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</p:sldIdLst>
  <p:sldSz cy="5143500" cx="9144000"/>
  <p:notesSz cx="6858000" cy="9144000"/>
  <p:embeddedFontLst>
    <p:embeddedFont>
      <p:font typeface="Arial Narrow"/>
      <p:regular r:id="rId54"/>
      <p:bold r:id="rId55"/>
      <p:italic r:id="rId56"/>
      <p:boldItalic r:id="rId57"/>
    </p:embeddedFont>
    <p:embeddedFont>
      <p:font typeface="Pacifico"/>
      <p:regular r:id="rId5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A942E14-D22D-4305-80ED-910408B6AB04}">
  <a:tblStyle styleId="{AA942E14-D22D-4305-80ED-910408B6AB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font" Target="fonts/ArialNarrow-bold.fntdata"/><Relationship Id="rId10" Type="http://schemas.openxmlformats.org/officeDocument/2006/relationships/slide" Target="slides/slide5.xml"/><Relationship Id="rId54" Type="http://schemas.openxmlformats.org/officeDocument/2006/relationships/font" Target="fonts/ArialNarrow-regular.fntdata"/><Relationship Id="rId13" Type="http://schemas.openxmlformats.org/officeDocument/2006/relationships/slide" Target="slides/slide8.xml"/><Relationship Id="rId57" Type="http://schemas.openxmlformats.org/officeDocument/2006/relationships/font" Target="fonts/ArialNarrow-boldItalic.fntdata"/><Relationship Id="rId12" Type="http://schemas.openxmlformats.org/officeDocument/2006/relationships/slide" Target="slides/slide7.xml"/><Relationship Id="rId56" Type="http://schemas.openxmlformats.org/officeDocument/2006/relationships/font" Target="fonts/ArialNarrow-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8" Type="http://schemas.openxmlformats.org/officeDocument/2006/relationships/font" Target="fonts/Pacifico-regular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9735dde352_0_256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8" name="Google Shape;328;g9735dde352_0_256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9" name="Google Shape;329;g9735dde352_0_256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9735dde352_0_27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3" name="Google Shape;343;g9735dde352_0_270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4" name="Google Shape;344;g9735dde352_0_270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9735dde352_0_35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4" name="Google Shape;424;g9735dde352_0_350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Google Shape;425;g9735dde352_0_350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9735dde352_0_356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1" name="Google Shape;431;g9735dde352_0_356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2" name="Google Shape;432;g9735dde352_0_356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9735dde352_0_36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8" name="Google Shape;438;g9735dde352_0_362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9" name="Google Shape;439;g9735dde352_0_362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9735dde352_0_385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62" name="Google Shape;462;g9735dde352_0_385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3" name="Google Shape;463;g9735dde352_0_385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9735dde352_0_391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69" name="Google Shape;469;g9735dde352_0_391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0" name="Google Shape;470;g9735dde352_0_391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9735dde352_0_469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48" name="Google Shape;548;g9735dde352_0_469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9" name="Google Shape;549;g9735dde352_0_469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9735dde352_0_475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55" name="Google Shape;555;g9735dde352_0_475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6" name="Google Shape;556;g9735dde352_0_475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g9735dde352_0_55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37" name="Google Shape;637;g9735dde352_0_557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8" name="Google Shape;638;g9735dde352_0_557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10e3af47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10e3af47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g9735dde352_0_57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58" name="Google Shape;658;g9735dde352_0_577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9" name="Google Shape;659;g9735dde352_0_577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g9735dde352_0_589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71" name="Google Shape;671;g9735dde352_0_589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2" name="Google Shape;672;g9735dde352_0_589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9735dde352_0_595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78" name="Google Shape;678;g9735dde352_0_595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9" name="Google Shape;679;g9735dde352_0_595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g9735dde352_0_60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86" name="Google Shape;686;g9735dde352_0_602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7" name="Google Shape;687;g9735dde352_0_602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9735dde352_0_60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93" name="Google Shape;693;g9735dde352_0_608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4" name="Google Shape;694;g9735dde352_0_608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9735dde352_0_614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00" name="Google Shape;700;g9735dde352_0_614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1" name="Google Shape;701;g9735dde352_0_614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5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9735dde352_0_62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07" name="Google Shape;707;g9735dde352_0_620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8" name="Google Shape;708;g9735dde352_0_620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3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g9735dde352_0_69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85" name="Google Shape;785;g9735dde352_0_698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6" name="Google Shape;786;g9735dde352_0_698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9735dde352_0_704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92" name="Google Shape;792;g9735dde352_0_704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3" name="Google Shape;793;g9735dde352_0_704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9735dde352_0_71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99" name="Google Shape;799;g9735dde352_0_710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0" name="Google Shape;800;g9735dde352_0_710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735dde352_0_0:notes"/>
          <p:cNvSpPr txBox="1"/>
          <p:nvPr>
            <p:ph idx="1" type="body"/>
          </p:nvPr>
        </p:nvSpPr>
        <p:spPr>
          <a:xfrm>
            <a:off x="913963" y="4346673"/>
            <a:ext cx="5020200" cy="384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9735dde352_0_0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g9735dde352_0_733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23" name="Google Shape;823;g9735dde352_0_733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4" name="Google Shape;824;g9735dde352_0_733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g9735dde352_0_739:notes"/>
          <p:cNvSpPr txBox="1"/>
          <p:nvPr>
            <p:ph idx="1" type="body"/>
          </p:nvPr>
        </p:nvSpPr>
        <p:spPr>
          <a:xfrm>
            <a:off x="913963" y="4346673"/>
            <a:ext cx="5020200" cy="384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g9735dde352_0_739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4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g9735dde352_0_743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6" name="Google Shape;836;g9735dde352_0_743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7" name="Google Shape;837;g9735dde352_0_743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7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g9735dde352_0_825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19" name="Google Shape;919;g9735dde352_0_825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0" name="Google Shape;920;g9735dde352_0_825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4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g9735dde352_0_83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26" name="Google Shape;926;g9735dde352_0_830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7" name="Google Shape;927;g9735dde352_0_830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g9735dde352_0_836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33" name="Google Shape;933;g9735dde352_0_836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4" name="Google Shape;934;g9735dde352_0_836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8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g9735dde352_0_84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40" name="Google Shape;940;g9735dde352_0_842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1" name="Google Shape;941;g9735dde352_0_842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5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g9735dde352_0_84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47" name="Google Shape;947;g9735dde352_0_848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8" name="Google Shape;948;g9735dde352_0_848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9735dde352_0_874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74" name="Google Shape;974;g9735dde352_0_874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5" name="Google Shape;975;g9735dde352_0_874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9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g9735dde352_0_879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81" name="Google Shape;981;g9735dde352_0_879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2" name="Google Shape;982;g9735dde352_0_879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735dde352_0_4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4" name="Google Shape;74;g9735dde352_0_4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g9735dde352_0_4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6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g9735dde352_0_885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88" name="Google Shape;988;g9735dde352_0_885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9" name="Google Shape;989;g9735dde352_0_885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3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g9735dde352_0_894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95" name="Google Shape;995;g9735dde352_0_894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6" name="Google Shape;996;g9735dde352_0_894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3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Google Shape;1004;g9735dde352_0_909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05" name="Google Shape;1005;g9735dde352_0_909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6" name="Google Shape;1006;g9735dde352_0_909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2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g9735dde352_0_92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24" name="Google Shape;1024;g9735dde352_0_927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5" name="Google Shape;1025;g9735dde352_0_927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3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g9735dde352_0_93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35" name="Google Shape;1035;g9735dde352_0_937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6" name="Google Shape;1036;g9735dde352_0_937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5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g9735dde352_0_95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57" name="Google Shape;1057;g9735dde352_0_958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8" name="Google Shape;1058;g9735dde352_0_958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g9735dde352_0_99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92" name="Google Shape;1092;g9735dde352_0_992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3" name="Google Shape;1093;g9735dde352_0_992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6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g9735dde352_0_104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48" name="Google Shape;1148;g9735dde352_0_1047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9" name="Google Shape;1149;g9735dde352_0_1047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9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Google Shape;1190;g324006bf32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1" name="Google Shape;1191;g324006bf32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735dde352_0_1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g9735dde352_0_12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g9735dde352_0_12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735dde352_0_3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3" name="Google Shape;103;g9735dde352_0_37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g9735dde352_0_37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735dde352_0_45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3" name="Google Shape;113;g9735dde352_0_45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g9735dde352_0_45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9735dde352_0_9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9" name="Google Shape;159;g9735dde352_0_90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g9735dde352_0_90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9735dde352_0_17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8" name="Google Shape;248;g9735dde352_0_178:notes"/>
          <p:cNvSpPr txBox="1"/>
          <p:nvPr>
            <p:ph idx="1" type="body"/>
          </p:nvPr>
        </p:nvSpPr>
        <p:spPr>
          <a:xfrm>
            <a:off x="913963" y="4346673"/>
            <a:ext cx="50202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g9735dde352_0_178:notes"/>
          <p:cNvSpPr/>
          <p:nvPr>
            <p:ph idx="2" type="sldImg"/>
          </p:nvPr>
        </p:nvSpPr>
        <p:spPr>
          <a:xfrm>
            <a:off x="273607" y="798200"/>
            <a:ext cx="6300600" cy="3195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68488" y="189000"/>
            <a:ext cx="79968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88406" y="1085670"/>
            <a:ext cx="82047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raffaelemontella.i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fermimn.edu.it/linux/terza/conversione.ht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fauser.edu/~fuligni/convbasejs/convert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0" y="592175"/>
            <a:ext cx="9144000" cy="20526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rgbClr val="FFFFFF"/>
                </a:solidFill>
              </a:rPr>
              <a:t>Architettura dei Calcolatori:</a:t>
            </a:r>
            <a:br>
              <a:rPr b="1" lang="en" sz="4400">
                <a:solidFill>
                  <a:srgbClr val="FFFFFF"/>
                </a:solidFill>
              </a:rPr>
            </a:br>
            <a:r>
              <a:rPr b="1" lang="en" sz="4400">
                <a:solidFill>
                  <a:srgbClr val="FFFFFF"/>
                </a:solidFill>
              </a:rPr>
              <a:t>Rappresentazione dei numeri</a:t>
            </a:r>
            <a:endParaRPr b="1" sz="4400">
              <a:solidFill>
                <a:srgbClr val="FFFFFF"/>
              </a:solidFill>
            </a:endParaRPr>
          </a:p>
        </p:txBody>
      </p:sp>
      <p:sp>
        <p:nvSpPr>
          <p:cNvPr id="58" name="Google Shape;58;p14"/>
          <p:cNvSpPr txBox="1"/>
          <p:nvPr/>
        </p:nvSpPr>
        <p:spPr>
          <a:xfrm>
            <a:off x="0" y="4453500"/>
            <a:ext cx="9144000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>
                <a:solidFill>
                  <a:srgbClr val="595959"/>
                </a:solidFill>
              </a:rPr>
              <a:t>Raffaele Montella, PhD</a:t>
            </a:r>
            <a:endParaRPr i="1" sz="18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http://raffaelemontella.it</a:t>
            </a:r>
            <a:r>
              <a:rPr i="1" lang="en" sz="1800">
                <a:solidFill>
                  <a:srgbClr val="595959"/>
                </a:solidFill>
              </a:rPr>
              <a:t> raffaele.montella@uniparthenope.it</a:t>
            </a:r>
            <a:endParaRPr sz="1800"/>
          </a:p>
        </p:txBody>
      </p:sp>
      <p:sp>
        <p:nvSpPr>
          <p:cNvPr id="59" name="Google Shape;59;p14"/>
          <p:cNvSpPr txBox="1"/>
          <p:nvPr/>
        </p:nvSpPr>
        <p:spPr>
          <a:xfrm>
            <a:off x="0" y="2873375"/>
            <a:ext cx="9144000" cy="14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Pacifico"/>
                <a:ea typeface="Pacifico"/>
                <a:cs typeface="Pacifico"/>
                <a:sym typeface="Pacifico"/>
              </a:rPr>
              <a:t>Conterò poco, è vero:</a:t>
            </a:r>
            <a:endParaRPr sz="2400">
              <a:solidFill>
                <a:srgbClr val="333333"/>
              </a:solidFill>
              <a:highlight>
                <a:srgbClr val="FFFFFF"/>
              </a:highlight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Pacifico"/>
                <a:ea typeface="Pacifico"/>
                <a:cs typeface="Pacifico"/>
                <a:sym typeface="Pacifico"/>
              </a:rPr>
              <a:t>- diceva l'Uno ar Zero -</a:t>
            </a:r>
            <a:endParaRPr sz="2400">
              <a:solidFill>
                <a:srgbClr val="333333"/>
              </a:solidFill>
              <a:highlight>
                <a:srgbClr val="FFFFFF"/>
              </a:highlight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Pacifico"/>
                <a:ea typeface="Pacifico"/>
                <a:cs typeface="Pacifico"/>
                <a:sym typeface="Pacifico"/>
              </a:rPr>
              <a:t>- ma tu che vali? Gnente: propio gnente.</a:t>
            </a:r>
            <a:endParaRPr sz="2400">
              <a:solidFill>
                <a:srgbClr val="333333"/>
              </a:solidFill>
              <a:highlight>
                <a:srgbClr val="FFFFFF"/>
              </a:highlight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(cit. Trilussa, “Li nummeri”, 1944)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3"/>
          <p:cNvSpPr txBox="1"/>
          <p:nvPr/>
        </p:nvSpPr>
        <p:spPr>
          <a:xfrm>
            <a:off x="389735" y="857250"/>
            <a:ext cx="8754300" cy="3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79400" lvl="0" marL="292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⮚"/>
            </a:pPr>
            <a:r>
              <a:rPr lang="en" sz="2200" strike="noStrike">
                <a:solidFill>
                  <a:srgbClr val="000000"/>
                </a:solidFill>
              </a:rPr>
              <a:t>Il numero di bit varia a seconda della </a:t>
            </a:r>
            <a:r>
              <a:rPr b="1" lang="en" sz="2200" strike="noStrike">
                <a:solidFill>
                  <a:srgbClr val="000000"/>
                </a:solidFill>
              </a:rPr>
              <a:t>cardinalità</a:t>
            </a:r>
            <a:r>
              <a:rPr lang="en" sz="2200" strike="noStrike">
                <a:solidFill>
                  <a:srgbClr val="000000"/>
                </a:solidFill>
              </a:rPr>
              <a:t> dell’insieme dei numeri che si desidera rappresentare (in genere è un multiplo di 8 bit -tipicamente 2, 4 byte-).</a:t>
            </a:r>
            <a:endParaRPr sz="2200" strike="noStrike">
              <a:solidFill>
                <a:srgbClr val="000000"/>
              </a:solidFill>
            </a:endParaRPr>
          </a:p>
          <a:p>
            <a:pPr indent="-241300" lvl="0" marL="635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41300" lvl="0" marL="635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41300" lvl="0" marL="635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41300" lvl="0" marL="635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41300" lvl="0" marL="635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98450" lvl="0" marL="2921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⮚"/>
            </a:pPr>
            <a:r>
              <a:rPr b="1" i="1" lang="en" sz="2600" strike="noStrike">
                <a:solidFill>
                  <a:srgbClr val="063DE8"/>
                </a:solidFill>
              </a:rPr>
              <a:t>R</a:t>
            </a:r>
            <a:r>
              <a:rPr b="1" i="1" lang="en" sz="2200" strike="noStrike">
                <a:solidFill>
                  <a:srgbClr val="000000"/>
                </a:solidFill>
              </a:rPr>
              <a:t>,</a:t>
            </a:r>
            <a:r>
              <a:rPr lang="en" sz="2200" strike="noStrike">
                <a:solidFill>
                  <a:srgbClr val="000000"/>
                </a:solidFill>
              </a:rPr>
              <a:t> scelta in base alla tipologia di numeri che si desidera rappresentare (naturali, relativi, razionali, etc…), mira a semplificare le manipolazioni necessarie per eseguire le operazioni aritmetiche, confronti logici, etc.</a:t>
            </a:r>
            <a:endParaRPr sz="2200" strike="noStrike">
              <a:solidFill>
                <a:srgbClr val="000000"/>
              </a:solidFill>
            </a:endParaRPr>
          </a:p>
        </p:txBody>
      </p:sp>
      <p:grpSp>
        <p:nvGrpSpPr>
          <p:cNvPr id="332" name="Google Shape;332;p23"/>
          <p:cNvGrpSpPr/>
          <p:nvPr/>
        </p:nvGrpSpPr>
        <p:grpSpPr>
          <a:xfrm>
            <a:off x="1356552" y="2057400"/>
            <a:ext cx="6851204" cy="1047316"/>
            <a:chOff x="1469880" y="2743200"/>
            <a:chExt cx="7423560" cy="1396422"/>
          </a:xfrm>
        </p:grpSpPr>
        <p:sp>
          <p:nvSpPr>
            <p:cNvPr id="333" name="Google Shape;333;p23"/>
            <p:cNvSpPr/>
            <p:nvPr/>
          </p:nvSpPr>
          <p:spPr>
            <a:xfrm>
              <a:off x="7779960" y="2743200"/>
              <a:ext cx="1113480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numero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4" name="Google Shape;334;p23"/>
            <p:cNvSpPr/>
            <p:nvPr/>
          </p:nvSpPr>
          <p:spPr>
            <a:xfrm>
              <a:off x="1469880" y="2743200"/>
              <a:ext cx="225034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rappresentazione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35" name="Google Shape;335;p23"/>
            <p:cNvCxnSpPr/>
            <p:nvPr/>
          </p:nvCxnSpPr>
          <p:spPr>
            <a:xfrm>
              <a:off x="4041720" y="2968560"/>
              <a:ext cx="10542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336" name="Google Shape;336;p23"/>
            <p:cNvCxnSpPr/>
            <p:nvPr/>
          </p:nvCxnSpPr>
          <p:spPr>
            <a:xfrm flipH="1">
              <a:off x="6676680" y="2998800"/>
              <a:ext cx="9492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337" name="Google Shape;337;p23"/>
            <p:cNvSpPr/>
            <p:nvPr/>
          </p:nvSpPr>
          <p:spPr>
            <a:xfrm>
              <a:off x="4378320" y="2743200"/>
              <a:ext cx="2911302" cy="58141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 = </a:t>
              </a:r>
              <a:r>
                <a:rPr b="1" lang="en" sz="2800" strike="noStrike">
                  <a:solidFill>
                    <a:srgbClr val="063DE8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lang="en" sz="2100" strike="noStrik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(x)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38" name="Google Shape;338;p23"/>
            <p:cNvCxnSpPr/>
            <p:nvPr/>
          </p:nvCxnSpPr>
          <p:spPr>
            <a:xfrm flipH="1" rot="10800000">
              <a:off x="4830840" y="3158880"/>
              <a:ext cx="903300" cy="557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339" name="Google Shape;339;p23"/>
            <p:cNvSpPr/>
            <p:nvPr/>
          </p:nvSpPr>
          <p:spPr>
            <a:xfrm>
              <a:off x="3200040" y="3679920"/>
              <a:ext cx="221686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legge di codifica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40" name="Google Shape;340;p2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Strategie di codifica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4"/>
          <p:cNvSpPr/>
          <p:nvPr/>
        </p:nvSpPr>
        <p:spPr>
          <a:xfrm>
            <a:off x="0" y="935820"/>
            <a:ext cx="5907492" cy="32699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39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80"/>
                </a:solidFill>
              </a:rPr>
              <a:t>Il numero di elementi rappresentabili con </a:t>
            </a:r>
            <a:r>
              <a:rPr b="1" lang="en" sz="2400" strike="noStrike">
                <a:solidFill>
                  <a:srgbClr val="000080"/>
                </a:solidFill>
              </a:rPr>
              <a:t>n</a:t>
            </a:r>
            <a:r>
              <a:rPr lang="en" sz="2400" strike="noStrike">
                <a:solidFill>
                  <a:srgbClr val="000080"/>
                </a:solidFill>
              </a:rPr>
              <a:t> bit è </a:t>
            </a:r>
            <a:r>
              <a:rPr b="1" lang="en" sz="2400" strike="noStrike">
                <a:solidFill>
                  <a:srgbClr val="000080"/>
                </a:solidFill>
              </a:rPr>
              <a:t>2</a:t>
            </a:r>
            <a:r>
              <a:rPr b="1" baseline="30000" lang="en" sz="2500" strike="noStrike">
                <a:solidFill>
                  <a:srgbClr val="000080"/>
                </a:solidFill>
              </a:rPr>
              <a:t>n</a:t>
            </a:r>
            <a:r>
              <a:rPr lang="en" sz="2400" strike="noStrike">
                <a:solidFill>
                  <a:srgbClr val="000080"/>
                </a:solidFill>
              </a:rPr>
              <a:t>, intervallo [</a:t>
            </a:r>
            <a:r>
              <a:rPr b="1" lang="en" sz="2400" strike="noStrike">
                <a:solidFill>
                  <a:srgbClr val="000080"/>
                </a:solidFill>
              </a:rPr>
              <a:t>0</a:t>
            </a:r>
            <a:r>
              <a:rPr lang="en" sz="2400" strike="noStrike">
                <a:solidFill>
                  <a:srgbClr val="000080"/>
                </a:solidFill>
              </a:rPr>
              <a:t>, </a:t>
            </a:r>
            <a:r>
              <a:rPr b="1" lang="en" sz="2400" strike="noStrike">
                <a:solidFill>
                  <a:srgbClr val="000080"/>
                </a:solidFill>
              </a:rPr>
              <a:t>2n–1</a:t>
            </a:r>
            <a:r>
              <a:rPr lang="en" sz="2400" strike="noStrike">
                <a:solidFill>
                  <a:srgbClr val="000080"/>
                </a:solidFill>
              </a:rPr>
              <a:t>].</a:t>
            </a:r>
            <a:endParaRPr sz="2400" strike="noStrike">
              <a:solidFill>
                <a:srgbClr val="000080"/>
              </a:solidFill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80"/>
              </a:solidFill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63DE8"/>
                </a:solidFill>
              </a:rPr>
              <a:t>Ad ogni </a:t>
            </a:r>
            <a:r>
              <a:rPr b="1" lang="en" sz="2400" strike="noStrike">
                <a:solidFill>
                  <a:srgbClr val="063DE8"/>
                </a:solidFill>
              </a:rPr>
              <a:t>numero</a:t>
            </a:r>
            <a:r>
              <a:rPr lang="en" sz="2400" strike="noStrike">
                <a:solidFill>
                  <a:srgbClr val="063DE8"/>
                </a:solidFill>
              </a:rPr>
              <a:t> viene associata la </a:t>
            </a:r>
            <a:r>
              <a:rPr b="1" lang="en" sz="2400" strike="noStrike">
                <a:solidFill>
                  <a:srgbClr val="063DE8"/>
                </a:solidFill>
              </a:rPr>
              <a:t>stringa di bit</a:t>
            </a:r>
            <a:r>
              <a:rPr lang="en" sz="2400" strike="noStrike">
                <a:solidFill>
                  <a:srgbClr val="063DE8"/>
                </a:solidFill>
              </a:rPr>
              <a:t> che lo rappresenta nel sistema di numerazione binario posizionale.</a:t>
            </a:r>
            <a:endParaRPr sz="2400" strike="noStrike">
              <a:solidFill>
                <a:srgbClr val="063DE8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 strike="noStrike">
                <a:solidFill>
                  <a:srgbClr val="000000"/>
                </a:solidFill>
              </a:rPr>
              <a:t>Esempio:</a:t>
            </a:r>
            <a:br>
              <a:rPr i="1" lang="en" sz="2400"/>
            </a:br>
            <a:r>
              <a:rPr i="1" lang="en" sz="2400" strike="noStrike">
                <a:solidFill>
                  <a:srgbClr val="000000"/>
                </a:solidFill>
              </a:rPr>
              <a:t>rappresentazione dei numeri naturali su 4 bit i</a:t>
            </a:r>
            <a:r>
              <a:rPr i="1" lang="en" sz="2100" strike="noStrike">
                <a:solidFill>
                  <a:srgbClr val="000000"/>
                </a:solidFill>
              </a:rPr>
              <a:t>ntervallo: [0;15]</a:t>
            </a:r>
            <a:endParaRPr sz="2100" strike="noStrike">
              <a:solidFill>
                <a:srgbClr val="000000"/>
              </a:solidFill>
            </a:endParaRPr>
          </a:p>
        </p:txBody>
      </p:sp>
      <p:grpSp>
        <p:nvGrpSpPr>
          <p:cNvPr id="347" name="Google Shape;347;p24"/>
          <p:cNvGrpSpPr/>
          <p:nvPr/>
        </p:nvGrpSpPr>
        <p:grpSpPr>
          <a:xfrm>
            <a:off x="6441382" y="909219"/>
            <a:ext cx="2142715" cy="3857602"/>
            <a:chOff x="6537240" y="152280"/>
            <a:chExt cx="2764080" cy="6208920"/>
          </a:xfrm>
        </p:grpSpPr>
        <p:sp>
          <p:nvSpPr>
            <p:cNvPr id="348" name="Google Shape;348;p24"/>
            <p:cNvSpPr/>
            <p:nvPr/>
          </p:nvSpPr>
          <p:spPr>
            <a:xfrm>
              <a:off x="8379000" y="599436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9" name="Google Shape;349;p24"/>
            <p:cNvSpPr/>
            <p:nvPr/>
          </p:nvSpPr>
          <p:spPr>
            <a:xfrm>
              <a:off x="8379000" y="562932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0" name="Google Shape;350;p24"/>
            <p:cNvSpPr/>
            <p:nvPr/>
          </p:nvSpPr>
          <p:spPr>
            <a:xfrm>
              <a:off x="8379000" y="526428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1" name="Google Shape;351;p24"/>
            <p:cNvSpPr/>
            <p:nvPr/>
          </p:nvSpPr>
          <p:spPr>
            <a:xfrm>
              <a:off x="8379000" y="4898880"/>
              <a:ext cx="9204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2" name="Google Shape;352;p24"/>
            <p:cNvSpPr/>
            <p:nvPr/>
          </p:nvSpPr>
          <p:spPr>
            <a:xfrm>
              <a:off x="8379000" y="453384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3" name="Google Shape;353;p24"/>
            <p:cNvSpPr/>
            <p:nvPr/>
          </p:nvSpPr>
          <p:spPr>
            <a:xfrm>
              <a:off x="8379000" y="416880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4" name="Google Shape;354;p24"/>
            <p:cNvSpPr/>
            <p:nvPr/>
          </p:nvSpPr>
          <p:spPr>
            <a:xfrm>
              <a:off x="8379000" y="380376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5" name="Google Shape;355;p24"/>
            <p:cNvSpPr/>
            <p:nvPr/>
          </p:nvSpPr>
          <p:spPr>
            <a:xfrm>
              <a:off x="8379000" y="3438360"/>
              <a:ext cx="9204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6" name="Google Shape;356;p24"/>
            <p:cNvSpPr/>
            <p:nvPr/>
          </p:nvSpPr>
          <p:spPr>
            <a:xfrm>
              <a:off x="8379000" y="307332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7" name="Google Shape;357;p24"/>
            <p:cNvSpPr/>
            <p:nvPr/>
          </p:nvSpPr>
          <p:spPr>
            <a:xfrm>
              <a:off x="8379000" y="270828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9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8" name="Google Shape;358;p24"/>
            <p:cNvSpPr/>
            <p:nvPr/>
          </p:nvSpPr>
          <p:spPr>
            <a:xfrm>
              <a:off x="8379000" y="234324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9" name="Google Shape;359;p24"/>
            <p:cNvSpPr/>
            <p:nvPr/>
          </p:nvSpPr>
          <p:spPr>
            <a:xfrm>
              <a:off x="8379000" y="197820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0" name="Google Shape;360;p24"/>
            <p:cNvSpPr/>
            <p:nvPr/>
          </p:nvSpPr>
          <p:spPr>
            <a:xfrm>
              <a:off x="8379000" y="1612800"/>
              <a:ext cx="9204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1" name="Google Shape;361;p24"/>
            <p:cNvSpPr/>
            <p:nvPr/>
          </p:nvSpPr>
          <p:spPr>
            <a:xfrm>
              <a:off x="8379000" y="124776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13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2" name="Google Shape;362;p24"/>
            <p:cNvSpPr/>
            <p:nvPr/>
          </p:nvSpPr>
          <p:spPr>
            <a:xfrm>
              <a:off x="8379000" y="88272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14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3" name="Google Shape;363;p24"/>
            <p:cNvSpPr/>
            <p:nvPr/>
          </p:nvSpPr>
          <p:spPr>
            <a:xfrm>
              <a:off x="8379000" y="517680"/>
              <a:ext cx="9204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15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4" name="Google Shape;364;p24"/>
            <p:cNvSpPr/>
            <p:nvPr/>
          </p:nvSpPr>
          <p:spPr>
            <a:xfrm>
              <a:off x="8379000" y="152280"/>
              <a:ext cx="920400" cy="3654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0" baseline="-25000" lang="en" sz="1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5" name="Google Shape;365;p24"/>
            <p:cNvSpPr/>
            <p:nvPr/>
          </p:nvSpPr>
          <p:spPr>
            <a:xfrm>
              <a:off x="7458120" y="599436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6" name="Google Shape;366;p24"/>
            <p:cNvSpPr/>
            <p:nvPr/>
          </p:nvSpPr>
          <p:spPr>
            <a:xfrm>
              <a:off x="7458120" y="562932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7" name="Google Shape;367;p24"/>
            <p:cNvSpPr/>
            <p:nvPr/>
          </p:nvSpPr>
          <p:spPr>
            <a:xfrm>
              <a:off x="7458120" y="526428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8" name="Google Shape;368;p24"/>
            <p:cNvSpPr/>
            <p:nvPr/>
          </p:nvSpPr>
          <p:spPr>
            <a:xfrm>
              <a:off x="7458120" y="4898880"/>
              <a:ext cx="9210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9" name="Google Shape;369;p24"/>
            <p:cNvSpPr/>
            <p:nvPr/>
          </p:nvSpPr>
          <p:spPr>
            <a:xfrm>
              <a:off x="7458120" y="453384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0" name="Google Shape;370;p24"/>
            <p:cNvSpPr/>
            <p:nvPr/>
          </p:nvSpPr>
          <p:spPr>
            <a:xfrm>
              <a:off x="7458120" y="416880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1" name="Google Shape;371;p24"/>
            <p:cNvSpPr/>
            <p:nvPr/>
          </p:nvSpPr>
          <p:spPr>
            <a:xfrm>
              <a:off x="7458120" y="380376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2" name="Google Shape;372;p24"/>
            <p:cNvSpPr/>
            <p:nvPr/>
          </p:nvSpPr>
          <p:spPr>
            <a:xfrm>
              <a:off x="7458120" y="3438360"/>
              <a:ext cx="9210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3" name="Google Shape;373;p24"/>
            <p:cNvSpPr/>
            <p:nvPr/>
          </p:nvSpPr>
          <p:spPr>
            <a:xfrm>
              <a:off x="7458120" y="307332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4" name="Google Shape;374;p24"/>
            <p:cNvSpPr/>
            <p:nvPr/>
          </p:nvSpPr>
          <p:spPr>
            <a:xfrm>
              <a:off x="7458120" y="270828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5" name="Google Shape;375;p24"/>
            <p:cNvSpPr/>
            <p:nvPr/>
          </p:nvSpPr>
          <p:spPr>
            <a:xfrm>
              <a:off x="7458120" y="234324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6" name="Google Shape;376;p24"/>
            <p:cNvSpPr/>
            <p:nvPr/>
          </p:nvSpPr>
          <p:spPr>
            <a:xfrm>
              <a:off x="7458120" y="197820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7" name="Google Shape;377;p24"/>
            <p:cNvSpPr/>
            <p:nvPr/>
          </p:nvSpPr>
          <p:spPr>
            <a:xfrm>
              <a:off x="7458120" y="1612800"/>
              <a:ext cx="9210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8" name="Google Shape;378;p24"/>
            <p:cNvSpPr/>
            <p:nvPr/>
          </p:nvSpPr>
          <p:spPr>
            <a:xfrm>
              <a:off x="7458120" y="124776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9" name="Google Shape;379;p24"/>
            <p:cNvSpPr/>
            <p:nvPr/>
          </p:nvSpPr>
          <p:spPr>
            <a:xfrm>
              <a:off x="7458120" y="88272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0" name="Google Shape;380;p24"/>
            <p:cNvSpPr/>
            <p:nvPr/>
          </p:nvSpPr>
          <p:spPr>
            <a:xfrm>
              <a:off x="7458120" y="51768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1" name="Google Shape;381;p24"/>
            <p:cNvSpPr/>
            <p:nvPr/>
          </p:nvSpPr>
          <p:spPr>
            <a:xfrm>
              <a:off x="7458120" y="152280"/>
              <a:ext cx="921000" cy="3654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0" baseline="-25000" lang="en" sz="1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2" name="Google Shape;382;p24"/>
            <p:cNvSpPr/>
            <p:nvPr/>
          </p:nvSpPr>
          <p:spPr>
            <a:xfrm>
              <a:off x="6537240" y="152280"/>
              <a:ext cx="921000" cy="3654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3" name="Google Shape;383;p24"/>
            <p:cNvSpPr/>
            <p:nvPr/>
          </p:nvSpPr>
          <p:spPr>
            <a:xfrm>
              <a:off x="6537240" y="599436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4" name="Google Shape;384;p24"/>
            <p:cNvSpPr/>
            <p:nvPr/>
          </p:nvSpPr>
          <p:spPr>
            <a:xfrm>
              <a:off x="6537240" y="562932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5" name="Google Shape;385;p24"/>
            <p:cNvSpPr/>
            <p:nvPr/>
          </p:nvSpPr>
          <p:spPr>
            <a:xfrm>
              <a:off x="6537240" y="526428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6537240" y="4898880"/>
              <a:ext cx="9210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7" name="Google Shape;387;p24"/>
            <p:cNvSpPr/>
            <p:nvPr/>
          </p:nvSpPr>
          <p:spPr>
            <a:xfrm>
              <a:off x="6537240" y="453384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8" name="Google Shape;388;p24"/>
            <p:cNvSpPr/>
            <p:nvPr/>
          </p:nvSpPr>
          <p:spPr>
            <a:xfrm>
              <a:off x="6537240" y="416880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9" name="Google Shape;389;p24"/>
            <p:cNvSpPr/>
            <p:nvPr/>
          </p:nvSpPr>
          <p:spPr>
            <a:xfrm>
              <a:off x="6537240" y="380376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0" name="Google Shape;390;p24"/>
            <p:cNvSpPr/>
            <p:nvPr/>
          </p:nvSpPr>
          <p:spPr>
            <a:xfrm>
              <a:off x="6537240" y="3438360"/>
              <a:ext cx="9210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1" name="Google Shape;391;p24"/>
            <p:cNvSpPr/>
            <p:nvPr/>
          </p:nvSpPr>
          <p:spPr>
            <a:xfrm>
              <a:off x="6537240" y="307332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2" name="Google Shape;392;p24"/>
            <p:cNvSpPr/>
            <p:nvPr/>
          </p:nvSpPr>
          <p:spPr>
            <a:xfrm>
              <a:off x="6537240" y="270828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9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3" name="Google Shape;393;p24"/>
            <p:cNvSpPr/>
            <p:nvPr/>
          </p:nvSpPr>
          <p:spPr>
            <a:xfrm>
              <a:off x="6537240" y="234324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4" name="Google Shape;394;p24"/>
            <p:cNvSpPr/>
            <p:nvPr/>
          </p:nvSpPr>
          <p:spPr>
            <a:xfrm>
              <a:off x="6537240" y="197820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5" name="Google Shape;395;p24"/>
            <p:cNvSpPr/>
            <p:nvPr/>
          </p:nvSpPr>
          <p:spPr>
            <a:xfrm>
              <a:off x="6537240" y="1612800"/>
              <a:ext cx="9210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6" name="Google Shape;396;p24"/>
            <p:cNvSpPr/>
            <p:nvPr/>
          </p:nvSpPr>
          <p:spPr>
            <a:xfrm>
              <a:off x="6537240" y="124776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13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7" name="Google Shape;397;p24"/>
            <p:cNvSpPr/>
            <p:nvPr/>
          </p:nvSpPr>
          <p:spPr>
            <a:xfrm>
              <a:off x="6537240" y="88272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14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8" name="Google Shape;398;p24"/>
            <p:cNvSpPr/>
            <p:nvPr/>
          </p:nvSpPr>
          <p:spPr>
            <a:xfrm>
              <a:off x="6537240" y="517680"/>
              <a:ext cx="9210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15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9" name="Google Shape;399;p24"/>
            <p:cNvCxnSpPr/>
            <p:nvPr/>
          </p:nvCxnSpPr>
          <p:spPr>
            <a:xfrm>
              <a:off x="6537240" y="152280"/>
              <a:ext cx="2762400" cy="18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0" name="Google Shape;400;p24"/>
            <p:cNvCxnSpPr/>
            <p:nvPr/>
          </p:nvCxnSpPr>
          <p:spPr>
            <a:xfrm>
              <a:off x="6537240" y="88272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1" name="Google Shape;401;p24"/>
            <p:cNvCxnSpPr/>
            <p:nvPr/>
          </p:nvCxnSpPr>
          <p:spPr>
            <a:xfrm>
              <a:off x="6537240" y="124776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2" name="Google Shape;402;p24"/>
            <p:cNvCxnSpPr/>
            <p:nvPr/>
          </p:nvCxnSpPr>
          <p:spPr>
            <a:xfrm>
              <a:off x="6537240" y="1612800"/>
              <a:ext cx="2762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3" name="Google Shape;403;p24"/>
            <p:cNvCxnSpPr/>
            <p:nvPr/>
          </p:nvCxnSpPr>
          <p:spPr>
            <a:xfrm>
              <a:off x="6537240" y="197820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4" name="Google Shape;404;p24"/>
            <p:cNvCxnSpPr/>
            <p:nvPr/>
          </p:nvCxnSpPr>
          <p:spPr>
            <a:xfrm>
              <a:off x="6537240" y="234324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5" name="Google Shape;405;p24"/>
            <p:cNvCxnSpPr/>
            <p:nvPr/>
          </p:nvCxnSpPr>
          <p:spPr>
            <a:xfrm>
              <a:off x="6537240" y="270828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6" name="Google Shape;406;p24"/>
            <p:cNvCxnSpPr/>
            <p:nvPr/>
          </p:nvCxnSpPr>
          <p:spPr>
            <a:xfrm>
              <a:off x="6537240" y="3073320"/>
              <a:ext cx="2762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7" name="Google Shape;407;p24"/>
            <p:cNvCxnSpPr/>
            <p:nvPr/>
          </p:nvCxnSpPr>
          <p:spPr>
            <a:xfrm>
              <a:off x="6537240" y="3438360"/>
              <a:ext cx="2762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8" name="Google Shape;408;p24"/>
            <p:cNvCxnSpPr/>
            <p:nvPr/>
          </p:nvCxnSpPr>
          <p:spPr>
            <a:xfrm>
              <a:off x="6537240" y="380376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09" name="Google Shape;409;p24"/>
            <p:cNvCxnSpPr/>
            <p:nvPr/>
          </p:nvCxnSpPr>
          <p:spPr>
            <a:xfrm>
              <a:off x="6537240" y="416880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0" name="Google Shape;410;p24"/>
            <p:cNvCxnSpPr/>
            <p:nvPr/>
          </p:nvCxnSpPr>
          <p:spPr>
            <a:xfrm>
              <a:off x="6537240" y="4533840"/>
              <a:ext cx="2762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1" name="Google Shape;411;p24"/>
            <p:cNvCxnSpPr/>
            <p:nvPr/>
          </p:nvCxnSpPr>
          <p:spPr>
            <a:xfrm>
              <a:off x="6537240" y="4898880"/>
              <a:ext cx="2762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2" name="Google Shape;412;p24"/>
            <p:cNvCxnSpPr/>
            <p:nvPr/>
          </p:nvCxnSpPr>
          <p:spPr>
            <a:xfrm>
              <a:off x="6537240" y="526428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3" name="Google Shape;413;p24"/>
            <p:cNvCxnSpPr/>
            <p:nvPr/>
          </p:nvCxnSpPr>
          <p:spPr>
            <a:xfrm>
              <a:off x="6537240" y="562932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4" name="Google Shape;414;p24"/>
            <p:cNvCxnSpPr/>
            <p:nvPr/>
          </p:nvCxnSpPr>
          <p:spPr>
            <a:xfrm>
              <a:off x="6537240" y="5994360"/>
              <a:ext cx="2762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5" name="Google Shape;415;p24"/>
            <p:cNvCxnSpPr/>
            <p:nvPr/>
          </p:nvCxnSpPr>
          <p:spPr>
            <a:xfrm>
              <a:off x="6537240" y="6359400"/>
              <a:ext cx="2762400" cy="18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6" name="Google Shape;416;p24"/>
            <p:cNvCxnSpPr/>
            <p:nvPr/>
          </p:nvCxnSpPr>
          <p:spPr>
            <a:xfrm>
              <a:off x="6537240" y="152280"/>
              <a:ext cx="1800" cy="62070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7" name="Google Shape;417;p24"/>
            <p:cNvCxnSpPr/>
            <p:nvPr/>
          </p:nvCxnSpPr>
          <p:spPr>
            <a:xfrm>
              <a:off x="7458120" y="152280"/>
              <a:ext cx="1500" cy="62070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8" name="Google Shape;418;p24"/>
            <p:cNvCxnSpPr/>
            <p:nvPr/>
          </p:nvCxnSpPr>
          <p:spPr>
            <a:xfrm>
              <a:off x="9299520" y="152280"/>
              <a:ext cx="1800" cy="62070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19" name="Google Shape;419;p24"/>
            <p:cNvCxnSpPr/>
            <p:nvPr/>
          </p:nvCxnSpPr>
          <p:spPr>
            <a:xfrm>
              <a:off x="6537240" y="517680"/>
              <a:ext cx="2762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20" name="Google Shape;420;p24"/>
            <p:cNvCxnSpPr/>
            <p:nvPr/>
          </p:nvCxnSpPr>
          <p:spPr>
            <a:xfrm>
              <a:off x="8379000" y="152280"/>
              <a:ext cx="1500" cy="62070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421" name="Google Shape;421;p2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Rappresentazione dei numero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5"/>
          <p:cNvSpPr txBox="1"/>
          <p:nvPr/>
        </p:nvSpPr>
        <p:spPr>
          <a:xfrm>
            <a:off x="-14951" y="897480"/>
            <a:ext cx="9157200" cy="43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Estensione a sinistra      </a:t>
            </a:r>
            <a:r>
              <a:rPr b="1" lang="en" sz="2800" strike="noStrike">
                <a:solidFill>
                  <a:srgbClr val="053BE8"/>
                </a:solidFill>
              </a:rPr>
              <a:t>5</a:t>
            </a:r>
            <a:r>
              <a:rPr b="1" baseline="-25000" lang="en" sz="2400" strike="noStrike">
                <a:solidFill>
                  <a:srgbClr val="000000"/>
                </a:solidFill>
              </a:rPr>
              <a:t>10</a:t>
            </a:r>
            <a:r>
              <a:rPr b="1" lang="en" sz="2800" strike="noStrike">
                <a:solidFill>
                  <a:srgbClr val="053BE8"/>
                </a:solidFill>
              </a:rPr>
              <a:t>= 00101</a:t>
            </a:r>
            <a:r>
              <a:rPr b="1" baseline="-25000" lang="en" sz="2400" strike="noStrike">
                <a:solidFill>
                  <a:srgbClr val="000000"/>
                </a:solidFill>
              </a:rPr>
              <a:t>2</a:t>
            </a:r>
            <a:endParaRPr sz="28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Rappresentazione di </a:t>
            </a:r>
            <a:endParaRPr sz="28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E43F5C"/>
                </a:solidFill>
              </a:rPr>
              <a:t>»</a:t>
            </a:r>
            <a:r>
              <a:rPr b="1" lang="en" sz="2800" strike="noStrike">
                <a:solidFill>
                  <a:srgbClr val="000000"/>
                </a:solidFill>
              </a:rPr>
              <a:t>b</a:t>
            </a:r>
            <a:r>
              <a:rPr b="1" baseline="30000" lang="en" sz="2900" strike="noStrike">
                <a:solidFill>
                  <a:srgbClr val="000000"/>
                </a:solidFill>
              </a:rPr>
              <a:t>k</a:t>
            </a:r>
            <a:r>
              <a:rPr b="1" lang="en" sz="2800" strike="noStrike">
                <a:solidFill>
                  <a:srgbClr val="000000"/>
                </a:solidFill>
              </a:rPr>
              <a:t>: </a:t>
            </a:r>
            <a:r>
              <a:rPr b="1" lang="en" sz="2800" strike="noStrike">
                <a:solidFill>
                  <a:srgbClr val="053BE8"/>
                </a:solidFill>
              </a:rPr>
              <a:t>4</a:t>
            </a:r>
            <a:r>
              <a:rPr b="1" baseline="-25000" lang="en" sz="2400" strike="noStrike">
                <a:solidFill>
                  <a:srgbClr val="000000"/>
                </a:solidFill>
              </a:rPr>
              <a:t>10</a:t>
            </a:r>
            <a:r>
              <a:rPr b="1" lang="en" sz="2800" strike="noStrike">
                <a:solidFill>
                  <a:srgbClr val="053BE8"/>
                </a:solidFill>
              </a:rPr>
              <a:t>= (2</a:t>
            </a:r>
            <a:r>
              <a:rPr b="1" baseline="30000" lang="en" sz="2900" strike="noStrike">
                <a:solidFill>
                  <a:srgbClr val="000000"/>
                </a:solidFill>
              </a:rPr>
              <a:t>2</a:t>
            </a:r>
            <a:r>
              <a:rPr b="1" lang="en" sz="2800" strike="noStrike">
                <a:solidFill>
                  <a:srgbClr val="053BE8"/>
                </a:solidFill>
              </a:rPr>
              <a:t>)</a:t>
            </a:r>
            <a:r>
              <a:rPr b="1" baseline="-25000" lang="en" sz="2400" strike="noStrike">
                <a:solidFill>
                  <a:srgbClr val="000000"/>
                </a:solidFill>
              </a:rPr>
              <a:t>10</a:t>
            </a:r>
            <a:r>
              <a:rPr b="1" lang="en" sz="2800" strike="noStrike">
                <a:solidFill>
                  <a:srgbClr val="053BE8"/>
                </a:solidFill>
              </a:rPr>
              <a:t>= 00100</a:t>
            </a:r>
            <a:r>
              <a:rPr b="1" baseline="-25000" lang="en" sz="2400" strike="noStrike">
                <a:solidFill>
                  <a:srgbClr val="000000"/>
                </a:solidFill>
              </a:rPr>
              <a:t>2</a:t>
            </a:r>
            <a:endParaRPr sz="28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E43F5C"/>
                </a:solidFill>
              </a:rPr>
              <a:t>»</a:t>
            </a:r>
            <a:r>
              <a:rPr b="1" lang="en" sz="2800" strike="noStrike">
                <a:solidFill>
                  <a:srgbClr val="000000"/>
                </a:solidFill>
              </a:rPr>
              <a:t>x * b</a:t>
            </a:r>
            <a:r>
              <a:rPr b="1" baseline="30000" lang="en" sz="2900" strike="noStrike">
                <a:solidFill>
                  <a:srgbClr val="000000"/>
                </a:solidFill>
              </a:rPr>
              <a:t>k</a:t>
            </a:r>
            <a:r>
              <a:rPr b="1" lang="en" sz="2800" strike="noStrike">
                <a:solidFill>
                  <a:srgbClr val="000000"/>
                </a:solidFill>
              </a:rPr>
              <a:t> : </a:t>
            </a:r>
            <a:r>
              <a:rPr b="1" lang="en" sz="2800" strike="noStrike">
                <a:solidFill>
                  <a:srgbClr val="053BE8"/>
                </a:solidFill>
              </a:rPr>
              <a:t>00101</a:t>
            </a:r>
            <a:r>
              <a:rPr b="1" baseline="-25000" lang="en" sz="2400" strike="noStrike">
                <a:solidFill>
                  <a:srgbClr val="000000"/>
                </a:solidFill>
              </a:rPr>
              <a:t>2</a:t>
            </a:r>
            <a:r>
              <a:rPr b="1" lang="en" sz="2800" strike="noStrike">
                <a:solidFill>
                  <a:srgbClr val="000000"/>
                </a:solidFill>
              </a:rPr>
              <a:t>*</a:t>
            </a:r>
            <a:r>
              <a:rPr b="1" lang="en" sz="2800" strike="noStrike">
                <a:solidFill>
                  <a:srgbClr val="053BE8"/>
                </a:solidFill>
              </a:rPr>
              <a:t>00010</a:t>
            </a:r>
            <a:r>
              <a:rPr b="1" baseline="-25000" lang="en" sz="2400" strike="noStrike">
                <a:solidFill>
                  <a:srgbClr val="000000"/>
                </a:solidFill>
              </a:rPr>
              <a:t>2</a:t>
            </a:r>
            <a:r>
              <a:rPr b="1" lang="en" sz="2800" strike="noStrike">
                <a:solidFill>
                  <a:srgbClr val="053BE8"/>
                </a:solidFill>
              </a:rPr>
              <a:t>= 01010</a:t>
            </a:r>
            <a:r>
              <a:rPr b="1" baseline="-25000" lang="en" sz="2400" strike="noStrike">
                <a:solidFill>
                  <a:srgbClr val="000000"/>
                </a:solidFill>
              </a:rPr>
              <a:t>2</a:t>
            </a:r>
            <a:r>
              <a:rPr b="1" lang="en" sz="2800" strike="noStrike">
                <a:solidFill>
                  <a:srgbClr val="000000"/>
                </a:solidFill>
              </a:rPr>
              <a:t>(k </a:t>
            </a:r>
            <a:r>
              <a:rPr b="1" lang="en" sz="2800" strike="noStrike">
                <a:solidFill>
                  <a:srgbClr val="FB0027"/>
                </a:solidFill>
              </a:rPr>
              <a:t>shift-left</a:t>
            </a:r>
            <a:r>
              <a:rPr b="1" lang="en" sz="2800" strike="noStrike">
                <a:solidFill>
                  <a:srgbClr val="000000"/>
                </a:solidFill>
              </a:rPr>
              <a:t>)</a:t>
            </a:r>
            <a:endParaRPr sz="28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E43F5C"/>
                </a:solidFill>
              </a:rPr>
              <a:t>»</a:t>
            </a:r>
            <a:r>
              <a:rPr b="1" lang="en" sz="2800" strike="noStrike">
                <a:solidFill>
                  <a:srgbClr val="000000"/>
                </a:solidFill>
              </a:rPr>
              <a:t>[x/b</a:t>
            </a:r>
            <a:r>
              <a:rPr b="1" baseline="30000" lang="en" sz="2900" strike="noStrike">
                <a:solidFill>
                  <a:srgbClr val="000000"/>
                </a:solidFill>
              </a:rPr>
              <a:t>k</a:t>
            </a:r>
            <a:r>
              <a:rPr b="1" lang="en" sz="2800" strike="noStrike">
                <a:solidFill>
                  <a:srgbClr val="000000"/>
                </a:solidFill>
              </a:rPr>
              <a:t>]: [</a:t>
            </a:r>
            <a:r>
              <a:rPr b="1" lang="en" sz="2800" strike="noStrike">
                <a:solidFill>
                  <a:srgbClr val="053BE8"/>
                </a:solidFill>
              </a:rPr>
              <a:t>00101</a:t>
            </a:r>
            <a:r>
              <a:rPr b="1" baseline="-25000" lang="en" sz="2400" strike="noStrike">
                <a:solidFill>
                  <a:srgbClr val="000000"/>
                </a:solidFill>
              </a:rPr>
              <a:t>2</a:t>
            </a:r>
            <a:r>
              <a:rPr b="1" lang="en" sz="2800" strike="noStrike">
                <a:solidFill>
                  <a:srgbClr val="053BE8"/>
                </a:solidFill>
              </a:rPr>
              <a:t> </a:t>
            </a:r>
            <a:r>
              <a:rPr b="1" lang="en" sz="2800" strike="noStrike">
                <a:solidFill>
                  <a:srgbClr val="000000"/>
                </a:solidFill>
              </a:rPr>
              <a:t>/</a:t>
            </a:r>
            <a:r>
              <a:rPr b="1" lang="en" sz="2800" strike="noStrike">
                <a:solidFill>
                  <a:srgbClr val="053BE8"/>
                </a:solidFill>
              </a:rPr>
              <a:t>00010</a:t>
            </a:r>
            <a:r>
              <a:rPr b="1" baseline="-25000" lang="en" sz="2400" strike="noStrike">
                <a:solidFill>
                  <a:srgbClr val="000000"/>
                </a:solidFill>
              </a:rPr>
              <a:t>2</a:t>
            </a:r>
            <a:r>
              <a:rPr b="1" lang="en" sz="2800" strike="noStrike">
                <a:solidFill>
                  <a:srgbClr val="000000"/>
                </a:solidFill>
              </a:rPr>
              <a:t>]</a:t>
            </a:r>
            <a:r>
              <a:rPr b="1" lang="en" sz="2800" strike="noStrike">
                <a:solidFill>
                  <a:srgbClr val="053BE8"/>
                </a:solidFill>
              </a:rPr>
              <a:t>=00010</a:t>
            </a:r>
            <a:r>
              <a:rPr b="1" baseline="-25000" lang="en" sz="2400" strike="noStrike">
                <a:solidFill>
                  <a:srgbClr val="000000"/>
                </a:solidFill>
              </a:rPr>
              <a:t>2</a:t>
            </a:r>
            <a:r>
              <a:rPr b="1" lang="en" sz="2800" strike="noStrike">
                <a:solidFill>
                  <a:srgbClr val="053BE8"/>
                </a:solidFill>
              </a:rPr>
              <a:t> </a:t>
            </a:r>
            <a:r>
              <a:rPr b="1" lang="en" sz="2800" strike="noStrike">
                <a:solidFill>
                  <a:srgbClr val="000000"/>
                </a:solidFill>
              </a:rPr>
              <a:t>(k </a:t>
            </a:r>
            <a:r>
              <a:rPr b="1" lang="en" sz="2800" strike="noStrike">
                <a:solidFill>
                  <a:srgbClr val="FB0027"/>
                </a:solidFill>
              </a:rPr>
              <a:t>shift righ</a:t>
            </a:r>
            <a:r>
              <a:rPr b="1" lang="en" sz="2800" strike="noStrike">
                <a:solidFill>
                  <a:srgbClr val="FC0128"/>
                </a:solidFill>
              </a:rPr>
              <a:t>t</a:t>
            </a:r>
            <a:r>
              <a:rPr b="1" lang="en" sz="2800" strike="noStrike">
                <a:solidFill>
                  <a:srgbClr val="000000"/>
                </a:solidFill>
              </a:rPr>
              <a:t>)</a:t>
            </a:r>
            <a:endParaRPr sz="2800" strike="noStrike">
              <a:solidFill>
                <a:srgbClr val="000000"/>
              </a:solidFill>
            </a:endParaRPr>
          </a:p>
          <a:p>
            <a:pPr indent="-279400" lvl="0" marL="2921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8" name="Google Shape;428;p2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Proprietà delle stringhe binarie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6"/>
          <p:cNvSpPr txBox="1"/>
          <p:nvPr/>
        </p:nvSpPr>
        <p:spPr>
          <a:xfrm>
            <a:off x="-332" y="702300"/>
            <a:ext cx="91425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23850" lvl="0" marL="3937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 strike="noStrike">
                <a:solidFill>
                  <a:srgbClr val="000000"/>
                </a:solidFill>
              </a:rPr>
              <a:t>Dimensione e numero di registri sono finiti</a:t>
            </a:r>
            <a:endParaRPr sz="21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 strike="noStrike">
              <a:solidFill>
                <a:srgbClr val="000000"/>
              </a:solidFill>
            </a:endParaRPr>
          </a:p>
          <a:p>
            <a:pPr indent="-32385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 strike="noStrike">
                <a:solidFill>
                  <a:srgbClr val="000000"/>
                </a:solidFill>
              </a:rPr>
              <a:t>Essendo la cardinalità degli insiemi numerici infinita solo un sottoinsieme finito di elementi può essere rappresentato</a:t>
            </a:r>
            <a:endParaRPr sz="21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 strike="noStrike">
              <a:solidFill>
                <a:srgbClr val="000000"/>
              </a:solidFill>
            </a:endParaRPr>
          </a:p>
          <a:p>
            <a:pPr indent="-32385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 strike="noStrike">
                <a:solidFill>
                  <a:srgbClr val="000000"/>
                </a:solidFill>
              </a:rPr>
              <a:t>Gli operatori aritmetici, chiusi rispetto all’intero insieme, non lo sono rispetto al sottoinsieme di cardinalità finita. </a:t>
            </a:r>
            <a:endParaRPr sz="2100" strike="noStrike">
              <a:solidFill>
                <a:srgbClr val="000000"/>
              </a:solidFill>
            </a:endParaRPr>
          </a:p>
          <a:p>
            <a:pPr indent="0" lvl="0" marL="11811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 strike="noStrike">
              <a:solidFill>
                <a:srgbClr val="000000"/>
              </a:solidFill>
            </a:endParaRPr>
          </a:p>
          <a:p>
            <a:pPr indent="-32385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i="1" lang="en" sz="2100" strike="noStrike">
                <a:solidFill>
                  <a:srgbClr val="000000"/>
                </a:solidFill>
              </a:rPr>
              <a:t>Poiché con 7 bit si codifica il sottoinsieme </a:t>
            </a:r>
            <a:r>
              <a:rPr lang="en" sz="2100" strike="noStrike">
                <a:solidFill>
                  <a:srgbClr val="000000"/>
                </a:solidFill>
              </a:rPr>
              <a:t>[0, 127], i due addendi 100 e 38 sono entrambi rappresentabile ma non lo è la loro somma</a:t>
            </a:r>
            <a:r>
              <a:rPr i="1" lang="en" sz="2100" strike="noStrike">
                <a:solidFill>
                  <a:srgbClr val="000000"/>
                </a:solidFill>
              </a:rPr>
              <a:t>:  100+38</a:t>
            </a:r>
            <a:endParaRPr i="1" sz="21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100" strike="noStrike">
                <a:solidFill>
                  <a:srgbClr val="000000"/>
                </a:solidFill>
              </a:rPr>
              <a:t> </a:t>
            </a:r>
            <a:endParaRPr sz="2100" strike="noStrike">
              <a:solidFill>
                <a:srgbClr val="000000"/>
              </a:solidFill>
            </a:endParaRPr>
          </a:p>
          <a:p>
            <a:pPr indent="-323850" lvl="0" marL="3937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100"/>
              <a:buChar char="●"/>
            </a:pPr>
            <a:r>
              <a:rPr lang="en" sz="2100" strike="noStrike">
                <a:solidFill>
                  <a:srgbClr val="0000FF"/>
                </a:solidFill>
              </a:rPr>
              <a:t>Quando si tenta di rappresentare un numero non contenuto nel sottoinsieme si genera l’</a:t>
            </a:r>
            <a:r>
              <a:rPr b="1" i="1" lang="en" sz="2400" strike="noStrike">
                <a:solidFill>
                  <a:srgbClr val="0000FF"/>
                </a:solidFill>
              </a:rPr>
              <a:t>overflow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435" name="Google Shape;435;p2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Overflow - definizione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27"/>
          <p:cNvSpPr/>
          <p:nvPr/>
        </p:nvSpPr>
        <p:spPr>
          <a:xfrm>
            <a:off x="281425" y="3177750"/>
            <a:ext cx="3248100" cy="170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7"/>
          <p:cNvSpPr/>
          <p:nvPr/>
        </p:nvSpPr>
        <p:spPr>
          <a:xfrm>
            <a:off x="269791" y="1653750"/>
            <a:ext cx="1044630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6+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 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3" name="Google Shape;443;p27"/>
          <p:cNvSpPr/>
          <p:nvPr/>
        </p:nvSpPr>
        <p:spPr>
          <a:xfrm>
            <a:off x="2352364" y="1653750"/>
            <a:ext cx="1044630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0110+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1000=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1110 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4" name="Google Shape;444;p27"/>
          <p:cNvSpPr/>
          <p:nvPr/>
        </p:nvSpPr>
        <p:spPr>
          <a:xfrm>
            <a:off x="269791" y="3165750"/>
            <a:ext cx="1044630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14+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 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5" name="Google Shape;445;p27"/>
          <p:cNvSpPr/>
          <p:nvPr/>
        </p:nvSpPr>
        <p:spPr>
          <a:xfrm>
            <a:off x="2222785" y="3165750"/>
            <a:ext cx="1152900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1110+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0011=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10001 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6" name="Google Shape;446;p27"/>
          <p:cNvSpPr/>
          <p:nvPr/>
        </p:nvSpPr>
        <p:spPr>
          <a:xfrm>
            <a:off x="2567934" y="4302225"/>
            <a:ext cx="118500" cy="298800"/>
          </a:xfrm>
          <a:prstGeom prst="ellipse">
            <a:avLst/>
          </a:prstGeom>
          <a:noFill/>
          <a:ln cap="flat" cmpd="sng" w="38150">
            <a:solidFill>
              <a:srgbClr val="FF33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7" name="Google Shape;447;p27"/>
          <p:cNvCxnSpPr>
            <a:endCxn id="446" idx="2"/>
          </p:cNvCxnSpPr>
          <p:nvPr/>
        </p:nvCxnSpPr>
        <p:spPr>
          <a:xfrm>
            <a:off x="1980834" y="4077825"/>
            <a:ext cx="587100" cy="373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448" name="Google Shape;448;p27"/>
          <p:cNvSpPr/>
          <p:nvPr/>
        </p:nvSpPr>
        <p:spPr>
          <a:xfrm>
            <a:off x="1437230" y="3813480"/>
            <a:ext cx="1034640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strike="noStrike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overflow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9" name="Google Shape;449;p27"/>
          <p:cNvSpPr/>
          <p:nvPr/>
        </p:nvSpPr>
        <p:spPr>
          <a:xfrm>
            <a:off x="3601310" y="1653750"/>
            <a:ext cx="1044630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 –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0" name="Google Shape;450;p27"/>
          <p:cNvSpPr/>
          <p:nvPr/>
        </p:nvSpPr>
        <p:spPr>
          <a:xfrm>
            <a:off x="5225372" y="1653750"/>
            <a:ext cx="1256904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1011–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0101=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0110 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1" name="Google Shape;451;p27"/>
          <p:cNvSpPr/>
          <p:nvPr/>
        </p:nvSpPr>
        <p:spPr>
          <a:xfrm>
            <a:off x="7316585" y="1620000"/>
            <a:ext cx="1593162" cy="29500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0101</a:t>
            </a:r>
            <a:r>
              <a:rPr b="1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⋅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0011=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0101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0101=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0000==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0000===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0001111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2" name="Google Shape;452;p27"/>
          <p:cNvSpPr/>
          <p:nvPr/>
        </p:nvSpPr>
        <p:spPr>
          <a:xfrm>
            <a:off x="4076767" y="3165750"/>
            <a:ext cx="824958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9–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7=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2 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3" name="Google Shape;453;p27"/>
          <p:cNvSpPr/>
          <p:nvPr/>
        </p:nvSpPr>
        <p:spPr>
          <a:xfrm>
            <a:off x="5704816" y="3165750"/>
            <a:ext cx="1044630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1001–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0111=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0010 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4" name="Google Shape;454;p27"/>
          <p:cNvSpPr/>
          <p:nvPr/>
        </p:nvSpPr>
        <p:spPr>
          <a:xfrm>
            <a:off x="281425" y="1600301"/>
            <a:ext cx="3248100" cy="1565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27"/>
          <p:cNvSpPr/>
          <p:nvPr/>
        </p:nvSpPr>
        <p:spPr>
          <a:xfrm>
            <a:off x="3529550" y="1600301"/>
            <a:ext cx="3498600" cy="1565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27"/>
          <p:cNvSpPr/>
          <p:nvPr/>
        </p:nvSpPr>
        <p:spPr>
          <a:xfrm>
            <a:off x="7028175" y="1595425"/>
            <a:ext cx="1833000" cy="328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27"/>
          <p:cNvSpPr/>
          <p:nvPr/>
        </p:nvSpPr>
        <p:spPr>
          <a:xfrm>
            <a:off x="3529550" y="3177750"/>
            <a:ext cx="3498600" cy="170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27"/>
          <p:cNvSpPr/>
          <p:nvPr/>
        </p:nvSpPr>
        <p:spPr>
          <a:xfrm>
            <a:off x="-14619" y="708480"/>
            <a:ext cx="91572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L’overflow può essere rilevato attraverso </a:t>
            </a:r>
            <a:r>
              <a:rPr lang="en" sz="2400"/>
              <a:t>il “</a:t>
            </a:r>
            <a:r>
              <a:rPr b="1" lang="en" sz="2400"/>
              <a:t>bit di overflow</a:t>
            </a:r>
            <a:r>
              <a:rPr lang="en" sz="2400"/>
              <a:t>”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459" name="Google Shape;459;p2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Esempio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8"/>
          <p:cNvSpPr txBox="1"/>
          <p:nvPr/>
        </p:nvSpPr>
        <p:spPr>
          <a:xfrm>
            <a:off x="52829" y="921240"/>
            <a:ext cx="9090000" cy="40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i="1" lang="en" sz="2400" strike="noStrike">
                <a:solidFill>
                  <a:srgbClr val="063DE8"/>
                </a:solidFill>
              </a:rPr>
              <a:t>Codifica in segno e modulo </a:t>
            </a:r>
            <a:r>
              <a:rPr b="1" i="1" lang="en" sz="2400" strike="noStrike">
                <a:solidFill>
                  <a:srgbClr val="000000"/>
                </a:solidFill>
              </a:rPr>
              <a:t>su n bit</a:t>
            </a:r>
            <a:r>
              <a:rPr lang="en" sz="2400" strike="noStrike">
                <a:solidFill>
                  <a:srgbClr val="000000"/>
                </a:solidFill>
              </a:rPr>
              <a:t>: un bit (quello più significativo) per il segno ed </a:t>
            </a:r>
            <a:r>
              <a:rPr b="1" i="1" lang="en" sz="2400" strike="noStrike">
                <a:solidFill>
                  <a:srgbClr val="000000"/>
                </a:solidFill>
              </a:rPr>
              <a:t>n</a:t>
            </a:r>
            <a:r>
              <a:rPr b="1" lang="en" sz="2400" strike="noStrike">
                <a:solidFill>
                  <a:srgbClr val="000000"/>
                </a:solidFill>
              </a:rPr>
              <a:t>-1</a:t>
            </a:r>
            <a:r>
              <a:rPr lang="en" sz="2400" strike="noStrike">
                <a:solidFill>
                  <a:srgbClr val="000000"/>
                </a:solidFill>
              </a:rPr>
              <a:t> per il modulo.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 strike="noStrike">
                <a:solidFill>
                  <a:srgbClr val="000000"/>
                </a:solidFill>
              </a:rPr>
              <a:t>si rappresentano i numeri nell’intervallo [–(2</a:t>
            </a:r>
            <a:r>
              <a:rPr baseline="30000" lang="en" sz="2400" strike="noStrike">
                <a:solidFill>
                  <a:srgbClr val="000000"/>
                </a:solidFill>
              </a:rPr>
              <a:t>n-1</a:t>
            </a:r>
            <a:r>
              <a:rPr lang="en" sz="2400" strike="noStrike">
                <a:solidFill>
                  <a:srgbClr val="000000"/>
                </a:solidFill>
              </a:rPr>
              <a:t> –1);2</a:t>
            </a:r>
            <a:r>
              <a:rPr baseline="30000" lang="en" sz="2400" strike="noStrike">
                <a:solidFill>
                  <a:srgbClr val="000000"/>
                </a:solidFill>
              </a:rPr>
              <a:t>n-1 </a:t>
            </a:r>
            <a:r>
              <a:rPr lang="en" sz="2400" strike="noStrike">
                <a:solidFill>
                  <a:srgbClr val="000000"/>
                </a:solidFill>
              </a:rPr>
              <a:t>– 1]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b="1" i="1" lang="en" sz="2400" strike="noStrike">
                <a:solidFill>
                  <a:srgbClr val="063DE8"/>
                </a:solidFill>
              </a:rPr>
              <a:t>zero positivo</a:t>
            </a:r>
            <a:r>
              <a:rPr lang="en" sz="2400" strike="noStrike">
                <a:solidFill>
                  <a:srgbClr val="000000"/>
                </a:solidFill>
              </a:rPr>
              <a:t> e </a:t>
            </a:r>
            <a:r>
              <a:rPr b="1" i="1" lang="en" sz="2400" strike="noStrike">
                <a:solidFill>
                  <a:srgbClr val="063DE8"/>
                </a:solidFill>
              </a:rPr>
              <a:t>zero negativo</a:t>
            </a:r>
            <a:r>
              <a:rPr lang="en" sz="2400" strike="noStrike">
                <a:solidFill>
                  <a:srgbClr val="000000"/>
                </a:solidFill>
              </a:rPr>
              <a:t>: i numeri rappresentati sono 2</a:t>
            </a:r>
            <a:r>
              <a:rPr baseline="30000" lang="en" sz="2400" strike="noStrike">
                <a:solidFill>
                  <a:srgbClr val="000000"/>
                </a:solidFill>
              </a:rPr>
              <a:t>n</a:t>
            </a:r>
            <a:r>
              <a:rPr lang="en" sz="2400" strike="noStrike">
                <a:solidFill>
                  <a:srgbClr val="000000"/>
                </a:solidFill>
              </a:rPr>
              <a:t> – 1 e non 2</a:t>
            </a:r>
            <a:r>
              <a:rPr baseline="30000" lang="en" sz="2400" strike="noStrike">
                <a:solidFill>
                  <a:srgbClr val="000000"/>
                </a:solidFill>
              </a:rPr>
              <a:t>n</a:t>
            </a:r>
            <a:r>
              <a:rPr lang="en" sz="2400" strike="noStrike">
                <a:solidFill>
                  <a:srgbClr val="000000"/>
                </a:solidFill>
              </a:rPr>
              <a:t>;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 strike="noStrike">
                <a:solidFill>
                  <a:srgbClr val="000000"/>
                </a:solidFill>
              </a:rPr>
              <a:t>La legge di codifica è: X = |x| + (2</a:t>
            </a:r>
            <a:r>
              <a:rPr baseline="30000" lang="en" sz="2100" strike="noStrike">
                <a:solidFill>
                  <a:srgbClr val="000000"/>
                </a:solidFill>
              </a:rPr>
              <a:t>n-1</a:t>
            </a:r>
            <a:r>
              <a:rPr baseline="30000" lang="en" sz="2400" strike="noStrike">
                <a:solidFill>
                  <a:srgbClr val="000000"/>
                </a:solidFill>
              </a:rPr>
              <a:t> </a:t>
            </a:r>
            <a:r>
              <a:rPr lang="en" sz="2400" strike="noStrike">
                <a:solidFill>
                  <a:srgbClr val="000000"/>
                </a:solidFill>
              </a:rPr>
              <a:t>*</a:t>
            </a:r>
            <a:r>
              <a:rPr baseline="30000" lang="en" sz="2400" strike="noStrike">
                <a:solidFill>
                  <a:srgbClr val="000000"/>
                </a:solidFill>
              </a:rPr>
              <a:t> </a:t>
            </a:r>
            <a:r>
              <a:rPr lang="en" sz="2400" strike="noStrike">
                <a:solidFill>
                  <a:srgbClr val="000000"/>
                </a:solidFill>
              </a:rPr>
              <a:t>sign(x))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466" name="Google Shape;466;p2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Rappresentazione in segno e modulo (</a:t>
            </a:r>
            <a:r>
              <a:rPr b="1" lang="en">
                <a:solidFill>
                  <a:srgbClr val="FFFFFF"/>
                </a:solidFill>
              </a:rPr>
              <a:t>1/2</a:t>
            </a:r>
            <a:r>
              <a:rPr b="1" lang="en">
                <a:solidFill>
                  <a:srgbClr val="FFFFFF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9"/>
          <p:cNvSpPr/>
          <p:nvPr/>
        </p:nvSpPr>
        <p:spPr>
          <a:xfrm>
            <a:off x="52829" y="3647970"/>
            <a:ext cx="5382882" cy="10303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n=4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Intervallo: [ -7; 7 ]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Codifica: X=|x|+ (8 * sign(x))</a:t>
            </a:r>
            <a:endParaRPr sz="2400" strike="noStrike">
              <a:solidFill>
                <a:srgbClr val="000000"/>
              </a:solidFill>
            </a:endParaRPr>
          </a:p>
        </p:txBody>
      </p:sp>
      <p:grpSp>
        <p:nvGrpSpPr>
          <p:cNvPr id="473" name="Google Shape;473;p29"/>
          <p:cNvGrpSpPr/>
          <p:nvPr/>
        </p:nvGrpSpPr>
        <p:grpSpPr>
          <a:xfrm>
            <a:off x="5813074" y="589093"/>
            <a:ext cx="3210673" cy="4381516"/>
            <a:chOff x="6610320" y="260280"/>
            <a:chExt cx="3087780" cy="5843580"/>
          </a:xfrm>
        </p:grpSpPr>
        <p:sp>
          <p:nvSpPr>
            <p:cNvPr id="474" name="Google Shape;474;p29"/>
            <p:cNvSpPr/>
            <p:nvPr/>
          </p:nvSpPr>
          <p:spPr>
            <a:xfrm>
              <a:off x="9078840" y="260280"/>
              <a:ext cx="617700" cy="3651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1" baseline="-25000" lang="en" sz="1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5" name="Google Shape;475;p29"/>
            <p:cNvSpPr/>
            <p:nvPr/>
          </p:nvSpPr>
          <p:spPr>
            <a:xfrm>
              <a:off x="7569360" y="260280"/>
              <a:ext cx="1509600" cy="3651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1" baseline="-25000" lang="en" sz="1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6" name="Google Shape;476;p29"/>
            <p:cNvSpPr/>
            <p:nvPr/>
          </p:nvSpPr>
          <p:spPr>
            <a:xfrm>
              <a:off x="6610320" y="260280"/>
              <a:ext cx="959100" cy="3651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7" name="Google Shape;477;p29"/>
            <p:cNvSpPr/>
            <p:nvPr/>
          </p:nvSpPr>
          <p:spPr>
            <a:xfrm>
              <a:off x="9078840" y="573732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15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8" name="Google Shape;478;p29"/>
            <p:cNvSpPr/>
            <p:nvPr/>
          </p:nvSpPr>
          <p:spPr>
            <a:xfrm>
              <a:off x="7569360" y="573732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9" name="Google Shape;479;p29"/>
            <p:cNvSpPr/>
            <p:nvPr/>
          </p:nvSpPr>
          <p:spPr>
            <a:xfrm>
              <a:off x="6610320" y="573732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-7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0" name="Google Shape;480;p29"/>
            <p:cNvSpPr/>
            <p:nvPr/>
          </p:nvSpPr>
          <p:spPr>
            <a:xfrm>
              <a:off x="9078840" y="537228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14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1" name="Google Shape;481;p29"/>
            <p:cNvSpPr/>
            <p:nvPr/>
          </p:nvSpPr>
          <p:spPr>
            <a:xfrm>
              <a:off x="7569360" y="537228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2" name="Google Shape;482;p29"/>
            <p:cNvSpPr/>
            <p:nvPr/>
          </p:nvSpPr>
          <p:spPr>
            <a:xfrm>
              <a:off x="6610320" y="537228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-6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3" name="Google Shape;483;p29"/>
            <p:cNvSpPr/>
            <p:nvPr/>
          </p:nvSpPr>
          <p:spPr>
            <a:xfrm>
              <a:off x="9078840" y="5006880"/>
              <a:ext cx="6177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13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4" name="Google Shape;484;p29"/>
            <p:cNvSpPr/>
            <p:nvPr/>
          </p:nvSpPr>
          <p:spPr>
            <a:xfrm>
              <a:off x="7569360" y="5006880"/>
              <a:ext cx="15096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5" name="Google Shape;485;p29"/>
            <p:cNvSpPr/>
            <p:nvPr/>
          </p:nvSpPr>
          <p:spPr>
            <a:xfrm>
              <a:off x="6610320" y="5006880"/>
              <a:ext cx="9591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-5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6" name="Google Shape;486;p29"/>
            <p:cNvSpPr/>
            <p:nvPr/>
          </p:nvSpPr>
          <p:spPr>
            <a:xfrm>
              <a:off x="9078840" y="464184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7" name="Google Shape;487;p29"/>
            <p:cNvSpPr/>
            <p:nvPr/>
          </p:nvSpPr>
          <p:spPr>
            <a:xfrm>
              <a:off x="7569360" y="464184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8" name="Google Shape;488;p29"/>
            <p:cNvSpPr/>
            <p:nvPr/>
          </p:nvSpPr>
          <p:spPr>
            <a:xfrm>
              <a:off x="6610320" y="464184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-4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9" name="Google Shape;489;p29"/>
            <p:cNvSpPr/>
            <p:nvPr/>
          </p:nvSpPr>
          <p:spPr>
            <a:xfrm>
              <a:off x="9078840" y="427680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0" name="Google Shape;490;p29"/>
            <p:cNvSpPr/>
            <p:nvPr/>
          </p:nvSpPr>
          <p:spPr>
            <a:xfrm>
              <a:off x="7569360" y="427680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1" name="Google Shape;491;p29"/>
            <p:cNvSpPr/>
            <p:nvPr/>
          </p:nvSpPr>
          <p:spPr>
            <a:xfrm>
              <a:off x="6610320" y="427680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-3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2" name="Google Shape;492;p29"/>
            <p:cNvSpPr/>
            <p:nvPr/>
          </p:nvSpPr>
          <p:spPr>
            <a:xfrm>
              <a:off x="9078840" y="391176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3" name="Google Shape;493;p29"/>
            <p:cNvSpPr/>
            <p:nvPr/>
          </p:nvSpPr>
          <p:spPr>
            <a:xfrm>
              <a:off x="7569360" y="391176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4" name="Google Shape;494;p29"/>
            <p:cNvSpPr/>
            <p:nvPr/>
          </p:nvSpPr>
          <p:spPr>
            <a:xfrm>
              <a:off x="6610320" y="391176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5" name="Google Shape;495;p29"/>
            <p:cNvSpPr/>
            <p:nvPr/>
          </p:nvSpPr>
          <p:spPr>
            <a:xfrm>
              <a:off x="9078840" y="3546360"/>
              <a:ext cx="6177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9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6" name="Google Shape;496;p29"/>
            <p:cNvSpPr/>
            <p:nvPr/>
          </p:nvSpPr>
          <p:spPr>
            <a:xfrm>
              <a:off x="7569360" y="3546360"/>
              <a:ext cx="15096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7" name="Google Shape;497;p29"/>
            <p:cNvSpPr/>
            <p:nvPr/>
          </p:nvSpPr>
          <p:spPr>
            <a:xfrm>
              <a:off x="6610320" y="3546360"/>
              <a:ext cx="9591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8" name="Google Shape;498;p29"/>
            <p:cNvSpPr/>
            <p:nvPr/>
          </p:nvSpPr>
          <p:spPr>
            <a:xfrm>
              <a:off x="9078840" y="318132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0;8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9" name="Google Shape;499;p29"/>
            <p:cNvSpPr/>
            <p:nvPr/>
          </p:nvSpPr>
          <p:spPr>
            <a:xfrm>
              <a:off x="7569360" y="318132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0000;1000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0" name="Google Shape;500;p29"/>
            <p:cNvSpPr/>
            <p:nvPr/>
          </p:nvSpPr>
          <p:spPr>
            <a:xfrm>
              <a:off x="6610320" y="318132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1" name="Google Shape;501;p29"/>
            <p:cNvSpPr/>
            <p:nvPr/>
          </p:nvSpPr>
          <p:spPr>
            <a:xfrm>
              <a:off x="9078840" y="281628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2" name="Google Shape;502;p29"/>
            <p:cNvSpPr/>
            <p:nvPr/>
          </p:nvSpPr>
          <p:spPr>
            <a:xfrm>
              <a:off x="7569360" y="281628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3" name="Google Shape;503;p29"/>
            <p:cNvSpPr/>
            <p:nvPr/>
          </p:nvSpPr>
          <p:spPr>
            <a:xfrm>
              <a:off x="6610320" y="281628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4" name="Google Shape;504;p29"/>
            <p:cNvSpPr/>
            <p:nvPr/>
          </p:nvSpPr>
          <p:spPr>
            <a:xfrm>
              <a:off x="9078840" y="245124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5" name="Google Shape;505;p29"/>
            <p:cNvSpPr/>
            <p:nvPr/>
          </p:nvSpPr>
          <p:spPr>
            <a:xfrm>
              <a:off x="7569360" y="245124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6" name="Google Shape;506;p29"/>
            <p:cNvSpPr/>
            <p:nvPr/>
          </p:nvSpPr>
          <p:spPr>
            <a:xfrm>
              <a:off x="6610320" y="245124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7" name="Google Shape;507;p29"/>
            <p:cNvSpPr/>
            <p:nvPr/>
          </p:nvSpPr>
          <p:spPr>
            <a:xfrm>
              <a:off x="9078840" y="2085840"/>
              <a:ext cx="6177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8" name="Google Shape;508;p29"/>
            <p:cNvSpPr/>
            <p:nvPr/>
          </p:nvSpPr>
          <p:spPr>
            <a:xfrm>
              <a:off x="7569360" y="2085840"/>
              <a:ext cx="15096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9" name="Google Shape;509;p29"/>
            <p:cNvSpPr/>
            <p:nvPr/>
          </p:nvSpPr>
          <p:spPr>
            <a:xfrm>
              <a:off x="6610320" y="2085840"/>
              <a:ext cx="9591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0" name="Google Shape;510;p29"/>
            <p:cNvSpPr/>
            <p:nvPr/>
          </p:nvSpPr>
          <p:spPr>
            <a:xfrm>
              <a:off x="9078840" y="172080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1" name="Google Shape;511;p29"/>
            <p:cNvSpPr/>
            <p:nvPr/>
          </p:nvSpPr>
          <p:spPr>
            <a:xfrm>
              <a:off x="7569360" y="172080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2" name="Google Shape;512;p29"/>
            <p:cNvSpPr/>
            <p:nvPr/>
          </p:nvSpPr>
          <p:spPr>
            <a:xfrm>
              <a:off x="6610320" y="172080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3" name="Google Shape;513;p29"/>
            <p:cNvSpPr/>
            <p:nvPr/>
          </p:nvSpPr>
          <p:spPr>
            <a:xfrm>
              <a:off x="9078840" y="135576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4" name="Google Shape;514;p29"/>
            <p:cNvSpPr/>
            <p:nvPr/>
          </p:nvSpPr>
          <p:spPr>
            <a:xfrm>
              <a:off x="7569360" y="135576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5" name="Google Shape;515;p29"/>
            <p:cNvSpPr/>
            <p:nvPr/>
          </p:nvSpPr>
          <p:spPr>
            <a:xfrm>
              <a:off x="6610320" y="135576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6" name="Google Shape;516;p29"/>
            <p:cNvSpPr/>
            <p:nvPr/>
          </p:nvSpPr>
          <p:spPr>
            <a:xfrm>
              <a:off x="9078840" y="990720"/>
              <a:ext cx="6177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7" name="Google Shape;517;p29"/>
            <p:cNvSpPr/>
            <p:nvPr/>
          </p:nvSpPr>
          <p:spPr>
            <a:xfrm>
              <a:off x="7569360" y="990720"/>
              <a:ext cx="15096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0110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8" name="Google Shape;518;p29"/>
            <p:cNvSpPr/>
            <p:nvPr/>
          </p:nvSpPr>
          <p:spPr>
            <a:xfrm>
              <a:off x="6610320" y="990720"/>
              <a:ext cx="959100" cy="36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9" name="Google Shape;519;p29"/>
            <p:cNvSpPr/>
            <p:nvPr/>
          </p:nvSpPr>
          <p:spPr>
            <a:xfrm>
              <a:off x="9078840" y="625320"/>
              <a:ext cx="6177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0" name="Google Shape;520;p29"/>
            <p:cNvSpPr/>
            <p:nvPr/>
          </p:nvSpPr>
          <p:spPr>
            <a:xfrm>
              <a:off x="7569360" y="625320"/>
              <a:ext cx="15096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0111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1" name="Google Shape;521;p29"/>
            <p:cNvSpPr/>
            <p:nvPr/>
          </p:nvSpPr>
          <p:spPr>
            <a:xfrm>
              <a:off x="6610320" y="625320"/>
              <a:ext cx="959100" cy="36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2" name="Google Shape;522;p29"/>
            <p:cNvCxnSpPr/>
            <p:nvPr/>
          </p:nvCxnSpPr>
          <p:spPr>
            <a:xfrm>
              <a:off x="6610320" y="260280"/>
              <a:ext cx="3086400" cy="18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23" name="Google Shape;523;p29"/>
            <p:cNvCxnSpPr/>
            <p:nvPr/>
          </p:nvCxnSpPr>
          <p:spPr>
            <a:xfrm>
              <a:off x="6610320" y="99072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24" name="Google Shape;524;p29"/>
            <p:cNvCxnSpPr/>
            <p:nvPr/>
          </p:nvCxnSpPr>
          <p:spPr>
            <a:xfrm>
              <a:off x="6610320" y="135576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25" name="Google Shape;525;p29"/>
            <p:cNvCxnSpPr/>
            <p:nvPr/>
          </p:nvCxnSpPr>
          <p:spPr>
            <a:xfrm>
              <a:off x="6610320" y="1720800"/>
              <a:ext cx="3086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26" name="Google Shape;526;p29"/>
            <p:cNvCxnSpPr/>
            <p:nvPr/>
          </p:nvCxnSpPr>
          <p:spPr>
            <a:xfrm>
              <a:off x="6610320" y="2085840"/>
              <a:ext cx="3086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27" name="Google Shape;527;p29"/>
            <p:cNvCxnSpPr/>
            <p:nvPr/>
          </p:nvCxnSpPr>
          <p:spPr>
            <a:xfrm>
              <a:off x="6610320" y="245124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28" name="Google Shape;528;p29"/>
            <p:cNvCxnSpPr/>
            <p:nvPr/>
          </p:nvCxnSpPr>
          <p:spPr>
            <a:xfrm>
              <a:off x="6610320" y="281628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29" name="Google Shape;529;p29"/>
            <p:cNvCxnSpPr/>
            <p:nvPr/>
          </p:nvCxnSpPr>
          <p:spPr>
            <a:xfrm>
              <a:off x="6610320" y="318132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0" name="Google Shape;530;p29"/>
            <p:cNvCxnSpPr/>
            <p:nvPr/>
          </p:nvCxnSpPr>
          <p:spPr>
            <a:xfrm>
              <a:off x="6610320" y="3546360"/>
              <a:ext cx="3086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1" name="Google Shape;531;p29"/>
            <p:cNvCxnSpPr/>
            <p:nvPr/>
          </p:nvCxnSpPr>
          <p:spPr>
            <a:xfrm>
              <a:off x="6610320" y="391176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2" name="Google Shape;532;p29"/>
            <p:cNvCxnSpPr/>
            <p:nvPr/>
          </p:nvCxnSpPr>
          <p:spPr>
            <a:xfrm>
              <a:off x="6610320" y="427680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3" name="Google Shape;533;p29"/>
            <p:cNvCxnSpPr/>
            <p:nvPr/>
          </p:nvCxnSpPr>
          <p:spPr>
            <a:xfrm>
              <a:off x="6610320" y="464184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4" name="Google Shape;534;p29"/>
            <p:cNvCxnSpPr/>
            <p:nvPr/>
          </p:nvCxnSpPr>
          <p:spPr>
            <a:xfrm>
              <a:off x="6610320" y="5006880"/>
              <a:ext cx="3086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5" name="Google Shape;535;p29"/>
            <p:cNvCxnSpPr/>
            <p:nvPr/>
          </p:nvCxnSpPr>
          <p:spPr>
            <a:xfrm>
              <a:off x="6610320" y="537228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6" name="Google Shape;536;p29"/>
            <p:cNvCxnSpPr/>
            <p:nvPr/>
          </p:nvCxnSpPr>
          <p:spPr>
            <a:xfrm>
              <a:off x="6610320" y="5737320"/>
              <a:ext cx="3086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7" name="Google Shape;537;p29"/>
            <p:cNvCxnSpPr/>
            <p:nvPr/>
          </p:nvCxnSpPr>
          <p:spPr>
            <a:xfrm>
              <a:off x="6610320" y="6102360"/>
              <a:ext cx="3086400" cy="15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8" name="Google Shape;538;p29"/>
            <p:cNvCxnSpPr/>
            <p:nvPr/>
          </p:nvCxnSpPr>
          <p:spPr>
            <a:xfrm>
              <a:off x="6610320" y="260280"/>
              <a:ext cx="1500" cy="58422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39" name="Google Shape;539;p29"/>
            <p:cNvCxnSpPr/>
            <p:nvPr/>
          </p:nvCxnSpPr>
          <p:spPr>
            <a:xfrm>
              <a:off x="7569360" y="260280"/>
              <a:ext cx="1500" cy="58422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40" name="Google Shape;540;p29"/>
            <p:cNvCxnSpPr/>
            <p:nvPr/>
          </p:nvCxnSpPr>
          <p:spPr>
            <a:xfrm>
              <a:off x="9078840" y="260280"/>
              <a:ext cx="1800" cy="58422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41" name="Google Shape;541;p29"/>
            <p:cNvCxnSpPr/>
            <p:nvPr/>
          </p:nvCxnSpPr>
          <p:spPr>
            <a:xfrm>
              <a:off x="9696600" y="260280"/>
              <a:ext cx="1500" cy="58422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42" name="Google Shape;542;p29"/>
            <p:cNvCxnSpPr/>
            <p:nvPr/>
          </p:nvCxnSpPr>
          <p:spPr>
            <a:xfrm>
              <a:off x="6610320" y="625320"/>
              <a:ext cx="3086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543" name="Google Shape;543;p29"/>
          <p:cNvSpPr/>
          <p:nvPr/>
        </p:nvSpPr>
        <p:spPr>
          <a:xfrm>
            <a:off x="5180850" y="1142910"/>
            <a:ext cx="3656772" cy="3429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4" name="Google Shape;544;p29"/>
          <p:cNvSpPr/>
          <p:nvPr/>
        </p:nvSpPr>
        <p:spPr>
          <a:xfrm>
            <a:off x="52825" y="665299"/>
            <a:ext cx="5648100" cy="29790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25" spcFirstLastPara="1" rIns="79725" wrap="square" tIns="398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Occorre lavorare separatamente sul segno e sul modulo: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strike="noStrike">
                <a:solidFill>
                  <a:srgbClr val="000000"/>
                </a:solidFill>
              </a:rPr>
              <a:t> </a:t>
            </a:r>
            <a:endParaRPr sz="21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 strike="noStrike">
                <a:solidFill>
                  <a:srgbClr val="063DE8"/>
                </a:solidFill>
              </a:rPr>
              <a:t>per effettuare la somma tra due numeri di segno discorde, occorre determinare quello con modulo maggiore e sottrarre ad esso il modulo dell’altro.</a:t>
            </a:r>
            <a:endParaRPr b="1" i="1" sz="1800">
              <a:solidFill>
                <a:srgbClr val="063DE8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>
              <a:solidFill>
                <a:srgbClr val="063DE8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 strike="noStrike">
                <a:solidFill>
                  <a:srgbClr val="000080"/>
                </a:solidFill>
              </a:rPr>
              <a:t>I</a:t>
            </a:r>
            <a:r>
              <a:rPr i="1" lang="en" sz="2000" strike="noStrike">
                <a:solidFill>
                  <a:srgbClr val="000080"/>
                </a:solidFill>
              </a:rPr>
              <a:t>l risultato deve assumere il segno dell’addendo maggiore in modulo.</a:t>
            </a:r>
            <a:endParaRPr sz="2100" strike="noStrike">
              <a:solidFill>
                <a:srgbClr val="000000"/>
              </a:solidFill>
            </a:endParaRPr>
          </a:p>
        </p:txBody>
      </p:sp>
      <p:sp>
        <p:nvSpPr>
          <p:cNvPr id="545" name="Google Shape;545;p2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Rappresentazione in segno e modulo (2/2)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30"/>
          <p:cNvSpPr txBox="1"/>
          <p:nvPr/>
        </p:nvSpPr>
        <p:spPr>
          <a:xfrm>
            <a:off x="-332" y="817740"/>
            <a:ext cx="9142500" cy="39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La rappresentazione in complemento alla base su n bit di x </a:t>
            </a:r>
            <a:endParaRPr sz="20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000" strike="noStrike">
                <a:solidFill>
                  <a:srgbClr val="000000"/>
                </a:solidFill>
              </a:rPr>
              <a:t>ASSOCIA</a:t>
            </a:r>
            <a:r>
              <a:rPr lang="en" sz="2000" strike="noStrike">
                <a:solidFill>
                  <a:srgbClr val="000000"/>
                </a:solidFill>
              </a:rPr>
              <a:t> </a:t>
            </a:r>
            <a:endParaRPr sz="2000" strike="noStrike">
              <a:solidFill>
                <a:srgbClr val="000000"/>
              </a:solidFill>
            </a:endParaRPr>
          </a:p>
          <a:p>
            <a:pPr indent="-215900" lvl="1" marL="635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5405D"/>
              </a:buClr>
              <a:buSzPts val="2000"/>
              <a:buFont typeface="Times New Roman"/>
              <a:buChar char="»"/>
            </a:pPr>
            <a:r>
              <a:rPr i="0" lang="en" sz="2000" u="none" cap="none" strike="noStrike">
                <a:solidFill>
                  <a:srgbClr val="000000"/>
                </a:solidFill>
              </a:rPr>
              <a:t>ai </a:t>
            </a:r>
            <a:r>
              <a:rPr b="1" i="1" lang="en" sz="2000" u="none" cap="none" strike="noStrike">
                <a:solidFill>
                  <a:srgbClr val="FC0128"/>
                </a:solidFill>
              </a:rPr>
              <a:t>numeri positivi</a:t>
            </a:r>
            <a:r>
              <a:rPr i="0" lang="en" sz="2000" u="none" cap="none" strike="noStrike">
                <a:solidFill>
                  <a:srgbClr val="000000"/>
                </a:solidFill>
              </a:rPr>
              <a:t>,  0 ≤</a:t>
            </a:r>
            <a:r>
              <a:rPr i="0" lang="en" sz="2000" u="none" cap="none" strike="noStrike">
                <a:solidFill>
                  <a:srgbClr val="FC0128"/>
                </a:solidFill>
              </a:rPr>
              <a:t> x</a:t>
            </a:r>
            <a:r>
              <a:rPr i="0" lang="en" sz="2000" u="none" cap="none" strike="noStrike">
                <a:solidFill>
                  <a:srgbClr val="000000"/>
                </a:solidFill>
              </a:rPr>
              <a:t> &lt; 2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n-1</a:t>
            </a:r>
            <a:r>
              <a:rPr i="0" lang="en" sz="2000" u="none" cap="none" strike="noStrike">
                <a:solidFill>
                  <a:srgbClr val="000000"/>
                </a:solidFill>
              </a:rPr>
              <a:t>, il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numero stesso</a:t>
            </a:r>
            <a:r>
              <a:rPr i="0" lang="en" sz="2000" u="none" cap="none" strike="noStrike">
                <a:solidFill>
                  <a:srgbClr val="000000"/>
                </a:solidFill>
              </a:rPr>
              <a:t> (cioè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X=</a:t>
            </a:r>
            <a:r>
              <a:rPr b="1" i="1" lang="en" sz="2000" u="none" cap="none" strike="noStrike">
                <a:solidFill>
                  <a:srgbClr val="FC0128"/>
                </a:solidFill>
              </a:rPr>
              <a:t>x</a:t>
            </a:r>
            <a:r>
              <a:rPr i="0" lang="en" sz="2000" u="none" cap="none" strike="noStrike">
                <a:solidFill>
                  <a:srgbClr val="000000"/>
                </a:solidFill>
              </a:rPr>
              <a:t>);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41300" lvl="0" marL="635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215900" lvl="1" marL="635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5405D"/>
              </a:buClr>
              <a:buSzPts val="2000"/>
              <a:buFont typeface="Times New Roman"/>
              <a:buChar char="»"/>
            </a:pPr>
            <a:r>
              <a:rPr i="0" lang="en" sz="2000" u="none" cap="none" strike="noStrike">
                <a:solidFill>
                  <a:srgbClr val="000000"/>
                </a:solidFill>
              </a:rPr>
              <a:t>ai </a:t>
            </a:r>
            <a:r>
              <a:rPr b="1" i="1" lang="en" sz="2000" u="none" cap="none" strike="noStrike">
                <a:solidFill>
                  <a:srgbClr val="063DE8"/>
                </a:solidFill>
              </a:rPr>
              <a:t>numeri negativi</a:t>
            </a:r>
            <a:r>
              <a:rPr i="0" lang="en" sz="2000" u="none" cap="none" strike="noStrike">
                <a:solidFill>
                  <a:srgbClr val="000000"/>
                </a:solidFill>
              </a:rPr>
              <a:t>, - 2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n-1</a:t>
            </a:r>
            <a:r>
              <a:rPr i="0" lang="en" sz="2000" u="none" cap="none" strike="noStrike">
                <a:solidFill>
                  <a:srgbClr val="000000"/>
                </a:solidFill>
              </a:rPr>
              <a:t> ≤ x &lt;0,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il numero X = 2</a:t>
            </a:r>
            <a:r>
              <a:rPr b="1" baseline="30000" i="1" lang="en" sz="2000" u="none" cap="none" strike="noStrike">
                <a:solidFill>
                  <a:srgbClr val="000000"/>
                </a:solidFill>
              </a:rPr>
              <a:t>n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 </a:t>
            </a:r>
            <a:r>
              <a:rPr b="1" i="1" lang="en" sz="2000" u="none" cap="none" strike="noStrike">
                <a:solidFill>
                  <a:srgbClr val="063DE8"/>
                </a:solidFill>
              </a:rPr>
              <a:t>– |x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|;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41300" lvl="0" marL="635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I numeri rappresentati sono quelli nell’intervallo [ – 2</a:t>
            </a:r>
            <a:r>
              <a:rPr baseline="30000" lang="en" sz="2000" strike="noStrike">
                <a:solidFill>
                  <a:srgbClr val="000000"/>
                </a:solidFill>
              </a:rPr>
              <a:t>n-1</a:t>
            </a:r>
            <a:r>
              <a:rPr lang="en" sz="2000" strike="noStrike">
                <a:solidFill>
                  <a:srgbClr val="000000"/>
                </a:solidFill>
              </a:rPr>
              <a:t>;  2</a:t>
            </a:r>
            <a:r>
              <a:rPr baseline="30000" lang="en" sz="2000" strike="noStrike">
                <a:solidFill>
                  <a:srgbClr val="000000"/>
                </a:solidFill>
              </a:rPr>
              <a:t>n-1 </a:t>
            </a:r>
            <a:r>
              <a:rPr lang="en" sz="2000" strike="noStrike">
                <a:solidFill>
                  <a:srgbClr val="000000"/>
                </a:solidFill>
              </a:rPr>
              <a:t>– 1]</a:t>
            </a:r>
            <a:endParaRPr sz="2000" strike="noStrike">
              <a:solidFill>
                <a:srgbClr val="000000"/>
              </a:solidFill>
            </a:endParaRPr>
          </a:p>
          <a:p>
            <a:pPr indent="-241300" lvl="0" marL="635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300" strike="noStrike">
              <a:solidFill>
                <a:srgbClr val="000000"/>
              </a:solidFill>
            </a:endParaRPr>
          </a:p>
        </p:txBody>
      </p:sp>
      <p:sp>
        <p:nvSpPr>
          <p:cNvPr id="552" name="Google Shape;552;p3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FFFFFF"/>
                </a:solidFill>
              </a:rPr>
              <a:t>Rappresentazione in complementi alla base (Complemento a 2)</a:t>
            </a:r>
            <a:endParaRPr b="1" sz="2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31"/>
          <p:cNvSpPr/>
          <p:nvPr/>
        </p:nvSpPr>
        <p:spPr>
          <a:xfrm>
            <a:off x="638926" y="2286090"/>
            <a:ext cx="5128002" cy="21821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n=4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Intervallo: [ –8; 7 ]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Codifica: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X=x;</a:t>
            </a:r>
            <a:r>
              <a:rPr b="0" lang="en" sz="2400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             </a:t>
            </a:r>
            <a:r>
              <a:rPr b="1" lang="en" sz="2400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</a:t>
            </a:r>
            <a:r>
              <a:rPr b="1" lang="en" sz="2400" strike="noStrike">
                <a:solidFill>
                  <a:srgbClr val="FFFFFF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≤ </a:t>
            </a:r>
            <a:r>
              <a:rPr b="1" lang="en" sz="2400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1" lang="en" sz="2400" strike="noStrike">
                <a:solidFill>
                  <a:srgbClr val="FFFFFF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≤</a:t>
            </a:r>
            <a:r>
              <a:rPr b="1" lang="en" sz="2400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7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9370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X= 2n – |x|; 	 – 8 </a:t>
            </a:r>
            <a:r>
              <a:rPr b="1" lang="en" sz="2400" strike="noStrike">
                <a:solidFill>
                  <a:srgbClr val="FFFFFF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≤</a:t>
            </a:r>
            <a:r>
              <a:rPr b="1" lang="en" sz="2400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x </a:t>
            </a:r>
            <a:r>
              <a:rPr b="1" lang="en" sz="2400" strike="noStrike">
                <a:solidFill>
                  <a:srgbClr val="FFFFFF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≤ </a:t>
            </a:r>
            <a:r>
              <a:rPr b="1" lang="en" sz="2400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1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59" name="Google Shape;559;p31"/>
          <p:cNvGrpSpPr/>
          <p:nvPr/>
        </p:nvGrpSpPr>
        <p:grpSpPr>
          <a:xfrm>
            <a:off x="6153491" y="746580"/>
            <a:ext cx="2286891" cy="4271940"/>
            <a:chOff x="6667560" y="487440"/>
            <a:chExt cx="2477940" cy="5695920"/>
          </a:xfrm>
        </p:grpSpPr>
        <p:sp>
          <p:nvSpPr>
            <p:cNvPr id="560" name="Google Shape;560;p31"/>
            <p:cNvSpPr/>
            <p:nvPr/>
          </p:nvSpPr>
          <p:spPr>
            <a:xfrm>
              <a:off x="8648640" y="5511960"/>
              <a:ext cx="4953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9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1" name="Google Shape;561;p31"/>
            <p:cNvSpPr/>
            <p:nvPr/>
          </p:nvSpPr>
          <p:spPr>
            <a:xfrm>
              <a:off x="7437600" y="5511960"/>
              <a:ext cx="1211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2" name="Google Shape;562;p31"/>
            <p:cNvSpPr/>
            <p:nvPr/>
          </p:nvSpPr>
          <p:spPr>
            <a:xfrm>
              <a:off x="6667560" y="5511960"/>
              <a:ext cx="770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-7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3" name="Google Shape;563;p31"/>
            <p:cNvSpPr/>
            <p:nvPr/>
          </p:nvSpPr>
          <p:spPr>
            <a:xfrm>
              <a:off x="8648640" y="487440"/>
              <a:ext cx="495300" cy="3348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4" name="Google Shape;564;p31"/>
            <p:cNvSpPr/>
            <p:nvPr/>
          </p:nvSpPr>
          <p:spPr>
            <a:xfrm>
              <a:off x="7437600" y="487440"/>
              <a:ext cx="1211100" cy="3348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5" name="Google Shape;565;p31"/>
            <p:cNvSpPr/>
            <p:nvPr/>
          </p:nvSpPr>
          <p:spPr>
            <a:xfrm>
              <a:off x="6667560" y="487440"/>
              <a:ext cx="770100" cy="3348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6" name="Google Shape;566;p31"/>
            <p:cNvSpPr/>
            <p:nvPr/>
          </p:nvSpPr>
          <p:spPr>
            <a:xfrm>
              <a:off x="8648640" y="5846760"/>
              <a:ext cx="4953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7" name="Google Shape;567;p31"/>
            <p:cNvSpPr/>
            <p:nvPr/>
          </p:nvSpPr>
          <p:spPr>
            <a:xfrm>
              <a:off x="7437600" y="5846760"/>
              <a:ext cx="1211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8" name="Google Shape;568;p31"/>
            <p:cNvSpPr/>
            <p:nvPr/>
          </p:nvSpPr>
          <p:spPr>
            <a:xfrm>
              <a:off x="6667560" y="5846760"/>
              <a:ext cx="770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-8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9" name="Google Shape;569;p31"/>
            <p:cNvSpPr/>
            <p:nvPr/>
          </p:nvSpPr>
          <p:spPr>
            <a:xfrm>
              <a:off x="8648640" y="5176800"/>
              <a:ext cx="4953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0" name="Google Shape;570;p31"/>
            <p:cNvSpPr/>
            <p:nvPr/>
          </p:nvSpPr>
          <p:spPr>
            <a:xfrm>
              <a:off x="7437600" y="5176800"/>
              <a:ext cx="1211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1" name="Google Shape;571;p31"/>
            <p:cNvSpPr/>
            <p:nvPr/>
          </p:nvSpPr>
          <p:spPr>
            <a:xfrm>
              <a:off x="6667560" y="5176800"/>
              <a:ext cx="770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-6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2" name="Google Shape;572;p31"/>
            <p:cNvSpPr/>
            <p:nvPr/>
          </p:nvSpPr>
          <p:spPr>
            <a:xfrm>
              <a:off x="8648640" y="4842000"/>
              <a:ext cx="4953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3" name="Google Shape;573;p31"/>
            <p:cNvSpPr/>
            <p:nvPr/>
          </p:nvSpPr>
          <p:spPr>
            <a:xfrm>
              <a:off x="7437600" y="4842000"/>
              <a:ext cx="1211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4" name="Google Shape;574;p31"/>
            <p:cNvSpPr/>
            <p:nvPr/>
          </p:nvSpPr>
          <p:spPr>
            <a:xfrm>
              <a:off x="6667560" y="4842000"/>
              <a:ext cx="770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5" name="Google Shape;575;p31"/>
            <p:cNvSpPr/>
            <p:nvPr/>
          </p:nvSpPr>
          <p:spPr>
            <a:xfrm>
              <a:off x="8648640" y="4506840"/>
              <a:ext cx="4953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6" name="Google Shape;576;p31"/>
            <p:cNvSpPr/>
            <p:nvPr/>
          </p:nvSpPr>
          <p:spPr>
            <a:xfrm>
              <a:off x="7437600" y="4506840"/>
              <a:ext cx="1211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7" name="Google Shape;577;p31"/>
            <p:cNvSpPr/>
            <p:nvPr/>
          </p:nvSpPr>
          <p:spPr>
            <a:xfrm>
              <a:off x="6667560" y="4506840"/>
              <a:ext cx="770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8" name="Google Shape;578;p31"/>
            <p:cNvSpPr/>
            <p:nvPr/>
          </p:nvSpPr>
          <p:spPr>
            <a:xfrm>
              <a:off x="8648640" y="4172040"/>
              <a:ext cx="4953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9" name="Google Shape;579;p31"/>
            <p:cNvSpPr/>
            <p:nvPr/>
          </p:nvSpPr>
          <p:spPr>
            <a:xfrm>
              <a:off x="7437600" y="4172040"/>
              <a:ext cx="1211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0" name="Google Shape;580;p31"/>
            <p:cNvSpPr/>
            <p:nvPr/>
          </p:nvSpPr>
          <p:spPr>
            <a:xfrm>
              <a:off x="6667560" y="4172040"/>
              <a:ext cx="770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1" name="Google Shape;581;p31"/>
            <p:cNvSpPr/>
            <p:nvPr/>
          </p:nvSpPr>
          <p:spPr>
            <a:xfrm>
              <a:off x="8648640" y="3836880"/>
              <a:ext cx="4953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2" name="Google Shape;582;p31"/>
            <p:cNvSpPr/>
            <p:nvPr/>
          </p:nvSpPr>
          <p:spPr>
            <a:xfrm>
              <a:off x="7437600" y="3836880"/>
              <a:ext cx="1211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3" name="Google Shape;583;p31"/>
            <p:cNvSpPr/>
            <p:nvPr/>
          </p:nvSpPr>
          <p:spPr>
            <a:xfrm>
              <a:off x="6667560" y="3836880"/>
              <a:ext cx="770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4" name="Google Shape;584;p31"/>
            <p:cNvSpPr/>
            <p:nvPr/>
          </p:nvSpPr>
          <p:spPr>
            <a:xfrm>
              <a:off x="8648640" y="3502080"/>
              <a:ext cx="4953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5" name="Google Shape;585;p31"/>
            <p:cNvSpPr/>
            <p:nvPr/>
          </p:nvSpPr>
          <p:spPr>
            <a:xfrm>
              <a:off x="7437600" y="3502080"/>
              <a:ext cx="1211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6" name="Google Shape;586;p31"/>
            <p:cNvSpPr/>
            <p:nvPr/>
          </p:nvSpPr>
          <p:spPr>
            <a:xfrm>
              <a:off x="6667560" y="3502080"/>
              <a:ext cx="770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7" name="Google Shape;587;p31"/>
            <p:cNvSpPr/>
            <p:nvPr/>
          </p:nvSpPr>
          <p:spPr>
            <a:xfrm>
              <a:off x="8648640" y="3166920"/>
              <a:ext cx="4953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8" name="Google Shape;588;p31"/>
            <p:cNvSpPr/>
            <p:nvPr/>
          </p:nvSpPr>
          <p:spPr>
            <a:xfrm>
              <a:off x="7437600" y="3166920"/>
              <a:ext cx="1211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9" name="Google Shape;589;p31"/>
            <p:cNvSpPr/>
            <p:nvPr/>
          </p:nvSpPr>
          <p:spPr>
            <a:xfrm>
              <a:off x="6667560" y="3166920"/>
              <a:ext cx="770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0" name="Google Shape;590;p31"/>
            <p:cNvSpPr/>
            <p:nvPr/>
          </p:nvSpPr>
          <p:spPr>
            <a:xfrm>
              <a:off x="8648640" y="2832120"/>
              <a:ext cx="4953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1" name="Google Shape;591;p31"/>
            <p:cNvSpPr/>
            <p:nvPr/>
          </p:nvSpPr>
          <p:spPr>
            <a:xfrm>
              <a:off x="7437600" y="2832120"/>
              <a:ext cx="1211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2" name="Google Shape;592;p31"/>
            <p:cNvSpPr/>
            <p:nvPr/>
          </p:nvSpPr>
          <p:spPr>
            <a:xfrm>
              <a:off x="6667560" y="2832120"/>
              <a:ext cx="770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3" name="Google Shape;593;p31"/>
            <p:cNvSpPr/>
            <p:nvPr/>
          </p:nvSpPr>
          <p:spPr>
            <a:xfrm>
              <a:off x="8648640" y="2496960"/>
              <a:ext cx="4953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4" name="Google Shape;594;p31"/>
            <p:cNvSpPr/>
            <p:nvPr/>
          </p:nvSpPr>
          <p:spPr>
            <a:xfrm>
              <a:off x="7437600" y="2496960"/>
              <a:ext cx="1211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5" name="Google Shape;595;p31"/>
            <p:cNvSpPr/>
            <p:nvPr/>
          </p:nvSpPr>
          <p:spPr>
            <a:xfrm>
              <a:off x="6667560" y="2496960"/>
              <a:ext cx="770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6" name="Google Shape;596;p31"/>
            <p:cNvSpPr/>
            <p:nvPr/>
          </p:nvSpPr>
          <p:spPr>
            <a:xfrm>
              <a:off x="8648640" y="2162160"/>
              <a:ext cx="4953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7" name="Google Shape;597;p31"/>
            <p:cNvSpPr/>
            <p:nvPr/>
          </p:nvSpPr>
          <p:spPr>
            <a:xfrm>
              <a:off x="7437600" y="2162160"/>
              <a:ext cx="1211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8" name="Google Shape;598;p31"/>
            <p:cNvSpPr/>
            <p:nvPr/>
          </p:nvSpPr>
          <p:spPr>
            <a:xfrm>
              <a:off x="6667560" y="2162160"/>
              <a:ext cx="770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9" name="Google Shape;599;p31"/>
            <p:cNvSpPr/>
            <p:nvPr/>
          </p:nvSpPr>
          <p:spPr>
            <a:xfrm>
              <a:off x="8648640" y="1827360"/>
              <a:ext cx="4953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0" name="Google Shape;600;p31"/>
            <p:cNvSpPr/>
            <p:nvPr/>
          </p:nvSpPr>
          <p:spPr>
            <a:xfrm>
              <a:off x="7437600" y="1827360"/>
              <a:ext cx="1211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1" name="Google Shape;601;p31"/>
            <p:cNvSpPr/>
            <p:nvPr/>
          </p:nvSpPr>
          <p:spPr>
            <a:xfrm>
              <a:off x="6667560" y="1827360"/>
              <a:ext cx="770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2" name="Google Shape;602;p31"/>
            <p:cNvSpPr/>
            <p:nvPr/>
          </p:nvSpPr>
          <p:spPr>
            <a:xfrm>
              <a:off x="8648640" y="1492200"/>
              <a:ext cx="4953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3" name="Google Shape;603;p31"/>
            <p:cNvSpPr/>
            <p:nvPr/>
          </p:nvSpPr>
          <p:spPr>
            <a:xfrm>
              <a:off x="7437600" y="1492200"/>
              <a:ext cx="1211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4" name="Google Shape;604;p31"/>
            <p:cNvSpPr/>
            <p:nvPr/>
          </p:nvSpPr>
          <p:spPr>
            <a:xfrm>
              <a:off x="6667560" y="1492200"/>
              <a:ext cx="770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5" name="Google Shape;605;p31"/>
            <p:cNvSpPr/>
            <p:nvPr/>
          </p:nvSpPr>
          <p:spPr>
            <a:xfrm>
              <a:off x="8648640" y="1157400"/>
              <a:ext cx="4953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6" name="Google Shape;606;p31"/>
            <p:cNvSpPr/>
            <p:nvPr/>
          </p:nvSpPr>
          <p:spPr>
            <a:xfrm>
              <a:off x="7437600" y="1157400"/>
              <a:ext cx="1211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7" name="Google Shape;607;p31"/>
            <p:cNvSpPr/>
            <p:nvPr/>
          </p:nvSpPr>
          <p:spPr>
            <a:xfrm>
              <a:off x="6667560" y="1157400"/>
              <a:ext cx="770100" cy="33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8" name="Google Shape;608;p31"/>
            <p:cNvSpPr/>
            <p:nvPr/>
          </p:nvSpPr>
          <p:spPr>
            <a:xfrm>
              <a:off x="8648640" y="822240"/>
              <a:ext cx="4953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9" name="Google Shape;609;p31"/>
            <p:cNvSpPr/>
            <p:nvPr/>
          </p:nvSpPr>
          <p:spPr>
            <a:xfrm>
              <a:off x="7437600" y="822240"/>
              <a:ext cx="1211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10" name="Google Shape;610;p31"/>
            <p:cNvSpPr/>
            <p:nvPr/>
          </p:nvSpPr>
          <p:spPr>
            <a:xfrm>
              <a:off x="6667560" y="822240"/>
              <a:ext cx="770100" cy="335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11" name="Google Shape;611;p31"/>
            <p:cNvCxnSpPr/>
            <p:nvPr/>
          </p:nvCxnSpPr>
          <p:spPr>
            <a:xfrm>
              <a:off x="6667560" y="487440"/>
              <a:ext cx="2476500" cy="15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2" name="Google Shape;612;p31"/>
            <p:cNvCxnSpPr/>
            <p:nvPr/>
          </p:nvCxnSpPr>
          <p:spPr>
            <a:xfrm>
              <a:off x="6667560" y="1157400"/>
              <a:ext cx="24765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3" name="Google Shape;613;p31"/>
            <p:cNvCxnSpPr/>
            <p:nvPr/>
          </p:nvCxnSpPr>
          <p:spPr>
            <a:xfrm>
              <a:off x="6667560" y="1492200"/>
              <a:ext cx="24765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4" name="Google Shape;614;p31"/>
            <p:cNvCxnSpPr/>
            <p:nvPr/>
          </p:nvCxnSpPr>
          <p:spPr>
            <a:xfrm>
              <a:off x="6667560" y="1827360"/>
              <a:ext cx="24765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5" name="Google Shape;615;p31"/>
            <p:cNvCxnSpPr/>
            <p:nvPr/>
          </p:nvCxnSpPr>
          <p:spPr>
            <a:xfrm>
              <a:off x="6667560" y="2162160"/>
              <a:ext cx="24765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6" name="Google Shape;616;p31"/>
            <p:cNvCxnSpPr/>
            <p:nvPr/>
          </p:nvCxnSpPr>
          <p:spPr>
            <a:xfrm>
              <a:off x="6667560" y="2496960"/>
              <a:ext cx="24765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7" name="Google Shape;617;p31"/>
            <p:cNvCxnSpPr/>
            <p:nvPr/>
          </p:nvCxnSpPr>
          <p:spPr>
            <a:xfrm>
              <a:off x="6667560" y="2832120"/>
              <a:ext cx="24765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8" name="Google Shape;618;p31"/>
            <p:cNvCxnSpPr/>
            <p:nvPr/>
          </p:nvCxnSpPr>
          <p:spPr>
            <a:xfrm>
              <a:off x="6667560" y="3166920"/>
              <a:ext cx="24765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9" name="Google Shape;619;p31"/>
            <p:cNvCxnSpPr/>
            <p:nvPr/>
          </p:nvCxnSpPr>
          <p:spPr>
            <a:xfrm>
              <a:off x="6667560" y="3502080"/>
              <a:ext cx="24765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0" name="Google Shape;620;p31"/>
            <p:cNvCxnSpPr/>
            <p:nvPr/>
          </p:nvCxnSpPr>
          <p:spPr>
            <a:xfrm>
              <a:off x="6667560" y="3836880"/>
              <a:ext cx="24765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1" name="Google Shape;621;p31"/>
            <p:cNvCxnSpPr/>
            <p:nvPr/>
          </p:nvCxnSpPr>
          <p:spPr>
            <a:xfrm>
              <a:off x="6667560" y="4172040"/>
              <a:ext cx="24765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2" name="Google Shape;622;p31"/>
            <p:cNvCxnSpPr/>
            <p:nvPr/>
          </p:nvCxnSpPr>
          <p:spPr>
            <a:xfrm>
              <a:off x="6667560" y="4506840"/>
              <a:ext cx="24765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3" name="Google Shape;623;p31"/>
            <p:cNvCxnSpPr/>
            <p:nvPr/>
          </p:nvCxnSpPr>
          <p:spPr>
            <a:xfrm>
              <a:off x="6667560" y="4842000"/>
              <a:ext cx="24765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4" name="Google Shape;624;p31"/>
            <p:cNvCxnSpPr/>
            <p:nvPr/>
          </p:nvCxnSpPr>
          <p:spPr>
            <a:xfrm>
              <a:off x="6667560" y="5176800"/>
              <a:ext cx="24765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5" name="Google Shape;625;p31"/>
            <p:cNvCxnSpPr/>
            <p:nvPr/>
          </p:nvCxnSpPr>
          <p:spPr>
            <a:xfrm>
              <a:off x="6667560" y="5511960"/>
              <a:ext cx="24765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6" name="Google Shape;626;p31"/>
            <p:cNvCxnSpPr/>
            <p:nvPr/>
          </p:nvCxnSpPr>
          <p:spPr>
            <a:xfrm>
              <a:off x="6667560" y="6181560"/>
              <a:ext cx="2476500" cy="18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7" name="Google Shape;627;p31"/>
            <p:cNvCxnSpPr/>
            <p:nvPr/>
          </p:nvCxnSpPr>
          <p:spPr>
            <a:xfrm>
              <a:off x="6667560" y="487440"/>
              <a:ext cx="1500" cy="56940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8" name="Google Shape;628;p31"/>
            <p:cNvCxnSpPr/>
            <p:nvPr/>
          </p:nvCxnSpPr>
          <p:spPr>
            <a:xfrm>
              <a:off x="7437600" y="487440"/>
              <a:ext cx="1500" cy="56940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9" name="Google Shape;629;p31"/>
            <p:cNvCxnSpPr/>
            <p:nvPr/>
          </p:nvCxnSpPr>
          <p:spPr>
            <a:xfrm>
              <a:off x="8648640" y="487440"/>
              <a:ext cx="1800" cy="56940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30" name="Google Shape;630;p31"/>
            <p:cNvCxnSpPr/>
            <p:nvPr/>
          </p:nvCxnSpPr>
          <p:spPr>
            <a:xfrm>
              <a:off x="9144000" y="487440"/>
              <a:ext cx="1500" cy="56940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31" name="Google Shape;631;p31"/>
            <p:cNvCxnSpPr/>
            <p:nvPr/>
          </p:nvCxnSpPr>
          <p:spPr>
            <a:xfrm>
              <a:off x="6667560" y="822240"/>
              <a:ext cx="24765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32" name="Google Shape;632;p31"/>
            <p:cNvCxnSpPr/>
            <p:nvPr/>
          </p:nvCxnSpPr>
          <p:spPr>
            <a:xfrm>
              <a:off x="6667560" y="5846760"/>
              <a:ext cx="24765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633" name="Google Shape;633;p31"/>
          <p:cNvSpPr/>
          <p:nvPr/>
        </p:nvSpPr>
        <p:spPr>
          <a:xfrm>
            <a:off x="0" y="1035720"/>
            <a:ext cx="61536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25" spcFirstLastPara="1" rIns="79725" wrap="square" tIns="39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FF0000"/>
                </a:solidFill>
              </a:rPr>
              <a:t>Rappresentazione in complementi alla base su 4 bit</a:t>
            </a:r>
            <a:endParaRPr sz="2800" strike="noStrike">
              <a:solidFill>
                <a:srgbClr val="000000"/>
              </a:solidFill>
            </a:endParaRPr>
          </a:p>
        </p:txBody>
      </p:sp>
      <p:sp>
        <p:nvSpPr>
          <p:cNvPr id="634" name="Google Shape;634;p3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Esempio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32"/>
          <p:cNvSpPr/>
          <p:nvPr/>
        </p:nvSpPr>
        <p:spPr>
          <a:xfrm>
            <a:off x="4541924" y="1499040"/>
            <a:ext cx="4038000" cy="2207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32"/>
          <p:cNvSpPr/>
          <p:nvPr/>
        </p:nvSpPr>
        <p:spPr>
          <a:xfrm>
            <a:off x="0" y="3460050"/>
            <a:ext cx="9142686" cy="12133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FF0000"/>
                </a:solidFill>
              </a:rPr>
              <a:t>Il primo bit è alto se (e solo se) il numero rappresentato è negativo.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3937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42" name="Google Shape;642;p32"/>
          <p:cNvGrpSpPr/>
          <p:nvPr/>
        </p:nvGrpSpPr>
        <p:grpSpPr>
          <a:xfrm>
            <a:off x="504014" y="1499040"/>
            <a:ext cx="4037872" cy="2207250"/>
            <a:chOff x="546120" y="1998720"/>
            <a:chExt cx="4375200" cy="2943000"/>
          </a:xfrm>
        </p:grpSpPr>
        <p:sp>
          <p:nvSpPr>
            <p:cNvPr id="643" name="Google Shape;643;p32"/>
            <p:cNvSpPr/>
            <p:nvPr/>
          </p:nvSpPr>
          <p:spPr>
            <a:xfrm>
              <a:off x="730800" y="2065320"/>
              <a:ext cx="1607040" cy="18003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2+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–</a:t>
              </a: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6=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------------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– 4 </a:t>
              </a: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44" name="Google Shape;644;p32"/>
            <p:cNvSpPr/>
            <p:nvPr/>
          </p:nvSpPr>
          <p:spPr>
            <a:xfrm>
              <a:off x="2981880" y="2077920"/>
              <a:ext cx="1607040" cy="18003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0010+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1010=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------------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1100  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45" name="Google Shape;645;p32"/>
            <p:cNvCxnSpPr/>
            <p:nvPr/>
          </p:nvCxnSpPr>
          <p:spPr>
            <a:xfrm>
              <a:off x="2554200" y="2800440"/>
              <a:ext cx="6606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646" name="Google Shape;646;p32"/>
            <p:cNvSpPr/>
            <p:nvPr/>
          </p:nvSpPr>
          <p:spPr>
            <a:xfrm>
              <a:off x="546120" y="1998720"/>
              <a:ext cx="4375200" cy="29430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7" name="Google Shape;647;p32"/>
          <p:cNvSpPr/>
          <p:nvPr/>
        </p:nvSpPr>
        <p:spPr>
          <a:xfrm>
            <a:off x="4518999" y="1569240"/>
            <a:ext cx="1483164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2+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–5 </a:t>
            </a: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8" name="Google Shape;648;p32"/>
          <p:cNvSpPr/>
          <p:nvPr/>
        </p:nvSpPr>
        <p:spPr>
          <a:xfrm>
            <a:off x="6596588" y="1580040"/>
            <a:ext cx="1483164" cy="1350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1110+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1101=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1 101</a:t>
            </a: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1_</a:t>
            </a: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49" name="Google Shape;649;p32"/>
          <p:cNvCxnSpPr/>
          <p:nvPr/>
        </p:nvCxnSpPr>
        <p:spPr>
          <a:xfrm>
            <a:off x="6201869" y="2121660"/>
            <a:ext cx="6096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650" name="Google Shape;650;p32"/>
          <p:cNvSpPr/>
          <p:nvPr/>
        </p:nvSpPr>
        <p:spPr>
          <a:xfrm rot="5400000">
            <a:off x="7394935" y="2745526"/>
            <a:ext cx="255961" cy="570148"/>
          </a:xfrm>
          <a:custGeom>
            <a:rect b="b" l="l" r="r" t="t"/>
            <a:pathLst>
              <a:path extrusionOk="0" h="1718" w="950">
                <a:moveTo>
                  <a:pt x="0" y="0"/>
                </a:moveTo>
                <a:cubicBezTo>
                  <a:pt x="237" y="0"/>
                  <a:pt x="474" y="71"/>
                  <a:pt x="474" y="143"/>
                </a:cubicBezTo>
                <a:lnTo>
                  <a:pt x="474" y="715"/>
                </a:lnTo>
                <a:cubicBezTo>
                  <a:pt x="474" y="786"/>
                  <a:pt x="711" y="858"/>
                  <a:pt x="949" y="858"/>
                </a:cubicBezTo>
                <a:cubicBezTo>
                  <a:pt x="711" y="858"/>
                  <a:pt x="474" y="930"/>
                  <a:pt x="474" y="1001"/>
                </a:cubicBezTo>
                <a:lnTo>
                  <a:pt x="474" y="1573"/>
                </a:lnTo>
                <a:cubicBezTo>
                  <a:pt x="474" y="1645"/>
                  <a:pt x="237" y="1717"/>
                  <a:pt x="0" y="1717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32"/>
          <p:cNvSpPr/>
          <p:nvPr/>
        </p:nvSpPr>
        <p:spPr>
          <a:xfrm>
            <a:off x="7026526" y="3008610"/>
            <a:ext cx="1103436" cy="4355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somma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modulo -16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52" name="Google Shape;652;p32"/>
          <p:cNvCxnSpPr>
            <a:endCxn id="653" idx="1"/>
          </p:cNvCxnSpPr>
          <p:nvPr/>
        </p:nvCxnSpPr>
        <p:spPr>
          <a:xfrm flipH="1" rot="10800000">
            <a:off x="6446742" y="2761296"/>
            <a:ext cx="564000" cy="103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654" name="Google Shape;654;p32"/>
          <p:cNvSpPr/>
          <p:nvPr/>
        </p:nvSpPr>
        <p:spPr>
          <a:xfrm>
            <a:off x="5969955" y="2821770"/>
            <a:ext cx="1055592" cy="2991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ignora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3" name="Google Shape;653;p32"/>
          <p:cNvSpPr/>
          <p:nvPr/>
        </p:nvSpPr>
        <p:spPr>
          <a:xfrm>
            <a:off x="6977352" y="2723820"/>
            <a:ext cx="228000" cy="255900"/>
          </a:xfrm>
          <a:prstGeom prst="ellipse">
            <a:avLst/>
          </a:prstGeom>
          <a:noFill/>
          <a:ln cap="flat" cmpd="sng" w="28425">
            <a:solidFill>
              <a:srgbClr val="FF3300"/>
            </a:solidFill>
            <a:prstDash val="dashDot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3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Proprietà della rappresentazione in complementi alla base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Sommario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5" name="Google Shape;65;p15"/>
          <p:cNvSpPr txBox="1"/>
          <p:nvPr/>
        </p:nvSpPr>
        <p:spPr>
          <a:xfrm>
            <a:off x="311700" y="817200"/>
            <a:ext cx="8520600" cy="40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Basi </a:t>
            </a:r>
            <a:r>
              <a:rPr lang="en" sz="2400">
                <a:solidFill>
                  <a:srgbClr val="595959"/>
                </a:solidFill>
              </a:rPr>
              <a:t>e</a:t>
            </a:r>
            <a:r>
              <a:rPr lang="en" sz="2400">
                <a:solidFill>
                  <a:srgbClr val="595959"/>
                </a:solidFill>
              </a:rPr>
              <a:t> cambiamenti di base</a:t>
            </a:r>
            <a:br>
              <a:rPr lang="en" sz="2400">
                <a:solidFill>
                  <a:srgbClr val="595959"/>
                </a:solidFill>
              </a:rPr>
            </a:br>
            <a:endParaRPr sz="2400">
              <a:solidFill>
                <a:srgbClr val="595959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Numeri interi </a:t>
            </a:r>
            <a:r>
              <a:rPr lang="en" sz="2400">
                <a:solidFill>
                  <a:srgbClr val="595959"/>
                </a:solidFill>
              </a:rPr>
              <a:t>e</a:t>
            </a:r>
            <a:r>
              <a:rPr lang="en" sz="2400">
                <a:solidFill>
                  <a:srgbClr val="595959"/>
                </a:solidFill>
              </a:rPr>
              <a:t> numeri frazionari</a:t>
            </a:r>
            <a:br>
              <a:rPr lang="en" sz="2400">
                <a:solidFill>
                  <a:srgbClr val="595959"/>
                </a:solidFill>
              </a:rPr>
            </a:br>
            <a:endParaRPr sz="2400">
              <a:solidFill>
                <a:srgbClr val="595959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Codifica in bit</a:t>
            </a:r>
            <a:br>
              <a:rPr lang="en" sz="2400">
                <a:solidFill>
                  <a:srgbClr val="595959"/>
                </a:solidFill>
              </a:rPr>
            </a:br>
            <a:endParaRPr sz="2400">
              <a:solidFill>
                <a:srgbClr val="595959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Overflow &amp; Underflow</a:t>
            </a:r>
            <a:br>
              <a:rPr lang="en" sz="2400">
                <a:solidFill>
                  <a:srgbClr val="595959"/>
                </a:solidFill>
              </a:rPr>
            </a:br>
            <a:endParaRPr sz="2400">
              <a:solidFill>
                <a:srgbClr val="595959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Rappresentazione in virgola mobile - IEEE 754</a:t>
            </a:r>
            <a:endParaRPr sz="24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33"/>
          <p:cNvSpPr/>
          <p:nvPr/>
        </p:nvSpPr>
        <p:spPr>
          <a:xfrm>
            <a:off x="5175202" y="857250"/>
            <a:ext cx="2169612" cy="33606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0010</a:t>
            </a:r>
            <a:r>
              <a:rPr b="0" lang="en" sz="28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*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1101=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-----------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0010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0000-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0010-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0010-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0011010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2" name="Google Shape;662;p33"/>
          <p:cNvSpPr/>
          <p:nvPr/>
        </p:nvSpPr>
        <p:spPr>
          <a:xfrm rot="5400000">
            <a:off x="6310615" y="4411065"/>
            <a:ext cx="203579" cy="711690"/>
          </a:xfrm>
          <a:custGeom>
            <a:rect b="b" l="l" r="r" t="t"/>
            <a:pathLst>
              <a:path extrusionOk="0" h="2144" w="756">
                <a:moveTo>
                  <a:pt x="0" y="0"/>
                </a:moveTo>
                <a:cubicBezTo>
                  <a:pt x="188" y="0"/>
                  <a:pt x="377" y="89"/>
                  <a:pt x="377" y="178"/>
                </a:cubicBezTo>
                <a:lnTo>
                  <a:pt x="377" y="892"/>
                </a:lnTo>
                <a:cubicBezTo>
                  <a:pt x="377" y="982"/>
                  <a:pt x="566" y="1071"/>
                  <a:pt x="755" y="1071"/>
                </a:cubicBezTo>
                <a:cubicBezTo>
                  <a:pt x="566" y="1071"/>
                  <a:pt x="377" y="1160"/>
                  <a:pt x="377" y="1250"/>
                </a:cubicBezTo>
                <a:lnTo>
                  <a:pt x="377" y="1964"/>
                </a:lnTo>
                <a:cubicBezTo>
                  <a:pt x="377" y="2053"/>
                  <a:pt x="188" y="2143"/>
                  <a:pt x="0" y="2143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63" name="Google Shape;663;p33"/>
          <p:cNvCxnSpPr>
            <a:endCxn id="664" idx="2"/>
          </p:cNvCxnSpPr>
          <p:nvPr/>
        </p:nvCxnSpPr>
        <p:spPr>
          <a:xfrm flipH="1" rot="10800000">
            <a:off x="4541105" y="4558500"/>
            <a:ext cx="941100" cy="21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665" name="Google Shape;665;p33"/>
          <p:cNvSpPr/>
          <p:nvPr/>
        </p:nvSpPr>
        <p:spPr>
          <a:xfrm>
            <a:off x="3661449" y="4691190"/>
            <a:ext cx="1775898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ignorano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4" name="Google Shape;664;p33"/>
          <p:cNvSpPr/>
          <p:nvPr/>
        </p:nvSpPr>
        <p:spPr>
          <a:xfrm>
            <a:off x="5482205" y="4421400"/>
            <a:ext cx="469500" cy="274200"/>
          </a:xfrm>
          <a:prstGeom prst="ellipse">
            <a:avLst/>
          </a:prstGeom>
          <a:noFill/>
          <a:ln cap="flat" cmpd="sng" w="28425">
            <a:solidFill>
              <a:srgbClr val="FF3300"/>
            </a:solidFill>
            <a:prstDash val="dashDot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33"/>
          <p:cNvSpPr/>
          <p:nvPr/>
        </p:nvSpPr>
        <p:spPr>
          <a:xfrm>
            <a:off x="1415074" y="913140"/>
            <a:ext cx="1794150" cy="16245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2*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3=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b="0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6  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7" name="Google Shape;667;p33"/>
          <p:cNvSpPr/>
          <p:nvPr/>
        </p:nvSpPr>
        <p:spPr>
          <a:xfrm>
            <a:off x="5813463" y="4710090"/>
            <a:ext cx="1373544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prodotto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8" name="Google Shape;668;p3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Esempio di moltiplicazione</a:t>
            </a:r>
            <a:r>
              <a:rPr b="1" lang="en" sz="2500">
                <a:solidFill>
                  <a:srgbClr val="FFFFFF"/>
                </a:solidFill>
              </a:rPr>
              <a:t> in complementi alla base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3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Rilevazione dell’overflow (</a:t>
            </a:r>
            <a:r>
              <a:rPr b="1" lang="en" sz="2500">
                <a:solidFill>
                  <a:srgbClr val="FFFFFF"/>
                </a:solidFill>
              </a:rPr>
              <a:t>1/2</a:t>
            </a:r>
            <a:r>
              <a:rPr b="1" lang="en" sz="2500">
                <a:solidFill>
                  <a:srgbClr val="FFFFFF"/>
                </a:solidFill>
              </a:rPr>
              <a:t>)</a:t>
            </a:r>
            <a:endParaRPr b="1" sz="2500">
              <a:solidFill>
                <a:srgbClr val="FFFFFF"/>
              </a:solidFill>
            </a:endParaRPr>
          </a:p>
        </p:txBody>
      </p:sp>
      <p:sp>
        <p:nvSpPr>
          <p:cNvPr id="675" name="Google Shape;675;p34"/>
          <p:cNvSpPr txBox="1"/>
          <p:nvPr/>
        </p:nvSpPr>
        <p:spPr>
          <a:xfrm>
            <a:off x="434950" y="835375"/>
            <a:ext cx="8512800" cy="39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UNSIGNED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10000000 (=128)+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	10000010 (=130)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100000010 (=2)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CARRY (somma mod. 256 di 258)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SIGNED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01111111 (=127)+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	01111111 (=127)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  011111110 (=-2)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La somma di due numeri positivi è un numero negativo</a:t>
            </a: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35"/>
          <p:cNvSpPr/>
          <p:nvPr/>
        </p:nvSpPr>
        <p:spPr>
          <a:xfrm>
            <a:off x="3938217" y="1600290"/>
            <a:ext cx="492300" cy="34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3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Rilevazione dell’overflow (2/2)</a:t>
            </a:r>
            <a:endParaRPr b="1" sz="2500">
              <a:solidFill>
                <a:srgbClr val="FFFFFF"/>
              </a:solidFill>
            </a:endParaRPr>
          </a:p>
        </p:txBody>
      </p:sp>
      <p:sp>
        <p:nvSpPr>
          <p:cNvPr id="683" name="Google Shape;683;p35"/>
          <p:cNvSpPr txBox="1"/>
          <p:nvPr/>
        </p:nvSpPr>
        <p:spPr>
          <a:xfrm>
            <a:off x="241650" y="849200"/>
            <a:ext cx="8719800" cy="4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In aritmetica dei complementi si ha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3300"/>
                </a:solidFill>
              </a:rPr>
              <a:t>Overflow</a:t>
            </a:r>
            <a:endParaRPr b="1" sz="2400">
              <a:solidFill>
                <a:srgbClr val="FF33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 dall’addizione di due numeri positivi deriva una somma negativa.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 dall’addizione di due numeri negativi deriva una somma positiva.</a:t>
            </a:r>
            <a:endParaRPr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36"/>
          <p:cNvSpPr txBox="1"/>
          <p:nvPr/>
        </p:nvSpPr>
        <p:spPr>
          <a:xfrm>
            <a:off x="332255" y="756000"/>
            <a:ext cx="8306400" cy="43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Complemento alla base di </a:t>
            </a:r>
            <a:r>
              <a:rPr lang="en" sz="2200" strike="noStrike">
                <a:solidFill>
                  <a:srgbClr val="0000FF"/>
                </a:solidFill>
              </a:rPr>
              <a:t>–</a:t>
            </a:r>
            <a:r>
              <a:rPr b="1" i="1" lang="en" sz="2200" strike="noStrike">
                <a:solidFill>
                  <a:srgbClr val="0000FF"/>
                </a:solidFill>
              </a:rPr>
              <a:t>x</a:t>
            </a:r>
            <a:r>
              <a:rPr lang="en" sz="2200" strike="noStrike">
                <a:solidFill>
                  <a:srgbClr val="000000"/>
                </a:solidFill>
              </a:rPr>
              <a:t>:</a:t>
            </a:r>
            <a:br>
              <a:rPr lang="en" sz="2200"/>
            </a:br>
            <a:r>
              <a:rPr lang="en" sz="2200" strike="noStrike">
                <a:solidFill>
                  <a:srgbClr val="000000"/>
                </a:solidFill>
              </a:rPr>
              <a:t>occorre </a:t>
            </a:r>
            <a:r>
              <a:rPr i="1" lang="en" sz="2200" strike="noStrike">
                <a:solidFill>
                  <a:srgbClr val="000000"/>
                </a:solidFill>
              </a:rPr>
              <a:t>complementare, a partire da sinistra, tutti i bit  di </a:t>
            </a:r>
            <a:r>
              <a:rPr b="1" i="1" lang="en" sz="2200" strike="noStrike">
                <a:solidFill>
                  <a:srgbClr val="0000FF"/>
                </a:solidFill>
              </a:rPr>
              <a:t>x</a:t>
            </a:r>
            <a:r>
              <a:rPr i="1" lang="en" sz="2200" strike="noStrike">
                <a:solidFill>
                  <a:srgbClr val="000000"/>
                </a:solidFill>
              </a:rPr>
              <a:t> tranne l’uno più a destra ed eventuali zero successivi</a:t>
            </a:r>
            <a:r>
              <a:rPr lang="en" sz="2200" strike="noStrike">
                <a:solidFill>
                  <a:srgbClr val="000000"/>
                </a:solidFill>
              </a:rPr>
              <a:t>.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Poiché </a:t>
            </a:r>
            <a:r>
              <a:rPr lang="en" sz="2200" strike="noStrike">
                <a:solidFill>
                  <a:srgbClr val="0000FF"/>
                </a:solidFill>
              </a:rPr>
              <a:t>–</a:t>
            </a:r>
            <a:r>
              <a:rPr b="1" i="1" lang="en" sz="2200" strike="noStrike">
                <a:solidFill>
                  <a:srgbClr val="0000FF"/>
                </a:solidFill>
              </a:rPr>
              <a:t>x</a:t>
            </a:r>
            <a:r>
              <a:rPr lang="en" sz="2200" strike="noStrike">
                <a:solidFill>
                  <a:srgbClr val="000000"/>
                </a:solidFill>
              </a:rPr>
              <a:t> = </a:t>
            </a:r>
            <a:r>
              <a:rPr b="1" i="1" lang="en" sz="2200" strike="noStrike">
                <a:solidFill>
                  <a:srgbClr val="000000"/>
                </a:solidFill>
              </a:rPr>
              <a:t>2</a:t>
            </a:r>
            <a:r>
              <a:rPr b="1" baseline="30000" i="1" lang="en" sz="2200" strike="noStrike">
                <a:solidFill>
                  <a:srgbClr val="000000"/>
                </a:solidFill>
              </a:rPr>
              <a:t>n</a:t>
            </a:r>
            <a:r>
              <a:rPr b="1" i="1" lang="en" sz="2200" strike="noStrike">
                <a:solidFill>
                  <a:srgbClr val="000000"/>
                </a:solidFill>
              </a:rPr>
              <a:t> </a:t>
            </a:r>
            <a:r>
              <a:rPr b="1" i="1" lang="en" sz="2200" strike="noStrike">
                <a:solidFill>
                  <a:srgbClr val="063DE8"/>
                </a:solidFill>
              </a:rPr>
              <a:t>– |x|</a:t>
            </a:r>
            <a:r>
              <a:rPr b="1" i="1" lang="en" sz="2200" strike="noStrike">
                <a:solidFill>
                  <a:srgbClr val="000000"/>
                </a:solidFill>
              </a:rPr>
              <a:t> 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200" strike="noStrike">
                <a:solidFill>
                  <a:srgbClr val="000000"/>
                </a:solidFill>
              </a:rPr>
              <a:t>                       </a:t>
            </a:r>
            <a:r>
              <a:rPr b="1" lang="en" sz="2200" strike="noStrike">
                <a:solidFill>
                  <a:srgbClr val="000000"/>
                </a:solidFill>
              </a:rPr>
              <a:t>⇓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200" strike="noStrike">
                <a:solidFill>
                  <a:srgbClr val="000000"/>
                </a:solidFill>
              </a:rPr>
              <a:t>y </a:t>
            </a:r>
            <a:r>
              <a:rPr b="1" lang="en" sz="2200" strike="noStrike">
                <a:solidFill>
                  <a:srgbClr val="0000FF"/>
                </a:solidFill>
              </a:rPr>
              <a:t>-</a:t>
            </a:r>
            <a:r>
              <a:rPr b="1" lang="en" sz="2200" strike="noStrike">
                <a:solidFill>
                  <a:srgbClr val="000000"/>
                </a:solidFill>
              </a:rPr>
              <a:t> </a:t>
            </a:r>
            <a:r>
              <a:rPr b="1" i="1" lang="en" sz="2200" strike="noStrike">
                <a:solidFill>
                  <a:srgbClr val="0000FF"/>
                </a:solidFill>
              </a:rPr>
              <a:t>x</a:t>
            </a:r>
            <a:r>
              <a:rPr b="1" lang="en" sz="2200" strike="noStrike">
                <a:solidFill>
                  <a:srgbClr val="000000"/>
                </a:solidFill>
              </a:rPr>
              <a:t> </a:t>
            </a:r>
            <a:r>
              <a:rPr lang="en" sz="2200" strike="noStrike">
                <a:solidFill>
                  <a:srgbClr val="000000"/>
                </a:solidFill>
              </a:rPr>
              <a:t>= </a:t>
            </a:r>
            <a:r>
              <a:rPr b="1" i="1" lang="en" sz="2200" strike="noStrike">
                <a:solidFill>
                  <a:srgbClr val="000000"/>
                </a:solidFill>
              </a:rPr>
              <a:t>y </a:t>
            </a:r>
            <a:r>
              <a:rPr lang="en" sz="2200" strike="noStrike">
                <a:solidFill>
                  <a:srgbClr val="0000FF"/>
                </a:solidFill>
              </a:rPr>
              <a:t>-</a:t>
            </a:r>
            <a:r>
              <a:rPr lang="en" sz="2200" strike="noStrike">
                <a:solidFill>
                  <a:srgbClr val="000000"/>
                </a:solidFill>
              </a:rPr>
              <a:t> </a:t>
            </a:r>
            <a:r>
              <a:rPr b="1" i="1" lang="en" sz="2200" strike="noStrike">
                <a:solidFill>
                  <a:srgbClr val="000000"/>
                </a:solidFill>
              </a:rPr>
              <a:t>2</a:t>
            </a:r>
            <a:r>
              <a:rPr b="1" baseline="30000" i="1" lang="en" sz="2200" strike="noStrike">
                <a:solidFill>
                  <a:srgbClr val="000000"/>
                </a:solidFill>
              </a:rPr>
              <a:t>n</a:t>
            </a:r>
            <a:r>
              <a:rPr b="1" i="1" lang="en" sz="2200" strike="noStrike">
                <a:solidFill>
                  <a:srgbClr val="000000"/>
                </a:solidFill>
              </a:rPr>
              <a:t> </a:t>
            </a:r>
            <a:r>
              <a:rPr b="1" i="1" lang="en" sz="2200" strike="noStrike">
                <a:solidFill>
                  <a:srgbClr val="063DE8"/>
                </a:solidFill>
              </a:rPr>
              <a:t>+ |x|</a:t>
            </a:r>
            <a:r>
              <a:rPr b="1" i="1" lang="en" sz="2200" strike="noStrike">
                <a:solidFill>
                  <a:srgbClr val="000000"/>
                </a:solidFill>
              </a:rPr>
              <a:t> = y + </a:t>
            </a:r>
            <a:r>
              <a:rPr b="1" i="1" lang="en" sz="2200" strike="noStrike">
                <a:solidFill>
                  <a:srgbClr val="063DE8"/>
                </a:solidFill>
              </a:rPr>
              <a:t>|x|</a:t>
            </a:r>
            <a:r>
              <a:rPr b="1" i="1" lang="en" sz="2200" strike="noStrike">
                <a:solidFill>
                  <a:srgbClr val="000000"/>
                </a:solidFill>
              </a:rPr>
              <a:t> </a:t>
            </a:r>
            <a:r>
              <a:rPr b="1" i="1" lang="en" sz="2200" strike="noStrike">
                <a:solidFill>
                  <a:srgbClr val="0000FF"/>
                </a:solidFill>
              </a:rPr>
              <a:t>-</a:t>
            </a:r>
            <a:r>
              <a:rPr b="1" i="1" lang="en" sz="2200" strike="noStrike">
                <a:solidFill>
                  <a:srgbClr val="000000"/>
                </a:solidFill>
              </a:rPr>
              <a:t> 2</a:t>
            </a:r>
            <a:r>
              <a:rPr b="1" baseline="30000" i="1" lang="en" sz="2200" strike="noStrike">
                <a:solidFill>
                  <a:srgbClr val="000000"/>
                </a:solidFill>
              </a:rPr>
              <a:t>n</a:t>
            </a:r>
            <a:r>
              <a:rPr b="1" i="1" lang="en" sz="2200" strike="noStrike">
                <a:solidFill>
                  <a:srgbClr val="063DE8"/>
                </a:solidFill>
              </a:rPr>
              <a:t> </a:t>
            </a:r>
            <a:r>
              <a:rPr b="1" i="1" lang="en" sz="2200" strike="noStrike">
                <a:solidFill>
                  <a:srgbClr val="000000"/>
                </a:solidFill>
              </a:rPr>
              <a:t>= |y + </a:t>
            </a:r>
            <a:r>
              <a:rPr b="1" i="1" lang="en" sz="2200" strike="noStrike">
                <a:solidFill>
                  <a:srgbClr val="063DE8"/>
                </a:solidFill>
              </a:rPr>
              <a:t>|x|</a:t>
            </a:r>
            <a:r>
              <a:rPr b="1" i="1" lang="en" sz="2200" strike="noStrike">
                <a:solidFill>
                  <a:srgbClr val="000000"/>
                </a:solidFill>
              </a:rPr>
              <a:t>|</a:t>
            </a:r>
            <a:r>
              <a:rPr b="1" baseline="-25000" i="1" lang="en" sz="2200" strike="noStrike">
                <a:solidFill>
                  <a:srgbClr val="000000"/>
                </a:solidFill>
              </a:rPr>
              <a:t>M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						                       </a:t>
            </a:r>
            <a:r>
              <a:rPr lang="en" sz="2200" strike="noStrike">
                <a:solidFill>
                  <a:srgbClr val="FF3300"/>
                </a:solidFill>
              </a:rPr>
              <a:t>⇓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L’</a:t>
            </a:r>
            <a:r>
              <a:rPr b="1" i="1" lang="en" sz="2200" strike="noStrike">
                <a:solidFill>
                  <a:srgbClr val="000000"/>
                </a:solidFill>
              </a:rPr>
              <a:t>addizionatore</a:t>
            </a:r>
            <a:r>
              <a:rPr lang="en" sz="2200" strike="noStrike">
                <a:solidFill>
                  <a:srgbClr val="000000"/>
                </a:solidFill>
              </a:rPr>
              <a:t> ed il </a:t>
            </a:r>
            <a:r>
              <a:rPr b="1" i="1" lang="en" sz="2200" strike="noStrike">
                <a:solidFill>
                  <a:srgbClr val="000000"/>
                </a:solidFill>
              </a:rPr>
              <a:t>complementatore</a:t>
            </a:r>
            <a:r>
              <a:rPr lang="en" sz="2200" strike="noStrike">
                <a:solidFill>
                  <a:srgbClr val="000000"/>
                </a:solidFill>
              </a:rPr>
              <a:t> sono i soli componenti necessari per realizzare le quattro operazioni:</a:t>
            </a:r>
            <a:br>
              <a:rPr lang="en" sz="2200"/>
            </a:br>
            <a:r>
              <a:rPr lang="en" sz="2200" strike="noStrike">
                <a:solidFill>
                  <a:srgbClr val="000000"/>
                </a:solidFill>
              </a:rPr>
              <a:t>somma, sottrazione, moltiplicazione e divisione.</a:t>
            </a:r>
            <a:endParaRPr sz="2200" strike="noStrike">
              <a:solidFill>
                <a:srgbClr val="000000"/>
              </a:solidFill>
            </a:endParaRPr>
          </a:p>
        </p:txBody>
      </p:sp>
      <p:sp>
        <p:nvSpPr>
          <p:cNvPr id="690" name="Google Shape;690;p3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Complemento alla base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37"/>
          <p:cNvSpPr txBox="1"/>
          <p:nvPr/>
        </p:nvSpPr>
        <p:spPr>
          <a:xfrm>
            <a:off x="14625" y="522150"/>
            <a:ext cx="9144000" cy="39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Data la rappresentazione binaria di x, a partire da sinistra, si complementano tutti i bit che precedono </a:t>
            </a:r>
            <a:r>
              <a:rPr lang="en" sz="2400" strike="noStrike">
                <a:solidFill>
                  <a:srgbClr val="FF0000"/>
                </a:solidFill>
              </a:rPr>
              <a:t>l’ultimo </a:t>
            </a:r>
            <a:r>
              <a:rPr b="1" lang="en" sz="2400" u="sng" strike="noStrike">
                <a:solidFill>
                  <a:srgbClr val="E43F5C"/>
                </a:solidFill>
              </a:rPr>
              <a:t>uno</a:t>
            </a:r>
            <a:r>
              <a:rPr lang="en" sz="2400" strike="noStrike">
                <a:solidFill>
                  <a:srgbClr val="FF0000"/>
                </a:solidFill>
              </a:rPr>
              <a:t> più a destra</a:t>
            </a:r>
            <a:r>
              <a:rPr lang="en" sz="2400" strike="noStrike">
                <a:solidFill>
                  <a:srgbClr val="000000"/>
                </a:solidFill>
              </a:rPr>
              <a:t>: 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  6</a:t>
            </a:r>
            <a:r>
              <a:rPr baseline="-25000" lang="en" sz="2200" strike="noStrike">
                <a:solidFill>
                  <a:srgbClr val="000000"/>
                </a:solidFill>
              </a:rPr>
              <a:t>10</a:t>
            </a:r>
            <a:r>
              <a:rPr lang="en" sz="2200" strike="noStrike">
                <a:solidFill>
                  <a:srgbClr val="000000"/>
                </a:solidFill>
              </a:rPr>
              <a:t> : 0110</a:t>
            </a:r>
            <a:r>
              <a:rPr baseline="-25000" lang="en" sz="2200" strike="noStrike">
                <a:solidFill>
                  <a:srgbClr val="000000"/>
                </a:solidFill>
              </a:rPr>
              <a:t>2</a:t>
            </a:r>
            <a:r>
              <a:rPr lang="en" sz="2200" strike="noStrike">
                <a:solidFill>
                  <a:srgbClr val="000000"/>
                </a:solidFill>
              </a:rPr>
              <a:t> 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-6</a:t>
            </a:r>
            <a:r>
              <a:rPr baseline="-25000" lang="en" sz="2200" strike="noStrike">
                <a:solidFill>
                  <a:srgbClr val="000000"/>
                </a:solidFill>
              </a:rPr>
              <a:t>10</a:t>
            </a:r>
            <a:r>
              <a:rPr lang="en" sz="2200" strike="noStrike">
                <a:solidFill>
                  <a:srgbClr val="000000"/>
                </a:solidFill>
              </a:rPr>
              <a:t> :	10</a:t>
            </a:r>
            <a:r>
              <a:rPr lang="en" sz="2200" strike="noStrike">
                <a:solidFill>
                  <a:srgbClr val="FF0000"/>
                </a:solidFill>
              </a:rPr>
              <a:t>1</a:t>
            </a:r>
            <a:r>
              <a:rPr lang="en" sz="2200" strike="noStrike">
                <a:solidFill>
                  <a:srgbClr val="000000"/>
                </a:solidFill>
              </a:rPr>
              <a:t>0</a:t>
            </a:r>
            <a:r>
              <a:rPr baseline="-25000" lang="en" sz="2200" strike="noStrike">
                <a:solidFill>
                  <a:srgbClr val="000000"/>
                </a:solidFill>
              </a:rPr>
              <a:t>2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 5</a:t>
            </a:r>
            <a:r>
              <a:rPr baseline="-25000" lang="en" sz="2200" strike="noStrike">
                <a:solidFill>
                  <a:srgbClr val="000000"/>
                </a:solidFill>
              </a:rPr>
              <a:t>10</a:t>
            </a:r>
            <a:r>
              <a:rPr lang="en" sz="2200" strike="noStrike">
                <a:solidFill>
                  <a:srgbClr val="000000"/>
                </a:solidFill>
              </a:rPr>
              <a:t> :	0101</a:t>
            </a:r>
            <a:r>
              <a:rPr baseline="-25000" lang="en" sz="2200" strike="noStrike">
                <a:solidFill>
                  <a:srgbClr val="000000"/>
                </a:solidFill>
              </a:rPr>
              <a:t>2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-5</a:t>
            </a:r>
            <a:r>
              <a:rPr baseline="-25000" lang="en" sz="2200" strike="noStrike">
                <a:solidFill>
                  <a:srgbClr val="000000"/>
                </a:solidFill>
              </a:rPr>
              <a:t>10 </a:t>
            </a:r>
            <a:r>
              <a:rPr lang="en" sz="2200" strike="noStrike">
                <a:solidFill>
                  <a:srgbClr val="000000"/>
                </a:solidFill>
              </a:rPr>
              <a:t>:	101</a:t>
            </a:r>
            <a:r>
              <a:rPr lang="en" sz="2200" strike="noStrike">
                <a:solidFill>
                  <a:srgbClr val="FF0000"/>
                </a:solidFill>
              </a:rPr>
              <a:t>1</a:t>
            </a:r>
            <a:r>
              <a:rPr baseline="-25000" lang="en" sz="2200" strike="noStrike">
                <a:solidFill>
                  <a:srgbClr val="000000"/>
                </a:solidFill>
              </a:rPr>
              <a:t>2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1</a:t>
            </a:r>
            <a:r>
              <a:rPr baseline="-25000" lang="en" sz="2200" strike="noStrike">
                <a:solidFill>
                  <a:srgbClr val="000000"/>
                </a:solidFill>
              </a:rPr>
              <a:t>10</a:t>
            </a:r>
            <a:r>
              <a:rPr lang="en" sz="2200" strike="noStrike">
                <a:solidFill>
                  <a:srgbClr val="000000"/>
                </a:solidFill>
              </a:rPr>
              <a:t>:	0001</a:t>
            </a:r>
            <a:r>
              <a:rPr baseline="-25000" lang="en" sz="2200" strike="noStrike">
                <a:solidFill>
                  <a:srgbClr val="000000"/>
                </a:solidFill>
              </a:rPr>
              <a:t>2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-1</a:t>
            </a:r>
            <a:r>
              <a:rPr baseline="-25000" lang="en" sz="2200" strike="noStrike">
                <a:solidFill>
                  <a:srgbClr val="000000"/>
                </a:solidFill>
              </a:rPr>
              <a:t>10</a:t>
            </a:r>
            <a:r>
              <a:rPr lang="en" sz="2200" strike="noStrike">
                <a:solidFill>
                  <a:srgbClr val="000000"/>
                </a:solidFill>
              </a:rPr>
              <a:t>: 	111</a:t>
            </a:r>
            <a:r>
              <a:rPr lang="en" sz="2200" strike="noStrike">
                <a:solidFill>
                  <a:srgbClr val="FF0000"/>
                </a:solidFill>
              </a:rPr>
              <a:t>1</a:t>
            </a:r>
            <a:r>
              <a:rPr baseline="-25000" lang="en" sz="2200" strike="noStrike">
                <a:solidFill>
                  <a:srgbClr val="000000"/>
                </a:solidFill>
              </a:rPr>
              <a:t>2</a:t>
            </a:r>
            <a:r>
              <a:rPr lang="en" sz="2200" strike="noStrike">
                <a:solidFill>
                  <a:srgbClr val="000000"/>
                </a:solidFill>
              </a:rPr>
              <a:t>.</a:t>
            </a:r>
            <a:endParaRPr sz="22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</p:txBody>
      </p:sp>
      <p:sp>
        <p:nvSpPr>
          <p:cNvPr id="697" name="Google Shape;697;p3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Esempi di complementazione su 4 bit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2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38"/>
          <p:cNvSpPr txBox="1"/>
          <p:nvPr/>
        </p:nvSpPr>
        <p:spPr>
          <a:xfrm>
            <a:off x="0" y="572700"/>
            <a:ext cx="9144000" cy="42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810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b="1" i="1" lang="en" sz="2400" strike="noStrike">
                <a:solidFill>
                  <a:srgbClr val="000000"/>
                </a:solidFill>
              </a:rPr>
              <a:t>ASSOCIA</a:t>
            </a:r>
            <a:r>
              <a:rPr lang="en" sz="2400" strike="noStrike">
                <a:solidFill>
                  <a:srgbClr val="000000"/>
                </a:solidFill>
              </a:rPr>
              <a:t> </a:t>
            </a:r>
            <a:endParaRPr sz="2400" strike="noStrike">
              <a:solidFill>
                <a:srgbClr val="000000"/>
              </a:solidFill>
            </a:endParaRPr>
          </a:p>
          <a:p>
            <a:pPr indent="-3683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i="0" lang="en" sz="2200" u="none" cap="none" strike="noStrike">
                <a:solidFill>
                  <a:srgbClr val="FF0000"/>
                </a:solidFill>
              </a:rPr>
              <a:t>ai </a:t>
            </a:r>
            <a:r>
              <a:rPr b="1" i="1" lang="en" sz="2200" u="none" cap="none" strike="noStrike">
                <a:solidFill>
                  <a:srgbClr val="FF0000"/>
                </a:solidFill>
              </a:rPr>
              <a:t>numeri positivi x</a:t>
            </a:r>
            <a:r>
              <a:rPr i="0" lang="en" sz="2200" u="none" cap="none" strike="noStrike">
                <a:solidFill>
                  <a:srgbClr val="FF0000"/>
                </a:solidFill>
              </a:rPr>
              <a:t>,  0 &lt;= </a:t>
            </a:r>
            <a:r>
              <a:rPr b="1" i="1" lang="en" sz="2200" u="none" cap="none" strike="noStrike">
                <a:solidFill>
                  <a:srgbClr val="FF0000"/>
                </a:solidFill>
              </a:rPr>
              <a:t>x</a:t>
            </a:r>
            <a:r>
              <a:rPr i="0" lang="en" sz="2200" u="none" cap="none" strike="noStrike">
                <a:solidFill>
                  <a:srgbClr val="FF0000"/>
                </a:solidFill>
              </a:rPr>
              <a:t> &lt; 2</a:t>
            </a:r>
            <a:r>
              <a:rPr baseline="30000" i="0" lang="en" sz="2200" u="none" cap="none" strike="noStrike">
                <a:solidFill>
                  <a:srgbClr val="FF0000"/>
                </a:solidFill>
              </a:rPr>
              <a:t>n-1</a:t>
            </a:r>
            <a:r>
              <a:rPr i="0" lang="en" sz="2200" u="none" cap="none" strike="noStrike">
                <a:solidFill>
                  <a:srgbClr val="FF0000"/>
                </a:solidFill>
              </a:rPr>
              <a:t>, il </a:t>
            </a:r>
            <a:r>
              <a:rPr b="1" i="1" lang="en" sz="2200" u="none" cap="none" strike="noStrike">
                <a:solidFill>
                  <a:srgbClr val="FF0000"/>
                </a:solidFill>
              </a:rPr>
              <a:t>numero stesso</a:t>
            </a:r>
            <a:r>
              <a:rPr i="0" lang="en" sz="2200" u="none" cap="none" strike="noStrike">
                <a:solidFill>
                  <a:srgbClr val="FF0000"/>
                </a:solidFill>
              </a:rPr>
              <a:t> (cioè </a:t>
            </a:r>
            <a:r>
              <a:rPr b="1" i="1" lang="en" sz="2200" u="none" cap="none" strike="noStrike">
                <a:solidFill>
                  <a:srgbClr val="FF0000"/>
                </a:solidFill>
              </a:rPr>
              <a:t>X=x</a:t>
            </a:r>
            <a:r>
              <a:rPr i="0" lang="en" sz="2200" u="none" cap="none" strike="noStrike">
                <a:solidFill>
                  <a:srgbClr val="FF0000"/>
                </a:solidFill>
              </a:rPr>
              <a:t>)</a:t>
            </a:r>
            <a:r>
              <a:rPr i="0" lang="en" sz="2200" u="none" cap="none" strike="noStrike">
                <a:solidFill>
                  <a:srgbClr val="000000"/>
                </a:solidFill>
              </a:rPr>
              <a:t>;</a:t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200"/>
              <a:buChar char="○"/>
            </a:pPr>
            <a:r>
              <a:rPr i="0" lang="en" sz="2200" u="none" cap="none" strike="noStrike">
                <a:solidFill>
                  <a:srgbClr val="0000FF"/>
                </a:solidFill>
              </a:rPr>
              <a:t>ai </a:t>
            </a:r>
            <a:r>
              <a:rPr b="1" i="1" lang="en" sz="2200" u="none" cap="none" strike="noStrike">
                <a:solidFill>
                  <a:srgbClr val="0000FF"/>
                </a:solidFill>
              </a:rPr>
              <a:t>numeri negativi -x</a:t>
            </a:r>
            <a:r>
              <a:rPr i="0" lang="en" sz="2200" u="none" cap="none" strike="noStrike">
                <a:solidFill>
                  <a:srgbClr val="0000FF"/>
                </a:solidFill>
              </a:rPr>
              <a:t>, - 2</a:t>
            </a:r>
            <a:r>
              <a:rPr baseline="30000" i="0" lang="en" sz="2200" u="none" cap="none" strike="noStrike">
                <a:solidFill>
                  <a:srgbClr val="0000FF"/>
                </a:solidFill>
              </a:rPr>
              <a:t>n-1</a:t>
            </a:r>
            <a:r>
              <a:rPr i="0" lang="en" sz="2200" u="none" cap="none" strike="noStrike">
                <a:solidFill>
                  <a:srgbClr val="0000FF"/>
                </a:solidFill>
              </a:rPr>
              <a:t> &lt; </a:t>
            </a:r>
            <a:r>
              <a:rPr b="1" i="1" lang="en" sz="2200" u="none" cap="none" strike="noStrike">
                <a:solidFill>
                  <a:srgbClr val="0000FF"/>
                </a:solidFill>
              </a:rPr>
              <a:t>x</a:t>
            </a:r>
            <a:r>
              <a:rPr i="0" lang="en" sz="2200" u="none" cap="none" strike="noStrike">
                <a:solidFill>
                  <a:srgbClr val="0000FF"/>
                </a:solidFill>
              </a:rPr>
              <a:t> &lt;=0, </a:t>
            </a:r>
            <a:r>
              <a:rPr b="1" i="1" lang="en" sz="2200" u="none" cap="none" strike="noStrike">
                <a:solidFill>
                  <a:srgbClr val="0000FF"/>
                </a:solidFill>
              </a:rPr>
              <a:t>il numero X = 2</a:t>
            </a:r>
            <a:r>
              <a:rPr b="1" baseline="30000" i="1" lang="en" sz="2200" u="none" cap="none" strike="noStrike">
                <a:solidFill>
                  <a:srgbClr val="0000FF"/>
                </a:solidFill>
              </a:rPr>
              <a:t>n</a:t>
            </a:r>
            <a:r>
              <a:rPr b="1" i="1" lang="en" sz="2200" u="none" cap="none" strike="noStrike">
                <a:solidFill>
                  <a:srgbClr val="0000FF"/>
                </a:solidFill>
              </a:rPr>
              <a:t> – 1 – |x</a:t>
            </a:r>
            <a:r>
              <a:rPr b="1" i="1" lang="en" sz="2200" u="none" cap="none" strike="noStrike">
                <a:solidFill>
                  <a:srgbClr val="000000"/>
                </a:solidFill>
              </a:rPr>
              <a:t>|;</a:t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Numeri rappresentati sono quelli nell’intervallo 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[</a:t>
            </a:r>
            <a:r>
              <a:rPr lang="en" sz="2400" strike="noStrike">
                <a:solidFill>
                  <a:srgbClr val="0000FF"/>
                </a:solidFill>
              </a:rPr>
              <a:t>–(2</a:t>
            </a:r>
            <a:r>
              <a:rPr baseline="30000" lang="en" sz="2400" strike="noStrike">
                <a:solidFill>
                  <a:srgbClr val="0000FF"/>
                </a:solidFill>
              </a:rPr>
              <a:t>n-1 </a:t>
            </a:r>
            <a:r>
              <a:rPr lang="en" sz="2400" strike="noStrike">
                <a:solidFill>
                  <a:srgbClr val="0000FF"/>
                </a:solidFill>
              </a:rPr>
              <a:t>– 1)</a:t>
            </a:r>
            <a:r>
              <a:rPr lang="en" sz="2400" strike="noStrike">
                <a:solidFill>
                  <a:srgbClr val="000000"/>
                </a:solidFill>
              </a:rPr>
              <a:t>, </a:t>
            </a:r>
            <a:r>
              <a:rPr lang="en" sz="2400" strike="noStrike">
                <a:solidFill>
                  <a:srgbClr val="FF0000"/>
                </a:solidFill>
              </a:rPr>
              <a:t>2</a:t>
            </a:r>
            <a:r>
              <a:rPr baseline="30000" lang="en" sz="2400" strike="noStrike">
                <a:solidFill>
                  <a:srgbClr val="FF0000"/>
                </a:solidFill>
              </a:rPr>
              <a:t>n-1</a:t>
            </a:r>
            <a:r>
              <a:rPr lang="en" sz="2400" strike="noStrike">
                <a:solidFill>
                  <a:srgbClr val="FF0000"/>
                </a:solidFill>
              </a:rPr>
              <a:t> – 1</a:t>
            </a:r>
            <a:r>
              <a:rPr lang="en" sz="2400" strike="noStrike">
                <a:solidFill>
                  <a:srgbClr val="000000"/>
                </a:solidFill>
              </a:rPr>
              <a:t>]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I</a:t>
            </a:r>
            <a:r>
              <a:rPr lang="en" sz="2400" strike="noStrike">
                <a:solidFill>
                  <a:srgbClr val="000000"/>
                </a:solidFill>
              </a:rPr>
              <a:t> valori rappresentabili sono 2</a:t>
            </a:r>
            <a:r>
              <a:rPr baseline="30000" lang="en" sz="2400" strike="noStrike">
                <a:solidFill>
                  <a:srgbClr val="000000"/>
                </a:solidFill>
              </a:rPr>
              <a:t>n </a:t>
            </a:r>
            <a:r>
              <a:rPr lang="en" sz="2400" strike="noStrike">
                <a:solidFill>
                  <a:srgbClr val="000000"/>
                </a:solidFill>
              </a:rPr>
              <a:t>–</a:t>
            </a:r>
            <a:r>
              <a:rPr baseline="30000" lang="en" sz="2400" strike="noStrike">
                <a:solidFill>
                  <a:srgbClr val="000000"/>
                </a:solidFill>
              </a:rPr>
              <a:t> </a:t>
            </a:r>
            <a:r>
              <a:rPr lang="en" sz="2400" strike="noStrike">
                <a:solidFill>
                  <a:srgbClr val="000000"/>
                </a:solidFill>
              </a:rPr>
              <a:t>1 (come per segno e modulo abbiamo la doppia rappresentazione per </a:t>
            </a:r>
            <a:r>
              <a:rPr b="1" i="1" lang="en" sz="2400" strike="noStrike">
                <a:solidFill>
                  <a:srgbClr val="000000"/>
                </a:solidFill>
              </a:rPr>
              <a:t>0</a:t>
            </a:r>
            <a:r>
              <a:rPr lang="en" sz="2400" strike="noStrike">
                <a:solidFill>
                  <a:srgbClr val="000000"/>
                </a:solidFill>
              </a:rPr>
              <a:t>)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704" name="Google Shape;704;p3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Rappresentazione in complementi diminuiti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39"/>
          <p:cNvSpPr/>
          <p:nvPr/>
        </p:nvSpPr>
        <p:spPr>
          <a:xfrm>
            <a:off x="0" y="2139480"/>
            <a:ext cx="5696514" cy="26300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n=4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Intervallo: [ –7; 7]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Codifica: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  X = x;		0 ≤ x ≤ 7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  X= 2</a:t>
            </a:r>
            <a:r>
              <a:rPr baseline="30000" lang="en" sz="2100" strike="noStrike">
                <a:solidFill>
                  <a:srgbClr val="000000"/>
                </a:solidFill>
              </a:rPr>
              <a:t>n</a:t>
            </a:r>
            <a:r>
              <a:rPr lang="en" sz="2400" strike="noStrike">
                <a:solidFill>
                  <a:srgbClr val="000000"/>
                </a:solidFill>
              </a:rPr>
              <a:t> – 1 – |x|;	– 7 ≤ x ≤  – 1</a:t>
            </a:r>
            <a:endParaRPr sz="2400" strike="noStrike">
              <a:solidFill>
                <a:srgbClr val="000000"/>
              </a:solidFill>
            </a:endParaRPr>
          </a:p>
        </p:txBody>
      </p:sp>
      <p:grpSp>
        <p:nvGrpSpPr>
          <p:cNvPr id="711" name="Google Shape;711;p39"/>
          <p:cNvGrpSpPr/>
          <p:nvPr/>
        </p:nvGrpSpPr>
        <p:grpSpPr>
          <a:xfrm>
            <a:off x="5336695" y="642083"/>
            <a:ext cx="3382742" cy="4404574"/>
            <a:chOff x="5943600" y="228600"/>
            <a:chExt cx="3814980" cy="6199260"/>
          </a:xfrm>
        </p:grpSpPr>
        <p:sp>
          <p:nvSpPr>
            <p:cNvPr id="712" name="Google Shape;712;p39"/>
            <p:cNvSpPr/>
            <p:nvPr/>
          </p:nvSpPr>
          <p:spPr>
            <a:xfrm>
              <a:off x="8894880" y="603900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3" name="Google Shape;713;p39"/>
            <p:cNvSpPr/>
            <p:nvPr/>
          </p:nvSpPr>
          <p:spPr>
            <a:xfrm>
              <a:off x="7089840" y="603900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4" name="Google Shape;714;p39"/>
            <p:cNvSpPr/>
            <p:nvPr/>
          </p:nvSpPr>
          <p:spPr>
            <a:xfrm>
              <a:off x="5943600" y="603900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-7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5" name="Google Shape;715;p39"/>
            <p:cNvSpPr/>
            <p:nvPr/>
          </p:nvSpPr>
          <p:spPr>
            <a:xfrm>
              <a:off x="8894880" y="228600"/>
              <a:ext cx="860400" cy="3873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6" name="Google Shape;716;p39"/>
            <p:cNvSpPr/>
            <p:nvPr/>
          </p:nvSpPr>
          <p:spPr>
            <a:xfrm>
              <a:off x="7089840" y="228600"/>
              <a:ext cx="1805100" cy="3873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7" name="Google Shape;717;p39"/>
            <p:cNvSpPr/>
            <p:nvPr/>
          </p:nvSpPr>
          <p:spPr>
            <a:xfrm>
              <a:off x="5943600" y="228600"/>
              <a:ext cx="1146300" cy="3873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8" name="Google Shape;718;p39"/>
            <p:cNvSpPr/>
            <p:nvPr/>
          </p:nvSpPr>
          <p:spPr>
            <a:xfrm>
              <a:off x="8894880" y="565164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9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9" name="Google Shape;719;p39"/>
            <p:cNvSpPr/>
            <p:nvPr/>
          </p:nvSpPr>
          <p:spPr>
            <a:xfrm>
              <a:off x="7089840" y="565164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0" name="Google Shape;720;p39"/>
            <p:cNvSpPr/>
            <p:nvPr/>
          </p:nvSpPr>
          <p:spPr>
            <a:xfrm>
              <a:off x="5943600" y="565164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-6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1" name="Google Shape;721;p39"/>
            <p:cNvSpPr/>
            <p:nvPr/>
          </p:nvSpPr>
          <p:spPr>
            <a:xfrm>
              <a:off x="8894880" y="526428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2" name="Google Shape;722;p39"/>
            <p:cNvSpPr/>
            <p:nvPr/>
          </p:nvSpPr>
          <p:spPr>
            <a:xfrm>
              <a:off x="7089840" y="526428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3" name="Google Shape;723;p39"/>
            <p:cNvSpPr/>
            <p:nvPr/>
          </p:nvSpPr>
          <p:spPr>
            <a:xfrm>
              <a:off x="5943600" y="526428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4" name="Google Shape;724;p39"/>
            <p:cNvSpPr/>
            <p:nvPr/>
          </p:nvSpPr>
          <p:spPr>
            <a:xfrm>
              <a:off x="8894880" y="487692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5" name="Google Shape;725;p39"/>
            <p:cNvSpPr/>
            <p:nvPr/>
          </p:nvSpPr>
          <p:spPr>
            <a:xfrm>
              <a:off x="7089840" y="487692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6" name="Google Shape;726;p39"/>
            <p:cNvSpPr/>
            <p:nvPr/>
          </p:nvSpPr>
          <p:spPr>
            <a:xfrm>
              <a:off x="5943600" y="487692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7" name="Google Shape;727;p39"/>
            <p:cNvSpPr/>
            <p:nvPr/>
          </p:nvSpPr>
          <p:spPr>
            <a:xfrm>
              <a:off x="8894880" y="448956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8" name="Google Shape;728;p39"/>
            <p:cNvSpPr/>
            <p:nvPr/>
          </p:nvSpPr>
          <p:spPr>
            <a:xfrm>
              <a:off x="7089840" y="448956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9" name="Google Shape;729;p39"/>
            <p:cNvSpPr/>
            <p:nvPr/>
          </p:nvSpPr>
          <p:spPr>
            <a:xfrm>
              <a:off x="5943600" y="448956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0" name="Google Shape;730;p39"/>
            <p:cNvSpPr/>
            <p:nvPr/>
          </p:nvSpPr>
          <p:spPr>
            <a:xfrm>
              <a:off x="8894880" y="410220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1" name="Google Shape;731;p39"/>
            <p:cNvSpPr/>
            <p:nvPr/>
          </p:nvSpPr>
          <p:spPr>
            <a:xfrm>
              <a:off x="7089840" y="410220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2" name="Google Shape;732;p39"/>
            <p:cNvSpPr/>
            <p:nvPr/>
          </p:nvSpPr>
          <p:spPr>
            <a:xfrm>
              <a:off x="5943600" y="410220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3" name="Google Shape;733;p39"/>
            <p:cNvSpPr/>
            <p:nvPr/>
          </p:nvSpPr>
          <p:spPr>
            <a:xfrm>
              <a:off x="8894880" y="371484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4" name="Google Shape;734;p39"/>
            <p:cNvSpPr/>
            <p:nvPr/>
          </p:nvSpPr>
          <p:spPr>
            <a:xfrm>
              <a:off x="7089840" y="371484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5" name="Google Shape;735;p39"/>
            <p:cNvSpPr/>
            <p:nvPr/>
          </p:nvSpPr>
          <p:spPr>
            <a:xfrm>
              <a:off x="5943600" y="371484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6" name="Google Shape;736;p39"/>
            <p:cNvSpPr/>
            <p:nvPr/>
          </p:nvSpPr>
          <p:spPr>
            <a:xfrm>
              <a:off x="8894880" y="332748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0;15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7" name="Google Shape;737;p39"/>
            <p:cNvSpPr/>
            <p:nvPr/>
          </p:nvSpPr>
          <p:spPr>
            <a:xfrm>
              <a:off x="7089840" y="332748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0000;1111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8" name="Google Shape;738;p39"/>
            <p:cNvSpPr/>
            <p:nvPr/>
          </p:nvSpPr>
          <p:spPr>
            <a:xfrm>
              <a:off x="5943600" y="332748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9" name="Google Shape;739;p39"/>
            <p:cNvSpPr/>
            <p:nvPr/>
          </p:nvSpPr>
          <p:spPr>
            <a:xfrm>
              <a:off x="8894880" y="294012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0" name="Google Shape;740;p39"/>
            <p:cNvSpPr/>
            <p:nvPr/>
          </p:nvSpPr>
          <p:spPr>
            <a:xfrm>
              <a:off x="7089840" y="294012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1" name="Google Shape;741;p39"/>
            <p:cNvSpPr/>
            <p:nvPr/>
          </p:nvSpPr>
          <p:spPr>
            <a:xfrm>
              <a:off x="5943600" y="294012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2" name="Google Shape;742;p39"/>
            <p:cNvSpPr/>
            <p:nvPr/>
          </p:nvSpPr>
          <p:spPr>
            <a:xfrm>
              <a:off x="8894880" y="255276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3" name="Google Shape;743;p39"/>
            <p:cNvSpPr/>
            <p:nvPr/>
          </p:nvSpPr>
          <p:spPr>
            <a:xfrm>
              <a:off x="7089840" y="255276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4" name="Google Shape;744;p39"/>
            <p:cNvSpPr/>
            <p:nvPr/>
          </p:nvSpPr>
          <p:spPr>
            <a:xfrm>
              <a:off x="5943600" y="255276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5" name="Google Shape;745;p39"/>
            <p:cNvSpPr/>
            <p:nvPr/>
          </p:nvSpPr>
          <p:spPr>
            <a:xfrm>
              <a:off x="8894880" y="216540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6" name="Google Shape;746;p39"/>
            <p:cNvSpPr/>
            <p:nvPr/>
          </p:nvSpPr>
          <p:spPr>
            <a:xfrm>
              <a:off x="7089840" y="216540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7" name="Google Shape;747;p39"/>
            <p:cNvSpPr/>
            <p:nvPr/>
          </p:nvSpPr>
          <p:spPr>
            <a:xfrm>
              <a:off x="5943600" y="216540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8" name="Google Shape;748;p39"/>
            <p:cNvSpPr/>
            <p:nvPr/>
          </p:nvSpPr>
          <p:spPr>
            <a:xfrm>
              <a:off x="8894880" y="177804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9" name="Google Shape;749;p39"/>
            <p:cNvSpPr/>
            <p:nvPr/>
          </p:nvSpPr>
          <p:spPr>
            <a:xfrm>
              <a:off x="7089840" y="177804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0" name="Google Shape;750;p39"/>
            <p:cNvSpPr/>
            <p:nvPr/>
          </p:nvSpPr>
          <p:spPr>
            <a:xfrm>
              <a:off x="5943600" y="177804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1" name="Google Shape;751;p39"/>
            <p:cNvSpPr/>
            <p:nvPr/>
          </p:nvSpPr>
          <p:spPr>
            <a:xfrm>
              <a:off x="8894880" y="139068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2" name="Google Shape;752;p39"/>
            <p:cNvSpPr/>
            <p:nvPr/>
          </p:nvSpPr>
          <p:spPr>
            <a:xfrm>
              <a:off x="7089840" y="139068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3" name="Google Shape;753;p39"/>
            <p:cNvSpPr/>
            <p:nvPr/>
          </p:nvSpPr>
          <p:spPr>
            <a:xfrm>
              <a:off x="5943600" y="139068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4" name="Google Shape;754;p39"/>
            <p:cNvSpPr/>
            <p:nvPr/>
          </p:nvSpPr>
          <p:spPr>
            <a:xfrm>
              <a:off x="8894880" y="100332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5" name="Google Shape;755;p39"/>
            <p:cNvSpPr/>
            <p:nvPr/>
          </p:nvSpPr>
          <p:spPr>
            <a:xfrm>
              <a:off x="7089840" y="100332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6" name="Google Shape;756;p39"/>
            <p:cNvSpPr/>
            <p:nvPr/>
          </p:nvSpPr>
          <p:spPr>
            <a:xfrm>
              <a:off x="5943600" y="100332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7" name="Google Shape;757;p39"/>
            <p:cNvSpPr/>
            <p:nvPr/>
          </p:nvSpPr>
          <p:spPr>
            <a:xfrm>
              <a:off x="8894880" y="615960"/>
              <a:ext cx="8604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8" name="Google Shape;758;p39"/>
            <p:cNvSpPr/>
            <p:nvPr/>
          </p:nvSpPr>
          <p:spPr>
            <a:xfrm>
              <a:off x="7089840" y="615960"/>
              <a:ext cx="18051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9" name="Google Shape;759;p39"/>
            <p:cNvSpPr/>
            <p:nvPr/>
          </p:nvSpPr>
          <p:spPr>
            <a:xfrm>
              <a:off x="5943600" y="615960"/>
              <a:ext cx="1146300" cy="38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760" name="Google Shape;760;p39"/>
            <p:cNvCxnSpPr/>
            <p:nvPr/>
          </p:nvCxnSpPr>
          <p:spPr>
            <a:xfrm>
              <a:off x="5943600" y="228600"/>
              <a:ext cx="3811800" cy="15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1" name="Google Shape;761;p39"/>
            <p:cNvCxnSpPr/>
            <p:nvPr/>
          </p:nvCxnSpPr>
          <p:spPr>
            <a:xfrm>
              <a:off x="5943600" y="100332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2" name="Google Shape;762;p39"/>
            <p:cNvCxnSpPr/>
            <p:nvPr/>
          </p:nvCxnSpPr>
          <p:spPr>
            <a:xfrm>
              <a:off x="5943600" y="139068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3" name="Google Shape;763;p39"/>
            <p:cNvCxnSpPr/>
            <p:nvPr/>
          </p:nvCxnSpPr>
          <p:spPr>
            <a:xfrm>
              <a:off x="5943600" y="177804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4" name="Google Shape;764;p39"/>
            <p:cNvCxnSpPr/>
            <p:nvPr/>
          </p:nvCxnSpPr>
          <p:spPr>
            <a:xfrm>
              <a:off x="5943600" y="216540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5" name="Google Shape;765;p39"/>
            <p:cNvCxnSpPr/>
            <p:nvPr/>
          </p:nvCxnSpPr>
          <p:spPr>
            <a:xfrm>
              <a:off x="5943600" y="255276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6" name="Google Shape;766;p39"/>
            <p:cNvCxnSpPr/>
            <p:nvPr/>
          </p:nvCxnSpPr>
          <p:spPr>
            <a:xfrm>
              <a:off x="5943600" y="294012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7" name="Google Shape;767;p39"/>
            <p:cNvCxnSpPr/>
            <p:nvPr/>
          </p:nvCxnSpPr>
          <p:spPr>
            <a:xfrm>
              <a:off x="5943600" y="332748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8" name="Google Shape;768;p39"/>
            <p:cNvCxnSpPr/>
            <p:nvPr/>
          </p:nvCxnSpPr>
          <p:spPr>
            <a:xfrm>
              <a:off x="5943600" y="371484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9" name="Google Shape;769;p39"/>
            <p:cNvCxnSpPr/>
            <p:nvPr/>
          </p:nvCxnSpPr>
          <p:spPr>
            <a:xfrm>
              <a:off x="5943600" y="410220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0" name="Google Shape;770;p39"/>
            <p:cNvCxnSpPr/>
            <p:nvPr/>
          </p:nvCxnSpPr>
          <p:spPr>
            <a:xfrm>
              <a:off x="5943600" y="448956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1" name="Google Shape;771;p39"/>
            <p:cNvCxnSpPr/>
            <p:nvPr/>
          </p:nvCxnSpPr>
          <p:spPr>
            <a:xfrm>
              <a:off x="5943600" y="487692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2" name="Google Shape;772;p39"/>
            <p:cNvCxnSpPr/>
            <p:nvPr/>
          </p:nvCxnSpPr>
          <p:spPr>
            <a:xfrm>
              <a:off x="5943600" y="526428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3" name="Google Shape;773;p39"/>
            <p:cNvCxnSpPr/>
            <p:nvPr/>
          </p:nvCxnSpPr>
          <p:spPr>
            <a:xfrm>
              <a:off x="5943600" y="565164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4" name="Google Shape;774;p39"/>
            <p:cNvCxnSpPr/>
            <p:nvPr/>
          </p:nvCxnSpPr>
          <p:spPr>
            <a:xfrm>
              <a:off x="5943600" y="603900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5" name="Google Shape;775;p39"/>
            <p:cNvCxnSpPr/>
            <p:nvPr/>
          </p:nvCxnSpPr>
          <p:spPr>
            <a:xfrm>
              <a:off x="5943600" y="6426360"/>
              <a:ext cx="3811800" cy="15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6" name="Google Shape;776;p39"/>
            <p:cNvCxnSpPr/>
            <p:nvPr/>
          </p:nvCxnSpPr>
          <p:spPr>
            <a:xfrm>
              <a:off x="5943600" y="228600"/>
              <a:ext cx="3300" cy="61977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7" name="Google Shape;777;p39"/>
            <p:cNvCxnSpPr/>
            <p:nvPr/>
          </p:nvCxnSpPr>
          <p:spPr>
            <a:xfrm>
              <a:off x="7089840" y="228600"/>
              <a:ext cx="3300" cy="61977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8" name="Google Shape;778;p39"/>
            <p:cNvCxnSpPr/>
            <p:nvPr/>
          </p:nvCxnSpPr>
          <p:spPr>
            <a:xfrm>
              <a:off x="8894880" y="228600"/>
              <a:ext cx="1500" cy="61977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9" name="Google Shape;779;p39"/>
            <p:cNvCxnSpPr/>
            <p:nvPr/>
          </p:nvCxnSpPr>
          <p:spPr>
            <a:xfrm>
              <a:off x="9755280" y="228600"/>
              <a:ext cx="3300" cy="61977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80" name="Google Shape;780;p39"/>
            <p:cNvCxnSpPr/>
            <p:nvPr/>
          </p:nvCxnSpPr>
          <p:spPr>
            <a:xfrm>
              <a:off x="5943600" y="615960"/>
              <a:ext cx="38118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781" name="Google Shape;781;p39"/>
          <p:cNvSpPr/>
          <p:nvPr/>
        </p:nvSpPr>
        <p:spPr>
          <a:xfrm>
            <a:off x="5180850" y="1142910"/>
            <a:ext cx="3656772" cy="3429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2" name="Google Shape;782;p3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Esempio: rappresentazione in complementi diminuiti su 4 bit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40"/>
          <p:cNvSpPr txBox="1"/>
          <p:nvPr/>
        </p:nvSpPr>
        <p:spPr>
          <a:xfrm>
            <a:off x="-332" y="577620"/>
            <a:ext cx="9142500" cy="43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Il complemento si ottiene, a partire dalla rappresentazione del numero stesso, complementando tutti i bit.</a:t>
            </a:r>
            <a:endParaRPr sz="28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 6</a:t>
            </a:r>
            <a:r>
              <a:rPr baseline="-25000" lang="en" sz="1800" strike="noStrike">
                <a:solidFill>
                  <a:srgbClr val="000000"/>
                </a:solidFill>
              </a:rPr>
              <a:t>10 </a:t>
            </a:r>
            <a:r>
              <a:rPr lang="en" sz="2800" strike="noStrike">
                <a:solidFill>
                  <a:srgbClr val="000000"/>
                </a:solidFill>
              </a:rPr>
              <a:t>: 	0110</a:t>
            </a:r>
            <a:r>
              <a:rPr baseline="-25000" lang="en" sz="2800" strike="noStrike">
                <a:solidFill>
                  <a:srgbClr val="000000"/>
                </a:solidFill>
              </a:rPr>
              <a:t>2</a:t>
            </a:r>
            <a:r>
              <a:rPr lang="en" sz="2800" strike="noStrike">
                <a:solidFill>
                  <a:srgbClr val="000000"/>
                </a:solidFill>
              </a:rPr>
              <a:t> </a:t>
            </a:r>
            <a:endParaRPr sz="28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-6</a:t>
            </a:r>
            <a:r>
              <a:rPr baseline="-25000" lang="en" sz="1800" strike="noStrike">
                <a:solidFill>
                  <a:srgbClr val="000000"/>
                </a:solidFill>
              </a:rPr>
              <a:t>10</a:t>
            </a:r>
            <a:r>
              <a:rPr lang="en" sz="2800" strike="noStrike">
                <a:solidFill>
                  <a:srgbClr val="000000"/>
                </a:solidFill>
              </a:rPr>
              <a:t>:	1001</a:t>
            </a:r>
            <a:r>
              <a:rPr baseline="-25000" lang="en" sz="2800" strike="noStrike">
                <a:solidFill>
                  <a:srgbClr val="000000"/>
                </a:solidFill>
              </a:rPr>
              <a:t>2</a:t>
            </a:r>
            <a:endParaRPr sz="28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 5</a:t>
            </a:r>
            <a:r>
              <a:rPr baseline="-25000" lang="en" sz="1800" strike="noStrike">
                <a:solidFill>
                  <a:srgbClr val="000000"/>
                </a:solidFill>
              </a:rPr>
              <a:t>10</a:t>
            </a:r>
            <a:r>
              <a:rPr lang="en" sz="2800" strike="noStrike">
                <a:solidFill>
                  <a:srgbClr val="000000"/>
                </a:solidFill>
              </a:rPr>
              <a:t>:	0101</a:t>
            </a:r>
            <a:r>
              <a:rPr baseline="-25000" lang="en" sz="2800" strike="noStrike">
                <a:solidFill>
                  <a:srgbClr val="000000"/>
                </a:solidFill>
              </a:rPr>
              <a:t>2</a:t>
            </a:r>
            <a:endParaRPr sz="28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-5</a:t>
            </a:r>
            <a:r>
              <a:rPr baseline="-25000" lang="en" sz="1800" strike="noStrike">
                <a:solidFill>
                  <a:srgbClr val="000000"/>
                </a:solidFill>
              </a:rPr>
              <a:t>10</a:t>
            </a:r>
            <a:r>
              <a:rPr lang="en" sz="2800" strike="noStrike">
                <a:solidFill>
                  <a:srgbClr val="000000"/>
                </a:solidFill>
              </a:rPr>
              <a:t>:	1010</a:t>
            </a:r>
            <a:r>
              <a:rPr baseline="-25000" lang="en" sz="2800" strike="noStrike">
                <a:solidFill>
                  <a:srgbClr val="000000"/>
                </a:solidFill>
              </a:rPr>
              <a:t>2</a:t>
            </a:r>
            <a:endParaRPr sz="28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1</a:t>
            </a:r>
            <a:r>
              <a:rPr baseline="-25000" lang="en" sz="2100" strike="noStrike">
                <a:solidFill>
                  <a:srgbClr val="000000"/>
                </a:solidFill>
              </a:rPr>
              <a:t>10</a:t>
            </a:r>
            <a:r>
              <a:rPr lang="en" sz="2800" strike="noStrike">
                <a:solidFill>
                  <a:srgbClr val="000000"/>
                </a:solidFill>
              </a:rPr>
              <a:t>:	0001</a:t>
            </a:r>
            <a:r>
              <a:rPr baseline="-25000" lang="en" sz="2800" strike="noStrike">
                <a:solidFill>
                  <a:srgbClr val="000000"/>
                </a:solidFill>
              </a:rPr>
              <a:t>2</a:t>
            </a:r>
            <a:endParaRPr sz="2800" strike="noStrike">
              <a:solidFill>
                <a:srgbClr val="000000"/>
              </a:solidFill>
            </a:endParaRPr>
          </a:p>
          <a:p>
            <a:pPr indent="-292100" lvl="0" marL="2921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-1</a:t>
            </a:r>
            <a:r>
              <a:rPr baseline="-25000" lang="en" sz="1700" strike="noStrike">
                <a:solidFill>
                  <a:srgbClr val="000000"/>
                </a:solidFill>
              </a:rPr>
              <a:t>10</a:t>
            </a:r>
            <a:r>
              <a:rPr lang="en" sz="2800" strike="noStrike">
                <a:solidFill>
                  <a:srgbClr val="000000"/>
                </a:solidFill>
              </a:rPr>
              <a:t>: 	1110</a:t>
            </a:r>
            <a:r>
              <a:rPr baseline="-25000" lang="en" sz="2800" strike="noStrike">
                <a:solidFill>
                  <a:srgbClr val="000000"/>
                </a:solidFill>
              </a:rPr>
              <a:t>2</a:t>
            </a:r>
            <a:r>
              <a:rPr lang="en" sz="2800" strike="noStrike">
                <a:solidFill>
                  <a:srgbClr val="000000"/>
                </a:solidFill>
              </a:rPr>
              <a:t>.</a:t>
            </a:r>
            <a:endParaRPr sz="2800" strike="noStrike">
              <a:solidFill>
                <a:srgbClr val="000000"/>
              </a:solidFill>
            </a:endParaRPr>
          </a:p>
        </p:txBody>
      </p:sp>
      <p:sp>
        <p:nvSpPr>
          <p:cNvPr id="789" name="Google Shape;789;p4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Complementi diminuiti: Perchè?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41"/>
          <p:cNvSpPr txBox="1"/>
          <p:nvPr/>
        </p:nvSpPr>
        <p:spPr>
          <a:xfrm>
            <a:off x="743" y="608430"/>
            <a:ext cx="9142500" cy="4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42900" lvl="0" marL="3937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 strike="noStrike">
                <a:solidFill>
                  <a:srgbClr val="000000"/>
                </a:solidFill>
              </a:rPr>
              <a:t>L’addizionatore (modulo 2</a:t>
            </a:r>
            <a:r>
              <a:rPr baseline="30000" lang="en" sz="2400" strike="noStrike">
                <a:solidFill>
                  <a:srgbClr val="000000"/>
                </a:solidFill>
              </a:rPr>
              <a:t>n</a:t>
            </a:r>
            <a:r>
              <a:rPr lang="en" sz="2400" strike="noStrike">
                <a:solidFill>
                  <a:srgbClr val="000000"/>
                </a:solidFill>
              </a:rPr>
              <a:t>-1) e il complementatore rappresentano i componenti fondamentali per la realizzazione di tutte le operazioni nell’aritmetica in complementi diminuiti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-34290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 strike="noStrike">
                <a:solidFill>
                  <a:srgbClr val="0000FF"/>
                </a:solidFill>
              </a:rPr>
              <a:t>Il risultato deve essere “corretto”</a:t>
            </a:r>
            <a:r>
              <a:rPr lang="en" sz="2400" strike="noStrike">
                <a:solidFill>
                  <a:srgbClr val="000000"/>
                </a:solidFill>
              </a:rPr>
              <a:t>  (deve essere aggiunto </a:t>
            </a:r>
            <a:r>
              <a:rPr b="1" lang="en" sz="2400" strike="noStrike">
                <a:solidFill>
                  <a:srgbClr val="FC0128"/>
                </a:solidFill>
              </a:rPr>
              <a:t>1</a:t>
            </a:r>
            <a:r>
              <a:rPr lang="en" sz="2400" strike="noStrike">
                <a:solidFill>
                  <a:srgbClr val="000000"/>
                </a:solidFill>
              </a:rPr>
              <a:t> al risultato):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-342900" lvl="1" marL="7874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400"/>
              <a:buChar char="○"/>
            </a:pPr>
            <a:r>
              <a:rPr i="0" lang="en" sz="2400" u="none" cap="none" strike="noStrike">
                <a:solidFill>
                  <a:srgbClr val="0000FF"/>
                </a:solidFill>
              </a:rPr>
              <a:t>se entrambi gli addendi sono negativi</a:t>
            </a:r>
            <a:r>
              <a:rPr i="0" lang="en" sz="2400" u="none" cap="none" strike="noStrike">
                <a:solidFill>
                  <a:srgbClr val="000000"/>
                </a:solidFill>
              </a:rPr>
              <a:t> (genera un overflow);</a:t>
            </a:r>
            <a:endParaRPr sz="2400" strike="noStrike">
              <a:solidFill>
                <a:srgbClr val="000000"/>
              </a:solidFill>
            </a:endParaRPr>
          </a:p>
          <a:p>
            <a:pPr indent="-342900" lvl="1" marL="787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i="0" lang="en" sz="2400" u="none" cap="none" strike="noStrike">
                <a:solidFill>
                  <a:srgbClr val="0000FF"/>
                </a:solidFill>
              </a:rPr>
              <a:t>se un addendo è positivo, l’altro negativo e la somma è positiva</a:t>
            </a:r>
            <a:r>
              <a:rPr i="0" lang="en" sz="2400" u="none" cap="none" strike="noStrike">
                <a:solidFill>
                  <a:srgbClr val="000000"/>
                </a:solidFill>
              </a:rPr>
              <a:t> (genera un overflow).</a:t>
            </a:r>
            <a:endParaRPr i="0" sz="2400" u="none" cap="none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42900" lvl="0" marL="3937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b="1" i="1" lang="en" sz="2400" strike="noStrike">
                <a:solidFill>
                  <a:srgbClr val="FF0000"/>
                </a:solidFill>
              </a:rPr>
              <a:t>L’overflow, quindi, può essere interpretato come la necessità di effettuare la correzione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796" name="Google Shape;796;p4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Aritmetica in complementi diminuiti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42"/>
          <p:cNvSpPr/>
          <p:nvPr/>
        </p:nvSpPr>
        <p:spPr>
          <a:xfrm>
            <a:off x="373787" y="3886110"/>
            <a:ext cx="875826" cy="98523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3+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4=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1</a:t>
            </a: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03" name="Google Shape;803;p42"/>
          <p:cNvCxnSpPr/>
          <p:nvPr/>
        </p:nvCxnSpPr>
        <p:spPr>
          <a:xfrm>
            <a:off x="1315729" y="4411260"/>
            <a:ext cx="6093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804" name="Google Shape;804;p42"/>
          <p:cNvSpPr/>
          <p:nvPr/>
        </p:nvSpPr>
        <p:spPr>
          <a:xfrm>
            <a:off x="2294552" y="3890970"/>
            <a:ext cx="875826" cy="98523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0011+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1011=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1110 </a:t>
            </a:r>
            <a:r>
              <a:rPr b="1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5" name="Google Shape;805;p42"/>
          <p:cNvSpPr/>
          <p:nvPr/>
        </p:nvSpPr>
        <p:spPr>
          <a:xfrm>
            <a:off x="3308262" y="3924450"/>
            <a:ext cx="5453298" cy="98523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strike="noStrike">
                <a:solidFill>
                  <a:srgbClr val="000000"/>
                </a:solidFill>
              </a:rPr>
              <a:t>Se ad un numero positivo si somma un numero negativo ed il risultato è negativo, non si genera overflow nell’aritmetica degli interi positivi</a:t>
            </a:r>
            <a:endParaRPr sz="17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strike="noStrike">
                <a:solidFill>
                  <a:srgbClr val="000000"/>
                </a:solidFill>
              </a:rPr>
              <a:t>Quindi non necessita alcuna correzione. </a:t>
            </a:r>
            <a:endParaRPr sz="1700" strike="noStrike">
              <a:solidFill>
                <a:srgbClr val="000000"/>
              </a:solidFill>
            </a:endParaRPr>
          </a:p>
        </p:txBody>
      </p:sp>
      <p:sp>
        <p:nvSpPr>
          <p:cNvPr id="806" name="Google Shape;806;p42"/>
          <p:cNvSpPr/>
          <p:nvPr/>
        </p:nvSpPr>
        <p:spPr>
          <a:xfrm>
            <a:off x="373787" y="542700"/>
            <a:ext cx="875826" cy="98523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2+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3=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5  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07" name="Google Shape;807;p42"/>
          <p:cNvCxnSpPr/>
          <p:nvPr/>
        </p:nvCxnSpPr>
        <p:spPr>
          <a:xfrm>
            <a:off x="1382180" y="1148850"/>
            <a:ext cx="6093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808" name="Google Shape;808;p42"/>
          <p:cNvSpPr/>
          <p:nvPr/>
        </p:nvSpPr>
        <p:spPr>
          <a:xfrm>
            <a:off x="2377584" y="508185"/>
            <a:ext cx="891108" cy="16713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1101+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1100=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11001+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1=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1010</a:t>
            </a: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9" name="Google Shape;809;p42"/>
          <p:cNvSpPr/>
          <p:nvPr/>
        </p:nvSpPr>
        <p:spPr>
          <a:xfrm>
            <a:off x="3654804" y="654750"/>
            <a:ext cx="4983822" cy="10759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strike="noStrike">
                <a:solidFill>
                  <a:srgbClr val="000000"/>
                </a:solidFill>
              </a:rPr>
              <a:t>Con la somma di due numeri negativi si è generato un overflow nell’aritmetica degli interi positivi.</a:t>
            </a:r>
            <a:endParaRPr sz="19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 strike="noStrike">
                <a:solidFill>
                  <a:srgbClr val="000000"/>
                </a:solidFill>
              </a:rPr>
              <a:t>Necessita quindi una correzione. </a:t>
            </a:r>
            <a:endParaRPr sz="1900" strike="noStrike">
              <a:solidFill>
                <a:srgbClr val="000000"/>
              </a:solidFill>
            </a:endParaRPr>
          </a:p>
        </p:txBody>
      </p:sp>
      <p:sp>
        <p:nvSpPr>
          <p:cNvPr id="810" name="Google Shape;810;p42"/>
          <p:cNvSpPr/>
          <p:nvPr/>
        </p:nvSpPr>
        <p:spPr>
          <a:xfrm>
            <a:off x="357838" y="2128680"/>
            <a:ext cx="875826" cy="98523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5+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2=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 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11" name="Google Shape;811;p42"/>
          <p:cNvCxnSpPr/>
          <p:nvPr/>
        </p:nvCxnSpPr>
        <p:spPr>
          <a:xfrm flipH="1" rot="10800000">
            <a:off x="1299449" y="2700030"/>
            <a:ext cx="528000" cy="7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812" name="Google Shape;812;p42"/>
          <p:cNvSpPr/>
          <p:nvPr/>
        </p:nvSpPr>
        <p:spPr>
          <a:xfrm>
            <a:off x="2270298" y="2133540"/>
            <a:ext cx="891108" cy="16713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0101+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1101=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10010+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1=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0011</a:t>
            </a:r>
            <a:r>
              <a:rPr b="0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13" name="Google Shape;813;p42"/>
          <p:cNvCxnSpPr/>
          <p:nvPr/>
        </p:nvCxnSpPr>
        <p:spPr>
          <a:xfrm>
            <a:off x="228591" y="2140290"/>
            <a:ext cx="85329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14" name="Google Shape;814;p42"/>
          <p:cNvCxnSpPr/>
          <p:nvPr/>
        </p:nvCxnSpPr>
        <p:spPr>
          <a:xfrm>
            <a:off x="228591" y="3787020"/>
            <a:ext cx="85329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815" name="Google Shape;815;p42"/>
          <p:cNvSpPr/>
          <p:nvPr/>
        </p:nvSpPr>
        <p:spPr>
          <a:xfrm>
            <a:off x="3308262" y="2214540"/>
            <a:ext cx="5164236" cy="13273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strike="noStrike">
                <a:solidFill>
                  <a:srgbClr val="000000"/>
                </a:solidFill>
              </a:rPr>
              <a:t>Se sommando un numero positivo e un numero negativo il risultato è positivo,</a:t>
            </a:r>
            <a:endParaRPr sz="19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strike="noStrike">
                <a:solidFill>
                  <a:srgbClr val="000000"/>
                </a:solidFill>
              </a:rPr>
              <a:t>si è generato overflow nell’aritmetica degli interi positivi</a:t>
            </a:r>
            <a:endParaRPr sz="19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 strike="noStrike">
                <a:solidFill>
                  <a:srgbClr val="000000"/>
                </a:solidFill>
              </a:rPr>
              <a:t>Necessita quindi una correzione. </a:t>
            </a:r>
            <a:endParaRPr sz="1900" strike="noStrike">
              <a:solidFill>
                <a:srgbClr val="000000"/>
              </a:solidFill>
            </a:endParaRPr>
          </a:p>
        </p:txBody>
      </p:sp>
      <p:cxnSp>
        <p:nvCxnSpPr>
          <p:cNvPr id="816" name="Google Shape;816;p42"/>
          <p:cNvCxnSpPr/>
          <p:nvPr/>
        </p:nvCxnSpPr>
        <p:spPr>
          <a:xfrm flipH="1" rot="10800000">
            <a:off x="2070945" y="1383300"/>
            <a:ext cx="456900" cy="185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817" name="Google Shape;817;p42"/>
          <p:cNvSpPr/>
          <p:nvPr/>
        </p:nvSpPr>
        <p:spPr>
          <a:xfrm>
            <a:off x="1357926" y="1565190"/>
            <a:ext cx="1042956" cy="2991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overflow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18" name="Google Shape;818;p42"/>
          <p:cNvCxnSpPr/>
          <p:nvPr/>
        </p:nvCxnSpPr>
        <p:spPr>
          <a:xfrm flipH="1" rot="10800000">
            <a:off x="1904817" y="2973810"/>
            <a:ext cx="456900" cy="186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819" name="Google Shape;819;p42"/>
          <p:cNvSpPr/>
          <p:nvPr/>
        </p:nvSpPr>
        <p:spPr>
          <a:xfrm>
            <a:off x="1309416" y="3128760"/>
            <a:ext cx="1042956" cy="2991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overflow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0" name="Google Shape;820;p4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in complementi diminuiti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166127" y="270000"/>
            <a:ext cx="8804700" cy="48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Per </a:t>
            </a:r>
            <a:r>
              <a:rPr b="1" lang="en" sz="2000" strike="noStrike">
                <a:solidFill>
                  <a:srgbClr val="FF0000"/>
                </a:solidFill>
              </a:rPr>
              <a:t>b</a:t>
            </a:r>
            <a:r>
              <a:rPr b="1" lang="en" sz="2000" strike="noStrike">
                <a:solidFill>
                  <a:srgbClr val="000000"/>
                </a:solidFill>
              </a:rPr>
              <a:t>=</a:t>
            </a:r>
            <a:r>
              <a:rPr b="1" lang="en" sz="2000" strike="noStrike">
                <a:solidFill>
                  <a:srgbClr val="FF0000"/>
                </a:solidFill>
              </a:rPr>
              <a:t>2</a:t>
            </a:r>
            <a:r>
              <a:rPr lang="en" sz="2000" strike="noStrike">
                <a:solidFill>
                  <a:srgbClr val="000000"/>
                </a:solidFill>
              </a:rPr>
              <a:t>  si ottiene la numerazione </a:t>
            </a:r>
            <a:r>
              <a:rPr b="1" lang="en" sz="2000" strike="noStrike">
                <a:solidFill>
                  <a:srgbClr val="FF0000"/>
                </a:solidFill>
              </a:rPr>
              <a:t>binaria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strike="noStrike">
                <a:solidFill>
                  <a:srgbClr val="000000"/>
                </a:solidFill>
              </a:rPr>
              <a:t> </a:t>
            </a:r>
            <a:endParaRPr sz="500" strike="noStrike">
              <a:solidFill>
                <a:srgbClr val="000000"/>
              </a:solidFill>
            </a:endParaRPr>
          </a:p>
          <a:p>
            <a:pPr indent="-266700" lvl="0" marL="2921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⮚"/>
            </a:pPr>
            <a:r>
              <a:rPr lang="en" sz="2000" strike="noStrike">
                <a:solidFill>
                  <a:srgbClr val="000000"/>
                </a:solidFill>
              </a:rPr>
              <a:t>un numero è rappresentato da una stringa di cifre	 &lt;</a:t>
            </a:r>
            <a:r>
              <a:rPr lang="en" sz="2000" strike="noStrike">
                <a:solidFill>
                  <a:srgbClr val="FF0000"/>
                </a:solidFill>
              </a:rPr>
              <a:t>0</a:t>
            </a:r>
            <a:r>
              <a:rPr lang="en" sz="2000" strike="noStrike">
                <a:solidFill>
                  <a:srgbClr val="000000"/>
                </a:solidFill>
              </a:rPr>
              <a:t>&gt; e &lt;</a:t>
            </a:r>
            <a:r>
              <a:rPr lang="en" sz="2000" strike="noStrike">
                <a:solidFill>
                  <a:srgbClr val="FF0000"/>
                </a:solidFill>
              </a:rPr>
              <a:t>1</a:t>
            </a:r>
            <a:r>
              <a:rPr lang="en" sz="2000" strike="noStrike">
                <a:solidFill>
                  <a:srgbClr val="000000"/>
                </a:solidFill>
              </a:rPr>
              <a:t>&gt;</a:t>
            </a:r>
            <a:endParaRPr sz="2000" strike="noStrike">
              <a:solidFill>
                <a:srgbClr val="000000"/>
              </a:solidFill>
            </a:endParaRPr>
          </a:p>
          <a:p>
            <a:pPr indent="-177800" lvl="0" marL="2921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177800" lvl="0" marL="2921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Per </a:t>
            </a:r>
            <a:r>
              <a:rPr b="1" lang="en" sz="2000" strike="noStrike">
                <a:solidFill>
                  <a:srgbClr val="0000FF"/>
                </a:solidFill>
              </a:rPr>
              <a:t>b</a:t>
            </a:r>
            <a:r>
              <a:rPr b="1" lang="en" sz="2000" strike="noStrike">
                <a:solidFill>
                  <a:srgbClr val="000000"/>
                </a:solidFill>
              </a:rPr>
              <a:t>=</a:t>
            </a:r>
            <a:r>
              <a:rPr b="1" lang="en" sz="2000" strike="noStrike">
                <a:solidFill>
                  <a:srgbClr val="0000FF"/>
                </a:solidFill>
              </a:rPr>
              <a:t>8</a:t>
            </a:r>
            <a:r>
              <a:rPr lang="en" sz="2000" strike="noStrike">
                <a:solidFill>
                  <a:srgbClr val="000000"/>
                </a:solidFill>
              </a:rPr>
              <a:t> si ottiene la numerazione </a:t>
            </a:r>
            <a:r>
              <a:rPr b="1" lang="en" sz="2000" strike="noStrike">
                <a:solidFill>
                  <a:srgbClr val="0000FF"/>
                </a:solidFill>
              </a:rPr>
              <a:t>ottale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strike="noStrike">
                <a:solidFill>
                  <a:srgbClr val="000000"/>
                </a:solidFill>
              </a:rPr>
              <a:t> </a:t>
            </a:r>
            <a:endParaRPr sz="500" strike="noStrike">
              <a:solidFill>
                <a:srgbClr val="000000"/>
              </a:solidFill>
            </a:endParaRPr>
          </a:p>
          <a:p>
            <a:pPr indent="-266700" lvl="0" marL="2921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⮚"/>
            </a:pPr>
            <a:r>
              <a:rPr lang="en" sz="2000" strike="noStrike">
                <a:solidFill>
                  <a:srgbClr val="000000"/>
                </a:solidFill>
              </a:rPr>
              <a:t>un numero è rappresentato da una stringa di 	&lt;</a:t>
            </a:r>
            <a:r>
              <a:rPr lang="en" sz="2000" strike="noStrike">
                <a:solidFill>
                  <a:srgbClr val="0000FF"/>
                </a:solidFill>
              </a:rPr>
              <a:t>0</a:t>
            </a:r>
            <a:r>
              <a:rPr lang="en" sz="2000" strike="noStrike">
                <a:solidFill>
                  <a:srgbClr val="000000"/>
                </a:solidFill>
              </a:rPr>
              <a:t>&gt;, &lt;</a:t>
            </a:r>
            <a:r>
              <a:rPr lang="en" sz="2000" strike="noStrike">
                <a:solidFill>
                  <a:srgbClr val="0000FF"/>
                </a:solidFill>
              </a:rPr>
              <a:t>1</a:t>
            </a:r>
            <a:r>
              <a:rPr lang="en" sz="2000" strike="noStrike">
                <a:solidFill>
                  <a:srgbClr val="000000"/>
                </a:solidFill>
              </a:rPr>
              <a:t>&gt;, </a:t>
            </a:r>
            <a:r>
              <a:rPr lang="en" sz="2000" strike="noStrike">
                <a:solidFill>
                  <a:srgbClr val="0000FF"/>
                </a:solidFill>
              </a:rPr>
              <a:t>…</a:t>
            </a:r>
            <a:r>
              <a:rPr lang="en" sz="2000" strike="noStrike">
                <a:solidFill>
                  <a:srgbClr val="000000"/>
                </a:solidFill>
              </a:rPr>
              <a:t>, &lt;</a:t>
            </a:r>
            <a:r>
              <a:rPr lang="en" sz="2000" strike="noStrike">
                <a:solidFill>
                  <a:srgbClr val="0000FF"/>
                </a:solidFill>
              </a:rPr>
              <a:t>7</a:t>
            </a:r>
            <a:r>
              <a:rPr lang="en" sz="2000" strike="noStrike">
                <a:solidFill>
                  <a:srgbClr val="000000"/>
                </a:solidFill>
              </a:rPr>
              <a:t>&gt;</a:t>
            </a:r>
            <a:endParaRPr sz="2000" strike="noStrike">
              <a:solidFill>
                <a:srgbClr val="000000"/>
              </a:solidFill>
            </a:endParaRPr>
          </a:p>
          <a:p>
            <a:pPr indent="-177800" lvl="0" marL="2921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177800" lvl="0" marL="2921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0" marR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Per </a:t>
            </a:r>
            <a:r>
              <a:rPr b="1" lang="en" sz="2000" strike="noStrike">
                <a:solidFill>
                  <a:srgbClr val="3DEB3D"/>
                </a:solidFill>
              </a:rPr>
              <a:t>b</a:t>
            </a:r>
            <a:r>
              <a:rPr b="1" lang="en" sz="2000" strike="noStrike">
                <a:solidFill>
                  <a:srgbClr val="000000"/>
                </a:solidFill>
              </a:rPr>
              <a:t>=</a:t>
            </a:r>
            <a:r>
              <a:rPr b="1" lang="en" sz="2000" strike="noStrike">
                <a:solidFill>
                  <a:srgbClr val="3DEB3D"/>
                </a:solidFill>
              </a:rPr>
              <a:t>16</a:t>
            </a:r>
            <a:r>
              <a:rPr lang="en" sz="2000" strike="noStrike">
                <a:solidFill>
                  <a:srgbClr val="000000"/>
                </a:solidFill>
              </a:rPr>
              <a:t> si ha la numerazione </a:t>
            </a:r>
            <a:r>
              <a:rPr b="1" lang="en" sz="2000" strike="noStrike">
                <a:solidFill>
                  <a:srgbClr val="3DEB3D"/>
                </a:solidFill>
              </a:rPr>
              <a:t>esadecimale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strike="noStrike">
                <a:solidFill>
                  <a:srgbClr val="000000"/>
                </a:solidFill>
              </a:rPr>
              <a:t> </a:t>
            </a:r>
            <a:endParaRPr sz="500" strike="noStrike">
              <a:solidFill>
                <a:srgbClr val="000000"/>
              </a:solidFill>
            </a:endParaRPr>
          </a:p>
          <a:p>
            <a:pPr indent="-266700" lvl="0" marL="2921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⮚"/>
            </a:pPr>
            <a:r>
              <a:rPr lang="en" sz="2000" strike="noStrike">
                <a:solidFill>
                  <a:srgbClr val="000000"/>
                </a:solidFill>
              </a:rPr>
              <a:t>un numero è rappresentato da una stringa di cifre	</a:t>
            </a:r>
            <a:endParaRPr sz="2000" strike="noStrike">
              <a:solidFill>
                <a:srgbClr val="000000"/>
              </a:solidFill>
            </a:endParaRPr>
          </a:p>
          <a:p>
            <a:pPr indent="-266700" lvl="0" marL="2921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⮚"/>
            </a:pPr>
            <a:r>
              <a:rPr lang="en" sz="2000" strike="noStrike">
                <a:solidFill>
                  <a:srgbClr val="000000"/>
                </a:solidFill>
              </a:rPr>
              <a:t>&lt;</a:t>
            </a:r>
            <a:r>
              <a:rPr lang="en" sz="2000" strike="noStrike">
                <a:solidFill>
                  <a:srgbClr val="3DEB3D"/>
                </a:solidFill>
              </a:rPr>
              <a:t>0</a:t>
            </a:r>
            <a:r>
              <a:rPr lang="en" sz="2000" strike="noStrike">
                <a:solidFill>
                  <a:srgbClr val="000000"/>
                </a:solidFill>
              </a:rPr>
              <a:t>&gt;, &lt;</a:t>
            </a:r>
            <a:r>
              <a:rPr lang="en" sz="2000" strike="noStrike">
                <a:solidFill>
                  <a:srgbClr val="3DEB3D"/>
                </a:solidFill>
              </a:rPr>
              <a:t>1</a:t>
            </a:r>
            <a:r>
              <a:rPr lang="en" sz="2000" strike="noStrike">
                <a:solidFill>
                  <a:srgbClr val="000000"/>
                </a:solidFill>
              </a:rPr>
              <a:t>&gt;, </a:t>
            </a:r>
            <a:r>
              <a:rPr lang="en" sz="2000" strike="noStrike">
                <a:solidFill>
                  <a:srgbClr val="3DEB3D"/>
                </a:solidFill>
              </a:rPr>
              <a:t>…</a:t>
            </a:r>
            <a:r>
              <a:rPr lang="en" sz="2000" strike="noStrike">
                <a:solidFill>
                  <a:srgbClr val="000000"/>
                </a:solidFill>
              </a:rPr>
              <a:t>, &lt;</a:t>
            </a:r>
            <a:r>
              <a:rPr lang="en" sz="2000" strike="noStrike">
                <a:solidFill>
                  <a:srgbClr val="3DEB3D"/>
                </a:solidFill>
              </a:rPr>
              <a:t>9</a:t>
            </a:r>
            <a:r>
              <a:rPr lang="en" sz="2000" strike="noStrike">
                <a:solidFill>
                  <a:srgbClr val="000000"/>
                </a:solidFill>
              </a:rPr>
              <a:t>&gt; e &lt;</a:t>
            </a:r>
            <a:r>
              <a:rPr lang="en" sz="2000" strike="noStrike">
                <a:solidFill>
                  <a:srgbClr val="3DEB3D"/>
                </a:solidFill>
              </a:rPr>
              <a:t>A</a:t>
            </a:r>
            <a:r>
              <a:rPr lang="en" sz="2000" strike="noStrike">
                <a:solidFill>
                  <a:srgbClr val="000000"/>
                </a:solidFill>
              </a:rPr>
              <a:t>&gt;, &lt;</a:t>
            </a:r>
            <a:r>
              <a:rPr lang="en" sz="2000" strike="noStrike">
                <a:solidFill>
                  <a:srgbClr val="3DEB3D"/>
                </a:solidFill>
              </a:rPr>
              <a:t>B</a:t>
            </a:r>
            <a:r>
              <a:rPr lang="en" sz="2000" strike="noStrike">
                <a:solidFill>
                  <a:srgbClr val="000000"/>
                </a:solidFill>
              </a:rPr>
              <a:t>&gt;, </a:t>
            </a:r>
            <a:r>
              <a:rPr lang="en" sz="2000" strike="noStrike">
                <a:solidFill>
                  <a:srgbClr val="3DEB3D"/>
                </a:solidFill>
              </a:rPr>
              <a:t>…</a:t>
            </a:r>
            <a:r>
              <a:rPr lang="en" sz="2000" strike="noStrike">
                <a:solidFill>
                  <a:srgbClr val="000000"/>
                </a:solidFill>
              </a:rPr>
              <a:t>, &lt;</a:t>
            </a:r>
            <a:r>
              <a:rPr lang="en" sz="2000" strike="noStrike">
                <a:solidFill>
                  <a:srgbClr val="3DEB3D"/>
                </a:solidFill>
              </a:rPr>
              <a:t>F</a:t>
            </a:r>
            <a:r>
              <a:rPr lang="en" sz="2000" strike="noStrike">
                <a:solidFill>
                  <a:srgbClr val="000000"/>
                </a:solidFill>
              </a:rPr>
              <a:t>&gt;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71" name="Google Shape;71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Numeri in base 2, 8 </a:t>
            </a:r>
            <a:r>
              <a:rPr b="1" lang="en">
                <a:solidFill>
                  <a:srgbClr val="FFFFFF"/>
                </a:solidFill>
              </a:rPr>
              <a:t>e</a:t>
            </a:r>
            <a:r>
              <a:rPr b="1" lang="en">
                <a:solidFill>
                  <a:srgbClr val="FFFFFF"/>
                </a:solidFill>
              </a:rPr>
              <a:t> 16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5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6" name="Google Shape;826;p43"/>
          <p:cNvPicPr preferRelativeResize="0"/>
          <p:nvPr/>
        </p:nvPicPr>
        <p:blipFill rotWithShape="1">
          <a:blip r:embed="rId3">
            <a:alphaModFix/>
          </a:blip>
          <a:srcRect b="5913" l="6505" r="11875" t="31909"/>
          <a:stretch/>
        </p:blipFill>
        <p:spPr>
          <a:xfrm>
            <a:off x="1415350" y="972400"/>
            <a:ext cx="5992676" cy="345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27" name="Google Shape;827;p4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Numeri relativi: complementi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44"/>
          <p:cNvSpPr txBox="1"/>
          <p:nvPr/>
        </p:nvSpPr>
        <p:spPr>
          <a:xfrm>
            <a:off x="66450" y="597325"/>
            <a:ext cx="8977500" cy="45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200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strike="noStrike">
                <a:solidFill>
                  <a:srgbClr val="000000"/>
                </a:solidFill>
              </a:rPr>
              <a:t>In </a:t>
            </a:r>
            <a:r>
              <a:rPr lang="en" sz="1900" strike="noStrike">
                <a:solidFill>
                  <a:srgbClr val="FF0000"/>
                </a:solidFill>
              </a:rPr>
              <a:t>eccesso-k</a:t>
            </a:r>
            <a:r>
              <a:rPr lang="en" sz="1900" strike="noStrike">
                <a:solidFill>
                  <a:srgbClr val="000000"/>
                </a:solidFill>
              </a:rPr>
              <a:t> tutti i numeri sono traslati verso l’alto di una costante k 							</a:t>
            </a:r>
            <a:r>
              <a:rPr lang="en" sz="2300" strike="noStrike">
                <a:solidFill>
                  <a:srgbClr val="FF0000"/>
                </a:solidFill>
              </a:rPr>
              <a:t>X=r(x)=x+k</a:t>
            </a:r>
            <a:r>
              <a:rPr lang="en" sz="1900" strike="noStrike">
                <a:solidFill>
                  <a:srgbClr val="000000"/>
                </a:solidFill>
              </a:rPr>
              <a:t>         (tipicamente k= b</a:t>
            </a:r>
            <a:r>
              <a:rPr baseline="30000" lang="en" sz="1600" strike="noStrike">
                <a:solidFill>
                  <a:srgbClr val="000000"/>
                </a:solidFill>
              </a:rPr>
              <a:t>n</a:t>
            </a:r>
            <a:r>
              <a:rPr lang="en" sz="1900" strike="noStrike">
                <a:solidFill>
                  <a:srgbClr val="000000"/>
                </a:solidFill>
              </a:rPr>
              <a:t>/2) </a:t>
            </a:r>
            <a:endParaRPr sz="19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700" strike="noStrike">
                <a:solidFill>
                  <a:srgbClr val="FF0000"/>
                </a:solidFill>
              </a:rPr>
              <a:t> </a:t>
            </a:r>
            <a:endParaRPr sz="7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 strike="noStrike">
                <a:solidFill>
                  <a:srgbClr val="FF0000"/>
                </a:solidFill>
              </a:rPr>
              <a:t>Proprietà:</a:t>
            </a:r>
            <a:endParaRPr sz="19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 strike="noStrike">
              <a:solidFill>
                <a:srgbClr val="000000"/>
              </a:solidFill>
            </a:endParaRPr>
          </a:p>
          <a:p>
            <a:pPr indent="-260350" lvl="0" marL="292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i="1" lang="en" sz="1900" strike="noStrike">
                <a:solidFill>
                  <a:srgbClr val="FF0000"/>
                </a:solidFill>
              </a:rPr>
              <a:t>La somma va corretta aggiungendo o sottraendo la costante k</a:t>
            </a:r>
            <a:endParaRPr sz="1900" strike="noStrike">
              <a:solidFill>
                <a:srgbClr val="000000"/>
              </a:solidFill>
            </a:endParaRPr>
          </a:p>
          <a:p>
            <a:pPr indent="-260350" lvl="0" marL="2921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"/>
              <a:buChar char="●"/>
            </a:pPr>
            <a:r>
              <a:rPr i="1" lang="en" sz="400" strike="noStrike">
                <a:solidFill>
                  <a:srgbClr val="FF0000"/>
                </a:solidFill>
              </a:rPr>
              <a:t> </a:t>
            </a:r>
            <a:endParaRPr sz="400" strike="noStrike">
              <a:solidFill>
                <a:srgbClr val="000000"/>
              </a:solidFill>
            </a:endParaRPr>
          </a:p>
          <a:p>
            <a:pPr indent="-260350" lvl="0" marL="2921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i="1" lang="en" sz="1900" strike="noStrike">
                <a:solidFill>
                  <a:srgbClr val="FF0000"/>
                </a:solidFill>
              </a:rPr>
              <a:t>Moltiplicazioni e divisioni sono molto più complesse di quelle per complementi.</a:t>
            </a:r>
            <a:endParaRPr sz="19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700" strike="noStrike">
                <a:solidFill>
                  <a:srgbClr val="000000"/>
                </a:solidFill>
              </a:rPr>
              <a:t> </a:t>
            </a:r>
            <a:endParaRPr sz="7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FC0128"/>
                </a:solidFill>
              </a:rPr>
              <a:t>Vantaggio</a:t>
            </a:r>
            <a:r>
              <a:rPr i="1" lang="en" sz="2100" strike="noStrike">
                <a:solidFill>
                  <a:srgbClr val="000000"/>
                </a:solidFill>
              </a:rPr>
              <a:t>: viene conservata la relazione d'ordine sulle rappresentazioni: </a:t>
            </a:r>
            <a:endParaRPr i="1" sz="21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1" lang="en" sz="2100" strike="noStrike">
                <a:solidFill>
                  <a:srgbClr val="063DE8"/>
                </a:solidFill>
              </a:rPr>
              <a:t>x' &gt; x</a:t>
            </a:r>
            <a:r>
              <a:rPr b="1" i="1" lang="en" sz="2100">
                <a:solidFill>
                  <a:srgbClr val="CCCCCC"/>
                </a:solidFill>
              </a:rPr>
              <a:t>2</a:t>
            </a:r>
            <a:r>
              <a:rPr b="1" i="1" lang="en" sz="2100" strike="noStrike">
                <a:solidFill>
                  <a:srgbClr val="063DE8"/>
                </a:solidFill>
              </a:rPr>
              <a:t> ⇒ X'</a:t>
            </a:r>
            <a:r>
              <a:rPr b="1" i="1" lang="en" sz="2100" strike="noStrike">
                <a:solidFill>
                  <a:srgbClr val="B7B7B7"/>
                </a:solidFill>
              </a:rPr>
              <a:t>1</a:t>
            </a:r>
            <a:r>
              <a:rPr b="1" i="1" lang="en" sz="2100" strike="noStrike">
                <a:solidFill>
                  <a:srgbClr val="063DE8"/>
                </a:solidFill>
              </a:rPr>
              <a:t>&gt; X</a:t>
            </a:r>
            <a:r>
              <a:rPr b="1" i="1" lang="en" sz="2100" strike="noStrike">
                <a:solidFill>
                  <a:srgbClr val="D9D9D9"/>
                </a:solidFill>
              </a:rPr>
              <a:t>2</a:t>
            </a:r>
            <a:endParaRPr sz="2100" strike="noStrike">
              <a:solidFill>
                <a:srgbClr val="D9D9D9"/>
              </a:solidFill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100" strike="noStrike">
              <a:solidFill>
                <a:srgbClr val="000000"/>
              </a:solidFill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i="1" lang="en" sz="2100" strike="noStrike">
                <a:solidFill>
                  <a:srgbClr val="0000FF"/>
                </a:solidFill>
              </a:rPr>
              <a:t>La rappresentazione eccesso k è preferita laddove le operazioni richieste sono solo somme algebriche e confronti logici </a:t>
            </a:r>
            <a:r>
              <a:rPr i="1" lang="en" sz="2100" strike="noStrike">
                <a:solidFill>
                  <a:srgbClr val="000000"/>
                </a:solidFill>
              </a:rPr>
              <a:t>(è generalmente usata per rappresentare gli esponenti nella rappresentazione in virgola mobile).</a:t>
            </a:r>
            <a:endParaRPr sz="2100" strike="noStrike">
              <a:solidFill>
                <a:srgbClr val="000000"/>
              </a:solidFill>
            </a:endParaRPr>
          </a:p>
        </p:txBody>
      </p:sp>
      <p:sp>
        <p:nvSpPr>
          <p:cNvPr id="833" name="Google Shape;833;p4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Rappresentazione in eccesso-k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8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45"/>
          <p:cNvSpPr/>
          <p:nvPr/>
        </p:nvSpPr>
        <p:spPr>
          <a:xfrm>
            <a:off x="126921" y="2636010"/>
            <a:ext cx="3504600" cy="18989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strike="noStrike">
                <a:solidFill>
                  <a:srgbClr val="000000"/>
                </a:solidFill>
              </a:rPr>
              <a:t>n=4</a:t>
            </a:r>
            <a:endParaRPr sz="35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strike="noStrike">
                <a:solidFill>
                  <a:srgbClr val="000000"/>
                </a:solidFill>
              </a:rPr>
              <a:t>Intervallo: [–8; 7]</a:t>
            </a:r>
            <a:endParaRPr sz="35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strike="noStrike">
                <a:solidFill>
                  <a:srgbClr val="000000"/>
                </a:solidFill>
              </a:rPr>
              <a:t>Codifica:</a:t>
            </a:r>
            <a:endParaRPr sz="35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500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X=x+k;</a:t>
            </a:r>
            <a:endParaRPr b="0" sz="3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840" name="Google Shape;840;p45"/>
          <p:cNvGrpSpPr/>
          <p:nvPr/>
        </p:nvGrpSpPr>
        <p:grpSpPr>
          <a:xfrm>
            <a:off x="5813967" y="614503"/>
            <a:ext cx="2843442" cy="4487672"/>
            <a:chOff x="6464160" y="368280"/>
            <a:chExt cx="2948100" cy="6121500"/>
          </a:xfrm>
        </p:grpSpPr>
        <p:sp>
          <p:nvSpPr>
            <p:cNvPr id="841" name="Google Shape;841;p45"/>
            <p:cNvSpPr/>
            <p:nvPr/>
          </p:nvSpPr>
          <p:spPr>
            <a:xfrm>
              <a:off x="8745480" y="576756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2" name="Google Shape;842;p45"/>
            <p:cNvSpPr/>
            <p:nvPr/>
          </p:nvSpPr>
          <p:spPr>
            <a:xfrm>
              <a:off x="7350120" y="576756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3" name="Google Shape;843;p45"/>
            <p:cNvSpPr/>
            <p:nvPr/>
          </p:nvSpPr>
          <p:spPr>
            <a:xfrm>
              <a:off x="6464160" y="576756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-7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4" name="Google Shape;844;p45"/>
            <p:cNvSpPr/>
            <p:nvPr/>
          </p:nvSpPr>
          <p:spPr>
            <a:xfrm>
              <a:off x="8745480" y="612792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5" name="Google Shape;845;p45"/>
            <p:cNvSpPr/>
            <p:nvPr/>
          </p:nvSpPr>
          <p:spPr>
            <a:xfrm>
              <a:off x="7350120" y="612792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6" name="Google Shape;846;p45"/>
            <p:cNvSpPr/>
            <p:nvPr/>
          </p:nvSpPr>
          <p:spPr>
            <a:xfrm>
              <a:off x="6464160" y="612792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-8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7" name="Google Shape;847;p45"/>
            <p:cNvSpPr/>
            <p:nvPr/>
          </p:nvSpPr>
          <p:spPr>
            <a:xfrm>
              <a:off x="8745480" y="368280"/>
              <a:ext cx="665400" cy="3603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1" baseline="-25000" lang="en" sz="1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8" name="Google Shape;848;p45"/>
            <p:cNvSpPr/>
            <p:nvPr/>
          </p:nvSpPr>
          <p:spPr>
            <a:xfrm>
              <a:off x="7350120" y="368280"/>
              <a:ext cx="1395300" cy="3603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r>
                <a:rPr b="1" baseline="-25000" lang="en" sz="1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9" name="Google Shape;849;p45"/>
            <p:cNvSpPr/>
            <p:nvPr/>
          </p:nvSpPr>
          <p:spPr>
            <a:xfrm>
              <a:off x="6464160" y="368280"/>
              <a:ext cx="887400" cy="3603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0" name="Google Shape;850;p45"/>
            <p:cNvSpPr/>
            <p:nvPr/>
          </p:nvSpPr>
          <p:spPr>
            <a:xfrm>
              <a:off x="8745480" y="540720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1" name="Google Shape;851;p45"/>
            <p:cNvSpPr/>
            <p:nvPr/>
          </p:nvSpPr>
          <p:spPr>
            <a:xfrm>
              <a:off x="7350120" y="540720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2" name="Google Shape;852;p45"/>
            <p:cNvSpPr/>
            <p:nvPr/>
          </p:nvSpPr>
          <p:spPr>
            <a:xfrm>
              <a:off x="6464160" y="540720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-6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3" name="Google Shape;853;p45"/>
            <p:cNvSpPr/>
            <p:nvPr/>
          </p:nvSpPr>
          <p:spPr>
            <a:xfrm>
              <a:off x="8745480" y="504828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4" name="Google Shape;854;p45"/>
            <p:cNvSpPr/>
            <p:nvPr/>
          </p:nvSpPr>
          <p:spPr>
            <a:xfrm>
              <a:off x="7350120" y="504828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0011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5" name="Google Shape;855;p45"/>
            <p:cNvSpPr/>
            <p:nvPr/>
          </p:nvSpPr>
          <p:spPr>
            <a:xfrm>
              <a:off x="6464160" y="504828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6" name="Google Shape;856;p45"/>
            <p:cNvSpPr/>
            <p:nvPr/>
          </p:nvSpPr>
          <p:spPr>
            <a:xfrm>
              <a:off x="8745480" y="468792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7" name="Google Shape;857;p45"/>
            <p:cNvSpPr/>
            <p:nvPr/>
          </p:nvSpPr>
          <p:spPr>
            <a:xfrm>
              <a:off x="7350120" y="468792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8" name="Google Shape;858;p45"/>
            <p:cNvSpPr/>
            <p:nvPr/>
          </p:nvSpPr>
          <p:spPr>
            <a:xfrm>
              <a:off x="6464160" y="468792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9" name="Google Shape;859;p45"/>
            <p:cNvSpPr/>
            <p:nvPr/>
          </p:nvSpPr>
          <p:spPr>
            <a:xfrm>
              <a:off x="8745480" y="432756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0" name="Google Shape;860;p45"/>
            <p:cNvSpPr/>
            <p:nvPr/>
          </p:nvSpPr>
          <p:spPr>
            <a:xfrm>
              <a:off x="7350120" y="432756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1" name="Google Shape;861;p45"/>
            <p:cNvSpPr/>
            <p:nvPr/>
          </p:nvSpPr>
          <p:spPr>
            <a:xfrm>
              <a:off x="6464160" y="432756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2" name="Google Shape;862;p45"/>
            <p:cNvSpPr/>
            <p:nvPr/>
          </p:nvSpPr>
          <p:spPr>
            <a:xfrm>
              <a:off x="8745480" y="396864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3" name="Google Shape;863;p45"/>
            <p:cNvSpPr/>
            <p:nvPr/>
          </p:nvSpPr>
          <p:spPr>
            <a:xfrm>
              <a:off x="7350120" y="396864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4" name="Google Shape;864;p45"/>
            <p:cNvSpPr/>
            <p:nvPr/>
          </p:nvSpPr>
          <p:spPr>
            <a:xfrm>
              <a:off x="6464160" y="396864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5" name="Google Shape;865;p45"/>
            <p:cNvSpPr/>
            <p:nvPr/>
          </p:nvSpPr>
          <p:spPr>
            <a:xfrm>
              <a:off x="8745480" y="360828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6" name="Google Shape;866;p45"/>
            <p:cNvSpPr/>
            <p:nvPr/>
          </p:nvSpPr>
          <p:spPr>
            <a:xfrm>
              <a:off x="7350120" y="360828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7" name="Google Shape;867;p45"/>
            <p:cNvSpPr/>
            <p:nvPr/>
          </p:nvSpPr>
          <p:spPr>
            <a:xfrm>
              <a:off x="6464160" y="360828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8" name="Google Shape;868;p45"/>
            <p:cNvSpPr/>
            <p:nvPr/>
          </p:nvSpPr>
          <p:spPr>
            <a:xfrm>
              <a:off x="8745480" y="324792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9" name="Google Shape;869;p45"/>
            <p:cNvSpPr/>
            <p:nvPr/>
          </p:nvSpPr>
          <p:spPr>
            <a:xfrm>
              <a:off x="7350120" y="324792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0" name="Google Shape;870;p45"/>
            <p:cNvSpPr/>
            <p:nvPr/>
          </p:nvSpPr>
          <p:spPr>
            <a:xfrm>
              <a:off x="6464160" y="324792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1" name="Google Shape;871;p45"/>
            <p:cNvSpPr/>
            <p:nvPr/>
          </p:nvSpPr>
          <p:spPr>
            <a:xfrm>
              <a:off x="8745480" y="288756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9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2" name="Google Shape;872;p45"/>
            <p:cNvSpPr/>
            <p:nvPr/>
          </p:nvSpPr>
          <p:spPr>
            <a:xfrm>
              <a:off x="7350120" y="288756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3" name="Google Shape;873;p45"/>
            <p:cNvSpPr/>
            <p:nvPr/>
          </p:nvSpPr>
          <p:spPr>
            <a:xfrm>
              <a:off x="6464160" y="288756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4" name="Google Shape;874;p45"/>
            <p:cNvSpPr/>
            <p:nvPr/>
          </p:nvSpPr>
          <p:spPr>
            <a:xfrm>
              <a:off x="8745480" y="252720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5" name="Google Shape;875;p45"/>
            <p:cNvSpPr/>
            <p:nvPr/>
          </p:nvSpPr>
          <p:spPr>
            <a:xfrm>
              <a:off x="7350120" y="252720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6" name="Google Shape;876;p45"/>
            <p:cNvSpPr/>
            <p:nvPr/>
          </p:nvSpPr>
          <p:spPr>
            <a:xfrm>
              <a:off x="6464160" y="252720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7" name="Google Shape;877;p45"/>
            <p:cNvSpPr/>
            <p:nvPr/>
          </p:nvSpPr>
          <p:spPr>
            <a:xfrm>
              <a:off x="8745480" y="216864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8" name="Google Shape;878;p45"/>
            <p:cNvSpPr/>
            <p:nvPr/>
          </p:nvSpPr>
          <p:spPr>
            <a:xfrm>
              <a:off x="7350120" y="216864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9" name="Google Shape;879;p45"/>
            <p:cNvSpPr/>
            <p:nvPr/>
          </p:nvSpPr>
          <p:spPr>
            <a:xfrm>
              <a:off x="6464160" y="216864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0" name="Google Shape;880;p45"/>
            <p:cNvSpPr/>
            <p:nvPr/>
          </p:nvSpPr>
          <p:spPr>
            <a:xfrm>
              <a:off x="8745480" y="180828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1" name="Google Shape;881;p45"/>
            <p:cNvSpPr/>
            <p:nvPr/>
          </p:nvSpPr>
          <p:spPr>
            <a:xfrm>
              <a:off x="7350120" y="180828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2" name="Google Shape;882;p45"/>
            <p:cNvSpPr/>
            <p:nvPr/>
          </p:nvSpPr>
          <p:spPr>
            <a:xfrm>
              <a:off x="6464160" y="180828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3" name="Google Shape;883;p45"/>
            <p:cNvSpPr/>
            <p:nvPr/>
          </p:nvSpPr>
          <p:spPr>
            <a:xfrm>
              <a:off x="8745480" y="144792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13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4" name="Google Shape;884;p45"/>
            <p:cNvSpPr/>
            <p:nvPr/>
          </p:nvSpPr>
          <p:spPr>
            <a:xfrm>
              <a:off x="7350120" y="144792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1101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5" name="Google Shape;885;p45"/>
            <p:cNvSpPr/>
            <p:nvPr/>
          </p:nvSpPr>
          <p:spPr>
            <a:xfrm>
              <a:off x="6464160" y="144792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6" name="Google Shape;886;p45"/>
            <p:cNvSpPr/>
            <p:nvPr/>
          </p:nvSpPr>
          <p:spPr>
            <a:xfrm>
              <a:off x="8745480" y="108756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14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7" name="Google Shape;887;p45"/>
            <p:cNvSpPr/>
            <p:nvPr/>
          </p:nvSpPr>
          <p:spPr>
            <a:xfrm>
              <a:off x="7350120" y="108756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1110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8" name="Google Shape;888;p45"/>
            <p:cNvSpPr/>
            <p:nvPr/>
          </p:nvSpPr>
          <p:spPr>
            <a:xfrm>
              <a:off x="6464160" y="108756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9" name="Google Shape;889;p45"/>
            <p:cNvSpPr/>
            <p:nvPr/>
          </p:nvSpPr>
          <p:spPr>
            <a:xfrm>
              <a:off x="8745480" y="728640"/>
              <a:ext cx="665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15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90" name="Google Shape;890;p45"/>
            <p:cNvSpPr/>
            <p:nvPr/>
          </p:nvSpPr>
          <p:spPr>
            <a:xfrm>
              <a:off x="7350120" y="728640"/>
              <a:ext cx="13953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1111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91" name="Google Shape;891;p45"/>
            <p:cNvSpPr/>
            <p:nvPr/>
          </p:nvSpPr>
          <p:spPr>
            <a:xfrm>
              <a:off x="6464160" y="728640"/>
              <a:ext cx="887400" cy="36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892" name="Google Shape;892;p45"/>
            <p:cNvCxnSpPr/>
            <p:nvPr/>
          </p:nvCxnSpPr>
          <p:spPr>
            <a:xfrm>
              <a:off x="6464160" y="368280"/>
              <a:ext cx="2946600" cy="15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93" name="Google Shape;893;p45"/>
            <p:cNvCxnSpPr/>
            <p:nvPr/>
          </p:nvCxnSpPr>
          <p:spPr>
            <a:xfrm>
              <a:off x="6464160" y="108756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94" name="Google Shape;894;p45"/>
            <p:cNvCxnSpPr/>
            <p:nvPr/>
          </p:nvCxnSpPr>
          <p:spPr>
            <a:xfrm>
              <a:off x="6464160" y="144792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95" name="Google Shape;895;p45"/>
            <p:cNvCxnSpPr/>
            <p:nvPr/>
          </p:nvCxnSpPr>
          <p:spPr>
            <a:xfrm>
              <a:off x="6464160" y="180828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96" name="Google Shape;896;p45"/>
            <p:cNvCxnSpPr/>
            <p:nvPr/>
          </p:nvCxnSpPr>
          <p:spPr>
            <a:xfrm>
              <a:off x="6464160" y="216864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97" name="Google Shape;897;p45"/>
            <p:cNvCxnSpPr/>
            <p:nvPr/>
          </p:nvCxnSpPr>
          <p:spPr>
            <a:xfrm>
              <a:off x="6464160" y="2527200"/>
              <a:ext cx="29466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98" name="Google Shape;898;p45"/>
            <p:cNvCxnSpPr/>
            <p:nvPr/>
          </p:nvCxnSpPr>
          <p:spPr>
            <a:xfrm>
              <a:off x="6464160" y="2887560"/>
              <a:ext cx="29466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99" name="Google Shape;899;p45"/>
            <p:cNvCxnSpPr/>
            <p:nvPr/>
          </p:nvCxnSpPr>
          <p:spPr>
            <a:xfrm>
              <a:off x="6464160" y="3247920"/>
              <a:ext cx="29466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0" name="Google Shape;900;p45"/>
            <p:cNvCxnSpPr/>
            <p:nvPr/>
          </p:nvCxnSpPr>
          <p:spPr>
            <a:xfrm>
              <a:off x="6464160" y="3608280"/>
              <a:ext cx="29466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1" name="Google Shape;901;p45"/>
            <p:cNvCxnSpPr/>
            <p:nvPr/>
          </p:nvCxnSpPr>
          <p:spPr>
            <a:xfrm>
              <a:off x="6464160" y="3968640"/>
              <a:ext cx="29466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2" name="Google Shape;902;p45"/>
            <p:cNvCxnSpPr/>
            <p:nvPr/>
          </p:nvCxnSpPr>
          <p:spPr>
            <a:xfrm>
              <a:off x="6464160" y="432756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3" name="Google Shape;903;p45"/>
            <p:cNvCxnSpPr/>
            <p:nvPr/>
          </p:nvCxnSpPr>
          <p:spPr>
            <a:xfrm>
              <a:off x="6464160" y="468792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4" name="Google Shape;904;p45"/>
            <p:cNvCxnSpPr/>
            <p:nvPr/>
          </p:nvCxnSpPr>
          <p:spPr>
            <a:xfrm>
              <a:off x="6464160" y="504828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5" name="Google Shape;905;p45"/>
            <p:cNvCxnSpPr/>
            <p:nvPr/>
          </p:nvCxnSpPr>
          <p:spPr>
            <a:xfrm>
              <a:off x="6464160" y="540720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6" name="Google Shape;906;p45"/>
            <p:cNvCxnSpPr/>
            <p:nvPr/>
          </p:nvCxnSpPr>
          <p:spPr>
            <a:xfrm>
              <a:off x="6464160" y="576756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7" name="Google Shape;907;p45"/>
            <p:cNvCxnSpPr/>
            <p:nvPr/>
          </p:nvCxnSpPr>
          <p:spPr>
            <a:xfrm>
              <a:off x="6464160" y="6488280"/>
              <a:ext cx="2946600" cy="15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8" name="Google Shape;908;p45"/>
            <p:cNvCxnSpPr/>
            <p:nvPr/>
          </p:nvCxnSpPr>
          <p:spPr>
            <a:xfrm>
              <a:off x="6464160" y="368280"/>
              <a:ext cx="1800" cy="61200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9" name="Google Shape;909;p45"/>
            <p:cNvCxnSpPr/>
            <p:nvPr/>
          </p:nvCxnSpPr>
          <p:spPr>
            <a:xfrm>
              <a:off x="7350120" y="368280"/>
              <a:ext cx="1500" cy="61200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10" name="Google Shape;910;p45"/>
            <p:cNvCxnSpPr/>
            <p:nvPr/>
          </p:nvCxnSpPr>
          <p:spPr>
            <a:xfrm>
              <a:off x="8745480" y="368280"/>
              <a:ext cx="1800" cy="61200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11" name="Google Shape;911;p45"/>
            <p:cNvCxnSpPr/>
            <p:nvPr/>
          </p:nvCxnSpPr>
          <p:spPr>
            <a:xfrm>
              <a:off x="9410760" y="368280"/>
              <a:ext cx="1500" cy="61200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12" name="Google Shape;912;p45"/>
            <p:cNvCxnSpPr/>
            <p:nvPr/>
          </p:nvCxnSpPr>
          <p:spPr>
            <a:xfrm>
              <a:off x="6464160" y="72864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13" name="Google Shape;913;p45"/>
            <p:cNvCxnSpPr/>
            <p:nvPr/>
          </p:nvCxnSpPr>
          <p:spPr>
            <a:xfrm>
              <a:off x="6464160" y="6127920"/>
              <a:ext cx="29466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</p:grpSp>
      <p:sp>
        <p:nvSpPr>
          <p:cNvPr id="914" name="Google Shape;914;p45"/>
          <p:cNvSpPr/>
          <p:nvPr/>
        </p:nvSpPr>
        <p:spPr>
          <a:xfrm>
            <a:off x="5180850" y="1142910"/>
            <a:ext cx="3656772" cy="3429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5" name="Google Shape;915;p45"/>
          <p:cNvSpPr/>
          <p:nvPr/>
        </p:nvSpPr>
        <p:spPr>
          <a:xfrm>
            <a:off x="184734" y="920430"/>
            <a:ext cx="54357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25" spcFirstLastPara="1" rIns="79725" wrap="square" tIns="39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strike="noStrike">
                <a:solidFill>
                  <a:srgbClr val="FF0000"/>
                </a:solidFill>
              </a:rPr>
              <a:t>Rappresentazione in eccesso 8 su 4 bit</a:t>
            </a:r>
            <a:endParaRPr sz="3100" strike="noStrike">
              <a:solidFill>
                <a:srgbClr val="000000"/>
              </a:solidFill>
            </a:endParaRPr>
          </a:p>
        </p:txBody>
      </p:sp>
      <p:sp>
        <p:nvSpPr>
          <p:cNvPr id="916" name="Google Shape;916;p4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Esempio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46"/>
          <p:cNvSpPr txBox="1"/>
          <p:nvPr/>
        </p:nvSpPr>
        <p:spPr>
          <a:xfrm>
            <a:off x="166125" y="1132251"/>
            <a:ext cx="8638500" cy="36384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25" spcFirstLastPara="1" rIns="79725" wrap="square" tIns="39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800" strike="noStrike">
                <a:solidFill>
                  <a:srgbClr val="FF0000"/>
                </a:solidFill>
              </a:rPr>
              <a:t>Virgola fissa</a:t>
            </a:r>
            <a:r>
              <a:rPr i="1" lang="en" sz="2800" strike="noStrike">
                <a:solidFill>
                  <a:srgbClr val="0000FF"/>
                </a:solidFill>
              </a:rPr>
              <a:t>: si rappresentano separatamente la parte intera e la parte frazionaria di un numero reale.</a:t>
            </a:r>
            <a:br>
              <a:rPr lang="en" sz="1600"/>
            </a:br>
            <a:br>
              <a:rPr lang="en" sz="1600"/>
            </a:br>
            <a:br>
              <a:rPr lang="en" sz="1600"/>
            </a:br>
            <a:r>
              <a:rPr lang="en" sz="2800" strike="noStrike">
                <a:solidFill>
                  <a:srgbClr val="000000"/>
                </a:solidFill>
              </a:rPr>
              <a:t>Parte intera e parte frazionaria sono espresse attraverso una delle rappresentazioni viste in precedenza.</a:t>
            </a:r>
            <a:br>
              <a:rPr lang="en" sz="1600"/>
            </a:br>
            <a:br>
              <a:rPr lang="en" sz="1600"/>
            </a:br>
            <a:br>
              <a:rPr lang="en" sz="1600"/>
            </a:br>
            <a:r>
              <a:rPr lang="en" sz="2800" strike="noStrike">
                <a:solidFill>
                  <a:srgbClr val="000000"/>
                </a:solidFill>
              </a:rPr>
              <a:t>La posizione della virgola è fissa e resta sottintesa.</a:t>
            </a:r>
            <a:endParaRPr sz="2800" strike="noStrike">
              <a:solidFill>
                <a:srgbClr val="000000"/>
              </a:solidFill>
            </a:endParaRPr>
          </a:p>
        </p:txBody>
      </p:sp>
      <p:sp>
        <p:nvSpPr>
          <p:cNvPr id="923" name="Google Shape;923;p4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Numeri in virgola fissa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8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Google Shape;929;p47"/>
          <p:cNvSpPr txBox="1"/>
          <p:nvPr/>
        </p:nvSpPr>
        <p:spPr>
          <a:xfrm>
            <a:off x="-332" y="892620"/>
            <a:ext cx="9142500" cy="42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●"/>
            </a:pPr>
            <a:r>
              <a:rPr lang="en" sz="2400" strike="noStrike">
                <a:solidFill>
                  <a:srgbClr val="000000"/>
                </a:solidFill>
              </a:rPr>
              <a:t>Insieme </a:t>
            </a:r>
            <a:r>
              <a:rPr b="1" i="1" lang="en" sz="2400" strike="noStrike">
                <a:solidFill>
                  <a:srgbClr val="063DE8"/>
                </a:solidFill>
              </a:rPr>
              <a:t>denso</a:t>
            </a:r>
            <a:r>
              <a:rPr lang="en" sz="2400" strike="noStrike">
                <a:solidFill>
                  <a:srgbClr val="000000"/>
                </a:solidFill>
              </a:rPr>
              <a:t>: anche se si sceglie un intervallo limitato non tutti i numeri all’interno di esso potranno essere rappresentati.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●"/>
            </a:pPr>
            <a:r>
              <a:rPr b="1" i="1" lang="en" sz="2400" strike="noStrike">
                <a:solidFill>
                  <a:srgbClr val="063DE8"/>
                </a:solidFill>
              </a:rPr>
              <a:t>Approssimazione</a:t>
            </a:r>
            <a:r>
              <a:rPr lang="en" sz="2400" strike="noStrike">
                <a:solidFill>
                  <a:srgbClr val="000000"/>
                </a:solidFill>
              </a:rPr>
              <a:t>: si associa a ciascun numero del suddetto intervallo la rappresentazione del numero “più vicino”, cioè quello che lo </a:t>
            </a:r>
            <a:r>
              <a:rPr b="1" i="1" lang="en" sz="2400" strike="noStrike">
                <a:solidFill>
                  <a:srgbClr val="063DE8"/>
                </a:solidFill>
              </a:rPr>
              <a:t>approssima</a:t>
            </a:r>
            <a:r>
              <a:rPr lang="en" sz="2400" strike="noStrike">
                <a:solidFill>
                  <a:srgbClr val="000000"/>
                </a:solidFill>
              </a:rPr>
              <a:t> meglio (</a:t>
            </a:r>
            <a:r>
              <a:rPr b="1" i="1" lang="en" sz="2400" strike="noStrike">
                <a:solidFill>
                  <a:srgbClr val="063DE8"/>
                </a:solidFill>
              </a:rPr>
              <a:t>errore di approssimazione</a:t>
            </a:r>
            <a:r>
              <a:rPr lang="en" sz="2400" strike="noStrike">
                <a:solidFill>
                  <a:srgbClr val="000000"/>
                </a:solidFill>
              </a:rPr>
              <a:t>)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 strike="noStrike">
              <a:solidFill>
                <a:srgbClr val="000000"/>
              </a:solidFill>
            </a:endParaRPr>
          </a:p>
          <a:p>
            <a:pPr indent="-29845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●"/>
            </a:pPr>
            <a:r>
              <a:rPr b="1" i="1" lang="en" sz="2800" strike="noStrike">
                <a:solidFill>
                  <a:srgbClr val="063DE8"/>
                </a:solidFill>
              </a:rPr>
              <a:t>Underflow</a:t>
            </a:r>
            <a:r>
              <a:rPr lang="en" sz="2400" strike="noStrike">
                <a:solidFill>
                  <a:srgbClr val="000000"/>
                </a:solidFill>
              </a:rPr>
              <a:t>: si verifica quando, a causa dell’errore di approssimazione, si rappresenta con zero un numero prossimo a zero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930" name="Google Shape;930;p4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Numeri razionali: errore di approssimazione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5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Google Shape;936;p48"/>
          <p:cNvSpPr txBox="1"/>
          <p:nvPr/>
        </p:nvSpPr>
        <p:spPr>
          <a:xfrm>
            <a:off x="-332" y="798540"/>
            <a:ext cx="9142500" cy="37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39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2600" strike="noStrike">
                <a:solidFill>
                  <a:srgbClr val="000000"/>
                </a:solidFill>
              </a:rPr>
              <a:t>Un numero reale x può essere rappresentato dalla coppia</a:t>
            </a:r>
            <a:endParaRPr sz="2600" strike="noStrike">
              <a:solidFill>
                <a:srgbClr val="000000"/>
              </a:solidFill>
            </a:endParaRPr>
          </a:p>
          <a:p>
            <a:pPr indent="0" lvl="0" marL="2374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600" strike="noStrike">
                <a:solidFill>
                  <a:srgbClr val="000000"/>
                </a:solidFill>
              </a:rPr>
              <a:t>(</a:t>
            </a:r>
            <a:r>
              <a:rPr b="1" lang="en" sz="2600" strike="noStrike">
                <a:solidFill>
                  <a:srgbClr val="0000FF"/>
                </a:solidFill>
              </a:rPr>
              <a:t>m</a:t>
            </a:r>
            <a:r>
              <a:rPr b="1" lang="en" sz="2600" strike="noStrike">
                <a:solidFill>
                  <a:srgbClr val="000000"/>
                </a:solidFill>
              </a:rPr>
              <a:t>,</a:t>
            </a:r>
            <a:r>
              <a:rPr b="1" lang="en" sz="2600" strike="noStrike">
                <a:solidFill>
                  <a:srgbClr val="0000FF"/>
                </a:solidFill>
              </a:rPr>
              <a:t> e</a:t>
            </a:r>
            <a:r>
              <a:rPr b="1" lang="en" sz="2600" strike="noStrike">
                <a:solidFill>
                  <a:srgbClr val="000000"/>
                </a:solidFill>
              </a:rPr>
              <a:t>):</a:t>
            </a:r>
            <a:r>
              <a:rPr b="1" lang="en" sz="2600" strike="noStrike">
                <a:solidFill>
                  <a:srgbClr val="0000FF"/>
                </a:solidFill>
              </a:rPr>
              <a:t> x</a:t>
            </a:r>
            <a:r>
              <a:rPr b="1" lang="en" sz="2600" strike="noStrike">
                <a:solidFill>
                  <a:srgbClr val="000000"/>
                </a:solidFill>
              </a:rPr>
              <a:t> = </a:t>
            </a:r>
            <a:r>
              <a:rPr b="1" lang="en" sz="2600" strike="noStrike">
                <a:solidFill>
                  <a:srgbClr val="0000FF"/>
                </a:solidFill>
              </a:rPr>
              <a:t>m</a:t>
            </a:r>
            <a:r>
              <a:rPr b="1" lang="en" sz="2600" strike="noStrike">
                <a:solidFill>
                  <a:srgbClr val="000000"/>
                </a:solidFill>
              </a:rPr>
              <a:t>*</a:t>
            </a:r>
            <a:r>
              <a:rPr b="1" lang="en" sz="2600" strike="noStrike">
                <a:solidFill>
                  <a:srgbClr val="0000FF"/>
                </a:solidFill>
              </a:rPr>
              <a:t>b</a:t>
            </a:r>
            <a:r>
              <a:rPr b="1" baseline="30000" lang="en" sz="2200" strike="noStrike">
                <a:solidFill>
                  <a:srgbClr val="0000FF"/>
                </a:solidFill>
              </a:rPr>
              <a:t>e</a:t>
            </a:r>
            <a:endParaRPr sz="2600" strike="noStrike">
              <a:solidFill>
                <a:srgbClr val="000000"/>
              </a:solidFill>
            </a:endParaRPr>
          </a:p>
          <a:p>
            <a:pPr indent="-355600" lvl="0" marL="3937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2600" strike="noStrike">
                <a:solidFill>
                  <a:srgbClr val="000000"/>
                </a:solidFill>
              </a:rPr>
              <a:t>dove:</a:t>
            </a:r>
            <a:endParaRPr sz="2600" strike="noStrike">
              <a:solidFill>
                <a:srgbClr val="000000"/>
              </a:solidFill>
            </a:endParaRPr>
          </a:p>
          <a:p>
            <a:pPr indent="-355600" lvl="1" marL="78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b="1" i="0" lang="en" sz="2600" u="none" cap="none" strike="noStrike">
                <a:solidFill>
                  <a:srgbClr val="0000FF"/>
                </a:solidFill>
              </a:rPr>
              <a:t>m</a:t>
            </a:r>
            <a:r>
              <a:rPr b="1" i="1" lang="en" sz="2600" u="none" cap="none" strike="noStrike">
                <a:solidFill>
                  <a:srgbClr val="000000"/>
                </a:solidFill>
              </a:rPr>
              <a:t> </a:t>
            </a:r>
            <a:r>
              <a:rPr i="0" lang="en" sz="2600" u="none" cap="none" strike="noStrike">
                <a:solidFill>
                  <a:srgbClr val="000000"/>
                </a:solidFill>
              </a:rPr>
              <a:t>è detta </a:t>
            </a:r>
            <a:r>
              <a:rPr i="1" lang="en" sz="2600" u="none" cap="none" strike="noStrike">
                <a:solidFill>
                  <a:srgbClr val="063DE8"/>
                </a:solidFill>
              </a:rPr>
              <a:t>mantissa</a:t>
            </a:r>
            <a:r>
              <a:rPr i="0" lang="en" sz="2600" u="none" cap="none" strike="noStrike">
                <a:solidFill>
                  <a:srgbClr val="000000"/>
                </a:solidFill>
              </a:rPr>
              <a:t>;</a:t>
            </a:r>
            <a:endParaRPr i="0" sz="2600" u="none" cap="none" strike="noStrike">
              <a:solidFill>
                <a:srgbClr val="000000"/>
              </a:solidFill>
            </a:endParaRPr>
          </a:p>
          <a:p>
            <a:pPr indent="-355600" lvl="1" marL="78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b="1" i="0" lang="en" sz="2600" u="none" cap="none" strike="noStrike">
                <a:solidFill>
                  <a:srgbClr val="0000FF"/>
                </a:solidFill>
              </a:rPr>
              <a:t>e</a:t>
            </a:r>
            <a:r>
              <a:rPr i="0" lang="en" sz="2600" u="none" cap="none" strike="noStrike">
                <a:solidFill>
                  <a:srgbClr val="000000"/>
                </a:solidFill>
              </a:rPr>
              <a:t> è detto </a:t>
            </a:r>
            <a:r>
              <a:rPr i="1" lang="en" sz="2600" u="none" cap="none" strike="noStrike">
                <a:solidFill>
                  <a:srgbClr val="063DE8"/>
                </a:solidFill>
              </a:rPr>
              <a:t>esponente</a:t>
            </a:r>
            <a:r>
              <a:rPr i="0" lang="en" sz="2600" u="none" cap="none" strike="noStrike">
                <a:solidFill>
                  <a:srgbClr val="000000"/>
                </a:solidFill>
              </a:rPr>
              <a:t>;</a:t>
            </a:r>
            <a:endParaRPr i="0" sz="2600" u="none" cap="none" strike="noStrike">
              <a:solidFill>
                <a:srgbClr val="000000"/>
              </a:solidFill>
            </a:endParaRPr>
          </a:p>
          <a:p>
            <a:pPr indent="-355600" lvl="1" marL="78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b="1" i="0" lang="en" sz="2600" u="none" cap="none" strike="noStrike">
                <a:solidFill>
                  <a:srgbClr val="0000FF"/>
                </a:solidFill>
              </a:rPr>
              <a:t>b</a:t>
            </a:r>
            <a:r>
              <a:rPr i="0" lang="en" sz="2600" u="none" cap="none" strike="noStrike">
                <a:solidFill>
                  <a:srgbClr val="000000"/>
                </a:solidFill>
              </a:rPr>
              <a:t> è la base di numerazione adottata.</a:t>
            </a:r>
            <a:endParaRPr i="0" sz="2600" u="none" cap="none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600" strike="noStrike">
              <a:solidFill>
                <a:srgbClr val="000000"/>
              </a:solidFill>
            </a:endParaRPr>
          </a:p>
          <a:p>
            <a:pPr indent="-355600" lvl="0" marL="39370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2600"/>
              <a:buChar char="●"/>
            </a:pPr>
            <a:r>
              <a:rPr b="1" i="1" lang="en" sz="2600" strike="noStrike">
                <a:solidFill>
                  <a:srgbClr val="063DE8"/>
                </a:solidFill>
              </a:rPr>
              <a:t>Tale rappresentazione viene indicata come </a:t>
            </a:r>
            <a:r>
              <a:rPr b="1" i="1" lang="en" sz="2600" strike="noStrike">
                <a:solidFill>
                  <a:srgbClr val="FF0000"/>
                </a:solidFill>
              </a:rPr>
              <a:t>codifica in virgola mobile</a:t>
            </a:r>
            <a:r>
              <a:rPr lang="en" sz="2600" strike="noStrike">
                <a:solidFill>
                  <a:srgbClr val="000000"/>
                </a:solidFill>
              </a:rPr>
              <a:t>.</a:t>
            </a:r>
            <a:endParaRPr sz="2600" strike="noStrike">
              <a:solidFill>
                <a:srgbClr val="000000"/>
              </a:solidFill>
            </a:endParaRPr>
          </a:p>
        </p:txBody>
      </p:sp>
      <p:sp>
        <p:nvSpPr>
          <p:cNvPr id="937" name="Google Shape;937;p4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Numeri reali in virgola mobile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49"/>
          <p:cNvSpPr txBox="1"/>
          <p:nvPr/>
        </p:nvSpPr>
        <p:spPr>
          <a:xfrm>
            <a:off x="30900" y="609690"/>
            <a:ext cx="9111900" cy="44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700" strike="noStrike">
                <a:solidFill>
                  <a:srgbClr val="000000"/>
                </a:solidFill>
              </a:rPr>
              <a:t>Per ciascun numero esistono infinite coppie che lo rappresentano:</a:t>
            </a:r>
            <a:endParaRPr sz="27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7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700" strike="noStrike">
                <a:solidFill>
                  <a:srgbClr val="000000"/>
                </a:solidFill>
              </a:rPr>
              <a:t>346.09801: ( 346.09801, 0 ) ( 346098.01, -3 ) ( 0.034609801, 4 ) ecc…</a:t>
            </a:r>
            <a:endParaRPr sz="2700" strike="noStrike">
              <a:solidFill>
                <a:srgbClr val="000000"/>
              </a:solidFill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7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1" i="1" lang="en" sz="2700" strike="noStrike">
                <a:solidFill>
                  <a:srgbClr val="063DE8"/>
                </a:solidFill>
              </a:rPr>
              <a:t>unico rappresentante</a:t>
            </a:r>
            <a:r>
              <a:rPr lang="en" sz="2700" strike="noStrike">
                <a:solidFill>
                  <a:srgbClr val="000000"/>
                </a:solidFill>
              </a:rPr>
              <a:t>: si fissa la posizione della virgola subito dopo la prima cifra significativa, ottenendo</a:t>
            </a:r>
            <a:endParaRPr sz="2700" strike="noStrike">
              <a:solidFill>
                <a:srgbClr val="000000"/>
              </a:solidFill>
            </a:endParaRPr>
          </a:p>
          <a:p>
            <a:pPr indent="0" lvl="0" marL="3937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700" strike="noStrike">
                <a:solidFill>
                  <a:srgbClr val="000000"/>
                </a:solidFill>
              </a:rPr>
              <a:t>( 3.4609801,  2 )</a:t>
            </a:r>
            <a:endParaRPr sz="2700" strike="noStrike">
              <a:solidFill>
                <a:srgbClr val="000000"/>
              </a:solidFill>
            </a:endParaRPr>
          </a:p>
          <a:p>
            <a:pPr indent="-190500" lvl="0" marL="1778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700" strike="noStrike">
              <a:solidFill>
                <a:srgbClr val="000000"/>
              </a:solidFill>
            </a:endParaRPr>
          </a:p>
          <a:p>
            <a:pPr indent="-190500" lvl="0" marL="1778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3200" lvl="0" marL="13843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4" name="Google Shape;944;p4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Normalizzazione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50"/>
          <p:cNvSpPr txBox="1"/>
          <p:nvPr/>
        </p:nvSpPr>
        <p:spPr>
          <a:xfrm>
            <a:off x="0" y="756000"/>
            <a:ext cx="91425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b=10	 4 cifre per la </a:t>
            </a:r>
            <a:r>
              <a:rPr b="0" i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mantissa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2 per l’</a:t>
            </a:r>
            <a:r>
              <a:rPr b="0" i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esponente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2921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[-9.999</a:t>
            </a: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⋅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b="0" baseline="30000" lang="en" sz="2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99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-1.000</a:t>
            </a: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⋅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b="0" baseline="30000" lang="en" sz="2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-99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</a:t>
            </a: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⋅ 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{0} </a:t>
            </a: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⋅ 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[+1.000</a:t>
            </a: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⋅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b="0" baseline="30000" lang="en" sz="2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-99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+9.999</a:t>
            </a: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⋅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b="0" baseline="30000" lang="en" sz="2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99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51" name="Google Shape;951;p50"/>
          <p:cNvGrpSpPr/>
          <p:nvPr/>
        </p:nvGrpSpPr>
        <p:grpSpPr>
          <a:xfrm>
            <a:off x="580430" y="2700270"/>
            <a:ext cx="7933671" cy="1602166"/>
            <a:chOff x="628920" y="3600360"/>
            <a:chExt cx="8596458" cy="2136222"/>
          </a:xfrm>
        </p:grpSpPr>
        <p:cxnSp>
          <p:nvCxnSpPr>
            <p:cNvPr id="952" name="Google Shape;952;p50"/>
            <p:cNvCxnSpPr/>
            <p:nvPr/>
          </p:nvCxnSpPr>
          <p:spPr>
            <a:xfrm>
              <a:off x="4127400" y="4597560"/>
              <a:ext cx="1800" cy="152400"/>
            </a:xfrm>
            <a:prstGeom prst="straightConnector1">
              <a:avLst/>
            </a:prstGeom>
            <a:noFill/>
            <a:ln cap="flat" cmpd="sng" w="381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53" name="Google Shape;953;p50"/>
            <p:cNvCxnSpPr/>
            <p:nvPr/>
          </p:nvCxnSpPr>
          <p:spPr>
            <a:xfrm>
              <a:off x="5778360" y="4597560"/>
              <a:ext cx="1800" cy="152400"/>
            </a:xfrm>
            <a:prstGeom prst="straightConnector1">
              <a:avLst/>
            </a:prstGeom>
            <a:noFill/>
            <a:ln cap="flat" cmpd="sng" w="381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954" name="Google Shape;954;p50"/>
            <p:cNvGrpSpPr/>
            <p:nvPr/>
          </p:nvGrpSpPr>
          <p:grpSpPr>
            <a:xfrm>
              <a:off x="628920" y="3600360"/>
              <a:ext cx="8596458" cy="2136222"/>
              <a:chOff x="628920" y="3600360"/>
              <a:chExt cx="8596458" cy="2136222"/>
            </a:xfrm>
          </p:grpSpPr>
          <p:cxnSp>
            <p:nvCxnSpPr>
              <p:cNvPr id="955" name="Google Shape;955;p50"/>
              <p:cNvCxnSpPr/>
              <p:nvPr/>
            </p:nvCxnSpPr>
            <p:spPr>
              <a:xfrm>
                <a:off x="1155600" y="4673520"/>
                <a:ext cx="7594500" cy="1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med" w="med" type="triangle"/>
                <a:tailEnd len="med" w="med" type="triangle"/>
              </a:ln>
            </p:spPr>
          </p:cxnSp>
          <p:grpSp>
            <p:nvGrpSpPr>
              <p:cNvPr id="956" name="Google Shape;956;p50"/>
              <p:cNvGrpSpPr/>
              <p:nvPr/>
            </p:nvGrpSpPr>
            <p:grpSpPr>
              <a:xfrm>
                <a:off x="628920" y="3600360"/>
                <a:ext cx="8596458" cy="2136222"/>
                <a:chOff x="628920" y="3600360"/>
                <a:chExt cx="8596458" cy="2136222"/>
              </a:xfrm>
            </p:grpSpPr>
            <p:cxnSp>
              <p:nvCxnSpPr>
                <p:cNvPr id="957" name="Google Shape;957;p50"/>
                <p:cNvCxnSpPr/>
                <p:nvPr/>
              </p:nvCxnSpPr>
              <p:spPr>
                <a:xfrm>
                  <a:off x="1155600" y="4667400"/>
                  <a:ext cx="3467100" cy="1500"/>
                </a:xfrm>
                <a:prstGeom prst="straightConnector1">
                  <a:avLst/>
                </a:prstGeom>
                <a:noFill/>
                <a:ln cap="flat" cmpd="sng" w="38150">
                  <a:solidFill>
                    <a:srgbClr val="000000"/>
                  </a:solidFill>
                  <a:prstDash val="solid"/>
                  <a:miter lim="8000"/>
                  <a:headEnd len="med" w="med" type="triangle"/>
                  <a:tailEnd len="med" w="med" type="triangle"/>
                </a:ln>
              </p:spPr>
            </p:cxnSp>
            <p:cxnSp>
              <p:nvCxnSpPr>
                <p:cNvPr id="958" name="Google Shape;958;p50"/>
                <p:cNvCxnSpPr/>
                <p:nvPr/>
              </p:nvCxnSpPr>
              <p:spPr>
                <a:xfrm>
                  <a:off x="5200560" y="4667400"/>
                  <a:ext cx="3549600" cy="1500"/>
                </a:xfrm>
                <a:prstGeom prst="straightConnector1">
                  <a:avLst/>
                </a:prstGeom>
                <a:noFill/>
                <a:ln cap="flat" cmpd="sng" w="38150">
                  <a:solidFill>
                    <a:srgbClr val="000000"/>
                  </a:solidFill>
                  <a:prstDash val="solid"/>
                  <a:miter lim="8000"/>
                  <a:headEnd len="med" w="med" type="triangle"/>
                  <a:tailEnd len="med" w="med" type="triangle"/>
                </a:ln>
              </p:spPr>
            </p:cxnSp>
            <p:sp>
              <p:nvSpPr>
                <p:cNvPr id="959" name="Google Shape;959;p50"/>
                <p:cNvSpPr/>
                <p:nvPr/>
              </p:nvSpPr>
              <p:spPr>
                <a:xfrm>
                  <a:off x="4822920" y="4591080"/>
                  <a:ext cx="165000" cy="152400"/>
                </a:xfrm>
                <a:prstGeom prst="ellipse">
                  <a:avLst/>
                </a:prstGeom>
                <a:solidFill>
                  <a:srgbClr val="006B61"/>
                </a:solidFill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79100" lIns="79100" spcFirstLastPara="1" rIns="79100" wrap="square" tIns="7910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60" name="Google Shape;960;p50"/>
                <p:cNvSpPr/>
                <p:nvPr/>
              </p:nvSpPr>
              <p:spPr>
                <a:xfrm>
                  <a:off x="4740480" y="4664160"/>
                  <a:ext cx="333018" cy="459702"/>
                </a:xfrm>
                <a:custGeom>
                  <a:rect b="b" l="l" r="r" t="t"/>
                  <a:pathLst>
                    <a:path extrusionOk="0" h="21600" w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0500" lIns="77875" spcFirstLastPara="1" rIns="77875" wrap="square" tIns="405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0</a:t>
                  </a:r>
                  <a:endParaRPr b="0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61" name="Google Shape;961;p50"/>
                <p:cNvSpPr/>
                <p:nvPr/>
              </p:nvSpPr>
              <p:spPr>
                <a:xfrm>
                  <a:off x="3901680" y="4667400"/>
                  <a:ext cx="435240" cy="459702"/>
                </a:xfrm>
                <a:custGeom>
                  <a:rect b="b" l="l" r="r" t="t"/>
                  <a:pathLst>
                    <a:path extrusionOk="0" h="21600" w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0500" lIns="77875" spcFirstLastPara="1" rIns="77875" wrap="square" tIns="405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-1</a:t>
                  </a:r>
                  <a:endParaRPr b="0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62" name="Google Shape;962;p50"/>
                <p:cNvSpPr/>
                <p:nvPr/>
              </p:nvSpPr>
              <p:spPr>
                <a:xfrm>
                  <a:off x="5531040" y="4667400"/>
                  <a:ext cx="505440" cy="459702"/>
                </a:xfrm>
                <a:custGeom>
                  <a:rect b="b" l="l" r="r" t="t"/>
                  <a:pathLst>
                    <a:path extrusionOk="0" h="21600" w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0500" lIns="77875" spcFirstLastPara="1" rIns="77875" wrap="square" tIns="405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+1</a:t>
                  </a:r>
                  <a:endParaRPr b="0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963" name="Google Shape;963;p50"/>
                <p:cNvCxnSpPr/>
                <p:nvPr/>
              </p:nvCxnSpPr>
              <p:spPr>
                <a:xfrm rot="10800000">
                  <a:off x="4282620" y="4046040"/>
                  <a:ext cx="266700" cy="552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964" name="Google Shape;964;p50"/>
                <p:cNvSpPr/>
                <p:nvPr/>
              </p:nvSpPr>
              <p:spPr>
                <a:xfrm>
                  <a:off x="3146760" y="3600360"/>
                  <a:ext cx="1674378" cy="459702"/>
                </a:xfrm>
                <a:custGeom>
                  <a:rect b="b" l="l" r="r" t="t"/>
                  <a:pathLst>
                    <a:path extrusionOk="0" h="21600" w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0500" lIns="77875" spcFirstLastPara="1" rIns="77875" wrap="square" tIns="405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-1.000</a:t>
                  </a:r>
                  <a:r>
                    <a:rPr b="0" lang="en" sz="2100" strike="noStrike">
                      <a:solidFill>
                        <a:srgbClr val="0000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⋅</a:t>
                  </a: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b="0" baseline="30000" lang="en" sz="180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-99</a:t>
                  </a:r>
                  <a:endParaRPr b="0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65" name="Google Shape;965;p50"/>
                <p:cNvSpPr/>
                <p:nvPr/>
              </p:nvSpPr>
              <p:spPr>
                <a:xfrm>
                  <a:off x="5256720" y="3600360"/>
                  <a:ext cx="1744200" cy="459702"/>
                </a:xfrm>
                <a:custGeom>
                  <a:rect b="b" l="l" r="r" t="t"/>
                  <a:pathLst>
                    <a:path extrusionOk="0" h="21600" w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0500" lIns="77875" spcFirstLastPara="1" rIns="77875" wrap="square" tIns="405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+1.000</a:t>
                  </a:r>
                  <a:r>
                    <a:rPr b="0" lang="en" sz="2100" strike="noStrike">
                      <a:solidFill>
                        <a:srgbClr val="0000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⋅</a:t>
                  </a: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b="0" baseline="30000" lang="en" sz="180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-99</a:t>
                  </a:r>
                  <a:endParaRPr b="0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966" name="Google Shape;966;p50"/>
                <p:cNvCxnSpPr/>
                <p:nvPr/>
              </p:nvCxnSpPr>
              <p:spPr>
                <a:xfrm flipH="1" rot="10800000">
                  <a:off x="5283360" y="4046040"/>
                  <a:ext cx="330000" cy="552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967" name="Google Shape;967;p50"/>
                <p:cNvSpPr/>
                <p:nvPr/>
              </p:nvSpPr>
              <p:spPr>
                <a:xfrm>
                  <a:off x="628920" y="5276880"/>
                  <a:ext cx="1590462" cy="459702"/>
                </a:xfrm>
                <a:custGeom>
                  <a:rect b="b" l="l" r="r" t="t"/>
                  <a:pathLst>
                    <a:path extrusionOk="0" h="21600" w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0500" lIns="77875" spcFirstLastPara="1" rIns="77875" wrap="square" tIns="405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-9.999</a:t>
                  </a:r>
                  <a:r>
                    <a:rPr b="0" lang="en" sz="2100" strike="noStrike">
                      <a:solidFill>
                        <a:srgbClr val="0000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⋅</a:t>
                  </a: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b="0" baseline="30000" lang="en" sz="180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99</a:t>
                  </a:r>
                  <a:endParaRPr b="0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68" name="Google Shape;968;p50"/>
                <p:cNvSpPr/>
                <p:nvPr/>
              </p:nvSpPr>
              <p:spPr>
                <a:xfrm>
                  <a:off x="7565040" y="5276880"/>
                  <a:ext cx="1660338" cy="459702"/>
                </a:xfrm>
                <a:custGeom>
                  <a:rect b="b" l="l" r="r" t="t"/>
                  <a:pathLst>
                    <a:path extrusionOk="0" h="21600" w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0500" lIns="77875" spcFirstLastPara="1" rIns="77875" wrap="square" tIns="405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+9.999</a:t>
                  </a:r>
                  <a:r>
                    <a:rPr b="0" lang="en" sz="2100" strike="noStrike">
                      <a:solidFill>
                        <a:srgbClr val="0000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⋅</a:t>
                  </a: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b="0" baseline="30000" lang="en" sz="180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99</a:t>
                  </a:r>
                  <a:endParaRPr b="0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969" name="Google Shape;969;p50"/>
                <p:cNvCxnSpPr/>
                <p:nvPr/>
              </p:nvCxnSpPr>
              <p:spPr>
                <a:xfrm flipH="1" rot="10800000">
                  <a:off x="8502480" y="4808160"/>
                  <a:ext cx="165300" cy="552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cxnSp>
              <p:nvCxnSpPr>
                <p:cNvPr id="970" name="Google Shape;970;p50"/>
                <p:cNvCxnSpPr/>
                <p:nvPr/>
              </p:nvCxnSpPr>
              <p:spPr>
                <a:xfrm rot="10800000">
                  <a:off x="1228800" y="4808160"/>
                  <a:ext cx="184200" cy="552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</p:grpSp>
        </p:grpSp>
      </p:grpSp>
      <p:sp>
        <p:nvSpPr>
          <p:cNvPr id="971" name="Google Shape;971;p5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Esempio: intervallo di rappresentazione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51"/>
          <p:cNvSpPr txBox="1"/>
          <p:nvPr/>
        </p:nvSpPr>
        <p:spPr>
          <a:xfrm>
            <a:off x="-325" y="516000"/>
            <a:ext cx="9142500" cy="41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L’errore assoluto non è costante: la precisione assoluta, molto spinta in prossimità dello zero, diminuisce al crescere del numero:</a:t>
            </a:r>
            <a:endParaRPr sz="20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215900" lvl="1" marL="635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5405D"/>
              </a:buClr>
              <a:buSzPts val="2000"/>
              <a:buChar char="»"/>
            </a:pPr>
            <a:r>
              <a:rPr i="0" lang="en" sz="2000" u="none" cap="none" strike="noStrike">
                <a:solidFill>
                  <a:srgbClr val="000000"/>
                </a:solidFill>
              </a:rPr>
              <a:t>in prossimità dello zero l’errore massimo è pari a 0.001*10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-99</a:t>
            </a:r>
            <a:r>
              <a:rPr i="0" lang="en" sz="2000" u="none" cap="none" strike="noStrike">
                <a:solidFill>
                  <a:srgbClr val="000000"/>
                </a:solidFill>
              </a:rPr>
              <a:t> 	infatti: 1.001*10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-99</a:t>
            </a:r>
            <a:r>
              <a:rPr i="0" lang="en" sz="2000" u="none" cap="none" strike="noStrike">
                <a:solidFill>
                  <a:srgbClr val="000000"/>
                </a:solidFill>
              </a:rPr>
              <a:t> - 1.000*10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-99 </a:t>
            </a:r>
            <a:r>
              <a:rPr i="0" lang="en" sz="2000" u="none" cap="none" strike="noStrike">
                <a:solidFill>
                  <a:srgbClr val="000000"/>
                </a:solidFill>
              </a:rPr>
              <a:t>=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 </a:t>
            </a:r>
            <a:r>
              <a:rPr i="0" lang="en" sz="2000" u="none" cap="none" strike="noStrike">
                <a:solidFill>
                  <a:srgbClr val="000000"/>
                </a:solidFill>
              </a:rPr>
              <a:t>0.001*10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-99</a:t>
            </a:r>
            <a:r>
              <a:rPr i="0" lang="en" sz="2000" u="none" cap="none" strike="noStrike">
                <a:solidFill>
                  <a:srgbClr val="000000"/>
                </a:solidFill>
              </a:rPr>
              <a:t>;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15900" lvl="1" marL="635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5405D"/>
              </a:buClr>
              <a:buSzPts val="800"/>
              <a:buChar char="»"/>
            </a:pPr>
            <a:r>
              <a:rPr i="0" lang="en" sz="800" u="none" cap="none" strike="noStrike">
                <a:solidFill>
                  <a:srgbClr val="000000"/>
                </a:solidFill>
              </a:rPr>
              <a:t> </a:t>
            </a:r>
            <a:endParaRPr i="0" sz="800" u="none" cap="none" strike="noStrike">
              <a:solidFill>
                <a:srgbClr val="000000"/>
              </a:solidFill>
            </a:endParaRPr>
          </a:p>
          <a:p>
            <a:pPr indent="-215900" lvl="1" marL="635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5405D"/>
              </a:buClr>
              <a:buSzPts val="2000"/>
              <a:buChar char="»"/>
            </a:pPr>
            <a:r>
              <a:rPr i="0" lang="en" sz="2000" u="none" cap="none" strike="noStrike">
                <a:solidFill>
                  <a:srgbClr val="000000"/>
                </a:solidFill>
              </a:rPr>
              <a:t>in prossimità dell’estremo sup. l’errore massimo è 0.001 *10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99</a:t>
            </a:r>
            <a:r>
              <a:rPr i="0" lang="en" sz="2000" u="none" cap="none" strike="noStrike">
                <a:solidFill>
                  <a:srgbClr val="000000"/>
                </a:solidFill>
              </a:rPr>
              <a:t>   infatti: 9.999*10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99 </a:t>
            </a:r>
            <a:r>
              <a:rPr i="0" lang="en" sz="2000" u="none" cap="none" strike="noStrike">
                <a:solidFill>
                  <a:srgbClr val="000000"/>
                </a:solidFill>
              </a:rPr>
              <a:t>- 9.998 *10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99 </a:t>
            </a:r>
            <a:r>
              <a:rPr i="0" lang="en" sz="2000" u="none" cap="none" strike="noStrike">
                <a:solidFill>
                  <a:srgbClr val="000000"/>
                </a:solidFill>
              </a:rPr>
              <a:t>= 0.001 *10</a:t>
            </a:r>
            <a:r>
              <a:rPr baseline="30000" i="0" lang="en" sz="2000" u="none" cap="none" strike="noStrike">
                <a:solidFill>
                  <a:srgbClr val="000000"/>
                </a:solidFill>
              </a:rPr>
              <a:t>99</a:t>
            </a:r>
            <a:r>
              <a:rPr i="0" lang="en" sz="2000" u="none" cap="none" strike="noStrike">
                <a:solidFill>
                  <a:srgbClr val="000000"/>
                </a:solidFill>
              </a:rPr>
              <a:t>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000" strike="noStrike">
                <a:solidFill>
                  <a:srgbClr val="FF0000"/>
                </a:solidFill>
              </a:rPr>
              <a:t>Errore assoluto: </a:t>
            </a:r>
            <a:r>
              <a:rPr b="1" i="1" lang="en" sz="2000" strike="noStrike">
                <a:solidFill>
                  <a:srgbClr val="000000"/>
                </a:solidFill>
              </a:rPr>
              <a:t>piccolo su numeri piccoli, grande su numeri 							  grandi.</a:t>
            </a:r>
            <a:endParaRPr sz="20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000" strike="noStrike">
                <a:solidFill>
                  <a:srgbClr val="FF0000"/>
                </a:solidFill>
              </a:rPr>
              <a:t>Errore relativo: </a:t>
            </a:r>
            <a:r>
              <a:rPr b="1" i="1" lang="en" sz="2000" strike="noStrike">
                <a:solidFill>
                  <a:srgbClr val="000000"/>
                </a:solidFill>
              </a:rPr>
              <a:t>costante su tutto l’asse di rappresentabilità.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978" name="Google Shape;978;p5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Approssimazione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4" name="Google Shape;984;p52"/>
          <p:cNvPicPr preferRelativeResize="0"/>
          <p:nvPr/>
        </p:nvPicPr>
        <p:blipFill rotWithShape="1">
          <a:blip r:embed="rId3">
            <a:alphaModFix/>
          </a:blip>
          <a:srcRect b="9137" l="2693" r="3126" t="30508"/>
          <a:stretch/>
        </p:blipFill>
        <p:spPr>
          <a:xfrm>
            <a:off x="1698425" y="1415350"/>
            <a:ext cx="5430825" cy="2616599"/>
          </a:xfrm>
          <a:prstGeom prst="rect">
            <a:avLst/>
          </a:prstGeom>
          <a:noFill/>
          <a:ln>
            <a:noFill/>
          </a:ln>
        </p:spPr>
      </p:pic>
      <p:sp>
        <p:nvSpPr>
          <p:cNvPr id="985" name="Google Shape;985;p5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Overflow e Underflow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210982" y="1234710"/>
            <a:ext cx="8650260" cy="11974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 strike="noStrike">
              <a:solidFill>
                <a:srgbClr val="000000"/>
              </a:solidFill>
            </a:endParaRPr>
          </a:p>
        </p:txBody>
      </p:sp>
      <p:sp>
        <p:nvSpPr>
          <p:cNvPr id="78" name="Google Shape;78;p17"/>
          <p:cNvSpPr/>
          <p:nvPr/>
        </p:nvSpPr>
        <p:spPr>
          <a:xfrm>
            <a:off x="441850" y="3760025"/>
            <a:ext cx="7620372" cy="4865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es.                         </a:t>
            </a:r>
            <a:r>
              <a:rPr b="1" lang="en" sz="2800" strike="noStrike">
                <a:solidFill>
                  <a:srgbClr val="000000"/>
                </a:solidFill>
              </a:rPr>
              <a:t>13</a:t>
            </a:r>
            <a:r>
              <a:rPr b="1" baseline="-25000" lang="en" sz="2800" strike="noStrike">
                <a:solidFill>
                  <a:srgbClr val="000000"/>
                </a:solidFill>
              </a:rPr>
              <a:t>10</a:t>
            </a:r>
            <a:r>
              <a:rPr b="1" lang="en" sz="2800" strike="noStrike">
                <a:solidFill>
                  <a:srgbClr val="000000"/>
                </a:solidFill>
              </a:rPr>
              <a:t> 🡪 1101</a:t>
            </a:r>
            <a:r>
              <a:rPr b="1" baseline="-25000" lang="en" sz="2800" strike="noStrike">
                <a:solidFill>
                  <a:srgbClr val="000000"/>
                </a:solidFill>
              </a:rPr>
              <a:t>2</a:t>
            </a:r>
            <a:r>
              <a:rPr b="1" lang="en" sz="2800" strike="noStrike">
                <a:solidFill>
                  <a:srgbClr val="000000"/>
                </a:solidFill>
              </a:rPr>
              <a:t> = 15</a:t>
            </a:r>
            <a:r>
              <a:rPr b="1" baseline="-25000" lang="en" sz="2800" strike="noStrike">
                <a:solidFill>
                  <a:srgbClr val="000000"/>
                </a:solidFill>
              </a:rPr>
              <a:t>8</a:t>
            </a:r>
            <a:r>
              <a:rPr b="1" lang="en" sz="2800" strike="noStrike">
                <a:solidFill>
                  <a:srgbClr val="000000"/>
                </a:solidFill>
              </a:rPr>
              <a:t> = D</a:t>
            </a:r>
            <a:r>
              <a:rPr b="1" baseline="-25000" lang="en" sz="2800" strike="noStrike">
                <a:solidFill>
                  <a:srgbClr val="000000"/>
                </a:solidFill>
              </a:rPr>
              <a:t>16</a:t>
            </a:r>
            <a:r>
              <a:rPr lang="en" sz="2800" strike="noStrike">
                <a:solidFill>
                  <a:srgbClr val="000000"/>
                </a:solidFill>
              </a:rPr>
              <a:t> </a:t>
            </a:r>
            <a:endParaRPr sz="2800" strike="noStrike">
              <a:solidFill>
                <a:srgbClr val="000000"/>
              </a:solidFill>
            </a:endParaRPr>
          </a:p>
        </p:txBody>
      </p:sp>
      <p:sp>
        <p:nvSpPr>
          <p:cNvPr id="79" name="Google Shape;79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Rappresentazione in bit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-50" y="1241525"/>
            <a:ext cx="9144000" cy="1708500"/>
          </a:xfrm>
          <a:prstGeom prst="rect">
            <a:avLst/>
          </a:prstGeom>
          <a:solidFill>
            <a:srgbClr val="3366FF">
              <a:alpha val="49800"/>
            </a:srgbClr>
          </a:solidFill>
          <a:ln cap="flat" cmpd="sng" w="9525">
            <a:solidFill>
              <a:srgbClr val="053B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Se per la codifica delle cifre si adopera la </a:t>
            </a:r>
            <a:r>
              <a:rPr b="1" lang="en" sz="2800">
                <a:solidFill>
                  <a:schemeClr val="dk1"/>
                </a:solidFill>
              </a:rPr>
              <a:t>numerazione binaria pura</a:t>
            </a:r>
            <a:r>
              <a:rPr lang="en" sz="2800">
                <a:solidFill>
                  <a:schemeClr val="dk1"/>
                </a:solidFill>
              </a:rPr>
              <a:t>, la rappresentazione in bit di un numero è la stessa per qualsiasi base  </a:t>
            </a:r>
            <a:r>
              <a:rPr b="1" lang="en" sz="2800">
                <a:solidFill>
                  <a:schemeClr val="dk1"/>
                </a:solidFill>
              </a:rPr>
              <a:t>b=2</a:t>
            </a:r>
            <a:r>
              <a:rPr b="1" baseline="30000" lang="en" sz="2900">
                <a:solidFill>
                  <a:schemeClr val="lt1"/>
                </a:solidFill>
              </a:rPr>
              <a:t>k</a:t>
            </a:r>
            <a:r>
              <a:rPr b="1" lang="en" sz="2800">
                <a:solidFill>
                  <a:schemeClr val="dk1"/>
                </a:solidFill>
              </a:rPr>
              <a:t>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1" name="Google Shape;991;p53"/>
          <p:cNvPicPr preferRelativeResize="0"/>
          <p:nvPr/>
        </p:nvPicPr>
        <p:blipFill rotWithShape="1">
          <a:blip r:embed="rId3">
            <a:alphaModFix/>
          </a:blip>
          <a:srcRect b="12938" l="5434" r="7336" t="30975"/>
          <a:stretch/>
        </p:blipFill>
        <p:spPr>
          <a:xfrm>
            <a:off x="1021800" y="655875"/>
            <a:ext cx="7000675" cy="41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992" name="Google Shape;992;p5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Rappresentazione in virgola mobile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7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8" name="Google Shape;998;p54"/>
          <p:cNvPicPr preferRelativeResize="0"/>
          <p:nvPr/>
        </p:nvPicPr>
        <p:blipFill rotWithShape="1">
          <a:blip r:embed="rId3">
            <a:alphaModFix/>
          </a:blip>
          <a:srcRect b="11840" l="5162" r="7332" t="31340"/>
          <a:stretch/>
        </p:blipFill>
        <p:spPr>
          <a:xfrm>
            <a:off x="800875" y="625825"/>
            <a:ext cx="7249451" cy="4009300"/>
          </a:xfrm>
          <a:prstGeom prst="rect">
            <a:avLst/>
          </a:prstGeom>
          <a:noFill/>
          <a:ln>
            <a:noFill/>
          </a:ln>
        </p:spPr>
      </p:pic>
      <p:sp>
        <p:nvSpPr>
          <p:cNvPr id="999" name="Google Shape;999;p54"/>
          <p:cNvSpPr/>
          <p:nvPr/>
        </p:nvSpPr>
        <p:spPr>
          <a:xfrm>
            <a:off x="2140750" y="2837550"/>
            <a:ext cx="1584900" cy="69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trike="noStrike">
                <a:solidFill>
                  <a:srgbClr val="FC0128"/>
                </a:solidFill>
                <a:latin typeface="Arial"/>
                <a:ea typeface="Arial"/>
                <a:cs typeface="Arial"/>
                <a:sym typeface="Arial"/>
              </a:rPr>
              <a:t>Hidden bit – non memorizzato</a:t>
            </a:r>
            <a:endParaRPr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0" name="Google Shape;1000;p54"/>
          <p:cNvSpPr/>
          <p:nvPr/>
        </p:nvSpPr>
        <p:spPr>
          <a:xfrm>
            <a:off x="3020272" y="3531226"/>
            <a:ext cx="436644" cy="4478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38150">
            <a:solidFill>
              <a:srgbClr val="FC012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01" name="Google Shape;1001;p54"/>
          <p:cNvCxnSpPr/>
          <p:nvPr/>
        </p:nvCxnSpPr>
        <p:spPr>
          <a:xfrm flipH="1" rot="10800000">
            <a:off x="3573285" y="2775508"/>
            <a:ext cx="244500" cy="913200"/>
          </a:xfrm>
          <a:prstGeom prst="straightConnector1">
            <a:avLst/>
          </a:prstGeom>
          <a:noFill/>
          <a:ln cap="flat" cmpd="sng" w="38150">
            <a:solidFill>
              <a:srgbClr val="FC0128"/>
            </a:solidFill>
            <a:prstDash val="dashDot"/>
            <a:miter lim="8000"/>
            <a:headEnd len="sm" w="sm" type="none"/>
            <a:tailEnd len="med" w="med" type="triangle"/>
          </a:ln>
        </p:spPr>
      </p:cxnSp>
      <p:sp>
        <p:nvSpPr>
          <p:cNvPr id="1002" name="Google Shape;1002;p5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Standard IEEE 754 (</a:t>
            </a:r>
            <a:r>
              <a:rPr b="1" lang="en" sz="2500">
                <a:solidFill>
                  <a:srgbClr val="FFFFFF"/>
                </a:solidFill>
              </a:rPr>
              <a:t>1/2</a:t>
            </a:r>
            <a:r>
              <a:rPr b="1" lang="en" sz="2500">
                <a:solidFill>
                  <a:srgbClr val="FFFFFF"/>
                </a:solidFill>
              </a:rPr>
              <a:t>)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7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p55"/>
          <p:cNvSpPr/>
          <p:nvPr/>
        </p:nvSpPr>
        <p:spPr>
          <a:xfrm>
            <a:off x="210982" y="493020"/>
            <a:ext cx="8363196" cy="6644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 strike="noStrike">
                <a:solidFill>
                  <a:srgbClr val="000000"/>
                </a:solidFill>
              </a:rPr>
              <a:t>Lo standard IEEE 754 in singola precisione (32 bit) prescrive le rappresentazioni:</a:t>
            </a:r>
            <a:endParaRPr sz="2200" strike="noStrike">
              <a:solidFill>
                <a:srgbClr val="000000"/>
              </a:solidFill>
            </a:endParaRPr>
          </a:p>
        </p:txBody>
      </p:sp>
      <p:sp>
        <p:nvSpPr>
          <p:cNvPr id="1009" name="Google Shape;1009;p55"/>
          <p:cNvSpPr/>
          <p:nvPr/>
        </p:nvSpPr>
        <p:spPr>
          <a:xfrm>
            <a:off x="210982" y="1247670"/>
            <a:ext cx="8931654" cy="21494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1333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100"/>
              <a:buFont typeface="Noto Sans Symbols"/>
              <a:buChar char="▪"/>
            </a:pPr>
            <a:r>
              <a:rPr b="1" lang="en" sz="2200" strike="noStrike">
                <a:solidFill>
                  <a:srgbClr val="000000"/>
                </a:solidFill>
              </a:rPr>
              <a:t>Mantissa: </a:t>
            </a:r>
            <a:r>
              <a:rPr b="1" lang="en" sz="2200" strike="noStrike">
                <a:solidFill>
                  <a:srgbClr val="063DE8"/>
                </a:solidFill>
              </a:rPr>
              <a:t>Segno</a:t>
            </a:r>
            <a:r>
              <a:rPr b="1" lang="en" sz="2200" strike="noStrike">
                <a:solidFill>
                  <a:srgbClr val="000000"/>
                </a:solidFill>
              </a:rPr>
              <a:t> e </a:t>
            </a:r>
            <a:r>
              <a:rPr b="1" lang="en" sz="2200" strike="noStrike">
                <a:solidFill>
                  <a:srgbClr val="063DE8"/>
                </a:solidFill>
              </a:rPr>
              <a:t>Modulo</a:t>
            </a:r>
            <a:r>
              <a:rPr b="1" lang="en" sz="2200" strike="noStrike">
                <a:solidFill>
                  <a:srgbClr val="000000"/>
                </a:solidFill>
              </a:rPr>
              <a:t> (1 bit segno e 23 bit per il modulo)</a:t>
            </a:r>
            <a:endParaRPr sz="2200" strike="noStrike">
              <a:solidFill>
                <a:srgbClr val="000000"/>
              </a:solidFill>
            </a:endParaRPr>
          </a:p>
          <a:p>
            <a:pPr indent="-139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200"/>
              <a:buFont typeface="Noto Sans Symbols"/>
              <a:buChar char="▪"/>
            </a:pPr>
            <a:r>
              <a:rPr b="1" lang="en" sz="2200" strike="noStrike">
                <a:solidFill>
                  <a:srgbClr val="000000"/>
                </a:solidFill>
              </a:rPr>
              <a:t>Esponente: </a:t>
            </a:r>
            <a:r>
              <a:rPr b="1" lang="en" sz="2200" strike="noStrike">
                <a:solidFill>
                  <a:srgbClr val="063DE8"/>
                </a:solidFill>
              </a:rPr>
              <a:t>eccesso 127</a:t>
            </a:r>
            <a:r>
              <a:rPr b="1" lang="en" sz="2200" strike="noStrike">
                <a:solidFill>
                  <a:srgbClr val="000000"/>
                </a:solidFill>
              </a:rPr>
              <a:t> (8 bit: </a:t>
            </a:r>
            <a:r>
              <a:rPr lang="en" sz="2200" strike="noStrike">
                <a:solidFill>
                  <a:srgbClr val="000000"/>
                </a:solidFill>
              </a:rPr>
              <a:t>eccesso 127 e non 128 perché i valori che si intende rappresentare vanno da -126  a 127 visto che non devono includere 0 e 255, e cioè le configurazioni tutti </a:t>
            </a:r>
            <a:r>
              <a:rPr b="1" i="1" lang="en" sz="2200" strike="noStrike">
                <a:solidFill>
                  <a:srgbClr val="000000"/>
                </a:solidFill>
              </a:rPr>
              <a:t>0</a:t>
            </a:r>
            <a:r>
              <a:rPr lang="en" sz="2200" strike="noStrike">
                <a:solidFill>
                  <a:srgbClr val="000000"/>
                </a:solidFill>
              </a:rPr>
              <a:t> e tutti </a:t>
            </a:r>
            <a:r>
              <a:rPr b="1" i="1" lang="en" sz="2200" strike="noStrike">
                <a:solidFill>
                  <a:srgbClr val="000000"/>
                </a:solidFill>
              </a:rPr>
              <a:t>1</a:t>
            </a:r>
            <a:r>
              <a:rPr lang="en" sz="2200" strike="noStrike">
                <a:solidFill>
                  <a:srgbClr val="000000"/>
                </a:solidFill>
              </a:rPr>
              <a:t> impiegate: tutti </a:t>
            </a:r>
            <a:r>
              <a:rPr b="1" i="1" lang="en" sz="2200" strike="noStrike">
                <a:solidFill>
                  <a:srgbClr val="000000"/>
                </a:solidFill>
              </a:rPr>
              <a:t>0</a:t>
            </a:r>
            <a:r>
              <a:rPr lang="en" sz="2200" strike="noStrike">
                <a:solidFill>
                  <a:srgbClr val="000000"/>
                </a:solidFill>
              </a:rPr>
              <a:t> per rappresentare il valore </a:t>
            </a:r>
            <a:r>
              <a:rPr b="1" lang="en" sz="2200" strike="noStrike">
                <a:solidFill>
                  <a:srgbClr val="000000"/>
                </a:solidFill>
              </a:rPr>
              <a:t>0</a:t>
            </a:r>
            <a:r>
              <a:rPr lang="en" sz="2200" strike="noStrike">
                <a:solidFill>
                  <a:srgbClr val="000000"/>
                </a:solidFill>
              </a:rPr>
              <a:t> o un valore denormalizzato; tutti 1 per rappresentare </a:t>
            </a:r>
            <a:r>
              <a:rPr b="1" lang="en" sz="2200" strike="noStrike">
                <a:solidFill>
                  <a:srgbClr val="000000"/>
                </a:solidFill>
              </a:rPr>
              <a:t>infinito</a:t>
            </a:r>
            <a:r>
              <a:rPr lang="en" sz="2200" strike="noStrike">
                <a:solidFill>
                  <a:srgbClr val="000000"/>
                </a:solidFill>
              </a:rPr>
              <a:t> o </a:t>
            </a:r>
            <a:r>
              <a:rPr b="1" lang="en" sz="2200" strike="noStrike">
                <a:solidFill>
                  <a:srgbClr val="000000"/>
                </a:solidFill>
              </a:rPr>
              <a:t>NAN)</a:t>
            </a:r>
            <a:endParaRPr sz="2200" strike="noStrike">
              <a:solidFill>
                <a:srgbClr val="000000"/>
              </a:solidFill>
            </a:endParaRPr>
          </a:p>
        </p:txBody>
      </p:sp>
      <p:grpSp>
        <p:nvGrpSpPr>
          <p:cNvPr id="1010" name="Google Shape;1010;p55"/>
          <p:cNvGrpSpPr/>
          <p:nvPr/>
        </p:nvGrpSpPr>
        <p:grpSpPr>
          <a:xfrm>
            <a:off x="716318" y="3386010"/>
            <a:ext cx="7243584" cy="1687230"/>
            <a:chOff x="776160" y="4616280"/>
            <a:chExt cx="7848720" cy="2249640"/>
          </a:xfrm>
        </p:grpSpPr>
        <p:grpSp>
          <p:nvGrpSpPr>
            <p:cNvPr id="1011" name="Google Shape;1011;p55"/>
            <p:cNvGrpSpPr/>
            <p:nvPr/>
          </p:nvGrpSpPr>
          <p:grpSpPr>
            <a:xfrm>
              <a:off x="776160" y="4616280"/>
              <a:ext cx="7848720" cy="1006560"/>
              <a:chOff x="776160" y="4616280"/>
              <a:chExt cx="7848720" cy="1006560"/>
            </a:xfrm>
          </p:grpSpPr>
          <p:pic>
            <p:nvPicPr>
              <p:cNvPr id="1012" name="Google Shape;1012;p55"/>
              <p:cNvPicPr preferRelativeResize="0"/>
              <p:nvPr/>
            </p:nvPicPr>
            <p:blipFill rotWithShape="1">
              <a:blip r:embed="rId3">
                <a:alphaModFix/>
              </a:blip>
              <a:srcRect b="36486" l="4156" r="6445" t="48399"/>
              <a:stretch/>
            </p:blipFill>
            <p:spPr>
              <a:xfrm>
                <a:off x="776160" y="4616280"/>
                <a:ext cx="7848720" cy="100656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13" name="Google Shape;1013;p55"/>
              <p:cNvSpPr/>
              <p:nvPr/>
            </p:nvSpPr>
            <p:spPr>
              <a:xfrm>
                <a:off x="3995640" y="5027760"/>
                <a:ext cx="503400" cy="4698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14" name="Google Shape;1014;p55"/>
              <p:cNvPicPr preferRelativeResize="0"/>
              <p:nvPr/>
            </p:nvPicPr>
            <p:blipFill rotWithShape="1">
              <a:blip r:embed="rId3">
                <a:alphaModFix/>
              </a:blip>
              <a:srcRect b="46320" l="46564" r="48854" t="48398"/>
              <a:stretch/>
            </p:blipFill>
            <p:spPr>
              <a:xfrm>
                <a:off x="3995640" y="4616280"/>
                <a:ext cx="403200" cy="35244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15" name="Google Shape;1015;p55"/>
              <p:cNvSpPr/>
              <p:nvPr/>
            </p:nvSpPr>
            <p:spPr>
              <a:xfrm>
                <a:off x="4498920" y="4616280"/>
                <a:ext cx="301800" cy="3525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16" name="Google Shape;1016;p55"/>
            <p:cNvGrpSpPr/>
            <p:nvPr/>
          </p:nvGrpSpPr>
          <p:grpSpPr>
            <a:xfrm>
              <a:off x="1517573" y="5641740"/>
              <a:ext cx="6895987" cy="1224180"/>
              <a:chOff x="1517573" y="5641740"/>
              <a:chExt cx="6895987" cy="1224180"/>
            </a:xfrm>
          </p:grpSpPr>
          <p:sp>
            <p:nvSpPr>
              <p:cNvPr id="1017" name="Google Shape;1017;p55"/>
              <p:cNvSpPr/>
              <p:nvPr/>
            </p:nvSpPr>
            <p:spPr>
              <a:xfrm rot="5400000">
                <a:off x="5909047" y="3751925"/>
                <a:ext cx="614518" cy="4394507"/>
              </a:xfrm>
              <a:custGeom>
                <a:rect b="b" l="l" r="r" t="t"/>
                <a:pathLst>
                  <a:path extrusionOk="0" h="12209" w="1709">
                    <a:moveTo>
                      <a:pt x="0" y="0"/>
                    </a:moveTo>
                    <a:cubicBezTo>
                      <a:pt x="427" y="0"/>
                      <a:pt x="854" y="508"/>
                      <a:pt x="854" y="1017"/>
                    </a:cubicBezTo>
                    <a:lnTo>
                      <a:pt x="854" y="5086"/>
                    </a:lnTo>
                    <a:cubicBezTo>
                      <a:pt x="854" y="5595"/>
                      <a:pt x="1281" y="6104"/>
                      <a:pt x="1708" y="6104"/>
                    </a:cubicBezTo>
                    <a:cubicBezTo>
                      <a:pt x="1281" y="6104"/>
                      <a:pt x="854" y="6612"/>
                      <a:pt x="854" y="7121"/>
                    </a:cubicBezTo>
                    <a:lnTo>
                      <a:pt x="854" y="11190"/>
                    </a:lnTo>
                    <a:cubicBezTo>
                      <a:pt x="854" y="11699"/>
                      <a:pt x="427" y="12208"/>
                      <a:pt x="0" y="12208"/>
                    </a:cubicBezTo>
                  </a:path>
                </a:pathLst>
              </a:custGeom>
              <a:noFill/>
              <a:ln cap="flat" cmpd="sng" w="44275">
                <a:solidFill>
                  <a:srgbClr val="FC0128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8" name="Google Shape;1018;p55"/>
              <p:cNvSpPr/>
              <p:nvPr/>
            </p:nvSpPr>
            <p:spPr>
              <a:xfrm rot="5400000">
                <a:off x="2404078" y="4755235"/>
                <a:ext cx="614518" cy="2387527"/>
              </a:xfrm>
              <a:custGeom>
                <a:rect b="b" l="l" r="r" t="t"/>
                <a:pathLst>
                  <a:path extrusionOk="0" h="6634" w="1709">
                    <a:moveTo>
                      <a:pt x="0" y="0"/>
                    </a:moveTo>
                    <a:cubicBezTo>
                      <a:pt x="427" y="0"/>
                      <a:pt x="854" y="276"/>
                      <a:pt x="854" y="552"/>
                    </a:cubicBezTo>
                    <a:lnTo>
                      <a:pt x="854" y="2763"/>
                    </a:lnTo>
                    <a:cubicBezTo>
                      <a:pt x="854" y="3040"/>
                      <a:pt x="1281" y="3316"/>
                      <a:pt x="1708" y="3316"/>
                    </a:cubicBezTo>
                    <a:cubicBezTo>
                      <a:pt x="1281" y="3316"/>
                      <a:pt x="854" y="3592"/>
                      <a:pt x="854" y="3869"/>
                    </a:cubicBezTo>
                    <a:lnTo>
                      <a:pt x="854" y="6080"/>
                    </a:lnTo>
                    <a:cubicBezTo>
                      <a:pt x="854" y="6356"/>
                      <a:pt x="427" y="6633"/>
                      <a:pt x="0" y="6633"/>
                    </a:cubicBezTo>
                  </a:path>
                </a:pathLst>
              </a:custGeom>
              <a:noFill/>
              <a:ln cap="flat" cmpd="sng" w="44275">
                <a:solidFill>
                  <a:srgbClr val="FC0128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9" name="Google Shape;1019;p55"/>
              <p:cNvSpPr/>
              <p:nvPr/>
            </p:nvSpPr>
            <p:spPr>
              <a:xfrm>
                <a:off x="2271960" y="6345360"/>
                <a:ext cx="863622" cy="520560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FC012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8 bit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20" name="Google Shape;1020;p55"/>
              <p:cNvSpPr/>
              <p:nvPr/>
            </p:nvSpPr>
            <p:spPr>
              <a:xfrm>
                <a:off x="5623560" y="6345360"/>
                <a:ext cx="1041822" cy="520560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FC012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23 bit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1021" name="Google Shape;1021;p5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Standard IEEE 754 (1/2)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6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p56"/>
          <p:cNvSpPr/>
          <p:nvPr/>
        </p:nvSpPr>
        <p:spPr>
          <a:xfrm>
            <a:off x="140544" y="1088100"/>
            <a:ext cx="8550576" cy="3825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strike="noStrike">
                <a:solidFill>
                  <a:srgbClr val="000000"/>
                </a:solidFill>
              </a:rPr>
              <a:t>Esempio: rappres. in VM IEEE 754 del numero reale </a:t>
            </a:r>
            <a:r>
              <a:rPr b="1" lang="en" sz="2100" strike="noStrike">
                <a:solidFill>
                  <a:srgbClr val="000000"/>
                </a:solidFill>
              </a:rPr>
              <a:t>-5.125</a:t>
            </a:r>
            <a:r>
              <a:rPr b="1" baseline="-25000" lang="en" sz="2100" strike="noStrike">
                <a:solidFill>
                  <a:srgbClr val="000000"/>
                </a:solidFill>
              </a:rPr>
              <a:t>10</a:t>
            </a:r>
            <a:endParaRPr sz="2100" strike="noStrike">
              <a:solidFill>
                <a:srgbClr val="000000"/>
              </a:solidFill>
            </a:endParaRPr>
          </a:p>
        </p:txBody>
      </p:sp>
      <p:sp>
        <p:nvSpPr>
          <p:cNvPr id="1028" name="Google Shape;1028;p56"/>
          <p:cNvSpPr/>
          <p:nvPr/>
        </p:nvSpPr>
        <p:spPr>
          <a:xfrm>
            <a:off x="568488" y="1431000"/>
            <a:ext cx="6675318" cy="21467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13335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100"/>
              <a:buFont typeface="Noto Sans Symbols"/>
              <a:buChar char="▪"/>
            </a:pPr>
            <a:r>
              <a:rPr lang="en" sz="2100" strike="noStrike">
                <a:solidFill>
                  <a:srgbClr val="000000"/>
                </a:solidFill>
              </a:rPr>
              <a:t>  </a:t>
            </a:r>
            <a:r>
              <a:rPr lang="en" sz="2400" strike="noStrike">
                <a:solidFill>
                  <a:srgbClr val="000000"/>
                </a:solidFill>
              </a:rPr>
              <a:t>5</a:t>
            </a:r>
            <a:r>
              <a:rPr baseline="-25000" lang="en" sz="2400" strike="noStrike">
                <a:solidFill>
                  <a:srgbClr val="000000"/>
                </a:solidFill>
              </a:rPr>
              <a:t>10</a:t>
            </a:r>
            <a:r>
              <a:rPr lang="en" sz="2400" strike="noStrike">
                <a:solidFill>
                  <a:srgbClr val="000000"/>
                </a:solidFill>
              </a:rPr>
              <a:t> </a:t>
            </a:r>
            <a:r>
              <a:rPr lang="en" sz="2400" strike="noStrike">
                <a:solidFill>
                  <a:srgbClr val="000000"/>
                </a:solidFill>
              </a:rPr>
              <a:t>🡪</a:t>
            </a:r>
            <a:r>
              <a:rPr lang="en" sz="2400" strike="noStrike">
                <a:solidFill>
                  <a:srgbClr val="000000"/>
                </a:solidFill>
              </a:rPr>
              <a:t> 101</a:t>
            </a:r>
            <a:r>
              <a:rPr baseline="-25000" lang="en" sz="2400" strike="noStrike">
                <a:solidFill>
                  <a:srgbClr val="000000"/>
                </a:solidFill>
              </a:rPr>
              <a:t>2</a:t>
            </a:r>
            <a:endParaRPr sz="2400" strike="noStrike">
              <a:solidFill>
                <a:srgbClr val="000000"/>
              </a:solidFill>
            </a:endParaRPr>
          </a:p>
          <a:p>
            <a:pPr indent="-15240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400"/>
              <a:buFont typeface="Noto Sans Symbols"/>
              <a:buChar char="▪"/>
            </a:pPr>
            <a:r>
              <a:rPr lang="en" sz="2400" strike="noStrike">
                <a:solidFill>
                  <a:srgbClr val="000000"/>
                </a:solidFill>
              </a:rPr>
              <a:t>  (0.125)</a:t>
            </a:r>
            <a:r>
              <a:rPr baseline="-25000" lang="en" sz="2400" strike="noStrike">
                <a:solidFill>
                  <a:srgbClr val="000000"/>
                </a:solidFill>
              </a:rPr>
              <a:t>10</a:t>
            </a:r>
            <a:r>
              <a:rPr lang="en" sz="2400" strike="noStrike">
                <a:solidFill>
                  <a:srgbClr val="000000"/>
                </a:solidFill>
              </a:rPr>
              <a:t> </a:t>
            </a:r>
            <a:r>
              <a:rPr lang="en" sz="2400" strike="noStrike">
                <a:solidFill>
                  <a:srgbClr val="000000"/>
                </a:solidFill>
              </a:rPr>
              <a:t>🡪</a:t>
            </a:r>
            <a:r>
              <a:rPr lang="en" sz="2400" strike="noStrike">
                <a:solidFill>
                  <a:srgbClr val="000000"/>
                </a:solidFill>
              </a:rPr>
              <a:t> (1/8)</a:t>
            </a:r>
            <a:r>
              <a:rPr baseline="-25000" lang="en" sz="2400" strike="noStrike">
                <a:solidFill>
                  <a:srgbClr val="000000"/>
                </a:solidFill>
              </a:rPr>
              <a:t>10</a:t>
            </a:r>
            <a:r>
              <a:rPr lang="en" sz="2400" strike="noStrike">
                <a:solidFill>
                  <a:srgbClr val="000000"/>
                </a:solidFill>
              </a:rPr>
              <a:t> </a:t>
            </a:r>
            <a:r>
              <a:rPr lang="en" sz="2400" strike="noStrike">
                <a:solidFill>
                  <a:srgbClr val="000000"/>
                </a:solidFill>
              </a:rPr>
              <a:t>🡪</a:t>
            </a:r>
            <a:r>
              <a:rPr lang="en" sz="2400" strike="noStrike">
                <a:solidFill>
                  <a:srgbClr val="000000"/>
                </a:solidFill>
              </a:rPr>
              <a:t> (2</a:t>
            </a:r>
            <a:r>
              <a:rPr baseline="30000" lang="en" sz="2100" strike="noStrike">
                <a:solidFill>
                  <a:srgbClr val="000000"/>
                </a:solidFill>
              </a:rPr>
              <a:t>-3</a:t>
            </a:r>
            <a:r>
              <a:rPr lang="en" sz="2400" strike="noStrike">
                <a:solidFill>
                  <a:srgbClr val="000000"/>
                </a:solidFill>
              </a:rPr>
              <a:t>)</a:t>
            </a:r>
            <a:r>
              <a:rPr baseline="-25000" lang="en" sz="2400" strike="noStrike">
                <a:solidFill>
                  <a:srgbClr val="000000"/>
                </a:solidFill>
              </a:rPr>
              <a:t>10</a:t>
            </a:r>
            <a:r>
              <a:rPr lang="en" sz="2400" strike="noStrike">
                <a:solidFill>
                  <a:srgbClr val="000000"/>
                </a:solidFill>
              </a:rPr>
              <a:t> </a:t>
            </a:r>
            <a:r>
              <a:rPr lang="en" sz="2400" strike="noStrike">
                <a:solidFill>
                  <a:srgbClr val="000000"/>
                </a:solidFill>
              </a:rPr>
              <a:t>🡪</a:t>
            </a:r>
            <a:r>
              <a:rPr lang="en" sz="2400" strike="noStrike">
                <a:solidFill>
                  <a:srgbClr val="000000"/>
                </a:solidFill>
              </a:rPr>
              <a:t> (0.001)</a:t>
            </a:r>
            <a:r>
              <a:rPr baseline="-25000" lang="en" sz="2400" strike="noStrike">
                <a:solidFill>
                  <a:srgbClr val="000000"/>
                </a:solidFill>
              </a:rPr>
              <a:t>2</a:t>
            </a:r>
            <a:endParaRPr sz="2400" strike="noStrike">
              <a:solidFill>
                <a:srgbClr val="000000"/>
              </a:solidFill>
            </a:endParaRPr>
          </a:p>
          <a:p>
            <a:pPr indent="-15240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400"/>
              <a:buFont typeface="Noto Sans Symbols"/>
              <a:buChar char="▪"/>
            </a:pPr>
            <a:r>
              <a:rPr lang="en" sz="2400" strike="noStrike">
                <a:solidFill>
                  <a:srgbClr val="000000"/>
                </a:solidFill>
              </a:rPr>
              <a:t>  (5.125)</a:t>
            </a:r>
            <a:r>
              <a:rPr baseline="-25000" lang="en" sz="2400" strike="noStrike">
                <a:solidFill>
                  <a:srgbClr val="000000"/>
                </a:solidFill>
              </a:rPr>
              <a:t>10 </a:t>
            </a:r>
            <a:r>
              <a:rPr lang="en" sz="2400" strike="noStrike">
                <a:solidFill>
                  <a:srgbClr val="000000"/>
                </a:solidFill>
              </a:rPr>
              <a:t>= (5 + 0.125)</a:t>
            </a:r>
            <a:r>
              <a:rPr baseline="-25000" lang="en" sz="2400" strike="noStrike">
                <a:solidFill>
                  <a:srgbClr val="000000"/>
                </a:solidFill>
              </a:rPr>
              <a:t>10</a:t>
            </a:r>
            <a:r>
              <a:rPr lang="en" sz="2400" strike="noStrike">
                <a:solidFill>
                  <a:srgbClr val="000000"/>
                </a:solidFill>
              </a:rPr>
              <a:t> </a:t>
            </a:r>
            <a:r>
              <a:rPr lang="en" sz="2400" strike="noStrike">
                <a:solidFill>
                  <a:srgbClr val="000000"/>
                </a:solidFill>
              </a:rPr>
              <a:t>🡪</a:t>
            </a:r>
            <a:r>
              <a:rPr lang="en" sz="2400" strike="noStrike">
                <a:solidFill>
                  <a:srgbClr val="000000"/>
                </a:solidFill>
              </a:rPr>
              <a:t> (101.001)</a:t>
            </a:r>
            <a:r>
              <a:rPr baseline="-25000" lang="en" sz="2400" strike="noStrike">
                <a:solidFill>
                  <a:srgbClr val="000000"/>
                </a:solidFill>
              </a:rPr>
              <a:t>2</a:t>
            </a:r>
            <a:endParaRPr sz="2400" strike="noStrike">
              <a:solidFill>
                <a:srgbClr val="000000"/>
              </a:solidFill>
            </a:endParaRPr>
          </a:p>
          <a:p>
            <a:pPr indent="-15240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400"/>
              <a:buChar char="▪"/>
            </a:pPr>
            <a:r>
              <a:rPr lang="en" sz="2400" strike="noStrike">
                <a:solidFill>
                  <a:srgbClr val="000000"/>
                </a:solidFill>
              </a:rPr>
              <a:t>  normalizziamo: 101.001</a:t>
            </a:r>
            <a:r>
              <a:rPr baseline="-25000" lang="en" sz="2400" strike="noStrike">
                <a:solidFill>
                  <a:srgbClr val="000000"/>
                </a:solidFill>
              </a:rPr>
              <a:t> </a:t>
            </a:r>
            <a:r>
              <a:rPr lang="en" sz="2400" strike="noStrike">
                <a:solidFill>
                  <a:srgbClr val="000000"/>
                </a:solidFill>
              </a:rPr>
              <a:t>= 1.01001 x 2</a:t>
            </a:r>
            <a:r>
              <a:rPr baseline="30000" lang="en" sz="2100" strike="noStrike">
                <a:solidFill>
                  <a:srgbClr val="000000"/>
                </a:solidFill>
              </a:rPr>
              <a:t>2</a:t>
            </a:r>
            <a:endParaRPr sz="2400" strike="noStrike">
              <a:solidFill>
                <a:srgbClr val="000000"/>
              </a:solidFill>
            </a:endParaRPr>
          </a:p>
        </p:txBody>
      </p:sp>
      <p:grpSp>
        <p:nvGrpSpPr>
          <p:cNvPr id="1029" name="Google Shape;1029;p56"/>
          <p:cNvGrpSpPr/>
          <p:nvPr/>
        </p:nvGrpSpPr>
        <p:grpSpPr>
          <a:xfrm>
            <a:off x="3360316" y="3399165"/>
            <a:ext cx="2764586" cy="1204875"/>
            <a:chOff x="3641040" y="4532220"/>
            <a:chExt cx="2995542" cy="1606500"/>
          </a:xfrm>
        </p:grpSpPr>
        <p:sp>
          <p:nvSpPr>
            <p:cNvPr id="1030" name="Google Shape;1030;p56"/>
            <p:cNvSpPr/>
            <p:nvPr/>
          </p:nvSpPr>
          <p:spPr>
            <a:xfrm>
              <a:off x="3641040" y="5618160"/>
              <a:ext cx="2995542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63DE8"/>
                  </a:solidFill>
                </a:rPr>
                <a:t>E = 2 ; M = -01001</a:t>
              </a:r>
              <a:endParaRPr sz="2400" strike="noStrike">
                <a:solidFill>
                  <a:srgbClr val="000000"/>
                </a:solidFill>
              </a:endParaRPr>
            </a:p>
          </p:txBody>
        </p:sp>
        <p:sp>
          <p:nvSpPr>
            <p:cNvPr id="1031" name="Google Shape;1031;p56"/>
            <p:cNvSpPr/>
            <p:nvPr/>
          </p:nvSpPr>
          <p:spPr>
            <a:xfrm rot="5400000">
              <a:off x="4639679" y="4836961"/>
              <a:ext cx="914402" cy="304920"/>
            </a:xfrm>
            <a:custGeom>
              <a:rect b="b" l="l" r="r" t="t"/>
              <a:pathLst>
                <a:path extrusionOk="0" h="849" w="2542">
                  <a:moveTo>
                    <a:pt x="0" y="0"/>
                  </a:moveTo>
                  <a:lnTo>
                    <a:pt x="1905" y="0"/>
                  </a:lnTo>
                  <a:lnTo>
                    <a:pt x="2541" y="424"/>
                  </a:lnTo>
                  <a:lnTo>
                    <a:pt x="1905" y="848"/>
                  </a:lnTo>
                  <a:lnTo>
                    <a:pt x="0" y="848"/>
                  </a:lnTo>
                  <a:lnTo>
                    <a:pt x="635" y="424"/>
                  </a:lnTo>
                  <a:lnTo>
                    <a:pt x="0" y="0"/>
                  </a:lnTo>
                </a:path>
              </a:pathLst>
            </a:custGeom>
            <a:solidFill>
              <a:srgbClr val="3366FF">
                <a:alpha val="49800"/>
              </a:srgbClr>
            </a:solidFill>
            <a:ln cap="flat" cmpd="sng" w="12600">
              <a:solidFill>
                <a:srgbClr val="3366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sp>
        <p:nvSpPr>
          <p:cNvPr id="1032" name="Google Shape;1032;p5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Esempio: </a:t>
            </a:r>
            <a:r>
              <a:rPr b="1" lang="en" sz="2500">
                <a:solidFill>
                  <a:srgbClr val="FFFFFF"/>
                </a:solidFill>
              </a:rPr>
              <a:t>Standard IEEE 754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7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p57"/>
          <p:cNvSpPr/>
          <p:nvPr/>
        </p:nvSpPr>
        <p:spPr>
          <a:xfrm>
            <a:off x="570482" y="1028700"/>
            <a:ext cx="2764692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63D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= 2 ; M = -01001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9" name="Google Shape;1039;p57"/>
          <p:cNvSpPr/>
          <p:nvPr/>
        </p:nvSpPr>
        <p:spPr>
          <a:xfrm>
            <a:off x="863530" y="1661040"/>
            <a:ext cx="7303284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lang="en" sz="2400" strike="noStrike">
                <a:solidFill>
                  <a:srgbClr val="063D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= 2 + 127 </a:t>
            </a:r>
            <a:r>
              <a:rPr b="1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00000010 + 01111111 = 10000001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0" name="Google Shape;1040;p57"/>
          <p:cNvSpPr/>
          <p:nvPr/>
        </p:nvSpPr>
        <p:spPr>
          <a:xfrm>
            <a:off x="862866" y="2564730"/>
            <a:ext cx="7058718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1  1 0 0 0 0 0 0 1  0 1 0 0 1 0 0 0 0 0 0 0 0 0 0 0 0 0 0 0 0 0 0 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41" name="Google Shape;1041;p57"/>
          <p:cNvGrpSpPr/>
          <p:nvPr/>
        </p:nvGrpSpPr>
        <p:grpSpPr>
          <a:xfrm>
            <a:off x="801040" y="2564730"/>
            <a:ext cx="349504" cy="1223370"/>
            <a:chOff x="867960" y="3419640"/>
            <a:chExt cx="378702" cy="1631160"/>
          </a:xfrm>
        </p:grpSpPr>
        <p:sp>
          <p:nvSpPr>
            <p:cNvPr id="1042" name="Google Shape;1042;p57"/>
            <p:cNvSpPr/>
            <p:nvPr/>
          </p:nvSpPr>
          <p:spPr>
            <a:xfrm>
              <a:off x="982080" y="3419640"/>
              <a:ext cx="210600" cy="421200"/>
            </a:xfrm>
            <a:prstGeom prst="rect">
              <a:avLst/>
            </a:pr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57"/>
            <p:cNvSpPr/>
            <p:nvPr/>
          </p:nvSpPr>
          <p:spPr>
            <a:xfrm>
              <a:off x="867960" y="4530240"/>
              <a:ext cx="378702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FC012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044" name="Google Shape;1044;p57"/>
            <p:cNvCxnSpPr/>
            <p:nvPr/>
          </p:nvCxnSpPr>
          <p:spPr>
            <a:xfrm flipH="1" rot="10800000">
              <a:off x="1067400" y="3976080"/>
              <a:ext cx="1500" cy="291000"/>
            </a:xfrm>
            <a:prstGeom prst="straightConnector1">
              <a:avLst/>
            </a:pr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</p:grpSp>
      <p:grpSp>
        <p:nvGrpSpPr>
          <p:cNvPr id="1045" name="Google Shape;1045;p57"/>
          <p:cNvGrpSpPr/>
          <p:nvPr/>
        </p:nvGrpSpPr>
        <p:grpSpPr>
          <a:xfrm>
            <a:off x="1162522" y="2562570"/>
            <a:ext cx="1740405" cy="1320300"/>
            <a:chOff x="1259640" y="3416760"/>
            <a:chExt cx="1885800" cy="1760400"/>
          </a:xfrm>
        </p:grpSpPr>
        <p:sp>
          <p:nvSpPr>
            <p:cNvPr id="1046" name="Google Shape;1046;p57"/>
            <p:cNvSpPr/>
            <p:nvPr/>
          </p:nvSpPr>
          <p:spPr>
            <a:xfrm>
              <a:off x="1259640" y="3416760"/>
              <a:ext cx="1885800" cy="470400"/>
            </a:xfrm>
            <a:prstGeom prst="rect">
              <a:avLst/>
            </a:prstGeom>
            <a:noFill/>
            <a:ln cap="flat" cmpd="sng" w="38150">
              <a:solidFill>
                <a:srgbClr val="063DE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7" name="Google Shape;1047;p57"/>
            <p:cNvSpPr/>
            <p:nvPr/>
          </p:nvSpPr>
          <p:spPr>
            <a:xfrm rot="5400000">
              <a:off x="2003040" y="3341881"/>
              <a:ext cx="425521" cy="1852199"/>
            </a:xfrm>
            <a:custGeom>
              <a:rect b="b" l="l" r="r" t="t"/>
              <a:pathLst>
                <a:path extrusionOk="0" h="5147" w="1184">
                  <a:moveTo>
                    <a:pt x="0" y="0"/>
                  </a:moveTo>
                  <a:cubicBezTo>
                    <a:pt x="295" y="0"/>
                    <a:pt x="591" y="214"/>
                    <a:pt x="591" y="428"/>
                  </a:cubicBezTo>
                  <a:lnTo>
                    <a:pt x="591" y="2144"/>
                  </a:lnTo>
                  <a:cubicBezTo>
                    <a:pt x="591" y="2358"/>
                    <a:pt x="887" y="2573"/>
                    <a:pt x="1183" y="2573"/>
                  </a:cubicBezTo>
                  <a:cubicBezTo>
                    <a:pt x="887" y="2573"/>
                    <a:pt x="591" y="2787"/>
                    <a:pt x="591" y="3001"/>
                  </a:cubicBezTo>
                  <a:lnTo>
                    <a:pt x="591" y="4717"/>
                  </a:lnTo>
                  <a:cubicBezTo>
                    <a:pt x="591" y="4931"/>
                    <a:pt x="295" y="5146"/>
                    <a:pt x="0" y="5146"/>
                  </a:cubicBezTo>
                </a:path>
              </a:pathLst>
            </a:custGeom>
            <a:noFill/>
            <a:ln cap="flat" cmpd="sng" w="38150">
              <a:solidFill>
                <a:srgbClr val="063DE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57"/>
            <p:cNvSpPr/>
            <p:nvPr/>
          </p:nvSpPr>
          <p:spPr>
            <a:xfrm>
              <a:off x="1738800" y="4656600"/>
              <a:ext cx="889542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63DE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EXP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49" name="Google Shape;1049;p57"/>
          <p:cNvGrpSpPr/>
          <p:nvPr/>
        </p:nvGrpSpPr>
        <p:grpSpPr>
          <a:xfrm>
            <a:off x="2956972" y="2567430"/>
            <a:ext cx="5024637" cy="1284390"/>
            <a:chOff x="3204000" y="3423240"/>
            <a:chExt cx="5444400" cy="1712520"/>
          </a:xfrm>
        </p:grpSpPr>
        <p:sp>
          <p:nvSpPr>
            <p:cNvPr id="1050" name="Google Shape;1050;p57"/>
            <p:cNvSpPr/>
            <p:nvPr/>
          </p:nvSpPr>
          <p:spPr>
            <a:xfrm>
              <a:off x="3204000" y="3423240"/>
              <a:ext cx="5444400" cy="444000"/>
            </a:xfrm>
            <a:prstGeom prst="rect">
              <a:avLst/>
            </a:pr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1" name="Google Shape;1051;p57"/>
            <p:cNvSpPr/>
            <p:nvPr/>
          </p:nvSpPr>
          <p:spPr>
            <a:xfrm rot="5400000">
              <a:off x="5717877" y="1533958"/>
              <a:ext cx="410041" cy="5416925"/>
            </a:xfrm>
            <a:custGeom>
              <a:rect b="b" l="l" r="r" t="t"/>
              <a:pathLst>
                <a:path extrusionOk="0" h="15049" w="1141">
                  <a:moveTo>
                    <a:pt x="0" y="0"/>
                  </a:moveTo>
                  <a:cubicBezTo>
                    <a:pt x="285" y="0"/>
                    <a:pt x="570" y="627"/>
                    <a:pt x="570" y="1254"/>
                  </a:cubicBezTo>
                  <a:lnTo>
                    <a:pt x="570" y="6270"/>
                  </a:lnTo>
                  <a:cubicBezTo>
                    <a:pt x="570" y="6897"/>
                    <a:pt x="855" y="7524"/>
                    <a:pt x="1140" y="7524"/>
                  </a:cubicBezTo>
                  <a:cubicBezTo>
                    <a:pt x="855" y="7524"/>
                    <a:pt x="570" y="8151"/>
                    <a:pt x="570" y="8778"/>
                  </a:cubicBezTo>
                  <a:lnTo>
                    <a:pt x="570" y="13794"/>
                  </a:lnTo>
                  <a:cubicBezTo>
                    <a:pt x="570" y="14421"/>
                    <a:pt x="285" y="15048"/>
                    <a:pt x="0" y="15048"/>
                  </a:cubicBezTo>
                </a:path>
              </a:pathLst>
            </a:cu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2" name="Google Shape;1052;p57"/>
            <p:cNvSpPr/>
            <p:nvPr/>
          </p:nvSpPr>
          <p:spPr>
            <a:xfrm>
              <a:off x="4912560" y="4615200"/>
              <a:ext cx="2055240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FC012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MANTISSA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53" name="Google Shape;1053;p57"/>
          <p:cNvSpPr/>
          <p:nvPr/>
        </p:nvSpPr>
        <p:spPr>
          <a:xfrm>
            <a:off x="319297" y="572670"/>
            <a:ext cx="6074622" cy="4214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38950" lIns="77875" spcFirstLastPara="1" rIns="77875" wrap="square" tIns="38950">
            <a:noAutofit/>
          </a:bodyPr>
          <a:lstStyle/>
          <a:p>
            <a:pPr indent="-15240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400"/>
              <a:buFont typeface="Noto Sans Symbols"/>
              <a:buChar char="▪"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-5.125</a:t>
            </a:r>
            <a:r>
              <a:rPr b="1" baseline="-2500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lang="en" sz="2400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➩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101.001</a:t>
            </a:r>
            <a:r>
              <a:rPr b="0" baseline="-2500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1.01001 x 2</a:t>
            </a:r>
            <a:r>
              <a:rPr b="0" baseline="3000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4" name="Google Shape;1054;p5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Esempio: Standard IEEE 754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9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58"/>
          <p:cNvSpPr/>
          <p:nvPr/>
        </p:nvSpPr>
        <p:spPr>
          <a:xfrm>
            <a:off x="1400122" y="933390"/>
            <a:ext cx="6442740" cy="3218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1100     0000    1010     0100     0000    0000     0000    0000 </a:t>
            </a:r>
            <a:endParaRPr b="0" sz="19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61" name="Google Shape;1061;p58"/>
          <p:cNvGrpSpPr/>
          <p:nvPr/>
        </p:nvGrpSpPr>
        <p:grpSpPr>
          <a:xfrm>
            <a:off x="1324325" y="1266840"/>
            <a:ext cx="714988" cy="1173960"/>
            <a:chOff x="1434960" y="1689120"/>
            <a:chExt cx="774718" cy="1565280"/>
          </a:xfrm>
        </p:grpSpPr>
        <p:sp>
          <p:nvSpPr>
            <p:cNvPr id="1062" name="Google Shape;1062;p58"/>
            <p:cNvSpPr/>
            <p:nvPr/>
          </p:nvSpPr>
          <p:spPr>
            <a:xfrm>
              <a:off x="1434960" y="1689120"/>
              <a:ext cx="774718" cy="762120"/>
            </a:xfrm>
            <a:custGeom>
              <a:rect b="b" l="l" r="r" t="t"/>
              <a:pathLst>
                <a:path extrusionOk="0" h="2119" w="2154">
                  <a:moveTo>
                    <a:pt x="0" y="0"/>
                  </a:moveTo>
                  <a:lnTo>
                    <a:pt x="0" y="0"/>
                  </a:lnTo>
                  <a:lnTo>
                    <a:pt x="2153" y="0"/>
                  </a:lnTo>
                  <a:lnTo>
                    <a:pt x="2153" y="0"/>
                  </a:lnTo>
                  <a:lnTo>
                    <a:pt x="1345" y="0"/>
                  </a:lnTo>
                  <a:lnTo>
                    <a:pt x="1345" y="1835"/>
                  </a:lnTo>
                  <a:lnTo>
                    <a:pt x="2153" y="1835"/>
                  </a:lnTo>
                  <a:lnTo>
                    <a:pt x="1076" y="2118"/>
                  </a:lnTo>
                  <a:lnTo>
                    <a:pt x="0" y="1835"/>
                  </a:lnTo>
                  <a:lnTo>
                    <a:pt x="807" y="1835"/>
                  </a:lnTo>
                  <a:lnTo>
                    <a:pt x="807" y="0"/>
                  </a:lnTo>
                  <a:lnTo>
                    <a:pt x="0" y="0"/>
                  </a:lnTo>
                </a:path>
              </a:pathLst>
            </a:cu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63" name="Google Shape;1063;p58"/>
            <p:cNvSpPr/>
            <p:nvPr/>
          </p:nvSpPr>
          <p:spPr>
            <a:xfrm>
              <a:off x="1609560" y="2733840"/>
              <a:ext cx="436698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64" name="Google Shape;1064;p58"/>
          <p:cNvGrpSpPr/>
          <p:nvPr/>
        </p:nvGrpSpPr>
        <p:grpSpPr>
          <a:xfrm>
            <a:off x="2133339" y="1266840"/>
            <a:ext cx="714988" cy="1173960"/>
            <a:chOff x="2311560" y="1689120"/>
            <a:chExt cx="774718" cy="1565280"/>
          </a:xfrm>
        </p:grpSpPr>
        <p:sp>
          <p:nvSpPr>
            <p:cNvPr id="1065" name="Google Shape;1065;p58"/>
            <p:cNvSpPr/>
            <p:nvPr/>
          </p:nvSpPr>
          <p:spPr>
            <a:xfrm>
              <a:off x="2311560" y="1689120"/>
              <a:ext cx="774718" cy="762120"/>
            </a:xfrm>
            <a:custGeom>
              <a:rect b="b" l="l" r="r" t="t"/>
              <a:pathLst>
                <a:path extrusionOk="0" h="2119" w="2154">
                  <a:moveTo>
                    <a:pt x="0" y="0"/>
                  </a:moveTo>
                  <a:lnTo>
                    <a:pt x="0" y="0"/>
                  </a:lnTo>
                  <a:lnTo>
                    <a:pt x="2153" y="0"/>
                  </a:lnTo>
                  <a:lnTo>
                    <a:pt x="2153" y="0"/>
                  </a:lnTo>
                  <a:lnTo>
                    <a:pt x="1345" y="0"/>
                  </a:lnTo>
                  <a:lnTo>
                    <a:pt x="1345" y="1835"/>
                  </a:lnTo>
                  <a:lnTo>
                    <a:pt x="2153" y="1835"/>
                  </a:lnTo>
                  <a:lnTo>
                    <a:pt x="1076" y="2118"/>
                  </a:lnTo>
                  <a:lnTo>
                    <a:pt x="0" y="1835"/>
                  </a:lnTo>
                  <a:lnTo>
                    <a:pt x="807" y="1835"/>
                  </a:lnTo>
                  <a:lnTo>
                    <a:pt x="807" y="0"/>
                  </a:lnTo>
                  <a:lnTo>
                    <a:pt x="0" y="0"/>
                  </a:lnTo>
                </a:path>
              </a:pathLst>
            </a:cu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66" name="Google Shape;1066;p58"/>
            <p:cNvSpPr/>
            <p:nvPr/>
          </p:nvSpPr>
          <p:spPr>
            <a:xfrm>
              <a:off x="2510640" y="2733840"/>
              <a:ext cx="358938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67" name="Google Shape;1067;p58"/>
          <p:cNvGrpSpPr/>
          <p:nvPr/>
        </p:nvGrpSpPr>
        <p:grpSpPr>
          <a:xfrm>
            <a:off x="4594602" y="1266840"/>
            <a:ext cx="714988" cy="1173960"/>
            <a:chOff x="4978440" y="1689120"/>
            <a:chExt cx="774718" cy="1565280"/>
          </a:xfrm>
        </p:grpSpPr>
        <p:sp>
          <p:nvSpPr>
            <p:cNvPr id="1068" name="Google Shape;1068;p58"/>
            <p:cNvSpPr/>
            <p:nvPr/>
          </p:nvSpPr>
          <p:spPr>
            <a:xfrm>
              <a:off x="4978440" y="1689120"/>
              <a:ext cx="774718" cy="762120"/>
            </a:xfrm>
            <a:custGeom>
              <a:rect b="b" l="l" r="r" t="t"/>
              <a:pathLst>
                <a:path extrusionOk="0" h="2119" w="2154">
                  <a:moveTo>
                    <a:pt x="0" y="0"/>
                  </a:moveTo>
                  <a:lnTo>
                    <a:pt x="0" y="0"/>
                  </a:lnTo>
                  <a:lnTo>
                    <a:pt x="2153" y="0"/>
                  </a:lnTo>
                  <a:lnTo>
                    <a:pt x="2153" y="0"/>
                  </a:lnTo>
                  <a:lnTo>
                    <a:pt x="1345" y="0"/>
                  </a:lnTo>
                  <a:lnTo>
                    <a:pt x="1345" y="1835"/>
                  </a:lnTo>
                  <a:lnTo>
                    <a:pt x="2153" y="1835"/>
                  </a:lnTo>
                  <a:lnTo>
                    <a:pt x="1076" y="2118"/>
                  </a:lnTo>
                  <a:lnTo>
                    <a:pt x="0" y="1835"/>
                  </a:lnTo>
                  <a:lnTo>
                    <a:pt x="807" y="1835"/>
                  </a:lnTo>
                  <a:lnTo>
                    <a:pt x="807" y="0"/>
                  </a:lnTo>
                  <a:lnTo>
                    <a:pt x="0" y="0"/>
                  </a:lnTo>
                </a:path>
              </a:pathLst>
            </a:cu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69" name="Google Shape;1069;p58"/>
            <p:cNvSpPr/>
            <p:nvPr/>
          </p:nvSpPr>
          <p:spPr>
            <a:xfrm>
              <a:off x="5178960" y="2733840"/>
              <a:ext cx="358938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70" name="Google Shape;1070;p58"/>
          <p:cNvGrpSpPr/>
          <p:nvPr/>
        </p:nvGrpSpPr>
        <p:grpSpPr>
          <a:xfrm>
            <a:off x="2965278" y="1266840"/>
            <a:ext cx="714988" cy="1173960"/>
            <a:chOff x="3213000" y="1689120"/>
            <a:chExt cx="774718" cy="1565280"/>
          </a:xfrm>
        </p:grpSpPr>
        <p:sp>
          <p:nvSpPr>
            <p:cNvPr id="1071" name="Google Shape;1071;p58"/>
            <p:cNvSpPr/>
            <p:nvPr/>
          </p:nvSpPr>
          <p:spPr>
            <a:xfrm>
              <a:off x="3213000" y="1689120"/>
              <a:ext cx="774718" cy="762120"/>
            </a:xfrm>
            <a:custGeom>
              <a:rect b="b" l="l" r="r" t="t"/>
              <a:pathLst>
                <a:path extrusionOk="0" h="2119" w="2154">
                  <a:moveTo>
                    <a:pt x="0" y="0"/>
                  </a:moveTo>
                  <a:lnTo>
                    <a:pt x="0" y="0"/>
                  </a:lnTo>
                  <a:lnTo>
                    <a:pt x="2153" y="0"/>
                  </a:lnTo>
                  <a:lnTo>
                    <a:pt x="2153" y="0"/>
                  </a:lnTo>
                  <a:lnTo>
                    <a:pt x="1345" y="0"/>
                  </a:lnTo>
                  <a:lnTo>
                    <a:pt x="1345" y="1835"/>
                  </a:lnTo>
                  <a:lnTo>
                    <a:pt x="2153" y="1835"/>
                  </a:lnTo>
                  <a:lnTo>
                    <a:pt x="1076" y="2118"/>
                  </a:lnTo>
                  <a:lnTo>
                    <a:pt x="0" y="1835"/>
                  </a:lnTo>
                  <a:lnTo>
                    <a:pt x="807" y="1835"/>
                  </a:lnTo>
                  <a:lnTo>
                    <a:pt x="807" y="0"/>
                  </a:lnTo>
                  <a:lnTo>
                    <a:pt x="0" y="0"/>
                  </a:lnTo>
                </a:path>
              </a:pathLst>
            </a:cu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72" name="Google Shape;1072;p58"/>
            <p:cNvSpPr/>
            <p:nvPr/>
          </p:nvSpPr>
          <p:spPr>
            <a:xfrm>
              <a:off x="3363840" y="2733840"/>
              <a:ext cx="436698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73" name="Google Shape;1073;p58"/>
          <p:cNvGrpSpPr/>
          <p:nvPr/>
        </p:nvGrpSpPr>
        <p:grpSpPr>
          <a:xfrm>
            <a:off x="3773959" y="1266840"/>
            <a:ext cx="714988" cy="1173960"/>
            <a:chOff x="4089240" y="1689120"/>
            <a:chExt cx="774718" cy="1565280"/>
          </a:xfrm>
        </p:grpSpPr>
        <p:sp>
          <p:nvSpPr>
            <p:cNvPr id="1074" name="Google Shape;1074;p58"/>
            <p:cNvSpPr/>
            <p:nvPr/>
          </p:nvSpPr>
          <p:spPr>
            <a:xfrm>
              <a:off x="4089240" y="1689120"/>
              <a:ext cx="774718" cy="762120"/>
            </a:xfrm>
            <a:custGeom>
              <a:rect b="b" l="l" r="r" t="t"/>
              <a:pathLst>
                <a:path extrusionOk="0" h="2119" w="2154">
                  <a:moveTo>
                    <a:pt x="0" y="0"/>
                  </a:moveTo>
                  <a:lnTo>
                    <a:pt x="0" y="0"/>
                  </a:lnTo>
                  <a:lnTo>
                    <a:pt x="2153" y="0"/>
                  </a:lnTo>
                  <a:lnTo>
                    <a:pt x="2153" y="0"/>
                  </a:lnTo>
                  <a:lnTo>
                    <a:pt x="1345" y="0"/>
                  </a:lnTo>
                  <a:lnTo>
                    <a:pt x="1345" y="1835"/>
                  </a:lnTo>
                  <a:lnTo>
                    <a:pt x="2153" y="1835"/>
                  </a:lnTo>
                  <a:lnTo>
                    <a:pt x="1076" y="2118"/>
                  </a:lnTo>
                  <a:lnTo>
                    <a:pt x="0" y="1835"/>
                  </a:lnTo>
                  <a:lnTo>
                    <a:pt x="807" y="1835"/>
                  </a:lnTo>
                  <a:lnTo>
                    <a:pt x="807" y="0"/>
                  </a:lnTo>
                  <a:lnTo>
                    <a:pt x="0" y="0"/>
                  </a:lnTo>
                </a:path>
              </a:pathLst>
            </a:cu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75" name="Google Shape;1075;p58"/>
            <p:cNvSpPr/>
            <p:nvPr/>
          </p:nvSpPr>
          <p:spPr>
            <a:xfrm>
              <a:off x="4317120" y="2733840"/>
              <a:ext cx="358938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76" name="Google Shape;1076;p58"/>
          <p:cNvGrpSpPr/>
          <p:nvPr/>
        </p:nvGrpSpPr>
        <p:grpSpPr>
          <a:xfrm>
            <a:off x="6247184" y="1276290"/>
            <a:ext cx="714988" cy="1164510"/>
            <a:chOff x="6769080" y="1701720"/>
            <a:chExt cx="774718" cy="1552680"/>
          </a:xfrm>
        </p:grpSpPr>
        <p:sp>
          <p:nvSpPr>
            <p:cNvPr id="1077" name="Google Shape;1077;p58"/>
            <p:cNvSpPr/>
            <p:nvPr/>
          </p:nvSpPr>
          <p:spPr>
            <a:xfrm>
              <a:off x="6769080" y="1701720"/>
              <a:ext cx="774718" cy="762120"/>
            </a:xfrm>
            <a:custGeom>
              <a:rect b="b" l="l" r="r" t="t"/>
              <a:pathLst>
                <a:path extrusionOk="0" h="2119" w="2154">
                  <a:moveTo>
                    <a:pt x="0" y="0"/>
                  </a:moveTo>
                  <a:lnTo>
                    <a:pt x="0" y="0"/>
                  </a:lnTo>
                  <a:lnTo>
                    <a:pt x="2153" y="0"/>
                  </a:lnTo>
                  <a:lnTo>
                    <a:pt x="2153" y="0"/>
                  </a:lnTo>
                  <a:lnTo>
                    <a:pt x="1345" y="0"/>
                  </a:lnTo>
                  <a:lnTo>
                    <a:pt x="1345" y="1835"/>
                  </a:lnTo>
                  <a:lnTo>
                    <a:pt x="2153" y="1835"/>
                  </a:lnTo>
                  <a:lnTo>
                    <a:pt x="1076" y="2118"/>
                  </a:lnTo>
                  <a:lnTo>
                    <a:pt x="0" y="1835"/>
                  </a:lnTo>
                  <a:lnTo>
                    <a:pt x="807" y="1835"/>
                  </a:lnTo>
                  <a:lnTo>
                    <a:pt x="807" y="0"/>
                  </a:lnTo>
                  <a:lnTo>
                    <a:pt x="0" y="0"/>
                  </a:lnTo>
                </a:path>
              </a:pathLst>
            </a:cu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78" name="Google Shape;1078;p58"/>
            <p:cNvSpPr/>
            <p:nvPr/>
          </p:nvSpPr>
          <p:spPr>
            <a:xfrm>
              <a:off x="6971400" y="2733840"/>
              <a:ext cx="358938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79" name="Google Shape;1079;p58"/>
          <p:cNvGrpSpPr/>
          <p:nvPr/>
        </p:nvGrpSpPr>
        <p:grpSpPr>
          <a:xfrm>
            <a:off x="7044238" y="1266840"/>
            <a:ext cx="714988" cy="1173960"/>
            <a:chOff x="7632720" y="1689120"/>
            <a:chExt cx="774718" cy="1565280"/>
          </a:xfrm>
        </p:grpSpPr>
        <p:sp>
          <p:nvSpPr>
            <p:cNvPr id="1080" name="Google Shape;1080;p58"/>
            <p:cNvSpPr/>
            <p:nvPr/>
          </p:nvSpPr>
          <p:spPr>
            <a:xfrm>
              <a:off x="7632720" y="1689120"/>
              <a:ext cx="774718" cy="762120"/>
            </a:xfrm>
            <a:custGeom>
              <a:rect b="b" l="l" r="r" t="t"/>
              <a:pathLst>
                <a:path extrusionOk="0" h="2119" w="2154">
                  <a:moveTo>
                    <a:pt x="0" y="0"/>
                  </a:moveTo>
                  <a:lnTo>
                    <a:pt x="0" y="0"/>
                  </a:lnTo>
                  <a:lnTo>
                    <a:pt x="2153" y="0"/>
                  </a:lnTo>
                  <a:lnTo>
                    <a:pt x="2153" y="0"/>
                  </a:lnTo>
                  <a:lnTo>
                    <a:pt x="1345" y="0"/>
                  </a:lnTo>
                  <a:lnTo>
                    <a:pt x="1345" y="1835"/>
                  </a:lnTo>
                  <a:lnTo>
                    <a:pt x="2153" y="1835"/>
                  </a:lnTo>
                  <a:lnTo>
                    <a:pt x="1076" y="2118"/>
                  </a:lnTo>
                  <a:lnTo>
                    <a:pt x="0" y="1835"/>
                  </a:lnTo>
                  <a:lnTo>
                    <a:pt x="807" y="1835"/>
                  </a:lnTo>
                  <a:lnTo>
                    <a:pt x="807" y="0"/>
                  </a:lnTo>
                  <a:lnTo>
                    <a:pt x="0" y="0"/>
                  </a:lnTo>
                </a:path>
              </a:pathLst>
            </a:cu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81" name="Google Shape;1081;p58"/>
            <p:cNvSpPr/>
            <p:nvPr/>
          </p:nvSpPr>
          <p:spPr>
            <a:xfrm>
              <a:off x="7835040" y="2733840"/>
              <a:ext cx="358938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82" name="Google Shape;1082;p58"/>
          <p:cNvGrpSpPr/>
          <p:nvPr/>
        </p:nvGrpSpPr>
        <p:grpSpPr>
          <a:xfrm>
            <a:off x="5414913" y="1266840"/>
            <a:ext cx="714988" cy="1180980"/>
            <a:chOff x="5867280" y="1689120"/>
            <a:chExt cx="774718" cy="1574640"/>
          </a:xfrm>
        </p:grpSpPr>
        <p:sp>
          <p:nvSpPr>
            <p:cNvPr id="1083" name="Google Shape;1083;p58"/>
            <p:cNvSpPr/>
            <p:nvPr/>
          </p:nvSpPr>
          <p:spPr>
            <a:xfrm>
              <a:off x="5867280" y="1689120"/>
              <a:ext cx="774718" cy="762120"/>
            </a:xfrm>
            <a:custGeom>
              <a:rect b="b" l="l" r="r" t="t"/>
              <a:pathLst>
                <a:path extrusionOk="0" h="2119" w="2154">
                  <a:moveTo>
                    <a:pt x="0" y="0"/>
                  </a:moveTo>
                  <a:lnTo>
                    <a:pt x="0" y="0"/>
                  </a:lnTo>
                  <a:lnTo>
                    <a:pt x="2153" y="0"/>
                  </a:lnTo>
                  <a:lnTo>
                    <a:pt x="2153" y="0"/>
                  </a:lnTo>
                  <a:lnTo>
                    <a:pt x="1345" y="0"/>
                  </a:lnTo>
                  <a:lnTo>
                    <a:pt x="1345" y="1835"/>
                  </a:lnTo>
                  <a:lnTo>
                    <a:pt x="2153" y="1835"/>
                  </a:lnTo>
                  <a:lnTo>
                    <a:pt x="1076" y="2118"/>
                  </a:lnTo>
                  <a:lnTo>
                    <a:pt x="0" y="1835"/>
                  </a:lnTo>
                  <a:lnTo>
                    <a:pt x="807" y="1835"/>
                  </a:lnTo>
                  <a:lnTo>
                    <a:pt x="807" y="0"/>
                  </a:lnTo>
                  <a:lnTo>
                    <a:pt x="0" y="0"/>
                  </a:lnTo>
                </a:path>
              </a:pathLst>
            </a:custGeom>
            <a:noFill/>
            <a:ln cap="flat" cmpd="sng" w="38150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84" name="Google Shape;1084;p58"/>
            <p:cNvSpPr/>
            <p:nvPr/>
          </p:nvSpPr>
          <p:spPr>
            <a:xfrm>
              <a:off x="6068160" y="2743200"/>
              <a:ext cx="358938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85" name="Google Shape;1085;p58"/>
          <p:cNvGrpSpPr/>
          <p:nvPr/>
        </p:nvGrpSpPr>
        <p:grpSpPr>
          <a:xfrm>
            <a:off x="1840632" y="3063420"/>
            <a:ext cx="5043115" cy="463050"/>
            <a:chOff x="1994400" y="4084560"/>
            <a:chExt cx="5464422" cy="617400"/>
          </a:xfrm>
        </p:grpSpPr>
        <p:sp>
          <p:nvSpPr>
            <p:cNvPr id="1086" name="Google Shape;1086;p58"/>
            <p:cNvSpPr/>
            <p:nvPr/>
          </p:nvSpPr>
          <p:spPr>
            <a:xfrm>
              <a:off x="1994400" y="4181400"/>
              <a:ext cx="5464422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63DE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-5.125</a:t>
              </a:r>
              <a:r>
                <a:rPr b="1" lang="en" sz="2400" strike="noStrike">
                  <a:solidFill>
                    <a:srgbClr val="9999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r>
                <a:rPr b="1" lang="en" sz="2400" strike="noStrike">
                  <a:solidFill>
                    <a:srgbClr val="063DE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                     C0A40000H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087" name="Google Shape;1087;p58"/>
            <p:cNvCxnSpPr/>
            <p:nvPr/>
          </p:nvCxnSpPr>
          <p:spPr>
            <a:xfrm>
              <a:off x="3352680" y="4483080"/>
              <a:ext cx="2133600" cy="1500"/>
            </a:xfrm>
            <a:prstGeom prst="straightConnector1">
              <a:avLst/>
            </a:prstGeom>
            <a:noFill/>
            <a:ln cap="flat" cmpd="sng" w="38150">
              <a:solidFill>
                <a:srgbClr val="063DE8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1088" name="Google Shape;1088;p58"/>
            <p:cNvSpPr/>
            <p:nvPr/>
          </p:nvSpPr>
          <p:spPr>
            <a:xfrm>
              <a:off x="3417120" y="4084560"/>
              <a:ext cx="1852578" cy="3988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 strike="noStrike">
                  <a:solidFill>
                    <a:srgbClr val="FC012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V.M. IEEE 754</a:t>
              </a:r>
              <a:endParaRPr b="0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89" name="Google Shape;1089;p5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Esempio: Standard IEEE 754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4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Google Shape;1095;p59"/>
          <p:cNvGrpSpPr/>
          <p:nvPr/>
        </p:nvGrpSpPr>
        <p:grpSpPr>
          <a:xfrm>
            <a:off x="776454" y="956070"/>
            <a:ext cx="7876508" cy="3763575"/>
            <a:chOff x="841320" y="1274760"/>
            <a:chExt cx="8534520" cy="5018100"/>
          </a:xfrm>
        </p:grpSpPr>
        <p:sp>
          <p:nvSpPr>
            <p:cNvPr id="1096" name="Google Shape;1096;p59"/>
            <p:cNvSpPr/>
            <p:nvPr/>
          </p:nvSpPr>
          <p:spPr>
            <a:xfrm>
              <a:off x="6540480" y="5380200"/>
              <a:ext cx="2835300" cy="45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~10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8</a:t>
              </a: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, 10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+308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7" name="Google Shape;1097;p59"/>
            <p:cNvSpPr/>
            <p:nvPr/>
          </p:nvSpPr>
          <p:spPr>
            <a:xfrm>
              <a:off x="3483000" y="5380200"/>
              <a:ext cx="3057600" cy="45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~ 10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8</a:t>
              </a: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, 10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+38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8" name="Google Shape;1098;p59"/>
            <p:cNvSpPr/>
            <p:nvPr/>
          </p:nvSpPr>
          <p:spPr>
            <a:xfrm>
              <a:off x="841320" y="5380200"/>
              <a:ext cx="2643000" cy="45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range decimale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9" name="Google Shape;1099;p59"/>
            <p:cNvSpPr/>
            <p:nvPr/>
          </p:nvSpPr>
          <p:spPr>
            <a:xfrm>
              <a:off x="6540480" y="4924440"/>
              <a:ext cx="28353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~ 2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+1024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0" name="Google Shape;1100;p59"/>
            <p:cNvSpPr/>
            <p:nvPr/>
          </p:nvSpPr>
          <p:spPr>
            <a:xfrm>
              <a:off x="3483000" y="4924440"/>
              <a:ext cx="30576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~ 2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+128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1" name="Google Shape;1101;p59"/>
            <p:cNvSpPr/>
            <p:nvPr/>
          </p:nvSpPr>
          <p:spPr>
            <a:xfrm>
              <a:off x="841320" y="4924440"/>
              <a:ext cx="26430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massimo, norm.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2" name="Google Shape;1102;p59"/>
            <p:cNvSpPr/>
            <p:nvPr/>
          </p:nvSpPr>
          <p:spPr>
            <a:xfrm>
              <a:off x="6540480" y="4008600"/>
              <a:ext cx="2835300" cy="46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-1022, +1023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3" name="Google Shape;1103;p59"/>
            <p:cNvSpPr/>
            <p:nvPr/>
          </p:nvSpPr>
          <p:spPr>
            <a:xfrm>
              <a:off x="3483000" y="4008600"/>
              <a:ext cx="3057600" cy="46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-126, +127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4" name="Google Shape;1104;p59"/>
            <p:cNvSpPr/>
            <p:nvPr/>
          </p:nvSpPr>
          <p:spPr>
            <a:xfrm>
              <a:off x="841320" y="4008600"/>
              <a:ext cx="2643000" cy="46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range esponente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5" name="Google Shape;1105;p59"/>
            <p:cNvSpPr/>
            <p:nvPr/>
          </p:nvSpPr>
          <p:spPr>
            <a:xfrm>
              <a:off x="6540480" y="4468680"/>
              <a:ext cx="28353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-1022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6" name="Google Shape;1106;p59"/>
            <p:cNvSpPr/>
            <p:nvPr/>
          </p:nvSpPr>
          <p:spPr>
            <a:xfrm>
              <a:off x="3483000" y="4468680"/>
              <a:ext cx="30576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-126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7" name="Google Shape;1107;p59"/>
            <p:cNvSpPr/>
            <p:nvPr/>
          </p:nvSpPr>
          <p:spPr>
            <a:xfrm>
              <a:off x="841320" y="4468680"/>
              <a:ext cx="26430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minimo, norm.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8" name="Google Shape;1108;p59"/>
            <p:cNvSpPr/>
            <p:nvPr/>
          </p:nvSpPr>
          <p:spPr>
            <a:xfrm>
              <a:off x="6540480" y="2641680"/>
              <a:ext cx="2835300" cy="45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52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9" name="Google Shape;1109;p59"/>
            <p:cNvSpPr/>
            <p:nvPr/>
          </p:nvSpPr>
          <p:spPr>
            <a:xfrm>
              <a:off x="3483000" y="2641680"/>
              <a:ext cx="3057600" cy="45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23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0" name="Google Shape;1110;p59"/>
            <p:cNvSpPr/>
            <p:nvPr/>
          </p:nvSpPr>
          <p:spPr>
            <a:xfrm>
              <a:off x="841320" y="2641680"/>
              <a:ext cx="2643000" cy="45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bit per mantissa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1" name="Google Shape;1111;p59"/>
            <p:cNvSpPr/>
            <p:nvPr/>
          </p:nvSpPr>
          <p:spPr>
            <a:xfrm>
              <a:off x="6540480" y="2185920"/>
              <a:ext cx="28353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11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2" name="Google Shape;1112;p59"/>
            <p:cNvSpPr/>
            <p:nvPr/>
          </p:nvSpPr>
          <p:spPr>
            <a:xfrm>
              <a:off x="3483000" y="2185920"/>
              <a:ext cx="30576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8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3" name="Google Shape;1113;p59"/>
            <p:cNvSpPr/>
            <p:nvPr/>
          </p:nvSpPr>
          <p:spPr>
            <a:xfrm>
              <a:off x="841320" y="2185920"/>
              <a:ext cx="26430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bit per esponente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4" name="Google Shape;1114;p59"/>
            <p:cNvSpPr/>
            <p:nvPr/>
          </p:nvSpPr>
          <p:spPr>
            <a:xfrm>
              <a:off x="6540480" y="1730520"/>
              <a:ext cx="2835300" cy="45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1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5" name="Google Shape;1115;p59"/>
            <p:cNvSpPr/>
            <p:nvPr/>
          </p:nvSpPr>
          <p:spPr>
            <a:xfrm>
              <a:off x="3483000" y="1730520"/>
              <a:ext cx="3057600" cy="45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1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6" name="Google Shape;1116;p59"/>
            <p:cNvSpPr/>
            <p:nvPr/>
          </p:nvSpPr>
          <p:spPr>
            <a:xfrm>
              <a:off x="841320" y="1730520"/>
              <a:ext cx="2643000" cy="45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bit segno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7" name="Google Shape;1117;p59"/>
            <p:cNvSpPr/>
            <p:nvPr/>
          </p:nvSpPr>
          <p:spPr>
            <a:xfrm>
              <a:off x="6540480" y="5835600"/>
              <a:ext cx="28353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~ 10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-324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8" name="Google Shape;1118;p59"/>
            <p:cNvSpPr/>
            <p:nvPr/>
          </p:nvSpPr>
          <p:spPr>
            <a:xfrm>
              <a:off x="3483000" y="5835600"/>
              <a:ext cx="30576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~ 10</a:t>
              </a:r>
              <a:r>
                <a:rPr b="1" lang="en" sz="2100" strike="noStrike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-45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9" name="Google Shape;1119;p59"/>
            <p:cNvSpPr/>
            <p:nvPr/>
          </p:nvSpPr>
          <p:spPr>
            <a:xfrm>
              <a:off x="841320" y="5835600"/>
              <a:ext cx="26430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minimo, denom.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0" name="Google Shape;1120;p59"/>
            <p:cNvSpPr/>
            <p:nvPr/>
          </p:nvSpPr>
          <p:spPr>
            <a:xfrm>
              <a:off x="6540480" y="3552840"/>
              <a:ext cx="28353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Eccesso 1024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1" name="Google Shape;1121;p59"/>
            <p:cNvSpPr/>
            <p:nvPr/>
          </p:nvSpPr>
          <p:spPr>
            <a:xfrm>
              <a:off x="3483000" y="3552840"/>
              <a:ext cx="30576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Eccesso 127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2" name="Google Shape;1122;p59"/>
            <p:cNvSpPr/>
            <p:nvPr/>
          </p:nvSpPr>
          <p:spPr>
            <a:xfrm>
              <a:off x="841320" y="3552840"/>
              <a:ext cx="26430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rappr. esponente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3" name="Google Shape;1123;p59"/>
            <p:cNvSpPr/>
            <p:nvPr/>
          </p:nvSpPr>
          <p:spPr>
            <a:xfrm>
              <a:off x="6540480" y="3097080"/>
              <a:ext cx="28353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64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4" name="Google Shape;1124;p59"/>
            <p:cNvSpPr/>
            <p:nvPr/>
          </p:nvSpPr>
          <p:spPr>
            <a:xfrm>
              <a:off x="3483000" y="3097080"/>
              <a:ext cx="30576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32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5" name="Google Shape;1125;p59"/>
            <p:cNvSpPr/>
            <p:nvPr/>
          </p:nvSpPr>
          <p:spPr>
            <a:xfrm>
              <a:off x="841320" y="3097080"/>
              <a:ext cx="26430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bit totali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6" name="Google Shape;1126;p59"/>
            <p:cNvSpPr/>
            <p:nvPr/>
          </p:nvSpPr>
          <p:spPr>
            <a:xfrm>
              <a:off x="6540480" y="1274760"/>
              <a:ext cx="28353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 strike="noStrike">
                  <a:solidFill>
                    <a:srgbClr val="FC012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DOPPIA PRECISIONE</a:t>
              </a:r>
              <a:endParaRPr b="0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7" name="Google Shape;1127;p59"/>
            <p:cNvSpPr/>
            <p:nvPr/>
          </p:nvSpPr>
          <p:spPr>
            <a:xfrm>
              <a:off x="3483000" y="1274760"/>
              <a:ext cx="30576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 strike="noStrike">
                  <a:solidFill>
                    <a:srgbClr val="FC012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SINGOLA PRECISIONE</a:t>
              </a:r>
              <a:endParaRPr b="0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8" name="Google Shape;1128;p59"/>
            <p:cNvSpPr/>
            <p:nvPr/>
          </p:nvSpPr>
          <p:spPr>
            <a:xfrm>
              <a:off x="841320" y="1274760"/>
              <a:ext cx="2643000" cy="4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FC012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VM IEEE 754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129" name="Google Shape;1129;p59"/>
            <p:cNvCxnSpPr/>
            <p:nvPr/>
          </p:nvCxnSpPr>
          <p:spPr>
            <a:xfrm>
              <a:off x="841320" y="1274760"/>
              <a:ext cx="8534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0" name="Google Shape;1130;p59"/>
            <p:cNvCxnSpPr/>
            <p:nvPr/>
          </p:nvCxnSpPr>
          <p:spPr>
            <a:xfrm>
              <a:off x="841320" y="3097080"/>
              <a:ext cx="8534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1" name="Google Shape;1131;p59"/>
            <p:cNvCxnSpPr/>
            <p:nvPr/>
          </p:nvCxnSpPr>
          <p:spPr>
            <a:xfrm>
              <a:off x="841320" y="3552840"/>
              <a:ext cx="8534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2" name="Google Shape;1132;p59"/>
            <p:cNvCxnSpPr/>
            <p:nvPr/>
          </p:nvCxnSpPr>
          <p:spPr>
            <a:xfrm>
              <a:off x="841320" y="4008600"/>
              <a:ext cx="8534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3" name="Google Shape;1133;p59"/>
            <p:cNvCxnSpPr/>
            <p:nvPr/>
          </p:nvCxnSpPr>
          <p:spPr>
            <a:xfrm>
              <a:off x="841320" y="6291360"/>
              <a:ext cx="8534400" cy="15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4" name="Google Shape;1134;p59"/>
            <p:cNvCxnSpPr/>
            <p:nvPr/>
          </p:nvCxnSpPr>
          <p:spPr>
            <a:xfrm>
              <a:off x="841320" y="1274760"/>
              <a:ext cx="1800" cy="50166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5" name="Google Shape;1135;p59"/>
            <p:cNvCxnSpPr/>
            <p:nvPr/>
          </p:nvCxnSpPr>
          <p:spPr>
            <a:xfrm>
              <a:off x="3483000" y="1274760"/>
              <a:ext cx="1500" cy="50166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6" name="Google Shape;1136;p59"/>
            <p:cNvCxnSpPr/>
            <p:nvPr/>
          </p:nvCxnSpPr>
          <p:spPr>
            <a:xfrm>
              <a:off x="6540480" y="1274760"/>
              <a:ext cx="1500" cy="50166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7" name="Google Shape;1137;p59"/>
            <p:cNvCxnSpPr/>
            <p:nvPr/>
          </p:nvCxnSpPr>
          <p:spPr>
            <a:xfrm>
              <a:off x="9374040" y="1274760"/>
              <a:ext cx="1800" cy="50166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8" name="Google Shape;1138;p59"/>
            <p:cNvCxnSpPr/>
            <p:nvPr/>
          </p:nvCxnSpPr>
          <p:spPr>
            <a:xfrm>
              <a:off x="841320" y="1730520"/>
              <a:ext cx="8534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39" name="Google Shape;1139;p59"/>
            <p:cNvCxnSpPr/>
            <p:nvPr/>
          </p:nvCxnSpPr>
          <p:spPr>
            <a:xfrm>
              <a:off x="841320" y="2185920"/>
              <a:ext cx="8534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40" name="Google Shape;1140;p59"/>
            <p:cNvCxnSpPr/>
            <p:nvPr/>
          </p:nvCxnSpPr>
          <p:spPr>
            <a:xfrm>
              <a:off x="841320" y="2641680"/>
              <a:ext cx="8534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41" name="Google Shape;1141;p59"/>
            <p:cNvCxnSpPr/>
            <p:nvPr/>
          </p:nvCxnSpPr>
          <p:spPr>
            <a:xfrm>
              <a:off x="841320" y="4924440"/>
              <a:ext cx="8534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42" name="Google Shape;1142;p59"/>
            <p:cNvCxnSpPr/>
            <p:nvPr/>
          </p:nvCxnSpPr>
          <p:spPr>
            <a:xfrm>
              <a:off x="841320" y="4468680"/>
              <a:ext cx="8534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43" name="Google Shape;1143;p59"/>
            <p:cNvCxnSpPr/>
            <p:nvPr/>
          </p:nvCxnSpPr>
          <p:spPr>
            <a:xfrm>
              <a:off x="841320" y="5380200"/>
              <a:ext cx="8534400" cy="15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44" name="Google Shape;1144;p59"/>
            <p:cNvCxnSpPr/>
            <p:nvPr/>
          </p:nvCxnSpPr>
          <p:spPr>
            <a:xfrm>
              <a:off x="841320" y="5835600"/>
              <a:ext cx="8534400" cy="18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1145" name="Google Shape;1145;p5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Standard IEEE 754: sinossi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0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Google Shape;1151;p60"/>
          <p:cNvSpPr/>
          <p:nvPr/>
        </p:nvSpPr>
        <p:spPr>
          <a:xfrm>
            <a:off x="1021684" y="888300"/>
            <a:ext cx="1694142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63DE8"/>
                </a:solidFill>
                <a:latin typeface="Arial Narrow"/>
                <a:ea typeface="Arial Narrow"/>
                <a:cs typeface="Arial Narrow"/>
                <a:sym typeface="Arial Narrow"/>
              </a:rPr>
              <a:t>0 &lt; Exp &lt; Max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2" name="Google Shape;1152;p60"/>
          <p:cNvSpPr/>
          <p:nvPr/>
        </p:nvSpPr>
        <p:spPr>
          <a:xfrm>
            <a:off x="4184750" y="896670"/>
            <a:ext cx="3244482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63DE8"/>
                </a:solidFill>
                <a:latin typeface="Arial Narrow"/>
                <a:ea typeface="Arial Narrow"/>
                <a:cs typeface="Arial Narrow"/>
                <a:sym typeface="Arial Narrow"/>
              </a:rPr>
              <a:t>qualunque configuraz. di bit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3" name="Google Shape;1153;p60"/>
          <p:cNvSpPr/>
          <p:nvPr/>
        </p:nvSpPr>
        <p:spPr>
          <a:xfrm>
            <a:off x="446883" y="907200"/>
            <a:ext cx="4269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63DE8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±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4" name="Google Shape;1154;p60"/>
          <p:cNvSpPr/>
          <p:nvPr/>
        </p:nvSpPr>
        <p:spPr>
          <a:xfrm>
            <a:off x="477782" y="896670"/>
            <a:ext cx="8384700" cy="396300"/>
          </a:xfrm>
          <a:prstGeom prst="rect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55" name="Google Shape;1155;p60"/>
          <p:cNvCxnSpPr/>
          <p:nvPr/>
        </p:nvCxnSpPr>
        <p:spPr>
          <a:xfrm>
            <a:off x="840937" y="896670"/>
            <a:ext cx="1800" cy="3855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56" name="Google Shape;1156;p60"/>
          <p:cNvCxnSpPr/>
          <p:nvPr/>
        </p:nvCxnSpPr>
        <p:spPr>
          <a:xfrm>
            <a:off x="2943446" y="907200"/>
            <a:ext cx="1800" cy="3858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157" name="Google Shape;1157;p60"/>
          <p:cNvSpPr/>
          <p:nvPr/>
        </p:nvSpPr>
        <p:spPr>
          <a:xfrm>
            <a:off x="716341" y="541620"/>
            <a:ext cx="1750680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 strike="noStrike">
                <a:solidFill>
                  <a:srgbClr val="FC0128"/>
                </a:solidFill>
                <a:latin typeface="Arial Narrow"/>
                <a:ea typeface="Arial Narrow"/>
                <a:cs typeface="Arial Narrow"/>
                <a:sym typeface="Arial Narrow"/>
              </a:rPr>
              <a:t>Normalizzati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8" name="Google Shape;1158;p60"/>
          <p:cNvSpPr/>
          <p:nvPr/>
        </p:nvSpPr>
        <p:spPr>
          <a:xfrm>
            <a:off x="1739686" y="1912140"/>
            <a:ext cx="294678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63DE8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9" name="Google Shape;1159;p60"/>
          <p:cNvSpPr/>
          <p:nvPr/>
        </p:nvSpPr>
        <p:spPr>
          <a:xfrm>
            <a:off x="3464754" y="1929960"/>
            <a:ext cx="4642272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63DE8"/>
                </a:solidFill>
                <a:latin typeface="Arial Narrow"/>
                <a:ea typeface="Arial Narrow"/>
                <a:cs typeface="Arial Narrow"/>
                <a:sym typeface="Arial Narrow"/>
              </a:rPr>
              <a:t>qualunque configuraz. di bit diversa da 0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0" name="Google Shape;1160;p60"/>
          <p:cNvSpPr/>
          <p:nvPr/>
        </p:nvSpPr>
        <p:spPr>
          <a:xfrm>
            <a:off x="516324" y="1890000"/>
            <a:ext cx="4269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63DE8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±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1" name="Google Shape;1161;p60"/>
          <p:cNvSpPr/>
          <p:nvPr/>
        </p:nvSpPr>
        <p:spPr>
          <a:xfrm>
            <a:off x="498382" y="1894860"/>
            <a:ext cx="8439300" cy="400200"/>
          </a:xfrm>
          <a:prstGeom prst="rect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62" name="Google Shape;1162;p60"/>
          <p:cNvCxnSpPr/>
          <p:nvPr/>
        </p:nvCxnSpPr>
        <p:spPr>
          <a:xfrm>
            <a:off x="877485" y="1913220"/>
            <a:ext cx="1800" cy="3429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63" name="Google Shape;1163;p60"/>
          <p:cNvCxnSpPr/>
          <p:nvPr/>
        </p:nvCxnSpPr>
        <p:spPr>
          <a:xfrm>
            <a:off x="2887959" y="1913220"/>
            <a:ext cx="1500" cy="3429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164" name="Google Shape;1164;p60"/>
          <p:cNvSpPr/>
          <p:nvPr/>
        </p:nvSpPr>
        <p:spPr>
          <a:xfrm>
            <a:off x="638594" y="1540620"/>
            <a:ext cx="2064312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 strike="noStrike">
                <a:solidFill>
                  <a:srgbClr val="FC0128"/>
                </a:solidFill>
                <a:latin typeface="Arial Narrow"/>
                <a:ea typeface="Arial Narrow"/>
                <a:cs typeface="Arial Narrow"/>
                <a:sym typeface="Arial Narrow"/>
              </a:rPr>
              <a:t>Denormalizzati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65" name="Google Shape;1165;p60"/>
          <p:cNvGrpSpPr/>
          <p:nvPr/>
        </p:nvGrpSpPr>
        <p:grpSpPr>
          <a:xfrm>
            <a:off x="493715" y="2427570"/>
            <a:ext cx="8367178" cy="805905"/>
            <a:chOff x="534960" y="3236760"/>
            <a:chExt cx="9066180" cy="1074540"/>
          </a:xfrm>
        </p:grpSpPr>
        <p:sp>
          <p:nvSpPr>
            <p:cNvPr id="1166" name="Google Shape;1166;p60"/>
            <p:cNvSpPr/>
            <p:nvPr/>
          </p:nvSpPr>
          <p:spPr>
            <a:xfrm>
              <a:off x="1908720" y="3768840"/>
              <a:ext cx="31930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0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7" name="Google Shape;1167;p60"/>
            <p:cNvSpPr/>
            <p:nvPr/>
          </p:nvSpPr>
          <p:spPr>
            <a:xfrm>
              <a:off x="5997240" y="3790800"/>
              <a:ext cx="31930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0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8" name="Google Shape;1168;p60"/>
            <p:cNvSpPr/>
            <p:nvPr/>
          </p:nvSpPr>
          <p:spPr>
            <a:xfrm>
              <a:off x="534960" y="3790800"/>
              <a:ext cx="462600" cy="52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63DE8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±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9" name="Google Shape;1169;p60"/>
            <p:cNvSpPr/>
            <p:nvPr/>
          </p:nvSpPr>
          <p:spPr>
            <a:xfrm>
              <a:off x="568440" y="3778200"/>
              <a:ext cx="9032700" cy="463800"/>
            </a:xfrm>
            <a:prstGeom prst="rect">
              <a:avLst/>
            </a:prstGeom>
            <a:noFill/>
            <a:ln cap="flat" cmpd="sng" w="381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70" name="Google Shape;1170;p60"/>
            <p:cNvCxnSpPr/>
            <p:nvPr/>
          </p:nvCxnSpPr>
          <p:spPr>
            <a:xfrm>
              <a:off x="960480" y="3778200"/>
              <a:ext cx="1500" cy="451200"/>
            </a:xfrm>
            <a:prstGeom prst="straightConnector1">
              <a:avLst/>
            </a:prstGeom>
            <a:noFill/>
            <a:ln cap="flat" cmpd="sng" w="381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71" name="Google Shape;1171;p60"/>
            <p:cNvCxnSpPr/>
            <p:nvPr/>
          </p:nvCxnSpPr>
          <p:spPr>
            <a:xfrm>
              <a:off x="3154320" y="3790800"/>
              <a:ext cx="1800" cy="451200"/>
            </a:xfrm>
            <a:prstGeom prst="straightConnector1">
              <a:avLst/>
            </a:prstGeom>
            <a:noFill/>
            <a:ln cap="flat" cmpd="sng" w="381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172" name="Google Shape;1172;p60"/>
            <p:cNvSpPr/>
            <p:nvPr/>
          </p:nvSpPr>
          <p:spPr>
            <a:xfrm>
              <a:off x="647280" y="3236760"/>
              <a:ext cx="811782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2400" strike="noStrike">
                  <a:solidFill>
                    <a:srgbClr val="FC012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Zero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173" name="Google Shape;1173;p60"/>
          <p:cNvGrpSpPr/>
          <p:nvPr/>
        </p:nvGrpSpPr>
        <p:grpSpPr>
          <a:xfrm>
            <a:off x="565479" y="3286170"/>
            <a:ext cx="8295413" cy="817785"/>
            <a:chOff x="612720" y="4381560"/>
            <a:chExt cx="8988420" cy="1090380"/>
          </a:xfrm>
        </p:grpSpPr>
        <p:sp>
          <p:nvSpPr>
            <p:cNvPr id="1174" name="Google Shape;1174;p60"/>
            <p:cNvSpPr/>
            <p:nvPr/>
          </p:nvSpPr>
          <p:spPr>
            <a:xfrm>
              <a:off x="1643040" y="4927680"/>
              <a:ext cx="985338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111…1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75" name="Google Shape;1175;p60"/>
            <p:cNvSpPr/>
            <p:nvPr/>
          </p:nvSpPr>
          <p:spPr>
            <a:xfrm>
              <a:off x="6048000" y="4951440"/>
              <a:ext cx="31930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 strike="noStrike">
                  <a:solidFill>
                    <a:srgbClr val="063DE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0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76" name="Google Shape;1176;p60"/>
            <p:cNvSpPr/>
            <p:nvPr/>
          </p:nvSpPr>
          <p:spPr>
            <a:xfrm>
              <a:off x="612720" y="4951440"/>
              <a:ext cx="462600" cy="52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63DE8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±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77" name="Google Shape;1177;p60"/>
            <p:cNvSpPr/>
            <p:nvPr/>
          </p:nvSpPr>
          <p:spPr>
            <a:xfrm>
              <a:off x="649440" y="4937040"/>
              <a:ext cx="8951700" cy="476400"/>
            </a:xfrm>
            <a:prstGeom prst="rect">
              <a:avLst/>
            </a:prstGeom>
            <a:noFill/>
            <a:ln cap="flat" cmpd="sng" w="381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78" name="Google Shape;1178;p60"/>
            <p:cNvCxnSpPr/>
            <p:nvPr/>
          </p:nvCxnSpPr>
          <p:spPr>
            <a:xfrm>
              <a:off x="1038240" y="4937040"/>
              <a:ext cx="3300" cy="463800"/>
            </a:xfrm>
            <a:prstGeom prst="straightConnector1">
              <a:avLst/>
            </a:prstGeom>
            <a:noFill/>
            <a:ln cap="flat" cmpd="sng" w="381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79" name="Google Shape;1179;p60"/>
            <p:cNvCxnSpPr/>
            <p:nvPr/>
          </p:nvCxnSpPr>
          <p:spPr>
            <a:xfrm>
              <a:off x="3211560" y="4951440"/>
              <a:ext cx="1500" cy="463800"/>
            </a:xfrm>
            <a:prstGeom prst="straightConnector1">
              <a:avLst/>
            </a:prstGeom>
            <a:noFill/>
            <a:ln cap="flat" cmpd="sng" w="381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180" name="Google Shape;1180;p60"/>
            <p:cNvSpPr/>
            <p:nvPr/>
          </p:nvSpPr>
          <p:spPr>
            <a:xfrm>
              <a:off x="752760" y="4381560"/>
              <a:ext cx="1153062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2400" strike="noStrike">
                  <a:solidFill>
                    <a:srgbClr val="FC0128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Infinito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81" name="Google Shape;1181;p60"/>
          <p:cNvSpPr/>
          <p:nvPr/>
        </p:nvSpPr>
        <p:spPr>
          <a:xfrm>
            <a:off x="1463915" y="4545720"/>
            <a:ext cx="909414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63DE8"/>
                </a:solidFill>
                <a:latin typeface="Arial Narrow"/>
                <a:ea typeface="Arial Narrow"/>
                <a:cs typeface="Arial Narrow"/>
                <a:sym typeface="Arial Narrow"/>
              </a:rPr>
              <a:t>111…1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2" name="Google Shape;1182;p60"/>
          <p:cNvSpPr/>
          <p:nvPr/>
        </p:nvSpPr>
        <p:spPr>
          <a:xfrm>
            <a:off x="3517250" y="4582710"/>
            <a:ext cx="4642272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strike="noStrike">
                <a:solidFill>
                  <a:srgbClr val="063DE8"/>
                </a:solidFill>
                <a:latin typeface="Arial Narrow"/>
                <a:ea typeface="Arial Narrow"/>
                <a:cs typeface="Arial Narrow"/>
                <a:sym typeface="Arial Narrow"/>
              </a:rPr>
              <a:t>qualunque configuraz. di bit diversa da 0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3" name="Google Shape;1183;p60"/>
          <p:cNvSpPr/>
          <p:nvPr/>
        </p:nvSpPr>
        <p:spPr>
          <a:xfrm>
            <a:off x="628626" y="4536270"/>
            <a:ext cx="4269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63DE8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±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4" name="Google Shape;1184;p60"/>
          <p:cNvSpPr/>
          <p:nvPr/>
        </p:nvSpPr>
        <p:spPr>
          <a:xfrm>
            <a:off x="603707" y="4580280"/>
            <a:ext cx="8257500" cy="347700"/>
          </a:xfrm>
          <a:prstGeom prst="rect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85" name="Google Shape;1185;p60"/>
          <p:cNvCxnSpPr/>
          <p:nvPr/>
        </p:nvCxnSpPr>
        <p:spPr>
          <a:xfrm>
            <a:off x="1112057" y="4580280"/>
            <a:ext cx="1500" cy="3384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86" name="Google Shape;1186;p60"/>
          <p:cNvCxnSpPr/>
          <p:nvPr/>
        </p:nvCxnSpPr>
        <p:spPr>
          <a:xfrm>
            <a:off x="2871679" y="4562460"/>
            <a:ext cx="1500" cy="3381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187" name="Google Shape;1187;p60"/>
          <p:cNvSpPr/>
          <p:nvPr/>
        </p:nvSpPr>
        <p:spPr>
          <a:xfrm>
            <a:off x="797079" y="4174200"/>
            <a:ext cx="1929096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 strike="noStrike">
                <a:solidFill>
                  <a:srgbClr val="FC0128"/>
                </a:solidFill>
                <a:latin typeface="Arial Narrow"/>
                <a:ea typeface="Arial Narrow"/>
                <a:cs typeface="Arial Narrow"/>
                <a:sym typeface="Arial Narrow"/>
              </a:rPr>
              <a:t>Not a Number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8" name="Google Shape;1188;p6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FFF"/>
                </a:solidFill>
              </a:rPr>
              <a:t>Standard IEEE 754: tipi rappresentabili</a:t>
            </a:r>
            <a:endParaRPr b="1"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2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Google Shape;1193;p6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Conclusioni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194" name="Google Shape;1194;p61"/>
          <p:cNvSpPr txBox="1"/>
          <p:nvPr/>
        </p:nvSpPr>
        <p:spPr>
          <a:xfrm>
            <a:off x="311700" y="771475"/>
            <a:ext cx="8520600" cy="42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Ciascuna base numerica ha i propri vantaggi </a:t>
            </a:r>
            <a:r>
              <a:rPr lang="en" sz="2400">
                <a:solidFill>
                  <a:srgbClr val="595959"/>
                </a:solidFill>
              </a:rPr>
              <a:t>e</a:t>
            </a:r>
            <a:r>
              <a:rPr lang="en" sz="2400">
                <a:solidFill>
                  <a:srgbClr val="595959"/>
                </a:solidFill>
              </a:rPr>
              <a:t> svantaggi</a:t>
            </a:r>
            <a:br>
              <a:rPr lang="en" sz="2400">
                <a:solidFill>
                  <a:srgbClr val="595959"/>
                </a:solidFill>
              </a:rPr>
            </a:br>
            <a:endParaRPr sz="2400">
              <a:solidFill>
                <a:srgbClr val="595959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La codifica dei numeri in base 2 è consente l’applicazione delle operazioni elementari dell’algebra di Boole.</a:t>
            </a:r>
            <a:br>
              <a:rPr lang="en" sz="2400">
                <a:solidFill>
                  <a:srgbClr val="595959"/>
                </a:solidFill>
              </a:rPr>
            </a:br>
            <a:endParaRPr sz="2400">
              <a:solidFill>
                <a:srgbClr val="595959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I numeri interi possono avere differenti rappresentazioni (8, 16, 32, 64 bit - BCD - con segno o senza)</a:t>
            </a:r>
            <a:br>
              <a:rPr lang="en" sz="2400">
                <a:solidFill>
                  <a:srgbClr val="595959"/>
                </a:solidFill>
              </a:rPr>
            </a:br>
            <a:endParaRPr sz="2400">
              <a:solidFill>
                <a:srgbClr val="595959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Lo standard IEEE 754 è usato per i numeri a virgola mobile.</a:t>
            </a:r>
            <a:endParaRPr sz="24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472124" y="764375"/>
            <a:ext cx="7239672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Sia </a:t>
            </a:r>
            <a:r>
              <a:rPr b="1" lang="en" sz="2400" strike="noStrike">
                <a:solidFill>
                  <a:srgbClr val="000000"/>
                </a:solidFill>
              </a:rPr>
              <a:t>N&gt;0</a:t>
            </a:r>
            <a:r>
              <a:rPr lang="en" sz="2400" strike="noStrike">
                <a:solidFill>
                  <a:srgbClr val="000000"/>
                </a:solidFill>
              </a:rPr>
              <a:t> il numero intero da esprimere in base </a:t>
            </a:r>
            <a:r>
              <a:rPr b="1" lang="en" sz="2400" strike="noStrike">
                <a:solidFill>
                  <a:srgbClr val="000000"/>
                </a:solidFill>
              </a:rPr>
              <a:t>r 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71767" y="1252530"/>
            <a:ext cx="8486100" cy="7546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Si ha: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</a:rPr>
              <a:t>N = Q</a:t>
            </a:r>
            <a:r>
              <a:rPr b="1" baseline="-25000" lang="en" sz="2400" strike="noStrike">
                <a:solidFill>
                  <a:srgbClr val="000000"/>
                </a:solidFill>
              </a:rPr>
              <a:t>n</a:t>
            </a:r>
            <a:r>
              <a:rPr b="1" lang="en" sz="2400" strike="noStrike">
                <a:solidFill>
                  <a:srgbClr val="000000"/>
                </a:solidFill>
              </a:rPr>
              <a:t> r </a:t>
            </a:r>
            <a:r>
              <a:rPr b="1" baseline="30000" lang="en" sz="2400" strike="noStrike">
                <a:solidFill>
                  <a:srgbClr val="000000"/>
                </a:solidFill>
              </a:rPr>
              <a:t>n+1</a:t>
            </a:r>
            <a:r>
              <a:rPr b="1" lang="en" sz="2400" strike="noStrike">
                <a:solidFill>
                  <a:srgbClr val="000000"/>
                </a:solidFill>
              </a:rPr>
              <a:t> + R</a:t>
            </a:r>
            <a:r>
              <a:rPr b="1" baseline="-25000" lang="en" sz="2400" strike="noStrike">
                <a:solidFill>
                  <a:srgbClr val="000000"/>
                </a:solidFill>
              </a:rPr>
              <a:t>n</a:t>
            </a:r>
            <a:r>
              <a:rPr b="1" lang="en" sz="2400" strike="noStrike">
                <a:solidFill>
                  <a:srgbClr val="000000"/>
                </a:solidFill>
              </a:rPr>
              <a:t> r</a:t>
            </a:r>
            <a:r>
              <a:rPr b="1" baseline="30000" lang="en" sz="2400" strike="noStrike">
                <a:solidFill>
                  <a:srgbClr val="000000"/>
                </a:solidFill>
              </a:rPr>
              <a:t>n</a:t>
            </a:r>
            <a:r>
              <a:rPr b="1" lang="en" sz="2400" strike="noStrike">
                <a:solidFill>
                  <a:srgbClr val="000000"/>
                </a:solidFill>
              </a:rPr>
              <a:t> + … + R</a:t>
            </a:r>
            <a:r>
              <a:rPr b="1" baseline="-25000" lang="en" sz="2400" strike="noStrike">
                <a:solidFill>
                  <a:srgbClr val="000000"/>
                </a:solidFill>
              </a:rPr>
              <a:t>1</a:t>
            </a:r>
            <a:r>
              <a:rPr b="1" lang="en" sz="2400" strike="noStrike">
                <a:solidFill>
                  <a:srgbClr val="000000"/>
                </a:solidFill>
              </a:rPr>
              <a:t> r + R</a:t>
            </a:r>
            <a:r>
              <a:rPr b="1" baseline="-25000" lang="en" sz="2400" strike="noStrike">
                <a:solidFill>
                  <a:srgbClr val="000000"/>
                </a:solidFill>
              </a:rPr>
              <a:t>0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88" name="Google Shape;88;p18"/>
          <p:cNvSpPr/>
          <p:nvPr/>
        </p:nvSpPr>
        <p:spPr>
          <a:xfrm>
            <a:off x="193372" y="2101350"/>
            <a:ext cx="8597448" cy="7103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Da cui</a:t>
            </a:r>
            <a:r>
              <a:rPr lang="en" sz="2400" strike="noStrike">
                <a:solidFill>
                  <a:srgbClr val="000000"/>
                </a:solidFill>
              </a:rPr>
              <a:t> </a:t>
            </a:r>
            <a:r>
              <a:rPr lang="en" sz="2400"/>
              <a:t>l’</a:t>
            </a:r>
            <a:r>
              <a:rPr lang="en" sz="2400" strike="noStrike">
                <a:solidFill>
                  <a:srgbClr val="000000"/>
                </a:solidFill>
              </a:rPr>
              <a:t>algoritmo basato sulla successione di divisioni per la base </a:t>
            </a:r>
            <a:r>
              <a:rPr b="1" lang="en" sz="2400" strike="noStrike">
                <a:solidFill>
                  <a:srgbClr val="000000"/>
                </a:solidFill>
              </a:rPr>
              <a:t>r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89" name="Google Shape;89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Conversione di base per numeri interi</a:t>
            </a:r>
            <a:endParaRPr b="1">
              <a:solidFill>
                <a:srgbClr val="FFFFFF"/>
              </a:solidFill>
            </a:endParaRPr>
          </a:p>
        </p:txBody>
      </p:sp>
      <p:graphicFrame>
        <p:nvGraphicFramePr>
          <p:cNvPr id="90" name="Google Shape;90;p18"/>
          <p:cNvGraphicFramePr/>
          <p:nvPr/>
        </p:nvGraphicFramePr>
        <p:xfrm>
          <a:off x="4264725" y="3130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{AA942E14-D22D-4305-80ED-910408B6AB04}</a:tableStyleId>
              </a:tblPr>
              <a:tblGrid>
                <a:gridCol w="622225"/>
                <a:gridCol w="574200"/>
                <a:gridCol w="498900"/>
              </a:tblGrid>
              <a:tr h="39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/8</a:t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%8</a:t>
                      </a:r>
                      <a:endParaRPr b="1"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127</a:t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91" name="Google Shape;91;p18"/>
          <p:cNvSpPr txBox="1"/>
          <p:nvPr/>
        </p:nvSpPr>
        <p:spPr>
          <a:xfrm rot="-2700000">
            <a:off x="5811050" y="2866597"/>
            <a:ext cx="484510" cy="297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r=8</a:t>
            </a:r>
            <a:endParaRPr sz="1200"/>
          </a:p>
        </p:txBody>
      </p:sp>
      <p:sp>
        <p:nvSpPr>
          <p:cNvPr id="92" name="Google Shape;92;p18"/>
          <p:cNvSpPr txBox="1"/>
          <p:nvPr/>
        </p:nvSpPr>
        <p:spPr>
          <a:xfrm>
            <a:off x="5319900" y="4743300"/>
            <a:ext cx="118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127</a:t>
            </a:r>
            <a:r>
              <a:rPr baseline="-25000" lang="en">
                <a:solidFill>
                  <a:schemeClr val="dk1"/>
                </a:solidFill>
              </a:rPr>
              <a:t>10</a:t>
            </a:r>
            <a:r>
              <a:rPr lang="en">
                <a:solidFill>
                  <a:schemeClr val="dk1"/>
                </a:solidFill>
              </a:rPr>
              <a:t>=</a:t>
            </a:r>
            <a:r>
              <a:rPr b="1" lang="en">
                <a:solidFill>
                  <a:schemeClr val="dk1"/>
                </a:solidFill>
              </a:rPr>
              <a:t>177</a:t>
            </a:r>
            <a:r>
              <a:rPr b="1" baseline="-25000" lang="en">
                <a:solidFill>
                  <a:schemeClr val="dk1"/>
                </a:solidFill>
              </a:rPr>
              <a:t>8</a:t>
            </a:r>
            <a:endParaRPr b="1" baseline="-25000"/>
          </a:p>
        </p:txBody>
      </p:sp>
      <p:graphicFrame>
        <p:nvGraphicFramePr>
          <p:cNvPr id="93" name="Google Shape;93;p18"/>
          <p:cNvGraphicFramePr/>
          <p:nvPr/>
        </p:nvGraphicFramePr>
        <p:xfrm>
          <a:off x="6855525" y="3130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{AA942E14-D22D-4305-80ED-910408B6AB04}</a:tableStyleId>
              </a:tblPr>
              <a:tblGrid>
                <a:gridCol w="656425"/>
                <a:gridCol w="568475"/>
                <a:gridCol w="563600"/>
              </a:tblGrid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/16</a:t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%16</a:t>
                      </a:r>
                      <a:endParaRPr b="1"/>
                    </a:p>
                  </a:txBody>
                  <a:tcPr marT="91425" marB="91425" marR="91425" marL="91425" anchor="ctr"/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127</a:t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94" name="Google Shape;94;p18"/>
          <p:cNvSpPr txBox="1"/>
          <p:nvPr/>
        </p:nvSpPr>
        <p:spPr>
          <a:xfrm rot="-2700000">
            <a:off x="8384447" y="2824607"/>
            <a:ext cx="603304" cy="297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r=16</a:t>
            </a:r>
            <a:endParaRPr sz="1200"/>
          </a:p>
        </p:txBody>
      </p:sp>
      <p:sp>
        <p:nvSpPr>
          <p:cNvPr id="95" name="Google Shape;95;p18"/>
          <p:cNvSpPr txBox="1"/>
          <p:nvPr/>
        </p:nvSpPr>
        <p:spPr>
          <a:xfrm>
            <a:off x="7986900" y="4743300"/>
            <a:ext cx="118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127</a:t>
            </a:r>
            <a:r>
              <a:rPr baseline="-25000" lang="en">
                <a:solidFill>
                  <a:schemeClr val="dk1"/>
                </a:solidFill>
              </a:rPr>
              <a:t>10</a:t>
            </a:r>
            <a:r>
              <a:rPr lang="en">
                <a:solidFill>
                  <a:schemeClr val="dk1"/>
                </a:solidFill>
              </a:rPr>
              <a:t>=</a:t>
            </a:r>
            <a:r>
              <a:rPr b="1" lang="en">
                <a:solidFill>
                  <a:schemeClr val="dk1"/>
                </a:solidFill>
              </a:rPr>
              <a:t>8F</a:t>
            </a:r>
            <a:r>
              <a:rPr b="1" baseline="-25000" lang="en">
                <a:solidFill>
                  <a:schemeClr val="dk1"/>
                </a:solidFill>
              </a:rPr>
              <a:t>16</a:t>
            </a:r>
            <a:endParaRPr b="1" baseline="-25000"/>
          </a:p>
        </p:txBody>
      </p:sp>
      <p:graphicFrame>
        <p:nvGraphicFramePr>
          <p:cNvPr id="96" name="Google Shape;96;p18"/>
          <p:cNvGraphicFramePr/>
          <p:nvPr/>
        </p:nvGraphicFramePr>
        <p:xfrm>
          <a:off x="226125" y="3130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{AA942E14-D22D-4305-80ED-910408B6AB04}</a:tableStyleId>
              </a:tblPr>
              <a:tblGrid>
                <a:gridCol w="622225"/>
                <a:gridCol w="574200"/>
                <a:gridCol w="498900"/>
              </a:tblGrid>
              <a:tr h="39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/2</a:t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%</a:t>
                      </a:r>
                      <a:endParaRPr b="1"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127</a:t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63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63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97" name="Google Shape;97;p18"/>
          <p:cNvSpPr txBox="1"/>
          <p:nvPr/>
        </p:nvSpPr>
        <p:spPr>
          <a:xfrm rot="-2700000">
            <a:off x="1772450" y="2866597"/>
            <a:ext cx="484510" cy="297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r=2</a:t>
            </a:r>
            <a:endParaRPr sz="1200"/>
          </a:p>
        </p:txBody>
      </p:sp>
      <p:sp>
        <p:nvSpPr>
          <p:cNvPr id="98" name="Google Shape;98;p18"/>
          <p:cNvSpPr txBox="1"/>
          <p:nvPr/>
        </p:nvSpPr>
        <p:spPr>
          <a:xfrm>
            <a:off x="2959375" y="4743300"/>
            <a:ext cx="147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127</a:t>
            </a:r>
            <a:r>
              <a:rPr baseline="-25000" lang="en">
                <a:solidFill>
                  <a:schemeClr val="dk1"/>
                </a:solidFill>
              </a:rPr>
              <a:t>10</a:t>
            </a:r>
            <a:r>
              <a:rPr lang="en">
                <a:solidFill>
                  <a:schemeClr val="dk1"/>
                </a:solidFill>
              </a:rPr>
              <a:t>=</a:t>
            </a:r>
            <a:r>
              <a:rPr b="1" lang="en">
                <a:solidFill>
                  <a:schemeClr val="dk1"/>
                </a:solidFill>
              </a:rPr>
              <a:t>1111111</a:t>
            </a:r>
            <a:r>
              <a:rPr b="1" baseline="-25000" lang="en">
                <a:solidFill>
                  <a:schemeClr val="dk1"/>
                </a:solidFill>
              </a:rPr>
              <a:t>2</a:t>
            </a:r>
            <a:endParaRPr b="1" baseline="-25000"/>
          </a:p>
        </p:txBody>
      </p:sp>
      <p:graphicFrame>
        <p:nvGraphicFramePr>
          <p:cNvPr id="99" name="Google Shape;99;p18"/>
          <p:cNvGraphicFramePr/>
          <p:nvPr/>
        </p:nvGraphicFramePr>
        <p:xfrm>
          <a:off x="2054925" y="2749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{AA942E14-D22D-4305-80ED-910408B6AB04}</a:tableStyleId>
              </a:tblPr>
              <a:tblGrid>
                <a:gridCol w="622225"/>
                <a:gridCol w="574200"/>
                <a:gridCol w="498900"/>
              </a:tblGrid>
              <a:tr h="39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/2</a:t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%2</a:t>
                      </a:r>
                      <a:endParaRPr b="1"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00" name="Google Shape;100;p18"/>
          <p:cNvSpPr txBox="1"/>
          <p:nvPr/>
        </p:nvSpPr>
        <p:spPr>
          <a:xfrm rot="-2700000">
            <a:off x="3601250" y="2485597"/>
            <a:ext cx="484510" cy="297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r=2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/>
          <p:nvPr/>
        </p:nvSpPr>
        <p:spPr>
          <a:xfrm>
            <a:off x="351526" y="1279800"/>
            <a:ext cx="8158158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Sia </a:t>
            </a:r>
            <a:r>
              <a:rPr b="1" lang="en" sz="2400" strike="noStrike">
                <a:solidFill>
                  <a:srgbClr val="000000"/>
                </a:solidFill>
              </a:rPr>
              <a:t>0 ≤ N&lt; 1</a:t>
            </a:r>
            <a:r>
              <a:rPr lang="en" sz="2400" strike="noStrike">
                <a:solidFill>
                  <a:srgbClr val="000000"/>
                </a:solidFill>
              </a:rPr>
              <a:t> il numero frazionario da esprimere in base </a:t>
            </a:r>
            <a:r>
              <a:rPr b="1" lang="en" sz="2400" strike="noStrike">
                <a:solidFill>
                  <a:srgbClr val="000000"/>
                </a:solidFill>
              </a:rPr>
              <a:t>r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107" name="Google Shape;107;p19"/>
          <p:cNvSpPr/>
          <p:nvPr/>
        </p:nvSpPr>
        <p:spPr>
          <a:xfrm>
            <a:off x="193372" y="2171610"/>
            <a:ext cx="8486100" cy="7546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Si ha: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</a:rPr>
              <a:t>N = R</a:t>
            </a:r>
            <a:r>
              <a:rPr b="1" baseline="-25000" lang="en" sz="2400" strike="noStrike">
                <a:solidFill>
                  <a:srgbClr val="000000"/>
                </a:solidFill>
              </a:rPr>
              <a:t>1</a:t>
            </a:r>
            <a:r>
              <a:rPr b="1" lang="en" sz="2400" strike="noStrike">
                <a:solidFill>
                  <a:srgbClr val="000000"/>
                </a:solidFill>
              </a:rPr>
              <a:t> r </a:t>
            </a:r>
            <a:r>
              <a:rPr b="1" baseline="30000" lang="en" sz="2400" strike="noStrike">
                <a:solidFill>
                  <a:srgbClr val="000000"/>
                </a:solidFill>
              </a:rPr>
              <a:t>-1</a:t>
            </a:r>
            <a:r>
              <a:rPr b="1" lang="en" sz="2400" strike="noStrike">
                <a:solidFill>
                  <a:srgbClr val="000000"/>
                </a:solidFill>
              </a:rPr>
              <a:t> + R</a:t>
            </a:r>
            <a:r>
              <a:rPr b="1" baseline="-25000" lang="en" sz="2400" strike="noStrike">
                <a:solidFill>
                  <a:srgbClr val="000000"/>
                </a:solidFill>
              </a:rPr>
              <a:t>2</a:t>
            </a:r>
            <a:r>
              <a:rPr b="1" lang="en" sz="2400" strike="noStrike">
                <a:solidFill>
                  <a:srgbClr val="000000"/>
                </a:solidFill>
              </a:rPr>
              <a:t> r </a:t>
            </a:r>
            <a:r>
              <a:rPr b="1" baseline="30000" lang="en" sz="2400" strike="noStrike">
                <a:solidFill>
                  <a:srgbClr val="000000"/>
                </a:solidFill>
              </a:rPr>
              <a:t>-2</a:t>
            </a:r>
            <a:r>
              <a:rPr b="1" lang="en" sz="2400" strike="noStrike">
                <a:solidFill>
                  <a:srgbClr val="000000"/>
                </a:solidFill>
              </a:rPr>
              <a:t> + … + R</a:t>
            </a:r>
            <a:r>
              <a:rPr b="1" baseline="-25000" lang="en" sz="2400" strike="noStrike">
                <a:solidFill>
                  <a:srgbClr val="000000"/>
                </a:solidFill>
              </a:rPr>
              <a:t>n</a:t>
            </a:r>
            <a:r>
              <a:rPr b="1" lang="en" sz="2400" strike="noStrike">
                <a:solidFill>
                  <a:srgbClr val="000000"/>
                </a:solidFill>
              </a:rPr>
              <a:t> r </a:t>
            </a:r>
            <a:r>
              <a:rPr b="1" baseline="30000" lang="en" sz="2400" strike="noStrike">
                <a:solidFill>
                  <a:srgbClr val="000000"/>
                </a:solidFill>
              </a:rPr>
              <a:t>-n</a:t>
            </a:r>
            <a:r>
              <a:rPr b="1" lang="en" sz="2400" strike="noStrike">
                <a:solidFill>
                  <a:srgbClr val="000000"/>
                </a:solidFill>
              </a:rPr>
              <a:t> + N</a:t>
            </a:r>
            <a:r>
              <a:rPr b="1" baseline="-25000" lang="en" sz="2400" strike="noStrike">
                <a:solidFill>
                  <a:srgbClr val="000000"/>
                </a:solidFill>
              </a:rPr>
              <a:t>n  </a:t>
            </a:r>
            <a:r>
              <a:rPr b="1" lang="en" sz="2400" strike="noStrike">
                <a:solidFill>
                  <a:srgbClr val="000000"/>
                </a:solidFill>
              </a:rPr>
              <a:t>r </a:t>
            </a:r>
            <a:r>
              <a:rPr b="1" baseline="30000" lang="en" sz="2400" strike="noStrike">
                <a:solidFill>
                  <a:srgbClr val="000000"/>
                </a:solidFill>
              </a:rPr>
              <a:t>-n</a:t>
            </a:r>
            <a:r>
              <a:rPr b="1" lang="en" sz="2400" strike="noStrike">
                <a:solidFill>
                  <a:srgbClr val="000000"/>
                </a:solidFill>
              </a:rPr>
              <a:t> 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108" name="Google Shape;108;p19"/>
          <p:cNvSpPr/>
          <p:nvPr/>
        </p:nvSpPr>
        <p:spPr>
          <a:xfrm>
            <a:off x="193372" y="3319380"/>
            <a:ext cx="8738280" cy="7103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da cui</a:t>
            </a:r>
            <a:r>
              <a:rPr lang="en" sz="2400" strike="noStrike">
                <a:solidFill>
                  <a:srgbClr val="000000"/>
                </a:solidFill>
              </a:rPr>
              <a:t> l'algoritmo basato sulla successione di moltiplicazioni per la base </a:t>
            </a:r>
            <a:r>
              <a:rPr b="1" lang="en" sz="2400" strike="noStrike">
                <a:solidFill>
                  <a:srgbClr val="000000"/>
                </a:solidFill>
              </a:rPr>
              <a:t>r</a:t>
            </a:r>
            <a:endParaRPr sz="2400" strike="noStrike">
              <a:solidFill>
                <a:srgbClr val="000000"/>
              </a:solidFill>
            </a:endParaRPr>
          </a:p>
        </p:txBody>
      </p:sp>
      <p:sp>
        <p:nvSpPr>
          <p:cNvPr id="109" name="Google Shape;109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Conversione di base per numeri frazionari (</a:t>
            </a:r>
            <a:r>
              <a:rPr b="1" lang="en">
                <a:solidFill>
                  <a:srgbClr val="FFFFFF"/>
                </a:solidFill>
              </a:rPr>
              <a:t>1/4</a:t>
            </a:r>
            <a:r>
              <a:rPr b="1" lang="en">
                <a:solidFill>
                  <a:srgbClr val="FFFFFF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-16200" y="4743300"/>
            <a:ext cx="917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Esempio di conversione in C: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https://www.fermimn.edu.it/linux/terza/conversione.htm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116;p20"/>
          <p:cNvGrpSpPr/>
          <p:nvPr/>
        </p:nvGrpSpPr>
        <p:grpSpPr>
          <a:xfrm>
            <a:off x="1547260" y="1850310"/>
            <a:ext cx="5595100" cy="2081205"/>
            <a:chOff x="1676520" y="2467080"/>
            <a:chExt cx="6062520" cy="2774940"/>
          </a:xfrm>
        </p:grpSpPr>
        <p:grpSp>
          <p:nvGrpSpPr>
            <p:cNvPr id="117" name="Google Shape;117;p20"/>
            <p:cNvGrpSpPr/>
            <p:nvPr/>
          </p:nvGrpSpPr>
          <p:grpSpPr>
            <a:xfrm>
              <a:off x="1676520" y="2467080"/>
              <a:ext cx="2020800" cy="669900"/>
              <a:chOff x="1676520" y="2467080"/>
              <a:chExt cx="2020800" cy="669900"/>
            </a:xfrm>
          </p:grpSpPr>
          <p:sp>
            <p:nvSpPr>
              <p:cNvPr id="118" name="Google Shape;118;p20"/>
              <p:cNvSpPr/>
              <p:nvPr/>
            </p:nvSpPr>
            <p:spPr>
              <a:xfrm>
                <a:off x="1727280" y="2467080"/>
                <a:ext cx="1919100" cy="66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6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Moltiplicazione</a:t>
                </a:r>
                <a:endParaRPr b="0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9" name="Google Shape;119;p20"/>
              <p:cNvSpPr/>
              <p:nvPr/>
            </p:nvSpPr>
            <p:spPr>
              <a:xfrm>
                <a:off x="1676520" y="2467080"/>
                <a:ext cx="2020800" cy="6699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0" name="Google Shape;120;p20"/>
            <p:cNvGrpSpPr/>
            <p:nvPr/>
          </p:nvGrpSpPr>
          <p:grpSpPr>
            <a:xfrm>
              <a:off x="3697200" y="2467080"/>
              <a:ext cx="2021100" cy="669900"/>
              <a:chOff x="3697200" y="2467080"/>
              <a:chExt cx="2021100" cy="669900"/>
            </a:xfrm>
          </p:grpSpPr>
          <p:sp>
            <p:nvSpPr>
              <p:cNvPr id="121" name="Google Shape;121;p20"/>
              <p:cNvSpPr/>
              <p:nvPr/>
            </p:nvSpPr>
            <p:spPr>
              <a:xfrm>
                <a:off x="3747960" y="2467080"/>
                <a:ext cx="1919400" cy="66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6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Parte  Fraz.</a:t>
                </a:r>
                <a:endParaRPr b="0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" name="Google Shape;122;p20"/>
              <p:cNvSpPr/>
              <p:nvPr/>
            </p:nvSpPr>
            <p:spPr>
              <a:xfrm>
                <a:off x="3697200" y="2467080"/>
                <a:ext cx="2021100" cy="6699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3" name="Google Shape;123;p20"/>
            <p:cNvGrpSpPr/>
            <p:nvPr/>
          </p:nvGrpSpPr>
          <p:grpSpPr>
            <a:xfrm>
              <a:off x="5718240" y="2467080"/>
              <a:ext cx="2020800" cy="669900"/>
              <a:chOff x="5718240" y="2467080"/>
              <a:chExt cx="2020800" cy="669900"/>
            </a:xfrm>
          </p:grpSpPr>
          <p:sp>
            <p:nvSpPr>
              <p:cNvPr id="124" name="Google Shape;124;p20"/>
              <p:cNvSpPr/>
              <p:nvPr/>
            </p:nvSpPr>
            <p:spPr>
              <a:xfrm>
                <a:off x="5769000" y="2467080"/>
                <a:ext cx="1919100" cy="66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6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Parte Intera (R</a:t>
                </a:r>
                <a:r>
                  <a:rPr b="1" baseline="-25000" lang="en" sz="16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i</a:t>
                </a:r>
                <a:r>
                  <a:rPr b="1" lang="en" sz="16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)</a:t>
                </a:r>
                <a:endParaRPr b="0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5" name="Google Shape;125;p20"/>
              <p:cNvSpPr/>
              <p:nvPr/>
            </p:nvSpPr>
            <p:spPr>
              <a:xfrm>
                <a:off x="5718240" y="2467080"/>
                <a:ext cx="2020800" cy="6699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6" name="Google Shape;126;p20"/>
            <p:cNvGrpSpPr/>
            <p:nvPr/>
          </p:nvGrpSpPr>
          <p:grpSpPr>
            <a:xfrm>
              <a:off x="1676520" y="3137040"/>
              <a:ext cx="2020800" cy="701700"/>
              <a:chOff x="1676520" y="3137040"/>
              <a:chExt cx="2020800" cy="701700"/>
            </a:xfrm>
          </p:grpSpPr>
          <p:sp>
            <p:nvSpPr>
              <p:cNvPr id="127" name="Google Shape;127;p20"/>
              <p:cNvSpPr/>
              <p:nvPr/>
            </p:nvSpPr>
            <p:spPr>
              <a:xfrm>
                <a:off x="1727280" y="3137040"/>
                <a:ext cx="1919100" cy="7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0.875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8" name="Google Shape;128;p20"/>
              <p:cNvSpPr/>
              <p:nvPr/>
            </p:nvSpPr>
            <p:spPr>
              <a:xfrm>
                <a:off x="1676520" y="3137040"/>
                <a:ext cx="2020800" cy="701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9" name="Google Shape;129;p20"/>
            <p:cNvGrpSpPr/>
            <p:nvPr/>
          </p:nvGrpSpPr>
          <p:grpSpPr>
            <a:xfrm>
              <a:off x="3697200" y="3137040"/>
              <a:ext cx="2021100" cy="701700"/>
              <a:chOff x="3697200" y="3137040"/>
              <a:chExt cx="2021100" cy="701700"/>
            </a:xfrm>
          </p:grpSpPr>
          <p:sp>
            <p:nvSpPr>
              <p:cNvPr id="130" name="Google Shape;130;p20"/>
              <p:cNvSpPr/>
              <p:nvPr/>
            </p:nvSpPr>
            <p:spPr>
              <a:xfrm>
                <a:off x="3747960" y="3137040"/>
                <a:ext cx="1919400" cy="7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 0.75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1" name="Google Shape;131;p20"/>
              <p:cNvSpPr/>
              <p:nvPr/>
            </p:nvSpPr>
            <p:spPr>
              <a:xfrm>
                <a:off x="3697200" y="3137040"/>
                <a:ext cx="2021100" cy="701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2" name="Google Shape;132;p20"/>
            <p:cNvGrpSpPr/>
            <p:nvPr/>
          </p:nvGrpSpPr>
          <p:grpSpPr>
            <a:xfrm>
              <a:off x="5718240" y="3137040"/>
              <a:ext cx="2020800" cy="701700"/>
              <a:chOff x="5718240" y="3137040"/>
              <a:chExt cx="2020800" cy="701700"/>
            </a:xfrm>
          </p:grpSpPr>
          <p:sp>
            <p:nvSpPr>
              <p:cNvPr id="133" name="Google Shape;133;p20"/>
              <p:cNvSpPr/>
              <p:nvPr/>
            </p:nvSpPr>
            <p:spPr>
              <a:xfrm>
                <a:off x="5769000" y="3137040"/>
                <a:ext cx="1919100" cy="7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1</a:t>
                </a:r>
                <a:r>
                  <a:rPr b="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   (</a:t>
                </a:r>
                <a:r>
                  <a:rPr b="0" baseline="-2500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 </a:t>
                </a: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R</a:t>
                </a:r>
                <a:r>
                  <a:rPr b="1" baseline="-2500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1</a:t>
                </a:r>
                <a:r>
                  <a:rPr b="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)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4" name="Google Shape;134;p20"/>
              <p:cNvSpPr/>
              <p:nvPr/>
            </p:nvSpPr>
            <p:spPr>
              <a:xfrm>
                <a:off x="5718240" y="3137040"/>
                <a:ext cx="2020800" cy="701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5" name="Google Shape;135;p20"/>
            <p:cNvGrpSpPr/>
            <p:nvPr/>
          </p:nvGrpSpPr>
          <p:grpSpPr>
            <a:xfrm>
              <a:off x="1676520" y="3838680"/>
              <a:ext cx="2020800" cy="701700"/>
              <a:chOff x="1676520" y="3838680"/>
              <a:chExt cx="2020800" cy="701700"/>
            </a:xfrm>
          </p:grpSpPr>
          <p:sp>
            <p:nvSpPr>
              <p:cNvPr id="136" name="Google Shape;136;p20"/>
              <p:cNvSpPr/>
              <p:nvPr/>
            </p:nvSpPr>
            <p:spPr>
              <a:xfrm>
                <a:off x="1727280" y="3838680"/>
                <a:ext cx="1919100" cy="7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0.75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7" name="Google Shape;137;p20"/>
              <p:cNvSpPr/>
              <p:nvPr/>
            </p:nvSpPr>
            <p:spPr>
              <a:xfrm>
                <a:off x="1676520" y="3838680"/>
                <a:ext cx="2020800" cy="701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8" name="Google Shape;138;p20"/>
            <p:cNvGrpSpPr/>
            <p:nvPr/>
          </p:nvGrpSpPr>
          <p:grpSpPr>
            <a:xfrm>
              <a:off x="3697200" y="3838680"/>
              <a:ext cx="2021100" cy="701700"/>
              <a:chOff x="3697200" y="3838680"/>
              <a:chExt cx="2021100" cy="701700"/>
            </a:xfrm>
          </p:grpSpPr>
          <p:sp>
            <p:nvSpPr>
              <p:cNvPr id="139" name="Google Shape;139;p20"/>
              <p:cNvSpPr/>
              <p:nvPr/>
            </p:nvSpPr>
            <p:spPr>
              <a:xfrm>
                <a:off x="3747960" y="3838680"/>
                <a:ext cx="1919400" cy="7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0.5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0" name="Google Shape;140;p20"/>
              <p:cNvSpPr/>
              <p:nvPr/>
            </p:nvSpPr>
            <p:spPr>
              <a:xfrm>
                <a:off x="3697200" y="3838680"/>
                <a:ext cx="2021100" cy="701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1" name="Google Shape;141;p20"/>
            <p:cNvGrpSpPr/>
            <p:nvPr/>
          </p:nvGrpSpPr>
          <p:grpSpPr>
            <a:xfrm>
              <a:off x="5718240" y="3838680"/>
              <a:ext cx="2020800" cy="701700"/>
              <a:chOff x="5718240" y="3838680"/>
              <a:chExt cx="2020800" cy="701700"/>
            </a:xfrm>
          </p:grpSpPr>
          <p:sp>
            <p:nvSpPr>
              <p:cNvPr id="142" name="Google Shape;142;p20"/>
              <p:cNvSpPr/>
              <p:nvPr/>
            </p:nvSpPr>
            <p:spPr>
              <a:xfrm>
                <a:off x="5769000" y="3838680"/>
                <a:ext cx="1919100" cy="7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1</a:t>
                </a:r>
                <a:r>
                  <a:rPr b="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   (</a:t>
                </a: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R</a:t>
                </a:r>
                <a:r>
                  <a:rPr b="1" baseline="-2500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2</a:t>
                </a:r>
                <a:r>
                  <a:rPr b="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)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3" name="Google Shape;143;p20"/>
              <p:cNvSpPr/>
              <p:nvPr/>
            </p:nvSpPr>
            <p:spPr>
              <a:xfrm>
                <a:off x="5718240" y="3838680"/>
                <a:ext cx="2020800" cy="701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4" name="Google Shape;144;p20"/>
            <p:cNvGrpSpPr/>
            <p:nvPr/>
          </p:nvGrpSpPr>
          <p:grpSpPr>
            <a:xfrm>
              <a:off x="1676520" y="4540320"/>
              <a:ext cx="2020800" cy="701700"/>
              <a:chOff x="1676520" y="4540320"/>
              <a:chExt cx="2020800" cy="701700"/>
            </a:xfrm>
          </p:grpSpPr>
          <p:sp>
            <p:nvSpPr>
              <p:cNvPr id="145" name="Google Shape;145;p20"/>
              <p:cNvSpPr/>
              <p:nvPr/>
            </p:nvSpPr>
            <p:spPr>
              <a:xfrm>
                <a:off x="1727280" y="4540320"/>
                <a:ext cx="1919100" cy="7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0.5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6" name="Google Shape;146;p20"/>
              <p:cNvSpPr/>
              <p:nvPr/>
            </p:nvSpPr>
            <p:spPr>
              <a:xfrm>
                <a:off x="1676520" y="4540320"/>
                <a:ext cx="2020800" cy="701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7" name="Google Shape;147;p20"/>
            <p:cNvGrpSpPr/>
            <p:nvPr/>
          </p:nvGrpSpPr>
          <p:grpSpPr>
            <a:xfrm>
              <a:off x="3697200" y="4540320"/>
              <a:ext cx="2021100" cy="701700"/>
              <a:chOff x="3697200" y="4540320"/>
              <a:chExt cx="2021100" cy="701700"/>
            </a:xfrm>
          </p:grpSpPr>
          <p:sp>
            <p:nvSpPr>
              <p:cNvPr id="148" name="Google Shape;148;p20"/>
              <p:cNvSpPr/>
              <p:nvPr/>
            </p:nvSpPr>
            <p:spPr>
              <a:xfrm>
                <a:off x="3747960" y="4540320"/>
                <a:ext cx="1919400" cy="7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0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9" name="Google Shape;149;p20"/>
              <p:cNvSpPr/>
              <p:nvPr/>
            </p:nvSpPr>
            <p:spPr>
              <a:xfrm>
                <a:off x="3697200" y="4540320"/>
                <a:ext cx="2021100" cy="701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0" name="Google Shape;150;p20"/>
            <p:cNvGrpSpPr/>
            <p:nvPr/>
          </p:nvGrpSpPr>
          <p:grpSpPr>
            <a:xfrm>
              <a:off x="5718240" y="4540320"/>
              <a:ext cx="2020800" cy="701700"/>
              <a:chOff x="5718240" y="4540320"/>
              <a:chExt cx="2020800" cy="701700"/>
            </a:xfrm>
          </p:grpSpPr>
          <p:sp>
            <p:nvSpPr>
              <p:cNvPr id="151" name="Google Shape;151;p20"/>
              <p:cNvSpPr/>
              <p:nvPr/>
            </p:nvSpPr>
            <p:spPr>
              <a:xfrm>
                <a:off x="5769000" y="4540320"/>
                <a:ext cx="1919100" cy="7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   </a:t>
                </a: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1</a:t>
                </a:r>
                <a:r>
                  <a:rPr b="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   (</a:t>
                </a:r>
                <a:r>
                  <a:rPr b="1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R</a:t>
                </a:r>
                <a:r>
                  <a:rPr b="1" baseline="-2500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3</a:t>
                </a:r>
                <a:r>
                  <a:rPr b="0" lang="en" sz="24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)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2" name="Google Shape;152;p20"/>
              <p:cNvSpPr/>
              <p:nvPr/>
            </p:nvSpPr>
            <p:spPr>
              <a:xfrm>
                <a:off x="5718240" y="4540320"/>
                <a:ext cx="2020800" cy="701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53" name="Google Shape;153;p20"/>
          <p:cNvSpPr/>
          <p:nvPr/>
        </p:nvSpPr>
        <p:spPr>
          <a:xfrm>
            <a:off x="2776322" y="4183920"/>
            <a:ext cx="36309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 </a:t>
            </a:r>
            <a:r>
              <a:rPr b="1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(0.875)</a:t>
            </a:r>
            <a:r>
              <a:rPr b="1" baseline="-2500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b="1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(0.111)</a:t>
            </a:r>
            <a:r>
              <a:rPr b="1" baseline="-2500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20"/>
          <p:cNvSpPr/>
          <p:nvPr/>
        </p:nvSpPr>
        <p:spPr>
          <a:xfrm>
            <a:off x="928003" y="1028700"/>
            <a:ext cx="4132674" cy="4360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strike="noStrike">
                <a:solidFill>
                  <a:srgbClr val="000000"/>
                </a:solidFill>
              </a:rPr>
              <a:t>es. </a:t>
            </a:r>
            <a:r>
              <a:rPr b="1" lang="en" sz="2800" strike="noStrike">
                <a:solidFill>
                  <a:srgbClr val="000000"/>
                </a:solidFill>
              </a:rPr>
              <a:t>N = 0.875,  r = 2</a:t>
            </a:r>
            <a:endParaRPr sz="2800" strike="noStrike">
              <a:solidFill>
                <a:srgbClr val="000000"/>
              </a:solidFill>
            </a:endParaRPr>
          </a:p>
        </p:txBody>
      </p:sp>
      <p:sp>
        <p:nvSpPr>
          <p:cNvPr id="155" name="Google Shape;155;p20"/>
          <p:cNvSpPr/>
          <p:nvPr/>
        </p:nvSpPr>
        <p:spPr>
          <a:xfrm>
            <a:off x="7524908" y="2498040"/>
            <a:ext cx="1994" cy="1247940"/>
          </a:xfrm>
          <a:custGeom>
            <a:rect b="b" l="l" r="r" t="t"/>
            <a:pathLst>
              <a:path extrusionOk="0" h="4622" w="6">
                <a:moveTo>
                  <a:pt x="0" y="0"/>
                </a:moveTo>
                <a:lnTo>
                  <a:pt x="5" y="4621"/>
                </a:lnTo>
              </a:path>
            </a:pathLst>
          </a:custGeom>
          <a:noFill/>
          <a:ln cap="flat" cmpd="sng" w="38150">
            <a:solidFill>
              <a:srgbClr val="FC0128"/>
            </a:solidFill>
            <a:prstDash val="solid"/>
            <a:miter lim="8000"/>
            <a:headEnd len="sm" w="sm" type="none"/>
            <a:tailEnd len="med" w="med" type="triangle"/>
          </a:ln>
        </p:spPr>
      </p:sp>
      <p:sp>
        <p:nvSpPr>
          <p:cNvPr id="156" name="Google Shape;156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Conversione di base per numeri frazionari (2/4)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/>
          <p:nvPr/>
        </p:nvSpPr>
        <p:spPr>
          <a:xfrm>
            <a:off x="281420" y="982260"/>
            <a:ext cx="8087400" cy="6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strike="noStrike">
                <a:solidFill>
                  <a:srgbClr val="000000"/>
                </a:solidFill>
              </a:rPr>
              <a:t>Non sempre si ottiene una conversione esatta: ad es., convertiamo </a:t>
            </a:r>
            <a:r>
              <a:rPr b="1" lang="en" sz="2100" strike="noStrike">
                <a:solidFill>
                  <a:srgbClr val="000000"/>
                </a:solidFill>
              </a:rPr>
              <a:t>(0.8)</a:t>
            </a:r>
            <a:r>
              <a:rPr b="1" baseline="-25000" lang="en" sz="2100" strike="noStrike">
                <a:solidFill>
                  <a:srgbClr val="000000"/>
                </a:solidFill>
              </a:rPr>
              <a:t>10</a:t>
            </a:r>
            <a:r>
              <a:rPr lang="en" sz="2100" strike="noStrike">
                <a:solidFill>
                  <a:srgbClr val="000000"/>
                </a:solidFill>
              </a:rPr>
              <a:t> in binario</a:t>
            </a:r>
            <a:endParaRPr sz="2100" strike="noStrike">
              <a:solidFill>
                <a:srgbClr val="000000"/>
              </a:solidFill>
            </a:endParaRPr>
          </a:p>
        </p:txBody>
      </p:sp>
      <p:grpSp>
        <p:nvGrpSpPr>
          <p:cNvPr id="163" name="Google Shape;163;p21"/>
          <p:cNvGrpSpPr/>
          <p:nvPr/>
        </p:nvGrpSpPr>
        <p:grpSpPr>
          <a:xfrm>
            <a:off x="1993464" y="1976400"/>
            <a:ext cx="4817594" cy="2846790"/>
            <a:chOff x="2160000" y="2635200"/>
            <a:chExt cx="5220060" cy="3795720"/>
          </a:xfrm>
        </p:grpSpPr>
        <p:grpSp>
          <p:nvGrpSpPr>
            <p:cNvPr id="164" name="Google Shape;164;p21"/>
            <p:cNvGrpSpPr/>
            <p:nvPr/>
          </p:nvGrpSpPr>
          <p:grpSpPr>
            <a:xfrm>
              <a:off x="2160000" y="2635200"/>
              <a:ext cx="1740000" cy="520800"/>
              <a:chOff x="2160000" y="2635200"/>
              <a:chExt cx="1740000" cy="520800"/>
            </a:xfrm>
          </p:grpSpPr>
          <p:sp>
            <p:nvSpPr>
              <p:cNvPr id="165" name="Google Shape;165;p21"/>
              <p:cNvSpPr/>
              <p:nvPr/>
            </p:nvSpPr>
            <p:spPr>
              <a:xfrm>
                <a:off x="2203920" y="2635200"/>
                <a:ext cx="1654200" cy="5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Moltiplicazione</a:t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6" name="Google Shape;166;p21"/>
              <p:cNvSpPr/>
              <p:nvPr/>
            </p:nvSpPr>
            <p:spPr>
              <a:xfrm>
                <a:off x="2160000" y="2635200"/>
                <a:ext cx="1740000" cy="5208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7" name="Google Shape;167;p21"/>
            <p:cNvGrpSpPr/>
            <p:nvPr/>
          </p:nvGrpSpPr>
          <p:grpSpPr>
            <a:xfrm>
              <a:off x="3899880" y="2635200"/>
              <a:ext cx="1740000" cy="520800"/>
              <a:chOff x="3899880" y="2635200"/>
              <a:chExt cx="1740000" cy="520800"/>
            </a:xfrm>
          </p:grpSpPr>
          <p:sp>
            <p:nvSpPr>
              <p:cNvPr id="168" name="Google Shape;168;p21"/>
              <p:cNvSpPr/>
              <p:nvPr/>
            </p:nvSpPr>
            <p:spPr>
              <a:xfrm>
                <a:off x="3944160" y="2635200"/>
                <a:ext cx="1653600" cy="5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Parte Fraz.</a:t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9" name="Google Shape;169;p21"/>
              <p:cNvSpPr/>
              <p:nvPr/>
            </p:nvSpPr>
            <p:spPr>
              <a:xfrm>
                <a:off x="3899880" y="2635200"/>
                <a:ext cx="1740000" cy="5208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0" name="Google Shape;170;p21"/>
            <p:cNvGrpSpPr/>
            <p:nvPr/>
          </p:nvGrpSpPr>
          <p:grpSpPr>
            <a:xfrm>
              <a:off x="5639760" y="2635200"/>
              <a:ext cx="1740300" cy="520800"/>
              <a:chOff x="5639760" y="2635200"/>
              <a:chExt cx="1740300" cy="520800"/>
            </a:xfrm>
          </p:grpSpPr>
          <p:sp>
            <p:nvSpPr>
              <p:cNvPr id="171" name="Google Shape;171;p21"/>
              <p:cNvSpPr/>
              <p:nvPr/>
            </p:nvSpPr>
            <p:spPr>
              <a:xfrm>
                <a:off x="5684040" y="2635200"/>
                <a:ext cx="1653900" cy="5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Parte Intera (R</a:t>
                </a:r>
                <a:r>
                  <a:rPr b="1" baseline="-25000" lang="en" sz="12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i</a:t>
                </a:r>
                <a:r>
                  <a:rPr b="1" lang="en" sz="12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)</a:t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2" name="Google Shape;172;p21"/>
              <p:cNvSpPr/>
              <p:nvPr/>
            </p:nvSpPr>
            <p:spPr>
              <a:xfrm>
                <a:off x="5639760" y="2635200"/>
                <a:ext cx="1740300" cy="5208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3" name="Google Shape;173;p21"/>
            <p:cNvGrpSpPr/>
            <p:nvPr/>
          </p:nvGrpSpPr>
          <p:grpSpPr>
            <a:xfrm>
              <a:off x="2160000" y="3156120"/>
              <a:ext cx="1740000" cy="545700"/>
              <a:chOff x="2160000" y="3156120"/>
              <a:chExt cx="1740000" cy="545700"/>
            </a:xfrm>
          </p:grpSpPr>
          <p:sp>
            <p:nvSpPr>
              <p:cNvPr id="174" name="Google Shape;174;p21"/>
              <p:cNvSpPr/>
              <p:nvPr/>
            </p:nvSpPr>
            <p:spPr>
              <a:xfrm>
                <a:off x="2203920" y="3156120"/>
                <a:ext cx="1654200" cy="54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0.8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5" name="Google Shape;175;p21"/>
              <p:cNvSpPr/>
              <p:nvPr/>
            </p:nvSpPr>
            <p:spPr>
              <a:xfrm>
                <a:off x="2160000" y="3156120"/>
                <a:ext cx="1740000" cy="545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6" name="Google Shape;176;p21"/>
            <p:cNvGrpSpPr/>
            <p:nvPr/>
          </p:nvGrpSpPr>
          <p:grpSpPr>
            <a:xfrm>
              <a:off x="3899880" y="3156120"/>
              <a:ext cx="1740000" cy="545700"/>
              <a:chOff x="3899880" y="3156120"/>
              <a:chExt cx="1740000" cy="545700"/>
            </a:xfrm>
          </p:grpSpPr>
          <p:sp>
            <p:nvSpPr>
              <p:cNvPr id="177" name="Google Shape;177;p21"/>
              <p:cNvSpPr/>
              <p:nvPr/>
            </p:nvSpPr>
            <p:spPr>
              <a:xfrm>
                <a:off x="3944160" y="3156120"/>
                <a:ext cx="1653600" cy="54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0.6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8" name="Google Shape;178;p21"/>
              <p:cNvSpPr/>
              <p:nvPr/>
            </p:nvSpPr>
            <p:spPr>
              <a:xfrm>
                <a:off x="3899880" y="3156120"/>
                <a:ext cx="1740000" cy="545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9" name="Google Shape;179;p21"/>
            <p:cNvGrpSpPr/>
            <p:nvPr/>
          </p:nvGrpSpPr>
          <p:grpSpPr>
            <a:xfrm>
              <a:off x="5639760" y="3156120"/>
              <a:ext cx="1740300" cy="545700"/>
              <a:chOff x="5639760" y="3156120"/>
              <a:chExt cx="1740300" cy="545700"/>
            </a:xfrm>
          </p:grpSpPr>
          <p:sp>
            <p:nvSpPr>
              <p:cNvPr id="180" name="Google Shape;180;p21"/>
              <p:cNvSpPr/>
              <p:nvPr/>
            </p:nvSpPr>
            <p:spPr>
              <a:xfrm>
                <a:off x="5684040" y="3156120"/>
                <a:ext cx="1653900" cy="54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1" name="Google Shape;181;p21"/>
              <p:cNvSpPr/>
              <p:nvPr/>
            </p:nvSpPr>
            <p:spPr>
              <a:xfrm>
                <a:off x="5639760" y="3156120"/>
                <a:ext cx="1740300" cy="545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2" name="Google Shape;182;p21"/>
            <p:cNvGrpSpPr/>
            <p:nvPr/>
          </p:nvGrpSpPr>
          <p:grpSpPr>
            <a:xfrm>
              <a:off x="2160000" y="3701880"/>
              <a:ext cx="1740000" cy="546000"/>
              <a:chOff x="2160000" y="3701880"/>
              <a:chExt cx="1740000" cy="546000"/>
            </a:xfrm>
          </p:grpSpPr>
          <p:sp>
            <p:nvSpPr>
              <p:cNvPr id="183" name="Google Shape;183;p21"/>
              <p:cNvSpPr/>
              <p:nvPr/>
            </p:nvSpPr>
            <p:spPr>
              <a:xfrm>
                <a:off x="2203920" y="3701880"/>
                <a:ext cx="16542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0.6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4" name="Google Shape;184;p21"/>
              <p:cNvSpPr/>
              <p:nvPr/>
            </p:nvSpPr>
            <p:spPr>
              <a:xfrm>
                <a:off x="2160000" y="370188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5" name="Google Shape;185;p21"/>
            <p:cNvGrpSpPr/>
            <p:nvPr/>
          </p:nvGrpSpPr>
          <p:grpSpPr>
            <a:xfrm>
              <a:off x="3899880" y="3701880"/>
              <a:ext cx="1740000" cy="546000"/>
              <a:chOff x="3899880" y="3701880"/>
              <a:chExt cx="1740000" cy="546000"/>
            </a:xfrm>
          </p:grpSpPr>
          <p:sp>
            <p:nvSpPr>
              <p:cNvPr id="186" name="Google Shape;186;p21"/>
              <p:cNvSpPr/>
              <p:nvPr/>
            </p:nvSpPr>
            <p:spPr>
              <a:xfrm>
                <a:off x="3944160" y="3701880"/>
                <a:ext cx="16536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7" name="Google Shape;187;p21"/>
              <p:cNvSpPr/>
              <p:nvPr/>
            </p:nvSpPr>
            <p:spPr>
              <a:xfrm>
                <a:off x="3899880" y="370188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8" name="Google Shape;188;p21"/>
            <p:cNvGrpSpPr/>
            <p:nvPr/>
          </p:nvGrpSpPr>
          <p:grpSpPr>
            <a:xfrm>
              <a:off x="5639760" y="3701880"/>
              <a:ext cx="1740300" cy="546000"/>
              <a:chOff x="5639760" y="3701880"/>
              <a:chExt cx="1740300" cy="546000"/>
            </a:xfrm>
          </p:grpSpPr>
          <p:sp>
            <p:nvSpPr>
              <p:cNvPr id="189" name="Google Shape;189;p21"/>
              <p:cNvSpPr/>
              <p:nvPr/>
            </p:nvSpPr>
            <p:spPr>
              <a:xfrm>
                <a:off x="5684040" y="3701880"/>
                <a:ext cx="16539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0" name="Google Shape;190;p21"/>
              <p:cNvSpPr/>
              <p:nvPr/>
            </p:nvSpPr>
            <p:spPr>
              <a:xfrm>
                <a:off x="5639760" y="3701880"/>
                <a:ext cx="17403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1" name="Google Shape;191;p21"/>
            <p:cNvGrpSpPr/>
            <p:nvPr/>
          </p:nvGrpSpPr>
          <p:grpSpPr>
            <a:xfrm>
              <a:off x="2160000" y="4248000"/>
              <a:ext cx="1740000" cy="546000"/>
              <a:chOff x="2160000" y="4248000"/>
              <a:chExt cx="1740000" cy="546000"/>
            </a:xfrm>
          </p:grpSpPr>
          <p:sp>
            <p:nvSpPr>
              <p:cNvPr id="192" name="Google Shape;192;p21"/>
              <p:cNvSpPr/>
              <p:nvPr/>
            </p:nvSpPr>
            <p:spPr>
              <a:xfrm>
                <a:off x="2203920" y="4248000"/>
                <a:ext cx="16542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0.2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3" name="Google Shape;193;p21"/>
              <p:cNvSpPr/>
              <p:nvPr/>
            </p:nvSpPr>
            <p:spPr>
              <a:xfrm>
                <a:off x="2160000" y="424800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21"/>
            <p:cNvGrpSpPr/>
            <p:nvPr/>
          </p:nvGrpSpPr>
          <p:grpSpPr>
            <a:xfrm>
              <a:off x="3899880" y="4248000"/>
              <a:ext cx="1740000" cy="546000"/>
              <a:chOff x="3899880" y="4248000"/>
              <a:chExt cx="1740000" cy="546000"/>
            </a:xfrm>
          </p:grpSpPr>
          <p:sp>
            <p:nvSpPr>
              <p:cNvPr id="195" name="Google Shape;195;p21"/>
              <p:cNvSpPr/>
              <p:nvPr/>
            </p:nvSpPr>
            <p:spPr>
              <a:xfrm>
                <a:off x="3944160" y="4248000"/>
                <a:ext cx="16536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0.4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6" name="Google Shape;196;p21"/>
              <p:cNvSpPr/>
              <p:nvPr/>
            </p:nvSpPr>
            <p:spPr>
              <a:xfrm>
                <a:off x="3899880" y="424800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7" name="Google Shape;197;p21"/>
            <p:cNvGrpSpPr/>
            <p:nvPr/>
          </p:nvGrpSpPr>
          <p:grpSpPr>
            <a:xfrm>
              <a:off x="5639760" y="4248000"/>
              <a:ext cx="1740300" cy="546000"/>
              <a:chOff x="5639760" y="4248000"/>
              <a:chExt cx="1740300" cy="546000"/>
            </a:xfrm>
          </p:grpSpPr>
          <p:sp>
            <p:nvSpPr>
              <p:cNvPr id="198" name="Google Shape;198;p21"/>
              <p:cNvSpPr/>
              <p:nvPr/>
            </p:nvSpPr>
            <p:spPr>
              <a:xfrm>
                <a:off x="5684040" y="4248000"/>
                <a:ext cx="16539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9" name="Google Shape;199;p21"/>
              <p:cNvSpPr/>
              <p:nvPr/>
            </p:nvSpPr>
            <p:spPr>
              <a:xfrm>
                <a:off x="5639760" y="4248000"/>
                <a:ext cx="17403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0" name="Google Shape;200;p21"/>
            <p:cNvGrpSpPr/>
            <p:nvPr/>
          </p:nvGrpSpPr>
          <p:grpSpPr>
            <a:xfrm>
              <a:off x="2160000" y="4792680"/>
              <a:ext cx="1740000" cy="546000"/>
              <a:chOff x="2160000" y="4792680"/>
              <a:chExt cx="1740000" cy="546000"/>
            </a:xfrm>
          </p:grpSpPr>
          <p:sp>
            <p:nvSpPr>
              <p:cNvPr id="201" name="Google Shape;201;p21"/>
              <p:cNvSpPr/>
              <p:nvPr/>
            </p:nvSpPr>
            <p:spPr>
              <a:xfrm>
                <a:off x="2203920" y="4792680"/>
                <a:ext cx="16542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0.4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2" name="Google Shape;202;p21"/>
              <p:cNvSpPr/>
              <p:nvPr/>
            </p:nvSpPr>
            <p:spPr>
              <a:xfrm>
                <a:off x="2160000" y="479268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21"/>
            <p:cNvGrpSpPr/>
            <p:nvPr/>
          </p:nvGrpSpPr>
          <p:grpSpPr>
            <a:xfrm>
              <a:off x="3899880" y="4792680"/>
              <a:ext cx="1740000" cy="546000"/>
              <a:chOff x="3899880" y="4792680"/>
              <a:chExt cx="1740000" cy="546000"/>
            </a:xfrm>
          </p:grpSpPr>
          <p:sp>
            <p:nvSpPr>
              <p:cNvPr id="204" name="Google Shape;204;p21"/>
              <p:cNvSpPr/>
              <p:nvPr/>
            </p:nvSpPr>
            <p:spPr>
              <a:xfrm>
                <a:off x="3944160" y="4792680"/>
                <a:ext cx="16536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0.8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5" name="Google Shape;205;p21"/>
              <p:cNvSpPr/>
              <p:nvPr/>
            </p:nvSpPr>
            <p:spPr>
              <a:xfrm>
                <a:off x="3899880" y="479268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6" name="Google Shape;206;p21"/>
            <p:cNvGrpSpPr/>
            <p:nvPr/>
          </p:nvGrpSpPr>
          <p:grpSpPr>
            <a:xfrm>
              <a:off x="5639760" y="4792680"/>
              <a:ext cx="1740300" cy="546000"/>
              <a:chOff x="5639760" y="4792680"/>
              <a:chExt cx="1740300" cy="546000"/>
            </a:xfrm>
          </p:grpSpPr>
          <p:sp>
            <p:nvSpPr>
              <p:cNvPr id="207" name="Google Shape;207;p21"/>
              <p:cNvSpPr/>
              <p:nvPr/>
            </p:nvSpPr>
            <p:spPr>
              <a:xfrm>
                <a:off x="5684040" y="4792680"/>
                <a:ext cx="16539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8" name="Google Shape;208;p21"/>
              <p:cNvSpPr/>
              <p:nvPr/>
            </p:nvSpPr>
            <p:spPr>
              <a:xfrm>
                <a:off x="5639760" y="4792680"/>
                <a:ext cx="17403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9" name="Google Shape;209;p21"/>
            <p:cNvGrpSpPr/>
            <p:nvPr/>
          </p:nvGrpSpPr>
          <p:grpSpPr>
            <a:xfrm>
              <a:off x="2160000" y="5338800"/>
              <a:ext cx="1740000" cy="546000"/>
              <a:chOff x="2160000" y="5338800"/>
              <a:chExt cx="1740000" cy="546000"/>
            </a:xfrm>
          </p:grpSpPr>
          <p:sp>
            <p:nvSpPr>
              <p:cNvPr id="210" name="Google Shape;210;p21"/>
              <p:cNvSpPr/>
              <p:nvPr/>
            </p:nvSpPr>
            <p:spPr>
              <a:xfrm>
                <a:off x="2203920" y="5338800"/>
                <a:ext cx="16542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0.8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1" name="Google Shape;211;p21"/>
              <p:cNvSpPr/>
              <p:nvPr/>
            </p:nvSpPr>
            <p:spPr>
              <a:xfrm>
                <a:off x="2160000" y="533880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2" name="Google Shape;212;p21"/>
            <p:cNvGrpSpPr/>
            <p:nvPr/>
          </p:nvGrpSpPr>
          <p:grpSpPr>
            <a:xfrm>
              <a:off x="3899880" y="5338800"/>
              <a:ext cx="1740000" cy="546000"/>
              <a:chOff x="3899880" y="5338800"/>
              <a:chExt cx="1740000" cy="546000"/>
            </a:xfrm>
          </p:grpSpPr>
          <p:sp>
            <p:nvSpPr>
              <p:cNvPr id="213" name="Google Shape;213;p21"/>
              <p:cNvSpPr/>
              <p:nvPr/>
            </p:nvSpPr>
            <p:spPr>
              <a:xfrm>
                <a:off x="3944160" y="5338800"/>
                <a:ext cx="16536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0.6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4" name="Google Shape;214;p21"/>
              <p:cNvSpPr/>
              <p:nvPr/>
            </p:nvSpPr>
            <p:spPr>
              <a:xfrm>
                <a:off x="3899880" y="533880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5" name="Google Shape;215;p21"/>
            <p:cNvGrpSpPr/>
            <p:nvPr/>
          </p:nvGrpSpPr>
          <p:grpSpPr>
            <a:xfrm>
              <a:off x="5639760" y="5338800"/>
              <a:ext cx="1740300" cy="546000"/>
              <a:chOff x="5639760" y="5338800"/>
              <a:chExt cx="1740300" cy="546000"/>
            </a:xfrm>
          </p:grpSpPr>
          <p:sp>
            <p:nvSpPr>
              <p:cNvPr id="216" name="Google Shape;216;p21"/>
              <p:cNvSpPr/>
              <p:nvPr/>
            </p:nvSpPr>
            <p:spPr>
              <a:xfrm>
                <a:off x="5684040" y="5338800"/>
                <a:ext cx="16539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7" name="Google Shape;217;p21"/>
              <p:cNvSpPr/>
              <p:nvPr/>
            </p:nvSpPr>
            <p:spPr>
              <a:xfrm>
                <a:off x="5639760" y="5338800"/>
                <a:ext cx="17403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8" name="Google Shape;218;p21"/>
            <p:cNvGrpSpPr/>
            <p:nvPr/>
          </p:nvGrpSpPr>
          <p:grpSpPr>
            <a:xfrm>
              <a:off x="2160000" y="5884920"/>
              <a:ext cx="1740000" cy="546000"/>
              <a:chOff x="2160000" y="5884920"/>
              <a:chExt cx="1740000" cy="546000"/>
            </a:xfrm>
          </p:grpSpPr>
          <p:sp>
            <p:nvSpPr>
              <p:cNvPr id="219" name="Google Shape;219;p21"/>
              <p:cNvSpPr/>
              <p:nvPr/>
            </p:nvSpPr>
            <p:spPr>
              <a:xfrm>
                <a:off x="2203920" y="5884920"/>
                <a:ext cx="16542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....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0" name="Google Shape;220;p21"/>
              <p:cNvSpPr/>
              <p:nvPr/>
            </p:nvSpPr>
            <p:spPr>
              <a:xfrm>
                <a:off x="2160000" y="588492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1" name="Google Shape;221;p21"/>
            <p:cNvGrpSpPr/>
            <p:nvPr/>
          </p:nvGrpSpPr>
          <p:grpSpPr>
            <a:xfrm>
              <a:off x="3899880" y="5884920"/>
              <a:ext cx="1740000" cy="546000"/>
              <a:chOff x="3899880" y="5884920"/>
              <a:chExt cx="1740000" cy="546000"/>
            </a:xfrm>
          </p:grpSpPr>
          <p:sp>
            <p:nvSpPr>
              <p:cNvPr id="222" name="Google Shape;222;p21"/>
              <p:cNvSpPr/>
              <p:nvPr/>
            </p:nvSpPr>
            <p:spPr>
              <a:xfrm>
                <a:off x="3944160" y="5884920"/>
                <a:ext cx="16536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...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3" name="Google Shape;223;p21"/>
              <p:cNvSpPr/>
              <p:nvPr/>
            </p:nvSpPr>
            <p:spPr>
              <a:xfrm>
                <a:off x="3899880" y="5884920"/>
                <a:ext cx="17400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4" name="Google Shape;224;p21"/>
            <p:cNvGrpSpPr/>
            <p:nvPr/>
          </p:nvGrpSpPr>
          <p:grpSpPr>
            <a:xfrm>
              <a:off x="5639760" y="5884920"/>
              <a:ext cx="1740300" cy="546000"/>
              <a:chOff x="5639760" y="5884920"/>
              <a:chExt cx="1740300" cy="546000"/>
            </a:xfrm>
          </p:grpSpPr>
          <p:sp>
            <p:nvSpPr>
              <p:cNvPr id="225" name="Google Shape;225;p21"/>
              <p:cNvSpPr/>
              <p:nvPr/>
            </p:nvSpPr>
            <p:spPr>
              <a:xfrm>
                <a:off x="5684040" y="5884920"/>
                <a:ext cx="16539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...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6" name="Google Shape;226;p21"/>
              <p:cNvSpPr/>
              <p:nvPr/>
            </p:nvSpPr>
            <p:spPr>
              <a:xfrm>
                <a:off x="5639760" y="5884920"/>
                <a:ext cx="17403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27" name="Google Shape;227;p21"/>
          <p:cNvGrpSpPr/>
          <p:nvPr/>
        </p:nvGrpSpPr>
        <p:grpSpPr>
          <a:xfrm>
            <a:off x="773464" y="2349000"/>
            <a:ext cx="6048225" cy="408825"/>
            <a:chOff x="838080" y="3132000"/>
            <a:chExt cx="6553500" cy="545100"/>
          </a:xfrm>
        </p:grpSpPr>
        <p:sp>
          <p:nvSpPr>
            <p:cNvPr id="228" name="Google Shape;228;p21"/>
            <p:cNvSpPr/>
            <p:nvPr/>
          </p:nvSpPr>
          <p:spPr>
            <a:xfrm>
              <a:off x="2209680" y="3132000"/>
              <a:ext cx="5181900" cy="545100"/>
            </a:xfrm>
            <a:prstGeom prst="rect">
              <a:avLst/>
            </a:prstGeom>
            <a:noFill/>
            <a:ln cap="flat" cmpd="sng" w="572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1"/>
            <p:cNvSpPr/>
            <p:nvPr/>
          </p:nvSpPr>
          <p:spPr>
            <a:xfrm>
              <a:off x="838080" y="3287880"/>
              <a:ext cx="990717" cy="244800"/>
            </a:xfrm>
            <a:custGeom>
              <a:rect b="b" l="l" r="r" t="t"/>
              <a:pathLst>
                <a:path extrusionOk="0" h="682" w="2754">
                  <a:moveTo>
                    <a:pt x="0" y="170"/>
                  </a:moveTo>
                  <a:lnTo>
                    <a:pt x="2064" y="170"/>
                  </a:lnTo>
                  <a:lnTo>
                    <a:pt x="2064" y="0"/>
                  </a:lnTo>
                  <a:lnTo>
                    <a:pt x="2753" y="340"/>
                  </a:lnTo>
                  <a:lnTo>
                    <a:pt x="2064" y="681"/>
                  </a:lnTo>
                  <a:lnTo>
                    <a:pt x="2064" y="510"/>
                  </a:lnTo>
                  <a:lnTo>
                    <a:pt x="0" y="510"/>
                  </a:lnTo>
                  <a:lnTo>
                    <a:pt x="0" y="170"/>
                  </a:lnTo>
                </a:path>
              </a:pathLst>
            </a:custGeom>
            <a:solidFill>
              <a:srgbClr val="FC0128"/>
            </a:solidFill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grpSp>
        <p:nvGrpSpPr>
          <p:cNvPr id="230" name="Google Shape;230;p21"/>
          <p:cNvGrpSpPr/>
          <p:nvPr/>
        </p:nvGrpSpPr>
        <p:grpSpPr>
          <a:xfrm>
            <a:off x="773464" y="2781000"/>
            <a:ext cx="6048225" cy="408825"/>
            <a:chOff x="838080" y="3708000"/>
            <a:chExt cx="6553500" cy="545100"/>
          </a:xfrm>
        </p:grpSpPr>
        <p:sp>
          <p:nvSpPr>
            <p:cNvPr id="231" name="Google Shape;231;p21"/>
            <p:cNvSpPr/>
            <p:nvPr/>
          </p:nvSpPr>
          <p:spPr>
            <a:xfrm>
              <a:off x="2209680" y="3708000"/>
              <a:ext cx="5181900" cy="545100"/>
            </a:xfrm>
            <a:prstGeom prst="rect">
              <a:avLst/>
            </a:prstGeom>
            <a:noFill/>
            <a:ln cap="flat" cmpd="sng" w="572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1"/>
            <p:cNvSpPr/>
            <p:nvPr/>
          </p:nvSpPr>
          <p:spPr>
            <a:xfrm>
              <a:off x="838080" y="3863880"/>
              <a:ext cx="990717" cy="244800"/>
            </a:xfrm>
            <a:custGeom>
              <a:rect b="b" l="l" r="r" t="t"/>
              <a:pathLst>
                <a:path extrusionOk="0" h="682" w="2754">
                  <a:moveTo>
                    <a:pt x="0" y="170"/>
                  </a:moveTo>
                  <a:lnTo>
                    <a:pt x="2064" y="170"/>
                  </a:lnTo>
                  <a:lnTo>
                    <a:pt x="2064" y="0"/>
                  </a:lnTo>
                  <a:lnTo>
                    <a:pt x="2753" y="340"/>
                  </a:lnTo>
                  <a:lnTo>
                    <a:pt x="2064" y="681"/>
                  </a:lnTo>
                  <a:lnTo>
                    <a:pt x="2064" y="510"/>
                  </a:lnTo>
                  <a:lnTo>
                    <a:pt x="0" y="510"/>
                  </a:lnTo>
                  <a:lnTo>
                    <a:pt x="0" y="170"/>
                  </a:lnTo>
                </a:path>
              </a:pathLst>
            </a:custGeom>
            <a:solidFill>
              <a:srgbClr val="FC0128"/>
            </a:solidFill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grpSp>
        <p:nvGrpSpPr>
          <p:cNvPr id="233" name="Google Shape;233;p21"/>
          <p:cNvGrpSpPr/>
          <p:nvPr/>
        </p:nvGrpSpPr>
        <p:grpSpPr>
          <a:xfrm>
            <a:off x="773464" y="3186000"/>
            <a:ext cx="6048225" cy="408825"/>
            <a:chOff x="838080" y="4248000"/>
            <a:chExt cx="6553500" cy="545100"/>
          </a:xfrm>
        </p:grpSpPr>
        <p:sp>
          <p:nvSpPr>
            <p:cNvPr id="234" name="Google Shape;234;p21"/>
            <p:cNvSpPr/>
            <p:nvPr/>
          </p:nvSpPr>
          <p:spPr>
            <a:xfrm>
              <a:off x="2209680" y="4248000"/>
              <a:ext cx="5181900" cy="545100"/>
            </a:xfrm>
            <a:prstGeom prst="rect">
              <a:avLst/>
            </a:prstGeom>
            <a:noFill/>
            <a:ln cap="flat" cmpd="sng" w="572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1"/>
            <p:cNvSpPr/>
            <p:nvPr/>
          </p:nvSpPr>
          <p:spPr>
            <a:xfrm>
              <a:off x="838080" y="4403880"/>
              <a:ext cx="990717" cy="244800"/>
            </a:xfrm>
            <a:custGeom>
              <a:rect b="b" l="l" r="r" t="t"/>
              <a:pathLst>
                <a:path extrusionOk="0" h="682" w="2754">
                  <a:moveTo>
                    <a:pt x="0" y="170"/>
                  </a:moveTo>
                  <a:lnTo>
                    <a:pt x="2064" y="170"/>
                  </a:lnTo>
                  <a:lnTo>
                    <a:pt x="2064" y="0"/>
                  </a:lnTo>
                  <a:lnTo>
                    <a:pt x="2753" y="340"/>
                  </a:lnTo>
                  <a:lnTo>
                    <a:pt x="2064" y="681"/>
                  </a:lnTo>
                  <a:lnTo>
                    <a:pt x="2064" y="510"/>
                  </a:lnTo>
                  <a:lnTo>
                    <a:pt x="0" y="510"/>
                  </a:lnTo>
                  <a:lnTo>
                    <a:pt x="0" y="170"/>
                  </a:lnTo>
                </a:path>
              </a:pathLst>
            </a:custGeom>
            <a:solidFill>
              <a:srgbClr val="FC0128"/>
            </a:solidFill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grpSp>
        <p:nvGrpSpPr>
          <p:cNvPr id="236" name="Google Shape;236;p21"/>
          <p:cNvGrpSpPr/>
          <p:nvPr/>
        </p:nvGrpSpPr>
        <p:grpSpPr>
          <a:xfrm>
            <a:off x="773464" y="3618000"/>
            <a:ext cx="6048225" cy="408825"/>
            <a:chOff x="838080" y="4824000"/>
            <a:chExt cx="6553500" cy="545100"/>
          </a:xfrm>
        </p:grpSpPr>
        <p:sp>
          <p:nvSpPr>
            <p:cNvPr id="237" name="Google Shape;237;p21"/>
            <p:cNvSpPr/>
            <p:nvPr/>
          </p:nvSpPr>
          <p:spPr>
            <a:xfrm>
              <a:off x="2209680" y="4824000"/>
              <a:ext cx="5181900" cy="545100"/>
            </a:xfrm>
            <a:prstGeom prst="rect">
              <a:avLst/>
            </a:prstGeom>
            <a:noFill/>
            <a:ln cap="flat" cmpd="sng" w="572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1"/>
            <p:cNvSpPr/>
            <p:nvPr/>
          </p:nvSpPr>
          <p:spPr>
            <a:xfrm>
              <a:off x="838080" y="4979880"/>
              <a:ext cx="990717" cy="244800"/>
            </a:xfrm>
            <a:custGeom>
              <a:rect b="b" l="l" r="r" t="t"/>
              <a:pathLst>
                <a:path extrusionOk="0" h="682" w="2754">
                  <a:moveTo>
                    <a:pt x="0" y="170"/>
                  </a:moveTo>
                  <a:lnTo>
                    <a:pt x="2064" y="170"/>
                  </a:lnTo>
                  <a:lnTo>
                    <a:pt x="2064" y="0"/>
                  </a:lnTo>
                  <a:lnTo>
                    <a:pt x="2753" y="340"/>
                  </a:lnTo>
                  <a:lnTo>
                    <a:pt x="2064" y="681"/>
                  </a:lnTo>
                  <a:lnTo>
                    <a:pt x="2064" y="510"/>
                  </a:lnTo>
                  <a:lnTo>
                    <a:pt x="0" y="510"/>
                  </a:lnTo>
                  <a:lnTo>
                    <a:pt x="0" y="170"/>
                  </a:lnTo>
                </a:path>
              </a:pathLst>
            </a:custGeom>
            <a:solidFill>
              <a:srgbClr val="FC0128"/>
            </a:solidFill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grpSp>
        <p:nvGrpSpPr>
          <p:cNvPr id="239" name="Google Shape;239;p21"/>
          <p:cNvGrpSpPr/>
          <p:nvPr/>
        </p:nvGrpSpPr>
        <p:grpSpPr>
          <a:xfrm>
            <a:off x="773464" y="4023000"/>
            <a:ext cx="6048225" cy="408825"/>
            <a:chOff x="838080" y="5364000"/>
            <a:chExt cx="6553500" cy="545100"/>
          </a:xfrm>
        </p:grpSpPr>
        <p:sp>
          <p:nvSpPr>
            <p:cNvPr id="240" name="Google Shape;240;p21"/>
            <p:cNvSpPr/>
            <p:nvPr/>
          </p:nvSpPr>
          <p:spPr>
            <a:xfrm>
              <a:off x="2209680" y="5364000"/>
              <a:ext cx="5181900" cy="545100"/>
            </a:xfrm>
            <a:prstGeom prst="rect">
              <a:avLst/>
            </a:prstGeom>
            <a:noFill/>
            <a:ln cap="flat" cmpd="sng" w="572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1"/>
            <p:cNvSpPr/>
            <p:nvPr/>
          </p:nvSpPr>
          <p:spPr>
            <a:xfrm>
              <a:off x="838080" y="5519880"/>
              <a:ext cx="990717" cy="244800"/>
            </a:xfrm>
            <a:custGeom>
              <a:rect b="b" l="l" r="r" t="t"/>
              <a:pathLst>
                <a:path extrusionOk="0" h="682" w="2754">
                  <a:moveTo>
                    <a:pt x="0" y="170"/>
                  </a:moveTo>
                  <a:lnTo>
                    <a:pt x="2064" y="170"/>
                  </a:lnTo>
                  <a:lnTo>
                    <a:pt x="2064" y="0"/>
                  </a:lnTo>
                  <a:lnTo>
                    <a:pt x="2753" y="340"/>
                  </a:lnTo>
                  <a:lnTo>
                    <a:pt x="2064" y="681"/>
                  </a:lnTo>
                  <a:lnTo>
                    <a:pt x="2064" y="510"/>
                  </a:lnTo>
                  <a:lnTo>
                    <a:pt x="0" y="510"/>
                  </a:lnTo>
                  <a:lnTo>
                    <a:pt x="0" y="170"/>
                  </a:lnTo>
                </a:path>
              </a:pathLst>
            </a:custGeom>
            <a:solidFill>
              <a:srgbClr val="FC0128"/>
            </a:solidFill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grpSp>
        <p:nvGrpSpPr>
          <p:cNvPr id="242" name="Google Shape;242;p21"/>
          <p:cNvGrpSpPr/>
          <p:nvPr/>
        </p:nvGrpSpPr>
        <p:grpSpPr>
          <a:xfrm>
            <a:off x="773464" y="4428000"/>
            <a:ext cx="6048225" cy="408825"/>
            <a:chOff x="838080" y="5904000"/>
            <a:chExt cx="6553500" cy="545100"/>
          </a:xfrm>
        </p:grpSpPr>
        <p:sp>
          <p:nvSpPr>
            <p:cNvPr id="243" name="Google Shape;243;p21"/>
            <p:cNvSpPr/>
            <p:nvPr/>
          </p:nvSpPr>
          <p:spPr>
            <a:xfrm>
              <a:off x="2209680" y="5904000"/>
              <a:ext cx="5181900" cy="545100"/>
            </a:xfrm>
            <a:prstGeom prst="rect">
              <a:avLst/>
            </a:prstGeom>
            <a:noFill/>
            <a:ln cap="flat" cmpd="sng" w="572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1"/>
            <p:cNvSpPr/>
            <p:nvPr/>
          </p:nvSpPr>
          <p:spPr>
            <a:xfrm>
              <a:off x="838080" y="6059880"/>
              <a:ext cx="990717" cy="244800"/>
            </a:xfrm>
            <a:custGeom>
              <a:rect b="b" l="l" r="r" t="t"/>
              <a:pathLst>
                <a:path extrusionOk="0" h="682" w="2754">
                  <a:moveTo>
                    <a:pt x="0" y="170"/>
                  </a:moveTo>
                  <a:lnTo>
                    <a:pt x="2064" y="170"/>
                  </a:lnTo>
                  <a:lnTo>
                    <a:pt x="2064" y="0"/>
                  </a:lnTo>
                  <a:lnTo>
                    <a:pt x="2753" y="340"/>
                  </a:lnTo>
                  <a:lnTo>
                    <a:pt x="2064" y="681"/>
                  </a:lnTo>
                  <a:lnTo>
                    <a:pt x="2064" y="510"/>
                  </a:lnTo>
                  <a:lnTo>
                    <a:pt x="0" y="510"/>
                  </a:lnTo>
                  <a:lnTo>
                    <a:pt x="0" y="170"/>
                  </a:lnTo>
                </a:path>
              </a:pathLst>
            </a:custGeom>
            <a:solidFill>
              <a:srgbClr val="FC0128"/>
            </a:solidFill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sp>
        <p:nvSpPr>
          <p:cNvPr id="245" name="Google Shape;245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Conversione di base per numeri frazionari (3/4)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251;p22"/>
          <p:cNvGrpSpPr/>
          <p:nvPr/>
        </p:nvGrpSpPr>
        <p:grpSpPr>
          <a:xfrm>
            <a:off x="2287168" y="1976400"/>
            <a:ext cx="4342318" cy="2846790"/>
            <a:chOff x="2478240" y="2635200"/>
            <a:chExt cx="4705080" cy="3795720"/>
          </a:xfrm>
        </p:grpSpPr>
        <p:grpSp>
          <p:nvGrpSpPr>
            <p:cNvPr id="252" name="Google Shape;252;p22"/>
            <p:cNvGrpSpPr/>
            <p:nvPr/>
          </p:nvGrpSpPr>
          <p:grpSpPr>
            <a:xfrm>
              <a:off x="2478240" y="2635200"/>
              <a:ext cx="1568100" cy="520800"/>
              <a:chOff x="2478240" y="2635200"/>
              <a:chExt cx="1568100" cy="520800"/>
            </a:xfrm>
          </p:grpSpPr>
          <p:sp>
            <p:nvSpPr>
              <p:cNvPr id="253" name="Google Shape;253;p22"/>
              <p:cNvSpPr/>
              <p:nvPr/>
            </p:nvSpPr>
            <p:spPr>
              <a:xfrm>
                <a:off x="2517840" y="2635200"/>
                <a:ext cx="1490700" cy="5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Moltiplicazione</a:t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4" name="Google Shape;254;p22"/>
              <p:cNvSpPr/>
              <p:nvPr/>
            </p:nvSpPr>
            <p:spPr>
              <a:xfrm>
                <a:off x="2478240" y="2635200"/>
                <a:ext cx="1568100" cy="5208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5" name="Google Shape;255;p22"/>
            <p:cNvGrpSpPr/>
            <p:nvPr/>
          </p:nvGrpSpPr>
          <p:grpSpPr>
            <a:xfrm>
              <a:off x="4046400" y="2635200"/>
              <a:ext cx="1568400" cy="520800"/>
              <a:chOff x="4046400" y="2635200"/>
              <a:chExt cx="1568400" cy="520800"/>
            </a:xfrm>
          </p:grpSpPr>
          <p:sp>
            <p:nvSpPr>
              <p:cNvPr id="256" name="Google Shape;256;p22"/>
              <p:cNvSpPr/>
              <p:nvPr/>
            </p:nvSpPr>
            <p:spPr>
              <a:xfrm>
                <a:off x="4086360" y="2635200"/>
                <a:ext cx="1490400" cy="5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Parte Fraz.</a:t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7" name="Google Shape;257;p22"/>
              <p:cNvSpPr/>
              <p:nvPr/>
            </p:nvSpPr>
            <p:spPr>
              <a:xfrm>
                <a:off x="4046400" y="2635200"/>
                <a:ext cx="1568400" cy="5208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8" name="Google Shape;258;p22"/>
            <p:cNvGrpSpPr/>
            <p:nvPr/>
          </p:nvGrpSpPr>
          <p:grpSpPr>
            <a:xfrm>
              <a:off x="5614920" y="2635200"/>
              <a:ext cx="1568400" cy="520800"/>
              <a:chOff x="5614920" y="2635200"/>
              <a:chExt cx="1568400" cy="520800"/>
            </a:xfrm>
          </p:grpSpPr>
          <p:sp>
            <p:nvSpPr>
              <p:cNvPr id="259" name="Google Shape;259;p22"/>
              <p:cNvSpPr/>
              <p:nvPr/>
            </p:nvSpPr>
            <p:spPr>
              <a:xfrm>
                <a:off x="5654520" y="2635200"/>
                <a:ext cx="1490700" cy="5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Parte Intera (R</a:t>
                </a:r>
                <a:r>
                  <a:rPr b="1" baseline="-25000" lang="en" sz="12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i</a:t>
                </a:r>
                <a:r>
                  <a:rPr b="1" lang="en" sz="1200" strike="noStrike">
                    <a:solidFill>
                      <a:srgbClr val="000000"/>
                    </a:solidFill>
                    <a:latin typeface="Century"/>
                    <a:ea typeface="Century"/>
                    <a:cs typeface="Century"/>
                    <a:sym typeface="Century"/>
                  </a:rPr>
                  <a:t>)</a:t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2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0" name="Google Shape;260;p22"/>
              <p:cNvSpPr/>
              <p:nvPr/>
            </p:nvSpPr>
            <p:spPr>
              <a:xfrm>
                <a:off x="5614920" y="2635200"/>
                <a:ext cx="1568400" cy="5208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1" name="Google Shape;261;p22"/>
            <p:cNvGrpSpPr/>
            <p:nvPr/>
          </p:nvGrpSpPr>
          <p:grpSpPr>
            <a:xfrm>
              <a:off x="2478240" y="3156120"/>
              <a:ext cx="1568100" cy="545700"/>
              <a:chOff x="2478240" y="3156120"/>
              <a:chExt cx="1568100" cy="545700"/>
            </a:xfrm>
          </p:grpSpPr>
          <p:sp>
            <p:nvSpPr>
              <p:cNvPr id="262" name="Google Shape;262;p22"/>
              <p:cNvSpPr/>
              <p:nvPr/>
            </p:nvSpPr>
            <p:spPr>
              <a:xfrm>
                <a:off x="2517840" y="3156120"/>
                <a:ext cx="1490700" cy="54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0.8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3" name="Google Shape;263;p22"/>
              <p:cNvSpPr/>
              <p:nvPr/>
            </p:nvSpPr>
            <p:spPr>
              <a:xfrm>
                <a:off x="2478240" y="3156120"/>
                <a:ext cx="1568100" cy="545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4" name="Google Shape;264;p22"/>
            <p:cNvGrpSpPr/>
            <p:nvPr/>
          </p:nvGrpSpPr>
          <p:grpSpPr>
            <a:xfrm>
              <a:off x="4046400" y="3156120"/>
              <a:ext cx="1568400" cy="545700"/>
              <a:chOff x="4046400" y="3156120"/>
              <a:chExt cx="1568400" cy="545700"/>
            </a:xfrm>
          </p:grpSpPr>
          <p:sp>
            <p:nvSpPr>
              <p:cNvPr id="265" name="Google Shape;265;p22"/>
              <p:cNvSpPr/>
              <p:nvPr/>
            </p:nvSpPr>
            <p:spPr>
              <a:xfrm>
                <a:off x="4086360" y="3156120"/>
                <a:ext cx="1490400" cy="54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0.6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6" name="Google Shape;266;p22"/>
              <p:cNvSpPr/>
              <p:nvPr/>
            </p:nvSpPr>
            <p:spPr>
              <a:xfrm>
                <a:off x="4046400" y="3156120"/>
                <a:ext cx="1568400" cy="545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7" name="Google Shape;267;p22"/>
            <p:cNvGrpSpPr/>
            <p:nvPr/>
          </p:nvGrpSpPr>
          <p:grpSpPr>
            <a:xfrm>
              <a:off x="5614920" y="3156120"/>
              <a:ext cx="1568400" cy="545700"/>
              <a:chOff x="5614920" y="3156120"/>
              <a:chExt cx="1568400" cy="545700"/>
            </a:xfrm>
          </p:grpSpPr>
          <p:sp>
            <p:nvSpPr>
              <p:cNvPr id="268" name="Google Shape;268;p22"/>
              <p:cNvSpPr/>
              <p:nvPr/>
            </p:nvSpPr>
            <p:spPr>
              <a:xfrm>
                <a:off x="5654520" y="3156120"/>
                <a:ext cx="1490700" cy="54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9" name="Google Shape;269;p22"/>
              <p:cNvSpPr/>
              <p:nvPr/>
            </p:nvSpPr>
            <p:spPr>
              <a:xfrm>
                <a:off x="5614920" y="3156120"/>
                <a:ext cx="1568400" cy="5457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0" name="Google Shape;270;p22"/>
            <p:cNvGrpSpPr/>
            <p:nvPr/>
          </p:nvGrpSpPr>
          <p:grpSpPr>
            <a:xfrm>
              <a:off x="2478240" y="3701880"/>
              <a:ext cx="1568100" cy="546000"/>
              <a:chOff x="2478240" y="3701880"/>
              <a:chExt cx="1568100" cy="546000"/>
            </a:xfrm>
          </p:grpSpPr>
          <p:sp>
            <p:nvSpPr>
              <p:cNvPr id="271" name="Google Shape;271;p22"/>
              <p:cNvSpPr/>
              <p:nvPr/>
            </p:nvSpPr>
            <p:spPr>
              <a:xfrm>
                <a:off x="2517840" y="370188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0.6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2" name="Google Shape;272;p22"/>
              <p:cNvSpPr/>
              <p:nvPr/>
            </p:nvSpPr>
            <p:spPr>
              <a:xfrm>
                <a:off x="2478240" y="3701880"/>
                <a:ext cx="15681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3" name="Google Shape;273;p22"/>
            <p:cNvGrpSpPr/>
            <p:nvPr/>
          </p:nvGrpSpPr>
          <p:grpSpPr>
            <a:xfrm>
              <a:off x="4046400" y="3701880"/>
              <a:ext cx="1568400" cy="546000"/>
              <a:chOff x="4046400" y="3701880"/>
              <a:chExt cx="1568400" cy="546000"/>
            </a:xfrm>
          </p:grpSpPr>
          <p:sp>
            <p:nvSpPr>
              <p:cNvPr id="274" name="Google Shape;274;p22"/>
              <p:cNvSpPr/>
              <p:nvPr/>
            </p:nvSpPr>
            <p:spPr>
              <a:xfrm>
                <a:off x="4086360" y="3701880"/>
                <a:ext cx="14904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5" name="Google Shape;275;p22"/>
              <p:cNvSpPr/>
              <p:nvPr/>
            </p:nvSpPr>
            <p:spPr>
              <a:xfrm>
                <a:off x="4046400" y="370188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6" name="Google Shape;276;p22"/>
            <p:cNvGrpSpPr/>
            <p:nvPr/>
          </p:nvGrpSpPr>
          <p:grpSpPr>
            <a:xfrm>
              <a:off x="5614920" y="3701880"/>
              <a:ext cx="1568400" cy="546000"/>
              <a:chOff x="5614920" y="3701880"/>
              <a:chExt cx="1568400" cy="546000"/>
            </a:xfrm>
          </p:grpSpPr>
          <p:sp>
            <p:nvSpPr>
              <p:cNvPr id="277" name="Google Shape;277;p22"/>
              <p:cNvSpPr/>
              <p:nvPr/>
            </p:nvSpPr>
            <p:spPr>
              <a:xfrm>
                <a:off x="5654520" y="370188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8" name="Google Shape;278;p22"/>
              <p:cNvSpPr/>
              <p:nvPr/>
            </p:nvSpPr>
            <p:spPr>
              <a:xfrm>
                <a:off x="5614920" y="370188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9" name="Google Shape;279;p22"/>
            <p:cNvGrpSpPr/>
            <p:nvPr/>
          </p:nvGrpSpPr>
          <p:grpSpPr>
            <a:xfrm>
              <a:off x="2478240" y="4248000"/>
              <a:ext cx="1568100" cy="546000"/>
              <a:chOff x="2478240" y="4248000"/>
              <a:chExt cx="1568100" cy="546000"/>
            </a:xfrm>
          </p:grpSpPr>
          <p:sp>
            <p:nvSpPr>
              <p:cNvPr id="280" name="Google Shape;280;p22"/>
              <p:cNvSpPr/>
              <p:nvPr/>
            </p:nvSpPr>
            <p:spPr>
              <a:xfrm>
                <a:off x="2517840" y="424800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0.2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81" name="Google Shape;281;p22"/>
              <p:cNvSpPr/>
              <p:nvPr/>
            </p:nvSpPr>
            <p:spPr>
              <a:xfrm>
                <a:off x="2478240" y="4248000"/>
                <a:ext cx="15681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2" name="Google Shape;282;p22"/>
            <p:cNvGrpSpPr/>
            <p:nvPr/>
          </p:nvGrpSpPr>
          <p:grpSpPr>
            <a:xfrm>
              <a:off x="4046400" y="4248000"/>
              <a:ext cx="1568400" cy="546000"/>
              <a:chOff x="4046400" y="4248000"/>
              <a:chExt cx="1568400" cy="546000"/>
            </a:xfrm>
          </p:grpSpPr>
          <p:sp>
            <p:nvSpPr>
              <p:cNvPr id="283" name="Google Shape;283;p22"/>
              <p:cNvSpPr/>
              <p:nvPr/>
            </p:nvSpPr>
            <p:spPr>
              <a:xfrm>
                <a:off x="4086360" y="4248000"/>
                <a:ext cx="14904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0.4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84" name="Google Shape;284;p22"/>
              <p:cNvSpPr/>
              <p:nvPr/>
            </p:nvSpPr>
            <p:spPr>
              <a:xfrm>
                <a:off x="4046400" y="424800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5" name="Google Shape;285;p22"/>
            <p:cNvGrpSpPr/>
            <p:nvPr/>
          </p:nvGrpSpPr>
          <p:grpSpPr>
            <a:xfrm>
              <a:off x="5614920" y="4248000"/>
              <a:ext cx="1568400" cy="546000"/>
              <a:chOff x="5614920" y="4248000"/>
              <a:chExt cx="1568400" cy="546000"/>
            </a:xfrm>
          </p:grpSpPr>
          <p:sp>
            <p:nvSpPr>
              <p:cNvPr id="286" name="Google Shape;286;p22"/>
              <p:cNvSpPr/>
              <p:nvPr/>
            </p:nvSpPr>
            <p:spPr>
              <a:xfrm>
                <a:off x="5654520" y="424800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87" name="Google Shape;287;p22"/>
              <p:cNvSpPr/>
              <p:nvPr/>
            </p:nvSpPr>
            <p:spPr>
              <a:xfrm>
                <a:off x="5614920" y="424800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8" name="Google Shape;288;p22"/>
            <p:cNvGrpSpPr/>
            <p:nvPr/>
          </p:nvGrpSpPr>
          <p:grpSpPr>
            <a:xfrm>
              <a:off x="2478240" y="4792680"/>
              <a:ext cx="1568100" cy="546000"/>
              <a:chOff x="2478240" y="4792680"/>
              <a:chExt cx="1568100" cy="546000"/>
            </a:xfrm>
          </p:grpSpPr>
          <p:sp>
            <p:nvSpPr>
              <p:cNvPr id="289" name="Google Shape;289;p22"/>
              <p:cNvSpPr/>
              <p:nvPr/>
            </p:nvSpPr>
            <p:spPr>
              <a:xfrm>
                <a:off x="2517840" y="479268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0.4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0" name="Google Shape;290;p22"/>
              <p:cNvSpPr/>
              <p:nvPr/>
            </p:nvSpPr>
            <p:spPr>
              <a:xfrm>
                <a:off x="2478240" y="4792680"/>
                <a:ext cx="15681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1" name="Google Shape;291;p22"/>
            <p:cNvGrpSpPr/>
            <p:nvPr/>
          </p:nvGrpSpPr>
          <p:grpSpPr>
            <a:xfrm>
              <a:off x="4046400" y="4792680"/>
              <a:ext cx="1568400" cy="546000"/>
              <a:chOff x="4046400" y="4792680"/>
              <a:chExt cx="1568400" cy="546000"/>
            </a:xfrm>
          </p:grpSpPr>
          <p:sp>
            <p:nvSpPr>
              <p:cNvPr id="292" name="Google Shape;292;p22"/>
              <p:cNvSpPr/>
              <p:nvPr/>
            </p:nvSpPr>
            <p:spPr>
              <a:xfrm>
                <a:off x="4086360" y="4792680"/>
                <a:ext cx="14904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0.8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3" name="Google Shape;293;p22"/>
              <p:cNvSpPr/>
              <p:nvPr/>
            </p:nvSpPr>
            <p:spPr>
              <a:xfrm>
                <a:off x="4046400" y="479268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4" name="Google Shape;294;p22"/>
            <p:cNvGrpSpPr/>
            <p:nvPr/>
          </p:nvGrpSpPr>
          <p:grpSpPr>
            <a:xfrm>
              <a:off x="5614920" y="4792680"/>
              <a:ext cx="1568400" cy="546000"/>
              <a:chOff x="5614920" y="4792680"/>
              <a:chExt cx="1568400" cy="546000"/>
            </a:xfrm>
          </p:grpSpPr>
          <p:sp>
            <p:nvSpPr>
              <p:cNvPr id="295" name="Google Shape;295;p22"/>
              <p:cNvSpPr/>
              <p:nvPr/>
            </p:nvSpPr>
            <p:spPr>
              <a:xfrm>
                <a:off x="5654520" y="479268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6" name="Google Shape;296;p22"/>
              <p:cNvSpPr/>
              <p:nvPr/>
            </p:nvSpPr>
            <p:spPr>
              <a:xfrm>
                <a:off x="5614920" y="479268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7" name="Google Shape;297;p22"/>
            <p:cNvGrpSpPr/>
            <p:nvPr/>
          </p:nvGrpSpPr>
          <p:grpSpPr>
            <a:xfrm>
              <a:off x="2478240" y="5338800"/>
              <a:ext cx="1568100" cy="546000"/>
              <a:chOff x="2478240" y="5338800"/>
              <a:chExt cx="1568100" cy="546000"/>
            </a:xfrm>
          </p:grpSpPr>
          <p:sp>
            <p:nvSpPr>
              <p:cNvPr id="298" name="Google Shape;298;p22"/>
              <p:cNvSpPr/>
              <p:nvPr/>
            </p:nvSpPr>
            <p:spPr>
              <a:xfrm>
                <a:off x="2517840" y="533880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0.8 x 2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9" name="Google Shape;299;p22"/>
              <p:cNvSpPr/>
              <p:nvPr/>
            </p:nvSpPr>
            <p:spPr>
              <a:xfrm>
                <a:off x="2478240" y="5338800"/>
                <a:ext cx="15681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0" name="Google Shape;300;p22"/>
            <p:cNvGrpSpPr/>
            <p:nvPr/>
          </p:nvGrpSpPr>
          <p:grpSpPr>
            <a:xfrm>
              <a:off x="4046400" y="5338800"/>
              <a:ext cx="1568400" cy="546000"/>
              <a:chOff x="4046400" y="5338800"/>
              <a:chExt cx="1568400" cy="546000"/>
            </a:xfrm>
          </p:grpSpPr>
          <p:sp>
            <p:nvSpPr>
              <p:cNvPr id="301" name="Google Shape;301;p22"/>
              <p:cNvSpPr/>
              <p:nvPr/>
            </p:nvSpPr>
            <p:spPr>
              <a:xfrm>
                <a:off x="4086360" y="5338800"/>
                <a:ext cx="14904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0.6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2" name="Google Shape;302;p22"/>
              <p:cNvSpPr/>
              <p:nvPr/>
            </p:nvSpPr>
            <p:spPr>
              <a:xfrm>
                <a:off x="4046400" y="533880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3" name="Google Shape;303;p22"/>
            <p:cNvGrpSpPr/>
            <p:nvPr/>
          </p:nvGrpSpPr>
          <p:grpSpPr>
            <a:xfrm>
              <a:off x="5614920" y="5338800"/>
              <a:ext cx="1568400" cy="546000"/>
              <a:chOff x="5614920" y="5338800"/>
              <a:chExt cx="1568400" cy="546000"/>
            </a:xfrm>
          </p:grpSpPr>
          <p:sp>
            <p:nvSpPr>
              <p:cNvPr id="304" name="Google Shape;304;p22"/>
              <p:cNvSpPr/>
              <p:nvPr/>
            </p:nvSpPr>
            <p:spPr>
              <a:xfrm>
                <a:off x="5654520" y="533880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5" name="Google Shape;305;p22"/>
              <p:cNvSpPr/>
              <p:nvPr/>
            </p:nvSpPr>
            <p:spPr>
              <a:xfrm>
                <a:off x="5614920" y="533880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6" name="Google Shape;306;p22"/>
            <p:cNvGrpSpPr/>
            <p:nvPr/>
          </p:nvGrpSpPr>
          <p:grpSpPr>
            <a:xfrm>
              <a:off x="2478240" y="5884920"/>
              <a:ext cx="1568100" cy="546000"/>
              <a:chOff x="2478240" y="5884920"/>
              <a:chExt cx="1568100" cy="546000"/>
            </a:xfrm>
          </p:grpSpPr>
          <p:sp>
            <p:nvSpPr>
              <p:cNvPr id="307" name="Google Shape;307;p22"/>
              <p:cNvSpPr/>
              <p:nvPr/>
            </p:nvSpPr>
            <p:spPr>
              <a:xfrm>
                <a:off x="2517840" y="588492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....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8" name="Google Shape;308;p22"/>
              <p:cNvSpPr/>
              <p:nvPr/>
            </p:nvSpPr>
            <p:spPr>
              <a:xfrm>
                <a:off x="2478240" y="5884920"/>
                <a:ext cx="15681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9" name="Google Shape;309;p22"/>
            <p:cNvGrpSpPr/>
            <p:nvPr/>
          </p:nvGrpSpPr>
          <p:grpSpPr>
            <a:xfrm>
              <a:off x="4046400" y="5884920"/>
              <a:ext cx="1568400" cy="546000"/>
              <a:chOff x="4046400" y="5884920"/>
              <a:chExt cx="1568400" cy="546000"/>
            </a:xfrm>
          </p:grpSpPr>
          <p:sp>
            <p:nvSpPr>
              <p:cNvPr id="310" name="Google Shape;310;p22"/>
              <p:cNvSpPr/>
              <p:nvPr/>
            </p:nvSpPr>
            <p:spPr>
              <a:xfrm>
                <a:off x="4086360" y="5884920"/>
                <a:ext cx="14904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...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1" name="Google Shape;311;p22"/>
              <p:cNvSpPr/>
              <p:nvPr/>
            </p:nvSpPr>
            <p:spPr>
              <a:xfrm>
                <a:off x="4046400" y="588492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12" name="Google Shape;312;p22"/>
            <p:cNvGrpSpPr/>
            <p:nvPr/>
          </p:nvGrpSpPr>
          <p:grpSpPr>
            <a:xfrm>
              <a:off x="5614920" y="5884920"/>
              <a:ext cx="1568400" cy="546000"/>
              <a:chOff x="5614920" y="5884920"/>
              <a:chExt cx="1568400" cy="546000"/>
            </a:xfrm>
          </p:grpSpPr>
          <p:sp>
            <p:nvSpPr>
              <p:cNvPr id="313" name="Google Shape;313;p22"/>
              <p:cNvSpPr/>
              <p:nvPr/>
            </p:nvSpPr>
            <p:spPr>
              <a:xfrm>
                <a:off x="5654520" y="5884920"/>
                <a:ext cx="1490700" cy="54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...</a:t>
                </a:r>
                <a:endParaRPr b="0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4" name="Google Shape;314;p22"/>
              <p:cNvSpPr/>
              <p:nvPr/>
            </p:nvSpPr>
            <p:spPr>
              <a:xfrm>
                <a:off x="5614920" y="5884920"/>
                <a:ext cx="1568400" cy="546000"/>
              </a:xfrm>
              <a:prstGeom prst="rect">
                <a:avLst/>
              </a:prstGeom>
              <a:noFill/>
              <a:ln cap="flat" cmpd="sng" w="9525">
                <a:solidFill>
                  <a:srgbClr val="A0A0A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cxnSp>
        <p:nvCxnSpPr>
          <p:cNvPr id="315" name="Google Shape;315;p22"/>
          <p:cNvCxnSpPr/>
          <p:nvPr/>
        </p:nvCxnSpPr>
        <p:spPr>
          <a:xfrm>
            <a:off x="2250362" y="982260"/>
            <a:ext cx="562800" cy="1200"/>
          </a:xfrm>
          <a:prstGeom prst="straightConnector1">
            <a:avLst/>
          </a:prstGeom>
          <a:noFill/>
          <a:ln cap="flat" cmpd="sng" w="284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grpSp>
        <p:nvGrpSpPr>
          <p:cNvPr id="316" name="Google Shape;316;p22"/>
          <p:cNvGrpSpPr/>
          <p:nvPr/>
        </p:nvGrpSpPr>
        <p:grpSpPr>
          <a:xfrm>
            <a:off x="281411" y="982260"/>
            <a:ext cx="8292146" cy="2961090"/>
            <a:chOff x="304920" y="1309680"/>
            <a:chExt cx="8984880" cy="3948120"/>
          </a:xfrm>
        </p:grpSpPr>
        <p:sp>
          <p:nvSpPr>
            <p:cNvPr id="317" name="Google Shape;317;p22"/>
            <p:cNvSpPr/>
            <p:nvPr/>
          </p:nvSpPr>
          <p:spPr>
            <a:xfrm>
              <a:off x="304920" y="1309680"/>
              <a:ext cx="8762700" cy="51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100" strike="noStrike">
                  <a:solidFill>
                    <a:srgbClr val="000000"/>
                  </a:solidFill>
                </a:rPr>
                <a:t>Quindi </a:t>
              </a:r>
              <a:r>
                <a:rPr b="1" lang="en" sz="2100" strike="noStrike">
                  <a:solidFill>
                    <a:srgbClr val="000000"/>
                  </a:solidFill>
                </a:rPr>
                <a:t>0.8</a:t>
              </a:r>
              <a:r>
                <a:rPr b="1" baseline="-25000" lang="en" sz="2100" strike="noStrike">
                  <a:solidFill>
                    <a:srgbClr val="000000"/>
                  </a:solidFill>
                </a:rPr>
                <a:t>10</a:t>
              </a:r>
              <a:r>
                <a:rPr b="1" lang="en" sz="2100" strike="noStrike">
                  <a:solidFill>
                    <a:srgbClr val="000000"/>
                  </a:solidFill>
                </a:rPr>
                <a:t> = 0.1100</a:t>
              </a:r>
              <a:r>
                <a:rPr b="1" baseline="-25000" lang="en" sz="2100" strike="noStrike">
                  <a:solidFill>
                    <a:srgbClr val="000000"/>
                  </a:solidFill>
                </a:rPr>
                <a:t>2</a:t>
              </a:r>
              <a:r>
                <a:rPr lang="en" sz="2100" strike="noStrike">
                  <a:solidFill>
                    <a:srgbClr val="000000"/>
                  </a:solidFill>
                </a:rPr>
                <a:t> 🡪 </a:t>
              </a:r>
              <a:r>
                <a:rPr b="1" lang="en" sz="2100" strike="noStrike">
                  <a:solidFill>
                    <a:srgbClr val="063DE8"/>
                  </a:solidFill>
                </a:rPr>
                <a:t>numero periodico in base 2</a:t>
              </a:r>
              <a:endParaRPr sz="2100" strike="noStrike">
                <a:solidFill>
                  <a:srgbClr val="000000"/>
                </a:solidFill>
              </a:endParaRPr>
            </a:p>
          </p:txBody>
        </p:sp>
        <p:grpSp>
          <p:nvGrpSpPr>
            <p:cNvPr id="318" name="Google Shape;318;p22"/>
            <p:cNvGrpSpPr/>
            <p:nvPr/>
          </p:nvGrpSpPr>
          <p:grpSpPr>
            <a:xfrm>
              <a:off x="6172200" y="3213000"/>
              <a:ext cx="3117600" cy="2044800"/>
              <a:chOff x="6172200" y="3213000"/>
              <a:chExt cx="3117600" cy="2044800"/>
            </a:xfrm>
          </p:grpSpPr>
          <p:sp>
            <p:nvSpPr>
              <p:cNvPr id="319" name="Google Shape;319;p22"/>
              <p:cNvSpPr/>
              <p:nvPr/>
            </p:nvSpPr>
            <p:spPr>
              <a:xfrm>
                <a:off x="6172200" y="3213000"/>
                <a:ext cx="419100" cy="2044800"/>
              </a:xfrm>
              <a:prstGeom prst="rect">
                <a:avLst/>
              </a:prstGeom>
              <a:solidFill>
                <a:srgbClr val="063DE8">
                  <a:alpha val="49800"/>
                </a:srgbClr>
              </a:solidFill>
              <a:ln>
                <a:noFill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320" name="Google Shape;320;p22"/>
              <p:cNvCxnSpPr/>
              <p:nvPr/>
            </p:nvCxnSpPr>
            <p:spPr>
              <a:xfrm>
                <a:off x="7391520" y="5105520"/>
                <a:ext cx="685800" cy="1500"/>
              </a:xfrm>
              <a:prstGeom prst="straightConnector1">
                <a:avLst/>
              </a:prstGeom>
              <a:noFill/>
              <a:ln cap="flat" cmpd="sng" w="57225">
                <a:solidFill>
                  <a:srgbClr val="063DE8"/>
                </a:solidFill>
                <a:prstDash val="solid"/>
                <a:miter lim="8000"/>
                <a:headEnd len="med" w="med" type="triangle"/>
                <a:tailEnd len="sm" w="sm" type="none"/>
              </a:ln>
            </p:spPr>
          </p:cxnSp>
          <p:cxnSp>
            <p:nvCxnSpPr>
              <p:cNvPr id="321" name="Google Shape;321;p22"/>
              <p:cNvCxnSpPr/>
              <p:nvPr/>
            </p:nvCxnSpPr>
            <p:spPr>
              <a:xfrm flipH="1" rot="10800000">
                <a:off x="8077320" y="3419220"/>
                <a:ext cx="1500" cy="1695300"/>
              </a:xfrm>
              <a:prstGeom prst="straightConnector1">
                <a:avLst/>
              </a:prstGeom>
              <a:noFill/>
              <a:ln cap="flat" cmpd="sng" w="57225">
                <a:solidFill>
                  <a:srgbClr val="063DE8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22" name="Google Shape;322;p22"/>
              <p:cNvCxnSpPr/>
              <p:nvPr/>
            </p:nvCxnSpPr>
            <p:spPr>
              <a:xfrm>
                <a:off x="7391520" y="3429000"/>
                <a:ext cx="685800" cy="1500"/>
              </a:xfrm>
              <a:prstGeom prst="straightConnector1">
                <a:avLst/>
              </a:prstGeom>
              <a:noFill/>
              <a:ln cap="flat" cmpd="sng" w="57225">
                <a:solidFill>
                  <a:srgbClr val="063DE8"/>
                </a:solidFill>
                <a:prstDash val="solid"/>
                <a:miter lim="8000"/>
                <a:headEnd len="med" w="med" type="triangle"/>
                <a:tailEnd len="sm" w="sm" type="none"/>
              </a:ln>
            </p:spPr>
          </p:cxnSp>
          <p:sp>
            <p:nvSpPr>
              <p:cNvPr id="323" name="Google Shape;323;p22"/>
              <p:cNvSpPr/>
              <p:nvPr/>
            </p:nvSpPr>
            <p:spPr>
              <a:xfrm>
                <a:off x="8109360" y="3908520"/>
                <a:ext cx="1180440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 strike="noStrike">
                    <a:solidFill>
                      <a:srgbClr val="063DE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periodo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324" name="Google Shape;324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Conversione di base per numeri frazionari (4/4)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25" name="Google Shape;325;p22"/>
          <p:cNvSpPr txBox="1"/>
          <p:nvPr/>
        </p:nvSpPr>
        <p:spPr>
          <a:xfrm>
            <a:off x="0" y="4743300"/>
            <a:ext cx="914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Esempio di conversione online (Javascript)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http://www.fauser.edu/~fuligni/convbasejs/converti.html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