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9458-219D-4405-A195-F7C210DFCCA9}" type="datetimeFigureOut">
              <a:rPr lang="it-IT" smtClean="0"/>
              <a:t>24/11/2023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218A-916D-4391-981E-F578E79DCD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844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9458-219D-4405-A195-F7C210DFCCA9}" type="datetimeFigureOut">
              <a:rPr lang="it-IT" smtClean="0"/>
              <a:t>24/11/2023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218A-916D-4391-981E-F578E79DCD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8568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9458-219D-4405-A195-F7C210DFCCA9}" type="datetimeFigureOut">
              <a:rPr lang="it-IT" smtClean="0"/>
              <a:t>24/11/2023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218A-916D-4391-981E-F578E79DCD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3110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9458-219D-4405-A195-F7C210DFCCA9}" type="datetimeFigureOut">
              <a:rPr lang="it-IT" smtClean="0"/>
              <a:t>24/11/2023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218A-916D-4391-981E-F578E79DCD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1210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9458-219D-4405-A195-F7C210DFCCA9}" type="datetimeFigureOut">
              <a:rPr lang="it-IT" smtClean="0"/>
              <a:t>24/11/2023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218A-916D-4391-981E-F578E79DCD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0851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9458-219D-4405-A195-F7C210DFCCA9}" type="datetimeFigureOut">
              <a:rPr lang="it-IT" smtClean="0"/>
              <a:t>24/11/2023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218A-916D-4391-981E-F578E79DCD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1984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9458-219D-4405-A195-F7C210DFCCA9}" type="datetimeFigureOut">
              <a:rPr lang="it-IT" smtClean="0"/>
              <a:t>24/11/2023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218A-916D-4391-981E-F578E79DCD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6267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9458-219D-4405-A195-F7C210DFCCA9}" type="datetimeFigureOut">
              <a:rPr lang="it-IT" smtClean="0"/>
              <a:t>24/11/2023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218A-916D-4391-981E-F578E79DCD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2290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9458-219D-4405-A195-F7C210DFCCA9}" type="datetimeFigureOut">
              <a:rPr lang="it-IT" smtClean="0"/>
              <a:t>24/11/2023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218A-916D-4391-981E-F578E79DCD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8534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9458-219D-4405-A195-F7C210DFCCA9}" type="datetimeFigureOut">
              <a:rPr lang="it-IT" smtClean="0"/>
              <a:t>24/11/2023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218A-916D-4391-981E-F578E79DCD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6558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9458-219D-4405-A195-F7C210DFCCA9}" type="datetimeFigureOut">
              <a:rPr lang="it-IT" smtClean="0"/>
              <a:t>24/11/2023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218A-916D-4391-981E-F578E79DCD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2290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69458-219D-4405-A195-F7C210DFCCA9}" type="datetimeFigureOut">
              <a:rPr lang="it-IT" smtClean="0"/>
              <a:t>24/11/2023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8218A-916D-4391-981E-F578E79DCD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9881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008111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latin typeface="Garamond" pitchFamily="18" charset="0"/>
              </a:rPr>
              <a:t>Problemi del Coordinamento</a:t>
            </a:r>
            <a:br>
              <a:rPr lang="it-IT" sz="2800" b="1" dirty="0" smtClean="0">
                <a:latin typeface="Garamond" pitchFamily="18" charset="0"/>
              </a:rPr>
            </a:br>
            <a:r>
              <a:rPr lang="it-IT" sz="2800" b="1" dirty="0" smtClean="0">
                <a:latin typeface="Garamond" pitchFamily="18" charset="0"/>
              </a:rPr>
              <a:t>Equilibri multipli</a:t>
            </a:r>
            <a:endParaRPr lang="it-IT" sz="2800" b="1" dirty="0">
              <a:latin typeface="Garamond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71600" y="1628800"/>
            <a:ext cx="7488832" cy="4464496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Si consideri una ipotetica negoziazione di un trattato internazionale per fermare il riscaldamento globale che coinvolga Paesi Sviluppati (PS) e Paesi in Via di Sviluppo (PVS)</a:t>
            </a:r>
          </a:p>
          <a:p>
            <a:pPr algn="just"/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I Paesi in questione hanno a disposizione 2 strategie:</a:t>
            </a:r>
          </a:p>
          <a:p>
            <a:pPr marL="457200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Investire per fermare il global </a:t>
            </a:r>
            <a:r>
              <a:rPr lang="it-IT" sz="2000" dirty="0" err="1" smtClean="0">
                <a:solidFill>
                  <a:schemeClr val="tx1"/>
                </a:solidFill>
                <a:latin typeface="Garamond" pitchFamily="18" charset="0"/>
              </a:rPr>
              <a:t>warming</a:t>
            </a:r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 (IN)</a:t>
            </a:r>
          </a:p>
          <a:p>
            <a:pPr marL="457200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Rifiutare l’investimento (R)</a:t>
            </a:r>
          </a:p>
          <a:p>
            <a:pPr algn="just"/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La strategia di investimento comporta un costo stimato intorno ai 4 trilioni di dollari</a:t>
            </a:r>
          </a:p>
          <a:p>
            <a:pPr algn="just"/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Se l’investimento non è effettuato, è prevista una perdita di 10 trilioni di dollari</a:t>
            </a:r>
          </a:p>
          <a:p>
            <a:pPr algn="just"/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I pay-off sono interpretati come costo dell’investimento o come minore produzione o consumo immediati per abbattere le emissioni</a:t>
            </a:r>
          </a:p>
          <a:p>
            <a:pPr algn="just"/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Andiamo a rappresentare la forma strategica del gioco</a:t>
            </a:r>
            <a:endParaRPr lang="it-IT" sz="2000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42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800" b="1" dirty="0">
                <a:solidFill>
                  <a:prstClr val="black"/>
                </a:solidFill>
                <a:latin typeface="Garamond" pitchFamily="18" charset="0"/>
              </a:rPr>
              <a:t>Problemi del Coordinamento</a:t>
            </a:r>
            <a:br>
              <a:rPr lang="it-IT" sz="2800" b="1" dirty="0">
                <a:solidFill>
                  <a:prstClr val="black"/>
                </a:solidFill>
                <a:latin typeface="Garamond" pitchFamily="18" charset="0"/>
              </a:rPr>
            </a:br>
            <a:r>
              <a:rPr lang="it-IT" sz="2800" b="1" dirty="0" smtClean="0">
                <a:solidFill>
                  <a:prstClr val="black"/>
                </a:solidFill>
                <a:latin typeface="Garamond" pitchFamily="18" charset="0"/>
              </a:rPr>
              <a:t>Rappresentazione del gioco con equilibri multipli</a:t>
            </a:r>
            <a:br>
              <a:rPr lang="it-IT" sz="2800" b="1" dirty="0" smtClean="0">
                <a:solidFill>
                  <a:prstClr val="black"/>
                </a:solidFill>
                <a:latin typeface="Garamond" pitchFamily="18" charset="0"/>
              </a:rPr>
            </a:br>
            <a:r>
              <a:rPr lang="it-IT" sz="2800" b="1" dirty="0" smtClean="0">
                <a:solidFill>
                  <a:prstClr val="black"/>
                </a:solidFill>
                <a:latin typeface="Garamond" pitchFamily="18" charset="0"/>
              </a:rPr>
              <a:t>Gioco del Pollo (</a:t>
            </a:r>
            <a:r>
              <a:rPr lang="it-IT" sz="2800" b="1" dirty="0" err="1" smtClean="0">
                <a:solidFill>
                  <a:prstClr val="black"/>
                </a:solidFill>
                <a:latin typeface="Garamond" pitchFamily="18" charset="0"/>
              </a:rPr>
              <a:t>Chicken</a:t>
            </a:r>
            <a:r>
              <a:rPr lang="it-IT" sz="2800" b="1" dirty="0" smtClean="0">
                <a:solidFill>
                  <a:prstClr val="black"/>
                </a:solidFill>
                <a:latin typeface="Garamond" pitchFamily="18" charset="0"/>
              </a:rPr>
              <a:t> game)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8440694"/>
              </p:ext>
            </p:extLst>
          </p:nvPr>
        </p:nvGraphicFramePr>
        <p:xfrm>
          <a:off x="3131840" y="2636912"/>
          <a:ext cx="288032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1440160"/>
              </a:tblGrid>
              <a:tr h="0">
                <a:tc>
                  <a:txBody>
                    <a:bodyPr/>
                    <a:lstStyle/>
                    <a:p>
                      <a:r>
                        <a:rPr lang="it-IT" dirty="0" smtClean="0"/>
                        <a:t>       -2, -2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-2, 0</a:t>
                      </a:r>
                      <a:endParaRPr lang="it-IT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0, -2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-5, -5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 flipH="1">
            <a:off x="2267744" y="2708921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</a:t>
            </a:r>
          </a:p>
          <a:p>
            <a:r>
              <a:rPr lang="it-IT" dirty="0"/>
              <a:t> </a:t>
            </a:r>
            <a:r>
              <a:rPr lang="it-IT" dirty="0" smtClean="0"/>
              <a:t>         R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699792" y="2708921"/>
            <a:ext cx="535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IN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824214" y="2893587"/>
            <a:ext cx="875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PS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131840" y="227687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IN                        R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283968" y="2060848"/>
            <a:ext cx="79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PVS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51520" y="3789040"/>
            <a:ext cx="86409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Garamond" pitchFamily="18" charset="0"/>
              </a:rPr>
              <a:t>Il gioco produce 2 equilibri di Nash:</a:t>
            </a:r>
          </a:p>
          <a:p>
            <a:pPr marL="342900" indent="-342900">
              <a:buAutoNum type="arabicPeriod"/>
            </a:pPr>
            <a:r>
              <a:rPr lang="it-IT" dirty="0" smtClean="0">
                <a:latin typeface="Garamond" pitchFamily="18" charset="0"/>
              </a:rPr>
              <a:t>IN  R  (-2, 0) </a:t>
            </a:r>
            <a:r>
              <a:rPr lang="it-IT" u="sng" dirty="0" smtClean="0">
                <a:latin typeface="Garamond" pitchFamily="18" charset="0"/>
              </a:rPr>
              <a:t>equilibrio favorevole ai PVS</a:t>
            </a:r>
            <a:endParaRPr lang="it-IT" dirty="0" smtClean="0">
              <a:latin typeface="Garamond" pitchFamily="18" charset="0"/>
            </a:endParaRPr>
          </a:p>
          <a:p>
            <a:pPr marL="342900" indent="-342900">
              <a:buAutoNum type="arabicPeriod"/>
            </a:pPr>
            <a:r>
              <a:rPr lang="it-IT" dirty="0" smtClean="0">
                <a:latin typeface="Garamond" pitchFamily="18" charset="0"/>
              </a:rPr>
              <a:t>R   IN (0, -2) </a:t>
            </a:r>
            <a:r>
              <a:rPr lang="it-IT" u="sng" dirty="0" smtClean="0">
                <a:latin typeface="Garamond" pitchFamily="18" charset="0"/>
              </a:rPr>
              <a:t>equilibrio favorevole ai PS</a:t>
            </a:r>
            <a:endParaRPr lang="it-IT" dirty="0" smtClean="0">
              <a:latin typeface="Garamond" pitchFamily="18" charset="0"/>
            </a:endParaRPr>
          </a:p>
          <a:p>
            <a:r>
              <a:rPr lang="it-IT" dirty="0" smtClean="0">
                <a:latin typeface="Garamond" pitchFamily="18" charset="0"/>
              </a:rPr>
              <a:t>I due equilibri non lasciano spazio alla cooperazione</a:t>
            </a:r>
          </a:p>
          <a:p>
            <a:r>
              <a:rPr lang="it-IT" dirty="0" smtClean="0">
                <a:latin typeface="Garamond" pitchFamily="18" charset="0"/>
              </a:rPr>
              <a:t>Ci chiediamo i Paesi potranno mai optare per la soluzione vantaggiosa per la collettività </a:t>
            </a:r>
          </a:p>
          <a:p>
            <a:r>
              <a:rPr lang="it-IT" dirty="0" smtClean="0">
                <a:latin typeface="Garamond" pitchFamily="18" charset="0"/>
              </a:rPr>
              <a:t>IN  </a:t>
            </a:r>
            <a:r>
              <a:rPr lang="it-IT" dirty="0" err="1" smtClean="0">
                <a:latin typeface="Garamond" pitchFamily="18" charset="0"/>
              </a:rPr>
              <a:t>IN</a:t>
            </a:r>
            <a:r>
              <a:rPr lang="it-IT" dirty="0" smtClean="0">
                <a:latin typeface="Garamond" pitchFamily="18" charset="0"/>
              </a:rPr>
              <a:t> (-2, -2)? La risposta è no</a:t>
            </a:r>
          </a:p>
          <a:p>
            <a:r>
              <a:rPr lang="it-IT" dirty="0" smtClean="0">
                <a:latin typeface="Garamond" pitchFamily="18" charset="0"/>
              </a:rPr>
              <a:t>Se i paesi sono agenti razionali, questa soluzione non è raggiungibile in quanto non è stabile</a:t>
            </a:r>
          </a:p>
          <a:p>
            <a:r>
              <a:rPr lang="it-IT" dirty="0" smtClean="0">
                <a:latin typeface="Garamond" pitchFamily="18" charset="0"/>
              </a:rPr>
              <a:t>Entrambi i gruppi di Paesi hanno un incentivo rilevante a deviare sapendo che i loro opponenti sono agenti razionali e quindi si comporteranno in modo analogo</a:t>
            </a:r>
            <a:endParaRPr lang="it-IT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354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500" b="1" dirty="0">
                <a:solidFill>
                  <a:prstClr val="black"/>
                </a:solidFill>
                <a:latin typeface="Garamond" pitchFamily="18" charset="0"/>
              </a:rPr>
              <a:t>Problemi del Coordinamento</a:t>
            </a:r>
            <a:br>
              <a:rPr lang="it-IT" sz="2500" b="1" dirty="0">
                <a:solidFill>
                  <a:prstClr val="black"/>
                </a:solidFill>
                <a:latin typeface="Garamond" pitchFamily="18" charset="0"/>
              </a:rPr>
            </a:br>
            <a:r>
              <a:rPr lang="it-IT" sz="2500" b="1" dirty="0" smtClean="0">
                <a:solidFill>
                  <a:prstClr val="black"/>
                </a:solidFill>
                <a:latin typeface="Garamond" pitchFamily="18" charset="0"/>
              </a:rPr>
              <a:t>Possibili soluzioni al </a:t>
            </a:r>
            <a:r>
              <a:rPr lang="it-IT" sz="2500" b="1" dirty="0">
                <a:solidFill>
                  <a:prstClr val="black"/>
                </a:solidFill>
                <a:latin typeface="Garamond" pitchFamily="18" charset="0"/>
              </a:rPr>
              <a:t>gioco con equilibri multipli</a:t>
            </a:r>
            <a:br>
              <a:rPr lang="it-IT" sz="2500" b="1" dirty="0">
                <a:solidFill>
                  <a:prstClr val="black"/>
                </a:solidFill>
                <a:latin typeface="Garamond" pitchFamily="18" charset="0"/>
              </a:rPr>
            </a:br>
            <a:r>
              <a:rPr lang="it-IT" sz="2500" b="1" dirty="0">
                <a:solidFill>
                  <a:prstClr val="black"/>
                </a:solidFill>
                <a:latin typeface="Garamond" pitchFamily="18" charset="0"/>
              </a:rPr>
              <a:t>Gioco del Pollo (</a:t>
            </a:r>
            <a:r>
              <a:rPr lang="it-IT" sz="2500" b="1" dirty="0" err="1">
                <a:solidFill>
                  <a:prstClr val="black"/>
                </a:solidFill>
                <a:latin typeface="Garamond" pitchFamily="18" charset="0"/>
              </a:rPr>
              <a:t>Chicken</a:t>
            </a:r>
            <a:r>
              <a:rPr lang="it-IT" sz="2500" b="1" dirty="0">
                <a:solidFill>
                  <a:prstClr val="black"/>
                </a:solidFill>
                <a:latin typeface="Garamond" pitchFamily="18" charset="0"/>
              </a:rPr>
              <a:t> game)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Una possibile via di uscita al problema degli equilibri multipli in una situazione rappresentabile come gioco del pollo è indicata nella opportunità per i Paesi di modificare le loro stime dei costi e benefici, e cioè i pay-off.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Realisticamente si può considerare che i cittadini dei PS siano miopi e poco sensibili all’abbattimento dei gas serra e quindi diano maggior peso ad una politica di rinuncia o di mantenimento degli standard di produzione e di consumo acquisiti costringendo i governi a trascurare i costi dell’inquinamento, non immediati e difficili da valutare.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Anche per i PVS è difficile modificare i loro progetti di sviluppo e crescita, ridimensionandoli per rispettare gli accordi sulle emissioni.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Entrambi i gruppi di Paesi arrivano a non valutare in modo adeguato i costi alla rinuncia dell’investimento.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Ciò comporta la </a:t>
            </a:r>
            <a:r>
              <a:rPr lang="it-IT" sz="2000" u="sng" dirty="0" smtClean="0">
                <a:latin typeface="Garamond" pitchFamily="18" charset="0"/>
              </a:rPr>
              <a:t>trasformazione del gioco del pollo in un gioco con strategie dominanti</a:t>
            </a:r>
            <a:endParaRPr lang="it-IT" sz="2000" u="sng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900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300" b="1" dirty="0">
                <a:solidFill>
                  <a:prstClr val="black"/>
                </a:solidFill>
                <a:latin typeface="Garamond" pitchFamily="18" charset="0"/>
              </a:rPr>
              <a:t>Problemi del Coordinamento</a:t>
            </a:r>
            <a:br>
              <a:rPr lang="it-IT" sz="2300" b="1" dirty="0">
                <a:solidFill>
                  <a:prstClr val="black"/>
                </a:solidFill>
                <a:latin typeface="Garamond" pitchFamily="18" charset="0"/>
              </a:rPr>
            </a:br>
            <a:r>
              <a:rPr lang="it-IT" sz="2300" b="1" dirty="0">
                <a:solidFill>
                  <a:prstClr val="black"/>
                </a:solidFill>
                <a:latin typeface="Garamond" pitchFamily="18" charset="0"/>
              </a:rPr>
              <a:t>Possibili soluzioni al gioco con equilibri multipli</a:t>
            </a:r>
            <a:br>
              <a:rPr lang="it-IT" sz="2300" b="1" dirty="0">
                <a:solidFill>
                  <a:prstClr val="black"/>
                </a:solidFill>
                <a:latin typeface="Garamond" pitchFamily="18" charset="0"/>
              </a:rPr>
            </a:br>
            <a:r>
              <a:rPr lang="it-IT" sz="2300" b="1" dirty="0" smtClean="0">
                <a:solidFill>
                  <a:prstClr val="black"/>
                </a:solidFill>
                <a:latin typeface="Garamond" pitchFamily="18" charset="0"/>
              </a:rPr>
              <a:t>Trasformazione del Gioco </a:t>
            </a:r>
            <a:r>
              <a:rPr lang="it-IT" sz="2300" b="1" dirty="0">
                <a:solidFill>
                  <a:prstClr val="black"/>
                </a:solidFill>
                <a:latin typeface="Garamond" pitchFamily="18" charset="0"/>
              </a:rPr>
              <a:t>del Pollo (</a:t>
            </a:r>
            <a:r>
              <a:rPr lang="it-IT" sz="2300" b="1" dirty="0" err="1">
                <a:solidFill>
                  <a:prstClr val="black"/>
                </a:solidFill>
                <a:latin typeface="Garamond" pitchFamily="18" charset="0"/>
              </a:rPr>
              <a:t>Chicken</a:t>
            </a:r>
            <a:r>
              <a:rPr lang="it-IT" sz="2300" b="1" dirty="0">
                <a:solidFill>
                  <a:prstClr val="black"/>
                </a:solidFill>
                <a:latin typeface="Garamond" pitchFamily="18" charset="0"/>
              </a:rPr>
              <a:t> game)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8084157"/>
              </p:ext>
            </p:extLst>
          </p:nvPr>
        </p:nvGraphicFramePr>
        <p:xfrm>
          <a:off x="2915816" y="2780928"/>
          <a:ext cx="302433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512168"/>
              </a:tblGrid>
              <a:tr h="0">
                <a:tc>
                  <a:txBody>
                    <a:bodyPr/>
                    <a:lstStyle/>
                    <a:p>
                      <a:r>
                        <a:rPr lang="it-IT" dirty="0" smtClean="0"/>
                        <a:t>      -2, -2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-2, 0</a:t>
                      </a:r>
                      <a:endParaRPr lang="it-IT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dirty="0" smtClean="0"/>
                        <a:t>       0, -2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 0, 0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2339752" y="3212976"/>
            <a:ext cx="535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R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483768" y="2852936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IN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619672" y="303760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PS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419872" y="242088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                            R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3995936" y="213285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PVS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755576" y="3933056"/>
            <a:ext cx="79928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latin typeface="Garamond" pitchFamily="18" charset="0"/>
              </a:rPr>
              <a:t>Il problema del coordinamento non si pone più!</a:t>
            </a:r>
          </a:p>
          <a:p>
            <a:r>
              <a:rPr lang="it-IT" sz="2000" dirty="0" smtClean="0">
                <a:latin typeface="Garamond" pitchFamily="18" charset="0"/>
              </a:rPr>
              <a:t>C’è una strategia dominante R per i PS e PVS che sarà intrapresa da entrambi </a:t>
            </a:r>
          </a:p>
          <a:p>
            <a:r>
              <a:rPr lang="it-IT" sz="2000" dirty="0">
                <a:latin typeface="Garamond" pitchFamily="18" charset="0"/>
              </a:rPr>
              <a:t>i</a:t>
            </a:r>
            <a:r>
              <a:rPr lang="it-IT" sz="2000" dirty="0" smtClean="0">
                <a:latin typeface="Garamond" pitchFamily="18" charset="0"/>
              </a:rPr>
              <a:t> blocchi di paesi.</a:t>
            </a:r>
          </a:p>
          <a:p>
            <a:r>
              <a:rPr lang="it-IT" sz="2000" dirty="0" smtClean="0">
                <a:latin typeface="Garamond" pitchFamily="18" charset="0"/>
              </a:rPr>
              <a:t>L’unico Equilibrio di Nash è RR (0, 0) ed è ottenuto con il criterio di dominanza.</a:t>
            </a:r>
          </a:p>
          <a:p>
            <a:r>
              <a:rPr lang="it-IT" sz="2000" dirty="0" smtClean="0">
                <a:latin typeface="Garamond" pitchFamily="18" charset="0"/>
              </a:rPr>
              <a:t>L’interpretazione da dare è che il problema delle emissioni non viene percepito come immediato e la sua risoluzione è rimandata alle generazioni future</a:t>
            </a:r>
          </a:p>
          <a:p>
            <a:endParaRPr lang="it-IT" sz="20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032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300" b="1" dirty="0">
                <a:solidFill>
                  <a:prstClr val="black"/>
                </a:solidFill>
                <a:latin typeface="Garamond" pitchFamily="18" charset="0"/>
              </a:rPr>
              <a:t>Problemi del Coordinamento</a:t>
            </a:r>
            <a:br>
              <a:rPr lang="it-IT" sz="2300" b="1" dirty="0">
                <a:solidFill>
                  <a:prstClr val="black"/>
                </a:solidFill>
                <a:latin typeface="Garamond" pitchFamily="18" charset="0"/>
              </a:rPr>
            </a:br>
            <a:r>
              <a:rPr lang="it-IT" sz="2300" b="1" dirty="0">
                <a:solidFill>
                  <a:prstClr val="black"/>
                </a:solidFill>
                <a:latin typeface="Garamond" pitchFamily="18" charset="0"/>
              </a:rPr>
              <a:t>Possibili soluzioni al gioco con equilibri multipli</a:t>
            </a:r>
            <a:br>
              <a:rPr lang="it-IT" sz="2300" b="1" dirty="0">
                <a:solidFill>
                  <a:prstClr val="black"/>
                </a:solidFill>
                <a:latin typeface="Garamond" pitchFamily="18" charset="0"/>
              </a:rPr>
            </a:br>
            <a:r>
              <a:rPr lang="it-IT" sz="2300" b="1" dirty="0" smtClean="0">
                <a:solidFill>
                  <a:prstClr val="black"/>
                </a:solidFill>
                <a:latin typeface="Garamond" pitchFamily="18" charset="0"/>
              </a:rPr>
              <a:t>Rappresentazione del gioco Caccia al Cervo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518457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Il coordinamento tra Paesi è una soluzione molto difficile ma possibile se il gioco è caratterizzato da un contesto di caccia la cervo.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Il gioco viene interpretato in termini di benefici legati ad incrementi del benessere sociale derivanti da 2 tipologie di Investimento (strategie): Più intenso (I+);</a:t>
            </a:r>
            <a:r>
              <a:rPr lang="it-IT" sz="2000" dirty="0">
                <a:latin typeface="Garamond" pitchFamily="18" charset="0"/>
              </a:rPr>
              <a:t> </a:t>
            </a:r>
            <a:r>
              <a:rPr lang="it-IT" sz="2000" dirty="0" smtClean="0">
                <a:latin typeface="Garamond" pitchFamily="18" charset="0"/>
              </a:rPr>
              <a:t>Meno intenso (I-). In questo contesto un gruppo di Paesi intraprenderà l’investimento solo se l’altro gruppo è deciso ad investire con la stessa intensità</a:t>
            </a:r>
          </a:p>
          <a:p>
            <a:pPr marL="0" indent="0" algn="just">
              <a:buNone/>
            </a:pPr>
            <a:endParaRPr lang="it-IT" sz="2000" dirty="0" smtClean="0">
              <a:latin typeface="Garamond" pitchFamily="18" charset="0"/>
            </a:endParaRPr>
          </a:p>
          <a:p>
            <a:pPr marL="0" indent="0" algn="just">
              <a:buNone/>
            </a:pPr>
            <a:endParaRPr lang="it-IT" sz="2000" dirty="0">
              <a:latin typeface="Garamond" pitchFamily="18" charset="0"/>
            </a:endParaRPr>
          </a:p>
          <a:p>
            <a:pPr marL="0" indent="0" algn="just">
              <a:buNone/>
            </a:pPr>
            <a:endParaRPr lang="it-IT" sz="2000" dirty="0" smtClean="0">
              <a:latin typeface="Garamond" pitchFamily="18" charset="0"/>
            </a:endParaRPr>
          </a:p>
          <a:p>
            <a:pPr marL="0" indent="0" algn="just">
              <a:buNone/>
            </a:pPr>
            <a:endParaRPr lang="it-IT" sz="2000" dirty="0">
              <a:latin typeface="Garamond" pitchFamily="18" charset="0"/>
            </a:endParaRPr>
          </a:p>
          <a:p>
            <a:pPr marL="0" indent="0" algn="just">
              <a:buNone/>
            </a:pPr>
            <a:endParaRPr lang="it-IT" sz="2000" dirty="0" smtClean="0">
              <a:latin typeface="Garamond" pitchFamily="18" charset="0"/>
            </a:endParaRPr>
          </a:p>
          <a:p>
            <a:pPr marL="0" indent="0" algn="just">
              <a:buNone/>
            </a:pPr>
            <a:endParaRPr lang="it-IT" sz="2000" dirty="0" smtClean="0">
              <a:latin typeface="Garamond" pitchFamily="18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In questo gioco gli equilibri di Nash sono 2:</a:t>
            </a:r>
          </a:p>
          <a:p>
            <a:pPr marL="457200" indent="-457200" algn="just">
              <a:buAutoNum type="arabicPeriod"/>
            </a:pPr>
            <a:r>
              <a:rPr lang="it-IT" sz="2000" dirty="0" smtClean="0">
                <a:latin typeface="Garamond" pitchFamily="18" charset="0"/>
              </a:rPr>
              <a:t>I+ I+ (4,-4)</a:t>
            </a:r>
          </a:p>
          <a:p>
            <a:pPr marL="457200" indent="-457200" algn="just">
              <a:buAutoNum type="arabicPeriod"/>
            </a:pPr>
            <a:r>
              <a:rPr lang="it-IT" sz="2000" dirty="0" smtClean="0">
                <a:latin typeface="Garamond" pitchFamily="18" charset="0"/>
              </a:rPr>
              <a:t>I-  I-  (2, 2)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173452"/>
              </p:ext>
            </p:extLst>
          </p:nvPr>
        </p:nvGraphicFramePr>
        <p:xfrm>
          <a:off x="2699792" y="4149080"/>
          <a:ext cx="3168352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584176"/>
              </a:tblGrid>
              <a:tr h="0"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 4, 4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 0, 1</a:t>
                      </a:r>
                      <a:endParaRPr lang="it-IT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 1, 0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 2, 2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2267744" y="4581128"/>
            <a:ext cx="456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I-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835696" y="3789041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r>
              <a:rPr lang="it-IT" dirty="0"/>
              <a:t> </a:t>
            </a:r>
            <a:r>
              <a:rPr lang="it-IT" dirty="0" smtClean="0"/>
              <a:t>         I+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835696" y="4435372"/>
            <a:ext cx="1069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PS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347864" y="382969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I+          PVS               I-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0941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300" b="1" dirty="0">
                <a:solidFill>
                  <a:prstClr val="black"/>
                </a:solidFill>
                <a:latin typeface="Garamond" pitchFamily="18" charset="0"/>
              </a:rPr>
              <a:t>Problemi del </a:t>
            </a:r>
            <a:r>
              <a:rPr lang="it-IT" sz="2300" b="1" dirty="0" smtClean="0">
                <a:solidFill>
                  <a:prstClr val="black"/>
                </a:solidFill>
                <a:latin typeface="Garamond" pitchFamily="18" charset="0"/>
              </a:rPr>
              <a:t>Coordinamento per la presenza di </a:t>
            </a:r>
            <a:r>
              <a:rPr lang="it-IT" sz="2300" b="1" dirty="0">
                <a:solidFill>
                  <a:prstClr val="black"/>
                </a:solidFill>
                <a:latin typeface="Garamond" pitchFamily="18" charset="0"/>
              </a:rPr>
              <a:t>equilibri multipli</a:t>
            </a:r>
            <a:br>
              <a:rPr lang="it-IT" sz="2300" b="1" dirty="0">
                <a:solidFill>
                  <a:prstClr val="black"/>
                </a:solidFill>
                <a:latin typeface="Garamond" pitchFamily="18" charset="0"/>
              </a:rPr>
            </a:br>
            <a:r>
              <a:rPr lang="it-IT" sz="2300" b="1" dirty="0" smtClean="0">
                <a:solidFill>
                  <a:prstClr val="black"/>
                </a:solidFill>
                <a:latin typeface="Garamond" pitchFamily="18" charset="0"/>
              </a:rPr>
              <a:t>Soluzione </a:t>
            </a:r>
            <a:r>
              <a:rPr lang="it-IT" sz="2300" b="1" dirty="0">
                <a:solidFill>
                  <a:prstClr val="black"/>
                </a:solidFill>
                <a:latin typeface="Garamond" pitchFamily="18" charset="0"/>
              </a:rPr>
              <a:t>del gioco Caccia al Cervo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32859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sz="1800" dirty="0" smtClean="0">
                <a:latin typeface="Garamond" pitchFamily="18" charset="0"/>
              </a:rPr>
              <a:t>Se la scelta è simultanea, è molto probabile che i due gruppi di Paesi convergano immediatamente su I+ I+ in quanto produce un ritorno sia collettivo che individuale maggiore rispetto all’altro equilibrio.</a:t>
            </a:r>
          </a:p>
          <a:p>
            <a:pPr marL="0" indent="0" algn="just">
              <a:buNone/>
            </a:pPr>
            <a:r>
              <a:rPr lang="it-IT" sz="1800" dirty="0" smtClean="0">
                <a:latin typeface="Garamond" pitchFamily="18" charset="0"/>
              </a:rPr>
              <a:t>Ad esempio, un investimento di 4 trilioni di dollari per un gruppo di Paesi può comportare la riduzione dei gas inquinanti con un vantaggio in termini di miglioramento della qualità di vita per le generazioni correnti e future.</a:t>
            </a:r>
          </a:p>
          <a:p>
            <a:pPr marL="0" indent="0" algn="just">
              <a:buNone/>
            </a:pPr>
            <a:r>
              <a:rPr lang="it-IT" sz="1800" dirty="0" smtClean="0">
                <a:latin typeface="Garamond" pitchFamily="18" charset="0"/>
              </a:rPr>
              <a:t>Si tratta di un equilibrio Pareto-ottimale non migliorabile che costituisce un </a:t>
            </a:r>
            <a:r>
              <a:rPr lang="it-IT" sz="1800" u="sng" dirty="0" err="1" smtClean="0">
                <a:latin typeface="Garamond" pitchFamily="18" charset="0"/>
              </a:rPr>
              <a:t>focal</a:t>
            </a:r>
            <a:r>
              <a:rPr lang="it-IT" sz="1800" u="sng" dirty="0" smtClean="0">
                <a:latin typeface="Garamond" pitchFamily="18" charset="0"/>
              </a:rPr>
              <a:t> </a:t>
            </a:r>
            <a:r>
              <a:rPr lang="it-IT" sz="1800" u="sng" dirty="0" err="1" smtClean="0">
                <a:latin typeface="Garamond" pitchFamily="18" charset="0"/>
              </a:rPr>
              <a:t>point</a:t>
            </a:r>
            <a:r>
              <a:rPr lang="it-IT" sz="1800" dirty="0" smtClean="0">
                <a:latin typeface="Garamond" pitchFamily="18" charset="0"/>
              </a:rPr>
              <a:t> per i giocatori.</a:t>
            </a:r>
          </a:p>
          <a:p>
            <a:pPr marL="0" indent="0" algn="just">
              <a:buNone/>
            </a:pPr>
            <a:r>
              <a:rPr lang="it-IT" sz="1800" dirty="0" smtClean="0">
                <a:latin typeface="Garamond" pitchFamily="18" charset="0"/>
              </a:rPr>
              <a:t>Però i giocatori non possono essere del tutto sicuri sul modo di operare degli altri, considerata l’esistenza dell’altro equilibrio  (I- I-), quindi è del tutto razionale per i giocatori rinunciare all’investimento più oneroso , del resto la strategia (I- I-) è anche la scelta meno rischiosa.</a:t>
            </a:r>
          </a:p>
          <a:p>
            <a:pPr marL="0" indent="0" algn="just">
              <a:buNone/>
            </a:pPr>
            <a:r>
              <a:rPr lang="it-IT" sz="1800" dirty="0" smtClean="0">
                <a:latin typeface="Garamond" pitchFamily="18" charset="0"/>
              </a:rPr>
              <a:t>Se i PS propendono per I+ e i PVS giocano la strategia I- (0, 1), i primi mantengono l’investimento ma subiranno una perdita che limita il benessere sociale (indicato con 0). </a:t>
            </a:r>
          </a:p>
          <a:p>
            <a:pPr marL="0" indent="0" algn="just">
              <a:buNone/>
            </a:pPr>
            <a:r>
              <a:rPr lang="it-IT" sz="1800" dirty="0" smtClean="0">
                <a:latin typeface="Garamond" pitchFamily="18" charset="0"/>
              </a:rPr>
              <a:t>Ne consegue che l’equilibrio I- I- è il più probabile ad essere selezionato da entrambi i gruppi di Paesi.</a:t>
            </a:r>
          </a:p>
          <a:p>
            <a:pPr marL="0" indent="0" algn="just">
              <a:buNone/>
            </a:pPr>
            <a:r>
              <a:rPr lang="it-IT" sz="1800" dirty="0" smtClean="0">
                <a:latin typeface="Garamond" pitchFamily="18" charset="0"/>
              </a:rPr>
              <a:t>In un contesto più realistico, i due giocatori possono coordinarsi sull’equilibrio Pareto-ottimale rivelando le loro intenzioni che dovrebbero essere credute.</a:t>
            </a:r>
          </a:p>
          <a:p>
            <a:pPr marL="0" indent="0" algn="just">
              <a:buNone/>
            </a:pPr>
            <a:r>
              <a:rPr lang="it-IT" sz="1800" dirty="0" smtClean="0">
                <a:latin typeface="Garamond" pitchFamily="18" charset="0"/>
              </a:rPr>
              <a:t>Si attiva il </a:t>
            </a:r>
            <a:r>
              <a:rPr lang="it-IT" sz="1800" u="sng" dirty="0" smtClean="0">
                <a:latin typeface="Garamond" pitchFamily="18" charset="0"/>
              </a:rPr>
              <a:t>gioco di rassicurazione</a:t>
            </a:r>
            <a:r>
              <a:rPr lang="it-IT" sz="1800" dirty="0" smtClean="0">
                <a:latin typeface="Garamond" pitchFamily="18" charset="0"/>
              </a:rPr>
              <a:t> dove i due gruppi di Paesi sono rassicurati dal fatto che ciò che intende fare un gruppo è quello che intende fare l’altro e il coordinamento dovrebbe essere raggiunto</a:t>
            </a:r>
          </a:p>
          <a:p>
            <a:pPr marL="0" indent="0" algn="just">
              <a:buNone/>
            </a:pPr>
            <a:endParaRPr lang="it-IT" sz="1800" dirty="0" smtClean="0">
              <a:latin typeface="Garamond" pitchFamily="18" charset="0"/>
            </a:endParaRPr>
          </a:p>
          <a:p>
            <a:pPr marL="0" indent="0" algn="just">
              <a:buNone/>
            </a:pPr>
            <a:endParaRPr lang="it-IT" sz="18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0137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915</Words>
  <Application>Microsoft Office PowerPoint</Application>
  <PresentationFormat>Presentazione su schermo (4:3)</PresentationFormat>
  <Paragraphs>79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Problemi del Coordinamento Equilibri multipli</vt:lpstr>
      <vt:lpstr>Problemi del Coordinamento Rappresentazione del gioco con equilibri multipli Gioco del Pollo (Chicken game)</vt:lpstr>
      <vt:lpstr>Problemi del Coordinamento Possibili soluzioni al gioco con equilibri multipli Gioco del Pollo (Chicken game)</vt:lpstr>
      <vt:lpstr>Problemi del Coordinamento Possibili soluzioni al gioco con equilibri multipli Trasformazione del Gioco del Pollo (Chicken game)</vt:lpstr>
      <vt:lpstr>Problemi del Coordinamento Possibili soluzioni al gioco con equilibri multipli Rappresentazione del gioco Caccia al Cervo</vt:lpstr>
      <vt:lpstr>Problemi del Coordinamento per la presenza di equilibri multipli Soluzione del gioco Caccia al Cervo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Windows</dc:creator>
  <cp:lastModifiedBy>Utente Windows</cp:lastModifiedBy>
  <cp:revision>31</cp:revision>
  <dcterms:created xsi:type="dcterms:W3CDTF">2023-11-24T10:16:09Z</dcterms:created>
  <dcterms:modified xsi:type="dcterms:W3CDTF">2023-11-24T11:38:49Z</dcterms:modified>
</cp:coreProperties>
</file>