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93" r:id="rId4"/>
    <p:sldId id="294" r:id="rId5"/>
    <p:sldId id="296" r:id="rId6"/>
    <p:sldId id="295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8"/>
    <p:restoredTop sz="94668"/>
  </p:normalViewPr>
  <p:slideViewPr>
    <p:cSldViewPr>
      <p:cViewPr varScale="1">
        <p:scale>
          <a:sx n="101" d="100"/>
          <a:sy n="101" d="100"/>
        </p:scale>
        <p:origin x="116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98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Funzione di Autocorrelazione a TC</a:t>
            </a:r>
          </a:p>
          <a:p>
            <a:pPr defTabSz="914400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Proprietà della Funzione di Autocorrelazione 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  <a:p>
            <a:pPr defTabSz="914400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Funzione di Autocorrelazione a TC</a:t>
            </a:r>
            <a:br>
              <a:rPr lang="it-IT" altLang="it-IT" dirty="0"/>
            </a:br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263190" y="1366541"/>
            <a:ext cx="7908006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Si definisce funzione di autocorrelazione la quantità </a:t>
            </a:r>
            <a:b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</a:br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179512" y="1805043"/>
                <a:ext cx="4080732" cy="8333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𝜏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nary>
                        <m:naryPr>
                          <m:ctrlPr>
                            <a:rPr lang="is-I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</m:t>
                          </m:r>
                          <m:r>
                            <a:rPr lang="is-IS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b>
                        <m:sup>
                          <m:r>
                            <a:rPr lang="is-IS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p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∙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it-IT" sz="2400" b="0" i="1" dirty="0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</m:t>
                          </m:r>
                          <m:r>
                            <a:rPr lang="it-IT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805043"/>
                <a:ext cx="4080732" cy="833370"/>
              </a:xfrm>
              <a:prstGeom prst="rect">
                <a:avLst/>
              </a:prstGeom>
              <a:blipFill>
                <a:blip r:embed="rId2"/>
                <a:stretch>
                  <a:fillRect l="-619" t="-187879" b="-26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/>
              <p:cNvSpPr/>
              <p:nvPr/>
            </p:nvSpPr>
            <p:spPr>
              <a:xfrm>
                <a:off x="207153" y="3820208"/>
                <a:ext cx="8670956" cy="1886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I passi necessari per calcolare la funzione di autocorrelazione sono:</a:t>
                </a:r>
              </a:p>
              <a:p>
                <a:pPr marL="342900" indent="-342900" eaLnBrk="1" hangingPunct="1">
                  <a:spcBef>
                    <a:spcPts val="240"/>
                  </a:spcBef>
                  <a:buFont typeface="Arial" charset="0"/>
                  <a:buChar char="•"/>
                </a:pPr>
                <a:r>
                  <a:rPr lang="it-IT" altLang="it-IT" sz="24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Traslare il segnale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d>
                      <m:d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altLang="it-IT" sz="24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, verso destra e verso sinistra, </a:t>
                </a:r>
                <a:r>
                  <a:rPr lang="it-IT" sz="2400" i="1" dirty="0">
                    <a:solidFill>
                      <a:schemeClr val="tx1"/>
                    </a:solidFill>
                    <a:latin typeface="Calibri" charset="0"/>
                  </a:rPr>
                  <a:t>ottenendo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d>
                      <m:d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  <m:r>
                          <a:rPr lang="it-IT" sz="24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𝜏</m:t>
                        </m:r>
                      </m:e>
                    </m:d>
                  </m:oMath>
                </a14:m>
                <a:endParaRPr lang="it-IT" altLang="it-IT" sz="2400" i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pPr marL="342900" indent="-342900" eaLnBrk="1" hangingPunct="1">
                  <a:spcBef>
                    <a:spcPts val="240"/>
                  </a:spcBef>
                  <a:buFont typeface="Arial" charset="0"/>
                  <a:buChar char="•"/>
                </a:pPr>
                <a:r>
                  <a:rPr lang="it-IT" altLang="it-IT" sz="24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Moltiplicare il segnale traslato 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d>
                      <m:d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  <m:r>
                          <a:rPr lang="it-IT" sz="24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𝜏</m:t>
                        </m:r>
                      </m:e>
                    </m:d>
                  </m:oMath>
                </a14:m>
                <a:r>
                  <a:rPr lang="it-IT" altLang="it-IT" sz="24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 per il segnale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d>
                      <m:d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  <m:r>
                          <m:rPr>
                            <m:nor/>
                          </m:rPr>
                          <a:rPr lang="it-IT" sz="2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endParaRPr lang="it-IT" altLang="it-IT" sz="2400" i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  <a:p>
                <a:pPr marL="342900" indent="-342900" eaLnBrk="1" hangingPunct="1">
                  <a:spcBef>
                    <a:spcPts val="240"/>
                  </a:spcBef>
                  <a:buFont typeface="Arial" charset="0"/>
                  <a:buChar char="•"/>
                </a:pPr>
                <a:r>
                  <a:rPr lang="it-IT" altLang="it-IT" sz="2400" i="1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Calcolare l’integrale del prodotto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it-IT" sz="2400" b="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it-IT" sz="2400" b="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400" b="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)∙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𝑥</m:t>
                    </m:r>
                    <m:d>
                      <m:d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  <m:r>
                          <a:rPr lang="it-IT" sz="2400" b="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𝜏</m:t>
                        </m:r>
                      </m:e>
                    </m:d>
                  </m:oMath>
                </a14:m>
                <a:endParaRPr lang="it-IT" altLang="it-IT" sz="2400" i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6" name="Rettango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53" y="3820208"/>
                <a:ext cx="8670956" cy="1886735"/>
              </a:xfrm>
              <a:prstGeom prst="rect">
                <a:avLst/>
              </a:prstGeom>
              <a:blipFill>
                <a:blip r:embed="rId3"/>
                <a:stretch>
                  <a:fillRect l="-1171" t="-4000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/>
              <p:cNvSpPr/>
              <p:nvPr/>
            </p:nvSpPr>
            <p:spPr>
              <a:xfrm>
                <a:off x="229745" y="2799387"/>
                <a:ext cx="5019579" cy="862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𝜏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𝑇</m:t>
                              </m:r>
                              <m:r>
                                <a:rPr lang="is-IS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bg-BG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𝑇</m:t>
                              </m:r>
                            </m:den>
                          </m:f>
                          <m:nary>
                            <m:naryPr>
                              <m:ctrlPr>
                                <a:rPr lang="is-I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𝑇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𝑇</m:t>
                              </m:r>
                            </m:sup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∙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−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𝜏</m:t>
                                  </m:r>
                                </m:e>
                              </m:d>
                              <m:r>
                                <a:rPr lang="it-IT" sz="2400" i="1" dirty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𝑑</m:t>
                              </m:r>
                              <m:r>
                                <a:rPr lang="it-IT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ttango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45" y="2799387"/>
                <a:ext cx="5019579" cy="862672"/>
              </a:xfrm>
              <a:prstGeom prst="rect">
                <a:avLst/>
              </a:prstGeom>
              <a:blipFill>
                <a:blip r:embed="rId4"/>
                <a:stretch>
                  <a:fillRect t="-176812" b="-25362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ttangolo 9"/>
          <p:cNvSpPr/>
          <p:nvPr/>
        </p:nvSpPr>
        <p:spPr>
          <a:xfrm>
            <a:off x="5307901" y="1846846"/>
            <a:ext cx="2725685" cy="2230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Segnali di Energia</a:t>
            </a: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>
              <a:spcBef>
                <a:spcPts val="600"/>
              </a:spcBef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Segnali di Potenza</a:t>
            </a: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18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Funzione di Autocorrelazione </a:t>
            </a:r>
          </a:p>
        </p:txBody>
      </p:sp>
      <p:sp>
        <p:nvSpPr>
          <p:cNvPr id="4" name="Rettangolo 3"/>
          <p:cNvSpPr/>
          <p:nvPr/>
        </p:nvSpPr>
        <p:spPr>
          <a:xfrm>
            <a:off x="346025" y="980728"/>
            <a:ext cx="7742336" cy="398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La funzione di autocorrelazione gode delle seguenti proprietà: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it-IT" sz="24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il valore nell’origine coincide con l’energia (o con la potenza, nel caso di segnali di potenza)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it-IT" sz="24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Nel caso di segnali reali, la funzione di autocorrelazione è pari 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it-IT" sz="24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La funzione di autocorrelazione è limitata ed ha un massimo nell’origine </a:t>
            </a:r>
          </a:p>
          <a:p>
            <a:pPr marL="342900" indent="-342900">
              <a:buFont typeface="Arial" charset="0"/>
              <a:buChar char="•"/>
            </a:pPr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51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Funzione di Autocorrelazione a TD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262446" y="1021318"/>
            <a:ext cx="7730666" cy="2153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Esempi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Finestra Rettangolare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Esponenziale </a:t>
            </a:r>
            <a:r>
              <a:rPr lang="it-IT" sz="24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Monolatero</a:t>
            </a:r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Segnale Costante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Gradino Unitario</a:t>
            </a: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3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</TotalTime>
  <Words>185</Words>
  <Application>Microsoft Macintosh PowerPoint</Application>
  <PresentationFormat>Presentazione su schermo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Funzione di Autocorrelazione a TC </vt:lpstr>
      <vt:lpstr>Proprietà della Funzione di Autocorrelazione </vt:lpstr>
      <vt:lpstr>Funzione di Autocorrelazione a TD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120</cp:revision>
  <cp:lastPrinted>1601-01-01T00:00:00Z</cp:lastPrinted>
  <dcterms:created xsi:type="dcterms:W3CDTF">2014-02-26T18:00:47Z</dcterms:created>
  <dcterms:modified xsi:type="dcterms:W3CDTF">2022-11-11T11:06:37Z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