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10e3af47a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10e3af47a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10e3af47a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10e3af47a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10f1c0d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10f1c0d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10e3af47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10e3af47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50d9473a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50d9473a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50d9473a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50d9473a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10e3af47a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10e3af47a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10e3af47a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10e3af47a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111f74d6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111f74d6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10e3af47a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10e3af47a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10e3af47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10e3af47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10e3af47a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10e3af47a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10e3af47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10e3af47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50d9473a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50d9473a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50d9473a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50d9473a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50d9473ad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50d9473ad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50d9473ad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50d9473ad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50d9473ad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50d9473a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raffaelemontella.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elearning.uniparthenope.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teams.microsoft.com/l/team/19%3a9b9c6ce8a31546b98f4c068af680d394%40thread.tacv2/conversations?groupId=ce90e83d-649f-46ab-9771-3eb3e0b7e295&amp;tenantId=017e16ae-f415-4f8d-9af0-a21b57cd448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elearning.uniparthenope.i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drive.google.com/drive/folders/1NxVKIidkqa7_Q6DgfDGwaoUEkpKp2Scb?usp=sharing" TargetMode="External"/><Relationship Id="rId4" Type="http://schemas.openxmlformats.org/officeDocument/2006/relationships/hyperlink" Target="https://elearning.uniparthenope.it" TargetMode="External"/><Relationship Id="rId5" Type="http://schemas.openxmlformats.org/officeDocument/2006/relationships/image" Target="../media/image1.jpg"/><Relationship Id="rId6"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mailto:raffaele.montella@uniparthenope.i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eams.microsoft.com/l/channel/19%3af4f24e8de71f424395ba903febdc4766%40thread.tacv2/General?groupId=09ae05f6-46f6-4441-ab7b-7522f88007d5&amp;tenantId=017e16ae-f415-4f8d-9af0-a21b57cd448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elearning.uniparthenope.i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592175"/>
            <a:ext cx="9144000" cy="2052600"/>
          </a:xfrm>
          <a:prstGeom prst="rect">
            <a:avLst/>
          </a:prstGeom>
          <a:solidFill>
            <a:srgbClr val="38761D"/>
          </a:solidFill>
          <a:ln cap="flat" cmpd="sng" w="9525">
            <a:solidFill>
              <a:srgbClr val="1C4587"/>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FFFFFF"/>
                </a:solidFill>
              </a:rPr>
              <a:t>Architettura dei Calcolatori:</a:t>
            </a:r>
            <a:br>
              <a:rPr b="1" lang="en">
                <a:solidFill>
                  <a:srgbClr val="FFFFFF"/>
                </a:solidFill>
              </a:rPr>
            </a:br>
            <a:r>
              <a:rPr b="1" lang="en">
                <a:solidFill>
                  <a:srgbClr val="FFFFFF"/>
                </a:solidFill>
              </a:rPr>
              <a:t>Introduzione al corso</a:t>
            </a:r>
            <a:endParaRPr b="1">
              <a:solidFill>
                <a:srgbClr val="FFFFFF"/>
              </a:solidFill>
            </a:endParaRPr>
          </a:p>
        </p:txBody>
      </p:sp>
      <p:sp>
        <p:nvSpPr>
          <p:cNvPr id="55" name="Google Shape;55;p13"/>
          <p:cNvSpPr txBox="1"/>
          <p:nvPr/>
        </p:nvSpPr>
        <p:spPr>
          <a:xfrm>
            <a:off x="0" y="3215125"/>
            <a:ext cx="9144000" cy="99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333333"/>
                </a:solidFill>
                <a:highlight>
                  <a:srgbClr val="FFFFFF"/>
                </a:highlight>
                <a:latin typeface="Droid Serif"/>
                <a:ea typeface="Droid Serif"/>
                <a:cs typeface="Droid Serif"/>
                <a:sym typeface="Droid Serif"/>
              </a:rPr>
              <a:t>Matrix è un sistema, Neo. E quel sistema è nostro nemico.</a:t>
            </a:r>
            <a:endParaRPr sz="2400">
              <a:solidFill>
                <a:srgbClr val="333333"/>
              </a:solidFill>
              <a:highlight>
                <a:srgbClr val="FFFFFF"/>
              </a:highlight>
              <a:latin typeface="Droid Serif"/>
              <a:ea typeface="Droid Serif"/>
              <a:cs typeface="Droid Serif"/>
              <a:sym typeface="Droid Serif"/>
            </a:endParaRPr>
          </a:p>
          <a:p>
            <a:pPr indent="0" lvl="0" marL="0" rtl="0" algn="ctr">
              <a:spcBef>
                <a:spcPts val="0"/>
              </a:spcBef>
              <a:spcAft>
                <a:spcPts val="0"/>
              </a:spcAft>
              <a:buNone/>
            </a:pPr>
            <a:r>
              <a:rPr lang="en" sz="1000">
                <a:solidFill>
                  <a:srgbClr val="333333"/>
                </a:solidFill>
                <a:highlight>
                  <a:srgbClr val="FFFFFF"/>
                </a:highlight>
              </a:rPr>
              <a:t>(cit. Matrix, Lana e Lilly Wachowski, 1999)</a:t>
            </a:r>
            <a:endParaRPr sz="2800">
              <a:solidFill>
                <a:srgbClr val="595959"/>
              </a:solidFill>
            </a:endParaRPr>
          </a:p>
        </p:txBody>
      </p:sp>
      <p:sp>
        <p:nvSpPr>
          <p:cNvPr id="56" name="Google Shape;56;p13"/>
          <p:cNvSpPr txBox="1"/>
          <p:nvPr/>
        </p:nvSpPr>
        <p:spPr>
          <a:xfrm>
            <a:off x="0" y="4453500"/>
            <a:ext cx="9144000" cy="69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i="1" lang="en" sz="1800">
                <a:solidFill>
                  <a:srgbClr val="595959"/>
                </a:solidFill>
              </a:rPr>
              <a:t>Raffaele Montella, PhD</a:t>
            </a:r>
            <a:endParaRPr i="1" sz="1800">
              <a:solidFill>
                <a:srgbClr val="595959"/>
              </a:solidFill>
            </a:endParaRPr>
          </a:p>
          <a:p>
            <a:pPr indent="0" lvl="0" marL="0" rtl="0" algn="ctr">
              <a:spcBef>
                <a:spcPts val="0"/>
              </a:spcBef>
              <a:spcAft>
                <a:spcPts val="0"/>
              </a:spcAft>
              <a:buClr>
                <a:srgbClr val="000000"/>
              </a:buClr>
              <a:buSzPts val="1100"/>
              <a:buFont typeface="Arial"/>
              <a:buNone/>
            </a:pPr>
            <a:r>
              <a:rPr i="1" lang="en" sz="1800" u="sng">
                <a:solidFill>
                  <a:srgbClr val="0097A7"/>
                </a:solidFill>
                <a:hlinkClick r:id="rId3">
                  <a:extLst>
                    <a:ext uri="{A12FA001-AC4F-418D-AE19-62706E023703}">
                      <ahyp:hlinkClr val="tx"/>
                    </a:ext>
                  </a:extLst>
                </a:hlinkClick>
              </a:rPr>
              <a:t>http://raffaelemontella.it</a:t>
            </a:r>
            <a:r>
              <a:rPr i="1" lang="en" sz="1800">
                <a:solidFill>
                  <a:srgbClr val="595959"/>
                </a:solidFill>
              </a:rPr>
              <a:t> raffaele.montella@uniparthenope.it</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Organizzazione</a:t>
            </a:r>
            <a:endParaRPr b="1">
              <a:solidFill>
                <a:srgbClr val="FFFFFF"/>
              </a:solidFill>
            </a:endParaRPr>
          </a:p>
        </p:txBody>
      </p:sp>
      <p:sp>
        <p:nvSpPr>
          <p:cNvPr id="110" name="Google Shape;110;p22"/>
          <p:cNvSpPr txBox="1"/>
          <p:nvPr>
            <p:ph idx="1" type="body"/>
          </p:nvPr>
        </p:nvSpPr>
        <p:spPr>
          <a:xfrm>
            <a:off x="311700" y="905550"/>
            <a:ext cx="8520600" cy="407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Durata: Settembre – Dicembre 2021</a:t>
            </a:r>
            <a:endParaRPr/>
          </a:p>
          <a:p>
            <a:pPr indent="0" lvl="0" marL="0" rtl="0" algn="l">
              <a:spcBef>
                <a:spcPts val="1600"/>
              </a:spcBef>
              <a:spcAft>
                <a:spcPts val="0"/>
              </a:spcAft>
              <a:buNone/>
            </a:pPr>
            <a:r>
              <a:rPr lang="en"/>
              <a:t>Lezioni frontali</a:t>
            </a:r>
            <a:endParaRPr/>
          </a:p>
          <a:p>
            <a:pPr indent="0" lvl="0" marL="0" rtl="0" algn="l">
              <a:spcBef>
                <a:spcPts val="1600"/>
              </a:spcBef>
              <a:spcAft>
                <a:spcPts val="0"/>
              </a:spcAft>
              <a:buNone/>
            </a:pPr>
            <a:r>
              <a:rPr lang="en"/>
              <a:t>Laboratorio</a:t>
            </a:r>
            <a:endParaRPr/>
          </a:p>
          <a:p>
            <a:pPr indent="0" lvl="0" marL="0" rtl="0" algn="l">
              <a:spcBef>
                <a:spcPts val="1600"/>
              </a:spcBef>
              <a:spcAft>
                <a:spcPts val="1600"/>
              </a:spcAft>
              <a:buNone/>
            </a:pPr>
            <a:r>
              <a:rPr lang="en"/>
              <a:t>Prove intercorso (3) - Risposta multipla - in presenza - </a:t>
            </a:r>
            <a:r>
              <a:rPr lang="en" u="sng">
                <a:solidFill>
                  <a:schemeClr val="hlink"/>
                </a:solidFill>
                <a:hlinkClick r:id="rId3"/>
              </a:rPr>
              <a:t>https://elearning.uniparthenope.it</a:t>
            </a: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Organizzazione</a:t>
            </a:r>
            <a:endParaRPr b="1">
              <a:solidFill>
                <a:srgbClr val="FFFFFF"/>
              </a:solidFill>
            </a:endParaRPr>
          </a:p>
        </p:txBody>
      </p:sp>
      <p:sp>
        <p:nvSpPr>
          <p:cNvPr id="116" name="Google Shape;116;p23"/>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Orario:</a:t>
            </a:r>
            <a:endParaRPr b="1"/>
          </a:p>
          <a:p>
            <a:pPr indent="-342900" lvl="0" marL="457200" rtl="0" algn="l">
              <a:spcBef>
                <a:spcPts val="1600"/>
              </a:spcBef>
              <a:spcAft>
                <a:spcPts val="0"/>
              </a:spcAft>
              <a:buSzPts val="1800"/>
              <a:buChar char="●"/>
            </a:pPr>
            <a:r>
              <a:rPr lang="en"/>
              <a:t>Lunedì 08:30 – 10:30 Aula CDN-A1</a:t>
            </a:r>
            <a:endParaRPr/>
          </a:p>
          <a:p>
            <a:pPr indent="-342900" lvl="0" marL="457200" rtl="0" algn="l">
              <a:spcBef>
                <a:spcPts val="0"/>
              </a:spcBef>
              <a:spcAft>
                <a:spcPts val="0"/>
              </a:spcAft>
              <a:buSzPts val="1800"/>
              <a:buChar char="●"/>
            </a:pPr>
            <a:r>
              <a:rPr lang="en"/>
              <a:t>Martedì 13:30 – 15:30 Aula CDN-A1</a:t>
            </a:r>
            <a:endParaRPr/>
          </a:p>
          <a:p>
            <a:pPr indent="0" lvl="0" marL="0" rtl="0" algn="l">
              <a:spcBef>
                <a:spcPts val="1600"/>
              </a:spcBef>
              <a:spcAft>
                <a:spcPts val="0"/>
              </a:spcAft>
              <a:buClr>
                <a:schemeClr val="dk1"/>
              </a:buClr>
              <a:buSzPts val="1100"/>
              <a:buFont typeface="Arial"/>
              <a:buNone/>
            </a:pPr>
            <a:r>
              <a:rPr b="1" lang="en"/>
              <a:t>Fruizione in remoto (codice </a:t>
            </a:r>
            <a:r>
              <a:rPr b="1" lang="en">
                <a:solidFill>
                  <a:srgbClr val="252423"/>
                </a:solidFill>
                <a:highlight>
                  <a:srgbClr val="FFFFFF"/>
                </a:highlight>
              </a:rPr>
              <a:t>28ktcjh</a:t>
            </a:r>
            <a:r>
              <a:rPr b="1" lang="en"/>
              <a:t>)</a:t>
            </a:r>
            <a:r>
              <a:rPr b="1" lang="en"/>
              <a:t>:</a:t>
            </a:r>
            <a:endParaRPr b="1"/>
          </a:p>
          <a:p>
            <a:pPr indent="0" lvl="0" marL="0" rtl="0" algn="l">
              <a:spcBef>
                <a:spcPts val="1600"/>
              </a:spcBef>
              <a:spcAft>
                <a:spcPts val="0"/>
              </a:spcAft>
              <a:buClr>
                <a:schemeClr val="dk1"/>
              </a:buClr>
              <a:buSzPts val="1100"/>
              <a:buFont typeface="Arial"/>
              <a:buNone/>
            </a:pPr>
            <a:r>
              <a:rPr lang="en" u="sng">
                <a:solidFill>
                  <a:schemeClr val="hlink"/>
                </a:solidFill>
                <a:hlinkClick r:id="rId3"/>
              </a:rPr>
              <a:t>https://teams.microsoft.com/l/team/19%3a9b9c6ce8a31546b98f4c068af680d394%40thread.tacv2/conversations?groupId=ce90e83d-649f-46ab-9771-3eb3e0b7e295&amp;tenantId=017e16ae-f415-4f8d-9af0-a21b57cd448e</a:t>
            </a:r>
            <a:r>
              <a:rPr lang="en"/>
              <a:t>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Esami</a:t>
            </a:r>
            <a:endParaRPr b="1">
              <a:solidFill>
                <a:srgbClr val="FFFFFF"/>
              </a:solidFill>
            </a:endParaRPr>
          </a:p>
        </p:txBody>
      </p:sp>
      <p:sp>
        <p:nvSpPr>
          <p:cNvPr id="122" name="Google Shape;122;p24"/>
          <p:cNvSpPr txBox="1"/>
          <p:nvPr>
            <p:ph idx="1" type="body"/>
          </p:nvPr>
        </p:nvSpPr>
        <p:spPr>
          <a:xfrm>
            <a:off x="311700" y="3058050"/>
            <a:ext cx="8520600" cy="1510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Lunedì ? Gennaio ore 10.00</a:t>
            </a:r>
            <a:endParaRPr/>
          </a:p>
          <a:p>
            <a:pPr indent="-342900" lvl="0" marL="457200" rtl="0" algn="l">
              <a:spcBef>
                <a:spcPts val="0"/>
              </a:spcBef>
              <a:spcAft>
                <a:spcPts val="0"/>
              </a:spcAft>
              <a:buSzPts val="1800"/>
              <a:buChar char="●"/>
            </a:pPr>
            <a:r>
              <a:rPr lang="en"/>
              <a:t>Lunedì ? Febbraio ore 10.00</a:t>
            </a:r>
            <a:endParaRPr/>
          </a:p>
          <a:p>
            <a:pPr indent="-342900" lvl="0" marL="457200" rtl="0" algn="l">
              <a:spcBef>
                <a:spcPts val="0"/>
              </a:spcBef>
              <a:spcAft>
                <a:spcPts val="0"/>
              </a:spcAft>
              <a:buSzPts val="1800"/>
              <a:buChar char="●"/>
            </a:pPr>
            <a:r>
              <a:rPr lang="en"/>
              <a:t>Lunedì ? Marzo ore 10.00</a:t>
            </a:r>
            <a:endParaRPr/>
          </a:p>
          <a:p>
            <a:pPr indent="0" lvl="0" marL="0" rtl="0" algn="l">
              <a:spcBef>
                <a:spcPts val="1600"/>
              </a:spcBef>
              <a:spcAft>
                <a:spcPts val="1600"/>
              </a:spcAft>
              <a:buNone/>
            </a:pPr>
            <a:r>
              <a:t/>
            </a:r>
            <a:endParaRPr/>
          </a:p>
        </p:txBody>
      </p:sp>
      <p:sp>
        <p:nvSpPr>
          <p:cNvPr id="123" name="Google Shape;123;p24"/>
          <p:cNvSpPr txBox="1"/>
          <p:nvPr>
            <p:ph idx="1" type="body"/>
          </p:nvPr>
        </p:nvSpPr>
        <p:spPr>
          <a:xfrm>
            <a:off x="398650" y="825725"/>
            <a:ext cx="8520600" cy="1510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Programma (1/3)</a:t>
            </a:r>
            <a:endParaRPr b="1">
              <a:solidFill>
                <a:srgbClr val="FFFFFF"/>
              </a:solidFill>
            </a:endParaRPr>
          </a:p>
        </p:txBody>
      </p:sp>
      <p:sp>
        <p:nvSpPr>
          <p:cNvPr id="129" name="Google Shape;129;p25"/>
          <p:cNvSpPr txBox="1"/>
          <p:nvPr>
            <p:ph idx="1" type="body"/>
          </p:nvPr>
        </p:nvSpPr>
        <p:spPr>
          <a:xfrm>
            <a:off x="311700" y="7816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Organizzazione generale di un calcolatore:</a:t>
            </a:r>
            <a:endParaRPr/>
          </a:p>
          <a:p>
            <a:pPr indent="-317500" lvl="1" marL="914400" rtl="0" algn="l">
              <a:spcBef>
                <a:spcPts val="0"/>
              </a:spcBef>
              <a:spcAft>
                <a:spcPts val="0"/>
              </a:spcAft>
              <a:buSzPts val="1400"/>
              <a:buChar char="○"/>
            </a:pPr>
            <a:r>
              <a:rPr lang="en"/>
              <a:t>Hardware e Software.</a:t>
            </a:r>
            <a:endParaRPr/>
          </a:p>
          <a:p>
            <a:pPr indent="-317500" lvl="1" marL="914400" rtl="0" algn="l">
              <a:spcBef>
                <a:spcPts val="0"/>
              </a:spcBef>
              <a:spcAft>
                <a:spcPts val="0"/>
              </a:spcAft>
              <a:buSzPts val="1400"/>
              <a:buChar char="○"/>
            </a:pPr>
            <a:r>
              <a:rPr lang="en"/>
              <a:t>Software applicativo e software di base.</a:t>
            </a:r>
            <a:endParaRPr/>
          </a:p>
          <a:p>
            <a:pPr indent="-317500" lvl="1" marL="914400" rtl="0" algn="l">
              <a:spcBef>
                <a:spcPts val="0"/>
              </a:spcBef>
              <a:spcAft>
                <a:spcPts val="0"/>
              </a:spcAft>
              <a:buSzPts val="1400"/>
              <a:buChar char="○"/>
            </a:pPr>
            <a:r>
              <a:rPr lang="en"/>
              <a:t>Il modello di </a:t>
            </a:r>
            <a:r>
              <a:rPr lang="en"/>
              <a:t>Von Neumann</a:t>
            </a:r>
            <a:r>
              <a:rPr lang="en"/>
              <a:t>.</a:t>
            </a:r>
            <a:endParaRPr/>
          </a:p>
          <a:p>
            <a:pPr indent="-317500" lvl="1" marL="914400" rtl="0" algn="l">
              <a:spcBef>
                <a:spcPts val="0"/>
              </a:spcBef>
              <a:spcAft>
                <a:spcPts val="0"/>
              </a:spcAft>
              <a:buSzPts val="1400"/>
              <a:buChar char="○"/>
            </a:pPr>
            <a:r>
              <a:rPr lang="en"/>
              <a:t>Principi di funzionamento di un calcolatore.</a:t>
            </a:r>
            <a:endParaRPr/>
          </a:p>
          <a:p>
            <a:pPr indent="-317500" lvl="1" marL="914400" rtl="0" algn="l">
              <a:spcBef>
                <a:spcPts val="0"/>
              </a:spcBef>
              <a:spcAft>
                <a:spcPts val="0"/>
              </a:spcAft>
              <a:buSzPts val="1400"/>
              <a:buChar char="○"/>
            </a:pPr>
            <a:r>
              <a:rPr lang="en"/>
              <a:t>Algebra di Boole.</a:t>
            </a:r>
            <a:endParaRPr/>
          </a:p>
          <a:p>
            <a:pPr indent="-317500" lvl="1" marL="914400" rtl="0" algn="l">
              <a:spcBef>
                <a:spcPts val="0"/>
              </a:spcBef>
              <a:spcAft>
                <a:spcPts val="0"/>
              </a:spcAft>
              <a:buSzPts val="1400"/>
              <a:buChar char="○"/>
            </a:pPr>
            <a:r>
              <a:rPr lang="en"/>
              <a:t>Funzioni booleane e tabelle di verità.</a:t>
            </a:r>
            <a:endParaRPr/>
          </a:p>
          <a:p>
            <a:pPr indent="-317500" lvl="1" marL="914400" rtl="0" algn="l">
              <a:spcBef>
                <a:spcPts val="0"/>
              </a:spcBef>
              <a:spcAft>
                <a:spcPts val="0"/>
              </a:spcAft>
              <a:buSzPts val="1400"/>
              <a:buChar char="○"/>
            </a:pPr>
            <a:r>
              <a:rPr lang="en"/>
              <a:t>Reti Logiche: Reti combinatorie. Minimizzazione dei circuiti. Progettazione di reti combinatorie. Half adder e full adder. Automa a stati finiti. Reti sequenziali.</a:t>
            </a:r>
            <a:endParaRPr/>
          </a:p>
          <a:p>
            <a:pPr indent="-317500" lvl="1" marL="914400" rtl="0" algn="l">
              <a:spcBef>
                <a:spcPts val="0"/>
              </a:spcBef>
              <a:spcAft>
                <a:spcPts val="0"/>
              </a:spcAft>
              <a:buSzPts val="1400"/>
              <a:buChar char="○"/>
            </a:pPr>
            <a:r>
              <a:rPr lang="en"/>
              <a:t>Elementi di memoria.</a:t>
            </a:r>
            <a:endParaRPr/>
          </a:p>
          <a:p>
            <a:pPr indent="-317500" lvl="1" marL="914400" rtl="0" algn="l">
              <a:spcBef>
                <a:spcPts val="0"/>
              </a:spcBef>
              <a:spcAft>
                <a:spcPts val="0"/>
              </a:spcAft>
              <a:buSzPts val="1400"/>
              <a:buChar char="○"/>
            </a:pPr>
            <a:r>
              <a:rPr lang="en"/>
              <a:t>Struttura e funzionamento di una rete sequenziale.</a:t>
            </a:r>
            <a:endParaRPr/>
          </a:p>
          <a:p>
            <a:pPr indent="-317500" lvl="1" marL="914400" rtl="0" algn="l">
              <a:spcBef>
                <a:spcPts val="0"/>
              </a:spcBef>
              <a:spcAft>
                <a:spcPts val="0"/>
              </a:spcAft>
              <a:buSzPts val="1400"/>
              <a:buChar char="○"/>
            </a:pPr>
            <a:r>
              <a:rPr lang="en"/>
              <a:t>I Flip-Flop.</a:t>
            </a:r>
            <a:endParaRPr/>
          </a:p>
          <a:p>
            <a:pPr indent="-317500" lvl="1" marL="914400" rtl="0" algn="l">
              <a:spcBef>
                <a:spcPts val="0"/>
              </a:spcBef>
              <a:spcAft>
                <a:spcPts val="0"/>
              </a:spcAft>
              <a:buSzPts val="1400"/>
              <a:buChar char="○"/>
            </a:pPr>
            <a:r>
              <a:rPr lang="en"/>
              <a:t>Registri.</a:t>
            </a:r>
            <a:endParaRPr/>
          </a:p>
          <a:p>
            <a:pPr indent="0" lvl="0" marL="0" rtl="0" algn="l">
              <a:spcBef>
                <a:spcPts val="1600"/>
              </a:spcBef>
              <a:spcAft>
                <a:spcPts val="1600"/>
              </a:spcAft>
              <a:buNone/>
            </a:pPr>
            <a:r>
              <a:rPr lang="en"/>
              <a:t>Il programma dettagliato è nel file Syllabus disponibile su ugov.</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Programma (2/3)</a:t>
            </a:r>
            <a:endParaRPr b="1">
              <a:solidFill>
                <a:srgbClr val="FFFFFF"/>
              </a:solidFill>
            </a:endParaRPr>
          </a:p>
        </p:txBody>
      </p:sp>
      <p:sp>
        <p:nvSpPr>
          <p:cNvPr id="135" name="Google Shape;135;p26"/>
          <p:cNvSpPr txBox="1"/>
          <p:nvPr>
            <p:ph idx="1" type="body"/>
          </p:nvPr>
        </p:nvSpPr>
        <p:spPr>
          <a:xfrm>
            <a:off x="311700" y="629200"/>
            <a:ext cx="8520600" cy="4166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Rappresentazione e codifica dei dati:</a:t>
            </a:r>
            <a:endParaRPr/>
          </a:p>
          <a:p>
            <a:pPr indent="-317500" lvl="1" marL="914400" rtl="0" algn="l">
              <a:spcBef>
                <a:spcPts val="0"/>
              </a:spcBef>
              <a:spcAft>
                <a:spcPts val="0"/>
              </a:spcAft>
              <a:buSzPts val="1400"/>
              <a:buChar char="○"/>
            </a:pPr>
            <a:r>
              <a:rPr lang="en"/>
              <a:t>Codifica delle informazioni.</a:t>
            </a:r>
            <a:endParaRPr/>
          </a:p>
          <a:p>
            <a:pPr indent="-317500" lvl="1" marL="914400" rtl="0" algn="l">
              <a:spcBef>
                <a:spcPts val="0"/>
              </a:spcBef>
              <a:spcAft>
                <a:spcPts val="0"/>
              </a:spcAft>
              <a:buSzPts val="1400"/>
              <a:buChar char="○"/>
            </a:pPr>
            <a:r>
              <a:rPr lang="en"/>
              <a:t>Codici ridondanti.</a:t>
            </a:r>
            <a:endParaRPr/>
          </a:p>
          <a:p>
            <a:pPr indent="-317500" lvl="1" marL="914400" rtl="0" algn="l">
              <a:spcBef>
                <a:spcPts val="0"/>
              </a:spcBef>
              <a:spcAft>
                <a:spcPts val="0"/>
              </a:spcAft>
              <a:buSzPts val="1400"/>
              <a:buChar char="○"/>
            </a:pPr>
            <a:r>
              <a:rPr lang="en"/>
              <a:t>Rilevazione e correzione di errori, codici ad espansione.</a:t>
            </a:r>
            <a:endParaRPr/>
          </a:p>
          <a:p>
            <a:pPr indent="-317500" lvl="1" marL="914400" rtl="0" algn="l">
              <a:spcBef>
                <a:spcPts val="0"/>
              </a:spcBef>
              <a:spcAft>
                <a:spcPts val="0"/>
              </a:spcAft>
              <a:buSzPts val="1400"/>
              <a:buChar char="○"/>
            </a:pPr>
            <a:r>
              <a:rPr lang="en"/>
              <a:t>Codificatore e decodificatore.</a:t>
            </a:r>
            <a:endParaRPr/>
          </a:p>
          <a:p>
            <a:pPr indent="-317500" lvl="1" marL="914400" rtl="0" algn="l">
              <a:spcBef>
                <a:spcPts val="0"/>
              </a:spcBef>
              <a:spcAft>
                <a:spcPts val="0"/>
              </a:spcAft>
              <a:buSzPts val="1400"/>
              <a:buChar char="○"/>
            </a:pPr>
            <a:r>
              <a:rPr lang="en"/>
              <a:t>Multiplexer e demultiplexer indirizzabili.</a:t>
            </a:r>
            <a:endParaRPr/>
          </a:p>
          <a:p>
            <a:pPr indent="-317500" lvl="1" marL="914400" rtl="0" algn="l">
              <a:spcBef>
                <a:spcPts val="0"/>
              </a:spcBef>
              <a:spcAft>
                <a:spcPts val="0"/>
              </a:spcAft>
              <a:buSzPts val="1400"/>
              <a:buChar char="○"/>
            </a:pPr>
            <a:r>
              <a:rPr lang="en"/>
              <a:t>Il sistema di numerazione posizionale.</a:t>
            </a:r>
            <a:endParaRPr/>
          </a:p>
          <a:p>
            <a:pPr indent="-317500" lvl="1" marL="914400" rtl="0" algn="l">
              <a:spcBef>
                <a:spcPts val="0"/>
              </a:spcBef>
              <a:spcAft>
                <a:spcPts val="0"/>
              </a:spcAft>
              <a:buSzPts val="1400"/>
              <a:buChar char="○"/>
            </a:pPr>
            <a:r>
              <a:rPr lang="en"/>
              <a:t>La numerazione binaria.</a:t>
            </a:r>
            <a:endParaRPr/>
          </a:p>
          <a:p>
            <a:pPr indent="-317500" lvl="1" marL="914400" rtl="0" algn="l">
              <a:spcBef>
                <a:spcPts val="0"/>
              </a:spcBef>
              <a:spcAft>
                <a:spcPts val="0"/>
              </a:spcAft>
              <a:buSzPts val="1400"/>
              <a:buChar char="○"/>
            </a:pPr>
            <a:r>
              <a:rPr lang="en"/>
              <a:t>La numerazione decimale.</a:t>
            </a:r>
            <a:endParaRPr/>
          </a:p>
          <a:p>
            <a:pPr indent="-317500" lvl="1" marL="914400" rtl="0" algn="l">
              <a:spcBef>
                <a:spcPts val="0"/>
              </a:spcBef>
              <a:spcAft>
                <a:spcPts val="0"/>
              </a:spcAft>
              <a:buSzPts val="1400"/>
              <a:buChar char="○"/>
            </a:pPr>
            <a:r>
              <a:rPr lang="en"/>
              <a:t>Rappresentazione dei numeri naturali.</a:t>
            </a:r>
            <a:endParaRPr/>
          </a:p>
          <a:p>
            <a:pPr indent="-317500" lvl="1" marL="914400" rtl="0" algn="l">
              <a:spcBef>
                <a:spcPts val="0"/>
              </a:spcBef>
              <a:spcAft>
                <a:spcPts val="0"/>
              </a:spcAft>
              <a:buSzPts val="1400"/>
              <a:buChar char="○"/>
            </a:pPr>
            <a:r>
              <a:rPr lang="en"/>
              <a:t>Rappresentazione dei numeri relativi.</a:t>
            </a:r>
            <a:endParaRPr/>
          </a:p>
          <a:p>
            <a:pPr indent="-317500" lvl="1" marL="914400" rtl="0" algn="l">
              <a:spcBef>
                <a:spcPts val="0"/>
              </a:spcBef>
              <a:spcAft>
                <a:spcPts val="0"/>
              </a:spcAft>
              <a:buSzPts val="1400"/>
              <a:buChar char="○"/>
            </a:pPr>
            <a:r>
              <a:rPr lang="en"/>
              <a:t>Complementi alla base, complementi diminuiti.</a:t>
            </a:r>
            <a:endParaRPr/>
          </a:p>
          <a:p>
            <a:pPr indent="-317500" lvl="1" marL="914400" rtl="0" algn="l">
              <a:spcBef>
                <a:spcPts val="0"/>
              </a:spcBef>
              <a:spcAft>
                <a:spcPts val="0"/>
              </a:spcAft>
              <a:buSzPts val="1400"/>
              <a:buChar char="○"/>
            </a:pPr>
            <a:r>
              <a:rPr lang="en"/>
              <a:t>Rappresentazione dei numeri reali in virgola fissa e mobile.</a:t>
            </a:r>
            <a:endParaRPr/>
          </a:p>
          <a:p>
            <a:pPr indent="-317500" lvl="1" marL="914400" rtl="0" algn="l">
              <a:spcBef>
                <a:spcPts val="0"/>
              </a:spcBef>
              <a:spcAft>
                <a:spcPts val="0"/>
              </a:spcAft>
              <a:buSzPts val="1400"/>
              <a:buChar char="○"/>
            </a:pPr>
            <a:r>
              <a:rPr lang="en"/>
              <a:t>Aritmetica dei calcolatori.</a:t>
            </a:r>
            <a:endParaRPr/>
          </a:p>
          <a:p>
            <a:pPr indent="0" lvl="0" marL="0" rtl="0" algn="l">
              <a:spcBef>
                <a:spcPts val="1600"/>
              </a:spcBef>
              <a:spcAft>
                <a:spcPts val="1600"/>
              </a:spcAft>
              <a:buNone/>
            </a:pPr>
            <a:r>
              <a:rPr lang="en"/>
              <a:t>Il programma dettagliato è nel file Syllabus disponibile su ugov </a:t>
            </a:r>
            <a:r>
              <a:rPr lang="en"/>
              <a:t>e</a:t>
            </a:r>
            <a:r>
              <a:rPr lang="en"/>
              <a:t> su </a:t>
            </a:r>
            <a:r>
              <a:rPr lang="en" u="sng">
                <a:solidFill>
                  <a:schemeClr val="hlink"/>
                </a:solidFill>
                <a:hlinkClick r:id="rId3"/>
              </a:rPr>
              <a:t>https://elearning.uniparthenope.it</a:t>
            </a: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Programma (3/3)</a:t>
            </a:r>
            <a:endParaRPr b="1">
              <a:solidFill>
                <a:srgbClr val="FFFFFF"/>
              </a:solidFill>
            </a:endParaRPr>
          </a:p>
        </p:txBody>
      </p:sp>
      <p:sp>
        <p:nvSpPr>
          <p:cNvPr id="141" name="Google Shape;141;p27"/>
          <p:cNvSpPr txBox="1"/>
          <p:nvPr>
            <p:ph idx="1" type="body"/>
          </p:nvPr>
        </p:nvSpPr>
        <p:spPr>
          <a:xfrm>
            <a:off x="311700" y="7816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Schema di principio di un calcolatore:</a:t>
            </a:r>
            <a:endParaRPr/>
          </a:p>
          <a:p>
            <a:pPr indent="-317500" lvl="1" marL="914400" rtl="0" algn="l">
              <a:spcBef>
                <a:spcPts val="0"/>
              </a:spcBef>
              <a:spcAft>
                <a:spcPts val="0"/>
              </a:spcAft>
              <a:buSzPts val="1400"/>
              <a:buChar char="○"/>
            </a:pPr>
            <a:r>
              <a:rPr lang="en"/>
              <a:t>Organizzazione e principi di funzionamento di un calcolatore secondo il modello di Von Neumann.</a:t>
            </a:r>
            <a:endParaRPr/>
          </a:p>
          <a:p>
            <a:pPr indent="-317500" lvl="1" marL="914400" rtl="0" algn="l">
              <a:spcBef>
                <a:spcPts val="0"/>
              </a:spcBef>
              <a:spcAft>
                <a:spcPts val="0"/>
              </a:spcAft>
              <a:buSzPts val="1400"/>
              <a:buChar char="○"/>
            </a:pPr>
            <a:r>
              <a:rPr lang="en"/>
              <a:t>Schema di principio di un elaboratore: organi dell'unità centrale (unità di controllo, registri macchina - PC, MA, MB, IR, SR - e ALU).</a:t>
            </a:r>
            <a:endParaRPr/>
          </a:p>
          <a:p>
            <a:pPr indent="-317500" lvl="1" marL="914400" rtl="0" algn="l">
              <a:spcBef>
                <a:spcPts val="0"/>
              </a:spcBef>
              <a:spcAft>
                <a:spcPts val="0"/>
              </a:spcAft>
              <a:buSzPts val="1400"/>
              <a:buChar char="○"/>
            </a:pPr>
            <a:r>
              <a:rPr lang="en"/>
              <a:t>Il ciclo del processore.</a:t>
            </a:r>
            <a:endParaRPr/>
          </a:p>
          <a:p>
            <a:pPr indent="-317500" lvl="1" marL="914400" rtl="0" algn="l">
              <a:spcBef>
                <a:spcPts val="0"/>
              </a:spcBef>
              <a:spcAft>
                <a:spcPts val="0"/>
              </a:spcAft>
              <a:buSzPts val="1400"/>
              <a:buChar char="○"/>
            </a:pPr>
            <a:r>
              <a:rPr lang="en"/>
              <a:t>Data-path del processore.</a:t>
            </a:r>
            <a:endParaRPr/>
          </a:p>
          <a:p>
            <a:pPr indent="-317500" lvl="1" marL="914400" rtl="0" algn="l">
              <a:spcBef>
                <a:spcPts val="0"/>
              </a:spcBef>
              <a:spcAft>
                <a:spcPts val="0"/>
              </a:spcAft>
              <a:buSzPts val="1400"/>
              <a:buChar char="○"/>
            </a:pPr>
            <a:r>
              <a:rPr lang="en"/>
              <a:t>Architetture microprogrammate.</a:t>
            </a:r>
            <a:endParaRPr/>
          </a:p>
          <a:p>
            <a:pPr indent="-317500" lvl="1" marL="914400" rtl="0" algn="l">
              <a:spcBef>
                <a:spcPts val="0"/>
              </a:spcBef>
              <a:spcAft>
                <a:spcPts val="0"/>
              </a:spcAft>
              <a:buSzPts val="1400"/>
              <a:buChar char="○"/>
            </a:pPr>
            <a:r>
              <a:rPr lang="en"/>
              <a:t>Elementi architetturali di un processo.</a:t>
            </a:r>
            <a:endParaRPr/>
          </a:p>
          <a:p>
            <a:pPr indent="0" lvl="0" marL="0" rtl="0" algn="l">
              <a:spcBef>
                <a:spcPts val="1600"/>
              </a:spcBef>
              <a:spcAft>
                <a:spcPts val="1600"/>
              </a:spcAft>
              <a:buNone/>
            </a:pPr>
            <a:r>
              <a:rPr lang="en"/>
              <a:t>Il programma dettagliato è nel file Syllabus disponibile su ugov.</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Materiale didattico</a:t>
            </a:r>
            <a:endParaRPr b="1">
              <a:solidFill>
                <a:srgbClr val="FFFFFF"/>
              </a:solidFill>
            </a:endParaRPr>
          </a:p>
        </p:txBody>
      </p:sp>
      <p:sp>
        <p:nvSpPr>
          <p:cNvPr id="147" name="Google Shape;147;p28"/>
          <p:cNvSpPr txBox="1"/>
          <p:nvPr>
            <p:ph idx="1" type="body"/>
          </p:nvPr>
        </p:nvSpPr>
        <p:spPr>
          <a:xfrm>
            <a:off x="0" y="572700"/>
            <a:ext cx="6490500" cy="3996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Lucidi delle lezioni:</a:t>
            </a:r>
            <a:endParaRPr/>
          </a:p>
          <a:p>
            <a:pPr indent="-317500" lvl="1" marL="914400" rtl="0" algn="l">
              <a:spcBef>
                <a:spcPts val="0"/>
              </a:spcBef>
              <a:spcAft>
                <a:spcPts val="0"/>
              </a:spcAft>
              <a:buSzPts val="1400"/>
              <a:buChar char="○"/>
            </a:pPr>
            <a:r>
              <a:rPr lang="en"/>
              <a:t>Sempre disponibili in condivisione su Google Drive: </a:t>
            </a:r>
            <a:r>
              <a:rPr lang="en" u="sng">
                <a:solidFill>
                  <a:schemeClr val="hlink"/>
                </a:solidFill>
                <a:hlinkClick r:id="rId3"/>
              </a:rPr>
              <a:t>https://drive.google.com/drive/folders/1NxVKIidkqa7_Q6DgfDGwaoUEkpKp2Scb?usp=sharing</a:t>
            </a:r>
            <a:r>
              <a:rPr lang="en"/>
              <a:t> </a:t>
            </a:r>
            <a:endParaRPr/>
          </a:p>
          <a:p>
            <a:pPr indent="-317500" lvl="1" marL="914400" rtl="0" algn="l">
              <a:spcBef>
                <a:spcPts val="0"/>
              </a:spcBef>
              <a:spcAft>
                <a:spcPts val="0"/>
              </a:spcAft>
              <a:buSzPts val="1400"/>
              <a:buChar char="○"/>
            </a:pPr>
            <a:r>
              <a:rPr lang="en"/>
              <a:t>Periodicamente caricati sulla piattaforma di e-learning</a:t>
            </a:r>
            <a:br>
              <a:rPr lang="en"/>
            </a:br>
            <a:endParaRPr/>
          </a:p>
          <a:p>
            <a:pPr indent="-317500" lvl="1" marL="914400" rtl="0" algn="l">
              <a:spcBef>
                <a:spcPts val="0"/>
              </a:spcBef>
              <a:spcAft>
                <a:spcPts val="0"/>
              </a:spcAft>
              <a:buSzPts val="1400"/>
              <a:buChar char="○"/>
            </a:pPr>
            <a:r>
              <a:rPr lang="en"/>
              <a:t>Il materiale didattico disponibile attraverso il Servizio di eLearning di Ateneo: </a:t>
            </a:r>
            <a:r>
              <a:rPr lang="en" u="sng">
                <a:solidFill>
                  <a:schemeClr val="hlink"/>
                </a:solidFill>
                <a:hlinkClick r:id="rId4"/>
              </a:rPr>
              <a:t>https://elearning.uniparthenope.it</a:t>
            </a:r>
            <a:r>
              <a:rPr lang="en"/>
              <a:t> </a:t>
            </a:r>
            <a:br>
              <a:rPr lang="en"/>
            </a:br>
            <a:endParaRPr/>
          </a:p>
          <a:p>
            <a:pPr indent="-342900" lvl="0" marL="457200" rtl="0" algn="l">
              <a:spcBef>
                <a:spcPts val="0"/>
              </a:spcBef>
              <a:spcAft>
                <a:spcPts val="0"/>
              </a:spcAft>
              <a:buSzPts val="1800"/>
              <a:buChar char="●"/>
            </a:pPr>
            <a:r>
              <a:rPr lang="en"/>
              <a:t>Libri di testo:</a:t>
            </a:r>
            <a:endParaRPr/>
          </a:p>
          <a:p>
            <a:pPr indent="-317500" lvl="1" marL="914400" rtl="0" algn="l">
              <a:spcBef>
                <a:spcPts val="0"/>
              </a:spcBef>
              <a:spcAft>
                <a:spcPts val="0"/>
              </a:spcAft>
              <a:buSzPts val="1400"/>
              <a:buChar char="○"/>
            </a:pPr>
            <a:r>
              <a:rPr lang="en"/>
              <a:t>W. STALLINGS: “Architettura e organizzazione dei calcolatori (progetto e prestazioni)”, Pearson Italia. </a:t>
            </a:r>
            <a:endParaRPr/>
          </a:p>
          <a:p>
            <a:pPr indent="-317500" lvl="1" marL="914400" rtl="0" algn="l">
              <a:spcBef>
                <a:spcPts val="0"/>
              </a:spcBef>
              <a:spcAft>
                <a:spcPts val="0"/>
              </a:spcAft>
              <a:buSzPts val="1400"/>
              <a:buChar char="○"/>
            </a:pPr>
            <a:r>
              <a:rPr lang="en"/>
              <a:t>G. BUCCI: “Architettura dei calcolatori elettronici: fondamenti”, Mc Graw-Hill Italia.</a:t>
            </a:r>
            <a:endParaRPr/>
          </a:p>
        </p:txBody>
      </p:sp>
      <p:pic>
        <p:nvPicPr>
          <p:cNvPr id="148" name="Google Shape;148;p28"/>
          <p:cNvPicPr preferRelativeResize="0"/>
          <p:nvPr/>
        </p:nvPicPr>
        <p:blipFill>
          <a:blip r:embed="rId5">
            <a:alphaModFix/>
          </a:blip>
          <a:stretch>
            <a:fillRect/>
          </a:stretch>
        </p:blipFill>
        <p:spPr>
          <a:xfrm>
            <a:off x="7220125" y="2954804"/>
            <a:ext cx="1402124" cy="2076922"/>
          </a:xfrm>
          <a:prstGeom prst="rect">
            <a:avLst/>
          </a:prstGeom>
          <a:noFill/>
          <a:ln>
            <a:noFill/>
          </a:ln>
        </p:spPr>
      </p:pic>
      <p:pic>
        <p:nvPicPr>
          <p:cNvPr id="149" name="Google Shape;149;p28"/>
          <p:cNvPicPr preferRelativeResize="0"/>
          <p:nvPr/>
        </p:nvPicPr>
        <p:blipFill>
          <a:blip r:embed="rId6">
            <a:alphaModFix/>
          </a:blip>
          <a:stretch>
            <a:fillRect/>
          </a:stretch>
        </p:blipFill>
        <p:spPr>
          <a:xfrm>
            <a:off x="7220125" y="696725"/>
            <a:ext cx="1402125" cy="217073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Primo contatto</a:t>
            </a:r>
            <a:endParaRPr b="1">
              <a:solidFill>
                <a:srgbClr val="FFFFFF"/>
              </a:solidFill>
            </a:endParaRPr>
          </a:p>
        </p:txBody>
      </p:sp>
      <p:sp>
        <p:nvSpPr>
          <p:cNvPr id="155" name="Google Shape;155;p29"/>
          <p:cNvSpPr txBox="1"/>
          <p:nvPr>
            <p:ph idx="1" type="body"/>
          </p:nvPr>
        </p:nvSpPr>
        <p:spPr>
          <a:xfrm>
            <a:off x="0" y="11408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Chi ha assemblato il proprio computer?</a:t>
            </a:r>
            <a:endParaRPr/>
          </a:p>
          <a:p>
            <a:pPr indent="-342900" lvl="0" marL="457200" rtl="0" algn="l">
              <a:spcBef>
                <a:spcPts val="0"/>
              </a:spcBef>
              <a:spcAft>
                <a:spcPts val="0"/>
              </a:spcAft>
              <a:buSzPts val="1800"/>
              <a:buChar char="●"/>
            </a:pPr>
            <a:r>
              <a:rPr lang="en"/>
              <a:t>Quanti linguaggi di programmazione conoscete?</a:t>
            </a:r>
            <a:endParaRPr/>
          </a:p>
          <a:p>
            <a:pPr indent="-342900" lvl="0" marL="457200" rtl="0" algn="l">
              <a:spcBef>
                <a:spcPts val="0"/>
              </a:spcBef>
              <a:spcAft>
                <a:spcPts val="0"/>
              </a:spcAft>
              <a:buSzPts val="1800"/>
              <a:buChar char="●"/>
            </a:pPr>
            <a:r>
              <a:rPr lang="en"/>
              <a:t>Cosa è il “retrocomputing”? </a:t>
            </a:r>
            <a:r>
              <a:rPr lang="en"/>
              <a:t>E</a:t>
            </a:r>
            <a:r>
              <a:rPr lang="en"/>
              <a:t> il “retrogaming”?</a:t>
            </a:r>
            <a:endParaRPr/>
          </a:p>
          <a:p>
            <a:pPr indent="-342900" lvl="0" marL="457200" rtl="0" algn="l">
              <a:spcBef>
                <a:spcPts val="0"/>
              </a:spcBef>
              <a:spcAft>
                <a:spcPts val="0"/>
              </a:spcAft>
              <a:buSzPts val="1800"/>
              <a:buChar char="●"/>
            </a:pPr>
            <a:r>
              <a:rPr lang="en"/>
              <a:t>Cosa è il cloud computing?</a:t>
            </a:r>
            <a:endParaRPr/>
          </a:p>
          <a:p>
            <a:pPr indent="-342900" lvl="0" marL="457200" rtl="0" algn="l">
              <a:spcBef>
                <a:spcPts val="0"/>
              </a:spcBef>
              <a:spcAft>
                <a:spcPts val="0"/>
              </a:spcAft>
              <a:buSzPts val="1800"/>
              <a:buChar char="●"/>
            </a:pPr>
            <a:r>
              <a:rPr lang="en"/>
              <a:t>Che percezione avete dell’Internet delle Cose?</a:t>
            </a:r>
            <a:endParaRPr/>
          </a:p>
          <a:p>
            <a:pPr indent="-342900" lvl="0" marL="457200" rtl="0" algn="l">
              <a:spcBef>
                <a:spcPts val="0"/>
              </a:spcBef>
              <a:spcAft>
                <a:spcPts val="0"/>
              </a:spcAft>
              <a:buSzPts val="1800"/>
              <a:buChar char="●"/>
            </a:pPr>
            <a:r>
              <a:rPr lang="en"/>
              <a:t>Chi mi sa dire la differenza fra ROM, RAM </a:t>
            </a:r>
            <a:r>
              <a:rPr lang="en"/>
              <a:t>e</a:t>
            </a:r>
            <a:r>
              <a:rPr lang="en"/>
              <a:t> Storage?</a:t>
            </a:r>
            <a:endParaRPr/>
          </a:p>
          <a:p>
            <a:pPr indent="-342900" lvl="0" marL="457200" rtl="0" algn="l">
              <a:spcBef>
                <a:spcPts val="0"/>
              </a:spcBef>
              <a:spcAft>
                <a:spcPts val="0"/>
              </a:spcAft>
              <a:buSzPts val="1800"/>
              <a:buChar char="●"/>
            </a:pPr>
            <a:r>
              <a:rPr lang="en"/>
              <a:t>Chi ha già “giocato” con Arduino?</a:t>
            </a:r>
            <a:endParaRPr/>
          </a:p>
          <a:p>
            <a:pPr indent="-342900" lvl="0" marL="457200" rtl="0" algn="l">
              <a:spcBef>
                <a:spcPts val="0"/>
              </a:spcBef>
              <a:spcAft>
                <a:spcPts val="0"/>
              </a:spcAft>
              <a:buSzPts val="1800"/>
              <a:buChar char="●"/>
            </a:pPr>
            <a:r>
              <a:rPr lang="en"/>
              <a:t>Avete mai visitato un museo dell’informatica?</a:t>
            </a:r>
            <a:endParaRPr/>
          </a:p>
          <a:p>
            <a:pPr indent="-342900" lvl="0" marL="457200" rtl="0" algn="l">
              <a:spcBef>
                <a:spcPts val="0"/>
              </a:spcBef>
              <a:spcAft>
                <a:spcPts val="0"/>
              </a:spcAft>
              <a:buSzPts val="1800"/>
              <a:buChar char="●"/>
            </a:pPr>
            <a:r>
              <a:rPr lang="en"/>
              <a:t>Chi compra su Amazon?</a:t>
            </a:r>
            <a:endParaRPr/>
          </a:p>
          <a:p>
            <a:pPr indent="0" lvl="0" marL="0" rtl="0" algn="l">
              <a:spcBef>
                <a:spcPts val="1600"/>
              </a:spcBef>
              <a:spcAft>
                <a:spcPts val="1600"/>
              </a:spcAft>
              <a:buNone/>
            </a:pPr>
            <a:r>
              <a:rPr lang="en"/>
              <a:t>Hobby? Passioni? Passatempi (apparte lo studio!)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Creative Commons &amp; Google Drive</a:t>
            </a:r>
            <a:endParaRPr b="1">
              <a:solidFill>
                <a:srgbClr val="FFFFFF"/>
              </a:solidFill>
            </a:endParaRPr>
          </a:p>
        </p:txBody>
      </p:sp>
      <p:sp>
        <p:nvSpPr>
          <p:cNvPr id="161" name="Google Shape;161;p30"/>
          <p:cNvSpPr txBox="1"/>
          <p:nvPr>
            <p:ph idx="1" type="body"/>
          </p:nvPr>
        </p:nvSpPr>
        <p:spPr>
          <a:xfrm>
            <a:off x="311700" y="10558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Queste slide e tutto il materiale didattico sarà sviluppato in una cartella Google Drive condivisa con gli studenti che potranno apportare il loro contributo.</a:t>
            </a:r>
            <a:endParaRPr/>
          </a:p>
          <a:p>
            <a:pPr indent="0" lvl="0" marL="0" rtl="0" algn="l">
              <a:spcBef>
                <a:spcPts val="1600"/>
              </a:spcBef>
              <a:spcAft>
                <a:spcPts val="0"/>
              </a:spcAft>
              <a:buNone/>
            </a:pPr>
            <a:r>
              <a:rPr lang="en"/>
              <a:t>Periodicamente il materiale sarà finalizzato e pubblicato sul portale e-learning di Dipartimento.</a:t>
            </a:r>
            <a:endParaRPr/>
          </a:p>
          <a:p>
            <a:pPr indent="0" lvl="0" marL="0" rtl="0" algn="l">
              <a:spcBef>
                <a:spcPts val="1600"/>
              </a:spcBef>
              <a:spcAft>
                <a:spcPts val="0"/>
              </a:spcAft>
              <a:buNone/>
            </a:pPr>
            <a:r>
              <a:rPr lang="en"/>
              <a:t>Gli studenti possono essere abilitati all’accesso della cartella Google Drive inviando la propria gmail (o altra casella di posta associata al servizio) a:</a:t>
            </a:r>
            <a:br>
              <a:rPr lang="en"/>
            </a:br>
            <a:r>
              <a:rPr lang="en" u="sng">
                <a:solidFill>
                  <a:schemeClr val="hlink"/>
                </a:solidFill>
                <a:hlinkClick r:id="rId3"/>
              </a:rPr>
              <a:t>raffaele.montella@uniparthenope.it</a:t>
            </a:r>
            <a:endParaRPr/>
          </a:p>
          <a:p>
            <a:pPr indent="0" lvl="0" marL="0" rtl="0" algn="l">
              <a:spcBef>
                <a:spcPts val="1600"/>
              </a:spcBef>
              <a:spcAft>
                <a:spcPts val="1600"/>
              </a:spcAft>
              <a:buNone/>
            </a:pPr>
            <a:r>
              <a:rPr lang="en"/>
              <a:t>Tutte le comunicazioni con il docente continuano ad avvenire attraverso l’email istituzionale @studenti.uniparthenope.it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Domande e risposte</a:t>
            </a:r>
            <a:endParaRPr b="1">
              <a:solidFill>
                <a:srgbClr val="FFFFFF"/>
              </a:solidFill>
            </a:endParaRPr>
          </a:p>
        </p:txBody>
      </p:sp>
      <p:sp>
        <p:nvSpPr>
          <p:cNvPr id="167" name="Google Shape;167;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Il corso</a:t>
            </a:r>
            <a:endParaRPr b="1">
              <a:solidFill>
                <a:srgbClr val="FFFFFF"/>
              </a:solidFill>
            </a:endParaRPr>
          </a:p>
        </p:txBody>
      </p:sp>
      <p:sp>
        <p:nvSpPr>
          <p:cNvPr id="62" name="Google Shape;62;p14"/>
          <p:cNvSpPr txBox="1"/>
          <p:nvPr>
            <p:ph idx="1" type="body"/>
          </p:nvPr>
        </p:nvSpPr>
        <p:spPr>
          <a:xfrm>
            <a:off x="311700" y="819825"/>
            <a:ext cx="8520600" cy="414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Nome:</a:t>
            </a:r>
            <a:r>
              <a:rPr lang="en"/>
              <a:t> Architettura dei Calcolatori</a:t>
            </a:r>
            <a:r>
              <a:rPr lang="en"/>
              <a:t> &amp; Laboratorio - ARC12</a:t>
            </a:r>
            <a:endParaRPr/>
          </a:p>
          <a:p>
            <a:pPr indent="0" lvl="0" marL="0" rtl="0" algn="l">
              <a:spcBef>
                <a:spcPts val="1600"/>
              </a:spcBef>
              <a:spcAft>
                <a:spcPts val="0"/>
              </a:spcAft>
              <a:buNone/>
            </a:pPr>
            <a:r>
              <a:rPr b="1" lang="en"/>
              <a:t>Docenti:</a:t>
            </a:r>
            <a:r>
              <a:rPr lang="en"/>
              <a:t> Raffaele Montella (6 cfu), Giuseppe Salvi (6 cfu)</a:t>
            </a:r>
            <a:endParaRPr/>
          </a:p>
          <a:p>
            <a:pPr indent="0" lvl="0" marL="0" rtl="0" algn="l">
              <a:spcBef>
                <a:spcPts val="1600"/>
              </a:spcBef>
              <a:spcAft>
                <a:spcPts val="0"/>
              </a:spcAft>
              <a:buNone/>
            </a:pPr>
            <a:r>
              <a:rPr b="1" lang="en"/>
              <a:t>Orario di ricevimento:</a:t>
            </a:r>
            <a:r>
              <a:rPr lang="en"/>
              <a:t> Stanza 421, Martedì 15.30 – 17.30.</a:t>
            </a:r>
            <a:br>
              <a:rPr lang="en"/>
            </a:br>
            <a:r>
              <a:rPr lang="en"/>
              <a:t>In remoto (codice </a:t>
            </a:r>
            <a:r>
              <a:rPr b="1" lang="en"/>
              <a:t>sudz8u0</a:t>
            </a:r>
            <a:r>
              <a:rPr lang="en"/>
              <a:t>): </a:t>
            </a:r>
            <a:r>
              <a:rPr lang="en" u="sng">
                <a:solidFill>
                  <a:schemeClr val="hlink"/>
                </a:solidFill>
                <a:hlinkClick r:id="rId3"/>
              </a:rPr>
              <a:t>https://teams.microsoft.com/l/channel/19%3af4f24e8de71f424395ba903febdc4766%40thread.tacv2/General?groupId=09ae05f6-46f6-4441-ab7b-7522f88007d5&amp;tenantId=017e16ae-f415-4f8d-9af0-a21b57cd448e</a:t>
            </a:r>
            <a:r>
              <a:rPr lang="en"/>
              <a:t> </a:t>
            </a:r>
            <a:endParaRPr/>
          </a:p>
          <a:p>
            <a:pPr indent="0" lvl="0" marL="0" rtl="0" algn="l">
              <a:spcBef>
                <a:spcPts val="1600"/>
              </a:spcBef>
              <a:spcAft>
                <a:spcPts val="0"/>
              </a:spcAft>
              <a:buNone/>
            </a:pPr>
            <a:r>
              <a:rPr b="1" lang="en"/>
              <a:t>Crediti formativi:</a:t>
            </a:r>
            <a:r>
              <a:rPr lang="en"/>
              <a:t> 12</a:t>
            </a:r>
            <a:endParaRPr/>
          </a:p>
          <a:p>
            <a:pPr indent="0" lvl="0" marL="0" rtl="0" algn="l">
              <a:spcBef>
                <a:spcPts val="1600"/>
              </a:spcBef>
              <a:spcAft>
                <a:spcPts val="1600"/>
              </a:spcAft>
              <a:buNone/>
            </a:pPr>
            <a:r>
              <a:rPr b="1" lang="en"/>
              <a:t>Settore Scientifico Disciplinare:</a:t>
            </a:r>
            <a:r>
              <a:rPr lang="en"/>
              <a:t> INF/01</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Il corso</a:t>
            </a:r>
            <a:endParaRPr b="1">
              <a:solidFill>
                <a:srgbClr val="FFFFFF"/>
              </a:solidFill>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Articolazione didattica:</a:t>
            </a:r>
            <a:endParaRPr b="1"/>
          </a:p>
          <a:p>
            <a:pPr indent="-342900" lvl="0" marL="457200" rtl="0" algn="l">
              <a:spcBef>
                <a:spcPts val="1600"/>
              </a:spcBef>
              <a:spcAft>
                <a:spcPts val="0"/>
              </a:spcAft>
              <a:buSzPts val="1800"/>
              <a:buChar char="●"/>
            </a:pPr>
            <a:r>
              <a:rPr lang="en"/>
              <a:t>L</a:t>
            </a:r>
            <a:r>
              <a:rPr lang="en"/>
              <a:t>ezioni: 48h di lezione frontale (prof. Montella)</a:t>
            </a:r>
            <a:endParaRPr/>
          </a:p>
          <a:p>
            <a:pPr indent="-342900" lvl="0" marL="457200" rtl="0" algn="l">
              <a:spcBef>
                <a:spcPts val="0"/>
              </a:spcBef>
              <a:spcAft>
                <a:spcPts val="0"/>
              </a:spcAft>
              <a:buSzPts val="1800"/>
              <a:buChar char="●"/>
            </a:pPr>
            <a:r>
              <a:rPr lang="en"/>
              <a:t>Laboratorio: 48h di attività pratica laboratoriale (prof. Salvi)</a:t>
            </a:r>
            <a:endParaRPr/>
          </a:p>
          <a:p>
            <a:pPr indent="0" lvl="0" marL="0" rtl="0" algn="l">
              <a:spcBef>
                <a:spcPts val="1600"/>
              </a:spcBef>
              <a:spcAft>
                <a:spcPts val="0"/>
              </a:spcAft>
              <a:buNone/>
            </a:pPr>
            <a:r>
              <a:t/>
            </a:r>
            <a:endParaRPr b="1"/>
          </a:p>
          <a:p>
            <a:pPr indent="0" lvl="0" marL="0" rtl="0" algn="l">
              <a:spcBef>
                <a:spcPts val="1600"/>
              </a:spcBef>
              <a:spcAft>
                <a:spcPts val="1600"/>
              </a:spcAft>
              <a:buNone/>
            </a:pPr>
            <a:r>
              <a:rPr b="1" lang="en"/>
              <a:t>Prerequisiti:</a:t>
            </a:r>
            <a:br>
              <a:rPr lang="en"/>
            </a:br>
            <a:r>
              <a:rPr lang="en"/>
              <a:t>Il corso, per la sua natura introduttiva, offre le base per la conoscenza dell’architettura dei calcolatori elettronici, pertanto l’unico effettivo prerequisito è la passione per l’informatica </a:t>
            </a:r>
            <a:r>
              <a:rPr lang="en"/>
              <a:t>e</a:t>
            </a:r>
            <a:r>
              <a:rPr lang="en"/>
              <a:t> le relative tecnologie abilitanti.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Finalità</a:t>
            </a:r>
            <a:endParaRPr b="1">
              <a:solidFill>
                <a:srgbClr val="FFFFFF"/>
              </a:solidFill>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Obiettivo del corso di “Architettura dei Calcolatori e Laboratorio di Architettura dei Calcolatori” è illustrare gli aspetti fondamentali dell'architettura dei moderni calcolatori elettronici, nonché trattare ed usare, durante le preposte attività di laboratorio, i concetti base per una loro efficiente programmazione in linguaggi a basso livello, quali linguaggio macchina e Assembly.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Finalità</a:t>
            </a:r>
            <a:endParaRPr b="1">
              <a:solidFill>
                <a:srgbClr val="FFFFFF"/>
              </a:solidFill>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 tal fine dopo una attenta trattazione dell’Algebra di Boole (utilizzata in laboratorio per il processo di Sintesi delle Reti Logiche Combinatorie e Sequenziali), della Rappresentazione binaria nonché dell’Aritmetica binaria, illustra dettagliatamente, quali elementi fondamentali nell’architettura dei sistemi di elaborazioni, lo schema funzionale/fisico della CPU, la Memoria ed il Sottosistema di I/O.</a:t>
            </a:r>
            <a:br>
              <a:rPr lang="en"/>
            </a:br>
            <a:endParaRPr/>
          </a:p>
          <a:p>
            <a:pPr indent="-342900" lvl="0" marL="457200" rtl="0" algn="l">
              <a:spcBef>
                <a:spcPts val="0"/>
              </a:spcBef>
              <a:spcAft>
                <a:spcPts val="0"/>
              </a:spcAft>
              <a:buSzPts val="1800"/>
              <a:buChar char="●"/>
            </a:pPr>
            <a:r>
              <a:rPr lang="en"/>
              <a:t>Particolare attenzione durante il corso è posta nello sviluppo di codice Assembly che, prodotto dagli studenti come attività di laboratorio, oltre a chiarire loro l’effettivo principio di funzionamento dei processori, dettagliatamente illustra il compito, l’interconnessione e l’interazione tra le diverse unità di base di un calcolatore.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Verifica</a:t>
            </a:r>
            <a:endParaRPr b="1">
              <a:solidFill>
                <a:srgbClr val="FFFFFF"/>
              </a:solidFill>
            </a:endParaRPr>
          </a:p>
        </p:txBody>
      </p:sp>
      <p:sp>
        <p:nvSpPr>
          <p:cNvPr id="86" name="Google Shape;86;p18"/>
          <p:cNvSpPr txBox="1"/>
          <p:nvPr>
            <p:ph idx="1" type="body"/>
          </p:nvPr>
        </p:nvSpPr>
        <p:spPr>
          <a:xfrm>
            <a:off x="311700" y="8476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L’obiettivo della verifica è quantificare, per ogni studente, il livello di apprendimento raggiunto riguardo gli argomenti elencati nel programma di “Architettura dei Calcolatori e Laboratorio di Architettura dei Calcolatori” sopra riportato.</a:t>
            </a:r>
            <a:br>
              <a:rPr lang="en"/>
            </a:br>
            <a:endParaRPr/>
          </a:p>
          <a:p>
            <a:pPr indent="-342900" lvl="0" marL="457200" rtl="0" algn="l">
              <a:spcBef>
                <a:spcPts val="0"/>
              </a:spcBef>
              <a:spcAft>
                <a:spcPts val="0"/>
              </a:spcAft>
              <a:buSzPts val="1800"/>
              <a:buChar char="●"/>
            </a:pPr>
            <a:r>
              <a:rPr lang="en"/>
              <a:t>La procedura di verifica consiste:</a:t>
            </a:r>
            <a:br>
              <a:rPr lang="en"/>
            </a:br>
            <a:endParaRPr/>
          </a:p>
          <a:p>
            <a:pPr indent="-317500" lvl="1" marL="914400" rtl="0" algn="l">
              <a:spcBef>
                <a:spcPts val="0"/>
              </a:spcBef>
              <a:spcAft>
                <a:spcPts val="0"/>
              </a:spcAft>
              <a:buSzPts val="1400"/>
              <a:buChar char="○"/>
            </a:pPr>
            <a:r>
              <a:rPr lang="en"/>
              <a:t>In una prova teoria (50% del voto) inerente gli argomenti trattati nel suddetto programma mediante test a risposta multipla su </a:t>
            </a:r>
            <a:r>
              <a:rPr lang="en" u="sng">
                <a:solidFill>
                  <a:schemeClr val="hlink"/>
                </a:solidFill>
                <a:hlinkClick r:id="rId3"/>
              </a:rPr>
              <a:t>https://elearning.uniparthenope.it</a:t>
            </a:r>
            <a:r>
              <a:rPr lang="en"/>
              <a:t> .</a:t>
            </a:r>
            <a:br>
              <a:rPr lang="en"/>
            </a:br>
            <a:endParaRPr/>
          </a:p>
          <a:p>
            <a:pPr indent="-317500" lvl="1" marL="914400" rtl="0" algn="l">
              <a:spcBef>
                <a:spcPts val="0"/>
              </a:spcBef>
              <a:spcAft>
                <a:spcPts val="0"/>
              </a:spcAft>
              <a:buSzPts val="1400"/>
              <a:buChar char="○"/>
            </a:pPr>
            <a:r>
              <a:rPr lang="en"/>
              <a:t>Una prova pratica individuale che sottopone all’allievo quesiti riguardo tanto l’analisi e sintesi delle reti logiche (20% del voto), quanto lo sviluppo di codice Assembler 68K (30% del voto).</a:t>
            </a:r>
            <a:br>
              <a:rPr lang="en"/>
            </a:br>
            <a:endParaRPr/>
          </a:p>
          <a:p>
            <a:pPr indent="-317500" lvl="1" marL="914400" rtl="0" algn="l">
              <a:spcBef>
                <a:spcPts val="0"/>
              </a:spcBef>
              <a:spcAft>
                <a:spcPts val="0"/>
              </a:spcAft>
              <a:buSzPts val="1400"/>
              <a:buChar char="○"/>
            </a:pPr>
            <a:r>
              <a:rPr lang="en"/>
              <a:t>La complessità dei diversi quesiti proposti in ciascuna prova scritta è di pari livello dei quesiti trattati durante le esercitazioni assistite previste come attività di laboratorio.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Verifica</a:t>
            </a:r>
            <a:endParaRPr b="1">
              <a:solidFill>
                <a:srgbClr val="FFFFFF"/>
              </a:solidFill>
            </a:endParaRPr>
          </a:p>
        </p:txBody>
      </p:sp>
      <p:sp>
        <p:nvSpPr>
          <p:cNvPr id="92" name="Google Shape;92;p19"/>
          <p:cNvSpPr txBox="1"/>
          <p:nvPr>
            <p:ph idx="1" type="body"/>
          </p:nvPr>
        </p:nvSpPr>
        <p:spPr>
          <a:xfrm>
            <a:off x="311700" y="8476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Per l’esito positivo della valutazione sono necessari gli esiti positivi di entrambe le verifiche: prova scritta (reti logiche + codice Assembly 68K) e prova teorica.</a:t>
            </a:r>
            <a:br>
              <a:rPr lang="en"/>
            </a:br>
            <a:endParaRPr/>
          </a:p>
          <a:p>
            <a:pPr indent="-342900" lvl="0" marL="457200" rtl="0" algn="l">
              <a:spcBef>
                <a:spcPts val="0"/>
              </a:spcBef>
              <a:spcAft>
                <a:spcPts val="0"/>
              </a:spcAft>
              <a:buSzPts val="1800"/>
              <a:buChar char="●"/>
            </a:pPr>
            <a:r>
              <a:rPr lang="en"/>
              <a:t>Conoscenza e capacità di comprensione:</a:t>
            </a:r>
            <a:endParaRPr/>
          </a:p>
          <a:p>
            <a:pPr indent="-317500" lvl="1" marL="914400" rtl="0" algn="l">
              <a:spcBef>
                <a:spcPts val="0"/>
              </a:spcBef>
              <a:spcAft>
                <a:spcPts val="0"/>
              </a:spcAft>
              <a:buSzPts val="1400"/>
              <a:buChar char="○"/>
            </a:pPr>
            <a:r>
              <a:rPr lang="en"/>
              <a:t>le attività didattiche svolte durante il corso </a:t>
            </a:r>
            <a:r>
              <a:rPr lang="en"/>
              <a:t>intendono</a:t>
            </a:r>
            <a:r>
              <a:rPr lang="en"/>
              <a:t> fornire all’allievo, che si ipotizza dotato di una scarsa (se non nulla) preparazione informatica, una buona conoscenza tanto degli aspetti caratteristici dei sistemi binari quanto dei principi di funzionamento su cui essi si basano. </a:t>
            </a:r>
            <a:br>
              <a:rPr lang="en"/>
            </a:br>
            <a:endParaRPr/>
          </a:p>
          <a:p>
            <a:pPr indent="-342900" lvl="0" marL="457200" rtl="0" algn="l">
              <a:spcBef>
                <a:spcPts val="0"/>
              </a:spcBef>
              <a:spcAft>
                <a:spcPts val="0"/>
              </a:spcAft>
              <a:buSzPts val="1800"/>
              <a:buChar char="●"/>
            </a:pPr>
            <a:r>
              <a:rPr lang="en"/>
              <a:t>Capacità di applicare conoscenza e comprensione:</a:t>
            </a:r>
            <a:endParaRPr/>
          </a:p>
          <a:p>
            <a:pPr indent="-317500" lvl="1" marL="914400" rtl="0" algn="l">
              <a:spcBef>
                <a:spcPts val="0"/>
              </a:spcBef>
              <a:spcAft>
                <a:spcPts val="0"/>
              </a:spcAft>
              <a:buSzPts val="1400"/>
              <a:buChar char="○"/>
            </a:pPr>
            <a:r>
              <a:rPr lang="en"/>
              <a:t>Lo studio teorico e lo sviluppo delle varie prove teorico/pratiche fatte dall’allievo durante il corso, intendono fornire all’allievo una corretta visione dei calcolatori, al fine di rendergli evidente tanto le potenzialità quanto i limiti che questi possono avere nella soluzione di problemi reali.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Verifica</a:t>
            </a:r>
            <a:endParaRPr b="1">
              <a:solidFill>
                <a:srgbClr val="FFFFFF"/>
              </a:solidFill>
            </a:endParaRPr>
          </a:p>
        </p:txBody>
      </p:sp>
      <p:sp>
        <p:nvSpPr>
          <p:cNvPr id="98" name="Google Shape;98;p20"/>
          <p:cNvSpPr txBox="1"/>
          <p:nvPr>
            <p:ph idx="1" type="body"/>
          </p:nvPr>
        </p:nvSpPr>
        <p:spPr>
          <a:xfrm>
            <a:off x="311700" y="8476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Autonomia di giudizio:</a:t>
            </a:r>
            <a:br>
              <a:rPr lang="en"/>
            </a:br>
            <a:endParaRPr/>
          </a:p>
          <a:p>
            <a:pPr indent="-317500" lvl="1" marL="914400" rtl="0" algn="l">
              <a:spcBef>
                <a:spcPts val="0"/>
              </a:spcBef>
              <a:spcAft>
                <a:spcPts val="0"/>
              </a:spcAft>
              <a:buSzPts val="1400"/>
              <a:buChar char="○"/>
            </a:pPr>
            <a:r>
              <a:rPr lang="en"/>
              <a:t>Lo studente deve essere in grado di scrivere programmi Assembly che consentano di rappresentare ed elaborare efficacemente in binario problemi reali anche di diversa natura.</a:t>
            </a:r>
            <a:br>
              <a:rPr lang="en"/>
            </a:br>
            <a:endParaRPr/>
          </a:p>
          <a:p>
            <a:pPr indent="-342900" lvl="0" marL="457200" rtl="0" algn="l">
              <a:spcBef>
                <a:spcPts val="0"/>
              </a:spcBef>
              <a:spcAft>
                <a:spcPts val="0"/>
              </a:spcAft>
              <a:buSzPts val="1800"/>
              <a:buChar char="●"/>
            </a:pPr>
            <a:r>
              <a:rPr lang="en"/>
              <a:t>Abilità comunicative:</a:t>
            </a:r>
            <a:br>
              <a:rPr lang="en"/>
            </a:br>
            <a:endParaRPr/>
          </a:p>
          <a:p>
            <a:pPr indent="-317500" lvl="1" marL="914400" rtl="0" algn="l">
              <a:spcBef>
                <a:spcPts val="0"/>
              </a:spcBef>
              <a:spcAft>
                <a:spcPts val="0"/>
              </a:spcAft>
              <a:buSzPts val="1400"/>
              <a:buChar char="○"/>
            </a:pPr>
            <a:r>
              <a:rPr lang="en"/>
              <a:t>Lo studente deve essere in grado di partecipare attivamente a gruppi di lavoro impegnati in attività di progettazione/implementazione/documentazione di applicazioni Assembly.</a:t>
            </a:r>
            <a:br>
              <a:rPr lang="en"/>
            </a:br>
            <a:endParaRPr/>
          </a:p>
          <a:p>
            <a:pPr indent="-317500" lvl="1" marL="914400" rtl="0" algn="l">
              <a:spcBef>
                <a:spcPts val="0"/>
              </a:spcBef>
              <a:spcAft>
                <a:spcPts val="0"/>
              </a:spcAft>
              <a:buSzPts val="1400"/>
              <a:buChar char="○"/>
            </a:pPr>
            <a:r>
              <a:rPr lang="en"/>
              <a:t>A tal fine fondamentale risulta la conoscenza acquisita durante il corso della corretta terminologia tecnica usata in ambito informatico.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0" y="0"/>
            <a:ext cx="9144000" cy="572700"/>
          </a:xfrm>
          <a:prstGeom prst="rect">
            <a:avLst/>
          </a:prstGeom>
          <a:solidFill>
            <a:srgbClr val="38761D"/>
          </a:solid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Verifica</a:t>
            </a:r>
            <a:endParaRPr b="1">
              <a:solidFill>
                <a:srgbClr val="FFFFFF"/>
              </a:solidFill>
            </a:endParaRPr>
          </a:p>
        </p:txBody>
      </p:sp>
      <p:sp>
        <p:nvSpPr>
          <p:cNvPr id="104" name="Google Shape;104;p21"/>
          <p:cNvSpPr txBox="1"/>
          <p:nvPr>
            <p:ph idx="1" type="body"/>
          </p:nvPr>
        </p:nvSpPr>
        <p:spPr>
          <a:xfrm>
            <a:off x="311700" y="8476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Capacità di apprendimento:</a:t>
            </a:r>
            <a:br>
              <a:rPr lang="en"/>
            </a:br>
            <a:endParaRPr/>
          </a:p>
          <a:p>
            <a:pPr indent="-317500" lvl="1" marL="914400" rtl="0" algn="l">
              <a:spcBef>
                <a:spcPts val="0"/>
              </a:spcBef>
              <a:spcAft>
                <a:spcPts val="0"/>
              </a:spcAft>
              <a:buSzPts val="1400"/>
              <a:buChar char="○"/>
            </a:pPr>
            <a:r>
              <a:rPr lang="en"/>
              <a:t>Gli argomenti trattati rappresentazione/elaborazione binaria, reti logiche, processori nonché la sequenza logica con cui si passa dagli uni agli altri, fornisce allo studente tanto una visione d’insieme del processore nella sua interezza, quanto quella di tre ambiti diversi.</a:t>
            </a:r>
            <a:br>
              <a:rPr lang="en"/>
            </a:br>
            <a:endParaRPr/>
          </a:p>
          <a:p>
            <a:pPr indent="-317500" lvl="1" marL="914400" rtl="0" algn="l">
              <a:spcBef>
                <a:spcPts val="0"/>
              </a:spcBef>
              <a:spcAft>
                <a:spcPts val="0"/>
              </a:spcAft>
              <a:buSzPts val="1400"/>
              <a:buChar char="○"/>
            </a:pPr>
            <a:r>
              <a:rPr lang="en"/>
              <a:t>La capacità di comprendere al meglio i possibili vantaggi/svantaggi, che eventuali proposte tecnologiche possono apportare ad un processore, consente allo studente la capacità di aggiornarsi autonomamente dalle diverse fonti di informazioni presenti in Internet.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