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353" r:id="rId3"/>
    <p:sldId id="311" r:id="rId4"/>
    <p:sldId id="307" r:id="rId5"/>
    <p:sldId id="382" r:id="rId6"/>
    <p:sldId id="383" r:id="rId7"/>
    <p:sldId id="384" r:id="rId8"/>
    <p:sldId id="385" r:id="rId9"/>
    <p:sldId id="378" r:id="rId10"/>
    <p:sldId id="386" r:id="rId11"/>
    <p:sldId id="387" r:id="rId12"/>
    <p:sldId id="38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353"/>
            <p14:sldId id="311"/>
            <p14:sldId id="307"/>
            <p14:sldId id="382"/>
            <p14:sldId id="383"/>
            <p14:sldId id="384"/>
            <p14:sldId id="385"/>
            <p14:sldId id="378"/>
            <p14:sldId id="386"/>
            <p14:sldId id="387"/>
            <p14:sldId id="388"/>
          </p14:sldIdLst>
        </p14:section>
        <p14:section name="Design, Morph, Annotate, Work Together, Tell Me" id="{F136C04F-F0BE-4967-B5A6-9F5777FA1FDE}">
          <p14:sldIdLst/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  <p:cmAuthor id="3" name="Massimiliano Catena" initials="MC" lastIdx="1" clrIdx="2">
    <p:extLst>
      <p:ext uri="{19B8F6BF-5375-455C-9EA6-DF929625EA0E}">
        <p15:presenceInfo xmlns:p15="http://schemas.microsoft.com/office/powerpoint/2012/main" userId="Massimiliano Cat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D24726"/>
    <a:srgbClr val="404040"/>
    <a:srgbClr val="FF9B45"/>
    <a:srgbClr val="DD462F"/>
    <a:srgbClr val="F8CFB6"/>
    <a:srgbClr val="F8CAB6"/>
    <a:srgbClr val="923922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si Catenma" userId="7edd239430b66c60" providerId="LiveId" clId="{84482C78-D711-4B76-9F26-C986929ADBC3}"/>
    <pc:docChg chg="undo custSel addSld delSld modSld sldOrd modSection">
      <pc:chgData name="Massi Catenma" userId="7edd239430b66c60" providerId="LiveId" clId="{84482C78-D711-4B76-9F26-C986929ADBC3}" dt="2023-05-22T07:07:18.011" v="5491" actId="20577"/>
      <pc:docMkLst>
        <pc:docMk/>
      </pc:docMkLst>
      <pc:sldChg chg="del">
        <pc:chgData name="Massi Catenma" userId="7edd239430b66c60" providerId="LiveId" clId="{84482C78-D711-4B76-9F26-C986929ADBC3}" dt="2023-05-21T13:56:53.292" v="899" actId="47"/>
        <pc:sldMkLst>
          <pc:docMk/>
          <pc:sldMk cId="3054761489" sldId="298"/>
        </pc:sldMkLst>
      </pc:sldChg>
      <pc:sldChg chg="del">
        <pc:chgData name="Massi Catenma" userId="7edd239430b66c60" providerId="LiveId" clId="{84482C78-D711-4B76-9F26-C986929ADBC3}" dt="2023-05-21T13:56:53.292" v="899" actId="47"/>
        <pc:sldMkLst>
          <pc:docMk/>
          <pc:sldMk cId="1314333703" sldId="303"/>
        </pc:sldMkLst>
      </pc:sldChg>
      <pc:sldChg chg="del">
        <pc:chgData name="Massi Catenma" userId="7edd239430b66c60" providerId="LiveId" clId="{84482C78-D711-4B76-9F26-C986929ADBC3}" dt="2023-05-21T13:43:45.741" v="632" actId="47"/>
        <pc:sldMkLst>
          <pc:docMk/>
          <pc:sldMk cId="716892481" sldId="304"/>
        </pc:sldMkLst>
      </pc:sldChg>
      <pc:sldChg chg="modSp mod">
        <pc:chgData name="Massi Catenma" userId="7edd239430b66c60" providerId="LiveId" clId="{84482C78-D711-4B76-9F26-C986929ADBC3}" dt="2023-05-21T16:55:57.590" v="1753" actId="1035"/>
        <pc:sldMkLst>
          <pc:docMk/>
          <pc:sldMk cId="3015845348" sldId="307"/>
        </pc:sldMkLst>
        <pc:spChg chg="mod">
          <ac:chgData name="Massi Catenma" userId="7edd239430b66c60" providerId="LiveId" clId="{84482C78-D711-4B76-9F26-C986929ADBC3}" dt="2023-05-21T16:55:57.590" v="1753" actId="1035"/>
          <ac:spMkLst>
            <pc:docMk/>
            <pc:sldMk cId="3015845348" sldId="307"/>
            <ac:spMk id="3" creationId="{D3AA93EA-E029-2E79-6949-AAD010C37ADA}"/>
          </ac:spMkLst>
        </pc:spChg>
        <pc:spChg chg="mod">
          <ac:chgData name="Massi Catenma" userId="7edd239430b66c60" providerId="LiveId" clId="{84482C78-D711-4B76-9F26-C986929ADBC3}" dt="2023-05-21T16:55:46.398" v="1686" actId="20577"/>
          <ac:spMkLst>
            <pc:docMk/>
            <pc:sldMk cId="3015845348" sldId="307"/>
            <ac:spMk id="4" creationId="{0EF69066-1B43-F458-5033-00226D01A48D}"/>
          </ac:spMkLst>
        </pc:spChg>
      </pc:sldChg>
      <pc:sldChg chg="addSp delSp modSp mod ord addAnim delAnim modAnim">
        <pc:chgData name="Massi Catenma" userId="7edd239430b66c60" providerId="LiveId" clId="{84482C78-D711-4B76-9F26-C986929ADBC3}" dt="2023-05-22T07:07:18.011" v="5491" actId="20577"/>
        <pc:sldMkLst>
          <pc:docMk/>
          <pc:sldMk cId="1864626136" sldId="378"/>
        </pc:sldMkLst>
        <pc:spChg chg="mod">
          <ac:chgData name="Massi Catenma" userId="7edd239430b66c60" providerId="LiveId" clId="{84482C78-D711-4B76-9F26-C986929ADBC3}" dt="2023-05-21T13:57:55.108" v="964" actId="20577"/>
          <ac:spMkLst>
            <pc:docMk/>
            <pc:sldMk cId="1864626136" sldId="378"/>
            <ac:spMk id="2" creationId="{C37F7CBB-22FF-ED74-8200-72FC161DE253}"/>
          </ac:spMkLst>
        </pc:spChg>
        <pc:spChg chg="mod">
          <ac:chgData name="Massi Catenma" userId="7edd239430b66c60" providerId="LiveId" clId="{84482C78-D711-4B76-9F26-C986929ADBC3}" dt="2023-05-22T07:07:18.011" v="5491" actId="20577"/>
          <ac:spMkLst>
            <pc:docMk/>
            <pc:sldMk cId="1864626136" sldId="378"/>
            <ac:spMk id="4" creationId="{0EF69066-1B43-F458-5033-00226D01A48D}"/>
          </ac:spMkLst>
        </pc:spChg>
        <pc:spChg chg="add mod">
          <ac:chgData name="Massi Catenma" userId="7edd239430b66c60" providerId="LiveId" clId="{84482C78-D711-4B76-9F26-C986929ADBC3}" dt="2023-05-21T19:54:39.655" v="5400" actId="14100"/>
          <ac:spMkLst>
            <pc:docMk/>
            <pc:sldMk cId="1864626136" sldId="378"/>
            <ac:spMk id="7" creationId="{076F8D92-C6EA-2FCF-8D1A-77E0EBDBB168}"/>
          </ac:spMkLst>
        </pc:spChg>
        <pc:spChg chg="add del mod">
          <ac:chgData name="Massi Catenma" userId="7edd239430b66c60" providerId="LiveId" clId="{84482C78-D711-4B76-9F26-C986929ADBC3}" dt="2023-05-21T19:54:54.467" v="5401" actId="478"/>
          <ac:spMkLst>
            <pc:docMk/>
            <pc:sldMk cId="1864626136" sldId="378"/>
            <ac:spMk id="8" creationId="{DE383BCF-7276-33AE-6BF8-C77CFA8DF39E}"/>
          </ac:spMkLst>
        </pc:spChg>
        <pc:spChg chg="add del mod">
          <ac:chgData name="Massi Catenma" userId="7edd239430b66c60" providerId="LiveId" clId="{84482C78-D711-4B76-9F26-C986929ADBC3}" dt="2023-05-21T19:55:48.028" v="5415" actId="478"/>
          <ac:spMkLst>
            <pc:docMk/>
            <pc:sldMk cId="1864626136" sldId="378"/>
            <ac:spMk id="9" creationId="{B039350B-8000-BC2A-15FE-19FA51C86952}"/>
          </ac:spMkLst>
        </pc:spChg>
        <pc:spChg chg="add del mod">
          <ac:chgData name="Massi Catenma" userId="7edd239430b66c60" providerId="LiveId" clId="{84482C78-D711-4B76-9F26-C986929ADBC3}" dt="2023-05-21T19:55:09.966" v="5408" actId="478"/>
          <ac:spMkLst>
            <pc:docMk/>
            <pc:sldMk cId="1864626136" sldId="378"/>
            <ac:spMk id="12" creationId="{ADA66DFD-16D3-C9B6-56DB-A22C3CBB0C6A}"/>
          </ac:spMkLst>
        </pc:spChg>
        <pc:spChg chg="add del mod">
          <ac:chgData name="Massi Catenma" userId="7edd239430b66c60" providerId="LiveId" clId="{84482C78-D711-4B76-9F26-C986929ADBC3}" dt="2023-05-21T19:55:08.150" v="5407" actId="478"/>
          <ac:spMkLst>
            <pc:docMk/>
            <pc:sldMk cId="1864626136" sldId="378"/>
            <ac:spMk id="13" creationId="{CBE08109-63EA-48C1-93B3-825B26C6D2ED}"/>
          </ac:spMkLst>
        </pc:spChg>
        <pc:spChg chg="add mod">
          <ac:chgData name="Massi Catenma" userId="7edd239430b66c60" providerId="LiveId" clId="{84482C78-D711-4B76-9F26-C986929ADBC3}" dt="2023-05-21T19:55:06.172" v="5406" actId="14100"/>
          <ac:spMkLst>
            <pc:docMk/>
            <pc:sldMk cId="1864626136" sldId="378"/>
            <ac:spMk id="14" creationId="{EBD5CFE1-4484-5C77-BD27-B6D166884DD2}"/>
          </ac:spMkLst>
        </pc:spChg>
        <pc:spChg chg="add mod">
          <ac:chgData name="Massi Catenma" userId="7edd239430b66c60" providerId="LiveId" clId="{84482C78-D711-4B76-9F26-C986929ADBC3}" dt="2023-05-21T19:55:18.359" v="5410" actId="1076"/>
          <ac:spMkLst>
            <pc:docMk/>
            <pc:sldMk cId="1864626136" sldId="378"/>
            <ac:spMk id="15" creationId="{F3C65471-AC06-9C54-A021-2FBD6DA1E232}"/>
          </ac:spMkLst>
        </pc:spChg>
        <pc:spChg chg="add mod">
          <ac:chgData name="Massi Catenma" userId="7edd239430b66c60" providerId="LiveId" clId="{84482C78-D711-4B76-9F26-C986929ADBC3}" dt="2023-05-21T19:58:36.327" v="5427" actId="1035"/>
          <ac:spMkLst>
            <pc:docMk/>
            <pc:sldMk cId="1864626136" sldId="378"/>
            <ac:spMk id="16" creationId="{27A34113-2118-D216-5CDD-4B3EA92B82E6}"/>
          </ac:spMkLst>
        </pc:spChg>
        <pc:spChg chg="add mod">
          <ac:chgData name="Massi Catenma" userId="7edd239430b66c60" providerId="LiveId" clId="{84482C78-D711-4B76-9F26-C986929ADBC3}" dt="2023-05-21T19:56:03.360" v="5418" actId="1076"/>
          <ac:spMkLst>
            <pc:docMk/>
            <pc:sldMk cId="1864626136" sldId="378"/>
            <ac:spMk id="17" creationId="{998AB306-364E-AAA6-21EB-CA6D2C092DD5}"/>
          </ac:spMkLst>
        </pc:spChg>
        <pc:picChg chg="add del mod">
          <ac:chgData name="Massi Catenma" userId="7edd239430b66c60" providerId="LiveId" clId="{84482C78-D711-4B76-9F26-C986929ADBC3}" dt="2023-05-21T14:56:34.292" v="1370" actId="478"/>
          <ac:picMkLst>
            <pc:docMk/>
            <pc:sldMk cId="1864626136" sldId="378"/>
            <ac:picMk id="3" creationId="{F0D50E30-6BAE-27E3-0826-FDE6F517C47A}"/>
          </ac:picMkLst>
        </pc:picChg>
        <pc:picChg chg="add del mod">
          <ac:chgData name="Massi Catenma" userId="7edd239430b66c60" providerId="LiveId" clId="{84482C78-D711-4B76-9F26-C986929ADBC3}" dt="2023-05-21T18:41:14.414" v="4392" actId="478"/>
          <ac:picMkLst>
            <pc:docMk/>
            <pc:sldMk cId="1864626136" sldId="378"/>
            <ac:picMk id="5" creationId="{F7A4CA72-E0AA-7246-6825-0EB75E2429B9}"/>
          </ac:picMkLst>
        </pc:picChg>
        <pc:picChg chg="add del mod">
          <ac:chgData name="Massi Catenma" userId="7edd239430b66c60" providerId="LiveId" clId="{84482C78-D711-4B76-9F26-C986929ADBC3}" dt="2023-05-21T19:50:23.342" v="5343" actId="478"/>
          <ac:picMkLst>
            <pc:docMk/>
            <pc:sldMk cId="1864626136" sldId="378"/>
            <ac:picMk id="6" creationId="{8D0135BF-3FEF-E512-BAF5-2A271B8324D6}"/>
          </ac:picMkLst>
        </pc:picChg>
        <pc:picChg chg="add del mod ord">
          <ac:chgData name="Massi Catenma" userId="7edd239430b66c60" providerId="LiveId" clId="{84482C78-D711-4B76-9F26-C986929ADBC3}" dt="2023-05-21T19:53:52.197" v="5362" actId="478"/>
          <ac:picMkLst>
            <pc:docMk/>
            <pc:sldMk cId="1864626136" sldId="378"/>
            <ac:picMk id="10" creationId="{6AD7A2EC-9E01-81D9-8DDA-32CE06FB0631}"/>
          </ac:picMkLst>
        </pc:picChg>
        <pc:picChg chg="add del mod ord">
          <ac:chgData name="Massi Catenma" userId="7edd239430b66c60" providerId="LiveId" clId="{84482C78-D711-4B76-9F26-C986929ADBC3}" dt="2023-05-21T20:02:55.850" v="5441" actId="478"/>
          <ac:picMkLst>
            <pc:docMk/>
            <pc:sldMk cId="1864626136" sldId="378"/>
            <ac:picMk id="11" creationId="{8C8DA9B1-FC7D-31EB-4B86-12B9881BF798}"/>
          </ac:picMkLst>
        </pc:picChg>
        <pc:picChg chg="add del mod ord">
          <ac:chgData name="Massi Catenma" userId="7edd239430b66c60" providerId="LiveId" clId="{84482C78-D711-4B76-9F26-C986929ADBC3}" dt="2023-05-21T20:02:55.314" v="5440"/>
          <ac:picMkLst>
            <pc:docMk/>
            <pc:sldMk cId="1864626136" sldId="378"/>
            <ac:picMk id="18" creationId="{BAF1F2C4-7269-ED55-BF42-30BB947814D8}"/>
          </ac:picMkLst>
        </pc:picChg>
      </pc:sldChg>
      <pc:sldChg chg="del">
        <pc:chgData name="Massi Catenma" userId="7edd239430b66c60" providerId="LiveId" clId="{84482C78-D711-4B76-9F26-C986929ADBC3}" dt="2023-05-21T13:56:53.292" v="899" actId="47"/>
        <pc:sldMkLst>
          <pc:docMk/>
          <pc:sldMk cId="1867665755" sldId="379"/>
        </pc:sldMkLst>
      </pc:sldChg>
      <pc:sldChg chg="del">
        <pc:chgData name="Massi Catenma" userId="7edd239430b66c60" providerId="LiveId" clId="{84482C78-D711-4B76-9F26-C986929ADBC3}" dt="2023-05-21T13:56:53.292" v="899" actId="47"/>
        <pc:sldMkLst>
          <pc:docMk/>
          <pc:sldMk cId="2632051354" sldId="380"/>
        </pc:sldMkLst>
      </pc:sldChg>
      <pc:sldChg chg="del">
        <pc:chgData name="Massi Catenma" userId="7edd239430b66c60" providerId="LiveId" clId="{84482C78-D711-4B76-9F26-C986929ADBC3}" dt="2023-05-21T13:56:53.292" v="899" actId="47"/>
        <pc:sldMkLst>
          <pc:docMk/>
          <pc:sldMk cId="1787462610" sldId="381"/>
        </pc:sldMkLst>
      </pc:sldChg>
      <pc:sldChg chg="modSp add mod modAnim">
        <pc:chgData name="Massi Catenma" userId="7edd239430b66c60" providerId="LiveId" clId="{84482C78-D711-4B76-9F26-C986929ADBC3}" dt="2023-05-21T18:32:13.298" v="4207"/>
        <pc:sldMkLst>
          <pc:docMk/>
          <pc:sldMk cId="3762753952" sldId="382"/>
        </pc:sldMkLst>
        <pc:spChg chg="mod">
          <ac:chgData name="Massi Catenma" userId="7edd239430b66c60" providerId="LiveId" clId="{84482C78-D711-4B76-9F26-C986929ADBC3}" dt="2023-05-21T18:31:26.983" v="4205" actId="20577"/>
          <ac:spMkLst>
            <pc:docMk/>
            <pc:sldMk cId="3762753952" sldId="382"/>
            <ac:spMk id="2" creationId="{C37F7CBB-22FF-ED74-8200-72FC161DE253}"/>
          </ac:spMkLst>
        </pc:spChg>
        <pc:spChg chg="mod">
          <ac:chgData name="Massi Catenma" userId="7edd239430b66c60" providerId="LiveId" clId="{84482C78-D711-4B76-9F26-C986929ADBC3}" dt="2023-05-21T18:31:16.387" v="4196" actId="14100"/>
          <ac:spMkLst>
            <pc:docMk/>
            <pc:sldMk cId="3762753952" sldId="382"/>
            <ac:spMk id="4" creationId="{0EF69066-1B43-F458-5033-00226D01A48D}"/>
          </ac:spMkLst>
        </pc:spChg>
      </pc:sldChg>
      <pc:sldChg chg="modSp add mod modAnim">
        <pc:chgData name="Massi Catenma" userId="7edd239430b66c60" providerId="LiveId" clId="{84482C78-D711-4B76-9F26-C986929ADBC3}" dt="2023-05-21T18:35:49.947" v="4250" actId="113"/>
        <pc:sldMkLst>
          <pc:docMk/>
          <pc:sldMk cId="4104261702" sldId="383"/>
        </pc:sldMkLst>
        <pc:spChg chg="mod">
          <ac:chgData name="Massi Catenma" userId="7edd239430b66c60" providerId="LiveId" clId="{84482C78-D711-4B76-9F26-C986929ADBC3}" dt="2023-05-21T17:32:16.600" v="3424" actId="20577"/>
          <ac:spMkLst>
            <pc:docMk/>
            <pc:sldMk cId="4104261702" sldId="383"/>
            <ac:spMk id="2" creationId="{C37F7CBB-22FF-ED74-8200-72FC161DE253}"/>
          </ac:spMkLst>
        </pc:spChg>
        <pc:spChg chg="mod">
          <ac:chgData name="Massi Catenma" userId="7edd239430b66c60" providerId="LiveId" clId="{84482C78-D711-4B76-9F26-C986929ADBC3}" dt="2023-05-21T18:35:49.947" v="4250" actId="113"/>
          <ac:spMkLst>
            <pc:docMk/>
            <pc:sldMk cId="4104261702" sldId="383"/>
            <ac:spMk id="4" creationId="{0EF69066-1B43-F458-5033-00226D01A48D}"/>
          </ac:spMkLst>
        </pc:spChg>
      </pc:sldChg>
      <pc:sldChg chg="addSp delSp modSp new mod modAnim">
        <pc:chgData name="Massi Catenma" userId="7edd239430b66c60" providerId="LiveId" clId="{84482C78-D711-4B76-9F26-C986929ADBC3}" dt="2023-05-21T18:37:22.335" v="4292" actId="14100"/>
        <pc:sldMkLst>
          <pc:docMk/>
          <pc:sldMk cId="1430030563" sldId="384"/>
        </pc:sldMkLst>
        <pc:spChg chg="mod">
          <ac:chgData name="Massi Catenma" userId="7edd239430b66c60" providerId="LiveId" clId="{84482C78-D711-4B76-9F26-C986929ADBC3}" dt="2023-05-21T17:44:02.395" v="3571" actId="20577"/>
          <ac:spMkLst>
            <pc:docMk/>
            <pc:sldMk cId="1430030563" sldId="384"/>
            <ac:spMk id="2" creationId="{93EDC785-CFD6-5A7A-01C7-5919D23F7086}"/>
          </ac:spMkLst>
        </pc:spChg>
        <pc:spChg chg="del">
          <ac:chgData name="Massi Catenma" userId="7edd239430b66c60" providerId="LiveId" clId="{84482C78-D711-4B76-9F26-C986929ADBC3}" dt="2023-05-21T10:27:12.212" v="620" actId="478"/>
          <ac:spMkLst>
            <pc:docMk/>
            <pc:sldMk cId="1430030563" sldId="384"/>
            <ac:spMk id="3" creationId="{56E0B848-85D4-39AA-3C67-844BE2A7D9FF}"/>
          </ac:spMkLst>
        </pc:spChg>
        <pc:spChg chg="add mod">
          <ac:chgData name="Massi Catenma" userId="7edd239430b66c60" providerId="LiveId" clId="{84482C78-D711-4B76-9F26-C986929ADBC3}" dt="2023-05-21T18:37:22.335" v="4292" actId="14100"/>
          <ac:spMkLst>
            <pc:docMk/>
            <pc:sldMk cId="1430030563" sldId="384"/>
            <ac:spMk id="4" creationId="{E675BE8E-A0BF-D285-4BAB-800CC498574D}"/>
          </ac:spMkLst>
        </pc:spChg>
        <pc:spChg chg="add del mod">
          <ac:chgData name="Massi Catenma" userId="7edd239430b66c60" providerId="LiveId" clId="{84482C78-D711-4B76-9F26-C986929ADBC3}" dt="2023-05-21T17:46:56.462" v="3575"/>
          <ac:spMkLst>
            <pc:docMk/>
            <pc:sldMk cId="1430030563" sldId="384"/>
            <ac:spMk id="5" creationId="{D20EB9CA-8D88-7CD6-0B19-D7F9DA4A3D57}"/>
          </ac:spMkLst>
        </pc:spChg>
      </pc:sldChg>
      <pc:sldChg chg="modSp add mod modAnim">
        <pc:chgData name="Massi Catenma" userId="7edd239430b66c60" providerId="LiveId" clId="{84482C78-D711-4B76-9F26-C986929ADBC3}" dt="2023-05-21T19:32:06.818" v="5235"/>
        <pc:sldMkLst>
          <pc:docMk/>
          <pc:sldMk cId="2075370899" sldId="385"/>
        </pc:sldMkLst>
        <pc:spChg chg="mod">
          <ac:chgData name="Massi Catenma" userId="7edd239430b66c60" providerId="LiveId" clId="{84482C78-D711-4B76-9F26-C986929ADBC3}" dt="2023-05-21T19:31:13.015" v="5234" actId="20577"/>
          <ac:spMkLst>
            <pc:docMk/>
            <pc:sldMk cId="2075370899" sldId="385"/>
            <ac:spMk id="4" creationId="{0EF69066-1B43-F458-5033-00226D01A48D}"/>
          </ac:spMkLst>
        </pc:spChg>
      </pc:sldChg>
      <pc:sldChg chg="addSp delSp modSp add mod addAnim delAnim modAnim">
        <pc:chgData name="Massi Catenma" userId="7edd239430b66c60" providerId="LiveId" clId="{84482C78-D711-4B76-9F26-C986929ADBC3}" dt="2023-05-21T20:06:08.064" v="5470" actId="1036"/>
        <pc:sldMkLst>
          <pc:docMk/>
          <pc:sldMk cId="2270935264" sldId="386"/>
        </pc:sldMkLst>
        <pc:spChg chg="mod">
          <ac:chgData name="Massi Catenma" userId="7edd239430b66c60" providerId="LiveId" clId="{84482C78-D711-4B76-9F26-C986929ADBC3}" dt="2023-05-21T15:12:05.122" v="1653" actId="14100"/>
          <ac:spMkLst>
            <pc:docMk/>
            <pc:sldMk cId="2270935264" sldId="386"/>
            <ac:spMk id="2" creationId="{C37F7CBB-22FF-ED74-8200-72FC161DE253}"/>
          </ac:spMkLst>
        </pc:spChg>
        <pc:spChg chg="mod">
          <ac:chgData name="Massi Catenma" userId="7edd239430b66c60" providerId="LiveId" clId="{84482C78-D711-4B76-9F26-C986929ADBC3}" dt="2023-05-21T19:42:43.324" v="5320" actId="20577"/>
          <ac:spMkLst>
            <pc:docMk/>
            <pc:sldMk cId="2270935264" sldId="386"/>
            <ac:spMk id="4" creationId="{0EF69066-1B43-F458-5033-00226D01A48D}"/>
          </ac:spMkLst>
        </pc:spChg>
        <pc:spChg chg="add del mod">
          <ac:chgData name="Massi Catenma" userId="7edd239430b66c60" providerId="LiveId" clId="{84482C78-D711-4B76-9F26-C986929ADBC3}" dt="2023-05-21T19:37:35.261" v="5266" actId="478"/>
          <ac:spMkLst>
            <pc:docMk/>
            <pc:sldMk cId="2270935264" sldId="386"/>
            <ac:spMk id="7" creationId="{6A93A2B3-89DF-BD6F-2A5E-31879DC31E56}"/>
          </ac:spMkLst>
        </pc:spChg>
        <pc:spChg chg="add mod">
          <ac:chgData name="Massi Catenma" userId="7edd239430b66c60" providerId="LiveId" clId="{84482C78-D711-4B76-9F26-C986929ADBC3}" dt="2023-05-21T19:37:46.124" v="5268" actId="14100"/>
          <ac:spMkLst>
            <pc:docMk/>
            <pc:sldMk cId="2270935264" sldId="386"/>
            <ac:spMk id="8" creationId="{5D5E0F0E-03B5-61EC-9D0E-99D93E6A2EF1}"/>
          </ac:spMkLst>
        </pc:spChg>
        <pc:spChg chg="add mod">
          <ac:chgData name="Massi Catenma" userId="7edd239430b66c60" providerId="LiveId" clId="{84482C78-D711-4B76-9F26-C986929ADBC3}" dt="2023-05-21T19:38:00.347" v="5272" actId="14100"/>
          <ac:spMkLst>
            <pc:docMk/>
            <pc:sldMk cId="2270935264" sldId="386"/>
            <ac:spMk id="9" creationId="{01591514-A407-37A8-8988-B58DBCE81C78}"/>
          </ac:spMkLst>
        </pc:spChg>
        <pc:spChg chg="add mod">
          <ac:chgData name="Massi Catenma" userId="7edd239430b66c60" providerId="LiveId" clId="{84482C78-D711-4B76-9F26-C986929ADBC3}" dt="2023-05-21T19:37:55.848" v="5271" actId="1076"/>
          <ac:spMkLst>
            <pc:docMk/>
            <pc:sldMk cId="2270935264" sldId="386"/>
            <ac:spMk id="10" creationId="{35B19FC7-7872-1692-47A9-740B3165DE82}"/>
          </ac:spMkLst>
        </pc:spChg>
        <pc:picChg chg="del">
          <ac:chgData name="Massi Catenma" userId="7edd239430b66c60" providerId="LiveId" clId="{84482C78-D711-4B76-9F26-C986929ADBC3}" dt="2023-05-21T14:59:04.977" v="1389" actId="478"/>
          <ac:picMkLst>
            <pc:docMk/>
            <pc:sldMk cId="2270935264" sldId="386"/>
            <ac:picMk id="3" creationId="{F0D50E30-6BAE-27E3-0826-FDE6F517C47A}"/>
          </ac:picMkLst>
        </pc:picChg>
        <pc:picChg chg="add del mod">
          <ac:chgData name="Massi Catenma" userId="7edd239430b66c60" providerId="LiveId" clId="{84482C78-D711-4B76-9F26-C986929ADBC3}" dt="2023-05-21T18:45:15.756" v="4419" actId="478"/>
          <ac:picMkLst>
            <pc:docMk/>
            <pc:sldMk cId="2270935264" sldId="386"/>
            <ac:picMk id="5" creationId="{080A5DB1-796D-A7C3-09DF-1C0EC8AB347F}"/>
          </ac:picMkLst>
        </pc:picChg>
        <pc:picChg chg="add del mod">
          <ac:chgData name="Massi Catenma" userId="7edd239430b66c60" providerId="LiveId" clId="{84482C78-D711-4B76-9F26-C986929ADBC3}" dt="2023-05-21T20:03:00.235" v="5442" actId="478"/>
          <ac:picMkLst>
            <pc:docMk/>
            <pc:sldMk cId="2270935264" sldId="386"/>
            <ac:picMk id="6" creationId="{DA5D7B69-E006-D103-FD07-D29200A35725}"/>
          </ac:picMkLst>
        </pc:picChg>
        <pc:picChg chg="add del mod">
          <ac:chgData name="Massi Catenma" userId="7edd239430b66c60" providerId="LiveId" clId="{84482C78-D711-4B76-9F26-C986929ADBC3}" dt="2023-05-21T19:50:17.815" v="5341"/>
          <ac:picMkLst>
            <pc:docMk/>
            <pc:sldMk cId="2270935264" sldId="386"/>
            <ac:picMk id="11" creationId="{912A77D1-8588-1273-449A-973AA5184917}"/>
          </ac:picMkLst>
        </pc:picChg>
        <pc:picChg chg="add del mod ord">
          <ac:chgData name="Massi Catenma" userId="7edd239430b66c60" providerId="LiveId" clId="{84482C78-D711-4B76-9F26-C986929ADBC3}" dt="2023-05-21T20:05:26.961" v="5449" actId="478"/>
          <ac:picMkLst>
            <pc:docMk/>
            <pc:sldMk cId="2270935264" sldId="386"/>
            <ac:picMk id="12" creationId="{29B35B6B-1988-073E-6021-56E4F04B5DB7}"/>
          </ac:picMkLst>
        </pc:picChg>
        <pc:picChg chg="add mod ord">
          <ac:chgData name="Massi Catenma" userId="7edd239430b66c60" providerId="LiveId" clId="{84482C78-D711-4B76-9F26-C986929ADBC3}" dt="2023-05-21T20:06:08.064" v="5470" actId="1036"/>
          <ac:picMkLst>
            <pc:docMk/>
            <pc:sldMk cId="2270935264" sldId="386"/>
            <ac:picMk id="13" creationId="{D1D72F19-B1CA-0E9B-0A9C-8E123DC66AEB}"/>
          </ac:picMkLst>
        </pc:picChg>
      </pc:sldChg>
      <pc:sldChg chg="addSp delSp modSp add mod modAnim">
        <pc:chgData name="Massi Catenma" userId="7edd239430b66c60" providerId="LiveId" clId="{84482C78-D711-4B76-9F26-C986929ADBC3}" dt="2023-05-21T20:10:32.183" v="5480"/>
        <pc:sldMkLst>
          <pc:docMk/>
          <pc:sldMk cId="2075936833" sldId="387"/>
        </pc:sldMkLst>
        <pc:spChg chg="mod">
          <ac:chgData name="Massi Catenma" userId="7edd239430b66c60" providerId="LiveId" clId="{84482C78-D711-4B76-9F26-C986929ADBC3}" dt="2023-05-21T15:10:55.467" v="1553" actId="20577"/>
          <ac:spMkLst>
            <pc:docMk/>
            <pc:sldMk cId="2075936833" sldId="387"/>
            <ac:spMk id="2" creationId="{C37F7CBB-22FF-ED74-8200-72FC161DE253}"/>
          </ac:spMkLst>
        </pc:spChg>
        <pc:spChg chg="mod">
          <ac:chgData name="Massi Catenma" userId="7edd239430b66c60" providerId="LiveId" clId="{84482C78-D711-4B76-9F26-C986929ADBC3}" dt="2023-05-21T19:11:00.694" v="5147" actId="14100"/>
          <ac:spMkLst>
            <pc:docMk/>
            <pc:sldMk cId="2075936833" sldId="387"/>
            <ac:spMk id="4" creationId="{0EF69066-1B43-F458-5033-00226D01A48D}"/>
          </ac:spMkLst>
        </pc:spChg>
        <pc:spChg chg="add mod">
          <ac:chgData name="Massi Catenma" userId="7edd239430b66c60" providerId="LiveId" clId="{84482C78-D711-4B76-9F26-C986929ADBC3}" dt="2023-05-21T19:14:59.159" v="5180" actId="14100"/>
          <ac:spMkLst>
            <pc:docMk/>
            <pc:sldMk cId="2075936833" sldId="387"/>
            <ac:spMk id="6" creationId="{F39CFEE0-E996-2019-1D9D-F45EA4604B87}"/>
          </ac:spMkLst>
        </pc:spChg>
        <pc:spChg chg="add del mod">
          <ac:chgData name="Massi Catenma" userId="7edd239430b66c60" providerId="LiveId" clId="{84482C78-D711-4B76-9F26-C986929ADBC3}" dt="2023-05-21T19:14:06.555" v="5172" actId="478"/>
          <ac:spMkLst>
            <pc:docMk/>
            <pc:sldMk cId="2075936833" sldId="387"/>
            <ac:spMk id="7" creationId="{7A31FB16-4273-C475-453B-080EC2975F34}"/>
          </ac:spMkLst>
        </pc:spChg>
        <pc:spChg chg="add mod">
          <ac:chgData name="Massi Catenma" userId="7edd239430b66c60" providerId="LiveId" clId="{84482C78-D711-4B76-9F26-C986929ADBC3}" dt="2023-05-21T19:15:21.060" v="5184" actId="14100"/>
          <ac:spMkLst>
            <pc:docMk/>
            <pc:sldMk cId="2075936833" sldId="387"/>
            <ac:spMk id="8" creationId="{462230B1-83BE-297A-786B-50365B973D07}"/>
          </ac:spMkLst>
        </pc:spChg>
        <pc:spChg chg="add mod">
          <ac:chgData name="Massi Catenma" userId="7edd239430b66c60" providerId="LiveId" clId="{84482C78-D711-4B76-9F26-C986929ADBC3}" dt="2023-05-21T20:10:11.327" v="5476" actId="14100"/>
          <ac:spMkLst>
            <pc:docMk/>
            <pc:sldMk cId="2075936833" sldId="387"/>
            <ac:spMk id="9" creationId="{7A7F1DEE-2275-37CF-822F-0B9EAFB17DA3}"/>
          </ac:spMkLst>
        </pc:spChg>
        <pc:spChg chg="add mod">
          <ac:chgData name="Massi Catenma" userId="7edd239430b66c60" providerId="LiveId" clId="{84482C78-D711-4B76-9F26-C986929ADBC3}" dt="2023-05-21T20:10:21.598" v="5479" actId="14100"/>
          <ac:spMkLst>
            <pc:docMk/>
            <pc:sldMk cId="2075936833" sldId="387"/>
            <ac:spMk id="10" creationId="{A1E8738F-7588-DBDC-3E83-E7B9D0CADF63}"/>
          </ac:spMkLst>
        </pc:spChg>
        <pc:picChg chg="add mod">
          <ac:chgData name="Massi Catenma" userId="7edd239430b66c60" providerId="LiveId" clId="{84482C78-D711-4B76-9F26-C986929ADBC3}" dt="2023-05-21T19:12:26.546" v="5157" actId="1076"/>
          <ac:picMkLst>
            <pc:docMk/>
            <pc:sldMk cId="2075936833" sldId="387"/>
            <ac:picMk id="3" creationId="{2015CB2B-A8B3-E418-1076-F7FFB8432716}"/>
          </ac:picMkLst>
        </pc:picChg>
        <pc:picChg chg="del">
          <ac:chgData name="Massi Catenma" userId="7edd239430b66c60" providerId="LiveId" clId="{84482C78-D711-4B76-9F26-C986929ADBC3}" dt="2023-05-21T18:46:43.448" v="4435" actId="478"/>
          <ac:picMkLst>
            <pc:docMk/>
            <pc:sldMk cId="2075936833" sldId="387"/>
            <ac:picMk id="5" creationId="{080A5DB1-796D-A7C3-09DF-1C0EC8AB347F}"/>
          </ac:picMkLst>
        </pc:picChg>
      </pc:sldChg>
      <pc:sldChg chg="addSp delSp modSp new mod">
        <pc:chgData name="Massi Catenma" userId="7edd239430b66c60" providerId="LiveId" clId="{84482C78-D711-4B76-9F26-C986929ADBC3}" dt="2023-05-21T20:11:52.319" v="5485" actId="14100"/>
        <pc:sldMkLst>
          <pc:docMk/>
          <pc:sldMk cId="1001770849" sldId="388"/>
        </pc:sldMkLst>
        <pc:spChg chg="mod">
          <ac:chgData name="Massi Catenma" userId="7edd239430b66c60" providerId="LiveId" clId="{84482C78-D711-4B76-9F26-C986929ADBC3}" dt="2023-05-21T19:17:10.947" v="5222" actId="20577"/>
          <ac:spMkLst>
            <pc:docMk/>
            <pc:sldMk cId="1001770849" sldId="388"/>
            <ac:spMk id="2" creationId="{D7D393DB-C566-80C2-F4DF-86762BED1C74}"/>
          </ac:spMkLst>
        </pc:spChg>
        <pc:spChg chg="del">
          <ac:chgData name="Massi Catenma" userId="7edd239430b66c60" providerId="LiveId" clId="{84482C78-D711-4B76-9F26-C986929ADBC3}" dt="2023-05-21T19:17:14.235" v="5223" actId="478"/>
          <ac:spMkLst>
            <pc:docMk/>
            <pc:sldMk cId="1001770849" sldId="388"/>
            <ac:spMk id="3" creationId="{46E6564E-11EB-AB86-C844-80DBDEE98B07}"/>
          </ac:spMkLst>
        </pc:spChg>
        <pc:picChg chg="add del">
          <ac:chgData name="Massi Catenma" userId="7edd239430b66c60" providerId="LiveId" clId="{84482C78-D711-4B76-9F26-C986929ADBC3}" dt="2023-05-21T19:18:04.431" v="5225" actId="478"/>
          <ac:picMkLst>
            <pc:docMk/>
            <pc:sldMk cId="1001770849" sldId="388"/>
            <ac:picMk id="4" creationId="{275DE98B-41F3-C565-06D5-9C70E3A1BC57}"/>
          </ac:picMkLst>
        </pc:picChg>
        <pc:picChg chg="add del mod">
          <ac:chgData name="Massi Catenma" userId="7edd239430b66c60" providerId="LiveId" clId="{84482C78-D711-4B76-9F26-C986929ADBC3}" dt="2023-05-21T20:11:21.668" v="5481" actId="478"/>
          <ac:picMkLst>
            <pc:docMk/>
            <pc:sldMk cId="1001770849" sldId="388"/>
            <ac:picMk id="5" creationId="{8D250A88-7B6F-0B22-D1B1-B1E98C281873}"/>
          </ac:picMkLst>
        </pc:picChg>
        <pc:picChg chg="add mod">
          <ac:chgData name="Massi Catenma" userId="7edd239430b66c60" providerId="LiveId" clId="{84482C78-D711-4B76-9F26-C986929ADBC3}" dt="2023-05-21T20:11:52.319" v="5485" actId="14100"/>
          <ac:picMkLst>
            <pc:docMk/>
            <pc:sldMk cId="1001770849" sldId="388"/>
            <ac:picMk id="6" creationId="{9BBF2E35-841B-9C99-A0EC-700FEE0BCAE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8358" y="1041400"/>
            <a:ext cx="9843052" cy="2387600"/>
          </a:xfrm>
        </p:spPr>
        <p:txBody>
          <a:bodyPr anchor="ctr" anchorCtr="0">
            <a:normAutofit/>
          </a:bodyPr>
          <a:lstStyle/>
          <a:p>
            <a:r>
              <a:rPr lang="it-IT" sz="6000" b="1" dirty="0">
                <a:solidFill>
                  <a:schemeClr val="bg1"/>
                </a:solidFill>
              </a:rPr>
              <a:t>Pianificazione e Controllo</a:t>
            </a:r>
            <a:br>
              <a:rPr lang="it-IT" sz="6000" b="1" dirty="0">
                <a:solidFill>
                  <a:schemeClr val="bg1"/>
                </a:solidFill>
              </a:rPr>
            </a:br>
            <a:r>
              <a:rPr lang="it-IT" sz="4000" dirty="0">
                <a:solidFill>
                  <a:schemeClr val="bg1"/>
                </a:solidFill>
              </a:rPr>
              <a:t>Lezione 14</a:t>
            </a:r>
            <a:br>
              <a:rPr lang="it-IT" sz="4000" dirty="0">
                <a:solidFill>
                  <a:schemeClr val="bg1"/>
                </a:solidFill>
              </a:rPr>
            </a:br>
            <a:r>
              <a:rPr lang="it-IT" sz="3200" dirty="0">
                <a:solidFill>
                  <a:schemeClr val="bg1"/>
                </a:solidFill>
              </a:rPr>
              <a:t>Reportistica ed analisi degli scostamenti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68358" y="5004738"/>
            <a:ext cx="9582736" cy="15991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sz="5100" b="1" dirty="0">
                <a:solidFill>
                  <a:schemeClr val="bg1"/>
                </a:solidFill>
                <a:latin typeface="+mj-lt"/>
              </a:rPr>
              <a:t>Massimiliano Catena</a:t>
            </a:r>
          </a:p>
          <a:p>
            <a:pPr marL="0" indent="0">
              <a:buNone/>
            </a:pPr>
            <a:r>
              <a:rPr lang="it-IT" sz="2900" dirty="0">
                <a:solidFill>
                  <a:schemeClr val="bg1"/>
                </a:solidFill>
                <a:latin typeface="+mj-lt"/>
              </a:rPr>
              <a:t>22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/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05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/202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3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  -  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Università Parthenope Napoli</a:t>
            </a:r>
            <a:endParaRPr lang="tr-TR" sz="29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1D72F19-B1CA-0E9B-0A9C-8E123DC66A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116" y="4441116"/>
            <a:ext cx="11616314" cy="18042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7F7CBB-22FF-ED74-8200-72FC161D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971546" cy="640080"/>
          </a:xfrm>
        </p:spPr>
        <p:txBody>
          <a:bodyPr>
            <a:normAutofit fontScale="90000"/>
          </a:bodyPr>
          <a:lstStyle/>
          <a:p>
            <a:r>
              <a:rPr lang="it-IT" dirty="0"/>
              <a:t>Analisi degli scostamenti</a:t>
            </a:r>
            <a:r>
              <a:rPr lang="it-IT" sz="2800" dirty="0"/>
              <a:t>: COSTI VARIABILI (materie prime / manodopera diretta)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0EF69066-1B43-F458-5033-00226D01A48D}"/>
              </a:ext>
            </a:extLst>
          </p:cNvPr>
          <p:cNvSpPr txBox="1">
            <a:spLocks/>
          </p:cNvSpPr>
          <p:nvPr/>
        </p:nvSpPr>
        <p:spPr>
          <a:xfrm>
            <a:off x="316392" y="1219192"/>
            <a:ext cx="11683583" cy="33348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Costi Materie Prime consumate act – Costi Materie Prime consumate </a:t>
            </a:r>
            <a:r>
              <a:rPr lang="it-IT" sz="2000" dirty="0" err="1"/>
              <a:t>bdg</a:t>
            </a: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(Q </a:t>
            </a:r>
            <a:r>
              <a:rPr lang="it-IT" sz="2000" dirty="0" err="1"/>
              <a:t>prod</a:t>
            </a:r>
            <a:r>
              <a:rPr lang="it-IT" sz="2000" dirty="0"/>
              <a:t> act x CONSUMO unitario act x PREZZO MP act) – (Q </a:t>
            </a:r>
            <a:r>
              <a:rPr lang="it-IT" sz="2000" dirty="0" err="1"/>
              <a:t>prod</a:t>
            </a:r>
            <a:r>
              <a:rPr lang="it-IT" sz="2000" dirty="0"/>
              <a:t> </a:t>
            </a:r>
            <a:r>
              <a:rPr lang="it-IT" sz="2000" dirty="0" err="1"/>
              <a:t>bdg</a:t>
            </a:r>
            <a:r>
              <a:rPr lang="it-IT" sz="2000" dirty="0"/>
              <a:t> x CONSUMO unitario </a:t>
            </a:r>
            <a:r>
              <a:rPr lang="it-IT" sz="2000" dirty="0" err="1"/>
              <a:t>bdg</a:t>
            </a:r>
            <a:r>
              <a:rPr lang="it-IT" sz="2000" dirty="0"/>
              <a:t> x PREZZO MP </a:t>
            </a:r>
            <a:r>
              <a:rPr lang="it-IT" sz="2000" dirty="0" err="1"/>
              <a:t>bdg</a:t>
            </a:r>
            <a:r>
              <a:rPr lang="it-IT" sz="2000" dirty="0"/>
              <a:t>) =&gt; da isolare effetto quantità produzione/consumi/prezzo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(</a:t>
            </a:r>
            <a:r>
              <a:rPr lang="it-IT" sz="2000" b="1" dirty="0"/>
              <a:t>Q </a:t>
            </a:r>
            <a:r>
              <a:rPr lang="it-IT" sz="2000" b="1" dirty="0" err="1"/>
              <a:t>prod</a:t>
            </a:r>
            <a:r>
              <a:rPr lang="it-IT" sz="2000" b="1" dirty="0"/>
              <a:t> act – Q </a:t>
            </a:r>
            <a:r>
              <a:rPr lang="it-IT" sz="2000" b="1" dirty="0" err="1"/>
              <a:t>prod</a:t>
            </a:r>
            <a:r>
              <a:rPr lang="it-IT" sz="2000" b="1" dirty="0"/>
              <a:t> </a:t>
            </a:r>
            <a:r>
              <a:rPr lang="it-IT" sz="2000" b="1" dirty="0" err="1"/>
              <a:t>bdg</a:t>
            </a:r>
            <a:r>
              <a:rPr lang="it-IT" sz="2000" dirty="0"/>
              <a:t>) x CONSUMO unitario </a:t>
            </a:r>
            <a:r>
              <a:rPr lang="it-IT" sz="2000" dirty="0" err="1"/>
              <a:t>bdg</a:t>
            </a:r>
            <a:r>
              <a:rPr lang="it-IT" sz="2000" dirty="0"/>
              <a:t> x PREZZO MP </a:t>
            </a:r>
            <a:r>
              <a:rPr lang="it-IT" sz="2000" dirty="0" err="1"/>
              <a:t>bdg</a:t>
            </a:r>
            <a:r>
              <a:rPr lang="it-IT" sz="2000" dirty="0"/>
              <a:t> EFFETTO QUANTITA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Q </a:t>
            </a:r>
            <a:r>
              <a:rPr lang="it-IT" sz="2000" dirty="0" err="1"/>
              <a:t>prod</a:t>
            </a:r>
            <a:r>
              <a:rPr lang="it-IT" sz="2000" dirty="0"/>
              <a:t> act x (</a:t>
            </a:r>
            <a:r>
              <a:rPr lang="it-IT" sz="2000" b="1" dirty="0"/>
              <a:t>CONSUMO unitario act - CONSUMO unitario </a:t>
            </a:r>
            <a:r>
              <a:rPr lang="it-IT" sz="2000" b="1" dirty="0" err="1"/>
              <a:t>bdg</a:t>
            </a:r>
            <a:r>
              <a:rPr lang="it-IT" sz="2000" dirty="0"/>
              <a:t>) x PREZZO MP </a:t>
            </a:r>
            <a:r>
              <a:rPr lang="it-IT" sz="2000" dirty="0" err="1"/>
              <a:t>bdg</a:t>
            </a:r>
            <a:r>
              <a:rPr lang="it-IT" sz="2000" dirty="0"/>
              <a:t> EFF. CONSUMO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Q </a:t>
            </a:r>
            <a:r>
              <a:rPr lang="it-IT" sz="2000" dirty="0" err="1"/>
              <a:t>prod</a:t>
            </a:r>
            <a:r>
              <a:rPr lang="it-IT" sz="2000" dirty="0"/>
              <a:t> act x CONSUMO unitario act x (</a:t>
            </a:r>
            <a:r>
              <a:rPr lang="it-IT" sz="2000" b="1" dirty="0"/>
              <a:t>PREZZO MP act - PREZZO MP </a:t>
            </a:r>
            <a:r>
              <a:rPr lang="it-IT" sz="2000" b="1" dirty="0" err="1"/>
              <a:t>bdg</a:t>
            </a:r>
            <a:r>
              <a:rPr lang="it-IT" sz="2000" dirty="0"/>
              <a:t>) EFFETTO PREZZO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D5E0F0E-03B5-61EC-9D0E-99D93E6A2EF1}"/>
              </a:ext>
            </a:extLst>
          </p:cNvPr>
          <p:cNvSpPr/>
          <p:nvPr/>
        </p:nvSpPr>
        <p:spPr>
          <a:xfrm>
            <a:off x="8738616" y="5074920"/>
            <a:ext cx="1069848" cy="11247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chemeClr val="bg1"/>
                </a:solidFill>
              </a:ln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1591514-A407-37A8-8988-B58DBCE81C78}"/>
              </a:ext>
            </a:extLst>
          </p:cNvPr>
          <p:cNvSpPr/>
          <p:nvPr/>
        </p:nvSpPr>
        <p:spPr>
          <a:xfrm>
            <a:off x="9772188" y="5074920"/>
            <a:ext cx="1069848" cy="11247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chemeClr val="bg1"/>
                </a:solidFill>
              </a:ln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5B19FC7-7872-1692-47A9-740B3165DE82}"/>
              </a:ext>
            </a:extLst>
          </p:cNvPr>
          <p:cNvSpPr/>
          <p:nvPr/>
        </p:nvSpPr>
        <p:spPr>
          <a:xfrm>
            <a:off x="10842036" y="5074920"/>
            <a:ext cx="1069848" cy="11247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chemeClr val="bg1"/>
                </a:solidFill>
              </a:ln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93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F7CBB-22FF-ED74-8200-72FC161D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352981" cy="640080"/>
          </a:xfrm>
        </p:spPr>
        <p:txBody>
          <a:bodyPr>
            <a:normAutofit/>
          </a:bodyPr>
          <a:lstStyle/>
          <a:p>
            <a:r>
              <a:rPr lang="it-IT" dirty="0"/>
              <a:t>Analisi degli scostamenti</a:t>
            </a:r>
            <a:r>
              <a:rPr lang="it-IT" sz="2800" dirty="0"/>
              <a:t>: COSTI FISSI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0EF69066-1B43-F458-5033-00226D01A48D}"/>
              </a:ext>
            </a:extLst>
          </p:cNvPr>
          <p:cNvSpPr txBox="1">
            <a:spLocks/>
          </p:cNvSpPr>
          <p:nvPr/>
        </p:nvSpPr>
        <p:spPr>
          <a:xfrm>
            <a:off x="356614" y="1219192"/>
            <a:ext cx="11585450" cy="3636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Costo fisso act – Costo fisso </a:t>
            </a:r>
            <a:r>
              <a:rPr lang="it-IT" sz="2000" dirty="0" err="1"/>
              <a:t>bdg</a:t>
            </a:r>
            <a:r>
              <a:rPr lang="it-IT" sz="2000" dirty="0"/>
              <a:t> (impossibile individuare le cause elementari degli scostamenti proprio perché non direttamente imputabili al prodotto).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Si può calcolare l’impatto dei volumi di produzione sull’ incidenza dei CF sul costo totale di prodotto.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 err="1"/>
              <a:t>Vol</a:t>
            </a:r>
            <a:r>
              <a:rPr lang="it-IT" sz="2000" dirty="0"/>
              <a:t> act &gt; </a:t>
            </a:r>
            <a:r>
              <a:rPr lang="it-IT" sz="2000" dirty="0" err="1"/>
              <a:t>Vol</a:t>
            </a:r>
            <a:r>
              <a:rPr lang="it-IT" sz="2000" dirty="0"/>
              <a:t> </a:t>
            </a:r>
            <a:r>
              <a:rPr lang="it-IT" sz="2000" dirty="0" err="1"/>
              <a:t>bdg</a:t>
            </a:r>
            <a:r>
              <a:rPr lang="it-IT" sz="2000" dirty="0"/>
              <a:t>	costi fissi unitari &lt; costi fissi di budget  =&gt; 	</a:t>
            </a:r>
            <a:r>
              <a:rPr lang="it-IT" sz="2000" dirty="0" err="1"/>
              <a:t>scost</a:t>
            </a:r>
            <a:r>
              <a:rPr lang="it-IT" sz="2000" dirty="0"/>
              <a:t> di vol. </a:t>
            </a:r>
            <a:r>
              <a:rPr lang="it-IT" sz="2000" dirty="0" err="1"/>
              <a:t>pos</a:t>
            </a:r>
            <a:r>
              <a:rPr lang="it-IT" sz="2000" dirty="0"/>
              <a:t>. (sopra-										assorbimento)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 err="1"/>
              <a:t>Vol</a:t>
            </a:r>
            <a:r>
              <a:rPr lang="it-IT" sz="2000" dirty="0"/>
              <a:t> act &lt; </a:t>
            </a:r>
            <a:r>
              <a:rPr lang="it-IT" sz="2000" dirty="0" err="1"/>
              <a:t>Vol</a:t>
            </a:r>
            <a:r>
              <a:rPr lang="it-IT" sz="2000" dirty="0"/>
              <a:t> </a:t>
            </a:r>
            <a:r>
              <a:rPr lang="it-IT" sz="2000" dirty="0" err="1"/>
              <a:t>bdg</a:t>
            </a:r>
            <a:r>
              <a:rPr lang="it-IT" sz="2000" dirty="0"/>
              <a:t>	costi fissi unitari &gt; costi fissi di budget  =&gt; 	</a:t>
            </a:r>
            <a:r>
              <a:rPr lang="it-IT" sz="2000" dirty="0" err="1"/>
              <a:t>scost</a:t>
            </a:r>
            <a:r>
              <a:rPr lang="it-IT" sz="2000" dirty="0"/>
              <a:t> di vol. </a:t>
            </a:r>
            <a:r>
              <a:rPr lang="it-IT" sz="2000" dirty="0" err="1"/>
              <a:t>neg</a:t>
            </a:r>
            <a:r>
              <a:rPr lang="it-IT" sz="2000" dirty="0"/>
              <a:t>. (sotto-										assorbimento)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Esempio di sotto assorbimento</a:t>
            </a:r>
            <a:br>
              <a:rPr lang="it-IT" sz="2000" dirty="0"/>
            </a:br>
            <a:endParaRPr lang="it-IT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15CB2B-A8B3-E418-1076-F7FFB84327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1868" y="5190752"/>
            <a:ext cx="11368540" cy="1463040"/>
          </a:xfrm>
          <a:prstGeom prst="rect">
            <a:avLst/>
          </a:prstGeom>
        </p:spPr>
      </p:pic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F39CFEE0-E996-2019-1D9D-F45EA4604B87}"/>
              </a:ext>
            </a:extLst>
          </p:cNvPr>
          <p:cNvSpPr/>
          <p:nvPr/>
        </p:nvSpPr>
        <p:spPr>
          <a:xfrm>
            <a:off x="6096000" y="4182834"/>
            <a:ext cx="2475345" cy="1081809"/>
          </a:xfrm>
          <a:prstGeom prst="wedgeRectCallout">
            <a:avLst>
              <a:gd name="adj1" fmla="val 8418"/>
              <a:gd name="adj2" fmla="val 12295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lnSpc>
                <a:spcPct val="100000"/>
              </a:lnSpc>
              <a:buNone/>
            </a:pPr>
            <a:r>
              <a:rPr lang="it-IT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Costo fisso unitario </a:t>
            </a:r>
            <a:r>
              <a:rPr lang="it-IT" sz="1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bdg</a:t>
            </a:r>
            <a:r>
              <a:rPr lang="it-IT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(costo fisso </a:t>
            </a:r>
            <a:r>
              <a:rPr lang="it-IT" sz="1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bdg</a:t>
            </a:r>
            <a:r>
              <a:rPr lang="it-IT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/volumi </a:t>
            </a:r>
            <a:r>
              <a:rPr lang="it-IT" sz="1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bdg</a:t>
            </a:r>
            <a:r>
              <a:rPr lang="it-IT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x volumi act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62230B1-83BE-297A-786B-50365B973D07}"/>
              </a:ext>
            </a:extLst>
          </p:cNvPr>
          <p:cNvSpPr/>
          <p:nvPr/>
        </p:nvSpPr>
        <p:spPr>
          <a:xfrm>
            <a:off x="8654474" y="4182834"/>
            <a:ext cx="3287590" cy="1820802"/>
          </a:xfrm>
          <a:prstGeom prst="wedgeRectCallout">
            <a:avLst>
              <a:gd name="adj1" fmla="val -39624"/>
              <a:gd name="adj2" fmla="val 7273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lnSpc>
                <a:spcPct val="100000"/>
              </a:lnSpc>
              <a:buNone/>
            </a:pPr>
            <a:r>
              <a:rPr lang="it-IT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differenza rappresenta la quota di CF non assorbiti dai minori volumi. Quindi quanto bisogna abbassare i CF per non  avere un impatto negativo sul costo unitario act.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A7F1DEE-2275-37CF-822F-0B9EAFB17DA3}"/>
              </a:ext>
            </a:extLst>
          </p:cNvPr>
          <p:cNvSpPr/>
          <p:nvPr/>
        </p:nvSpPr>
        <p:spPr>
          <a:xfrm>
            <a:off x="7008138" y="6338923"/>
            <a:ext cx="1092153" cy="40419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chemeClr val="bg1"/>
                </a:solidFill>
              </a:ln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1E8738F-7588-DBDC-3E83-E7B9D0CADF63}"/>
              </a:ext>
            </a:extLst>
          </p:cNvPr>
          <p:cNvSpPr/>
          <p:nvPr/>
        </p:nvSpPr>
        <p:spPr>
          <a:xfrm>
            <a:off x="8025268" y="6308629"/>
            <a:ext cx="2848920" cy="40419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chemeClr val="bg1"/>
                </a:solidFill>
              </a:ln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93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393DB-C566-80C2-F4DF-86762BED1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Scostamento: risultato finale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BF2E35-841B-9C99-A0EC-700FEE0BC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67" y="1784604"/>
            <a:ext cx="11694372" cy="318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770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3575305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Programma del corso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34613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Obiettivi del corso, prerequisiti ed aspettative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Il Controllo di Gestione e sistemi di contabilità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Classificazione dei costi e centri di responsabilità organizzativa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strike="sngStrike" dirty="0"/>
              <a:t>Diagramma di redditività (Break </a:t>
            </a:r>
            <a:r>
              <a:rPr lang="it-IT" sz="2000" strike="sngStrike" dirty="0" err="1"/>
              <a:t>Even</a:t>
            </a:r>
            <a:r>
              <a:rPr lang="it-IT" sz="2000" strike="sngStrike" dirty="0"/>
              <a:t> Analysis)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degli Investimenti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Economico/Operativi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Patrimoniale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Finanziario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Reportistica (BSC e KPI) ed analisi degli scostamenti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Pianificazione strategica (SWOT analisi)</a:t>
            </a:r>
          </a:p>
        </p:txBody>
      </p:sp>
      <p:sp>
        <p:nvSpPr>
          <p:cNvPr id="2" name="Title 7">
            <a:extLst>
              <a:ext uri="{FF2B5EF4-FFF2-40B4-BE49-F238E27FC236}">
                <a16:creationId xmlns:a16="http://schemas.microsoft.com/office/drawing/2014/main" id="{8C39E27E-29D0-5C9E-780F-74E88A53FB76}"/>
              </a:ext>
            </a:extLst>
          </p:cNvPr>
          <p:cNvSpPr txBox="1">
            <a:spLocks/>
          </p:cNvSpPr>
          <p:nvPr/>
        </p:nvSpPr>
        <p:spPr>
          <a:xfrm>
            <a:off x="5248657" y="573024"/>
            <a:ext cx="6105144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TESTO: Controllo di gestione</a:t>
            </a:r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pPr algn="r"/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di </a:t>
            </a:r>
            <a:r>
              <a:rPr lang="it-IT" sz="1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N.Castellano</a:t>
            </a:r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/ F. Bartolacci / S. Marasca – G. Giappichelli Editore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600B36A0-7ABB-CD9A-C2F7-9F0C81EB437C}"/>
              </a:ext>
            </a:extLst>
          </p:cNvPr>
          <p:cNvSpPr/>
          <p:nvPr/>
        </p:nvSpPr>
        <p:spPr>
          <a:xfrm>
            <a:off x="8036402" y="1904766"/>
            <a:ext cx="423672" cy="859536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06FC6D9B-ECCC-38C3-BAD0-7B892527DEAC}"/>
              </a:ext>
            </a:extLst>
          </p:cNvPr>
          <p:cNvSpPr/>
          <p:nvPr/>
        </p:nvSpPr>
        <p:spPr>
          <a:xfrm>
            <a:off x="8036403" y="3264635"/>
            <a:ext cx="423672" cy="1916965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7A551-75A8-62E0-D147-1A630AF62427}"/>
              </a:ext>
            </a:extLst>
          </p:cNvPr>
          <p:cNvSpPr txBox="1"/>
          <p:nvPr/>
        </p:nvSpPr>
        <p:spPr>
          <a:xfrm>
            <a:off x="8448351" y="2030776"/>
            <a:ext cx="3552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2.1-2.6   	</a:t>
            </a:r>
            <a:r>
              <a:rPr lang="it-IT" dirty="0" err="1"/>
              <a:t>Pag</a:t>
            </a:r>
            <a:r>
              <a:rPr lang="it-IT" dirty="0"/>
              <a:t> 33 – 59</a:t>
            </a:r>
          </a:p>
          <a:p>
            <a:r>
              <a:rPr lang="it-IT" dirty="0"/>
              <a:t>Cap. 3.4		</a:t>
            </a:r>
            <a:r>
              <a:rPr lang="it-IT" dirty="0" err="1"/>
              <a:t>Pag</a:t>
            </a:r>
            <a:r>
              <a:rPr lang="it-IT" dirty="0"/>
              <a:t> 80 – 89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628AB0-8893-04AF-CE02-79BE07A8C45C}"/>
              </a:ext>
            </a:extLst>
          </p:cNvPr>
          <p:cNvSpPr txBox="1"/>
          <p:nvPr/>
        </p:nvSpPr>
        <p:spPr>
          <a:xfrm>
            <a:off x="8448351" y="3877136"/>
            <a:ext cx="3564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5		</a:t>
            </a:r>
            <a:r>
              <a:rPr lang="it-IT" dirty="0" err="1"/>
              <a:t>Pag</a:t>
            </a:r>
            <a:r>
              <a:rPr lang="it-IT" dirty="0"/>
              <a:t> 131 – 180</a:t>
            </a:r>
          </a:p>
          <a:p>
            <a:r>
              <a:rPr lang="it-IT" dirty="0"/>
              <a:t>Cap. 6		</a:t>
            </a:r>
            <a:r>
              <a:rPr lang="it-IT" dirty="0" err="1"/>
              <a:t>Pag</a:t>
            </a:r>
            <a:r>
              <a:rPr lang="it-IT" dirty="0"/>
              <a:t> 181 – 196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4CA243B1-862A-7063-5D9C-55A36D3F87DC}"/>
              </a:ext>
            </a:extLst>
          </p:cNvPr>
          <p:cNvSpPr/>
          <p:nvPr/>
        </p:nvSpPr>
        <p:spPr>
          <a:xfrm>
            <a:off x="8048126" y="5235530"/>
            <a:ext cx="423672" cy="538942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EE8BEE-A63F-3AF5-D72F-A5AE533FF0C3}"/>
              </a:ext>
            </a:extLst>
          </p:cNvPr>
          <p:cNvSpPr txBox="1"/>
          <p:nvPr/>
        </p:nvSpPr>
        <p:spPr>
          <a:xfrm>
            <a:off x="8471798" y="5353311"/>
            <a:ext cx="355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13   	</a:t>
            </a:r>
            <a:r>
              <a:rPr lang="it-IT" dirty="0" err="1"/>
              <a:t>Pag</a:t>
            </a:r>
            <a:r>
              <a:rPr lang="it-IT" dirty="0"/>
              <a:t> 389 – 413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4B3FCCE1-7414-6CC0-B5E3-F57B7FAD0EFD}"/>
              </a:ext>
            </a:extLst>
          </p:cNvPr>
          <p:cNvSpPr/>
          <p:nvPr/>
        </p:nvSpPr>
        <p:spPr>
          <a:xfrm>
            <a:off x="8059850" y="5821681"/>
            <a:ext cx="423672" cy="538942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78EA82-EEC4-40F5-2A5B-085ED93D8A6D}"/>
              </a:ext>
            </a:extLst>
          </p:cNvPr>
          <p:cNvSpPr txBox="1"/>
          <p:nvPr/>
        </p:nvSpPr>
        <p:spPr>
          <a:xfrm>
            <a:off x="8483522" y="5904598"/>
            <a:ext cx="355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8	   	</a:t>
            </a:r>
            <a:r>
              <a:rPr lang="it-IT" dirty="0" err="1"/>
              <a:t>Pag</a:t>
            </a:r>
            <a:r>
              <a:rPr lang="it-IT" dirty="0"/>
              <a:t> 229 – 251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DC01475-9A4A-578C-5F1D-1A7487DA17B6}"/>
              </a:ext>
            </a:extLst>
          </p:cNvPr>
          <p:cNvSpPr/>
          <p:nvPr/>
        </p:nvSpPr>
        <p:spPr>
          <a:xfrm>
            <a:off x="532930" y="5352894"/>
            <a:ext cx="7348730" cy="538943"/>
          </a:xfrm>
          <a:prstGeom prst="round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793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F7CBB-22FF-ED74-8200-72FC161D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998440" cy="640080"/>
          </a:xfrm>
        </p:spPr>
        <p:txBody>
          <a:bodyPr>
            <a:normAutofit fontScale="90000"/>
          </a:bodyPr>
          <a:lstStyle/>
          <a:p>
            <a:r>
              <a:rPr lang="it-IT" sz="2800" dirty="0"/>
              <a:t>Il ciclo di Deming (PDCA, Plan-Do-Check-Act, Pianificare-Fare-Verificare-Agire) </a:t>
            </a:r>
            <a:endParaRPr lang="it-IT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A6C1D35-FF13-F1BB-798E-0ECA1EAF5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407" y="1326416"/>
            <a:ext cx="9517902" cy="563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6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F7CBB-22FF-ED74-8200-72FC161DE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Obiettivi del corso (2/2)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0EF69066-1B43-F458-5033-00226D01A48D}"/>
              </a:ext>
            </a:extLst>
          </p:cNvPr>
          <p:cNvSpPr txBox="1">
            <a:spLocks/>
          </p:cNvSpPr>
          <p:nvPr/>
        </p:nvSpPr>
        <p:spPr>
          <a:xfrm>
            <a:off x="521207" y="1088136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" dirty="0">
                <a:solidFill>
                  <a:srgbClr val="F5F5F5"/>
                </a:solidFill>
              </a:rPr>
              <a:t>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 err="1"/>
              <a:t>Cdg</a:t>
            </a:r>
            <a:r>
              <a:rPr lang="it-IT" sz="2000" dirty="0"/>
              <a:t> come attività di </a:t>
            </a:r>
            <a:r>
              <a:rPr lang="it-IT" sz="2000" b="1" dirty="0"/>
              <a:t>guida e orientamento della gestione</a:t>
            </a:r>
            <a:r>
              <a:rPr lang="it-IT" sz="2000" dirty="0"/>
              <a:t>, attraverso le seguenti fasi:</a:t>
            </a:r>
          </a:p>
          <a:p>
            <a:pPr lvl="1">
              <a:lnSpc>
                <a:spcPct val="100000"/>
              </a:lnSpc>
            </a:pPr>
            <a:r>
              <a:rPr lang="it-IT" sz="2000" u="sng" dirty="0"/>
              <a:t>pianificazione</a:t>
            </a:r>
            <a:r>
              <a:rPr lang="it-IT" sz="2000" dirty="0"/>
              <a:t>: elaborazione delle strategie aziendali di medio-lungo periodo (2/5 anni) attraverso la valutazione  di punti di forza (</a:t>
            </a:r>
            <a:r>
              <a:rPr lang="it-IT" sz="2000" b="1" dirty="0" err="1"/>
              <a:t>S</a:t>
            </a:r>
            <a:r>
              <a:rPr lang="it-IT" sz="2000" dirty="0" err="1"/>
              <a:t>trengths</a:t>
            </a:r>
            <a:r>
              <a:rPr lang="it-IT" sz="2000" dirty="0"/>
              <a:t>), debolezze (</a:t>
            </a:r>
            <a:r>
              <a:rPr lang="it-IT" sz="2000" b="1" dirty="0" err="1"/>
              <a:t>W</a:t>
            </a:r>
            <a:r>
              <a:rPr lang="it-IT" sz="2000" dirty="0" err="1"/>
              <a:t>eaknesses</a:t>
            </a:r>
            <a:r>
              <a:rPr lang="it-IT" sz="2000" dirty="0"/>
              <a:t>), opportunità (</a:t>
            </a:r>
            <a:r>
              <a:rPr lang="it-IT" sz="2000" b="1" dirty="0" err="1"/>
              <a:t>O</a:t>
            </a:r>
            <a:r>
              <a:rPr lang="it-IT" sz="2000" dirty="0" err="1"/>
              <a:t>pportunities</a:t>
            </a:r>
            <a:r>
              <a:rPr lang="it-IT" sz="2000" dirty="0"/>
              <a:t>) e minacce (</a:t>
            </a:r>
            <a:r>
              <a:rPr lang="it-IT" sz="2000" b="1" dirty="0" err="1"/>
              <a:t>T</a:t>
            </a:r>
            <a:r>
              <a:rPr lang="it-IT" sz="2000" dirty="0" err="1"/>
              <a:t>hreats</a:t>
            </a:r>
            <a:r>
              <a:rPr lang="it-IT" sz="2000" dirty="0"/>
              <a:t>);</a:t>
            </a:r>
          </a:p>
          <a:p>
            <a:pPr lvl="1">
              <a:lnSpc>
                <a:spcPct val="100000"/>
              </a:lnSpc>
            </a:pPr>
            <a:r>
              <a:rPr lang="it-IT" sz="2000" u="sng" dirty="0"/>
              <a:t>attuazione</a:t>
            </a:r>
            <a:r>
              <a:rPr lang="it-IT" sz="2000" dirty="0"/>
              <a:t>: programmare col </a:t>
            </a:r>
            <a:r>
              <a:rPr lang="it-IT" sz="2000" b="1" dirty="0"/>
              <a:t>budget</a:t>
            </a:r>
            <a:r>
              <a:rPr lang="it-IT" sz="2000" dirty="0"/>
              <a:t> le risorse aziendali per il raggiungimento degli obiettivi a breve termine (1 anno);</a:t>
            </a:r>
          </a:p>
          <a:p>
            <a:pPr lvl="1">
              <a:lnSpc>
                <a:spcPct val="100000"/>
              </a:lnSpc>
            </a:pPr>
            <a:r>
              <a:rPr lang="it-IT" sz="2000" u="sng" dirty="0"/>
              <a:t>controllo</a:t>
            </a:r>
            <a:r>
              <a:rPr lang="it-IT" sz="2000" dirty="0"/>
              <a:t>: verificare che i programmi siano stati realizzati e che gli obiettivi siano stati raggiunti con report trimestrali/mensili/settimanali/giornalieri sugli </a:t>
            </a:r>
            <a:r>
              <a:rPr lang="it-IT" sz="2000" dirty="0" err="1"/>
              <a:t>indicaTori</a:t>
            </a:r>
            <a:r>
              <a:rPr lang="it-IT" sz="2000" dirty="0"/>
              <a:t> di performance (</a:t>
            </a:r>
            <a:r>
              <a:rPr lang="it-IT" sz="2000" b="1" dirty="0"/>
              <a:t>K</a:t>
            </a:r>
            <a:r>
              <a:rPr lang="it-IT" sz="2000" dirty="0"/>
              <a:t>ey </a:t>
            </a:r>
            <a:r>
              <a:rPr lang="it-IT" sz="2000" b="1" dirty="0" err="1"/>
              <a:t>P</a:t>
            </a:r>
            <a:r>
              <a:rPr lang="it-IT" sz="2000" dirty="0" err="1"/>
              <a:t>erformace</a:t>
            </a:r>
            <a:r>
              <a:rPr lang="it-IT" sz="2000" dirty="0"/>
              <a:t> </a:t>
            </a:r>
            <a:r>
              <a:rPr lang="it-IT" sz="2000" b="1" dirty="0" err="1"/>
              <a:t>I</a:t>
            </a:r>
            <a:r>
              <a:rPr lang="it-IT" sz="2000" dirty="0" err="1"/>
              <a:t>ndicators</a:t>
            </a:r>
            <a:r>
              <a:rPr lang="it-IT" sz="2000" dirty="0"/>
              <a:t>); </a:t>
            </a:r>
          </a:p>
          <a:p>
            <a:pPr lvl="1">
              <a:lnSpc>
                <a:spcPct val="100000"/>
              </a:lnSpc>
            </a:pPr>
            <a:r>
              <a:rPr lang="it-IT" sz="2000" u="sng" dirty="0"/>
              <a:t>correzione</a:t>
            </a:r>
            <a:r>
              <a:rPr lang="it-IT" sz="2000" dirty="0"/>
              <a:t>: revisione dei piani per individuare nuove strategie più efficaci e nuovi obiettivi di miglioramento da programmare;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it-IT" sz="2000" dirty="0"/>
              <a:t>con obiettivo finale di </a:t>
            </a:r>
            <a:r>
              <a:rPr lang="it-IT" sz="2000" b="1" dirty="0"/>
              <a:t>supportare il circolo vizioso del miglioramento </a:t>
            </a:r>
            <a:r>
              <a:rPr lang="it-IT" sz="2000" b="1" dirty="0" err="1"/>
              <a:t>continuo</a:t>
            </a:r>
            <a:r>
              <a:rPr lang="it-IT" sz="2000" dirty="0" err="1"/>
              <a:t>.c</a:t>
            </a:r>
            <a:endParaRPr lang="it-IT" sz="2000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3AA93EA-E029-2E79-6949-AAD010C37ADA}"/>
              </a:ext>
            </a:extLst>
          </p:cNvPr>
          <p:cNvSpPr/>
          <p:nvPr/>
        </p:nvSpPr>
        <p:spPr>
          <a:xfrm>
            <a:off x="959224" y="3039035"/>
            <a:ext cx="9941858" cy="851646"/>
          </a:xfrm>
          <a:prstGeom prst="round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84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F7CBB-22FF-ED74-8200-72FC161D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352981" cy="640080"/>
          </a:xfrm>
        </p:spPr>
        <p:txBody>
          <a:bodyPr>
            <a:normAutofit/>
          </a:bodyPr>
          <a:lstStyle/>
          <a:p>
            <a:r>
              <a:rPr lang="it-IT" dirty="0"/>
              <a:t>Reporting</a:t>
            </a:r>
            <a:r>
              <a:rPr lang="it-IT" sz="2800" dirty="0"/>
              <a:t>: finalità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0EF69066-1B43-F458-5033-00226D01A48D}"/>
              </a:ext>
            </a:extLst>
          </p:cNvPr>
          <p:cNvSpPr txBox="1">
            <a:spLocks/>
          </p:cNvSpPr>
          <p:nvPr/>
        </p:nvSpPr>
        <p:spPr>
          <a:xfrm>
            <a:off x="521206" y="1389522"/>
            <a:ext cx="11213593" cy="53160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L’attività di Reporting consiste nella </a:t>
            </a:r>
            <a:r>
              <a:rPr lang="it-IT" sz="2000" u="sng" dirty="0"/>
              <a:t>raccolta</a:t>
            </a:r>
            <a:r>
              <a:rPr lang="it-IT" sz="2000" dirty="0"/>
              <a:t> e </a:t>
            </a:r>
            <a:r>
              <a:rPr lang="it-IT" sz="2000" u="sng" dirty="0"/>
              <a:t>coordinamento delle informazioni </a:t>
            </a:r>
            <a:r>
              <a:rPr lang="it-IT" sz="2000" dirty="0"/>
              <a:t>finanziare, non finanziare, quantitative e qualitative </a:t>
            </a:r>
            <a:r>
              <a:rPr lang="it-IT" sz="2000" u="sng" dirty="0"/>
              <a:t>a consuntivo</a:t>
            </a:r>
            <a:r>
              <a:rPr lang="it-IT" sz="2000" dirty="0"/>
              <a:t>. 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Indicatori di quantità (volumi venduti, volumi prodotti, quantità materie prime consumate)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Indicatori economico/finanziari (fatturato, Costo del venduto, investimenti, inventario, capitale circolante)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Indicatori di qualità (scarti di produzione, reclami clienti)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Indicatori di tempo (medi di giacenza scorte, dilazione pagamento fornitori, tempo approvvigionamento da fornitori, tempo di produzione)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Il fine è fornire </a:t>
            </a:r>
            <a:r>
              <a:rPr lang="it-IT" sz="2000" u="sng" dirty="0"/>
              <a:t>informazioni di sintesi sull'andamento della gestione </a:t>
            </a:r>
            <a:r>
              <a:rPr lang="it-IT" sz="2000" dirty="0"/>
              <a:t>ai responsabili.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Affinché il sistema di reporting sia efficace è indispensabile confezionare informazioni che siano poi </a:t>
            </a:r>
            <a:r>
              <a:rPr lang="it-IT" sz="2000" u="sng" dirty="0"/>
              <a:t>misurate (in numeri) </a:t>
            </a:r>
            <a:r>
              <a:rPr lang="it-IT" sz="2000" dirty="0"/>
              <a:t>in modo </a:t>
            </a:r>
            <a:r>
              <a:rPr lang="it-IT" sz="2000" u="sng" dirty="0"/>
              <a:t>chiaro</a:t>
            </a:r>
            <a:r>
              <a:rPr lang="it-IT" sz="2000" dirty="0"/>
              <a:t>, </a:t>
            </a:r>
            <a:r>
              <a:rPr lang="it-IT" sz="2000" u="sng" dirty="0"/>
              <a:t>corretto</a:t>
            </a:r>
            <a:r>
              <a:rPr lang="it-IT" sz="2000" dirty="0"/>
              <a:t>, </a:t>
            </a:r>
            <a:r>
              <a:rPr lang="it-IT" sz="2000" u="sng" dirty="0"/>
              <a:t>tempestivo</a:t>
            </a:r>
            <a:r>
              <a:rPr lang="it-IT" sz="2000" dirty="0"/>
              <a:t> e con una </a:t>
            </a:r>
            <a:r>
              <a:rPr lang="it-IT" sz="2000" u="sng" dirty="0"/>
              <a:t>periodicità</a:t>
            </a:r>
            <a:r>
              <a:rPr lang="it-IT" sz="2000" dirty="0"/>
              <a:t> definita.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76275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F7CBB-22FF-ED74-8200-72FC161D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352981" cy="640080"/>
          </a:xfrm>
        </p:spPr>
        <p:txBody>
          <a:bodyPr>
            <a:normAutofit/>
          </a:bodyPr>
          <a:lstStyle/>
          <a:p>
            <a:r>
              <a:rPr lang="it-IT" dirty="0"/>
              <a:t>Reporting</a:t>
            </a:r>
            <a:r>
              <a:rPr lang="it-IT" sz="2800" dirty="0"/>
              <a:t>: tre tipologie in base all’utilizzatore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0EF69066-1B43-F458-5033-00226D01A48D}"/>
              </a:ext>
            </a:extLst>
          </p:cNvPr>
          <p:cNvSpPr txBox="1">
            <a:spLocks/>
          </p:cNvSpPr>
          <p:nvPr/>
        </p:nvSpPr>
        <p:spPr>
          <a:xfrm>
            <a:off x="521206" y="1219192"/>
            <a:ext cx="11137393" cy="5254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u="sng" dirty="0"/>
              <a:t>reporting operativo</a:t>
            </a:r>
            <a:r>
              <a:rPr lang="it-IT" sz="2000" dirty="0"/>
              <a:t>: costituito da </a:t>
            </a:r>
            <a:r>
              <a:rPr lang="it-IT" sz="2000" u="sng" dirty="0"/>
              <a:t>informazioni di dettaglio </a:t>
            </a:r>
            <a:r>
              <a:rPr lang="it-IT" sz="2000" dirty="0"/>
              <a:t>rilevate per rispondere alle esigenze di ciascuna </a:t>
            </a:r>
            <a:r>
              <a:rPr lang="it-IT" sz="2000" u="sng" dirty="0"/>
              <a:t>area di responsabilità </a:t>
            </a:r>
            <a:r>
              <a:rPr lang="it-IT" sz="2000" dirty="0"/>
              <a:t>utile per avere sempre sotto controllo sia i dati finanziari (ricavi, costi e margini delle proprie aree) che gli indicatori di efficienza dei processi (e.g. statistiche di vendita per prodotto/cliente/canale, fermi macchina per causale, analisi dei tempi macchina di produzione per linea, reclami clienti per causa, rilevazione presenze e tasso di assenteismo, scarti di produzione per prodotto);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u="sng" dirty="0"/>
              <a:t>reporting direzionale</a:t>
            </a:r>
            <a:r>
              <a:rPr lang="it-IT" sz="2000" dirty="0"/>
              <a:t>: destinato al </a:t>
            </a:r>
            <a:r>
              <a:rPr lang="it-IT" sz="2000" u="sng" dirty="0"/>
              <a:t>top management</a:t>
            </a:r>
            <a:r>
              <a:rPr lang="it-IT" sz="2000" dirty="0"/>
              <a:t>, all’amministratore delegato, al consiglio di amministrazione, costituito da </a:t>
            </a:r>
            <a:r>
              <a:rPr lang="it-IT" sz="2000" u="sng" dirty="0"/>
              <a:t>poche informazioni di sintesi</a:t>
            </a:r>
            <a:r>
              <a:rPr lang="it-IT" sz="2000" dirty="0"/>
              <a:t>, riferite a indicatori chiave di performance (</a:t>
            </a:r>
            <a:r>
              <a:rPr lang="it-IT" sz="2000" b="1" dirty="0"/>
              <a:t>K</a:t>
            </a:r>
            <a:r>
              <a:rPr lang="it-IT" sz="2000" dirty="0"/>
              <a:t>ey </a:t>
            </a:r>
            <a:r>
              <a:rPr lang="it-IT" sz="2000" b="1" dirty="0"/>
              <a:t>P</a:t>
            </a:r>
            <a:r>
              <a:rPr lang="it-IT" sz="2000" dirty="0"/>
              <a:t>erformance </a:t>
            </a:r>
            <a:r>
              <a:rPr lang="it-IT" sz="2000" b="1" dirty="0" err="1"/>
              <a:t>I</a:t>
            </a:r>
            <a:r>
              <a:rPr lang="it-IT" sz="2000" dirty="0" err="1"/>
              <a:t>ndicators</a:t>
            </a:r>
            <a:r>
              <a:rPr lang="it-IT" sz="2000" dirty="0"/>
              <a:t>) che siano espressione dei risultati complessivi dell’azienda nel complesso (e.g. indicatori generali quali ROI, ROE, o indicatori di efficienza dei reparti produttivi, scarti di produzione, capacità utilizzo impianti, numero di reclami cliente);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u="sng" dirty="0"/>
              <a:t>reporting istituzionale</a:t>
            </a:r>
            <a:r>
              <a:rPr lang="it-IT" sz="2000" dirty="0"/>
              <a:t>: informazioni periodicamente comunicate agli </a:t>
            </a:r>
            <a:r>
              <a:rPr lang="it-IT" sz="2000" u="sng" dirty="0"/>
              <a:t>interlocutori istituzionali </a:t>
            </a:r>
            <a:r>
              <a:rPr lang="it-IT" sz="2000" dirty="0"/>
              <a:t>(e.g., azionisti, banche, agli istituti finanziari, ai clienti, ai fornitori) principalmente di tipo economico-finanziarie (contenute nei dati di bilancio nonché </a:t>
            </a:r>
            <a:r>
              <a:rPr lang="it-IT" sz="2000" dirty="0" err="1"/>
              <a:t>budgeT</a:t>
            </a:r>
            <a:r>
              <a:rPr lang="it-IT" sz="2000" dirty="0"/>
              <a:t> e piano pluriennale</a:t>
            </a:r>
            <a:r>
              <a:rPr lang="it-IT" dirty="0"/>
              <a:t>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10426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DC785-CFD6-5A7A-01C7-5919D23F7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9133781" cy="640080"/>
          </a:xfrm>
        </p:spPr>
        <p:txBody>
          <a:bodyPr>
            <a:normAutofit/>
          </a:bodyPr>
          <a:lstStyle/>
          <a:p>
            <a:r>
              <a:rPr lang="it-IT" dirty="0"/>
              <a:t>Dagli Indicatori di Performance alla </a:t>
            </a:r>
            <a:r>
              <a:rPr lang="it-IT" dirty="0" err="1"/>
              <a:t>Balanced</a:t>
            </a:r>
            <a:r>
              <a:rPr lang="it-IT" dirty="0"/>
              <a:t> Score Card</a:t>
            </a:r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E675BE8E-A0BF-D285-4BAB-800CC498574D}"/>
              </a:ext>
            </a:extLst>
          </p:cNvPr>
          <p:cNvSpPr txBox="1">
            <a:spLocks/>
          </p:cNvSpPr>
          <p:nvPr/>
        </p:nvSpPr>
        <p:spPr>
          <a:xfrm>
            <a:off x="521206" y="1228157"/>
            <a:ext cx="11228833" cy="54195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La </a:t>
            </a:r>
            <a:r>
              <a:rPr lang="it-IT" sz="2000" b="1" dirty="0" err="1"/>
              <a:t>B</a:t>
            </a:r>
            <a:r>
              <a:rPr lang="it-IT" sz="2000" dirty="0" err="1"/>
              <a:t>alanced</a:t>
            </a:r>
            <a:r>
              <a:rPr lang="it-IT" sz="2000" dirty="0"/>
              <a:t> </a:t>
            </a:r>
            <a:r>
              <a:rPr lang="it-IT" sz="2000" b="1" dirty="0" err="1"/>
              <a:t>S</a:t>
            </a:r>
            <a:r>
              <a:rPr lang="it-IT" sz="2000" dirty="0" err="1"/>
              <a:t>core</a:t>
            </a:r>
            <a:r>
              <a:rPr lang="it-IT" sz="2000" b="1" dirty="0" err="1"/>
              <a:t>C</a:t>
            </a:r>
            <a:r>
              <a:rPr lang="it-IT" sz="2000" dirty="0" err="1"/>
              <a:t>ard</a:t>
            </a:r>
            <a:r>
              <a:rPr lang="it-IT" sz="2000" dirty="0"/>
              <a:t> è un sistema di misurazione bilanciato dei risultati aziendali che Si basa sulla valutazione delle performance dell'impresa attraverso 4 diverse prospettive: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/>
              <a:t>la </a:t>
            </a:r>
            <a:r>
              <a:rPr lang="it-IT" sz="2000" i="1" dirty="0"/>
              <a:t>prospettiva finanziaria</a:t>
            </a:r>
            <a:r>
              <a:rPr lang="it-IT" sz="2000" dirty="0"/>
              <a:t> che risponde alla domanda: per avere successo dal punto di vista finanziario, come dovremmo apparire ai nostri azionisti? Gli obiettivi sono quelli economici finanziari, misurati dai tradizionali indicatori di performance e redditività;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/>
              <a:t>la </a:t>
            </a:r>
            <a:r>
              <a:rPr lang="it-IT" sz="2000" i="1" dirty="0"/>
              <a:t>prospettiva del consumatore</a:t>
            </a:r>
            <a:r>
              <a:rPr lang="it-IT" sz="2000" dirty="0"/>
              <a:t> che risponde alla domanda chiave è: come dovremmo apparire ai nostri consumatori? L'obiettivo è il miglioramento dell'offerta e del servizio per il cliente;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/>
              <a:t>la </a:t>
            </a:r>
            <a:r>
              <a:rPr lang="it-IT" sz="2000" i="1" dirty="0"/>
              <a:t>prospettiva interna dell'impresa</a:t>
            </a:r>
            <a:r>
              <a:rPr lang="it-IT" sz="2000" dirty="0"/>
              <a:t> che risponde alla domanda: per soddisfare i consumatori, in cosa dovremmo eccellere? L'obiettivo è il miglioramento dei processi </a:t>
            </a:r>
            <a:r>
              <a:rPr lang="it-IT" sz="2000" i="1" dirty="0"/>
              <a:t>core</a:t>
            </a:r>
            <a:r>
              <a:rPr lang="it-IT" sz="2000" dirty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/>
              <a:t>la </a:t>
            </a:r>
            <a:r>
              <a:rPr lang="it-IT" sz="2000" i="1" dirty="0"/>
              <a:t>prospettiva di innovazione e apprendimento</a:t>
            </a:r>
            <a:r>
              <a:rPr lang="it-IT" sz="2000" dirty="0"/>
              <a:t> che risponde alla domanda: come manterremo le nostre capacità di apprendimento e miglioramento? L'obiettivo è l'apprendimento e sviluppo organizzativo.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Per ogni prospettiva vengono indicati specifici KPI, ed il peso degli stessi per arrivare anche ad una valutazione media ponderata del risultato aziendale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43003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F7CBB-22FF-ED74-8200-72FC161D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352981" cy="640080"/>
          </a:xfrm>
        </p:spPr>
        <p:txBody>
          <a:bodyPr>
            <a:normAutofit/>
          </a:bodyPr>
          <a:lstStyle/>
          <a:p>
            <a:r>
              <a:rPr lang="it-IT" dirty="0"/>
              <a:t>Analisi degli scostamenti</a:t>
            </a:r>
            <a:r>
              <a:rPr lang="it-IT" sz="2800" dirty="0"/>
              <a:t>: finalità e output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0EF69066-1B43-F458-5033-00226D01A48D}"/>
              </a:ext>
            </a:extLst>
          </p:cNvPr>
          <p:cNvSpPr txBox="1">
            <a:spLocks/>
          </p:cNvSpPr>
          <p:nvPr/>
        </p:nvSpPr>
        <p:spPr>
          <a:xfrm>
            <a:off x="521207" y="1219192"/>
            <a:ext cx="11155681" cy="49339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L’ analisi degli scostamenti è una attività ciclica che si basa sul </a:t>
            </a:r>
            <a:r>
              <a:rPr lang="it-IT" sz="2000" u="sng" dirty="0"/>
              <a:t>confronto dei risultati effettivamente raggiunti rispetto a</a:t>
            </a:r>
            <a:r>
              <a:rPr lang="it-IT" sz="2000" dirty="0"/>
              <a:t>: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 quelli programmati a </a:t>
            </a:r>
            <a:r>
              <a:rPr lang="it-IT" sz="2000" u="sng" dirty="0"/>
              <a:t>budget;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 agli stessi risultati raggiunti nel </a:t>
            </a:r>
            <a:r>
              <a:rPr lang="it-IT" sz="2000" u="sng" dirty="0"/>
              <a:t>precedente periodo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u="sng" dirty="0"/>
              <a:t>L’obiettivo</a:t>
            </a:r>
            <a:r>
              <a:rPr lang="it-IT" sz="2000" dirty="0"/>
              <a:t> è mettere in evidenza le differenze (scostamenti), comprenderne le cause e adottare eventuali azioni correttive.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u="sng" dirty="0"/>
              <a:t>L’oggetto</a:t>
            </a:r>
            <a:r>
              <a:rPr lang="it-IT" sz="2000" dirty="0"/>
              <a:t> della analisi riguarda: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tutti i KPI monitorati con la </a:t>
            </a:r>
            <a:r>
              <a:rPr lang="it-IT" sz="2000" u="sng" dirty="0"/>
              <a:t>BSC</a:t>
            </a:r>
            <a:r>
              <a:rPr lang="it-IT" sz="2000" dirty="0"/>
              <a:t>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gli aspetti economico-finanziari legati allo </a:t>
            </a:r>
            <a:r>
              <a:rPr lang="it-IT" sz="2000" u="sng" dirty="0"/>
              <a:t>scostamento </a:t>
            </a:r>
            <a:r>
              <a:rPr lang="it-IT" sz="2000" u="sng" dirty="0" err="1"/>
              <a:t>actual</a:t>
            </a:r>
            <a:r>
              <a:rPr lang="it-IT" sz="2000" u="sng" dirty="0"/>
              <a:t> vs budget di Conto economico</a:t>
            </a:r>
            <a:r>
              <a:rPr lang="it-IT" sz="2000" dirty="0"/>
              <a:t>, Stato Patrimoniale e Cash Flow.</a:t>
            </a:r>
          </a:p>
        </p:txBody>
      </p:sp>
    </p:spTree>
    <p:extLst>
      <p:ext uri="{BB962C8B-B14F-4D97-AF65-F5344CB8AC3E}">
        <p14:creationId xmlns:p14="http://schemas.microsoft.com/office/powerpoint/2010/main" val="207537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C8DA9B1-FC7D-31EB-4B86-12B9881BF7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84" y="4535432"/>
            <a:ext cx="11706833" cy="17282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7F7CBB-22FF-ED74-8200-72FC161D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352981" cy="640080"/>
          </a:xfrm>
        </p:spPr>
        <p:txBody>
          <a:bodyPr>
            <a:normAutofit/>
          </a:bodyPr>
          <a:lstStyle/>
          <a:p>
            <a:r>
              <a:rPr lang="it-IT" dirty="0"/>
              <a:t>Analisi degli scostamenti</a:t>
            </a:r>
            <a:r>
              <a:rPr lang="it-IT" sz="2800" dirty="0"/>
              <a:t>: RICAVI DI VENDITA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0EF69066-1B43-F458-5033-00226D01A48D}"/>
              </a:ext>
            </a:extLst>
          </p:cNvPr>
          <p:cNvSpPr txBox="1">
            <a:spLocks/>
          </p:cNvSpPr>
          <p:nvPr/>
        </p:nvSpPr>
        <p:spPr>
          <a:xfrm>
            <a:off x="521207" y="1219192"/>
            <a:ext cx="11088087" cy="33348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Ricavi act – Ricavi </a:t>
            </a:r>
            <a:r>
              <a:rPr lang="it-IT" sz="2000" dirty="0" err="1"/>
              <a:t>bdg</a:t>
            </a: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(Q act x P act) - (Q </a:t>
            </a:r>
            <a:r>
              <a:rPr lang="it-IT" sz="2000" dirty="0" err="1"/>
              <a:t>bdg</a:t>
            </a:r>
            <a:r>
              <a:rPr lang="it-IT" sz="2000" dirty="0"/>
              <a:t> x P </a:t>
            </a:r>
            <a:r>
              <a:rPr lang="it-IT" sz="2000" dirty="0" err="1"/>
              <a:t>bdg</a:t>
            </a:r>
            <a:r>
              <a:rPr lang="it-IT" sz="2000" dirty="0"/>
              <a:t>) x ogni prodotto =&gt; da isolare effetto quantità/mix/prezzo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(</a:t>
            </a:r>
            <a:r>
              <a:rPr lang="it-IT" sz="2000" b="1" dirty="0"/>
              <a:t>Q act – Q </a:t>
            </a:r>
            <a:r>
              <a:rPr lang="it-IT" sz="2000" b="1" dirty="0" err="1"/>
              <a:t>bdg</a:t>
            </a:r>
            <a:r>
              <a:rPr lang="it-IT" sz="2000" dirty="0"/>
              <a:t>) x P </a:t>
            </a:r>
            <a:r>
              <a:rPr lang="it-IT" sz="2000" dirty="0" err="1"/>
              <a:t>bdg</a:t>
            </a:r>
            <a:r>
              <a:rPr lang="it-IT" sz="2000" dirty="0"/>
              <a:t> = EFFETTO QUANTITA’ LORDO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	(</a:t>
            </a:r>
            <a:r>
              <a:rPr lang="it-IT" sz="2000" b="1" dirty="0"/>
              <a:t>Q act – Q act a mix </a:t>
            </a:r>
            <a:r>
              <a:rPr lang="it-IT" sz="2000" b="1" dirty="0" err="1"/>
              <a:t>bdg</a:t>
            </a:r>
            <a:r>
              <a:rPr lang="it-IT" sz="2000" b="1" dirty="0"/>
              <a:t> </a:t>
            </a:r>
            <a:r>
              <a:rPr lang="it-IT" sz="2000" dirty="0"/>
              <a:t>) x P </a:t>
            </a:r>
            <a:r>
              <a:rPr lang="it-IT" sz="2000" dirty="0" err="1"/>
              <a:t>bdg</a:t>
            </a:r>
            <a:r>
              <a:rPr lang="it-IT" sz="2000" dirty="0"/>
              <a:t> = EFFETTO MIX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	(</a:t>
            </a:r>
            <a:r>
              <a:rPr lang="it-IT" sz="2000" b="1" dirty="0"/>
              <a:t>Q act a mix </a:t>
            </a:r>
            <a:r>
              <a:rPr lang="it-IT" sz="2000" b="1" dirty="0" err="1"/>
              <a:t>bdg</a:t>
            </a:r>
            <a:r>
              <a:rPr lang="it-IT" sz="2000" b="1" dirty="0"/>
              <a:t> – Q </a:t>
            </a:r>
            <a:r>
              <a:rPr lang="it-IT" sz="2000" b="1" dirty="0" err="1"/>
              <a:t>bdg</a:t>
            </a:r>
            <a:r>
              <a:rPr lang="it-IT" sz="2000" dirty="0"/>
              <a:t>) x P </a:t>
            </a:r>
            <a:r>
              <a:rPr lang="it-IT" sz="2000" dirty="0" err="1"/>
              <a:t>bdg</a:t>
            </a:r>
            <a:r>
              <a:rPr lang="it-IT" sz="2000" dirty="0"/>
              <a:t> = EFFETTO QUANTITA’ NETTO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Q act x (</a:t>
            </a:r>
            <a:r>
              <a:rPr lang="it-IT" sz="2000" b="1" dirty="0"/>
              <a:t>P act – P </a:t>
            </a:r>
            <a:r>
              <a:rPr lang="it-IT" sz="2000" b="1" dirty="0" err="1"/>
              <a:t>bdg</a:t>
            </a:r>
            <a:r>
              <a:rPr lang="it-IT" sz="2000" dirty="0"/>
              <a:t>) = EFFETTO PREZZO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76F8D92-C6EA-2FCF-8D1A-77E0EBDBB168}"/>
              </a:ext>
            </a:extLst>
          </p:cNvPr>
          <p:cNvSpPr/>
          <p:nvPr/>
        </p:nvSpPr>
        <p:spPr>
          <a:xfrm>
            <a:off x="4572000" y="5166360"/>
            <a:ext cx="1069848" cy="99669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chemeClr val="bg1"/>
                </a:solidFill>
              </a:ln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BD5CFE1-4484-5C77-BD27-B6D166884DD2}"/>
              </a:ext>
            </a:extLst>
          </p:cNvPr>
          <p:cNvSpPr/>
          <p:nvPr/>
        </p:nvSpPr>
        <p:spPr>
          <a:xfrm>
            <a:off x="9729216" y="5166360"/>
            <a:ext cx="960172" cy="99669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chemeClr val="bg1"/>
                </a:solidFill>
              </a:ln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3C65471-AC06-9C54-A021-2FBD6DA1E232}"/>
              </a:ext>
            </a:extLst>
          </p:cNvPr>
          <p:cNvSpPr/>
          <p:nvPr/>
        </p:nvSpPr>
        <p:spPr>
          <a:xfrm>
            <a:off x="8748346" y="5140460"/>
            <a:ext cx="960172" cy="99669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chemeClr val="bg1"/>
                </a:solidFill>
              </a:ln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7A34113-2118-D216-5CDD-4B3EA92B82E6}"/>
              </a:ext>
            </a:extLst>
          </p:cNvPr>
          <p:cNvSpPr/>
          <p:nvPr/>
        </p:nvSpPr>
        <p:spPr>
          <a:xfrm>
            <a:off x="7788174" y="5140460"/>
            <a:ext cx="960172" cy="99669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chemeClr val="bg1"/>
                </a:solidFill>
              </a:ln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98AB306-364E-AAA6-21EB-CA6D2C092DD5}"/>
              </a:ext>
            </a:extLst>
          </p:cNvPr>
          <p:cNvSpPr/>
          <p:nvPr/>
        </p:nvSpPr>
        <p:spPr>
          <a:xfrm>
            <a:off x="10894672" y="5164852"/>
            <a:ext cx="960172" cy="99669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chemeClr val="bg1"/>
                </a:solidFill>
              </a:ln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62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in32_fixed.potx" id="{9A9BE078-57A7-48B2-9D33-8EFC365D262A}" vid="{66905093-CF97-471D-A25F-2AFDA55216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{B81127AD-9150-4728-B27E-16B5608E6C70}tf10001108_win32</Template>
  <TotalTime>8427</TotalTime>
  <Words>1342</Words>
  <Application>Microsoft Office PowerPoint</Application>
  <PresentationFormat>Widescreen</PresentationFormat>
  <Paragraphs>82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Segoe UI</vt:lpstr>
      <vt:lpstr>Segoe UI Light</vt:lpstr>
      <vt:lpstr>WelcomeDoc</vt:lpstr>
      <vt:lpstr>Pianificazione e Controllo Lezione 14 Reportistica ed analisi degli scostamenti</vt:lpstr>
      <vt:lpstr>Programma del corso</vt:lpstr>
      <vt:lpstr>Il ciclo di Deming (PDCA, Plan-Do-Check-Act, Pianificare-Fare-Verificare-Agire) </vt:lpstr>
      <vt:lpstr>Obiettivi del corso (2/2)</vt:lpstr>
      <vt:lpstr>Reporting: finalità</vt:lpstr>
      <vt:lpstr>Reporting: tre tipologie in base all’utilizzatore</vt:lpstr>
      <vt:lpstr>Dagli Indicatori di Performance alla Balanced Score Card</vt:lpstr>
      <vt:lpstr>Analisi degli scostamenti: finalità e output</vt:lpstr>
      <vt:lpstr>Analisi degli scostamenti: RICAVI DI VENDITA</vt:lpstr>
      <vt:lpstr>Analisi degli scostamenti: COSTI VARIABILI (materie prime / manodopera diretta)</vt:lpstr>
      <vt:lpstr>Analisi degli scostamenti: COSTI FISSI</vt:lpstr>
      <vt:lpstr>Analisi Scostamento: risultato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Massimiliano Catena</dc:title>
  <dc:creator>Massimiliano Catena</dc:creator>
  <cp:keywords/>
  <cp:lastModifiedBy>Massi Catenma</cp:lastModifiedBy>
  <cp:revision>51</cp:revision>
  <dcterms:created xsi:type="dcterms:W3CDTF">2022-11-03T08:14:40Z</dcterms:created>
  <dcterms:modified xsi:type="dcterms:W3CDTF">2023-05-22T08:57:24Z</dcterms:modified>
  <cp:version/>
</cp:coreProperties>
</file>