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59" r:id="rId3"/>
    <p:sldId id="317" r:id="rId4"/>
    <p:sldId id="372" r:id="rId5"/>
    <p:sldId id="257" r:id="rId6"/>
    <p:sldId id="362" r:id="rId7"/>
    <p:sldId id="361" r:id="rId8"/>
    <p:sldId id="374" r:id="rId9"/>
    <p:sldId id="376" r:id="rId10"/>
    <p:sldId id="375" r:id="rId11"/>
    <p:sldId id="382" r:id="rId12"/>
    <p:sldId id="360" r:id="rId13"/>
    <p:sldId id="373" r:id="rId14"/>
    <p:sldId id="377" r:id="rId15"/>
    <p:sldId id="379" r:id="rId16"/>
    <p:sldId id="378" r:id="rId17"/>
    <p:sldId id="380" r:id="rId18"/>
    <p:sldId id="381" r:id="rId19"/>
    <p:sldId id="319" r:id="rId20"/>
    <p:sldId id="355" r:id="rId21"/>
    <p:sldId id="357" r:id="rId22"/>
    <p:sldId id="356" r:id="rId23"/>
    <p:sldId id="358" r:id="rId24"/>
    <p:sldId id="383" r:id="rId25"/>
    <p:sldId id="316" r:id="rId26"/>
    <p:sldId id="340" r:id="rId27"/>
    <p:sldId id="343" r:id="rId28"/>
    <p:sldId id="344" r:id="rId29"/>
    <p:sldId id="347" r:id="rId30"/>
    <p:sldId id="348" r:id="rId31"/>
    <p:sldId id="349" r:id="rId32"/>
    <p:sldId id="350" r:id="rId33"/>
    <p:sldId id="346" r:id="rId34"/>
    <p:sldId id="345" r:id="rId35"/>
    <p:sldId id="313" r:id="rId36"/>
    <p:sldId id="363" r:id="rId37"/>
    <p:sldId id="364" r:id="rId38"/>
    <p:sldId id="365" r:id="rId39"/>
    <p:sldId id="366" r:id="rId40"/>
    <p:sldId id="367" r:id="rId41"/>
    <p:sldId id="368" r:id="rId42"/>
    <p:sldId id="369" r:id="rId43"/>
    <p:sldId id="370" r:id="rId44"/>
    <p:sldId id="371" r:id="rId45"/>
    <p:sldId id="314" r:id="rId46"/>
    <p:sldId id="338" r:id="rId47"/>
    <p:sldId id="334" r:id="rId48"/>
    <p:sldId id="341" r:id="rId49"/>
    <p:sldId id="335" r:id="rId50"/>
    <p:sldId id="336" r:id="rId51"/>
    <p:sldId id="354" r:id="rId52"/>
    <p:sldId id="353" r:id="rId53"/>
    <p:sldId id="339"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327"/>
  </p:normalViewPr>
  <p:slideViewPr>
    <p:cSldViewPr snapToGrid="0">
      <p:cViewPr varScale="1">
        <p:scale>
          <a:sx n="124" d="100"/>
          <a:sy n="124" d="100"/>
        </p:scale>
        <p:origin x="20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971CE-7921-4299-BDE9-ED4704C6E07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11FDA7-4AC8-420F-AD1B-3A8C9FDEA200}">
      <dgm:prSet/>
      <dgm:spPr/>
      <dgm:t>
        <a:bodyPr/>
        <a:lstStyle/>
        <a:p>
          <a:pPr>
            <a:lnSpc>
              <a:spcPct val="100000"/>
            </a:lnSpc>
          </a:pPr>
          <a:r>
            <a:rPr lang="it-IT"/>
            <a:t>Emana atti normativi e non normativi volti a regolare comportamenti </a:t>
          </a:r>
          <a:r>
            <a:rPr lang="it-IT" i="1"/>
            <a:t>Funzione di regolazione</a:t>
          </a:r>
          <a:endParaRPr lang="en-US" dirty="0"/>
        </a:p>
      </dgm:t>
    </dgm:pt>
    <dgm:pt modelId="{CD6637DC-45BF-4A59-B6FF-7119352968AA}" type="parTrans" cxnId="{BE7D2558-2C31-402A-998B-74F0CD58104D}">
      <dgm:prSet/>
      <dgm:spPr/>
      <dgm:t>
        <a:bodyPr/>
        <a:lstStyle/>
        <a:p>
          <a:endParaRPr lang="en-US"/>
        </a:p>
      </dgm:t>
    </dgm:pt>
    <dgm:pt modelId="{955004DB-DA60-4953-9C72-05A82F6AFC64}" type="sibTrans" cxnId="{BE7D2558-2C31-402A-998B-74F0CD58104D}">
      <dgm:prSet/>
      <dgm:spPr/>
      <dgm:t>
        <a:bodyPr/>
        <a:lstStyle/>
        <a:p>
          <a:endParaRPr lang="en-US"/>
        </a:p>
      </dgm:t>
    </dgm:pt>
    <dgm:pt modelId="{5EF39C24-EA5B-4400-8AC5-85695C0E24DB}">
      <dgm:prSet/>
      <dgm:spPr/>
      <dgm:t>
        <a:bodyPr/>
        <a:lstStyle/>
        <a:p>
          <a:pPr>
            <a:lnSpc>
              <a:spcPct val="100000"/>
            </a:lnSpc>
          </a:pPr>
          <a:r>
            <a:rPr lang="it-IT" dirty="0"/>
            <a:t>Provvede alla cura di interessi pubblici attraverso l’adozione di atti e provvedimenti amministrativi </a:t>
          </a:r>
          <a:r>
            <a:rPr lang="it-IT" i="1" dirty="0"/>
            <a:t>Funzione di amministrazione attiva</a:t>
          </a:r>
          <a:endParaRPr lang="en-US" dirty="0"/>
        </a:p>
      </dgm:t>
    </dgm:pt>
    <dgm:pt modelId="{4976E4F4-73F5-4B5A-867D-981CE99E5E3D}" type="parTrans" cxnId="{DE6505B5-3EF3-44B8-9BDD-5E5A8049F12A}">
      <dgm:prSet/>
      <dgm:spPr/>
      <dgm:t>
        <a:bodyPr/>
        <a:lstStyle/>
        <a:p>
          <a:endParaRPr lang="en-US"/>
        </a:p>
      </dgm:t>
    </dgm:pt>
    <dgm:pt modelId="{364CE19A-5151-408A-8C87-7C6113A28731}" type="sibTrans" cxnId="{DE6505B5-3EF3-44B8-9BDD-5E5A8049F12A}">
      <dgm:prSet/>
      <dgm:spPr/>
      <dgm:t>
        <a:bodyPr/>
        <a:lstStyle/>
        <a:p>
          <a:endParaRPr lang="en-US"/>
        </a:p>
      </dgm:t>
    </dgm:pt>
    <dgm:pt modelId="{9B22D15A-BCF5-4DCA-8D38-6AD0EF72A0AD}">
      <dgm:prSet/>
      <dgm:spPr/>
      <dgm:t>
        <a:bodyPr/>
        <a:lstStyle/>
        <a:p>
          <a:pPr>
            <a:lnSpc>
              <a:spcPct val="100000"/>
            </a:lnSpc>
          </a:pPr>
          <a:r>
            <a:rPr lang="it-IT"/>
            <a:t>Fornisce prestazioni e pone in essere attività materiali </a:t>
          </a:r>
          <a:r>
            <a:rPr lang="it-IT" i="1"/>
            <a:t>(in particolare nei servizi pubblici)</a:t>
          </a:r>
          <a:endParaRPr lang="en-US"/>
        </a:p>
      </dgm:t>
    </dgm:pt>
    <dgm:pt modelId="{50AFF1BC-8DBE-4367-942A-A2E727282C77}" type="parTrans" cxnId="{D8CC0EB7-DF12-4761-B86F-109472C31518}">
      <dgm:prSet/>
      <dgm:spPr/>
      <dgm:t>
        <a:bodyPr/>
        <a:lstStyle/>
        <a:p>
          <a:endParaRPr lang="en-US"/>
        </a:p>
      </dgm:t>
    </dgm:pt>
    <dgm:pt modelId="{FC71858E-32BC-4E62-911E-A2416F63646E}" type="sibTrans" cxnId="{D8CC0EB7-DF12-4761-B86F-109472C31518}">
      <dgm:prSet/>
      <dgm:spPr/>
      <dgm:t>
        <a:bodyPr/>
        <a:lstStyle/>
        <a:p>
          <a:endParaRPr lang="en-US"/>
        </a:p>
      </dgm:t>
    </dgm:pt>
    <dgm:pt modelId="{2AC2BC1E-27B4-45C2-93B2-0652B1AFC3BE}" type="pres">
      <dgm:prSet presAssocID="{F27971CE-7921-4299-BDE9-ED4704C6E079}" presName="root" presStyleCnt="0">
        <dgm:presLayoutVars>
          <dgm:dir/>
          <dgm:resizeHandles val="exact"/>
        </dgm:presLayoutVars>
      </dgm:prSet>
      <dgm:spPr/>
    </dgm:pt>
    <dgm:pt modelId="{6D0B80D0-B2D3-46AA-A221-A657ACC75008}" type="pres">
      <dgm:prSet presAssocID="{3911FDA7-4AC8-420F-AD1B-3A8C9FDEA200}" presName="compNode" presStyleCnt="0"/>
      <dgm:spPr/>
    </dgm:pt>
    <dgm:pt modelId="{E8B42827-D406-4184-9D79-A43CBF45F1BC}" type="pres">
      <dgm:prSet presAssocID="{3911FDA7-4AC8-420F-AD1B-3A8C9FDEA200}" presName="bgRect" presStyleLbl="bgShp" presStyleIdx="0" presStyleCnt="3"/>
      <dgm:spPr/>
    </dgm:pt>
    <dgm:pt modelId="{861CC64A-27D2-414E-8B95-67391E68B995}" type="pres">
      <dgm:prSet presAssocID="{3911FDA7-4AC8-420F-AD1B-3A8C9FDEA2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D8811DB-8B02-41FC-A3B9-B1C55ADB1D7C}" type="pres">
      <dgm:prSet presAssocID="{3911FDA7-4AC8-420F-AD1B-3A8C9FDEA200}" presName="spaceRect" presStyleCnt="0"/>
      <dgm:spPr/>
    </dgm:pt>
    <dgm:pt modelId="{4B8346DE-18C3-4F0C-9C84-591E3D28837E}" type="pres">
      <dgm:prSet presAssocID="{3911FDA7-4AC8-420F-AD1B-3A8C9FDEA200}" presName="parTx" presStyleLbl="revTx" presStyleIdx="0" presStyleCnt="3">
        <dgm:presLayoutVars>
          <dgm:chMax val="0"/>
          <dgm:chPref val="0"/>
        </dgm:presLayoutVars>
      </dgm:prSet>
      <dgm:spPr/>
    </dgm:pt>
    <dgm:pt modelId="{C5FF63A4-8BB8-4466-8DD1-A148DFDF9D49}" type="pres">
      <dgm:prSet presAssocID="{955004DB-DA60-4953-9C72-05A82F6AFC64}" presName="sibTrans" presStyleCnt="0"/>
      <dgm:spPr/>
    </dgm:pt>
    <dgm:pt modelId="{DDA90E70-03A1-483B-B851-E28E7A0AE2DB}" type="pres">
      <dgm:prSet presAssocID="{5EF39C24-EA5B-4400-8AC5-85695C0E24DB}" presName="compNode" presStyleCnt="0"/>
      <dgm:spPr/>
    </dgm:pt>
    <dgm:pt modelId="{7849D77E-ACF0-4D0C-A695-A988D4B8BFDE}" type="pres">
      <dgm:prSet presAssocID="{5EF39C24-EA5B-4400-8AC5-85695C0E24DB}" presName="bgRect" presStyleLbl="bgShp" presStyleIdx="1" presStyleCnt="3"/>
      <dgm:spPr/>
    </dgm:pt>
    <dgm:pt modelId="{557BE8B4-7AF1-48D5-A43F-16EE4F37D3B8}" type="pres">
      <dgm:prSet presAssocID="{5EF39C24-EA5B-4400-8AC5-85695C0E24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po"/>
        </a:ext>
      </dgm:extLst>
    </dgm:pt>
    <dgm:pt modelId="{F9BD920B-10E2-4F03-8DF5-0AD96DA0EF53}" type="pres">
      <dgm:prSet presAssocID="{5EF39C24-EA5B-4400-8AC5-85695C0E24DB}" presName="spaceRect" presStyleCnt="0"/>
      <dgm:spPr/>
    </dgm:pt>
    <dgm:pt modelId="{460160B9-C11D-45FD-9CA6-8969B6A122DF}" type="pres">
      <dgm:prSet presAssocID="{5EF39C24-EA5B-4400-8AC5-85695C0E24DB}" presName="parTx" presStyleLbl="revTx" presStyleIdx="1" presStyleCnt="3">
        <dgm:presLayoutVars>
          <dgm:chMax val="0"/>
          <dgm:chPref val="0"/>
        </dgm:presLayoutVars>
      </dgm:prSet>
      <dgm:spPr/>
    </dgm:pt>
    <dgm:pt modelId="{51A46A8B-E419-498F-BB69-EBD31BA50EBA}" type="pres">
      <dgm:prSet presAssocID="{364CE19A-5151-408A-8C87-7C6113A28731}" presName="sibTrans" presStyleCnt="0"/>
      <dgm:spPr/>
    </dgm:pt>
    <dgm:pt modelId="{BF0EB9A4-BB79-473F-A565-D7CF807AAF76}" type="pres">
      <dgm:prSet presAssocID="{9B22D15A-BCF5-4DCA-8D38-6AD0EF72A0AD}" presName="compNode" presStyleCnt="0"/>
      <dgm:spPr/>
    </dgm:pt>
    <dgm:pt modelId="{3E804A39-7DC4-4671-B891-3C763CF82CE5}" type="pres">
      <dgm:prSet presAssocID="{9B22D15A-BCF5-4DCA-8D38-6AD0EF72A0AD}" presName="bgRect" presStyleLbl="bgShp" presStyleIdx="2" presStyleCnt="3"/>
      <dgm:spPr/>
    </dgm:pt>
    <dgm:pt modelId="{C5DB89E0-5DBD-42B2-B269-6C5E50DAC1B9}" type="pres">
      <dgm:prSet presAssocID="{9B22D15A-BCF5-4DCA-8D38-6AD0EF72A0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E9036422-0736-4EFB-9411-65A6E8D2C57B}" type="pres">
      <dgm:prSet presAssocID="{9B22D15A-BCF5-4DCA-8D38-6AD0EF72A0AD}" presName="spaceRect" presStyleCnt="0"/>
      <dgm:spPr/>
    </dgm:pt>
    <dgm:pt modelId="{CEA284A2-990D-4BB5-B0D0-39B044AA8167}" type="pres">
      <dgm:prSet presAssocID="{9B22D15A-BCF5-4DCA-8D38-6AD0EF72A0AD}" presName="parTx" presStyleLbl="revTx" presStyleIdx="2" presStyleCnt="3">
        <dgm:presLayoutVars>
          <dgm:chMax val="0"/>
          <dgm:chPref val="0"/>
        </dgm:presLayoutVars>
      </dgm:prSet>
      <dgm:spPr/>
    </dgm:pt>
  </dgm:ptLst>
  <dgm:cxnLst>
    <dgm:cxn modelId="{BE7D2558-2C31-402A-998B-74F0CD58104D}" srcId="{F27971CE-7921-4299-BDE9-ED4704C6E079}" destId="{3911FDA7-4AC8-420F-AD1B-3A8C9FDEA200}" srcOrd="0" destOrd="0" parTransId="{CD6637DC-45BF-4A59-B6FF-7119352968AA}" sibTransId="{955004DB-DA60-4953-9C72-05A82F6AFC64}"/>
    <dgm:cxn modelId="{B532D77C-201E-E44C-8516-6FC6F2A771B5}" type="presOf" srcId="{5EF39C24-EA5B-4400-8AC5-85695C0E24DB}" destId="{460160B9-C11D-45FD-9CA6-8969B6A122DF}" srcOrd="0" destOrd="0" presId="urn:microsoft.com/office/officeart/2018/2/layout/IconVerticalSolidList"/>
    <dgm:cxn modelId="{E131EFA5-F7D3-2947-A4CA-3D74C0FE3EA6}" type="presOf" srcId="{F27971CE-7921-4299-BDE9-ED4704C6E079}" destId="{2AC2BC1E-27B4-45C2-93B2-0652B1AFC3BE}" srcOrd="0" destOrd="0" presId="urn:microsoft.com/office/officeart/2018/2/layout/IconVerticalSolidList"/>
    <dgm:cxn modelId="{DE6505B5-3EF3-44B8-9BDD-5E5A8049F12A}" srcId="{F27971CE-7921-4299-BDE9-ED4704C6E079}" destId="{5EF39C24-EA5B-4400-8AC5-85695C0E24DB}" srcOrd="1" destOrd="0" parTransId="{4976E4F4-73F5-4B5A-867D-981CE99E5E3D}" sibTransId="{364CE19A-5151-408A-8C87-7C6113A28731}"/>
    <dgm:cxn modelId="{D8CC0EB7-DF12-4761-B86F-109472C31518}" srcId="{F27971CE-7921-4299-BDE9-ED4704C6E079}" destId="{9B22D15A-BCF5-4DCA-8D38-6AD0EF72A0AD}" srcOrd="2" destOrd="0" parTransId="{50AFF1BC-8DBE-4367-942A-A2E727282C77}" sibTransId="{FC71858E-32BC-4E62-911E-A2416F63646E}"/>
    <dgm:cxn modelId="{C97241C4-B88B-534C-A46A-49D92A50BB63}" type="presOf" srcId="{3911FDA7-4AC8-420F-AD1B-3A8C9FDEA200}" destId="{4B8346DE-18C3-4F0C-9C84-591E3D28837E}" srcOrd="0" destOrd="0" presId="urn:microsoft.com/office/officeart/2018/2/layout/IconVerticalSolidList"/>
    <dgm:cxn modelId="{D12046DB-12A7-744F-AB05-9A9A84FFA4E3}" type="presOf" srcId="{9B22D15A-BCF5-4DCA-8D38-6AD0EF72A0AD}" destId="{CEA284A2-990D-4BB5-B0D0-39B044AA8167}" srcOrd="0" destOrd="0" presId="urn:microsoft.com/office/officeart/2018/2/layout/IconVerticalSolidList"/>
    <dgm:cxn modelId="{5CC8A539-1BD3-0946-ADEA-F98094B05ED6}" type="presParOf" srcId="{2AC2BC1E-27B4-45C2-93B2-0652B1AFC3BE}" destId="{6D0B80D0-B2D3-46AA-A221-A657ACC75008}" srcOrd="0" destOrd="0" presId="urn:microsoft.com/office/officeart/2018/2/layout/IconVerticalSolidList"/>
    <dgm:cxn modelId="{B8AFA469-A16E-1A4D-BDAD-B09480FA5CBB}" type="presParOf" srcId="{6D0B80D0-B2D3-46AA-A221-A657ACC75008}" destId="{E8B42827-D406-4184-9D79-A43CBF45F1BC}" srcOrd="0" destOrd="0" presId="urn:microsoft.com/office/officeart/2018/2/layout/IconVerticalSolidList"/>
    <dgm:cxn modelId="{1DF9EC37-1ED8-0542-9B1C-0DA97B284573}" type="presParOf" srcId="{6D0B80D0-B2D3-46AA-A221-A657ACC75008}" destId="{861CC64A-27D2-414E-8B95-67391E68B995}" srcOrd="1" destOrd="0" presId="urn:microsoft.com/office/officeart/2018/2/layout/IconVerticalSolidList"/>
    <dgm:cxn modelId="{0660C891-04C6-944D-9C48-74D62BDC6123}" type="presParOf" srcId="{6D0B80D0-B2D3-46AA-A221-A657ACC75008}" destId="{6D8811DB-8B02-41FC-A3B9-B1C55ADB1D7C}" srcOrd="2" destOrd="0" presId="urn:microsoft.com/office/officeart/2018/2/layout/IconVerticalSolidList"/>
    <dgm:cxn modelId="{029CB78A-D2E5-4340-8740-18F8A119A83E}" type="presParOf" srcId="{6D0B80D0-B2D3-46AA-A221-A657ACC75008}" destId="{4B8346DE-18C3-4F0C-9C84-591E3D28837E}" srcOrd="3" destOrd="0" presId="urn:microsoft.com/office/officeart/2018/2/layout/IconVerticalSolidList"/>
    <dgm:cxn modelId="{8466FA85-83AA-104C-84CE-62B7E27A747F}" type="presParOf" srcId="{2AC2BC1E-27B4-45C2-93B2-0652B1AFC3BE}" destId="{C5FF63A4-8BB8-4466-8DD1-A148DFDF9D49}" srcOrd="1" destOrd="0" presId="urn:microsoft.com/office/officeart/2018/2/layout/IconVerticalSolidList"/>
    <dgm:cxn modelId="{31330CC8-B7B2-C247-B408-785BBADE6F6E}" type="presParOf" srcId="{2AC2BC1E-27B4-45C2-93B2-0652B1AFC3BE}" destId="{DDA90E70-03A1-483B-B851-E28E7A0AE2DB}" srcOrd="2" destOrd="0" presId="urn:microsoft.com/office/officeart/2018/2/layout/IconVerticalSolidList"/>
    <dgm:cxn modelId="{7F4B7D6C-F289-134C-B139-92AEDBBCFBB3}" type="presParOf" srcId="{DDA90E70-03A1-483B-B851-E28E7A0AE2DB}" destId="{7849D77E-ACF0-4D0C-A695-A988D4B8BFDE}" srcOrd="0" destOrd="0" presId="urn:microsoft.com/office/officeart/2018/2/layout/IconVerticalSolidList"/>
    <dgm:cxn modelId="{50B70F1A-29B6-7745-AE31-64B56C736221}" type="presParOf" srcId="{DDA90E70-03A1-483B-B851-E28E7A0AE2DB}" destId="{557BE8B4-7AF1-48D5-A43F-16EE4F37D3B8}" srcOrd="1" destOrd="0" presId="urn:microsoft.com/office/officeart/2018/2/layout/IconVerticalSolidList"/>
    <dgm:cxn modelId="{608143BF-2709-084B-83A1-C552A375DD17}" type="presParOf" srcId="{DDA90E70-03A1-483B-B851-E28E7A0AE2DB}" destId="{F9BD920B-10E2-4F03-8DF5-0AD96DA0EF53}" srcOrd="2" destOrd="0" presId="urn:microsoft.com/office/officeart/2018/2/layout/IconVerticalSolidList"/>
    <dgm:cxn modelId="{ADE9A58A-62F7-7844-8E97-BC50B6F52F2C}" type="presParOf" srcId="{DDA90E70-03A1-483B-B851-E28E7A0AE2DB}" destId="{460160B9-C11D-45FD-9CA6-8969B6A122DF}" srcOrd="3" destOrd="0" presId="urn:microsoft.com/office/officeart/2018/2/layout/IconVerticalSolidList"/>
    <dgm:cxn modelId="{4C83825C-9010-BC41-944C-62CBD3F1CF3D}" type="presParOf" srcId="{2AC2BC1E-27B4-45C2-93B2-0652B1AFC3BE}" destId="{51A46A8B-E419-498F-BB69-EBD31BA50EBA}" srcOrd="3" destOrd="0" presId="urn:microsoft.com/office/officeart/2018/2/layout/IconVerticalSolidList"/>
    <dgm:cxn modelId="{CECF7575-EEA8-C047-BC82-F34CA9EF9957}" type="presParOf" srcId="{2AC2BC1E-27B4-45C2-93B2-0652B1AFC3BE}" destId="{BF0EB9A4-BB79-473F-A565-D7CF807AAF76}" srcOrd="4" destOrd="0" presId="urn:microsoft.com/office/officeart/2018/2/layout/IconVerticalSolidList"/>
    <dgm:cxn modelId="{A53F84AE-D423-5B49-BE21-4BA8CE83647D}" type="presParOf" srcId="{BF0EB9A4-BB79-473F-A565-D7CF807AAF76}" destId="{3E804A39-7DC4-4671-B891-3C763CF82CE5}" srcOrd="0" destOrd="0" presId="urn:microsoft.com/office/officeart/2018/2/layout/IconVerticalSolidList"/>
    <dgm:cxn modelId="{00C18FC5-53C0-7E42-BEC9-61A9AF8E5C68}" type="presParOf" srcId="{BF0EB9A4-BB79-473F-A565-D7CF807AAF76}" destId="{C5DB89E0-5DBD-42B2-B269-6C5E50DAC1B9}" srcOrd="1" destOrd="0" presId="urn:microsoft.com/office/officeart/2018/2/layout/IconVerticalSolidList"/>
    <dgm:cxn modelId="{12D5C8FD-3DA7-4544-AE2B-74BEF3F5DD9C}" type="presParOf" srcId="{BF0EB9A4-BB79-473F-A565-D7CF807AAF76}" destId="{E9036422-0736-4EFB-9411-65A6E8D2C57B}" srcOrd="2" destOrd="0" presId="urn:microsoft.com/office/officeart/2018/2/layout/IconVerticalSolidList"/>
    <dgm:cxn modelId="{8D0EA905-558B-974E-ACB0-8FD08D10739A}" type="presParOf" srcId="{BF0EB9A4-BB79-473F-A565-D7CF807AAF76}" destId="{CEA284A2-990D-4BB5-B0D0-39B044AA81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22C2F-38D1-4293-818A-C54E23158641}"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54127DF7-CAD1-4C53-9ABD-CB333EC22D44}">
      <dgm:prSet/>
      <dgm:spPr/>
      <dgm:t>
        <a:bodyPr/>
        <a:lstStyle/>
        <a:p>
          <a:pPr>
            <a:defRPr b="1"/>
          </a:pPr>
          <a:r>
            <a:rPr lang="it-IT" dirty="0"/>
            <a:t>Economicità (massimo risultato con i mezzi a propria disposizione): </a:t>
          </a:r>
          <a:endParaRPr lang="en-US" dirty="0"/>
        </a:p>
      </dgm:t>
    </dgm:pt>
    <dgm:pt modelId="{73836FD1-3170-4C9E-B412-5F8FDF74DE84}" type="parTrans" cxnId="{3B96CC68-13A4-4633-93D4-C721DCF390A6}">
      <dgm:prSet/>
      <dgm:spPr/>
      <dgm:t>
        <a:bodyPr/>
        <a:lstStyle/>
        <a:p>
          <a:endParaRPr lang="en-US"/>
        </a:p>
      </dgm:t>
    </dgm:pt>
    <dgm:pt modelId="{2E26901F-955C-4AB7-8255-4AEBEA1EB23C}" type="sibTrans" cxnId="{3B96CC68-13A4-4633-93D4-C721DCF390A6}">
      <dgm:prSet/>
      <dgm:spPr/>
      <dgm:t>
        <a:bodyPr/>
        <a:lstStyle/>
        <a:p>
          <a:endParaRPr lang="en-US"/>
        </a:p>
      </dgm:t>
    </dgm:pt>
    <dgm:pt modelId="{09FB18BB-F4F7-4BA3-80DC-291EE017F966}">
      <dgm:prSet custT="1"/>
      <dgm:spPr/>
      <dgm:t>
        <a:bodyPr/>
        <a:lstStyle/>
        <a:p>
          <a:r>
            <a:rPr lang="it-IT" sz="1400" dirty="0"/>
            <a:t>Organizzativa: chiarezza e linearità nella distribuzione delle competenze</a:t>
          </a:r>
          <a:endParaRPr lang="en-US" sz="1400" dirty="0"/>
        </a:p>
      </dgm:t>
    </dgm:pt>
    <dgm:pt modelId="{782651B0-806B-465E-8770-169CDDFFCF89}" type="parTrans" cxnId="{B7D53811-1A46-4AED-9951-AD7005893277}">
      <dgm:prSet/>
      <dgm:spPr/>
      <dgm:t>
        <a:bodyPr/>
        <a:lstStyle/>
        <a:p>
          <a:endParaRPr lang="en-US"/>
        </a:p>
      </dgm:t>
    </dgm:pt>
    <dgm:pt modelId="{1D3A5D8E-B07D-4F2A-BFE3-224DD25DE243}" type="sibTrans" cxnId="{B7D53811-1A46-4AED-9951-AD7005893277}">
      <dgm:prSet/>
      <dgm:spPr/>
      <dgm:t>
        <a:bodyPr/>
        <a:lstStyle/>
        <a:p>
          <a:endParaRPr lang="en-US"/>
        </a:p>
      </dgm:t>
    </dgm:pt>
    <dgm:pt modelId="{B50ADB10-57E1-4C7B-9820-D174FD65C3EE}">
      <dgm:prSet custT="1"/>
      <dgm:spPr/>
      <dgm:t>
        <a:bodyPr/>
        <a:lstStyle/>
        <a:p>
          <a:r>
            <a:rPr lang="it-IT" sz="1400" dirty="0"/>
            <a:t>Funzionale: iter procedimentali semplici non aggravati da passaggi inutili e ripetitivi</a:t>
          </a:r>
          <a:endParaRPr lang="en-US" sz="1400" dirty="0"/>
        </a:p>
      </dgm:t>
    </dgm:pt>
    <dgm:pt modelId="{697ECCFA-83A8-4D18-AE5C-7BFA6672A0E1}" type="parTrans" cxnId="{7AA80288-8B8D-4657-8D59-E0BD8EBDC0EB}">
      <dgm:prSet/>
      <dgm:spPr/>
      <dgm:t>
        <a:bodyPr/>
        <a:lstStyle/>
        <a:p>
          <a:endParaRPr lang="en-US"/>
        </a:p>
      </dgm:t>
    </dgm:pt>
    <dgm:pt modelId="{FF4C4DA2-EB4C-4CDC-BC57-03CC408A1FD1}" type="sibTrans" cxnId="{7AA80288-8B8D-4657-8D59-E0BD8EBDC0EB}">
      <dgm:prSet/>
      <dgm:spPr/>
      <dgm:t>
        <a:bodyPr/>
        <a:lstStyle/>
        <a:p>
          <a:endParaRPr lang="en-US"/>
        </a:p>
      </dgm:t>
    </dgm:pt>
    <dgm:pt modelId="{CCC90C27-86A2-4DA2-B725-09F369E20CD4}">
      <dgm:prSet custT="1"/>
      <dgm:spPr/>
      <dgm:t>
        <a:bodyPr/>
        <a:lstStyle/>
        <a:p>
          <a:r>
            <a:rPr lang="it-IT" sz="1400" dirty="0"/>
            <a:t>Contabile: copertura finanziaria delle proprie spese</a:t>
          </a:r>
          <a:endParaRPr lang="en-US" sz="1400" dirty="0"/>
        </a:p>
      </dgm:t>
    </dgm:pt>
    <dgm:pt modelId="{21E87BF3-F2FE-4A98-80EF-BF6F5687BF59}" type="parTrans" cxnId="{F22DB0E3-397F-44E6-9DB0-72148F15C26C}">
      <dgm:prSet/>
      <dgm:spPr/>
      <dgm:t>
        <a:bodyPr/>
        <a:lstStyle/>
        <a:p>
          <a:endParaRPr lang="en-US"/>
        </a:p>
      </dgm:t>
    </dgm:pt>
    <dgm:pt modelId="{60DE2D2E-AB8A-4CAC-9F41-77C672E985CB}" type="sibTrans" cxnId="{F22DB0E3-397F-44E6-9DB0-72148F15C26C}">
      <dgm:prSet/>
      <dgm:spPr/>
      <dgm:t>
        <a:bodyPr/>
        <a:lstStyle/>
        <a:p>
          <a:endParaRPr lang="en-US"/>
        </a:p>
      </dgm:t>
    </dgm:pt>
    <dgm:pt modelId="{AC543E03-CA19-4F8D-B3A1-891B7D2CE5D9}">
      <dgm:prSet custT="1"/>
      <dgm:spPr/>
      <dgm:t>
        <a:bodyPr/>
        <a:lstStyle/>
        <a:p>
          <a:pPr>
            <a:defRPr b="1"/>
          </a:pPr>
          <a:r>
            <a:rPr lang="it-IT" sz="1600" dirty="0"/>
            <a:t>Efficacia: esprime il rapporto tra obiettivi prefissati e risultati raggiunti e quindi la capacità di un sistema di realizzare in concreto il programma politico-amministrativo predeterminato; capacità di un potere pubblico di realizzare esattamente quei fini che ad essa l’ordinamento assegna</a:t>
          </a:r>
          <a:endParaRPr lang="en-US" sz="1600" dirty="0"/>
        </a:p>
      </dgm:t>
    </dgm:pt>
    <dgm:pt modelId="{70BC68A9-E789-42B0-9749-AD3728532618}" type="parTrans" cxnId="{F163D885-5379-42B3-A93A-9EF32953EFC9}">
      <dgm:prSet/>
      <dgm:spPr/>
      <dgm:t>
        <a:bodyPr/>
        <a:lstStyle/>
        <a:p>
          <a:endParaRPr lang="en-US"/>
        </a:p>
      </dgm:t>
    </dgm:pt>
    <dgm:pt modelId="{571C7931-0A4B-4D4C-9874-147B1A8FA38D}" type="sibTrans" cxnId="{F163D885-5379-42B3-A93A-9EF32953EFC9}">
      <dgm:prSet/>
      <dgm:spPr/>
      <dgm:t>
        <a:bodyPr/>
        <a:lstStyle/>
        <a:p>
          <a:endParaRPr lang="en-US"/>
        </a:p>
      </dgm:t>
    </dgm:pt>
    <dgm:pt modelId="{E320563E-A4A8-4831-A587-F87A1AE743A3}">
      <dgm:prSet custT="1"/>
      <dgm:spPr/>
      <dgm:t>
        <a:bodyPr/>
        <a:lstStyle/>
        <a:p>
          <a:pPr>
            <a:defRPr b="1"/>
          </a:pPr>
          <a:r>
            <a:rPr lang="it-IT" sz="1600" dirty="0"/>
            <a:t>Efficienza: </a:t>
          </a:r>
          <a:r>
            <a:rPr lang="it-IT" sz="1600" b="0" i="0" dirty="0"/>
            <a:t>un'Amministrazione si dice che è efficiente quando adotta i mezzi più adatti e meno costosi per svolgere i propri compiti</a:t>
          </a:r>
          <a:endParaRPr lang="en-US" sz="1600" dirty="0"/>
        </a:p>
      </dgm:t>
    </dgm:pt>
    <dgm:pt modelId="{E53418BB-2F96-4B95-8B58-FE3DAFC84C5F}" type="parTrans" cxnId="{FC3487CC-9055-45C0-9B49-6908A83C865C}">
      <dgm:prSet/>
      <dgm:spPr/>
      <dgm:t>
        <a:bodyPr/>
        <a:lstStyle/>
        <a:p>
          <a:endParaRPr lang="en-US"/>
        </a:p>
      </dgm:t>
    </dgm:pt>
    <dgm:pt modelId="{9C1ABA8A-D42A-44ED-BF0A-DE1CEAC1CCBF}" type="sibTrans" cxnId="{FC3487CC-9055-45C0-9B49-6908A83C865C}">
      <dgm:prSet/>
      <dgm:spPr/>
      <dgm:t>
        <a:bodyPr/>
        <a:lstStyle/>
        <a:p>
          <a:endParaRPr lang="en-US"/>
        </a:p>
      </dgm:t>
    </dgm:pt>
    <dgm:pt modelId="{C4EA8505-0949-4E21-B884-E0B48174815B}" type="pres">
      <dgm:prSet presAssocID="{95B22C2F-38D1-4293-818A-C54E23158641}" presName="root" presStyleCnt="0">
        <dgm:presLayoutVars>
          <dgm:dir/>
          <dgm:resizeHandles val="exact"/>
        </dgm:presLayoutVars>
      </dgm:prSet>
      <dgm:spPr/>
    </dgm:pt>
    <dgm:pt modelId="{C87709C0-B4F2-45F3-A349-B703E621AC85}" type="pres">
      <dgm:prSet presAssocID="{54127DF7-CAD1-4C53-9ABD-CB333EC22D44}" presName="compNode" presStyleCnt="0"/>
      <dgm:spPr/>
    </dgm:pt>
    <dgm:pt modelId="{E6DD6CB7-5B64-4662-822C-301A2C6585E6}" type="pres">
      <dgm:prSet presAssocID="{54127DF7-CAD1-4C53-9ABD-CB333EC22D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rarchia"/>
        </a:ext>
      </dgm:extLst>
    </dgm:pt>
    <dgm:pt modelId="{2F55D05D-46FE-4287-A19F-D773F42F8413}" type="pres">
      <dgm:prSet presAssocID="{54127DF7-CAD1-4C53-9ABD-CB333EC22D44}" presName="iconSpace" presStyleCnt="0"/>
      <dgm:spPr/>
    </dgm:pt>
    <dgm:pt modelId="{C251CF44-2D2B-418D-B5F1-9C3916F432C9}" type="pres">
      <dgm:prSet presAssocID="{54127DF7-CAD1-4C53-9ABD-CB333EC22D44}" presName="parTx" presStyleLbl="revTx" presStyleIdx="0" presStyleCnt="6">
        <dgm:presLayoutVars>
          <dgm:chMax val="0"/>
          <dgm:chPref val="0"/>
        </dgm:presLayoutVars>
      </dgm:prSet>
      <dgm:spPr/>
    </dgm:pt>
    <dgm:pt modelId="{7393D455-E5AB-45AE-B325-96886AEB8E8F}" type="pres">
      <dgm:prSet presAssocID="{54127DF7-CAD1-4C53-9ABD-CB333EC22D44}" presName="txSpace" presStyleCnt="0"/>
      <dgm:spPr/>
    </dgm:pt>
    <dgm:pt modelId="{717F41E6-05A0-404F-BC6C-D0296FC29396}" type="pres">
      <dgm:prSet presAssocID="{54127DF7-CAD1-4C53-9ABD-CB333EC22D44}" presName="desTx" presStyleLbl="revTx" presStyleIdx="1" presStyleCnt="6" custLinFactNeighborX="-928" custLinFactNeighborY="-69003">
        <dgm:presLayoutVars/>
      </dgm:prSet>
      <dgm:spPr/>
    </dgm:pt>
    <dgm:pt modelId="{B0AD1749-EA3B-47EB-B424-C776AAE28991}" type="pres">
      <dgm:prSet presAssocID="{2E26901F-955C-4AB7-8255-4AEBEA1EB23C}" presName="sibTrans" presStyleCnt="0"/>
      <dgm:spPr/>
    </dgm:pt>
    <dgm:pt modelId="{C2CCD39E-1073-4394-9862-5367B277F797}" type="pres">
      <dgm:prSet presAssocID="{AC543E03-CA19-4F8D-B3A1-891B7D2CE5D9}" presName="compNode" presStyleCnt="0"/>
      <dgm:spPr/>
    </dgm:pt>
    <dgm:pt modelId="{6F9A17D2-15D7-4AA0-B3BD-4279FCA126CA}" type="pres">
      <dgm:prSet presAssocID="{AC543E03-CA19-4F8D-B3A1-891B7D2CE5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ro a segno"/>
        </a:ext>
      </dgm:extLst>
    </dgm:pt>
    <dgm:pt modelId="{FCED2B6C-74FF-4C96-ADB1-70B82E7DAF60}" type="pres">
      <dgm:prSet presAssocID="{AC543E03-CA19-4F8D-B3A1-891B7D2CE5D9}" presName="iconSpace" presStyleCnt="0"/>
      <dgm:spPr/>
    </dgm:pt>
    <dgm:pt modelId="{50A377E0-F903-449C-BB9C-8D725C0B5F62}" type="pres">
      <dgm:prSet presAssocID="{AC543E03-CA19-4F8D-B3A1-891B7D2CE5D9}" presName="parTx" presStyleLbl="revTx" presStyleIdx="2" presStyleCnt="6">
        <dgm:presLayoutVars>
          <dgm:chMax val="0"/>
          <dgm:chPref val="0"/>
        </dgm:presLayoutVars>
      </dgm:prSet>
      <dgm:spPr/>
    </dgm:pt>
    <dgm:pt modelId="{9F2F70A6-6730-49CC-8F9F-F41BF83C8051}" type="pres">
      <dgm:prSet presAssocID="{AC543E03-CA19-4F8D-B3A1-891B7D2CE5D9}" presName="txSpace" presStyleCnt="0"/>
      <dgm:spPr/>
    </dgm:pt>
    <dgm:pt modelId="{C9AEA506-3C7B-4E2C-9D87-316B7FE4A5F6}" type="pres">
      <dgm:prSet presAssocID="{AC543E03-CA19-4F8D-B3A1-891B7D2CE5D9}" presName="desTx" presStyleLbl="revTx" presStyleIdx="3" presStyleCnt="6">
        <dgm:presLayoutVars/>
      </dgm:prSet>
      <dgm:spPr/>
    </dgm:pt>
    <dgm:pt modelId="{CF14BBBF-3DA8-4C6B-9BDA-05DD16544038}" type="pres">
      <dgm:prSet presAssocID="{571C7931-0A4B-4D4C-9874-147B1A8FA38D}" presName="sibTrans" presStyleCnt="0"/>
      <dgm:spPr/>
    </dgm:pt>
    <dgm:pt modelId="{75058648-4677-4748-942F-27382DAE302A}" type="pres">
      <dgm:prSet presAssocID="{E320563E-A4A8-4831-A587-F87A1AE743A3}" presName="compNode" presStyleCnt="0"/>
      <dgm:spPr/>
    </dgm:pt>
    <dgm:pt modelId="{C60A41A9-6CE3-4F17-939D-29C08A16D6FE}" type="pres">
      <dgm:prSet presAssocID="{E320563E-A4A8-4831-A587-F87A1AE743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ula"/>
        </a:ext>
      </dgm:extLst>
    </dgm:pt>
    <dgm:pt modelId="{64E8A161-E1C7-44D4-8038-4165F36CFF3C}" type="pres">
      <dgm:prSet presAssocID="{E320563E-A4A8-4831-A587-F87A1AE743A3}" presName="iconSpace" presStyleCnt="0"/>
      <dgm:spPr/>
    </dgm:pt>
    <dgm:pt modelId="{B8831D24-DB48-43D9-88CC-A21F837B2975}" type="pres">
      <dgm:prSet presAssocID="{E320563E-A4A8-4831-A587-F87A1AE743A3}" presName="parTx" presStyleLbl="revTx" presStyleIdx="4" presStyleCnt="6">
        <dgm:presLayoutVars>
          <dgm:chMax val="0"/>
          <dgm:chPref val="0"/>
        </dgm:presLayoutVars>
      </dgm:prSet>
      <dgm:spPr/>
    </dgm:pt>
    <dgm:pt modelId="{72E58C46-5DD3-4EDA-94D9-A64175C82C67}" type="pres">
      <dgm:prSet presAssocID="{E320563E-A4A8-4831-A587-F87A1AE743A3}" presName="txSpace" presStyleCnt="0"/>
      <dgm:spPr/>
    </dgm:pt>
    <dgm:pt modelId="{D9FF267A-C020-491D-BCDA-E45406A479B4}" type="pres">
      <dgm:prSet presAssocID="{E320563E-A4A8-4831-A587-F87A1AE743A3}" presName="desTx" presStyleLbl="revTx" presStyleIdx="5" presStyleCnt="6">
        <dgm:presLayoutVars/>
      </dgm:prSet>
      <dgm:spPr/>
    </dgm:pt>
  </dgm:ptLst>
  <dgm:cxnLst>
    <dgm:cxn modelId="{11938D02-49BC-459E-A7D6-57BB8E033FFC}" type="presOf" srcId="{09FB18BB-F4F7-4BA3-80DC-291EE017F966}" destId="{717F41E6-05A0-404F-BC6C-D0296FC29396}" srcOrd="0" destOrd="0" presId="urn:microsoft.com/office/officeart/2018/2/layout/IconLabelDescriptionList"/>
    <dgm:cxn modelId="{B7D53811-1A46-4AED-9951-AD7005893277}" srcId="{54127DF7-CAD1-4C53-9ABD-CB333EC22D44}" destId="{09FB18BB-F4F7-4BA3-80DC-291EE017F966}" srcOrd="0" destOrd="0" parTransId="{782651B0-806B-465E-8770-169CDDFFCF89}" sibTransId="{1D3A5D8E-B07D-4F2A-BFE3-224DD25DE243}"/>
    <dgm:cxn modelId="{8C79A620-9883-4DAC-AD02-E06872E6D401}" type="presOf" srcId="{B50ADB10-57E1-4C7B-9820-D174FD65C3EE}" destId="{717F41E6-05A0-404F-BC6C-D0296FC29396}" srcOrd="0" destOrd="1" presId="urn:microsoft.com/office/officeart/2018/2/layout/IconLabelDescriptionList"/>
    <dgm:cxn modelId="{49BDBC23-F925-49F4-8078-42FC9F417641}" type="presOf" srcId="{95B22C2F-38D1-4293-818A-C54E23158641}" destId="{C4EA8505-0949-4E21-B884-E0B48174815B}" srcOrd="0" destOrd="0" presId="urn:microsoft.com/office/officeart/2018/2/layout/IconLabelDescriptionList"/>
    <dgm:cxn modelId="{3B96CC68-13A4-4633-93D4-C721DCF390A6}" srcId="{95B22C2F-38D1-4293-818A-C54E23158641}" destId="{54127DF7-CAD1-4C53-9ABD-CB333EC22D44}" srcOrd="0" destOrd="0" parTransId="{73836FD1-3170-4C9E-B412-5F8FDF74DE84}" sibTransId="{2E26901F-955C-4AB7-8255-4AEBEA1EB23C}"/>
    <dgm:cxn modelId="{F163D885-5379-42B3-A93A-9EF32953EFC9}" srcId="{95B22C2F-38D1-4293-818A-C54E23158641}" destId="{AC543E03-CA19-4F8D-B3A1-891B7D2CE5D9}" srcOrd="1" destOrd="0" parTransId="{70BC68A9-E789-42B0-9749-AD3728532618}" sibTransId="{571C7931-0A4B-4D4C-9874-147B1A8FA38D}"/>
    <dgm:cxn modelId="{7AA80288-8B8D-4657-8D59-E0BD8EBDC0EB}" srcId="{54127DF7-CAD1-4C53-9ABD-CB333EC22D44}" destId="{B50ADB10-57E1-4C7B-9820-D174FD65C3EE}" srcOrd="1" destOrd="0" parTransId="{697ECCFA-83A8-4D18-AE5C-7BFA6672A0E1}" sibTransId="{FF4C4DA2-EB4C-4CDC-BC57-03CC408A1FD1}"/>
    <dgm:cxn modelId="{7F1237AC-585B-4AC2-9ECD-5F184A76E31E}" type="presOf" srcId="{E320563E-A4A8-4831-A587-F87A1AE743A3}" destId="{B8831D24-DB48-43D9-88CC-A21F837B2975}" srcOrd="0" destOrd="0" presId="urn:microsoft.com/office/officeart/2018/2/layout/IconLabelDescriptionList"/>
    <dgm:cxn modelId="{7014FDC5-EB9A-4184-A573-8248485278FC}" type="presOf" srcId="{54127DF7-CAD1-4C53-9ABD-CB333EC22D44}" destId="{C251CF44-2D2B-418D-B5F1-9C3916F432C9}" srcOrd="0" destOrd="0" presId="urn:microsoft.com/office/officeart/2018/2/layout/IconLabelDescriptionList"/>
    <dgm:cxn modelId="{FC3487CC-9055-45C0-9B49-6908A83C865C}" srcId="{95B22C2F-38D1-4293-818A-C54E23158641}" destId="{E320563E-A4A8-4831-A587-F87A1AE743A3}" srcOrd="2" destOrd="0" parTransId="{E53418BB-2F96-4B95-8B58-FE3DAFC84C5F}" sibTransId="{9C1ABA8A-D42A-44ED-BF0A-DE1CEAC1CCBF}"/>
    <dgm:cxn modelId="{F22DB0E3-397F-44E6-9DB0-72148F15C26C}" srcId="{54127DF7-CAD1-4C53-9ABD-CB333EC22D44}" destId="{CCC90C27-86A2-4DA2-B725-09F369E20CD4}" srcOrd="2" destOrd="0" parTransId="{21E87BF3-F2FE-4A98-80EF-BF6F5687BF59}" sibTransId="{60DE2D2E-AB8A-4CAC-9F41-77C672E985CB}"/>
    <dgm:cxn modelId="{55A80CEC-D213-41EA-B96D-5A19F4A84428}" type="presOf" srcId="{CCC90C27-86A2-4DA2-B725-09F369E20CD4}" destId="{717F41E6-05A0-404F-BC6C-D0296FC29396}" srcOrd="0" destOrd="2" presId="urn:microsoft.com/office/officeart/2018/2/layout/IconLabelDescriptionList"/>
    <dgm:cxn modelId="{96AEA4EC-C132-4B21-A53D-97E2FEA0D575}" type="presOf" srcId="{AC543E03-CA19-4F8D-B3A1-891B7D2CE5D9}" destId="{50A377E0-F903-449C-BB9C-8D725C0B5F62}" srcOrd="0" destOrd="0" presId="urn:microsoft.com/office/officeart/2018/2/layout/IconLabelDescriptionList"/>
    <dgm:cxn modelId="{B08FE9AE-938D-47D7-9454-0336F7F6986D}" type="presParOf" srcId="{C4EA8505-0949-4E21-B884-E0B48174815B}" destId="{C87709C0-B4F2-45F3-A349-B703E621AC85}" srcOrd="0" destOrd="0" presId="urn:microsoft.com/office/officeart/2018/2/layout/IconLabelDescriptionList"/>
    <dgm:cxn modelId="{1F9E72C8-187F-4D71-B1EA-644485600B12}" type="presParOf" srcId="{C87709C0-B4F2-45F3-A349-B703E621AC85}" destId="{E6DD6CB7-5B64-4662-822C-301A2C6585E6}" srcOrd="0" destOrd="0" presId="urn:microsoft.com/office/officeart/2018/2/layout/IconLabelDescriptionList"/>
    <dgm:cxn modelId="{4C2964EC-5D12-4431-9090-63A94B814E35}" type="presParOf" srcId="{C87709C0-B4F2-45F3-A349-B703E621AC85}" destId="{2F55D05D-46FE-4287-A19F-D773F42F8413}" srcOrd="1" destOrd="0" presId="urn:microsoft.com/office/officeart/2018/2/layout/IconLabelDescriptionList"/>
    <dgm:cxn modelId="{9A93F7BA-3E99-4824-B874-33F78B7605DE}" type="presParOf" srcId="{C87709C0-B4F2-45F3-A349-B703E621AC85}" destId="{C251CF44-2D2B-418D-B5F1-9C3916F432C9}" srcOrd="2" destOrd="0" presId="urn:microsoft.com/office/officeart/2018/2/layout/IconLabelDescriptionList"/>
    <dgm:cxn modelId="{D9EAE1D6-AA50-4BDF-84E9-C7200A4CD12D}" type="presParOf" srcId="{C87709C0-B4F2-45F3-A349-B703E621AC85}" destId="{7393D455-E5AB-45AE-B325-96886AEB8E8F}" srcOrd="3" destOrd="0" presId="urn:microsoft.com/office/officeart/2018/2/layout/IconLabelDescriptionList"/>
    <dgm:cxn modelId="{7388432D-548A-4EC4-B984-24CCB8F58877}" type="presParOf" srcId="{C87709C0-B4F2-45F3-A349-B703E621AC85}" destId="{717F41E6-05A0-404F-BC6C-D0296FC29396}" srcOrd="4" destOrd="0" presId="urn:microsoft.com/office/officeart/2018/2/layout/IconLabelDescriptionList"/>
    <dgm:cxn modelId="{D3D01F8C-3265-4B86-9F6F-C358ECC396B9}" type="presParOf" srcId="{C4EA8505-0949-4E21-B884-E0B48174815B}" destId="{B0AD1749-EA3B-47EB-B424-C776AAE28991}" srcOrd="1" destOrd="0" presId="urn:microsoft.com/office/officeart/2018/2/layout/IconLabelDescriptionList"/>
    <dgm:cxn modelId="{F51E5525-C376-4ADF-8F5C-5AE59436A5E5}" type="presParOf" srcId="{C4EA8505-0949-4E21-B884-E0B48174815B}" destId="{C2CCD39E-1073-4394-9862-5367B277F797}" srcOrd="2" destOrd="0" presId="urn:microsoft.com/office/officeart/2018/2/layout/IconLabelDescriptionList"/>
    <dgm:cxn modelId="{05066946-CC8D-4BD9-9858-1AF15B895A27}" type="presParOf" srcId="{C2CCD39E-1073-4394-9862-5367B277F797}" destId="{6F9A17D2-15D7-4AA0-B3BD-4279FCA126CA}" srcOrd="0" destOrd="0" presId="urn:microsoft.com/office/officeart/2018/2/layout/IconLabelDescriptionList"/>
    <dgm:cxn modelId="{4184E55C-4484-4113-B3E5-C822738970B9}" type="presParOf" srcId="{C2CCD39E-1073-4394-9862-5367B277F797}" destId="{FCED2B6C-74FF-4C96-ADB1-70B82E7DAF60}" srcOrd="1" destOrd="0" presId="urn:microsoft.com/office/officeart/2018/2/layout/IconLabelDescriptionList"/>
    <dgm:cxn modelId="{8DC3D57C-057C-47E1-92B8-C57AE85A3A98}" type="presParOf" srcId="{C2CCD39E-1073-4394-9862-5367B277F797}" destId="{50A377E0-F903-449C-BB9C-8D725C0B5F62}" srcOrd="2" destOrd="0" presId="urn:microsoft.com/office/officeart/2018/2/layout/IconLabelDescriptionList"/>
    <dgm:cxn modelId="{23E520B5-102A-4D57-B3D0-704C0B37EB46}" type="presParOf" srcId="{C2CCD39E-1073-4394-9862-5367B277F797}" destId="{9F2F70A6-6730-49CC-8F9F-F41BF83C8051}" srcOrd="3" destOrd="0" presId="urn:microsoft.com/office/officeart/2018/2/layout/IconLabelDescriptionList"/>
    <dgm:cxn modelId="{FBBE6BA7-BD3A-475D-8078-69D37FA86F9C}" type="presParOf" srcId="{C2CCD39E-1073-4394-9862-5367B277F797}" destId="{C9AEA506-3C7B-4E2C-9D87-316B7FE4A5F6}" srcOrd="4" destOrd="0" presId="urn:microsoft.com/office/officeart/2018/2/layout/IconLabelDescriptionList"/>
    <dgm:cxn modelId="{3FEC7406-963E-4EDC-8662-A067E71CF0AD}" type="presParOf" srcId="{C4EA8505-0949-4E21-B884-E0B48174815B}" destId="{CF14BBBF-3DA8-4C6B-9BDA-05DD16544038}" srcOrd="3" destOrd="0" presId="urn:microsoft.com/office/officeart/2018/2/layout/IconLabelDescriptionList"/>
    <dgm:cxn modelId="{AE32E0FD-5050-4FB5-8661-593F2BF6253E}" type="presParOf" srcId="{C4EA8505-0949-4E21-B884-E0B48174815B}" destId="{75058648-4677-4748-942F-27382DAE302A}" srcOrd="4" destOrd="0" presId="urn:microsoft.com/office/officeart/2018/2/layout/IconLabelDescriptionList"/>
    <dgm:cxn modelId="{31B2550F-97DD-46FC-A313-514DF4B003BE}" type="presParOf" srcId="{75058648-4677-4748-942F-27382DAE302A}" destId="{C60A41A9-6CE3-4F17-939D-29C08A16D6FE}" srcOrd="0" destOrd="0" presId="urn:microsoft.com/office/officeart/2018/2/layout/IconLabelDescriptionList"/>
    <dgm:cxn modelId="{3DC77E43-F299-48EF-917D-D1BD8E325165}" type="presParOf" srcId="{75058648-4677-4748-942F-27382DAE302A}" destId="{64E8A161-E1C7-44D4-8038-4165F36CFF3C}" srcOrd="1" destOrd="0" presId="urn:microsoft.com/office/officeart/2018/2/layout/IconLabelDescriptionList"/>
    <dgm:cxn modelId="{03C673AF-D203-4814-B9FB-871DBA78411F}" type="presParOf" srcId="{75058648-4677-4748-942F-27382DAE302A}" destId="{B8831D24-DB48-43D9-88CC-A21F837B2975}" srcOrd="2" destOrd="0" presId="urn:microsoft.com/office/officeart/2018/2/layout/IconLabelDescriptionList"/>
    <dgm:cxn modelId="{7E526ECB-23FD-4846-A6E8-E0B833BF0BCA}" type="presParOf" srcId="{75058648-4677-4748-942F-27382DAE302A}" destId="{72E58C46-5DD3-4EDA-94D9-A64175C82C67}" srcOrd="3" destOrd="0" presId="urn:microsoft.com/office/officeart/2018/2/layout/IconLabelDescriptionList"/>
    <dgm:cxn modelId="{562123FC-98C5-48E5-8B37-10C6575EC8AA}" type="presParOf" srcId="{75058648-4677-4748-942F-27382DAE302A}" destId="{D9FF267A-C020-491D-BCDA-E45406A479B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42827-D406-4184-9D79-A43CBF45F1BC}">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CC64A-27D2-414E-8B95-67391E68B995}">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8346DE-18C3-4F0C-9C84-591E3D28837E}">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100000"/>
            </a:lnSpc>
            <a:spcBef>
              <a:spcPct val="0"/>
            </a:spcBef>
            <a:spcAft>
              <a:spcPct val="35000"/>
            </a:spcAft>
            <a:buNone/>
          </a:pPr>
          <a:r>
            <a:rPr lang="it-IT" sz="2500" kern="1200"/>
            <a:t>Emana atti normativi e non normativi volti a regolare comportamenti </a:t>
          </a:r>
          <a:r>
            <a:rPr lang="it-IT" sz="2500" i="1" kern="1200"/>
            <a:t>Funzione di regolazione</a:t>
          </a:r>
          <a:endParaRPr lang="en-US" sz="2500" kern="1200" dirty="0"/>
        </a:p>
      </dsp:txBody>
      <dsp:txXfrm>
        <a:off x="1437631" y="531"/>
        <a:ext cx="9077968" cy="1244702"/>
      </dsp:txXfrm>
    </dsp:sp>
    <dsp:sp modelId="{7849D77E-ACF0-4D0C-A695-A988D4B8BFDE}">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BE8B4-7AF1-48D5-A43F-16EE4F37D3B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0160B9-C11D-45FD-9CA6-8969B6A122DF}">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100000"/>
            </a:lnSpc>
            <a:spcBef>
              <a:spcPct val="0"/>
            </a:spcBef>
            <a:spcAft>
              <a:spcPct val="35000"/>
            </a:spcAft>
            <a:buNone/>
          </a:pPr>
          <a:r>
            <a:rPr lang="it-IT" sz="2500" kern="1200" dirty="0"/>
            <a:t>Provvede alla cura di interessi pubblici attraverso l’adozione di atti e provvedimenti amministrativi </a:t>
          </a:r>
          <a:r>
            <a:rPr lang="it-IT" sz="2500" i="1" kern="1200" dirty="0"/>
            <a:t>Funzione di amministrazione attiva</a:t>
          </a:r>
          <a:endParaRPr lang="en-US" sz="2500" kern="1200" dirty="0"/>
        </a:p>
      </dsp:txBody>
      <dsp:txXfrm>
        <a:off x="1437631" y="1556410"/>
        <a:ext cx="9077968" cy="1244702"/>
      </dsp:txXfrm>
    </dsp:sp>
    <dsp:sp modelId="{3E804A39-7DC4-4671-B891-3C763CF82CE5}">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B89E0-5DBD-42B2-B269-6C5E50DAC1B9}">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284A2-990D-4BB5-B0D0-39B044AA8167}">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100000"/>
            </a:lnSpc>
            <a:spcBef>
              <a:spcPct val="0"/>
            </a:spcBef>
            <a:spcAft>
              <a:spcPct val="35000"/>
            </a:spcAft>
            <a:buNone/>
          </a:pPr>
          <a:r>
            <a:rPr lang="it-IT" sz="2500" kern="1200"/>
            <a:t>Fornisce prestazioni e pone in essere attività materiali </a:t>
          </a:r>
          <a:r>
            <a:rPr lang="it-IT" sz="2500" i="1" kern="1200"/>
            <a:t>(in particolare nei servizi pubblici)</a:t>
          </a:r>
          <a:endParaRPr lang="en-US" sz="2500" kern="120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D6CB7-5B64-4662-822C-301A2C6585E6}">
      <dsp:nvSpPr>
        <dsp:cNvPr id="0" name=""/>
        <dsp:cNvSpPr/>
      </dsp:nvSpPr>
      <dsp:spPr>
        <a:xfrm>
          <a:off x="12135" y="0"/>
          <a:ext cx="1084628" cy="849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1CF44-2D2B-418D-B5F1-9C3916F432C9}">
      <dsp:nvSpPr>
        <dsp:cNvPr id="0" name=""/>
        <dsp:cNvSpPr/>
      </dsp:nvSpPr>
      <dsp:spPr>
        <a:xfrm>
          <a:off x="12135" y="972487"/>
          <a:ext cx="3098938" cy="1582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it-IT" sz="1600" kern="1200" dirty="0"/>
            <a:t>Economicità (massimo risultato con i mezzi a propria disposizione): </a:t>
          </a:r>
          <a:endParaRPr lang="en-US" sz="1600" kern="1200" dirty="0"/>
        </a:p>
      </dsp:txBody>
      <dsp:txXfrm>
        <a:off x="12135" y="972487"/>
        <a:ext cx="3098938" cy="1582774"/>
      </dsp:txXfrm>
    </dsp:sp>
    <dsp:sp modelId="{717F41E6-05A0-404F-BC6C-D0296FC29396}">
      <dsp:nvSpPr>
        <dsp:cNvPr id="0" name=""/>
        <dsp:cNvSpPr/>
      </dsp:nvSpPr>
      <dsp:spPr>
        <a:xfrm>
          <a:off x="0" y="1896333"/>
          <a:ext cx="3098938" cy="1037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it-IT" sz="1400" kern="1200" dirty="0"/>
            <a:t>Organizzativa: chiarezza e linearità nella distribuzione delle competenze</a:t>
          </a:r>
          <a:endParaRPr lang="en-US" sz="1400" kern="1200" dirty="0"/>
        </a:p>
        <a:p>
          <a:pPr marL="0" lvl="0" indent="0" algn="l" defTabSz="622300">
            <a:lnSpc>
              <a:spcPct val="90000"/>
            </a:lnSpc>
            <a:spcBef>
              <a:spcPct val="0"/>
            </a:spcBef>
            <a:spcAft>
              <a:spcPct val="35000"/>
            </a:spcAft>
            <a:buNone/>
          </a:pPr>
          <a:r>
            <a:rPr lang="it-IT" sz="1400" kern="1200" dirty="0"/>
            <a:t>Funzionale: iter procedimentali semplici non aggravati da passaggi inutili e ripetitivi</a:t>
          </a:r>
          <a:endParaRPr lang="en-US" sz="1400" kern="1200" dirty="0"/>
        </a:p>
        <a:p>
          <a:pPr marL="0" lvl="0" indent="0" algn="l" defTabSz="622300">
            <a:lnSpc>
              <a:spcPct val="90000"/>
            </a:lnSpc>
            <a:spcBef>
              <a:spcPct val="0"/>
            </a:spcBef>
            <a:spcAft>
              <a:spcPct val="35000"/>
            </a:spcAft>
            <a:buNone/>
          </a:pPr>
          <a:r>
            <a:rPr lang="it-IT" sz="1400" kern="1200" dirty="0"/>
            <a:t>Contabile: copertura finanziaria delle proprie spese</a:t>
          </a:r>
          <a:endParaRPr lang="en-US" sz="1400" kern="1200" dirty="0"/>
        </a:p>
      </dsp:txBody>
      <dsp:txXfrm>
        <a:off x="0" y="1896333"/>
        <a:ext cx="3098938" cy="1037722"/>
      </dsp:txXfrm>
    </dsp:sp>
    <dsp:sp modelId="{6F9A17D2-15D7-4AA0-B3BD-4279FCA126CA}">
      <dsp:nvSpPr>
        <dsp:cNvPr id="0" name=""/>
        <dsp:cNvSpPr/>
      </dsp:nvSpPr>
      <dsp:spPr>
        <a:xfrm>
          <a:off x="3653388" y="0"/>
          <a:ext cx="1084628" cy="849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377E0-F903-449C-BB9C-8D725C0B5F62}">
      <dsp:nvSpPr>
        <dsp:cNvPr id="0" name=""/>
        <dsp:cNvSpPr/>
      </dsp:nvSpPr>
      <dsp:spPr>
        <a:xfrm>
          <a:off x="3653388" y="972487"/>
          <a:ext cx="3098938" cy="1582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it-IT" sz="1600" kern="1200" dirty="0"/>
            <a:t>Efficacia: esprime il rapporto tra obiettivi prefissati e risultati raggiunti e quindi la capacità di un sistema di realizzare in concreto il programma politico-amministrativo predeterminato; capacità di un potere pubblico di realizzare esattamente quei fini che ad essa l’ordinamento assegna</a:t>
          </a:r>
          <a:endParaRPr lang="en-US" sz="1600" kern="1200" dirty="0"/>
        </a:p>
      </dsp:txBody>
      <dsp:txXfrm>
        <a:off x="3653388" y="972487"/>
        <a:ext cx="3098938" cy="1582774"/>
      </dsp:txXfrm>
    </dsp:sp>
    <dsp:sp modelId="{C9AEA506-3C7B-4E2C-9D87-316B7FE4A5F6}">
      <dsp:nvSpPr>
        <dsp:cNvPr id="0" name=""/>
        <dsp:cNvSpPr/>
      </dsp:nvSpPr>
      <dsp:spPr>
        <a:xfrm>
          <a:off x="3653388" y="2612392"/>
          <a:ext cx="3098938" cy="1037722"/>
        </a:xfrm>
        <a:prstGeom prst="rect">
          <a:avLst/>
        </a:prstGeom>
        <a:noFill/>
        <a:ln>
          <a:noFill/>
        </a:ln>
        <a:effectLst/>
      </dsp:spPr>
      <dsp:style>
        <a:lnRef idx="0">
          <a:scrgbClr r="0" g="0" b="0"/>
        </a:lnRef>
        <a:fillRef idx="0">
          <a:scrgbClr r="0" g="0" b="0"/>
        </a:fillRef>
        <a:effectRef idx="0">
          <a:scrgbClr r="0" g="0" b="0"/>
        </a:effectRef>
        <a:fontRef idx="minor"/>
      </dsp:style>
    </dsp:sp>
    <dsp:sp modelId="{C60A41A9-6CE3-4F17-939D-29C08A16D6FE}">
      <dsp:nvSpPr>
        <dsp:cNvPr id="0" name=""/>
        <dsp:cNvSpPr/>
      </dsp:nvSpPr>
      <dsp:spPr>
        <a:xfrm>
          <a:off x="7294641" y="0"/>
          <a:ext cx="1084628" cy="849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31D24-DB48-43D9-88CC-A21F837B2975}">
      <dsp:nvSpPr>
        <dsp:cNvPr id="0" name=""/>
        <dsp:cNvSpPr/>
      </dsp:nvSpPr>
      <dsp:spPr>
        <a:xfrm>
          <a:off x="7294641" y="972487"/>
          <a:ext cx="3098938" cy="1582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it-IT" sz="1600" kern="1200" dirty="0"/>
            <a:t>Efficienza: </a:t>
          </a:r>
          <a:r>
            <a:rPr lang="it-IT" sz="1600" b="0" i="0" kern="1200" dirty="0"/>
            <a:t>un'Amministrazione si dice che è efficiente quando adotta i mezzi più adatti e meno costosi per svolgere i propri compiti</a:t>
          </a:r>
          <a:endParaRPr lang="en-US" sz="1600" kern="1200" dirty="0"/>
        </a:p>
      </dsp:txBody>
      <dsp:txXfrm>
        <a:off x="7294641" y="972487"/>
        <a:ext cx="3098938" cy="1582774"/>
      </dsp:txXfrm>
    </dsp:sp>
    <dsp:sp modelId="{D9FF267A-C020-491D-BCDA-E45406A479B4}">
      <dsp:nvSpPr>
        <dsp:cNvPr id="0" name=""/>
        <dsp:cNvSpPr/>
      </dsp:nvSpPr>
      <dsp:spPr>
        <a:xfrm>
          <a:off x="7294641" y="2612392"/>
          <a:ext cx="3098938" cy="103772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E32C7-85E7-F2EB-A5D8-A2416974540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96818C6-6464-C857-910E-ABEA2B942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24D3433-7E81-A8A7-314D-69EE159470C0}"/>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5" name="Segnaposto piè di pagina 4">
            <a:extLst>
              <a:ext uri="{FF2B5EF4-FFF2-40B4-BE49-F238E27FC236}">
                <a16:creationId xmlns:a16="http://schemas.microsoft.com/office/drawing/2014/main" id="{647F6291-A640-B894-D618-6474464404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DB2630-1218-E841-4BA3-1307185D4D4B}"/>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697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2E26B-FB9C-5AA1-2749-36A09053BAF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322C027-ED12-A1FA-9646-A0A1F2D17E6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2B80E7-B15C-CFDA-955D-0EB6E329F13E}"/>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5" name="Segnaposto piè di pagina 4">
            <a:extLst>
              <a:ext uri="{FF2B5EF4-FFF2-40B4-BE49-F238E27FC236}">
                <a16:creationId xmlns:a16="http://schemas.microsoft.com/office/drawing/2014/main" id="{931F410E-2B20-EA6A-A791-893E3839B7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AEC831-8E77-686B-F088-A8AC6C94331B}"/>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43236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1AAC23D-9F0E-9FB9-1142-43890B50F86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8512221-72F8-9898-C32C-FB28B0F6331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3C1D08-4FC6-4465-2CE9-3899862FA3B1}"/>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5" name="Segnaposto piè di pagina 4">
            <a:extLst>
              <a:ext uri="{FF2B5EF4-FFF2-40B4-BE49-F238E27FC236}">
                <a16:creationId xmlns:a16="http://schemas.microsoft.com/office/drawing/2014/main" id="{A5DC9C5A-A7BC-FFCC-5BA0-16EA2FFF28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0AA1A7-2B49-BC51-F47F-C46624CEA78C}"/>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85560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6480AE-16E2-3B8B-FA7F-CCAA2260CF7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F0CBA1-39FF-D1D4-F91F-70F5A0515B2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51BB71-72B1-450D-657D-88021BF6C100}"/>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5" name="Segnaposto piè di pagina 4">
            <a:extLst>
              <a:ext uri="{FF2B5EF4-FFF2-40B4-BE49-F238E27FC236}">
                <a16:creationId xmlns:a16="http://schemas.microsoft.com/office/drawing/2014/main" id="{1E3CFF1B-F3EE-B7A1-7B32-04D7D796AC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820420-94A7-E831-1EF2-D98C5359729E}"/>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85887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4194FB-A87E-DB9E-EFC9-42EEC69BA1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63B3BCB-CEC0-E12E-4814-7C77D3ED2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E58F829-E10C-9E16-34CE-974C35496271}"/>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5" name="Segnaposto piè di pagina 4">
            <a:extLst>
              <a:ext uri="{FF2B5EF4-FFF2-40B4-BE49-F238E27FC236}">
                <a16:creationId xmlns:a16="http://schemas.microsoft.com/office/drawing/2014/main" id="{E8445CC3-9500-B66F-A65F-BA4D7466A6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1C3D2E-2C54-98F1-DED0-0E19A15F784D}"/>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201787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6E33FA-9D98-79B5-3707-C70BDAE9CE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AAF418-B7C0-1815-A5D9-321DAF42945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4BB5472-2983-5B83-7469-63F9FE15233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26EDA69-7743-8404-AED6-FDCDFAB6188D}"/>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6" name="Segnaposto piè di pagina 5">
            <a:extLst>
              <a:ext uri="{FF2B5EF4-FFF2-40B4-BE49-F238E27FC236}">
                <a16:creationId xmlns:a16="http://schemas.microsoft.com/office/drawing/2014/main" id="{5663834F-D93C-7945-01B4-66215BA782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F2822D-1B5E-4181-674C-BAC58A379CED}"/>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85988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2F8D1-6C19-0C7E-AEC2-618975C5928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0B690FF-22C5-6E62-527C-E251B5ABF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7B08C6-5FAE-702C-1512-4810EEDF381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60D9D64-CE54-0A8D-C82E-AFC84B654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F6AFB2A-177D-DE89-2994-B07E6C58499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15C5A4-2247-4EE8-C502-3F5D83168679}"/>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8" name="Segnaposto piè di pagina 7">
            <a:extLst>
              <a:ext uri="{FF2B5EF4-FFF2-40B4-BE49-F238E27FC236}">
                <a16:creationId xmlns:a16="http://schemas.microsoft.com/office/drawing/2014/main" id="{22542BAA-BB41-9D2D-C769-C938066F092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ABCF5F2-16EC-9A78-FBC4-B9F5ACCDF06C}"/>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10018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4E188-BFEB-9B4F-86AE-A69733DA997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8E09F88-6CF0-78D6-9DBC-107271A82754}"/>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4" name="Segnaposto piè di pagina 3">
            <a:extLst>
              <a:ext uri="{FF2B5EF4-FFF2-40B4-BE49-F238E27FC236}">
                <a16:creationId xmlns:a16="http://schemas.microsoft.com/office/drawing/2014/main" id="{5C5B6EAC-EC8D-EDBD-75BA-76B581A050E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931DC36-F356-5120-F29E-5BD483509173}"/>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26514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D42BCDE-2806-F32F-221B-5DE3009577F9}"/>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3" name="Segnaposto piè di pagina 2">
            <a:extLst>
              <a:ext uri="{FF2B5EF4-FFF2-40B4-BE49-F238E27FC236}">
                <a16:creationId xmlns:a16="http://schemas.microsoft.com/office/drawing/2014/main" id="{E08D9BBA-08E2-3ABD-39F9-E032F592D01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45AF1EF-1697-6811-850F-8E80A50DC693}"/>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77696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768677-F734-4A50-9E6E-B92913AA62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923CDF-5B74-ACDD-B4DA-0A67D4C69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75F23E9-6AAD-0014-847D-C908D7D94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96FFDA-7CEF-B588-5CC6-4E777A1DC8AB}"/>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6" name="Segnaposto piè di pagina 5">
            <a:extLst>
              <a:ext uri="{FF2B5EF4-FFF2-40B4-BE49-F238E27FC236}">
                <a16:creationId xmlns:a16="http://schemas.microsoft.com/office/drawing/2014/main" id="{46819826-E562-9992-3E94-4492D59F0E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A6CF2A-45E5-D34B-1254-3CAD804868A7}"/>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18817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100BA5-8BE5-071A-736A-D66BEF323A1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0BBDFB7-A3CC-D135-390F-E62B1AB26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FACDA32-9E86-BDAF-B2AE-65257B1F1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25B2A18-B3E5-9554-3B82-BA90B6EBF41F}"/>
              </a:ext>
            </a:extLst>
          </p:cNvPr>
          <p:cNvSpPr>
            <a:spLocks noGrp="1"/>
          </p:cNvSpPr>
          <p:nvPr>
            <p:ph type="dt" sz="half" idx="10"/>
          </p:nvPr>
        </p:nvSpPr>
        <p:spPr/>
        <p:txBody>
          <a:bodyPr/>
          <a:lstStyle/>
          <a:p>
            <a:fld id="{5F36B591-00FD-D543-8FB4-994889DE2D3A}" type="datetimeFigureOut">
              <a:rPr lang="it-IT" smtClean="0"/>
              <a:t>02/10/24</a:t>
            </a:fld>
            <a:endParaRPr lang="it-IT"/>
          </a:p>
        </p:txBody>
      </p:sp>
      <p:sp>
        <p:nvSpPr>
          <p:cNvPr id="6" name="Segnaposto piè di pagina 5">
            <a:extLst>
              <a:ext uri="{FF2B5EF4-FFF2-40B4-BE49-F238E27FC236}">
                <a16:creationId xmlns:a16="http://schemas.microsoft.com/office/drawing/2014/main" id="{35B128FA-77A9-C889-3EA6-B3F8CD4A4F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65E7A1-AF19-A763-BE76-5E6564CA65A1}"/>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229776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3390135-7F1E-8738-C08F-169D0F543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11E2FA8-36A8-269A-0709-1388383E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E646FE-42CB-B785-3366-43037E9F7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6B591-00FD-D543-8FB4-994889DE2D3A}" type="datetimeFigureOut">
              <a:rPr lang="it-IT" smtClean="0"/>
              <a:t>02/10/24</a:t>
            </a:fld>
            <a:endParaRPr lang="it-IT"/>
          </a:p>
        </p:txBody>
      </p:sp>
      <p:sp>
        <p:nvSpPr>
          <p:cNvPr id="5" name="Segnaposto piè di pagina 4">
            <a:extLst>
              <a:ext uri="{FF2B5EF4-FFF2-40B4-BE49-F238E27FC236}">
                <a16:creationId xmlns:a16="http://schemas.microsoft.com/office/drawing/2014/main" id="{3880F557-9A9C-5714-9B04-7F39944F2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A82B6F2-B1AE-A842-E6C7-C60CDC678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BEDC4-8CFC-A042-92BF-A6390345F74D}" type="slidenum">
              <a:rPr lang="it-IT" smtClean="0"/>
              <a:t>‹N›</a:t>
            </a:fld>
            <a:endParaRPr lang="it-IT"/>
          </a:p>
        </p:txBody>
      </p:sp>
    </p:spTree>
    <p:extLst>
      <p:ext uri="{BB962C8B-B14F-4D97-AF65-F5344CB8AC3E}">
        <p14:creationId xmlns:p14="http://schemas.microsoft.com/office/powerpoint/2010/main" val="25634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ocardi.it/dizionario/374.html" TargetMode="External"/><Relationship Id="rId2" Type="http://schemas.openxmlformats.org/officeDocument/2006/relationships/hyperlink" Target="https://www.brocardi.it/dizionario/373.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rocardi.it/dizionario/374.html" TargetMode="External"/><Relationship Id="rId2" Type="http://schemas.openxmlformats.org/officeDocument/2006/relationships/hyperlink" Target="https://www.brocardi.it/dizionario/373.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0" name="Rectangle 1099">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030" name="Picture 6" descr="Cos'è un algoritmo in matematica e informatica: quello che devi sapere">
            <a:extLst>
              <a:ext uri="{FF2B5EF4-FFF2-40B4-BE49-F238E27FC236}">
                <a16:creationId xmlns:a16="http://schemas.microsoft.com/office/drawing/2014/main" id="{E5D8A661-4817-6468-9C53-A6CD11460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13" y="679450"/>
            <a:ext cx="3314700" cy="2189163"/>
          </a:xfrm>
          <a:prstGeom prst="rect">
            <a:avLst/>
          </a:prstGeom>
          <a:extLst>
            <a:ext uri="{909E8E84-426E-40DD-AFC4-6F175D3DCCD1}">
              <a14:hiddenFill xmlns:a14="http://schemas.microsoft.com/office/drawing/2010/main">
                <a:solidFill>
                  <a:srgbClr val="FFFFFF"/>
                </a:solidFill>
              </a14:hiddenFill>
            </a:ext>
          </a:extLst>
        </p:spPr>
      </p:pic>
      <p:pic>
        <p:nvPicPr>
          <p:cNvPr id="12" name="Immagine 11" descr="Immagine che contiene testo, schermata, logo, Carattere&#10;&#10;Descrizione generata automaticamente">
            <a:extLst>
              <a:ext uri="{FF2B5EF4-FFF2-40B4-BE49-F238E27FC236}">
                <a16:creationId xmlns:a16="http://schemas.microsoft.com/office/drawing/2014/main" id="{3596883F-D165-355A-CEEA-3A430E163607}"/>
              </a:ext>
            </a:extLst>
          </p:cNvPr>
          <p:cNvPicPr>
            <a:picLocks noChangeAspect="1"/>
          </p:cNvPicPr>
          <p:nvPr/>
        </p:nvPicPr>
        <p:blipFill rotWithShape="1">
          <a:blip r:embed="rId3"/>
          <a:srcRect t="25594" r="3" b="23245"/>
          <a:stretch/>
        </p:blipFill>
        <p:spPr>
          <a:xfrm>
            <a:off x="5472113" y="2935288"/>
            <a:ext cx="3314700" cy="1662113"/>
          </a:xfrm>
          <a:prstGeom prst="rect">
            <a:avLst/>
          </a:prstGeom>
        </p:spPr>
      </p:pic>
      <p:pic>
        <p:nvPicPr>
          <p:cNvPr id="1028" name="Picture 4" descr="Cosa pensano gli italiani del funzionamento della giustizia? Ecco i dati  delle ultime ricerche - Extrema Ratio">
            <a:extLst>
              <a:ext uri="{FF2B5EF4-FFF2-40B4-BE49-F238E27FC236}">
                <a16:creationId xmlns:a16="http://schemas.microsoft.com/office/drawing/2014/main" id="{D52FACFF-29AE-D404-888A-3A880F7447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2113" y="4665663"/>
            <a:ext cx="3314700" cy="1509713"/>
          </a:xfrm>
          <a:prstGeom prst="rect">
            <a:avLst/>
          </a:prstGeom>
          <a:extLst>
            <a:ext uri="{909E8E84-426E-40DD-AFC4-6F175D3DCCD1}">
              <a14:hiddenFill xmlns:a14="http://schemas.microsoft.com/office/drawing/2010/main">
                <a:solidFill>
                  <a:srgbClr val="FFFFFF"/>
                </a:solidFill>
              </a14:hiddenFill>
            </a:ext>
          </a:extLst>
        </p:spPr>
      </p:pic>
      <p:pic>
        <p:nvPicPr>
          <p:cNvPr id="8" name="Immagine 7" descr="Immagine che contiene testo, lettera, calligrafia, carta&#10;&#10;Descrizione generata automaticamente">
            <a:extLst>
              <a:ext uri="{FF2B5EF4-FFF2-40B4-BE49-F238E27FC236}">
                <a16:creationId xmlns:a16="http://schemas.microsoft.com/office/drawing/2014/main" id="{D90899DC-DA71-9A53-9E99-F0B4F6AC3982}"/>
              </a:ext>
            </a:extLst>
          </p:cNvPr>
          <p:cNvPicPr>
            <a:picLocks noChangeAspect="1"/>
          </p:cNvPicPr>
          <p:nvPr/>
        </p:nvPicPr>
        <p:blipFill rotWithShape="1">
          <a:blip r:embed="rId5"/>
          <a:srcRect t="7411" r="2" b="20199"/>
          <a:stretch/>
        </p:blipFill>
        <p:spPr>
          <a:xfrm>
            <a:off x="8853488" y="679450"/>
            <a:ext cx="2649538" cy="2714625"/>
          </a:xfrm>
          <a:prstGeom prst="rect">
            <a:avLst/>
          </a:prstGeom>
        </p:spPr>
      </p:pic>
      <p:pic>
        <p:nvPicPr>
          <p:cNvPr id="10" name="Immagine 9" descr="Immagine che contiene bandiera, Blu elettrico, Blu intenso, blu&#10;&#10;Descrizione generata automaticamente">
            <a:extLst>
              <a:ext uri="{FF2B5EF4-FFF2-40B4-BE49-F238E27FC236}">
                <a16:creationId xmlns:a16="http://schemas.microsoft.com/office/drawing/2014/main" id="{3A5491DC-5BB3-265E-7BE2-61C24CCB12CD}"/>
              </a:ext>
            </a:extLst>
          </p:cNvPr>
          <p:cNvPicPr>
            <a:picLocks noChangeAspect="1"/>
          </p:cNvPicPr>
          <p:nvPr/>
        </p:nvPicPr>
        <p:blipFill rotWithShape="1">
          <a:blip r:embed="rId6"/>
          <a:srcRect l="25820" r="8944" b="1"/>
          <a:stretch/>
        </p:blipFill>
        <p:spPr>
          <a:xfrm>
            <a:off x="8853488" y="3460750"/>
            <a:ext cx="2649538" cy="2714625"/>
          </a:xfrm>
          <a:prstGeom prst="rect">
            <a:avLst/>
          </a:prstGeom>
        </p:spPr>
      </p:pic>
      <p:sp>
        <p:nvSpPr>
          <p:cNvPr id="2" name="Titolo 1">
            <a:extLst>
              <a:ext uri="{FF2B5EF4-FFF2-40B4-BE49-F238E27FC236}">
                <a16:creationId xmlns:a16="http://schemas.microsoft.com/office/drawing/2014/main" id="{6A4D5392-785A-D87A-A41B-A91506340AD6}"/>
              </a:ext>
            </a:extLst>
          </p:cNvPr>
          <p:cNvSpPr>
            <a:spLocks noGrp="1"/>
          </p:cNvSpPr>
          <p:nvPr>
            <p:ph type="ctrTitle"/>
          </p:nvPr>
        </p:nvSpPr>
        <p:spPr>
          <a:xfrm>
            <a:off x="935862" y="305341"/>
            <a:ext cx="2955852" cy="3283122"/>
          </a:xfrm>
        </p:spPr>
        <p:txBody>
          <a:bodyPr anchor="b">
            <a:normAutofit/>
          </a:bodyPr>
          <a:lstStyle/>
          <a:p>
            <a:r>
              <a:rPr lang="it-IT" sz="2800" b="1" dirty="0">
                <a:solidFill>
                  <a:srgbClr val="002060"/>
                </a:solidFill>
                <a:latin typeface="Garamond" panose="02020404030301010803" pitchFamily="18" charset="0"/>
              </a:rPr>
              <a:t>Corso di diritto amministrativo</a:t>
            </a:r>
          </a:p>
        </p:txBody>
      </p:sp>
      <p:sp>
        <p:nvSpPr>
          <p:cNvPr id="3" name="Sottotitolo 2">
            <a:extLst>
              <a:ext uri="{FF2B5EF4-FFF2-40B4-BE49-F238E27FC236}">
                <a16:creationId xmlns:a16="http://schemas.microsoft.com/office/drawing/2014/main" id="{3042FE56-3131-7D33-E6D5-CB2E360F8A77}"/>
              </a:ext>
            </a:extLst>
          </p:cNvPr>
          <p:cNvSpPr>
            <a:spLocks noGrp="1"/>
          </p:cNvSpPr>
          <p:nvPr>
            <p:ph type="subTitle" idx="1"/>
          </p:nvPr>
        </p:nvSpPr>
        <p:spPr>
          <a:xfrm>
            <a:off x="803563" y="3893804"/>
            <a:ext cx="3292507" cy="2867214"/>
          </a:xfrm>
        </p:spPr>
        <p:txBody>
          <a:bodyPr anchor="t">
            <a:normAutofit/>
          </a:bodyPr>
          <a:lstStyle/>
          <a:p>
            <a:r>
              <a:rPr lang="it-IT" sz="1400" dirty="0">
                <a:solidFill>
                  <a:srgbClr val="002060"/>
                </a:solidFill>
                <a:latin typeface="Garamond" panose="02020404030301010803" pitchFamily="18" charset="0"/>
              </a:rPr>
              <a:t>Sabrina Tranquilli</a:t>
            </a:r>
          </a:p>
          <a:p>
            <a:r>
              <a:rPr lang="it-IT" sz="1800" dirty="0">
                <a:solidFill>
                  <a:srgbClr val="002060"/>
                </a:solidFill>
                <a:latin typeface="Garamond" panose="02020404030301010803" pitchFamily="18" charset="0"/>
              </a:rPr>
              <a:t>A.A. 2024/2025</a:t>
            </a:r>
          </a:p>
          <a:p>
            <a:endParaRPr lang="it-IT" sz="1800" dirty="0">
              <a:solidFill>
                <a:srgbClr val="002060"/>
              </a:solidFill>
              <a:latin typeface="Garamond" panose="02020404030301010803" pitchFamily="18" charset="0"/>
            </a:endParaRPr>
          </a:p>
          <a:p>
            <a:r>
              <a:rPr lang="it-IT" sz="1800" dirty="0">
                <a:solidFill>
                  <a:srgbClr val="002060"/>
                </a:solidFill>
                <a:latin typeface="Garamond" panose="02020404030301010803" pitchFamily="18" charset="0"/>
              </a:rPr>
              <a:t>Codice TEAM </a:t>
            </a:r>
            <a:r>
              <a:rPr lang="it-IT" sz="1800" dirty="0" err="1">
                <a:solidFill>
                  <a:srgbClr val="002060"/>
                </a:solidFill>
                <a:latin typeface="Garamond" panose="02020404030301010803" pitchFamily="18" charset="0"/>
              </a:rPr>
              <a:t>jmckvav</a:t>
            </a:r>
            <a:endParaRPr lang="it-IT" sz="1800" dirty="0">
              <a:solidFill>
                <a:srgbClr val="002060"/>
              </a:solidFill>
              <a:latin typeface="Garamond" panose="02020404030301010803" pitchFamily="18" charset="0"/>
            </a:endParaRPr>
          </a:p>
          <a:p>
            <a:endParaRPr lang="it-IT" sz="1800" dirty="0">
              <a:solidFill>
                <a:srgbClr val="002060"/>
              </a:solidFill>
              <a:latin typeface="Garamond" panose="02020404030301010803" pitchFamily="18" charset="0"/>
            </a:endParaRPr>
          </a:p>
          <a:p>
            <a:r>
              <a:rPr lang="it-IT" sz="1800" b="1" dirty="0">
                <a:solidFill>
                  <a:srgbClr val="002060"/>
                </a:solidFill>
                <a:latin typeface="Garamond" panose="02020404030301010803" pitchFamily="18" charset="0"/>
              </a:rPr>
              <a:t>II lezione </a:t>
            </a:r>
          </a:p>
          <a:p>
            <a:r>
              <a:rPr lang="it-IT" sz="1800" b="1" dirty="0">
                <a:solidFill>
                  <a:srgbClr val="002060"/>
                </a:solidFill>
                <a:latin typeface="Garamond" panose="02020404030301010803" pitchFamily="18" charset="0"/>
              </a:rPr>
              <a:t>27 settembre 2024</a:t>
            </a:r>
          </a:p>
        </p:txBody>
      </p:sp>
      <p:pic>
        <p:nvPicPr>
          <p:cNvPr id="1032" name="Picture 8" descr="Università degli Studi di Napoli &quot;Parthenope&quot; - APRE">
            <a:extLst>
              <a:ext uri="{FF2B5EF4-FFF2-40B4-BE49-F238E27FC236}">
                <a16:creationId xmlns:a16="http://schemas.microsoft.com/office/drawing/2014/main" id="{B40979AA-E920-29FB-6337-0A204BF77E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107" y="0"/>
            <a:ext cx="3749964" cy="152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500"/>
                                  </p:stCondLst>
                                  <p:iterate>
                                    <p:tmPct val="10000"/>
                                  </p:iterate>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7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500"/>
                                  </p:stCondLst>
                                  <p:iterate>
                                    <p:tmPct val="10000"/>
                                  </p:iterate>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7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02EFD2-9EAC-5D15-7F2F-8E3C5F28C9FA}"/>
              </a:ext>
            </a:extLst>
          </p:cNvPr>
          <p:cNvSpPr>
            <a:spLocks noGrp="1"/>
          </p:cNvSpPr>
          <p:nvPr>
            <p:ph type="title"/>
          </p:nvPr>
        </p:nvSpPr>
        <p:spPr/>
        <p:txBody>
          <a:bodyPr/>
          <a:lstStyle/>
          <a:p>
            <a:r>
              <a:rPr lang="it-IT" b="1" dirty="0">
                <a:latin typeface="Garamond" panose="02020404030301010803" pitchFamily="18" charset="0"/>
              </a:rPr>
              <a:t>Legge Cost. n. 1/2012</a:t>
            </a:r>
          </a:p>
        </p:txBody>
      </p:sp>
      <p:sp>
        <p:nvSpPr>
          <p:cNvPr id="3" name="Segnaposto contenuto 2">
            <a:extLst>
              <a:ext uri="{FF2B5EF4-FFF2-40B4-BE49-F238E27FC236}">
                <a16:creationId xmlns:a16="http://schemas.microsoft.com/office/drawing/2014/main" id="{B37BC002-FCF5-7245-B3A3-C9001D002C43}"/>
              </a:ext>
            </a:extLst>
          </p:cNvPr>
          <p:cNvSpPr>
            <a:spLocks noGrp="1"/>
          </p:cNvSpPr>
          <p:nvPr>
            <p:ph idx="1"/>
          </p:nvPr>
        </p:nvSpPr>
        <p:spPr/>
        <p:txBody>
          <a:bodyPr>
            <a:normAutofit fontScale="85000" lnSpcReduction="20000"/>
          </a:bodyPr>
          <a:lstStyle/>
          <a:p>
            <a:pPr algn="just"/>
            <a:r>
              <a:rPr lang="it-IT" b="0" i="0" dirty="0">
                <a:solidFill>
                  <a:srgbClr val="000000"/>
                </a:solidFill>
                <a:effectLst/>
                <a:latin typeface="Garamond" panose="02020404030301010803" pitchFamily="18" charset="0"/>
              </a:rPr>
              <a:t>La legge costituzionale n. 1/2012, novellando gli articoli 81, 97, 117 e 119 Cost., introduce il principio dell’</a:t>
            </a:r>
            <a:r>
              <a:rPr lang="it-IT" b="1" i="0" dirty="0">
                <a:solidFill>
                  <a:srgbClr val="000000"/>
                </a:solidFill>
                <a:effectLst/>
                <a:latin typeface="Garamond" panose="02020404030301010803" pitchFamily="18" charset="0"/>
              </a:rPr>
              <a:t>equilibrio tra entrate e spese del bilancio,</a:t>
            </a:r>
            <a:r>
              <a:rPr lang="it-IT" b="0" i="0" dirty="0">
                <a:solidFill>
                  <a:srgbClr val="000000"/>
                </a:solidFill>
                <a:effectLst/>
                <a:latin typeface="Garamond" panose="02020404030301010803" pitchFamily="18" charset="0"/>
              </a:rPr>
              <a:t> cd. “pareggio di bilancio”, correlandolo a un vincolo di </a:t>
            </a:r>
            <a:r>
              <a:rPr lang="it-IT" b="1" i="0" dirty="0">
                <a:solidFill>
                  <a:srgbClr val="000000"/>
                </a:solidFill>
                <a:effectLst/>
                <a:latin typeface="Garamond" panose="02020404030301010803" pitchFamily="18" charset="0"/>
              </a:rPr>
              <a:t>sostenibilità del debito</a:t>
            </a:r>
            <a:r>
              <a:rPr lang="it-IT" b="0" i="0" dirty="0">
                <a:solidFill>
                  <a:srgbClr val="000000"/>
                </a:solidFill>
                <a:effectLst/>
                <a:latin typeface="Garamond" panose="02020404030301010803" pitchFamily="18" charset="0"/>
              </a:rPr>
              <a:t> di tutte le pubbliche amministrazioni, nel rispetto delle suddette regole in materia economico-finanziaria derivanti dall’ordinamento europeo.</a:t>
            </a:r>
          </a:p>
          <a:p>
            <a:pPr algn="just"/>
            <a:r>
              <a:rPr lang="it-IT" b="0" i="0" dirty="0">
                <a:solidFill>
                  <a:srgbClr val="000000"/>
                </a:solidFill>
                <a:effectLst/>
                <a:latin typeface="Garamond" panose="02020404030301010803" pitchFamily="18" charset="0"/>
              </a:rPr>
              <a:t>In particolare, il principio del pareggio è contenuto nel novellato </a:t>
            </a:r>
            <a:r>
              <a:rPr lang="it-IT" b="1" i="0" dirty="0">
                <a:solidFill>
                  <a:srgbClr val="000000"/>
                </a:solidFill>
                <a:effectLst/>
                <a:latin typeface="Garamond" panose="02020404030301010803" pitchFamily="18" charset="0"/>
              </a:rPr>
              <a:t>articolo</a:t>
            </a:r>
            <a:r>
              <a:rPr lang="it-IT" b="0" i="0" dirty="0">
                <a:solidFill>
                  <a:srgbClr val="000000"/>
                </a:solidFill>
                <a:effectLst/>
                <a:latin typeface="Garamond" panose="02020404030301010803" pitchFamily="18" charset="0"/>
              </a:rPr>
              <a:t> </a:t>
            </a:r>
            <a:r>
              <a:rPr lang="it-IT" b="1" i="0" dirty="0">
                <a:solidFill>
                  <a:srgbClr val="000000"/>
                </a:solidFill>
                <a:effectLst/>
                <a:latin typeface="Garamond" panose="02020404030301010803" pitchFamily="18" charset="0"/>
              </a:rPr>
              <a:t>81,</a:t>
            </a:r>
            <a:r>
              <a:rPr lang="it-IT" b="0" i="0" dirty="0">
                <a:solidFill>
                  <a:srgbClr val="000000"/>
                </a:solidFill>
                <a:effectLst/>
                <a:latin typeface="Garamond" panose="02020404030301010803" pitchFamily="18" charset="0"/>
              </a:rPr>
              <a:t> il quale stabilisce, al </a:t>
            </a:r>
            <a:r>
              <a:rPr lang="it-IT" b="1" i="0" dirty="0">
                <a:solidFill>
                  <a:srgbClr val="000000"/>
                </a:solidFill>
                <a:effectLst/>
                <a:latin typeface="Garamond" panose="02020404030301010803" pitchFamily="18" charset="0"/>
              </a:rPr>
              <a:t>primo</a:t>
            </a:r>
            <a:r>
              <a:rPr lang="it-IT" b="0" i="0" dirty="0">
                <a:solidFill>
                  <a:srgbClr val="000000"/>
                </a:solidFill>
                <a:effectLst/>
                <a:latin typeface="Garamond" panose="02020404030301010803" pitchFamily="18" charset="0"/>
              </a:rPr>
              <a:t> </a:t>
            </a:r>
            <a:r>
              <a:rPr lang="it-IT" b="1" i="0" dirty="0">
                <a:solidFill>
                  <a:srgbClr val="000000"/>
                </a:solidFill>
                <a:effectLst/>
                <a:latin typeface="Garamond" panose="02020404030301010803" pitchFamily="18" charset="0"/>
              </a:rPr>
              <a:t>comma,</a:t>
            </a:r>
            <a:r>
              <a:rPr lang="it-IT" b="0" i="0" dirty="0">
                <a:solidFill>
                  <a:srgbClr val="000000"/>
                </a:solidFill>
                <a:effectLst/>
                <a:latin typeface="Garamond" panose="02020404030301010803" pitchFamily="18" charset="0"/>
              </a:rPr>
              <a:t> che lo </a:t>
            </a:r>
            <a:r>
              <a:rPr lang="it-IT" b="1" i="0" dirty="0">
                <a:solidFill>
                  <a:srgbClr val="000000"/>
                </a:solidFill>
                <a:effectLst/>
                <a:latin typeface="Garamond" panose="02020404030301010803" pitchFamily="18" charset="0"/>
              </a:rPr>
              <a:t>Stato</a:t>
            </a:r>
            <a:r>
              <a:rPr lang="it-IT" b="0" i="0" dirty="0">
                <a:solidFill>
                  <a:srgbClr val="000000"/>
                </a:solidFill>
                <a:effectLst/>
                <a:latin typeface="Garamond" panose="02020404030301010803" pitchFamily="18" charset="0"/>
              </a:rPr>
              <a:t> assicura l’</a:t>
            </a:r>
            <a:r>
              <a:rPr lang="it-IT" b="1" i="0" dirty="0">
                <a:solidFill>
                  <a:srgbClr val="000000"/>
                </a:solidFill>
                <a:effectLst/>
                <a:latin typeface="Garamond" panose="02020404030301010803" pitchFamily="18" charset="0"/>
              </a:rPr>
              <a:t>equilibrio tra le entrate e le spese</a:t>
            </a:r>
            <a:r>
              <a:rPr lang="it-IT" b="0" i="0" dirty="0">
                <a:solidFill>
                  <a:srgbClr val="000000"/>
                </a:solidFill>
                <a:effectLst/>
                <a:latin typeface="Garamond" panose="02020404030301010803" pitchFamily="18" charset="0"/>
              </a:rPr>
              <a:t> del proprio bilancio, </a:t>
            </a:r>
            <a:r>
              <a:rPr lang="it-IT" b="1" i="0" dirty="0">
                <a:solidFill>
                  <a:srgbClr val="000000"/>
                </a:solidFill>
                <a:effectLst/>
                <a:latin typeface="Garamond" panose="02020404030301010803" pitchFamily="18" charset="0"/>
              </a:rPr>
              <a:t>tenendo conto delle diverse fasi - avverse o favorevoli - del ciclo economico.</a:t>
            </a:r>
            <a:endParaRPr lang="it-IT" b="0" i="0" dirty="0">
              <a:solidFill>
                <a:srgbClr val="000000"/>
              </a:solidFill>
              <a:effectLst/>
              <a:latin typeface="Garamond" panose="02020404030301010803" pitchFamily="18" charset="0"/>
            </a:endParaRPr>
          </a:p>
          <a:p>
            <a:pPr algn="just"/>
            <a:r>
              <a:rPr lang="it-IT" b="0" i="0" dirty="0">
                <a:solidFill>
                  <a:srgbClr val="000000"/>
                </a:solidFill>
                <a:effectLst/>
                <a:latin typeface="Garamond" panose="02020404030301010803" pitchFamily="18" charset="0"/>
              </a:rPr>
              <a:t>Ai sensi del </a:t>
            </a:r>
            <a:r>
              <a:rPr lang="it-IT" b="1" i="0" dirty="0">
                <a:solidFill>
                  <a:srgbClr val="000000"/>
                </a:solidFill>
                <a:effectLst/>
                <a:latin typeface="Garamond" panose="02020404030301010803" pitchFamily="18" charset="0"/>
              </a:rPr>
              <a:t>secondo comma dell’articolo 81,</a:t>
            </a:r>
            <a:r>
              <a:rPr lang="it-IT" b="0" i="0" dirty="0">
                <a:solidFill>
                  <a:srgbClr val="000000"/>
                </a:solidFill>
                <a:effectLst/>
                <a:latin typeface="Garamond" panose="02020404030301010803" pitchFamily="18" charset="0"/>
              </a:rPr>
              <a:t> alla regola generale dell’equilibrio di bilancio è possibile derogare, facendo </a:t>
            </a:r>
            <a:r>
              <a:rPr lang="it-IT" b="1" i="0" dirty="0">
                <a:solidFill>
                  <a:srgbClr val="000000"/>
                </a:solidFill>
                <a:effectLst/>
                <a:latin typeface="Garamond" panose="02020404030301010803" pitchFamily="18" charset="0"/>
              </a:rPr>
              <a:t>ricorso all’indebitamento,</a:t>
            </a:r>
            <a:r>
              <a:rPr lang="it-IT" b="0" i="0" dirty="0">
                <a:solidFill>
                  <a:srgbClr val="000000"/>
                </a:solidFill>
                <a:effectLst/>
                <a:latin typeface="Garamond" panose="02020404030301010803" pitchFamily="18" charset="0"/>
              </a:rPr>
              <a:t> solo al fine di considerare gli </a:t>
            </a:r>
            <a:r>
              <a:rPr lang="it-IT" b="1" i="0" dirty="0">
                <a:solidFill>
                  <a:srgbClr val="000000"/>
                </a:solidFill>
                <a:effectLst/>
                <a:latin typeface="Garamond" panose="02020404030301010803" pitchFamily="18" charset="0"/>
              </a:rPr>
              <a:t>effetti del ciclo economico</a:t>
            </a:r>
            <a:r>
              <a:rPr lang="it-IT" b="0" i="0" dirty="0">
                <a:solidFill>
                  <a:srgbClr val="000000"/>
                </a:solidFill>
                <a:effectLst/>
                <a:latin typeface="Garamond" panose="02020404030301010803" pitchFamily="18" charset="0"/>
              </a:rPr>
              <a:t> e al verificarsi di </a:t>
            </a:r>
            <a:r>
              <a:rPr lang="it-IT" b="1" i="0" dirty="0">
                <a:solidFill>
                  <a:srgbClr val="000000"/>
                </a:solidFill>
                <a:effectLst/>
                <a:latin typeface="Garamond" panose="02020404030301010803" pitchFamily="18" charset="0"/>
              </a:rPr>
              <a:t>eventi</a:t>
            </a:r>
            <a:r>
              <a:rPr lang="it-IT" b="0" i="0" dirty="0">
                <a:solidFill>
                  <a:srgbClr val="000000"/>
                </a:solidFill>
                <a:effectLst/>
                <a:latin typeface="Garamond" panose="02020404030301010803" pitchFamily="18" charset="0"/>
              </a:rPr>
              <a:t> </a:t>
            </a:r>
            <a:r>
              <a:rPr lang="it-IT" b="1" i="0" dirty="0">
                <a:solidFill>
                  <a:srgbClr val="000000"/>
                </a:solidFill>
                <a:effectLst/>
                <a:latin typeface="Garamond" panose="02020404030301010803" pitchFamily="18" charset="0"/>
              </a:rPr>
              <a:t>eccezionali,</a:t>
            </a:r>
            <a:r>
              <a:rPr lang="it-IT" b="0" i="0" dirty="0">
                <a:solidFill>
                  <a:srgbClr val="000000"/>
                </a:solidFill>
                <a:effectLst/>
                <a:latin typeface="Garamond" panose="02020404030301010803" pitchFamily="18" charset="0"/>
              </a:rPr>
              <a:t> che ai sensi dell’articolo 5 della legge costituzionale possono consistere in </a:t>
            </a:r>
            <a:r>
              <a:rPr lang="it-IT" b="1" i="0" dirty="0">
                <a:solidFill>
                  <a:srgbClr val="000000"/>
                </a:solidFill>
                <a:effectLst/>
                <a:latin typeface="Garamond" panose="02020404030301010803" pitchFamily="18" charset="0"/>
              </a:rPr>
              <a:t>gravi recessioni economiche</a:t>
            </a:r>
            <a:r>
              <a:rPr lang="it-IT" b="0" i="0" dirty="0">
                <a:solidFill>
                  <a:srgbClr val="000000"/>
                </a:solidFill>
                <a:effectLst/>
                <a:latin typeface="Garamond" panose="02020404030301010803" pitchFamily="18" charset="0"/>
              </a:rPr>
              <a:t>; </a:t>
            </a:r>
            <a:r>
              <a:rPr lang="it-IT" b="1" i="0" dirty="0">
                <a:solidFill>
                  <a:srgbClr val="000000"/>
                </a:solidFill>
                <a:effectLst/>
                <a:latin typeface="Garamond" panose="02020404030301010803" pitchFamily="18" charset="0"/>
              </a:rPr>
              <a:t>crisi finanziarie</a:t>
            </a:r>
            <a:r>
              <a:rPr lang="it-IT" b="0" i="0" dirty="0">
                <a:solidFill>
                  <a:srgbClr val="000000"/>
                </a:solidFill>
                <a:effectLst/>
                <a:latin typeface="Garamond" panose="02020404030301010803" pitchFamily="18" charset="0"/>
              </a:rPr>
              <a:t> e </a:t>
            </a:r>
            <a:r>
              <a:rPr lang="it-IT" b="1" i="0" dirty="0">
                <a:solidFill>
                  <a:srgbClr val="000000"/>
                </a:solidFill>
                <a:effectLst/>
                <a:latin typeface="Garamond" panose="02020404030301010803" pitchFamily="18" charset="0"/>
              </a:rPr>
              <a:t>gravi calamità naturali.</a:t>
            </a:r>
            <a:endParaRPr lang="it-IT" b="0" i="0" dirty="0">
              <a:solidFill>
                <a:srgbClr val="000000"/>
              </a:solidFill>
              <a:effectLst/>
              <a:latin typeface="Garamond" panose="02020404030301010803" pitchFamily="18" charset="0"/>
            </a:endParaRPr>
          </a:p>
          <a:p>
            <a:endParaRPr lang="it-IT" dirty="0"/>
          </a:p>
        </p:txBody>
      </p:sp>
    </p:spTree>
    <p:extLst>
      <p:ext uri="{BB962C8B-B14F-4D97-AF65-F5344CB8AC3E}">
        <p14:creationId xmlns:p14="http://schemas.microsoft.com/office/powerpoint/2010/main" val="344260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320766-7438-05A4-6A53-53111C94D0D2}"/>
              </a:ext>
            </a:extLst>
          </p:cNvPr>
          <p:cNvSpPr>
            <a:spLocks noGrp="1"/>
          </p:cNvSpPr>
          <p:nvPr>
            <p:ph type="title"/>
          </p:nvPr>
        </p:nvSpPr>
        <p:spPr/>
        <p:txBody>
          <a:bodyPr/>
          <a:lstStyle/>
          <a:p>
            <a:r>
              <a:rPr lang="it-IT" dirty="0"/>
              <a:t>«</a:t>
            </a:r>
            <a:r>
              <a:rPr lang="it-IT" b="1" dirty="0">
                <a:solidFill>
                  <a:srgbClr val="000000"/>
                </a:solidFill>
                <a:latin typeface="Garamond" panose="02020404030301010803" pitchFamily="18" charset="0"/>
              </a:rPr>
              <a:t>I pubblici uffici sono organizzati secondo disposizioni di legge»</a:t>
            </a:r>
            <a:endParaRPr lang="it-IT" dirty="0"/>
          </a:p>
        </p:txBody>
      </p:sp>
      <p:sp>
        <p:nvSpPr>
          <p:cNvPr id="3" name="Segnaposto contenuto 2">
            <a:extLst>
              <a:ext uri="{FF2B5EF4-FFF2-40B4-BE49-F238E27FC236}">
                <a16:creationId xmlns:a16="http://schemas.microsoft.com/office/drawing/2014/main" id="{A8A820C2-A0B0-D331-55DF-FCB5EF1D3075}"/>
              </a:ext>
            </a:extLst>
          </p:cNvPr>
          <p:cNvSpPr>
            <a:spLocks noGrp="1"/>
          </p:cNvSpPr>
          <p:nvPr>
            <p:ph idx="1"/>
          </p:nvPr>
        </p:nvSpPr>
        <p:spPr/>
        <p:txBody>
          <a:bodyPr>
            <a:normAutofit fontScale="85000" lnSpcReduction="10000"/>
          </a:bodyPr>
          <a:lstStyle/>
          <a:p>
            <a:r>
              <a:rPr lang="it-IT" dirty="0">
                <a:latin typeface="Garamond" panose="02020404030301010803" pitchFamily="18" charset="0"/>
              </a:rPr>
              <a:t>Il principio di legalità non richiede soltanto che i fini della PA siano determinati dalla legge. Copre un’area molto più vasta che è indicata dalla Costituzione</a:t>
            </a:r>
          </a:p>
          <a:p>
            <a:r>
              <a:rPr lang="it-IT" dirty="0">
                <a:latin typeface="Garamond" panose="02020404030301010803" pitchFamily="18" charset="0"/>
              </a:rPr>
              <a:t>Riguarda anzitutto l’organizzazione dei pubblici uffici: non può esistere una Pa che non sia individuata dalla legge; né tale amministrazione può essere investita di un potere amministrativo indifferenziato</a:t>
            </a:r>
          </a:p>
          <a:p>
            <a:endParaRPr lang="it-IT" dirty="0">
              <a:latin typeface="Garamond" panose="02020404030301010803" pitchFamily="18" charset="0"/>
            </a:endParaRPr>
          </a:p>
          <a:p>
            <a:pPr marL="0" indent="0">
              <a:buNone/>
            </a:pPr>
            <a:r>
              <a:rPr lang="it-IT" dirty="0">
                <a:latin typeface="Garamond" panose="02020404030301010803" pitchFamily="18" charset="0"/>
              </a:rPr>
              <a:t>Il potere amministrativo viene distribuito tra apparati titolari di attribuzioni, a loro volta, suddivise per competenze (ad esempio la tutela dell’ambiente suddivisa tra Ministero e Regioni e all’interno di questi ultimi tra dipartimenti e uffici)</a:t>
            </a:r>
          </a:p>
          <a:p>
            <a:pPr marL="0" indent="0">
              <a:buNone/>
            </a:pPr>
            <a:endParaRPr lang="it-IT" dirty="0">
              <a:latin typeface="Garamond" panose="02020404030301010803" pitchFamily="18" charset="0"/>
            </a:endParaRPr>
          </a:p>
          <a:p>
            <a:pPr marL="0" indent="0">
              <a:buNone/>
            </a:pPr>
            <a:r>
              <a:rPr lang="it-IT" dirty="0">
                <a:latin typeface="Garamond" panose="02020404030301010803" pitchFamily="18" charset="0"/>
              </a:rPr>
              <a:t>La legge non stabilisce solo i fini dell’attività amministrativa ma anche i mezzi</a:t>
            </a:r>
          </a:p>
        </p:txBody>
      </p:sp>
    </p:spTree>
    <p:extLst>
      <p:ext uri="{BB962C8B-B14F-4D97-AF65-F5344CB8AC3E}">
        <p14:creationId xmlns:p14="http://schemas.microsoft.com/office/powerpoint/2010/main" val="272117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BEA46E-BA64-E720-7D86-F581AA3D9D42}"/>
              </a:ext>
            </a:extLst>
          </p:cNvPr>
          <p:cNvSpPr>
            <a:spLocks noGrp="1"/>
          </p:cNvSpPr>
          <p:nvPr>
            <p:ph type="title"/>
          </p:nvPr>
        </p:nvSpPr>
        <p:spPr/>
        <p:txBody>
          <a:bodyPr/>
          <a:lstStyle/>
          <a:p>
            <a:r>
              <a:rPr lang="it-IT" b="1" dirty="0">
                <a:latin typeface="Garamond" panose="02020404030301010803" pitchFamily="18" charset="0"/>
              </a:rPr>
              <a:t>Riserva di legge relativa</a:t>
            </a:r>
          </a:p>
        </p:txBody>
      </p:sp>
      <p:sp>
        <p:nvSpPr>
          <p:cNvPr id="3" name="Segnaposto contenuto 2">
            <a:extLst>
              <a:ext uri="{FF2B5EF4-FFF2-40B4-BE49-F238E27FC236}">
                <a16:creationId xmlns:a16="http://schemas.microsoft.com/office/drawing/2014/main" id="{0EDF69DD-588D-CD8D-8A6E-C006A7C6B5F9}"/>
              </a:ext>
            </a:extLst>
          </p:cNvPr>
          <p:cNvSpPr>
            <a:spLocks noGrp="1"/>
          </p:cNvSpPr>
          <p:nvPr>
            <p:ph idx="1"/>
          </p:nvPr>
        </p:nvSpPr>
        <p:spPr>
          <a:xfrm>
            <a:off x="650929" y="1425844"/>
            <a:ext cx="10702871" cy="5284922"/>
          </a:xfrm>
        </p:spPr>
        <p:txBody>
          <a:bodyPr>
            <a:normAutofit lnSpcReduction="10000"/>
          </a:bodyPr>
          <a:lstStyle/>
          <a:p>
            <a:pPr marL="0" indent="0" algn="just">
              <a:buNone/>
            </a:pPr>
            <a:r>
              <a:rPr lang="it-IT" dirty="0">
                <a:latin typeface="Garamond" panose="02020404030301010803" pitchFamily="18" charset="0"/>
              </a:rPr>
              <a:t>L’art. 97, per pacifica interpretazione, pone una riserva di legge relativa; conclusione, questa, di per sé non esauriente circa la delimitazione di intervento tra legislatore e potere regolamentare. </a:t>
            </a:r>
          </a:p>
          <a:p>
            <a:pPr marL="0" indent="0" algn="just">
              <a:buNone/>
            </a:pPr>
            <a:r>
              <a:rPr lang="it-IT" dirty="0">
                <a:latin typeface="Garamond" panose="02020404030301010803" pitchFamily="18" charset="0"/>
              </a:rPr>
              <a:t>Secondo P. Caretti “esistono degli obblighi in materia di esercizio del potere di organizzazione a carico del legislatore: esso deve comunque intervenire in questa materia dosando il suo intervento in modo diverso”, a seconda che si tratti di disciplinare le strutture organizzative di primo livello (volte a garantire l’attuazione di fini che all’azione dei pubblici poteri impone la cura degli interessi generali della collettività, ed in tal caso l’intervento sarà tendenzialmente più incisivo ed anche esaustivo), ovvero quelle di secondo livello “destinate ad operare in sintonia con la ulteriore specificazione che di quei fini viene operata dal diverso circuito di mediazione, anch’essa politica, che fa capo all’Esecutivo” (qui l’intervento sarà in prevalenza orientato alla predeterminazione di principi e criteri direttivi, 16). </a:t>
            </a:r>
          </a:p>
        </p:txBody>
      </p:sp>
    </p:spTree>
    <p:extLst>
      <p:ext uri="{BB962C8B-B14F-4D97-AF65-F5344CB8AC3E}">
        <p14:creationId xmlns:p14="http://schemas.microsoft.com/office/powerpoint/2010/main" val="262995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5675E-2594-83E6-1B9D-D80DB8BF7DD1}"/>
              </a:ext>
            </a:extLst>
          </p:cNvPr>
          <p:cNvSpPr>
            <a:spLocks noGrp="1"/>
          </p:cNvSpPr>
          <p:nvPr>
            <p:ph type="title"/>
          </p:nvPr>
        </p:nvSpPr>
        <p:spPr>
          <a:xfrm>
            <a:off x="838200" y="148148"/>
            <a:ext cx="10515600" cy="1325563"/>
          </a:xfrm>
        </p:spPr>
        <p:txBody>
          <a:bodyPr/>
          <a:lstStyle/>
          <a:p>
            <a:r>
              <a:rPr lang="it-IT" b="1" dirty="0">
                <a:latin typeface="Garamond" panose="02020404030301010803" pitchFamily="18" charset="0"/>
              </a:rPr>
              <a:t>Riserva di legge relativa</a:t>
            </a:r>
            <a:endParaRPr lang="it-IT" b="1" dirty="0"/>
          </a:p>
        </p:txBody>
      </p:sp>
      <p:sp>
        <p:nvSpPr>
          <p:cNvPr id="3" name="Segnaposto contenuto 2">
            <a:extLst>
              <a:ext uri="{FF2B5EF4-FFF2-40B4-BE49-F238E27FC236}">
                <a16:creationId xmlns:a16="http://schemas.microsoft.com/office/drawing/2014/main" id="{61CFA170-78EB-95CA-B8AB-90163E1F893B}"/>
              </a:ext>
            </a:extLst>
          </p:cNvPr>
          <p:cNvSpPr>
            <a:spLocks noGrp="1"/>
          </p:cNvSpPr>
          <p:nvPr>
            <p:ph idx="1"/>
          </p:nvPr>
        </p:nvSpPr>
        <p:spPr>
          <a:xfrm>
            <a:off x="563105" y="1301857"/>
            <a:ext cx="11065790" cy="5051533"/>
          </a:xfrm>
        </p:spPr>
        <p:txBody>
          <a:bodyPr>
            <a:noAutofit/>
          </a:bodyPr>
          <a:lstStyle/>
          <a:p>
            <a:pPr marL="0" indent="0" algn="just">
              <a:buNone/>
            </a:pPr>
            <a:r>
              <a:rPr lang="it-IT" sz="3200" dirty="0">
                <a:latin typeface="Garamond" panose="02020404030301010803" pitchFamily="18" charset="0"/>
              </a:rPr>
              <a:t>A supporto della relatività si utilizzano due argomenti: quello letterale, posto che l’art. 97 usa la formula “secondo disposizioni di legge” ciò implicando che gli uffici non sono organizzati direttamente dalla legge, ma seguendo i criteri stabiliti dalla legge; ed uno di buon senso (G. U. Rescigno, 1984, 557) “</a:t>
            </a:r>
            <a:r>
              <a:rPr lang="it-IT" sz="3200" i="1" dirty="0">
                <a:latin typeface="Garamond" panose="02020404030301010803" pitchFamily="18" charset="0"/>
              </a:rPr>
              <a:t>perché non avrebbe pratica possibilità e sarebbe controproducente pretendere che anche le regole di organizzazione e di funzionamento più minute e particolari, più interne agli uffici, venissero tutte formulate dal Parlamento. Si tratterebbe di un inutile aggravio del lavoro parlamentare, senza significato politico rilevante. Al Parlamento (ai partiti) giustamente interessa disciplinare gli aspetti decisivi e politicamente significativi della organizzazione dello Stato, non i momenti puramente esecutivi, interni e in fondo prevalentemente tecnici</a:t>
            </a:r>
            <a:r>
              <a:rPr lang="it-IT" sz="3200" dirty="0">
                <a:latin typeface="Garamond" panose="02020404030301010803" pitchFamily="18" charset="0"/>
              </a:rPr>
              <a:t>”.</a:t>
            </a:r>
            <a:endParaRPr lang="it-IT" sz="3200" dirty="0"/>
          </a:p>
        </p:txBody>
      </p:sp>
    </p:spTree>
    <p:extLst>
      <p:ext uri="{BB962C8B-B14F-4D97-AF65-F5344CB8AC3E}">
        <p14:creationId xmlns:p14="http://schemas.microsoft.com/office/powerpoint/2010/main" val="300646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35516D-B07C-31EC-1B6F-0F26153B738F}"/>
              </a:ext>
            </a:extLst>
          </p:cNvPr>
          <p:cNvSpPr>
            <a:spLocks noGrp="1"/>
          </p:cNvSpPr>
          <p:nvPr>
            <p:ph type="title"/>
          </p:nvPr>
        </p:nvSpPr>
        <p:spPr>
          <a:xfrm>
            <a:off x="698715" y="500062"/>
            <a:ext cx="11141990" cy="1325563"/>
          </a:xfrm>
        </p:spPr>
        <p:txBody>
          <a:bodyPr>
            <a:normAutofit fontScale="90000"/>
          </a:bodyPr>
          <a:lstStyle/>
          <a:p>
            <a:r>
              <a:rPr lang="it-IT" dirty="0">
                <a:solidFill>
                  <a:srgbClr val="000000"/>
                </a:solidFill>
                <a:latin typeface="Garamond" panose="02020404030301010803" pitchFamily="18" charset="0"/>
              </a:rPr>
              <a:t>I pubblici uffici sono organizzati secondo disposizioni di legge, in modo che siano assicurati il </a:t>
            </a:r>
            <a:r>
              <a:rPr lang="it-IT" dirty="0">
                <a:solidFill>
                  <a:srgbClr val="000000"/>
                </a:solidFill>
                <a:latin typeface="Garamond" panose="02020404030301010803" pitchFamily="18" charset="0"/>
                <a:hlinkClick r:id="rId2" tooltip="Dizionario Giuridico: Buon andamento">
                  <a:extLst>
                    <a:ext uri="{A12FA001-AC4F-418D-AE19-62706E023703}">
                      <ahyp:hlinkClr xmlns:ahyp="http://schemas.microsoft.com/office/drawing/2018/hyperlinkcolor" val="tx"/>
                    </a:ext>
                  </a:extLst>
                </a:hlinkClick>
              </a:rPr>
              <a:t>buon andamento</a:t>
            </a:r>
            <a:r>
              <a:rPr lang="it-IT" dirty="0">
                <a:solidFill>
                  <a:srgbClr val="000000"/>
                </a:solidFill>
                <a:latin typeface="Garamond" panose="02020404030301010803" pitchFamily="18" charset="0"/>
              </a:rPr>
              <a:t> e l</a:t>
            </a:r>
            <a:r>
              <a:rPr lang="it-IT" dirty="0">
                <a:solidFill>
                  <a:srgbClr val="000000"/>
                </a:solidFill>
                <a:latin typeface="Garamond" panose="02020404030301010803" pitchFamily="18" charset="0"/>
                <a:hlinkClick r:id="rId3" tooltip="Dizionario Giuridico: Imparzialità della P.A.">
                  <a:extLst>
                    <a:ext uri="{A12FA001-AC4F-418D-AE19-62706E023703}">
                      <ahyp:hlinkClr xmlns:ahyp="http://schemas.microsoft.com/office/drawing/2018/hyperlinkcolor" val="tx"/>
                    </a:ext>
                  </a:extLst>
                </a:hlinkClick>
              </a:rPr>
              <a:t>’imparzialità</a:t>
            </a:r>
            <a:r>
              <a:rPr lang="it-IT" dirty="0">
                <a:solidFill>
                  <a:srgbClr val="000000"/>
                </a:solidFill>
                <a:latin typeface="Garamond" panose="02020404030301010803" pitchFamily="18" charset="0"/>
              </a:rPr>
              <a:t> dell'amministrazione.</a:t>
            </a:r>
            <a:br>
              <a:rPr lang="it-IT" dirty="0">
                <a:solidFill>
                  <a:srgbClr val="000000"/>
                </a:solidFill>
                <a:latin typeface="Garamond" panose="02020404030301010803" pitchFamily="18" charset="0"/>
              </a:rPr>
            </a:br>
            <a:endParaRPr lang="it-IT" dirty="0"/>
          </a:p>
        </p:txBody>
      </p:sp>
      <p:sp>
        <p:nvSpPr>
          <p:cNvPr id="3" name="Segnaposto contenuto 2">
            <a:extLst>
              <a:ext uri="{FF2B5EF4-FFF2-40B4-BE49-F238E27FC236}">
                <a16:creationId xmlns:a16="http://schemas.microsoft.com/office/drawing/2014/main" id="{50239732-945E-7C67-1612-BC3718059CDA}"/>
              </a:ext>
            </a:extLst>
          </p:cNvPr>
          <p:cNvSpPr>
            <a:spLocks noGrp="1"/>
          </p:cNvSpPr>
          <p:nvPr>
            <p:ph idx="1"/>
          </p:nvPr>
        </p:nvSpPr>
        <p:spPr/>
        <p:txBody>
          <a:bodyPr>
            <a:normAutofit lnSpcReduction="10000"/>
          </a:bodyPr>
          <a:lstStyle/>
          <a:p>
            <a:r>
              <a:rPr lang="it-IT" dirty="0"/>
              <a:t>Principio del buon andamento ha ricevuto scarsa attenzione della dottrina</a:t>
            </a:r>
          </a:p>
          <a:p>
            <a:endParaRPr lang="it-IT" dirty="0"/>
          </a:p>
          <a:p>
            <a:r>
              <a:rPr lang="it-IT" dirty="0"/>
              <a:t>Adunanza Plenaria del Consiglio di Stato n. 2/1972 ne ha riconosciuto la giuridicità: il principio del buon andamento riguarda il rapporto tra livelli di governo, le scelte della PA</a:t>
            </a:r>
          </a:p>
          <a:p>
            <a:endParaRPr lang="it-IT" dirty="0"/>
          </a:p>
          <a:p>
            <a:r>
              <a:rPr lang="it-IT" dirty="0"/>
              <a:t>Sentenza della Corte costituzionale n. 214/1988 per la prima volta considera il principio di leale collaborazione come corollario del principio di buon andamento</a:t>
            </a:r>
          </a:p>
        </p:txBody>
      </p:sp>
    </p:spTree>
    <p:extLst>
      <p:ext uri="{BB962C8B-B14F-4D97-AF65-F5344CB8AC3E}">
        <p14:creationId xmlns:p14="http://schemas.microsoft.com/office/powerpoint/2010/main" val="411931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BBCDD83-D0DE-7439-800D-D0E2CC0C8C3C}"/>
              </a:ext>
            </a:extLst>
          </p:cNvPr>
          <p:cNvSpPr>
            <a:spLocks noGrp="1"/>
          </p:cNvSpPr>
          <p:nvPr>
            <p:ph type="title"/>
          </p:nvPr>
        </p:nvSpPr>
        <p:spPr>
          <a:xfrm>
            <a:off x="1043631" y="809898"/>
            <a:ext cx="9942716" cy="1554480"/>
          </a:xfrm>
        </p:spPr>
        <p:txBody>
          <a:bodyPr anchor="ctr">
            <a:normAutofit/>
          </a:bodyPr>
          <a:lstStyle/>
          <a:p>
            <a:r>
              <a:rPr lang="it-IT" sz="4800"/>
              <a:t>«Buon andamento»</a:t>
            </a:r>
          </a:p>
        </p:txBody>
      </p:sp>
      <p:sp>
        <p:nvSpPr>
          <p:cNvPr id="3" name="Segnaposto contenuto 2">
            <a:extLst>
              <a:ext uri="{FF2B5EF4-FFF2-40B4-BE49-F238E27FC236}">
                <a16:creationId xmlns:a16="http://schemas.microsoft.com/office/drawing/2014/main" id="{0136B7D0-E259-D129-DA3F-965FDA72E242}"/>
              </a:ext>
            </a:extLst>
          </p:cNvPr>
          <p:cNvSpPr>
            <a:spLocks noGrp="1"/>
          </p:cNvSpPr>
          <p:nvPr>
            <p:ph idx="1"/>
          </p:nvPr>
        </p:nvSpPr>
        <p:spPr>
          <a:xfrm>
            <a:off x="1045028" y="3017522"/>
            <a:ext cx="9941319" cy="3124658"/>
          </a:xfrm>
        </p:spPr>
        <p:txBody>
          <a:bodyPr anchor="ctr">
            <a:normAutofit/>
          </a:bodyPr>
          <a:lstStyle/>
          <a:p>
            <a:r>
              <a:rPr lang="it-IT" sz="2400">
                <a:latin typeface="Garamond" panose="02020404030301010803" pitchFamily="18" charset="0"/>
              </a:rPr>
              <a:t>L’organizzazione pubblica opera al fine di soddisfare concretamente i bisogni per la quale è predisposta dal legislatore; il buon andamento come l’imparzialità costituisce un criterio attuativo destinato a rendere riconoscibile dalla comunità un potere pubblico come tale</a:t>
            </a:r>
          </a:p>
          <a:p>
            <a:endParaRPr lang="it-IT" sz="2400">
              <a:latin typeface="Garamond" panose="02020404030301010803" pitchFamily="18" charset="0"/>
            </a:endParaRPr>
          </a:p>
          <a:p>
            <a:r>
              <a:rPr lang="it-IT" sz="2400">
                <a:latin typeface="Garamond" panose="02020404030301010803" pitchFamily="18" charset="0"/>
              </a:rPr>
              <a:t>L’amministrazione è in grado di operare sul piano concreto attraverso il filtro del buon andamento: l’individuazione e la realizzazione dell’interesse pubblico solo astrattamente delineato dalla legge si cala nel concreto</a:t>
            </a:r>
          </a:p>
          <a:p>
            <a:endParaRPr lang="it-IT"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04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BD109CB-B256-69B0-5376-F8E2160DEACA}"/>
              </a:ext>
            </a:extLst>
          </p:cNvPr>
          <p:cNvSpPr>
            <a:spLocks noGrp="1"/>
          </p:cNvSpPr>
          <p:nvPr>
            <p:ph type="title"/>
          </p:nvPr>
        </p:nvSpPr>
        <p:spPr>
          <a:xfrm>
            <a:off x="808638" y="386930"/>
            <a:ext cx="9236700" cy="1188950"/>
          </a:xfrm>
        </p:spPr>
        <p:txBody>
          <a:bodyPr anchor="b">
            <a:normAutofit/>
          </a:bodyPr>
          <a:lstStyle/>
          <a:p>
            <a:r>
              <a:rPr lang="it-IT" sz="5400" dirty="0">
                <a:latin typeface="Garamond" panose="02020404030301010803" pitchFamily="18" charset="0"/>
              </a:rPr>
              <a:t>EEE</a:t>
            </a:r>
          </a:p>
        </p:txBody>
      </p:sp>
      <p:grpSp>
        <p:nvGrpSpPr>
          <p:cNvPr id="22" name="Group 2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3" name="Rectangle 2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Segnaposto contenuto 2">
            <a:extLst>
              <a:ext uri="{FF2B5EF4-FFF2-40B4-BE49-F238E27FC236}">
                <a16:creationId xmlns:a16="http://schemas.microsoft.com/office/drawing/2014/main" id="{659C659D-D047-70D4-2E6A-175D13615902}"/>
              </a:ext>
            </a:extLst>
          </p:cNvPr>
          <p:cNvGraphicFramePr>
            <a:graphicFrameLocks noGrp="1"/>
          </p:cNvGraphicFramePr>
          <p:nvPr>
            <p:ph idx="1"/>
            <p:extLst>
              <p:ext uri="{D42A27DB-BD31-4B8C-83A1-F6EECF244321}">
                <p14:modId xmlns:p14="http://schemas.microsoft.com/office/powerpoint/2010/main" val="1330188092"/>
              </p:ext>
            </p:extLst>
          </p:nvPr>
        </p:nvGraphicFramePr>
        <p:xfrm>
          <a:off x="825264" y="2386739"/>
          <a:ext cx="10405716" cy="365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30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C19528-173F-C5CE-4143-EC252737D3EB}"/>
              </a:ext>
            </a:extLst>
          </p:cNvPr>
          <p:cNvSpPr>
            <a:spLocks noGrp="1"/>
          </p:cNvSpPr>
          <p:nvPr>
            <p:ph type="title"/>
          </p:nvPr>
        </p:nvSpPr>
        <p:spPr/>
        <p:txBody>
          <a:bodyPr/>
          <a:lstStyle/>
          <a:p>
            <a:r>
              <a:rPr lang="it-IT" dirty="0"/>
              <a:t>Amministrazione di risultato e Principio del risultato</a:t>
            </a:r>
          </a:p>
        </p:txBody>
      </p:sp>
      <p:sp>
        <p:nvSpPr>
          <p:cNvPr id="3" name="Segnaposto contenuto 2">
            <a:extLst>
              <a:ext uri="{FF2B5EF4-FFF2-40B4-BE49-F238E27FC236}">
                <a16:creationId xmlns:a16="http://schemas.microsoft.com/office/drawing/2014/main" id="{7A240910-CDCC-1A89-7627-DB1FD15E9779}"/>
              </a:ext>
            </a:extLst>
          </p:cNvPr>
          <p:cNvSpPr>
            <a:spLocks noGrp="1"/>
          </p:cNvSpPr>
          <p:nvPr>
            <p:ph idx="1"/>
          </p:nvPr>
        </p:nvSpPr>
        <p:spPr>
          <a:xfrm>
            <a:off x="838199" y="1825624"/>
            <a:ext cx="10770031" cy="5032375"/>
          </a:xfrm>
        </p:spPr>
        <p:txBody>
          <a:bodyPr>
            <a:normAutofit fontScale="85000" lnSpcReduction="20000"/>
          </a:bodyPr>
          <a:lstStyle/>
          <a:p>
            <a:pPr marL="0" indent="0" algn="just">
              <a:spcAft>
                <a:spcPts val="0"/>
              </a:spcAft>
              <a:buNone/>
            </a:pPr>
            <a:r>
              <a:rPr lang="it-IT" sz="1800" b="0" i="1" dirty="0">
                <a:solidFill>
                  <a:srgbClr val="666666"/>
                </a:solidFill>
                <a:effectLst/>
                <a:latin typeface="Times New Roman" panose="02020603050405020304" pitchFamily="18" charset="0"/>
              </a:rPr>
              <a:t>Sentenza n. 132/2024 </a:t>
            </a:r>
            <a:r>
              <a:rPr lang="it-IT" sz="1800" b="0" i="1" dirty="0">
                <a:solidFill>
                  <a:srgbClr val="FF0000"/>
                </a:solidFill>
                <a:effectLst/>
                <a:latin typeface="Times New Roman" panose="02020603050405020304" pitchFamily="18" charset="0"/>
              </a:rPr>
              <a:t>(sarà oggetto di una specifica lezione) </a:t>
            </a:r>
          </a:p>
          <a:p>
            <a:pPr marL="0" indent="0" algn="just">
              <a:spcAft>
                <a:spcPts val="0"/>
              </a:spcAft>
              <a:buNone/>
            </a:pPr>
            <a:r>
              <a:rPr lang="it-IT" sz="1800" b="0" i="1" dirty="0">
                <a:solidFill>
                  <a:srgbClr val="666666"/>
                </a:solidFill>
                <a:effectLst/>
                <a:latin typeface="Times New Roman" panose="02020603050405020304" pitchFamily="18" charset="0"/>
              </a:rPr>
              <a:t>Attraverso un articolato e complessivo processo di riforma si introduceva un nuovo modello di pubblica amministrazione.</a:t>
            </a:r>
          </a:p>
          <a:p>
            <a:pPr algn="just">
              <a:spcAft>
                <a:spcPts val="0"/>
              </a:spcAft>
            </a:pPr>
            <a:r>
              <a:rPr lang="it-IT" sz="1800" b="0" i="1" dirty="0">
                <a:solidFill>
                  <a:srgbClr val="666666"/>
                </a:solidFill>
                <a:effectLst/>
                <a:latin typeface="Times New Roman" panose="02020603050405020304" pitchFamily="18" charset="0"/>
              </a:rPr>
              <a:t>In particolare, quest’ultima, come stabilito dalla legge n. 241 del 1990, oltre che dal principio di legalità, sarebbe stata retta dai criteri di economicità ed efficacia (art. 1). I dirigenti, poi, in forza della legge n. 142 del 1990 e del d.lgs. n. 29 del 1993, si sono visti compiutamente attribuire il compito di conseguire gli obiettivi assegnati dagli organi di governo e, conseguenzialmente, sono stati configurati quali responsabili per i risultati effettivamente raggiunti.</a:t>
            </a:r>
          </a:p>
          <a:p>
            <a:pPr algn="just">
              <a:spcAft>
                <a:spcPts val="0"/>
              </a:spcAft>
            </a:pPr>
            <a:r>
              <a:rPr lang="it-IT" sz="1800" b="0" i="1" dirty="0">
                <a:solidFill>
                  <a:srgbClr val="666666"/>
                </a:solidFill>
                <a:effectLst/>
                <a:latin typeface="Times New Roman" panose="02020603050405020304" pitchFamily="18" charset="0"/>
              </a:rPr>
              <a:t>Tali fondamentali innovazioni – tra le altre – marcavano il passaggio da un’amministrazione che, secondo il modello dello Stato di diritto liberale, doveva dare semplicemente esecuzione alla legge, adottando un singolo e puntuale atto amministrativo, a quella che è stata definita “amministrazione di risultato”, cioè un’amministrazione che deve raggiungere determinati obiettivi di policy e che risponde dei risultati economici e sociali conseguiti attraverso la sua complessiva attività.</a:t>
            </a:r>
          </a:p>
          <a:p>
            <a:pPr algn="just">
              <a:spcAft>
                <a:spcPts val="0"/>
              </a:spcAft>
            </a:pPr>
            <a:r>
              <a:rPr lang="it-IT" sz="1800" b="0" i="1" dirty="0">
                <a:solidFill>
                  <a:srgbClr val="666666"/>
                </a:solidFill>
                <a:effectLst/>
                <a:latin typeface="Times New Roman" panose="02020603050405020304" pitchFamily="18" charset="0"/>
              </a:rPr>
              <a:t>Con la descritta evoluzione del sistema, il legislatore, anche a mezzo del riassetto della responsabilità amministrativa operato dalla legge n. 20 del 1994 e dalle successive modifiche, intendeva promuovere un’amministrazione sempre meno relegata all’esecuzione del già deciso con la legge, ma orientata – appunto – al risultato, e perciò sempre più ampiamente investita del compito di scegliere, nell’ambito della cornice legislativa, i mezzi di azione ritenuti più appropriati, di ponderare i molteplici interessi pubblici e privati coinvolti dalla decisione amministrativa, di legare insieme in un disegno unitario differenti atti e provvedimenti, e di assicurare l’efficienza, operando in un orizzonte temporale ben preciso (il tempo, a partire dall’art. 2 della legge n. 241 del 1990, non è più una variabile indipendente dell’agire amministrativo).</a:t>
            </a:r>
          </a:p>
          <a:p>
            <a:pPr algn="just">
              <a:spcAft>
                <a:spcPts val="0"/>
              </a:spcAft>
            </a:pPr>
            <a:r>
              <a:rPr lang="it-IT" sz="1800" b="0" i="1" dirty="0">
                <a:solidFill>
                  <a:srgbClr val="666666"/>
                </a:solidFill>
                <a:effectLst/>
                <a:latin typeface="Times New Roman" panose="02020603050405020304" pitchFamily="18" charset="0"/>
              </a:rPr>
              <a:t>L’ampia discrezionalità, peraltro esercitata in un ambiente in cui la complessità istituzionale, sociale e giuridica è andata progressivamente crescendo, è una componente essenziale e caratterizzante tale tipo di amministrazione. La necessità di scegliere, entro un termine predeterminato, sovente tra un ventaglio ampio di possibilità e in un ambito non più integralmente tracciato dalla legge, accresce inevitabilmente la possibilità di errori da parte dell’agente pubblico, ingenerando il rischio della sua inazione.</a:t>
            </a:r>
          </a:p>
          <a:p>
            <a:pPr algn="just">
              <a:spcAft>
                <a:spcPts val="0"/>
              </a:spcAft>
            </a:pPr>
            <a:r>
              <a:rPr lang="it-IT" sz="1800" b="0" i="1" dirty="0">
                <a:solidFill>
                  <a:srgbClr val="666666"/>
                </a:solidFill>
                <a:effectLst/>
                <a:latin typeface="Times New Roman" panose="02020603050405020304" pitchFamily="18" charset="0"/>
              </a:rPr>
              <a:t>Per evitare tale pericolo, come ricordato, l’art. 3, comma 1, lettera a), del </a:t>
            </a:r>
            <a:r>
              <a:rPr lang="it-IT" sz="1800" b="0" i="1" dirty="0" err="1">
                <a:solidFill>
                  <a:srgbClr val="666666"/>
                </a:solidFill>
                <a:effectLst/>
                <a:latin typeface="Times New Roman" panose="02020603050405020304" pitchFamily="18" charset="0"/>
              </a:rPr>
              <a:t>d.l.</a:t>
            </a:r>
            <a:r>
              <a:rPr lang="it-IT" sz="1800" b="0" i="1" dirty="0">
                <a:solidFill>
                  <a:srgbClr val="666666"/>
                </a:solidFill>
                <a:effectLst/>
                <a:latin typeface="Times New Roman" panose="02020603050405020304" pitchFamily="18" charset="0"/>
              </a:rPr>
              <a:t> n. 543 del 1996, come convertito (modificando l’art. 1, comma 1, della legge n. 20 del 1994), ha escluso la colpa lieve dalla configurazione dell’elemento soggettivo della responsabilità amministrativa, che pertanto è stata circoscritta ai casi di dolo o colpa grave.</a:t>
            </a:r>
          </a:p>
          <a:p>
            <a:endParaRPr lang="it-IT" dirty="0"/>
          </a:p>
        </p:txBody>
      </p:sp>
    </p:spTree>
    <p:extLst>
      <p:ext uri="{BB962C8B-B14F-4D97-AF65-F5344CB8AC3E}">
        <p14:creationId xmlns:p14="http://schemas.microsoft.com/office/powerpoint/2010/main" val="100395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C950840-B901-07B7-F325-02384071BC6F}"/>
              </a:ext>
            </a:extLst>
          </p:cNvPr>
          <p:cNvSpPr>
            <a:spLocks noGrp="1"/>
          </p:cNvSpPr>
          <p:nvPr>
            <p:ph type="title"/>
          </p:nvPr>
        </p:nvSpPr>
        <p:spPr>
          <a:xfrm>
            <a:off x="808638" y="386930"/>
            <a:ext cx="9236700" cy="1188950"/>
          </a:xfrm>
        </p:spPr>
        <p:txBody>
          <a:bodyPr anchor="b">
            <a:normAutofit/>
          </a:bodyPr>
          <a:lstStyle/>
          <a:p>
            <a:r>
              <a:rPr lang="it-IT" sz="5400" dirty="0"/>
              <a:t>Imparzialità</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C9258A3-9AF1-4EA5-E136-257FB0478175}"/>
              </a:ext>
            </a:extLst>
          </p:cNvPr>
          <p:cNvSpPr>
            <a:spLocks noGrp="1"/>
          </p:cNvSpPr>
          <p:nvPr>
            <p:ph idx="1"/>
          </p:nvPr>
        </p:nvSpPr>
        <p:spPr>
          <a:xfrm>
            <a:off x="793660" y="2599509"/>
            <a:ext cx="10143668" cy="3435531"/>
          </a:xfrm>
        </p:spPr>
        <p:txBody>
          <a:bodyPr anchor="ctr">
            <a:normAutofit/>
          </a:bodyPr>
          <a:lstStyle/>
          <a:p>
            <a:r>
              <a:rPr lang="it-IT" sz="2400">
                <a:latin typeface="Garamond" panose="02020404030301010803" pitchFamily="18" charset="0"/>
              </a:rPr>
              <a:t>Il principio di imparzialità si è sviluppato originariamente nell’ordinamento anglosassone</a:t>
            </a:r>
          </a:p>
          <a:p>
            <a:r>
              <a:rPr lang="it-IT" sz="2400">
                <a:latin typeface="Garamond" panose="02020404030301010803" pitchFamily="18" charset="0"/>
              </a:rPr>
              <a:t>Equidistanza da tutti gli interessi coinvolti: l’imparzialità è un principio che si innesta in un processo decisionale</a:t>
            </a:r>
          </a:p>
          <a:p>
            <a:endParaRPr lang="it-IT" sz="2400">
              <a:latin typeface="Garamond" panose="02020404030301010803" pitchFamily="18" charset="0"/>
            </a:endParaRPr>
          </a:p>
          <a:p>
            <a:pPr marL="0" indent="0">
              <a:buNone/>
            </a:pPr>
            <a:r>
              <a:rPr lang="it-IT" sz="2400">
                <a:latin typeface="Garamond" panose="02020404030301010803" pitchFamily="18" charset="0"/>
              </a:rPr>
              <a:t>Equidistanza «qualificata»: ossia equidistanza tra interessi da valutare e selezionare in quanto prestabiliti dall’ordinamento giuridico</a:t>
            </a:r>
          </a:p>
        </p:txBody>
      </p:sp>
    </p:spTree>
    <p:extLst>
      <p:ext uri="{BB962C8B-B14F-4D97-AF65-F5344CB8AC3E}">
        <p14:creationId xmlns:p14="http://schemas.microsoft.com/office/powerpoint/2010/main" val="242480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A24507-6068-A8F6-6280-0E367AB1CF72}"/>
              </a:ext>
            </a:extLst>
          </p:cNvPr>
          <p:cNvSpPr>
            <a:spLocks noGrp="1"/>
          </p:cNvSpPr>
          <p:nvPr>
            <p:ph type="title"/>
          </p:nvPr>
        </p:nvSpPr>
        <p:spPr/>
        <p:txBody>
          <a:bodyPr/>
          <a:lstStyle/>
          <a:p>
            <a:r>
              <a:rPr lang="it-IT" dirty="0">
                <a:latin typeface="Garamond" panose="02020404030301010803" pitchFamily="18" charset="0"/>
              </a:rPr>
              <a:t>M.S. GIANNINI 1957</a:t>
            </a:r>
          </a:p>
        </p:txBody>
      </p:sp>
      <p:pic>
        <p:nvPicPr>
          <p:cNvPr id="5" name="Segnaposto contenuto 4" descr="Immagine che contiene testo, Viso umano, uomo, lettera&#10;&#10;Descrizione generata automaticamente">
            <a:extLst>
              <a:ext uri="{FF2B5EF4-FFF2-40B4-BE49-F238E27FC236}">
                <a16:creationId xmlns:a16="http://schemas.microsoft.com/office/drawing/2014/main" id="{8F673611-6E95-D9D4-724D-0A8779BD2D76}"/>
              </a:ext>
            </a:extLst>
          </p:cNvPr>
          <p:cNvPicPr>
            <a:picLocks noGrp="1" noChangeAspect="1"/>
          </p:cNvPicPr>
          <p:nvPr>
            <p:ph idx="1"/>
          </p:nvPr>
        </p:nvPicPr>
        <p:blipFill>
          <a:blip r:embed="rId2"/>
          <a:stretch>
            <a:fillRect/>
          </a:stretch>
        </p:blipFill>
        <p:spPr>
          <a:xfrm>
            <a:off x="339588" y="1476303"/>
            <a:ext cx="8512769" cy="4351338"/>
          </a:xfrm>
        </p:spPr>
      </p:pic>
      <p:sp>
        <p:nvSpPr>
          <p:cNvPr id="3" name="CasellaDiTesto 2">
            <a:extLst>
              <a:ext uri="{FF2B5EF4-FFF2-40B4-BE49-F238E27FC236}">
                <a16:creationId xmlns:a16="http://schemas.microsoft.com/office/drawing/2014/main" id="{C9392918-95ED-6D62-CE33-C8A17A8552BB}"/>
              </a:ext>
            </a:extLst>
          </p:cNvPr>
          <p:cNvSpPr txBox="1"/>
          <p:nvPr/>
        </p:nvSpPr>
        <p:spPr>
          <a:xfrm>
            <a:off x="9350969" y="1476303"/>
            <a:ext cx="2738250" cy="3693319"/>
          </a:xfrm>
          <a:prstGeom prst="rect">
            <a:avLst/>
          </a:prstGeom>
          <a:noFill/>
        </p:spPr>
        <p:txBody>
          <a:bodyPr wrap="none" rtlCol="0">
            <a:spAutoFit/>
          </a:bodyPr>
          <a:lstStyle/>
          <a:p>
            <a:r>
              <a:rPr lang="it-IT" dirty="0">
                <a:latin typeface="Garamond" panose="02020404030301010803" pitchFamily="18" charset="0"/>
              </a:rPr>
              <a:t>Impronta dello Stato liberale</a:t>
            </a:r>
          </a:p>
          <a:p>
            <a:r>
              <a:rPr lang="it-IT" dirty="0">
                <a:latin typeface="Garamond" panose="02020404030301010803" pitchFamily="18" charset="0"/>
              </a:rPr>
              <a:t>cinque pubblici poteri:</a:t>
            </a:r>
          </a:p>
          <a:p>
            <a:endParaRPr lang="it-IT" dirty="0">
              <a:latin typeface="Garamond" panose="02020404030301010803" pitchFamily="18" charset="0"/>
            </a:endParaRPr>
          </a:p>
          <a:p>
            <a:r>
              <a:rPr lang="it-IT" dirty="0">
                <a:latin typeface="Garamond" panose="02020404030301010803" pitchFamily="18" charset="0"/>
              </a:rPr>
              <a:t>- Lo Stato con i suoi </a:t>
            </a:r>
          </a:p>
          <a:p>
            <a:r>
              <a:rPr lang="it-IT" dirty="0">
                <a:latin typeface="Garamond" panose="02020404030301010803" pitchFamily="18" charset="0"/>
              </a:rPr>
              <a:t>organi locali</a:t>
            </a:r>
          </a:p>
          <a:p>
            <a:endParaRPr lang="it-IT" dirty="0">
              <a:latin typeface="Garamond" panose="02020404030301010803" pitchFamily="18" charset="0"/>
            </a:endParaRPr>
          </a:p>
          <a:p>
            <a:r>
              <a:rPr lang="it-IT" dirty="0">
                <a:latin typeface="Garamond" panose="02020404030301010803" pitchFamily="18" charset="0"/>
              </a:rPr>
              <a:t>- Gli enti territoriali</a:t>
            </a:r>
          </a:p>
          <a:p>
            <a:endParaRPr lang="it-IT" dirty="0">
              <a:latin typeface="Garamond" panose="02020404030301010803" pitchFamily="18" charset="0"/>
            </a:endParaRPr>
          </a:p>
          <a:p>
            <a:r>
              <a:rPr lang="it-IT" dirty="0">
                <a:latin typeface="Garamond" panose="02020404030301010803" pitchFamily="18" charset="0"/>
              </a:rPr>
              <a:t>- Fondazioni creditizie</a:t>
            </a:r>
          </a:p>
          <a:p>
            <a:endParaRPr lang="it-IT" dirty="0">
              <a:latin typeface="Garamond" panose="02020404030301010803" pitchFamily="18" charset="0"/>
            </a:endParaRPr>
          </a:p>
          <a:p>
            <a:r>
              <a:rPr lang="it-IT" dirty="0">
                <a:latin typeface="Garamond" panose="02020404030301010803" pitchFamily="18" charset="0"/>
              </a:rPr>
              <a:t>- Enti di beneficienza</a:t>
            </a:r>
          </a:p>
          <a:p>
            <a:endParaRPr lang="it-IT" dirty="0">
              <a:latin typeface="Garamond" panose="02020404030301010803" pitchFamily="18" charset="0"/>
            </a:endParaRPr>
          </a:p>
          <a:p>
            <a:r>
              <a:rPr lang="it-IT" dirty="0">
                <a:latin typeface="Garamond" panose="02020404030301010803" pitchFamily="18" charset="0"/>
              </a:rPr>
              <a:t>- Enti di istruzione</a:t>
            </a:r>
          </a:p>
        </p:txBody>
      </p:sp>
    </p:spTree>
    <p:extLst>
      <p:ext uri="{BB962C8B-B14F-4D97-AF65-F5344CB8AC3E}">
        <p14:creationId xmlns:p14="http://schemas.microsoft.com/office/powerpoint/2010/main" val="40126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DBA29CB-F71E-3675-504E-1F98946E9859}"/>
              </a:ext>
            </a:extLst>
          </p:cNvPr>
          <p:cNvSpPr>
            <a:spLocks noGrp="1"/>
          </p:cNvSpPr>
          <p:nvPr>
            <p:ph type="title"/>
          </p:nvPr>
        </p:nvSpPr>
        <p:spPr>
          <a:xfrm>
            <a:off x="841248" y="256032"/>
            <a:ext cx="10506456" cy="1014984"/>
          </a:xfrm>
        </p:spPr>
        <p:txBody>
          <a:bodyPr anchor="b">
            <a:normAutofit/>
          </a:bodyPr>
          <a:lstStyle/>
          <a:p>
            <a:r>
              <a:rPr lang="it-IT" sz="3100" dirty="0"/>
              <a:t>La Pubblica Amministrazione opera essenzialmente in tre modi…</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egnaposto contenuto 2">
            <a:extLst>
              <a:ext uri="{FF2B5EF4-FFF2-40B4-BE49-F238E27FC236}">
                <a16:creationId xmlns:a16="http://schemas.microsoft.com/office/drawing/2014/main" id="{B4FB19ED-6E80-CA50-8D1C-BE6426B5AA1D}"/>
              </a:ext>
            </a:extLst>
          </p:cNvPr>
          <p:cNvGraphicFramePr>
            <a:graphicFrameLocks noGrp="1"/>
          </p:cNvGraphicFramePr>
          <p:nvPr>
            <p:ph idx="1"/>
            <p:extLst>
              <p:ext uri="{D42A27DB-BD31-4B8C-83A1-F6EECF244321}">
                <p14:modId xmlns:p14="http://schemas.microsoft.com/office/powerpoint/2010/main" val="326926932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077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01E7C9-BEF4-42DB-240A-1F4D453B64CE}"/>
              </a:ext>
            </a:extLst>
          </p:cNvPr>
          <p:cNvSpPr>
            <a:spLocks noGrp="1"/>
          </p:cNvSpPr>
          <p:nvPr>
            <p:ph type="title"/>
          </p:nvPr>
        </p:nvSpPr>
        <p:spPr/>
        <p:txBody>
          <a:bodyPr/>
          <a:lstStyle/>
          <a:p>
            <a:r>
              <a:rPr lang="it-IT" b="1" dirty="0">
                <a:latin typeface="Garamond" panose="02020404030301010803" pitchFamily="18" charset="0"/>
              </a:rPr>
              <a:t>Funzioni amministrative</a:t>
            </a:r>
          </a:p>
        </p:txBody>
      </p:sp>
      <p:sp>
        <p:nvSpPr>
          <p:cNvPr id="3" name="Segnaposto contenuto 2">
            <a:extLst>
              <a:ext uri="{FF2B5EF4-FFF2-40B4-BE49-F238E27FC236}">
                <a16:creationId xmlns:a16="http://schemas.microsoft.com/office/drawing/2014/main" id="{5D2C269B-5F83-B2DE-5C89-8F3F4582BB4E}"/>
              </a:ext>
            </a:extLst>
          </p:cNvPr>
          <p:cNvSpPr>
            <a:spLocks noGrp="1"/>
          </p:cNvSpPr>
          <p:nvPr>
            <p:ph idx="1"/>
          </p:nvPr>
        </p:nvSpPr>
        <p:spPr/>
        <p:txBody>
          <a:bodyPr/>
          <a:lstStyle/>
          <a:p>
            <a:pPr algn="just"/>
            <a:r>
              <a:rPr lang="it-IT" dirty="0">
                <a:latin typeface="Garamond" panose="02020404030301010803" pitchFamily="18" charset="0"/>
              </a:rPr>
              <a:t>Quando la struttura ministeriale è apparsa inadeguata per lo svolgimento di alcune funzioni che richiedevano una funzione più spedita a cui è inadatto un apparato che ha al vertice un ministro (componente del Consiglio dei ministri) sono stati creati gli enti pubblici</a:t>
            </a:r>
          </a:p>
          <a:p>
            <a:pPr algn="just"/>
            <a:endParaRPr lang="it-IT" dirty="0">
              <a:latin typeface="Garamond" panose="02020404030301010803" pitchFamily="18" charset="0"/>
            </a:endParaRPr>
          </a:p>
          <a:p>
            <a:pPr algn="just"/>
            <a:r>
              <a:rPr lang="it-IT" dirty="0">
                <a:latin typeface="Garamond" panose="02020404030301010803" pitchFamily="18" charset="0"/>
              </a:rPr>
              <a:t>Parcellizzazione delle funzioni amministrative</a:t>
            </a:r>
          </a:p>
        </p:txBody>
      </p:sp>
    </p:spTree>
    <p:extLst>
      <p:ext uri="{BB962C8B-B14F-4D97-AF65-F5344CB8AC3E}">
        <p14:creationId xmlns:p14="http://schemas.microsoft.com/office/powerpoint/2010/main" val="397966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F8C7E-647A-9262-65BC-572732D2152E}"/>
              </a:ext>
            </a:extLst>
          </p:cNvPr>
          <p:cNvSpPr>
            <a:spLocks noGrp="1"/>
          </p:cNvSpPr>
          <p:nvPr>
            <p:ph type="title"/>
          </p:nvPr>
        </p:nvSpPr>
        <p:spPr/>
        <p:txBody>
          <a:bodyPr/>
          <a:lstStyle/>
          <a:p>
            <a:r>
              <a:rPr lang="it-IT" b="1" dirty="0">
                <a:latin typeface="Garamond" panose="02020404030301010803" pitchFamily="18" charset="0"/>
              </a:rPr>
              <a:t>Funzione amministrativa</a:t>
            </a:r>
          </a:p>
        </p:txBody>
      </p:sp>
      <p:sp>
        <p:nvSpPr>
          <p:cNvPr id="3" name="Segnaposto contenuto 2">
            <a:extLst>
              <a:ext uri="{FF2B5EF4-FFF2-40B4-BE49-F238E27FC236}">
                <a16:creationId xmlns:a16="http://schemas.microsoft.com/office/drawing/2014/main" id="{ED35ECB5-6E7A-C9FC-1BDA-BFB8DE2BAD0A}"/>
              </a:ext>
            </a:extLst>
          </p:cNvPr>
          <p:cNvSpPr>
            <a:spLocks noGrp="1"/>
          </p:cNvSpPr>
          <p:nvPr>
            <p:ph idx="1"/>
          </p:nvPr>
        </p:nvSpPr>
        <p:spPr/>
        <p:txBody>
          <a:bodyPr/>
          <a:lstStyle/>
          <a:p>
            <a:pPr algn="just"/>
            <a:r>
              <a:rPr lang="it-IT" b="0" i="0" dirty="0">
                <a:solidFill>
                  <a:srgbClr val="333333"/>
                </a:solidFill>
                <a:effectLst/>
                <a:latin typeface="Raleway" pitchFamily="2" charset="77"/>
              </a:rPr>
              <a:t>Nel 1970 M.S. Giannini affermava che «</a:t>
            </a:r>
            <a:r>
              <a:rPr lang="it-IT" b="0" i="1" dirty="0">
                <a:solidFill>
                  <a:srgbClr val="333333"/>
                </a:solidFill>
                <a:effectLst/>
                <a:latin typeface="Raleway" pitchFamily="2" charset="77"/>
              </a:rPr>
              <a:t>la locuzione funzione amministrativa è un’espressione verbale, con cui si vogliono indicare l’insieme delle attività svolte dall’insieme degli apparati amministrativi dello Stato e degli altri enti pubblici e comunque delle altre figure soggettive del settore pubblico. Sotto tale profilo, non è improprio e neppure scorretto utilizzarla, a patto però di non porsi il problema di una sua definizione, perché questa non c’è</a:t>
            </a:r>
            <a:r>
              <a:rPr lang="it-IT" b="0" i="0" dirty="0">
                <a:solidFill>
                  <a:srgbClr val="333333"/>
                </a:solidFill>
                <a:effectLst/>
                <a:latin typeface="Raleway" pitchFamily="2" charset="77"/>
              </a:rPr>
              <a:t>»</a:t>
            </a:r>
            <a:endParaRPr lang="it-IT" dirty="0"/>
          </a:p>
        </p:txBody>
      </p:sp>
    </p:spTree>
    <p:extLst>
      <p:ext uri="{BB962C8B-B14F-4D97-AF65-F5344CB8AC3E}">
        <p14:creationId xmlns:p14="http://schemas.microsoft.com/office/powerpoint/2010/main" val="140688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DA6161-4547-EA1B-9A2B-695CDE26CC01}"/>
              </a:ext>
            </a:extLst>
          </p:cNvPr>
          <p:cNvSpPr>
            <a:spLocks noGrp="1"/>
          </p:cNvSpPr>
          <p:nvPr>
            <p:ph type="title"/>
          </p:nvPr>
        </p:nvSpPr>
        <p:spPr/>
        <p:txBody>
          <a:bodyPr/>
          <a:lstStyle/>
          <a:p>
            <a:r>
              <a:rPr lang="it-IT" dirty="0"/>
              <a:t>Funzione amministrativa</a:t>
            </a:r>
          </a:p>
        </p:txBody>
      </p:sp>
      <p:sp>
        <p:nvSpPr>
          <p:cNvPr id="3" name="Segnaposto contenuto 2">
            <a:extLst>
              <a:ext uri="{FF2B5EF4-FFF2-40B4-BE49-F238E27FC236}">
                <a16:creationId xmlns:a16="http://schemas.microsoft.com/office/drawing/2014/main" id="{398A095A-ECEF-EFE9-B35E-6D40D414A706}"/>
              </a:ext>
            </a:extLst>
          </p:cNvPr>
          <p:cNvSpPr>
            <a:spLocks noGrp="1"/>
          </p:cNvSpPr>
          <p:nvPr>
            <p:ph idx="1"/>
          </p:nvPr>
        </p:nvSpPr>
        <p:spPr/>
        <p:txBody>
          <a:bodyPr/>
          <a:lstStyle/>
          <a:p>
            <a:pPr algn="just"/>
            <a:r>
              <a:rPr lang="it-IT" b="0" i="0" dirty="0">
                <a:solidFill>
                  <a:srgbClr val="333333"/>
                </a:solidFill>
                <a:effectLst/>
                <a:latin typeface="Raleway" pitchFamily="2" charset="77"/>
              </a:rPr>
              <a:t>Si deve a G. Zanobini il punto di massima determinazione degli esiti del dibattito sulla funzione amministrativa, la quale era da individuare, </a:t>
            </a:r>
            <a:r>
              <a:rPr lang="it-IT" b="1" i="0" dirty="0">
                <a:solidFill>
                  <a:srgbClr val="333333"/>
                </a:solidFill>
                <a:effectLst/>
                <a:latin typeface="Raleway" pitchFamily="2" charset="77"/>
              </a:rPr>
              <a:t>secondo il citato autore, in un’attività pratica dello Stato volta a curare in modo immediato e diretto gli interessi pubblici.</a:t>
            </a:r>
          </a:p>
          <a:p>
            <a:pPr algn="just"/>
            <a:r>
              <a:rPr lang="it-IT" b="0" i="0" dirty="0">
                <a:solidFill>
                  <a:srgbClr val="333333"/>
                </a:solidFill>
                <a:effectLst/>
                <a:latin typeface="Raleway" pitchFamily="2" charset="77"/>
              </a:rPr>
              <a:t>La definizione di Zanobini faceva leva sul nesso inscindibile tra attività e scopo, l’una e l’altro collegati dal riferimento alla praticità ossia ad un fenomeno che produce risultati concreti nella realtà materiale.</a:t>
            </a:r>
          </a:p>
          <a:p>
            <a:endParaRPr lang="it-IT" dirty="0"/>
          </a:p>
        </p:txBody>
      </p:sp>
    </p:spTree>
    <p:extLst>
      <p:ext uri="{BB962C8B-B14F-4D97-AF65-F5344CB8AC3E}">
        <p14:creationId xmlns:p14="http://schemas.microsoft.com/office/powerpoint/2010/main" val="395894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DFFEFE-D4AA-226E-FED1-8E2ED687B26B}"/>
              </a:ext>
            </a:extLst>
          </p:cNvPr>
          <p:cNvSpPr>
            <a:spLocks noGrp="1"/>
          </p:cNvSpPr>
          <p:nvPr>
            <p:ph type="title"/>
          </p:nvPr>
        </p:nvSpPr>
        <p:spPr/>
        <p:txBody>
          <a:bodyPr/>
          <a:lstStyle/>
          <a:p>
            <a:r>
              <a:rPr lang="it-IT" dirty="0">
                <a:latin typeface="Garamond" panose="02020404030301010803" pitchFamily="18" charset="0"/>
              </a:rPr>
              <a:t>Art. 118 Cost.</a:t>
            </a:r>
          </a:p>
        </p:txBody>
      </p:sp>
      <p:sp>
        <p:nvSpPr>
          <p:cNvPr id="3" name="Segnaposto contenuto 2">
            <a:extLst>
              <a:ext uri="{FF2B5EF4-FFF2-40B4-BE49-F238E27FC236}">
                <a16:creationId xmlns:a16="http://schemas.microsoft.com/office/drawing/2014/main" id="{F0C6A11F-50DF-8C9D-704C-39AE81CFC634}"/>
              </a:ext>
            </a:extLst>
          </p:cNvPr>
          <p:cNvSpPr>
            <a:spLocks noGrp="1"/>
          </p:cNvSpPr>
          <p:nvPr>
            <p:ph idx="1"/>
          </p:nvPr>
        </p:nvSpPr>
        <p:spPr/>
        <p:txBody>
          <a:bodyPr>
            <a:normAutofit/>
          </a:bodyPr>
          <a:lstStyle/>
          <a:p>
            <a:pPr algn="l"/>
            <a:r>
              <a:rPr lang="it-IT" sz="2300" b="0" i="1" dirty="0">
                <a:solidFill>
                  <a:srgbClr val="202124"/>
                </a:solidFill>
                <a:effectLst/>
                <a:latin typeface="Garamond" panose="02020404030301010803" pitchFamily="18" charset="0"/>
              </a:rPr>
              <a:t>«</a:t>
            </a:r>
            <a:r>
              <a:rPr lang="it-IT" sz="2300" b="1" i="1" dirty="0">
                <a:solidFill>
                  <a:srgbClr val="202124"/>
                </a:solidFill>
                <a:effectLst/>
                <a:latin typeface="Garamond" panose="02020404030301010803" pitchFamily="18" charset="0"/>
              </a:rPr>
              <a:t>Le funzioni amministrative sono attribuite ai Comuni </a:t>
            </a:r>
            <a:r>
              <a:rPr lang="it-IT" sz="2300" b="0" i="1" dirty="0">
                <a:solidFill>
                  <a:srgbClr val="202124"/>
                </a:solidFill>
                <a:effectLst/>
                <a:latin typeface="Garamond" panose="02020404030301010803" pitchFamily="18" charset="0"/>
              </a:rPr>
              <a:t>salvo che, per assicurarne l'esercizio unitario, siano conferite a Province, Città metropolitane, Regioni e Stato, sulla base dei principi di sussidiarietà, differenziazione ed adeguatezza.</a:t>
            </a:r>
            <a:r>
              <a:rPr lang="it-IT" sz="2300" b="0" i="0" dirty="0">
                <a:solidFill>
                  <a:srgbClr val="333333"/>
                </a:solidFill>
                <a:effectLst/>
                <a:latin typeface="Titillium Web" pitchFamily="2" charset="77"/>
              </a:rPr>
              <a:t> </a:t>
            </a:r>
          </a:p>
          <a:p>
            <a:pPr algn="l"/>
            <a:r>
              <a:rPr lang="it-IT" sz="2300" i="1" dirty="0">
                <a:solidFill>
                  <a:srgbClr val="202124"/>
                </a:solidFill>
                <a:latin typeface="Garamond" panose="02020404030301010803" pitchFamily="18" charset="0"/>
              </a:rPr>
              <a:t>I Comuni, le Province e le Città metropolitane </a:t>
            </a:r>
            <a:r>
              <a:rPr lang="it-IT" sz="2300" b="1" i="1" dirty="0">
                <a:solidFill>
                  <a:srgbClr val="202124"/>
                </a:solidFill>
                <a:latin typeface="Garamond" panose="02020404030301010803" pitchFamily="18" charset="0"/>
              </a:rPr>
              <a:t>sono titolari di funzioni amministrative proprie </a:t>
            </a:r>
            <a:r>
              <a:rPr lang="it-IT" sz="2300" i="1" dirty="0">
                <a:solidFill>
                  <a:srgbClr val="202124"/>
                </a:solidFill>
                <a:latin typeface="Garamond" panose="02020404030301010803" pitchFamily="18" charset="0"/>
              </a:rPr>
              <a:t>e di quelle </a:t>
            </a:r>
            <a:r>
              <a:rPr lang="it-IT" sz="2300" b="1" i="1" dirty="0">
                <a:solidFill>
                  <a:srgbClr val="202124"/>
                </a:solidFill>
                <a:latin typeface="Garamond" panose="02020404030301010803" pitchFamily="18" charset="0"/>
              </a:rPr>
              <a:t>conferite con legge statale o regionale</a:t>
            </a:r>
            <a:r>
              <a:rPr lang="it-IT" sz="2300" i="1" dirty="0">
                <a:solidFill>
                  <a:srgbClr val="202124"/>
                </a:solidFill>
                <a:latin typeface="Garamond" panose="02020404030301010803" pitchFamily="18" charset="0"/>
              </a:rPr>
              <a:t>, secondo le rispettive competenze.</a:t>
            </a:r>
          </a:p>
          <a:p>
            <a:pPr algn="l"/>
            <a:r>
              <a:rPr lang="it-IT" sz="2300" i="1" dirty="0">
                <a:solidFill>
                  <a:srgbClr val="202124"/>
                </a:solidFill>
                <a:latin typeface="Garamond" panose="02020404030301010803" pitchFamily="18" charset="0"/>
              </a:rPr>
              <a:t>La legge statale disciplina forme di coordinamento fra Stato e Regioni nelle materie di cui alle lettere b) e h) del secondo comma dell'articolo 117, e disciplina inoltre forme di intesa e coordinamento nella materia della tutela dei beni culturali.</a:t>
            </a:r>
          </a:p>
          <a:p>
            <a:pPr algn="l"/>
            <a:r>
              <a:rPr lang="it-IT" sz="2300" i="1" dirty="0">
                <a:solidFill>
                  <a:srgbClr val="202124"/>
                </a:solidFill>
                <a:latin typeface="Garamond" panose="02020404030301010803" pitchFamily="18" charset="0"/>
              </a:rPr>
              <a:t>Stato, Regioni, Città metropolitane, Province e Comuni favoriscono l'autonoma iniziativa dei cittadini, singoli e associati, per lo svolgimento di attività di interesse generale, sulla base del principio di sussidiarietà</a:t>
            </a:r>
            <a:r>
              <a:rPr lang="it-IT" sz="2300" b="0" i="0" dirty="0">
                <a:solidFill>
                  <a:srgbClr val="333333"/>
                </a:solidFill>
                <a:effectLst/>
                <a:latin typeface="Titillium Web" pitchFamily="2" charset="77"/>
              </a:rPr>
              <a:t>.</a:t>
            </a:r>
            <a:br>
              <a:rPr lang="it-IT" sz="2300" dirty="0"/>
            </a:br>
            <a:endParaRPr lang="it-IT" sz="2300" i="1" dirty="0">
              <a:latin typeface="Garamond" panose="02020404030301010803" pitchFamily="18" charset="0"/>
            </a:endParaRPr>
          </a:p>
        </p:txBody>
      </p:sp>
    </p:spTree>
    <p:extLst>
      <p:ext uri="{BB962C8B-B14F-4D97-AF65-F5344CB8AC3E}">
        <p14:creationId xmlns:p14="http://schemas.microsoft.com/office/powerpoint/2010/main" val="346345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E9892566-7F87-CF25-FBC0-6271CB644E38}"/>
              </a:ext>
            </a:extLst>
          </p:cNvPr>
          <p:cNvSpPr>
            <a:spLocks noGrp="1"/>
          </p:cNvSpPr>
          <p:nvPr>
            <p:ph idx="1"/>
          </p:nvPr>
        </p:nvSpPr>
        <p:spPr>
          <a:xfrm>
            <a:off x="604434" y="867905"/>
            <a:ext cx="9629579" cy="4883891"/>
          </a:xfrm>
        </p:spPr>
        <p:txBody>
          <a:bodyPr anchor="ctr">
            <a:noAutofit/>
          </a:bodyPr>
          <a:lstStyle/>
          <a:p>
            <a:pPr marL="0" indent="0">
              <a:buNone/>
            </a:pPr>
            <a:r>
              <a:rPr lang="it-IT" sz="2400" b="1" dirty="0">
                <a:solidFill>
                  <a:schemeClr val="tx1">
                    <a:lumMod val="85000"/>
                    <a:lumOff val="15000"/>
                  </a:schemeClr>
                </a:solidFill>
                <a:latin typeface="Garamond" panose="02020404030301010803" pitchFamily="18" charset="0"/>
              </a:rPr>
              <a:t>In particolare, sono funzioni fondamentali dei Comuni: </a:t>
            </a:r>
          </a:p>
          <a:p>
            <a:pPr marL="0" indent="0">
              <a:buNone/>
            </a:pPr>
            <a:r>
              <a:rPr lang="it-IT" sz="1600" dirty="0">
                <a:solidFill>
                  <a:schemeClr val="tx1">
                    <a:lumMod val="85000"/>
                    <a:lumOff val="15000"/>
                  </a:schemeClr>
                </a:solidFill>
                <a:latin typeface="Garamond" panose="02020404030301010803" pitchFamily="18" charset="0"/>
              </a:rPr>
              <a:t>• l’organizzazione generale dell'amministrazione, la gestione finanziaria, quella contabile e il controllo </a:t>
            </a:r>
          </a:p>
          <a:p>
            <a:pPr marL="0" indent="0">
              <a:buNone/>
            </a:pPr>
            <a:r>
              <a:rPr lang="it-IT" sz="1600" dirty="0">
                <a:solidFill>
                  <a:schemeClr val="tx1">
                    <a:lumMod val="85000"/>
                    <a:lumOff val="15000"/>
                  </a:schemeClr>
                </a:solidFill>
                <a:latin typeface="Garamond" panose="02020404030301010803" pitchFamily="18" charset="0"/>
              </a:rPr>
              <a:t>• l’organizzazione dei servizi pubblici di interesse generale di ambito comunale, compresi i servizi di trasporto pubblico comunale </a:t>
            </a:r>
          </a:p>
          <a:p>
            <a:pPr marL="0" indent="0">
              <a:buNone/>
            </a:pPr>
            <a:r>
              <a:rPr lang="it-IT" sz="1600" dirty="0">
                <a:solidFill>
                  <a:schemeClr val="tx1">
                    <a:lumMod val="85000"/>
                    <a:lumOff val="15000"/>
                  </a:schemeClr>
                </a:solidFill>
                <a:latin typeface="Garamond" panose="02020404030301010803" pitchFamily="18" charset="0"/>
              </a:rPr>
              <a:t>•il catasto, a eccezione delle funzioni mantenute allo Stato dalla normativa vigente </a:t>
            </a:r>
          </a:p>
          <a:p>
            <a:pPr marL="0" indent="0">
              <a:buNone/>
            </a:pPr>
            <a:r>
              <a:rPr lang="it-IT" sz="1600" dirty="0">
                <a:solidFill>
                  <a:schemeClr val="tx1">
                    <a:lumMod val="85000"/>
                    <a:lumOff val="15000"/>
                  </a:schemeClr>
                </a:solidFill>
                <a:latin typeface="Garamond" panose="02020404030301010803" pitchFamily="18" charset="0"/>
              </a:rPr>
              <a:t>• la pianificazione urbanistica ed edilizia di ambito comunale, nonché la partecipazione alla pianificazione territoriale di livello sovracomunale </a:t>
            </a:r>
          </a:p>
          <a:p>
            <a:pPr marL="0" indent="0">
              <a:buNone/>
            </a:pPr>
            <a:r>
              <a:rPr lang="it-IT" sz="1600" dirty="0">
                <a:solidFill>
                  <a:schemeClr val="tx1">
                    <a:lumMod val="85000"/>
                    <a:lumOff val="15000"/>
                  </a:schemeClr>
                </a:solidFill>
                <a:latin typeface="Garamond" panose="02020404030301010803" pitchFamily="18" charset="0"/>
              </a:rPr>
              <a:t>• le attività, in ambito comunale, di pianificazione di protezione civile, e di coordinamento dei primi soccorsi </a:t>
            </a:r>
          </a:p>
          <a:p>
            <a:pPr marL="0" indent="0">
              <a:buNone/>
            </a:pPr>
            <a:r>
              <a:rPr lang="it-IT" sz="1600" dirty="0">
                <a:solidFill>
                  <a:schemeClr val="tx1">
                    <a:lumMod val="85000"/>
                    <a:lumOff val="15000"/>
                  </a:schemeClr>
                </a:solidFill>
                <a:latin typeface="Garamond" panose="02020404030301010803" pitchFamily="18" charset="0"/>
              </a:rPr>
              <a:t>• l’organizzazione e la gestione dei servizi di raccolta, avvio, smaltimento e recupero dei rifiuti urbani e la riscossione dei relativi tributi </a:t>
            </a:r>
          </a:p>
          <a:p>
            <a:pPr marL="0" indent="0">
              <a:buNone/>
            </a:pPr>
            <a:r>
              <a:rPr lang="it-IT" sz="1600" dirty="0">
                <a:solidFill>
                  <a:schemeClr val="tx1">
                    <a:lumMod val="85000"/>
                    <a:lumOff val="15000"/>
                  </a:schemeClr>
                </a:solidFill>
                <a:latin typeface="Garamond" panose="02020404030301010803" pitchFamily="18" charset="0"/>
              </a:rPr>
              <a:t>• la progettazione e gestione del sistema locale dei servizi sociali e l’erogazione delle relative prestazioni ai cittadini </a:t>
            </a:r>
          </a:p>
          <a:p>
            <a:pPr marL="0" indent="0">
              <a:buNone/>
            </a:pPr>
            <a:r>
              <a:rPr lang="it-IT" sz="1600" dirty="0">
                <a:solidFill>
                  <a:schemeClr val="tx1">
                    <a:lumMod val="85000"/>
                    <a:lumOff val="15000"/>
                  </a:schemeClr>
                </a:solidFill>
                <a:latin typeface="Garamond" panose="02020404030301010803" pitchFamily="18" charset="0"/>
              </a:rPr>
              <a:t>• l’edilizia scolastica per la parte non attribuita alla competenza delle Province e delle Città metropolitane, con relativa organizzazione e gestione dei servizi scolastici </a:t>
            </a:r>
          </a:p>
          <a:p>
            <a:pPr marL="0" indent="0">
              <a:buNone/>
            </a:pPr>
            <a:r>
              <a:rPr lang="it-IT" sz="1600" dirty="0">
                <a:solidFill>
                  <a:schemeClr val="tx1">
                    <a:lumMod val="85000"/>
                    <a:lumOff val="15000"/>
                  </a:schemeClr>
                </a:solidFill>
                <a:latin typeface="Garamond" panose="02020404030301010803" pitchFamily="18" charset="0"/>
              </a:rPr>
              <a:t>• la polizia municipale e la polizia amministrativa locale </a:t>
            </a:r>
          </a:p>
          <a:p>
            <a:pPr marL="0" indent="0">
              <a:buNone/>
            </a:pPr>
            <a:r>
              <a:rPr lang="it-IT" sz="1600" dirty="0">
                <a:solidFill>
                  <a:schemeClr val="tx1">
                    <a:lumMod val="85000"/>
                    <a:lumOff val="15000"/>
                  </a:schemeClr>
                </a:solidFill>
                <a:latin typeface="Garamond" panose="02020404030301010803" pitchFamily="18" charset="0"/>
              </a:rPr>
              <a:t>• la tenuta dei registri di stato civile e di popolazione e i compiti in materia di servizi anagrafici, nonché in materia di servizi elettorali, nell'esercizio delle funzioni di competenza statale </a:t>
            </a:r>
          </a:p>
          <a:p>
            <a:pPr marL="0" indent="0">
              <a:buNone/>
            </a:pPr>
            <a:r>
              <a:rPr lang="it-IT" sz="1600" dirty="0">
                <a:solidFill>
                  <a:schemeClr val="tx1">
                    <a:lumMod val="85000"/>
                    <a:lumOff val="15000"/>
                  </a:schemeClr>
                </a:solidFill>
                <a:latin typeface="Garamond" panose="02020404030301010803" pitchFamily="18" charset="0"/>
              </a:rPr>
              <a:t>• e i servizi in materia statistica</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399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F19E34F-0C3F-8A0B-7C8F-D8F3DFC06090}"/>
              </a:ext>
            </a:extLst>
          </p:cNvPr>
          <p:cNvSpPr>
            <a:spLocks noGrp="1"/>
          </p:cNvSpPr>
          <p:nvPr>
            <p:ph idx="1"/>
          </p:nvPr>
        </p:nvSpPr>
        <p:spPr/>
        <p:txBody>
          <a:bodyPr>
            <a:normAutofit lnSpcReduction="10000"/>
          </a:bodyPr>
          <a:lstStyle/>
          <a:p>
            <a:pPr algn="just"/>
            <a:endParaRPr lang="it-IT" dirty="0"/>
          </a:p>
          <a:p>
            <a:pPr marL="0" indent="0" algn="just">
              <a:buNone/>
            </a:pPr>
            <a:r>
              <a:rPr lang="it-IT" dirty="0">
                <a:latin typeface="Garamond" panose="02020404030301010803" pitchFamily="18" charset="0"/>
              </a:rPr>
              <a:t>Alla luce dell’art.117, comma 1 della Cost. (clausola comunitaria), le fonti dell’Unione europea si pongono su un livello più elevato rispetto alle fonti primarie (norme nazionali contrastanti con il diritto europeo devono essere disapplicate). </a:t>
            </a:r>
          </a:p>
          <a:p>
            <a:pPr marL="0" indent="0" algn="just">
              <a:buNone/>
            </a:pPr>
            <a:r>
              <a:rPr lang="it-IT" dirty="0">
                <a:latin typeface="Garamond" panose="02020404030301010803" pitchFamily="18" charset="0"/>
              </a:rPr>
              <a:t>Le fonti europee sono costituite da fonti di diritto primario, di natura convenzionale: Trattati istitutivi delle Comunità (più volte modificati); la Carta dei diritti fondamentali dell’Unione europea e la Convenzione europea per la salvaguardia dei diritti dell’uomo (art. 6 TUE); </a:t>
            </a:r>
          </a:p>
          <a:p>
            <a:pPr marL="0" indent="0" algn="just">
              <a:buNone/>
            </a:pPr>
            <a:r>
              <a:rPr lang="it-IT" dirty="0">
                <a:latin typeface="Garamond" panose="02020404030301010803" pitchFamily="18" charset="0"/>
              </a:rPr>
              <a:t>Fonti di diritto derivato, adottati dalle istituzioni europee: i regolamenti; le direttive; le decisioni</a:t>
            </a:r>
          </a:p>
        </p:txBody>
      </p:sp>
      <p:sp>
        <p:nvSpPr>
          <p:cNvPr id="5" name="Titolo 4">
            <a:extLst>
              <a:ext uri="{FF2B5EF4-FFF2-40B4-BE49-F238E27FC236}">
                <a16:creationId xmlns:a16="http://schemas.microsoft.com/office/drawing/2014/main" id="{5B65C3DA-153F-4517-4FB1-E820C01CDD14}"/>
              </a:ext>
            </a:extLst>
          </p:cNvPr>
          <p:cNvSpPr>
            <a:spLocks noGrp="1"/>
          </p:cNvSpPr>
          <p:nvPr>
            <p:ph type="title"/>
          </p:nvPr>
        </p:nvSpPr>
        <p:spPr/>
        <p:txBody>
          <a:bodyPr/>
          <a:lstStyle/>
          <a:p>
            <a:r>
              <a:rPr lang="it-IT" dirty="0">
                <a:latin typeface="Garamond" panose="02020404030301010803" pitchFamily="18" charset="0"/>
              </a:rPr>
              <a:t>Fonti </a:t>
            </a:r>
            <a:r>
              <a:rPr lang="it-IT" dirty="0" err="1">
                <a:latin typeface="Garamond" panose="02020404030301010803" pitchFamily="18" charset="0"/>
              </a:rPr>
              <a:t>eurounitarie</a:t>
            </a:r>
            <a:endParaRPr lang="it-IT" dirty="0">
              <a:latin typeface="Garamond" panose="02020404030301010803" pitchFamily="18" charset="0"/>
            </a:endParaRPr>
          </a:p>
        </p:txBody>
      </p:sp>
    </p:spTree>
    <p:extLst>
      <p:ext uri="{BB962C8B-B14F-4D97-AF65-F5344CB8AC3E}">
        <p14:creationId xmlns:p14="http://schemas.microsoft.com/office/powerpoint/2010/main" val="3230778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DD5DD-266F-55AC-1783-039EF2B237D4}"/>
              </a:ext>
            </a:extLst>
          </p:cNvPr>
          <p:cNvSpPr>
            <a:spLocks noGrp="1"/>
          </p:cNvSpPr>
          <p:nvPr>
            <p:ph type="title"/>
          </p:nvPr>
        </p:nvSpPr>
        <p:spPr/>
        <p:txBody>
          <a:bodyPr/>
          <a:lstStyle/>
          <a:p>
            <a:r>
              <a:rPr lang="it-IT" dirty="0">
                <a:latin typeface="Garamond" panose="02020404030301010803" pitchFamily="18" charset="0"/>
              </a:rPr>
              <a:t>Principio di attribuzione</a:t>
            </a:r>
          </a:p>
        </p:txBody>
      </p:sp>
      <p:sp>
        <p:nvSpPr>
          <p:cNvPr id="3" name="Segnaposto contenuto 2">
            <a:extLst>
              <a:ext uri="{FF2B5EF4-FFF2-40B4-BE49-F238E27FC236}">
                <a16:creationId xmlns:a16="http://schemas.microsoft.com/office/drawing/2014/main" id="{9B3D88AC-183D-A709-2AC5-1BEE704C63FC}"/>
              </a:ext>
            </a:extLst>
          </p:cNvPr>
          <p:cNvSpPr>
            <a:spLocks noGrp="1"/>
          </p:cNvSpPr>
          <p:nvPr>
            <p:ph idx="1"/>
          </p:nvPr>
        </p:nvSpPr>
        <p:spPr/>
        <p:txBody>
          <a:bodyPr>
            <a:normAutofit fontScale="85000" lnSpcReduction="10000"/>
          </a:bodyPr>
          <a:lstStyle/>
          <a:p>
            <a:pPr algn="just"/>
            <a:r>
              <a:rPr lang="it-IT" dirty="0">
                <a:latin typeface="Garamond" panose="02020404030301010803" pitchFamily="18" charset="0"/>
              </a:rPr>
              <a:t>Com’è oramai noto gli istituti tradizionali del diritto amministrativo sono messi a dura prova dall’impatto del diritto UE: che, quando non determina una diretta ed immediata modifica dei suoi istituti, produce effetti indiretti spesso ancor più dirompenti, tali da mettere a volte in forse la stessa tenuta complessiva del sistema. </a:t>
            </a:r>
          </a:p>
          <a:p>
            <a:pPr algn="just"/>
            <a:r>
              <a:rPr lang="it-IT" dirty="0">
                <a:latin typeface="Garamond" panose="02020404030301010803" pitchFamily="18" charset="0"/>
              </a:rPr>
              <a:t>Questo impatto fortissimo del diritto UE sul diritto amministrativo nazionale origina, in larga parte, già dal sistema dei principi che regolano il rapporto fra il diritto UE e il diritto nazionale, a partire dal c.d. principio delle competenze di attribuzione. Come è infatti ora espressamente dichiarato all’art. 5, comma 1, TUE, “</a:t>
            </a:r>
            <a:r>
              <a:rPr lang="it-IT" b="1" i="1" u="sng" dirty="0">
                <a:latin typeface="Garamond" panose="02020404030301010803" pitchFamily="18" charset="0"/>
              </a:rPr>
              <a:t>La delimitazione delle competenze dell’Unione si fonda sul principio di attribuzione</a:t>
            </a:r>
            <a:r>
              <a:rPr lang="it-IT" dirty="0">
                <a:latin typeface="Garamond" panose="02020404030301010803" pitchFamily="18" charset="0"/>
              </a:rPr>
              <a:t>”. Questo principio, secondo l’interpretazione che ne ha fornito la Corte di giustizia, implica che l’azione dell’Unione debba basarsi sulle competenze che risultano in modo specifico da disposizioni del Trattato, ovvero che si possono desumere in modo implicito da queste disposizioni (C UE, 26 marzo 1987, 45/86). In questa prospettiva si pone la c.d. clausola di flessibilità, di cui ora all’art. 352 TFUE</a:t>
            </a:r>
          </a:p>
        </p:txBody>
      </p:sp>
    </p:spTree>
    <p:extLst>
      <p:ext uri="{BB962C8B-B14F-4D97-AF65-F5344CB8AC3E}">
        <p14:creationId xmlns:p14="http://schemas.microsoft.com/office/powerpoint/2010/main" val="1279788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477189-0C6D-58BB-54BD-A774C04017EC}"/>
              </a:ext>
            </a:extLst>
          </p:cNvPr>
          <p:cNvSpPr>
            <a:spLocks noGrp="1"/>
          </p:cNvSpPr>
          <p:nvPr>
            <p:ph type="title"/>
          </p:nvPr>
        </p:nvSpPr>
        <p:spPr/>
        <p:txBody>
          <a:bodyPr/>
          <a:lstStyle/>
          <a:p>
            <a:r>
              <a:rPr lang="it-IT" dirty="0">
                <a:latin typeface="Garamond" panose="02020404030301010803" pitchFamily="18" charset="0"/>
              </a:rPr>
              <a:t>Diritto primario dell’UE</a:t>
            </a:r>
          </a:p>
        </p:txBody>
      </p:sp>
      <p:sp>
        <p:nvSpPr>
          <p:cNvPr id="3" name="Segnaposto contenuto 2">
            <a:extLst>
              <a:ext uri="{FF2B5EF4-FFF2-40B4-BE49-F238E27FC236}">
                <a16:creationId xmlns:a16="http://schemas.microsoft.com/office/drawing/2014/main" id="{CB650A46-323F-3FB8-F450-1D21BF75098F}"/>
              </a:ext>
            </a:extLst>
          </p:cNvPr>
          <p:cNvSpPr>
            <a:spLocks noGrp="1"/>
          </p:cNvSpPr>
          <p:nvPr>
            <p:ph idx="1"/>
          </p:nvPr>
        </p:nvSpPr>
        <p:spPr/>
        <p:txBody>
          <a:bodyPr/>
          <a:lstStyle/>
          <a:p>
            <a:pPr algn="just"/>
            <a:r>
              <a:rPr lang="it-IT" dirty="0">
                <a:latin typeface="Garamond" panose="02020404030301010803" pitchFamily="18" charset="0"/>
              </a:rPr>
              <a:t>Per quello che concerne il c.d. diritto primario, all’interno dei Trattati UE sono numerose le disposizioni che hanno un impatto specifico sul diritto amministrativo. Questo impatto è da considerarsi immediato qualora le disposizioni in questione posseggano, secondo quanto statuito nella giurisprudenza della Corte di giustizia UE, le caratteristiche necessarie per potere essere considerate di effetto diretto. È infatti naturalmente necessario che sia la Corte di giustizia UE a dichiararle come tali. Un esempio di norma di questo tipo è rappresentato dalla previsione dell’attuale art. 30 TFUE, che vieta i dazi doganali e le tasse di effetto equivalente. </a:t>
            </a:r>
          </a:p>
        </p:txBody>
      </p:sp>
    </p:spTree>
    <p:extLst>
      <p:ext uri="{BB962C8B-B14F-4D97-AF65-F5344CB8AC3E}">
        <p14:creationId xmlns:p14="http://schemas.microsoft.com/office/powerpoint/2010/main" val="1953790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7B82E-A01C-DC42-0B07-D6762586A084}"/>
              </a:ext>
            </a:extLst>
          </p:cNvPr>
          <p:cNvSpPr>
            <a:spLocks noGrp="1"/>
          </p:cNvSpPr>
          <p:nvPr>
            <p:ph type="title"/>
          </p:nvPr>
        </p:nvSpPr>
        <p:spPr/>
        <p:txBody>
          <a:bodyPr/>
          <a:lstStyle/>
          <a:p>
            <a:r>
              <a:rPr lang="it-IT" dirty="0">
                <a:latin typeface="Garamond" panose="02020404030301010803" pitchFamily="18" charset="0"/>
              </a:rPr>
              <a:t>Libera circolazione</a:t>
            </a:r>
          </a:p>
        </p:txBody>
      </p:sp>
      <p:sp>
        <p:nvSpPr>
          <p:cNvPr id="3" name="Segnaposto contenuto 2">
            <a:extLst>
              <a:ext uri="{FF2B5EF4-FFF2-40B4-BE49-F238E27FC236}">
                <a16:creationId xmlns:a16="http://schemas.microsoft.com/office/drawing/2014/main" id="{5A24D2EA-12BE-73AF-0A39-A9E3523F330A}"/>
              </a:ext>
            </a:extLst>
          </p:cNvPr>
          <p:cNvSpPr>
            <a:spLocks noGrp="1"/>
          </p:cNvSpPr>
          <p:nvPr>
            <p:ph idx="1"/>
          </p:nvPr>
        </p:nvSpPr>
        <p:spPr>
          <a:xfrm>
            <a:off x="838200" y="1460500"/>
            <a:ext cx="10257890" cy="5032375"/>
          </a:xfrm>
        </p:spPr>
        <p:txBody>
          <a:bodyPr>
            <a:normAutofit fontScale="77500" lnSpcReduction="20000"/>
          </a:bodyPr>
          <a:lstStyle/>
          <a:p>
            <a:pPr algn="just"/>
            <a:r>
              <a:rPr lang="it-IT" dirty="0">
                <a:latin typeface="Garamond" panose="02020404030301010803" pitchFamily="18" charset="0"/>
              </a:rPr>
              <a:t>Ad effetto diretto è stato poi dichiarato anche l’attuale art. 21 TFUE (ex art. 18 TCE), che statuisce il diritto di ogni cittadino dell’Unione di circolare e soggiornare liberamente nel territorio degli Stati membri. Con la pronunzia nel caso </a:t>
            </a:r>
            <a:r>
              <a:rPr lang="it-IT" dirty="0" err="1">
                <a:latin typeface="Garamond" panose="02020404030301010803" pitchFamily="18" charset="0"/>
              </a:rPr>
              <a:t>Baumbast</a:t>
            </a:r>
            <a:r>
              <a:rPr lang="it-IT" dirty="0">
                <a:latin typeface="Garamond" panose="02020404030301010803" pitchFamily="18" charset="0"/>
              </a:rPr>
              <a:t> del 2001 la Corte di giustizia UE ha infatti statuito che “Per quanto attiene, in particolare, al diritto di soggiorno sul territorio degli Stati membri sancito dall’art. 18, n. 1, CE, si deve rilevare che tale diritto è riconosciuto direttamente ad ogni cittadino dell’Unione da una disposizione chiara e precisa del Trattato. Per effetto del solo status di cittadino di uno Stato membro, e quindi di cittadino dell’Unione, il sig. </a:t>
            </a:r>
            <a:r>
              <a:rPr lang="it-IT" dirty="0" err="1">
                <a:latin typeface="Garamond" panose="02020404030301010803" pitchFamily="18" charset="0"/>
              </a:rPr>
              <a:t>Baumbast</a:t>
            </a:r>
            <a:r>
              <a:rPr lang="it-IT" dirty="0">
                <a:latin typeface="Garamond" panose="02020404030301010803" pitchFamily="18" charset="0"/>
              </a:rPr>
              <a:t> può quindi legittimamente invocare l’art. 18, n. 1, CE” (C UE, 17 settembre 2002, causa C-413/99). </a:t>
            </a:r>
          </a:p>
          <a:p>
            <a:pPr algn="just"/>
            <a:r>
              <a:rPr lang="it-IT" dirty="0">
                <a:latin typeface="Garamond" panose="02020404030301010803" pitchFamily="18" charset="0"/>
              </a:rPr>
              <a:t>La previsione dell’art. 21 TFUE, e l’interpretazione che di essa ha fornito la Corte di giustizia, ha la capacità di impattare fortemente sulla ricca disciplina nazionale di diritto amministrativo in materia di ingresso e soggiorno sul territorio dello Stato. Ma anche sulla disciplina, sempre di diritto amministrativo, relativa alle condizioni di accesso alle prestazioni del Servizio sanitario nazionale, della scuola pubblica etc. Se, infatti, la Corte ha riconosciuto che “le limitazioni e le condizioni di cui all’art. 18 CE... si ispirano all’idea che l’esercizio del diritto di soggiorno dei cittadini dell’Unione può essere subordinato ai legittimi interessi degli Stati membri”, ivi compresi quelli a carattere finanziario, essa ha tuttavia parimenti specificato che è necessario applicare, a tale proposito, il principio di proporzionalità, onde verificare che i provvedimenti nazionali adottati siano “appropriati e necessari per l’attuazione dello scopo perseguito” (C UE, C-413/99 cit.). </a:t>
            </a:r>
          </a:p>
        </p:txBody>
      </p:sp>
    </p:spTree>
    <p:extLst>
      <p:ext uri="{BB962C8B-B14F-4D97-AF65-F5344CB8AC3E}">
        <p14:creationId xmlns:p14="http://schemas.microsoft.com/office/powerpoint/2010/main" val="660867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30EF99-6377-26A7-73A4-54015EB55C39}"/>
              </a:ext>
            </a:extLst>
          </p:cNvPr>
          <p:cNvSpPr>
            <a:spLocks noGrp="1"/>
          </p:cNvSpPr>
          <p:nvPr>
            <p:ph type="title"/>
          </p:nvPr>
        </p:nvSpPr>
        <p:spPr/>
        <p:txBody>
          <a:bodyPr/>
          <a:lstStyle/>
          <a:p>
            <a:r>
              <a:rPr lang="it-IT" dirty="0">
                <a:latin typeface="Garamond" panose="02020404030301010803" pitchFamily="18" charset="0"/>
              </a:rPr>
              <a:t>Carta dei diritti dell’Unione europea </a:t>
            </a:r>
          </a:p>
        </p:txBody>
      </p:sp>
      <p:sp>
        <p:nvSpPr>
          <p:cNvPr id="3" name="Segnaposto contenuto 2">
            <a:extLst>
              <a:ext uri="{FF2B5EF4-FFF2-40B4-BE49-F238E27FC236}">
                <a16:creationId xmlns:a16="http://schemas.microsoft.com/office/drawing/2014/main" id="{32F6BD14-E3CC-CED7-F95E-5A71A881C717}"/>
              </a:ext>
            </a:extLst>
          </p:cNvPr>
          <p:cNvSpPr>
            <a:spLocks noGrp="1"/>
          </p:cNvSpPr>
          <p:nvPr>
            <p:ph idx="1"/>
          </p:nvPr>
        </p:nvSpPr>
        <p:spPr>
          <a:xfrm>
            <a:off x="544530" y="1602770"/>
            <a:ext cx="10809270" cy="5255230"/>
          </a:xfrm>
        </p:spPr>
        <p:txBody>
          <a:bodyPr>
            <a:normAutofit fontScale="92500"/>
          </a:bodyPr>
          <a:lstStyle/>
          <a:p>
            <a:pPr marL="0" indent="0" algn="just">
              <a:buNone/>
            </a:pPr>
            <a:r>
              <a:rPr lang="it-IT" dirty="0">
                <a:latin typeface="Garamond" panose="02020404030301010803" pitchFamily="18" charset="0"/>
              </a:rPr>
              <a:t>Secondo quanto dispone espressamente l’art. 6 TUE “</a:t>
            </a:r>
            <a:r>
              <a:rPr lang="it-IT" i="1" dirty="0">
                <a:latin typeface="Garamond" panose="02020404030301010803" pitchFamily="18" charset="0"/>
              </a:rPr>
              <a:t>L’Unione riconosce i diritti, le libertà e i principi sanciti nella Carta dei diritti fondamentali dell’Unione europea del 7 dicembre 2000, adattata il 12 dicembre 2007 a Strasburgo, che ha lo stesso valore giuridico dei trattati</a:t>
            </a:r>
            <a:r>
              <a:rPr lang="it-IT" dirty="0">
                <a:latin typeface="Garamond" panose="02020404030301010803" pitchFamily="18" charset="0"/>
              </a:rPr>
              <a:t>”. </a:t>
            </a:r>
          </a:p>
          <a:p>
            <a:pPr marL="0" indent="0" algn="just">
              <a:buNone/>
            </a:pPr>
            <a:r>
              <a:rPr lang="it-IT" dirty="0">
                <a:latin typeface="Garamond" panose="02020404030301010803" pitchFamily="18" charset="0"/>
              </a:rPr>
              <a:t>All’art. 6, comma 1, TUE e al comma 2 dell’art. 51 della Carta è invero specificato che le disposizioni della Carta (CDUE) — “</a:t>
            </a:r>
            <a:r>
              <a:rPr lang="it-IT" i="1" dirty="0">
                <a:latin typeface="Garamond" panose="02020404030301010803" pitchFamily="18" charset="0"/>
              </a:rPr>
              <a:t>non estendono in alcun modo le competenze dell’Unione definite nei trattati</a:t>
            </a:r>
            <a:r>
              <a:rPr lang="it-IT" dirty="0">
                <a:latin typeface="Garamond" panose="02020404030301010803" pitchFamily="18" charset="0"/>
              </a:rPr>
              <a:t>”. Tuttavia, esse operano un’importante ricognizione generale dei diritti già esistenti nel contesto dell’Unione ai quali la Carta garantisce maggiore visibilità e, dunque, stabilità. Parecchie sono le previsioni della Carta che risultano specialmente rilevanti per l’attività dell’Amministrazione pubblica nazionale. Talora esse riprendono il contenuto di norme dei Trattati. È il caso, ad esempio, della previsione dell’art. 8 della Carta, che statuisce che “Ogni persona ha diritto alla protezione dei dati di carattere personale che la riguardano” e che riprende alla lettera l’art. 16 TFUE. </a:t>
            </a:r>
          </a:p>
        </p:txBody>
      </p:sp>
    </p:spTree>
    <p:extLst>
      <p:ext uri="{BB962C8B-B14F-4D97-AF65-F5344CB8AC3E}">
        <p14:creationId xmlns:p14="http://schemas.microsoft.com/office/powerpoint/2010/main" val="27863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EFA8EBBC-B9C3-359A-5534-35E62F8DDCD9}"/>
              </a:ext>
            </a:extLst>
          </p:cNvPr>
          <p:cNvSpPr>
            <a:spLocks noGrp="1"/>
          </p:cNvSpPr>
          <p:nvPr>
            <p:ph idx="1"/>
          </p:nvPr>
        </p:nvSpPr>
        <p:spPr>
          <a:xfrm>
            <a:off x="698643" y="811658"/>
            <a:ext cx="10655157" cy="5365305"/>
          </a:xfrm>
        </p:spPr>
        <p:txBody>
          <a:bodyPr>
            <a:normAutofit/>
          </a:bodyPr>
          <a:lstStyle/>
          <a:p>
            <a:pPr algn="just"/>
            <a:r>
              <a:rPr lang="it-IT" sz="3200" b="1" u="sng" dirty="0">
                <a:latin typeface="Garamond" panose="02020404030301010803" pitchFamily="18" charset="0"/>
              </a:rPr>
              <a:t>Fonti </a:t>
            </a:r>
            <a:r>
              <a:rPr lang="it-IT" sz="3200" b="1" i="1" u="sng" dirty="0">
                <a:latin typeface="Garamond" panose="02020404030301010803" pitchFamily="18" charset="0"/>
              </a:rPr>
              <a:t>sull’amministrazione</a:t>
            </a:r>
            <a:r>
              <a:rPr lang="it-IT" sz="3200" b="1" dirty="0">
                <a:latin typeface="Garamond" panose="02020404030301010803" pitchFamily="18" charset="0"/>
              </a:rPr>
              <a:t> </a:t>
            </a:r>
            <a:r>
              <a:rPr lang="it-IT" sz="3200" dirty="0">
                <a:latin typeface="Garamond" panose="02020404030301010803" pitchFamily="18" charset="0"/>
              </a:rPr>
              <a:t>hanno come destinatarie le pubbliche amministrazioni. Includono fonti normative di rango primario e fonti di rango secondario (l’art. 97 della Costituzione pone una </a:t>
            </a:r>
            <a:r>
              <a:rPr lang="it-IT" sz="3200" b="1" dirty="0">
                <a:latin typeface="Garamond" panose="02020404030301010803" pitchFamily="18" charset="0"/>
              </a:rPr>
              <a:t>riserva di legge relativa</a:t>
            </a:r>
            <a:r>
              <a:rPr lang="it-IT" sz="3200" dirty="0">
                <a:latin typeface="Garamond" panose="02020404030301010803" pitchFamily="18" charset="0"/>
              </a:rPr>
              <a:t>); </a:t>
            </a:r>
          </a:p>
          <a:p>
            <a:endParaRPr lang="it-IT" sz="3200" dirty="0">
              <a:latin typeface="Garamond" panose="02020404030301010803" pitchFamily="18" charset="0"/>
            </a:endParaRPr>
          </a:p>
          <a:p>
            <a:pPr algn="just"/>
            <a:r>
              <a:rPr lang="it-IT" sz="3200" b="1" u="sng" dirty="0">
                <a:latin typeface="Garamond" panose="02020404030301010803" pitchFamily="18" charset="0"/>
              </a:rPr>
              <a:t>Fonti </a:t>
            </a:r>
            <a:r>
              <a:rPr lang="it-IT" sz="3200" b="1" i="1" u="sng" dirty="0">
                <a:latin typeface="Garamond" panose="02020404030301010803" pitchFamily="18" charset="0"/>
              </a:rPr>
              <a:t>dell’amministrazione</a:t>
            </a:r>
            <a:r>
              <a:rPr lang="it-IT" sz="3200" b="1" dirty="0">
                <a:latin typeface="Garamond" panose="02020404030301010803" pitchFamily="18" charset="0"/>
              </a:rPr>
              <a:t> </a:t>
            </a:r>
            <a:r>
              <a:rPr lang="it-IT" sz="3200" dirty="0">
                <a:latin typeface="Garamond" panose="02020404030301010803" pitchFamily="18" charset="0"/>
              </a:rPr>
              <a:t>sono strumenti utilizzati dalle pubbliche amministrazioni sia per regolare comportamenti dei privati, che per disciplinare i propri apparati e il proprio funzionamento. Includono fonti normative e atti aventi natura non normativa (piani, bandi, atti generali).</a:t>
            </a:r>
          </a:p>
        </p:txBody>
      </p:sp>
    </p:spTree>
    <p:extLst>
      <p:ext uri="{BB962C8B-B14F-4D97-AF65-F5344CB8AC3E}">
        <p14:creationId xmlns:p14="http://schemas.microsoft.com/office/powerpoint/2010/main" val="921251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A315B-4370-D416-1B64-F6C53C816D31}"/>
              </a:ext>
            </a:extLst>
          </p:cNvPr>
          <p:cNvSpPr>
            <a:spLocks noGrp="1"/>
          </p:cNvSpPr>
          <p:nvPr>
            <p:ph type="title"/>
          </p:nvPr>
        </p:nvSpPr>
        <p:spPr/>
        <p:txBody>
          <a:bodyPr/>
          <a:lstStyle/>
          <a:p>
            <a:r>
              <a:rPr lang="it-IT" dirty="0">
                <a:latin typeface="Garamond" panose="02020404030301010803" pitchFamily="18" charset="0"/>
              </a:rPr>
              <a:t>«Diritto ad una buona amministrazione»</a:t>
            </a:r>
          </a:p>
        </p:txBody>
      </p:sp>
      <p:sp>
        <p:nvSpPr>
          <p:cNvPr id="3" name="Segnaposto contenuto 2">
            <a:extLst>
              <a:ext uri="{FF2B5EF4-FFF2-40B4-BE49-F238E27FC236}">
                <a16:creationId xmlns:a16="http://schemas.microsoft.com/office/drawing/2014/main" id="{1190CF15-0610-585C-2C5C-325E910EB4DD}"/>
              </a:ext>
            </a:extLst>
          </p:cNvPr>
          <p:cNvSpPr>
            <a:spLocks noGrp="1"/>
          </p:cNvSpPr>
          <p:nvPr>
            <p:ph idx="1"/>
          </p:nvPr>
        </p:nvSpPr>
        <p:spPr/>
        <p:txBody>
          <a:bodyPr>
            <a:normAutofit fontScale="92500" lnSpcReduction="10000"/>
          </a:bodyPr>
          <a:lstStyle/>
          <a:p>
            <a:pPr algn="just"/>
            <a:r>
              <a:rPr lang="it-IT" dirty="0">
                <a:latin typeface="Garamond" panose="02020404030301010803" pitchFamily="18" charset="0"/>
              </a:rPr>
              <a:t>Ai sensi dell’art. 41 della Carta di Nizza: “1</a:t>
            </a:r>
            <a:r>
              <a:rPr lang="it-IT" i="1" dirty="0">
                <a:latin typeface="Garamond" panose="02020404030301010803" pitchFamily="18" charset="0"/>
              </a:rPr>
              <a:t>. Ogni persona ha diritto a che le questioni che la riguardano siano trattate in modo imparziale ed equo ed entro un termine ragionevole dalle istituzioni, organi e organismi dell’Unione</a:t>
            </a:r>
            <a:r>
              <a:rPr lang="it-IT" dirty="0">
                <a:latin typeface="Garamond" panose="02020404030301010803" pitchFamily="18" charset="0"/>
              </a:rPr>
              <a:t>”. </a:t>
            </a:r>
          </a:p>
          <a:p>
            <a:pPr algn="just"/>
            <a:r>
              <a:rPr lang="it-IT" dirty="0">
                <a:latin typeface="Garamond" panose="02020404030301010803" pitchFamily="18" charset="0"/>
              </a:rPr>
              <a:t>Specifica, poi, il comma 2, come tale diritto comprenda, in particolare, “a</a:t>
            </a:r>
            <a:r>
              <a:rPr lang="it-IT" i="1" dirty="0">
                <a:latin typeface="Garamond" panose="02020404030301010803" pitchFamily="18" charset="0"/>
              </a:rPr>
              <a:t>) il diritto di ogni persona di essere ascoltata prima che nei suoi confronti venga adottato un provvedimento individuale che le rechi pregiudizio; b) il diritto di ogni persona di accedere al fascicolo che la riguarda, nel rispetto dei legittimi interessi della riservatezza e del segreto professionale e commerciale; c) l’obbligo per l’amministrazione di motivare le proprie decisioni</a:t>
            </a:r>
            <a:r>
              <a:rPr lang="it-IT" dirty="0">
                <a:latin typeface="Garamond" panose="02020404030301010803" pitchFamily="18" charset="0"/>
              </a:rPr>
              <a:t>”. L’elenco non ha carattere esaustivo, ma meramente esemplificativo dei diritti che possono scaturire dalla necessità, statuita al comma 1, di garantire ai cittadini, nel loro rapporto con la Pubblica amministrazione, un trattamento imparziale ed equo.</a:t>
            </a:r>
          </a:p>
        </p:txBody>
      </p:sp>
    </p:spTree>
    <p:extLst>
      <p:ext uri="{BB962C8B-B14F-4D97-AF65-F5344CB8AC3E}">
        <p14:creationId xmlns:p14="http://schemas.microsoft.com/office/powerpoint/2010/main" val="1686737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7C129EB-7C86-C709-E01C-442F5061F649}"/>
              </a:ext>
            </a:extLst>
          </p:cNvPr>
          <p:cNvSpPr>
            <a:spLocks noGrp="1"/>
          </p:cNvSpPr>
          <p:nvPr>
            <p:ph idx="1"/>
          </p:nvPr>
        </p:nvSpPr>
        <p:spPr/>
        <p:txBody>
          <a:bodyPr/>
          <a:lstStyle/>
          <a:p>
            <a:pPr algn="just"/>
            <a:r>
              <a:rPr lang="it-IT" dirty="0">
                <a:latin typeface="Garamond" panose="02020404030301010803" pitchFamily="18" charset="0"/>
              </a:rPr>
              <a:t>Per potere comprendere quale sia il contenuto effettivo dei diritti sanciti dall’art. 41 della Carta di Nizza è necessario il riferimento alla preesistente giurisprudenza. È, infatti, lo stesso Testo delle spiegazioni relative al testo completo della Carta (quale figura nel doc. CHARTE 4487/00 CONVENT 50, ripubblicato in G.U.U.E., C/303 del 14 dicembre 2007) a fare rinvio, a tale proposito, alla preesistente giurisprudenza della Corte di giustizia. Vi si legge, infatti, che «</a:t>
            </a:r>
            <a:r>
              <a:rPr lang="it-IT" i="1" dirty="0">
                <a:latin typeface="Garamond" panose="02020404030301010803" pitchFamily="18" charset="0"/>
              </a:rPr>
              <a:t>L’articolo 41, è basato sull’esistenza di una comunità di diritto, le cui caratteristiche sono state sviluppate dalla giurisprudenza che ha sancito segnatamente il principio della buona amministrazione</a:t>
            </a:r>
            <a:r>
              <a:rPr lang="it-IT" dirty="0">
                <a:latin typeface="Garamond" panose="02020404030301010803" pitchFamily="18" charset="0"/>
              </a:rPr>
              <a:t>»</a:t>
            </a:r>
          </a:p>
        </p:txBody>
      </p:sp>
    </p:spTree>
    <p:extLst>
      <p:ext uri="{BB962C8B-B14F-4D97-AF65-F5344CB8AC3E}">
        <p14:creationId xmlns:p14="http://schemas.microsoft.com/office/powerpoint/2010/main" val="1006992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32324CD-82EA-2B26-F6A5-A12EEA311366}"/>
              </a:ext>
            </a:extLst>
          </p:cNvPr>
          <p:cNvSpPr>
            <a:spLocks noGrp="1"/>
          </p:cNvSpPr>
          <p:nvPr>
            <p:ph idx="1"/>
          </p:nvPr>
        </p:nvSpPr>
        <p:spPr>
          <a:xfrm>
            <a:off x="704636" y="942047"/>
            <a:ext cx="10515600" cy="4351338"/>
          </a:xfrm>
        </p:spPr>
        <p:txBody>
          <a:bodyPr/>
          <a:lstStyle/>
          <a:p>
            <a:pPr algn="just"/>
            <a:r>
              <a:rPr lang="it-IT" dirty="0">
                <a:latin typeface="Garamond" panose="02020404030301010803" pitchFamily="18" charset="0"/>
              </a:rPr>
              <a:t>La Convenzione europea per la salvaguardia dei diritti dell’uomo e delle libertà fondamentali è un trattato internazionale redatto dal Consiglio d’Europa (organizzazione internazionale nata nel 1949 col Trattato di Londra del 5 maggio 1949) che ha quale scopo precipuo quello di promuovere la democrazia, i diritti dell’uomo, l’identità culturale europea e la ricerca di soluzioni ai problemi sociali in Europa.</a:t>
            </a:r>
          </a:p>
          <a:p>
            <a:pPr algn="just"/>
            <a:endParaRPr lang="it-IT" dirty="0">
              <a:latin typeface="Garamond" panose="02020404030301010803" pitchFamily="18" charset="0"/>
            </a:endParaRPr>
          </a:p>
          <a:p>
            <a:pPr algn="just"/>
            <a:r>
              <a:rPr lang="it-IT" dirty="0">
                <a:latin typeface="Garamond" panose="02020404030301010803" pitchFamily="18" charset="0"/>
              </a:rPr>
              <a:t>Ha rango di norma interposta: per contestare la violazione della CEDU occorre sollevare </a:t>
            </a:r>
            <a:r>
              <a:rPr lang="it-IT" dirty="0" err="1">
                <a:latin typeface="Garamond" panose="02020404030301010803" pitchFamily="18" charset="0"/>
              </a:rPr>
              <a:t>q.l.c</a:t>
            </a:r>
            <a:r>
              <a:rPr lang="it-IT" dirty="0">
                <a:latin typeface="Garamond" panose="02020404030301010803" pitchFamily="18" charset="0"/>
              </a:rPr>
              <a:t>.</a:t>
            </a:r>
          </a:p>
        </p:txBody>
      </p:sp>
    </p:spTree>
    <p:extLst>
      <p:ext uri="{BB962C8B-B14F-4D97-AF65-F5344CB8AC3E}">
        <p14:creationId xmlns:p14="http://schemas.microsoft.com/office/powerpoint/2010/main" val="1496274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2388D6-3BE2-686A-A0D2-9009EC55691C}"/>
              </a:ext>
            </a:extLst>
          </p:cNvPr>
          <p:cNvSpPr>
            <a:spLocks noGrp="1"/>
          </p:cNvSpPr>
          <p:nvPr>
            <p:ph type="title"/>
          </p:nvPr>
        </p:nvSpPr>
        <p:spPr/>
        <p:txBody>
          <a:bodyPr/>
          <a:lstStyle/>
          <a:p>
            <a:r>
              <a:rPr lang="it-IT" dirty="0">
                <a:latin typeface="Garamond" panose="02020404030301010803" pitchFamily="18" charset="0"/>
              </a:rPr>
              <a:t>Diritto derivato</a:t>
            </a:r>
          </a:p>
        </p:txBody>
      </p:sp>
      <p:sp>
        <p:nvSpPr>
          <p:cNvPr id="3" name="Segnaposto contenuto 2">
            <a:extLst>
              <a:ext uri="{FF2B5EF4-FFF2-40B4-BE49-F238E27FC236}">
                <a16:creationId xmlns:a16="http://schemas.microsoft.com/office/drawing/2014/main" id="{3A2987CA-9E21-D223-32F8-4ABDF5177EA3}"/>
              </a:ext>
            </a:extLst>
          </p:cNvPr>
          <p:cNvSpPr>
            <a:spLocks noGrp="1"/>
          </p:cNvSpPr>
          <p:nvPr>
            <p:ph idx="1"/>
          </p:nvPr>
        </p:nvSpPr>
        <p:spPr/>
        <p:txBody>
          <a:bodyPr>
            <a:normAutofit fontScale="85000" lnSpcReduction="10000"/>
          </a:bodyPr>
          <a:lstStyle/>
          <a:p>
            <a:pPr algn="just"/>
            <a:r>
              <a:rPr lang="it-IT" dirty="0">
                <a:latin typeface="Garamond" panose="02020404030301010803" pitchFamily="18" charset="0"/>
              </a:rPr>
              <a:t>Prevalentemente, tuttavia, l’incidenza sul diritto amministrativo nazionale è determinata da disposizioni che esercitano un impatto solo mediato sul diritto amministrativo nazionale: un impatto che si concretizza, dunque, solo nel momento in cui vengano adottate norme di diritto UE secondario finalizzate a fare uso della competenza attribuita all’UE dal Trattato in uno specifico settore di intervento. </a:t>
            </a:r>
          </a:p>
          <a:p>
            <a:pPr algn="just"/>
            <a:r>
              <a:rPr lang="it-IT" dirty="0">
                <a:latin typeface="Garamond" panose="02020404030301010803" pitchFamily="18" charset="0"/>
              </a:rPr>
              <a:t>Gli esempi a tale ultimo riguardo sono naturalmente moltissimi: dalle norme finalizzate alla tutela della concorrenza, a quelle a garanzia delle c.d. quattro libertà fondamentali (libera circolazione delle persone, delle merci, dei capitali e dei servizi); dalle norme sulle c.d. politiche comuni, la politica agricola comune in primis, alle norme sulla tutela dell’ambiente. Un esempio di grande attualità è: rappresentato, poi, dalla politica monetaria, la cui base giuridica d’intervento è rinvenibile all’art. 127 TFUE. Così come dalle norme inerenti alla politica estera e di sicurezza comune ed allo spazio di libertà, sicurezza e giustizia, che sono state anch’esse progressivamente “</a:t>
            </a:r>
            <a:r>
              <a:rPr lang="it-IT" dirty="0" err="1">
                <a:latin typeface="Garamond" panose="02020404030301010803" pitchFamily="18" charset="0"/>
              </a:rPr>
              <a:t>comunitarizzate</a:t>
            </a:r>
            <a:r>
              <a:rPr lang="it-IT" dirty="0">
                <a:latin typeface="Garamond" panose="02020404030301010803" pitchFamily="18" charset="0"/>
              </a:rPr>
              <a:t>”.</a:t>
            </a:r>
          </a:p>
        </p:txBody>
      </p:sp>
    </p:spTree>
    <p:extLst>
      <p:ext uri="{BB962C8B-B14F-4D97-AF65-F5344CB8AC3E}">
        <p14:creationId xmlns:p14="http://schemas.microsoft.com/office/powerpoint/2010/main" val="273793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D2562-7BBE-E515-8BEC-B70E4DE95E29}"/>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5CA9023C-AB42-1D8B-AA03-26D7D3418885}"/>
              </a:ext>
            </a:extLst>
          </p:cNvPr>
          <p:cNvSpPr>
            <a:spLocks noGrp="1"/>
          </p:cNvSpPr>
          <p:nvPr>
            <p:ph idx="1"/>
          </p:nvPr>
        </p:nvSpPr>
        <p:spPr/>
        <p:txBody>
          <a:bodyPr/>
          <a:lstStyle/>
          <a:p>
            <a:pPr algn="just"/>
            <a:r>
              <a:rPr lang="it-IT" dirty="0">
                <a:latin typeface="Garamond" panose="02020404030301010803" pitchFamily="18" charset="0"/>
              </a:rPr>
              <a:t>Di particolare importanza ai nostri fini è anche la Direttiva 123/2006 (nota anche come Direttiva Bolkestein o Direttiva Servizi e già richiamata a proposito dei suoi effetti sul regime delle concessioni demaniali) che impone agli Stati membri, fra le altre cose, di semplificare le modalità di accesso alla prestazione e all’ottenimento di servizi, prescrivendo, tra l’altro, l’istituzione di Sportelli Unici, la riduzione dei requisiti per l’esercizio delle relative attività, la riduzione dei sistemi di autorizzazione preventiva e il tendenziale utilizzo del meccanismo dell’accoglimento implicito dell’istanza (c.d. silenzio-assenso)</a:t>
            </a:r>
          </a:p>
        </p:txBody>
      </p:sp>
    </p:spTree>
    <p:extLst>
      <p:ext uri="{BB962C8B-B14F-4D97-AF65-F5344CB8AC3E}">
        <p14:creationId xmlns:p14="http://schemas.microsoft.com/office/powerpoint/2010/main" val="415272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429C0B-8D1B-230E-9E09-85B589C19366}"/>
              </a:ext>
            </a:extLst>
          </p:cNvPr>
          <p:cNvSpPr>
            <a:spLocks noGrp="1"/>
          </p:cNvSpPr>
          <p:nvPr>
            <p:ph type="title"/>
          </p:nvPr>
        </p:nvSpPr>
        <p:spPr/>
        <p:txBody>
          <a:bodyPr/>
          <a:lstStyle/>
          <a:p>
            <a:r>
              <a:rPr lang="it-IT" dirty="0">
                <a:latin typeface="Garamond" panose="02020404030301010803" pitchFamily="18" charset="0"/>
              </a:rPr>
              <a:t>Recepimento</a:t>
            </a:r>
          </a:p>
        </p:txBody>
      </p:sp>
      <p:sp>
        <p:nvSpPr>
          <p:cNvPr id="3" name="Segnaposto contenuto 2">
            <a:extLst>
              <a:ext uri="{FF2B5EF4-FFF2-40B4-BE49-F238E27FC236}">
                <a16:creationId xmlns:a16="http://schemas.microsoft.com/office/drawing/2014/main" id="{4CBB70FA-028A-2B13-CF8B-AEE3BE6C5C51}"/>
              </a:ext>
            </a:extLst>
          </p:cNvPr>
          <p:cNvSpPr>
            <a:spLocks noGrp="1"/>
          </p:cNvSpPr>
          <p:nvPr>
            <p:ph idx="1"/>
          </p:nvPr>
        </p:nvSpPr>
        <p:spPr/>
        <p:txBody>
          <a:bodyPr>
            <a:normAutofit/>
          </a:bodyPr>
          <a:lstStyle/>
          <a:p>
            <a:r>
              <a:rPr lang="it-IT" dirty="0">
                <a:latin typeface="Garamond" panose="02020404030301010803" pitchFamily="18" charset="0"/>
              </a:rPr>
              <a:t>Il recepimento delle norme europee avviene, ai sensi della I. n. 234/2012, con uno strumento specifico costituito da due leggi annuali di iniziativa governativa: a. la legge europea, che modifica e abroga leggi interne contrastanti con diritto UE; </a:t>
            </a:r>
          </a:p>
          <a:p>
            <a:r>
              <a:rPr lang="it-IT" dirty="0">
                <a:latin typeface="Garamond" panose="02020404030301010803" pitchFamily="18" charset="0"/>
              </a:rPr>
              <a:t>b. la legge di delegazione al governo per il recepimento di direttive UE inattuate</a:t>
            </a:r>
          </a:p>
        </p:txBody>
      </p:sp>
    </p:spTree>
    <p:extLst>
      <p:ext uri="{BB962C8B-B14F-4D97-AF65-F5344CB8AC3E}">
        <p14:creationId xmlns:p14="http://schemas.microsoft.com/office/powerpoint/2010/main" val="3328287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07E3-42D9-4903-6B91-76A186772EF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EBDEAB4-C41B-1DAA-995F-A2803F3E77B8}"/>
              </a:ext>
            </a:extLst>
          </p:cNvPr>
          <p:cNvSpPr>
            <a:spLocks noGrp="1"/>
          </p:cNvSpPr>
          <p:nvPr>
            <p:ph type="title"/>
          </p:nvPr>
        </p:nvSpPr>
        <p:spPr/>
        <p:txBody>
          <a:bodyPr/>
          <a:lstStyle/>
          <a:p>
            <a:r>
              <a:rPr lang="it-IT" b="1" dirty="0">
                <a:latin typeface="Garamond" panose="02020404030301010803" pitchFamily="18" charset="0"/>
              </a:rPr>
              <a:t>Il problema delle «leggi provvedimento»</a:t>
            </a:r>
          </a:p>
        </p:txBody>
      </p:sp>
      <p:sp>
        <p:nvSpPr>
          <p:cNvPr id="3" name="Segnaposto contenuto 2">
            <a:extLst>
              <a:ext uri="{FF2B5EF4-FFF2-40B4-BE49-F238E27FC236}">
                <a16:creationId xmlns:a16="http://schemas.microsoft.com/office/drawing/2014/main" id="{17E150A8-A9ED-2ACD-D750-C8382673ECC7}"/>
              </a:ext>
            </a:extLst>
          </p:cNvPr>
          <p:cNvSpPr>
            <a:spLocks noGrp="1"/>
          </p:cNvSpPr>
          <p:nvPr>
            <p:ph idx="1"/>
          </p:nvPr>
        </p:nvSpPr>
        <p:spPr>
          <a:xfrm>
            <a:off x="290945" y="1551708"/>
            <a:ext cx="11582400" cy="5043055"/>
          </a:xfrm>
        </p:spPr>
        <p:txBody>
          <a:bodyPr>
            <a:normAutofit fontScale="92500" lnSpcReduction="20000"/>
          </a:bodyPr>
          <a:lstStyle/>
          <a:p>
            <a:pPr algn="just"/>
            <a:r>
              <a:rPr lang="it-IT" dirty="0">
                <a:latin typeface="Garamond" panose="02020404030301010803" pitchFamily="18" charset="0"/>
              </a:rPr>
              <a:t>Le c.d. «leggi provvedimento» sono un sintomo della disfunzione tra parlamento e potere esecutivo</a:t>
            </a:r>
          </a:p>
          <a:p>
            <a:pPr algn="just"/>
            <a:r>
              <a:rPr lang="it-IT" dirty="0">
                <a:latin typeface="Garamond" panose="02020404030301010803" pitchFamily="18" charset="0"/>
              </a:rPr>
              <a:t>Si tratta di leggi statali (o regionali) prive dei caratteri della generalità e astrattezza, che regolano situazioni concrete e talora un’unica fattispecie</a:t>
            </a:r>
          </a:p>
          <a:p>
            <a:pPr algn="just"/>
            <a:endParaRPr lang="it-IT" dirty="0">
              <a:latin typeface="Garamond" panose="02020404030301010803" pitchFamily="18" charset="0"/>
            </a:endParaRPr>
          </a:p>
          <a:p>
            <a:pPr marL="0" indent="0" algn="just">
              <a:buNone/>
            </a:pPr>
            <a:r>
              <a:rPr lang="it-IT" dirty="0">
                <a:latin typeface="Garamond" panose="02020404030301010803" pitchFamily="18" charset="0"/>
              </a:rPr>
              <a:t>Ad esempio leggi che rilasciano, prorogano o revocano concessioni amministrative riferite a talune imprese.</a:t>
            </a:r>
          </a:p>
          <a:p>
            <a:pPr marL="0" indent="0" algn="just">
              <a:buNone/>
            </a:pPr>
            <a:endParaRPr lang="it-IT" dirty="0">
              <a:latin typeface="Garamond" panose="02020404030301010803" pitchFamily="18" charset="0"/>
            </a:endParaRPr>
          </a:p>
          <a:p>
            <a:pPr marL="0" indent="0" algn="just">
              <a:buNone/>
            </a:pPr>
            <a:r>
              <a:rPr lang="it-IT" dirty="0">
                <a:latin typeface="Garamond" panose="02020404030301010803" pitchFamily="18" charset="0"/>
              </a:rPr>
              <a:t>La Costituzione non contiene un principio di riserva d’amministrazione (o di funzione amministrativa) che metta al riparo il potere esecutivo da invasioni di campo del legislatore</a:t>
            </a:r>
          </a:p>
          <a:p>
            <a:pPr marL="0" indent="0" algn="just">
              <a:buNone/>
            </a:pPr>
            <a:r>
              <a:rPr lang="it-IT" dirty="0">
                <a:latin typeface="Garamond" panose="02020404030301010803" pitchFamily="18" charset="0"/>
              </a:rPr>
              <a:t>La prassi dell’amministrare per legge, alla quale talvolta indulge il Parlamento, è stata stigmatizzata come «legalità usurpata» perché il Parlamento va ad occupare spazi che in base al principio della separazione dei poteri dovrebbero essere riservati al potere esecutivo</a:t>
            </a:r>
          </a:p>
        </p:txBody>
      </p:sp>
    </p:spTree>
    <p:extLst>
      <p:ext uri="{BB962C8B-B14F-4D97-AF65-F5344CB8AC3E}">
        <p14:creationId xmlns:p14="http://schemas.microsoft.com/office/powerpoint/2010/main" val="1046024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atro Eliseo, la Regione Lazio pronta all'acquisto per puntare alla  riapertura">
            <a:extLst>
              <a:ext uri="{FF2B5EF4-FFF2-40B4-BE49-F238E27FC236}">
                <a16:creationId xmlns:a16="http://schemas.microsoft.com/office/drawing/2014/main" id="{05A9900B-3397-114C-C174-444D24E99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50" r="13738"/>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10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0E10BD08-855E-DFF8-550B-219C0911BA43}"/>
              </a:ext>
            </a:extLst>
          </p:cNvPr>
          <p:cNvSpPr>
            <a:spLocks noGrp="1"/>
          </p:cNvSpPr>
          <p:nvPr>
            <p:ph type="title"/>
          </p:nvPr>
        </p:nvSpPr>
        <p:spPr>
          <a:xfrm>
            <a:off x="838200" y="365125"/>
            <a:ext cx="3822189" cy="1899912"/>
          </a:xfrm>
        </p:spPr>
        <p:txBody>
          <a:bodyPr>
            <a:normAutofit/>
          </a:bodyPr>
          <a:lstStyle/>
          <a:p>
            <a:r>
              <a:rPr lang="it-IT" sz="4000" dirty="0">
                <a:latin typeface="Garamond" panose="02020404030301010803" pitchFamily="18" charset="0"/>
              </a:rPr>
              <a:t>Il caso del «Teatro Eliseo»</a:t>
            </a:r>
          </a:p>
        </p:txBody>
      </p:sp>
      <p:sp>
        <p:nvSpPr>
          <p:cNvPr id="3" name="Segnaposto contenuto 2">
            <a:extLst>
              <a:ext uri="{FF2B5EF4-FFF2-40B4-BE49-F238E27FC236}">
                <a16:creationId xmlns:a16="http://schemas.microsoft.com/office/drawing/2014/main" id="{0BADE373-BF75-3027-C146-B7D739D16837}"/>
              </a:ext>
            </a:extLst>
          </p:cNvPr>
          <p:cNvSpPr>
            <a:spLocks noGrp="1"/>
          </p:cNvSpPr>
          <p:nvPr>
            <p:ph idx="1"/>
          </p:nvPr>
        </p:nvSpPr>
        <p:spPr>
          <a:xfrm>
            <a:off x="207818" y="2265037"/>
            <a:ext cx="4452571" cy="3911926"/>
          </a:xfrm>
        </p:spPr>
        <p:txBody>
          <a:bodyPr>
            <a:normAutofit/>
          </a:bodyPr>
          <a:lstStyle/>
          <a:p>
            <a:pPr marL="0" indent="0" algn="just">
              <a:buNone/>
            </a:pPr>
            <a:r>
              <a:rPr lang="it-IT" sz="1800" b="0" i="0" dirty="0">
                <a:effectLst/>
                <a:latin typeface="Garamond" panose="02020404030301010803" pitchFamily="18" charset="0"/>
              </a:rPr>
              <a:t>Il Consiglio di Stato, con l’ordinanza indicata in epigrafe, sollevava questioni di legittimità costituzionale dell’art. 22, comma 8, del decreto-legge 24 aprile 2017, n. 50 (Disposizioni urgenti in materia finanziaria, iniziative a favore degli enti territoriali, ulteriori interventi per le zone colpite da eventi sismici e misure per lo sviluppo), convertito, con modificazioni, nella legge 21 giugno 2017, n. 96, che prevede l’erogazione di un contributo di quattro milioni di euro per ciascuno degli anni 2017 e 2018 al Teatro Eliseo di Roma, «per spese ordinarie e straordinarie, al fine di garantire la continuità delle sue attività in occasione del centenario della sua fondazione».</a:t>
            </a:r>
            <a:endParaRPr lang="it-IT" sz="1800" dirty="0">
              <a:latin typeface="Garamond" panose="02020404030301010803" pitchFamily="18" charset="0"/>
            </a:endParaRPr>
          </a:p>
        </p:txBody>
      </p:sp>
    </p:spTree>
    <p:extLst>
      <p:ext uri="{BB962C8B-B14F-4D97-AF65-F5344CB8AC3E}">
        <p14:creationId xmlns:p14="http://schemas.microsoft.com/office/powerpoint/2010/main" val="641558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00C3-B141-3F8A-86EB-3AB61B8B8C0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7F86B30-FC8C-3535-B3B5-237F43FE2567}"/>
              </a:ext>
            </a:extLst>
          </p:cNvPr>
          <p:cNvSpPr>
            <a:spLocks noGrp="1"/>
          </p:cNvSpPr>
          <p:nvPr>
            <p:ph type="title"/>
          </p:nvPr>
        </p:nvSpPr>
        <p:spPr>
          <a:xfrm>
            <a:off x="685800" y="171161"/>
            <a:ext cx="10515600" cy="1325563"/>
          </a:xfrm>
        </p:spPr>
        <p:txBody>
          <a:bodyPr/>
          <a:lstStyle/>
          <a:p>
            <a:r>
              <a:rPr lang="it-IT" dirty="0"/>
              <a:t>Corte cost. n. 186/2022</a:t>
            </a:r>
          </a:p>
        </p:txBody>
      </p:sp>
      <p:sp>
        <p:nvSpPr>
          <p:cNvPr id="3" name="Segnaposto contenuto 2">
            <a:extLst>
              <a:ext uri="{FF2B5EF4-FFF2-40B4-BE49-F238E27FC236}">
                <a16:creationId xmlns:a16="http://schemas.microsoft.com/office/drawing/2014/main" id="{229521BB-76BD-4163-BF6D-B8AE5101E243}"/>
              </a:ext>
            </a:extLst>
          </p:cNvPr>
          <p:cNvSpPr>
            <a:spLocks noGrp="1"/>
          </p:cNvSpPr>
          <p:nvPr>
            <p:ph idx="1"/>
          </p:nvPr>
        </p:nvSpPr>
        <p:spPr>
          <a:xfrm>
            <a:off x="214745" y="1496724"/>
            <a:ext cx="11762509" cy="5167312"/>
          </a:xfrm>
        </p:spPr>
        <p:txBody>
          <a:bodyPr>
            <a:noAutofit/>
          </a:bodyPr>
          <a:lstStyle/>
          <a:p>
            <a:pPr algn="just">
              <a:spcAft>
                <a:spcPts val="0"/>
              </a:spcAft>
            </a:pPr>
            <a:r>
              <a:rPr lang="it-IT" sz="2000" b="0" i="0" dirty="0">
                <a:solidFill>
                  <a:srgbClr val="666666"/>
                </a:solidFill>
                <a:effectLst/>
                <a:latin typeface="Garamond" panose="02020404030301010803" pitchFamily="18" charset="0"/>
              </a:rPr>
              <a:t>Secondo il giudice a quo, la disposizione violerebbe anzitutto l’art. 3 della Costituzione, sotto un duplice profilo. Per un verso, determinerebbe una disparità di trattamento in danno delle altre imprese che svolgono attività teatrali di prosa e si rivolgono al medesimo bacino d’utenza; per altro verso, concederebbe una sovvenzione irragionevole, derogando agli ordinari metodi di finanziamento degli spettacoli dal vivo in assenza di uno specifico interesse pubblico che tale deroga possa giustificare. La norma-provvedimento censurata non supererebbe lo scrutinio stretto di ragionevolezza cui questa Corte suole sottoporre le previsioni di tal genere, specie considerando che non emergerebbero, nemmeno dai lavori preparatori, le particolari ragioni che giustificherebbero un intervento finanziario straordinario di tale consistenza.</a:t>
            </a:r>
          </a:p>
          <a:p>
            <a:pPr algn="just">
              <a:spcAft>
                <a:spcPts val="0"/>
              </a:spcAft>
            </a:pPr>
            <a:r>
              <a:rPr lang="it-IT" sz="2000" b="0" i="0" dirty="0">
                <a:solidFill>
                  <a:srgbClr val="666666"/>
                </a:solidFill>
                <a:effectLst/>
                <a:latin typeface="Garamond" panose="02020404030301010803" pitchFamily="18" charset="0"/>
              </a:rPr>
              <a:t>L’art. 22, comma 8, si porrebbe in contrasto anche con gli artt. 9 e 33 Cost. Difatti, dalla lesione dei principi di eguaglianza e ragionevolezza nella materia del sostegno pubblico ai teatri deriverebbe la non conformità alle disposizioni costituzionali poste a tutela della cultura e della libertà di espressione artistica.</a:t>
            </a:r>
          </a:p>
          <a:p>
            <a:pPr algn="just">
              <a:spcAft>
                <a:spcPts val="0"/>
              </a:spcAft>
            </a:pPr>
            <a:r>
              <a:rPr lang="it-IT" sz="2000" b="0" i="0" dirty="0">
                <a:solidFill>
                  <a:srgbClr val="666666"/>
                </a:solidFill>
                <a:effectLst/>
                <a:latin typeface="Garamond" panose="02020404030301010803" pitchFamily="18" charset="0"/>
              </a:rPr>
              <a:t>La norma censurata, inoltre, cagionerebbe un vulnus al buon andamento e all’imparzialità dell’azione amministrativa, richiesti dall’art. 97 Cost.: sarebbe imposto all’amministrazione l’obbligo di eseguirne puntualmente il contenuto, privando i provvedimenti di una motivazione da cui emergano gli interessi pubblici coinvolti e la trasparenza della loro valutazione.</a:t>
            </a:r>
          </a:p>
          <a:p>
            <a:pPr algn="just">
              <a:spcAft>
                <a:spcPts val="0"/>
              </a:spcAft>
            </a:pPr>
            <a:r>
              <a:rPr lang="it-IT" sz="2000" b="0" i="0" dirty="0">
                <a:solidFill>
                  <a:srgbClr val="666666"/>
                </a:solidFill>
                <a:effectLst/>
                <a:latin typeface="Garamond" panose="02020404030301010803" pitchFamily="18" charset="0"/>
              </a:rPr>
              <a:t>Sarebbe, infine, violato l’art. 41 Cost., poiché la norma censurata altererebbe la concorrenza, attribuendo al beneficiario del contributo una posizione di vantaggio rispetto alle imprese che agiscono nello stesso mercato, ma che non hanno ricevuto la sovvenzione.</a:t>
            </a:r>
          </a:p>
        </p:txBody>
      </p:sp>
    </p:spTree>
    <p:extLst>
      <p:ext uri="{BB962C8B-B14F-4D97-AF65-F5344CB8AC3E}">
        <p14:creationId xmlns:p14="http://schemas.microsoft.com/office/powerpoint/2010/main" val="1854841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B2C06-3CC4-C2C0-541A-252A2E2E90C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8F1EC70-D3B0-C3DD-CE3E-B67012FB39A6}"/>
              </a:ext>
            </a:extLst>
          </p:cNvPr>
          <p:cNvSpPr>
            <a:spLocks noGrp="1"/>
          </p:cNvSpPr>
          <p:nvPr>
            <p:ph idx="1"/>
          </p:nvPr>
        </p:nvSpPr>
        <p:spPr/>
        <p:txBody>
          <a:bodyPr>
            <a:normAutofit fontScale="92500" lnSpcReduction="20000"/>
          </a:bodyPr>
          <a:lstStyle/>
          <a:p>
            <a:pPr algn="just">
              <a:spcAft>
                <a:spcPts val="0"/>
              </a:spcAft>
            </a:pPr>
            <a:r>
              <a:rPr lang="it-IT" b="0" i="0" dirty="0">
                <a:solidFill>
                  <a:srgbClr val="666666"/>
                </a:solidFill>
                <a:effectLst/>
                <a:latin typeface="Times New Roman" panose="02020603050405020304" pitchFamily="18" charset="0"/>
              </a:rPr>
              <a:t>Ciò premesso, le questioni sollevate in riferimento agli artt. 3 e 41 Cost. sono fondate.</a:t>
            </a:r>
          </a:p>
          <a:p>
            <a:pPr algn="just">
              <a:spcAft>
                <a:spcPts val="0"/>
              </a:spcAft>
            </a:pPr>
            <a:r>
              <a:rPr lang="it-IT" b="0" i="0" dirty="0">
                <a:solidFill>
                  <a:srgbClr val="666666"/>
                </a:solidFill>
                <a:effectLst/>
                <a:latin typeface="Times New Roman" panose="02020603050405020304" pitchFamily="18" charset="0"/>
              </a:rPr>
              <a:t>L’art. 22, comma 8, del </a:t>
            </a:r>
            <a:r>
              <a:rPr lang="it-IT" b="0" i="0" dirty="0" err="1">
                <a:solidFill>
                  <a:srgbClr val="666666"/>
                </a:solidFill>
                <a:effectLst/>
                <a:latin typeface="Times New Roman" panose="02020603050405020304" pitchFamily="18" charset="0"/>
              </a:rPr>
              <a:t>d.l.</a:t>
            </a:r>
            <a:r>
              <a:rPr lang="it-IT" b="0" i="0" dirty="0">
                <a:solidFill>
                  <a:srgbClr val="666666"/>
                </a:solidFill>
                <a:effectLst/>
                <a:latin typeface="Times New Roman" panose="02020603050405020304" pitchFamily="18" charset="0"/>
              </a:rPr>
              <a:t> n. 50 del 2017, come convertito, oggi censurato, si può senz’altro definire “legge-provvedimento” o “norma-provvedimento”. Come questa Corte ha ripetutamente affermato, la fattispecie ricorre se, con previsione dal contenuto puntuale e concreto, una legge o una sua disposizione incidono su un numero limitato di destinatari o finanche su una singola posizione giuridica (sentenze n. 181 del 2019, n. 24 del 2018, n. 231 del 2014), «attraendo nella sfera legislativa quanto normalmente affidato all’autorità amministrativa» (sentenze n. 168 del 2020 e n. 114 del 2017).</a:t>
            </a:r>
          </a:p>
          <a:p>
            <a:pPr algn="just">
              <a:spcAft>
                <a:spcPts val="0"/>
              </a:spcAft>
            </a:pPr>
            <a:r>
              <a:rPr lang="it-IT" b="0" i="0" dirty="0">
                <a:solidFill>
                  <a:srgbClr val="666666"/>
                </a:solidFill>
                <a:effectLst/>
                <a:latin typeface="Times New Roman" panose="02020603050405020304" pitchFamily="18" charset="0"/>
              </a:rPr>
              <a:t>Precisamente, oggetto di sindacato è una “norma singolare” – del caso singolo o a fattispecie esclusiva – e dal carattere, propriamente, personale, che rinuncia alla sua naturale attitudine alla generalità.</a:t>
            </a:r>
          </a:p>
          <a:p>
            <a:endParaRPr lang="it-IT" dirty="0"/>
          </a:p>
        </p:txBody>
      </p:sp>
    </p:spTree>
    <p:extLst>
      <p:ext uri="{BB962C8B-B14F-4D97-AF65-F5344CB8AC3E}">
        <p14:creationId xmlns:p14="http://schemas.microsoft.com/office/powerpoint/2010/main" val="123357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6B27D-5953-A957-8FE1-C16908219BD0}"/>
              </a:ext>
            </a:extLst>
          </p:cNvPr>
          <p:cNvSpPr>
            <a:spLocks noGrp="1"/>
          </p:cNvSpPr>
          <p:nvPr>
            <p:ph type="title"/>
          </p:nvPr>
        </p:nvSpPr>
        <p:spPr>
          <a:xfrm>
            <a:off x="699654" y="2103437"/>
            <a:ext cx="10515600" cy="1325563"/>
          </a:xfrm>
        </p:spPr>
        <p:txBody>
          <a:bodyPr/>
          <a:lstStyle/>
          <a:p>
            <a:pPr algn="ctr"/>
            <a:r>
              <a:rPr lang="it-IT" sz="4400" b="1" dirty="0">
                <a:latin typeface="Garamond" panose="02020404030301010803" pitchFamily="18" charset="0"/>
              </a:rPr>
              <a:t>Fonti </a:t>
            </a:r>
            <a:r>
              <a:rPr lang="it-IT" sz="4400" b="1" i="1" dirty="0">
                <a:latin typeface="Garamond" panose="02020404030301010803" pitchFamily="18" charset="0"/>
              </a:rPr>
              <a:t>sull’amministrazione</a:t>
            </a:r>
            <a:br>
              <a:rPr lang="it-IT" dirty="0"/>
            </a:br>
            <a:endParaRPr lang="it-IT" dirty="0"/>
          </a:p>
        </p:txBody>
      </p:sp>
    </p:spTree>
    <p:extLst>
      <p:ext uri="{BB962C8B-B14F-4D97-AF65-F5344CB8AC3E}">
        <p14:creationId xmlns:p14="http://schemas.microsoft.com/office/powerpoint/2010/main" val="1926333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A4AD47-004E-E7AB-D738-8CBC533C9AA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7695265-2CD9-D2CB-410C-A3E2D3822B53}"/>
              </a:ext>
            </a:extLst>
          </p:cNvPr>
          <p:cNvSpPr>
            <a:spLocks noGrp="1"/>
          </p:cNvSpPr>
          <p:nvPr>
            <p:ph idx="1"/>
          </p:nvPr>
        </p:nvSpPr>
        <p:spPr/>
        <p:txBody>
          <a:bodyPr/>
          <a:lstStyle/>
          <a:p>
            <a:pPr algn="just">
              <a:spcAft>
                <a:spcPts val="0"/>
              </a:spcAft>
            </a:pPr>
            <a:r>
              <a:rPr lang="it-IT" sz="1800" b="0" i="0" dirty="0">
                <a:solidFill>
                  <a:srgbClr val="666666"/>
                </a:solidFill>
                <a:effectLst/>
                <a:latin typeface="Times New Roman" panose="02020603050405020304" pitchFamily="18" charset="0"/>
              </a:rPr>
              <a:t>Per costante giurisprudenza di questa Corte, disposizioni legislative di tal fatta non sono di per sé incompatibili con l’assetto dei poteri stabilito dalla Costituzione. Tuttavia, «in considerazione del pericolo di disparità di trattamento insito in previsioni di questo tipo, esse devono soggiacere a uno scrutinio stretto di costituzionalità, sotto i profili della non arbitrarietà e della non irragionevolezza della scelta legislativa» (ex </a:t>
            </a:r>
            <a:r>
              <a:rPr lang="it-IT" sz="1800" b="0" i="0" dirty="0" err="1">
                <a:solidFill>
                  <a:srgbClr val="666666"/>
                </a:solidFill>
                <a:effectLst/>
                <a:latin typeface="Times New Roman" panose="02020603050405020304" pitchFamily="18" charset="0"/>
              </a:rPr>
              <a:t>plurimis</a:t>
            </a:r>
            <a:r>
              <a:rPr lang="it-IT" sz="1800" b="0" i="0" dirty="0">
                <a:solidFill>
                  <a:srgbClr val="666666"/>
                </a:solidFill>
                <a:effectLst/>
                <a:latin typeface="Times New Roman" panose="02020603050405020304" pitchFamily="18" charset="0"/>
              </a:rPr>
              <a:t>, sentenze n. 116 del 2020, n. 181 del 2019, n. 182 del 2017, n. 275, n. 154 e n. 85 del 2013, n. 20 del 2012). La loro legittimità costituzionale deve essere «“valutata in relazione al loro specifico contenuto” [...] e devono risultare i criteri che ispirano le scelte con esse realizzate, nonché le relative modalità di attuazione (sentenze n. 182 del 2017 e n. 270 del 2010; nello stesso senso, sentenze n. 275 e n. 85 del 2013)» (sentenza n. 49 del 2021).</a:t>
            </a:r>
          </a:p>
          <a:p>
            <a:pPr algn="just">
              <a:spcAft>
                <a:spcPts val="0"/>
              </a:spcAft>
            </a:pPr>
            <a:r>
              <a:rPr lang="it-IT" sz="1800" b="0" i="0" dirty="0">
                <a:solidFill>
                  <a:srgbClr val="666666"/>
                </a:solidFill>
                <a:effectLst/>
                <a:latin typeface="Times New Roman" panose="02020603050405020304" pitchFamily="18" charset="0"/>
              </a:rPr>
              <a:t>Lo scrutinio deve essere, d’altro canto, tanto più rigoroso quanto più marcata sia la natura provvedimentale della disposizione (sentenze n. 275 del 2013, n. 137 del 2009, n. 241 del 2008 e n. 267 del 2007): natura che, nel caso in esame, è in effetti lampante.</a:t>
            </a:r>
          </a:p>
          <a:p>
            <a:endParaRPr lang="it-IT" dirty="0"/>
          </a:p>
        </p:txBody>
      </p:sp>
    </p:spTree>
    <p:extLst>
      <p:ext uri="{BB962C8B-B14F-4D97-AF65-F5344CB8AC3E}">
        <p14:creationId xmlns:p14="http://schemas.microsoft.com/office/powerpoint/2010/main" val="2704500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5FF0BE-AA0A-6E32-13C6-B08B4866499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1EF66B7-4823-8090-5312-A4D9AB19D4ED}"/>
              </a:ext>
            </a:extLst>
          </p:cNvPr>
          <p:cNvSpPr>
            <a:spLocks noGrp="1"/>
          </p:cNvSpPr>
          <p:nvPr>
            <p:ph idx="1"/>
          </p:nvPr>
        </p:nvSpPr>
        <p:spPr/>
        <p:txBody>
          <a:bodyPr>
            <a:normAutofit fontScale="92500" lnSpcReduction="20000"/>
          </a:bodyPr>
          <a:lstStyle/>
          <a:p>
            <a:pPr algn="just">
              <a:spcAft>
                <a:spcPts val="0"/>
              </a:spcAft>
            </a:pPr>
            <a:r>
              <a:rPr lang="it-IT" sz="1800" b="0" i="0" dirty="0">
                <a:solidFill>
                  <a:srgbClr val="666666"/>
                </a:solidFill>
                <a:effectLst/>
                <a:latin typeface="Times New Roman" panose="02020603050405020304" pitchFamily="18" charset="0"/>
              </a:rPr>
              <a:t>6.– La scelta di elargire un contributo finanziario straordinario, una tantum, a un teatro, come l’Eliseo, che ha una lunga tradizione nel panorama culturale della città di Roma ed è stato storica fucina di produzioni artistiche, in occasione del centenario e per sostenere il rilancio delle sue attività, non è di per sé motivo di contrasto con l’art. 3 Cost. Se la qualifica di teatro di rilevante interesse culturale – che ha valore ai fini della ripartizione del FUS – non attribuisce, come rilevato dal rimettente, il diritto a ulteriori finanziamenti, tuttavia, non può ritenersi costituzionalmente illegittimo assegnare risorse cosiddette “extra-FUS”, né ciò determina automaticamente discriminazioni nei confronti degli altri soggetti operanti nel settore teatrale.</a:t>
            </a:r>
          </a:p>
          <a:p>
            <a:pPr algn="just">
              <a:spcAft>
                <a:spcPts val="0"/>
              </a:spcAft>
            </a:pPr>
            <a:r>
              <a:rPr lang="it-IT" sz="1800" b="0" i="0" dirty="0">
                <a:solidFill>
                  <a:srgbClr val="666666"/>
                </a:solidFill>
                <a:effectLst/>
                <a:latin typeface="Times New Roman" panose="02020603050405020304" pitchFamily="18" charset="0"/>
              </a:rPr>
              <a:t>6.1.– Ciò non ostante, il controllo di ragionevolezza e non arbitrarietà del contributo in esame rivela profili d’illegittimità costituzionale, illustrati di seguito.</a:t>
            </a:r>
          </a:p>
          <a:p>
            <a:pPr algn="just">
              <a:spcAft>
                <a:spcPts val="0"/>
              </a:spcAft>
            </a:pPr>
            <a:r>
              <a:rPr lang="it-IT" sz="1800" b="0" i="0" dirty="0">
                <a:solidFill>
                  <a:srgbClr val="666666"/>
                </a:solidFill>
                <a:effectLst/>
                <a:latin typeface="Times New Roman" panose="02020603050405020304" pitchFamily="18" charset="0"/>
              </a:rPr>
              <a:t>Il sindacato di questa Corte non si arresta, infatti, alla valutazione del proposito del legislatore cioè alla verifica di una “ragion sufficiente”, che basti a giustificare la scelta di intervenire con legge-provvedimento, ma si estende al giudizio di congruità del mezzo approntato rispetto allo scopo perseguito e al giudizio di proporzionalità della misura selezionata in vista dell’ottenimento di quello scopo. Il primo è teso a verificare la conformità del mezzo al fine, mentre il secondo è vòlto a saggiare la ragionevole proporzione tra lo strumento prescelto e le esigenze da soddisfare, in vista del minor sacrificio possibile di altri principi o valori costituzionalmente protetti.</a:t>
            </a:r>
          </a:p>
          <a:p>
            <a:pPr algn="just">
              <a:spcAft>
                <a:spcPts val="0"/>
              </a:spcAft>
            </a:pPr>
            <a:r>
              <a:rPr lang="it-IT" sz="1800" b="0" i="0" dirty="0">
                <a:solidFill>
                  <a:srgbClr val="666666"/>
                </a:solidFill>
                <a:effectLst/>
                <a:latin typeface="Times New Roman" panose="02020603050405020304" pitchFamily="18" charset="0"/>
              </a:rPr>
              <a:t>Questa Corte, da lungo tempo, ravvisa nella «proporzionalità del trattamento giuridico» uno degli aspetti essenziali della ragionevolezza e ha affermato che essa va apprezzata «tenendo conto del fine obiettivo insito nella disciplina normativa considerata […] in relazione agli effetti pratici prodotti o producibili nei concreti rapporti della vita» (sentenza n. 163 del 1993; vedasi, pure, sentenza n. 1130 del 1988).</a:t>
            </a:r>
          </a:p>
          <a:p>
            <a:endParaRPr lang="it-IT" dirty="0"/>
          </a:p>
        </p:txBody>
      </p:sp>
    </p:spTree>
    <p:extLst>
      <p:ext uri="{BB962C8B-B14F-4D97-AF65-F5344CB8AC3E}">
        <p14:creationId xmlns:p14="http://schemas.microsoft.com/office/powerpoint/2010/main" val="3555664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75130-8C89-E817-60B4-93F9C4830BD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F94E4CA-CD35-AFDE-9B8A-E8804191B224}"/>
              </a:ext>
            </a:extLst>
          </p:cNvPr>
          <p:cNvSpPr>
            <a:spLocks noGrp="1"/>
          </p:cNvSpPr>
          <p:nvPr>
            <p:ph idx="1"/>
          </p:nvPr>
        </p:nvSpPr>
        <p:spPr/>
        <p:txBody>
          <a:bodyPr/>
          <a:lstStyle/>
          <a:p>
            <a:pPr algn="just">
              <a:spcAft>
                <a:spcPts val="0"/>
              </a:spcAft>
            </a:pPr>
            <a:r>
              <a:rPr lang="it-IT" sz="1800" b="0" i="0" dirty="0">
                <a:solidFill>
                  <a:srgbClr val="666666"/>
                </a:solidFill>
                <a:effectLst/>
                <a:latin typeface="Times New Roman" panose="02020603050405020304" pitchFamily="18" charset="0"/>
              </a:rPr>
              <a:t>Nel caso in esame, il mezzo approntato dal legislatore per raggiungere il fine si rivela, per un verso, incongruo e, per altro verso, sproporzionato.</a:t>
            </a:r>
          </a:p>
          <a:p>
            <a:pPr algn="just">
              <a:spcAft>
                <a:spcPts val="0"/>
              </a:spcAft>
            </a:pPr>
            <a:r>
              <a:rPr lang="it-IT" sz="1800" b="0" i="0" dirty="0">
                <a:solidFill>
                  <a:srgbClr val="666666"/>
                </a:solidFill>
                <a:effectLst/>
                <a:latin typeface="Times New Roman" panose="02020603050405020304" pitchFamily="18" charset="0"/>
              </a:rPr>
              <a:t>6.1.1.– Il contributo finanziario è destinato al Teatro Eliseo «per spese ordinarie e straordinarie, al fine di garantire la continuità delle sue attività in occasione del centenario della sua fondazione».</a:t>
            </a:r>
          </a:p>
          <a:p>
            <a:pPr algn="just">
              <a:spcAft>
                <a:spcPts val="0"/>
              </a:spcAft>
            </a:pPr>
            <a:r>
              <a:rPr lang="it-IT" sz="1800" b="0" i="0" dirty="0">
                <a:solidFill>
                  <a:srgbClr val="666666"/>
                </a:solidFill>
                <a:effectLst/>
                <a:latin typeface="Times New Roman" panose="02020603050405020304" pitchFamily="18" charset="0"/>
              </a:rPr>
              <a:t>Il beneficio, tuttavia, non è legato alla realizzazione di programmi o eventi, né è accompagnato da indicazioni o vincoli di utilizzo dei fondi. Si tratta di risorse che l’Eliseo ha potuto impiegare per ogni spesa ritenuta utile e non, invece, per i soli scopi indicati dalla legge: onorare il centenario del teatro e rilanciare la programmazione artistica, consentendo la continuità delle attività. All’assegnazione del contributo in denaro avrebbero dovuto affiancarsi condizioni vòlte ad assicurare la sua efficacia, intesa come capacità effettiva di raggiungere le finalità prefissate.</a:t>
            </a:r>
          </a:p>
          <a:p>
            <a:pPr algn="just">
              <a:spcAft>
                <a:spcPts val="0"/>
              </a:spcAft>
            </a:pPr>
            <a:r>
              <a:rPr lang="it-IT" sz="1800" b="0" i="0" dirty="0">
                <a:solidFill>
                  <a:srgbClr val="666666"/>
                </a:solidFill>
                <a:effectLst/>
                <a:latin typeface="Times New Roman" panose="02020603050405020304" pitchFamily="18" charset="0"/>
              </a:rPr>
              <a:t>In definitiva, l’assenza di previsioni sulle modalità di utilizzo delle ingenti risorse in parola – oltre a contraddire l’esigenza di trasparenza nella destinazione delle risorse pubbliche – rivela un difetto di congruità della decisione legislativa: il contributo non risulta connesso, sul piano concreto, al raggiungimento degli obiettivi annunciati. Così che, «l’irragionevolezza intrinseca della disciplina censurata risiede, pertanto, anche in uno squilibrio tra i fini enunciati e i mezzi in concreto prescelti» (sentenza n. 125 del 2022).</a:t>
            </a:r>
          </a:p>
          <a:p>
            <a:endParaRPr lang="it-IT" dirty="0"/>
          </a:p>
        </p:txBody>
      </p:sp>
    </p:spTree>
    <p:extLst>
      <p:ext uri="{BB962C8B-B14F-4D97-AF65-F5344CB8AC3E}">
        <p14:creationId xmlns:p14="http://schemas.microsoft.com/office/powerpoint/2010/main" val="3757016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1F54AF-7F04-7B1E-D1EB-BD4EAA90BD1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3D88917-E432-75B9-EBD0-7E08B635EE02}"/>
              </a:ext>
            </a:extLst>
          </p:cNvPr>
          <p:cNvSpPr>
            <a:spLocks noGrp="1"/>
          </p:cNvSpPr>
          <p:nvPr>
            <p:ph idx="1"/>
          </p:nvPr>
        </p:nvSpPr>
        <p:spPr/>
        <p:txBody>
          <a:bodyPr/>
          <a:lstStyle/>
          <a:p>
            <a:pPr algn="just">
              <a:spcAft>
                <a:spcPts val="0"/>
              </a:spcAft>
            </a:pPr>
            <a:r>
              <a:rPr lang="it-IT" sz="1800" b="0" i="0" dirty="0">
                <a:solidFill>
                  <a:srgbClr val="666666"/>
                </a:solidFill>
                <a:effectLst/>
                <a:latin typeface="Times New Roman" panose="02020603050405020304" pitchFamily="18" charset="0"/>
              </a:rPr>
              <a:t>6.1.2.– La sovvenzione censurata – della consistenza di otto milioni di euro in due anni, in favore di un solo teatro – è, inoltre, sproporzionata, per eccesso.</a:t>
            </a:r>
          </a:p>
          <a:p>
            <a:pPr algn="just">
              <a:spcAft>
                <a:spcPts val="0"/>
              </a:spcAft>
            </a:pPr>
            <a:r>
              <a:rPr lang="it-IT" sz="1800" b="0" i="0" dirty="0">
                <a:solidFill>
                  <a:srgbClr val="666666"/>
                </a:solidFill>
                <a:effectLst/>
                <a:latin typeface="Times New Roman" panose="02020603050405020304" pitchFamily="18" charset="0"/>
              </a:rPr>
              <a:t>Per un verso, infatti, la misura del beneficio è macroscopicamente eccentrica rispetto alle modalità di sostegno allo spettacolo che l’ordinamento conosce: le quote del FUS, destinate ai teatri, sono assai contenute, se le si compara alla somma di otto milioni di euro; lo stesso Eliseo ha percepito molto meno di un decimo di quella cifra, per annualità. Per altro verso, questa sovvenzione supera, in misura ampia, quelle riconosciute a istituzioni promotrici di arte e cultura al ricorrere di occasioni specifiche o per la realizzazione di progetti particolari (di tali erogazioni cosiddette “extra-FUS” offre una rassegna esemplificativa la stessa memoria difensiva depositata dall’Eliseo).</a:t>
            </a:r>
          </a:p>
          <a:p>
            <a:endParaRPr lang="it-IT" dirty="0"/>
          </a:p>
        </p:txBody>
      </p:sp>
    </p:spTree>
    <p:extLst>
      <p:ext uri="{BB962C8B-B14F-4D97-AF65-F5344CB8AC3E}">
        <p14:creationId xmlns:p14="http://schemas.microsoft.com/office/powerpoint/2010/main" val="1759949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4EDEA8-C912-39CD-2EFB-EBAAF163847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C28FAB5-2FFF-3357-F63D-2D728424B9B9}"/>
              </a:ext>
            </a:extLst>
          </p:cNvPr>
          <p:cNvSpPr>
            <a:spLocks noGrp="1"/>
          </p:cNvSpPr>
          <p:nvPr>
            <p:ph idx="1"/>
          </p:nvPr>
        </p:nvSpPr>
        <p:spPr/>
        <p:txBody>
          <a:bodyPr>
            <a:normAutofit fontScale="85000" lnSpcReduction="10000"/>
          </a:bodyPr>
          <a:lstStyle/>
          <a:p>
            <a:pPr algn="just">
              <a:spcAft>
                <a:spcPts val="0"/>
              </a:spcAft>
            </a:pPr>
            <a:r>
              <a:rPr lang="it-IT" sz="1800" b="0" i="0" dirty="0">
                <a:solidFill>
                  <a:srgbClr val="666666"/>
                </a:solidFill>
                <a:effectLst/>
                <a:latin typeface="Times New Roman" panose="02020603050405020304" pitchFamily="18" charset="0"/>
              </a:rPr>
              <a:t>6.1.3.– Occorre anche registrare la carente illustrazione delle ragioni della scelta di assegnare un contributo così cospicuo.</a:t>
            </a:r>
          </a:p>
          <a:p>
            <a:pPr algn="just">
              <a:spcAft>
                <a:spcPts val="0"/>
              </a:spcAft>
            </a:pPr>
            <a:r>
              <a:rPr lang="it-IT" sz="1800" b="0" i="0" dirty="0">
                <a:solidFill>
                  <a:srgbClr val="666666"/>
                </a:solidFill>
                <a:effectLst/>
                <a:latin typeface="Times New Roman" panose="02020603050405020304" pitchFamily="18" charset="0"/>
              </a:rPr>
              <a:t>Il testo originario dell’art. 22, comma 8, del </a:t>
            </a:r>
            <a:r>
              <a:rPr lang="it-IT" sz="1800" b="0" i="0" dirty="0" err="1">
                <a:solidFill>
                  <a:srgbClr val="666666"/>
                </a:solidFill>
                <a:effectLst/>
                <a:latin typeface="Times New Roman" panose="02020603050405020304" pitchFamily="18" charset="0"/>
              </a:rPr>
              <a:t>d.l.</a:t>
            </a:r>
            <a:r>
              <a:rPr lang="it-IT" sz="1800" b="0" i="0" dirty="0">
                <a:solidFill>
                  <a:srgbClr val="666666"/>
                </a:solidFill>
                <a:effectLst/>
                <a:latin typeface="Times New Roman" panose="02020603050405020304" pitchFamily="18" charset="0"/>
              </a:rPr>
              <a:t> n. 50 del 2017 prevedeva la destinazione all’Eliseo, in occasione del centenario, della somma di due milioni di euro; durante la conversione in legge, mediante l’approvazione di un emendamento, il contributo è stato quadruplicato, passando a otto milioni di euro complessivi. Nelle relazioni illustrativa e tecnica è, peraltro, riportato soltanto quanto testualmente risulta dalla disposizione censurata: si sostiene finanziariamente il teatro Eliseo, per spese ordinarie e straordinarie, al fine di garantire la continuità delle sue attività, in occasione del centenario dalla sua fondazione. Non è, dunque, possibile cogliere dalla lettura dei lavori parlamentari le ragioni per cui è stato deciso quel notevole incremento.</a:t>
            </a:r>
          </a:p>
          <a:p>
            <a:pPr algn="just">
              <a:spcAft>
                <a:spcPts val="0"/>
              </a:spcAft>
            </a:pPr>
            <a:r>
              <a:rPr lang="it-IT" sz="1800" b="0" i="0" dirty="0">
                <a:solidFill>
                  <a:srgbClr val="666666"/>
                </a:solidFill>
                <a:effectLst/>
                <a:latin typeface="Times New Roman" panose="02020603050405020304" pitchFamily="18" charset="0"/>
              </a:rPr>
              <a:t>Sebbene non esista, in via generale, un obbligo costituzionale di motivare la legge, questa Corte ritiene che la possibilità di desumere, anche dai lavori preparatori, la ratio legis, «specie a fronte di un intervento normativo provvedimentale, può proficuamente contribuire a porne in luce le ragioni giustificatrici, agevolando l’interprete e orientando, in prima battuta, il sindacato di legittimità costituzionale» (sentenza n. 168 del 2020). La norma-provvedimento reca, infatti, i contenuti tipici dell’atto amministrativo ed è dunque necessario che siano intellegibili all’esterno le ragioni che ne sono alla base, nel rispetto degli interessi di ogni soggetto coinvolto e della trasversale esigenza della trasparenza.</a:t>
            </a:r>
          </a:p>
          <a:p>
            <a:pPr algn="just">
              <a:spcAft>
                <a:spcPts val="0"/>
              </a:spcAft>
            </a:pPr>
            <a:r>
              <a:rPr lang="it-IT" sz="1800" b="0" i="0" dirty="0">
                <a:solidFill>
                  <a:srgbClr val="666666"/>
                </a:solidFill>
                <a:effectLst/>
                <a:latin typeface="Times New Roman" panose="02020603050405020304" pitchFamily="18" charset="0"/>
              </a:rPr>
              <a:t>In quest’ottica, nel decidere questioni di legittimità costituzionale relative al sostegno finanziario in favore di enti di promozione sociale e culturale, individuati dalla legge, questa Corte ha già avuto modo di precisare che, «qualora il legislatore ponga in essere un’attività a contenuto particolare e concreto, devono risultare i criteri ai quali sono ispirate le scelte e le relative modalità di attuazione» e ha stigmatizzato l’assenza di indicatori che potessero rassicurare sull’utilizzo di «criteri, obiettivi e trasparenti, nella scelta dei beneficiari dei contributi o nella programmazione e pianificazione degli interventi di sostegno». In tal modo, infatti, «la norma denunciata si risolve[va] in un percorso privilegiato per la distribuzione di contributi in danaro, con prevalenza degli interessi di taluni soggetti collettivi rispetto a quelli, parimenti meritevoli di tutela, di altri enti esclusi […]» (sentenza n. 137 del 2009).</a:t>
            </a:r>
          </a:p>
          <a:p>
            <a:endParaRPr lang="it-IT" dirty="0"/>
          </a:p>
        </p:txBody>
      </p:sp>
    </p:spTree>
    <p:extLst>
      <p:ext uri="{BB962C8B-B14F-4D97-AF65-F5344CB8AC3E}">
        <p14:creationId xmlns:p14="http://schemas.microsoft.com/office/powerpoint/2010/main" val="3115936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B92C9C3A-3DC5-A591-7F1A-DEEF513E06B2}"/>
              </a:ext>
            </a:extLst>
          </p:cNvPr>
          <p:cNvSpPr txBox="1"/>
          <p:nvPr/>
        </p:nvSpPr>
        <p:spPr>
          <a:xfrm>
            <a:off x="467475" y="1890444"/>
            <a:ext cx="11008759" cy="2308324"/>
          </a:xfrm>
          <a:prstGeom prst="rect">
            <a:avLst/>
          </a:prstGeom>
          <a:noFill/>
        </p:spPr>
        <p:txBody>
          <a:bodyPr wrap="square" rtlCol="0">
            <a:spAutoFit/>
          </a:bodyPr>
          <a:lstStyle/>
          <a:p>
            <a:pPr algn="just"/>
            <a:r>
              <a:rPr lang="it-IT" sz="2400" dirty="0">
                <a:latin typeface="Garamond" panose="02020404030301010803" pitchFamily="18" charset="0"/>
              </a:rPr>
              <a:t>Legge cost. 3/2001 ha introdotto il parallelismo tra competenza legislativa e competenza regolamentare dello Stato (art. 117, comma 6 Cost.) Tale potere può essere delegato alle regioni </a:t>
            </a:r>
          </a:p>
          <a:p>
            <a:pPr algn="just"/>
            <a:r>
              <a:rPr lang="it-IT" sz="2400" dirty="0">
                <a:latin typeface="Garamond" panose="02020404030301010803" pitchFamily="18" charset="0"/>
              </a:rPr>
              <a:t>Lo Stato può emanare regolamenti in materie riservate alle regioni solo in caso di loro inerzia art 87 Cost. attribuisce al Presidente della Repubblica il potere di promulgare le leggi e approvare i regolamenti</a:t>
            </a:r>
          </a:p>
        </p:txBody>
      </p:sp>
      <p:sp>
        <p:nvSpPr>
          <p:cNvPr id="7" name="Titolo 6">
            <a:extLst>
              <a:ext uri="{FF2B5EF4-FFF2-40B4-BE49-F238E27FC236}">
                <a16:creationId xmlns:a16="http://schemas.microsoft.com/office/drawing/2014/main" id="{B0B261AF-A480-0C8B-FD14-31204B4892D4}"/>
              </a:ext>
            </a:extLst>
          </p:cNvPr>
          <p:cNvSpPr>
            <a:spLocks noGrp="1"/>
          </p:cNvSpPr>
          <p:nvPr>
            <p:ph type="title"/>
          </p:nvPr>
        </p:nvSpPr>
        <p:spPr/>
        <p:txBody>
          <a:bodyPr/>
          <a:lstStyle/>
          <a:p>
            <a:r>
              <a:rPr lang="it-IT" sz="4400" dirty="0"/>
              <a:t>Rapporto fonti primarie/secondarie</a:t>
            </a:r>
            <a:endParaRPr lang="it-IT" dirty="0"/>
          </a:p>
        </p:txBody>
      </p:sp>
    </p:spTree>
    <p:extLst>
      <p:ext uri="{BB962C8B-B14F-4D97-AF65-F5344CB8AC3E}">
        <p14:creationId xmlns:p14="http://schemas.microsoft.com/office/powerpoint/2010/main" val="3486969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B82423D-F2AD-C732-EED6-758A60DCAA18}"/>
              </a:ext>
            </a:extLst>
          </p:cNvPr>
          <p:cNvSpPr>
            <a:spLocks noGrp="1"/>
          </p:cNvSpPr>
          <p:nvPr>
            <p:ph idx="1"/>
          </p:nvPr>
        </p:nvSpPr>
        <p:spPr/>
        <p:txBody>
          <a:bodyPr/>
          <a:lstStyle/>
          <a:p>
            <a:r>
              <a:rPr lang="it-IT" dirty="0"/>
              <a:t>fonti normative secondarie e si collocano al di sotto delle fonti costituzionali e delle fonti primarie (leggi ordinarie, atti aventi forza di legge, trattati internazionali e direttive e regolamenti dell'Unione Europea). </a:t>
            </a:r>
          </a:p>
          <a:p>
            <a:r>
              <a:rPr lang="it-IT" dirty="0"/>
              <a:t>Secondo la dottrina sono atti formalmente amministrativi e sostanzialmente normativi. </a:t>
            </a:r>
          </a:p>
          <a:p>
            <a:r>
              <a:rPr lang="it-IT" dirty="0"/>
              <a:t>i regolamenti governativi sono proposti ed accettati interamente all'interno dell'esecutivo.</a:t>
            </a:r>
          </a:p>
        </p:txBody>
      </p:sp>
    </p:spTree>
    <p:extLst>
      <p:ext uri="{BB962C8B-B14F-4D97-AF65-F5344CB8AC3E}">
        <p14:creationId xmlns:p14="http://schemas.microsoft.com/office/powerpoint/2010/main" val="1243934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66697C-F1C3-8391-063B-9B55618F7165}"/>
              </a:ext>
            </a:extLst>
          </p:cNvPr>
          <p:cNvSpPr>
            <a:spLocks noGrp="1"/>
          </p:cNvSpPr>
          <p:nvPr>
            <p:ph type="title"/>
          </p:nvPr>
        </p:nvSpPr>
        <p:spPr/>
        <p:txBody>
          <a:bodyPr/>
          <a:lstStyle/>
          <a:p>
            <a:r>
              <a:rPr lang="it-IT" dirty="0"/>
              <a:t>Tipologie di regolamenti (V. art. 17, comma 1 I. 400/1988): </a:t>
            </a:r>
          </a:p>
        </p:txBody>
      </p:sp>
      <p:sp>
        <p:nvSpPr>
          <p:cNvPr id="3" name="Segnaposto contenuto 2">
            <a:extLst>
              <a:ext uri="{FF2B5EF4-FFF2-40B4-BE49-F238E27FC236}">
                <a16:creationId xmlns:a16="http://schemas.microsoft.com/office/drawing/2014/main" id="{DD645378-0ED3-98B0-7190-D58DABAF225B}"/>
              </a:ext>
            </a:extLst>
          </p:cNvPr>
          <p:cNvSpPr>
            <a:spLocks noGrp="1"/>
          </p:cNvSpPr>
          <p:nvPr>
            <p:ph idx="1"/>
          </p:nvPr>
        </p:nvSpPr>
        <p:spPr/>
        <p:txBody>
          <a:bodyPr>
            <a:normAutofit fontScale="92500" lnSpcReduction="20000"/>
          </a:bodyPr>
          <a:lstStyle/>
          <a:p>
            <a:pPr marL="0" indent="0">
              <a:buNone/>
            </a:pPr>
            <a:r>
              <a:rPr lang="it-IT" dirty="0"/>
              <a:t>1) Regolamenti «governativi» (cinque tipi) : </a:t>
            </a:r>
          </a:p>
          <a:p>
            <a:pPr marL="0" indent="0">
              <a:buNone/>
            </a:pPr>
            <a:r>
              <a:rPr lang="it-IT" dirty="0"/>
              <a:t>2) regolamenti esecutivi (sempre); </a:t>
            </a:r>
          </a:p>
          <a:p>
            <a:pPr marL="0" indent="0">
              <a:buNone/>
            </a:pPr>
            <a:r>
              <a:rPr lang="it-IT" dirty="0"/>
              <a:t>3) per l’attuazione e l’integrazione (solo in assenza di riserva di legge assoluta); </a:t>
            </a:r>
          </a:p>
          <a:p>
            <a:pPr marL="0" indent="0">
              <a:buNone/>
            </a:pPr>
            <a:r>
              <a:rPr lang="it-IT" dirty="0"/>
              <a:t>4) cd. indipendenti (solo in assenza di riserva di legge assoluta e in assenza di legge); </a:t>
            </a:r>
          </a:p>
          <a:p>
            <a:pPr marL="0" indent="0">
              <a:buNone/>
            </a:pPr>
            <a:r>
              <a:rPr lang="it-IT" dirty="0"/>
              <a:t>5) di organizzazione (riserva di legge relativa); </a:t>
            </a:r>
          </a:p>
          <a:p>
            <a:pPr marL="0" indent="0">
              <a:buNone/>
            </a:pPr>
            <a:r>
              <a:rPr lang="it-IT" dirty="0"/>
              <a:t>6) delegati o autorizzati (solo in assenza di riserva di legge assoluta e in presenza di delega, ex art. 17, comma 2). </a:t>
            </a:r>
          </a:p>
          <a:p>
            <a:pPr marL="0" indent="0">
              <a:buNone/>
            </a:pPr>
            <a:r>
              <a:rPr lang="it-IT" dirty="0"/>
              <a:t>Emanati con decreto del Presidente della Repubblica, previa deliberazione del Consiglio dei Ministri, sentito il parere del Consiglio di Stato che deve pronunziarsi entro novanta giorni dalla richiesta</a:t>
            </a:r>
          </a:p>
        </p:txBody>
      </p:sp>
    </p:spTree>
    <p:extLst>
      <p:ext uri="{BB962C8B-B14F-4D97-AF65-F5344CB8AC3E}">
        <p14:creationId xmlns:p14="http://schemas.microsoft.com/office/powerpoint/2010/main" val="2227825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C632BF-BE1E-85F8-2B5F-96A03A3782F8}"/>
              </a:ext>
            </a:extLst>
          </p:cNvPr>
          <p:cNvSpPr>
            <a:spLocks noGrp="1"/>
          </p:cNvSpPr>
          <p:nvPr>
            <p:ph type="title"/>
          </p:nvPr>
        </p:nvSpPr>
        <p:spPr/>
        <p:txBody>
          <a:bodyPr/>
          <a:lstStyle/>
          <a:p>
            <a:r>
              <a:rPr lang="it-IT" dirty="0"/>
              <a:t>Regolamenti e DPCM</a:t>
            </a:r>
          </a:p>
        </p:txBody>
      </p:sp>
      <p:sp>
        <p:nvSpPr>
          <p:cNvPr id="3" name="Segnaposto contenuto 2">
            <a:extLst>
              <a:ext uri="{FF2B5EF4-FFF2-40B4-BE49-F238E27FC236}">
                <a16:creationId xmlns:a16="http://schemas.microsoft.com/office/drawing/2014/main" id="{930E8D69-548C-F9AD-0556-43577E76CB9D}"/>
              </a:ext>
            </a:extLst>
          </p:cNvPr>
          <p:cNvSpPr>
            <a:spLocks noGrp="1"/>
          </p:cNvSpPr>
          <p:nvPr>
            <p:ph idx="1"/>
          </p:nvPr>
        </p:nvSpPr>
        <p:spPr/>
        <p:txBody>
          <a:bodyPr>
            <a:normAutofit fontScale="92500" lnSpcReduction="10000"/>
          </a:bodyPr>
          <a:lstStyle/>
          <a:p>
            <a:pPr algn="just"/>
            <a:r>
              <a:rPr lang="it-IT" b="0" i="0" dirty="0">
                <a:solidFill>
                  <a:srgbClr val="222222"/>
                </a:solidFill>
                <a:effectLst/>
                <a:latin typeface="Garamond" panose="02020404030301010803" pitchFamily="18" charset="0"/>
              </a:rPr>
              <a:t>Il regolamento è l’atto normativo tipico del Governo i cui organi costituzionali sono il Consiglio dei Ministri e il Presidente dello stesso il quale, esercitando il potere di emanare i DPCM, non farebbe altro che espletare quella funzione di direzione e di indirizzo politico e amministrativo riconosciutagli dall’art. 95, co. 1 Cost.</a:t>
            </a:r>
          </a:p>
          <a:p>
            <a:pPr algn="just"/>
            <a:r>
              <a:rPr lang="it-IT" b="0" i="0" dirty="0">
                <a:solidFill>
                  <a:srgbClr val="222222"/>
                </a:solidFill>
                <a:effectLst/>
                <a:latin typeface="Garamond" panose="02020404030301010803" pitchFamily="18" charset="0"/>
              </a:rPr>
              <a:t>D’altra parte, la l. 400/1988 prescrive per la formazione del regolamento governativo un rigida scansione procedimentale che non </a:t>
            </a:r>
            <a:r>
              <a:rPr lang="it-IT" b="0" i="0" dirty="0" err="1">
                <a:solidFill>
                  <a:srgbClr val="222222"/>
                </a:solidFill>
                <a:effectLst/>
                <a:latin typeface="Garamond" panose="02020404030301010803" pitchFamily="18" charset="0"/>
              </a:rPr>
              <a:t>é</a:t>
            </a:r>
            <a:r>
              <a:rPr lang="it-IT" b="0" i="0" dirty="0">
                <a:solidFill>
                  <a:srgbClr val="222222"/>
                </a:solidFill>
                <a:effectLst/>
                <a:latin typeface="Garamond" panose="02020404030301010803" pitchFamily="18" charset="0"/>
              </a:rPr>
              <a:t> affatto rispettata per il DPCM : delibera del Consiglio dei Ministri, previo parere del Consiglio di Stato, registrazione da parte della Corte dei Conti, pubblicazione in G.U. con decorrenza dell’ordinario termine di </a:t>
            </a:r>
            <a:r>
              <a:rPr lang="it-IT" b="0" i="1" dirty="0" err="1">
                <a:solidFill>
                  <a:srgbClr val="222222"/>
                </a:solidFill>
                <a:effectLst/>
                <a:latin typeface="Garamond" panose="02020404030301010803" pitchFamily="18" charset="0"/>
              </a:rPr>
              <a:t>vacatio</a:t>
            </a:r>
            <a:r>
              <a:rPr lang="it-IT" b="0" i="1" dirty="0">
                <a:solidFill>
                  <a:srgbClr val="222222"/>
                </a:solidFill>
                <a:effectLst/>
                <a:latin typeface="Garamond" panose="02020404030301010803" pitchFamily="18" charset="0"/>
              </a:rPr>
              <a:t> legis </a:t>
            </a:r>
            <a:r>
              <a:rPr lang="it-IT" b="0" i="0" dirty="0">
                <a:solidFill>
                  <a:srgbClr val="222222"/>
                </a:solidFill>
                <a:effectLst/>
                <a:latin typeface="Garamond" panose="02020404030301010803" pitchFamily="18" charset="0"/>
              </a:rPr>
              <a:t>pari a 15 giorni prima dell’entrata in vigore e, soprattutto, tale regolamento </a:t>
            </a:r>
            <a:r>
              <a:rPr lang="it-IT" b="0" i="0" dirty="0" err="1">
                <a:solidFill>
                  <a:srgbClr val="222222"/>
                </a:solidFill>
                <a:effectLst/>
                <a:latin typeface="Garamond" panose="02020404030301010803" pitchFamily="18" charset="0"/>
              </a:rPr>
              <a:t>é</a:t>
            </a:r>
            <a:r>
              <a:rPr lang="it-IT" b="0" i="0" dirty="0">
                <a:solidFill>
                  <a:srgbClr val="222222"/>
                </a:solidFill>
                <a:effectLst/>
                <a:latin typeface="Garamond" panose="02020404030301010803" pitchFamily="18" charset="0"/>
              </a:rPr>
              <a:t> emanato con DPR, ossia con Decreto del Presidente della Repubblica.</a:t>
            </a:r>
          </a:p>
          <a:p>
            <a:endParaRPr lang="it-IT" dirty="0"/>
          </a:p>
        </p:txBody>
      </p:sp>
    </p:spTree>
    <p:extLst>
      <p:ext uri="{BB962C8B-B14F-4D97-AF65-F5344CB8AC3E}">
        <p14:creationId xmlns:p14="http://schemas.microsoft.com/office/powerpoint/2010/main" val="1974882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B509B6-F5C0-08CB-E06C-98C574EB8E6D}"/>
              </a:ext>
            </a:extLst>
          </p:cNvPr>
          <p:cNvSpPr>
            <a:spLocks noGrp="1"/>
          </p:cNvSpPr>
          <p:nvPr>
            <p:ph type="title"/>
          </p:nvPr>
        </p:nvSpPr>
        <p:spPr/>
        <p:txBody>
          <a:bodyPr/>
          <a:lstStyle/>
          <a:p>
            <a:r>
              <a:rPr lang="it-IT" dirty="0">
                <a:latin typeface="Garamond" panose="02020404030301010803" pitchFamily="18" charset="0"/>
              </a:rPr>
              <a:t>Gli atti amministrativi generali</a:t>
            </a:r>
          </a:p>
        </p:txBody>
      </p:sp>
      <p:sp>
        <p:nvSpPr>
          <p:cNvPr id="3" name="Segnaposto contenuto 2">
            <a:extLst>
              <a:ext uri="{FF2B5EF4-FFF2-40B4-BE49-F238E27FC236}">
                <a16:creationId xmlns:a16="http://schemas.microsoft.com/office/drawing/2014/main" id="{BCF2A657-2331-7712-D745-23E4312788B8}"/>
              </a:ext>
            </a:extLst>
          </p:cNvPr>
          <p:cNvSpPr>
            <a:spLocks noGrp="1"/>
          </p:cNvSpPr>
          <p:nvPr>
            <p:ph idx="1"/>
          </p:nvPr>
        </p:nvSpPr>
        <p:spPr/>
        <p:txBody>
          <a:bodyPr/>
          <a:lstStyle/>
          <a:p>
            <a:pPr marL="0" indent="0">
              <a:buNone/>
            </a:pPr>
            <a:r>
              <a:rPr lang="it-IT" dirty="0">
                <a:latin typeface="Garamond" panose="02020404030301010803" pitchFamily="18" charset="0"/>
              </a:rPr>
              <a:t>Si rivolgono a categorie ampie di destinatari (generalità) e talora sono anche suscettibili di essere applicati a una serie ripetuta di casi (astrattezza) Si pensi a piani, programmi, direttive, linee guida, bandi, provvedimenti-prezzo In alcuni casi è controversa la natura amministrativa o normativa Sono soggetti a un regime derogatorio rispetto ai provvedimenti: non richiedono motivazione, partecipazione al procedimento, non è previsto accesso, sono soggetti a pubblicazione</a:t>
            </a:r>
          </a:p>
        </p:txBody>
      </p:sp>
    </p:spTree>
    <p:extLst>
      <p:ext uri="{BB962C8B-B14F-4D97-AF65-F5344CB8AC3E}">
        <p14:creationId xmlns:p14="http://schemas.microsoft.com/office/powerpoint/2010/main" val="187095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6CBD15B7-4C21-6F7A-5F76-EE89650BCF55}"/>
              </a:ext>
            </a:extLst>
          </p:cNvPr>
          <p:cNvSpPr txBox="1"/>
          <p:nvPr/>
        </p:nvSpPr>
        <p:spPr>
          <a:xfrm>
            <a:off x="6368324" y="116609"/>
            <a:ext cx="5646974" cy="6741389"/>
          </a:xfrm>
          <a:prstGeom prst="rect">
            <a:avLst/>
          </a:prstGeom>
          <a:noFill/>
          <a:ln>
            <a:noFill/>
          </a:ln>
        </p:spPr>
        <p:txBody>
          <a:bodyPr vert="horz" lIns="91440" tIns="45720" rIns="91440" bIns="45720" rtlCol="0" anchor="ctr">
            <a:normAutofit/>
          </a:bodyPr>
          <a:lstStyle/>
          <a:p>
            <a:pPr marL="571500" indent="-457200">
              <a:lnSpc>
                <a:spcPct val="90000"/>
              </a:lnSpc>
              <a:spcAft>
                <a:spcPts val="600"/>
              </a:spcAft>
              <a:buFont typeface="+mj-lt"/>
              <a:buAutoNum type="arabicPeriod"/>
            </a:pPr>
            <a:r>
              <a:rPr lang="en-US" sz="2600" dirty="0">
                <a:solidFill>
                  <a:schemeClr val="tx2"/>
                </a:solidFill>
                <a:latin typeface="Garamond" panose="02020404030301010803" pitchFamily="18" charset="0"/>
              </a:rPr>
              <a:t> </a:t>
            </a:r>
            <a:r>
              <a:rPr lang="en-US" sz="2600" dirty="0" err="1">
                <a:solidFill>
                  <a:schemeClr val="tx2"/>
                </a:solidFill>
                <a:latin typeface="Garamond" panose="02020404030301010803" pitchFamily="18" charset="0"/>
              </a:rPr>
              <a:t>Costituzione</a:t>
            </a:r>
            <a:r>
              <a:rPr lang="en-US" sz="2600" dirty="0">
                <a:solidFill>
                  <a:schemeClr val="tx2"/>
                </a:solidFill>
                <a:latin typeface="Garamond" panose="02020404030301010803" pitchFamily="18" charset="0"/>
              </a:rPr>
              <a:t> </a:t>
            </a:r>
          </a:p>
          <a:p>
            <a:pPr marL="571500" indent="-457200">
              <a:lnSpc>
                <a:spcPct val="90000"/>
              </a:lnSpc>
              <a:spcAft>
                <a:spcPts val="600"/>
              </a:spcAft>
              <a:buFont typeface="+mj-lt"/>
              <a:buAutoNum type="arabicPeriod"/>
            </a:pPr>
            <a:r>
              <a:rPr lang="en-US" sz="2600" dirty="0">
                <a:solidFill>
                  <a:schemeClr val="tx2"/>
                </a:solidFill>
                <a:latin typeface="Garamond" panose="02020404030301010803" pitchFamily="18" charset="0"/>
              </a:rPr>
              <a:t> Fonti </a:t>
            </a:r>
            <a:r>
              <a:rPr lang="en-US" sz="2600" dirty="0" err="1">
                <a:solidFill>
                  <a:schemeClr val="tx2"/>
                </a:solidFill>
                <a:latin typeface="Garamond" panose="02020404030301010803" pitchFamily="18" charset="0"/>
              </a:rPr>
              <a:t>eurounitarie</a:t>
            </a:r>
            <a:r>
              <a:rPr lang="en-US" sz="2600" dirty="0">
                <a:solidFill>
                  <a:schemeClr val="tx2"/>
                </a:solidFill>
                <a:latin typeface="Garamond" panose="02020404030301010803" pitchFamily="18" charset="0"/>
              </a:rPr>
              <a:t> </a:t>
            </a:r>
          </a:p>
          <a:p>
            <a:pPr marL="571500" indent="-457200">
              <a:lnSpc>
                <a:spcPct val="90000"/>
              </a:lnSpc>
              <a:spcAft>
                <a:spcPts val="600"/>
              </a:spcAft>
              <a:buFont typeface="+mj-lt"/>
              <a:buAutoNum type="arabicPeriod"/>
            </a:pPr>
            <a:r>
              <a:rPr lang="en-US" sz="2600" dirty="0">
                <a:solidFill>
                  <a:schemeClr val="tx2"/>
                </a:solidFill>
                <a:latin typeface="Garamond" panose="02020404030301010803" pitchFamily="18" charset="0"/>
              </a:rPr>
              <a:t>Fonti </a:t>
            </a:r>
            <a:r>
              <a:rPr lang="en-US" sz="2600" dirty="0" err="1">
                <a:solidFill>
                  <a:schemeClr val="tx2"/>
                </a:solidFill>
                <a:latin typeface="Garamond" panose="02020404030301010803" pitchFamily="18" charset="0"/>
              </a:rPr>
              <a:t>primarie</a:t>
            </a:r>
            <a:r>
              <a:rPr lang="en-US" sz="2600" dirty="0">
                <a:solidFill>
                  <a:schemeClr val="tx2"/>
                </a:solidFill>
                <a:latin typeface="Garamond" panose="02020404030301010803" pitchFamily="18" charset="0"/>
              </a:rPr>
              <a:t> </a:t>
            </a:r>
          </a:p>
          <a:p>
            <a:pPr marL="571500" indent="-457200">
              <a:lnSpc>
                <a:spcPct val="90000"/>
              </a:lnSpc>
              <a:spcAft>
                <a:spcPts val="600"/>
              </a:spcAft>
              <a:buFont typeface="+mj-lt"/>
              <a:buAutoNum type="arabicPeriod"/>
            </a:pPr>
            <a:r>
              <a:rPr lang="en-US" sz="2600" dirty="0">
                <a:solidFill>
                  <a:schemeClr val="tx2"/>
                </a:solidFill>
                <a:latin typeface="Garamond" panose="02020404030301010803" pitchFamily="18" charset="0"/>
              </a:rPr>
              <a:t>Fonti </a:t>
            </a:r>
            <a:r>
              <a:rPr lang="en-US" sz="2600" dirty="0" err="1">
                <a:solidFill>
                  <a:schemeClr val="tx2"/>
                </a:solidFill>
                <a:latin typeface="Garamond" panose="02020404030301010803" pitchFamily="18" charset="0"/>
              </a:rPr>
              <a:t>secondarie</a:t>
            </a:r>
            <a:r>
              <a:rPr lang="en-US" sz="2600" dirty="0">
                <a:solidFill>
                  <a:schemeClr val="tx2"/>
                </a:solidFill>
                <a:latin typeface="Garamond" panose="02020404030301010803" pitchFamily="18" charset="0"/>
              </a:rPr>
              <a:t> </a:t>
            </a:r>
          </a:p>
          <a:p>
            <a:pPr marL="571500" indent="-457200">
              <a:lnSpc>
                <a:spcPct val="90000"/>
              </a:lnSpc>
              <a:spcAft>
                <a:spcPts val="600"/>
              </a:spcAft>
              <a:buFont typeface="+mj-lt"/>
              <a:buAutoNum type="arabicPeriod"/>
            </a:pPr>
            <a:r>
              <a:rPr lang="en-US" sz="2600" dirty="0">
                <a:solidFill>
                  <a:schemeClr val="tx2"/>
                </a:solidFill>
                <a:latin typeface="Garamond" panose="02020404030301010803" pitchFamily="18" charset="0"/>
              </a:rPr>
              <a:t> Soft law</a:t>
            </a:r>
          </a:p>
          <a:p>
            <a:pPr marL="114300">
              <a:lnSpc>
                <a:spcPct val="90000"/>
              </a:lnSpc>
              <a:spcAft>
                <a:spcPts val="600"/>
              </a:spcAft>
            </a:pPr>
            <a:r>
              <a:rPr lang="en-US" sz="2600" dirty="0">
                <a:solidFill>
                  <a:schemeClr val="tx2"/>
                </a:solidFill>
                <a:latin typeface="Garamond" panose="02020404030301010803" pitchFamily="18" charset="0"/>
              </a:rPr>
              <a:t> </a:t>
            </a:r>
            <a:r>
              <a:rPr lang="en-US" sz="2600" dirty="0" err="1">
                <a:solidFill>
                  <a:schemeClr val="tx2"/>
                </a:solidFill>
                <a:latin typeface="Garamond" panose="02020404030301010803" pitchFamily="18" charset="0"/>
              </a:rPr>
              <a:t>Ruolo</a:t>
            </a:r>
            <a:r>
              <a:rPr lang="en-US" sz="2600" dirty="0">
                <a:solidFill>
                  <a:schemeClr val="tx2"/>
                </a:solidFill>
                <a:latin typeface="Garamond" panose="02020404030301010803" pitchFamily="18" charset="0"/>
              </a:rPr>
              <a:t> </a:t>
            </a:r>
            <a:r>
              <a:rPr lang="en-US" sz="2600" dirty="0" err="1">
                <a:solidFill>
                  <a:schemeClr val="tx2"/>
                </a:solidFill>
                <a:latin typeface="Garamond" panose="02020404030301010803" pitchFamily="18" charset="0"/>
              </a:rPr>
              <a:t>dei</a:t>
            </a:r>
            <a:r>
              <a:rPr lang="en-US" sz="2600" dirty="0">
                <a:solidFill>
                  <a:schemeClr val="tx2"/>
                </a:solidFill>
                <a:latin typeface="Garamond" panose="02020404030301010803" pitchFamily="18" charset="0"/>
              </a:rPr>
              <a:t> </a:t>
            </a:r>
            <a:r>
              <a:rPr lang="en-US" sz="2600" dirty="0" err="1">
                <a:solidFill>
                  <a:schemeClr val="tx2"/>
                </a:solidFill>
                <a:latin typeface="Garamond" panose="02020404030301010803" pitchFamily="18" charset="0"/>
              </a:rPr>
              <a:t>principi</a:t>
            </a:r>
            <a:r>
              <a:rPr lang="en-US" sz="2600" dirty="0">
                <a:solidFill>
                  <a:schemeClr val="tx2"/>
                </a:solidFill>
                <a:latin typeface="Garamond" panose="02020404030301010803" pitchFamily="18" charset="0"/>
              </a:rPr>
              <a:t> </a:t>
            </a:r>
            <a:r>
              <a:rPr lang="en-US" sz="2600" dirty="0" err="1">
                <a:solidFill>
                  <a:schemeClr val="tx2"/>
                </a:solidFill>
                <a:latin typeface="Garamond" panose="02020404030301010803" pitchFamily="18" charset="0"/>
              </a:rPr>
              <a:t>nel</a:t>
            </a:r>
            <a:r>
              <a:rPr lang="en-US" sz="2600" dirty="0">
                <a:solidFill>
                  <a:schemeClr val="tx2"/>
                </a:solidFill>
                <a:latin typeface="Garamond" panose="02020404030301010803" pitchFamily="18" charset="0"/>
              </a:rPr>
              <a:t> </a:t>
            </a:r>
            <a:r>
              <a:rPr lang="en-US" sz="2600" dirty="0" err="1">
                <a:solidFill>
                  <a:schemeClr val="tx2"/>
                </a:solidFill>
                <a:latin typeface="Garamond" panose="02020404030301010803" pitchFamily="18" charset="0"/>
              </a:rPr>
              <a:t>diritto</a:t>
            </a:r>
            <a:r>
              <a:rPr lang="en-US" sz="2600" dirty="0">
                <a:solidFill>
                  <a:schemeClr val="tx2"/>
                </a:solidFill>
                <a:latin typeface="Garamond" panose="02020404030301010803" pitchFamily="18" charset="0"/>
              </a:rPr>
              <a:t> </a:t>
            </a:r>
            <a:r>
              <a:rPr lang="en-US" sz="2600" dirty="0" err="1">
                <a:solidFill>
                  <a:schemeClr val="tx2"/>
                </a:solidFill>
                <a:latin typeface="Garamond" panose="02020404030301010803" pitchFamily="18" charset="0"/>
              </a:rPr>
              <a:t>amministrativo</a:t>
            </a:r>
            <a:r>
              <a:rPr lang="en-US" sz="2600" dirty="0">
                <a:solidFill>
                  <a:schemeClr val="tx2"/>
                </a:solidFill>
                <a:latin typeface="Garamond" panose="02020404030301010803" pitchFamily="18" charset="0"/>
              </a:rPr>
              <a:t>: </a:t>
            </a:r>
          </a:p>
          <a:p>
            <a:pPr marL="342900" indent="-228600">
              <a:lnSpc>
                <a:spcPct val="90000"/>
              </a:lnSpc>
              <a:spcAft>
                <a:spcPts val="600"/>
              </a:spcAft>
              <a:buFont typeface="Arial" panose="020B0604020202020204" pitchFamily="34" charset="0"/>
              <a:buChar char="•"/>
            </a:pPr>
            <a:r>
              <a:rPr lang="en-US" sz="2600" dirty="0">
                <a:solidFill>
                  <a:schemeClr val="tx2"/>
                </a:solidFill>
                <a:latin typeface="Garamond" panose="02020404030301010803" pitchFamily="18" charset="0"/>
              </a:rPr>
              <a:t>principio di </a:t>
            </a:r>
            <a:r>
              <a:rPr lang="en-US" sz="2600" dirty="0" err="1">
                <a:solidFill>
                  <a:schemeClr val="tx2"/>
                </a:solidFill>
                <a:latin typeface="Garamond" panose="02020404030301010803" pitchFamily="18" charset="0"/>
              </a:rPr>
              <a:t>legalità</a:t>
            </a:r>
            <a:endParaRPr lang="en-US" sz="2600" dirty="0">
              <a:solidFill>
                <a:schemeClr val="tx2"/>
              </a:solidFill>
              <a:latin typeface="Garamond" panose="02020404030301010803" pitchFamily="18" charset="0"/>
            </a:endParaRPr>
          </a:p>
          <a:p>
            <a:pPr marL="342900" indent="-228600">
              <a:lnSpc>
                <a:spcPct val="90000"/>
              </a:lnSpc>
              <a:spcAft>
                <a:spcPts val="600"/>
              </a:spcAft>
              <a:buFont typeface="Arial" panose="020B0604020202020204" pitchFamily="34" charset="0"/>
              <a:buChar char="•"/>
            </a:pPr>
            <a:r>
              <a:rPr lang="en-US" sz="2600" dirty="0">
                <a:solidFill>
                  <a:schemeClr val="tx2"/>
                </a:solidFill>
                <a:latin typeface="Garamond" panose="02020404030301010803" pitchFamily="18" charset="0"/>
              </a:rPr>
              <a:t> Principio di </a:t>
            </a:r>
            <a:r>
              <a:rPr lang="it-IT" sz="2600" dirty="0">
                <a:solidFill>
                  <a:schemeClr val="tx2"/>
                </a:solidFill>
                <a:latin typeface="Garamond" panose="02020404030301010803" pitchFamily="18" charset="0"/>
              </a:rPr>
              <a:t>buon</a:t>
            </a:r>
            <a:r>
              <a:rPr lang="en-US" sz="2600" dirty="0">
                <a:solidFill>
                  <a:schemeClr val="tx2"/>
                </a:solidFill>
                <a:latin typeface="Garamond" panose="02020404030301010803" pitchFamily="18" charset="0"/>
              </a:rPr>
              <a:t> </a:t>
            </a:r>
            <a:r>
              <a:rPr lang="en-US" sz="2600" dirty="0" err="1">
                <a:solidFill>
                  <a:schemeClr val="tx2"/>
                </a:solidFill>
                <a:latin typeface="Garamond" panose="02020404030301010803" pitchFamily="18" charset="0"/>
              </a:rPr>
              <a:t>andamento</a:t>
            </a:r>
            <a:endParaRPr lang="en-US" sz="2600" dirty="0">
              <a:solidFill>
                <a:schemeClr val="tx2"/>
              </a:solidFill>
              <a:latin typeface="Garamond" panose="02020404030301010803" pitchFamily="18" charset="0"/>
            </a:endParaRPr>
          </a:p>
          <a:p>
            <a:pPr marL="342900" indent="-228600">
              <a:lnSpc>
                <a:spcPct val="90000"/>
              </a:lnSpc>
              <a:spcAft>
                <a:spcPts val="600"/>
              </a:spcAft>
              <a:buFont typeface="Arial" panose="020B0604020202020204" pitchFamily="34" charset="0"/>
              <a:buChar char="•"/>
            </a:pPr>
            <a:r>
              <a:rPr lang="en-US" sz="2600" dirty="0">
                <a:solidFill>
                  <a:schemeClr val="tx2"/>
                </a:solidFill>
                <a:latin typeface="Garamond" panose="02020404030301010803" pitchFamily="18" charset="0"/>
              </a:rPr>
              <a:t>principio di </a:t>
            </a:r>
            <a:r>
              <a:rPr lang="en-US" sz="2600" dirty="0" err="1">
                <a:solidFill>
                  <a:schemeClr val="tx2"/>
                </a:solidFill>
                <a:latin typeface="Garamond" panose="02020404030301010803" pitchFamily="18" charset="0"/>
              </a:rPr>
              <a:t>imparzialità</a:t>
            </a:r>
            <a:r>
              <a:rPr lang="en-US" sz="2600" dirty="0">
                <a:solidFill>
                  <a:schemeClr val="tx2"/>
                </a:solidFill>
                <a:latin typeface="Garamond" panose="02020404030301010803" pitchFamily="18" charset="0"/>
              </a:rPr>
              <a:t> </a:t>
            </a:r>
          </a:p>
          <a:p>
            <a:pPr marL="342900" indent="-228600">
              <a:lnSpc>
                <a:spcPct val="90000"/>
              </a:lnSpc>
              <a:spcAft>
                <a:spcPts val="600"/>
              </a:spcAft>
              <a:buFont typeface="Arial" panose="020B0604020202020204" pitchFamily="34" charset="0"/>
              <a:buChar char="•"/>
            </a:pPr>
            <a:r>
              <a:rPr lang="en-US" sz="2600" dirty="0">
                <a:solidFill>
                  <a:schemeClr val="tx2"/>
                </a:solidFill>
                <a:latin typeface="Garamond" panose="02020404030301010803" pitchFamily="18" charset="0"/>
              </a:rPr>
              <a:t> Principio di </a:t>
            </a:r>
            <a:r>
              <a:rPr lang="en-US" sz="2600" dirty="0" err="1">
                <a:solidFill>
                  <a:schemeClr val="tx2"/>
                </a:solidFill>
                <a:latin typeface="Garamond" panose="02020404030301010803" pitchFamily="18" charset="0"/>
              </a:rPr>
              <a:t>sussidiarietà</a:t>
            </a:r>
            <a:r>
              <a:rPr lang="en-US" sz="2600" dirty="0">
                <a:solidFill>
                  <a:schemeClr val="tx2"/>
                </a:solidFill>
                <a:latin typeface="Garamond" panose="02020404030301010803" pitchFamily="18" charset="0"/>
              </a:rPr>
              <a:t> </a:t>
            </a:r>
          </a:p>
          <a:p>
            <a:pPr marL="342900" indent="-228600">
              <a:lnSpc>
                <a:spcPct val="90000"/>
              </a:lnSpc>
              <a:spcAft>
                <a:spcPts val="600"/>
              </a:spcAft>
              <a:buFont typeface="Arial" panose="020B0604020202020204" pitchFamily="34" charset="0"/>
              <a:buChar char="•"/>
            </a:pPr>
            <a:r>
              <a:rPr lang="en-US" sz="2600" dirty="0">
                <a:solidFill>
                  <a:schemeClr val="tx2"/>
                </a:solidFill>
                <a:latin typeface="Garamond" panose="02020404030301010803" pitchFamily="18" charset="0"/>
              </a:rPr>
              <a:t> Principio di </a:t>
            </a:r>
            <a:r>
              <a:rPr lang="en-US" sz="2600" dirty="0" err="1">
                <a:solidFill>
                  <a:schemeClr val="tx2"/>
                </a:solidFill>
                <a:latin typeface="Garamond" panose="02020404030301010803" pitchFamily="18" charset="0"/>
              </a:rPr>
              <a:t>ragionevolezza</a:t>
            </a:r>
            <a:r>
              <a:rPr lang="en-US" sz="2600" dirty="0">
                <a:solidFill>
                  <a:schemeClr val="tx2"/>
                </a:solidFill>
                <a:latin typeface="Garamond" panose="02020404030301010803" pitchFamily="18" charset="0"/>
              </a:rPr>
              <a:t> </a:t>
            </a:r>
          </a:p>
          <a:p>
            <a:pPr marL="342900" indent="-228600">
              <a:lnSpc>
                <a:spcPct val="90000"/>
              </a:lnSpc>
              <a:spcAft>
                <a:spcPts val="600"/>
              </a:spcAft>
              <a:buFont typeface="Arial" panose="020B0604020202020204" pitchFamily="34" charset="0"/>
              <a:buChar char="•"/>
            </a:pPr>
            <a:r>
              <a:rPr lang="en-US" sz="2600" dirty="0">
                <a:solidFill>
                  <a:schemeClr val="tx2"/>
                </a:solidFill>
                <a:latin typeface="Garamond" panose="02020404030301010803" pitchFamily="18" charset="0"/>
              </a:rPr>
              <a:t> Principio di </a:t>
            </a:r>
            <a:r>
              <a:rPr lang="en-US" sz="2600" dirty="0" err="1">
                <a:solidFill>
                  <a:schemeClr val="tx2"/>
                </a:solidFill>
                <a:latin typeface="Garamond" panose="02020404030301010803" pitchFamily="18" charset="0"/>
              </a:rPr>
              <a:t>proporzionalità</a:t>
            </a:r>
            <a:r>
              <a:rPr lang="en-US" sz="2600" dirty="0">
                <a:solidFill>
                  <a:schemeClr val="tx2"/>
                </a:solidFill>
                <a:latin typeface="Garamond" panose="02020404030301010803" pitchFamily="18" charset="0"/>
              </a:rPr>
              <a:t> </a:t>
            </a:r>
          </a:p>
          <a:p>
            <a:pPr marL="114300">
              <a:lnSpc>
                <a:spcPct val="90000"/>
              </a:lnSpc>
              <a:spcAft>
                <a:spcPts val="600"/>
              </a:spcAft>
            </a:pPr>
            <a:endParaRPr lang="en-US" sz="2400" dirty="0">
              <a:solidFill>
                <a:schemeClr val="tx2"/>
              </a:solidFill>
            </a:endParaRPr>
          </a:p>
        </p:txBody>
      </p:sp>
      <p:sp>
        <p:nvSpPr>
          <p:cNvPr id="12" name="CasellaDiTesto 11">
            <a:extLst>
              <a:ext uri="{FF2B5EF4-FFF2-40B4-BE49-F238E27FC236}">
                <a16:creationId xmlns:a16="http://schemas.microsoft.com/office/drawing/2014/main" id="{1C65CE12-0CC6-AD5D-5A0B-F79A893D434F}"/>
              </a:ext>
            </a:extLst>
          </p:cNvPr>
          <p:cNvSpPr txBox="1"/>
          <p:nvPr/>
        </p:nvSpPr>
        <p:spPr>
          <a:xfrm>
            <a:off x="1202076" y="2813447"/>
            <a:ext cx="3575407" cy="1231106"/>
          </a:xfrm>
          <a:prstGeom prst="rect">
            <a:avLst/>
          </a:prstGeom>
          <a:noFill/>
        </p:spPr>
        <p:txBody>
          <a:bodyPr wrap="square" rtlCol="0">
            <a:spAutoFit/>
          </a:bodyPr>
          <a:lstStyle/>
          <a:p>
            <a:r>
              <a:rPr lang="it-IT" sz="2800" b="1">
                <a:solidFill>
                  <a:schemeClr val="tx2"/>
                </a:solidFill>
                <a:latin typeface="Garamond" panose="02020404030301010803" pitchFamily="18" charset="0"/>
              </a:rPr>
              <a:t>Le fonti del diritto amministrativo </a:t>
            </a:r>
          </a:p>
          <a:p>
            <a:endParaRPr lang="it-IT"/>
          </a:p>
        </p:txBody>
      </p:sp>
    </p:spTree>
    <p:extLst>
      <p:ext uri="{BB962C8B-B14F-4D97-AF65-F5344CB8AC3E}">
        <p14:creationId xmlns:p14="http://schemas.microsoft.com/office/powerpoint/2010/main" val="762462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415E66-E534-100E-7DDA-C87B0B9D0346}"/>
              </a:ext>
            </a:extLst>
          </p:cNvPr>
          <p:cNvSpPr>
            <a:spLocks noGrp="1"/>
          </p:cNvSpPr>
          <p:nvPr>
            <p:ph type="title"/>
          </p:nvPr>
        </p:nvSpPr>
        <p:spPr/>
        <p:txBody>
          <a:bodyPr/>
          <a:lstStyle/>
          <a:p>
            <a:r>
              <a:rPr lang="it-IT" dirty="0"/>
              <a:t>Gli atti amministrativi generali: esempi</a:t>
            </a:r>
          </a:p>
        </p:txBody>
      </p:sp>
      <p:sp>
        <p:nvSpPr>
          <p:cNvPr id="3" name="Segnaposto contenuto 2">
            <a:extLst>
              <a:ext uri="{FF2B5EF4-FFF2-40B4-BE49-F238E27FC236}">
                <a16:creationId xmlns:a16="http://schemas.microsoft.com/office/drawing/2014/main" id="{7BA45053-49E8-9A80-AD23-427B2B3A22A1}"/>
              </a:ext>
            </a:extLst>
          </p:cNvPr>
          <p:cNvSpPr>
            <a:spLocks noGrp="1"/>
          </p:cNvSpPr>
          <p:nvPr>
            <p:ph idx="1"/>
          </p:nvPr>
        </p:nvSpPr>
        <p:spPr/>
        <p:txBody>
          <a:bodyPr/>
          <a:lstStyle/>
          <a:p>
            <a:pPr algn="just"/>
            <a:r>
              <a:rPr lang="it-IT" dirty="0">
                <a:latin typeface="Garamond" panose="02020404030301010803" pitchFamily="18" charset="0"/>
              </a:rPr>
              <a:t>Bandi di concorso e avvisi di gara </a:t>
            </a:r>
          </a:p>
          <a:p>
            <a:pPr algn="just"/>
            <a:r>
              <a:rPr lang="it-IT" dirty="0">
                <a:latin typeface="Garamond" panose="02020404030301010803" pitchFamily="18" charset="0"/>
              </a:rPr>
              <a:t>Sono privi di astrattezza, quindi è certa la natura non normativa </a:t>
            </a:r>
          </a:p>
          <a:p>
            <a:pPr algn="just"/>
            <a:r>
              <a:rPr lang="it-IT" dirty="0">
                <a:latin typeface="Garamond" panose="02020404030301010803" pitchFamily="18" charset="0"/>
              </a:rPr>
              <a:t>Hanno contenuto concreto, poiché esauriscono i propri effetti con il completamento della procedura Bando o avviso costituisce la </a:t>
            </a:r>
            <a:r>
              <a:rPr lang="it-IT" dirty="0" err="1">
                <a:latin typeface="Garamond" panose="02020404030301010803" pitchFamily="18" charset="0"/>
              </a:rPr>
              <a:t>lex</a:t>
            </a:r>
            <a:r>
              <a:rPr lang="it-IT" dirty="0">
                <a:latin typeface="Garamond" panose="02020404030301010803" pitchFamily="18" charset="0"/>
              </a:rPr>
              <a:t> </a:t>
            </a:r>
            <a:r>
              <a:rPr lang="it-IT" dirty="0" err="1">
                <a:latin typeface="Garamond" panose="02020404030301010803" pitchFamily="18" charset="0"/>
              </a:rPr>
              <a:t>specialis</a:t>
            </a:r>
            <a:r>
              <a:rPr lang="it-IT" dirty="0">
                <a:latin typeface="Garamond" panose="02020404030301010803" pitchFamily="18" charset="0"/>
              </a:rPr>
              <a:t> della singola gara Impugnabilità insieme alla graduatoria, salvo clausole a pena di esclusione</a:t>
            </a:r>
          </a:p>
        </p:txBody>
      </p:sp>
    </p:spTree>
    <p:extLst>
      <p:ext uri="{BB962C8B-B14F-4D97-AF65-F5344CB8AC3E}">
        <p14:creationId xmlns:p14="http://schemas.microsoft.com/office/powerpoint/2010/main" val="1902494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BE061-1476-EFCF-E710-85DDAA115BFE}"/>
              </a:ext>
            </a:extLst>
          </p:cNvPr>
          <p:cNvSpPr>
            <a:spLocks noGrp="1"/>
          </p:cNvSpPr>
          <p:nvPr>
            <p:ph type="title"/>
          </p:nvPr>
        </p:nvSpPr>
        <p:spPr/>
        <p:txBody>
          <a:bodyPr>
            <a:normAutofit fontScale="90000"/>
          </a:bodyPr>
          <a:lstStyle/>
          <a:p>
            <a:r>
              <a:rPr lang="it-IT" b="1" dirty="0">
                <a:solidFill>
                  <a:srgbClr val="0C0C0F"/>
                </a:solidFill>
                <a:latin typeface="Garamond" panose="02020404030301010803" pitchFamily="18" charset="0"/>
              </a:rPr>
              <a:t>O</a:t>
            </a:r>
            <a:r>
              <a:rPr lang="it-IT" b="1" dirty="0">
                <a:solidFill>
                  <a:srgbClr val="0C0C0F"/>
                </a:solidFill>
                <a:effectLst/>
                <a:latin typeface="Garamond" panose="02020404030301010803" pitchFamily="18" charset="0"/>
              </a:rPr>
              <a:t>nere di immediata impugnazione del bando di gara</a:t>
            </a:r>
            <a:br>
              <a:rPr lang="it-IT" b="1" dirty="0">
                <a:solidFill>
                  <a:srgbClr val="0C0C0F"/>
                </a:solidFill>
                <a:effectLst/>
                <a:latin typeface="Garamond" panose="02020404030301010803" pitchFamily="18" charset="0"/>
              </a:rPr>
            </a:br>
            <a:endParaRPr lang="it-IT" dirty="0">
              <a:latin typeface="Garamond" panose="02020404030301010803" pitchFamily="18" charset="0"/>
            </a:endParaRPr>
          </a:p>
        </p:txBody>
      </p:sp>
      <p:sp>
        <p:nvSpPr>
          <p:cNvPr id="3" name="Segnaposto contenuto 2">
            <a:extLst>
              <a:ext uri="{FF2B5EF4-FFF2-40B4-BE49-F238E27FC236}">
                <a16:creationId xmlns:a16="http://schemas.microsoft.com/office/drawing/2014/main" id="{074E4BDF-EB30-90B1-0282-153A6F5DDC84}"/>
              </a:ext>
            </a:extLst>
          </p:cNvPr>
          <p:cNvSpPr>
            <a:spLocks noGrp="1"/>
          </p:cNvSpPr>
          <p:nvPr>
            <p:ph idx="1"/>
          </p:nvPr>
        </p:nvSpPr>
        <p:spPr/>
        <p:txBody>
          <a:bodyPr>
            <a:normAutofit/>
          </a:bodyPr>
          <a:lstStyle/>
          <a:p>
            <a:r>
              <a:rPr lang="it-IT" b="0" dirty="0">
                <a:solidFill>
                  <a:srgbClr val="0C0C0F"/>
                </a:solidFill>
                <a:effectLst/>
                <a:latin typeface="Garamond" panose="02020404030301010803" pitchFamily="18" charset="0"/>
              </a:rPr>
              <a:t>Consiglio di Stato, Adunanza Plenaria, decisione 27/01/2003 n° 1 e Consiglio di Stato, </a:t>
            </a:r>
            <a:r>
              <a:rPr lang="it-IT" b="0" dirty="0" err="1">
                <a:solidFill>
                  <a:srgbClr val="0C0C0F"/>
                </a:solidFill>
                <a:effectLst/>
                <a:latin typeface="Garamond" panose="02020404030301010803" pitchFamily="18" charset="0"/>
              </a:rPr>
              <a:t>Ad.Pl</a:t>
            </a:r>
            <a:r>
              <a:rPr lang="it-IT" b="0" dirty="0">
                <a:solidFill>
                  <a:srgbClr val="0C0C0F"/>
                </a:solidFill>
                <a:effectLst/>
                <a:latin typeface="Garamond" panose="02020404030301010803" pitchFamily="18" charset="0"/>
              </a:rPr>
              <a:t>., 26 aprile 2018, n. 4. </a:t>
            </a:r>
          </a:p>
          <a:p>
            <a:pPr marL="0" indent="0" algn="l">
              <a:buNone/>
            </a:pPr>
            <a:r>
              <a:rPr lang="it-IT" b="0" i="0" dirty="0">
                <a:solidFill>
                  <a:srgbClr val="0C0C0F"/>
                </a:solidFill>
                <a:effectLst/>
                <a:latin typeface="Garamond" panose="02020404030301010803" pitchFamily="18" charset="0"/>
              </a:rPr>
              <a:t>L’onere di immediata impugnazione del bando di gara deve, normalmente, essere riferito alle clausole riguardanti requisiti soggettivi di partecipazione. Non può tuttavia essere escluso un dovere di immediata impugnazione delle clausole del bando in quei limitati casi in cui gli oneri imposti all’interessato ai fini della partecipazione risultino, manifestatamente incomprensibili o implicanti oneri per la partecipazione del tutto sproporzionati per eccesso rispetto ai contenuti della gara o della procedura concorsuale.</a:t>
            </a:r>
          </a:p>
          <a:p>
            <a:endParaRPr lang="it-IT" dirty="0"/>
          </a:p>
        </p:txBody>
      </p:sp>
    </p:spTree>
    <p:extLst>
      <p:ext uri="{BB962C8B-B14F-4D97-AF65-F5344CB8AC3E}">
        <p14:creationId xmlns:p14="http://schemas.microsoft.com/office/powerpoint/2010/main" val="1754166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B20015-CD3F-0E77-929A-C38F3C58EC91}"/>
              </a:ext>
            </a:extLst>
          </p:cNvPr>
          <p:cNvSpPr>
            <a:spLocks noGrp="1"/>
          </p:cNvSpPr>
          <p:nvPr>
            <p:ph type="title"/>
          </p:nvPr>
        </p:nvSpPr>
        <p:spPr/>
        <p:txBody>
          <a:bodyPr/>
          <a:lstStyle/>
          <a:p>
            <a:r>
              <a:rPr lang="it-IT" dirty="0">
                <a:latin typeface="Garamond" panose="02020404030301010803" pitchFamily="18" charset="0"/>
              </a:rPr>
              <a:t>Circolari</a:t>
            </a:r>
          </a:p>
        </p:txBody>
      </p:sp>
      <p:sp>
        <p:nvSpPr>
          <p:cNvPr id="3" name="Segnaposto contenuto 2">
            <a:extLst>
              <a:ext uri="{FF2B5EF4-FFF2-40B4-BE49-F238E27FC236}">
                <a16:creationId xmlns:a16="http://schemas.microsoft.com/office/drawing/2014/main" id="{FCC94F0E-F301-28DB-87C6-BE07FEB9DF4E}"/>
              </a:ext>
            </a:extLst>
          </p:cNvPr>
          <p:cNvSpPr>
            <a:spLocks noGrp="1"/>
          </p:cNvSpPr>
          <p:nvPr>
            <p:ph idx="1"/>
          </p:nvPr>
        </p:nvSpPr>
        <p:spPr/>
        <p:txBody>
          <a:bodyPr/>
          <a:lstStyle/>
          <a:p>
            <a:pPr marL="0" indent="0">
              <a:buNone/>
            </a:pPr>
            <a:r>
              <a:rPr lang="it-IT" dirty="0">
                <a:latin typeface="Garamond" panose="02020404030301010803" pitchFamily="18" charset="0"/>
              </a:rPr>
              <a:t>Le circolari nascono nell’ambito dell’ordinamento militare, si sono poi diffuse nell’intera Pubblica Amministrazione</a:t>
            </a:r>
          </a:p>
          <a:p>
            <a:pPr marL="0" indent="0">
              <a:buNone/>
            </a:pPr>
            <a:r>
              <a:rPr lang="it-IT" b="1" dirty="0">
                <a:latin typeface="Garamond" panose="02020404030301010803" pitchFamily="18" charset="0"/>
              </a:rPr>
              <a:t>Le circolari non sono atti normativi (né tanto meno sono a essi assimilabili) e, pertanto, sono prive del potere di innovare l'ordinamento giuridico</a:t>
            </a:r>
          </a:p>
          <a:p>
            <a:pPr marL="0" indent="0">
              <a:buNone/>
            </a:pPr>
            <a:endParaRPr lang="it-IT" b="1" dirty="0">
              <a:latin typeface="Garamond" panose="02020404030301010803" pitchFamily="18" charset="0"/>
            </a:endParaRPr>
          </a:p>
          <a:p>
            <a:pPr marL="0" indent="0">
              <a:buNone/>
            </a:pPr>
            <a:r>
              <a:rPr lang="it-IT" b="1" dirty="0">
                <a:latin typeface="Garamond" panose="02020404030301010803" pitchFamily="18" charset="0"/>
              </a:rPr>
              <a:t>Circolari interpretative</a:t>
            </a:r>
          </a:p>
          <a:p>
            <a:pPr marL="0" indent="0">
              <a:buNone/>
            </a:pPr>
            <a:r>
              <a:rPr lang="it-IT" b="1" dirty="0">
                <a:latin typeface="Garamond" panose="02020404030301010803" pitchFamily="18" charset="0"/>
              </a:rPr>
              <a:t>Circolari impositive</a:t>
            </a:r>
          </a:p>
          <a:p>
            <a:pPr marL="0" indent="0">
              <a:buNone/>
            </a:pPr>
            <a:r>
              <a:rPr lang="it-IT" b="1" dirty="0">
                <a:latin typeface="Garamond" panose="02020404030301010803" pitchFamily="18" charset="0"/>
              </a:rPr>
              <a:t>Circolari organizzative</a:t>
            </a:r>
          </a:p>
        </p:txBody>
      </p:sp>
    </p:spTree>
    <p:extLst>
      <p:ext uri="{BB962C8B-B14F-4D97-AF65-F5344CB8AC3E}">
        <p14:creationId xmlns:p14="http://schemas.microsoft.com/office/powerpoint/2010/main" val="4248192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CCEBD-0064-E3FE-E869-375F12C76CB7}"/>
              </a:ext>
            </a:extLst>
          </p:cNvPr>
          <p:cNvSpPr>
            <a:spLocks noGrp="1"/>
          </p:cNvSpPr>
          <p:nvPr>
            <p:ph type="title"/>
          </p:nvPr>
        </p:nvSpPr>
        <p:spPr/>
        <p:txBody>
          <a:bodyPr/>
          <a:lstStyle/>
          <a:p>
            <a:r>
              <a:rPr lang="it-IT" dirty="0">
                <a:latin typeface="Garamond" panose="02020404030301010803" pitchFamily="18" charset="0"/>
              </a:rPr>
              <a:t>Soft </a:t>
            </a:r>
            <a:r>
              <a:rPr lang="it-IT" dirty="0" err="1">
                <a:latin typeface="Garamond" panose="02020404030301010803" pitchFamily="18" charset="0"/>
              </a:rPr>
              <a:t>law</a:t>
            </a:r>
            <a:endParaRPr lang="it-IT" dirty="0">
              <a:latin typeface="Garamond" panose="02020404030301010803" pitchFamily="18" charset="0"/>
            </a:endParaRPr>
          </a:p>
        </p:txBody>
      </p:sp>
      <p:sp>
        <p:nvSpPr>
          <p:cNvPr id="3" name="Segnaposto contenuto 2">
            <a:extLst>
              <a:ext uri="{FF2B5EF4-FFF2-40B4-BE49-F238E27FC236}">
                <a16:creationId xmlns:a16="http://schemas.microsoft.com/office/drawing/2014/main" id="{23B2F6F2-F984-0AAB-2BAB-DB2760960AF8}"/>
              </a:ext>
            </a:extLst>
          </p:cNvPr>
          <p:cNvSpPr>
            <a:spLocks noGrp="1"/>
          </p:cNvSpPr>
          <p:nvPr>
            <p:ph idx="1"/>
          </p:nvPr>
        </p:nvSpPr>
        <p:spPr/>
        <p:txBody>
          <a:bodyPr/>
          <a:lstStyle/>
          <a:p>
            <a:pPr algn="just"/>
            <a:r>
              <a:rPr lang="it-IT" dirty="0">
                <a:latin typeface="Garamond" panose="02020404030301010803" pitchFamily="18" charset="0"/>
              </a:rPr>
              <a:t>Esplosione degli di regolazione «non vincolanti»</a:t>
            </a:r>
          </a:p>
          <a:p>
            <a:pPr algn="just"/>
            <a:endParaRPr lang="it-IT" dirty="0">
              <a:latin typeface="Garamond" panose="02020404030301010803" pitchFamily="18" charset="0"/>
            </a:endParaRPr>
          </a:p>
          <a:p>
            <a:pPr algn="just"/>
            <a:r>
              <a:rPr lang="it-IT" dirty="0">
                <a:latin typeface="Garamond" panose="02020404030301010803" pitchFamily="18" charset="0"/>
              </a:rPr>
              <a:t>Il Consiglio di Stato ha specificato come la soft </a:t>
            </a:r>
            <a:r>
              <a:rPr lang="it-IT" dirty="0" err="1">
                <a:latin typeface="Garamond" panose="02020404030301010803" pitchFamily="18" charset="0"/>
              </a:rPr>
              <a:t>law</a:t>
            </a:r>
            <a:r>
              <a:rPr lang="it-IT" dirty="0">
                <a:latin typeface="Garamond" panose="02020404030301010803" pitchFamily="18" charset="0"/>
              </a:rPr>
              <a:t> possa «</a:t>
            </a:r>
            <a:r>
              <a:rPr lang="it-IT" i="1" dirty="0">
                <a:latin typeface="Garamond" panose="02020404030301010803" pitchFamily="18" charset="0"/>
              </a:rPr>
              <a:t>riguardare gli spazi di contorno della regola legale ma non può porsi in modo esuberante come diretta fonte del diritto</a:t>
            </a:r>
            <a:r>
              <a:rPr lang="it-IT" dirty="0">
                <a:latin typeface="Garamond" panose="02020404030301010803" pitchFamily="18" charset="0"/>
              </a:rPr>
              <a:t>»</a:t>
            </a:r>
          </a:p>
        </p:txBody>
      </p:sp>
    </p:spTree>
    <p:extLst>
      <p:ext uri="{BB962C8B-B14F-4D97-AF65-F5344CB8AC3E}">
        <p14:creationId xmlns:p14="http://schemas.microsoft.com/office/powerpoint/2010/main" val="292131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D7AA647-41D2-98EB-67B8-73A5A5BF9F8C}"/>
              </a:ext>
            </a:extLst>
          </p:cNvPr>
          <p:cNvSpPr>
            <a:spLocks noGrp="1"/>
          </p:cNvSpPr>
          <p:nvPr>
            <p:ph type="title"/>
          </p:nvPr>
        </p:nvSpPr>
        <p:spPr>
          <a:xfrm>
            <a:off x="643465" y="3505199"/>
            <a:ext cx="4809068" cy="2608143"/>
          </a:xfrm>
        </p:spPr>
        <p:txBody>
          <a:bodyPr anchor="t">
            <a:normAutofit/>
          </a:bodyPr>
          <a:lstStyle/>
          <a:p>
            <a:pPr algn="ctr"/>
            <a:r>
              <a:rPr lang="it-IT" sz="4000" dirty="0">
                <a:latin typeface="Garamond" panose="02020404030301010803" pitchFamily="18" charset="0"/>
              </a:rPr>
              <a:t>La Carta costituzionale e la Pubblica Amministrazione</a:t>
            </a:r>
          </a:p>
        </p:txBody>
      </p:sp>
      <p:pic>
        <p:nvPicPr>
          <p:cNvPr id="7" name="Graphic 6" descr="Libro aperto con riempimento a tinta unita">
            <a:extLst>
              <a:ext uri="{FF2B5EF4-FFF2-40B4-BE49-F238E27FC236}">
                <a16:creationId xmlns:a16="http://schemas.microsoft.com/office/drawing/2014/main" id="{4DF3C1F2-F85C-58AB-AE54-56EFC1A6C52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590799" y="2519363"/>
            <a:ext cx="914400" cy="914400"/>
          </a:xfrm>
          <a:prstGeom prst="rect">
            <a:avLst/>
          </a:prstGeom>
        </p:spPr>
      </p:pic>
      <p:sp>
        <p:nvSpPr>
          <p:cNvPr id="3" name="Segnaposto contenuto 2">
            <a:extLst>
              <a:ext uri="{FF2B5EF4-FFF2-40B4-BE49-F238E27FC236}">
                <a16:creationId xmlns:a16="http://schemas.microsoft.com/office/drawing/2014/main" id="{D1F40E8B-528F-64BC-E9E4-2A8649274E41}"/>
              </a:ext>
            </a:extLst>
          </p:cNvPr>
          <p:cNvSpPr>
            <a:spLocks noGrp="1"/>
          </p:cNvSpPr>
          <p:nvPr>
            <p:ph idx="1"/>
          </p:nvPr>
        </p:nvSpPr>
        <p:spPr>
          <a:xfrm>
            <a:off x="5818910" y="-1"/>
            <a:ext cx="5971308" cy="6539346"/>
          </a:xfrm>
        </p:spPr>
        <p:txBody>
          <a:bodyPr anchor="ctr">
            <a:normAutofit/>
          </a:bodyPr>
          <a:lstStyle/>
          <a:p>
            <a:pPr marL="0" indent="0">
              <a:buNone/>
            </a:pPr>
            <a:r>
              <a:rPr lang="it-IT" sz="2000" dirty="0">
                <a:latin typeface="Garamond" panose="02020404030301010803" pitchFamily="18" charset="0"/>
              </a:rPr>
              <a:t>La Costituzione non tratta in modo diffuso l’assetto della PA, aspetto trascurato dai Costituenti</a:t>
            </a:r>
          </a:p>
          <a:p>
            <a:pPr marL="0" indent="0">
              <a:buNone/>
            </a:pPr>
            <a:r>
              <a:rPr lang="it-IT" sz="2000" dirty="0">
                <a:latin typeface="Garamond" panose="02020404030301010803" pitchFamily="18" charset="0"/>
              </a:rPr>
              <a:t>La Costituzione enuncia i principi essenziali in tema di</a:t>
            </a:r>
          </a:p>
          <a:p>
            <a:r>
              <a:rPr lang="it-IT" sz="2000" dirty="0">
                <a:latin typeface="Garamond" panose="02020404030301010803" pitchFamily="18" charset="0"/>
              </a:rPr>
              <a:t>Organizzazione (art. 97 Cost.)</a:t>
            </a:r>
          </a:p>
          <a:p>
            <a:r>
              <a:rPr lang="it-IT" sz="2000" dirty="0">
                <a:latin typeface="Garamond" panose="02020404030301010803" pitchFamily="18" charset="0"/>
              </a:rPr>
              <a:t>Raccordo tra politica e amministrazione (art. 95 Cost.)</a:t>
            </a:r>
          </a:p>
          <a:p>
            <a:r>
              <a:rPr lang="it-IT" sz="2000" dirty="0">
                <a:latin typeface="Garamond" panose="02020404030301010803" pitchFamily="18" charset="0"/>
              </a:rPr>
              <a:t>Assetto della giustizia amministrativa (artt. 103, 113, 125 Cost.)</a:t>
            </a:r>
          </a:p>
          <a:p>
            <a:endParaRPr lang="it-IT" sz="2000" dirty="0">
              <a:latin typeface="Garamond" panose="02020404030301010803" pitchFamily="18" charset="0"/>
            </a:endParaRPr>
          </a:p>
          <a:p>
            <a:r>
              <a:rPr lang="it-IT" sz="2000" dirty="0">
                <a:latin typeface="Garamond" panose="02020404030301010803" pitchFamily="18" charset="0"/>
              </a:rPr>
              <a:t>Lo stesso principio di legalità è dato per implicito e non è esplicitato in disposizioni specifiche; sul versante organizzativo la Costituzione pone l’accento sul principio autonomistico (art. 5), poi sviluppato nell’articolazione «ascendente» dei livelli di governo, a partire dai comuni fino allo Stato (art. 114) ed enuncia il principio di sussidiarietà (art. 118). Sul versante finanziario, pone il principio di bilancio (art. 81) che impegna tutti i livelli di governo ad osservare i vincoli economici e finanziari derivanti dall’UE.</a:t>
            </a:r>
          </a:p>
          <a:p>
            <a:endParaRPr lang="it-IT" sz="1800" dirty="0"/>
          </a:p>
        </p:txBody>
      </p:sp>
    </p:spTree>
    <p:extLst>
      <p:ext uri="{BB962C8B-B14F-4D97-AF65-F5344CB8AC3E}">
        <p14:creationId xmlns:p14="http://schemas.microsoft.com/office/powerpoint/2010/main" val="27323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66641-269A-A942-4357-E3F1B8E7AA62}"/>
              </a:ext>
            </a:extLst>
          </p:cNvPr>
          <p:cNvSpPr>
            <a:spLocks noGrp="1"/>
          </p:cNvSpPr>
          <p:nvPr>
            <p:ph type="title"/>
          </p:nvPr>
        </p:nvSpPr>
        <p:spPr/>
        <p:txBody>
          <a:bodyPr/>
          <a:lstStyle/>
          <a:p>
            <a:r>
              <a:rPr lang="it-IT" b="1" dirty="0">
                <a:latin typeface="Garamond" panose="02020404030301010803" pitchFamily="18" charset="0"/>
              </a:rPr>
              <a:t>Art. 97 della Costituzione</a:t>
            </a:r>
          </a:p>
        </p:txBody>
      </p:sp>
      <p:sp>
        <p:nvSpPr>
          <p:cNvPr id="3" name="Segnaposto contenuto 2">
            <a:extLst>
              <a:ext uri="{FF2B5EF4-FFF2-40B4-BE49-F238E27FC236}">
                <a16:creationId xmlns:a16="http://schemas.microsoft.com/office/drawing/2014/main" id="{77213EA8-F9D5-2576-0A6E-7C1BA3FD375E}"/>
              </a:ext>
            </a:extLst>
          </p:cNvPr>
          <p:cNvSpPr>
            <a:spLocks noGrp="1"/>
          </p:cNvSpPr>
          <p:nvPr>
            <p:ph idx="1"/>
          </p:nvPr>
        </p:nvSpPr>
        <p:spPr/>
        <p:txBody>
          <a:bodyPr>
            <a:normAutofit/>
          </a:bodyPr>
          <a:lstStyle/>
          <a:p>
            <a:pPr marL="514350" indent="-514350" algn="just">
              <a:buFont typeface="+mj-lt"/>
              <a:buAutoNum type="arabicPeriod"/>
            </a:pPr>
            <a:r>
              <a:rPr lang="it-IT" dirty="0">
                <a:solidFill>
                  <a:srgbClr val="000000"/>
                </a:solidFill>
                <a:latin typeface="Garamond" panose="02020404030301010803" pitchFamily="18" charset="0"/>
              </a:rPr>
              <a:t>Le pubbliche amministrazioni, in coerenza con l’ordinamento dell'Unione europea, assicurano l’equilibrio dei bilanci e la </a:t>
            </a:r>
            <a:r>
              <a:rPr lang="it-IT" b="1" dirty="0">
                <a:solidFill>
                  <a:srgbClr val="000000"/>
                </a:solidFill>
                <a:latin typeface="Garamond" panose="02020404030301010803" pitchFamily="18" charset="0"/>
              </a:rPr>
              <a:t>sostenibilità</a:t>
            </a:r>
            <a:r>
              <a:rPr lang="it-IT" dirty="0">
                <a:solidFill>
                  <a:srgbClr val="000000"/>
                </a:solidFill>
                <a:latin typeface="Garamond" panose="02020404030301010803" pitchFamily="18" charset="0"/>
              </a:rPr>
              <a:t> del debito pubblico.</a:t>
            </a:r>
          </a:p>
          <a:p>
            <a:pPr marL="514350" indent="-514350" algn="just">
              <a:buFont typeface="+mj-lt"/>
              <a:buAutoNum type="arabicPeriod"/>
            </a:pPr>
            <a:r>
              <a:rPr lang="it-IT" b="1" dirty="0">
                <a:solidFill>
                  <a:srgbClr val="000000"/>
                </a:solidFill>
                <a:latin typeface="Garamond" panose="02020404030301010803" pitchFamily="18" charset="0"/>
              </a:rPr>
              <a:t>I pubblici uffici sono organizzati secondo disposizioni di legge</a:t>
            </a:r>
            <a:r>
              <a:rPr lang="it-IT" dirty="0">
                <a:solidFill>
                  <a:srgbClr val="000000"/>
                </a:solidFill>
                <a:latin typeface="Garamond" panose="02020404030301010803" pitchFamily="18" charset="0"/>
              </a:rPr>
              <a:t>, in modo che siano assicurati il </a:t>
            </a:r>
            <a:r>
              <a:rPr lang="it-IT" dirty="0">
                <a:solidFill>
                  <a:srgbClr val="000000"/>
                </a:solidFill>
                <a:latin typeface="Garamond" panose="02020404030301010803" pitchFamily="18" charset="0"/>
                <a:hlinkClick r:id="rId2" tooltip="Dizionario Giuridico: Buon andamento">
                  <a:extLst>
                    <a:ext uri="{A12FA001-AC4F-418D-AE19-62706E023703}">
                      <ahyp:hlinkClr xmlns:ahyp="http://schemas.microsoft.com/office/drawing/2018/hyperlinkcolor" val="tx"/>
                    </a:ext>
                  </a:extLst>
                </a:hlinkClick>
              </a:rPr>
              <a:t>buon andamento</a:t>
            </a:r>
            <a:r>
              <a:rPr lang="it-IT" dirty="0">
                <a:solidFill>
                  <a:srgbClr val="000000"/>
                </a:solidFill>
                <a:latin typeface="Garamond" panose="02020404030301010803" pitchFamily="18" charset="0"/>
              </a:rPr>
              <a:t> e l</a:t>
            </a:r>
            <a:r>
              <a:rPr lang="it-IT" dirty="0">
                <a:solidFill>
                  <a:srgbClr val="000000"/>
                </a:solidFill>
                <a:latin typeface="Garamond" panose="02020404030301010803" pitchFamily="18" charset="0"/>
                <a:hlinkClick r:id="rId3" tooltip="Dizionario Giuridico: Imparzialità della P.A.">
                  <a:extLst>
                    <a:ext uri="{A12FA001-AC4F-418D-AE19-62706E023703}">
                      <ahyp:hlinkClr xmlns:ahyp="http://schemas.microsoft.com/office/drawing/2018/hyperlinkcolor" val="tx"/>
                    </a:ext>
                  </a:extLst>
                </a:hlinkClick>
              </a:rPr>
              <a:t>’imparzialità</a:t>
            </a:r>
            <a:r>
              <a:rPr lang="it-IT" dirty="0">
                <a:solidFill>
                  <a:srgbClr val="000000"/>
                </a:solidFill>
                <a:latin typeface="Garamond" panose="02020404030301010803" pitchFamily="18" charset="0"/>
              </a:rPr>
              <a:t> dell'amministrazione.</a:t>
            </a:r>
          </a:p>
          <a:p>
            <a:pPr marL="514350" indent="-514350" algn="just">
              <a:buFont typeface="+mj-lt"/>
              <a:buAutoNum type="arabicPeriod"/>
            </a:pPr>
            <a:r>
              <a:rPr lang="it-IT" dirty="0">
                <a:solidFill>
                  <a:srgbClr val="000000"/>
                </a:solidFill>
                <a:latin typeface="Garamond" panose="02020404030301010803" pitchFamily="18" charset="0"/>
              </a:rPr>
              <a:t>Nell'ordinamento degli uffici sono determinate le sfere di competenza, le attribuzioni e le responsabilità proprie dei funzionari.</a:t>
            </a:r>
          </a:p>
          <a:p>
            <a:pPr marL="514350" indent="-514350" algn="just">
              <a:buFont typeface="+mj-lt"/>
              <a:buAutoNum type="arabicPeriod"/>
            </a:pPr>
            <a:r>
              <a:rPr lang="it-IT" dirty="0">
                <a:solidFill>
                  <a:srgbClr val="000000"/>
                </a:solidFill>
                <a:latin typeface="Garamond" panose="02020404030301010803" pitchFamily="18" charset="0"/>
              </a:rPr>
              <a:t>Agli impieghi nelle pubbliche amministrazioni si accede mediante concorso, salvo i casi stabiliti dalla legge</a:t>
            </a:r>
          </a:p>
        </p:txBody>
      </p:sp>
    </p:spTree>
    <p:extLst>
      <p:ext uri="{BB962C8B-B14F-4D97-AF65-F5344CB8AC3E}">
        <p14:creationId xmlns:p14="http://schemas.microsoft.com/office/powerpoint/2010/main" val="153614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735413-C559-C55C-3A4E-14B3568EA707}"/>
              </a:ext>
            </a:extLst>
          </p:cNvPr>
          <p:cNvSpPr>
            <a:spLocks noGrp="1"/>
          </p:cNvSpPr>
          <p:nvPr>
            <p:ph type="title"/>
          </p:nvPr>
        </p:nvSpPr>
        <p:spPr>
          <a:xfrm>
            <a:off x="841248" y="426720"/>
            <a:ext cx="10506456" cy="1919141"/>
          </a:xfrm>
        </p:spPr>
        <p:txBody>
          <a:bodyPr anchor="b">
            <a:normAutofit/>
          </a:bodyPr>
          <a:lstStyle/>
          <a:p>
            <a:r>
              <a:rPr lang="it-IT" sz="2900" b="1" dirty="0">
                <a:latin typeface="Garamond" panose="02020404030301010803" pitchFamily="18" charset="0"/>
              </a:rPr>
              <a:t>«Le pubbliche amministrazioni, in coerenza con l’ordinamento dell'Unione europea, assicurano l’equilibrio dei bilanci e la sostenibilità del debito pubblico».</a:t>
            </a:r>
            <a:br>
              <a:rPr lang="it-IT" sz="2900" dirty="0">
                <a:latin typeface="Garamond" panose="02020404030301010803" pitchFamily="18" charset="0"/>
              </a:rPr>
            </a:br>
            <a:endParaRPr lang="it-IT" sz="2900" dirty="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78E07843-5373-DAB9-0E07-914AE639FAAA}"/>
              </a:ext>
            </a:extLst>
          </p:cNvPr>
          <p:cNvSpPr>
            <a:spLocks noGrp="1"/>
          </p:cNvSpPr>
          <p:nvPr>
            <p:ph idx="1"/>
          </p:nvPr>
        </p:nvSpPr>
        <p:spPr>
          <a:xfrm>
            <a:off x="464949" y="3037087"/>
            <a:ext cx="11267268" cy="3627184"/>
          </a:xfrm>
        </p:spPr>
        <p:txBody>
          <a:bodyPr>
            <a:normAutofit/>
          </a:bodyPr>
          <a:lstStyle/>
          <a:p>
            <a:pPr marL="0" indent="0" algn="just">
              <a:buNone/>
            </a:pPr>
            <a:r>
              <a:rPr lang="it-IT" sz="2400" b="0" i="0" dirty="0">
                <a:effectLst/>
                <a:latin typeface="Garamond" panose="02020404030301010803" pitchFamily="18" charset="0"/>
              </a:rPr>
              <a:t>Nel corso della seconda parte della XVI legislatura, in concomitanza con l'acuirsi delle tensioni sui debiti sovrani dell'area dell'Euro, è emersa a livello comunitario l'esigenza di prevedere negli ordinamenti nazionali ulteriori e più stringenti regole per il consolidamento fiscale e, in particolare, di introdurre, preferibilmente con norme di rango costituzionale, la "regola aurea" del pareggio di bilancio. Con legge costituzionale 20 aprile 2012, n. 1 è stato pertanto introdotto nella Costituzione, in coerenza anche con quanto disposto da accordi internazionali quali il c.d. Fiscal compact, il principio dell'equilibrio strutturale delle entrate e delle spese del bilancio.</a:t>
            </a:r>
          </a:p>
          <a:p>
            <a:pPr marL="0" indent="0" algn="just">
              <a:buNone/>
            </a:pPr>
            <a:r>
              <a:rPr lang="it-IT" sz="2400" dirty="0">
                <a:latin typeface="Garamond" panose="02020404030301010803" pitchFamily="18" charset="0"/>
              </a:rPr>
              <a:t>Riforma della </a:t>
            </a:r>
            <a:r>
              <a:rPr lang="it-IT" sz="2400" b="1" dirty="0">
                <a:latin typeface="Garamond" panose="02020404030301010803" pitchFamily="18" charset="0"/>
              </a:rPr>
              <a:t>governance economica europea: sistema di sorveglianza</a:t>
            </a:r>
          </a:p>
        </p:txBody>
      </p:sp>
    </p:spTree>
    <p:extLst>
      <p:ext uri="{BB962C8B-B14F-4D97-AF65-F5344CB8AC3E}">
        <p14:creationId xmlns:p14="http://schemas.microsoft.com/office/powerpoint/2010/main" val="167346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A981B3-3639-069F-89B0-5C572FE91D0E}"/>
            </a:ext>
          </a:extLst>
        </p:cNvPr>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648F9A0-FCB3-0974-0294-D2F898ADC65E}"/>
              </a:ext>
            </a:extLst>
          </p:cNvPr>
          <p:cNvSpPr>
            <a:spLocks noGrp="1"/>
          </p:cNvSpPr>
          <p:nvPr>
            <p:ph type="title"/>
          </p:nvPr>
        </p:nvSpPr>
        <p:spPr>
          <a:xfrm>
            <a:off x="808638" y="386930"/>
            <a:ext cx="9236700" cy="1188950"/>
          </a:xfrm>
        </p:spPr>
        <p:txBody>
          <a:bodyPr anchor="b">
            <a:normAutofit/>
          </a:bodyPr>
          <a:lstStyle/>
          <a:p>
            <a:r>
              <a:rPr lang="it-IT" sz="5400" b="1">
                <a:latin typeface="Garamond" panose="02020404030301010803" pitchFamily="18" charset="0"/>
              </a:rPr>
              <a:t>«Fiscal compact»</a:t>
            </a:r>
            <a:endParaRPr lang="it-IT" sz="5400"/>
          </a:p>
        </p:txBody>
      </p:sp>
      <p:grpSp>
        <p:nvGrpSpPr>
          <p:cNvPr id="43" name="Group 3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4" name="Rectangle 3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egnaposto contenuto 2">
            <a:extLst>
              <a:ext uri="{FF2B5EF4-FFF2-40B4-BE49-F238E27FC236}">
                <a16:creationId xmlns:a16="http://schemas.microsoft.com/office/drawing/2014/main" id="{95FD0180-CA62-2F95-1FBE-BDF9656B1714}"/>
              </a:ext>
            </a:extLst>
          </p:cNvPr>
          <p:cNvSpPr>
            <a:spLocks noGrp="1"/>
          </p:cNvSpPr>
          <p:nvPr>
            <p:ph idx="1"/>
          </p:nvPr>
        </p:nvSpPr>
        <p:spPr>
          <a:xfrm>
            <a:off x="496919" y="2203079"/>
            <a:ext cx="10548862" cy="4267991"/>
          </a:xfrm>
        </p:spPr>
        <p:txBody>
          <a:bodyPr anchor="ctr">
            <a:normAutofit/>
          </a:bodyPr>
          <a:lstStyle/>
          <a:p>
            <a:pPr marL="0" indent="0">
              <a:buNone/>
            </a:pPr>
            <a:r>
              <a:rPr lang="it-IT" sz="1800" dirty="0">
                <a:latin typeface="Garamond" panose="02020404030301010803" pitchFamily="18" charset="0"/>
              </a:rPr>
              <a:t>Il Fiscal Compact contiene due REGOLE FONDAMENTALI (c.d. golden rules) molto stringenti </a:t>
            </a:r>
          </a:p>
          <a:p>
            <a:pPr marL="457200" indent="-457200">
              <a:buAutoNum type="arabicPeriod"/>
            </a:pPr>
            <a:r>
              <a:rPr lang="it-IT" sz="1800" dirty="0">
                <a:latin typeface="Garamond" panose="02020404030301010803" pitchFamily="18" charset="0"/>
              </a:rPr>
              <a:t>L’ abbattimento del debito. Il rapporto tra debito pubblico e Pil di ogni Stato membro dovrà essere portato a livelli sostenibili. Si ritiene che il rapporto debito/Pil debba essere pari al 60% o meno. Gli stati membri s'impegnano a raggiungere quest'obiettivo in venti anni, riducendo dunque di un 5% annuo il proprio indebitamento. L'attuazione dell'obiettivo è di lungo periodo, ma per un paese come l'Italia questo significa comunque un impegno particolarmente oneroso. Attualmente infatti il rapporto debito/Pil dell'Italia è del 130% circa. L'Italia deve reperire 40-50 miliardi di euro l'anno per i prossimi venti anni, sempre a condizione che non venga contratto ulteriore debito. </a:t>
            </a:r>
          </a:p>
          <a:p>
            <a:pPr marL="457200" indent="-457200">
              <a:buAutoNum type="arabicPeriod"/>
            </a:pPr>
            <a:r>
              <a:rPr lang="it-IT" sz="1800" dirty="0">
                <a:latin typeface="Garamond" panose="02020404030301010803" pitchFamily="18" charset="0"/>
              </a:rPr>
              <a:t>Il pareggio di bilancio, vale a dire il vincolo richiesto dall'art. 3 del Trattato di inserire nella Costituzione di ogni Stato membro l'impegno a mantenere un rigido equilibrio finanziario nel corso del tempo. In estrema sintesi, ciò significa che per ogni spesa prevista, compresi gli investimenti (per costruire scuole, ospedali, strade, ferrovie ecc.), dovrà corrispondere almeno un pari importo in entrata (tasse</a:t>
            </a:r>
            <a:r>
              <a:rPr lang="it-IT" sz="1800" dirty="0"/>
              <a:t>).</a:t>
            </a:r>
            <a:endParaRPr lang="it-IT" sz="1800" b="1" dirty="0">
              <a:latin typeface="Garamond" panose="02020404030301010803" pitchFamily="18" charset="0"/>
            </a:endParaRPr>
          </a:p>
        </p:txBody>
      </p:sp>
    </p:spTree>
    <p:extLst>
      <p:ext uri="{BB962C8B-B14F-4D97-AF65-F5344CB8AC3E}">
        <p14:creationId xmlns:p14="http://schemas.microsoft.com/office/powerpoint/2010/main" val="18598723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3969</TotalTime>
  <Words>7444</Words>
  <Application>Microsoft Macintosh PowerPoint</Application>
  <PresentationFormat>Widescreen</PresentationFormat>
  <Paragraphs>236</Paragraphs>
  <Slides>53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53</vt:i4>
      </vt:variant>
    </vt:vector>
  </HeadingPairs>
  <TitlesOfParts>
    <vt:vector size="61" baseType="lpstr">
      <vt:lpstr>Arial</vt:lpstr>
      <vt:lpstr>Calibri</vt:lpstr>
      <vt:lpstr>Calibri Light</vt:lpstr>
      <vt:lpstr>Garamond</vt:lpstr>
      <vt:lpstr>Raleway</vt:lpstr>
      <vt:lpstr>Times New Roman</vt:lpstr>
      <vt:lpstr>Titillium Web</vt:lpstr>
      <vt:lpstr>Tema di Office</vt:lpstr>
      <vt:lpstr>Corso di diritto amministrativo</vt:lpstr>
      <vt:lpstr>La Pubblica Amministrazione opera essenzialmente in tre modi…</vt:lpstr>
      <vt:lpstr>Presentazione standard di PowerPoint</vt:lpstr>
      <vt:lpstr>Fonti sull’amministrazione </vt:lpstr>
      <vt:lpstr>Presentazione standard di PowerPoint</vt:lpstr>
      <vt:lpstr>La Carta costituzionale e la Pubblica Amministrazione</vt:lpstr>
      <vt:lpstr>Art. 97 della Costituzione</vt:lpstr>
      <vt:lpstr>«Le pubbliche amministrazioni, in coerenza con l’ordinamento dell'Unione europea, assicurano l’equilibrio dei bilanci e la sostenibilità del debito pubblico». </vt:lpstr>
      <vt:lpstr>«Fiscal compact»</vt:lpstr>
      <vt:lpstr>Legge Cost. n. 1/2012</vt:lpstr>
      <vt:lpstr>«I pubblici uffici sono organizzati secondo disposizioni di legge»</vt:lpstr>
      <vt:lpstr>Riserva di legge relativa</vt:lpstr>
      <vt:lpstr>Riserva di legge relativa</vt:lpstr>
      <vt:lpstr>I pubblici uffici sono organizzati secondo disposizioni di legge, in modo che siano assicurati il buon andamento e l’imparzialità dell'amministrazione. </vt:lpstr>
      <vt:lpstr>«Buon andamento»</vt:lpstr>
      <vt:lpstr>EEE</vt:lpstr>
      <vt:lpstr>Amministrazione di risultato e Principio del risultato</vt:lpstr>
      <vt:lpstr>Imparzialità</vt:lpstr>
      <vt:lpstr>M.S. GIANNINI 1957</vt:lpstr>
      <vt:lpstr>Funzioni amministrative</vt:lpstr>
      <vt:lpstr>Funzione amministrativa</vt:lpstr>
      <vt:lpstr>Funzione amministrativa</vt:lpstr>
      <vt:lpstr>Art. 118 Cost.</vt:lpstr>
      <vt:lpstr>Presentazione standard di PowerPoint</vt:lpstr>
      <vt:lpstr>Fonti eurounitarie</vt:lpstr>
      <vt:lpstr>Principio di attribuzione</vt:lpstr>
      <vt:lpstr>Diritto primario dell’UE</vt:lpstr>
      <vt:lpstr>Libera circolazione</vt:lpstr>
      <vt:lpstr>Carta dei diritti dell’Unione europea </vt:lpstr>
      <vt:lpstr>«Diritto ad una buona amministrazione»</vt:lpstr>
      <vt:lpstr>Presentazione standard di PowerPoint</vt:lpstr>
      <vt:lpstr>Presentazione standard di PowerPoint</vt:lpstr>
      <vt:lpstr>Diritto derivato</vt:lpstr>
      <vt:lpstr>Presentazione standard di PowerPoint</vt:lpstr>
      <vt:lpstr>Recepimento</vt:lpstr>
      <vt:lpstr>Il problema delle «leggi provvedimento»</vt:lpstr>
      <vt:lpstr>Il caso del «Teatro Eliseo»</vt:lpstr>
      <vt:lpstr>Corte cost. n. 186/2022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Rapporto fonti primarie/secondarie</vt:lpstr>
      <vt:lpstr>Presentazione standard di PowerPoint</vt:lpstr>
      <vt:lpstr>Tipologie di regolamenti (V. art. 17, comma 1 I. 400/1988): </vt:lpstr>
      <vt:lpstr>Regolamenti e DPCM</vt:lpstr>
      <vt:lpstr>Gli atti amministrativi generali</vt:lpstr>
      <vt:lpstr>Gli atti amministrativi generali: esempi</vt:lpstr>
      <vt:lpstr>Onere di immediata impugnazione del bando di gara </vt:lpstr>
      <vt:lpstr>Circolari</vt:lpstr>
      <vt:lpstr>Soft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diritto amministrativo</dc:title>
  <dc:creator>sabrina tranquilli</dc:creator>
  <cp:lastModifiedBy>sabrina tranquilli</cp:lastModifiedBy>
  <cp:revision>16</cp:revision>
  <dcterms:created xsi:type="dcterms:W3CDTF">2023-09-26T09:17:33Z</dcterms:created>
  <dcterms:modified xsi:type="dcterms:W3CDTF">2024-10-02T05:49:16Z</dcterms:modified>
</cp:coreProperties>
</file>