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"/>
  </p:notesMasterIdLst>
  <p:sldIdLst>
    <p:sldId id="292" r:id="rId3"/>
    <p:sldId id="261" r:id="rId4"/>
    <p:sldId id="374" r:id="rId5"/>
    <p:sldId id="375" r:id="rId6"/>
    <p:sldId id="377" r:id="rId7"/>
    <p:sldId id="376" r:id="rId8"/>
    <p:sldId id="378" r:id="rId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71B8"/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4"/>
    <p:restoredTop sz="94698"/>
  </p:normalViewPr>
  <p:slideViewPr>
    <p:cSldViewPr>
      <p:cViewPr varScale="1">
        <p:scale>
          <a:sx n="95" d="100"/>
          <a:sy n="95" d="100"/>
        </p:scale>
        <p:origin x="184" y="9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4551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17418CD-8A05-994F-B2D6-38CE4832720E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AD2D938-CEB2-4C4C-B565-0089F7931E42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AD2D938-CEB2-4C4C-B565-0089F7931E42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7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4023BC-3A8D-FF44-8533-DEF313493E1F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86C8FE0-CA98-4840-BE00-187864B1E49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9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  <p:cxnSp>
        <p:nvCxnSpPr>
          <p:cNvPr id="5" name="Connettore 1 4"/>
          <p:cNvCxnSpPr/>
          <p:nvPr userDrawn="1"/>
        </p:nvCxnSpPr>
        <p:spPr bwMode="auto">
          <a:xfrm>
            <a:off x="440531" y="777876"/>
            <a:ext cx="75533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B871B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– STN/SNAMO 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81094" y="3916957"/>
            <a:ext cx="4015304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/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Anno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Accademico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2022/2023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Crediti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6 CFU</a:t>
            </a:r>
          </a:p>
          <a:p>
            <a:pPr lvl="0"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Docente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Giampaolo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Ferraioli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</p:txBody>
      </p:sp>
      <p:pic>
        <p:nvPicPr>
          <p:cNvPr id="2" name="Immagin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16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80728"/>
            <a:ext cx="8204200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Integrazione degli Impulsi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Sezione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26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765175"/>
            <a:ext cx="8496622" cy="445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formula dell’equazione radar trovata si applica nel caso di un singolo impulso.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In generale, molti impulsi vengono re-irradiati dal target verso il radar. Tali impulsi possono essere utilizzati al fine di migliorare le performance.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numero di impulsi re-irradiati da un target è dato da: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fascio di antenna,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frequenza di ripetizione impulsi, </a:t>
            </a:r>
            <a:r>
              <a:rPr lang="it-IT" altLang="it-IT" sz="2400" i="1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scanning rate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924300" y="3500438"/>
          <a:ext cx="12239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" imgH="444500" progId="Equation.3">
                  <p:embed/>
                </p:oleObj>
              </mc:Choice>
              <mc:Fallback>
                <p:oleObj name="Equation" r:id="rId3" imgW="558800" imgH="4445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500438"/>
                        <a:ext cx="12239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3419475" y="5373688"/>
            <a:ext cx="2881313" cy="1223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</a:rPr>
              <a:t>q</a:t>
            </a:r>
            <a:r>
              <a:rPr lang="it-IT" altLang="it-IT" sz="2400" i="1" baseline="-25000" dirty="0" err="1">
                <a:latin typeface="Times New Roman" charset="0"/>
              </a:rPr>
              <a:t>B</a:t>
            </a:r>
            <a:r>
              <a:rPr lang="it-IT" altLang="it-IT" sz="2400" i="1" baseline="-25000" dirty="0">
                <a:latin typeface="Times New Roman" charset="0"/>
              </a:rPr>
              <a:t> </a:t>
            </a:r>
            <a:r>
              <a:rPr lang="it-IT" altLang="it-IT" sz="2400" dirty="0">
                <a:latin typeface="Times" charset="0"/>
              </a:rPr>
              <a:t>= 1.5°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>
                <a:latin typeface="Times New Roman" charset="0"/>
              </a:rPr>
              <a:t>f</a:t>
            </a:r>
            <a:r>
              <a:rPr lang="it-IT" altLang="it-IT" sz="2400" i="1" baseline="-25000" dirty="0">
                <a:latin typeface="Times New Roman" charset="0"/>
              </a:rPr>
              <a:t>p</a:t>
            </a:r>
            <a:r>
              <a:rPr lang="it-IT" altLang="it-IT" sz="2400" i="1" dirty="0">
                <a:latin typeface="Times" charset="0"/>
              </a:rPr>
              <a:t>  </a:t>
            </a:r>
            <a:r>
              <a:rPr lang="it-IT" altLang="it-IT" sz="2400" dirty="0">
                <a:latin typeface="Times" charset="0"/>
              </a:rPr>
              <a:t>= 300 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 err="1">
                <a:latin typeface="Symbol" charset="2"/>
              </a:rPr>
              <a:t>q</a:t>
            </a:r>
            <a:r>
              <a:rPr lang="it-IT" altLang="it-IT" sz="2400" i="1" baseline="-25000" dirty="0" err="1">
                <a:latin typeface="Times New Roman" charset="0"/>
              </a:rPr>
              <a:t>S</a:t>
            </a:r>
            <a:r>
              <a:rPr lang="it-IT" altLang="it-IT" sz="2400" i="1" baseline="-25000" dirty="0">
                <a:latin typeface="Times New Roman" charset="0"/>
              </a:rPr>
              <a:t>  </a:t>
            </a:r>
            <a:r>
              <a:rPr lang="it-IT" altLang="it-IT" sz="2400" dirty="0">
                <a:latin typeface="Times" charset="0"/>
              </a:rPr>
              <a:t>= 30°/</a:t>
            </a:r>
            <a:r>
              <a:rPr lang="it-IT" altLang="it-IT" sz="2400" dirty="0" err="1">
                <a:latin typeface="Times" charset="0"/>
              </a:rPr>
              <a:t>s</a:t>
            </a:r>
            <a:endParaRPr lang="it-IT" altLang="it-IT" sz="2400" dirty="0">
              <a:latin typeface="Times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1520" y="855216"/>
            <a:ext cx="8712646" cy="532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Gli impulsi possono essere integrati coerentemente o non coerentemente.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L’efficienza di integrazione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calcolata nel seguente modo: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baseline="-25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dell’SNR di un singolo impulso richiesto per produrre una determinata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valore dell’SNR per singolo impulso richiesto per produrre una determinata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quando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sono utilizzati.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fattore di miglioramento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dell’SNR nel caso di più impulsi integrati è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Nel caso ideale è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= 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Nella pratica è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&lt;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203575" y="2205038"/>
          <a:ext cx="247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205038"/>
                        <a:ext cx="2473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899592" y="1124744"/>
          <a:ext cx="24733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82600" progId="Equation.3">
                  <p:embed/>
                </p:oleObj>
              </mc:Choice>
              <mc:Fallback>
                <p:oleObj name="Equation" r:id="rId3" imgW="1104900" imgH="482600" progId="Equation.3">
                  <p:embed/>
                  <p:pic>
                    <p:nvPicPr>
                      <p:cNvPr id="2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24733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6480720" cy="377235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1403648" y="5229199"/>
            <a:ext cx="2448272" cy="9640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2122562" y="2420888"/>
            <a:ext cx="115212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5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6075" y="802428"/>
            <a:ext cx="8496300" cy="55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Sfruttando l’integrazione di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re-irradiati dal target è possibile modificare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l’equazione radar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Dove (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l’SNR di uno degli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impulsi uguali che integrati mi permettono di garantire una data probabilità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detection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caso ideale è possibile aumentare di un fattore proporzionale ad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la massima portata del radar, rispetto al caso singolo impulso. Nel caso reale di una quantità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&lt; 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t-IT" altLang="it-IT" sz="2400" i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9700" name="Oggetto 6"/>
          <p:cNvGraphicFramePr>
            <a:graphicFrameLocks noChangeAspect="1"/>
          </p:cNvGraphicFramePr>
          <p:nvPr/>
        </p:nvGraphicFramePr>
        <p:xfrm>
          <a:off x="2699792" y="1539688"/>
          <a:ext cx="2664296" cy="1169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736600" progId="Equation.3">
                  <p:embed/>
                </p:oleObj>
              </mc:Choice>
              <mc:Fallback>
                <p:oleObj name="Equation" r:id="rId3" imgW="1676400" imgH="736600" progId="Equation.3">
                  <p:embed/>
                  <p:pic>
                    <p:nvPicPr>
                      <p:cNvPr id="2970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539688"/>
                        <a:ext cx="2664296" cy="1169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2843808" y="3684274"/>
          <a:ext cx="2659325" cy="118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736600" progId="Equation.3">
                  <p:embed/>
                </p:oleObj>
              </mc:Choice>
              <mc:Fallback>
                <p:oleObj name="Equation" r:id="rId5" imgW="1651000" imgH="736600" progId="Equation.3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684274"/>
                        <a:ext cx="2659325" cy="1184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2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 err="1"/>
              <a:t>Integrazione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Impulsi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981075"/>
            <a:ext cx="8712200" cy="495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L’area dell’oggetto che intercetta la potenza trasmessa dall’antenna e la re-irradia prende il nome di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cross 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section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o sezione radar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una misura di quanto l’oggetto sia rivelabile. Si misura in m</a:t>
            </a:r>
            <a:r>
              <a:rPr lang="it-IT" altLang="it-IT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Maggiore è 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rcs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più facilmente rilevabile è l’oggetto.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Nell’equazione radar si suppone che un target assorba una certa potenza e la re-irradi uniformemente in tutto le direzioni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isotropico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comportamento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backscattering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(retro-diffusione) di un target dipende da diversi fattori (la sezione radar è fortemente variabile): forma, materiale, dimensioni, direzione di arrivo del segnale…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Sezione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7440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413</Words>
  <Application>Microsoft Macintosh PowerPoint</Application>
  <PresentationFormat>Presentazione su schermo (4:3)</PresentationFormat>
  <Paragraphs>48</Paragraphs>
  <Slides>7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Calibri</vt:lpstr>
      <vt:lpstr>Rockwell</vt:lpstr>
      <vt:lpstr>Symbol</vt:lpstr>
      <vt:lpstr>Times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Sommario</vt:lpstr>
      <vt:lpstr>Integrazione degli Impulsi</vt:lpstr>
      <vt:lpstr>Integrazione degli Impulsi</vt:lpstr>
      <vt:lpstr>Integrazione degli Impulsi</vt:lpstr>
      <vt:lpstr>Integrazione degli Impulsi</vt:lpstr>
      <vt:lpstr>Sezione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138</cp:revision>
  <cp:lastPrinted>1601-01-01T00:00:00Z</cp:lastPrinted>
  <dcterms:created xsi:type="dcterms:W3CDTF">2014-02-26T18:00:47Z</dcterms:created>
  <dcterms:modified xsi:type="dcterms:W3CDTF">2022-11-14T15:46:20Z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