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09" r:id="rId2"/>
    <p:sldId id="312" r:id="rId3"/>
    <p:sldId id="286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287" r:id="rId12"/>
    <p:sldId id="288" r:id="rId13"/>
    <p:sldId id="289" r:id="rId14"/>
    <p:sldId id="290" r:id="rId15"/>
    <p:sldId id="308" r:id="rId16"/>
    <p:sldId id="292" r:id="rId17"/>
    <p:sldId id="303" r:id="rId18"/>
    <p:sldId id="306" r:id="rId19"/>
    <p:sldId id="307" r:id="rId20"/>
    <p:sldId id="304" r:id="rId21"/>
    <p:sldId id="305" r:id="rId22"/>
    <p:sldId id="311" r:id="rId23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6" autoAdjust="0"/>
    <p:restoredTop sz="90945"/>
  </p:normalViewPr>
  <p:slideViewPr>
    <p:cSldViewPr>
      <p:cViewPr varScale="1">
        <p:scale>
          <a:sx n="119" d="100"/>
          <a:sy n="119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7D2551-8E22-4D81-88DA-8B48702FC41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76A6884-B7BF-4EAC-9DFA-BC533AAAA59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indent="0">
              <a:buFont typeface="Arial" charset="0"/>
              <a:buNone/>
            </a:pPr>
            <a:endParaRPr lang="it-IT" altLang="it-IT" dirty="0">
              <a:latin typeface="Times New Roman" charset="0"/>
            </a:endParaRPr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2766C1AA-D61C-C84E-B9EC-7D1853ED9076}" type="slidenum">
              <a:rPr lang="it-IT" altLang="it-IT" sz="13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it-IT" altLang="it-IT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2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511697B9-6B24-4539-A7CE-6D410908C0B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5FE-0992-45F2-ABBE-7E5A190C7C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2A0-7AB6-438C-8988-F8681DA9D3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2168CFC-5301-42CD-BE70-AFE5AA3704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165A-DF64-439B-B72A-FA5D54B685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3A6C-A685-4743-A0BB-66BA062597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5533F-881B-4BFD-B134-AEDC3B600D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F0E0-3FC7-4A5C-89C4-9B91D156CF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08F6-26B7-4AA6-AE63-8D770C0554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AC017-B587-4DA3-B62A-ADC54F81068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3C4C1-565C-4FDB-AF56-8B40C4FD52E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F462-D853-42E3-9B53-E83DA3957F6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B8E08C-F12F-42AC-A850-2B549FEE064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L’Azienda e l’Economia Aziendale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Luigi </a:t>
            </a:r>
            <a:r>
              <a:rPr lang="it-IT" dirty="0" err="1"/>
              <a:t>Lepore</a:t>
            </a:r>
            <a:endParaRPr lang="it-IT" dirty="0"/>
          </a:p>
          <a:p>
            <a:r>
              <a:rPr lang="it-IT"/>
              <a:t>luigi.lepore@uniparthenope.it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835695" y="260648"/>
            <a:ext cx="6951117" cy="3810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L’economia aziendale/2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835695" y="857250"/>
            <a:ext cx="6951118" cy="129266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>
            <a:prstShdw prst="shdw17" dist="17961" dir="2700000">
              <a:srgbClr val="999900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sz="2600" i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… scienza che studia </a:t>
            </a:r>
            <a:r>
              <a:rPr lang="it-IT" i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le </a:t>
            </a:r>
            <a:r>
              <a:rPr lang="it-IT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condizioni di esistenza</a:t>
            </a:r>
            <a:r>
              <a:rPr lang="it-IT">
                <a:latin typeface="Verdana" panose="020B0604030504040204" pitchFamily="34" charset="0"/>
              </a:rPr>
              <a:t> </a:t>
            </a:r>
            <a:r>
              <a:rPr lang="it-IT" i="1">
                <a:latin typeface="Verdana" panose="020B0604030504040204" pitchFamily="34" charset="0"/>
              </a:rPr>
              <a:t>e</a:t>
            </a:r>
            <a:r>
              <a:rPr lang="it-IT">
                <a:latin typeface="Verdana" panose="020B0604030504040204" pitchFamily="34" charset="0"/>
              </a:rPr>
              <a:t> </a:t>
            </a:r>
            <a:r>
              <a:rPr lang="it-IT" sz="2600" i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le </a:t>
            </a:r>
            <a:r>
              <a:rPr lang="it-IT" sz="2600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manifestazioni di vita</a:t>
            </a:r>
            <a:r>
              <a:rPr lang="it-IT" sz="2600" i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… delle aziende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475656" y="2995613"/>
            <a:ext cx="7056784" cy="649287"/>
          </a:xfrm>
          <a:prstGeom prst="rect">
            <a:avLst/>
          </a:prstGeom>
          <a:solidFill>
            <a:srgbClr val="FF99FF"/>
          </a:solidFill>
          <a:ln>
            <a:noFill/>
          </a:ln>
          <a:effectLst>
            <a:prstShdw prst="shdw17" dist="17961" dir="2700000">
              <a:srgbClr val="99997A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algn="ctr">
              <a:defRPr sz="2400">
                <a:solidFill>
                  <a:schemeClr val="tx1"/>
                </a:solidFill>
                <a:latin typeface="Verdana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Verdana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Verdana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Verdana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Verdan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it-IT" altLang="x-none" b="1">
                <a:effectLst>
                  <a:outerShdw blurRad="38100" dist="38100" dir="2700000" algn="tl">
                    <a:srgbClr val="FFFFFF"/>
                  </a:outerShdw>
                </a:effectLst>
              </a:rPr>
              <a:t>Gestione, Rilevazione e Organizzazione</a:t>
            </a:r>
            <a:endParaRPr lang="it-IT" altLang="x-none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79450" y="5013325"/>
            <a:ext cx="7493000" cy="596900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prstShdw prst="shdw17" dist="17961" dir="2700000">
              <a:srgbClr val="7A997A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1" hangingPunct="1">
              <a:lnSpc>
                <a:spcPct val="120000"/>
              </a:lnSpc>
              <a:defRPr/>
            </a:pPr>
            <a:r>
              <a:rPr 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Funzioni manageriali</a:t>
            </a:r>
          </a:p>
        </p:txBody>
      </p:sp>
      <p:pic>
        <p:nvPicPr>
          <p:cNvPr id="26630" name="Picture 10" descr="BD1451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05956"/>
            <a:ext cx="228600" cy="2286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11" descr="BD1451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216525"/>
            <a:ext cx="228600" cy="2286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WordArt 12"/>
          <p:cNvSpPr>
            <a:spLocks noChangeArrowheads="1" noChangeShapeType="1" noTextEdit="1"/>
          </p:cNvSpPr>
          <p:nvPr/>
        </p:nvSpPr>
        <p:spPr bwMode="auto">
          <a:xfrm>
            <a:off x="2699295" y="2348574"/>
            <a:ext cx="5473155" cy="411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it-IT" sz="2800" kern="10" spc="56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nella prospettiva di </a:t>
            </a:r>
            <a:r>
              <a:rPr lang="it-IT" sz="2800" u="sng" kern="10" spc="56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analisi oggettiva</a:t>
            </a:r>
          </a:p>
        </p:txBody>
      </p:sp>
      <p:sp>
        <p:nvSpPr>
          <p:cNvPr id="10249" name="WordArt 12"/>
          <p:cNvSpPr>
            <a:spLocks noChangeArrowheads="1" noChangeShapeType="1" noTextEdit="1"/>
          </p:cNvSpPr>
          <p:nvPr/>
        </p:nvSpPr>
        <p:spPr bwMode="auto">
          <a:xfrm>
            <a:off x="1331640" y="4221163"/>
            <a:ext cx="5977210" cy="411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nella prospettiva di analisi soggettiva</a:t>
            </a:r>
          </a:p>
        </p:txBody>
      </p:sp>
    </p:spTree>
    <p:extLst>
      <p:ext uri="{BB962C8B-B14F-4D97-AF65-F5344CB8AC3E}">
        <p14:creationId xmlns:p14="http://schemas.microsoft.com/office/powerpoint/2010/main" val="14307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9" grpId="0" animBg="1"/>
      <p:bldP spid="54280" grpId="0" animBg="1"/>
      <p:bldP spid="102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AEB55-8A91-4456-A642-A6F9B9D2A829}" type="slidenum">
              <a:rPr lang="it-IT"/>
              <a:pPr/>
              <a:t>11</a:t>
            </a:fld>
            <a:endParaRPr lang="it-IT"/>
          </a:p>
        </p:txBody>
      </p:sp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1331913" y="4508500"/>
            <a:ext cx="2952750" cy="187325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1476375" y="1557338"/>
            <a:ext cx="5543550" cy="424815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oval" w="lg" len="lg"/>
            <a:tailEnd type="triangle" w="lg" len="lg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Economia aziendale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404938" y="1747838"/>
            <a:ext cx="2159000" cy="528637"/>
          </a:xfrm>
          <a:prstGeom prst="rect">
            <a:avLst/>
          </a:prstGeom>
          <a:solidFill>
            <a:srgbClr val="FF9900"/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Sociale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341563" y="2468563"/>
            <a:ext cx="2159000" cy="528637"/>
          </a:xfrm>
          <a:prstGeom prst="rect">
            <a:avLst/>
          </a:prstGeom>
          <a:solidFill>
            <a:srgbClr val="FF9900"/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Giuridica</a:t>
            </a:r>
          </a:p>
        </p:txBody>
      </p:sp>
      <p:pic>
        <p:nvPicPr>
          <p:cNvPr id="37895" name="Picture 7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89763" y="4929188"/>
            <a:ext cx="2046287" cy="1595437"/>
          </a:xfrm>
          <a:noFill/>
          <a:ln/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278188" y="3189288"/>
            <a:ext cx="2159000" cy="528637"/>
          </a:xfrm>
          <a:prstGeom prst="rect">
            <a:avLst/>
          </a:prstGeom>
          <a:solidFill>
            <a:srgbClr val="FF9900"/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Tecnica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141788" y="3884613"/>
            <a:ext cx="2159000" cy="528637"/>
          </a:xfrm>
          <a:prstGeom prst="rect">
            <a:avLst/>
          </a:prstGeom>
          <a:solidFill>
            <a:srgbClr val="FF9900"/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Economica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149850" y="4556125"/>
            <a:ext cx="2159000" cy="528638"/>
          </a:xfrm>
          <a:prstGeom prst="rect">
            <a:avLst/>
          </a:prstGeom>
          <a:solidFill>
            <a:srgbClr val="FF9900"/>
          </a:solidFill>
          <a:ln w="9525">
            <a:solidFill>
              <a:srgbClr val="CC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Aziendale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619250" y="4868863"/>
            <a:ext cx="2520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>
                <a:solidFill>
                  <a:srgbClr val="000099"/>
                </a:solidFill>
              </a:rPr>
              <a:t>Prospettive di studio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BBDA-C6EC-40A5-800D-B97CF938B8C1}" type="slidenum">
              <a:rPr lang="it-IT"/>
              <a:pPr/>
              <a:t>12</a:t>
            </a:fld>
            <a:endParaRPr lang="it-IT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Economia aziendale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3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Oggetto di studio</a:t>
            </a:r>
          </a:p>
          <a:p>
            <a:pPr lvl="1">
              <a:lnSpc>
                <a:spcPct val="90000"/>
              </a:lnSpc>
            </a:pPr>
            <a:r>
              <a:rPr lang="it-IT" sz="3200">
                <a:solidFill>
                  <a:srgbClr val="000099"/>
                </a:solidFill>
              </a:rPr>
              <a:t>L’azienda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it-IT" sz="32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it-IT" sz="3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Obiettivo</a:t>
            </a:r>
            <a:endParaRPr lang="it-IT" sz="320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</a:pPr>
            <a:r>
              <a:rPr lang="it-IT" sz="3000">
                <a:solidFill>
                  <a:srgbClr val="000099"/>
                </a:solidFill>
              </a:rPr>
              <a:t>Fornisce i metodi e le logiche per la comprensione della complessità aziendale e formula le leggi che permettono di amministrarla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70969-ABBC-48A2-92DC-7A2E9E580417}" type="slidenum">
              <a:rPr lang="it-IT"/>
              <a:pPr/>
              <a:t>13</a:t>
            </a:fld>
            <a:endParaRPr lang="it-IT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Cosa studia l’Economia aziendale?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05000"/>
            <a:ext cx="7008813" cy="1379538"/>
          </a:xfrm>
        </p:spPr>
        <p:txBody>
          <a:bodyPr/>
          <a:lstStyle/>
          <a:p>
            <a:r>
              <a:rPr lang="it-IT">
                <a:solidFill>
                  <a:srgbClr val="000099"/>
                </a:solidFill>
              </a:rPr>
              <a:t>Il sistema degli accadimenti economici degli istituti</a:t>
            </a:r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55875" y="4005263"/>
          <a:ext cx="75565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ClipArt" r:id="rId3" imgW="1394735" imgH="2657268" progId="">
                  <p:embed/>
                </p:oleObj>
              </mc:Choice>
              <mc:Fallback>
                <p:oleObj name="ClipArt" r:id="rId3" imgW="1394735" imgH="2657268" progId="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005263"/>
                        <a:ext cx="755650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779838" y="3860800"/>
            <a:ext cx="4895850" cy="18018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it-IT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Istituti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it-IT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Accadimenti economici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it-IT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Sistema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E252-682C-413D-8A4F-C77F075CCD71}" type="slidenum">
              <a:rPr lang="it-IT"/>
              <a:pPr/>
              <a:t>14</a:t>
            </a:fld>
            <a:endParaRPr lang="it-IT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Istituto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905000"/>
            <a:ext cx="6935787" cy="1739900"/>
          </a:xfrm>
        </p:spPr>
        <p:txBody>
          <a:bodyPr/>
          <a:lstStyle/>
          <a:p>
            <a:r>
              <a:rPr lang="it-IT" sz="2600">
                <a:solidFill>
                  <a:srgbClr val="000099"/>
                </a:solidFill>
              </a:rPr>
              <a:t>Le società umane che si dotano di regole e comportamenti stabili e condivisi sono denominate istituti (o istituzioni)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324600" y="3505200"/>
            <a:ext cx="1800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400">
                <a:solidFill>
                  <a:srgbClr val="000099"/>
                </a:solidFill>
              </a:rPr>
              <a:t>Istituti in cui l’attività economica è rilevante</a:t>
            </a:r>
          </a:p>
        </p:txBody>
      </p:sp>
      <p:graphicFrame>
        <p:nvGraphicFramePr>
          <p:cNvPr id="40965" name="Object 5"/>
          <p:cNvGraphicFramePr>
            <a:graphicFrameLocks noGrp="1"/>
          </p:cNvGraphicFramePr>
          <p:nvPr>
            <p:ph sz="half" idx="2"/>
          </p:nvPr>
        </p:nvGraphicFramePr>
        <p:xfrm>
          <a:off x="5775325" y="3052763"/>
          <a:ext cx="3368675" cy="380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Clip" r:id="rId3" imgW="2659380" imgH="3660140" progId="">
                  <p:embed/>
                </p:oleObj>
              </mc:Choice>
              <mc:Fallback>
                <p:oleObj name="Clip" r:id="rId3" imgW="2659380" imgH="3660140" progId="">
                  <p:embed/>
                  <p:pic>
                    <p:nvPicPr>
                      <p:cNvPr id="0" name="Picture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325" y="3052763"/>
                        <a:ext cx="3368675" cy="380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884488" y="3933825"/>
            <a:ext cx="24495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i="1">
                <a:solidFill>
                  <a:srgbClr val="CC0066"/>
                </a:solidFill>
              </a:rPr>
              <a:t>focus su …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2813050" y="4437063"/>
            <a:ext cx="2374900" cy="360362"/>
          </a:xfrm>
          <a:prstGeom prst="rightArrow">
            <a:avLst>
              <a:gd name="adj1" fmla="val 50000"/>
              <a:gd name="adj2" fmla="val 164758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FBD3-13FA-4007-A5E0-FAC8603A71EF}" type="slidenum">
              <a:rPr lang="it-IT"/>
              <a:pPr/>
              <a:t>15</a:t>
            </a:fld>
            <a:endParaRPr lang="it-IT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Attività economica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086600" cy="1295400"/>
          </a:xfrm>
          <a:noFill/>
          <a:ln/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600">
                <a:solidFill>
                  <a:srgbClr val="000099"/>
                </a:solidFill>
              </a:rPr>
              <a:t>L’attività economica indica un processo attraverso cui delle risorse, scarse per definizione, sono combinate per ottenere dei beni e dei servizi atti a soddisfare dei particolari bisogni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C039-38DF-4D22-A572-268DC92828B0}" type="slidenum">
              <a:rPr lang="it-IT"/>
              <a:pPr/>
              <a:t>16</a:t>
            </a:fld>
            <a:endParaRPr lang="it-IT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Istituto e azienda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057400"/>
            <a:ext cx="7010400" cy="83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>
                <a:solidFill>
                  <a:srgbClr val="000099"/>
                </a:solidFill>
              </a:rPr>
              <a:t>L’istituto e l’azienda sono dei sinonimi?</a:t>
            </a:r>
          </a:p>
        </p:txBody>
      </p:sp>
      <p:graphicFrame>
        <p:nvGraphicFramePr>
          <p:cNvPr id="43017" name="Object 9"/>
          <p:cNvGraphicFramePr>
            <a:graphicFrameLocks/>
          </p:cNvGraphicFramePr>
          <p:nvPr/>
        </p:nvGraphicFramePr>
        <p:xfrm>
          <a:off x="685800" y="1676400"/>
          <a:ext cx="233045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ClipArt" r:id="rId3" imgW="1699613" imgH="3657600" progId="">
                  <p:embed/>
                </p:oleObj>
              </mc:Choice>
              <mc:Fallback>
                <p:oleObj name="ClipArt" r:id="rId3" imgW="1699613" imgH="3657600" progId="">
                  <p:embed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2330450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8AA7-20B1-4A1B-AC5F-C12652B79D71}" type="slidenum">
              <a:rPr lang="it-IT"/>
              <a:pPr/>
              <a:t>17</a:t>
            </a:fld>
            <a:endParaRPr lang="it-IT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Cosa è quindi un’azienda?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Esistono molte definizioni di azienda, noi preferiamo analizzarne due in particolare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762000" y="4648200"/>
            <a:ext cx="1828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/>
              <a:t>Istituto </a:t>
            </a:r>
          </a:p>
          <a:p>
            <a:pPr>
              <a:spcBef>
                <a:spcPct val="50000"/>
              </a:spcBef>
            </a:pPr>
            <a:r>
              <a:rPr lang="it-IT" sz="2400" b="1"/>
              <a:t>economico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2133600" y="4800600"/>
            <a:ext cx="4648200" cy="381000"/>
          </a:xfrm>
          <a:prstGeom prst="leftRightArrow">
            <a:avLst>
              <a:gd name="adj1" fmla="val 50000"/>
              <a:gd name="adj2" fmla="val 244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6781800" y="4603750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/>
              <a:t>Ordine economico dell’Istituto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667000" y="3733800"/>
            <a:ext cx="3810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000">
                <a:solidFill>
                  <a:schemeClr val="tx2"/>
                </a:solidFill>
              </a:rPr>
              <a:t>AZIENDA VISTA COME</a:t>
            </a:r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7A38-55B4-498E-9739-968876A9B5B8}" type="slidenum">
              <a:rPr lang="it-IT"/>
              <a:pPr/>
              <a:t>18</a:t>
            </a:fld>
            <a:endParaRPr lang="it-IT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it-IT" sz="2800">
                <a:solidFill>
                  <a:srgbClr val="FF0000"/>
                </a:solidFill>
              </a:rPr>
              <a:t>Definizione di azienda secondo le discipline economico-aziendali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990600" y="2286000"/>
            <a:ext cx="7696200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it-IT" sz="2400"/>
              <a:t>“…</a:t>
            </a:r>
            <a:r>
              <a:rPr kumimoji="1" lang="it-IT" sz="2400">
                <a:latin typeface="Verdana" pitchFamily="34" charset="0"/>
                <a:cs typeface="Times New Roman" pitchFamily="18" charset="0"/>
              </a:rPr>
              <a:t>L'azienda è un istituto economico destinato a perdurare che, per il soddisfacimento dei bisogni umani, ordina e svolge in continua coordinazione la produzione, o il procacciamento e il consumo della ricchezza</a:t>
            </a:r>
            <a:r>
              <a:rPr kumimoji="1" lang="it-IT" sz="2400"/>
              <a:t>” </a:t>
            </a:r>
          </a:p>
          <a:p>
            <a:pPr algn="r">
              <a:spcBef>
                <a:spcPct val="50000"/>
              </a:spcBef>
            </a:pPr>
            <a:r>
              <a:rPr kumimoji="1" lang="it-IT"/>
              <a:t>G. Zappa, 1956 pag. 37</a:t>
            </a:r>
          </a:p>
          <a:p>
            <a:pPr>
              <a:spcBef>
                <a:spcPct val="50000"/>
              </a:spcBef>
            </a:pPr>
            <a:endParaRPr kumimoji="1" lang="it-IT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8C-A4CC-4A74-80A0-C45E57AA46B3}" type="slidenum">
              <a:rPr lang="it-IT"/>
              <a:pPr/>
              <a:t>19</a:t>
            </a:fld>
            <a:endParaRPr lang="it-IT"/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219200" y="2362200"/>
            <a:ext cx="685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it-IT" sz="2400"/>
              <a:t>“…l’ordine strettamente economico di un istituto”</a:t>
            </a:r>
            <a:r>
              <a:rPr lang="it-IT" sz="2800" b="1"/>
              <a:t> 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524000" y="29718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kumimoji="1" lang="it-IT"/>
              <a:t>C. Masini (1970 pag.13)</a:t>
            </a:r>
            <a:endParaRPr kumimoji="1" lang="it-IT" sz="240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447800" y="4572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it-IT" sz="2800">
                <a:solidFill>
                  <a:srgbClr val="FF0000"/>
                </a:solidFill>
              </a:rPr>
              <a:t>Definizione di azienda secondo le discipline economico-aziendali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165A-DF64-439B-B72A-FA5D54B685BB}" type="slidenum">
              <a:rPr lang="it-IT" smtClean="0"/>
              <a:pPr/>
              <a:t>2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89414"/>
              </p:ext>
            </p:extLst>
          </p:nvPr>
        </p:nvGraphicFramePr>
        <p:xfrm>
          <a:off x="755576" y="285728"/>
          <a:ext cx="8064896" cy="5929354"/>
        </p:xfrm>
        <a:graphic>
          <a:graphicData uri="http://schemas.openxmlformats.org/drawingml/2006/table">
            <a:tbl>
              <a:tblPr/>
              <a:tblGrid>
                <a:gridCol w="806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0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2800" b="1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Insegnamento di Economia Aziendale</a:t>
                      </a:r>
                      <a:r>
                        <a:rPr lang="it-IT" sz="2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28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Docente: </a:t>
                      </a: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Luigi Lepore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369" marR="9369" marT="52469" marB="52469">
                    <a:lnL w="12700" cap="flat" cmpd="sng" algn="ctr">
                      <a:solidFill>
                        <a:srgbClr val="8A9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9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9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9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28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Libri di testo: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28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Cavalieri E., Ferraris Franceschi R., Economia aziendale, vol. I, Attività aziendale e processi produttivi, </a:t>
                      </a:r>
                      <a:r>
                        <a:rPr lang="it-IT" sz="20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Giappichelli</a:t>
                      </a:r>
                      <a:r>
                        <a:rPr lang="it-IT" sz="2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it-IT" sz="20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u.e</a:t>
                      </a:r>
                      <a:r>
                        <a:rPr lang="it-IT" sz="20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kern="1200" dirty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Marchi L., (a cura di), Introduzione all'economia aziendale. Il sistema delle operazioni e le condizioni di equilibrio aziendale, </a:t>
                      </a:r>
                      <a:r>
                        <a:rPr lang="it-IT" sz="2000" kern="12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Giappichelli</a:t>
                      </a:r>
                      <a:r>
                        <a:rPr lang="it-IT" sz="2000" kern="12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it-IT" sz="2000" kern="12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u.e</a:t>
                      </a:r>
                      <a:r>
                        <a:rPr lang="it-IT" sz="2000" kern="12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9369" marR="9369" marT="9369" marB="936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A9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0D7B-6C0F-4251-9FD9-30B38F4FD778}" type="slidenum">
              <a:rPr lang="it-IT"/>
              <a:pPr/>
              <a:t>20</a:t>
            </a:fld>
            <a:endParaRPr lang="it-IT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Azienda come istituto economico</a:t>
            </a:r>
          </a:p>
        </p:txBody>
      </p:sp>
      <p:sp>
        <p:nvSpPr>
          <p:cNvPr id="55299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it-IT" sz="2600"/>
              <a:t>Gli istituti in cui è rilevante l’attività economica possono essere definiti aziende.</a:t>
            </a:r>
          </a:p>
          <a:p>
            <a:pPr>
              <a:spcBef>
                <a:spcPct val="50000"/>
              </a:spcBef>
            </a:pPr>
            <a:r>
              <a:rPr lang="it-IT" sz="2600"/>
              <a:t>Le finalità dell’azienda sono di natura economica, vincolati dalla sua natura sociale. </a:t>
            </a:r>
          </a:p>
          <a:p>
            <a:pPr>
              <a:spcBef>
                <a:spcPct val="50000"/>
              </a:spcBef>
            </a:pPr>
            <a:r>
              <a:rPr lang="it-IT" sz="2600"/>
              <a:t>L’azienda tende ad essere vista come un soggetto autonomo, dotato di propria vita e propri obiettivi.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569-20BD-4184-8F21-D39F746B9D88}" type="slidenum">
              <a:rPr lang="it-IT"/>
              <a:pPr/>
              <a:t>21</a:t>
            </a:fld>
            <a:endParaRPr lang="it-IT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Azienda come ordine 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economico dell’Istituto</a:t>
            </a:r>
          </a:p>
        </p:txBody>
      </p:sp>
      <p:sp>
        <p:nvSpPr>
          <p:cNvPr id="563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403350" y="1981200"/>
            <a:ext cx="7435850" cy="42672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it-IT" sz="2600"/>
              <a:t>E’ una categoria concettuale astratta che identifica il profilo economico dell’Istituto.</a:t>
            </a:r>
          </a:p>
          <a:p>
            <a:pPr>
              <a:spcBef>
                <a:spcPct val="50000"/>
              </a:spcBef>
            </a:pPr>
            <a:r>
              <a:rPr lang="it-IT" sz="2600"/>
              <a:t>Tutti gli Istituti sono osservabili come aziende anche se l’attività economica non è rilevante.</a:t>
            </a:r>
          </a:p>
          <a:p>
            <a:pPr>
              <a:spcBef>
                <a:spcPct val="50000"/>
              </a:spcBef>
            </a:pPr>
            <a:r>
              <a:rPr lang="it-IT" sz="2600"/>
              <a:t>Le finalità economiche dell’azienda (ordine economico dell’Istituto) coesistono e condizionano le scelte al pari delle finalità etiche, sociali, politiche di ogni Istituto.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DB622-CC97-405F-B7F2-AC0724BA5613}" type="slidenum">
              <a:rPr lang="it-IT"/>
              <a:pPr/>
              <a:t>22</a:t>
            </a:fld>
            <a:endParaRPr lang="it-IT"/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gli ambiti disciplinari dell’economia aziendale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il concetto di azienda e le sue possibili definizioni</a:t>
            </a:r>
            <a:br>
              <a:rPr lang="it-IT" sz="2800"/>
            </a:br>
            <a:endParaRPr lang="it-IT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4C26-21FF-41A0-9767-36B0FFD99A87}" type="slidenum">
              <a:rPr lang="it-IT"/>
              <a:pPr/>
              <a:t>3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I: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cosa è l’economia e cosa studia?</a:t>
            </a:r>
          </a:p>
          <a:p>
            <a:r>
              <a:rPr lang="it-IT" dirty="0"/>
              <a:t>e l’economia aziendale </a:t>
            </a:r>
            <a:r>
              <a:rPr lang="mr-IN" dirty="0"/>
              <a:t>…</a:t>
            </a:r>
            <a:r>
              <a:rPr lang="it-IT" dirty="0"/>
              <a:t>..?</a:t>
            </a:r>
          </a:p>
          <a:p>
            <a:r>
              <a:rPr lang="it-IT" dirty="0"/>
              <a:t>a cosa serve?</a:t>
            </a:r>
          </a:p>
          <a:p>
            <a:r>
              <a:rPr lang="it-IT" dirty="0"/>
              <a:t>cosa è l’azienda?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731667" y="2076942"/>
            <a:ext cx="3408285" cy="646331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marL="0" indent="0" algn="ctr">
              <a:buNone/>
            </a:pPr>
            <a:r>
              <a:rPr lang="it-IT" altLang="it-IT" sz="1800" b="1">
                <a:solidFill>
                  <a:srgbClr val="000000"/>
                </a:solidFill>
                <a:latin typeface="Verdana" charset="0"/>
              </a:rPr>
              <a:t>Introduzione all’Economia </a:t>
            </a:r>
            <a:r>
              <a:rPr lang="it-IT" altLang="it-IT" sz="1800" b="1" dirty="0">
                <a:solidFill>
                  <a:srgbClr val="000000"/>
                </a:solidFill>
                <a:latin typeface="Verdana" charset="0"/>
              </a:rPr>
              <a:t>Aziendale</a:t>
            </a:r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3157356" y="2833772"/>
            <a:ext cx="1646606" cy="52322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solidFill>
                  <a:srgbClr val="000000"/>
                </a:solidFill>
                <a:latin typeface="Verdana" charset="0"/>
              </a:rPr>
              <a:t>Parte 2</a:t>
            </a:r>
            <a:endParaRPr lang="it-IT" altLang="it-IT" sz="2800" b="1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3316" name="WordArt 12"/>
          <p:cNvSpPr>
            <a:spLocks noChangeArrowheads="1" noChangeShapeType="1" noTextEdit="1"/>
          </p:cNvSpPr>
          <p:nvPr/>
        </p:nvSpPr>
        <p:spPr bwMode="auto">
          <a:xfrm>
            <a:off x="1907704" y="534988"/>
            <a:ext cx="4143375" cy="554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>
                <a:ln w="9525">
                  <a:solidFill>
                    <a:srgbClr val="DA1F28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La struttura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678959" y="1261215"/>
            <a:ext cx="1646606" cy="52322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0000"/>
                </a:solidFill>
                <a:latin typeface="Verdana" charset="0"/>
              </a:rPr>
              <a:t>Parte 1</a:t>
            </a:r>
          </a:p>
        </p:txBody>
      </p:sp>
      <p:sp>
        <p:nvSpPr>
          <p:cNvPr id="12295" name="Freccia in giù 10"/>
          <p:cNvSpPr>
            <a:spLocks noChangeArrowheads="1"/>
          </p:cNvSpPr>
          <p:nvPr/>
        </p:nvSpPr>
        <p:spPr bwMode="auto">
          <a:xfrm>
            <a:off x="994171" y="1790499"/>
            <a:ext cx="500063" cy="270660"/>
          </a:xfrm>
          <a:prstGeom prst="downArrow">
            <a:avLst>
              <a:gd name="adj1" fmla="val 50000"/>
              <a:gd name="adj2" fmla="val 292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2686183" y="3574757"/>
            <a:ext cx="4762103" cy="646331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marL="0" indent="0" algn="ctr">
              <a:spcBef>
                <a:spcPct val="0"/>
              </a:spcBef>
              <a:buClrTx/>
              <a:buSzTx/>
              <a:buNone/>
            </a:pPr>
            <a:r>
              <a:rPr lang="it-IT" altLang="it-IT" sz="1800" b="1" dirty="0">
                <a:solidFill>
                  <a:srgbClr val="000000"/>
                </a:solidFill>
                <a:latin typeface="Verdana" charset="0"/>
              </a:rPr>
              <a:t>Istituzioni di</a:t>
            </a:r>
          </a:p>
          <a:p>
            <a:pPr marL="0" indent="0" algn="ctr">
              <a:spcBef>
                <a:spcPct val="0"/>
              </a:spcBef>
              <a:buClrTx/>
              <a:buSzTx/>
              <a:buNone/>
            </a:pPr>
            <a:r>
              <a:rPr lang="it-IT" altLang="it-IT" sz="1800" b="1" dirty="0">
                <a:solidFill>
                  <a:srgbClr val="000000"/>
                </a:solidFill>
                <a:latin typeface="Verdana" charset="0"/>
              </a:rPr>
              <a:t>Economia Aziendale</a:t>
            </a:r>
          </a:p>
        </p:txBody>
      </p:sp>
      <p:sp>
        <p:nvSpPr>
          <p:cNvPr id="12297" name="Text Box 3"/>
          <p:cNvSpPr txBox="1">
            <a:spLocks noChangeArrowheads="1"/>
          </p:cNvSpPr>
          <p:nvPr/>
        </p:nvSpPr>
        <p:spPr bwMode="auto">
          <a:xfrm>
            <a:off x="4484504" y="5071193"/>
            <a:ext cx="4407975" cy="369332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marL="0" indent="0" algn="ctr">
              <a:spcBef>
                <a:spcPct val="0"/>
              </a:spcBef>
              <a:buClrTx/>
              <a:buSzTx/>
              <a:buNone/>
            </a:pPr>
            <a:r>
              <a:rPr lang="it-IT" altLang="it-IT" sz="1800" b="1">
                <a:solidFill>
                  <a:srgbClr val="000000"/>
                </a:solidFill>
                <a:latin typeface="Verdana" charset="0"/>
              </a:rPr>
              <a:t>Contabilità e bilancio</a:t>
            </a:r>
            <a:endParaRPr lang="it-IT" altLang="it-IT" sz="1800" b="1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2298" name="Freccia in giù 10"/>
          <p:cNvSpPr>
            <a:spLocks noChangeArrowheads="1"/>
          </p:cNvSpPr>
          <p:nvPr/>
        </p:nvSpPr>
        <p:spPr bwMode="auto">
          <a:xfrm>
            <a:off x="3730628" y="3341056"/>
            <a:ext cx="500063" cy="231960"/>
          </a:xfrm>
          <a:prstGeom prst="downArrow">
            <a:avLst>
              <a:gd name="adj1" fmla="val 50000"/>
              <a:gd name="adj2" fmla="val 292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2299" name="Freccia in giù 10"/>
          <p:cNvSpPr>
            <a:spLocks noChangeArrowheads="1"/>
          </p:cNvSpPr>
          <p:nvPr/>
        </p:nvSpPr>
        <p:spPr bwMode="auto">
          <a:xfrm>
            <a:off x="5962897" y="4767535"/>
            <a:ext cx="501650" cy="303658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90419" y="4244315"/>
            <a:ext cx="1646606" cy="52322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0000"/>
                </a:solidFill>
                <a:latin typeface="Verdana" charset="0"/>
              </a:rPr>
              <a:t>Parte 3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105959" y="5532605"/>
            <a:ext cx="1646606" cy="52322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0000"/>
                </a:solidFill>
                <a:latin typeface="Verdana" charset="0"/>
              </a:rPr>
              <a:t>Parte 4</a:t>
            </a:r>
          </a:p>
        </p:txBody>
      </p:sp>
      <p:sp>
        <p:nvSpPr>
          <p:cNvPr id="13" name="Freccia in giù 10"/>
          <p:cNvSpPr>
            <a:spLocks noChangeArrowheads="1"/>
          </p:cNvSpPr>
          <p:nvPr/>
        </p:nvSpPr>
        <p:spPr bwMode="auto">
          <a:xfrm>
            <a:off x="7679230" y="6044497"/>
            <a:ext cx="500063" cy="216024"/>
          </a:xfrm>
          <a:prstGeom prst="downArrow">
            <a:avLst>
              <a:gd name="adj1" fmla="val 50000"/>
              <a:gd name="adj2" fmla="val 292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534965" y="6279703"/>
            <a:ext cx="5357515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charset="0"/>
              </a:rPr>
              <a:t>Esercitazioni</a:t>
            </a:r>
          </a:p>
        </p:txBody>
      </p:sp>
    </p:spTree>
    <p:extLst>
      <p:ext uri="{BB962C8B-B14F-4D97-AF65-F5344CB8AC3E}">
        <p14:creationId xmlns:p14="http://schemas.microsoft.com/office/powerpoint/2010/main" val="176432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12"/>
          <p:cNvSpPr>
            <a:spLocks noChangeArrowheads="1" noChangeShapeType="1" noTextEdit="1"/>
          </p:cNvSpPr>
          <p:nvPr/>
        </p:nvSpPr>
        <p:spPr bwMode="auto">
          <a:xfrm>
            <a:off x="1907704" y="692696"/>
            <a:ext cx="4718050" cy="554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>
                <a:ln w="9525">
                  <a:solidFill>
                    <a:srgbClr val="DA1F28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Gli argomenti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755576" y="1844824"/>
            <a:ext cx="820891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None/>
            </a:pPr>
            <a:r>
              <a:rPr lang="it-IT" altLang="it-IT" sz="2000" b="1" dirty="0">
                <a:solidFill>
                  <a:srgbClr val="000000"/>
                </a:solidFill>
                <a:latin typeface="Verdana" charset="0"/>
              </a:rPr>
              <a:t>1. L’azienda, il sistema delle operazioni e le condizioni di equilibrio aziendale.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Economia aziendale. Azienda. Classificazioni d’azienda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Attività economica. Scienze economiche. Ragioneria ed Economia aziendale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Beni economici e fattori produttivi. Ordine aziendale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Azienda come sistema. Forma giuridica. Soggetto </a:t>
            </a:r>
            <a:r>
              <a:rPr lang="it-IT" altLang="it-IT" sz="2000" dirty="0" err="1">
                <a:solidFill>
                  <a:srgbClr val="000000"/>
                </a:solidFill>
                <a:latin typeface="Verdana" charset="0"/>
              </a:rPr>
              <a:t>giuridioco</a:t>
            </a: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. Soggetto economico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Operazioni, funzioni e processi. Processi di finanziamento e investimento, acquisto e vendita, consumo e produzione  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Andamenti finanziari ed economici - aspetti della gestione; autofinanziamento - influenze reciproche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L'equilibrio - aspetti: finanziario ed economico</a:t>
            </a:r>
          </a:p>
        </p:txBody>
      </p:sp>
    </p:spTree>
    <p:extLst>
      <p:ext uri="{BB962C8B-B14F-4D97-AF65-F5344CB8AC3E}">
        <p14:creationId xmlns:p14="http://schemas.microsoft.com/office/powerpoint/2010/main" val="174457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12"/>
          <p:cNvSpPr>
            <a:spLocks noChangeArrowheads="1" noChangeShapeType="1" noTextEdit="1"/>
          </p:cNvSpPr>
          <p:nvPr/>
        </p:nvSpPr>
        <p:spPr bwMode="auto">
          <a:xfrm>
            <a:off x="1763688" y="692696"/>
            <a:ext cx="4718050" cy="554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>
                <a:ln w="9525">
                  <a:solidFill>
                    <a:srgbClr val="DA1F28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Gli argomenti</a:t>
            </a:r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755576" y="1772816"/>
            <a:ext cx="80645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None/>
            </a:pPr>
            <a:r>
              <a:rPr lang="it-IT" altLang="it-IT" sz="2000" b="1" dirty="0">
                <a:solidFill>
                  <a:srgbClr val="000000"/>
                </a:solidFill>
                <a:latin typeface="Verdana" charset="0"/>
              </a:rPr>
              <a:t>2. La rilevazione della dinamica aziendale: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L'economia aziendale; ruolo della Ragioneria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La combinazione produttiva: lavoro umano e capitale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Il capitale, come strumento produttivo - aspetti qualitativo e quantitativo - capitale netto - capitale di funzionamento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Analisi dei fatti di gestione - l'oggetto di studio - i due aspetti: originario e derivato - impostazione patrimoniale - analisi di tipo dinamico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Rilevazione - conto, sistema, metodo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La partita doppia - fondamenti del metodo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Scritture: apertura, gestione, assestamento, chiusura</a:t>
            </a:r>
          </a:p>
        </p:txBody>
      </p:sp>
    </p:spTree>
    <p:extLst>
      <p:ext uri="{BB962C8B-B14F-4D97-AF65-F5344CB8AC3E}">
        <p14:creationId xmlns:p14="http://schemas.microsoft.com/office/powerpoint/2010/main" val="14264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12"/>
          <p:cNvSpPr>
            <a:spLocks noChangeArrowheads="1" noChangeShapeType="1" noTextEdit="1"/>
          </p:cNvSpPr>
          <p:nvPr/>
        </p:nvSpPr>
        <p:spPr bwMode="auto">
          <a:xfrm>
            <a:off x="1619672" y="692696"/>
            <a:ext cx="4718050" cy="554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>
                <a:ln w="9525">
                  <a:solidFill>
                    <a:srgbClr val="DA1F28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Gli argomenti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903069" y="2060848"/>
            <a:ext cx="791740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None/>
            </a:pPr>
            <a:r>
              <a:rPr lang="it-IT" altLang="it-IT" sz="2000" b="1" dirty="0">
                <a:solidFill>
                  <a:srgbClr val="000000"/>
                </a:solidFill>
                <a:latin typeface="Verdana" charset="0"/>
              </a:rPr>
              <a:t>3. L'azienda: la produzione nel tempo.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Il rapporto "azienda-ambiente". Le aggregazioni aziendali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La dimensione dell'azienda - parametri, sfasamenti - carattere complesso e relativo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L’assetto organizzativo, le politiche e la direzione delle risorse umane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Il rinnovo di fattori e processi - obsolescenza subita e voluta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Le condizioni di efficienza ed efficacia nella combinazione dei fattori produttivi</a:t>
            </a:r>
          </a:p>
          <a:p>
            <a:pPr eaLnBrk="1" hangingPunct="1">
              <a:spcBef>
                <a:spcPct val="40000"/>
              </a:spcBef>
              <a:buClrTx/>
              <a:buSzTx/>
              <a:buFont typeface="Wingdings" charset="2"/>
              <a:buChar char="Ø"/>
            </a:pPr>
            <a:r>
              <a:rPr lang="it-IT" altLang="it-IT" sz="2000" dirty="0">
                <a:solidFill>
                  <a:srgbClr val="000000"/>
                </a:solidFill>
                <a:latin typeface="Verdana" charset="0"/>
              </a:rPr>
              <a:t>La crescita dell'azienda - ampliamento dimensionale - miglioramento dell'equilibrio</a:t>
            </a:r>
          </a:p>
        </p:txBody>
      </p:sp>
    </p:spTree>
    <p:extLst>
      <p:ext uri="{BB962C8B-B14F-4D97-AF65-F5344CB8AC3E}">
        <p14:creationId xmlns:p14="http://schemas.microsoft.com/office/powerpoint/2010/main" val="209722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763689" y="336872"/>
            <a:ext cx="6696744" cy="3810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Le scienze economiche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547664" y="857250"/>
            <a:ext cx="7199460" cy="2653034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>
            <a:prstShdw prst="shdw17" dist="17961" dir="2700000">
              <a:srgbClr val="999900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40000"/>
              </a:spcBef>
              <a:defRPr/>
            </a:pPr>
            <a:r>
              <a:rPr lang="it-IT" sz="2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S</a:t>
            </a:r>
            <a:r>
              <a:rPr lang="it-IT" sz="26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tudiano i comportamenti e le condizioni di equilibrio economico degli operatori economici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it-IT" sz="2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cercando soluzioni ai problemi di</a:t>
            </a:r>
            <a:r>
              <a:rPr lang="it-IT" sz="26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produzione,</a:t>
            </a:r>
            <a:r>
              <a:rPr lang="it-IT" sz="2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it-IT" sz="26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distribuzione</a:t>
            </a:r>
            <a:r>
              <a:rPr lang="it-IT" sz="2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e </a:t>
            </a:r>
            <a:r>
              <a:rPr lang="it-IT" sz="26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consumo</a:t>
            </a:r>
            <a:r>
              <a:rPr lang="it-IT" sz="2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della ricchezza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60002" y="3789040"/>
            <a:ext cx="7600430" cy="28003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>
            <a:prstShdw prst="shdw17" dist="17961" dir="2700000">
              <a:srgbClr val="999900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Verdana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Verdana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Verdana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Verdana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Verdan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l" eaLnBrk="1" hangingPunct="1">
              <a:spcBef>
                <a:spcPct val="40000"/>
              </a:spcBef>
            </a:pPr>
            <a:r>
              <a:rPr lang="it-IT" altLang="x-none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Sono scienze</a:t>
            </a:r>
            <a:r>
              <a:rPr lang="it-IT" altLang="x-none" sz="2600" i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l" eaLnBrk="1" hangingPunct="1">
              <a:buFont typeface="Lucida Sans Unicode" charset="0"/>
              <a:buAutoNum type="arabicPeriod"/>
            </a:pPr>
            <a:r>
              <a:rPr lang="it-IT" altLang="x-none" sz="2600" i="1">
                <a:effectLst>
                  <a:outerShdw blurRad="38100" dist="38100" dir="2700000" algn="tl">
                    <a:srgbClr val="C0C0C0"/>
                  </a:outerShdw>
                </a:effectLst>
              </a:rPr>
              <a:t>EMPIRICHE: </a:t>
            </a:r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verifica principi/uniformità</a:t>
            </a:r>
          </a:p>
          <a:p>
            <a:pPr algn="l" eaLnBrk="1" hangingPunct="1"/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con metodo induttivo/deduttivo</a:t>
            </a:r>
            <a:endParaRPr lang="it-IT" altLang="x-none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buFont typeface="Lucida Sans Unicode" charset="0"/>
              <a:buAutoNum type="arabicPeriod" startAt="2"/>
            </a:pPr>
            <a:r>
              <a:rPr lang="it-IT" altLang="x-none" sz="2600" i="1">
                <a:effectLst>
                  <a:outerShdw blurRad="38100" dist="38100" dir="2700000" algn="tl">
                    <a:srgbClr val="C0C0C0"/>
                  </a:outerShdw>
                </a:effectLst>
              </a:rPr>
              <a:t>POSITIVE: </a:t>
            </a:r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ricerca principi su “ciò che è “</a:t>
            </a:r>
          </a:p>
          <a:p>
            <a:pPr algn="l" eaLnBrk="1" hangingPunct="1"/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nei comportamenti umani (scienza sociale)</a:t>
            </a:r>
          </a:p>
          <a:p>
            <a:pPr algn="l" eaLnBrk="1" hangingPunct="1">
              <a:buFont typeface="Lucida Sans Unicode" charset="0"/>
              <a:buAutoNum type="arabicPeriod" startAt="3"/>
            </a:pPr>
            <a:r>
              <a:rPr lang="it-IT" altLang="x-none" sz="2600" i="1">
                <a:effectLst>
                  <a:outerShdw blurRad="38100" dist="38100" dir="2700000" algn="tl">
                    <a:srgbClr val="C0C0C0"/>
                  </a:outerShdw>
                </a:effectLst>
              </a:rPr>
              <a:t>NORMATIVE: </a:t>
            </a:r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ricerca principi su “ciò che</a:t>
            </a:r>
          </a:p>
          <a:p>
            <a:pPr algn="l" eaLnBrk="1" hangingPunct="1"/>
            <a:r>
              <a:rPr lang="it-IT" altLang="x-none" b="1">
                <a:effectLst>
                  <a:outerShdw blurRad="38100" dist="38100" dir="2700000" algn="tl">
                    <a:srgbClr val="C0C0C0"/>
                  </a:outerShdw>
                </a:effectLst>
              </a:rPr>
              <a:t>dovrebbe essere”</a:t>
            </a:r>
          </a:p>
        </p:txBody>
      </p:sp>
    </p:spTree>
    <p:extLst>
      <p:ext uri="{BB962C8B-B14F-4D97-AF65-F5344CB8AC3E}">
        <p14:creationId xmlns:p14="http://schemas.microsoft.com/office/powerpoint/2010/main" val="148387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691680" y="228600"/>
            <a:ext cx="7071320" cy="700088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Le scienze economiche: dalla ragioneria all’economia aziendale/1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00200" y="1000125"/>
            <a:ext cx="7186613" cy="2092881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>
            <a:prstShdw prst="shdw17" dist="17961" dir="2700000">
              <a:srgbClr val="999900">
                <a:alpha val="74998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Verdana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Verdana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Verdana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Verdana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Verdan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l" eaLnBrk="1" hangingPunct="1"/>
            <a:r>
              <a:rPr lang="it-IT" altLang="x-none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E’ “</a:t>
            </a:r>
            <a:r>
              <a:rPr lang="it-IT" altLang="x-none" sz="2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 scienza che studia le condizioni di esistenza e le manifestazioni di vita delle aziende,</a:t>
            </a:r>
          </a:p>
          <a:p>
            <a:pPr algn="l" eaLnBrk="1" hangingPunct="1"/>
            <a:r>
              <a:rPr lang="it-IT" altLang="x-none" sz="2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 scienza ossia dell’amministrazione economica delle aziende</a:t>
            </a:r>
            <a:r>
              <a:rPr lang="it-IT" altLang="x-none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</a:p>
        </p:txBody>
      </p:sp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6858000" y="3926160"/>
            <a:ext cx="1546225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i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FF"/>
                    </a:gs>
                    <a:gs pos="100000">
                      <a:srgbClr val="FF99FF"/>
                    </a:gs>
                  </a:gsLst>
                  <a:lin ang="0" scaled="1"/>
                </a:gradFill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Zappa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355725" y="4575448"/>
            <a:ext cx="5502275" cy="457200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7" dist="17961" dir="2700000">
              <a:srgbClr val="7A99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Unitaria, coordinata e integrata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892300" y="5373960"/>
            <a:ext cx="5465763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prstShdw prst="shdw17" dist="17961" dir="2700000">
              <a:srgbClr val="99997A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Dinamica, relativa e transitoria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2570163" y="6212160"/>
            <a:ext cx="2073275" cy="457200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prstShdw prst="shdw17" dist="17961" dir="2700000">
              <a:srgbClr val="7A997A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Finalizzata</a:t>
            </a:r>
          </a:p>
        </p:txBody>
      </p:sp>
      <p:pic>
        <p:nvPicPr>
          <p:cNvPr id="25608" name="Picture 9" descr="BD1451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8816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0" descr="BD1451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52636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1" descr="BD1451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36456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WordArt 12"/>
          <p:cNvSpPr>
            <a:spLocks noChangeArrowheads="1" noChangeShapeType="1" noTextEdit="1"/>
          </p:cNvSpPr>
          <p:nvPr/>
        </p:nvSpPr>
        <p:spPr bwMode="auto">
          <a:xfrm>
            <a:off x="785813" y="3588023"/>
            <a:ext cx="3771900" cy="411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spc="56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blurRad="63500" dist="46662" dir="3284183" algn="ctr" rotWithShape="0">
                    <a:srgbClr val="4D4D4D">
                      <a:alpha val="74998"/>
                    </a:srgbClr>
                  </a:outerShdw>
                </a:effectLst>
                <a:latin typeface="Arial Black" charset="0"/>
                <a:ea typeface="Arial Black" charset="0"/>
                <a:cs typeface="Arial Black" charset="0"/>
              </a:rPr>
              <a:t>I caratteri di fondo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857250" y="3945210"/>
            <a:ext cx="3101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charset="0"/>
              </a:rPr>
              <a:t>(per divenire scienza)</a:t>
            </a:r>
          </a:p>
        </p:txBody>
      </p:sp>
    </p:spTree>
    <p:extLst>
      <p:ext uri="{BB962C8B-B14F-4D97-AF65-F5344CB8AC3E}">
        <p14:creationId xmlns:p14="http://schemas.microsoft.com/office/powerpoint/2010/main" val="69445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54278" grpId="0" animBg="1"/>
      <p:bldP spid="54279" grpId="0" animBg="1"/>
      <p:bldP spid="54280" grpId="0" animBg="1"/>
      <p:bldP spid="8203" grpId="0" animBg="1"/>
      <p:bldP spid="8204" grpId="0"/>
    </p:bldLst>
  </p:timing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702</TotalTime>
  <Words>949</Words>
  <Application>Microsoft Macintosh PowerPoint</Application>
  <PresentationFormat>Presentazione su schermo (4:3)</PresentationFormat>
  <Paragraphs>158</Paragraphs>
  <Slides>22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32" baseType="lpstr">
      <vt:lpstr>Arial</vt:lpstr>
      <vt:lpstr>Arial Black</vt:lpstr>
      <vt:lpstr>Lucida Sans Unicode</vt:lpstr>
      <vt:lpstr>Times New Roman</vt:lpstr>
      <vt:lpstr>Verdana</vt:lpstr>
      <vt:lpstr>Wingdings</vt:lpstr>
      <vt:lpstr>Wingdings 3</vt:lpstr>
      <vt:lpstr>ea</vt:lpstr>
      <vt:lpstr>ClipArt</vt:lpstr>
      <vt:lpstr>Clip</vt:lpstr>
      <vt:lpstr>L’Azienda e l’Economia Aziendale</vt:lpstr>
      <vt:lpstr>Presentazione standard di PowerPoint</vt:lpstr>
      <vt:lpstr>Lezione I: obiettivi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Economia aziendale</vt:lpstr>
      <vt:lpstr>Economia aziendale</vt:lpstr>
      <vt:lpstr>Cosa studia l’Economia aziendale?</vt:lpstr>
      <vt:lpstr>Istituto</vt:lpstr>
      <vt:lpstr>Attività economica</vt:lpstr>
      <vt:lpstr>Istituto e azienda</vt:lpstr>
      <vt:lpstr>Cosa è quindi un’azienda?</vt:lpstr>
      <vt:lpstr>Presentazione standard di PowerPoint</vt:lpstr>
      <vt:lpstr>Presentazione standard di PowerPoint</vt:lpstr>
      <vt:lpstr>Azienda come istituto economico</vt:lpstr>
      <vt:lpstr>Azienda come ordine  economico dell’Istituto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Microsoft Office User</cp:lastModifiedBy>
  <cp:revision>54</cp:revision>
  <dcterms:created xsi:type="dcterms:W3CDTF">2005-09-20T10:34:20Z</dcterms:created>
  <dcterms:modified xsi:type="dcterms:W3CDTF">2020-03-04T09:05:33Z</dcterms:modified>
</cp:coreProperties>
</file>