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9"/>
  </p:notesMasterIdLst>
  <p:sldIdLst>
    <p:sldId id="292" r:id="rId3"/>
    <p:sldId id="261" r:id="rId4"/>
    <p:sldId id="366" r:id="rId5"/>
    <p:sldId id="367" r:id="rId6"/>
    <p:sldId id="368" r:id="rId7"/>
    <p:sldId id="390" r:id="rId8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71B8"/>
    <a:srgbClr val="673366"/>
    <a:srgbClr val="DE9910"/>
    <a:srgbClr val="873AC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6"/>
    <p:restoredTop sz="94204"/>
  </p:normalViewPr>
  <p:slideViewPr>
    <p:cSldViewPr>
      <p:cViewPr varScale="1">
        <p:scale>
          <a:sx n="100" d="100"/>
          <a:sy n="100" d="100"/>
        </p:scale>
        <p:origin x="1816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89D49CB-1A7B-2942-9D94-2375D39183A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96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B0FD1181-A2A7-5141-9FEF-2687CF961A24}" type="slidenum">
              <a:rPr lang="it-IT" altLang="en-US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it-IT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4551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365EFDC-F1CE-EB4B-BC37-C94556DF619B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48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2ECA78B-48A7-3047-90AF-D63DA52FE918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32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AFE9E6C-6D9F-C54D-A349-05674DFFB984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01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AFE9E6C-6D9F-C54D-A349-05674DFFB984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71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8D99A-B3EF-A84C-8117-B30EEF2CD89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042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336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6A34-10BB-8347-BFBE-4AC8B407C733}" type="slidenum">
              <a:rPr lang="it-IT" altLang="en-US"/>
              <a:pPr/>
              <a:t>‹N›</a:t>
            </a:fld>
            <a:endParaRPr lang="it-IT" altLang="en-US"/>
          </a:p>
        </p:txBody>
      </p:sp>
      <p:cxnSp>
        <p:nvCxnSpPr>
          <p:cNvPr id="5" name="Connettore 1 4"/>
          <p:cNvCxnSpPr/>
          <p:nvPr userDrawn="1"/>
        </p:nvCxnSpPr>
        <p:spPr bwMode="auto">
          <a:xfrm>
            <a:off x="440531" y="777876"/>
            <a:ext cx="7553325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B871B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44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82575" y="228600"/>
            <a:ext cx="4235450" cy="6345238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71750"/>
            <a:ext cx="401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733800"/>
            <a:ext cx="40116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0" y="6235700"/>
            <a:ext cx="13477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81000" y="6235700"/>
            <a:ext cx="25876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Noto Sans CJK JP DemiLight" charset="0"/>
                <a:cs typeface="Noto Sans CJK JP DemiLight" charset="0"/>
              </a:defRPr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0EF2B96-1032-6741-8435-198DBA52B34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5450" y="174625"/>
            <a:ext cx="41275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54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802438" y="228600"/>
            <a:ext cx="2057400" cy="203835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624388" y="4533900"/>
            <a:ext cx="2057400" cy="2038350"/>
          </a:xfrm>
          <a:prstGeom prst="rect">
            <a:avLst/>
          </a:prstGeom>
          <a:solidFill>
            <a:srgbClr val="99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15313" y="260648"/>
            <a:ext cx="641350" cy="16002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531" y="303722"/>
            <a:ext cx="7553325" cy="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del </a:t>
            </a:r>
            <a:r>
              <a:rPr lang="en-GB" altLang="en-US" dirty="0" err="1"/>
              <a:t>titolo</a:t>
            </a:r>
            <a:endParaRPr lang="en-GB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1176337"/>
            <a:ext cx="75533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Quinto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6DC62007-F568-C543-B416-20283069F03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838" y="228600"/>
            <a:ext cx="2603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36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067675" y="260648"/>
            <a:ext cx="90488" cy="16002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330250" y="6237312"/>
            <a:ext cx="641350" cy="4953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82612" y="6237312"/>
            <a:ext cx="90488" cy="4953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8" y="6186648"/>
            <a:ext cx="1782888" cy="58821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 userDrawn="1"/>
        </p:nvSpPr>
        <p:spPr bwMode="auto">
          <a:xfrm>
            <a:off x="6334992" y="6309320"/>
            <a:ext cx="2629496" cy="4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G.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Ferraioli</a:t>
            </a:r>
            <a:r>
              <a:rPr lang="en-GB" altLang="en-US" sz="1400" kern="0" dirty="0">
                <a:solidFill>
                  <a:srgbClr val="673366"/>
                </a:solidFill>
              </a:rPr>
              <a:t> - STN  </a:t>
            </a:r>
          </a:p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Radar 22/23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5877272"/>
            <a:ext cx="4014788" cy="9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it-IT" altLang="en-US" sz="1600" dirty="0">
              <a:solidFill>
                <a:srgbClr val="FFFFFF"/>
              </a:solidFill>
              <a:latin typeface="Rockwell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Radar</a:t>
            </a:r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>
            <a:off x="381094" y="3916957"/>
            <a:ext cx="4015304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Corso di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Laurea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Magistrale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Tecnologie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della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Navigazione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/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,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Aeronautiche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,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Meteo-Oceanografiche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Anno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Accademico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2022/2023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Crediti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6 CFU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Docente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Giampaolo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Ferraioli</a:t>
            </a:r>
            <a:endParaRPr lang="en-US" sz="1600" dirty="0">
              <a:solidFill>
                <a:sysClr val="window" lastClr="FFFFFF"/>
              </a:solidFill>
              <a:ea typeface=""/>
            </a:endParaRPr>
          </a:p>
        </p:txBody>
      </p:sp>
      <p:pic>
        <p:nvPicPr>
          <p:cNvPr id="2" name="Immagin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48" y="2420888"/>
            <a:ext cx="2015999" cy="190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33169"/>
            <a:ext cx="2182568" cy="7200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67" y="5362174"/>
            <a:ext cx="1091162" cy="10911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5802"/>
          <a:stretch/>
        </p:blipFill>
        <p:spPr>
          <a:xfrm>
            <a:off x="4644008" y="260648"/>
            <a:ext cx="2015999" cy="201622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15" y="2506329"/>
            <a:ext cx="1895584" cy="173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16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0531" y="980728"/>
            <a:ext cx="8204200" cy="54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Il Sistema Radar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2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78857" y="981841"/>
            <a:ext cx="7876671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Il Sistema radar può essere schematizzato mediante il seguente schema a blocchi (semplificato)</a:t>
            </a:r>
          </a:p>
        </p:txBody>
      </p:sp>
      <p:sp>
        <p:nvSpPr>
          <p:cNvPr id="31748" name="CasellaDiTesto 2"/>
          <p:cNvSpPr txBox="1">
            <a:spLocks noChangeArrowheads="1"/>
          </p:cNvSpPr>
          <p:nvPr/>
        </p:nvSpPr>
        <p:spPr bwMode="auto">
          <a:xfrm>
            <a:off x="2663825" y="2576835"/>
            <a:ext cx="1655763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Trasmettitore</a:t>
            </a:r>
          </a:p>
        </p:txBody>
      </p:sp>
      <p:sp>
        <p:nvSpPr>
          <p:cNvPr id="31749" name="CasellaDiTesto 9"/>
          <p:cNvSpPr txBox="1">
            <a:spLocks noChangeArrowheads="1"/>
          </p:cNvSpPr>
          <p:nvPr/>
        </p:nvSpPr>
        <p:spPr bwMode="auto">
          <a:xfrm>
            <a:off x="2663825" y="3729360"/>
            <a:ext cx="1655763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Ricevitore</a:t>
            </a:r>
          </a:p>
        </p:txBody>
      </p:sp>
      <p:sp>
        <p:nvSpPr>
          <p:cNvPr id="31750" name="CasellaDiTesto 10"/>
          <p:cNvSpPr txBox="1">
            <a:spLocks noChangeArrowheads="1"/>
          </p:cNvSpPr>
          <p:nvPr/>
        </p:nvSpPr>
        <p:spPr bwMode="auto">
          <a:xfrm>
            <a:off x="4464050" y="3143573"/>
            <a:ext cx="15843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Duplexer</a:t>
            </a:r>
          </a:p>
        </p:txBody>
      </p:sp>
      <p:sp>
        <p:nvSpPr>
          <p:cNvPr id="31751" name="CasellaDiTesto 12"/>
          <p:cNvSpPr txBox="1">
            <a:spLocks noChangeArrowheads="1"/>
          </p:cNvSpPr>
          <p:nvPr/>
        </p:nvSpPr>
        <p:spPr bwMode="auto">
          <a:xfrm>
            <a:off x="647700" y="3729360"/>
            <a:ext cx="1655763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Display</a:t>
            </a:r>
          </a:p>
        </p:txBody>
      </p:sp>
      <p:cxnSp>
        <p:nvCxnSpPr>
          <p:cNvPr id="15" name="Connettore 4 14"/>
          <p:cNvCxnSpPr>
            <a:stCxn id="31748" idx="3"/>
            <a:endCxn id="31750" idx="0"/>
          </p:cNvCxnSpPr>
          <p:nvPr/>
        </p:nvCxnSpPr>
        <p:spPr>
          <a:xfrm>
            <a:off x="4319588" y="2760985"/>
            <a:ext cx="936625" cy="38258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4 17"/>
          <p:cNvCxnSpPr>
            <a:stCxn id="31750" idx="2"/>
            <a:endCxn id="31749" idx="3"/>
          </p:cNvCxnSpPr>
          <p:nvPr/>
        </p:nvCxnSpPr>
        <p:spPr>
          <a:xfrm rot="5400000">
            <a:off x="4587876" y="3245172"/>
            <a:ext cx="400050" cy="9366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31749" idx="1"/>
            <a:endCxn id="31751" idx="3"/>
          </p:cNvCxnSpPr>
          <p:nvPr/>
        </p:nvCxnSpPr>
        <p:spPr>
          <a:xfrm flipH="1">
            <a:off x="2303463" y="3913510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114" name="Arco a tutto sesto 90113"/>
          <p:cNvSpPr/>
          <p:nvPr/>
        </p:nvSpPr>
        <p:spPr>
          <a:xfrm rot="16200000">
            <a:off x="6659563" y="2513335"/>
            <a:ext cx="1333500" cy="1333500"/>
          </a:xfrm>
          <a:prstGeom prst="blockArc">
            <a:avLst>
              <a:gd name="adj1" fmla="val 10800000"/>
              <a:gd name="adj2" fmla="val 21206033"/>
              <a:gd name="adj3" fmla="val 106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90118" name="Connettore 2 90117"/>
          <p:cNvCxnSpPr>
            <a:stCxn id="31750" idx="3"/>
          </p:cNvCxnSpPr>
          <p:nvPr/>
        </p:nvCxnSpPr>
        <p:spPr>
          <a:xfrm flipV="1">
            <a:off x="6048375" y="3297560"/>
            <a:ext cx="576263" cy="301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126" name="Saetta 90125"/>
          <p:cNvSpPr/>
          <p:nvPr/>
        </p:nvSpPr>
        <p:spPr>
          <a:xfrm rot="18533747">
            <a:off x="7193757" y="2587153"/>
            <a:ext cx="996950" cy="417513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9" name="Saetta 48"/>
          <p:cNvSpPr/>
          <p:nvPr/>
        </p:nvSpPr>
        <p:spPr>
          <a:xfrm rot="7798896">
            <a:off x="7328694" y="3082454"/>
            <a:ext cx="900113" cy="346075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385762" y="4635848"/>
            <a:ext cx="7876671" cy="130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Trasmettitore 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): generazione, modulazione e amplificazione del segnale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Ricevitore 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): riceve, demodula, filtra il segnale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12191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46075" y="974726"/>
            <a:ext cx="8496300" cy="96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>
                <a:latin typeface="Calibri" charset="0"/>
                <a:ea typeface="Calibri" charset="0"/>
                <a:cs typeface="Calibri" charset="0"/>
              </a:rPr>
              <a:t>Antenna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: normalmente utilizzati i paraboloidi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Diagramma di Radiazione – Antenna Direttiva </a:t>
            </a:r>
          </a:p>
        </p:txBody>
      </p:sp>
      <p:sp>
        <p:nvSpPr>
          <p:cNvPr id="33796" name="Immagine 1" descr="Radar2.gif"/>
          <p:cNvSpPr>
            <a:spLocks noChangeAspect="1"/>
          </p:cNvSpPr>
          <p:nvPr/>
        </p:nvSpPr>
        <p:spPr bwMode="auto">
          <a:xfrm>
            <a:off x="3563938" y="2420938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33797" name="Immagine 9" descr="ks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7039"/>
            <a:ext cx="35083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Immagine 11" descr="k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69" y="2299071"/>
            <a:ext cx="4175125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184257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46075" y="1052736"/>
            <a:ext cx="8496300" cy="46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latin typeface="Calibri" charset="0"/>
                <a:ea typeface="Calibri" charset="0"/>
                <a:cs typeface="Calibri" charset="0"/>
              </a:rPr>
              <a:t>Antenna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normalmente utilizzati i paraboloidi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				                 Caso Ideale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 				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														Caso Reale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 </a:t>
            </a:r>
          </a:p>
        </p:txBody>
      </p:sp>
      <p:sp>
        <p:nvSpPr>
          <p:cNvPr id="35844" name="Immagine 1" descr="Radar2.gif"/>
          <p:cNvSpPr>
            <a:spLocks noChangeAspect="1"/>
          </p:cNvSpPr>
          <p:nvPr/>
        </p:nvSpPr>
        <p:spPr bwMode="auto">
          <a:xfrm>
            <a:off x="3563938" y="2420938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35845" name="Immagine 1" descr="parabol1.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29765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Immagine 4" descr="parabol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68863"/>
            <a:ext cx="59420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49717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46075" y="1052736"/>
            <a:ext cx="8496300" cy="360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latin typeface="Calibri" charset="0"/>
                <a:ea typeface="Calibri" charset="0"/>
                <a:cs typeface="Calibri" charset="0"/>
              </a:rPr>
              <a:t>Antenna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isotropiche e direttive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		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 				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														</a:t>
            </a:r>
          </a:p>
        </p:txBody>
      </p:sp>
      <p:sp>
        <p:nvSpPr>
          <p:cNvPr id="35844" name="Immagine 1" descr="Radar2.gif"/>
          <p:cNvSpPr>
            <a:spLocks noChangeAspect="1"/>
          </p:cNvSpPr>
          <p:nvPr/>
        </p:nvSpPr>
        <p:spPr bwMode="auto">
          <a:xfrm>
            <a:off x="3563938" y="2420938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8" b="4275"/>
          <a:stretch/>
        </p:blipFill>
        <p:spPr>
          <a:xfrm>
            <a:off x="539552" y="1916832"/>
            <a:ext cx="682171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17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ＭＳ Ｐゴシック"/>
        <a:cs typeface=""/>
      </a:majorFont>
      <a:minorFont>
        <a:latin typeface="Rockwel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167</Words>
  <Application>Microsoft Macintosh PowerPoint</Application>
  <PresentationFormat>Presentazione su schermo (4:3)</PresentationFormat>
  <Paragraphs>42</Paragraphs>
  <Slides>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Calibri</vt:lpstr>
      <vt:lpstr>Rockwell</vt:lpstr>
      <vt:lpstr>Times New Roman</vt:lpstr>
      <vt:lpstr>Wingdings</vt:lpstr>
      <vt:lpstr>Tema di Office</vt:lpstr>
      <vt:lpstr>1_Tema di Office</vt:lpstr>
      <vt:lpstr>Presentazione standard di PowerPoint</vt:lpstr>
      <vt:lpstr>Sommario</vt:lpstr>
      <vt:lpstr>Sistema Radar</vt:lpstr>
      <vt:lpstr>Sistema Radar</vt:lpstr>
      <vt:lpstr>Sistema Radar</vt:lpstr>
      <vt:lpstr>Sistema Radar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</dc:creator>
  <cp:lastModifiedBy>Giampaolo Ferraioli</cp:lastModifiedBy>
  <cp:revision>129</cp:revision>
  <cp:lastPrinted>1601-01-01T00:00:00Z</cp:lastPrinted>
  <dcterms:created xsi:type="dcterms:W3CDTF">2014-02-26T18:00:47Z</dcterms:created>
  <dcterms:modified xsi:type="dcterms:W3CDTF">2022-10-14T15:56:25Z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