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19"/>
  </p:notesMasterIdLst>
  <p:sldIdLst>
    <p:sldId id="256" r:id="rId2"/>
    <p:sldId id="288" r:id="rId3"/>
    <p:sldId id="587" r:id="rId4"/>
    <p:sldId id="589" r:id="rId5"/>
    <p:sldId id="260" r:id="rId6"/>
    <p:sldId id="397" r:id="rId7"/>
    <p:sldId id="266" r:id="rId8"/>
    <p:sldId id="567" r:id="rId9"/>
    <p:sldId id="591" r:id="rId10"/>
    <p:sldId id="569" r:id="rId11"/>
    <p:sldId id="571" r:id="rId12"/>
    <p:sldId id="275" r:id="rId13"/>
    <p:sldId id="411" r:id="rId14"/>
    <p:sldId id="452" r:id="rId15"/>
    <p:sldId id="582" r:id="rId16"/>
    <p:sldId id="592" r:id="rId17"/>
    <p:sldId id="257"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B0C9"/>
    <a:srgbClr val="FFCCFF"/>
    <a:srgbClr val="D4B1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74" autoAdjust="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BB4E7-B8A1-4225-B8BD-530B8CEA5D05}" type="datetimeFigureOut">
              <a:rPr lang="fr-FR" smtClean="0"/>
              <a:t>01/10/2023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9A4FD-DFF1-4F14-905E-E079DA60B6B1}" type="slidenum">
              <a:rPr lang="fr-FR" smtClean="0"/>
              <a:t>‹N°›</a:t>
            </a:fld>
            <a:endParaRPr lang="fr-FR"/>
          </a:p>
        </p:txBody>
      </p:sp>
    </p:spTree>
    <p:extLst>
      <p:ext uri="{BB962C8B-B14F-4D97-AF65-F5344CB8AC3E}">
        <p14:creationId xmlns:p14="http://schemas.microsoft.com/office/powerpoint/2010/main" val="69536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4</a:t>
            </a:fld>
            <a:endParaRPr lang="fr-FR"/>
          </a:p>
        </p:txBody>
      </p:sp>
    </p:spTree>
    <p:extLst>
      <p:ext uri="{BB962C8B-B14F-4D97-AF65-F5344CB8AC3E}">
        <p14:creationId xmlns:p14="http://schemas.microsoft.com/office/powerpoint/2010/main" val="3469745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13</a:t>
            </a:fld>
            <a:endParaRPr lang="fr-FR"/>
          </a:p>
        </p:txBody>
      </p:sp>
    </p:spTree>
    <p:extLst>
      <p:ext uri="{BB962C8B-B14F-4D97-AF65-F5344CB8AC3E}">
        <p14:creationId xmlns:p14="http://schemas.microsoft.com/office/powerpoint/2010/main" val="416169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9EFE18-3454-D544-923D-5B6F3527855A}" type="slidenum">
              <a:rPr lang="en-US" smtClean="0"/>
              <a:t>14</a:t>
            </a:fld>
            <a:endParaRPr lang="en-US"/>
          </a:p>
        </p:txBody>
      </p:sp>
    </p:spTree>
    <p:extLst>
      <p:ext uri="{BB962C8B-B14F-4D97-AF65-F5344CB8AC3E}">
        <p14:creationId xmlns:p14="http://schemas.microsoft.com/office/powerpoint/2010/main" val="2038609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9EFE18-3454-D544-923D-5B6F3527855A}" type="slidenum">
              <a:rPr lang="en-US" smtClean="0"/>
              <a:t>15</a:t>
            </a:fld>
            <a:endParaRPr lang="en-US"/>
          </a:p>
        </p:txBody>
      </p:sp>
    </p:spTree>
    <p:extLst>
      <p:ext uri="{BB962C8B-B14F-4D97-AF65-F5344CB8AC3E}">
        <p14:creationId xmlns:p14="http://schemas.microsoft.com/office/powerpoint/2010/main" val="2412400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16</a:t>
            </a:fld>
            <a:endParaRPr lang="fr-FR"/>
          </a:p>
        </p:txBody>
      </p:sp>
    </p:spTree>
    <p:extLst>
      <p:ext uri="{BB962C8B-B14F-4D97-AF65-F5344CB8AC3E}">
        <p14:creationId xmlns:p14="http://schemas.microsoft.com/office/powerpoint/2010/main" val="667292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17</a:t>
            </a:fld>
            <a:endParaRPr lang="fr-FR"/>
          </a:p>
        </p:txBody>
      </p:sp>
    </p:spTree>
    <p:extLst>
      <p:ext uri="{BB962C8B-B14F-4D97-AF65-F5344CB8AC3E}">
        <p14:creationId xmlns:p14="http://schemas.microsoft.com/office/powerpoint/2010/main" val="3024354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600"/>
              </a:spcBef>
              <a:spcAft>
                <a:spcPts val="600"/>
              </a:spcAft>
            </a:pPr>
            <a:endParaRPr lang="en-US" dirty="0">
              <a:solidFill>
                <a:srgbClr val="000000"/>
              </a:solidFill>
            </a:endParaRPr>
          </a:p>
        </p:txBody>
      </p:sp>
      <p:sp>
        <p:nvSpPr>
          <p:cNvPr id="4" name="Slide Number Placeholder 3"/>
          <p:cNvSpPr>
            <a:spLocks noGrp="1"/>
          </p:cNvSpPr>
          <p:nvPr>
            <p:ph type="sldNum" sz="quarter" idx="10"/>
          </p:nvPr>
        </p:nvSpPr>
        <p:spPr/>
        <p:txBody>
          <a:bodyPr/>
          <a:lstStyle/>
          <a:p>
            <a:fld id="{B09EFE18-3454-D544-923D-5B6F3527855A}" type="slidenum">
              <a:rPr lang="en-US" smtClean="0"/>
              <a:t>5</a:t>
            </a:fld>
            <a:endParaRPr lang="en-US"/>
          </a:p>
        </p:txBody>
      </p:sp>
    </p:spTree>
    <p:extLst>
      <p:ext uri="{BB962C8B-B14F-4D97-AF65-F5344CB8AC3E}">
        <p14:creationId xmlns:p14="http://schemas.microsoft.com/office/powerpoint/2010/main" val="2124550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6</a:t>
            </a:fld>
            <a:endParaRPr lang="fr-FR"/>
          </a:p>
        </p:txBody>
      </p:sp>
    </p:spTree>
    <p:extLst>
      <p:ext uri="{BB962C8B-B14F-4D97-AF65-F5344CB8AC3E}">
        <p14:creationId xmlns:p14="http://schemas.microsoft.com/office/powerpoint/2010/main" val="3941914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7</a:t>
            </a:fld>
            <a:endParaRPr lang="fr-FR"/>
          </a:p>
        </p:txBody>
      </p:sp>
    </p:spTree>
    <p:extLst>
      <p:ext uri="{BB962C8B-B14F-4D97-AF65-F5344CB8AC3E}">
        <p14:creationId xmlns:p14="http://schemas.microsoft.com/office/powerpoint/2010/main" val="428492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8</a:t>
            </a:fld>
            <a:endParaRPr lang="fr-FR"/>
          </a:p>
        </p:txBody>
      </p:sp>
    </p:spTree>
    <p:extLst>
      <p:ext uri="{BB962C8B-B14F-4D97-AF65-F5344CB8AC3E}">
        <p14:creationId xmlns:p14="http://schemas.microsoft.com/office/powerpoint/2010/main" val="3023028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9</a:t>
            </a:fld>
            <a:endParaRPr lang="fr-FR"/>
          </a:p>
        </p:txBody>
      </p:sp>
    </p:spTree>
    <p:extLst>
      <p:ext uri="{BB962C8B-B14F-4D97-AF65-F5344CB8AC3E}">
        <p14:creationId xmlns:p14="http://schemas.microsoft.com/office/powerpoint/2010/main" val="1704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10</a:t>
            </a:fld>
            <a:endParaRPr lang="fr-FR"/>
          </a:p>
        </p:txBody>
      </p:sp>
    </p:spTree>
    <p:extLst>
      <p:ext uri="{BB962C8B-B14F-4D97-AF65-F5344CB8AC3E}">
        <p14:creationId xmlns:p14="http://schemas.microsoft.com/office/powerpoint/2010/main" val="230518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B09EFE18-3454-D544-923D-5B6F3527855A}" type="slidenum">
              <a:rPr lang="en-US" smtClean="0"/>
              <a:t>11</a:t>
            </a:fld>
            <a:endParaRPr lang="en-US"/>
          </a:p>
        </p:txBody>
      </p:sp>
    </p:spTree>
    <p:extLst>
      <p:ext uri="{BB962C8B-B14F-4D97-AF65-F5344CB8AC3E}">
        <p14:creationId xmlns:p14="http://schemas.microsoft.com/office/powerpoint/2010/main" val="4167137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rgbClr val="C00000"/>
              </a:buClr>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B09EFE18-3454-D544-923D-5B6F3527855A}" type="slidenum">
              <a:rPr lang="en-US" smtClean="0"/>
              <a:t>12</a:t>
            </a:fld>
            <a:endParaRPr lang="en-US"/>
          </a:p>
        </p:txBody>
      </p:sp>
    </p:spTree>
    <p:extLst>
      <p:ext uri="{BB962C8B-B14F-4D97-AF65-F5344CB8AC3E}">
        <p14:creationId xmlns:p14="http://schemas.microsoft.com/office/powerpoint/2010/main" val="3797365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5EC77-5D28-D37C-0A83-5DFBFE327533}"/>
              </a:ext>
            </a:extLst>
          </p:cNvPr>
          <p:cNvSpPr>
            <a:spLocks noGrp="1"/>
          </p:cNvSpPr>
          <p:nvPr>
            <p:ph type="ctrTitle"/>
          </p:nvPr>
        </p:nvSpPr>
        <p:spPr>
          <a:xfrm>
            <a:off x="88496" y="1996965"/>
            <a:ext cx="5219228" cy="1408769"/>
          </a:xfrm>
          <a:prstGeom prst="rect">
            <a:avLst/>
          </a:prstGeom>
        </p:spPr>
        <p:txBody>
          <a:bodyPr anchor="b"/>
          <a:lstStyle>
            <a:lvl1pPr algn="ctr">
              <a:defRPr kumimoji="0" lang="fr-FR" sz="4400" b="1" i="0" u="none" strike="noStrike" kern="1200" cap="none" normalizeH="0" baseline="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CFE68F2B-B18B-58F9-75ED-8FBCF8E0EF12}"/>
              </a:ext>
            </a:extLst>
          </p:cNvPr>
          <p:cNvSpPr>
            <a:spLocks noGrp="1"/>
          </p:cNvSpPr>
          <p:nvPr>
            <p:ph type="subTitle" idx="1"/>
          </p:nvPr>
        </p:nvSpPr>
        <p:spPr>
          <a:xfrm>
            <a:off x="88496" y="3602038"/>
            <a:ext cx="5219228" cy="1655762"/>
          </a:xfrm>
        </p:spPr>
        <p:txBody>
          <a:bodyPr>
            <a:normAutofit/>
          </a:bodyPr>
          <a:lstStyle>
            <a:lvl1pPr marL="0" indent="0" algn="ctr">
              <a:buNone/>
              <a:defRPr kumimoji="0" lang="fr-FR" sz="2400" b="1" i="0" u="none" strike="noStrike" kern="1200" cap="none" normalizeH="0" baseline="0">
                <a:ln>
                  <a:noFill/>
                </a:ln>
                <a:solidFill>
                  <a:srgbClr val="A6A6A6"/>
                </a:solidFill>
                <a:effectLst/>
                <a:latin typeface="Verdana" panose="020B0604030504040204" pitchFamily="34" charset="0"/>
                <a:ea typeface="Tahoma" panose="020B0604030504040204" pitchFamily="34"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CFA8BE3E-C0F1-8E70-03D2-415014965388}"/>
              </a:ext>
            </a:extLst>
          </p:cNvPr>
          <p:cNvSpPr>
            <a:spLocks noGrp="1"/>
          </p:cNvSpPr>
          <p:nvPr>
            <p:ph type="dt" sz="half" idx="10"/>
          </p:nvPr>
        </p:nvSpPr>
        <p:spPr/>
        <p:txBody>
          <a:bodyPr/>
          <a:lstStyle/>
          <a:p>
            <a:fld id="{6C5DFBD4-8510-4CD7-B7E8-82292471409E}" type="datetime3">
              <a:rPr lang="en-US" smtClean="0"/>
              <a:t>1 October 2023</a:t>
            </a:fld>
            <a:endParaRPr lang="fr-FR"/>
          </a:p>
        </p:txBody>
      </p:sp>
      <p:sp>
        <p:nvSpPr>
          <p:cNvPr id="5" name="Espace réservé du pied de page 4">
            <a:extLst>
              <a:ext uri="{FF2B5EF4-FFF2-40B4-BE49-F238E27FC236}">
                <a16:creationId xmlns:a16="http://schemas.microsoft.com/office/drawing/2014/main" id="{D83FE3F7-C7BC-058B-77C1-28DB02CBCDD0}"/>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04B2EABA-2026-0ACF-D2E9-08C5103B7D68}"/>
              </a:ext>
            </a:extLst>
          </p:cNvPr>
          <p:cNvSpPr>
            <a:spLocks noGrp="1"/>
          </p:cNvSpPr>
          <p:nvPr>
            <p:ph type="sldNum" sz="quarter" idx="12"/>
          </p:nvPr>
        </p:nvSpPr>
        <p:spPr/>
        <p:txBody>
          <a:bodyPr/>
          <a:lstStyle/>
          <a:p>
            <a:fld id="{B20CCB3F-FB25-4499-86B7-0CB2437FA1B7}" type="slidenum">
              <a:rPr lang="fr-FR" smtClean="0"/>
              <a:t>‹N°›</a:t>
            </a:fld>
            <a:endParaRPr lang="fr-FR"/>
          </a:p>
        </p:txBody>
      </p:sp>
      <p:pic>
        <p:nvPicPr>
          <p:cNvPr id="7" name="Picture 9">
            <a:extLst>
              <a:ext uri="{FF2B5EF4-FFF2-40B4-BE49-F238E27FC236}">
                <a16:creationId xmlns:a16="http://schemas.microsoft.com/office/drawing/2014/main" id="{FA11F51E-521A-A807-ADDD-1E9E2E16409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986345" y="136524"/>
            <a:ext cx="3117159" cy="3987797"/>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0BF522A-F837-AC69-7294-9B37F4CE2BBF}"/>
              </a:ext>
            </a:extLst>
          </p:cNvPr>
          <p:cNvSpPr txBox="1"/>
          <p:nvPr userDrawn="1"/>
        </p:nvSpPr>
        <p:spPr>
          <a:xfrm>
            <a:off x="9343697" y="942302"/>
            <a:ext cx="2251841" cy="2308324"/>
          </a:xfrm>
          <a:prstGeom prst="rect">
            <a:avLst/>
          </a:prstGeom>
          <a:noFill/>
        </p:spPr>
        <p:txBody>
          <a:bodyPr wrap="square">
            <a:spAutoFit/>
          </a:bodyPr>
          <a:lstStyle/>
          <a:p>
            <a:pPr algn="ctr"/>
            <a:r>
              <a:rPr lang="fr-FR" sz="4400" dirty="0">
                <a:solidFill>
                  <a:srgbClr val="A6A6A6"/>
                </a:solidFill>
                <a:effectLst/>
                <a:latin typeface="Verdana" panose="020B0604030504040204" pitchFamily="34" charset="0"/>
                <a:ea typeface="Tahoma" panose="020B0604030504040204" pitchFamily="34" charset="0"/>
              </a:rPr>
              <a:t> </a:t>
            </a:r>
            <a:r>
              <a:rPr lang="en-US" sz="4400" i="1" dirty="0">
                <a:solidFill>
                  <a:srgbClr val="A6A6A6"/>
                </a:solidFill>
                <a:effectLst/>
                <a:latin typeface="Tahoma" panose="020B0604030504040204" pitchFamily="34" charset="0"/>
                <a:ea typeface="Tahoma" panose="020B0604030504040204" pitchFamily="34" charset="0"/>
              </a:rPr>
              <a:t>IDEA </a:t>
            </a:r>
            <a:r>
              <a:rPr lang="en-US" sz="3600" i="1" dirty="0">
                <a:solidFill>
                  <a:srgbClr val="A6A6A6"/>
                </a:solidFill>
                <a:effectLst/>
                <a:latin typeface="Tahoma" panose="020B0604030504040204" pitchFamily="34" charset="0"/>
                <a:ea typeface="Tahoma" panose="020B0604030504040204" pitchFamily="34" charset="0"/>
              </a:rPr>
              <a:t>Certificate</a:t>
            </a:r>
            <a:endParaRPr lang="fr-FR" sz="2000" dirty="0">
              <a:effectLst/>
              <a:latin typeface="Tahoma" panose="020B0604030504040204" pitchFamily="34" charset="0"/>
              <a:ea typeface="Tahoma" panose="020B0604030504040204" pitchFamily="34" charset="0"/>
            </a:endParaRPr>
          </a:p>
          <a:p>
            <a:pPr algn="ctr"/>
            <a:br>
              <a:rPr lang="en-US" sz="2800" i="1" dirty="0">
                <a:effectLst/>
                <a:latin typeface="Verdana" panose="020B0604030504040204" pitchFamily="34" charset="0"/>
                <a:ea typeface="Tahoma" panose="020B0604030504040204" pitchFamily="34" charset="0"/>
                <a:cs typeface="Tahoma" panose="020B0604030504040204" pitchFamily="34" charset="0"/>
              </a:rPr>
            </a:br>
            <a:endParaRPr lang="fr-FR" sz="3600" dirty="0"/>
          </a:p>
        </p:txBody>
      </p:sp>
      <p:pic>
        <p:nvPicPr>
          <p:cNvPr id="11" name="Picture 4">
            <a:extLst>
              <a:ext uri="{FF2B5EF4-FFF2-40B4-BE49-F238E27FC236}">
                <a16:creationId xmlns:a16="http://schemas.microsoft.com/office/drawing/2014/main" id="{73484897-E0A9-56A2-B102-55007F98D1D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437" y="0"/>
            <a:ext cx="1162050" cy="11957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274437A0-10BE-5293-8532-7F0E3E34B95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89774" y="245025"/>
            <a:ext cx="923925" cy="950695"/>
          </a:xfrm>
          <a:prstGeom prst="rect">
            <a:avLst/>
          </a:prstGeom>
          <a:noFill/>
          <a:extLst>
            <a:ext uri="{909E8E84-426E-40DD-AFC4-6F175D3DCCD1}">
              <a14:hiddenFill xmlns:a14="http://schemas.microsoft.com/office/drawing/2010/main">
                <a:solidFill>
                  <a:srgbClr val="FFFFFF"/>
                </a:solidFill>
              </a14:hiddenFill>
            </a:ext>
          </a:extLst>
        </p:spPr>
      </p:pic>
      <p:pic>
        <p:nvPicPr>
          <p:cNvPr id="14" name="object 3">
            <a:extLst>
              <a:ext uri="{FF2B5EF4-FFF2-40B4-BE49-F238E27FC236}">
                <a16:creationId xmlns:a16="http://schemas.microsoft.com/office/drawing/2014/main" id="{158A9937-1B6D-1E96-DF6B-20AB363CB3EC}"/>
              </a:ext>
            </a:extLst>
          </p:cNvPr>
          <p:cNvPicPr/>
          <p:nvPr/>
        </p:nvPicPr>
        <p:blipFill>
          <a:blip r:embed="rId6" cstate="print"/>
          <a:stretch>
            <a:fillRect/>
          </a:stretch>
        </p:blipFill>
        <p:spPr>
          <a:xfrm>
            <a:off x="2399818" y="177329"/>
            <a:ext cx="2854244" cy="933487"/>
          </a:xfrm>
          <a:prstGeom prst="rect">
            <a:avLst/>
          </a:prstGeom>
        </p:spPr>
      </p:pic>
    </p:spTree>
    <p:extLst>
      <p:ext uri="{BB962C8B-B14F-4D97-AF65-F5344CB8AC3E}">
        <p14:creationId xmlns:p14="http://schemas.microsoft.com/office/powerpoint/2010/main" val="217889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Vide">
    <p:bg>
      <p:bgPr>
        <a:solidFill>
          <a:srgbClr val="D4B0C9">
            <a:alpha val="22000"/>
          </a:srgbClr>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B422C14-65C7-4874-0EDE-AE877F4F2382}"/>
              </a:ext>
            </a:extLst>
          </p:cNvPr>
          <p:cNvSpPr>
            <a:spLocks noGrp="1"/>
          </p:cNvSpPr>
          <p:nvPr>
            <p:ph type="dt" sz="half" idx="10"/>
          </p:nvPr>
        </p:nvSpPr>
        <p:spPr/>
        <p:txBody>
          <a:bodyPr/>
          <a:lstStyle/>
          <a:p>
            <a:fld id="{33DC082B-2377-43C3-923A-9AE805407E7A}" type="datetime3">
              <a:rPr lang="en-US" smtClean="0"/>
              <a:t>1 October 2023</a:t>
            </a:fld>
            <a:endParaRPr lang="fr-FR"/>
          </a:p>
        </p:txBody>
      </p:sp>
      <p:sp>
        <p:nvSpPr>
          <p:cNvPr id="3" name="Espace réservé du pied de page 2">
            <a:extLst>
              <a:ext uri="{FF2B5EF4-FFF2-40B4-BE49-F238E27FC236}">
                <a16:creationId xmlns:a16="http://schemas.microsoft.com/office/drawing/2014/main" id="{166D13D2-7CFB-6EA9-103B-40A16BC6E7BB}"/>
              </a:ext>
            </a:extLst>
          </p:cNvPr>
          <p:cNvSpPr>
            <a:spLocks noGrp="1"/>
          </p:cNvSpPr>
          <p:nvPr>
            <p:ph type="ftr" sz="quarter" idx="11"/>
          </p:nvPr>
        </p:nvSpPr>
        <p:spPr/>
        <p:txBody>
          <a:bodyPr/>
          <a:lstStyle/>
          <a:p>
            <a:r>
              <a:rPr lang="fr-FR"/>
              <a:t>Innovation and Entrepreneurship</a:t>
            </a:r>
          </a:p>
        </p:txBody>
      </p:sp>
      <p:sp>
        <p:nvSpPr>
          <p:cNvPr id="4" name="Espace réservé du numéro de diapositive 3">
            <a:extLst>
              <a:ext uri="{FF2B5EF4-FFF2-40B4-BE49-F238E27FC236}">
                <a16:creationId xmlns:a16="http://schemas.microsoft.com/office/drawing/2014/main" id="{94229DC9-1F4C-7238-995E-7ABAFA0715B6}"/>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12314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14FD4-5977-90B4-B5EC-D46B04CF6A9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38DBFCB-EAAB-5B5B-6411-FDDE7FACAC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E1B2164-DBA1-F4F8-E891-BBB852671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4F2B048-43CE-E1E6-7431-A090B837E776}"/>
              </a:ext>
            </a:extLst>
          </p:cNvPr>
          <p:cNvSpPr>
            <a:spLocks noGrp="1"/>
          </p:cNvSpPr>
          <p:nvPr>
            <p:ph type="dt" sz="half" idx="10"/>
          </p:nvPr>
        </p:nvSpPr>
        <p:spPr/>
        <p:txBody>
          <a:bodyPr/>
          <a:lstStyle/>
          <a:p>
            <a:fld id="{84DAB291-FB68-4579-8953-F673DE0AD05A}" type="datetime3">
              <a:rPr lang="en-US" smtClean="0"/>
              <a:t>1 October 2023</a:t>
            </a:fld>
            <a:endParaRPr lang="fr-FR"/>
          </a:p>
        </p:txBody>
      </p:sp>
      <p:sp>
        <p:nvSpPr>
          <p:cNvPr id="6" name="Espace réservé du pied de page 5">
            <a:extLst>
              <a:ext uri="{FF2B5EF4-FFF2-40B4-BE49-F238E27FC236}">
                <a16:creationId xmlns:a16="http://schemas.microsoft.com/office/drawing/2014/main" id="{C14D8A87-1694-FBD9-D3F9-5461546CDD3B}"/>
              </a:ext>
            </a:extLst>
          </p:cNvPr>
          <p:cNvSpPr>
            <a:spLocks noGrp="1"/>
          </p:cNvSpPr>
          <p:nvPr>
            <p:ph type="ftr" sz="quarter" idx="11"/>
          </p:nvPr>
        </p:nvSpPr>
        <p:spPr/>
        <p:txBody>
          <a:bodyPr/>
          <a:lstStyle/>
          <a:p>
            <a:r>
              <a:rPr lang="fr-FR"/>
              <a:t>Innovation and Entrepreneurship</a:t>
            </a:r>
          </a:p>
        </p:txBody>
      </p:sp>
      <p:sp>
        <p:nvSpPr>
          <p:cNvPr id="7" name="Espace réservé du numéro de diapositive 6">
            <a:extLst>
              <a:ext uri="{FF2B5EF4-FFF2-40B4-BE49-F238E27FC236}">
                <a16:creationId xmlns:a16="http://schemas.microsoft.com/office/drawing/2014/main" id="{FDC27B91-CD4A-D22F-32D6-CED56BD4C635}"/>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1033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0C847A-3465-64C9-6B6D-1F44983B9D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5AB19D1-2B1C-245B-B941-FF1D7F0A08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6EFD5CE-BD0A-93B4-7DE2-F5DA795B8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8FFAE8B-7D61-1BF9-8E97-8A8EB06BBB9F}"/>
              </a:ext>
            </a:extLst>
          </p:cNvPr>
          <p:cNvSpPr>
            <a:spLocks noGrp="1"/>
          </p:cNvSpPr>
          <p:nvPr>
            <p:ph type="dt" sz="half" idx="10"/>
          </p:nvPr>
        </p:nvSpPr>
        <p:spPr/>
        <p:txBody>
          <a:bodyPr/>
          <a:lstStyle/>
          <a:p>
            <a:fld id="{E63C5EF6-1A2D-442F-B5A1-EC2C998913D2}" type="datetime3">
              <a:rPr lang="en-US" smtClean="0"/>
              <a:t>1 October 2023</a:t>
            </a:fld>
            <a:endParaRPr lang="fr-FR"/>
          </a:p>
        </p:txBody>
      </p:sp>
      <p:sp>
        <p:nvSpPr>
          <p:cNvPr id="6" name="Espace réservé du pied de page 5">
            <a:extLst>
              <a:ext uri="{FF2B5EF4-FFF2-40B4-BE49-F238E27FC236}">
                <a16:creationId xmlns:a16="http://schemas.microsoft.com/office/drawing/2014/main" id="{74C1ADBA-5AFC-D6C2-ED30-DC98FBF395C2}"/>
              </a:ext>
            </a:extLst>
          </p:cNvPr>
          <p:cNvSpPr>
            <a:spLocks noGrp="1"/>
          </p:cNvSpPr>
          <p:nvPr>
            <p:ph type="ftr" sz="quarter" idx="11"/>
          </p:nvPr>
        </p:nvSpPr>
        <p:spPr/>
        <p:txBody>
          <a:bodyPr/>
          <a:lstStyle/>
          <a:p>
            <a:r>
              <a:rPr lang="en-US"/>
              <a:t>Innovation and Entrepreneurship</a:t>
            </a:r>
            <a:endParaRPr lang="en-US" dirty="0"/>
          </a:p>
        </p:txBody>
      </p:sp>
      <p:sp>
        <p:nvSpPr>
          <p:cNvPr id="7" name="Espace réservé du numéro de diapositive 6">
            <a:extLst>
              <a:ext uri="{FF2B5EF4-FFF2-40B4-BE49-F238E27FC236}">
                <a16:creationId xmlns:a16="http://schemas.microsoft.com/office/drawing/2014/main" id="{EF866CEB-D646-C6C9-91D8-20A07EF2D90F}"/>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931043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1B25FF-95F8-F303-0B38-9DF5A2F94BB6}"/>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0B87478-F590-DC79-CD74-6C21472975B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711FAF-BD1F-9740-D5A5-CCD55483BA1E}"/>
              </a:ext>
            </a:extLst>
          </p:cNvPr>
          <p:cNvSpPr>
            <a:spLocks noGrp="1"/>
          </p:cNvSpPr>
          <p:nvPr>
            <p:ph type="dt" sz="half" idx="10"/>
          </p:nvPr>
        </p:nvSpPr>
        <p:spPr/>
        <p:txBody>
          <a:bodyPr/>
          <a:lstStyle/>
          <a:p>
            <a:fld id="{77A4C8B4-519F-4910-8088-62F5CB749FAF}" type="datetime3">
              <a:rPr lang="en-US" smtClean="0"/>
              <a:t>1 October 2023</a:t>
            </a:fld>
            <a:endParaRPr lang="fr-FR"/>
          </a:p>
        </p:txBody>
      </p:sp>
      <p:sp>
        <p:nvSpPr>
          <p:cNvPr id="5" name="Espace réservé du pied de page 4">
            <a:extLst>
              <a:ext uri="{FF2B5EF4-FFF2-40B4-BE49-F238E27FC236}">
                <a16:creationId xmlns:a16="http://schemas.microsoft.com/office/drawing/2014/main" id="{99A49BAC-5287-6E4C-AD9C-A0BD79BB4942}"/>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9352CB5E-E451-CBB2-BF37-83DD4D42262B}"/>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630040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D712430-A452-3CD7-1C95-802123D0370A}"/>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B5B45E7-0457-BB1A-4BBC-222E2CEBAEE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8743D4-3AD0-B31F-3209-5A9D2260B344}"/>
              </a:ext>
            </a:extLst>
          </p:cNvPr>
          <p:cNvSpPr>
            <a:spLocks noGrp="1"/>
          </p:cNvSpPr>
          <p:nvPr>
            <p:ph type="dt" sz="half" idx="10"/>
          </p:nvPr>
        </p:nvSpPr>
        <p:spPr/>
        <p:txBody>
          <a:bodyPr/>
          <a:lstStyle/>
          <a:p>
            <a:fld id="{5C0CE15C-587C-485E-A502-877F18DB0743}" type="datetime3">
              <a:rPr lang="en-US" smtClean="0"/>
              <a:t>1 October 2023</a:t>
            </a:fld>
            <a:endParaRPr lang="fr-FR"/>
          </a:p>
        </p:txBody>
      </p:sp>
      <p:sp>
        <p:nvSpPr>
          <p:cNvPr id="5" name="Espace réservé du pied de page 4">
            <a:extLst>
              <a:ext uri="{FF2B5EF4-FFF2-40B4-BE49-F238E27FC236}">
                <a16:creationId xmlns:a16="http://schemas.microsoft.com/office/drawing/2014/main" id="{2413499B-C020-C76C-2070-1EADA711C895}"/>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BBCA02EA-116A-C04F-216D-4D47D1E147C3}"/>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968454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e de titre">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5EC77-5D28-D37C-0A83-5DFBFE327533}"/>
              </a:ext>
            </a:extLst>
          </p:cNvPr>
          <p:cNvSpPr>
            <a:spLocks noGrp="1"/>
          </p:cNvSpPr>
          <p:nvPr>
            <p:ph type="ctrTitle"/>
          </p:nvPr>
        </p:nvSpPr>
        <p:spPr>
          <a:xfrm>
            <a:off x="88496" y="1996965"/>
            <a:ext cx="5219228" cy="1408769"/>
          </a:xfrm>
          <a:prstGeom prst="rect">
            <a:avLst/>
          </a:prstGeom>
        </p:spPr>
        <p:txBody>
          <a:bodyPr anchor="b"/>
          <a:lstStyle>
            <a:lvl1pPr algn="ctr">
              <a:defRPr kumimoji="0" lang="fr-FR" sz="4400" b="1" i="0" u="none" strike="noStrike" kern="1200" cap="none" normalizeH="0" baseline="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CFE68F2B-B18B-58F9-75ED-8FBCF8E0EF12}"/>
              </a:ext>
            </a:extLst>
          </p:cNvPr>
          <p:cNvSpPr>
            <a:spLocks noGrp="1"/>
          </p:cNvSpPr>
          <p:nvPr>
            <p:ph type="subTitle" idx="1"/>
          </p:nvPr>
        </p:nvSpPr>
        <p:spPr>
          <a:xfrm>
            <a:off x="88496" y="3602038"/>
            <a:ext cx="5219228" cy="1655762"/>
          </a:xfrm>
        </p:spPr>
        <p:txBody>
          <a:bodyPr>
            <a:normAutofit/>
          </a:bodyPr>
          <a:lstStyle>
            <a:lvl1pPr marL="0" indent="0" algn="ctr">
              <a:buNone/>
              <a:defRPr kumimoji="0" lang="fr-FR" sz="2400" b="1" i="0" u="none" strike="noStrike" kern="1200" cap="none" normalizeH="0" baseline="0">
                <a:ln>
                  <a:noFill/>
                </a:ln>
                <a:solidFill>
                  <a:srgbClr val="A6A6A6"/>
                </a:solidFill>
                <a:effectLst/>
                <a:latin typeface="Verdana" panose="020B0604030504040204" pitchFamily="34" charset="0"/>
                <a:ea typeface="Tahoma" panose="020B0604030504040204" pitchFamily="34"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CFA8BE3E-C0F1-8E70-03D2-415014965388}"/>
              </a:ext>
            </a:extLst>
          </p:cNvPr>
          <p:cNvSpPr>
            <a:spLocks noGrp="1"/>
          </p:cNvSpPr>
          <p:nvPr>
            <p:ph type="dt" sz="half" idx="10"/>
          </p:nvPr>
        </p:nvSpPr>
        <p:spPr/>
        <p:txBody>
          <a:bodyPr/>
          <a:lstStyle/>
          <a:p>
            <a:fld id="{83D0B713-8499-484B-A626-C24583F1C9C1}" type="datetime3">
              <a:rPr lang="en-US" smtClean="0"/>
              <a:t>1 October 2023</a:t>
            </a:fld>
            <a:endParaRPr lang="fr-FR"/>
          </a:p>
        </p:txBody>
      </p:sp>
      <p:sp>
        <p:nvSpPr>
          <p:cNvPr id="5" name="Espace réservé du pied de page 4">
            <a:extLst>
              <a:ext uri="{FF2B5EF4-FFF2-40B4-BE49-F238E27FC236}">
                <a16:creationId xmlns:a16="http://schemas.microsoft.com/office/drawing/2014/main" id="{D83FE3F7-C7BC-058B-77C1-28DB02CBCDD0}"/>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04B2EABA-2026-0ACF-D2E9-08C5103B7D68}"/>
              </a:ext>
            </a:extLst>
          </p:cNvPr>
          <p:cNvSpPr>
            <a:spLocks noGrp="1"/>
          </p:cNvSpPr>
          <p:nvPr>
            <p:ph type="sldNum" sz="quarter" idx="12"/>
          </p:nvPr>
        </p:nvSpPr>
        <p:spPr/>
        <p:txBody>
          <a:bodyPr/>
          <a:lstStyle/>
          <a:p>
            <a:fld id="{B20CCB3F-FB25-4499-86B7-0CB2437FA1B7}" type="slidenum">
              <a:rPr lang="fr-FR" smtClean="0"/>
              <a:t>‹N°›</a:t>
            </a:fld>
            <a:endParaRPr lang="fr-FR"/>
          </a:p>
        </p:txBody>
      </p:sp>
      <p:pic>
        <p:nvPicPr>
          <p:cNvPr id="7" name="Picture 9">
            <a:extLst>
              <a:ext uri="{FF2B5EF4-FFF2-40B4-BE49-F238E27FC236}">
                <a16:creationId xmlns:a16="http://schemas.microsoft.com/office/drawing/2014/main" id="{FA11F51E-521A-A807-ADDD-1E9E2E16409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986345" y="136524"/>
            <a:ext cx="3117159" cy="3987797"/>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0BF522A-F837-AC69-7294-9B37F4CE2BBF}"/>
              </a:ext>
            </a:extLst>
          </p:cNvPr>
          <p:cNvSpPr txBox="1"/>
          <p:nvPr userDrawn="1"/>
        </p:nvSpPr>
        <p:spPr>
          <a:xfrm>
            <a:off x="9343697" y="942302"/>
            <a:ext cx="2251841" cy="2308324"/>
          </a:xfrm>
          <a:prstGeom prst="rect">
            <a:avLst/>
          </a:prstGeom>
          <a:noFill/>
        </p:spPr>
        <p:txBody>
          <a:bodyPr wrap="square">
            <a:spAutoFit/>
          </a:bodyPr>
          <a:lstStyle/>
          <a:p>
            <a:pPr algn="ctr"/>
            <a:r>
              <a:rPr lang="fr-FR" sz="4400" dirty="0">
                <a:solidFill>
                  <a:srgbClr val="A6A6A6"/>
                </a:solidFill>
                <a:effectLst/>
                <a:latin typeface="Verdana" panose="020B0604030504040204" pitchFamily="34" charset="0"/>
                <a:ea typeface="Tahoma" panose="020B0604030504040204" pitchFamily="34" charset="0"/>
              </a:rPr>
              <a:t> </a:t>
            </a:r>
            <a:r>
              <a:rPr lang="en-US" sz="4400" i="1" dirty="0">
                <a:solidFill>
                  <a:srgbClr val="A6A6A6"/>
                </a:solidFill>
                <a:effectLst/>
                <a:latin typeface="Tahoma" panose="020B0604030504040204" pitchFamily="34" charset="0"/>
                <a:ea typeface="Tahoma" panose="020B0604030504040204" pitchFamily="34" charset="0"/>
              </a:rPr>
              <a:t>IDEA </a:t>
            </a:r>
            <a:r>
              <a:rPr lang="en-US" sz="3600" i="1" dirty="0">
                <a:solidFill>
                  <a:srgbClr val="A6A6A6"/>
                </a:solidFill>
                <a:effectLst/>
                <a:latin typeface="Tahoma" panose="020B0604030504040204" pitchFamily="34" charset="0"/>
                <a:ea typeface="Tahoma" panose="020B0604030504040204" pitchFamily="34" charset="0"/>
              </a:rPr>
              <a:t>Certificate</a:t>
            </a:r>
            <a:endParaRPr lang="fr-FR" sz="2000" dirty="0">
              <a:effectLst/>
              <a:latin typeface="Tahoma" panose="020B0604030504040204" pitchFamily="34" charset="0"/>
              <a:ea typeface="Tahoma" panose="020B0604030504040204" pitchFamily="34" charset="0"/>
            </a:endParaRPr>
          </a:p>
          <a:p>
            <a:pPr algn="ctr"/>
            <a:br>
              <a:rPr lang="en-US" sz="2800" i="1" dirty="0">
                <a:effectLst/>
                <a:latin typeface="Verdana" panose="020B0604030504040204" pitchFamily="34" charset="0"/>
                <a:ea typeface="Tahoma" panose="020B0604030504040204" pitchFamily="34" charset="0"/>
                <a:cs typeface="Tahoma" panose="020B0604030504040204" pitchFamily="34" charset="0"/>
              </a:rPr>
            </a:br>
            <a:endParaRPr lang="fr-FR" sz="3600" dirty="0"/>
          </a:p>
        </p:txBody>
      </p:sp>
    </p:spTree>
    <p:extLst>
      <p:ext uri="{BB962C8B-B14F-4D97-AF65-F5344CB8AC3E}">
        <p14:creationId xmlns:p14="http://schemas.microsoft.com/office/powerpoint/2010/main" val="234628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rgbClr val="D4B1C9">
            <a:alpha val="14000"/>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D00701-AB5D-1F67-35E5-44EBA138F6F3}"/>
              </a:ext>
            </a:extLst>
          </p:cNvPr>
          <p:cNvSpPr>
            <a:spLocks noGrp="1"/>
          </p:cNvSpPr>
          <p:nvPr>
            <p:ph type="title"/>
          </p:nvPr>
        </p:nvSpPr>
        <p:spPr>
          <a:xfrm>
            <a:off x="838200" y="1114097"/>
            <a:ext cx="10515600" cy="576591"/>
          </a:xfrm>
          <a:prstGeom prst="rect">
            <a:avLst/>
          </a:prstGeom>
        </p:spPr>
        <p:txBody>
          <a:bodyPr>
            <a:normAutofit/>
          </a:bodyPr>
          <a:lstStyle>
            <a:lvl1pPr>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F74C8E91-6A65-8969-C7FB-F9EB414E0AC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25B40826-C05E-3FB4-B0E8-B3BE75A35277}"/>
              </a:ext>
            </a:extLst>
          </p:cNvPr>
          <p:cNvSpPr>
            <a:spLocks noGrp="1"/>
          </p:cNvSpPr>
          <p:nvPr>
            <p:ph type="dt" sz="half" idx="10"/>
          </p:nvPr>
        </p:nvSpPr>
        <p:spPr/>
        <p:txBody>
          <a:bodyPr/>
          <a:lstStyle/>
          <a:p>
            <a:fld id="{C64985F3-7C01-43E9-9965-26251507554F}" type="datetime3">
              <a:rPr lang="en-US" smtClean="0"/>
              <a:t>1 October 2023</a:t>
            </a:fld>
            <a:endParaRPr lang="fr-FR"/>
          </a:p>
        </p:txBody>
      </p:sp>
      <p:sp>
        <p:nvSpPr>
          <p:cNvPr id="5" name="Espace réservé du pied de page 4">
            <a:extLst>
              <a:ext uri="{FF2B5EF4-FFF2-40B4-BE49-F238E27FC236}">
                <a16:creationId xmlns:a16="http://schemas.microsoft.com/office/drawing/2014/main" id="{B802BDC1-247B-510B-3571-276C25176846}"/>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BC58CCFF-1BB4-38ED-C41C-7CFE22706620}"/>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61940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re et contenu">
    <p:bg>
      <p:bgPr>
        <a:solidFill>
          <a:srgbClr val="D4B1C9">
            <a:alpha val="14000"/>
          </a:srgbClr>
        </a:solidFill>
        <a:effectLst/>
      </p:bgPr>
    </p:bg>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5A445D53-D312-5E77-048A-55CA2750FE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5489" t="1038" b="15163"/>
          <a:stretch/>
        </p:blipFill>
        <p:spPr bwMode="auto">
          <a:xfrm rot="5400000">
            <a:off x="2712717" y="-2738336"/>
            <a:ext cx="6909238" cy="1233467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2CD00701-AB5D-1F67-35E5-44EBA138F6F3}"/>
              </a:ext>
            </a:extLst>
          </p:cNvPr>
          <p:cNvSpPr>
            <a:spLocks noGrp="1"/>
          </p:cNvSpPr>
          <p:nvPr>
            <p:ph type="title"/>
          </p:nvPr>
        </p:nvSpPr>
        <p:spPr>
          <a:xfrm>
            <a:off x="838200" y="1114097"/>
            <a:ext cx="10515600" cy="576591"/>
          </a:xfrm>
          <a:prstGeom prst="rect">
            <a:avLst/>
          </a:prstGeom>
        </p:spPr>
        <p:txBody>
          <a:bodyPr>
            <a:normAutofit/>
          </a:bodyPr>
          <a:lstStyle>
            <a:lvl1pPr>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F74C8E91-6A65-8969-C7FB-F9EB414E0AC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25B40826-C05E-3FB4-B0E8-B3BE75A35277}"/>
              </a:ext>
            </a:extLst>
          </p:cNvPr>
          <p:cNvSpPr>
            <a:spLocks noGrp="1"/>
          </p:cNvSpPr>
          <p:nvPr>
            <p:ph type="dt" sz="half" idx="10"/>
          </p:nvPr>
        </p:nvSpPr>
        <p:spPr/>
        <p:txBody>
          <a:bodyPr/>
          <a:lstStyle/>
          <a:p>
            <a:fld id="{3606D159-F4C8-4161-8339-08668AEF954A}" type="datetime3">
              <a:rPr lang="en-US" smtClean="0"/>
              <a:t>1 October 2023</a:t>
            </a:fld>
            <a:endParaRPr lang="fr-FR"/>
          </a:p>
        </p:txBody>
      </p:sp>
      <p:sp>
        <p:nvSpPr>
          <p:cNvPr id="5" name="Espace réservé du pied de page 4">
            <a:extLst>
              <a:ext uri="{FF2B5EF4-FFF2-40B4-BE49-F238E27FC236}">
                <a16:creationId xmlns:a16="http://schemas.microsoft.com/office/drawing/2014/main" id="{B802BDC1-247B-510B-3571-276C25176846}"/>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BC58CCFF-1BB4-38ED-C41C-7CFE22706620}"/>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61027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7F2407-308A-9EE2-7ACC-9BF616C89021}"/>
              </a:ext>
            </a:extLst>
          </p:cNvPr>
          <p:cNvSpPr>
            <a:spLocks noGrp="1"/>
          </p:cNvSpPr>
          <p:nvPr>
            <p:ph type="title"/>
          </p:nvPr>
        </p:nvSpPr>
        <p:spPr>
          <a:xfrm>
            <a:off x="831850" y="1709738"/>
            <a:ext cx="10515600" cy="2852737"/>
          </a:xfrm>
          <a:prstGeom prst="rect">
            <a:avLst/>
          </a:prstGeom>
        </p:spPr>
        <p:txBody>
          <a:bodyPr anchor="b">
            <a:normAutofit/>
          </a:bodyPr>
          <a:lstStyle>
            <a:lvl1pPr algn="ctr"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u texte 2">
            <a:extLst>
              <a:ext uri="{FF2B5EF4-FFF2-40B4-BE49-F238E27FC236}">
                <a16:creationId xmlns:a16="http://schemas.microsoft.com/office/drawing/2014/main" id="{04FB7044-C5D6-47E3-13FF-3836B51E0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4" name="Espace réservé de la date 3">
            <a:extLst>
              <a:ext uri="{FF2B5EF4-FFF2-40B4-BE49-F238E27FC236}">
                <a16:creationId xmlns:a16="http://schemas.microsoft.com/office/drawing/2014/main" id="{8C511011-C0EA-6D2C-88B7-0C0AA80FB3F1}"/>
              </a:ext>
            </a:extLst>
          </p:cNvPr>
          <p:cNvSpPr>
            <a:spLocks noGrp="1"/>
          </p:cNvSpPr>
          <p:nvPr>
            <p:ph type="dt" sz="half" idx="10"/>
          </p:nvPr>
        </p:nvSpPr>
        <p:spPr/>
        <p:txBody>
          <a:bodyPr/>
          <a:lstStyle/>
          <a:p>
            <a:fld id="{F5BDF106-EC0C-4A48-8C96-01DD9422051C}" type="datetime3">
              <a:rPr lang="en-US" smtClean="0"/>
              <a:t>1 October 2023</a:t>
            </a:fld>
            <a:endParaRPr lang="fr-FR"/>
          </a:p>
        </p:txBody>
      </p:sp>
      <p:sp>
        <p:nvSpPr>
          <p:cNvPr id="5" name="Espace réservé du pied de page 4">
            <a:extLst>
              <a:ext uri="{FF2B5EF4-FFF2-40B4-BE49-F238E27FC236}">
                <a16:creationId xmlns:a16="http://schemas.microsoft.com/office/drawing/2014/main" id="{6F06617D-2F29-C2F5-0254-A1F86C4194C9}"/>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612AA83D-DD5A-BDC4-F09C-DD7AAC764186}"/>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46448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79C09D5-0223-5BBE-99F2-F642D839C29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9AFB2A8-CDC4-71F5-EDFF-D95243BEB49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56292D3-8545-F238-5958-A3615BB6C8A9}"/>
              </a:ext>
            </a:extLst>
          </p:cNvPr>
          <p:cNvSpPr>
            <a:spLocks noGrp="1"/>
          </p:cNvSpPr>
          <p:nvPr>
            <p:ph type="dt" sz="half" idx="10"/>
          </p:nvPr>
        </p:nvSpPr>
        <p:spPr/>
        <p:txBody>
          <a:bodyPr/>
          <a:lstStyle/>
          <a:p>
            <a:fld id="{B935AD2D-6831-4540-8868-2C3134509B81}" type="datetime3">
              <a:rPr lang="en-US" smtClean="0"/>
              <a:t>1 October 2023</a:t>
            </a:fld>
            <a:endParaRPr lang="fr-FR"/>
          </a:p>
        </p:txBody>
      </p:sp>
      <p:sp>
        <p:nvSpPr>
          <p:cNvPr id="6" name="Espace réservé du pied de page 5">
            <a:extLst>
              <a:ext uri="{FF2B5EF4-FFF2-40B4-BE49-F238E27FC236}">
                <a16:creationId xmlns:a16="http://schemas.microsoft.com/office/drawing/2014/main" id="{84D3AD65-FDC3-9AA1-4267-BCAA290ECF97}"/>
              </a:ext>
            </a:extLst>
          </p:cNvPr>
          <p:cNvSpPr>
            <a:spLocks noGrp="1"/>
          </p:cNvSpPr>
          <p:nvPr>
            <p:ph type="ftr" sz="quarter" idx="11"/>
          </p:nvPr>
        </p:nvSpPr>
        <p:spPr/>
        <p:txBody>
          <a:bodyPr/>
          <a:lstStyle/>
          <a:p>
            <a:r>
              <a:rPr lang="fr-FR"/>
              <a:t>Innovation and Entrepreneurship</a:t>
            </a:r>
          </a:p>
        </p:txBody>
      </p:sp>
      <p:sp>
        <p:nvSpPr>
          <p:cNvPr id="7" name="Espace réservé du numéro de diapositive 6">
            <a:extLst>
              <a:ext uri="{FF2B5EF4-FFF2-40B4-BE49-F238E27FC236}">
                <a16:creationId xmlns:a16="http://schemas.microsoft.com/office/drawing/2014/main" id="{47190A75-CA06-03D8-AB46-4A1F8CE7F09C}"/>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35534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09926B0-9744-0432-59FF-073901FF0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774B193-9A0C-2E36-431C-97B1B41C1D8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D89C842-CD4B-D0BC-4A3D-8868ED6968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37247F0-484A-DD1C-8079-915B6C5B59F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7D7AC08-9C72-EAC6-61BF-36DFC9181954}"/>
              </a:ext>
            </a:extLst>
          </p:cNvPr>
          <p:cNvSpPr>
            <a:spLocks noGrp="1"/>
          </p:cNvSpPr>
          <p:nvPr>
            <p:ph type="dt" sz="half" idx="10"/>
          </p:nvPr>
        </p:nvSpPr>
        <p:spPr/>
        <p:txBody>
          <a:bodyPr/>
          <a:lstStyle/>
          <a:p>
            <a:fld id="{EA11CE6C-D3CA-4DF9-B9A5-3B54DC7E95B5}" type="datetime3">
              <a:rPr lang="en-US" smtClean="0"/>
              <a:t>1 October 2023</a:t>
            </a:fld>
            <a:endParaRPr lang="fr-FR"/>
          </a:p>
        </p:txBody>
      </p:sp>
      <p:sp>
        <p:nvSpPr>
          <p:cNvPr id="8" name="Espace réservé du pied de page 7">
            <a:extLst>
              <a:ext uri="{FF2B5EF4-FFF2-40B4-BE49-F238E27FC236}">
                <a16:creationId xmlns:a16="http://schemas.microsoft.com/office/drawing/2014/main" id="{6E59000A-A75C-370A-C238-9B031CAF3EB0}"/>
              </a:ext>
            </a:extLst>
          </p:cNvPr>
          <p:cNvSpPr>
            <a:spLocks noGrp="1"/>
          </p:cNvSpPr>
          <p:nvPr>
            <p:ph type="ftr" sz="quarter" idx="11"/>
          </p:nvPr>
        </p:nvSpPr>
        <p:spPr/>
        <p:txBody>
          <a:bodyPr/>
          <a:lstStyle/>
          <a:p>
            <a:r>
              <a:rPr lang="fr-FR"/>
              <a:t>Innovation and Entrepreneurship</a:t>
            </a:r>
          </a:p>
        </p:txBody>
      </p:sp>
      <p:sp>
        <p:nvSpPr>
          <p:cNvPr id="9" name="Espace réservé du numéro de diapositive 8">
            <a:extLst>
              <a:ext uri="{FF2B5EF4-FFF2-40B4-BE49-F238E27FC236}">
                <a16:creationId xmlns:a16="http://schemas.microsoft.com/office/drawing/2014/main" id="{B20DDAE5-ACB8-52F7-F3C1-B8F3D00FFC3A}"/>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127034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9BA4E-7C62-9E23-D6D2-C715CB574DD7}"/>
              </a:ext>
            </a:extLst>
          </p:cNvPr>
          <p:cNvSpPr>
            <a:spLocks noGrp="1"/>
          </p:cNvSpPr>
          <p:nvPr>
            <p:ph type="title"/>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e la date 2">
            <a:extLst>
              <a:ext uri="{FF2B5EF4-FFF2-40B4-BE49-F238E27FC236}">
                <a16:creationId xmlns:a16="http://schemas.microsoft.com/office/drawing/2014/main" id="{E63AFD52-86EF-F15D-B966-B1EFFCC6BFD1}"/>
              </a:ext>
            </a:extLst>
          </p:cNvPr>
          <p:cNvSpPr>
            <a:spLocks noGrp="1"/>
          </p:cNvSpPr>
          <p:nvPr>
            <p:ph type="dt" sz="half" idx="10"/>
          </p:nvPr>
        </p:nvSpPr>
        <p:spPr/>
        <p:txBody>
          <a:bodyPr/>
          <a:lstStyle/>
          <a:p>
            <a:fld id="{61B57628-0C13-4969-8940-A186CDE3E94B}" type="datetime3">
              <a:rPr lang="en-US" smtClean="0"/>
              <a:t>1 October 2023</a:t>
            </a:fld>
            <a:endParaRPr lang="fr-FR"/>
          </a:p>
        </p:txBody>
      </p:sp>
      <p:sp>
        <p:nvSpPr>
          <p:cNvPr id="4" name="Espace réservé du pied de page 3">
            <a:extLst>
              <a:ext uri="{FF2B5EF4-FFF2-40B4-BE49-F238E27FC236}">
                <a16:creationId xmlns:a16="http://schemas.microsoft.com/office/drawing/2014/main" id="{15CE7A9B-0B18-0013-8717-8DF173B34FC8}"/>
              </a:ext>
            </a:extLst>
          </p:cNvPr>
          <p:cNvSpPr>
            <a:spLocks noGrp="1"/>
          </p:cNvSpPr>
          <p:nvPr>
            <p:ph type="ftr" sz="quarter" idx="11"/>
          </p:nvPr>
        </p:nvSpPr>
        <p:spPr/>
        <p:txBody>
          <a:bodyPr/>
          <a:lstStyle/>
          <a:p>
            <a:r>
              <a:rPr lang="fr-FR"/>
              <a:t>Innovation and Entrepreneurship</a:t>
            </a:r>
          </a:p>
        </p:txBody>
      </p:sp>
      <p:sp>
        <p:nvSpPr>
          <p:cNvPr id="5" name="Espace réservé du numéro de diapositive 4">
            <a:extLst>
              <a:ext uri="{FF2B5EF4-FFF2-40B4-BE49-F238E27FC236}">
                <a16:creationId xmlns:a16="http://schemas.microsoft.com/office/drawing/2014/main" id="{0AABD730-6E47-AB95-066F-640ADA8B9179}"/>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1580984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B422C14-65C7-4874-0EDE-AE877F4F2382}"/>
              </a:ext>
            </a:extLst>
          </p:cNvPr>
          <p:cNvSpPr>
            <a:spLocks noGrp="1"/>
          </p:cNvSpPr>
          <p:nvPr>
            <p:ph type="dt" sz="half" idx="10"/>
          </p:nvPr>
        </p:nvSpPr>
        <p:spPr/>
        <p:txBody>
          <a:bodyPr/>
          <a:lstStyle/>
          <a:p>
            <a:fld id="{2746067D-1371-4FD7-8FD3-180F4CCCC31A}" type="datetime3">
              <a:rPr lang="en-US" smtClean="0"/>
              <a:t>1 October 2023</a:t>
            </a:fld>
            <a:endParaRPr lang="fr-FR"/>
          </a:p>
        </p:txBody>
      </p:sp>
      <p:sp>
        <p:nvSpPr>
          <p:cNvPr id="3" name="Espace réservé du pied de page 2">
            <a:extLst>
              <a:ext uri="{FF2B5EF4-FFF2-40B4-BE49-F238E27FC236}">
                <a16:creationId xmlns:a16="http://schemas.microsoft.com/office/drawing/2014/main" id="{166D13D2-7CFB-6EA9-103B-40A16BC6E7BB}"/>
              </a:ext>
            </a:extLst>
          </p:cNvPr>
          <p:cNvSpPr>
            <a:spLocks noGrp="1"/>
          </p:cNvSpPr>
          <p:nvPr>
            <p:ph type="ftr" sz="quarter" idx="11"/>
          </p:nvPr>
        </p:nvSpPr>
        <p:spPr/>
        <p:txBody>
          <a:bodyPr/>
          <a:lstStyle/>
          <a:p>
            <a:r>
              <a:rPr lang="fr-FR"/>
              <a:t>Innovation and Entrepreneurship</a:t>
            </a:r>
          </a:p>
        </p:txBody>
      </p:sp>
      <p:sp>
        <p:nvSpPr>
          <p:cNvPr id="4" name="Espace réservé du numéro de diapositive 3">
            <a:extLst>
              <a:ext uri="{FF2B5EF4-FFF2-40B4-BE49-F238E27FC236}">
                <a16:creationId xmlns:a16="http://schemas.microsoft.com/office/drawing/2014/main" id="{94229DC9-1F4C-7238-995E-7ABAFA0715B6}"/>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18000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62DE60B-B17F-A5FD-AF6D-AB4B6AA7E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D2F0FE36-630B-F127-D117-CAD336794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504FEA-2C87-4B8E-8AE5-D41239B9E14F}" type="datetime3">
              <a:rPr lang="en-US" smtClean="0"/>
              <a:t>1 October 2023</a:t>
            </a:fld>
            <a:endParaRPr lang="fr-FR"/>
          </a:p>
        </p:txBody>
      </p:sp>
      <p:sp>
        <p:nvSpPr>
          <p:cNvPr id="5" name="Espace réservé du pied de page 4">
            <a:extLst>
              <a:ext uri="{FF2B5EF4-FFF2-40B4-BE49-F238E27FC236}">
                <a16:creationId xmlns:a16="http://schemas.microsoft.com/office/drawing/2014/main" id="{899C5B79-C66C-2318-1228-6133CF4E7E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Innovation and Entrepreneurship</a:t>
            </a:r>
          </a:p>
        </p:txBody>
      </p:sp>
      <p:sp>
        <p:nvSpPr>
          <p:cNvPr id="6" name="Espace réservé du numéro de diapositive 5">
            <a:extLst>
              <a:ext uri="{FF2B5EF4-FFF2-40B4-BE49-F238E27FC236}">
                <a16:creationId xmlns:a16="http://schemas.microsoft.com/office/drawing/2014/main" id="{EA535BDB-A1E3-FE90-E4A2-A7CF4FA39B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CCB3F-FB25-4499-86B7-0CB2437FA1B7}" type="slidenum">
              <a:rPr lang="fr-FR" smtClean="0"/>
              <a:t>‹N°›</a:t>
            </a:fld>
            <a:endParaRPr lang="fr-FR"/>
          </a:p>
        </p:txBody>
      </p:sp>
      <p:pic>
        <p:nvPicPr>
          <p:cNvPr id="8" name="Picture 11">
            <a:extLst>
              <a:ext uri="{FF2B5EF4-FFF2-40B4-BE49-F238E27FC236}">
                <a16:creationId xmlns:a16="http://schemas.microsoft.com/office/drawing/2014/main" id="{611AD369-F2A0-1EB0-507F-AF481A12B80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954428" y="0"/>
            <a:ext cx="3346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033689"/>
      </p:ext>
    </p:extLst>
  </p:cSld>
  <p:clrMap bg1="lt1" tx1="dk1" bg2="lt2" tx2="dk2" accent1="accent1" accent2="accent2" accent3="accent3" accent4="accent4" accent5="accent5" accent6="accent6" hlink="hlink" folHlink="folHlink"/>
  <p:sldLayoutIdLst>
    <p:sldLayoutId id="2147483799" r:id="rId1"/>
    <p:sldLayoutId id="2147483810" r:id="rId2"/>
    <p:sldLayoutId id="2147483800" r:id="rId3"/>
    <p:sldLayoutId id="2147483811" r:id="rId4"/>
    <p:sldLayoutId id="2147483801" r:id="rId5"/>
    <p:sldLayoutId id="2147483802" r:id="rId6"/>
    <p:sldLayoutId id="2147483803" r:id="rId7"/>
    <p:sldLayoutId id="2147483804" r:id="rId8"/>
    <p:sldLayoutId id="2147483805" r:id="rId9"/>
    <p:sldLayoutId id="2147483812" r:id="rId10"/>
    <p:sldLayoutId id="2147483806" r:id="rId11"/>
    <p:sldLayoutId id="2147483807" r:id="rId12"/>
    <p:sldLayoutId id="2147483808" r:id="rId13"/>
    <p:sldLayoutId id="2147483809"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D5A24F-397F-465F-8BE0-8C560897E571}"/>
              </a:ext>
            </a:extLst>
          </p:cNvPr>
          <p:cNvSpPr>
            <a:spLocks noGrp="1"/>
          </p:cNvSpPr>
          <p:nvPr>
            <p:ph type="ctrTitle"/>
          </p:nvPr>
        </p:nvSpPr>
        <p:spPr>
          <a:xfrm>
            <a:off x="88496" y="2063692"/>
            <a:ext cx="6007504" cy="1904105"/>
          </a:xfrm>
        </p:spPr>
        <p:txBody>
          <a:bodyPr/>
          <a:lstStyle/>
          <a:p>
            <a:r>
              <a:rPr lang="en-US" sz="3600" dirty="0">
                <a:solidFill>
                  <a:schemeClr val="tx1"/>
                </a:solidFill>
                <a:cs typeface="Book Antiqua"/>
              </a:rPr>
              <a:t>Innovation &amp; Entrepreneurship</a:t>
            </a:r>
            <a:br>
              <a:rPr lang="en-US" sz="3600" dirty="0">
                <a:solidFill>
                  <a:schemeClr val="tx1"/>
                </a:solidFill>
                <a:cs typeface="Book Antiqua"/>
              </a:rPr>
            </a:br>
            <a:br>
              <a:rPr lang="en-US" sz="3600" dirty="0">
                <a:solidFill>
                  <a:schemeClr val="tx1"/>
                </a:solidFill>
                <a:cs typeface="Book Antiqua"/>
              </a:rPr>
            </a:br>
            <a:r>
              <a:rPr lang="en-US" sz="3000" i="1" dirty="0">
                <a:solidFill>
                  <a:schemeClr val="tx1"/>
                </a:solidFill>
                <a:cs typeface="Book Antiqua"/>
              </a:rPr>
              <a:t>Session 5</a:t>
            </a:r>
            <a:endParaRPr lang="fr-FR" sz="3000" i="1" dirty="0">
              <a:solidFill>
                <a:schemeClr val="accent1"/>
              </a:solidFill>
            </a:endParaRPr>
          </a:p>
        </p:txBody>
      </p:sp>
      <p:sp>
        <p:nvSpPr>
          <p:cNvPr id="3" name="Sous-titre 2">
            <a:extLst>
              <a:ext uri="{FF2B5EF4-FFF2-40B4-BE49-F238E27FC236}">
                <a16:creationId xmlns:a16="http://schemas.microsoft.com/office/drawing/2014/main" id="{4DC49801-5E8B-4664-949D-FD416C02C3D0}"/>
              </a:ext>
            </a:extLst>
          </p:cNvPr>
          <p:cNvSpPr>
            <a:spLocks noGrp="1"/>
          </p:cNvSpPr>
          <p:nvPr>
            <p:ph type="subTitle" idx="1"/>
          </p:nvPr>
        </p:nvSpPr>
        <p:spPr>
          <a:xfrm>
            <a:off x="486562" y="5202238"/>
            <a:ext cx="5025006" cy="1655762"/>
          </a:xfrm>
        </p:spPr>
        <p:txBody>
          <a:bodyPr/>
          <a:lstStyle/>
          <a:p>
            <a:pPr marL="228600" lvl="0" indent="-228600" algn="r">
              <a:spcBef>
                <a:spcPts val="0"/>
              </a:spcBef>
              <a:buClr>
                <a:srgbClr val="2C3A58"/>
              </a:buClr>
              <a:buSzPts val="4000"/>
            </a:pPr>
            <a:r>
              <a:rPr lang="en-US" sz="2200" i="1" dirty="0"/>
              <a:t>Son Thi Kim LE</a:t>
            </a:r>
          </a:p>
          <a:p>
            <a:pPr marL="228600" lvl="0" indent="-228600" algn="l">
              <a:spcBef>
                <a:spcPts val="0"/>
              </a:spcBef>
              <a:buClr>
                <a:srgbClr val="2C3A58"/>
              </a:buClr>
              <a:buSzPts val="4000"/>
            </a:pPr>
            <a:r>
              <a:rPr lang="en-US" sz="2200" b="0" dirty="0"/>
              <a:t>University of Littoral Côte </a:t>
            </a:r>
            <a:r>
              <a:rPr lang="en-US" sz="2200" b="0" dirty="0" err="1"/>
              <a:t>d’Opale</a:t>
            </a:r>
            <a:endParaRPr lang="en-US" sz="2200" b="0" dirty="0"/>
          </a:p>
          <a:p>
            <a:pPr marL="228600" lvl="0" indent="-228600" algn="r">
              <a:spcBef>
                <a:spcPts val="0"/>
              </a:spcBef>
              <a:buClr>
                <a:srgbClr val="2C3A58"/>
              </a:buClr>
              <a:buSzPts val="4000"/>
            </a:pPr>
            <a:r>
              <a:rPr lang="en-US" sz="2200" b="0" dirty="0"/>
              <a:t>France</a:t>
            </a:r>
          </a:p>
          <a:p>
            <a:pPr marL="228600" lvl="0" indent="-228600" algn="l">
              <a:spcBef>
                <a:spcPts val="0"/>
              </a:spcBef>
              <a:buClr>
                <a:srgbClr val="2C3A58"/>
              </a:buClr>
              <a:buSzPts val="4000"/>
            </a:pPr>
            <a:endParaRPr lang="en-US" sz="2200" i="1" dirty="0">
              <a:solidFill>
                <a:schemeClr val="accent1"/>
              </a:solidFill>
            </a:endParaRPr>
          </a:p>
          <a:p>
            <a:endParaRPr lang="fr-FR" dirty="0"/>
          </a:p>
        </p:txBody>
      </p:sp>
      <p:sp>
        <p:nvSpPr>
          <p:cNvPr id="4" name="Espace réservé de la date 3">
            <a:extLst>
              <a:ext uri="{FF2B5EF4-FFF2-40B4-BE49-F238E27FC236}">
                <a16:creationId xmlns:a16="http://schemas.microsoft.com/office/drawing/2014/main" id="{B8959725-9D42-45A0-AF23-55647FB9708C}"/>
              </a:ext>
            </a:extLst>
          </p:cNvPr>
          <p:cNvSpPr>
            <a:spLocks noGrp="1"/>
          </p:cNvSpPr>
          <p:nvPr>
            <p:ph type="dt" sz="half" idx="10"/>
          </p:nvPr>
        </p:nvSpPr>
        <p:spPr/>
        <p:txBody>
          <a:bodyPr/>
          <a:lstStyle/>
          <a:p>
            <a:fld id="{6640ECE6-557F-4A74-BAEB-A8D127BC1437}" type="datetime3">
              <a:rPr lang="en-US" smtClean="0"/>
              <a:t>1 October 2023</a:t>
            </a:fld>
            <a:endParaRPr lang="fr-FR"/>
          </a:p>
        </p:txBody>
      </p:sp>
      <p:sp>
        <p:nvSpPr>
          <p:cNvPr id="5" name="Espace réservé du pied de page 4">
            <a:extLst>
              <a:ext uri="{FF2B5EF4-FFF2-40B4-BE49-F238E27FC236}">
                <a16:creationId xmlns:a16="http://schemas.microsoft.com/office/drawing/2014/main" id="{BBB46293-2421-48DD-AD75-EB0BBCDB186D}"/>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E7E710D9-4DAB-46B1-B321-F1E023EB6B62}"/>
              </a:ext>
            </a:extLst>
          </p:cNvPr>
          <p:cNvSpPr>
            <a:spLocks noGrp="1"/>
          </p:cNvSpPr>
          <p:nvPr>
            <p:ph type="sldNum" sz="quarter" idx="12"/>
          </p:nvPr>
        </p:nvSpPr>
        <p:spPr/>
        <p:txBody>
          <a:bodyPr/>
          <a:lstStyle/>
          <a:p>
            <a:fld id="{B20CCB3F-FB25-4499-86B7-0CB2437FA1B7}" type="slidenum">
              <a:rPr lang="fr-FR" smtClean="0"/>
              <a:t>1</a:t>
            </a:fld>
            <a:endParaRPr lang="fr-FR"/>
          </a:p>
        </p:txBody>
      </p:sp>
      <p:pic>
        <p:nvPicPr>
          <p:cNvPr id="7" name="Audio 6">
            <a:hlinkClick r:id="" action="ppaction://media"/>
            <a:extLst>
              <a:ext uri="{FF2B5EF4-FFF2-40B4-BE49-F238E27FC236}">
                <a16:creationId xmlns:a16="http://schemas.microsoft.com/office/drawing/2014/main" id="{42D85CDE-DFFB-4BDA-8B5B-68D25896E9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27300815"/>
      </p:ext>
    </p:extLst>
  </p:cSld>
  <p:clrMapOvr>
    <a:masterClrMapping/>
  </p:clrMapOvr>
  <mc:AlternateContent xmlns:mc="http://schemas.openxmlformats.org/markup-compatibility/2006" xmlns:p14="http://schemas.microsoft.com/office/powerpoint/2010/main">
    <mc:Choice Requires="p14">
      <p:transition spd="slow" p14:dur="2000" advTm="6829"/>
    </mc:Choice>
    <mc:Fallback xmlns="">
      <p:transition spd="slow" advTm="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307112"/>
            <a:ext cx="9491472" cy="5208838"/>
          </a:xfrm>
        </p:spPr>
        <p:txBody>
          <a:bodyPr>
            <a:normAutofit fontScale="92500" lnSpcReduction="20000"/>
          </a:bodyPr>
          <a:lstStyle/>
          <a:p>
            <a:pPr>
              <a:lnSpc>
                <a:spcPct val="120000"/>
              </a:lnSpc>
              <a:spcBef>
                <a:spcPts val="600"/>
              </a:spcBef>
              <a:spcAft>
                <a:spcPts val="600"/>
              </a:spcAft>
            </a:pPr>
            <a:r>
              <a:rPr lang="en-US" dirty="0"/>
              <a:t>Industrial property rights guarantee their holder a monopoly on exploitation.</a:t>
            </a:r>
          </a:p>
          <a:p>
            <a:pPr>
              <a:lnSpc>
                <a:spcPct val="120000"/>
              </a:lnSpc>
              <a:spcBef>
                <a:spcPts val="600"/>
              </a:spcBef>
              <a:spcAft>
                <a:spcPts val="600"/>
              </a:spcAft>
            </a:pPr>
            <a:r>
              <a:rPr lang="en-US" dirty="0"/>
              <a:t>Any industrial property title confers a monopoly: it includes for its holder the right to use the IP title and the right to oppose the use of the invention, the brand or design of the object or service protected without authorization. </a:t>
            </a:r>
          </a:p>
          <a:p>
            <a:pPr lvl="1">
              <a:lnSpc>
                <a:spcPct val="110000"/>
              </a:lnSpc>
              <a:spcBef>
                <a:spcPts val="600"/>
              </a:spcBef>
              <a:spcAft>
                <a:spcPts val="600"/>
              </a:spcAft>
            </a:pPr>
            <a:r>
              <a:rPr lang="en-US" dirty="0">
                <a:solidFill>
                  <a:schemeClr val="tx1">
                    <a:lumMod val="95000"/>
                    <a:lumOff val="5000"/>
                  </a:schemeClr>
                </a:solidFill>
              </a:rPr>
              <a:t>Patents</a:t>
            </a:r>
          </a:p>
          <a:p>
            <a:pPr lvl="1">
              <a:lnSpc>
                <a:spcPct val="110000"/>
              </a:lnSpc>
              <a:spcBef>
                <a:spcPts val="600"/>
              </a:spcBef>
              <a:spcAft>
                <a:spcPts val="600"/>
              </a:spcAft>
            </a:pPr>
            <a:r>
              <a:rPr lang="en-US" dirty="0">
                <a:solidFill>
                  <a:schemeClr val="tx1">
                    <a:lumMod val="95000"/>
                    <a:lumOff val="5000"/>
                  </a:schemeClr>
                </a:solidFill>
              </a:rPr>
              <a:t>Trademarks</a:t>
            </a:r>
          </a:p>
          <a:p>
            <a:pPr lvl="1">
              <a:lnSpc>
                <a:spcPct val="110000"/>
              </a:lnSpc>
              <a:spcBef>
                <a:spcPts val="600"/>
              </a:spcBef>
              <a:spcAft>
                <a:spcPts val="600"/>
              </a:spcAft>
            </a:pPr>
            <a:r>
              <a:rPr lang="en-US" dirty="0">
                <a:solidFill>
                  <a:schemeClr val="tx1">
                    <a:lumMod val="95000"/>
                    <a:lumOff val="5000"/>
                  </a:schemeClr>
                </a:solidFill>
              </a:rPr>
              <a:t>Industrial designs</a:t>
            </a:r>
          </a:p>
          <a:p>
            <a:pPr lvl="1">
              <a:lnSpc>
                <a:spcPct val="110000"/>
              </a:lnSpc>
              <a:spcBef>
                <a:spcPts val="600"/>
              </a:spcBef>
              <a:spcAft>
                <a:spcPts val="600"/>
              </a:spcAft>
            </a:pPr>
            <a:r>
              <a:rPr lang="en-US" dirty="0">
                <a:solidFill>
                  <a:schemeClr val="tx1">
                    <a:lumMod val="95000"/>
                    <a:lumOff val="5000"/>
                  </a:schemeClr>
                </a:solidFill>
              </a:rPr>
              <a:t>Geographical indications</a:t>
            </a:r>
          </a:p>
          <a:p>
            <a:pPr lvl="1">
              <a:lnSpc>
                <a:spcPct val="110000"/>
              </a:lnSpc>
              <a:spcBef>
                <a:spcPts val="600"/>
              </a:spcBef>
              <a:spcAft>
                <a:spcPts val="600"/>
              </a:spcAft>
            </a:pPr>
            <a:r>
              <a:rPr lang="en-US" dirty="0">
                <a:solidFill>
                  <a:schemeClr val="tx1">
                    <a:lumMod val="95000"/>
                    <a:lumOff val="5000"/>
                  </a:schemeClr>
                </a:solidFill>
              </a:rPr>
              <a:t>Trade secrets</a:t>
            </a:r>
            <a:endParaRPr lang="en-US" dirty="0"/>
          </a:p>
        </p:txBody>
      </p:sp>
      <p:sp>
        <p:nvSpPr>
          <p:cNvPr id="5" name="Slide Number Placeholder 4"/>
          <p:cNvSpPr>
            <a:spLocks noGrp="1"/>
          </p:cNvSpPr>
          <p:nvPr>
            <p:ph type="sldNum" sz="quarter" idx="12"/>
          </p:nvPr>
        </p:nvSpPr>
        <p:spPr/>
        <p:txBody>
          <a:bodyPr/>
          <a:lstStyle/>
          <a:p>
            <a:fld id="{1F4A272C-92A5-A04E-91CD-E6EC72F17F45}" type="slidenum">
              <a:rPr lang="en-US" smtClean="0"/>
              <a:t>10</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0618B38A-AF61-4039-A9D3-CC94AD38192E}" type="datetime3">
              <a:rPr lang="en-US" smtClean="0"/>
              <a:t>1 October 2023</a:t>
            </a:fld>
            <a:endParaRPr lang="en-US"/>
          </a:p>
        </p:txBody>
      </p:sp>
      <p:sp>
        <p:nvSpPr>
          <p:cNvPr id="10" name="Title 1">
            <a:extLst>
              <a:ext uri="{FF2B5EF4-FFF2-40B4-BE49-F238E27FC236}">
                <a16:creationId xmlns:a16="http://schemas.microsoft.com/office/drawing/2014/main" id="{35BA8B30-0EDF-4AFB-BC0C-DA430B1D923D}"/>
              </a:ext>
            </a:extLst>
          </p:cNvPr>
          <p:cNvSpPr txBox="1">
            <a:spLocks/>
          </p:cNvSpPr>
          <p:nvPr/>
        </p:nvSpPr>
        <p:spPr>
          <a:xfrm>
            <a:off x="838200" y="730521"/>
            <a:ext cx="10515600" cy="576591"/>
          </a:xfrm>
          <a:prstGeom prst="rect">
            <a:avLst/>
          </a:prstGeom>
        </p:spPr>
        <p:txBody>
          <a:bodyPr>
            <a:no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sz="2600" dirty="0"/>
              <a:t>Industrial property</a:t>
            </a:r>
          </a:p>
        </p:txBody>
      </p:sp>
      <p:pic>
        <p:nvPicPr>
          <p:cNvPr id="2" name="Audio 1">
            <a:hlinkClick r:id="" action="ppaction://media"/>
            <a:extLst>
              <a:ext uri="{FF2B5EF4-FFF2-40B4-BE49-F238E27FC236}">
                <a16:creationId xmlns:a16="http://schemas.microsoft.com/office/drawing/2014/main" id="{DD38FE5B-E77E-4E83-8711-7F90122F82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37539614"/>
      </p:ext>
    </p:extLst>
  </p:cSld>
  <p:clrMapOvr>
    <a:masterClrMapping/>
  </p:clrMapOvr>
  <mc:AlternateContent xmlns:mc="http://schemas.openxmlformats.org/markup-compatibility/2006" xmlns:p14="http://schemas.microsoft.com/office/powerpoint/2010/main">
    <mc:Choice Requires="p14">
      <p:transition spd="slow" p14:dur="2000" advTm="49049"/>
    </mc:Choice>
    <mc:Fallback xmlns="">
      <p:transition spd="slow" advTm="49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307112"/>
            <a:ext cx="9491472" cy="5208838"/>
          </a:xfrm>
        </p:spPr>
        <p:txBody>
          <a:bodyPr>
            <a:normAutofit/>
          </a:bodyPr>
          <a:lstStyle/>
          <a:p>
            <a:pPr>
              <a:lnSpc>
                <a:spcPct val="100000"/>
              </a:lnSpc>
              <a:spcBef>
                <a:spcPts val="1200"/>
              </a:spcBef>
            </a:pPr>
            <a:r>
              <a:rPr lang="en-US" sz="2400" b="1" u="sng" dirty="0">
                <a:solidFill>
                  <a:schemeClr val="tx1">
                    <a:lumMod val="95000"/>
                    <a:lumOff val="5000"/>
                  </a:schemeClr>
                </a:solidFill>
              </a:rPr>
              <a:t>Patents</a:t>
            </a:r>
            <a:r>
              <a:rPr lang="en-US" sz="2400" dirty="0">
                <a:solidFill>
                  <a:schemeClr val="tx1">
                    <a:lumMod val="95000"/>
                    <a:lumOff val="5000"/>
                  </a:schemeClr>
                </a:solidFill>
              </a:rPr>
              <a:t>: an exclusive right on its holder a monopoly on exploitation of an invention (a product/process that provides a new way of doing something, or that offers a new technical solution to a problem) for a non-renewable period of 20 years </a:t>
            </a:r>
            <a:r>
              <a:rPr lang="en-US" sz="2400" dirty="0"/>
              <a:t>from the filing date of the application</a:t>
            </a:r>
            <a:r>
              <a:rPr lang="en-US" sz="2400" dirty="0">
                <a:solidFill>
                  <a:schemeClr val="tx1">
                    <a:lumMod val="95000"/>
                    <a:lumOff val="5000"/>
                  </a:schemeClr>
                </a:solidFill>
              </a:rPr>
              <a:t>.</a:t>
            </a:r>
            <a:endParaRPr lang="fr-FR" sz="2400" dirty="0"/>
          </a:p>
          <a:p>
            <a:pPr>
              <a:lnSpc>
                <a:spcPct val="100000"/>
              </a:lnSpc>
              <a:spcBef>
                <a:spcPts val="1200"/>
              </a:spcBef>
            </a:pPr>
            <a:r>
              <a:rPr lang="en-US" sz="2400" dirty="0"/>
              <a:t>Patent owner has the exclusive right to prevent or stop others from commercially exploiting the patented invention. </a:t>
            </a:r>
          </a:p>
          <a:p>
            <a:pPr>
              <a:lnSpc>
                <a:spcPct val="100000"/>
              </a:lnSpc>
              <a:spcBef>
                <a:spcPts val="1200"/>
              </a:spcBef>
            </a:pPr>
            <a:r>
              <a:rPr lang="en-US" sz="2400" dirty="0"/>
              <a:t>Patent protection: the invention cannot be commercially made, used, distributed, imported or sold by others without the patent owner's consent. </a:t>
            </a:r>
          </a:p>
          <a:p>
            <a:pPr>
              <a:lnSpc>
                <a:spcPct val="100000"/>
              </a:lnSpc>
              <a:spcBef>
                <a:spcPts val="1200"/>
              </a:spcBef>
            </a:pPr>
            <a:r>
              <a:rPr lang="en-US" sz="2400" dirty="0"/>
              <a:t>When a patent expires, the protection ends, and an invention enters the public domain.</a:t>
            </a:r>
            <a:endParaRPr lang="en-US" sz="2400" dirty="0">
              <a:solidFill>
                <a:schemeClr val="tx1">
                  <a:lumMod val="95000"/>
                  <a:lumOff val="5000"/>
                </a:schemeClr>
              </a:solidFill>
            </a:endParaRPr>
          </a:p>
          <a:p>
            <a:pPr>
              <a:lnSpc>
                <a:spcPct val="110000"/>
              </a:lnSpc>
              <a:spcBef>
                <a:spcPts val="600"/>
              </a:spcBef>
              <a:spcAft>
                <a:spcPts val="600"/>
              </a:spcAft>
            </a:pPr>
            <a:endParaRPr lang="en-US" dirty="0">
              <a:solidFill>
                <a:schemeClr val="tx1">
                  <a:lumMod val="95000"/>
                  <a:lumOff val="5000"/>
                </a:schemeClr>
              </a:solidFill>
            </a:endParaRPr>
          </a:p>
          <a:p>
            <a:pPr lvl="1">
              <a:lnSpc>
                <a:spcPct val="110000"/>
              </a:lnSpc>
              <a:spcBef>
                <a:spcPts val="0"/>
              </a:spcBef>
              <a:spcAft>
                <a:spcPts val="600"/>
              </a:spcAft>
            </a:pPr>
            <a:endParaRPr lang="en-US" dirty="0">
              <a:solidFill>
                <a:schemeClr val="tx1">
                  <a:lumMod val="95000"/>
                  <a:lumOff val="5000"/>
                </a:schemeClr>
              </a:solidFill>
            </a:endParaRPr>
          </a:p>
          <a:p>
            <a:pPr lvl="1">
              <a:lnSpc>
                <a:spcPct val="110000"/>
              </a:lnSpc>
              <a:spcBef>
                <a:spcPts val="0"/>
              </a:spcBef>
              <a:spcAft>
                <a:spcPts val="600"/>
              </a:spcAft>
            </a:pPr>
            <a:endParaRPr lang="en-US" dirty="0">
              <a:solidFill>
                <a:schemeClr val="tx1">
                  <a:lumMod val="95000"/>
                  <a:lumOff val="5000"/>
                </a:schemeClr>
              </a:solidFill>
            </a:endParaRPr>
          </a:p>
          <a:p>
            <a:pPr lvl="1">
              <a:lnSpc>
                <a:spcPct val="110000"/>
              </a:lnSpc>
              <a:spcBef>
                <a:spcPts val="0"/>
              </a:spcBef>
              <a:spcAft>
                <a:spcPts val="600"/>
              </a:spcAft>
            </a:pPr>
            <a:endParaRPr lang="en-US" dirty="0">
              <a:solidFill>
                <a:schemeClr val="tx1">
                  <a:lumMod val="95000"/>
                  <a:lumOff val="5000"/>
                </a:schemeClr>
              </a:solidFill>
            </a:endParaRPr>
          </a:p>
        </p:txBody>
      </p:sp>
      <p:sp>
        <p:nvSpPr>
          <p:cNvPr id="5" name="Slide Number Placeholder 4"/>
          <p:cNvSpPr>
            <a:spLocks noGrp="1"/>
          </p:cNvSpPr>
          <p:nvPr>
            <p:ph type="sldNum" sz="quarter" idx="12"/>
          </p:nvPr>
        </p:nvSpPr>
        <p:spPr/>
        <p:txBody>
          <a:bodyPr/>
          <a:lstStyle/>
          <a:p>
            <a:fld id="{1F4A272C-92A5-A04E-91CD-E6EC72F17F45}" type="slidenum">
              <a:rPr lang="en-US" smtClean="0"/>
              <a:t>11</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B4C5BCA9-AE31-4AE0-BB84-9D8CD33E8420}" type="datetime3">
              <a:rPr lang="en-US" smtClean="0"/>
              <a:t>1 October 2023</a:t>
            </a:fld>
            <a:endParaRPr lang="en-US"/>
          </a:p>
        </p:txBody>
      </p:sp>
      <p:sp>
        <p:nvSpPr>
          <p:cNvPr id="10" name="Title 1">
            <a:extLst>
              <a:ext uri="{FF2B5EF4-FFF2-40B4-BE49-F238E27FC236}">
                <a16:creationId xmlns:a16="http://schemas.microsoft.com/office/drawing/2014/main" id="{6B5A6192-DD79-4238-96D0-CA718A46D877}"/>
              </a:ext>
            </a:extLst>
          </p:cNvPr>
          <p:cNvSpPr txBox="1">
            <a:spLocks/>
          </p:cNvSpPr>
          <p:nvPr/>
        </p:nvSpPr>
        <p:spPr>
          <a:xfrm>
            <a:off x="838200" y="730521"/>
            <a:ext cx="10515600" cy="576591"/>
          </a:xfrm>
          <a:prstGeom prst="rect">
            <a:avLst/>
          </a:prstGeom>
        </p:spPr>
        <p:txBody>
          <a:bodyPr>
            <a:no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sz="2600" dirty="0"/>
              <a:t>Industrial property: Patents</a:t>
            </a:r>
          </a:p>
        </p:txBody>
      </p:sp>
      <p:pic>
        <p:nvPicPr>
          <p:cNvPr id="2" name="Audio 1">
            <a:hlinkClick r:id="" action="ppaction://media"/>
            <a:extLst>
              <a:ext uri="{FF2B5EF4-FFF2-40B4-BE49-F238E27FC236}">
                <a16:creationId xmlns:a16="http://schemas.microsoft.com/office/drawing/2014/main" id="{5BC85E7E-8DD4-43B7-8659-2FD8A7CA14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95304769"/>
      </p:ext>
    </p:extLst>
  </p:cSld>
  <p:clrMapOvr>
    <a:masterClrMapping/>
  </p:clrMapOvr>
  <mc:AlternateContent xmlns:mc="http://schemas.openxmlformats.org/markup-compatibility/2006" xmlns:p14="http://schemas.microsoft.com/office/powerpoint/2010/main">
    <mc:Choice Requires="p14">
      <p:transition spd="slow" p14:dur="2000" advTm="87787"/>
    </mc:Choice>
    <mc:Fallback xmlns="">
      <p:transition spd="slow" advTm="87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443210"/>
            <a:ext cx="10515600" cy="4733753"/>
          </a:xfrm>
        </p:spPr>
        <p:txBody>
          <a:bodyPr>
            <a:normAutofit fontScale="92500" lnSpcReduction="10000"/>
          </a:bodyPr>
          <a:lstStyle/>
          <a:p>
            <a:pPr defTabSz="457200">
              <a:lnSpc>
                <a:spcPct val="110000"/>
              </a:lnSpc>
              <a:spcBef>
                <a:spcPts val="600"/>
              </a:spcBef>
              <a:buClr>
                <a:srgbClr val="C00000"/>
              </a:buClr>
              <a:defRPr/>
            </a:pPr>
            <a:r>
              <a:rPr lang="en-US" b="1" u="sng" dirty="0"/>
              <a:t>Trademark</a:t>
            </a:r>
            <a:r>
              <a:rPr lang="en-US" dirty="0"/>
              <a:t>: a sign capable of distinguishing the goods or services of one enterprise from those of other enterprises. </a:t>
            </a:r>
          </a:p>
          <a:p>
            <a:pPr lvl="1" defTabSz="457200">
              <a:lnSpc>
                <a:spcPct val="110000"/>
              </a:lnSpc>
              <a:spcBef>
                <a:spcPts val="600"/>
              </a:spcBef>
              <a:buClr>
                <a:srgbClr val="C00000"/>
              </a:buClr>
              <a:defRPr/>
            </a:pPr>
            <a:r>
              <a:rPr lang="en-US" dirty="0"/>
              <a:t>A word or a combination of words, letters, and numerals</a:t>
            </a:r>
          </a:p>
          <a:p>
            <a:pPr lvl="1" defTabSz="457200">
              <a:lnSpc>
                <a:spcPct val="110000"/>
              </a:lnSpc>
              <a:spcBef>
                <a:spcPts val="600"/>
              </a:spcBef>
              <a:buClr>
                <a:srgbClr val="C00000"/>
              </a:buClr>
              <a:defRPr/>
            </a:pPr>
            <a:r>
              <a:rPr lang="en-US" dirty="0"/>
              <a:t>Drawings, symbols, three-dimensional features such as the shape and packaging of goods</a:t>
            </a:r>
          </a:p>
          <a:p>
            <a:pPr lvl="1" defTabSz="457200">
              <a:lnSpc>
                <a:spcPct val="110000"/>
              </a:lnSpc>
              <a:spcBef>
                <a:spcPts val="600"/>
              </a:spcBef>
              <a:buClr>
                <a:srgbClr val="C00000"/>
              </a:buClr>
              <a:defRPr/>
            </a:pPr>
            <a:r>
              <a:rPr lang="en-US" dirty="0"/>
              <a:t>Non-visible signs such as sounds or fragrances, or color shades used as distinguishing features</a:t>
            </a:r>
          </a:p>
          <a:p>
            <a:pPr defTabSz="457200">
              <a:lnSpc>
                <a:spcPct val="110000"/>
              </a:lnSpc>
              <a:spcBef>
                <a:spcPts val="600"/>
              </a:spcBef>
              <a:buClr>
                <a:srgbClr val="C00000"/>
              </a:buClr>
              <a:defRPr/>
            </a:pPr>
            <a:r>
              <a:rPr lang="en-US" dirty="0"/>
              <a:t>Trademark can be exclusively used by its owner, or licensed to another party for use in return for payment. </a:t>
            </a:r>
          </a:p>
          <a:p>
            <a:pPr defTabSz="457200">
              <a:lnSpc>
                <a:spcPct val="110000"/>
              </a:lnSpc>
              <a:spcBef>
                <a:spcPts val="600"/>
              </a:spcBef>
              <a:buClr>
                <a:srgbClr val="C00000"/>
              </a:buClr>
              <a:defRPr/>
            </a:pPr>
            <a:r>
              <a:rPr lang="en-US" dirty="0"/>
              <a:t>Trademark is protected for a period of ten years indefinitely renewable. </a:t>
            </a:r>
          </a:p>
          <a:p>
            <a:pPr marL="0" indent="0">
              <a:spcBef>
                <a:spcPts val="600"/>
              </a:spcBef>
              <a:spcAft>
                <a:spcPts val="600"/>
              </a:spcAft>
              <a:buNone/>
            </a:pPr>
            <a:endParaRPr lang="en-US" dirty="0"/>
          </a:p>
        </p:txBody>
      </p:sp>
      <p:sp>
        <p:nvSpPr>
          <p:cNvPr id="5" name="Slide Number Placeholder 4"/>
          <p:cNvSpPr>
            <a:spLocks noGrp="1"/>
          </p:cNvSpPr>
          <p:nvPr>
            <p:ph type="sldNum" sz="quarter" idx="12"/>
          </p:nvPr>
        </p:nvSpPr>
        <p:spPr/>
        <p:txBody>
          <a:bodyPr/>
          <a:lstStyle/>
          <a:p>
            <a:fld id="{1F4A272C-92A5-A04E-91CD-E6EC72F17F45}" type="slidenum">
              <a:rPr lang="en-US" smtClean="0"/>
              <a:t>12</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396BF8F9-B9BE-4272-A317-D2449AC44D78}" type="datetime3">
              <a:rPr lang="en-US" smtClean="0"/>
              <a:t>1 October 2023</a:t>
            </a:fld>
            <a:endParaRPr lang="en-US"/>
          </a:p>
        </p:txBody>
      </p:sp>
      <p:sp>
        <p:nvSpPr>
          <p:cNvPr id="10" name="Title 1">
            <a:extLst>
              <a:ext uri="{FF2B5EF4-FFF2-40B4-BE49-F238E27FC236}">
                <a16:creationId xmlns:a16="http://schemas.microsoft.com/office/drawing/2014/main" id="{53A01CAD-FB43-4B3C-B119-39348ABCCB7A}"/>
              </a:ext>
            </a:extLst>
          </p:cNvPr>
          <p:cNvSpPr txBox="1">
            <a:spLocks/>
          </p:cNvSpPr>
          <p:nvPr/>
        </p:nvSpPr>
        <p:spPr>
          <a:xfrm>
            <a:off x="838200" y="730521"/>
            <a:ext cx="10515600" cy="576591"/>
          </a:xfrm>
          <a:prstGeom prst="rect">
            <a:avLst/>
          </a:prstGeom>
        </p:spPr>
        <p:txBody>
          <a:bodyPr>
            <a:no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sz="2600" dirty="0"/>
              <a:t>Industrial property: Trademarks</a:t>
            </a:r>
          </a:p>
        </p:txBody>
      </p:sp>
      <p:pic>
        <p:nvPicPr>
          <p:cNvPr id="2" name="Audio 1">
            <a:hlinkClick r:id="" action="ppaction://media"/>
            <a:extLst>
              <a:ext uri="{FF2B5EF4-FFF2-40B4-BE49-F238E27FC236}">
                <a16:creationId xmlns:a16="http://schemas.microsoft.com/office/drawing/2014/main" id="{3799F71F-2149-42DA-9E34-4FFA16996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41754841"/>
      </p:ext>
    </p:extLst>
  </p:cSld>
  <p:clrMapOvr>
    <a:masterClrMapping/>
  </p:clrMapOvr>
  <mc:AlternateContent xmlns:mc="http://schemas.openxmlformats.org/markup-compatibility/2006" xmlns:p14="http://schemas.microsoft.com/office/powerpoint/2010/main">
    <mc:Choice Requires="p14">
      <p:transition spd="slow" p14:dur="2000" advTm="68809"/>
    </mc:Choice>
    <mc:Fallback xmlns="">
      <p:transition spd="slow" advTm="68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F4A272C-92A5-A04E-91CD-E6EC72F17F45}" type="slidenum">
              <a:rPr lang="en-US" smtClean="0"/>
              <a:t>13</a:t>
            </a:fld>
            <a:endParaRPr lang="en-US"/>
          </a:p>
        </p:txBody>
      </p:sp>
      <p:sp>
        <p:nvSpPr>
          <p:cNvPr id="4" name="Content Placeholder 3"/>
          <p:cNvSpPr>
            <a:spLocks noGrp="1"/>
          </p:cNvSpPr>
          <p:nvPr>
            <p:ph sz="quarter" idx="1"/>
          </p:nvPr>
        </p:nvSpPr>
        <p:spPr>
          <a:xfrm>
            <a:off x="838200" y="1307112"/>
            <a:ext cx="9491472" cy="5110621"/>
          </a:xfrm>
        </p:spPr>
        <p:txBody>
          <a:bodyPr>
            <a:noAutofit/>
          </a:bodyPr>
          <a:lstStyle/>
          <a:p>
            <a:pPr>
              <a:lnSpc>
                <a:spcPct val="100000"/>
              </a:lnSpc>
              <a:spcBef>
                <a:spcPts val="600"/>
              </a:spcBef>
            </a:pPr>
            <a:r>
              <a:rPr lang="en-US" sz="2400" b="1" u="sng" dirty="0">
                <a:solidFill>
                  <a:schemeClr val="tx1">
                    <a:lumMod val="95000"/>
                    <a:lumOff val="5000"/>
                  </a:schemeClr>
                </a:solidFill>
              </a:rPr>
              <a:t>Industrial designs</a:t>
            </a:r>
            <a:r>
              <a:rPr lang="en-US" sz="2400" dirty="0">
                <a:solidFill>
                  <a:schemeClr val="tx1">
                    <a:lumMod val="95000"/>
                    <a:lumOff val="5000"/>
                  </a:schemeClr>
                </a:solidFill>
              </a:rPr>
              <a:t>: an industrial design constitutes the ornamental aspect of an article, may consist of three dimensional features, such as the shape of an article, or two dimensional features, such as patterns, lines or color.</a:t>
            </a:r>
          </a:p>
          <a:p>
            <a:pPr>
              <a:lnSpc>
                <a:spcPct val="100000"/>
              </a:lnSpc>
              <a:spcBef>
                <a:spcPts val="600"/>
              </a:spcBef>
            </a:pPr>
            <a:r>
              <a:rPr lang="en-US" sz="2400" dirty="0">
                <a:solidFill>
                  <a:schemeClr val="tx1">
                    <a:lumMod val="95000"/>
                    <a:lumOff val="5000"/>
                  </a:schemeClr>
                </a:solidFill>
              </a:rPr>
              <a:t>The duration of the protection: varies from country to country, but at least 10 years. </a:t>
            </a:r>
          </a:p>
          <a:p>
            <a:pPr>
              <a:lnSpc>
                <a:spcPct val="100000"/>
              </a:lnSpc>
              <a:spcBef>
                <a:spcPts val="600"/>
              </a:spcBef>
            </a:pPr>
            <a:r>
              <a:rPr lang="en-US" sz="2400" dirty="0">
                <a:solidFill>
                  <a:schemeClr val="tx1">
                    <a:lumMod val="95000"/>
                    <a:lumOff val="5000"/>
                  </a:schemeClr>
                </a:solidFill>
              </a:rPr>
              <a:t>Owner of a registered industrial design or of a design patent has the right to prevent third parties from making, selling or importing articles bearing or embodying a design which is a copy, or substantially a copy, of the protected design, when such acts are undertaken for commercial purposes.</a:t>
            </a:r>
          </a:p>
          <a:p>
            <a:pPr>
              <a:lnSpc>
                <a:spcPct val="100000"/>
              </a:lnSpc>
              <a:spcBef>
                <a:spcPts val="600"/>
              </a:spcBef>
            </a:pPr>
            <a:r>
              <a:rPr lang="en-US" sz="2400" dirty="0">
                <a:solidFill>
                  <a:schemeClr val="tx1">
                    <a:lumMod val="95000"/>
                    <a:lumOff val="5000"/>
                  </a:schemeClr>
                </a:solidFill>
              </a:rPr>
              <a:t>Industrial design as “registered design” protected under industrial design law, or as “design patents” protected under patent law.</a:t>
            </a:r>
          </a:p>
        </p:txBody>
      </p:sp>
      <p:sp>
        <p:nvSpPr>
          <p:cNvPr id="7" name="Title 1">
            <a:extLst>
              <a:ext uri="{FF2B5EF4-FFF2-40B4-BE49-F238E27FC236}">
                <a16:creationId xmlns:a16="http://schemas.microsoft.com/office/drawing/2014/main" id="{15ADDCFE-7B09-4696-AFEE-145ADA16102D}"/>
              </a:ext>
            </a:extLst>
          </p:cNvPr>
          <p:cNvSpPr txBox="1">
            <a:spLocks/>
          </p:cNvSpPr>
          <p:nvPr/>
        </p:nvSpPr>
        <p:spPr>
          <a:xfrm>
            <a:off x="838200" y="730521"/>
            <a:ext cx="10515600" cy="576591"/>
          </a:xfrm>
          <a:prstGeom prst="rect">
            <a:avLst/>
          </a:prstGeom>
        </p:spPr>
        <p:txBody>
          <a:bodyPr>
            <a:no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sz="2600" dirty="0"/>
              <a:t>Industrial property: Industrial designs</a:t>
            </a:r>
          </a:p>
        </p:txBody>
      </p:sp>
      <p:sp>
        <p:nvSpPr>
          <p:cNvPr id="2" name="Espace réservé de la date 1">
            <a:extLst>
              <a:ext uri="{FF2B5EF4-FFF2-40B4-BE49-F238E27FC236}">
                <a16:creationId xmlns:a16="http://schemas.microsoft.com/office/drawing/2014/main" id="{5608CB08-8151-4AE7-8453-50598873E417}"/>
              </a:ext>
            </a:extLst>
          </p:cNvPr>
          <p:cNvSpPr>
            <a:spLocks noGrp="1"/>
          </p:cNvSpPr>
          <p:nvPr>
            <p:ph type="dt" sz="half" idx="10"/>
          </p:nvPr>
        </p:nvSpPr>
        <p:spPr/>
        <p:txBody>
          <a:bodyPr/>
          <a:lstStyle/>
          <a:p>
            <a:fld id="{EAFEA2F4-74CD-4367-80AA-FC31439DBE59}" type="datetime3">
              <a:rPr lang="en-US" smtClean="0"/>
              <a:t>1 October 2023</a:t>
            </a:fld>
            <a:endParaRPr lang="fr-FR"/>
          </a:p>
        </p:txBody>
      </p:sp>
      <p:sp>
        <p:nvSpPr>
          <p:cNvPr id="5" name="Espace réservé du pied de page 4">
            <a:extLst>
              <a:ext uri="{FF2B5EF4-FFF2-40B4-BE49-F238E27FC236}">
                <a16:creationId xmlns:a16="http://schemas.microsoft.com/office/drawing/2014/main" id="{615F5E6F-D01F-418F-9055-AC7426F00554}"/>
              </a:ext>
            </a:extLst>
          </p:cNvPr>
          <p:cNvSpPr>
            <a:spLocks noGrp="1"/>
          </p:cNvSpPr>
          <p:nvPr>
            <p:ph type="ftr" sz="quarter" idx="11"/>
          </p:nvPr>
        </p:nvSpPr>
        <p:spPr/>
        <p:txBody>
          <a:bodyPr/>
          <a:lstStyle/>
          <a:p>
            <a:r>
              <a:rPr lang="fr-FR"/>
              <a:t>Innovation and Entrepreneurship</a:t>
            </a:r>
          </a:p>
        </p:txBody>
      </p:sp>
      <p:pic>
        <p:nvPicPr>
          <p:cNvPr id="6" name="Audio 5">
            <a:hlinkClick r:id="" action="ppaction://media"/>
            <a:extLst>
              <a:ext uri="{FF2B5EF4-FFF2-40B4-BE49-F238E27FC236}">
                <a16:creationId xmlns:a16="http://schemas.microsoft.com/office/drawing/2014/main" id="{66E6BAAD-F3B9-4A2D-8BE2-095E327258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19540923"/>
      </p:ext>
    </p:extLst>
  </p:cSld>
  <p:clrMapOvr>
    <a:masterClrMapping/>
  </p:clrMapOvr>
  <mc:AlternateContent xmlns:mc="http://schemas.openxmlformats.org/markup-compatibility/2006" xmlns:p14="http://schemas.microsoft.com/office/powerpoint/2010/main">
    <mc:Choice Requires="p14">
      <p:transition spd="slow" p14:dur="2000" advTm="115928"/>
    </mc:Choice>
    <mc:Fallback xmlns="">
      <p:transition spd="slow" advTm="11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F4A272C-92A5-A04E-91CD-E6EC72F17F45}" type="slidenum">
              <a:rPr lang="en-US" smtClean="0"/>
              <a:t>14</a:t>
            </a:fld>
            <a:endParaRPr lang="en-US"/>
          </a:p>
        </p:txBody>
      </p:sp>
      <p:sp>
        <p:nvSpPr>
          <p:cNvPr id="4" name="Content Placeholder 3"/>
          <p:cNvSpPr>
            <a:spLocks noGrp="1"/>
          </p:cNvSpPr>
          <p:nvPr>
            <p:ph sz="quarter" idx="1"/>
          </p:nvPr>
        </p:nvSpPr>
        <p:spPr>
          <a:xfrm>
            <a:off x="958467" y="1527048"/>
            <a:ext cx="9371205" cy="4890685"/>
          </a:xfrm>
        </p:spPr>
        <p:txBody>
          <a:bodyPr>
            <a:normAutofit/>
          </a:bodyPr>
          <a:lstStyle/>
          <a:p>
            <a:r>
              <a:rPr lang="en-US" sz="2000" b="1" dirty="0"/>
              <a:t>Geographical indication: </a:t>
            </a:r>
          </a:p>
          <a:p>
            <a:pPr lvl="1"/>
            <a:r>
              <a:rPr lang="en-US" sz="1800" dirty="0"/>
              <a:t>A sign used on products that have a specific geographical origin and possess qualities or a reputation that are due to that origin. </a:t>
            </a:r>
          </a:p>
          <a:p>
            <a:pPr lvl="1"/>
            <a:r>
              <a:rPr lang="en-US" sz="1800" dirty="0"/>
              <a:t>The qualities, characteristics or reputation of the product should be essentially due to the place of origin. </a:t>
            </a:r>
          </a:p>
          <a:p>
            <a:pPr lvl="1"/>
            <a:r>
              <a:rPr lang="en-US" sz="1800" dirty="0"/>
              <a:t>Agricultural products, foodstuffs, wine and spirit drinks, handicrafts, and industrial products.</a:t>
            </a:r>
          </a:p>
          <a:p>
            <a:pPr>
              <a:lnSpc>
                <a:spcPct val="110000"/>
              </a:lnSpc>
              <a:spcBef>
                <a:spcPts val="600"/>
              </a:spcBef>
            </a:pPr>
            <a:r>
              <a:rPr lang="en-US" sz="2200" dirty="0"/>
              <a:t>A geographical indication right enables those who have the right to use the indication to prevent its use by a third party whose product does not conform to the applicable standards. </a:t>
            </a:r>
          </a:p>
          <a:p>
            <a:r>
              <a:rPr lang="en-US" sz="2000" dirty="0"/>
              <a:t>In many sui generis legislations, registrations for geographical indications are not subject to a specific period of validity.</a:t>
            </a:r>
          </a:p>
          <a:p>
            <a:r>
              <a:rPr lang="en-US" sz="2000" dirty="0"/>
              <a:t>The right to use a protected geographical indication belongs to producers in the geographical area defined, who comply with the specific conditions of production for the product.</a:t>
            </a:r>
          </a:p>
          <a:p>
            <a:endParaRPr lang="en-US" sz="2000" dirty="0"/>
          </a:p>
          <a:p>
            <a:pPr lvl="1"/>
            <a:endParaRPr lang="en-US" sz="2000" dirty="0"/>
          </a:p>
          <a:p>
            <a:pPr marL="0" indent="0" algn="ctr">
              <a:buNone/>
            </a:pPr>
            <a:endParaRPr lang="en-US" sz="2400" dirty="0"/>
          </a:p>
        </p:txBody>
      </p:sp>
      <p:sp>
        <p:nvSpPr>
          <p:cNvPr id="11" name="Title 1">
            <a:extLst>
              <a:ext uri="{FF2B5EF4-FFF2-40B4-BE49-F238E27FC236}">
                <a16:creationId xmlns:a16="http://schemas.microsoft.com/office/drawing/2014/main" id="{D004352E-5314-4C95-A353-451B5F50644C}"/>
              </a:ext>
            </a:extLst>
          </p:cNvPr>
          <p:cNvSpPr txBox="1">
            <a:spLocks/>
          </p:cNvSpPr>
          <p:nvPr/>
        </p:nvSpPr>
        <p:spPr>
          <a:xfrm>
            <a:off x="838200" y="730521"/>
            <a:ext cx="10515600" cy="576591"/>
          </a:xfrm>
          <a:prstGeom prst="rect">
            <a:avLst/>
          </a:prstGeom>
        </p:spPr>
        <p:txBody>
          <a:bodyPr>
            <a:no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sz="2600" dirty="0"/>
              <a:t>Industrial property: </a:t>
            </a:r>
            <a:r>
              <a:rPr lang="en-US" sz="2800" dirty="0"/>
              <a:t>Geographical indications</a:t>
            </a:r>
            <a:endParaRPr lang="en-US" sz="2600" dirty="0"/>
          </a:p>
        </p:txBody>
      </p:sp>
      <p:sp>
        <p:nvSpPr>
          <p:cNvPr id="2" name="Espace réservé de la date 1">
            <a:extLst>
              <a:ext uri="{FF2B5EF4-FFF2-40B4-BE49-F238E27FC236}">
                <a16:creationId xmlns:a16="http://schemas.microsoft.com/office/drawing/2014/main" id="{C4768522-F2F8-40E7-895C-96C9490ADF1B}"/>
              </a:ext>
            </a:extLst>
          </p:cNvPr>
          <p:cNvSpPr>
            <a:spLocks noGrp="1"/>
          </p:cNvSpPr>
          <p:nvPr>
            <p:ph type="dt" sz="half" idx="10"/>
          </p:nvPr>
        </p:nvSpPr>
        <p:spPr/>
        <p:txBody>
          <a:bodyPr/>
          <a:lstStyle/>
          <a:p>
            <a:fld id="{B1835885-B24A-4519-83A5-BD6FA7B05E0F}" type="datetime3">
              <a:rPr lang="en-US" smtClean="0"/>
              <a:t>1 October 2023</a:t>
            </a:fld>
            <a:endParaRPr lang="fr-FR"/>
          </a:p>
        </p:txBody>
      </p:sp>
      <p:sp>
        <p:nvSpPr>
          <p:cNvPr id="5" name="Espace réservé du pied de page 4">
            <a:extLst>
              <a:ext uri="{FF2B5EF4-FFF2-40B4-BE49-F238E27FC236}">
                <a16:creationId xmlns:a16="http://schemas.microsoft.com/office/drawing/2014/main" id="{328A5403-C7E1-4995-8AC0-4C9F77C79951}"/>
              </a:ext>
            </a:extLst>
          </p:cNvPr>
          <p:cNvSpPr>
            <a:spLocks noGrp="1"/>
          </p:cNvSpPr>
          <p:nvPr>
            <p:ph type="ftr" sz="quarter" idx="11"/>
          </p:nvPr>
        </p:nvSpPr>
        <p:spPr/>
        <p:txBody>
          <a:bodyPr/>
          <a:lstStyle/>
          <a:p>
            <a:r>
              <a:rPr lang="fr-FR"/>
              <a:t>Innovation and Entrepreneurship</a:t>
            </a:r>
          </a:p>
        </p:txBody>
      </p:sp>
      <p:pic>
        <p:nvPicPr>
          <p:cNvPr id="6" name="Audio 5">
            <a:hlinkClick r:id="" action="ppaction://media"/>
            <a:extLst>
              <a:ext uri="{FF2B5EF4-FFF2-40B4-BE49-F238E27FC236}">
                <a16:creationId xmlns:a16="http://schemas.microsoft.com/office/drawing/2014/main" id="{D108CF67-8538-4972-B384-82693E308A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19753880"/>
      </p:ext>
    </p:extLst>
  </p:cSld>
  <p:clrMapOvr>
    <a:masterClrMapping/>
  </p:clrMapOvr>
  <mc:AlternateContent xmlns:mc="http://schemas.openxmlformats.org/markup-compatibility/2006" xmlns:p14="http://schemas.microsoft.com/office/powerpoint/2010/main">
    <mc:Choice Requires="p14">
      <p:transition spd="slow" p14:dur="2000" advTm="101890"/>
    </mc:Choice>
    <mc:Fallback xmlns="">
      <p:transition spd="slow" advTm="10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F4A272C-92A5-A04E-91CD-E6EC72F17F45}" type="slidenum">
              <a:rPr lang="en-US" smtClean="0"/>
              <a:t>15</a:t>
            </a:fld>
            <a:endParaRPr lang="en-US"/>
          </a:p>
        </p:txBody>
      </p:sp>
      <p:sp>
        <p:nvSpPr>
          <p:cNvPr id="4" name="Content Placeholder 3"/>
          <p:cNvSpPr>
            <a:spLocks noGrp="1"/>
          </p:cNvSpPr>
          <p:nvPr>
            <p:ph sz="quarter" idx="1"/>
          </p:nvPr>
        </p:nvSpPr>
        <p:spPr>
          <a:xfrm>
            <a:off x="838200" y="1307112"/>
            <a:ext cx="9958330" cy="5291992"/>
          </a:xfrm>
        </p:spPr>
        <p:txBody>
          <a:bodyPr>
            <a:normAutofit fontScale="47500" lnSpcReduction="20000"/>
          </a:bodyPr>
          <a:lstStyle/>
          <a:p>
            <a:pPr>
              <a:lnSpc>
                <a:spcPct val="120000"/>
              </a:lnSpc>
              <a:spcBef>
                <a:spcPts val="600"/>
              </a:spcBef>
            </a:pPr>
            <a:r>
              <a:rPr lang="en-US" sz="4000" dirty="0"/>
              <a:t>Trade secrets are intellectual property rights on confidential information which may be sold or licensed.</a:t>
            </a:r>
          </a:p>
          <a:p>
            <a:pPr>
              <a:lnSpc>
                <a:spcPct val="120000"/>
              </a:lnSpc>
              <a:spcBef>
                <a:spcPts val="600"/>
              </a:spcBef>
            </a:pPr>
            <a:r>
              <a:rPr lang="en-US" sz="4000" dirty="0"/>
              <a:t>To qualify as a trade secret, the information must be:</a:t>
            </a:r>
          </a:p>
          <a:p>
            <a:pPr lvl="1">
              <a:lnSpc>
                <a:spcPct val="120000"/>
              </a:lnSpc>
              <a:spcBef>
                <a:spcPts val="600"/>
              </a:spcBef>
            </a:pPr>
            <a:r>
              <a:rPr lang="en-US" sz="3300" dirty="0">
                <a:solidFill>
                  <a:schemeClr val="tx1"/>
                </a:solidFill>
              </a:rPr>
              <a:t>commercially valuable because it is secret,</a:t>
            </a:r>
          </a:p>
          <a:p>
            <a:pPr lvl="1">
              <a:lnSpc>
                <a:spcPct val="120000"/>
              </a:lnSpc>
              <a:spcBef>
                <a:spcPts val="600"/>
              </a:spcBef>
            </a:pPr>
            <a:r>
              <a:rPr lang="en-US" sz="3300" dirty="0">
                <a:solidFill>
                  <a:schemeClr val="tx1"/>
                </a:solidFill>
              </a:rPr>
              <a:t>be known only to a limited group of persons, and</a:t>
            </a:r>
          </a:p>
          <a:p>
            <a:pPr lvl="1">
              <a:lnSpc>
                <a:spcPct val="120000"/>
              </a:lnSpc>
              <a:spcBef>
                <a:spcPts val="600"/>
              </a:spcBef>
            </a:pPr>
            <a:r>
              <a:rPr lang="en-US" sz="3300" dirty="0">
                <a:solidFill>
                  <a:schemeClr val="tx1"/>
                </a:solidFill>
              </a:rPr>
              <a:t>be subject to reasonable steps taken by the rightful holder of the information to keep it secret, including the use of confidentiality agreements for business partners and employees.</a:t>
            </a:r>
          </a:p>
          <a:p>
            <a:pPr>
              <a:lnSpc>
                <a:spcPct val="120000"/>
              </a:lnSpc>
              <a:spcBef>
                <a:spcPts val="600"/>
              </a:spcBef>
            </a:pPr>
            <a:r>
              <a:rPr lang="en-US" sz="4000" dirty="0"/>
              <a:t>Any confidential business information which provides an enterprise a competitive edge and is unknown to others may be protected as a trade secret.</a:t>
            </a:r>
          </a:p>
          <a:p>
            <a:pPr lvl="1">
              <a:lnSpc>
                <a:spcPct val="120000"/>
              </a:lnSpc>
              <a:spcBef>
                <a:spcPts val="600"/>
              </a:spcBef>
            </a:pPr>
            <a:r>
              <a:rPr lang="en-US" sz="3400" dirty="0"/>
              <a:t>Technical information, such as information concerning manufacturing processes, pharmaceutical test data, designs and drawings of computer programs, </a:t>
            </a:r>
          </a:p>
          <a:p>
            <a:pPr lvl="1">
              <a:lnSpc>
                <a:spcPct val="120000"/>
              </a:lnSpc>
              <a:spcBef>
                <a:spcPts val="600"/>
              </a:spcBef>
            </a:pPr>
            <a:r>
              <a:rPr lang="en-US" sz="3400" dirty="0"/>
              <a:t>Commercial information, such as distribution methods, list of suppliers and clients, and advertising strategies.</a:t>
            </a:r>
          </a:p>
          <a:p>
            <a:pPr>
              <a:lnSpc>
                <a:spcPct val="120000"/>
              </a:lnSpc>
              <a:spcBef>
                <a:spcPts val="600"/>
              </a:spcBef>
            </a:pPr>
            <a:r>
              <a:rPr lang="en-US" sz="4600" dirty="0"/>
              <a:t>The unauthorized acquisition, use or disclosure of such secret information in a manner contrary to honest commercial practices by others is regarded as an unfair practice and a violation of the trade secret protection</a:t>
            </a:r>
            <a:r>
              <a:rPr lang="en-US" sz="3400" dirty="0"/>
              <a:t>.</a:t>
            </a:r>
          </a:p>
          <a:p>
            <a:endParaRPr lang="en-US" dirty="0"/>
          </a:p>
          <a:p>
            <a:endParaRPr lang="en-US" dirty="0"/>
          </a:p>
        </p:txBody>
      </p:sp>
      <p:sp>
        <p:nvSpPr>
          <p:cNvPr id="7" name="Title 1">
            <a:extLst>
              <a:ext uri="{FF2B5EF4-FFF2-40B4-BE49-F238E27FC236}">
                <a16:creationId xmlns:a16="http://schemas.microsoft.com/office/drawing/2014/main" id="{55BDAF1F-925D-4263-9940-56D9D37CED59}"/>
              </a:ext>
            </a:extLst>
          </p:cNvPr>
          <p:cNvSpPr txBox="1">
            <a:spLocks/>
          </p:cNvSpPr>
          <p:nvPr/>
        </p:nvSpPr>
        <p:spPr>
          <a:xfrm>
            <a:off x="838200" y="730521"/>
            <a:ext cx="10515600" cy="576591"/>
          </a:xfrm>
          <a:prstGeom prst="rect">
            <a:avLst/>
          </a:prstGeom>
        </p:spPr>
        <p:txBody>
          <a:bodyPr>
            <a:no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sz="2600" dirty="0"/>
              <a:t>Industrial property: </a:t>
            </a:r>
            <a:r>
              <a:rPr lang="en-US" sz="2800" dirty="0"/>
              <a:t>Trade secrets</a:t>
            </a:r>
            <a:endParaRPr lang="en-US" sz="2600" dirty="0"/>
          </a:p>
        </p:txBody>
      </p:sp>
      <p:sp>
        <p:nvSpPr>
          <p:cNvPr id="2" name="Espace réservé de la date 1">
            <a:extLst>
              <a:ext uri="{FF2B5EF4-FFF2-40B4-BE49-F238E27FC236}">
                <a16:creationId xmlns:a16="http://schemas.microsoft.com/office/drawing/2014/main" id="{06ACC7E0-C047-40D2-9A34-4471BC286A34}"/>
              </a:ext>
            </a:extLst>
          </p:cNvPr>
          <p:cNvSpPr>
            <a:spLocks noGrp="1"/>
          </p:cNvSpPr>
          <p:nvPr>
            <p:ph type="dt" sz="half" idx="10"/>
          </p:nvPr>
        </p:nvSpPr>
        <p:spPr/>
        <p:txBody>
          <a:bodyPr/>
          <a:lstStyle/>
          <a:p>
            <a:fld id="{7EFEA114-9D04-4E56-B8A1-CA81F0702E02}" type="datetime3">
              <a:rPr lang="en-US" smtClean="0"/>
              <a:t>1 October 2023</a:t>
            </a:fld>
            <a:endParaRPr lang="fr-FR"/>
          </a:p>
        </p:txBody>
      </p:sp>
      <p:sp>
        <p:nvSpPr>
          <p:cNvPr id="5" name="Espace réservé du pied de page 4">
            <a:extLst>
              <a:ext uri="{FF2B5EF4-FFF2-40B4-BE49-F238E27FC236}">
                <a16:creationId xmlns:a16="http://schemas.microsoft.com/office/drawing/2014/main" id="{85D3859E-3E17-4CB1-80CF-CECF81A168D9}"/>
              </a:ext>
            </a:extLst>
          </p:cNvPr>
          <p:cNvSpPr>
            <a:spLocks noGrp="1"/>
          </p:cNvSpPr>
          <p:nvPr>
            <p:ph type="ftr" sz="quarter" idx="11"/>
          </p:nvPr>
        </p:nvSpPr>
        <p:spPr/>
        <p:txBody>
          <a:bodyPr/>
          <a:lstStyle/>
          <a:p>
            <a:r>
              <a:rPr lang="fr-FR"/>
              <a:t>Innovation and Entrepreneurship</a:t>
            </a:r>
          </a:p>
        </p:txBody>
      </p:sp>
      <p:pic>
        <p:nvPicPr>
          <p:cNvPr id="6" name="Audio 5">
            <a:hlinkClick r:id="" action="ppaction://media"/>
            <a:extLst>
              <a:ext uri="{FF2B5EF4-FFF2-40B4-BE49-F238E27FC236}">
                <a16:creationId xmlns:a16="http://schemas.microsoft.com/office/drawing/2014/main" id="{57A5A75E-B14A-49C5-A382-DF23D771D6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3304259"/>
      </p:ext>
    </p:extLst>
  </p:cSld>
  <p:clrMapOvr>
    <a:masterClrMapping/>
  </p:clrMapOvr>
  <mc:AlternateContent xmlns:mc="http://schemas.openxmlformats.org/markup-compatibility/2006" xmlns:p14="http://schemas.microsoft.com/office/powerpoint/2010/main">
    <mc:Choice Requires="p14">
      <p:transition spd="slow" p14:dur="2000" advTm="106177"/>
    </mc:Choice>
    <mc:Fallback xmlns="">
      <p:transition spd="slow" advTm="106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a:t>c. Roles of Intellectual property</a:t>
            </a:r>
          </a:p>
        </p:txBody>
      </p:sp>
      <p:sp>
        <p:nvSpPr>
          <p:cNvPr id="3" name="Slide Number Placeholder 2"/>
          <p:cNvSpPr>
            <a:spLocks noGrp="1"/>
          </p:cNvSpPr>
          <p:nvPr>
            <p:ph type="sldNum" sz="quarter" idx="12"/>
          </p:nvPr>
        </p:nvSpPr>
        <p:spPr/>
        <p:txBody>
          <a:bodyPr/>
          <a:lstStyle/>
          <a:p>
            <a:fld id="{1F4A272C-92A5-A04E-91CD-E6EC72F17F45}" type="slidenum">
              <a:rPr lang="en-US" smtClean="0"/>
              <a:t>16</a:t>
            </a:fld>
            <a:endParaRPr lang="en-US"/>
          </a:p>
        </p:txBody>
      </p:sp>
      <p:sp>
        <p:nvSpPr>
          <p:cNvPr id="4" name="Content Placeholder 3"/>
          <p:cNvSpPr>
            <a:spLocks noGrp="1"/>
          </p:cNvSpPr>
          <p:nvPr>
            <p:ph sz="quarter" idx="1"/>
          </p:nvPr>
        </p:nvSpPr>
        <p:spPr>
          <a:xfrm>
            <a:off x="838200" y="1784732"/>
            <a:ext cx="9856808" cy="4278917"/>
          </a:xfrm>
        </p:spPr>
        <p:txBody>
          <a:bodyPr>
            <a:noAutofit/>
          </a:bodyPr>
          <a:lstStyle/>
          <a:p>
            <a:pPr>
              <a:lnSpc>
                <a:spcPct val="100000"/>
              </a:lnSpc>
            </a:pPr>
            <a:r>
              <a:rPr lang="en-US" sz="2400" dirty="0">
                <a:solidFill>
                  <a:srgbClr val="000000"/>
                </a:solidFill>
              </a:rPr>
              <a:t>Protection against imitation (prevent copying and infringement proceedings)</a:t>
            </a:r>
          </a:p>
          <a:p>
            <a:pPr>
              <a:lnSpc>
                <a:spcPct val="100000"/>
              </a:lnSpc>
            </a:pPr>
            <a:r>
              <a:rPr lang="en-US" sz="2400" dirty="0">
                <a:solidFill>
                  <a:srgbClr val="000000"/>
                </a:solidFill>
              </a:rPr>
              <a:t>Incentive to invest in R &amp; D / Profitability of investments</a:t>
            </a:r>
          </a:p>
          <a:p>
            <a:pPr>
              <a:lnSpc>
                <a:spcPct val="100000"/>
              </a:lnSpc>
            </a:pPr>
            <a:r>
              <a:rPr lang="en-US" sz="2400" dirty="0">
                <a:solidFill>
                  <a:srgbClr val="000000"/>
                </a:solidFill>
              </a:rPr>
              <a:t>Capitalization of knowledge capital</a:t>
            </a:r>
          </a:p>
          <a:p>
            <a:pPr>
              <a:lnSpc>
                <a:spcPct val="100000"/>
              </a:lnSpc>
            </a:pPr>
            <a:r>
              <a:rPr lang="en-US" sz="2400" dirty="0">
                <a:solidFill>
                  <a:srgbClr val="000000"/>
                </a:solidFill>
              </a:rPr>
              <a:t>Image / reputation / negotiation</a:t>
            </a:r>
          </a:p>
          <a:p>
            <a:pPr>
              <a:lnSpc>
                <a:spcPct val="100000"/>
              </a:lnSpc>
            </a:pPr>
            <a:r>
              <a:rPr lang="en-US" sz="2400" dirty="0">
                <a:solidFill>
                  <a:srgbClr val="000000"/>
                </a:solidFill>
              </a:rPr>
              <a:t>Blocking of competitors / Reinforcement of barriers to entry</a:t>
            </a:r>
          </a:p>
          <a:p>
            <a:pPr>
              <a:lnSpc>
                <a:spcPct val="100000"/>
              </a:lnSpc>
            </a:pPr>
            <a:r>
              <a:rPr lang="en-US" sz="2400" dirty="0">
                <a:solidFill>
                  <a:srgbClr val="000000"/>
                </a:solidFill>
              </a:rPr>
              <a:t>Assessment of the innovative capacity at company level and at country level</a:t>
            </a:r>
          </a:p>
        </p:txBody>
      </p:sp>
      <p:sp>
        <p:nvSpPr>
          <p:cNvPr id="5" name="Espace réservé de la date 4">
            <a:extLst>
              <a:ext uri="{FF2B5EF4-FFF2-40B4-BE49-F238E27FC236}">
                <a16:creationId xmlns:a16="http://schemas.microsoft.com/office/drawing/2014/main" id="{7121A8CC-2039-4AB3-A78E-33E62254FA4D}"/>
              </a:ext>
            </a:extLst>
          </p:cNvPr>
          <p:cNvSpPr>
            <a:spLocks noGrp="1"/>
          </p:cNvSpPr>
          <p:nvPr>
            <p:ph type="dt" sz="half" idx="10"/>
          </p:nvPr>
        </p:nvSpPr>
        <p:spPr/>
        <p:txBody>
          <a:bodyPr/>
          <a:lstStyle/>
          <a:p>
            <a:fld id="{724D531E-3D56-46A8-9424-8D16F8068C82}" type="datetime3">
              <a:rPr lang="en-US" smtClean="0"/>
              <a:t>1 October 2023</a:t>
            </a:fld>
            <a:endParaRPr lang="fr-FR"/>
          </a:p>
        </p:txBody>
      </p:sp>
      <p:sp>
        <p:nvSpPr>
          <p:cNvPr id="6" name="Espace réservé du pied de page 5">
            <a:extLst>
              <a:ext uri="{FF2B5EF4-FFF2-40B4-BE49-F238E27FC236}">
                <a16:creationId xmlns:a16="http://schemas.microsoft.com/office/drawing/2014/main" id="{CFFE5C73-5FD4-4B48-9606-1C7E8D741014}"/>
              </a:ext>
            </a:extLst>
          </p:cNvPr>
          <p:cNvSpPr>
            <a:spLocks noGrp="1"/>
          </p:cNvSpPr>
          <p:nvPr>
            <p:ph type="ftr" sz="quarter" idx="11"/>
          </p:nvPr>
        </p:nvSpPr>
        <p:spPr/>
        <p:txBody>
          <a:bodyPr/>
          <a:lstStyle/>
          <a:p>
            <a:r>
              <a:rPr lang="fr-FR"/>
              <a:t>Innovation and Entrepreneurship</a:t>
            </a:r>
          </a:p>
        </p:txBody>
      </p:sp>
      <p:pic>
        <p:nvPicPr>
          <p:cNvPr id="7" name="Audio 6">
            <a:hlinkClick r:id="" action="ppaction://media"/>
            <a:extLst>
              <a:ext uri="{FF2B5EF4-FFF2-40B4-BE49-F238E27FC236}">
                <a16:creationId xmlns:a16="http://schemas.microsoft.com/office/drawing/2014/main" id="{C7160B86-D759-46D7-9E2F-94F3878AB2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03534329"/>
      </p:ext>
    </p:extLst>
  </p:cSld>
  <p:clrMapOvr>
    <a:masterClrMapping/>
  </p:clrMapOvr>
  <mc:AlternateContent xmlns:mc="http://schemas.openxmlformats.org/markup-compatibility/2006" xmlns:p14="http://schemas.microsoft.com/office/powerpoint/2010/main">
    <mc:Choice Requires="p14">
      <p:transition spd="slow" p14:dur="2000" advTm="268714"/>
    </mc:Choice>
    <mc:Fallback xmlns="">
      <p:transition spd="slow" advTm="26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DB7CE309-FFC4-44BA-B751-B16651ECC9E4}"/>
              </a:ext>
            </a:extLst>
          </p:cNvPr>
          <p:cNvSpPr>
            <a:spLocks noGrp="1"/>
          </p:cNvSpPr>
          <p:nvPr>
            <p:ph type="dt" sz="half" idx="10"/>
          </p:nvPr>
        </p:nvSpPr>
        <p:spPr/>
        <p:txBody>
          <a:bodyPr/>
          <a:lstStyle/>
          <a:p>
            <a:fld id="{AAF13FA2-A936-49EB-94FD-9D0B69A210A5}" type="datetime3">
              <a:rPr lang="en-US" smtClean="0"/>
              <a:t>1 October 2023</a:t>
            </a:fld>
            <a:endParaRPr lang="fr-FR" dirty="0"/>
          </a:p>
        </p:txBody>
      </p:sp>
      <p:sp>
        <p:nvSpPr>
          <p:cNvPr id="6" name="Espace réservé du pied de page 5">
            <a:extLst>
              <a:ext uri="{FF2B5EF4-FFF2-40B4-BE49-F238E27FC236}">
                <a16:creationId xmlns:a16="http://schemas.microsoft.com/office/drawing/2014/main" id="{23A3007C-87FD-4806-9CF3-C1F094B84D05}"/>
              </a:ext>
            </a:extLst>
          </p:cNvPr>
          <p:cNvSpPr>
            <a:spLocks noGrp="1"/>
          </p:cNvSpPr>
          <p:nvPr>
            <p:ph type="ftr" sz="quarter" idx="11"/>
          </p:nvPr>
        </p:nvSpPr>
        <p:spPr/>
        <p:txBody>
          <a:bodyPr/>
          <a:lstStyle/>
          <a:p>
            <a:r>
              <a:rPr lang="fr-FR"/>
              <a:t>Innovation and Entrepreneurship</a:t>
            </a:r>
          </a:p>
        </p:txBody>
      </p:sp>
      <p:sp>
        <p:nvSpPr>
          <p:cNvPr id="7" name="Espace réservé du numéro de diapositive 6">
            <a:extLst>
              <a:ext uri="{FF2B5EF4-FFF2-40B4-BE49-F238E27FC236}">
                <a16:creationId xmlns:a16="http://schemas.microsoft.com/office/drawing/2014/main" id="{23E47A0E-CB72-4344-A195-F7C10115AA89}"/>
              </a:ext>
            </a:extLst>
          </p:cNvPr>
          <p:cNvSpPr>
            <a:spLocks noGrp="1"/>
          </p:cNvSpPr>
          <p:nvPr>
            <p:ph type="sldNum" sz="quarter" idx="12"/>
          </p:nvPr>
        </p:nvSpPr>
        <p:spPr/>
        <p:txBody>
          <a:bodyPr/>
          <a:lstStyle/>
          <a:p>
            <a:fld id="{B20CCB3F-FB25-4499-86B7-0CB2437FA1B7}" type="slidenum">
              <a:rPr lang="fr-FR" smtClean="0"/>
              <a:t>17</a:t>
            </a:fld>
            <a:endParaRPr lang="fr-FR"/>
          </a:p>
        </p:txBody>
      </p:sp>
      <p:sp>
        <p:nvSpPr>
          <p:cNvPr id="2" name="Rectangle 1">
            <a:extLst>
              <a:ext uri="{FF2B5EF4-FFF2-40B4-BE49-F238E27FC236}">
                <a16:creationId xmlns:a16="http://schemas.microsoft.com/office/drawing/2014/main" id="{40A848AD-8CD4-4C9C-8344-30C4F2801D58}"/>
              </a:ext>
            </a:extLst>
          </p:cNvPr>
          <p:cNvSpPr/>
          <p:nvPr/>
        </p:nvSpPr>
        <p:spPr>
          <a:xfrm>
            <a:off x="1219199" y="1134160"/>
            <a:ext cx="8963025" cy="5447645"/>
          </a:xfrm>
          <a:prstGeom prst="rect">
            <a:avLst/>
          </a:prstGeom>
        </p:spPr>
        <p:txBody>
          <a:bodyPr wrap="square">
            <a:spAutoFit/>
          </a:bodyPr>
          <a:lstStyle/>
          <a:p>
            <a:pPr algn="ctr"/>
            <a:r>
              <a:rPr lang="it-IT" sz="3600" b="1" dirty="0">
                <a:solidFill>
                  <a:schemeClr val="accent1"/>
                </a:solidFill>
                <a:latin typeface="Verdana" panose="020B0604030504040204" pitchFamily="34" charset="0"/>
                <a:ea typeface="Verdana" panose="020B0604030504040204" pitchFamily="34" charset="0"/>
              </a:rPr>
              <a:t>Thank you for your attention</a:t>
            </a:r>
          </a:p>
          <a:p>
            <a:pPr algn="ctr"/>
            <a:endParaRPr lang="it-IT" b="1" i="1" dirty="0">
              <a:latin typeface="Verdana" panose="020B0604030504040204" pitchFamily="34" charset="0"/>
              <a:ea typeface="Verdana" panose="020B0604030504040204" pitchFamily="34" charset="0"/>
            </a:endParaRPr>
          </a:p>
          <a:p>
            <a:pPr algn="ctr"/>
            <a:endParaRPr lang="it-IT" b="1" i="1" dirty="0">
              <a:latin typeface="Verdana" panose="020B0604030504040204" pitchFamily="34" charset="0"/>
              <a:ea typeface="Verdana" panose="020B0604030504040204" pitchFamily="34" charset="0"/>
            </a:endParaRPr>
          </a:p>
          <a:p>
            <a:pPr algn="ctr"/>
            <a:endParaRPr lang="it-IT" b="1" i="1" dirty="0">
              <a:latin typeface="Verdana" panose="020B0604030504040204" pitchFamily="34" charset="0"/>
              <a:ea typeface="Verdana" panose="020B0604030504040204" pitchFamily="34" charset="0"/>
            </a:endParaRPr>
          </a:p>
          <a:p>
            <a:pPr algn="ctr"/>
            <a:r>
              <a:rPr lang="it-IT" sz="2600" b="1" i="1" dirty="0">
                <a:latin typeface="Verdana" panose="020B0604030504040204" pitchFamily="34" charset="0"/>
                <a:ea typeface="Verdana" panose="020B0604030504040204" pitchFamily="34" charset="0"/>
              </a:rPr>
              <a:t>Don’t hesitate to contact me </a:t>
            </a:r>
          </a:p>
          <a:p>
            <a:pPr algn="ctr"/>
            <a:r>
              <a:rPr lang="it-IT" sz="2600" b="1" i="1" dirty="0">
                <a:latin typeface="Verdana" panose="020B0604030504040204" pitchFamily="34" charset="0"/>
                <a:ea typeface="Verdana" panose="020B0604030504040204" pitchFamily="34" charset="0"/>
              </a:rPr>
              <a:t>if you have any question or you need further information</a:t>
            </a:r>
          </a:p>
          <a:p>
            <a:endParaRPr lang="it-IT" b="1" dirty="0"/>
          </a:p>
          <a:p>
            <a:endParaRPr lang="it-IT" b="1" dirty="0"/>
          </a:p>
          <a:p>
            <a:endParaRPr lang="it-IT" b="1" dirty="0"/>
          </a:p>
          <a:p>
            <a:endParaRPr lang="it-IT" b="1" dirty="0"/>
          </a:p>
          <a:p>
            <a:endParaRPr lang="it-IT" b="1" dirty="0"/>
          </a:p>
          <a:p>
            <a:pPr algn="ctr"/>
            <a:r>
              <a:rPr lang="it-IT" b="1" dirty="0">
                <a:solidFill>
                  <a:schemeClr val="accent1">
                    <a:lumMod val="75000"/>
                  </a:schemeClr>
                </a:solidFill>
              </a:rPr>
              <a:t>Son Thi Kim Le</a:t>
            </a:r>
          </a:p>
          <a:p>
            <a:pPr algn="ctr"/>
            <a:r>
              <a:rPr lang="it-IT" b="1" dirty="0">
                <a:solidFill>
                  <a:schemeClr val="accent1">
                    <a:lumMod val="75000"/>
                  </a:schemeClr>
                </a:solidFill>
              </a:rPr>
              <a:t>ISI/Lab RII and ISCID-CO (ULCO)</a:t>
            </a:r>
          </a:p>
          <a:p>
            <a:pPr algn="ctr"/>
            <a:r>
              <a:rPr lang="it-IT" b="1" dirty="0">
                <a:solidFill>
                  <a:schemeClr val="accent1">
                    <a:lumMod val="75000"/>
                  </a:schemeClr>
                </a:solidFill>
              </a:rPr>
              <a:t>Sontk.le@univ-littoral.fr</a:t>
            </a:r>
          </a:p>
          <a:p>
            <a:br>
              <a:rPr lang="it-IT" b="1" dirty="0"/>
            </a:br>
            <a:endParaRPr lang="fr-FR" dirty="0"/>
          </a:p>
        </p:txBody>
      </p:sp>
      <p:pic>
        <p:nvPicPr>
          <p:cNvPr id="3" name="Audio 2">
            <a:hlinkClick r:id="" action="ppaction://media"/>
            <a:extLst>
              <a:ext uri="{FF2B5EF4-FFF2-40B4-BE49-F238E27FC236}">
                <a16:creationId xmlns:a16="http://schemas.microsoft.com/office/drawing/2014/main" id="{B6FC0EF5-F192-4C71-90CB-22BD541D95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60757501"/>
      </p:ext>
    </p:extLst>
  </p:cSld>
  <p:clrMapOvr>
    <a:masterClrMapping/>
  </p:clrMapOvr>
  <mc:AlternateContent xmlns:mc="http://schemas.openxmlformats.org/markup-compatibility/2006" xmlns:p14="http://schemas.microsoft.com/office/powerpoint/2010/main">
    <mc:Choice Requires="p14">
      <p:transition spd="slow" p14:dur="2000" advTm="12905"/>
    </mc:Choice>
    <mc:Fallback xmlns="">
      <p:transition spd="slow" advTm="1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74110C-9DCA-D879-1384-DDBFD06D0C0D}"/>
              </a:ext>
            </a:extLst>
          </p:cNvPr>
          <p:cNvSpPr>
            <a:spLocks noGrp="1"/>
          </p:cNvSpPr>
          <p:nvPr>
            <p:ph type="title"/>
          </p:nvPr>
        </p:nvSpPr>
        <p:spPr/>
        <p:txBody>
          <a:bodyPr>
            <a:normAutofit/>
          </a:bodyPr>
          <a:lstStyle/>
          <a:p>
            <a:r>
              <a:rPr lang="en-US" sz="2600" dirty="0"/>
              <a:t>Course sessions</a:t>
            </a:r>
            <a:endParaRPr lang="it-IT" sz="2600" b="1" dirty="0"/>
          </a:p>
        </p:txBody>
      </p:sp>
      <p:sp>
        <p:nvSpPr>
          <p:cNvPr id="4" name="Segnaposto piè di pagina 3">
            <a:extLst>
              <a:ext uri="{FF2B5EF4-FFF2-40B4-BE49-F238E27FC236}">
                <a16:creationId xmlns:a16="http://schemas.microsoft.com/office/drawing/2014/main" id="{BCF89739-57A4-FE4F-F5F8-E9B904EF1AAD}"/>
              </a:ext>
            </a:extLst>
          </p:cNvPr>
          <p:cNvSpPr>
            <a:spLocks noGrp="1"/>
          </p:cNvSpPr>
          <p:nvPr>
            <p:ph type="ftr" sz="quarter" idx="11"/>
          </p:nvPr>
        </p:nvSpPr>
        <p:spPr/>
        <p:txBody>
          <a:bodyPr/>
          <a:lstStyle/>
          <a:p>
            <a:r>
              <a:rPr lang="en-US" dirty="0"/>
              <a:t>Innovation and Entrepreneurship</a:t>
            </a:r>
          </a:p>
        </p:txBody>
      </p:sp>
      <p:sp>
        <p:nvSpPr>
          <p:cNvPr id="5" name="Segnaposto numero diapositiva 4">
            <a:extLst>
              <a:ext uri="{FF2B5EF4-FFF2-40B4-BE49-F238E27FC236}">
                <a16:creationId xmlns:a16="http://schemas.microsoft.com/office/drawing/2014/main" id="{C0552F28-152E-06FD-057C-16ABEF7F16A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
        <p:nvSpPr>
          <p:cNvPr id="6" name="Segnaposto data 5">
            <a:extLst>
              <a:ext uri="{FF2B5EF4-FFF2-40B4-BE49-F238E27FC236}">
                <a16:creationId xmlns:a16="http://schemas.microsoft.com/office/drawing/2014/main" id="{36850E77-EF47-9D43-70E4-76A6A7EE783E}"/>
              </a:ext>
            </a:extLst>
          </p:cNvPr>
          <p:cNvSpPr>
            <a:spLocks noGrp="1"/>
          </p:cNvSpPr>
          <p:nvPr>
            <p:ph type="dt" sz="half" idx="10"/>
          </p:nvPr>
        </p:nvSpPr>
        <p:spPr/>
        <p:txBody>
          <a:bodyPr/>
          <a:lstStyle/>
          <a:p>
            <a:fld id="{0446C8D3-502A-40AA-82D6-15CEA7E24420}" type="datetime3">
              <a:rPr lang="en-US" smtClean="0"/>
              <a:t>1 October 2023</a:t>
            </a:fld>
            <a:endParaRPr lang="en-US" dirty="0"/>
          </a:p>
        </p:txBody>
      </p:sp>
      <p:sp>
        <p:nvSpPr>
          <p:cNvPr id="8" name="Segnaposto contenuto 2">
            <a:extLst>
              <a:ext uri="{FF2B5EF4-FFF2-40B4-BE49-F238E27FC236}">
                <a16:creationId xmlns:a16="http://schemas.microsoft.com/office/drawing/2014/main" id="{E1B99C96-6470-4F3D-A385-52CE3537814A}"/>
              </a:ext>
            </a:extLst>
          </p:cNvPr>
          <p:cNvSpPr txBox="1">
            <a:spLocks/>
          </p:cNvSpPr>
          <p:nvPr/>
        </p:nvSpPr>
        <p:spPr>
          <a:xfrm>
            <a:off x="990600" y="1690688"/>
            <a:ext cx="10515600" cy="446297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48"/>
              </a:spcBef>
              <a:spcAft>
                <a:spcPts val="600"/>
              </a:spcAft>
              <a:buFont typeface="Arial" panose="020B0604020202020204" pitchFamily="34" charset="0"/>
              <a:buNone/>
            </a:pPr>
            <a:r>
              <a:rPr lang="en-US" sz="3200" dirty="0"/>
              <a:t>1. Identify entrepreneurial ideas and opportunities</a:t>
            </a:r>
          </a:p>
          <a:p>
            <a:pPr marL="0" indent="0">
              <a:lnSpc>
                <a:spcPct val="120000"/>
              </a:lnSpc>
              <a:spcBef>
                <a:spcPts val="1248"/>
              </a:spcBef>
              <a:spcAft>
                <a:spcPts val="600"/>
              </a:spcAft>
              <a:buFont typeface="Arial" panose="020B0604020202020204" pitchFamily="34" charset="0"/>
              <a:buNone/>
            </a:pPr>
            <a:r>
              <a:rPr lang="en-US" sz="3200" dirty="0"/>
              <a:t>2. Building a business model and plan</a:t>
            </a:r>
            <a:endParaRPr lang="fr-FR" sz="3200" dirty="0"/>
          </a:p>
          <a:p>
            <a:pPr marL="0" indent="0">
              <a:lnSpc>
                <a:spcPct val="120000"/>
              </a:lnSpc>
              <a:spcBef>
                <a:spcPts val="1248"/>
              </a:spcBef>
              <a:spcAft>
                <a:spcPts val="600"/>
              </a:spcAft>
              <a:buFont typeface="Arial" panose="020B0604020202020204" pitchFamily="34" charset="0"/>
              <a:buNone/>
            </a:pPr>
            <a:r>
              <a:rPr lang="en-US" sz="3200" dirty="0"/>
              <a:t>3. Innovation and entrepreneurship</a:t>
            </a:r>
          </a:p>
          <a:p>
            <a:pPr marL="0" indent="0">
              <a:lnSpc>
                <a:spcPct val="120000"/>
              </a:lnSpc>
              <a:spcBef>
                <a:spcPts val="1248"/>
              </a:spcBef>
              <a:spcAft>
                <a:spcPts val="600"/>
              </a:spcAft>
              <a:buNone/>
            </a:pPr>
            <a:r>
              <a:rPr lang="en-US" sz="3200" dirty="0"/>
              <a:t>4. Innovation diffusion and Open innovation/Innovation network </a:t>
            </a:r>
          </a:p>
          <a:p>
            <a:pPr marL="0" indent="0">
              <a:lnSpc>
                <a:spcPct val="120000"/>
              </a:lnSpc>
              <a:spcBef>
                <a:spcPts val="1248"/>
              </a:spcBef>
              <a:spcAft>
                <a:spcPts val="600"/>
              </a:spcAft>
              <a:buNone/>
            </a:pPr>
            <a:r>
              <a:rPr lang="en-US" sz="3200" dirty="0"/>
              <a:t>5. Protecting intellectual property </a:t>
            </a:r>
            <a:endParaRPr lang="fr-FR" sz="3200" dirty="0"/>
          </a:p>
          <a:p>
            <a:pPr marL="0" indent="0">
              <a:lnSpc>
                <a:spcPct val="120000"/>
              </a:lnSpc>
              <a:spcBef>
                <a:spcPts val="1248"/>
              </a:spcBef>
              <a:spcAft>
                <a:spcPts val="600"/>
              </a:spcAft>
              <a:buFont typeface="Arial" panose="020B0604020202020204" pitchFamily="34" charset="0"/>
              <a:buNone/>
            </a:pPr>
            <a:r>
              <a:rPr lang="en-US" sz="3200" dirty="0"/>
              <a:t>6. Innovation management in resource-constrained environment</a:t>
            </a:r>
            <a:endParaRPr lang="fr-FR" sz="3200" dirty="0"/>
          </a:p>
          <a:p>
            <a:endParaRPr lang="it-IT" dirty="0"/>
          </a:p>
        </p:txBody>
      </p:sp>
      <p:pic>
        <p:nvPicPr>
          <p:cNvPr id="3" name="Audio 2">
            <a:hlinkClick r:id="" action="ppaction://media"/>
            <a:extLst>
              <a:ext uri="{FF2B5EF4-FFF2-40B4-BE49-F238E27FC236}">
                <a16:creationId xmlns:a16="http://schemas.microsoft.com/office/drawing/2014/main" id="{9E58851A-5AF8-4265-9EB4-8B098F750D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56178724"/>
      </p:ext>
    </p:extLst>
  </p:cSld>
  <p:clrMapOvr>
    <a:masterClrMapping/>
  </p:clrMapOvr>
  <mc:AlternateContent xmlns:mc="http://schemas.openxmlformats.org/markup-compatibility/2006" xmlns:p14="http://schemas.microsoft.com/office/powerpoint/2010/main">
    <mc:Choice Requires="p14">
      <p:transition spd="slow" p14:dur="2000" advTm="6370"/>
    </mc:Choice>
    <mc:Fallback xmlns="">
      <p:transition spd="slow" advTm="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5. Protecting intellectual property</a:t>
            </a:r>
          </a:p>
        </p:txBody>
      </p:sp>
      <p:sp>
        <p:nvSpPr>
          <p:cNvPr id="3" name="Slide Number Placeholder 2"/>
          <p:cNvSpPr>
            <a:spLocks noGrp="1"/>
          </p:cNvSpPr>
          <p:nvPr>
            <p:ph type="sldNum" sz="quarter" idx="12"/>
          </p:nvPr>
        </p:nvSpPr>
        <p:spPr/>
        <p:txBody>
          <a:bodyPr/>
          <a:lstStyle/>
          <a:p>
            <a:fld id="{1F4A272C-92A5-A04E-91CD-E6EC72F17F45}" type="slidenum">
              <a:rPr lang="en-US" smtClean="0"/>
              <a:t>3</a:t>
            </a:fld>
            <a:endParaRPr lang="en-US"/>
          </a:p>
        </p:txBody>
      </p:sp>
      <p:sp>
        <p:nvSpPr>
          <p:cNvPr id="4" name="Content Placeholder 3"/>
          <p:cNvSpPr>
            <a:spLocks noGrp="1"/>
          </p:cNvSpPr>
          <p:nvPr>
            <p:ph sz="quarter" idx="1"/>
          </p:nvPr>
        </p:nvSpPr>
        <p:spPr>
          <a:xfrm>
            <a:off x="838200" y="2280213"/>
            <a:ext cx="9856808" cy="3998666"/>
          </a:xfrm>
        </p:spPr>
        <p:txBody>
          <a:bodyPr>
            <a:noAutofit/>
          </a:bodyPr>
          <a:lstStyle/>
          <a:p>
            <a:pPr marL="457200" indent="-457200">
              <a:lnSpc>
                <a:spcPct val="100000"/>
              </a:lnSpc>
              <a:spcBef>
                <a:spcPts val="1200"/>
              </a:spcBef>
              <a:buAutoNum type="alphaLcPeriod"/>
            </a:pPr>
            <a:r>
              <a:rPr lang="en-US" sz="2600" b="1" dirty="0"/>
              <a:t>Definition of intellectual property</a:t>
            </a:r>
          </a:p>
          <a:p>
            <a:pPr marL="457200" indent="-457200">
              <a:lnSpc>
                <a:spcPct val="100000"/>
              </a:lnSpc>
              <a:spcBef>
                <a:spcPts val="1200"/>
              </a:spcBef>
              <a:buAutoNum type="alphaLcPeriod"/>
            </a:pPr>
            <a:r>
              <a:rPr lang="en-US" sz="2600" b="1" dirty="0"/>
              <a:t>Typologies of intellectual property</a:t>
            </a:r>
          </a:p>
          <a:p>
            <a:pPr marL="457200" indent="-457200">
              <a:lnSpc>
                <a:spcPct val="100000"/>
              </a:lnSpc>
              <a:spcBef>
                <a:spcPts val="1200"/>
              </a:spcBef>
              <a:buAutoNum type="alphaLcPeriod"/>
            </a:pPr>
            <a:r>
              <a:rPr lang="en-US" sz="2600" b="1" dirty="0"/>
              <a:t>Roles of intellectual property</a:t>
            </a:r>
          </a:p>
        </p:txBody>
      </p:sp>
      <p:sp>
        <p:nvSpPr>
          <p:cNvPr id="5" name="Espace réservé de la date 4">
            <a:extLst>
              <a:ext uri="{FF2B5EF4-FFF2-40B4-BE49-F238E27FC236}">
                <a16:creationId xmlns:a16="http://schemas.microsoft.com/office/drawing/2014/main" id="{168A991D-D0B3-443C-A3A0-1A0514BC8222}"/>
              </a:ext>
            </a:extLst>
          </p:cNvPr>
          <p:cNvSpPr>
            <a:spLocks noGrp="1"/>
          </p:cNvSpPr>
          <p:nvPr>
            <p:ph type="dt" sz="half" idx="10"/>
          </p:nvPr>
        </p:nvSpPr>
        <p:spPr/>
        <p:txBody>
          <a:bodyPr/>
          <a:lstStyle/>
          <a:p>
            <a:fld id="{A1532C5D-259B-46BB-8E2E-206473217C3D}" type="datetime3">
              <a:rPr lang="en-US" smtClean="0"/>
              <a:t>1 October 2023</a:t>
            </a:fld>
            <a:endParaRPr lang="fr-FR"/>
          </a:p>
        </p:txBody>
      </p:sp>
      <p:sp>
        <p:nvSpPr>
          <p:cNvPr id="6" name="Espace réservé du pied de page 5">
            <a:extLst>
              <a:ext uri="{FF2B5EF4-FFF2-40B4-BE49-F238E27FC236}">
                <a16:creationId xmlns:a16="http://schemas.microsoft.com/office/drawing/2014/main" id="{8655F910-18D3-4E32-9990-DAC7BC64E446}"/>
              </a:ext>
            </a:extLst>
          </p:cNvPr>
          <p:cNvSpPr>
            <a:spLocks noGrp="1"/>
          </p:cNvSpPr>
          <p:nvPr>
            <p:ph type="ftr" sz="quarter" idx="11"/>
          </p:nvPr>
        </p:nvSpPr>
        <p:spPr/>
        <p:txBody>
          <a:bodyPr/>
          <a:lstStyle/>
          <a:p>
            <a:r>
              <a:rPr lang="fr-FR"/>
              <a:t>Innovation and Entrepreneurship</a:t>
            </a:r>
          </a:p>
        </p:txBody>
      </p:sp>
      <p:pic>
        <p:nvPicPr>
          <p:cNvPr id="7" name="Audio 6">
            <a:hlinkClick r:id="" action="ppaction://media"/>
            <a:extLst>
              <a:ext uri="{FF2B5EF4-FFF2-40B4-BE49-F238E27FC236}">
                <a16:creationId xmlns:a16="http://schemas.microsoft.com/office/drawing/2014/main" id="{66D4799D-E3D1-43AE-A71A-13312D2AC5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90227289"/>
      </p:ext>
    </p:extLst>
  </p:cSld>
  <p:clrMapOvr>
    <a:masterClrMapping/>
  </p:clrMapOvr>
  <mc:AlternateContent xmlns:mc="http://schemas.openxmlformats.org/markup-compatibility/2006" xmlns:p14="http://schemas.microsoft.com/office/powerpoint/2010/main">
    <mc:Choice Requires="p14">
      <p:transition spd="slow" p14:dur="2000" advTm="11749"/>
    </mc:Choice>
    <mc:Fallback xmlns="">
      <p:transition spd="slow" advTm="1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a:t>a. Definition of Intellectual property</a:t>
            </a:r>
          </a:p>
        </p:txBody>
      </p:sp>
      <p:sp>
        <p:nvSpPr>
          <p:cNvPr id="3" name="Slide Number Placeholder 2"/>
          <p:cNvSpPr>
            <a:spLocks noGrp="1"/>
          </p:cNvSpPr>
          <p:nvPr>
            <p:ph type="sldNum" sz="quarter" idx="12"/>
          </p:nvPr>
        </p:nvSpPr>
        <p:spPr/>
        <p:txBody>
          <a:bodyPr/>
          <a:lstStyle/>
          <a:p>
            <a:fld id="{1F4A272C-92A5-A04E-91CD-E6EC72F17F45}" type="slidenum">
              <a:rPr lang="en-US" smtClean="0"/>
              <a:t>4</a:t>
            </a:fld>
            <a:endParaRPr lang="en-US"/>
          </a:p>
        </p:txBody>
      </p:sp>
      <p:sp>
        <p:nvSpPr>
          <p:cNvPr id="4" name="Content Placeholder 3"/>
          <p:cNvSpPr>
            <a:spLocks noGrp="1"/>
          </p:cNvSpPr>
          <p:nvPr>
            <p:ph sz="quarter" idx="1"/>
          </p:nvPr>
        </p:nvSpPr>
        <p:spPr>
          <a:xfrm>
            <a:off x="838200" y="1690688"/>
            <a:ext cx="9856808" cy="4372962"/>
          </a:xfrm>
        </p:spPr>
        <p:txBody>
          <a:bodyPr>
            <a:noAutofit/>
          </a:bodyPr>
          <a:lstStyle/>
          <a:p>
            <a:pPr marL="0" indent="0" algn="ctr">
              <a:lnSpc>
                <a:spcPct val="120000"/>
              </a:lnSpc>
              <a:spcBef>
                <a:spcPts val="600"/>
              </a:spcBef>
              <a:spcAft>
                <a:spcPts val="600"/>
              </a:spcAft>
              <a:buNone/>
            </a:pPr>
            <a:r>
              <a:rPr lang="en-US" sz="2600" b="1" dirty="0"/>
              <a:t>Benefits of protecting intellectual property</a:t>
            </a:r>
          </a:p>
          <a:p>
            <a:pPr>
              <a:lnSpc>
                <a:spcPct val="100000"/>
              </a:lnSpc>
              <a:spcBef>
                <a:spcPts val="1200"/>
              </a:spcBef>
            </a:pPr>
            <a:r>
              <a:rPr lang="en-US" sz="2600" dirty="0"/>
              <a:t>The only person or organization with the right to use or reproduce intellectual property. </a:t>
            </a:r>
          </a:p>
          <a:p>
            <a:pPr>
              <a:lnSpc>
                <a:spcPct val="100000"/>
              </a:lnSpc>
              <a:spcBef>
                <a:spcPts val="1200"/>
              </a:spcBef>
            </a:pPr>
            <a:r>
              <a:rPr lang="en-US" sz="2600" dirty="0"/>
              <a:t>Earn benefits through 1) direct use of IP, and 2) licensing contracts. </a:t>
            </a:r>
          </a:p>
          <a:p>
            <a:pPr>
              <a:lnSpc>
                <a:spcPct val="100000"/>
              </a:lnSpc>
              <a:spcBef>
                <a:spcPts val="1200"/>
              </a:spcBef>
            </a:pPr>
            <a:r>
              <a:rPr lang="en-US" sz="2600" dirty="0"/>
              <a:t>Owning a patent or a trade mark can increase market value of enterprise and make it easier to find investors or other funding opportunities.</a:t>
            </a:r>
          </a:p>
        </p:txBody>
      </p:sp>
      <p:sp>
        <p:nvSpPr>
          <p:cNvPr id="5" name="Espace réservé de la date 4">
            <a:extLst>
              <a:ext uri="{FF2B5EF4-FFF2-40B4-BE49-F238E27FC236}">
                <a16:creationId xmlns:a16="http://schemas.microsoft.com/office/drawing/2014/main" id="{D301E713-BECA-4CC2-85FB-A72138456605}"/>
              </a:ext>
            </a:extLst>
          </p:cNvPr>
          <p:cNvSpPr>
            <a:spLocks noGrp="1"/>
          </p:cNvSpPr>
          <p:nvPr>
            <p:ph type="dt" sz="half" idx="10"/>
          </p:nvPr>
        </p:nvSpPr>
        <p:spPr/>
        <p:txBody>
          <a:bodyPr/>
          <a:lstStyle/>
          <a:p>
            <a:fld id="{A4AADFB4-5342-4F40-A087-E8BE900782CD}" type="datetime3">
              <a:rPr lang="en-US" smtClean="0"/>
              <a:t>1 October 2023</a:t>
            </a:fld>
            <a:endParaRPr lang="fr-FR"/>
          </a:p>
        </p:txBody>
      </p:sp>
      <p:sp>
        <p:nvSpPr>
          <p:cNvPr id="6" name="Espace réservé du pied de page 5">
            <a:extLst>
              <a:ext uri="{FF2B5EF4-FFF2-40B4-BE49-F238E27FC236}">
                <a16:creationId xmlns:a16="http://schemas.microsoft.com/office/drawing/2014/main" id="{3712808E-5298-4911-B1D7-5EF359E05FE3}"/>
              </a:ext>
            </a:extLst>
          </p:cNvPr>
          <p:cNvSpPr>
            <a:spLocks noGrp="1"/>
          </p:cNvSpPr>
          <p:nvPr>
            <p:ph type="ftr" sz="quarter" idx="11"/>
          </p:nvPr>
        </p:nvSpPr>
        <p:spPr/>
        <p:txBody>
          <a:bodyPr/>
          <a:lstStyle/>
          <a:p>
            <a:r>
              <a:rPr lang="fr-FR"/>
              <a:t>Innovation and Entrepreneurship</a:t>
            </a:r>
          </a:p>
        </p:txBody>
      </p:sp>
      <p:pic>
        <p:nvPicPr>
          <p:cNvPr id="7" name="Audio 6">
            <a:hlinkClick r:id="" action="ppaction://media"/>
            <a:extLst>
              <a:ext uri="{FF2B5EF4-FFF2-40B4-BE49-F238E27FC236}">
                <a16:creationId xmlns:a16="http://schemas.microsoft.com/office/drawing/2014/main" id="{A7B4AE0B-9CCD-48B2-A182-FA466B17B6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63231341"/>
      </p:ext>
    </p:extLst>
  </p:cSld>
  <p:clrMapOvr>
    <a:masterClrMapping/>
  </p:clrMapOvr>
  <mc:AlternateContent xmlns:mc="http://schemas.openxmlformats.org/markup-compatibility/2006" xmlns:p14="http://schemas.microsoft.com/office/powerpoint/2010/main">
    <mc:Choice Requires="p14">
      <p:transition spd="slow" p14:dur="2000" advTm="71153"/>
    </mc:Choice>
    <mc:Fallback xmlns="">
      <p:transition spd="slow" advTm="71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F4A272C-92A5-A04E-91CD-E6EC72F17F45}" type="slidenum">
              <a:rPr lang="en-US" smtClean="0"/>
              <a:t>5</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90BC655A-8F4B-4159-8E25-C38976E04915}" type="datetime3">
              <a:rPr lang="en-US" smtClean="0"/>
              <a:t>1 October 2023</a:t>
            </a:fld>
            <a:endParaRPr lang="en-US"/>
          </a:p>
        </p:txBody>
      </p:sp>
      <p:sp>
        <p:nvSpPr>
          <p:cNvPr id="10" name="Oval 9"/>
          <p:cNvSpPr/>
          <p:nvPr/>
        </p:nvSpPr>
        <p:spPr>
          <a:xfrm>
            <a:off x="2603500" y="1790700"/>
            <a:ext cx="7073900" cy="302014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t>Intellectual Property</a:t>
            </a:r>
          </a:p>
          <a:p>
            <a:pPr algn="ctr"/>
            <a:endParaRPr lang="en-US" sz="2200" b="1"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1" name="Rounded Rectangle 10"/>
          <p:cNvSpPr/>
          <p:nvPr/>
        </p:nvSpPr>
        <p:spPr>
          <a:xfrm>
            <a:off x="3035300" y="2628900"/>
            <a:ext cx="2997200" cy="1028700"/>
          </a:xfrm>
          <a:prstGeom prst="roundRect">
            <a:avLst/>
          </a:prstGeom>
          <a:solidFill>
            <a:schemeClr val="bg2">
              <a:lumMod val="90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Industrial property: </a:t>
            </a:r>
            <a:r>
              <a:rPr lang="en-US" dirty="0">
                <a:solidFill>
                  <a:schemeClr val="tx1"/>
                </a:solidFill>
              </a:rPr>
              <a:t>trademarks, patent, industrial design</a:t>
            </a:r>
          </a:p>
        </p:txBody>
      </p:sp>
      <p:sp>
        <p:nvSpPr>
          <p:cNvPr id="13" name="Rounded Rectangle 12"/>
          <p:cNvSpPr/>
          <p:nvPr/>
        </p:nvSpPr>
        <p:spPr>
          <a:xfrm>
            <a:off x="6184900" y="2628900"/>
            <a:ext cx="3060700" cy="1028700"/>
          </a:xfrm>
          <a:prstGeom prst="roundRect">
            <a:avLst/>
          </a:prstGeom>
          <a:solidFill>
            <a:schemeClr val="bg2">
              <a:lumMod val="90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Literary and artistic property: </a:t>
            </a:r>
            <a:r>
              <a:rPr lang="en-US" dirty="0">
                <a:solidFill>
                  <a:schemeClr val="tx1"/>
                </a:solidFill>
              </a:rPr>
              <a:t>copyright, related rights and database rights </a:t>
            </a:r>
          </a:p>
        </p:txBody>
      </p:sp>
      <p:sp>
        <p:nvSpPr>
          <p:cNvPr id="14" name="Oval 13"/>
          <p:cNvSpPr/>
          <p:nvPr/>
        </p:nvSpPr>
        <p:spPr>
          <a:xfrm>
            <a:off x="1206500" y="4235059"/>
            <a:ext cx="2209800" cy="1457453"/>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Creation of industry</a:t>
            </a:r>
          </a:p>
        </p:txBody>
      </p:sp>
      <p:sp>
        <p:nvSpPr>
          <p:cNvPr id="15" name="Content Placeholder 14"/>
          <p:cNvSpPr>
            <a:spLocks noGrp="1"/>
          </p:cNvSpPr>
          <p:nvPr>
            <p:ph sz="quarter" idx="1"/>
          </p:nvPr>
        </p:nvSpPr>
        <p:spPr>
          <a:xfrm>
            <a:off x="8864600" y="4235059"/>
            <a:ext cx="2197100" cy="1508844"/>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1800" dirty="0"/>
              <a:t>Creation of spirit</a:t>
            </a:r>
          </a:p>
        </p:txBody>
      </p:sp>
      <p:cxnSp>
        <p:nvCxnSpPr>
          <p:cNvPr id="18" name="Straight Arrow Connector 17"/>
          <p:cNvCxnSpPr>
            <a:cxnSpLocks/>
          </p:cNvCxnSpPr>
          <p:nvPr/>
        </p:nvCxnSpPr>
        <p:spPr>
          <a:xfrm flipH="1">
            <a:off x="3035300" y="3686969"/>
            <a:ext cx="1498600" cy="673100"/>
          </a:xfrm>
          <a:prstGeom prst="straightConnector1">
            <a:avLst/>
          </a:prstGeom>
          <a:ln>
            <a:solidFill>
              <a:srgbClr val="0000FF"/>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416800" y="3691371"/>
            <a:ext cx="1828800" cy="673100"/>
          </a:xfrm>
          <a:prstGeom prst="straightConnector1">
            <a:avLst/>
          </a:prstGeom>
          <a:ln>
            <a:solidFill>
              <a:srgbClr val="0000FF"/>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E3519D1B-4024-44DF-AEAA-FED348A7D379}"/>
              </a:ext>
            </a:extLst>
          </p:cNvPr>
          <p:cNvSpPr>
            <a:spLocks noGrp="1"/>
          </p:cNvSpPr>
          <p:nvPr>
            <p:ph type="title"/>
          </p:nvPr>
        </p:nvSpPr>
        <p:spPr>
          <a:xfrm>
            <a:off x="838200" y="1114097"/>
            <a:ext cx="10515600" cy="576591"/>
          </a:xfrm>
        </p:spPr>
        <p:txBody>
          <a:bodyPr>
            <a:noAutofit/>
          </a:bodyPr>
          <a:lstStyle/>
          <a:p>
            <a:r>
              <a:rPr lang="en-US" sz="2600" dirty="0"/>
              <a:t>a. Definition of Intellectual property</a:t>
            </a:r>
          </a:p>
        </p:txBody>
      </p:sp>
      <p:pic>
        <p:nvPicPr>
          <p:cNvPr id="2" name="Audio 1">
            <a:hlinkClick r:id="" action="ppaction://media"/>
            <a:extLst>
              <a:ext uri="{FF2B5EF4-FFF2-40B4-BE49-F238E27FC236}">
                <a16:creationId xmlns:a16="http://schemas.microsoft.com/office/drawing/2014/main" id="{816F5581-37C4-43DE-908C-E7692F1457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77192413"/>
      </p:ext>
    </p:extLst>
  </p:cSld>
  <p:clrMapOvr>
    <a:masterClrMapping/>
  </p:clrMapOvr>
  <mc:AlternateContent xmlns:mc="http://schemas.openxmlformats.org/markup-compatibility/2006" xmlns:p14="http://schemas.microsoft.com/office/powerpoint/2010/main">
    <mc:Choice Requires="p14">
      <p:transition spd="slow" p14:dur="2000" advTm="54384"/>
    </mc:Choice>
    <mc:Fallback xmlns="">
      <p:transition spd="slow" advTm="54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690688"/>
            <a:ext cx="9491472" cy="4557712"/>
          </a:xfrm>
        </p:spPr>
        <p:txBody>
          <a:bodyPr>
            <a:noAutofit/>
          </a:bodyPr>
          <a:lstStyle/>
          <a:p>
            <a:pPr marL="0" indent="0" algn="ctr">
              <a:lnSpc>
                <a:spcPct val="120000"/>
              </a:lnSpc>
              <a:spcBef>
                <a:spcPts val="600"/>
              </a:spcBef>
              <a:spcAft>
                <a:spcPts val="600"/>
              </a:spcAft>
              <a:buNone/>
            </a:pPr>
            <a:r>
              <a:rPr lang="en-US" sz="2600" b="1" dirty="0"/>
              <a:t>Intellectual property rights (IPRs)</a:t>
            </a:r>
          </a:p>
          <a:p>
            <a:pPr>
              <a:lnSpc>
                <a:spcPct val="120000"/>
              </a:lnSpc>
              <a:spcBef>
                <a:spcPts val="600"/>
              </a:spcBef>
              <a:spcAft>
                <a:spcPts val="600"/>
              </a:spcAft>
            </a:pPr>
            <a:r>
              <a:rPr lang="en-US" sz="2200" dirty="0"/>
              <a:t>IPRs are the legal rights which result from intellectual activity in the industrial, scientific, literary and artistic fields. </a:t>
            </a:r>
          </a:p>
          <a:p>
            <a:pPr>
              <a:lnSpc>
                <a:spcPct val="120000"/>
              </a:lnSpc>
              <a:spcBef>
                <a:spcPts val="600"/>
              </a:spcBef>
              <a:spcAft>
                <a:spcPts val="600"/>
              </a:spcAft>
            </a:pPr>
            <a:r>
              <a:rPr lang="en-US" sz="2200" dirty="0"/>
              <a:t>IP law aims at safeguarding creators and other producers of intellectual goods and services by granting them certain time-limited rights to control the use made of those productions. </a:t>
            </a:r>
          </a:p>
          <a:p>
            <a:pPr>
              <a:lnSpc>
                <a:spcPct val="120000"/>
              </a:lnSpc>
              <a:spcBef>
                <a:spcPts val="600"/>
              </a:spcBef>
              <a:spcAft>
                <a:spcPts val="600"/>
              </a:spcAft>
            </a:pPr>
            <a:r>
              <a:rPr lang="en-US" sz="2200" dirty="0"/>
              <a:t>IPRs allow creators or owners of patents, trademarks or copyrighted works to benefit from their own work or investment in a creation. </a:t>
            </a:r>
          </a:p>
          <a:p>
            <a:r>
              <a:rPr lang="en-US" sz="2200" dirty="0"/>
              <a:t>Intellectual properties create economic and social benefits that improve the lives of people everywhere.</a:t>
            </a:r>
          </a:p>
          <a:p>
            <a:pPr>
              <a:lnSpc>
                <a:spcPct val="120000"/>
              </a:lnSpc>
              <a:spcBef>
                <a:spcPts val="600"/>
              </a:spcBef>
              <a:spcAft>
                <a:spcPts val="600"/>
              </a:spcAft>
            </a:pPr>
            <a:endParaRPr lang="en-US" sz="2200" dirty="0"/>
          </a:p>
        </p:txBody>
      </p:sp>
      <p:sp>
        <p:nvSpPr>
          <p:cNvPr id="5" name="Slide Number Placeholder 4"/>
          <p:cNvSpPr>
            <a:spLocks noGrp="1"/>
          </p:cNvSpPr>
          <p:nvPr>
            <p:ph type="sldNum" sz="quarter" idx="12"/>
          </p:nvPr>
        </p:nvSpPr>
        <p:spPr/>
        <p:txBody>
          <a:bodyPr/>
          <a:lstStyle/>
          <a:p>
            <a:fld id="{1F4A272C-92A5-A04E-91CD-E6EC72F17F45}" type="slidenum">
              <a:rPr lang="en-US" smtClean="0"/>
              <a:t>6</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8AEACAB7-4E75-4091-8EA2-493EB62FB4C8}" type="datetime3">
              <a:rPr lang="en-US" smtClean="0"/>
              <a:t>1 October 2023</a:t>
            </a:fld>
            <a:endParaRPr lang="en-US"/>
          </a:p>
        </p:txBody>
      </p:sp>
      <p:sp>
        <p:nvSpPr>
          <p:cNvPr id="10" name="Title 1">
            <a:extLst>
              <a:ext uri="{FF2B5EF4-FFF2-40B4-BE49-F238E27FC236}">
                <a16:creationId xmlns:a16="http://schemas.microsoft.com/office/drawing/2014/main" id="{80A42EAC-B63F-4660-A389-5138FFC696D5}"/>
              </a:ext>
            </a:extLst>
          </p:cNvPr>
          <p:cNvSpPr>
            <a:spLocks noGrp="1"/>
          </p:cNvSpPr>
          <p:nvPr>
            <p:ph type="title"/>
          </p:nvPr>
        </p:nvSpPr>
        <p:spPr>
          <a:xfrm>
            <a:off x="838200" y="1114097"/>
            <a:ext cx="10515600" cy="576591"/>
          </a:xfrm>
        </p:spPr>
        <p:txBody>
          <a:bodyPr>
            <a:noAutofit/>
          </a:bodyPr>
          <a:lstStyle/>
          <a:p>
            <a:r>
              <a:rPr lang="en-US" sz="2600" dirty="0"/>
              <a:t>a. Definition of Intellectual property</a:t>
            </a:r>
          </a:p>
        </p:txBody>
      </p:sp>
      <p:pic>
        <p:nvPicPr>
          <p:cNvPr id="2" name="Audio 1">
            <a:hlinkClick r:id="" action="ppaction://media"/>
            <a:extLst>
              <a:ext uri="{FF2B5EF4-FFF2-40B4-BE49-F238E27FC236}">
                <a16:creationId xmlns:a16="http://schemas.microsoft.com/office/drawing/2014/main" id="{B6E3340B-727F-4027-BB2E-493412E62A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60077898"/>
      </p:ext>
    </p:extLst>
  </p:cSld>
  <p:clrMapOvr>
    <a:masterClrMapping/>
  </p:clrMapOvr>
  <mc:AlternateContent xmlns:mc="http://schemas.openxmlformats.org/markup-compatibility/2006" xmlns:p14="http://schemas.microsoft.com/office/powerpoint/2010/main">
    <mc:Choice Requires="p14">
      <p:transition spd="slow" p14:dur="2000" advTm="82265"/>
    </mc:Choice>
    <mc:Fallback xmlns="">
      <p:transition spd="slow" advTm="8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767840"/>
            <a:ext cx="9491472" cy="4793049"/>
          </a:xfrm>
        </p:spPr>
        <p:txBody>
          <a:bodyPr>
            <a:normAutofit/>
          </a:bodyPr>
          <a:lstStyle/>
          <a:p>
            <a:r>
              <a:rPr lang="en-US" sz="2600" b="1" u="sng" dirty="0"/>
              <a:t>Copyright and rights related to copyright</a:t>
            </a:r>
            <a:r>
              <a:rPr lang="en-US" sz="2600" b="1" dirty="0"/>
              <a:t>: </a:t>
            </a:r>
            <a:r>
              <a:rPr lang="en-US" sz="2600" dirty="0"/>
              <a:t>rights granted to authors of literary and artistic works, and the rights of performers, producers of phonograms and broadcasting organizations. </a:t>
            </a:r>
          </a:p>
          <a:p>
            <a:r>
              <a:rPr lang="en-US" sz="2600" b="1" u="sng" dirty="0"/>
              <a:t>Industrial property</a:t>
            </a:r>
            <a:r>
              <a:rPr lang="en-US" sz="2600" b="1" dirty="0"/>
              <a:t>:</a:t>
            </a:r>
            <a:r>
              <a:rPr lang="en-US" sz="2600" dirty="0"/>
              <a:t> </a:t>
            </a:r>
          </a:p>
          <a:p>
            <a:pPr marL="0" indent="0">
              <a:buNone/>
            </a:pPr>
            <a:r>
              <a:rPr lang="en-US" sz="2600" dirty="0"/>
              <a:t>	 (1) the protection of distinctive signs (including 	</a:t>
            </a:r>
            <a:r>
              <a:rPr lang="en-US" sz="2600" b="1" dirty="0"/>
              <a:t>trademarks</a:t>
            </a:r>
            <a:r>
              <a:rPr lang="en-US" sz="2600" dirty="0"/>
              <a:t> and </a:t>
            </a:r>
            <a:r>
              <a:rPr lang="en-US" sz="2600" b="1" dirty="0"/>
              <a:t>geographical indications</a:t>
            </a:r>
            <a:r>
              <a:rPr lang="en-US" sz="2600" dirty="0"/>
              <a:t>),</a:t>
            </a:r>
          </a:p>
          <a:p>
            <a:pPr marL="0" indent="0">
              <a:buNone/>
            </a:pPr>
            <a:r>
              <a:rPr lang="en-US" sz="2600" dirty="0"/>
              <a:t>	 (2) industrial property protected primarily to stimulate 	innovation, design and the creation of technology 	(including </a:t>
            </a:r>
            <a:r>
              <a:rPr lang="en-US" sz="2600" b="1" dirty="0"/>
              <a:t>patents</a:t>
            </a:r>
            <a:r>
              <a:rPr lang="en-US" sz="2600" dirty="0"/>
              <a:t>, </a:t>
            </a:r>
            <a:r>
              <a:rPr lang="en-US" sz="2600" b="1" dirty="0"/>
              <a:t>industrial designs</a:t>
            </a:r>
            <a:r>
              <a:rPr lang="en-US" sz="2600" dirty="0"/>
              <a:t> and </a:t>
            </a:r>
            <a:r>
              <a:rPr lang="en-US" sz="2600" b="1" dirty="0"/>
              <a:t>trade 	secrets</a:t>
            </a:r>
            <a:r>
              <a:rPr lang="en-US" sz="2600" dirty="0"/>
              <a:t>.</a:t>
            </a:r>
          </a:p>
          <a:p>
            <a:pPr marL="0" indent="0">
              <a:lnSpc>
                <a:spcPct val="120000"/>
              </a:lnSpc>
              <a:spcBef>
                <a:spcPts val="0"/>
              </a:spcBef>
              <a:spcAft>
                <a:spcPts val="600"/>
              </a:spcAft>
              <a:buNone/>
            </a:pPr>
            <a:endParaRPr lang="en-US" sz="1200" b="1" dirty="0"/>
          </a:p>
          <a:p>
            <a:pPr marL="0" indent="0">
              <a:lnSpc>
                <a:spcPct val="120000"/>
              </a:lnSpc>
              <a:spcBef>
                <a:spcPts val="0"/>
              </a:spcBef>
              <a:spcAft>
                <a:spcPts val="600"/>
              </a:spcAft>
              <a:buNone/>
            </a:pPr>
            <a:endParaRPr lang="en-US" sz="1200" b="1" dirty="0"/>
          </a:p>
          <a:p>
            <a:pPr marL="0" indent="0">
              <a:lnSpc>
                <a:spcPct val="120000"/>
              </a:lnSpc>
              <a:spcBef>
                <a:spcPts val="0"/>
              </a:spcBef>
              <a:spcAft>
                <a:spcPts val="600"/>
              </a:spcAft>
              <a:buNone/>
            </a:pPr>
            <a:endParaRPr lang="en-US" sz="1200" b="1" dirty="0"/>
          </a:p>
          <a:p>
            <a:pPr marL="0" indent="0">
              <a:lnSpc>
                <a:spcPct val="120000"/>
              </a:lnSpc>
              <a:spcBef>
                <a:spcPts val="0"/>
              </a:spcBef>
              <a:spcAft>
                <a:spcPts val="600"/>
              </a:spcAft>
              <a:buNone/>
            </a:pPr>
            <a:endParaRPr lang="en-US" sz="1200" b="1" dirty="0"/>
          </a:p>
          <a:p>
            <a:pPr marL="0" indent="0">
              <a:lnSpc>
                <a:spcPct val="120000"/>
              </a:lnSpc>
              <a:spcBef>
                <a:spcPts val="0"/>
              </a:spcBef>
              <a:spcAft>
                <a:spcPts val="600"/>
              </a:spcAft>
              <a:buNone/>
            </a:pPr>
            <a:endParaRPr lang="en-US" sz="1200" b="1" dirty="0"/>
          </a:p>
          <a:p>
            <a:pPr marL="0" indent="0">
              <a:lnSpc>
                <a:spcPct val="120000"/>
              </a:lnSpc>
              <a:spcBef>
                <a:spcPts val="0"/>
              </a:spcBef>
              <a:spcAft>
                <a:spcPts val="600"/>
              </a:spcAft>
              <a:buNone/>
            </a:pPr>
            <a:endParaRPr lang="en-US" sz="1200" b="1" dirty="0"/>
          </a:p>
          <a:p>
            <a:pPr marL="0" indent="0">
              <a:lnSpc>
                <a:spcPct val="120000"/>
              </a:lnSpc>
              <a:spcBef>
                <a:spcPts val="0"/>
              </a:spcBef>
              <a:spcAft>
                <a:spcPts val="600"/>
              </a:spcAft>
              <a:buNone/>
            </a:pPr>
            <a:endParaRPr lang="en-US" sz="1200" b="1" dirty="0"/>
          </a:p>
          <a:p>
            <a:pPr marL="0" indent="0">
              <a:lnSpc>
                <a:spcPct val="120000"/>
              </a:lnSpc>
              <a:spcBef>
                <a:spcPts val="0"/>
              </a:spcBef>
              <a:spcAft>
                <a:spcPts val="600"/>
              </a:spcAft>
              <a:buNone/>
            </a:pPr>
            <a:endParaRPr lang="en-US" sz="1200" b="1" dirty="0"/>
          </a:p>
          <a:p>
            <a:pPr marL="0" indent="0">
              <a:lnSpc>
                <a:spcPct val="120000"/>
              </a:lnSpc>
              <a:spcBef>
                <a:spcPts val="0"/>
              </a:spcBef>
              <a:spcAft>
                <a:spcPts val="600"/>
              </a:spcAft>
              <a:buNone/>
            </a:pPr>
            <a:endParaRPr lang="en-US" sz="1200" b="1" dirty="0"/>
          </a:p>
          <a:p>
            <a:pPr marL="0" indent="0">
              <a:lnSpc>
                <a:spcPct val="120000"/>
              </a:lnSpc>
              <a:spcBef>
                <a:spcPts val="0"/>
              </a:spcBef>
              <a:spcAft>
                <a:spcPts val="600"/>
              </a:spcAft>
              <a:buNone/>
            </a:pPr>
            <a:endParaRPr lang="en-US" sz="1200" b="1" dirty="0"/>
          </a:p>
        </p:txBody>
      </p:sp>
      <p:sp>
        <p:nvSpPr>
          <p:cNvPr id="5" name="Slide Number Placeholder 4"/>
          <p:cNvSpPr>
            <a:spLocks noGrp="1"/>
          </p:cNvSpPr>
          <p:nvPr>
            <p:ph type="sldNum" sz="quarter" idx="12"/>
          </p:nvPr>
        </p:nvSpPr>
        <p:spPr/>
        <p:txBody>
          <a:bodyPr/>
          <a:lstStyle/>
          <a:p>
            <a:fld id="{1F4A272C-92A5-A04E-91CD-E6EC72F17F45}" type="slidenum">
              <a:rPr lang="en-US" smtClean="0"/>
              <a:t>7</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97336799-F19E-4D1C-93C7-301752B562A6}" type="datetime3">
              <a:rPr lang="en-US" smtClean="0"/>
              <a:t>1 October 2023</a:t>
            </a:fld>
            <a:endParaRPr lang="en-US"/>
          </a:p>
        </p:txBody>
      </p:sp>
      <p:sp>
        <p:nvSpPr>
          <p:cNvPr id="10" name="Title 1">
            <a:extLst>
              <a:ext uri="{FF2B5EF4-FFF2-40B4-BE49-F238E27FC236}">
                <a16:creationId xmlns:a16="http://schemas.microsoft.com/office/drawing/2014/main" id="{B5C3B7A9-66D2-4A57-B3F5-5B22B163F56E}"/>
              </a:ext>
            </a:extLst>
          </p:cNvPr>
          <p:cNvSpPr>
            <a:spLocks noGrp="1"/>
          </p:cNvSpPr>
          <p:nvPr>
            <p:ph type="title"/>
          </p:nvPr>
        </p:nvSpPr>
        <p:spPr>
          <a:xfrm>
            <a:off x="838200" y="1030663"/>
            <a:ext cx="10515600" cy="576591"/>
          </a:xfrm>
        </p:spPr>
        <p:txBody>
          <a:bodyPr>
            <a:noAutofit/>
          </a:bodyPr>
          <a:lstStyle/>
          <a:p>
            <a:r>
              <a:rPr lang="en-US" sz="2600" dirty="0"/>
              <a:t>b. Typology of Intellectual property</a:t>
            </a:r>
          </a:p>
        </p:txBody>
      </p:sp>
      <p:pic>
        <p:nvPicPr>
          <p:cNvPr id="2" name="Audio 1">
            <a:hlinkClick r:id="" action="ppaction://media"/>
            <a:extLst>
              <a:ext uri="{FF2B5EF4-FFF2-40B4-BE49-F238E27FC236}">
                <a16:creationId xmlns:a16="http://schemas.microsoft.com/office/drawing/2014/main" id="{B2098613-50D6-49FE-9D21-DD42A75733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00271477"/>
      </p:ext>
    </p:extLst>
  </p:cSld>
  <p:clrMapOvr>
    <a:masterClrMapping/>
  </p:clrMapOvr>
  <mc:AlternateContent xmlns:mc="http://schemas.openxmlformats.org/markup-compatibility/2006" xmlns:p14="http://schemas.microsoft.com/office/powerpoint/2010/main">
    <mc:Choice Requires="p14">
      <p:transition spd="slow" p14:dur="2000" advTm="64726"/>
    </mc:Choice>
    <mc:Fallback xmlns="">
      <p:transition spd="slow" advTm="64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527048"/>
            <a:ext cx="9491472" cy="5004021"/>
          </a:xfrm>
        </p:spPr>
        <p:txBody>
          <a:bodyPr>
            <a:normAutofit fontScale="32500" lnSpcReduction="20000"/>
          </a:bodyPr>
          <a:lstStyle/>
          <a:p>
            <a:pPr>
              <a:lnSpc>
                <a:spcPct val="110000"/>
              </a:lnSpc>
              <a:spcBef>
                <a:spcPts val="0"/>
              </a:spcBef>
              <a:spcAft>
                <a:spcPts val="600"/>
              </a:spcAft>
            </a:pPr>
            <a:r>
              <a:rPr lang="en-US" sz="7400" b="1" dirty="0"/>
              <a:t>Copyright (or author’s right) </a:t>
            </a:r>
            <a:r>
              <a:rPr lang="en-US" sz="7400" dirty="0"/>
              <a:t>is a legal term used to describe the rights that creators have over their literary and artistic works. </a:t>
            </a:r>
          </a:p>
          <a:p>
            <a:pPr>
              <a:lnSpc>
                <a:spcPct val="110000"/>
              </a:lnSpc>
              <a:spcBef>
                <a:spcPts val="0"/>
              </a:spcBef>
              <a:spcAft>
                <a:spcPts val="600"/>
              </a:spcAft>
            </a:pPr>
            <a:r>
              <a:rPr lang="en-US" sz="7400" dirty="0"/>
              <a:t>Copyright protection grants you the following exclusive rights:</a:t>
            </a:r>
          </a:p>
          <a:p>
            <a:pPr marL="548640" lvl="2">
              <a:lnSpc>
                <a:spcPct val="110000"/>
              </a:lnSpc>
              <a:spcBef>
                <a:spcPts val="0"/>
              </a:spcBef>
              <a:spcAft>
                <a:spcPts val="600"/>
              </a:spcAft>
              <a:buClr>
                <a:schemeClr val="accent1"/>
              </a:buClr>
              <a:buSzPct val="85000"/>
              <a:buFont typeface="Wingdings 2"/>
              <a:buChar char=""/>
            </a:pPr>
            <a:r>
              <a:rPr lang="en-US" sz="6800" dirty="0"/>
              <a:t>Economic rights, which entitle the owner to control the use of its creation in a number of ways (making copies, issuing copies to the public, performing in public, broadcasting etc.) and to obtain an appropriate economic reward. </a:t>
            </a:r>
          </a:p>
          <a:p>
            <a:pPr marL="548640" lvl="2">
              <a:lnSpc>
                <a:spcPct val="110000"/>
              </a:lnSpc>
              <a:spcBef>
                <a:spcPts val="0"/>
              </a:spcBef>
              <a:spcAft>
                <a:spcPts val="600"/>
              </a:spcAft>
              <a:buClr>
                <a:schemeClr val="accent1"/>
              </a:buClr>
              <a:buSzPct val="85000"/>
              <a:buFont typeface="Wingdings 2"/>
              <a:buChar char=""/>
            </a:pPr>
            <a:r>
              <a:rPr lang="en-US" sz="6800" dirty="0"/>
              <a:t>Moral rights give the creator the right to be identified as the author of the work and the right to object to any distortion or mutilation of the work.</a:t>
            </a:r>
          </a:p>
          <a:p>
            <a:pPr>
              <a:lnSpc>
                <a:spcPct val="110000"/>
              </a:lnSpc>
              <a:spcBef>
                <a:spcPts val="0"/>
              </a:spcBef>
              <a:spcAft>
                <a:spcPts val="600"/>
              </a:spcAft>
            </a:pPr>
            <a:r>
              <a:rPr lang="en-US" sz="7400" dirty="0"/>
              <a:t>Duration of copyright protection</a:t>
            </a:r>
          </a:p>
          <a:p>
            <a:pPr lvl="1">
              <a:lnSpc>
                <a:spcPct val="110000"/>
              </a:lnSpc>
              <a:spcBef>
                <a:spcPts val="0"/>
              </a:spcBef>
              <a:spcAft>
                <a:spcPts val="600"/>
              </a:spcAft>
            </a:pPr>
            <a:r>
              <a:rPr lang="en-US" sz="6800" dirty="0"/>
              <a:t>Berne Convention: the life of the author plus not less than 50 years after the author’s death</a:t>
            </a:r>
          </a:p>
          <a:p>
            <a:pPr>
              <a:lnSpc>
                <a:spcPct val="110000"/>
              </a:lnSpc>
              <a:spcBef>
                <a:spcPts val="0"/>
              </a:spcBef>
              <a:spcAft>
                <a:spcPts val="600"/>
              </a:spcAft>
            </a:pPr>
            <a:endParaRPr lang="en-US" dirty="0"/>
          </a:p>
        </p:txBody>
      </p:sp>
      <p:sp>
        <p:nvSpPr>
          <p:cNvPr id="5" name="Slide Number Placeholder 4"/>
          <p:cNvSpPr>
            <a:spLocks noGrp="1"/>
          </p:cNvSpPr>
          <p:nvPr>
            <p:ph type="sldNum" sz="quarter" idx="12"/>
          </p:nvPr>
        </p:nvSpPr>
        <p:spPr/>
        <p:txBody>
          <a:bodyPr/>
          <a:lstStyle/>
          <a:p>
            <a:fld id="{1F4A272C-92A5-A04E-91CD-E6EC72F17F45}" type="slidenum">
              <a:rPr lang="en-US" smtClean="0"/>
              <a:t>8</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EBA26CE8-C430-4D69-8C2A-51B5BB35F922}" type="datetime3">
              <a:rPr lang="en-US" smtClean="0"/>
              <a:t>1 October 2023</a:t>
            </a:fld>
            <a:endParaRPr lang="en-US"/>
          </a:p>
        </p:txBody>
      </p:sp>
      <p:sp>
        <p:nvSpPr>
          <p:cNvPr id="8" name="Title 1">
            <a:extLst>
              <a:ext uri="{FF2B5EF4-FFF2-40B4-BE49-F238E27FC236}">
                <a16:creationId xmlns:a16="http://schemas.microsoft.com/office/drawing/2014/main" id="{CC411386-F097-4540-9244-F629E20B3163}"/>
              </a:ext>
            </a:extLst>
          </p:cNvPr>
          <p:cNvSpPr txBox="1">
            <a:spLocks/>
          </p:cNvSpPr>
          <p:nvPr/>
        </p:nvSpPr>
        <p:spPr>
          <a:xfrm>
            <a:off x="838200" y="730521"/>
            <a:ext cx="10515600" cy="576591"/>
          </a:xfrm>
          <a:prstGeom prst="rect">
            <a:avLst/>
          </a:prstGeom>
        </p:spPr>
        <p:txBody>
          <a:bodyPr>
            <a:no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sz="2600" dirty="0"/>
              <a:t>Copyrights and Related rights</a:t>
            </a:r>
          </a:p>
        </p:txBody>
      </p:sp>
      <p:pic>
        <p:nvPicPr>
          <p:cNvPr id="2" name="Audio 1">
            <a:hlinkClick r:id="" action="ppaction://media"/>
            <a:extLst>
              <a:ext uri="{FF2B5EF4-FFF2-40B4-BE49-F238E27FC236}">
                <a16:creationId xmlns:a16="http://schemas.microsoft.com/office/drawing/2014/main" id="{98A8B4AF-6196-4312-8CEC-DF08BD304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3642906"/>
      </p:ext>
    </p:extLst>
  </p:cSld>
  <p:clrMapOvr>
    <a:masterClrMapping/>
  </p:clrMapOvr>
  <mc:AlternateContent xmlns:mc="http://schemas.openxmlformats.org/markup-compatibility/2006" xmlns:p14="http://schemas.microsoft.com/office/powerpoint/2010/main">
    <mc:Choice Requires="p14">
      <p:transition spd="slow" p14:dur="2000" advTm="230067"/>
    </mc:Choice>
    <mc:Fallback xmlns="">
      <p:transition spd="slow" advTm="230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527048"/>
            <a:ext cx="9491472" cy="5004021"/>
          </a:xfrm>
        </p:spPr>
        <p:txBody>
          <a:bodyPr>
            <a:normAutofit fontScale="85000" lnSpcReduction="20000"/>
          </a:bodyPr>
          <a:lstStyle/>
          <a:p>
            <a:pPr>
              <a:lnSpc>
                <a:spcPct val="110000"/>
              </a:lnSpc>
              <a:spcBef>
                <a:spcPts val="0"/>
              </a:spcBef>
              <a:spcAft>
                <a:spcPts val="600"/>
              </a:spcAft>
            </a:pPr>
            <a:r>
              <a:rPr lang="en-US" b="1" dirty="0"/>
              <a:t>Related rights /”neighboring rights” </a:t>
            </a:r>
            <a:r>
              <a:rPr lang="en-US" dirty="0"/>
              <a:t>protect the legal interests of certain persons and legal entities that contribute to making works available to the public.</a:t>
            </a:r>
          </a:p>
          <a:p>
            <a:pPr lvl="1">
              <a:lnSpc>
                <a:spcPct val="110000"/>
              </a:lnSpc>
              <a:spcBef>
                <a:spcPts val="0"/>
              </a:spcBef>
              <a:spcAft>
                <a:spcPts val="600"/>
              </a:spcAft>
            </a:pPr>
            <a:r>
              <a:rPr lang="fr-FR" sz="2600" dirty="0"/>
              <a:t>Performers</a:t>
            </a:r>
          </a:p>
          <a:p>
            <a:pPr lvl="1">
              <a:lnSpc>
                <a:spcPct val="110000"/>
              </a:lnSpc>
              <a:spcBef>
                <a:spcPts val="0"/>
              </a:spcBef>
              <a:spcAft>
                <a:spcPts val="600"/>
              </a:spcAft>
            </a:pPr>
            <a:r>
              <a:rPr lang="fr-FR" sz="2600" dirty="0" err="1"/>
              <a:t>Producers</a:t>
            </a:r>
            <a:r>
              <a:rPr lang="fr-FR" sz="2600" dirty="0"/>
              <a:t> of </a:t>
            </a:r>
            <a:r>
              <a:rPr lang="fr-FR" sz="2600" dirty="0" err="1"/>
              <a:t>sound</a:t>
            </a:r>
            <a:r>
              <a:rPr lang="fr-FR" sz="2600" dirty="0"/>
              <a:t> </a:t>
            </a:r>
            <a:r>
              <a:rPr lang="fr-FR" sz="2600" dirty="0" err="1"/>
              <a:t>recordings</a:t>
            </a:r>
            <a:endParaRPr lang="fr-FR" sz="2600" dirty="0"/>
          </a:p>
          <a:p>
            <a:pPr lvl="1">
              <a:lnSpc>
                <a:spcPct val="110000"/>
              </a:lnSpc>
              <a:spcBef>
                <a:spcPts val="0"/>
              </a:spcBef>
              <a:spcAft>
                <a:spcPts val="600"/>
              </a:spcAft>
            </a:pPr>
            <a:r>
              <a:rPr lang="fr-FR" sz="2600" dirty="0"/>
              <a:t>Broadcasting </a:t>
            </a:r>
            <a:r>
              <a:rPr lang="fr-FR" sz="2600" dirty="0" err="1"/>
              <a:t>organizations</a:t>
            </a:r>
            <a:endParaRPr lang="en-US" sz="2600" dirty="0"/>
          </a:p>
          <a:p>
            <a:pPr>
              <a:lnSpc>
                <a:spcPct val="110000"/>
              </a:lnSpc>
              <a:spcBef>
                <a:spcPts val="0"/>
              </a:spcBef>
              <a:spcAft>
                <a:spcPts val="600"/>
              </a:spcAft>
            </a:pPr>
            <a:r>
              <a:rPr lang="en-US" dirty="0"/>
              <a:t>Duration of protection (Rome Convention) is 20 years from the end of the year in which: </a:t>
            </a:r>
          </a:p>
          <a:p>
            <a:pPr lvl="1">
              <a:lnSpc>
                <a:spcPct val="110000"/>
              </a:lnSpc>
              <a:spcBef>
                <a:spcPts val="0"/>
              </a:spcBef>
              <a:spcAft>
                <a:spcPts val="600"/>
              </a:spcAft>
            </a:pPr>
            <a:r>
              <a:rPr lang="en-US" sz="2600" dirty="0"/>
              <a:t>(a) the recording is made, in the case of sound recordings and performances included in sound recordings; </a:t>
            </a:r>
          </a:p>
          <a:p>
            <a:pPr lvl="1">
              <a:lnSpc>
                <a:spcPct val="110000"/>
              </a:lnSpc>
              <a:spcBef>
                <a:spcPts val="0"/>
              </a:spcBef>
              <a:spcAft>
                <a:spcPts val="600"/>
              </a:spcAft>
            </a:pPr>
            <a:r>
              <a:rPr lang="en-US" sz="2600" dirty="0"/>
              <a:t>(b) the performance took place, in the case of performances not incorporated in sound recordings; or </a:t>
            </a:r>
          </a:p>
          <a:p>
            <a:pPr lvl="1">
              <a:lnSpc>
                <a:spcPct val="110000"/>
              </a:lnSpc>
              <a:spcBef>
                <a:spcPts val="0"/>
              </a:spcBef>
              <a:spcAft>
                <a:spcPts val="600"/>
              </a:spcAft>
            </a:pPr>
            <a:r>
              <a:rPr lang="en-US" sz="2600" dirty="0"/>
              <a:t>(c) the broadcast took place, for broadcasts.</a:t>
            </a:r>
          </a:p>
        </p:txBody>
      </p:sp>
      <p:sp>
        <p:nvSpPr>
          <p:cNvPr id="5" name="Slide Number Placeholder 4"/>
          <p:cNvSpPr>
            <a:spLocks noGrp="1"/>
          </p:cNvSpPr>
          <p:nvPr>
            <p:ph type="sldNum" sz="quarter" idx="12"/>
          </p:nvPr>
        </p:nvSpPr>
        <p:spPr/>
        <p:txBody>
          <a:bodyPr/>
          <a:lstStyle/>
          <a:p>
            <a:fld id="{1F4A272C-92A5-A04E-91CD-E6EC72F17F45}" type="slidenum">
              <a:rPr lang="en-US" smtClean="0"/>
              <a:t>9</a:t>
            </a:fld>
            <a:endParaRPr lang="en-US"/>
          </a:p>
        </p:txBody>
      </p:sp>
      <p:sp>
        <p:nvSpPr>
          <p:cNvPr id="7" name="Footer Placeholder 6"/>
          <p:cNvSpPr>
            <a:spLocks noGrp="1"/>
          </p:cNvSpPr>
          <p:nvPr>
            <p:ph type="ftr" sz="quarter" idx="11"/>
          </p:nvPr>
        </p:nvSpPr>
        <p:spPr/>
        <p:txBody>
          <a:bodyPr/>
          <a:lstStyle/>
          <a:p>
            <a:r>
              <a:rPr lang="en-US"/>
              <a:t>Innovation and Entrepreneurship</a:t>
            </a:r>
          </a:p>
        </p:txBody>
      </p:sp>
      <p:sp>
        <p:nvSpPr>
          <p:cNvPr id="9" name="Date Placeholder 8"/>
          <p:cNvSpPr>
            <a:spLocks noGrp="1"/>
          </p:cNvSpPr>
          <p:nvPr>
            <p:ph type="dt" sz="half" idx="10"/>
          </p:nvPr>
        </p:nvSpPr>
        <p:spPr/>
        <p:txBody>
          <a:bodyPr/>
          <a:lstStyle/>
          <a:p>
            <a:fld id="{CF4B8F9B-39FD-4960-A226-1F6E1D4BDF4A}" type="datetime3">
              <a:rPr lang="en-US" smtClean="0"/>
              <a:t>1 October 2023</a:t>
            </a:fld>
            <a:endParaRPr lang="en-US"/>
          </a:p>
        </p:txBody>
      </p:sp>
      <p:sp>
        <p:nvSpPr>
          <p:cNvPr id="8" name="Title 1">
            <a:extLst>
              <a:ext uri="{FF2B5EF4-FFF2-40B4-BE49-F238E27FC236}">
                <a16:creationId xmlns:a16="http://schemas.microsoft.com/office/drawing/2014/main" id="{CC411386-F097-4540-9244-F629E20B3163}"/>
              </a:ext>
            </a:extLst>
          </p:cNvPr>
          <p:cNvSpPr txBox="1">
            <a:spLocks/>
          </p:cNvSpPr>
          <p:nvPr/>
        </p:nvSpPr>
        <p:spPr>
          <a:xfrm>
            <a:off x="838200" y="730521"/>
            <a:ext cx="10515600" cy="576591"/>
          </a:xfrm>
          <a:prstGeom prst="rect">
            <a:avLst/>
          </a:prstGeom>
        </p:spPr>
        <p:txBody>
          <a:bodyPr>
            <a:no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sz="2600" dirty="0"/>
              <a:t>Copyrights and Related rights</a:t>
            </a:r>
          </a:p>
        </p:txBody>
      </p:sp>
      <p:pic>
        <p:nvPicPr>
          <p:cNvPr id="2" name="Audio 1">
            <a:hlinkClick r:id="" action="ppaction://media"/>
            <a:extLst>
              <a:ext uri="{FF2B5EF4-FFF2-40B4-BE49-F238E27FC236}">
                <a16:creationId xmlns:a16="http://schemas.microsoft.com/office/drawing/2014/main" id="{A58B2E24-4A17-4B02-A8FF-6E1119D174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49430453"/>
      </p:ext>
    </p:extLst>
  </p:cSld>
  <p:clrMapOvr>
    <a:masterClrMapping/>
  </p:clrMapOvr>
  <mc:AlternateContent xmlns:mc="http://schemas.openxmlformats.org/markup-compatibility/2006" xmlns:p14="http://schemas.microsoft.com/office/powerpoint/2010/main">
    <mc:Choice Requires="p14">
      <p:transition spd="slow" p14:dur="2000" advTm="108814"/>
    </mc:Choice>
    <mc:Fallback xmlns="">
      <p:transition spd="slow" advTm="108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2496</TotalTime>
  <Words>1562</Words>
  <Application>Microsoft Office PowerPoint</Application>
  <PresentationFormat>Grand écran</PresentationFormat>
  <Paragraphs>199</Paragraphs>
  <Slides>17</Slides>
  <Notes>14</Notes>
  <HiddenSlides>0</HiddenSlides>
  <MMClips>17</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17</vt:i4>
      </vt:variant>
    </vt:vector>
  </HeadingPairs>
  <TitlesOfParts>
    <vt:vector size="26" baseType="lpstr">
      <vt:lpstr>Arial</vt:lpstr>
      <vt:lpstr>Book Antiqua</vt:lpstr>
      <vt:lpstr>Calibri</vt:lpstr>
      <vt:lpstr>Calibri Light</vt:lpstr>
      <vt:lpstr>Georgia</vt:lpstr>
      <vt:lpstr>Tahoma</vt:lpstr>
      <vt:lpstr>Verdana</vt:lpstr>
      <vt:lpstr>Wingdings 2</vt:lpstr>
      <vt:lpstr>Thème Office</vt:lpstr>
      <vt:lpstr>Innovation &amp; Entrepreneurship  Session 5</vt:lpstr>
      <vt:lpstr>Course sessions</vt:lpstr>
      <vt:lpstr>5. Protecting intellectual property</vt:lpstr>
      <vt:lpstr>a. Definition of Intellectual property</vt:lpstr>
      <vt:lpstr>a. Definition of Intellectual property</vt:lpstr>
      <vt:lpstr>a. Definition of Intellectual property</vt:lpstr>
      <vt:lpstr>b. Typology of Intellectual property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 Roles of Intellectual property</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Anonym</dc:creator>
  <cp:lastModifiedBy>Vérificateur 2</cp:lastModifiedBy>
  <cp:revision>451</cp:revision>
  <dcterms:created xsi:type="dcterms:W3CDTF">2023-08-08T11:37:57Z</dcterms:created>
  <dcterms:modified xsi:type="dcterms:W3CDTF">2023-10-01T15:48:42Z</dcterms:modified>
</cp:coreProperties>
</file>