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7" r:id="rId4"/>
    <p:sldId id="259" r:id="rId5"/>
    <p:sldId id="286" r:id="rId6"/>
    <p:sldId id="260" r:id="rId7"/>
    <p:sldId id="262" r:id="rId8"/>
    <p:sldId id="289" r:id="rId9"/>
    <p:sldId id="263" r:id="rId10"/>
    <p:sldId id="290" r:id="rId11"/>
    <p:sldId id="291" r:id="rId12"/>
    <p:sldId id="266" r:id="rId13"/>
    <p:sldId id="292" r:id="rId14"/>
    <p:sldId id="265" r:id="rId15"/>
    <p:sldId id="279" r:id="rId16"/>
    <p:sldId id="280" r:id="rId17"/>
    <p:sldId id="293" r:id="rId18"/>
    <p:sldId id="295" r:id="rId19"/>
    <p:sldId id="296" r:id="rId20"/>
    <p:sldId id="281" r:id="rId21"/>
    <p:sldId id="294" r:id="rId22"/>
    <p:sldId id="282" r:id="rId23"/>
    <p:sldId id="284" r:id="rId24"/>
    <p:sldId id="297" r:id="rId25"/>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7" autoAdjust="0"/>
    <p:restoredTop sz="94660"/>
  </p:normalViewPr>
  <p:slideViewPr>
    <p:cSldViewPr snapToGrid="0">
      <p:cViewPr varScale="1">
        <p:scale>
          <a:sx n="116" d="100"/>
          <a:sy n="116" d="100"/>
        </p:scale>
        <p:origin x="108"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1A1268F-4917-481D-97C6-531F1AFBBF77}" type="datetimeFigureOut">
              <a:rPr lang="it-IT" smtClean="0"/>
              <a:t>11/03/2024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A24204D-A905-4BA3-9EB6-DB41CF1E5780}" type="slidenum">
              <a:rPr lang="it-IT" smtClean="0"/>
              <a:t>‹N›</a:t>
            </a:fld>
            <a:endParaRPr lang="it-IT"/>
          </a:p>
        </p:txBody>
      </p:sp>
    </p:spTree>
    <p:extLst>
      <p:ext uri="{BB962C8B-B14F-4D97-AF65-F5344CB8AC3E}">
        <p14:creationId xmlns:p14="http://schemas.microsoft.com/office/powerpoint/2010/main" val="535440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1A1268F-4917-481D-97C6-531F1AFBBF77}" type="datetimeFigureOut">
              <a:rPr lang="it-IT" smtClean="0"/>
              <a:t>11/03/2024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A24204D-A905-4BA3-9EB6-DB41CF1E5780}" type="slidenum">
              <a:rPr lang="it-IT" smtClean="0"/>
              <a:t>‹N›</a:t>
            </a:fld>
            <a:endParaRPr lang="it-IT"/>
          </a:p>
        </p:txBody>
      </p:sp>
    </p:spTree>
    <p:extLst>
      <p:ext uri="{BB962C8B-B14F-4D97-AF65-F5344CB8AC3E}">
        <p14:creationId xmlns:p14="http://schemas.microsoft.com/office/powerpoint/2010/main" val="1588929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1A1268F-4917-481D-97C6-531F1AFBBF77}" type="datetimeFigureOut">
              <a:rPr lang="it-IT" smtClean="0"/>
              <a:t>11/03/2024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A24204D-A905-4BA3-9EB6-DB41CF1E5780}" type="slidenum">
              <a:rPr lang="it-IT" smtClean="0"/>
              <a:t>‹N›</a:t>
            </a:fld>
            <a:endParaRPr lang="it-IT"/>
          </a:p>
        </p:txBody>
      </p:sp>
    </p:spTree>
    <p:extLst>
      <p:ext uri="{BB962C8B-B14F-4D97-AF65-F5344CB8AC3E}">
        <p14:creationId xmlns:p14="http://schemas.microsoft.com/office/powerpoint/2010/main" val="1302112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51A1268F-4917-481D-97C6-531F1AFBBF77}" type="datetimeFigureOut">
              <a:rPr lang="it-IT" smtClean="0"/>
              <a:t>11/03/2024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A24204D-A905-4BA3-9EB6-DB41CF1E5780}" type="slidenum">
              <a:rPr lang="it-IT" smtClean="0"/>
              <a:t>‹N›</a:t>
            </a:fld>
            <a:endParaRPr lang="it-IT"/>
          </a:p>
        </p:txBody>
      </p:sp>
    </p:spTree>
    <p:extLst>
      <p:ext uri="{BB962C8B-B14F-4D97-AF65-F5344CB8AC3E}">
        <p14:creationId xmlns:p14="http://schemas.microsoft.com/office/powerpoint/2010/main" val="413078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51A1268F-4917-481D-97C6-531F1AFBBF77}" type="datetimeFigureOut">
              <a:rPr lang="it-IT" smtClean="0"/>
              <a:t>11/03/2024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A24204D-A905-4BA3-9EB6-DB41CF1E5780}" type="slidenum">
              <a:rPr lang="it-IT" smtClean="0"/>
              <a:t>‹N›</a:t>
            </a:fld>
            <a:endParaRPr lang="it-IT"/>
          </a:p>
        </p:txBody>
      </p:sp>
    </p:spTree>
    <p:extLst>
      <p:ext uri="{BB962C8B-B14F-4D97-AF65-F5344CB8AC3E}">
        <p14:creationId xmlns:p14="http://schemas.microsoft.com/office/powerpoint/2010/main" val="1397009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51A1268F-4917-481D-97C6-531F1AFBBF77}" type="datetimeFigureOut">
              <a:rPr lang="it-IT" smtClean="0"/>
              <a:t>11/03/2024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A24204D-A905-4BA3-9EB6-DB41CF1E5780}" type="slidenum">
              <a:rPr lang="it-IT" smtClean="0"/>
              <a:t>‹N›</a:t>
            </a:fld>
            <a:endParaRPr lang="it-IT"/>
          </a:p>
        </p:txBody>
      </p:sp>
    </p:spTree>
    <p:extLst>
      <p:ext uri="{BB962C8B-B14F-4D97-AF65-F5344CB8AC3E}">
        <p14:creationId xmlns:p14="http://schemas.microsoft.com/office/powerpoint/2010/main" val="1950839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51A1268F-4917-481D-97C6-531F1AFBBF77}" type="datetimeFigureOut">
              <a:rPr lang="it-IT" smtClean="0"/>
              <a:t>11/03/2024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A24204D-A905-4BA3-9EB6-DB41CF1E5780}" type="slidenum">
              <a:rPr lang="it-IT" smtClean="0"/>
              <a:t>‹N›</a:t>
            </a:fld>
            <a:endParaRPr lang="it-IT"/>
          </a:p>
        </p:txBody>
      </p:sp>
    </p:spTree>
    <p:extLst>
      <p:ext uri="{BB962C8B-B14F-4D97-AF65-F5344CB8AC3E}">
        <p14:creationId xmlns:p14="http://schemas.microsoft.com/office/powerpoint/2010/main" val="135308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51A1268F-4917-481D-97C6-531F1AFBBF77}" type="datetimeFigureOut">
              <a:rPr lang="it-IT" smtClean="0"/>
              <a:t>11/03/2024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A24204D-A905-4BA3-9EB6-DB41CF1E5780}" type="slidenum">
              <a:rPr lang="it-IT" smtClean="0"/>
              <a:t>‹N›</a:t>
            </a:fld>
            <a:endParaRPr lang="it-IT"/>
          </a:p>
        </p:txBody>
      </p:sp>
    </p:spTree>
    <p:extLst>
      <p:ext uri="{BB962C8B-B14F-4D97-AF65-F5344CB8AC3E}">
        <p14:creationId xmlns:p14="http://schemas.microsoft.com/office/powerpoint/2010/main" val="72042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1A1268F-4917-481D-97C6-531F1AFBBF77}" type="datetimeFigureOut">
              <a:rPr lang="it-IT" smtClean="0"/>
              <a:t>11/03/2024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A24204D-A905-4BA3-9EB6-DB41CF1E5780}" type="slidenum">
              <a:rPr lang="it-IT" smtClean="0"/>
              <a:t>‹N›</a:t>
            </a:fld>
            <a:endParaRPr lang="it-IT"/>
          </a:p>
        </p:txBody>
      </p:sp>
    </p:spTree>
    <p:extLst>
      <p:ext uri="{BB962C8B-B14F-4D97-AF65-F5344CB8AC3E}">
        <p14:creationId xmlns:p14="http://schemas.microsoft.com/office/powerpoint/2010/main" val="3530443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51A1268F-4917-481D-97C6-531F1AFBBF77}" type="datetimeFigureOut">
              <a:rPr lang="it-IT" smtClean="0"/>
              <a:t>11/03/2024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A24204D-A905-4BA3-9EB6-DB41CF1E5780}" type="slidenum">
              <a:rPr lang="it-IT" smtClean="0"/>
              <a:t>‹N›</a:t>
            </a:fld>
            <a:endParaRPr lang="it-IT"/>
          </a:p>
        </p:txBody>
      </p:sp>
    </p:spTree>
    <p:extLst>
      <p:ext uri="{BB962C8B-B14F-4D97-AF65-F5344CB8AC3E}">
        <p14:creationId xmlns:p14="http://schemas.microsoft.com/office/powerpoint/2010/main" val="2964736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51A1268F-4917-481D-97C6-531F1AFBBF77}" type="datetimeFigureOut">
              <a:rPr lang="it-IT" smtClean="0"/>
              <a:t>11/03/2024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A24204D-A905-4BA3-9EB6-DB41CF1E5780}" type="slidenum">
              <a:rPr lang="it-IT" smtClean="0"/>
              <a:t>‹N›</a:t>
            </a:fld>
            <a:endParaRPr lang="it-IT"/>
          </a:p>
        </p:txBody>
      </p:sp>
    </p:spTree>
    <p:extLst>
      <p:ext uri="{BB962C8B-B14F-4D97-AF65-F5344CB8AC3E}">
        <p14:creationId xmlns:p14="http://schemas.microsoft.com/office/powerpoint/2010/main" val="767718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1268F-4917-481D-97C6-531F1AFBBF77}" type="datetimeFigureOut">
              <a:rPr lang="it-IT" smtClean="0"/>
              <a:t>11/03/2024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24204D-A905-4BA3-9EB6-DB41CF1E5780}" type="slidenum">
              <a:rPr lang="it-IT" smtClean="0"/>
              <a:t>‹N›</a:t>
            </a:fld>
            <a:endParaRPr lang="it-IT"/>
          </a:p>
        </p:txBody>
      </p:sp>
    </p:spTree>
    <p:extLst>
      <p:ext uri="{BB962C8B-B14F-4D97-AF65-F5344CB8AC3E}">
        <p14:creationId xmlns:p14="http://schemas.microsoft.com/office/powerpoint/2010/main" val="494429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numero diapositiva 3"/>
          <p:cNvSpPr txBox="1">
            <a:spLocks noGrp="1"/>
          </p:cNvSpPr>
          <p:nvPr/>
        </p:nvSpPr>
        <p:spPr bwMode="auto">
          <a:xfrm>
            <a:off x="8077200" y="6245225"/>
            <a:ext cx="2133600" cy="476250"/>
          </a:xfrm>
          <a:prstGeom prst="rect">
            <a:avLst/>
          </a:prstGeom>
          <a:noFill/>
          <a:ln w="9525">
            <a:noFill/>
            <a:miter lim="800000"/>
            <a:headEnd/>
            <a:tailEnd/>
          </a:ln>
        </p:spPr>
        <p:txBody>
          <a:bodyPr/>
          <a:lstStyle/>
          <a:p>
            <a:pPr algn="r"/>
            <a:fld id="{683C5638-192F-4E09-993C-FA768AA13582}" type="slidenum">
              <a:rPr lang="it-IT" sz="1400"/>
              <a:pPr algn="r"/>
              <a:t>1</a:t>
            </a:fld>
            <a:endParaRPr lang="it-IT" sz="1400"/>
          </a:p>
        </p:txBody>
      </p:sp>
      <p:sp>
        <p:nvSpPr>
          <p:cNvPr id="25603" name="Titolo 1"/>
          <p:cNvSpPr>
            <a:spLocks noGrp="1"/>
          </p:cNvSpPr>
          <p:nvPr>
            <p:ph type="ctrTitle" idx="4294967295"/>
          </p:nvPr>
        </p:nvSpPr>
        <p:spPr>
          <a:xfrm>
            <a:off x="1" y="0"/>
            <a:ext cx="12192000" cy="980729"/>
          </a:xfrm>
        </p:spPr>
        <p:txBody>
          <a:bodyPr>
            <a:normAutofit fontScale="90000"/>
          </a:bodyPr>
          <a:lstStyle/>
          <a:p>
            <a:pPr algn="ctr" eaLnBrk="1" hangingPunct="1"/>
            <a:br>
              <a:rPr lang="it-IT" sz="2400" b="1" dirty="0"/>
            </a:br>
            <a:br>
              <a:rPr lang="it-IT" sz="2400" b="1" dirty="0"/>
            </a:br>
            <a:br>
              <a:rPr lang="it-IT" sz="2400" b="1" dirty="0"/>
            </a:br>
            <a:r>
              <a:rPr lang="it-IT" sz="36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latin typeface="+mn-lt"/>
              </a:rPr>
              <a:t>La potestà normativa tributaria ed i suoi limiti costituzionali</a:t>
            </a:r>
            <a:br>
              <a:rPr lang="it-IT" sz="3600" b="1" dirty="0">
                <a:solidFill>
                  <a:srgbClr val="FF0000"/>
                </a:solidFill>
                <a:latin typeface="+mn-lt"/>
              </a:rPr>
            </a:br>
            <a:br>
              <a:rPr lang="it-IT" sz="3600" b="1" dirty="0">
                <a:solidFill>
                  <a:srgbClr val="FF0000"/>
                </a:solidFill>
                <a:latin typeface="+mn-lt"/>
              </a:rPr>
            </a:br>
            <a:endParaRPr lang="it-IT" sz="3600" b="1" dirty="0">
              <a:solidFill>
                <a:srgbClr val="FF0000"/>
              </a:solidFill>
              <a:latin typeface="+mn-lt"/>
            </a:endParaRPr>
          </a:p>
        </p:txBody>
      </p:sp>
      <p:sp>
        <p:nvSpPr>
          <p:cNvPr id="25604" name="Sottotitolo 2"/>
          <p:cNvSpPr>
            <a:spLocks noGrp="1"/>
          </p:cNvSpPr>
          <p:nvPr>
            <p:ph type="subTitle" idx="4294967295"/>
          </p:nvPr>
        </p:nvSpPr>
        <p:spPr>
          <a:xfrm>
            <a:off x="1894114" y="980729"/>
            <a:ext cx="8843556" cy="5629077"/>
          </a:xfrm>
        </p:spPr>
        <p:txBody>
          <a:bodyPr>
            <a:noAutofit/>
          </a:bodyPr>
          <a:lstStyle/>
          <a:p>
            <a:pPr marL="0" indent="0" algn="just">
              <a:lnSpc>
                <a:spcPct val="110000"/>
              </a:lnSpc>
            </a:pPr>
            <a:r>
              <a:rPr lang="it-IT" sz="2200" i="1" dirty="0"/>
              <a:t> Potestà tributaria</a:t>
            </a:r>
            <a:r>
              <a:rPr lang="it-IT" sz="2200" dirty="0"/>
              <a:t>: l’insieme delle potestà necessarie per istituire, disciplinare, applicare e riscuotere tributi.</a:t>
            </a:r>
          </a:p>
          <a:p>
            <a:pPr marL="0" indent="0" algn="just">
              <a:lnSpc>
                <a:spcPct val="110000"/>
              </a:lnSpc>
            </a:pPr>
            <a:endParaRPr lang="it-IT" sz="2200" dirty="0"/>
          </a:p>
          <a:p>
            <a:pPr marL="0" indent="0" algn="just">
              <a:lnSpc>
                <a:spcPct val="110000"/>
              </a:lnSpc>
            </a:pPr>
            <a:r>
              <a:rPr lang="it-IT" sz="2200" dirty="0"/>
              <a:t> Potestà normativa tributaria</a:t>
            </a:r>
          </a:p>
          <a:p>
            <a:pPr marL="0" indent="0" algn="just">
              <a:lnSpc>
                <a:spcPct val="110000"/>
              </a:lnSpc>
            </a:pPr>
            <a:r>
              <a:rPr lang="it-IT" sz="2200" dirty="0"/>
              <a:t> Potestà amministrativa d’imposizione</a:t>
            </a:r>
          </a:p>
          <a:p>
            <a:pPr marL="0" indent="0" algn="just">
              <a:lnSpc>
                <a:spcPct val="110000"/>
              </a:lnSpc>
            </a:pPr>
            <a:endParaRPr lang="it-IT" sz="2200" dirty="0"/>
          </a:p>
          <a:p>
            <a:pPr marL="0" indent="0" algn="just">
              <a:lnSpc>
                <a:spcPct val="110000"/>
              </a:lnSpc>
            </a:pPr>
            <a:r>
              <a:rPr lang="it-IT" sz="2200" dirty="0"/>
              <a:t> Per </a:t>
            </a:r>
            <a:r>
              <a:rPr lang="it-IT" sz="2200" i="1" dirty="0"/>
              <a:t>potestà normativa tributaria</a:t>
            </a:r>
            <a:r>
              <a:rPr lang="it-IT" sz="2200" dirty="0"/>
              <a:t> si intende il potere (espressione della sovranità) dello  Stato-legislatore  di produrre atti normativi diretti alla disciplina del tributo (costituita da norme legislative e regolamentari). </a:t>
            </a:r>
          </a:p>
          <a:p>
            <a:pPr marL="0" indent="0" algn="just">
              <a:lnSpc>
                <a:spcPct val="110000"/>
              </a:lnSpc>
            </a:pPr>
            <a:endParaRPr lang="it-IT" sz="2200" dirty="0"/>
          </a:p>
          <a:p>
            <a:pPr marL="0" indent="0" algn="just">
              <a:lnSpc>
                <a:spcPct val="110000"/>
              </a:lnSpc>
            </a:pPr>
            <a:r>
              <a:rPr lang="it-IT" sz="2200" dirty="0"/>
              <a:t> Per </a:t>
            </a:r>
            <a:r>
              <a:rPr lang="it-IT" sz="2200" i="1" dirty="0"/>
              <a:t>potestà amministrativa d’imposizione</a:t>
            </a:r>
            <a:r>
              <a:rPr lang="it-IT" sz="2200" dirty="0"/>
              <a:t> si intende il potere che lo Stato-amministratore ha di applicare le norme tributarie. </a:t>
            </a:r>
          </a:p>
          <a:p>
            <a:pPr marL="0" indent="0" algn="just">
              <a:lnSpc>
                <a:spcPct val="110000"/>
              </a:lnSpc>
            </a:pPr>
            <a:endParaRPr lang="it-IT" sz="2200" dirty="0"/>
          </a:p>
          <a:p>
            <a:pPr marL="0" indent="0" algn="just">
              <a:lnSpc>
                <a:spcPct val="110000"/>
              </a:lnSpc>
            </a:pPr>
            <a:r>
              <a:rPr lang="it-IT" sz="2200" dirty="0"/>
              <a:t> L’esercizio della potestà normativa in materia tributaria incontra limiti di natura costituzionale (art. 23, 53, 81 e 75 </a:t>
            </a:r>
            <a:r>
              <a:rPr lang="it-IT" sz="2200" dirty="0" err="1"/>
              <a:t>Cost</a:t>
            </a:r>
            <a:r>
              <a:rPr lang="it-IT" sz="2200" dirty="0"/>
              <a:t>.)</a:t>
            </a:r>
          </a:p>
          <a:p>
            <a:pPr marL="0" indent="0" algn="just">
              <a:lnSpc>
                <a:spcPct val="110000"/>
              </a:lnSpc>
            </a:pPr>
            <a:endParaRPr lang="it-IT" sz="2200" dirty="0"/>
          </a:p>
        </p:txBody>
      </p:sp>
      <p:sp>
        <p:nvSpPr>
          <p:cNvPr id="25605" name="Segnaposto piè di pagina 3"/>
          <p:cNvSpPr txBox="1">
            <a:spLocks noGrp="1"/>
          </p:cNvSpPr>
          <p:nvPr/>
        </p:nvSpPr>
        <p:spPr bwMode="auto">
          <a:xfrm>
            <a:off x="4648200" y="6356351"/>
            <a:ext cx="2895600" cy="365125"/>
          </a:xfrm>
          <a:prstGeom prst="rect">
            <a:avLst/>
          </a:prstGeom>
          <a:noFill/>
          <a:ln w="9525">
            <a:noFill/>
            <a:miter lim="800000"/>
            <a:headEnd/>
            <a:tailEnd/>
          </a:ln>
        </p:spPr>
        <p:txBody>
          <a:bodyPr anchor="ctr"/>
          <a:lstStyle/>
          <a:p>
            <a:pPr algn="ctr"/>
            <a:endParaRPr lang="it-IT" sz="1200">
              <a:solidFill>
                <a:srgbClr val="898989"/>
              </a:solidFill>
              <a:latin typeface="Calibri" pitchFamily="34" charset="0"/>
            </a:endParaRPr>
          </a:p>
        </p:txBody>
      </p:sp>
      <p:sp>
        <p:nvSpPr>
          <p:cNvPr id="25607" name="Rectangle 7"/>
          <p:cNvSpPr>
            <a:spLocks noChangeArrowheads="1"/>
          </p:cNvSpPr>
          <p:nvPr/>
        </p:nvSpPr>
        <p:spPr bwMode="auto">
          <a:xfrm>
            <a:off x="5972175" y="3244851"/>
            <a:ext cx="247650" cy="366713"/>
          </a:xfrm>
          <a:prstGeom prst="rect">
            <a:avLst/>
          </a:prstGeom>
          <a:noFill/>
          <a:ln w="9525">
            <a:noFill/>
            <a:miter lim="800000"/>
            <a:headEnd/>
            <a:tailEnd/>
          </a:ln>
          <a:effectLst/>
        </p:spPr>
        <p:txBody>
          <a:bodyPr wrap="none" anchor="ctr">
            <a:spAutoFit/>
          </a:bodyPr>
          <a:lstStyle/>
          <a:p>
            <a:pPr algn="ctr"/>
            <a:r>
              <a:rPr lang="it-IT" i="1"/>
              <a:t>.</a:t>
            </a:r>
          </a:p>
        </p:txBody>
      </p:sp>
    </p:spTree>
    <p:extLst>
      <p:ext uri="{BB962C8B-B14F-4D97-AF65-F5344CB8AC3E}">
        <p14:creationId xmlns:p14="http://schemas.microsoft.com/office/powerpoint/2010/main" val="4020579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809898" y="940526"/>
            <a:ext cx="10006150" cy="5440802"/>
          </a:xfrm>
        </p:spPr>
        <p:txBody>
          <a:bodyPr>
            <a:normAutofit/>
          </a:bodyPr>
          <a:lstStyle/>
          <a:p>
            <a:pPr algn="just">
              <a:lnSpc>
                <a:spcPct val="100000"/>
              </a:lnSpc>
            </a:pPr>
            <a:r>
              <a:rPr lang="it-IT" sz="2200" dirty="0"/>
              <a:t>Nella legge deve essere racchiusa la disciplina degli elementi necessari ad  identificare la prestazioni (c.d. </a:t>
            </a:r>
            <a:r>
              <a:rPr lang="it-IT" sz="2200" i="1" dirty="0"/>
              <a:t>an </a:t>
            </a:r>
            <a:r>
              <a:rPr lang="it-IT" sz="2200" i="1" dirty="0" err="1"/>
              <a:t>debeatur</a:t>
            </a:r>
            <a:r>
              <a:rPr lang="it-IT" sz="2200" dirty="0"/>
              <a:t>). La disciplina relativa alla determinazione quantitativa della prestazione in denaro (c.d. </a:t>
            </a:r>
            <a:r>
              <a:rPr lang="it-IT" sz="2200" i="1" dirty="0"/>
              <a:t>quantum </a:t>
            </a:r>
            <a:r>
              <a:rPr lang="it-IT" sz="2200" i="1" dirty="0" err="1"/>
              <a:t>debeatur</a:t>
            </a:r>
            <a:r>
              <a:rPr lang="it-IT" sz="2200" dirty="0"/>
              <a:t>) può essere contenuta in atti diversi dalla legge (regolamenti delegati) </a:t>
            </a:r>
            <a:r>
              <a:rPr lang="it-IT" sz="2200" dirty="0" err="1"/>
              <a:t>purchè</a:t>
            </a:r>
            <a:r>
              <a:rPr lang="it-IT" sz="2200" dirty="0"/>
              <a:t> la legge fissi idonei criteri direttivi, limiti e controlli per evitare che la discrezionalità - così conferita agli organi titolari del potere regolamentare - si trasformi in arbitrio. Tutto ciò a tutela della libertà e proprietà dei cittadini. </a:t>
            </a:r>
          </a:p>
          <a:p>
            <a:pPr algn="just">
              <a:lnSpc>
                <a:spcPct val="100000"/>
              </a:lnSpc>
            </a:pPr>
            <a:r>
              <a:rPr lang="it-IT" sz="2200" dirty="0"/>
              <a:t>Il </a:t>
            </a:r>
            <a:r>
              <a:rPr lang="it-IT" sz="2200" b="1" dirty="0"/>
              <a:t>soggetto passivo </a:t>
            </a:r>
            <a:r>
              <a:rPr lang="it-IT" sz="2200" dirty="0"/>
              <a:t>del tributo è tradizionalmente inteso come colui cui è riferibile la capacità contributiva considerata dal prelievo tributario e sul quale, quindi, incombe coerentemente l’obbligo di pagare il medesimo tributo (c.d. «contribuente» o soggetto passivo «in senso stretto»).</a:t>
            </a:r>
          </a:p>
          <a:p>
            <a:pPr algn="just">
              <a:lnSpc>
                <a:spcPct val="100000"/>
              </a:lnSpc>
            </a:pPr>
            <a:r>
              <a:rPr lang="it-IT" sz="2200" dirty="0"/>
              <a:t>La disciplina dei soggetti passivi così come riferibile alla riserva di legge di cui all’art. 23 è da intendere peraltro in senso ampio, idonea a ricomprendere tutte le ipotesi in cui la norma tributaria impone a determinati soggetti obblighi di pagamento di tipo tributario(ad es. sostituti e responsabili d’imposta, ecc.).;</a:t>
            </a:r>
          </a:p>
        </p:txBody>
      </p:sp>
    </p:spTree>
    <p:extLst>
      <p:ext uri="{BB962C8B-B14F-4D97-AF65-F5344CB8AC3E}">
        <p14:creationId xmlns:p14="http://schemas.microsoft.com/office/powerpoint/2010/main" val="701293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809897" y="1502228"/>
            <a:ext cx="10006151" cy="4879099"/>
          </a:xfrm>
        </p:spPr>
        <p:txBody>
          <a:bodyPr>
            <a:noAutofit/>
          </a:bodyPr>
          <a:lstStyle/>
          <a:p>
            <a:pPr algn="just"/>
            <a:r>
              <a:rPr lang="it-IT" sz="2200" dirty="0"/>
              <a:t>Il </a:t>
            </a:r>
            <a:r>
              <a:rPr lang="it-IT" sz="2200" b="1" dirty="0"/>
              <a:t>presupposto </a:t>
            </a:r>
            <a:r>
              <a:rPr lang="it-IT" sz="2200" dirty="0"/>
              <a:t>del tributo identifica il «fatto», necessariamente espressivo di capacità economica ai sensi dell’art. 53 </a:t>
            </a:r>
            <a:r>
              <a:rPr lang="it-IT" sz="2200" dirty="0" err="1"/>
              <a:t>Cost</a:t>
            </a:r>
            <a:r>
              <a:rPr lang="it-IT" sz="2200" dirty="0"/>
              <a:t>., al cui venire in essere la legge collega causalmente l’obbligo di pagare il tributo.</a:t>
            </a:r>
          </a:p>
          <a:p>
            <a:pPr algn="just"/>
            <a:r>
              <a:rPr lang="it-IT" sz="2200" dirty="0"/>
              <a:t>La </a:t>
            </a:r>
            <a:r>
              <a:rPr lang="it-IT" sz="2200" b="1" dirty="0"/>
              <a:t>base imponibile </a:t>
            </a:r>
            <a:r>
              <a:rPr lang="it-IT" sz="2200" dirty="0"/>
              <a:t>del tributo, è intesa invece quale insieme di regole idonee a determinare, in termini monetari, la capacità contributiva considerata nel presupposto del tributo.</a:t>
            </a:r>
          </a:p>
          <a:p>
            <a:pPr algn="just"/>
            <a:r>
              <a:rPr lang="it-IT" sz="2200" dirty="0"/>
              <a:t>L’</a:t>
            </a:r>
            <a:r>
              <a:rPr lang="it-IT" sz="2200" b="1" dirty="0"/>
              <a:t>aliquota, </a:t>
            </a:r>
            <a:r>
              <a:rPr lang="it-IT" sz="2200" dirty="0"/>
              <a:t>infine, è la percentuale applicabile alla base imponibile (tasso), così da quantificare il concreto ammontare dell’imposta dovuta.</a:t>
            </a:r>
          </a:p>
          <a:p>
            <a:pPr algn="just"/>
            <a:r>
              <a:rPr lang="it-IT" sz="2200" dirty="0"/>
              <a:t>La Corte </a:t>
            </a:r>
            <a:r>
              <a:rPr lang="it-IT" sz="2200" dirty="0" err="1"/>
              <a:t>Cost</a:t>
            </a:r>
            <a:r>
              <a:rPr lang="it-IT" sz="2200" dirty="0"/>
              <a:t>. (</a:t>
            </a:r>
            <a:r>
              <a:rPr lang="it-IT" sz="2200" dirty="0" err="1"/>
              <a:t>sent</a:t>
            </a:r>
            <a:r>
              <a:rPr lang="it-IT" sz="2200" dirty="0"/>
              <a:t>. n. 435 del 28 dicembre 2001) ha peraltro precisato che l’art. 23 può considerarsi rispettato pure se la legge non definisce in modo specifico l’aliquota. È consentito, dunque, che la definizione di tale elemento sia rimesso alla fonte secondaria, a condizione, tuttavia, che la fonte legislativa ne predetermini i criteri di definizione concreta ed in particolare stabilisca </a:t>
            </a:r>
            <a:r>
              <a:rPr lang="it-IT" sz="2200" b="1" dirty="0"/>
              <a:t>l’aliquota massima.</a:t>
            </a:r>
            <a:endParaRPr lang="it-IT" sz="2200" dirty="0"/>
          </a:p>
        </p:txBody>
      </p:sp>
    </p:spTree>
    <p:extLst>
      <p:ext uri="{BB962C8B-B14F-4D97-AF65-F5344CB8AC3E}">
        <p14:creationId xmlns:p14="http://schemas.microsoft.com/office/powerpoint/2010/main" val="582607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92313" y="260350"/>
            <a:ext cx="8229600" cy="576362"/>
          </a:xfrm>
        </p:spPr>
        <p:txBody>
          <a:bodyPr>
            <a:normAutofit/>
          </a:bodyPr>
          <a:lstStyle/>
          <a:p>
            <a:pPr algn="ctr"/>
            <a:r>
              <a:rPr lang="it-IT" sz="32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Il principio di capacità contributiva</a:t>
            </a:r>
          </a:p>
        </p:txBody>
      </p:sp>
      <p:sp>
        <p:nvSpPr>
          <p:cNvPr id="32771" name="Rectangle 3"/>
          <p:cNvSpPr>
            <a:spLocks noGrp="1" noChangeArrowheads="1"/>
          </p:cNvSpPr>
          <p:nvPr>
            <p:ph type="body" idx="1"/>
          </p:nvPr>
        </p:nvSpPr>
        <p:spPr>
          <a:xfrm>
            <a:off x="1992313" y="1632857"/>
            <a:ext cx="8290172" cy="4676462"/>
          </a:xfrm>
        </p:spPr>
        <p:txBody>
          <a:bodyPr>
            <a:noAutofit/>
          </a:bodyPr>
          <a:lstStyle/>
          <a:p>
            <a:pPr algn="just">
              <a:lnSpc>
                <a:spcPct val="90000"/>
              </a:lnSpc>
            </a:pPr>
            <a:r>
              <a:rPr lang="it-IT" sz="2200" dirty="0"/>
              <a:t>Art. 53 </a:t>
            </a:r>
            <a:r>
              <a:rPr lang="it-IT" sz="2200" dirty="0" err="1"/>
              <a:t>Cost</a:t>
            </a:r>
            <a:r>
              <a:rPr lang="it-IT" sz="2200" dirty="0"/>
              <a:t>. (principio di capacità contributiva): </a:t>
            </a:r>
          </a:p>
          <a:p>
            <a:pPr algn="just">
              <a:lnSpc>
                <a:spcPct val="90000"/>
              </a:lnSpc>
              <a:buNone/>
            </a:pPr>
            <a:r>
              <a:rPr lang="it-IT" sz="2200" i="1" dirty="0"/>
              <a:t>	Tutti devono concorrere alle spese dello Stato in ragione della propria capacità contributiva. </a:t>
            </a:r>
          </a:p>
          <a:p>
            <a:pPr algn="just">
              <a:lnSpc>
                <a:spcPct val="90000"/>
              </a:lnSpc>
              <a:buNone/>
            </a:pPr>
            <a:r>
              <a:rPr lang="it-IT" sz="2200" i="1" dirty="0"/>
              <a:t>	Il sistema tributario è informato a criteri di progressività.</a:t>
            </a:r>
          </a:p>
          <a:p>
            <a:pPr algn="just"/>
            <a:r>
              <a:rPr lang="it-IT" sz="2200" dirty="0"/>
              <a:t>Il dovere di concorrere alle spese pubbliche sancito nell’art. 53 della Costituzione rappresenta, come già detto, il </a:t>
            </a:r>
            <a:r>
              <a:rPr lang="it-IT" sz="2200" b="1" dirty="0"/>
              <a:t>primario fondamento giuridico dell’imposizione tributaria</a:t>
            </a:r>
            <a:r>
              <a:rPr lang="it-IT" sz="2200" dirty="0"/>
              <a:t>.</a:t>
            </a:r>
          </a:p>
          <a:p>
            <a:pPr algn="just"/>
            <a:endParaRPr lang="it-IT" sz="2200" i="1" dirty="0"/>
          </a:p>
          <a:p>
            <a:pPr algn="just">
              <a:lnSpc>
                <a:spcPct val="90000"/>
              </a:lnSpc>
            </a:pPr>
            <a:r>
              <a:rPr lang="it-IT" sz="2200" dirty="0"/>
              <a:t>Art. 25 dello Statuto Albertino: Essi (</a:t>
            </a:r>
            <a:r>
              <a:rPr lang="it-IT" sz="2200" i="1" dirty="0"/>
              <a:t>i regnicoli</a:t>
            </a:r>
            <a:r>
              <a:rPr lang="it-IT" sz="2200" dirty="0"/>
              <a:t>) contribuiscono indistintamente, nella proporzione dei loro averi, ai carichi dello Stato. </a:t>
            </a:r>
          </a:p>
          <a:p>
            <a:pPr algn="just">
              <a:lnSpc>
                <a:spcPct val="90000"/>
              </a:lnSpc>
            </a:pPr>
            <a:endParaRPr lang="it-IT" sz="2200" dirty="0"/>
          </a:p>
          <a:p>
            <a:pPr marL="0" indent="0">
              <a:buNone/>
            </a:pPr>
            <a:endParaRPr lang="it-IT" sz="2200" dirty="0"/>
          </a:p>
        </p:txBody>
      </p:sp>
    </p:spTree>
    <p:extLst>
      <p:ext uri="{BB962C8B-B14F-4D97-AF65-F5344CB8AC3E}">
        <p14:creationId xmlns:p14="http://schemas.microsoft.com/office/powerpoint/2010/main" val="1223883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1919536" y="836712"/>
            <a:ext cx="8362950" cy="5472608"/>
          </a:xfrm>
        </p:spPr>
        <p:txBody>
          <a:bodyPr/>
          <a:lstStyle/>
          <a:p>
            <a:r>
              <a:rPr lang="it-IT" sz="2200" dirty="0"/>
              <a:t>Differenze tra le due norme:</a:t>
            </a:r>
          </a:p>
          <a:p>
            <a:pPr algn="just">
              <a:buNone/>
            </a:pPr>
            <a:r>
              <a:rPr lang="it-IT" sz="2200" dirty="0"/>
              <a:t>	- l’espressione “regnicoli” identificava i soggetti passivi soltanto nei cittadini, mentre nel sistema attuale assume rilevanza il concetto di residenza e, più in generale, il collegamento soggettivo od oggettivo fra gli indici di capacità contributiva e la sfera territoriale di operatività dell’ordinamento statale;</a:t>
            </a:r>
          </a:p>
          <a:p>
            <a:pPr algn="just">
              <a:buNone/>
            </a:pPr>
            <a:r>
              <a:rPr lang="it-IT" sz="2200" dirty="0"/>
              <a:t>	- l’ espressione “in ragione” (della loro capacità contributiva), in luogo dell’ espressione “in proporzione” (dei loro averi), si giustifica in riferimento al criterio di progressività cui deve essere uniformato il prelievo impositivo ai sensi del secondo comma dell’art. 53 </a:t>
            </a:r>
            <a:r>
              <a:rPr lang="it-IT" sz="2200" dirty="0" err="1"/>
              <a:t>Cost</a:t>
            </a:r>
            <a:r>
              <a:rPr lang="it-IT" sz="2200" dirty="0"/>
              <a:t>.;</a:t>
            </a:r>
          </a:p>
          <a:p>
            <a:pPr algn="just">
              <a:buNone/>
            </a:pPr>
            <a:r>
              <a:rPr lang="it-IT" sz="2200" dirty="0"/>
              <a:t>	- l’espressione “capacità contributiva”, in luogo di “averi”, si collega anche alla maggiore varietà degli indici di ricchezza ritenuti assoggettabili all’imposizione rispetto a quelli più limitati del passato, essenzialmente riconducibili ai soli proventi di natura fondiaria.</a:t>
            </a:r>
          </a:p>
          <a:p>
            <a:pPr algn="just">
              <a:lnSpc>
                <a:spcPct val="90000"/>
              </a:lnSpc>
            </a:pPr>
            <a:endParaRPr lang="it-IT" sz="2200" dirty="0"/>
          </a:p>
        </p:txBody>
      </p:sp>
    </p:spTree>
    <p:extLst>
      <p:ext uri="{BB962C8B-B14F-4D97-AF65-F5344CB8AC3E}">
        <p14:creationId xmlns:p14="http://schemas.microsoft.com/office/powerpoint/2010/main" val="552502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567543" y="509451"/>
            <a:ext cx="8948057" cy="5616713"/>
          </a:xfrm>
        </p:spPr>
        <p:txBody>
          <a:bodyPr>
            <a:normAutofit fontScale="85000" lnSpcReduction="20000"/>
          </a:bodyPr>
          <a:lstStyle/>
          <a:p>
            <a:pPr algn="just">
              <a:lnSpc>
                <a:spcPct val="90000"/>
              </a:lnSpc>
            </a:pPr>
            <a:endParaRPr lang="it-IT" sz="1800" dirty="0"/>
          </a:p>
          <a:p>
            <a:pPr algn="just">
              <a:lnSpc>
                <a:spcPct val="90000"/>
              </a:lnSpc>
            </a:pPr>
            <a:r>
              <a:rPr lang="it-IT" sz="2400" dirty="0"/>
              <a:t>L’art. 53 </a:t>
            </a:r>
            <a:r>
              <a:rPr lang="it-IT" sz="2400" dirty="0" err="1"/>
              <a:t>Cost</a:t>
            </a:r>
            <a:r>
              <a:rPr lang="it-IT" sz="2400" dirty="0"/>
              <a:t>. afferma:</a:t>
            </a:r>
          </a:p>
          <a:p>
            <a:pPr algn="just">
              <a:lnSpc>
                <a:spcPct val="90000"/>
              </a:lnSpc>
            </a:pPr>
            <a:endParaRPr lang="it-IT" sz="2400" dirty="0"/>
          </a:p>
          <a:p>
            <a:pPr algn="just">
              <a:lnSpc>
                <a:spcPct val="90000"/>
              </a:lnSpc>
              <a:buFontTx/>
              <a:buNone/>
            </a:pPr>
            <a:r>
              <a:rPr lang="it-IT" sz="2400" dirty="0"/>
              <a:t>	a) il </a:t>
            </a:r>
            <a:r>
              <a:rPr lang="it-IT" sz="2400" u="sng" dirty="0"/>
              <a:t>principio della legittimità costituzionale</a:t>
            </a:r>
            <a:r>
              <a:rPr lang="it-IT" sz="2400" dirty="0"/>
              <a:t> dell’imposizione tributaria (non vi può essere imposizione senza capacità contributiva e, peraltro, non si può chiedere ad un soggetto un concorso superiore a quello che sia consentito ragionevolmente dalla propria capacità contributiva);</a:t>
            </a:r>
          </a:p>
          <a:p>
            <a:pPr algn="just">
              <a:lnSpc>
                <a:spcPct val="90000"/>
              </a:lnSpc>
              <a:buFontTx/>
              <a:buNone/>
            </a:pPr>
            <a:endParaRPr lang="it-IT" sz="2400" dirty="0"/>
          </a:p>
          <a:p>
            <a:pPr algn="just">
              <a:lnSpc>
                <a:spcPct val="90000"/>
              </a:lnSpc>
              <a:buFontTx/>
              <a:buNone/>
            </a:pPr>
            <a:r>
              <a:rPr lang="it-IT" sz="2400" dirty="0"/>
              <a:t>	b) il </a:t>
            </a:r>
            <a:r>
              <a:rPr lang="it-IT" sz="2400" u="sng" dirty="0"/>
              <a:t>principio della doverosità della contribuzione </a:t>
            </a:r>
            <a:r>
              <a:rPr lang="it-IT" sz="2400" dirty="0"/>
              <a:t>(art. 2 </a:t>
            </a:r>
            <a:r>
              <a:rPr lang="it-IT" sz="2400" dirty="0" err="1"/>
              <a:t>Cost</a:t>
            </a:r>
            <a:r>
              <a:rPr lang="it-IT" sz="2400" dirty="0"/>
              <a:t>.). </a:t>
            </a:r>
          </a:p>
          <a:p>
            <a:pPr algn="just">
              <a:lnSpc>
                <a:spcPct val="90000"/>
              </a:lnSpc>
              <a:buFontTx/>
              <a:buNone/>
            </a:pPr>
            <a:endParaRPr lang="it-IT" sz="2400" dirty="0"/>
          </a:p>
          <a:p>
            <a:pPr algn="just">
              <a:lnSpc>
                <a:spcPct val="90000"/>
              </a:lnSpc>
            </a:pPr>
            <a:r>
              <a:rPr lang="it-IT" sz="2400" dirty="0"/>
              <a:t>Da un punto di vista lessicale:</a:t>
            </a:r>
          </a:p>
          <a:p>
            <a:pPr algn="just">
              <a:lnSpc>
                <a:spcPct val="90000"/>
              </a:lnSpc>
              <a:buFontTx/>
              <a:buNone/>
            </a:pPr>
            <a:r>
              <a:rPr lang="it-IT" sz="2400" dirty="0"/>
              <a:t>	a) il termine ‘</a:t>
            </a:r>
            <a:r>
              <a:rPr lang="it-IT" sz="2400" i="1" dirty="0"/>
              <a:t>tutti’</a:t>
            </a:r>
            <a:r>
              <a:rPr lang="it-IT" sz="2400" dirty="0"/>
              <a:t> costituisce espressione del </a:t>
            </a:r>
            <a:r>
              <a:rPr lang="it-IT" sz="2400" u="sng" dirty="0"/>
              <a:t>principio di universalità del tributo</a:t>
            </a:r>
            <a:r>
              <a:rPr lang="it-IT" sz="2400" dirty="0"/>
              <a:t> che - in armonia con il principio di uguaglianza affermato dall’art. 3 </a:t>
            </a:r>
            <a:r>
              <a:rPr lang="it-IT" sz="2400" dirty="0" err="1"/>
              <a:t>Cost</a:t>
            </a:r>
            <a:r>
              <a:rPr lang="it-IT" sz="2400" dirty="0"/>
              <a:t>. - deve colpire, ricorrendone i presupposti, tutti i soggetti senza distinzioni o privilegi o discriminazioni di sorta (uguaglianza formale);</a:t>
            </a:r>
          </a:p>
          <a:p>
            <a:pPr algn="just">
              <a:lnSpc>
                <a:spcPct val="90000"/>
              </a:lnSpc>
              <a:buFontTx/>
              <a:buNone/>
            </a:pPr>
            <a:endParaRPr lang="it-IT" sz="2400" dirty="0"/>
          </a:p>
          <a:p>
            <a:pPr algn="just">
              <a:lnSpc>
                <a:spcPct val="90000"/>
              </a:lnSpc>
              <a:buNone/>
            </a:pPr>
            <a:r>
              <a:rPr lang="it-IT" sz="2400" dirty="0"/>
              <a:t>	b) l’espressione ‘</a:t>
            </a:r>
            <a:r>
              <a:rPr lang="it-IT" sz="2400" i="1" dirty="0"/>
              <a:t>in ragione’</a:t>
            </a:r>
            <a:r>
              <a:rPr lang="it-IT" sz="2400" dirty="0"/>
              <a:t> sta a significare che in tanto vi è obbligo di contribuzione in quanto vi sia un’idoneità del privato, sotto il profilo economico, alla contribuzione medesima.</a:t>
            </a:r>
            <a:endParaRPr lang="it-IT" sz="2400" i="1" dirty="0"/>
          </a:p>
          <a:p>
            <a:pPr algn="just">
              <a:lnSpc>
                <a:spcPct val="90000"/>
              </a:lnSpc>
              <a:buFontTx/>
              <a:buNone/>
            </a:pPr>
            <a:endParaRPr lang="it-IT" sz="1800" dirty="0"/>
          </a:p>
        </p:txBody>
      </p:sp>
      <p:sp>
        <p:nvSpPr>
          <p:cNvPr id="4" name="Segnaposto numero diapositiva 3"/>
          <p:cNvSpPr>
            <a:spLocks noGrp="1"/>
          </p:cNvSpPr>
          <p:nvPr>
            <p:ph type="sldNum" sz="quarter" idx="12"/>
          </p:nvPr>
        </p:nvSpPr>
        <p:spPr/>
        <p:txBody>
          <a:bodyPr/>
          <a:lstStyle/>
          <a:p>
            <a:pPr>
              <a:defRPr/>
            </a:pPr>
            <a:fld id="{1D7F0836-1197-4603-8FC7-19E65A3DAC5F}" type="slidenum">
              <a:rPr lang="it-IT" smtClean="0"/>
              <a:pPr>
                <a:defRPr/>
              </a:pPr>
              <a:t>14</a:t>
            </a:fld>
            <a:endParaRPr lang="it-IT"/>
          </a:p>
        </p:txBody>
      </p:sp>
    </p:spTree>
    <p:extLst>
      <p:ext uri="{BB962C8B-B14F-4D97-AF65-F5344CB8AC3E}">
        <p14:creationId xmlns:p14="http://schemas.microsoft.com/office/powerpoint/2010/main" val="2277975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1992313" y="260649"/>
            <a:ext cx="8229600" cy="5894090"/>
          </a:xfrm>
        </p:spPr>
        <p:txBody>
          <a:bodyPr>
            <a:normAutofit fontScale="92500" lnSpcReduction="10000"/>
          </a:bodyPr>
          <a:lstStyle/>
          <a:p>
            <a:pPr algn="just">
              <a:lnSpc>
                <a:spcPct val="80000"/>
              </a:lnSpc>
              <a:buFontTx/>
              <a:buNone/>
            </a:pPr>
            <a:r>
              <a:rPr lang="it-IT" sz="1800" i="1" dirty="0"/>
              <a:t>	</a:t>
            </a:r>
            <a:endParaRPr lang="it-IT" sz="1800" dirty="0"/>
          </a:p>
          <a:p>
            <a:pPr algn="just">
              <a:lnSpc>
                <a:spcPct val="90000"/>
              </a:lnSpc>
              <a:buFontTx/>
              <a:buNone/>
            </a:pPr>
            <a:r>
              <a:rPr lang="it-IT" sz="1800" dirty="0"/>
              <a:t>	</a:t>
            </a:r>
            <a:r>
              <a:rPr lang="it-IT" sz="2200" i="1" u="sng" dirty="0"/>
              <a:t>Funzione solidaristica </a:t>
            </a:r>
            <a:r>
              <a:rPr lang="it-IT" sz="2200" i="1" dirty="0"/>
              <a:t>dell’art. 53 </a:t>
            </a:r>
            <a:r>
              <a:rPr lang="it-IT" sz="2200" i="1" dirty="0" err="1"/>
              <a:t>Cost</a:t>
            </a:r>
            <a:r>
              <a:rPr lang="it-IT" sz="2200" i="1" dirty="0"/>
              <a:t>. </a:t>
            </a:r>
            <a:r>
              <a:rPr lang="it-IT" sz="2200" dirty="0"/>
              <a:t>emerge: </a:t>
            </a:r>
          </a:p>
          <a:p>
            <a:pPr algn="just">
              <a:lnSpc>
                <a:spcPct val="80000"/>
              </a:lnSpc>
            </a:pPr>
            <a:endParaRPr lang="it-IT" sz="2200" dirty="0"/>
          </a:p>
          <a:p>
            <a:pPr algn="just">
              <a:lnSpc>
                <a:spcPct val="80000"/>
              </a:lnSpc>
              <a:buFontTx/>
              <a:buNone/>
            </a:pPr>
            <a:r>
              <a:rPr lang="it-IT" sz="2200" dirty="0"/>
              <a:t>	- dal primo comma (laddove, il legislatore richiama tutti i consociati a concorrere alle spese pubbliche);</a:t>
            </a:r>
          </a:p>
          <a:p>
            <a:pPr algn="just">
              <a:lnSpc>
                <a:spcPct val="80000"/>
              </a:lnSpc>
              <a:buFontTx/>
              <a:buNone/>
            </a:pPr>
            <a:endParaRPr lang="it-IT" sz="2200" dirty="0"/>
          </a:p>
          <a:p>
            <a:pPr algn="just">
              <a:lnSpc>
                <a:spcPct val="80000"/>
              </a:lnSpc>
              <a:buFontTx/>
              <a:buNone/>
            </a:pPr>
            <a:r>
              <a:rPr lang="it-IT" sz="2200" dirty="0"/>
              <a:t>	- dal secondo comma (progressività significa maggiore incidenza percentuale del prelievo man mano che aumentano le ricchezze sulla cui base il prelievo è commisurato). </a:t>
            </a:r>
          </a:p>
          <a:p>
            <a:pPr algn="just">
              <a:lnSpc>
                <a:spcPct val="80000"/>
              </a:lnSpc>
              <a:buFontTx/>
              <a:buNone/>
            </a:pPr>
            <a:r>
              <a:rPr lang="it-IT" sz="2200" dirty="0"/>
              <a:t>	In attuazione dell’uguaglianza sostanziale (art. 3 secondo comma) compito dello Stato è correggere gli squilibri sociali imputabili a situazioni sperequate già in partenza;</a:t>
            </a:r>
          </a:p>
          <a:p>
            <a:pPr algn="just">
              <a:lnSpc>
                <a:spcPct val="80000"/>
              </a:lnSpc>
              <a:buFontTx/>
              <a:buNone/>
            </a:pPr>
            <a:endParaRPr lang="it-IT" sz="2200" dirty="0"/>
          </a:p>
          <a:p>
            <a:pPr algn="just">
              <a:lnSpc>
                <a:spcPct val="80000"/>
              </a:lnSpc>
              <a:buFontTx/>
              <a:buNone/>
            </a:pPr>
            <a:r>
              <a:rPr lang="it-IT" sz="2200" dirty="0"/>
              <a:t>	- dalla collocazione dell’articolo nel titolo dedicato ai rapporti politici.</a:t>
            </a:r>
          </a:p>
          <a:p>
            <a:pPr algn="just">
              <a:lnSpc>
                <a:spcPct val="80000"/>
              </a:lnSpc>
              <a:buFontTx/>
              <a:buNone/>
            </a:pPr>
            <a:endParaRPr lang="it-IT" sz="2200" dirty="0"/>
          </a:p>
          <a:p>
            <a:pPr algn="just">
              <a:lnSpc>
                <a:spcPct val="80000"/>
              </a:lnSpc>
            </a:pPr>
            <a:r>
              <a:rPr lang="it-IT" sz="2200" i="1" u="sng" dirty="0"/>
              <a:t>Funzione garantistica </a:t>
            </a:r>
            <a:r>
              <a:rPr lang="it-IT" sz="2200" i="1" dirty="0"/>
              <a:t>dell’art. 53 </a:t>
            </a:r>
            <a:r>
              <a:rPr lang="it-IT" sz="2200" i="1" dirty="0" err="1"/>
              <a:t>Cost</a:t>
            </a:r>
            <a:r>
              <a:rPr lang="it-IT" sz="2200" dirty="0"/>
              <a:t>. emerge:</a:t>
            </a:r>
          </a:p>
          <a:p>
            <a:pPr algn="just">
              <a:lnSpc>
                <a:spcPct val="80000"/>
              </a:lnSpc>
            </a:pPr>
            <a:endParaRPr lang="it-IT" sz="2200" dirty="0"/>
          </a:p>
          <a:p>
            <a:pPr algn="just">
              <a:lnSpc>
                <a:spcPct val="80000"/>
              </a:lnSpc>
              <a:buFontTx/>
              <a:buNone/>
            </a:pPr>
            <a:r>
              <a:rPr lang="it-IT" sz="2200" dirty="0"/>
              <a:t>	 - laddove il legislatore pone dei limiti alla solidarietà tributaria chiamando al concorso solo coloro che hanno una effettiva capacità contributiva, nella misura e nei limiti della stessa.</a:t>
            </a:r>
          </a:p>
          <a:p>
            <a:pPr algn="just">
              <a:lnSpc>
                <a:spcPct val="80000"/>
              </a:lnSpc>
              <a:buFontTx/>
              <a:buNone/>
            </a:pPr>
            <a:endParaRPr lang="it-IT" sz="1800" dirty="0"/>
          </a:p>
          <a:p>
            <a:pPr algn="just">
              <a:lnSpc>
                <a:spcPct val="80000"/>
              </a:lnSpc>
              <a:buFontTx/>
              <a:buNone/>
            </a:pPr>
            <a:endParaRPr lang="it-IT" sz="1800" dirty="0"/>
          </a:p>
          <a:p>
            <a:pPr algn="just">
              <a:lnSpc>
                <a:spcPct val="80000"/>
              </a:lnSpc>
              <a:buFontTx/>
              <a:buNone/>
            </a:pPr>
            <a:endParaRPr lang="it-IT" sz="1800" dirty="0"/>
          </a:p>
        </p:txBody>
      </p:sp>
    </p:spTree>
    <p:extLst>
      <p:ext uri="{BB962C8B-B14F-4D97-AF65-F5344CB8AC3E}">
        <p14:creationId xmlns:p14="http://schemas.microsoft.com/office/powerpoint/2010/main" val="3655065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96389" y="333376"/>
            <a:ext cx="10411097" cy="809625"/>
          </a:xfrm>
        </p:spPr>
        <p:txBody>
          <a:bodyPr>
            <a:noAutofit/>
          </a:bodyPr>
          <a:lstStyle/>
          <a:p>
            <a:pPr algn="ctr"/>
            <a:r>
              <a:rPr lang="it-IT" sz="32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La capacità contributiva come capacità economica soggettiva</a:t>
            </a:r>
          </a:p>
        </p:txBody>
      </p:sp>
      <p:sp>
        <p:nvSpPr>
          <p:cNvPr id="34819" name="Rectangle 3"/>
          <p:cNvSpPr>
            <a:spLocks noGrp="1" noChangeArrowheads="1"/>
          </p:cNvSpPr>
          <p:nvPr>
            <p:ph type="body" idx="1"/>
          </p:nvPr>
        </p:nvSpPr>
        <p:spPr>
          <a:xfrm>
            <a:off x="1981200" y="1341438"/>
            <a:ext cx="8229600" cy="5111898"/>
          </a:xfrm>
        </p:spPr>
        <p:txBody>
          <a:bodyPr>
            <a:normAutofit/>
          </a:bodyPr>
          <a:lstStyle/>
          <a:p>
            <a:pPr algn="just">
              <a:lnSpc>
                <a:spcPct val="80000"/>
              </a:lnSpc>
            </a:pPr>
            <a:r>
              <a:rPr lang="it-IT" sz="2200" dirty="0"/>
              <a:t>Non vi può essere obbligo di contribuzione se </a:t>
            </a:r>
            <a:r>
              <a:rPr lang="it-IT" sz="2200" i="1" dirty="0"/>
              <a:t>manca del tutto</a:t>
            </a:r>
            <a:r>
              <a:rPr lang="it-IT" sz="2200" dirty="0"/>
              <a:t> la capacità contributiva. Tuttavia, capacità economica e capacità contributiva non coincidono (minimo vitale).</a:t>
            </a:r>
          </a:p>
          <a:p>
            <a:pPr algn="just">
              <a:lnSpc>
                <a:spcPct val="80000"/>
              </a:lnSpc>
            </a:pPr>
            <a:endParaRPr lang="it-IT" sz="2200" dirty="0"/>
          </a:p>
          <a:p>
            <a:pPr algn="just">
              <a:lnSpc>
                <a:spcPct val="80000"/>
              </a:lnSpc>
            </a:pPr>
            <a:r>
              <a:rPr lang="it-IT" sz="2200" dirty="0"/>
              <a:t>Due sono i fattori che identificano la capacità contributiva:</a:t>
            </a:r>
          </a:p>
          <a:p>
            <a:pPr algn="just">
              <a:lnSpc>
                <a:spcPct val="80000"/>
              </a:lnSpc>
              <a:buFontTx/>
              <a:buNone/>
            </a:pPr>
            <a:r>
              <a:rPr lang="it-IT" sz="2200" dirty="0"/>
              <a:t>	-  ogni imposta deve avere a suo fatto generatore un indice di forza economica;</a:t>
            </a:r>
          </a:p>
          <a:p>
            <a:pPr algn="just">
              <a:lnSpc>
                <a:spcPct val="80000"/>
              </a:lnSpc>
              <a:buFontTx/>
              <a:buNone/>
            </a:pPr>
            <a:r>
              <a:rPr lang="it-IT" sz="2200" dirty="0"/>
              <a:t>     -  tale indice deve essere imputabile al soggetto passivo del tributo, designato dalla legge. </a:t>
            </a:r>
          </a:p>
          <a:p>
            <a:pPr algn="just">
              <a:lnSpc>
                <a:spcPct val="80000"/>
              </a:lnSpc>
              <a:buFontTx/>
              <a:buNone/>
            </a:pPr>
            <a:r>
              <a:rPr lang="it-IT" sz="2200" dirty="0"/>
              <a:t>	</a:t>
            </a:r>
          </a:p>
          <a:p>
            <a:pPr algn="just">
              <a:lnSpc>
                <a:spcPct val="80000"/>
              </a:lnSpc>
              <a:buFontTx/>
              <a:buNone/>
            </a:pPr>
            <a:r>
              <a:rPr lang="it-IT" sz="2200" dirty="0"/>
              <a:t>	E’ questa </a:t>
            </a:r>
            <a:r>
              <a:rPr lang="it-IT" sz="2200" dirty="0" err="1"/>
              <a:t>ascrivibilità</a:t>
            </a:r>
            <a:r>
              <a:rPr lang="it-IT" sz="2200" dirty="0"/>
              <a:t> – se esiste – a tramutare  l’indice di ricchezza in indice di idoneità soggettiva alla contribuzione del singolo soggetto elevato dalla legge al rango di contribuente. </a:t>
            </a:r>
          </a:p>
          <a:p>
            <a:pPr algn="just">
              <a:lnSpc>
                <a:spcPct val="80000"/>
              </a:lnSpc>
              <a:buFontTx/>
              <a:buNone/>
            </a:pPr>
            <a:endParaRPr lang="it-IT" sz="2200" dirty="0"/>
          </a:p>
          <a:p>
            <a:pPr>
              <a:lnSpc>
                <a:spcPct val="80000"/>
              </a:lnSpc>
              <a:buFontTx/>
              <a:buNone/>
            </a:pPr>
            <a:endParaRPr lang="it-IT" sz="2200" dirty="0"/>
          </a:p>
        </p:txBody>
      </p:sp>
    </p:spTree>
    <p:extLst>
      <p:ext uri="{BB962C8B-B14F-4D97-AF65-F5344CB8AC3E}">
        <p14:creationId xmlns:p14="http://schemas.microsoft.com/office/powerpoint/2010/main" val="3070735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1998616" y="1201783"/>
            <a:ext cx="8212183" cy="3918857"/>
          </a:xfrm>
        </p:spPr>
        <p:txBody>
          <a:bodyPr>
            <a:normAutofit/>
          </a:bodyPr>
          <a:lstStyle/>
          <a:p>
            <a:pPr algn="just">
              <a:lnSpc>
                <a:spcPct val="80000"/>
              </a:lnSpc>
            </a:pPr>
            <a:r>
              <a:rPr lang="it-IT" sz="2200" dirty="0"/>
              <a:t>Il presupposto d’imposta costituisce fondamento e limite alla contribuzione.</a:t>
            </a:r>
          </a:p>
          <a:p>
            <a:pPr algn="just">
              <a:lnSpc>
                <a:spcPct val="80000"/>
              </a:lnSpc>
              <a:buFontTx/>
              <a:buNone/>
            </a:pPr>
            <a:endParaRPr lang="it-IT" sz="2200" dirty="0"/>
          </a:p>
          <a:p>
            <a:pPr algn="just">
              <a:lnSpc>
                <a:spcPct val="80000"/>
              </a:lnSpc>
            </a:pPr>
            <a:r>
              <a:rPr lang="it-IT" sz="2200" dirty="0"/>
              <a:t>La capacità contributiva costituisce il limite massimo all’imposizione. E’ fatto divieto che il prelievo sia di un ammontare così elevato da risolversi in espropriazione dell’oggetto dell’imposizione. L’imposta è il prelevamento di una </a:t>
            </a:r>
            <a:r>
              <a:rPr lang="it-IT" sz="2200" u="sng" dirty="0"/>
              <a:t>quota</a:t>
            </a:r>
            <a:r>
              <a:rPr lang="it-IT" sz="2200" dirty="0"/>
              <a:t> non della totalità della materia imponibile (funzione garantistica dell’art. 53 </a:t>
            </a:r>
            <a:r>
              <a:rPr lang="it-IT" sz="2200" dirty="0" err="1"/>
              <a:t>Cost</a:t>
            </a:r>
            <a:r>
              <a:rPr lang="it-IT" sz="2200" dirty="0"/>
              <a:t>.).</a:t>
            </a:r>
          </a:p>
          <a:p>
            <a:pPr>
              <a:lnSpc>
                <a:spcPct val="80000"/>
              </a:lnSpc>
              <a:buFontTx/>
              <a:buNone/>
            </a:pPr>
            <a:endParaRPr lang="it-IT" sz="2200" dirty="0"/>
          </a:p>
        </p:txBody>
      </p:sp>
    </p:spTree>
    <p:extLst>
      <p:ext uri="{BB962C8B-B14F-4D97-AF65-F5344CB8AC3E}">
        <p14:creationId xmlns:p14="http://schemas.microsoft.com/office/powerpoint/2010/main" val="10332773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9714" y="365760"/>
            <a:ext cx="10672355" cy="686976"/>
          </a:xfrm>
        </p:spPr>
        <p:txBody>
          <a:bodyPr>
            <a:noAutofit/>
          </a:bodyPr>
          <a:lstStyle/>
          <a:p>
            <a:pPr algn="ctr"/>
            <a:r>
              <a:rPr lang="it-IT" sz="32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Il requisito di attualità degli indici di capacità contributiva. </a:t>
            </a:r>
            <a:br>
              <a:rPr lang="it-IT" sz="32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br>
            <a:endParaRPr lang="it-IT" sz="3200" dirty="0">
              <a:solidFill>
                <a:srgbClr val="FF0000"/>
              </a:solidFill>
            </a:endParaRPr>
          </a:p>
        </p:txBody>
      </p:sp>
      <p:sp>
        <p:nvSpPr>
          <p:cNvPr id="3" name="Segnaposto contenuto 2"/>
          <p:cNvSpPr>
            <a:spLocks noGrp="1"/>
          </p:cNvSpPr>
          <p:nvPr>
            <p:ph idx="1"/>
          </p:nvPr>
        </p:nvSpPr>
        <p:spPr>
          <a:xfrm>
            <a:off x="1981200" y="1052737"/>
            <a:ext cx="8229600" cy="5073427"/>
          </a:xfrm>
        </p:spPr>
        <p:txBody>
          <a:bodyPr/>
          <a:lstStyle/>
          <a:p>
            <a:pPr algn="just"/>
            <a:r>
              <a:rPr lang="it-IT" sz="1800"/>
              <a:t>Idoneità alla contribuzione deve essere non solo effettiva ma anche attuale (non remota).</a:t>
            </a:r>
          </a:p>
          <a:p>
            <a:pPr algn="just"/>
            <a:endParaRPr lang="it-IT" sz="1800"/>
          </a:p>
          <a:p>
            <a:pPr algn="just"/>
            <a:r>
              <a:rPr lang="it-IT" sz="1800"/>
              <a:t>Occorre richiamare il problema della legittimità costituzionale delle norme impositive che presentano efficacia retroattiva.</a:t>
            </a:r>
          </a:p>
          <a:p>
            <a:pPr algn="just"/>
            <a:endParaRPr lang="it-IT" sz="1800"/>
          </a:p>
          <a:p>
            <a:pPr algn="just"/>
            <a:r>
              <a:rPr lang="it-IT" sz="1800"/>
              <a:t>Il carattere della norma tributaria (il suo presentarsi come un dovere nei confronti dei destinatari) implica che essa, in via generale, non possa disporre che per l’avvenire (art. 11 preleggi).</a:t>
            </a:r>
          </a:p>
          <a:p>
            <a:pPr algn="just"/>
            <a:endParaRPr lang="it-IT" sz="1800"/>
          </a:p>
          <a:p>
            <a:pPr algn="just"/>
            <a:r>
              <a:rPr lang="it-IT" sz="1800"/>
              <a:t>Ciò, tuttavia, non esclude che in qualche caso il legislatore possa ritenere opportuno attribuire alla legge efficacia retroattiva. La norma tributaria reatroattiva dispone per l’avvenire però assume a presupposti di imposta fatti o effetti accaduti nel passato, modificandone il trattamento (creando, ad esempio, un prelievo fiscale che non c’era o alterando in senso sfavorevole il prelievo che c’era). </a:t>
            </a:r>
          </a:p>
          <a:p>
            <a:endParaRPr lang="it-IT" sz="2000"/>
          </a:p>
        </p:txBody>
      </p:sp>
      <p:sp>
        <p:nvSpPr>
          <p:cNvPr id="4" name="Segnaposto numero diapositiva 3"/>
          <p:cNvSpPr>
            <a:spLocks noGrp="1"/>
          </p:cNvSpPr>
          <p:nvPr>
            <p:ph type="sldNum" sz="quarter" idx="12"/>
          </p:nvPr>
        </p:nvSpPr>
        <p:spPr/>
        <p:txBody>
          <a:bodyPr/>
          <a:lstStyle/>
          <a:p>
            <a:pPr>
              <a:defRPr/>
            </a:pPr>
            <a:fld id="{1D7F0836-1197-4603-8FC7-19E65A3DAC5F}" type="slidenum">
              <a:rPr lang="it-IT" smtClean="0"/>
              <a:pPr>
                <a:defRPr/>
              </a:pPr>
              <a:t>18</a:t>
            </a:fld>
            <a:endParaRPr lang="it-IT"/>
          </a:p>
        </p:txBody>
      </p:sp>
    </p:spTree>
    <p:extLst>
      <p:ext uri="{BB962C8B-B14F-4D97-AF65-F5344CB8AC3E}">
        <p14:creationId xmlns:p14="http://schemas.microsoft.com/office/powerpoint/2010/main" val="3463169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1200" y="404665"/>
            <a:ext cx="8229600" cy="5721499"/>
          </a:xfrm>
        </p:spPr>
        <p:txBody>
          <a:bodyPr/>
          <a:lstStyle/>
          <a:p>
            <a:endParaRPr lang="it-IT" sz="2000"/>
          </a:p>
          <a:p>
            <a:pPr algn="just"/>
            <a:r>
              <a:rPr lang="it-IT" sz="2000"/>
              <a:t>La retroattività della norma impositiva sarà costituzionalmente vietata ogni qualvolta il suo concreto atteggiarsi determini una violazione  del principio della capacità contributiva. Circostanza quest’ultima che si realizzerebbe puntualmente in ogni ipotesi nella quale il presupposto di fatto del tributo o della maggiorazione del tributo pregresso ( o anche la perdita di una gevolazione) venisse dalla legge fatto risalire talmente addietro nel tempo da non potersi razionalmente presumere che esso possa valere quale indice di capacità contributiva attuale.</a:t>
            </a:r>
          </a:p>
          <a:p>
            <a:pPr algn="just"/>
            <a:endParaRPr lang="it-IT" sz="2000"/>
          </a:p>
          <a:p>
            <a:pPr algn="just"/>
            <a:r>
              <a:rPr lang="it-IT" sz="2000"/>
              <a:t>Art. 3, primo comma,  dello Statuto dei diritti del contribuente (legge n. 212/2000 stabilisce che “salvo quanto previsto dall’articolo 1, secondo comma, le disposizioni tributarie non hanno effetto retroattivo”. </a:t>
            </a:r>
          </a:p>
        </p:txBody>
      </p:sp>
      <p:sp>
        <p:nvSpPr>
          <p:cNvPr id="4" name="Segnaposto numero diapositiva 3"/>
          <p:cNvSpPr>
            <a:spLocks noGrp="1"/>
          </p:cNvSpPr>
          <p:nvPr>
            <p:ph type="sldNum" sz="quarter" idx="12"/>
          </p:nvPr>
        </p:nvSpPr>
        <p:spPr/>
        <p:txBody>
          <a:bodyPr/>
          <a:lstStyle/>
          <a:p>
            <a:pPr>
              <a:defRPr/>
            </a:pPr>
            <a:fld id="{1D7F0836-1197-4603-8FC7-19E65A3DAC5F}" type="slidenum">
              <a:rPr lang="it-IT" smtClean="0"/>
              <a:pPr>
                <a:defRPr/>
              </a:pPr>
              <a:t>19</a:t>
            </a:fld>
            <a:endParaRPr lang="it-IT"/>
          </a:p>
        </p:txBody>
      </p:sp>
    </p:spTree>
    <p:extLst>
      <p:ext uri="{BB962C8B-B14F-4D97-AF65-F5344CB8AC3E}">
        <p14:creationId xmlns:p14="http://schemas.microsoft.com/office/powerpoint/2010/main" val="1355999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981200" y="274638"/>
            <a:ext cx="8229600" cy="633412"/>
          </a:xfrm>
        </p:spPr>
        <p:txBody>
          <a:bodyPr>
            <a:normAutofit/>
          </a:bodyPr>
          <a:lstStyle/>
          <a:p>
            <a:pPr algn="ctr"/>
            <a:r>
              <a:rPr lang="it-IT" sz="32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Il principio di legalità del tributo</a:t>
            </a:r>
          </a:p>
        </p:txBody>
      </p:sp>
      <p:sp>
        <p:nvSpPr>
          <p:cNvPr id="26627" name="Rectangle 3"/>
          <p:cNvSpPr>
            <a:spLocks noGrp="1" noChangeArrowheads="1"/>
          </p:cNvSpPr>
          <p:nvPr>
            <p:ph type="body" idx="1"/>
          </p:nvPr>
        </p:nvSpPr>
        <p:spPr>
          <a:xfrm>
            <a:off x="1371601" y="1201783"/>
            <a:ext cx="9157062" cy="5551713"/>
          </a:xfrm>
        </p:spPr>
        <p:txBody>
          <a:bodyPr>
            <a:noAutofit/>
          </a:bodyPr>
          <a:lstStyle/>
          <a:p>
            <a:pPr algn="just">
              <a:lnSpc>
                <a:spcPct val="80000"/>
              </a:lnSpc>
            </a:pPr>
            <a:r>
              <a:rPr lang="it-IT" sz="2200" dirty="0"/>
              <a:t>Art. 23 </a:t>
            </a:r>
            <a:r>
              <a:rPr lang="it-IT" sz="2200" dirty="0" err="1"/>
              <a:t>Cost</a:t>
            </a:r>
            <a:r>
              <a:rPr lang="it-IT" sz="2200" dirty="0"/>
              <a:t>. (principio di legalità – riserva relativa di legge): </a:t>
            </a:r>
            <a:r>
              <a:rPr lang="it-IT" sz="2200" b="1" i="1" dirty="0"/>
              <a:t>nessuna prestazione personale o patrimoniale può essere imposta se non in base alla legge.</a:t>
            </a:r>
          </a:p>
          <a:p>
            <a:pPr algn="just">
              <a:lnSpc>
                <a:spcPct val="80000"/>
              </a:lnSpc>
            </a:pPr>
            <a:endParaRPr lang="it-IT" sz="2200" b="1" i="1" dirty="0"/>
          </a:p>
          <a:p>
            <a:pPr algn="just"/>
            <a:r>
              <a:rPr lang="it-IT" sz="2200" dirty="0"/>
              <a:t>Il principio della riserva di legge in materia tributaria si è storicamente affermato quale limitazione al </a:t>
            </a:r>
            <a:r>
              <a:rPr lang="it-IT" sz="2200" b="1" dirty="0"/>
              <a:t>potere assoluto </a:t>
            </a:r>
            <a:r>
              <a:rPr lang="it-IT" sz="2200" dirty="0"/>
              <a:t>del «sovrano» rispetto alla proprietà privata, favorendo il controllo parlamentare sul potere di riscuotere tributi.</a:t>
            </a:r>
          </a:p>
          <a:p>
            <a:pPr algn="just"/>
            <a:endParaRPr lang="it-IT" sz="2200" dirty="0"/>
          </a:p>
          <a:p>
            <a:pPr algn="just"/>
            <a:r>
              <a:rPr lang="it-IT" sz="2200" dirty="0"/>
              <a:t>Noti ed evocativi in tal senso sono i brocardi (</a:t>
            </a:r>
            <a:r>
              <a:rPr lang="it-IT" sz="2200" i="1" dirty="0" err="1"/>
              <a:t>nullum</a:t>
            </a:r>
            <a:r>
              <a:rPr lang="it-IT" sz="2200" i="1" dirty="0"/>
              <a:t> </a:t>
            </a:r>
            <a:r>
              <a:rPr lang="it-IT" sz="2200" i="1" dirty="0" err="1"/>
              <a:t>tributum</a:t>
            </a:r>
            <a:r>
              <a:rPr lang="it-IT" sz="2200" i="1" dirty="0"/>
              <a:t> </a:t>
            </a:r>
            <a:r>
              <a:rPr lang="en-US" sz="2200" i="1" dirty="0"/>
              <a:t>sine </a:t>
            </a:r>
            <a:r>
              <a:rPr lang="en-US" sz="2200" i="1" dirty="0" err="1"/>
              <a:t>lege</a:t>
            </a:r>
            <a:r>
              <a:rPr lang="en-US" sz="2200" i="1" dirty="0"/>
              <a:t>; no taxation without representation</a:t>
            </a:r>
            <a:r>
              <a:rPr lang="en-US" sz="2200" dirty="0"/>
              <a:t>).</a:t>
            </a:r>
          </a:p>
          <a:p>
            <a:pPr algn="just"/>
            <a:endParaRPr lang="en-US" sz="2200" dirty="0"/>
          </a:p>
          <a:p>
            <a:pPr algn="just"/>
            <a:r>
              <a:rPr lang="it-IT" sz="2200" dirty="0"/>
              <a:t>Negli Stati di diritto, il principio di legalità in tema di imposte si ricollega ad una esigenza di ‘autotassazione’ che si riassume nella necessità del consenso dei soggetti passivi del tributo, espresso tramite i loro rappresentanti, all’imposizione e alla riscossione delle entrate tributarie.</a:t>
            </a:r>
          </a:p>
          <a:p>
            <a:pPr algn="just">
              <a:lnSpc>
                <a:spcPct val="80000"/>
              </a:lnSpc>
              <a:buFontTx/>
              <a:buNone/>
            </a:pPr>
            <a:endParaRPr lang="it-IT" sz="2200" dirty="0"/>
          </a:p>
        </p:txBody>
      </p:sp>
    </p:spTree>
    <p:extLst>
      <p:ext uri="{BB962C8B-B14F-4D97-AF65-F5344CB8AC3E}">
        <p14:creationId xmlns:p14="http://schemas.microsoft.com/office/powerpoint/2010/main" val="3911005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algn="ctr"/>
            <a:r>
              <a:rPr lang="it-IT" sz="32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Il requisito di effettività degli indici di capacità contributiva. </a:t>
            </a:r>
            <a:br>
              <a:rPr lang="it-IT" sz="32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br>
            <a:endParaRPr lang="it-IT" sz="32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sp>
        <p:nvSpPr>
          <p:cNvPr id="35843" name="Rectangle 3"/>
          <p:cNvSpPr>
            <a:spLocks noGrp="1" noChangeArrowheads="1"/>
          </p:cNvSpPr>
          <p:nvPr>
            <p:ph type="body" idx="1"/>
          </p:nvPr>
        </p:nvSpPr>
        <p:spPr>
          <a:xfrm>
            <a:off x="1981200" y="1340769"/>
            <a:ext cx="8229600" cy="4785395"/>
          </a:xfrm>
        </p:spPr>
        <p:txBody>
          <a:bodyPr>
            <a:noAutofit/>
          </a:bodyPr>
          <a:lstStyle/>
          <a:p>
            <a:pPr algn="just"/>
            <a:r>
              <a:rPr lang="it-IT" sz="2200" dirty="0"/>
              <a:t>Il contenuto giuridico del principio di capacità contributiva è stato così affermato, in primo luogo, quale espressione di </a:t>
            </a:r>
            <a:r>
              <a:rPr lang="it-IT" sz="2200" b="1" dirty="0"/>
              <a:t>capacità economica, </a:t>
            </a:r>
            <a:r>
              <a:rPr lang="it-IT" sz="2200" dirty="0"/>
              <a:t>inteso cioè quale necessità (costituzionale) di ancorare il prelievo tributario a situazioni espressive, in concreto, di forza economica.</a:t>
            </a:r>
          </a:p>
          <a:p>
            <a:pPr algn="just"/>
            <a:endParaRPr lang="it-IT" sz="2200" dirty="0"/>
          </a:p>
          <a:p>
            <a:pPr algn="just"/>
            <a:r>
              <a:rPr lang="it-IT" sz="2200" dirty="0"/>
              <a:t>Idoneità alla contribuzione deve essere effettiva (non supposta) e attuale (non remota).</a:t>
            </a:r>
          </a:p>
          <a:p>
            <a:pPr algn="just"/>
            <a:endParaRPr lang="it-IT" sz="2200" dirty="0"/>
          </a:p>
          <a:p>
            <a:pPr algn="just"/>
            <a:r>
              <a:rPr lang="it-IT" sz="2200" dirty="0"/>
              <a:t>Nell’ambito di tale percorso definitorio del principio di capacità contributiva, è stata poi ribadita l’esigenza di </a:t>
            </a:r>
            <a:r>
              <a:rPr lang="it-IT" sz="2200" b="1" dirty="0"/>
              <a:t>effettività </a:t>
            </a:r>
            <a:r>
              <a:rPr lang="it-IT" sz="2200" dirty="0"/>
              <a:t>della forza economica colpita e la correlata illegittimità di prelievi connessi ad elementi economici solo apparenti e privi di concretezza.</a:t>
            </a:r>
          </a:p>
        </p:txBody>
      </p:sp>
    </p:spTree>
    <p:extLst>
      <p:ext uri="{BB962C8B-B14F-4D97-AF65-F5344CB8AC3E}">
        <p14:creationId xmlns:p14="http://schemas.microsoft.com/office/powerpoint/2010/main" val="9505046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1815737" y="483327"/>
            <a:ext cx="8395063" cy="5642838"/>
          </a:xfrm>
        </p:spPr>
        <p:txBody>
          <a:bodyPr>
            <a:normAutofit/>
          </a:bodyPr>
          <a:lstStyle/>
          <a:p>
            <a:pPr algn="just"/>
            <a:endParaRPr lang="it-IT" sz="1800" dirty="0"/>
          </a:p>
          <a:p>
            <a:pPr algn="just"/>
            <a:r>
              <a:rPr lang="it-IT" sz="1800" dirty="0"/>
              <a:t>Il più importante riflesso di una tale affermazione è l’incostituzionalità delle </a:t>
            </a:r>
            <a:r>
              <a:rPr lang="it-IT" sz="1800" b="1" dirty="0"/>
              <a:t>presunzioni legali assolute </a:t>
            </a:r>
            <a:r>
              <a:rPr lang="it-IT" sz="1800" dirty="0"/>
              <a:t>nella disciplina sostanziale del tributo (Corte </a:t>
            </a:r>
            <a:r>
              <a:rPr lang="it-IT" sz="1800" dirty="0" err="1"/>
              <a:t>cost</a:t>
            </a:r>
            <a:r>
              <a:rPr lang="it-IT" sz="1800" dirty="0"/>
              <a:t>. </a:t>
            </a:r>
            <a:r>
              <a:rPr lang="it-IT" sz="1800" dirty="0" err="1"/>
              <a:t>sent</a:t>
            </a:r>
            <a:r>
              <a:rPr lang="it-IT" sz="1800" dirty="0"/>
              <a:t>. n. 200 del 28 luglio 1976; n. 41 del 25 febbraio 1999). Dall’art. 53 cioè, discende che norme tributarie (sostanziali) disciplinanti i contenuti oggettivi e soggettivi del prelievo con presunzioni legali che precludano, al contribuente, la prova contraria volta a dimostrare l’insussistenza, in concreto, della capacità economica legalmente assunta a presupposto dell’imposizione, sono tendenzialmente incostituzionali.</a:t>
            </a:r>
          </a:p>
          <a:p>
            <a:pPr algn="just"/>
            <a:r>
              <a:rPr lang="it-IT" sz="1800" dirty="0"/>
              <a:t>Analisi dei problemi di costituzionalità  che, con riferimento ai requisiti di effettività e di attualità della capacità contributiva, presentano maggiore rilevanza:</a:t>
            </a:r>
          </a:p>
          <a:p>
            <a:pPr algn="just">
              <a:buNone/>
            </a:pPr>
            <a:r>
              <a:rPr lang="it-IT" sz="1800" dirty="0"/>
              <a:t>	 - legittimità costituzionale delle presunzioni  legali (assolute e relative).</a:t>
            </a:r>
          </a:p>
          <a:p>
            <a:pPr algn="just">
              <a:buNone/>
            </a:pPr>
            <a:r>
              <a:rPr lang="it-IT" sz="1800" dirty="0"/>
              <a:t>	- legittimità costituzionale dei metodi di quantificazione forfettaria, sintetici, induttivi, ecc.</a:t>
            </a:r>
          </a:p>
          <a:p>
            <a:pPr algn="just">
              <a:buNone/>
            </a:pPr>
            <a:endParaRPr lang="it-IT" sz="1800" dirty="0"/>
          </a:p>
          <a:p>
            <a:pPr algn="just"/>
            <a:r>
              <a:rPr lang="it-IT" sz="1800" dirty="0"/>
              <a:t>E’ chiaro che un problema di legittimità costituzionale con riferimento al requisito di effettività della capacità contributiva non si pone per le presunzioni legali relative: esse, infatti, consentono al contribuente che non abbia la capacità contributiva presunta dalla legge di dimostrare che tale capacità non esiste. Occorre, però, che tale inversione non ponga a carico del contribuente una </a:t>
            </a:r>
            <a:r>
              <a:rPr lang="it-IT" sz="1800" i="1" dirty="0" err="1"/>
              <a:t>probatio</a:t>
            </a:r>
            <a:r>
              <a:rPr lang="it-IT" sz="1800" i="1" dirty="0"/>
              <a:t> diabolica</a:t>
            </a:r>
            <a:r>
              <a:rPr lang="it-IT" sz="1800" dirty="0"/>
              <a:t>.</a:t>
            </a:r>
          </a:p>
        </p:txBody>
      </p:sp>
    </p:spTree>
    <p:extLst>
      <p:ext uri="{BB962C8B-B14F-4D97-AF65-F5344CB8AC3E}">
        <p14:creationId xmlns:p14="http://schemas.microsoft.com/office/powerpoint/2010/main" val="3933566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0343" y="156754"/>
            <a:ext cx="10136777" cy="967990"/>
          </a:xfrm>
        </p:spPr>
        <p:txBody>
          <a:bodyPr>
            <a:noAutofit/>
          </a:bodyPr>
          <a:lstStyle/>
          <a:p>
            <a:pPr algn="ctr"/>
            <a:r>
              <a:rPr lang="it-IT" sz="3200" b="1">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Capacità contributiva, interesse fiscale e presunzioni</a:t>
            </a:r>
            <a:br>
              <a:rPr lang="it-IT" sz="3200">
                <a:solidFill>
                  <a:srgbClr val="FF0000"/>
                </a:solidFill>
              </a:rPr>
            </a:br>
            <a:endParaRPr lang="it-IT" sz="3200">
              <a:solidFill>
                <a:srgbClr val="FF0000"/>
              </a:solidFill>
            </a:endParaRPr>
          </a:p>
        </p:txBody>
      </p:sp>
      <p:sp>
        <p:nvSpPr>
          <p:cNvPr id="3" name="Segnaposto contenuto 2"/>
          <p:cNvSpPr>
            <a:spLocks noGrp="1"/>
          </p:cNvSpPr>
          <p:nvPr>
            <p:ph idx="1"/>
          </p:nvPr>
        </p:nvSpPr>
        <p:spPr>
          <a:xfrm>
            <a:off x="1593669" y="1825625"/>
            <a:ext cx="8895806" cy="3059884"/>
          </a:xfrm>
        </p:spPr>
        <p:txBody>
          <a:bodyPr/>
          <a:lstStyle/>
          <a:p>
            <a:pPr algn="just"/>
            <a:r>
              <a:rPr lang="it-IT" sz="1800" dirty="0"/>
              <a:t>La Corte Costituzionale, in numerose sentenze (103/1967; 109/1967; 19/1968; 167/1976; 200/1976), ha attribuito alle presunzioni fiscali le seguenti finalità:</a:t>
            </a:r>
          </a:p>
          <a:p>
            <a:pPr lvl="0" algn="just"/>
            <a:r>
              <a:rPr lang="it-IT" sz="1800" dirty="0"/>
              <a:t>dare certezza e semplicità al rapporto tributario e consentire una pronta e regolare percezione dei tributi;</a:t>
            </a:r>
          </a:p>
          <a:p>
            <a:pPr lvl="0" algn="just"/>
            <a:r>
              <a:rPr lang="it-IT" sz="1800" dirty="0"/>
              <a:t>evitare e/o contrastare l’evasione fiscale.</a:t>
            </a:r>
          </a:p>
          <a:p>
            <a:pPr algn="just">
              <a:buNone/>
            </a:pPr>
            <a:r>
              <a:rPr lang="it-IT" sz="1800" dirty="0"/>
              <a:t> </a:t>
            </a:r>
          </a:p>
          <a:p>
            <a:pPr algn="just"/>
            <a:r>
              <a:rPr lang="it-IT" sz="1800" dirty="0"/>
              <a:t>A parere della Corte, quando la legge tributaria prevede il ricorso a presunzioni per l’accertamento </a:t>
            </a:r>
            <a:r>
              <a:rPr lang="it-IT" sz="1800" dirty="0" err="1"/>
              <a:t>dell’</a:t>
            </a:r>
            <a:r>
              <a:rPr lang="it-IT" sz="1800" i="1" dirty="0" err="1"/>
              <a:t>an</a:t>
            </a:r>
            <a:r>
              <a:rPr lang="it-IT" sz="1800" dirty="0"/>
              <a:t> e del </a:t>
            </a:r>
            <a:r>
              <a:rPr lang="it-IT" sz="1800" i="1" dirty="0"/>
              <a:t>quantum </a:t>
            </a:r>
            <a:r>
              <a:rPr lang="it-IT" sz="1800" dirty="0"/>
              <a:t>dell’imposta non viola il principio di capacità contributiva. </a:t>
            </a:r>
          </a:p>
          <a:p>
            <a:pPr algn="just">
              <a:buNone/>
            </a:pPr>
            <a:endParaRPr lang="it-IT" sz="1800" dirty="0"/>
          </a:p>
        </p:txBody>
      </p:sp>
      <p:sp>
        <p:nvSpPr>
          <p:cNvPr id="4" name="Segnaposto numero diapositiva 3"/>
          <p:cNvSpPr>
            <a:spLocks noGrp="1"/>
          </p:cNvSpPr>
          <p:nvPr>
            <p:ph type="sldNum" sz="quarter" idx="12"/>
          </p:nvPr>
        </p:nvSpPr>
        <p:spPr/>
        <p:txBody>
          <a:bodyPr/>
          <a:lstStyle/>
          <a:p>
            <a:pPr>
              <a:defRPr/>
            </a:pPr>
            <a:fld id="{1D7F0836-1197-4603-8FC7-19E65A3DAC5F}" type="slidenum">
              <a:rPr lang="it-IT" smtClean="0"/>
              <a:pPr>
                <a:defRPr/>
              </a:pPr>
              <a:t>22</a:t>
            </a:fld>
            <a:endParaRPr lang="it-IT"/>
          </a:p>
        </p:txBody>
      </p:sp>
    </p:spTree>
    <p:extLst>
      <p:ext uri="{BB962C8B-B14F-4D97-AF65-F5344CB8AC3E}">
        <p14:creationId xmlns:p14="http://schemas.microsoft.com/office/powerpoint/2010/main" val="1677333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20240" y="209006"/>
            <a:ext cx="8290560" cy="1275778"/>
          </a:xfrm>
        </p:spPr>
        <p:txBody>
          <a:bodyPr>
            <a:noAutofit/>
          </a:bodyPr>
          <a:lstStyle/>
          <a:p>
            <a:pPr algn="ctr"/>
            <a:r>
              <a:rPr lang="it-IT" sz="32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Definizione  di presunzione. </a:t>
            </a:r>
            <a:br>
              <a:rPr lang="it-IT" sz="32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br>
            <a:r>
              <a:rPr lang="it-IT" sz="32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Elementi costitutivi e classificazione</a:t>
            </a:r>
            <a:br>
              <a:rPr lang="it-IT" sz="3200" dirty="0">
                <a:solidFill>
                  <a:srgbClr val="FF0000"/>
                </a:solidFill>
              </a:rPr>
            </a:br>
            <a:endParaRPr lang="it-IT" sz="3200" dirty="0">
              <a:solidFill>
                <a:srgbClr val="FF0000"/>
              </a:solidFill>
            </a:endParaRPr>
          </a:p>
        </p:txBody>
      </p:sp>
      <p:sp>
        <p:nvSpPr>
          <p:cNvPr id="3" name="Segnaposto contenuto 2"/>
          <p:cNvSpPr>
            <a:spLocks noGrp="1"/>
          </p:cNvSpPr>
          <p:nvPr>
            <p:ph idx="1"/>
          </p:nvPr>
        </p:nvSpPr>
        <p:spPr>
          <a:xfrm>
            <a:off x="1750422" y="1867989"/>
            <a:ext cx="9026435" cy="4728754"/>
          </a:xfrm>
        </p:spPr>
        <p:txBody>
          <a:bodyPr>
            <a:normAutofit fontScale="92500" lnSpcReduction="20000"/>
          </a:bodyPr>
          <a:lstStyle/>
          <a:p>
            <a:pPr algn="just"/>
            <a:r>
              <a:rPr lang="it-IT" sz="2200" dirty="0"/>
              <a:t>L’art. 2727 c.c. definisce le presunzioni come”….</a:t>
            </a:r>
            <a:r>
              <a:rPr lang="it-IT" sz="2200" i="1" dirty="0"/>
              <a:t>le conseguenze che la legge o il giudice trae da un fatto noto per risalire ad un fatto ignorato</a:t>
            </a:r>
            <a:r>
              <a:rPr lang="it-IT" sz="2200" dirty="0"/>
              <a:t>”. </a:t>
            </a:r>
          </a:p>
          <a:p>
            <a:pPr algn="just">
              <a:buNone/>
            </a:pPr>
            <a:endParaRPr lang="it-IT" sz="2200" dirty="0"/>
          </a:p>
          <a:p>
            <a:pPr algn="just"/>
            <a:r>
              <a:rPr lang="it-IT" sz="2200" u="sng" dirty="0"/>
              <a:t>Elementi costitutivi</a:t>
            </a:r>
            <a:r>
              <a:rPr lang="it-IT" sz="2200" dirty="0"/>
              <a:t>: fatto noto, fatto ignorato, collegamento tra i due fatti realizzato attraverso l’applicazione della regola dell’</a:t>
            </a:r>
            <a:r>
              <a:rPr lang="it-IT" sz="2200" i="1" dirty="0"/>
              <a:t>id </a:t>
            </a:r>
            <a:r>
              <a:rPr lang="it-IT" sz="2200" i="1" dirty="0" err="1"/>
              <a:t>quod</a:t>
            </a:r>
            <a:r>
              <a:rPr lang="it-IT" sz="2200" i="1" dirty="0"/>
              <a:t> </a:t>
            </a:r>
            <a:r>
              <a:rPr lang="it-IT" sz="2200" i="1" dirty="0" err="1"/>
              <a:t>plerumque</a:t>
            </a:r>
            <a:r>
              <a:rPr lang="it-IT" sz="2200" i="1" dirty="0"/>
              <a:t> </a:t>
            </a:r>
            <a:r>
              <a:rPr lang="it-IT" sz="2200" i="1" dirty="0" err="1"/>
              <a:t>accidit</a:t>
            </a:r>
            <a:r>
              <a:rPr lang="it-IT" sz="2200" i="1" dirty="0"/>
              <a:t> </a:t>
            </a:r>
            <a:r>
              <a:rPr lang="it-IT" sz="2200" dirty="0"/>
              <a:t>(c.d. ‘regola dell’inferenza probabilistica’ con la quale è possibile risalire dalla conoscenza di fatti noti alla scoperta di fatti ignoti secondo canoni di ragionevole probabilità).</a:t>
            </a:r>
          </a:p>
          <a:p>
            <a:pPr algn="just">
              <a:buNone/>
            </a:pPr>
            <a:endParaRPr lang="it-IT" sz="2200" dirty="0"/>
          </a:p>
          <a:p>
            <a:pPr algn="just"/>
            <a:r>
              <a:rPr lang="it-IT" sz="2200" u="sng" dirty="0"/>
              <a:t>Autore dell’inferenza</a:t>
            </a:r>
            <a:r>
              <a:rPr lang="it-IT" sz="2200" dirty="0"/>
              <a:t>: Legge (presunzioni legali – art. 2728 c.c.) ovvero  giudice e amministrazione finanziaria (presunzioni semplici – art. 2729 c.c.)</a:t>
            </a:r>
          </a:p>
          <a:p>
            <a:pPr algn="just"/>
            <a:endParaRPr lang="it-IT" sz="2200" u="sng" dirty="0"/>
          </a:p>
          <a:p>
            <a:pPr algn="just"/>
            <a:r>
              <a:rPr lang="it-IT" sz="2200" u="sng" dirty="0"/>
              <a:t>Classificazione </a:t>
            </a:r>
            <a:endParaRPr lang="it-IT" sz="2200" dirty="0"/>
          </a:p>
          <a:p>
            <a:pPr algn="just">
              <a:buNone/>
            </a:pPr>
            <a:r>
              <a:rPr lang="it-IT" sz="2200" i="1" dirty="0"/>
              <a:t>	Presunzioni legali</a:t>
            </a:r>
            <a:r>
              <a:rPr lang="it-IT" sz="2200" dirty="0"/>
              <a:t>: il collegamento tra fatto noto e fatto ignoto è determinato dalla legge sulla base della valutazione prudenziale del legislatore. Nelle presunzioni legali, noto il fatto A (individuato dalla norma) è lo stesso legislatore a dare per accertato il fatto B.  </a:t>
            </a:r>
          </a:p>
          <a:p>
            <a:pPr>
              <a:buNone/>
            </a:pPr>
            <a:endParaRPr lang="it-IT" sz="2200" dirty="0"/>
          </a:p>
          <a:p>
            <a:endParaRPr lang="it-IT" sz="1600" dirty="0"/>
          </a:p>
        </p:txBody>
      </p:sp>
      <p:sp>
        <p:nvSpPr>
          <p:cNvPr id="4" name="Segnaposto numero diapositiva 3"/>
          <p:cNvSpPr>
            <a:spLocks noGrp="1"/>
          </p:cNvSpPr>
          <p:nvPr>
            <p:ph type="sldNum" sz="quarter" idx="12"/>
          </p:nvPr>
        </p:nvSpPr>
        <p:spPr/>
        <p:txBody>
          <a:bodyPr/>
          <a:lstStyle/>
          <a:p>
            <a:pPr>
              <a:defRPr/>
            </a:pPr>
            <a:fld id="{1D7F0836-1197-4603-8FC7-19E65A3DAC5F}" type="slidenum">
              <a:rPr lang="it-IT" smtClean="0"/>
              <a:pPr>
                <a:defRPr/>
              </a:pPr>
              <a:t>23</a:t>
            </a:fld>
            <a:endParaRPr lang="it-IT"/>
          </a:p>
        </p:txBody>
      </p:sp>
    </p:spTree>
    <p:extLst>
      <p:ext uri="{BB962C8B-B14F-4D97-AF65-F5344CB8AC3E}">
        <p14:creationId xmlns:p14="http://schemas.microsoft.com/office/powerpoint/2010/main" val="8289946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1200" y="908721"/>
            <a:ext cx="8229600" cy="5217443"/>
          </a:xfrm>
        </p:spPr>
        <p:txBody>
          <a:bodyPr/>
          <a:lstStyle/>
          <a:p>
            <a:pPr algn="just"/>
            <a:r>
              <a:rPr lang="it-IT" sz="1800" i="1"/>
              <a:t>Presunzioni legali</a:t>
            </a:r>
            <a:r>
              <a:rPr lang="it-IT" sz="1800"/>
              <a:t> </a:t>
            </a:r>
            <a:r>
              <a:rPr lang="it-IT" sz="1800" i="1"/>
              <a:t>relative</a:t>
            </a:r>
            <a:r>
              <a:rPr lang="it-IT" sz="1800"/>
              <a:t> (</a:t>
            </a:r>
            <a:r>
              <a:rPr lang="it-IT" sz="1800" i="1"/>
              <a:t>iuris tantum</a:t>
            </a:r>
            <a:r>
              <a:rPr lang="it-IT" sz="1800"/>
              <a:t>) o  </a:t>
            </a:r>
            <a:r>
              <a:rPr lang="it-IT" sz="1800" i="1"/>
              <a:t>assolute</a:t>
            </a:r>
            <a:r>
              <a:rPr lang="it-IT" sz="1800"/>
              <a:t> (</a:t>
            </a:r>
            <a:r>
              <a:rPr lang="it-IT" sz="1800" i="1"/>
              <a:t>iuris et de iure</a:t>
            </a:r>
            <a:r>
              <a:rPr lang="it-IT" sz="1800"/>
              <a:t>) a seconda dell’ammissibilità o meno della prova contraria.</a:t>
            </a:r>
          </a:p>
          <a:p>
            <a:pPr algn="just">
              <a:buNone/>
            </a:pPr>
            <a:endParaRPr lang="it-IT" sz="1800"/>
          </a:p>
          <a:p>
            <a:pPr algn="just"/>
            <a:r>
              <a:rPr lang="it-IT" sz="1800" i="1"/>
              <a:t>Presunzioni semplici</a:t>
            </a:r>
            <a:r>
              <a:rPr lang="it-IT" sz="1800"/>
              <a:t>: operazioni logico-induttive nelle quali, provato il fatto noto, si risale, secondo un ragionamento logico-probabilistico, ad un fatto presunto, il cui utilizzo (come fondamento della pretesa impositiva) è lasciato, in ultima analisi, al prudente apprezzamento del giudice, il quale, a norma dell’art. 2729 c.c., non deve ammettere che presunzioni dotate dei requisiti di gravità, precisione e concordanza (c.d. </a:t>
            </a:r>
            <a:r>
              <a:rPr lang="it-IT" sz="1800" i="1"/>
              <a:t>presunzioni qualificate</a:t>
            </a:r>
            <a:r>
              <a:rPr lang="it-IT" sz="1800"/>
              <a:t>).</a:t>
            </a:r>
          </a:p>
          <a:p>
            <a:pPr algn="just">
              <a:buNone/>
            </a:pPr>
            <a:endParaRPr lang="it-IT" sz="1800"/>
          </a:p>
          <a:p>
            <a:pPr algn="just"/>
            <a:r>
              <a:rPr lang="it-IT" sz="1800" i="1"/>
              <a:t>Presunzioni semplici qualificate</a:t>
            </a:r>
            <a:r>
              <a:rPr lang="it-IT" sz="1800"/>
              <a:t>: resta, ancora, da stabilire con chiarezza (nonostante i numerosi interventi giurisprudenziali) se alle tre qualità richieste (gravità, precisione e concordanza) debba essere attribuito un significato diverso da quello, più generale, di plausibilità del ragionamento effettuato.  </a:t>
            </a:r>
          </a:p>
          <a:p>
            <a:pPr algn="just"/>
            <a:endParaRPr lang="it-IT" sz="1800"/>
          </a:p>
        </p:txBody>
      </p:sp>
      <p:sp>
        <p:nvSpPr>
          <p:cNvPr id="4" name="Segnaposto numero diapositiva 3"/>
          <p:cNvSpPr>
            <a:spLocks noGrp="1"/>
          </p:cNvSpPr>
          <p:nvPr>
            <p:ph type="sldNum" sz="quarter" idx="12"/>
          </p:nvPr>
        </p:nvSpPr>
        <p:spPr/>
        <p:txBody>
          <a:bodyPr/>
          <a:lstStyle/>
          <a:p>
            <a:pPr>
              <a:defRPr/>
            </a:pPr>
            <a:fld id="{1D7F0836-1197-4603-8FC7-19E65A3DAC5F}" type="slidenum">
              <a:rPr lang="it-IT" smtClean="0"/>
              <a:pPr>
                <a:defRPr/>
              </a:pPr>
              <a:t>24</a:t>
            </a:fld>
            <a:endParaRPr lang="it-IT"/>
          </a:p>
        </p:txBody>
      </p:sp>
    </p:spTree>
    <p:extLst>
      <p:ext uri="{BB962C8B-B14F-4D97-AF65-F5344CB8AC3E}">
        <p14:creationId xmlns:p14="http://schemas.microsoft.com/office/powerpoint/2010/main" val="2941940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1345473" y="1227909"/>
            <a:ext cx="9183189" cy="5525587"/>
          </a:xfrm>
        </p:spPr>
        <p:txBody>
          <a:bodyPr>
            <a:noAutofit/>
          </a:bodyPr>
          <a:lstStyle/>
          <a:p>
            <a:pPr algn="just">
              <a:lnSpc>
                <a:spcPct val="80000"/>
              </a:lnSpc>
              <a:buFontTx/>
              <a:buNone/>
            </a:pPr>
            <a:endParaRPr lang="it-IT" sz="2000" dirty="0"/>
          </a:p>
          <a:p>
            <a:pPr algn="just">
              <a:lnSpc>
                <a:spcPct val="80000"/>
              </a:lnSpc>
            </a:pPr>
            <a:r>
              <a:rPr lang="it-IT" sz="2200" dirty="0"/>
              <a:t>La </a:t>
            </a:r>
            <a:r>
              <a:rPr lang="it-IT" sz="2200" i="1" dirty="0"/>
              <a:t>ratio </a:t>
            </a:r>
            <a:r>
              <a:rPr lang="it-IT" sz="2200" dirty="0"/>
              <a:t>del principio di legalità in materia tributaria è da individuare nell’esigenza di: </a:t>
            </a:r>
          </a:p>
          <a:p>
            <a:pPr marL="0" indent="0" algn="just">
              <a:lnSpc>
                <a:spcPct val="80000"/>
              </a:lnSpc>
              <a:buNone/>
            </a:pPr>
            <a:endParaRPr lang="it-IT" sz="2200" dirty="0"/>
          </a:p>
          <a:p>
            <a:pPr algn="just">
              <a:lnSpc>
                <a:spcPct val="80000"/>
              </a:lnSpc>
              <a:buFontTx/>
              <a:buNone/>
            </a:pPr>
            <a:r>
              <a:rPr lang="it-IT" sz="2200" dirty="0"/>
              <a:t>	a) demandare l’imposizione delle prestazioni personali e patrimoniali al Parlamento, in qualità di organo titolare della funzione di indirizzo politico, rappresentativo anche delle minoranze;</a:t>
            </a:r>
          </a:p>
          <a:p>
            <a:pPr algn="just">
              <a:lnSpc>
                <a:spcPct val="80000"/>
              </a:lnSpc>
              <a:buFontTx/>
              <a:buNone/>
            </a:pPr>
            <a:endParaRPr lang="it-IT" sz="2200" dirty="0"/>
          </a:p>
          <a:p>
            <a:pPr algn="just">
              <a:lnSpc>
                <a:spcPct val="80000"/>
              </a:lnSpc>
              <a:buFontTx/>
              <a:buNone/>
            </a:pPr>
            <a:r>
              <a:rPr lang="it-IT" sz="2200" dirty="0"/>
              <a:t> 	b) tutelare la libertà e la proprietà individuale, limitando la discrezionalità dell’amministrazione in ordine al </a:t>
            </a:r>
            <a:r>
              <a:rPr lang="it-IT" sz="2200" i="1" dirty="0"/>
              <a:t>quantum</a:t>
            </a:r>
            <a:r>
              <a:rPr lang="it-IT" sz="2200" dirty="0"/>
              <a:t> dell’imposta. </a:t>
            </a:r>
          </a:p>
          <a:p>
            <a:pPr algn="just">
              <a:lnSpc>
                <a:spcPct val="80000"/>
              </a:lnSpc>
              <a:buFontTx/>
              <a:buNone/>
            </a:pPr>
            <a:endParaRPr lang="it-IT" sz="2200" dirty="0"/>
          </a:p>
          <a:p>
            <a:pPr algn="just">
              <a:lnSpc>
                <a:spcPct val="80000"/>
              </a:lnSpc>
            </a:pPr>
            <a:r>
              <a:rPr lang="it-IT" sz="2200" dirty="0"/>
              <a:t>L’intervento parlamentare mediante la ‘legge’ garantisce altresì che ogni atto normativo che impone un tributo sia sottoposto al controllo giurisdizionale di legittimità della Corte costituzionale.</a:t>
            </a:r>
          </a:p>
        </p:txBody>
      </p:sp>
    </p:spTree>
    <p:extLst>
      <p:ext uri="{BB962C8B-B14F-4D97-AF65-F5344CB8AC3E}">
        <p14:creationId xmlns:p14="http://schemas.microsoft.com/office/powerpoint/2010/main" val="643066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14400" y="260350"/>
            <a:ext cx="10476411" cy="647700"/>
          </a:xfrm>
        </p:spPr>
        <p:txBody>
          <a:bodyPr>
            <a:normAutofit/>
          </a:bodyPr>
          <a:lstStyle/>
          <a:p>
            <a:pPr algn="ctr"/>
            <a:r>
              <a:rPr lang="it-IT" sz="32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La nozione di prestazione patrimoniale imposta </a:t>
            </a:r>
          </a:p>
        </p:txBody>
      </p:sp>
      <p:sp>
        <p:nvSpPr>
          <p:cNvPr id="27651" name="Rectangle 3"/>
          <p:cNvSpPr>
            <a:spLocks noGrp="1" noChangeArrowheads="1"/>
          </p:cNvSpPr>
          <p:nvPr>
            <p:ph type="body" idx="1"/>
          </p:nvPr>
        </p:nvSpPr>
        <p:spPr>
          <a:xfrm>
            <a:off x="1463039" y="1005841"/>
            <a:ext cx="9222377" cy="5434148"/>
          </a:xfrm>
        </p:spPr>
        <p:txBody>
          <a:bodyPr>
            <a:normAutofit lnSpcReduction="10000"/>
          </a:bodyPr>
          <a:lstStyle/>
          <a:p>
            <a:pPr algn="just">
              <a:lnSpc>
                <a:spcPct val="80000"/>
              </a:lnSpc>
            </a:pPr>
            <a:r>
              <a:rPr lang="it-IT" sz="2200" b="1" dirty="0"/>
              <a:t>Art. 30 Statuto Albertino</a:t>
            </a:r>
            <a:r>
              <a:rPr lang="it-IT" sz="2200" dirty="0"/>
              <a:t>: Nessun tributo può essere imposto o riscosso se non è stato consentito dalle Camere e sanzionato dal Re.</a:t>
            </a:r>
          </a:p>
          <a:p>
            <a:pPr algn="just">
              <a:lnSpc>
                <a:spcPct val="80000"/>
              </a:lnSpc>
            </a:pPr>
            <a:endParaRPr lang="it-IT" sz="2200" dirty="0"/>
          </a:p>
          <a:p>
            <a:r>
              <a:rPr lang="it-IT" sz="2200" dirty="0"/>
              <a:t>Da </a:t>
            </a:r>
            <a:r>
              <a:rPr lang="it-IT" sz="2200" b="1" dirty="0"/>
              <a:t>tributo </a:t>
            </a:r>
            <a:r>
              <a:rPr lang="it-IT" sz="2200" dirty="0"/>
              <a:t>a </a:t>
            </a:r>
            <a:r>
              <a:rPr lang="it-IT" sz="2200" b="1" dirty="0"/>
              <a:t>prestazione patrimoniale imposta.</a:t>
            </a:r>
          </a:p>
          <a:p>
            <a:pPr marL="0" indent="0">
              <a:buNone/>
            </a:pPr>
            <a:endParaRPr lang="it-IT" sz="2200" b="1" dirty="0"/>
          </a:p>
          <a:p>
            <a:pPr algn="just"/>
            <a:r>
              <a:rPr lang="it-IT" sz="2200" dirty="0"/>
              <a:t>Può dirsi pacifico, sia la circostanza che </a:t>
            </a:r>
            <a:r>
              <a:rPr lang="it-IT" sz="2200" b="1" dirty="0"/>
              <a:t>i tributi </a:t>
            </a:r>
            <a:r>
              <a:rPr lang="it-IT" sz="2200" dirty="0"/>
              <a:t>siano inclusi nella categoria delle prestazioni patrimoniali imposte,  rappresentandone </a:t>
            </a:r>
            <a:r>
              <a:rPr lang="it-IT" sz="2200" b="1" dirty="0"/>
              <a:t>la fattispecie più importante</a:t>
            </a:r>
            <a:r>
              <a:rPr lang="it-IT" sz="2200" dirty="0"/>
              <a:t>, sia l’affermazione che essi non esauriscano le ipotesi riconducibili a tale categoria. Tutti i tributi, dunque, sono prestazioni patrimoniali imposte, mentre non è vero il contrario.</a:t>
            </a:r>
          </a:p>
          <a:p>
            <a:pPr algn="just"/>
            <a:endParaRPr lang="it-IT" sz="2200" b="1" dirty="0"/>
          </a:p>
          <a:p>
            <a:pPr algn="just">
              <a:lnSpc>
                <a:spcPct val="80000"/>
              </a:lnSpc>
            </a:pPr>
            <a:r>
              <a:rPr lang="it-IT" sz="2200" dirty="0"/>
              <a:t>Tributi in senso stretto: l’imposta</a:t>
            </a:r>
          </a:p>
          <a:p>
            <a:pPr marL="0" indent="0" algn="just">
              <a:lnSpc>
                <a:spcPct val="80000"/>
              </a:lnSpc>
              <a:buNone/>
            </a:pPr>
            <a:endParaRPr lang="it-IT" sz="2200" dirty="0"/>
          </a:p>
          <a:p>
            <a:pPr algn="just">
              <a:lnSpc>
                <a:spcPct val="80000"/>
              </a:lnSpc>
            </a:pPr>
            <a:r>
              <a:rPr lang="it-IT" sz="2200" dirty="0"/>
              <a:t>La giurisprudenza costituzionale definisce come ‘imposta’ la prestazione stabilita in via obbligatoria da un atto di autorità, a carico di un privato, senza che la sua volontà vi abbia concorso (</a:t>
            </a:r>
            <a:r>
              <a:rPr lang="it-IT" sz="2200" i="1" dirty="0"/>
              <a:t>Corte </a:t>
            </a:r>
            <a:r>
              <a:rPr lang="it-IT" sz="2200" i="1" dirty="0" err="1"/>
              <a:t>Cost</a:t>
            </a:r>
            <a:r>
              <a:rPr lang="it-IT" sz="2200" i="1" dirty="0"/>
              <a:t>. 26 gennaio 1957 n. 4).  </a:t>
            </a:r>
          </a:p>
          <a:p>
            <a:pPr algn="just">
              <a:lnSpc>
                <a:spcPct val="80000"/>
              </a:lnSpc>
            </a:pPr>
            <a:endParaRPr lang="it-IT" sz="2600" dirty="0"/>
          </a:p>
        </p:txBody>
      </p:sp>
    </p:spTree>
    <p:extLst>
      <p:ext uri="{BB962C8B-B14F-4D97-AF65-F5344CB8AC3E}">
        <p14:creationId xmlns:p14="http://schemas.microsoft.com/office/powerpoint/2010/main" val="1867809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1528354" y="1123406"/>
            <a:ext cx="9405257" cy="5329932"/>
          </a:xfrm>
        </p:spPr>
        <p:txBody>
          <a:bodyPr>
            <a:noAutofit/>
          </a:bodyPr>
          <a:lstStyle/>
          <a:p>
            <a:pPr algn="just"/>
            <a:r>
              <a:rPr lang="it-IT" sz="2200" dirty="0"/>
              <a:t>La Corte </a:t>
            </a:r>
            <a:r>
              <a:rPr lang="it-IT" sz="2200" dirty="0" err="1"/>
              <a:t>Cost</a:t>
            </a:r>
            <a:r>
              <a:rPr lang="it-IT" sz="2200" dirty="0"/>
              <a:t>. (</a:t>
            </a:r>
            <a:r>
              <a:rPr lang="it-IT" sz="2200" i="1" dirty="0" err="1"/>
              <a:t>sent</a:t>
            </a:r>
            <a:r>
              <a:rPr lang="it-IT" sz="2200" i="1" dirty="0"/>
              <a:t>.  9 aprile 1969 n.72</a:t>
            </a:r>
            <a:r>
              <a:rPr lang="it-IT" sz="2200" dirty="0"/>
              <a:t>) ha finito per ampliare la portata dell’espressione ‘imposta’ ed ha ravvisato prestazioni patrimoniali imposte anche in  alcune fattispecie contrattuali a  carattere sinallagmatico caratterizzate dal fatto che: </a:t>
            </a:r>
          </a:p>
          <a:p>
            <a:pPr algn="just">
              <a:buFontTx/>
              <a:buNone/>
            </a:pPr>
            <a:r>
              <a:rPr lang="it-IT" sz="2200" dirty="0"/>
              <a:t>	a) la disciplina delle reciproche prestazioni sia integralmente ed inderogabilmente determinata da una delle parti; </a:t>
            </a:r>
          </a:p>
          <a:p>
            <a:pPr algn="just">
              <a:buFontTx/>
              <a:buNone/>
            </a:pPr>
            <a:r>
              <a:rPr lang="it-IT" sz="2200" dirty="0"/>
              <a:t>	b) che il servizio prestato sia gestito dal prestatore in regime di monopolio pubblico e l’uso di esso sia da considerarsi essenziale ai bisogni della vita (</a:t>
            </a:r>
            <a:r>
              <a:rPr lang="it-IT" sz="2200" i="1" dirty="0"/>
              <a:t>canoni telefonici</a:t>
            </a:r>
            <a:r>
              <a:rPr lang="it-IT" sz="2200" dirty="0"/>
              <a:t>). </a:t>
            </a:r>
          </a:p>
          <a:p>
            <a:pPr algn="just">
              <a:buFontTx/>
              <a:buNone/>
            </a:pPr>
            <a:endParaRPr lang="it-IT" sz="2200" dirty="0"/>
          </a:p>
          <a:p>
            <a:pPr algn="just"/>
            <a:r>
              <a:rPr lang="it-IT" sz="2200" dirty="0"/>
              <a:t>In tal caso è lo squilibrio di forza contrattuale dei due contraenti a rendere ‘imposta’ la prestazione posta a carico del contraente più ‘debole’ e a giustificare l’intervento ‘</a:t>
            </a:r>
            <a:r>
              <a:rPr lang="it-IT" sz="2200" dirty="0" err="1"/>
              <a:t>riequilibriatore</a:t>
            </a:r>
            <a:r>
              <a:rPr lang="it-IT" sz="2200" dirty="0"/>
              <a:t>’ della legge.</a:t>
            </a:r>
          </a:p>
          <a:p>
            <a:pPr algn="just">
              <a:lnSpc>
                <a:spcPct val="80000"/>
              </a:lnSpc>
            </a:pPr>
            <a:endParaRPr lang="it-IT" sz="2200" dirty="0"/>
          </a:p>
          <a:p>
            <a:pPr marL="0" indent="0" algn="just">
              <a:lnSpc>
                <a:spcPct val="120000"/>
              </a:lnSpc>
              <a:buNone/>
            </a:pPr>
            <a:endParaRPr lang="it-IT" sz="2200" dirty="0"/>
          </a:p>
          <a:p>
            <a:pPr algn="just">
              <a:lnSpc>
                <a:spcPct val="80000"/>
              </a:lnSpc>
              <a:buFontTx/>
              <a:buNone/>
            </a:pPr>
            <a:r>
              <a:rPr lang="it-IT" sz="2200" dirty="0"/>
              <a:t>	</a:t>
            </a:r>
          </a:p>
        </p:txBody>
      </p:sp>
    </p:spTree>
    <p:extLst>
      <p:ext uri="{BB962C8B-B14F-4D97-AF65-F5344CB8AC3E}">
        <p14:creationId xmlns:p14="http://schemas.microsoft.com/office/powerpoint/2010/main" val="655373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992313" y="549275"/>
            <a:ext cx="9751196" cy="503238"/>
          </a:xfrm>
        </p:spPr>
        <p:txBody>
          <a:bodyPr>
            <a:noAutofit/>
          </a:bodyPr>
          <a:lstStyle/>
          <a:p>
            <a:pPr algn="ctr"/>
            <a:r>
              <a:rPr lang="it-IT" sz="32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Il significato del termine legge nel contesto dell’art. 23 </a:t>
            </a:r>
            <a:r>
              <a:rPr lang="it-IT" sz="3200" b="1" dirty="0" err="1">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Cost</a:t>
            </a:r>
            <a:r>
              <a:rPr lang="it-IT" sz="3200" b="1" dirty="0">
                <a:solidFill>
                  <a:srgbClr val="FF0000"/>
                </a:solidFill>
              </a:rPr>
              <a:t>.</a:t>
            </a:r>
          </a:p>
        </p:txBody>
      </p:sp>
      <p:sp>
        <p:nvSpPr>
          <p:cNvPr id="28675" name="Rectangle 3"/>
          <p:cNvSpPr>
            <a:spLocks noGrp="1" noChangeArrowheads="1"/>
          </p:cNvSpPr>
          <p:nvPr>
            <p:ph type="body" idx="1"/>
          </p:nvPr>
        </p:nvSpPr>
        <p:spPr>
          <a:xfrm>
            <a:off x="1992312" y="1711234"/>
            <a:ext cx="8218487" cy="2325307"/>
          </a:xfrm>
        </p:spPr>
        <p:txBody>
          <a:bodyPr>
            <a:normAutofit/>
          </a:bodyPr>
          <a:lstStyle/>
          <a:p>
            <a:r>
              <a:rPr lang="it-IT" sz="2000" dirty="0"/>
              <a:t>Legge formale dello Stato </a:t>
            </a:r>
          </a:p>
          <a:p>
            <a:r>
              <a:rPr lang="it-IT" sz="2000" dirty="0"/>
              <a:t>Atti aventi forza di legge (decreto legge e decreto legislativo)</a:t>
            </a:r>
          </a:p>
          <a:p>
            <a:r>
              <a:rPr lang="it-IT" sz="2000" dirty="0"/>
              <a:t>Legge regionale</a:t>
            </a:r>
          </a:p>
          <a:p>
            <a:pPr algn="just">
              <a:buFontTx/>
              <a:buNone/>
            </a:pPr>
            <a:endParaRPr lang="it-IT" sz="2000" dirty="0"/>
          </a:p>
          <a:p>
            <a:pPr algn="just"/>
            <a:endParaRPr lang="it-IT" sz="2000" dirty="0"/>
          </a:p>
          <a:p>
            <a:pPr algn="just">
              <a:buFontTx/>
              <a:buNone/>
            </a:pPr>
            <a:endParaRPr lang="it-IT" sz="1400" dirty="0"/>
          </a:p>
          <a:p>
            <a:pPr algn="just">
              <a:buFontTx/>
              <a:buNone/>
            </a:pPr>
            <a:endParaRPr lang="it-IT" sz="1400" dirty="0"/>
          </a:p>
        </p:txBody>
      </p:sp>
    </p:spTree>
    <p:extLst>
      <p:ext uri="{BB962C8B-B14F-4D97-AF65-F5344CB8AC3E}">
        <p14:creationId xmlns:p14="http://schemas.microsoft.com/office/powerpoint/2010/main" val="3579957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81200" y="274639"/>
            <a:ext cx="8229600" cy="706437"/>
          </a:xfrm>
        </p:spPr>
        <p:txBody>
          <a:bodyPr>
            <a:normAutofit/>
          </a:bodyPr>
          <a:lstStyle/>
          <a:p>
            <a:pPr algn="ctr"/>
            <a:r>
              <a:rPr lang="it-IT" sz="3200" b="1" dirty="0">
                <a:ln w="18000">
                  <a:solidFill>
                    <a:schemeClr val="accent2">
                      <a:satMod val="140000"/>
                    </a:schemeClr>
                  </a:solidFill>
                  <a:prstDash val="solid"/>
                  <a:miter lim="800000"/>
                </a:ln>
                <a:solidFill>
                  <a:srgbClr val="FF0000"/>
                </a:solidFill>
                <a:effectLst>
                  <a:outerShdw blurRad="25500" dist="23000" dir="7020000" algn="tl">
                    <a:srgbClr val="000000">
                      <a:alpha val="50000"/>
                    </a:srgbClr>
                  </a:outerShdw>
                </a:effectLst>
              </a:rPr>
              <a:t>Carattere relativo della riserva di legge</a:t>
            </a:r>
          </a:p>
        </p:txBody>
      </p:sp>
      <p:sp>
        <p:nvSpPr>
          <p:cNvPr id="30723" name="Rectangle 3"/>
          <p:cNvSpPr>
            <a:spLocks noGrp="1" noChangeArrowheads="1"/>
          </p:cNvSpPr>
          <p:nvPr>
            <p:ph type="body" idx="1"/>
          </p:nvPr>
        </p:nvSpPr>
        <p:spPr>
          <a:xfrm>
            <a:off x="1992313" y="1268414"/>
            <a:ext cx="8229600" cy="4886325"/>
          </a:xfrm>
        </p:spPr>
        <p:txBody>
          <a:bodyPr>
            <a:noAutofit/>
          </a:bodyPr>
          <a:lstStyle/>
          <a:p>
            <a:pPr>
              <a:lnSpc>
                <a:spcPct val="80000"/>
              </a:lnSpc>
            </a:pPr>
            <a:r>
              <a:rPr lang="it-IT" sz="2000" dirty="0"/>
              <a:t>Riserva di legge assoluta e riserva di legge relativa</a:t>
            </a:r>
          </a:p>
          <a:p>
            <a:pPr>
              <a:lnSpc>
                <a:spcPct val="80000"/>
              </a:lnSpc>
            </a:pPr>
            <a:endParaRPr lang="it-IT" sz="2000" dirty="0"/>
          </a:p>
          <a:p>
            <a:r>
              <a:rPr lang="it-IT" sz="2000" dirty="0"/>
              <a:t>Profilo lessicale: </a:t>
            </a:r>
            <a:r>
              <a:rPr lang="it-IT" sz="2000" i="1" dirty="0"/>
              <a:t>per legge (</a:t>
            </a:r>
            <a:r>
              <a:rPr lang="it-IT" sz="2000" dirty="0"/>
              <a:t>nell’art. 25 </a:t>
            </a:r>
            <a:r>
              <a:rPr lang="it-IT" sz="2000" dirty="0" err="1"/>
              <a:t>Cost</a:t>
            </a:r>
            <a:r>
              <a:rPr lang="it-IT" sz="2000" dirty="0"/>
              <a:t>. per la materia penale, ove la norma utilizza l’espressione </a:t>
            </a:r>
            <a:r>
              <a:rPr lang="it-IT" sz="2000" b="1" dirty="0"/>
              <a:t>«in forza di legge») </a:t>
            </a:r>
            <a:r>
              <a:rPr lang="it-IT" sz="2000" dirty="0"/>
              <a:t>– </a:t>
            </a:r>
            <a:r>
              <a:rPr lang="it-IT" sz="2000" i="1" dirty="0"/>
              <a:t>in base alla legge</a:t>
            </a:r>
          </a:p>
          <a:p>
            <a:pPr algn="just">
              <a:lnSpc>
                <a:spcPct val="80000"/>
              </a:lnSpc>
              <a:buFontTx/>
              <a:buNone/>
            </a:pPr>
            <a:r>
              <a:rPr lang="it-IT" sz="2000" dirty="0"/>
              <a:t>	</a:t>
            </a:r>
          </a:p>
          <a:p>
            <a:pPr algn="just">
              <a:lnSpc>
                <a:spcPct val="80000"/>
              </a:lnSpc>
            </a:pPr>
            <a:r>
              <a:rPr lang="it-IT" sz="2000" dirty="0"/>
              <a:t>La Consulta  ha ripetutamente affermato che l’art. 23 </a:t>
            </a:r>
            <a:r>
              <a:rPr lang="it-IT" sz="2000" dirty="0" err="1"/>
              <a:t>Cost</a:t>
            </a:r>
            <a:r>
              <a:rPr lang="it-IT" sz="2000" dirty="0"/>
              <a:t>. non esige che l’istituzione della prestazione patrimoniale imposta avvenga </a:t>
            </a:r>
            <a:r>
              <a:rPr lang="it-IT" sz="2000" u="sng" dirty="0"/>
              <a:t>per  legge</a:t>
            </a:r>
            <a:r>
              <a:rPr lang="it-IT" sz="2000" dirty="0"/>
              <a:t> cioè che tutti gli elementi della prestazione ritrovino nella legge la loro determinazione bensì prescrive più semplicemente che la stessa abbia </a:t>
            </a:r>
            <a:r>
              <a:rPr lang="it-IT" sz="2000" u="sng" dirty="0"/>
              <a:t>base in una legge</a:t>
            </a:r>
          </a:p>
          <a:p>
            <a:pPr algn="just">
              <a:lnSpc>
                <a:spcPct val="80000"/>
              </a:lnSpc>
            </a:pPr>
            <a:endParaRPr lang="it-IT" sz="2000" u="sng" dirty="0"/>
          </a:p>
          <a:p>
            <a:pPr algn="just">
              <a:lnSpc>
                <a:spcPct val="80000"/>
              </a:lnSpc>
            </a:pPr>
            <a:r>
              <a:rPr lang="it-IT" sz="2000" dirty="0"/>
              <a:t>L’espressione </a:t>
            </a:r>
            <a:r>
              <a:rPr lang="it-IT" sz="2000" u="sng" dirty="0"/>
              <a:t>in base alla legge</a:t>
            </a:r>
            <a:r>
              <a:rPr lang="it-IT" sz="2000" dirty="0"/>
              <a:t> - contenuta nell’art. 23 </a:t>
            </a:r>
            <a:r>
              <a:rPr lang="it-IT" sz="2000" dirty="0" err="1"/>
              <a:t>Cost</a:t>
            </a:r>
            <a:r>
              <a:rPr lang="it-IT" sz="2000" dirty="0"/>
              <a:t>. - ha costituito oggetto di un ampio dibattito dottrinale e giurisprudenziale. </a:t>
            </a:r>
          </a:p>
          <a:p>
            <a:pPr algn="just">
              <a:lnSpc>
                <a:spcPct val="80000"/>
              </a:lnSpc>
            </a:pPr>
            <a:endParaRPr lang="it-IT" sz="2000" dirty="0"/>
          </a:p>
        </p:txBody>
      </p:sp>
    </p:spTree>
    <p:extLst>
      <p:ext uri="{BB962C8B-B14F-4D97-AF65-F5344CB8AC3E}">
        <p14:creationId xmlns:p14="http://schemas.microsoft.com/office/powerpoint/2010/main" val="4189092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1992313" y="1268414"/>
            <a:ext cx="8229600" cy="4886325"/>
          </a:xfrm>
        </p:spPr>
        <p:txBody>
          <a:bodyPr>
            <a:noAutofit/>
          </a:bodyPr>
          <a:lstStyle/>
          <a:p>
            <a:pPr algn="just">
              <a:lnSpc>
                <a:spcPct val="80000"/>
              </a:lnSpc>
            </a:pPr>
            <a:r>
              <a:rPr lang="it-IT" sz="2000" dirty="0"/>
              <a:t>Secondo la prevalente dottrina, alla quale si ricollega la giurisprudenza costituzionale, la norma che si ricava dall’art. 23 </a:t>
            </a:r>
            <a:r>
              <a:rPr lang="it-IT" sz="2000" dirty="0" err="1"/>
              <a:t>Cost</a:t>
            </a:r>
            <a:r>
              <a:rPr lang="it-IT" sz="2000" dirty="0"/>
              <a:t>. può essere così enunciata:</a:t>
            </a:r>
          </a:p>
          <a:p>
            <a:pPr algn="just">
              <a:lnSpc>
                <a:spcPct val="80000"/>
              </a:lnSpc>
              <a:buFontTx/>
              <a:buNone/>
            </a:pPr>
            <a:r>
              <a:rPr lang="it-IT" sz="2000" dirty="0"/>
              <a:t>	a) non possono essere istituiti tributi innominati (tutti i tributi devono, quindi, essere previsti dalla legge);</a:t>
            </a:r>
          </a:p>
          <a:p>
            <a:pPr algn="just">
              <a:lnSpc>
                <a:spcPct val="80000"/>
              </a:lnSpc>
              <a:buFontTx/>
              <a:buNone/>
            </a:pPr>
            <a:endParaRPr lang="it-IT" sz="2000" dirty="0"/>
          </a:p>
          <a:p>
            <a:pPr algn="just">
              <a:lnSpc>
                <a:spcPct val="80000"/>
              </a:lnSpc>
              <a:buFontTx/>
              <a:buNone/>
            </a:pPr>
            <a:r>
              <a:rPr lang="it-IT" sz="2000" dirty="0"/>
              <a:t>	b) la previsione legislativa del tributo ha lo scopo di contenere la discrezionalità dell’amministrazione finanziaria. </a:t>
            </a:r>
          </a:p>
          <a:p>
            <a:pPr algn="just">
              <a:lnSpc>
                <a:spcPct val="80000"/>
              </a:lnSpc>
              <a:buFontTx/>
              <a:buNone/>
            </a:pPr>
            <a:r>
              <a:rPr lang="it-IT" sz="2000" dirty="0"/>
              <a:t>	</a:t>
            </a:r>
          </a:p>
          <a:p>
            <a:pPr algn="just">
              <a:lnSpc>
                <a:spcPct val="80000"/>
              </a:lnSpc>
              <a:buFontTx/>
              <a:buNone/>
            </a:pPr>
            <a:r>
              <a:rPr lang="it-IT" sz="2000" dirty="0"/>
              <a:t>	In passato, il legislatore tributario definendo l’oggetto dell’imposta di famiglia come ‘agiatezza della famiglia’ lasciava che fosse il Comune - come ente impositore - a definire, di volta in volta, quale ricchezza esprimesse l’agiatezza di un nucleo familiare.</a:t>
            </a:r>
          </a:p>
          <a:p>
            <a:pPr algn="just">
              <a:lnSpc>
                <a:spcPct val="80000"/>
              </a:lnSpc>
              <a:buFontTx/>
              <a:buNone/>
            </a:pPr>
            <a:r>
              <a:rPr lang="it-IT" sz="2000" dirty="0"/>
              <a:t>	</a:t>
            </a:r>
          </a:p>
          <a:p>
            <a:pPr algn="just">
              <a:lnSpc>
                <a:spcPct val="80000"/>
              </a:lnSpc>
              <a:buFontTx/>
              <a:buNone/>
            </a:pPr>
            <a:r>
              <a:rPr lang="it-IT" sz="2000" dirty="0"/>
              <a:t>c)  l’imposta deve essere definita ‘con sufficiente determinatezza’ nei suoi elementi essenziali. </a:t>
            </a:r>
          </a:p>
          <a:p>
            <a:pPr algn="just">
              <a:lnSpc>
                <a:spcPct val="80000"/>
              </a:lnSpc>
              <a:buFontTx/>
              <a:buNone/>
            </a:pPr>
            <a:endParaRPr lang="it-IT" sz="2000" dirty="0"/>
          </a:p>
        </p:txBody>
      </p:sp>
    </p:spTree>
    <p:extLst>
      <p:ext uri="{BB962C8B-B14F-4D97-AF65-F5344CB8AC3E}">
        <p14:creationId xmlns:p14="http://schemas.microsoft.com/office/powerpoint/2010/main" val="94215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1332411" y="313509"/>
            <a:ext cx="9483635" cy="6067819"/>
          </a:xfrm>
        </p:spPr>
        <p:txBody>
          <a:bodyPr>
            <a:normAutofit lnSpcReduction="10000"/>
          </a:bodyPr>
          <a:lstStyle/>
          <a:p>
            <a:pPr algn="just">
              <a:lnSpc>
                <a:spcPct val="80000"/>
              </a:lnSpc>
              <a:buFontTx/>
              <a:buNone/>
            </a:pPr>
            <a:r>
              <a:rPr lang="it-IT" sz="1800" dirty="0"/>
              <a:t>	</a:t>
            </a:r>
          </a:p>
          <a:p>
            <a:pPr algn="just">
              <a:lnSpc>
                <a:spcPct val="110000"/>
              </a:lnSpc>
              <a:spcBef>
                <a:spcPts val="0"/>
              </a:spcBef>
            </a:pPr>
            <a:r>
              <a:rPr lang="it-IT" sz="2400" dirty="0"/>
              <a:t>Non è dunque necessario che le prestazioni patrimoniali imposte, comprensive dei tributi, siano disciplinate interamente ed in modo esclusivo dalla legge. La riserva (relativa) può dirsi rispettata, infatti, come chiarito dalla giurisprudenza della Corte </a:t>
            </a:r>
            <a:r>
              <a:rPr lang="it-IT" sz="2400" dirty="0" err="1"/>
              <a:t>Cost</a:t>
            </a:r>
            <a:r>
              <a:rPr lang="it-IT" sz="2400" dirty="0"/>
              <a:t>., se la legge stabilisce (almeno) gli </a:t>
            </a:r>
            <a:r>
              <a:rPr lang="it-IT" sz="2400" b="1" dirty="0"/>
              <a:t>elementi essenziali </a:t>
            </a:r>
            <a:r>
              <a:rPr lang="it-IT" sz="2400" dirty="0"/>
              <a:t>del tributo (</a:t>
            </a:r>
            <a:r>
              <a:rPr lang="it-IT" sz="2400" i="1" dirty="0"/>
              <a:t>ex </a:t>
            </a:r>
            <a:r>
              <a:rPr lang="it-IT" sz="2400" i="1" dirty="0" err="1"/>
              <a:t>multis</a:t>
            </a:r>
            <a:r>
              <a:rPr lang="it-IT" sz="2400" dirty="0"/>
              <a:t>, </a:t>
            </a:r>
            <a:r>
              <a:rPr lang="it-IT" sz="2400" dirty="0" err="1"/>
              <a:t>sent</a:t>
            </a:r>
            <a:r>
              <a:rPr lang="it-IT" sz="2400" dirty="0"/>
              <a:t>. n. 51 del e luglio 1960; n. 93 del 18 giugno 1963); così che, da un lato, possano dirsi definiti per legge i criteri di riparto delle spese pubbliche di ciascun prelievo tributario, dall’altro, permanga su tali criteri il sindacato di costituzionalità esercitato dalla medesima Corte Costituzionale su tutti gli atti «aventi forza di legge».</a:t>
            </a:r>
          </a:p>
          <a:p>
            <a:pPr marL="0" indent="0" algn="just">
              <a:lnSpc>
                <a:spcPct val="110000"/>
              </a:lnSpc>
              <a:spcBef>
                <a:spcPts val="0"/>
              </a:spcBef>
              <a:buNone/>
            </a:pPr>
            <a:endParaRPr lang="it-IT" sz="2400" dirty="0"/>
          </a:p>
          <a:p>
            <a:pPr algn="just">
              <a:lnSpc>
                <a:spcPct val="110000"/>
              </a:lnSpc>
              <a:spcBef>
                <a:spcPts val="0"/>
              </a:spcBef>
            </a:pPr>
            <a:r>
              <a:rPr lang="it-IT" sz="2400" dirty="0"/>
              <a:t>Dottrina e giurisprudenza si sono sforzate di individuare il </a:t>
            </a:r>
            <a:r>
              <a:rPr lang="it-IT" sz="2400" i="1" dirty="0"/>
              <a:t>minimum </a:t>
            </a:r>
            <a:r>
              <a:rPr lang="it-IT" sz="2400" dirty="0"/>
              <a:t>di normativa  che deve essere necessariamente rimessa alla legge (i soggetti, il presupposto, i criteri di determinazione dell’imponibile, l’aliquota massima).</a:t>
            </a:r>
          </a:p>
          <a:p>
            <a:pPr algn="just">
              <a:lnSpc>
                <a:spcPct val="110000"/>
              </a:lnSpc>
              <a:spcBef>
                <a:spcPts val="0"/>
              </a:spcBef>
            </a:pPr>
            <a:endParaRPr lang="it-IT" dirty="0"/>
          </a:p>
          <a:p>
            <a:pPr algn="just">
              <a:lnSpc>
                <a:spcPct val="110000"/>
              </a:lnSpc>
              <a:spcBef>
                <a:spcPts val="0"/>
              </a:spcBef>
            </a:pPr>
            <a:endParaRPr lang="it-IT" dirty="0"/>
          </a:p>
          <a:p>
            <a:pPr algn="just">
              <a:lnSpc>
                <a:spcPct val="110000"/>
              </a:lnSpc>
            </a:pPr>
            <a:endParaRPr lang="it-IT" u="sng" dirty="0"/>
          </a:p>
        </p:txBody>
      </p:sp>
    </p:spTree>
    <p:extLst>
      <p:ext uri="{BB962C8B-B14F-4D97-AF65-F5344CB8AC3E}">
        <p14:creationId xmlns:p14="http://schemas.microsoft.com/office/powerpoint/2010/main" val="304478187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3179</Words>
  <Application>Microsoft Office PowerPoint</Application>
  <PresentationFormat>Widescreen</PresentationFormat>
  <Paragraphs>179</Paragraphs>
  <Slides>24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24</vt:i4>
      </vt:variant>
    </vt:vector>
  </HeadingPairs>
  <TitlesOfParts>
    <vt:vector size="28" baseType="lpstr">
      <vt:lpstr>Arial</vt:lpstr>
      <vt:lpstr>Calibri</vt:lpstr>
      <vt:lpstr>Calibri Light</vt:lpstr>
      <vt:lpstr>Tema di Office</vt:lpstr>
      <vt:lpstr>   La potestà normativa tributaria ed i suoi limiti costituzionali  </vt:lpstr>
      <vt:lpstr>Il principio di legalità del tributo</vt:lpstr>
      <vt:lpstr>Presentazione standard di PowerPoint</vt:lpstr>
      <vt:lpstr>La nozione di prestazione patrimoniale imposta </vt:lpstr>
      <vt:lpstr>Presentazione standard di PowerPoint</vt:lpstr>
      <vt:lpstr>Il significato del termine legge nel contesto dell’art. 23 Cost.</vt:lpstr>
      <vt:lpstr>Carattere relativo della riserva di legge</vt:lpstr>
      <vt:lpstr>Presentazione standard di PowerPoint</vt:lpstr>
      <vt:lpstr>Presentazione standard di PowerPoint</vt:lpstr>
      <vt:lpstr>Presentazione standard di PowerPoint</vt:lpstr>
      <vt:lpstr>Presentazione standard di PowerPoint</vt:lpstr>
      <vt:lpstr>Il principio di capacità contributiva</vt:lpstr>
      <vt:lpstr>Presentazione standard di PowerPoint</vt:lpstr>
      <vt:lpstr>Presentazione standard di PowerPoint</vt:lpstr>
      <vt:lpstr>Presentazione standard di PowerPoint</vt:lpstr>
      <vt:lpstr>La capacità contributiva come capacità economica soggettiva</vt:lpstr>
      <vt:lpstr>Presentazione standard di PowerPoint</vt:lpstr>
      <vt:lpstr>Il requisito di attualità degli indici di capacità contributiva.  </vt:lpstr>
      <vt:lpstr>Presentazione standard di PowerPoint</vt:lpstr>
      <vt:lpstr>Il requisito di effettività degli indici di capacità contributiva.  </vt:lpstr>
      <vt:lpstr>Presentazione standard di PowerPoint</vt:lpstr>
      <vt:lpstr>Capacità contributiva, interesse fiscale e presunzioni </vt:lpstr>
      <vt:lpstr>Definizione  di presunzione.  Elementi costitutivi e classificazione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La potestà normativa tributaria ed i suoi limiti costituzionali  </dc:title>
  <dc:creator>Utente Windows</dc:creator>
  <cp:lastModifiedBy>Daniela Conte</cp:lastModifiedBy>
  <cp:revision>19</cp:revision>
  <cp:lastPrinted>2020-03-10T13:08:36Z</cp:lastPrinted>
  <dcterms:created xsi:type="dcterms:W3CDTF">2020-03-08T15:27:59Z</dcterms:created>
  <dcterms:modified xsi:type="dcterms:W3CDTF">2024-03-11T20:16:28Z</dcterms:modified>
</cp:coreProperties>
</file>