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6" r:id="rId9"/>
    <p:sldId id="268" r:id="rId10"/>
    <p:sldId id="267" r:id="rId11"/>
    <p:sldId id="264" r:id="rId12"/>
    <p:sldId id="26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66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9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7/29/2022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>
            <a:extLst>
              <a:ext uri="{FF2B5EF4-FFF2-40B4-BE49-F238E27FC236}">
                <a16:creationId xmlns:a16="http://schemas.microsoft.com/office/drawing/2014/main" id="{C0CD1443-018A-1501-22B2-E151C78FF561}"/>
              </a:ext>
            </a:extLst>
          </p:cNvPr>
          <p:cNvSpPr txBox="1"/>
          <p:nvPr/>
        </p:nvSpPr>
        <p:spPr>
          <a:xfrm>
            <a:off x="1645920" y="577379"/>
            <a:ext cx="9814559" cy="8925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800" b="1" dirty="0">
                <a:solidFill>
                  <a:schemeClr val="hlin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Università degli Studi di Napoli “PARTHENOPE”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it-IT" altLang="it-IT" sz="2400" b="1" dirty="0" err="1">
                <a:solidFill>
                  <a:schemeClr val="hlin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a.a</a:t>
            </a:r>
            <a:r>
              <a:rPr lang="it-IT" altLang="it-IT" sz="2400" b="1" dirty="0">
                <a:solidFill>
                  <a:schemeClr val="hlink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. 2022-23</a:t>
            </a:r>
            <a:endParaRPr lang="it-IT" altLang="it-IT" sz="2400" dirty="0">
              <a:solidFill>
                <a:schemeClr val="hlink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" name="Picture 6" descr="logo_p_nero">
            <a:extLst>
              <a:ext uri="{FF2B5EF4-FFF2-40B4-BE49-F238E27FC236}">
                <a16:creationId xmlns:a16="http://schemas.microsoft.com/office/drawing/2014/main" id="{9E013EEA-393E-8A6C-B2A4-6446D8D806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67388" y="533275"/>
            <a:ext cx="57626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asellaDiTesto 5">
            <a:extLst>
              <a:ext uri="{FF2B5EF4-FFF2-40B4-BE49-F238E27FC236}">
                <a16:creationId xmlns:a16="http://schemas.microsoft.com/office/drawing/2014/main" id="{95DACC4A-1D49-477B-3EC4-FA9D424F2774}"/>
              </a:ext>
            </a:extLst>
          </p:cNvPr>
          <p:cNvSpPr txBox="1"/>
          <p:nvPr/>
        </p:nvSpPr>
        <p:spPr>
          <a:xfrm>
            <a:off x="1817716" y="2716522"/>
            <a:ext cx="10335491" cy="36625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altLang="it-IT" sz="4400" b="1" dirty="0">
                <a:solidFill>
                  <a:schemeClr val="folHlink"/>
                </a:solidFill>
              </a:rPr>
              <a:t>IMPARIAMO AD ORGANIZZARCI: </a:t>
            </a:r>
            <a:r>
              <a:rPr lang="it-IT" altLang="it-IT" sz="3600" b="1" dirty="0">
                <a:solidFill>
                  <a:schemeClr val="folHlink"/>
                </a:solidFill>
              </a:rPr>
              <a:t>L’IMPORTANZA DEL PIANO DI STUDIO</a:t>
            </a:r>
          </a:p>
          <a:p>
            <a:r>
              <a:rPr lang="it-IT" altLang="it-IT" sz="2400" b="1" dirty="0">
                <a:solidFill>
                  <a:schemeClr val="folHlink"/>
                </a:solidFill>
              </a:rPr>
              <a:t>Corso di Metodologie di base dello Studio Universitario</a:t>
            </a:r>
          </a:p>
          <a:p>
            <a:pPr algn="r"/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pPr algn="r"/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pPr algn="r"/>
            <a:r>
              <a:rPr lang="it-IT" altLang="it-IT" sz="2400" b="1" dirty="0">
                <a:solidFill>
                  <a:schemeClr val="folHlink"/>
                </a:solidFill>
                <a:latin typeface="Garamond" panose="02020404030301010803" pitchFamily="18" charset="0"/>
              </a:rPr>
              <a:t>Prof. Antonia </a:t>
            </a:r>
            <a:r>
              <a:rPr lang="it-IT" altLang="it-IT" sz="2400" b="1" dirty="0" err="1">
                <a:solidFill>
                  <a:schemeClr val="folHlink"/>
                </a:solidFill>
                <a:latin typeface="Garamond" panose="02020404030301010803" pitchFamily="18" charset="0"/>
              </a:rPr>
              <a:t>Cunti</a:t>
            </a:r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  <a:p>
            <a:endParaRPr lang="it-IT" altLang="it-IT" sz="2400" b="1" dirty="0">
              <a:solidFill>
                <a:schemeClr val="folHlink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2092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BA5FED-8894-1467-FA1B-DF0F5E51EF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6756" y="624110"/>
            <a:ext cx="10130444" cy="755803"/>
          </a:xfrm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srgbClr val="FF0000"/>
                </a:solidFill>
              </a:rPr>
              <a:t>RIPETITA IUVANT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L’importanza della ripetizione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chemeClr val="tx1">
                    <a:lumMod val="95000"/>
                    <a:lumOff val="5000"/>
                  </a:schemeClr>
                </a:solidFill>
              </a:rPr>
              <a:t>-</a:t>
            </a:r>
            <a:r>
              <a:rPr lang="it-IT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Leggere non vuol dire ripetere: quando stai studiando per un esame, la sola </a:t>
            </a:r>
            <a:r>
              <a:rPr lang="it-IT" sz="27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ri</a:t>
            </a:r>
            <a:r>
              <a:rPr lang="it-IT" sz="27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-lettura passiva del testo ha</a:t>
            </a:r>
            <a:r>
              <a:rPr lang="it-IT" sz="2700" dirty="0">
                <a:solidFill>
                  <a:srgbClr val="FF0000"/>
                </a:solidFill>
              </a:rPr>
              <a:t> </a:t>
            </a:r>
            <a:r>
              <a:rPr lang="it-IT" sz="2700" b="1" i="0" dirty="0">
                <a:solidFill>
                  <a:srgbClr val="000000"/>
                </a:solidFill>
                <a:effectLst/>
              </a:rPr>
              <a:t>effetto limitato o nullo </a:t>
            </a:r>
            <a:r>
              <a:rPr lang="it-IT" sz="2700" b="0" i="0" dirty="0">
                <a:solidFill>
                  <a:srgbClr val="000000"/>
                </a:solidFill>
                <a:effectLst/>
              </a:rPr>
              <a:t>(</a:t>
            </a:r>
            <a:r>
              <a:rPr lang="it-IT" sz="2700" b="0" i="0" dirty="0" err="1">
                <a:solidFill>
                  <a:srgbClr val="000000"/>
                </a:solidFill>
                <a:effectLst/>
              </a:rPr>
              <a:t>Callender</a:t>
            </a:r>
            <a:r>
              <a:rPr lang="it-IT" sz="2700" b="0" i="0" dirty="0">
                <a:solidFill>
                  <a:srgbClr val="000000"/>
                </a:solidFill>
                <a:effectLst/>
              </a:rPr>
              <a:t> &amp;a </a:t>
            </a:r>
            <a:r>
              <a:rPr lang="it-IT" sz="2700" b="0" i="0" dirty="0" err="1">
                <a:solidFill>
                  <a:srgbClr val="000000"/>
                </a:solidFill>
                <a:effectLst/>
              </a:rPr>
              <a:t>McDaniel</a:t>
            </a:r>
            <a:r>
              <a:rPr lang="it-IT" sz="2700" b="0" i="0" dirty="0">
                <a:solidFill>
                  <a:srgbClr val="000000"/>
                </a:solidFill>
                <a:effectLst/>
              </a:rPr>
              <a:t> 2009)</a:t>
            </a:r>
            <a:br>
              <a:rPr lang="it-IT" sz="2700" b="0" i="0" dirty="0">
                <a:solidFill>
                  <a:srgbClr val="000000"/>
                </a:solidFill>
                <a:effectLst/>
              </a:rPr>
            </a:br>
            <a:b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                                            </a:t>
            </a:r>
            <a:b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b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br>
              <a:rPr lang="it-IT" sz="2200" dirty="0">
                <a:solidFill>
                  <a:srgbClr val="000000"/>
                </a:solidFill>
                <a:latin typeface="Times New Roman" panose="02020603050405020304" pitchFamily="18" charset="0"/>
              </a:rPr>
            </a:br>
            <a:r>
              <a:rPr lang="it-IT" sz="2700" b="0" i="0" dirty="0">
                <a:solidFill>
                  <a:srgbClr val="000000"/>
                </a:solidFill>
                <a:effectLst/>
                <a:latin typeface="+mn-lt"/>
              </a:rPr>
              <a:t>pensare di conoscere la materia meglio di quanto effettivamente la si conosca quando si </a:t>
            </a:r>
            <a:r>
              <a:rPr lang="it-IT" sz="2700" b="0" i="0" dirty="0" err="1">
                <a:solidFill>
                  <a:srgbClr val="000000"/>
                </a:solidFill>
                <a:effectLst/>
                <a:latin typeface="+mn-lt"/>
              </a:rPr>
              <a:t>ri</a:t>
            </a:r>
            <a:r>
              <a:rPr lang="it-IT" sz="2700" b="0" i="0" dirty="0">
                <a:solidFill>
                  <a:srgbClr val="000000"/>
                </a:solidFill>
                <a:effectLst/>
                <a:latin typeface="+mn-lt"/>
              </a:rPr>
              <a:t>-leggono gli appunti e i libri (</a:t>
            </a:r>
            <a:r>
              <a:rPr lang="it-IT" sz="2700" b="0" i="0" dirty="0" err="1">
                <a:solidFill>
                  <a:srgbClr val="000000"/>
                </a:solidFill>
                <a:effectLst/>
                <a:latin typeface="+mn-lt"/>
              </a:rPr>
              <a:t>Karpicke</a:t>
            </a:r>
            <a:r>
              <a:rPr lang="it-IT" sz="2700" b="0" i="0" dirty="0">
                <a:solidFill>
                  <a:srgbClr val="000000"/>
                </a:solidFill>
                <a:effectLst/>
                <a:latin typeface="+mn-lt"/>
              </a:rPr>
              <a:t> et al. 2009; </a:t>
            </a:r>
            <a:r>
              <a:rPr lang="it-IT" sz="2700" b="0" i="0" dirty="0" err="1">
                <a:solidFill>
                  <a:srgbClr val="000000"/>
                </a:solidFill>
                <a:effectLst/>
                <a:latin typeface="+mn-lt"/>
              </a:rPr>
              <a:t>Belluck</a:t>
            </a:r>
            <a:r>
              <a:rPr lang="it-IT" sz="2700" b="0" i="0" dirty="0">
                <a:solidFill>
                  <a:srgbClr val="000000"/>
                </a:solidFill>
                <a:effectLst/>
                <a:latin typeface="+mn-lt"/>
              </a:rPr>
              <a:t> 2011)</a:t>
            </a:r>
            <a:b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.</a:t>
            </a:r>
            <a:br>
              <a:rPr lang="it-IT" sz="22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Freccia in giù 2">
            <a:extLst>
              <a:ext uri="{FF2B5EF4-FFF2-40B4-BE49-F238E27FC236}">
                <a16:creationId xmlns:a16="http://schemas.microsoft.com/office/drawing/2014/main" id="{F0724A2F-763E-04C6-B8EE-6BFB6CF4DAE1}"/>
              </a:ext>
            </a:extLst>
          </p:cNvPr>
          <p:cNvSpPr/>
          <p:nvPr/>
        </p:nvSpPr>
        <p:spPr>
          <a:xfrm>
            <a:off x="5073536" y="3429345"/>
            <a:ext cx="1161010" cy="6096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613E1138-4CF7-001B-8BA0-4FF6A41E3BBA}"/>
              </a:ext>
            </a:extLst>
          </p:cNvPr>
          <p:cNvSpPr/>
          <p:nvPr/>
        </p:nvSpPr>
        <p:spPr>
          <a:xfrm>
            <a:off x="1950719" y="4091939"/>
            <a:ext cx="9149541" cy="6096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2800" dirty="0"/>
              <a:t>ILLUSIONE DI COMPETENZA</a:t>
            </a:r>
          </a:p>
        </p:txBody>
      </p:sp>
      <p:sp>
        <p:nvSpPr>
          <p:cNvPr id="7" name="Freccia in giù 6">
            <a:extLst>
              <a:ext uri="{FF2B5EF4-FFF2-40B4-BE49-F238E27FC236}">
                <a16:creationId xmlns:a16="http://schemas.microsoft.com/office/drawing/2014/main" id="{32C12EBF-138A-E0FB-F963-2EC52DA161D2}"/>
              </a:ext>
            </a:extLst>
          </p:cNvPr>
          <p:cNvSpPr/>
          <p:nvPr/>
        </p:nvSpPr>
        <p:spPr>
          <a:xfrm>
            <a:off x="5023660" y="4807528"/>
            <a:ext cx="1161010" cy="67886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43375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4E10C37-6392-E5E2-8B71-45505E2BB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4371" y="624110"/>
            <a:ext cx="10817629" cy="5072879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it-IT" dirty="0">
                <a:solidFill>
                  <a:srgbClr val="FF0000"/>
                </a:solidFill>
              </a:rPr>
              <a:t>  ALCUNI ATTEGGIAMENTI DA EVITARE MENTRE STUDI: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La mappa degli errori*</a:t>
            </a:r>
            <a:br>
              <a:rPr lang="it-IT" dirty="0"/>
            </a:br>
            <a:br>
              <a:rPr lang="it-IT" sz="1800" dirty="0"/>
            </a:br>
            <a:r>
              <a:rPr lang="it-IT" sz="2400" dirty="0"/>
              <a:t>-</a:t>
            </a: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Pensare che il metodo di studi scatti “naturalmente”, con il tempo: come bisogna </a:t>
            </a:r>
            <a:r>
              <a:rPr lang="it-IT" sz="2400" dirty="0">
                <a:highlight>
                  <a:srgbClr val="FFFFFF"/>
                </a:highlight>
                <a:ea typeface="Times New Roman" panose="02020603050405020304" pitchFamily="18" charset="0"/>
              </a:rPr>
              <a:t>imparare</a:t>
            </a: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a camminare e nuotare, è necessario farlo anche per studiare</a:t>
            </a:r>
            <a:b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400" dirty="0">
                <a:effectLst/>
                <a:ea typeface="Arial" panose="020B0604020202020204" pitchFamily="34" charset="0"/>
              </a:rPr>
            </a:b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-Pensare che esista un unico metodo di studio, o che il metodo di studio sia uguale per tutta la vita </a:t>
            </a:r>
            <a:b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400" dirty="0">
                <a:effectLst/>
                <a:ea typeface="Arial" panose="020B0604020202020204" pitchFamily="34" charset="0"/>
              </a:rPr>
            </a:br>
            <a:r>
              <a:rPr lang="it-IT" sz="2400" dirty="0">
                <a:highlight>
                  <a:srgbClr val="FFFFFF"/>
                </a:highlight>
                <a:ea typeface="Arial" panose="020B0604020202020204" pitchFamily="34" charset="0"/>
              </a:rPr>
              <a:t>-</a:t>
            </a: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Pensare che il metodo di studio voglia dire che ci sia un risparmio in termini di impegno/fatica</a:t>
            </a:r>
            <a:r>
              <a:rPr lang="it-IT" sz="2400" dirty="0">
                <a:highlight>
                  <a:srgbClr val="FFFFFF"/>
                </a:highlight>
                <a:ea typeface="Times New Roman" panose="02020603050405020304" pitchFamily="18" charset="0"/>
              </a:rPr>
              <a:t>: imparare ad essere organizzati è solo metà dell’opera</a:t>
            </a:r>
            <a:br>
              <a:rPr lang="it-IT" sz="2700" dirty="0">
                <a:effectLst/>
                <a:ea typeface="Arial" panose="020B0604020202020204" pitchFamily="34" charset="0"/>
              </a:rPr>
            </a:br>
            <a:b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dirty="0"/>
            </a:br>
            <a:endParaRPr lang="it-IT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7F66998D-ABA6-F81E-E5CC-A18D6474C3A6}"/>
              </a:ext>
            </a:extLst>
          </p:cNvPr>
          <p:cNvSpPr/>
          <p:nvPr/>
        </p:nvSpPr>
        <p:spPr>
          <a:xfrm>
            <a:off x="1047403" y="5863244"/>
            <a:ext cx="11067011" cy="642851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it-IT" dirty="0"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1200" dirty="0"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*Libero adattamento da: </a:t>
            </a:r>
            <a:r>
              <a:rPr lang="it-IT" sz="1200" b="0" i="0" dirty="0">
                <a:effectLst/>
                <a:latin typeface="+mj-lt"/>
              </a:rPr>
              <a:t>Giaconi C., Capellini S.A. (2016), Study Empowerment para a </a:t>
            </a:r>
            <a:r>
              <a:rPr lang="it-IT" sz="1200" b="0" i="0" dirty="0" err="1">
                <a:effectLst/>
                <a:latin typeface="+mj-lt"/>
              </a:rPr>
              <a:t>inclusão</a:t>
            </a:r>
            <a:r>
              <a:rPr lang="it-IT" sz="1200" b="0" i="0" dirty="0">
                <a:effectLst/>
                <a:latin typeface="+mj-lt"/>
              </a:rPr>
              <a:t>, in B. Santos, A. Oliveira Batista, S.A. Capellini, </a:t>
            </a:r>
            <a:r>
              <a:rPr lang="it-IT" sz="1200" b="0" i="0" dirty="0" err="1">
                <a:effectLst/>
                <a:latin typeface="+mj-lt"/>
              </a:rPr>
              <a:t>Tópicos</a:t>
            </a:r>
            <a:r>
              <a:rPr lang="it-IT" sz="1200" b="0" i="0" dirty="0">
                <a:effectLst/>
                <a:latin typeface="+mj-lt"/>
              </a:rPr>
              <a:t> em </a:t>
            </a:r>
            <a:r>
              <a:rPr lang="it-IT" sz="1200" b="0" i="0" dirty="0" err="1">
                <a:effectLst/>
                <a:latin typeface="+mj-lt"/>
              </a:rPr>
              <a:t>transtornos</a:t>
            </a:r>
            <a:r>
              <a:rPr lang="it-IT" sz="1200" b="0" i="0" dirty="0">
                <a:effectLst/>
                <a:latin typeface="+mj-lt"/>
              </a:rPr>
              <a:t> de </a:t>
            </a:r>
            <a:r>
              <a:rPr lang="it-IT" sz="1200" b="0" i="0" dirty="0" err="1">
                <a:effectLst/>
                <a:latin typeface="+mj-lt"/>
              </a:rPr>
              <a:t>aprendizagem</a:t>
            </a:r>
            <a:r>
              <a:rPr lang="it-IT" sz="1200" b="0" i="0" dirty="0">
                <a:effectLst/>
                <a:latin typeface="+mj-lt"/>
              </a:rPr>
              <a:t>, </a:t>
            </a:r>
            <a:r>
              <a:rPr lang="it-IT" sz="1200" b="0" i="0" dirty="0" err="1">
                <a:effectLst/>
                <a:latin typeface="+mj-lt"/>
              </a:rPr>
              <a:t>Fundepe</a:t>
            </a:r>
            <a:r>
              <a:rPr lang="it-IT" sz="1200" b="0" i="0" dirty="0">
                <a:effectLst/>
                <a:latin typeface="+mj-lt"/>
              </a:rPr>
              <a:t>, </a:t>
            </a:r>
            <a:r>
              <a:rPr lang="it-IT" sz="1200" b="0" i="0" dirty="0" err="1">
                <a:effectLst/>
                <a:latin typeface="+mj-lt"/>
              </a:rPr>
              <a:t>Marilìa</a:t>
            </a:r>
            <a:r>
              <a:rPr lang="it-IT" sz="1200" b="0" i="0" dirty="0">
                <a:effectLst/>
                <a:latin typeface="+mj-lt"/>
              </a:rPr>
              <a:t>, pp. 246-260</a:t>
            </a:r>
            <a:r>
              <a:rPr lang="it-IT" sz="1200" dirty="0"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;</a:t>
            </a:r>
            <a:r>
              <a:rPr lang="en-US" sz="1200" b="0" i="0" dirty="0">
                <a:effectLst/>
                <a:latin typeface="+mj-lt"/>
              </a:rPr>
              <a:t> </a:t>
            </a:r>
            <a:r>
              <a:rPr lang="en-US" sz="1200" b="0" i="0" dirty="0" err="1">
                <a:effectLst/>
                <a:latin typeface="+mj-lt"/>
              </a:rPr>
              <a:t>Giaconi</a:t>
            </a:r>
            <a:r>
              <a:rPr lang="en-US" sz="1200" b="0" i="0" dirty="0">
                <a:effectLst/>
                <a:latin typeface="+mj-lt"/>
              </a:rPr>
              <a:t> C., Del Bianco N., </a:t>
            </a:r>
            <a:r>
              <a:rPr lang="en-US" sz="1200" b="0" i="0" dirty="0" err="1">
                <a:effectLst/>
                <a:latin typeface="+mj-lt"/>
              </a:rPr>
              <a:t>Taddei</a:t>
            </a:r>
            <a:r>
              <a:rPr lang="en-US" sz="1200" b="0" i="0" dirty="0">
                <a:effectLst/>
                <a:latin typeface="+mj-lt"/>
              </a:rPr>
              <a:t> A., Capellini S. A. (2018), Inclusive University didactics and technological devices: a case study, Education Science and Society, 9, 1, pp. 191-217</a:t>
            </a:r>
            <a:r>
              <a:rPr lang="it-IT" sz="1200" dirty="0"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)</a:t>
            </a:r>
            <a:br>
              <a:rPr lang="it-IT" sz="1200" dirty="0">
                <a:effectLst/>
                <a:latin typeface="+mj-lt"/>
                <a:ea typeface="Arial" panose="020B0604020202020204" pitchFamily="34" charset="0"/>
              </a:rPr>
            </a:br>
            <a:endParaRPr lang="it-IT" sz="1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4288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0605A2A-39E8-D4E9-3608-CECB2E1D74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579775"/>
            <a:ext cx="10551844" cy="1210232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ALCUNI ATTEGGIAMENTI DA EVITARE MENTRE STUDI: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La mappa degli errori*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sz="2400" dirty="0">
                <a:solidFill>
                  <a:schemeClr val="tx1"/>
                </a:solidFill>
              </a:rPr>
              <a:t>-</a:t>
            </a: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Pensare che sia sufficiente leggere e ripetere per studiare </a:t>
            </a:r>
            <a:b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400" dirty="0">
                <a:effectLst/>
                <a:ea typeface="Arial" panose="020B0604020202020204" pitchFamily="34" charset="0"/>
              </a:rPr>
            </a:b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-Studiare per una interrogazione orale senza ripetere ad alta voce</a:t>
            </a:r>
            <a:b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 </a:t>
            </a:r>
            <a:r>
              <a:rPr lang="it-IT" sz="2400" dirty="0">
                <a:highlight>
                  <a:srgbClr val="FFFFFF"/>
                </a:highlight>
                <a:ea typeface="Times New Roman" panose="02020603050405020304" pitchFamily="18" charset="0"/>
              </a:rPr>
              <a:t>s</a:t>
            </a: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tudiare per una prova scritta ripetendo solo a voce alta: è necessario </a:t>
            </a:r>
            <a:r>
              <a:rPr lang="it-IT" sz="2400" dirty="0">
                <a:highlight>
                  <a:srgbClr val="FFFFFF"/>
                </a:highlight>
                <a:ea typeface="Times New Roman" panose="02020603050405020304" pitchFamily="18" charset="0"/>
              </a:rPr>
              <a:t>esercitarsi</a:t>
            </a: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integrando la strategia di apprendimento con la tipologia di materiale da apprendere</a:t>
            </a:r>
            <a:br>
              <a:rPr lang="it-IT" sz="2400" dirty="0">
                <a:effectLst/>
                <a:ea typeface="Arial" panose="020B0604020202020204" pitchFamily="34" charset="0"/>
              </a:rPr>
            </a:b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b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-Pensare che il nostro metodo di studio funzioni anche per gli altri e per chi è in difficoltà (effetto equazione personale)</a:t>
            </a:r>
            <a:br>
              <a:rPr lang="it-IT" sz="2400" dirty="0">
                <a:solidFill>
                  <a:srgbClr val="FF0000"/>
                </a:solidFill>
              </a:rPr>
            </a:br>
            <a:endParaRPr lang="it-IT" sz="2400" dirty="0">
              <a:solidFill>
                <a:srgbClr val="FF0000"/>
              </a:solidFill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0BDC530B-ADF3-9B29-6387-60B3F9DBE21B}"/>
              </a:ext>
            </a:extLst>
          </p:cNvPr>
          <p:cNvSpPr/>
          <p:nvPr/>
        </p:nvSpPr>
        <p:spPr>
          <a:xfrm>
            <a:off x="243840" y="6018414"/>
            <a:ext cx="11903825" cy="74814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dirty="0">
              <a:highlight>
                <a:srgbClr val="FFFFFF"/>
              </a:highlight>
              <a:latin typeface="+mj-lt"/>
              <a:ea typeface="Times New Roman" panose="02020603050405020304" pitchFamily="18" charset="0"/>
            </a:endParaRPr>
          </a:p>
          <a:p>
            <a:pPr algn="ctr"/>
            <a:endParaRPr lang="it-IT" sz="1200" dirty="0">
              <a:highlight>
                <a:srgbClr val="FFFFFF"/>
              </a:highlight>
              <a:latin typeface="+mj-lt"/>
              <a:ea typeface="Times New Roman" panose="02020603050405020304" pitchFamily="18" charset="0"/>
            </a:endParaRPr>
          </a:p>
          <a:p>
            <a:pPr algn="ctr"/>
            <a:endParaRPr lang="it-IT" sz="1200" dirty="0">
              <a:highlight>
                <a:srgbClr val="FFFFFF"/>
              </a:highlight>
              <a:latin typeface="+mj-lt"/>
              <a:ea typeface="Times New Roman" panose="02020603050405020304" pitchFamily="18" charset="0"/>
            </a:endParaRPr>
          </a:p>
          <a:p>
            <a:r>
              <a:rPr lang="it-IT" sz="1200" dirty="0"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*Libero </a:t>
            </a:r>
            <a:r>
              <a:rPr lang="it-IT" sz="1200"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adattamento da</a:t>
            </a:r>
            <a:r>
              <a:rPr lang="it-IT" sz="1200" dirty="0"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: </a:t>
            </a:r>
            <a:r>
              <a:rPr lang="it-IT" sz="1200" b="0" i="0" dirty="0">
                <a:effectLst/>
                <a:latin typeface="+mj-lt"/>
              </a:rPr>
              <a:t>Giaconi C., Capellini S.A. (2016), Study Empowerment para a </a:t>
            </a:r>
            <a:r>
              <a:rPr lang="it-IT" sz="1200" b="0" i="0" dirty="0" err="1">
                <a:effectLst/>
                <a:latin typeface="+mj-lt"/>
              </a:rPr>
              <a:t>inclusão</a:t>
            </a:r>
            <a:r>
              <a:rPr lang="it-IT" sz="1200" b="0" i="0" dirty="0">
                <a:effectLst/>
                <a:latin typeface="+mj-lt"/>
              </a:rPr>
              <a:t>, in B. Santos, A. Oliveira Batista, S.A. Capellini, </a:t>
            </a:r>
            <a:r>
              <a:rPr lang="it-IT" sz="1200" b="0" i="0" dirty="0" err="1">
                <a:effectLst/>
                <a:latin typeface="+mj-lt"/>
              </a:rPr>
              <a:t>Tópicos</a:t>
            </a:r>
            <a:r>
              <a:rPr lang="it-IT" sz="1200" b="0" i="0" dirty="0">
                <a:effectLst/>
                <a:latin typeface="+mj-lt"/>
              </a:rPr>
              <a:t> em </a:t>
            </a:r>
            <a:r>
              <a:rPr lang="it-IT" sz="1200" b="0" i="0" dirty="0" err="1">
                <a:effectLst/>
                <a:latin typeface="+mj-lt"/>
              </a:rPr>
              <a:t>transtornos</a:t>
            </a:r>
            <a:r>
              <a:rPr lang="it-IT" sz="1200" b="0" i="0" dirty="0">
                <a:effectLst/>
                <a:latin typeface="+mj-lt"/>
              </a:rPr>
              <a:t> de </a:t>
            </a:r>
            <a:r>
              <a:rPr lang="it-IT" sz="1200" b="0" i="0" dirty="0" err="1">
                <a:effectLst/>
                <a:latin typeface="+mj-lt"/>
              </a:rPr>
              <a:t>aprendizagem</a:t>
            </a:r>
            <a:r>
              <a:rPr lang="it-IT" sz="1200" b="0" i="0" dirty="0">
                <a:effectLst/>
                <a:latin typeface="+mj-lt"/>
              </a:rPr>
              <a:t>, </a:t>
            </a:r>
            <a:r>
              <a:rPr lang="it-IT" sz="1200" b="0" i="0" dirty="0" err="1">
                <a:effectLst/>
                <a:latin typeface="+mj-lt"/>
              </a:rPr>
              <a:t>Fundepe</a:t>
            </a:r>
            <a:r>
              <a:rPr lang="it-IT" sz="1200" b="0" i="0" dirty="0">
                <a:effectLst/>
                <a:latin typeface="+mj-lt"/>
              </a:rPr>
              <a:t>, </a:t>
            </a:r>
            <a:r>
              <a:rPr lang="it-IT" sz="1200" b="0" i="0" dirty="0" err="1">
                <a:effectLst/>
                <a:latin typeface="+mj-lt"/>
              </a:rPr>
              <a:t>Marilìa</a:t>
            </a:r>
            <a:r>
              <a:rPr lang="it-IT" sz="1200" b="0" i="0" dirty="0">
                <a:effectLst/>
                <a:latin typeface="+mj-lt"/>
              </a:rPr>
              <a:t>, pp. 246-260</a:t>
            </a:r>
            <a:r>
              <a:rPr lang="it-IT" sz="1200" dirty="0"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;</a:t>
            </a:r>
            <a:r>
              <a:rPr lang="en-US" sz="1200" b="0" i="0" dirty="0">
                <a:effectLst/>
                <a:latin typeface="+mj-lt"/>
              </a:rPr>
              <a:t> </a:t>
            </a:r>
            <a:r>
              <a:rPr lang="en-US" sz="1200" b="0" i="0" dirty="0" err="1">
                <a:effectLst/>
                <a:latin typeface="+mj-lt"/>
              </a:rPr>
              <a:t>Giaconi</a:t>
            </a:r>
            <a:r>
              <a:rPr lang="en-US" sz="1200" b="0" i="0" dirty="0">
                <a:effectLst/>
                <a:latin typeface="+mj-lt"/>
              </a:rPr>
              <a:t> C., Del Bianco N., </a:t>
            </a:r>
            <a:r>
              <a:rPr lang="en-US" sz="1200" b="0" i="0" dirty="0" err="1">
                <a:effectLst/>
                <a:latin typeface="+mj-lt"/>
              </a:rPr>
              <a:t>Taddei</a:t>
            </a:r>
            <a:r>
              <a:rPr lang="en-US" sz="1200" b="0" i="0" dirty="0">
                <a:effectLst/>
                <a:latin typeface="+mj-lt"/>
              </a:rPr>
              <a:t> A., Capellini S. A. (2018), Inclusive University didactics and technological devices: a case study, Education Science and Society, 9, 1, pp. 191-217</a:t>
            </a:r>
            <a:r>
              <a:rPr lang="it-IT" sz="1200" dirty="0">
                <a:effectLst/>
                <a:highlight>
                  <a:srgbClr val="FFFFFF"/>
                </a:highlight>
                <a:latin typeface="+mj-lt"/>
                <a:ea typeface="Times New Roman" panose="02020603050405020304" pitchFamily="18" charset="0"/>
              </a:rPr>
              <a:t>)</a:t>
            </a:r>
            <a:br>
              <a:rPr lang="it-IT" sz="1800" dirty="0">
                <a:effectLst/>
                <a:latin typeface="+mj-lt"/>
                <a:ea typeface="Arial" panose="020B0604020202020204" pitchFamily="34" charset="0"/>
              </a:rPr>
            </a:br>
            <a:endParaRPr lang="it-IT" sz="1800" dirty="0">
              <a:latin typeface="+mj-lt"/>
            </a:endParaRPr>
          </a:p>
          <a:p>
            <a:pPr algn="ctr"/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76416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C84BCC-C2D2-1D10-1F2D-EA2BF38268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51462" y="687186"/>
            <a:ext cx="10540538" cy="7049191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A COSA SERVE UN PIANO DI STUDIO</a:t>
            </a:r>
            <a:br>
              <a:rPr lang="it-IT" dirty="0"/>
            </a:br>
            <a:br>
              <a:rPr lang="it-IT" dirty="0"/>
            </a:br>
            <a:br>
              <a:rPr lang="it-IT" dirty="0"/>
            </a:br>
            <a:r>
              <a:rPr lang="it-IT" sz="2700" dirty="0"/>
              <a:t>-Il </a:t>
            </a:r>
            <a:r>
              <a:rPr lang="it-IT" sz="2700" b="1" dirty="0"/>
              <a:t>piano di studio </a:t>
            </a:r>
            <a:r>
              <a:rPr lang="it-IT" sz="2700" dirty="0"/>
              <a:t>è un programma, organizzato e formulato in maniera scritta, che serve agli studenti per delineare in maniera sistematica i tempi, i contenuti e gli obiettivi che ci si prefigge di raggiungere durante lo studio di una materia</a:t>
            </a:r>
            <a:br>
              <a:rPr lang="it-IT" sz="2700" dirty="0"/>
            </a:br>
            <a:br>
              <a:rPr lang="it-IT" sz="2700" dirty="0"/>
            </a:br>
            <a:br>
              <a:rPr lang="it-IT" sz="2700" dirty="0"/>
            </a:br>
            <a:r>
              <a:rPr lang="it-IT" sz="2700" dirty="0"/>
              <a:t>-Esso rappresenta uno strumento utile per organizzare lo studio anche in vista delle prove d’esame, in quanto consente di pianificare a medio termine, di organizzare le proprie risorse in maniera non dispersiva e di rendersi progressivamente autonomi nel proprio percorso di apprendimento</a:t>
            </a:r>
            <a:br>
              <a:rPr lang="it-IT" sz="2700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br>
              <a:rPr lang="it-IT" dirty="0"/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8733945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4D38867-430C-625A-7B2D-1BBC0F2468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45026" y="552066"/>
            <a:ext cx="10397098" cy="6264370"/>
          </a:xfrm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srgbClr val="FF0000"/>
                </a:solidFill>
              </a:rPr>
              <a:t>LE FASI DI UN PIANO DI STUDIO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sz="3100" dirty="0">
                <a:solidFill>
                  <a:srgbClr val="FF0000"/>
                </a:solidFill>
              </a:rPr>
              <a:t>1) </a:t>
            </a:r>
            <a:r>
              <a:rPr lang="it-IT" sz="3100" dirty="0">
                <a:solidFill>
                  <a:srgbClr val="FF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VALUTAZIONE INIZIALE</a:t>
            </a:r>
            <a:r>
              <a:rPr lang="it-IT" sz="31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br>
              <a:rPr lang="it-IT" sz="2700" dirty="0">
                <a:solidFill>
                  <a:srgbClr val="FF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27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27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700" dirty="0">
                <a:solidFill>
                  <a:schemeClr val="tx1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- Fai una stima della </a:t>
            </a: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mole di lavoro (lunghezza del programma e complessità), degli impegni che hai al di fuori dello studio, del tempo che  hai a disposizione per la preparazione</a:t>
            </a: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-Crea un grafico temporale delle attività che stai svolgendo: </a:t>
            </a: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prendi appunti delle tue attività quotidiane extra-accademiche per 1 settimana (</a:t>
            </a:r>
            <a:r>
              <a:rPr lang="it-IT" sz="2700" dirty="0">
                <a:highlight>
                  <a:srgbClr val="FFFFFF"/>
                </a:highlight>
                <a:ea typeface="Times New Roman" panose="02020603050405020304" pitchFamily="18" charset="0"/>
              </a:rPr>
              <a:t>tempo che dedichi al l</a:t>
            </a: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avoro, agli hobby, agli amici)</a:t>
            </a: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e</a:t>
            </a:r>
            <a:r>
              <a:rPr lang="it-IT" sz="2700" dirty="0"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immagina degli spazi dove poter inserire il temp</a:t>
            </a:r>
            <a:r>
              <a:rPr lang="it-IT" sz="2700" dirty="0">
                <a:highlight>
                  <a:srgbClr val="FFFFFF"/>
                </a:highlight>
                <a:ea typeface="Times New Roman" panose="02020603050405020304" pitchFamily="18" charset="0"/>
              </a:rPr>
              <a:t>o da dedicare al</a:t>
            </a: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lo studio (nello specifico: quali giorni, in quali orari, per quante ore?)</a:t>
            </a: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2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it-IT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547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9892F9-9F6A-CC8A-0CFB-1E41B272B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5396" y="613027"/>
            <a:ext cx="10491309" cy="6192326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it-IT" sz="3600" dirty="0">
                <a:solidFill>
                  <a:srgbClr val="FF0000"/>
                </a:solidFill>
              </a:rPr>
              <a:t>LE FASI DI UN PIANO DI STUDIO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sz="3100" dirty="0">
                <a:solidFill>
                  <a:srgbClr val="FF0000"/>
                </a:solidFill>
              </a:rPr>
              <a:t>2) </a:t>
            </a:r>
            <a:r>
              <a:rPr lang="it-IT" sz="3100" dirty="0">
                <a:solidFill>
                  <a:srgbClr val="FF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SVILUPPA UN PROGRAMMA DI STUDIO VERO E PROPRIO</a:t>
            </a:r>
            <a:b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-</a:t>
            </a:r>
            <a:r>
              <a:rPr lang="it-IT" sz="2200" dirty="0">
                <a:highlight>
                  <a:srgbClr val="FFFFFF"/>
                </a:highlight>
                <a:ea typeface="Times New Roman" panose="02020603050405020304" pitchFamily="18" charset="0"/>
              </a:rPr>
              <a:t>Metti per iscritto la calendarizzazione che hai progettato (utilizzando un’agenda cartacea, un software), indicando in maniera precisa l’argomento da studiare, le ore che dedicherai allo studio, il numero di pagine</a:t>
            </a:r>
            <a:r>
              <a:rPr lang="it-IT" sz="2200" dirty="0">
                <a:highlight>
                  <a:srgbClr val="FFFFFF"/>
                </a:highlight>
                <a:ea typeface="Times New Roman" panose="02020603050405020304" pitchFamily="18" charset="0"/>
                <a:sym typeface="Wingdings" panose="05000000000000000000" pitchFamily="2" charset="2"/>
              </a:rPr>
              <a:t> </a:t>
            </a:r>
            <a:r>
              <a:rPr lang="it-IT" sz="2000" u="sng" dirty="0">
                <a:highlight>
                  <a:srgbClr val="FFFFFF"/>
                </a:highlight>
                <a:ea typeface="Times New Roman" panose="02020603050405020304" pitchFamily="18" charset="0"/>
              </a:rPr>
              <a:t>s</a:t>
            </a:r>
            <a:r>
              <a:rPr lang="it-IT" sz="2000" u="sng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crivere aiuta a mettere in pratica concretamente la tabella di marcia: visualizzare il programma giornaliero facilita la pianificazion</a:t>
            </a:r>
            <a:r>
              <a:rPr lang="it-IT" sz="2000" u="sng" dirty="0">
                <a:highlight>
                  <a:srgbClr val="FFFFFF"/>
                </a:highlight>
                <a:ea typeface="Times New Roman" panose="02020603050405020304" pitchFamily="18" charset="0"/>
              </a:rPr>
              <a:t>e a breve e lungo termine</a:t>
            </a:r>
            <a:br>
              <a:rPr lang="it-IT" sz="2200" u="sng" dirty="0"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200" dirty="0"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200" dirty="0">
                <a:highlight>
                  <a:srgbClr val="FFFFFF"/>
                </a:highlight>
                <a:ea typeface="Times New Roman" panose="02020603050405020304" pitchFamily="18" charset="0"/>
              </a:rPr>
              <a:t>- </a:t>
            </a:r>
            <a:r>
              <a:rPr lang="it-IT" sz="2200" dirty="0">
                <a:effectLst/>
                <a:ea typeface="Arial" panose="020B0604020202020204" pitchFamily="34" charset="0"/>
              </a:rPr>
              <a:t>Abbi cura di lasciare del tempo libero dallo studio, prevedendo an</a:t>
            </a: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che attività non accademiche come l’esercizio fisico, il tempo da trascorrere con amici, le attività ricreative</a:t>
            </a:r>
            <a:b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-Permettiti delle pause durante lo studio, distribuendo il carico cognitivo ed evitando cali di concentrazione</a:t>
            </a: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«</a:t>
            </a:r>
            <a:r>
              <a:rPr lang="it-IT" sz="2200" i="1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Stretching mentale» </a:t>
            </a: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(Giaconi, Capellini, 2015)</a:t>
            </a: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sz="1400" dirty="0"/>
            </a:br>
            <a:br>
              <a:rPr lang="it-IT" sz="2700" dirty="0"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700" dirty="0"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400" dirty="0">
                <a:effectLst/>
                <a:ea typeface="Arial" panose="020B0604020202020204" pitchFamily="34" charset="0"/>
              </a:rPr>
            </a:br>
            <a:br>
              <a:rPr lang="it-IT" sz="24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884876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8F4417-6EB6-A762-E4EB-35B42743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342" y="30480"/>
            <a:ext cx="11881658" cy="6797040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br>
              <a:rPr lang="it-IT" sz="4000" dirty="0">
                <a:solidFill>
                  <a:srgbClr val="FF0000"/>
                </a:solidFill>
              </a:rPr>
            </a:br>
            <a:r>
              <a:rPr lang="it-IT" sz="4000" dirty="0">
                <a:solidFill>
                  <a:srgbClr val="FF0000"/>
                </a:solidFill>
              </a:rPr>
              <a:t>           LE FASI DI UN PIANO DI STUDIO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3</a:t>
            </a:r>
            <a:r>
              <a:rPr lang="it-IT" sz="3600" dirty="0">
                <a:solidFill>
                  <a:srgbClr val="FF0000"/>
                </a:solidFill>
              </a:rPr>
              <a:t>)CHIARIFICA GLI OBIETTIVI</a:t>
            </a:r>
            <a:r>
              <a:rPr lang="it-IT" sz="32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  <a:t>:</a:t>
            </a:r>
            <a:br>
              <a:rPr lang="it-IT" sz="18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</a:br>
            <a:br>
              <a:rPr lang="it-IT" sz="1800" dirty="0">
                <a:solidFill>
                  <a:srgbClr val="FF0000"/>
                </a:solidFill>
                <a:highlight>
                  <a:srgbClr val="FFFFFF"/>
                </a:highlight>
                <a:latin typeface="Times New Roman" panose="02020603050405020304" pitchFamily="18" charset="0"/>
              </a:rPr>
            </a:br>
            <a:r>
              <a:rPr lang="it-IT" sz="2200" dirty="0">
                <a:effectLst/>
                <a:ea typeface="Arial" panose="020B0604020202020204" pitchFamily="34" charset="0"/>
              </a:rPr>
              <a:t>-</a:t>
            </a:r>
            <a:r>
              <a:rPr lang="it-IT" sz="2200" dirty="0">
                <a:highlight>
                  <a:srgbClr val="FFFFFF"/>
                </a:highlight>
                <a:ea typeface="Arial" panose="020B0604020202020204" pitchFamily="34" charset="0"/>
              </a:rPr>
              <a:t> </a:t>
            </a:r>
            <a:r>
              <a:rPr lang="it-IT" sz="2700" dirty="0">
                <a:highlight>
                  <a:srgbClr val="FFFFFF"/>
                </a:highlight>
                <a:ea typeface="Arial" panose="020B0604020202020204" pitchFamily="34" charset="0"/>
              </a:rPr>
              <a:t>Formula degli </a:t>
            </a:r>
            <a:r>
              <a:rPr lang="it-IT" sz="2700" b="1" u="sng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OBIETTIVI CHIARI, MISURABILI E RAGGIUNGIBILI</a:t>
            </a:r>
            <a:r>
              <a:rPr lang="it-IT" sz="2700" u="sng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,</a:t>
            </a: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tenendo conto anche dei tempi e delle risorse interne che hai a disposizione</a:t>
            </a: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700" dirty="0">
                <a:highlight>
                  <a:srgbClr val="FFFFFF"/>
                </a:highlight>
                <a:ea typeface="Times New Roman" panose="02020603050405020304" pitchFamily="18" charset="0"/>
              </a:rPr>
              <a:t>- Cerca di rispettare il</a:t>
            </a: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  tuo programma di studio e non concentrare la mole di lavoro in tempi troppo ristretti, evitando </a:t>
            </a:r>
            <a:r>
              <a:rPr lang="it-IT" sz="2700" i="1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tour de force</a:t>
            </a:r>
            <a:r>
              <a:rPr lang="it-IT" sz="2700" i="1" dirty="0">
                <a:solidFill>
                  <a:srgbClr val="282828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 </a:t>
            </a:r>
            <a:r>
              <a:rPr lang="it-IT" sz="2700" dirty="0">
                <a:solidFill>
                  <a:srgbClr val="282828"/>
                </a:solidFill>
                <a:highlight>
                  <a:srgbClr val="FFFFFF"/>
                </a:highlight>
                <a:ea typeface="Times New Roman" panose="02020603050405020304" pitchFamily="18" charset="0"/>
              </a:rPr>
              <a:t>e </a:t>
            </a: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distribuendo lo studio secondo intervalli temporali predefiniti</a:t>
            </a: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- Distingui  il tempo che dedichi alla lettura e allo studio da quello necessario per ripetere</a:t>
            </a:r>
            <a:r>
              <a:rPr lang="it-IT" sz="2700" dirty="0">
                <a:highlight>
                  <a:srgbClr val="FFFFFF"/>
                </a:highlight>
                <a:ea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, in modo da elaborare i contenuti e distribuire la preparazione al meglio</a:t>
            </a:r>
            <a:br>
              <a:rPr lang="it-IT" sz="27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2200" dirty="0">
                <a:effectLst/>
                <a:ea typeface="Arial" panose="020B0604020202020204" pitchFamily="34" charset="0"/>
              </a:rPr>
            </a:br>
            <a:br>
              <a:rPr lang="it-IT" sz="2200" dirty="0">
                <a:effectLst/>
                <a:ea typeface="Arial" panose="020B0604020202020204" pitchFamily="34" charset="0"/>
              </a:rPr>
            </a:br>
            <a:br>
              <a:rPr lang="it-IT" sz="22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1280080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AB8779-E464-9014-2129-C344E7454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39484" y="557608"/>
            <a:ext cx="8911687" cy="728094"/>
          </a:xfrm>
        </p:spPr>
        <p:txBody>
          <a:bodyPr>
            <a:normAutofit fontScale="90000"/>
          </a:bodyPr>
          <a:lstStyle/>
          <a:p>
            <a:pPr>
              <a:lnSpc>
                <a:spcPct val="156000"/>
              </a:lnSpc>
              <a:spcAft>
                <a:spcPts val="1400"/>
              </a:spcAft>
            </a:pPr>
            <a:r>
              <a:rPr lang="it-IT" dirty="0">
                <a:solidFill>
                  <a:srgbClr val="FF0000"/>
                </a:solidFill>
              </a:rPr>
              <a:t>L’IMPORTANZA DELL’AUTOVALUTAZIONE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-La valutazione in itinere: </a:t>
            </a:r>
            <a:r>
              <a:rPr lang="it-IT" sz="2000" b="0" i="0" dirty="0">
                <a:solidFill>
                  <a:srgbClr val="333333"/>
                </a:solidFill>
                <a:effectLst/>
              </a:rPr>
              <a:t>detta anche "valutazione a medio termine", è il meccanismo fondamentale attraverso cui, durante il processo di apprendimento, è possibile avere un continuo feedback potendo così modificare, rimodulare o rettificare il sistema progettuale, nel caso in cui venissero rilevate incongruenze. 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b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Non buttarti giù se non riesci a rispettare gli obiettivi che ti eri proposto: correggi il tiro, rielabora, ripianifica</a:t>
            </a:r>
            <a:br>
              <a:rPr lang="it-IT" sz="27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</a:br>
            <a:b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br>
              <a:rPr lang="it-I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br>
              <a:rPr lang="it-I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Ovale 3">
            <a:extLst>
              <a:ext uri="{FF2B5EF4-FFF2-40B4-BE49-F238E27FC236}">
                <a16:creationId xmlns:a16="http://schemas.microsoft.com/office/drawing/2014/main" id="{764D4E9B-1909-23C3-7B14-E67E74F8A065}"/>
              </a:ext>
            </a:extLst>
          </p:cNvPr>
          <p:cNvSpPr/>
          <p:nvPr/>
        </p:nvSpPr>
        <p:spPr>
          <a:xfrm>
            <a:off x="3934691" y="4017818"/>
            <a:ext cx="4001193" cy="1584959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600" dirty="0"/>
              <a:t>FLESSIBILITA’</a:t>
            </a:r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00ADA02C-4C08-4C55-64A1-2C79A9D62345}"/>
              </a:ext>
            </a:extLst>
          </p:cNvPr>
          <p:cNvSpPr/>
          <p:nvPr/>
        </p:nvSpPr>
        <p:spPr>
          <a:xfrm>
            <a:off x="858982" y="5846618"/>
            <a:ext cx="880502" cy="4987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0782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DA6A5AA-545A-936E-E204-CF3F4655B6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212" y="624110"/>
            <a:ext cx="10573788" cy="606174"/>
          </a:xfrm>
        </p:spPr>
        <p:txBody>
          <a:bodyPr>
            <a:normAutofit fontScale="90000"/>
          </a:bodyPr>
          <a:lstStyle/>
          <a:p>
            <a:pPr>
              <a:lnSpc>
                <a:spcPct val="115000"/>
              </a:lnSpc>
            </a:pPr>
            <a:r>
              <a:rPr lang="it-IT" dirty="0">
                <a:solidFill>
                  <a:srgbClr val="FF0000"/>
                </a:solidFill>
              </a:rPr>
              <a:t>L’IMPORTANZA DELL’AUTOVALUTAZIONE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  <a:highlight>
                  <a:srgbClr val="FFFFFF"/>
                </a:highlight>
              </a:rPr>
              <a:t>La valutazione finale</a:t>
            </a:r>
            <a:r>
              <a:rPr lang="it-IT" dirty="0">
                <a:solidFill>
                  <a:srgbClr val="FF0000"/>
                </a:solidFill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: </a:t>
            </a:r>
            <a:br>
              <a:rPr lang="it-I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2200" b="1" dirty="0">
                <a:effectLst/>
                <a:ea typeface="Arial" panose="020B0604020202020204" pitchFamily="34" charset="0"/>
              </a:rPr>
              <a:t>-</a:t>
            </a:r>
            <a:r>
              <a:rPr lang="it-IT" sz="2200" b="1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FAI DELLE PROVE</a:t>
            </a: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: ripeti con il libro chiuso e senza supporti (</a:t>
            </a:r>
            <a:r>
              <a:rPr lang="it-IT" sz="2200" dirty="0" err="1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xes</a:t>
            </a: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: appunti, schemi, riassunti); esci dal testo, rielaborando e ripetendo con parole diverse lo stesso concetto</a:t>
            </a:r>
            <a:br>
              <a:rPr lang="it-IT" sz="2200" dirty="0">
                <a:effectLst/>
                <a:ea typeface="Arial" panose="020B0604020202020204" pitchFamily="34" charset="0"/>
              </a:rPr>
            </a:br>
            <a:br>
              <a:rPr lang="it-IT" sz="2200" dirty="0">
                <a:effectLst/>
                <a:ea typeface="Arial" panose="020B0604020202020204" pitchFamily="34" charset="0"/>
              </a:rPr>
            </a:br>
            <a:r>
              <a:rPr lang="it-IT" sz="2200" b="1" dirty="0">
                <a:effectLst/>
                <a:ea typeface="Arial" panose="020B0604020202020204" pitchFamily="34" charset="0"/>
              </a:rPr>
              <a:t>-</a:t>
            </a:r>
            <a:r>
              <a:rPr lang="it-IT" sz="2200" b="1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IMPORTANZA DEL CONFRONTO: </a:t>
            </a:r>
            <a:r>
              <a:rPr lang="it-IT" sz="2200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avere un compagno/gruppo di studio può aiutarti a consolidare ed organizzare contenuti e tempi, ma ricorda di tornare ad una revisione autonoma</a:t>
            </a:r>
            <a:br>
              <a:rPr lang="it-IT" sz="2200" dirty="0">
                <a:effectLst/>
                <a:ea typeface="Arial" panose="020B0604020202020204" pitchFamily="34" charset="0"/>
              </a:rPr>
            </a:br>
            <a:br>
              <a:rPr lang="it-IT" sz="2200" dirty="0">
                <a:effectLst/>
                <a:ea typeface="Arial" panose="020B0604020202020204" pitchFamily="34" charset="0"/>
              </a:rPr>
            </a:br>
            <a:r>
              <a:rPr lang="it-IT" sz="2200" b="1" dirty="0">
                <a:effectLst/>
                <a:highlight>
                  <a:srgbClr val="FFFFFF"/>
                </a:highlight>
                <a:ea typeface="Times New Roman" panose="02020603050405020304" pitchFamily="18" charset="0"/>
              </a:rPr>
              <a:t>SEMPLIFICA: </a:t>
            </a:r>
            <a:r>
              <a:rPr lang="it-IT" sz="2200" dirty="0">
                <a:effectLst/>
                <a:ea typeface="Times New Roman" panose="02020603050405020304" pitchFamily="18" charset="0"/>
              </a:rPr>
              <a:t>tenta di </a:t>
            </a:r>
            <a:r>
              <a:rPr lang="it-IT" sz="2200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spiegare i concetti in termini chiari e semplici, rielaborandoli e facendoli tuoi e</a:t>
            </a:r>
            <a:r>
              <a:rPr lang="it-IT" sz="2200" dirty="0">
                <a:solidFill>
                  <a:srgbClr val="131327"/>
                </a:solidFill>
                <a:effectLst/>
                <a:ea typeface="Arial" panose="020B0604020202020204" pitchFamily="34" charset="0"/>
                <a:cs typeface="Arial" panose="020B0604020202020204" pitchFamily="34" charset="0"/>
              </a:rPr>
              <a:t> cercando di trovare dei collegamenti con altri concetti della stessa disciplina</a:t>
            </a:r>
            <a:endParaRPr lang="it-IT" sz="2200" dirty="0"/>
          </a:p>
        </p:txBody>
      </p:sp>
    </p:spTree>
    <p:extLst>
      <p:ext uri="{BB962C8B-B14F-4D97-AF65-F5344CB8AC3E}">
        <p14:creationId xmlns:p14="http://schemas.microsoft.com/office/powerpoint/2010/main" val="3111409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FF32B8-752B-4177-6FB4-5BF57985C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40156" y="640735"/>
            <a:ext cx="8911687" cy="644967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L’IMPORTANZA DELL’AUTOVALUTAZIONE</a:t>
            </a:r>
            <a:br>
              <a:rPr lang="it-IT" dirty="0">
                <a:solidFill>
                  <a:srgbClr val="FF0000"/>
                </a:solidFill>
              </a:rPr>
            </a:b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  <a:highlight>
                  <a:srgbClr val="FFFFFF"/>
                </a:highlight>
              </a:rPr>
              <a:t>La valutazione finale</a:t>
            </a:r>
            <a:br>
              <a:rPr lang="it-IT" dirty="0">
                <a:solidFill>
                  <a:srgbClr val="FF0000"/>
                </a:solidFill>
                <a:highlight>
                  <a:srgbClr val="FFFFFF"/>
                </a:highlight>
              </a:rPr>
            </a:br>
            <a:r>
              <a:rPr lang="it-IT" sz="2700" dirty="0">
                <a:solidFill>
                  <a:srgbClr val="FF0000"/>
                </a:solidFill>
                <a:highlight>
                  <a:srgbClr val="FFFFFF"/>
                </a:highlight>
              </a:rPr>
              <a:t>Una proposta di autovalutazione con il </a:t>
            </a:r>
            <a:r>
              <a:rPr lang="it-IT" sz="2700" dirty="0">
                <a:solidFill>
                  <a:srgbClr val="FF0000"/>
                </a:solidFill>
              </a:rPr>
              <a:t>M</a:t>
            </a:r>
            <a:r>
              <a:rPr lang="it-IT" sz="2700" dirty="0">
                <a:solidFill>
                  <a:srgbClr val="FF0000"/>
                </a:solidFill>
                <a:effectLst/>
                <a:ea typeface="Arial" panose="020B0604020202020204" pitchFamily="34" charset="0"/>
              </a:rPr>
              <a:t>etodo Feynman*</a:t>
            </a:r>
            <a:br>
              <a:rPr lang="it-IT" sz="16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r>
              <a:rPr lang="it-IT" sz="16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-</a:t>
            </a:r>
            <a:r>
              <a:rPr lang="it-IT" sz="2000" u="none" strike="noStrike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Scrivi il concetto che stai studiando su un foglio di carta</a:t>
            </a:r>
            <a:br>
              <a:rPr lang="it-IT" sz="2000" u="none" strike="noStrike" dirty="0">
                <a:effectLst/>
                <a:ea typeface="Arial" panose="020B0604020202020204" pitchFamily="34" charset="0"/>
              </a:rPr>
            </a:br>
            <a:br>
              <a:rPr lang="it-IT" sz="2000" u="none" strike="noStrike" dirty="0">
                <a:effectLst/>
                <a:ea typeface="Arial" panose="020B0604020202020204" pitchFamily="34" charset="0"/>
              </a:rPr>
            </a:br>
            <a:r>
              <a:rPr lang="it-IT" sz="2000" u="none" strike="noStrike" dirty="0">
                <a:effectLst/>
                <a:ea typeface="Arial" panose="020B0604020202020204" pitchFamily="34" charset="0"/>
              </a:rPr>
              <a:t>-</a:t>
            </a:r>
            <a:r>
              <a:rPr lang="it-IT" sz="2000" u="none" strike="noStrike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Spiega il concetto che hai scritto a parole tue, come se lo stessi insegnando a qualcun altro</a:t>
            </a:r>
            <a:br>
              <a:rPr lang="it-IT" sz="2000" u="none" strike="noStrike" dirty="0">
                <a:effectLst/>
                <a:ea typeface="Arial" panose="020B0604020202020204" pitchFamily="34" charset="0"/>
              </a:rPr>
            </a:br>
            <a:br>
              <a:rPr lang="it-IT" sz="2000" u="none" strike="noStrike" dirty="0">
                <a:effectLst/>
                <a:ea typeface="Arial" panose="020B0604020202020204" pitchFamily="34" charset="0"/>
              </a:rPr>
            </a:br>
            <a:r>
              <a:rPr lang="it-IT" sz="2000" u="none" strike="noStrike" dirty="0">
                <a:effectLst/>
                <a:ea typeface="Arial" panose="020B0604020202020204" pitchFamily="34" charset="0"/>
              </a:rPr>
              <a:t>-</a:t>
            </a:r>
            <a:r>
              <a:rPr lang="it-IT" sz="2000" u="none" strike="noStrike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Ritorna su ciò che hai scritto e individua le aree in cui hai sbagliato. Dopo averle identificate, torna alle fonti e verifica quale sia la risposta corretta</a:t>
            </a:r>
            <a:br>
              <a:rPr lang="it-IT" sz="2000" u="none" strike="noStrike" dirty="0">
                <a:effectLst/>
                <a:ea typeface="Arial" panose="020B0604020202020204" pitchFamily="34" charset="0"/>
              </a:rPr>
            </a:br>
            <a:br>
              <a:rPr lang="it-IT" sz="2000" u="none" strike="noStrike" dirty="0">
                <a:effectLst/>
                <a:ea typeface="Arial" panose="020B0604020202020204" pitchFamily="34" charset="0"/>
              </a:rPr>
            </a:br>
            <a:r>
              <a:rPr lang="it-IT" sz="2000" u="none" strike="noStrike" dirty="0">
                <a:effectLst/>
                <a:ea typeface="Arial" panose="020B0604020202020204" pitchFamily="34" charset="0"/>
              </a:rPr>
              <a:t>-</a:t>
            </a:r>
            <a:r>
              <a:rPr lang="it-IT" sz="2000" u="none" strike="noStrike" dirty="0">
                <a:solidFill>
                  <a:srgbClr val="282828"/>
                </a:solidFill>
                <a:effectLst/>
                <a:ea typeface="Arial" panose="020B0604020202020204" pitchFamily="34" charset="0"/>
              </a:rPr>
              <a:t>Infine, correggi ciò che hai scritto e rendi in termini più semplici i contenuti più complessi</a:t>
            </a:r>
            <a:br>
              <a:rPr lang="it-IT" sz="1600" u="none" strike="noStrike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br>
              <a:rPr lang="it-IT" sz="1600" u="none" strike="noStrike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it-IT" sz="1600" dirty="0"/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FF7A3CC-516F-C5D0-FCB0-ADFFE1CB7BBD}"/>
              </a:ext>
            </a:extLst>
          </p:cNvPr>
          <p:cNvSpPr/>
          <p:nvPr/>
        </p:nvSpPr>
        <p:spPr>
          <a:xfrm>
            <a:off x="1596044" y="5802284"/>
            <a:ext cx="10468494" cy="89223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200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it-IT" sz="1200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algn="ctr"/>
            <a:endParaRPr lang="it-IT" sz="1200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r>
              <a:rPr lang="it-IT" sz="12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*Libero adattamento da: </a:t>
            </a:r>
            <a:r>
              <a:rPr lang="it-IT" sz="1200" dirty="0" err="1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ReyesE</a:t>
            </a:r>
            <a:r>
              <a:rPr lang="it-IT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.,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BlancoR</a:t>
            </a:r>
            <a:r>
              <a:rPr lang="it-IT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. M. F.,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DoroonD</a:t>
            </a:r>
            <a:r>
              <a:rPr lang="it-IT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. R., </a:t>
            </a:r>
            <a:r>
              <a:rPr lang="it-IT" sz="1200" dirty="0" err="1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LimanaJ</a:t>
            </a:r>
            <a:r>
              <a:rPr lang="it-IT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. L., &amp; </a:t>
            </a:r>
            <a:r>
              <a:rPr lang="it-IT" sz="1200" dirty="0" err="1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TorcendeA</a:t>
            </a:r>
            <a:r>
              <a:rPr lang="it-IT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. M. (2021). Feynman Technique </a:t>
            </a:r>
            <a:r>
              <a:rPr lang="it-IT" sz="1200" dirty="0" err="1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as</a:t>
            </a:r>
            <a:r>
              <a:rPr lang="it-IT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 a </a:t>
            </a:r>
            <a:r>
              <a:rPr lang="it-IT" sz="1200" dirty="0" err="1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Heutagogical</a:t>
            </a:r>
            <a:r>
              <a:rPr lang="it-IT" sz="1200" dirty="0">
                <a:solidFill>
                  <a:srgbClr val="000000"/>
                </a:solidFill>
                <a:effectLst/>
                <a:latin typeface="+mj-lt"/>
                <a:ea typeface="Arial" panose="020B0604020202020204" pitchFamily="34" charset="0"/>
              </a:rPr>
              <a:t> Learning Strategy for Independent and Remote Learning. </a:t>
            </a:r>
            <a:r>
              <a:rPr lang="it-IT" sz="1200" i="1" dirty="0" err="1">
                <a:effectLst/>
                <a:latin typeface="+mj-lt"/>
                <a:ea typeface="Arial" panose="020B0604020202020204" pitchFamily="34" charset="0"/>
              </a:rPr>
              <a:t>Recoletos</a:t>
            </a:r>
            <a:r>
              <a:rPr lang="it-IT" sz="1200" i="1" dirty="0">
                <a:effectLst/>
                <a:latin typeface="+mj-lt"/>
                <a:ea typeface="Arial" panose="020B0604020202020204" pitchFamily="34" charset="0"/>
              </a:rPr>
              <a:t> </a:t>
            </a:r>
            <a:r>
              <a:rPr lang="it-IT" sz="1200" i="1" dirty="0" err="1">
                <a:effectLst/>
                <a:latin typeface="+mj-lt"/>
                <a:ea typeface="Arial" panose="020B0604020202020204" pitchFamily="34" charset="0"/>
              </a:rPr>
              <a:t>Multidisciplinary</a:t>
            </a:r>
            <a:r>
              <a:rPr lang="it-IT" sz="1200" i="1" dirty="0">
                <a:effectLst/>
                <a:latin typeface="+mj-lt"/>
                <a:ea typeface="Arial" panose="020B0604020202020204" pitchFamily="34" charset="0"/>
              </a:rPr>
              <a:t> </a:t>
            </a:r>
            <a:r>
              <a:rPr lang="it-IT" sz="1200" i="1" dirty="0" err="1">
                <a:effectLst/>
                <a:latin typeface="+mj-lt"/>
                <a:ea typeface="Arial" panose="020B0604020202020204" pitchFamily="34" charset="0"/>
              </a:rPr>
              <a:t>Research</a:t>
            </a:r>
            <a:r>
              <a:rPr lang="it-IT" sz="1200" i="1" dirty="0">
                <a:effectLst/>
                <a:latin typeface="+mj-lt"/>
                <a:ea typeface="Arial" panose="020B0604020202020204" pitchFamily="34" charset="0"/>
              </a:rPr>
              <a:t> Journal</a:t>
            </a:r>
            <a:r>
              <a:rPr lang="it-IT" sz="1200" dirty="0">
                <a:effectLst/>
                <a:latin typeface="+mj-lt"/>
                <a:ea typeface="Arial" panose="020B0604020202020204" pitchFamily="34" charset="0"/>
              </a:rPr>
              <a:t>, </a:t>
            </a:r>
            <a:r>
              <a:rPr lang="it-IT" sz="1200" i="1" dirty="0">
                <a:effectLst/>
                <a:latin typeface="+mj-lt"/>
                <a:ea typeface="Arial" panose="020B0604020202020204" pitchFamily="34" charset="0"/>
              </a:rPr>
              <a:t>9</a:t>
            </a:r>
            <a:r>
              <a:rPr lang="it-IT" sz="1200" dirty="0">
                <a:effectLst/>
                <a:latin typeface="+mj-lt"/>
                <a:ea typeface="Arial" panose="020B0604020202020204" pitchFamily="34" charset="0"/>
              </a:rPr>
              <a:t>(2), 1-13. https://doi.org/10.32871/rmrj2109.02.06</a:t>
            </a:r>
            <a:r>
              <a:rPr lang="it-IT" sz="12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)</a:t>
            </a:r>
            <a:br>
              <a:rPr lang="it-IT" sz="1200" dirty="0">
                <a:effectLst/>
                <a:latin typeface="+mj-lt"/>
                <a:ea typeface="Arial" panose="020B0604020202020204" pitchFamily="34" charset="0"/>
              </a:rPr>
            </a:br>
            <a:br>
              <a:rPr lang="it-IT" sz="18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</a:b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642164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2484462-4A50-8F2A-95BF-A95CC19DE7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96045" y="624110"/>
            <a:ext cx="9908568" cy="717010"/>
          </a:xfrm>
        </p:spPr>
        <p:txBody>
          <a:bodyPr>
            <a:normAutofit fontScale="90000"/>
          </a:bodyPr>
          <a:lstStyle/>
          <a:p>
            <a:r>
              <a:rPr lang="it-IT" sz="4000" dirty="0">
                <a:solidFill>
                  <a:srgbClr val="FF0000"/>
                </a:solidFill>
              </a:rPr>
              <a:t>RIPETITA IUVANT</a:t>
            </a:r>
            <a:br>
              <a:rPr lang="it-IT" dirty="0">
                <a:solidFill>
                  <a:srgbClr val="FF0000"/>
                </a:solidFill>
              </a:rPr>
            </a:br>
            <a:r>
              <a:rPr lang="it-IT" dirty="0">
                <a:solidFill>
                  <a:srgbClr val="FF0000"/>
                </a:solidFill>
              </a:rPr>
              <a:t>L’importanza della ripetizione: lo «</a:t>
            </a:r>
            <a:r>
              <a:rPr lang="it-IT" dirty="0" err="1">
                <a:solidFill>
                  <a:srgbClr val="FF0000"/>
                </a:solidFill>
              </a:rPr>
              <a:t>spacing</a:t>
            </a:r>
            <a:r>
              <a:rPr lang="it-IT" dirty="0">
                <a:solidFill>
                  <a:srgbClr val="FF0000"/>
                </a:solidFill>
              </a:rPr>
              <a:t> </a:t>
            </a:r>
            <a:r>
              <a:rPr lang="it-IT" dirty="0" err="1">
                <a:solidFill>
                  <a:srgbClr val="FF0000"/>
                </a:solidFill>
              </a:rPr>
              <a:t>effect</a:t>
            </a:r>
            <a:r>
              <a:rPr lang="it-IT" dirty="0">
                <a:solidFill>
                  <a:srgbClr val="FF0000"/>
                </a:solidFill>
              </a:rPr>
              <a:t>»*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45AC45C-709D-8CE4-7709-80174950A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2208" y="2333105"/>
            <a:ext cx="11187748" cy="417576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56000"/>
              </a:lnSpc>
              <a:spcAft>
                <a:spcPts val="1400"/>
              </a:spcAft>
            </a:pPr>
            <a:endParaRPr lang="it-IT" dirty="0">
              <a:solidFill>
                <a:srgbClr val="282828"/>
              </a:solidFill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56000"/>
              </a:lnSpc>
              <a:spcAft>
                <a:spcPts val="1400"/>
              </a:spcAft>
            </a:pPr>
            <a:r>
              <a:rPr lang="it-IT" sz="8000" dirty="0">
                <a:solidFill>
                  <a:srgbClr val="282828"/>
                </a:solidFill>
                <a:latin typeface="+mj-lt"/>
                <a:ea typeface="Arial" panose="020B0604020202020204" pitchFamily="34" charset="0"/>
              </a:rPr>
              <a:t>Distribuisci nel tempo la ripetizione del materiale che hai studiato, rivedendolo periodicamente secondo intervalli temporali predefiniti; infatti </a:t>
            </a:r>
            <a:r>
              <a:rPr lang="it-IT" sz="8000" b="0" i="0" dirty="0">
                <a:solidFill>
                  <a:srgbClr val="292929"/>
                </a:solidFill>
                <a:effectLst/>
                <a:latin typeface="+mj-lt"/>
              </a:rPr>
              <a:t>quando un contenuto di apprendimento viene ripetuto, si avrà una </a:t>
            </a:r>
            <a:r>
              <a:rPr lang="it-IT" sz="8000" b="1" i="0" u="sng" dirty="0">
                <a:solidFill>
                  <a:srgbClr val="292929"/>
                </a:solidFill>
                <a:effectLst/>
                <a:latin typeface="+mj-lt"/>
              </a:rPr>
              <a:t>migliore memorizzazione</a:t>
            </a:r>
            <a:r>
              <a:rPr lang="it-IT" sz="8000" b="1" i="0" dirty="0">
                <a:solidFill>
                  <a:srgbClr val="292929"/>
                </a:solidFill>
                <a:effectLst/>
                <a:latin typeface="+mj-lt"/>
              </a:rPr>
              <a:t> </a:t>
            </a:r>
            <a:r>
              <a:rPr lang="it-IT" sz="8000" b="0" i="0" dirty="0">
                <a:solidFill>
                  <a:srgbClr val="292929"/>
                </a:solidFill>
                <a:effectLst/>
                <a:latin typeface="+mj-lt"/>
              </a:rPr>
              <a:t>se la ripetizione sarà effettuata dopo un </a:t>
            </a:r>
            <a:r>
              <a:rPr lang="it-IT" sz="8000" b="1" i="0" dirty="0">
                <a:solidFill>
                  <a:srgbClr val="292929"/>
                </a:solidFill>
                <a:effectLst/>
                <a:latin typeface="+mj-lt"/>
              </a:rPr>
              <a:t>periodo di tempo più ampio</a:t>
            </a:r>
            <a:r>
              <a:rPr lang="it-IT" sz="8000" dirty="0">
                <a:solidFill>
                  <a:srgbClr val="292929"/>
                </a:solidFill>
                <a:latin typeface="+mj-lt"/>
              </a:rPr>
              <a:t> </a:t>
            </a:r>
            <a:r>
              <a:rPr lang="it-IT" sz="8000" b="0" i="0" dirty="0">
                <a:solidFill>
                  <a:srgbClr val="292929"/>
                </a:solidFill>
                <a:effectLst/>
                <a:latin typeface="+mj-lt"/>
              </a:rPr>
              <a:t>(«</a:t>
            </a:r>
            <a:r>
              <a:rPr lang="it-IT" sz="8000" b="0" i="0" dirty="0" err="1">
                <a:solidFill>
                  <a:srgbClr val="292929"/>
                </a:solidFill>
                <a:effectLst/>
                <a:latin typeface="+mj-lt"/>
              </a:rPr>
              <a:t>spacing</a:t>
            </a:r>
            <a:r>
              <a:rPr lang="it-IT" sz="8000" b="0" i="0" dirty="0">
                <a:solidFill>
                  <a:srgbClr val="292929"/>
                </a:solidFill>
                <a:effectLst/>
                <a:latin typeface="+mj-lt"/>
              </a:rPr>
              <a:t> </a:t>
            </a:r>
            <a:r>
              <a:rPr lang="it-IT" sz="8000" b="0" i="0" dirty="0" err="1">
                <a:solidFill>
                  <a:srgbClr val="292929"/>
                </a:solidFill>
                <a:effectLst/>
                <a:latin typeface="+mj-lt"/>
              </a:rPr>
              <a:t>effect</a:t>
            </a:r>
            <a:r>
              <a:rPr lang="it-IT" sz="8000" dirty="0">
                <a:solidFill>
                  <a:srgbClr val="292929"/>
                </a:solidFill>
                <a:latin typeface="+mj-lt"/>
              </a:rPr>
              <a:t>»</a:t>
            </a:r>
            <a:r>
              <a:rPr lang="it-IT" sz="8000" b="0" i="0" dirty="0">
                <a:solidFill>
                  <a:srgbClr val="292929"/>
                </a:solidFill>
                <a:effectLst/>
                <a:latin typeface="+mj-lt"/>
              </a:rPr>
              <a:t> o «effetto distanza»)</a:t>
            </a:r>
            <a:r>
              <a:rPr lang="it-IT" sz="8000" b="0" i="0" dirty="0">
                <a:solidFill>
                  <a:srgbClr val="292929"/>
                </a:solidFill>
                <a:effectLst/>
                <a:latin typeface="+mj-lt"/>
                <a:sym typeface="Wingdings" panose="05000000000000000000" pitchFamily="2" charset="2"/>
              </a:rPr>
              <a:t> </a:t>
            </a:r>
          </a:p>
          <a:p>
            <a:pPr>
              <a:lnSpc>
                <a:spcPct val="156000"/>
              </a:lnSpc>
              <a:spcAft>
                <a:spcPts val="1400"/>
              </a:spcAft>
            </a:pPr>
            <a:r>
              <a:rPr lang="it-IT" sz="80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La pratica distanziata (nota anche come “pratica distribuita”) ti </a:t>
            </a:r>
            <a:r>
              <a:rPr lang="it-IT" sz="8000" dirty="0">
                <a:solidFill>
                  <a:srgbClr val="282828"/>
                </a:solidFill>
                <a:latin typeface="+mj-lt"/>
                <a:ea typeface="Arial" panose="020B0604020202020204" pitchFamily="34" charset="0"/>
              </a:rPr>
              <a:t>renderà inoltre più semplice studiare </a:t>
            </a:r>
            <a:r>
              <a:rPr lang="it-IT" sz="80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per un periodo di tempo più lungo, evitando «</a:t>
            </a:r>
            <a:r>
              <a:rPr lang="it-IT" sz="8000" dirty="0" err="1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studiatacce</a:t>
            </a:r>
            <a:r>
              <a:rPr lang="it-IT" sz="8000" dirty="0">
                <a:solidFill>
                  <a:srgbClr val="282828"/>
                </a:solidFill>
                <a:effectLst/>
                <a:latin typeface="+mj-lt"/>
                <a:ea typeface="Arial" panose="020B0604020202020204" pitchFamily="34" charset="0"/>
              </a:rPr>
              <a:t>» a ridosso della prova d’esame</a:t>
            </a:r>
          </a:p>
          <a:p>
            <a:pPr>
              <a:lnSpc>
                <a:spcPct val="156000"/>
              </a:lnSpc>
              <a:spcAft>
                <a:spcPts val="1400"/>
              </a:spcAft>
            </a:pPr>
            <a:endParaRPr lang="it-IT" sz="1800" dirty="0">
              <a:solidFill>
                <a:srgbClr val="282828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>
              <a:lnSpc>
                <a:spcPct val="156000"/>
              </a:lnSpc>
              <a:spcAft>
                <a:spcPts val="1400"/>
              </a:spcAft>
            </a:pPr>
            <a:endParaRPr lang="it-IT" sz="1800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43000"/>
              </a:lnSpc>
              <a:spcBef>
                <a:spcPts val="800"/>
              </a:spcBef>
              <a:spcAft>
                <a:spcPts val="0"/>
              </a:spcAft>
              <a:buClr>
                <a:srgbClr val="282828"/>
              </a:buClr>
              <a:buSzPts val="1150"/>
              <a:buFont typeface="Arial" panose="020B0604020202020204" pitchFamily="34" charset="0"/>
              <a:buChar char="●"/>
            </a:pPr>
            <a:r>
              <a:rPr lang="it-IT" sz="1800" u="none" strike="noStrike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Giorno 1: impara il materiale.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43000"/>
              </a:lnSpc>
              <a:buClr>
                <a:srgbClr val="282828"/>
              </a:buClr>
              <a:buSzPts val="1150"/>
              <a:buFont typeface="Arial" panose="020B0604020202020204" pitchFamily="34" charset="0"/>
              <a:buChar char="●"/>
            </a:pPr>
            <a:r>
              <a:rPr lang="it-IT" sz="1800" u="none" strike="noStrike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Giorno 2: rivedere e rivedere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342900" lvl="0" indent="-342900">
              <a:lnSpc>
                <a:spcPct val="143000"/>
              </a:lnSpc>
              <a:buClr>
                <a:srgbClr val="282828"/>
              </a:buClr>
              <a:buSzPts val="1150"/>
              <a:buFont typeface="Arial" panose="020B0604020202020204" pitchFamily="34" charset="0"/>
              <a:buChar char="●"/>
            </a:pPr>
            <a:r>
              <a:rPr lang="it-IT" sz="1800" u="none" strike="noStrike" dirty="0">
                <a:solidFill>
                  <a:srgbClr val="282828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Giorno 3: rivisitare e rivedere.</a:t>
            </a:r>
            <a:endParaRPr lang="it-IT" sz="1800" u="none" strike="noStrike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5B397366-A855-03B0-2A12-9A08F060E17C}"/>
              </a:ext>
            </a:extLst>
          </p:cNvPr>
          <p:cNvSpPr/>
          <p:nvPr/>
        </p:nvSpPr>
        <p:spPr>
          <a:xfrm>
            <a:off x="205047" y="6508865"/>
            <a:ext cx="11914909" cy="349135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b="0" i="0" dirty="0">
                <a:solidFill>
                  <a:srgbClr val="222222"/>
                </a:solidFill>
                <a:effectLst/>
                <a:latin typeface="+mj-lt"/>
              </a:rPr>
              <a:t>*Libero 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+mj-lt"/>
              </a:rPr>
              <a:t>adattamento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+mj-lt"/>
              </a:rPr>
              <a:t> da: </a:t>
            </a:r>
            <a:r>
              <a:rPr lang="en-US" sz="1400" b="0" i="0" dirty="0" err="1">
                <a:solidFill>
                  <a:srgbClr val="222222"/>
                </a:solidFill>
                <a:effectLst/>
                <a:latin typeface="+mj-lt"/>
              </a:rPr>
              <a:t>Bahrick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+mj-lt"/>
              </a:rPr>
              <a:t>, H. P., Hall, L. K., &amp; Baker, M. K. (2013). </a:t>
            </a:r>
            <a:r>
              <a:rPr lang="en-US" sz="1400" b="0" i="1" dirty="0">
                <a:solidFill>
                  <a:srgbClr val="222222"/>
                </a:solidFill>
                <a:effectLst/>
                <a:latin typeface="+mj-lt"/>
              </a:rPr>
              <a:t>Life-span maintenance of knowledge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+mj-lt"/>
              </a:rPr>
              <a:t>. Psychology Press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val="667972316"/>
      </p:ext>
    </p:extLst>
  </p:cSld>
  <p:clrMapOvr>
    <a:masterClrMapping/>
  </p:clrMapOvr>
</p:sld>
</file>

<file path=ppt/theme/theme1.xml><?xml version="1.0" encoding="utf-8"?>
<a:theme xmlns:a="http://schemas.openxmlformats.org/drawingml/2006/main" name="Filo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801</TotalTime>
  <Words>1543</Words>
  <Application>Microsoft Office PowerPoint</Application>
  <PresentationFormat>Widescreen</PresentationFormat>
  <Paragraphs>39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8" baseType="lpstr">
      <vt:lpstr>Arial</vt:lpstr>
      <vt:lpstr>Century Gothic</vt:lpstr>
      <vt:lpstr>Garamond</vt:lpstr>
      <vt:lpstr>Times New Roman</vt:lpstr>
      <vt:lpstr>Wingdings 3</vt:lpstr>
      <vt:lpstr>Filo</vt:lpstr>
      <vt:lpstr>Presentazione standard di PowerPoint</vt:lpstr>
      <vt:lpstr>A COSA SERVE UN PIANO DI STUDIO   -Il piano di studio è un programma, organizzato e formulato in maniera scritta, che serve agli studenti per delineare in maniera sistematica i tempi, i contenuti e gli obiettivi che ci si prefigge di raggiungere durante lo studio di una materia   -Esso rappresenta uno strumento utile per organizzare lo studio anche in vista delle prove d’esame, in quanto consente di pianificare a medio termine, di organizzare le proprie risorse in maniera non dispersiva e di rendersi progressivamente autonomi nel proprio percorso di apprendimento           </vt:lpstr>
      <vt:lpstr>LE FASI DI UN PIANO DI STUDIO  1) VALUTAZIONE INIZIALE:    - Fai una stima della mole di lavoro (lunghezza del programma e complessità), degli impegni che hai al di fuori dello studio, del tempo che  hai a disposizione per la preparazione  -Crea un grafico temporale delle attività che stai svolgendo:  prendi appunti delle tue attività quotidiane extra-accademiche per 1 settimana (tempo che dedichi al lavoro, agli hobby, agli amici) e immagina degli spazi dove poter inserire il tempo da dedicare allo studio (nello specifico: quali giorni, in quali orari, per quante ore?)   </vt:lpstr>
      <vt:lpstr>LE FASI DI UN PIANO DI STUDIO  2) SVILUPPA UN PROGRAMMA DI STUDIO VERO E PROPRIO  -Metti per iscritto la calendarizzazione che hai progettato (utilizzando un’agenda cartacea, un software), indicando in maniera precisa l’argomento da studiare, le ore che dedicherai allo studio, il numero di pagine scrivere aiuta a mettere in pratica concretamente la tabella di marcia: visualizzare il programma giornaliero facilita la pianificazione a breve e lungo termine  - Abbi cura di lasciare del tempo libero dallo studio, prevedendo anche attività non accademiche come l’esercizio fisico, il tempo da trascorrere con amici, le attività ricreative  -Permettiti delle pause durante lo studio, distribuendo il carico cognitivo ed evitando cali di concentrazione «Stretching mentale» (Giaconi, Capellini, 2015)       </vt:lpstr>
      <vt:lpstr>            LE FASI DI UN PIANO DI STUDIO 3)CHIARIFICA GLI OBIETTIVI:  - Formula degli OBIETTIVI CHIARI, MISURABILI E RAGGIUNGIBILI, tenendo conto anche dei tempi e delle risorse interne che hai a disposizione  - Cerca di rispettare il  tuo programma di studio e non concentrare la mole di lavoro in tempi troppo ristretti, evitando tour de force e distribuendo lo studio secondo intervalli temporali predefiniti  - Distingui  il tempo che dedichi alla lettura e allo studio da quello necessario per ripetere, in modo da elaborare i contenuti e distribuire la preparazione al meglio    </vt:lpstr>
      <vt:lpstr>L’IMPORTANZA DELL’AUTOVALUTAZIONE -La valutazione in itinere: detta anche "valutazione a medio termine", è il meccanismo fondamentale attraverso cui, durante il processo di apprendimento, è possibile avere un continuo feedback potendo così modificare, rimodulare o rettificare il sistema progettuale, nel caso in cui venissero rilevate incongruenze.       Non buttarti giù se non riesci a rispettare gli obiettivi che ti eri proposto: correggi il tiro, rielabora, ripianifica      </vt:lpstr>
      <vt:lpstr>L’IMPORTANZA DELL’AUTOVALUTAZIONE  La valutazione finale:   -FAI DELLE PROVE: ripeti con il libro chiuso e senza supporti (xes: appunti, schemi, riassunti); esci dal testo, rielaborando e ripetendo con parole diverse lo stesso concetto  -IMPORTANZA DEL CONFRONTO: avere un compagno/gruppo di studio può aiutarti a consolidare ed organizzare contenuti e tempi, ma ricorda di tornare ad una revisione autonoma  SEMPLIFICA: tenta di spiegare i concetti in termini chiari e semplici, rielaborandoli e facendoli tuoi e cercando di trovare dei collegamenti con altri concetti della stessa disciplina</vt:lpstr>
      <vt:lpstr>L’IMPORTANZA DELL’AUTOVALUTAZIONE  La valutazione finale Una proposta di autovalutazione con il Metodo Feynman*   -Scrivi il concetto che stai studiando su un foglio di carta  -Spiega il concetto che hai scritto a parole tue, come se lo stessi insegnando a qualcun altro  -Ritorna su ciò che hai scritto e individua le aree in cui hai sbagliato. Dopo averle identificate, torna alle fonti e verifica quale sia la risposta corretta  -Infine, correggi ciò che hai scritto e rendi in termini più semplici i contenuti più complessi  </vt:lpstr>
      <vt:lpstr>RIPETITA IUVANT L’importanza della ripetizione: lo «spacing effect»*</vt:lpstr>
      <vt:lpstr>RIPETITA IUVANT  L’importanza della ripetizione -Leggere non vuol dire ripetere: quando stai studiando per un esame, la sola ri-lettura passiva del testo ha effetto limitato o nullo (Callender &amp;a McDaniel 2009)                                                     pensare di conoscere la materia meglio di quanto effettivamente la si conosca quando si ri-leggono gli appunti e i libri (Karpicke et al. 2009; Belluck 2011) . </vt:lpstr>
      <vt:lpstr>  ALCUNI ATTEGGIAMENTI DA EVITARE MENTRE STUDI: La mappa degli errori*  -Pensare che il metodo di studi scatti “naturalmente”, con il tempo: come bisogna imparare a camminare e nuotare, è necessario farlo anche per studiare  -Pensare che esista un unico metodo di studio, o che il metodo di studio sia uguale per tutta la vita   -Pensare che il metodo di studio voglia dire che ci sia un risparmio in termini di impegno/fatica: imparare ad essere organizzati è solo metà dell’opera                    </vt:lpstr>
      <vt:lpstr>ALCUNI ATTEGGIAMENTI DA EVITARE MENTRE STUDI: La mappa degli errori*  -Pensare che sia sufficiente leggere e ripetere per studiare   -Studiare per una interrogazione orale senza ripetere ad alta voce o studiare per una prova scritta ripetendo solo a voce alta: è necessario esercitarsi integrando la strategia di apprendimento con la tipologia di materiale da apprendere   -Pensare che il nostro metodo di studio funzioni anche per gli altri e per chi è in difficoltà (effetto equazione personale)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ada dinacci</dc:creator>
  <cp:lastModifiedBy>ada dinacci</cp:lastModifiedBy>
  <cp:revision>19</cp:revision>
  <dcterms:created xsi:type="dcterms:W3CDTF">2022-07-27T10:55:21Z</dcterms:created>
  <dcterms:modified xsi:type="dcterms:W3CDTF">2022-07-29T15:47:15Z</dcterms:modified>
</cp:coreProperties>
</file>