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34" r:id="rId4"/>
    <p:sldId id="335" r:id="rId5"/>
    <p:sldId id="311" r:id="rId6"/>
    <p:sldId id="315" r:id="rId7"/>
    <p:sldId id="317" r:id="rId8"/>
    <p:sldId id="316" r:id="rId9"/>
    <p:sldId id="313" r:id="rId10"/>
    <p:sldId id="314" r:id="rId11"/>
    <p:sldId id="262" r:id="rId12"/>
    <p:sldId id="330" r:id="rId13"/>
    <p:sldId id="270" r:id="rId14"/>
    <p:sldId id="312" r:id="rId15"/>
    <p:sldId id="271" r:id="rId16"/>
    <p:sldId id="259" r:id="rId17"/>
    <p:sldId id="272" r:id="rId18"/>
    <p:sldId id="261" r:id="rId19"/>
    <p:sldId id="274" r:id="rId20"/>
    <p:sldId id="273" r:id="rId21"/>
    <p:sldId id="291" r:id="rId22"/>
    <p:sldId id="336" r:id="rId23"/>
    <p:sldId id="337" r:id="rId24"/>
    <p:sldId id="290" r:id="rId25"/>
    <p:sldId id="322" r:id="rId26"/>
    <p:sldId id="321" r:id="rId27"/>
    <p:sldId id="258" r:id="rId28"/>
    <p:sldId id="323" r:id="rId29"/>
    <p:sldId id="324" r:id="rId30"/>
    <p:sldId id="332" r:id="rId31"/>
    <p:sldId id="319" r:id="rId32"/>
    <p:sldId id="318" r:id="rId33"/>
    <p:sldId id="333" r:id="rId34"/>
    <p:sldId id="297" r:id="rId35"/>
    <p:sldId id="327"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p:restoredTop sz="96327"/>
  </p:normalViewPr>
  <p:slideViewPr>
    <p:cSldViewPr snapToGrid="0">
      <p:cViewPr varScale="1">
        <p:scale>
          <a:sx n="114" d="100"/>
          <a:sy n="114" d="100"/>
        </p:scale>
        <p:origin x="5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E19B2-F650-4489-892F-A5D1D97528F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30E3D7C-E894-4D11-9476-A65174DC2B9A}">
      <dgm:prSet/>
      <dgm:spPr/>
      <dgm:t>
        <a:bodyPr/>
        <a:lstStyle/>
        <a:p>
          <a:pPr>
            <a:lnSpc>
              <a:spcPct val="100000"/>
            </a:lnSpc>
          </a:pPr>
          <a:r>
            <a:rPr lang="it-IT"/>
            <a:t>Potere giurisdizionale</a:t>
          </a:r>
          <a:endParaRPr lang="en-US"/>
        </a:p>
      </dgm:t>
    </dgm:pt>
    <dgm:pt modelId="{062676A9-E045-499B-A902-6465F20156F2}" type="parTrans" cxnId="{B67FEA1C-F77F-4A0C-B0BD-C321C2DC2F0E}">
      <dgm:prSet/>
      <dgm:spPr/>
      <dgm:t>
        <a:bodyPr/>
        <a:lstStyle/>
        <a:p>
          <a:endParaRPr lang="en-US"/>
        </a:p>
      </dgm:t>
    </dgm:pt>
    <dgm:pt modelId="{29145D0C-0736-4754-B4A2-FBE7EFA1F5BF}" type="sibTrans" cxnId="{B67FEA1C-F77F-4A0C-B0BD-C321C2DC2F0E}">
      <dgm:prSet/>
      <dgm:spPr/>
      <dgm:t>
        <a:bodyPr/>
        <a:lstStyle/>
        <a:p>
          <a:endParaRPr lang="en-US"/>
        </a:p>
      </dgm:t>
    </dgm:pt>
    <dgm:pt modelId="{0CEAAA5D-14C9-4ECA-8AA9-5CF713E4459C}">
      <dgm:prSet/>
      <dgm:spPr/>
      <dgm:t>
        <a:bodyPr/>
        <a:lstStyle/>
        <a:p>
          <a:pPr>
            <a:lnSpc>
              <a:spcPct val="100000"/>
            </a:lnSpc>
          </a:pPr>
          <a:r>
            <a:rPr lang="it-IT"/>
            <a:t>Potere legislativo</a:t>
          </a:r>
          <a:endParaRPr lang="en-US"/>
        </a:p>
      </dgm:t>
    </dgm:pt>
    <dgm:pt modelId="{F571E7AC-6EE6-4A01-9BB7-D7DBDE262658}" type="parTrans" cxnId="{F0C3768D-6967-4447-B601-E65D75348734}">
      <dgm:prSet/>
      <dgm:spPr/>
      <dgm:t>
        <a:bodyPr/>
        <a:lstStyle/>
        <a:p>
          <a:endParaRPr lang="en-US"/>
        </a:p>
      </dgm:t>
    </dgm:pt>
    <dgm:pt modelId="{7448075F-DE7F-4765-87FE-C445553D7D99}" type="sibTrans" cxnId="{F0C3768D-6967-4447-B601-E65D75348734}">
      <dgm:prSet/>
      <dgm:spPr/>
      <dgm:t>
        <a:bodyPr/>
        <a:lstStyle/>
        <a:p>
          <a:endParaRPr lang="en-US"/>
        </a:p>
      </dgm:t>
    </dgm:pt>
    <dgm:pt modelId="{BC99712D-CA4C-46FC-93E6-BFB17FBDF63C}">
      <dgm:prSet/>
      <dgm:spPr/>
      <dgm:t>
        <a:bodyPr/>
        <a:lstStyle/>
        <a:p>
          <a:pPr>
            <a:lnSpc>
              <a:spcPct val="100000"/>
            </a:lnSpc>
          </a:pPr>
          <a:r>
            <a:rPr lang="it-IT"/>
            <a:t>Potere esecutivo</a:t>
          </a:r>
          <a:endParaRPr lang="en-US"/>
        </a:p>
      </dgm:t>
    </dgm:pt>
    <dgm:pt modelId="{52F0D728-104F-4C40-BB6E-752BFF84AC49}" type="parTrans" cxnId="{4D9E599A-78A8-4FEB-8298-680D11A36AC8}">
      <dgm:prSet/>
      <dgm:spPr/>
      <dgm:t>
        <a:bodyPr/>
        <a:lstStyle/>
        <a:p>
          <a:endParaRPr lang="en-US"/>
        </a:p>
      </dgm:t>
    </dgm:pt>
    <dgm:pt modelId="{3B5C6E87-11AD-4C05-8898-6EFDBB04A937}" type="sibTrans" cxnId="{4D9E599A-78A8-4FEB-8298-680D11A36AC8}">
      <dgm:prSet/>
      <dgm:spPr/>
      <dgm:t>
        <a:bodyPr/>
        <a:lstStyle/>
        <a:p>
          <a:endParaRPr lang="en-US"/>
        </a:p>
      </dgm:t>
    </dgm:pt>
    <dgm:pt modelId="{6179E5A4-4E33-4668-A32F-C1F8B9A8391D}" type="pres">
      <dgm:prSet presAssocID="{EF2E19B2-F650-4489-892F-A5D1D97528FE}" presName="root" presStyleCnt="0">
        <dgm:presLayoutVars>
          <dgm:dir/>
          <dgm:resizeHandles val="exact"/>
        </dgm:presLayoutVars>
      </dgm:prSet>
      <dgm:spPr/>
    </dgm:pt>
    <dgm:pt modelId="{6F073E55-5A95-44B3-A4DB-1E6082A46E57}" type="pres">
      <dgm:prSet presAssocID="{E30E3D7C-E894-4D11-9476-A65174DC2B9A}" presName="compNode" presStyleCnt="0"/>
      <dgm:spPr/>
    </dgm:pt>
    <dgm:pt modelId="{458A98DA-E11C-4874-AD65-7C5686BD2C4B}" type="pres">
      <dgm:prSet presAssocID="{E30E3D7C-E894-4D11-9476-A65174DC2B9A}" presName="iconRect" presStyleLbl="node1" presStyleIdx="0" presStyleCnt="3" custLinFactX="100000" custLinFactNeighborX="151441" custLinFactNeighborY="-261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rte contorno"/>
        </a:ext>
      </dgm:extLst>
    </dgm:pt>
    <dgm:pt modelId="{35241938-8D7B-41C3-A947-16C82C7C5C3B}" type="pres">
      <dgm:prSet presAssocID="{E30E3D7C-E894-4D11-9476-A65174DC2B9A}" presName="spaceRect" presStyleCnt="0"/>
      <dgm:spPr/>
    </dgm:pt>
    <dgm:pt modelId="{E6BD8B43-C328-4DCA-A344-96C0EAD587CF}" type="pres">
      <dgm:prSet presAssocID="{E30E3D7C-E894-4D11-9476-A65174DC2B9A}" presName="textRect" presStyleLbl="revTx" presStyleIdx="0" presStyleCnt="3">
        <dgm:presLayoutVars>
          <dgm:chMax val="1"/>
          <dgm:chPref val="1"/>
        </dgm:presLayoutVars>
      </dgm:prSet>
      <dgm:spPr/>
    </dgm:pt>
    <dgm:pt modelId="{8079B5B9-A0EE-4FDB-88AF-660B5944A2EB}" type="pres">
      <dgm:prSet presAssocID="{29145D0C-0736-4754-B4A2-FBE7EFA1F5BF}" presName="sibTrans" presStyleCnt="0"/>
      <dgm:spPr/>
    </dgm:pt>
    <dgm:pt modelId="{9C529462-0AF6-407E-80D4-59254DB2E78E}" type="pres">
      <dgm:prSet presAssocID="{0CEAAA5D-14C9-4ECA-8AA9-5CF713E4459C}" presName="compNode" presStyleCnt="0"/>
      <dgm:spPr/>
    </dgm:pt>
    <dgm:pt modelId="{E8090E60-BCB5-444E-A6D8-3177CA238C05}" type="pres">
      <dgm:prSet presAssocID="{0CEAAA5D-14C9-4ECA-8AA9-5CF713E4459C}" presName="iconRect" presStyleLbl="node1" presStyleIdx="1" presStyleCnt="3" custLinFactX="-100000" custLinFactNeighborX="-167448" custLinFactNeighborY="95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telletto"/>
        </a:ext>
      </dgm:extLst>
    </dgm:pt>
    <dgm:pt modelId="{FCE916E1-3566-4A66-82AA-16CF27B5E671}" type="pres">
      <dgm:prSet presAssocID="{0CEAAA5D-14C9-4ECA-8AA9-5CF713E4459C}" presName="spaceRect" presStyleCnt="0"/>
      <dgm:spPr/>
    </dgm:pt>
    <dgm:pt modelId="{7C757A8F-6B8D-4186-B892-FEDBFEC2DD62}" type="pres">
      <dgm:prSet presAssocID="{0CEAAA5D-14C9-4ECA-8AA9-5CF713E4459C}" presName="textRect" presStyleLbl="revTx" presStyleIdx="1" presStyleCnt="3">
        <dgm:presLayoutVars>
          <dgm:chMax val="1"/>
          <dgm:chPref val="1"/>
        </dgm:presLayoutVars>
      </dgm:prSet>
      <dgm:spPr/>
    </dgm:pt>
    <dgm:pt modelId="{223E3FBC-3F75-41A2-BABA-5B8C4C02AA98}" type="pres">
      <dgm:prSet presAssocID="{7448075F-DE7F-4765-87FE-C445553D7D99}" presName="sibTrans" presStyleCnt="0"/>
      <dgm:spPr/>
    </dgm:pt>
    <dgm:pt modelId="{B5E87790-491D-4E91-BD55-6528D905D50C}" type="pres">
      <dgm:prSet presAssocID="{BC99712D-CA4C-46FC-93E6-BFB17FBDF63C}" presName="compNode" presStyleCnt="0"/>
      <dgm:spPr/>
    </dgm:pt>
    <dgm:pt modelId="{A8B43B5C-5259-4534-BAE8-F4394043CDCA}" type="pres">
      <dgm:prSet presAssocID="{BC99712D-CA4C-46FC-93E6-BFB17FBDF63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siglio di amministrazione con riempimento a tinta unita"/>
        </a:ext>
      </dgm:extLst>
    </dgm:pt>
    <dgm:pt modelId="{5F427BD9-04F5-4D53-BF5B-8A889801C58C}" type="pres">
      <dgm:prSet presAssocID="{BC99712D-CA4C-46FC-93E6-BFB17FBDF63C}" presName="spaceRect" presStyleCnt="0"/>
      <dgm:spPr/>
    </dgm:pt>
    <dgm:pt modelId="{320B1BF5-2A9B-49CD-B874-8D500D08E680}" type="pres">
      <dgm:prSet presAssocID="{BC99712D-CA4C-46FC-93E6-BFB17FBDF63C}" presName="textRect" presStyleLbl="revTx" presStyleIdx="2" presStyleCnt="3">
        <dgm:presLayoutVars>
          <dgm:chMax val="1"/>
          <dgm:chPref val="1"/>
        </dgm:presLayoutVars>
      </dgm:prSet>
      <dgm:spPr/>
    </dgm:pt>
  </dgm:ptLst>
  <dgm:cxnLst>
    <dgm:cxn modelId="{1B132C08-6354-420A-AD23-85CDE60058E6}" type="presOf" srcId="{BC99712D-CA4C-46FC-93E6-BFB17FBDF63C}" destId="{320B1BF5-2A9B-49CD-B874-8D500D08E680}" srcOrd="0" destOrd="0" presId="urn:microsoft.com/office/officeart/2018/2/layout/IconLabelList"/>
    <dgm:cxn modelId="{B67FEA1C-F77F-4A0C-B0BD-C321C2DC2F0E}" srcId="{EF2E19B2-F650-4489-892F-A5D1D97528FE}" destId="{E30E3D7C-E894-4D11-9476-A65174DC2B9A}" srcOrd="0" destOrd="0" parTransId="{062676A9-E045-499B-A902-6465F20156F2}" sibTransId="{29145D0C-0736-4754-B4A2-FBE7EFA1F5BF}"/>
    <dgm:cxn modelId="{F0C3768D-6967-4447-B601-E65D75348734}" srcId="{EF2E19B2-F650-4489-892F-A5D1D97528FE}" destId="{0CEAAA5D-14C9-4ECA-8AA9-5CF713E4459C}" srcOrd="1" destOrd="0" parTransId="{F571E7AC-6EE6-4A01-9BB7-D7DBDE262658}" sibTransId="{7448075F-DE7F-4765-87FE-C445553D7D99}"/>
    <dgm:cxn modelId="{C8A9CC95-5254-47CA-9F2D-6F6AAD8D7E4A}" type="presOf" srcId="{EF2E19B2-F650-4489-892F-A5D1D97528FE}" destId="{6179E5A4-4E33-4668-A32F-C1F8B9A8391D}" srcOrd="0" destOrd="0" presId="urn:microsoft.com/office/officeart/2018/2/layout/IconLabelList"/>
    <dgm:cxn modelId="{4D9E599A-78A8-4FEB-8298-680D11A36AC8}" srcId="{EF2E19B2-F650-4489-892F-A5D1D97528FE}" destId="{BC99712D-CA4C-46FC-93E6-BFB17FBDF63C}" srcOrd="2" destOrd="0" parTransId="{52F0D728-104F-4C40-BB6E-752BFF84AC49}" sibTransId="{3B5C6E87-11AD-4C05-8898-6EFDBB04A937}"/>
    <dgm:cxn modelId="{A576A8E6-D716-418B-A115-6610920DDC59}" type="presOf" srcId="{E30E3D7C-E894-4D11-9476-A65174DC2B9A}" destId="{E6BD8B43-C328-4DCA-A344-96C0EAD587CF}" srcOrd="0" destOrd="0" presId="urn:microsoft.com/office/officeart/2018/2/layout/IconLabelList"/>
    <dgm:cxn modelId="{941DAEFA-770E-4EB1-AF30-578385CE8D64}" type="presOf" srcId="{0CEAAA5D-14C9-4ECA-8AA9-5CF713E4459C}" destId="{7C757A8F-6B8D-4186-B892-FEDBFEC2DD62}" srcOrd="0" destOrd="0" presId="urn:microsoft.com/office/officeart/2018/2/layout/IconLabelList"/>
    <dgm:cxn modelId="{557C3ADB-BFBF-4583-A841-36F3954715EE}" type="presParOf" srcId="{6179E5A4-4E33-4668-A32F-C1F8B9A8391D}" destId="{6F073E55-5A95-44B3-A4DB-1E6082A46E57}" srcOrd="0" destOrd="0" presId="urn:microsoft.com/office/officeart/2018/2/layout/IconLabelList"/>
    <dgm:cxn modelId="{C0733DE0-1BE0-4764-9E46-1F9A0ACA7D35}" type="presParOf" srcId="{6F073E55-5A95-44B3-A4DB-1E6082A46E57}" destId="{458A98DA-E11C-4874-AD65-7C5686BD2C4B}" srcOrd="0" destOrd="0" presId="urn:microsoft.com/office/officeart/2018/2/layout/IconLabelList"/>
    <dgm:cxn modelId="{1EABC65B-6F3F-4ED4-993B-6F2B3AE543E7}" type="presParOf" srcId="{6F073E55-5A95-44B3-A4DB-1E6082A46E57}" destId="{35241938-8D7B-41C3-A947-16C82C7C5C3B}" srcOrd="1" destOrd="0" presId="urn:microsoft.com/office/officeart/2018/2/layout/IconLabelList"/>
    <dgm:cxn modelId="{E9A83F73-244C-4017-A2EF-663283A31021}" type="presParOf" srcId="{6F073E55-5A95-44B3-A4DB-1E6082A46E57}" destId="{E6BD8B43-C328-4DCA-A344-96C0EAD587CF}" srcOrd="2" destOrd="0" presId="urn:microsoft.com/office/officeart/2018/2/layout/IconLabelList"/>
    <dgm:cxn modelId="{A9D00C44-47B3-44BC-9AB0-8157677D4A2E}" type="presParOf" srcId="{6179E5A4-4E33-4668-A32F-C1F8B9A8391D}" destId="{8079B5B9-A0EE-4FDB-88AF-660B5944A2EB}" srcOrd="1" destOrd="0" presId="urn:microsoft.com/office/officeart/2018/2/layout/IconLabelList"/>
    <dgm:cxn modelId="{DAE6A8CA-B263-4EAA-ABBA-11C345A8A502}" type="presParOf" srcId="{6179E5A4-4E33-4668-A32F-C1F8B9A8391D}" destId="{9C529462-0AF6-407E-80D4-59254DB2E78E}" srcOrd="2" destOrd="0" presId="urn:microsoft.com/office/officeart/2018/2/layout/IconLabelList"/>
    <dgm:cxn modelId="{C3855DB4-F37D-438E-A707-2F3EEE4710D7}" type="presParOf" srcId="{9C529462-0AF6-407E-80D4-59254DB2E78E}" destId="{E8090E60-BCB5-444E-A6D8-3177CA238C05}" srcOrd="0" destOrd="0" presId="urn:microsoft.com/office/officeart/2018/2/layout/IconLabelList"/>
    <dgm:cxn modelId="{65BCC98A-7D12-4AFD-9C6E-22624066933D}" type="presParOf" srcId="{9C529462-0AF6-407E-80D4-59254DB2E78E}" destId="{FCE916E1-3566-4A66-82AA-16CF27B5E671}" srcOrd="1" destOrd="0" presId="urn:microsoft.com/office/officeart/2018/2/layout/IconLabelList"/>
    <dgm:cxn modelId="{8B4083E1-11EE-413A-B4AF-A0228769A78B}" type="presParOf" srcId="{9C529462-0AF6-407E-80D4-59254DB2E78E}" destId="{7C757A8F-6B8D-4186-B892-FEDBFEC2DD62}" srcOrd="2" destOrd="0" presId="urn:microsoft.com/office/officeart/2018/2/layout/IconLabelList"/>
    <dgm:cxn modelId="{2EF9FF64-AD76-439D-AC38-E50822812BF9}" type="presParOf" srcId="{6179E5A4-4E33-4668-A32F-C1F8B9A8391D}" destId="{223E3FBC-3F75-41A2-BABA-5B8C4C02AA98}" srcOrd="3" destOrd="0" presId="urn:microsoft.com/office/officeart/2018/2/layout/IconLabelList"/>
    <dgm:cxn modelId="{46B0400E-2609-425E-BE44-B1DDA024715C}" type="presParOf" srcId="{6179E5A4-4E33-4668-A32F-C1F8B9A8391D}" destId="{B5E87790-491D-4E91-BD55-6528D905D50C}" srcOrd="4" destOrd="0" presId="urn:microsoft.com/office/officeart/2018/2/layout/IconLabelList"/>
    <dgm:cxn modelId="{ED15900E-AD0B-47DB-B187-1C61B4D64F57}" type="presParOf" srcId="{B5E87790-491D-4E91-BD55-6528D905D50C}" destId="{A8B43B5C-5259-4534-BAE8-F4394043CDCA}" srcOrd="0" destOrd="0" presId="urn:microsoft.com/office/officeart/2018/2/layout/IconLabelList"/>
    <dgm:cxn modelId="{02E0E122-B746-430E-8713-8806576E8954}" type="presParOf" srcId="{B5E87790-491D-4E91-BD55-6528D905D50C}" destId="{5F427BD9-04F5-4D53-BF5B-8A889801C58C}" srcOrd="1" destOrd="0" presId="urn:microsoft.com/office/officeart/2018/2/layout/IconLabelList"/>
    <dgm:cxn modelId="{E8D275B6-B4E8-4B89-98B5-957F6F06D76F}" type="presParOf" srcId="{B5E87790-491D-4E91-BD55-6528D905D50C}" destId="{320B1BF5-2A9B-49CD-B874-8D500D08E68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98DA-E11C-4874-AD65-7C5686BD2C4B}">
      <dsp:nvSpPr>
        <dsp:cNvPr id="0" name=""/>
        <dsp:cNvSpPr/>
      </dsp:nvSpPr>
      <dsp:spPr>
        <a:xfrm>
          <a:off x="4481937" y="953247"/>
          <a:ext cx="1300252" cy="130025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D8B43-C328-4DCA-A344-96C0EAD587CF}">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it-IT" sz="2600" kern="1200"/>
            <a:t>Potere giurisdizionale</a:t>
          </a:r>
          <a:endParaRPr lang="en-US" sz="2600" kern="1200"/>
        </a:p>
      </dsp:txBody>
      <dsp:txXfrm>
        <a:off x="417971" y="2644140"/>
        <a:ext cx="2889450" cy="720000"/>
      </dsp:txXfrm>
    </dsp:sp>
    <dsp:sp modelId="{E8090E60-BCB5-444E-A6D8-3177CA238C05}">
      <dsp:nvSpPr>
        <dsp:cNvPr id="0" name=""/>
        <dsp:cNvSpPr/>
      </dsp:nvSpPr>
      <dsp:spPr>
        <a:xfrm>
          <a:off x="1130174" y="1111878"/>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57A8F-6B8D-4186-B892-FEDBFEC2DD62}">
      <dsp:nvSpPr>
        <dsp:cNvPr id="0" name=""/>
        <dsp:cNvSpPr/>
      </dsp:nvSpPr>
      <dsp:spPr>
        <a:xfrm>
          <a:off x="3813074"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it-IT" sz="2600" kern="1200"/>
            <a:t>Potere legislativo</a:t>
          </a:r>
          <a:endParaRPr lang="en-US" sz="2600" kern="1200"/>
        </a:p>
      </dsp:txBody>
      <dsp:txXfrm>
        <a:off x="3813074" y="2644140"/>
        <a:ext cx="2889450" cy="720000"/>
      </dsp:txXfrm>
    </dsp:sp>
    <dsp:sp modelId="{A8B43B5C-5259-4534-BAE8-F4394043CDCA}">
      <dsp:nvSpPr>
        <dsp:cNvPr id="0" name=""/>
        <dsp:cNvSpPr/>
      </dsp:nvSpPr>
      <dsp:spPr>
        <a:xfrm>
          <a:off x="8002777" y="987197"/>
          <a:ext cx="1300252" cy="13002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B1BF5-2A9B-49CD-B874-8D500D08E680}">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it-IT" sz="2600" kern="1200"/>
            <a:t>Potere esecutivo</a:t>
          </a:r>
          <a:endParaRPr lang="en-US" sz="2600" kern="1200"/>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E32C7-85E7-F2EB-A5D8-A2416974540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96818C6-6464-C857-910E-ABEA2B942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24D3433-7E81-A8A7-314D-69EE159470C0}"/>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5" name="Segnaposto piè di pagina 4">
            <a:extLst>
              <a:ext uri="{FF2B5EF4-FFF2-40B4-BE49-F238E27FC236}">
                <a16:creationId xmlns:a16="http://schemas.microsoft.com/office/drawing/2014/main" id="{647F6291-A640-B894-D618-6474464404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DB2630-1218-E841-4BA3-1307185D4D4B}"/>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697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2E26B-FB9C-5AA1-2749-36A09053BAF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322C027-ED12-A1FA-9646-A0A1F2D17E6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2B80E7-B15C-CFDA-955D-0EB6E329F13E}"/>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5" name="Segnaposto piè di pagina 4">
            <a:extLst>
              <a:ext uri="{FF2B5EF4-FFF2-40B4-BE49-F238E27FC236}">
                <a16:creationId xmlns:a16="http://schemas.microsoft.com/office/drawing/2014/main" id="{931F410E-2B20-EA6A-A791-893E3839B7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AEC831-8E77-686B-F088-A8AC6C94331B}"/>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4323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1AAC23D-9F0E-9FB9-1142-43890B50F86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8512221-72F8-9898-C32C-FB28B0F6331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3C1D08-4FC6-4465-2CE9-3899862FA3B1}"/>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5" name="Segnaposto piè di pagina 4">
            <a:extLst>
              <a:ext uri="{FF2B5EF4-FFF2-40B4-BE49-F238E27FC236}">
                <a16:creationId xmlns:a16="http://schemas.microsoft.com/office/drawing/2014/main" id="{A5DC9C5A-A7BC-FFCC-5BA0-16EA2FFF28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0AA1A7-2B49-BC51-F47F-C46624CEA78C}"/>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85560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6480AE-16E2-3B8B-FA7F-CCAA2260CF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F0CBA1-39FF-D1D4-F91F-70F5A0515B2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51BB71-72B1-450D-657D-88021BF6C100}"/>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5" name="Segnaposto piè di pagina 4">
            <a:extLst>
              <a:ext uri="{FF2B5EF4-FFF2-40B4-BE49-F238E27FC236}">
                <a16:creationId xmlns:a16="http://schemas.microsoft.com/office/drawing/2014/main" id="{1E3CFF1B-F3EE-B7A1-7B32-04D7D796AC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820420-94A7-E831-1EF2-D98C5359729E}"/>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85887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4194FB-A87E-DB9E-EFC9-42EEC69BA1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63B3BCB-CEC0-E12E-4814-7C77D3ED2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E58F829-E10C-9E16-34CE-974C35496271}"/>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5" name="Segnaposto piè di pagina 4">
            <a:extLst>
              <a:ext uri="{FF2B5EF4-FFF2-40B4-BE49-F238E27FC236}">
                <a16:creationId xmlns:a16="http://schemas.microsoft.com/office/drawing/2014/main" id="{E8445CC3-9500-B66F-A65F-BA4D7466A6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1C3D2E-2C54-98F1-DED0-0E19A15F784D}"/>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201787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6E33FA-9D98-79B5-3707-C70BDAE9CE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AAF418-B7C0-1815-A5D9-321DAF42945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4BB5472-2983-5B83-7469-63F9FE15233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26EDA69-7743-8404-AED6-FDCDFAB6188D}"/>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6" name="Segnaposto piè di pagina 5">
            <a:extLst>
              <a:ext uri="{FF2B5EF4-FFF2-40B4-BE49-F238E27FC236}">
                <a16:creationId xmlns:a16="http://schemas.microsoft.com/office/drawing/2014/main" id="{5663834F-D93C-7945-01B4-66215BA782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F2822D-1B5E-4181-674C-BAC58A379CED}"/>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85988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2F8D1-6C19-0C7E-AEC2-618975C5928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0B690FF-22C5-6E62-527C-E251B5ABF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7B08C6-5FAE-702C-1512-4810EEDF381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60D9D64-CE54-0A8D-C82E-AFC84B654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F6AFB2A-177D-DE89-2994-B07E6C58499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15C5A4-2247-4EE8-C502-3F5D83168679}"/>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8" name="Segnaposto piè di pagina 7">
            <a:extLst>
              <a:ext uri="{FF2B5EF4-FFF2-40B4-BE49-F238E27FC236}">
                <a16:creationId xmlns:a16="http://schemas.microsoft.com/office/drawing/2014/main" id="{22542BAA-BB41-9D2D-C769-C938066F092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ABCF5F2-16EC-9A78-FBC4-B9F5ACCDF06C}"/>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10018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4E188-BFEB-9B4F-86AE-A69733DA997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8E09F88-6CF0-78D6-9DBC-107271A82754}"/>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4" name="Segnaposto piè di pagina 3">
            <a:extLst>
              <a:ext uri="{FF2B5EF4-FFF2-40B4-BE49-F238E27FC236}">
                <a16:creationId xmlns:a16="http://schemas.microsoft.com/office/drawing/2014/main" id="{5C5B6EAC-EC8D-EDBD-75BA-76B581A050E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931DC36-F356-5120-F29E-5BD483509173}"/>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26514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D42BCDE-2806-F32F-221B-5DE3009577F9}"/>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3" name="Segnaposto piè di pagina 2">
            <a:extLst>
              <a:ext uri="{FF2B5EF4-FFF2-40B4-BE49-F238E27FC236}">
                <a16:creationId xmlns:a16="http://schemas.microsoft.com/office/drawing/2014/main" id="{E08D9BBA-08E2-3ABD-39F9-E032F592D01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45AF1EF-1697-6811-850F-8E80A50DC693}"/>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77696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768677-F734-4A50-9E6E-B92913AA62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923CDF-5B74-ACDD-B4DA-0A67D4C69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75F23E9-6AAD-0014-847D-C908D7D94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96FFDA-7CEF-B588-5CC6-4E777A1DC8AB}"/>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6" name="Segnaposto piè di pagina 5">
            <a:extLst>
              <a:ext uri="{FF2B5EF4-FFF2-40B4-BE49-F238E27FC236}">
                <a16:creationId xmlns:a16="http://schemas.microsoft.com/office/drawing/2014/main" id="{46819826-E562-9992-3E94-4492D59F0E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A6CF2A-45E5-D34B-1254-3CAD804868A7}"/>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18817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00BA5-8BE5-071A-736A-D66BEF323A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0BBDFB7-A3CC-D135-390F-E62B1AB26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FACDA32-9E86-BDAF-B2AE-65257B1F1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25B2A18-B3E5-9554-3B82-BA90B6EBF41F}"/>
              </a:ext>
            </a:extLst>
          </p:cNvPr>
          <p:cNvSpPr>
            <a:spLocks noGrp="1"/>
          </p:cNvSpPr>
          <p:nvPr>
            <p:ph type="dt" sz="half" idx="10"/>
          </p:nvPr>
        </p:nvSpPr>
        <p:spPr/>
        <p:txBody>
          <a:bodyPr/>
          <a:lstStyle/>
          <a:p>
            <a:fld id="{5F36B591-00FD-D543-8FB4-994889DE2D3A}" type="datetimeFigureOut">
              <a:rPr lang="it-IT" smtClean="0"/>
              <a:t>03/03/25</a:t>
            </a:fld>
            <a:endParaRPr lang="it-IT"/>
          </a:p>
        </p:txBody>
      </p:sp>
      <p:sp>
        <p:nvSpPr>
          <p:cNvPr id="6" name="Segnaposto piè di pagina 5">
            <a:extLst>
              <a:ext uri="{FF2B5EF4-FFF2-40B4-BE49-F238E27FC236}">
                <a16:creationId xmlns:a16="http://schemas.microsoft.com/office/drawing/2014/main" id="{35B128FA-77A9-C889-3EA6-B3F8CD4A4F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65E7A1-AF19-A763-BE76-5E6564CA65A1}"/>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229776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3390135-7F1E-8738-C08F-169D0F543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11E2FA8-36A8-269A-0709-1388383E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E646FE-42CB-B785-3366-43037E9F7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6B591-00FD-D543-8FB4-994889DE2D3A}" type="datetimeFigureOut">
              <a:rPr lang="it-IT" smtClean="0"/>
              <a:t>03/03/25</a:t>
            </a:fld>
            <a:endParaRPr lang="it-IT"/>
          </a:p>
        </p:txBody>
      </p:sp>
      <p:sp>
        <p:nvSpPr>
          <p:cNvPr id="5" name="Segnaposto piè di pagina 4">
            <a:extLst>
              <a:ext uri="{FF2B5EF4-FFF2-40B4-BE49-F238E27FC236}">
                <a16:creationId xmlns:a16="http://schemas.microsoft.com/office/drawing/2014/main" id="{3880F557-9A9C-5714-9B04-7F39944F2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A82B6F2-B1AE-A842-E6C7-C60CDC678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BEDC4-8CFC-A042-92BF-A6390345F74D}" type="slidenum">
              <a:rPr lang="it-IT" smtClean="0"/>
              <a:t>‹N›</a:t>
            </a:fld>
            <a:endParaRPr lang="it-IT"/>
          </a:p>
        </p:txBody>
      </p:sp>
    </p:spTree>
    <p:extLst>
      <p:ext uri="{BB962C8B-B14F-4D97-AF65-F5344CB8AC3E}">
        <p14:creationId xmlns:p14="http://schemas.microsoft.com/office/powerpoint/2010/main" val="25634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0" name="Rectangle 1099">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030" name="Picture 6" descr="Cos'è un algoritmo in matematica e informatica: quello che devi sapere">
            <a:extLst>
              <a:ext uri="{FF2B5EF4-FFF2-40B4-BE49-F238E27FC236}">
                <a16:creationId xmlns:a16="http://schemas.microsoft.com/office/drawing/2014/main" id="{E5D8A661-4817-6468-9C53-A6CD11460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13" y="679450"/>
            <a:ext cx="3314700" cy="2189163"/>
          </a:xfrm>
          <a:prstGeom prst="rect">
            <a:avLst/>
          </a:prstGeom>
          <a:extLst>
            <a:ext uri="{909E8E84-426E-40DD-AFC4-6F175D3DCCD1}">
              <a14:hiddenFill xmlns:a14="http://schemas.microsoft.com/office/drawing/2010/main">
                <a:solidFill>
                  <a:srgbClr val="FFFFFF"/>
                </a:solidFill>
              </a14:hiddenFill>
            </a:ext>
          </a:extLst>
        </p:spPr>
      </p:pic>
      <p:pic>
        <p:nvPicPr>
          <p:cNvPr id="12" name="Immagine 11" descr="Immagine che contiene testo, schermata, logo, Carattere&#10;&#10;Descrizione generata automaticamente">
            <a:extLst>
              <a:ext uri="{FF2B5EF4-FFF2-40B4-BE49-F238E27FC236}">
                <a16:creationId xmlns:a16="http://schemas.microsoft.com/office/drawing/2014/main" id="{3596883F-D165-355A-CEEA-3A430E163607}"/>
              </a:ext>
            </a:extLst>
          </p:cNvPr>
          <p:cNvPicPr>
            <a:picLocks noChangeAspect="1"/>
          </p:cNvPicPr>
          <p:nvPr/>
        </p:nvPicPr>
        <p:blipFill rotWithShape="1">
          <a:blip r:embed="rId3"/>
          <a:srcRect t="25594" r="3" b="23245"/>
          <a:stretch/>
        </p:blipFill>
        <p:spPr>
          <a:xfrm>
            <a:off x="5472113" y="2935288"/>
            <a:ext cx="3314700" cy="1662113"/>
          </a:xfrm>
          <a:prstGeom prst="rect">
            <a:avLst/>
          </a:prstGeom>
        </p:spPr>
      </p:pic>
      <p:pic>
        <p:nvPicPr>
          <p:cNvPr id="1028" name="Picture 4" descr="Cosa pensano gli italiani del funzionamento della giustizia? Ecco i dati  delle ultime ricerche - Extrema Ratio">
            <a:extLst>
              <a:ext uri="{FF2B5EF4-FFF2-40B4-BE49-F238E27FC236}">
                <a16:creationId xmlns:a16="http://schemas.microsoft.com/office/drawing/2014/main" id="{D52FACFF-29AE-D404-888A-3A880F7447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2113" y="4665663"/>
            <a:ext cx="3314700" cy="1509713"/>
          </a:xfrm>
          <a:prstGeom prst="rect">
            <a:avLst/>
          </a:prstGeom>
          <a:extLst>
            <a:ext uri="{909E8E84-426E-40DD-AFC4-6F175D3DCCD1}">
              <a14:hiddenFill xmlns:a14="http://schemas.microsoft.com/office/drawing/2010/main">
                <a:solidFill>
                  <a:srgbClr val="FFFFFF"/>
                </a:solidFill>
              </a14:hiddenFill>
            </a:ext>
          </a:extLst>
        </p:spPr>
      </p:pic>
      <p:pic>
        <p:nvPicPr>
          <p:cNvPr id="8" name="Immagine 7" descr="Immagine che contiene testo, lettera, calligrafia, carta&#10;&#10;Descrizione generata automaticamente">
            <a:extLst>
              <a:ext uri="{FF2B5EF4-FFF2-40B4-BE49-F238E27FC236}">
                <a16:creationId xmlns:a16="http://schemas.microsoft.com/office/drawing/2014/main" id="{D90899DC-DA71-9A53-9E99-F0B4F6AC3982}"/>
              </a:ext>
            </a:extLst>
          </p:cNvPr>
          <p:cNvPicPr>
            <a:picLocks noChangeAspect="1"/>
          </p:cNvPicPr>
          <p:nvPr/>
        </p:nvPicPr>
        <p:blipFill rotWithShape="1">
          <a:blip r:embed="rId5"/>
          <a:srcRect t="7411" r="2" b="20199"/>
          <a:stretch/>
        </p:blipFill>
        <p:spPr>
          <a:xfrm>
            <a:off x="8853488" y="679450"/>
            <a:ext cx="2649538" cy="2714625"/>
          </a:xfrm>
          <a:prstGeom prst="rect">
            <a:avLst/>
          </a:prstGeom>
        </p:spPr>
      </p:pic>
      <p:pic>
        <p:nvPicPr>
          <p:cNvPr id="10" name="Immagine 9" descr="Immagine che contiene bandiera, Blu elettrico, Blu intenso, blu&#10;&#10;Descrizione generata automaticamente">
            <a:extLst>
              <a:ext uri="{FF2B5EF4-FFF2-40B4-BE49-F238E27FC236}">
                <a16:creationId xmlns:a16="http://schemas.microsoft.com/office/drawing/2014/main" id="{3A5491DC-5BB3-265E-7BE2-61C24CCB12CD}"/>
              </a:ext>
            </a:extLst>
          </p:cNvPr>
          <p:cNvPicPr>
            <a:picLocks noChangeAspect="1"/>
          </p:cNvPicPr>
          <p:nvPr/>
        </p:nvPicPr>
        <p:blipFill rotWithShape="1">
          <a:blip r:embed="rId6"/>
          <a:srcRect l="25820" r="8944" b="1"/>
          <a:stretch/>
        </p:blipFill>
        <p:spPr>
          <a:xfrm>
            <a:off x="8853488" y="3460750"/>
            <a:ext cx="2649538" cy="2714625"/>
          </a:xfrm>
          <a:prstGeom prst="rect">
            <a:avLst/>
          </a:prstGeom>
        </p:spPr>
      </p:pic>
      <p:sp>
        <p:nvSpPr>
          <p:cNvPr id="2" name="Titolo 1">
            <a:extLst>
              <a:ext uri="{FF2B5EF4-FFF2-40B4-BE49-F238E27FC236}">
                <a16:creationId xmlns:a16="http://schemas.microsoft.com/office/drawing/2014/main" id="{6A4D5392-785A-D87A-A41B-A91506340AD6}"/>
              </a:ext>
            </a:extLst>
          </p:cNvPr>
          <p:cNvSpPr>
            <a:spLocks noGrp="1"/>
          </p:cNvSpPr>
          <p:nvPr>
            <p:ph type="ctrTitle"/>
          </p:nvPr>
        </p:nvSpPr>
        <p:spPr>
          <a:xfrm>
            <a:off x="935862" y="305341"/>
            <a:ext cx="2955852" cy="3283122"/>
          </a:xfrm>
        </p:spPr>
        <p:txBody>
          <a:bodyPr anchor="b">
            <a:normAutofit/>
          </a:bodyPr>
          <a:lstStyle/>
          <a:p>
            <a:r>
              <a:rPr lang="it-IT" sz="2800" b="1" dirty="0">
                <a:solidFill>
                  <a:srgbClr val="002060"/>
                </a:solidFill>
                <a:latin typeface="Garamond" panose="02020404030301010803" pitchFamily="18" charset="0"/>
              </a:rPr>
              <a:t>Corso di diritto amministrativo</a:t>
            </a:r>
          </a:p>
        </p:txBody>
      </p:sp>
      <p:sp>
        <p:nvSpPr>
          <p:cNvPr id="3" name="Sottotitolo 2">
            <a:extLst>
              <a:ext uri="{FF2B5EF4-FFF2-40B4-BE49-F238E27FC236}">
                <a16:creationId xmlns:a16="http://schemas.microsoft.com/office/drawing/2014/main" id="{3042FE56-3131-7D33-E6D5-CB2E360F8A77}"/>
              </a:ext>
            </a:extLst>
          </p:cNvPr>
          <p:cNvSpPr>
            <a:spLocks noGrp="1"/>
          </p:cNvSpPr>
          <p:nvPr>
            <p:ph type="subTitle" idx="1"/>
          </p:nvPr>
        </p:nvSpPr>
        <p:spPr>
          <a:xfrm>
            <a:off x="803563" y="3893804"/>
            <a:ext cx="3292507" cy="2867214"/>
          </a:xfrm>
        </p:spPr>
        <p:txBody>
          <a:bodyPr anchor="t">
            <a:normAutofit lnSpcReduction="10000"/>
          </a:bodyPr>
          <a:lstStyle/>
          <a:p>
            <a:r>
              <a:rPr lang="it-IT" sz="1400" dirty="0">
                <a:solidFill>
                  <a:srgbClr val="002060"/>
                </a:solidFill>
                <a:latin typeface="Garamond" panose="02020404030301010803" pitchFamily="18" charset="0"/>
              </a:rPr>
              <a:t>Sabrina Tranquilli</a:t>
            </a:r>
          </a:p>
          <a:p>
            <a:r>
              <a:rPr lang="it-IT" sz="1800" dirty="0">
                <a:solidFill>
                  <a:srgbClr val="002060"/>
                </a:solidFill>
                <a:latin typeface="Garamond" panose="02020404030301010803" pitchFamily="18" charset="0"/>
              </a:rPr>
              <a:t>A.A. 2024/2025</a:t>
            </a:r>
          </a:p>
          <a:p>
            <a:endParaRPr lang="it-IT" sz="1800" dirty="0">
              <a:solidFill>
                <a:srgbClr val="002060"/>
              </a:solidFill>
              <a:latin typeface="Garamond" panose="02020404030301010803" pitchFamily="18" charset="0"/>
            </a:endParaRPr>
          </a:p>
          <a:p>
            <a:r>
              <a:rPr lang="it-IT" sz="1800" dirty="0">
                <a:solidFill>
                  <a:srgbClr val="002060"/>
                </a:solidFill>
                <a:latin typeface="Garamond" panose="02020404030301010803" pitchFamily="18" charset="0"/>
              </a:rPr>
              <a:t>Codice TEAM </a:t>
            </a:r>
            <a:r>
              <a:rPr lang="it-IT" b="1" dirty="0"/>
              <a:t>mu7j5k4</a:t>
            </a:r>
            <a:endParaRPr lang="it-IT" dirty="0"/>
          </a:p>
          <a:p>
            <a:endParaRPr lang="it-IT" sz="1800" dirty="0">
              <a:solidFill>
                <a:srgbClr val="002060"/>
              </a:solidFill>
              <a:latin typeface="Garamond" panose="02020404030301010803" pitchFamily="18" charset="0"/>
            </a:endParaRPr>
          </a:p>
          <a:p>
            <a:endParaRPr lang="it-IT" sz="1800" dirty="0">
              <a:solidFill>
                <a:srgbClr val="002060"/>
              </a:solidFill>
              <a:latin typeface="Garamond" panose="02020404030301010803" pitchFamily="18" charset="0"/>
            </a:endParaRPr>
          </a:p>
          <a:p>
            <a:r>
              <a:rPr lang="it-IT" sz="1800" b="1" dirty="0">
                <a:solidFill>
                  <a:srgbClr val="002060"/>
                </a:solidFill>
                <a:latin typeface="Garamond" panose="02020404030301010803" pitchFamily="18" charset="0"/>
              </a:rPr>
              <a:t>I lezione </a:t>
            </a:r>
          </a:p>
          <a:p>
            <a:r>
              <a:rPr lang="it-IT" sz="1800" b="1" dirty="0">
                <a:solidFill>
                  <a:srgbClr val="002060"/>
                </a:solidFill>
                <a:latin typeface="Garamond" panose="02020404030301010803" pitchFamily="18" charset="0"/>
              </a:rPr>
              <a:t>26 settembre 2024</a:t>
            </a:r>
          </a:p>
        </p:txBody>
      </p:sp>
      <p:pic>
        <p:nvPicPr>
          <p:cNvPr id="1032" name="Picture 8" descr="Università degli Studi di Napoli &quot;Parthenope&quot; - APRE">
            <a:extLst>
              <a:ext uri="{FF2B5EF4-FFF2-40B4-BE49-F238E27FC236}">
                <a16:creationId xmlns:a16="http://schemas.microsoft.com/office/drawing/2014/main" id="{B40979AA-E920-29FB-6337-0A204BF77E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107" y="0"/>
            <a:ext cx="3749964" cy="152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iterate>
                                    <p:tmPct val="10000"/>
                                  </p:iterate>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7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500"/>
                                  </p:stCondLst>
                                  <p:iterate>
                                    <p:tmPct val="10000"/>
                                  </p:iterate>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7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F7AB37-0564-C48F-AF9F-517B0F8C83D2}"/>
              </a:ext>
            </a:extLst>
          </p:cNvPr>
          <p:cNvSpPr>
            <a:spLocks noGrp="1"/>
          </p:cNvSpPr>
          <p:nvPr>
            <p:ph type="title"/>
          </p:nvPr>
        </p:nvSpPr>
        <p:spPr/>
        <p:txBody>
          <a:bodyPr/>
          <a:lstStyle/>
          <a:p>
            <a:r>
              <a:rPr lang="it-IT" dirty="0"/>
              <a:t>Nucleo comune dei diritti amministrativi europei: l’Amministrazione oltre lo Stato</a:t>
            </a:r>
          </a:p>
        </p:txBody>
      </p:sp>
      <p:pic>
        <p:nvPicPr>
          <p:cNvPr id="5" name="Segnaposto contenuto 4" descr="Immagine che contiene testo, schermata, poster, vestiti&#10;&#10;Descrizione generata automaticamente">
            <a:extLst>
              <a:ext uri="{FF2B5EF4-FFF2-40B4-BE49-F238E27FC236}">
                <a16:creationId xmlns:a16="http://schemas.microsoft.com/office/drawing/2014/main" id="{B4A71733-7EBC-ABA7-A64E-E23C48F3E501}"/>
              </a:ext>
            </a:extLst>
          </p:cNvPr>
          <p:cNvPicPr>
            <a:picLocks noGrp="1" noChangeAspect="1"/>
          </p:cNvPicPr>
          <p:nvPr>
            <p:ph idx="1"/>
          </p:nvPr>
        </p:nvPicPr>
        <p:blipFill>
          <a:blip r:embed="rId2"/>
          <a:stretch>
            <a:fillRect/>
          </a:stretch>
        </p:blipFill>
        <p:spPr>
          <a:xfrm>
            <a:off x="8690897" y="2141537"/>
            <a:ext cx="2662903" cy="4351338"/>
          </a:xfrm>
        </p:spPr>
      </p:pic>
      <p:sp>
        <p:nvSpPr>
          <p:cNvPr id="9" name="CasellaDiTesto 8">
            <a:extLst>
              <a:ext uri="{FF2B5EF4-FFF2-40B4-BE49-F238E27FC236}">
                <a16:creationId xmlns:a16="http://schemas.microsoft.com/office/drawing/2014/main" id="{B92C9C3A-3DC5-A591-7F1A-DEEF513E06B2}"/>
              </a:ext>
            </a:extLst>
          </p:cNvPr>
          <p:cNvSpPr txBox="1"/>
          <p:nvPr/>
        </p:nvSpPr>
        <p:spPr>
          <a:xfrm>
            <a:off x="1080655" y="2230582"/>
            <a:ext cx="7093527" cy="3046988"/>
          </a:xfrm>
          <a:prstGeom prst="rect">
            <a:avLst/>
          </a:prstGeom>
          <a:noFill/>
        </p:spPr>
        <p:txBody>
          <a:bodyPr wrap="square" rtlCol="0">
            <a:spAutoFit/>
          </a:bodyPr>
          <a:lstStyle/>
          <a:p>
            <a:pPr algn="just"/>
            <a:r>
              <a:rPr lang="it-IT" sz="2400" dirty="0">
                <a:latin typeface="Garamond" panose="02020404030301010803" pitchFamily="18" charset="0"/>
              </a:rPr>
              <a:t>Integrazione europea per la dimensione amministrativa </a:t>
            </a:r>
          </a:p>
          <a:p>
            <a:pPr algn="just"/>
            <a:endParaRPr lang="it-IT" sz="2400" dirty="0">
              <a:latin typeface="Garamond" panose="02020404030301010803" pitchFamily="18" charset="0"/>
            </a:endParaRPr>
          </a:p>
          <a:p>
            <a:pPr algn="just"/>
            <a:r>
              <a:rPr lang="it-IT" sz="2400" dirty="0">
                <a:latin typeface="Garamond" panose="02020404030301010803" pitchFamily="18" charset="0"/>
              </a:rPr>
              <a:t>Schumann propose di mettere da parte la tradizionale concezione della sovranità affidando a un’alta autorità funzione amministrativa</a:t>
            </a:r>
          </a:p>
          <a:p>
            <a:pPr algn="just"/>
            <a:endParaRPr lang="it-IT" sz="2400" dirty="0">
              <a:latin typeface="Garamond" panose="02020404030301010803" pitchFamily="18" charset="0"/>
            </a:endParaRPr>
          </a:p>
          <a:p>
            <a:pPr algn="just"/>
            <a:r>
              <a:rPr lang="it-IT" sz="2400" dirty="0">
                <a:latin typeface="Garamond" panose="02020404030301010803" pitchFamily="18" charset="0"/>
              </a:rPr>
              <a:t>fortissimo ruolo della CGUE nell’armonizzazione dei diritti amministrativi in ambito europeo</a:t>
            </a:r>
          </a:p>
        </p:txBody>
      </p:sp>
    </p:spTree>
    <p:extLst>
      <p:ext uri="{BB962C8B-B14F-4D97-AF65-F5344CB8AC3E}">
        <p14:creationId xmlns:p14="http://schemas.microsoft.com/office/powerpoint/2010/main" val="348696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A593D-B2FA-1948-852E-1BCE35608FD6}"/>
              </a:ext>
            </a:extLst>
          </p:cNvPr>
          <p:cNvSpPr>
            <a:spLocks noGrp="1"/>
          </p:cNvSpPr>
          <p:nvPr>
            <p:ph type="title"/>
          </p:nvPr>
        </p:nvSpPr>
        <p:spPr>
          <a:xfrm>
            <a:off x="489857" y="609601"/>
            <a:ext cx="7528203" cy="1216024"/>
          </a:xfrm>
        </p:spPr>
        <p:txBody>
          <a:bodyPr>
            <a:normAutofit/>
          </a:bodyPr>
          <a:lstStyle/>
          <a:p>
            <a:r>
              <a:rPr lang="it-IT" dirty="0"/>
              <a:t>I «DIRITTI AMMINISTRATIVI»</a:t>
            </a:r>
          </a:p>
        </p:txBody>
      </p:sp>
      <p:sp>
        <p:nvSpPr>
          <p:cNvPr id="3" name="Segnaposto contenuto 2">
            <a:extLst>
              <a:ext uri="{FF2B5EF4-FFF2-40B4-BE49-F238E27FC236}">
                <a16:creationId xmlns:a16="http://schemas.microsoft.com/office/drawing/2014/main" id="{02BABDBC-D0D8-A644-8F5E-8200CDFBF9A3}"/>
              </a:ext>
            </a:extLst>
          </p:cNvPr>
          <p:cNvSpPr>
            <a:spLocks noGrp="1"/>
          </p:cNvSpPr>
          <p:nvPr>
            <p:ph idx="1"/>
          </p:nvPr>
        </p:nvSpPr>
        <p:spPr>
          <a:xfrm>
            <a:off x="1050879" y="2147356"/>
            <a:ext cx="6967181" cy="4107021"/>
          </a:xfrm>
        </p:spPr>
        <p:txBody>
          <a:bodyPr>
            <a:normAutofit/>
          </a:bodyPr>
          <a:lstStyle/>
          <a:p>
            <a:pPr marL="0" indent="0">
              <a:lnSpc>
                <a:spcPct val="90000"/>
              </a:lnSpc>
              <a:buNone/>
            </a:pPr>
            <a:r>
              <a:rPr lang="it-IT" sz="1700" dirty="0">
                <a:latin typeface="Garamond" panose="02020404030301010803" pitchFamily="18" charset="0"/>
              </a:rPr>
              <a:t>I diritti amministrativi vanno considerati come parti differenziate di un esteso mosaico. In Europa, essi hanno attinto all’eredità del diritto romano, anche se meno di quanto abbia fatto il diritto civile. </a:t>
            </a:r>
          </a:p>
          <a:p>
            <a:pPr>
              <a:lnSpc>
                <a:spcPct val="90000"/>
              </a:lnSpc>
            </a:pPr>
            <a:r>
              <a:rPr lang="it-IT" sz="1700" dirty="0">
                <a:latin typeface="Garamond" panose="02020404030301010803" pitchFamily="18" charset="0"/>
              </a:rPr>
              <a:t>Diritti amministrativi nazionali</a:t>
            </a:r>
          </a:p>
          <a:p>
            <a:pPr>
              <a:lnSpc>
                <a:spcPct val="90000"/>
              </a:lnSpc>
            </a:pPr>
            <a:r>
              <a:rPr lang="it-IT" sz="1700" dirty="0">
                <a:latin typeface="Garamond" panose="02020404030301010803" pitchFamily="18" charset="0"/>
              </a:rPr>
              <a:t>Il diritto privato ha un corpo di regole globalmente accettate</a:t>
            </a:r>
          </a:p>
          <a:p>
            <a:pPr>
              <a:lnSpc>
                <a:spcPct val="90000"/>
              </a:lnSpc>
            </a:pPr>
            <a:r>
              <a:rPr lang="it-IT" sz="1700" dirty="0">
                <a:latin typeface="Garamond" panose="02020404030301010803" pitchFamily="18" charset="0"/>
              </a:rPr>
              <a:t>Diritto amministrativo non ha questo, ogni Stato disciplina come meglio crede</a:t>
            </a:r>
          </a:p>
          <a:p>
            <a:pPr>
              <a:lnSpc>
                <a:spcPct val="90000"/>
              </a:lnSpc>
            </a:pPr>
            <a:r>
              <a:rPr lang="it-IT" sz="1700" dirty="0">
                <a:latin typeface="Garamond" panose="02020404030301010803" pitchFamily="18" charset="0"/>
              </a:rPr>
              <a:t>Diritto amministrativo europeo</a:t>
            </a:r>
          </a:p>
          <a:p>
            <a:pPr>
              <a:lnSpc>
                <a:spcPct val="90000"/>
              </a:lnSpc>
            </a:pPr>
            <a:r>
              <a:rPr lang="it-IT" sz="1700" dirty="0">
                <a:latin typeface="Garamond" panose="02020404030301010803" pitchFamily="18" charset="0"/>
              </a:rPr>
              <a:t>Diritto globale</a:t>
            </a:r>
          </a:p>
        </p:txBody>
      </p:sp>
      <p:pic>
        <p:nvPicPr>
          <p:cNvPr id="5" name="Immagine 4" descr="Immagine che contiene mosaico, tessuto&#10;&#10;Descrizione generata automaticamente">
            <a:extLst>
              <a:ext uri="{FF2B5EF4-FFF2-40B4-BE49-F238E27FC236}">
                <a16:creationId xmlns:a16="http://schemas.microsoft.com/office/drawing/2014/main" id="{7A7167C5-00BF-9546-8155-442AD789CCC2}"/>
              </a:ext>
            </a:extLst>
          </p:cNvPr>
          <p:cNvPicPr>
            <a:picLocks noChangeAspect="1"/>
          </p:cNvPicPr>
          <p:nvPr/>
        </p:nvPicPr>
        <p:blipFill rotWithShape="1">
          <a:blip r:embed="rId2"/>
          <a:srcRect l="30170" r="40148"/>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298869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6C0E0-4D90-241B-F3FB-81678F8DD3CC}"/>
              </a:ext>
            </a:extLst>
          </p:cNvPr>
          <p:cNvSpPr>
            <a:spLocks noGrp="1"/>
          </p:cNvSpPr>
          <p:nvPr>
            <p:ph type="title"/>
          </p:nvPr>
        </p:nvSpPr>
        <p:spPr>
          <a:xfrm>
            <a:off x="7034585" y="703293"/>
            <a:ext cx="4584921" cy="1949815"/>
          </a:xfrm>
        </p:spPr>
        <p:txBody>
          <a:bodyPr anchor="b">
            <a:normAutofit/>
          </a:bodyPr>
          <a:lstStyle/>
          <a:p>
            <a:pPr>
              <a:lnSpc>
                <a:spcPct val="90000"/>
              </a:lnSpc>
            </a:pPr>
            <a:r>
              <a:rPr lang="en-US" sz="3300" dirty="0">
                <a:effectLst/>
                <a:latin typeface="Modern Love" pitchFamily="82" charset="0"/>
                <a:ea typeface="Times New Roman" panose="02020603050405020304" pitchFamily="18" charset="0"/>
                <a:cs typeface="Calibri" panose="020F0502020204030204" pitchFamily="34" charset="0"/>
              </a:rPr>
              <a:t>Lo </a:t>
            </a:r>
            <a:r>
              <a:rPr lang="en-US" sz="3300" dirty="0" err="1">
                <a:effectLst/>
                <a:latin typeface="Modern Love" pitchFamily="82" charset="0"/>
                <a:ea typeface="Times New Roman" panose="02020603050405020304" pitchFamily="18" charset="0"/>
                <a:cs typeface="Calibri" panose="020F0502020204030204" pitchFamily="34" charset="0"/>
              </a:rPr>
              <a:t>sviluppo</a:t>
            </a:r>
            <a:r>
              <a:rPr lang="en-US" sz="3300" dirty="0">
                <a:effectLst/>
                <a:latin typeface="Modern Love" pitchFamily="82" charset="0"/>
                <a:ea typeface="Times New Roman" panose="02020603050405020304" pitchFamily="18" charset="0"/>
                <a:cs typeface="Calibri" panose="020F0502020204030204" pitchFamily="34" charset="0"/>
              </a:rPr>
              <a:t> </a:t>
            </a:r>
            <a:r>
              <a:rPr lang="en-US" sz="3300" dirty="0" err="1">
                <a:effectLst/>
                <a:latin typeface="Modern Love" pitchFamily="82" charset="0"/>
                <a:ea typeface="Times New Roman" panose="02020603050405020304" pitchFamily="18" charset="0"/>
                <a:cs typeface="Calibri" panose="020F0502020204030204" pitchFamily="34" charset="0"/>
              </a:rPr>
              <a:t>dell’Amministrazione</a:t>
            </a:r>
            <a:r>
              <a:rPr lang="en-US" sz="3300" dirty="0">
                <a:effectLst/>
                <a:latin typeface="Modern Love" pitchFamily="82" charset="0"/>
                <a:ea typeface="Times New Roman" panose="02020603050405020304" pitchFamily="18" charset="0"/>
                <a:cs typeface="Calibri" panose="020F0502020204030204" pitchFamily="34" charset="0"/>
              </a:rPr>
              <a:t> </a:t>
            </a:r>
            <a:r>
              <a:rPr lang="en-US" sz="3300" dirty="0" err="1">
                <a:effectLst/>
                <a:latin typeface="Modern Love" pitchFamily="82" charset="0"/>
                <a:ea typeface="Times New Roman" panose="02020603050405020304" pitchFamily="18" charset="0"/>
                <a:cs typeface="Calibri" panose="020F0502020204030204" pitchFamily="34" charset="0"/>
              </a:rPr>
              <a:t>europea</a:t>
            </a:r>
            <a:r>
              <a:rPr lang="en-US" sz="3300" dirty="0">
                <a:effectLst/>
                <a:latin typeface="Modern Love" pitchFamily="82" charset="0"/>
                <a:ea typeface="Times New Roman" panose="02020603050405020304" pitchFamily="18" charset="0"/>
                <a:cs typeface="Calibri" panose="020F0502020204030204" pitchFamily="34" charset="0"/>
              </a:rPr>
              <a:t> in </a:t>
            </a:r>
            <a:r>
              <a:rPr lang="en-US" sz="3300" dirty="0" err="1">
                <a:effectLst/>
                <a:latin typeface="Modern Love" pitchFamily="82" charset="0"/>
                <a:ea typeface="Times New Roman" panose="02020603050405020304" pitchFamily="18" charset="0"/>
                <a:cs typeface="Calibri" panose="020F0502020204030204" pitchFamily="34" charset="0"/>
              </a:rPr>
              <a:t>ambito</a:t>
            </a:r>
            <a:r>
              <a:rPr lang="en-US" sz="3300" dirty="0">
                <a:effectLst/>
                <a:latin typeface="Modern Love" pitchFamily="82" charset="0"/>
                <a:ea typeface="Times New Roman" panose="02020603050405020304" pitchFamily="18" charset="0"/>
                <a:cs typeface="Calibri" panose="020F0502020204030204" pitchFamily="34" charset="0"/>
              </a:rPr>
              <a:t> </a:t>
            </a:r>
            <a:r>
              <a:rPr lang="en-US" sz="3300" dirty="0" err="1">
                <a:effectLst/>
                <a:latin typeface="Modern Love" pitchFamily="82" charset="0"/>
                <a:ea typeface="Times New Roman" panose="02020603050405020304" pitchFamily="18" charset="0"/>
                <a:cs typeface="Calibri" panose="020F0502020204030204" pitchFamily="34" charset="0"/>
              </a:rPr>
              <a:t>sanitario</a:t>
            </a:r>
            <a:endParaRPr lang="en-GB" sz="3300" dirty="0">
              <a:latin typeface="Modern Love" pitchFamily="82" charset="0"/>
              <a:cs typeface="Calibri" panose="020F0502020204030204" pitchFamily="34" charset="0"/>
            </a:endParaRPr>
          </a:p>
        </p:txBody>
      </p:sp>
      <p:pic>
        <p:nvPicPr>
          <p:cNvPr id="5" name="Segnaposto contenuto 4" descr="Immagine che contiene testo, portatile&#10;&#10;Descrizione generata automaticamente">
            <a:extLst>
              <a:ext uri="{FF2B5EF4-FFF2-40B4-BE49-F238E27FC236}">
                <a16:creationId xmlns:a16="http://schemas.microsoft.com/office/drawing/2014/main" id="{BED86172-A2F4-1BFD-11CD-B9127B029547}"/>
              </a:ext>
            </a:extLst>
          </p:cNvPr>
          <p:cNvPicPr>
            <a:picLocks noChangeAspect="1"/>
          </p:cNvPicPr>
          <p:nvPr/>
        </p:nvPicPr>
        <p:blipFill rotWithShape="1">
          <a:blip r:embed="rId2"/>
          <a:srcRect l="9692" r="21445" b="2"/>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6" name="CasellaDiTesto 5">
            <a:extLst>
              <a:ext uri="{FF2B5EF4-FFF2-40B4-BE49-F238E27FC236}">
                <a16:creationId xmlns:a16="http://schemas.microsoft.com/office/drawing/2014/main" id="{274F277A-06EF-AE59-A4AA-F513CDE55499}"/>
              </a:ext>
            </a:extLst>
          </p:cNvPr>
          <p:cNvSpPr txBox="1"/>
          <p:nvPr/>
        </p:nvSpPr>
        <p:spPr>
          <a:xfrm>
            <a:off x="2424268" y="2151727"/>
            <a:ext cx="2546579" cy="2554545"/>
          </a:xfrm>
          <a:prstGeom prst="rect">
            <a:avLst/>
          </a:prstGeom>
          <a:noFill/>
        </p:spPr>
        <p:txBody>
          <a:bodyPr wrap="square" rtlCol="0">
            <a:spAutoFit/>
          </a:bodyPr>
          <a:lstStyle/>
          <a:p>
            <a:r>
              <a:rPr lang="en-GB" sz="4000" b="1" dirty="0">
                <a:solidFill>
                  <a:schemeClr val="bg1"/>
                </a:solidFill>
              </a:rPr>
              <a:t>ART. 168 TFUE</a:t>
            </a:r>
          </a:p>
          <a:p>
            <a:r>
              <a:rPr lang="en-GB" sz="4000" b="1" dirty="0">
                <a:solidFill>
                  <a:schemeClr val="bg1"/>
                </a:solidFill>
              </a:rPr>
              <a:t>------------</a:t>
            </a:r>
          </a:p>
          <a:p>
            <a:pPr algn="ctr"/>
            <a:r>
              <a:rPr lang="en-GB" sz="4000" b="1" u="sng" dirty="0">
                <a:solidFill>
                  <a:schemeClr val="bg1"/>
                </a:solidFill>
              </a:rPr>
              <a:t>Tre </a:t>
            </a:r>
            <a:r>
              <a:rPr lang="en-GB" sz="4000" b="1" u="sng" dirty="0" err="1">
                <a:solidFill>
                  <a:schemeClr val="bg1"/>
                </a:solidFill>
              </a:rPr>
              <a:t>generazioni</a:t>
            </a:r>
            <a:r>
              <a:rPr lang="en-GB" sz="4000" b="1" u="sng" dirty="0">
                <a:solidFill>
                  <a:schemeClr val="bg1"/>
                </a:solidFill>
              </a:rPr>
              <a:t> di agenize </a:t>
            </a:r>
            <a:r>
              <a:rPr lang="en-GB" sz="4000" b="1" u="sng" dirty="0" err="1">
                <a:solidFill>
                  <a:schemeClr val="bg1"/>
                </a:solidFill>
              </a:rPr>
              <a:t>europee</a:t>
            </a:r>
            <a:endParaRPr lang="en-GB" sz="4000" b="1" u="sng" dirty="0">
              <a:solidFill>
                <a:schemeClr val="bg1"/>
              </a:solidFill>
            </a:endParaRPr>
          </a:p>
        </p:txBody>
      </p:sp>
      <p:pic>
        <p:nvPicPr>
          <p:cNvPr id="7" name="Segnaposto contenuto 6">
            <a:extLst>
              <a:ext uri="{FF2B5EF4-FFF2-40B4-BE49-F238E27FC236}">
                <a16:creationId xmlns:a16="http://schemas.microsoft.com/office/drawing/2014/main" id="{728E1363-B798-60D1-EB43-9A64ED0AB0C7}"/>
              </a:ext>
            </a:extLst>
          </p:cNvPr>
          <p:cNvPicPr>
            <a:picLocks noGrp="1" noChangeAspect="1"/>
          </p:cNvPicPr>
          <p:nvPr>
            <p:ph idx="1"/>
          </p:nvPr>
        </p:nvPicPr>
        <p:blipFill>
          <a:blip r:embed="rId3"/>
          <a:stretch>
            <a:fillRect/>
          </a:stretch>
        </p:blipFill>
        <p:spPr>
          <a:xfrm>
            <a:off x="6930183" y="3182973"/>
            <a:ext cx="2063175" cy="2063175"/>
          </a:xfrm>
        </p:spPr>
      </p:pic>
      <p:pic>
        <p:nvPicPr>
          <p:cNvPr id="8" name="Segnaposto contenuto 12" descr="Immagine che contiene testo&#10;&#10;Descrizione generata automaticamente">
            <a:extLst>
              <a:ext uri="{FF2B5EF4-FFF2-40B4-BE49-F238E27FC236}">
                <a16:creationId xmlns:a16="http://schemas.microsoft.com/office/drawing/2014/main" id="{E548139C-4F2E-2735-4A9F-D888F122B8AF}"/>
              </a:ext>
            </a:extLst>
          </p:cNvPr>
          <p:cNvPicPr>
            <a:picLocks noChangeAspect="1"/>
          </p:cNvPicPr>
          <p:nvPr/>
        </p:nvPicPr>
        <p:blipFill>
          <a:blip r:embed="rId4"/>
          <a:stretch>
            <a:fillRect/>
          </a:stretch>
        </p:blipFill>
        <p:spPr>
          <a:xfrm>
            <a:off x="6090276" y="5089871"/>
            <a:ext cx="1872577" cy="1872577"/>
          </a:xfrm>
          <a:prstGeom prst="rect">
            <a:avLst/>
          </a:prstGeom>
        </p:spPr>
      </p:pic>
      <p:pic>
        <p:nvPicPr>
          <p:cNvPr id="11" name="Segnaposto contenuto 4">
            <a:extLst>
              <a:ext uri="{FF2B5EF4-FFF2-40B4-BE49-F238E27FC236}">
                <a16:creationId xmlns:a16="http://schemas.microsoft.com/office/drawing/2014/main" id="{91651543-8C68-7E85-0379-8CB141437F42}"/>
              </a:ext>
            </a:extLst>
          </p:cNvPr>
          <p:cNvPicPr>
            <a:picLocks noChangeAspect="1"/>
          </p:cNvPicPr>
          <p:nvPr/>
        </p:nvPicPr>
        <p:blipFill rotWithShape="1">
          <a:blip r:embed="rId5"/>
          <a:srcRect l="-2362" t="-6942" r="-2362" b="-6942"/>
          <a:stretch/>
        </p:blipFill>
        <p:spPr>
          <a:xfrm>
            <a:off x="115058" y="5232239"/>
            <a:ext cx="3211376" cy="1598919"/>
          </a:xfrm>
          <a:prstGeom prst="rect">
            <a:avLst/>
          </a:prstGeom>
        </p:spPr>
      </p:pic>
      <p:pic>
        <p:nvPicPr>
          <p:cNvPr id="15" name="Immagine 14">
            <a:extLst>
              <a:ext uri="{FF2B5EF4-FFF2-40B4-BE49-F238E27FC236}">
                <a16:creationId xmlns:a16="http://schemas.microsoft.com/office/drawing/2014/main" id="{A01EEAB7-11CA-6BF7-A640-89040BE04168}"/>
              </a:ext>
            </a:extLst>
          </p:cNvPr>
          <p:cNvPicPr>
            <a:picLocks noChangeAspect="1"/>
          </p:cNvPicPr>
          <p:nvPr/>
        </p:nvPicPr>
        <p:blipFill>
          <a:blip r:embed="rId6"/>
          <a:stretch>
            <a:fillRect/>
          </a:stretch>
        </p:blipFill>
        <p:spPr>
          <a:xfrm>
            <a:off x="10320737" y="2743572"/>
            <a:ext cx="1422400" cy="1422400"/>
          </a:xfrm>
          <a:prstGeom prst="rect">
            <a:avLst/>
          </a:prstGeom>
        </p:spPr>
      </p:pic>
      <p:pic>
        <p:nvPicPr>
          <p:cNvPr id="21" name="Immagine 20">
            <a:extLst>
              <a:ext uri="{FF2B5EF4-FFF2-40B4-BE49-F238E27FC236}">
                <a16:creationId xmlns:a16="http://schemas.microsoft.com/office/drawing/2014/main" id="{5D1EAB09-6FB0-C090-C73A-9506B84BCFA9}"/>
              </a:ext>
            </a:extLst>
          </p:cNvPr>
          <p:cNvPicPr>
            <a:picLocks noChangeAspect="1"/>
          </p:cNvPicPr>
          <p:nvPr/>
        </p:nvPicPr>
        <p:blipFill>
          <a:blip r:embed="rId7"/>
          <a:stretch>
            <a:fillRect/>
          </a:stretch>
        </p:blipFill>
        <p:spPr>
          <a:xfrm>
            <a:off x="3564699" y="-41710"/>
            <a:ext cx="3120747" cy="1634019"/>
          </a:xfrm>
          <a:prstGeom prst="rect">
            <a:avLst/>
          </a:prstGeom>
        </p:spPr>
      </p:pic>
      <p:pic>
        <p:nvPicPr>
          <p:cNvPr id="23" name="Immagine 22">
            <a:extLst>
              <a:ext uri="{FF2B5EF4-FFF2-40B4-BE49-F238E27FC236}">
                <a16:creationId xmlns:a16="http://schemas.microsoft.com/office/drawing/2014/main" id="{E607BC94-6577-ADDF-CBEA-981AA2E4934D}"/>
              </a:ext>
            </a:extLst>
          </p:cNvPr>
          <p:cNvPicPr>
            <a:picLocks noChangeAspect="1"/>
          </p:cNvPicPr>
          <p:nvPr/>
        </p:nvPicPr>
        <p:blipFill>
          <a:blip r:embed="rId8"/>
          <a:stretch>
            <a:fillRect/>
          </a:stretch>
        </p:blipFill>
        <p:spPr>
          <a:xfrm>
            <a:off x="8892947" y="2670053"/>
            <a:ext cx="1270000" cy="1587500"/>
          </a:xfrm>
          <a:prstGeom prst="rect">
            <a:avLst/>
          </a:prstGeom>
        </p:spPr>
      </p:pic>
      <p:pic>
        <p:nvPicPr>
          <p:cNvPr id="26" name="Immagine 25">
            <a:extLst>
              <a:ext uri="{FF2B5EF4-FFF2-40B4-BE49-F238E27FC236}">
                <a16:creationId xmlns:a16="http://schemas.microsoft.com/office/drawing/2014/main" id="{318E6387-31B6-33D4-F2DD-D77E2FC684D2}"/>
              </a:ext>
            </a:extLst>
          </p:cNvPr>
          <p:cNvPicPr>
            <a:picLocks noChangeAspect="1"/>
          </p:cNvPicPr>
          <p:nvPr/>
        </p:nvPicPr>
        <p:blipFill>
          <a:blip r:embed="rId9"/>
          <a:stretch>
            <a:fillRect/>
          </a:stretch>
        </p:blipFill>
        <p:spPr>
          <a:xfrm>
            <a:off x="8286469" y="5604235"/>
            <a:ext cx="2806700" cy="723900"/>
          </a:xfrm>
          <a:prstGeom prst="rect">
            <a:avLst/>
          </a:prstGeom>
        </p:spPr>
      </p:pic>
      <p:pic>
        <p:nvPicPr>
          <p:cNvPr id="32" name="Immagine 31" descr="Immagine che contiene testo&#10;&#10;Descrizione generata automaticamente">
            <a:extLst>
              <a:ext uri="{FF2B5EF4-FFF2-40B4-BE49-F238E27FC236}">
                <a16:creationId xmlns:a16="http://schemas.microsoft.com/office/drawing/2014/main" id="{BEAB0BF2-B235-62B8-EBB2-0BB0BE954084}"/>
              </a:ext>
            </a:extLst>
          </p:cNvPr>
          <p:cNvPicPr>
            <a:picLocks noChangeAspect="1"/>
          </p:cNvPicPr>
          <p:nvPr/>
        </p:nvPicPr>
        <p:blipFill>
          <a:blip r:embed="rId10"/>
          <a:stretch>
            <a:fillRect/>
          </a:stretch>
        </p:blipFill>
        <p:spPr>
          <a:xfrm>
            <a:off x="82037" y="-12356"/>
            <a:ext cx="1968500" cy="1028700"/>
          </a:xfrm>
          <a:prstGeom prst="rect">
            <a:avLst/>
          </a:prstGeom>
        </p:spPr>
      </p:pic>
      <p:pic>
        <p:nvPicPr>
          <p:cNvPr id="37" name="Immagine 36">
            <a:extLst>
              <a:ext uri="{FF2B5EF4-FFF2-40B4-BE49-F238E27FC236}">
                <a16:creationId xmlns:a16="http://schemas.microsoft.com/office/drawing/2014/main" id="{BEDD43A8-CC8E-BF87-3C97-3DB323431B23}"/>
              </a:ext>
            </a:extLst>
          </p:cNvPr>
          <p:cNvPicPr>
            <a:picLocks noChangeAspect="1"/>
          </p:cNvPicPr>
          <p:nvPr/>
        </p:nvPicPr>
        <p:blipFill>
          <a:blip r:embed="rId11"/>
          <a:stretch>
            <a:fillRect/>
          </a:stretch>
        </p:blipFill>
        <p:spPr>
          <a:xfrm>
            <a:off x="82037" y="1163610"/>
            <a:ext cx="1765300" cy="1143000"/>
          </a:xfrm>
          <a:prstGeom prst="rect">
            <a:avLst/>
          </a:prstGeom>
        </p:spPr>
      </p:pic>
      <p:sp>
        <p:nvSpPr>
          <p:cNvPr id="3" name="CasellaDiTesto 2">
            <a:extLst>
              <a:ext uri="{FF2B5EF4-FFF2-40B4-BE49-F238E27FC236}">
                <a16:creationId xmlns:a16="http://schemas.microsoft.com/office/drawing/2014/main" id="{26DBFF8D-38B5-2D49-071C-A322B2A2B62A}"/>
              </a:ext>
            </a:extLst>
          </p:cNvPr>
          <p:cNvSpPr txBox="1"/>
          <p:nvPr/>
        </p:nvSpPr>
        <p:spPr>
          <a:xfrm>
            <a:off x="2144935" y="460168"/>
            <a:ext cx="1122167" cy="461665"/>
          </a:xfrm>
          <a:prstGeom prst="rect">
            <a:avLst/>
          </a:prstGeom>
          <a:noFill/>
        </p:spPr>
        <p:txBody>
          <a:bodyPr wrap="none" rtlCol="0">
            <a:spAutoFit/>
          </a:bodyPr>
          <a:lstStyle/>
          <a:p>
            <a:pPr algn="ctr"/>
            <a:r>
              <a:rPr lang="en-GB" sz="2400" b="1" u="sng" dirty="0">
                <a:solidFill>
                  <a:srgbClr val="FF0000"/>
                </a:solidFill>
              </a:rPr>
              <a:t>I </a:t>
            </a:r>
            <a:r>
              <a:rPr lang="en-GB" sz="2400" b="1" u="sng" dirty="0" err="1">
                <a:solidFill>
                  <a:srgbClr val="FF0000"/>
                </a:solidFill>
              </a:rPr>
              <a:t>generazione</a:t>
            </a:r>
            <a:endParaRPr lang="en-GB" sz="2400" b="1" u="sng" dirty="0">
              <a:solidFill>
                <a:srgbClr val="FF0000"/>
              </a:solidFill>
            </a:endParaRPr>
          </a:p>
        </p:txBody>
      </p:sp>
      <p:sp>
        <p:nvSpPr>
          <p:cNvPr id="9" name="CasellaDiTesto 8">
            <a:extLst>
              <a:ext uri="{FF2B5EF4-FFF2-40B4-BE49-F238E27FC236}">
                <a16:creationId xmlns:a16="http://schemas.microsoft.com/office/drawing/2014/main" id="{80A90AFF-2C60-3D57-B225-3EEBD7A961F0}"/>
              </a:ext>
            </a:extLst>
          </p:cNvPr>
          <p:cNvSpPr txBox="1"/>
          <p:nvPr/>
        </p:nvSpPr>
        <p:spPr>
          <a:xfrm>
            <a:off x="9531927" y="4279738"/>
            <a:ext cx="2657025" cy="584775"/>
          </a:xfrm>
          <a:prstGeom prst="rect">
            <a:avLst/>
          </a:prstGeom>
          <a:noFill/>
        </p:spPr>
        <p:txBody>
          <a:bodyPr wrap="square">
            <a:spAutoFit/>
          </a:bodyPr>
          <a:lstStyle/>
          <a:p>
            <a:r>
              <a:rPr lang="en-GB" sz="3200" b="1" u="sng" dirty="0">
                <a:solidFill>
                  <a:srgbClr val="FF0000"/>
                </a:solidFill>
              </a:rPr>
              <a:t>II </a:t>
            </a:r>
            <a:r>
              <a:rPr lang="en-GB" sz="3200" b="1" u="sng" dirty="0" err="1">
                <a:solidFill>
                  <a:srgbClr val="FF0000"/>
                </a:solidFill>
              </a:rPr>
              <a:t>generazione</a:t>
            </a:r>
            <a:endParaRPr lang="en-GB" sz="3200" b="1" u="sng" dirty="0">
              <a:solidFill>
                <a:srgbClr val="FF0000"/>
              </a:solidFill>
            </a:endParaRPr>
          </a:p>
        </p:txBody>
      </p:sp>
      <p:sp>
        <p:nvSpPr>
          <p:cNvPr id="10" name="CasellaDiTesto 9">
            <a:extLst>
              <a:ext uri="{FF2B5EF4-FFF2-40B4-BE49-F238E27FC236}">
                <a16:creationId xmlns:a16="http://schemas.microsoft.com/office/drawing/2014/main" id="{7B0E104E-545D-BFFB-7235-93EF51F52DEC}"/>
              </a:ext>
            </a:extLst>
          </p:cNvPr>
          <p:cNvSpPr txBox="1"/>
          <p:nvPr/>
        </p:nvSpPr>
        <p:spPr>
          <a:xfrm>
            <a:off x="3495664" y="5712875"/>
            <a:ext cx="2613486" cy="523220"/>
          </a:xfrm>
          <a:prstGeom prst="rect">
            <a:avLst/>
          </a:prstGeom>
          <a:noFill/>
        </p:spPr>
        <p:txBody>
          <a:bodyPr wrap="square">
            <a:spAutoFit/>
          </a:bodyPr>
          <a:lstStyle/>
          <a:p>
            <a:r>
              <a:rPr lang="en-GB" sz="2800" b="1" u="sng" dirty="0">
                <a:solidFill>
                  <a:srgbClr val="FF0000"/>
                </a:solidFill>
              </a:rPr>
              <a:t>III </a:t>
            </a:r>
            <a:r>
              <a:rPr lang="en-GB" sz="2800" b="1" u="sng" dirty="0" err="1">
                <a:solidFill>
                  <a:srgbClr val="FF0000"/>
                </a:solidFill>
              </a:rPr>
              <a:t>generazione</a:t>
            </a:r>
            <a:endParaRPr lang="en-GB" sz="2800" b="1" u="sng" dirty="0">
              <a:solidFill>
                <a:srgbClr val="FF0000"/>
              </a:solidFill>
            </a:endParaRPr>
          </a:p>
        </p:txBody>
      </p:sp>
      <p:sp>
        <p:nvSpPr>
          <p:cNvPr id="12" name="Ovale 11">
            <a:extLst>
              <a:ext uri="{FF2B5EF4-FFF2-40B4-BE49-F238E27FC236}">
                <a16:creationId xmlns:a16="http://schemas.microsoft.com/office/drawing/2014/main" id="{D15315F8-EE00-EF3E-B6CB-A5B120FA80BA}"/>
              </a:ext>
            </a:extLst>
          </p:cNvPr>
          <p:cNvSpPr/>
          <p:nvPr/>
        </p:nvSpPr>
        <p:spPr>
          <a:xfrm>
            <a:off x="1753807" y="352049"/>
            <a:ext cx="1866961" cy="883335"/>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Ovale 12">
            <a:extLst>
              <a:ext uri="{FF2B5EF4-FFF2-40B4-BE49-F238E27FC236}">
                <a16:creationId xmlns:a16="http://schemas.microsoft.com/office/drawing/2014/main" id="{77E9FF02-7B50-2730-B78A-FD3048350A64}"/>
              </a:ext>
            </a:extLst>
          </p:cNvPr>
          <p:cNvSpPr/>
          <p:nvPr/>
        </p:nvSpPr>
        <p:spPr>
          <a:xfrm>
            <a:off x="9233502" y="4206535"/>
            <a:ext cx="2955450" cy="883336"/>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Ovale 13">
            <a:extLst>
              <a:ext uri="{FF2B5EF4-FFF2-40B4-BE49-F238E27FC236}">
                <a16:creationId xmlns:a16="http://schemas.microsoft.com/office/drawing/2014/main" id="{488AE0F6-53D6-9B48-BE6D-AE14AB4F0A66}"/>
              </a:ext>
            </a:extLst>
          </p:cNvPr>
          <p:cNvSpPr/>
          <p:nvPr/>
        </p:nvSpPr>
        <p:spPr>
          <a:xfrm>
            <a:off x="3321864" y="5602821"/>
            <a:ext cx="2961087" cy="883336"/>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8030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2026C-4366-DD41-AA40-DE34797E3D77}"/>
              </a:ext>
            </a:extLst>
          </p:cNvPr>
          <p:cNvSpPr>
            <a:spLocks noGrp="1"/>
          </p:cNvSpPr>
          <p:nvPr>
            <p:ph type="title"/>
          </p:nvPr>
        </p:nvSpPr>
        <p:spPr>
          <a:xfrm>
            <a:off x="762001" y="1138265"/>
            <a:ext cx="3056625" cy="2909296"/>
          </a:xfrm>
        </p:spPr>
        <p:txBody>
          <a:bodyPr anchor="t">
            <a:normAutofit/>
          </a:bodyPr>
          <a:lstStyle/>
          <a:p>
            <a:r>
              <a:rPr lang="it-IT" sz="3200">
                <a:latin typeface="Garamond" panose="02020404030301010803" pitchFamily="18" charset="0"/>
              </a:rPr>
              <a:t>Perché serve studiare il diritto amministrativo?</a:t>
            </a:r>
          </a:p>
        </p:txBody>
      </p:sp>
      <p:cxnSp>
        <p:nvCxnSpPr>
          <p:cNvPr id="35"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563B4AB1-9DF1-4047-BAEC-A1AD66555A60}"/>
              </a:ext>
            </a:extLst>
          </p:cNvPr>
          <p:cNvSpPr>
            <a:spLocks noGrp="1"/>
          </p:cNvSpPr>
          <p:nvPr>
            <p:ph idx="1"/>
          </p:nvPr>
        </p:nvSpPr>
        <p:spPr>
          <a:xfrm>
            <a:off x="4600755" y="753376"/>
            <a:ext cx="6661029" cy="5434637"/>
          </a:xfrm>
        </p:spPr>
        <p:txBody>
          <a:bodyPr>
            <a:normAutofit/>
          </a:bodyPr>
          <a:lstStyle/>
          <a:p>
            <a:pPr marL="0" indent="0" algn="just">
              <a:buNone/>
            </a:pPr>
            <a:r>
              <a:rPr lang="it-IT" dirty="0">
                <a:latin typeface="Garamond" panose="02020404030301010803" pitchFamily="18" charset="0"/>
              </a:rPr>
              <a:t>Pochi altri rami del diritto hanno subito, al pari del diritto amministrativo, le conseguenze dei grandi mutamenti sociali e politici intervenuti negli ultimi due secoli: l’impatto del progresso tecnologico, dell’incremento demografico e della democrazia nell’Ottocento; l’avvento delle costituzioni di nuova generazione alla metà del Novecento; la successiva costruzione dei sistemi di sicurezza sociale. </a:t>
            </a:r>
            <a:endParaRPr lang="it-IT" dirty="0"/>
          </a:p>
        </p:txBody>
      </p:sp>
    </p:spTree>
    <p:extLst>
      <p:ext uri="{BB962C8B-B14F-4D97-AF65-F5344CB8AC3E}">
        <p14:creationId xmlns:p14="http://schemas.microsoft.com/office/powerpoint/2010/main" val="253910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928CFF-DEB9-E6A9-3DBA-12437B26C543}"/>
              </a:ext>
            </a:extLst>
          </p:cNvPr>
          <p:cNvSpPr>
            <a:spLocks noGrp="1"/>
          </p:cNvSpPr>
          <p:nvPr>
            <p:ph type="title"/>
          </p:nvPr>
        </p:nvSpPr>
        <p:spPr>
          <a:xfrm>
            <a:off x="762001" y="1138265"/>
            <a:ext cx="3056625" cy="2909296"/>
          </a:xfrm>
        </p:spPr>
        <p:txBody>
          <a:bodyPr anchor="t">
            <a:normAutofit/>
          </a:bodyPr>
          <a:lstStyle/>
          <a:p>
            <a:r>
              <a:rPr lang="it-IT" sz="3200" dirty="0"/>
              <a:t>Crisi e diritto</a:t>
            </a:r>
          </a:p>
        </p:txBody>
      </p:sp>
      <p:cxnSp>
        <p:nvCxnSpPr>
          <p:cNvPr id="8" name="Straight Connector 7">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82E0902F-768B-950E-BADE-68F56E735F16}"/>
              </a:ext>
            </a:extLst>
          </p:cNvPr>
          <p:cNvSpPr>
            <a:spLocks noGrp="1"/>
          </p:cNvSpPr>
          <p:nvPr>
            <p:ph idx="1"/>
          </p:nvPr>
        </p:nvSpPr>
        <p:spPr>
          <a:xfrm>
            <a:off x="4600755" y="753376"/>
            <a:ext cx="6661029" cy="5434637"/>
          </a:xfrm>
        </p:spPr>
        <p:txBody>
          <a:bodyPr>
            <a:normAutofit fontScale="85000" lnSpcReduction="10000"/>
          </a:bodyPr>
          <a:lstStyle/>
          <a:p>
            <a:pPr algn="just"/>
            <a:r>
              <a:rPr lang="it-IT" sz="3200" dirty="0">
                <a:latin typeface="Garamond" panose="02020404030301010803" pitchFamily="18" charset="0"/>
              </a:rPr>
              <a:t>Lo scorcio del nuovo secolo è stato segnato dal terrorismo transnazionale, dalla più grave crisi economica dopo quella del 1929 e dalla più grave pandemia dopo quella del 1918. L’intreccio delle crisi e delle reazioni con cui i pubblici poteri hanno apprestato le proprie difese contro i rischi di disgregazione della società determinano ulteriori mutamenti, solo in parte prevedibili. I diritti amministrativi, sempre più accomunati dalla cooperazione e dall’integrazione tra gli Stati, determinano in misura ben più estesa e significativa che in passato i diversi modi di vivere delle persone, i loro rapporti all’interno delle varie formazioni sociali, le concrete possibilità di tutelare gli interessi dell’intera società.</a:t>
            </a:r>
          </a:p>
          <a:p>
            <a:endParaRPr lang="it-IT" sz="2000" dirty="0"/>
          </a:p>
        </p:txBody>
      </p:sp>
    </p:spTree>
    <p:extLst>
      <p:ext uri="{BB962C8B-B14F-4D97-AF65-F5344CB8AC3E}">
        <p14:creationId xmlns:p14="http://schemas.microsoft.com/office/powerpoint/2010/main" val="292653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olo 1">
            <a:extLst>
              <a:ext uri="{FF2B5EF4-FFF2-40B4-BE49-F238E27FC236}">
                <a16:creationId xmlns:a16="http://schemas.microsoft.com/office/drawing/2014/main" id="{7DDEFDC3-800D-0F4E-AE20-AD9CEB0CAE62}"/>
              </a:ext>
            </a:extLst>
          </p:cNvPr>
          <p:cNvSpPr>
            <a:spLocks noGrp="1"/>
          </p:cNvSpPr>
          <p:nvPr>
            <p:ph type="title"/>
          </p:nvPr>
        </p:nvSpPr>
        <p:spPr>
          <a:xfrm>
            <a:off x="640080" y="1243013"/>
            <a:ext cx="3855720" cy="4371974"/>
          </a:xfrm>
        </p:spPr>
        <p:txBody>
          <a:bodyPr>
            <a:normAutofit/>
          </a:bodyPr>
          <a:lstStyle/>
          <a:p>
            <a:r>
              <a:rPr lang="it-IT" sz="3600" dirty="0">
                <a:solidFill>
                  <a:schemeClr val="tx2"/>
                </a:solidFill>
                <a:latin typeface="Garamond" panose="02020404030301010803" pitchFamily="18" charset="0"/>
              </a:rPr>
              <a:t>Diritto amministrativo è anche il diritto delle grandi </a:t>
            </a:r>
            <a:r>
              <a:rPr lang="it-IT" sz="3600" i="1" dirty="0">
                <a:solidFill>
                  <a:schemeClr val="tx2"/>
                </a:solidFill>
                <a:latin typeface="Garamond" panose="02020404030301010803" pitchFamily="18" charset="0"/>
              </a:rPr>
              <a:t>crisi</a:t>
            </a:r>
            <a:r>
              <a:rPr lang="it-IT" sz="3600" dirty="0">
                <a:solidFill>
                  <a:schemeClr val="tx2"/>
                </a:solidFill>
                <a:latin typeface="Garamond" panose="02020404030301010803" pitchFamily="18" charset="0"/>
              </a:rPr>
              <a:t> economiche e istituzionali</a:t>
            </a:r>
          </a:p>
        </p:txBody>
      </p:sp>
      <p:sp>
        <p:nvSpPr>
          <p:cNvPr id="3" name="Segnaposto contenuto 2">
            <a:extLst>
              <a:ext uri="{FF2B5EF4-FFF2-40B4-BE49-F238E27FC236}">
                <a16:creationId xmlns:a16="http://schemas.microsoft.com/office/drawing/2014/main" id="{A42F2482-3C75-374C-B59A-B28D516FA42C}"/>
              </a:ext>
            </a:extLst>
          </p:cNvPr>
          <p:cNvSpPr>
            <a:spLocks noGrp="1"/>
          </p:cNvSpPr>
          <p:nvPr>
            <p:ph idx="1"/>
          </p:nvPr>
        </p:nvSpPr>
        <p:spPr>
          <a:xfrm>
            <a:off x="5135575" y="831272"/>
            <a:ext cx="6890170" cy="5203767"/>
          </a:xfrm>
        </p:spPr>
        <p:txBody>
          <a:bodyPr anchor="ctr">
            <a:noAutofit/>
          </a:bodyPr>
          <a:lstStyle/>
          <a:p>
            <a:r>
              <a:rPr lang="it-IT" sz="1600" dirty="0">
                <a:solidFill>
                  <a:schemeClr val="tx2"/>
                </a:solidFill>
                <a:latin typeface="Garamond" panose="02020404030301010803" pitchFamily="18" charset="0"/>
              </a:rPr>
              <a:t>Lo studio del </a:t>
            </a:r>
            <a:r>
              <a:rPr lang="it-IT" sz="1600" b="1" dirty="0">
                <a:solidFill>
                  <a:schemeClr val="tx2"/>
                </a:solidFill>
                <a:latin typeface="Garamond" panose="02020404030301010803" pitchFamily="18" charset="0"/>
              </a:rPr>
              <a:t>diritto amministrativo </a:t>
            </a:r>
            <a:r>
              <a:rPr lang="it-IT" sz="1600" dirty="0">
                <a:solidFill>
                  <a:schemeClr val="tx2"/>
                </a:solidFill>
                <a:latin typeface="Garamond" panose="02020404030301010803" pitchFamily="18" charset="0"/>
              </a:rPr>
              <a:t>dovrebbe darvi una chiave di lettura per comprendere a fondo la realtà sociale e istituzionale in cui siete e sarete chiamati a muovervi</a:t>
            </a:r>
          </a:p>
          <a:p>
            <a:r>
              <a:rPr lang="it-IT" sz="1600" dirty="0">
                <a:solidFill>
                  <a:schemeClr val="tx2"/>
                </a:solidFill>
                <a:latin typeface="Garamond" panose="02020404030301010803" pitchFamily="18" charset="0"/>
              </a:rPr>
              <a:t>Non sorprende di certo che la “scommessa” sulla realizzazione del PNRR italiano si giochi, prevalentemente, sul piano della “dimensione amministrativa”</a:t>
            </a:r>
            <a:r>
              <a:rPr lang="it-IT" sz="1600" baseline="30000" dirty="0">
                <a:solidFill>
                  <a:schemeClr val="tx2"/>
                </a:solidFill>
                <a:latin typeface="Garamond" panose="02020404030301010803" pitchFamily="18" charset="0"/>
              </a:rPr>
              <a:t> </a:t>
            </a:r>
            <a:r>
              <a:rPr lang="it-IT" sz="1600" dirty="0">
                <a:solidFill>
                  <a:schemeClr val="tx2"/>
                </a:solidFill>
                <a:latin typeface="Garamond" panose="02020404030301010803" pitchFamily="18" charset="0"/>
              </a:rPr>
              <a:t>, parzialmente su quello “giurisdizionale” e, in modo meno preponderante, su quello “legislativo”. Si tratta infatti di una condizione “immanente” in termini generali dello stesso diritto amministrativo il quale nasce come strumento di reazione alla “crisi economica” (si v. in tal senso </a:t>
            </a:r>
            <a:r>
              <a:rPr lang="it-IT" sz="1600" cap="small" dirty="0" err="1">
                <a:solidFill>
                  <a:schemeClr val="tx2"/>
                </a:solidFill>
                <a:latin typeface="Garamond" panose="02020404030301010803" pitchFamily="18" charset="0"/>
              </a:rPr>
              <a:t>F</a:t>
            </a:r>
            <a:r>
              <a:rPr lang="it-IT" sz="1600" cap="small" dirty="0">
                <a:solidFill>
                  <a:schemeClr val="tx2"/>
                </a:solidFill>
                <a:latin typeface="Garamond" panose="02020404030301010803" pitchFamily="18" charset="0"/>
              </a:rPr>
              <a:t>. Merusi</a:t>
            </a:r>
            <a:r>
              <a:rPr lang="it-IT" sz="1600" dirty="0">
                <a:solidFill>
                  <a:schemeClr val="tx2"/>
                </a:solidFill>
                <a:latin typeface="Garamond" panose="02020404030301010803" pitchFamily="18" charset="0"/>
              </a:rPr>
              <a:t>, </a:t>
            </a:r>
            <a:r>
              <a:rPr lang="it-IT" sz="1600" i="1" dirty="0">
                <a:solidFill>
                  <a:schemeClr val="tx2"/>
                </a:solidFill>
                <a:latin typeface="Garamond" panose="02020404030301010803" pitchFamily="18" charset="0"/>
              </a:rPr>
              <a:t>Il sogno di Diocleziano, Il diritto nelle crisi economiche</a:t>
            </a:r>
            <a:r>
              <a:rPr lang="it-IT" sz="1600" dirty="0">
                <a:solidFill>
                  <a:schemeClr val="tx2"/>
                </a:solidFill>
                <a:latin typeface="Garamond" panose="02020404030301010803" pitchFamily="18" charset="0"/>
              </a:rPr>
              <a:t>, Torino, 2013, 8 </a:t>
            </a:r>
            <a:r>
              <a:rPr lang="it-IT" sz="1600" dirty="0" err="1">
                <a:solidFill>
                  <a:schemeClr val="tx2"/>
                </a:solidFill>
                <a:latin typeface="Garamond" panose="02020404030301010803" pitchFamily="18" charset="0"/>
              </a:rPr>
              <a:t>ss</a:t>
            </a:r>
            <a:r>
              <a:rPr lang="it-IT" sz="1600" dirty="0">
                <a:solidFill>
                  <a:schemeClr val="tx2"/>
                </a:solidFill>
                <a:latin typeface="Garamond" panose="02020404030301010803" pitchFamily="18" charset="0"/>
              </a:rPr>
              <a:t>)</a:t>
            </a:r>
          </a:p>
          <a:p>
            <a:r>
              <a:rPr lang="it-IT" sz="1600" dirty="0">
                <a:solidFill>
                  <a:schemeClr val="tx2"/>
                </a:solidFill>
                <a:latin typeface="Garamond" panose="02020404030301010803" pitchFamily="18" charset="0"/>
              </a:rPr>
              <a:t>Il PNRR contiene alcune specifiche misure che intervengono sul sistema giudiziario. Si tratta, in particolare, della previsione di riforme volte ad accelerare lo svolgimento dei processi, e di specifici stanziamenti per la digitalizzazione dei procedimenti giudiziari, per la gestione del carico pregresso di cause civili e penali e per l'efficientamento degli edifici giudiziari. Ulteriori risorse, dedicate all'edilizia penitenziaria, sono messe a disposizione dal Piano complementare.</a:t>
            </a:r>
          </a:p>
          <a:p>
            <a:r>
              <a:rPr lang="it-IT" sz="1600" dirty="0">
                <a:solidFill>
                  <a:schemeClr val="tx2"/>
                </a:solidFill>
                <a:latin typeface="Garamond" panose="02020404030301010803" pitchFamily="18" charset="0"/>
              </a:rPr>
              <a:t>Il Piano costituisce, del resto, un tipico atto frutto del potere di “pianificazione” amministrativa ed economica predisposto, come già avvenuto in passato, per reagire al terzo (e più grande) “shock” economico, sociale e istituzionale del XXI secolo. Si tratta, tuttavia, di un atto che presenta delle indubbie peculiarità. Basta considerare che la richiamata disciplina sovranazionale racchiude una serie di disposizioni difficilmente riconducibili a schemi e modelli “ordinari”, prima fra tutte la capacità del Piano di sviluppare una nuova “sovranità europea”, rimaneggiando il “cuore delle politiche redistributive” e introducendo meccanismi sostanzialmente vincolanti anche sul piano giuridico, al fine di sostenere l’economia italiana lungo direzioni quanto più condivise con le Istituzioni europee Il PNRR non è infatti solo un piano di investimenti economici, ma anche di misure ad alto impatto strutturale.</a:t>
            </a:r>
          </a:p>
        </p:txBody>
      </p:sp>
    </p:spTree>
    <p:extLst>
      <p:ext uri="{BB962C8B-B14F-4D97-AF65-F5344CB8AC3E}">
        <p14:creationId xmlns:p14="http://schemas.microsoft.com/office/powerpoint/2010/main" val="3134056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7DD490F-25CF-A446-9257-C227C80CA10F}"/>
              </a:ext>
            </a:extLst>
          </p:cNvPr>
          <p:cNvSpPr>
            <a:spLocks noGrp="1"/>
          </p:cNvSpPr>
          <p:nvPr>
            <p:ph type="title"/>
          </p:nvPr>
        </p:nvSpPr>
        <p:spPr>
          <a:xfrm>
            <a:off x="1632439" y="1335183"/>
            <a:ext cx="3516922" cy="4150899"/>
          </a:xfrm>
        </p:spPr>
        <p:txBody>
          <a:bodyPr>
            <a:normAutofit/>
          </a:bodyPr>
          <a:lstStyle/>
          <a:p>
            <a:pPr algn="ctr"/>
            <a:r>
              <a:rPr lang="it-IT" sz="3200">
                <a:solidFill>
                  <a:srgbClr val="595959"/>
                </a:solidFill>
              </a:rPr>
              <a:t>Quali sono le origini del diritto amministrativo?</a:t>
            </a:r>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77DC6EC-B123-4D44-9368-3A1A186AEF82}"/>
              </a:ext>
            </a:extLst>
          </p:cNvPr>
          <p:cNvSpPr>
            <a:spLocks noGrp="1"/>
          </p:cNvSpPr>
          <p:nvPr>
            <p:ph idx="1"/>
          </p:nvPr>
        </p:nvSpPr>
        <p:spPr>
          <a:xfrm>
            <a:off x="6287784" y="1705510"/>
            <a:ext cx="5059089" cy="4348926"/>
          </a:xfrm>
        </p:spPr>
        <p:txBody>
          <a:bodyPr anchor="ctr">
            <a:noAutofit/>
          </a:bodyPr>
          <a:lstStyle/>
          <a:p>
            <a:pPr marL="0" indent="0">
              <a:buNone/>
            </a:pPr>
            <a:r>
              <a:rPr lang="it-IT" sz="1600" dirty="0">
                <a:solidFill>
                  <a:schemeClr val="tx1">
                    <a:lumMod val="65000"/>
                    <a:lumOff val="35000"/>
                  </a:schemeClr>
                </a:solidFill>
                <a:latin typeface="Garamond" panose="02020404030301010803" pitchFamily="18" charset="0"/>
              </a:rPr>
              <a:t>Secondo alcune ricostruzioni storiche il diritto amministrativo avrebbe origini molto lontane nel tempo; secondo altre il diritto amministrativo sarebbe nato in fasi più recenti, da collocare attorno al XVIII secolo…</a:t>
            </a:r>
          </a:p>
          <a:p>
            <a:r>
              <a:rPr lang="it-IT" sz="1600" dirty="0">
                <a:solidFill>
                  <a:schemeClr val="tx1">
                    <a:lumMod val="65000"/>
                    <a:lumOff val="35000"/>
                  </a:schemeClr>
                </a:solidFill>
                <a:latin typeface="Garamond" panose="02020404030301010803" pitchFamily="18" charset="0"/>
              </a:rPr>
              <a:t>Per alcuni la sua nascita debba farsi risalire all’XI secolo. Questi studiosi, di scuola francese, sostengono che allora esistevano regole amministrative, soprattutto per il “</a:t>
            </a:r>
            <a:r>
              <a:rPr lang="it-IT" sz="1600" b="1" dirty="0">
                <a:solidFill>
                  <a:schemeClr val="tx1">
                    <a:lumMod val="65000"/>
                    <a:lumOff val="35000"/>
                  </a:schemeClr>
                </a:solidFill>
                <a:latin typeface="Garamond" panose="02020404030301010803" pitchFamily="18" charset="0"/>
              </a:rPr>
              <a:t>diritto dei servizi pubblici</a:t>
            </a:r>
            <a:r>
              <a:rPr lang="it-IT" sz="1600" dirty="0">
                <a:solidFill>
                  <a:schemeClr val="tx1">
                    <a:lumMod val="65000"/>
                    <a:lumOff val="35000"/>
                  </a:schemeClr>
                </a:solidFill>
                <a:latin typeface="Garamond" panose="02020404030301010803" pitchFamily="18" charset="0"/>
              </a:rPr>
              <a:t>”. E qui ci si avvicina ad un concetto – “servizio pubblico” – che troverà la sua espansione nel XX secolo e si ritrova anche oggi. Tutte quelle attività in cui si ha una pubblica amministrazione che non svolge funzioni di polizia, o funzioni comunque autoritative, ma </a:t>
            </a:r>
            <a:r>
              <a:rPr lang="it-IT" sz="1600" b="1" u="sng" dirty="0">
                <a:solidFill>
                  <a:schemeClr val="tx1">
                    <a:lumMod val="65000"/>
                    <a:lumOff val="35000"/>
                  </a:schemeClr>
                </a:solidFill>
                <a:latin typeface="Garamond" panose="02020404030301010803" pitchFamily="18" charset="0"/>
              </a:rPr>
              <a:t>presta servizi</a:t>
            </a:r>
            <a:r>
              <a:rPr lang="it-IT" sz="1600" dirty="0">
                <a:solidFill>
                  <a:schemeClr val="tx1">
                    <a:lumMod val="65000"/>
                    <a:lumOff val="35000"/>
                  </a:schemeClr>
                </a:solidFill>
                <a:latin typeface="Garamond" panose="02020404030301010803" pitchFamily="18" charset="0"/>
              </a:rPr>
              <a:t>. Non attività di prescrizione, ma di prestazione.</a:t>
            </a:r>
          </a:p>
          <a:p>
            <a:pPr algn="just"/>
            <a:r>
              <a:rPr lang="it-IT" sz="1600" dirty="0">
                <a:solidFill>
                  <a:schemeClr val="tx1">
                    <a:lumMod val="65000"/>
                    <a:lumOff val="35000"/>
                  </a:schemeClr>
                </a:solidFill>
                <a:latin typeface="Garamond" panose="02020404030301010803" pitchFamily="18" charset="0"/>
              </a:rPr>
              <a:t>L’attività di servizio pubblico ha per destinatari cittadini che sono consumatori, utenti. Così, sono servizi pubblici, ad esempio, le poste, la scuola, l’illuminazione delle vie e delle piazze. Il servizio può essere reso anche da soggetti privati, posti sotto il controllo di un’amministrazione pubblica, per un servizio prestato a tutti ed  è sottoposto – come si vedrà – ad una disciplina con connotati anche pubblicistici</a:t>
            </a:r>
          </a:p>
          <a:p>
            <a:pPr marL="0" indent="0">
              <a:buNone/>
            </a:pPr>
            <a:endParaRPr lang="it-IT" sz="1600" dirty="0">
              <a:solidFill>
                <a:schemeClr val="tx1">
                  <a:lumMod val="65000"/>
                  <a:lumOff val="35000"/>
                </a:schemeClr>
              </a:solidFill>
            </a:endParaRPr>
          </a:p>
          <a:p>
            <a:endParaRPr lang="it-IT" sz="1600" dirty="0">
              <a:solidFill>
                <a:schemeClr val="tx1">
                  <a:lumMod val="65000"/>
                  <a:lumOff val="35000"/>
                </a:schemeClr>
              </a:solidFill>
            </a:endParaRPr>
          </a:p>
        </p:txBody>
      </p:sp>
    </p:spTree>
    <p:extLst>
      <p:ext uri="{BB962C8B-B14F-4D97-AF65-F5344CB8AC3E}">
        <p14:creationId xmlns:p14="http://schemas.microsoft.com/office/powerpoint/2010/main" val="37566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830E933-FA6F-414B-B332-FC2B8663C74D}"/>
              </a:ext>
            </a:extLst>
          </p:cNvPr>
          <p:cNvSpPr>
            <a:spLocks noGrp="1"/>
          </p:cNvSpPr>
          <p:nvPr>
            <p:ph type="title"/>
          </p:nvPr>
        </p:nvSpPr>
        <p:spPr>
          <a:xfrm>
            <a:off x="1616054" y="1261137"/>
            <a:ext cx="8959893" cy="888360"/>
          </a:xfrm>
        </p:spPr>
        <p:txBody>
          <a:bodyPr anchor="b">
            <a:normAutofit/>
          </a:bodyPr>
          <a:lstStyle/>
          <a:p>
            <a:pPr algn="ctr"/>
            <a:r>
              <a:rPr lang="it-IT" sz="3200">
                <a:solidFill>
                  <a:schemeClr val="tx1">
                    <a:lumMod val="65000"/>
                    <a:lumOff val="35000"/>
                  </a:schemeClr>
                </a:solidFill>
                <a:latin typeface="Garamond" panose="02020404030301010803" pitchFamily="18" charset="0"/>
              </a:rPr>
              <a:t>Quali sono le origini del diritto amministrativo?</a:t>
            </a:r>
          </a:p>
        </p:txBody>
      </p:sp>
      <p:sp>
        <p:nvSpPr>
          <p:cNvPr id="3" name="Segnaposto contenuto 2">
            <a:extLst>
              <a:ext uri="{FF2B5EF4-FFF2-40B4-BE49-F238E27FC236}">
                <a16:creationId xmlns:a16="http://schemas.microsoft.com/office/drawing/2014/main" id="{E84BF6CC-21BB-D441-B87B-2EF728EFC2E5}"/>
              </a:ext>
            </a:extLst>
          </p:cNvPr>
          <p:cNvSpPr>
            <a:spLocks noGrp="1"/>
          </p:cNvSpPr>
          <p:nvPr>
            <p:ph idx="1"/>
          </p:nvPr>
        </p:nvSpPr>
        <p:spPr>
          <a:xfrm>
            <a:off x="955964" y="2382982"/>
            <a:ext cx="10540522" cy="3505200"/>
          </a:xfrm>
        </p:spPr>
        <p:txBody>
          <a:bodyPr anchor="t">
            <a:normAutofit/>
          </a:bodyPr>
          <a:lstStyle/>
          <a:p>
            <a:pPr marL="0" indent="0">
              <a:buNone/>
            </a:pPr>
            <a:r>
              <a:rPr lang="it-IT" sz="1700" dirty="0">
                <a:solidFill>
                  <a:schemeClr val="tx1">
                    <a:lumMod val="65000"/>
                    <a:lumOff val="35000"/>
                  </a:schemeClr>
                </a:solidFill>
                <a:latin typeface="Garamond" panose="02020404030301010803" pitchFamily="18" charset="0"/>
              </a:rPr>
              <a:t>Secondo altri il diritto amministrativo ha un’origine </a:t>
            </a:r>
            <a:r>
              <a:rPr lang="it-IT" sz="1700" b="1" dirty="0">
                <a:solidFill>
                  <a:schemeClr val="tx1">
                    <a:lumMod val="65000"/>
                    <a:lumOff val="35000"/>
                  </a:schemeClr>
                </a:solidFill>
                <a:latin typeface="Garamond" panose="02020404030301010803" pitchFamily="18" charset="0"/>
              </a:rPr>
              <a:t>recente</a:t>
            </a:r>
            <a:r>
              <a:rPr lang="it-IT" sz="1700" dirty="0">
                <a:solidFill>
                  <a:schemeClr val="tx1">
                    <a:lumMod val="65000"/>
                    <a:lumOff val="35000"/>
                  </a:schemeClr>
                </a:solidFill>
                <a:latin typeface="Garamond" panose="02020404030301010803" pitchFamily="18" charset="0"/>
              </a:rPr>
              <a:t> perché ha acquisito una configurazione autonoma </a:t>
            </a:r>
            <a:r>
              <a:rPr lang="it-IT" sz="1700" b="1" u="sng" dirty="0">
                <a:solidFill>
                  <a:schemeClr val="tx1">
                    <a:lumMod val="65000"/>
                    <a:lumOff val="35000"/>
                  </a:schemeClr>
                </a:solidFill>
                <a:latin typeface="Garamond" panose="02020404030301010803" pitchFamily="18" charset="0"/>
              </a:rPr>
              <a:t>alla fine del Settecento</a:t>
            </a:r>
            <a:r>
              <a:rPr lang="it-IT" sz="1700" dirty="0">
                <a:solidFill>
                  <a:schemeClr val="tx1">
                    <a:lumMod val="65000"/>
                    <a:lumOff val="35000"/>
                  </a:schemeClr>
                </a:solidFill>
                <a:latin typeface="Garamond" panose="02020404030301010803" pitchFamily="18" charset="0"/>
              </a:rPr>
              <a:t>, a più di due millenni di distanza dalle prime norme scritte riguardanti il diritto privato e il diritto penale nell’antica Roma. Si è formato all’interno degli ordinamenti giuridici generali che si sono affermati in Europa soprattutto dopo i Trattati di Vestfalia (1648), cioè con gli Stati nazionali.</a:t>
            </a:r>
          </a:p>
          <a:p>
            <a:pPr marL="0" indent="0">
              <a:buNone/>
            </a:pPr>
            <a:r>
              <a:rPr lang="it-IT" sz="1700" dirty="0">
                <a:solidFill>
                  <a:schemeClr val="tx1">
                    <a:lumMod val="65000"/>
                    <a:lumOff val="35000"/>
                  </a:schemeClr>
                </a:solidFill>
                <a:latin typeface="Garamond" panose="02020404030301010803" pitchFamily="18" charset="0"/>
              </a:rPr>
              <a:t>Lo Stato assoluto è uno Stato amministrativo (Stato di polizia che garantiva la convivenza ordinata e promuoveva il benessere della collettività) </a:t>
            </a:r>
          </a:p>
          <a:p>
            <a:pPr marL="0" indent="0">
              <a:buNone/>
            </a:pPr>
            <a:r>
              <a:rPr lang="it-IT" sz="1700" b="1" dirty="0">
                <a:solidFill>
                  <a:schemeClr val="tx1">
                    <a:lumMod val="65000"/>
                    <a:lumOff val="35000"/>
                  </a:schemeClr>
                </a:solidFill>
                <a:latin typeface="Garamond" panose="02020404030301010803" pitchFamily="18" charset="0"/>
              </a:rPr>
              <a:t>Si consolidato tra Otto e Novecento</a:t>
            </a:r>
            <a:r>
              <a:rPr lang="it-IT" sz="1700" dirty="0">
                <a:solidFill>
                  <a:schemeClr val="tx1">
                    <a:lumMod val="65000"/>
                    <a:lumOff val="35000"/>
                  </a:schemeClr>
                </a:solidFill>
                <a:latin typeface="Garamond" panose="02020404030301010803" pitchFamily="18" charset="0"/>
              </a:rPr>
              <a:t>, nel periodo in cui lo Stato perdeva il carattere di assolutezza, per via dell’affermazione dei principi liberali e, in seguito, delle istanze democratiche. </a:t>
            </a:r>
          </a:p>
          <a:p>
            <a:pPr marL="0" indent="0">
              <a:buNone/>
            </a:pPr>
            <a:r>
              <a:rPr lang="it-IT" sz="1700" b="1" dirty="0">
                <a:solidFill>
                  <a:schemeClr val="tx1">
                    <a:lumMod val="65000"/>
                    <a:lumOff val="35000"/>
                  </a:schemeClr>
                </a:solidFill>
                <a:latin typeface="Garamond" panose="02020404030301010803" pitchFamily="18" charset="0"/>
              </a:rPr>
              <a:t>Ha subito ulteriori mutamenti nel corso della seconda metà  del secolo scorso</a:t>
            </a:r>
            <a:r>
              <a:rPr lang="it-IT" sz="1700" dirty="0">
                <a:solidFill>
                  <a:schemeClr val="tx1">
                    <a:lumMod val="65000"/>
                    <a:lumOff val="35000"/>
                  </a:schemeClr>
                </a:solidFill>
                <a:latin typeface="Garamond" panose="02020404030301010803" pitchFamily="18" charset="0"/>
              </a:rPr>
              <a:t>. A partire dall’ultimo decennio del Novecento, risente sempre di più dell’influenza dei poteri pubblici </a:t>
            </a:r>
            <a:r>
              <a:rPr lang="it-IT" sz="1700" dirty="0" err="1">
                <a:solidFill>
                  <a:schemeClr val="tx1">
                    <a:lumMod val="65000"/>
                    <a:lumOff val="35000"/>
                  </a:schemeClr>
                </a:solidFill>
                <a:latin typeface="Garamond" panose="02020404030301010803" pitchFamily="18" charset="0"/>
              </a:rPr>
              <a:t>ultrastatali</a:t>
            </a:r>
            <a:r>
              <a:rPr lang="it-IT" sz="1700" dirty="0">
                <a:solidFill>
                  <a:schemeClr val="tx1">
                    <a:lumMod val="65000"/>
                    <a:lumOff val="35000"/>
                  </a:schemeClr>
                </a:solidFill>
                <a:latin typeface="Garamond" panose="02020404030301010803" pitchFamily="18" charset="0"/>
              </a:rPr>
              <a:t>, soprattutto nella cornice dell’integrazione più stretta che si è  realizzata nell’Unione europea.</a:t>
            </a:r>
          </a:p>
          <a:p>
            <a:pPr marL="0" indent="0">
              <a:buNone/>
            </a:pPr>
            <a:endParaRPr lang="it-IT" sz="1700" dirty="0">
              <a:solidFill>
                <a:schemeClr val="tx1">
                  <a:lumMod val="65000"/>
                  <a:lumOff val="35000"/>
                </a:schemeClr>
              </a:solidFill>
            </a:endParaRPr>
          </a:p>
          <a:p>
            <a:endParaRPr lang="it-IT" sz="1700" dirty="0">
              <a:solidFill>
                <a:schemeClr val="tx1">
                  <a:lumMod val="65000"/>
                  <a:lumOff val="35000"/>
                </a:schemeClr>
              </a:solidFill>
            </a:endParaRPr>
          </a:p>
        </p:txBody>
      </p:sp>
    </p:spTree>
    <p:extLst>
      <p:ext uri="{BB962C8B-B14F-4D97-AF65-F5344CB8AC3E}">
        <p14:creationId xmlns:p14="http://schemas.microsoft.com/office/powerpoint/2010/main" val="181848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0E3585-2406-6341-8779-4034089FDE38}"/>
              </a:ext>
            </a:extLst>
          </p:cNvPr>
          <p:cNvSpPr>
            <a:spLocks noGrp="1"/>
          </p:cNvSpPr>
          <p:nvPr>
            <p:ph type="title"/>
          </p:nvPr>
        </p:nvSpPr>
        <p:spPr>
          <a:xfrm>
            <a:off x="1050879" y="609601"/>
            <a:ext cx="4476464" cy="1216024"/>
          </a:xfrm>
        </p:spPr>
        <p:txBody>
          <a:bodyPr>
            <a:normAutofit/>
          </a:bodyPr>
          <a:lstStyle/>
          <a:p>
            <a:r>
              <a:rPr lang="it-IT" dirty="0"/>
              <a:t>1439</a:t>
            </a:r>
          </a:p>
        </p:txBody>
      </p:sp>
      <p:sp>
        <p:nvSpPr>
          <p:cNvPr id="3" name="Segnaposto contenuto 2">
            <a:extLst>
              <a:ext uri="{FF2B5EF4-FFF2-40B4-BE49-F238E27FC236}">
                <a16:creationId xmlns:a16="http://schemas.microsoft.com/office/drawing/2014/main" id="{77844447-0E6E-8B43-B9FE-175533565836}"/>
              </a:ext>
            </a:extLst>
          </p:cNvPr>
          <p:cNvSpPr>
            <a:spLocks noGrp="1"/>
          </p:cNvSpPr>
          <p:nvPr>
            <p:ph idx="1"/>
          </p:nvPr>
        </p:nvSpPr>
        <p:spPr>
          <a:xfrm>
            <a:off x="328773" y="1705510"/>
            <a:ext cx="4598069" cy="4565195"/>
          </a:xfrm>
        </p:spPr>
        <p:txBody>
          <a:bodyPr>
            <a:normAutofit/>
          </a:bodyPr>
          <a:lstStyle/>
          <a:p>
            <a:pPr algn="just">
              <a:lnSpc>
                <a:spcPct val="90000"/>
              </a:lnSpc>
            </a:pPr>
            <a:r>
              <a:rPr lang="it-IT" sz="1700" dirty="0"/>
              <a:t>Le fonti francesi di diritto feudale assumono grande interesse: un’ordinanza del 1439 ordina al mugnaio di “</a:t>
            </a:r>
            <a:r>
              <a:rPr lang="it-IT" sz="1700" i="1" dirty="0"/>
              <a:t>macinare i grani, nel momento e nella misura in cui sono apportati al mulino, senza preferenza e, soprattutto, senza esigere nulla per la molitura</a:t>
            </a:r>
            <a:r>
              <a:rPr lang="it-IT" sz="1700" dirty="0"/>
              <a:t>”.</a:t>
            </a:r>
          </a:p>
          <a:p>
            <a:pPr algn="just">
              <a:lnSpc>
                <a:spcPct val="90000"/>
              </a:lnSpc>
            </a:pPr>
            <a:r>
              <a:rPr lang="it-IT" sz="1700" dirty="0"/>
              <a:t>L’addetto al mulino (se il mulino era di proprietà del  re o del signore del luogo) deve assicurare un servizio continuo e di qualità, altrimenti può essere dichiarato decaduto dal diritto di gestire il mulino; l’addetto al mulino collocato in permanenza sotto il controllo della collettività”.</a:t>
            </a:r>
          </a:p>
          <a:p>
            <a:pPr algn="just">
              <a:lnSpc>
                <a:spcPct val="90000"/>
              </a:lnSpc>
            </a:pPr>
            <a:r>
              <a:rPr lang="it-IT" sz="1700" dirty="0"/>
              <a:t>Si tratta di un </a:t>
            </a:r>
            <a:r>
              <a:rPr lang="it-IT" sz="1700" b="1" u="sng" dirty="0"/>
              <a:t>servizio pubblico in quanto caratterizzato da logiche diverse da quelle delle attività economiche private</a:t>
            </a:r>
          </a:p>
          <a:p>
            <a:pPr>
              <a:lnSpc>
                <a:spcPct val="90000"/>
              </a:lnSpc>
            </a:pPr>
            <a:endParaRPr lang="it-IT" sz="1700" dirty="0"/>
          </a:p>
        </p:txBody>
      </p:sp>
      <p:pic>
        <p:nvPicPr>
          <p:cNvPr id="5" name="Immagine 4" descr="Immagine che contiene esterni, cielo, mulino a vento, oggetto da esterni&#10;&#10;Descrizione generata automaticamente">
            <a:extLst>
              <a:ext uri="{FF2B5EF4-FFF2-40B4-BE49-F238E27FC236}">
                <a16:creationId xmlns:a16="http://schemas.microsoft.com/office/drawing/2014/main" id="{D263CED4-1F47-D941-B48F-0DF96B504994}"/>
              </a:ext>
            </a:extLst>
          </p:cNvPr>
          <p:cNvPicPr>
            <a:picLocks noChangeAspect="1"/>
          </p:cNvPicPr>
          <p:nvPr/>
        </p:nvPicPr>
        <p:blipFill rotWithShape="1">
          <a:blip r:embed="rId2"/>
          <a:srcRect l="15424" r="11577"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54596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BD18A2-302F-3344-AAD0-4A2D73A94089}"/>
              </a:ext>
            </a:extLst>
          </p:cNvPr>
          <p:cNvSpPr>
            <a:spLocks noGrp="1"/>
          </p:cNvSpPr>
          <p:nvPr>
            <p:ph type="title"/>
          </p:nvPr>
        </p:nvSpPr>
        <p:spPr>
          <a:xfrm>
            <a:off x="7166335" y="609601"/>
            <a:ext cx="3937094" cy="1216024"/>
          </a:xfrm>
        </p:spPr>
        <p:txBody>
          <a:bodyPr>
            <a:normAutofit/>
          </a:bodyPr>
          <a:lstStyle/>
          <a:p>
            <a:pPr algn="ctr">
              <a:lnSpc>
                <a:spcPct val="100000"/>
              </a:lnSpc>
            </a:pPr>
            <a:r>
              <a:rPr lang="it-IT" sz="2400" dirty="0"/>
              <a:t>SERVIZIO POSTALE A CAVALLO</a:t>
            </a:r>
          </a:p>
        </p:txBody>
      </p:sp>
      <p:pic>
        <p:nvPicPr>
          <p:cNvPr id="7" name="Immagine 6" descr="Immagine che contiene mammifero, parecchi&#10;&#10;Descrizione generata automaticamente">
            <a:extLst>
              <a:ext uri="{FF2B5EF4-FFF2-40B4-BE49-F238E27FC236}">
                <a16:creationId xmlns:a16="http://schemas.microsoft.com/office/drawing/2014/main" id="{33515E97-895F-0547-8EA8-438AE628E904}"/>
              </a:ext>
            </a:extLst>
          </p:cNvPr>
          <p:cNvPicPr>
            <a:picLocks noChangeAspect="1"/>
          </p:cNvPicPr>
          <p:nvPr/>
        </p:nvPicPr>
        <p:blipFill rotWithShape="1">
          <a:blip r:embed="rId2"/>
          <a:srcRect l="6771" r="35510"/>
          <a:stretch/>
        </p:blipFill>
        <p:spPr>
          <a:xfrm>
            <a:off x="4" y="1"/>
            <a:ext cx="7037119"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Segnaposto contenuto 2">
            <a:extLst>
              <a:ext uri="{FF2B5EF4-FFF2-40B4-BE49-F238E27FC236}">
                <a16:creationId xmlns:a16="http://schemas.microsoft.com/office/drawing/2014/main" id="{C7D74FE2-AFCE-9843-9080-686A08153D31}"/>
              </a:ext>
            </a:extLst>
          </p:cNvPr>
          <p:cNvSpPr>
            <a:spLocks noGrp="1"/>
          </p:cNvSpPr>
          <p:nvPr>
            <p:ph idx="1"/>
          </p:nvPr>
        </p:nvSpPr>
        <p:spPr>
          <a:xfrm>
            <a:off x="7162799" y="2147356"/>
            <a:ext cx="3885061" cy="4107021"/>
          </a:xfrm>
        </p:spPr>
        <p:txBody>
          <a:bodyPr>
            <a:normAutofit fontScale="55000" lnSpcReduction="20000"/>
          </a:bodyPr>
          <a:lstStyle/>
          <a:p>
            <a:pPr marL="0" indent="0">
              <a:buNone/>
            </a:pPr>
            <a:r>
              <a:rPr lang="it-IT" dirty="0"/>
              <a:t>ordinanza Consiglio di Luigi XI 19 giugno 1464 </a:t>
            </a:r>
          </a:p>
          <a:p>
            <a:pPr marL="0" indent="0">
              <a:buNone/>
            </a:pPr>
            <a:r>
              <a:rPr lang="it-IT" dirty="0"/>
              <a:t>SERVIZIO POSTALE A CAVALLO</a:t>
            </a:r>
          </a:p>
          <a:p>
            <a:pPr marL="0" indent="0" algn="just">
              <a:buNone/>
            </a:pPr>
            <a:r>
              <a:rPr lang="it-IT" dirty="0"/>
              <a:t>si ordina di mettere a disposizione un certo numero di cavalli e di organizzare le stazioni di posta, affinché attraverso questo servizio sia possibile far circolare gli ordini e le informazioni</a:t>
            </a:r>
          </a:p>
          <a:p>
            <a:pPr marL="0" indent="0" algn="just">
              <a:buNone/>
            </a:pPr>
            <a:r>
              <a:rPr lang="it-IT" dirty="0"/>
              <a:t>“il suddetto signor Re, avendo messo in deliberazione, insieme ai signori del suo Consiglio, che   molto necessario ed importante ai suoi affari e al suo Stato, di conoscere notizie da tutte le parti e di far conoscere quando sembrerà  opportuno le sue notizie agli altri, aveva messo in delibera di istituire e di stabilire in tutte le città, in tutti i borghi, in tutte le borgate e luoghi ove sarà reputato opportuno, un numero di cavalli che corrono di tratto in tratto (le stazioni della posta) per mezzo dei quali i suoi ordini possano essere prontamente eseguiti e in modo tale che possa avere notizie dai suoi vicini quando vuole e possa ordinare agli altri”.</a:t>
            </a:r>
          </a:p>
          <a:p>
            <a:endParaRPr lang="it-IT" dirty="0"/>
          </a:p>
        </p:txBody>
      </p:sp>
    </p:spTree>
    <p:extLst>
      <p:ext uri="{BB962C8B-B14F-4D97-AF65-F5344CB8AC3E}">
        <p14:creationId xmlns:p14="http://schemas.microsoft.com/office/powerpoint/2010/main" val="274116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8D672D-5435-8B4A-BDDD-802133128C30}"/>
              </a:ext>
            </a:extLst>
          </p:cNvPr>
          <p:cNvSpPr>
            <a:spLocks noGrp="1"/>
          </p:cNvSpPr>
          <p:nvPr>
            <p:ph type="title"/>
          </p:nvPr>
        </p:nvSpPr>
        <p:spPr>
          <a:xfrm>
            <a:off x="1050879" y="609601"/>
            <a:ext cx="9810604" cy="1216024"/>
          </a:xfrm>
        </p:spPr>
        <p:txBody>
          <a:bodyPr>
            <a:normAutofit/>
          </a:bodyPr>
          <a:lstStyle/>
          <a:p>
            <a:r>
              <a:rPr lang="it-IT"/>
              <a:t>INDICAZIONI OPERATIVE PER LO STUDIO</a:t>
            </a:r>
          </a:p>
        </p:txBody>
      </p:sp>
      <p:sp>
        <p:nvSpPr>
          <p:cNvPr id="3" name="Segnaposto contenuto 2">
            <a:extLst>
              <a:ext uri="{FF2B5EF4-FFF2-40B4-BE49-F238E27FC236}">
                <a16:creationId xmlns:a16="http://schemas.microsoft.com/office/drawing/2014/main" id="{D325B186-2FA7-A647-917E-D6CD65B233C9}"/>
              </a:ext>
            </a:extLst>
          </p:cNvPr>
          <p:cNvSpPr>
            <a:spLocks noGrp="1"/>
          </p:cNvSpPr>
          <p:nvPr>
            <p:ph idx="1"/>
          </p:nvPr>
        </p:nvSpPr>
        <p:spPr>
          <a:xfrm>
            <a:off x="5741957" y="2269917"/>
            <a:ext cx="6196628" cy="3589315"/>
          </a:xfrm>
        </p:spPr>
        <p:txBody>
          <a:bodyPr>
            <a:normAutofit/>
          </a:bodyPr>
          <a:lstStyle/>
          <a:p>
            <a:pPr>
              <a:lnSpc>
                <a:spcPct val="90000"/>
              </a:lnSpc>
              <a:buFontTx/>
              <a:buChar char="-"/>
            </a:pPr>
            <a:r>
              <a:rPr lang="it-IT" sz="1400" b="1" dirty="0"/>
              <a:t>APPUNTI DEL CORSO</a:t>
            </a:r>
          </a:p>
          <a:p>
            <a:pPr marL="0" indent="0">
              <a:lnSpc>
                <a:spcPct val="90000"/>
              </a:lnSpc>
              <a:buNone/>
            </a:pPr>
            <a:endParaRPr lang="it-IT" sz="1400" dirty="0"/>
          </a:p>
          <a:p>
            <a:pPr marL="0" indent="0">
              <a:lnSpc>
                <a:spcPct val="90000"/>
              </a:lnSpc>
              <a:buNone/>
            </a:pPr>
            <a:r>
              <a:rPr lang="it-IT" sz="1400" dirty="0"/>
              <a:t>MAIL DOCENTE: </a:t>
            </a:r>
            <a:r>
              <a:rPr lang="it-IT" sz="1400" dirty="0" err="1"/>
              <a:t>sabrina.tranquilli@uniparthenope.it</a:t>
            </a:r>
            <a:endParaRPr lang="it-IT" sz="1400" dirty="0"/>
          </a:p>
          <a:p>
            <a:pPr>
              <a:lnSpc>
                <a:spcPct val="90000"/>
              </a:lnSpc>
              <a:buFontTx/>
              <a:buChar char="-"/>
            </a:pPr>
            <a:endParaRPr lang="it-IT" sz="1400" dirty="0"/>
          </a:p>
          <a:p>
            <a:pPr marL="0" indent="0">
              <a:lnSpc>
                <a:spcPct val="90000"/>
              </a:lnSpc>
              <a:buNone/>
            </a:pPr>
            <a:r>
              <a:rPr lang="it-IT" sz="1400" dirty="0"/>
              <a:t>SU CHE MANUALE STUDIARE?</a:t>
            </a:r>
          </a:p>
          <a:p>
            <a:pPr marL="0" indent="0">
              <a:lnSpc>
                <a:spcPct val="90000"/>
              </a:lnSpc>
              <a:buNone/>
            </a:pPr>
            <a:r>
              <a:rPr lang="it-IT" sz="1400" dirty="0"/>
              <a:t>ULTIMA EDIZIONE DI UNO DEI SEGUENTI MANUALI</a:t>
            </a:r>
          </a:p>
          <a:p>
            <a:pPr>
              <a:lnSpc>
                <a:spcPct val="90000"/>
              </a:lnSpc>
              <a:buFontTx/>
              <a:buChar char="-"/>
            </a:pPr>
            <a:r>
              <a:rPr lang="it-IT" sz="1400" dirty="0"/>
              <a:t>MANUALE DI DIRITTO AMMINISTRATIVO G. CORSO (GIAPPICHELLI)</a:t>
            </a:r>
          </a:p>
          <a:p>
            <a:pPr>
              <a:lnSpc>
                <a:spcPct val="90000"/>
              </a:lnSpc>
              <a:buFontTx/>
              <a:buChar char="-"/>
            </a:pPr>
            <a:r>
              <a:rPr lang="it-IT" sz="1400" dirty="0"/>
              <a:t>PRINCIPI E REGOLE DELL’AZIONE AMMINISTRATIVA (M.A. SANDULLI)</a:t>
            </a:r>
          </a:p>
          <a:p>
            <a:pPr>
              <a:lnSpc>
                <a:spcPct val="90000"/>
              </a:lnSpc>
              <a:buFontTx/>
              <a:buChar char="-"/>
            </a:pPr>
            <a:endParaRPr lang="it-IT" sz="1100" dirty="0"/>
          </a:p>
        </p:txBody>
      </p:sp>
      <p:pic>
        <p:nvPicPr>
          <p:cNvPr id="6" name="Immagine 5" descr="Immagine che contiene testo, schermata, grafica, Carattere&#10;&#10;Descrizione generata automaticamente">
            <a:extLst>
              <a:ext uri="{FF2B5EF4-FFF2-40B4-BE49-F238E27FC236}">
                <a16:creationId xmlns:a16="http://schemas.microsoft.com/office/drawing/2014/main" id="{50A575DE-68A0-AE82-0489-91A8E41B8E3C}"/>
              </a:ext>
            </a:extLst>
          </p:cNvPr>
          <p:cNvPicPr>
            <a:picLocks noChangeAspect="1"/>
          </p:cNvPicPr>
          <p:nvPr/>
        </p:nvPicPr>
        <p:blipFill>
          <a:blip r:embed="rId2"/>
          <a:stretch>
            <a:fillRect/>
          </a:stretch>
        </p:blipFill>
        <p:spPr>
          <a:xfrm>
            <a:off x="253415" y="1967344"/>
            <a:ext cx="2313716" cy="3176155"/>
          </a:xfrm>
          <a:prstGeom prst="rect">
            <a:avLst/>
          </a:prstGeom>
        </p:spPr>
      </p:pic>
      <p:pic>
        <p:nvPicPr>
          <p:cNvPr id="8" name="Immagine 7" descr="Immagine che contiene testo, schermata, Carattere, logo&#10;&#10;Descrizione generata automaticamente">
            <a:extLst>
              <a:ext uri="{FF2B5EF4-FFF2-40B4-BE49-F238E27FC236}">
                <a16:creationId xmlns:a16="http://schemas.microsoft.com/office/drawing/2014/main" id="{199FEBA2-A389-5600-0E3C-A63CEBFC2F77}"/>
              </a:ext>
            </a:extLst>
          </p:cNvPr>
          <p:cNvPicPr>
            <a:picLocks noChangeAspect="1"/>
          </p:cNvPicPr>
          <p:nvPr/>
        </p:nvPicPr>
        <p:blipFill>
          <a:blip r:embed="rId3"/>
          <a:stretch>
            <a:fillRect/>
          </a:stretch>
        </p:blipFill>
        <p:spPr>
          <a:xfrm>
            <a:off x="2567131" y="2034307"/>
            <a:ext cx="2765207" cy="4060536"/>
          </a:xfrm>
          <a:prstGeom prst="rect">
            <a:avLst/>
          </a:prstGeom>
        </p:spPr>
      </p:pic>
    </p:spTree>
    <p:extLst>
      <p:ext uri="{BB962C8B-B14F-4D97-AF65-F5344CB8AC3E}">
        <p14:creationId xmlns:p14="http://schemas.microsoft.com/office/powerpoint/2010/main" val="179849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0E3585-2406-6341-8779-4034089FDE38}"/>
              </a:ext>
            </a:extLst>
          </p:cNvPr>
          <p:cNvSpPr>
            <a:spLocks noGrp="1"/>
          </p:cNvSpPr>
          <p:nvPr>
            <p:ph type="title"/>
          </p:nvPr>
        </p:nvSpPr>
        <p:spPr>
          <a:xfrm>
            <a:off x="762000" y="1138036"/>
            <a:ext cx="4085665" cy="1402470"/>
          </a:xfrm>
        </p:spPr>
        <p:txBody>
          <a:bodyPr anchor="t">
            <a:normAutofit/>
          </a:bodyPr>
          <a:lstStyle/>
          <a:p>
            <a:r>
              <a:rPr lang="it-IT" sz="3200" dirty="0"/>
              <a:t>Servizio pubblico</a:t>
            </a:r>
          </a:p>
        </p:txBody>
      </p:sp>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77844447-0E6E-8B43-B9FE-175533565836}"/>
              </a:ext>
            </a:extLst>
          </p:cNvPr>
          <p:cNvSpPr>
            <a:spLocks noGrp="1"/>
          </p:cNvSpPr>
          <p:nvPr>
            <p:ph idx="1"/>
          </p:nvPr>
        </p:nvSpPr>
        <p:spPr>
          <a:xfrm>
            <a:off x="762000" y="2551176"/>
            <a:ext cx="4085665" cy="3591207"/>
          </a:xfrm>
        </p:spPr>
        <p:txBody>
          <a:bodyPr>
            <a:normAutofit/>
          </a:bodyPr>
          <a:lstStyle/>
          <a:p>
            <a:r>
              <a:rPr lang="it-IT" sz="1900"/>
              <a:t>Divieto di discriminazione</a:t>
            </a:r>
          </a:p>
          <a:p>
            <a:r>
              <a:rPr lang="it-IT" sz="1900"/>
              <a:t>Continuità del servizio</a:t>
            </a:r>
          </a:p>
          <a:p>
            <a:r>
              <a:rPr lang="it-IT" sz="1900"/>
              <a:t>Essenzialità  del servizio</a:t>
            </a:r>
          </a:p>
          <a:p>
            <a:r>
              <a:rPr lang="it-IT" sz="1900"/>
              <a:t>Qualità del servizio</a:t>
            </a:r>
          </a:p>
          <a:p>
            <a:r>
              <a:rPr lang="it-IT" sz="1900"/>
              <a:t>Sanzioni</a:t>
            </a:r>
          </a:p>
          <a:p>
            <a:r>
              <a:rPr lang="it-IT" sz="1900"/>
              <a:t>Controllo</a:t>
            </a:r>
          </a:p>
          <a:p>
            <a:r>
              <a:rPr lang="it-IT" sz="1900"/>
              <a:t>Gli stessi principi si ritrovano oggi nel diritto UE, in materie quali l’accesso alle reti di telecomunicazioni agli elettrodotti, ai gasdotti, ecc</a:t>
            </a:r>
          </a:p>
          <a:p>
            <a:endParaRPr lang="it-IT" sz="1900"/>
          </a:p>
        </p:txBody>
      </p:sp>
      <p:pic>
        <p:nvPicPr>
          <p:cNvPr id="6" name="Immagine 5">
            <a:extLst>
              <a:ext uri="{FF2B5EF4-FFF2-40B4-BE49-F238E27FC236}">
                <a16:creationId xmlns:a16="http://schemas.microsoft.com/office/drawing/2014/main" id="{B1934C8B-05DB-C14B-83BE-74627E9F491A}"/>
              </a:ext>
            </a:extLst>
          </p:cNvPr>
          <p:cNvPicPr>
            <a:picLocks noChangeAspect="1"/>
          </p:cNvPicPr>
          <p:nvPr/>
        </p:nvPicPr>
        <p:blipFill rotWithShape="1">
          <a:blip r:embed="rId2"/>
          <a:srcRect l="22937" r="22935" b="-1"/>
          <a:stretch/>
        </p:blipFill>
        <p:spPr>
          <a:xfrm>
            <a:off x="5650992" y="10"/>
            <a:ext cx="6541008" cy="6857990"/>
          </a:xfrm>
          <a:prstGeom prst="rect">
            <a:avLst/>
          </a:prstGeom>
        </p:spPr>
      </p:pic>
    </p:spTree>
    <p:extLst>
      <p:ext uri="{BB962C8B-B14F-4D97-AF65-F5344CB8AC3E}">
        <p14:creationId xmlns:p14="http://schemas.microsoft.com/office/powerpoint/2010/main" val="243218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C9D200-1428-274B-B654-CA8D0B06E24B}"/>
              </a:ext>
            </a:extLst>
          </p:cNvPr>
          <p:cNvSpPr>
            <a:spLocks noGrp="1"/>
          </p:cNvSpPr>
          <p:nvPr>
            <p:ph type="title"/>
          </p:nvPr>
        </p:nvSpPr>
        <p:spPr>
          <a:xfrm>
            <a:off x="1050879" y="609601"/>
            <a:ext cx="6967181" cy="1216024"/>
          </a:xfrm>
        </p:spPr>
        <p:txBody>
          <a:bodyPr>
            <a:normAutofit/>
          </a:bodyPr>
          <a:lstStyle/>
          <a:p>
            <a:r>
              <a:rPr lang="it-IT" dirty="0"/>
              <a:t>Alexis de Tocqueville</a:t>
            </a:r>
          </a:p>
        </p:txBody>
      </p:sp>
      <p:sp>
        <p:nvSpPr>
          <p:cNvPr id="3" name="Segnaposto contenuto 2">
            <a:extLst>
              <a:ext uri="{FF2B5EF4-FFF2-40B4-BE49-F238E27FC236}">
                <a16:creationId xmlns:a16="http://schemas.microsoft.com/office/drawing/2014/main" id="{F9A59210-FF78-C445-91AB-7851E1ADDF5A}"/>
              </a:ext>
            </a:extLst>
          </p:cNvPr>
          <p:cNvSpPr>
            <a:spLocks noGrp="1"/>
          </p:cNvSpPr>
          <p:nvPr>
            <p:ph idx="1"/>
          </p:nvPr>
        </p:nvSpPr>
        <p:spPr>
          <a:xfrm>
            <a:off x="674915" y="1730830"/>
            <a:ext cx="7343146" cy="4523548"/>
          </a:xfrm>
        </p:spPr>
        <p:txBody>
          <a:bodyPr>
            <a:normAutofit lnSpcReduction="10000"/>
          </a:bodyPr>
          <a:lstStyle/>
          <a:p>
            <a:pPr marL="0" indent="0" algn="just">
              <a:lnSpc>
                <a:spcPct val="90000"/>
              </a:lnSpc>
              <a:buNone/>
            </a:pPr>
            <a:r>
              <a:rPr lang="it-IT" sz="2000" dirty="0">
                <a:latin typeface="Garamond" panose="02020404030301010803" pitchFamily="18" charset="0"/>
              </a:rPr>
              <a:t>Giurista e politico francese alla metà dell’Ottocento colse prima e meglio di altri quanto di nuovo e di originale vi era nelle istituzioni e nelle procedure amministrative. Comprese che esse si diffondevano in ragione della loro corrispondenza ai </a:t>
            </a:r>
            <a:r>
              <a:rPr lang="it-IT" sz="2000" b="1" dirty="0">
                <a:latin typeface="Garamond" panose="02020404030301010803" pitchFamily="18" charset="0"/>
              </a:rPr>
              <a:t>mutati bisogni espressi dalla società e all’aspirazione all’eguaglianza</a:t>
            </a:r>
            <a:r>
              <a:rPr lang="it-IT" sz="2000" dirty="0">
                <a:latin typeface="Garamond" panose="02020404030301010803" pitchFamily="18" charset="0"/>
              </a:rPr>
              <a:t>. Ne trasse lo spunto per pronosticare che il diritto amministrativo era destinato a diffondersi in tutte le nazioni civili. Le analisi storiche e comparate di cui disponiamo attestano che quella previsione si  è rivelata esatta. Il diritto amministrativo è quello che più ogni altro ha contraddistinto l’età contemporanea, segnata da due rivoluzioni: la Rivoluzione francese (1789) e la Rivoluzione industriale. Fa parte, quindi, del mondo nuovo subentrato a quello che Tocqueville definisce l’antico regime. </a:t>
            </a:r>
          </a:p>
          <a:p>
            <a:pPr marL="0" indent="0" algn="just">
              <a:lnSpc>
                <a:spcPct val="90000"/>
              </a:lnSpc>
              <a:buNone/>
            </a:pPr>
            <a:r>
              <a:rPr lang="it-IT" sz="2000" dirty="0">
                <a:latin typeface="Garamond" panose="02020404030301010803" pitchFamily="18" charset="0"/>
              </a:rPr>
              <a:t>Il diritto amministrativo risente della </a:t>
            </a:r>
            <a:r>
              <a:rPr lang="it-IT" sz="2000" b="1" dirty="0">
                <a:latin typeface="Garamond" panose="02020404030301010803" pitchFamily="18" charset="0"/>
              </a:rPr>
              <a:t>forma di governo</a:t>
            </a:r>
            <a:r>
              <a:rPr lang="it-IT" sz="2000" dirty="0">
                <a:latin typeface="Garamond" panose="02020404030301010803" pitchFamily="18" charset="0"/>
              </a:rPr>
              <a:t>, assumendo forme diverse nelle democrazie liberali e in altri regimi politici. Infine, il diritto amministrativo  in costante mutamento, ma esso non ha carattere lineare e progressivo, bensì segnato da frequenti contrasti e crisi, a volte da regressi.</a:t>
            </a:r>
          </a:p>
          <a:p>
            <a:pPr algn="just">
              <a:lnSpc>
                <a:spcPct val="90000"/>
              </a:lnSpc>
            </a:pPr>
            <a:endParaRPr lang="it-IT" sz="1400" dirty="0"/>
          </a:p>
        </p:txBody>
      </p:sp>
      <p:pic>
        <p:nvPicPr>
          <p:cNvPr id="5" name="Immagine 4" descr="Immagine che contiene testo&#10;&#10;Descrizione generata automaticamente">
            <a:extLst>
              <a:ext uri="{FF2B5EF4-FFF2-40B4-BE49-F238E27FC236}">
                <a16:creationId xmlns:a16="http://schemas.microsoft.com/office/drawing/2014/main" id="{03681EAA-27BF-8D47-97AD-381EDE06DB0F}"/>
              </a:ext>
            </a:extLst>
          </p:cNvPr>
          <p:cNvPicPr>
            <a:picLocks noChangeAspect="1"/>
          </p:cNvPicPr>
          <p:nvPr/>
        </p:nvPicPr>
        <p:blipFill rotWithShape="1">
          <a:blip r:embed="rId2"/>
          <a:srcRect l="6080" r="1" b="1"/>
          <a:stretch/>
        </p:blipFill>
        <p:spPr>
          <a:xfrm>
            <a:off x="7968222" y="2"/>
            <a:ext cx="4223778" cy="6865951"/>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Tree>
    <p:extLst>
      <p:ext uri="{BB962C8B-B14F-4D97-AF65-F5344CB8AC3E}">
        <p14:creationId xmlns:p14="http://schemas.microsoft.com/office/powerpoint/2010/main" val="137223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4D1AAF7-BF74-2F16-D0BA-9777EEAB6FE2}"/>
              </a:ext>
            </a:extLst>
          </p:cNvPr>
          <p:cNvSpPr>
            <a:spLocks noGrp="1"/>
          </p:cNvSpPr>
          <p:nvPr>
            <p:ph type="title"/>
          </p:nvPr>
        </p:nvSpPr>
        <p:spPr>
          <a:xfrm>
            <a:off x="1043631" y="809898"/>
            <a:ext cx="9942716" cy="1554480"/>
          </a:xfrm>
        </p:spPr>
        <p:txBody>
          <a:bodyPr anchor="ctr">
            <a:normAutofit/>
          </a:bodyPr>
          <a:lstStyle/>
          <a:p>
            <a:r>
              <a:rPr lang="it-IT" sz="4800" dirty="0">
                <a:latin typeface="Garamond" panose="02020404030301010803" pitchFamily="18" charset="0"/>
              </a:rPr>
              <a:t>Stato di diritto e Stato a regime di diritto amministrativo</a:t>
            </a:r>
          </a:p>
        </p:txBody>
      </p:sp>
      <p:sp>
        <p:nvSpPr>
          <p:cNvPr id="3" name="Segnaposto contenuto 2">
            <a:extLst>
              <a:ext uri="{FF2B5EF4-FFF2-40B4-BE49-F238E27FC236}">
                <a16:creationId xmlns:a16="http://schemas.microsoft.com/office/drawing/2014/main" id="{56ECE007-A17B-FFC3-5889-48ACEC6EAE8C}"/>
              </a:ext>
            </a:extLst>
          </p:cNvPr>
          <p:cNvSpPr>
            <a:spLocks noGrp="1"/>
          </p:cNvSpPr>
          <p:nvPr>
            <p:ph idx="1"/>
          </p:nvPr>
        </p:nvSpPr>
        <p:spPr>
          <a:xfrm>
            <a:off x="640080" y="2704014"/>
            <a:ext cx="10346268" cy="3438166"/>
          </a:xfrm>
        </p:spPr>
        <p:txBody>
          <a:bodyPr anchor="ctr">
            <a:noAutofit/>
          </a:bodyPr>
          <a:lstStyle/>
          <a:p>
            <a:r>
              <a:rPr lang="it-IT" sz="2300" dirty="0">
                <a:latin typeface="Garamond" panose="02020404030301010803" pitchFamily="18" charset="0"/>
              </a:rPr>
              <a:t>L’impiego dell’espressione “Stato di diritto” (</a:t>
            </a:r>
            <a:r>
              <a:rPr lang="it-IT" sz="2300" dirty="0" err="1">
                <a:latin typeface="Garamond" panose="02020404030301010803" pitchFamily="18" charset="0"/>
              </a:rPr>
              <a:t>Rechtsstaat</a:t>
            </a:r>
            <a:r>
              <a:rPr lang="it-IT" sz="2300" dirty="0">
                <a:latin typeface="Garamond" panose="02020404030301010803" pitchFamily="18" charset="0"/>
              </a:rPr>
              <a:t>) si afferma nella letteratura del primo liberalismo tedesco (quindi nei primi decenni del XIX sec.) per denotare un nuovo tipo di Stato, un modello inedito di rapporti tra potere politico, ordine giuridico e individui. Era il nuovo Stato, ispirato ai principi dell’illuminismo e alle “leggi della ragione”, che veniva allora affermandosi (almeno negli auspici dei suoi propugnatori) in sostituzione dei precedenti tipi di organizzazione del potere politico: il dispotismo illuminato, che costituiva l’estrema maturazione dell’assolutismo, e prima ancora la teocrazia. Lo Stato di diritto nasce perciò sulle spalle del </a:t>
            </a:r>
            <a:r>
              <a:rPr lang="it-IT" sz="2300" dirty="0" err="1">
                <a:latin typeface="Garamond" panose="02020404030301010803" pitchFamily="18" charset="0"/>
              </a:rPr>
              <a:t>Polizeistaat</a:t>
            </a:r>
            <a:r>
              <a:rPr lang="it-IT" sz="2300" dirty="0">
                <a:latin typeface="Garamond" panose="02020404030301010803" pitchFamily="18" charset="0"/>
              </a:rPr>
              <a:t>, con l’ambizione di sottoporlo alle regole del diritto, e in particolare del diritto civile.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2F4130-049C-B39E-B1B9-F6C72B80982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8FB1F1-02B0-9A70-3DC5-5B7F7216D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74F08C8-8E48-7C43-7563-CBDA014002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52666160-3630-2EEE-DC47-55B6FE8B1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2F21C0-F588-FBB4-2516-C3D519A65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709003-6B3C-3635-65D8-C2A5D8D67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0B120C2-45D8-DB91-2766-CD6E9E908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BED1E4-CAE2-81F8-AD35-9755099D97BB}"/>
              </a:ext>
            </a:extLst>
          </p:cNvPr>
          <p:cNvSpPr>
            <a:spLocks noGrp="1"/>
          </p:cNvSpPr>
          <p:nvPr>
            <p:ph type="title"/>
          </p:nvPr>
        </p:nvSpPr>
        <p:spPr>
          <a:xfrm>
            <a:off x="1043631" y="809898"/>
            <a:ext cx="9942716" cy="1554480"/>
          </a:xfrm>
        </p:spPr>
        <p:txBody>
          <a:bodyPr anchor="ctr">
            <a:normAutofit/>
          </a:bodyPr>
          <a:lstStyle/>
          <a:p>
            <a:r>
              <a:rPr lang="it-IT" sz="4800" dirty="0">
                <a:latin typeface="Garamond" panose="02020404030301010803" pitchFamily="18" charset="0"/>
              </a:rPr>
              <a:t>Stato imprenditore ….Stato regolatore</a:t>
            </a:r>
          </a:p>
        </p:txBody>
      </p:sp>
      <p:sp>
        <p:nvSpPr>
          <p:cNvPr id="3" name="Segnaposto contenuto 2">
            <a:extLst>
              <a:ext uri="{FF2B5EF4-FFF2-40B4-BE49-F238E27FC236}">
                <a16:creationId xmlns:a16="http://schemas.microsoft.com/office/drawing/2014/main" id="{E48A3F4A-38D1-4E7A-33DF-759FF0DFCCC5}"/>
              </a:ext>
            </a:extLst>
          </p:cNvPr>
          <p:cNvSpPr>
            <a:spLocks noGrp="1"/>
          </p:cNvSpPr>
          <p:nvPr>
            <p:ph idx="1"/>
          </p:nvPr>
        </p:nvSpPr>
        <p:spPr>
          <a:xfrm>
            <a:off x="640080" y="2704014"/>
            <a:ext cx="10346268" cy="3438166"/>
          </a:xfrm>
        </p:spPr>
        <p:txBody>
          <a:bodyPr anchor="ctr">
            <a:noAutofit/>
          </a:bodyPr>
          <a:lstStyle/>
          <a:p>
            <a:r>
              <a:rPr lang="it-IT" sz="2300" dirty="0">
                <a:latin typeface="Garamond" panose="02020404030301010803" pitchFamily="18" charset="0"/>
              </a:rPr>
              <a:t>Stato interventista (Welfare State)</a:t>
            </a:r>
          </a:p>
          <a:p>
            <a:r>
              <a:rPr lang="it-IT" sz="2300" dirty="0">
                <a:latin typeface="Garamond" panose="02020404030301010803" pitchFamily="18" charset="0"/>
              </a:rPr>
              <a:t>Stato pianificatore (dopoguerra)</a:t>
            </a:r>
          </a:p>
          <a:p>
            <a:r>
              <a:rPr lang="it-IT" sz="2300" dirty="0">
                <a:latin typeface="Garamond" panose="02020404030301010803" pitchFamily="18" charset="0"/>
              </a:rPr>
              <a:t>Politiche liberalizzazione: Stato regolatore</a:t>
            </a:r>
          </a:p>
          <a:p>
            <a:r>
              <a:rPr lang="it-IT" sz="2300" dirty="0">
                <a:latin typeface="Garamond" panose="02020404030301010803" pitchFamily="18" charset="0"/>
              </a:rPr>
              <a:t>Lo Stato regolatore</a:t>
            </a:r>
          </a:p>
          <a:p>
            <a:pPr lvl="1"/>
            <a:r>
              <a:rPr lang="it-IT" sz="1900" dirty="0">
                <a:latin typeface="Garamond" panose="02020404030301010803" pitchFamily="18" charset="0"/>
              </a:rPr>
              <a:t>Crisi finanziaria 2008</a:t>
            </a:r>
          </a:p>
          <a:p>
            <a:pPr lvl="1"/>
            <a:r>
              <a:rPr lang="it-IT" sz="1900" dirty="0">
                <a:latin typeface="Garamond" panose="02020404030301010803" pitchFamily="18" charset="0"/>
              </a:rPr>
              <a:t>Pandemia Covid-19</a:t>
            </a:r>
          </a:p>
          <a:p>
            <a:pPr lvl="1"/>
            <a:r>
              <a:rPr lang="it-IT" sz="1900" dirty="0">
                <a:latin typeface="Garamond" panose="02020404030301010803" pitchFamily="18" charset="0"/>
              </a:rPr>
              <a:t>Deglobalizzazione</a:t>
            </a:r>
          </a:p>
        </p:txBody>
      </p:sp>
      <p:cxnSp>
        <p:nvCxnSpPr>
          <p:cNvPr id="17" name="Straight Connector 16">
            <a:extLst>
              <a:ext uri="{FF2B5EF4-FFF2-40B4-BE49-F238E27FC236}">
                <a16:creationId xmlns:a16="http://schemas.microsoft.com/office/drawing/2014/main" id="{85DBB376-22BC-92A7-D952-BFC69BFCB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4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04E4A-A13B-A948-B696-B6A6B08FA518}"/>
              </a:ext>
            </a:extLst>
          </p:cNvPr>
          <p:cNvSpPr>
            <a:spLocks noGrp="1"/>
          </p:cNvSpPr>
          <p:nvPr>
            <p:ph type="title"/>
          </p:nvPr>
        </p:nvSpPr>
        <p:spPr>
          <a:xfrm>
            <a:off x="762000" y="1143486"/>
            <a:ext cx="4267200" cy="1437406"/>
          </a:xfrm>
        </p:spPr>
        <p:txBody>
          <a:bodyPr anchor="t">
            <a:normAutofit/>
          </a:bodyPr>
          <a:lstStyle/>
          <a:p>
            <a:r>
              <a:rPr lang="it-IT" sz="3200" dirty="0"/>
              <a:t>Il diritto amministrativo è pervasivo</a:t>
            </a:r>
            <a:br>
              <a:rPr lang="it-IT" sz="3200" dirty="0"/>
            </a:br>
            <a:endParaRPr lang="it-IT" sz="3200" dirty="0"/>
          </a:p>
        </p:txBody>
      </p:sp>
      <p:sp>
        <p:nvSpPr>
          <p:cNvPr id="3" name="Segnaposto contenuto 2">
            <a:extLst>
              <a:ext uri="{FF2B5EF4-FFF2-40B4-BE49-F238E27FC236}">
                <a16:creationId xmlns:a16="http://schemas.microsoft.com/office/drawing/2014/main" id="{1247892D-F913-D543-B8DF-F6155EA02326}"/>
              </a:ext>
            </a:extLst>
          </p:cNvPr>
          <p:cNvSpPr>
            <a:spLocks noGrp="1"/>
          </p:cNvSpPr>
          <p:nvPr>
            <p:ph idx="1"/>
          </p:nvPr>
        </p:nvSpPr>
        <p:spPr>
          <a:xfrm>
            <a:off x="5514109" y="221685"/>
            <a:ext cx="6442364" cy="2687762"/>
          </a:xfrm>
        </p:spPr>
        <p:txBody>
          <a:bodyPr>
            <a:normAutofit/>
          </a:bodyPr>
          <a:lstStyle/>
          <a:p>
            <a:pPr marL="0" indent="0">
              <a:buNone/>
            </a:pPr>
            <a:r>
              <a:rPr lang="it-IT" sz="1600" dirty="0">
                <a:latin typeface="Garamond" panose="02020404030301010803" pitchFamily="18" charset="0"/>
              </a:rPr>
              <a:t>Il diritto amministrativo è pervasivo, nel senso che tende a conquistare ulteriori spazi. Inoltre, ha avuto una rapida diffusione dal punto di vista geografico. </a:t>
            </a:r>
          </a:p>
          <a:p>
            <a:pPr marL="0" indent="0">
              <a:buNone/>
            </a:pPr>
            <a:r>
              <a:rPr lang="it-IT" sz="1600" dirty="0">
                <a:latin typeface="Garamond" panose="02020404030301010803" pitchFamily="18" charset="0"/>
              </a:rPr>
              <a:t>Nell’arco di poco più di due secoli, si è affermato ben al di là dell’Europa continentale e dell’America latina. Malgrado l’iniziale diffidenza di molti osservatori, anche nei Paesi anglosassoni vi è un diritto amministrativo assai sviluppato nei contenuti e nelle forme. Il diritto amministrativo esiste anche nei Paesi dell’Africa e del Vicino oriente, </a:t>
            </a:r>
            <a:r>
              <a:rPr lang="it-IT" sz="1600" dirty="0" err="1">
                <a:latin typeface="Garamond" panose="02020404030301010803" pitchFamily="18" charset="0"/>
              </a:rPr>
              <a:t>nonchè</a:t>
            </a:r>
            <a:r>
              <a:rPr lang="it-IT" sz="1600" dirty="0">
                <a:latin typeface="Garamond" panose="02020404030301010803" pitchFamily="18" charset="0"/>
              </a:rPr>
              <a:t> nell’Asia orientale, dalla Corea del Nord al Giappone fino a Taiwan e, con tratti morfologici particolari, nella Repubblica popolare cinese.</a:t>
            </a:r>
          </a:p>
          <a:p>
            <a:endParaRPr lang="it-IT" sz="1100" dirty="0"/>
          </a:p>
        </p:txBody>
      </p:sp>
      <p:pic>
        <p:nvPicPr>
          <p:cNvPr id="12" name="Picture 4" descr="Montagne colorate">
            <a:extLst>
              <a:ext uri="{FF2B5EF4-FFF2-40B4-BE49-F238E27FC236}">
                <a16:creationId xmlns:a16="http://schemas.microsoft.com/office/drawing/2014/main" id="{9CCF29AF-7E36-0F0D-BD3E-2078CD128CFC}"/>
              </a:ext>
            </a:extLst>
          </p:cNvPr>
          <p:cNvPicPr>
            <a:picLocks noChangeAspect="1"/>
          </p:cNvPicPr>
          <p:nvPr/>
        </p:nvPicPr>
        <p:blipFill rotWithShape="1">
          <a:blip r:embed="rId2"/>
          <a:srcRect t="26983" b="28012"/>
          <a:stretch/>
        </p:blipFill>
        <p:spPr>
          <a:xfrm>
            <a:off x="20" y="3195484"/>
            <a:ext cx="12191980" cy="3662515"/>
          </a:xfrm>
          <a:prstGeom prst="rect">
            <a:avLst/>
          </a:prstGeom>
        </p:spPr>
      </p:pic>
    </p:spTree>
    <p:extLst>
      <p:ext uri="{BB962C8B-B14F-4D97-AF65-F5344CB8AC3E}">
        <p14:creationId xmlns:p14="http://schemas.microsoft.com/office/powerpoint/2010/main" val="2035083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6AECA1-36FA-19C1-96F8-ADFFD3BDFE68}"/>
              </a:ext>
            </a:extLst>
          </p:cNvPr>
          <p:cNvSpPr>
            <a:spLocks noGrp="1"/>
          </p:cNvSpPr>
          <p:nvPr>
            <p:ph type="title"/>
          </p:nvPr>
        </p:nvSpPr>
        <p:spPr/>
        <p:txBody>
          <a:bodyPr/>
          <a:lstStyle/>
          <a:p>
            <a:r>
              <a:rPr lang="it-IT" dirty="0">
                <a:latin typeface="Garamond" panose="02020404030301010803" pitchFamily="18" charset="0"/>
              </a:rPr>
              <a:t>I mutamenti del diritto amministrativo sono i mutamenti dello Stato</a:t>
            </a:r>
            <a:endParaRPr lang="it-IT" dirty="0"/>
          </a:p>
        </p:txBody>
      </p:sp>
      <p:sp>
        <p:nvSpPr>
          <p:cNvPr id="3" name="Segnaposto contenuto 2">
            <a:extLst>
              <a:ext uri="{FF2B5EF4-FFF2-40B4-BE49-F238E27FC236}">
                <a16:creationId xmlns:a16="http://schemas.microsoft.com/office/drawing/2014/main" id="{B74ED611-E075-8D9F-41BB-F04B0DD3BF51}"/>
              </a:ext>
            </a:extLst>
          </p:cNvPr>
          <p:cNvSpPr>
            <a:spLocks noGrp="1"/>
          </p:cNvSpPr>
          <p:nvPr>
            <p:ph idx="1"/>
          </p:nvPr>
        </p:nvSpPr>
        <p:spPr/>
        <p:txBody>
          <a:bodyPr>
            <a:noAutofit/>
          </a:bodyPr>
          <a:lstStyle/>
          <a:p>
            <a:pPr indent="180340" algn="just"/>
            <a:r>
              <a:rPr lang="it-IT" sz="2200" dirty="0">
                <a:effectLst/>
                <a:latin typeface="Garamond" panose="02020404030301010803" pitchFamily="18" charset="0"/>
                <a:ea typeface="Times New Roman" panose="02020603050405020304" pitchFamily="18" charset="0"/>
              </a:rPr>
              <a:t>Al modello pluralistico-corporativo, proprio dell’antico regime, al cui centro nevralgico si posizionava il sovrano quale garante dell’armonia e della pace sociale e detentore ultimo del potere “giurisdizionale”, subentra il pluralismo istituzionale dello “Stato-apparato” che, tramite un complesso sistema burocratico, cerca di governare in modo capillare la convivenza civile nella società. Lo sviluppo dello Stato moderno segue, dunque, le vie che segnate dagli interessi emergenti dalla società in cui aumenta il peso politico dei gruppi in cui tali interessi trovano aggregazione. Si comprende dunque perché l’esistenza di una vita sociale libera dallo Stato viene considerata l’essenza stessa del “pluralismo”. </a:t>
            </a:r>
          </a:p>
          <a:p>
            <a:pPr indent="180340" algn="just"/>
            <a:r>
              <a:rPr lang="it-IT" sz="2200" dirty="0">
                <a:effectLst/>
                <a:latin typeface="Garamond" panose="02020404030301010803" pitchFamily="18" charset="0"/>
                <a:ea typeface="Times New Roman" panose="02020603050405020304" pitchFamily="18" charset="0"/>
                <a:cs typeface="Times New Roman" panose="02020603050405020304" pitchFamily="18" charset="0"/>
              </a:rPr>
              <a:t>Tanto si afferma - con ancora più forza - nell’epoca liberale, in cui la società civile e lo Stato diventano “sempre più inseparabili” tanto che gli stessi concetti di “Stato, società e nazione andavano convergendo”. Il risultato di questo processo determina l’affievolimento del modello “Stato-centrico” lasciando spazio ad un complesso insieme “i cui sottoinsiemi non sono sempre ordinati”. Anche per effetto del progressivo intervento statale in campo economico, prende avvio un processo di trasformazione dello Stato liberale che conduce ad una progressiva (</a:t>
            </a:r>
            <a:r>
              <a:rPr lang="it-IT" sz="2200" dirty="0" err="1">
                <a:effectLst/>
                <a:latin typeface="Garamond" panose="02020404030301010803" pitchFamily="18" charset="0"/>
                <a:ea typeface="Times New Roman" panose="02020603050405020304" pitchFamily="18" charset="0"/>
                <a:cs typeface="Times New Roman" panose="02020603050405020304" pitchFamily="18" charset="0"/>
              </a:rPr>
              <a:t>dis</a:t>
            </a:r>
            <a:r>
              <a:rPr lang="it-IT" sz="2200" dirty="0">
                <a:effectLst/>
                <a:latin typeface="Garamond" panose="02020404030301010803" pitchFamily="18" charset="0"/>
                <a:ea typeface="Times New Roman" panose="02020603050405020304" pitchFamily="18" charset="0"/>
                <a:cs typeface="Times New Roman" panose="02020603050405020304" pitchFamily="18" charset="0"/>
              </a:rPr>
              <a:t>)articolazione dei soggetti e degli interessi</a:t>
            </a:r>
            <a:endParaRPr lang="it-IT" sz="2200" dirty="0">
              <a:latin typeface="Garamond" panose="02020404030301010803" pitchFamily="18" charset="0"/>
            </a:endParaRPr>
          </a:p>
        </p:txBody>
      </p:sp>
    </p:spTree>
    <p:extLst>
      <p:ext uri="{BB962C8B-B14F-4D97-AF65-F5344CB8AC3E}">
        <p14:creationId xmlns:p14="http://schemas.microsoft.com/office/powerpoint/2010/main" val="3270967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58FF83-6DC6-E47F-F749-168CAF1520C1}"/>
              </a:ext>
            </a:extLst>
          </p:cNvPr>
          <p:cNvSpPr>
            <a:spLocks noGrp="1"/>
          </p:cNvSpPr>
          <p:nvPr>
            <p:ph type="title"/>
          </p:nvPr>
        </p:nvSpPr>
        <p:spPr/>
        <p:txBody>
          <a:bodyPr/>
          <a:lstStyle/>
          <a:p>
            <a:r>
              <a:rPr lang="it-IT" dirty="0"/>
              <a:t>Pluralismo amministrativo</a:t>
            </a:r>
          </a:p>
        </p:txBody>
      </p:sp>
      <p:sp>
        <p:nvSpPr>
          <p:cNvPr id="3" name="Segnaposto contenuto 2">
            <a:extLst>
              <a:ext uri="{FF2B5EF4-FFF2-40B4-BE49-F238E27FC236}">
                <a16:creationId xmlns:a16="http://schemas.microsoft.com/office/drawing/2014/main" id="{8292996F-8CDC-5623-66C0-9E76BC145C94}"/>
              </a:ext>
            </a:extLst>
          </p:cNvPr>
          <p:cNvSpPr>
            <a:spLocks noGrp="1"/>
          </p:cNvSpPr>
          <p:nvPr>
            <p:ph idx="1"/>
          </p:nvPr>
        </p:nvSpPr>
        <p:spPr/>
        <p:txBody>
          <a:bodyPr/>
          <a:lstStyle/>
          <a:p>
            <a:pPr indent="180340" algn="just"/>
            <a:r>
              <a:rPr lang="it-IT" sz="2200" dirty="0">
                <a:effectLst/>
                <a:latin typeface="Bembo" panose="02020502050201020203" pitchFamily="18" charset="0"/>
                <a:ea typeface="Times New Roman" panose="02020603050405020304" pitchFamily="18" charset="0"/>
                <a:cs typeface="Times New Roman" panose="02020603050405020304" pitchFamily="18" charset="0"/>
              </a:rPr>
              <a:t>Il “pluralismo” - nelle sue tante cicliche evoluzioni - da tempo non è più “contenuto” in una ripartizione “statica” delle competenze amministrative, provocando un confronto-scontro dinamico e continuo tra interessi e funzioni</a:t>
            </a:r>
            <a:endParaRPr lang="it-IT" sz="2200" dirty="0">
              <a:effectLst/>
              <a:latin typeface="Times New Roman" panose="02020603050405020304" pitchFamily="18" charset="0"/>
              <a:ea typeface="Calibri" panose="020F0502020204030204" pitchFamily="34" charset="0"/>
            </a:endParaRPr>
          </a:p>
          <a:p>
            <a:pPr indent="180340" algn="just"/>
            <a:r>
              <a:rPr lang="it-IT" sz="2200" dirty="0">
                <a:effectLst/>
                <a:latin typeface="Bembo" panose="02020502050201020203" pitchFamily="18" charset="0"/>
                <a:ea typeface="Times New Roman" panose="02020603050405020304" pitchFamily="18" charset="0"/>
                <a:cs typeface="Times New Roman" panose="02020603050405020304" pitchFamily="18" charset="0"/>
              </a:rPr>
              <a:t>Sebbene il “pluralismo” costituisca un prodotto del XX secolo, (sviluppatosi contemporaneamente, seppur non del tutto simbioticamente, alle teorie sul “conflitto sociale”), la sua concettualizzazione storica ha origini risalenti alla nascita dello Stato moderno. È in quest’ultimo, infatti, che l’organizzazione del potere diventa sempre più un “affare” dell’Amministrazione, divenuta vera e propria “costituzione vivente” e centro regolatore dei rapporti sociali e politici, in funzione di garante della coesione dell’unità dello «Stato nazione</a:t>
            </a:r>
            <a:r>
              <a:rPr lang="it-IT" sz="2200" spc="-10" dirty="0">
                <a:latin typeface="Bembo" panose="02020502050201020203" pitchFamily="18" charset="0"/>
                <a:ea typeface="Times New Roman" panose="02020603050405020304" pitchFamily="18" charset="0"/>
                <a:cs typeface="Times New Roman" panose="02020603050405020304" pitchFamily="18" charset="0"/>
              </a:rPr>
              <a:t>»</a:t>
            </a:r>
            <a:r>
              <a:rPr lang="it-IT" sz="2200" spc="-10" dirty="0">
                <a:effectLst/>
                <a:latin typeface="Bembo" panose="02020502050201020203" pitchFamily="18" charset="0"/>
                <a:ea typeface="Calibri" panose="020F0502020204030204" pitchFamily="34" charset="0"/>
              </a:rPr>
              <a:t>.</a:t>
            </a:r>
            <a:endParaRPr lang="it-IT" sz="2200" dirty="0">
              <a:effectLst/>
              <a:latin typeface="Times New Roman" panose="02020603050405020304" pitchFamily="18" charset="0"/>
              <a:ea typeface="Calibri" panose="020F0502020204030204" pitchFamily="34" charset="0"/>
            </a:endParaRPr>
          </a:p>
          <a:p>
            <a:endParaRPr lang="it-IT" dirty="0"/>
          </a:p>
        </p:txBody>
      </p:sp>
    </p:spTree>
    <p:extLst>
      <p:ext uri="{BB962C8B-B14F-4D97-AF65-F5344CB8AC3E}">
        <p14:creationId xmlns:p14="http://schemas.microsoft.com/office/powerpoint/2010/main" val="295405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9D3FC3-FA6E-FD46-9EB5-E596CEF870C9}"/>
              </a:ext>
            </a:extLst>
          </p:cNvPr>
          <p:cNvSpPr>
            <a:spLocks noGrp="1"/>
          </p:cNvSpPr>
          <p:nvPr>
            <p:ph type="title"/>
          </p:nvPr>
        </p:nvSpPr>
        <p:spPr>
          <a:xfrm>
            <a:off x="1481417" y="3048407"/>
            <a:ext cx="9229167" cy="597083"/>
          </a:xfrm>
        </p:spPr>
        <p:txBody>
          <a:bodyPr vert="horz" lIns="91440" tIns="45720" rIns="91440" bIns="45720" rtlCol="0" anchor="b">
            <a:noAutofit/>
          </a:bodyPr>
          <a:lstStyle/>
          <a:p>
            <a:pPr algn="ctr">
              <a:lnSpc>
                <a:spcPct val="100000"/>
              </a:lnSpc>
            </a:pPr>
            <a:br>
              <a:rPr lang="en-US" sz="1500" spc="390" dirty="0"/>
            </a:br>
            <a:br>
              <a:rPr lang="en-US" sz="1500" spc="390" dirty="0"/>
            </a:br>
            <a:r>
              <a:rPr lang="en-US" sz="1500" spc="390" dirty="0"/>
              <a:t>La </a:t>
            </a:r>
            <a:r>
              <a:rPr lang="en-US" sz="1500" u="sng" spc="390" dirty="0" err="1"/>
              <a:t>disgregazione</a:t>
            </a:r>
            <a:r>
              <a:rPr lang="en-US" sz="1500" spc="390" dirty="0"/>
              <a:t> del </a:t>
            </a:r>
            <a:r>
              <a:rPr lang="en-US" sz="1500" spc="390" dirty="0" err="1"/>
              <a:t>pubblico</a:t>
            </a:r>
            <a:r>
              <a:rPr lang="en-US" sz="1500" spc="390" dirty="0"/>
              <a:t> </a:t>
            </a:r>
            <a:r>
              <a:rPr lang="en-US" sz="1500" spc="390" dirty="0" err="1"/>
              <a:t>potere</a:t>
            </a:r>
            <a:r>
              <a:rPr lang="en-US" sz="1500" spc="390" dirty="0"/>
              <a:t> e </a:t>
            </a:r>
            <a:br>
              <a:rPr lang="en-US" sz="1500" spc="390" dirty="0"/>
            </a:br>
            <a:r>
              <a:rPr lang="en-US" sz="1500" spc="390" dirty="0"/>
              <a:t>la </a:t>
            </a:r>
            <a:r>
              <a:rPr lang="en-US" sz="1500" u="sng" spc="390" dirty="0" err="1"/>
              <a:t>frammentazione</a:t>
            </a:r>
            <a:r>
              <a:rPr lang="en-US" sz="1500" spc="390" dirty="0"/>
              <a:t> </a:t>
            </a:r>
            <a:r>
              <a:rPr lang="en-US" sz="1500" spc="390" dirty="0" err="1"/>
              <a:t>dell’Amministrazione</a:t>
            </a:r>
            <a:br>
              <a:rPr lang="en-US" sz="1200" b="1" spc="390" dirty="0"/>
            </a:br>
            <a:endParaRPr lang="en-US" sz="1200" b="1" spc="390" dirty="0"/>
          </a:p>
        </p:txBody>
      </p:sp>
      <p:sp>
        <p:nvSpPr>
          <p:cNvPr id="18" name="CasellaDiTesto 17">
            <a:extLst>
              <a:ext uri="{FF2B5EF4-FFF2-40B4-BE49-F238E27FC236}">
                <a16:creationId xmlns:a16="http://schemas.microsoft.com/office/drawing/2014/main" id="{AFC9A91A-99AF-A847-8547-8EF2855705A3}"/>
              </a:ext>
            </a:extLst>
          </p:cNvPr>
          <p:cNvSpPr txBox="1"/>
          <p:nvPr/>
        </p:nvSpPr>
        <p:spPr>
          <a:xfrm>
            <a:off x="2834732" y="3714961"/>
            <a:ext cx="6522537" cy="1794228"/>
          </a:xfrm>
          <a:prstGeom prst="rect">
            <a:avLst/>
          </a:prstGeom>
        </p:spPr>
        <p:txBody>
          <a:bodyPr vert="horz" lIns="91440" tIns="45720" rIns="91440" bIns="45720" rtlCol="0" anchor="ctr">
            <a:normAutofit/>
          </a:bodyPr>
          <a:lstStyle/>
          <a:p>
            <a:pPr algn="ctr">
              <a:lnSpc>
                <a:spcPct val="110000"/>
              </a:lnSpc>
              <a:spcAft>
                <a:spcPts val="600"/>
              </a:spcAft>
            </a:pPr>
            <a:r>
              <a:rPr lang="en-US" cap="all" spc="390" dirty="0">
                <a:solidFill>
                  <a:schemeClr val="tx2"/>
                </a:solidFill>
              </a:rPr>
              <a:t>Dalla </a:t>
            </a:r>
            <a:r>
              <a:rPr lang="en-US" cap="all" spc="390" dirty="0" err="1">
                <a:solidFill>
                  <a:schemeClr val="tx2"/>
                </a:solidFill>
              </a:rPr>
              <a:t>piramide</a:t>
            </a:r>
            <a:r>
              <a:rPr lang="en-US" cap="all" spc="390" dirty="0">
                <a:solidFill>
                  <a:schemeClr val="tx2"/>
                </a:solidFill>
              </a:rPr>
              <a:t> </a:t>
            </a:r>
            <a:r>
              <a:rPr lang="en-US" cap="all" spc="390" dirty="0" err="1">
                <a:solidFill>
                  <a:schemeClr val="tx2"/>
                </a:solidFill>
              </a:rPr>
              <a:t>alla</a:t>
            </a:r>
            <a:r>
              <a:rPr lang="en-US" cap="all" spc="390" dirty="0">
                <a:solidFill>
                  <a:schemeClr val="tx2"/>
                </a:solidFill>
              </a:rPr>
              <a:t> rete: </a:t>
            </a:r>
          </a:p>
          <a:p>
            <a:pPr algn="ctr">
              <a:lnSpc>
                <a:spcPct val="110000"/>
              </a:lnSpc>
              <a:spcAft>
                <a:spcPts val="600"/>
              </a:spcAft>
            </a:pPr>
            <a:endParaRPr lang="en-US" cap="all" spc="390" dirty="0">
              <a:solidFill>
                <a:schemeClr val="tx2"/>
              </a:solidFill>
            </a:endParaRPr>
          </a:p>
          <a:p>
            <a:pPr algn="r">
              <a:lnSpc>
                <a:spcPct val="110000"/>
              </a:lnSpc>
              <a:spcAft>
                <a:spcPts val="600"/>
              </a:spcAft>
            </a:pPr>
            <a:r>
              <a:rPr lang="en-US" b="1" cap="all" spc="390" dirty="0">
                <a:solidFill>
                  <a:schemeClr val="tx2"/>
                </a:solidFill>
              </a:rPr>
              <a:t>il </a:t>
            </a:r>
            <a:r>
              <a:rPr lang="en-US" b="1" cap="all" spc="390" dirty="0" err="1">
                <a:solidFill>
                  <a:schemeClr val="tx2"/>
                </a:solidFill>
              </a:rPr>
              <a:t>pluralismo</a:t>
            </a:r>
            <a:r>
              <a:rPr lang="en-US" b="1" cap="all" spc="390" dirty="0">
                <a:solidFill>
                  <a:schemeClr val="tx2"/>
                </a:solidFill>
              </a:rPr>
              <a:t> </a:t>
            </a:r>
            <a:r>
              <a:rPr lang="en-US" b="1" cap="all" spc="390" dirty="0" err="1">
                <a:solidFill>
                  <a:schemeClr val="tx2"/>
                </a:solidFill>
              </a:rPr>
              <a:t>amministrativo</a:t>
            </a:r>
            <a:endParaRPr lang="en-US" b="1" dirty="0">
              <a:solidFill>
                <a:schemeClr val="tx2"/>
              </a:solidFill>
            </a:endParaRPr>
          </a:p>
        </p:txBody>
      </p:sp>
      <p:pic>
        <p:nvPicPr>
          <p:cNvPr id="6" name="Immagine 5" descr="Immagine che contiene mappa&#10;&#10;Descrizione generata automaticamente">
            <a:extLst>
              <a:ext uri="{FF2B5EF4-FFF2-40B4-BE49-F238E27FC236}">
                <a16:creationId xmlns:a16="http://schemas.microsoft.com/office/drawing/2014/main" id="{0D3ECAED-89E9-5346-8CA2-FF032262AAFC}"/>
              </a:ext>
            </a:extLst>
          </p:cNvPr>
          <p:cNvPicPr>
            <a:picLocks noChangeAspect="1"/>
          </p:cNvPicPr>
          <p:nvPr/>
        </p:nvPicPr>
        <p:blipFill rotWithShape="1">
          <a:blip r:embed="rId2"/>
          <a:srcRect l="20282" r="33273" b="-1"/>
          <a:stretch/>
        </p:blipFill>
        <p:spPr>
          <a:xfrm>
            <a:off x="10079959" y="3227260"/>
            <a:ext cx="1583089" cy="1780972"/>
          </a:xfrm>
          <a:prstGeom prst="rect">
            <a:avLst/>
          </a:prstGeom>
        </p:spPr>
      </p:pic>
      <p:pic>
        <p:nvPicPr>
          <p:cNvPr id="9" name="Immagine 8" descr="Immagine che contiene mucchio, giorno&#10;&#10;Descrizione generata automaticamente">
            <a:extLst>
              <a:ext uri="{FF2B5EF4-FFF2-40B4-BE49-F238E27FC236}">
                <a16:creationId xmlns:a16="http://schemas.microsoft.com/office/drawing/2014/main" id="{7CA36A53-3A72-A04E-9859-17DF26BAE68A}"/>
              </a:ext>
            </a:extLst>
          </p:cNvPr>
          <p:cNvPicPr>
            <a:picLocks noChangeAspect="1"/>
          </p:cNvPicPr>
          <p:nvPr/>
        </p:nvPicPr>
        <p:blipFill>
          <a:blip r:embed="rId3"/>
          <a:stretch>
            <a:fillRect/>
          </a:stretch>
        </p:blipFill>
        <p:spPr>
          <a:xfrm>
            <a:off x="8694809" y="1427921"/>
            <a:ext cx="3262233" cy="1794228"/>
          </a:xfrm>
          <a:prstGeom prst="rect">
            <a:avLst/>
          </a:prstGeom>
        </p:spPr>
      </p:pic>
      <p:pic>
        <p:nvPicPr>
          <p:cNvPr id="16" name="Immagine 15" descr="Immagine che contiene edificio, materiale da costruzione, pietra&#10;&#10;Descrizione generata automaticamente">
            <a:extLst>
              <a:ext uri="{FF2B5EF4-FFF2-40B4-BE49-F238E27FC236}">
                <a16:creationId xmlns:a16="http://schemas.microsoft.com/office/drawing/2014/main" id="{B677C56D-062D-7A42-9F42-5ADBFA0F2C5D}"/>
              </a:ext>
            </a:extLst>
          </p:cNvPr>
          <p:cNvPicPr>
            <a:picLocks noChangeAspect="1"/>
          </p:cNvPicPr>
          <p:nvPr/>
        </p:nvPicPr>
        <p:blipFill>
          <a:blip r:embed="rId4"/>
          <a:stretch>
            <a:fillRect/>
          </a:stretch>
        </p:blipFill>
        <p:spPr>
          <a:xfrm>
            <a:off x="653143" y="1152216"/>
            <a:ext cx="2844050" cy="4054287"/>
          </a:xfrm>
          <a:prstGeom prst="rect">
            <a:avLst/>
          </a:prstGeom>
        </p:spPr>
      </p:pic>
    </p:spTree>
    <p:extLst>
      <p:ext uri="{BB962C8B-B14F-4D97-AF65-F5344CB8AC3E}">
        <p14:creationId xmlns:p14="http://schemas.microsoft.com/office/powerpoint/2010/main" val="214787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30371E-55CE-9472-D940-11186D80A2AF}"/>
              </a:ext>
            </a:extLst>
          </p:cNvPr>
          <p:cNvSpPr>
            <a:spLocks noGrp="1"/>
          </p:cNvSpPr>
          <p:nvPr>
            <p:ph type="title"/>
          </p:nvPr>
        </p:nvSpPr>
        <p:spPr/>
        <p:txBody>
          <a:bodyPr/>
          <a:lstStyle/>
          <a:p>
            <a:r>
              <a:rPr lang="it-IT" dirty="0">
                <a:latin typeface="Garamond" panose="02020404030301010803" pitchFamily="18" charset="0"/>
              </a:rPr>
              <a:t>Conflitti sociali, istituzionali e amministrativi</a:t>
            </a:r>
          </a:p>
        </p:txBody>
      </p:sp>
      <p:sp>
        <p:nvSpPr>
          <p:cNvPr id="3" name="Segnaposto contenuto 2">
            <a:extLst>
              <a:ext uri="{FF2B5EF4-FFF2-40B4-BE49-F238E27FC236}">
                <a16:creationId xmlns:a16="http://schemas.microsoft.com/office/drawing/2014/main" id="{3CA4F1D1-786D-9E50-0988-C134E6CC1C3C}"/>
              </a:ext>
            </a:extLst>
          </p:cNvPr>
          <p:cNvSpPr>
            <a:spLocks noGrp="1"/>
          </p:cNvSpPr>
          <p:nvPr>
            <p:ph idx="1"/>
          </p:nvPr>
        </p:nvSpPr>
        <p:spPr/>
        <p:txBody>
          <a:bodyPr>
            <a:noAutofit/>
          </a:bodyPr>
          <a:lstStyle/>
          <a:p>
            <a:pPr indent="180340" algn="just"/>
            <a:r>
              <a:rPr lang="it-IT" sz="2400" dirty="0">
                <a:effectLst/>
                <a:latin typeface="Bembo" panose="02020502050201020203" pitchFamily="18" charset="0"/>
                <a:ea typeface="Times New Roman" panose="02020603050405020304" pitchFamily="18" charset="0"/>
                <a:cs typeface="Times New Roman" panose="02020603050405020304" pitchFamily="18" charset="0"/>
              </a:rPr>
              <a:t> Dal punto di vista storico, sociale, politico e giuridico, la genesi delle Amministrazioni pubbliche è - come è stato efficacemente evidenziato - “drammatica” proprio in ragione della loro emersione in funzione di composizione del conflitto sociale. Il fenomeno conflittuale entra così vivacemente nella complessità della vita sociale e si riflette nello Stato in senso variamente atomistico. La “semplice” strutturazione formale di quest’ultimo tramite la sua divisione interna e l’attribuzione di poteri e funzioni ai diversi organi si rivela presto insufficiente. Il progressivo organizzarsi su base autonoma dei tanti particolari interessi emergenti della società e la mancanza di strumenti (anche giuridici) per rispecchiare tale complessità in seno allo Stato viene ben presto efficacemente rappresentato in termini di “crisi” di rappresentatività di quest’ultimo. Di conseguenza, i primi due decenni del secolo scorso - nel vivo della dittatura fascista - furono nettamente segnati dal ricco proliferare di enti pubblici.</a:t>
            </a:r>
            <a:endParaRPr lang="it-IT" sz="2400" dirty="0"/>
          </a:p>
        </p:txBody>
      </p:sp>
    </p:spTree>
    <p:extLst>
      <p:ext uri="{BB962C8B-B14F-4D97-AF65-F5344CB8AC3E}">
        <p14:creationId xmlns:p14="http://schemas.microsoft.com/office/powerpoint/2010/main" val="3846795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25FBDE-ED80-ABD2-7A8B-424F293E9189}"/>
              </a:ext>
            </a:extLst>
          </p:cNvPr>
          <p:cNvSpPr>
            <a:spLocks noGrp="1"/>
          </p:cNvSpPr>
          <p:nvPr>
            <p:ph type="title"/>
          </p:nvPr>
        </p:nvSpPr>
        <p:spPr/>
        <p:txBody>
          <a:bodyPr/>
          <a:lstStyle/>
          <a:p>
            <a:r>
              <a:rPr lang="it-IT" dirty="0">
                <a:latin typeface="Garamond" panose="02020404030301010803" pitchFamily="18" charset="0"/>
              </a:rPr>
              <a:t>La macchina imperfetta durante il fascismo</a:t>
            </a:r>
          </a:p>
        </p:txBody>
      </p:sp>
      <p:sp>
        <p:nvSpPr>
          <p:cNvPr id="3" name="Segnaposto contenuto 2">
            <a:extLst>
              <a:ext uri="{FF2B5EF4-FFF2-40B4-BE49-F238E27FC236}">
                <a16:creationId xmlns:a16="http://schemas.microsoft.com/office/drawing/2014/main" id="{76D3D63C-8BA5-737F-3BBE-D31F081EEFB0}"/>
              </a:ext>
            </a:extLst>
          </p:cNvPr>
          <p:cNvSpPr>
            <a:spLocks noGrp="1"/>
          </p:cNvSpPr>
          <p:nvPr>
            <p:ph idx="1"/>
          </p:nvPr>
        </p:nvSpPr>
        <p:spPr/>
        <p:txBody>
          <a:bodyPr/>
          <a:lstStyle/>
          <a:p>
            <a:pPr algn="just"/>
            <a:r>
              <a:rPr lang="it-IT" sz="2500" dirty="0">
                <a:effectLst/>
                <a:latin typeface="Garamond" panose="02020404030301010803" pitchFamily="18" charset="0"/>
                <a:ea typeface="Times New Roman" panose="02020603050405020304" pitchFamily="18" charset="0"/>
                <a:cs typeface="Times New Roman" panose="02020603050405020304" pitchFamily="18" charset="0"/>
              </a:rPr>
              <a:t>Lo Stato, con una progressiva e capillare “</a:t>
            </a:r>
            <a:r>
              <a:rPr lang="it-IT" sz="2500" dirty="0" err="1">
                <a:effectLst/>
                <a:latin typeface="Garamond" panose="02020404030301010803" pitchFamily="18" charset="0"/>
                <a:ea typeface="Times New Roman" panose="02020603050405020304" pitchFamily="18" charset="0"/>
                <a:cs typeface="Times New Roman" panose="02020603050405020304" pitchFamily="18" charset="0"/>
              </a:rPr>
              <a:t>entificazione</a:t>
            </a:r>
            <a:r>
              <a:rPr lang="it-IT" sz="2500" dirty="0">
                <a:effectLst/>
                <a:latin typeface="Garamond" panose="02020404030301010803" pitchFamily="18" charset="0"/>
                <a:ea typeface="Times New Roman" panose="02020603050405020304" pitchFamily="18" charset="0"/>
                <a:cs typeface="Times New Roman" panose="02020603050405020304" pitchFamily="18" charset="0"/>
              </a:rPr>
              <a:t>” andò ad “occupare” la maggior parte dei settori della società in modo reticolare, continuo e concatenante dando vita a quella che significativamente è stata definita una vera e propria rivoluzione copernicana per la Storia amministrativa d’Italia</a:t>
            </a:r>
            <a:r>
              <a:rPr lang="it-IT" sz="2500" dirty="0">
                <a:effectLst/>
                <a:latin typeface="Garamond" panose="02020404030301010803" pitchFamily="18" charset="0"/>
              </a:rPr>
              <a:t> </a:t>
            </a:r>
          </a:p>
          <a:p>
            <a:pPr algn="just"/>
            <a:endParaRPr lang="it-IT" sz="2500" cap="small" spc="-10" dirty="0">
              <a:latin typeface="Garamond" panose="02020404030301010803" pitchFamily="18" charset="0"/>
              <a:ea typeface="Calibri" panose="020F0502020204030204" pitchFamily="34" charset="0"/>
            </a:endParaRPr>
          </a:p>
          <a:p>
            <a:pPr marL="0" indent="0" algn="just">
              <a:buNone/>
            </a:pPr>
            <a:r>
              <a:rPr lang="it-IT" sz="2500" cap="small" spc="-10" dirty="0">
                <a:effectLst/>
                <a:latin typeface="Garamond" panose="02020404030301010803" pitchFamily="18" charset="0"/>
                <a:ea typeface="Calibri" panose="020F0502020204030204" pitchFamily="34" charset="0"/>
              </a:rPr>
              <a:t>Da G. Melis</a:t>
            </a:r>
            <a:r>
              <a:rPr lang="it-IT" sz="2500" spc="-10" dirty="0">
                <a:effectLst/>
                <a:latin typeface="Garamond" panose="02020404030301010803" pitchFamily="18" charset="0"/>
                <a:ea typeface="Calibri" panose="020F0502020204030204" pitchFamily="34" charset="0"/>
              </a:rPr>
              <a:t>, </a:t>
            </a:r>
            <a:r>
              <a:rPr lang="it-IT" sz="2500" i="1" spc="-10" dirty="0">
                <a:effectLst/>
                <a:latin typeface="Garamond" panose="02020404030301010803" pitchFamily="18" charset="0"/>
                <a:ea typeface="Calibri" panose="020F0502020204030204" pitchFamily="34" charset="0"/>
              </a:rPr>
              <a:t>La macchina imperfetta</a:t>
            </a:r>
            <a:r>
              <a:rPr lang="it-IT" sz="2500" spc="-10" dirty="0">
                <a:effectLst/>
                <a:latin typeface="Garamond" panose="02020404030301010803" pitchFamily="18" charset="0"/>
                <a:ea typeface="Calibri" panose="020F0502020204030204" pitchFamily="34" charset="0"/>
              </a:rPr>
              <a:t>, “</a:t>
            </a:r>
            <a:r>
              <a:rPr lang="it-IT" sz="2500" i="1" spc="-10" dirty="0">
                <a:effectLst/>
                <a:latin typeface="Garamond" panose="02020404030301010803" pitchFamily="18" charset="0"/>
                <a:ea typeface="Calibri" panose="020F0502020204030204" pitchFamily="34" charset="0"/>
              </a:rPr>
              <a:t>si costituiva allora quasi un continuum: un sistema a più livelli tra loro comunicanti nel quale l’ente primigenio contribuiva a fondare il successivo, e i due insieme altri istituti ancora. E lungo la catena così costruita, di anello in anello, fluivano risorse finanziarie ed esperienze, in un tutt’uno che non conosceva distinzione pratica, pur nel rigoroso rispetto delle rispettive autonome giuridiche dei soggetti</a:t>
            </a:r>
            <a:r>
              <a:rPr lang="it-IT" sz="2500" spc="-10" dirty="0">
                <a:effectLst/>
                <a:latin typeface="Garamond" panose="02020404030301010803" pitchFamily="18" charset="0"/>
                <a:ea typeface="Calibri" panose="020F0502020204030204" pitchFamily="34" charset="0"/>
              </a:rPr>
              <a:t>”.</a:t>
            </a:r>
            <a:endParaRPr lang="it-IT" sz="2500" dirty="0">
              <a:effectLst/>
              <a:latin typeface="Garamond" panose="02020404030301010803" pitchFamily="18" charset="0"/>
              <a:ea typeface="Calibri" panose="020F0502020204030204" pitchFamily="34" charset="0"/>
            </a:endParaRPr>
          </a:p>
          <a:p>
            <a:endParaRPr lang="it-IT" dirty="0"/>
          </a:p>
        </p:txBody>
      </p:sp>
    </p:spTree>
    <p:extLst>
      <p:ext uri="{BB962C8B-B14F-4D97-AF65-F5344CB8AC3E}">
        <p14:creationId xmlns:p14="http://schemas.microsoft.com/office/powerpoint/2010/main" val="282097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87A8FBC-9661-4D50-AC9C-F1E330106898}"/>
              </a:ext>
            </a:extLst>
          </p:cNvPr>
          <p:cNvSpPr>
            <a:spLocks noGrp="1"/>
          </p:cNvSpPr>
          <p:nvPr>
            <p:ph type="title"/>
          </p:nvPr>
        </p:nvSpPr>
        <p:spPr>
          <a:xfrm>
            <a:off x="1075767" y="1188637"/>
            <a:ext cx="2988234" cy="4480726"/>
          </a:xfrm>
        </p:spPr>
        <p:txBody>
          <a:bodyPr>
            <a:normAutofit/>
          </a:bodyPr>
          <a:lstStyle/>
          <a:p>
            <a:pPr algn="r"/>
            <a:r>
              <a:rPr lang="it-IT" sz="5100"/>
              <a:t>Frequenza alle lezioni</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ADC9EAA2-95ED-CE21-D675-B970B5A978FC}"/>
              </a:ext>
            </a:extLst>
          </p:cNvPr>
          <p:cNvSpPr>
            <a:spLocks noGrp="1"/>
          </p:cNvSpPr>
          <p:nvPr>
            <p:ph idx="1"/>
          </p:nvPr>
        </p:nvSpPr>
        <p:spPr>
          <a:xfrm>
            <a:off x="5255260" y="1648870"/>
            <a:ext cx="4702848" cy="3560260"/>
          </a:xfrm>
        </p:spPr>
        <p:txBody>
          <a:bodyPr anchor="ctr">
            <a:normAutofit/>
          </a:bodyPr>
          <a:lstStyle/>
          <a:p>
            <a:r>
              <a:rPr lang="it-IT" sz="2400" dirty="0"/>
              <a:t>Per poter accedere al test intermedio e beneficiare dello stato di frequentanti è necessario essere presenti ad 1/3 delle lezioni</a:t>
            </a:r>
          </a:p>
        </p:txBody>
      </p:sp>
    </p:spTree>
    <p:extLst>
      <p:ext uri="{BB962C8B-B14F-4D97-AF65-F5344CB8AC3E}">
        <p14:creationId xmlns:p14="http://schemas.microsoft.com/office/powerpoint/2010/main" val="1613217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99E10FC-97E9-87C5-0319-3DCD4825A93B}"/>
              </a:ext>
            </a:extLst>
          </p:cNvPr>
          <p:cNvSpPr>
            <a:spLocks noGrp="1"/>
          </p:cNvSpPr>
          <p:nvPr>
            <p:ph idx="1"/>
          </p:nvPr>
        </p:nvSpPr>
        <p:spPr>
          <a:xfrm>
            <a:off x="801384" y="400692"/>
            <a:ext cx="10552416" cy="5776271"/>
          </a:xfrm>
        </p:spPr>
        <p:txBody>
          <a:bodyPr>
            <a:normAutofit/>
          </a:bodyPr>
          <a:lstStyle/>
          <a:p>
            <a:r>
              <a:rPr lang="it-IT" sz="1800" dirty="0">
                <a:effectLst/>
                <a:latin typeface="Bembo" panose="02020502050201020203" pitchFamily="18" charset="0"/>
                <a:ea typeface="Times New Roman" panose="02020603050405020304" pitchFamily="18" charset="0"/>
                <a:cs typeface="Times New Roman" panose="02020603050405020304" pitchFamily="18" charset="0"/>
              </a:rPr>
              <a:t>A tale aspetto che investe il pluralismo interno ce ne è uno che si somma e che riguarda quello “esterno”. Le controversie tra pubblici poteri, tuttavia, non sono più “affari” solo dell’Amministrazione e della giustizia amministrativa, ma alcune controversie, specialmente se di natura “politica” - insorte fra organi dello Stato (oppure tra organi degli stati membri di una federazione o regioni) - entrano nell’area della “giustizia costituzionale”</a:t>
            </a:r>
            <a:r>
              <a:rPr lang="it-IT" dirty="0">
                <a:effectLst/>
              </a:rPr>
              <a:t> </a:t>
            </a:r>
          </a:p>
          <a:p>
            <a:pPr indent="180340" algn="just"/>
            <a:r>
              <a:rPr lang="it-IT" sz="1800" dirty="0">
                <a:effectLst/>
                <a:latin typeface="Bembo" panose="02020502050201020203" pitchFamily="18" charset="0"/>
                <a:ea typeface="Times New Roman" panose="02020603050405020304" pitchFamily="18" charset="0"/>
              </a:rPr>
              <a:t>In questo contesto, sebbene l’elaborazione dottrinaria avesse, perlomeno formalmente, lasciato fuori dalla definizione (prevalentemente statica) di conflitto il contrasto tra gli interessi pubblici, l’emersione del conflitto sociale e la connessa esigenza statale di dominare il contrasto tra le istanze sociali e gli interessi pubblici costituiva un fatto endemico ben presente anche negli studi di diritto amministrativo. </a:t>
            </a:r>
            <a:endParaRPr lang="it-IT" sz="1800" dirty="0">
              <a:effectLst/>
              <a:latin typeface="Times New Roman" panose="02020603050405020304" pitchFamily="18" charset="0"/>
              <a:ea typeface="Times New Roman" panose="02020603050405020304" pitchFamily="18" charset="0"/>
            </a:endParaRPr>
          </a:p>
          <a:p>
            <a:pPr indent="180340" algn="just"/>
            <a:r>
              <a:rPr lang="it-IT" sz="1800" dirty="0">
                <a:effectLst/>
                <a:latin typeface="Bembo" panose="02020502050201020203" pitchFamily="18" charset="0"/>
                <a:ea typeface="Times New Roman" panose="02020603050405020304" pitchFamily="18" charset="0"/>
              </a:rPr>
              <a:t>L’“</a:t>
            </a:r>
            <a:r>
              <a:rPr lang="it-IT" sz="1800" dirty="0" err="1">
                <a:effectLst/>
                <a:latin typeface="Bembo" panose="02020502050201020203" pitchFamily="18" charset="0"/>
                <a:ea typeface="Times New Roman" panose="02020603050405020304" pitchFamily="18" charset="0"/>
              </a:rPr>
              <a:t>empiricità</a:t>
            </a:r>
            <a:r>
              <a:rPr lang="it-IT" sz="1800" dirty="0">
                <a:effectLst/>
                <a:latin typeface="Bembo" panose="02020502050201020203" pitchFamily="18" charset="0"/>
                <a:ea typeface="Times New Roman" panose="02020603050405020304" pitchFamily="18" charset="0"/>
              </a:rPr>
              <a:t>” con cui sono ripartite le funzioni amministrative, spesso attribuite senza una compiuta sistematizzazione o </a:t>
            </a:r>
            <a:r>
              <a:rPr lang="it-IT" sz="1800" dirty="0" err="1">
                <a:effectLst/>
                <a:latin typeface="Bembo" panose="02020502050201020203" pitchFamily="18" charset="0"/>
                <a:ea typeface="Times New Roman" panose="02020603050405020304" pitchFamily="18" charset="0"/>
              </a:rPr>
              <a:t>predefinizione</a:t>
            </a:r>
            <a:r>
              <a:rPr lang="it-IT" sz="1800" dirty="0">
                <a:effectLst/>
                <a:latin typeface="Bembo" panose="02020502050201020203" pitchFamily="18" charset="0"/>
                <a:ea typeface="Times New Roman" panose="02020603050405020304" pitchFamily="18" charset="0"/>
              </a:rPr>
              <a:t> di criteri giuridici, al fine di rispondere ad esigenze contingenti, genera una vera e propria “esplosione” dell’Amministrazione. Quest’ultima si inserisce in ogni spazio della vita del cittadino tanto che - si afferma - “in ogni momento della nostra vita quotidiana c’è una pubblica amministrazione silenziosamente o rumorosamente assistente”. Ben presto, quando l’autarchia si rivela una formula superata e lo Stato non costituisce più il referente necessario di tutte le amministrazioni create per la cura di interessi specifici si “liberano” nuove forme di rapporto tra pubblici poteri. Il legame tra lo Stato e le altre autorità pubbliche non è più quello dell’Amministrazione “indiretta”, ma tra autonomie dove “le ipotesi di conflitto ben sono configurabili, senza però che (…) debbano risolversi nella subordinazione degli interessi degli enti minori rispetto a quelli fatti valere dallo Stato”. </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1335277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A24507-6068-A8F6-6280-0E367AB1CF72}"/>
              </a:ext>
            </a:extLst>
          </p:cNvPr>
          <p:cNvSpPr>
            <a:spLocks noGrp="1"/>
          </p:cNvSpPr>
          <p:nvPr>
            <p:ph type="title"/>
          </p:nvPr>
        </p:nvSpPr>
        <p:spPr/>
        <p:txBody>
          <a:bodyPr/>
          <a:lstStyle/>
          <a:p>
            <a:r>
              <a:rPr lang="it-IT" dirty="0">
                <a:latin typeface="Garamond" panose="02020404030301010803" pitchFamily="18" charset="0"/>
              </a:rPr>
              <a:t>M.S. GIANNINI 1957</a:t>
            </a:r>
          </a:p>
        </p:txBody>
      </p:sp>
      <p:pic>
        <p:nvPicPr>
          <p:cNvPr id="5" name="Segnaposto contenuto 4" descr="Immagine che contiene testo, Viso umano, uomo, lettera&#10;&#10;Descrizione generata automaticamente">
            <a:extLst>
              <a:ext uri="{FF2B5EF4-FFF2-40B4-BE49-F238E27FC236}">
                <a16:creationId xmlns:a16="http://schemas.microsoft.com/office/drawing/2014/main" id="{8F673611-6E95-D9D4-724D-0A8779BD2D76}"/>
              </a:ext>
            </a:extLst>
          </p:cNvPr>
          <p:cNvPicPr>
            <a:picLocks noGrp="1" noChangeAspect="1"/>
          </p:cNvPicPr>
          <p:nvPr>
            <p:ph idx="1"/>
          </p:nvPr>
        </p:nvPicPr>
        <p:blipFill>
          <a:blip r:embed="rId2"/>
          <a:stretch>
            <a:fillRect/>
          </a:stretch>
        </p:blipFill>
        <p:spPr>
          <a:xfrm>
            <a:off x="339588" y="1476303"/>
            <a:ext cx="8512769" cy="4351338"/>
          </a:xfrm>
        </p:spPr>
      </p:pic>
      <p:sp>
        <p:nvSpPr>
          <p:cNvPr id="3" name="CasellaDiTesto 2">
            <a:extLst>
              <a:ext uri="{FF2B5EF4-FFF2-40B4-BE49-F238E27FC236}">
                <a16:creationId xmlns:a16="http://schemas.microsoft.com/office/drawing/2014/main" id="{C9392918-95ED-6D62-CE33-C8A17A8552BB}"/>
              </a:ext>
            </a:extLst>
          </p:cNvPr>
          <p:cNvSpPr txBox="1"/>
          <p:nvPr/>
        </p:nvSpPr>
        <p:spPr>
          <a:xfrm>
            <a:off x="9350969" y="1476303"/>
            <a:ext cx="2738250" cy="3693319"/>
          </a:xfrm>
          <a:prstGeom prst="rect">
            <a:avLst/>
          </a:prstGeom>
          <a:noFill/>
        </p:spPr>
        <p:txBody>
          <a:bodyPr wrap="none" rtlCol="0">
            <a:spAutoFit/>
          </a:bodyPr>
          <a:lstStyle/>
          <a:p>
            <a:r>
              <a:rPr lang="it-IT" dirty="0">
                <a:latin typeface="Garamond" panose="02020404030301010803" pitchFamily="18" charset="0"/>
              </a:rPr>
              <a:t>Impronta dello Stato liberale</a:t>
            </a:r>
          </a:p>
          <a:p>
            <a:r>
              <a:rPr lang="it-IT" dirty="0">
                <a:latin typeface="Garamond" panose="02020404030301010803" pitchFamily="18" charset="0"/>
              </a:rPr>
              <a:t>cinque pubblici poteri:</a:t>
            </a:r>
          </a:p>
          <a:p>
            <a:endParaRPr lang="it-IT" dirty="0">
              <a:latin typeface="Garamond" panose="02020404030301010803" pitchFamily="18" charset="0"/>
            </a:endParaRPr>
          </a:p>
          <a:p>
            <a:r>
              <a:rPr lang="it-IT" dirty="0">
                <a:latin typeface="Garamond" panose="02020404030301010803" pitchFamily="18" charset="0"/>
              </a:rPr>
              <a:t>- Lo Stato con i suoi </a:t>
            </a:r>
          </a:p>
          <a:p>
            <a:r>
              <a:rPr lang="it-IT" dirty="0">
                <a:latin typeface="Garamond" panose="02020404030301010803" pitchFamily="18" charset="0"/>
              </a:rPr>
              <a:t>organi locali</a:t>
            </a:r>
          </a:p>
          <a:p>
            <a:endParaRPr lang="it-IT" dirty="0">
              <a:latin typeface="Garamond" panose="02020404030301010803" pitchFamily="18" charset="0"/>
            </a:endParaRPr>
          </a:p>
          <a:p>
            <a:r>
              <a:rPr lang="it-IT" dirty="0">
                <a:latin typeface="Garamond" panose="02020404030301010803" pitchFamily="18" charset="0"/>
              </a:rPr>
              <a:t>- Gli enti territoriali</a:t>
            </a:r>
          </a:p>
          <a:p>
            <a:endParaRPr lang="it-IT" dirty="0">
              <a:latin typeface="Garamond" panose="02020404030301010803" pitchFamily="18" charset="0"/>
            </a:endParaRPr>
          </a:p>
          <a:p>
            <a:r>
              <a:rPr lang="it-IT" dirty="0">
                <a:latin typeface="Garamond" panose="02020404030301010803" pitchFamily="18" charset="0"/>
              </a:rPr>
              <a:t>- Fondazioni creditizie</a:t>
            </a:r>
          </a:p>
          <a:p>
            <a:endParaRPr lang="it-IT" dirty="0">
              <a:latin typeface="Garamond" panose="02020404030301010803" pitchFamily="18" charset="0"/>
            </a:endParaRPr>
          </a:p>
          <a:p>
            <a:r>
              <a:rPr lang="it-IT" dirty="0">
                <a:latin typeface="Garamond" panose="02020404030301010803" pitchFamily="18" charset="0"/>
              </a:rPr>
              <a:t>- Enti di beneficienza</a:t>
            </a:r>
          </a:p>
          <a:p>
            <a:endParaRPr lang="it-IT" dirty="0">
              <a:latin typeface="Garamond" panose="02020404030301010803" pitchFamily="18" charset="0"/>
            </a:endParaRPr>
          </a:p>
          <a:p>
            <a:r>
              <a:rPr lang="it-IT" dirty="0">
                <a:latin typeface="Garamond" panose="02020404030301010803" pitchFamily="18" charset="0"/>
              </a:rPr>
              <a:t>- Enti di istruzione</a:t>
            </a:r>
          </a:p>
        </p:txBody>
      </p:sp>
    </p:spTree>
    <p:extLst>
      <p:ext uri="{BB962C8B-B14F-4D97-AF65-F5344CB8AC3E}">
        <p14:creationId xmlns:p14="http://schemas.microsoft.com/office/powerpoint/2010/main" val="401262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C2FD1DE-A26C-EEE7-5826-2B8CCC003F09}"/>
              </a:ext>
            </a:extLst>
          </p:cNvPr>
          <p:cNvSpPr>
            <a:spLocks noGrp="1"/>
          </p:cNvSpPr>
          <p:nvPr>
            <p:ph idx="1"/>
          </p:nvPr>
        </p:nvSpPr>
        <p:spPr>
          <a:xfrm>
            <a:off x="838200" y="801384"/>
            <a:ext cx="10515600" cy="5375579"/>
          </a:xfrm>
        </p:spPr>
        <p:txBody>
          <a:bodyPr>
            <a:normAutofit lnSpcReduction="10000"/>
          </a:bodyPr>
          <a:lstStyle/>
          <a:p>
            <a:pPr algn="ctr"/>
            <a:r>
              <a:rPr lang="it-IT" b="0" i="0" dirty="0">
                <a:solidFill>
                  <a:srgbClr val="222222"/>
                </a:solidFill>
                <a:effectLst/>
                <a:latin typeface="Garamond" panose="02020404030301010803" pitchFamily="18" charset="0"/>
              </a:rPr>
              <a:t>STATO IMPRENDITORE</a:t>
            </a:r>
          </a:p>
          <a:p>
            <a:pPr marL="0" indent="0" algn="just">
              <a:buNone/>
            </a:pPr>
            <a:r>
              <a:rPr lang="it-IT" dirty="0">
                <a:latin typeface="Garamond" panose="02020404030301010803" pitchFamily="18" charset="0"/>
              </a:rPr>
              <a:t>“</a:t>
            </a:r>
            <a:r>
              <a:rPr lang="it-IT" i="1" dirty="0">
                <a:latin typeface="Garamond" panose="02020404030301010803" pitchFamily="18" charset="0"/>
              </a:rPr>
              <a:t>lo Stato dichiarò esplicitamente la propria volontà di porsi come soggetto economico di un gruppo aziendale di primaria importanza utilizzando il medesimo come strumento attivo di politica economica e industriale</a:t>
            </a:r>
            <a:r>
              <a:rPr lang="it-IT" dirty="0">
                <a:latin typeface="Garamond" panose="02020404030301010803" pitchFamily="18" charset="0"/>
              </a:rPr>
              <a:t>” </a:t>
            </a:r>
          </a:p>
          <a:p>
            <a:pPr marL="0" indent="0" algn="just">
              <a:buNone/>
            </a:pPr>
            <a:endParaRPr lang="it-IT" dirty="0">
              <a:solidFill>
                <a:srgbClr val="222222"/>
              </a:solidFill>
              <a:latin typeface="Garamond" panose="02020404030301010803" pitchFamily="18" charset="0"/>
            </a:endParaRPr>
          </a:p>
          <a:p>
            <a:pPr algn="ctr"/>
            <a:r>
              <a:rPr lang="it-IT" b="0" i="0" dirty="0">
                <a:solidFill>
                  <a:srgbClr val="222222"/>
                </a:solidFill>
                <a:effectLst/>
                <a:latin typeface="Garamond" panose="02020404030301010803" pitchFamily="18" charset="0"/>
              </a:rPr>
              <a:t>STATO REGOLATORE</a:t>
            </a:r>
          </a:p>
          <a:p>
            <a:pPr marL="0" indent="0" algn="just">
              <a:buNone/>
            </a:pPr>
            <a:r>
              <a:rPr lang="it-IT" b="0" i="0" dirty="0">
                <a:solidFill>
                  <a:srgbClr val="222222"/>
                </a:solidFill>
                <a:effectLst/>
                <a:latin typeface="Garamond" panose="02020404030301010803" pitchFamily="18" charset="0"/>
              </a:rPr>
              <a:t>A seguito dell’imponente processo di privatizzazione che ha preso corpo in Italia a partire dai primi anni Novanta, lo Stato si è visto costretto ad abbandonare il proprio intervento nel mercato nazionale e a limitarsi al solo compito di regolazione dello stesso.</a:t>
            </a:r>
          </a:p>
          <a:p>
            <a:pPr marL="0" indent="0" algn="just">
              <a:buNone/>
            </a:pPr>
            <a:r>
              <a:rPr lang="it-IT" b="0" i="0" dirty="0">
                <a:solidFill>
                  <a:srgbClr val="222222"/>
                </a:solidFill>
                <a:effectLst/>
                <a:latin typeface="Garamond" panose="02020404030301010803" pitchFamily="18" charset="0"/>
              </a:rPr>
              <a:t>D’altra parte, attenta dottrina ha rilevato che proprio il concetto di Stato regolatore “</a:t>
            </a:r>
            <a:r>
              <a:rPr lang="it-IT" b="0" i="1" dirty="0">
                <a:solidFill>
                  <a:srgbClr val="222222"/>
                </a:solidFill>
                <a:effectLst/>
                <a:latin typeface="Garamond" panose="02020404030301010803" pitchFamily="18" charset="0"/>
              </a:rPr>
              <a:t>trova il suo </a:t>
            </a:r>
            <a:r>
              <a:rPr lang="it-IT" b="0" i="0" dirty="0">
                <a:solidFill>
                  <a:srgbClr val="222222"/>
                </a:solidFill>
                <a:effectLst/>
                <a:latin typeface="Garamond" panose="02020404030301010803" pitchFamily="18" charset="0"/>
              </a:rPr>
              <a:t>humus</a:t>
            </a:r>
            <a:r>
              <a:rPr lang="it-IT" b="0" i="1" dirty="0">
                <a:solidFill>
                  <a:srgbClr val="222222"/>
                </a:solidFill>
                <a:effectLst/>
                <a:latin typeface="Garamond" panose="02020404030301010803" pitchFamily="18" charset="0"/>
              </a:rPr>
              <a:t> naturale in sistemi economici nei quali il mercato è aperto alla concorrenza tra una molteplicità (o almeno una pluralità) di operatori</a:t>
            </a:r>
            <a:r>
              <a:rPr lang="it-IT" b="0" i="0" dirty="0">
                <a:solidFill>
                  <a:srgbClr val="222222"/>
                </a:solidFill>
                <a:effectLst/>
                <a:latin typeface="Garamond" panose="02020404030301010803" pitchFamily="18" charset="0"/>
              </a:rPr>
              <a:t>”.</a:t>
            </a:r>
          </a:p>
          <a:p>
            <a:endParaRPr lang="it-IT" dirty="0"/>
          </a:p>
        </p:txBody>
      </p:sp>
    </p:spTree>
    <p:extLst>
      <p:ext uri="{BB962C8B-B14F-4D97-AF65-F5344CB8AC3E}">
        <p14:creationId xmlns:p14="http://schemas.microsoft.com/office/powerpoint/2010/main" val="476007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8F3E0C-DDD5-B300-4DDE-BE666D7628F4}"/>
              </a:ext>
            </a:extLst>
          </p:cNvPr>
          <p:cNvSpPr>
            <a:spLocks noGrp="1"/>
          </p:cNvSpPr>
          <p:nvPr>
            <p:ph type="title"/>
          </p:nvPr>
        </p:nvSpPr>
        <p:spPr/>
        <p:txBody>
          <a:bodyPr/>
          <a:lstStyle/>
          <a:p>
            <a:r>
              <a:rPr lang="it-IT" dirty="0"/>
              <a:t>Mutano le relazioni tra Amministrazioni</a:t>
            </a:r>
          </a:p>
        </p:txBody>
      </p:sp>
      <p:sp>
        <p:nvSpPr>
          <p:cNvPr id="3" name="Segnaposto contenuto 2">
            <a:extLst>
              <a:ext uri="{FF2B5EF4-FFF2-40B4-BE49-F238E27FC236}">
                <a16:creationId xmlns:a16="http://schemas.microsoft.com/office/drawing/2014/main" id="{6D719F35-1F8D-BE17-7E65-8E61FE1B361E}"/>
              </a:ext>
            </a:extLst>
          </p:cNvPr>
          <p:cNvSpPr>
            <a:spLocks noGrp="1"/>
          </p:cNvSpPr>
          <p:nvPr>
            <p:ph idx="1"/>
          </p:nvPr>
        </p:nvSpPr>
        <p:spPr/>
        <p:txBody>
          <a:bodyPr>
            <a:normAutofit/>
          </a:bodyPr>
          <a:lstStyle/>
          <a:p>
            <a:pPr marL="0" indent="0" algn="l">
              <a:buNone/>
            </a:pPr>
            <a:r>
              <a:rPr lang="it-IT" dirty="0">
                <a:solidFill>
                  <a:srgbClr val="444444"/>
                </a:solidFill>
                <a:latin typeface="Garamond" panose="02020404030301010803" pitchFamily="18" charset="0"/>
              </a:rPr>
              <a:t>Dall’autarchia (</a:t>
            </a:r>
            <a:r>
              <a:rPr lang="it-IT" b="0" i="0" dirty="0">
                <a:solidFill>
                  <a:srgbClr val="444444"/>
                </a:solidFill>
                <a:effectLst/>
                <a:latin typeface="Garamond" panose="02020404030301010803" pitchFamily="18" charset="0"/>
              </a:rPr>
              <a:t>la caratteristica degli enti diversi dallo Stato di disporre di potestà pubbliche e consiste nella capacità, propria degli enti pubblici, di amministrare i propri interessi svolgendo un'attività amministrativa avente gli stessi caratteri e la stessa efficacia giuridica di quella dello Stato) </a:t>
            </a:r>
          </a:p>
          <a:p>
            <a:pPr marL="0" indent="0" algn="l">
              <a:buNone/>
            </a:pPr>
            <a:endParaRPr lang="it-IT" dirty="0">
              <a:solidFill>
                <a:srgbClr val="444444"/>
              </a:solidFill>
              <a:latin typeface="Garamond" panose="02020404030301010803" pitchFamily="18" charset="0"/>
            </a:endParaRPr>
          </a:p>
          <a:p>
            <a:pPr marL="0" indent="0" algn="l">
              <a:buNone/>
            </a:pPr>
            <a:r>
              <a:rPr lang="it-IT" dirty="0">
                <a:solidFill>
                  <a:srgbClr val="444444"/>
                </a:solidFill>
                <a:latin typeface="Garamond" panose="02020404030301010803" pitchFamily="18" charset="0"/>
              </a:rPr>
              <a:t>Al coordinamento e all’autonomia degli enti</a:t>
            </a:r>
            <a:endParaRPr lang="it-IT" dirty="0">
              <a:latin typeface="Garamond" panose="02020404030301010803" pitchFamily="18" charset="0"/>
            </a:endParaRPr>
          </a:p>
        </p:txBody>
      </p:sp>
    </p:spTree>
    <p:extLst>
      <p:ext uri="{BB962C8B-B14F-4D97-AF65-F5344CB8AC3E}">
        <p14:creationId xmlns:p14="http://schemas.microsoft.com/office/powerpoint/2010/main" val="379183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A7E34-1F9E-E34C-9F64-D83CC74C22F1}"/>
              </a:ext>
            </a:extLst>
          </p:cNvPr>
          <p:cNvSpPr>
            <a:spLocks noGrp="1"/>
          </p:cNvSpPr>
          <p:nvPr>
            <p:ph type="title"/>
          </p:nvPr>
        </p:nvSpPr>
        <p:spPr>
          <a:xfrm>
            <a:off x="793566" y="0"/>
            <a:ext cx="3455821" cy="1616203"/>
          </a:xfrm>
        </p:spPr>
        <p:txBody>
          <a:bodyPr anchor="b">
            <a:normAutofit/>
          </a:bodyPr>
          <a:lstStyle/>
          <a:p>
            <a:r>
              <a:rPr lang="it-IT" sz="3200" dirty="0"/>
              <a:t>Un diritto in espansione</a:t>
            </a:r>
          </a:p>
        </p:txBody>
      </p:sp>
      <p:sp>
        <p:nvSpPr>
          <p:cNvPr id="3" name="Segnaposto contenuto 2">
            <a:extLst>
              <a:ext uri="{FF2B5EF4-FFF2-40B4-BE49-F238E27FC236}">
                <a16:creationId xmlns:a16="http://schemas.microsoft.com/office/drawing/2014/main" id="{F013F669-0D15-0C47-9034-E2FF550E8973}"/>
              </a:ext>
            </a:extLst>
          </p:cNvPr>
          <p:cNvSpPr>
            <a:spLocks noGrp="1"/>
          </p:cNvSpPr>
          <p:nvPr>
            <p:ph idx="1"/>
          </p:nvPr>
        </p:nvSpPr>
        <p:spPr>
          <a:xfrm>
            <a:off x="0" y="1754748"/>
            <a:ext cx="4793673" cy="4923141"/>
          </a:xfrm>
        </p:spPr>
        <p:txBody>
          <a:bodyPr anchor="t">
            <a:normAutofit lnSpcReduction="10000"/>
          </a:bodyPr>
          <a:lstStyle/>
          <a:p>
            <a:r>
              <a:rPr lang="it-IT" sz="1400" dirty="0"/>
              <a:t>. Già negli anni ’20 del secolo scorso, il giudice della Corte Suprema americana Felix </a:t>
            </a:r>
            <a:r>
              <a:rPr lang="it-IT" sz="1400" dirty="0" err="1"/>
              <a:t>Frankfurter</a:t>
            </a:r>
            <a:r>
              <a:rPr lang="it-IT" sz="1400" dirty="0"/>
              <a:t> osservò  che il diritto amministrativo disciplinava, oltre ai servizi di pubblica utilità, le banche, l’industria, le telecomunicazioni e le professioni, insomma tutte le “risposte governative alle forze e ai bisogni della moderna società”. Sviluppi simili sono stati riscontrati in altri Paesi, in diverse fasi e con varie modalità, ma sempre con due tratti comuni: l’incremento della legislazione in ogni campo dei rapporti sociali ed economici e la previsione di nuove attività amministrative, sovente accompagnata dall’istituzione di nuovi organismi o dal riassetto di quelli esistenti.</a:t>
            </a:r>
          </a:p>
          <a:p>
            <a:r>
              <a:rPr lang="it-IT" sz="1400" dirty="0"/>
              <a:t>Negli anni ’80 del secolo scorso, ne è stata constatata l’ulteriore prodigiosa espansione ben oltre l’espressione “</a:t>
            </a:r>
            <a:r>
              <a:rPr lang="it-IT" sz="1400" b="1" dirty="0"/>
              <a:t>dalla culla alla tomba</a:t>
            </a:r>
            <a:r>
              <a:rPr lang="it-IT" sz="1400" dirty="0"/>
              <a:t>”, coniata per esporre il nuovo ordine sociale gradualmente prevalso nel secondo dopoguerra. Infatti, gli amministratori pubblici condizionano l’esistenza quotidiana degli individui prima ancora della culla, consentendo l’utilizzo di determinate tecniche riguardanti la fertilità o all’opposto fornendo l’accesso all’interruzione delle gravidanze indesiderate.</a:t>
            </a:r>
          </a:p>
          <a:p>
            <a:r>
              <a:rPr lang="it-IT" sz="1400" dirty="0"/>
              <a:t>Condizionano inoltre gli accadimenti successivi alla fine della loro esistenza terrena, per esempio in rapporto alla soppressione di cimiteri motivata dalla necessità di costruire nuove infrastrutture o di far espandere i centri abitati.</a:t>
            </a:r>
          </a:p>
          <a:p>
            <a:endParaRPr lang="it-IT" sz="800" dirty="0"/>
          </a:p>
        </p:txBody>
      </p:sp>
      <p:pic>
        <p:nvPicPr>
          <p:cNvPr id="5" name="Picture 4" descr="Vecchi schermi di computer">
            <a:extLst>
              <a:ext uri="{FF2B5EF4-FFF2-40B4-BE49-F238E27FC236}">
                <a16:creationId xmlns:a16="http://schemas.microsoft.com/office/drawing/2014/main" id="{47C4B059-0FAC-FE7F-F854-F6D95022009E}"/>
              </a:ext>
            </a:extLst>
          </p:cNvPr>
          <p:cNvPicPr>
            <a:picLocks noChangeAspect="1"/>
          </p:cNvPicPr>
          <p:nvPr/>
        </p:nvPicPr>
        <p:blipFill rotWithShape="1">
          <a:blip r:embed="rId2"/>
          <a:srcRect l="12458" r="19161" b="-1"/>
          <a:stretch/>
        </p:blipFill>
        <p:spPr>
          <a:xfrm>
            <a:off x="5086726" y="10"/>
            <a:ext cx="7105273" cy="6857990"/>
          </a:xfrm>
          <a:prstGeom prst="rect">
            <a:avLst/>
          </a:prstGeom>
        </p:spPr>
      </p:pic>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5206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9E2378B-C787-2828-8029-6802B68CD85A}"/>
              </a:ext>
            </a:extLst>
          </p:cNvPr>
          <p:cNvSpPr>
            <a:spLocks noGrp="1"/>
          </p:cNvSpPr>
          <p:nvPr>
            <p:ph type="title"/>
          </p:nvPr>
        </p:nvSpPr>
        <p:spPr>
          <a:xfrm>
            <a:off x="589560" y="856180"/>
            <a:ext cx="4560584" cy="1128068"/>
          </a:xfrm>
        </p:spPr>
        <p:txBody>
          <a:bodyPr anchor="ctr">
            <a:normAutofit/>
          </a:bodyPr>
          <a:lstStyle/>
          <a:p>
            <a:r>
              <a:rPr lang="it-IT" sz="3100"/>
              <a:t>Trasparenza vs segretezza?</a:t>
            </a:r>
            <a:br>
              <a:rPr lang="it-IT" sz="3100"/>
            </a:br>
            <a:endParaRPr lang="it-IT" sz="3100"/>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77B1BF3-B69D-9928-555A-C2D36EA94395}"/>
              </a:ext>
            </a:extLst>
          </p:cNvPr>
          <p:cNvSpPr>
            <a:spLocks noGrp="1"/>
          </p:cNvSpPr>
          <p:nvPr>
            <p:ph idx="1"/>
          </p:nvPr>
        </p:nvSpPr>
        <p:spPr>
          <a:xfrm>
            <a:off x="590719" y="2330505"/>
            <a:ext cx="4559425" cy="3979585"/>
          </a:xfrm>
        </p:spPr>
        <p:txBody>
          <a:bodyPr anchor="ctr">
            <a:normAutofit/>
          </a:bodyPr>
          <a:lstStyle/>
          <a:p>
            <a:r>
              <a:rPr lang="it-IT" sz="2000" dirty="0"/>
              <a:t>L’Amministrazione come «casa di vetro»</a:t>
            </a:r>
          </a:p>
          <a:p>
            <a:r>
              <a:rPr lang="it-IT" sz="2000" dirty="0"/>
              <a:t>Segretezza/Trasparenza</a:t>
            </a:r>
          </a:p>
          <a:p>
            <a:r>
              <a:rPr lang="it-IT" sz="2000" dirty="0"/>
              <a:t>Non si tratta di un rapporto di regola-eccezione</a:t>
            </a:r>
          </a:p>
          <a:p>
            <a:r>
              <a:rPr lang="it-IT" sz="2000" dirty="0"/>
              <a:t>La segretezza è una componente </a:t>
            </a:r>
            <a:r>
              <a:rPr lang="it-IT" sz="2000" b="1" dirty="0"/>
              <a:t>eventuale</a:t>
            </a:r>
            <a:r>
              <a:rPr lang="it-IT" sz="2000" dirty="0"/>
              <a:t> dell’esercizio del potere amministrativo</a:t>
            </a:r>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Liberainformazione Master APC e Corso per amministratori beni confiscati  Università Pisa: aperte le iscrizioni alle due proposte formative |  Liberainformazione">
            <a:extLst>
              <a:ext uri="{FF2B5EF4-FFF2-40B4-BE49-F238E27FC236}">
                <a16:creationId xmlns:a16="http://schemas.microsoft.com/office/drawing/2014/main" id="{9197E489-F177-9CA1-271B-9839E4DBA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42" r="11875"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8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025E4A-D98B-E7F1-F0AC-BAE46A27B7F6}"/>
              </a:ext>
            </a:extLst>
          </p:cNvPr>
          <p:cNvSpPr>
            <a:spLocks noGrp="1"/>
          </p:cNvSpPr>
          <p:nvPr>
            <p:ph type="title"/>
          </p:nvPr>
        </p:nvSpPr>
        <p:spPr/>
        <p:txBody>
          <a:bodyPr/>
          <a:lstStyle/>
          <a:p>
            <a:r>
              <a:rPr lang="it-IT" dirty="0"/>
              <a:t>ATTIVITA’ CURRICULARI</a:t>
            </a:r>
          </a:p>
        </p:txBody>
      </p:sp>
      <p:sp>
        <p:nvSpPr>
          <p:cNvPr id="3" name="Segnaposto contenuto 2">
            <a:extLst>
              <a:ext uri="{FF2B5EF4-FFF2-40B4-BE49-F238E27FC236}">
                <a16:creationId xmlns:a16="http://schemas.microsoft.com/office/drawing/2014/main" id="{70F0A5F3-F483-336C-5ECC-F2A704F8C95E}"/>
              </a:ext>
            </a:extLst>
          </p:cNvPr>
          <p:cNvSpPr>
            <a:spLocks noGrp="1"/>
          </p:cNvSpPr>
          <p:nvPr>
            <p:ph idx="1"/>
          </p:nvPr>
        </p:nvSpPr>
        <p:spPr/>
        <p:txBody>
          <a:bodyPr/>
          <a:lstStyle/>
          <a:p>
            <a:r>
              <a:rPr lang="it-IT" b="1" dirty="0">
                <a:solidFill>
                  <a:srgbClr val="FF0000"/>
                </a:solidFill>
              </a:rPr>
              <a:t>ATTIVITA’ OBBLIGATORIA: 5 marzo H. 10.30 seminario in tema di sicurezza sanitaria </a:t>
            </a:r>
          </a:p>
          <a:p>
            <a:endParaRPr lang="it-IT" b="1" dirty="0"/>
          </a:p>
          <a:p>
            <a:r>
              <a:rPr lang="it-IT" b="1" dirty="0"/>
              <a:t>6 maggio 2025: Convegno presso Auditorium di Nola in tema di sostenibilità ambientale h. 10.00</a:t>
            </a:r>
          </a:p>
          <a:p>
            <a:endParaRPr lang="it-IT" b="1" dirty="0"/>
          </a:p>
          <a:p>
            <a:r>
              <a:rPr lang="it-IT" b="1" dirty="0">
                <a:solidFill>
                  <a:srgbClr val="FF0000"/>
                </a:solidFill>
              </a:rPr>
              <a:t>23 maggio online – </a:t>
            </a:r>
            <a:r>
              <a:rPr lang="it-IT" b="1" i="1" dirty="0">
                <a:solidFill>
                  <a:srgbClr val="FF0000"/>
                </a:solidFill>
              </a:rPr>
              <a:t>Seminario in tema di durata del procedimento amministrativo</a:t>
            </a:r>
            <a:endParaRPr lang="it-IT" i="1" dirty="0"/>
          </a:p>
          <a:p>
            <a:endParaRPr lang="it-IT" i="1" dirty="0"/>
          </a:p>
        </p:txBody>
      </p:sp>
    </p:spTree>
    <p:extLst>
      <p:ext uri="{BB962C8B-B14F-4D97-AF65-F5344CB8AC3E}">
        <p14:creationId xmlns:p14="http://schemas.microsoft.com/office/powerpoint/2010/main" val="418735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C0D6DBE-7A0C-B80D-DB81-B18E91E802CA}"/>
              </a:ext>
            </a:extLst>
          </p:cNvPr>
          <p:cNvSpPr>
            <a:spLocks noGrp="1"/>
          </p:cNvSpPr>
          <p:nvPr>
            <p:ph type="title"/>
          </p:nvPr>
        </p:nvSpPr>
        <p:spPr>
          <a:xfrm>
            <a:off x="6094105" y="802955"/>
            <a:ext cx="4977976" cy="1454051"/>
          </a:xfrm>
        </p:spPr>
        <p:txBody>
          <a:bodyPr>
            <a:normAutofit/>
          </a:bodyPr>
          <a:lstStyle/>
          <a:p>
            <a:r>
              <a:rPr lang="it-IT" sz="3600" dirty="0">
                <a:solidFill>
                  <a:schemeClr val="tx2"/>
                </a:solidFill>
                <a:latin typeface="Garamond" panose="02020404030301010803" pitchFamily="18" charset="0"/>
              </a:rPr>
              <a:t>Che cos’è il diritto amministrativo?</a:t>
            </a:r>
          </a:p>
        </p:txBody>
      </p:sp>
      <p:pic>
        <p:nvPicPr>
          <p:cNvPr id="7" name="Graphic 6" descr="Blog">
            <a:extLst>
              <a:ext uri="{FF2B5EF4-FFF2-40B4-BE49-F238E27FC236}">
                <a16:creationId xmlns:a16="http://schemas.microsoft.com/office/drawing/2014/main" id="{80FACB2A-6F1A-8ED0-7993-49C4AD083E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egnaposto contenuto 2">
            <a:extLst>
              <a:ext uri="{FF2B5EF4-FFF2-40B4-BE49-F238E27FC236}">
                <a16:creationId xmlns:a16="http://schemas.microsoft.com/office/drawing/2014/main" id="{CDB5ED31-98D9-E9CE-BE68-34D5E2F5501E}"/>
              </a:ext>
            </a:extLst>
          </p:cNvPr>
          <p:cNvSpPr>
            <a:spLocks noGrp="1"/>
          </p:cNvSpPr>
          <p:nvPr>
            <p:ph idx="1"/>
          </p:nvPr>
        </p:nvSpPr>
        <p:spPr>
          <a:xfrm>
            <a:off x="6090573" y="2008910"/>
            <a:ext cx="5671935" cy="4052062"/>
          </a:xfrm>
        </p:spPr>
        <p:txBody>
          <a:bodyPr anchor="ctr">
            <a:normAutofit/>
          </a:bodyPr>
          <a:lstStyle/>
          <a:p>
            <a:pPr algn="just"/>
            <a:endParaRPr lang="it-IT" dirty="0">
              <a:solidFill>
                <a:schemeClr val="tx2"/>
              </a:solidFill>
              <a:latin typeface="Garamond" panose="02020404030301010803" pitchFamily="18" charset="0"/>
            </a:endParaRPr>
          </a:p>
          <a:p>
            <a:pPr marL="0" indent="0" algn="just">
              <a:buNone/>
            </a:pPr>
            <a:r>
              <a:rPr lang="it-IT" dirty="0">
                <a:solidFill>
                  <a:schemeClr val="tx2"/>
                </a:solidFill>
                <a:latin typeface="Garamond" panose="02020404030301010803" pitchFamily="18" charset="0"/>
              </a:rPr>
              <a:t>Zanobini</a:t>
            </a:r>
          </a:p>
          <a:p>
            <a:pPr marL="0" indent="0" algn="just">
              <a:buNone/>
            </a:pPr>
            <a:r>
              <a:rPr lang="it-IT" dirty="0">
                <a:solidFill>
                  <a:schemeClr val="tx2"/>
                </a:solidFill>
                <a:latin typeface="Garamond" panose="02020404030301010803" pitchFamily="18" charset="0"/>
              </a:rPr>
              <a:t>«</a:t>
            </a:r>
            <a:r>
              <a:rPr lang="it-IT" i="1" dirty="0">
                <a:solidFill>
                  <a:schemeClr val="tx2"/>
                </a:solidFill>
                <a:latin typeface="Garamond" panose="02020404030301010803" pitchFamily="18" charset="0"/>
              </a:rPr>
              <a:t>La parte del diritto pubblico, che ha per oggetto l’organizzazione, i mezzi e le forme di attività della pubblica amministrazione e i conseguenti rapporti giuridici fra la medesima e gli altri soggetti</a:t>
            </a:r>
            <a:r>
              <a:rPr lang="it-IT" sz="1800" dirty="0">
                <a:solidFill>
                  <a:schemeClr val="tx2"/>
                </a:solidFill>
              </a:rPr>
              <a: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6268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5723B8-754F-7DB3-BF3F-B32E5FBF1D1F}"/>
              </a:ext>
            </a:extLst>
          </p:cNvPr>
          <p:cNvSpPr>
            <a:spLocks noGrp="1"/>
          </p:cNvSpPr>
          <p:nvPr>
            <p:ph type="title"/>
          </p:nvPr>
        </p:nvSpPr>
        <p:spPr/>
        <p:txBody>
          <a:bodyPr/>
          <a:lstStyle/>
          <a:p>
            <a:r>
              <a:rPr lang="it-IT" dirty="0"/>
              <a:t>Quali differenze?</a:t>
            </a:r>
          </a:p>
        </p:txBody>
      </p:sp>
      <p:graphicFrame>
        <p:nvGraphicFramePr>
          <p:cNvPr id="5" name="Segnaposto contenuto 2">
            <a:extLst>
              <a:ext uri="{FF2B5EF4-FFF2-40B4-BE49-F238E27FC236}">
                <a16:creationId xmlns:a16="http://schemas.microsoft.com/office/drawing/2014/main" id="{6EBEACE8-0C49-3BB3-84D1-06A9F5544491}"/>
              </a:ext>
            </a:extLst>
          </p:cNvPr>
          <p:cNvGraphicFramePr>
            <a:graphicFrameLocks noGrp="1"/>
          </p:cNvGraphicFramePr>
          <p:nvPr>
            <p:ph idx="1"/>
            <p:extLst>
              <p:ext uri="{D42A27DB-BD31-4B8C-83A1-F6EECF244321}">
                <p14:modId xmlns:p14="http://schemas.microsoft.com/office/powerpoint/2010/main" val="3237863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A1B08BF8-16B4-22C1-10BB-CF6D5493279D}"/>
              </a:ext>
            </a:extLst>
          </p:cNvPr>
          <p:cNvSpPr txBox="1"/>
          <p:nvPr/>
        </p:nvSpPr>
        <p:spPr>
          <a:xfrm>
            <a:off x="1731818" y="5721928"/>
            <a:ext cx="9739746" cy="461665"/>
          </a:xfrm>
          <a:prstGeom prst="rect">
            <a:avLst/>
          </a:prstGeom>
          <a:noFill/>
        </p:spPr>
        <p:txBody>
          <a:bodyPr wrap="square" rtlCol="0">
            <a:spAutoFit/>
          </a:bodyPr>
          <a:lstStyle/>
          <a:p>
            <a:pPr algn="just"/>
            <a:r>
              <a:rPr lang="it-IT" sz="2400" i="1" dirty="0"/>
              <a:t>«l’amministrazione è l’attività dello Stato che non è legislazione e giustizia»</a:t>
            </a:r>
          </a:p>
        </p:txBody>
      </p:sp>
    </p:spTree>
    <p:extLst>
      <p:ext uri="{BB962C8B-B14F-4D97-AF65-F5344CB8AC3E}">
        <p14:creationId xmlns:p14="http://schemas.microsoft.com/office/powerpoint/2010/main" val="306963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FA8EBBC-B9C3-359A-5534-35E62F8DDCD9}"/>
              </a:ext>
            </a:extLst>
          </p:cNvPr>
          <p:cNvSpPr>
            <a:spLocks noGrp="1"/>
          </p:cNvSpPr>
          <p:nvPr>
            <p:ph idx="1"/>
          </p:nvPr>
        </p:nvSpPr>
        <p:spPr>
          <a:xfrm>
            <a:off x="838200" y="1142452"/>
            <a:ext cx="10515600" cy="4351338"/>
          </a:xfrm>
        </p:spPr>
        <p:txBody>
          <a:bodyPr/>
          <a:lstStyle/>
          <a:p>
            <a:r>
              <a:rPr lang="it-IT" dirty="0">
                <a:latin typeface="Garamond" panose="02020404030301010803" pitchFamily="18" charset="0"/>
              </a:rPr>
              <a:t>La legislazione è la funzione con la quale lo Stato costituisce il suo ordinamento giuridico, la legge quale atto di sovranità preventivo e astratto</a:t>
            </a:r>
          </a:p>
          <a:p>
            <a:endParaRPr lang="it-IT" dirty="0">
              <a:latin typeface="Garamond" panose="02020404030301010803" pitchFamily="18" charset="0"/>
            </a:endParaRPr>
          </a:p>
          <a:p>
            <a:r>
              <a:rPr lang="it-IT" dirty="0">
                <a:latin typeface="Garamond" panose="02020404030301010803" pitchFamily="18" charset="0"/>
              </a:rPr>
              <a:t>La giurisdizione continua e completa la funzione legislativa, applicando il diritto nel caso concreto</a:t>
            </a:r>
          </a:p>
          <a:p>
            <a:endParaRPr lang="it-IT" dirty="0">
              <a:latin typeface="Garamond" panose="02020404030301010803" pitchFamily="18" charset="0"/>
            </a:endParaRPr>
          </a:p>
          <a:p>
            <a:r>
              <a:rPr lang="it-IT" dirty="0">
                <a:latin typeface="Garamond" panose="02020404030301010803" pitchFamily="18" charset="0"/>
              </a:rPr>
              <a:t>Il potere amministrativo è un potere immediato e pratico che attua la legge per la cura di interessi pubblici</a:t>
            </a:r>
          </a:p>
        </p:txBody>
      </p:sp>
    </p:spTree>
    <p:extLst>
      <p:ext uri="{BB962C8B-B14F-4D97-AF65-F5344CB8AC3E}">
        <p14:creationId xmlns:p14="http://schemas.microsoft.com/office/powerpoint/2010/main" val="92125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62C2D-25CD-EDA7-7748-21FC5A65108A}"/>
              </a:ext>
            </a:extLst>
          </p:cNvPr>
          <p:cNvSpPr>
            <a:spLocks noGrp="1"/>
          </p:cNvSpPr>
          <p:nvPr>
            <p:ph type="title"/>
          </p:nvPr>
        </p:nvSpPr>
        <p:spPr/>
        <p:txBody>
          <a:bodyPr/>
          <a:lstStyle/>
          <a:p>
            <a:r>
              <a:rPr lang="it-IT" dirty="0">
                <a:latin typeface="Garamond" panose="02020404030301010803" pitchFamily="18" charset="0"/>
              </a:rPr>
              <a:t>Nel campo del diritto amministrativo</a:t>
            </a:r>
          </a:p>
        </p:txBody>
      </p:sp>
      <p:sp>
        <p:nvSpPr>
          <p:cNvPr id="3" name="Segnaposto contenuto 2">
            <a:extLst>
              <a:ext uri="{FF2B5EF4-FFF2-40B4-BE49-F238E27FC236}">
                <a16:creationId xmlns:a16="http://schemas.microsoft.com/office/drawing/2014/main" id="{6F19E34F-0C3F-8A0B-7C8F-D8F3DFC06090}"/>
              </a:ext>
            </a:extLst>
          </p:cNvPr>
          <p:cNvSpPr>
            <a:spLocks noGrp="1"/>
          </p:cNvSpPr>
          <p:nvPr>
            <p:ph idx="1"/>
          </p:nvPr>
        </p:nvSpPr>
        <p:spPr/>
        <p:txBody>
          <a:bodyPr/>
          <a:lstStyle/>
          <a:p>
            <a:pPr algn="ctr"/>
            <a:endParaRPr lang="it-IT" b="1" dirty="0"/>
          </a:p>
          <a:p>
            <a:pPr marL="0" indent="0" algn="ctr">
              <a:buNone/>
            </a:pPr>
            <a:r>
              <a:rPr lang="it-IT" b="1" dirty="0">
                <a:latin typeface="Garamond" panose="02020404030301010803" pitchFamily="18" charset="0"/>
              </a:rPr>
              <a:t>Rientra anche l’attività giustiziale e regolamentare esercitata da organi del potere esecutivo</a:t>
            </a:r>
          </a:p>
          <a:p>
            <a:pPr marL="0" indent="0" algn="ctr">
              <a:buNone/>
            </a:pPr>
            <a:endParaRPr lang="it-IT" b="1" dirty="0">
              <a:latin typeface="Garamond" panose="02020404030301010803" pitchFamily="18" charset="0"/>
            </a:endParaRPr>
          </a:p>
          <a:p>
            <a:pPr marL="0" indent="0" algn="ctr">
              <a:buNone/>
            </a:pPr>
            <a:endParaRPr lang="it-IT" b="1" dirty="0">
              <a:latin typeface="Garamond" panose="02020404030301010803" pitchFamily="18" charset="0"/>
            </a:endParaRPr>
          </a:p>
          <a:p>
            <a:pPr marL="0" indent="0" algn="ctr">
              <a:buNone/>
            </a:pPr>
            <a:r>
              <a:rPr lang="it-IT" b="1" dirty="0">
                <a:latin typeface="Garamond" panose="02020404030301010803" pitchFamily="18" charset="0"/>
              </a:rPr>
              <a:t>Ad esempio:</a:t>
            </a:r>
          </a:p>
          <a:p>
            <a:pPr marL="0" indent="0" algn="ctr">
              <a:buNone/>
            </a:pPr>
            <a:r>
              <a:rPr lang="it-IT" dirty="0">
                <a:latin typeface="Garamond" panose="02020404030301010803" pitchFamily="18" charset="0"/>
              </a:rPr>
              <a:t>Ricorsi amministrativi</a:t>
            </a:r>
          </a:p>
          <a:p>
            <a:pPr marL="0" indent="0" algn="ctr">
              <a:buNone/>
            </a:pPr>
            <a:r>
              <a:rPr lang="it-IT" dirty="0">
                <a:latin typeface="Garamond" panose="02020404030301010803" pitchFamily="18" charset="0"/>
              </a:rPr>
              <a:t>Attività normativa dell’Amministrazione</a:t>
            </a:r>
          </a:p>
        </p:txBody>
      </p:sp>
    </p:spTree>
    <p:extLst>
      <p:ext uri="{BB962C8B-B14F-4D97-AF65-F5344CB8AC3E}">
        <p14:creationId xmlns:p14="http://schemas.microsoft.com/office/powerpoint/2010/main" val="323077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429C0B-8D1B-230E-9E09-85B589C19366}"/>
              </a:ext>
            </a:extLst>
          </p:cNvPr>
          <p:cNvSpPr>
            <a:spLocks noGrp="1"/>
          </p:cNvSpPr>
          <p:nvPr>
            <p:ph type="title"/>
          </p:nvPr>
        </p:nvSpPr>
        <p:spPr/>
        <p:txBody>
          <a:bodyPr/>
          <a:lstStyle/>
          <a:p>
            <a:r>
              <a:rPr lang="it-IT" dirty="0">
                <a:latin typeface="Garamond" panose="02020404030301010803" pitchFamily="18" charset="0"/>
              </a:rPr>
              <a:t>Peculiarità del diritto amministrativo</a:t>
            </a:r>
          </a:p>
        </p:txBody>
      </p:sp>
      <p:sp>
        <p:nvSpPr>
          <p:cNvPr id="3" name="Segnaposto contenuto 2">
            <a:extLst>
              <a:ext uri="{FF2B5EF4-FFF2-40B4-BE49-F238E27FC236}">
                <a16:creationId xmlns:a16="http://schemas.microsoft.com/office/drawing/2014/main" id="{4CBB70FA-028A-2B13-CF8B-AEE3BE6C5C51}"/>
              </a:ext>
            </a:extLst>
          </p:cNvPr>
          <p:cNvSpPr>
            <a:spLocks noGrp="1"/>
          </p:cNvSpPr>
          <p:nvPr>
            <p:ph idx="1"/>
          </p:nvPr>
        </p:nvSpPr>
        <p:spPr/>
        <p:txBody>
          <a:bodyPr>
            <a:normAutofit fontScale="92500"/>
          </a:bodyPr>
          <a:lstStyle/>
          <a:p>
            <a:pPr algn="just"/>
            <a:r>
              <a:rPr lang="it-IT" dirty="0">
                <a:latin typeface="Garamond" panose="02020404030301010803" pitchFamily="18" charset="0"/>
              </a:rPr>
              <a:t>Non esiste un Codice di diritto amministrativo: Testi unici e codici settoriali (Codice amministrazione digitale; Codice dei contratti pubblici; Codice dell’ambiente; Codice dei beni culturali e del paesaggio;  Testo unico dell’Edilizia; Testo unico sulla sicurezza pubblica). </a:t>
            </a:r>
          </a:p>
          <a:p>
            <a:r>
              <a:rPr lang="it-IT" b="1" u="sng" dirty="0">
                <a:latin typeface="Garamond" panose="02020404030301010803" pitchFamily="18" charset="0"/>
              </a:rPr>
              <a:t>Esiste una legge generale sul procedimento amministrativo (legge n. 241/1990)</a:t>
            </a:r>
            <a:endParaRPr lang="it-IT" dirty="0">
              <a:latin typeface="Garamond" panose="02020404030301010803" pitchFamily="18" charset="0"/>
            </a:endParaRPr>
          </a:p>
          <a:p>
            <a:pPr algn="just"/>
            <a:r>
              <a:rPr lang="it-IT" dirty="0">
                <a:latin typeface="Garamond" panose="02020404030301010803" pitchFamily="18" charset="0"/>
              </a:rPr>
              <a:t>Fortissimo ruolo del giudice amministrativo nella sua creazione e nella sua evoluzione: </a:t>
            </a:r>
            <a:r>
              <a:rPr lang="it-IT" i="1" dirty="0">
                <a:latin typeface="Garamond" panose="02020404030301010803" pitchFamily="18" charset="0"/>
              </a:rPr>
              <a:t>«Se si fosse abrogato con un tratto di penna il codice civile e non vi sarebbe più stato il diritto civile, mentre se si fossero abrogate tutte le leggi amministrative l’essenziale del diritto amministrativo sarebbe rimasto in piedi perché definito dal giudice amministrativo»</a:t>
            </a:r>
            <a:r>
              <a:rPr lang="it-IT" dirty="0">
                <a:latin typeface="Garamond" panose="02020404030301010803" pitchFamily="18" charset="0"/>
              </a:rPr>
              <a:t>: </a:t>
            </a:r>
            <a:r>
              <a:rPr lang="it-IT" b="1" dirty="0">
                <a:latin typeface="Garamond" panose="02020404030301010803" pitchFamily="18" charset="0"/>
              </a:rPr>
              <a:t>problema dell’indipendenza del giudice amministrativo</a:t>
            </a:r>
            <a:endParaRPr lang="it-IT" b="1" i="1" dirty="0">
              <a:latin typeface="Garamond" panose="02020404030301010803" pitchFamily="18" charset="0"/>
            </a:endParaRPr>
          </a:p>
          <a:p>
            <a:endParaRPr lang="it-IT" dirty="0">
              <a:latin typeface="Garamond" panose="02020404030301010803" pitchFamily="18" charset="0"/>
            </a:endParaRPr>
          </a:p>
        </p:txBody>
      </p:sp>
    </p:spTree>
    <p:extLst>
      <p:ext uri="{BB962C8B-B14F-4D97-AF65-F5344CB8AC3E}">
        <p14:creationId xmlns:p14="http://schemas.microsoft.com/office/powerpoint/2010/main" val="332828772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3354</TotalTime>
  <Words>3773</Words>
  <Application>Microsoft Macintosh PowerPoint</Application>
  <PresentationFormat>Widescreen</PresentationFormat>
  <Paragraphs>175</Paragraphs>
  <Slides>35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35</vt:i4>
      </vt:variant>
    </vt:vector>
  </HeadingPairs>
  <TitlesOfParts>
    <vt:vector size="43" baseType="lpstr">
      <vt:lpstr>Arial</vt:lpstr>
      <vt:lpstr>Bembo</vt:lpstr>
      <vt:lpstr>Calibri</vt:lpstr>
      <vt:lpstr>Calibri Light</vt:lpstr>
      <vt:lpstr>Garamond</vt:lpstr>
      <vt:lpstr>Modern Love</vt:lpstr>
      <vt:lpstr>Times New Roman</vt:lpstr>
      <vt:lpstr>Tema di Office</vt:lpstr>
      <vt:lpstr>Corso di diritto amministrativo</vt:lpstr>
      <vt:lpstr>INDICAZIONI OPERATIVE PER LO STUDIO</vt:lpstr>
      <vt:lpstr>Frequenza alle lezioni</vt:lpstr>
      <vt:lpstr>ATTIVITA’ CURRICULARI</vt:lpstr>
      <vt:lpstr>Che cos’è il diritto amministrativo?</vt:lpstr>
      <vt:lpstr>Quali differenze?</vt:lpstr>
      <vt:lpstr>Presentazione standard di PowerPoint</vt:lpstr>
      <vt:lpstr>Nel campo del diritto amministrativo</vt:lpstr>
      <vt:lpstr>Peculiarità del diritto amministrativo</vt:lpstr>
      <vt:lpstr>Nucleo comune dei diritti amministrativi europei: l’Amministrazione oltre lo Stato</vt:lpstr>
      <vt:lpstr>I «DIRITTI AMMINISTRATIVI»</vt:lpstr>
      <vt:lpstr>Lo sviluppo dell’Amministrazione europea in ambito sanitario</vt:lpstr>
      <vt:lpstr>Perché serve studiare il diritto amministrativo?</vt:lpstr>
      <vt:lpstr>Crisi e diritto</vt:lpstr>
      <vt:lpstr>Diritto amministrativo è anche il diritto delle grandi crisi economiche e istituzionali</vt:lpstr>
      <vt:lpstr>Quali sono le origini del diritto amministrativo?</vt:lpstr>
      <vt:lpstr>Quali sono le origini del diritto amministrativo?</vt:lpstr>
      <vt:lpstr>1439</vt:lpstr>
      <vt:lpstr>SERVIZIO POSTALE A CAVALLO</vt:lpstr>
      <vt:lpstr>Servizio pubblico</vt:lpstr>
      <vt:lpstr>Alexis de Tocqueville</vt:lpstr>
      <vt:lpstr>Stato di diritto e Stato a regime di diritto amministrativo</vt:lpstr>
      <vt:lpstr>Stato imprenditore ….Stato regolatore</vt:lpstr>
      <vt:lpstr>Il diritto amministrativo è pervasivo </vt:lpstr>
      <vt:lpstr>I mutamenti del diritto amministrativo sono i mutamenti dello Stato</vt:lpstr>
      <vt:lpstr>Pluralismo amministrativo</vt:lpstr>
      <vt:lpstr>  La disgregazione del pubblico potere e  la frammentazione dell’Amministrazione </vt:lpstr>
      <vt:lpstr>Conflitti sociali, istituzionali e amministrativi</vt:lpstr>
      <vt:lpstr>La macchina imperfetta durante il fascismo</vt:lpstr>
      <vt:lpstr>Presentazione standard di PowerPoint</vt:lpstr>
      <vt:lpstr>M.S. GIANNINI 1957</vt:lpstr>
      <vt:lpstr>Presentazione standard di PowerPoint</vt:lpstr>
      <vt:lpstr>Mutano le relazioni tra Amministrazioni</vt:lpstr>
      <vt:lpstr>Un diritto in espansione</vt:lpstr>
      <vt:lpstr>Trasparenza vs segretezza?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diritto amministrativo</dc:title>
  <dc:creator>sabrina tranquilli</dc:creator>
  <cp:lastModifiedBy>sabrina tranquilli</cp:lastModifiedBy>
  <cp:revision>14</cp:revision>
  <dcterms:created xsi:type="dcterms:W3CDTF">2023-09-26T09:17:33Z</dcterms:created>
  <dcterms:modified xsi:type="dcterms:W3CDTF">2025-03-03T19:14:21Z</dcterms:modified>
</cp:coreProperties>
</file>