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33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61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62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3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45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1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79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79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61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74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3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641A-3378-4988-ACEB-0E76869EC2D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43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premio assicurativo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Esercitazione 04/05/2023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89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 premio vita caso vita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Assunta ha 20 anni (Tavola ISTAT nati nel </a:t>
            </a:r>
            <a:r>
              <a:rPr lang="it-IT" dirty="0" smtClean="0"/>
              <a:t>2003) </a:t>
            </a:r>
            <a:r>
              <a:rPr lang="it-IT" dirty="0"/>
              <a:t>vuole:</a:t>
            </a:r>
          </a:p>
          <a:p>
            <a:r>
              <a:rPr lang="it-IT" dirty="0"/>
              <a:t>Una somma di denaro pari a </a:t>
            </a:r>
            <a:r>
              <a:rPr lang="it-IT" dirty="0" smtClean="0"/>
              <a:t>20.000 </a:t>
            </a:r>
            <a:r>
              <a:rPr lang="it-IT" dirty="0"/>
              <a:t>euro tra 20 anni se è in vita per </a:t>
            </a:r>
            <a:r>
              <a:rPr lang="it-IT" dirty="0" smtClean="0"/>
              <a:t>cambiare l’auto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Il tasso di interesse è il 3%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018" y="3272430"/>
            <a:ext cx="1638529" cy="196242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949" y="3310535"/>
            <a:ext cx="1648055" cy="18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9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it-IT" sz="4000" dirty="0" smtClean="0"/>
              <a:t>Polizza vita caso vita</a:t>
            </a:r>
            <a:endParaRPr lang="it-IT" sz="4000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143250" y="4478338"/>
            <a:ext cx="53292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3432175" y="4478339"/>
            <a:ext cx="0" cy="35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7608888" y="4117976"/>
            <a:ext cx="0" cy="3603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533920"/>
              </p:ext>
            </p:extLst>
          </p:nvPr>
        </p:nvGraphicFramePr>
        <p:xfrm>
          <a:off x="6311900" y="2906713"/>
          <a:ext cx="2606675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zione" r:id="rId3" imgW="977760" imgH="634680" progId="Equation.3">
                  <p:embed/>
                </p:oleObj>
              </mc:Choice>
              <mc:Fallback>
                <p:oleObj name="Equazione" r:id="rId3" imgW="977760" imgH="634680" progId="Equation.3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2906713"/>
                        <a:ext cx="2606675" cy="165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216275" y="3541713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zione" r:id="rId5" imgW="152280" imgH="164880" progId="Equation.3">
                  <p:embed/>
                </p:oleObj>
              </mc:Choice>
              <mc:Fallback>
                <p:oleObj name="Equazione" r:id="rId5" imgW="152280" imgH="164880" progId="Equation.3">
                  <p:embed/>
                  <p:pic>
                    <p:nvPicPr>
                      <p:cNvPr id="20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541713"/>
                        <a:ext cx="406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>
            <p:extLst/>
          </p:nvPr>
        </p:nvGraphicFramePr>
        <p:xfrm>
          <a:off x="7254875" y="4860925"/>
          <a:ext cx="11318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zione" r:id="rId7" imgW="203040" imgH="177480" progId="Equation.3">
                  <p:embed/>
                </p:oleObj>
              </mc:Choice>
              <mc:Fallback>
                <p:oleObj name="Equazione" r:id="rId7" imgW="203040" imgH="177480" progId="Equation.3">
                  <p:embed/>
                  <p:pic>
                    <p:nvPicPr>
                      <p:cNvPr id="20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4860925"/>
                        <a:ext cx="1131888" cy="463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3216275" y="4837113"/>
          <a:ext cx="3381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zione" r:id="rId9" imgW="126720" imgH="177480" progId="Equation.3">
                  <p:embed/>
                </p:oleObj>
              </mc:Choice>
              <mc:Fallback>
                <p:oleObj name="Equazione" r:id="rId9" imgW="126720" imgH="177480" progId="Equation.3">
                  <p:embed/>
                  <p:pic>
                    <p:nvPicPr>
                      <p:cNvPr id="205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4837113"/>
                        <a:ext cx="3381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CasellaDiTesto 18"/>
          <p:cNvSpPr txBox="1">
            <a:spLocks noChangeArrowheads="1"/>
          </p:cNvSpPr>
          <p:nvPr/>
        </p:nvSpPr>
        <p:spPr bwMode="auto">
          <a:xfrm>
            <a:off x="8796338" y="3429001"/>
            <a:ext cx="1871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Calibri" pitchFamily="34" charset="0"/>
              </a:rPr>
              <a:t>Certo equivalente (valore atteso)</a:t>
            </a:r>
          </a:p>
        </p:txBody>
      </p:sp>
      <p:sp>
        <p:nvSpPr>
          <p:cNvPr id="2060" name="CasellaDiTesto 19"/>
          <p:cNvSpPr txBox="1">
            <a:spLocks noChangeArrowheads="1"/>
          </p:cNvSpPr>
          <p:nvPr/>
        </p:nvSpPr>
        <p:spPr bwMode="auto">
          <a:xfrm>
            <a:off x="1524000" y="2781300"/>
            <a:ext cx="1619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dirty="0">
                <a:latin typeface="Calibri" pitchFamily="34" charset="0"/>
              </a:rPr>
              <a:t>Valore attuale del Certo equivalente</a:t>
            </a:r>
          </a:p>
          <a:p>
            <a:pPr algn="ctr"/>
            <a:r>
              <a:rPr lang="it-IT" dirty="0">
                <a:latin typeface="Calibri" pitchFamily="34" charset="0"/>
              </a:rPr>
              <a:t>(valore attuale atteso o valore attuariale)</a:t>
            </a:r>
          </a:p>
        </p:txBody>
      </p:sp>
      <p:sp>
        <p:nvSpPr>
          <p:cNvPr id="21" name="Freccia ad arco 20"/>
          <p:cNvSpPr/>
          <p:nvPr/>
        </p:nvSpPr>
        <p:spPr>
          <a:xfrm rot="10800000">
            <a:off x="3143251" y="3644900"/>
            <a:ext cx="4968875" cy="338455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2062" name="Segnaposto numero diapositiva 2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9E3C9D-C1B2-4CE4-B05A-7CC9CFDA8CA8}" type="slidenum">
              <a:rPr lang="it-IT" smtClean="0"/>
              <a:pPr/>
              <a:t>3</a:t>
            </a:fld>
            <a:endParaRPr lang="it-IT" smtClean="0"/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>
            <p:extLst/>
          </p:nvPr>
        </p:nvGraphicFramePr>
        <p:xfrm>
          <a:off x="6192838" y="1483521"/>
          <a:ext cx="3789362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zione" r:id="rId11" imgW="1422360" imgH="431640" progId="Equation.3">
                  <p:embed/>
                </p:oleObj>
              </mc:Choice>
              <mc:Fallback>
                <p:oleObj name="Equazione" r:id="rId11" imgW="1422360" imgH="431640" progId="Equation.3">
                  <p:embed/>
                  <p:pic>
                    <p:nvPicPr>
                      <p:cNvPr id="1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1483521"/>
                        <a:ext cx="3789362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5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 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3927764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Calcolare il premio di tariffa per le tre province sapendo che:</a:t>
            </a:r>
          </a:p>
          <a:p>
            <a:pPr>
              <a:buFontTx/>
              <a:buChar char="-"/>
            </a:pPr>
            <a:r>
              <a:rPr lang="it-IT" dirty="0" smtClean="0"/>
              <a:t>I caricamenti sono pari a è € 50;</a:t>
            </a:r>
          </a:p>
          <a:p>
            <a:pPr>
              <a:buFontTx/>
              <a:buChar char="-"/>
            </a:pPr>
            <a:r>
              <a:rPr lang="it-IT" dirty="0" smtClean="0"/>
              <a:t>Il margine di profitto è di € 40</a:t>
            </a:r>
          </a:p>
          <a:p>
            <a:pPr marL="0" indent="0">
              <a:buNone/>
            </a:pPr>
            <a:r>
              <a:rPr lang="it-IT" dirty="0"/>
              <a:t>s</a:t>
            </a:r>
            <a:r>
              <a:rPr lang="it-IT" dirty="0" smtClean="0"/>
              <a:t>ulla base dei seguenti dati: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368" y="476124"/>
            <a:ext cx="6990105" cy="523501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94509" y="6276109"/>
            <a:ext cx="725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IVASS (2021, 2022), </a:t>
            </a:r>
            <a:r>
              <a:rPr lang="it-IT" dirty="0" smtClean="0"/>
              <a:t>Premi </a:t>
            </a:r>
            <a:r>
              <a:rPr lang="it-IT" dirty="0"/>
              <a:t>e sinistri nel settore </a:t>
            </a:r>
            <a:r>
              <a:rPr lang="it-IT" dirty="0" err="1"/>
              <a:t>R.c.</a:t>
            </a:r>
            <a:r>
              <a:rPr lang="it-IT" dirty="0"/>
              <a:t> auto </a:t>
            </a:r>
          </a:p>
        </p:txBody>
      </p:sp>
    </p:spTree>
    <p:extLst>
      <p:ext uri="{BB962C8B-B14F-4D97-AF65-F5344CB8AC3E}">
        <p14:creationId xmlns:p14="http://schemas.microsoft.com/office/powerpoint/2010/main" val="2168574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Microsoft Equation 3.0</vt:lpstr>
      <vt:lpstr>Equazione</vt:lpstr>
      <vt:lpstr>Il premio assicurativo</vt:lpstr>
      <vt:lpstr>Traccia premio vita caso vita</vt:lpstr>
      <vt:lpstr>Polizza vita caso vita</vt:lpstr>
      <vt:lpstr>Traccia RCA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starita</dc:creator>
  <cp:lastModifiedBy>starita</cp:lastModifiedBy>
  <cp:revision>13</cp:revision>
  <dcterms:created xsi:type="dcterms:W3CDTF">2023-05-01T07:28:17Z</dcterms:created>
  <dcterms:modified xsi:type="dcterms:W3CDTF">2023-05-25T10:45:19Z</dcterms:modified>
</cp:coreProperties>
</file>