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92" r:id="rId3"/>
    <p:sldId id="261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9" r:id="rId12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745"/>
  </p:normalViewPr>
  <p:slideViewPr>
    <p:cSldViewPr>
      <p:cViewPr varScale="1">
        <p:scale>
          <a:sx n="101" d="100"/>
          <a:sy n="101" d="100"/>
        </p:scale>
        <p:origin x="63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5514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/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,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Anno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Accademico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Crediti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6 CFU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Docente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Giampaolo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Ferraioli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16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7633543" cy="165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Spesso nella pratica viene utilizzata una misura logaritmica adimensionale della Potenza.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Tale misura prende il nome di Potenza in Decibel ed è definita come:</a:t>
            </a:r>
          </a:p>
        </p:txBody>
      </p:sp>
      <p:graphicFrame>
        <p:nvGraphicFramePr>
          <p:cNvPr id="3379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034157"/>
              </p:ext>
            </p:extLst>
          </p:nvPr>
        </p:nvGraphicFramePr>
        <p:xfrm>
          <a:off x="2771775" y="2565400"/>
          <a:ext cx="2630488" cy="907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70200" imgH="990600" progId="Equation.3">
                  <p:embed/>
                </p:oleObj>
              </mc:Choice>
              <mc:Fallback>
                <p:oleObj name="Equation" r:id="rId2" imgW="28702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565400"/>
                        <a:ext cx="2630488" cy="907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936625" y="3741738"/>
            <a:ext cx="446563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è una potenza di riferimento</a:t>
            </a:r>
          </a:p>
        </p:txBody>
      </p:sp>
      <p:graphicFrame>
        <p:nvGraphicFramePr>
          <p:cNvPr id="33798" name="Object 7"/>
          <p:cNvGraphicFramePr>
            <a:graphicFrameLocks noChangeAspect="1"/>
          </p:cNvGraphicFramePr>
          <p:nvPr/>
        </p:nvGraphicFramePr>
        <p:xfrm>
          <a:off x="573088" y="3705225"/>
          <a:ext cx="330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057" imgH="431613" progId="Equation.3">
                  <p:embed/>
                </p:oleObj>
              </mc:Choice>
              <mc:Fallback>
                <p:oleObj name="Equation" r:id="rId4" imgW="33005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3705225"/>
                        <a:ext cx="330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95288" y="4365625"/>
            <a:ext cx="8713787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 rapporto Potenza/Potenza di riferimento pari ad 1 corrisponde a 0dB, pari a 2 corrisponde a 3dB, pari a 10 corrisponde a 10dB, pari a 100 corrisponde a 20dB,…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Potenza di un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389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Caratterizzazione sintetica dei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Durata Temporale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 di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Area e Media Temporale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Energia di un Segnale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Potenza di un Segnale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7382668" cy="445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può essere descritto completamente mediante una funzione.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 alcuni casi è sufficiente una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descrizione sintetica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del segnale.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 principali parametri che vengono utilizzati per descrivere sinteticamente un segnale sono: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Durata Temporale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Energia e Potenza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Tali parametri permettono una ulteriore classificazione dei segnali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Caratterizzazione</a:t>
            </a:r>
            <a:r>
              <a:rPr lang="en-US" dirty="0"/>
              <a:t> </a:t>
            </a:r>
            <a:r>
              <a:rPr lang="en-US" dirty="0" err="1"/>
              <a:t>Sintetica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611189" y="1162050"/>
            <a:ext cx="7201172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temporale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di 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(o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)) è 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intervallo di tempo in cui il segnale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(o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)) assume valori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non trascurabili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2776" y="2708275"/>
            <a:ext cx="7201172" cy="236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temporale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di un segnale permette di classificare i segnali in tre famiglie: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rigorosamente limitata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praticamente limitata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non limitata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6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94" y="2972345"/>
            <a:ext cx="3384376" cy="257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19918" y="1030494"/>
            <a:ext cx="7386129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si dice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rigorosamente limitata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 esistono due numeri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con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&gt;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tali che il segnale è identicamente nullo al di fuori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intervallo di tempo 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69522"/>
              </p:ext>
            </p:extLst>
          </p:nvPr>
        </p:nvGraphicFramePr>
        <p:xfrm>
          <a:off x="2896269" y="2205112"/>
          <a:ext cx="252268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8100" imgH="215900" progId="Equation.3">
                  <p:embed/>
                </p:oleObj>
              </mc:Choice>
              <mc:Fallback>
                <p:oleObj name="Equation" r:id="rId3" imgW="1308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6269" y="2205112"/>
                        <a:ext cx="252268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9918" y="2754433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 considerano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solo i valori nulli del segnale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509648"/>
              </p:ext>
            </p:extLst>
          </p:nvPr>
        </p:nvGraphicFramePr>
        <p:xfrm>
          <a:off x="6243972" y="3789787"/>
          <a:ext cx="13620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500" imgH="203200" progId="Equation.3">
                  <p:embed/>
                </p:oleObj>
              </mc:Choice>
              <mc:Fallback>
                <p:oleObj name="Equation" r:id="rId5" imgW="698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972" y="3789787"/>
                        <a:ext cx="13620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36912"/>
            <a:ext cx="3659187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23851" y="829978"/>
            <a:ext cx="7848550" cy="165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Alcuni segnali non si annulla identicamente al di fuori di un intervallo, ma decadono asintoticamente a zero.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Tali segnali prendono il nome di segnali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praticamente limitata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78929" y="2543754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 considerano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solo i valori al di sotto di una certa soglia</a:t>
            </a:r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6875463" y="3068638"/>
          <a:ext cx="13620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98500" imgH="203200" progId="Equation.3">
                  <p:embed/>
                </p:oleObj>
              </mc:Choice>
              <mc:Fallback>
                <p:oleObj name="Equation" r:id="rId3" imgW="698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3068638"/>
                        <a:ext cx="13620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2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16" y="3178266"/>
            <a:ext cx="5915025" cy="249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26307" y="798387"/>
            <a:ext cx="7414045" cy="199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Alcuni segnali non si annulla identicamente al di fuori di un intervallo e non decadono asintoticamente a zero.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Risulta, quindi, impossibile stabilire una soglia per considerare trascurabili alcuni valori rispetto ad altri. Tali segnali prendono il nome di segnali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non limitata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 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8540750" y="6400800"/>
            <a:ext cx="603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fld id="{F4486BCF-16F1-7746-BFE0-1B2E91C1C19F}" type="slidenum">
              <a:rPr lang="it-IT" altLang="it-IT" sz="1400">
                <a:solidFill>
                  <a:srgbClr val="000000"/>
                </a:solidFill>
                <a:latin typeface="Times New Roman" charset="0"/>
              </a:rPr>
              <a:pPr algn="ctr" eaLnBrk="1" hangingPunct="1">
                <a:spcBef>
                  <a:spcPct val="50000"/>
                </a:spcBef>
                <a:buFontTx/>
                <a:buNone/>
              </a:pPr>
              <a:t>7</a:t>
            </a:fld>
            <a:endParaRPr lang="it-IT" altLang="it-IT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4447" y="2897557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Tutti i valori assunti dal segnale sono considerati non  </a:t>
            </a:r>
            <a:r>
              <a:rPr lang="it-IT" altLang="it-IT" sz="2400" i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endParaRPr lang="it-IT" altLang="it-IT" sz="240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559" name="Rettangolo 2"/>
          <p:cNvSpPr>
            <a:spLocks noChangeArrowheads="1"/>
          </p:cNvSpPr>
          <p:nvPr/>
        </p:nvSpPr>
        <p:spPr bwMode="auto">
          <a:xfrm>
            <a:off x="7109321" y="3879303"/>
            <a:ext cx="1262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Symbol" charset="2"/>
                <a:ea typeface="Calibri" charset="0"/>
                <a:cs typeface="Times New Roman" charset="0"/>
              </a:rPr>
              <a:t>D</a:t>
            </a:r>
            <a:r>
              <a:rPr lang="it-IT" altLang="it-IT" sz="2400" i="1">
                <a:latin typeface="Times New Roman" charset="0"/>
                <a:ea typeface="Calibri" charset="0"/>
                <a:cs typeface="Times New Roman" charset="0"/>
              </a:rPr>
              <a:t>T</a:t>
            </a:r>
            <a:r>
              <a:rPr lang="it-IT" altLang="it-IT" sz="2400">
                <a:latin typeface="Calibri" charset="0"/>
                <a:ea typeface="Calibri" charset="0"/>
                <a:cs typeface="Times New Roman" charset="0"/>
              </a:rPr>
              <a:t>=+</a:t>
            </a:r>
            <a:r>
              <a:rPr lang="it-IT" altLang="it-IT" sz="2400">
                <a:latin typeface="Times New Roman" charset="0"/>
                <a:ea typeface="Calibri" charset="0"/>
                <a:cs typeface="Times New Roman" charset="0"/>
              </a:rPr>
              <a:t>∞</a:t>
            </a:r>
            <a:endParaRPr lang="it-IT" altLang="it-IT" sz="2400"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322263" y="994668"/>
            <a:ext cx="756210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famiglia particolarmente importante tra i segnali di durata non limitata è quella dei segnali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periodici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250825" y="2039243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si dice periodico se esiste un valore </a:t>
            </a:r>
            <a:r>
              <a:rPr lang="it-IT" altLang="it-IT" sz="24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 tale che:</a:t>
            </a:r>
          </a:p>
        </p:txBody>
      </p:sp>
      <p:graphicFrame>
        <p:nvGraphicFramePr>
          <p:cNvPr id="245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846955"/>
              </p:ext>
            </p:extLst>
          </p:nvPr>
        </p:nvGraphicFramePr>
        <p:xfrm>
          <a:off x="2790825" y="2558498"/>
          <a:ext cx="3293343" cy="379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46500" imgH="431800" progId="Equation.3">
                  <p:embed/>
                </p:oleObj>
              </mc:Choice>
              <mc:Fallback>
                <p:oleObj name="Equation" r:id="rId2" imgW="3746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2558498"/>
                        <a:ext cx="3293343" cy="379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250824" y="3014860"/>
            <a:ext cx="87137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prende il nome di periodo fondamentale del segnale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22263" y="3990477"/>
            <a:ext cx="87137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 tale valore non esiste, i segnali si dicono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aperiodici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611189" y="1052513"/>
            <a:ext cx="6625108" cy="149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Finestra Rettangolare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Segnale cosinusoidale</a:t>
            </a:r>
          </a:p>
          <a:p>
            <a:pPr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Esempi</a:t>
            </a:r>
            <a:r>
              <a:rPr lang="en-US" dirty="0"/>
              <a:t> di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22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483</Words>
  <Application>Microsoft Macintosh PowerPoint</Application>
  <PresentationFormat>Presentazione su schermo (4:3)</PresentationFormat>
  <Paragraphs>54</Paragraphs>
  <Slides>10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Calibri</vt:lpstr>
      <vt:lpstr>Rockwell</vt:lpstr>
      <vt:lpstr>Symbol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Caratterizzazione Sintetica dei Segnali</vt:lpstr>
      <vt:lpstr>Durata Temporale</vt:lpstr>
      <vt:lpstr>Durata Temporale</vt:lpstr>
      <vt:lpstr>Durata Temporale</vt:lpstr>
      <vt:lpstr>Durata Temporale</vt:lpstr>
      <vt:lpstr>Durata Temporale</vt:lpstr>
      <vt:lpstr>Esempi di Segnale</vt:lpstr>
      <vt:lpstr>Potenza di un Segnale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100</cp:revision>
  <cp:lastPrinted>1601-01-01T00:00:00Z</cp:lastPrinted>
  <dcterms:created xsi:type="dcterms:W3CDTF">2014-02-26T18:00:47Z</dcterms:created>
  <dcterms:modified xsi:type="dcterms:W3CDTF">2022-09-30T08:42:49Z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