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353" r:id="rId3"/>
    <p:sldId id="354" r:id="rId4"/>
    <p:sldId id="363" r:id="rId5"/>
    <p:sldId id="344" r:id="rId6"/>
    <p:sldId id="362" r:id="rId7"/>
    <p:sldId id="355" r:id="rId8"/>
    <p:sldId id="360" r:id="rId9"/>
    <p:sldId id="356" r:id="rId10"/>
    <p:sldId id="361" r:id="rId11"/>
    <p:sldId id="3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</p14:sldIdLst>
        </p14:section>
        <p14:section name="Design, Morph, Annotate, Work Together, Tell Me" id="{B9B51309-D148-4332-87C2-07BE32FBCA3B}">
          <p14:sldIdLst>
            <p14:sldId id="353"/>
            <p14:sldId id="354"/>
            <p14:sldId id="363"/>
            <p14:sldId id="344"/>
            <p14:sldId id="362"/>
            <p14:sldId id="355"/>
            <p14:sldId id="360"/>
            <p14:sldId id="356"/>
            <p14:sldId id="361"/>
            <p14:sldId id="364"/>
          </p14:sldIdLst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  <p:cmAuthor id="3" name="Massimiliano Catena" initials="MC" lastIdx="1" clrIdx="2">
    <p:extLst>
      <p:ext uri="{19B8F6BF-5375-455C-9EA6-DF929625EA0E}">
        <p15:presenceInfo xmlns:p15="http://schemas.microsoft.com/office/powerpoint/2012/main" userId="Massimiliano Cat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D24726"/>
    <a:srgbClr val="404040"/>
    <a:srgbClr val="FF9B45"/>
    <a:srgbClr val="DD462F"/>
    <a:srgbClr val="F8CFB6"/>
    <a:srgbClr val="F8CAB6"/>
    <a:srgbClr val="923922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91" autoAdjust="0"/>
  </p:normalViewPr>
  <p:slideViewPr>
    <p:cSldViewPr snapToGrid="0">
      <p:cViewPr varScale="1">
        <p:scale>
          <a:sx n="81" d="100"/>
          <a:sy n="81" d="100"/>
        </p:scale>
        <p:origin x="754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ssi Catenma" userId="7edd239430b66c60" providerId="LiveId" clId="{94C93627-ECA2-4524-9F59-F1217F0A1F41}"/>
    <pc:docChg chg="undo custSel addSld delSld modSld sldOrd modSection">
      <pc:chgData name="Massi Catenma" userId="7edd239430b66c60" providerId="LiveId" clId="{94C93627-ECA2-4524-9F59-F1217F0A1F41}" dt="2023-05-01T13:20:03.408" v="3624" actId="27636"/>
      <pc:docMkLst>
        <pc:docMk/>
      </pc:docMkLst>
      <pc:sldChg chg="modSp mod">
        <pc:chgData name="Massi Catenma" userId="7edd239430b66c60" providerId="LiveId" clId="{94C93627-ECA2-4524-9F59-F1217F0A1F41}" dt="2023-05-01T12:58:53.164" v="3303" actId="20577"/>
        <pc:sldMkLst>
          <pc:docMk/>
          <pc:sldMk cId="2471807738" sldId="256"/>
        </pc:sldMkLst>
        <pc:spChg chg="mod">
          <ac:chgData name="Massi Catenma" userId="7edd239430b66c60" providerId="LiveId" clId="{94C93627-ECA2-4524-9F59-F1217F0A1F41}" dt="2023-05-01T12:58:53.164" v="3303" actId="20577"/>
          <ac:spMkLst>
            <pc:docMk/>
            <pc:sldMk cId="2471807738" sldId="256"/>
            <ac:spMk id="2" creationId="{00000000-0000-0000-0000-000000000000}"/>
          </ac:spMkLst>
        </pc:spChg>
      </pc:sldChg>
      <pc:sldChg chg="addSp delSp modSp add mod delAnim">
        <pc:chgData name="Massi Catenma" userId="7edd239430b66c60" providerId="LiveId" clId="{94C93627-ECA2-4524-9F59-F1217F0A1F41}" dt="2023-05-01T12:48:30.850" v="3199" actId="313"/>
        <pc:sldMkLst>
          <pc:docMk/>
          <pc:sldMk cId="4139536153" sldId="344"/>
        </pc:sldMkLst>
        <pc:spChg chg="add mod">
          <ac:chgData name="Massi Catenma" userId="7edd239430b66c60" providerId="LiveId" clId="{94C93627-ECA2-4524-9F59-F1217F0A1F41}" dt="2023-05-01T12:48:30.850" v="3199" actId="313"/>
          <ac:spMkLst>
            <pc:docMk/>
            <pc:sldMk cId="4139536153" sldId="344"/>
            <ac:spMk id="3" creationId="{0E547941-92A1-7286-31A4-E219A23C2999}"/>
          </ac:spMkLst>
        </pc:spChg>
        <pc:spChg chg="mod">
          <ac:chgData name="Massi Catenma" userId="7edd239430b66c60" providerId="LiveId" clId="{94C93627-ECA2-4524-9F59-F1217F0A1F41}" dt="2023-04-16T18:38:50.279" v="2704" actId="20577"/>
          <ac:spMkLst>
            <pc:docMk/>
            <pc:sldMk cId="4139536153" sldId="344"/>
            <ac:spMk id="8" creationId="{00000000-0000-0000-0000-000000000000}"/>
          </ac:spMkLst>
        </pc:spChg>
        <pc:spChg chg="del mod">
          <ac:chgData name="Massi Catenma" userId="7edd239430b66c60" providerId="LiveId" clId="{94C93627-ECA2-4524-9F59-F1217F0A1F41}" dt="2023-04-16T18:20:20.911" v="2690" actId="478"/>
          <ac:spMkLst>
            <pc:docMk/>
            <pc:sldMk cId="4139536153" sldId="344"/>
            <ac:spMk id="38" creationId="{00000000-0000-0000-0000-000000000000}"/>
          </ac:spMkLst>
        </pc:spChg>
        <pc:picChg chg="add mod">
          <ac:chgData name="Massi Catenma" userId="7edd239430b66c60" providerId="LiveId" clId="{94C93627-ECA2-4524-9F59-F1217F0A1F41}" dt="2023-04-16T18:39:20.585" v="2707" actId="14100"/>
          <ac:picMkLst>
            <pc:docMk/>
            <pc:sldMk cId="4139536153" sldId="344"/>
            <ac:picMk id="2" creationId="{2CD2BE5E-7447-D8E6-8B37-CC455164C607}"/>
          </ac:picMkLst>
        </pc:picChg>
      </pc:sldChg>
      <pc:sldChg chg="addSp modSp mod">
        <pc:chgData name="Massi Catenma" userId="7edd239430b66c60" providerId="LiveId" clId="{94C93627-ECA2-4524-9F59-F1217F0A1F41}" dt="2023-04-16T16:08:23.383" v="1598" actId="14100"/>
        <pc:sldMkLst>
          <pc:docMk/>
          <pc:sldMk cId="2867009702" sldId="354"/>
        </pc:sldMkLst>
        <pc:spChg chg="mod">
          <ac:chgData name="Massi Catenma" userId="7edd239430b66c60" providerId="LiveId" clId="{94C93627-ECA2-4524-9F59-F1217F0A1F41}" dt="2023-04-16T16:07:59.671" v="1594" actId="207"/>
          <ac:spMkLst>
            <pc:docMk/>
            <pc:sldMk cId="2867009702" sldId="354"/>
            <ac:spMk id="6" creationId="{5495E756-F3F8-9178-5CDC-2D04CF4C090C}"/>
          </ac:spMkLst>
        </pc:spChg>
        <pc:spChg chg="mod">
          <ac:chgData name="Massi Catenma" userId="7edd239430b66c60" providerId="LiveId" clId="{94C93627-ECA2-4524-9F59-F1217F0A1F41}" dt="2023-04-16T16:00:01.206" v="1571" actId="207"/>
          <ac:spMkLst>
            <pc:docMk/>
            <pc:sldMk cId="2867009702" sldId="354"/>
            <ac:spMk id="16" creationId="{EF987590-B8F6-F13E-89A8-779F638F968E}"/>
          </ac:spMkLst>
        </pc:spChg>
        <pc:spChg chg="mod">
          <ac:chgData name="Massi Catenma" userId="7edd239430b66c60" providerId="LiveId" clId="{94C93627-ECA2-4524-9F59-F1217F0A1F41}" dt="2023-04-16T15:57:38.526" v="1569" actId="207"/>
          <ac:spMkLst>
            <pc:docMk/>
            <pc:sldMk cId="2867009702" sldId="354"/>
            <ac:spMk id="17" creationId="{F674D8AC-7E8C-46C9-0A9A-BF456DA98BED}"/>
          </ac:spMkLst>
        </pc:spChg>
        <pc:spChg chg="mod">
          <ac:chgData name="Massi Catenma" userId="7edd239430b66c60" providerId="LiveId" clId="{94C93627-ECA2-4524-9F59-F1217F0A1F41}" dt="2023-04-16T15:59:51.760" v="1570" actId="207"/>
          <ac:spMkLst>
            <pc:docMk/>
            <pc:sldMk cId="2867009702" sldId="354"/>
            <ac:spMk id="21" creationId="{3A0ED6EC-5CB4-78C8-EC0B-B2A61B8542CA}"/>
          </ac:spMkLst>
        </pc:spChg>
        <pc:cxnChg chg="mod">
          <ac:chgData name="Massi Catenma" userId="7edd239430b66c60" providerId="LiveId" clId="{94C93627-ECA2-4524-9F59-F1217F0A1F41}" dt="2023-04-16T16:07:44.773" v="1593" actId="692"/>
          <ac:cxnSpMkLst>
            <pc:docMk/>
            <pc:sldMk cId="2867009702" sldId="354"/>
            <ac:cxnSpMk id="31" creationId="{9D294148-905B-A632-77E7-AA7DB0763E57}"/>
          </ac:cxnSpMkLst>
        </pc:cxnChg>
        <pc:cxnChg chg="add mod">
          <ac:chgData name="Massi Catenma" userId="7edd239430b66c60" providerId="LiveId" clId="{94C93627-ECA2-4524-9F59-F1217F0A1F41}" dt="2023-04-16T16:08:23.383" v="1598" actId="14100"/>
          <ac:cxnSpMkLst>
            <pc:docMk/>
            <pc:sldMk cId="2867009702" sldId="354"/>
            <ac:cxnSpMk id="47" creationId="{26E6B038-0F39-0BBD-DAA8-1A3C2F3BD320}"/>
          </ac:cxnSpMkLst>
        </pc:cxnChg>
      </pc:sldChg>
      <pc:sldChg chg="modSp mod modAnim">
        <pc:chgData name="Massi Catenma" userId="7edd239430b66c60" providerId="LiveId" clId="{94C93627-ECA2-4524-9F59-F1217F0A1F41}" dt="2023-04-17T05:30:49.975" v="2940"/>
        <pc:sldMkLst>
          <pc:docMk/>
          <pc:sldMk cId="2346906862" sldId="355"/>
        </pc:sldMkLst>
        <pc:spChg chg="mod">
          <ac:chgData name="Massi Catenma" userId="7edd239430b66c60" providerId="LiveId" clId="{94C93627-ECA2-4524-9F59-F1217F0A1F41}" dt="2023-04-16T14:24:47.022" v="6" actId="14100"/>
          <ac:spMkLst>
            <pc:docMk/>
            <pc:sldMk cId="2346906862" sldId="355"/>
            <ac:spMk id="8" creationId="{00000000-0000-0000-0000-000000000000}"/>
          </ac:spMkLst>
        </pc:spChg>
        <pc:spChg chg="mod">
          <ac:chgData name="Massi Catenma" userId="7edd239430b66c60" providerId="LiveId" clId="{94C93627-ECA2-4524-9F59-F1217F0A1F41}" dt="2023-04-17T04:42:55.332" v="2880" actId="12"/>
          <ac:spMkLst>
            <pc:docMk/>
            <pc:sldMk cId="2346906862" sldId="355"/>
            <ac:spMk id="38" creationId="{00000000-0000-0000-0000-000000000000}"/>
          </ac:spMkLst>
        </pc:spChg>
      </pc:sldChg>
      <pc:sldChg chg="modSp mod modAnim">
        <pc:chgData name="Massi Catenma" userId="7edd239430b66c60" providerId="LiveId" clId="{94C93627-ECA2-4524-9F59-F1217F0A1F41}" dt="2023-04-17T05:32:37.166" v="2968"/>
        <pc:sldMkLst>
          <pc:docMk/>
          <pc:sldMk cId="3718623973" sldId="356"/>
        </pc:sldMkLst>
        <pc:spChg chg="mod">
          <ac:chgData name="Massi Catenma" userId="7edd239430b66c60" providerId="LiveId" clId="{94C93627-ECA2-4524-9F59-F1217F0A1F41}" dt="2023-04-16T14:57:08.531" v="1312" actId="20577"/>
          <ac:spMkLst>
            <pc:docMk/>
            <pc:sldMk cId="3718623973" sldId="356"/>
            <ac:spMk id="8" creationId="{00000000-0000-0000-0000-000000000000}"/>
          </ac:spMkLst>
        </pc:spChg>
        <pc:spChg chg="mod">
          <ac:chgData name="Massi Catenma" userId="7edd239430b66c60" providerId="LiveId" clId="{94C93627-ECA2-4524-9F59-F1217F0A1F41}" dt="2023-04-17T05:02:18.283" v="2934" actId="20577"/>
          <ac:spMkLst>
            <pc:docMk/>
            <pc:sldMk cId="3718623973" sldId="356"/>
            <ac:spMk id="38" creationId="{00000000-0000-0000-0000-000000000000}"/>
          </ac:spMkLst>
        </pc:spChg>
      </pc:sldChg>
      <pc:sldChg chg="del">
        <pc:chgData name="Massi Catenma" userId="7edd239430b66c60" providerId="LiveId" clId="{94C93627-ECA2-4524-9F59-F1217F0A1F41}" dt="2023-04-16T15:56:25.428" v="1562" actId="47"/>
        <pc:sldMkLst>
          <pc:docMk/>
          <pc:sldMk cId="2114838195" sldId="357"/>
        </pc:sldMkLst>
      </pc:sldChg>
      <pc:sldChg chg="del">
        <pc:chgData name="Massi Catenma" userId="7edd239430b66c60" providerId="LiveId" clId="{94C93627-ECA2-4524-9F59-F1217F0A1F41}" dt="2023-04-16T15:56:25.428" v="1562" actId="47"/>
        <pc:sldMkLst>
          <pc:docMk/>
          <pc:sldMk cId="982809226" sldId="358"/>
        </pc:sldMkLst>
      </pc:sldChg>
      <pc:sldChg chg="del">
        <pc:chgData name="Massi Catenma" userId="7edd239430b66c60" providerId="LiveId" clId="{94C93627-ECA2-4524-9F59-F1217F0A1F41}" dt="2023-04-16T15:56:25.428" v="1562" actId="47"/>
        <pc:sldMkLst>
          <pc:docMk/>
          <pc:sldMk cId="3971609129" sldId="359"/>
        </pc:sldMkLst>
      </pc:sldChg>
      <pc:sldChg chg="addSp delSp modSp mod modAnim">
        <pc:chgData name="Massi Catenma" userId="7edd239430b66c60" providerId="LiveId" clId="{94C93627-ECA2-4524-9F59-F1217F0A1F41}" dt="2023-04-17T05:32:08.170" v="2965" actId="115"/>
        <pc:sldMkLst>
          <pc:docMk/>
          <pc:sldMk cId="2671207264" sldId="360"/>
        </pc:sldMkLst>
        <pc:spChg chg="mod">
          <ac:chgData name="Massi Catenma" userId="7edd239430b66c60" providerId="LiveId" clId="{94C93627-ECA2-4524-9F59-F1217F0A1F41}" dt="2023-04-16T14:24:59.802" v="13" actId="14100"/>
          <ac:spMkLst>
            <pc:docMk/>
            <pc:sldMk cId="2671207264" sldId="360"/>
            <ac:spMk id="8" creationId="{00000000-0000-0000-0000-000000000000}"/>
          </ac:spMkLst>
        </pc:spChg>
        <pc:spChg chg="mod">
          <ac:chgData name="Massi Catenma" userId="7edd239430b66c60" providerId="LiveId" clId="{94C93627-ECA2-4524-9F59-F1217F0A1F41}" dt="2023-04-17T05:32:08.170" v="2965" actId="115"/>
          <ac:spMkLst>
            <pc:docMk/>
            <pc:sldMk cId="2671207264" sldId="360"/>
            <ac:spMk id="38" creationId="{00000000-0000-0000-0000-000000000000}"/>
          </ac:spMkLst>
        </pc:spChg>
        <pc:graphicFrameChg chg="add del modGraphic">
          <ac:chgData name="Massi Catenma" userId="7edd239430b66c60" providerId="LiveId" clId="{94C93627-ECA2-4524-9F59-F1217F0A1F41}" dt="2023-04-16T14:26:27.968" v="17" actId="27309"/>
          <ac:graphicFrameMkLst>
            <pc:docMk/>
            <pc:sldMk cId="2671207264" sldId="360"/>
            <ac:graphicFrameMk id="3" creationId="{3C5CAC30-B244-C0C5-3616-C5C6083CE738}"/>
          </ac:graphicFrameMkLst>
        </pc:graphicFrameChg>
      </pc:sldChg>
      <pc:sldChg chg="modSp add mod modAnim">
        <pc:chgData name="Massi Catenma" userId="7edd239430b66c60" providerId="LiveId" clId="{94C93627-ECA2-4524-9F59-F1217F0A1F41}" dt="2023-05-01T12:49:25.560" v="3201" actId="20577"/>
        <pc:sldMkLst>
          <pc:docMk/>
          <pc:sldMk cId="369376534" sldId="361"/>
        </pc:sldMkLst>
        <pc:spChg chg="mod">
          <ac:chgData name="Massi Catenma" userId="7edd239430b66c60" providerId="LiveId" clId="{94C93627-ECA2-4524-9F59-F1217F0A1F41}" dt="2023-04-16T14:57:18.347" v="1320" actId="20577"/>
          <ac:spMkLst>
            <pc:docMk/>
            <pc:sldMk cId="369376534" sldId="361"/>
            <ac:spMk id="8" creationId="{00000000-0000-0000-0000-000000000000}"/>
          </ac:spMkLst>
        </pc:spChg>
        <pc:spChg chg="mod">
          <ac:chgData name="Massi Catenma" userId="7edd239430b66c60" providerId="LiveId" clId="{94C93627-ECA2-4524-9F59-F1217F0A1F41}" dt="2023-05-01T12:49:25.560" v="3201" actId="20577"/>
          <ac:spMkLst>
            <pc:docMk/>
            <pc:sldMk cId="369376534" sldId="361"/>
            <ac:spMk id="38" creationId="{00000000-0000-0000-0000-000000000000}"/>
          </ac:spMkLst>
        </pc:spChg>
      </pc:sldChg>
      <pc:sldChg chg="addSp modSp add mod ord">
        <pc:chgData name="Massi Catenma" userId="7edd239430b66c60" providerId="LiveId" clId="{94C93627-ECA2-4524-9F59-F1217F0A1F41}" dt="2023-04-16T16:21:10.608" v="2332" actId="20578"/>
        <pc:sldMkLst>
          <pc:docMk/>
          <pc:sldMk cId="937673784" sldId="362"/>
        </pc:sldMkLst>
        <pc:spChg chg="mod">
          <ac:chgData name="Massi Catenma" userId="7edd239430b66c60" providerId="LiveId" clId="{94C93627-ECA2-4524-9F59-F1217F0A1F41}" dt="2023-04-16T16:08:09.390" v="1595" actId="207"/>
          <ac:spMkLst>
            <pc:docMk/>
            <pc:sldMk cId="937673784" sldId="362"/>
            <ac:spMk id="6" creationId="{5495E756-F3F8-9178-5CDC-2D04CF4C090C}"/>
          </ac:spMkLst>
        </pc:spChg>
        <pc:spChg chg="mod">
          <ac:chgData name="Massi Catenma" userId="7edd239430b66c60" providerId="LiveId" clId="{94C93627-ECA2-4524-9F59-F1217F0A1F41}" dt="2023-04-16T16:01:02.527" v="1578" actId="207"/>
          <ac:spMkLst>
            <pc:docMk/>
            <pc:sldMk cId="937673784" sldId="362"/>
            <ac:spMk id="16" creationId="{EF987590-B8F6-F13E-89A8-779F638F968E}"/>
          </ac:spMkLst>
        </pc:spChg>
        <pc:cxnChg chg="add mod">
          <ac:chgData name="Massi Catenma" userId="7edd239430b66c60" providerId="LiveId" clId="{94C93627-ECA2-4524-9F59-F1217F0A1F41}" dt="2023-04-16T16:00:49.063" v="1577" actId="692"/>
          <ac:cxnSpMkLst>
            <pc:docMk/>
            <pc:sldMk cId="937673784" sldId="362"/>
            <ac:cxnSpMk id="3" creationId="{03C11CC7-F806-536F-383E-1B37AD862FB6}"/>
          </ac:cxnSpMkLst>
        </pc:cxnChg>
        <pc:cxnChg chg="add mod">
          <ac:chgData name="Massi Catenma" userId="7edd239430b66c60" providerId="LiveId" clId="{94C93627-ECA2-4524-9F59-F1217F0A1F41}" dt="2023-04-16T16:08:27.892" v="1599"/>
          <ac:cxnSpMkLst>
            <pc:docMk/>
            <pc:sldMk cId="937673784" sldId="362"/>
            <ac:cxnSpMk id="8" creationId="{F685C4F3-8358-5019-9764-D5617ADE15CB}"/>
          </ac:cxnSpMkLst>
        </pc:cxnChg>
        <pc:cxnChg chg="mod">
          <ac:chgData name="Massi Catenma" userId="7edd239430b66c60" providerId="LiveId" clId="{94C93627-ECA2-4524-9F59-F1217F0A1F41}" dt="2023-04-16T16:00:41.862" v="1576" actId="692"/>
          <ac:cxnSpMkLst>
            <pc:docMk/>
            <pc:sldMk cId="937673784" sldId="362"/>
            <ac:cxnSpMk id="31" creationId="{9D294148-905B-A632-77E7-AA7DB0763E57}"/>
          </ac:cxnSpMkLst>
        </pc:cxnChg>
      </pc:sldChg>
      <pc:sldChg chg="modSp add del mod ord modAnim">
        <pc:chgData name="Massi Catenma" userId="7edd239430b66c60" providerId="LiveId" clId="{94C93627-ECA2-4524-9F59-F1217F0A1F41}" dt="2023-04-16T18:13:30.304" v="2689"/>
        <pc:sldMkLst>
          <pc:docMk/>
          <pc:sldMk cId="656369929" sldId="363"/>
        </pc:sldMkLst>
        <pc:spChg chg="mod">
          <ac:chgData name="Massi Catenma" userId="7edd239430b66c60" providerId="LiveId" clId="{94C93627-ECA2-4524-9F59-F1217F0A1F41}" dt="2023-04-16T17:10:33.745" v="2626" actId="20577"/>
          <ac:spMkLst>
            <pc:docMk/>
            <pc:sldMk cId="656369929" sldId="363"/>
            <ac:spMk id="8" creationId="{00000000-0000-0000-0000-000000000000}"/>
          </ac:spMkLst>
        </pc:spChg>
        <pc:spChg chg="mod">
          <ac:chgData name="Massi Catenma" userId="7edd239430b66c60" providerId="LiveId" clId="{94C93627-ECA2-4524-9F59-F1217F0A1F41}" dt="2023-04-16T17:09:53.553" v="2619" actId="20577"/>
          <ac:spMkLst>
            <pc:docMk/>
            <pc:sldMk cId="656369929" sldId="363"/>
            <ac:spMk id="38" creationId="{00000000-0000-0000-0000-000000000000}"/>
          </ac:spMkLst>
        </pc:spChg>
      </pc:sldChg>
      <pc:sldChg chg="addSp delSp modSp new mod">
        <pc:chgData name="Massi Catenma" userId="7edd239430b66c60" providerId="LiveId" clId="{94C93627-ECA2-4524-9F59-F1217F0A1F41}" dt="2023-05-01T13:20:03.408" v="3624" actId="27636"/>
        <pc:sldMkLst>
          <pc:docMk/>
          <pc:sldMk cId="1009166468" sldId="364"/>
        </pc:sldMkLst>
        <pc:spChg chg="mod">
          <ac:chgData name="Massi Catenma" userId="7edd239430b66c60" providerId="LiveId" clId="{94C93627-ECA2-4524-9F59-F1217F0A1F41}" dt="2023-05-01T13:20:03.408" v="3624" actId="27636"/>
          <ac:spMkLst>
            <pc:docMk/>
            <pc:sldMk cId="1009166468" sldId="364"/>
            <ac:spMk id="2" creationId="{095E4146-3577-E5A6-D6CA-8EC1AB544F97}"/>
          </ac:spMkLst>
        </pc:spChg>
        <pc:spChg chg="del">
          <ac:chgData name="Massi Catenma" userId="7edd239430b66c60" providerId="LiveId" clId="{94C93627-ECA2-4524-9F59-F1217F0A1F41}" dt="2023-05-01T12:59:43.956" v="3304" actId="478"/>
          <ac:spMkLst>
            <pc:docMk/>
            <pc:sldMk cId="1009166468" sldId="364"/>
            <ac:spMk id="3" creationId="{F28CE38A-F00C-E168-FF4A-067C3075062D}"/>
          </ac:spMkLst>
        </pc:spChg>
        <pc:spChg chg="add mod">
          <ac:chgData name="Massi Catenma" userId="7edd239430b66c60" providerId="LiveId" clId="{94C93627-ECA2-4524-9F59-F1217F0A1F41}" dt="2023-05-01T13:16:06.374" v="3567" actId="14100"/>
          <ac:spMkLst>
            <pc:docMk/>
            <pc:sldMk cId="1009166468" sldId="364"/>
            <ac:spMk id="5" creationId="{4BABD36D-9740-165C-0695-D40E5B4AF556}"/>
          </ac:spMkLst>
        </pc:spChg>
        <pc:spChg chg="add mod">
          <ac:chgData name="Massi Catenma" userId="7edd239430b66c60" providerId="LiveId" clId="{94C93627-ECA2-4524-9F59-F1217F0A1F41}" dt="2023-05-01T13:16:30.418" v="3577" actId="20577"/>
          <ac:spMkLst>
            <pc:docMk/>
            <pc:sldMk cId="1009166468" sldId="364"/>
            <ac:spMk id="6" creationId="{CFF80DE5-1301-EC7F-9011-7D4CE6239724}"/>
          </ac:spMkLst>
        </pc:spChg>
        <pc:picChg chg="add del mod">
          <ac:chgData name="Massi Catenma" userId="7edd239430b66c60" providerId="LiveId" clId="{94C93627-ECA2-4524-9F59-F1217F0A1F41}" dt="2023-05-01T13:14:26.398" v="3519" actId="478"/>
          <ac:picMkLst>
            <pc:docMk/>
            <pc:sldMk cId="1009166468" sldId="364"/>
            <ac:picMk id="4" creationId="{E4090FEE-D692-A6EA-93AE-C55C89364B88}"/>
          </ac:picMkLst>
        </pc:picChg>
        <pc:picChg chg="add del mod ord">
          <ac:chgData name="Massi Catenma" userId="7edd239430b66c60" providerId="LiveId" clId="{94C93627-ECA2-4524-9F59-F1217F0A1F41}" dt="2023-05-01T13:18:57.687" v="3578" actId="478"/>
          <ac:picMkLst>
            <pc:docMk/>
            <pc:sldMk cId="1009166468" sldId="364"/>
            <ac:picMk id="7" creationId="{74B0A3B1-7FDF-A85B-F4DC-BEE259060E2F}"/>
          </ac:picMkLst>
        </pc:picChg>
        <pc:picChg chg="add mod ord">
          <ac:chgData name="Massi Catenma" userId="7edd239430b66c60" providerId="LiveId" clId="{94C93627-ECA2-4524-9F59-F1217F0A1F41}" dt="2023-05-01T13:19:20.016" v="3584" actId="167"/>
          <ac:picMkLst>
            <pc:docMk/>
            <pc:sldMk cId="1009166468" sldId="364"/>
            <ac:picMk id="8" creationId="{E318FA31-1E10-05BC-5CD1-1776D17737DB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5/1/2023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5/1/2023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5/1/2023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8358" y="1041400"/>
            <a:ext cx="9843052" cy="2387600"/>
          </a:xfrm>
        </p:spPr>
        <p:txBody>
          <a:bodyPr anchor="ctr" anchorCtr="0">
            <a:normAutofit fontScale="90000"/>
          </a:bodyPr>
          <a:lstStyle/>
          <a:p>
            <a:r>
              <a:rPr lang="it-IT" sz="6000" b="1" dirty="0">
                <a:solidFill>
                  <a:schemeClr val="bg1"/>
                </a:solidFill>
              </a:rPr>
              <a:t>Pianificazione e Controllo</a:t>
            </a:r>
            <a:br>
              <a:rPr lang="it-IT" sz="6000" b="1" dirty="0">
                <a:solidFill>
                  <a:schemeClr val="bg1"/>
                </a:solidFill>
              </a:rPr>
            </a:br>
            <a:r>
              <a:rPr lang="it-IT" sz="4000" dirty="0">
                <a:solidFill>
                  <a:schemeClr val="bg1"/>
                </a:solidFill>
              </a:rPr>
              <a:t>Lezione 7</a:t>
            </a:r>
            <a:br>
              <a:rPr lang="it-IT" sz="4000" dirty="0">
                <a:solidFill>
                  <a:schemeClr val="bg1"/>
                </a:solidFill>
              </a:rPr>
            </a:br>
            <a:r>
              <a:rPr lang="it-IT" sz="3200" dirty="0">
                <a:solidFill>
                  <a:schemeClr val="bg1"/>
                </a:solidFill>
              </a:rPr>
              <a:t>Budget commerciale, scorte prodotto finito e volumi di produzione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968358" y="5004738"/>
            <a:ext cx="9582736" cy="15991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sz="5100" b="1" dirty="0">
                <a:solidFill>
                  <a:schemeClr val="bg1"/>
                </a:solidFill>
                <a:latin typeface="+mj-lt"/>
              </a:rPr>
              <a:t>Massimiliano Catena</a:t>
            </a:r>
          </a:p>
          <a:p>
            <a:pPr marL="0" indent="0">
              <a:buNone/>
            </a:pPr>
            <a:r>
              <a:rPr lang="it-IT" sz="2900" dirty="0">
                <a:solidFill>
                  <a:schemeClr val="bg1"/>
                </a:solidFill>
                <a:latin typeface="+mj-lt"/>
              </a:rPr>
              <a:t>16</a:t>
            </a:r>
            <a:r>
              <a:rPr lang="tr-TR" sz="2900" dirty="0">
                <a:solidFill>
                  <a:schemeClr val="bg1"/>
                </a:solidFill>
                <a:latin typeface="+mj-lt"/>
              </a:rPr>
              <a:t>/</a:t>
            </a:r>
            <a:r>
              <a:rPr lang="it-IT" sz="2900" dirty="0">
                <a:solidFill>
                  <a:schemeClr val="bg1"/>
                </a:solidFill>
                <a:latin typeface="+mj-lt"/>
              </a:rPr>
              <a:t>04</a:t>
            </a:r>
            <a:r>
              <a:rPr lang="tr-TR" sz="2900" dirty="0">
                <a:solidFill>
                  <a:schemeClr val="bg1"/>
                </a:solidFill>
                <a:latin typeface="+mj-lt"/>
              </a:rPr>
              <a:t>/202</a:t>
            </a:r>
            <a:r>
              <a:rPr lang="it-IT" sz="2900" dirty="0">
                <a:solidFill>
                  <a:schemeClr val="bg1"/>
                </a:solidFill>
                <a:latin typeface="+mj-lt"/>
              </a:rPr>
              <a:t>3</a:t>
            </a:r>
            <a:r>
              <a:rPr lang="tr-TR" sz="2900" dirty="0">
                <a:solidFill>
                  <a:schemeClr val="bg1"/>
                </a:solidFill>
                <a:latin typeface="+mj-lt"/>
              </a:rPr>
              <a:t>  -  </a:t>
            </a:r>
            <a:r>
              <a:rPr lang="it-IT" sz="2900" dirty="0">
                <a:solidFill>
                  <a:schemeClr val="bg1"/>
                </a:solidFill>
                <a:latin typeface="+mj-lt"/>
              </a:rPr>
              <a:t>Università Parthenope Napoli</a:t>
            </a:r>
            <a:endParaRPr lang="tr-TR" sz="2900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9857233" cy="640080"/>
          </a:xfrm>
        </p:spPr>
        <p:txBody>
          <a:bodyPr>
            <a:noAutofit/>
          </a:bodyPr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Budget delle Scorte di prodotti finiti: variabili da considerare (2/2)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32466" y="1172401"/>
            <a:ext cx="11473606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r>
              <a:rPr lang="it-IT" sz="2000" dirty="0"/>
              <a:t>La definizione del budget delle scorte di prodotto finito (quantità e giorni di giacenza media per prodotto) dipende da una serie di variabili: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lead time di produzione</a:t>
            </a:r>
            <a:r>
              <a:rPr lang="it-IT" sz="2000" dirty="0"/>
              <a:t>: quanto più lungo è il tempo richiesto per fabbricare il prodotto tanto </a:t>
            </a:r>
            <a:r>
              <a:rPr lang="it-IT" sz="2000" dirty="0" err="1"/>
              <a:t>piu</a:t>
            </a:r>
            <a:r>
              <a:rPr lang="it-IT" sz="2000" dirty="0"/>
              <a:t> aumenta la giacenza per tener conto degli imprevisti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caratteristiche del processo produttivo </a:t>
            </a:r>
            <a:r>
              <a:rPr lang="it-IT" sz="2000" dirty="0"/>
              <a:t>(e.g. minimo ordine di produzione o campagne di produzione ottimizzate) con impatto rispettivamente su quantità e tempi medi di giacenza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Saturazione del processo produttivo </a:t>
            </a:r>
            <a:r>
              <a:rPr lang="it-IT" sz="2000" dirty="0"/>
              <a:t>con necessita di effettuare nuovi investimenti o velocizzare quelli relativi in corso o acquistare prodotto da terzi 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endParaRPr lang="it-IT" sz="2000" dirty="0"/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r>
              <a:rPr lang="it-IT" sz="2000" dirty="0"/>
              <a:t>Dalla analisi comparata di budget delle vendite e delle scorte di prodotti finiti viene definito il </a:t>
            </a:r>
            <a:r>
              <a:rPr lang="it-IT" sz="2000" u="sng" dirty="0"/>
              <a:t>piano di produzione</a:t>
            </a:r>
            <a:r>
              <a:rPr lang="it-IT" sz="2000" dirty="0"/>
              <a:t> (volumi di produzione per prodotto articolato </a:t>
            </a:r>
            <a:r>
              <a:rPr lang="it-IT" sz="2000"/>
              <a:t>per periodi </a:t>
            </a:r>
            <a:r>
              <a:rPr lang="it-IT" sz="2000" dirty="0"/>
              <a:t>temporali e fase di produzione)</a:t>
            </a:r>
          </a:p>
        </p:txBody>
      </p:sp>
    </p:spTree>
    <p:extLst>
      <p:ext uri="{BB962C8B-B14F-4D97-AF65-F5344CB8AC3E}">
        <p14:creationId xmlns:p14="http://schemas.microsoft.com/office/powerpoint/2010/main" val="369376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318FA31-1E10-05BC-5CD1-1776D17737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529" y="1268257"/>
            <a:ext cx="11567672" cy="52952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95E4146-3577-E5A6-D6CA-8EC1AB544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6" y="448056"/>
            <a:ext cx="11017201" cy="640080"/>
          </a:xfrm>
        </p:spPr>
        <p:txBody>
          <a:bodyPr>
            <a:normAutofit/>
          </a:bodyPr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Budget dei volumi di produzione (per prodotto e fase di lavorazione)</a:t>
            </a:r>
            <a:endParaRPr lang="it-IT" dirty="0"/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4BABD36D-9740-165C-0695-D40E5B4AF556}"/>
              </a:ext>
            </a:extLst>
          </p:cNvPr>
          <p:cNvSpPr/>
          <p:nvPr/>
        </p:nvSpPr>
        <p:spPr>
          <a:xfrm>
            <a:off x="9775595" y="3026004"/>
            <a:ext cx="424206" cy="3139321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F80DE5-1301-EC7F-9011-7D4CE6239724}"/>
              </a:ext>
            </a:extLst>
          </p:cNvPr>
          <p:cNvSpPr txBox="1"/>
          <p:nvPr/>
        </p:nvSpPr>
        <p:spPr>
          <a:xfrm>
            <a:off x="10133813" y="3026004"/>
            <a:ext cx="212103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Nel definire il piano di produzione bisogna considerare la capacita produttiva massima dell’ impianto e il grado di saturazione </a:t>
            </a:r>
            <a:br>
              <a:rPr lang="it-IT" dirty="0"/>
            </a:br>
            <a:r>
              <a:rPr lang="it-IT" dirty="0"/>
              <a:t>(43 % = 150/350 86% = 300/350)</a:t>
            </a:r>
          </a:p>
        </p:txBody>
      </p:sp>
    </p:spTree>
    <p:extLst>
      <p:ext uri="{BB962C8B-B14F-4D97-AF65-F5344CB8AC3E}">
        <p14:creationId xmlns:p14="http://schemas.microsoft.com/office/powerpoint/2010/main" val="1009166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3575305" cy="640080"/>
          </a:xfrm>
        </p:spPr>
        <p:txBody>
          <a:bodyPr>
            <a:noAutofit/>
          </a:bodyPr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Programma del corso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41610" y="1346137"/>
            <a:ext cx="10881133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Obiettivi del corso, prerequisiti ed aspettative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Il Controllo di Gestione e sistemi di contabilità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Classificazione dei costi e centri di responsabilità organizzativa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strike="sngStrike" dirty="0"/>
              <a:t>Diagramma di redditività (Break </a:t>
            </a:r>
            <a:r>
              <a:rPr lang="it-IT" sz="2000" strike="sngStrike" dirty="0" err="1"/>
              <a:t>Even</a:t>
            </a:r>
            <a:r>
              <a:rPr lang="it-IT" sz="2000" strike="sngStrike" dirty="0"/>
              <a:t> Analysis) 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Budget degli Investimenti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Budget Economico/Operativi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Budget Patrimoniale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Budget Finanziario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Reportistica (BSC e KPI) ed analisi degli scostamenti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Pianificazione strategica (SWOT analisi)</a:t>
            </a:r>
          </a:p>
        </p:txBody>
      </p:sp>
      <p:sp>
        <p:nvSpPr>
          <p:cNvPr id="2" name="Title 7">
            <a:extLst>
              <a:ext uri="{FF2B5EF4-FFF2-40B4-BE49-F238E27FC236}">
                <a16:creationId xmlns:a16="http://schemas.microsoft.com/office/drawing/2014/main" id="{8C39E27E-29D0-5C9E-780F-74E88A53FB76}"/>
              </a:ext>
            </a:extLst>
          </p:cNvPr>
          <p:cNvSpPr txBox="1">
            <a:spLocks/>
          </p:cNvSpPr>
          <p:nvPr/>
        </p:nvSpPr>
        <p:spPr>
          <a:xfrm>
            <a:off x="5248657" y="573024"/>
            <a:ext cx="6105144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TESTO: Controllo di gestione</a:t>
            </a:r>
            <a:r>
              <a:rPr lang="it-IT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</a:p>
          <a:p>
            <a:pPr algn="r"/>
            <a:r>
              <a:rPr lang="it-IT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di </a:t>
            </a:r>
            <a:r>
              <a:rPr lang="it-IT" sz="16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N.Castellano</a:t>
            </a:r>
            <a:r>
              <a:rPr lang="it-IT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 / F. Bartolacci / S. Marasca – G. Giappichelli Editore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600B36A0-7ABB-CD9A-C2F7-9F0C81EB437C}"/>
              </a:ext>
            </a:extLst>
          </p:cNvPr>
          <p:cNvSpPr/>
          <p:nvPr/>
        </p:nvSpPr>
        <p:spPr>
          <a:xfrm>
            <a:off x="8036402" y="1904766"/>
            <a:ext cx="423672" cy="859536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06FC6D9B-ECCC-38C3-BAD0-7B892527DEAC}"/>
              </a:ext>
            </a:extLst>
          </p:cNvPr>
          <p:cNvSpPr/>
          <p:nvPr/>
        </p:nvSpPr>
        <p:spPr>
          <a:xfrm>
            <a:off x="8036403" y="3264635"/>
            <a:ext cx="423672" cy="1916965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7A551-75A8-62E0-D147-1A630AF62427}"/>
              </a:ext>
            </a:extLst>
          </p:cNvPr>
          <p:cNvSpPr txBox="1"/>
          <p:nvPr/>
        </p:nvSpPr>
        <p:spPr>
          <a:xfrm>
            <a:off x="8448351" y="2030776"/>
            <a:ext cx="3552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Cap. 2.1-2.6   	</a:t>
            </a:r>
            <a:r>
              <a:rPr lang="it-IT" dirty="0" err="1"/>
              <a:t>Pag</a:t>
            </a:r>
            <a:r>
              <a:rPr lang="it-IT" dirty="0"/>
              <a:t> 33 – 59</a:t>
            </a:r>
          </a:p>
          <a:p>
            <a:r>
              <a:rPr lang="it-IT" dirty="0"/>
              <a:t>Cap. 3.4		</a:t>
            </a:r>
            <a:r>
              <a:rPr lang="it-IT" dirty="0" err="1"/>
              <a:t>Pag</a:t>
            </a:r>
            <a:r>
              <a:rPr lang="it-IT" dirty="0"/>
              <a:t> 80 – 89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628AB0-8893-04AF-CE02-79BE07A8C45C}"/>
              </a:ext>
            </a:extLst>
          </p:cNvPr>
          <p:cNvSpPr txBox="1"/>
          <p:nvPr/>
        </p:nvSpPr>
        <p:spPr>
          <a:xfrm>
            <a:off x="8448351" y="3877136"/>
            <a:ext cx="35645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Cap. 5		</a:t>
            </a:r>
            <a:r>
              <a:rPr lang="it-IT" dirty="0" err="1"/>
              <a:t>Pag</a:t>
            </a:r>
            <a:r>
              <a:rPr lang="it-IT" dirty="0"/>
              <a:t> 131 – 180</a:t>
            </a:r>
          </a:p>
          <a:p>
            <a:r>
              <a:rPr lang="it-IT" dirty="0"/>
              <a:t>Cap. 6		</a:t>
            </a:r>
            <a:r>
              <a:rPr lang="it-IT" dirty="0" err="1"/>
              <a:t>Pag</a:t>
            </a:r>
            <a:r>
              <a:rPr lang="it-IT" dirty="0"/>
              <a:t> 181 – 196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4CA243B1-862A-7063-5D9C-55A36D3F87DC}"/>
              </a:ext>
            </a:extLst>
          </p:cNvPr>
          <p:cNvSpPr/>
          <p:nvPr/>
        </p:nvSpPr>
        <p:spPr>
          <a:xfrm>
            <a:off x="8048126" y="5235530"/>
            <a:ext cx="423672" cy="538942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EE8BEE-A63F-3AF5-D72F-A5AE533FF0C3}"/>
              </a:ext>
            </a:extLst>
          </p:cNvPr>
          <p:cNvSpPr txBox="1"/>
          <p:nvPr/>
        </p:nvSpPr>
        <p:spPr>
          <a:xfrm>
            <a:off x="8471798" y="5353311"/>
            <a:ext cx="3552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Cap. 13   	</a:t>
            </a:r>
            <a:r>
              <a:rPr lang="it-IT" dirty="0" err="1"/>
              <a:t>Pag</a:t>
            </a:r>
            <a:r>
              <a:rPr lang="it-IT" dirty="0"/>
              <a:t> 389 – 413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4B3FCCE1-7414-6CC0-B5E3-F57B7FAD0EFD}"/>
              </a:ext>
            </a:extLst>
          </p:cNvPr>
          <p:cNvSpPr/>
          <p:nvPr/>
        </p:nvSpPr>
        <p:spPr>
          <a:xfrm>
            <a:off x="8059850" y="5821681"/>
            <a:ext cx="423672" cy="538942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78EA82-EEC4-40F5-2A5B-085ED93D8A6D}"/>
              </a:ext>
            </a:extLst>
          </p:cNvPr>
          <p:cNvSpPr txBox="1"/>
          <p:nvPr/>
        </p:nvSpPr>
        <p:spPr>
          <a:xfrm>
            <a:off x="8483522" y="5904598"/>
            <a:ext cx="3552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Cap. 8	   	</a:t>
            </a:r>
            <a:r>
              <a:rPr lang="it-IT" dirty="0" err="1"/>
              <a:t>Pag</a:t>
            </a:r>
            <a:r>
              <a:rPr lang="it-IT" dirty="0"/>
              <a:t> 229 – 251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DC01475-9A4A-578C-5F1D-1A7487DA17B6}"/>
              </a:ext>
            </a:extLst>
          </p:cNvPr>
          <p:cNvSpPr/>
          <p:nvPr/>
        </p:nvSpPr>
        <p:spPr>
          <a:xfrm>
            <a:off x="541610" y="3810000"/>
            <a:ext cx="7348730" cy="600635"/>
          </a:xfrm>
          <a:prstGeom prst="roundRect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793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36916-252C-99C1-9ADC-9439AB76B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10716769" cy="640080"/>
          </a:xfrm>
        </p:spPr>
        <p:txBody>
          <a:bodyPr/>
          <a:lstStyle/>
          <a:p>
            <a:r>
              <a:rPr lang="it-IT" dirty="0"/>
              <a:t>Budget dei centri di responsabilità: rapporti causa-effetto</a:t>
            </a:r>
          </a:p>
        </p:txBody>
      </p: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F78B3013-AE4F-5A6E-18A4-76582EFD009C}"/>
              </a:ext>
            </a:extLst>
          </p:cNvPr>
          <p:cNvGrpSpPr/>
          <p:nvPr/>
        </p:nvGrpSpPr>
        <p:grpSpPr>
          <a:xfrm>
            <a:off x="823720" y="1283589"/>
            <a:ext cx="6675885" cy="5503736"/>
            <a:chOff x="823720" y="1283589"/>
            <a:chExt cx="6675885" cy="550373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495E756-F3F8-9178-5CDC-2D04CF4C090C}"/>
                </a:ext>
              </a:extLst>
            </p:cNvPr>
            <p:cNvSpPr/>
            <p:nvPr/>
          </p:nvSpPr>
          <p:spPr>
            <a:xfrm>
              <a:off x="3382134" y="1283589"/>
              <a:ext cx="1655064" cy="64008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INVESTIMENTI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F987590-B8F6-F13E-89A8-779F638F968E}"/>
                </a:ext>
              </a:extLst>
            </p:cNvPr>
            <p:cNvSpPr/>
            <p:nvPr/>
          </p:nvSpPr>
          <p:spPr>
            <a:xfrm>
              <a:off x="5369053" y="1974533"/>
              <a:ext cx="2130552" cy="1278256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SCORTE PRODOTTI FINITI</a:t>
              </a:r>
            </a:p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Quantità e prezzo medio per prodotto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674D8AC-7E8C-46C9-0A9A-BF456DA98BED}"/>
                </a:ext>
              </a:extLst>
            </p:cNvPr>
            <p:cNvSpPr/>
            <p:nvPr/>
          </p:nvSpPr>
          <p:spPr>
            <a:xfrm>
              <a:off x="823720" y="3708083"/>
              <a:ext cx="1865376" cy="112471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COMMERCIALE</a:t>
              </a:r>
            </a:p>
            <a:p>
              <a:pPr algn="ctr"/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Forza vendita</a:t>
              </a:r>
            </a:p>
            <a:p>
              <a:pPr algn="ctr"/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Marketing</a:t>
              </a:r>
            </a:p>
            <a:p>
              <a:pPr algn="ctr"/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Distribuzione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BB1C35D-7108-7698-866E-B28C4480B5AA}"/>
                </a:ext>
              </a:extLst>
            </p:cNvPr>
            <p:cNvSpPr/>
            <p:nvPr/>
          </p:nvSpPr>
          <p:spPr>
            <a:xfrm>
              <a:off x="5692703" y="3405189"/>
              <a:ext cx="1655064" cy="15514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SCORTE MATERIE PRIME</a:t>
              </a:r>
            </a:p>
            <a:p>
              <a:pPr algn="ctr"/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Quantità e prezzo medio per materia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CD71D25E-F4CE-B720-34F5-38557FA742FD}"/>
                </a:ext>
              </a:extLst>
            </p:cNvPr>
            <p:cNvCxnSpPr>
              <a:stCxn id="7" idx="2"/>
              <a:endCxn id="17" idx="0"/>
            </p:cNvCxnSpPr>
            <p:nvPr/>
          </p:nvCxnSpPr>
          <p:spPr>
            <a:xfrm flipH="1">
              <a:off x="1756408" y="3303798"/>
              <a:ext cx="3812" cy="404285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A0ED6EC-5CB4-78C8-EC0B-B2A61B8542CA}"/>
                </a:ext>
              </a:extLst>
            </p:cNvPr>
            <p:cNvSpPr/>
            <p:nvPr/>
          </p:nvSpPr>
          <p:spPr>
            <a:xfrm>
              <a:off x="2961867" y="3352799"/>
              <a:ext cx="2351529" cy="1612011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PRODUZIONE</a:t>
              </a:r>
            </a:p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Quantità per prodotto</a:t>
              </a:r>
            </a:p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Manodopera</a:t>
              </a:r>
            </a:p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Macchinari</a:t>
              </a:r>
            </a:p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Materiali consumati</a:t>
              </a: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AFF88E34-DFE8-B4AD-B648-3BA1489F8B85}"/>
                </a:ext>
              </a:extLst>
            </p:cNvPr>
            <p:cNvCxnSpPr>
              <a:cxnSpLocks/>
              <a:stCxn id="7" idx="3"/>
              <a:endCxn id="21" idx="0"/>
            </p:cNvCxnSpPr>
            <p:nvPr/>
          </p:nvCxnSpPr>
          <p:spPr>
            <a:xfrm>
              <a:off x="2587752" y="2604282"/>
              <a:ext cx="1549880" cy="748517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58523066-163F-95BC-2E46-63A65C6F7233}"/>
                </a:ext>
              </a:extLst>
            </p:cNvPr>
            <p:cNvCxnSpPr>
              <a:cxnSpLocks/>
              <a:stCxn id="16" idx="1"/>
              <a:endCxn id="21" idx="0"/>
            </p:cNvCxnSpPr>
            <p:nvPr/>
          </p:nvCxnSpPr>
          <p:spPr>
            <a:xfrm flipH="1">
              <a:off x="4137632" y="2613661"/>
              <a:ext cx="1231421" cy="739138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D660ED17-6D85-CB16-8254-C7F8F55ABBDF}"/>
                </a:ext>
              </a:extLst>
            </p:cNvPr>
            <p:cNvSpPr/>
            <p:nvPr/>
          </p:nvSpPr>
          <p:spPr>
            <a:xfrm>
              <a:off x="5680901" y="5381628"/>
              <a:ext cx="1655064" cy="11247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ACQUISTI </a:t>
              </a:r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Quantità e prezzo medio per materia</a:t>
              </a:r>
            </a:p>
          </p:txBody>
        </p: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7E5B92FA-96A1-5EF1-A2AE-B30307BD1406}"/>
                </a:ext>
              </a:extLst>
            </p:cNvPr>
            <p:cNvCxnSpPr>
              <a:cxnSpLocks/>
              <a:stCxn id="21" idx="2"/>
              <a:endCxn id="40" idx="0"/>
            </p:cNvCxnSpPr>
            <p:nvPr/>
          </p:nvCxnSpPr>
          <p:spPr>
            <a:xfrm>
              <a:off x="4137632" y="4964810"/>
              <a:ext cx="2370801" cy="416818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3C7ED677-7741-436D-527C-0DC3E7FD67D5}"/>
                </a:ext>
              </a:extLst>
            </p:cNvPr>
            <p:cNvCxnSpPr>
              <a:cxnSpLocks/>
              <a:stCxn id="18" idx="2"/>
              <a:endCxn id="40" idx="0"/>
            </p:cNvCxnSpPr>
            <p:nvPr/>
          </p:nvCxnSpPr>
          <p:spPr>
            <a:xfrm flipH="1">
              <a:off x="6508433" y="4956621"/>
              <a:ext cx="11802" cy="425007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9A565E7A-13C0-398D-5F3C-F8E52E18B6D3}"/>
                </a:ext>
              </a:extLst>
            </p:cNvPr>
            <p:cNvSpPr/>
            <p:nvPr/>
          </p:nvSpPr>
          <p:spPr>
            <a:xfrm>
              <a:off x="896112" y="5609844"/>
              <a:ext cx="1655064" cy="8724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PERSONALE </a:t>
              </a:r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costo per centro di responsabilità</a:t>
              </a: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8074E326-3381-A361-8701-A47F44553778}"/>
                </a:ext>
              </a:extLst>
            </p:cNvPr>
            <p:cNvCxnSpPr>
              <a:cxnSpLocks/>
              <a:stCxn id="6" idx="2"/>
              <a:endCxn id="16" idx="1"/>
            </p:cNvCxnSpPr>
            <p:nvPr/>
          </p:nvCxnSpPr>
          <p:spPr>
            <a:xfrm>
              <a:off x="4209666" y="1923669"/>
              <a:ext cx="1159387" cy="689992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89FC2DBB-01A1-C257-4D7D-A01BDCC82AD4}"/>
                </a:ext>
              </a:extLst>
            </p:cNvPr>
            <p:cNvCxnSpPr>
              <a:cxnSpLocks/>
              <a:stCxn id="21" idx="0"/>
              <a:endCxn id="6" idx="2"/>
            </p:cNvCxnSpPr>
            <p:nvPr/>
          </p:nvCxnSpPr>
          <p:spPr>
            <a:xfrm flipV="1">
              <a:off x="4137632" y="1923669"/>
              <a:ext cx="72034" cy="1429130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DA4B59CA-B781-0A25-F89E-2BEB14FA9217}"/>
                </a:ext>
              </a:extLst>
            </p:cNvPr>
            <p:cNvCxnSpPr>
              <a:cxnSpLocks/>
              <a:stCxn id="17" idx="0"/>
              <a:endCxn id="6" idx="2"/>
            </p:cNvCxnSpPr>
            <p:nvPr/>
          </p:nvCxnSpPr>
          <p:spPr>
            <a:xfrm flipV="1">
              <a:off x="1756408" y="1923669"/>
              <a:ext cx="2453258" cy="1784414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09C1FFF9-25C6-9AFF-AD7C-DAB343530DE0}"/>
                </a:ext>
              </a:extLst>
            </p:cNvPr>
            <p:cNvCxnSpPr>
              <a:cxnSpLocks/>
              <a:stCxn id="6" idx="2"/>
              <a:endCxn id="18" idx="1"/>
            </p:cNvCxnSpPr>
            <p:nvPr/>
          </p:nvCxnSpPr>
          <p:spPr>
            <a:xfrm>
              <a:off x="4209666" y="1923669"/>
              <a:ext cx="1483037" cy="2257236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7FBF6621-FE51-00C7-80BB-6965B53F112C}"/>
                </a:ext>
              </a:extLst>
            </p:cNvPr>
            <p:cNvGrpSpPr/>
            <p:nvPr/>
          </p:nvGrpSpPr>
          <p:grpSpPr>
            <a:xfrm>
              <a:off x="2849210" y="5305235"/>
              <a:ext cx="2670048" cy="1482090"/>
              <a:chOff x="2859024" y="5267707"/>
              <a:chExt cx="2670048" cy="1482090"/>
            </a:xfrm>
          </p:grpSpPr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648F47FA-9816-6769-1B38-51D4B0C66706}"/>
                  </a:ext>
                </a:extLst>
              </p:cNvPr>
              <p:cNvSpPr/>
              <p:nvPr/>
            </p:nvSpPr>
            <p:spPr>
              <a:xfrm>
                <a:off x="2859024" y="5267707"/>
                <a:ext cx="2060448" cy="872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COSTI INDIRETTI</a:t>
                </a:r>
                <a:r>
                  <a:rPr lang="it-IT" sz="1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per centro di responsabilità</a:t>
                </a: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54A68754-7B37-953F-2C0D-92F36CB394F5}"/>
                  </a:ext>
                </a:extLst>
              </p:cNvPr>
              <p:cNvSpPr/>
              <p:nvPr/>
            </p:nvSpPr>
            <p:spPr>
              <a:xfrm>
                <a:off x="3011424" y="5420107"/>
                <a:ext cx="2060448" cy="872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COSTI INDIRETTI</a:t>
                </a:r>
                <a:r>
                  <a:rPr lang="it-IT" sz="1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per centro di responsabilità</a:t>
                </a: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53357EE1-DD4C-B348-AF89-22EB0BC1B3C5}"/>
                  </a:ext>
                </a:extLst>
              </p:cNvPr>
              <p:cNvSpPr/>
              <p:nvPr/>
            </p:nvSpPr>
            <p:spPr>
              <a:xfrm>
                <a:off x="3163824" y="5572507"/>
                <a:ext cx="2060448" cy="872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COSTI INDIRETTI</a:t>
                </a:r>
                <a:r>
                  <a:rPr lang="it-IT" sz="1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per centro di responsabilità</a:t>
                </a: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66C51216-2F74-063C-7955-A9253DEEAC9F}"/>
                  </a:ext>
                </a:extLst>
              </p:cNvPr>
              <p:cNvSpPr/>
              <p:nvPr/>
            </p:nvSpPr>
            <p:spPr>
              <a:xfrm>
                <a:off x="3316224" y="5724907"/>
                <a:ext cx="2060448" cy="872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COSTI INDIRETTI</a:t>
                </a:r>
                <a:r>
                  <a:rPr lang="it-IT" sz="1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per centro di responsabilità</a:t>
                </a:r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4DEB40DF-CE10-85E4-C1E2-2F5EF21F7A73}"/>
                  </a:ext>
                </a:extLst>
              </p:cNvPr>
              <p:cNvSpPr/>
              <p:nvPr/>
            </p:nvSpPr>
            <p:spPr>
              <a:xfrm>
                <a:off x="3468624" y="5877307"/>
                <a:ext cx="2060448" cy="872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COSTI INDIRETTI</a:t>
                </a:r>
                <a:r>
                  <a:rPr lang="it-IT" sz="1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per centro di responsabilità</a:t>
                </a:r>
              </a:p>
            </p:txBody>
          </p:sp>
        </p:grpSp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A29FBC6E-AA94-073A-DCA1-A20203DC1149}"/>
                </a:ext>
              </a:extLst>
            </p:cNvPr>
            <p:cNvCxnSpPr>
              <a:cxnSpLocks/>
              <a:stCxn id="7" idx="3"/>
              <a:endCxn id="82" idx="1"/>
            </p:cNvCxnSpPr>
            <p:nvPr/>
          </p:nvCxnSpPr>
          <p:spPr>
            <a:xfrm>
              <a:off x="2587752" y="2604282"/>
              <a:ext cx="261458" cy="3137198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C2FCF62A-BEB5-D67D-07CA-F087C07AC847}"/>
                </a:ext>
              </a:extLst>
            </p:cNvPr>
            <p:cNvCxnSpPr>
              <a:cxnSpLocks/>
              <a:stCxn id="21" idx="2"/>
              <a:endCxn id="82" idx="0"/>
            </p:cNvCxnSpPr>
            <p:nvPr/>
          </p:nvCxnSpPr>
          <p:spPr>
            <a:xfrm flipH="1">
              <a:off x="3879434" y="4964810"/>
              <a:ext cx="258198" cy="340425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Straight Arrow Connector 109">
              <a:extLst>
                <a:ext uri="{FF2B5EF4-FFF2-40B4-BE49-F238E27FC236}">
                  <a16:creationId xmlns:a16="http://schemas.microsoft.com/office/drawing/2014/main" id="{AC834960-F5DA-3E4C-B736-16A25B0F074B}"/>
                </a:ext>
              </a:extLst>
            </p:cNvPr>
            <p:cNvCxnSpPr>
              <a:cxnSpLocks/>
              <a:stCxn id="50" idx="3"/>
              <a:endCxn id="82" idx="1"/>
            </p:cNvCxnSpPr>
            <p:nvPr/>
          </p:nvCxnSpPr>
          <p:spPr>
            <a:xfrm flipV="1">
              <a:off x="2551176" y="5741480"/>
              <a:ext cx="298034" cy="304609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Arrow Connector 112">
              <a:extLst>
                <a:ext uri="{FF2B5EF4-FFF2-40B4-BE49-F238E27FC236}">
                  <a16:creationId xmlns:a16="http://schemas.microsoft.com/office/drawing/2014/main" id="{47C546F2-B65A-7328-C880-67365D062752}"/>
                </a:ext>
              </a:extLst>
            </p:cNvPr>
            <p:cNvCxnSpPr>
              <a:cxnSpLocks/>
              <a:stCxn id="50" idx="0"/>
              <a:endCxn id="17" idx="2"/>
            </p:cNvCxnSpPr>
            <p:nvPr/>
          </p:nvCxnSpPr>
          <p:spPr>
            <a:xfrm flipV="1">
              <a:off x="1723644" y="4832795"/>
              <a:ext cx="32764" cy="777049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Arrow Connector 115">
              <a:extLst>
                <a:ext uri="{FF2B5EF4-FFF2-40B4-BE49-F238E27FC236}">
                  <a16:creationId xmlns:a16="http://schemas.microsoft.com/office/drawing/2014/main" id="{8EE90B80-8D41-8B94-4497-C16DBD3BB898}"/>
                </a:ext>
              </a:extLst>
            </p:cNvPr>
            <p:cNvCxnSpPr>
              <a:cxnSpLocks/>
              <a:stCxn id="50" idx="0"/>
              <a:endCxn id="21" idx="1"/>
            </p:cNvCxnSpPr>
            <p:nvPr/>
          </p:nvCxnSpPr>
          <p:spPr>
            <a:xfrm flipV="1">
              <a:off x="1723644" y="4158805"/>
              <a:ext cx="1238223" cy="1451039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887FEF6-4174-D3E3-5FD8-B8C019E7D28E}"/>
                </a:ext>
              </a:extLst>
            </p:cNvPr>
            <p:cNvSpPr/>
            <p:nvPr/>
          </p:nvSpPr>
          <p:spPr>
            <a:xfrm>
              <a:off x="932688" y="1904766"/>
              <a:ext cx="1655064" cy="139903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VENDITE</a:t>
              </a:r>
              <a:endPara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endParaRPr>
            </a:p>
            <a:p>
              <a:pPr algn="ctr"/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Quantità e prezzo medio per prodotto / cliente / canale</a:t>
              </a:r>
            </a:p>
          </p:txBody>
        </p:sp>
      </p:grpSp>
      <p:sp>
        <p:nvSpPr>
          <p:cNvPr id="119" name="Right Brace 118">
            <a:extLst>
              <a:ext uri="{FF2B5EF4-FFF2-40B4-BE49-F238E27FC236}">
                <a16:creationId xmlns:a16="http://schemas.microsoft.com/office/drawing/2014/main" id="{924191FF-7AA5-7984-112E-79D1F01C6335}"/>
              </a:ext>
            </a:extLst>
          </p:cNvPr>
          <p:cNvSpPr/>
          <p:nvPr/>
        </p:nvSpPr>
        <p:spPr>
          <a:xfrm>
            <a:off x="7661498" y="1904766"/>
            <a:ext cx="423672" cy="4577568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0" name="Scroll: Vertical 119">
            <a:extLst>
              <a:ext uri="{FF2B5EF4-FFF2-40B4-BE49-F238E27FC236}">
                <a16:creationId xmlns:a16="http://schemas.microsoft.com/office/drawing/2014/main" id="{22731523-415D-C8B0-2691-7328DDE0B593}"/>
              </a:ext>
            </a:extLst>
          </p:cNvPr>
          <p:cNvSpPr/>
          <p:nvPr/>
        </p:nvSpPr>
        <p:spPr>
          <a:xfrm>
            <a:off x="8146479" y="1945481"/>
            <a:ext cx="1783080" cy="92354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Conto economico</a:t>
            </a:r>
            <a:endParaRPr lang="it-IT" dirty="0"/>
          </a:p>
        </p:txBody>
      </p:sp>
      <p:sp>
        <p:nvSpPr>
          <p:cNvPr id="123" name="Scroll: Vertical 122">
            <a:extLst>
              <a:ext uri="{FF2B5EF4-FFF2-40B4-BE49-F238E27FC236}">
                <a16:creationId xmlns:a16="http://schemas.microsoft.com/office/drawing/2014/main" id="{9F84B44B-8A93-31EC-25CA-CC95A7768098}"/>
              </a:ext>
            </a:extLst>
          </p:cNvPr>
          <p:cNvSpPr/>
          <p:nvPr/>
        </p:nvSpPr>
        <p:spPr>
          <a:xfrm>
            <a:off x="8146479" y="3637503"/>
            <a:ext cx="1783080" cy="92354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Flussi di cassa</a:t>
            </a:r>
            <a:endParaRPr lang="it-IT" dirty="0"/>
          </a:p>
        </p:txBody>
      </p:sp>
      <p:sp>
        <p:nvSpPr>
          <p:cNvPr id="124" name="Scroll: Vertical 123">
            <a:extLst>
              <a:ext uri="{FF2B5EF4-FFF2-40B4-BE49-F238E27FC236}">
                <a16:creationId xmlns:a16="http://schemas.microsoft.com/office/drawing/2014/main" id="{3D694FFD-8399-6056-E861-E0B460DBE632}"/>
              </a:ext>
            </a:extLst>
          </p:cNvPr>
          <p:cNvSpPr/>
          <p:nvPr/>
        </p:nvSpPr>
        <p:spPr>
          <a:xfrm>
            <a:off x="8143558" y="5381628"/>
            <a:ext cx="1783080" cy="92354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Stato Patrimoniale</a:t>
            </a:r>
            <a:endParaRPr lang="it-IT" dirty="0"/>
          </a:p>
        </p:txBody>
      </p:sp>
      <p:sp>
        <p:nvSpPr>
          <p:cNvPr id="125" name="Arrow: Curved Down 124">
            <a:extLst>
              <a:ext uri="{FF2B5EF4-FFF2-40B4-BE49-F238E27FC236}">
                <a16:creationId xmlns:a16="http://schemas.microsoft.com/office/drawing/2014/main" id="{504BD6E6-7AC1-14B8-DEFD-EADEBB7ADB6C}"/>
              </a:ext>
            </a:extLst>
          </p:cNvPr>
          <p:cNvSpPr/>
          <p:nvPr/>
        </p:nvSpPr>
        <p:spPr>
          <a:xfrm flipH="1">
            <a:off x="4986333" y="1215582"/>
            <a:ext cx="5803585" cy="733327"/>
          </a:xfrm>
          <a:prstGeom prst="curvedDownArrow">
            <a:avLst>
              <a:gd name="adj1" fmla="val 51472"/>
              <a:gd name="adj2" fmla="val 109816"/>
              <a:gd name="adj3" fmla="val 373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26" name="Content Placeholder 17">
            <a:extLst>
              <a:ext uri="{FF2B5EF4-FFF2-40B4-BE49-F238E27FC236}">
                <a16:creationId xmlns:a16="http://schemas.microsoft.com/office/drawing/2014/main" id="{00BEDCAC-3487-39BA-8ACE-27C7E20CF592}"/>
              </a:ext>
            </a:extLst>
          </p:cNvPr>
          <p:cNvSpPr txBox="1">
            <a:spLocks/>
          </p:cNvSpPr>
          <p:nvPr/>
        </p:nvSpPr>
        <p:spPr>
          <a:xfrm>
            <a:off x="9792050" y="1951100"/>
            <a:ext cx="2229610" cy="4836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600" dirty="0"/>
              <a:t>Margine contribuzione basso</a:t>
            </a:r>
          </a:p>
          <a:p>
            <a:pPr>
              <a:lnSpc>
                <a:spcPct val="100000"/>
              </a:lnSpc>
            </a:pPr>
            <a:r>
              <a:rPr lang="it-IT" sz="1600" dirty="0"/>
              <a:t>Costi di struttura eccessivi</a:t>
            </a:r>
          </a:p>
          <a:p>
            <a:pPr marL="0" indent="0">
              <a:lnSpc>
                <a:spcPct val="100000"/>
              </a:lnSpc>
              <a:buNone/>
            </a:pPr>
            <a:endParaRPr lang="it-IT" sz="1400" dirty="0"/>
          </a:p>
          <a:p>
            <a:pPr>
              <a:lnSpc>
                <a:spcPct val="100000"/>
              </a:lnSpc>
            </a:pPr>
            <a:r>
              <a:rPr lang="it-IT" sz="1600" dirty="0"/>
              <a:t>Dilazione pagamento fornitori &lt; incasso clienti</a:t>
            </a:r>
          </a:p>
          <a:p>
            <a:pPr marL="0" indent="0">
              <a:lnSpc>
                <a:spcPct val="100000"/>
              </a:lnSpc>
              <a:buNone/>
            </a:pPr>
            <a:endParaRPr lang="it-IT" sz="1600" dirty="0"/>
          </a:p>
          <a:p>
            <a:pPr>
              <a:lnSpc>
                <a:spcPct val="100000"/>
              </a:lnSpc>
            </a:pPr>
            <a:r>
              <a:rPr lang="it-IT" sz="1600" dirty="0"/>
              <a:t>Magazzino eccessivo</a:t>
            </a:r>
          </a:p>
          <a:p>
            <a:pPr>
              <a:lnSpc>
                <a:spcPct val="100000"/>
              </a:lnSpc>
            </a:pPr>
            <a:r>
              <a:rPr lang="it-IT" sz="1600" dirty="0"/>
              <a:t>Indebitamento eccessivo</a:t>
            </a:r>
          </a:p>
          <a:p>
            <a:pPr marL="0" indent="0">
              <a:lnSpc>
                <a:spcPct val="100000"/>
              </a:lnSpc>
              <a:buNone/>
            </a:pPr>
            <a:endParaRPr lang="it-IT" sz="1600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025EE5A-770A-5B5A-F04A-B19900E29C54}"/>
              </a:ext>
            </a:extLst>
          </p:cNvPr>
          <p:cNvCxnSpPr>
            <a:cxnSpLocks/>
            <a:stCxn id="21" idx="3"/>
          </p:cNvCxnSpPr>
          <p:nvPr/>
        </p:nvCxnSpPr>
        <p:spPr>
          <a:xfrm flipV="1">
            <a:off x="5313396" y="4136704"/>
            <a:ext cx="472715" cy="2210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D294148-905B-A632-77E7-AA7DB0763E57}"/>
              </a:ext>
            </a:extLst>
          </p:cNvPr>
          <p:cNvCxnSpPr/>
          <p:nvPr/>
        </p:nvCxnSpPr>
        <p:spPr>
          <a:xfrm flipH="1">
            <a:off x="896112" y="1923669"/>
            <a:ext cx="1724540" cy="142913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26E6B038-0F39-0BBD-DAA8-1A3C2F3BD320}"/>
              </a:ext>
            </a:extLst>
          </p:cNvPr>
          <p:cNvCxnSpPr>
            <a:cxnSpLocks/>
          </p:cNvCxnSpPr>
          <p:nvPr/>
        </p:nvCxnSpPr>
        <p:spPr>
          <a:xfrm flipH="1">
            <a:off x="3382134" y="1283589"/>
            <a:ext cx="1655064" cy="62117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7009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901536" cy="640080"/>
          </a:xfrm>
        </p:spPr>
        <p:txBody>
          <a:bodyPr>
            <a:noAutofit/>
          </a:bodyPr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Budget Commerciale: scopo e responsabilità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41610" y="1260412"/>
            <a:ext cx="11212240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r>
              <a:rPr lang="it-IT" sz="2000" dirty="0"/>
              <a:t>SCOPO: determinazione della </a:t>
            </a:r>
            <a:r>
              <a:rPr lang="it-IT" sz="2000" u="sng" dirty="0"/>
              <a:t>politica commerciale</a:t>
            </a:r>
            <a:r>
              <a:rPr lang="it-IT" sz="2000" dirty="0"/>
              <a:t>, e quindi delle risorse destinate a supportare gli obiettivi (in quantità e valore) definiti dal budget di vendita: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come viene attuata la </a:t>
            </a:r>
            <a:r>
              <a:rPr lang="it-IT" sz="2000" u="sng" dirty="0"/>
              <a:t>distribuzione</a:t>
            </a:r>
            <a:r>
              <a:rPr lang="it-IT" sz="2000" dirty="0"/>
              <a:t> del prodotto;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modalità di comunicazione del prodotto attraverso </a:t>
            </a:r>
            <a:r>
              <a:rPr lang="it-IT" sz="2000" u="sng" dirty="0"/>
              <a:t>pubblicità</a:t>
            </a:r>
            <a:r>
              <a:rPr lang="it-IT" sz="2000" dirty="0"/>
              <a:t> e/o attività </a:t>
            </a:r>
            <a:r>
              <a:rPr lang="it-IT" sz="2000" u="sng" dirty="0"/>
              <a:t>promozionali</a:t>
            </a:r>
            <a:r>
              <a:rPr lang="it-IT" sz="2000" dirty="0"/>
              <a:t>;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come la forza vendita deve essere spinta a vendere i vari prodotti attraverso una appropriata modalità di </a:t>
            </a:r>
            <a:r>
              <a:rPr lang="it-IT" sz="2000" u="sng" dirty="0"/>
              <a:t>provvigioni</a:t>
            </a:r>
            <a:r>
              <a:rPr lang="it-IT" sz="2000" dirty="0"/>
              <a:t> che possono variare in relazione al combinazione incrociata di: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it-IT" sz="2000" dirty="0"/>
              <a:t>Area geografica / mercati di destinazione (Italia vs estero)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it-IT" sz="2000" dirty="0"/>
              <a:t>Classi di clienti e/o consumatori;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it-IT" sz="2000" dirty="0"/>
              <a:t>Canali di vendita.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r>
              <a:rPr lang="it-IT" sz="2000" dirty="0"/>
              <a:t>RESPONSABILITA’: 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Commerciale</a:t>
            </a:r>
            <a:r>
              <a:rPr lang="it-IT" sz="2000" dirty="0"/>
              <a:t> che ha conoscenza del mercato e dei clienti (anche tramite i propri agenti di vendita) e </a:t>
            </a:r>
            <a:r>
              <a:rPr lang="it-IT" sz="2000" u="sng" dirty="0"/>
              <a:t>Marketing</a:t>
            </a:r>
            <a:r>
              <a:rPr lang="it-IT" sz="2000" dirty="0"/>
              <a:t> che definisce le strategie (prezzo/prodotto/canale/pubblicità/promozioni) che impattano sulle quantità stimate da vendere.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defRPr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656369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9857233" cy="640080"/>
          </a:xfrm>
        </p:spPr>
        <p:txBody>
          <a:bodyPr>
            <a:noAutofit/>
          </a:bodyPr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Budget Commerciale: </a:t>
            </a:r>
            <a:r>
              <a:rPr lang="it-IT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sottobudget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CD2BE5E-7447-D8E6-8B37-CC455164C6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383" y="1252728"/>
            <a:ext cx="9558529" cy="468783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E547941-92A1-7286-31A4-E219A23C2999}"/>
              </a:ext>
            </a:extLst>
          </p:cNvPr>
          <p:cNvSpPr txBox="1"/>
          <p:nvPr/>
        </p:nvSpPr>
        <p:spPr>
          <a:xfrm>
            <a:off x="676656" y="6025896"/>
            <a:ext cx="10838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Importante avere quanto più possibile un legame diretto tra attività commerciale e la singola combinazione di prodotto / canale distributivo / area</a:t>
            </a:r>
          </a:p>
        </p:txBody>
      </p:sp>
    </p:spTree>
    <p:extLst>
      <p:ext uri="{BB962C8B-B14F-4D97-AF65-F5344CB8AC3E}">
        <p14:creationId xmlns:p14="http://schemas.microsoft.com/office/powerpoint/2010/main" val="413953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36916-252C-99C1-9ADC-9439AB76B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10716769" cy="640080"/>
          </a:xfrm>
        </p:spPr>
        <p:txBody>
          <a:bodyPr/>
          <a:lstStyle/>
          <a:p>
            <a:r>
              <a:rPr lang="it-IT" dirty="0"/>
              <a:t>Budget dei centri di responsabilità: rapporti causa-effetto</a:t>
            </a:r>
          </a:p>
        </p:txBody>
      </p: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F78B3013-AE4F-5A6E-18A4-76582EFD009C}"/>
              </a:ext>
            </a:extLst>
          </p:cNvPr>
          <p:cNvGrpSpPr/>
          <p:nvPr/>
        </p:nvGrpSpPr>
        <p:grpSpPr>
          <a:xfrm>
            <a:off x="823720" y="1283589"/>
            <a:ext cx="6675885" cy="5503736"/>
            <a:chOff x="823720" y="1283589"/>
            <a:chExt cx="6675885" cy="550373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495E756-F3F8-9178-5CDC-2D04CF4C090C}"/>
                </a:ext>
              </a:extLst>
            </p:cNvPr>
            <p:cNvSpPr/>
            <p:nvPr/>
          </p:nvSpPr>
          <p:spPr>
            <a:xfrm>
              <a:off x="3382134" y="1283589"/>
              <a:ext cx="1655064" cy="64008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INVESTIMENTI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F987590-B8F6-F13E-89A8-779F638F968E}"/>
                </a:ext>
              </a:extLst>
            </p:cNvPr>
            <p:cNvSpPr/>
            <p:nvPr/>
          </p:nvSpPr>
          <p:spPr>
            <a:xfrm>
              <a:off x="5369053" y="1974533"/>
              <a:ext cx="2130552" cy="1278256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SCORTE PRODOTTI FINITI</a:t>
              </a:r>
            </a:p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Quantità e prezzo medio per prodotto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674D8AC-7E8C-46C9-0A9A-BF456DA98BED}"/>
                </a:ext>
              </a:extLst>
            </p:cNvPr>
            <p:cNvSpPr/>
            <p:nvPr/>
          </p:nvSpPr>
          <p:spPr>
            <a:xfrm>
              <a:off x="823720" y="3708083"/>
              <a:ext cx="1865376" cy="112471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COMMERCIALE</a:t>
              </a:r>
            </a:p>
            <a:p>
              <a:pPr algn="ctr"/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Forza vendita</a:t>
              </a:r>
            </a:p>
            <a:p>
              <a:pPr algn="ctr"/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Marketing</a:t>
              </a:r>
            </a:p>
            <a:p>
              <a:pPr algn="ctr"/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Distribuzione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BB1C35D-7108-7698-866E-B28C4480B5AA}"/>
                </a:ext>
              </a:extLst>
            </p:cNvPr>
            <p:cNvSpPr/>
            <p:nvPr/>
          </p:nvSpPr>
          <p:spPr>
            <a:xfrm>
              <a:off x="5692703" y="3405189"/>
              <a:ext cx="1655064" cy="15514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SCORTE MATERIE PRIME</a:t>
              </a:r>
            </a:p>
            <a:p>
              <a:pPr algn="ctr"/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Quantità e prezzo medio per materia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CD71D25E-F4CE-B720-34F5-38557FA742FD}"/>
                </a:ext>
              </a:extLst>
            </p:cNvPr>
            <p:cNvCxnSpPr>
              <a:stCxn id="7" idx="2"/>
              <a:endCxn id="17" idx="0"/>
            </p:cNvCxnSpPr>
            <p:nvPr/>
          </p:nvCxnSpPr>
          <p:spPr>
            <a:xfrm flipH="1">
              <a:off x="1756408" y="3303798"/>
              <a:ext cx="3812" cy="404285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A0ED6EC-5CB4-78C8-EC0B-B2A61B8542CA}"/>
                </a:ext>
              </a:extLst>
            </p:cNvPr>
            <p:cNvSpPr/>
            <p:nvPr/>
          </p:nvSpPr>
          <p:spPr>
            <a:xfrm>
              <a:off x="2961867" y="3352799"/>
              <a:ext cx="2351529" cy="1612011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PRODUZIONE</a:t>
              </a:r>
            </a:p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Quantità per prodotto</a:t>
              </a:r>
            </a:p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Manodopera</a:t>
              </a:r>
            </a:p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Macchinari</a:t>
              </a:r>
            </a:p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Materiali consumati</a:t>
              </a: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AFF88E34-DFE8-B4AD-B648-3BA1489F8B85}"/>
                </a:ext>
              </a:extLst>
            </p:cNvPr>
            <p:cNvCxnSpPr>
              <a:cxnSpLocks/>
              <a:stCxn id="7" idx="3"/>
              <a:endCxn id="21" idx="0"/>
            </p:cNvCxnSpPr>
            <p:nvPr/>
          </p:nvCxnSpPr>
          <p:spPr>
            <a:xfrm>
              <a:off x="2587752" y="2604282"/>
              <a:ext cx="1549880" cy="748517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58523066-163F-95BC-2E46-63A65C6F7233}"/>
                </a:ext>
              </a:extLst>
            </p:cNvPr>
            <p:cNvCxnSpPr>
              <a:cxnSpLocks/>
              <a:stCxn id="16" idx="1"/>
              <a:endCxn id="21" idx="0"/>
            </p:cNvCxnSpPr>
            <p:nvPr/>
          </p:nvCxnSpPr>
          <p:spPr>
            <a:xfrm flipH="1">
              <a:off x="4137632" y="2613661"/>
              <a:ext cx="1231421" cy="739138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D660ED17-6D85-CB16-8254-C7F8F55ABBDF}"/>
                </a:ext>
              </a:extLst>
            </p:cNvPr>
            <p:cNvSpPr/>
            <p:nvPr/>
          </p:nvSpPr>
          <p:spPr>
            <a:xfrm>
              <a:off x="5680901" y="5381628"/>
              <a:ext cx="1655064" cy="11247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ACQUISTI </a:t>
              </a:r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Quantità e prezzo medio per materia</a:t>
              </a:r>
            </a:p>
          </p:txBody>
        </p: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7E5B92FA-96A1-5EF1-A2AE-B30307BD1406}"/>
                </a:ext>
              </a:extLst>
            </p:cNvPr>
            <p:cNvCxnSpPr>
              <a:cxnSpLocks/>
              <a:stCxn id="21" idx="2"/>
              <a:endCxn id="40" idx="0"/>
            </p:cNvCxnSpPr>
            <p:nvPr/>
          </p:nvCxnSpPr>
          <p:spPr>
            <a:xfrm>
              <a:off x="4137632" y="4964810"/>
              <a:ext cx="2370801" cy="416818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3C7ED677-7741-436D-527C-0DC3E7FD67D5}"/>
                </a:ext>
              </a:extLst>
            </p:cNvPr>
            <p:cNvCxnSpPr>
              <a:cxnSpLocks/>
              <a:stCxn id="18" idx="2"/>
              <a:endCxn id="40" idx="0"/>
            </p:cNvCxnSpPr>
            <p:nvPr/>
          </p:nvCxnSpPr>
          <p:spPr>
            <a:xfrm flipH="1">
              <a:off x="6508433" y="4956621"/>
              <a:ext cx="11802" cy="425007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9A565E7A-13C0-398D-5F3C-F8E52E18B6D3}"/>
                </a:ext>
              </a:extLst>
            </p:cNvPr>
            <p:cNvSpPr/>
            <p:nvPr/>
          </p:nvSpPr>
          <p:spPr>
            <a:xfrm>
              <a:off x="896112" y="5609844"/>
              <a:ext cx="1655064" cy="8724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PERSONALE </a:t>
              </a:r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costo per centro di responsabilità</a:t>
              </a: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8074E326-3381-A361-8701-A47F44553778}"/>
                </a:ext>
              </a:extLst>
            </p:cNvPr>
            <p:cNvCxnSpPr>
              <a:cxnSpLocks/>
              <a:stCxn id="6" idx="2"/>
              <a:endCxn id="16" idx="1"/>
            </p:cNvCxnSpPr>
            <p:nvPr/>
          </p:nvCxnSpPr>
          <p:spPr>
            <a:xfrm>
              <a:off x="4209666" y="1923669"/>
              <a:ext cx="1159387" cy="689992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89FC2DBB-01A1-C257-4D7D-A01BDCC82AD4}"/>
                </a:ext>
              </a:extLst>
            </p:cNvPr>
            <p:cNvCxnSpPr>
              <a:cxnSpLocks/>
              <a:stCxn id="21" idx="0"/>
              <a:endCxn id="6" idx="2"/>
            </p:cNvCxnSpPr>
            <p:nvPr/>
          </p:nvCxnSpPr>
          <p:spPr>
            <a:xfrm flipV="1">
              <a:off x="4137632" y="1923669"/>
              <a:ext cx="72034" cy="1429130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DA4B59CA-B781-0A25-F89E-2BEB14FA9217}"/>
                </a:ext>
              </a:extLst>
            </p:cNvPr>
            <p:cNvCxnSpPr>
              <a:cxnSpLocks/>
              <a:stCxn id="17" idx="0"/>
              <a:endCxn id="6" idx="2"/>
            </p:cNvCxnSpPr>
            <p:nvPr/>
          </p:nvCxnSpPr>
          <p:spPr>
            <a:xfrm flipV="1">
              <a:off x="1756408" y="1923669"/>
              <a:ext cx="2453258" cy="1784414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09C1FFF9-25C6-9AFF-AD7C-DAB343530DE0}"/>
                </a:ext>
              </a:extLst>
            </p:cNvPr>
            <p:cNvCxnSpPr>
              <a:cxnSpLocks/>
              <a:stCxn id="6" idx="2"/>
              <a:endCxn id="18" idx="1"/>
            </p:cNvCxnSpPr>
            <p:nvPr/>
          </p:nvCxnSpPr>
          <p:spPr>
            <a:xfrm>
              <a:off x="4209666" y="1923669"/>
              <a:ext cx="1483037" cy="2257236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7FBF6621-FE51-00C7-80BB-6965B53F112C}"/>
                </a:ext>
              </a:extLst>
            </p:cNvPr>
            <p:cNvGrpSpPr/>
            <p:nvPr/>
          </p:nvGrpSpPr>
          <p:grpSpPr>
            <a:xfrm>
              <a:off x="2849210" y="5305235"/>
              <a:ext cx="2670048" cy="1482090"/>
              <a:chOff x="2859024" y="5267707"/>
              <a:chExt cx="2670048" cy="1482090"/>
            </a:xfrm>
          </p:grpSpPr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648F47FA-9816-6769-1B38-51D4B0C66706}"/>
                  </a:ext>
                </a:extLst>
              </p:cNvPr>
              <p:cNvSpPr/>
              <p:nvPr/>
            </p:nvSpPr>
            <p:spPr>
              <a:xfrm>
                <a:off x="2859024" y="5267707"/>
                <a:ext cx="2060448" cy="872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COSTI INDIRETTI</a:t>
                </a:r>
                <a:r>
                  <a:rPr lang="it-IT" sz="1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per centro di responsabilità</a:t>
                </a: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54A68754-7B37-953F-2C0D-92F36CB394F5}"/>
                  </a:ext>
                </a:extLst>
              </p:cNvPr>
              <p:cNvSpPr/>
              <p:nvPr/>
            </p:nvSpPr>
            <p:spPr>
              <a:xfrm>
                <a:off x="3011424" y="5420107"/>
                <a:ext cx="2060448" cy="872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COSTI INDIRETTI</a:t>
                </a:r>
                <a:r>
                  <a:rPr lang="it-IT" sz="1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per centro di responsabilità</a:t>
                </a: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53357EE1-DD4C-B348-AF89-22EB0BC1B3C5}"/>
                  </a:ext>
                </a:extLst>
              </p:cNvPr>
              <p:cNvSpPr/>
              <p:nvPr/>
            </p:nvSpPr>
            <p:spPr>
              <a:xfrm>
                <a:off x="3163824" y="5572507"/>
                <a:ext cx="2060448" cy="872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COSTI INDIRETTI</a:t>
                </a:r>
                <a:r>
                  <a:rPr lang="it-IT" sz="1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per centro di responsabilità</a:t>
                </a: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66C51216-2F74-063C-7955-A9253DEEAC9F}"/>
                  </a:ext>
                </a:extLst>
              </p:cNvPr>
              <p:cNvSpPr/>
              <p:nvPr/>
            </p:nvSpPr>
            <p:spPr>
              <a:xfrm>
                <a:off x="3316224" y="5724907"/>
                <a:ext cx="2060448" cy="872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COSTI INDIRETTI</a:t>
                </a:r>
                <a:r>
                  <a:rPr lang="it-IT" sz="1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per centro di responsabilità</a:t>
                </a:r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4DEB40DF-CE10-85E4-C1E2-2F5EF21F7A73}"/>
                  </a:ext>
                </a:extLst>
              </p:cNvPr>
              <p:cNvSpPr/>
              <p:nvPr/>
            </p:nvSpPr>
            <p:spPr>
              <a:xfrm>
                <a:off x="3468624" y="5877307"/>
                <a:ext cx="2060448" cy="872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COSTI INDIRETTI</a:t>
                </a:r>
                <a:r>
                  <a:rPr lang="it-IT" sz="1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per centro di responsabilità</a:t>
                </a:r>
              </a:p>
            </p:txBody>
          </p:sp>
        </p:grpSp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A29FBC6E-AA94-073A-DCA1-A20203DC1149}"/>
                </a:ext>
              </a:extLst>
            </p:cNvPr>
            <p:cNvCxnSpPr>
              <a:cxnSpLocks/>
              <a:stCxn id="7" idx="3"/>
              <a:endCxn id="82" idx="1"/>
            </p:cNvCxnSpPr>
            <p:nvPr/>
          </p:nvCxnSpPr>
          <p:spPr>
            <a:xfrm>
              <a:off x="2587752" y="2604282"/>
              <a:ext cx="261458" cy="3137198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C2FCF62A-BEB5-D67D-07CA-F087C07AC847}"/>
                </a:ext>
              </a:extLst>
            </p:cNvPr>
            <p:cNvCxnSpPr>
              <a:cxnSpLocks/>
              <a:stCxn id="21" idx="2"/>
              <a:endCxn id="82" idx="0"/>
            </p:cNvCxnSpPr>
            <p:nvPr/>
          </p:nvCxnSpPr>
          <p:spPr>
            <a:xfrm flipH="1">
              <a:off x="3879434" y="4964810"/>
              <a:ext cx="258198" cy="340425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Straight Arrow Connector 109">
              <a:extLst>
                <a:ext uri="{FF2B5EF4-FFF2-40B4-BE49-F238E27FC236}">
                  <a16:creationId xmlns:a16="http://schemas.microsoft.com/office/drawing/2014/main" id="{AC834960-F5DA-3E4C-B736-16A25B0F074B}"/>
                </a:ext>
              </a:extLst>
            </p:cNvPr>
            <p:cNvCxnSpPr>
              <a:cxnSpLocks/>
              <a:stCxn id="50" idx="3"/>
              <a:endCxn id="82" idx="1"/>
            </p:cNvCxnSpPr>
            <p:nvPr/>
          </p:nvCxnSpPr>
          <p:spPr>
            <a:xfrm flipV="1">
              <a:off x="2551176" y="5741480"/>
              <a:ext cx="298034" cy="304609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Arrow Connector 112">
              <a:extLst>
                <a:ext uri="{FF2B5EF4-FFF2-40B4-BE49-F238E27FC236}">
                  <a16:creationId xmlns:a16="http://schemas.microsoft.com/office/drawing/2014/main" id="{47C546F2-B65A-7328-C880-67365D062752}"/>
                </a:ext>
              </a:extLst>
            </p:cNvPr>
            <p:cNvCxnSpPr>
              <a:cxnSpLocks/>
              <a:stCxn id="50" idx="0"/>
              <a:endCxn id="17" idx="2"/>
            </p:cNvCxnSpPr>
            <p:nvPr/>
          </p:nvCxnSpPr>
          <p:spPr>
            <a:xfrm flipV="1">
              <a:off x="1723644" y="4832795"/>
              <a:ext cx="32764" cy="777049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Arrow Connector 115">
              <a:extLst>
                <a:ext uri="{FF2B5EF4-FFF2-40B4-BE49-F238E27FC236}">
                  <a16:creationId xmlns:a16="http://schemas.microsoft.com/office/drawing/2014/main" id="{8EE90B80-8D41-8B94-4497-C16DBD3BB898}"/>
                </a:ext>
              </a:extLst>
            </p:cNvPr>
            <p:cNvCxnSpPr>
              <a:cxnSpLocks/>
              <a:stCxn id="50" idx="0"/>
              <a:endCxn id="21" idx="1"/>
            </p:cNvCxnSpPr>
            <p:nvPr/>
          </p:nvCxnSpPr>
          <p:spPr>
            <a:xfrm flipV="1">
              <a:off x="1723644" y="4158805"/>
              <a:ext cx="1238223" cy="1451039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887FEF6-4174-D3E3-5FD8-B8C019E7D28E}"/>
                </a:ext>
              </a:extLst>
            </p:cNvPr>
            <p:cNvSpPr/>
            <p:nvPr/>
          </p:nvSpPr>
          <p:spPr>
            <a:xfrm>
              <a:off x="932688" y="1904766"/>
              <a:ext cx="1655064" cy="139903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VENDITE</a:t>
              </a:r>
              <a:endPara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endParaRPr>
            </a:p>
            <a:p>
              <a:pPr algn="ctr"/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Quantità e prezzo medio per prodotto / cliente / canale</a:t>
              </a:r>
            </a:p>
          </p:txBody>
        </p:sp>
      </p:grpSp>
      <p:sp>
        <p:nvSpPr>
          <p:cNvPr id="119" name="Right Brace 118">
            <a:extLst>
              <a:ext uri="{FF2B5EF4-FFF2-40B4-BE49-F238E27FC236}">
                <a16:creationId xmlns:a16="http://schemas.microsoft.com/office/drawing/2014/main" id="{924191FF-7AA5-7984-112E-79D1F01C6335}"/>
              </a:ext>
            </a:extLst>
          </p:cNvPr>
          <p:cNvSpPr/>
          <p:nvPr/>
        </p:nvSpPr>
        <p:spPr>
          <a:xfrm>
            <a:off x="7661498" y="1904766"/>
            <a:ext cx="423672" cy="4577568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0" name="Scroll: Vertical 119">
            <a:extLst>
              <a:ext uri="{FF2B5EF4-FFF2-40B4-BE49-F238E27FC236}">
                <a16:creationId xmlns:a16="http://schemas.microsoft.com/office/drawing/2014/main" id="{22731523-415D-C8B0-2691-7328DDE0B593}"/>
              </a:ext>
            </a:extLst>
          </p:cNvPr>
          <p:cNvSpPr/>
          <p:nvPr/>
        </p:nvSpPr>
        <p:spPr>
          <a:xfrm>
            <a:off x="8146479" y="1945481"/>
            <a:ext cx="1783080" cy="92354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Conto economico</a:t>
            </a:r>
            <a:endParaRPr lang="it-IT" dirty="0"/>
          </a:p>
        </p:txBody>
      </p:sp>
      <p:sp>
        <p:nvSpPr>
          <p:cNvPr id="123" name="Scroll: Vertical 122">
            <a:extLst>
              <a:ext uri="{FF2B5EF4-FFF2-40B4-BE49-F238E27FC236}">
                <a16:creationId xmlns:a16="http://schemas.microsoft.com/office/drawing/2014/main" id="{9F84B44B-8A93-31EC-25CA-CC95A7768098}"/>
              </a:ext>
            </a:extLst>
          </p:cNvPr>
          <p:cNvSpPr/>
          <p:nvPr/>
        </p:nvSpPr>
        <p:spPr>
          <a:xfrm>
            <a:off x="8146479" y="3637503"/>
            <a:ext cx="1783080" cy="92354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Flussi di cassa</a:t>
            </a:r>
            <a:endParaRPr lang="it-IT" dirty="0"/>
          </a:p>
        </p:txBody>
      </p:sp>
      <p:sp>
        <p:nvSpPr>
          <p:cNvPr id="124" name="Scroll: Vertical 123">
            <a:extLst>
              <a:ext uri="{FF2B5EF4-FFF2-40B4-BE49-F238E27FC236}">
                <a16:creationId xmlns:a16="http://schemas.microsoft.com/office/drawing/2014/main" id="{3D694FFD-8399-6056-E861-E0B460DBE632}"/>
              </a:ext>
            </a:extLst>
          </p:cNvPr>
          <p:cNvSpPr/>
          <p:nvPr/>
        </p:nvSpPr>
        <p:spPr>
          <a:xfrm>
            <a:off x="8143558" y="5381628"/>
            <a:ext cx="1783080" cy="92354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Stato Patrimoniale</a:t>
            </a:r>
            <a:endParaRPr lang="it-IT" dirty="0"/>
          </a:p>
        </p:txBody>
      </p:sp>
      <p:sp>
        <p:nvSpPr>
          <p:cNvPr id="125" name="Arrow: Curved Down 124">
            <a:extLst>
              <a:ext uri="{FF2B5EF4-FFF2-40B4-BE49-F238E27FC236}">
                <a16:creationId xmlns:a16="http://schemas.microsoft.com/office/drawing/2014/main" id="{504BD6E6-7AC1-14B8-DEFD-EADEBB7ADB6C}"/>
              </a:ext>
            </a:extLst>
          </p:cNvPr>
          <p:cNvSpPr/>
          <p:nvPr/>
        </p:nvSpPr>
        <p:spPr>
          <a:xfrm flipH="1">
            <a:off x="4986333" y="1215582"/>
            <a:ext cx="5803585" cy="733327"/>
          </a:xfrm>
          <a:prstGeom prst="curvedDownArrow">
            <a:avLst>
              <a:gd name="adj1" fmla="val 51472"/>
              <a:gd name="adj2" fmla="val 109816"/>
              <a:gd name="adj3" fmla="val 373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26" name="Content Placeholder 17">
            <a:extLst>
              <a:ext uri="{FF2B5EF4-FFF2-40B4-BE49-F238E27FC236}">
                <a16:creationId xmlns:a16="http://schemas.microsoft.com/office/drawing/2014/main" id="{00BEDCAC-3487-39BA-8ACE-27C7E20CF592}"/>
              </a:ext>
            </a:extLst>
          </p:cNvPr>
          <p:cNvSpPr txBox="1">
            <a:spLocks/>
          </p:cNvSpPr>
          <p:nvPr/>
        </p:nvSpPr>
        <p:spPr>
          <a:xfrm>
            <a:off x="9792050" y="1951100"/>
            <a:ext cx="2229610" cy="4836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600" dirty="0"/>
              <a:t>Margine contribuzione basso</a:t>
            </a:r>
          </a:p>
          <a:p>
            <a:pPr>
              <a:lnSpc>
                <a:spcPct val="100000"/>
              </a:lnSpc>
            </a:pPr>
            <a:r>
              <a:rPr lang="it-IT" sz="1600" dirty="0"/>
              <a:t>Costi di struttura eccessivi</a:t>
            </a:r>
          </a:p>
          <a:p>
            <a:pPr marL="0" indent="0">
              <a:lnSpc>
                <a:spcPct val="100000"/>
              </a:lnSpc>
              <a:buNone/>
            </a:pPr>
            <a:endParaRPr lang="it-IT" sz="1400" dirty="0"/>
          </a:p>
          <a:p>
            <a:pPr>
              <a:lnSpc>
                <a:spcPct val="100000"/>
              </a:lnSpc>
            </a:pPr>
            <a:r>
              <a:rPr lang="it-IT" sz="1600" dirty="0"/>
              <a:t>Dilazione pagamento fornitori &lt; incasso clienti</a:t>
            </a:r>
          </a:p>
          <a:p>
            <a:pPr marL="0" indent="0">
              <a:lnSpc>
                <a:spcPct val="100000"/>
              </a:lnSpc>
              <a:buNone/>
            </a:pPr>
            <a:endParaRPr lang="it-IT" sz="1600" dirty="0"/>
          </a:p>
          <a:p>
            <a:pPr>
              <a:lnSpc>
                <a:spcPct val="100000"/>
              </a:lnSpc>
            </a:pPr>
            <a:r>
              <a:rPr lang="it-IT" sz="1600" dirty="0"/>
              <a:t>Magazzino eccessivo</a:t>
            </a:r>
          </a:p>
          <a:p>
            <a:pPr>
              <a:lnSpc>
                <a:spcPct val="100000"/>
              </a:lnSpc>
            </a:pPr>
            <a:r>
              <a:rPr lang="it-IT" sz="1600" dirty="0"/>
              <a:t>Indebitamento eccessivo</a:t>
            </a:r>
          </a:p>
          <a:p>
            <a:pPr marL="0" indent="0">
              <a:lnSpc>
                <a:spcPct val="100000"/>
              </a:lnSpc>
              <a:buNone/>
            </a:pPr>
            <a:endParaRPr lang="it-IT" sz="1600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025EE5A-770A-5B5A-F04A-B19900E29C54}"/>
              </a:ext>
            </a:extLst>
          </p:cNvPr>
          <p:cNvCxnSpPr>
            <a:cxnSpLocks/>
            <a:stCxn id="21" idx="3"/>
          </p:cNvCxnSpPr>
          <p:nvPr/>
        </p:nvCxnSpPr>
        <p:spPr>
          <a:xfrm flipV="1">
            <a:off x="5313396" y="4136704"/>
            <a:ext cx="472715" cy="2210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D294148-905B-A632-77E7-AA7DB0763E57}"/>
              </a:ext>
            </a:extLst>
          </p:cNvPr>
          <p:cNvCxnSpPr/>
          <p:nvPr/>
        </p:nvCxnSpPr>
        <p:spPr>
          <a:xfrm flipH="1">
            <a:off x="896112" y="1923669"/>
            <a:ext cx="1724540" cy="142913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3C11CC7-F806-536F-383E-1B37AD862FB6}"/>
              </a:ext>
            </a:extLst>
          </p:cNvPr>
          <p:cNvCxnSpPr>
            <a:cxnSpLocks/>
          </p:cNvCxnSpPr>
          <p:nvPr/>
        </p:nvCxnSpPr>
        <p:spPr>
          <a:xfrm flipH="1">
            <a:off x="823720" y="3708083"/>
            <a:ext cx="1865376" cy="112471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685C4F3-8358-5019-9764-D5617ADE15CB}"/>
              </a:ext>
            </a:extLst>
          </p:cNvPr>
          <p:cNvCxnSpPr>
            <a:cxnSpLocks/>
          </p:cNvCxnSpPr>
          <p:nvPr/>
        </p:nvCxnSpPr>
        <p:spPr>
          <a:xfrm flipH="1">
            <a:off x="3382134" y="1283589"/>
            <a:ext cx="1655064" cy="62117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7673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901536" cy="640080"/>
          </a:xfrm>
        </p:spPr>
        <p:txBody>
          <a:bodyPr>
            <a:noAutofit/>
          </a:bodyPr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Budget delle Scorte di prodotti finiti: scopo e responsabilità (1/2)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41610" y="1346137"/>
            <a:ext cx="10881133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r>
              <a:rPr lang="it-IT" sz="2000" dirty="0"/>
              <a:t>SCOPO: determinazione della </a:t>
            </a:r>
            <a:r>
              <a:rPr lang="it-IT" sz="2000" u="sng" dirty="0"/>
              <a:t>politica di gestione delle scorte di prodotto finito</a:t>
            </a:r>
            <a:r>
              <a:rPr lang="it-IT" sz="2000" dirty="0"/>
              <a:t> al fine di definire poi il piano di produzione come derivante dal budget delle vendite;</a:t>
            </a:r>
          </a:p>
          <a:p>
            <a:pPr marL="0" indent="0" algn="ctr">
              <a:lnSpc>
                <a:spcPct val="100000"/>
              </a:lnSpc>
              <a:spcAft>
                <a:spcPts val="600"/>
              </a:spcAft>
              <a:buNone/>
              <a:defRPr/>
            </a:pPr>
            <a:r>
              <a:rPr lang="it-IT" sz="2000" dirty="0"/>
              <a:t>Scorte Iniziali +	Quantità da Produrre = Quantità da Vendere + Scorte Finali programmate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  <a:defRPr/>
            </a:pPr>
            <a:r>
              <a:rPr lang="it-IT" sz="2000" dirty="0"/>
              <a:t>se l’azienda non ha scorte di prodotti finiti né all’inizio né alla fine delle periodo di budget o se le scorte programmate alla fine del periodo sono uguali ad inizio periodo, allora l’azienda deve produrre esattamente i volumi di vendita previsti (i.e. quantità di vendita prevista = quantità di produzione programmata)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  <a:defRPr/>
            </a:pPr>
            <a:r>
              <a:rPr lang="it-IT" sz="2000" dirty="0"/>
              <a:t>generalmente le aziende detengono scorte di prodotti finiti sia all’inizio che alla fine del periodo di budget (es. prodotti finiti pronti per la vendita o scorte di sicurezza programmate, per via di imprevisti, problemi di produzione, problemi di forniture materie prime, aumenti improvvisi e non programmati di domanda), in questi casi quantità di vendita prevista ≠ quantità di produzione programmata.</a:t>
            </a:r>
          </a:p>
          <a:p>
            <a:pPr marL="0" indent="0" algn="ctr">
              <a:lnSpc>
                <a:spcPct val="100000"/>
              </a:lnSpc>
              <a:spcAft>
                <a:spcPts val="600"/>
              </a:spcAft>
              <a:buNone/>
              <a:defRPr/>
            </a:pPr>
            <a:r>
              <a:rPr lang="it-IT" sz="2000" dirty="0"/>
              <a:t>Quantità da Produrre = Quantità da Vendere </a:t>
            </a:r>
            <a:r>
              <a:rPr lang="it-IT" sz="2000" b="1" dirty="0"/>
              <a:t>+ Scorte Finali programmate - Scorte Iniziali </a:t>
            </a:r>
          </a:p>
        </p:txBody>
      </p:sp>
    </p:spTree>
    <p:extLst>
      <p:ext uri="{BB962C8B-B14F-4D97-AF65-F5344CB8AC3E}">
        <p14:creationId xmlns:p14="http://schemas.microsoft.com/office/powerpoint/2010/main" val="2346906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784968" cy="640080"/>
          </a:xfrm>
        </p:spPr>
        <p:txBody>
          <a:bodyPr>
            <a:noAutofit/>
          </a:bodyPr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Budget delle Scorte di prodotti finiti: scopo e responsabilità (2/2)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41610" y="1346137"/>
            <a:ext cx="10881133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600"/>
              </a:spcAft>
              <a:buNone/>
              <a:defRPr/>
            </a:pPr>
            <a:r>
              <a:rPr lang="it-IT" sz="2000" dirty="0"/>
              <a:t>Quantità da Produrre = Quantità da Vendere </a:t>
            </a:r>
            <a:r>
              <a:rPr lang="it-IT" sz="2000" b="1" dirty="0"/>
              <a:t>+ Scorte Finali programmate - Scorte Iniziali 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r>
              <a:rPr lang="it-IT" sz="2000" dirty="0"/>
              <a:t>Per ogni prodotto finito bisogna definire: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Quantità versata </a:t>
            </a:r>
            <a:r>
              <a:rPr lang="it-IT" sz="2000" dirty="0"/>
              <a:t>a magazzino 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Giorni di giacenza media </a:t>
            </a:r>
            <a:r>
              <a:rPr lang="it-IT" sz="2000" dirty="0"/>
              <a:t>tra data di versamento a magazzino da produzione e data di effettiva vendita.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endParaRPr lang="it-IT" sz="2000" dirty="0"/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r>
              <a:rPr lang="it-IT" sz="2000" dirty="0"/>
              <a:t>RESPONSABILITA’: 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Logistica / Supply Chain</a:t>
            </a:r>
            <a:r>
              <a:rPr lang="it-IT" sz="2000" dirty="0"/>
              <a:t> che </a:t>
            </a:r>
            <a:r>
              <a:rPr lang="it-IT" sz="2000" b="0" i="0" dirty="0">
                <a:solidFill>
                  <a:srgbClr val="202124"/>
                </a:solidFill>
                <a:effectLst/>
              </a:rPr>
              <a:t>organizza al meglio la movimentazione, lo stoccaggio e lo smaltimento di materie prime e prodotti finiti.</a:t>
            </a:r>
            <a:br>
              <a:rPr lang="it-IT" sz="2000" b="0" i="0" dirty="0">
                <a:solidFill>
                  <a:srgbClr val="202124"/>
                </a:solidFill>
                <a:effectLst/>
              </a:rPr>
            </a:br>
            <a:r>
              <a:rPr lang="it-IT" sz="2000" b="0" i="0" dirty="0">
                <a:solidFill>
                  <a:srgbClr val="202124"/>
                </a:solidFill>
                <a:effectLst/>
              </a:rPr>
              <a:t>Programma la produzione e gli acquisti di materiali al fine di ottimizzare tutta la catena di fornitura dal ordine clie</a:t>
            </a:r>
            <a:r>
              <a:rPr lang="it-IT" sz="2000" dirty="0">
                <a:solidFill>
                  <a:srgbClr val="202124"/>
                </a:solidFill>
              </a:rPr>
              <a:t>nte alla spedizione.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671207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9857233" cy="640080"/>
          </a:xfrm>
        </p:spPr>
        <p:txBody>
          <a:bodyPr>
            <a:noAutofit/>
          </a:bodyPr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Budget delle Scorte di prodotti finiti: variabili da considerare (1/2)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32466" y="1172401"/>
            <a:ext cx="11473606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r>
              <a:rPr lang="it-IT" sz="2000" dirty="0"/>
              <a:t>La definizione del budget delle scorte di prodotto finito (quantità e giorni di giacenza media per prodotto) dipende da una serie di variabili: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deperibilità del prodotto</a:t>
            </a:r>
            <a:r>
              <a:rPr lang="it-IT" sz="2000" dirty="0"/>
              <a:t>: quanto più un prodotto ha una </a:t>
            </a:r>
            <a:r>
              <a:rPr lang="it-IT" sz="2000" dirty="0" err="1"/>
              <a:t>shelf</a:t>
            </a:r>
            <a:r>
              <a:rPr lang="it-IT" sz="2000" dirty="0"/>
              <a:t>-life breve (e.g. latticini) tanto meno deve sostare in magazzino;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Capacità e costo di stoccaggio </a:t>
            </a:r>
            <a:r>
              <a:rPr lang="it-IT" sz="2000" dirty="0"/>
              <a:t>del prodotto: quanto più immagazzinare un prodotto richiede spazi e/o costi ingenti (e.g. prodotti ingombranti e/o che richiedono temperature controllate) tanto meno deve sostare in magazzino;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rischi di stock-out </a:t>
            </a:r>
            <a:r>
              <a:rPr lang="it-IT" sz="2000" dirty="0"/>
              <a:t>del prodotto; quanto più il prodotto è importante che sia sempre sul mercato (e-g- medicinali salvavita) tanto più alta può essere la quantità in giacenza nonché i giorni di permanenza;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Situazione finanziaria </a:t>
            </a:r>
            <a:r>
              <a:rPr lang="it-IT" sz="2000" dirty="0"/>
              <a:t>a breve: quanto maggiore è la necessita finanziaria per fare fronte ad esborsi a beve tanto minore dovrà essere il valore immobilizzato (e quindi la quantità a scorta e la permanenza);</a:t>
            </a:r>
          </a:p>
        </p:txBody>
      </p:sp>
    </p:spTree>
    <p:extLst>
      <p:ext uri="{BB962C8B-B14F-4D97-AF65-F5344CB8AC3E}">
        <p14:creationId xmlns:p14="http://schemas.microsoft.com/office/powerpoint/2010/main" val="3718623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108_win32_fixed.potx" id="{9A9BE078-57A7-48B2-9D33-8EFC365D262A}" vid="{66905093-CF97-471D-A25F-2AFDA55216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{B81127AD-9150-4728-B27E-16B5608E6C70}tf10001108_win32</Template>
  <TotalTime>5467</TotalTime>
  <Words>1251</Words>
  <Application>Microsoft Office PowerPoint</Application>
  <PresentationFormat>Widescreen</PresentationFormat>
  <Paragraphs>132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Segoe UI</vt:lpstr>
      <vt:lpstr>Segoe UI Light</vt:lpstr>
      <vt:lpstr>Wingdings</vt:lpstr>
      <vt:lpstr>WelcomeDoc</vt:lpstr>
      <vt:lpstr>Pianificazione e Controllo Lezione 7 Budget commerciale, scorte prodotto finito e volumi di produzione</vt:lpstr>
      <vt:lpstr>Programma del corso</vt:lpstr>
      <vt:lpstr>Budget dei centri di responsabilità: rapporti causa-effetto</vt:lpstr>
      <vt:lpstr>Budget Commerciale: scopo e responsabilità</vt:lpstr>
      <vt:lpstr>Budget Commerciale: sottobudget</vt:lpstr>
      <vt:lpstr>Budget dei centri di responsabilità: rapporti causa-effetto</vt:lpstr>
      <vt:lpstr>Budget delle Scorte di prodotti finiti: scopo e responsabilità (1/2)</vt:lpstr>
      <vt:lpstr>Budget delle Scorte di prodotti finiti: scopo e responsabilità (2/2)</vt:lpstr>
      <vt:lpstr>Budget delle Scorte di prodotti finiti: variabili da considerare (1/2)</vt:lpstr>
      <vt:lpstr>Budget delle Scorte di prodotti finiti: variabili da considerare (2/2)</vt:lpstr>
      <vt:lpstr>Budget dei volumi di produzione (per prodotto e fase di lavorazione)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Massimiliano Catena</dc:title>
  <dc:creator>Massimiliano Catena</dc:creator>
  <cp:keywords/>
  <cp:lastModifiedBy>Massi Catenma</cp:lastModifiedBy>
  <cp:revision>47</cp:revision>
  <dcterms:created xsi:type="dcterms:W3CDTF">2022-11-03T08:14:40Z</dcterms:created>
  <dcterms:modified xsi:type="dcterms:W3CDTF">2023-05-01T13:20:15Z</dcterms:modified>
  <cp:version/>
</cp:coreProperties>
</file>