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5"/>
  </p:notesMasterIdLst>
  <p:sldIdLst>
    <p:sldId id="256" r:id="rId2"/>
    <p:sldId id="287" r:id="rId3"/>
    <p:sldId id="288" r:id="rId4"/>
    <p:sldId id="289" r:id="rId5"/>
    <p:sldId id="290" r:id="rId6"/>
    <p:sldId id="291" r:id="rId7"/>
    <p:sldId id="293" r:id="rId8"/>
    <p:sldId id="294" r:id="rId9"/>
    <p:sldId id="292" r:id="rId10"/>
    <p:sldId id="295" r:id="rId11"/>
    <p:sldId id="557" r:id="rId12"/>
    <p:sldId id="559" r:id="rId13"/>
    <p:sldId id="25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B0C9"/>
    <a:srgbClr val="FFCCFF"/>
    <a:srgbClr val="D4B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68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B4E7-B8A1-4225-B8BD-530B8CEA5D05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9A4FD-DFF1-4F14-905E-E079DA60B6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36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87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282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887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340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562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526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137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4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5EC77-5D28-D37C-0A83-5DFBFE327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6" y="1996965"/>
            <a:ext cx="5219228" cy="1408769"/>
          </a:xfrm>
          <a:prstGeom prst="rect">
            <a:avLst/>
          </a:prstGeom>
        </p:spPr>
        <p:txBody>
          <a:bodyPr anchor="b"/>
          <a:lstStyle>
            <a:lvl1pPr algn="ctr">
              <a:defRPr kumimoji="0" lang="fr-FR" sz="4400" b="1" i="0" u="none" strike="noStrike" kern="1200" cap="none" normalizeH="0" baseline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E68F2B-B18B-58F9-75ED-8FBCF8E0E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96" y="3602038"/>
            <a:ext cx="5219228" cy="1655762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fr-FR" sz="2400" b="1" i="0" u="none" strike="noStrike" kern="1200" cap="none" normalizeH="0" baseline="0">
                <a:ln>
                  <a:noFill/>
                </a:ln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8BE3E-C0F1-8E70-03D2-41501496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3D0F-D869-4A26-A34B-C765FE064DE6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3FE3F7-C7BC-058B-77C1-28DB02CB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2EABA-2026-0ACF-D2E9-08C5103B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A11F51E-521A-A807-ADDD-1E9E2E164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5" y="136524"/>
            <a:ext cx="3117159" cy="39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0BF522A-F837-AC69-7294-9B37F4CE2BBF}"/>
              </a:ext>
            </a:extLst>
          </p:cNvPr>
          <p:cNvSpPr txBox="1"/>
          <p:nvPr userDrawn="1"/>
        </p:nvSpPr>
        <p:spPr>
          <a:xfrm>
            <a:off x="9343697" y="942302"/>
            <a:ext cx="22518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44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IDEA </a:t>
            </a:r>
            <a:r>
              <a:rPr lang="en-US" sz="36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Certificate</a:t>
            </a:r>
            <a:endParaRPr lang="fr-FR" sz="2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ctr"/>
            <a:br>
              <a:rPr lang="en-US" sz="2800" i="1" dirty="0"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sz="36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3484897-E0A9-56A2-B102-55007F98D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" y="0"/>
            <a:ext cx="1162050" cy="11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74437A0-10BE-5293-8532-7F0E3E34B9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74" y="245025"/>
            <a:ext cx="923925" cy="9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158A9937-1B6D-1E96-DF6B-20AB363CB3E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99818" y="177329"/>
            <a:ext cx="2854244" cy="9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9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solidFill>
          <a:srgbClr val="D4B0C9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22C14-65C7-4874-0EDE-AE877F4F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E8E1-C350-496D-A0E7-99BBE068661C}" type="datetime3">
              <a:rPr lang="en-US" smtClean="0"/>
              <a:t>1 October 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6D13D2-7CFB-6EA9-103B-40A16BC6E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229DC9-1F4C-7238-995E-7ABAFA07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14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14FD4-5977-90B4-B5EC-D46B04CF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8DBFCB-EAAB-5B5B-6411-FDDE7FACA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1B2164-DBA1-F4F8-E891-BBB852671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F2B048-43CE-E1E6-7431-A090B837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BC31-1F03-4C67-813B-35D12E51BC32}" type="datetime3">
              <a:rPr lang="en-US" smtClean="0"/>
              <a:t>1 October 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4D8A87-1694-FBD9-D3F9-5461546C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C27B91-CD4A-D22F-32D6-CED56BD4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35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C847A-3465-64C9-6B6D-1F44983B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5AB19D1-2B1C-245B-B941-FF1D7F0A0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EFD5CE-BD0A-93B4-7DE2-F5DA795B8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FFAE8B-7D61-1BF9-8E97-8A8EB06BB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E8FA-24C1-4EA2-B435-02265D14A842}" type="datetime3">
              <a:rPr lang="en-US" smtClean="0"/>
              <a:t>1 October 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C1ADBA-5AFC-D6C2-ED30-DC98FBF3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866CEB-D646-C6C9-91D8-20A07EF2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04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B25FF-95F8-F303-0B38-9DF5A2F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B87478-F590-DC79-CD74-6C2147297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711FAF-BD1F-9740-D5A5-CCD55483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3760-D076-4CEE-9D99-EFE8E6BE6D70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A49BAC-5287-6E4C-AD9C-A0BD79BB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52CB5E-E451-CBB2-BF37-83DD4D42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04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712430-A452-3CD7-1C95-802123D03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5B45E7-0457-BB1A-4BBC-222E2CEBA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8743D4-3AD0-B31F-3209-5A9D2260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0224-84FF-4E0C-9372-D96A6ED2D304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13499B-C020-C76C-2070-1EADA711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CA02EA-116A-C04F-216D-4D47D1E1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45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5EC77-5D28-D37C-0A83-5DFBFE327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6" y="1996965"/>
            <a:ext cx="5219228" cy="1408769"/>
          </a:xfrm>
          <a:prstGeom prst="rect">
            <a:avLst/>
          </a:prstGeom>
        </p:spPr>
        <p:txBody>
          <a:bodyPr anchor="b"/>
          <a:lstStyle>
            <a:lvl1pPr algn="ctr">
              <a:defRPr kumimoji="0" lang="fr-FR" sz="4400" b="1" i="0" u="none" strike="noStrike" kern="1200" cap="none" normalizeH="0" baseline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E68F2B-B18B-58F9-75ED-8FBCF8E0E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96" y="3602038"/>
            <a:ext cx="5219228" cy="1655762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fr-FR" sz="2400" b="1" i="0" u="none" strike="noStrike" kern="1200" cap="none" normalizeH="0" baseline="0">
                <a:ln>
                  <a:noFill/>
                </a:ln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8BE3E-C0F1-8E70-03D2-41501496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1474-F07A-47D0-B9FD-745973148938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3FE3F7-C7BC-058B-77C1-28DB02CB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2EABA-2026-0ACF-D2E9-08C5103B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A11F51E-521A-A807-ADDD-1E9E2E164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5" y="136524"/>
            <a:ext cx="3117159" cy="39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0BF522A-F837-AC69-7294-9B37F4CE2BBF}"/>
              </a:ext>
            </a:extLst>
          </p:cNvPr>
          <p:cNvSpPr txBox="1"/>
          <p:nvPr userDrawn="1"/>
        </p:nvSpPr>
        <p:spPr>
          <a:xfrm>
            <a:off x="9343697" y="942302"/>
            <a:ext cx="22518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44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IDEA </a:t>
            </a:r>
            <a:r>
              <a:rPr lang="en-US" sz="36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Certificate</a:t>
            </a:r>
            <a:endParaRPr lang="fr-FR" sz="2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ctr"/>
            <a:br>
              <a:rPr lang="en-US" sz="2800" i="1" dirty="0"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34628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rgbClr val="D4B1C9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00701-AB5D-1F67-35E5-44EBA13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C8E91-6A65-8969-C7FB-F9EB414E0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40826-C05E-3FB4-B0E8-B3BE75A3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A71B-92BE-4ACC-9F29-410F6C6221BD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2BDC1-247B-510B-3571-276C2517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58CCFF-1BB4-38ED-C41C-7CFE2270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40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bg>
      <p:bgPr>
        <a:solidFill>
          <a:srgbClr val="D4B1C9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5A445D53-D312-5E77-048A-55CA2750FE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9" t="1038" b="15163"/>
          <a:stretch/>
        </p:blipFill>
        <p:spPr bwMode="auto">
          <a:xfrm rot="5400000">
            <a:off x="2712717" y="-2738336"/>
            <a:ext cx="6909238" cy="123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D00701-AB5D-1F67-35E5-44EBA13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C8E91-6A65-8969-C7FB-F9EB414E0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40826-C05E-3FB4-B0E8-B3BE75A3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D7AA-8F7A-4C52-8811-E1720CABC4D7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2BDC1-247B-510B-3571-276C2517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58CCFF-1BB4-38ED-C41C-7CFE2270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27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F2407-308A-9EE2-7ACC-9BF616C8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FB7044-C5D6-47E3-13FF-3836B51E0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11011-C0EA-6D2C-88B7-0C0AA80F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6AE1-17C1-4557-BD2C-89401E189F36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06617D-2F29-C2F5-0254-A1F86C41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2AA83D-DD5A-BDC4-F09C-DD7AAC76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48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9C09D5-0223-5BBE-99F2-F642D839C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AFB2A8-CDC4-71F5-EDFF-D95243BEB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6292D3-8545-F238-5958-A3615BB6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E698-A43F-464E-A92F-564C83BFF155}" type="datetime3">
              <a:rPr lang="en-US" smtClean="0"/>
              <a:t>1 October 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D3AD65-FDC3-9AA1-4267-BCAA290EC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190A75-CA06-03D8-AB46-4A1F8CE7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34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9926B0-9744-0432-59FF-073901FF0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4B193-9A0C-2E36-431C-97B1B41C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89C842-CD4B-D0BC-4A3D-8868ED696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7247F0-484A-DD1C-8079-915B6C5B5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D7AC08-9C72-EAC6-61BF-36DFC9181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556-DB17-4113-B93E-07DFBC6151BF}" type="datetime3">
              <a:rPr lang="en-US" smtClean="0"/>
              <a:t>1 October 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59000A-A75C-370A-C238-9B031CAF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0DDAE5-ACB8-52F7-F3C1-B8F3D00F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34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9BA4E-7C62-9E23-D6D2-C715CB57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3AFD52-86EF-F15D-B966-B1EFFCC6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36A7-B30D-4C8F-AEA6-7D56A8CD7130}" type="datetime3">
              <a:rPr lang="en-US" smtClean="0"/>
              <a:t>1 October 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CE7A9B-0B18-0013-8717-8DF173B3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ABD730-6E47-AB95-066F-640ADA8B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98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22C14-65C7-4874-0EDE-AE877F4F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6079-7132-4DE3-86A0-89D479337436}" type="datetime3">
              <a:rPr lang="en-US" smtClean="0"/>
              <a:t>1 October 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6D13D2-7CFB-6EA9-103B-40A16BC6E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229DC9-1F4C-7238-995E-7ABAFA07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0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2DE60B-B17F-A5FD-AF6D-AB4B6AA7E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F0FE36-630B-F127-D117-CAD336794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359FE-71C2-4597-956E-35993709DED6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C5B79-C66C-2318-1228-6133CF4E7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535BDB-A1E3-FE90-E4A2-A7CF4FA39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611AD369-F2A0-1EB0-507F-AF481A12B8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28" y="0"/>
            <a:ext cx="3346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0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10" r:id="rId2"/>
    <p:sldLayoutId id="2147483800" r:id="rId3"/>
    <p:sldLayoutId id="2147483811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12" r:id="rId10"/>
    <p:sldLayoutId id="2147483806" r:id="rId11"/>
    <p:sldLayoutId id="2147483807" r:id="rId12"/>
    <p:sldLayoutId id="2147483808" r:id="rId13"/>
    <p:sldLayoutId id="214748380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hyperlink" Target="Example/Competitive%20analysis%20grid.PNG" TargetMode="External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5A24F-397F-465F-8BE0-8C560897E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6" y="2063692"/>
            <a:ext cx="6007504" cy="190410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cs typeface="Book Antiqua"/>
              </a:rPr>
              <a:t>Innovation &amp; Entrepreneurship</a:t>
            </a:r>
            <a:br>
              <a:rPr lang="en-US" sz="3600" dirty="0">
                <a:solidFill>
                  <a:schemeClr val="tx1"/>
                </a:solidFill>
                <a:cs typeface="Book Antiqua"/>
              </a:rPr>
            </a:br>
            <a:br>
              <a:rPr lang="en-US" sz="3600" dirty="0">
                <a:solidFill>
                  <a:schemeClr val="tx1"/>
                </a:solidFill>
                <a:cs typeface="Book Antiqua"/>
              </a:rPr>
            </a:br>
            <a:r>
              <a:rPr lang="en-US" sz="3000" i="1" dirty="0">
                <a:solidFill>
                  <a:schemeClr val="tx1"/>
                </a:solidFill>
                <a:cs typeface="Book Antiqua"/>
              </a:rPr>
              <a:t>Session 1</a:t>
            </a:r>
            <a:br>
              <a:rPr lang="en-US" sz="3600" dirty="0">
                <a:solidFill>
                  <a:schemeClr val="tx1"/>
                </a:solidFill>
                <a:cs typeface="Book Antiqua"/>
              </a:rPr>
            </a:br>
            <a:endParaRPr lang="fr-FR" sz="2600" i="1" dirty="0">
              <a:solidFill>
                <a:schemeClr val="accent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C49801-5E8B-4664-949D-FD416C02C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562" y="5202238"/>
            <a:ext cx="5025006" cy="1655762"/>
          </a:xfrm>
        </p:spPr>
        <p:txBody>
          <a:bodyPr/>
          <a:lstStyle/>
          <a:p>
            <a:pPr marL="228600" lvl="0" indent="-228600" algn="r">
              <a:spcBef>
                <a:spcPts val="0"/>
              </a:spcBef>
              <a:buClr>
                <a:srgbClr val="2C3A58"/>
              </a:buClr>
              <a:buSzPts val="4000"/>
            </a:pPr>
            <a:r>
              <a:rPr lang="en-US" sz="2200" i="1" dirty="0"/>
              <a:t>Son Thi Kim LE</a:t>
            </a:r>
          </a:p>
          <a:p>
            <a:pPr marL="228600" lvl="0" indent="-228600" algn="l">
              <a:spcBef>
                <a:spcPts val="0"/>
              </a:spcBef>
              <a:buClr>
                <a:srgbClr val="2C3A58"/>
              </a:buClr>
              <a:buSzPts val="4000"/>
            </a:pPr>
            <a:r>
              <a:rPr lang="en-US" sz="2200" b="0" dirty="0"/>
              <a:t>University of Littoral Côte </a:t>
            </a:r>
            <a:r>
              <a:rPr lang="en-US" sz="2200" b="0" dirty="0" err="1"/>
              <a:t>d’Opale</a:t>
            </a:r>
            <a:endParaRPr lang="en-US" sz="2200" b="0" dirty="0"/>
          </a:p>
          <a:p>
            <a:pPr marL="228600" lvl="0" indent="-228600" algn="r">
              <a:spcBef>
                <a:spcPts val="0"/>
              </a:spcBef>
              <a:buClr>
                <a:srgbClr val="2C3A58"/>
              </a:buClr>
              <a:buSzPts val="4000"/>
            </a:pPr>
            <a:r>
              <a:rPr lang="en-US" sz="2200" b="0" dirty="0"/>
              <a:t>France</a:t>
            </a:r>
          </a:p>
          <a:p>
            <a:pPr marL="228600" lvl="0" indent="-228600" algn="l">
              <a:spcBef>
                <a:spcPts val="0"/>
              </a:spcBef>
              <a:buClr>
                <a:srgbClr val="2C3A58"/>
              </a:buClr>
              <a:buSzPts val="4000"/>
            </a:pPr>
            <a:endParaRPr lang="en-US" sz="2200" i="1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F20FFA-436C-41C1-BD73-DF1841F65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6"/>
    </mc:Choice>
    <mc:Fallback xmlns="">
      <p:transition spd="slow" advTm="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B746E-F253-4067-A1B8-9A1737AB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600" i="1" dirty="0"/>
              <a:t>e. </a:t>
            </a:r>
            <a:r>
              <a:rPr lang="fr-FR" sz="2600" i="1" dirty="0" err="1"/>
              <a:t>Competitive</a:t>
            </a:r>
            <a:r>
              <a:rPr lang="fr-FR" sz="2600" i="1" dirty="0"/>
              <a:t> </a:t>
            </a:r>
            <a:r>
              <a:rPr lang="fr-FR" sz="2600" i="1" dirty="0" err="1"/>
              <a:t>analysis</a:t>
            </a:r>
            <a:endParaRPr lang="fr-FR" sz="2600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2C18D7-1446-4F58-810D-833F87F84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A competitive analysis: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500" dirty="0"/>
              <a:t>how competitors market their business,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500" dirty="0"/>
              <a:t>ways to enter the market by entry through product or service gaps in areas that your competitors do not serve or do not serve well. 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500" i="1" dirty="0"/>
              <a:t>=&gt; develop a competitive advantage that will help create a sustainable revenue stream</a:t>
            </a:r>
            <a:r>
              <a:rPr lang="en-US" sz="2500" dirty="0"/>
              <a:t>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Two main tools of analysis of competitors: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a </a:t>
            </a:r>
            <a:r>
              <a:rPr lang="en-US" sz="2600" dirty="0"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competitive analysis grid</a:t>
            </a:r>
            <a:r>
              <a:rPr lang="en-US" sz="2600" dirty="0"/>
              <a:t>: identify competitors, their key characteristics, competitive strengths, weaknesses, key success factors.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i="1" dirty="0"/>
              <a:t>the “three circles” approach</a:t>
            </a:r>
            <a:r>
              <a:rPr lang="en-US" sz="2600" dirty="0"/>
              <a:t>: identify competitors’ strengths and competitive advantages with any overlaps among competitors =&gt; identify values or features not offered by competitors. 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E182B2-7D5E-43EE-84FD-114DB05F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41F9-D369-475F-B4FD-4F0D5ED43119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DEF6-B81D-4B02-BF76-FBBFAD13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Innovation and </a:t>
            </a:r>
            <a:r>
              <a:rPr lang="fr-FR" dirty="0" err="1"/>
              <a:t>Entrepreneurship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BB6E2F-8194-45B9-AA2B-2E45068D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10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AE088C-CF34-4ECB-95BE-81A8C4CAD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48"/>
    </mc:Choice>
    <mc:Fallback xmlns="">
      <p:transition spd="slow" advTm="8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60120"/>
            <a:ext cx="9838944" cy="542165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i="1" dirty="0">
                <a:solidFill>
                  <a:srgbClr val="4B449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e. </a:t>
            </a:r>
            <a:r>
              <a:rPr lang="fr-FR" sz="2600" b="1" i="1" dirty="0" err="1">
                <a:solidFill>
                  <a:srgbClr val="4B449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Competitive</a:t>
            </a:r>
            <a:r>
              <a:rPr lang="fr-FR" sz="2600" b="1" i="1" dirty="0">
                <a:solidFill>
                  <a:srgbClr val="4B449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600" b="1" i="1" dirty="0" err="1">
                <a:solidFill>
                  <a:srgbClr val="4B449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endParaRPr lang="en-US" sz="2600" b="1" i="1" dirty="0">
              <a:solidFill>
                <a:srgbClr val="4B449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/>
              <a:t>SWOT analysis (strengths, weaknesses, opportunities, and threats)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BCE7-ABE4-4A6B-B614-6BE4D5569742}" type="datetime3">
              <a:rPr lang="en-US" smtClean="0"/>
              <a:t>1 October 2023</a:t>
            </a:fld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543A9E-06AB-4A4D-9448-19F5E837D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92" t="5169" r="25938" b="6911"/>
          <a:stretch/>
        </p:blipFill>
        <p:spPr>
          <a:xfrm>
            <a:off x="4602861" y="2011681"/>
            <a:ext cx="6150483" cy="4251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5A2128-358A-4A15-AD8F-952ADBFF571F}"/>
              </a:ext>
            </a:extLst>
          </p:cNvPr>
          <p:cNvSpPr/>
          <p:nvPr/>
        </p:nvSpPr>
        <p:spPr>
          <a:xfrm>
            <a:off x="1243584" y="2011680"/>
            <a:ext cx="2569464" cy="42519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SWOT </a:t>
            </a:r>
            <a:r>
              <a:rPr lang="en-US" dirty="0"/>
              <a:t>focuses on analyzing your venture’s potential and builds on the knowledge gained from the competitive analysis grid and the three circles. </a:t>
            </a:r>
            <a:endParaRPr lang="fr-FR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C2CE03F-B6B6-4C31-9C62-215D6E978D30}"/>
              </a:ext>
            </a:extLst>
          </p:cNvPr>
          <p:cNvSpPr/>
          <p:nvPr/>
        </p:nvSpPr>
        <p:spPr>
          <a:xfrm>
            <a:off x="4038600" y="3816351"/>
            <a:ext cx="338709" cy="4000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E2C01A-02F1-4DD4-B234-247F38B12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69"/>
    </mc:Choice>
    <mc:Fallback xmlns="">
      <p:transition spd="slow" advTm="7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962025"/>
            <a:ext cx="9491472" cy="541975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i="1" dirty="0">
                <a:solidFill>
                  <a:srgbClr val="4B449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e. </a:t>
            </a:r>
            <a:r>
              <a:rPr lang="fr-FR" sz="2600" b="1" i="1" dirty="0" err="1">
                <a:solidFill>
                  <a:srgbClr val="4B449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Competitive</a:t>
            </a:r>
            <a:r>
              <a:rPr lang="fr-FR" sz="2600" b="1" i="1" dirty="0">
                <a:solidFill>
                  <a:srgbClr val="4B449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600" b="1" i="1" dirty="0" err="1">
                <a:solidFill>
                  <a:srgbClr val="4B449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endParaRPr lang="en-US" sz="2600" b="1" i="1" dirty="0">
              <a:solidFill>
                <a:srgbClr val="4B449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r-FR" sz="2200" dirty="0" err="1"/>
              <a:t>Three</a:t>
            </a:r>
            <a:r>
              <a:rPr lang="fr-FR" sz="2200" dirty="0"/>
              <a:t> </a:t>
            </a:r>
            <a:r>
              <a:rPr lang="fr-FR" sz="2200" dirty="0" err="1"/>
              <a:t>Circles</a:t>
            </a:r>
            <a:r>
              <a:rPr lang="fr-FR" sz="2200" dirty="0"/>
              <a:t> Tool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DD8E-76F0-47E8-854F-F68D9A731D69}" type="datetime3">
              <a:rPr lang="en-US" smtClean="0"/>
              <a:t>1 October 2023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5A2128-358A-4A15-AD8F-952ADBFF571F}"/>
              </a:ext>
            </a:extLst>
          </p:cNvPr>
          <p:cNvSpPr/>
          <p:nvPr/>
        </p:nvSpPr>
        <p:spPr>
          <a:xfrm>
            <a:off x="880870" y="1990725"/>
            <a:ext cx="4095751" cy="411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circles tool: gap in value or offered services helps to identify your unique selling proposition and thereby your competitive advantage.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unique selling proposition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important to the marketing plan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used as a slogan.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align with the value communicated by the product or company brand</a:t>
            </a:r>
            <a:endParaRPr lang="fr-FR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C2CE03F-B6B6-4C31-9C62-215D6E978D30}"/>
              </a:ext>
            </a:extLst>
          </p:cNvPr>
          <p:cNvSpPr/>
          <p:nvPr/>
        </p:nvSpPr>
        <p:spPr>
          <a:xfrm>
            <a:off x="5250369" y="3771899"/>
            <a:ext cx="338709" cy="4000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2BF1B1-D2C9-4A1F-8E8A-FA055E05C4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71" t="8741" r="28438"/>
          <a:stretch/>
        </p:blipFill>
        <p:spPr>
          <a:xfrm>
            <a:off x="5704710" y="1978608"/>
            <a:ext cx="5010915" cy="413759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553B05-1B17-4DD4-992D-B93400406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09"/>
    </mc:Choice>
    <mc:Fallback xmlns="">
      <p:transition spd="slow" advTm="10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7CE309-FFC4-44BA-B751-B16651EC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FAA5-A1FB-4357-81D5-0B48F0792ACD}" type="datetime3">
              <a:rPr lang="en-US" smtClean="0"/>
              <a:t>1 October 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A3007C-87FD-4806-9CF3-C1F094B8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E47A0E-CB72-4344-A195-F7C10115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13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848AD-8CD4-4C9C-8344-30C4F2801D58}"/>
              </a:ext>
            </a:extLst>
          </p:cNvPr>
          <p:cNvSpPr/>
          <p:nvPr/>
        </p:nvSpPr>
        <p:spPr>
          <a:xfrm>
            <a:off x="1219199" y="1134160"/>
            <a:ext cx="896302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 for your attention</a:t>
            </a:r>
          </a:p>
          <a:p>
            <a:pPr algn="ctr"/>
            <a:endParaRPr lang="it-IT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it-IT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it-IT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2600" b="1" i="1" dirty="0">
                <a:latin typeface="Verdana" panose="020B0604030504040204" pitchFamily="34" charset="0"/>
                <a:ea typeface="Verdana" panose="020B0604030504040204" pitchFamily="34" charset="0"/>
              </a:rPr>
              <a:t>Don’t hesitate to contact me </a:t>
            </a:r>
          </a:p>
          <a:p>
            <a:pPr algn="ctr"/>
            <a:r>
              <a:rPr lang="it-IT" sz="2600" b="1" i="1" dirty="0">
                <a:latin typeface="Verdana" panose="020B0604030504040204" pitchFamily="34" charset="0"/>
                <a:ea typeface="Verdana" panose="020B0604030504040204" pitchFamily="34" charset="0"/>
              </a:rPr>
              <a:t>if you have any question or you need further information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Son Thi Kim Le</a:t>
            </a:r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ISI/Lab RII and ISCID-CO (ULCO)</a:t>
            </a:r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Sontk.le@univ-littoral.fr</a:t>
            </a:r>
          </a:p>
          <a:p>
            <a:br>
              <a:rPr lang="it-IT" b="1" dirty="0"/>
            </a:br>
            <a:endParaRPr lang="fr-F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8B13EC-355D-4385-9A26-3087D02F3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72"/>
    </mc:Choice>
    <mc:Fallback xmlns="">
      <p:transition spd="slow" advTm="45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4110C-9DCA-D879-1384-DDBFD06D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instructor</a:t>
            </a:r>
            <a:endParaRPr lang="it-IT" b="1" dirty="0">
              <a:latin typeface="Georgia" panose="02040502050405020303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3CC98F-C9E4-A830-BC88-538BF0673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3691"/>
            <a:ext cx="10515600" cy="411327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/>
              <a:t>Researcher at Research </a:t>
            </a:r>
            <a:r>
              <a:rPr lang="en-US" sz="3000" dirty="0" err="1"/>
              <a:t>centre</a:t>
            </a:r>
            <a:r>
              <a:rPr lang="en-US" sz="3000" dirty="0"/>
              <a:t> on Innovation and Industrial Strategies ISI /</a:t>
            </a:r>
            <a:r>
              <a:rPr lang="en-US" sz="3000" dirty="0" err="1"/>
              <a:t>Lab.RII</a:t>
            </a:r>
            <a:r>
              <a:rPr lang="en-US" sz="3000" dirty="0"/>
              <a:t>, University of Littoral Côte </a:t>
            </a:r>
            <a:r>
              <a:rPr lang="en-US" sz="3000" dirty="0" err="1"/>
              <a:t>d’Opale</a:t>
            </a:r>
            <a:r>
              <a:rPr lang="en-US" sz="3000" dirty="0"/>
              <a:t>, France.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/>
              <a:t>Lecturer at International Business School ISCID-CO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3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/>
              <a:t>E-mail: </a:t>
            </a:r>
            <a:r>
              <a:rPr lang="en-US" sz="3000" dirty="0">
                <a:solidFill>
                  <a:schemeClr val="accent1"/>
                </a:solidFill>
              </a:rPr>
              <a:t>Sontk.le@univ-littoral.fr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CF89739-57A4-FE4F-F5F8-E9B904EF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Innovation and Entrepreneurship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552F28-152E-06FD-057C-16ABEF7F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97752FC-81CC-F9A6-C076-C6B6379D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7DB39-F99F-4361-BE6E-9463CCBF7BE5}" type="datetime3">
              <a:rPr lang="en-US" smtClean="0"/>
              <a:t>1 October 2023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692F89-E5E3-4028-8BCB-58FF13B32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"/>
    </mc:Choice>
    <mc:Fallback xmlns="">
      <p:transition spd="slow" advTm="4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4110C-9DCA-D879-1384-DDBFD06D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Course sessions</a:t>
            </a:r>
            <a:endParaRPr lang="it-IT" sz="2600" b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CF89739-57A4-FE4F-F5F8-E9B904EF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Innovation and Entrepreneurship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552F28-152E-06FD-057C-16ABEF7F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6850E77-EF47-9D43-70E4-76A6A7EE7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6FD3-817D-4A57-80DE-FD8FA501A561}" type="datetime3">
              <a:rPr lang="en-US" smtClean="0"/>
              <a:t>1 October 2023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1B99C96-6470-4F3D-A385-52CE3537814A}"/>
              </a:ext>
            </a:extLst>
          </p:cNvPr>
          <p:cNvSpPr txBox="1">
            <a:spLocks/>
          </p:cNvSpPr>
          <p:nvPr/>
        </p:nvSpPr>
        <p:spPr>
          <a:xfrm>
            <a:off x="990600" y="1690688"/>
            <a:ext cx="10515600" cy="44629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1. Identify entrepreneurial ideas and opportunities</a:t>
            </a:r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2. Building a business model and plan</a:t>
            </a:r>
            <a:endParaRPr lang="fr-FR" sz="3200" dirty="0"/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3. Innovation and entrepreneurship</a:t>
            </a:r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None/>
            </a:pPr>
            <a:r>
              <a:rPr lang="en-US" sz="3200" dirty="0"/>
              <a:t>4. Innovation diffusion and Open innovation/Innovation network </a:t>
            </a:r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None/>
            </a:pPr>
            <a:r>
              <a:rPr lang="en-US" sz="3200" dirty="0"/>
              <a:t>5. Protecting intellectual property </a:t>
            </a:r>
            <a:endParaRPr lang="fr-FR" sz="3200" dirty="0"/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6. Innovation management in resource-constrained environment</a:t>
            </a:r>
            <a:endParaRPr lang="fr-FR" sz="3200" dirty="0"/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74B49E-D920-4E16-9C0C-036BC5E5E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3"/>
    </mc:Choice>
    <mc:Fallback xmlns="">
      <p:transition spd="slow" advTm="1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24BA8-F4A3-4F27-BA09-4008FA11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1. Identify entrepreneurial opportunities</a:t>
            </a:r>
            <a:br>
              <a:rPr lang="en-US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E319E8-58FB-46D5-A77C-59A0623E5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US" dirty="0"/>
              <a:t>What is </a:t>
            </a:r>
            <a:r>
              <a:rPr lang="en-US" u="sng" dirty="0"/>
              <a:t>Entrepreneurship </a:t>
            </a:r>
            <a:r>
              <a:rPr lang="en-US" dirty="0"/>
              <a:t>and Who is</a:t>
            </a:r>
            <a:r>
              <a:rPr lang="en-US" u="sng" dirty="0"/>
              <a:t> Entrepreneur </a:t>
            </a:r>
            <a:endParaRPr lang="en-US" dirty="0"/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US" dirty="0"/>
              <a:t>What are business opportunities?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US" dirty="0"/>
              <a:t>Identifying opportunities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US" dirty="0"/>
              <a:t>Researching and verifying entrepreneurial opportunities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GB" dirty="0"/>
              <a:t>Competitive analysis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7B5EE5-E42F-416F-A779-33676AA8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8715-3995-4ECD-B30A-BE6D8FC4D8DD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B15BAF-60DB-40C3-BF22-340CA57A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5E8FBE-DD6E-4DFF-B3B3-5E09538A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4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737CAC0-86CF-4D36-ACCD-FDCBF8FB2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0"/>
    </mc:Choice>
    <mc:Fallback xmlns="">
      <p:transition spd="slow" advTm="20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4BA25-EE03-458F-91A4-DB427826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a. </a:t>
            </a:r>
            <a:r>
              <a:rPr lang="en-US" sz="2400"/>
              <a:t>What is </a:t>
            </a:r>
            <a:r>
              <a:rPr lang="en-US" sz="2400" u="sng"/>
              <a:t>Entrepreneurship</a:t>
            </a:r>
            <a:r>
              <a:rPr lang="en-US" sz="2400"/>
              <a:t> </a:t>
            </a:r>
            <a:r>
              <a:rPr lang="en-US" sz="2400" dirty="0"/>
              <a:t>and Who is </a:t>
            </a:r>
            <a:r>
              <a:rPr lang="en-US" sz="2400" u="sng" dirty="0"/>
              <a:t>Entrepreneur</a:t>
            </a:r>
            <a:r>
              <a:rPr lang="en-US" sz="2400" dirty="0"/>
              <a:t>?</a:t>
            </a:r>
            <a:endParaRPr lang="fr-FR" sz="2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1868D4-467B-421A-A314-3363EFCF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(According to Stanford Online)</a:t>
            </a:r>
          </a:p>
          <a:p>
            <a:r>
              <a:rPr lang="en-US" b="1" dirty="0"/>
              <a:t>Entrepreneurship</a:t>
            </a:r>
            <a:r>
              <a:rPr lang="en-US" dirty="0"/>
              <a:t> refers to an individual or a small group of partners who strike out on an original path to create a new business </a:t>
            </a:r>
          </a:p>
          <a:p>
            <a:r>
              <a:rPr lang="en-US" b="1" dirty="0"/>
              <a:t>An entrepreneur</a:t>
            </a:r>
            <a:r>
              <a:rPr lang="en-US" dirty="0"/>
              <a:t>: actively seeks a particular business venture and assumes the greatest amount of risk associated with the project as well as stands to benefit most if the project is a success.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24F5E0-31DF-422C-AF3A-6E46BD27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8B45-2253-4632-A461-8EFA328E30A8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9EAC66-7267-4928-99F8-5C5B759A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DADCE8-A96D-4255-A391-E6A0F47E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5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47F6005-2C49-46C3-AC1C-5721425BB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66"/>
    </mc:Choice>
    <mc:Fallback xmlns="">
      <p:transition spd="slow" advTm="11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F6C45D-1403-4D1D-B587-0B6826CB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i="1" dirty="0"/>
              <a:t>b. What are business opportunities?</a:t>
            </a:r>
            <a:endParaRPr lang="fr-FR" sz="2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B23A0A-4DD9-4D3A-96D4-2FB46D052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98395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According to </a:t>
            </a:r>
            <a:r>
              <a:rPr lang="en-US" sz="2600" b="1" dirty="0"/>
              <a:t>Joseph Schumpeter</a:t>
            </a:r>
            <a:r>
              <a:rPr lang="en-US" sz="2600" dirty="0"/>
              <a:t>: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Entrepreneurs create value “by exploiting a new invention or, more generally, an untried technological possibility for producing a new commodity or producing an old one in a new way, by opening up a new source of supply of materials or a new outlet for products, by reorganizing an industry”.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r-FR" b="1" dirty="0"/>
              <a:t>Entrepreneurial Opportunity</a:t>
            </a:r>
            <a:r>
              <a:rPr lang="en-US" b="1" dirty="0"/>
              <a:t>: </a:t>
            </a:r>
            <a:r>
              <a:rPr lang="en-US" dirty="0"/>
              <a:t>when identifiable consumer demand meets the feasibility of satisfying the requested product or service.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D376B8-4FA6-4D05-89AE-A45167E6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4CD7-67DC-4A75-95F2-E11D0A3035FE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146499-4577-45D1-A90D-E385B89E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BB8C33-D942-4B21-A523-83177AAC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6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5586B4-E2BE-4C00-8119-C8B5CBCE1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14"/>
    </mc:Choice>
    <mc:Fallback xmlns="">
      <p:transition spd="slow" advTm="15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66347-7B4F-4D72-9072-FFCE7F2A8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i="1" dirty="0"/>
              <a:t>b. What are business opportunities?</a:t>
            </a:r>
            <a:endParaRPr lang="fr-FR" sz="2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A5815B-8D02-48EA-87B5-1C57A66BD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FR" dirty="0"/>
              <a:t>Drivers of </a:t>
            </a:r>
            <a:r>
              <a:rPr lang="fr-FR" dirty="0" err="1"/>
              <a:t>Opportunities</a:t>
            </a:r>
            <a:r>
              <a:rPr lang="fr-FR" dirty="0"/>
              <a:t>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New funding options: Increased access to capital through several new sources, venture capital investment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Technological advancements continue to provide new opportunities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Increasing globalization promotes entrepreneurship by allowing imports and exports to flourish.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Economic factors could include a strong economy that drives other business activities. 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93AC6C-4E73-4514-B832-9FF84BE6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0304-BF47-45B9-834F-4A97CA2DDCCB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750678-E59D-42A8-98EF-F47D4E8E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6CF174-9917-4421-ADC9-DF65AA405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7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432B27-DB7A-4475-B90B-00358BF05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82"/>
    </mc:Choice>
    <mc:Fallback xmlns="">
      <p:transition spd="slow" advTm="136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1015EE-05EC-4921-BB5B-6C36C264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i="1" dirty="0"/>
              <a:t>c. </a:t>
            </a:r>
            <a:r>
              <a:rPr lang="fr-FR" sz="2600" i="1" dirty="0" err="1"/>
              <a:t>Identifying</a:t>
            </a:r>
            <a:r>
              <a:rPr lang="fr-FR" sz="2600" i="1" dirty="0"/>
              <a:t> </a:t>
            </a:r>
            <a:r>
              <a:rPr lang="fr-FR" sz="2600" i="1" dirty="0" err="1"/>
              <a:t>opportunities</a:t>
            </a:r>
            <a:endParaRPr lang="fr-FR" sz="2600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3C36AF-9751-4A3F-94F7-5D591AC79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1. Develop a new market for an existing product.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2. Find a new supply of resources that would enable the entrepreneur to produce the product for less money.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3. Use existing technology to produce an old product in a new way.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4. Use an existing technology to produce a new product.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/>
              <a:t>5. Use new technology to produce a new product.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CA18A-E27C-45CB-BFED-75BEDA79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D075B-89FC-4BE8-8EEA-320547249B08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B83EBA-7F3F-41B8-941D-575DE770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10A0A0-B7F2-40F4-8A60-E7A8E2D84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8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7CB21B-19E2-444F-87F9-0930C8AD3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03"/>
    </mc:Choice>
    <mc:Fallback xmlns="">
      <p:transition spd="slow" advTm="12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16522-F84F-447E-BBB5-BA0D31F3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sz="2600" i="1" dirty="0"/>
              <a:t>d. </a:t>
            </a:r>
            <a:r>
              <a:rPr lang="en-US" sz="2600" i="1" dirty="0"/>
              <a:t>Researching and Verifying the Entrepreneurial Opportunity</a:t>
            </a:r>
            <a:endParaRPr lang="fr-FR" sz="2600" i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8633A3-A6E0-4277-937A-E7E36CFD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236D-9C65-439A-B545-56FBC17646EB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CFC6B4-BD20-4D5D-A505-0C9A602F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F7ECF5-FC07-46FB-A4A9-0F867827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35ADAC-3085-4EB4-950C-D29B93029F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00" t="4919" r="21979" b="3425"/>
          <a:stretch/>
        </p:blipFill>
        <p:spPr>
          <a:xfrm>
            <a:off x="4152900" y="1845865"/>
            <a:ext cx="6476999" cy="43644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6C56EE-0719-4CAC-BBD5-A01BFB3FB326}"/>
              </a:ext>
            </a:extLst>
          </p:cNvPr>
          <p:cNvSpPr/>
          <p:nvPr/>
        </p:nvSpPr>
        <p:spPr>
          <a:xfrm>
            <a:off x="921639" y="1845866"/>
            <a:ext cx="2576322" cy="4364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2600" dirty="0"/>
              <a:t>An idea can move to a recognized opportunity when the following criteria are met.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 algn="ctr"/>
            <a:endParaRPr lang="fr-FR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7DBAAD2F-BFED-4B6F-9ADA-0F75C96B0D2C}"/>
              </a:ext>
            </a:extLst>
          </p:cNvPr>
          <p:cNvSpPr/>
          <p:nvPr/>
        </p:nvSpPr>
        <p:spPr>
          <a:xfrm>
            <a:off x="3608521" y="3604419"/>
            <a:ext cx="271270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BF215B-9A85-4C7F-BCD4-E0D198EF2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14"/>
    </mc:Choice>
    <mc:Fallback xmlns="">
      <p:transition spd="slow" advTm="16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2501</TotalTime>
  <Words>759</Words>
  <Application>Microsoft Office PowerPoint</Application>
  <PresentationFormat>Grand écran</PresentationFormat>
  <Paragraphs>122</Paragraphs>
  <Slides>13</Slides>
  <Notes>9</Notes>
  <HiddenSlides>0</HiddenSlides>
  <MMClips>13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Georgia</vt:lpstr>
      <vt:lpstr>Tahoma</vt:lpstr>
      <vt:lpstr>Verdana</vt:lpstr>
      <vt:lpstr>Thème Office</vt:lpstr>
      <vt:lpstr>Innovation &amp; Entrepreneurship  Session 1 </vt:lpstr>
      <vt:lpstr>Course instructor</vt:lpstr>
      <vt:lpstr>Course sessions</vt:lpstr>
      <vt:lpstr>1. Identify entrepreneurial opportunities </vt:lpstr>
      <vt:lpstr>a. What is Entrepreneurship and Who is Entrepreneur?</vt:lpstr>
      <vt:lpstr>b. What are business opportunities?</vt:lpstr>
      <vt:lpstr>b. What are business opportunities?</vt:lpstr>
      <vt:lpstr>c. Identifying opportunities</vt:lpstr>
      <vt:lpstr>d. Researching and Verifying the Entrepreneurial Opportunity</vt:lpstr>
      <vt:lpstr>e. Competitive analysis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Anonym</dc:creator>
  <cp:lastModifiedBy>Vérificateur 2</cp:lastModifiedBy>
  <cp:revision>452</cp:revision>
  <dcterms:created xsi:type="dcterms:W3CDTF">2023-08-08T11:37:57Z</dcterms:created>
  <dcterms:modified xsi:type="dcterms:W3CDTF">2023-10-01T00:33:14Z</dcterms:modified>
</cp:coreProperties>
</file>