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0"/>
  </p:notesMasterIdLst>
  <p:sldIdLst>
    <p:sldId id="256" r:id="rId2"/>
    <p:sldId id="392" r:id="rId3"/>
    <p:sldId id="391" r:id="rId4"/>
    <p:sldId id="393" r:id="rId5"/>
    <p:sldId id="394" r:id="rId6"/>
    <p:sldId id="366" r:id="rId7"/>
    <p:sldId id="327" r:id="rId8"/>
    <p:sldId id="328" r:id="rId9"/>
    <p:sldId id="368" r:id="rId10"/>
    <p:sldId id="329" r:id="rId11"/>
    <p:sldId id="339" r:id="rId12"/>
    <p:sldId id="330" r:id="rId13"/>
    <p:sldId id="332" r:id="rId14"/>
    <p:sldId id="333" r:id="rId15"/>
    <p:sldId id="334" r:id="rId16"/>
    <p:sldId id="376" r:id="rId17"/>
    <p:sldId id="384" r:id="rId18"/>
    <p:sldId id="404" r:id="rId19"/>
    <p:sldId id="377" r:id="rId20"/>
    <p:sldId id="378" r:id="rId21"/>
    <p:sldId id="379" r:id="rId22"/>
    <p:sldId id="380" r:id="rId23"/>
    <p:sldId id="381" r:id="rId24"/>
    <p:sldId id="382" r:id="rId25"/>
    <p:sldId id="386" r:id="rId26"/>
    <p:sldId id="383" r:id="rId27"/>
    <p:sldId id="389" r:id="rId28"/>
    <p:sldId id="388" r:id="rId29"/>
    <p:sldId id="395" r:id="rId30"/>
    <p:sldId id="387" r:id="rId31"/>
    <p:sldId id="397" r:id="rId32"/>
    <p:sldId id="396" r:id="rId33"/>
    <p:sldId id="401" r:id="rId34"/>
    <p:sldId id="399" r:id="rId35"/>
    <p:sldId id="400" r:id="rId36"/>
    <p:sldId id="390" r:id="rId37"/>
    <p:sldId id="402" r:id="rId38"/>
    <p:sldId id="403" r:id="rId39"/>
    <p:sldId id="343" r:id="rId40"/>
    <p:sldId id="344" r:id="rId41"/>
    <p:sldId id="340" r:id="rId42"/>
    <p:sldId id="342" r:id="rId43"/>
    <p:sldId id="345" r:id="rId44"/>
    <p:sldId id="346" r:id="rId45"/>
    <p:sldId id="347" r:id="rId46"/>
    <p:sldId id="348" r:id="rId47"/>
    <p:sldId id="350" r:id="rId48"/>
    <p:sldId id="349" r:id="rId49"/>
    <p:sldId id="351" r:id="rId50"/>
    <p:sldId id="385" r:id="rId51"/>
    <p:sldId id="367" r:id="rId52"/>
    <p:sldId id="352" r:id="rId53"/>
    <p:sldId id="371" r:id="rId54"/>
    <p:sldId id="354" r:id="rId55"/>
    <p:sldId id="372" r:id="rId56"/>
    <p:sldId id="353" r:id="rId57"/>
    <p:sldId id="373" r:id="rId58"/>
    <p:sldId id="358" r:id="rId59"/>
    <p:sldId id="369" r:id="rId60"/>
    <p:sldId id="374" r:id="rId61"/>
    <p:sldId id="370" r:id="rId62"/>
    <p:sldId id="364" r:id="rId63"/>
    <p:sldId id="355" r:id="rId64"/>
    <p:sldId id="375" r:id="rId65"/>
    <p:sldId id="356" r:id="rId66"/>
    <p:sldId id="357" r:id="rId67"/>
    <p:sldId id="362" r:id="rId68"/>
    <p:sldId id="363" r:id="rId69"/>
  </p:sldIdLst>
  <p:sldSz cx="9144000" cy="6858000" type="screen4x3"/>
  <p:notesSz cx="6858000" cy="9144000"/>
  <p:defaultTextStyle>
    <a:defPPr>
      <a:defRPr lang="it-CH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C000"/>
    <a:srgbClr val="47FFD1"/>
    <a:srgbClr val="CC9900"/>
    <a:srgbClr val="FFCCCC"/>
    <a:srgbClr val="FF99CC"/>
    <a:srgbClr val="99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8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49.wmf"/><Relationship Id="rId4" Type="http://schemas.openxmlformats.org/officeDocument/2006/relationships/image" Target="../media/image54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54.wmf"/><Relationship Id="rId1" Type="http://schemas.openxmlformats.org/officeDocument/2006/relationships/image" Target="../media/image49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4.wmf"/><Relationship Id="rId5" Type="http://schemas.openxmlformats.org/officeDocument/2006/relationships/image" Target="../media/image65.wmf"/><Relationship Id="rId4" Type="http://schemas.openxmlformats.org/officeDocument/2006/relationships/image" Target="../media/image73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emf"/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7" Type="http://schemas.openxmlformats.org/officeDocument/2006/relationships/image" Target="../media/image84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/Relationships>
</file>

<file path=ppt/drawings/_rels/vmlDrawing3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image" Target="../media/image99.wmf"/><Relationship Id="rId7" Type="http://schemas.openxmlformats.org/officeDocument/2006/relationships/image" Target="../media/image103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6" Type="http://schemas.openxmlformats.org/officeDocument/2006/relationships/image" Target="../media/image102.wmf"/><Relationship Id="rId5" Type="http://schemas.openxmlformats.org/officeDocument/2006/relationships/image" Target="../media/image101.wmf"/><Relationship Id="rId4" Type="http://schemas.openxmlformats.org/officeDocument/2006/relationships/image" Target="../media/image100.wmf"/></Relationships>
</file>

<file path=ppt/drawings/_rels/vmlDrawing3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3" Type="http://schemas.openxmlformats.org/officeDocument/2006/relationships/image" Target="../media/image107.wmf"/><Relationship Id="rId7" Type="http://schemas.openxmlformats.org/officeDocument/2006/relationships/image" Target="../media/image102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Relationship Id="rId6" Type="http://schemas.openxmlformats.org/officeDocument/2006/relationships/image" Target="../media/image101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Relationship Id="rId9" Type="http://schemas.openxmlformats.org/officeDocument/2006/relationships/image" Target="../media/image104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wmf"/><Relationship Id="rId1" Type="http://schemas.openxmlformats.org/officeDocument/2006/relationships/image" Target="../media/image10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2.wmf"/><Relationship Id="rId1" Type="http://schemas.openxmlformats.org/officeDocument/2006/relationships/image" Target="../media/image111.wmf"/></Relationships>
</file>

<file path=ppt/drawings/_rels/vmlDrawing4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4.wmf"/><Relationship Id="rId1" Type="http://schemas.openxmlformats.org/officeDocument/2006/relationships/image" Target="../media/image113.wmf"/></Relationships>
</file>

<file path=ppt/drawings/_rels/vmlDrawing4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6.wmf"/><Relationship Id="rId1" Type="http://schemas.openxmlformats.org/officeDocument/2006/relationships/image" Target="../media/image115.wmf"/></Relationships>
</file>

<file path=ppt/drawings/_rels/vmlDrawing4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8.wmf"/><Relationship Id="rId1" Type="http://schemas.openxmlformats.org/officeDocument/2006/relationships/image" Target="../media/image117.wmf"/></Relationships>
</file>

<file path=ppt/drawings/_rels/vmlDrawing4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wmf"/><Relationship Id="rId1" Type="http://schemas.openxmlformats.org/officeDocument/2006/relationships/image" Target="../media/image119.wmf"/></Relationships>
</file>

<file path=ppt/drawings/_rels/vmlDrawing4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wmf"/><Relationship Id="rId2" Type="http://schemas.openxmlformats.org/officeDocument/2006/relationships/image" Target="../media/image122.wmf"/><Relationship Id="rId1" Type="http://schemas.openxmlformats.org/officeDocument/2006/relationships/image" Target="../media/image121.wmf"/></Relationships>
</file>

<file path=ppt/drawings/_rels/vmlDrawing4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wmf"/><Relationship Id="rId2" Type="http://schemas.openxmlformats.org/officeDocument/2006/relationships/image" Target="../media/image124.wmf"/><Relationship Id="rId1" Type="http://schemas.openxmlformats.org/officeDocument/2006/relationships/image" Target="../media/image117.wmf"/></Relationships>
</file>

<file path=ppt/drawings/_rels/vmlDrawing4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5.wmf"/><Relationship Id="rId1" Type="http://schemas.openxmlformats.org/officeDocument/2006/relationships/image" Target="../media/image126.wmf"/></Relationships>
</file>

<file path=ppt/drawings/_rels/vmlDrawing4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wmf"/><Relationship Id="rId2" Type="http://schemas.openxmlformats.org/officeDocument/2006/relationships/image" Target="../media/image129.wmf"/><Relationship Id="rId1" Type="http://schemas.openxmlformats.org/officeDocument/2006/relationships/image" Target="../media/image128.wmf"/><Relationship Id="rId5" Type="http://schemas.openxmlformats.org/officeDocument/2006/relationships/image" Target="../media/image132.wmf"/><Relationship Id="rId4" Type="http://schemas.openxmlformats.org/officeDocument/2006/relationships/image" Target="../media/image131.wmf"/></Relationships>
</file>

<file path=ppt/drawings/_rels/vmlDrawing4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4.wmf"/><Relationship Id="rId1" Type="http://schemas.openxmlformats.org/officeDocument/2006/relationships/image" Target="../media/image13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6.wmf"/><Relationship Id="rId1" Type="http://schemas.openxmlformats.org/officeDocument/2006/relationships/image" Target="../media/image135.wmf"/></Relationships>
</file>

<file path=ppt/drawings/_rels/vmlDrawing5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4.wmf"/><Relationship Id="rId1" Type="http://schemas.openxmlformats.org/officeDocument/2006/relationships/image" Target="../media/image137.wmf"/></Relationships>
</file>

<file path=ppt/drawings/_rels/vmlDrawing5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4.wmf"/><Relationship Id="rId1" Type="http://schemas.openxmlformats.org/officeDocument/2006/relationships/image" Target="../media/image138.wmf"/></Relationships>
</file>

<file path=ppt/drawings/_rels/vmlDrawing5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wmf"/><Relationship Id="rId1" Type="http://schemas.openxmlformats.org/officeDocument/2006/relationships/image" Target="../media/image13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B3F3918-1223-4F3D-87C3-F6FDE9983E7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latin typeface="Times New Roman" panose="02020603050405020304" pitchFamily="18" charset="0"/>
            </a:endParaRPr>
          </a:p>
        </p:txBody>
      </p:sp>
      <p:sp>
        <p:nvSpPr>
          <p:cNvPr id="6042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D0BDC76-E810-49D2-98CE-67592BB0137A}" type="slidenum">
              <a:rPr lang="it-IT" altLang="it-IT" sz="1200" smtClean="0">
                <a:latin typeface="Times New Roman" panose="02020603050405020304" pitchFamily="18" charset="0"/>
              </a:rPr>
              <a:pPr/>
              <a:t>68</a:t>
            </a:fld>
            <a:endParaRPr lang="it-IT" altLang="it-IT" sz="12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DE7BF-0117-4F38-9F1D-C82F8F48A221}" type="slidenum">
              <a:rPr lang="it-CH" altLang="it-IT"/>
              <a:pPr>
                <a:defRPr/>
              </a:pPr>
              <a:t>‹N›</a:t>
            </a:fld>
            <a:endParaRPr lang="it-CH" altLang="it-IT"/>
          </a:p>
        </p:txBody>
      </p:sp>
    </p:spTree>
    <p:extLst>
      <p:ext uri="{BB962C8B-B14F-4D97-AF65-F5344CB8AC3E}">
        <p14:creationId xmlns:p14="http://schemas.microsoft.com/office/powerpoint/2010/main" val="2592531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E7CF1-4E76-422D-A86F-1A1DD60433DB}" type="slidenum">
              <a:rPr lang="it-CH" altLang="it-IT"/>
              <a:pPr>
                <a:defRPr/>
              </a:pPr>
              <a:t>‹N›</a:t>
            </a:fld>
            <a:endParaRPr lang="it-CH" altLang="it-IT"/>
          </a:p>
        </p:txBody>
      </p:sp>
    </p:spTree>
    <p:extLst>
      <p:ext uri="{BB962C8B-B14F-4D97-AF65-F5344CB8AC3E}">
        <p14:creationId xmlns:p14="http://schemas.microsoft.com/office/powerpoint/2010/main" val="72207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35136-9380-4D96-B4A1-7F54A9259C22}" type="slidenum">
              <a:rPr lang="it-CH" altLang="it-IT"/>
              <a:pPr>
                <a:defRPr/>
              </a:pPr>
              <a:t>‹N›</a:t>
            </a:fld>
            <a:endParaRPr lang="it-CH" altLang="it-IT"/>
          </a:p>
        </p:txBody>
      </p:sp>
    </p:spTree>
    <p:extLst>
      <p:ext uri="{BB962C8B-B14F-4D97-AF65-F5344CB8AC3E}">
        <p14:creationId xmlns:p14="http://schemas.microsoft.com/office/powerpoint/2010/main" val="370388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B41F9-C121-466F-AC18-A2F54D377506}" type="slidenum">
              <a:rPr lang="it-CH" altLang="it-IT"/>
              <a:pPr>
                <a:defRPr/>
              </a:pPr>
              <a:t>‹N›</a:t>
            </a:fld>
            <a:endParaRPr lang="it-CH" altLang="it-IT"/>
          </a:p>
        </p:txBody>
      </p:sp>
    </p:spTree>
    <p:extLst>
      <p:ext uri="{BB962C8B-B14F-4D97-AF65-F5344CB8AC3E}">
        <p14:creationId xmlns:p14="http://schemas.microsoft.com/office/powerpoint/2010/main" val="419237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D1A1F-6D55-4E77-85E4-7D4F925EB876}" type="slidenum">
              <a:rPr lang="it-CH" altLang="it-IT"/>
              <a:pPr>
                <a:defRPr/>
              </a:pPr>
              <a:t>‹N›</a:t>
            </a:fld>
            <a:endParaRPr lang="it-CH" altLang="it-IT"/>
          </a:p>
        </p:txBody>
      </p:sp>
    </p:spTree>
    <p:extLst>
      <p:ext uri="{BB962C8B-B14F-4D97-AF65-F5344CB8AC3E}">
        <p14:creationId xmlns:p14="http://schemas.microsoft.com/office/powerpoint/2010/main" val="19952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D7922-5563-4D61-9717-1FA95D80EFEB}" type="slidenum">
              <a:rPr lang="it-CH" altLang="it-IT"/>
              <a:pPr>
                <a:defRPr/>
              </a:pPr>
              <a:t>‹N›</a:t>
            </a:fld>
            <a:endParaRPr lang="it-CH" altLang="it-IT"/>
          </a:p>
        </p:txBody>
      </p:sp>
    </p:spTree>
    <p:extLst>
      <p:ext uri="{BB962C8B-B14F-4D97-AF65-F5344CB8AC3E}">
        <p14:creationId xmlns:p14="http://schemas.microsoft.com/office/powerpoint/2010/main" val="624339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DF7D8-D336-41C5-A954-AED8974FC455}" type="slidenum">
              <a:rPr lang="it-CH" altLang="it-IT"/>
              <a:pPr>
                <a:defRPr/>
              </a:pPr>
              <a:t>‹N›</a:t>
            </a:fld>
            <a:endParaRPr lang="it-CH" altLang="it-IT"/>
          </a:p>
        </p:txBody>
      </p:sp>
    </p:spTree>
    <p:extLst>
      <p:ext uri="{BB962C8B-B14F-4D97-AF65-F5344CB8AC3E}">
        <p14:creationId xmlns:p14="http://schemas.microsoft.com/office/powerpoint/2010/main" val="121132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0A525-A0AA-43EC-A4EB-B3D1686AC814}" type="slidenum">
              <a:rPr lang="it-CH" altLang="it-IT"/>
              <a:pPr>
                <a:defRPr/>
              </a:pPr>
              <a:t>‹N›</a:t>
            </a:fld>
            <a:endParaRPr lang="it-CH" altLang="it-IT"/>
          </a:p>
        </p:txBody>
      </p:sp>
    </p:spTree>
    <p:extLst>
      <p:ext uri="{BB962C8B-B14F-4D97-AF65-F5344CB8AC3E}">
        <p14:creationId xmlns:p14="http://schemas.microsoft.com/office/powerpoint/2010/main" val="128887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1F273-648F-4078-8202-45A9CFE9C517}" type="slidenum">
              <a:rPr lang="it-CH" altLang="it-IT"/>
              <a:pPr>
                <a:defRPr/>
              </a:pPr>
              <a:t>‹N›</a:t>
            </a:fld>
            <a:endParaRPr lang="it-CH" altLang="it-IT"/>
          </a:p>
        </p:txBody>
      </p:sp>
    </p:spTree>
    <p:extLst>
      <p:ext uri="{BB962C8B-B14F-4D97-AF65-F5344CB8AC3E}">
        <p14:creationId xmlns:p14="http://schemas.microsoft.com/office/powerpoint/2010/main" val="144313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8EB8F-F131-455D-824D-DED1C7C8D4FD}" type="slidenum">
              <a:rPr lang="it-CH" altLang="it-IT"/>
              <a:pPr>
                <a:defRPr/>
              </a:pPr>
              <a:t>‹N›</a:t>
            </a:fld>
            <a:endParaRPr lang="it-CH" altLang="it-IT"/>
          </a:p>
        </p:txBody>
      </p:sp>
    </p:spTree>
    <p:extLst>
      <p:ext uri="{BB962C8B-B14F-4D97-AF65-F5344CB8AC3E}">
        <p14:creationId xmlns:p14="http://schemas.microsoft.com/office/powerpoint/2010/main" val="369883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7021F-980F-406D-A836-4CE2B8DD3AF9}" type="slidenum">
              <a:rPr lang="it-CH" altLang="it-IT"/>
              <a:pPr>
                <a:defRPr/>
              </a:pPr>
              <a:t>‹N›</a:t>
            </a:fld>
            <a:endParaRPr lang="it-CH" altLang="it-IT"/>
          </a:p>
        </p:txBody>
      </p:sp>
    </p:spTree>
    <p:extLst>
      <p:ext uri="{BB962C8B-B14F-4D97-AF65-F5344CB8AC3E}">
        <p14:creationId xmlns:p14="http://schemas.microsoft.com/office/powerpoint/2010/main" val="1930457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Fare clic per modificare gli stili del testo dello schema</a:t>
            </a:r>
          </a:p>
          <a:p>
            <a:pPr lvl="1"/>
            <a:r>
              <a:rPr lang="en-US" altLang="it-IT" smtClean="0"/>
              <a:t>Secondo livello</a:t>
            </a:r>
          </a:p>
          <a:p>
            <a:pPr lvl="2"/>
            <a:r>
              <a:rPr lang="en-US" altLang="it-IT" smtClean="0"/>
              <a:t>Terzo livello</a:t>
            </a:r>
          </a:p>
          <a:p>
            <a:pPr lvl="3"/>
            <a:r>
              <a:rPr lang="en-US" altLang="it-IT" smtClean="0"/>
              <a:t>Quarto livello</a:t>
            </a:r>
          </a:p>
          <a:p>
            <a:pPr lvl="4"/>
            <a:r>
              <a:rPr lang="en-US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it-C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960790F-4210-49DF-A05C-C7A5B6B09178}" type="slidenum">
              <a:rPr lang="it-CH" altLang="it-IT"/>
              <a:pPr>
                <a:defRPr/>
              </a:pPr>
              <a:t>‹N›</a:t>
            </a:fld>
            <a:endParaRPr lang="it-CH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6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5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1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3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4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44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44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9.bin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54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55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56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57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58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59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60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67.bin"/><Relationship Id="rId10" Type="http://schemas.openxmlformats.org/officeDocument/2006/relationships/image" Target="../media/image54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69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49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64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12" Type="http://schemas.openxmlformats.org/officeDocument/2006/relationships/image" Target="../media/image6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3.bin"/><Relationship Id="rId10" Type="http://schemas.openxmlformats.org/officeDocument/2006/relationships/image" Target="../media/image68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75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6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8.bin"/><Relationship Id="rId10" Type="http://schemas.openxmlformats.org/officeDocument/2006/relationships/image" Target="../media/image73.wmf"/><Relationship Id="rId4" Type="http://schemas.openxmlformats.org/officeDocument/2006/relationships/image" Target="../media/image70.wmf"/><Relationship Id="rId9" Type="http://schemas.openxmlformats.org/officeDocument/2006/relationships/oleObject" Target="../embeddings/oleObject80.bin"/><Relationship Id="rId14" Type="http://schemas.openxmlformats.org/officeDocument/2006/relationships/image" Target="../media/image74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emf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84.bin"/><Relationship Id="rId4" Type="http://schemas.openxmlformats.org/officeDocument/2006/relationships/image" Target="../media/image75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oleObject" Target="../embeddings/oleObject91.bin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12" Type="http://schemas.openxmlformats.org/officeDocument/2006/relationships/image" Target="../media/image8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4.wmf"/><Relationship Id="rId1" Type="http://schemas.openxmlformats.org/officeDocument/2006/relationships/vmlDrawing" Target="../drawings/vmlDrawing33.v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7.bin"/><Relationship Id="rId15" Type="http://schemas.openxmlformats.org/officeDocument/2006/relationships/oleObject" Target="../embeddings/oleObject92.bin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89.bin"/><Relationship Id="rId14" Type="http://schemas.openxmlformats.org/officeDocument/2006/relationships/image" Target="../media/image83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oleObject" Target="../embeddings/oleObject98.bin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5.bin"/><Relationship Id="rId12" Type="http://schemas.openxmlformats.org/officeDocument/2006/relationships/image" Target="../media/image8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97.bin"/><Relationship Id="rId5" Type="http://schemas.openxmlformats.org/officeDocument/2006/relationships/oleObject" Target="../embeddings/oleObject94.bin"/><Relationship Id="rId10" Type="http://schemas.openxmlformats.org/officeDocument/2006/relationships/image" Target="../media/image88.wmf"/><Relationship Id="rId4" Type="http://schemas.openxmlformats.org/officeDocument/2006/relationships/image" Target="../media/image85.wmf"/><Relationship Id="rId9" Type="http://schemas.openxmlformats.org/officeDocument/2006/relationships/oleObject" Target="../embeddings/oleObject96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91.wmf"/><Relationship Id="rId5" Type="http://schemas.openxmlformats.org/officeDocument/2006/relationships/oleObject" Target="../embeddings/oleObject100.bin"/><Relationship Id="rId4" Type="http://schemas.openxmlformats.org/officeDocument/2006/relationships/image" Target="../media/image90.w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3.w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3" Type="http://schemas.openxmlformats.org/officeDocument/2006/relationships/oleObject" Target="../embeddings/oleObject102.bin"/><Relationship Id="rId7" Type="http://schemas.openxmlformats.org/officeDocument/2006/relationships/oleObject" Target="../embeddings/oleObject10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95.wmf"/><Relationship Id="rId5" Type="http://schemas.openxmlformats.org/officeDocument/2006/relationships/oleObject" Target="../embeddings/oleObject103.bin"/><Relationship Id="rId4" Type="http://schemas.openxmlformats.org/officeDocument/2006/relationships/image" Target="../media/image94.wmf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13" Type="http://schemas.openxmlformats.org/officeDocument/2006/relationships/oleObject" Target="../embeddings/oleObject110.bin"/><Relationship Id="rId18" Type="http://schemas.openxmlformats.org/officeDocument/2006/relationships/image" Target="../media/image104.wmf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7.bin"/><Relationship Id="rId12" Type="http://schemas.openxmlformats.org/officeDocument/2006/relationships/image" Target="../media/image101.wmf"/><Relationship Id="rId17" Type="http://schemas.openxmlformats.org/officeDocument/2006/relationships/oleObject" Target="../embeddings/oleObject1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3.wmf"/><Relationship Id="rId1" Type="http://schemas.openxmlformats.org/officeDocument/2006/relationships/vmlDrawing" Target="../drawings/vmlDrawing37.vml"/><Relationship Id="rId6" Type="http://schemas.openxmlformats.org/officeDocument/2006/relationships/image" Target="../media/image98.wmf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6.bin"/><Relationship Id="rId15" Type="http://schemas.openxmlformats.org/officeDocument/2006/relationships/oleObject" Target="../embeddings/oleObject111.bin"/><Relationship Id="rId10" Type="http://schemas.openxmlformats.org/officeDocument/2006/relationships/image" Target="../media/image100.wmf"/><Relationship Id="rId4" Type="http://schemas.openxmlformats.org/officeDocument/2006/relationships/image" Target="../media/image97.wmf"/><Relationship Id="rId9" Type="http://schemas.openxmlformats.org/officeDocument/2006/relationships/oleObject" Target="../embeddings/oleObject108.bin"/><Relationship Id="rId14" Type="http://schemas.openxmlformats.org/officeDocument/2006/relationships/image" Target="../media/image10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13" Type="http://schemas.openxmlformats.org/officeDocument/2006/relationships/oleObject" Target="../embeddings/oleObject118.bin"/><Relationship Id="rId18" Type="http://schemas.openxmlformats.org/officeDocument/2006/relationships/image" Target="../media/image103.wmf"/><Relationship Id="rId3" Type="http://schemas.openxmlformats.org/officeDocument/2006/relationships/oleObject" Target="../embeddings/oleObject113.bin"/><Relationship Id="rId7" Type="http://schemas.openxmlformats.org/officeDocument/2006/relationships/oleObject" Target="../embeddings/oleObject115.bin"/><Relationship Id="rId12" Type="http://schemas.openxmlformats.org/officeDocument/2006/relationships/image" Target="../media/image100.wmf"/><Relationship Id="rId17" Type="http://schemas.openxmlformats.org/officeDocument/2006/relationships/oleObject" Target="../embeddings/oleObject12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2.wmf"/><Relationship Id="rId20" Type="http://schemas.openxmlformats.org/officeDocument/2006/relationships/image" Target="../media/image104.wmf"/><Relationship Id="rId1" Type="http://schemas.openxmlformats.org/officeDocument/2006/relationships/vmlDrawing" Target="../drawings/vmlDrawing38.vml"/><Relationship Id="rId6" Type="http://schemas.openxmlformats.org/officeDocument/2006/relationships/image" Target="../media/image106.wmf"/><Relationship Id="rId11" Type="http://schemas.openxmlformats.org/officeDocument/2006/relationships/oleObject" Target="../embeddings/oleObject117.bin"/><Relationship Id="rId5" Type="http://schemas.openxmlformats.org/officeDocument/2006/relationships/oleObject" Target="../embeddings/oleObject114.bin"/><Relationship Id="rId15" Type="http://schemas.openxmlformats.org/officeDocument/2006/relationships/oleObject" Target="../embeddings/oleObject119.bin"/><Relationship Id="rId10" Type="http://schemas.openxmlformats.org/officeDocument/2006/relationships/image" Target="../media/image99.wmf"/><Relationship Id="rId19" Type="http://schemas.openxmlformats.org/officeDocument/2006/relationships/oleObject" Target="../embeddings/oleObject121.bin"/><Relationship Id="rId4" Type="http://schemas.openxmlformats.org/officeDocument/2006/relationships/image" Target="../media/image105.wmf"/><Relationship Id="rId9" Type="http://schemas.openxmlformats.org/officeDocument/2006/relationships/oleObject" Target="../embeddings/oleObject116.bin"/><Relationship Id="rId14" Type="http://schemas.openxmlformats.org/officeDocument/2006/relationships/image" Target="../media/image101.wmf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8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110.wmf"/><Relationship Id="rId5" Type="http://schemas.openxmlformats.org/officeDocument/2006/relationships/oleObject" Target="../embeddings/oleObject123.bin"/><Relationship Id="rId4" Type="http://schemas.openxmlformats.org/officeDocument/2006/relationships/image" Target="../media/image109.w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112.wmf"/><Relationship Id="rId5" Type="http://schemas.openxmlformats.org/officeDocument/2006/relationships/oleObject" Target="../embeddings/oleObject125.bin"/><Relationship Id="rId4" Type="http://schemas.openxmlformats.org/officeDocument/2006/relationships/image" Target="../media/image111.w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114.wmf"/><Relationship Id="rId5" Type="http://schemas.openxmlformats.org/officeDocument/2006/relationships/oleObject" Target="../embeddings/oleObject127.bin"/><Relationship Id="rId4" Type="http://schemas.openxmlformats.org/officeDocument/2006/relationships/image" Target="../media/image113.w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2.vml"/><Relationship Id="rId6" Type="http://schemas.openxmlformats.org/officeDocument/2006/relationships/image" Target="../media/image116.wmf"/><Relationship Id="rId5" Type="http://schemas.openxmlformats.org/officeDocument/2006/relationships/oleObject" Target="../embeddings/oleObject129.bin"/><Relationship Id="rId4" Type="http://schemas.openxmlformats.org/officeDocument/2006/relationships/image" Target="../media/image115.w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3.vml"/><Relationship Id="rId6" Type="http://schemas.openxmlformats.org/officeDocument/2006/relationships/image" Target="../media/image118.wmf"/><Relationship Id="rId5" Type="http://schemas.openxmlformats.org/officeDocument/2006/relationships/oleObject" Target="../embeddings/oleObject131.bin"/><Relationship Id="rId4" Type="http://schemas.openxmlformats.org/officeDocument/2006/relationships/image" Target="../media/image117.w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120.wmf"/><Relationship Id="rId5" Type="http://schemas.openxmlformats.org/officeDocument/2006/relationships/oleObject" Target="../embeddings/oleObject133.bin"/><Relationship Id="rId4" Type="http://schemas.openxmlformats.org/officeDocument/2006/relationships/image" Target="../media/image119.wmf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3" Type="http://schemas.openxmlformats.org/officeDocument/2006/relationships/oleObject" Target="../embeddings/oleObject134.bin"/><Relationship Id="rId7" Type="http://schemas.openxmlformats.org/officeDocument/2006/relationships/oleObject" Target="../embeddings/oleObject1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5.vml"/><Relationship Id="rId6" Type="http://schemas.openxmlformats.org/officeDocument/2006/relationships/image" Target="../media/image122.wmf"/><Relationship Id="rId5" Type="http://schemas.openxmlformats.org/officeDocument/2006/relationships/oleObject" Target="../embeddings/oleObject135.bin"/><Relationship Id="rId4" Type="http://schemas.openxmlformats.org/officeDocument/2006/relationships/image" Target="../media/image121.wmf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3" Type="http://schemas.openxmlformats.org/officeDocument/2006/relationships/oleObject" Target="../embeddings/oleObject137.bin"/><Relationship Id="rId7" Type="http://schemas.openxmlformats.org/officeDocument/2006/relationships/oleObject" Target="../embeddings/oleObject1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6.vml"/><Relationship Id="rId6" Type="http://schemas.openxmlformats.org/officeDocument/2006/relationships/image" Target="../media/image124.wmf"/><Relationship Id="rId5" Type="http://schemas.openxmlformats.org/officeDocument/2006/relationships/oleObject" Target="../embeddings/oleObject138.bin"/><Relationship Id="rId4" Type="http://schemas.openxmlformats.org/officeDocument/2006/relationships/image" Target="../media/image11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wmf"/><Relationship Id="rId3" Type="http://schemas.openxmlformats.org/officeDocument/2006/relationships/oleObject" Target="../embeddings/oleObject140.bin"/><Relationship Id="rId7" Type="http://schemas.openxmlformats.org/officeDocument/2006/relationships/oleObject" Target="../embeddings/oleObject1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7.vml"/><Relationship Id="rId6" Type="http://schemas.openxmlformats.org/officeDocument/2006/relationships/image" Target="../media/image125.wmf"/><Relationship Id="rId5" Type="http://schemas.openxmlformats.org/officeDocument/2006/relationships/oleObject" Target="../embeddings/oleObject141.bin"/><Relationship Id="rId4" Type="http://schemas.openxmlformats.org/officeDocument/2006/relationships/image" Target="../media/image126.wmf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wmf"/><Relationship Id="rId3" Type="http://schemas.openxmlformats.org/officeDocument/2006/relationships/oleObject" Target="../embeddings/oleObject143.bin"/><Relationship Id="rId7" Type="http://schemas.openxmlformats.org/officeDocument/2006/relationships/oleObject" Target="../embeddings/oleObject145.bin"/><Relationship Id="rId12" Type="http://schemas.openxmlformats.org/officeDocument/2006/relationships/image" Target="../media/image1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8.vml"/><Relationship Id="rId6" Type="http://schemas.openxmlformats.org/officeDocument/2006/relationships/image" Target="../media/image129.wmf"/><Relationship Id="rId11" Type="http://schemas.openxmlformats.org/officeDocument/2006/relationships/oleObject" Target="../embeddings/oleObject147.bin"/><Relationship Id="rId5" Type="http://schemas.openxmlformats.org/officeDocument/2006/relationships/oleObject" Target="../embeddings/oleObject144.bin"/><Relationship Id="rId10" Type="http://schemas.openxmlformats.org/officeDocument/2006/relationships/image" Target="../media/image131.wmf"/><Relationship Id="rId4" Type="http://schemas.openxmlformats.org/officeDocument/2006/relationships/image" Target="../media/image128.wmf"/><Relationship Id="rId9" Type="http://schemas.openxmlformats.org/officeDocument/2006/relationships/oleObject" Target="../embeddings/oleObject146.bin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9.vml"/><Relationship Id="rId6" Type="http://schemas.openxmlformats.org/officeDocument/2006/relationships/image" Target="../media/image134.wmf"/><Relationship Id="rId5" Type="http://schemas.openxmlformats.org/officeDocument/2006/relationships/oleObject" Target="../embeddings/oleObject149.bin"/><Relationship Id="rId4" Type="http://schemas.openxmlformats.org/officeDocument/2006/relationships/image" Target="../media/image133.wmf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0.vml"/><Relationship Id="rId6" Type="http://schemas.openxmlformats.org/officeDocument/2006/relationships/image" Target="../media/image136.wmf"/><Relationship Id="rId5" Type="http://schemas.openxmlformats.org/officeDocument/2006/relationships/oleObject" Target="../embeddings/oleObject151.bin"/><Relationship Id="rId4" Type="http://schemas.openxmlformats.org/officeDocument/2006/relationships/image" Target="../media/image135.wmf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1.vml"/><Relationship Id="rId6" Type="http://schemas.openxmlformats.org/officeDocument/2006/relationships/image" Target="../media/image134.wmf"/><Relationship Id="rId5" Type="http://schemas.openxmlformats.org/officeDocument/2006/relationships/oleObject" Target="../embeddings/oleObject153.bin"/><Relationship Id="rId4" Type="http://schemas.openxmlformats.org/officeDocument/2006/relationships/image" Target="../media/image137.wmf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2.vml"/><Relationship Id="rId6" Type="http://schemas.openxmlformats.org/officeDocument/2006/relationships/image" Target="../media/image134.wmf"/><Relationship Id="rId5" Type="http://schemas.openxmlformats.org/officeDocument/2006/relationships/oleObject" Target="../embeddings/oleObject155.bin"/><Relationship Id="rId4" Type="http://schemas.openxmlformats.org/officeDocument/2006/relationships/image" Target="../media/image138.wmf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3.vml"/><Relationship Id="rId6" Type="http://schemas.openxmlformats.org/officeDocument/2006/relationships/image" Target="../media/image140.wmf"/><Relationship Id="rId5" Type="http://schemas.openxmlformats.org/officeDocument/2006/relationships/oleObject" Target="../embeddings/oleObject157.bin"/><Relationship Id="rId4" Type="http://schemas.openxmlformats.org/officeDocument/2006/relationships/image" Target="../media/image139.wmf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95007" y="1321985"/>
            <a:ext cx="85947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>
                <a:srgbClr val="FF3300"/>
              </a:buClr>
              <a:buSzPct val="130000"/>
              <a:buFont typeface="Wingdings" panose="05000000000000000000" pitchFamily="2" charset="2"/>
              <a:buNone/>
            </a:pPr>
            <a:r>
              <a:rPr lang="en-US" altLang="it-IT" dirty="0">
                <a:latin typeface="Helvetica" panose="020B0604020202020204" pitchFamily="34" charset="0"/>
              </a:rPr>
              <a:t>d</a:t>
            </a:r>
            <a:r>
              <a:rPr lang="en-US" altLang="it-IT" dirty="0" smtClean="0">
                <a:latin typeface="Helvetica" panose="020B0604020202020204" pitchFamily="34" charset="0"/>
              </a:rPr>
              <a:t>erivatives appear very often in </a:t>
            </a:r>
            <a:r>
              <a:rPr lang="en-US" altLang="it-IT" dirty="0">
                <a:latin typeface="Helvetica" panose="020B0604020202020204" pitchFamily="34" charset="0"/>
              </a:rPr>
              <a:t>C</a:t>
            </a:r>
            <a:r>
              <a:rPr lang="en-US" altLang="it-IT" dirty="0" smtClean="0">
                <a:latin typeface="Helvetica" panose="020B0604020202020204" pitchFamily="34" charset="0"/>
              </a:rPr>
              <a:t>omputer Science, under several forms</a:t>
            </a:r>
            <a:endParaRPr lang="it-IT" altLang="it-IT" dirty="0">
              <a:latin typeface="Helvetica" panose="020B0604020202020204" pitchFamily="34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1229710" y="362635"/>
            <a:ext cx="6494085" cy="646331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it-IT" sz="3600" b="1" dirty="0" smtClean="0">
                <a:latin typeface="Arial" charset="0"/>
                <a:ea typeface="ＭＳ Ｐゴシック" charset="0"/>
              </a:rPr>
              <a:t>How to compute </a:t>
            </a:r>
            <a:r>
              <a:rPr lang="it-IT" sz="3600" b="1" dirty="0" err="1" smtClean="0">
                <a:latin typeface="Arial" charset="0"/>
                <a:ea typeface="ＭＳ Ｐゴシック" charset="0"/>
              </a:rPr>
              <a:t>Derivatives</a:t>
            </a:r>
            <a:endParaRPr lang="it-IT" sz="3600" b="1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814289"/>
              </p:ext>
            </p:extLst>
          </p:nvPr>
        </p:nvGraphicFramePr>
        <p:xfrm>
          <a:off x="840849" y="2541607"/>
          <a:ext cx="6767513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2" name="Equazione" r:id="rId3" imgW="2222280" imgH="419040" progId="Equation.3">
                  <p:embed/>
                </p:oleObj>
              </mc:Choice>
              <mc:Fallback>
                <p:oleObj name="Equazione" r:id="rId3" imgW="2222280" imgH="419040" progId="Equation.3">
                  <p:embed/>
                  <p:pic>
                    <p:nvPicPr>
                      <p:cNvPr id="3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849" y="2541607"/>
                        <a:ext cx="6767513" cy="127635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12253"/>
              </p:ext>
            </p:extLst>
          </p:nvPr>
        </p:nvGraphicFramePr>
        <p:xfrm>
          <a:off x="839834" y="3974466"/>
          <a:ext cx="7260558" cy="1302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3" name="Equazione" r:id="rId5" imgW="2336760" imgH="419040" progId="Equation.3">
                  <p:embed/>
                </p:oleObj>
              </mc:Choice>
              <mc:Fallback>
                <p:oleObj name="Equazione" r:id="rId5" imgW="2336760" imgH="419040" progId="Equation.3">
                  <p:embed/>
                  <p:pic>
                    <p:nvPicPr>
                      <p:cNvPr id="7" name="Ogget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834" y="3974466"/>
                        <a:ext cx="7260558" cy="1302103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331917"/>
              </p:ext>
            </p:extLst>
          </p:nvPr>
        </p:nvGraphicFramePr>
        <p:xfrm>
          <a:off x="798559" y="5589588"/>
          <a:ext cx="4144962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4" name="Equazione" r:id="rId7" imgW="1333440" imgH="253800" progId="Equation.3">
                  <p:embed/>
                </p:oleObj>
              </mc:Choice>
              <mc:Fallback>
                <p:oleObj name="Equazione" r:id="rId7" imgW="1333440" imgH="253800" progId="Equation.3">
                  <p:embed/>
                  <p:pic>
                    <p:nvPicPr>
                      <p:cNvPr id="8" name="Ogget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59" y="5589588"/>
                        <a:ext cx="4144962" cy="788987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945" name="Group 17"/>
          <p:cNvGrpSpPr>
            <a:grpSpLocks/>
          </p:cNvGrpSpPr>
          <p:nvPr/>
        </p:nvGrpSpPr>
        <p:grpSpPr bwMode="auto">
          <a:xfrm>
            <a:off x="598488" y="228600"/>
            <a:ext cx="8316912" cy="1208088"/>
            <a:chOff x="377" y="144"/>
            <a:chExt cx="5239" cy="761"/>
          </a:xfrm>
        </p:grpSpPr>
        <p:sp>
          <p:nvSpPr>
            <p:cNvPr id="9229" name="Text Box 8"/>
            <p:cNvSpPr txBox="1">
              <a:spLocks noChangeArrowheads="1"/>
            </p:cNvSpPr>
            <p:nvPr/>
          </p:nvSpPr>
          <p:spPr bwMode="auto">
            <a:xfrm>
              <a:off x="377" y="191"/>
              <a:ext cx="244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latin typeface="Helvetica" panose="020B0604020202020204" pitchFamily="34" charset="0"/>
                </a:rPr>
                <a:t>a linear combination of</a:t>
              </a:r>
              <a:endParaRPr lang="it-IT" altLang="it-IT" sz="2400">
                <a:latin typeface="New York" charset="0"/>
              </a:endParaRPr>
            </a:p>
          </p:txBody>
        </p:sp>
        <p:graphicFrame>
          <p:nvGraphicFramePr>
            <p:cNvPr id="9230" name="Object 9"/>
            <p:cNvGraphicFramePr>
              <a:graphicFrameLocks noChangeAspect="1"/>
            </p:cNvGraphicFramePr>
            <p:nvPr/>
          </p:nvGraphicFramePr>
          <p:xfrm>
            <a:off x="3168" y="144"/>
            <a:ext cx="2448" cy="4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3" name="Equation" r:id="rId3" imgW="1637589" imgH="253890" progId="Equation.DSMT4">
                    <p:embed/>
                  </p:oleObj>
                </mc:Choice>
                <mc:Fallback>
                  <p:oleObj name="Equation" r:id="rId3" imgW="1637589" imgH="25389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8" y="144"/>
                          <a:ext cx="2448" cy="4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31" name="Text Box 10"/>
            <p:cNvSpPr txBox="1">
              <a:spLocks noChangeArrowheads="1"/>
            </p:cNvSpPr>
            <p:nvPr/>
          </p:nvSpPr>
          <p:spPr bwMode="auto">
            <a:xfrm>
              <a:off x="1163" y="575"/>
              <a:ext cx="312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800">
                  <a:latin typeface="Helvetica" panose="020B0604020202020204" pitchFamily="34" charset="0"/>
                </a:rPr>
                <a:t>has </a:t>
              </a:r>
              <a:r>
                <a:rPr lang="it-IT" altLang="it-IT" sz="2800" b="1">
                  <a:solidFill>
                    <a:schemeClr val="accent2"/>
                  </a:solidFill>
                  <a:latin typeface="Helvetica" panose="020B0604020202020204" pitchFamily="34" charset="0"/>
                </a:rPr>
                <a:t>three</a:t>
              </a:r>
              <a:r>
                <a:rPr lang="it-IT" altLang="it-IT" sz="2800">
                  <a:latin typeface="Helvetica" panose="020B0604020202020204" pitchFamily="34" charset="0"/>
                </a:rPr>
                <a:t> degrees of freedom</a:t>
              </a:r>
              <a:endParaRPr lang="it-IT" altLang="it-IT">
                <a:latin typeface="Helvetica" panose="020B0604020202020204" pitchFamily="34" charset="0"/>
              </a:endParaRPr>
            </a:p>
          </p:txBody>
        </p:sp>
      </p:grpSp>
      <p:sp>
        <p:nvSpPr>
          <p:cNvPr id="124940" name="Text Box 12"/>
          <p:cNvSpPr txBox="1">
            <a:spLocks noChangeArrowheads="1"/>
          </p:cNvSpPr>
          <p:nvPr/>
        </p:nvSpPr>
        <p:spPr bwMode="auto">
          <a:xfrm>
            <a:off x="1971675" y="2587625"/>
            <a:ext cx="51323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800">
                <a:latin typeface="Helvetica" panose="020B0604020202020204" pitchFamily="34" charset="0"/>
              </a:rPr>
              <a:t>we can delete the term with</a:t>
            </a:r>
            <a:r>
              <a:rPr lang="it-IT" altLang="it-IT">
                <a:latin typeface="Helvetica" panose="020B0604020202020204" pitchFamily="34" charset="0"/>
              </a:rPr>
              <a:t> </a:t>
            </a:r>
            <a:r>
              <a:rPr lang="it-IT" altLang="it-IT" sz="3600" i="1">
                <a:latin typeface="Times" panose="02020603050405020304" pitchFamily="18" charset="0"/>
              </a:rPr>
              <a:t>h</a:t>
            </a:r>
            <a:r>
              <a:rPr lang="it-IT" altLang="it-IT" sz="3600" i="1" baseline="30000">
                <a:latin typeface="Times" panose="02020603050405020304" pitchFamily="18" charset="0"/>
              </a:rPr>
              <a:t>2</a:t>
            </a:r>
            <a:endParaRPr lang="it-IT" altLang="it-IT" sz="2400">
              <a:latin typeface="New York" charset="0"/>
            </a:endParaRPr>
          </a:p>
        </p:txBody>
      </p:sp>
      <p:graphicFrame>
        <p:nvGraphicFramePr>
          <p:cNvPr id="124941" name="Object 13"/>
          <p:cNvGraphicFramePr>
            <a:graphicFrameLocks noChangeAspect="1"/>
          </p:cNvGraphicFramePr>
          <p:nvPr/>
        </p:nvGraphicFramePr>
        <p:xfrm>
          <a:off x="1219200" y="3429000"/>
          <a:ext cx="6248400" cy="218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Equation" r:id="rId5" imgW="3225800" imgH="1092200" progId="Equation.DSMT4">
                  <p:embed/>
                </p:oleObj>
              </mc:Choice>
              <mc:Fallback>
                <p:oleObj name="Equation" r:id="rId5" imgW="3225800" imgH="1092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429000"/>
                        <a:ext cx="6248400" cy="218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42" name="Object 14"/>
          <p:cNvGraphicFramePr>
            <a:graphicFrameLocks noChangeAspect="1"/>
          </p:cNvGraphicFramePr>
          <p:nvPr/>
        </p:nvGraphicFramePr>
        <p:xfrm>
          <a:off x="1066800" y="5715000"/>
          <a:ext cx="6705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Equation" r:id="rId7" imgW="3251200" imgH="419100" progId="Equation.DSMT4">
                  <p:embed/>
                </p:oleObj>
              </mc:Choice>
              <mc:Fallback>
                <p:oleObj name="Equation" r:id="rId7" imgW="3251200" imgH="4191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715000"/>
                        <a:ext cx="6705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44" name="AutoShape 16"/>
          <p:cNvSpPr>
            <a:spLocks noChangeArrowheads="1"/>
          </p:cNvSpPr>
          <p:nvPr/>
        </p:nvSpPr>
        <p:spPr bwMode="auto">
          <a:xfrm>
            <a:off x="3962400" y="1600200"/>
            <a:ext cx="914400" cy="914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it-IT">
              <a:latin typeface="Helvetica" charset="0"/>
              <a:ea typeface="ＭＳ Ｐゴシック" charset="0"/>
            </a:endParaRPr>
          </a:p>
        </p:txBody>
      </p:sp>
      <p:grpSp>
        <p:nvGrpSpPr>
          <p:cNvPr id="124948" name="Group 20"/>
          <p:cNvGrpSpPr>
            <a:grpSpLocks/>
          </p:cNvGrpSpPr>
          <p:nvPr/>
        </p:nvGrpSpPr>
        <p:grpSpPr bwMode="auto">
          <a:xfrm>
            <a:off x="1066800" y="4495800"/>
            <a:ext cx="7204075" cy="1219200"/>
            <a:chOff x="672" y="2832"/>
            <a:chExt cx="4538" cy="768"/>
          </a:xfrm>
        </p:grpSpPr>
        <p:sp>
          <p:nvSpPr>
            <p:cNvPr id="9227" name="Line 15"/>
            <p:cNvSpPr>
              <a:spLocks noChangeShapeType="1"/>
            </p:cNvSpPr>
            <p:nvPr/>
          </p:nvSpPr>
          <p:spPr bwMode="auto">
            <a:xfrm>
              <a:off x="672" y="3600"/>
              <a:ext cx="412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228" name="Text Box 18"/>
            <p:cNvSpPr txBox="1">
              <a:spLocks noChangeArrowheads="1"/>
            </p:cNvSpPr>
            <p:nvPr/>
          </p:nvSpPr>
          <p:spPr bwMode="auto">
            <a:xfrm>
              <a:off x="4944" y="2832"/>
              <a:ext cx="26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it-IT" altLang="it-IT" b="1">
                  <a:solidFill>
                    <a:schemeClr val="accent2"/>
                  </a:solidFill>
                  <a:latin typeface="Helvetica" panose="020B0604020202020204" pitchFamily="34" charset="0"/>
                </a:rPr>
                <a:t>+</a:t>
              </a:r>
              <a:endParaRPr lang="it-IT" altLang="it-IT">
                <a:latin typeface="Helvetica" panose="020B0604020202020204" pitchFamily="34" charset="0"/>
              </a:endParaRPr>
            </a:p>
          </p:txBody>
        </p:sp>
      </p:grpSp>
      <p:grpSp>
        <p:nvGrpSpPr>
          <p:cNvPr id="124951" name="Group 23"/>
          <p:cNvGrpSpPr>
            <a:grpSpLocks/>
          </p:cNvGrpSpPr>
          <p:nvPr/>
        </p:nvGrpSpPr>
        <p:grpSpPr bwMode="auto">
          <a:xfrm>
            <a:off x="914400" y="4343400"/>
            <a:ext cx="2895600" cy="457200"/>
            <a:chOff x="576" y="2736"/>
            <a:chExt cx="1824" cy="288"/>
          </a:xfrm>
        </p:grpSpPr>
        <p:sp>
          <p:nvSpPr>
            <p:cNvPr id="9225" name="Line 21"/>
            <p:cNvSpPr>
              <a:spLocks noChangeShapeType="1"/>
            </p:cNvSpPr>
            <p:nvPr/>
          </p:nvSpPr>
          <p:spPr bwMode="auto">
            <a:xfrm flipV="1">
              <a:off x="576" y="2736"/>
              <a:ext cx="1824" cy="28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226" name="Line 22"/>
            <p:cNvSpPr>
              <a:spLocks noChangeShapeType="1"/>
            </p:cNvSpPr>
            <p:nvPr/>
          </p:nvSpPr>
          <p:spPr bwMode="auto">
            <a:xfrm>
              <a:off x="576" y="2736"/>
              <a:ext cx="182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4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0" grpId="0" autoUpdateAnimBg="0"/>
      <p:bldP spid="1249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85" name="Text Box 17"/>
          <p:cNvSpPr txBox="1">
            <a:spLocks noChangeArrowheads="1"/>
          </p:cNvSpPr>
          <p:nvPr/>
        </p:nvSpPr>
        <p:spPr bwMode="auto">
          <a:xfrm>
            <a:off x="827088" y="5407177"/>
            <a:ext cx="5262979" cy="646331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3600" b="1" dirty="0" err="1" smtClean="0">
                <a:solidFill>
                  <a:schemeClr val="accent2"/>
                </a:solidFill>
                <a:latin typeface="Helvetica" panose="020B0604020202020204" pitchFamily="34" charset="0"/>
              </a:rPr>
              <a:t>central</a:t>
            </a:r>
            <a:r>
              <a:rPr lang="it-IT" altLang="it-IT" sz="3600" b="1" dirty="0" smtClean="0">
                <a:solidFill>
                  <a:schemeClr val="accent2"/>
                </a:solidFill>
                <a:latin typeface="Helvetica" panose="020B0604020202020204" pitchFamily="34" charset="0"/>
              </a:rPr>
              <a:t> </a:t>
            </a:r>
            <a:r>
              <a:rPr lang="it-IT" altLang="it-IT" sz="3600" b="1" dirty="0" smtClean="0">
                <a:latin typeface="Helvetica" panose="020B0604020202020204" pitchFamily="34" charset="0"/>
              </a:rPr>
              <a:t>finite </a:t>
            </a:r>
            <a:r>
              <a:rPr lang="it-IT" altLang="it-IT" sz="3600" b="1" dirty="0" err="1" smtClean="0">
                <a:latin typeface="Helvetica" panose="020B0604020202020204" pitchFamily="34" charset="0"/>
              </a:rPr>
              <a:t>difference</a:t>
            </a:r>
            <a:endParaRPr lang="it-IT" altLang="it-IT" sz="3600" b="1" dirty="0" smtClean="0">
              <a:latin typeface="Helvetica" panose="020B0604020202020204" pitchFamily="34" charset="0"/>
            </a:endParaRPr>
          </a:p>
        </p:txBody>
      </p:sp>
      <p:graphicFrame>
        <p:nvGraphicFramePr>
          <p:cNvPr id="10244" name="Object 19"/>
          <p:cNvGraphicFramePr>
            <a:graphicFrameLocks noChangeAspect="1"/>
          </p:cNvGraphicFramePr>
          <p:nvPr/>
        </p:nvGraphicFramePr>
        <p:xfrm>
          <a:off x="812800" y="1674813"/>
          <a:ext cx="5775325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Equation" r:id="rId3" imgW="2781300" imgH="609600" progId="Equation.DSMT4">
                  <p:embed/>
                </p:oleObj>
              </mc:Choice>
              <mc:Fallback>
                <p:oleObj name="Equation" r:id="rId3" imgW="2781300" imgH="609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1674813"/>
                        <a:ext cx="5775325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ggetto 1"/>
          <p:cNvGraphicFramePr>
            <a:graphicFrameLocks noChangeAspect="1"/>
          </p:cNvGraphicFramePr>
          <p:nvPr/>
        </p:nvGraphicFramePr>
        <p:xfrm>
          <a:off x="827088" y="260350"/>
          <a:ext cx="7227887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Equazione" r:id="rId5" imgW="2336800" imgH="419100" progId="Equation.3">
                  <p:embed/>
                </p:oleObj>
              </mc:Choice>
              <mc:Fallback>
                <p:oleObj name="Equazione" r:id="rId5" imgW="2336800" imgH="419100" progId="Equation.3">
                  <p:embed/>
                  <p:pic>
                    <p:nvPicPr>
                      <p:cNvPr id="0" name="Ogget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60350"/>
                        <a:ext cx="7227887" cy="1296988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CasellaDiTesto 1"/>
          <p:cNvSpPr txBox="1">
            <a:spLocks noChangeArrowheads="1"/>
          </p:cNvSpPr>
          <p:nvPr/>
        </p:nvSpPr>
        <p:spPr bwMode="auto">
          <a:xfrm>
            <a:off x="755650" y="1649413"/>
            <a:ext cx="1123950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latin typeface="Helvetica" panose="020B0604020202020204" pitchFamily="34" charset="0"/>
              </a:rPr>
              <a:t>with</a:t>
            </a: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56884"/>
              </p:ext>
            </p:extLst>
          </p:nvPr>
        </p:nvGraphicFramePr>
        <p:xfrm>
          <a:off x="251519" y="3645024"/>
          <a:ext cx="6845507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Equazione" r:id="rId7" imgW="2120760" imgH="393480" progId="Equation.3">
                  <p:embed/>
                </p:oleObj>
              </mc:Choice>
              <mc:Fallback>
                <p:oleObj name="Equazione" r:id="rId7" imgW="2120760" imgH="393480" progId="Equation.3">
                  <p:embed/>
                  <p:pic>
                    <p:nvPicPr>
                      <p:cNvPr id="0" name="Ogget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19" y="3645024"/>
                        <a:ext cx="6845507" cy="1584176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571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7236296" y="3659540"/>
            <a:ext cx="1907704" cy="156966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b="1" dirty="0" err="1" smtClean="0">
                <a:solidFill>
                  <a:srgbClr val="FF3300"/>
                </a:solidFill>
                <a:latin typeface="Helvetica" panose="020B0604020202020204" pitchFamily="34" charset="0"/>
              </a:rPr>
              <a:t>second</a:t>
            </a:r>
            <a:r>
              <a:rPr lang="it-IT" altLang="it-IT" dirty="0" smtClean="0"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order</a:t>
            </a:r>
            <a:r>
              <a:rPr lang="it-IT" altLang="it-IT" dirty="0" smtClean="0"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accuracy</a:t>
            </a:r>
            <a:endParaRPr lang="it-IT" altLang="it-IT" sz="2400" dirty="0" smtClean="0">
              <a:latin typeface="New Yor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5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5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9"/>
          <p:cNvSpPr txBox="1">
            <a:spLocks noChangeArrowheads="1"/>
          </p:cNvSpPr>
          <p:nvPr/>
        </p:nvSpPr>
        <p:spPr bwMode="auto">
          <a:xfrm>
            <a:off x="2097088" y="300038"/>
            <a:ext cx="4760912" cy="10763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dirty="0" err="1" smtClean="0">
                <a:latin typeface="Helvetica" panose="020B0604020202020204" pitchFamily="34" charset="0"/>
              </a:rPr>
              <a:t>numerical</a:t>
            </a:r>
            <a:r>
              <a:rPr lang="it-IT" altLang="it-IT" dirty="0" smtClean="0"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approximation</a:t>
            </a:r>
            <a:r>
              <a:rPr lang="it-IT" altLang="it-IT" dirty="0" smtClean="0">
                <a:latin typeface="Helvetica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dirty="0">
                <a:latin typeface="Helvetica" panose="020B0604020202020204" pitchFamily="34" charset="0"/>
              </a:rPr>
              <a:t>o</a:t>
            </a:r>
            <a:r>
              <a:rPr lang="it-IT" altLang="it-IT" dirty="0" smtClean="0">
                <a:latin typeface="Helvetica" panose="020B0604020202020204" pitchFamily="34" charset="0"/>
              </a:rPr>
              <a:t>f the </a:t>
            </a:r>
            <a:r>
              <a:rPr lang="it-IT" altLang="it-IT" b="1" dirty="0" err="1" smtClean="0">
                <a:solidFill>
                  <a:schemeClr val="accent2"/>
                </a:solidFill>
                <a:latin typeface="Helvetica" panose="020B0604020202020204" pitchFamily="34" charset="0"/>
              </a:rPr>
              <a:t>second</a:t>
            </a:r>
            <a:r>
              <a:rPr lang="it-IT" altLang="it-IT" b="1" dirty="0" smtClean="0">
                <a:solidFill>
                  <a:schemeClr val="accent2"/>
                </a:solidFill>
                <a:latin typeface="Helvetica" panose="020B0604020202020204" pitchFamily="34" charset="0"/>
              </a:rPr>
              <a:t> </a:t>
            </a:r>
            <a:r>
              <a:rPr lang="it-IT" altLang="it-IT" b="1" dirty="0" smtClean="0">
                <a:latin typeface="Helvetica" panose="020B0604020202020204" pitchFamily="34" charset="0"/>
              </a:rPr>
              <a:t>derivative</a:t>
            </a:r>
          </a:p>
        </p:txBody>
      </p:sp>
      <p:graphicFrame>
        <p:nvGraphicFramePr>
          <p:cNvPr id="125992" name="Object 40"/>
          <p:cNvGraphicFramePr>
            <a:graphicFrameLocks noChangeAspect="1"/>
          </p:cNvGraphicFramePr>
          <p:nvPr/>
        </p:nvGraphicFramePr>
        <p:xfrm>
          <a:off x="457200" y="1752600"/>
          <a:ext cx="79248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3" imgW="3962400" imgH="1117600" progId="Equation.DSMT4">
                  <p:embed/>
                </p:oleObj>
              </mc:Choice>
              <mc:Fallback>
                <p:oleObj name="Equation" r:id="rId3" imgW="3962400" imgH="111760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752600"/>
                        <a:ext cx="79248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93" name="Object 41"/>
          <p:cNvGraphicFramePr>
            <a:graphicFrameLocks noChangeAspect="1"/>
          </p:cNvGraphicFramePr>
          <p:nvPr/>
        </p:nvGraphicFramePr>
        <p:xfrm>
          <a:off x="14288" y="4876800"/>
          <a:ext cx="911383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5" imgW="3937000" imgH="419100" progId="Equation.DSMT4">
                  <p:embed/>
                </p:oleObj>
              </mc:Choice>
              <mc:Fallback>
                <p:oleObj name="Equation" r:id="rId5" imgW="3937000" imgH="41910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8" y="4876800"/>
                        <a:ext cx="911383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5996" name="Group 44"/>
          <p:cNvGrpSpPr>
            <a:grpSpLocks/>
          </p:cNvGrpSpPr>
          <p:nvPr/>
        </p:nvGrpSpPr>
        <p:grpSpPr bwMode="auto">
          <a:xfrm>
            <a:off x="533400" y="2819400"/>
            <a:ext cx="8253413" cy="1828800"/>
            <a:chOff x="336" y="1776"/>
            <a:chExt cx="5199" cy="1152"/>
          </a:xfrm>
        </p:grpSpPr>
        <p:sp>
          <p:nvSpPr>
            <p:cNvPr id="11270" name="Line 42"/>
            <p:cNvSpPr>
              <a:spLocks noChangeShapeType="1"/>
            </p:cNvSpPr>
            <p:nvPr/>
          </p:nvSpPr>
          <p:spPr bwMode="auto">
            <a:xfrm>
              <a:off x="336" y="2928"/>
              <a:ext cx="5136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1" name="Text Box 43"/>
            <p:cNvSpPr txBox="1">
              <a:spLocks noChangeArrowheads="1"/>
            </p:cNvSpPr>
            <p:nvPr/>
          </p:nvSpPr>
          <p:spPr bwMode="auto">
            <a:xfrm>
              <a:off x="5232" y="1776"/>
              <a:ext cx="30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4000" b="1">
                  <a:solidFill>
                    <a:schemeClr val="accent2"/>
                  </a:solidFill>
                  <a:latin typeface="Helvetica" panose="020B0604020202020204" pitchFamily="34" charset="0"/>
                </a:rPr>
                <a:t>+</a:t>
              </a:r>
              <a:endParaRPr lang="it-IT" altLang="it-IT">
                <a:latin typeface="Helvetica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5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5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5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4"/>
          <p:cNvGraphicFramePr>
            <a:graphicFrameLocks noChangeAspect="1"/>
          </p:cNvGraphicFramePr>
          <p:nvPr/>
        </p:nvGraphicFramePr>
        <p:xfrm>
          <a:off x="152400" y="457200"/>
          <a:ext cx="8686800" cy="141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Equation" r:id="rId3" imgW="3251200" imgH="469900" progId="Equation.3">
                  <p:embed/>
                </p:oleObj>
              </mc:Choice>
              <mc:Fallback>
                <p:oleObj name="Equation" r:id="rId3" imgW="3251200" imgH="4699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57200"/>
                        <a:ext cx="8686800" cy="1412875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>
                        <a:noFill/>
                      </a:ln>
                      <a:effectLst>
                        <a:outerShdw dist="107763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26" name="Text Box 26"/>
          <p:cNvSpPr txBox="1">
            <a:spLocks noChangeArrowheads="1"/>
          </p:cNvSpPr>
          <p:nvPr/>
        </p:nvSpPr>
        <p:spPr bwMode="auto">
          <a:xfrm>
            <a:off x="1691680" y="4509120"/>
            <a:ext cx="5391219" cy="1200329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3600" b="1" dirty="0" err="1" smtClean="0">
                <a:solidFill>
                  <a:schemeClr val="accent2"/>
                </a:solidFill>
                <a:latin typeface="Helvetica" panose="020B0604020202020204" pitchFamily="34" charset="0"/>
              </a:rPr>
              <a:t>central</a:t>
            </a:r>
            <a:r>
              <a:rPr lang="it-IT" altLang="it-IT" sz="3600" b="1" dirty="0" smtClean="0">
                <a:solidFill>
                  <a:schemeClr val="accent2"/>
                </a:solidFill>
                <a:latin typeface="Helvetica" panose="020B0604020202020204" pitchFamily="34" charset="0"/>
              </a:rPr>
              <a:t> </a:t>
            </a:r>
            <a:r>
              <a:rPr lang="it-IT" altLang="it-IT" sz="3600" b="1" dirty="0" smtClean="0">
                <a:latin typeface="Helvetica" panose="020B0604020202020204" pitchFamily="34" charset="0"/>
              </a:rPr>
              <a:t>finite </a:t>
            </a:r>
            <a:r>
              <a:rPr lang="it-IT" altLang="it-IT" sz="3600" b="1" dirty="0" err="1" smtClean="0">
                <a:latin typeface="Helvetica" panose="020B0604020202020204" pitchFamily="34" charset="0"/>
              </a:rPr>
              <a:t>difference</a:t>
            </a:r>
            <a:r>
              <a:rPr lang="it-IT" altLang="it-IT" sz="3600" b="1" dirty="0" smtClean="0">
                <a:latin typeface="Helvetica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3600" dirty="0" smtClean="0">
                <a:latin typeface="Helvetica" panose="020B0604020202020204" pitchFamily="34" charset="0"/>
              </a:rPr>
              <a:t>(for </a:t>
            </a:r>
            <a:r>
              <a:rPr lang="it-IT" altLang="it-IT" sz="3600" dirty="0" err="1" smtClean="0">
                <a:solidFill>
                  <a:schemeClr val="accent2"/>
                </a:solidFill>
                <a:latin typeface="Helvetica" panose="020B0604020202020204" pitchFamily="34" charset="0"/>
              </a:rPr>
              <a:t>second</a:t>
            </a:r>
            <a:r>
              <a:rPr lang="it-IT" altLang="it-IT" sz="3600" dirty="0" smtClean="0">
                <a:solidFill>
                  <a:schemeClr val="accent2"/>
                </a:solidFill>
                <a:latin typeface="Helvetica" panose="020B0604020202020204" pitchFamily="34" charset="0"/>
              </a:rPr>
              <a:t> </a:t>
            </a:r>
            <a:r>
              <a:rPr lang="it-IT" altLang="it-IT" sz="3600" dirty="0" smtClean="0">
                <a:latin typeface="Helvetica" panose="020B0604020202020204" pitchFamily="34" charset="0"/>
              </a:rPr>
              <a:t>derivative)</a:t>
            </a:r>
          </a:p>
        </p:txBody>
      </p:sp>
      <p:graphicFrame>
        <p:nvGraphicFramePr>
          <p:cNvPr id="128028" name="Object 28"/>
          <p:cNvGraphicFramePr>
            <a:graphicFrameLocks noChangeAspect="1"/>
          </p:cNvGraphicFramePr>
          <p:nvPr/>
        </p:nvGraphicFramePr>
        <p:xfrm>
          <a:off x="6516688" y="1982788"/>
          <a:ext cx="238760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name="Equation" r:id="rId5" imgW="1028254" imgH="253890" progId="Equation.DSMT4">
                  <p:embed/>
                </p:oleObj>
              </mc:Choice>
              <mc:Fallback>
                <p:oleObj name="Equation" r:id="rId5" imgW="1028254" imgH="25389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1982788"/>
                        <a:ext cx="2387600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051335"/>
              </p:ext>
            </p:extLst>
          </p:nvPr>
        </p:nvGraphicFramePr>
        <p:xfrm>
          <a:off x="185058" y="3068960"/>
          <a:ext cx="8755166" cy="1310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name="Equazione" r:id="rId7" imgW="2628720" imgH="393480" progId="Equation.3">
                  <p:embed/>
                </p:oleObj>
              </mc:Choice>
              <mc:Fallback>
                <p:oleObj name="Equazione" r:id="rId7" imgW="2628720" imgH="393480" progId="Equation.3">
                  <p:embed/>
                  <p:pic>
                    <p:nvPicPr>
                      <p:cNvPr id="0" name="Ogget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058" y="3068960"/>
                        <a:ext cx="8755166" cy="1310059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57150">
                        <a:solidFill>
                          <a:srgbClr val="99FF33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7236296" y="4509120"/>
            <a:ext cx="1907704" cy="156966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b="1" dirty="0" err="1" smtClean="0">
                <a:solidFill>
                  <a:srgbClr val="FF3300"/>
                </a:solidFill>
                <a:latin typeface="Helvetica" panose="020B0604020202020204" pitchFamily="34" charset="0"/>
              </a:rPr>
              <a:t>second</a:t>
            </a:r>
            <a:r>
              <a:rPr lang="it-IT" altLang="it-IT" dirty="0" smtClean="0"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order</a:t>
            </a:r>
            <a:r>
              <a:rPr lang="it-IT" altLang="it-IT" dirty="0" smtClean="0"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accuracy</a:t>
            </a:r>
            <a:endParaRPr lang="it-IT" altLang="it-IT" sz="2400" dirty="0" smtClean="0">
              <a:latin typeface="New Yor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8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8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2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62"/>
          <p:cNvGrpSpPr>
            <a:grpSpLocks/>
          </p:cNvGrpSpPr>
          <p:nvPr/>
        </p:nvGrpSpPr>
        <p:grpSpPr bwMode="auto">
          <a:xfrm>
            <a:off x="908051" y="374651"/>
            <a:ext cx="6940550" cy="1416051"/>
            <a:chOff x="572" y="236"/>
            <a:chExt cx="4372" cy="892"/>
          </a:xfrm>
          <a:solidFill>
            <a:schemeClr val="bg2">
              <a:lumMod val="20000"/>
              <a:lumOff val="80000"/>
            </a:schemeClr>
          </a:solidFill>
        </p:grpSpPr>
        <p:sp>
          <p:nvSpPr>
            <p:cNvPr id="13318" name="Text Box 55"/>
            <p:cNvSpPr txBox="1">
              <a:spLocks noChangeArrowheads="1"/>
            </p:cNvSpPr>
            <p:nvPr/>
          </p:nvSpPr>
          <p:spPr bwMode="auto">
            <a:xfrm>
              <a:off x="1074" y="306"/>
              <a:ext cx="2765" cy="3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it-IT" altLang="it-IT" sz="2800" dirty="0" err="1" smtClean="0">
                  <a:solidFill>
                    <a:srgbClr val="FF3300"/>
                  </a:solidFill>
                  <a:latin typeface="Helvetica" panose="020B0604020202020204" pitchFamily="34" charset="0"/>
                </a:rPr>
                <a:t>variants</a:t>
              </a:r>
              <a:r>
                <a:rPr lang="it-IT" altLang="it-IT" sz="2800" dirty="0" smtClean="0">
                  <a:solidFill>
                    <a:srgbClr val="FF3300"/>
                  </a:solidFill>
                  <a:latin typeface="Helvetica" panose="020B0604020202020204" pitchFamily="34" charset="0"/>
                </a:rPr>
                <a:t>:</a:t>
              </a:r>
              <a:r>
                <a:rPr lang="it-IT" altLang="it-IT" sz="2800" dirty="0" smtClean="0">
                  <a:latin typeface="Helvetica" panose="020B0604020202020204" pitchFamily="34" charset="0"/>
                </a:rPr>
                <a:t> </a:t>
              </a:r>
              <a:r>
                <a:rPr lang="it-IT" altLang="it-IT" sz="2800" dirty="0" err="1" smtClean="0">
                  <a:latin typeface="Helvetica" panose="020B0604020202020204" pitchFamily="34" charset="0"/>
                </a:rPr>
                <a:t>approximation</a:t>
              </a:r>
              <a:r>
                <a:rPr lang="it-IT" altLang="it-IT" sz="2800" dirty="0" smtClean="0">
                  <a:latin typeface="Helvetica" panose="020B0604020202020204" pitchFamily="34" charset="0"/>
                </a:rPr>
                <a:t> of</a:t>
              </a:r>
              <a:r>
                <a:rPr lang="it-IT" altLang="it-IT" sz="2400" dirty="0" smtClean="0">
                  <a:latin typeface="New York" charset="0"/>
                </a:rPr>
                <a:t> </a:t>
              </a:r>
            </a:p>
          </p:txBody>
        </p:sp>
        <p:graphicFrame>
          <p:nvGraphicFramePr>
            <p:cNvPr id="13319" name="Object 56"/>
            <p:cNvGraphicFramePr>
              <a:graphicFrameLocks noChangeAspect="1"/>
            </p:cNvGraphicFramePr>
            <p:nvPr/>
          </p:nvGraphicFramePr>
          <p:xfrm>
            <a:off x="3839" y="236"/>
            <a:ext cx="752" cy="4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6" name="Equation" r:id="rId3" imgW="406048" imgH="253780" progId="Equation.DSMT4">
                    <p:embed/>
                  </p:oleObj>
                </mc:Choice>
                <mc:Fallback>
                  <p:oleObj name="Equation" r:id="rId3" imgW="406048" imgH="253780" progId="Equation.DSMT4">
                    <p:embed/>
                    <p:pic>
                      <p:nvPicPr>
                        <p:cNvPr id="13319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9" y="236"/>
                          <a:ext cx="752" cy="4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0" name="Text Box 57"/>
            <p:cNvSpPr txBox="1">
              <a:spLocks noChangeArrowheads="1"/>
            </p:cNvSpPr>
            <p:nvPr/>
          </p:nvSpPr>
          <p:spPr bwMode="auto">
            <a:xfrm>
              <a:off x="572" y="767"/>
              <a:ext cx="1174" cy="3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it-IT" altLang="it-IT" sz="2800" dirty="0" smtClean="0">
                  <a:latin typeface="Helvetica" panose="020B0604020202020204" pitchFamily="34" charset="0"/>
                </a:rPr>
                <a:t>in </a:t>
              </a:r>
              <a:r>
                <a:rPr lang="it-IT" altLang="it-IT" sz="2800" dirty="0" err="1" smtClean="0">
                  <a:latin typeface="Helvetica" panose="020B0604020202020204" pitchFamily="34" charset="0"/>
                </a:rPr>
                <a:t>terms</a:t>
              </a:r>
              <a:r>
                <a:rPr lang="it-IT" altLang="it-IT" sz="2800" dirty="0" smtClean="0">
                  <a:latin typeface="Helvetica" panose="020B0604020202020204" pitchFamily="34" charset="0"/>
                </a:rPr>
                <a:t> of</a:t>
              </a:r>
              <a:endParaRPr lang="it-IT" altLang="it-IT" sz="2400" dirty="0" smtClean="0">
                <a:latin typeface="New York" charset="0"/>
              </a:endParaRPr>
            </a:p>
          </p:txBody>
        </p:sp>
        <p:graphicFrame>
          <p:nvGraphicFramePr>
            <p:cNvPr id="13321" name="Object 58"/>
            <p:cNvGraphicFramePr>
              <a:graphicFrameLocks noChangeAspect="1"/>
            </p:cNvGraphicFramePr>
            <p:nvPr/>
          </p:nvGraphicFramePr>
          <p:xfrm>
            <a:off x="1920" y="672"/>
            <a:ext cx="3024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47" name="Equation" r:id="rId5" imgW="1675673" imgH="253890" progId="Equation.DSMT4">
                    <p:embed/>
                  </p:oleObj>
                </mc:Choice>
                <mc:Fallback>
                  <p:oleObj name="Equation" r:id="rId5" imgW="1675673" imgH="253890" progId="Equation.DSMT4">
                    <p:embed/>
                    <p:pic>
                      <p:nvPicPr>
                        <p:cNvPr id="13321" name="Object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672"/>
                          <a:ext cx="3024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9083" name="Object 59"/>
          <p:cNvGraphicFramePr>
            <a:graphicFrameLocks noChangeAspect="1"/>
          </p:cNvGraphicFramePr>
          <p:nvPr/>
        </p:nvGraphicFramePr>
        <p:xfrm>
          <a:off x="609600" y="2149475"/>
          <a:ext cx="8229600" cy="260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Equation" r:id="rId7" imgW="3492500" imgH="1104900" progId="Equation.DSMT4">
                  <p:embed/>
                </p:oleObj>
              </mc:Choice>
              <mc:Fallback>
                <p:oleObj name="Equation" r:id="rId7" imgW="3492500" imgH="1104900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149475"/>
                        <a:ext cx="8229600" cy="260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084" name="Line 60"/>
          <p:cNvSpPr>
            <a:spLocks noChangeShapeType="1"/>
          </p:cNvSpPr>
          <p:nvPr/>
        </p:nvSpPr>
        <p:spPr bwMode="auto">
          <a:xfrm>
            <a:off x="381000" y="4876800"/>
            <a:ext cx="8153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129085" name="Object 61"/>
          <p:cNvGraphicFramePr>
            <a:graphicFrameLocks noChangeAspect="1"/>
          </p:cNvGraphicFramePr>
          <p:nvPr/>
        </p:nvGraphicFramePr>
        <p:xfrm>
          <a:off x="304800" y="5029200"/>
          <a:ext cx="86106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Equation" r:id="rId9" imgW="4102100" imgH="419100" progId="Equation.DSMT4">
                  <p:embed/>
                </p:oleObj>
              </mc:Choice>
              <mc:Fallback>
                <p:oleObj name="Equation" r:id="rId9" imgW="4102100" imgH="419100" progId="Equation.DSMT4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29200"/>
                        <a:ext cx="8610600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9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9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9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5"/>
          <p:cNvGraphicFramePr>
            <a:graphicFrameLocks noChangeAspect="1"/>
          </p:cNvGraphicFramePr>
          <p:nvPr/>
        </p:nvGraphicFramePr>
        <p:xfrm>
          <a:off x="304800" y="457200"/>
          <a:ext cx="83820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3" imgW="3073400" imgH="419100" progId="Equation.DSMT4">
                  <p:embed/>
                </p:oleObj>
              </mc:Choice>
              <mc:Fallback>
                <p:oleObj name="Equation" r:id="rId3" imgW="3073400" imgH="4191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"/>
                        <a:ext cx="8382000" cy="1295400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38100">
                        <a:solidFill>
                          <a:srgbClr val="99FF33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75" name="Text Box 27"/>
          <p:cNvSpPr txBox="1">
            <a:spLocks noChangeArrowheads="1"/>
          </p:cNvSpPr>
          <p:nvPr/>
        </p:nvSpPr>
        <p:spPr bwMode="auto">
          <a:xfrm>
            <a:off x="2093913" y="3746500"/>
            <a:ext cx="4441825" cy="584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b="1" dirty="0" err="1" smtClean="0">
                <a:solidFill>
                  <a:srgbClr val="FF3300"/>
                </a:solidFill>
                <a:latin typeface="Helvetica" panose="020B0604020202020204" pitchFamily="34" charset="0"/>
              </a:rPr>
              <a:t>second</a:t>
            </a:r>
            <a:r>
              <a:rPr lang="it-IT" altLang="it-IT" dirty="0" smtClean="0"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order</a:t>
            </a:r>
            <a:r>
              <a:rPr lang="it-IT" altLang="it-IT" dirty="0" smtClean="0"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accuracy</a:t>
            </a:r>
            <a:endParaRPr lang="it-IT" altLang="it-IT" sz="2400" dirty="0" smtClean="0">
              <a:latin typeface="New York" charset="0"/>
            </a:endParaRPr>
          </a:p>
        </p:txBody>
      </p:sp>
      <p:sp>
        <p:nvSpPr>
          <p:cNvPr id="130076" name="AutoShape 28"/>
          <p:cNvSpPr>
            <a:spLocks noChangeArrowheads="1"/>
          </p:cNvSpPr>
          <p:nvPr/>
        </p:nvSpPr>
        <p:spPr bwMode="auto">
          <a:xfrm>
            <a:off x="3924300" y="2260600"/>
            <a:ext cx="838200" cy="976313"/>
          </a:xfrm>
          <a:prstGeom prst="downArrow">
            <a:avLst>
              <a:gd name="adj1" fmla="val 50000"/>
              <a:gd name="adj2" fmla="val 29119"/>
            </a:avLst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it-IT">
              <a:latin typeface="Helvetic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0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0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75" grpId="0" animBg="1" autoUpdateAnimBg="0"/>
      <p:bldP spid="13007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0825" y="115888"/>
            <a:ext cx="8356600" cy="5238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general method of construction of a finite difference</a:t>
            </a:r>
            <a:endParaRPr lang="it-IT" sz="2800" dirty="0"/>
          </a:p>
        </p:txBody>
      </p:sp>
      <p:sp>
        <p:nvSpPr>
          <p:cNvPr id="3" name="CasellaDiTesto 2"/>
          <p:cNvSpPr txBox="1"/>
          <p:nvPr/>
        </p:nvSpPr>
        <p:spPr>
          <a:xfrm flipH="1">
            <a:off x="179388" y="620713"/>
            <a:ext cx="8891587" cy="1416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600" dirty="0"/>
              <a:t>we want to approximate the derivatives at </a:t>
            </a:r>
            <a:r>
              <a:rPr lang="it-IT" i="1" dirty="0">
                <a:solidFill>
                  <a:srgbClr val="FF0000"/>
                </a:solidFill>
                <a:latin typeface="+mn-lt"/>
              </a:rPr>
              <a:t>x</a:t>
            </a:r>
            <a:r>
              <a:rPr lang="it-IT" i="1" baseline="-25000" dirty="0">
                <a:solidFill>
                  <a:srgbClr val="FF0000"/>
                </a:solidFill>
                <a:latin typeface="+mn-lt"/>
              </a:rPr>
              <a:t>i</a:t>
            </a:r>
            <a:r>
              <a:rPr lang="it-IT" sz="2600" dirty="0"/>
              <a:t>, </a:t>
            </a:r>
            <a:r>
              <a:rPr lang="en-US" sz="2600" dirty="0"/>
              <a:t>up to the fourth order</a:t>
            </a:r>
            <a:r>
              <a:rPr lang="it-IT" sz="2600" dirty="0"/>
              <a:t> (n=4), </a:t>
            </a:r>
            <a:r>
              <a:rPr lang="en-US" sz="2600" dirty="0"/>
              <a:t>using the values ​​of the function  </a:t>
            </a:r>
            <a:r>
              <a:rPr lang="it-IT" sz="2800" i="1" dirty="0">
                <a:latin typeface="+mn-lt"/>
              </a:rPr>
              <a:t>f</a:t>
            </a:r>
          </a:p>
          <a:p>
            <a:pPr>
              <a:defRPr/>
            </a:pPr>
            <a:r>
              <a:rPr lang="it-IT" sz="2600" dirty="0"/>
              <a:t>                                      </a:t>
            </a:r>
            <a:r>
              <a:rPr lang="en-US" sz="2600" dirty="0"/>
              <a:t>on 5 equally spaced points</a:t>
            </a:r>
            <a:endParaRPr lang="it-IT" sz="2600" dirty="0"/>
          </a:p>
        </p:txBody>
      </p:sp>
      <p:graphicFrame>
        <p:nvGraphicFramePr>
          <p:cNvPr id="1536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425497"/>
              </p:ext>
            </p:extLst>
          </p:nvPr>
        </p:nvGraphicFramePr>
        <p:xfrm>
          <a:off x="385763" y="1447800"/>
          <a:ext cx="29622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8" name="Equazione" r:id="rId3" imgW="1244520" imgH="228600" progId="Equation.3">
                  <p:embed/>
                </p:oleObj>
              </mc:Choice>
              <mc:Fallback>
                <p:oleObj name="Equazione" r:id="rId3" imgW="124452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1447800"/>
                        <a:ext cx="29622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Figura a mano libera 19"/>
          <p:cNvSpPr>
            <a:spLocks/>
          </p:cNvSpPr>
          <p:nvPr/>
        </p:nvSpPr>
        <p:spPr bwMode="auto">
          <a:xfrm>
            <a:off x="2424113" y="2727325"/>
            <a:ext cx="4659312" cy="2005013"/>
          </a:xfrm>
          <a:custGeom>
            <a:avLst/>
            <a:gdLst>
              <a:gd name="T0" fmla="*/ 0 w 4659085"/>
              <a:gd name="T1" fmla="*/ 2005185 h 2004970"/>
              <a:gd name="T2" fmla="*/ 1103355 w 4659085"/>
              <a:gd name="T3" fmla="*/ 219738 h 2004970"/>
              <a:gd name="T4" fmla="*/ 2322850 w 4659085"/>
              <a:gd name="T5" fmla="*/ 103609 h 2004970"/>
              <a:gd name="T6" fmla="*/ 3397170 w 4659085"/>
              <a:gd name="T7" fmla="*/ 901979 h 2004970"/>
              <a:gd name="T8" fmla="*/ 4660220 w 4659085"/>
              <a:gd name="T9" fmla="*/ 1061657 h 2004970"/>
              <a:gd name="T10" fmla="*/ 4660220 w 4659085"/>
              <a:gd name="T11" fmla="*/ 1061657 h 200497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59085" h="2004970">
                <a:moveTo>
                  <a:pt x="0" y="2004970"/>
                </a:moveTo>
                <a:cubicBezTo>
                  <a:pt x="358018" y="1270789"/>
                  <a:pt x="716037" y="536608"/>
                  <a:pt x="1103085" y="219713"/>
                </a:cubicBezTo>
                <a:cubicBezTo>
                  <a:pt x="1490133" y="-97182"/>
                  <a:pt x="1940075" y="-10096"/>
                  <a:pt x="2322285" y="103599"/>
                </a:cubicBezTo>
                <a:cubicBezTo>
                  <a:pt x="2704495" y="217294"/>
                  <a:pt x="3006876" y="742227"/>
                  <a:pt x="3396343" y="901884"/>
                </a:cubicBezTo>
                <a:cubicBezTo>
                  <a:pt x="3785810" y="1061541"/>
                  <a:pt x="4659085" y="1061542"/>
                  <a:pt x="4659085" y="1061542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5366" name="Gruppo 30"/>
          <p:cNvGrpSpPr>
            <a:grpSpLocks/>
          </p:cNvGrpSpPr>
          <p:nvPr/>
        </p:nvGrpSpPr>
        <p:grpSpPr bwMode="auto">
          <a:xfrm>
            <a:off x="1547813" y="2060575"/>
            <a:ext cx="6040437" cy="4291013"/>
            <a:chOff x="1547664" y="2060575"/>
            <a:chExt cx="6040115" cy="4290723"/>
          </a:xfrm>
        </p:grpSpPr>
        <p:sp>
          <p:nvSpPr>
            <p:cNvPr id="15367" name="Rettangolo 12"/>
            <p:cNvSpPr>
              <a:spLocks noChangeArrowheads="1"/>
            </p:cNvSpPr>
            <p:nvPr/>
          </p:nvSpPr>
          <p:spPr bwMode="auto">
            <a:xfrm>
              <a:off x="4427984" y="5767313"/>
              <a:ext cx="45719" cy="109959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15368" name="Rettangolo 13"/>
            <p:cNvSpPr>
              <a:spLocks noChangeArrowheads="1"/>
            </p:cNvSpPr>
            <p:nvPr/>
          </p:nvSpPr>
          <p:spPr bwMode="auto">
            <a:xfrm>
              <a:off x="5390377" y="5733256"/>
              <a:ext cx="45719" cy="1099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15369" name="Rettangolo 14"/>
            <p:cNvSpPr>
              <a:spLocks noChangeArrowheads="1"/>
            </p:cNvSpPr>
            <p:nvPr/>
          </p:nvSpPr>
          <p:spPr bwMode="auto">
            <a:xfrm>
              <a:off x="6398489" y="5733256"/>
              <a:ext cx="45719" cy="1099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15370" name="Rettangolo 15"/>
            <p:cNvSpPr>
              <a:spLocks noChangeArrowheads="1"/>
            </p:cNvSpPr>
            <p:nvPr/>
          </p:nvSpPr>
          <p:spPr bwMode="auto">
            <a:xfrm>
              <a:off x="2483768" y="5767313"/>
              <a:ext cx="45719" cy="1099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15371" name="Rettangolo 16"/>
            <p:cNvSpPr>
              <a:spLocks noChangeArrowheads="1"/>
            </p:cNvSpPr>
            <p:nvPr/>
          </p:nvSpPr>
          <p:spPr bwMode="auto">
            <a:xfrm>
              <a:off x="3446161" y="5733256"/>
              <a:ext cx="45719" cy="1099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grpSp>
          <p:nvGrpSpPr>
            <p:cNvPr id="15372" name="Gruppo 18"/>
            <p:cNvGrpSpPr>
              <a:grpSpLocks/>
            </p:cNvGrpSpPr>
            <p:nvPr/>
          </p:nvGrpSpPr>
          <p:grpSpPr bwMode="auto">
            <a:xfrm>
              <a:off x="1547664" y="2182218"/>
              <a:ext cx="6040115" cy="4169080"/>
              <a:chOff x="1547664" y="2182218"/>
              <a:chExt cx="6040115" cy="4169080"/>
            </a:xfrm>
          </p:grpSpPr>
          <p:grpSp>
            <p:nvGrpSpPr>
              <p:cNvPr id="15383" name="Gruppo 11"/>
              <p:cNvGrpSpPr>
                <a:grpSpLocks/>
              </p:cNvGrpSpPr>
              <p:nvPr/>
            </p:nvGrpSpPr>
            <p:grpSpPr bwMode="auto">
              <a:xfrm>
                <a:off x="1547664" y="2182218"/>
                <a:ext cx="6040115" cy="3775874"/>
                <a:chOff x="1547664" y="1677735"/>
                <a:chExt cx="6040115" cy="3775874"/>
              </a:xfrm>
            </p:grpSpPr>
            <p:cxnSp>
              <p:nvCxnSpPr>
                <p:cNvPr id="15385" name="Connettore 2 7"/>
                <p:cNvCxnSpPr>
                  <a:cxnSpLocks noChangeShapeType="1"/>
                </p:cNvCxnSpPr>
                <p:nvPr/>
              </p:nvCxnSpPr>
              <p:spPr bwMode="auto">
                <a:xfrm>
                  <a:off x="1547664" y="5301208"/>
                  <a:ext cx="6040115" cy="0"/>
                </a:xfrm>
                <a:prstGeom prst="straightConnector1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386" name="Connettore 2 8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691680" y="1677735"/>
                  <a:ext cx="8384" cy="3775874"/>
                </a:xfrm>
                <a:prstGeom prst="straightConnector1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aphicFrame>
            <p:nvGraphicFramePr>
              <p:cNvPr id="15384" name="Object 5"/>
              <p:cNvGraphicFramePr>
                <a:graphicFrameLocks noChangeAspect="1"/>
              </p:cNvGraphicFramePr>
              <p:nvPr/>
            </p:nvGraphicFramePr>
            <p:xfrm>
              <a:off x="2364396" y="5817898"/>
              <a:ext cx="4594225" cy="533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439" name="Equazione" r:id="rId5" imgW="1930400" imgH="228600" progId="Equation.3">
                      <p:embed/>
                    </p:oleObj>
                  </mc:Choice>
                  <mc:Fallback>
                    <p:oleObj name="Equazione" r:id="rId5" imgW="1930400" imgH="228600" progId="Equation.3">
                      <p:embed/>
                      <p:pic>
                        <p:nvPicPr>
                          <p:cNvPr id="0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64396" y="5817898"/>
                            <a:ext cx="4594225" cy="5334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5373" name="Ovale 20"/>
            <p:cNvSpPr>
              <a:spLocks noChangeArrowheads="1"/>
            </p:cNvSpPr>
            <p:nvPr/>
          </p:nvSpPr>
          <p:spPr bwMode="auto">
            <a:xfrm>
              <a:off x="2411760" y="4581128"/>
              <a:ext cx="144016" cy="14401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15374" name="Ovale 21"/>
            <p:cNvSpPr>
              <a:spLocks noChangeArrowheads="1"/>
            </p:cNvSpPr>
            <p:nvPr/>
          </p:nvSpPr>
          <p:spPr bwMode="auto">
            <a:xfrm>
              <a:off x="3347864" y="2996952"/>
              <a:ext cx="144016" cy="14401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15375" name="Ovale 22"/>
            <p:cNvSpPr>
              <a:spLocks noChangeArrowheads="1"/>
            </p:cNvSpPr>
            <p:nvPr/>
          </p:nvSpPr>
          <p:spPr bwMode="auto">
            <a:xfrm>
              <a:off x="4283968" y="2636912"/>
              <a:ext cx="144016" cy="14401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15376" name="Ovale 23"/>
            <p:cNvSpPr>
              <a:spLocks noChangeArrowheads="1"/>
            </p:cNvSpPr>
            <p:nvPr/>
          </p:nvSpPr>
          <p:spPr bwMode="auto">
            <a:xfrm>
              <a:off x="5292080" y="3212976"/>
              <a:ext cx="144016" cy="14401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15377" name="Ovale 24"/>
            <p:cNvSpPr>
              <a:spLocks noChangeArrowheads="1"/>
            </p:cNvSpPr>
            <p:nvPr/>
          </p:nvSpPr>
          <p:spPr bwMode="auto">
            <a:xfrm>
              <a:off x="6372200" y="3645024"/>
              <a:ext cx="144016" cy="144016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graphicFrame>
          <p:nvGraphicFramePr>
            <p:cNvPr id="15378" name="Object 5"/>
            <p:cNvGraphicFramePr>
              <a:graphicFrameLocks noChangeAspect="1"/>
            </p:cNvGraphicFramePr>
            <p:nvPr/>
          </p:nvGraphicFramePr>
          <p:xfrm>
            <a:off x="2555776" y="4503738"/>
            <a:ext cx="604838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40" name="Equazione" r:id="rId7" imgW="253890" imgH="228501" progId="Equation.3">
                    <p:embed/>
                  </p:oleObj>
                </mc:Choice>
                <mc:Fallback>
                  <p:oleObj name="Equazione" r:id="rId7" imgW="253890" imgH="228501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5776" y="4503738"/>
                          <a:ext cx="604838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79" name="Object 5"/>
            <p:cNvGraphicFramePr>
              <a:graphicFrameLocks noChangeAspect="1"/>
            </p:cNvGraphicFramePr>
            <p:nvPr/>
          </p:nvGraphicFramePr>
          <p:xfrm>
            <a:off x="2915816" y="2535238"/>
            <a:ext cx="574675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41" name="Equazione" r:id="rId9" imgW="241300" imgH="228600" progId="Equation.3">
                    <p:embed/>
                  </p:oleObj>
                </mc:Choice>
                <mc:Fallback>
                  <p:oleObj name="Equazione" r:id="rId9" imgW="241300" imgH="2286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5816" y="2535238"/>
                          <a:ext cx="574675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80" name="Object 5"/>
            <p:cNvGraphicFramePr>
              <a:graphicFrameLocks noChangeAspect="1"/>
            </p:cNvGraphicFramePr>
            <p:nvPr/>
          </p:nvGraphicFramePr>
          <p:xfrm>
            <a:off x="4102100" y="2060575"/>
            <a:ext cx="363538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42" name="Equazione" r:id="rId11" imgW="152334" imgH="228501" progId="Equation.3">
                    <p:embed/>
                  </p:oleObj>
                </mc:Choice>
                <mc:Fallback>
                  <p:oleObj name="Equazione" r:id="rId11" imgW="152334" imgH="228501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2100" y="2060575"/>
                          <a:ext cx="363538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81" name="Object 5"/>
            <p:cNvGraphicFramePr>
              <a:graphicFrameLocks noChangeAspect="1"/>
            </p:cNvGraphicFramePr>
            <p:nvPr/>
          </p:nvGraphicFramePr>
          <p:xfrm>
            <a:off x="5293469" y="2687638"/>
            <a:ext cx="574675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43" name="Equazione" r:id="rId13" imgW="241300" imgH="228600" progId="Equation.3">
                    <p:embed/>
                  </p:oleObj>
                </mc:Choice>
                <mc:Fallback>
                  <p:oleObj name="Equazione" r:id="rId13" imgW="241300" imgH="2286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93469" y="2687638"/>
                          <a:ext cx="574675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82" name="Object 5"/>
            <p:cNvGraphicFramePr>
              <a:graphicFrameLocks noChangeAspect="1"/>
            </p:cNvGraphicFramePr>
            <p:nvPr/>
          </p:nvGraphicFramePr>
          <p:xfrm>
            <a:off x="6143625" y="3111500"/>
            <a:ext cx="604838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44" name="Equazione" r:id="rId15" imgW="253890" imgH="228501" progId="Equation.3">
                    <p:embed/>
                  </p:oleObj>
                </mc:Choice>
                <mc:Fallback>
                  <p:oleObj name="Equazione" r:id="rId15" imgW="253890" imgH="228501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43625" y="3111500"/>
                          <a:ext cx="604838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640187"/>
              </p:ext>
            </p:extLst>
          </p:nvPr>
        </p:nvGraphicFramePr>
        <p:xfrm>
          <a:off x="7297992" y="2268588"/>
          <a:ext cx="1511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5" name="Equazione" r:id="rId17" imgW="634680" imgH="228600" progId="Equation.3">
                  <p:embed/>
                </p:oleObj>
              </mc:Choice>
              <mc:Fallback>
                <p:oleObj name="Equazione" r:id="rId17" imgW="634680" imgH="228600" progId="Equation.3">
                  <p:embed/>
                  <p:pic>
                    <p:nvPicPr>
                      <p:cNvPr id="1536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7992" y="2268588"/>
                        <a:ext cx="1511300" cy="53340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943003"/>
              </p:ext>
            </p:extLst>
          </p:nvPr>
        </p:nvGraphicFramePr>
        <p:xfrm>
          <a:off x="831056" y="2828607"/>
          <a:ext cx="7196138" cy="386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Equazione" r:id="rId3" imgW="3022600" imgH="1651000" progId="Equation.3">
                  <p:embed/>
                </p:oleObj>
              </mc:Choice>
              <mc:Fallback>
                <p:oleObj name="Equazione" r:id="rId3" imgW="3022600" imgH="165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6" y="2828607"/>
                        <a:ext cx="7196138" cy="386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sellaDiTesto 4"/>
          <p:cNvSpPr txBox="1">
            <a:spLocks noChangeArrowheads="1"/>
          </p:cNvSpPr>
          <p:nvPr/>
        </p:nvSpPr>
        <p:spPr bwMode="auto">
          <a:xfrm flipH="1">
            <a:off x="0" y="2107252"/>
            <a:ext cx="2376264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600" dirty="0">
                <a:latin typeface="Helvetica" panose="020B0604020202020204" pitchFamily="34" charset="0"/>
              </a:rPr>
              <a:t>Taylor </a:t>
            </a:r>
            <a:r>
              <a:rPr lang="it-IT" altLang="it-IT" sz="2600" dirty="0" err="1">
                <a:latin typeface="Helvetica" panose="020B0604020202020204" pitchFamily="34" charset="0"/>
              </a:rPr>
              <a:t>series</a:t>
            </a:r>
            <a:endParaRPr lang="it-IT" altLang="it-IT" sz="2600" dirty="0">
              <a:latin typeface="Helvetica" panose="020B0604020202020204" pitchFamily="34" charset="0"/>
            </a:endParaRPr>
          </a:p>
        </p:txBody>
      </p:sp>
      <p:graphicFrame>
        <p:nvGraphicFramePr>
          <p:cNvPr id="16388" name="Object 5"/>
          <p:cNvGraphicFramePr>
            <a:graphicFrameLocks noChangeAspect="1"/>
          </p:cNvGraphicFramePr>
          <p:nvPr/>
        </p:nvGraphicFramePr>
        <p:xfrm>
          <a:off x="385763" y="1447800"/>
          <a:ext cx="29622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name="Equazione" r:id="rId5" imgW="1244600" imgH="228600" progId="Equation.3">
                  <p:embed/>
                </p:oleObj>
              </mc:Choice>
              <mc:Fallback>
                <p:oleObj name="Equazione" r:id="rId5" imgW="12446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1447800"/>
                        <a:ext cx="29622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250825" y="115888"/>
            <a:ext cx="8356600" cy="5238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general method of construction of a finite difference</a:t>
            </a:r>
            <a:endParaRPr lang="it-IT" sz="2800" dirty="0"/>
          </a:p>
        </p:txBody>
      </p:sp>
      <p:sp>
        <p:nvSpPr>
          <p:cNvPr id="9" name="CasellaDiTesto 8"/>
          <p:cNvSpPr txBox="1"/>
          <p:nvPr/>
        </p:nvSpPr>
        <p:spPr>
          <a:xfrm flipH="1">
            <a:off x="179388" y="549275"/>
            <a:ext cx="8891587" cy="1416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600" dirty="0"/>
              <a:t>we want to approximate the derivatives at </a:t>
            </a:r>
            <a:r>
              <a:rPr lang="it-IT" i="1" dirty="0">
                <a:solidFill>
                  <a:srgbClr val="FF0000"/>
                </a:solidFill>
                <a:latin typeface="+mn-lt"/>
              </a:rPr>
              <a:t>x</a:t>
            </a:r>
            <a:r>
              <a:rPr lang="it-IT" i="1" baseline="-25000" dirty="0">
                <a:solidFill>
                  <a:srgbClr val="FF0000"/>
                </a:solidFill>
                <a:latin typeface="+mn-lt"/>
              </a:rPr>
              <a:t>i</a:t>
            </a:r>
            <a:r>
              <a:rPr lang="it-IT" sz="2600" dirty="0"/>
              <a:t>, </a:t>
            </a:r>
            <a:r>
              <a:rPr lang="en-US" sz="2600" dirty="0"/>
              <a:t>up to the fourth order</a:t>
            </a:r>
            <a:r>
              <a:rPr lang="it-IT" sz="2600" dirty="0"/>
              <a:t> (n=4), </a:t>
            </a:r>
            <a:r>
              <a:rPr lang="en-US" sz="2600" dirty="0"/>
              <a:t>using the values ​​of the function  </a:t>
            </a:r>
            <a:r>
              <a:rPr lang="it-IT" sz="2800" i="1" dirty="0">
                <a:latin typeface="+mn-lt"/>
              </a:rPr>
              <a:t>f</a:t>
            </a:r>
          </a:p>
          <a:p>
            <a:pPr>
              <a:defRPr/>
            </a:pPr>
            <a:r>
              <a:rPr lang="it-IT" sz="2600" dirty="0"/>
              <a:t>                                      </a:t>
            </a:r>
            <a:r>
              <a:rPr lang="en-US" sz="2600" dirty="0"/>
              <a:t>on 5 equally spaced points</a:t>
            </a:r>
            <a:endParaRPr lang="it-IT" sz="2600" dirty="0"/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109819"/>
              </p:ext>
            </p:extLst>
          </p:nvPr>
        </p:nvGraphicFramePr>
        <p:xfrm>
          <a:off x="2154733" y="2061513"/>
          <a:ext cx="7001698" cy="655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name="Equazione" r:id="rId7" imgW="4127400" imgH="393480" progId="Equation.3">
                  <p:embed/>
                </p:oleObj>
              </mc:Choice>
              <mc:Fallback>
                <p:oleObj name="Equazione" r:id="rId7" imgW="4127400" imgH="393480" progId="Equation.3">
                  <p:embed/>
                  <p:pic>
                    <p:nvPicPr>
                      <p:cNvPr id="1536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733" y="2061513"/>
                        <a:ext cx="7001698" cy="65503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943003"/>
              </p:ext>
            </p:extLst>
          </p:nvPr>
        </p:nvGraphicFramePr>
        <p:xfrm>
          <a:off x="831056" y="2828607"/>
          <a:ext cx="7196138" cy="386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9" name="Equazione" r:id="rId3" imgW="3022600" imgH="1651000" progId="Equation.3">
                  <p:embed/>
                </p:oleObj>
              </mc:Choice>
              <mc:Fallback>
                <p:oleObj name="Equazione" r:id="rId3" imgW="3022600" imgH="1651000" progId="Equation.3">
                  <p:embed/>
                  <p:pic>
                    <p:nvPicPr>
                      <p:cNvPr id="1638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6" y="2828607"/>
                        <a:ext cx="7196138" cy="386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sellaDiTesto 4"/>
          <p:cNvSpPr txBox="1">
            <a:spLocks noChangeArrowheads="1"/>
          </p:cNvSpPr>
          <p:nvPr/>
        </p:nvSpPr>
        <p:spPr bwMode="auto">
          <a:xfrm flipH="1">
            <a:off x="0" y="2107252"/>
            <a:ext cx="2376264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600" dirty="0">
                <a:latin typeface="Helvetica" panose="020B0604020202020204" pitchFamily="34" charset="0"/>
              </a:rPr>
              <a:t>Taylor </a:t>
            </a:r>
            <a:r>
              <a:rPr lang="it-IT" altLang="it-IT" sz="2600" dirty="0" err="1">
                <a:latin typeface="Helvetica" panose="020B0604020202020204" pitchFamily="34" charset="0"/>
              </a:rPr>
              <a:t>series</a:t>
            </a:r>
            <a:endParaRPr lang="it-IT" altLang="it-IT" sz="2600" dirty="0">
              <a:latin typeface="Helvetica" panose="020B0604020202020204" pitchFamily="34" charset="0"/>
            </a:endParaRPr>
          </a:p>
        </p:txBody>
      </p:sp>
      <p:graphicFrame>
        <p:nvGraphicFramePr>
          <p:cNvPr id="16388" name="Object 5"/>
          <p:cNvGraphicFramePr>
            <a:graphicFrameLocks noChangeAspect="1"/>
          </p:cNvGraphicFramePr>
          <p:nvPr/>
        </p:nvGraphicFramePr>
        <p:xfrm>
          <a:off x="385763" y="1447800"/>
          <a:ext cx="29622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0" name="Equazione" r:id="rId5" imgW="1244600" imgH="228600" progId="Equation.3">
                  <p:embed/>
                </p:oleObj>
              </mc:Choice>
              <mc:Fallback>
                <p:oleObj name="Equazione" r:id="rId5" imgW="1244600" imgH="228600" progId="Equation.3">
                  <p:embed/>
                  <p:pic>
                    <p:nvPicPr>
                      <p:cNvPr id="1638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1447800"/>
                        <a:ext cx="29622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250825" y="115888"/>
            <a:ext cx="8356600" cy="5238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general method of construction of a finite difference</a:t>
            </a:r>
            <a:endParaRPr lang="it-IT" sz="2800" dirty="0"/>
          </a:p>
        </p:txBody>
      </p:sp>
      <p:sp>
        <p:nvSpPr>
          <p:cNvPr id="9" name="CasellaDiTesto 8"/>
          <p:cNvSpPr txBox="1"/>
          <p:nvPr/>
        </p:nvSpPr>
        <p:spPr>
          <a:xfrm flipH="1">
            <a:off x="179388" y="549275"/>
            <a:ext cx="8891587" cy="1416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600" dirty="0"/>
              <a:t>we want to approximate the derivatives at </a:t>
            </a:r>
            <a:r>
              <a:rPr lang="it-IT" i="1" dirty="0">
                <a:solidFill>
                  <a:srgbClr val="FF0000"/>
                </a:solidFill>
                <a:latin typeface="+mn-lt"/>
              </a:rPr>
              <a:t>x</a:t>
            </a:r>
            <a:r>
              <a:rPr lang="it-IT" i="1" baseline="-25000" dirty="0">
                <a:solidFill>
                  <a:srgbClr val="FF0000"/>
                </a:solidFill>
                <a:latin typeface="+mn-lt"/>
              </a:rPr>
              <a:t>i</a:t>
            </a:r>
            <a:r>
              <a:rPr lang="it-IT" sz="2600" dirty="0"/>
              <a:t>, </a:t>
            </a:r>
            <a:r>
              <a:rPr lang="en-US" sz="2600" dirty="0"/>
              <a:t>up to the fourth order</a:t>
            </a:r>
            <a:r>
              <a:rPr lang="it-IT" sz="2600" dirty="0"/>
              <a:t> (n=4), </a:t>
            </a:r>
            <a:r>
              <a:rPr lang="en-US" sz="2600" dirty="0"/>
              <a:t>using the values ​​of the function  </a:t>
            </a:r>
            <a:r>
              <a:rPr lang="it-IT" sz="2800" i="1" dirty="0">
                <a:latin typeface="+mn-lt"/>
              </a:rPr>
              <a:t>f</a:t>
            </a:r>
          </a:p>
          <a:p>
            <a:pPr>
              <a:defRPr/>
            </a:pPr>
            <a:r>
              <a:rPr lang="it-IT" sz="2600" dirty="0"/>
              <a:t>                                      </a:t>
            </a:r>
            <a:r>
              <a:rPr lang="en-US" sz="2600" dirty="0"/>
              <a:t>on 5 equally spaced points</a:t>
            </a:r>
            <a:endParaRPr lang="it-IT" sz="2600" dirty="0"/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46286"/>
              </p:ext>
            </p:extLst>
          </p:nvPr>
        </p:nvGraphicFramePr>
        <p:xfrm>
          <a:off x="2267744" y="2062003"/>
          <a:ext cx="4891088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1" name="Equazione" r:id="rId7" imgW="2882880" imgH="393480" progId="Equation.3">
                  <p:embed/>
                </p:oleObj>
              </mc:Choice>
              <mc:Fallback>
                <p:oleObj name="Equazione" r:id="rId7" imgW="2882880" imgH="393480" progId="Equation.3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062003"/>
                        <a:ext cx="4891088" cy="6540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709808"/>
              </p:ext>
            </p:extLst>
          </p:nvPr>
        </p:nvGraphicFramePr>
        <p:xfrm>
          <a:off x="7469188" y="2130266"/>
          <a:ext cx="16017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2" name="Equazione" r:id="rId9" imgW="672840" imgH="228600" progId="Equation.3">
                  <p:embed/>
                </p:oleObj>
              </mc:Choice>
              <mc:Fallback>
                <p:oleObj name="Equazione" r:id="rId9" imgW="672840" imgH="228600" progId="Equation.3">
                  <p:embed/>
                  <p:pic>
                    <p:nvPicPr>
                      <p:cNvPr id="2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9188" y="2130266"/>
                        <a:ext cx="1601787" cy="53340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616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5"/>
          <p:cNvGraphicFramePr>
            <a:graphicFrameLocks noChangeAspect="1"/>
          </p:cNvGraphicFramePr>
          <p:nvPr/>
        </p:nvGraphicFramePr>
        <p:xfrm>
          <a:off x="941388" y="1470025"/>
          <a:ext cx="6683375" cy="404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zione" r:id="rId3" imgW="2806700" imgH="1727200" progId="Equation.3">
                  <p:embed/>
                </p:oleObj>
              </mc:Choice>
              <mc:Fallback>
                <p:oleObj name="Equazione" r:id="rId3" imgW="2806700" imgH="172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388" y="1470025"/>
                        <a:ext cx="6683375" cy="4040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CasellaDiTesto 4"/>
          <p:cNvSpPr txBox="1">
            <a:spLocks noChangeArrowheads="1"/>
          </p:cNvSpPr>
          <p:nvPr/>
        </p:nvSpPr>
        <p:spPr bwMode="auto">
          <a:xfrm flipH="1">
            <a:off x="1852613" y="808038"/>
            <a:ext cx="561657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600">
                <a:latin typeface="Helvetica" panose="020B0604020202020204" pitchFamily="34" charset="0"/>
              </a:rPr>
              <a:t>Taylor series in matrix form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50825" y="115888"/>
            <a:ext cx="8356600" cy="5238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general method of construction of a finite difference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323528" y="1700808"/>
            <a:ext cx="46805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>
                <a:srgbClr val="FF3300"/>
              </a:buClr>
              <a:buSzPct val="130000"/>
              <a:buFont typeface="Wingdings" panose="05000000000000000000" pitchFamily="2" charset="2"/>
              <a:buNone/>
            </a:pPr>
            <a:r>
              <a:rPr lang="en-US" altLang="it-IT" dirty="0">
                <a:latin typeface="Helvetica" panose="020B0604020202020204" pitchFamily="34" charset="0"/>
              </a:rPr>
              <a:t>w</a:t>
            </a:r>
            <a:r>
              <a:rPr lang="en-US" altLang="it-IT" dirty="0" smtClean="0">
                <a:latin typeface="Helvetica" panose="020B0604020202020204" pitchFamily="34" charset="0"/>
              </a:rPr>
              <a:t>e have 3 approaches</a:t>
            </a:r>
            <a:endParaRPr lang="it-IT" altLang="it-IT" dirty="0">
              <a:latin typeface="Helvetica" panose="020B0604020202020204" pitchFamily="34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1229710" y="362635"/>
            <a:ext cx="6494085" cy="646331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it-IT" sz="3600" b="1" dirty="0" smtClean="0">
                <a:latin typeface="Arial" charset="0"/>
                <a:ea typeface="ＭＳ Ｐゴシック" charset="0"/>
              </a:rPr>
              <a:t>How to compute </a:t>
            </a:r>
            <a:r>
              <a:rPr lang="it-IT" sz="3600" b="1" dirty="0" err="1" smtClean="0">
                <a:latin typeface="Arial" charset="0"/>
                <a:ea typeface="ＭＳ Ｐゴシック" charset="0"/>
              </a:rPr>
              <a:t>Derivatives</a:t>
            </a:r>
            <a:endParaRPr lang="it-IT" sz="3600" b="1" dirty="0">
              <a:latin typeface="Arial" charset="0"/>
              <a:ea typeface="ＭＳ Ｐゴシック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95007" y="2708920"/>
            <a:ext cx="85947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>
                <a:srgbClr val="FF3300"/>
              </a:buClr>
              <a:buSzPct val="130000"/>
              <a:buFont typeface="Wingdings" panose="05000000000000000000" pitchFamily="2" charset="2"/>
              <a:buNone/>
            </a:pPr>
            <a:r>
              <a:rPr lang="en-US" altLang="it-IT" dirty="0" smtClean="0">
                <a:latin typeface="Helvetica" panose="020B0604020202020204" pitchFamily="34" charset="0"/>
              </a:rPr>
              <a:t>1 )    </a:t>
            </a:r>
            <a:r>
              <a:rPr lang="en-US" altLang="it-IT" b="1" dirty="0" smtClean="0">
                <a:latin typeface="Helvetica" panose="020B0604020202020204" pitchFamily="34" charset="0"/>
              </a:rPr>
              <a:t>Numerical </a:t>
            </a:r>
            <a:r>
              <a:rPr lang="en-US" altLang="it-IT" dirty="0" smtClean="0">
                <a:latin typeface="Helvetica" panose="020B0604020202020204" pitchFamily="34" charset="0"/>
              </a:rPr>
              <a:t>Differentiation</a:t>
            </a:r>
          </a:p>
          <a:p>
            <a:pPr>
              <a:spcBef>
                <a:spcPct val="0"/>
              </a:spcBef>
              <a:buClr>
                <a:srgbClr val="FF3300"/>
              </a:buClr>
              <a:buSzPct val="130000"/>
              <a:buFont typeface="Wingdings" panose="05000000000000000000" pitchFamily="2" charset="2"/>
              <a:buNone/>
            </a:pPr>
            <a:endParaRPr lang="en-US" altLang="it-IT" dirty="0">
              <a:latin typeface="Helvetica" panose="020B0604020202020204" pitchFamily="34" charset="0"/>
            </a:endParaRPr>
          </a:p>
          <a:p>
            <a:pPr>
              <a:spcBef>
                <a:spcPct val="0"/>
              </a:spcBef>
              <a:buClr>
                <a:srgbClr val="FF3300"/>
              </a:buClr>
              <a:buSzPct val="130000"/>
              <a:buFont typeface="Wingdings" panose="05000000000000000000" pitchFamily="2" charset="2"/>
              <a:buNone/>
            </a:pPr>
            <a:r>
              <a:rPr lang="en-US" altLang="it-IT" dirty="0" smtClean="0">
                <a:latin typeface="Helvetica" panose="020B0604020202020204" pitchFamily="34" charset="0"/>
              </a:rPr>
              <a:t>2 )    </a:t>
            </a:r>
            <a:r>
              <a:rPr lang="en-US" altLang="it-IT" b="1" dirty="0" smtClean="0">
                <a:latin typeface="Helvetica" panose="020B0604020202020204" pitchFamily="34" charset="0"/>
              </a:rPr>
              <a:t>Symbolic</a:t>
            </a:r>
            <a:r>
              <a:rPr lang="en-US" altLang="it-IT" dirty="0" smtClean="0">
                <a:latin typeface="Helvetica" panose="020B0604020202020204" pitchFamily="34" charset="0"/>
              </a:rPr>
              <a:t> Differentiation</a:t>
            </a:r>
          </a:p>
          <a:p>
            <a:pPr>
              <a:spcBef>
                <a:spcPct val="0"/>
              </a:spcBef>
              <a:buClr>
                <a:srgbClr val="FF3300"/>
              </a:buClr>
              <a:buSzPct val="130000"/>
              <a:buFont typeface="Wingdings" panose="05000000000000000000" pitchFamily="2" charset="2"/>
              <a:buNone/>
            </a:pPr>
            <a:endParaRPr lang="en-US" altLang="it-IT" dirty="0">
              <a:latin typeface="Helvetica" panose="020B0604020202020204" pitchFamily="34" charset="0"/>
            </a:endParaRPr>
          </a:p>
          <a:p>
            <a:pPr>
              <a:spcBef>
                <a:spcPct val="0"/>
              </a:spcBef>
              <a:buClr>
                <a:srgbClr val="FF3300"/>
              </a:buClr>
              <a:buSzPct val="130000"/>
              <a:buFont typeface="Wingdings" panose="05000000000000000000" pitchFamily="2" charset="2"/>
              <a:buNone/>
            </a:pPr>
            <a:r>
              <a:rPr lang="en-US" altLang="it-IT" dirty="0" smtClean="0">
                <a:latin typeface="Helvetica" panose="020B0604020202020204" pitchFamily="34" charset="0"/>
              </a:rPr>
              <a:t>3 )    </a:t>
            </a:r>
            <a:r>
              <a:rPr lang="en-US" altLang="it-IT" b="1" dirty="0" smtClean="0">
                <a:latin typeface="Helvetica" panose="020B0604020202020204" pitchFamily="34" charset="0"/>
              </a:rPr>
              <a:t>Automatic</a:t>
            </a:r>
            <a:r>
              <a:rPr lang="en-US" altLang="it-IT" dirty="0" smtClean="0">
                <a:latin typeface="Helvetica" panose="020B0604020202020204" pitchFamily="34" charset="0"/>
              </a:rPr>
              <a:t> Differentiation</a:t>
            </a:r>
            <a:endParaRPr lang="it-IT" altLang="it-IT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42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5"/>
          <p:cNvGraphicFramePr>
            <a:graphicFrameLocks noChangeAspect="1"/>
          </p:cNvGraphicFramePr>
          <p:nvPr/>
        </p:nvGraphicFramePr>
        <p:xfrm>
          <a:off x="1289050" y="1558925"/>
          <a:ext cx="5988050" cy="386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Equazione" r:id="rId3" imgW="2514600" imgH="1651000" progId="Equation.3">
                  <p:embed/>
                </p:oleObj>
              </mc:Choice>
              <mc:Fallback>
                <p:oleObj name="Equazione" r:id="rId3" imgW="2514600" imgH="165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1558925"/>
                        <a:ext cx="5988050" cy="386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uppo 7"/>
          <p:cNvGrpSpPr>
            <a:grpSpLocks/>
          </p:cNvGrpSpPr>
          <p:nvPr/>
        </p:nvGrpSpPr>
        <p:grpSpPr bwMode="auto">
          <a:xfrm>
            <a:off x="5837238" y="4872038"/>
            <a:ext cx="1974850" cy="1612900"/>
            <a:chOff x="5820794" y="4725146"/>
            <a:chExt cx="1975625" cy="1614189"/>
          </a:xfrm>
        </p:grpSpPr>
        <p:sp>
          <p:nvSpPr>
            <p:cNvPr id="18439" name="CasellaDiTesto 5"/>
            <p:cNvSpPr txBox="1">
              <a:spLocks noChangeArrowheads="1"/>
            </p:cNvSpPr>
            <p:nvPr/>
          </p:nvSpPr>
          <p:spPr bwMode="auto">
            <a:xfrm flipH="1">
              <a:off x="5820794" y="5846590"/>
              <a:ext cx="1975625" cy="4927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2600" b="1">
                  <a:solidFill>
                    <a:schemeClr val="bg1"/>
                  </a:solidFill>
                  <a:latin typeface="Helvetica" panose="020B0604020202020204" pitchFamily="34" charset="0"/>
                </a:rPr>
                <a:t>unknowns</a:t>
              </a:r>
            </a:p>
          </p:txBody>
        </p:sp>
        <p:cxnSp>
          <p:nvCxnSpPr>
            <p:cNvPr id="18440" name="Connettore 2 5"/>
            <p:cNvCxnSpPr>
              <a:cxnSpLocks noChangeShapeType="1"/>
              <a:stCxn id="18439" idx="0"/>
            </p:cNvCxnSpPr>
            <p:nvPr/>
          </p:nvCxnSpPr>
          <p:spPr bwMode="auto">
            <a:xfrm flipH="1" flipV="1">
              <a:off x="6648887" y="4725146"/>
              <a:ext cx="159720" cy="1121444"/>
            </a:xfrm>
            <a:prstGeom prst="straightConnector1">
              <a:avLst/>
            </a:prstGeom>
            <a:noFill/>
            <a:ln w="57150" algn="ctr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436" name="CasellaDiTesto 4"/>
          <p:cNvSpPr txBox="1">
            <a:spLocks noChangeArrowheads="1"/>
          </p:cNvSpPr>
          <p:nvPr/>
        </p:nvSpPr>
        <p:spPr bwMode="auto">
          <a:xfrm flipH="1">
            <a:off x="1852613" y="808038"/>
            <a:ext cx="561657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600">
                <a:latin typeface="Helvetica" panose="020B0604020202020204" pitchFamily="34" charset="0"/>
              </a:rPr>
              <a:t>Taylor series in matrix form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50825" y="115888"/>
            <a:ext cx="8356600" cy="5238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general method of construction of a finite difference</a:t>
            </a:r>
            <a:endParaRPr lang="it-IT" sz="28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555875" y="5700713"/>
            <a:ext cx="2598738" cy="584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dirty="0"/>
              <a:t>linear </a:t>
            </a:r>
            <a:r>
              <a:rPr lang="it-IT" dirty="0" err="1"/>
              <a:t>system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14375" y="0"/>
            <a:ext cx="7561263" cy="600233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([1 -2  2  -4/3 2/3;</a:t>
            </a:r>
          </a:p>
          <a:p>
            <a:pPr>
              <a:defRPr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1 -1 1/2 -1/6 1/24;</a:t>
            </a:r>
          </a:p>
          <a:p>
            <a:pPr>
              <a:defRPr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  0  0    0   0  ;</a:t>
            </a:r>
          </a:p>
          <a:p>
            <a:pPr>
              <a:defRPr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  1 1/2  1/6 1/24;</a:t>
            </a:r>
          </a:p>
          <a:p>
            <a:pPr>
              <a:defRPr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1  2  2   4/3 2/3])</a:t>
            </a:r>
          </a:p>
          <a:p>
            <a:pPr>
              <a:defRPr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A =</a:t>
            </a:r>
          </a:p>
          <a:p>
            <a:pPr>
              <a:defRPr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defRPr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[ 1, -2,   2, -4/3,  2/3]</a:t>
            </a:r>
          </a:p>
          <a:p>
            <a:pPr>
              <a:defRPr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[ 1, -1, 1/2, -1/6, 1/24]</a:t>
            </a:r>
          </a:p>
          <a:p>
            <a:pPr>
              <a:defRPr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[ 1,  0,   0,    0,    0]</a:t>
            </a:r>
          </a:p>
          <a:p>
            <a:pPr>
              <a:defRPr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[ 1,  1, 1/2,  1/6, 1/24]</a:t>
            </a:r>
          </a:p>
          <a:p>
            <a:pPr>
              <a:defRPr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[ 1,  2,   2,  4/3,  2/3]</a:t>
            </a: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459" name="CasellaDiTesto 2"/>
          <p:cNvSpPr txBox="1">
            <a:spLocks noChangeArrowheads="1"/>
          </p:cNvSpPr>
          <p:nvPr/>
        </p:nvSpPr>
        <p:spPr bwMode="auto">
          <a:xfrm>
            <a:off x="900113" y="6002338"/>
            <a:ext cx="6858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Helvetica" panose="020B0604020202020204" pitchFamily="34" charset="0"/>
              </a:rPr>
              <a:t>matrices in </a:t>
            </a:r>
            <a:r>
              <a:rPr lang="it-IT" altLang="it-IT" b="1">
                <a:solidFill>
                  <a:srgbClr val="FF0000"/>
                </a:solidFill>
                <a:latin typeface="Helvetica" panose="020B0604020202020204" pitchFamily="34" charset="0"/>
              </a:rPr>
              <a:t>symbolic form </a:t>
            </a:r>
            <a:r>
              <a:rPr lang="it-IT" altLang="it-IT">
                <a:latin typeface="Helvetica" panose="020B0604020202020204" pitchFamily="34" charset="0"/>
              </a:rPr>
              <a:t>in Matlab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8313" y="476250"/>
            <a:ext cx="8064500" cy="40322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</a:p>
          <a:p>
            <a:pPr>
              <a:defRPr/>
            </a:pP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ans =</a:t>
            </a:r>
          </a:p>
          <a:p>
            <a:pPr>
              <a:defRPr/>
            </a:pP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defRPr/>
            </a:pP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[     0,    0,    1,   0,     0]</a:t>
            </a:r>
          </a:p>
          <a:p>
            <a:pPr>
              <a:defRPr/>
            </a:pP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[  1/12, -2/3,    0, 2/3, -1/12]</a:t>
            </a:r>
          </a:p>
          <a:p>
            <a:pPr>
              <a:defRPr/>
            </a:pP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[ -1/12,  4/3, -5/2, 4/3, -1/12]</a:t>
            </a:r>
          </a:p>
          <a:p>
            <a:pPr>
              <a:defRPr/>
            </a:pP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[  -1/2,    1,    0,  -1,   1/2]</a:t>
            </a:r>
          </a:p>
          <a:p>
            <a:pPr>
              <a:defRPr/>
            </a:pP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[     1,   -4,    6,  -4,     1]</a:t>
            </a: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483" name="CasellaDiTesto 2"/>
          <p:cNvSpPr txBox="1">
            <a:spLocks noChangeArrowheads="1"/>
          </p:cNvSpPr>
          <p:nvPr/>
        </p:nvSpPr>
        <p:spPr bwMode="auto">
          <a:xfrm>
            <a:off x="900113" y="4797425"/>
            <a:ext cx="6858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Helvetica" panose="020B0604020202020204" pitchFamily="34" charset="0"/>
              </a:rPr>
              <a:t>matrices in </a:t>
            </a:r>
            <a:r>
              <a:rPr lang="it-IT" altLang="it-IT" b="1">
                <a:solidFill>
                  <a:srgbClr val="FF0000"/>
                </a:solidFill>
                <a:latin typeface="Helvetica" panose="020B0604020202020204" pitchFamily="34" charset="0"/>
              </a:rPr>
              <a:t>symbolic form </a:t>
            </a:r>
            <a:r>
              <a:rPr lang="it-IT" altLang="it-IT">
                <a:latin typeface="Helvetica" panose="020B0604020202020204" pitchFamily="34" charset="0"/>
              </a:rPr>
              <a:t>in Matlab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5"/>
          <p:cNvGraphicFramePr>
            <a:graphicFrameLocks noChangeAspect="1"/>
          </p:cNvGraphicFramePr>
          <p:nvPr/>
        </p:nvGraphicFramePr>
        <p:xfrm>
          <a:off x="939800" y="2128838"/>
          <a:ext cx="7016750" cy="338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Equazione" r:id="rId3" imgW="2946400" imgH="1447800" progId="Equation.3">
                  <p:embed/>
                </p:oleObj>
              </mc:Choice>
              <mc:Fallback>
                <p:oleObj name="Equazione" r:id="rId3" imgW="2946400" imgH="1447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2128838"/>
                        <a:ext cx="7016750" cy="338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CasellaDiTesto 4"/>
          <p:cNvSpPr txBox="1">
            <a:spLocks noChangeArrowheads="1"/>
          </p:cNvSpPr>
          <p:nvPr/>
        </p:nvSpPr>
        <p:spPr bwMode="auto">
          <a:xfrm flipH="1">
            <a:off x="611188" y="815975"/>
            <a:ext cx="80645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600">
                <a:latin typeface="Helvetica" panose="020B0604020202020204" pitchFamily="34" charset="0"/>
              </a:rPr>
              <a:t>expression of finite differences based on 5 equally spaced points, for derivatives up to the fourth order</a:t>
            </a:r>
            <a:endParaRPr lang="it-IT" altLang="it-IT" sz="2600">
              <a:latin typeface="Helvetica" panose="020B0604020202020204" pitchFamily="34" charset="0"/>
            </a:endParaRPr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155700" y="3025775"/>
            <a:ext cx="936625" cy="503238"/>
          </a:xfrm>
          <a:prstGeom prst="rect">
            <a:avLst/>
          </a:prstGeom>
          <a:noFill/>
          <a:ln w="3810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>
              <a:latin typeface="Helvetica" panose="020B0604020202020204" pitchFamily="34" charset="0"/>
            </a:endParaRPr>
          </a:p>
        </p:txBody>
      </p:sp>
      <p:sp>
        <p:nvSpPr>
          <p:cNvPr id="7" name="Rettangolo 6"/>
          <p:cNvSpPr>
            <a:spLocks noChangeArrowheads="1"/>
          </p:cNvSpPr>
          <p:nvPr/>
        </p:nvSpPr>
        <p:spPr bwMode="auto">
          <a:xfrm>
            <a:off x="2740025" y="2520950"/>
            <a:ext cx="4176713" cy="865188"/>
          </a:xfrm>
          <a:prstGeom prst="rect">
            <a:avLst/>
          </a:prstGeom>
          <a:noFill/>
          <a:ln w="3810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>
              <a:latin typeface="Helvetica" panose="020B0604020202020204" pitchFamily="34" charset="0"/>
            </a:endParaRP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6967538" y="2462213"/>
            <a:ext cx="917575" cy="2579687"/>
          </a:xfrm>
          <a:prstGeom prst="rect">
            <a:avLst/>
          </a:prstGeom>
          <a:noFill/>
          <a:ln w="3810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endParaRPr lang="it-IT" alt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250825" y="115888"/>
            <a:ext cx="8356600" cy="5238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general method of construction of a finite difference</a:t>
            </a:r>
            <a:endParaRPr lang="it-IT" sz="2800" dirty="0"/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1081088" y="5661025"/>
          <a:ext cx="66087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" name="Equazione" r:id="rId5" imgW="2959100" imgH="393700" progId="Equation.3">
                  <p:embed/>
                </p:oleObj>
              </mc:Choice>
              <mc:Fallback>
                <p:oleObj name="Equazione" r:id="rId5" imgW="29591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5661025"/>
                        <a:ext cx="6608762" cy="8636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C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5"/>
          <p:cNvGraphicFramePr>
            <a:graphicFrameLocks noChangeAspect="1"/>
          </p:cNvGraphicFramePr>
          <p:nvPr/>
        </p:nvGraphicFramePr>
        <p:xfrm>
          <a:off x="1403350" y="836613"/>
          <a:ext cx="5184775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name="Equazione" r:id="rId3" imgW="2946400" imgH="1447800" progId="Equation.3">
                  <p:embed/>
                </p:oleObj>
              </mc:Choice>
              <mc:Fallback>
                <p:oleObj name="Equazione" r:id="rId3" imgW="2946400" imgH="1447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836613"/>
                        <a:ext cx="5184775" cy="250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5"/>
          <p:cNvGraphicFramePr>
            <a:graphicFrameLocks noChangeAspect="1"/>
          </p:cNvGraphicFramePr>
          <p:nvPr/>
        </p:nvGraphicFramePr>
        <p:xfrm>
          <a:off x="971550" y="3670300"/>
          <a:ext cx="66087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6" name="Equazione" r:id="rId5" imgW="2959100" imgH="393700" progId="Equation.3">
                  <p:embed/>
                </p:oleObj>
              </mc:Choice>
              <mc:Fallback>
                <p:oleObj name="Equazione" r:id="rId5" imgW="29591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670300"/>
                        <a:ext cx="6608763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5"/>
          <p:cNvGraphicFramePr>
            <a:graphicFrameLocks noChangeAspect="1"/>
          </p:cNvGraphicFramePr>
          <p:nvPr/>
        </p:nvGraphicFramePr>
        <p:xfrm>
          <a:off x="1619250" y="4868863"/>
          <a:ext cx="44894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name="Equazione" r:id="rId7" imgW="1752600" imgH="393700" progId="Equation.3">
                  <p:embed/>
                </p:oleObj>
              </mc:Choice>
              <mc:Fallback>
                <p:oleObj name="Equazione" r:id="rId7" imgW="17526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868863"/>
                        <a:ext cx="4489450" cy="990600"/>
                      </a:xfrm>
                      <a:prstGeom prst="rect">
                        <a:avLst/>
                      </a:prstGeom>
                      <a:solidFill>
                        <a:srgbClr val="C2FFF0"/>
                      </a:solidFill>
                      <a:ln w="38100">
                        <a:solidFill>
                          <a:srgbClr val="FFC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50825" y="115888"/>
            <a:ext cx="8356600" cy="5238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general method of construction of a finite difference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5"/>
          <p:cNvGraphicFramePr>
            <a:graphicFrameLocks noChangeAspect="1"/>
          </p:cNvGraphicFramePr>
          <p:nvPr/>
        </p:nvGraphicFramePr>
        <p:xfrm>
          <a:off x="939800" y="2128838"/>
          <a:ext cx="7016750" cy="338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" name="Equazione" r:id="rId3" imgW="2946400" imgH="1447800" progId="Equation.3">
                  <p:embed/>
                </p:oleObj>
              </mc:Choice>
              <mc:Fallback>
                <p:oleObj name="Equazione" r:id="rId3" imgW="2946400" imgH="1447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2128838"/>
                        <a:ext cx="7016750" cy="338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CasellaDiTesto 4"/>
          <p:cNvSpPr txBox="1">
            <a:spLocks noChangeArrowheads="1"/>
          </p:cNvSpPr>
          <p:nvPr/>
        </p:nvSpPr>
        <p:spPr bwMode="auto">
          <a:xfrm flipH="1">
            <a:off x="611188" y="815975"/>
            <a:ext cx="806450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600">
                <a:latin typeface="Helvetica" panose="020B0604020202020204" pitchFamily="34" charset="0"/>
              </a:rPr>
              <a:t>expression of finite differences based on 5 equally spaced points, for derivatives up to the fourth order</a:t>
            </a:r>
            <a:endParaRPr lang="it-IT" altLang="it-IT" sz="2600">
              <a:latin typeface="Helvetica" panose="020B0604020202020204" pitchFamily="34" charset="0"/>
            </a:endParaRPr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7019925" y="2520950"/>
            <a:ext cx="865188" cy="2636838"/>
          </a:xfrm>
          <a:prstGeom prst="rect">
            <a:avLst/>
          </a:prstGeom>
          <a:noFill/>
          <a:ln w="38100" algn="ctr">
            <a:solidFill>
              <a:srgbClr val="47FFD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>
              <a:latin typeface="Helvetica" panose="020B0604020202020204" pitchFamily="34" charset="0"/>
            </a:endParaRPr>
          </a:p>
        </p:txBody>
      </p:sp>
      <p:sp>
        <p:nvSpPr>
          <p:cNvPr id="8" name="Rettangolo 7"/>
          <p:cNvSpPr/>
          <p:nvPr/>
        </p:nvSpPr>
        <p:spPr bwMode="auto">
          <a:xfrm>
            <a:off x="1117600" y="3570288"/>
            <a:ext cx="936625" cy="504825"/>
          </a:xfrm>
          <a:prstGeom prst="rect">
            <a:avLst/>
          </a:prstGeom>
          <a:noFill/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it-IT">
              <a:latin typeface="Helvetica" charset="0"/>
              <a:ea typeface="ＭＳ Ｐゴシック" charset="0"/>
            </a:endParaRPr>
          </a:p>
        </p:txBody>
      </p:sp>
      <p:sp>
        <p:nvSpPr>
          <p:cNvPr id="9" name="Rettangolo 8"/>
          <p:cNvSpPr/>
          <p:nvPr/>
        </p:nvSpPr>
        <p:spPr bwMode="auto">
          <a:xfrm>
            <a:off x="2738438" y="3390900"/>
            <a:ext cx="4176712" cy="863600"/>
          </a:xfrm>
          <a:prstGeom prst="rect">
            <a:avLst/>
          </a:prstGeom>
          <a:noFill/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it-IT">
              <a:latin typeface="Helvetica" charset="0"/>
              <a:ea typeface="ＭＳ Ｐゴシック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50825" y="115888"/>
            <a:ext cx="8356600" cy="5238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general method of construction of a finite difference</a:t>
            </a:r>
            <a:endParaRPr lang="it-IT" sz="2800" dirty="0"/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250825" y="5546725"/>
          <a:ext cx="86217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6" name="Equazione" r:id="rId5" imgW="3860800" imgH="393700" progId="Equation.3">
                  <p:embed/>
                </p:oleObj>
              </mc:Choice>
              <mc:Fallback>
                <p:oleObj name="Equazione" r:id="rId5" imgW="38608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5546725"/>
                        <a:ext cx="8621713" cy="8636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47FFD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5"/>
          <p:cNvGraphicFramePr>
            <a:graphicFrameLocks noChangeAspect="1"/>
          </p:cNvGraphicFramePr>
          <p:nvPr/>
        </p:nvGraphicFramePr>
        <p:xfrm>
          <a:off x="1403350" y="836613"/>
          <a:ext cx="5184775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3" name="Equazione" r:id="rId3" imgW="2946400" imgH="1447800" progId="Equation.3">
                  <p:embed/>
                </p:oleObj>
              </mc:Choice>
              <mc:Fallback>
                <p:oleObj name="Equazione" r:id="rId3" imgW="2946400" imgH="1447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836613"/>
                        <a:ext cx="5184775" cy="250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5"/>
          <p:cNvGraphicFramePr>
            <a:graphicFrameLocks noChangeAspect="1"/>
          </p:cNvGraphicFramePr>
          <p:nvPr/>
        </p:nvGraphicFramePr>
        <p:xfrm>
          <a:off x="250825" y="3709988"/>
          <a:ext cx="86217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4" name="Equazione" r:id="rId5" imgW="3860800" imgH="393700" progId="Equation.3">
                  <p:embed/>
                </p:oleObj>
              </mc:Choice>
              <mc:Fallback>
                <p:oleObj name="Equazione" r:id="rId5" imgW="38608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709988"/>
                        <a:ext cx="8621713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5"/>
          <p:cNvGraphicFramePr>
            <a:graphicFrameLocks noChangeAspect="1"/>
          </p:cNvGraphicFramePr>
          <p:nvPr/>
        </p:nvGraphicFramePr>
        <p:xfrm>
          <a:off x="1187450" y="4941888"/>
          <a:ext cx="6259513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5" name="Equazione" r:id="rId7" imgW="2400300" imgH="393700" progId="Equation.3">
                  <p:embed/>
                </p:oleObj>
              </mc:Choice>
              <mc:Fallback>
                <p:oleObj name="Equazione" r:id="rId7" imgW="24003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941888"/>
                        <a:ext cx="6259513" cy="1008062"/>
                      </a:xfrm>
                      <a:prstGeom prst="rect">
                        <a:avLst/>
                      </a:prstGeom>
                      <a:solidFill>
                        <a:srgbClr val="C2FFF0"/>
                      </a:solidFill>
                      <a:ln w="38100">
                        <a:solidFill>
                          <a:srgbClr val="47FFD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50825" y="115888"/>
            <a:ext cx="8356600" cy="5238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general method of construction of a finite difference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6988" y="109538"/>
            <a:ext cx="7096125" cy="5238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800">
                <a:latin typeface="Arial Unicode MS" charset="0"/>
              </a:rPr>
              <a:t>finite differences for first partial derivatives</a:t>
            </a: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7235825" y="188913"/>
          <a:ext cx="1439863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36" name="Equation" r:id="rId3" imgW="482391" imgH="253890" progId="Equation.3">
                  <p:embed/>
                </p:oleObj>
              </mc:Choice>
              <mc:Fallback>
                <p:oleObj name="Equation" r:id="rId3" imgW="482391" imgH="253890" progId="Equation.3">
                  <p:embed/>
                  <p:pic>
                    <p:nvPicPr>
                      <p:cNvPr id="819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188913"/>
                        <a:ext cx="1439863" cy="757237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609600" y="2420938"/>
          <a:ext cx="4684713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37" name="Equation" r:id="rId5" imgW="1981200" imgH="444500" progId="Equation.DSMT4">
                  <p:embed/>
                </p:oleObj>
              </mc:Choice>
              <mc:Fallback>
                <p:oleObj name="Equation" r:id="rId5" imgW="1981200" imgH="444500" progId="Equation.DSMT4">
                  <p:embed/>
                  <p:pic>
                    <p:nvPicPr>
                      <p:cNvPr id="1290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20938"/>
                        <a:ext cx="4684713" cy="1050925"/>
                      </a:xfrm>
                      <a:prstGeom prst="rect">
                        <a:avLst/>
                      </a:prstGeom>
                      <a:solidFill>
                        <a:srgbClr val="E6E6E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0"/>
          <p:cNvGraphicFramePr>
            <a:graphicFrameLocks noChangeAspect="1"/>
          </p:cNvGraphicFramePr>
          <p:nvPr/>
        </p:nvGraphicFramePr>
        <p:xfrm>
          <a:off x="539750" y="4111625"/>
          <a:ext cx="475297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38" name="Equation" r:id="rId7" imgW="2133600" imgH="419100" progId="Equation.DSMT4">
                  <p:embed/>
                </p:oleObj>
              </mc:Choice>
              <mc:Fallback>
                <p:oleObj name="Equation" r:id="rId7" imgW="2133600" imgH="419100" progId="Equation.DSMT4">
                  <p:embed/>
                  <p:pic>
                    <p:nvPicPr>
                      <p:cNvPr id="1290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111625"/>
                        <a:ext cx="4752975" cy="933450"/>
                      </a:xfrm>
                      <a:prstGeom prst="rect">
                        <a:avLst/>
                      </a:prstGeom>
                      <a:solidFill>
                        <a:srgbClr val="E6E6E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3"/>
          <p:cNvGraphicFramePr>
            <a:graphicFrameLocks noChangeAspect="1"/>
          </p:cNvGraphicFramePr>
          <p:nvPr/>
        </p:nvGraphicFramePr>
        <p:xfrm>
          <a:off x="611188" y="5459413"/>
          <a:ext cx="467995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39" name="Equation" r:id="rId9" imgW="2133600" imgH="444500" progId="Equation.DSMT4">
                  <p:embed/>
                </p:oleObj>
              </mc:Choice>
              <mc:Fallback>
                <p:oleObj name="Equation" r:id="rId9" imgW="2133600" imgH="444500" progId="Equation.DSMT4">
                  <p:embed/>
                  <p:pic>
                    <p:nvPicPr>
                      <p:cNvPr id="1290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5459413"/>
                        <a:ext cx="4679950" cy="974725"/>
                      </a:xfrm>
                      <a:prstGeom prst="rect">
                        <a:avLst/>
                      </a:prstGeom>
                      <a:solidFill>
                        <a:srgbClr val="E6E6E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6"/>
          <p:cNvGraphicFramePr>
            <a:graphicFrameLocks noChangeAspect="1"/>
          </p:cNvGraphicFramePr>
          <p:nvPr/>
        </p:nvGraphicFramePr>
        <p:xfrm>
          <a:off x="468313" y="1052513"/>
          <a:ext cx="475297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0" name="Equation" r:id="rId11" imgW="1981200" imgH="419100" progId="Equation.DSMT4">
                  <p:embed/>
                </p:oleObj>
              </mc:Choice>
              <mc:Fallback>
                <p:oleObj name="Equation" r:id="rId11" imgW="1981200" imgH="419100" progId="Equation.DSMT4">
                  <p:embed/>
                  <p:pic>
                    <p:nvPicPr>
                      <p:cNvPr id="12904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052513"/>
                        <a:ext cx="4752975" cy="1006475"/>
                      </a:xfrm>
                      <a:prstGeom prst="rect">
                        <a:avLst/>
                      </a:prstGeom>
                      <a:solidFill>
                        <a:srgbClr val="E6E6E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5635625" y="1989138"/>
            <a:ext cx="2643188" cy="4619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forward difference</a:t>
            </a: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5711825" y="5157788"/>
            <a:ext cx="2627313" cy="4619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central difference 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4241800" y="6386513"/>
            <a:ext cx="4902200" cy="461962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  <a:cs typeface="Arial" panose="020B0604020202020204" pitchFamily="34" charset="0"/>
              </a:rPr>
              <a:t>equal stepsize in </a:t>
            </a:r>
            <a:r>
              <a:rPr lang="it-IT" altLang="it-IT" sz="2400" i="1">
                <a:cs typeface="Arial" panose="020B0604020202020204" pitchFamily="34" charset="0"/>
              </a:rPr>
              <a:t>x</a:t>
            </a:r>
            <a:r>
              <a:rPr lang="it-IT" altLang="it-IT" sz="2400">
                <a:cs typeface="Arial" panose="020B0604020202020204" pitchFamily="34" charset="0"/>
              </a:rPr>
              <a:t> </a:t>
            </a:r>
            <a:r>
              <a:rPr lang="it-IT" altLang="it-IT" sz="240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it-IT" altLang="it-IT" sz="2400">
                <a:cs typeface="Arial" panose="020B0604020202020204" pitchFamily="34" charset="0"/>
              </a:rPr>
              <a:t> </a:t>
            </a:r>
            <a:r>
              <a:rPr lang="it-IT" altLang="it-IT" sz="2400" i="1">
                <a:cs typeface="Arial" panose="020B0604020202020204" pitchFamily="34" charset="0"/>
              </a:rPr>
              <a:t>y </a:t>
            </a:r>
            <a:r>
              <a:rPr lang="it-IT" altLang="it-IT" sz="2400">
                <a:latin typeface="Arial" panose="020B0604020202020204" pitchFamily="34" charset="0"/>
                <a:cs typeface="Arial" panose="020B0604020202020204" pitchFamily="34" charset="0"/>
              </a:rPr>
              <a:t>directions</a:t>
            </a:r>
            <a:endParaRPr lang="it-IT" altLang="it-IT" sz="2400" i="1">
              <a:cs typeface="Arial" panose="020B0604020202020204" pitchFamily="34" charset="0"/>
            </a:endParaRP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6227763" y="1158875"/>
          <a:ext cx="26193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1" name="Equazione" r:id="rId13" imgW="863225" imgH="241195" progId="Equation.3">
                  <p:embed/>
                </p:oleObj>
              </mc:Choice>
              <mc:Fallback>
                <p:oleObj name="Equazione" r:id="rId13" imgW="863225" imgH="241195" progId="Equation.3">
                  <p:embed/>
                  <p:pic>
                    <p:nvPicPr>
                      <p:cNvPr id="820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1158875"/>
                        <a:ext cx="2619375" cy="73342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492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55650" y="765175"/>
            <a:ext cx="7488238" cy="50403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684213" y="4508500"/>
            <a:ext cx="7488237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2124075" y="18446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79863" y="5969000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i="1"/>
              <a:t>x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0825" y="2708275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i="1"/>
              <a:t>y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5076825" y="5661025"/>
            <a:ext cx="0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195513" y="5661025"/>
            <a:ext cx="0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6659563" y="5661025"/>
            <a:ext cx="0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3635375" y="5661025"/>
            <a:ext cx="0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611188" y="4508500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611188" y="3213100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611188" y="1916113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827088" y="3213100"/>
            <a:ext cx="7488237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755650" y="1916113"/>
            <a:ext cx="7488238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V="1">
            <a:off x="2195513" y="765175"/>
            <a:ext cx="0" cy="504031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V="1">
            <a:off x="3635375" y="765175"/>
            <a:ext cx="0" cy="504031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5076825" y="692150"/>
            <a:ext cx="0" cy="504031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V="1">
            <a:off x="6659563" y="692150"/>
            <a:ext cx="0" cy="504031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20"/>
          <p:cNvSpPr>
            <a:spLocks noChangeArrowheads="1"/>
          </p:cNvSpPr>
          <p:nvPr/>
        </p:nvSpPr>
        <p:spPr bwMode="auto">
          <a:xfrm>
            <a:off x="5003800" y="314166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5003800" y="443706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2" name="Oval 22"/>
          <p:cNvSpPr>
            <a:spLocks noChangeArrowheads="1"/>
          </p:cNvSpPr>
          <p:nvPr/>
        </p:nvSpPr>
        <p:spPr bwMode="auto">
          <a:xfrm>
            <a:off x="3563938" y="44370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3" name="Oval 23"/>
          <p:cNvSpPr>
            <a:spLocks noChangeArrowheads="1"/>
          </p:cNvSpPr>
          <p:nvPr/>
        </p:nvSpPr>
        <p:spPr bwMode="auto">
          <a:xfrm>
            <a:off x="2124075" y="443706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4" name="Oval 24"/>
          <p:cNvSpPr>
            <a:spLocks noChangeArrowheads="1"/>
          </p:cNvSpPr>
          <p:nvPr/>
        </p:nvSpPr>
        <p:spPr bwMode="auto">
          <a:xfrm>
            <a:off x="6588125" y="18446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5" name="Oval 25"/>
          <p:cNvSpPr>
            <a:spLocks noChangeArrowheads="1"/>
          </p:cNvSpPr>
          <p:nvPr/>
        </p:nvSpPr>
        <p:spPr bwMode="auto">
          <a:xfrm>
            <a:off x="6588125" y="314166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6" name="Oval 26"/>
          <p:cNvSpPr>
            <a:spLocks noChangeArrowheads="1"/>
          </p:cNvSpPr>
          <p:nvPr/>
        </p:nvSpPr>
        <p:spPr bwMode="auto">
          <a:xfrm>
            <a:off x="6588125" y="443706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" name="Oval 27"/>
          <p:cNvSpPr>
            <a:spLocks noChangeArrowheads="1"/>
          </p:cNvSpPr>
          <p:nvPr/>
        </p:nvSpPr>
        <p:spPr bwMode="auto">
          <a:xfrm>
            <a:off x="5003800" y="18446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8" name="Oval 28"/>
          <p:cNvSpPr>
            <a:spLocks noChangeArrowheads="1"/>
          </p:cNvSpPr>
          <p:nvPr/>
        </p:nvSpPr>
        <p:spPr bwMode="auto">
          <a:xfrm>
            <a:off x="2124075" y="314166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9" name="Oval 29"/>
          <p:cNvSpPr>
            <a:spLocks noChangeArrowheads="1"/>
          </p:cNvSpPr>
          <p:nvPr/>
        </p:nvSpPr>
        <p:spPr bwMode="auto">
          <a:xfrm>
            <a:off x="3563938" y="31416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3563938" y="18446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755650" y="5805488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0,0</a:t>
            </a: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2195513" y="5805488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1,0</a:t>
            </a: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3635375" y="5805488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2,0</a:t>
            </a:r>
          </a:p>
        </p:txBody>
      </p:sp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5076825" y="5805488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3,0</a:t>
            </a:r>
          </a:p>
        </p:txBody>
      </p:sp>
      <p:sp>
        <p:nvSpPr>
          <p:cNvPr id="35" name="Text Box 36"/>
          <p:cNvSpPr txBox="1">
            <a:spLocks noChangeArrowheads="1"/>
          </p:cNvSpPr>
          <p:nvPr/>
        </p:nvSpPr>
        <p:spPr bwMode="auto">
          <a:xfrm>
            <a:off x="6659563" y="5805488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4,0</a:t>
            </a:r>
          </a:p>
        </p:txBody>
      </p:sp>
      <p:sp>
        <p:nvSpPr>
          <p:cNvPr id="36" name="Text Box 37"/>
          <p:cNvSpPr txBox="1">
            <a:spLocks noChangeArrowheads="1"/>
          </p:cNvSpPr>
          <p:nvPr/>
        </p:nvSpPr>
        <p:spPr bwMode="auto">
          <a:xfrm>
            <a:off x="8243888" y="5805488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5,0</a:t>
            </a:r>
          </a:p>
        </p:txBody>
      </p:sp>
      <p:sp>
        <p:nvSpPr>
          <p:cNvPr id="37" name="Text Box 38"/>
          <p:cNvSpPr txBox="1">
            <a:spLocks noChangeArrowheads="1"/>
          </p:cNvSpPr>
          <p:nvPr/>
        </p:nvSpPr>
        <p:spPr bwMode="auto">
          <a:xfrm>
            <a:off x="755650" y="4508500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0,1</a:t>
            </a:r>
          </a:p>
        </p:txBody>
      </p: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2195513" y="4508500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1,1</a:t>
            </a:r>
          </a:p>
        </p:txBody>
      </p: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3635375" y="4508500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2,1</a:t>
            </a:r>
          </a:p>
        </p:txBody>
      </p:sp>
      <p:sp>
        <p:nvSpPr>
          <p:cNvPr id="40" name="Text Box 41"/>
          <p:cNvSpPr txBox="1">
            <a:spLocks noChangeArrowheads="1"/>
          </p:cNvSpPr>
          <p:nvPr/>
        </p:nvSpPr>
        <p:spPr bwMode="auto">
          <a:xfrm>
            <a:off x="5076825" y="4508500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3,1</a:t>
            </a:r>
          </a:p>
        </p:txBody>
      </p:sp>
      <p:sp>
        <p:nvSpPr>
          <p:cNvPr id="41" name="Text Box 42"/>
          <p:cNvSpPr txBox="1">
            <a:spLocks noChangeArrowheads="1"/>
          </p:cNvSpPr>
          <p:nvPr/>
        </p:nvSpPr>
        <p:spPr bwMode="auto">
          <a:xfrm>
            <a:off x="6659563" y="4508500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4,1</a:t>
            </a:r>
          </a:p>
        </p:txBody>
      </p:sp>
      <p:sp>
        <p:nvSpPr>
          <p:cNvPr id="42" name="Text Box 43"/>
          <p:cNvSpPr txBox="1">
            <a:spLocks noChangeArrowheads="1"/>
          </p:cNvSpPr>
          <p:nvPr/>
        </p:nvSpPr>
        <p:spPr bwMode="auto">
          <a:xfrm>
            <a:off x="8243888" y="4508500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5,1</a:t>
            </a:r>
          </a:p>
        </p:txBody>
      </p:sp>
      <p:sp>
        <p:nvSpPr>
          <p:cNvPr id="43" name="Text Box 44"/>
          <p:cNvSpPr txBox="1">
            <a:spLocks noChangeArrowheads="1"/>
          </p:cNvSpPr>
          <p:nvPr/>
        </p:nvSpPr>
        <p:spPr bwMode="auto">
          <a:xfrm>
            <a:off x="755650" y="3213100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0,2</a:t>
            </a:r>
          </a:p>
        </p:txBody>
      </p:sp>
      <p:sp>
        <p:nvSpPr>
          <p:cNvPr id="44" name="Text Box 45"/>
          <p:cNvSpPr txBox="1">
            <a:spLocks noChangeArrowheads="1"/>
          </p:cNvSpPr>
          <p:nvPr/>
        </p:nvSpPr>
        <p:spPr bwMode="auto">
          <a:xfrm>
            <a:off x="2195513" y="3213100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1,2</a:t>
            </a:r>
          </a:p>
        </p:txBody>
      </p:sp>
      <p:sp>
        <p:nvSpPr>
          <p:cNvPr id="45" name="Text Box 46"/>
          <p:cNvSpPr txBox="1">
            <a:spLocks noChangeArrowheads="1"/>
          </p:cNvSpPr>
          <p:nvPr/>
        </p:nvSpPr>
        <p:spPr bwMode="auto">
          <a:xfrm>
            <a:off x="3635375" y="3213100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2,2</a:t>
            </a:r>
          </a:p>
        </p:txBody>
      </p:sp>
      <p:sp>
        <p:nvSpPr>
          <p:cNvPr id="46" name="Text Box 47"/>
          <p:cNvSpPr txBox="1">
            <a:spLocks noChangeArrowheads="1"/>
          </p:cNvSpPr>
          <p:nvPr/>
        </p:nvSpPr>
        <p:spPr bwMode="auto">
          <a:xfrm>
            <a:off x="5076825" y="3213100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3,2</a:t>
            </a:r>
          </a:p>
        </p:txBody>
      </p:sp>
      <p:sp>
        <p:nvSpPr>
          <p:cNvPr id="47" name="Text Box 48"/>
          <p:cNvSpPr txBox="1">
            <a:spLocks noChangeArrowheads="1"/>
          </p:cNvSpPr>
          <p:nvPr/>
        </p:nvSpPr>
        <p:spPr bwMode="auto">
          <a:xfrm>
            <a:off x="6659563" y="3213100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4,2</a:t>
            </a:r>
          </a:p>
        </p:txBody>
      </p:sp>
      <p:sp>
        <p:nvSpPr>
          <p:cNvPr id="48" name="Text Box 49"/>
          <p:cNvSpPr txBox="1">
            <a:spLocks noChangeArrowheads="1"/>
          </p:cNvSpPr>
          <p:nvPr/>
        </p:nvSpPr>
        <p:spPr bwMode="auto">
          <a:xfrm>
            <a:off x="8243888" y="3213100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5,2</a:t>
            </a:r>
          </a:p>
        </p:txBody>
      </p:sp>
      <p:sp>
        <p:nvSpPr>
          <p:cNvPr id="49" name="Text Box 50"/>
          <p:cNvSpPr txBox="1">
            <a:spLocks noChangeArrowheads="1"/>
          </p:cNvSpPr>
          <p:nvPr/>
        </p:nvSpPr>
        <p:spPr bwMode="auto">
          <a:xfrm>
            <a:off x="755650" y="1916113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0,3</a:t>
            </a:r>
          </a:p>
        </p:txBody>
      </p:sp>
      <p:sp>
        <p:nvSpPr>
          <p:cNvPr id="50" name="Text Box 51"/>
          <p:cNvSpPr txBox="1">
            <a:spLocks noChangeArrowheads="1"/>
          </p:cNvSpPr>
          <p:nvPr/>
        </p:nvSpPr>
        <p:spPr bwMode="auto">
          <a:xfrm>
            <a:off x="2195513" y="1916113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1,3</a:t>
            </a:r>
          </a:p>
        </p:txBody>
      </p:sp>
      <p:sp>
        <p:nvSpPr>
          <p:cNvPr id="51" name="Text Box 52"/>
          <p:cNvSpPr txBox="1">
            <a:spLocks noChangeArrowheads="1"/>
          </p:cNvSpPr>
          <p:nvPr/>
        </p:nvSpPr>
        <p:spPr bwMode="auto">
          <a:xfrm>
            <a:off x="3635375" y="1916113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2,3</a:t>
            </a:r>
          </a:p>
        </p:txBody>
      </p:sp>
      <p:sp>
        <p:nvSpPr>
          <p:cNvPr id="52" name="Text Box 53"/>
          <p:cNvSpPr txBox="1">
            <a:spLocks noChangeArrowheads="1"/>
          </p:cNvSpPr>
          <p:nvPr/>
        </p:nvSpPr>
        <p:spPr bwMode="auto">
          <a:xfrm>
            <a:off x="5076825" y="1916113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3,3</a:t>
            </a:r>
          </a:p>
        </p:txBody>
      </p:sp>
      <p:sp>
        <p:nvSpPr>
          <p:cNvPr id="53" name="Text Box 54"/>
          <p:cNvSpPr txBox="1">
            <a:spLocks noChangeArrowheads="1"/>
          </p:cNvSpPr>
          <p:nvPr/>
        </p:nvSpPr>
        <p:spPr bwMode="auto">
          <a:xfrm>
            <a:off x="6659563" y="1916113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4,3</a:t>
            </a:r>
          </a:p>
        </p:txBody>
      </p:sp>
      <p:sp>
        <p:nvSpPr>
          <p:cNvPr id="54" name="Text Box 55"/>
          <p:cNvSpPr txBox="1">
            <a:spLocks noChangeArrowheads="1"/>
          </p:cNvSpPr>
          <p:nvPr/>
        </p:nvSpPr>
        <p:spPr bwMode="auto">
          <a:xfrm>
            <a:off x="8243888" y="1916113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5,3</a:t>
            </a:r>
          </a:p>
        </p:txBody>
      </p:sp>
      <p:sp>
        <p:nvSpPr>
          <p:cNvPr id="55" name="Text Box 56"/>
          <p:cNvSpPr txBox="1">
            <a:spLocks noChangeArrowheads="1"/>
          </p:cNvSpPr>
          <p:nvPr/>
        </p:nvSpPr>
        <p:spPr bwMode="auto">
          <a:xfrm>
            <a:off x="755650" y="765175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0,4</a:t>
            </a:r>
          </a:p>
        </p:txBody>
      </p:sp>
      <p:sp>
        <p:nvSpPr>
          <p:cNvPr id="56" name="Text Box 57"/>
          <p:cNvSpPr txBox="1">
            <a:spLocks noChangeArrowheads="1"/>
          </p:cNvSpPr>
          <p:nvPr/>
        </p:nvSpPr>
        <p:spPr bwMode="auto">
          <a:xfrm>
            <a:off x="2195513" y="765175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1,4</a:t>
            </a:r>
          </a:p>
        </p:txBody>
      </p:sp>
      <p:sp>
        <p:nvSpPr>
          <p:cNvPr id="57" name="Text Box 58"/>
          <p:cNvSpPr txBox="1">
            <a:spLocks noChangeArrowheads="1"/>
          </p:cNvSpPr>
          <p:nvPr/>
        </p:nvSpPr>
        <p:spPr bwMode="auto">
          <a:xfrm>
            <a:off x="3635375" y="765175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2,4</a:t>
            </a:r>
          </a:p>
        </p:txBody>
      </p:sp>
      <p:sp>
        <p:nvSpPr>
          <p:cNvPr id="58" name="Text Box 59"/>
          <p:cNvSpPr txBox="1">
            <a:spLocks noChangeArrowheads="1"/>
          </p:cNvSpPr>
          <p:nvPr/>
        </p:nvSpPr>
        <p:spPr bwMode="auto">
          <a:xfrm>
            <a:off x="5076825" y="765175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3,4</a:t>
            </a:r>
          </a:p>
        </p:txBody>
      </p:sp>
      <p:sp>
        <p:nvSpPr>
          <p:cNvPr id="59" name="Text Box 60"/>
          <p:cNvSpPr txBox="1">
            <a:spLocks noChangeArrowheads="1"/>
          </p:cNvSpPr>
          <p:nvPr/>
        </p:nvSpPr>
        <p:spPr bwMode="auto">
          <a:xfrm>
            <a:off x="6659563" y="765175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4,4</a:t>
            </a:r>
          </a:p>
        </p:txBody>
      </p:sp>
      <p:sp>
        <p:nvSpPr>
          <p:cNvPr id="60" name="Text Box 61"/>
          <p:cNvSpPr txBox="1">
            <a:spLocks noChangeArrowheads="1"/>
          </p:cNvSpPr>
          <p:nvPr/>
        </p:nvSpPr>
        <p:spPr bwMode="auto">
          <a:xfrm>
            <a:off x="8243888" y="765175"/>
            <a:ext cx="56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/>
              <a:t>5,4</a:t>
            </a:r>
          </a:p>
        </p:txBody>
      </p:sp>
      <p:sp>
        <p:nvSpPr>
          <p:cNvPr id="61" name="Text Box 62"/>
          <p:cNvSpPr txBox="1">
            <a:spLocks noChangeArrowheads="1"/>
          </p:cNvSpPr>
          <p:nvPr/>
        </p:nvSpPr>
        <p:spPr bwMode="auto">
          <a:xfrm>
            <a:off x="6376988" y="6381750"/>
            <a:ext cx="2276475" cy="461963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  <a:cs typeface="Arial" panose="020B0604020202020204" pitchFamily="34" charset="0"/>
              </a:rPr>
              <a:t>grid convention</a:t>
            </a:r>
          </a:p>
        </p:txBody>
      </p:sp>
    </p:spTree>
    <p:extLst>
      <p:ext uri="{BB962C8B-B14F-4D97-AF65-F5344CB8AC3E}">
        <p14:creationId xmlns:p14="http://schemas.microsoft.com/office/powerpoint/2010/main" val="107478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901328" y="3860453"/>
            <a:ext cx="7488237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196978" y="532095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i="1"/>
              <a:t>x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7940" y="2060228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i="1"/>
              <a:t>y</a:t>
            </a: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044203" y="2565053"/>
            <a:ext cx="7488237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V="1">
            <a:off x="2412628" y="1052166"/>
            <a:ext cx="0" cy="410527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3852490" y="980728"/>
            <a:ext cx="0" cy="417671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5293940" y="1052166"/>
            <a:ext cx="0" cy="40322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V="1">
            <a:off x="6876678" y="1052166"/>
            <a:ext cx="0" cy="40322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5220915" y="2493616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3781053" y="3789016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2" name="Oval 19"/>
          <p:cNvSpPr>
            <a:spLocks noChangeArrowheads="1"/>
          </p:cNvSpPr>
          <p:nvPr/>
        </p:nvSpPr>
        <p:spPr bwMode="auto">
          <a:xfrm>
            <a:off x="2341190" y="2493616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3" name="Oval 20"/>
          <p:cNvSpPr>
            <a:spLocks noChangeArrowheads="1"/>
          </p:cNvSpPr>
          <p:nvPr/>
        </p:nvSpPr>
        <p:spPr bwMode="auto">
          <a:xfrm>
            <a:off x="3781053" y="2493616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4" name="Oval 21"/>
          <p:cNvSpPr>
            <a:spLocks noChangeArrowheads="1"/>
          </p:cNvSpPr>
          <p:nvPr/>
        </p:nvSpPr>
        <p:spPr bwMode="auto">
          <a:xfrm>
            <a:off x="3781053" y="1196628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3852490" y="1268066"/>
            <a:ext cx="78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i="1"/>
              <a:t>i,j+</a:t>
            </a:r>
            <a:r>
              <a:rPr lang="it-IT" altLang="it-IT" sz="2400"/>
              <a:t>1</a:t>
            </a:r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3852490" y="2565053"/>
            <a:ext cx="428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i="1"/>
              <a:t>i,j</a:t>
            </a:r>
            <a:endParaRPr lang="it-IT" altLang="it-IT" sz="2400"/>
          </a:p>
        </p:txBody>
      </p:sp>
      <p:sp>
        <p:nvSpPr>
          <p:cNvPr id="18" name="Text Box 37"/>
          <p:cNvSpPr txBox="1">
            <a:spLocks noChangeArrowheads="1"/>
          </p:cNvSpPr>
          <p:nvPr/>
        </p:nvSpPr>
        <p:spPr bwMode="auto">
          <a:xfrm>
            <a:off x="3904878" y="3860453"/>
            <a:ext cx="68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i="1"/>
              <a:t>i,j-</a:t>
            </a:r>
            <a:r>
              <a:rPr lang="it-IT" altLang="it-IT" sz="2400"/>
              <a:t>1</a:t>
            </a: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2538040" y="2636491"/>
            <a:ext cx="68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i="1"/>
              <a:t>i-</a:t>
            </a:r>
            <a:r>
              <a:rPr lang="it-IT" altLang="it-IT" sz="2400"/>
              <a:t>1</a:t>
            </a:r>
            <a:r>
              <a:rPr lang="it-IT" altLang="it-IT" sz="2400" i="1"/>
              <a:t>,j</a:t>
            </a:r>
            <a:endParaRPr lang="it-IT" altLang="it-IT" sz="2400"/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5241553" y="2565053"/>
            <a:ext cx="78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i="1"/>
              <a:t>i+</a:t>
            </a:r>
            <a:r>
              <a:rPr lang="it-IT" altLang="it-IT" sz="2400"/>
              <a:t>1</a:t>
            </a:r>
            <a:r>
              <a:rPr lang="it-IT" altLang="it-IT" sz="2400" i="1"/>
              <a:t>,j</a:t>
            </a:r>
            <a:endParaRPr lang="it-IT" altLang="it-IT" sz="2400"/>
          </a:p>
        </p:txBody>
      </p:sp>
    </p:spTree>
    <p:extLst>
      <p:ext uri="{BB962C8B-B14F-4D97-AF65-F5344CB8AC3E}">
        <p14:creationId xmlns:p14="http://schemas.microsoft.com/office/powerpoint/2010/main" val="33072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34925" y="1479917"/>
            <a:ext cx="9109075" cy="1631216"/>
          </a:xfrm>
          <a:prstGeom prst="rect">
            <a:avLst/>
          </a:prstGeom>
          <a:solidFill>
            <a:srgbClr val="FFFF00"/>
          </a:solidFill>
          <a:ln w="38100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sz="3600" b="1" dirty="0" smtClean="0">
                <a:latin typeface="Arial" charset="0"/>
                <a:ea typeface="ＭＳ Ｐゴシック" charset="0"/>
              </a:rPr>
              <a:t>approximation</a:t>
            </a:r>
            <a:r>
              <a:rPr lang="en-US" sz="3600" dirty="0" smtClean="0">
                <a:latin typeface="Arial" charset="0"/>
                <a:ea typeface="ＭＳ Ｐゴシック" charset="0"/>
              </a:rPr>
              <a:t> </a:t>
            </a:r>
            <a:r>
              <a:rPr lang="en-US" sz="3600" dirty="0">
                <a:latin typeface="Arial" charset="0"/>
                <a:ea typeface="ＭＳ Ｐゴシック" charset="0"/>
              </a:rPr>
              <a:t>of the </a:t>
            </a:r>
            <a:r>
              <a:rPr lang="en-US" sz="3600" dirty="0" smtClean="0">
                <a:latin typeface="Arial" charset="0"/>
                <a:ea typeface="ＭＳ Ｐゴシック" charset="0"/>
              </a:rPr>
              <a:t>value of derivatives </a:t>
            </a:r>
            <a:r>
              <a:rPr lang="en-US" sz="3600" dirty="0">
                <a:latin typeface="Arial" charset="0"/>
                <a:ea typeface="ＭＳ Ｐゴシック" charset="0"/>
              </a:rPr>
              <a:t>of a </a:t>
            </a:r>
            <a:r>
              <a:rPr lang="en-US" sz="3600" dirty="0" smtClean="0">
                <a:latin typeface="Arial" charset="0"/>
                <a:ea typeface="ＭＳ Ｐゴシック" charset="0"/>
              </a:rPr>
              <a:t>function </a:t>
            </a:r>
            <a:r>
              <a:rPr lang="en-US" sz="3600" b="1" dirty="0" smtClean="0">
                <a:latin typeface="Arial" charset="0"/>
                <a:ea typeface="ＭＳ Ｐゴシック" charset="0"/>
              </a:rPr>
              <a:t>at a given point </a:t>
            </a:r>
            <a:r>
              <a:rPr lang="en-US" sz="2800" dirty="0" smtClean="0">
                <a:latin typeface="Arial" charset="0"/>
                <a:ea typeface="ＭＳ Ｐゴシック" charset="0"/>
              </a:rPr>
              <a:t>(called differentiation point)</a:t>
            </a:r>
            <a:endParaRPr lang="it-IT" sz="2800" dirty="0">
              <a:latin typeface="Helvetica" charset="0"/>
              <a:ea typeface="ＭＳ Ｐゴシック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250825" y="152926"/>
            <a:ext cx="5761335" cy="1200329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it-IT" sz="3600" b="1" dirty="0" err="1">
                <a:latin typeface="Arial" charset="0"/>
                <a:ea typeface="ＭＳ Ｐゴシック" charset="0"/>
              </a:rPr>
              <a:t>N</a:t>
            </a:r>
            <a:r>
              <a:rPr lang="it-IT" sz="3600" b="1" dirty="0" err="1" smtClean="0">
                <a:latin typeface="Arial" charset="0"/>
                <a:ea typeface="ＭＳ Ｐゴシック" charset="0"/>
              </a:rPr>
              <a:t>umerical</a:t>
            </a:r>
            <a:r>
              <a:rPr lang="it-IT" sz="3600" b="1" dirty="0" smtClean="0">
                <a:latin typeface="Arial" charset="0"/>
                <a:ea typeface="ＭＳ Ｐゴシック" charset="0"/>
              </a:rPr>
              <a:t> </a:t>
            </a:r>
            <a:r>
              <a:rPr lang="it-IT" sz="3600" b="1" dirty="0" err="1">
                <a:latin typeface="Arial" charset="0"/>
                <a:ea typeface="ＭＳ Ｐゴシック" charset="0"/>
              </a:rPr>
              <a:t>D</a:t>
            </a:r>
            <a:r>
              <a:rPr lang="it-IT" sz="3600" b="1" dirty="0" err="1" smtClean="0">
                <a:latin typeface="Arial" charset="0"/>
                <a:ea typeface="ＭＳ Ｐゴシック" charset="0"/>
              </a:rPr>
              <a:t>ifferentiation</a:t>
            </a:r>
            <a:r>
              <a:rPr lang="it-IT" sz="3600" b="1" dirty="0" smtClean="0">
                <a:latin typeface="Arial" charset="0"/>
                <a:ea typeface="ＭＳ Ｐゴシック" charset="0"/>
              </a:rPr>
              <a:t> </a:t>
            </a:r>
            <a:endParaRPr lang="it-IT" sz="3600" b="1" dirty="0">
              <a:latin typeface="Arial" charset="0"/>
              <a:ea typeface="ＭＳ Ｐゴシック" charset="0"/>
            </a:endParaRPr>
          </a:p>
          <a:p>
            <a:pPr algn="ctr">
              <a:defRPr/>
            </a:pPr>
            <a:r>
              <a:rPr lang="it-IT" sz="3600" b="1" dirty="0">
                <a:latin typeface="Arial" charset="0"/>
                <a:ea typeface="ＭＳ Ｐゴシック" charset="0"/>
              </a:rPr>
              <a:t>(discrete </a:t>
            </a:r>
            <a:r>
              <a:rPr lang="it-IT" sz="3600" b="1" dirty="0" err="1">
                <a:latin typeface="Arial" charset="0"/>
                <a:ea typeface="ＭＳ Ｐゴシック" charset="0"/>
              </a:rPr>
              <a:t>differentiation</a:t>
            </a:r>
            <a:r>
              <a:rPr lang="it-IT" sz="3600" b="1" dirty="0">
                <a:latin typeface="Arial" charset="0"/>
                <a:ea typeface="ＭＳ Ｐゴシック" charset="0"/>
              </a:rPr>
              <a:t>)</a:t>
            </a:r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34924" y="3266981"/>
            <a:ext cx="9109075" cy="954107"/>
          </a:xfrm>
          <a:prstGeom prst="rect">
            <a:avLst/>
          </a:prstGeom>
          <a:solidFill>
            <a:srgbClr val="FFFF00"/>
          </a:solidFill>
          <a:ln w="381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sz="2800" dirty="0" smtClean="0">
                <a:latin typeface="Arial" charset="0"/>
                <a:ea typeface="ＭＳ Ｐゴシック" charset="0"/>
              </a:rPr>
              <a:t>it involves computing function’s values at points near the differentiation point</a:t>
            </a:r>
            <a:endParaRPr lang="it-IT" sz="2800" b="1" dirty="0">
              <a:latin typeface="Helvetica" charset="0"/>
              <a:ea typeface="ＭＳ Ｐゴシック" charset="0"/>
            </a:endParaRP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34925" y="4401686"/>
            <a:ext cx="9109075" cy="2123658"/>
          </a:xfrm>
          <a:prstGeom prst="rect">
            <a:avLst/>
          </a:prstGeom>
          <a:solidFill>
            <a:srgbClr val="99FF33"/>
          </a:solidFill>
          <a:ln w="381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i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nput: 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latin typeface="Arial" charset="0"/>
                <a:ea typeface="ＭＳ Ｐゴシック" charset="0"/>
              </a:rPr>
              <a:t>the point where </a:t>
            </a:r>
            <a:r>
              <a:rPr lang="en-US" sz="2800" dirty="0">
                <a:latin typeface="Arial" charset="0"/>
                <a:ea typeface="ＭＳ Ｐゴシック" charset="0"/>
              </a:rPr>
              <a:t>the </a:t>
            </a:r>
            <a:r>
              <a:rPr lang="en-US" sz="2800" dirty="0" smtClean="0">
                <a:latin typeface="Arial" charset="0"/>
                <a:ea typeface="ＭＳ Ｐゴシック" charset="0"/>
              </a:rPr>
              <a:t>derivative </a:t>
            </a:r>
            <a:r>
              <a:rPr lang="en-US" sz="2800" dirty="0" smtClean="0">
                <a:latin typeface="Arial" charset="0"/>
                <a:ea typeface="ＭＳ Ｐゴシック" charset="0"/>
              </a:rPr>
              <a:t>ha</a:t>
            </a:r>
            <a:r>
              <a:rPr lang="en-US" sz="2800" dirty="0" smtClean="0">
                <a:latin typeface="Arial" charset="0"/>
                <a:ea typeface="ＭＳ Ｐゴシック" charset="0"/>
              </a:rPr>
              <a:t>s </a:t>
            </a:r>
            <a:r>
              <a:rPr lang="en-US" sz="2800" dirty="0">
                <a:latin typeface="Arial" charset="0"/>
                <a:ea typeface="ＭＳ Ｐゴシック" charset="0"/>
              </a:rPr>
              <a:t>to be </a:t>
            </a:r>
            <a:r>
              <a:rPr lang="en-US" sz="2800" dirty="0" smtClean="0">
                <a:latin typeface="Arial" charset="0"/>
                <a:ea typeface="ＭＳ Ｐゴシック" charset="0"/>
              </a:rPr>
              <a:t>evaluated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latin typeface="Arial" charset="0"/>
                <a:ea typeface="ＭＳ Ｐゴシック" charset="0"/>
              </a:rPr>
              <a:t>the symbolic expression of the function </a:t>
            </a:r>
            <a:r>
              <a:rPr lang="en-US" sz="2400" b="1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OR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a program that evaluates the function at any point </a:t>
            </a:r>
            <a:r>
              <a:rPr lang="en-US" sz="2400" b="1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OR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 a sample of the function over a grid containing  the differentiation point</a:t>
            </a:r>
            <a:endParaRPr lang="it-IT" sz="2400" dirty="0">
              <a:latin typeface="Helvetic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25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  <p:bldP spid="8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o 15"/>
          <p:cNvGrpSpPr/>
          <p:nvPr/>
        </p:nvGrpSpPr>
        <p:grpSpPr>
          <a:xfrm>
            <a:off x="467544" y="1628800"/>
            <a:ext cx="8064500" cy="4797425"/>
            <a:chOff x="467940" y="980728"/>
            <a:chExt cx="8064500" cy="4797425"/>
          </a:xfrm>
        </p:grpSpPr>
        <p:sp>
          <p:nvSpPr>
            <p:cNvPr id="2" name="Line 2"/>
            <p:cNvSpPr>
              <a:spLocks noChangeShapeType="1"/>
            </p:cNvSpPr>
            <p:nvPr/>
          </p:nvSpPr>
          <p:spPr bwMode="auto">
            <a:xfrm>
              <a:off x="901328" y="3860453"/>
              <a:ext cx="748823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4196978" y="5320953"/>
              <a:ext cx="3190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x</a:t>
              </a:r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467940" y="2060228"/>
              <a:ext cx="3190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y</a:t>
              </a: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1044203" y="2565053"/>
              <a:ext cx="748823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V="1">
              <a:off x="2412628" y="1052166"/>
              <a:ext cx="0" cy="410527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3852490" y="980728"/>
              <a:ext cx="0" cy="41767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5293940" y="1052166"/>
              <a:ext cx="0" cy="40322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6876678" y="1052166"/>
              <a:ext cx="0" cy="40322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5220915" y="2493616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1" name="Oval 13"/>
            <p:cNvSpPr>
              <a:spLocks noChangeArrowheads="1"/>
            </p:cNvSpPr>
            <p:nvPr/>
          </p:nvSpPr>
          <p:spPr bwMode="auto">
            <a:xfrm>
              <a:off x="3781053" y="3789016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2" name="Oval 19"/>
            <p:cNvSpPr>
              <a:spLocks noChangeArrowheads="1"/>
            </p:cNvSpPr>
            <p:nvPr/>
          </p:nvSpPr>
          <p:spPr bwMode="auto">
            <a:xfrm>
              <a:off x="2341190" y="2493616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3" name="Oval 20"/>
            <p:cNvSpPr>
              <a:spLocks noChangeArrowheads="1"/>
            </p:cNvSpPr>
            <p:nvPr/>
          </p:nvSpPr>
          <p:spPr bwMode="auto">
            <a:xfrm>
              <a:off x="3781053" y="2493616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3781053" y="1196628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auto">
            <a:xfrm>
              <a:off x="3852490" y="1268066"/>
              <a:ext cx="78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i,j+</a:t>
              </a:r>
              <a:r>
                <a:rPr lang="it-IT" altLang="it-IT" sz="2400"/>
                <a:t>1</a:t>
              </a: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3852490" y="2565053"/>
              <a:ext cx="428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</a:t>
              </a:r>
              <a:endParaRPr lang="it-IT" altLang="it-IT" sz="2400"/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3904878" y="3860453"/>
              <a:ext cx="682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i,j-</a:t>
              </a:r>
              <a:r>
                <a:rPr lang="it-IT" altLang="it-IT" sz="2400"/>
                <a:t>1</a:t>
              </a: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2538040" y="2636491"/>
              <a:ext cx="682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i-</a:t>
              </a:r>
              <a:r>
                <a:rPr lang="it-IT" altLang="it-IT" sz="2400"/>
                <a:t>1</a:t>
              </a:r>
              <a:r>
                <a:rPr lang="it-IT" altLang="it-IT" sz="2400" i="1"/>
                <a:t>,j</a:t>
              </a:r>
              <a:endParaRPr lang="it-IT" altLang="it-IT" sz="2400"/>
            </a:p>
          </p:txBody>
        </p:sp>
        <p:sp>
          <p:nvSpPr>
            <p:cNvPr id="20" name="Text Box 39"/>
            <p:cNvSpPr txBox="1">
              <a:spLocks noChangeArrowheads="1"/>
            </p:cNvSpPr>
            <p:nvPr/>
          </p:nvSpPr>
          <p:spPr bwMode="auto">
            <a:xfrm>
              <a:off x="5241553" y="2565053"/>
              <a:ext cx="78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i+</a:t>
              </a:r>
              <a:r>
                <a:rPr lang="it-IT" altLang="it-IT" sz="2400"/>
                <a:t>1</a:t>
              </a:r>
              <a:r>
                <a:rPr lang="it-IT" altLang="it-IT" sz="2400" i="1"/>
                <a:t>,j</a:t>
              </a:r>
              <a:endParaRPr lang="it-IT" altLang="it-IT" sz="2400"/>
            </a:p>
          </p:txBody>
        </p:sp>
      </p:grpSp>
      <p:graphicFrame>
        <p:nvGraphicFramePr>
          <p:cNvPr id="22" name="Oggetto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565704"/>
              </p:ext>
            </p:extLst>
          </p:nvPr>
        </p:nvGraphicFramePr>
        <p:xfrm>
          <a:off x="4492625" y="112713"/>
          <a:ext cx="4659313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1" name="Equazione" r:id="rId3" imgW="1498320" imgH="419040" progId="Equation.3">
                  <p:embed/>
                </p:oleObj>
              </mc:Choice>
              <mc:Fallback>
                <p:oleObj name="Equazione" r:id="rId3" imgW="1498320" imgH="419040" progId="Equation.3">
                  <p:embed/>
                  <p:pic>
                    <p:nvPicPr>
                      <p:cNvPr id="9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112713"/>
                        <a:ext cx="4659313" cy="130175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Connettore diritto 23"/>
          <p:cNvCxnSpPr>
            <a:stCxn id="13" idx="6"/>
          </p:cNvCxnSpPr>
          <p:nvPr/>
        </p:nvCxnSpPr>
        <p:spPr bwMode="auto">
          <a:xfrm flipV="1">
            <a:off x="3925119" y="3211538"/>
            <a:ext cx="1293813" cy="238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1413685" y="416799"/>
            <a:ext cx="2643188" cy="4619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forward difference</a:t>
            </a:r>
          </a:p>
        </p:txBody>
      </p:sp>
    </p:spTree>
    <p:extLst>
      <p:ext uri="{BB962C8B-B14F-4D97-AF65-F5344CB8AC3E}">
        <p14:creationId xmlns:p14="http://schemas.microsoft.com/office/powerpoint/2010/main" val="112972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o 15"/>
          <p:cNvGrpSpPr/>
          <p:nvPr/>
        </p:nvGrpSpPr>
        <p:grpSpPr>
          <a:xfrm>
            <a:off x="467544" y="1628800"/>
            <a:ext cx="8064500" cy="4797425"/>
            <a:chOff x="467940" y="980728"/>
            <a:chExt cx="8064500" cy="4797425"/>
          </a:xfrm>
        </p:grpSpPr>
        <p:sp>
          <p:nvSpPr>
            <p:cNvPr id="2" name="Line 2"/>
            <p:cNvSpPr>
              <a:spLocks noChangeShapeType="1"/>
            </p:cNvSpPr>
            <p:nvPr/>
          </p:nvSpPr>
          <p:spPr bwMode="auto">
            <a:xfrm>
              <a:off x="901328" y="3860453"/>
              <a:ext cx="748823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4196978" y="5320953"/>
              <a:ext cx="3190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x</a:t>
              </a:r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467940" y="2060228"/>
              <a:ext cx="3190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y</a:t>
              </a: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1044203" y="2565053"/>
              <a:ext cx="748823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V="1">
              <a:off x="2412628" y="1052166"/>
              <a:ext cx="0" cy="410527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3852490" y="980728"/>
              <a:ext cx="0" cy="41767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5293940" y="1052166"/>
              <a:ext cx="0" cy="40322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6876678" y="1052166"/>
              <a:ext cx="0" cy="40322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5220915" y="2493616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1" name="Oval 13"/>
            <p:cNvSpPr>
              <a:spLocks noChangeArrowheads="1"/>
            </p:cNvSpPr>
            <p:nvPr/>
          </p:nvSpPr>
          <p:spPr bwMode="auto">
            <a:xfrm>
              <a:off x="3781053" y="3789016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2" name="Oval 19"/>
            <p:cNvSpPr>
              <a:spLocks noChangeArrowheads="1"/>
            </p:cNvSpPr>
            <p:nvPr/>
          </p:nvSpPr>
          <p:spPr bwMode="auto">
            <a:xfrm>
              <a:off x="2341190" y="2493616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3" name="Oval 20"/>
            <p:cNvSpPr>
              <a:spLocks noChangeArrowheads="1"/>
            </p:cNvSpPr>
            <p:nvPr/>
          </p:nvSpPr>
          <p:spPr bwMode="auto">
            <a:xfrm>
              <a:off x="3781053" y="2493616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3781053" y="1196628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auto">
            <a:xfrm>
              <a:off x="3852490" y="1268066"/>
              <a:ext cx="78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i,j+</a:t>
              </a:r>
              <a:r>
                <a:rPr lang="it-IT" altLang="it-IT" sz="2400"/>
                <a:t>1</a:t>
              </a: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3852490" y="2565053"/>
              <a:ext cx="428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</a:t>
              </a:r>
              <a:endParaRPr lang="it-IT" altLang="it-IT" sz="2400"/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3904878" y="3860453"/>
              <a:ext cx="682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i,j-</a:t>
              </a:r>
              <a:r>
                <a:rPr lang="it-IT" altLang="it-IT" sz="2400"/>
                <a:t>1</a:t>
              </a: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2538040" y="2636491"/>
              <a:ext cx="682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i-</a:t>
              </a:r>
              <a:r>
                <a:rPr lang="it-IT" altLang="it-IT" sz="2400"/>
                <a:t>1</a:t>
              </a:r>
              <a:r>
                <a:rPr lang="it-IT" altLang="it-IT" sz="2400" i="1"/>
                <a:t>,j</a:t>
              </a:r>
              <a:endParaRPr lang="it-IT" altLang="it-IT" sz="2400"/>
            </a:p>
          </p:txBody>
        </p:sp>
        <p:sp>
          <p:nvSpPr>
            <p:cNvPr id="20" name="Text Box 39"/>
            <p:cNvSpPr txBox="1">
              <a:spLocks noChangeArrowheads="1"/>
            </p:cNvSpPr>
            <p:nvPr/>
          </p:nvSpPr>
          <p:spPr bwMode="auto">
            <a:xfrm>
              <a:off x="5241553" y="2565053"/>
              <a:ext cx="78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i+</a:t>
              </a:r>
              <a:r>
                <a:rPr lang="it-IT" altLang="it-IT" sz="2400"/>
                <a:t>1</a:t>
              </a:r>
              <a:r>
                <a:rPr lang="it-IT" altLang="it-IT" sz="2400" i="1"/>
                <a:t>,j</a:t>
              </a:r>
              <a:endParaRPr lang="it-IT" altLang="it-IT" sz="2400"/>
            </a:p>
          </p:txBody>
        </p:sp>
      </p:grpSp>
      <p:graphicFrame>
        <p:nvGraphicFramePr>
          <p:cNvPr id="22" name="Oggetto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785416"/>
              </p:ext>
            </p:extLst>
          </p:nvPr>
        </p:nvGraphicFramePr>
        <p:xfrm>
          <a:off x="4492625" y="103659"/>
          <a:ext cx="4659313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4" name="Equazione" r:id="rId3" imgW="1498320" imgH="444240" progId="Equation.3">
                  <p:embed/>
                </p:oleObj>
              </mc:Choice>
              <mc:Fallback>
                <p:oleObj name="Equazione" r:id="rId3" imgW="1498320" imgH="444240" progId="Equation.3">
                  <p:embed/>
                  <p:pic>
                    <p:nvPicPr>
                      <p:cNvPr id="22" name="Ogget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103659"/>
                        <a:ext cx="4659313" cy="138112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1413685" y="416799"/>
            <a:ext cx="2643188" cy="4619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forward difference</a:t>
            </a:r>
          </a:p>
        </p:txBody>
      </p:sp>
      <p:cxnSp>
        <p:nvCxnSpPr>
          <p:cNvPr id="25" name="Connettore diritto 24"/>
          <p:cNvCxnSpPr/>
          <p:nvPr/>
        </p:nvCxnSpPr>
        <p:spPr bwMode="auto">
          <a:xfrm flipH="1">
            <a:off x="3832846" y="1998056"/>
            <a:ext cx="5361" cy="114204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5133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o 15"/>
          <p:cNvGrpSpPr/>
          <p:nvPr/>
        </p:nvGrpSpPr>
        <p:grpSpPr>
          <a:xfrm>
            <a:off x="467544" y="1628800"/>
            <a:ext cx="8064500" cy="4797425"/>
            <a:chOff x="467940" y="980728"/>
            <a:chExt cx="8064500" cy="4797425"/>
          </a:xfrm>
        </p:grpSpPr>
        <p:sp>
          <p:nvSpPr>
            <p:cNvPr id="2" name="Line 2"/>
            <p:cNvSpPr>
              <a:spLocks noChangeShapeType="1"/>
            </p:cNvSpPr>
            <p:nvPr/>
          </p:nvSpPr>
          <p:spPr bwMode="auto">
            <a:xfrm>
              <a:off x="901328" y="3860453"/>
              <a:ext cx="748823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4196978" y="5320953"/>
              <a:ext cx="3190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x</a:t>
              </a:r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467940" y="2060228"/>
              <a:ext cx="3190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y</a:t>
              </a: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1044203" y="2565053"/>
              <a:ext cx="748823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V="1">
              <a:off x="2412628" y="1052166"/>
              <a:ext cx="0" cy="410527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3852490" y="980728"/>
              <a:ext cx="0" cy="41767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5293940" y="1052166"/>
              <a:ext cx="0" cy="40322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6876678" y="1052166"/>
              <a:ext cx="0" cy="40322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5220915" y="2493616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1" name="Oval 13"/>
            <p:cNvSpPr>
              <a:spLocks noChangeArrowheads="1"/>
            </p:cNvSpPr>
            <p:nvPr/>
          </p:nvSpPr>
          <p:spPr bwMode="auto">
            <a:xfrm>
              <a:off x="3781053" y="3789016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2" name="Oval 19"/>
            <p:cNvSpPr>
              <a:spLocks noChangeArrowheads="1"/>
            </p:cNvSpPr>
            <p:nvPr/>
          </p:nvSpPr>
          <p:spPr bwMode="auto">
            <a:xfrm>
              <a:off x="2341190" y="2493616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3" name="Oval 20"/>
            <p:cNvSpPr>
              <a:spLocks noChangeArrowheads="1"/>
            </p:cNvSpPr>
            <p:nvPr/>
          </p:nvSpPr>
          <p:spPr bwMode="auto">
            <a:xfrm>
              <a:off x="3781053" y="2493616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3781053" y="1196628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auto">
            <a:xfrm>
              <a:off x="3852490" y="1268066"/>
              <a:ext cx="78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i,j+</a:t>
              </a:r>
              <a:r>
                <a:rPr lang="it-IT" altLang="it-IT" sz="2400"/>
                <a:t>1</a:t>
              </a: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3852490" y="2565053"/>
              <a:ext cx="428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</a:t>
              </a:r>
              <a:endParaRPr lang="it-IT" altLang="it-IT" sz="2400"/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3904878" y="3860453"/>
              <a:ext cx="682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i,j-</a:t>
              </a:r>
              <a:r>
                <a:rPr lang="it-IT" altLang="it-IT" sz="2400"/>
                <a:t>1</a:t>
              </a: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2538040" y="2636491"/>
              <a:ext cx="682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i-</a:t>
              </a:r>
              <a:r>
                <a:rPr lang="it-IT" altLang="it-IT" sz="2400"/>
                <a:t>1</a:t>
              </a:r>
              <a:r>
                <a:rPr lang="it-IT" altLang="it-IT" sz="2400" i="1"/>
                <a:t>,j</a:t>
              </a:r>
              <a:endParaRPr lang="it-IT" altLang="it-IT" sz="2400"/>
            </a:p>
          </p:txBody>
        </p:sp>
        <p:sp>
          <p:nvSpPr>
            <p:cNvPr id="20" name="Text Box 39"/>
            <p:cNvSpPr txBox="1">
              <a:spLocks noChangeArrowheads="1"/>
            </p:cNvSpPr>
            <p:nvPr/>
          </p:nvSpPr>
          <p:spPr bwMode="auto">
            <a:xfrm>
              <a:off x="5241553" y="2565053"/>
              <a:ext cx="78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i+</a:t>
              </a:r>
              <a:r>
                <a:rPr lang="it-IT" altLang="it-IT" sz="2400"/>
                <a:t>1</a:t>
              </a:r>
              <a:r>
                <a:rPr lang="it-IT" altLang="it-IT" sz="2400" i="1"/>
                <a:t>,j</a:t>
              </a:r>
              <a:endParaRPr lang="it-IT" altLang="it-IT" sz="2400"/>
            </a:p>
          </p:txBody>
        </p:sp>
      </p:grpSp>
      <p:graphicFrame>
        <p:nvGraphicFramePr>
          <p:cNvPr id="22" name="Oggetto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5519745"/>
              </p:ext>
            </p:extLst>
          </p:nvPr>
        </p:nvGraphicFramePr>
        <p:xfrm>
          <a:off x="4511410" y="112738"/>
          <a:ext cx="4619625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9" name="Equazione" r:id="rId3" imgW="1485720" imgH="419040" progId="Equation.3">
                  <p:embed/>
                </p:oleObj>
              </mc:Choice>
              <mc:Fallback>
                <p:oleObj name="Equazione" r:id="rId3" imgW="1485720" imgH="419040" progId="Equation.3">
                  <p:embed/>
                  <p:pic>
                    <p:nvPicPr>
                      <p:cNvPr id="22" name="Ogget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410" y="112738"/>
                        <a:ext cx="4619625" cy="130175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1267154" y="416799"/>
            <a:ext cx="2936253" cy="46166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dirty="0" err="1">
                <a:latin typeface="Arial" panose="020B0604020202020204" pitchFamily="34" charset="0"/>
              </a:rPr>
              <a:t>b</a:t>
            </a:r>
            <a:r>
              <a:rPr lang="it-IT" altLang="it-IT" sz="2400" dirty="0" err="1" smtClean="0">
                <a:latin typeface="Arial" panose="020B0604020202020204" pitchFamily="34" charset="0"/>
              </a:rPr>
              <a:t>ackward</a:t>
            </a:r>
            <a:r>
              <a:rPr lang="it-IT" altLang="it-IT" sz="2400" dirty="0" smtClean="0">
                <a:latin typeface="Arial" panose="020B0604020202020204" pitchFamily="34" charset="0"/>
              </a:rPr>
              <a:t> </a:t>
            </a:r>
            <a:r>
              <a:rPr lang="it-IT" altLang="it-IT" sz="2400" dirty="0" err="1">
                <a:latin typeface="Arial" panose="020B0604020202020204" pitchFamily="34" charset="0"/>
              </a:rPr>
              <a:t>difference</a:t>
            </a:r>
            <a:endParaRPr lang="it-IT" altLang="it-IT" sz="2400" dirty="0">
              <a:latin typeface="Arial" panose="020B0604020202020204" pitchFamily="34" charset="0"/>
            </a:endParaRPr>
          </a:p>
        </p:txBody>
      </p:sp>
      <p:cxnSp>
        <p:nvCxnSpPr>
          <p:cNvPr id="27" name="Connettore diritto 26"/>
          <p:cNvCxnSpPr/>
          <p:nvPr/>
        </p:nvCxnSpPr>
        <p:spPr bwMode="auto">
          <a:xfrm flipV="1">
            <a:off x="2483768" y="3211538"/>
            <a:ext cx="1293813" cy="238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344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o 15"/>
          <p:cNvGrpSpPr/>
          <p:nvPr/>
        </p:nvGrpSpPr>
        <p:grpSpPr>
          <a:xfrm>
            <a:off x="467544" y="1628800"/>
            <a:ext cx="8064500" cy="4797425"/>
            <a:chOff x="467940" y="980728"/>
            <a:chExt cx="8064500" cy="4797425"/>
          </a:xfrm>
        </p:grpSpPr>
        <p:sp>
          <p:nvSpPr>
            <p:cNvPr id="2" name="Line 2"/>
            <p:cNvSpPr>
              <a:spLocks noChangeShapeType="1"/>
            </p:cNvSpPr>
            <p:nvPr/>
          </p:nvSpPr>
          <p:spPr bwMode="auto">
            <a:xfrm>
              <a:off x="901328" y="3860453"/>
              <a:ext cx="748823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4196978" y="5320953"/>
              <a:ext cx="3190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x</a:t>
              </a:r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467940" y="2060228"/>
              <a:ext cx="3190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y</a:t>
              </a: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1044203" y="2565053"/>
              <a:ext cx="748823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V="1">
              <a:off x="2412628" y="1052166"/>
              <a:ext cx="0" cy="410527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3852490" y="980728"/>
              <a:ext cx="0" cy="41767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5293940" y="1052166"/>
              <a:ext cx="0" cy="40322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6876678" y="1052166"/>
              <a:ext cx="0" cy="40322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5220915" y="2493616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1" name="Oval 13"/>
            <p:cNvSpPr>
              <a:spLocks noChangeArrowheads="1"/>
            </p:cNvSpPr>
            <p:nvPr/>
          </p:nvSpPr>
          <p:spPr bwMode="auto">
            <a:xfrm>
              <a:off x="3781053" y="3789016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2" name="Oval 19"/>
            <p:cNvSpPr>
              <a:spLocks noChangeArrowheads="1"/>
            </p:cNvSpPr>
            <p:nvPr/>
          </p:nvSpPr>
          <p:spPr bwMode="auto">
            <a:xfrm>
              <a:off x="2341190" y="2493616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3" name="Oval 20"/>
            <p:cNvSpPr>
              <a:spLocks noChangeArrowheads="1"/>
            </p:cNvSpPr>
            <p:nvPr/>
          </p:nvSpPr>
          <p:spPr bwMode="auto">
            <a:xfrm>
              <a:off x="3781053" y="2493616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3781053" y="1196628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auto">
            <a:xfrm>
              <a:off x="3852490" y="1268066"/>
              <a:ext cx="78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i,j+</a:t>
              </a:r>
              <a:r>
                <a:rPr lang="it-IT" altLang="it-IT" sz="2400"/>
                <a:t>1</a:t>
              </a: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3852490" y="2565053"/>
              <a:ext cx="428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</a:t>
              </a:r>
              <a:endParaRPr lang="it-IT" altLang="it-IT" sz="2400"/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3904878" y="3860453"/>
              <a:ext cx="682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i,j-</a:t>
              </a:r>
              <a:r>
                <a:rPr lang="it-IT" altLang="it-IT" sz="2400"/>
                <a:t>1</a:t>
              </a: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2538040" y="2636491"/>
              <a:ext cx="682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i-</a:t>
              </a:r>
              <a:r>
                <a:rPr lang="it-IT" altLang="it-IT" sz="2400"/>
                <a:t>1</a:t>
              </a:r>
              <a:r>
                <a:rPr lang="it-IT" altLang="it-IT" sz="2400" i="1"/>
                <a:t>,j</a:t>
              </a:r>
              <a:endParaRPr lang="it-IT" altLang="it-IT" sz="2400"/>
            </a:p>
          </p:txBody>
        </p:sp>
        <p:sp>
          <p:nvSpPr>
            <p:cNvPr id="20" name="Text Box 39"/>
            <p:cNvSpPr txBox="1">
              <a:spLocks noChangeArrowheads="1"/>
            </p:cNvSpPr>
            <p:nvPr/>
          </p:nvSpPr>
          <p:spPr bwMode="auto">
            <a:xfrm>
              <a:off x="5241553" y="2565053"/>
              <a:ext cx="78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i+</a:t>
              </a:r>
              <a:r>
                <a:rPr lang="it-IT" altLang="it-IT" sz="2400"/>
                <a:t>1</a:t>
              </a:r>
              <a:r>
                <a:rPr lang="it-IT" altLang="it-IT" sz="2400" i="1"/>
                <a:t>,j</a:t>
              </a:r>
              <a:endParaRPr lang="it-IT" altLang="it-IT" sz="2400"/>
            </a:p>
          </p:txBody>
        </p:sp>
      </p:grpSp>
      <p:graphicFrame>
        <p:nvGraphicFramePr>
          <p:cNvPr id="22" name="Oggetto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2295692"/>
              </p:ext>
            </p:extLst>
          </p:nvPr>
        </p:nvGraphicFramePr>
        <p:xfrm>
          <a:off x="4492625" y="103659"/>
          <a:ext cx="4659313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5" name="Equazione" r:id="rId3" imgW="1498320" imgH="444240" progId="Equation.3">
                  <p:embed/>
                </p:oleObj>
              </mc:Choice>
              <mc:Fallback>
                <p:oleObj name="Equazione" r:id="rId3" imgW="1498320" imgH="444240" progId="Equation.3">
                  <p:embed/>
                  <p:pic>
                    <p:nvPicPr>
                      <p:cNvPr id="22" name="Ogget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103659"/>
                        <a:ext cx="4659313" cy="138112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1224674" y="416799"/>
            <a:ext cx="3021212" cy="46166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dirty="0" err="1" smtClean="0">
                <a:latin typeface="Arial" panose="020B0604020202020204" pitchFamily="34" charset="0"/>
              </a:rPr>
              <a:t>backward</a:t>
            </a:r>
            <a:r>
              <a:rPr lang="it-IT" altLang="it-IT" sz="2400" dirty="0" smtClean="0">
                <a:latin typeface="Arial" panose="020B0604020202020204" pitchFamily="34" charset="0"/>
              </a:rPr>
              <a:t> </a:t>
            </a:r>
            <a:r>
              <a:rPr lang="it-IT" altLang="it-IT" sz="2400" dirty="0" err="1">
                <a:latin typeface="Arial" panose="020B0604020202020204" pitchFamily="34" charset="0"/>
              </a:rPr>
              <a:t>difference</a:t>
            </a:r>
            <a:endParaRPr lang="it-IT" altLang="it-IT" sz="2400" dirty="0">
              <a:latin typeface="Arial" panose="020B0604020202020204" pitchFamily="34" charset="0"/>
            </a:endParaRPr>
          </a:p>
        </p:txBody>
      </p:sp>
      <p:cxnSp>
        <p:nvCxnSpPr>
          <p:cNvPr id="25" name="Connettore diritto 24"/>
          <p:cNvCxnSpPr/>
          <p:nvPr/>
        </p:nvCxnSpPr>
        <p:spPr bwMode="auto">
          <a:xfrm flipH="1">
            <a:off x="3832846" y="3295067"/>
            <a:ext cx="5361" cy="114204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178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o 15"/>
          <p:cNvGrpSpPr/>
          <p:nvPr/>
        </p:nvGrpSpPr>
        <p:grpSpPr>
          <a:xfrm>
            <a:off x="467544" y="1628800"/>
            <a:ext cx="8064500" cy="4797425"/>
            <a:chOff x="467940" y="980728"/>
            <a:chExt cx="8064500" cy="4797425"/>
          </a:xfrm>
        </p:grpSpPr>
        <p:sp>
          <p:nvSpPr>
            <p:cNvPr id="2" name="Line 2"/>
            <p:cNvSpPr>
              <a:spLocks noChangeShapeType="1"/>
            </p:cNvSpPr>
            <p:nvPr/>
          </p:nvSpPr>
          <p:spPr bwMode="auto">
            <a:xfrm>
              <a:off x="901328" y="3860453"/>
              <a:ext cx="748823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4196978" y="5320953"/>
              <a:ext cx="3190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x</a:t>
              </a:r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467940" y="2060228"/>
              <a:ext cx="3190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y</a:t>
              </a: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1044203" y="2565053"/>
              <a:ext cx="748823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V="1">
              <a:off x="2412628" y="1052166"/>
              <a:ext cx="0" cy="410527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3852490" y="980728"/>
              <a:ext cx="0" cy="41767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5293940" y="1052166"/>
              <a:ext cx="0" cy="40322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6876678" y="1052166"/>
              <a:ext cx="0" cy="40322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5220915" y="2493616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1" name="Oval 13"/>
            <p:cNvSpPr>
              <a:spLocks noChangeArrowheads="1"/>
            </p:cNvSpPr>
            <p:nvPr/>
          </p:nvSpPr>
          <p:spPr bwMode="auto">
            <a:xfrm>
              <a:off x="3781053" y="3789016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2" name="Oval 19"/>
            <p:cNvSpPr>
              <a:spLocks noChangeArrowheads="1"/>
            </p:cNvSpPr>
            <p:nvPr/>
          </p:nvSpPr>
          <p:spPr bwMode="auto">
            <a:xfrm>
              <a:off x="2341190" y="2493616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3" name="Oval 20"/>
            <p:cNvSpPr>
              <a:spLocks noChangeArrowheads="1"/>
            </p:cNvSpPr>
            <p:nvPr/>
          </p:nvSpPr>
          <p:spPr bwMode="auto">
            <a:xfrm>
              <a:off x="3781053" y="2493616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3781053" y="1196628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auto">
            <a:xfrm>
              <a:off x="3852490" y="1268066"/>
              <a:ext cx="78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i,j+</a:t>
              </a:r>
              <a:r>
                <a:rPr lang="it-IT" altLang="it-IT" sz="2400"/>
                <a:t>1</a:t>
              </a: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3852490" y="2565053"/>
              <a:ext cx="428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</a:t>
              </a:r>
              <a:endParaRPr lang="it-IT" altLang="it-IT" sz="2400"/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3904878" y="3860453"/>
              <a:ext cx="682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i,j-</a:t>
              </a:r>
              <a:r>
                <a:rPr lang="it-IT" altLang="it-IT" sz="2400"/>
                <a:t>1</a:t>
              </a: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2538040" y="2636491"/>
              <a:ext cx="682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i-</a:t>
              </a:r>
              <a:r>
                <a:rPr lang="it-IT" altLang="it-IT" sz="2400"/>
                <a:t>1</a:t>
              </a:r>
              <a:r>
                <a:rPr lang="it-IT" altLang="it-IT" sz="2400" i="1"/>
                <a:t>,j</a:t>
              </a:r>
              <a:endParaRPr lang="it-IT" altLang="it-IT" sz="2400"/>
            </a:p>
          </p:txBody>
        </p:sp>
        <p:sp>
          <p:nvSpPr>
            <p:cNvPr id="20" name="Text Box 39"/>
            <p:cNvSpPr txBox="1">
              <a:spLocks noChangeArrowheads="1"/>
            </p:cNvSpPr>
            <p:nvPr/>
          </p:nvSpPr>
          <p:spPr bwMode="auto">
            <a:xfrm>
              <a:off x="5241553" y="2565053"/>
              <a:ext cx="78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i+</a:t>
              </a:r>
              <a:r>
                <a:rPr lang="it-IT" altLang="it-IT" sz="2400"/>
                <a:t>1</a:t>
              </a:r>
              <a:r>
                <a:rPr lang="it-IT" altLang="it-IT" sz="2400" i="1"/>
                <a:t>,j</a:t>
              </a:r>
              <a:endParaRPr lang="it-IT" altLang="it-IT" sz="2400"/>
            </a:p>
          </p:txBody>
        </p:sp>
      </p:grpSp>
      <p:graphicFrame>
        <p:nvGraphicFramePr>
          <p:cNvPr id="22" name="Oggetto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171373"/>
              </p:ext>
            </p:extLst>
          </p:nvPr>
        </p:nvGraphicFramePr>
        <p:xfrm>
          <a:off x="4139952" y="112713"/>
          <a:ext cx="4935537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3" name="Equazione" r:id="rId3" imgW="1587240" imgH="419040" progId="Equation.3">
                  <p:embed/>
                </p:oleObj>
              </mc:Choice>
              <mc:Fallback>
                <p:oleObj name="Equazione" r:id="rId3" imgW="1587240" imgH="419040" progId="Equation.3">
                  <p:embed/>
                  <p:pic>
                    <p:nvPicPr>
                      <p:cNvPr id="22" name="Ogget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112713"/>
                        <a:ext cx="4935537" cy="130175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Connettore diritto 23"/>
          <p:cNvCxnSpPr/>
          <p:nvPr/>
        </p:nvCxnSpPr>
        <p:spPr bwMode="auto">
          <a:xfrm>
            <a:off x="2485257" y="3213125"/>
            <a:ext cx="27559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1464322" y="416799"/>
            <a:ext cx="2541914" cy="46166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dirty="0" err="1" smtClean="0">
                <a:latin typeface="Arial" panose="020B0604020202020204" pitchFamily="34" charset="0"/>
              </a:rPr>
              <a:t>central</a:t>
            </a:r>
            <a:r>
              <a:rPr lang="it-IT" altLang="it-IT" sz="2400" dirty="0" smtClean="0">
                <a:latin typeface="Arial" panose="020B0604020202020204" pitchFamily="34" charset="0"/>
              </a:rPr>
              <a:t> </a:t>
            </a:r>
            <a:r>
              <a:rPr lang="it-IT" altLang="it-IT" sz="2400" dirty="0" err="1">
                <a:latin typeface="Arial" panose="020B0604020202020204" pitchFamily="34" charset="0"/>
              </a:rPr>
              <a:t>difference</a:t>
            </a:r>
            <a:endParaRPr lang="it-IT" altLang="it-IT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99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o 15"/>
          <p:cNvGrpSpPr/>
          <p:nvPr/>
        </p:nvGrpSpPr>
        <p:grpSpPr>
          <a:xfrm>
            <a:off x="467544" y="1628800"/>
            <a:ext cx="8064500" cy="4797425"/>
            <a:chOff x="467940" y="980728"/>
            <a:chExt cx="8064500" cy="4797425"/>
          </a:xfrm>
        </p:grpSpPr>
        <p:sp>
          <p:nvSpPr>
            <p:cNvPr id="2" name="Line 2"/>
            <p:cNvSpPr>
              <a:spLocks noChangeShapeType="1"/>
            </p:cNvSpPr>
            <p:nvPr/>
          </p:nvSpPr>
          <p:spPr bwMode="auto">
            <a:xfrm>
              <a:off x="901328" y="3860453"/>
              <a:ext cx="748823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4196978" y="5320953"/>
              <a:ext cx="3190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x</a:t>
              </a:r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467940" y="2060228"/>
              <a:ext cx="3190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y</a:t>
              </a: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1044203" y="2565053"/>
              <a:ext cx="748823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V="1">
              <a:off x="2412628" y="1052166"/>
              <a:ext cx="0" cy="410527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3852490" y="980728"/>
              <a:ext cx="0" cy="41767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5293940" y="1052166"/>
              <a:ext cx="0" cy="40322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6876678" y="1052166"/>
              <a:ext cx="0" cy="40322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5220915" y="2493616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1" name="Oval 13"/>
            <p:cNvSpPr>
              <a:spLocks noChangeArrowheads="1"/>
            </p:cNvSpPr>
            <p:nvPr/>
          </p:nvSpPr>
          <p:spPr bwMode="auto">
            <a:xfrm>
              <a:off x="3781053" y="3789016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2" name="Oval 19"/>
            <p:cNvSpPr>
              <a:spLocks noChangeArrowheads="1"/>
            </p:cNvSpPr>
            <p:nvPr/>
          </p:nvSpPr>
          <p:spPr bwMode="auto">
            <a:xfrm>
              <a:off x="2341190" y="2493616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3" name="Oval 20"/>
            <p:cNvSpPr>
              <a:spLocks noChangeArrowheads="1"/>
            </p:cNvSpPr>
            <p:nvPr/>
          </p:nvSpPr>
          <p:spPr bwMode="auto">
            <a:xfrm>
              <a:off x="3781053" y="2493616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3781053" y="1196628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auto">
            <a:xfrm>
              <a:off x="3852490" y="1268066"/>
              <a:ext cx="78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i,j+</a:t>
              </a:r>
              <a:r>
                <a:rPr lang="it-IT" altLang="it-IT" sz="2400"/>
                <a:t>1</a:t>
              </a: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3852490" y="2565053"/>
              <a:ext cx="428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</a:t>
              </a:r>
              <a:endParaRPr lang="it-IT" altLang="it-IT" sz="2400"/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3904878" y="3860453"/>
              <a:ext cx="682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i,j-</a:t>
              </a:r>
              <a:r>
                <a:rPr lang="it-IT" altLang="it-IT" sz="2400"/>
                <a:t>1</a:t>
              </a: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2538040" y="2636491"/>
              <a:ext cx="682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i-</a:t>
              </a:r>
              <a:r>
                <a:rPr lang="it-IT" altLang="it-IT" sz="2400"/>
                <a:t>1</a:t>
              </a:r>
              <a:r>
                <a:rPr lang="it-IT" altLang="it-IT" sz="2400" i="1"/>
                <a:t>,j</a:t>
              </a:r>
              <a:endParaRPr lang="it-IT" altLang="it-IT" sz="2400"/>
            </a:p>
          </p:txBody>
        </p:sp>
        <p:sp>
          <p:nvSpPr>
            <p:cNvPr id="20" name="Text Box 39"/>
            <p:cNvSpPr txBox="1">
              <a:spLocks noChangeArrowheads="1"/>
            </p:cNvSpPr>
            <p:nvPr/>
          </p:nvSpPr>
          <p:spPr bwMode="auto">
            <a:xfrm>
              <a:off x="5241553" y="2565053"/>
              <a:ext cx="78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i+</a:t>
              </a:r>
              <a:r>
                <a:rPr lang="it-IT" altLang="it-IT" sz="2400"/>
                <a:t>1</a:t>
              </a:r>
              <a:r>
                <a:rPr lang="it-IT" altLang="it-IT" sz="2400" i="1"/>
                <a:t>,j</a:t>
              </a:r>
              <a:endParaRPr lang="it-IT" altLang="it-IT" sz="2400"/>
            </a:p>
          </p:txBody>
        </p:sp>
      </p:grpSp>
      <p:graphicFrame>
        <p:nvGraphicFramePr>
          <p:cNvPr id="22" name="Oggetto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699020"/>
              </p:ext>
            </p:extLst>
          </p:nvPr>
        </p:nvGraphicFramePr>
        <p:xfrm>
          <a:off x="4139952" y="73025"/>
          <a:ext cx="4935537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7" name="Equazione" r:id="rId3" imgW="1587240" imgH="444240" progId="Equation.3">
                  <p:embed/>
                </p:oleObj>
              </mc:Choice>
              <mc:Fallback>
                <p:oleObj name="Equazione" r:id="rId3" imgW="1587240" imgH="444240" progId="Equation.3">
                  <p:embed/>
                  <p:pic>
                    <p:nvPicPr>
                      <p:cNvPr id="22" name="Ogget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73025"/>
                        <a:ext cx="4935537" cy="138112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Connettore diritto 23"/>
          <p:cNvCxnSpPr/>
          <p:nvPr/>
        </p:nvCxnSpPr>
        <p:spPr bwMode="auto">
          <a:xfrm flipH="1">
            <a:off x="3869557" y="2013372"/>
            <a:ext cx="19050" cy="2422129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1464322" y="416799"/>
            <a:ext cx="2541914" cy="46166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dirty="0" err="1" smtClean="0">
                <a:latin typeface="Arial" panose="020B0604020202020204" pitchFamily="34" charset="0"/>
              </a:rPr>
              <a:t>central</a:t>
            </a:r>
            <a:r>
              <a:rPr lang="it-IT" altLang="it-IT" sz="2400" dirty="0" smtClean="0">
                <a:latin typeface="Arial" panose="020B0604020202020204" pitchFamily="34" charset="0"/>
              </a:rPr>
              <a:t> </a:t>
            </a:r>
            <a:r>
              <a:rPr lang="it-IT" altLang="it-IT" sz="2400" dirty="0" err="1">
                <a:latin typeface="Arial" panose="020B0604020202020204" pitchFamily="34" charset="0"/>
              </a:rPr>
              <a:t>difference</a:t>
            </a:r>
            <a:endParaRPr lang="it-IT" altLang="it-IT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0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7235825" y="188913"/>
          <a:ext cx="1439863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8" name="Equation" r:id="rId3" imgW="482391" imgH="253890" progId="Equation.DSMT4">
                  <p:embed/>
                </p:oleObj>
              </mc:Choice>
              <mc:Fallback>
                <p:oleObj name="Equation" r:id="rId3" imgW="482391" imgH="253890" progId="Equation.DSMT4">
                  <p:embed/>
                  <p:pic>
                    <p:nvPicPr>
                      <p:cNvPr id="92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188913"/>
                        <a:ext cx="1439863" cy="757237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539750" y="2076450"/>
          <a:ext cx="6696075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9" name="Equation" r:id="rId5" imgW="2628900" imgH="419100" progId="Equation.DSMT4">
                  <p:embed/>
                </p:oleObj>
              </mc:Choice>
              <mc:Fallback>
                <p:oleObj name="Equation" r:id="rId5" imgW="2628900" imgH="419100" progId="Equation.DSMT4">
                  <p:embed/>
                  <p:pic>
                    <p:nvPicPr>
                      <p:cNvPr id="1341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076450"/>
                        <a:ext cx="6696075" cy="1068388"/>
                      </a:xfrm>
                      <a:prstGeom prst="rect">
                        <a:avLst/>
                      </a:prstGeom>
                      <a:solidFill>
                        <a:srgbClr val="E6E6E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6330950" y="3373438"/>
            <a:ext cx="2541588" cy="4619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</a:rPr>
              <a:t>central difference</a:t>
            </a:r>
          </a:p>
        </p:txBody>
      </p:sp>
      <p:graphicFrame>
        <p:nvGraphicFramePr>
          <p:cNvPr id="5" name="Object 10"/>
          <p:cNvGraphicFramePr>
            <a:graphicFrameLocks noChangeAspect="1"/>
          </p:cNvGraphicFramePr>
          <p:nvPr/>
        </p:nvGraphicFramePr>
        <p:xfrm>
          <a:off x="611188" y="4165600"/>
          <a:ext cx="6697662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0" name="Equation" r:id="rId7" imgW="2628900" imgH="444500" progId="Equation.DSMT4">
                  <p:embed/>
                </p:oleObj>
              </mc:Choice>
              <mc:Fallback>
                <p:oleObj name="Equation" r:id="rId7" imgW="2628900" imgH="444500" progId="Equation.DSMT4">
                  <p:embed/>
                  <p:pic>
                    <p:nvPicPr>
                      <p:cNvPr id="13415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165600"/>
                        <a:ext cx="6697662" cy="1135063"/>
                      </a:xfrm>
                      <a:prstGeom prst="rect">
                        <a:avLst/>
                      </a:prstGeom>
                      <a:solidFill>
                        <a:srgbClr val="E6E6E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227763" y="1158875"/>
          <a:ext cx="26193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1" name="Equazione" r:id="rId9" imgW="863225" imgH="241195" progId="Equation.3">
                  <p:embed/>
                </p:oleObj>
              </mc:Choice>
              <mc:Fallback>
                <p:oleObj name="Equazione" r:id="rId9" imgW="863225" imgH="241195" progId="Equation.3">
                  <p:embed/>
                  <p:pic>
                    <p:nvPicPr>
                      <p:cNvPr id="922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1158875"/>
                        <a:ext cx="2619375" cy="7334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7950" y="58738"/>
            <a:ext cx="6823075" cy="9540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800">
                <a:latin typeface="Arial Unicode MS" charset="0"/>
              </a:rPr>
              <a:t>finite differences for second partial derivatives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4241800" y="6092825"/>
            <a:ext cx="4902200" cy="461963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Arial" panose="020B0604020202020204" pitchFamily="34" charset="0"/>
                <a:cs typeface="Arial" panose="020B0604020202020204" pitchFamily="34" charset="0"/>
              </a:rPr>
              <a:t>equal stepsize in </a:t>
            </a:r>
            <a:r>
              <a:rPr lang="it-IT" altLang="it-IT" sz="2400" i="1">
                <a:cs typeface="Arial" panose="020B0604020202020204" pitchFamily="34" charset="0"/>
              </a:rPr>
              <a:t>x</a:t>
            </a:r>
            <a:r>
              <a:rPr lang="it-IT" altLang="it-IT" sz="2400">
                <a:cs typeface="Arial" panose="020B0604020202020204" pitchFamily="34" charset="0"/>
              </a:rPr>
              <a:t> </a:t>
            </a:r>
            <a:r>
              <a:rPr lang="it-IT" altLang="it-IT" sz="240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it-IT" altLang="it-IT" sz="2400">
                <a:cs typeface="Arial" panose="020B0604020202020204" pitchFamily="34" charset="0"/>
              </a:rPr>
              <a:t> </a:t>
            </a:r>
            <a:r>
              <a:rPr lang="it-IT" altLang="it-IT" sz="2400" i="1">
                <a:cs typeface="Arial" panose="020B0604020202020204" pitchFamily="34" charset="0"/>
              </a:rPr>
              <a:t>y </a:t>
            </a:r>
            <a:r>
              <a:rPr lang="it-IT" altLang="it-IT" sz="2400">
                <a:latin typeface="Arial" panose="020B0604020202020204" pitchFamily="34" charset="0"/>
                <a:cs typeface="Arial" panose="020B0604020202020204" pitchFamily="34" charset="0"/>
              </a:rPr>
              <a:t>directions</a:t>
            </a:r>
            <a:endParaRPr lang="it-IT" altLang="it-IT" sz="2400" i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05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7235825" y="188913"/>
          <a:ext cx="1439863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0" name="Equation" r:id="rId3" imgW="482391" imgH="253890" progId="Equation.DSMT4">
                  <p:embed/>
                </p:oleObj>
              </mc:Choice>
              <mc:Fallback>
                <p:oleObj name="Equation" r:id="rId3" imgW="482391" imgH="253890" progId="Equation.DSMT4">
                  <p:embed/>
                  <p:pic>
                    <p:nvPicPr>
                      <p:cNvPr id="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188913"/>
                        <a:ext cx="1439863" cy="757237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3059832" y="5179019"/>
            <a:ext cx="2541588" cy="4619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dirty="0" err="1">
                <a:latin typeface="Arial" panose="020B0604020202020204" pitchFamily="34" charset="0"/>
              </a:rPr>
              <a:t>central</a:t>
            </a:r>
            <a:r>
              <a:rPr lang="it-IT" altLang="it-IT" sz="2400" dirty="0">
                <a:latin typeface="Arial" panose="020B0604020202020204" pitchFamily="34" charset="0"/>
              </a:rPr>
              <a:t> </a:t>
            </a:r>
            <a:r>
              <a:rPr lang="it-IT" altLang="it-IT" sz="2400" dirty="0" err="1">
                <a:latin typeface="Arial" panose="020B0604020202020204" pitchFamily="34" charset="0"/>
              </a:rPr>
              <a:t>difference</a:t>
            </a:r>
            <a:endParaRPr lang="it-IT" altLang="it-IT" sz="2400" dirty="0">
              <a:latin typeface="Arial" panose="020B0604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227763" y="1158875"/>
          <a:ext cx="26193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1" name="Equazione" r:id="rId5" imgW="863225" imgH="241195" progId="Equation.3">
                  <p:embed/>
                </p:oleObj>
              </mc:Choice>
              <mc:Fallback>
                <p:oleObj name="Equazione" r:id="rId5" imgW="863225" imgH="241195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1158875"/>
                        <a:ext cx="2619375" cy="7334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7950" y="58738"/>
            <a:ext cx="6823075" cy="52322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800" dirty="0">
                <a:latin typeface="Arial Unicode MS" charset="0"/>
              </a:rPr>
              <a:t>finite </a:t>
            </a:r>
            <a:r>
              <a:rPr lang="it-IT" altLang="it-IT" sz="2800" dirty="0" err="1">
                <a:latin typeface="Arial Unicode MS" charset="0"/>
              </a:rPr>
              <a:t>differences</a:t>
            </a:r>
            <a:r>
              <a:rPr lang="it-IT" altLang="it-IT" sz="2800" dirty="0">
                <a:latin typeface="Arial Unicode MS" charset="0"/>
              </a:rPr>
              <a:t> for </a:t>
            </a:r>
            <a:r>
              <a:rPr lang="it-IT" altLang="it-IT" sz="2800" dirty="0" smtClean="0">
                <a:latin typeface="Arial Unicode MS" charset="0"/>
              </a:rPr>
              <a:t>a </a:t>
            </a:r>
            <a:r>
              <a:rPr lang="it-IT" altLang="it-IT" sz="2800" dirty="0" err="1" smtClean="0">
                <a:latin typeface="Arial Unicode MS" charset="0"/>
              </a:rPr>
              <a:t>differential</a:t>
            </a:r>
            <a:r>
              <a:rPr lang="it-IT" altLang="it-IT" sz="2800" dirty="0" smtClean="0">
                <a:latin typeface="Arial Unicode MS" charset="0"/>
              </a:rPr>
              <a:t> operator</a:t>
            </a:r>
            <a:endParaRPr lang="it-IT" altLang="it-IT" sz="2800" dirty="0">
              <a:latin typeface="Arial Unicode MS" charset="0"/>
            </a:endParaRPr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800405"/>
              </p:ext>
            </p:extLst>
          </p:nvPr>
        </p:nvGraphicFramePr>
        <p:xfrm>
          <a:off x="259150" y="2229948"/>
          <a:ext cx="8569325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2" name="Equazione" r:id="rId7" imgW="2755800" imgH="888840" progId="Equation.3">
                  <p:embed/>
                </p:oleObj>
              </mc:Choice>
              <mc:Fallback>
                <p:oleObj name="Equazione" r:id="rId7" imgW="2755800" imgH="888840" progId="Equation.3">
                  <p:embed/>
                  <p:pic>
                    <p:nvPicPr>
                      <p:cNvPr id="22" name="Oggetto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150" y="2229948"/>
                        <a:ext cx="8569325" cy="276225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94849" y="1581462"/>
            <a:ext cx="4715586" cy="46166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dirty="0" smtClean="0">
                <a:latin typeface="Arial" panose="020B0604020202020204" pitchFamily="34" charset="0"/>
              </a:rPr>
              <a:t>finite  </a:t>
            </a:r>
            <a:r>
              <a:rPr lang="it-IT" altLang="it-IT" sz="2400" dirty="0" err="1" smtClean="0">
                <a:latin typeface="Arial" panose="020B0604020202020204" pitchFamily="34" charset="0"/>
              </a:rPr>
              <a:t>difference</a:t>
            </a:r>
            <a:r>
              <a:rPr lang="it-IT" altLang="it-IT" sz="2400" dirty="0" smtClean="0">
                <a:latin typeface="Arial" panose="020B0604020202020204" pitchFamily="34" charset="0"/>
              </a:rPr>
              <a:t> for the </a:t>
            </a:r>
            <a:r>
              <a:rPr lang="it-IT" altLang="it-IT" sz="2400" dirty="0" err="1" smtClean="0">
                <a:latin typeface="Arial" panose="020B0604020202020204" pitchFamily="34" charset="0"/>
              </a:rPr>
              <a:t>Laplacian</a:t>
            </a:r>
            <a:endParaRPr lang="it-IT" altLang="it-IT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73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6044932" y="5948569"/>
            <a:ext cx="2529860" cy="46166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dirty="0" err="1">
                <a:latin typeface="Arial" panose="020B0604020202020204" pitchFamily="34" charset="0"/>
              </a:rPr>
              <a:t>f</a:t>
            </a:r>
            <a:r>
              <a:rPr lang="it-IT" altLang="it-IT" sz="2400" dirty="0" err="1" smtClean="0">
                <a:latin typeface="Arial" panose="020B0604020202020204" pitchFamily="34" charset="0"/>
              </a:rPr>
              <a:t>ive</a:t>
            </a:r>
            <a:r>
              <a:rPr lang="it-IT" altLang="it-IT" sz="2400" dirty="0" smtClean="0">
                <a:latin typeface="Arial" panose="020B0604020202020204" pitchFamily="34" charset="0"/>
              </a:rPr>
              <a:t> </a:t>
            </a:r>
            <a:r>
              <a:rPr lang="it-IT" altLang="it-IT" sz="2400" dirty="0" err="1" smtClean="0">
                <a:latin typeface="Arial" panose="020B0604020202020204" pitchFamily="34" charset="0"/>
              </a:rPr>
              <a:t>points</a:t>
            </a:r>
            <a:r>
              <a:rPr lang="it-IT" altLang="it-IT" sz="2400" dirty="0" smtClean="0">
                <a:latin typeface="Arial" panose="020B0604020202020204" pitchFamily="34" charset="0"/>
              </a:rPr>
              <a:t> stencil</a:t>
            </a:r>
            <a:endParaRPr lang="it-IT" altLang="it-IT" sz="2400" dirty="0">
              <a:latin typeface="Arial" panose="020B0604020202020204" pitchFamily="34" charset="0"/>
            </a:endParaRPr>
          </a:p>
        </p:txBody>
      </p:sp>
      <p:grpSp>
        <p:nvGrpSpPr>
          <p:cNvPr id="16" name="Gruppo 15"/>
          <p:cNvGrpSpPr/>
          <p:nvPr/>
        </p:nvGrpSpPr>
        <p:grpSpPr>
          <a:xfrm>
            <a:off x="467544" y="1628800"/>
            <a:ext cx="8064500" cy="4797425"/>
            <a:chOff x="467940" y="980728"/>
            <a:chExt cx="8064500" cy="4797425"/>
          </a:xfrm>
        </p:grpSpPr>
        <p:sp>
          <p:nvSpPr>
            <p:cNvPr id="2" name="Line 2"/>
            <p:cNvSpPr>
              <a:spLocks noChangeShapeType="1"/>
            </p:cNvSpPr>
            <p:nvPr/>
          </p:nvSpPr>
          <p:spPr bwMode="auto">
            <a:xfrm>
              <a:off x="901328" y="3860453"/>
              <a:ext cx="748823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4196978" y="5320953"/>
              <a:ext cx="3190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x</a:t>
              </a:r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467940" y="2060228"/>
              <a:ext cx="3190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y</a:t>
              </a: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1044203" y="2565053"/>
              <a:ext cx="748823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V="1">
              <a:off x="2412628" y="1052166"/>
              <a:ext cx="0" cy="4105275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3852490" y="980728"/>
              <a:ext cx="0" cy="41767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5293940" y="1052166"/>
              <a:ext cx="0" cy="40322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6876678" y="1052166"/>
              <a:ext cx="0" cy="40322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5220915" y="2493616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1" name="Oval 13"/>
            <p:cNvSpPr>
              <a:spLocks noChangeArrowheads="1"/>
            </p:cNvSpPr>
            <p:nvPr/>
          </p:nvSpPr>
          <p:spPr bwMode="auto">
            <a:xfrm>
              <a:off x="3781053" y="3789016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2" name="Oval 19"/>
            <p:cNvSpPr>
              <a:spLocks noChangeArrowheads="1"/>
            </p:cNvSpPr>
            <p:nvPr/>
          </p:nvSpPr>
          <p:spPr bwMode="auto">
            <a:xfrm>
              <a:off x="2341190" y="2493616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3" name="Oval 20"/>
            <p:cNvSpPr>
              <a:spLocks noChangeArrowheads="1"/>
            </p:cNvSpPr>
            <p:nvPr/>
          </p:nvSpPr>
          <p:spPr bwMode="auto">
            <a:xfrm>
              <a:off x="3781053" y="2493616"/>
              <a:ext cx="144462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3781053" y="1196628"/>
              <a:ext cx="144462" cy="1444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auto">
            <a:xfrm>
              <a:off x="3852490" y="1268066"/>
              <a:ext cx="78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i,j+</a:t>
              </a:r>
              <a:r>
                <a:rPr lang="it-IT" altLang="it-IT" sz="2400"/>
                <a:t>1</a:t>
              </a: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3852490" y="2565053"/>
              <a:ext cx="428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</a:t>
              </a:r>
              <a:endParaRPr lang="it-IT" altLang="it-IT" sz="2400"/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3904878" y="3860453"/>
              <a:ext cx="682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i,j-</a:t>
              </a:r>
              <a:r>
                <a:rPr lang="it-IT" altLang="it-IT" sz="2400"/>
                <a:t>1</a:t>
              </a: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2538040" y="2636491"/>
              <a:ext cx="682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i-</a:t>
              </a:r>
              <a:r>
                <a:rPr lang="it-IT" altLang="it-IT" sz="2400"/>
                <a:t>1</a:t>
              </a:r>
              <a:r>
                <a:rPr lang="it-IT" altLang="it-IT" sz="2400" i="1"/>
                <a:t>,j</a:t>
              </a:r>
              <a:endParaRPr lang="it-IT" altLang="it-IT" sz="2400"/>
            </a:p>
          </p:txBody>
        </p:sp>
        <p:sp>
          <p:nvSpPr>
            <p:cNvPr id="20" name="Text Box 39"/>
            <p:cNvSpPr txBox="1">
              <a:spLocks noChangeArrowheads="1"/>
            </p:cNvSpPr>
            <p:nvPr/>
          </p:nvSpPr>
          <p:spPr bwMode="auto">
            <a:xfrm>
              <a:off x="5241553" y="2565053"/>
              <a:ext cx="78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i="1"/>
                <a:t>i+</a:t>
              </a:r>
              <a:r>
                <a:rPr lang="it-IT" altLang="it-IT" sz="2400"/>
                <a:t>1</a:t>
              </a:r>
              <a:r>
                <a:rPr lang="it-IT" altLang="it-IT" sz="2400" i="1"/>
                <a:t>,j</a:t>
              </a:r>
              <a:endParaRPr lang="it-IT" altLang="it-IT" sz="2400"/>
            </a:p>
          </p:txBody>
        </p:sp>
      </p:grpSp>
      <p:graphicFrame>
        <p:nvGraphicFramePr>
          <p:cNvPr id="25" name="Oggetto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473842"/>
              </p:ext>
            </p:extLst>
          </p:nvPr>
        </p:nvGraphicFramePr>
        <p:xfrm>
          <a:off x="60561" y="150825"/>
          <a:ext cx="9053092" cy="1106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2" name="Equazione" r:id="rId3" imgW="3429000" imgH="419040" progId="Equation.3">
                  <p:embed/>
                </p:oleObj>
              </mc:Choice>
              <mc:Fallback>
                <p:oleObj name="Equazione" r:id="rId3" imgW="3429000" imgH="419040" progId="Equation.3">
                  <p:embed/>
                  <p:pic>
                    <p:nvPicPr>
                      <p:cNvPr id="9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61" y="150825"/>
                        <a:ext cx="9053092" cy="110669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Gruppo 29"/>
          <p:cNvGrpSpPr/>
          <p:nvPr/>
        </p:nvGrpSpPr>
        <p:grpSpPr>
          <a:xfrm>
            <a:off x="2522917" y="2013372"/>
            <a:ext cx="2697602" cy="2422129"/>
            <a:chOff x="2522917" y="2013372"/>
            <a:chExt cx="2697602" cy="2422129"/>
          </a:xfrm>
        </p:grpSpPr>
        <p:grpSp>
          <p:nvGrpSpPr>
            <p:cNvPr id="28" name="Gruppo 27"/>
            <p:cNvGrpSpPr/>
            <p:nvPr/>
          </p:nvGrpSpPr>
          <p:grpSpPr>
            <a:xfrm>
              <a:off x="2522917" y="2013372"/>
              <a:ext cx="2697602" cy="2422129"/>
              <a:chOff x="2522917" y="2013372"/>
              <a:chExt cx="2697602" cy="2422129"/>
            </a:xfrm>
          </p:grpSpPr>
          <p:cxnSp>
            <p:nvCxnSpPr>
              <p:cNvPr id="27" name="Connettore diritto 26"/>
              <p:cNvCxnSpPr>
                <a:stCxn id="10" idx="2"/>
              </p:cNvCxnSpPr>
              <p:nvPr/>
            </p:nvCxnSpPr>
            <p:spPr bwMode="auto">
              <a:xfrm flipH="1">
                <a:off x="2522917" y="3213919"/>
                <a:ext cx="2697602" cy="13692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" name="Connettore diritto 23"/>
              <p:cNvCxnSpPr/>
              <p:nvPr/>
            </p:nvCxnSpPr>
            <p:spPr bwMode="auto">
              <a:xfrm flipH="1">
                <a:off x="3869557" y="2013372"/>
                <a:ext cx="19050" cy="2422129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9" name="Oval 11"/>
            <p:cNvSpPr>
              <a:spLocks noChangeArrowheads="1"/>
            </p:cNvSpPr>
            <p:nvPr/>
          </p:nvSpPr>
          <p:spPr bwMode="auto">
            <a:xfrm>
              <a:off x="3779912" y="3140968"/>
              <a:ext cx="144463" cy="1444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 sz="2400"/>
            </a:p>
          </p:txBody>
        </p:sp>
      </p:grpSp>
    </p:spTree>
    <p:extLst>
      <p:ext uri="{BB962C8B-B14F-4D97-AF65-F5344CB8AC3E}">
        <p14:creationId xmlns:p14="http://schemas.microsoft.com/office/powerpoint/2010/main" val="240473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755650" y="449263"/>
            <a:ext cx="76263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it-IT" b="1">
                <a:solidFill>
                  <a:srgbClr val="FF3300"/>
                </a:solidFill>
                <a:latin typeface="Helvetica" panose="020B0604020202020204" pitchFamily="34" charset="0"/>
              </a:rPr>
              <a:t>errors </a:t>
            </a:r>
            <a:r>
              <a:rPr lang="en-US" altLang="it-IT" b="1">
                <a:latin typeface="Helvetica" panose="020B0604020202020204" pitchFamily="34" charset="0"/>
              </a:rPr>
              <a:t>in function values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it-IT" b="1">
                <a:latin typeface="Helvetica" panose="020B0604020202020204" pitchFamily="34" charset="0"/>
              </a:rPr>
              <a:t>they can introduce </a:t>
            </a:r>
            <a:r>
              <a:rPr lang="en-US" altLang="it-IT" b="1">
                <a:solidFill>
                  <a:srgbClr val="FF3300"/>
                </a:solidFill>
                <a:latin typeface="Helvetica" panose="020B0604020202020204" pitchFamily="34" charset="0"/>
              </a:rPr>
              <a:t>inaccuracies </a:t>
            </a:r>
            <a:r>
              <a:rPr lang="en-US" altLang="it-IT" b="1">
                <a:latin typeface="Helvetica" panose="020B0604020202020204" pitchFamily="34" charset="0"/>
              </a:rPr>
              <a:t>in the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it-IT" b="1">
                <a:latin typeface="Helvetica" panose="020B0604020202020204" pitchFamily="34" charset="0"/>
              </a:rPr>
              <a:t> approximations of the derivatives</a:t>
            </a:r>
            <a:endParaRPr lang="it-IT" altLang="it-IT" sz="2400">
              <a:latin typeface="New York" charset="0"/>
            </a:endParaRPr>
          </a:p>
        </p:txBody>
      </p:sp>
      <p:sp>
        <p:nvSpPr>
          <p:cNvPr id="139296" name="Text Box 32"/>
          <p:cNvSpPr txBox="1">
            <a:spLocks noChangeArrowheads="1"/>
          </p:cNvSpPr>
          <p:nvPr/>
        </p:nvSpPr>
        <p:spPr bwMode="auto">
          <a:xfrm>
            <a:off x="755650" y="3687763"/>
            <a:ext cx="7723188" cy="13843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New York" charset="0"/>
                <a:ea typeface="ＭＳ Ｐゴシック" charset="0"/>
              </a:rPr>
              <a:t>limit to the accuracy with which a finite difference formula can approximate the derivatives </a:t>
            </a:r>
            <a:endParaRPr lang="it-IT" sz="2800" b="1" dirty="0">
              <a:latin typeface="New York" charset="0"/>
              <a:ea typeface="ＭＳ Ｐゴシック" charset="0"/>
            </a:endParaRPr>
          </a:p>
        </p:txBody>
      </p:sp>
      <p:sp>
        <p:nvSpPr>
          <p:cNvPr id="139297" name="AutoShape 33"/>
          <p:cNvSpPr>
            <a:spLocks noChangeArrowheads="1"/>
          </p:cNvSpPr>
          <p:nvPr/>
        </p:nvSpPr>
        <p:spPr bwMode="auto">
          <a:xfrm>
            <a:off x="3962400" y="2286000"/>
            <a:ext cx="838200" cy="976313"/>
          </a:xfrm>
          <a:prstGeom prst="downArrow">
            <a:avLst>
              <a:gd name="adj1" fmla="val 50000"/>
              <a:gd name="adj2" fmla="val 29119"/>
            </a:avLst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>
              <a:latin typeface="Helvetic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3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96" grpId="0" animBg="1" autoUpdateAnimBg="0"/>
      <p:bldP spid="13929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34925" y="1479917"/>
            <a:ext cx="9109075" cy="1631216"/>
          </a:xfrm>
          <a:prstGeom prst="rect">
            <a:avLst/>
          </a:prstGeom>
          <a:solidFill>
            <a:srgbClr val="FFFF00"/>
          </a:solidFill>
          <a:ln w="38100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sz="3600" b="1" dirty="0" smtClean="0">
                <a:latin typeface="Arial" charset="0"/>
                <a:ea typeface="ＭＳ Ｐゴシック" charset="0"/>
              </a:rPr>
              <a:t>approximation</a:t>
            </a:r>
            <a:r>
              <a:rPr lang="en-US" sz="3600" dirty="0" smtClean="0">
                <a:latin typeface="Arial" charset="0"/>
                <a:ea typeface="ＭＳ Ｐゴシック" charset="0"/>
              </a:rPr>
              <a:t> </a:t>
            </a:r>
            <a:r>
              <a:rPr lang="en-US" sz="3600" dirty="0">
                <a:latin typeface="Arial" charset="0"/>
                <a:ea typeface="ＭＳ Ｐゴシック" charset="0"/>
              </a:rPr>
              <a:t>of the </a:t>
            </a:r>
            <a:r>
              <a:rPr lang="en-US" sz="3600" dirty="0" smtClean="0">
                <a:latin typeface="Arial" charset="0"/>
                <a:ea typeface="ＭＳ Ｐゴシック" charset="0"/>
              </a:rPr>
              <a:t>value of derivatives </a:t>
            </a:r>
            <a:r>
              <a:rPr lang="en-US" sz="3600" dirty="0">
                <a:latin typeface="Arial" charset="0"/>
                <a:ea typeface="ＭＳ Ｐゴシック" charset="0"/>
              </a:rPr>
              <a:t>of a </a:t>
            </a:r>
            <a:r>
              <a:rPr lang="en-US" sz="3600" dirty="0" smtClean="0">
                <a:latin typeface="Arial" charset="0"/>
                <a:ea typeface="ＭＳ Ｐゴシック" charset="0"/>
              </a:rPr>
              <a:t>function </a:t>
            </a:r>
            <a:r>
              <a:rPr lang="en-US" sz="3600" b="1" dirty="0" smtClean="0">
                <a:latin typeface="Arial" charset="0"/>
                <a:ea typeface="ＭＳ Ｐゴシック" charset="0"/>
              </a:rPr>
              <a:t>at a given point </a:t>
            </a:r>
            <a:r>
              <a:rPr lang="en-US" sz="2800" dirty="0" smtClean="0">
                <a:latin typeface="Arial" charset="0"/>
                <a:ea typeface="ＭＳ Ｐゴシック" charset="0"/>
              </a:rPr>
              <a:t>(called differentiation point)</a:t>
            </a:r>
            <a:endParaRPr lang="it-IT" sz="2800" dirty="0">
              <a:latin typeface="Helvetica" charset="0"/>
              <a:ea typeface="ＭＳ Ｐゴシック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250825" y="152926"/>
            <a:ext cx="5761335" cy="1200329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it-IT" sz="3600" b="1" dirty="0" err="1">
                <a:latin typeface="Arial" charset="0"/>
                <a:ea typeface="ＭＳ Ｐゴシック" charset="0"/>
              </a:rPr>
              <a:t>N</a:t>
            </a:r>
            <a:r>
              <a:rPr lang="it-IT" sz="3600" b="1" dirty="0" err="1" smtClean="0">
                <a:latin typeface="Arial" charset="0"/>
                <a:ea typeface="ＭＳ Ｐゴシック" charset="0"/>
              </a:rPr>
              <a:t>umerical</a:t>
            </a:r>
            <a:r>
              <a:rPr lang="it-IT" sz="3600" b="1" dirty="0" smtClean="0">
                <a:latin typeface="Arial" charset="0"/>
                <a:ea typeface="ＭＳ Ｐゴシック" charset="0"/>
              </a:rPr>
              <a:t> </a:t>
            </a:r>
            <a:r>
              <a:rPr lang="it-IT" sz="3600" b="1" dirty="0" err="1">
                <a:latin typeface="Arial" charset="0"/>
                <a:ea typeface="ＭＳ Ｐゴシック" charset="0"/>
              </a:rPr>
              <a:t>D</a:t>
            </a:r>
            <a:r>
              <a:rPr lang="it-IT" sz="3600" b="1" dirty="0" err="1" smtClean="0">
                <a:latin typeface="Arial" charset="0"/>
                <a:ea typeface="ＭＳ Ｐゴシック" charset="0"/>
              </a:rPr>
              <a:t>ifferentiation</a:t>
            </a:r>
            <a:r>
              <a:rPr lang="it-IT" sz="3600" b="1" dirty="0" smtClean="0">
                <a:latin typeface="Arial" charset="0"/>
                <a:ea typeface="ＭＳ Ｐゴシック" charset="0"/>
              </a:rPr>
              <a:t> </a:t>
            </a:r>
            <a:endParaRPr lang="it-IT" sz="3600" b="1" dirty="0">
              <a:latin typeface="Arial" charset="0"/>
              <a:ea typeface="ＭＳ Ｐゴシック" charset="0"/>
            </a:endParaRPr>
          </a:p>
          <a:p>
            <a:pPr algn="ctr">
              <a:defRPr/>
            </a:pPr>
            <a:r>
              <a:rPr lang="it-IT" sz="3600" b="1" dirty="0">
                <a:latin typeface="Arial" charset="0"/>
                <a:ea typeface="ＭＳ Ｐゴシック" charset="0"/>
              </a:rPr>
              <a:t>(discrete </a:t>
            </a:r>
            <a:r>
              <a:rPr lang="it-IT" sz="3600" b="1" dirty="0" err="1">
                <a:latin typeface="Arial" charset="0"/>
                <a:ea typeface="ＭＳ Ｐゴシック" charset="0"/>
              </a:rPr>
              <a:t>differentiation</a:t>
            </a:r>
            <a:r>
              <a:rPr lang="it-IT" sz="3600" b="1" dirty="0">
                <a:latin typeface="Arial" charset="0"/>
                <a:ea typeface="ＭＳ Ｐゴシック" charset="0"/>
              </a:rPr>
              <a:t>)</a:t>
            </a:r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34924" y="3266981"/>
            <a:ext cx="9109075" cy="954107"/>
          </a:xfrm>
          <a:prstGeom prst="rect">
            <a:avLst/>
          </a:prstGeom>
          <a:solidFill>
            <a:srgbClr val="FFFF00"/>
          </a:solidFill>
          <a:ln w="381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sz="2800" dirty="0" smtClean="0">
                <a:latin typeface="Arial" charset="0"/>
                <a:ea typeface="ＭＳ Ｐゴシック" charset="0"/>
              </a:rPr>
              <a:t>it involves computing function’s values at points near the differentiation point</a:t>
            </a:r>
            <a:endParaRPr lang="it-IT" sz="2800" b="1" dirty="0">
              <a:latin typeface="Helvetica" charset="0"/>
              <a:ea typeface="ＭＳ Ｐゴシック" charset="0"/>
            </a:endParaRP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34925" y="4509120"/>
            <a:ext cx="9109075" cy="1384995"/>
          </a:xfrm>
          <a:prstGeom prst="rect">
            <a:avLst/>
          </a:prstGeom>
          <a:solidFill>
            <a:srgbClr val="99FF33"/>
          </a:solidFill>
          <a:ln w="381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  <a:ea typeface="ＭＳ Ｐゴシック" charset="0"/>
              </a:rPr>
              <a:t>output: 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latin typeface="Arial" charset="0"/>
                <a:ea typeface="ＭＳ Ｐゴシック" charset="0"/>
              </a:rPr>
              <a:t>an approximated value of the derivative at the differentiation point</a:t>
            </a:r>
            <a:endParaRPr lang="it-IT" sz="2400" dirty="0">
              <a:latin typeface="Helvetic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78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15"/>
          <p:cNvGraphicFramePr>
            <a:graphicFrameLocks noChangeAspect="1"/>
          </p:cNvGraphicFramePr>
          <p:nvPr/>
        </p:nvGraphicFramePr>
        <p:xfrm>
          <a:off x="684213" y="188913"/>
          <a:ext cx="7315200" cy="129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9" name="Equation" r:id="rId3" imgW="2717800" imgH="482600" progId="Equation.DSMT4">
                  <p:embed/>
                </p:oleObj>
              </mc:Choice>
              <mc:Fallback>
                <p:oleObj name="Equation" r:id="rId3" imgW="2717800" imgH="482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88913"/>
                        <a:ext cx="7315200" cy="1293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0311" name="Group 23"/>
          <p:cNvGrpSpPr>
            <a:grpSpLocks/>
          </p:cNvGrpSpPr>
          <p:nvPr/>
        </p:nvGrpSpPr>
        <p:grpSpPr bwMode="auto">
          <a:xfrm>
            <a:off x="660459" y="1462881"/>
            <a:ext cx="2841625" cy="700088"/>
            <a:chOff x="311" y="1629"/>
            <a:chExt cx="1790" cy="441"/>
          </a:xfrm>
        </p:grpSpPr>
        <p:graphicFrame>
          <p:nvGraphicFramePr>
            <p:cNvPr id="2663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62993782"/>
                </p:ext>
              </p:extLst>
            </p:nvPr>
          </p:nvGraphicFramePr>
          <p:xfrm>
            <a:off x="899" y="1629"/>
            <a:ext cx="1202" cy="4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80" name="Equation" r:id="rId5" imgW="761669" imgH="279279" progId="Equation.DSMT4">
                    <p:embed/>
                  </p:oleObj>
                </mc:Choice>
                <mc:Fallback>
                  <p:oleObj name="Equation" r:id="rId5" imgW="761669" imgH="279279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9" y="1629"/>
                          <a:ext cx="1202" cy="4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38" name="Text Box 17"/>
            <p:cNvSpPr txBox="1">
              <a:spLocks noChangeArrowheads="1"/>
            </p:cNvSpPr>
            <p:nvPr/>
          </p:nvSpPr>
          <p:spPr bwMode="auto">
            <a:xfrm>
              <a:off x="311" y="1678"/>
              <a:ext cx="57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with</a:t>
              </a:r>
            </a:p>
          </p:txBody>
        </p:sp>
      </p:grpSp>
      <p:sp>
        <p:nvSpPr>
          <p:cNvPr id="140306" name="Text Box 18"/>
          <p:cNvSpPr txBox="1">
            <a:spLocks noChangeArrowheads="1"/>
          </p:cNvSpPr>
          <p:nvPr/>
        </p:nvSpPr>
        <p:spPr bwMode="auto">
          <a:xfrm>
            <a:off x="1845841" y="2453878"/>
            <a:ext cx="5040313" cy="641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57150">
            <a:solidFill>
              <a:srgbClr val="FFC000"/>
            </a:solidFill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dirty="0" err="1" smtClean="0">
                <a:latin typeface="Helvetica" panose="020B0604020202020204" pitchFamily="34" charset="0"/>
              </a:rPr>
              <a:t>error</a:t>
            </a:r>
            <a:r>
              <a:rPr lang="it-IT" altLang="it-IT" dirty="0" smtClean="0">
                <a:latin typeface="Helvetica" panose="020B0604020202020204" pitchFamily="34" charset="0"/>
              </a:rPr>
              <a:t> in  </a:t>
            </a:r>
            <a:r>
              <a:rPr lang="it-IT" altLang="it-IT" sz="3600" i="1" dirty="0" smtClean="0">
                <a:latin typeface="Times" panose="02020603050405020304" pitchFamily="18" charset="0"/>
              </a:rPr>
              <a:t>f </a:t>
            </a:r>
            <a:r>
              <a:rPr lang="it-IT" altLang="it-IT" sz="3600" dirty="0" smtClean="0">
                <a:latin typeface="Times" panose="02020603050405020304" pitchFamily="18" charset="0"/>
              </a:rPr>
              <a:t>(</a:t>
            </a:r>
            <a:r>
              <a:rPr lang="it-IT" altLang="it-IT" sz="3600" i="1" dirty="0" smtClean="0">
                <a:latin typeface="Times" panose="02020603050405020304" pitchFamily="18" charset="0"/>
              </a:rPr>
              <a:t>x</a:t>
            </a:r>
            <a:r>
              <a:rPr lang="it-IT" altLang="it-IT" sz="3600" dirty="0" smtClean="0">
                <a:latin typeface="Times" panose="02020603050405020304" pitchFamily="18" charset="0"/>
              </a:rPr>
              <a:t>)</a:t>
            </a:r>
            <a:r>
              <a:rPr lang="it-IT" altLang="it-IT" dirty="0" smtClean="0">
                <a:latin typeface="Helvetica" panose="020B0604020202020204" pitchFamily="34" charset="0"/>
              </a:rPr>
              <a:t>  </a:t>
            </a:r>
            <a:r>
              <a:rPr lang="it-IT" altLang="it-IT" dirty="0" err="1" smtClean="0">
                <a:latin typeface="Helvetica" panose="020B0604020202020204" pitchFamily="34" charset="0"/>
              </a:rPr>
              <a:t>means</a:t>
            </a:r>
            <a:r>
              <a:rPr lang="it-IT" altLang="it-IT" dirty="0" smtClean="0"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that</a:t>
            </a:r>
            <a:endParaRPr lang="it-IT" altLang="it-IT" sz="2400" dirty="0" smtClean="0">
              <a:latin typeface="New York" charset="0"/>
            </a:endParaRPr>
          </a:p>
        </p:txBody>
      </p:sp>
      <p:grpSp>
        <p:nvGrpSpPr>
          <p:cNvPr id="140312" name="Group 24"/>
          <p:cNvGrpSpPr>
            <a:grpSpLocks/>
          </p:cNvGrpSpPr>
          <p:nvPr/>
        </p:nvGrpSpPr>
        <p:grpSpPr bwMode="auto">
          <a:xfrm>
            <a:off x="401638" y="3284538"/>
            <a:ext cx="4003675" cy="685800"/>
            <a:chOff x="646" y="3006"/>
            <a:chExt cx="2522" cy="432"/>
          </a:xfrm>
        </p:grpSpPr>
        <p:graphicFrame>
          <p:nvGraphicFramePr>
            <p:cNvPr id="26635" name="Object 19"/>
            <p:cNvGraphicFramePr>
              <a:graphicFrameLocks noChangeAspect="1"/>
            </p:cNvGraphicFramePr>
            <p:nvPr/>
          </p:nvGraphicFramePr>
          <p:xfrm>
            <a:off x="2544" y="3006"/>
            <a:ext cx="624" cy="4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81" name="Equation" r:id="rId7" imgW="368140" imgH="253890" progId="Equation.DSMT4">
                    <p:embed/>
                  </p:oleObj>
                </mc:Choice>
                <mc:Fallback>
                  <p:oleObj name="Equation" r:id="rId7" imgW="368140" imgH="25389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3006"/>
                          <a:ext cx="624" cy="4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36" name="Text Box 21"/>
            <p:cNvSpPr txBox="1">
              <a:spLocks noChangeArrowheads="1"/>
            </p:cNvSpPr>
            <p:nvPr/>
          </p:nvSpPr>
          <p:spPr bwMode="auto">
            <a:xfrm>
              <a:off x="646" y="3070"/>
              <a:ext cx="194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b="1">
                  <a:latin typeface="Helvetica" panose="020B0604020202020204" pitchFamily="34" charset="0"/>
                </a:rPr>
                <a:t>we don’t have:</a:t>
              </a:r>
              <a:endParaRPr lang="it-IT" altLang="it-IT" sz="2400" b="1">
                <a:latin typeface="New York" charset="0"/>
              </a:endParaRPr>
            </a:p>
          </p:txBody>
        </p:sp>
      </p:grpSp>
      <p:grpSp>
        <p:nvGrpSpPr>
          <p:cNvPr id="140313" name="Group 25"/>
          <p:cNvGrpSpPr>
            <a:grpSpLocks/>
          </p:cNvGrpSpPr>
          <p:nvPr/>
        </p:nvGrpSpPr>
        <p:grpSpPr bwMode="auto">
          <a:xfrm>
            <a:off x="546100" y="3968750"/>
            <a:ext cx="5895975" cy="654050"/>
            <a:chOff x="881" y="3523"/>
            <a:chExt cx="3714" cy="412"/>
          </a:xfrm>
        </p:grpSpPr>
        <p:graphicFrame>
          <p:nvGraphicFramePr>
            <p:cNvPr id="26633" name="Object 20"/>
            <p:cNvGraphicFramePr>
              <a:graphicFrameLocks noChangeAspect="1"/>
            </p:cNvGraphicFramePr>
            <p:nvPr/>
          </p:nvGraphicFramePr>
          <p:xfrm>
            <a:off x="2653" y="3523"/>
            <a:ext cx="1942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82" name="Equazione" r:id="rId9" imgW="1129810" imgH="241195" progId="Equation.3">
                    <p:embed/>
                  </p:oleObj>
                </mc:Choice>
                <mc:Fallback>
                  <p:oleObj name="Equazione" r:id="rId9" imgW="1129810" imgH="241195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53" y="3523"/>
                          <a:ext cx="1942" cy="4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34" name="Text Box 22"/>
            <p:cNvSpPr txBox="1">
              <a:spLocks noChangeArrowheads="1"/>
            </p:cNvSpPr>
            <p:nvPr/>
          </p:nvSpPr>
          <p:spPr bwMode="auto">
            <a:xfrm>
              <a:off x="881" y="3550"/>
              <a:ext cx="1665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b="1">
                  <a:latin typeface="Helvetica" panose="020B0604020202020204" pitchFamily="34" charset="0"/>
                </a:rPr>
                <a:t>yet we have:</a:t>
              </a:r>
              <a:endParaRPr lang="it-IT" altLang="it-IT" sz="2400" b="1">
                <a:latin typeface="New York" charset="0"/>
              </a:endParaRPr>
            </a:p>
          </p:txBody>
        </p:sp>
      </p:grpSp>
      <p:sp>
        <p:nvSpPr>
          <p:cNvPr id="140314" name="Text Box 26"/>
          <p:cNvSpPr txBox="1">
            <a:spLocks noChangeArrowheads="1"/>
          </p:cNvSpPr>
          <p:nvPr/>
        </p:nvSpPr>
        <p:spPr bwMode="auto">
          <a:xfrm>
            <a:off x="377825" y="4729163"/>
            <a:ext cx="4465638" cy="5857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76200">
            <a:solidFill>
              <a:srgbClr val="FFC000"/>
            </a:solidFill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b="1" dirty="0" err="1" smtClean="0">
                <a:latin typeface="Helvetica" panose="020B0604020202020204" pitchFamily="34" charset="0"/>
              </a:rPr>
              <a:t>aim</a:t>
            </a:r>
            <a:r>
              <a:rPr lang="it-IT" altLang="it-IT" b="1" dirty="0" smtClean="0">
                <a:latin typeface="Helvetica" panose="020B0604020202020204" pitchFamily="34" charset="0"/>
              </a:rPr>
              <a:t>:</a:t>
            </a:r>
            <a:r>
              <a:rPr lang="it-IT" altLang="it-IT" dirty="0" smtClean="0">
                <a:latin typeface="Helvetica" panose="020B0604020202020204" pitchFamily="34" charset="0"/>
              </a:rPr>
              <a:t> estimate the </a:t>
            </a:r>
            <a:r>
              <a:rPr lang="it-IT" altLang="it-IT" dirty="0" err="1" smtClean="0">
                <a:latin typeface="Helvetica" panose="020B0604020202020204" pitchFamily="34" charset="0"/>
              </a:rPr>
              <a:t>error</a:t>
            </a:r>
            <a:r>
              <a:rPr lang="it-IT" altLang="it-IT" dirty="0" smtClean="0">
                <a:latin typeface="Helvetica" panose="020B0604020202020204" pitchFamily="34" charset="0"/>
              </a:rPr>
              <a:t>:</a:t>
            </a:r>
            <a:endParaRPr lang="it-IT" altLang="it-IT" sz="2400" dirty="0" smtClean="0">
              <a:latin typeface="New York" charset="0"/>
            </a:endParaRPr>
          </a:p>
        </p:txBody>
      </p:sp>
      <p:graphicFrame>
        <p:nvGraphicFramePr>
          <p:cNvPr id="14031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7481772"/>
              </p:ext>
            </p:extLst>
          </p:nvPr>
        </p:nvGraphicFramePr>
        <p:xfrm>
          <a:off x="2320131" y="5461972"/>
          <a:ext cx="4043363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3" name="Equazione" r:id="rId11" imgW="2031840" imgH="507960" progId="Equation.3">
                  <p:embed/>
                </p:oleObj>
              </mc:Choice>
              <mc:Fallback>
                <p:oleObj name="Equazione" r:id="rId11" imgW="2031840" imgH="50796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131" y="5461972"/>
                        <a:ext cx="4043363" cy="11334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57150">
                        <a:solidFill>
                          <a:srgbClr val="FFC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06" grpId="0" animBg="1" autoUpdateAnimBg="0"/>
      <p:bldP spid="140314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3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358672"/>
              </p:ext>
            </p:extLst>
          </p:nvPr>
        </p:nvGraphicFramePr>
        <p:xfrm>
          <a:off x="1403648" y="105913"/>
          <a:ext cx="6216970" cy="98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0" name="Equazione" r:id="rId3" imgW="3048000" imgH="431800" progId="Equation.3">
                  <p:embed/>
                </p:oleObj>
              </mc:Choice>
              <mc:Fallback>
                <p:oleObj name="Equazione" r:id="rId3" imgW="3048000" imgH="4318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05913"/>
                        <a:ext cx="6216970" cy="9871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208423"/>
              </p:ext>
            </p:extLst>
          </p:nvPr>
        </p:nvGraphicFramePr>
        <p:xfrm>
          <a:off x="737348" y="1340768"/>
          <a:ext cx="7469188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1" name="Equazione" r:id="rId5" imgW="3149280" imgH="457200" progId="Equation.3">
                  <p:embed/>
                </p:oleObj>
              </mc:Choice>
              <mc:Fallback>
                <p:oleObj name="Equazione" r:id="rId5" imgW="3149280" imgH="457200" progId="Equation.3">
                  <p:embed/>
                  <p:pic>
                    <p:nvPicPr>
                      <p:cNvPr id="14031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348" y="1340768"/>
                        <a:ext cx="7469188" cy="121443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57150">
                        <a:solidFill>
                          <a:srgbClr val="FFC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656443"/>
              </p:ext>
            </p:extLst>
          </p:nvPr>
        </p:nvGraphicFramePr>
        <p:xfrm>
          <a:off x="740425" y="2784223"/>
          <a:ext cx="72390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2" name="Equazione" r:id="rId7" imgW="3047760" imgH="431640" progId="Equation.3">
                  <p:embed/>
                </p:oleObj>
              </mc:Choice>
              <mc:Fallback>
                <p:oleObj name="Equazione" r:id="rId7" imgW="3047760" imgH="431640" progId="Equation.3">
                  <p:embed/>
                  <p:pic>
                    <p:nvPicPr>
                      <p:cNvPr id="1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425" y="2784223"/>
                        <a:ext cx="7239000" cy="11525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57150">
                        <a:solidFill>
                          <a:srgbClr val="FFC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2195736" y="2708920"/>
            <a:ext cx="3207657" cy="1314406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>
              <a:latin typeface="Helvetica" panose="020B0604020202020204" pitchFamily="34" charset="0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5724178" y="2708920"/>
            <a:ext cx="2089089" cy="1314406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>
              <a:latin typeface="Helvetica" panose="020B0604020202020204" pitchFamily="34" charset="0"/>
            </a:endParaRPr>
          </a:p>
        </p:txBody>
      </p:sp>
      <p:grpSp>
        <p:nvGrpSpPr>
          <p:cNvPr id="15" name="Group 23"/>
          <p:cNvGrpSpPr>
            <a:grpSpLocks/>
          </p:cNvGrpSpPr>
          <p:nvPr/>
        </p:nvGrpSpPr>
        <p:grpSpPr bwMode="auto">
          <a:xfrm>
            <a:off x="6310806" y="4583730"/>
            <a:ext cx="1501776" cy="584200"/>
            <a:chOff x="1222" y="1822"/>
            <a:chExt cx="946" cy="368"/>
          </a:xfrm>
        </p:grpSpPr>
        <p:graphicFrame>
          <p:nvGraphicFramePr>
            <p:cNvPr id="16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97585802"/>
                </p:ext>
              </p:extLst>
            </p:nvPr>
          </p:nvGraphicFramePr>
          <p:xfrm>
            <a:off x="1505" y="1880"/>
            <a:ext cx="663" cy="3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13" name="Equation" r:id="rId9" imgW="596900" imgH="279400" progId="Equation.DSMT4">
                    <p:embed/>
                  </p:oleObj>
                </mc:Choice>
                <mc:Fallback>
                  <p:oleObj name="Equation" r:id="rId9" imgW="596900" imgH="279400" progId="Equation.DSMT4">
                    <p:embed/>
                    <p:pic>
                      <p:nvPicPr>
                        <p:cNvPr id="27656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5" y="1880"/>
                          <a:ext cx="663" cy="310"/>
                        </a:xfrm>
                        <a:prstGeom prst="rect">
                          <a:avLst/>
                        </a:prstGeom>
                        <a:solidFill>
                          <a:schemeClr val="hlink"/>
                        </a:solidFill>
                        <a:ln w="9525">
                          <a:solidFill>
                            <a:schemeClr val="accent2"/>
                          </a:solidFill>
                          <a:miter lim="800000"/>
                          <a:headEnd/>
                          <a:tailEnd/>
                        </a:ln>
                        <a:effectLst>
                          <a:outerShdw dist="107763" dir="2700000" algn="ctr" rotWithShape="0">
                            <a:schemeClr val="bg2">
                              <a:alpha val="74997"/>
                            </a:schemeClr>
                          </a:outerShdw>
                        </a:effec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 Box 19"/>
            <p:cNvSpPr txBox="1">
              <a:spLocks noChangeArrowheads="1"/>
            </p:cNvSpPr>
            <p:nvPr/>
          </p:nvSpPr>
          <p:spPr bwMode="auto">
            <a:xfrm>
              <a:off x="1222" y="1822"/>
              <a:ext cx="24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dirty="0" err="1">
                  <a:latin typeface="Helvetica" panose="020B0604020202020204" pitchFamily="34" charset="0"/>
                </a:rPr>
                <a:t>if</a:t>
              </a:r>
              <a:endParaRPr lang="it-IT" altLang="it-IT" sz="2800" dirty="0"/>
            </a:p>
          </p:txBody>
        </p:sp>
      </p:grpSp>
      <p:graphicFrame>
        <p:nvGraphicFramePr>
          <p:cNvPr id="1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351204"/>
              </p:ext>
            </p:extLst>
          </p:nvPr>
        </p:nvGraphicFramePr>
        <p:xfrm>
          <a:off x="64517" y="4863318"/>
          <a:ext cx="5659661" cy="1001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4" name="Equation" r:id="rId11" imgW="2717800" imgH="482600" progId="Equation.DSMT4">
                  <p:embed/>
                </p:oleObj>
              </mc:Choice>
              <mc:Fallback>
                <p:oleObj name="Equation" r:id="rId11" imgW="2717800" imgH="482600" progId="Equation.DSMT4">
                  <p:embed/>
                  <p:pic>
                    <p:nvPicPr>
                      <p:cNvPr id="2662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17" y="4863318"/>
                        <a:ext cx="5659661" cy="100100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521925"/>
              </p:ext>
            </p:extLst>
          </p:nvPr>
        </p:nvGraphicFramePr>
        <p:xfrm>
          <a:off x="6228184" y="5400290"/>
          <a:ext cx="2729592" cy="928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5" name="Equazione" r:id="rId13" imgW="1269720" imgH="431640" progId="Equation.3">
                  <p:embed/>
                </p:oleObj>
              </mc:Choice>
              <mc:Fallback>
                <p:oleObj name="Equazione" r:id="rId13" imgW="126972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228184" y="5400290"/>
                        <a:ext cx="2729592" cy="928061"/>
                      </a:xfrm>
                      <a:prstGeom prst="rect">
                        <a:avLst/>
                      </a:prstGeom>
                      <a:ln w="38100">
                        <a:solidFill>
                          <a:srgbClr val="00206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263" name="Group 23"/>
          <p:cNvGrpSpPr>
            <a:grpSpLocks/>
          </p:cNvGrpSpPr>
          <p:nvPr/>
        </p:nvGrpSpPr>
        <p:grpSpPr bwMode="auto">
          <a:xfrm>
            <a:off x="1208088" y="3933825"/>
            <a:ext cx="5102225" cy="1066800"/>
            <a:chOff x="856" y="2474"/>
            <a:chExt cx="3214" cy="672"/>
          </a:xfrm>
        </p:grpSpPr>
        <p:sp>
          <p:nvSpPr>
            <p:cNvPr id="29704" name="Text Box 18"/>
            <p:cNvSpPr txBox="1">
              <a:spLocks noChangeArrowheads="1"/>
            </p:cNvSpPr>
            <p:nvPr/>
          </p:nvSpPr>
          <p:spPr bwMode="auto">
            <a:xfrm>
              <a:off x="856" y="2568"/>
              <a:ext cx="3214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3600" b="1" i="1">
                  <a:latin typeface="Times" panose="02020603050405020304" pitchFamily="18" charset="0"/>
                </a:rPr>
                <a:t>h</a:t>
              </a:r>
              <a:r>
                <a:rPr lang="it-IT" altLang="it-IT" b="1">
                  <a:latin typeface="Helvetica" panose="020B0604020202020204" pitchFamily="34" charset="0"/>
                </a:rPr>
                <a:t> </a:t>
              </a:r>
              <a:r>
                <a:rPr lang="it-IT" altLang="it-IT" b="1">
                  <a:solidFill>
                    <a:srgbClr val="FF3300"/>
                  </a:solidFill>
                  <a:latin typeface="Helvetica" panose="020B0604020202020204" pitchFamily="34" charset="0"/>
                </a:rPr>
                <a:t>large</a:t>
              </a:r>
              <a:r>
                <a:rPr lang="it-IT" altLang="it-IT">
                  <a:latin typeface="Helvetica" panose="020B0604020202020204" pitchFamily="34" charset="0"/>
                </a:rPr>
                <a:t>:             dominates</a:t>
              </a:r>
              <a:r>
                <a:rPr lang="it-IT" altLang="it-IT" sz="2400">
                  <a:latin typeface="New York" charset="0"/>
                </a:rPr>
                <a:t> </a:t>
              </a:r>
            </a:p>
          </p:txBody>
        </p:sp>
        <p:graphicFrame>
          <p:nvGraphicFramePr>
            <p:cNvPr id="29705" name="Object 21"/>
            <p:cNvGraphicFramePr>
              <a:graphicFrameLocks noChangeAspect="1"/>
            </p:cNvGraphicFramePr>
            <p:nvPr/>
          </p:nvGraphicFramePr>
          <p:xfrm>
            <a:off x="2018" y="2474"/>
            <a:ext cx="576" cy="6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30" name="Equation" r:id="rId3" imgW="330057" imgH="393529" progId="Equation.DSMT4">
                    <p:embed/>
                  </p:oleObj>
                </mc:Choice>
                <mc:Fallback>
                  <p:oleObj name="Equation" r:id="rId3" imgW="330057" imgH="393529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8" y="2474"/>
                          <a:ext cx="576" cy="6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8264" name="Group 24"/>
          <p:cNvGrpSpPr>
            <a:grpSpLocks/>
          </p:cNvGrpSpPr>
          <p:nvPr/>
        </p:nvGrpSpPr>
        <p:grpSpPr bwMode="auto">
          <a:xfrm>
            <a:off x="1230313" y="5165725"/>
            <a:ext cx="5057775" cy="1066800"/>
            <a:chOff x="9" y="3327"/>
            <a:chExt cx="3186" cy="672"/>
          </a:xfrm>
        </p:grpSpPr>
        <p:sp>
          <p:nvSpPr>
            <p:cNvPr id="29702" name="Text Box 20"/>
            <p:cNvSpPr txBox="1">
              <a:spLocks noChangeArrowheads="1"/>
            </p:cNvSpPr>
            <p:nvPr/>
          </p:nvSpPr>
          <p:spPr bwMode="auto">
            <a:xfrm>
              <a:off x="9" y="3406"/>
              <a:ext cx="318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3600" b="1" i="1">
                  <a:latin typeface="Times" panose="02020603050405020304" pitchFamily="18" charset="0"/>
                </a:rPr>
                <a:t>h</a:t>
              </a:r>
              <a:r>
                <a:rPr lang="it-IT" altLang="it-IT" b="1">
                  <a:latin typeface="Helvetica" panose="020B0604020202020204" pitchFamily="34" charset="0"/>
                </a:rPr>
                <a:t> </a:t>
              </a:r>
              <a:r>
                <a:rPr lang="it-IT" altLang="it-IT" b="1">
                  <a:solidFill>
                    <a:schemeClr val="accent2"/>
                  </a:solidFill>
                  <a:latin typeface="Helvetica" panose="020B0604020202020204" pitchFamily="34" charset="0"/>
                </a:rPr>
                <a:t>small</a:t>
              </a:r>
              <a:r>
                <a:rPr lang="it-IT" altLang="it-IT">
                  <a:latin typeface="Helvetica" panose="020B0604020202020204" pitchFamily="34" charset="0"/>
                </a:rPr>
                <a:t>:            dominates</a:t>
              </a:r>
              <a:r>
                <a:rPr lang="it-IT" altLang="it-IT" sz="2400">
                  <a:latin typeface="New York" charset="0"/>
                </a:rPr>
                <a:t> </a:t>
              </a:r>
            </a:p>
          </p:txBody>
        </p:sp>
        <p:graphicFrame>
          <p:nvGraphicFramePr>
            <p:cNvPr id="29703" name="Object 22"/>
            <p:cNvGraphicFramePr>
              <a:graphicFrameLocks noChangeAspect="1"/>
            </p:cNvGraphicFramePr>
            <p:nvPr/>
          </p:nvGraphicFramePr>
          <p:xfrm>
            <a:off x="1283" y="3327"/>
            <a:ext cx="392" cy="6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31" name="Equation" r:id="rId5" imgW="228501" imgH="393529" progId="Equation.DSMT4">
                    <p:embed/>
                  </p:oleObj>
                </mc:Choice>
                <mc:Fallback>
                  <p:oleObj name="Equation" r:id="rId5" imgW="228501" imgH="393529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3" y="3327"/>
                          <a:ext cx="392" cy="6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70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315765"/>
              </p:ext>
            </p:extLst>
          </p:nvPr>
        </p:nvGraphicFramePr>
        <p:xfrm>
          <a:off x="608013" y="1262063"/>
          <a:ext cx="747236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2" name="Equazione" r:id="rId7" imgW="2438400" imgH="571500" progId="Equation.3">
                  <p:embed/>
                </p:oleObj>
              </mc:Choice>
              <mc:Fallback>
                <p:oleObj name="Equazione" r:id="rId7" imgW="2438400" imgH="5715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3" y="1262063"/>
                        <a:ext cx="7472362" cy="1971675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57150">
                        <a:solidFill>
                          <a:srgbClr val="FFC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Text Box 25"/>
          <p:cNvSpPr txBox="1">
            <a:spLocks noChangeArrowheads="1"/>
          </p:cNvSpPr>
          <p:nvPr/>
        </p:nvSpPr>
        <p:spPr bwMode="auto">
          <a:xfrm>
            <a:off x="410592" y="388800"/>
            <a:ext cx="76803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800" dirty="0" err="1" smtClean="0">
                <a:latin typeface="Helvetica" panose="020B0604020202020204" pitchFamily="34" charset="0"/>
              </a:rPr>
              <a:t>we</a:t>
            </a:r>
            <a:r>
              <a:rPr lang="it-IT" altLang="it-IT" sz="2800" dirty="0" smtClean="0">
                <a:latin typeface="Helvetica" panose="020B0604020202020204" pitchFamily="34" charset="0"/>
              </a:rPr>
              <a:t> </a:t>
            </a:r>
            <a:r>
              <a:rPr lang="it-IT" altLang="it-IT" sz="2800" dirty="0" err="1" smtClean="0">
                <a:latin typeface="Helvetica" panose="020B0604020202020204" pitchFamily="34" charset="0"/>
              </a:rPr>
              <a:t>have</a:t>
            </a:r>
            <a:r>
              <a:rPr lang="it-IT" altLang="it-IT" sz="2800" dirty="0" smtClean="0">
                <a:latin typeface="Helvetica" panose="020B0604020202020204" pitchFamily="34" charset="0"/>
              </a:rPr>
              <a:t> the </a:t>
            </a:r>
            <a:r>
              <a:rPr lang="it-IT" altLang="it-IT" sz="2800" dirty="0" err="1" smtClean="0">
                <a:latin typeface="Helvetica" panose="020B0604020202020204" pitchFamily="34" charset="0"/>
              </a:rPr>
              <a:t>upper</a:t>
            </a:r>
            <a:r>
              <a:rPr lang="it-IT" altLang="it-IT" sz="2800" dirty="0" smtClean="0">
                <a:latin typeface="Helvetica" panose="020B0604020202020204" pitchFamily="34" charset="0"/>
              </a:rPr>
              <a:t> </a:t>
            </a:r>
            <a:r>
              <a:rPr lang="it-IT" altLang="it-IT" sz="2800" dirty="0" err="1" smtClean="0">
                <a:latin typeface="Helvetica" panose="020B0604020202020204" pitchFamily="34" charset="0"/>
              </a:rPr>
              <a:t>bound</a:t>
            </a:r>
            <a:r>
              <a:rPr lang="it-IT" altLang="it-IT" sz="2800" dirty="0" smtClean="0">
                <a:latin typeface="Helvetica" panose="020B0604020202020204" pitchFamily="34" charset="0"/>
              </a:rPr>
              <a:t> for the </a:t>
            </a:r>
            <a:r>
              <a:rPr lang="it-IT" altLang="it-IT" sz="2800" dirty="0" err="1" smtClean="0">
                <a:latin typeface="Helvetica" panose="020B0604020202020204" pitchFamily="34" charset="0"/>
              </a:rPr>
              <a:t>error</a:t>
            </a:r>
            <a:r>
              <a:rPr lang="it-IT" altLang="it-IT" sz="2800" dirty="0" smtClean="0">
                <a:latin typeface="Helvetica" panose="020B0604020202020204" pitchFamily="34" charset="0"/>
              </a:rPr>
              <a:t> </a:t>
            </a:r>
            <a:r>
              <a:rPr lang="it-IT" altLang="it-IT" sz="2800" i="1" dirty="0" smtClean="0">
                <a:latin typeface="+mn-lt"/>
              </a:rPr>
              <a:t>E</a:t>
            </a:r>
            <a:r>
              <a:rPr lang="it-IT" altLang="it-IT" sz="2800" dirty="0" smtClean="0">
                <a:latin typeface="+mn-lt"/>
              </a:rPr>
              <a:t>(</a:t>
            </a:r>
            <a:r>
              <a:rPr lang="it-IT" altLang="it-IT" sz="2800" i="1" dirty="0" err="1" smtClean="0">
                <a:latin typeface="+mn-lt"/>
              </a:rPr>
              <a:t>x,h</a:t>
            </a:r>
            <a:r>
              <a:rPr lang="it-IT" altLang="it-IT" sz="2800" dirty="0" smtClean="0">
                <a:latin typeface="+mj-lt"/>
              </a:rPr>
              <a:t>) </a:t>
            </a:r>
            <a:r>
              <a:rPr lang="it-IT" altLang="it-IT" sz="2400" dirty="0" smtClean="0">
                <a:latin typeface="New York" charset="0"/>
              </a:rPr>
              <a:t> </a:t>
            </a:r>
            <a:endParaRPr lang="it-IT" altLang="it-IT" sz="2400" dirty="0">
              <a:latin typeface="New Yor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8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8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37" name="Text Box 25"/>
          <p:cNvSpPr txBox="1">
            <a:spLocks noChangeArrowheads="1"/>
          </p:cNvSpPr>
          <p:nvPr/>
        </p:nvSpPr>
        <p:spPr bwMode="auto">
          <a:xfrm>
            <a:off x="3597275" y="61913"/>
            <a:ext cx="3455988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it-IT" altLang="it-IT" sz="2800">
                <a:latin typeface="Helvetica" panose="020B0604020202020204" pitchFamily="34" charset="0"/>
              </a:rPr>
              <a:t>minimum of the function of</a:t>
            </a:r>
            <a:r>
              <a:rPr lang="it-IT" altLang="it-IT" sz="2800" i="1">
                <a:latin typeface="Times" panose="02020603050405020304" pitchFamily="18" charset="0"/>
              </a:rPr>
              <a:t> </a:t>
            </a:r>
            <a:r>
              <a:rPr lang="it-IT" altLang="it-IT" sz="3600" i="1">
                <a:latin typeface="Times" panose="02020603050405020304" pitchFamily="18" charset="0"/>
              </a:rPr>
              <a:t>h:</a:t>
            </a:r>
            <a:endParaRPr lang="it-IT" altLang="it-IT" sz="2400">
              <a:latin typeface="New York" charset="0"/>
            </a:endParaRPr>
          </a:p>
        </p:txBody>
      </p:sp>
      <p:graphicFrame>
        <p:nvGraphicFramePr>
          <p:cNvPr id="141338" name="Object 26"/>
          <p:cNvGraphicFramePr>
            <a:graphicFrameLocks noChangeAspect="1"/>
          </p:cNvGraphicFramePr>
          <p:nvPr/>
        </p:nvGraphicFramePr>
        <p:xfrm>
          <a:off x="7110413" y="61913"/>
          <a:ext cx="1905000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3" name="Equation" r:id="rId3" imgW="634725" imgH="393529" progId="Equation.DSMT4">
                  <p:embed/>
                </p:oleObj>
              </mc:Choice>
              <mc:Fallback>
                <p:oleObj name="Equation" r:id="rId3" imgW="634725" imgH="393529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0413" y="61913"/>
                        <a:ext cx="1905000" cy="1179512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40" name="Text Box 28"/>
          <p:cNvSpPr txBox="1">
            <a:spLocks noChangeArrowheads="1"/>
          </p:cNvSpPr>
          <p:nvPr/>
        </p:nvSpPr>
        <p:spPr bwMode="auto">
          <a:xfrm>
            <a:off x="546100" y="3595688"/>
            <a:ext cx="67167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2800" dirty="0" err="1" smtClean="0">
                <a:latin typeface="Helvetica" panose="020B0604020202020204" pitchFamily="34" charset="0"/>
              </a:rPr>
              <a:t>replacing</a:t>
            </a:r>
            <a:r>
              <a:rPr lang="it-IT" altLang="it-IT" sz="2800" dirty="0" smtClean="0">
                <a:latin typeface="Helvetica" panose="020B0604020202020204" pitchFamily="34" charset="0"/>
              </a:rPr>
              <a:t> </a:t>
            </a:r>
            <a:r>
              <a:rPr lang="it-IT" altLang="it-IT" i="1" dirty="0" smtClean="0">
                <a:latin typeface="+mn-lt"/>
              </a:rPr>
              <a:t>h</a:t>
            </a:r>
            <a:r>
              <a:rPr lang="it-IT" altLang="it-IT" sz="2800" dirty="0" smtClean="0">
                <a:latin typeface="Helvetica" panose="020B0604020202020204" pitchFamily="34" charset="0"/>
              </a:rPr>
              <a:t> in the </a:t>
            </a:r>
            <a:r>
              <a:rPr lang="it-IT" altLang="it-IT" sz="2800" dirty="0" err="1" smtClean="0">
                <a:latin typeface="Helvetica" panose="020B0604020202020204" pitchFamily="34" charset="0"/>
              </a:rPr>
              <a:t>expression</a:t>
            </a:r>
            <a:r>
              <a:rPr lang="it-IT" altLang="it-IT" sz="2800" dirty="0" smtClean="0">
                <a:latin typeface="Helvetica" panose="020B0604020202020204" pitchFamily="34" charset="0"/>
              </a:rPr>
              <a:t> of the </a:t>
            </a:r>
            <a:r>
              <a:rPr lang="it-IT" altLang="it-IT" sz="2800" dirty="0" err="1" smtClean="0">
                <a:latin typeface="Helvetica" panose="020B0604020202020204" pitchFamily="34" charset="0"/>
              </a:rPr>
              <a:t>error</a:t>
            </a:r>
            <a:r>
              <a:rPr lang="it-IT" altLang="it-IT" sz="2400" dirty="0" smtClean="0">
                <a:latin typeface="New York" charset="0"/>
              </a:rPr>
              <a:t>:</a:t>
            </a:r>
          </a:p>
        </p:txBody>
      </p:sp>
      <p:sp>
        <p:nvSpPr>
          <p:cNvPr id="20486" name="Text Box 30"/>
          <p:cNvSpPr txBox="1">
            <a:spLocks noChangeArrowheads="1"/>
          </p:cNvSpPr>
          <p:nvPr/>
        </p:nvSpPr>
        <p:spPr bwMode="auto">
          <a:xfrm>
            <a:off x="96838" y="61913"/>
            <a:ext cx="3535362" cy="647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b="1" dirty="0" err="1" smtClean="0">
                <a:solidFill>
                  <a:srgbClr val="FF3300"/>
                </a:solidFill>
                <a:latin typeface="Helvetica" panose="020B0604020202020204" pitchFamily="34" charset="0"/>
              </a:rPr>
              <a:t>optimal</a:t>
            </a:r>
            <a:r>
              <a:rPr lang="it-IT" altLang="it-IT" b="1" dirty="0" smtClean="0">
                <a:solidFill>
                  <a:srgbClr val="FF3300"/>
                </a:solidFill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value</a:t>
            </a:r>
            <a:r>
              <a:rPr lang="it-IT" altLang="it-IT" dirty="0" smtClean="0">
                <a:latin typeface="Helvetica" panose="020B0604020202020204" pitchFamily="34" charset="0"/>
              </a:rPr>
              <a:t> of</a:t>
            </a:r>
            <a:r>
              <a:rPr lang="it-IT" altLang="it-IT" sz="3600" i="1" dirty="0" smtClean="0">
                <a:latin typeface="Times" panose="02020603050405020304" pitchFamily="18" charset="0"/>
              </a:rPr>
              <a:t> h</a:t>
            </a:r>
            <a:endParaRPr lang="it-IT" altLang="it-IT" sz="2400" dirty="0" smtClean="0">
              <a:latin typeface="New York" charset="0"/>
            </a:endParaRPr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/>
        </p:nvGraphicFramePr>
        <p:xfrm>
          <a:off x="4643438" y="1284288"/>
          <a:ext cx="2867025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4" name="Equazione" r:id="rId5" imgW="1167893" imgH="431613" progId="Equation.3">
                  <p:embed/>
                </p:oleObj>
              </mc:Choice>
              <mc:Fallback>
                <p:oleObj name="Equazione" r:id="rId5" imgW="1167893" imgH="431613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1284288"/>
                        <a:ext cx="2867025" cy="105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ggetto 9"/>
          <p:cNvGraphicFramePr>
            <a:graphicFrameLocks noChangeAspect="1"/>
          </p:cNvGraphicFramePr>
          <p:nvPr/>
        </p:nvGraphicFramePr>
        <p:xfrm>
          <a:off x="600075" y="2530475"/>
          <a:ext cx="218122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5" name="Equazione" r:id="rId7" imgW="888614" imgH="393529" progId="Equation.3">
                  <p:embed/>
                </p:oleObj>
              </mc:Choice>
              <mc:Fallback>
                <p:oleObj name="Equazione" r:id="rId7" imgW="888614" imgH="393529" progId="Equation.3">
                  <p:embed/>
                  <p:pic>
                    <p:nvPicPr>
                      <p:cNvPr id="0" name="Oggetto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2530475"/>
                        <a:ext cx="2181225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ggetto 10"/>
          <p:cNvGraphicFramePr>
            <a:graphicFrameLocks noChangeAspect="1"/>
          </p:cNvGraphicFramePr>
          <p:nvPr/>
        </p:nvGraphicFramePr>
        <p:xfrm>
          <a:off x="3635375" y="2559050"/>
          <a:ext cx="1371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6" name="Equazione" r:id="rId9" imgW="558558" imgH="393529" progId="Equation.3">
                  <p:embed/>
                </p:oleObj>
              </mc:Choice>
              <mc:Fallback>
                <p:oleObj name="Equazione" r:id="rId9" imgW="558558" imgH="393529" progId="Equation.3">
                  <p:embed/>
                  <p:pic>
                    <p:nvPicPr>
                      <p:cNvPr id="0" name="Ogget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2559050"/>
                        <a:ext cx="13716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ggetto 12"/>
          <p:cNvGraphicFramePr>
            <a:graphicFrameLocks noChangeAspect="1"/>
          </p:cNvGraphicFramePr>
          <p:nvPr/>
        </p:nvGraphicFramePr>
        <p:xfrm>
          <a:off x="5673725" y="2487613"/>
          <a:ext cx="1589088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7" name="Equazione" r:id="rId11" imgW="647419" imgH="444307" progId="Equation.3">
                  <p:embed/>
                </p:oleObj>
              </mc:Choice>
              <mc:Fallback>
                <p:oleObj name="Equazione" r:id="rId11" imgW="647419" imgH="444307" progId="Equation.3">
                  <p:embed/>
                  <p:pic>
                    <p:nvPicPr>
                      <p:cNvPr id="0" name="Oggetto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3725" y="2487613"/>
                        <a:ext cx="1589088" cy="1089025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571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9"/>
          <p:cNvGraphicFramePr>
            <a:graphicFrameLocks noChangeAspect="1"/>
          </p:cNvGraphicFramePr>
          <p:nvPr/>
        </p:nvGraphicFramePr>
        <p:xfrm>
          <a:off x="539750" y="4132263"/>
          <a:ext cx="8045450" cy="226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8" name="Equazione" r:id="rId13" imgW="3276600" imgH="838200" progId="Equation.3">
                  <p:embed/>
                </p:oleObj>
              </mc:Choice>
              <mc:Fallback>
                <p:oleObj name="Equazione" r:id="rId13" imgW="3276600" imgH="8382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132263"/>
                        <a:ext cx="8045450" cy="2260600"/>
                      </a:xfrm>
                      <a:prstGeom prst="rect">
                        <a:avLst/>
                      </a:prstGeom>
                      <a:solidFill>
                        <a:srgbClr val="E6E6E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tangolo 1"/>
          <p:cNvSpPr>
            <a:spLocks noChangeArrowheads="1"/>
          </p:cNvSpPr>
          <p:nvPr/>
        </p:nvSpPr>
        <p:spPr bwMode="auto">
          <a:xfrm>
            <a:off x="7451725" y="4868863"/>
            <a:ext cx="1223963" cy="720725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>
              <a:latin typeface="Helvetica" panose="020B0604020202020204" pitchFamily="34" charset="0"/>
            </a:endParaRPr>
          </a:p>
        </p:txBody>
      </p:sp>
      <p:graphicFrame>
        <p:nvGraphicFramePr>
          <p:cNvPr id="14" name="Oggetto 13"/>
          <p:cNvGraphicFramePr>
            <a:graphicFrameLocks noChangeAspect="1"/>
          </p:cNvGraphicFramePr>
          <p:nvPr/>
        </p:nvGraphicFramePr>
        <p:xfrm>
          <a:off x="827088" y="1273175"/>
          <a:ext cx="2492375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9" name="Equazione" r:id="rId15" imgW="1015920" imgH="431640" progId="Equation.3">
                  <p:embed/>
                </p:oleObj>
              </mc:Choice>
              <mc:Fallback>
                <p:oleObj name="Equazione" r:id="rId15" imgW="1015920" imgH="431640" progId="Equation.3">
                  <p:embed/>
                  <p:pic>
                    <p:nvPicPr>
                      <p:cNvPr id="0" name="Oggetto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273175"/>
                        <a:ext cx="2492375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reccia a destra 2"/>
          <p:cNvSpPr/>
          <p:nvPr/>
        </p:nvSpPr>
        <p:spPr bwMode="auto">
          <a:xfrm>
            <a:off x="3514725" y="1554163"/>
            <a:ext cx="979488" cy="485775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it-IT">
              <a:latin typeface="Helvetic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37" grpId="0" autoUpdateAnimBg="0"/>
      <p:bldP spid="141340" grpId="0" build="p" autoUpdateAnimBg="0"/>
      <p:bldP spid="2" grpId="0" animBg="1"/>
      <p:bldP spid="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9"/>
          <p:cNvSpPr txBox="1">
            <a:spLocks noChangeArrowheads="1"/>
          </p:cNvSpPr>
          <p:nvPr/>
        </p:nvSpPr>
        <p:spPr bwMode="auto">
          <a:xfrm>
            <a:off x="34925" y="223838"/>
            <a:ext cx="7656513" cy="11382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dirty="0" err="1" smtClean="0">
                <a:latin typeface="Helvetica" panose="020B0604020202020204" pitchFamily="34" charset="0"/>
              </a:rPr>
              <a:t>Example</a:t>
            </a:r>
            <a:r>
              <a:rPr lang="it-IT" altLang="it-IT" dirty="0" smtClean="0">
                <a:latin typeface="Helvetica" panose="020B0604020202020204" pitchFamily="34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dirty="0" err="1" smtClean="0">
                <a:latin typeface="Helvetica" panose="020B0604020202020204" pitchFamily="34" charset="0"/>
              </a:rPr>
              <a:t>if</a:t>
            </a:r>
            <a:r>
              <a:rPr lang="it-IT" altLang="it-IT" dirty="0" smtClean="0">
                <a:latin typeface="Helvetica" panose="020B0604020202020204" pitchFamily="34" charset="0"/>
              </a:rPr>
              <a:t> the </a:t>
            </a:r>
            <a:r>
              <a:rPr lang="it-IT" altLang="it-IT" dirty="0" err="1" smtClean="0">
                <a:latin typeface="Helvetica" panose="020B0604020202020204" pitchFamily="34" charset="0"/>
              </a:rPr>
              <a:t>error</a:t>
            </a:r>
            <a:r>
              <a:rPr lang="it-IT" altLang="it-IT" dirty="0" smtClean="0">
                <a:latin typeface="Helvetica" panose="020B0604020202020204" pitchFamily="34" charset="0"/>
              </a:rPr>
              <a:t> on  </a:t>
            </a:r>
            <a:r>
              <a:rPr lang="it-IT" altLang="it-IT" sz="3600" i="1" dirty="0" smtClean="0">
                <a:latin typeface="Times" panose="02020603050405020304" pitchFamily="18" charset="0"/>
              </a:rPr>
              <a:t>f(x)</a:t>
            </a:r>
            <a:r>
              <a:rPr lang="it-IT" altLang="it-IT" dirty="0" smtClean="0"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is</a:t>
            </a:r>
            <a:r>
              <a:rPr lang="it-IT" altLang="it-IT" dirty="0" smtClean="0">
                <a:latin typeface="Helvetica" panose="020B0604020202020204" pitchFamily="34" charset="0"/>
              </a:rPr>
              <a:t> the machine epsilon</a:t>
            </a:r>
            <a:endParaRPr lang="it-IT" altLang="it-IT" sz="2400" dirty="0" smtClean="0">
              <a:latin typeface="New York" charset="0"/>
            </a:endParaRPr>
          </a:p>
        </p:txBody>
      </p:sp>
      <p:grpSp>
        <p:nvGrpSpPr>
          <p:cNvPr id="31747" name="Group 49"/>
          <p:cNvGrpSpPr>
            <a:grpSpLocks/>
          </p:cNvGrpSpPr>
          <p:nvPr/>
        </p:nvGrpSpPr>
        <p:grpSpPr bwMode="auto">
          <a:xfrm>
            <a:off x="2209800" y="1295400"/>
            <a:ext cx="5080000" cy="825500"/>
            <a:chOff x="1392" y="816"/>
            <a:chExt cx="3200" cy="520"/>
          </a:xfrm>
        </p:grpSpPr>
        <p:graphicFrame>
          <p:nvGraphicFramePr>
            <p:cNvPr id="31757" name="Object 40"/>
            <p:cNvGraphicFramePr>
              <a:graphicFrameLocks noChangeAspect="1"/>
            </p:cNvGraphicFramePr>
            <p:nvPr/>
          </p:nvGraphicFramePr>
          <p:xfrm>
            <a:off x="1392" y="816"/>
            <a:ext cx="1177" cy="5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02" name="Equation" r:id="rId3" imgW="571252" imgH="253890" progId="Equation.DSMT4">
                    <p:embed/>
                  </p:oleObj>
                </mc:Choice>
                <mc:Fallback>
                  <p:oleObj name="Equation" r:id="rId3" imgW="571252" imgH="253890" progId="Equation.DSMT4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816"/>
                          <a:ext cx="1177" cy="5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758" name="Text Box 41"/>
            <p:cNvSpPr txBox="1">
              <a:spLocks noChangeArrowheads="1"/>
            </p:cNvSpPr>
            <p:nvPr/>
          </p:nvSpPr>
          <p:spPr bwMode="auto">
            <a:xfrm>
              <a:off x="2831" y="910"/>
              <a:ext cx="61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and </a:t>
              </a:r>
            </a:p>
          </p:txBody>
        </p:sp>
        <p:graphicFrame>
          <p:nvGraphicFramePr>
            <p:cNvPr id="31759" name="Object 42"/>
            <p:cNvGraphicFramePr>
              <a:graphicFrameLocks noChangeAspect="1"/>
            </p:cNvGraphicFramePr>
            <p:nvPr/>
          </p:nvGraphicFramePr>
          <p:xfrm>
            <a:off x="3696" y="864"/>
            <a:ext cx="896" cy="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03" name="Equation" r:id="rId5" imgW="406048" imgH="164957" progId="Equation.DSMT4">
                    <p:embed/>
                  </p:oleObj>
                </mc:Choice>
                <mc:Fallback>
                  <p:oleObj name="Equation" r:id="rId5" imgW="406048" imgH="164957" progId="Equation.DSMT4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864"/>
                          <a:ext cx="896" cy="3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2386" name="Group 50"/>
          <p:cNvGrpSpPr>
            <a:grpSpLocks/>
          </p:cNvGrpSpPr>
          <p:nvPr/>
        </p:nvGrpSpPr>
        <p:grpSpPr bwMode="auto">
          <a:xfrm>
            <a:off x="523875" y="2514600"/>
            <a:ext cx="6410325" cy="917575"/>
            <a:chOff x="330" y="1584"/>
            <a:chExt cx="4038" cy="578"/>
          </a:xfrm>
        </p:grpSpPr>
        <p:sp>
          <p:nvSpPr>
            <p:cNvPr id="31755" name="Text Box 43"/>
            <p:cNvSpPr txBox="1">
              <a:spLocks noChangeArrowheads="1"/>
            </p:cNvSpPr>
            <p:nvPr/>
          </p:nvSpPr>
          <p:spPr bwMode="auto">
            <a:xfrm>
              <a:off x="330" y="1678"/>
              <a:ext cx="327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then the minimum error is  </a:t>
              </a:r>
              <a:endParaRPr lang="it-IT" altLang="it-IT" sz="2400">
                <a:latin typeface="New York" charset="0"/>
              </a:endParaRPr>
            </a:p>
          </p:txBody>
        </p:sp>
        <p:graphicFrame>
          <p:nvGraphicFramePr>
            <p:cNvPr id="31756" name="Object 44"/>
            <p:cNvGraphicFramePr>
              <a:graphicFrameLocks noChangeAspect="1"/>
            </p:cNvGraphicFramePr>
            <p:nvPr/>
          </p:nvGraphicFramePr>
          <p:xfrm>
            <a:off x="3408" y="1584"/>
            <a:ext cx="960" cy="5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04" name="Equation" r:id="rId7" imgW="418918" imgH="253890" progId="Equation.DSMT4">
                    <p:embed/>
                  </p:oleObj>
                </mc:Choice>
                <mc:Fallback>
                  <p:oleObj name="Equation" r:id="rId7" imgW="418918" imgH="253890" progId="Equation.DSMT4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1584"/>
                          <a:ext cx="960" cy="5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2388" name="Group 52"/>
          <p:cNvGrpSpPr>
            <a:grpSpLocks/>
          </p:cNvGrpSpPr>
          <p:nvPr/>
        </p:nvGrpSpPr>
        <p:grpSpPr bwMode="auto">
          <a:xfrm>
            <a:off x="523875" y="3736975"/>
            <a:ext cx="6119813" cy="771525"/>
            <a:chOff x="849" y="2343"/>
            <a:chExt cx="3855" cy="486"/>
          </a:xfrm>
        </p:grpSpPr>
        <p:graphicFrame>
          <p:nvGraphicFramePr>
            <p:cNvPr id="31753" name="Object 45"/>
            <p:cNvGraphicFramePr>
              <a:graphicFrameLocks noChangeAspect="1"/>
            </p:cNvGraphicFramePr>
            <p:nvPr/>
          </p:nvGraphicFramePr>
          <p:xfrm>
            <a:off x="3312" y="2343"/>
            <a:ext cx="1392" cy="4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05" name="Equation" r:id="rId9" imgW="723586" imgH="253890" progId="Equation.DSMT4">
                    <p:embed/>
                  </p:oleObj>
                </mc:Choice>
                <mc:Fallback>
                  <p:oleObj name="Equation" r:id="rId9" imgW="723586" imgH="253890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" y="2343"/>
                          <a:ext cx="1392" cy="4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754" name="Text Box 46"/>
            <p:cNvSpPr txBox="1">
              <a:spLocks noChangeArrowheads="1"/>
            </p:cNvSpPr>
            <p:nvPr/>
          </p:nvSpPr>
          <p:spPr bwMode="auto">
            <a:xfrm>
              <a:off x="849" y="2398"/>
              <a:ext cx="228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obtained by setting</a:t>
              </a:r>
              <a:endParaRPr lang="it-IT" altLang="it-IT" sz="2400">
                <a:latin typeface="New York" charset="0"/>
              </a:endParaRPr>
            </a:p>
          </p:txBody>
        </p:sp>
      </p:grpSp>
      <p:sp>
        <p:nvSpPr>
          <p:cNvPr id="142383" name="Text Box 47"/>
          <p:cNvSpPr txBox="1">
            <a:spLocks noChangeArrowheads="1"/>
          </p:cNvSpPr>
          <p:nvPr/>
        </p:nvSpPr>
        <p:spPr bwMode="auto">
          <a:xfrm>
            <a:off x="107950" y="4813300"/>
            <a:ext cx="8712200" cy="1385888"/>
          </a:xfrm>
          <a:prstGeom prst="rect">
            <a:avLst/>
          </a:prstGeom>
          <a:solidFill>
            <a:schemeClr val="hlink"/>
          </a:solidFill>
          <a:ln w="38100">
            <a:solidFill>
              <a:srgbClr val="FF3300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US" altLang="it-IT" sz="2800" dirty="0" smtClean="0"/>
              <a:t>we cannot obtain </a:t>
            </a:r>
            <a:r>
              <a:rPr lang="en-US" altLang="it-IT" sz="2800" dirty="0"/>
              <a:t>an accurate </a:t>
            </a:r>
            <a:r>
              <a:rPr lang="en-US" altLang="it-IT" sz="2800" dirty="0" smtClean="0"/>
              <a:t>a number </a:t>
            </a:r>
            <a:r>
              <a:rPr lang="en-US" altLang="it-IT" sz="2800" dirty="0"/>
              <a:t>of </a:t>
            </a:r>
            <a:endParaRPr lang="en-US" altLang="it-IT" sz="2800" dirty="0" smtClean="0"/>
          </a:p>
          <a:p>
            <a:pPr algn="ctr">
              <a:defRPr/>
            </a:pPr>
            <a:r>
              <a:rPr lang="en-US" altLang="it-IT" sz="2800" dirty="0" smtClean="0"/>
              <a:t>correct digits </a:t>
            </a:r>
            <a:r>
              <a:rPr lang="en-US" altLang="it-IT" sz="2800" b="1" dirty="0" smtClean="0">
                <a:solidFill>
                  <a:srgbClr val="FF0000"/>
                </a:solidFill>
              </a:rPr>
              <a:t>greater</a:t>
            </a:r>
            <a:r>
              <a:rPr lang="en-US" altLang="it-IT" sz="2800" dirty="0" smtClean="0"/>
              <a:t> than</a:t>
            </a:r>
            <a:endParaRPr lang="en-US" altLang="it-IT" sz="2800" dirty="0"/>
          </a:p>
          <a:p>
            <a:pPr algn="ctr">
              <a:defRPr/>
            </a:pPr>
            <a:r>
              <a:rPr lang="en-US" altLang="it-IT" sz="2800" b="1" dirty="0">
                <a:solidFill>
                  <a:srgbClr val="FF0000"/>
                </a:solidFill>
              </a:rPr>
              <a:t>half the precision </a:t>
            </a:r>
            <a:r>
              <a:rPr lang="en-US" altLang="it-IT" sz="2800" dirty="0"/>
              <a:t>of the arithmetic system</a:t>
            </a:r>
            <a:endParaRPr lang="it-IT" altLang="it-IT" sz="2400" dirty="0" smtClean="0">
              <a:latin typeface="New York" charset="0"/>
            </a:endParaRP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/>
        </p:nvGraphicFramePr>
        <p:xfrm>
          <a:off x="7019925" y="2673350"/>
          <a:ext cx="1992313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6" name="Equazione" r:id="rId11" imgW="672840" imgH="203040" progId="Equation.3">
                  <p:embed/>
                </p:oleObj>
              </mc:Choice>
              <mc:Fallback>
                <p:oleObj name="Equazione" r:id="rId11" imgW="672840" imgH="203040" progId="Equation.3">
                  <p:embed/>
                  <p:pic>
                    <p:nvPicPr>
                      <p:cNvPr id="0" name="Ogget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2673350"/>
                        <a:ext cx="1992313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ggetto 14"/>
          <p:cNvGraphicFramePr>
            <a:graphicFrameLocks noChangeAspect="1"/>
          </p:cNvGraphicFramePr>
          <p:nvPr/>
        </p:nvGraphicFramePr>
        <p:xfrm>
          <a:off x="7013575" y="3767138"/>
          <a:ext cx="1993900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7" name="Equazione" r:id="rId13" imgW="672840" imgH="203040" progId="Equation.3">
                  <p:embed/>
                </p:oleObj>
              </mc:Choice>
              <mc:Fallback>
                <p:oleObj name="Equazione" r:id="rId13" imgW="672840" imgH="203040" progId="Equation.3">
                  <p:embed/>
                  <p:pic>
                    <p:nvPicPr>
                      <p:cNvPr id="0" name="Oggetto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575" y="3767138"/>
                        <a:ext cx="1993900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4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83" grpId="0" animBg="1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4"/>
          <p:cNvSpPr txBox="1">
            <a:spLocks noChangeArrowheads="1"/>
          </p:cNvSpPr>
          <p:nvPr/>
        </p:nvSpPr>
        <p:spPr bwMode="auto">
          <a:xfrm>
            <a:off x="228600" y="330200"/>
            <a:ext cx="7064375" cy="1168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alt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Matlab</a:t>
            </a:r>
            <a:r>
              <a:rPr lang="it-IT" alt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it-IT" altLang="it-IT" sz="1000" dirty="0" smtClean="0">
              <a:latin typeface="Helvetica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compute an </a:t>
            </a:r>
            <a:r>
              <a:rPr lang="it-IT" altLang="it-IT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approximation</a:t>
            </a:r>
            <a:r>
              <a:rPr lang="it-IT" alt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of the derivative</a:t>
            </a:r>
          </a:p>
        </p:txBody>
      </p:sp>
      <p:grpSp>
        <p:nvGrpSpPr>
          <p:cNvPr id="32771" name="Group 20"/>
          <p:cNvGrpSpPr>
            <a:grpSpLocks/>
          </p:cNvGrpSpPr>
          <p:nvPr/>
        </p:nvGrpSpPr>
        <p:grpSpPr bwMode="auto">
          <a:xfrm>
            <a:off x="2286000" y="1828800"/>
            <a:ext cx="5262563" cy="1208088"/>
            <a:chOff x="1440" y="1152"/>
            <a:chExt cx="3315" cy="761"/>
          </a:xfrm>
        </p:grpSpPr>
        <p:graphicFrame>
          <p:nvGraphicFramePr>
            <p:cNvPr id="32775" name="Object 15"/>
            <p:cNvGraphicFramePr>
              <a:graphicFrameLocks noChangeAspect="1"/>
            </p:cNvGraphicFramePr>
            <p:nvPr/>
          </p:nvGraphicFramePr>
          <p:xfrm>
            <a:off x="1440" y="1200"/>
            <a:ext cx="1152" cy="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99" name="Equation" r:id="rId3" imgW="634725" imgH="393529" progId="Equation.DSMT4">
                    <p:embed/>
                  </p:oleObj>
                </mc:Choice>
                <mc:Fallback>
                  <p:oleObj name="Equation" r:id="rId3" imgW="634725" imgH="393529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1200"/>
                          <a:ext cx="1152" cy="7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776" name="Object 16"/>
            <p:cNvGraphicFramePr>
              <a:graphicFrameLocks noChangeAspect="1"/>
            </p:cNvGraphicFramePr>
            <p:nvPr/>
          </p:nvGraphicFramePr>
          <p:xfrm>
            <a:off x="3696" y="1152"/>
            <a:ext cx="1059" cy="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00" name="Equation" r:id="rId5" imgW="634725" imgH="431613" progId="Equation.DSMT4">
                    <p:embed/>
                  </p:oleObj>
                </mc:Choice>
                <mc:Fallback>
                  <p:oleObj name="Equation" r:id="rId5" imgW="634725" imgH="431613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152"/>
                          <a:ext cx="1059" cy="7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777" name="Text Box 17"/>
            <p:cNvSpPr txBox="1">
              <a:spLocks noChangeArrowheads="1"/>
            </p:cNvSpPr>
            <p:nvPr/>
          </p:nvSpPr>
          <p:spPr bwMode="auto">
            <a:xfrm>
              <a:off x="2928" y="1344"/>
              <a:ext cx="315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in</a:t>
              </a:r>
            </a:p>
          </p:txBody>
        </p:sp>
      </p:grpSp>
      <p:grpSp>
        <p:nvGrpSpPr>
          <p:cNvPr id="2" name="Gruppo 1"/>
          <p:cNvGrpSpPr>
            <a:grpSpLocks/>
          </p:cNvGrpSpPr>
          <p:nvPr/>
        </p:nvGrpSpPr>
        <p:grpSpPr bwMode="auto">
          <a:xfrm>
            <a:off x="2087563" y="3268663"/>
            <a:ext cx="5461000" cy="2498725"/>
            <a:chOff x="2087563" y="3268852"/>
            <a:chExt cx="5461000" cy="2498536"/>
          </a:xfrm>
        </p:grpSpPr>
        <p:sp>
          <p:nvSpPr>
            <p:cNvPr id="32773" name="Text Box 18"/>
            <p:cNvSpPr txBox="1">
              <a:spLocks noChangeArrowheads="1"/>
            </p:cNvSpPr>
            <p:nvPr/>
          </p:nvSpPr>
          <p:spPr bwMode="auto">
            <a:xfrm>
              <a:off x="2843133" y="3268852"/>
              <a:ext cx="3759362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Arial" panose="020B0604020202020204" pitchFamily="34" charset="0"/>
                  <a:cs typeface="Arial" panose="020B0604020202020204" pitchFamily="34" charset="0"/>
                </a:rPr>
                <a:t>by means of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b="1">
                  <a:solidFill>
                    <a:srgbClr val="FF33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forward</a:t>
              </a:r>
              <a:r>
                <a:rPr lang="it-IT" altLang="it-IT" b="1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it-IT" altLang="it-IT" b="1">
                  <a:solidFill>
                    <a:srgbClr val="FF33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difference</a:t>
              </a:r>
              <a:endParaRPr lang="it-IT" altLang="it-IT" b="1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Arial" panose="020B0604020202020204" pitchFamily="34" charset="0"/>
                  <a:cs typeface="Arial" panose="020B0604020202020204" pitchFamily="34" charset="0"/>
                </a:rPr>
                <a:t>with</a:t>
              </a:r>
              <a:r>
                <a:rPr lang="it-IT" altLang="it-IT" sz="240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graphicFrame>
          <p:nvGraphicFramePr>
            <p:cNvPr id="32774" name="Oggetto 1"/>
            <p:cNvGraphicFramePr>
              <a:graphicFrameLocks noChangeAspect="1"/>
            </p:cNvGraphicFramePr>
            <p:nvPr/>
          </p:nvGraphicFramePr>
          <p:xfrm>
            <a:off x="2087563" y="4830763"/>
            <a:ext cx="5461000" cy="936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01" name="Equazione" r:id="rId7" imgW="1333500" imgH="228600" progId="Equation.3">
                    <p:embed/>
                  </p:oleObj>
                </mc:Choice>
                <mc:Fallback>
                  <p:oleObj name="Equazione" r:id="rId7" imgW="1333500" imgH="228600" progId="Equation.3">
                    <p:embed/>
                    <p:pic>
                      <p:nvPicPr>
                        <p:cNvPr id="0" name="Oggetto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87563" y="4830763"/>
                          <a:ext cx="5461000" cy="9366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79388" y="492125"/>
            <a:ext cx="8507412" cy="5754688"/>
          </a:xfrm>
          <a:prstGeom prst="rect">
            <a:avLst/>
          </a:prstGeom>
          <a:solidFill>
            <a:srgbClr val="99FF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800" b="1">
                <a:latin typeface="Courier New" panose="02070309020205020404" pitchFamily="49" charset="0"/>
              </a:rPr>
              <a:t>h=0.1.^(1:14);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800" b="1">
                <a:latin typeface="Courier New" panose="02070309020205020404" pitchFamily="49" charset="0"/>
              </a:rPr>
              <a:t>for i=1:14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rgbClr val="0070C0"/>
                </a:solidFill>
                <a:latin typeface="Courier New" panose="02070309020205020404" pitchFamily="49" charset="0"/>
              </a:rPr>
              <a:t>% x(i) is the value of the difference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rgbClr val="0070C0"/>
                </a:solidFill>
                <a:latin typeface="Courier New" panose="02070309020205020404" pitchFamily="49" charset="0"/>
              </a:rPr>
              <a:t>% the value of h(i) is  10^(-i)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800" b="1">
                <a:latin typeface="Courier New" panose="02070309020205020404" pitchFamily="49" charset="0"/>
              </a:rPr>
              <a:t>  x(i)=(sin(pi/3.2+...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800" b="1">
                <a:latin typeface="Courier New" panose="02070309020205020404" pitchFamily="49" charset="0"/>
              </a:rPr>
              <a:t>        h(i))-sin(pi/3.2))/h(i);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rgbClr val="0070C0"/>
                </a:solidFill>
                <a:latin typeface="Courier New" panose="02070309020205020404" pitchFamily="49" charset="0"/>
              </a:rPr>
              <a:t>% cos(pi/3.2) is the true value of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rgbClr val="0070C0"/>
                </a:solidFill>
                <a:latin typeface="Courier New" panose="02070309020205020404" pitchFamily="49" charset="0"/>
              </a:rPr>
              <a:t>% the derivative;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rgbClr val="0070C0"/>
                </a:solidFill>
                <a:latin typeface="Courier New" panose="02070309020205020404" pitchFamily="49" charset="0"/>
              </a:rPr>
              <a:t>% y(i) is the absolute error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800" b="1">
                <a:latin typeface="Courier New" panose="02070309020205020404" pitchFamily="49" charset="0"/>
              </a:rPr>
              <a:t>  y(i)=abs(x(i)-cos(pi/3.2));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800" b="1">
                <a:latin typeface="Courier New" panose="02070309020205020404" pitchFamily="49" charset="0"/>
              </a:rPr>
              <a:t>end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800" b="1">
                <a:latin typeface="Courier New" panose="02070309020205020404" pitchFamily="49" charset="0"/>
              </a:rPr>
              <a:t>loglog(h,y)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it-IT" altLang="it-IT">
              <a:latin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3400"/>
            <a:ext cx="6881813" cy="515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6437" name="Group 5"/>
          <p:cNvGrpSpPr>
            <a:grpSpLocks/>
          </p:cNvGrpSpPr>
          <p:nvPr/>
        </p:nvGrpSpPr>
        <p:grpSpPr bwMode="auto">
          <a:xfrm>
            <a:off x="4572000" y="5178425"/>
            <a:ext cx="4000500" cy="1346200"/>
            <a:chOff x="2832" y="3264"/>
            <a:chExt cx="2520" cy="848"/>
          </a:xfrm>
        </p:grpSpPr>
        <p:sp>
          <p:nvSpPr>
            <p:cNvPr id="146435" name="Text Box 3"/>
            <p:cNvSpPr txBox="1">
              <a:spLocks noChangeArrowheads="1"/>
            </p:cNvSpPr>
            <p:nvPr/>
          </p:nvSpPr>
          <p:spPr bwMode="auto">
            <a:xfrm>
              <a:off x="3694" y="3744"/>
              <a:ext cx="1658" cy="36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it-IT" sz="2400" dirty="0" err="1">
                  <a:latin typeface="Helvetica" charset="0"/>
                  <a:ea typeface="ＭＳ Ｐゴシック" charset="0"/>
                </a:rPr>
                <a:t>optimal</a:t>
              </a:r>
              <a:r>
                <a:rPr lang="it-IT" sz="2400" dirty="0">
                  <a:latin typeface="Helvetica" charset="0"/>
                  <a:ea typeface="ＭＳ Ｐゴシック" charset="0"/>
                </a:rPr>
                <a:t> </a:t>
              </a:r>
              <a:r>
                <a:rPr lang="it-IT" sz="2400" dirty="0" err="1">
                  <a:latin typeface="Helvetica" charset="0"/>
                  <a:ea typeface="ＭＳ Ｐゴシック" charset="0"/>
                </a:rPr>
                <a:t>value</a:t>
              </a:r>
              <a:r>
                <a:rPr lang="it-IT" sz="2400" dirty="0">
                  <a:latin typeface="Helvetica" charset="0"/>
                  <a:ea typeface="ＭＳ Ｐゴシック" charset="0"/>
                </a:rPr>
                <a:t> of </a:t>
              </a:r>
              <a:r>
                <a:rPr lang="it-IT" i="1" dirty="0">
                  <a:latin typeface="Times" charset="0"/>
                  <a:ea typeface="ＭＳ Ｐゴシック" charset="0"/>
                </a:rPr>
                <a:t>h</a:t>
              </a:r>
              <a:endParaRPr lang="it-IT" dirty="0"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34827" name="Line 4"/>
            <p:cNvSpPr>
              <a:spLocks noChangeShapeType="1"/>
            </p:cNvSpPr>
            <p:nvPr/>
          </p:nvSpPr>
          <p:spPr bwMode="auto">
            <a:xfrm flipH="1" flipV="1">
              <a:off x="2832" y="3264"/>
              <a:ext cx="912" cy="48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7" name="Gruppo 6"/>
          <p:cNvGrpSpPr>
            <a:grpSpLocks/>
          </p:cNvGrpSpPr>
          <p:nvPr/>
        </p:nvGrpSpPr>
        <p:grpSpPr bwMode="auto">
          <a:xfrm>
            <a:off x="1979613" y="4652963"/>
            <a:ext cx="2447925" cy="431800"/>
            <a:chOff x="1979712" y="4653136"/>
            <a:chExt cx="2448272" cy="432048"/>
          </a:xfrm>
        </p:grpSpPr>
        <p:cxnSp>
          <p:nvCxnSpPr>
            <p:cNvPr id="34824" name="Connettore diritto 2"/>
            <p:cNvCxnSpPr>
              <a:cxnSpLocks noChangeShapeType="1"/>
            </p:cNvCxnSpPr>
            <p:nvPr/>
          </p:nvCxnSpPr>
          <p:spPr bwMode="auto">
            <a:xfrm>
              <a:off x="4427984" y="4653136"/>
              <a:ext cx="0" cy="432048"/>
            </a:xfrm>
            <a:prstGeom prst="line">
              <a:avLst/>
            </a:prstGeom>
            <a:noFill/>
            <a:ln w="19050" algn="ctr">
              <a:solidFill>
                <a:srgbClr val="FF0000"/>
              </a:solidFill>
              <a:prstDash val="sysDot"/>
              <a:round/>
              <a:headEnd/>
              <a:tailEnd/>
            </a:ln>
          </p:spPr>
        </p:cxnSp>
        <p:cxnSp>
          <p:nvCxnSpPr>
            <p:cNvPr id="34825" name="Connettore diritto 8"/>
            <p:cNvCxnSpPr>
              <a:cxnSpLocks noChangeShapeType="1"/>
            </p:cNvCxnSpPr>
            <p:nvPr/>
          </p:nvCxnSpPr>
          <p:spPr bwMode="auto">
            <a:xfrm flipH="1">
              <a:off x="1979712" y="4653136"/>
              <a:ext cx="2448272" cy="0"/>
            </a:xfrm>
            <a:prstGeom prst="line">
              <a:avLst/>
            </a:prstGeom>
            <a:noFill/>
            <a:ln w="19050" algn="ctr">
              <a:solidFill>
                <a:srgbClr val="FF0000"/>
              </a:solidFill>
              <a:prstDash val="sysDot"/>
              <a:round/>
              <a:headEnd/>
              <a:tailEnd/>
            </a:ln>
          </p:spPr>
        </p:cxnSp>
      </p:grp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12700" y="4652963"/>
            <a:ext cx="2482850" cy="1736725"/>
            <a:chOff x="2999" y="3173"/>
            <a:chExt cx="1564" cy="1094"/>
          </a:xfrm>
        </p:grpSpPr>
        <p:sp>
          <p:nvSpPr>
            <p:cNvPr id="14" name="Text Box 3"/>
            <p:cNvSpPr txBox="1">
              <a:spLocks noChangeArrowheads="1"/>
            </p:cNvSpPr>
            <p:nvPr/>
          </p:nvSpPr>
          <p:spPr bwMode="auto">
            <a:xfrm>
              <a:off x="2999" y="3744"/>
              <a:ext cx="1564" cy="52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it-IT" sz="2400" dirty="0">
                  <a:latin typeface="Helvetica" charset="0"/>
                  <a:ea typeface="ＭＳ Ｐゴシック" charset="0"/>
                </a:rPr>
                <a:t>minimum </a:t>
              </a:r>
              <a:r>
                <a:rPr lang="it-IT" sz="2400" dirty="0" err="1">
                  <a:latin typeface="Helvetica" charset="0"/>
                  <a:ea typeface="ＭＳ Ｐゴシック" charset="0"/>
                </a:rPr>
                <a:t>achievable</a:t>
              </a:r>
              <a:r>
                <a:rPr lang="it-IT" sz="2400" dirty="0">
                  <a:latin typeface="Helvetica" charset="0"/>
                  <a:ea typeface="ＭＳ Ｐゴシック" charset="0"/>
                </a:rPr>
                <a:t> </a:t>
              </a:r>
              <a:r>
                <a:rPr lang="it-IT" sz="2400" dirty="0" err="1">
                  <a:latin typeface="Helvetica" charset="0"/>
                  <a:ea typeface="ＭＳ Ｐゴシック" charset="0"/>
                </a:rPr>
                <a:t>error</a:t>
              </a:r>
              <a:endParaRPr lang="it-IT" sz="2400" dirty="0"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34823" name="Line 4"/>
            <p:cNvSpPr>
              <a:spLocks noChangeShapeType="1"/>
            </p:cNvSpPr>
            <p:nvPr/>
          </p:nvSpPr>
          <p:spPr bwMode="auto">
            <a:xfrm flipV="1">
              <a:off x="3744" y="3173"/>
              <a:ext cx="494" cy="57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3308801" y="332656"/>
            <a:ext cx="2710999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dirty="0" err="1"/>
              <a:t>a</a:t>
            </a:r>
            <a:r>
              <a:rPr lang="it-IT" dirty="0" err="1" smtClean="0"/>
              <a:t>bsolute</a:t>
            </a:r>
            <a:r>
              <a:rPr lang="it-IT" dirty="0" smtClean="0"/>
              <a:t> </a:t>
            </a:r>
            <a:r>
              <a:rPr lang="it-IT" dirty="0" err="1" smtClean="0"/>
              <a:t>error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 bwMode="auto">
          <a:xfrm>
            <a:off x="1254125" y="2636912"/>
            <a:ext cx="333375" cy="2160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420" name="Group 12"/>
          <p:cNvGrpSpPr>
            <a:grpSpLocks/>
          </p:cNvGrpSpPr>
          <p:nvPr/>
        </p:nvGrpSpPr>
        <p:grpSpPr bwMode="auto">
          <a:xfrm>
            <a:off x="560388" y="271463"/>
            <a:ext cx="8137525" cy="3343275"/>
            <a:chOff x="353" y="171"/>
            <a:chExt cx="5126" cy="2106"/>
          </a:xfrm>
        </p:grpSpPr>
        <p:grpSp>
          <p:nvGrpSpPr>
            <p:cNvPr id="35844" name="Group 10"/>
            <p:cNvGrpSpPr>
              <a:grpSpLocks/>
            </p:cNvGrpSpPr>
            <p:nvPr/>
          </p:nvGrpSpPr>
          <p:grpSpPr bwMode="auto">
            <a:xfrm>
              <a:off x="353" y="171"/>
              <a:ext cx="5126" cy="2106"/>
              <a:chOff x="353" y="171"/>
              <a:chExt cx="5126" cy="2106"/>
            </a:xfrm>
          </p:grpSpPr>
          <p:sp>
            <p:nvSpPr>
              <p:cNvPr id="35846" name="Text Box 2"/>
              <p:cNvSpPr txBox="1">
                <a:spLocks noChangeArrowheads="1"/>
              </p:cNvSpPr>
              <p:nvPr/>
            </p:nvSpPr>
            <p:spPr bwMode="auto">
              <a:xfrm>
                <a:off x="481" y="171"/>
                <a:ext cx="4990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it-IT" altLang="it-IT">
                    <a:latin typeface="Arial" panose="020B0604020202020204" pitchFamily="34" charset="0"/>
                    <a:cs typeface="Arial" panose="020B0604020202020204" pitchFamily="34" charset="0"/>
                  </a:rPr>
                  <a:t>the error </a:t>
                </a:r>
                <a:r>
                  <a:rPr lang="it-IT" altLang="it-IT" b="1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decreases</a:t>
                </a:r>
                <a:r>
                  <a:rPr lang="it-IT" altLang="it-IT">
                    <a:latin typeface="Arial" panose="020B0604020202020204" pitchFamily="34" charset="0"/>
                    <a:cs typeface="Arial" panose="020B0604020202020204" pitchFamily="34" charset="0"/>
                  </a:rPr>
                  <a:t> as </a:t>
                </a:r>
                <a:r>
                  <a:rPr lang="it-IT" altLang="it-IT" sz="3600" i="1">
                    <a:latin typeface="Times" panose="02020603050405020304" pitchFamily="18" charset="0"/>
                    <a:cs typeface="Arial" panose="020B0604020202020204" pitchFamily="34" charset="0"/>
                  </a:rPr>
                  <a:t>h</a:t>
                </a:r>
                <a:r>
                  <a:rPr lang="it-IT" altLang="it-IT">
                    <a:latin typeface="Helvetica" panose="020B0604020202020204" pitchFamily="34" charset="0"/>
                    <a:cs typeface="Arial" panose="020B0604020202020204" pitchFamily="34" charset="0"/>
                  </a:rPr>
                  <a:t> decreases until</a:t>
                </a:r>
                <a:r>
                  <a:rPr lang="it-IT" altLang="it-IT" sz="2400">
                    <a:latin typeface="New York" charset="0"/>
                    <a:cs typeface="Arial" panose="020B0604020202020204" pitchFamily="34" charset="0"/>
                  </a:rPr>
                  <a:t> </a:t>
                </a:r>
              </a:p>
            </p:txBody>
          </p:sp>
          <p:graphicFrame>
            <p:nvGraphicFramePr>
              <p:cNvPr id="35847" name="Object 3"/>
              <p:cNvGraphicFramePr>
                <a:graphicFrameLocks noChangeAspect="1"/>
              </p:cNvGraphicFramePr>
              <p:nvPr/>
            </p:nvGraphicFramePr>
            <p:xfrm>
              <a:off x="2304" y="624"/>
              <a:ext cx="1200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871" name="Equation" r:id="rId3" imgW="507780" imgH="203112" progId="Equation.DSMT4">
                      <p:embed/>
                    </p:oleObj>
                  </mc:Choice>
                  <mc:Fallback>
                    <p:oleObj name="Equation" r:id="rId3" imgW="507780" imgH="203112" progId="Equation.DSMT4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04" y="624"/>
                            <a:ext cx="1200" cy="4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bg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>
                                      <a:alpha val="74997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5848" name="Text Box 4"/>
              <p:cNvSpPr txBox="1">
                <a:spLocks noChangeArrowheads="1"/>
              </p:cNvSpPr>
              <p:nvPr/>
            </p:nvSpPr>
            <p:spPr bwMode="auto">
              <a:xfrm>
                <a:off x="1672" y="1342"/>
                <a:ext cx="2457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it-IT" altLang="it-IT">
                    <a:latin typeface="Helvetica" panose="020B0604020202020204" pitchFamily="34" charset="0"/>
                  </a:rPr>
                  <a:t>when  </a:t>
                </a:r>
                <a:r>
                  <a:rPr lang="it-IT" altLang="it-IT" sz="3600" i="1">
                    <a:latin typeface="Times" panose="02020603050405020304" pitchFamily="18" charset="0"/>
                  </a:rPr>
                  <a:t>h</a:t>
                </a:r>
                <a:r>
                  <a:rPr lang="it-IT" altLang="it-IT">
                    <a:latin typeface="Helvetica" panose="020B0604020202020204" pitchFamily="34" charset="0"/>
                  </a:rPr>
                  <a:t>  is less than</a:t>
                </a:r>
                <a:endParaRPr lang="it-IT" altLang="it-IT" sz="3600" i="1">
                  <a:latin typeface="Times" panose="02020603050405020304" pitchFamily="18" charset="0"/>
                </a:endParaRPr>
              </a:p>
            </p:txBody>
          </p:sp>
          <p:sp>
            <p:nvSpPr>
              <p:cNvPr id="35849" name="Text Box 5"/>
              <p:cNvSpPr txBox="1">
                <a:spLocks noChangeArrowheads="1"/>
              </p:cNvSpPr>
              <p:nvPr/>
            </p:nvSpPr>
            <p:spPr bwMode="auto">
              <a:xfrm>
                <a:off x="353" y="1870"/>
                <a:ext cx="5126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it-IT" altLang="it-IT">
                    <a:latin typeface="Arial" panose="020B0604020202020204" pitchFamily="34" charset="0"/>
                    <a:cs typeface="Arial" panose="020B0604020202020204" pitchFamily="34" charset="0"/>
                  </a:rPr>
                  <a:t>then, the error  </a:t>
                </a:r>
                <a:r>
                  <a:rPr lang="it-IT" altLang="it-IT" b="1">
                    <a:solidFill>
                      <a:srgbClr val="FF3300"/>
                    </a:solidFill>
                    <a:latin typeface="Helvetica" panose="020B0604020202020204" pitchFamily="34" charset="0"/>
                    <a:cs typeface="Arial" panose="020B0604020202020204" pitchFamily="34" charset="0"/>
                  </a:rPr>
                  <a:t>increases</a:t>
                </a:r>
                <a:r>
                  <a:rPr lang="it-IT" altLang="it-IT">
                    <a:latin typeface="Helvetica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altLang="it-IT">
                    <a:latin typeface="Arial" panose="020B0604020202020204" pitchFamily="34" charset="0"/>
                    <a:cs typeface="Arial" panose="020B0604020202020204" pitchFamily="34" charset="0"/>
                  </a:rPr>
                  <a:t>as</a:t>
                </a:r>
                <a:r>
                  <a:rPr lang="it-IT" altLang="it-IT">
                    <a:latin typeface="Helvetica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it-IT" altLang="it-IT" sz="3600" i="1">
                    <a:latin typeface="Times" panose="02020603050405020304" pitchFamily="18" charset="0"/>
                    <a:cs typeface="Arial" panose="020B0604020202020204" pitchFamily="34" charset="0"/>
                  </a:rPr>
                  <a:t>h </a:t>
                </a:r>
                <a:r>
                  <a:rPr lang="it-IT" altLang="it-IT">
                    <a:latin typeface="Arial" panose="020B0604020202020204" pitchFamily="34" charset="0"/>
                    <a:cs typeface="Arial" panose="020B0604020202020204" pitchFamily="34" charset="0"/>
                  </a:rPr>
                  <a:t>decreases</a:t>
                </a:r>
                <a:r>
                  <a:rPr lang="it-IT" altLang="it-IT">
                    <a:latin typeface="Helvetica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it-IT" altLang="it-IT" i="1">
                  <a:latin typeface="Times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  <p:graphicFrame>
          <p:nvGraphicFramePr>
            <p:cNvPr id="35845" name="Object 6"/>
            <p:cNvGraphicFramePr>
              <a:graphicFrameLocks noChangeAspect="1"/>
            </p:cNvGraphicFramePr>
            <p:nvPr/>
          </p:nvGraphicFramePr>
          <p:xfrm>
            <a:off x="4272" y="1344"/>
            <a:ext cx="528" cy="3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72" name="Equation" r:id="rId5" imgW="279279" imgH="203112" progId="Equation.DSMT4">
                    <p:embed/>
                  </p:oleObj>
                </mc:Choice>
                <mc:Fallback>
                  <p:oleObj name="Equation" r:id="rId5" imgW="279279" imgH="203112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344"/>
                          <a:ext cx="528" cy="3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5419" name="Group 11"/>
          <p:cNvGrpSpPr>
            <a:grpSpLocks/>
          </p:cNvGrpSpPr>
          <p:nvPr/>
        </p:nvGrpSpPr>
        <p:grpSpPr bwMode="auto">
          <a:xfrm>
            <a:off x="933823" y="4114799"/>
            <a:ext cx="7038977" cy="1554163"/>
            <a:chOff x="398" y="2974"/>
            <a:chExt cx="4434" cy="979"/>
          </a:xfrm>
          <a:solidFill>
            <a:schemeClr val="bg2">
              <a:lumMod val="20000"/>
              <a:lumOff val="80000"/>
            </a:schemeClr>
          </a:solidFill>
        </p:grpSpPr>
        <p:graphicFrame>
          <p:nvGraphicFramePr>
            <p:cNvPr id="25604" name="Object 7"/>
            <p:cNvGraphicFramePr>
              <a:graphicFrameLocks noChangeAspect="1"/>
            </p:cNvGraphicFramePr>
            <p:nvPr/>
          </p:nvGraphicFramePr>
          <p:xfrm>
            <a:off x="1824" y="3456"/>
            <a:ext cx="2079" cy="4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73" name="Equation" r:id="rId7" imgW="965200" imgH="228600" progId="Equation.DSMT4">
                    <p:embed/>
                  </p:oleObj>
                </mc:Choice>
                <mc:Fallback>
                  <p:oleObj name="Equation" r:id="rId7" imgW="965200" imgH="228600" progId="Equation.DSMT4">
                    <p:embed/>
                    <p:pic>
                      <p:nvPicPr>
                        <p:cNvPr id="25604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3456"/>
                          <a:ext cx="2079" cy="497"/>
                        </a:xfrm>
                        <a:prstGeom prst="rect">
                          <a:avLst/>
                        </a:prstGeom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05" name="Text Box 9"/>
            <p:cNvSpPr txBox="1">
              <a:spLocks noChangeArrowheads="1"/>
            </p:cNvSpPr>
            <p:nvPr/>
          </p:nvSpPr>
          <p:spPr bwMode="auto">
            <a:xfrm>
              <a:off x="398" y="2974"/>
              <a:ext cx="4434" cy="3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it-IT" altLang="it-IT" dirty="0" err="1" smtClean="0">
                  <a:latin typeface="Helvetica" panose="020B0604020202020204" pitchFamily="34" charset="0"/>
                </a:rPr>
                <a:t>Matlab</a:t>
              </a:r>
              <a:r>
                <a:rPr lang="it-IT" altLang="it-IT" dirty="0" smtClean="0">
                  <a:latin typeface="Helvetica" panose="020B0604020202020204" pitchFamily="34" charset="0"/>
                </a:rPr>
                <a:t> </a:t>
              </a:r>
              <a:r>
                <a:rPr lang="it-IT" altLang="it-IT" dirty="0" err="1" smtClean="0">
                  <a:latin typeface="Helvetica" panose="020B0604020202020204" pitchFamily="34" charset="0"/>
                </a:rPr>
                <a:t>works</a:t>
              </a:r>
              <a:r>
                <a:rPr lang="it-IT" altLang="it-IT" dirty="0" smtClean="0">
                  <a:latin typeface="Helvetica" panose="020B0604020202020204" pitchFamily="34" charset="0"/>
                </a:rPr>
                <a:t> in double </a:t>
              </a:r>
              <a:r>
                <a:rPr lang="it-IT" altLang="it-IT" dirty="0" err="1" smtClean="0">
                  <a:latin typeface="Helvetica" panose="020B0604020202020204" pitchFamily="34" charset="0"/>
                </a:rPr>
                <a:t>precision</a:t>
              </a:r>
              <a:r>
                <a:rPr lang="it-IT" altLang="it-IT" dirty="0" smtClean="0">
                  <a:latin typeface="Helvetica" panose="020B0604020202020204" pitchFamily="34" charset="0"/>
                </a:rPr>
                <a:t>, and</a:t>
              </a:r>
              <a:endParaRPr lang="it-IT" altLang="it-IT" sz="3600" i="1" dirty="0" smtClean="0">
                <a:latin typeface="Times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519113" y="965200"/>
            <a:ext cx="25304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Arial" panose="020B0604020202020204" pitchFamily="34" charset="0"/>
                <a:cs typeface="Arial" panose="020B0604020202020204" pitchFamily="34" charset="0"/>
              </a:rPr>
              <a:t>uniform grid: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555625" y="1530350"/>
            <a:ext cx="49117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>
                <a:latin typeface="Helvetica" panose="020B0604020202020204" pitchFamily="34" charset="0"/>
              </a:rPr>
              <a:t>sampling of  </a:t>
            </a:r>
            <a:r>
              <a:rPr lang="it-IT" altLang="it-IT" sz="3600" i="1">
                <a:latin typeface="Times" panose="02020603050405020304" pitchFamily="18" charset="0"/>
              </a:rPr>
              <a:t>f</a:t>
            </a:r>
            <a:r>
              <a:rPr lang="it-IT" altLang="it-IT">
                <a:latin typeface="Helvetica" panose="020B0604020202020204" pitchFamily="34" charset="0"/>
              </a:rPr>
              <a:t>  on the grid:</a:t>
            </a:r>
          </a:p>
        </p:txBody>
      </p:sp>
      <p:graphicFrame>
        <p:nvGraphicFramePr>
          <p:cNvPr id="36868" name="Oggetto 1"/>
          <p:cNvGraphicFramePr>
            <a:graphicFrameLocks noChangeAspect="1"/>
          </p:cNvGraphicFramePr>
          <p:nvPr/>
        </p:nvGraphicFramePr>
        <p:xfrm>
          <a:off x="3398838" y="908050"/>
          <a:ext cx="3189287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0" name="Equazione" r:id="rId3" imgW="736600" imgH="228600" progId="Equation.3">
                  <p:embed/>
                </p:oleObj>
              </mc:Choice>
              <mc:Fallback>
                <p:oleObj name="Equazione" r:id="rId3" imgW="736600" imgH="228600" progId="Equation.3">
                  <p:embed/>
                  <p:pic>
                    <p:nvPicPr>
                      <p:cNvPr id="0" name="Ogget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8838" y="908050"/>
                        <a:ext cx="3189287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ggetto 40"/>
          <p:cNvGraphicFramePr>
            <a:graphicFrameLocks noChangeAspect="1"/>
          </p:cNvGraphicFramePr>
          <p:nvPr/>
        </p:nvGraphicFramePr>
        <p:xfrm>
          <a:off x="5775325" y="1484313"/>
          <a:ext cx="3300413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1" name="Equazione" r:id="rId5" imgW="761669" imgH="228501" progId="Equation.3">
                  <p:embed/>
                </p:oleObj>
              </mc:Choice>
              <mc:Fallback>
                <p:oleObj name="Equazione" r:id="rId5" imgW="761669" imgH="228501" progId="Equation.3">
                  <p:embed/>
                  <p:pic>
                    <p:nvPicPr>
                      <p:cNvPr id="0" name="Oggetto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5325" y="1484313"/>
                        <a:ext cx="3300413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549400" y="300038"/>
            <a:ext cx="5959475" cy="5857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it-IT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differentiation</a:t>
            </a:r>
            <a:r>
              <a:rPr lang="it-IT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on the </a:t>
            </a:r>
            <a:r>
              <a:rPr lang="it-IT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whole</a:t>
            </a:r>
            <a:r>
              <a:rPr lang="it-IT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grid</a:t>
            </a:r>
            <a:endParaRPr lang="it-IT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grpSp>
        <p:nvGrpSpPr>
          <p:cNvPr id="3" name="Gruppo 2"/>
          <p:cNvGrpSpPr>
            <a:grpSpLocks/>
          </p:cNvGrpSpPr>
          <p:nvPr/>
        </p:nvGrpSpPr>
        <p:grpSpPr bwMode="auto">
          <a:xfrm>
            <a:off x="468313" y="4389438"/>
            <a:ext cx="6867525" cy="1955800"/>
            <a:chOff x="467544" y="4389635"/>
            <a:chExt cx="6868293" cy="1955528"/>
          </a:xfrm>
        </p:grpSpPr>
        <p:grpSp>
          <p:nvGrpSpPr>
            <p:cNvPr id="147493" name="Group 37"/>
            <p:cNvGrpSpPr>
              <a:grpSpLocks/>
            </p:cNvGrpSpPr>
            <p:nvPr/>
          </p:nvGrpSpPr>
          <p:grpSpPr bwMode="auto">
            <a:xfrm>
              <a:off x="1503362" y="5012508"/>
              <a:ext cx="5832475" cy="739775"/>
              <a:chOff x="830" y="1778"/>
              <a:chExt cx="3674" cy="466"/>
            </a:xfrm>
            <a:solidFill>
              <a:schemeClr val="bg2">
                <a:lumMod val="20000"/>
                <a:lumOff val="80000"/>
              </a:schemeClr>
            </a:solidFill>
          </p:grpSpPr>
          <p:sp>
            <p:nvSpPr>
              <p:cNvPr id="4" name="Text Box 22"/>
              <p:cNvSpPr txBox="1">
                <a:spLocks noChangeArrowheads="1"/>
              </p:cNvSpPr>
              <p:nvPr/>
            </p:nvSpPr>
            <p:spPr bwMode="auto">
              <a:xfrm>
                <a:off x="1526" y="1824"/>
                <a:ext cx="2024" cy="36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  <a:defRPr/>
                </a:pPr>
                <a:r>
                  <a:rPr lang="it-IT" altLang="it-IT" dirty="0" err="1" smtClean="0">
                    <a:latin typeface="Helvetica" panose="020B0604020202020204" pitchFamily="34" charset="0"/>
                  </a:rPr>
                  <a:t>approximation</a:t>
                </a:r>
                <a:r>
                  <a:rPr lang="it-IT" altLang="it-IT" dirty="0" smtClean="0">
                    <a:latin typeface="Helvetica" panose="020B0604020202020204" pitchFamily="34" charset="0"/>
                  </a:rPr>
                  <a:t> of</a:t>
                </a:r>
              </a:p>
            </p:txBody>
          </p:sp>
          <p:graphicFrame>
            <p:nvGraphicFramePr>
              <p:cNvPr id="6" name="Object 23"/>
              <p:cNvGraphicFramePr>
                <a:graphicFrameLocks noChangeAspect="1"/>
              </p:cNvGraphicFramePr>
              <p:nvPr/>
            </p:nvGraphicFramePr>
            <p:xfrm>
              <a:off x="3696" y="1778"/>
              <a:ext cx="808" cy="4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6962" name="Equation" r:id="rId7" imgW="444114" imgH="253780" progId="Equation.DSMT4">
                      <p:embed/>
                    </p:oleObj>
                  </mc:Choice>
                  <mc:Fallback>
                    <p:oleObj name="Equation" r:id="rId7" imgW="444114" imgH="253780" progId="Equation.DSMT4">
                      <p:embed/>
                      <p:pic>
                        <p:nvPicPr>
                          <p:cNvPr id="6" name="Object 2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6" y="1778"/>
                            <a:ext cx="808" cy="462"/>
                          </a:xfrm>
                          <a:prstGeom prst="rect">
                            <a:avLst/>
                          </a:prstGeom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" name="Object 34"/>
              <p:cNvGraphicFramePr>
                <a:graphicFrameLocks noChangeAspect="1"/>
              </p:cNvGraphicFramePr>
              <p:nvPr/>
            </p:nvGraphicFramePr>
            <p:xfrm>
              <a:off x="830" y="1826"/>
              <a:ext cx="553" cy="41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6963" name="Equation" r:id="rId9" imgW="304668" imgH="228501" progId="Equation.DSMT4">
                      <p:embed/>
                    </p:oleObj>
                  </mc:Choice>
                  <mc:Fallback>
                    <p:oleObj name="Equation" r:id="rId9" imgW="304668" imgH="228501" progId="Equation.DSMT4">
                      <p:embed/>
                      <p:pic>
                        <p:nvPicPr>
                          <p:cNvPr id="7" name="Object 3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30" y="1826"/>
                            <a:ext cx="553" cy="418"/>
                          </a:xfrm>
                          <a:prstGeom prst="rect">
                            <a:avLst/>
                          </a:prstGeom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" name="CasellaDiTesto 1"/>
            <p:cNvSpPr txBox="1"/>
            <p:nvPr/>
          </p:nvSpPr>
          <p:spPr>
            <a:xfrm>
              <a:off x="467544" y="4389635"/>
              <a:ext cx="2757795" cy="58411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dirty="0" err="1">
                  <a:latin typeface="Arial" panose="020B0604020202020204" pitchFamily="34" charset="0"/>
                  <a:cs typeface="Arial" panose="020B0604020202020204" pitchFamily="34" charset="0"/>
                </a:rPr>
                <a:t>aim</a:t>
              </a: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: compute </a:t>
              </a:r>
            </a:p>
          </p:txBody>
        </p:sp>
        <p:sp>
          <p:nvSpPr>
            <p:cNvPr id="40" name="CasellaDiTesto 39"/>
            <p:cNvSpPr txBox="1"/>
            <p:nvPr/>
          </p:nvSpPr>
          <p:spPr>
            <a:xfrm>
              <a:off x="2595032" y="5761044"/>
              <a:ext cx="4305781" cy="58411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on </a:t>
              </a:r>
              <a:r>
                <a:rPr lang="it-IT" dirty="0" err="1">
                  <a:latin typeface="Arial" panose="020B0604020202020204" pitchFamily="34" charset="0"/>
                  <a:cs typeface="Arial" panose="020B0604020202020204" pitchFamily="34" charset="0"/>
                </a:rPr>
                <a:t>all</a:t>
              </a: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it-IT" dirty="0" err="1">
                  <a:latin typeface="Arial" panose="020B0604020202020204" pitchFamily="34" charset="0"/>
                  <a:cs typeface="Arial" panose="020B0604020202020204" pitchFamily="34" charset="0"/>
                </a:rPr>
                <a:t>points</a:t>
              </a:r>
              <a:r>
                <a:rPr lang="it-IT" dirty="0">
                  <a:latin typeface="Arial" panose="020B0604020202020204" pitchFamily="34" charset="0"/>
                  <a:cs typeface="Arial" panose="020B0604020202020204" pitchFamily="34" charset="0"/>
                </a:rPr>
                <a:t> of the </a:t>
              </a:r>
              <a:r>
                <a:rPr lang="it-IT" dirty="0" err="1">
                  <a:latin typeface="Arial" panose="020B0604020202020204" pitchFamily="34" charset="0"/>
                  <a:cs typeface="Arial" panose="020B0604020202020204" pitchFamily="34" charset="0"/>
                </a:rPr>
                <a:t>grid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uppo 4"/>
          <p:cNvGrpSpPr>
            <a:grpSpLocks/>
          </p:cNvGrpSpPr>
          <p:nvPr/>
        </p:nvGrpSpPr>
        <p:grpSpPr bwMode="auto">
          <a:xfrm>
            <a:off x="762000" y="2276475"/>
            <a:ext cx="7237413" cy="2016125"/>
            <a:chOff x="762000" y="2276872"/>
            <a:chExt cx="7237413" cy="2016224"/>
          </a:xfrm>
        </p:grpSpPr>
        <p:grpSp>
          <p:nvGrpSpPr>
            <p:cNvPr id="36873" name="Group 31"/>
            <p:cNvGrpSpPr>
              <a:grpSpLocks/>
            </p:cNvGrpSpPr>
            <p:nvPr/>
          </p:nvGrpSpPr>
          <p:grpSpPr bwMode="auto">
            <a:xfrm>
              <a:off x="762000" y="3040558"/>
              <a:ext cx="7237413" cy="1252538"/>
              <a:chOff x="336" y="1584"/>
              <a:chExt cx="4559" cy="789"/>
            </a:xfrm>
          </p:grpSpPr>
          <p:grpSp>
            <p:nvGrpSpPr>
              <p:cNvPr id="36883" name="Group 21"/>
              <p:cNvGrpSpPr>
                <a:grpSpLocks/>
              </p:cNvGrpSpPr>
              <p:nvPr/>
            </p:nvGrpSpPr>
            <p:grpSpPr bwMode="auto">
              <a:xfrm>
                <a:off x="336" y="1920"/>
                <a:ext cx="4559" cy="453"/>
                <a:chOff x="336" y="1920"/>
                <a:chExt cx="4559" cy="453"/>
              </a:xfrm>
            </p:grpSpPr>
            <p:grpSp>
              <p:nvGrpSpPr>
                <p:cNvPr id="36887" name="Group 17"/>
                <p:cNvGrpSpPr>
                  <a:grpSpLocks/>
                </p:cNvGrpSpPr>
                <p:nvPr/>
              </p:nvGrpSpPr>
              <p:grpSpPr bwMode="auto">
                <a:xfrm>
                  <a:off x="432" y="1920"/>
                  <a:ext cx="4368" cy="96"/>
                  <a:chOff x="432" y="1920"/>
                  <a:chExt cx="4368" cy="96"/>
                </a:xfrm>
              </p:grpSpPr>
              <p:sp>
                <p:nvSpPr>
                  <p:cNvPr id="36891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480" y="1968"/>
                    <a:ext cx="43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sp>
                <p:nvSpPr>
                  <p:cNvPr id="36892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6893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6894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6895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689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6897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3024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6898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3552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6899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6900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</p:grpSp>
            <p:graphicFrame>
              <p:nvGraphicFramePr>
                <p:cNvPr id="36888" name="Object 18"/>
                <p:cNvGraphicFramePr>
                  <a:graphicFrameLocks noChangeAspect="1"/>
                </p:cNvGraphicFramePr>
                <p:nvPr/>
              </p:nvGraphicFramePr>
              <p:xfrm>
                <a:off x="336" y="1968"/>
                <a:ext cx="275" cy="39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6964" name="Equation" r:id="rId11" imgW="152268" imgH="215713" progId="Equation.DSMT4">
                        <p:embed/>
                      </p:oleObj>
                    </mc:Choice>
                    <mc:Fallback>
                      <p:oleObj name="Equation" r:id="rId11" imgW="152268" imgH="215713" progId="Equation.DSMT4">
                        <p:embed/>
                        <p:pic>
                          <p:nvPicPr>
                            <p:cNvPr id="0" name="Object 1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6" y="1968"/>
                              <a:ext cx="275" cy="39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>
                                        <a:alpha val="74997"/>
                                      </a:srgb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6889" name="Object 19"/>
                <p:cNvGraphicFramePr>
                  <a:graphicFrameLocks noChangeAspect="1"/>
                </p:cNvGraphicFramePr>
                <p:nvPr/>
              </p:nvGraphicFramePr>
              <p:xfrm>
                <a:off x="853" y="1968"/>
                <a:ext cx="298" cy="39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6965" name="Equation" r:id="rId13" imgW="164885" imgH="215619" progId="Equation.DSMT4">
                        <p:embed/>
                      </p:oleObj>
                    </mc:Choice>
                    <mc:Fallback>
                      <p:oleObj name="Equation" r:id="rId13" imgW="164885" imgH="215619" progId="Equation.DSMT4">
                        <p:embed/>
                        <p:pic>
                          <p:nvPicPr>
                            <p:cNvPr id="0" name="Object 1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853" y="1968"/>
                              <a:ext cx="298" cy="39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>
                                        <a:alpha val="74997"/>
                                      </a:srgb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6890" name="Object 20"/>
                <p:cNvGraphicFramePr>
                  <a:graphicFrameLocks noChangeAspect="1"/>
                </p:cNvGraphicFramePr>
                <p:nvPr/>
              </p:nvGraphicFramePr>
              <p:xfrm>
                <a:off x="4597" y="1955"/>
                <a:ext cx="298" cy="41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6966" name="Equation" r:id="rId15" imgW="165028" imgH="228501" progId="Equation.DSMT4">
                        <p:embed/>
                      </p:oleObj>
                    </mc:Choice>
                    <mc:Fallback>
                      <p:oleObj name="Equation" r:id="rId15" imgW="165028" imgH="228501" progId="Equation.DSMT4">
                        <p:embed/>
                        <p:pic>
                          <p:nvPicPr>
                            <p:cNvPr id="0" name="Object 2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597" y="1955"/>
                              <a:ext cx="298" cy="41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>
                                        <a:alpha val="74997"/>
                                      </a:srgb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36884" name="Line 26"/>
              <p:cNvSpPr>
                <a:spLocks noChangeShapeType="1"/>
              </p:cNvSpPr>
              <p:nvPr/>
            </p:nvSpPr>
            <p:spPr bwMode="auto">
              <a:xfrm>
                <a:off x="2016" y="17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6885" name="Line 27"/>
              <p:cNvSpPr>
                <a:spLocks noChangeShapeType="1"/>
              </p:cNvSpPr>
              <p:nvPr/>
            </p:nvSpPr>
            <p:spPr bwMode="auto">
              <a:xfrm>
                <a:off x="2400" y="17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graphicFrame>
            <p:nvGraphicFramePr>
              <p:cNvPr id="36886" name="Object 28"/>
              <p:cNvGraphicFramePr>
                <a:graphicFrameLocks noChangeAspect="1"/>
              </p:cNvGraphicFramePr>
              <p:nvPr/>
            </p:nvGraphicFramePr>
            <p:xfrm>
              <a:off x="2160" y="1584"/>
              <a:ext cx="229" cy="3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6967" name="Equation" r:id="rId17" imgW="126725" imgH="177415" progId="Equation.DSMT4">
                      <p:embed/>
                    </p:oleObj>
                  </mc:Choice>
                  <mc:Fallback>
                    <p:oleObj name="Equation" r:id="rId17" imgW="126725" imgH="177415" progId="Equation.DSMT4">
                      <p:embed/>
                      <p:pic>
                        <p:nvPicPr>
                          <p:cNvPr id="0" name="Object 2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60" y="1584"/>
                            <a:ext cx="229" cy="32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6874" name="Rettangolo 3"/>
            <p:cNvSpPr>
              <a:spLocks noChangeArrowheads="1"/>
            </p:cNvSpPr>
            <p:nvPr/>
          </p:nvSpPr>
          <p:spPr bwMode="auto">
            <a:xfrm>
              <a:off x="7668344" y="2866901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6875" name="Rettangolo 42"/>
            <p:cNvSpPr>
              <a:spLocks noChangeArrowheads="1"/>
            </p:cNvSpPr>
            <p:nvPr/>
          </p:nvSpPr>
          <p:spPr bwMode="auto">
            <a:xfrm>
              <a:off x="6732240" y="3019301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6876" name="Rettangolo 43"/>
            <p:cNvSpPr>
              <a:spLocks noChangeArrowheads="1"/>
            </p:cNvSpPr>
            <p:nvPr/>
          </p:nvSpPr>
          <p:spPr bwMode="auto">
            <a:xfrm>
              <a:off x="5868144" y="3154933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6877" name="Rettangolo 44"/>
            <p:cNvSpPr>
              <a:spLocks noChangeArrowheads="1"/>
            </p:cNvSpPr>
            <p:nvPr/>
          </p:nvSpPr>
          <p:spPr bwMode="auto">
            <a:xfrm>
              <a:off x="5018013" y="2852936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6878" name="Rettangolo 45"/>
            <p:cNvSpPr>
              <a:spLocks noChangeArrowheads="1"/>
            </p:cNvSpPr>
            <p:nvPr/>
          </p:nvSpPr>
          <p:spPr bwMode="auto">
            <a:xfrm>
              <a:off x="4153917" y="2492896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6879" name="Rettangolo 46"/>
            <p:cNvSpPr>
              <a:spLocks noChangeArrowheads="1"/>
            </p:cNvSpPr>
            <p:nvPr/>
          </p:nvSpPr>
          <p:spPr bwMode="auto">
            <a:xfrm>
              <a:off x="3361829" y="2276872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6880" name="Rettangolo 47"/>
            <p:cNvSpPr>
              <a:spLocks noChangeArrowheads="1"/>
            </p:cNvSpPr>
            <p:nvPr/>
          </p:nvSpPr>
          <p:spPr bwMode="auto">
            <a:xfrm>
              <a:off x="2555776" y="2564904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6881" name="Rettangolo 48"/>
            <p:cNvSpPr>
              <a:spLocks noChangeArrowheads="1"/>
            </p:cNvSpPr>
            <p:nvPr/>
          </p:nvSpPr>
          <p:spPr bwMode="auto">
            <a:xfrm>
              <a:off x="1691680" y="2996952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6882" name="Rettangolo 49"/>
            <p:cNvSpPr>
              <a:spLocks noChangeArrowheads="1"/>
            </p:cNvSpPr>
            <p:nvPr/>
          </p:nvSpPr>
          <p:spPr bwMode="auto">
            <a:xfrm>
              <a:off x="899592" y="3307333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34925" y="1479917"/>
            <a:ext cx="9109075" cy="1631216"/>
          </a:xfrm>
          <a:prstGeom prst="rect">
            <a:avLst/>
          </a:prstGeom>
          <a:solidFill>
            <a:srgbClr val="FFFF00"/>
          </a:solidFill>
          <a:ln w="38100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sz="3600" b="1" dirty="0" smtClean="0">
                <a:latin typeface="Arial" charset="0"/>
                <a:ea typeface="ＭＳ Ｐゴシック" charset="0"/>
              </a:rPr>
              <a:t>approximation</a:t>
            </a:r>
            <a:r>
              <a:rPr lang="en-US" sz="3600" dirty="0" smtClean="0">
                <a:latin typeface="Arial" charset="0"/>
                <a:ea typeface="ＭＳ Ｐゴシック" charset="0"/>
              </a:rPr>
              <a:t> </a:t>
            </a:r>
            <a:r>
              <a:rPr lang="en-US" sz="3600" dirty="0">
                <a:latin typeface="Arial" charset="0"/>
                <a:ea typeface="ＭＳ Ｐゴシック" charset="0"/>
              </a:rPr>
              <a:t>of the </a:t>
            </a:r>
            <a:r>
              <a:rPr lang="en-US" sz="3600" dirty="0" smtClean="0">
                <a:latin typeface="Arial" charset="0"/>
                <a:ea typeface="ＭＳ Ｐゴシック" charset="0"/>
              </a:rPr>
              <a:t>value of derivatives </a:t>
            </a:r>
            <a:r>
              <a:rPr lang="en-US" sz="3600" dirty="0">
                <a:latin typeface="Arial" charset="0"/>
                <a:ea typeface="ＭＳ Ｐゴシック" charset="0"/>
              </a:rPr>
              <a:t>of a </a:t>
            </a:r>
            <a:r>
              <a:rPr lang="en-US" sz="3600" dirty="0" smtClean="0">
                <a:latin typeface="Arial" charset="0"/>
                <a:ea typeface="ＭＳ Ｐゴシック" charset="0"/>
              </a:rPr>
              <a:t>function </a:t>
            </a:r>
            <a:r>
              <a:rPr lang="en-US" sz="3600" b="1" dirty="0" smtClean="0">
                <a:latin typeface="Arial" charset="0"/>
                <a:ea typeface="ＭＳ Ｐゴシック" charset="0"/>
              </a:rPr>
              <a:t>at a given point </a:t>
            </a:r>
            <a:r>
              <a:rPr lang="en-US" sz="2800" dirty="0" smtClean="0">
                <a:latin typeface="Arial" charset="0"/>
                <a:ea typeface="ＭＳ Ｐゴシック" charset="0"/>
              </a:rPr>
              <a:t>(called differentiation point)</a:t>
            </a:r>
            <a:endParaRPr lang="it-IT" sz="2800" dirty="0">
              <a:latin typeface="Helvetica" charset="0"/>
              <a:ea typeface="ＭＳ Ｐゴシック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250825" y="152926"/>
            <a:ext cx="5761335" cy="1200329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it-IT" sz="3600" b="1" dirty="0" err="1">
                <a:latin typeface="Arial" charset="0"/>
                <a:ea typeface="ＭＳ Ｐゴシック" charset="0"/>
              </a:rPr>
              <a:t>N</a:t>
            </a:r>
            <a:r>
              <a:rPr lang="it-IT" sz="3600" b="1" dirty="0" err="1" smtClean="0">
                <a:latin typeface="Arial" charset="0"/>
                <a:ea typeface="ＭＳ Ｐゴシック" charset="0"/>
              </a:rPr>
              <a:t>umerical</a:t>
            </a:r>
            <a:r>
              <a:rPr lang="it-IT" sz="3600" b="1" dirty="0" smtClean="0">
                <a:latin typeface="Arial" charset="0"/>
                <a:ea typeface="ＭＳ Ｐゴシック" charset="0"/>
              </a:rPr>
              <a:t> </a:t>
            </a:r>
            <a:r>
              <a:rPr lang="it-IT" sz="3600" b="1" dirty="0" err="1">
                <a:latin typeface="Arial" charset="0"/>
                <a:ea typeface="ＭＳ Ｐゴシック" charset="0"/>
              </a:rPr>
              <a:t>D</a:t>
            </a:r>
            <a:r>
              <a:rPr lang="it-IT" sz="3600" b="1" dirty="0" err="1" smtClean="0">
                <a:latin typeface="Arial" charset="0"/>
                <a:ea typeface="ＭＳ Ｐゴシック" charset="0"/>
              </a:rPr>
              <a:t>ifferentiation</a:t>
            </a:r>
            <a:r>
              <a:rPr lang="it-IT" sz="3600" b="1" dirty="0" smtClean="0">
                <a:latin typeface="Arial" charset="0"/>
                <a:ea typeface="ＭＳ Ｐゴシック" charset="0"/>
              </a:rPr>
              <a:t> </a:t>
            </a:r>
            <a:endParaRPr lang="it-IT" sz="3600" b="1" dirty="0">
              <a:latin typeface="Arial" charset="0"/>
              <a:ea typeface="ＭＳ Ｐゴシック" charset="0"/>
            </a:endParaRPr>
          </a:p>
          <a:p>
            <a:pPr algn="ctr">
              <a:defRPr/>
            </a:pPr>
            <a:r>
              <a:rPr lang="it-IT" sz="3600" b="1" dirty="0">
                <a:latin typeface="Arial" charset="0"/>
                <a:ea typeface="ＭＳ Ｐゴシック" charset="0"/>
              </a:rPr>
              <a:t>(discrete </a:t>
            </a:r>
            <a:r>
              <a:rPr lang="it-IT" sz="3600" b="1" dirty="0" err="1">
                <a:latin typeface="Arial" charset="0"/>
                <a:ea typeface="ＭＳ Ｐゴシック" charset="0"/>
              </a:rPr>
              <a:t>differentiation</a:t>
            </a:r>
            <a:r>
              <a:rPr lang="it-IT" sz="3600" b="1" dirty="0">
                <a:latin typeface="Arial" charset="0"/>
                <a:ea typeface="ＭＳ Ｐゴシック" charset="0"/>
              </a:rPr>
              <a:t>)</a:t>
            </a:r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34925" y="3482424"/>
            <a:ext cx="2664868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en-US" sz="2800" dirty="0">
                <a:latin typeface="Arial" charset="0"/>
                <a:ea typeface="ＭＳ Ｐゴシック" charset="0"/>
              </a:rPr>
              <a:t>m</a:t>
            </a:r>
            <a:r>
              <a:rPr lang="en-US" sz="2800" dirty="0" smtClean="0">
                <a:latin typeface="Arial" charset="0"/>
                <a:ea typeface="ＭＳ Ｐゴシック" charset="0"/>
              </a:rPr>
              <a:t>ain technique</a:t>
            </a:r>
            <a:endParaRPr lang="it-IT" sz="2800" b="1" dirty="0">
              <a:latin typeface="Helvetica" charset="0"/>
              <a:ea typeface="ＭＳ Ｐゴシック" charset="0"/>
            </a:endParaRP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2483768" y="4346157"/>
            <a:ext cx="4104456" cy="707886"/>
          </a:xfrm>
          <a:prstGeom prst="rect">
            <a:avLst/>
          </a:prstGeom>
          <a:solidFill>
            <a:srgbClr val="99FF33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en-US" sz="4000" dirty="0" smtClean="0">
                <a:latin typeface="Arial" charset="0"/>
                <a:ea typeface="ＭＳ Ｐゴシック" charset="0"/>
              </a:rPr>
              <a:t>Finite Difference</a:t>
            </a:r>
            <a:endParaRPr lang="it-IT" sz="4000" b="1" dirty="0">
              <a:latin typeface="Helvetic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97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494" name="Group 38"/>
          <p:cNvGrpSpPr>
            <a:grpSpLocks/>
          </p:cNvGrpSpPr>
          <p:nvPr/>
        </p:nvGrpSpPr>
        <p:grpSpPr bwMode="auto">
          <a:xfrm>
            <a:off x="763588" y="3297238"/>
            <a:ext cx="6694487" cy="1138237"/>
            <a:chOff x="96" y="2400"/>
            <a:chExt cx="4217" cy="717"/>
          </a:xfrm>
        </p:grpSpPr>
        <p:sp>
          <p:nvSpPr>
            <p:cNvPr id="35876" name="Text Box 24"/>
            <p:cNvSpPr txBox="1">
              <a:spLocks noChangeArrowheads="1"/>
            </p:cNvSpPr>
            <p:nvPr/>
          </p:nvSpPr>
          <p:spPr bwMode="auto">
            <a:xfrm>
              <a:off x="96" y="2543"/>
              <a:ext cx="2479" cy="36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it-IT" altLang="it-IT" b="1" dirty="0" err="1">
                  <a:latin typeface="Helvetica" panose="020B0604020202020204" pitchFamily="34" charset="0"/>
                </a:rPr>
                <a:t>forward</a:t>
              </a:r>
              <a:r>
                <a:rPr lang="it-IT" altLang="it-IT" b="1" dirty="0">
                  <a:latin typeface="Helvetica" panose="020B0604020202020204" pitchFamily="34" charset="0"/>
                </a:rPr>
                <a:t> </a:t>
              </a:r>
              <a:r>
                <a:rPr lang="it-IT" altLang="it-IT" dirty="0" err="1" smtClean="0">
                  <a:latin typeface="Helvetica" panose="020B0604020202020204" pitchFamily="34" charset="0"/>
                </a:rPr>
                <a:t>difference</a:t>
              </a:r>
              <a:r>
                <a:rPr lang="it-IT" altLang="it-IT" dirty="0" smtClean="0">
                  <a:latin typeface="Helvetica" panose="020B0604020202020204" pitchFamily="34" charset="0"/>
                </a:rPr>
                <a:t>: </a:t>
              </a:r>
            </a:p>
          </p:txBody>
        </p:sp>
        <p:graphicFrame>
          <p:nvGraphicFramePr>
            <p:cNvPr id="37928" name="Object 25"/>
            <p:cNvGraphicFramePr>
              <a:graphicFrameLocks noChangeAspect="1"/>
            </p:cNvGraphicFramePr>
            <p:nvPr/>
          </p:nvGraphicFramePr>
          <p:xfrm>
            <a:off x="2784" y="2400"/>
            <a:ext cx="1529" cy="7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92" name="Equation" r:id="rId3" imgW="837836" imgH="393529" progId="Equation.DSMT4">
                    <p:embed/>
                  </p:oleObj>
                </mc:Choice>
                <mc:Fallback>
                  <p:oleObj name="Equation" r:id="rId3" imgW="837836" imgH="393529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4" y="2400"/>
                          <a:ext cx="1529" cy="7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7495" name="Group 39"/>
          <p:cNvGrpSpPr>
            <a:grpSpLocks/>
          </p:cNvGrpSpPr>
          <p:nvPr/>
        </p:nvGrpSpPr>
        <p:grpSpPr bwMode="auto">
          <a:xfrm>
            <a:off x="303213" y="4270375"/>
            <a:ext cx="7189787" cy="1138238"/>
            <a:chOff x="-195" y="2987"/>
            <a:chExt cx="4529" cy="717"/>
          </a:xfrm>
        </p:grpSpPr>
        <p:sp>
          <p:nvSpPr>
            <p:cNvPr id="35856" name="Text Box 29"/>
            <p:cNvSpPr txBox="1">
              <a:spLocks noChangeArrowheads="1"/>
            </p:cNvSpPr>
            <p:nvPr/>
          </p:nvSpPr>
          <p:spPr bwMode="auto">
            <a:xfrm>
              <a:off x="-195" y="3173"/>
              <a:ext cx="2753" cy="36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it-IT" altLang="it-IT" b="1" dirty="0" err="1" smtClean="0">
                  <a:latin typeface="Helvetica" panose="020B0604020202020204" pitchFamily="34" charset="0"/>
                </a:rPr>
                <a:t>backward</a:t>
              </a:r>
              <a:r>
                <a:rPr lang="it-IT" altLang="it-IT" b="1" dirty="0" smtClean="0">
                  <a:latin typeface="Helvetica" panose="020B0604020202020204" pitchFamily="34" charset="0"/>
                </a:rPr>
                <a:t> </a:t>
              </a:r>
              <a:r>
                <a:rPr lang="it-IT" altLang="it-IT" dirty="0" err="1">
                  <a:latin typeface="Helvetica" panose="020B0604020202020204" pitchFamily="34" charset="0"/>
                </a:rPr>
                <a:t>difference</a:t>
              </a:r>
              <a:r>
                <a:rPr lang="it-IT" altLang="it-IT" dirty="0">
                  <a:latin typeface="Helvetica" panose="020B0604020202020204" pitchFamily="34" charset="0"/>
                </a:rPr>
                <a:t> </a:t>
              </a:r>
              <a:r>
                <a:rPr lang="it-IT" altLang="it-IT" dirty="0" smtClean="0">
                  <a:latin typeface="Helvetica" panose="020B0604020202020204" pitchFamily="34" charset="0"/>
                </a:rPr>
                <a:t>: </a:t>
              </a:r>
            </a:p>
          </p:txBody>
        </p:sp>
        <p:graphicFrame>
          <p:nvGraphicFramePr>
            <p:cNvPr id="37926" name="Object 30"/>
            <p:cNvGraphicFramePr>
              <a:graphicFrameLocks noChangeAspect="1"/>
            </p:cNvGraphicFramePr>
            <p:nvPr/>
          </p:nvGraphicFramePr>
          <p:xfrm>
            <a:off x="2806" y="2987"/>
            <a:ext cx="1528" cy="7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93" name="Equation" r:id="rId5" imgW="837836" imgH="393529" progId="Equation.DSMT4">
                    <p:embed/>
                  </p:oleObj>
                </mc:Choice>
                <mc:Fallback>
                  <p:oleObj name="Equation" r:id="rId5" imgW="837836" imgH="393529" progId="Equation.DSMT4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06" y="2987"/>
                          <a:ext cx="1528" cy="7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7496" name="Group 40"/>
          <p:cNvGrpSpPr>
            <a:grpSpLocks/>
          </p:cNvGrpSpPr>
          <p:nvPr/>
        </p:nvGrpSpPr>
        <p:grpSpPr bwMode="auto">
          <a:xfrm>
            <a:off x="763588" y="5226050"/>
            <a:ext cx="7031037" cy="1138238"/>
            <a:chOff x="126" y="3592"/>
            <a:chExt cx="4429" cy="717"/>
          </a:xfrm>
        </p:grpSpPr>
        <p:sp>
          <p:nvSpPr>
            <p:cNvPr id="35854" name="Text Box 32"/>
            <p:cNvSpPr txBox="1">
              <a:spLocks noChangeArrowheads="1"/>
            </p:cNvSpPr>
            <p:nvPr/>
          </p:nvSpPr>
          <p:spPr bwMode="auto">
            <a:xfrm>
              <a:off x="126" y="3790"/>
              <a:ext cx="2463" cy="36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it-IT" altLang="it-IT" b="1" dirty="0" err="1" smtClean="0">
                  <a:latin typeface="Helvetica" panose="020B0604020202020204" pitchFamily="34" charset="0"/>
                </a:rPr>
                <a:t>central</a:t>
              </a:r>
              <a:r>
                <a:rPr lang="it-IT" altLang="it-IT" b="1" dirty="0" smtClean="0">
                  <a:latin typeface="Helvetica" panose="020B0604020202020204" pitchFamily="34" charset="0"/>
                </a:rPr>
                <a:t> </a:t>
              </a:r>
              <a:r>
                <a:rPr lang="it-IT" altLang="it-IT" dirty="0" err="1">
                  <a:latin typeface="Helvetica" panose="020B0604020202020204" pitchFamily="34" charset="0"/>
                </a:rPr>
                <a:t>difference</a:t>
              </a:r>
              <a:r>
                <a:rPr lang="it-IT" altLang="it-IT" dirty="0">
                  <a:latin typeface="Helvetica" panose="020B0604020202020204" pitchFamily="34" charset="0"/>
                </a:rPr>
                <a:t> </a:t>
              </a:r>
              <a:r>
                <a:rPr lang="it-IT" altLang="it-IT" dirty="0" smtClean="0">
                  <a:latin typeface="Helvetica" panose="020B0604020202020204" pitchFamily="34" charset="0"/>
                </a:rPr>
                <a:t>: </a:t>
              </a:r>
            </a:p>
          </p:txBody>
        </p:sp>
        <p:graphicFrame>
          <p:nvGraphicFramePr>
            <p:cNvPr id="37924" name="Object 33"/>
            <p:cNvGraphicFramePr>
              <a:graphicFrameLocks noChangeAspect="1"/>
            </p:cNvGraphicFramePr>
            <p:nvPr/>
          </p:nvGraphicFramePr>
          <p:xfrm>
            <a:off x="2864" y="3592"/>
            <a:ext cx="1691" cy="7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94" name="Equation" r:id="rId7" imgW="926698" imgH="393529" progId="Equation.DSMT4">
                    <p:embed/>
                  </p:oleObj>
                </mc:Choice>
                <mc:Fallback>
                  <p:oleObj name="Equation" r:id="rId7" imgW="926698" imgH="393529" progId="Equation.DSMT4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4" y="3592"/>
                          <a:ext cx="1691" cy="7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7493" name="Group 37"/>
          <p:cNvGrpSpPr>
            <a:grpSpLocks/>
          </p:cNvGrpSpPr>
          <p:nvPr/>
        </p:nvGrpSpPr>
        <p:grpSpPr bwMode="auto">
          <a:xfrm>
            <a:off x="1503362" y="2591989"/>
            <a:ext cx="5832475" cy="739775"/>
            <a:chOff x="830" y="1872"/>
            <a:chExt cx="3674" cy="466"/>
          </a:xfrm>
          <a:solidFill>
            <a:schemeClr val="bg2">
              <a:lumMod val="20000"/>
              <a:lumOff val="80000"/>
            </a:schemeClr>
          </a:solidFill>
        </p:grpSpPr>
        <p:sp>
          <p:nvSpPr>
            <p:cNvPr id="35851" name="Text Box 22"/>
            <p:cNvSpPr txBox="1">
              <a:spLocks noChangeArrowheads="1"/>
            </p:cNvSpPr>
            <p:nvPr/>
          </p:nvSpPr>
          <p:spPr bwMode="auto">
            <a:xfrm>
              <a:off x="1527" y="1918"/>
              <a:ext cx="2024" cy="3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it-IT" altLang="it-IT" dirty="0" err="1" smtClean="0">
                  <a:latin typeface="Helvetica" panose="020B0604020202020204" pitchFamily="34" charset="0"/>
                </a:rPr>
                <a:t>approximation</a:t>
              </a:r>
              <a:r>
                <a:rPr lang="it-IT" altLang="it-IT" dirty="0" smtClean="0">
                  <a:latin typeface="Helvetica" panose="020B0604020202020204" pitchFamily="34" charset="0"/>
                </a:rPr>
                <a:t> of</a:t>
              </a:r>
            </a:p>
          </p:txBody>
        </p:sp>
        <p:graphicFrame>
          <p:nvGraphicFramePr>
            <p:cNvPr id="35852" name="Object 23"/>
            <p:cNvGraphicFramePr>
              <a:graphicFrameLocks noChangeAspect="1"/>
            </p:cNvGraphicFramePr>
            <p:nvPr/>
          </p:nvGraphicFramePr>
          <p:xfrm>
            <a:off x="3696" y="1872"/>
            <a:ext cx="808" cy="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95" name="Equation" r:id="rId9" imgW="444114" imgH="253780" progId="Equation.DSMT4">
                    <p:embed/>
                  </p:oleObj>
                </mc:Choice>
                <mc:Fallback>
                  <p:oleObj name="Equation" r:id="rId9" imgW="444114" imgH="253780" progId="Equation.DSMT4">
                    <p:embed/>
                    <p:pic>
                      <p:nvPicPr>
                        <p:cNvPr id="35852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872"/>
                          <a:ext cx="808" cy="462"/>
                        </a:xfrm>
                        <a:prstGeom prst="rect">
                          <a:avLst/>
                        </a:prstGeom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53" name="Object 34"/>
            <p:cNvGraphicFramePr>
              <a:graphicFrameLocks noChangeAspect="1"/>
            </p:cNvGraphicFramePr>
            <p:nvPr/>
          </p:nvGraphicFramePr>
          <p:xfrm>
            <a:off x="830" y="1920"/>
            <a:ext cx="553" cy="4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96" name="Equation" r:id="rId11" imgW="304668" imgH="228501" progId="Equation.DSMT4">
                    <p:embed/>
                  </p:oleObj>
                </mc:Choice>
                <mc:Fallback>
                  <p:oleObj name="Equation" r:id="rId11" imgW="304668" imgH="228501" progId="Equation.DSMT4">
                    <p:embed/>
                    <p:pic>
                      <p:nvPicPr>
                        <p:cNvPr id="35853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0" y="1920"/>
                          <a:ext cx="553" cy="418"/>
                        </a:xfrm>
                        <a:prstGeom prst="rect">
                          <a:avLst/>
                        </a:prstGeom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7894" name="Gruppo 37"/>
          <p:cNvGrpSpPr>
            <a:grpSpLocks/>
          </p:cNvGrpSpPr>
          <p:nvPr/>
        </p:nvGrpSpPr>
        <p:grpSpPr bwMode="auto">
          <a:xfrm>
            <a:off x="800100" y="457200"/>
            <a:ext cx="7237413" cy="2017713"/>
            <a:chOff x="762000" y="2276872"/>
            <a:chExt cx="7237413" cy="2016224"/>
          </a:xfrm>
        </p:grpSpPr>
        <p:grpSp>
          <p:nvGrpSpPr>
            <p:cNvPr id="37895" name="Group 31"/>
            <p:cNvGrpSpPr>
              <a:grpSpLocks/>
            </p:cNvGrpSpPr>
            <p:nvPr/>
          </p:nvGrpSpPr>
          <p:grpSpPr bwMode="auto">
            <a:xfrm>
              <a:off x="762000" y="3040558"/>
              <a:ext cx="7237413" cy="1252538"/>
              <a:chOff x="336" y="1584"/>
              <a:chExt cx="4559" cy="789"/>
            </a:xfrm>
          </p:grpSpPr>
          <p:grpSp>
            <p:nvGrpSpPr>
              <p:cNvPr id="37905" name="Group 21"/>
              <p:cNvGrpSpPr>
                <a:grpSpLocks/>
              </p:cNvGrpSpPr>
              <p:nvPr/>
            </p:nvGrpSpPr>
            <p:grpSpPr bwMode="auto">
              <a:xfrm>
                <a:off x="336" y="1920"/>
                <a:ext cx="4559" cy="453"/>
                <a:chOff x="336" y="1920"/>
                <a:chExt cx="4559" cy="453"/>
              </a:xfrm>
            </p:grpSpPr>
            <p:grpSp>
              <p:nvGrpSpPr>
                <p:cNvPr id="37909" name="Group 17"/>
                <p:cNvGrpSpPr>
                  <a:grpSpLocks/>
                </p:cNvGrpSpPr>
                <p:nvPr/>
              </p:nvGrpSpPr>
              <p:grpSpPr bwMode="auto">
                <a:xfrm>
                  <a:off x="432" y="1920"/>
                  <a:ext cx="4368" cy="96"/>
                  <a:chOff x="432" y="1920"/>
                  <a:chExt cx="4368" cy="96"/>
                </a:xfrm>
              </p:grpSpPr>
              <p:sp>
                <p:nvSpPr>
                  <p:cNvPr id="37913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480" y="1968"/>
                    <a:ext cx="43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sp>
                <p:nvSpPr>
                  <p:cNvPr id="37914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7915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7916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7917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791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7919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3024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7920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3552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7921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  <p:sp>
                <p:nvSpPr>
                  <p:cNvPr id="37922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920"/>
                    <a:ext cx="96" cy="96"/>
                  </a:xfrm>
                  <a:prstGeom prst="ellipse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S PGothic" panose="020B0600070205080204" pitchFamily="34" charset="-128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it-IT" altLang="it-IT">
                      <a:latin typeface="Helvetica" panose="020B0604020202020204" pitchFamily="34" charset="0"/>
                    </a:endParaRPr>
                  </a:p>
                </p:txBody>
              </p:sp>
            </p:grpSp>
            <p:graphicFrame>
              <p:nvGraphicFramePr>
                <p:cNvPr id="37910" name="Object 18"/>
                <p:cNvGraphicFramePr>
                  <a:graphicFrameLocks noChangeAspect="1"/>
                </p:cNvGraphicFramePr>
                <p:nvPr/>
              </p:nvGraphicFramePr>
              <p:xfrm>
                <a:off x="336" y="1968"/>
                <a:ext cx="275" cy="39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7997" name="Equation" r:id="rId13" imgW="152268" imgH="215713" progId="Equation.DSMT4">
                        <p:embed/>
                      </p:oleObj>
                    </mc:Choice>
                    <mc:Fallback>
                      <p:oleObj name="Equation" r:id="rId13" imgW="152268" imgH="215713" progId="Equation.DSMT4">
                        <p:embed/>
                        <p:pic>
                          <p:nvPicPr>
                            <p:cNvPr id="0" name="Object 1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36" y="1968"/>
                              <a:ext cx="275" cy="39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>
                                        <a:alpha val="74997"/>
                                      </a:srgb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7911" name="Object 19"/>
                <p:cNvGraphicFramePr>
                  <a:graphicFrameLocks noChangeAspect="1"/>
                </p:cNvGraphicFramePr>
                <p:nvPr/>
              </p:nvGraphicFramePr>
              <p:xfrm>
                <a:off x="853" y="1968"/>
                <a:ext cx="298" cy="39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7998" name="Equation" r:id="rId15" imgW="164885" imgH="215619" progId="Equation.DSMT4">
                        <p:embed/>
                      </p:oleObj>
                    </mc:Choice>
                    <mc:Fallback>
                      <p:oleObj name="Equation" r:id="rId15" imgW="164885" imgH="215619" progId="Equation.DSMT4">
                        <p:embed/>
                        <p:pic>
                          <p:nvPicPr>
                            <p:cNvPr id="0" name="Object 1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853" y="1968"/>
                              <a:ext cx="298" cy="39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>
                                        <a:alpha val="74997"/>
                                      </a:srgb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7912" name="Object 20"/>
                <p:cNvGraphicFramePr>
                  <a:graphicFrameLocks noChangeAspect="1"/>
                </p:cNvGraphicFramePr>
                <p:nvPr/>
              </p:nvGraphicFramePr>
              <p:xfrm>
                <a:off x="4597" y="1955"/>
                <a:ext cx="298" cy="41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7999" name="Equation" r:id="rId17" imgW="165028" imgH="228501" progId="Equation.DSMT4">
                        <p:embed/>
                      </p:oleObj>
                    </mc:Choice>
                    <mc:Fallback>
                      <p:oleObj name="Equation" r:id="rId17" imgW="165028" imgH="228501" progId="Equation.DSMT4">
                        <p:embed/>
                        <p:pic>
                          <p:nvPicPr>
                            <p:cNvPr id="0" name="Object 2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597" y="1955"/>
                              <a:ext cx="298" cy="41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>
                                        <a:alpha val="74997"/>
                                      </a:srgbClr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37906" name="Line 26"/>
              <p:cNvSpPr>
                <a:spLocks noChangeShapeType="1"/>
              </p:cNvSpPr>
              <p:nvPr/>
            </p:nvSpPr>
            <p:spPr bwMode="auto">
              <a:xfrm>
                <a:off x="2016" y="17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7907" name="Line 27"/>
              <p:cNvSpPr>
                <a:spLocks noChangeShapeType="1"/>
              </p:cNvSpPr>
              <p:nvPr/>
            </p:nvSpPr>
            <p:spPr bwMode="auto">
              <a:xfrm>
                <a:off x="2400" y="177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graphicFrame>
            <p:nvGraphicFramePr>
              <p:cNvPr id="37908" name="Object 28"/>
              <p:cNvGraphicFramePr>
                <a:graphicFrameLocks noChangeAspect="1"/>
              </p:cNvGraphicFramePr>
              <p:nvPr/>
            </p:nvGraphicFramePr>
            <p:xfrm>
              <a:off x="2160" y="1584"/>
              <a:ext cx="229" cy="3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8000" name="Equation" r:id="rId19" imgW="126725" imgH="177415" progId="Equation.DSMT4">
                      <p:embed/>
                    </p:oleObj>
                  </mc:Choice>
                  <mc:Fallback>
                    <p:oleObj name="Equation" r:id="rId19" imgW="126725" imgH="177415" progId="Equation.DSMT4">
                      <p:embed/>
                      <p:pic>
                        <p:nvPicPr>
                          <p:cNvPr id="0" name="Object 2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60" y="1584"/>
                            <a:ext cx="229" cy="32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7896" name="Rettangolo 39"/>
            <p:cNvSpPr>
              <a:spLocks noChangeArrowheads="1"/>
            </p:cNvSpPr>
            <p:nvPr/>
          </p:nvSpPr>
          <p:spPr bwMode="auto">
            <a:xfrm>
              <a:off x="7668344" y="2866901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7897" name="Rettangolo 40"/>
            <p:cNvSpPr>
              <a:spLocks noChangeArrowheads="1"/>
            </p:cNvSpPr>
            <p:nvPr/>
          </p:nvSpPr>
          <p:spPr bwMode="auto">
            <a:xfrm>
              <a:off x="6732240" y="3019301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7898" name="Rettangolo 41"/>
            <p:cNvSpPr>
              <a:spLocks noChangeArrowheads="1"/>
            </p:cNvSpPr>
            <p:nvPr/>
          </p:nvSpPr>
          <p:spPr bwMode="auto">
            <a:xfrm>
              <a:off x="5868144" y="3154933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7899" name="Rettangolo 42"/>
            <p:cNvSpPr>
              <a:spLocks noChangeArrowheads="1"/>
            </p:cNvSpPr>
            <p:nvPr/>
          </p:nvSpPr>
          <p:spPr bwMode="auto">
            <a:xfrm>
              <a:off x="5018013" y="2852936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7900" name="Rettangolo 43"/>
            <p:cNvSpPr>
              <a:spLocks noChangeArrowheads="1"/>
            </p:cNvSpPr>
            <p:nvPr/>
          </p:nvSpPr>
          <p:spPr bwMode="auto">
            <a:xfrm>
              <a:off x="4153917" y="2492896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7901" name="Rettangolo 44"/>
            <p:cNvSpPr>
              <a:spLocks noChangeArrowheads="1"/>
            </p:cNvSpPr>
            <p:nvPr/>
          </p:nvSpPr>
          <p:spPr bwMode="auto">
            <a:xfrm>
              <a:off x="3361829" y="2276872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7902" name="Rettangolo 45"/>
            <p:cNvSpPr>
              <a:spLocks noChangeArrowheads="1"/>
            </p:cNvSpPr>
            <p:nvPr/>
          </p:nvSpPr>
          <p:spPr bwMode="auto">
            <a:xfrm>
              <a:off x="2555776" y="2564904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7903" name="Rettangolo 46"/>
            <p:cNvSpPr>
              <a:spLocks noChangeArrowheads="1"/>
            </p:cNvSpPr>
            <p:nvPr/>
          </p:nvSpPr>
          <p:spPr bwMode="auto">
            <a:xfrm>
              <a:off x="1691680" y="2996952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37904" name="Rettangolo 47"/>
            <p:cNvSpPr>
              <a:spLocks noChangeArrowheads="1"/>
            </p:cNvSpPr>
            <p:nvPr/>
          </p:nvSpPr>
          <p:spPr bwMode="auto">
            <a:xfrm>
              <a:off x="899592" y="3307333"/>
              <a:ext cx="202059" cy="20205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7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7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7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250825" y="-26988"/>
            <a:ext cx="8042275" cy="2862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800" b="1" dirty="0" err="1" smtClean="0">
                <a:latin typeface="Courier New" panose="02070309020205020404" pitchFamily="49" charset="0"/>
              </a:rPr>
              <a:t>xcomplete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 = 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linspace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(0,2*pi,10);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800" b="1" dirty="0" err="1" smtClean="0">
                <a:latin typeface="Courier New" panose="02070309020205020404" pitchFamily="49" charset="0"/>
              </a:rPr>
              <a:t>xintern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 = 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xcomplete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(2:end-1);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800" b="1" dirty="0" err="1" smtClean="0">
                <a:latin typeface="Courier New" panose="02070309020205020404" pitchFamily="49" charset="0"/>
              </a:rPr>
              <a:t>ycomplete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 = sin(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xcomplete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);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800" b="1" dirty="0" err="1" smtClean="0">
                <a:latin typeface="Courier New" panose="02070309020205020404" pitchFamily="49" charset="0"/>
              </a:rPr>
              <a:t>ya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 = 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ycomplete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(1); 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yb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 = 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ycomplete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(end);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800" b="1" dirty="0" err="1" smtClean="0">
                <a:latin typeface="Courier New" panose="02070309020205020404" pitchFamily="49" charset="0"/>
              </a:rPr>
              <a:t>yintern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 = 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ycomplete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(2:end-1);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800" b="1" dirty="0" smtClean="0">
                <a:latin typeface="Courier New" panose="02070309020205020404" pitchFamily="49" charset="0"/>
              </a:rPr>
              <a:t>h = 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xintern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(2)-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xintern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(1);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800" b="1" dirty="0" err="1" smtClean="0">
                <a:latin typeface="Courier New" panose="02070309020205020404" pitchFamily="49" charset="0"/>
              </a:rPr>
              <a:t>wdav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 = ([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yintern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(2:end) 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yb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]-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yintern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)/h;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800" b="1" dirty="0" err="1" smtClean="0">
                <a:latin typeface="Courier New" panose="02070309020205020404" pitchFamily="49" charset="0"/>
              </a:rPr>
              <a:t>wdin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 = (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yintern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-[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ya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 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yintern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(1:end-1)])/h;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800" b="1" dirty="0" err="1" smtClean="0">
                <a:latin typeface="Courier New" panose="02070309020205020404" pitchFamily="49" charset="0"/>
              </a:rPr>
              <a:t>wdce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 = ([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yintern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(2:end) 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yb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]-[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ya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 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yintern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(1:end-1)])/(2*h);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800" b="1" dirty="0" smtClean="0">
                <a:latin typeface="Courier New" panose="02070309020205020404" pitchFamily="49" charset="0"/>
              </a:rPr>
              <a:t>plot(xintern,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wdav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,'r',xintern,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wdin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,'b',xintern,</a:t>
            </a:r>
            <a:r>
              <a:rPr lang="it-IT" altLang="it-IT" sz="1800" b="1" dirty="0" err="1" smtClean="0">
                <a:latin typeface="Courier New" panose="02070309020205020404" pitchFamily="49" charset="0"/>
              </a:rPr>
              <a:t>wdce</a:t>
            </a:r>
            <a:r>
              <a:rPr lang="it-IT" altLang="it-IT" sz="1800" b="1" dirty="0" smtClean="0">
                <a:latin typeface="Courier New" panose="02070309020205020404" pitchFamily="49" charset="0"/>
              </a:rPr>
              <a:t>,'g')</a:t>
            </a:r>
          </a:p>
        </p:txBody>
      </p:sp>
      <p:pic>
        <p:nvPicPr>
          <p:cNvPr id="3891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2925763"/>
            <a:ext cx="5400675" cy="404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CasellaDiTesto 1"/>
          <p:cNvSpPr txBox="1">
            <a:spLocks noChangeArrowheads="1"/>
          </p:cNvSpPr>
          <p:nvPr/>
        </p:nvSpPr>
        <p:spPr bwMode="auto">
          <a:xfrm>
            <a:off x="3203575" y="2906713"/>
            <a:ext cx="2624138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200"/>
              <a:t>finite differences of sin(x) on [0,2*pi]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580113" y="3279094"/>
            <a:ext cx="864096" cy="58477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900" dirty="0" err="1"/>
              <a:t>forward</a:t>
            </a:r>
            <a:r>
              <a:rPr lang="it-IT" sz="900" dirty="0"/>
              <a:t> </a:t>
            </a:r>
            <a:r>
              <a:rPr lang="it-IT" sz="900" dirty="0" err="1"/>
              <a:t>diff</a:t>
            </a:r>
            <a:r>
              <a:rPr lang="it-IT" sz="900" dirty="0"/>
              <a:t>.</a:t>
            </a:r>
          </a:p>
          <a:p>
            <a:pPr>
              <a:defRPr/>
            </a:pPr>
            <a:endParaRPr lang="it-IT" sz="300" dirty="0"/>
          </a:p>
          <a:p>
            <a:pPr>
              <a:defRPr/>
            </a:pPr>
            <a:r>
              <a:rPr lang="it-IT" sz="900" dirty="0"/>
              <a:t>back. </a:t>
            </a:r>
            <a:r>
              <a:rPr lang="it-IT" sz="900" dirty="0" err="1"/>
              <a:t>diff</a:t>
            </a:r>
            <a:r>
              <a:rPr lang="it-IT" sz="900" dirty="0"/>
              <a:t>.</a:t>
            </a:r>
          </a:p>
          <a:p>
            <a:pPr>
              <a:defRPr/>
            </a:pPr>
            <a:endParaRPr lang="it-IT" sz="200" dirty="0"/>
          </a:p>
          <a:p>
            <a:pPr>
              <a:defRPr/>
            </a:pPr>
            <a:r>
              <a:rPr lang="it-IT" sz="900" dirty="0" err="1"/>
              <a:t>central</a:t>
            </a:r>
            <a:r>
              <a:rPr lang="it-IT" sz="900" dirty="0"/>
              <a:t> </a:t>
            </a:r>
            <a:r>
              <a:rPr lang="it-IT" sz="900" dirty="0" err="1"/>
              <a:t>diff</a:t>
            </a:r>
            <a:r>
              <a:rPr lang="it-IT" sz="900" strike="sngStrike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ext Box 2"/>
          <p:cNvSpPr txBox="1">
            <a:spLocks noChangeArrowheads="1"/>
          </p:cNvSpPr>
          <p:nvPr/>
        </p:nvSpPr>
        <p:spPr bwMode="auto">
          <a:xfrm>
            <a:off x="1408113" y="225425"/>
            <a:ext cx="5870575" cy="15700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it-IT" dirty="0" err="1">
                <a:latin typeface="Helvetica" charset="0"/>
                <a:ea typeface="ＭＳ Ｐゴシック" charset="0"/>
              </a:rPr>
              <a:t>differentiation</a:t>
            </a:r>
            <a:r>
              <a:rPr lang="it-IT" dirty="0">
                <a:latin typeface="Helvetica" charset="0"/>
                <a:ea typeface="ＭＳ Ｐゴシック" charset="0"/>
              </a:rPr>
              <a:t> on the </a:t>
            </a:r>
            <a:r>
              <a:rPr lang="it-IT" dirty="0" err="1">
                <a:latin typeface="Helvetica" charset="0"/>
                <a:ea typeface="ＭＳ Ｐゴシック" charset="0"/>
              </a:rPr>
              <a:t>whole</a:t>
            </a:r>
            <a:r>
              <a:rPr lang="it-IT" dirty="0">
                <a:latin typeface="Helvetica" charset="0"/>
                <a:ea typeface="ＭＳ Ｐゴシック" charset="0"/>
              </a:rPr>
              <a:t> </a:t>
            </a:r>
            <a:r>
              <a:rPr lang="it-IT" dirty="0" err="1">
                <a:latin typeface="Helvetica" charset="0"/>
                <a:ea typeface="ＭＳ Ｐゴシック" charset="0"/>
              </a:rPr>
              <a:t>grid</a:t>
            </a:r>
            <a:endParaRPr lang="it-IT" dirty="0">
              <a:latin typeface="Helvetica" charset="0"/>
              <a:ea typeface="ＭＳ Ｐゴシック" charset="0"/>
            </a:endParaRPr>
          </a:p>
          <a:p>
            <a:pPr algn="ctr">
              <a:defRPr/>
            </a:pPr>
            <a:r>
              <a:rPr lang="it-IT" dirty="0">
                <a:latin typeface="Helvetica" charset="0"/>
                <a:ea typeface="ＭＳ Ｐゴシック" charset="0"/>
              </a:rPr>
              <a:t>=</a:t>
            </a:r>
          </a:p>
          <a:p>
            <a:pPr algn="ctr">
              <a:defRPr/>
            </a:pPr>
            <a:r>
              <a:rPr lang="it-IT" b="1" dirty="0" err="1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matrix</a:t>
            </a:r>
            <a:r>
              <a:rPr lang="it-IT" b="1" dirty="0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 – </a:t>
            </a:r>
            <a:r>
              <a:rPr lang="it-IT" b="1" dirty="0" err="1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vector</a:t>
            </a:r>
            <a:r>
              <a:rPr lang="it-IT" b="1" dirty="0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 </a:t>
            </a:r>
            <a:r>
              <a:rPr lang="it-IT" dirty="0" err="1">
                <a:latin typeface="Helvetica" charset="0"/>
                <a:ea typeface="ＭＳ Ｐゴシック" charset="0"/>
              </a:rPr>
              <a:t>product</a:t>
            </a:r>
            <a:endParaRPr lang="it-IT" dirty="0">
              <a:latin typeface="Helvetica" charset="0"/>
              <a:ea typeface="ＭＳ Ｐゴシック" charset="0"/>
            </a:endParaRPr>
          </a:p>
        </p:txBody>
      </p:sp>
      <p:grpSp>
        <p:nvGrpSpPr>
          <p:cNvPr id="148488" name="Group 8"/>
          <p:cNvGrpSpPr>
            <a:grpSpLocks/>
          </p:cNvGrpSpPr>
          <p:nvPr/>
        </p:nvGrpSpPr>
        <p:grpSpPr bwMode="auto">
          <a:xfrm>
            <a:off x="325438" y="5638800"/>
            <a:ext cx="7388225" cy="685800"/>
            <a:chOff x="205" y="3552"/>
            <a:chExt cx="4654" cy="432"/>
          </a:xfrm>
        </p:grpSpPr>
        <p:sp>
          <p:nvSpPr>
            <p:cNvPr id="39949" name="Text Box 4"/>
            <p:cNvSpPr txBox="1">
              <a:spLocks noChangeArrowheads="1"/>
            </p:cNvSpPr>
            <p:nvPr/>
          </p:nvSpPr>
          <p:spPr bwMode="auto">
            <a:xfrm>
              <a:off x="205" y="3598"/>
              <a:ext cx="176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for semplicity: </a:t>
              </a:r>
            </a:p>
          </p:txBody>
        </p:sp>
        <p:graphicFrame>
          <p:nvGraphicFramePr>
            <p:cNvPr id="39950" name="Object 5"/>
            <p:cNvGraphicFramePr>
              <a:graphicFrameLocks noChangeAspect="1"/>
            </p:cNvGraphicFramePr>
            <p:nvPr/>
          </p:nvGraphicFramePr>
          <p:xfrm>
            <a:off x="2016" y="3552"/>
            <a:ext cx="1080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68" name="Equation" r:id="rId3" imgW="571252" imgH="228501" progId="Equation.DSMT4">
                    <p:embed/>
                  </p:oleObj>
                </mc:Choice>
                <mc:Fallback>
                  <p:oleObj name="Equation" r:id="rId3" imgW="571252" imgH="228501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3552"/>
                          <a:ext cx="1080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951" name="Text Box 6"/>
            <p:cNvSpPr txBox="1">
              <a:spLocks noChangeArrowheads="1"/>
            </p:cNvSpPr>
            <p:nvPr/>
          </p:nvSpPr>
          <p:spPr bwMode="auto">
            <a:xfrm>
              <a:off x="3408" y="3600"/>
              <a:ext cx="145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(</a:t>
              </a:r>
              <a:r>
                <a:rPr lang="it-IT" altLang="it-IT">
                  <a:solidFill>
                    <a:schemeClr val="accent2"/>
                  </a:solidFill>
                  <a:latin typeface="Helvetica" panose="020B0604020202020204" pitchFamily="34" charset="0"/>
                </a:rPr>
                <a:t>periodicity</a:t>
              </a:r>
              <a:r>
                <a:rPr lang="it-IT" altLang="it-IT">
                  <a:latin typeface="Helvetica" panose="020B0604020202020204" pitchFamily="34" charset="0"/>
                </a:rPr>
                <a:t>)</a:t>
              </a:r>
            </a:p>
          </p:txBody>
        </p:sp>
      </p:grpSp>
      <p:sp>
        <p:nvSpPr>
          <p:cNvPr id="39940" name="Text Box 7"/>
          <p:cNvSpPr txBox="1">
            <a:spLocks noChangeArrowheads="1"/>
          </p:cNvSpPr>
          <p:nvPr/>
        </p:nvSpPr>
        <p:spPr bwMode="auto">
          <a:xfrm>
            <a:off x="463163" y="1936463"/>
            <a:ext cx="16882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 dirty="0" err="1" smtClean="0">
                <a:latin typeface="Helvetica" panose="020B0604020202020204" pitchFamily="34" charset="0"/>
              </a:rPr>
              <a:t>forward</a:t>
            </a:r>
            <a:endParaRPr lang="it-IT" altLang="it-IT" dirty="0">
              <a:latin typeface="Helvetica" panose="020B0604020202020204" pitchFamily="34" charset="0"/>
            </a:endParaRPr>
          </a:p>
        </p:txBody>
      </p:sp>
      <p:graphicFrame>
        <p:nvGraphicFramePr>
          <p:cNvPr id="28677" name="Oggetto 8"/>
          <p:cNvGraphicFramePr>
            <a:graphicFrameLocks noChangeAspect="1"/>
          </p:cNvGraphicFramePr>
          <p:nvPr/>
        </p:nvGraphicFramePr>
        <p:xfrm>
          <a:off x="142875" y="2406650"/>
          <a:ext cx="90011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9" name="Equazione" r:id="rId5" imgW="2387600" imgH="1143000" progId="Equation.3">
                  <p:embed/>
                </p:oleObj>
              </mc:Choice>
              <mc:Fallback>
                <p:oleObj name="Equazione" r:id="rId5" imgW="2387600" imgH="1143000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406650"/>
                        <a:ext cx="9001125" cy="314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uppo 4"/>
          <p:cNvGrpSpPr>
            <a:grpSpLocks/>
          </p:cNvGrpSpPr>
          <p:nvPr/>
        </p:nvGrpSpPr>
        <p:grpSpPr bwMode="auto">
          <a:xfrm>
            <a:off x="468313" y="2424113"/>
            <a:ext cx="8351837" cy="1581150"/>
            <a:chOff x="467544" y="2424312"/>
            <a:chExt cx="8352928" cy="1580752"/>
          </a:xfrm>
        </p:grpSpPr>
        <p:grpSp>
          <p:nvGrpSpPr>
            <p:cNvPr id="39943" name="Gruppo 3"/>
            <p:cNvGrpSpPr>
              <a:grpSpLocks/>
            </p:cNvGrpSpPr>
            <p:nvPr/>
          </p:nvGrpSpPr>
          <p:grpSpPr bwMode="auto">
            <a:xfrm>
              <a:off x="467544" y="2424312"/>
              <a:ext cx="8352928" cy="1220712"/>
              <a:chOff x="467544" y="2424312"/>
              <a:chExt cx="8352928" cy="1220712"/>
            </a:xfrm>
          </p:grpSpPr>
          <p:sp>
            <p:nvSpPr>
              <p:cNvPr id="39945" name="Rettangolo 1"/>
              <p:cNvSpPr>
                <a:spLocks noChangeArrowheads="1"/>
              </p:cNvSpPr>
              <p:nvPr/>
            </p:nvSpPr>
            <p:spPr bwMode="auto">
              <a:xfrm>
                <a:off x="467544" y="3068960"/>
                <a:ext cx="720080" cy="576064"/>
              </a:xfrm>
              <a:prstGeom prst="rect">
                <a:avLst/>
              </a:prstGeom>
              <a:noFill/>
              <a:ln w="28575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it-IT" altLang="it-IT">
                  <a:latin typeface="Helvetica" panose="020B0604020202020204" pitchFamily="34" charset="0"/>
                </a:endParaRPr>
              </a:p>
            </p:txBody>
          </p:sp>
          <p:sp>
            <p:nvSpPr>
              <p:cNvPr id="39946" name="Rettangolo 9"/>
              <p:cNvSpPr>
                <a:spLocks noChangeArrowheads="1"/>
              </p:cNvSpPr>
              <p:nvPr/>
            </p:nvSpPr>
            <p:spPr bwMode="auto">
              <a:xfrm>
                <a:off x="2653035" y="2424312"/>
                <a:ext cx="720080" cy="576064"/>
              </a:xfrm>
              <a:prstGeom prst="rect">
                <a:avLst/>
              </a:prstGeom>
              <a:noFill/>
              <a:ln w="28575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it-IT" altLang="it-IT">
                  <a:latin typeface="Helvetica" panose="020B0604020202020204" pitchFamily="34" charset="0"/>
                </a:endParaRPr>
              </a:p>
            </p:txBody>
          </p:sp>
          <p:sp>
            <p:nvSpPr>
              <p:cNvPr id="39947" name="Rettangolo 10"/>
              <p:cNvSpPr>
                <a:spLocks noChangeArrowheads="1"/>
              </p:cNvSpPr>
              <p:nvPr/>
            </p:nvSpPr>
            <p:spPr bwMode="auto">
              <a:xfrm>
                <a:off x="3646580" y="2433650"/>
                <a:ext cx="720080" cy="576064"/>
              </a:xfrm>
              <a:prstGeom prst="rect">
                <a:avLst/>
              </a:prstGeom>
              <a:noFill/>
              <a:ln w="28575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it-IT" altLang="it-IT">
                  <a:latin typeface="Helvetica" panose="020B0604020202020204" pitchFamily="34" charset="0"/>
                </a:endParaRPr>
              </a:p>
            </p:txBody>
          </p:sp>
          <p:sp>
            <p:nvSpPr>
              <p:cNvPr id="39948" name="Rettangolo 11"/>
              <p:cNvSpPr>
                <a:spLocks noChangeArrowheads="1"/>
              </p:cNvSpPr>
              <p:nvPr/>
            </p:nvSpPr>
            <p:spPr bwMode="auto">
              <a:xfrm>
                <a:off x="8100392" y="2780928"/>
                <a:ext cx="720080" cy="576064"/>
              </a:xfrm>
              <a:prstGeom prst="rect">
                <a:avLst/>
              </a:prstGeom>
              <a:noFill/>
              <a:ln w="28575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it-IT" altLang="it-IT">
                  <a:latin typeface="Helvetica" panose="020B0604020202020204" pitchFamily="34" charset="0"/>
                </a:endParaRPr>
              </a:p>
            </p:txBody>
          </p:sp>
        </p:grpSp>
        <p:sp>
          <p:nvSpPr>
            <p:cNvPr id="39944" name="Rettangolo 12"/>
            <p:cNvSpPr>
              <a:spLocks noChangeArrowheads="1"/>
            </p:cNvSpPr>
            <p:nvPr/>
          </p:nvSpPr>
          <p:spPr bwMode="auto">
            <a:xfrm>
              <a:off x="8100392" y="3429000"/>
              <a:ext cx="720080" cy="576064"/>
            </a:xfrm>
            <a:prstGeom prst="rect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Oggetto 8"/>
          <p:cNvGraphicFramePr>
            <a:graphicFrameLocks noChangeAspect="1"/>
          </p:cNvGraphicFramePr>
          <p:nvPr/>
        </p:nvGraphicFramePr>
        <p:xfrm>
          <a:off x="2051050" y="2349500"/>
          <a:ext cx="37814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2" name="Equazione" r:id="rId3" imgW="1002865" imgH="939392" progId="Equation.3">
                  <p:embed/>
                </p:oleObj>
              </mc:Choice>
              <mc:Fallback>
                <p:oleObj name="Equazione" r:id="rId3" imgW="1002865" imgH="939392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349500"/>
                        <a:ext cx="37814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ggetto 8"/>
          <p:cNvGraphicFramePr>
            <a:graphicFrameLocks noChangeAspect="1"/>
          </p:cNvGraphicFramePr>
          <p:nvPr/>
        </p:nvGraphicFramePr>
        <p:xfrm>
          <a:off x="2817813" y="5157788"/>
          <a:ext cx="2249487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3" name="Equazione" r:id="rId5" imgW="596900" imgH="228600" progId="Equation.3">
                  <p:embed/>
                </p:oleObj>
              </mc:Choice>
              <mc:Fallback>
                <p:oleObj name="Equazione" r:id="rId5" imgW="596900" imgH="228600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5157788"/>
                        <a:ext cx="2249487" cy="846137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4" name="Text Box 7"/>
          <p:cNvSpPr txBox="1">
            <a:spLocks noChangeArrowheads="1"/>
          </p:cNvSpPr>
          <p:nvPr/>
        </p:nvSpPr>
        <p:spPr bwMode="auto">
          <a:xfrm>
            <a:off x="406258" y="1936463"/>
            <a:ext cx="180209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 dirty="0" err="1">
                <a:latin typeface="Helvetica" panose="020B0604020202020204" pitchFamily="34" charset="0"/>
              </a:rPr>
              <a:t>forward</a:t>
            </a:r>
            <a:r>
              <a:rPr lang="it-IT" altLang="it-IT" b="1" dirty="0">
                <a:latin typeface="Helvetica" panose="020B0604020202020204" pitchFamily="34" charset="0"/>
              </a:rPr>
              <a:t> </a:t>
            </a:r>
            <a:endParaRPr lang="it-IT" altLang="it-IT" dirty="0">
              <a:latin typeface="Helvetica" panose="020B0604020202020204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408113" y="225425"/>
            <a:ext cx="5870575" cy="15700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it-IT" dirty="0" err="1">
                <a:latin typeface="Helvetica" charset="0"/>
                <a:ea typeface="ＭＳ Ｐゴシック" charset="0"/>
              </a:rPr>
              <a:t>differentiation</a:t>
            </a:r>
            <a:r>
              <a:rPr lang="it-IT" dirty="0">
                <a:latin typeface="Helvetica" charset="0"/>
                <a:ea typeface="ＭＳ Ｐゴシック" charset="0"/>
              </a:rPr>
              <a:t> on the </a:t>
            </a:r>
            <a:r>
              <a:rPr lang="it-IT" dirty="0" err="1">
                <a:latin typeface="Helvetica" charset="0"/>
                <a:ea typeface="ＭＳ Ｐゴシック" charset="0"/>
              </a:rPr>
              <a:t>whole</a:t>
            </a:r>
            <a:r>
              <a:rPr lang="it-IT" dirty="0">
                <a:latin typeface="Helvetica" charset="0"/>
                <a:ea typeface="ＭＳ Ｐゴシック" charset="0"/>
              </a:rPr>
              <a:t> </a:t>
            </a:r>
            <a:r>
              <a:rPr lang="it-IT" dirty="0" err="1">
                <a:latin typeface="Helvetica" charset="0"/>
                <a:ea typeface="ＭＳ Ｐゴシック" charset="0"/>
              </a:rPr>
              <a:t>grid</a:t>
            </a:r>
            <a:endParaRPr lang="it-IT" dirty="0">
              <a:latin typeface="Helvetica" charset="0"/>
              <a:ea typeface="ＭＳ Ｐゴシック" charset="0"/>
            </a:endParaRPr>
          </a:p>
          <a:p>
            <a:pPr algn="ctr">
              <a:defRPr/>
            </a:pPr>
            <a:r>
              <a:rPr lang="it-IT" dirty="0">
                <a:latin typeface="Helvetica" charset="0"/>
                <a:ea typeface="ＭＳ Ｐゴシック" charset="0"/>
              </a:rPr>
              <a:t>=</a:t>
            </a:r>
          </a:p>
          <a:p>
            <a:pPr algn="ctr">
              <a:defRPr/>
            </a:pPr>
            <a:r>
              <a:rPr lang="it-IT" b="1" dirty="0" err="1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matrix</a:t>
            </a:r>
            <a:r>
              <a:rPr lang="it-IT" b="1" dirty="0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 – </a:t>
            </a:r>
            <a:r>
              <a:rPr lang="it-IT" b="1" dirty="0" err="1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vector</a:t>
            </a:r>
            <a:r>
              <a:rPr lang="it-IT" b="1" dirty="0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 </a:t>
            </a:r>
            <a:r>
              <a:rPr lang="it-IT" dirty="0" err="1">
                <a:latin typeface="Helvetica" charset="0"/>
                <a:ea typeface="ＭＳ Ｐゴシック" charset="0"/>
              </a:rPr>
              <a:t>product</a:t>
            </a:r>
            <a:endParaRPr lang="it-IT" dirty="0">
              <a:latin typeface="Helvetic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537" name="Group 9"/>
          <p:cNvGrpSpPr>
            <a:grpSpLocks/>
          </p:cNvGrpSpPr>
          <p:nvPr/>
        </p:nvGrpSpPr>
        <p:grpSpPr bwMode="auto">
          <a:xfrm>
            <a:off x="312738" y="5638800"/>
            <a:ext cx="7248525" cy="685800"/>
            <a:chOff x="197" y="3552"/>
            <a:chExt cx="4566" cy="432"/>
          </a:xfrm>
        </p:grpSpPr>
        <p:sp>
          <p:nvSpPr>
            <p:cNvPr id="41990" name="Text Box 4"/>
            <p:cNvSpPr txBox="1">
              <a:spLocks noChangeArrowheads="1"/>
            </p:cNvSpPr>
            <p:nvPr/>
          </p:nvSpPr>
          <p:spPr bwMode="auto">
            <a:xfrm>
              <a:off x="197" y="3598"/>
              <a:ext cx="178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for semplicity: </a:t>
              </a:r>
            </a:p>
          </p:txBody>
        </p:sp>
        <p:graphicFrame>
          <p:nvGraphicFramePr>
            <p:cNvPr id="41991" name="Object 5"/>
            <p:cNvGraphicFramePr>
              <a:graphicFrameLocks noChangeAspect="1"/>
            </p:cNvGraphicFramePr>
            <p:nvPr/>
          </p:nvGraphicFramePr>
          <p:xfrm>
            <a:off x="2064" y="3552"/>
            <a:ext cx="888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09" name="Equation" r:id="rId3" imgW="469900" imgH="228600" progId="Equation.DSMT4">
                    <p:embed/>
                  </p:oleObj>
                </mc:Choice>
                <mc:Fallback>
                  <p:oleObj name="Equation" r:id="rId3" imgW="469900" imgH="2286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3552"/>
                          <a:ext cx="888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992" name="Text Box 6"/>
            <p:cNvSpPr txBox="1">
              <a:spLocks noChangeArrowheads="1"/>
            </p:cNvSpPr>
            <p:nvPr/>
          </p:nvSpPr>
          <p:spPr bwMode="auto">
            <a:xfrm>
              <a:off x="3312" y="3600"/>
              <a:ext cx="145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(</a:t>
              </a:r>
              <a:r>
                <a:rPr lang="it-IT" altLang="it-IT">
                  <a:solidFill>
                    <a:schemeClr val="accent2"/>
                  </a:solidFill>
                  <a:latin typeface="Helvetica" panose="020B0604020202020204" pitchFamily="34" charset="0"/>
                </a:rPr>
                <a:t>periodicity</a:t>
              </a:r>
              <a:r>
                <a:rPr lang="it-IT" altLang="it-IT">
                  <a:latin typeface="Helvetica" panose="020B0604020202020204" pitchFamily="34" charset="0"/>
                </a:rPr>
                <a:t>)</a:t>
              </a:r>
            </a:p>
          </p:txBody>
        </p:sp>
      </p:grpSp>
      <p:graphicFrame>
        <p:nvGraphicFramePr>
          <p:cNvPr id="29701" name="Oggetto 8"/>
          <p:cNvGraphicFramePr>
            <a:graphicFrameLocks noChangeAspect="1"/>
          </p:cNvGraphicFramePr>
          <p:nvPr/>
        </p:nvGraphicFramePr>
        <p:xfrm>
          <a:off x="177800" y="2586038"/>
          <a:ext cx="9002713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0" name="Equazione" r:id="rId5" imgW="2387600" imgH="1143000" progId="Equation.3">
                  <p:embed/>
                </p:oleObj>
              </mc:Choice>
              <mc:Fallback>
                <p:oleObj name="Equazione" r:id="rId5" imgW="2387600" imgH="1143000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2586038"/>
                        <a:ext cx="9002713" cy="314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408113" y="225425"/>
            <a:ext cx="5870575" cy="15700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it-IT" dirty="0" err="1">
                <a:latin typeface="Helvetica" charset="0"/>
                <a:ea typeface="ＭＳ Ｐゴシック" charset="0"/>
              </a:rPr>
              <a:t>differentiation</a:t>
            </a:r>
            <a:r>
              <a:rPr lang="it-IT" dirty="0">
                <a:latin typeface="Helvetica" charset="0"/>
                <a:ea typeface="ＭＳ Ｐゴシック" charset="0"/>
              </a:rPr>
              <a:t> on the </a:t>
            </a:r>
            <a:r>
              <a:rPr lang="it-IT" dirty="0" err="1">
                <a:latin typeface="Helvetica" charset="0"/>
                <a:ea typeface="ＭＳ Ｐゴシック" charset="0"/>
              </a:rPr>
              <a:t>whole</a:t>
            </a:r>
            <a:r>
              <a:rPr lang="it-IT" dirty="0">
                <a:latin typeface="Helvetica" charset="0"/>
                <a:ea typeface="ＭＳ Ｐゴシック" charset="0"/>
              </a:rPr>
              <a:t> </a:t>
            </a:r>
            <a:r>
              <a:rPr lang="it-IT" dirty="0" err="1">
                <a:latin typeface="Helvetica" charset="0"/>
                <a:ea typeface="ＭＳ Ｐゴシック" charset="0"/>
              </a:rPr>
              <a:t>grid</a:t>
            </a:r>
            <a:endParaRPr lang="it-IT" dirty="0">
              <a:latin typeface="Helvetica" charset="0"/>
              <a:ea typeface="ＭＳ Ｐゴシック" charset="0"/>
            </a:endParaRPr>
          </a:p>
          <a:p>
            <a:pPr algn="ctr">
              <a:defRPr/>
            </a:pPr>
            <a:r>
              <a:rPr lang="it-IT" dirty="0">
                <a:latin typeface="Helvetica" charset="0"/>
                <a:ea typeface="ＭＳ Ｐゴシック" charset="0"/>
              </a:rPr>
              <a:t>=</a:t>
            </a:r>
          </a:p>
          <a:p>
            <a:pPr algn="ctr">
              <a:defRPr/>
            </a:pPr>
            <a:r>
              <a:rPr lang="it-IT" b="1" dirty="0" err="1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matrix</a:t>
            </a:r>
            <a:r>
              <a:rPr lang="it-IT" b="1" dirty="0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 – </a:t>
            </a:r>
            <a:r>
              <a:rPr lang="it-IT" b="1" dirty="0" err="1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vector</a:t>
            </a:r>
            <a:r>
              <a:rPr lang="it-IT" b="1" dirty="0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 </a:t>
            </a:r>
            <a:r>
              <a:rPr lang="it-IT" dirty="0" err="1">
                <a:latin typeface="Helvetica" charset="0"/>
                <a:ea typeface="ＭＳ Ｐゴシック" charset="0"/>
              </a:rPr>
              <a:t>product</a:t>
            </a:r>
            <a:endParaRPr lang="it-IT" dirty="0">
              <a:latin typeface="Helvetica" charset="0"/>
              <a:ea typeface="ＭＳ Ｐゴシック" charset="0"/>
            </a:endParaRPr>
          </a:p>
        </p:txBody>
      </p:sp>
      <p:sp>
        <p:nvSpPr>
          <p:cNvPr id="41989" name="Text Box 7"/>
          <p:cNvSpPr txBox="1">
            <a:spLocks noChangeArrowheads="1"/>
          </p:cNvSpPr>
          <p:nvPr/>
        </p:nvSpPr>
        <p:spPr bwMode="auto">
          <a:xfrm>
            <a:off x="383751" y="1961069"/>
            <a:ext cx="21884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 dirty="0" err="1">
                <a:latin typeface="Helvetica" panose="020B0604020202020204" pitchFamily="34" charset="0"/>
              </a:rPr>
              <a:t>backward</a:t>
            </a:r>
            <a:r>
              <a:rPr lang="it-IT" altLang="it-IT" b="1" dirty="0">
                <a:latin typeface="Helvetica" panose="020B0604020202020204" pitchFamily="34" charset="0"/>
              </a:rPr>
              <a:t> </a:t>
            </a:r>
            <a:endParaRPr lang="it-IT" altLang="it-IT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ggetto 8"/>
          <p:cNvGraphicFramePr>
            <a:graphicFrameLocks noChangeAspect="1"/>
          </p:cNvGraphicFramePr>
          <p:nvPr/>
        </p:nvGraphicFramePr>
        <p:xfrm>
          <a:off x="2074863" y="2663825"/>
          <a:ext cx="3732212" cy="195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0" name="Equazione" r:id="rId3" imgW="990170" imgH="710891" progId="Equation.3">
                  <p:embed/>
                </p:oleObj>
              </mc:Choice>
              <mc:Fallback>
                <p:oleObj name="Equazione" r:id="rId3" imgW="990170" imgH="710891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863" y="2663825"/>
                        <a:ext cx="3732212" cy="195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ggetto 8"/>
          <p:cNvGraphicFramePr>
            <a:graphicFrameLocks noChangeAspect="1"/>
          </p:cNvGraphicFramePr>
          <p:nvPr/>
        </p:nvGraphicFramePr>
        <p:xfrm>
          <a:off x="2865438" y="5157788"/>
          <a:ext cx="2154237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1" name="Equazione" r:id="rId5" imgW="571252" imgH="228501" progId="Equation.3">
                  <p:embed/>
                </p:oleObj>
              </mc:Choice>
              <mc:Fallback>
                <p:oleObj name="Equazione" r:id="rId5" imgW="571252" imgH="228501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438" y="5157788"/>
                        <a:ext cx="2154237" cy="846137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08113" y="225425"/>
            <a:ext cx="5870575" cy="15700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it-IT" dirty="0" err="1">
                <a:latin typeface="Helvetica" charset="0"/>
                <a:ea typeface="ＭＳ Ｐゴシック" charset="0"/>
              </a:rPr>
              <a:t>differentiation</a:t>
            </a:r>
            <a:r>
              <a:rPr lang="it-IT" dirty="0">
                <a:latin typeface="Helvetica" charset="0"/>
                <a:ea typeface="ＭＳ Ｐゴシック" charset="0"/>
              </a:rPr>
              <a:t> on the </a:t>
            </a:r>
            <a:r>
              <a:rPr lang="it-IT" dirty="0" err="1">
                <a:latin typeface="Helvetica" charset="0"/>
                <a:ea typeface="ＭＳ Ｐゴシック" charset="0"/>
              </a:rPr>
              <a:t>whole</a:t>
            </a:r>
            <a:r>
              <a:rPr lang="it-IT" dirty="0">
                <a:latin typeface="Helvetica" charset="0"/>
                <a:ea typeface="ＭＳ Ｐゴシック" charset="0"/>
              </a:rPr>
              <a:t> </a:t>
            </a:r>
            <a:r>
              <a:rPr lang="it-IT" dirty="0" err="1">
                <a:latin typeface="Helvetica" charset="0"/>
                <a:ea typeface="ＭＳ Ｐゴシック" charset="0"/>
              </a:rPr>
              <a:t>grid</a:t>
            </a:r>
            <a:endParaRPr lang="it-IT" dirty="0">
              <a:latin typeface="Helvetica" charset="0"/>
              <a:ea typeface="ＭＳ Ｐゴシック" charset="0"/>
            </a:endParaRPr>
          </a:p>
          <a:p>
            <a:pPr algn="ctr">
              <a:defRPr/>
            </a:pPr>
            <a:r>
              <a:rPr lang="it-IT" dirty="0">
                <a:latin typeface="Helvetica" charset="0"/>
                <a:ea typeface="ＭＳ Ｐゴシック" charset="0"/>
              </a:rPr>
              <a:t>=</a:t>
            </a:r>
          </a:p>
          <a:p>
            <a:pPr algn="ctr">
              <a:defRPr/>
            </a:pPr>
            <a:r>
              <a:rPr lang="it-IT" b="1" dirty="0" err="1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matrix</a:t>
            </a:r>
            <a:r>
              <a:rPr lang="it-IT" b="1" dirty="0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 – </a:t>
            </a:r>
            <a:r>
              <a:rPr lang="it-IT" b="1" dirty="0" err="1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vector</a:t>
            </a:r>
            <a:r>
              <a:rPr lang="it-IT" b="1" dirty="0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 </a:t>
            </a:r>
            <a:r>
              <a:rPr lang="it-IT" dirty="0" err="1">
                <a:latin typeface="Helvetica" charset="0"/>
                <a:ea typeface="ＭＳ Ｐゴシック" charset="0"/>
              </a:rPr>
              <a:t>product</a:t>
            </a:r>
            <a:endParaRPr lang="it-IT" dirty="0">
              <a:latin typeface="Helvetica" charset="0"/>
              <a:ea typeface="ＭＳ Ｐゴシック" charset="0"/>
            </a:endParaRPr>
          </a:p>
        </p:txBody>
      </p:sp>
      <p:sp>
        <p:nvSpPr>
          <p:cNvPr id="43013" name="Text Box 7"/>
          <p:cNvSpPr txBox="1">
            <a:spLocks noChangeArrowheads="1"/>
          </p:cNvSpPr>
          <p:nvPr/>
        </p:nvSpPr>
        <p:spPr bwMode="auto">
          <a:xfrm>
            <a:off x="383751" y="1961069"/>
            <a:ext cx="21884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 dirty="0" err="1">
                <a:latin typeface="Helvetica" panose="020B0604020202020204" pitchFamily="34" charset="0"/>
              </a:rPr>
              <a:t>backward</a:t>
            </a:r>
            <a:r>
              <a:rPr lang="it-IT" altLang="it-IT" b="1" dirty="0">
                <a:latin typeface="Helvetica" panose="020B0604020202020204" pitchFamily="34" charset="0"/>
              </a:rPr>
              <a:t> </a:t>
            </a:r>
            <a:endParaRPr lang="it-IT" altLang="it-IT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513" name="Group 9"/>
          <p:cNvGrpSpPr>
            <a:grpSpLocks/>
          </p:cNvGrpSpPr>
          <p:nvPr/>
        </p:nvGrpSpPr>
        <p:grpSpPr bwMode="auto">
          <a:xfrm>
            <a:off x="312738" y="5638800"/>
            <a:ext cx="8620125" cy="685800"/>
            <a:chOff x="197" y="3552"/>
            <a:chExt cx="5430" cy="432"/>
          </a:xfrm>
        </p:grpSpPr>
        <p:sp>
          <p:nvSpPr>
            <p:cNvPr id="44038" name="Text Box 4"/>
            <p:cNvSpPr txBox="1">
              <a:spLocks noChangeArrowheads="1"/>
            </p:cNvSpPr>
            <p:nvPr/>
          </p:nvSpPr>
          <p:spPr bwMode="auto">
            <a:xfrm>
              <a:off x="197" y="3598"/>
              <a:ext cx="178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for semplicity: </a:t>
              </a:r>
            </a:p>
          </p:txBody>
        </p:sp>
        <p:graphicFrame>
          <p:nvGraphicFramePr>
            <p:cNvPr id="44039" name="Object 5"/>
            <p:cNvGraphicFramePr>
              <a:graphicFrameLocks noChangeAspect="1"/>
            </p:cNvGraphicFramePr>
            <p:nvPr/>
          </p:nvGraphicFramePr>
          <p:xfrm>
            <a:off x="2064" y="3552"/>
            <a:ext cx="2016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57" name="Equation" r:id="rId3" imgW="1066800" imgH="228600" progId="Equation.DSMT4">
                    <p:embed/>
                  </p:oleObj>
                </mc:Choice>
                <mc:Fallback>
                  <p:oleObj name="Equation" r:id="rId3" imgW="1066800" imgH="2286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3552"/>
                          <a:ext cx="2016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040" name="Text Box 6"/>
            <p:cNvSpPr txBox="1">
              <a:spLocks noChangeArrowheads="1"/>
            </p:cNvSpPr>
            <p:nvPr/>
          </p:nvSpPr>
          <p:spPr bwMode="auto">
            <a:xfrm>
              <a:off x="4176" y="3600"/>
              <a:ext cx="145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(</a:t>
              </a:r>
              <a:r>
                <a:rPr lang="it-IT" altLang="it-IT">
                  <a:solidFill>
                    <a:schemeClr val="accent2"/>
                  </a:solidFill>
                  <a:latin typeface="Helvetica" panose="020B0604020202020204" pitchFamily="34" charset="0"/>
                </a:rPr>
                <a:t>periodicity</a:t>
              </a:r>
              <a:r>
                <a:rPr lang="it-IT" altLang="it-IT">
                  <a:latin typeface="Helvetica" panose="020B0604020202020204" pitchFamily="34" charset="0"/>
                </a:rPr>
                <a:t>)</a:t>
              </a:r>
            </a:p>
          </p:txBody>
        </p:sp>
      </p:grpSp>
      <p:graphicFrame>
        <p:nvGraphicFramePr>
          <p:cNvPr id="30725" name="Oggetto 8"/>
          <p:cNvGraphicFramePr>
            <a:graphicFrameLocks noChangeAspect="1"/>
          </p:cNvGraphicFramePr>
          <p:nvPr/>
        </p:nvGraphicFramePr>
        <p:xfrm>
          <a:off x="-14288" y="2586038"/>
          <a:ext cx="9266238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8" name="Equazione" r:id="rId5" imgW="2476500" imgH="1143000" progId="Equation.3">
                  <p:embed/>
                </p:oleObj>
              </mc:Choice>
              <mc:Fallback>
                <p:oleObj name="Equazione" r:id="rId5" imgW="2476500" imgH="1143000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4288" y="2586038"/>
                        <a:ext cx="9266238" cy="314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408113" y="225425"/>
            <a:ext cx="5870575" cy="15700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it-IT" dirty="0" err="1">
                <a:latin typeface="Helvetica" charset="0"/>
                <a:ea typeface="ＭＳ Ｐゴシック" charset="0"/>
              </a:rPr>
              <a:t>differentiation</a:t>
            </a:r>
            <a:r>
              <a:rPr lang="it-IT" dirty="0">
                <a:latin typeface="Helvetica" charset="0"/>
                <a:ea typeface="ＭＳ Ｐゴシック" charset="0"/>
              </a:rPr>
              <a:t> on the </a:t>
            </a:r>
            <a:r>
              <a:rPr lang="it-IT" dirty="0" err="1">
                <a:latin typeface="Helvetica" charset="0"/>
                <a:ea typeface="ＭＳ Ｐゴシック" charset="0"/>
              </a:rPr>
              <a:t>whole</a:t>
            </a:r>
            <a:r>
              <a:rPr lang="it-IT" dirty="0">
                <a:latin typeface="Helvetica" charset="0"/>
                <a:ea typeface="ＭＳ Ｐゴシック" charset="0"/>
              </a:rPr>
              <a:t> </a:t>
            </a:r>
            <a:r>
              <a:rPr lang="it-IT" dirty="0" err="1">
                <a:latin typeface="Helvetica" charset="0"/>
                <a:ea typeface="ＭＳ Ｐゴシック" charset="0"/>
              </a:rPr>
              <a:t>grid</a:t>
            </a:r>
            <a:endParaRPr lang="it-IT" dirty="0">
              <a:latin typeface="Helvetica" charset="0"/>
              <a:ea typeface="ＭＳ Ｐゴシック" charset="0"/>
            </a:endParaRPr>
          </a:p>
          <a:p>
            <a:pPr algn="ctr">
              <a:defRPr/>
            </a:pPr>
            <a:r>
              <a:rPr lang="it-IT" dirty="0">
                <a:latin typeface="Helvetica" charset="0"/>
                <a:ea typeface="ＭＳ Ｐゴシック" charset="0"/>
              </a:rPr>
              <a:t>=</a:t>
            </a:r>
          </a:p>
          <a:p>
            <a:pPr algn="ctr">
              <a:defRPr/>
            </a:pPr>
            <a:r>
              <a:rPr lang="it-IT" b="1" dirty="0" err="1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matrix</a:t>
            </a:r>
            <a:r>
              <a:rPr lang="it-IT" b="1" dirty="0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 – </a:t>
            </a:r>
            <a:r>
              <a:rPr lang="it-IT" b="1" dirty="0" err="1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vector</a:t>
            </a:r>
            <a:r>
              <a:rPr lang="it-IT" b="1" dirty="0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 </a:t>
            </a:r>
            <a:r>
              <a:rPr lang="it-IT" dirty="0" err="1">
                <a:latin typeface="Helvetica" charset="0"/>
                <a:ea typeface="ＭＳ Ｐゴシック" charset="0"/>
              </a:rPr>
              <a:t>product</a:t>
            </a:r>
            <a:endParaRPr lang="it-IT" dirty="0">
              <a:latin typeface="Helvetica" charset="0"/>
              <a:ea typeface="ＭＳ Ｐゴシック" charset="0"/>
            </a:endParaRPr>
          </a:p>
        </p:txBody>
      </p:sp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656269" y="1961069"/>
            <a:ext cx="16417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 dirty="0" err="1">
                <a:latin typeface="Helvetica" panose="020B0604020202020204" pitchFamily="34" charset="0"/>
              </a:rPr>
              <a:t>central</a:t>
            </a:r>
            <a:r>
              <a:rPr lang="it-IT" altLang="it-IT" b="1" dirty="0">
                <a:latin typeface="Helvetica" panose="020B0604020202020204" pitchFamily="34" charset="0"/>
              </a:rPr>
              <a:t> </a:t>
            </a:r>
            <a:endParaRPr lang="it-IT" altLang="it-IT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Oggetto 8"/>
          <p:cNvGraphicFramePr>
            <a:graphicFrameLocks noChangeAspect="1"/>
          </p:cNvGraphicFramePr>
          <p:nvPr/>
        </p:nvGraphicFramePr>
        <p:xfrm>
          <a:off x="2051050" y="2663825"/>
          <a:ext cx="3779838" cy="195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8" name="Equazione" r:id="rId3" imgW="1002865" imgH="710891" progId="Equation.3">
                  <p:embed/>
                </p:oleObj>
              </mc:Choice>
              <mc:Fallback>
                <p:oleObj name="Equazione" r:id="rId3" imgW="1002865" imgH="710891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663825"/>
                        <a:ext cx="3779838" cy="195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ggetto 8"/>
          <p:cNvGraphicFramePr>
            <a:graphicFrameLocks noChangeAspect="1"/>
          </p:cNvGraphicFramePr>
          <p:nvPr/>
        </p:nvGraphicFramePr>
        <p:xfrm>
          <a:off x="2841625" y="5157788"/>
          <a:ext cx="2201863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9" name="Equazione" r:id="rId5" imgW="583947" imgH="228501" progId="Equation.3">
                  <p:embed/>
                </p:oleObj>
              </mc:Choice>
              <mc:Fallback>
                <p:oleObj name="Equazione" r:id="rId5" imgW="583947" imgH="228501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25" y="5157788"/>
                        <a:ext cx="2201863" cy="846137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08113" y="225425"/>
            <a:ext cx="5870575" cy="15700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it-IT" dirty="0" err="1">
                <a:latin typeface="Helvetica" charset="0"/>
                <a:ea typeface="ＭＳ Ｐゴシック" charset="0"/>
              </a:rPr>
              <a:t>differentiation</a:t>
            </a:r>
            <a:r>
              <a:rPr lang="it-IT" dirty="0">
                <a:latin typeface="Helvetica" charset="0"/>
                <a:ea typeface="ＭＳ Ｐゴシック" charset="0"/>
              </a:rPr>
              <a:t> on the </a:t>
            </a:r>
            <a:r>
              <a:rPr lang="it-IT" dirty="0" err="1">
                <a:latin typeface="Helvetica" charset="0"/>
                <a:ea typeface="ＭＳ Ｐゴシック" charset="0"/>
              </a:rPr>
              <a:t>whole</a:t>
            </a:r>
            <a:r>
              <a:rPr lang="it-IT" dirty="0">
                <a:latin typeface="Helvetica" charset="0"/>
                <a:ea typeface="ＭＳ Ｐゴシック" charset="0"/>
              </a:rPr>
              <a:t> </a:t>
            </a:r>
            <a:r>
              <a:rPr lang="it-IT" dirty="0" err="1">
                <a:latin typeface="Helvetica" charset="0"/>
                <a:ea typeface="ＭＳ Ｐゴシック" charset="0"/>
              </a:rPr>
              <a:t>grid</a:t>
            </a:r>
            <a:endParaRPr lang="it-IT" dirty="0">
              <a:latin typeface="Helvetica" charset="0"/>
              <a:ea typeface="ＭＳ Ｐゴシック" charset="0"/>
            </a:endParaRPr>
          </a:p>
          <a:p>
            <a:pPr algn="ctr">
              <a:defRPr/>
            </a:pPr>
            <a:r>
              <a:rPr lang="it-IT" dirty="0">
                <a:latin typeface="Helvetica" charset="0"/>
                <a:ea typeface="ＭＳ Ｐゴシック" charset="0"/>
              </a:rPr>
              <a:t>=</a:t>
            </a:r>
          </a:p>
          <a:p>
            <a:pPr algn="ctr">
              <a:defRPr/>
            </a:pPr>
            <a:r>
              <a:rPr lang="it-IT" b="1" dirty="0" err="1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matrix</a:t>
            </a:r>
            <a:r>
              <a:rPr lang="it-IT" b="1" dirty="0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 – </a:t>
            </a:r>
            <a:r>
              <a:rPr lang="it-IT" b="1" dirty="0" err="1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vector</a:t>
            </a:r>
            <a:r>
              <a:rPr lang="it-IT" b="1" dirty="0">
                <a:solidFill>
                  <a:srgbClr val="FF3300"/>
                </a:solidFill>
                <a:latin typeface="Helvetica" charset="0"/>
                <a:ea typeface="ＭＳ Ｐゴシック" charset="0"/>
              </a:rPr>
              <a:t> </a:t>
            </a:r>
            <a:r>
              <a:rPr lang="it-IT" dirty="0" err="1">
                <a:latin typeface="Helvetica" charset="0"/>
                <a:ea typeface="ＭＳ Ｐゴシック" charset="0"/>
              </a:rPr>
              <a:t>product</a:t>
            </a:r>
            <a:endParaRPr lang="it-IT" dirty="0">
              <a:latin typeface="Helvetica" charset="0"/>
              <a:ea typeface="ＭＳ Ｐゴシック" charset="0"/>
            </a:endParaRPr>
          </a:p>
        </p:txBody>
      </p:sp>
      <p:sp>
        <p:nvSpPr>
          <p:cNvPr id="45061" name="Text Box 7"/>
          <p:cNvSpPr txBox="1">
            <a:spLocks noChangeArrowheads="1"/>
          </p:cNvSpPr>
          <p:nvPr/>
        </p:nvSpPr>
        <p:spPr bwMode="auto">
          <a:xfrm>
            <a:off x="656269" y="1961069"/>
            <a:ext cx="16417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 dirty="0" err="1">
                <a:latin typeface="Helvetica" panose="020B0604020202020204" pitchFamily="34" charset="0"/>
              </a:rPr>
              <a:t>central</a:t>
            </a:r>
            <a:r>
              <a:rPr lang="it-IT" altLang="it-IT" b="1" dirty="0">
                <a:latin typeface="Helvetica" panose="020B0604020202020204" pitchFamily="34" charset="0"/>
              </a:rPr>
              <a:t> </a:t>
            </a:r>
            <a:endParaRPr lang="it-IT" altLang="it-IT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635" name="Group 11"/>
          <p:cNvGrpSpPr>
            <a:grpSpLocks/>
          </p:cNvGrpSpPr>
          <p:nvPr/>
        </p:nvGrpSpPr>
        <p:grpSpPr bwMode="auto">
          <a:xfrm>
            <a:off x="312738" y="5638800"/>
            <a:ext cx="8620125" cy="685800"/>
            <a:chOff x="197" y="3552"/>
            <a:chExt cx="5430" cy="432"/>
          </a:xfrm>
        </p:grpSpPr>
        <p:sp>
          <p:nvSpPr>
            <p:cNvPr id="46087" name="Text Box 4"/>
            <p:cNvSpPr txBox="1">
              <a:spLocks noChangeArrowheads="1"/>
            </p:cNvSpPr>
            <p:nvPr/>
          </p:nvSpPr>
          <p:spPr bwMode="auto">
            <a:xfrm>
              <a:off x="197" y="3598"/>
              <a:ext cx="178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for semplicity: </a:t>
              </a:r>
            </a:p>
          </p:txBody>
        </p:sp>
        <p:graphicFrame>
          <p:nvGraphicFramePr>
            <p:cNvPr id="46088" name="Object 5"/>
            <p:cNvGraphicFramePr>
              <a:graphicFrameLocks noChangeAspect="1"/>
            </p:cNvGraphicFramePr>
            <p:nvPr/>
          </p:nvGraphicFramePr>
          <p:xfrm>
            <a:off x="1956" y="3552"/>
            <a:ext cx="2232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11" name="Equation" r:id="rId3" imgW="1181100" imgH="228600" progId="Equation.DSMT4">
                    <p:embed/>
                  </p:oleObj>
                </mc:Choice>
                <mc:Fallback>
                  <p:oleObj name="Equation" r:id="rId3" imgW="1181100" imgH="2286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56" y="3552"/>
                          <a:ext cx="2232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089" name="Text Box 6"/>
            <p:cNvSpPr txBox="1">
              <a:spLocks noChangeArrowheads="1"/>
            </p:cNvSpPr>
            <p:nvPr/>
          </p:nvSpPr>
          <p:spPr bwMode="auto">
            <a:xfrm>
              <a:off x="4176" y="3552"/>
              <a:ext cx="145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(periodicity)</a:t>
              </a:r>
            </a:p>
          </p:txBody>
        </p:sp>
      </p:grpSp>
      <p:grpSp>
        <p:nvGrpSpPr>
          <p:cNvPr id="46083" name="Group 9"/>
          <p:cNvGrpSpPr>
            <a:grpSpLocks/>
          </p:cNvGrpSpPr>
          <p:nvPr/>
        </p:nvGrpSpPr>
        <p:grpSpPr bwMode="auto">
          <a:xfrm>
            <a:off x="457200" y="228600"/>
            <a:ext cx="5360988" cy="1069975"/>
            <a:chOff x="288" y="144"/>
            <a:chExt cx="3377" cy="674"/>
          </a:xfrm>
        </p:grpSpPr>
        <p:sp>
          <p:nvSpPr>
            <p:cNvPr id="46085" name="Text Box 7"/>
            <p:cNvSpPr txBox="1">
              <a:spLocks noChangeArrowheads="1"/>
            </p:cNvSpPr>
            <p:nvPr/>
          </p:nvSpPr>
          <p:spPr bwMode="auto">
            <a:xfrm>
              <a:off x="288" y="288"/>
              <a:ext cx="72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case:</a:t>
              </a:r>
            </a:p>
          </p:txBody>
        </p:sp>
        <p:graphicFrame>
          <p:nvGraphicFramePr>
            <p:cNvPr id="46086" name="Object 8"/>
            <p:cNvGraphicFramePr>
              <a:graphicFrameLocks noChangeAspect="1"/>
            </p:cNvGraphicFramePr>
            <p:nvPr/>
          </p:nvGraphicFramePr>
          <p:xfrm>
            <a:off x="1200" y="144"/>
            <a:ext cx="2465" cy="6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12" name="Equation" r:id="rId5" imgW="1435100" imgH="393700" progId="Equation.DSMT4">
                    <p:embed/>
                  </p:oleObj>
                </mc:Choice>
                <mc:Fallback>
                  <p:oleObj name="Equation" r:id="rId5" imgW="1435100" imgH="3937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144"/>
                          <a:ext cx="2465" cy="6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1748" name="Oggetto 9"/>
          <p:cNvGraphicFramePr>
            <a:graphicFrameLocks noChangeAspect="1"/>
          </p:cNvGraphicFramePr>
          <p:nvPr/>
        </p:nvGraphicFramePr>
        <p:xfrm>
          <a:off x="14288" y="1457325"/>
          <a:ext cx="8837612" cy="398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3" name="Equazione" r:id="rId7" imgW="2692400" imgH="1651000" progId="Equation.3">
                  <p:embed/>
                </p:oleObj>
              </mc:Choice>
              <mc:Fallback>
                <p:oleObj name="Equazione" r:id="rId7" imgW="2692400" imgH="1651000" progId="Equation.3">
                  <p:embed/>
                  <p:pic>
                    <p:nvPicPr>
                      <p:cNvPr id="0" name="Oggetto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8" y="1457325"/>
                        <a:ext cx="8837612" cy="398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513" name="Group 9"/>
          <p:cNvGrpSpPr>
            <a:grpSpLocks/>
          </p:cNvGrpSpPr>
          <p:nvPr/>
        </p:nvGrpSpPr>
        <p:grpSpPr bwMode="auto">
          <a:xfrm>
            <a:off x="312738" y="5638800"/>
            <a:ext cx="8620125" cy="685800"/>
            <a:chOff x="197" y="3552"/>
            <a:chExt cx="5430" cy="432"/>
          </a:xfrm>
        </p:grpSpPr>
        <p:sp>
          <p:nvSpPr>
            <p:cNvPr id="47110" name="Text Box 4"/>
            <p:cNvSpPr txBox="1">
              <a:spLocks noChangeArrowheads="1"/>
            </p:cNvSpPr>
            <p:nvPr/>
          </p:nvSpPr>
          <p:spPr bwMode="auto">
            <a:xfrm>
              <a:off x="197" y="3598"/>
              <a:ext cx="178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for semplicity: </a:t>
              </a:r>
            </a:p>
          </p:txBody>
        </p:sp>
        <p:graphicFrame>
          <p:nvGraphicFramePr>
            <p:cNvPr id="47111" name="Object 5"/>
            <p:cNvGraphicFramePr>
              <a:graphicFrameLocks noChangeAspect="1"/>
            </p:cNvGraphicFramePr>
            <p:nvPr/>
          </p:nvGraphicFramePr>
          <p:xfrm>
            <a:off x="2064" y="3552"/>
            <a:ext cx="2016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34" name="Equation" r:id="rId3" imgW="1066800" imgH="228600" progId="Equation.DSMT4">
                    <p:embed/>
                  </p:oleObj>
                </mc:Choice>
                <mc:Fallback>
                  <p:oleObj name="Equation" r:id="rId3" imgW="1066800" imgH="2286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3552"/>
                          <a:ext cx="2016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112" name="Text Box 6"/>
            <p:cNvSpPr txBox="1">
              <a:spLocks noChangeArrowheads="1"/>
            </p:cNvSpPr>
            <p:nvPr/>
          </p:nvSpPr>
          <p:spPr bwMode="auto">
            <a:xfrm>
              <a:off x="4176" y="3600"/>
              <a:ext cx="145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>
                  <a:latin typeface="Helvetica" panose="020B0604020202020204" pitchFamily="34" charset="0"/>
                </a:rPr>
                <a:t>(</a:t>
              </a:r>
              <a:r>
                <a:rPr lang="it-IT" altLang="it-IT">
                  <a:solidFill>
                    <a:schemeClr val="accent2"/>
                  </a:solidFill>
                  <a:latin typeface="Helvetica" panose="020B0604020202020204" pitchFamily="34" charset="0"/>
                </a:rPr>
                <a:t>periodicity</a:t>
              </a:r>
              <a:r>
                <a:rPr lang="it-IT" altLang="it-IT">
                  <a:latin typeface="Helvetica" panose="020B0604020202020204" pitchFamily="34" charset="0"/>
                </a:rPr>
                <a:t>)</a:t>
              </a:r>
            </a:p>
          </p:txBody>
        </p:sp>
      </p:grpSp>
      <p:sp>
        <p:nvSpPr>
          <p:cNvPr id="46083" name="Text Box 7"/>
          <p:cNvSpPr txBox="1">
            <a:spLocks noChangeArrowheads="1"/>
          </p:cNvSpPr>
          <p:nvPr/>
        </p:nvSpPr>
        <p:spPr bwMode="auto">
          <a:xfrm>
            <a:off x="65088" y="138113"/>
            <a:ext cx="7439025" cy="5857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b="1" dirty="0" err="1" smtClean="0">
                <a:latin typeface="Helvetica" panose="020B0604020202020204" pitchFamily="34" charset="0"/>
              </a:rPr>
              <a:t>central</a:t>
            </a:r>
            <a:r>
              <a:rPr lang="it-IT" altLang="it-IT" b="1" dirty="0" smtClean="0"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difference</a:t>
            </a:r>
            <a:r>
              <a:rPr lang="it-IT" altLang="it-IT" dirty="0" smtClean="0">
                <a:latin typeface="Helvetica" panose="020B0604020202020204" pitchFamily="34" charset="0"/>
              </a:rPr>
              <a:t> for </a:t>
            </a:r>
            <a:r>
              <a:rPr lang="it-IT" altLang="it-IT" dirty="0" err="1" smtClean="0">
                <a:latin typeface="Helvetica" panose="020B0604020202020204" pitchFamily="34" charset="0"/>
              </a:rPr>
              <a:t>second</a:t>
            </a:r>
            <a:r>
              <a:rPr lang="it-IT" altLang="it-IT" dirty="0" smtClean="0">
                <a:latin typeface="Helvetica" panose="020B0604020202020204" pitchFamily="34" charset="0"/>
              </a:rPr>
              <a:t> derivative:</a:t>
            </a:r>
          </a:p>
        </p:txBody>
      </p:sp>
      <p:graphicFrame>
        <p:nvGraphicFramePr>
          <p:cNvPr id="30725" name="Oggetto 8"/>
          <p:cNvGraphicFramePr>
            <a:graphicFrameLocks noChangeAspect="1"/>
          </p:cNvGraphicFramePr>
          <p:nvPr/>
        </p:nvGraphicFramePr>
        <p:xfrm>
          <a:off x="107950" y="2565400"/>
          <a:ext cx="8734425" cy="284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5" name="Equazione" r:id="rId5" imgW="2578100" imgH="1143000" progId="Equation.3">
                  <p:embed/>
                </p:oleObj>
              </mc:Choice>
              <mc:Fallback>
                <p:oleObj name="Equazione" r:id="rId5" imgW="2578100" imgH="1143000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2565400"/>
                        <a:ext cx="8734425" cy="284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9" name="Oggetto 12"/>
          <p:cNvGraphicFramePr>
            <a:graphicFrameLocks noChangeAspect="1"/>
          </p:cNvGraphicFramePr>
          <p:nvPr/>
        </p:nvGraphicFramePr>
        <p:xfrm>
          <a:off x="1979613" y="908050"/>
          <a:ext cx="3929062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6" name="Equazione" r:id="rId7" imgW="1269449" imgH="393529" progId="Equation.3">
                  <p:embed/>
                </p:oleObj>
              </mc:Choice>
              <mc:Fallback>
                <p:oleObj name="Equazione" r:id="rId7" imgW="1269449" imgH="393529" progId="Equation.3">
                  <p:embed/>
                  <p:pic>
                    <p:nvPicPr>
                      <p:cNvPr id="0" name="Oggetto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908050"/>
                        <a:ext cx="3929062" cy="1217613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1043608" y="3111500"/>
            <a:ext cx="57610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>
                <a:srgbClr val="FF3300"/>
              </a:buClr>
              <a:buSzPct val="130000"/>
              <a:buFont typeface="Wingdings" panose="05000000000000000000" pitchFamily="2" charset="2"/>
              <a:buChar char="ü"/>
            </a:pPr>
            <a:r>
              <a:rPr lang="it-IT" altLang="it-IT" dirty="0">
                <a:latin typeface="Helvetica" panose="020B0604020202020204" pitchFamily="34" charset="0"/>
              </a:rPr>
              <a:t>Taylor </a:t>
            </a:r>
            <a:r>
              <a:rPr lang="it-IT" altLang="it-IT" dirty="0" err="1">
                <a:latin typeface="Helvetica" panose="020B0604020202020204" pitchFamily="34" charset="0"/>
              </a:rPr>
              <a:t>series</a:t>
            </a:r>
            <a:endParaRPr lang="it-IT" altLang="it-IT" dirty="0">
              <a:latin typeface="Helvetica" panose="020B0604020202020204" pitchFamily="34" charset="0"/>
            </a:endParaRPr>
          </a:p>
          <a:p>
            <a:pPr>
              <a:spcBef>
                <a:spcPct val="0"/>
              </a:spcBef>
              <a:buClr>
                <a:srgbClr val="FF3300"/>
              </a:buClr>
              <a:buSzPct val="130000"/>
              <a:buFont typeface="Wingdings" panose="05000000000000000000" pitchFamily="2" charset="2"/>
              <a:buChar char="ü"/>
            </a:pPr>
            <a:r>
              <a:rPr lang="it-IT" altLang="it-IT" dirty="0" err="1">
                <a:latin typeface="Helvetica" panose="020B0604020202020204" pitchFamily="34" charset="0"/>
              </a:rPr>
              <a:t>polynomial</a:t>
            </a:r>
            <a:r>
              <a:rPr lang="it-IT" altLang="it-IT" dirty="0">
                <a:latin typeface="Helvetica" panose="020B0604020202020204" pitchFamily="34" charset="0"/>
              </a:rPr>
              <a:t> </a:t>
            </a:r>
            <a:r>
              <a:rPr lang="it-IT" altLang="it-IT" dirty="0" err="1">
                <a:latin typeface="Helvetica" panose="020B0604020202020204" pitchFamily="34" charset="0"/>
              </a:rPr>
              <a:t>interpolation</a:t>
            </a:r>
            <a:endParaRPr lang="it-IT" altLang="it-IT" dirty="0">
              <a:latin typeface="Helvetica" panose="020B0604020202020204" pitchFamily="34" charset="0"/>
            </a:endParaRPr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250825" y="429925"/>
            <a:ext cx="5761335" cy="646331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it-IT" sz="3600" b="1" dirty="0" err="1">
                <a:latin typeface="Arial" charset="0"/>
                <a:ea typeface="ＭＳ Ｐゴシック" charset="0"/>
              </a:rPr>
              <a:t>N</a:t>
            </a:r>
            <a:r>
              <a:rPr lang="it-IT" sz="3600" b="1" dirty="0" err="1" smtClean="0">
                <a:latin typeface="Arial" charset="0"/>
                <a:ea typeface="ＭＳ Ｐゴシック" charset="0"/>
              </a:rPr>
              <a:t>umerical</a:t>
            </a:r>
            <a:r>
              <a:rPr lang="it-IT" sz="3600" b="1" dirty="0" smtClean="0">
                <a:latin typeface="Arial" charset="0"/>
                <a:ea typeface="ＭＳ Ｐゴシック" charset="0"/>
              </a:rPr>
              <a:t> </a:t>
            </a:r>
            <a:r>
              <a:rPr lang="it-IT" sz="3600" b="1" dirty="0" err="1">
                <a:latin typeface="Arial" charset="0"/>
                <a:ea typeface="ＭＳ Ｐゴシック" charset="0"/>
              </a:rPr>
              <a:t>D</a:t>
            </a:r>
            <a:r>
              <a:rPr lang="it-IT" sz="3600" b="1" dirty="0" err="1" smtClean="0">
                <a:latin typeface="Arial" charset="0"/>
                <a:ea typeface="ＭＳ Ｐゴシック" charset="0"/>
              </a:rPr>
              <a:t>ifferentiation</a:t>
            </a:r>
            <a:r>
              <a:rPr lang="it-IT" sz="3600" b="1" dirty="0" smtClean="0">
                <a:latin typeface="Arial" charset="0"/>
                <a:ea typeface="ＭＳ Ｐゴシック" charset="0"/>
              </a:rPr>
              <a:t> </a:t>
            </a:r>
            <a:endParaRPr lang="it-IT" sz="3600" b="1" dirty="0">
              <a:latin typeface="Arial" charset="0"/>
              <a:ea typeface="ＭＳ Ｐゴシック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50824" y="1821969"/>
            <a:ext cx="79215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dirty="0" smtClean="0">
                <a:latin typeface="Arial" charset="0"/>
                <a:ea typeface="ＭＳ Ｐゴシック" charset="0"/>
              </a:rPr>
              <a:t>the</a:t>
            </a:r>
            <a:r>
              <a:rPr lang="it-IT" b="1" dirty="0" smtClean="0">
                <a:latin typeface="Arial" charset="0"/>
                <a:ea typeface="ＭＳ Ｐゴシック" charset="0"/>
              </a:rPr>
              <a:t> finite </a:t>
            </a:r>
            <a:r>
              <a:rPr lang="it-IT" b="1" dirty="0" err="1">
                <a:latin typeface="Arial" charset="0"/>
                <a:ea typeface="ＭＳ Ｐゴシック" charset="0"/>
              </a:rPr>
              <a:t>difference</a:t>
            </a:r>
            <a:r>
              <a:rPr lang="it-IT" b="1" dirty="0">
                <a:latin typeface="Arial" charset="0"/>
                <a:ea typeface="ＭＳ Ｐゴシック" charset="0"/>
              </a:rPr>
              <a:t> </a:t>
            </a:r>
            <a:r>
              <a:rPr lang="it-IT" dirty="0" err="1" smtClean="0">
                <a:latin typeface="Arial" charset="0"/>
                <a:ea typeface="ＭＳ Ｐゴシック" charset="0"/>
              </a:rPr>
              <a:t>technique</a:t>
            </a:r>
            <a:r>
              <a:rPr lang="it-IT" dirty="0" smtClean="0">
                <a:latin typeface="Arial" charset="0"/>
                <a:ea typeface="ＭＳ Ｐゴシック" charset="0"/>
              </a:rPr>
              <a:t> </a:t>
            </a:r>
            <a:r>
              <a:rPr lang="it-IT" dirty="0" err="1" smtClean="0">
                <a:latin typeface="Arial" charset="0"/>
                <a:ea typeface="ＭＳ Ｐゴシック" charset="0"/>
              </a:rPr>
              <a:t>comes</a:t>
            </a:r>
            <a:r>
              <a:rPr lang="it-IT" dirty="0" smtClean="0">
                <a:latin typeface="Arial" charset="0"/>
                <a:ea typeface="ＭＳ Ｐゴシック" charset="0"/>
              </a:rPr>
              <a:t> from</a:t>
            </a:r>
            <a:r>
              <a:rPr lang="it-IT" b="1" dirty="0" smtClean="0">
                <a:latin typeface="Arial" charset="0"/>
                <a:ea typeface="ＭＳ Ｐゴシック" charset="0"/>
              </a:rPr>
              <a:t> </a:t>
            </a:r>
            <a:endParaRPr lang="it-IT" sz="1400" b="1" dirty="0">
              <a:latin typeface="Helvetic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0" name="Oggetto 8"/>
          <p:cNvGraphicFramePr>
            <a:graphicFrameLocks noChangeAspect="1"/>
          </p:cNvGraphicFramePr>
          <p:nvPr/>
        </p:nvGraphicFramePr>
        <p:xfrm>
          <a:off x="2124075" y="2565400"/>
          <a:ext cx="3721100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5" name="Equazione" r:id="rId3" imgW="1016000" imgH="711200" progId="Equation.3">
                  <p:embed/>
                </p:oleObj>
              </mc:Choice>
              <mc:Fallback>
                <p:oleObj name="Equazione" r:id="rId3" imgW="1016000" imgH="711200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2565400"/>
                        <a:ext cx="3721100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1" name="Oggetto 12"/>
          <p:cNvGraphicFramePr>
            <a:graphicFrameLocks noChangeAspect="1"/>
          </p:cNvGraphicFramePr>
          <p:nvPr/>
        </p:nvGraphicFramePr>
        <p:xfrm>
          <a:off x="1979613" y="908050"/>
          <a:ext cx="3929062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6" name="Equazione" r:id="rId5" imgW="1269449" imgH="393529" progId="Equation.3">
                  <p:embed/>
                </p:oleObj>
              </mc:Choice>
              <mc:Fallback>
                <p:oleObj name="Equazione" r:id="rId5" imgW="1269449" imgH="393529" progId="Equation.3">
                  <p:embed/>
                  <p:pic>
                    <p:nvPicPr>
                      <p:cNvPr id="0" name="Oggetto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908050"/>
                        <a:ext cx="3929062" cy="1217613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ggetto 8"/>
          <p:cNvGraphicFramePr>
            <a:graphicFrameLocks noChangeAspect="1"/>
          </p:cNvGraphicFramePr>
          <p:nvPr/>
        </p:nvGraphicFramePr>
        <p:xfrm>
          <a:off x="2987675" y="5084763"/>
          <a:ext cx="224948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7" name="Equazione" r:id="rId7" imgW="596900" imgH="228600" progId="Equation.3">
                  <p:embed/>
                </p:oleObj>
              </mc:Choice>
              <mc:Fallback>
                <p:oleObj name="Equazione" r:id="rId7" imgW="596900" imgH="228600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5084763"/>
                        <a:ext cx="2249488" cy="846137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5088" y="138113"/>
            <a:ext cx="7439025" cy="5857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b="1" dirty="0" err="1" smtClean="0">
                <a:latin typeface="Helvetica" panose="020B0604020202020204" pitchFamily="34" charset="0"/>
              </a:rPr>
              <a:t>central</a:t>
            </a:r>
            <a:r>
              <a:rPr lang="it-IT" altLang="it-IT" b="1" dirty="0" smtClean="0"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difference</a:t>
            </a:r>
            <a:r>
              <a:rPr lang="it-IT" altLang="it-IT" dirty="0" smtClean="0">
                <a:latin typeface="Helvetica" panose="020B0604020202020204" pitchFamily="34" charset="0"/>
              </a:rPr>
              <a:t> for </a:t>
            </a:r>
            <a:r>
              <a:rPr lang="it-IT" altLang="it-IT" dirty="0" err="1" smtClean="0">
                <a:latin typeface="Helvetica" panose="020B0604020202020204" pitchFamily="34" charset="0"/>
              </a:rPr>
              <a:t>second</a:t>
            </a:r>
            <a:r>
              <a:rPr lang="it-IT" altLang="it-IT" dirty="0" smtClean="0">
                <a:latin typeface="Helvetica" panose="020B0604020202020204" pitchFamily="34" charset="0"/>
              </a:rPr>
              <a:t> derivative: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8"/>
          <p:cNvGraphicFramePr>
            <a:graphicFrameLocks noChangeAspect="1"/>
          </p:cNvGraphicFramePr>
          <p:nvPr/>
        </p:nvGraphicFramePr>
        <p:xfrm>
          <a:off x="395288" y="3614738"/>
          <a:ext cx="3760787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6" name="Equazione" r:id="rId3" imgW="1879600" imgH="1143000" progId="Equation.3">
                  <p:embed/>
                </p:oleObj>
              </mc:Choice>
              <mc:Fallback>
                <p:oleObj name="Equazione" r:id="rId3" imgW="1879600" imgH="1143000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614738"/>
                        <a:ext cx="3760787" cy="188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7883525" y="1196975"/>
          <a:ext cx="86518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7" name="Equazione" r:id="rId5" imgW="329914" imgH="177646" progId="Equation.3">
                  <p:embed/>
                </p:oleObj>
              </mc:Choice>
              <mc:Fallback>
                <p:oleObj name="Equazione" r:id="rId5" imgW="329914" imgH="177646" progId="Equation.3">
                  <p:embed/>
                  <p:pic>
                    <p:nvPicPr>
                      <p:cNvPr id="0" name="Ogget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3525" y="1196975"/>
                        <a:ext cx="865188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ggetto 8"/>
          <p:cNvGraphicFramePr>
            <a:graphicFrameLocks noChangeAspect="1"/>
          </p:cNvGraphicFramePr>
          <p:nvPr/>
        </p:nvGraphicFramePr>
        <p:xfrm>
          <a:off x="1835150" y="823913"/>
          <a:ext cx="4041775" cy="187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8" name="Equazione" r:id="rId7" imgW="2006600" imgH="1143000" progId="Equation.3">
                  <p:embed/>
                </p:oleObj>
              </mc:Choice>
              <mc:Fallback>
                <p:oleObj name="Equazione" r:id="rId7" imgW="2006600" imgH="1143000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823913"/>
                        <a:ext cx="4041775" cy="187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ggetto 8"/>
          <p:cNvGraphicFramePr>
            <a:graphicFrameLocks noChangeAspect="1"/>
          </p:cNvGraphicFramePr>
          <p:nvPr/>
        </p:nvGraphicFramePr>
        <p:xfrm>
          <a:off x="4284663" y="3573463"/>
          <a:ext cx="40322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9" name="Equazione" r:id="rId9" imgW="1854200" imgH="1143000" progId="Equation.3">
                  <p:embed/>
                </p:oleObj>
              </mc:Choice>
              <mc:Fallback>
                <p:oleObj name="Equazione" r:id="rId9" imgW="1854200" imgH="1143000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3573463"/>
                        <a:ext cx="4032250" cy="197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ggetto 8"/>
          <p:cNvGraphicFramePr>
            <a:graphicFrameLocks noChangeAspect="1"/>
          </p:cNvGraphicFramePr>
          <p:nvPr/>
        </p:nvGraphicFramePr>
        <p:xfrm>
          <a:off x="1768475" y="5876925"/>
          <a:ext cx="4659313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00" name="Equazione" r:id="rId11" imgW="1333500" imgH="228600" progId="Equation.3">
                  <p:embed/>
                </p:oleObj>
              </mc:Choice>
              <mc:Fallback>
                <p:oleObj name="Equazione" r:id="rId11" imgW="1333500" imgH="228600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8475" y="5876925"/>
                        <a:ext cx="4659313" cy="63341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255588" y="217488"/>
            <a:ext cx="6823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Helvetica" panose="020B0604020202020204" pitchFamily="34" charset="0"/>
              </a:rPr>
              <a:t>the matrix of central FD for the second derivative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69850" y="2924175"/>
            <a:ext cx="9232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>
                <a:latin typeface="Helvetica" panose="020B0604020202020204" pitchFamily="34" charset="0"/>
              </a:rPr>
              <a:t>is given by the  product of the two matrices for the first derivative: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323850" y="376238"/>
            <a:ext cx="8424863" cy="1076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dirty="0" smtClean="0">
                <a:latin typeface="Helvetica" panose="020B0604020202020204" pitchFamily="34" charset="0"/>
              </a:rPr>
              <a:t>the </a:t>
            </a:r>
            <a:r>
              <a:rPr lang="it-IT" altLang="it-IT" dirty="0" err="1" smtClean="0">
                <a:latin typeface="Helvetica" panose="020B0604020202020204" pitchFamily="34" charset="0"/>
              </a:rPr>
              <a:t>matrices</a:t>
            </a:r>
            <a:r>
              <a:rPr lang="it-IT" altLang="it-IT" dirty="0" smtClean="0">
                <a:latin typeface="Helvetica" panose="020B0604020202020204" pitchFamily="34" charset="0"/>
              </a:rPr>
              <a:t> (</a:t>
            </a:r>
            <a:r>
              <a:rPr lang="it-IT" altLang="it-IT" b="1" dirty="0" err="1" smtClean="0">
                <a:solidFill>
                  <a:schemeClr val="accent2"/>
                </a:solidFill>
                <a:latin typeface="Helvetica" panose="020B0604020202020204" pitchFamily="34" charset="0"/>
              </a:rPr>
              <a:t>differentiation</a:t>
            </a:r>
            <a:r>
              <a:rPr lang="it-IT" altLang="it-IT" b="1" dirty="0" smtClean="0">
                <a:solidFill>
                  <a:schemeClr val="accent2"/>
                </a:solidFill>
                <a:latin typeface="Helvetica" panose="020B0604020202020204" pitchFamily="34" charset="0"/>
              </a:rPr>
              <a:t> </a:t>
            </a:r>
            <a:r>
              <a:rPr lang="it-IT" altLang="it-IT" b="1" dirty="0" err="1" smtClean="0">
                <a:solidFill>
                  <a:schemeClr val="accent2"/>
                </a:solidFill>
                <a:latin typeface="Helvetica" panose="020B0604020202020204" pitchFamily="34" charset="0"/>
              </a:rPr>
              <a:t>matrices</a:t>
            </a:r>
            <a:r>
              <a:rPr lang="it-IT" altLang="it-IT" dirty="0" smtClean="0">
                <a:latin typeface="Helvetica" panose="020B0604020202020204" pitchFamily="34" charset="0"/>
              </a:rPr>
              <a:t>) </a:t>
            </a:r>
            <a:r>
              <a:rPr lang="it-IT" altLang="it-IT" dirty="0" err="1" smtClean="0">
                <a:latin typeface="Helvetica" panose="020B0604020202020204" pitchFamily="34" charset="0"/>
              </a:rPr>
              <a:t>representing</a:t>
            </a:r>
            <a:r>
              <a:rPr lang="it-IT" altLang="it-IT" dirty="0" smtClean="0">
                <a:latin typeface="Helvetica" panose="020B0604020202020204" pitchFamily="34" charset="0"/>
              </a:rPr>
              <a:t> the finite </a:t>
            </a:r>
            <a:r>
              <a:rPr lang="it-IT" altLang="it-IT" dirty="0" err="1" smtClean="0">
                <a:latin typeface="Helvetica" panose="020B0604020202020204" pitchFamily="34" charset="0"/>
              </a:rPr>
              <a:t>differences</a:t>
            </a:r>
            <a:r>
              <a:rPr lang="it-IT" altLang="it-IT" dirty="0" smtClean="0">
                <a:latin typeface="Helvetica" panose="020B0604020202020204" pitchFamily="34" charset="0"/>
              </a:rPr>
              <a:t> are</a:t>
            </a:r>
          </a:p>
        </p:txBody>
      </p:sp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246063" y="2349500"/>
            <a:ext cx="850265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>
                <a:srgbClr val="FF3300"/>
              </a:buClr>
              <a:buSzPct val="125000"/>
              <a:buFont typeface="Wingdings" panose="05000000000000000000" pitchFamily="2" charset="2"/>
              <a:buChar char="§"/>
            </a:pPr>
            <a:r>
              <a:rPr lang="it-IT" altLang="it-IT" b="1">
                <a:solidFill>
                  <a:schemeClr val="accent2"/>
                </a:solidFill>
                <a:latin typeface="Helvetica" panose="020B0604020202020204" pitchFamily="34" charset="0"/>
              </a:rPr>
              <a:t> sparse </a:t>
            </a:r>
            <a:r>
              <a:rPr lang="it-IT" altLang="it-IT">
                <a:latin typeface="Helvetica" panose="020B0604020202020204" pitchFamily="34" charset="0"/>
              </a:rPr>
              <a:t>and </a:t>
            </a:r>
            <a:r>
              <a:rPr lang="it-IT" altLang="it-IT" b="1">
                <a:solidFill>
                  <a:schemeClr val="accent2"/>
                </a:solidFill>
                <a:latin typeface="Helvetica" panose="020B0604020202020204" pitchFamily="34" charset="0"/>
              </a:rPr>
              <a:t>structured</a:t>
            </a:r>
            <a:endParaRPr lang="it-IT" altLang="it-IT">
              <a:latin typeface="Helvetica" panose="020B0604020202020204" pitchFamily="34" charset="0"/>
            </a:endParaRPr>
          </a:p>
          <a:p>
            <a:pPr>
              <a:spcBef>
                <a:spcPct val="0"/>
              </a:spcBef>
              <a:buClr>
                <a:srgbClr val="FF3300"/>
              </a:buClr>
              <a:buSzPct val="125000"/>
              <a:buFont typeface="Wingdings" panose="05000000000000000000" pitchFamily="2" charset="2"/>
              <a:buChar char="§"/>
            </a:pPr>
            <a:r>
              <a:rPr lang="it-IT" altLang="it-IT" b="1">
                <a:solidFill>
                  <a:schemeClr val="accent2"/>
                </a:solidFill>
                <a:latin typeface="Helvetica" panose="020B0604020202020204" pitchFamily="34" charset="0"/>
              </a:rPr>
              <a:t> band</a:t>
            </a:r>
            <a:endParaRPr lang="it-IT" altLang="it-IT">
              <a:latin typeface="Helvetica" panose="020B0604020202020204" pitchFamily="34" charset="0"/>
            </a:endParaRPr>
          </a:p>
          <a:p>
            <a:pPr>
              <a:spcBef>
                <a:spcPct val="0"/>
              </a:spcBef>
              <a:buClr>
                <a:srgbClr val="FF3300"/>
              </a:buClr>
              <a:buSzPct val="125000"/>
              <a:buFont typeface="Wingdings" panose="05000000000000000000" pitchFamily="2" charset="2"/>
              <a:buChar char="§"/>
            </a:pPr>
            <a:r>
              <a:rPr lang="it-IT" altLang="it-IT" b="1">
                <a:solidFill>
                  <a:schemeClr val="accent2"/>
                </a:solidFill>
                <a:latin typeface="Helvetica" panose="020B0604020202020204" pitchFamily="34" charset="0"/>
              </a:rPr>
              <a:t> Toeplitz</a:t>
            </a:r>
            <a:r>
              <a:rPr lang="it-IT" altLang="it-IT">
                <a:latin typeface="Helvetica" panose="020B0604020202020204" pitchFamily="34" charset="0"/>
              </a:rPr>
              <a:t> (constant values on each diagonal)</a:t>
            </a:r>
          </a:p>
          <a:p>
            <a:pPr>
              <a:spcBef>
                <a:spcPct val="0"/>
              </a:spcBef>
              <a:buClr>
                <a:srgbClr val="FF3300"/>
              </a:buClr>
              <a:buSzPct val="125000"/>
              <a:buFont typeface="Wingdings" panose="05000000000000000000" pitchFamily="2" charset="2"/>
              <a:buChar char="§"/>
            </a:pPr>
            <a:r>
              <a:rPr lang="it-IT" altLang="it-IT">
                <a:latin typeface="Helvetica" panose="020B0604020202020204" pitchFamily="34" charset="0"/>
              </a:rPr>
              <a:t> </a:t>
            </a:r>
            <a:r>
              <a:rPr lang="it-IT" altLang="it-IT" b="1">
                <a:solidFill>
                  <a:schemeClr val="accent2"/>
                </a:solidFill>
                <a:latin typeface="Helvetica" panose="020B0604020202020204" pitchFamily="34" charset="0"/>
              </a:rPr>
              <a:t>circulant</a:t>
            </a:r>
            <a:r>
              <a:rPr lang="it-IT" altLang="it-IT">
                <a:latin typeface="Helvetica" panose="020B0604020202020204" pitchFamily="34" charset="0"/>
              </a:rPr>
              <a:t> (each row is obtained  	</a:t>
            </a:r>
            <a:r>
              <a:rPr lang="it-IT" altLang="it-IT" i="1">
                <a:latin typeface="Helvetica" panose="020B0604020202020204" pitchFamily="34" charset="0"/>
              </a:rPr>
              <a:t>shifting</a:t>
            </a:r>
          </a:p>
          <a:p>
            <a:pPr>
              <a:spcBef>
                <a:spcPct val="0"/>
              </a:spcBef>
              <a:buClr>
                <a:srgbClr val="FF3300"/>
              </a:buClr>
              <a:buSzPct val="125000"/>
              <a:buFontTx/>
              <a:buNone/>
            </a:pPr>
            <a:r>
              <a:rPr lang="it-IT" altLang="it-IT" i="1">
                <a:latin typeface="Helvetica" panose="020B0604020202020204" pitchFamily="34" charset="0"/>
              </a:rPr>
              <a:t>      on the right</a:t>
            </a:r>
            <a:r>
              <a:rPr lang="it-IT" altLang="it-IT">
                <a:latin typeface="Helvetica" panose="020B0604020202020204" pitchFamily="34" charset="0"/>
              </a:rPr>
              <a:t>  the previous row and </a:t>
            </a:r>
          </a:p>
          <a:p>
            <a:pPr>
              <a:spcBef>
                <a:spcPct val="0"/>
              </a:spcBef>
              <a:buClr>
                <a:srgbClr val="FF3300"/>
              </a:buClr>
              <a:buSzPct val="125000"/>
              <a:buFontTx/>
              <a:buNone/>
            </a:pPr>
            <a:r>
              <a:rPr lang="it-IT" altLang="it-IT" i="1">
                <a:latin typeface="Helvetica" panose="020B0604020202020204" pitchFamily="34" charset="0"/>
              </a:rPr>
              <a:t>      wrapping around</a:t>
            </a:r>
            <a:r>
              <a:rPr lang="it-IT" altLang="it-IT">
                <a:latin typeface="Helvetica" panose="020B0604020202020204" pitchFamily="34" charset="0"/>
              </a:rPr>
              <a:t>)</a:t>
            </a:r>
            <a:endParaRPr lang="it-IT" altLang="it-IT" sz="2800">
              <a:latin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1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1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1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1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1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17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7" grpId="0" build="p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560" name="Group 8"/>
          <p:cNvGrpSpPr>
            <a:grpSpLocks/>
          </p:cNvGrpSpPr>
          <p:nvPr/>
        </p:nvGrpSpPr>
        <p:grpSpPr bwMode="auto">
          <a:xfrm>
            <a:off x="673100" y="2563813"/>
            <a:ext cx="8502650" cy="3308350"/>
            <a:chOff x="569" y="1426"/>
            <a:chExt cx="5356" cy="2084"/>
          </a:xfrm>
        </p:grpSpPr>
        <p:sp>
          <p:nvSpPr>
            <p:cNvPr id="51205" name="Text Box 4"/>
            <p:cNvSpPr txBox="1">
              <a:spLocks noChangeArrowheads="1"/>
            </p:cNvSpPr>
            <p:nvPr/>
          </p:nvSpPr>
          <p:spPr bwMode="auto">
            <a:xfrm>
              <a:off x="569" y="1426"/>
              <a:ext cx="5356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3600" i="1">
                  <a:latin typeface="Times" panose="02020603050405020304" pitchFamily="18" charset="0"/>
                </a:rPr>
                <a:t>for</a:t>
              </a:r>
              <a:r>
                <a:rPr lang="it-IT" altLang="it-IT">
                  <a:latin typeface="Helvetica" panose="020B0604020202020204" pitchFamily="34" charset="0"/>
                </a:rPr>
                <a:t> </a:t>
              </a:r>
              <a:r>
                <a:rPr lang="it-IT" altLang="it-IT" sz="3600" i="1">
                  <a:latin typeface="Times" panose="02020603050405020304" pitchFamily="18" charset="0"/>
                </a:rPr>
                <a:t>i=</a:t>
              </a:r>
              <a:r>
                <a:rPr lang="it-IT" altLang="it-IT" sz="3600">
                  <a:latin typeface="Times" panose="02020603050405020304" pitchFamily="18" charset="0"/>
                </a:rPr>
                <a:t>1: </a:t>
              </a:r>
              <a:r>
                <a:rPr lang="it-IT" altLang="it-IT" sz="3600" i="1">
                  <a:latin typeface="Times" panose="02020603050405020304" pitchFamily="18" charset="0"/>
                </a:rPr>
                <a:t>n</a:t>
              </a:r>
            </a:p>
            <a:p>
              <a:pPr>
                <a:spcBef>
                  <a:spcPct val="0"/>
                </a:spcBef>
                <a:buClr>
                  <a:srgbClr val="33CC33"/>
                </a:buClr>
                <a:buSzPct val="120000"/>
                <a:buFont typeface="Wingdings" panose="05000000000000000000" pitchFamily="2" charset="2"/>
                <a:buChar char="v"/>
              </a:pPr>
              <a:r>
                <a:rPr lang="it-IT" altLang="it-IT" sz="3600" i="1">
                  <a:latin typeface="Times" panose="02020603050405020304" pitchFamily="18" charset="0"/>
                </a:rPr>
                <a:t> p</a:t>
              </a:r>
              <a:r>
                <a:rPr lang="it-IT" altLang="it-IT" sz="3600" i="1" baseline="-25000">
                  <a:latin typeface="Times" panose="02020603050405020304" pitchFamily="18" charset="0"/>
                </a:rPr>
                <a:t>i</a:t>
              </a:r>
              <a:r>
                <a:rPr lang="it-IT" altLang="it-IT" sz="3600" i="1">
                  <a:latin typeface="Times" panose="02020603050405020304" pitchFamily="18" charset="0"/>
                </a:rPr>
                <a:t> is the unique polynomial of degree at</a:t>
              </a:r>
            </a:p>
            <a:p>
              <a:pPr>
                <a:spcBef>
                  <a:spcPct val="0"/>
                </a:spcBef>
                <a:buClr>
                  <a:srgbClr val="33CC33"/>
                </a:buClr>
                <a:buSzPct val="120000"/>
                <a:buFontTx/>
                <a:buNone/>
              </a:pPr>
              <a:r>
                <a:rPr lang="it-IT" altLang="it-IT" sz="3600" i="1">
                  <a:latin typeface="Times" panose="02020603050405020304" pitchFamily="18" charset="0"/>
                </a:rPr>
                <a:t>       most </a:t>
              </a:r>
              <a:r>
                <a:rPr lang="it-IT" altLang="it-IT">
                  <a:latin typeface="Symbol" panose="05050102010706020507" pitchFamily="18" charset="2"/>
                </a:rPr>
                <a:t>£</a:t>
              </a:r>
              <a:r>
                <a:rPr lang="it-IT" altLang="it-IT" sz="3600" i="1">
                  <a:latin typeface="Times" panose="02020603050405020304" pitchFamily="18" charset="0"/>
                </a:rPr>
                <a:t> </a:t>
              </a:r>
              <a:r>
                <a:rPr lang="it-IT" altLang="it-IT" sz="3600">
                  <a:latin typeface="Times" panose="02020603050405020304" pitchFamily="18" charset="0"/>
                </a:rPr>
                <a:t>1</a:t>
              </a:r>
              <a:r>
                <a:rPr lang="it-IT" altLang="it-IT" sz="3600" i="1">
                  <a:latin typeface="Times" panose="02020603050405020304" pitchFamily="18" charset="0"/>
                </a:rPr>
                <a:t> such that</a:t>
              </a:r>
              <a:endParaRPr lang="it-IT" altLang="it-IT">
                <a:latin typeface="Helvetica" panose="020B0604020202020204" pitchFamily="34" charset="0"/>
              </a:endParaRPr>
            </a:p>
          </p:txBody>
        </p:sp>
        <p:graphicFrame>
          <p:nvGraphicFramePr>
            <p:cNvPr id="51206" name="Object 5"/>
            <p:cNvGraphicFramePr>
              <a:graphicFrameLocks noChangeAspect="1"/>
            </p:cNvGraphicFramePr>
            <p:nvPr/>
          </p:nvGraphicFramePr>
          <p:xfrm>
            <a:off x="1556" y="2462"/>
            <a:ext cx="3216" cy="4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23" name="Equation" r:id="rId3" imgW="1663700" imgH="254000" progId="Equation.DSMT4">
                    <p:embed/>
                  </p:oleObj>
                </mc:Choice>
                <mc:Fallback>
                  <p:oleObj name="Equation" r:id="rId3" imgW="1663700" imgH="2540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56" y="2462"/>
                          <a:ext cx="3216" cy="4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207" name="Text Box 6"/>
            <p:cNvSpPr txBox="1">
              <a:spLocks noChangeArrowheads="1"/>
            </p:cNvSpPr>
            <p:nvPr/>
          </p:nvSpPr>
          <p:spPr bwMode="auto">
            <a:xfrm>
              <a:off x="686" y="2974"/>
              <a:ext cx="79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>
                  <a:srgbClr val="33CC33"/>
                </a:buClr>
                <a:buSzPct val="110000"/>
                <a:buFont typeface="Wingdings" panose="05000000000000000000" pitchFamily="2" charset="2"/>
                <a:buChar char="v"/>
              </a:pPr>
              <a:r>
                <a:rPr lang="it-IT" altLang="it-IT" sz="3600" i="1">
                  <a:latin typeface="Times" panose="02020603050405020304" pitchFamily="18" charset="0"/>
                </a:rPr>
                <a:t> set</a:t>
              </a:r>
            </a:p>
          </p:txBody>
        </p:sp>
        <p:graphicFrame>
          <p:nvGraphicFramePr>
            <p:cNvPr id="51208" name="Object 7"/>
            <p:cNvGraphicFramePr>
              <a:graphicFrameLocks noChangeAspect="1"/>
            </p:cNvGraphicFramePr>
            <p:nvPr/>
          </p:nvGraphicFramePr>
          <p:xfrm>
            <a:off x="1606" y="2844"/>
            <a:ext cx="1728" cy="6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24" name="Equation" r:id="rId5" imgW="787058" imgH="304668" progId="Equation.DSMT4">
                    <p:embed/>
                  </p:oleObj>
                </mc:Choice>
                <mc:Fallback>
                  <p:oleObj name="Equation" r:id="rId5" imgW="787058" imgH="304668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6" y="2844"/>
                          <a:ext cx="1728" cy="6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17538" y="220663"/>
            <a:ext cx="7856537" cy="1570037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US" altLang="it-IT" dirty="0"/>
              <a:t>interpretation of finite differences by</a:t>
            </a:r>
          </a:p>
          <a:p>
            <a:pPr algn="ctr">
              <a:defRPr/>
            </a:pPr>
            <a:r>
              <a:rPr lang="en-US" altLang="it-IT" dirty="0"/>
              <a:t>a (local</a:t>
            </a:r>
            <a:r>
              <a:rPr lang="en-US" altLang="it-IT" dirty="0" smtClean="0"/>
              <a:t>) polynomial </a:t>
            </a:r>
            <a:r>
              <a:rPr lang="en-US" altLang="it-IT" b="1" dirty="0"/>
              <a:t>interpolation</a:t>
            </a:r>
            <a:r>
              <a:rPr lang="en-US" altLang="it-IT" dirty="0"/>
              <a:t> process</a:t>
            </a:r>
          </a:p>
          <a:p>
            <a:pPr algn="ctr">
              <a:defRPr/>
            </a:pPr>
            <a:r>
              <a:rPr lang="en-US" altLang="it-IT" dirty="0"/>
              <a:t>and </a:t>
            </a:r>
            <a:r>
              <a:rPr lang="en-US" altLang="it-IT" b="1" dirty="0"/>
              <a:t>derivation of the </a:t>
            </a:r>
            <a:r>
              <a:rPr lang="en-US" altLang="it-IT" b="1" dirty="0" smtClean="0"/>
              <a:t>interpolant</a:t>
            </a:r>
            <a:endParaRPr lang="it-IT" altLang="it-IT" b="1" dirty="0" smtClean="0"/>
          </a:p>
        </p:txBody>
      </p:sp>
      <p:sp>
        <p:nvSpPr>
          <p:cNvPr id="51204" name="Text Box 3"/>
          <p:cNvSpPr txBox="1">
            <a:spLocks noChangeArrowheads="1"/>
          </p:cNvSpPr>
          <p:nvPr/>
        </p:nvSpPr>
        <p:spPr bwMode="auto">
          <a:xfrm>
            <a:off x="346075" y="1978025"/>
            <a:ext cx="37084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chemeClr val="accent2"/>
                </a:solidFill>
                <a:latin typeface="Helvetica" panose="020B0604020202020204" pitchFamily="34" charset="0"/>
              </a:rPr>
              <a:t>forward </a:t>
            </a:r>
            <a:r>
              <a:rPr lang="it-IT" altLang="it-IT">
                <a:latin typeface="Helvetica" panose="020B0604020202020204" pitchFamily="34" charset="0"/>
              </a:rPr>
              <a:t>difference: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617538" y="220663"/>
            <a:ext cx="7856537" cy="1570037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US" altLang="it-IT" dirty="0"/>
              <a:t>interpretation of finite differences by</a:t>
            </a:r>
          </a:p>
          <a:p>
            <a:pPr algn="ctr">
              <a:defRPr/>
            </a:pPr>
            <a:r>
              <a:rPr lang="en-US" altLang="it-IT" dirty="0"/>
              <a:t>a (local</a:t>
            </a:r>
            <a:r>
              <a:rPr lang="en-US" altLang="it-IT" dirty="0" smtClean="0"/>
              <a:t>) polynomial </a:t>
            </a:r>
            <a:r>
              <a:rPr lang="en-US" altLang="it-IT" b="1" dirty="0"/>
              <a:t>interpolation</a:t>
            </a:r>
            <a:r>
              <a:rPr lang="en-US" altLang="it-IT" dirty="0"/>
              <a:t> process</a:t>
            </a:r>
          </a:p>
          <a:p>
            <a:pPr algn="ctr">
              <a:defRPr/>
            </a:pPr>
            <a:r>
              <a:rPr lang="en-US" altLang="it-IT" dirty="0"/>
              <a:t>and </a:t>
            </a:r>
            <a:r>
              <a:rPr lang="en-US" altLang="it-IT" b="1" dirty="0"/>
              <a:t>derivation of the </a:t>
            </a:r>
            <a:r>
              <a:rPr lang="en-US" altLang="it-IT" b="1" dirty="0" smtClean="0"/>
              <a:t>interpolant</a:t>
            </a:r>
            <a:endParaRPr lang="it-IT" altLang="it-IT" b="1" dirty="0" smtClean="0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46075" y="1978025"/>
            <a:ext cx="37084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chemeClr val="accent2"/>
                </a:solidFill>
                <a:latin typeface="Helvetica" panose="020B0604020202020204" pitchFamily="34" charset="0"/>
              </a:rPr>
              <a:t>forward </a:t>
            </a:r>
            <a:r>
              <a:rPr lang="it-IT" altLang="it-IT">
                <a:latin typeface="Helvetica" panose="020B0604020202020204" pitchFamily="34" charset="0"/>
              </a:rPr>
              <a:t>difference:</a:t>
            </a:r>
          </a:p>
        </p:txBody>
      </p:sp>
      <p:graphicFrame>
        <p:nvGraphicFramePr>
          <p:cNvPr id="52228" name="Oggetto 8"/>
          <p:cNvGraphicFramePr>
            <a:graphicFrameLocks noChangeAspect="1"/>
          </p:cNvGraphicFramePr>
          <p:nvPr/>
        </p:nvGraphicFramePr>
        <p:xfrm>
          <a:off x="1322388" y="2743200"/>
          <a:ext cx="55467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4" name="Equazione" r:id="rId3" imgW="1714500" imgH="393700" progId="Equation.3">
                  <p:embed/>
                </p:oleObj>
              </mc:Choice>
              <mc:Fallback>
                <p:oleObj name="Equazione" r:id="rId3" imgW="1714500" imgH="393700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388" y="2743200"/>
                        <a:ext cx="5546725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ggetto 8"/>
          <p:cNvGraphicFramePr>
            <a:graphicFrameLocks noChangeAspect="1"/>
          </p:cNvGraphicFramePr>
          <p:nvPr/>
        </p:nvGraphicFramePr>
        <p:xfrm>
          <a:off x="1316038" y="3860800"/>
          <a:ext cx="558641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5" name="Equazione" r:id="rId5" imgW="1511300" imgH="393700" progId="Equation.3">
                  <p:embed/>
                </p:oleObj>
              </mc:Choice>
              <mc:Fallback>
                <p:oleObj name="Equazione" r:id="rId5" imgW="1511300" imgH="393700" progId="Equation.3">
                  <p:embed/>
                  <p:pic>
                    <p:nvPicPr>
                      <p:cNvPr id="0" name="Ogget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8" y="3860800"/>
                        <a:ext cx="5586412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585" name="Group 9"/>
          <p:cNvGrpSpPr>
            <a:grpSpLocks/>
          </p:cNvGrpSpPr>
          <p:nvPr/>
        </p:nvGrpSpPr>
        <p:grpSpPr bwMode="auto">
          <a:xfrm>
            <a:off x="617538" y="2540000"/>
            <a:ext cx="8366125" cy="3268663"/>
            <a:chOff x="569" y="1426"/>
            <a:chExt cx="5270" cy="2059"/>
          </a:xfrm>
        </p:grpSpPr>
        <p:sp>
          <p:nvSpPr>
            <p:cNvPr id="53253" name="Text Box 4"/>
            <p:cNvSpPr txBox="1">
              <a:spLocks noChangeArrowheads="1"/>
            </p:cNvSpPr>
            <p:nvPr/>
          </p:nvSpPr>
          <p:spPr bwMode="auto">
            <a:xfrm>
              <a:off x="569" y="1426"/>
              <a:ext cx="5270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3600" i="1">
                  <a:latin typeface="Times" panose="02020603050405020304" pitchFamily="18" charset="0"/>
                </a:rPr>
                <a:t>for</a:t>
              </a:r>
              <a:r>
                <a:rPr lang="it-IT" altLang="it-IT">
                  <a:latin typeface="Helvetica" panose="020B0604020202020204" pitchFamily="34" charset="0"/>
                </a:rPr>
                <a:t> </a:t>
              </a:r>
              <a:r>
                <a:rPr lang="it-IT" altLang="it-IT" sz="3600" i="1">
                  <a:latin typeface="Times" panose="02020603050405020304" pitchFamily="18" charset="0"/>
                </a:rPr>
                <a:t>i=</a:t>
              </a:r>
              <a:r>
                <a:rPr lang="it-IT" altLang="it-IT" sz="3600">
                  <a:latin typeface="Times" panose="02020603050405020304" pitchFamily="18" charset="0"/>
                </a:rPr>
                <a:t>1:</a:t>
              </a:r>
              <a:r>
                <a:rPr lang="it-IT" altLang="it-IT" sz="3600" i="1">
                  <a:latin typeface="Times" panose="02020603050405020304" pitchFamily="18" charset="0"/>
                </a:rPr>
                <a:t>n</a:t>
              </a:r>
            </a:p>
            <a:p>
              <a:pPr>
                <a:spcBef>
                  <a:spcPct val="0"/>
                </a:spcBef>
              </a:pPr>
              <a:r>
                <a:rPr lang="it-IT" altLang="it-IT" sz="3600" i="1">
                  <a:latin typeface="Times" panose="02020603050405020304" pitchFamily="18" charset="0"/>
                </a:rPr>
                <a:t> p</a:t>
              </a:r>
              <a:r>
                <a:rPr lang="it-IT" altLang="it-IT" sz="3600" i="1" baseline="-25000">
                  <a:latin typeface="Times" panose="02020603050405020304" pitchFamily="18" charset="0"/>
                </a:rPr>
                <a:t>i</a:t>
              </a:r>
              <a:r>
                <a:rPr lang="it-IT" altLang="it-IT" sz="3600" i="1">
                  <a:latin typeface="Times" panose="02020603050405020304" pitchFamily="18" charset="0"/>
                </a:rPr>
                <a:t> is the unique polynomial of degree at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3600" i="1">
                  <a:latin typeface="Times" panose="02020603050405020304" pitchFamily="18" charset="0"/>
                </a:rPr>
                <a:t>      most </a:t>
              </a:r>
              <a:r>
                <a:rPr lang="it-IT" altLang="it-IT">
                  <a:latin typeface="Symbol" panose="05050102010706020507" pitchFamily="18" charset="2"/>
                </a:rPr>
                <a:t>£ </a:t>
              </a:r>
              <a:r>
                <a:rPr lang="it-IT" altLang="it-IT" sz="3600">
                  <a:latin typeface="Times" panose="02020603050405020304" pitchFamily="18" charset="0"/>
                </a:rPr>
                <a:t>1</a:t>
              </a:r>
              <a:r>
                <a:rPr lang="it-IT" altLang="it-IT" sz="3600" i="1">
                  <a:latin typeface="Times" panose="02020603050405020304" pitchFamily="18" charset="0"/>
                </a:rPr>
                <a:t> such that</a:t>
              </a:r>
              <a:endParaRPr lang="it-IT" altLang="it-IT">
                <a:latin typeface="Helvetica" panose="020B0604020202020204" pitchFamily="34" charset="0"/>
              </a:endParaRPr>
            </a:p>
          </p:txBody>
        </p:sp>
        <p:graphicFrame>
          <p:nvGraphicFramePr>
            <p:cNvPr id="53254" name="Object 5"/>
            <p:cNvGraphicFramePr>
              <a:graphicFrameLocks noChangeAspect="1"/>
            </p:cNvGraphicFramePr>
            <p:nvPr/>
          </p:nvGraphicFramePr>
          <p:xfrm>
            <a:off x="1447" y="2441"/>
            <a:ext cx="3216" cy="4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271" name="Equation" r:id="rId3" imgW="1663700" imgH="254000" progId="Equation.DSMT4">
                    <p:embed/>
                  </p:oleObj>
                </mc:Choice>
                <mc:Fallback>
                  <p:oleObj name="Equation" r:id="rId3" imgW="1663700" imgH="2540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7" y="2441"/>
                          <a:ext cx="3216" cy="4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255" name="Text Box 6"/>
            <p:cNvSpPr txBox="1">
              <a:spLocks noChangeArrowheads="1"/>
            </p:cNvSpPr>
            <p:nvPr/>
          </p:nvSpPr>
          <p:spPr bwMode="auto">
            <a:xfrm>
              <a:off x="776" y="2974"/>
              <a:ext cx="614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it-IT" altLang="it-IT" sz="3600" i="1">
                  <a:latin typeface="Times" panose="02020603050405020304" pitchFamily="18" charset="0"/>
                </a:rPr>
                <a:t> set</a:t>
              </a:r>
            </a:p>
          </p:txBody>
        </p:sp>
        <p:graphicFrame>
          <p:nvGraphicFramePr>
            <p:cNvPr id="53256" name="Object 7"/>
            <p:cNvGraphicFramePr>
              <a:graphicFrameLocks noChangeAspect="1"/>
            </p:cNvGraphicFramePr>
            <p:nvPr/>
          </p:nvGraphicFramePr>
          <p:xfrm>
            <a:off x="1569" y="2819"/>
            <a:ext cx="1728" cy="6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272" name="Equation" r:id="rId5" imgW="787058" imgH="304668" progId="Equation.DSMT4">
                    <p:embed/>
                  </p:oleObj>
                </mc:Choice>
                <mc:Fallback>
                  <p:oleObj name="Equation" r:id="rId5" imgW="787058" imgH="304668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9" y="2819"/>
                          <a:ext cx="1728" cy="6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17538" y="220663"/>
            <a:ext cx="7856537" cy="1570037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US" altLang="it-IT" dirty="0"/>
              <a:t>interpretation of finite differences by</a:t>
            </a:r>
          </a:p>
          <a:p>
            <a:pPr algn="ctr">
              <a:defRPr/>
            </a:pPr>
            <a:r>
              <a:rPr lang="en-US" altLang="it-IT" dirty="0"/>
              <a:t>a (local</a:t>
            </a:r>
            <a:r>
              <a:rPr lang="en-US" altLang="it-IT" dirty="0" smtClean="0"/>
              <a:t>) polynomial </a:t>
            </a:r>
            <a:r>
              <a:rPr lang="en-US" altLang="it-IT" b="1" dirty="0"/>
              <a:t>interpolation</a:t>
            </a:r>
            <a:r>
              <a:rPr lang="en-US" altLang="it-IT" dirty="0"/>
              <a:t> process</a:t>
            </a:r>
          </a:p>
          <a:p>
            <a:pPr algn="ctr">
              <a:defRPr/>
            </a:pPr>
            <a:r>
              <a:rPr lang="en-US" altLang="it-IT" dirty="0"/>
              <a:t>and </a:t>
            </a:r>
            <a:r>
              <a:rPr lang="en-US" altLang="it-IT" b="1" dirty="0"/>
              <a:t>derivation of the </a:t>
            </a:r>
            <a:r>
              <a:rPr lang="en-US" altLang="it-IT" b="1" dirty="0" smtClean="0"/>
              <a:t>interpolant</a:t>
            </a:r>
            <a:endParaRPr lang="it-IT" altLang="it-IT" b="1" dirty="0" smtClean="0"/>
          </a:p>
        </p:txBody>
      </p:sp>
      <p:sp>
        <p:nvSpPr>
          <p:cNvPr id="53252" name="Text Box 3"/>
          <p:cNvSpPr txBox="1">
            <a:spLocks noChangeArrowheads="1"/>
          </p:cNvSpPr>
          <p:nvPr/>
        </p:nvSpPr>
        <p:spPr bwMode="auto">
          <a:xfrm>
            <a:off x="153988" y="1978025"/>
            <a:ext cx="40925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chemeClr val="accent2"/>
                </a:solidFill>
                <a:latin typeface="Helvetica" panose="020B0604020202020204" pitchFamily="34" charset="0"/>
              </a:rPr>
              <a:t>backward </a:t>
            </a:r>
            <a:r>
              <a:rPr lang="it-IT" altLang="it-IT">
                <a:latin typeface="Helvetica" panose="020B0604020202020204" pitchFamily="34" charset="0"/>
              </a:rPr>
              <a:t>difference: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09" name="Group 9"/>
          <p:cNvGrpSpPr>
            <a:grpSpLocks/>
          </p:cNvGrpSpPr>
          <p:nvPr/>
        </p:nvGrpSpPr>
        <p:grpSpPr bwMode="auto">
          <a:xfrm>
            <a:off x="598488" y="2765425"/>
            <a:ext cx="8545512" cy="3257550"/>
            <a:chOff x="569" y="1426"/>
            <a:chExt cx="5383" cy="2052"/>
          </a:xfrm>
        </p:grpSpPr>
        <p:sp>
          <p:nvSpPr>
            <p:cNvPr id="54277" name="Text Box 4"/>
            <p:cNvSpPr txBox="1">
              <a:spLocks noChangeArrowheads="1"/>
            </p:cNvSpPr>
            <p:nvPr/>
          </p:nvSpPr>
          <p:spPr bwMode="auto">
            <a:xfrm>
              <a:off x="569" y="1426"/>
              <a:ext cx="5270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3600" i="1">
                  <a:latin typeface="Times" panose="02020603050405020304" pitchFamily="18" charset="0"/>
                </a:rPr>
                <a:t>for</a:t>
              </a:r>
              <a:r>
                <a:rPr lang="it-IT" altLang="it-IT">
                  <a:latin typeface="Helvetica" panose="020B0604020202020204" pitchFamily="34" charset="0"/>
                </a:rPr>
                <a:t> </a:t>
              </a:r>
              <a:r>
                <a:rPr lang="it-IT" altLang="it-IT" sz="3600" i="1">
                  <a:latin typeface="Times" panose="02020603050405020304" pitchFamily="18" charset="0"/>
                </a:rPr>
                <a:t>i=</a:t>
              </a:r>
              <a:r>
                <a:rPr lang="it-IT" altLang="it-IT" sz="3600">
                  <a:latin typeface="Times" panose="02020603050405020304" pitchFamily="18" charset="0"/>
                </a:rPr>
                <a:t>1: </a:t>
              </a:r>
              <a:r>
                <a:rPr lang="it-IT" altLang="it-IT" sz="3600" i="1">
                  <a:latin typeface="Times" panose="02020603050405020304" pitchFamily="18" charset="0"/>
                </a:rPr>
                <a:t>n</a:t>
              </a:r>
            </a:p>
            <a:p>
              <a:pPr>
                <a:spcBef>
                  <a:spcPct val="0"/>
                </a:spcBef>
              </a:pPr>
              <a:r>
                <a:rPr lang="it-IT" altLang="it-IT" sz="3600" i="1">
                  <a:latin typeface="Times" panose="02020603050405020304" pitchFamily="18" charset="0"/>
                </a:rPr>
                <a:t> p</a:t>
              </a:r>
              <a:r>
                <a:rPr lang="it-IT" altLang="it-IT" sz="3600" i="1" baseline="-25000">
                  <a:latin typeface="Times" panose="02020603050405020304" pitchFamily="18" charset="0"/>
                </a:rPr>
                <a:t>i</a:t>
              </a:r>
              <a:r>
                <a:rPr lang="it-IT" altLang="it-IT" sz="3600" i="1">
                  <a:latin typeface="Times" panose="02020603050405020304" pitchFamily="18" charset="0"/>
                </a:rPr>
                <a:t> is the unique polynomial of degree at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sz="3600" i="1">
                  <a:latin typeface="Times" panose="02020603050405020304" pitchFamily="18" charset="0"/>
                </a:rPr>
                <a:t>      most </a:t>
              </a:r>
              <a:r>
                <a:rPr lang="it-IT" altLang="it-IT">
                  <a:latin typeface="Symbol" panose="05050102010706020507" pitchFamily="18" charset="2"/>
                </a:rPr>
                <a:t>£ </a:t>
              </a:r>
              <a:r>
                <a:rPr lang="it-IT" altLang="it-IT" sz="3600">
                  <a:latin typeface="Times" panose="02020603050405020304" pitchFamily="18" charset="0"/>
                </a:rPr>
                <a:t>2</a:t>
              </a:r>
              <a:r>
                <a:rPr lang="it-IT" altLang="it-IT" sz="3600" i="1">
                  <a:latin typeface="Times" panose="02020603050405020304" pitchFamily="18" charset="0"/>
                </a:rPr>
                <a:t> such that</a:t>
              </a:r>
              <a:endParaRPr lang="it-IT" altLang="it-IT">
                <a:latin typeface="Helvetica" panose="020B0604020202020204" pitchFamily="34" charset="0"/>
              </a:endParaRPr>
            </a:p>
          </p:txBody>
        </p:sp>
        <p:graphicFrame>
          <p:nvGraphicFramePr>
            <p:cNvPr id="54278" name="Object 5"/>
            <p:cNvGraphicFramePr>
              <a:graphicFrameLocks noChangeAspect="1"/>
            </p:cNvGraphicFramePr>
            <p:nvPr/>
          </p:nvGraphicFramePr>
          <p:xfrm>
            <a:off x="846" y="2414"/>
            <a:ext cx="5106" cy="4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295" name="Equation" r:id="rId3" imgW="2641600" imgH="254000" progId="Equation.DSMT4">
                    <p:embed/>
                  </p:oleObj>
                </mc:Choice>
                <mc:Fallback>
                  <p:oleObj name="Equation" r:id="rId3" imgW="2641600" imgH="2540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6" y="2414"/>
                          <a:ext cx="5106" cy="4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279" name="Text Box 6"/>
            <p:cNvSpPr txBox="1">
              <a:spLocks noChangeArrowheads="1"/>
            </p:cNvSpPr>
            <p:nvPr/>
          </p:nvSpPr>
          <p:spPr bwMode="auto">
            <a:xfrm>
              <a:off x="776" y="2974"/>
              <a:ext cx="614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it-IT" altLang="it-IT" sz="3600" i="1">
                  <a:latin typeface="Times" panose="02020603050405020304" pitchFamily="18" charset="0"/>
                </a:rPr>
                <a:t> set</a:t>
              </a:r>
            </a:p>
          </p:txBody>
        </p:sp>
        <p:graphicFrame>
          <p:nvGraphicFramePr>
            <p:cNvPr id="54280" name="Object 7"/>
            <p:cNvGraphicFramePr>
              <a:graphicFrameLocks noChangeAspect="1"/>
            </p:cNvGraphicFramePr>
            <p:nvPr/>
          </p:nvGraphicFramePr>
          <p:xfrm>
            <a:off x="1648" y="2812"/>
            <a:ext cx="1728" cy="6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296" name="Equation" r:id="rId5" imgW="787058" imgH="304668" progId="Equation.DSMT4">
                    <p:embed/>
                  </p:oleObj>
                </mc:Choice>
                <mc:Fallback>
                  <p:oleObj name="Equation" r:id="rId5" imgW="787058" imgH="304668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8" y="2812"/>
                          <a:ext cx="1728" cy="6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17538" y="220663"/>
            <a:ext cx="7856537" cy="1570037"/>
          </a:xfrm>
          <a:prstGeom prst="rect">
            <a:avLst/>
          </a:prstGeom>
          <a:solidFill>
            <a:schemeClr val="hlink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US" altLang="it-IT" dirty="0"/>
              <a:t>interpretation of finite differences by</a:t>
            </a:r>
          </a:p>
          <a:p>
            <a:pPr algn="ctr">
              <a:defRPr/>
            </a:pPr>
            <a:r>
              <a:rPr lang="en-US" altLang="it-IT" dirty="0"/>
              <a:t>a (local</a:t>
            </a:r>
            <a:r>
              <a:rPr lang="en-US" altLang="it-IT" dirty="0" smtClean="0"/>
              <a:t>) polynomial </a:t>
            </a:r>
            <a:r>
              <a:rPr lang="en-US" altLang="it-IT" b="1" dirty="0"/>
              <a:t>interpolation</a:t>
            </a:r>
            <a:r>
              <a:rPr lang="en-US" altLang="it-IT" dirty="0"/>
              <a:t> process</a:t>
            </a:r>
          </a:p>
          <a:p>
            <a:pPr algn="ctr">
              <a:defRPr/>
            </a:pPr>
            <a:r>
              <a:rPr lang="en-US" altLang="it-IT" dirty="0"/>
              <a:t>and </a:t>
            </a:r>
            <a:r>
              <a:rPr lang="en-US" altLang="it-IT" b="1" dirty="0"/>
              <a:t>derivation of the </a:t>
            </a:r>
            <a:r>
              <a:rPr lang="en-US" altLang="it-IT" b="1" dirty="0" smtClean="0"/>
              <a:t>interpolant</a:t>
            </a:r>
            <a:endParaRPr lang="it-IT" altLang="it-IT" b="1" dirty="0" smtClean="0"/>
          </a:p>
        </p:txBody>
      </p:sp>
      <p:sp>
        <p:nvSpPr>
          <p:cNvPr id="54276" name="Text Box 3"/>
          <p:cNvSpPr txBox="1">
            <a:spLocks noChangeArrowheads="1"/>
          </p:cNvSpPr>
          <p:nvPr/>
        </p:nvSpPr>
        <p:spPr bwMode="auto">
          <a:xfrm>
            <a:off x="427038" y="1978025"/>
            <a:ext cx="35464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chemeClr val="accent2"/>
                </a:solidFill>
                <a:latin typeface="Helvetica" panose="020B0604020202020204" pitchFamily="34" charset="0"/>
              </a:rPr>
              <a:t>central </a:t>
            </a:r>
            <a:r>
              <a:rPr lang="it-IT" altLang="it-IT">
                <a:latin typeface="Helvetica" panose="020B0604020202020204" pitchFamily="34" charset="0"/>
              </a:rPr>
              <a:t>difference: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ext Box 2"/>
          <p:cNvSpPr txBox="1">
            <a:spLocks noChangeArrowheads="1"/>
          </p:cNvSpPr>
          <p:nvPr/>
        </p:nvSpPr>
        <p:spPr bwMode="auto">
          <a:xfrm>
            <a:off x="63578" y="375970"/>
            <a:ext cx="8920007" cy="113877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it-IT" dirty="0">
                <a:latin typeface="Helvetica" charset="0"/>
                <a:ea typeface="ＭＳ Ｐゴシック" charset="0"/>
              </a:rPr>
              <a:t>alternative </a:t>
            </a:r>
            <a:r>
              <a:rPr lang="it-IT" dirty="0" err="1">
                <a:latin typeface="Helvetica" charset="0"/>
                <a:ea typeface="ＭＳ Ｐゴシック" charset="0"/>
              </a:rPr>
              <a:t>approach</a:t>
            </a:r>
            <a:r>
              <a:rPr lang="it-IT" dirty="0">
                <a:latin typeface="Helvetica" charset="0"/>
                <a:ea typeface="ＭＳ Ｐゴシック" charset="0"/>
              </a:rPr>
              <a:t> </a:t>
            </a:r>
            <a:r>
              <a:rPr lang="it-IT" dirty="0" smtClean="0">
                <a:latin typeface="Helvetica" charset="0"/>
                <a:ea typeface="ＭＳ Ｐゴシック" charset="0"/>
              </a:rPr>
              <a:t>to </a:t>
            </a:r>
            <a:r>
              <a:rPr lang="it-IT" dirty="0" err="1" smtClean="0">
                <a:latin typeface="Helvetica" charset="0"/>
                <a:ea typeface="ＭＳ Ｐゴシック" charset="0"/>
              </a:rPr>
              <a:t>numerical</a:t>
            </a:r>
            <a:r>
              <a:rPr lang="it-IT" dirty="0" smtClean="0">
                <a:latin typeface="Helvetica" charset="0"/>
                <a:ea typeface="ＭＳ Ｐゴシック" charset="0"/>
              </a:rPr>
              <a:t> </a:t>
            </a:r>
            <a:r>
              <a:rPr lang="it-IT" dirty="0" err="1">
                <a:latin typeface="Helvetica" charset="0"/>
                <a:ea typeface="ＭＳ Ｐゴシック" charset="0"/>
              </a:rPr>
              <a:t>differentiation</a:t>
            </a:r>
            <a:r>
              <a:rPr lang="it-IT" dirty="0">
                <a:latin typeface="Helvetica" charset="0"/>
                <a:ea typeface="ＭＳ Ｐゴシック" charset="0"/>
              </a:rPr>
              <a:t>:</a:t>
            </a:r>
          </a:p>
          <a:p>
            <a:pPr algn="ctr">
              <a:defRPr/>
            </a:pPr>
            <a:r>
              <a:rPr lang="it-IT" sz="3600" b="1" dirty="0" err="1">
                <a:solidFill>
                  <a:schemeClr val="accent2"/>
                </a:solidFill>
                <a:latin typeface="Helvetica" charset="0"/>
                <a:ea typeface="ＭＳ Ｐゴシック" charset="0"/>
              </a:rPr>
              <a:t>spectral</a:t>
            </a:r>
            <a:r>
              <a:rPr lang="it-IT" sz="3600" b="1" dirty="0">
                <a:solidFill>
                  <a:schemeClr val="accent2"/>
                </a:solidFill>
                <a:latin typeface="Helvetica" charset="0"/>
                <a:ea typeface="ＭＳ Ｐゴシック" charset="0"/>
              </a:rPr>
              <a:t> </a:t>
            </a:r>
            <a:r>
              <a:rPr lang="it-IT" b="1" dirty="0" err="1">
                <a:solidFill>
                  <a:schemeClr val="accent2"/>
                </a:solidFill>
                <a:latin typeface="Helvetica" charset="0"/>
                <a:ea typeface="ＭＳ Ｐゴシック" charset="0"/>
              </a:rPr>
              <a:t>methods</a:t>
            </a:r>
            <a:endParaRPr lang="it-IT" dirty="0">
              <a:latin typeface="Helvetica" charset="0"/>
              <a:ea typeface="ＭＳ Ｐゴシック" charset="0"/>
            </a:endParaRPr>
          </a:p>
        </p:txBody>
      </p:sp>
      <p:sp>
        <p:nvSpPr>
          <p:cNvPr id="158723" name="Text Box 3"/>
          <p:cNvSpPr txBox="1">
            <a:spLocks noChangeArrowheads="1"/>
          </p:cNvSpPr>
          <p:nvPr/>
        </p:nvSpPr>
        <p:spPr bwMode="auto">
          <a:xfrm>
            <a:off x="465138" y="2130425"/>
            <a:ext cx="369093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chemeClr val="accent2"/>
                </a:solidFill>
                <a:latin typeface="Helvetica" panose="020B0604020202020204" pitchFamily="34" charset="0"/>
              </a:rPr>
              <a:t>spectral </a:t>
            </a:r>
            <a:r>
              <a:rPr lang="it-IT" altLang="it-IT">
                <a:latin typeface="Helvetica" panose="020B0604020202020204" pitchFamily="34" charset="0"/>
              </a:rPr>
              <a:t>approach:</a:t>
            </a:r>
          </a:p>
        </p:txBody>
      </p:sp>
      <p:grpSp>
        <p:nvGrpSpPr>
          <p:cNvPr id="158728" name="Group 8"/>
          <p:cNvGrpSpPr>
            <a:grpSpLocks/>
          </p:cNvGrpSpPr>
          <p:nvPr/>
        </p:nvGrpSpPr>
        <p:grpSpPr bwMode="auto">
          <a:xfrm>
            <a:off x="228600" y="3044825"/>
            <a:ext cx="7848600" cy="1504950"/>
            <a:chOff x="144" y="1918"/>
            <a:chExt cx="4944" cy="948"/>
          </a:xfrm>
        </p:grpSpPr>
        <p:sp>
          <p:nvSpPr>
            <p:cNvPr id="58376" name="Text Box 4"/>
            <p:cNvSpPr txBox="1">
              <a:spLocks noChangeArrowheads="1"/>
            </p:cNvSpPr>
            <p:nvPr/>
          </p:nvSpPr>
          <p:spPr bwMode="auto">
            <a:xfrm>
              <a:off x="144" y="1918"/>
              <a:ext cx="4944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it-IT" altLang="it-IT" sz="3600" i="1">
                  <a:latin typeface="Times" panose="02020603050405020304" pitchFamily="18" charset="0"/>
                </a:rPr>
                <a:t> p</a:t>
              </a:r>
              <a:r>
                <a:rPr lang="it-IT" altLang="it-IT" sz="3600" i="1" baseline="-25000">
                  <a:latin typeface="Times" panose="02020603050405020304" pitchFamily="18" charset="0"/>
                </a:rPr>
                <a:t> </a:t>
              </a:r>
              <a:r>
                <a:rPr lang="it-IT" altLang="it-IT" sz="3600" i="1">
                  <a:latin typeface="Times" panose="02020603050405020304" pitchFamily="18" charset="0"/>
                </a:rPr>
                <a:t>is an interpolant (global) function, i.e.</a:t>
              </a:r>
              <a:endParaRPr lang="it-IT" altLang="it-IT">
                <a:latin typeface="Helvetica" panose="020B0604020202020204" pitchFamily="34" charset="0"/>
              </a:endParaRPr>
            </a:p>
          </p:txBody>
        </p:sp>
        <p:graphicFrame>
          <p:nvGraphicFramePr>
            <p:cNvPr id="58377" name="Object 5"/>
            <p:cNvGraphicFramePr>
              <a:graphicFrameLocks noChangeAspect="1"/>
            </p:cNvGraphicFramePr>
            <p:nvPr/>
          </p:nvGraphicFramePr>
          <p:xfrm>
            <a:off x="1465" y="2361"/>
            <a:ext cx="3543" cy="5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8392" name="Equazione" r:id="rId3" imgW="1600200" imgH="228600" progId="Equation.3">
                    <p:embed/>
                  </p:oleObj>
                </mc:Choice>
                <mc:Fallback>
                  <p:oleObj name="Equazione" r:id="rId3" imgW="1600200" imgH="2286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65" y="2361"/>
                          <a:ext cx="3543" cy="5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8729" name="Group 9"/>
          <p:cNvGrpSpPr>
            <a:grpSpLocks/>
          </p:cNvGrpSpPr>
          <p:nvPr/>
        </p:nvGrpSpPr>
        <p:grpSpPr bwMode="auto">
          <a:xfrm>
            <a:off x="698500" y="4724400"/>
            <a:ext cx="4165600" cy="1012825"/>
            <a:chOff x="440" y="2976"/>
            <a:chExt cx="2624" cy="638"/>
          </a:xfrm>
        </p:grpSpPr>
        <p:sp>
          <p:nvSpPr>
            <p:cNvPr id="58374" name="Text Box 6"/>
            <p:cNvSpPr txBox="1">
              <a:spLocks noChangeArrowheads="1"/>
            </p:cNvSpPr>
            <p:nvPr/>
          </p:nvSpPr>
          <p:spPr bwMode="auto">
            <a:xfrm>
              <a:off x="440" y="3118"/>
              <a:ext cx="614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</a:pPr>
              <a:r>
                <a:rPr lang="it-IT" altLang="it-IT" sz="3600" i="1">
                  <a:latin typeface="Times" panose="02020603050405020304" pitchFamily="18" charset="0"/>
                </a:rPr>
                <a:t> set</a:t>
              </a:r>
            </a:p>
          </p:txBody>
        </p:sp>
        <p:graphicFrame>
          <p:nvGraphicFramePr>
            <p:cNvPr id="58375" name="Object 7"/>
            <p:cNvGraphicFramePr>
              <a:graphicFrameLocks noChangeAspect="1"/>
            </p:cNvGraphicFramePr>
            <p:nvPr/>
          </p:nvGraphicFramePr>
          <p:xfrm>
            <a:off x="1392" y="2976"/>
            <a:ext cx="1672" cy="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8393" name="Equation" r:id="rId5" imgW="761669" imgH="291973" progId="Equation.DSMT4">
                    <p:embed/>
                  </p:oleObj>
                </mc:Choice>
                <mc:Fallback>
                  <p:oleObj name="Equation" r:id="rId5" imgW="761669" imgH="291973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2976"/>
                          <a:ext cx="1672" cy="6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762" name="Group 18"/>
          <p:cNvGrpSpPr>
            <a:grpSpLocks/>
          </p:cNvGrpSpPr>
          <p:nvPr/>
        </p:nvGrpSpPr>
        <p:grpSpPr bwMode="auto">
          <a:xfrm>
            <a:off x="152400" y="1143000"/>
            <a:ext cx="4419600" cy="4267200"/>
            <a:chOff x="96" y="720"/>
            <a:chExt cx="2784" cy="2688"/>
          </a:xfrm>
        </p:grpSpPr>
        <p:sp>
          <p:nvSpPr>
            <p:cNvPr id="159759" name="Rectangle 15"/>
            <p:cNvSpPr>
              <a:spLocks noChangeArrowheads="1"/>
            </p:cNvSpPr>
            <p:nvPr/>
          </p:nvSpPr>
          <p:spPr bwMode="auto">
            <a:xfrm>
              <a:off x="96" y="1392"/>
              <a:ext cx="2784" cy="20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189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it-IT"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9406" name="Text Box 3"/>
            <p:cNvSpPr txBox="1">
              <a:spLocks noChangeArrowheads="1"/>
            </p:cNvSpPr>
            <p:nvPr/>
          </p:nvSpPr>
          <p:spPr bwMode="auto">
            <a:xfrm>
              <a:off x="902" y="1486"/>
              <a:ext cx="100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b="1">
                  <a:latin typeface="Helvetica" panose="020B0604020202020204" pitchFamily="34" charset="0"/>
                </a:rPr>
                <a:t>Fourier</a:t>
              </a: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159753" name="AutoShape 9"/>
            <p:cNvSpPr>
              <a:spLocks noChangeArrowheads="1"/>
            </p:cNvSpPr>
            <p:nvPr/>
          </p:nvSpPr>
          <p:spPr bwMode="auto">
            <a:xfrm rot="1544236">
              <a:off x="2112" y="720"/>
              <a:ext cx="306" cy="615"/>
            </a:xfrm>
            <a:prstGeom prst="downArrow">
              <a:avLst>
                <a:gd name="adj1" fmla="val 50000"/>
                <a:gd name="adj2" fmla="val 50245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it-IT">
                <a:latin typeface="Helvetica" charset="0"/>
                <a:ea typeface="ＭＳ Ｐゴシック" charset="0"/>
              </a:endParaRPr>
            </a:p>
          </p:txBody>
        </p:sp>
      </p:grpSp>
      <p:sp>
        <p:nvSpPr>
          <p:cNvPr id="59395" name="Text Box 2"/>
          <p:cNvSpPr txBox="1">
            <a:spLocks noChangeArrowheads="1"/>
          </p:cNvSpPr>
          <p:nvPr/>
        </p:nvSpPr>
        <p:spPr bwMode="auto">
          <a:xfrm>
            <a:off x="233363" y="392113"/>
            <a:ext cx="86248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chemeClr val="accent2"/>
                </a:solidFill>
                <a:latin typeface="Helvetica" panose="020B0604020202020204" pitchFamily="34" charset="0"/>
              </a:rPr>
              <a:t>spectral</a:t>
            </a:r>
            <a:r>
              <a:rPr lang="it-IT" altLang="it-IT">
                <a:latin typeface="Helvetica" panose="020B0604020202020204" pitchFamily="34" charset="0"/>
              </a:rPr>
              <a:t> </a:t>
            </a:r>
            <a:r>
              <a:rPr lang="it-IT" altLang="it-IT" b="1">
                <a:latin typeface="Helvetica" panose="020B0604020202020204" pitchFamily="34" charset="0"/>
              </a:rPr>
              <a:t>methods </a:t>
            </a:r>
            <a:r>
              <a:rPr lang="it-IT" altLang="it-IT">
                <a:latin typeface="Helvetica" panose="020B0604020202020204" pitchFamily="34" charset="0"/>
              </a:rPr>
              <a:t>for numerical differentiation</a:t>
            </a:r>
          </a:p>
        </p:txBody>
      </p:sp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228600" y="3044825"/>
            <a:ext cx="24622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it-IT" altLang="it-IT" sz="3600" i="1">
                <a:latin typeface="Times" panose="02020603050405020304" pitchFamily="18" charset="0"/>
              </a:rPr>
              <a:t> </a:t>
            </a:r>
            <a:r>
              <a:rPr lang="it-IT" altLang="it-IT" sz="2800">
                <a:latin typeface="Arial" panose="020B0604020202020204" pitchFamily="34" charset="0"/>
                <a:cs typeface="Arial" panose="020B0604020202020204" pitchFamily="34" charset="0"/>
              </a:rPr>
              <a:t>uniform grid </a:t>
            </a:r>
          </a:p>
        </p:txBody>
      </p:sp>
      <p:grpSp>
        <p:nvGrpSpPr>
          <p:cNvPr id="159763" name="Group 19"/>
          <p:cNvGrpSpPr>
            <a:grpSpLocks/>
          </p:cNvGrpSpPr>
          <p:nvPr/>
        </p:nvGrpSpPr>
        <p:grpSpPr bwMode="auto">
          <a:xfrm>
            <a:off x="4724400" y="1143000"/>
            <a:ext cx="4191000" cy="4267200"/>
            <a:chOff x="2976" y="720"/>
            <a:chExt cx="2640" cy="2688"/>
          </a:xfrm>
        </p:grpSpPr>
        <p:sp>
          <p:nvSpPr>
            <p:cNvPr id="159760" name="Rectangle 16"/>
            <p:cNvSpPr>
              <a:spLocks noChangeArrowheads="1"/>
            </p:cNvSpPr>
            <p:nvPr/>
          </p:nvSpPr>
          <p:spPr bwMode="auto">
            <a:xfrm>
              <a:off x="2976" y="1392"/>
              <a:ext cx="2640" cy="20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189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it-IT"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9403" name="Text Box 8"/>
            <p:cNvSpPr txBox="1">
              <a:spLocks noChangeArrowheads="1"/>
            </p:cNvSpPr>
            <p:nvPr/>
          </p:nvSpPr>
          <p:spPr bwMode="auto">
            <a:xfrm>
              <a:off x="3540" y="1486"/>
              <a:ext cx="149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b="1">
                  <a:latin typeface="Helvetica" panose="020B0604020202020204" pitchFamily="34" charset="0"/>
                </a:rPr>
                <a:t>Chebyshev</a:t>
              </a:r>
              <a:endParaRPr lang="it-IT" altLang="it-IT">
                <a:latin typeface="Helvetica" panose="020B0604020202020204" pitchFamily="34" charset="0"/>
              </a:endParaRPr>
            </a:p>
          </p:txBody>
        </p:sp>
        <p:sp>
          <p:nvSpPr>
            <p:cNvPr id="159754" name="AutoShape 10"/>
            <p:cNvSpPr>
              <a:spLocks noChangeArrowheads="1"/>
            </p:cNvSpPr>
            <p:nvPr/>
          </p:nvSpPr>
          <p:spPr bwMode="auto">
            <a:xfrm rot="-1877190">
              <a:off x="3024" y="720"/>
              <a:ext cx="306" cy="615"/>
            </a:xfrm>
            <a:prstGeom prst="downArrow">
              <a:avLst>
                <a:gd name="adj1" fmla="val 50000"/>
                <a:gd name="adj2" fmla="val 50245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it-IT">
                <a:latin typeface="Helvetica" charset="0"/>
                <a:ea typeface="ＭＳ Ｐゴシック" charset="0"/>
              </a:endParaRPr>
            </a:p>
          </p:txBody>
        </p:sp>
      </p:grpSp>
      <p:sp>
        <p:nvSpPr>
          <p:cNvPr id="159755" name="Text Box 11"/>
          <p:cNvSpPr txBox="1">
            <a:spLocks noChangeArrowheads="1"/>
          </p:cNvSpPr>
          <p:nvPr/>
        </p:nvSpPr>
        <p:spPr bwMode="auto">
          <a:xfrm>
            <a:off x="228600" y="3957638"/>
            <a:ext cx="43846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it-IT" altLang="it-IT" sz="3600" i="1">
                <a:latin typeface="Times" panose="02020603050405020304" pitchFamily="18" charset="0"/>
              </a:rPr>
              <a:t> </a:t>
            </a:r>
            <a:r>
              <a:rPr lang="it-IT" altLang="it-IT" sz="2800" i="1">
                <a:latin typeface="Times" panose="02020603050405020304" pitchFamily="18" charset="0"/>
              </a:rPr>
              <a:t>p</a:t>
            </a:r>
            <a:r>
              <a:rPr lang="it-IT" altLang="it-IT" sz="2800" i="1" baseline="-25000">
                <a:latin typeface="Times" panose="02020603050405020304" pitchFamily="18" charset="0"/>
              </a:rPr>
              <a:t> </a:t>
            </a:r>
            <a:r>
              <a:rPr lang="it-IT" altLang="it-IT" sz="2800">
                <a:latin typeface="Arial" panose="020B0604020202020204" pitchFamily="34" charset="0"/>
                <a:cs typeface="Arial" panose="020B0604020202020204" pitchFamily="34" charset="0"/>
              </a:rPr>
              <a:t> is the interpolant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800">
                <a:latin typeface="Arial" panose="020B0604020202020204" pitchFamily="34" charset="0"/>
                <a:cs typeface="Arial" panose="020B0604020202020204" pitchFamily="34" charset="0"/>
              </a:rPr>
              <a:t>   trigonometric polynomial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756" name="Text Box 12"/>
          <p:cNvSpPr txBox="1">
            <a:spLocks noChangeArrowheads="1"/>
          </p:cNvSpPr>
          <p:nvPr/>
        </p:nvSpPr>
        <p:spPr bwMode="auto">
          <a:xfrm>
            <a:off x="4967288" y="3128963"/>
            <a:ext cx="30622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it-IT" altLang="it-IT" sz="3600" i="1">
                <a:latin typeface="Times" panose="02020603050405020304" pitchFamily="18" charset="0"/>
              </a:rPr>
              <a:t> </a:t>
            </a:r>
            <a:r>
              <a:rPr lang="it-IT" altLang="it-IT" sz="2800">
                <a:latin typeface="Arial" panose="020B0604020202020204" pitchFamily="34" charset="0"/>
                <a:cs typeface="Arial" panose="020B0604020202020204" pitchFamily="34" charset="0"/>
              </a:rPr>
              <a:t>Chebyshev grid 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757" name="Text Box 13"/>
          <p:cNvSpPr txBox="1">
            <a:spLocks noChangeArrowheads="1"/>
          </p:cNvSpPr>
          <p:nvPr/>
        </p:nvSpPr>
        <p:spPr bwMode="auto">
          <a:xfrm>
            <a:off x="4967288" y="3957638"/>
            <a:ext cx="389096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it-IT" altLang="it-IT" sz="3600" i="1">
                <a:latin typeface="Times" panose="02020603050405020304" pitchFamily="18" charset="0"/>
              </a:rPr>
              <a:t> </a:t>
            </a:r>
            <a:r>
              <a:rPr lang="it-IT" altLang="it-IT" sz="280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altLang="it-IT" sz="2800" baseline="-25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>
                <a:latin typeface="Arial" panose="020B0604020202020204" pitchFamily="34" charset="0"/>
                <a:cs typeface="Arial" panose="020B0604020202020204" pitchFamily="34" charset="0"/>
              </a:rPr>
              <a:t> is the interpolant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800">
                <a:latin typeface="Arial" panose="020B0604020202020204" pitchFamily="34" charset="0"/>
                <a:cs typeface="Arial" panose="020B0604020202020204" pitchFamily="34" charset="0"/>
              </a:rPr>
              <a:t>    algebraic polynomial</a:t>
            </a:r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761" name="Text Box 17"/>
          <p:cNvSpPr txBox="1">
            <a:spLocks noChangeArrowheads="1"/>
          </p:cNvSpPr>
          <p:nvPr/>
        </p:nvSpPr>
        <p:spPr bwMode="auto">
          <a:xfrm>
            <a:off x="2552700" y="5864225"/>
            <a:ext cx="3894138" cy="585788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chemeClr val="bg1"/>
                </a:solidFill>
                <a:latin typeface="Helvetica" panose="020B0604020202020204" pitchFamily="34" charset="0"/>
              </a:rPr>
              <a:t>very high accuracy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9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9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5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 build="p" autoUpdateAnimBg="0"/>
      <p:bldP spid="159755" grpId="0" autoUpdateAnimBg="0"/>
      <p:bldP spid="159756" grpId="0" build="p" autoUpdateAnimBg="0"/>
      <p:bldP spid="159757" grpId="0" autoUpdateAnimBg="0"/>
      <p:bldP spid="15976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7" name="Text Box 7"/>
          <p:cNvSpPr txBox="1">
            <a:spLocks noChangeArrowheads="1"/>
          </p:cNvSpPr>
          <p:nvPr/>
        </p:nvSpPr>
        <p:spPr bwMode="auto">
          <a:xfrm>
            <a:off x="201613" y="44450"/>
            <a:ext cx="2797175" cy="584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it-IT" b="1" dirty="0">
                <a:latin typeface="Helvetica" charset="0"/>
                <a:ea typeface="ＭＳ Ｐゴシック" charset="0"/>
              </a:rPr>
              <a:t>Taylor </a:t>
            </a:r>
            <a:r>
              <a:rPr lang="it-IT" b="1" dirty="0" err="1">
                <a:latin typeface="Helvetica" charset="0"/>
                <a:ea typeface="ＭＳ Ｐゴシック" charset="0"/>
              </a:rPr>
              <a:t>series</a:t>
            </a:r>
            <a:r>
              <a:rPr lang="it-IT" dirty="0">
                <a:latin typeface="Helvetica" charset="0"/>
                <a:ea typeface="ＭＳ Ｐゴシック" charset="0"/>
              </a:rPr>
              <a:t>:</a:t>
            </a:r>
            <a:endParaRPr lang="it-IT" sz="2400" dirty="0"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122888" name="Object 8"/>
          <p:cNvGraphicFramePr>
            <a:graphicFrameLocks noChangeAspect="1"/>
          </p:cNvGraphicFramePr>
          <p:nvPr/>
        </p:nvGraphicFramePr>
        <p:xfrm>
          <a:off x="900113" y="854075"/>
          <a:ext cx="7086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3" imgW="2603500" imgH="419100" progId="Equation.DSMT4">
                  <p:embed/>
                </p:oleObj>
              </mc:Choice>
              <mc:Fallback>
                <p:oleObj name="Equation" r:id="rId3" imgW="2603500" imgH="419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854075"/>
                        <a:ext cx="7086600" cy="1219200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889" name="Object 9"/>
          <p:cNvGraphicFramePr>
            <a:graphicFrameLocks noChangeAspect="1"/>
          </p:cNvGraphicFramePr>
          <p:nvPr/>
        </p:nvGraphicFramePr>
        <p:xfrm>
          <a:off x="323850" y="2078038"/>
          <a:ext cx="64008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Equation" r:id="rId5" imgW="2298700" imgH="419100" progId="Equation.DSMT4">
                  <p:embed/>
                </p:oleObj>
              </mc:Choice>
              <mc:Fallback>
                <p:oleObj name="Equation" r:id="rId5" imgW="2298700" imgH="4191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078038"/>
                        <a:ext cx="6400800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10"/>
          <p:cNvSpPr txBox="1">
            <a:spLocks noChangeArrowheads="1"/>
          </p:cNvSpPr>
          <p:nvPr/>
        </p:nvSpPr>
        <p:spPr bwMode="auto">
          <a:xfrm>
            <a:off x="4613325" y="3805808"/>
            <a:ext cx="18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>
              <a:latin typeface="New York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aphicFrame>
        <p:nvGraphicFramePr>
          <p:cNvPr id="122891" name="Object 11"/>
          <p:cNvGraphicFramePr>
            <a:graphicFrameLocks noChangeAspect="1"/>
          </p:cNvGraphicFramePr>
          <p:nvPr/>
        </p:nvGraphicFramePr>
        <p:xfrm>
          <a:off x="6362700" y="3001963"/>
          <a:ext cx="1695450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7" imgW="799753" imgH="253890" progId="Equation.DSMT4">
                  <p:embed/>
                </p:oleObj>
              </mc:Choice>
              <mc:Fallback>
                <p:oleObj name="Equation" r:id="rId7" imgW="799753" imgH="25389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2700" y="3001963"/>
                        <a:ext cx="1695450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89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613800"/>
              </p:ext>
            </p:extLst>
          </p:nvPr>
        </p:nvGraphicFramePr>
        <p:xfrm>
          <a:off x="971600" y="3978846"/>
          <a:ext cx="5791200" cy="153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9" imgW="2032000" imgH="419100" progId="Equation.3">
                  <p:embed/>
                </p:oleObj>
              </mc:Choice>
              <mc:Fallback>
                <p:oleObj name="Equation" r:id="rId9" imgW="2032000" imgH="4191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978846"/>
                        <a:ext cx="5791200" cy="1538287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571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894" name="Text Box 14"/>
          <p:cNvSpPr txBox="1">
            <a:spLocks noChangeArrowheads="1"/>
          </p:cNvSpPr>
          <p:nvPr/>
        </p:nvSpPr>
        <p:spPr bwMode="auto">
          <a:xfrm>
            <a:off x="1144005" y="5699043"/>
            <a:ext cx="5570756" cy="646331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3600" b="1" dirty="0" err="1" smtClean="0">
                <a:solidFill>
                  <a:schemeClr val="accent2"/>
                </a:solidFill>
                <a:latin typeface="Helvetica" panose="020B0604020202020204" pitchFamily="34" charset="0"/>
              </a:rPr>
              <a:t>forward</a:t>
            </a:r>
            <a:r>
              <a:rPr lang="it-IT" altLang="it-IT" sz="3600" b="1" dirty="0" smtClean="0">
                <a:solidFill>
                  <a:schemeClr val="accent2"/>
                </a:solidFill>
                <a:latin typeface="Helvetica" panose="020B0604020202020204" pitchFamily="34" charset="0"/>
              </a:rPr>
              <a:t> </a:t>
            </a:r>
            <a:r>
              <a:rPr lang="it-IT" altLang="it-IT" sz="3600" b="1" dirty="0" smtClean="0">
                <a:latin typeface="Helvetica" panose="020B0604020202020204" pitchFamily="34" charset="0"/>
              </a:rPr>
              <a:t>finite </a:t>
            </a:r>
            <a:r>
              <a:rPr lang="it-IT" altLang="it-IT" sz="3600" b="1" dirty="0" err="1" smtClean="0">
                <a:latin typeface="Helvetica" panose="020B0604020202020204" pitchFamily="34" charset="0"/>
              </a:rPr>
              <a:t>difference</a:t>
            </a:r>
            <a:r>
              <a:rPr lang="it-IT" altLang="it-IT" sz="3600" b="1" dirty="0" smtClean="0">
                <a:latin typeface="Helvetica" panose="020B0604020202020204" pitchFamily="34" charset="0"/>
              </a:rPr>
              <a:t> </a:t>
            </a:r>
          </a:p>
        </p:txBody>
      </p:sp>
      <p:sp>
        <p:nvSpPr>
          <p:cNvPr id="122895" name="AutoShape 15"/>
          <p:cNvSpPr>
            <a:spLocks noChangeArrowheads="1"/>
          </p:cNvSpPr>
          <p:nvPr/>
        </p:nvSpPr>
        <p:spPr bwMode="auto">
          <a:xfrm>
            <a:off x="3486200" y="3150171"/>
            <a:ext cx="8382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it-IT">
              <a:latin typeface="Helvetica" charset="0"/>
              <a:ea typeface="ＭＳ Ｐゴシック" charset="0"/>
            </a:endParaRPr>
          </a:p>
        </p:txBody>
      </p:sp>
      <p:grpSp>
        <p:nvGrpSpPr>
          <p:cNvPr id="122899" name="Group 19"/>
          <p:cNvGrpSpPr>
            <a:grpSpLocks/>
          </p:cNvGrpSpPr>
          <p:nvPr/>
        </p:nvGrpSpPr>
        <p:grpSpPr bwMode="auto">
          <a:xfrm>
            <a:off x="4914900" y="1935163"/>
            <a:ext cx="4194175" cy="1371600"/>
            <a:chOff x="3504" y="1344"/>
            <a:chExt cx="2642" cy="864"/>
          </a:xfrm>
        </p:grpSpPr>
        <p:sp>
          <p:nvSpPr>
            <p:cNvPr id="6155" name="Text Box 16"/>
            <p:cNvSpPr txBox="1">
              <a:spLocks noChangeArrowheads="1"/>
            </p:cNvSpPr>
            <p:nvPr/>
          </p:nvSpPr>
          <p:spPr bwMode="auto">
            <a:xfrm>
              <a:off x="4781" y="1534"/>
              <a:ext cx="1365" cy="368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b="1">
                  <a:solidFill>
                    <a:schemeClr val="bg1"/>
                  </a:solidFill>
                  <a:latin typeface="Helvetica" panose="020B0604020202020204" pitchFamily="34" charset="0"/>
                </a:rPr>
                <a:t>remainder</a:t>
              </a:r>
            </a:p>
          </p:txBody>
        </p:sp>
        <p:sp>
          <p:nvSpPr>
            <p:cNvPr id="6156" name="Line 17"/>
            <p:cNvSpPr>
              <a:spLocks noChangeShapeType="1"/>
            </p:cNvSpPr>
            <p:nvPr/>
          </p:nvSpPr>
          <p:spPr bwMode="auto">
            <a:xfrm flipH="1">
              <a:off x="4608" y="1728"/>
              <a:ext cx="240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157" name="Oval 18"/>
            <p:cNvSpPr>
              <a:spLocks noChangeArrowheads="1"/>
            </p:cNvSpPr>
            <p:nvPr/>
          </p:nvSpPr>
          <p:spPr bwMode="auto">
            <a:xfrm>
              <a:off x="3504" y="1344"/>
              <a:ext cx="1104" cy="864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it-IT" altLang="it-IT">
                <a:latin typeface="Helvetica" panose="020B0604020202020204" pitchFamily="34" charset="0"/>
              </a:endParaRPr>
            </a:p>
          </p:txBody>
        </p:sp>
      </p:grp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020272" y="4137372"/>
            <a:ext cx="2046973" cy="107721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b="1" dirty="0" smtClean="0">
                <a:solidFill>
                  <a:srgbClr val="FF3300"/>
                </a:solidFill>
                <a:latin typeface="Helvetica" panose="020B0604020202020204" pitchFamily="34" charset="0"/>
              </a:rPr>
              <a:t>first</a:t>
            </a:r>
            <a:r>
              <a:rPr lang="it-IT" altLang="it-IT" dirty="0" smtClean="0"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order</a:t>
            </a:r>
            <a:r>
              <a:rPr lang="it-IT" altLang="it-IT" dirty="0" smtClean="0"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accuracy</a:t>
            </a:r>
            <a:endParaRPr lang="it-IT" altLang="it-IT" sz="2400" dirty="0" smtClean="0">
              <a:latin typeface="New Yor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2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22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2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2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4" grpId="0" animBg="1"/>
      <p:bldP spid="122895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052"/>
          <p:cNvSpPr txBox="1">
            <a:spLocks noChangeArrowheads="1"/>
          </p:cNvSpPr>
          <p:nvPr/>
        </p:nvSpPr>
        <p:spPr bwMode="auto">
          <a:xfrm>
            <a:off x="2803525" y="53340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aphicFrame>
        <p:nvGraphicFramePr>
          <p:cNvPr id="7171" name="Object 2059"/>
          <p:cNvGraphicFramePr>
            <a:graphicFrameLocks noChangeAspect="1"/>
          </p:cNvGraphicFramePr>
          <p:nvPr/>
        </p:nvGraphicFramePr>
        <p:xfrm>
          <a:off x="1371600" y="381000"/>
          <a:ext cx="6019800" cy="286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3" imgW="2489200" imgH="1092200" progId="Equation.DSMT4">
                  <p:embed/>
                </p:oleObj>
              </mc:Choice>
              <mc:Fallback>
                <p:oleObj name="Equation" r:id="rId3" imgW="2489200" imgH="1092200" progId="Equation.DSMT4">
                  <p:embed/>
                  <p:pic>
                    <p:nvPicPr>
                      <p:cNvPr id="0" name="Object 20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1000"/>
                        <a:ext cx="6019800" cy="286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16" name="Object 2060"/>
          <p:cNvGraphicFramePr>
            <a:graphicFrameLocks noChangeAspect="1"/>
          </p:cNvGraphicFramePr>
          <p:nvPr/>
        </p:nvGraphicFramePr>
        <p:xfrm>
          <a:off x="914400" y="3429000"/>
          <a:ext cx="70866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5" imgW="2298700" imgH="419100" progId="Equation.DSMT4">
                  <p:embed/>
                </p:oleObj>
              </mc:Choice>
              <mc:Fallback>
                <p:oleObj name="Equation" r:id="rId5" imgW="2298700" imgH="419100" progId="Equation.DSMT4">
                  <p:embed/>
                  <p:pic>
                    <p:nvPicPr>
                      <p:cNvPr id="0" name="Object 20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429000"/>
                        <a:ext cx="70866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918" name="Text Box 2062"/>
          <p:cNvSpPr txBox="1">
            <a:spLocks noChangeArrowheads="1"/>
          </p:cNvSpPr>
          <p:nvPr/>
        </p:nvSpPr>
        <p:spPr bwMode="auto">
          <a:xfrm>
            <a:off x="738188" y="5197475"/>
            <a:ext cx="7439025" cy="9540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it-IT" sz="2800" dirty="0" smtClean="0">
                <a:latin typeface="Helvetica" panose="020B0604020202020204" pitchFamily="34" charset="0"/>
              </a:rPr>
              <a:t>a methodology to derive finite differences and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it-IT" sz="2800" dirty="0" smtClean="0">
                <a:latin typeface="Helvetica" panose="020B0604020202020204" pitchFamily="34" charset="0"/>
              </a:rPr>
              <a:t> their order of accuracy</a:t>
            </a:r>
            <a:endParaRPr lang="it-IT" altLang="it-IT" dirty="0" smtClean="0">
              <a:latin typeface="Helvetica" panose="020B0604020202020204" pitchFamily="34" charset="0"/>
            </a:endParaRPr>
          </a:p>
        </p:txBody>
      </p:sp>
      <p:grpSp>
        <p:nvGrpSpPr>
          <p:cNvPr id="123920" name="Group 2064"/>
          <p:cNvGrpSpPr>
            <a:grpSpLocks/>
          </p:cNvGrpSpPr>
          <p:nvPr/>
        </p:nvGrpSpPr>
        <p:grpSpPr bwMode="auto">
          <a:xfrm>
            <a:off x="1371600" y="1525588"/>
            <a:ext cx="6961188" cy="1674812"/>
            <a:chOff x="864" y="961"/>
            <a:chExt cx="4385" cy="1055"/>
          </a:xfrm>
        </p:grpSpPr>
        <p:sp>
          <p:nvSpPr>
            <p:cNvPr id="7178" name="Line 2061"/>
            <p:cNvSpPr>
              <a:spLocks noChangeShapeType="1"/>
            </p:cNvSpPr>
            <p:nvPr/>
          </p:nvSpPr>
          <p:spPr bwMode="auto">
            <a:xfrm>
              <a:off x="864" y="2016"/>
              <a:ext cx="388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179" name="Text Box 2063"/>
            <p:cNvSpPr txBox="1">
              <a:spLocks noChangeArrowheads="1"/>
            </p:cNvSpPr>
            <p:nvPr/>
          </p:nvSpPr>
          <p:spPr bwMode="auto">
            <a:xfrm>
              <a:off x="4927" y="961"/>
              <a:ext cx="322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4400" b="1">
                  <a:solidFill>
                    <a:schemeClr val="accent2"/>
                  </a:solidFill>
                  <a:latin typeface="Helvetica" panose="020B0604020202020204" pitchFamily="34" charset="0"/>
                </a:rPr>
                <a:t>+</a:t>
              </a:r>
              <a:endParaRPr lang="it-IT" altLang="it-IT">
                <a:latin typeface="Helvetica" panose="020B0604020202020204" pitchFamily="34" charset="0"/>
              </a:endParaRPr>
            </a:p>
          </p:txBody>
        </p:sp>
      </p:grpSp>
      <p:grpSp>
        <p:nvGrpSpPr>
          <p:cNvPr id="123923" name="Group 2067"/>
          <p:cNvGrpSpPr>
            <a:grpSpLocks/>
          </p:cNvGrpSpPr>
          <p:nvPr/>
        </p:nvGrpSpPr>
        <p:grpSpPr bwMode="auto">
          <a:xfrm>
            <a:off x="990600" y="2438400"/>
            <a:ext cx="7086600" cy="685800"/>
            <a:chOff x="624" y="1536"/>
            <a:chExt cx="4464" cy="432"/>
          </a:xfrm>
        </p:grpSpPr>
        <p:sp>
          <p:nvSpPr>
            <p:cNvPr id="7176" name="Line 2065"/>
            <p:cNvSpPr>
              <a:spLocks noChangeShapeType="1"/>
            </p:cNvSpPr>
            <p:nvPr/>
          </p:nvSpPr>
          <p:spPr bwMode="auto">
            <a:xfrm flipV="1">
              <a:off x="624" y="1536"/>
              <a:ext cx="4464" cy="43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177" name="Line 2066"/>
            <p:cNvSpPr>
              <a:spLocks noChangeShapeType="1"/>
            </p:cNvSpPr>
            <p:nvPr/>
          </p:nvSpPr>
          <p:spPr bwMode="auto">
            <a:xfrm>
              <a:off x="672" y="1584"/>
              <a:ext cx="4368" cy="33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3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052"/>
          <p:cNvSpPr txBox="1">
            <a:spLocks noChangeArrowheads="1"/>
          </p:cNvSpPr>
          <p:nvPr/>
        </p:nvSpPr>
        <p:spPr bwMode="auto">
          <a:xfrm>
            <a:off x="2803525" y="53340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grpSp>
        <p:nvGrpSpPr>
          <p:cNvPr id="8197" name="Group 2064"/>
          <p:cNvGrpSpPr>
            <a:grpSpLocks/>
          </p:cNvGrpSpPr>
          <p:nvPr/>
        </p:nvGrpSpPr>
        <p:grpSpPr bwMode="auto">
          <a:xfrm>
            <a:off x="1371600" y="1466850"/>
            <a:ext cx="6961188" cy="1674813"/>
            <a:chOff x="864" y="961"/>
            <a:chExt cx="4385" cy="1055"/>
          </a:xfrm>
        </p:grpSpPr>
        <p:sp>
          <p:nvSpPr>
            <p:cNvPr id="8203" name="Line 2061"/>
            <p:cNvSpPr>
              <a:spLocks noChangeShapeType="1"/>
            </p:cNvSpPr>
            <p:nvPr/>
          </p:nvSpPr>
          <p:spPr bwMode="auto">
            <a:xfrm>
              <a:off x="864" y="2016"/>
              <a:ext cx="388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4" name="Text Box 2063"/>
            <p:cNvSpPr txBox="1">
              <a:spLocks noChangeArrowheads="1"/>
            </p:cNvSpPr>
            <p:nvPr/>
          </p:nvSpPr>
          <p:spPr bwMode="auto">
            <a:xfrm>
              <a:off x="4927" y="961"/>
              <a:ext cx="322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4400" b="1">
                  <a:solidFill>
                    <a:schemeClr val="accent2"/>
                  </a:solidFill>
                  <a:latin typeface="Helvetica" panose="020B0604020202020204" pitchFamily="34" charset="0"/>
                </a:rPr>
                <a:t>+</a:t>
              </a:r>
              <a:endParaRPr lang="it-IT" altLang="it-IT">
                <a:latin typeface="Helvetica" panose="020B0604020202020204" pitchFamily="34" charset="0"/>
              </a:endParaRPr>
            </a:p>
          </p:txBody>
        </p:sp>
      </p:grpSp>
      <p:grpSp>
        <p:nvGrpSpPr>
          <p:cNvPr id="9" name="Group 2067"/>
          <p:cNvGrpSpPr>
            <a:grpSpLocks/>
          </p:cNvGrpSpPr>
          <p:nvPr/>
        </p:nvGrpSpPr>
        <p:grpSpPr bwMode="auto">
          <a:xfrm>
            <a:off x="900113" y="404813"/>
            <a:ext cx="7086600" cy="685800"/>
            <a:chOff x="624" y="1536"/>
            <a:chExt cx="4464" cy="432"/>
          </a:xfrm>
        </p:grpSpPr>
        <p:sp>
          <p:nvSpPr>
            <p:cNvPr id="8201" name="Line 2065"/>
            <p:cNvSpPr>
              <a:spLocks noChangeShapeType="1"/>
            </p:cNvSpPr>
            <p:nvPr/>
          </p:nvSpPr>
          <p:spPr bwMode="auto">
            <a:xfrm flipV="1">
              <a:off x="624" y="1536"/>
              <a:ext cx="4464" cy="43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2" name="Line 2066"/>
            <p:cNvSpPr>
              <a:spLocks noChangeShapeType="1"/>
            </p:cNvSpPr>
            <p:nvPr/>
          </p:nvSpPr>
          <p:spPr bwMode="auto">
            <a:xfrm>
              <a:off x="672" y="1584"/>
              <a:ext cx="4368" cy="33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764951" y="5816044"/>
            <a:ext cx="6188682" cy="646331"/>
          </a:xfrm>
          <a:prstGeom prst="rect">
            <a:avLst/>
          </a:prstGeom>
          <a:solidFill>
            <a:srgbClr val="99FF33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3600" b="1" dirty="0" err="1">
                <a:solidFill>
                  <a:schemeClr val="accent2"/>
                </a:solidFill>
                <a:latin typeface="Helvetica" panose="020B0604020202020204" pitchFamily="34" charset="0"/>
              </a:rPr>
              <a:t>backward</a:t>
            </a:r>
            <a:r>
              <a:rPr lang="it-IT" altLang="it-IT" sz="3600" b="1" dirty="0">
                <a:solidFill>
                  <a:schemeClr val="accent2"/>
                </a:solidFill>
                <a:latin typeface="Helvetica" panose="020B0604020202020204" pitchFamily="34" charset="0"/>
              </a:rPr>
              <a:t>  </a:t>
            </a:r>
            <a:r>
              <a:rPr lang="it-IT" altLang="it-IT" sz="3600" b="1" dirty="0" smtClean="0">
                <a:latin typeface="Helvetica" panose="020B0604020202020204" pitchFamily="34" charset="0"/>
              </a:rPr>
              <a:t>finite </a:t>
            </a:r>
            <a:r>
              <a:rPr lang="it-IT" altLang="it-IT" sz="3600" b="1" dirty="0" err="1" smtClean="0">
                <a:latin typeface="Helvetica" panose="020B0604020202020204" pitchFamily="34" charset="0"/>
              </a:rPr>
              <a:t>difference</a:t>
            </a:r>
            <a:endParaRPr lang="it-IT" altLang="it-IT" sz="3600" dirty="0">
              <a:latin typeface="New York" charset="0"/>
            </a:endParaRPr>
          </a:p>
        </p:txBody>
      </p:sp>
      <p:graphicFrame>
        <p:nvGraphicFramePr>
          <p:cNvPr id="8198" name="Oggetto 1"/>
          <p:cNvGraphicFramePr>
            <a:graphicFrameLocks noChangeAspect="1"/>
          </p:cNvGraphicFramePr>
          <p:nvPr/>
        </p:nvGraphicFramePr>
        <p:xfrm>
          <a:off x="820738" y="-68263"/>
          <a:ext cx="7077075" cy="321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7" name="Equazione" r:id="rId3" imgW="2362200" imgH="1066800" progId="Equation.3">
                  <p:embed/>
                </p:oleObj>
              </mc:Choice>
              <mc:Fallback>
                <p:oleObj name="Equazione" r:id="rId3" imgW="2362200" imgH="1066800" progId="Equation.3">
                  <p:embed/>
                  <p:pic>
                    <p:nvPicPr>
                      <p:cNvPr id="0" name="Ogget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-68263"/>
                        <a:ext cx="7077075" cy="321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927817"/>
              </p:ext>
            </p:extLst>
          </p:nvPr>
        </p:nvGraphicFramePr>
        <p:xfrm>
          <a:off x="1476375" y="3213100"/>
          <a:ext cx="6264275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8" name="Equazione" r:id="rId5" imgW="2209680" imgH="419040" progId="Equation.3">
                  <p:embed/>
                </p:oleObj>
              </mc:Choice>
              <mc:Fallback>
                <p:oleObj name="Equazione" r:id="rId5" imgW="2209680" imgH="419040" progId="Equation.3">
                  <p:embed/>
                  <p:pic>
                    <p:nvPicPr>
                      <p:cNvPr id="0" name="Ogget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213100"/>
                        <a:ext cx="6264275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076246"/>
              </p:ext>
            </p:extLst>
          </p:nvPr>
        </p:nvGraphicFramePr>
        <p:xfrm>
          <a:off x="764951" y="4400550"/>
          <a:ext cx="6188682" cy="131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9" name="Equazione" r:id="rId7" imgW="1854200" imgH="393700" progId="Equation.3">
                  <p:embed/>
                </p:oleObj>
              </mc:Choice>
              <mc:Fallback>
                <p:oleObj name="Equazione" r:id="rId7" imgW="1854200" imgH="393700" progId="Equation.3">
                  <p:embed/>
                  <p:pic>
                    <p:nvPicPr>
                      <p:cNvPr id="0" name="Ogget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951" y="4400550"/>
                        <a:ext cx="6188682" cy="1312863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5715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092280" y="4581525"/>
            <a:ext cx="2046973" cy="107721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b="1" dirty="0" smtClean="0">
                <a:solidFill>
                  <a:srgbClr val="FF3300"/>
                </a:solidFill>
                <a:latin typeface="Helvetica" panose="020B0604020202020204" pitchFamily="34" charset="0"/>
              </a:rPr>
              <a:t>first</a:t>
            </a:r>
            <a:r>
              <a:rPr lang="it-IT" altLang="it-IT" dirty="0" smtClean="0"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order</a:t>
            </a:r>
            <a:r>
              <a:rPr lang="it-IT" altLang="it-IT" dirty="0" smtClean="0">
                <a:latin typeface="Helvetica" panose="020B0604020202020204" pitchFamily="34" charset="0"/>
              </a:rPr>
              <a:t> </a:t>
            </a:r>
            <a:r>
              <a:rPr lang="it-IT" altLang="it-IT" dirty="0" err="1" smtClean="0">
                <a:latin typeface="Helvetica" panose="020B0604020202020204" pitchFamily="34" charset="0"/>
              </a:rPr>
              <a:t>accuracy</a:t>
            </a:r>
            <a:endParaRPr lang="it-IT" altLang="it-IT" sz="2400" dirty="0" smtClean="0">
              <a:latin typeface="New Yor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CH" sz="3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CH" sz="3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4934</TotalTime>
  <Words>1579</Words>
  <Application>Microsoft Office PowerPoint</Application>
  <PresentationFormat>Presentazione su schermo (4:3)</PresentationFormat>
  <Paragraphs>374</Paragraphs>
  <Slides>68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68</vt:i4>
      </vt:variant>
    </vt:vector>
  </HeadingPairs>
  <TitlesOfParts>
    <vt:vector size="83" baseType="lpstr">
      <vt:lpstr>MS PGothic</vt:lpstr>
      <vt:lpstr>MS PGothic</vt:lpstr>
      <vt:lpstr>Arial</vt:lpstr>
      <vt:lpstr>Arial Unicode MS</vt:lpstr>
      <vt:lpstr>Courier New</vt:lpstr>
      <vt:lpstr>Helvetica</vt:lpstr>
      <vt:lpstr>New York</vt:lpstr>
      <vt:lpstr>Symbol</vt:lpstr>
      <vt:lpstr>Times</vt:lpstr>
      <vt:lpstr>Times New Roman</vt:lpstr>
      <vt:lpstr>Wingdings</vt:lpstr>
      <vt:lpstr>Struttura predefinita</vt:lpstr>
      <vt:lpstr>Equazione</vt:lpstr>
      <vt:lpstr>Equation</vt:lpstr>
      <vt:lpstr>Microsoft Equation 3.0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Istituto Universitario Navale di Napoli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 di Eulero implicito</dc:title>
  <dc:creator>giunta</dc:creator>
  <cp:lastModifiedBy>Giulio Giunta</cp:lastModifiedBy>
  <cp:revision>193</cp:revision>
  <cp:lastPrinted>2000-05-31T07:13:09Z</cp:lastPrinted>
  <dcterms:created xsi:type="dcterms:W3CDTF">2000-04-19T13:04:06Z</dcterms:created>
  <dcterms:modified xsi:type="dcterms:W3CDTF">2022-12-19T15:04:15Z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>giulio.giunta@uninav.it</vt:lpwstr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E:\Giunta\Corsi\matematica computazionale</vt:lpwstr>
  </property>
</Properties>
</file>