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502" r:id="rId2"/>
    <p:sldId id="530" r:id="rId3"/>
    <p:sldId id="531" r:id="rId4"/>
    <p:sldId id="532" r:id="rId5"/>
    <p:sldId id="533" r:id="rId6"/>
    <p:sldId id="535" r:id="rId7"/>
    <p:sldId id="534" r:id="rId8"/>
    <p:sldId id="536" r:id="rId9"/>
    <p:sldId id="513" r:id="rId10"/>
    <p:sldId id="555" r:id="rId11"/>
    <p:sldId id="561" r:id="rId12"/>
    <p:sldId id="556" r:id="rId13"/>
    <p:sldId id="557" r:id="rId14"/>
    <p:sldId id="565" r:id="rId15"/>
    <p:sldId id="574" r:id="rId16"/>
    <p:sldId id="566" r:id="rId17"/>
    <p:sldId id="568" r:id="rId18"/>
    <p:sldId id="529" r:id="rId19"/>
    <p:sldId id="510" r:id="rId20"/>
    <p:sldId id="542" r:id="rId21"/>
    <p:sldId id="537" r:id="rId22"/>
    <p:sldId id="538" r:id="rId23"/>
    <p:sldId id="539" r:id="rId24"/>
    <p:sldId id="540" r:id="rId25"/>
    <p:sldId id="541" r:id="rId26"/>
    <p:sldId id="570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8" r:id="rId35"/>
    <p:sldId id="550" r:id="rId36"/>
    <p:sldId id="551" r:id="rId37"/>
    <p:sldId id="552" r:id="rId38"/>
    <p:sldId id="563" r:id="rId39"/>
    <p:sldId id="562" r:id="rId40"/>
    <p:sldId id="576" r:id="rId41"/>
    <p:sldId id="575" r:id="rId42"/>
    <p:sldId id="553" r:id="rId43"/>
    <p:sldId id="554" r:id="rId44"/>
    <p:sldId id="560" r:id="rId45"/>
    <p:sldId id="573" r:id="rId46"/>
    <p:sldId id="572" r:id="rId47"/>
    <p:sldId id="571" r:id="rId48"/>
    <p:sldId id="559" r:id="rId49"/>
    <p:sldId id="564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C000"/>
    <a:srgbClr val="00B0F0"/>
    <a:srgbClr val="008080"/>
    <a:srgbClr val="0033CC"/>
    <a:srgbClr val="E8FDE7"/>
    <a:srgbClr val="CCFFFF"/>
    <a:srgbClr val="99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DF2C72-D785-43A0-BB24-20242E48ECA8}" type="datetimeFigureOut">
              <a:rPr lang="it-IT" altLang="it-IT"/>
              <a:pPr>
                <a:defRPr/>
              </a:pPr>
              <a:t>09/11/2023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FF0986-D6AA-4A3A-BBFB-2C2DBBAD72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7F2991-3532-4CDA-BBCE-2B8B2894D2A0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E23559-7524-48C1-89DD-1F94273CCBF9}" type="slidenum">
              <a:rPr lang="it-IT" altLang="it-IT" sz="1200" smtClean="0"/>
              <a:pPr/>
              <a:t>10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880EEB-4501-4D16-9C19-B102ADBCFEA9}" type="slidenum">
              <a:rPr lang="it-IT" altLang="it-IT" sz="1200" smtClean="0"/>
              <a:pPr/>
              <a:t>11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2373765-4EEA-406E-B4A0-F4C00F70DC9A}" type="slidenum">
              <a:rPr lang="it-IT" altLang="it-IT" sz="1200" smtClean="0"/>
              <a:pPr/>
              <a:t>12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2A39ED-E682-4BBE-B19E-08DD7B4FD3D4}" type="slidenum">
              <a:rPr lang="it-IT" altLang="it-IT" sz="1200" smtClean="0"/>
              <a:pPr/>
              <a:t>13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DEA33F6-1510-4A30-8A0B-C06F89093388}" type="slidenum">
              <a:rPr lang="it-IT" altLang="it-IT" sz="1200" smtClean="0"/>
              <a:pPr/>
              <a:t>14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8B1B250-AC89-40C6-8BB3-3A47F6A671AE}" type="slidenum">
              <a:rPr lang="it-IT" altLang="it-IT" sz="1200" smtClean="0"/>
              <a:pPr/>
              <a:t>16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8D47E0-77F5-442E-85E0-02FB0BCEE937}" type="slidenum">
              <a:rPr lang="it-IT" altLang="it-IT" sz="1200" smtClean="0"/>
              <a:pPr/>
              <a:t>17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DC516BB-2453-4D1E-881C-A6D975D96A90}" type="slidenum">
              <a:rPr lang="it-IT" altLang="it-IT" sz="1200" smtClean="0"/>
              <a:pPr/>
              <a:t>18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B1A3041-D65D-41AD-8AFF-95F826CE18AE}" type="slidenum">
              <a:rPr lang="it-IT" altLang="it-IT" sz="1200" smtClean="0"/>
              <a:pPr/>
              <a:t>19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C4F4275-FA01-43E7-B4C7-5A13B5FFFF5A}" type="slidenum">
              <a:rPr lang="it-IT" altLang="it-IT" sz="1200" smtClean="0"/>
              <a:pPr/>
              <a:t>20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51AD56E-213D-4DE5-B74C-8CA40386B460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C0F337-24E1-414F-8410-BDE69A830377}" type="slidenum">
              <a:rPr lang="it-IT" altLang="it-IT" sz="1200" smtClean="0"/>
              <a:pPr/>
              <a:t>21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A945AC0-99F0-49F6-9451-67C7D4D22946}" type="slidenum">
              <a:rPr lang="it-IT" altLang="it-IT" sz="1200" smtClean="0"/>
              <a:pPr/>
              <a:t>22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7AAB6A2-713C-4F6C-8105-915FAE2DA816}" type="slidenum">
              <a:rPr lang="it-IT" altLang="it-IT" sz="1200" smtClean="0"/>
              <a:pPr/>
              <a:t>23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E6A595D-FC47-44E8-981D-955338A1D438}" type="slidenum">
              <a:rPr lang="it-IT" altLang="it-IT" sz="1200" smtClean="0"/>
              <a:pPr/>
              <a:t>24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FB63443-6B29-47A8-8FAB-2C9E7E29ACC8}" type="slidenum">
              <a:rPr lang="it-IT" altLang="it-IT" sz="1200" smtClean="0"/>
              <a:pPr/>
              <a:t>25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C5C81DD-AB6D-48E2-B1F5-3E18E7B327F7}" type="slidenum">
              <a:rPr lang="it-IT" altLang="it-IT" sz="1200" smtClean="0"/>
              <a:pPr/>
              <a:t>26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DDF5B2-D897-46CC-BE01-37E5B6FD6A37}" type="slidenum">
              <a:rPr lang="it-IT" altLang="it-IT" sz="1200" smtClean="0"/>
              <a:pPr/>
              <a:t>27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023A9F1-E964-4845-A587-53FC9665DBD3}" type="slidenum">
              <a:rPr lang="it-IT" altLang="it-IT" sz="1200" smtClean="0"/>
              <a:pPr/>
              <a:t>28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177EBA7-3245-46FE-BC49-01A2D41C1445}" type="slidenum">
              <a:rPr lang="it-IT" altLang="it-IT" sz="1200" smtClean="0"/>
              <a:pPr/>
              <a:t>29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CF75583-F7FA-458F-8098-25164D222B91}" type="slidenum">
              <a:rPr lang="it-IT" altLang="it-IT" sz="1200" smtClean="0"/>
              <a:pPr/>
              <a:t>30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4FD7004-54EB-41C2-B5E4-1783DB5C1692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D76D18-7C50-45C9-95D0-8334E0C66576}" type="slidenum">
              <a:rPr lang="it-IT" altLang="it-IT" sz="1200" smtClean="0"/>
              <a:pPr/>
              <a:t>31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41AA0B3-3DF8-4053-B05B-4319C0A6E968}" type="slidenum">
              <a:rPr lang="it-IT" altLang="it-IT" sz="1200" smtClean="0"/>
              <a:pPr/>
              <a:t>32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D06CF8-98D7-4C8A-8071-215EEB1FDD86}" type="slidenum">
              <a:rPr lang="it-IT" altLang="it-IT" sz="1200" smtClean="0"/>
              <a:pPr/>
              <a:t>33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A1F0D18-BA1F-473A-BD3B-A8D8FCC3A572}" type="slidenum">
              <a:rPr lang="it-IT" altLang="it-IT" sz="1200" smtClean="0"/>
              <a:pPr/>
              <a:t>34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3B58119-FB8F-451B-B5CA-DA5D10A2A4A5}" type="slidenum">
              <a:rPr lang="it-IT" altLang="it-IT" sz="1200" smtClean="0"/>
              <a:pPr/>
              <a:t>35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0ED7EF6-C912-444C-8A59-3AAE19438F4C}" type="slidenum">
              <a:rPr lang="it-IT" altLang="it-IT" sz="1200" smtClean="0"/>
              <a:pPr/>
              <a:t>36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BBC7CD-38B8-455A-93FC-26E2BDC43EBC}" type="slidenum">
              <a:rPr lang="it-IT" altLang="it-IT" sz="1200" smtClean="0"/>
              <a:pPr/>
              <a:t>37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29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8895F05-9AF6-4A25-9AA6-78B1359C6400}" type="slidenum">
              <a:rPr lang="it-IT" altLang="it-IT" sz="1200" smtClean="0"/>
              <a:pPr/>
              <a:t>42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49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5CF457F-D84F-493A-B220-937A13B9D01A}" type="slidenum">
              <a:rPr lang="it-IT" altLang="it-IT" sz="1200" smtClean="0"/>
              <a:pPr/>
              <a:t>43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70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FB931C-9E15-4AA0-9465-6700C9B57076}" type="slidenum">
              <a:rPr lang="it-IT" altLang="it-IT" sz="1200" smtClean="0"/>
              <a:pPr/>
              <a:t>44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8533F41-8D2F-45CA-85CF-47532C379600}" type="slidenum">
              <a:rPr lang="it-IT" altLang="it-IT" sz="1200" smtClean="0"/>
              <a:pPr/>
              <a:t>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806471-1089-4CE3-A261-2671847719DC}" type="slidenum">
              <a:rPr lang="it-IT" altLang="it-IT" sz="1200" smtClean="0"/>
              <a:pPr/>
              <a:t>45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65E157A-11CC-4E51-81AD-D1DCCAF790FA}" type="slidenum">
              <a:rPr lang="it-IT" altLang="it-IT" sz="1200" smtClean="0"/>
              <a:pPr/>
              <a:t>46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931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94AD44-D73D-445D-96FD-5575E7B4DCE6}" type="slidenum">
              <a:rPr lang="it-IT" altLang="it-IT" sz="1200" smtClean="0"/>
              <a:pPr/>
              <a:t>47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952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D0FB4AE-2E8D-4B1A-A22D-D45859D9CE3F}" type="slidenum">
              <a:rPr lang="it-IT" altLang="it-IT" sz="1200" smtClean="0"/>
              <a:pPr/>
              <a:t>48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50D03D1-D1AE-46CA-960A-4A87FE83364F}" type="slidenum">
              <a:rPr lang="it-IT" altLang="it-IT" sz="1200" smtClean="0"/>
              <a:pPr/>
              <a:t>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9640EFB-B96B-43C4-A9D8-7623F2AA368D}" type="slidenum">
              <a:rPr lang="it-IT" altLang="it-IT" sz="1200" smtClean="0"/>
              <a:pPr/>
              <a:t>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130DA2-DE8F-4E5B-B1E1-4F8743582B26}" type="slidenum">
              <a:rPr lang="it-IT" altLang="it-IT" sz="1200" smtClean="0"/>
              <a:pPr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F078572-4D70-49AD-9080-5A214B7C6854}" type="slidenum">
              <a:rPr lang="it-IT" altLang="it-IT" sz="1200" smtClean="0"/>
              <a:pPr/>
              <a:t>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BF89EF-22DD-430F-ACE8-429BCD25894B}" type="slidenum">
              <a:rPr lang="it-IT" altLang="it-IT" sz="1200" smtClean="0"/>
              <a:pPr/>
              <a:t>9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494E6-039F-4AF7-BAB9-01FCECB4E54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8605811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835F3-403B-408B-960B-BFD048FD23A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62737393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42E01-6E12-4777-8481-AFDEEBF9E5E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3427538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86C8E-B3BA-49E5-B7C8-F7EF7E6C425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795204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CFD0-5F6F-4575-9B77-86385EFD1B8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5134821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7FB95-6650-4995-847E-71C7DD4C85B4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228768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BA8B-215E-4ED4-B888-93DC99DC3C1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5683658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24E7-7B5D-4395-82FD-E1CB9E578F6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5541644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257B-D645-4323-B023-15EF5465BA06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821664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A63CF-A913-41EC-900E-2C2BAE12F1F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2037026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2AB3-2892-4560-A90F-43323EB9B0F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6895821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F93C5E-6021-47FE-BAAC-A23E71C53BE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6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0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5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41.wmf"/><Relationship Id="rId1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81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tags" Target="../tags/tag35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2.wmf"/><Relationship Id="rId5" Type="http://schemas.openxmlformats.org/officeDocument/2006/relationships/image" Target="../media/image45.wmf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62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tags" Target="../tags/tag36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52.wmf"/><Relationship Id="rId5" Type="http://schemas.openxmlformats.org/officeDocument/2006/relationships/image" Target="../media/image45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100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1" Type="http://schemas.openxmlformats.org/officeDocument/2006/relationships/tags" Target="../tags/tag37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52.wmf"/><Relationship Id="rId5" Type="http://schemas.openxmlformats.org/officeDocument/2006/relationships/image" Target="../media/image45.wmf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9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0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6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6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73.wmf"/><Relationship Id="rId5" Type="http://schemas.openxmlformats.org/officeDocument/2006/relationships/image" Target="../media/image45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17.bin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1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77.wmf"/><Relationship Id="rId5" Type="http://schemas.openxmlformats.org/officeDocument/2006/relationships/image" Target="../media/image45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2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4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8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9.bin"/><Relationship Id="rId1" Type="http://schemas.openxmlformats.org/officeDocument/2006/relationships/tags" Target="../tags/tag44.x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38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395288" y="1412875"/>
            <a:ext cx="8353425" cy="15922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numerical solution of </a:t>
            </a:r>
            <a:r>
              <a:rPr lang="en-US" altLang="it-IT" b="1">
                <a:latin typeface="Arial" panose="020B0604020202020204" pitchFamily="34" charset="0"/>
              </a:rPr>
              <a:t>non-linear vector equations</a:t>
            </a:r>
            <a:r>
              <a:rPr lang="en-US" altLang="it-IT">
                <a:latin typeface="Arial" panose="020B0604020202020204" pitchFamily="34" charset="0"/>
              </a:rPr>
              <a:t>, i.e. equations involving vector functions in 2 or more variables</a:t>
            </a:r>
            <a:endParaRPr lang="it-IT" altLang="it-IT" sz="3600" i="1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1187450" y="333375"/>
            <a:ext cx="63579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Systems of Non Linear Equations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59113" y="3213100"/>
            <a:ext cx="2592387" cy="1863725"/>
            <a:chOff x="1927" y="2024"/>
            <a:chExt cx="1633" cy="1174"/>
          </a:xfrm>
        </p:grpSpPr>
        <p:sp>
          <p:nvSpPr>
            <p:cNvPr id="3079" name="AutoShape 18"/>
            <p:cNvSpPr>
              <a:spLocks noChangeArrowheads="1"/>
            </p:cNvSpPr>
            <p:nvPr/>
          </p:nvSpPr>
          <p:spPr bwMode="auto">
            <a:xfrm>
              <a:off x="2472" y="2024"/>
              <a:ext cx="499" cy="4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3080" name="Object 21"/>
            <p:cNvGraphicFramePr>
              <a:graphicFrameLocks noChangeAspect="1"/>
            </p:cNvGraphicFramePr>
            <p:nvPr/>
          </p:nvGraphicFramePr>
          <p:xfrm>
            <a:off x="1927" y="2523"/>
            <a:ext cx="1633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3947" imgH="253890" progId="Equation.DSMT4">
                    <p:embed/>
                  </p:oleObj>
                </mc:Choice>
                <mc:Fallback>
                  <p:oleObj name="Equation" r:id="rId4" imgW="583947" imgH="25389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2523"/>
                          <a:ext cx="1633" cy="675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>
                          <a:solidFill>
                            <a:srgbClr val="33CC33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5656" name="Text Box 24"/>
          <p:cNvSpPr txBox="1">
            <a:spLocks noChangeArrowheads="1"/>
          </p:cNvSpPr>
          <p:nvPr/>
        </p:nvSpPr>
        <p:spPr bwMode="auto">
          <a:xfrm>
            <a:off x="827088" y="5300663"/>
            <a:ext cx="777716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b="1"/>
              <a:t>F</a:t>
            </a:r>
            <a:r>
              <a:rPr lang="it-IT" altLang="it-IT">
                <a:latin typeface="Arial" panose="020B0604020202020204" pitchFamily="34" charset="0"/>
              </a:rPr>
              <a:t> is a vector of </a:t>
            </a:r>
            <a:r>
              <a:rPr lang="it-IT" altLang="it-IT" i="1">
                <a:solidFill>
                  <a:schemeClr val="accent2"/>
                </a:solidFill>
              </a:rPr>
              <a:t>n</a:t>
            </a:r>
            <a:r>
              <a:rPr lang="it-IT" altLang="it-IT">
                <a:latin typeface="Arial" panose="020B0604020202020204" pitchFamily="34" charset="0"/>
              </a:rPr>
              <a:t> components</a:t>
            </a:r>
          </a:p>
        </p:txBody>
      </p:sp>
      <p:sp>
        <p:nvSpPr>
          <p:cNvPr id="325657" name="Text Box 25"/>
          <p:cNvSpPr txBox="1">
            <a:spLocks noChangeArrowheads="1"/>
          </p:cNvSpPr>
          <p:nvPr/>
        </p:nvSpPr>
        <p:spPr bwMode="auto">
          <a:xfrm>
            <a:off x="827088" y="6021388"/>
            <a:ext cx="777716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b="1"/>
              <a:t>x</a:t>
            </a:r>
            <a:r>
              <a:rPr lang="it-IT" altLang="it-IT">
                <a:latin typeface="Arial" panose="020B0604020202020204" pitchFamily="34" charset="0"/>
              </a:rPr>
              <a:t> is a vector of </a:t>
            </a:r>
            <a:r>
              <a:rPr lang="it-IT" altLang="it-IT" i="1">
                <a:solidFill>
                  <a:schemeClr val="accent2"/>
                </a:solidFill>
              </a:rPr>
              <a:t>n</a:t>
            </a:r>
            <a:r>
              <a:rPr lang="it-IT" altLang="it-IT">
                <a:latin typeface="Arial" panose="020B0604020202020204" pitchFamily="34" charset="0"/>
              </a:rPr>
              <a:t> components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5" grpId="0" animBg="1" autoUpdateAnimBg="0"/>
      <p:bldP spid="325656" grpId="0" animBg="1" autoUpdateAnimBg="0"/>
      <p:bldP spid="32565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8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B37B901-A063-C0C0-6ACF-7CB637A29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6237312"/>
            <a:ext cx="709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function of 2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surf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"/>
          <p:cNvSpPr txBox="1">
            <a:spLocks noChangeArrowheads="1"/>
          </p:cNvSpPr>
          <p:nvPr/>
        </p:nvSpPr>
        <p:spPr bwMode="auto">
          <a:xfrm>
            <a:off x="323850" y="476250"/>
            <a:ext cx="8496300" cy="440055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x = linspace(-5,5,50);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y = linspace(-5,5,50);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[X,Y] = meshgrid(x,y);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f1Z = X.^2-Y+0.5;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f2Z = -X+Y.^2+0.5;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surf(X,Y,f1Z);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hold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surf(X,Y,f2Z);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hold 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750888" y="5013325"/>
            <a:ext cx="7642225" cy="95408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function of </a:t>
            </a:r>
            <a:r>
              <a:rPr lang="it-IT" altLang="it-IT" sz="2800" dirty="0" err="1">
                <a:latin typeface="Arial" panose="020B0604020202020204" pitchFamily="34" charset="0"/>
              </a:rPr>
              <a:t>two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variables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defined</a:t>
            </a:r>
            <a:r>
              <a:rPr lang="it-IT" altLang="it-IT" sz="2800" dirty="0">
                <a:latin typeface="Arial" panose="020B0604020202020204" pitchFamily="34" charset="0"/>
              </a:rPr>
              <a:t> on a 2D domain via </a:t>
            </a:r>
            <a:r>
              <a:rPr lang="it-IT" altLang="it-IT" sz="2800" dirty="0" err="1">
                <a:latin typeface="Arial" panose="020B0604020202020204" pitchFamily="34" charset="0"/>
              </a:rPr>
              <a:t>ascissas</a:t>
            </a:r>
            <a:r>
              <a:rPr lang="it-IT" altLang="it-IT" sz="2800" dirty="0">
                <a:latin typeface="Arial" panose="020B0604020202020204" pitchFamily="34" charset="0"/>
              </a:rPr>
              <a:t> and </a:t>
            </a:r>
            <a:r>
              <a:rPr lang="it-IT" altLang="it-IT" sz="2800" dirty="0" err="1">
                <a:latin typeface="Arial" panose="020B0604020202020204" pitchFamily="34" charset="0"/>
              </a:rPr>
              <a:t>ordinates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matrices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827088" y="6021388"/>
            <a:ext cx="709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function of 2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surf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885825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BAF813-BF82-50AF-D305-9755CB4E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301" y="6279406"/>
            <a:ext cx="7469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function of 2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fsurf</a:t>
            </a:r>
            <a:endParaRPr lang="it-IT" altLang="it-I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323850" y="476250"/>
            <a:ext cx="8496300" cy="2678113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f1 = @(x,y) x.^2-y-0.5;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f2 = @(x,y) -x+y.^2-0.5;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fsurf(f1,[-5 5 -5 5])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hold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fsurf(f2,[-5 5 -5 5])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hold off</a:t>
            </a:r>
            <a:endParaRPr lang="it-IT" altLang="it-IT" sz="2800" b="1">
              <a:latin typeface="Courier New" panose="02070309020205020404" pitchFamily="49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50888" y="3716338"/>
            <a:ext cx="7642225" cy="138588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function of </a:t>
            </a:r>
            <a:r>
              <a:rPr lang="it-IT" altLang="it-IT" sz="2800" dirty="0" err="1">
                <a:latin typeface="Arial" panose="020B0604020202020204" pitchFamily="34" charset="0"/>
              </a:rPr>
              <a:t>two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variables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defined</a:t>
            </a:r>
            <a:r>
              <a:rPr lang="it-IT" altLang="it-IT" sz="2800" dirty="0">
                <a:latin typeface="Arial" panose="020B0604020202020204" pitchFamily="34" charset="0"/>
              </a:rPr>
              <a:t> on a 2D domain </a:t>
            </a:r>
            <a:r>
              <a:rPr lang="en-US" altLang="it-IT" sz="2800" dirty="0">
                <a:latin typeface="Arial" panose="020B0604020202020204" pitchFamily="34" charset="0"/>
              </a:rPr>
              <a:t>without construction of the matrices of the abscissas and ordinates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750888" y="5589588"/>
            <a:ext cx="7469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plotting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function of 2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fsurf</a:t>
            </a:r>
            <a:endParaRPr lang="it-IT" altLang="it-IT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323850" y="692150"/>
            <a:ext cx="8496300" cy="2678113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f11 = @(x) x(1)^2-x(2)-0.5;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f22 = @(x) -x(1)+x(2)^2-0.5;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fsurf(f11,[-5 5])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hold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fsurf(f22,[-5 5])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hold off</a:t>
            </a:r>
            <a:endParaRPr lang="it-IT" altLang="it-IT" sz="2800" b="1">
              <a:latin typeface="Courier New" panose="02070309020205020404" pitchFamily="49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4213" y="3573463"/>
            <a:ext cx="7643812" cy="24320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it-IT" altLang="it-IT" sz="12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it-IT" altLang="it-IT" sz="2800" dirty="0" err="1">
                <a:latin typeface="Arial" panose="020B0604020202020204" pitchFamily="34" charset="0"/>
              </a:rPr>
              <a:t>function</a:t>
            </a:r>
            <a:r>
              <a:rPr lang="it-IT" altLang="it-IT" sz="2800" dirty="0">
                <a:latin typeface="Arial" panose="020B0604020202020204" pitchFamily="34" charset="0"/>
              </a:rPr>
              <a:t> of </a:t>
            </a:r>
            <a:r>
              <a:rPr lang="it-IT" altLang="it-IT" sz="2800" dirty="0" err="1">
                <a:latin typeface="Arial" panose="020B0604020202020204" pitchFamily="34" charset="0"/>
              </a:rPr>
              <a:t>two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variables</a:t>
            </a:r>
            <a:r>
              <a:rPr lang="it-IT" altLang="it-IT" sz="2800" dirty="0">
                <a:latin typeface="Arial" panose="020B0604020202020204" pitchFamily="34" charset="0"/>
              </a:rPr>
              <a:t> with a </a:t>
            </a:r>
            <a:r>
              <a:rPr lang="it-IT" altLang="it-IT" sz="2800" dirty="0" err="1">
                <a:latin typeface="Arial" panose="020B0604020202020204" pitchFamily="34" charset="0"/>
              </a:rPr>
              <a:t>vector</a:t>
            </a:r>
            <a:r>
              <a:rPr lang="it-IT" altLang="it-IT" sz="2800" dirty="0">
                <a:latin typeface="Arial" panose="020B0604020202020204" pitchFamily="34" charset="0"/>
              </a:rPr>
              <a:t> of </a:t>
            </a:r>
            <a:r>
              <a:rPr lang="it-IT" altLang="it-IT" sz="2800" dirty="0" err="1">
                <a:latin typeface="Arial" panose="020B0604020202020204" pitchFamily="34" charset="0"/>
              </a:rPr>
              <a:t>two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components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as</a:t>
            </a:r>
            <a:r>
              <a:rPr lang="it-IT" altLang="it-IT" sz="2800" dirty="0">
                <a:latin typeface="Arial" panose="020B0604020202020204" pitchFamily="34" charset="0"/>
              </a:rPr>
              <a:t> input </a:t>
            </a:r>
            <a:r>
              <a:rPr lang="it-IT" altLang="it-IT" sz="2800" dirty="0" err="1">
                <a:latin typeface="Arial" panose="020B0604020202020204" pitchFamily="34" charset="0"/>
              </a:rPr>
              <a:t>argument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en-US" altLang="it-IT" sz="28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it-IT" sz="2800" dirty="0">
                <a:latin typeface="Arial" panose="020B0604020202020204" pitchFamily="34" charset="0"/>
              </a:rPr>
              <a:t>it immediately generalizes to the </a:t>
            </a:r>
            <a:r>
              <a:rPr lang="en-US" altLang="it-IT" sz="2800" dirty="0" err="1">
                <a:latin typeface="Arial" panose="020B0604020202020204" pitchFamily="34" charset="0"/>
              </a:rPr>
              <a:t>nD</a:t>
            </a:r>
            <a:r>
              <a:rPr lang="en-US" altLang="it-IT" sz="2800" dirty="0">
                <a:latin typeface="Arial" panose="020B0604020202020204" pitchFamily="34" charset="0"/>
              </a:rPr>
              <a:t> case</a:t>
            </a:r>
          </a:p>
          <a:p>
            <a:pPr algn="ctr">
              <a:defRPr/>
            </a:pPr>
            <a:r>
              <a:rPr lang="en-US" altLang="it-IT" sz="2800" dirty="0">
                <a:latin typeface="Arial" panose="020B0604020202020204" pitchFamily="34" charset="0"/>
              </a:rPr>
              <a:t>and to the case of vector functions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0"/>
          <p:cNvSpPr txBox="1">
            <a:spLocks noChangeArrowheads="1"/>
          </p:cNvSpPr>
          <p:nvPr/>
        </p:nvSpPr>
        <p:spPr bwMode="auto">
          <a:xfrm>
            <a:off x="117430" y="2348880"/>
            <a:ext cx="8496300" cy="4402138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it-IT" sz="2800" b="1" dirty="0">
                <a:latin typeface="Courier New" panose="02070309020205020404" pitchFamily="49" charset="0"/>
              </a:rPr>
              <a:t>F = @(x) [f11(x);f22(x)];</a:t>
            </a:r>
          </a:p>
          <a:p>
            <a:pPr>
              <a:defRPr/>
            </a:pPr>
            <a:r>
              <a:rPr lang="en-US" altLang="it-IT" sz="2800" b="1" dirty="0" err="1">
                <a:latin typeface="Courier New" panose="02070309020205020404" pitchFamily="49" charset="0"/>
              </a:rPr>
              <a:t>fsolve</a:t>
            </a:r>
            <a:r>
              <a:rPr lang="en-US" altLang="it-IT" sz="2800" b="1" dirty="0">
                <a:latin typeface="Courier New" panose="02070309020205020404" pitchFamily="49" charset="0"/>
              </a:rPr>
              <a:t>(F,[1 1])</a:t>
            </a:r>
          </a:p>
          <a:p>
            <a:pPr>
              <a:defRPr/>
            </a:pPr>
            <a:endParaRPr lang="en-US" altLang="it-IT" sz="2800" b="1" dirty="0">
              <a:latin typeface="Courier New" panose="02070309020205020404" pitchFamily="49" charset="0"/>
            </a:endParaRPr>
          </a:p>
          <a:p>
            <a:pPr>
              <a:defRPr/>
            </a:pPr>
            <a:r>
              <a:rPr lang="en-US" altLang="it-IT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Equation solved.</a:t>
            </a:r>
          </a:p>
          <a:p>
            <a:pPr>
              <a:defRPr/>
            </a:pPr>
            <a:r>
              <a:rPr lang="en-US" altLang="it-IT" sz="28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fsolve</a:t>
            </a:r>
            <a:r>
              <a:rPr lang="en-US" altLang="it-IT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 completed because the vector of function values is near zero</a:t>
            </a:r>
          </a:p>
          <a:p>
            <a:pPr>
              <a:defRPr/>
            </a:pPr>
            <a:r>
              <a:rPr lang="en-US" altLang="it-IT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as measured by the default value of the function tolerance, and</a:t>
            </a:r>
          </a:p>
          <a:p>
            <a:pPr>
              <a:defRPr/>
            </a:pPr>
            <a:r>
              <a:rPr lang="en-US" altLang="it-IT" sz="2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the problem appears regular as measured by the gradient.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7430" y="173348"/>
            <a:ext cx="9001125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it-IT" sz="2800" dirty="0">
                <a:latin typeface="Arial" panose="020B0604020202020204" pitchFamily="34" charset="0"/>
              </a:rPr>
              <a:t>solving nonlinear systems of equations in </a:t>
            </a:r>
            <a:r>
              <a:rPr lang="en-US" altLang="it-IT" sz="2800" dirty="0" err="1">
                <a:latin typeface="Arial" panose="020B0604020202020204" pitchFamily="34" charset="0"/>
              </a:rPr>
              <a:t>Matlab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p:sp>
        <p:nvSpPr>
          <p:cNvPr id="32772" name="CasellaDiTesto 4"/>
          <p:cNvSpPr txBox="1">
            <a:spLocks noChangeArrowheads="1"/>
          </p:cNvSpPr>
          <p:nvPr/>
        </p:nvSpPr>
        <p:spPr bwMode="auto">
          <a:xfrm>
            <a:off x="3419872" y="1052736"/>
            <a:ext cx="1666875" cy="585787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Courier New" panose="02070309020205020404" pitchFamily="49" charset="0"/>
                <a:cs typeface="Courier New" panose="02070309020205020404" pitchFamily="49" charset="0"/>
              </a:rPr>
              <a:t>fsolve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4EB1B56-1546-E366-BAB4-5CA6618420AF}"/>
              </a:ext>
            </a:extLst>
          </p:cNvPr>
          <p:cNvGrpSpPr/>
          <p:nvPr/>
        </p:nvGrpSpPr>
        <p:grpSpPr>
          <a:xfrm>
            <a:off x="5220072" y="697223"/>
            <a:ext cx="4380322" cy="3284414"/>
            <a:chOff x="5220072" y="697223"/>
            <a:chExt cx="4380322" cy="3284414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56E846A4-E9AA-E6D5-5201-C245CF717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97223"/>
              <a:ext cx="4380322" cy="3284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6C8C8B4-AB33-EA70-5179-68E91D85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2641439"/>
              <a:ext cx="1870670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i="1" dirty="0"/>
                <a:t>a</a:t>
              </a:r>
              <a:r>
                <a:rPr lang="it-IT" altLang="it-IT" sz="2400" dirty="0"/>
                <a:t> = -0.5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 2 </a:t>
              </a:r>
              <a:r>
                <a:rPr lang="it-IT" altLang="it-IT" sz="2400" dirty="0" err="1"/>
                <a:t>solutions</a:t>
              </a:r>
              <a:endParaRPr lang="it-IT" altLang="it-IT" sz="2400" dirty="0"/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395288" y="188913"/>
            <a:ext cx="8496300" cy="65547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 1.3660    1.3660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&gt;&gt; F(ans)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1.0e-08 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 0.2119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 0.2119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&gt;&gt; fsolve(F,[0 0])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-0.3660   -0.3660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&gt;&gt; F(ans)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ans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1.0e-08 *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 0.2119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Courier New" panose="02070309020205020404" pitchFamily="49" charset="0"/>
              </a:rPr>
              <a:t>    0.2119</a:t>
            </a:r>
            <a:endParaRPr lang="it-IT" altLang="it-IT" sz="2800" b="1">
              <a:latin typeface="Courier New" panose="02070309020205020404" pitchFamily="49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8C6383B-3AFB-6354-D848-D253E52E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380322" cy="32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5">
            <a:extLst>
              <a:ext uri="{FF2B5EF4-FFF2-40B4-BE49-F238E27FC236}">
                <a16:creationId xmlns:a16="http://schemas.microsoft.com/office/drawing/2014/main" id="{114E3F2C-EBBF-A713-6CB6-C2663992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2348880"/>
            <a:ext cx="187067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 dirty="0"/>
              <a:t>a</a:t>
            </a:r>
            <a:r>
              <a:rPr lang="it-IT" altLang="it-IT" sz="2400" dirty="0"/>
              <a:t> = -0.5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 2 </a:t>
            </a:r>
            <a:r>
              <a:rPr lang="it-IT" altLang="it-IT" sz="2400" dirty="0" err="1"/>
              <a:t>solutions</a:t>
            </a:r>
            <a:endParaRPr lang="it-IT" altLang="it-IT" sz="2400" dirty="0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285750" y="3357563"/>
            <a:ext cx="8678863" cy="3046988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en-US" altLang="it-IT" dirty="0">
                <a:latin typeface="Arial" panose="020B0604020202020204" pitchFamily="34" charset="0"/>
              </a:rPr>
              <a:t>the computational complexity of the solving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dirty="0">
                <a:latin typeface="Arial" panose="020B0604020202020204" pitchFamily="34" charset="0"/>
              </a:rPr>
              <a:t>     algorithms increases as the number of 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dirty="0">
                <a:latin typeface="Arial" panose="020B0604020202020204" pitchFamily="34" charset="0"/>
              </a:rPr>
              <a:t>     variables increases (order of the system)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it-IT" dirty="0">
                <a:latin typeface="Arial" panose="020B0604020202020204" pitchFamily="34" charset="0"/>
              </a:rPr>
              <a:t> there are no methods that allow to "enclose“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dirty="0">
                <a:latin typeface="Arial" panose="020B0604020202020204" pitchFamily="34" charset="0"/>
              </a:rPr>
              <a:t>      the solution (as the bisection method, for 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dirty="0">
                <a:latin typeface="Arial" panose="020B0604020202020204" pitchFamily="34" charset="0"/>
              </a:rPr>
              <a:t>      1- variable functions)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400397" name="Text Box 13"/>
          <p:cNvSpPr txBox="1">
            <a:spLocks noChangeArrowheads="1"/>
          </p:cNvSpPr>
          <p:nvPr/>
        </p:nvSpPr>
        <p:spPr bwMode="auto">
          <a:xfrm>
            <a:off x="1000125" y="1476375"/>
            <a:ext cx="7272338" cy="1592263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>
                <a:latin typeface="Arial" panose="020B0604020202020204" pitchFamily="34" charset="0"/>
              </a:rPr>
              <a:t> Fixed-point method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>
                <a:latin typeface="Arial" panose="020B0604020202020204" pitchFamily="34" charset="0"/>
              </a:rPr>
              <a:t> Newton method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>
                <a:latin typeface="Arial" panose="020B0604020202020204" pitchFamily="34" charset="0"/>
              </a:rPr>
              <a:t> Newton-like methods (quasi-Newton) </a:t>
            </a:r>
          </a:p>
        </p:txBody>
      </p:sp>
      <p:sp>
        <p:nvSpPr>
          <p:cNvPr id="36868" name="Text Box 16"/>
          <p:cNvSpPr txBox="1">
            <a:spLocks noChangeArrowheads="1"/>
          </p:cNvSpPr>
          <p:nvPr/>
        </p:nvSpPr>
        <p:spPr bwMode="auto">
          <a:xfrm>
            <a:off x="785813" y="285750"/>
            <a:ext cx="7643812" cy="954088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some numerical methods for solving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systems of nonlinear equations</a:t>
            </a:r>
            <a:endParaRPr lang="it-IT" altLang="it-IT" sz="28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animBg="1"/>
      <p:bldP spid="4003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7920037" cy="11049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transformation of the problem into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Fixed-point problem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1187450" y="2852738"/>
            <a:ext cx="6697663" cy="11049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solution by means of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  <p:graphicFrame>
        <p:nvGraphicFramePr>
          <p:cNvPr id="38916" name="Object 12"/>
          <p:cNvGraphicFramePr>
            <a:graphicFrameLocks noChangeAspect="1"/>
          </p:cNvGraphicFramePr>
          <p:nvPr/>
        </p:nvGraphicFramePr>
        <p:xfrm>
          <a:off x="1042988" y="1628775"/>
          <a:ext cx="1981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1981200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14"/>
          <p:cNvGraphicFramePr>
            <a:graphicFrameLocks noChangeAspect="1"/>
          </p:cNvGraphicFramePr>
          <p:nvPr/>
        </p:nvGraphicFramePr>
        <p:xfrm>
          <a:off x="5219700" y="1700213"/>
          <a:ext cx="2066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53890" progId="Equation.DSMT4">
                  <p:embed/>
                </p:oleObj>
              </mc:Choice>
              <mc:Fallback>
                <p:oleObj name="Equation" r:id="rId6" imgW="609336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00213"/>
                        <a:ext cx="2066925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AutoShape 15"/>
          <p:cNvSpPr>
            <a:spLocks noChangeArrowheads="1"/>
          </p:cNvSpPr>
          <p:nvPr/>
        </p:nvSpPr>
        <p:spPr bwMode="auto">
          <a:xfrm>
            <a:off x="3635375" y="1700213"/>
            <a:ext cx="1081088" cy="630237"/>
          </a:xfrm>
          <a:prstGeom prst="rightArrow">
            <a:avLst>
              <a:gd name="adj1" fmla="val 50000"/>
              <a:gd name="adj2" fmla="val 42884"/>
            </a:avLst>
          </a:prstGeom>
          <a:solidFill>
            <a:srgbClr val="33CC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42988" y="4508500"/>
            <a:ext cx="6840537" cy="1323975"/>
            <a:chOff x="657" y="2840"/>
            <a:chExt cx="4309" cy="834"/>
          </a:xfrm>
        </p:grpSpPr>
        <p:graphicFrame>
          <p:nvGraphicFramePr>
            <p:cNvPr id="38920" name="Object 16"/>
            <p:cNvGraphicFramePr>
              <a:graphicFrameLocks noChangeAspect="1"/>
            </p:cNvGraphicFramePr>
            <p:nvPr/>
          </p:nvGraphicFramePr>
          <p:xfrm>
            <a:off x="657" y="2840"/>
            <a:ext cx="1633" cy="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39392" imgH="482391" progId="Equation.DSMT4">
                    <p:embed/>
                  </p:oleObj>
                </mc:Choice>
                <mc:Fallback>
                  <p:oleObj name="Equation" r:id="rId8" imgW="939392" imgH="482391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840"/>
                          <a:ext cx="1633" cy="834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1" name="AutoShape 17"/>
            <p:cNvSpPr>
              <a:spLocks noChangeArrowheads="1"/>
            </p:cNvSpPr>
            <p:nvPr/>
          </p:nvSpPr>
          <p:spPr bwMode="auto">
            <a:xfrm>
              <a:off x="2608" y="3067"/>
              <a:ext cx="681" cy="397"/>
            </a:xfrm>
            <a:prstGeom prst="rightArrow">
              <a:avLst>
                <a:gd name="adj1" fmla="val 50000"/>
                <a:gd name="adj2" fmla="val 42884"/>
              </a:avLst>
            </a:prstGeom>
            <a:solidFill>
              <a:srgbClr val="33CC33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38922" name="Object 18"/>
            <p:cNvGraphicFramePr>
              <a:graphicFrameLocks noChangeAspect="1"/>
            </p:cNvGraphicFramePr>
            <p:nvPr/>
          </p:nvGraphicFramePr>
          <p:xfrm>
            <a:off x="3696" y="2840"/>
            <a:ext cx="1270" cy="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47419" imgH="482391" progId="Equation.DSMT4">
                    <p:embed/>
                  </p:oleObj>
                </mc:Choice>
                <mc:Fallback>
                  <p:oleObj name="Equation" r:id="rId10" imgW="647419" imgH="482391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2840"/>
                          <a:ext cx="1270" cy="834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619283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case: 2 variables ( 2 equations)</a:t>
            </a:r>
            <a:endParaRPr lang="it-IT" altLang="it-IT" sz="3600" i="1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6948488" y="1196975"/>
          <a:ext cx="1981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196975"/>
                        <a:ext cx="1981200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3" name="Object 9"/>
          <p:cNvGraphicFramePr>
            <a:graphicFrameLocks noChangeAspect="1"/>
          </p:cNvGraphicFramePr>
          <p:nvPr/>
        </p:nvGraphicFramePr>
        <p:xfrm>
          <a:off x="1476375" y="2205038"/>
          <a:ext cx="39941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482391" progId="Equation.DSMT4">
                  <p:embed/>
                </p:oleObj>
              </mc:Choice>
              <mc:Fallback>
                <p:oleObj name="Equation" r:id="rId6" imgW="939392" imgH="48239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3994150" cy="20399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34" name="Object 10"/>
          <p:cNvGraphicFramePr>
            <a:graphicFrameLocks noChangeAspect="1"/>
          </p:cNvGraphicFramePr>
          <p:nvPr/>
        </p:nvGraphicFramePr>
        <p:xfrm>
          <a:off x="5940425" y="2420938"/>
          <a:ext cx="2627313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4" imgH="507780" progId="Equation.DSMT4">
                  <p:embed/>
                </p:oleObj>
              </mc:Choice>
              <mc:Fallback>
                <p:oleObj name="Equation" r:id="rId8" imgW="774364" imgH="5077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20938"/>
                        <a:ext cx="2627313" cy="16383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76375" y="4508500"/>
            <a:ext cx="6408738" cy="1557338"/>
            <a:chOff x="930" y="2840"/>
            <a:chExt cx="4037" cy="981"/>
          </a:xfrm>
        </p:grpSpPr>
        <p:graphicFrame>
          <p:nvGraphicFramePr>
            <p:cNvPr id="5128" name="Object 12"/>
            <p:cNvGraphicFramePr>
              <a:graphicFrameLocks noChangeAspect="1"/>
            </p:cNvGraphicFramePr>
            <p:nvPr/>
          </p:nvGraphicFramePr>
          <p:xfrm>
            <a:off x="930" y="2840"/>
            <a:ext cx="2973" cy="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62100" imgH="482600" progId="Equation.DSMT4">
                    <p:embed/>
                  </p:oleObj>
                </mc:Choice>
                <mc:Fallback>
                  <p:oleObj name="Equation" r:id="rId10" imgW="1562100" imgH="482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2840"/>
                          <a:ext cx="2973" cy="981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>
                          <a:solidFill>
                            <a:srgbClr val="33CC33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13"/>
            <p:cNvGraphicFramePr>
              <a:graphicFrameLocks noChangeAspect="1"/>
            </p:cNvGraphicFramePr>
            <p:nvPr/>
          </p:nvGraphicFramePr>
          <p:xfrm>
            <a:off x="4059" y="2840"/>
            <a:ext cx="908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520700" imgH="457200" progId="Equation.DSMT4">
                    <p:embed/>
                  </p:oleObj>
                </mc:Choice>
                <mc:Fallback>
                  <p:oleObj name="Equation" r:id="rId12" imgW="520700" imgH="4572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" y="2840"/>
                          <a:ext cx="908" cy="976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>
                          <a:solidFill>
                            <a:srgbClr val="33CC33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1042988" y="1628775"/>
          <a:ext cx="1981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1981200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5"/>
          <p:cNvGraphicFramePr>
            <a:graphicFrameLocks noChangeAspect="1"/>
          </p:cNvGraphicFramePr>
          <p:nvPr/>
        </p:nvGraphicFramePr>
        <p:xfrm>
          <a:off x="5219700" y="1700213"/>
          <a:ext cx="2066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53890" progId="Equation.DSMT4">
                  <p:embed/>
                </p:oleObj>
              </mc:Choice>
              <mc:Fallback>
                <p:oleObj name="Equation" r:id="rId6" imgW="60933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00213"/>
                        <a:ext cx="2066925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3635375" y="1700213"/>
            <a:ext cx="1081088" cy="630237"/>
          </a:xfrm>
          <a:prstGeom prst="rightArrow">
            <a:avLst>
              <a:gd name="adj1" fmla="val 50000"/>
              <a:gd name="adj2" fmla="val 42884"/>
            </a:avLst>
          </a:prstGeom>
          <a:solidFill>
            <a:srgbClr val="33CC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0965" name="Object 15"/>
          <p:cNvGraphicFramePr>
            <a:graphicFrameLocks noChangeAspect="1"/>
          </p:cNvGraphicFramePr>
          <p:nvPr/>
        </p:nvGraphicFramePr>
        <p:xfrm>
          <a:off x="1908175" y="4437063"/>
          <a:ext cx="535146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700" imgH="482600" progId="Equation.3">
                  <p:embed/>
                </p:oleObj>
              </mc:Choice>
              <mc:Fallback>
                <p:oleObj name="Equation" r:id="rId8" imgW="1282700" imgH="482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437063"/>
                        <a:ext cx="5351463" cy="1803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187450" y="2852738"/>
            <a:ext cx="6697663" cy="11049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solution by means of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7920037" cy="11049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transformation of the problem into 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Fixed-point problem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475138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Fixed-point problem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518318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5651500" y="260350"/>
          <a:ext cx="20669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253890" progId="Equation.DSMT4">
                  <p:embed/>
                </p:oleObj>
              </mc:Choice>
              <mc:Fallback>
                <p:oleObj name="Equation" r:id="rId4" imgW="60933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60350"/>
                        <a:ext cx="2066925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/>
        </p:nvGraphicFramePr>
        <p:xfrm>
          <a:off x="2195513" y="2420938"/>
          <a:ext cx="33131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7836" imgH="253890" progId="Equation.DSMT4">
                  <p:embed/>
                </p:oleObj>
              </mc:Choice>
              <mc:Fallback>
                <p:oleObj name="Equation" r:id="rId6" imgW="837836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3313112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3276600" y="3933825"/>
          <a:ext cx="19081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228501" progId="Equation.DSMT4">
                  <p:embed/>
                </p:oleObj>
              </mc:Choice>
              <mc:Fallback>
                <p:oleObj name="Equation" r:id="rId8" imgW="482391" imgH="22850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33825"/>
                        <a:ext cx="1908175" cy="8588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6011863" y="4076700"/>
          <a:ext cx="180816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002" imgH="177723" progId="Equation.DSMT4">
                  <p:embed/>
                </p:oleObj>
              </mc:Choice>
              <mc:Fallback>
                <p:oleObj name="Equation" r:id="rId10" imgW="457002" imgH="17772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076700"/>
                        <a:ext cx="1808162" cy="668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7" name="Text Box 15"/>
          <p:cNvSpPr txBox="1">
            <a:spLocks noChangeArrowheads="1"/>
          </p:cNvSpPr>
          <p:nvPr/>
        </p:nvSpPr>
        <p:spPr bwMode="auto">
          <a:xfrm>
            <a:off x="1547813" y="5084763"/>
            <a:ext cx="6408737" cy="1077912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convergence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under suitable  conditions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6011863" y="2513013"/>
          <a:ext cx="23034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609600" imgH="228600" progId="Equation.3">
                  <p:embed/>
                </p:oleObj>
              </mc:Choice>
              <mc:Fallback>
                <p:oleObj name="Equazione" r:id="rId12" imgW="609600" imgH="2286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513013"/>
                        <a:ext cx="2303462" cy="8636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7"/>
          <p:cNvGraphicFramePr>
            <a:graphicFrameLocks noChangeAspect="1"/>
          </p:cNvGraphicFramePr>
          <p:nvPr/>
        </p:nvGraphicFramePr>
        <p:xfrm>
          <a:off x="2627313" y="1412875"/>
          <a:ext cx="19081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28501" progId="Equation.DSMT4">
                  <p:embed/>
                </p:oleObj>
              </mc:Choice>
              <mc:Fallback>
                <p:oleObj name="Equation" r:id="rId4" imgW="482391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12875"/>
                        <a:ext cx="1908175" cy="8588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8"/>
          <p:cNvGraphicFramePr>
            <a:graphicFrameLocks noChangeAspect="1"/>
          </p:cNvGraphicFramePr>
          <p:nvPr/>
        </p:nvGraphicFramePr>
        <p:xfrm>
          <a:off x="4787900" y="1484313"/>
          <a:ext cx="18081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002" imgH="177723" progId="Equation.DSMT4">
                  <p:embed/>
                </p:oleObj>
              </mc:Choice>
              <mc:Fallback>
                <p:oleObj name="Equation" r:id="rId6" imgW="457002" imgH="17772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84313"/>
                        <a:ext cx="1808163" cy="668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71775" y="2952750"/>
            <a:ext cx="3492500" cy="3176588"/>
            <a:chOff x="1746" y="2024"/>
            <a:chExt cx="2200" cy="2001"/>
          </a:xfrm>
        </p:grpSpPr>
        <p:graphicFrame>
          <p:nvGraphicFramePr>
            <p:cNvPr id="45062" name="Object 10"/>
            <p:cNvGraphicFramePr>
              <a:graphicFrameLocks noChangeAspect="1"/>
            </p:cNvGraphicFramePr>
            <p:nvPr/>
          </p:nvGraphicFramePr>
          <p:xfrm>
            <a:off x="1791" y="2931"/>
            <a:ext cx="1929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774364" imgH="253890" progId="Equation.DSMT4">
                    <p:embed/>
                  </p:oleObj>
                </mc:Choice>
                <mc:Fallback>
                  <p:oleObj name="Equation" r:id="rId8" imgW="774364" imgH="25389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2931"/>
                          <a:ext cx="1929" cy="601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38100">
                          <a:solidFill>
                            <a:srgbClr val="33CC33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107763" dir="2700000" algn="ctr" rotWithShape="0">
                            <a:srgbClr val="808080">
                              <a:alpha val="74997"/>
                            </a:srgbClr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1746" y="3657"/>
              <a:ext cx="2200" cy="36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in some norm</a:t>
              </a:r>
            </a:p>
          </p:txBody>
        </p:sp>
        <p:sp>
          <p:nvSpPr>
            <p:cNvPr id="45064" name="AutoShape 12"/>
            <p:cNvSpPr>
              <a:spLocks noChangeArrowheads="1"/>
            </p:cNvSpPr>
            <p:nvPr/>
          </p:nvSpPr>
          <p:spPr bwMode="auto">
            <a:xfrm>
              <a:off x="2653" y="2024"/>
              <a:ext cx="453" cy="615"/>
            </a:xfrm>
            <a:prstGeom prst="downArrow">
              <a:avLst>
                <a:gd name="adj1" fmla="val 50000"/>
                <a:gd name="adj2" fmla="val 33940"/>
              </a:avLst>
            </a:prstGeom>
            <a:solidFill>
              <a:srgbClr val="33CC33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45061" name="Text Box 14"/>
          <p:cNvSpPr txBox="1">
            <a:spLocks noChangeArrowheads="1"/>
          </p:cNvSpPr>
          <p:nvPr/>
        </p:nvSpPr>
        <p:spPr bwMode="auto">
          <a:xfrm>
            <a:off x="250825" y="260350"/>
            <a:ext cx="7200900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convergence of a sequence of vectors</a:t>
            </a:r>
            <a:endParaRPr lang="it-IT" altLang="it-IT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5"/>
          <p:cNvGraphicFramePr>
            <a:graphicFrameLocks noChangeAspect="1"/>
          </p:cNvGraphicFramePr>
          <p:nvPr/>
        </p:nvGraphicFramePr>
        <p:xfrm>
          <a:off x="3059113" y="1052513"/>
          <a:ext cx="33131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53890" progId="Equation.DSMT4">
                  <p:embed/>
                </p:oleObj>
              </mc:Choice>
              <mc:Fallback>
                <p:oleObj name="Equation" r:id="rId4" imgW="837836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52513"/>
                        <a:ext cx="3313112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0" y="2205038"/>
            <a:ext cx="64087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conditions for convergence</a:t>
            </a:r>
          </a:p>
        </p:txBody>
      </p:sp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50825" y="3068638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sufficient</a:t>
            </a:r>
          </a:p>
        </p:txBody>
      </p:sp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1979613" y="3860800"/>
          <a:ext cx="43195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172" imgH="253890" progId="Equation.3">
                  <p:embed/>
                </p:oleObj>
              </mc:Choice>
              <mc:Fallback>
                <p:oleObj name="Equation" r:id="rId6" imgW="1447172" imgH="2538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4319587" cy="7572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1979613" y="4941888"/>
            <a:ext cx="4392612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/>
              <a:t>G</a:t>
            </a:r>
            <a:r>
              <a:rPr lang="it-IT" altLang="it-IT">
                <a:latin typeface="Arial" panose="020B0604020202020204" pitchFamily="34" charset="0"/>
              </a:rPr>
              <a:t> is a </a:t>
            </a:r>
            <a:r>
              <a:rPr lang="it-IT" altLang="it-IT" b="1">
                <a:solidFill>
                  <a:srgbClr val="CC3300"/>
                </a:solidFill>
                <a:latin typeface="Arial" panose="020B0604020202020204" pitchFamily="34" charset="0"/>
              </a:rPr>
              <a:t>contraction</a:t>
            </a:r>
          </a:p>
        </p:txBody>
      </p:sp>
      <p:graphicFrame>
        <p:nvGraphicFramePr>
          <p:cNvPr id="419855" name="Object 15"/>
          <p:cNvGraphicFramePr>
            <a:graphicFrameLocks noChangeAspect="1"/>
          </p:cNvGraphicFramePr>
          <p:nvPr/>
        </p:nvGraphicFramePr>
        <p:xfrm>
          <a:off x="6659563" y="3644900"/>
          <a:ext cx="10985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140" imgH="203112" progId="Equation.3">
                  <p:embed/>
                </p:oleObj>
              </mc:Choice>
              <mc:Fallback>
                <p:oleObj name="Equation" r:id="rId8" imgW="368140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644900"/>
                        <a:ext cx="1098550" cy="606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6" name="Object 16"/>
          <p:cNvGraphicFramePr>
            <a:graphicFrameLocks noChangeAspect="1"/>
          </p:cNvGraphicFramePr>
          <p:nvPr/>
        </p:nvGraphicFramePr>
        <p:xfrm>
          <a:off x="6653213" y="4373563"/>
          <a:ext cx="1590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2937" imgH="177646" progId="Equation.DSMT4">
                  <p:embed/>
                </p:oleObj>
              </mc:Choice>
              <mc:Fallback>
                <p:oleObj name="Equation" r:id="rId10" imgW="532937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4373563"/>
                        <a:ext cx="1590675" cy="530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3"/>
          <p:cNvSpPr txBox="1">
            <a:spLocks noChangeArrowheads="1"/>
          </p:cNvSpPr>
          <p:nvPr/>
        </p:nvSpPr>
        <p:spPr bwMode="auto">
          <a:xfrm>
            <a:off x="179388" y="144463"/>
            <a:ext cx="518318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1" grpId="0" animBg="1" autoUpdateAnimBg="0"/>
      <p:bldP spid="41985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/>
          <p:cNvGraphicFramePr>
            <a:graphicFrameLocks noChangeAspect="1"/>
          </p:cNvGraphicFramePr>
          <p:nvPr/>
        </p:nvGraphicFramePr>
        <p:xfrm>
          <a:off x="3059113" y="1052513"/>
          <a:ext cx="33131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53890" progId="Equation.DSMT4">
                  <p:embed/>
                </p:oleObj>
              </mc:Choice>
              <mc:Fallback>
                <p:oleObj name="Equation" r:id="rId4" imgW="83783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52513"/>
                        <a:ext cx="3313112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2843213" y="3357563"/>
          <a:ext cx="28082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08" imgH="253890" progId="Equation.3">
                  <p:embed/>
                </p:oleObj>
              </mc:Choice>
              <mc:Fallback>
                <p:oleObj name="Equation" r:id="rId6" imgW="672808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357563"/>
                        <a:ext cx="2808287" cy="9493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Text Box 7"/>
          <p:cNvSpPr txBox="1">
            <a:spLocks noChangeArrowheads="1"/>
          </p:cNvSpPr>
          <p:nvPr/>
        </p:nvSpPr>
        <p:spPr bwMode="auto">
          <a:xfrm>
            <a:off x="323850" y="4652963"/>
            <a:ext cx="8640763" cy="1077912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condition equivalent to that of the 1D case: |</a:t>
            </a:r>
            <a:r>
              <a:rPr lang="it-IT" altLang="it-IT" i="1"/>
              <a:t>g</a:t>
            </a:r>
            <a:r>
              <a:rPr lang="it-IT" altLang="it-IT">
                <a:latin typeface="Arial" panose="020B0604020202020204" pitchFamily="34" charset="0"/>
              </a:rPr>
              <a:t>’(</a:t>
            </a:r>
            <a:r>
              <a:rPr lang="it-IT" altLang="it-IT" i="1"/>
              <a:t>x</a:t>
            </a:r>
            <a:r>
              <a:rPr lang="it-IT" altLang="it-IT">
                <a:latin typeface="Arial" panose="020B0604020202020204" pitchFamily="34" charset="0"/>
              </a:rPr>
              <a:t>)|&lt;1</a:t>
            </a:r>
            <a:endParaRPr lang="it-IT" altLang="it-IT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6359525" y="3573463"/>
          <a:ext cx="24622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25500" imgH="203200" progId="Equation.3">
                  <p:embed/>
                </p:oleObj>
              </mc:Choice>
              <mc:Fallback>
                <p:oleObj name="Equazione" r:id="rId8" imgW="8255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3573463"/>
                        <a:ext cx="2462213" cy="6064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179388" y="144463"/>
            <a:ext cx="518318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-1" y="2205038"/>
            <a:ext cx="8893175" cy="646331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conditions</a:t>
            </a:r>
            <a:r>
              <a:rPr lang="it-IT" altLang="it-IT" dirty="0">
                <a:latin typeface="Arial" panose="020B0604020202020204" pitchFamily="34" charset="0"/>
              </a:rPr>
              <a:t> for </a:t>
            </a:r>
            <a:r>
              <a:rPr lang="it-IT" altLang="it-IT" dirty="0" err="1">
                <a:latin typeface="Arial" panose="020B0604020202020204" pitchFamily="34" charset="0"/>
              </a:rPr>
              <a:t>convergence</a:t>
            </a:r>
            <a:r>
              <a:rPr lang="it-IT" altLang="it-IT" dirty="0"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latin typeface="Arial" panose="020B0604020202020204" pitchFamily="34" charset="0"/>
              </a:rPr>
              <a:t>if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sz="3600" b="1" i="1" dirty="0">
                <a:latin typeface="+mj-lt"/>
              </a:rPr>
              <a:t>G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differentiable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250825" y="3068638"/>
            <a:ext cx="2089150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sufficient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6"/>
          <p:cNvGraphicFramePr>
            <a:graphicFrameLocks noChangeAspect="1"/>
          </p:cNvGraphicFramePr>
          <p:nvPr/>
        </p:nvGraphicFramePr>
        <p:xfrm>
          <a:off x="3492500" y="981075"/>
          <a:ext cx="16430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28501" progId="Equation.3">
                  <p:embed/>
                </p:oleObj>
              </mc:Choice>
              <mc:Fallback>
                <p:oleObj name="Equation" r:id="rId4" imgW="393529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981075"/>
                        <a:ext cx="1643063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1042988" y="188913"/>
            <a:ext cx="7345362" cy="584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Jacobian matrix (Jacobian) of </a:t>
            </a:r>
            <a:r>
              <a:rPr lang="it-IT" altLang="it-IT" b="1"/>
              <a:t>G</a:t>
            </a:r>
            <a:endParaRPr lang="it-IT" altLang="it-IT" b="1">
              <a:solidFill>
                <a:srgbClr val="CC3300"/>
              </a:solidFill>
            </a:endParaRPr>
          </a:p>
        </p:txBody>
      </p:sp>
      <p:graphicFrame>
        <p:nvGraphicFramePr>
          <p:cNvPr id="421897" name="Object 9"/>
          <p:cNvGraphicFramePr>
            <a:graphicFrameLocks noChangeAspect="1"/>
          </p:cNvGraphicFramePr>
          <p:nvPr/>
        </p:nvGraphicFramePr>
        <p:xfrm>
          <a:off x="1331913" y="2276475"/>
          <a:ext cx="6545262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981200" imgH="1397000" progId="Equation.3">
                  <p:embed/>
                </p:oleObj>
              </mc:Choice>
              <mc:Fallback>
                <p:oleObj name="Equazione" r:id="rId6" imgW="1981200" imgH="1397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76475"/>
                        <a:ext cx="6545262" cy="4130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3203575" y="2349500"/>
            <a:ext cx="4392613" cy="1223963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03575" y="3573463"/>
            <a:ext cx="4392613" cy="1223962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6"/>
          <p:cNvGraphicFramePr>
            <a:graphicFrameLocks noChangeAspect="1"/>
          </p:cNvGraphicFramePr>
          <p:nvPr/>
        </p:nvGraphicFramePr>
        <p:xfrm>
          <a:off x="3492500" y="981075"/>
          <a:ext cx="16430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28501" progId="Equation.3">
                  <p:embed/>
                </p:oleObj>
              </mc:Choice>
              <mc:Fallback>
                <p:oleObj name="Equation" r:id="rId4" imgW="393529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981075"/>
                        <a:ext cx="1643063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9"/>
          <p:cNvGraphicFramePr>
            <a:graphicFrameLocks noChangeAspect="1"/>
          </p:cNvGraphicFramePr>
          <p:nvPr/>
        </p:nvGraphicFramePr>
        <p:xfrm>
          <a:off x="2655888" y="2276475"/>
          <a:ext cx="3314700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03300" imgH="965200" progId="Equation.3">
                  <p:embed/>
                </p:oleObj>
              </mc:Choice>
              <mc:Fallback>
                <p:oleObj name="Equazione" r:id="rId6" imgW="1003300" imgH="965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2276475"/>
                        <a:ext cx="3314700" cy="2852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79388" y="5445125"/>
            <a:ext cx="8640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800" b="1">
                <a:latin typeface="Arial" panose="020B0604020202020204" pitchFamily="34" charset="0"/>
                <a:cs typeface="Arial" panose="020B0604020202020204" pitchFamily="34" charset="0"/>
              </a:rPr>
              <a:t>rows 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of the Jacobian matrix are the </a:t>
            </a:r>
            <a:r>
              <a:rPr lang="it-IT" altLang="it-IT" sz="2800" b="1">
                <a:latin typeface="Arial" panose="020B0604020202020204" pitchFamily="34" charset="0"/>
                <a:cs typeface="Arial" panose="020B0604020202020204" pitchFamily="34" charset="0"/>
              </a:rPr>
              <a:t>gradients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of the (functions) components of the vectorial function  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042988" y="188913"/>
            <a:ext cx="7345362" cy="584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Jacobian matrix (Jacobian) of </a:t>
            </a:r>
            <a:r>
              <a:rPr lang="it-IT" altLang="it-IT" b="1"/>
              <a:t>G</a:t>
            </a:r>
            <a:endParaRPr lang="it-IT" altLang="it-IT" b="1">
              <a:solidFill>
                <a:srgbClr val="CC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941" name="Object 5"/>
          <p:cNvGraphicFramePr>
            <a:graphicFrameLocks noChangeAspect="1"/>
          </p:cNvGraphicFramePr>
          <p:nvPr/>
        </p:nvGraphicFramePr>
        <p:xfrm>
          <a:off x="2627313" y="1052513"/>
          <a:ext cx="3671887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82600" progId="Equation.3">
                  <p:embed/>
                </p:oleObj>
              </mc:Choice>
              <mc:Fallback>
                <p:oleObj name="Equation" r:id="rId4" imgW="12827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052513"/>
                        <a:ext cx="3671887" cy="1236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87450" y="2565400"/>
            <a:ext cx="6881813" cy="3486150"/>
            <a:chOff x="748" y="1661"/>
            <a:chExt cx="4335" cy="2196"/>
          </a:xfrm>
        </p:grpSpPr>
        <p:graphicFrame>
          <p:nvGraphicFramePr>
            <p:cNvPr id="55301" name="Object 4"/>
            <p:cNvGraphicFramePr>
              <a:graphicFrameLocks noChangeAspect="1"/>
            </p:cNvGraphicFramePr>
            <p:nvPr/>
          </p:nvGraphicFramePr>
          <p:xfrm>
            <a:off x="748" y="2296"/>
            <a:ext cx="4335" cy="1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82800" imgH="838200" progId="Equation.3">
                    <p:embed/>
                  </p:oleObj>
                </mc:Choice>
                <mc:Fallback>
                  <p:oleObj name="Equation" r:id="rId6" imgW="2082800" imgH="838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296"/>
                          <a:ext cx="4335" cy="156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02" name="AutoShape 6"/>
            <p:cNvSpPr>
              <a:spLocks noChangeArrowheads="1"/>
            </p:cNvSpPr>
            <p:nvPr/>
          </p:nvSpPr>
          <p:spPr bwMode="auto">
            <a:xfrm>
              <a:off x="2608" y="1661"/>
              <a:ext cx="453" cy="499"/>
            </a:xfrm>
            <a:prstGeom prst="downArrow">
              <a:avLst>
                <a:gd name="adj1" fmla="val 50000"/>
                <a:gd name="adj2" fmla="val 275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1042988" y="188913"/>
            <a:ext cx="7345362" cy="5842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Jacobian matrix (Jacobian) of </a:t>
            </a:r>
            <a:r>
              <a:rPr lang="it-IT" altLang="it-IT" b="1"/>
              <a:t>G</a:t>
            </a:r>
            <a:endParaRPr lang="it-IT" altLang="it-IT" b="1">
              <a:solidFill>
                <a:srgbClr val="CC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518318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059113" y="1052513"/>
          <a:ext cx="33131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53890" progId="Equation.DSMT4">
                  <p:embed/>
                </p:oleObj>
              </mc:Choice>
              <mc:Fallback>
                <p:oleObj name="Equation" r:id="rId4" imgW="83783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52513"/>
                        <a:ext cx="3313112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0825" y="3068638"/>
            <a:ext cx="2017713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sufficient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2627313" y="3284538"/>
          <a:ext cx="3232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228501" progId="Equation.3">
                  <p:embed/>
                </p:oleObj>
              </mc:Choice>
              <mc:Fallback>
                <p:oleObj name="Equation" r:id="rId6" imgW="774364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84538"/>
                        <a:ext cx="3232150" cy="8540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323850" y="4365625"/>
            <a:ext cx="8640763" cy="1570038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the modulus of the largest eigenvalue  (</a:t>
            </a:r>
            <a:r>
              <a:rPr lang="it-IT" altLang="it-IT" b="1">
                <a:solidFill>
                  <a:srgbClr val="CC3300"/>
                </a:solidFill>
                <a:latin typeface="Arial" panose="020B0604020202020204" pitchFamily="34" charset="0"/>
              </a:rPr>
              <a:t>spectral radius</a:t>
            </a:r>
            <a:r>
              <a:rPr lang="it-IT" altLang="it-IT">
                <a:latin typeface="Arial" panose="020B0604020202020204" pitchFamily="34" charset="0"/>
              </a:rPr>
              <a:t>) of the Jacobian matrix must be less than 1</a:t>
            </a:r>
            <a:endParaRPr lang="it-IT" altLang="it-IT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7102475" y="6018213"/>
          <a:ext cx="18621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596641" imgH="253890" progId="Equation.3">
                  <p:embed/>
                </p:oleObj>
              </mc:Choice>
              <mc:Fallback>
                <p:oleObj name="Equazione" r:id="rId8" imgW="596641" imgH="25389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6018213"/>
                        <a:ext cx="1862138" cy="792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A74D2DB5-F146-574E-BDFF-3F4D8115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205038"/>
            <a:ext cx="8964613" cy="646331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conditions</a:t>
            </a:r>
            <a:r>
              <a:rPr lang="it-IT" altLang="it-IT" dirty="0">
                <a:latin typeface="Arial" panose="020B0604020202020204" pitchFamily="34" charset="0"/>
              </a:rPr>
              <a:t> for </a:t>
            </a:r>
            <a:r>
              <a:rPr lang="it-IT" altLang="it-IT" dirty="0" err="1">
                <a:latin typeface="Arial" panose="020B0604020202020204" pitchFamily="34" charset="0"/>
              </a:rPr>
              <a:t>convergence</a:t>
            </a:r>
            <a:r>
              <a:rPr lang="it-IT" altLang="it-IT" dirty="0"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latin typeface="Arial" panose="020B0604020202020204" pitchFamily="34" charset="0"/>
              </a:rPr>
              <a:t>if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sz="3600" b="1" i="1" dirty="0">
                <a:latin typeface="+mj-lt"/>
              </a:rPr>
              <a:t>G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differentiable</a:t>
            </a:r>
            <a:endParaRPr lang="it-IT" altLang="it-IT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3059113" y="1052513"/>
          <a:ext cx="33131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53890" progId="Equation.DSMT4">
                  <p:embed/>
                </p:oleObj>
              </mc:Choice>
              <mc:Fallback>
                <p:oleObj name="Equation" r:id="rId4" imgW="83783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052513"/>
                        <a:ext cx="3313112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6"/>
          <p:cNvGraphicFramePr>
            <a:graphicFrameLocks noChangeAspect="1"/>
          </p:cNvGraphicFramePr>
          <p:nvPr/>
        </p:nvGraphicFramePr>
        <p:xfrm>
          <a:off x="2627313" y="3284538"/>
          <a:ext cx="3232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228501" progId="Equation.3">
                  <p:embed/>
                </p:oleObj>
              </mc:Choice>
              <mc:Fallback>
                <p:oleObj name="Equation" r:id="rId6" imgW="774364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84538"/>
                        <a:ext cx="3232150" cy="8540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323850" y="4208463"/>
            <a:ext cx="8640763" cy="11049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>
                <a:solidFill>
                  <a:schemeClr val="accent2"/>
                </a:solidFill>
                <a:latin typeface="Arial" panose="020B0604020202020204" pitchFamily="34" charset="0"/>
              </a:rPr>
              <a:t>the </a:t>
            </a: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smaller</a:t>
            </a:r>
            <a:r>
              <a:rPr lang="en-US" altLang="it-IT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spectral radius</a:t>
            </a:r>
            <a:r>
              <a:rPr lang="en-US" altLang="it-IT">
                <a:solidFill>
                  <a:schemeClr val="accent2"/>
                </a:solidFill>
                <a:latin typeface="Arial" panose="020B0604020202020204" pitchFamily="34" charset="0"/>
              </a:rPr>
              <a:t>, the </a:t>
            </a:r>
            <a:r>
              <a:rPr lang="en-US" altLang="it-IT" b="1">
                <a:solidFill>
                  <a:schemeClr val="accent2"/>
                </a:solidFill>
                <a:latin typeface="Arial" panose="020B0604020202020204" pitchFamily="34" charset="0"/>
              </a:rPr>
              <a:t>faster</a:t>
            </a:r>
            <a:r>
              <a:rPr lang="en-US" altLang="it-IT">
                <a:solidFill>
                  <a:schemeClr val="accent2"/>
                </a:solidFill>
                <a:latin typeface="Arial" panose="020B0604020202020204" pitchFamily="34" charset="0"/>
              </a:rPr>
              <a:t> the method’s </a:t>
            </a:r>
            <a:r>
              <a:rPr lang="en-US" altLang="it-IT" b="1">
                <a:solidFill>
                  <a:srgbClr val="0070C0"/>
                </a:solidFill>
                <a:latin typeface="Arial" panose="020B0604020202020204" pitchFamily="34" charset="0"/>
              </a:rPr>
              <a:t>convergence rate</a:t>
            </a:r>
            <a:endParaRPr lang="it-IT" altLang="it-IT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7_0"/>
          <p:cNvSpPr txBox="1">
            <a:spLocks noChangeArrowheads="1"/>
          </p:cNvSpPr>
          <p:nvPr/>
        </p:nvSpPr>
        <p:spPr bwMode="auto">
          <a:xfrm>
            <a:off x="1003300" y="5437188"/>
            <a:ext cx="74263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3200" dirty="0">
                <a:solidFill>
                  <a:schemeClr val="accent2"/>
                </a:solidFill>
                <a:latin typeface="Arial" panose="020B0604020202020204" pitchFamily="34" charset="0"/>
              </a:rPr>
              <a:t>the </a:t>
            </a:r>
            <a:r>
              <a:rPr lang="it-IT" altLang="it-IT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convergence</a:t>
            </a:r>
            <a:r>
              <a:rPr lang="it-IT" altLang="it-IT" sz="3200" dirty="0">
                <a:solidFill>
                  <a:schemeClr val="accent2"/>
                </a:solidFill>
                <a:latin typeface="Arial" panose="020B0604020202020204" pitchFamily="34" charset="0"/>
              </a:rPr>
              <a:t> rate </a:t>
            </a:r>
            <a:r>
              <a:rPr lang="it-IT" altLang="it-IT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3200" b="1" dirty="0">
                <a:solidFill>
                  <a:srgbClr val="CC3300"/>
                </a:solidFill>
                <a:latin typeface="Arial" panose="020B0604020202020204" pitchFamily="34" charset="0"/>
              </a:rPr>
              <a:t>linear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250825" y="3068638"/>
            <a:ext cx="2017713" cy="5842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sufficient</a:t>
            </a:r>
          </a:p>
        </p:txBody>
      </p:sp>
      <p:sp>
        <p:nvSpPr>
          <p:cNvPr id="9" name="Text Box 7_0"/>
          <p:cNvSpPr txBox="1">
            <a:spLocks noChangeArrowheads="1"/>
          </p:cNvSpPr>
          <p:nvPr/>
        </p:nvSpPr>
        <p:spPr bwMode="auto">
          <a:xfrm>
            <a:off x="142875" y="6084888"/>
            <a:ext cx="8893175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it-IT" sz="2800" dirty="0">
                <a:solidFill>
                  <a:schemeClr val="accent2"/>
                </a:solidFill>
                <a:latin typeface="Arial" panose="020B0604020202020204" pitchFamily="34" charset="0"/>
              </a:rPr>
              <a:t>the error is reduced by a constant factor at each step</a:t>
            </a:r>
            <a:endParaRPr lang="it-IT" altLang="it-IT" sz="28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940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518318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Fixed – point method</a:t>
            </a:r>
          </a:p>
        </p:txBody>
      </p:sp>
      <p:sp>
        <p:nvSpPr>
          <p:cNvPr id="59401" name="Text Box 4"/>
          <p:cNvSpPr txBox="1">
            <a:spLocks noChangeArrowheads="1"/>
          </p:cNvSpPr>
          <p:nvPr/>
        </p:nvSpPr>
        <p:spPr bwMode="auto">
          <a:xfrm>
            <a:off x="-1" y="2205038"/>
            <a:ext cx="8964613" cy="646331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latin typeface="Arial" panose="020B0604020202020204" pitchFamily="34" charset="0"/>
              </a:rPr>
              <a:t>conditions</a:t>
            </a:r>
            <a:r>
              <a:rPr lang="it-IT" altLang="it-IT" dirty="0">
                <a:latin typeface="Arial" panose="020B0604020202020204" pitchFamily="34" charset="0"/>
              </a:rPr>
              <a:t> for </a:t>
            </a:r>
            <a:r>
              <a:rPr lang="it-IT" altLang="it-IT" dirty="0" err="1">
                <a:latin typeface="Arial" panose="020B0604020202020204" pitchFamily="34" charset="0"/>
              </a:rPr>
              <a:t>convergence</a:t>
            </a:r>
            <a:r>
              <a:rPr lang="it-IT" altLang="it-IT" dirty="0">
                <a:latin typeface="Arial" panose="020B0604020202020204" pitchFamily="34" charset="0"/>
              </a:rPr>
              <a:t>, </a:t>
            </a:r>
            <a:r>
              <a:rPr lang="it-IT" altLang="it-IT" dirty="0" err="1">
                <a:latin typeface="Arial" panose="020B0604020202020204" pitchFamily="34" charset="0"/>
              </a:rPr>
              <a:t>if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sz="3600" b="1" i="1" dirty="0">
                <a:latin typeface="+mj-lt"/>
              </a:rPr>
              <a:t>G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is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dirty="0" err="1">
                <a:latin typeface="Arial" panose="020B0604020202020204" pitchFamily="34" charset="0"/>
              </a:rPr>
              <a:t>differentiable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11686953-BC78-DFD4-E696-E77D342D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30757"/>
            <a:ext cx="2339752" cy="1200329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the </a:t>
            </a:r>
            <a:r>
              <a:rPr lang="en-US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spectral radius</a:t>
            </a:r>
            <a:r>
              <a:rPr lang="en-US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of a matrix is the modulus of its </a:t>
            </a:r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dominant eigenvalue</a:t>
            </a:r>
            <a:endParaRPr lang="it-IT" altLang="it-IT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948488" y="1196975"/>
          <a:ext cx="1981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196975"/>
                        <a:ext cx="1981200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1476375" y="2205038"/>
          <a:ext cx="39941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482391" progId="Equation.DSMT4">
                  <p:embed/>
                </p:oleObj>
              </mc:Choice>
              <mc:Fallback>
                <p:oleObj name="Equation" r:id="rId6" imgW="939392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3994150" cy="20399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940425" y="2420938"/>
          <a:ext cx="2627313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4" imgH="507780" progId="Equation.DSMT4">
                  <p:embed/>
                </p:oleObj>
              </mc:Choice>
              <mc:Fallback>
                <p:oleObj name="Equation" r:id="rId8" imgW="774364" imgH="5077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20938"/>
                        <a:ext cx="2627313" cy="16383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468313" y="4724400"/>
            <a:ext cx="7920037" cy="1739900"/>
            <a:chOff x="295" y="2976"/>
            <a:chExt cx="4989" cy="1096"/>
          </a:xfrm>
        </p:grpSpPr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1474" y="3168"/>
              <a:ext cx="3810" cy="67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>
                  <a:latin typeface="Arial" panose="020B0604020202020204" pitchFamily="34" charset="0"/>
                </a:rPr>
                <a:t>is a solution if it satisfies both equations simultaneously</a:t>
              </a:r>
              <a:endParaRPr lang="it-IT" altLang="it-IT" sz="2400"/>
            </a:p>
          </p:txBody>
        </p:sp>
        <p:graphicFrame>
          <p:nvGraphicFramePr>
            <p:cNvPr id="7177" name="Object 11"/>
            <p:cNvGraphicFramePr>
              <a:graphicFrameLocks noChangeAspect="1"/>
            </p:cNvGraphicFramePr>
            <p:nvPr/>
          </p:nvGraphicFramePr>
          <p:xfrm>
            <a:off x="295" y="2976"/>
            <a:ext cx="1043" cy="1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8000" imgH="457200" progId="Equation.DSMT4">
                    <p:embed/>
                  </p:oleObj>
                </mc:Choice>
                <mc:Fallback>
                  <p:oleObj name="Equation" r:id="rId10" imgW="508000" imgH="457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976"/>
                          <a:ext cx="1043" cy="1096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619283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case: 2 variables ( 2 equations)</a:t>
            </a:r>
            <a:endParaRPr lang="it-IT" altLang="it-IT" sz="3600" i="1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  <p:graphicFrame>
        <p:nvGraphicFramePr>
          <p:cNvPr id="61443" name="Object 6"/>
          <p:cNvGraphicFramePr>
            <a:graphicFrameLocks noChangeAspect="1"/>
          </p:cNvGraphicFramePr>
          <p:nvPr/>
        </p:nvGraphicFramePr>
        <p:xfrm>
          <a:off x="4427538" y="836613"/>
          <a:ext cx="4557712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431613" progId="Equation.3">
                  <p:embed/>
                </p:oleObj>
              </mc:Choice>
              <mc:Fallback>
                <p:oleObj name="Equation" r:id="rId4" imgW="1091726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836613"/>
                        <a:ext cx="4557712" cy="16129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427538" y="260350"/>
            <a:ext cx="4537075" cy="5794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remember 1D: </a:t>
            </a:r>
            <a:endParaRPr lang="it-IT" altLang="it-IT" b="1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4427538" y="2636838"/>
          <a:ext cx="45370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200" imgH="660400" progId="Equation.3">
                  <p:embed/>
                </p:oleObj>
              </mc:Choice>
              <mc:Fallback>
                <p:oleObj name="Equation" r:id="rId6" imgW="838200" imgH="660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636838"/>
                        <a:ext cx="4537075" cy="21145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7" name="Object 9"/>
          <p:cNvGraphicFramePr>
            <a:graphicFrameLocks noChangeAspect="1"/>
          </p:cNvGraphicFramePr>
          <p:nvPr/>
        </p:nvGraphicFramePr>
        <p:xfrm>
          <a:off x="161925" y="5051425"/>
          <a:ext cx="89281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0" imgH="279400" progId="Equation.3">
                  <p:embed/>
                </p:oleObj>
              </mc:Choice>
              <mc:Fallback>
                <p:oleObj name="Equation" r:id="rId8" imgW="25400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051425"/>
                        <a:ext cx="8928100" cy="7302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8" name="Object 10"/>
          <p:cNvGraphicFramePr>
            <a:graphicFrameLocks noChangeAspect="1"/>
          </p:cNvGraphicFramePr>
          <p:nvPr/>
        </p:nvGraphicFramePr>
        <p:xfrm>
          <a:off x="250825" y="5876925"/>
          <a:ext cx="60261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500" imgH="228600" progId="Equation.3">
                  <p:embed/>
                </p:oleObj>
              </mc:Choice>
              <mc:Fallback>
                <p:oleObj name="Equation" r:id="rId10" imgW="17145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76925"/>
                        <a:ext cx="6026150" cy="5969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735013" y="3952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27020" name="Text Box 12"/>
          <p:cNvSpPr txBox="1">
            <a:spLocks noChangeArrowheads="1"/>
          </p:cNvSpPr>
          <p:nvPr/>
        </p:nvSpPr>
        <p:spPr bwMode="auto">
          <a:xfrm>
            <a:off x="250825" y="4005263"/>
            <a:ext cx="3600450" cy="584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Taylor series at </a:t>
            </a:r>
            <a:r>
              <a:rPr lang="it-IT" altLang="it-IT" i="1"/>
              <a:t>x</a:t>
            </a:r>
            <a:r>
              <a:rPr lang="it-IT" altLang="it-IT" i="1" baseline="-25000"/>
              <a:t>k  </a:t>
            </a:r>
            <a:r>
              <a:rPr lang="it-IT" altLang="it-IT">
                <a:latin typeface="Arial" panose="020B0604020202020204" pitchFamily="34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7"/>
          <p:cNvGraphicFramePr>
            <a:graphicFrameLocks noChangeAspect="1"/>
          </p:cNvGraphicFramePr>
          <p:nvPr/>
        </p:nvGraphicFramePr>
        <p:xfrm>
          <a:off x="4586288" y="0"/>
          <a:ext cx="4557712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726" imgH="431613" progId="Equation.3">
                  <p:embed/>
                </p:oleObj>
              </mc:Choice>
              <mc:Fallback>
                <p:oleObj name="Equation" r:id="rId4" imgW="1091726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0"/>
                        <a:ext cx="4557712" cy="16129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171450" y="2420938"/>
          <a:ext cx="89725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200" imgH="279400" progId="Equation.3">
                  <p:embed/>
                </p:oleObj>
              </mc:Choice>
              <mc:Fallback>
                <p:oleObj name="Equation" r:id="rId6" imgW="26162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2420938"/>
                        <a:ext cx="8972550" cy="9350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28042" name="Text Box 10"/>
          <p:cNvSpPr txBox="1">
            <a:spLocks noChangeArrowheads="1"/>
          </p:cNvSpPr>
          <p:nvPr/>
        </p:nvSpPr>
        <p:spPr bwMode="auto">
          <a:xfrm>
            <a:off x="71438" y="1719263"/>
            <a:ext cx="8677275" cy="584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Taylor series for a vectorial function at </a:t>
            </a:r>
            <a:r>
              <a:rPr lang="it-IT" altLang="it-IT" b="1"/>
              <a:t>x</a:t>
            </a:r>
            <a:r>
              <a:rPr lang="it-IT" altLang="it-IT" i="1" baseline="-25000"/>
              <a:t>k  </a:t>
            </a:r>
            <a:r>
              <a:rPr lang="it-IT" altLang="it-IT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9388" y="3500438"/>
          <a:ext cx="60118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752600" imgH="228600" progId="Equation.3">
                  <p:embed/>
                </p:oleObj>
              </mc:Choice>
              <mc:Fallback>
                <p:oleObj name="Equazione" r:id="rId8" imgW="17526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00438"/>
                        <a:ext cx="6011862" cy="7651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571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76375" y="4437063"/>
            <a:ext cx="5097463" cy="1793875"/>
            <a:chOff x="1535" y="2795"/>
            <a:chExt cx="3211" cy="1130"/>
          </a:xfrm>
        </p:grpSpPr>
        <p:sp>
          <p:nvSpPr>
            <p:cNvPr id="63498" name="AutoShape 12"/>
            <p:cNvSpPr>
              <a:spLocks noChangeArrowheads="1"/>
            </p:cNvSpPr>
            <p:nvPr/>
          </p:nvSpPr>
          <p:spPr bwMode="auto">
            <a:xfrm>
              <a:off x="2789" y="2795"/>
              <a:ext cx="499" cy="49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63499" name="Object 14"/>
            <p:cNvGraphicFramePr>
              <a:graphicFrameLocks noChangeAspect="1"/>
            </p:cNvGraphicFramePr>
            <p:nvPr/>
          </p:nvGraphicFramePr>
          <p:xfrm>
            <a:off x="1535" y="3417"/>
            <a:ext cx="3211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485900" imgH="241300" progId="Equation.3">
                    <p:embed/>
                  </p:oleObj>
                </mc:Choice>
                <mc:Fallback>
                  <p:oleObj name="Equation" r:id="rId10" imgW="1485900" imgH="2413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5" y="3417"/>
                          <a:ext cx="3211" cy="508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 w="5715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350766"/>
              </p:ext>
            </p:extLst>
          </p:nvPr>
        </p:nvGraphicFramePr>
        <p:xfrm>
          <a:off x="4821237" y="4854101"/>
          <a:ext cx="43227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943100" imgH="228600" progId="Equation.3">
                  <p:embed/>
                </p:oleObj>
              </mc:Choice>
              <mc:Fallback>
                <p:oleObj name="Equazione" r:id="rId12" imgW="19431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7" y="4854101"/>
                        <a:ext cx="43227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332C1392-F031-A773-2690-A747127FD167}"/>
                  </a:ext>
                </a:extLst>
              </p:cNvPr>
              <p:cNvSpPr txBox="1"/>
              <p:nvPr/>
            </p:nvSpPr>
            <p:spPr bwMode="auto">
              <a:xfrm>
                <a:off x="4754562" y="4358007"/>
                <a:ext cx="4389438" cy="496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Object 13">
                <a:extLst>
                  <a:ext uri="{FF2B5EF4-FFF2-40B4-BE49-F238E27FC236}">
                    <a16:creationId xmlns:a16="http://schemas.microsoft.com/office/drawing/2014/main" id="{332C1392-F031-A773-2690-A747127F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4562" y="4358007"/>
                <a:ext cx="4389438" cy="496887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5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65539" name="Object 10"/>
          <p:cNvGraphicFramePr>
            <a:graphicFrameLocks noChangeAspect="1"/>
          </p:cNvGraphicFramePr>
          <p:nvPr/>
        </p:nvGraphicFramePr>
        <p:xfrm>
          <a:off x="2051050" y="1628775"/>
          <a:ext cx="50974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41300" progId="Equation.3">
                  <p:embed/>
                </p:oleObj>
              </mc:Choice>
              <mc:Fallback>
                <p:oleObj name="Equation" r:id="rId4" imgW="14859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28775"/>
                        <a:ext cx="5097463" cy="8064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179388" y="2565400"/>
            <a:ext cx="8424862" cy="5238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usually, the Jacobian matrix is not explicitly inverted </a:t>
            </a:r>
          </a:p>
        </p:txBody>
      </p:sp>
      <p:graphicFrame>
        <p:nvGraphicFramePr>
          <p:cNvPr id="429068" name="Object 12"/>
          <p:cNvGraphicFramePr>
            <a:graphicFrameLocks noChangeAspect="1"/>
          </p:cNvGraphicFramePr>
          <p:nvPr/>
        </p:nvGraphicFramePr>
        <p:xfrm>
          <a:off x="219075" y="4005263"/>
          <a:ext cx="5105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300" imgH="241300" progId="Equation.3">
                  <p:embed/>
                </p:oleObj>
              </mc:Choice>
              <mc:Fallback>
                <p:oleObj name="Equation" r:id="rId6" imgW="1638300" imgH="241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005263"/>
                        <a:ext cx="5105400" cy="7334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13"/>
          <p:cNvGraphicFramePr>
            <a:graphicFrameLocks noChangeAspect="1"/>
          </p:cNvGraphicFramePr>
          <p:nvPr/>
        </p:nvGraphicFramePr>
        <p:xfrm>
          <a:off x="5940425" y="0"/>
          <a:ext cx="3203575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200" imgH="660400" progId="Equation.3">
                  <p:embed/>
                </p:oleObj>
              </mc:Choice>
              <mc:Fallback>
                <p:oleObj name="Equation" r:id="rId8" imgW="838200" imgH="660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0"/>
                        <a:ext cx="3203575" cy="14938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179388" y="3213100"/>
            <a:ext cx="6337300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we solve the linear system:</a:t>
            </a:r>
          </a:p>
        </p:txBody>
      </p:sp>
      <p:graphicFrame>
        <p:nvGraphicFramePr>
          <p:cNvPr id="429071" name="Object 15"/>
          <p:cNvGraphicFramePr>
            <a:graphicFrameLocks noChangeAspect="1"/>
          </p:cNvGraphicFramePr>
          <p:nvPr/>
        </p:nvGraphicFramePr>
        <p:xfrm>
          <a:off x="5648325" y="4005263"/>
          <a:ext cx="34766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588" imgH="241195" progId="Equation.3">
                  <p:embed/>
                </p:oleObj>
              </mc:Choice>
              <mc:Fallback>
                <p:oleObj name="Equation" r:id="rId10" imgW="1180588" imgH="24119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05263"/>
                        <a:ext cx="3476625" cy="7191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250825" y="4868863"/>
            <a:ext cx="7777163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and then compute the new approximation:</a:t>
            </a:r>
          </a:p>
        </p:txBody>
      </p:sp>
      <p:graphicFrame>
        <p:nvGraphicFramePr>
          <p:cNvPr id="429073" name="Object 17"/>
          <p:cNvGraphicFramePr>
            <a:graphicFrameLocks noChangeAspect="1"/>
          </p:cNvGraphicFramePr>
          <p:nvPr/>
        </p:nvGraphicFramePr>
        <p:xfrm>
          <a:off x="2900363" y="5627688"/>
          <a:ext cx="33020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228600" progId="Equation.DSMT4">
                  <p:embed/>
                </p:oleObj>
              </mc:Choice>
              <mc:Fallback>
                <p:oleObj name="Equation" r:id="rId12" imgW="8255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5627688"/>
                        <a:ext cx="3302000" cy="8905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7" grpId="0" animBg="1"/>
      <p:bldP spid="429070" grpId="0" animBg="1"/>
      <p:bldP spid="4290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67587" name="Object 4"/>
          <p:cNvGraphicFramePr>
            <a:graphicFrameLocks noChangeAspect="1"/>
          </p:cNvGraphicFramePr>
          <p:nvPr/>
        </p:nvGraphicFramePr>
        <p:xfrm>
          <a:off x="4046538" y="0"/>
          <a:ext cx="50974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41300" progId="Equation.3">
                  <p:embed/>
                </p:oleObj>
              </mc:Choice>
              <mc:Fallback>
                <p:oleObj name="Equation" r:id="rId4" imgW="14859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0"/>
                        <a:ext cx="5097462" cy="8064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179388" y="2565400"/>
            <a:ext cx="6264275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time complexity (at each step):</a:t>
            </a:r>
          </a:p>
        </p:txBody>
      </p:sp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468313" y="3573463"/>
            <a:ext cx="8496300" cy="1938337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computation of the Jacobian matrix: </a:t>
            </a:r>
            <a:r>
              <a:rPr lang="it-IT" altLang="it-IT" i="1"/>
              <a:t>n</a:t>
            </a:r>
            <a:r>
              <a:rPr lang="it-IT" altLang="it-IT" baseline="30000"/>
              <a:t>2</a:t>
            </a:r>
            <a:r>
              <a:rPr lang="it-IT" altLang="it-IT" sz="2800">
                <a:latin typeface="Arial" panose="020B0604020202020204" pitchFamily="34" charset="0"/>
              </a:rPr>
              <a:t> evaluations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     of scalar functions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solving the linear system for the correction </a:t>
            </a:r>
            <a:r>
              <a:rPr lang="it-IT" altLang="it-IT" sz="280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800">
                <a:latin typeface="Arial" panose="020B0604020202020204" pitchFamily="34" charset="0"/>
              </a:rPr>
              <a:t>(Gauss): </a:t>
            </a:r>
            <a:r>
              <a:rPr lang="it-IT" altLang="it-IT" i="1"/>
              <a:t>O</a:t>
            </a:r>
            <a:r>
              <a:rPr lang="it-IT" altLang="it-IT"/>
              <a:t>(</a:t>
            </a:r>
            <a:r>
              <a:rPr lang="it-IT" altLang="it-IT" i="1"/>
              <a:t>n</a:t>
            </a:r>
            <a:r>
              <a:rPr lang="it-IT" altLang="it-IT" baseline="30000"/>
              <a:t>3</a:t>
            </a:r>
            <a:r>
              <a:rPr lang="it-IT" altLang="it-IT"/>
              <a:t>) </a:t>
            </a:r>
            <a:r>
              <a:rPr lang="it-IT" altLang="it-IT" sz="2800">
                <a:latin typeface="Arial" panose="020B0604020202020204" pitchFamily="34" charset="0"/>
              </a:rPr>
              <a:t>multiplications and sums</a:t>
            </a:r>
          </a:p>
        </p:txBody>
      </p:sp>
      <p:graphicFrame>
        <p:nvGraphicFramePr>
          <p:cNvPr id="67590" name="Object 9"/>
          <p:cNvGraphicFramePr>
            <a:graphicFrameLocks noChangeAspect="1"/>
          </p:cNvGraphicFramePr>
          <p:nvPr/>
        </p:nvGraphicFramePr>
        <p:xfrm>
          <a:off x="684213" y="1192213"/>
          <a:ext cx="41957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588" imgH="241195" progId="Equation.3">
                  <p:embed/>
                </p:oleObj>
              </mc:Choice>
              <mc:Fallback>
                <p:oleObj name="Equation" r:id="rId6" imgW="1180588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92213"/>
                        <a:ext cx="4195762" cy="8683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57150">
                        <a:solidFill>
                          <a:srgbClr val="99FF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1"/>
          <p:cNvGraphicFramePr>
            <a:graphicFrameLocks noChangeAspect="1"/>
          </p:cNvGraphicFramePr>
          <p:nvPr/>
        </p:nvGraphicFramePr>
        <p:xfrm>
          <a:off x="5172075" y="1196975"/>
          <a:ext cx="30892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28600" progId="Equation.DSMT4">
                  <p:embed/>
                </p:oleObj>
              </mc:Choice>
              <mc:Fallback>
                <p:oleObj name="Equation" r:id="rId8" imgW="8255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196975"/>
                        <a:ext cx="3089275" cy="865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57150">
                        <a:solidFill>
                          <a:srgbClr val="99FF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4046538" y="0"/>
          <a:ext cx="50974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41300" progId="Equation.3">
                  <p:embed/>
                </p:oleObj>
              </mc:Choice>
              <mc:Fallback>
                <p:oleObj name="Equation" r:id="rId4" imgW="14859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0"/>
                        <a:ext cx="5097462" cy="8064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4106862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rate of convergence</a:t>
            </a:r>
          </a:p>
        </p:txBody>
      </p:sp>
      <p:graphicFrame>
        <p:nvGraphicFramePr>
          <p:cNvPr id="69637" name="Object 3"/>
          <p:cNvGraphicFramePr>
            <a:graphicFrameLocks noChangeAspect="1"/>
          </p:cNvGraphicFramePr>
          <p:nvPr/>
        </p:nvGraphicFramePr>
        <p:xfrm>
          <a:off x="684213" y="1192213"/>
          <a:ext cx="41957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588" imgH="241195" progId="Equation.3">
                  <p:embed/>
                </p:oleObj>
              </mc:Choice>
              <mc:Fallback>
                <p:oleObj name="Equation" r:id="rId6" imgW="1180588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92213"/>
                        <a:ext cx="4195762" cy="8683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4"/>
          <p:cNvGraphicFramePr>
            <a:graphicFrameLocks noChangeAspect="1"/>
          </p:cNvGraphicFramePr>
          <p:nvPr/>
        </p:nvGraphicFramePr>
        <p:xfrm>
          <a:off x="5172075" y="1196975"/>
          <a:ext cx="30892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28600" progId="Equation.DSMT4">
                  <p:embed/>
                </p:oleObj>
              </mc:Choice>
              <mc:Fallback>
                <p:oleObj name="Equation" r:id="rId8" imgW="825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1196975"/>
                        <a:ext cx="3089275" cy="8651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28688" y="5770563"/>
            <a:ext cx="74263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3200" b="1" dirty="0" err="1">
                <a:solidFill>
                  <a:srgbClr val="CC3300"/>
                </a:solidFill>
                <a:latin typeface="Arial" panose="020B0604020202020204" pitchFamily="34" charset="0"/>
              </a:rPr>
              <a:t>quadratic</a:t>
            </a:r>
            <a:r>
              <a:rPr lang="it-IT" altLang="it-IT" sz="3200" b="1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3200" dirty="0">
                <a:solidFill>
                  <a:schemeClr val="accent2"/>
                </a:solidFill>
                <a:latin typeface="Arial" panose="020B0604020202020204" pitchFamily="34" charset="0"/>
              </a:rPr>
              <a:t>rate of </a:t>
            </a:r>
            <a:r>
              <a:rPr lang="it-IT" altLang="it-IT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convergence</a:t>
            </a:r>
            <a:r>
              <a:rPr lang="it-IT" altLang="it-IT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it-IT" altLang="it-IT" sz="3200" b="1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465138" y="2854325"/>
            <a:ext cx="8499475" cy="2738438"/>
            <a:chOff x="465109" y="3214686"/>
            <a:chExt cx="8499350" cy="2739984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00033" y="3214686"/>
              <a:ext cx="8464426" cy="2739984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  <a:defRPr/>
              </a:pPr>
              <a:endParaRPr lang="it-IT" sz="2800" dirty="0">
                <a:latin typeface="Arial" charset="0"/>
                <a:ea typeface="+mn-ea"/>
              </a:endParaRPr>
            </a:p>
            <a:p>
              <a:pPr>
                <a:buClr>
                  <a:srgbClr val="FF3300"/>
                </a:buClr>
                <a:defRPr/>
              </a:pPr>
              <a:r>
                <a:rPr lang="it-IT" sz="2800" dirty="0">
                  <a:latin typeface="Arial" charset="0"/>
                  <a:ea typeface="+mn-ea"/>
                </a:rPr>
                <a:t>  </a:t>
              </a:r>
            </a:p>
            <a:p>
              <a:pPr>
                <a:buClr>
                  <a:srgbClr val="FF3300"/>
                </a:buClr>
                <a:defRPr/>
              </a:pPr>
              <a:r>
                <a:rPr lang="it-IT" sz="2800" dirty="0" err="1">
                  <a:latin typeface="Arial" charset="0"/>
                  <a:ea typeface="+mn-ea"/>
                </a:rPr>
                <a:t>there</a:t>
              </a:r>
              <a:r>
                <a:rPr lang="it-IT" sz="2800" dirty="0">
                  <a:latin typeface="Arial" charset="0"/>
                  <a:ea typeface="+mn-ea"/>
                </a:rPr>
                <a:t> </a:t>
              </a:r>
              <a:r>
                <a:rPr lang="it-IT" sz="2800" dirty="0" err="1">
                  <a:latin typeface="Arial" charset="0"/>
                  <a:ea typeface="+mn-ea"/>
                </a:rPr>
                <a:t>exists</a:t>
              </a:r>
              <a:r>
                <a:rPr lang="it-IT" sz="2800" dirty="0">
                  <a:latin typeface="Arial" charset="0"/>
                  <a:ea typeface="+mn-ea"/>
                </a:rPr>
                <a:t> a </a:t>
              </a:r>
              <a:r>
                <a:rPr lang="it-IT" sz="2800" dirty="0" err="1">
                  <a:latin typeface="Arial" charset="0"/>
                  <a:ea typeface="+mn-ea"/>
                </a:rPr>
                <a:t>constant</a:t>
              </a:r>
              <a:r>
                <a:rPr lang="it-IT" sz="2800" dirty="0">
                  <a:latin typeface="Arial" charset="0"/>
                  <a:ea typeface="+mn-ea"/>
                </a:rPr>
                <a:t> </a:t>
              </a:r>
              <a:r>
                <a:rPr lang="it-IT" sz="3200" i="1" dirty="0">
                  <a:latin typeface="+mn-lt"/>
                  <a:ea typeface="+mn-ea"/>
                </a:rPr>
                <a:t>c</a:t>
              </a:r>
              <a:r>
                <a:rPr lang="it-IT" sz="2800" dirty="0">
                  <a:latin typeface="Arial" charset="0"/>
                  <a:ea typeface="+mn-ea"/>
                </a:rPr>
                <a:t>, </a:t>
              </a:r>
              <a:r>
                <a:rPr lang="it-IT" sz="2800" dirty="0" err="1">
                  <a:latin typeface="Arial" charset="0"/>
                  <a:ea typeface="+mn-ea"/>
                </a:rPr>
                <a:t>depending</a:t>
              </a:r>
              <a:r>
                <a:rPr lang="it-IT" sz="2800" dirty="0">
                  <a:latin typeface="Arial" charset="0"/>
                  <a:ea typeface="+mn-ea"/>
                </a:rPr>
                <a:t> on </a:t>
              </a:r>
              <a:r>
                <a:rPr lang="it-IT" sz="3200" i="1" dirty="0">
                  <a:latin typeface="Symbol" pitchFamily="18" charset="2"/>
                  <a:ea typeface="+mn-ea"/>
                </a:rPr>
                <a:t>g</a:t>
              </a:r>
              <a:r>
                <a:rPr lang="it-IT" sz="2800" dirty="0">
                  <a:latin typeface="Arial" charset="0"/>
                  <a:ea typeface="+mn-ea"/>
                </a:rPr>
                <a:t>, </a:t>
              </a:r>
              <a:r>
                <a:rPr lang="it-IT" sz="2800" dirty="0" err="1">
                  <a:latin typeface="Arial" charset="0"/>
                  <a:ea typeface="+mn-ea"/>
                </a:rPr>
                <a:t>such</a:t>
              </a:r>
              <a:r>
                <a:rPr lang="it-IT" sz="2800" dirty="0">
                  <a:latin typeface="Arial" charset="0"/>
                  <a:ea typeface="+mn-ea"/>
                </a:rPr>
                <a:t> </a:t>
              </a:r>
              <a:r>
                <a:rPr lang="it-IT" sz="2800" dirty="0" err="1">
                  <a:latin typeface="Arial" charset="0"/>
                  <a:ea typeface="+mn-ea"/>
                </a:rPr>
                <a:t>that</a:t>
              </a:r>
              <a:endParaRPr lang="it-IT" sz="2800" dirty="0">
                <a:latin typeface="Arial" charset="0"/>
                <a:ea typeface="+mn-ea"/>
              </a:endParaRPr>
            </a:p>
            <a:p>
              <a:pPr>
                <a:buClr>
                  <a:srgbClr val="FF3300"/>
                </a:buClr>
                <a:defRPr/>
              </a:pPr>
              <a:endParaRPr lang="it-IT" sz="2800" dirty="0">
                <a:latin typeface="Arial" charset="0"/>
                <a:ea typeface="+mn-ea"/>
              </a:endParaRPr>
            </a:p>
            <a:p>
              <a:pPr>
                <a:buClr>
                  <a:srgbClr val="FF3300"/>
                </a:buClr>
                <a:defRPr/>
              </a:pPr>
              <a:endParaRPr lang="it-IT" sz="2800" dirty="0">
                <a:latin typeface="Arial" charset="0"/>
                <a:ea typeface="+mn-ea"/>
              </a:endParaRPr>
            </a:p>
            <a:p>
              <a:pPr>
                <a:buClr>
                  <a:srgbClr val="FF3300"/>
                </a:buClr>
                <a:defRPr/>
              </a:pPr>
              <a:endParaRPr lang="it-IT" sz="2800" dirty="0">
                <a:latin typeface="Arial" charset="0"/>
                <a:ea typeface="+mn-ea"/>
              </a:endParaRPr>
            </a:p>
          </p:txBody>
        </p:sp>
        <p:graphicFrame>
          <p:nvGraphicFramePr>
            <p:cNvPr id="69643" name="Object 9"/>
            <p:cNvGraphicFramePr>
              <a:graphicFrameLocks noChangeAspect="1"/>
            </p:cNvGraphicFramePr>
            <p:nvPr/>
          </p:nvGraphicFramePr>
          <p:xfrm>
            <a:off x="465109" y="3214686"/>
            <a:ext cx="2965450" cy="714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1054100" imgH="254000" progId="Equation.3">
                    <p:embed/>
                  </p:oleObj>
                </mc:Choice>
                <mc:Fallback>
                  <p:oleObj name="Equazione" r:id="rId10" imgW="1054100" imgH="2540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109" y="3214686"/>
                          <a:ext cx="2965450" cy="714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4" name="Object 10"/>
            <p:cNvGraphicFramePr>
              <a:graphicFrameLocks noChangeAspect="1"/>
            </p:cNvGraphicFramePr>
            <p:nvPr/>
          </p:nvGraphicFramePr>
          <p:xfrm>
            <a:off x="2335184" y="4715297"/>
            <a:ext cx="4386262" cy="965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2" imgW="1270000" imgH="279400" progId="Equation.3">
                    <p:embed/>
                  </p:oleObj>
                </mc:Choice>
                <mc:Fallback>
                  <p:oleObj name="Equazione" r:id="rId12" imgW="1270000" imgH="2794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184" y="4715297"/>
                          <a:ext cx="4386262" cy="965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41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484188" y="46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71683" name="Object 7"/>
          <p:cNvGraphicFramePr>
            <a:graphicFrameLocks noChangeAspect="1"/>
          </p:cNvGraphicFramePr>
          <p:nvPr/>
        </p:nvGraphicFramePr>
        <p:xfrm>
          <a:off x="4067175" y="188913"/>
          <a:ext cx="2663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41195" progId="Equation.3">
                  <p:embed/>
                </p:oleObj>
              </mc:Choice>
              <mc:Fallback>
                <p:oleObj name="Equation" r:id="rId4" imgW="1180588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8913"/>
                        <a:ext cx="2663825" cy="647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8"/>
          <p:cNvGraphicFramePr>
            <a:graphicFrameLocks noChangeAspect="1"/>
          </p:cNvGraphicFramePr>
          <p:nvPr/>
        </p:nvGraphicFramePr>
        <p:xfrm>
          <a:off x="6927850" y="188913"/>
          <a:ext cx="21986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188913"/>
                        <a:ext cx="2198688" cy="615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9"/>
          <p:cNvGraphicFramePr>
            <a:graphicFrameLocks noChangeAspect="1"/>
          </p:cNvGraphicFramePr>
          <p:nvPr/>
        </p:nvGraphicFramePr>
        <p:xfrm>
          <a:off x="1979613" y="954088"/>
          <a:ext cx="6464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482391" progId="Equation.3">
                  <p:embed/>
                </p:oleObj>
              </mc:Choice>
              <mc:Fallback>
                <p:oleObj name="Equation" r:id="rId8" imgW="1548728" imgH="48239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954088"/>
                        <a:ext cx="6464300" cy="1803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179388" y="954088"/>
            <a:ext cx="1655762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Example</a:t>
            </a:r>
          </a:p>
        </p:txBody>
      </p:sp>
      <p:graphicFrame>
        <p:nvGraphicFramePr>
          <p:cNvPr id="431115" name="Object 11"/>
          <p:cNvGraphicFramePr>
            <a:graphicFrameLocks noChangeAspect="1"/>
          </p:cNvGraphicFramePr>
          <p:nvPr/>
        </p:nvGraphicFramePr>
        <p:xfrm>
          <a:off x="971550" y="2827338"/>
          <a:ext cx="446405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671" imgH="482391" progId="Equation.3">
                  <p:embed/>
                </p:oleObj>
              </mc:Choice>
              <mc:Fallback>
                <p:oleObj name="Equation" r:id="rId10" imgW="1218671" imgH="48239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27338"/>
                        <a:ext cx="4464050" cy="158273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5580063" y="2852738"/>
          <a:ext cx="2405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669" imgH="253890" progId="Equation.3">
                  <p:embed/>
                </p:oleObj>
              </mc:Choice>
              <mc:Fallback>
                <p:oleObj name="Equation" r:id="rId12" imgW="761669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52738"/>
                        <a:ext cx="2405062" cy="7175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7" name="Object 13"/>
          <p:cNvGraphicFramePr>
            <a:graphicFrameLocks noChangeAspect="1"/>
          </p:cNvGraphicFramePr>
          <p:nvPr/>
        </p:nvGraphicFramePr>
        <p:xfrm>
          <a:off x="5580063" y="3644900"/>
          <a:ext cx="32464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254" imgH="253890" progId="Equation.3">
                  <p:embed/>
                </p:oleObj>
              </mc:Choice>
              <mc:Fallback>
                <p:oleObj name="Equation" r:id="rId14" imgW="1028254" imgH="2538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644900"/>
                        <a:ext cx="3246437" cy="717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5580063" y="4437063"/>
          <a:ext cx="34036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2200" imgH="457200" progId="Equation.3">
                  <p:embed/>
                </p:oleObj>
              </mc:Choice>
              <mc:Fallback>
                <p:oleObj name="Equation" r:id="rId16" imgW="1092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437063"/>
                        <a:ext cx="3403600" cy="12763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0825" y="4724400"/>
            <a:ext cx="4826000" cy="1944688"/>
            <a:chOff x="158" y="2976"/>
            <a:chExt cx="3040" cy="1225"/>
          </a:xfrm>
        </p:grpSpPr>
        <p:sp>
          <p:nvSpPr>
            <p:cNvPr id="71695" name="Rectangle 18"/>
            <p:cNvSpPr>
              <a:spLocks noChangeArrowheads="1"/>
            </p:cNvSpPr>
            <p:nvPr/>
          </p:nvSpPr>
          <p:spPr bwMode="auto">
            <a:xfrm>
              <a:off x="158" y="2976"/>
              <a:ext cx="3040" cy="122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71696" name="Group 17"/>
            <p:cNvGrpSpPr>
              <a:grpSpLocks/>
            </p:cNvGrpSpPr>
            <p:nvPr/>
          </p:nvGrpSpPr>
          <p:grpSpPr bwMode="auto">
            <a:xfrm>
              <a:off x="204" y="3022"/>
              <a:ext cx="2994" cy="1121"/>
              <a:chOff x="204" y="3022"/>
              <a:chExt cx="2994" cy="1121"/>
            </a:xfrm>
          </p:grpSpPr>
          <p:sp>
            <p:nvSpPr>
              <p:cNvPr id="71697" name="Text Box 15"/>
              <p:cNvSpPr txBox="1">
                <a:spLocks noChangeArrowheads="1"/>
              </p:cNvSpPr>
              <p:nvPr/>
            </p:nvSpPr>
            <p:spPr bwMode="auto">
              <a:xfrm>
                <a:off x="204" y="3022"/>
                <a:ext cx="2994" cy="32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FF3300"/>
                  </a:buClr>
                  <a:buFont typeface="Wingdings" panose="05000000000000000000" pitchFamily="2" charset="2"/>
                  <a:buChar char="ü"/>
                </a:pPr>
                <a:r>
                  <a:rPr lang="it-IT" altLang="it-IT" sz="2800">
                    <a:latin typeface="Arial" panose="020B0604020202020204" pitchFamily="34" charset="0"/>
                  </a:rPr>
                  <a:t>solve the  linear system :</a:t>
                </a:r>
              </a:p>
            </p:txBody>
          </p:sp>
          <p:graphicFrame>
            <p:nvGraphicFramePr>
              <p:cNvPr id="71698" name="Object 16"/>
              <p:cNvGraphicFramePr>
                <a:graphicFrameLocks noChangeAspect="1"/>
              </p:cNvGraphicFramePr>
              <p:nvPr/>
            </p:nvGraphicFramePr>
            <p:xfrm>
              <a:off x="204" y="3339"/>
              <a:ext cx="2394" cy="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219200" imgH="457200" progId="Equation.3">
                      <p:embed/>
                    </p:oleObj>
                  </mc:Choice>
                  <mc:Fallback>
                    <p:oleObj name="Equation" r:id="rId18" imgW="1219200" imgH="457200" progId="Equation.3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" y="3339"/>
                            <a:ext cx="2394" cy="804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5167313" y="5949950"/>
          <a:ext cx="39766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58310" imgH="253890" progId="Equation.3">
                  <p:embed/>
                </p:oleObj>
              </mc:Choice>
              <mc:Fallback>
                <p:oleObj name="Equation" r:id="rId20" imgW="1358310" imgH="25389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5949950"/>
                        <a:ext cx="3976687" cy="665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21"/>
          <p:cNvGraphicFramePr>
            <a:graphicFrameLocks noChangeAspect="1"/>
          </p:cNvGraphicFramePr>
          <p:nvPr/>
        </p:nvGraphicFramePr>
        <p:xfrm>
          <a:off x="179388" y="1844675"/>
          <a:ext cx="17287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0891" imgH="279279" progId="Equation.DSMT4">
                  <p:embed/>
                </p:oleObj>
              </mc:Choice>
              <mc:Fallback>
                <p:oleObj name="Equation" r:id="rId22" imgW="710891" imgH="27927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1728787" cy="658813"/>
                      </a:xfrm>
                      <a:prstGeom prst="rect">
                        <a:avLst/>
                      </a:prstGeom>
                      <a:solidFill>
                        <a:srgbClr val="FF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484188" y="46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73731" name="Object 4"/>
          <p:cNvGraphicFramePr>
            <a:graphicFrameLocks noChangeAspect="1"/>
          </p:cNvGraphicFramePr>
          <p:nvPr/>
        </p:nvGraphicFramePr>
        <p:xfrm>
          <a:off x="4067175" y="188913"/>
          <a:ext cx="2663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41195" progId="Equation.3">
                  <p:embed/>
                </p:oleObj>
              </mc:Choice>
              <mc:Fallback>
                <p:oleObj name="Equation" r:id="rId4" imgW="1180588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8913"/>
                        <a:ext cx="2663825" cy="647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5"/>
          <p:cNvGraphicFramePr>
            <a:graphicFrameLocks noChangeAspect="1"/>
          </p:cNvGraphicFramePr>
          <p:nvPr/>
        </p:nvGraphicFramePr>
        <p:xfrm>
          <a:off x="6927850" y="188913"/>
          <a:ext cx="21986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188913"/>
                        <a:ext cx="2198688" cy="615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6"/>
          <p:cNvGraphicFramePr>
            <a:graphicFrameLocks noChangeAspect="1"/>
          </p:cNvGraphicFramePr>
          <p:nvPr/>
        </p:nvGraphicFramePr>
        <p:xfrm>
          <a:off x="1979613" y="954088"/>
          <a:ext cx="6464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482391" progId="Equation.3">
                  <p:embed/>
                </p:oleObj>
              </mc:Choice>
              <mc:Fallback>
                <p:oleObj name="Equation" r:id="rId8" imgW="1548728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954088"/>
                        <a:ext cx="6464300" cy="1803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8"/>
          <p:cNvGraphicFramePr>
            <a:graphicFrameLocks noChangeAspect="1"/>
          </p:cNvGraphicFramePr>
          <p:nvPr/>
        </p:nvGraphicFramePr>
        <p:xfrm>
          <a:off x="468313" y="2781300"/>
          <a:ext cx="44640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671" imgH="482391" progId="Equation.3">
                  <p:embed/>
                </p:oleObj>
              </mc:Choice>
              <mc:Fallback>
                <p:oleObj name="Equation" r:id="rId10" imgW="1218671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00"/>
                        <a:ext cx="4464050" cy="15827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9"/>
          <p:cNvGraphicFramePr>
            <a:graphicFrameLocks noChangeAspect="1"/>
          </p:cNvGraphicFramePr>
          <p:nvPr/>
        </p:nvGraphicFramePr>
        <p:xfrm>
          <a:off x="5580063" y="2852738"/>
          <a:ext cx="2405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669" imgH="253890" progId="Equation.DSMT4">
                  <p:embed/>
                </p:oleObj>
              </mc:Choice>
              <mc:Fallback>
                <p:oleObj name="Equation" r:id="rId12" imgW="761669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52738"/>
                        <a:ext cx="2405062" cy="7175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17"/>
          <p:cNvGraphicFramePr>
            <a:graphicFrameLocks noChangeAspect="1"/>
          </p:cNvGraphicFramePr>
          <p:nvPr/>
        </p:nvGraphicFramePr>
        <p:xfrm>
          <a:off x="5167313" y="3644900"/>
          <a:ext cx="39766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58310" imgH="253890" progId="Equation.3">
                  <p:embed/>
                </p:oleObj>
              </mc:Choice>
              <mc:Fallback>
                <p:oleObj name="Equation" r:id="rId14" imgW="1358310" imgH="2538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644900"/>
                        <a:ext cx="3976687" cy="6651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46" name="Object 18"/>
          <p:cNvGraphicFramePr>
            <a:graphicFrameLocks noChangeAspect="1"/>
          </p:cNvGraphicFramePr>
          <p:nvPr/>
        </p:nvGraphicFramePr>
        <p:xfrm>
          <a:off x="395288" y="4581525"/>
          <a:ext cx="440848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7000" imgH="457200" progId="Equation.DSMT4">
                  <p:embed/>
                </p:oleObj>
              </mc:Choice>
              <mc:Fallback>
                <p:oleObj name="Equation" r:id="rId16" imgW="139700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4408487" cy="12922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47" name="Object 19"/>
          <p:cNvGraphicFramePr>
            <a:graphicFrameLocks noChangeAspect="1"/>
          </p:cNvGraphicFramePr>
          <p:nvPr/>
        </p:nvGraphicFramePr>
        <p:xfrm>
          <a:off x="5219700" y="4508500"/>
          <a:ext cx="33956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19200" imgH="279400" progId="Equation.DSMT4">
                  <p:embed/>
                </p:oleObj>
              </mc:Choice>
              <mc:Fallback>
                <p:oleObj name="Equation" r:id="rId18" imgW="12192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08500"/>
                        <a:ext cx="3395663" cy="696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48" name="Object 20"/>
          <p:cNvGraphicFramePr>
            <a:graphicFrameLocks noChangeAspect="1"/>
          </p:cNvGraphicFramePr>
          <p:nvPr/>
        </p:nvGraphicFramePr>
        <p:xfrm>
          <a:off x="4859338" y="5487988"/>
          <a:ext cx="428466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11300" imgH="457200" progId="Equation.DSMT4">
                  <p:embed/>
                </p:oleObj>
              </mc:Choice>
              <mc:Fallback>
                <p:oleObj name="Equation" r:id="rId20" imgW="15113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87988"/>
                        <a:ext cx="4284662" cy="11620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0" name="Text Box 10"/>
          <p:cNvSpPr txBox="1">
            <a:spLocks noChangeArrowheads="1"/>
          </p:cNvSpPr>
          <p:nvPr/>
        </p:nvSpPr>
        <p:spPr bwMode="auto">
          <a:xfrm>
            <a:off x="179388" y="954088"/>
            <a:ext cx="1655762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73741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4"/>
          <p:cNvGraphicFramePr>
            <a:graphicFrameLocks noChangeAspect="1"/>
          </p:cNvGraphicFramePr>
          <p:nvPr/>
        </p:nvGraphicFramePr>
        <p:xfrm>
          <a:off x="4067175" y="188913"/>
          <a:ext cx="2663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41195" progId="Equation.3">
                  <p:embed/>
                </p:oleObj>
              </mc:Choice>
              <mc:Fallback>
                <p:oleObj name="Equation" r:id="rId4" imgW="1180588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8913"/>
                        <a:ext cx="2663825" cy="647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/>
        </p:nvGraphicFramePr>
        <p:xfrm>
          <a:off x="6927850" y="188913"/>
          <a:ext cx="21986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188913"/>
                        <a:ext cx="2198688" cy="615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6"/>
          <p:cNvGraphicFramePr>
            <a:graphicFrameLocks noChangeAspect="1"/>
          </p:cNvGraphicFramePr>
          <p:nvPr/>
        </p:nvGraphicFramePr>
        <p:xfrm>
          <a:off x="1979613" y="954088"/>
          <a:ext cx="64643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8728" imgH="482391" progId="Equation.3">
                  <p:embed/>
                </p:oleObj>
              </mc:Choice>
              <mc:Fallback>
                <p:oleObj name="Equation" r:id="rId8" imgW="1548728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954088"/>
                        <a:ext cx="6464300" cy="18034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8"/>
          <p:cNvGraphicFramePr>
            <a:graphicFrameLocks noChangeAspect="1"/>
          </p:cNvGraphicFramePr>
          <p:nvPr/>
        </p:nvGraphicFramePr>
        <p:xfrm>
          <a:off x="468313" y="2781300"/>
          <a:ext cx="446405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671" imgH="482391" progId="Equation.3">
                  <p:embed/>
                </p:oleObj>
              </mc:Choice>
              <mc:Fallback>
                <p:oleObj name="Equation" r:id="rId10" imgW="1218671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00"/>
                        <a:ext cx="4464050" cy="15827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2" name="Group 19"/>
          <p:cNvGrpSpPr>
            <a:grpSpLocks/>
          </p:cNvGrpSpPr>
          <p:nvPr/>
        </p:nvGrpSpPr>
        <p:grpSpPr bwMode="auto">
          <a:xfrm>
            <a:off x="250825" y="4508500"/>
            <a:ext cx="4826000" cy="1944688"/>
            <a:chOff x="158" y="2976"/>
            <a:chExt cx="3040" cy="1225"/>
          </a:xfrm>
        </p:grpSpPr>
        <p:sp>
          <p:nvSpPr>
            <p:cNvPr id="75789" name="Rectangle 15"/>
            <p:cNvSpPr>
              <a:spLocks noChangeArrowheads="1"/>
            </p:cNvSpPr>
            <p:nvPr/>
          </p:nvSpPr>
          <p:spPr bwMode="auto">
            <a:xfrm>
              <a:off x="158" y="2976"/>
              <a:ext cx="3040" cy="122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5790" name="Text Box 17"/>
            <p:cNvSpPr txBox="1">
              <a:spLocks noChangeArrowheads="1"/>
            </p:cNvSpPr>
            <p:nvPr/>
          </p:nvSpPr>
          <p:spPr bwMode="auto">
            <a:xfrm>
              <a:off x="204" y="3022"/>
              <a:ext cx="2994" cy="32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>
                  <a:srgbClr val="FF3300"/>
                </a:buClr>
                <a:buFont typeface="Wingdings" panose="05000000000000000000" pitchFamily="2" charset="2"/>
                <a:buChar char="ü"/>
              </a:pPr>
              <a:r>
                <a:rPr lang="it-IT" altLang="it-IT" sz="2800">
                  <a:latin typeface="Arial" panose="020B0604020202020204" pitchFamily="34" charset="0"/>
                </a:rPr>
                <a:t>solve the linear system:</a:t>
              </a:r>
            </a:p>
          </p:txBody>
        </p:sp>
        <p:graphicFrame>
          <p:nvGraphicFramePr>
            <p:cNvPr id="75791" name="Object 18"/>
            <p:cNvGraphicFramePr>
              <a:graphicFrameLocks noChangeAspect="1"/>
            </p:cNvGraphicFramePr>
            <p:nvPr/>
          </p:nvGraphicFramePr>
          <p:xfrm>
            <a:off x="204" y="3385"/>
            <a:ext cx="2890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14500" imgH="457200" progId="Equation.DSMT4">
                    <p:embed/>
                  </p:oleObj>
                </mc:Choice>
                <mc:Fallback>
                  <p:oleObj name="Equation" r:id="rId12" imgW="1714500" imgH="4572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3385"/>
                          <a:ext cx="2890" cy="69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783" name="Object 20"/>
          <p:cNvGraphicFramePr>
            <a:graphicFrameLocks noChangeAspect="1"/>
          </p:cNvGraphicFramePr>
          <p:nvPr/>
        </p:nvGraphicFramePr>
        <p:xfrm>
          <a:off x="5003800" y="2932113"/>
          <a:ext cx="41402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7000" imgH="457200" progId="Equation.DSMT4">
                  <p:embed/>
                </p:oleObj>
              </mc:Choice>
              <mc:Fallback>
                <p:oleObj name="Equation" r:id="rId14" imgW="13970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932113"/>
                        <a:ext cx="4140200" cy="12128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73" name="Object 21"/>
          <p:cNvGraphicFramePr>
            <a:graphicFrameLocks noChangeAspect="1"/>
          </p:cNvGraphicFramePr>
          <p:nvPr/>
        </p:nvGraphicFramePr>
        <p:xfrm>
          <a:off x="5219700" y="4365625"/>
          <a:ext cx="36433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600" imgH="279400" progId="Equation.DSMT4">
                  <p:embed/>
                </p:oleObj>
              </mc:Choice>
              <mc:Fallback>
                <p:oleObj name="Equation" r:id="rId16" imgW="1244600" imgH="279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365625"/>
                        <a:ext cx="3643313" cy="7318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74" name="Object 22"/>
          <p:cNvGraphicFramePr>
            <a:graphicFrameLocks noChangeAspect="1"/>
          </p:cNvGraphicFramePr>
          <p:nvPr/>
        </p:nvGraphicFramePr>
        <p:xfrm>
          <a:off x="5184775" y="5278438"/>
          <a:ext cx="39227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71600" imgH="457200" progId="Equation.DSMT4">
                  <p:embed/>
                </p:oleObj>
              </mc:Choice>
              <mc:Fallback>
                <p:oleObj name="Equation" r:id="rId18" imgW="1371600" imgH="457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278438"/>
                        <a:ext cx="3922713" cy="11715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75" name="Text Box 23"/>
          <p:cNvSpPr txBox="1">
            <a:spLocks noChangeArrowheads="1"/>
          </p:cNvSpPr>
          <p:nvPr/>
        </p:nvSpPr>
        <p:spPr bwMode="auto">
          <a:xfrm>
            <a:off x="3635375" y="6338888"/>
            <a:ext cx="2082800" cy="523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bg1"/>
                </a:solidFill>
                <a:latin typeface="Arial" panose="020B0604020202020204" pitchFamily="34" charset="0"/>
              </a:rPr>
              <a:t>.. and so on</a:t>
            </a:r>
          </a:p>
        </p:txBody>
      </p:sp>
      <p:sp>
        <p:nvSpPr>
          <p:cNvPr id="75787" name="Text Box 10"/>
          <p:cNvSpPr txBox="1">
            <a:spLocks noChangeArrowheads="1"/>
          </p:cNvSpPr>
          <p:nvPr/>
        </p:nvSpPr>
        <p:spPr bwMode="auto">
          <a:xfrm>
            <a:off x="179388" y="954088"/>
            <a:ext cx="1655762" cy="5238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75788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3744912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 method 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tangolo 1"/>
          <p:cNvSpPr>
            <a:spLocks noChangeArrowheads="1"/>
          </p:cNvSpPr>
          <p:nvPr/>
        </p:nvSpPr>
        <p:spPr bwMode="auto">
          <a:xfrm>
            <a:off x="34925" y="244475"/>
            <a:ext cx="9055100" cy="6370638"/>
          </a:xfrm>
          <a:prstGeom prst="rect">
            <a:avLst/>
          </a:prstGeom>
          <a:solidFill>
            <a:srgbClr val="E8FDE7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unction</a:t>
            </a: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sol = NewtonSystems(F,JF,xzero,tol, nmax)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solve a nonlinear system of equations F(x)=0,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for a differentiable vector function F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Jacobian matrix function JF, with absolute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tolerance tol and initial approximation xzero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c = 10*tol*ones(size(xzero));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xnext = xzero; iter = 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(norm(c) &gt; tol || norm(F(xnext)) &gt; tol 	   ... &amp;&amp; iter &lt; nmax)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xact = xnext;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c = JF(xact)\(-F(xact));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xnext = xact + c;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iter = iter + 1;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sol = xnext;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it-IT" altLang="it-IT" sz="2400" b="1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827" name="CasellaDiTesto 1"/>
          <p:cNvSpPr txBox="1">
            <a:spLocks noChangeArrowheads="1"/>
          </p:cNvSpPr>
          <p:nvPr/>
        </p:nvSpPr>
        <p:spPr bwMode="auto">
          <a:xfrm>
            <a:off x="9398000" y="2997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3943350" y="5732463"/>
          <a:ext cx="2663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241195" progId="Equation.3">
                  <p:embed/>
                </p:oleObj>
              </mc:Choice>
              <mc:Fallback>
                <p:oleObj name="Equation" r:id="rId2" imgW="1180588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732463"/>
                        <a:ext cx="2663825" cy="6477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804025" y="5732463"/>
          <a:ext cx="21986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28600" progId="Equation.DSMT4">
                  <p:embed/>
                </p:oleObj>
              </mc:Choice>
              <mc:Fallback>
                <p:oleObj name="Equation" r:id="rId4" imgW="825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732463"/>
                        <a:ext cx="2198688" cy="615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asellaDiTesto 2"/>
          <p:cNvSpPr txBox="1">
            <a:spLocks noChangeArrowheads="1"/>
          </p:cNvSpPr>
          <p:nvPr/>
        </p:nvSpPr>
        <p:spPr bwMode="auto">
          <a:xfrm>
            <a:off x="403225" y="1773238"/>
            <a:ext cx="8320088" cy="12001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function F = myfun(x)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F=[x(1)+2*x(2)-2; x(1)^2+4*x(2)^2–4];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78852" name="CasellaDiTesto 3"/>
          <p:cNvSpPr txBox="1">
            <a:spLocks noChangeArrowheads="1"/>
          </p:cNvSpPr>
          <p:nvPr/>
        </p:nvSpPr>
        <p:spPr bwMode="auto">
          <a:xfrm>
            <a:off x="179388" y="4422775"/>
            <a:ext cx="8785225" cy="8302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solNewton = NewtonSystems(@myfun,@Jmyfun,[1 2], 1e-6, 30)</a:t>
            </a:r>
          </a:p>
        </p:txBody>
      </p:sp>
      <p:sp>
        <p:nvSpPr>
          <p:cNvPr id="78853" name="CasellaDiTesto 3"/>
          <p:cNvSpPr txBox="1">
            <a:spLocks noChangeArrowheads="1"/>
          </p:cNvSpPr>
          <p:nvPr/>
        </p:nvSpPr>
        <p:spPr bwMode="auto">
          <a:xfrm>
            <a:off x="152400" y="5589588"/>
            <a:ext cx="7848600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myfun(solNewton)</a:t>
            </a:r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403225" y="3068638"/>
            <a:ext cx="8320088" cy="12001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function JF = Jmyfun(x)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JF=[1 2; 2*x(1) 8*x(2)];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403225" y="260350"/>
          <a:ext cx="40465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482391" progId="Equation.3">
                  <p:embed/>
                </p:oleObj>
              </mc:Choice>
              <mc:Fallback>
                <p:oleObj name="Equation" r:id="rId2" imgW="1548728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0350"/>
                        <a:ext cx="4046538" cy="112871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5219700" y="257175"/>
          <a:ext cx="31956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482391" progId="Equation.3">
                  <p:embed/>
                </p:oleObj>
              </mc:Choice>
              <mc:Fallback>
                <p:oleObj name="Equation" r:id="rId4" imgW="1218671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57175"/>
                        <a:ext cx="3195638" cy="113188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6948488" y="1196975"/>
          <a:ext cx="1981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53890" progId="Equation.DSMT4">
                  <p:embed/>
                </p:oleObj>
              </mc:Choice>
              <mc:Fallback>
                <p:oleObj name="Equation" r:id="rId4" imgW="583947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196975"/>
                        <a:ext cx="1981200" cy="819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476375" y="2205038"/>
          <a:ext cx="39941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482391" progId="Equation.DSMT4">
                  <p:embed/>
                </p:oleObj>
              </mc:Choice>
              <mc:Fallback>
                <p:oleObj name="Equation" r:id="rId6" imgW="939392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05038"/>
                        <a:ext cx="3994150" cy="20399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5940425" y="2420938"/>
          <a:ext cx="2627313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4" imgH="507780" progId="Equation.DSMT4">
                  <p:embed/>
                </p:oleObj>
              </mc:Choice>
              <mc:Fallback>
                <p:oleObj name="Equation" r:id="rId8" imgW="774364" imgH="5077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20938"/>
                        <a:ext cx="2627313" cy="16383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468313" y="4724400"/>
            <a:ext cx="8424862" cy="1739900"/>
            <a:chOff x="295" y="2976"/>
            <a:chExt cx="5307" cy="1096"/>
          </a:xfrm>
        </p:grpSpPr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383" y="3158"/>
              <a:ext cx="4219" cy="67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is an intersection point between the curve </a:t>
              </a:r>
              <a:r>
                <a:rPr lang="it-IT" altLang="it-IT" i="1"/>
                <a:t>f</a:t>
              </a:r>
              <a:r>
                <a:rPr lang="it-IT" altLang="it-IT" baseline="-25000"/>
                <a:t>1</a:t>
              </a: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/>
                <a:t>= 0</a:t>
              </a:r>
              <a:r>
                <a:rPr lang="it-IT" altLang="it-IT">
                  <a:latin typeface="Arial" panose="020B0604020202020204" pitchFamily="34" charset="0"/>
                </a:rPr>
                <a:t>  and the curve  </a:t>
              </a:r>
              <a:r>
                <a:rPr lang="it-IT" altLang="it-IT" i="1"/>
                <a:t>f</a:t>
              </a:r>
              <a:r>
                <a:rPr lang="it-IT" altLang="it-IT" baseline="-25000"/>
                <a:t>2 </a:t>
              </a:r>
              <a:r>
                <a:rPr lang="it-IT" altLang="it-IT"/>
                <a:t>= 0</a:t>
              </a:r>
              <a:endParaRPr lang="it-IT" altLang="it-IT" baseline="-25000"/>
            </a:p>
          </p:txBody>
        </p:sp>
        <p:graphicFrame>
          <p:nvGraphicFramePr>
            <p:cNvPr id="9225" name="Object 9"/>
            <p:cNvGraphicFramePr>
              <a:graphicFrameLocks noChangeAspect="1"/>
            </p:cNvGraphicFramePr>
            <p:nvPr/>
          </p:nvGraphicFramePr>
          <p:xfrm>
            <a:off x="295" y="2976"/>
            <a:ext cx="1043" cy="1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08000" imgH="457200" progId="Equation.DSMT4">
                    <p:embed/>
                  </p:oleObj>
                </mc:Choice>
                <mc:Fallback>
                  <p:oleObj name="Equation" r:id="rId10" imgW="508000" imgH="4572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2976"/>
                          <a:ext cx="1043" cy="1096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sp>
        <p:nvSpPr>
          <p:cNvPr id="9223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6192837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case: 2 variables ( 2 equations)</a:t>
            </a:r>
            <a:endParaRPr lang="it-IT" altLang="it-IT" sz="3600" i="1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asellaDiTesto 2"/>
          <p:cNvSpPr txBox="1">
            <a:spLocks noChangeArrowheads="1"/>
          </p:cNvSpPr>
          <p:nvPr/>
        </p:nvSpPr>
        <p:spPr bwMode="auto">
          <a:xfrm>
            <a:off x="0" y="3155950"/>
            <a:ext cx="925195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@(x) [x(1)+2*x(2)-2; x(1)^2+4*x(2)^2–4];</a:t>
            </a:r>
          </a:p>
        </p:txBody>
      </p:sp>
      <p:sp>
        <p:nvSpPr>
          <p:cNvPr id="78852" name="CasellaDiTesto 3"/>
          <p:cNvSpPr txBox="1">
            <a:spLocks noChangeArrowheads="1"/>
          </p:cNvSpPr>
          <p:nvPr/>
        </p:nvSpPr>
        <p:spPr bwMode="auto">
          <a:xfrm>
            <a:off x="233363" y="4600575"/>
            <a:ext cx="8785225" cy="8318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solNewton = NewtonSystems(myfun,Jmyfun,[1 2], 1e-6, 30)</a:t>
            </a:r>
          </a:p>
        </p:txBody>
      </p:sp>
      <p:sp>
        <p:nvSpPr>
          <p:cNvPr id="78853" name="CasellaDiTesto 3"/>
          <p:cNvSpPr txBox="1">
            <a:spLocks noChangeArrowheads="1"/>
          </p:cNvSpPr>
          <p:nvPr/>
        </p:nvSpPr>
        <p:spPr bwMode="auto">
          <a:xfrm>
            <a:off x="236538" y="5919788"/>
            <a:ext cx="7848600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myfun(solNewton)</a:t>
            </a:r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233363" y="3875088"/>
            <a:ext cx="8320087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Jmyfun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@(x) [1 2; 2*x(1) 8*x(2)];</a:t>
            </a:r>
          </a:p>
        </p:txBody>
      </p:sp>
      <p:sp>
        <p:nvSpPr>
          <p:cNvPr id="79878" name="CasellaDiTesto 5"/>
          <p:cNvSpPr txBox="1">
            <a:spLocks noChangeArrowheads="1"/>
          </p:cNvSpPr>
          <p:nvPr/>
        </p:nvSpPr>
        <p:spPr bwMode="auto">
          <a:xfrm>
            <a:off x="3276600" y="1989138"/>
            <a:ext cx="696913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graphicFrame>
        <p:nvGraphicFramePr>
          <p:cNvPr id="79879" name="Object 6"/>
          <p:cNvGraphicFramePr>
            <a:graphicFrameLocks noChangeAspect="1"/>
          </p:cNvGraphicFramePr>
          <p:nvPr/>
        </p:nvGraphicFramePr>
        <p:xfrm>
          <a:off x="403225" y="260350"/>
          <a:ext cx="404653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8728" imgH="482391" progId="Equation.3">
                  <p:embed/>
                </p:oleObj>
              </mc:Choice>
              <mc:Fallback>
                <p:oleObj name="Equation" r:id="rId2" imgW="1548728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260350"/>
                        <a:ext cx="4046538" cy="112871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5219700" y="257175"/>
          <a:ext cx="31956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671" imgH="482391" progId="Equation.3">
                  <p:embed/>
                </p:oleObj>
              </mc:Choice>
              <mc:Fallback>
                <p:oleObj name="Equation" r:id="rId4" imgW="1218671" imgH="48239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57175"/>
                        <a:ext cx="3195638" cy="113188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asellaDiTesto 1"/>
          <p:cNvSpPr txBox="1">
            <a:spLocks noChangeArrowheads="1"/>
          </p:cNvSpPr>
          <p:nvPr/>
        </p:nvSpPr>
        <p:spPr bwMode="auto">
          <a:xfrm>
            <a:off x="428625" y="361950"/>
            <a:ext cx="1290638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fsolve</a:t>
            </a:r>
          </a:p>
        </p:txBody>
      </p:sp>
      <p:sp>
        <p:nvSpPr>
          <p:cNvPr id="80899" name="CasellaDiTesto 2"/>
          <p:cNvSpPr txBox="1">
            <a:spLocks noChangeArrowheads="1"/>
          </p:cNvSpPr>
          <p:nvPr/>
        </p:nvSpPr>
        <p:spPr bwMode="auto">
          <a:xfrm>
            <a:off x="403225" y="981075"/>
            <a:ext cx="8320088" cy="12001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function F = myfun(x)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F=[x(1)+2*x(2)-2; x(1)^2+4*x(2)^2–4];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80900" name="CasellaDiTesto 3"/>
          <p:cNvSpPr txBox="1">
            <a:spLocks noChangeArrowheads="1"/>
          </p:cNvSpPr>
          <p:nvPr/>
        </p:nvSpPr>
        <p:spPr bwMode="auto">
          <a:xfrm>
            <a:off x="407988" y="2420938"/>
            <a:ext cx="7848600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solution = fsolve(@myfun, [1 2])</a:t>
            </a:r>
          </a:p>
        </p:txBody>
      </p:sp>
      <p:sp>
        <p:nvSpPr>
          <p:cNvPr id="80901" name="CasellaDiTesto 3"/>
          <p:cNvSpPr txBox="1">
            <a:spLocks noChangeArrowheads="1"/>
          </p:cNvSpPr>
          <p:nvPr/>
        </p:nvSpPr>
        <p:spPr bwMode="auto">
          <a:xfrm>
            <a:off x="407988" y="3122613"/>
            <a:ext cx="7848600" cy="461962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myfun(solution)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0" y="3824288"/>
            <a:ext cx="9144000" cy="2233612"/>
            <a:chOff x="0" y="3824833"/>
            <a:chExt cx="9144000" cy="2233657"/>
          </a:xfrm>
        </p:grpSpPr>
        <p:sp>
          <p:nvSpPr>
            <p:cNvPr id="80903" name="CasellaDiTesto 3"/>
            <p:cNvSpPr txBox="1">
              <a:spLocks noChangeArrowheads="1"/>
            </p:cNvSpPr>
            <p:nvPr/>
          </p:nvSpPr>
          <p:spPr bwMode="auto">
            <a:xfrm>
              <a:off x="428625" y="5596528"/>
              <a:ext cx="7848600" cy="46196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Courier New" panose="02070309020205020404" pitchFamily="49" charset="0"/>
                  <a:cs typeface="Courier New" panose="02070309020205020404" pitchFamily="49" charset="0"/>
                </a:rPr>
                <a:t>solution = fsolve(myfun, [1 2])</a:t>
              </a:r>
            </a:p>
          </p:txBody>
        </p:sp>
        <p:sp>
          <p:nvSpPr>
            <p:cNvPr id="80904" name="CasellaDiTesto 2"/>
            <p:cNvSpPr txBox="1">
              <a:spLocks noChangeArrowheads="1"/>
            </p:cNvSpPr>
            <p:nvPr/>
          </p:nvSpPr>
          <p:spPr bwMode="auto">
            <a:xfrm>
              <a:off x="0" y="4941168"/>
              <a:ext cx="9144000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it-IT" altLang="it-IT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myfun</a:t>
              </a:r>
              <a:r>
                <a:rPr lang="it-IT" altLang="it-IT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=@(x)[x(1)+2*x(2)-2;x(1)^2+4*x(2)^2–4];</a:t>
              </a:r>
            </a:p>
          </p:txBody>
        </p:sp>
        <p:sp>
          <p:nvSpPr>
            <p:cNvPr id="80905" name="CasellaDiTesto 1"/>
            <p:cNvSpPr txBox="1">
              <a:spLocks noChangeArrowheads="1"/>
            </p:cNvSpPr>
            <p:nvPr/>
          </p:nvSpPr>
          <p:spPr bwMode="auto">
            <a:xfrm>
              <a:off x="3275856" y="3824833"/>
              <a:ext cx="697627" cy="646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785225" cy="9588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Exercise: </a:t>
            </a:r>
            <a:r>
              <a:rPr lang="en-US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solve the system with the fixed point method and with Newton method</a:t>
            </a:r>
            <a:endParaRPr lang="it-IT" altLang="it-IT" sz="2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84188" y="4683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1924" name="Object 6"/>
          <p:cNvGraphicFramePr>
            <a:graphicFrameLocks noChangeAspect="1"/>
          </p:cNvGraphicFramePr>
          <p:nvPr/>
        </p:nvGraphicFramePr>
        <p:xfrm>
          <a:off x="2339975" y="1268413"/>
          <a:ext cx="482441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482600" progId="Equation.DSMT4">
                  <p:embed/>
                </p:oleObj>
              </mc:Choice>
              <mc:Fallback>
                <p:oleObj name="Equation" r:id="rId4" imgW="11557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268413"/>
                        <a:ext cx="4824413" cy="180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360863" y="3141663"/>
            <a:ext cx="4783137" cy="2363787"/>
            <a:chOff x="2842" y="1979"/>
            <a:chExt cx="3013" cy="1489"/>
          </a:xfrm>
        </p:grpSpPr>
        <p:graphicFrame>
          <p:nvGraphicFramePr>
            <p:cNvPr id="81932" name="Object 8"/>
            <p:cNvGraphicFramePr>
              <a:graphicFrameLocks noChangeAspect="1"/>
            </p:cNvGraphicFramePr>
            <p:nvPr/>
          </p:nvGraphicFramePr>
          <p:xfrm>
            <a:off x="2842" y="2746"/>
            <a:ext cx="3013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803400" imgH="482600" progId="Equation.DSMT4">
                    <p:embed/>
                  </p:oleObj>
                </mc:Choice>
                <mc:Fallback>
                  <p:oleObj name="Equation" r:id="rId6" imgW="1803400" imgH="482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2" y="2746"/>
                          <a:ext cx="3013" cy="722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3" name="Line 20"/>
            <p:cNvSpPr>
              <a:spLocks noChangeShapeType="1"/>
            </p:cNvSpPr>
            <p:nvPr/>
          </p:nvSpPr>
          <p:spPr bwMode="auto">
            <a:xfrm>
              <a:off x="3969" y="1979"/>
              <a:ext cx="0" cy="4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81934" name="Text Box 22"/>
            <p:cNvSpPr txBox="1">
              <a:spLocks noChangeArrowheads="1"/>
            </p:cNvSpPr>
            <p:nvPr/>
          </p:nvSpPr>
          <p:spPr bwMode="auto">
            <a:xfrm>
              <a:off x="4105" y="2024"/>
              <a:ext cx="1134" cy="335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chemeClr val="accent2"/>
                  </a:solidFill>
                  <a:latin typeface="Arial" panose="020B0604020202020204" pitchFamily="34" charset="0"/>
                </a:rPr>
                <a:t>Newton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50825" y="3141663"/>
            <a:ext cx="3768725" cy="3241675"/>
            <a:chOff x="234" y="1979"/>
            <a:chExt cx="2374" cy="2042"/>
          </a:xfrm>
        </p:grpSpPr>
        <p:sp>
          <p:nvSpPr>
            <p:cNvPr id="81929" name="Line 19"/>
            <p:cNvSpPr>
              <a:spLocks noChangeShapeType="1"/>
            </p:cNvSpPr>
            <p:nvPr/>
          </p:nvSpPr>
          <p:spPr bwMode="auto">
            <a:xfrm>
              <a:off x="1927" y="1979"/>
              <a:ext cx="0" cy="4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81930" name="Text Box 21"/>
            <p:cNvSpPr txBox="1">
              <a:spLocks noChangeArrowheads="1"/>
            </p:cNvSpPr>
            <p:nvPr/>
          </p:nvSpPr>
          <p:spPr bwMode="auto">
            <a:xfrm>
              <a:off x="381" y="2024"/>
              <a:ext cx="1410" cy="330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chemeClr val="accent2"/>
                  </a:solidFill>
                  <a:latin typeface="Arial" panose="020B0604020202020204" pitchFamily="34" charset="0"/>
                </a:rPr>
                <a:t>Fixed - point</a:t>
              </a:r>
            </a:p>
          </p:txBody>
        </p:sp>
        <p:graphicFrame>
          <p:nvGraphicFramePr>
            <p:cNvPr id="81931" name="Object 43"/>
            <p:cNvGraphicFramePr>
              <a:graphicFrameLocks noChangeAspect="1"/>
            </p:cNvGraphicFramePr>
            <p:nvPr/>
          </p:nvGraphicFramePr>
          <p:xfrm>
            <a:off x="234" y="2586"/>
            <a:ext cx="2374" cy="1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77900" imgH="660400" progId="Equation.DSMT4">
                    <p:embed/>
                  </p:oleObj>
                </mc:Choice>
                <mc:Fallback>
                  <p:oleObj name="Equation" r:id="rId8" imgW="977900" imgH="660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" y="2586"/>
                          <a:ext cx="2374" cy="1435"/>
                        </a:xfrm>
                        <a:prstGeom prst="rect">
                          <a:avLst/>
                        </a:prstGeom>
                        <a:solidFill>
                          <a:srgbClr val="99FFCC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4221" name="Object 45"/>
          <p:cNvGraphicFramePr>
            <a:graphicFrameLocks noChangeAspect="1"/>
          </p:cNvGraphicFramePr>
          <p:nvPr/>
        </p:nvGraphicFramePr>
        <p:xfrm>
          <a:off x="3348038" y="3141663"/>
          <a:ext cx="2484437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400" imgH="279400" progId="Equation.DSMT4">
                  <p:embed/>
                </p:oleObj>
              </mc:Choice>
              <mc:Fallback>
                <p:oleObj name="Equation" r:id="rId10" imgW="787400" imgH="2794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141663"/>
                        <a:ext cx="2484437" cy="788987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0" y="188913"/>
            <a:ext cx="442753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Newton-like methods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36513" y="1052513"/>
            <a:ext cx="8783637" cy="48323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approximate</a:t>
            </a:r>
            <a:r>
              <a:rPr lang="it-IT" altLang="it-IT" sz="2800" dirty="0">
                <a:latin typeface="Arial" panose="020B0604020202020204" pitchFamily="34" charset="0"/>
              </a:rPr>
              <a:t> the </a:t>
            </a:r>
            <a:r>
              <a:rPr lang="it-IT" altLang="it-IT" sz="2800" dirty="0" err="1">
                <a:latin typeface="Arial" panose="020B0604020202020204" pitchFamily="34" charset="0"/>
              </a:rPr>
              <a:t>Jacobian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matrix</a:t>
            </a:r>
            <a:r>
              <a:rPr lang="it-IT" altLang="it-IT" sz="2800" dirty="0">
                <a:latin typeface="Arial" panose="020B0604020202020204" pitchFamily="34" charset="0"/>
              </a:rPr>
              <a:t> (</a:t>
            </a:r>
            <a:r>
              <a:rPr lang="it-IT" altLang="it-IT" sz="2800" dirty="0" err="1">
                <a:latin typeface="Arial" panose="020B0604020202020204" pitchFamily="34" charset="0"/>
              </a:rPr>
              <a:t>either</a:t>
            </a:r>
            <a:r>
              <a:rPr lang="it-IT" altLang="it-IT" sz="2800" dirty="0">
                <a:latin typeface="Arial" panose="020B0604020202020204" pitchFamily="34" charset="0"/>
              </a:rPr>
              <a:t> with finite </a:t>
            </a:r>
            <a:r>
              <a:rPr lang="it-IT" altLang="it-IT" sz="2800" dirty="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800" dirty="0" err="1">
                <a:latin typeface="Arial" panose="020B0604020202020204" pitchFamily="34" charset="0"/>
              </a:rPr>
              <a:t>differences</a:t>
            </a:r>
            <a:r>
              <a:rPr lang="it-IT" altLang="it-IT" sz="2800" dirty="0">
                <a:latin typeface="Arial" panose="020B0604020202020204" pitchFamily="34" charset="0"/>
              </a:rPr>
              <a:t>, or </a:t>
            </a:r>
            <a:r>
              <a:rPr lang="it-IT" altLang="it-IT" sz="2800" dirty="0" err="1">
                <a:latin typeface="Arial" panose="020B0604020202020204" pitchFamily="34" charset="0"/>
              </a:rPr>
              <a:t>other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methods</a:t>
            </a:r>
            <a:r>
              <a:rPr lang="it-IT" altLang="it-IT" sz="28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endParaRPr lang="it-IT" altLang="it-IT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en-US" altLang="it-IT" sz="2800" dirty="0">
                <a:latin typeface="Arial" panose="020B0604020202020204" pitchFamily="34" charset="0"/>
              </a:rPr>
              <a:t>approximate update of the LU factorization of the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sz="2800" dirty="0">
                <a:latin typeface="Arial" panose="020B0604020202020204" pitchFamily="34" charset="0"/>
              </a:rPr>
              <a:t>          Jacobian matrix</a:t>
            </a:r>
            <a:endParaRPr lang="it-IT" altLang="it-IT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endParaRPr lang="it-IT" altLang="it-IT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damped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methods</a:t>
            </a:r>
            <a:r>
              <a:rPr lang="it-IT" altLang="it-IT" sz="2800" dirty="0">
                <a:latin typeface="Arial" panose="020B0604020202020204" pitchFamily="34" charset="0"/>
              </a:rPr>
              <a:t> (the </a:t>
            </a:r>
            <a:r>
              <a:rPr lang="it-IT" altLang="it-IT" sz="2800" dirty="0" err="1">
                <a:latin typeface="Arial" panose="020B0604020202020204" pitchFamily="34" charset="0"/>
              </a:rPr>
              <a:t>parameter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sz="2800" dirty="0" err="1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2800" i="1" baseline="-25000" dirty="0" err="1">
                <a:solidFill>
                  <a:schemeClr val="accent2"/>
                </a:solidFill>
              </a:rPr>
              <a:t>k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is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chosen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at</a:t>
            </a:r>
            <a:endParaRPr lang="it-IT" altLang="it-IT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</a:rPr>
              <a:t>            </a:t>
            </a:r>
            <a:r>
              <a:rPr lang="it-IT" altLang="it-IT" sz="2800" dirty="0" err="1">
                <a:latin typeface="Arial" panose="020B0604020202020204" pitchFamily="34" charset="0"/>
              </a:rPr>
              <a:t>each</a:t>
            </a:r>
            <a:r>
              <a:rPr lang="it-IT" altLang="it-IT" sz="2800" dirty="0">
                <a:latin typeface="Arial" panose="020B0604020202020204" pitchFamily="34" charset="0"/>
              </a:rPr>
              <a:t> step in </a:t>
            </a:r>
            <a:r>
              <a:rPr lang="it-IT" altLang="it-IT" sz="2800" dirty="0" err="1">
                <a:latin typeface="Arial" panose="020B0604020202020204" pitchFamily="34" charset="0"/>
              </a:rPr>
              <a:t>order</a:t>
            </a:r>
            <a:r>
              <a:rPr lang="it-IT" altLang="it-IT" sz="2800" dirty="0">
                <a:latin typeface="Arial" panose="020B0604020202020204" pitchFamily="34" charset="0"/>
              </a:rPr>
              <a:t> to </a:t>
            </a:r>
            <a:r>
              <a:rPr lang="it-IT" altLang="it-IT" sz="2800" dirty="0" err="1">
                <a:latin typeface="Arial" panose="020B0604020202020204" pitchFamily="34" charset="0"/>
              </a:rPr>
              <a:t>avoid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that</a:t>
            </a:r>
            <a:r>
              <a:rPr lang="it-IT" altLang="it-IT" sz="2800" dirty="0">
                <a:latin typeface="Arial" panose="020B0604020202020204" pitchFamily="34" charset="0"/>
              </a:rPr>
              <a:t> the new 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it-IT" altLang="it-IT" sz="2800" dirty="0">
                <a:solidFill>
                  <a:srgbClr val="7F7F7F"/>
                </a:solidFill>
                <a:latin typeface="Arial" panose="020B0604020202020204" pitchFamily="34" charset="0"/>
              </a:rPr>
              <a:t>	   </a:t>
            </a:r>
            <a:r>
              <a:rPr lang="it-IT" altLang="it-IT" sz="2800" dirty="0" err="1">
                <a:latin typeface="Arial" panose="020B0604020202020204" pitchFamily="34" charset="0"/>
              </a:rPr>
              <a:t>approxmation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is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too</a:t>
            </a:r>
            <a:r>
              <a:rPr lang="it-IT" altLang="it-IT" sz="2800" dirty="0">
                <a:latin typeface="Arial" panose="020B0604020202020204" pitchFamily="34" charset="0"/>
              </a:rPr>
              <a:t> far from the </a:t>
            </a:r>
            <a:r>
              <a:rPr lang="it-IT" altLang="it-IT" sz="2800" dirty="0" err="1">
                <a:latin typeface="Arial" panose="020B0604020202020204" pitchFamily="34" charset="0"/>
              </a:rPr>
              <a:t>previous</a:t>
            </a:r>
            <a:r>
              <a:rPr lang="it-IT" altLang="it-IT" sz="2800" dirty="0">
                <a:latin typeface="Arial" panose="020B0604020202020204" pitchFamily="34" charset="0"/>
              </a:rPr>
              <a:t> one)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endParaRPr lang="it-IT" altLang="it-IT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it-IT" altLang="it-IT" sz="28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203575" y="5013325"/>
          <a:ext cx="35290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013325"/>
                        <a:ext cx="3529013" cy="833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19"/>
          <p:cNvGraphicFramePr>
            <a:graphicFrameLocks noChangeAspect="1"/>
          </p:cNvGraphicFramePr>
          <p:nvPr/>
        </p:nvGraphicFramePr>
        <p:xfrm>
          <a:off x="4572000" y="188913"/>
          <a:ext cx="2447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588" imgH="241195" progId="Equation.3">
                  <p:embed/>
                </p:oleObj>
              </mc:Choice>
              <mc:Fallback>
                <p:oleObj name="Equation" r:id="rId6" imgW="1180588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913"/>
                        <a:ext cx="2447925" cy="595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20"/>
          <p:cNvGraphicFramePr>
            <a:graphicFrameLocks noChangeAspect="1"/>
          </p:cNvGraphicFramePr>
          <p:nvPr/>
        </p:nvGraphicFramePr>
        <p:xfrm>
          <a:off x="7251700" y="188913"/>
          <a:ext cx="1892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28600" progId="Equation.DSMT4">
                  <p:embed/>
                </p:oleObj>
              </mc:Choice>
              <mc:Fallback>
                <p:oleObj name="Equation" r:id="rId8" imgW="8255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88913"/>
                        <a:ext cx="1892300" cy="530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35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35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35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35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35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435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35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35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9135" y="907902"/>
            <a:ext cx="9134865" cy="52322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approximate</a:t>
            </a:r>
            <a:r>
              <a:rPr lang="it-IT" altLang="it-IT" sz="2800" dirty="0">
                <a:latin typeface="Arial" panose="020B0604020202020204" pitchFamily="34" charset="0"/>
              </a:rPr>
              <a:t> the </a:t>
            </a:r>
            <a:r>
              <a:rPr lang="it-IT" altLang="it-IT" sz="2800" dirty="0" err="1">
                <a:latin typeface="Arial" panose="020B0604020202020204" pitchFamily="34" charset="0"/>
              </a:rPr>
              <a:t>Jacobian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matrix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600" dirty="0">
                <a:latin typeface="Arial" panose="020B0604020202020204" pitchFamily="34" charset="0"/>
              </a:rPr>
              <a:t>(with finite </a:t>
            </a:r>
            <a:r>
              <a:rPr lang="it-IT" altLang="it-IT" sz="2600" dirty="0" err="1">
                <a:latin typeface="Arial" panose="020B0604020202020204" pitchFamily="34" charset="0"/>
              </a:rPr>
              <a:t>differences</a:t>
            </a:r>
            <a:r>
              <a:rPr lang="it-IT" altLang="it-IT" sz="2600" dirty="0"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86020" name="Object 5"/>
          <p:cNvGraphicFramePr>
            <a:graphicFrameLocks noChangeAspect="1"/>
          </p:cNvGraphicFramePr>
          <p:nvPr/>
        </p:nvGraphicFramePr>
        <p:xfrm>
          <a:off x="4572000" y="188913"/>
          <a:ext cx="2447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41195" progId="Equation.3">
                  <p:embed/>
                </p:oleObj>
              </mc:Choice>
              <mc:Fallback>
                <p:oleObj name="Equation" r:id="rId4" imgW="118058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913"/>
                        <a:ext cx="2447925" cy="595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6"/>
          <p:cNvGraphicFramePr>
            <a:graphicFrameLocks noChangeAspect="1"/>
          </p:cNvGraphicFramePr>
          <p:nvPr/>
        </p:nvGraphicFramePr>
        <p:xfrm>
          <a:off x="7251700" y="188913"/>
          <a:ext cx="1892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88913"/>
                        <a:ext cx="1892300" cy="530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76110"/>
              </p:ext>
            </p:extLst>
          </p:nvPr>
        </p:nvGraphicFramePr>
        <p:xfrm>
          <a:off x="323528" y="3712162"/>
          <a:ext cx="31432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218960" imgH="507960" progId="Equation.3">
                  <p:embed/>
                </p:oleObj>
              </mc:Choice>
              <mc:Fallback>
                <p:oleObj name="Equazione" r:id="rId8" imgW="1218960" imgH="5079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2162"/>
                        <a:ext cx="314325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35562"/>
              </p:ext>
            </p:extLst>
          </p:nvPr>
        </p:nvGraphicFramePr>
        <p:xfrm>
          <a:off x="107504" y="5009715"/>
          <a:ext cx="5937944" cy="144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2006280" imgH="507960" progId="Equation.3">
                  <p:embed/>
                </p:oleObj>
              </mc:Choice>
              <mc:Fallback>
                <p:oleObj name="Equazione" r:id="rId10" imgW="2006280" imgH="507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009715"/>
                        <a:ext cx="5937944" cy="1443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_0"/>
          <p:cNvSpPr txBox="1">
            <a:spLocks noChangeArrowheads="1"/>
          </p:cNvSpPr>
          <p:nvPr/>
        </p:nvSpPr>
        <p:spPr bwMode="auto">
          <a:xfrm>
            <a:off x="2558555" y="2708920"/>
            <a:ext cx="4464893" cy="523220"/>
          </a:xfrm>
          <a:prstGeom prst="rect">
            <a:avLst/>
          </a:prstGeom>
          <a:solidFill>
            <a:srgbClr val="EAEAEA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  <a:defRPr/>
            </a:pPr>
            <a:r>
              <a:rPr lang="it-IT" sz="2800" dirty="0">
                <a:latin typeface="Arial" charset="0"/>
              </a:rPr>
              <a:t>(</a:t>
            </a:r>
            <a:r>
              <a:rPr lang="it-IT" sz="2800" dirty="0" err="1">
                <a:latin typeface="Arial" charset="0"/>
              </a:rPr>
              <a:t>forward</a:t>
            </a:r>
            <a:r>
              <a:rPr lang="it-IT" sz="2800" dirty="0">
                <a:latin typeface="Arial" charset="0"/>
              </a:rPr>
              <a:t>) </a:t>
            </a:r>
            <a:r>
              <a:rPr lang="it-IT" sz="2800" b="1" dirty="0">
                <a:latin typeface="Arial" charset="0"/>
              </a:rPr>
              <a:t>finite </a:t>
            </a:r>
            <a:r>
              <a:rPr lang="it-IT" sz="2800" b="1" dirty="0" err="1">
                <a:latin typeface="Arial" charset="0"/>
                <a:ea typeface="+mn-ea"/>
              </a:rPr>
              <a:t>difference</a:t>
            </a:r>
            <a:endParaRPr lang="it-IT" sz="2800" dirty="0">
              <a:latin typeface="Arial" charset="0"/>
              <a:ea typeface="+mn-ea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20292"/>
              </p:ext>
            </p:extLst>
          </p:nvPr>
        </p:nvGraphicFramePr>
        <p:xfrm>
          <a:off x="7107684" y="4149080"/>
          <a:ext cx="1352748" cy="204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723600" imgH="1143000" progId="Equation.3">
                  <p:embed/>
                </p:oleObj>
              </mc:Choice>
              <mc:Fallback>
                <p:oleObj name="Equazione" r:id="rId12" imgW="723600" imgH="1143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684" y="4149080"/>
                        <a:ext cx="1352748" cy="2049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6" name="Text Box 2"/>
          <p:cNvSpPr txBox="1">
            <a:spLocks noChangeArrowheads="1"/>
          </p:cNvSpPr>
          <p:nvPr/>
        </p:nvSpPr>
        <p:spPr bwMode="auto">
          <a:xfrm>
            <a:off x="0" y="188913"/>
            <a:ext cx="442753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Newton-like methods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071501" y="1590179"/>
            <a:ext cx="5452827" cy="974725"/>
            <a:chOff x="201576" y="5481638"/>
            <a:chExt cx="5452827" cy="974725"/>
          </a:xfrm>
        </p:grpSpPr>
        <p:sp>
          <p:nvSpPr>
            <p:cNvPr id="11" name="Text Box 5_0"/>
            <p:cNvSpPr txBox="1">
              <a:spLocks noChangeArrowheads="1"/>
            </p:cNvSpPr>
            <p:nvPr/>
          </p:nvSpPr>
          <p:spPr bwMode="auto">
            <a:xfrm>
              <a:off x="201576" y="5517232"/>
              <a:ext cx="933524" cy="523220"/>
            </a:xfrm>
            <a:prstGeom prst="rect">
              <a:avLst/>
            </a:prstGeom>
            <a:solidFill>
              <a:srgbClr val="EAEAEA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CC3300"/>
                </a:buClr>
                <a:defRPr/>
              </a:pPr>
              <a:r>
                <a:rPr lang="it-IT" sz="2800" dirty="0">
                  <a:latin typeface="Arial" charset="0"/>
                </a:rPr>
                <a:t>1D</a:t>
              </a:r>
              <a:endParaRPr lang="it-IT" sz="2800" dirty="0">
                <a:latin typeface="Arial" charset="0"/>
                <a:ea typeface="+mn-ea"/>
              </a:endParaRPr>
            </a:p>
          </p:txBody>
        </p:sp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181297"/>
                </p:ext>
              </p:extLst>
            </p:nvPr>
          </p:nvGraphicFramePr>
          <p:xfrm>
            <a:off x="1331640" y="5481638"/>
            <a:ext cx="4322763" cy="97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4" imgW="1676160" imgH="393480" progId="Equation.3">
                    <p:embed/>
                  </p:oleObj>
                </mc:Choice>
                <mc:Fallback>
                  <p:oleObj name="Equazione" r:id="rId14" imgW="1676160" imgH="393480" progId="Equation.3">
                    <p:embed/>
                    <p:pic>
                      <p:nvPicPr>
                        <p:cNvPr id="86022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5481638"/>
                          <a:ext cx="4322763" cy="97472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5_0"/>
          <p:cNvSpPr txBox="1">
            <a:spLocks noChangeArrowheads="1"/>
          </p:cNvSpPr>
          <p:nvPr/>
        </p:nvSpPr>
        <p:spPr bwMode="auto">
          <a:xfrm>
            <a:off x="3635896" y="3792067"/>
            <a:ext cx="2495227" cy="954107"/>
          </a:xfrm>
          <a:prstGeom prst="rect">
            <a:avLst/>
          </a:prstGeom>
          <a:solidFill>
            <a:srgbClr val="EAEAEA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  <a:defRPr/>
            </a:pPr>
            <a:r>
              <a:rPr lang="it-IT" sz="2800" i="1" dirty="0">
                <a:latin typeface="+mj-lt"/>
              </a:rPr>
              <a:t>i</a:t>
            </a:r>
            <a:r>
              <a:rPr lang="it-IT" sz="2800" dirty="0">
                <a:latin typeface="Arial" charset="0"/>
              </a:rPr>
              <a:t>, </a:t>
            </a:r>
            <a:r>
              <a:rPr lang="it-IT" sz="2800" i="1" dirty="0">
                <a:latin typeface="+mj-lt"/>
              </a:rPr>
              <a:t>j</a:t>
            </a:r>
            <a:r>
              <a:rPr lang="it-IT" sz="2800" dirty="0">
                <a:latin typeface="Arial" charset="0"/>
              </a:rPr>
              <a:t> entry of </a:t>
            </a:r>
            <a:r>
              <a:rPr lang="it-IT" sz="2800" dirty="0" err="1">
                <a:latin typeface="Arial" charset="0"/>
              </a:rPr>
              <a:t>Jacobian</a:t>
            </a:r>
            <a:r>
              <a:rPr lang="it-IT" sz="2800" dirty="0">
                <a:latin typeface="Arial" charset="0"/>
              </a:rPr>
              <a:t> </a:t>
            </a:r>
            <a:r>
              <a:rPr lang="it-IT" sz="2800" dirty="0" err="1">
                <a:latin typeface="Arial" charset="0"/>
              </a:rPr>
              <a:t>at</a:t>
            </a:r>
            <a:r>
              <a:rPr lang="it-IT" sz="2800" dirty="0">
                <a:latin typeface="Arial" charset="0"/>
              </a:rPr>
              <a:t> </a:t>
            </a:r>
            <a:r>
              <a:rPr lang="it-IT" sz="2800" b="1" dirty="0" err="1">
                <a:latin typeface="+mj-lt"/>
              </a:rPr>
              <a:t>x</a:t>
            </a:r>
            <a:r>
              <a:rPr lang="it-IT" sz="2800" i="1" baseline="-25000" dirty="0" err="1">
                <a:latin typeface="+mj-lt"/>
              </a:rPr>
              <a:t>k</a:t>
            </a:r>
            <a:endParaRPr lang="it-IT" sz="2800" i="1" baseline="-25000" dirty="0">
              <a:latin typeface="+mj-lt"/>
              <a:ea typeface="+mn-ea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541269" y="5282862"/>
            <a:ext cx="2495227" cy="1539225"/>
            <a:chOff x="6541269" y="5282862"/>
            <a:chExt cx="2495227" cy="1539225"/>
          </a:xfrm>
        </p:grpSpPr>
        <p:sp>
          <p:nvSpPr>
            <p:cNvPr id="15" name="Text Box 5_0"/>
            <p:cNvSpPr txBox="1">
              <a:spLocks noChangeArrowheads="1"/>
            </p:cNvSpPr>
            <p:nvPr/>
          </p:nvSpPr>
          <p:spPr bwMode="auto">
            <a:xfrm>
              <a:off x="6541269" y="6237312"/>
              <a:ext cx="2495227" cy="584775"/>
            </a:xfrm>
            <a:prstGeom prst="rect">
              <a:avLst/>
            </a:prstGeom>
            <a:solidFill>
              <a:srgbClr val="EAEAEA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CC3300"/>
                </a:buClr>
                <a:defRPr/>
              </a:pPr>
              <a:r>
                <a:rPr lang="it-IT" sz="2800" dirty="0" err="1">
                  <a:latin typeface="Arial" charset="0"/>
                </a:rPr>
                <a:t>column</a:t>
              </a:r>
              <a:r>
                <a:rPr lang="it-IT" sz="2800" dirty="0">
                  <a:latin typeface="Arial" charset="0"/>
                </a:rPr>
                <a:t> </a:t>
              </a:r>
              <a:r>
                <a:rPr lang="it-IT" sz="2800" i="1" dirty="0">
                  <a:latin typeface="+mj-lt"/>
                </a:rPr>
                <a:t>j</a:t>
              </a:r>
              <a:r>
                <a:rPr lang="it-IT" sz="2800" dirty="0">
                  <a:latin typeface="Arial" charset="0"/>
                </a:rPr>
                <a:t> of </a:t>
              </a:r>
              <a:r>
                <a:rPr lang="it-IT" sz="3200" i="1" dirty="0">
                  <a:latin typeface="+mj-lt"/>
                </a:rPr>
                <a:t>I</a:t>
              </a:r>
              <a:endParaRPr lang="it-IT" sz="3200" i="1" baseline="-25000" dirty="0">
                <a:latin typeface="+mj-lt"/>
                <a:ea typeface="+mn-ea"/>
              </a:endParaRPr>
            </a:p>
          </p:txBody>
        </p:sp>
        <p:cxnSp>
          <p:nvCxnSpPr>
            <p:cNvPr id="4" name="Connettore 2 3"/>
            <p:cNvCxnSpPr/>
            <p:nvPr/>
          </p:nvCxnSpPr>
          <p:spPr bwMode="auto">
            <a:xfrm flipV="1">
              <a:off x="7432390" y="5282862"/>
              <a:ext cx="19930" cy="11363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88068" name="Object 5"/>
          <p:cNvGraphicFramePr>
            <a:graphicFrameLocks noChangeAspect="1"/>
          </p:cNvGraphicFramePr>
          <p:nvPr/>
        </p:nvGraphicFramePr>
        <p:xfrm>
          <a:off x="4572000" y="188913"/>
          <a:ext cx="2447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41195" progId="Equation.3">
                  <p:embed/>
                </p:oleObj>
              </mc:Choice>
              <mc:Fallback>
                <p:oleObj name="Equation" r:id="rId4" imgW="118058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913"/>
                        <a:ext cx="2447925" cy="595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6"/>
          <p:cNvGraphicFramePr>
            <a:graphicFrameLocks noChangeAspect="1"/>
          </p:cNvGraphicFramePr>
          <p:nvPr/>
        </p:nvGraphicFramePr>
        <p:xfrm>
          <a:off x="7251700" y="188913"/>
          <a:ext cx="1892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88913"/>
                        <a:ext cx="1892300" cy="530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107950" y="1556792"/>
            <a:ext cx="8928100" cy="4894262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J =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JacDF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(F,x0)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Approximation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Jacobian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vectorial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function F in x0 by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means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finite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differences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(DF)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be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differentiated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(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x0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column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delta =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eps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2400" b="1" dirty="0" err="1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it-IT" altLang="it-IT" sz="2400" b="1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DF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(x0); J =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zeros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n,n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I = 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eye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t-IT" altLang="it-IT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n,n</a:t>
            </a: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j = 1:n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J(:,j) = (F(x0+delta*I(:,j))-F(x0))/delta;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end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88071" name="Text Box 2"/>
          <p:cNvSpPr txBox="1">
            <a:spLocks noChangeArrowheads="1"/>
          </p:cNvSpPr>
          <p:nvPr/>
        </p:nvSpPr>
        <p:spPr bwMode="auto">
          <a:xfrm>
            <a:off x="0" y="188913"/>
            <a:ext cx="442753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Newton-like methods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35" y="907902"/>
            <a:ext cx="9134865" cy="52322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approximate</a:t>
            </a:r>
            <a:r>
              <a:rPr lang="it-IT" altLang="it-IT" sz="2800" dirty="0">
                <a:latin typeface="Arial" panose="020B0604020202020204" pitchFamily="34" charset="0"/>
              </a:rPr>
              <a:t> the </a:t>
            </a:r>
            <a:r>
              <a:rPr lang="it-IT" altLang="it-IT" sz="2800" dirty="0" err="1">
                <a:latin typeface="Arial" panose="020B0604020202020204" pitchFamily="34" charset="0"/>
              </a:rPr>
              <a:t>Jacobian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matrix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600" dirty="0">
                <a:latin typeface="Arial" panose="020B0604020202020204" pitchFamily="34" charset="0"/>
              </a:rPr>
              <a:t>(with finite </a:t>
            </a:r>
            <a:r>
              <a:rPr lang="it-IT" altLang="it-IT" sz="2600" dirty="0" err="1">
                <a:latin typeface="Arial" panose="020B0604020202020204" pitchFamily="34" charset="0"/>
              </a:rPr>
              <a:t>differences</a:t>
            </a:r>
            <a:r>
              <a:rPr lang="it-IT" altLang="it-IT" sz="2600" dirty="0">
                <a:latin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13787" cy="954088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>
                <a:latin typeface="Arial" panose="020B0604020202020204" pitchFamily="34" charset="0"/>
              </a:rPr>
              <a:t> </a:t>
            </a:r>
            <a:r>
              <a:rPr lang="en-US" altLang="it-IT" sz="2800">
                <a:latin typeface="Arial" panose="020B0604020202020204" pitchFamily="34" charset="0"/>
              </a:rPr>
              <a:t>approximate update of the LU factorization of the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sz="2800">
                <a:latin typeface="Arial" panose="020B0604020202020204" pitchFamily="34" charset="0"/>
              </a:rPr>
              <a:t>          Jacobian matrix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graphicFrame>
        <p:nvGraphicFramePr>
          <p:cNvPr id="90116" name="Object 5"/>
          <p:cNvGraphicFramePr>
            <a:graphicFrameLocks noChangeAspect="1"/>
          </p:cNvGraphicFramePr>
          <p:nvPr/>
        </p:nvGraphicFramePr>
        <p:xfrm>
          <a:off x="4572000" y="188913"/>
          <a:ext cx="2447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41195" progId="Equation.3">
                  <p:embed/>
                </p:oleObj>
              </mc:Choice>
              <mc:Fallback>
                <p:oleObj name="Equation" r:id="rId4" imgW="1180588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913"/>
                        <a:ext cx="2447925" cy="595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6"/>
          <p:cNvGraphicFramePr>
            <a:graphicFrameLocks noChangeAspect="1"/>
          </p:cNvGraphicFramePr>
          <p:nvPr/>
        </p:nvGraphicFramePr>
        <p:xfrm>
          <a:off x="7251700" y="188913"/>
          <a:ext cx="1892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88913"/>
                        <a:ext cx="1892300" cy="530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7"/>
          <p:cNvGraphicFramePr>
            <a:graphicFrameLocks noChangeAspect="1"/>
          </p:cNvGraphicFramePr>
          <p:nvPr/>
        </p:nvGraphicFramePr>
        <p:xfrm>
          <a:off x="2354263" y="2273300"/>
          <a:ext cx="31273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63225" imgH="228501" progId="Equation.3">
                  <p:embed/>
                </p:oleObj>
              </mc:Choice>
              <mc:Fallback>
                <p:oleObj name="Equazione" r:id="rId8" imgW="863225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273300"/>
                        <a:ext cx="31273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8"/>
          <p:cNvGraphicFramePr>
            <a:graphicFrameLocks noChangeAspect="1"/>
          </p:cNvGraphicFramePr>
          <p:nvPr/>
        </p:nvGraphicFramePr>
        <p:xfrm>
          <a:off x="2354263" y="3303588"/>
          <a:ext cx="32242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952087" imgH="228501" progId="Equation.3">
                  <p:embed/>
                </p:oleObj>
              </mc:Choice>
              <mc:Fallback>
                <p:oleObj name="Equazione" r:id="rId10" imgW="952087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303588"/>
                        <a:ext cx="32242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2339975" y="4117975"/>
          <a:ext cx="32686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965200" imgH="241300" progId="Equation.3">
                  <p:embed/>
                </p:oleObj>
              </mc:Choice>
              <mc:Fallback>
                <p:oleObj name="Equazione" r:id="rId12" imgW="965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117975"/>
                        <a:ext cx="32686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CasellaDiTesto 1"/>
          <p:cNvSpPr txBox="1">
            <a:spLocks noChangeArrowheads="1"/>
          </p:cNvSpPr>
          <p:nvPr/>
        </p:nvSpPr>
        <p:spPr bwMode="auto">
          <a:xfrm>
            <a:off x="982663" y="5805488"/>
            <a:ext cx="6991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Jacobian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computed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it-IT" sz="28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it-IT" altLang="it-IT" sz="2800" dirty="0">
                <a:latin typeface="+mj-lt"/>
                <a:cs typeface="Arial" panose="020B0604020202020204" pitchFamily="34" charset="0"/>
              </a:rPr>
              <a:t>+1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0122" name="Object 8"/>
          <p:cNvGraphicFramePr>
            <a:graphicFrameLocks noChangeAspect="1"/>
          </p:cNvGraphicFramePr>
          <p:nvPr/>
        </p:nvGraphicFramePr>
        <p:xfrm>
          <a:off x="2339975" y="4826000"/>
          <a:ext cx="41719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1231366" imgH="241195" progId="Equation.3">
                  <p:embed/>
                </p:oleObj>
              </mc:Choice>
              <mc:Fallback>
                <p:oleObj name="Equazione" r:id="rId14" imgW="1231366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826000"/>
                        <a:ext cx="41719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Text Box 2"/>
          <p:cNvSpPr txBox="1">
            <a:spLocks noChangeArrowheads="1"/>
          </p:cNvSpPr>
          <p:nvPr/>
        </p:nvSpPr>
        <p:spPr bwMode="auto">
          <a:xfrm>
            <a:off x="0" y="188913"/>
            <a:ext cx="442753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Newton-like methods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484188" y="1719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13787" cy="1384300"/>
          </a:xfrm>
          <a:prstGeom prst="rect">
            <a:avLst/>
          </a:prstGeom>
          <a:solidFill>
            <a:srgbClr val="EAEAEA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it-IT" altLang="it-IT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damped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sz="2800" dirty="0" err="1">
                <a:latin typeface="Arial" panose="020B0604020202020204" pitchFamily="34" charset="0"/>
              </a:rPr>
              <a:t>methods</a:t>
            </a:r>
            <a:r>
              <a:rPr lang="it-IT" altLang="it-IT" sz="2800" dirty="0">
                <a:latin typeface="Arial" panose="020B0604020202020204" pitchFamily="34" charset="0"/>
              </a:rPr>
              <a:t>(the </a:t>
            </a:r>
            <a:r>
              <a:rPr lang="it-IT" altLang="it-IT" sz="2800" dirty="0" err="1">
                <a:latin typeface="Arial" panose="020B0604020202020204" pitchFamily="34" charset="0"/>
              </a:rPr>
              <a:t>parameter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it-IT" altLang="it-IT" sz="2800" dirty="0" err="1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r>
              <a:rPr lang="it-IT" altLang="it-IT" sz="2800" i="1" baseline="-25000" dirty="0" err="1">
                <a:solidFill>
                  <a:schemeClr val="accent2"/>
                </a:solidFill>
              </a:rPr>
              <a:t>k</a:t>
            </a:r>
            <a:r>
              <a:rPr lang="it-IT" altLang="it-IT" sz="2800" dirty="0">
                <a:latin typeface="Arial" panose="020B0604020202020204" pitchFamily="34" charset="0"/>
              </a:rPr>
              <a:t>  </a:t>
            </a:r>
            <a:r>
              <a:rPr lang="en-US" altLang="it-IT" sz="2800" dirty="0">
                <a:latin typeface="Arial" panose="020B0604020202020204" pitchFamily="34" charset="0"/>
              </a:rPr>
              <a:t>is chosen at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sz="2800" dirty="0">
                <a:latin typeface="Arial" panose="020B0604020202020204" pitchFamily="34" charset="0"/>
              </a:rPr>
              <a:t>          each step in order to avoid that the new </a:t>
            </a:r>
          </a:p>
          <a:p>
            <a:pPr>
              <a:spcBef>
                <a:spcPct val="0"/>
              </a:spcBef>
              <a:buClr>
                <a:srgbClr val="CC3300"/>
              </a:buClr>
              <a:buFontTx/>
              <a:buNone/>
            </a:pPr>
            <a:r>
              <a:rPr lang="en-US" altLang="it-IT" sz="2800" dirty="0">
                <a:latin typeface="Arial" panose="020B0604020202020204" pitchFamily="34" charset="0"/>
              </a:rPr>
              <a:t>	 </a:t>
            </a:r>
            <a:r>
              <a:rPr lang="en-US" altLang="it-IT" sz="2800" dirty="0" err="1">
                <a:latin typeface="Arial" panose="020B0604020202020204" pitchFamily="34" charset="0"/>
              </a:rPr>
              <a:t>approxmation</a:t>
            </a:r>
            <a:r>
              <a:rPr lang="en-US" altLang="it-IT" sz="2800" dirty="0">
                <a:latin typeface="Arial" panose="020B0604020202020204" pitchFamily="34" charset="0"/>
              </a:rPr>
              <a:t> is too far from the previous one)</a:t>
            </a:r>
            <a:endParaRPr lang="it-IT" altLang="it-IT" sz="2800" dirty="0">
              <a:latin typeface="Arial" panose="020B0604020202020204" pitchFamily="34" charset="0"/>
            </a:endParaRPr>
          </a:p>
        </p:txBody>
      </p:sp>
      <p:graphicFrame>
        <p:nvGraphicFramePr>
          <p:cNvPr id="92164" name="Object 12"/>
          <p:cNvGraphicFramePr>
            <a:graphicFrameLocks noChangeAspect="1"/>
          </p:cNvGraphicFramePr>
          <p:nvPr/>
        </p:nvGraphicFramePr>
        <p:xfrm>
          <a:off x="2892425" y="2582863"/>
          <a:ext cx="30718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582863"/>
                        <a:ext cx="3071813" cy="7254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496" y="4587875"/>
            <a:ext cx="4084637" cy="1296988"/>
            <a:chOff x="113" y="3385"/>
            <a:chExt cx="2573" cy="817"/>
          </a:xfrm>
        </p:grpSpPr>
        <p:graphicFrame>
          <p:nvGraphicFramePr>
            <p:cNvPr id="92177" name="Object 13"/>
            <p:cNvGraphicFramePr>
              <a:graphicFrameLocks noChangeAspect="1"/>
            </p:cNvGraphicFramePr>
            <p:nvPr/>
          </p:nvGraphicFramePr>
          <p:xfrm>
            <a:off x="113" y="3657"/>
            <a:ext cx="2573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33500" imgH="279400" progId="Equation.DSMT4">
                    <p:embed/>
                  </p:oleObj>
                </mc:Choice>
                <mc:Fallback>
                  <p:oleObj name="Equation" r:id="rId6" imgW="1333500" imgH="2794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657"/>
                          <a:ext cx="2573" cy="545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8" name="Text Box 15"/>
            <p:cNvSpPr txBox="1">
              <a:spLocks noChangeArrowheads="1"/>
            </p:cNvSpPr>
            <p:nvPr/>
          </p:nvSpPr>
          <p:spPr bwMode="auto">
            <a:xfrm>
              <a:off x="113" y="3385"/>
              <a:ext cx="1529" cy="29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</a:rPr>
                <a:t>by imposing that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787578" y="4262438"/>
            <a:ext cx="4311650" cy="1311275"/>
            <a:chOff x="3333" y="3339"/>
            <a:chExt cx="2716" cy="826"/>
          </a:xfrm>
        </p:grpSpPr>
        <p:graphicFrame>
          <p:nvGraphicFramePr>
            <p:cNvPr id="92175" name="Object 14"/>
            <p:cNvGraphicFramePr>
              <a:graphicFrameLocks noChangeAspect="1"/>
            </p:cNvGraphicFramePr>
            <p:nvPr/>
          </p:nvGraphicFramePr>
          <p:xfrm>
            <a:off x="3696" y="3607"/>
            <a:ext cx="1935" cy="5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77900" imgH="279400" progId="Equation.DSMT4">
                    <p:embed/>
                  </p:oleObj>
                </mc:Choice>
                <mc:Fallback>
                  <p:oleObj name="Equation" r:id="rId8" imgW="977900" imgH="2794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607"/>
                          <a:ext cx="1935" cy="55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3333" y="3339"/>
              <a:ext cx="2716" cy="2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latin typeface="Arial" panose="020B0604020202020204" pitchFamily="34" charset="0"/>
                </a:rPr>
                <a:t>by </a:t>
              </a:r>
              <a:r>
                <a:rPr lang="it-IT" altLang="it-IT" sz="2400" dirty="0" err="1">
                  <a:latin typeface="Arial" panose="020B0604020202020204" pitchFamily="34" charset="0"/>
                </a:rPr>
                <a:t>minimizing</a:t>
              </a:r>
              <a:r>
                <a:rPr lang="it-IT" altLang="it-IT" sz="2400" dirty="0">
                  <a:latin typeface="Arial" panose="020B0604020202020204" pitchFamily="34" charset="0"/>
                </a:rPr>
                <a:t> (</a:t>
              </a:r>
              <a:r>
                <a:rPr lang="it-IT" altLang="it-IT" sz="2400" dirty="0" err="1">
                  <a:latin typeface="Arial" panose="020B0604020202020204" pitchFamily="34" charset="0"/>
                </a:rPr>
                <a:t>optimal</a:t>
              </a:r>
              <a:r>
                <a:rPr lang="it-IT" altLang="it-IT" sz="2400" dirty="0">
                  <a:latin typeface="Arial" panose="020B0604020202020204" pitchFamily="34" charset="0"/>
                </a:rPr>
                <a:t> </a:t>
              </a:r>
              <a:r>
                <a:rPr lang="it-IT" altLang="it-IT" sz="2400" dirty="0" err="1">
                  <a:latin typeface="Arial" panose="020B0604020202020204" pitchFamily="34" charset="0"/>
                </a:rPr>
                <a:t>choice</a:t>
              </a:r>
              <a:r>
                <a:rPr lang="it-IT" altLang="it-IT" sz="2400" dirty="0">
                  <a:latin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92167" name="Object 19"/>
          <p:cNvGraphicFramePr>
            <a:graphicFrameLocks noChangeAspect="1"/>
          </p:cNvGraphicFramePr>
          <p:nvPr/>
        </p:nvGraphicFramePr>
        <p:xfrm>
          <a:off x="4572000" y="188913"/>
          <a:ext cx="24479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588" imgH="241195" progId="Equation.3">
                  <p:embed/>
                </p:oleObj>
              </mc:Choice>
              <mc:Fallback>
                <p:oleObj name="Equation" r:id="rId10" imgW="1180588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8913"/>
                        <a:ext cx="2447925" cy="5953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20"/>
          <p:cNvGraphicFramePr>
            <a:graphicFrameLocks noChangeAspect="1"/>
          </p:cNvGraphicFramePr>
          <p:nvPr/>
        </p:nvGraphicFramePr>
        <p:xfrm>
          <a:off x="7251700" y="188913"/>
          <a:ext cx="1892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228600" progId="Equation.DSMT4">
                  <p:embed/>
                </p:oleObj>
              </mc:Choice>
              <mc:Fallback>
                <p:oleObj name="Equation" r:id="rId12" imgW="8255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188913"/>
                        <a:ext cx="1892300" cy="530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220072" y="5632450"/>
            <a:ext cx="3313112" cy="8921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the variabile </a:t>
            </a:r>
            <a:r>
              <a:rPr lang="it-IT" altLang="it-IT" sz="2800" dirty="0" err="1">
                <a:solidFill>
                  <a:schemeClr val="accent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it-IT" sz="2800" i="1" baseline="-25000" dirty="0" err="1">
                <a:solidFill>
                  <a:schemeClr val="accent2"/>
                </a:solidFill>
                <a:cs typeface="Arial" panose="020B0604020202020204" pitchFamily="34" charset="0"/>
              </a:rPr>
              <a:t>k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it-IT" alt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2732088" y="3097213"/>
            <a:ext cx="4864100" cy="1241425"/>
            <a:chOff x="2606982" y="3097160"/>
            <a:chExt cx="4864304" cy="1242420"/>
          </a:xfrm>
        </p:grpSpPr>
        <p:sp>
          <p:nvSpPr>
            <p:cNvPr id="92173" name="CasellaDiTesto 4"/>
            <p:cNvSpPr txBox="1">
              <a:spLocks noChangeArrowheads="1"/>
            </p:cNvSpPr>
            <p:nvPr/>
          </p:nvSpPr>
          <p:spPr bwMode="auto">
            <a:xfrm>
              <a:off x="2606982" y="3508376"/>
              <a:ext cx="4864304" cy="83120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damping factor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(must be computed at each step)</a:t>
              </a:r>
            </a:p>
          </p:txBody>
        </p:sp>
        <p:cxnSp>
          <p:nvCxnSpPr>
            <p:cNvPr id="92174" name="Connettore 2 6"/>
            <p:cNvCxnSpPr>
              <a:cxnSpLocks noChangeShapeType="1"/>
              <a:stCxn id="92173" idx="0"/>
            </p:cNvCxnSpPr>
            <p:nvPr/>
          </p:nvCxnSpPr>
          <p:spPr bwMode="auto">
            <a:xfrm flipH="1" flipV="1">
              <a:off x="5023048" y="3097160"/>
              <a:ext cx="16086" cy="411215"/>
            </a:xfrm>
            <a:prstGeom prst="straightConnector1">
              <a:avLst/>
            </a:prstGeom>
            <a:noFill/>
            <a:ln w="57150" algn="ctr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CasellaDiTesto 5"/>
          <p:cNvSpPr txBox="1">
            <a:spLocks noChangeArrowheads="1"/>
          </p:cNvSpPr>
          <p:nvPr/>
        </p:nvSpPr>
        <p:spPr bwMode="auto">
          <a:xfrm>
            <a:off x="4211960" y="5087938"/>
            <a:ext cx="696913" cy="644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92172" name="Text Box 2"/>
          <p:cNvSpPr txBox="1">
            <a:spLocks noChangeArrowheads="1"/>
          </p:cNvSpPr>
          <p:nvPr/>
        </p:nvSpPr>
        <p:spPr bwMode="auto">
          <a:xfrm>
            <a:off x="0" y="188913"/>
            <a:ext cx="4427538" cy="5842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Newton-like methods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10"/>
          <p:cNvSpPr>
            <a:spLocks noChangeShapeType="1"/>
          </p:cNvSpPr>
          <p:nvPr/>
        </p:nvSpPr>
        <p:spPr bwMode="auto">
          <a:xfrm>
            <a:off x="1547813" y="4600575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94211" name="Line 11"/>
          <p:cNvSpPr>
            <a:spLocks noChangeShapeType="1"/>
          </p:cNvSpPr>
          <p:nvPr/>
        </p:nvSpPr>
        <p:spPr bwMode="auto">
          <a:xfrm flipV="1">
            <a:off x="1547813" y="107156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grpSp>
        <p:nvGrpSpPr>
          <p:cNvPr id="94212" name="Group 17"/>
          <p:cNvGrpSpPr>
            <a:grpSpLocks/>
          </p:cNvGrpSpPr>
          <p:nvPr/>
        </p:nvGrpSpPr>
        <p:grpSpPr bwMode="auto">
          <a:xfrm>
            <a:off x="1547813" y="2854325"/>
            <a:ext cx="1223962" cy="1746250"/>
            <a:chOff x="975" y="2557"/>
            <a:chExt cx="771" cy="1100"/>
          </a:xfrm>
        </p:grpSpPr>
        <p:sp>
          <p:nvSpPr>
            <p:cNvPr id="94237" name="Oval 13"/>
            <p:cNvSpPr>
              <a:spLocks noChangeArrowheads="1"/>
            </p:cNvSpPr>
            <p:nvPr/>
          </p:nvSpPr>
          <p:spPr bwMode="auto">
            <a:xfrm>
              <a:off x="1701" y="2568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4238" name="Line 14"/>
            <p:cNvSpPr>
              <a:spLocks noChangeShapeType="1"/>
            </p:cNvSpPr>
            <p:nvPr/>
          </p:nvSpPr>
          <p:spPr bwMode="auto">
            <a:xfrm flipV="1">
              <a:off x="975" y="2614"/>
              <a:ext cx="726" cy="1043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4239" name="Text Box 15"/>
            <p:cNvSpPr txBox="1">
              <a:spLocks noChangeArrowheads="1"/>
            </p:cNvSpPr>
            <p:nvPr/>
          </p:nvSpPr>
          <p:spPr bwMode="auto">
            <a:xfrm>
              <a:off x="1215" y="2557"/>
              <a:ext cx="32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b="1"/>
                <a:t>x</a:t>
              </a:r>
              <a:r>
                <a:rPr lang="it-IT" altLang="it-IT" i="1" baseline="-25000"/>
                <a:t>k</a:t>
              </a:r>
            </a:p>
          </p:txBody>
        </p:sp>
      </p:grpSp>
      <p:grpSp>
        <p:nvGrpSpPr>
          <p:cNvPr id="94213" name="Group 20"/>
          <p:cNvGrpSpPr>
            <a:grpSpLocks/>
          </p:cNvGrpSpPr>
          <p:nvPr/>
        </p:nvGrpSpPr>
        <p:grpSpPr bwMode="auto">
          <a:xfrm>
            <a:off x="2771775" y="2022475"/>
            <a:ext cx="2447925" cy="849313"/>
            <a:chOff x="1746" y="2033"/>
            <a:chExt cx="1542" cy="535"/>
          </a:xfrm>
        </p:grpSpPr>
        <p:sp>
          <p:nvSpPr>
            <p:cNvPr id="94235" name="Line 18"/>
            <p:cNvSpPr>
              <a:spLocks noChangeShapeType="1"/>
            </p:cNvSpPr>
            <p:nvPr/>
          </p:nvSpPr>
          <p:spPr bwMode="auto">
            <a:xfrm flipV="1">
              <a:off x="1746" y="2296"/>
              <a:ext cx="1542" cy="272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aphicFrame>
          <p:nvGraphicFramePr>
            <p:cNvPr id="94236" name="Object 2"/>
            <p:cNvGraphicFramePr>
              <a:graphicFrameLocks noChangeAspect="1"/>
            </p:cNvGraphicFramePr>
            <p:nvPr/>
          </p:nvGraphicFramePr>
          <p:xfrm>
            <a:off x="2515" y="2033"/>
            <a:ext cx="287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4" imgW="165028" imgH="228501" progId="Equation.3">
                    <p:embed/>
                  </p:oleObj>
                </mc:Choice>
                <mc:Fallback>
                  <p:oleObj name="Equazione" r:id="rId4" imgW="165028" imgH="228501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" y="2033"/>
                          <a:ext cx="287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47813" y="2655888"/>
            <a:ext cx="2238375" cy="1944687"/>
            <a:chOff x="975" y="2432"/>
            <a:chExt cx="1410" cy="1225"/>
          </a:xfrm>
        </p:grpSpPr>
        <p:sp>
          <p:nvSpPr>
            <p:cNvPr id="94232" name="Line 21"/>
            <p:cNvSpPr>
              <a:spLocks noChangeShapeType="1"/>
            </p:cNvSpPr>
            <p:nvPr/>
          </p:nvSpPr>
          <p:spPr bwMode="auto">
            <a:xfrm flipV="1">
              <a:off x="975" y="2523"/>
              <a:ext cx="1179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4233" name="Oval 22"/>
            <p:cNvSpPr>
              <a:spLocks noChangeArrowheads="1"/>
            </p:cNvSpPr>
            <p:nvPr/>
          </p:nvSpPr>
          <p:spPr bwMode="auto">
            <a:xfrm>
              <a:off x="2109" y="2432"/>
              <a:ext cx="91" cy="91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94234" name="Object 3"/>
            <p:cNvGraphicFramePr>
              <a:graphicFrameLocks noChangeAspect="1"/>
            </p:cNvGraphicFramePr>
            <p:nvPr/>
          </p:nvGraphicFramePr>
          <p:xfrm>
            <a:off x="1741" y="2745"/>
            <a:ext cx="644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571252" imgH="393529" progId="Equation.3">
                    <p:embed/>
                  </p:oleObj>
                </mc:Choice>
                <mc:Fallback>
                  <p:oleObj name="Equazione" r:id="rId6" imgW="571252" imgH="393529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" y="2745"/>
                          <a:ext cx="644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47813" y="2581275"/>
            <a:ext cx="3246437" cy="2019300"/>
            <a:chOff x="975" y="2385"/>
            <a:chExt cx="2045" cy="1272"/>
          </a:xfrm>
        </p:grpSpPr>
        <p:sp>
          <p:nvSpPr>
            <p:cNvPr id="94229" name="Line 26"/>
            <p:cNvSpPr>
              <a:spLocks noChangeShapeType="1"/>
            </p:cNvSpPr>
            <p:nvPr/>
          </p:nvSpPr>
          <p:spPr bwMode="auto">
            <a:xfrm flipV="1">
              <a:off x="975" y="2432"/>
              <a:ext cx="1587" cy="1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4230" name="Oval 27"/>
            <p:cNvSpPr>
              <a:spLocks noChangeArrowheads="1"/>
            </p:cNvSpPr>
            <p:nvPr/>
          </p:nvSpPr>
          <p:spPr bwMode="auto">
            <a:xfrm>
              <a:off x="2517" y="2387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94231" name="Object 4"/>
            <p:cNvGraphicFramePr>
              <a:graphicFrameLocks noChangeAspect="1"/>
            </p:cNvGraphicFramePr>
            <p:nvPr/>
          </p:nvGraphicFramePr>
          <p:xfrm>
            <a:off x="2376" y="2385"/>
            <a:ext cx="644" cy="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8" imgW="571252" imgH="393529" progId="Equation.3">
                    <p:embed/>
                  </p:oleObj>
                </mc:Choice>
                <mc:Fallback>
                  <p:oleObj name="Equazione" r:id="rId8" imgW="571252" imgH="39352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2385"/>
                          <a:ext cx="644" cy="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7451725" y="1936750"/>
            <a:ext cx="144463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547813" y="1844675"/>
            <a:ext cx="6985000" cy="2736850"/>
            <a:chOff x="975" y="1933"/>
            <a:chExt cx="4400" cy="1724"/>
          </a:xfrm>
        </p:grpSpPr>
        <p:graphicFrame>
          <p:nvGraphicFramePr>
            <p:cNvPr id="94225" name="Object 5"/>
            <p:cNvGraphicFramePr>
              <a:graphicFrameLocks noChangeAspect="1"/>
            </p:cNvGraphicFramePr>
            <p:nvPr/>
          </p:nvGraphicFramePr>
          <p:xfrm>
            <a:off x="4230" y="2244"/>
            <a:ext cx="601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533169" imgH="228501" progId="Equation.3">
                    <p:embed/>
                  </p:oleObj>
                </mc:Choice>
                <mc:Fallback>
                  <p:oleObj name="Equazione" r:id="rId10" imgW="533169" imgH="22850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" y="2244"/>
                          <a:ext cx="601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4226" name="Group 35"/>
            <p:cNvGrpSpPr>
              <a:grpSpLocks/>
            </p:cNvGrpSpPr>
            <p:nvPr/>
          </p:nvGrpSpPr>
          <p:grpSpPr bwMode="auto">
            <a:xfrm>
              <a:off x="975" y="1933"/>
              <a:ext cx="4400" cy="1724"/>
              <a:chOff x="975" y="1933"/>
              <a:chExt cx="4400" cy="1724"/>
            </a:xfrm>
          </p:grpSpPr>
          <p:sp>
            <p:nvSpPr>
              <p:cNvPr id="94227" name="Line 31"/>
              <p:cNvSpPr>
                <a:spLocks noChangeShapeType="1"/>
              </p:cNvSpPr>
              <p:nvPr/>
            </p:nvSpPr>
            <p:spPr bwMode="auto">
              <a:xfrm flipV="1">
                <a:off x="975" y="2024"/>
                <a:ext cx="3764" cy="1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94228" name="Line 34"/>
              <p:cNvSpPr>
                <a:spLocks noChangeShapeType="1"/>
              </p:cNvSpPr>
              <p:nvPr/>
            </p:nvSpPr>
            <p:spPr bwMode="auto">
              <a:xfrm flipV="1">
                <a:off x="1746" y="1933"/>
                <a:ext cx="3629" cy="635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</p:grpSp>
      <p:graphicFrame>
        <p:nvGraphicFramePr>
          <p:cNvPr id="94218" name="Object 7"/>
          <p:cNvGraphicFramePr>
            <a:graphicFrameLocks noChangeAspect="1"/>
          </p:cNvGraphicFramePr>
          <p:nvPr/>
        </p:nvGraphicFramePr>
        <p:xfrm>
          <a:off x="428625" y="214313"/>
          <a:ext cx="3643313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180588" imgH="304668" progId="Equation.3">
                  <p:embed/>
                </p:oleObj>
              </mc:Choice>
              <mc:Fallback>
                <p:oleObj name="Equazione" r:id="rId12" imgW="1180588" imgH="30466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14313"/>
                        <a:ext cx="3643313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9" name="Gruppo 32"/>
          <p:cNvGrpSpPr>
            <a:grpSpLocks/>
          </p:cNvGrpSpPr>
          <p:nvPr/>
        </p:nvGrpSpPr>
        <p:grpSpPr bwMode="auto">
          <a:xfrm>
            <a:off x="500063" y="4725144"/>
            <a:ext cx="5807075" cy="825500"/>
            <a:chOff x="500034" y="5246528"/>
            <a:chExt cx="5807116" cy="825678"/>
          </a:xfrm>
        </p:grpSpPr>
        <p:graphicFrame>
          <p:nvGraphicFramePr>
            <p:cNvPr id="94222" name="Object 8"/>
            <p:cNvGraphicFramePr>
              <a:graphicFrameLocks noChangeAspect="1"/>
            </p:cNvGraphicFramePr>
            <p:nvPr/>
          </p:nvGraphicFramePr>
          <p:xfrm>
            <a:off x="1857356" y="5286388"/>
            <a:ext cx="1881187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4" imgW="609600" imgH="228600" progId="Equation.3">
                    <p:embed/>
                  </p:oleObj>
                </mc:Choice>
                <mc:Fallback>
                  <p:oleObj name="Equazione" r:id="rId14" imgW="60960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5286388"/>
                          <a:ext cx="1881187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223" name="CasellaDiTesto 30"/>
            <p:cNvSpPr txBox="1">
              <a:spLocks noChangeArrowheads="1"/>
            </p:cNvSpPr>
            <p:nvPr/>
          </p:nvSpPr>
          <p:spPr bwMode="auto">
            <a:xfrm>
              <a:off x="500034" y="5357826"/>
              <a:ext cx="1343647" cy="5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  <a:cs typeface="Arial" panose="020B0604020202020204" pitchFamily="34" charset="0"/>
                </a:rPr>
                <a:t>vectors</a:t>
              </a:r>
            </a:p>
          </p:txBody>
        </p:sp>
        <p:graphicFrame>
          <p:nvGraphicFramePr>
            <p:cNvPr id="94224" name="Object 9"/>
            <p:cNvGraphicFramePr>
              <a:graphicFrameLocks noChangeAspect="1"/>
            </p:cNvGraphicFramePr>
            <p:nvPr/>
          </p:nvGraphicFramePr>
          <p:xfrm>
            <a:off x="4643438" y="5246528"/>
            <a:ext cx="1663712" cy="825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6" imgW="761669" imgH="393529" progId="Equation.3">
                    <p:embed/>
                  </p:oleObj>
                </mc:Choice>
                <mc:Fallback>
                  <p:oleObj name="Equazione" r:id="rId16" imgW="761669" imgH="39352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5246528"/>
                          <a:ext cx="1663712" cy="825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5" name="Connettore 1 34"/>
          <p:cNvCxnSpPr>
            <a:cxnSpLocks noChangeShapeType="1"/>
          </p:cNvCxnSpPr>
          <p:nvPr/>
        </p:nvCxnSpPr>
        <p:spPr bwMode="auto">
          <a:xfrm rot="10800000" flipV="1">
            <a:off x="214313" y="1785366"/>
            <a:ext cx="8715375" cy="1571625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763476" y="169082"/>
            <a:ext cx="2997937" cy="523220"/>
          </a:xfrm>
          <a:prstGeom prst="rect">
            <a:avLst/>
          </a:prstGeom>
          <a:solidFill>
            <a:srgbClr val="FFFFCC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latin typeface="Arial" panose="020B0604020202020204" pitchFamily="34" charset="0"/>
              </a:rPr>
              <a:t>optimal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latin typeface="Arial" panose="020B0604020202020204" pitchFamily="34" charset="0"/>
              </a:rPr>
              <a:t>choice</a:t>
            </a:r>
            <a:r>
              <a:rPr lang="it-IT" altLang="it-IT" sz="2400" dirty="0">
                <a:latin typeface="Arial" panose="020B0604020202020204" pitchFamily="34" charset="0"/>
              </a:rPr>
              <a:t> of </a:t>
            </a:r>
            <a:r>
              <a:rPr lang="it-IT" altLang="it-IT" sz="2800" dirty="0" err="1">
                <a:solidFill>
                  <a:schemeClr val="accent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it-IT" altLang="it-IT" sz="2800" i="1" baseline="-25000" dirty="0" err="1">
                <a:solidFill>
                  <a:schemeClr val="accent2"/>
                </a:solidFill>
                <a:cs typeface="Arial" panose="020B0604020202020204" pitchFamily="34" charset="0"/>
              </a:rPr>
              <a:t>k</a:t>
            </a:r>
            <a:r>
              <a:rPr lang="it-IT" altLang="it-IT" sz="24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507855" y="5970121"/>
            <a:ext cx="7825727" cy="523220"/>
            <a:chOff x="507855" y="5970121"/>
            <a:chExt cx="7825727" cy="523220"/>
          </a:xfrm>
        </p:grpSpPr>
        <p:sp>
          <p:nvSpPr>
            <p:cNvPr id="36" name="CasellaDiTesto 35"/>
            <p:cNvSpPr txBox="1">
              <a:spLocks noChangeArrowheads="1"/>
            </p:cNvSpPr>
            <p:nvPr/>
          </p:nvSpPr>
          <p:spPr bwMode="auto">
            <a:xfrm>
              <a:off x="6858794" y="5970121"/>
              <a:ext cx="1474788" cy="46196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Courier New" panose="02070309020205020404" pitchFamily="49" charset="0"/>
                  <a:cs typeface="Courier New" panose="02070309020205020404" pitchFamily="49" charset="0"/>
                </a:rPr>
                <a:t>fminbnd</a:t>
              </a:r>
            </a:p>
          </p:txBody>
        </p:sp>
        <p:sp>
          <p:nvSpPr>
            <p:cNvPr id="33" name="Text Box 5_0"/>
            <p:cNvSpPr txBox="1">
              <a:spLocks noChangeArrowheads="1"/>
            </p:cNvSpPr>
            <p:nvPr/>
          </p:nvSpPr>
          <p:spPr bwMode="auto">
            <a:xfrm>
              <a:off x="507855" y="5970121"/>
              <a:ext cx="4824164" cy="523220"/>
            </a:xfrm>
            <a:prstGeom prst="rect">
              <a:avLst/>
            </a:prstGeom>
            <a:solidFill>
              <a:srgbClr val="EAEAEA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CC3300"/>
                </a:buClr>
                <a:defRPr/>
              </a:pPr>
              <a:r>
                <a:rPr lang="it-IT" sz="2800" dirty="0">
                  <a:latin typeface="Arial" charset="0"/>
                </a:rPr>
                <a:t>minimum of a 1D </a:t>
              </a:r>
              <a:r>
                <a:rPr lang="it-IT" sz="2800" dirty="0" err="1">
                  <a:latin typeface="Arial" charset="0"/>
                </a:rPr>
                <a:t>function</a:t>
              </a:r>
              <a:endParaRPr lang="it-IT" sz="3200" i="1" baseline="-25000" dirty="0">
                <a:latin typeface="+mj-lt"/>
                <a:ea typeface="+mn-ea"/>
              </a:endParaRPr>
            </a:p>
          </p:txBody>
        </p:sp>
        <p:sp>
          <p:nvSpPr>
            <p:cNvPr id="2" name="Freccia a destra 1"/>
            <p:cNvSpPr/>
            <p:nvPr/>
          </p:nvSpPr>
          <p:spPr bwMode="auto">
            <a:xfrm>
              <a:off x="5652295" y="5989415"/>
              <a:ext cx="978408" cy="484632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ttangolo 1"/>
          <p:cNvSpPr>
            <a:spLocks noChangeArrowheads="1"/>
          </p:cNvSpPr>
          <p:nvPr/>
        </p:nvSpPr>
        <p:spPr bwMode="auto">
          <a:xfrm>
            <a:off x="107950" y="1588"/>
            <a:ext cx="9055100" cy="6740525"/>
          </a:xfrm>
          <a:prstGeom prst="rect">
            <a:avLst/>
          </a:prstGeom>
          <a:solidFill>
            <a:srgbClr val="E8FDE7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unction</a:t>
            </a: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sol = NewtonSystemsalpha(F,JF,xzero,tol,nmax)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solve a nonlinear system of equations F(x)=0,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for differentiable vector function F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Jacobian matrix function JF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c = 10*tol*ones(size(xzero)); xnext = xzero; iter = 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(norm(c) &gt; tol || norm(F(xnext)) &gt; tol 	   ... &amp;&amp; iter &lt; nmax)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xact = xnext;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c = JF(xact)\(-F(xact));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Fdir = @(alpha) norm(F(xact + alpha * c));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alphamin = fminbnd(Fdir,0,1);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xnext = xact + alphamin*c;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    iter = iter + 1;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Courier New" panose="02070309020205020404" pitchFamily="49" charset="0"/>
                <a:cs typeface="Courier New" panose="02070309020205020404" pitchFamily="49" charset="0"/>
              </a:rPr>
              <a:t>sol = xnext;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it-IT" altLang="it-IT" sz="2400" b="1">
              <a:solidFill>
                <a:srgbClr val="33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611188" y="4005263"/>
            <a:ext cx="8064500" cy="431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854075" y="4437063"/>
            <a:ext cx="5589588" cy="360362"/>
          </a:xfrm>
          <a:prstGeom prst="rect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285750" y="1052513"/>
          <a:ext cx="259238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482391" progId="Equation.DSMT4">
                  <p:embed/>
                </p:oleObj>
              </mc:Choice>
              <mc:Fallback>
                <p:oleObj name="Equation" r:id="rId4" imgW="939392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52513"/>
                        <a:ext cx="2592388" cy="13239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000375" y="1000125"/>
            <a:ext cx="6072188" cy="1508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the solution is an intersection point between the curve </a:t>
            </a:r>
            <a:r>
              <a:rPr lang="it-IT" altLang="it-IT" i="1"/>
              <a:t>f</a:t>
            </a:r>
            <a:r>
              <a:rPr lang="it-IT" altLang="it-IT" baseline="-25000"/>
              <a:t>1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/>
              <a:t>= 0</a:t>
            </a:r>
            <a:r>
              <a:rPr lang="it-IT" altLang="it-IT">
                <a:latin typeface="Arial" panose="020B0604020202020204" pitchFamily="34" charset="0"/>
              </a:rPr>
              <a:t>  and the</a:t>
            </a:r>
            <a:r>
              <a:rPr lang="it-IT" altLang="it-IT" sz="2800">
                <a:latin typeface="Arial" panose="020B0604020202020204" pitchFamily="34" charset="0"/>
              </a:rPr>
              <a:t> curve  </a:t>
            </a:r>
            <a:r>
              <a:rPr lang="it-IT" altLang="it-IT" i="1"/>
              <a:t>f</a:t>
            </a:r>
            <a:r>
              <a:rPr lang="it-IT" altLang="it-IT" baseline="-25000"/>
              <a:t>2 </a:t>
            </a:r>
            <a:r>
              <a:rPr lang="it-IT" altLang="it-IT"/>
              <a:t>= 0</a:t>
            </a:r>
            <a:endParaRPr lang="it-IT" altLang="it-IT" baseline="-25000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sp>
        <p:nvSpPr>
          <p:cNvPr id="11270" name="CasellaDiTesto 1"/>
          <p:cNvSpPr txBox="1">
            <a:spLocks noChangeArrowheads="1"/>
          </p:cNvSpPr>
          <p:nvPr/>
        </p:nvSpPr>
        <p:spPr bwMode="auto">
          <a:xfrm>
            <a:off x="2268538" y="5229225"/>
            <a:ext cx="27066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a</a:t>
            </a:r>
            <a:r>
              <a:rPr lang="it-IT" altLang="it-IT" sz="2400"/>
              <a:t> = 0.5   no solution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85750" y="1052513"/>
          <a:ext cx="259238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482391" progId="Equation.DSMT4">
                  <p:embed/>
                </p:oleObj>
              </mc:Choice>
              <mc:Fallback>
                <p:oleObj name="Equation" r:id="rId4" imgW="939392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52513"/>
                        <a:ext cx="2592388" cy="13239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000375" y="1000125"/>
            <a:ext cx="6072188" cy="1508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the solution is an intersection point between the curve </a:t>
            </a:r>
            <a:r>
              <a:rPr lang="it-IT" altLang="it-IT" i="1"/>
              <a:t>f</a:t>
            </a:r>
            <a:r>
              <a:rPr lang="it-IT" altLang="it-IT" baseline="-25000"/>
              <a:t>1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/>
              <a:t>= 0</a:t>
            </a:r>
            <a:r>
              <a:rPr lang="it-IT" altLang="it-IT">
                <a:latin typeface="Arial" panose="020B0604020202020204" pitchFamily="34" charset="0"/>
              </a:rPr>
              <a:t>  and the</a:t>
            </a:r>
            <a:r>
              <a:rPr lang="it-IT" altLang="it-IT" sz="2800">
                <a:latin typeface="Arial" panose="020B0604020202020204" pitchFamily="34" charset="0"/>
              </a:rPr>
              <a:t> curve  </a:t>
            </a:r>
            <a:r>
              <a:rPr lang="it-IT" altLang="it-IT" i="1"/>
              <a:t>f</a:t>
            </a:r>
            <a:r>
              <a:rPr lang="it-IT" altLang="it-IT" baseline="-25000"/>
              <a:t>2 </a:t>
            </a:r>
            <a:r>
              <a:rPr lang="it-IT" altLang="it-IT"/>
              <a:t>= 0</a:t>
            </a:r>
            <a:endParaRPr lang="it-IT" altLang="it-IT" baseline="-25000"/>
          </a:p>
        </p:txBody>
      </p:sp>
      <p:sp>
        <p:nvSpPr>
          <p:cNvPr id="13318" name="CasellaDiTesto 5"/>
          <p:cNvSpPr txBox="1">
            <a:spLocks noChangeArrowheads="1"/>
          </p:cNvSpPr>
          <p:nvPr/>
        </p:nvSpPr>
        <p:spPr bwMode="auto">
          <a:xfrm>
            <a:off x="2484438" y="5148263"/>
            <a:ext cx="29972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a</a:t>
            </a:r>
            <a:r>
              <a:rPr lang="it-IT" altLang="it-IT" sz="2400"/>
              <a:t> = 0.25   one solution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285750" y="1052513"/>
          <a:ext cx="259238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482391" progId="Equation.DSMT4">
                  <p:embed/>
                </p:oleObj>
              </mc:Choice>
              <mc:Fallback>
                <p:oleObj name="Equation" r:id="rId4" imgW="939392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52513"/>
                        <a:ext cx="2592388" cy="13239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3007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000375" y="1000125"/>
            <a:ext cx="6072188" cy="1508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the solution is an intersection point between the curve </a:t>
            </a:r>
            <a:r>
              <a:rPr lang="it-IT" altLang="it-IT" i="1"/>
              <a:t>f</a:t>
            </a:r>
            <a:r>
              <a:rPr lang="it-IT" altLang="it-IT" baseline="-25000"/>
              <a:t>1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/>
              <a:t>= 0</a:t>
            </a:r>
            <a:r>
              <a:rPr lang="it-IT" altLang="it-IT">
                <a:latin typeface="Arial" panose="020B0604020202020204" pitchFamily="34" charset="0"/>
              </a:rPr>
              <a:t>  and the</a:t>
            </a:r>
            <a:r>
              <a:rPr lang="it-IT" altLang="it-IT" sz="2800">
                <a:latin typeface="Arial" panose="020B0604020202020204" pitchFamily="34" charset="0"/>
              </a:rPr>
              <a:t> curve  </a:t>
            </a:r>
            <a:r>
              <a:rPr lang="it-IT" altLang="it-IT" i="1"/>
              <a:t>f</a:t>
            </a:r>
            <a:r>
              <a:rPr lang="it-IT" altLang="it-IT" baseline="-25000"/>
              <a:t>2 </a:t>
            </a:r>
            <a:r>
              <a:rPr lang="it-IT" altLang="it-IT"/>
              <a:t>= 0</a:t>
            </a:r>
            <a:endParaRPr lang="it-IT" altLang="it-IT" baseline="-25000"/>
          </a:p>
        </p:txBody>
      </p:sp>
      <p:sp>
        <p:nvSpPr>
          <p:cNvPr id="15366" name="CasellaDiTesto 5"/>
          <p:cNvSpPr txBox="1">
            <a:spLocks noChangeArrowheads="1"/>
          </p:cNvSpPr>
          <p:nvPr/>
        </p:nvSpPr>
        <p:spPr bwMode="auto">
          <a:xfrm>
            <a:off x="2268538" y="5219700"/>
            <a:ext cx="3082925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a</a:t>
            </a:r>
            <a:r>
              <a:rPr lang="it-IT" altLang="it-IT" sz="2400"/>
              <a:t> = -0.5   two solutions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85750" y="1052513"/>
          <a:ext cx="259238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482391" progId="Equation.DSMT4">
                  <p:embed/>
                </p:oleObj>
              </mc:Choice>
              <mc:Fallback>
                <p:oleObj name="Equation" r:id="rId4" imgW="939392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52513"/>
                        <a:ext cx="2592388" cy="13239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74997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6300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605838" cy="5842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Example of Systems of Non Linear Equations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000375" y="1000125"/>
            <a:ext cx="6072188" cy="15081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the solution is an intersection point between the curve </a:t>
            </a:r>
            <a:r>
              <a:rPr lang="it-IT" altLang="it-IT" i="1"/>
              <a:t>f</a:t>
            </a:r>
            <a:r>
              <a:rPr lang="it-IT" altLang="it-IT" baseline="-25000"/>
              <a:t>1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/>
              <a:t>= 0</a:t>
            </a:r>
            <a:r>
              <a:rPr lang="it-IT" altLang="it-IT">
                <a:latin typeface="Arial" panose="020B0604020202020204" pitchFamily="34" charset="0"/>
              </a:rPr>
              <a:t>  and the</a:t>
            </a:r>
            <a:r>
              <a:rPr lang="it-IT" altLang="it-IT" sz="2800">
                <a:latin typeface="Arial" panose="020B0604020202020204" pitchFamily="34" charset="0"/>
              </a:rPr>
              <a:t> curve  </a:t>
            </a:r>
            <a:r>
              <a:rPr lang="it-IT" altLang="it-IT" i="1"/>
              <a:t>f</a:t>
            </a:r>
            <a:r>
              <a:rPr lang="it-IT" altLang="it-IT" baseline="-25000"/>
              <a:t>2 </a:t>
            </a:r>
            <a:r>
              <a:rPr lang="it-IT" altLang="it-IT"/>
              <a:t>= 0</a:t>
            </a:r>
            <a:endParaRPr lang="it-IT" altLang="it-IT" baseline="-25000"/>
          </a:p>
        </p:txBody>
      </p:sp>
      <p:sp>
        <p:nvSpPr>
          <p:cNvPr id="17414" name="CasellaDiTesto 5"/>
          <p:cNvSpPr txBox="1">
            <a:spLocks noChangeArrowheads="1"/>
          </p:cNvSpPr>
          <p:nvPr/>
        </p:nvSpPr>
        <p:spPr bwMode="auto">
          <a:xfrm>
            <a:off x="2268538" y="5219700"/>
            <a:ext cx="2827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/>
              <a:t>a</a:t>
            </a:r>
            <a:r>
              <a:rPr lang="it-IT" altLang="it-IT" sz="2400"/>
              <a:t> = -1  four solutions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625475" y="188913"/>
            <a:ext cx="8496300" cy="5681662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x = linspace(-5,5,50);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y = linspace(-5,5,50);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[X,Y] = meshgrid(x,y);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9900"/>
                </a:solidFill>
                <a:latin typeface="Courier New" panose="02070309020205020404" pitchFamily="49" charset="0"/>
              </a:rPr>
              <a:t>% plot 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f1Z = X.^2-Y+0.5;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f2Z = -X+Y.^2+0.5;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figure(1)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contour(X,Y,f1Z,[0 0]);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hold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contour(X,Y,f2Z,[0 0]);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gtext('a = 0.5   no solution')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hold 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827088" y="6021388"/>
            <a:ext cx="798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plotting a function of 2 variables by means of level curves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_ENCODE_TYPE" val="0"/>
  <p:tag name="ART_ENCODE_INDEX" val="1"/>
  <p:tag name="LMS_COMPLETION_TITLE" val="LEZ_09_SENL"/>
  <p:tag name="LMS_COMPLETION_ID" val="LEZ_09_SENL"/>
  <p:tag name="LMS_COMPLETION_VERSION" val="1.0"/>
  <p:tag name="LMS_COMPLETION_DURATION" val="01:00:00"/>
  <p:tag name="LMS_COMPLETION_SCO_TITLE" val="LEZ_09_SENL"/>
  <p:tag name="LMS_COMPLETION_SCO_ID" val="LEZ_09_SENL"/>
  <p:tag name="LMS_COMPLETION_THRESHOLD" val="36"/>
  <p:tag name="LMS_COMPLETION_METHOD" val="VIEW"/>
  <p:tag name="LMS_REPORTING" val="0"/>
  <p:tag name="LMS_DATA_SCORM" val="Yes"/>
  <p:tag name="PUBLISH_TITLE" val="LEZ_09_SENL"/>
  <p:tag name="ARTICULATE_PUBLISH_PATH" val="C:\Users\Giulio Giunta\Documents\CORSI\Calcolo_Scientifico\Articulate_ACS\Presenter"/>
  <p:tag name="ARTICULATE_LOGO" val="logouni.jpg"/>
  <p:tag name="ARTICULATE_PRESENTER" val="prof. Giulio GIUNTA"/>
  <p:tag name="ARTICULATE_PRESENTER_GUID" val="1736B9D7BB12"/>
  <p:tag name="ARTICULATE_LMS" val="0"/>
  <p:tag name="ARTICULATE_TEMPLATE" val="ACS"/>
  <p:tag name="LMS_PUBLISH" val="No"/>
  <p:tag name="PLAYERLOGOHEIGHT" val="140"/>
  <p:tag name="PLAYERLOGOWIDTH" val="140"/>
  <p:tag name="LAUNCHINNEWWINDOW" val="0"/>
  <p:tag name="LASTPUBLISHED" val="C:\Users\Giulio Giunta\Documents\CORSI\Calcolo_Scientifico\Articulate_ACS\Presenter\LEZ_09_SENL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 di sistemi di due equazioni"/>
  <p:tag name="ARTICULATE_SLIDE_PAUSE" val="0"/>
  <p:tag name="ARTICULATE_NAV_LEVEL" val="1"/>
  <p:tag name="ARTICULATE_PLAYLIST_ID" val="-1"/>
  <p:tag name="ELAPSEDTIME" val="164,409"/>
  <p:tag name="AUDIO_ID" val="5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20,67"/>
  <p:tag name="AUDIO_ID" val="5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30,482"/>
  <p:tag name="AUDIO_ID" val="5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27,565"/>
  <p:tag name="AUDIO_ID" val="5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24,304"/>
  <p:tag name="AUDIO_ID" val="5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30,482"/>
  <p:tag name="AUDIO_ID" val="5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30,482"/>
  <p:tag name="AUDIO_ID" val="5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rafico di funzioni di due variabili"/>
  <p:tag name="ARTICULATE_SLIDE_PAUSE" val="0"/>
  <p:tag name="ARTICULATE_NAV_LEVEL" val="1"/>
  <p:tag name="ARTICULATE_PLAYLIST_ID" val="-1"/>
  <p:tag name="ELAPSEDTIME" val="30,482"/>
  <p:tag name="AUDIO_ID" val="5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etodi numerici di risoluzione"/>
  <p:tag name="ARTICULATE_SLIDE_PAUSE" val="0"/>
  <p:tag name="ARTICULATE_NAV_LEVEL" val="1"/>
  <p:tag name="ARTICULATE_PLAYLIST_ID" val="-1"/>
  <p:tag name="ELAPSEDTIME" val="102,601"/>
  <p:tag name="AUDIO_ID" val="529"/>
  <p:tag name="TIMELINE" val="12,0/38,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blema di punto fisso"/>
  <p:tag name="ARTICULATE_SLIDE_PAUSE" val="0"/>
  <p:tag name="ARTICULATE_NAV_LEVEL" val="1"/>
  <p:tag name="ARTICULATE_PLAYLIST_ID" val="-1"/>
  <p:tag name="ELAPSEDTIME" val="129,48"/>
  <p:tag name="AUDIO_ID" val="510"/>
  <p:tag name="TIMELINE" val="42,7/59,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stemi di equazioni non lineari"/>
  <p:tag name="ARTICULATE_SLIDE_PAUSE" val="0"/>
  <p:tag name="ARTICULATE_NAV_LEVEL" val="1"/>
  <p:tag name="ARTICULATE_PLAYLIST_ID" val="-1"/>
  <p:tag name="ELAPSEDTIME" val="120,184"/>
  <p:tag name="AUDIO_ID" val="502"/>
  <p:tag name="TIMELINE" val="25,8/69,6/101,1/106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blema di punto fisso"/>
  <p:tag name="ARTICULATE_SLIDE_PAUSE" val="0"/>
  <p:tag name="ARTICULATE_NAV_LEVEL" val="1"/>
  <p:tag name="ARTICULATE_PLAYLIST_ID" val="-1"/>
  <p:tag name="ELAPSEDTIME" val="16,084"/>
  <p:tag name="AUDIO_ID" val="5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etodo del punto fisso"/>
  <p:tag name="ARTICULATE_SLIDE_PAUSE" val="0"/>
  <p:tag name="ARTICULATE_NAV_LEVEL" val="1"/>
  <p:tag name="ARTICULATE_PLAYLIST_ID" val="-1"/>
  <p:tag name="ELAPSEDTIME" val="100,822"/>
  <p:tag name="AUDIO_ID" val="537"/>
  <p:tag name="TIMELINE" val="3,6/15,2/78,1/91,6/95,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vergenza del metodo di  punto fisso"/>
  <p:tag name="ARTICULATE_SLIDE_PAUSE" val="0"/>
  <p:tag name="ARTICULATE_NAV_LEVEL" val="1"/>
  <p:tag name="ARTICULATE_PLAYLIST_ID" val="-1"/>
  <p:tag name="ELAPSEDTIME" val="52,743"/>
  <p:tag name="AUDIO_ID" val="538"/>
  <p:tag name="TIMELINE" val="10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vergenza del metodo di  punto fisso"/>
  <p:tag name="ARTICULATE_SLIDE_PAUSE" val="0"/>
  <p:tag name="ARTICULATE_NAV_LEVEL" val="1"/>
  <p:tag name="ARTICULATE_PLAYLIST_ID" val="-1"/>
  <p:tag name="ELAPSEDTIME" val="83,523"/>
  <p:tag name="AUDIO_ID" val="539"/>
  <p:tag name="TIMELINE" val="9,8/11,7/21,0/22,2/23,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vergenza del metodo di  punto fisso"/>
  <p:tag name="ARTICULATE_SLIDE_PAUSE" val="0"/>
  <p:tag name="ARTICULATE_NAV_LEVEL" val="1"/>
  <p:tag name="ARTICULATE_PLAYLIST_ID" val="-1"/>
  <p:tag name="ELAPSEDTIME" val="94,1"/>
  <p:tag name="AUDIO_ID" val="540"/>
  <p:tag name="TIMELINE" val="1,7/34,7/65,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atrice Jacobiana"/>
  <p:tag name="ARTICULATE_SLIDE_PAUSE" val="0"/>
  <p:tag name="ARTICULATE_NAV_LEVEL" val="1"/>
  <p:tag name="ARTICULATE_PLAYLIST_ID" val="-1"/>
  <p:tag name="ELAPSEDTIME" val="85,348"/>
  <p:tag name="AUDIO_ID" val="541"/>
  <p:tag name="TIMELINE" val="2,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atrice Jacobiana"/>
  <p:tag name="ARTICULATE_SLIDE_PAUSE" val="0"/>
  <p:tag name="ARTICULATE_NAV_LEVEL" val="1"/>
  <p:tag name="ARTICULATE_PLAYLIST_ID" val="-1"/>
  <p:tag name="ELAPSEDTIME" val="85,348"/>
  <p:tag name="AUDIO_ID" val="541"/>
  <p:tag name="TIMELINE" val="2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atrice Jacobiana"/>
  <p:tag name="ARTICULATE_SLIDE_PAUSE" val="0"/>
  <p:tag name="ARTICULATE_NAV_LEVEL" val="1"/>
  <p:tag name="ARTICULATE_PLAYLIST_ID" val="-1"/>
  <p:tag name="ELAPSEDTIME" val="49,249"/>
  <p:tag name="AUDIO_ID" val="543"/>
  <p:tag name="TIMELINE" val="0,5/13,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nvergenza del metodo di  punto fisso"/>
  <p:tag name="ARTICULATE_SLIDE_PAUSE" val="0"/>
  <p:tag name="ARTICULATE_NAV_LEVEL" val="1"/>
  <p:tag name="ARTICULATE_PLAYLIST_ID" val="-1"/>
  <p:tag name="ELAPSEDTIME" val="57,641"/>
  <p:tag name="AUDIO_ID" val="544"/>
  <p:tag name="TIMELINE" val="25,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locità di convergenza "/>
  <p:tag name="ARTICULATE_SLIDE_PAUSE" val="0"/>
  <p:tag name="ARTICULATE_NAV_LEVEL" val="1"/>
  <p:tag name="ARTICULATE_PLAYLIST_ID" val="-1"/>
  <p:tag name="ELAPSEDTIME" val="77,657"/>
  <p:tag name="AUDIO_ID" val="545"/>
  <p:tag name="TIMELINE" val="55,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Notazione estesa e compatta"/>
  <p:tag name="ARTICULATE_SLIDE_PAUSE" val="0"/>
  <p:tag name="ARTICULATE_NAV_LEVEL" val="1"/>
  <p:tag name="ARTICULATE_PLAYLIST_ID" val="-1"/>
  <p:tag name="ELAPSEDTIME" val="82,743"/>
  <p:tag name="AUDIO_ID" val="530"/>
  <p:tag name="TIMELINE" val="6,0/27,8/49,6/70,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etodo di Newton (caso scalare)"/>
  <p:tag name="ARTICULATE_SLIDE_PAUSE" val="0"/>
  <p:tag name="ARTICULATE_NAV_LEVEL" val="1"/>
  <p:tag name="ARTICULATE_PLAYLIST_ID" val="-1"/>
  <p:tag name="ELAPSEDTIME" val="160,993"/>
  <p:tag name="AUDIO_ID" val="546"/>
  <p:tag name="TIMELINE" val="45,7/55,2/67,0/128,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etodo di Newton per sistemi"/>
  <p:tag name="ARTICULATE_SLIDE_PAUSE" val="0"/>
  <p:tag name="ARTICULATE_NAV_LEVEL" val="1"/>
  <p:tag name="ARTICULATE_PLAYLIST_ID" val="-1"/>
  <p:tag name="ELAPSEDTIME" val="144,675"/>
  <p:tag name="AUDIO_ID" val="547"/>
  <p:tag name="TIMELINE" val="4,8/14,5/48,6/64,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alcolo del vettore correzione"/>
  <p:tag name="ARTICULATE_SLIDE_PAUSE" val="0"/>
  <p:tag name="ARTICULATE_NAV_LEVEL" val="1"/>
  <p:tag name="ARTICULATE_PLAYLIST_ID" val="-1"/>
  <p:tag name="ELAPSEDTIME" val="94,787"/>
  <p:tag name="AUDIO_ID" val="548"/>
  <p:tag name="TIMELINE" val="17,5/22,4/26,4/55,7/83,5/88,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Complessità di tempo per passo"/>
  <p:tag name="ARTICULATE_SLIDE_PAUSE" val="0"/>
  <p:tag name="ARTICULATE_NAV_LEVEL" val="1"/>
  <p:tag name="ARTICULATE_PLAYLIST_ID" val="-1"/>
  <p:tag name="ELAPSEDTIME" val="60,7"/>
  <p:tag name="AUDIO_ID" val="549"/>
  <p:tag name="TIMELINE" val="2,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elocità di convergenza"/>
  <p:tag name="ARTICULATE_SLIDE_PAUSE" val="0"/>
  <p:tag name="ARTICULATE_NAV_LEVEL" val="1"/>
  <p:tag name="ARTICULATE_PLAYLIST_ID" val="-1"/>
  <p:tag name="ELAPSEDTIME" val="72,276"/>
  <p:tag name="AUDIO_ID" val="558"/>
  <p:tag name="TIMELINE" val="3,1/26,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applicazione"/>
  <p:tag name="ARTICULATE_SLIDE_PAUSE" val="0"/>
  <p:tag name="ARTICULATE_NAV_LEVEL" val="1"/>
  <p:tag name="ARTICULATE_PLAYLIST_ID" val="-1"/>
  <p:tag name="ELAPSEDTIME" val="226,544"/>
  <p:tag name="AUDIO_ID" val="550"/>
  <p:tag name="TIMELINE" val="66,4/145,3/156,4/170,2/193,7/221,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applicazione"/>
  <p:tag name="ARTICULATE_SLIDE_PAUSE" val="0"/>
  <p:tag name="ARTICULATE_NAV_LEVEL" val="1"/>
  <p:tag name="ARTICULATE_PLAYLIST_ID" val="-1"/>
  <p:tag name="ELAPSEDTIME" val="30,779"/>
  <p:tag name="AUDIO_ID" val="551"/>
  <p:tag name="TIMELINE" val="5,5/17,7/25,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applicazione"/>
  <p:tag name="ARTICULATE_SLIDE_PAUSE" val="0"/>
  <p:tag name="ARTICULATE_NAV_LEVEL" val="1"/>
  <p:tag name="ARTICULATE_PLAYLIST_ID" val="-1"/>
  <p:tag name="ELAPSEDTIME" val="30,093"/>
  <p:tag name="AUDIO_ID" val="552"/>
  <p:tag name="TIMELINE" val="5,2/12,2/24,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rcizio"/>
  <p:tag name="ARTICULATE_SLIDE_PAUSE" val="0"/>
  <p:tag name="ARTICULATE_NAV_LEVEL" val="1"/>
  <p:tag name="ARTICULATE_PLAYLIST_ID" val="-1"/>
  <p:tag name="ELAPSEDTIME" val="167,67"/>
  <p:tag name="AUDIO_ID" val="553"/>
  <p:tag name="TIMELINE" val="30,4/36,6/50,7/62,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etodi tipo Newton"/>
  <p:tag name="ARTICULATE_SLIDE_PAUSE" val="0"/>
  <p:tag name="ARTICULATE_NAV_LEVEL" val="1"/>
  <p:tag name="ARTICULATE_PLAYLIST_ID" val="-1"/>
  <p:tag name="ELAPSEDTIME" val="249,258"/>
  <p:tag name="AUDIO_ID" val="554"/>
  <p:tag name="TIMELINE" val="18,6/20,2/70,5/114,5/137,1/164,5/191,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oluzione di un sistema non lineare"/>
  <p:tag name="ARTICULATE_SLIDE_PAUSE" val="0"/>
  <p:tag name="ARTICULATE_NAV_LEVEL" val="1"/>
  <p:tag name="ARTICULATE_PLAYLIST_ID" val="-1"/>
  <p:tag name="ELAPSEDTIME" val="45,553"/>
  <p:tag name="AUDIO_ID" val="5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pprossimazione dello Jacobiano"/>
  <p:tag name="ARTICULATE_SLIDE_PAUSE" val="0"/>
  <p:tag name="ARTICULATE_NAV_LEVEL" val="1"/>
  <p:tag name="ARTICULATE_PLAYLIST_ID" val="-1"/>
  <p:tag name="ELAPSEDTIME" val="87,923"/>
  <p:tag name="AUDIO_ID" val="560"/>
  <p:tag name="TIMELINE" val="30,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pprossimazione dello Jacobiano"/>
  <p:tag name="ARTICULATE_SLIDE_PAUSE" val="0"/>
  <p:tag name="ARTICULATE_NAV_LEVEL" val="1"/>
  <p:tag name="ARTICULATE_PLAYLIST_ID" val="-1"/>
  <p:tag name="ELAPSEDTIME" val="87,923"/>
  <p:tag name="AUDIO_ID" val="560"/>
  <p:tag name="TIMELINE" val="30,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pprossimazione dello Jacobiano"/>
  <p:tag name="ARTICULATE_SLIDE_PAUSE" val="0"/>
  <p:tag name="ARTICULATE_NAV_LEVEL" val="1"/>
  <p:tag name="ARTICULATE_PLAYLIST_ID" val="-1"/>
  <p:tag name="ELAPSEDTIME" val="87,923"/>
  <p:tag name="AUDIO_ID" val="560"/>
  <p:tag name="TIMELINE" val="30,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etodi tipo Newton"/>
  <p:tag name="ARTICULATE_SLIDE_PAUSE" val="0"/>
  <p:tag name="ARTICULATE_NAV_LEVEL" val="1"/>
  <p:tag name="ARTICULATE_PLAYLIST_ID" val="-1"/>
  <p:tag name="ELAPSEDTIME" val="249,258"/>
  <p:tag name="AUDIO_ID" val="554"/>
  <p:tag name="TIMELINE" val="18,6/20,2/70,5/114,5/137,1/164,5/191,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dea metodi Newton damped"/>
  <p:tag name="ARTICULATE_SLIDE_PAUSE" val="0"/>
  <p:tag name="ARTICULATE_NAV_LEVEL" val="1"/>
  <p:tag name="ARTICULATE_PLAYLIST_ID" val="-1"/>
  <p:tag name="ELAPSEDTIME" val="263,455"/>
  <p:tag name="AUDIO_ID" val="559"/>
  <p:tag name="TIMELINE" val="98,0/149,7/165,0/187,4/189,9/236,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oluzione di un sistema non lineare"/>
  <p:tag name="ARTICULATE_SLIDE_PAUSE" val="0"/>
  <p:tag name="ARTICULATE_NAV_LEVEL" val="1"/>
  <p:tag name="ARTICULATE_PLAYLIST_ID" val="-1"/>
  <p:tag name="ELAPSEDTIME" val="78,095"/>
  <p:tag name="AUDIO_ID" val="5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 di sistemi di due equazioni"/>
  <p:tag name="ARTICULATE_SLIDE_PAUSE" val="0"/>
  <p:tag name="ARTICULATE_NAV_LEVEL" val="1"/>
  <p:tag name="ARTICULATE_PLAYLIST_ID" val="-1"/>
  <p:tag name="ELAPSEDTIME" val="28,346"/>
  <p:tag name="AUDIO_ID" val="5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 di sistemi di due equazioni"/>
  <p:tag name="ARTICULATE_SLIDE_PAUSE" val="0"/>
  <p:tag name="ARTICULATE_NAV_LEVEL" val="1"/>
  <p:tag name="ARTICULATE_PLAYLIST_ID" val="-1"/>
  <p:tag name="ELAPSEDTIME" val="21,31"/>
  <p:tag name="AUDIO_ID" val="5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 di sistemi di due equazioni"/>
  <p:tag name="ARTICULATE_SLIDE_PAUSE" val="0"/>
  <p:tag name="ARTICULATE_NAV_LEVEL" val="1"/>
  <p:tag name="ARTICULATE_PLAYLIST_ID" val="-1"/>
  <p:tag name="ELAPSEDTIME" val="22,245"/>
  <p:tag name="AUDIO_ID" val="5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 di sistemi di due equazioni"/>
  <p:tag name="ARTICULATE_SLIDE_PAUSE" val="0"/>
  <p:tag name="ARTICULATE_NAV_LEVEL" val="1"/>
  <p:tag name="ARTICULATE_PLAYLIST_ID" val="-1"/>
  <p:tag name="ELAPSEDTIME" val="17,3"/>
  <p:tag name="AUDIO_ID" val="536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5706</TotalTime>
  <Words>2052</Words>
  <Application>Microsoft Office PowerPoint</Application>
  <PresentationFormat>Presentazione su schermo (4:3)</PresentationFormat>
  <Paragraphs>327</Paragraphs>
  <Slides>49</Slides>
  <Notes>43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Presentazione vuota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IMFA - IUN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Giulio Giunta</dc:creator>
  <cp:lastModifiedBy>Giulio Giunta</cp:lastModifiedBy>
  <cp:revision>236</cp:revision>
  <dcterms:created xsi:type="dcterms:W3CDTF">2001-09-23T07:19:47Z</dcterms:created>
  <dcterms:modified xsi:type="dcterms:W3CDTF">2023-11-09T11:38:57Z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LEZ_09_SENL</vt:lpwstr>
  </property>
  <property fmtid="{D5CDD505-2E9C-101B-9397-08002B2CF9AE}" pid="3" name="ArticulateGUID">
    <vt:lpwstr>54EC9037-279E-45B2-937D-F19EFE7A1E65</vt:lpwstr>
  </property>
</Properties>
</file>