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6" r:id="rId6"/>
    <p:sldId id="267" r:id="rId7"/>
    <p:sldId id="268" r:id="rId8"/>
    <p:sldId id="270" r:id="rId9"/>
  </p:sldIdLst>
  <p:sldSz cx="9144000" cy="6858000" type="screen4x3"/>
  <p:notesSz cx="9144000" cy="6858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4F1955F-0B23-475E-93AD-5BABCB12F3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152B3BD-4592-91D4-72D0-14AFFE5619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A257FA-87F9-4C0E-A458-CE8065D8E963}" type="datetimeFigureOut">
              <a:rPr lang="it-IT"/>
              <a:pPr>
                <a:defRPr/>
              </a:pPr>
              <a:t>15/11/2023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8350CC67-B942-E90A-4575-FBD6E04B6B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FA225073-84E4-A207-7130-CD6A1205F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F58662-0B91-A62D-1AF6-BBBE0C0A51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72DC71-E027-E4B5-AAB2-2CEFE89D9D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54B69A-B427-4332-88B3-5E60B600C8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74BEC1ED-E2AE-EBE4-D6E1-A43C25B06B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F96A4020-5F7D-8627-0952-05358556D4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9CA05-830F-4560-9AE7-9BCB67694D6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B570EA58-0F39-F37E-4F8C-CB2BA350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5A34E-C64B-4CF8-8463-BE68DF4ACD75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238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rgbClr val="6F2F9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500" b="0" i="0">
                <a:solidFill>
                  <a:srgbClr val="001F5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4923F74E-91D8-0A01-70CB-0198199C9F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4174A2A9-DAF4-5091-7920-8E6DE83DCB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1C725-B48E-445C-87B4-009F1E96AFAA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23EB55BC-C7AE-F2B5-48E9-11CE8778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724C-F3B6-436D-8067-3D69E2C75246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23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rgbClr val="6F2F9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CAAD1C20-D850-BB76-D140-D79CA720B4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89B45B34-3290-457F-25ED-C50EFBBA0C0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0025E-9431-40DE-B7C1-BE42CCE3F3C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011D12EC-6B22-7C84-6816-D96F96599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1BCEF-DCE8-4222-958E-066D87D5C813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001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rgbClr val="6F2F9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60900CED-F1EC-213A-D680-1064C5FC57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1BBDDC38-8F4E-0B79-C2DC-B0EC9568F63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C81AF-D19D-4543-B2DC-4EAD69323B37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7EBF6608-6C84-C511-DC92-020B0DFE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D7F1A-95D5-418C-B7F7-BD5EB5ECAF8A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640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D126E66F-FBA2-0176-6C34-B1BEC03628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AE6BCF27-422B-FCAD-75F5-A6A4059AEC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0A0E-227F-4A25-AB6E-EC38EDCDBA7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48443135-A5D1-8A75-1219-36D14CE4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5388A-E5BD-4871-BBF9-D3B169B66DF1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620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g object 16">
            <a:extLst>
              <a:ext uri="{FF2B5EF4-FFF2-40B4-BE49-F238E27FC236}">
                <a16:creationId xmlns:a16="http://schemas.microsoft.com/office/drawing/2014/main" id="{C951B062-5EFD-A3A2-6B38-5A49CEA57881}"/>
              </a:ext>
            </a:extLst>
          </p:cNvPr>
          <p:cNvSpPr>
            <a:spLocks/>
          </p:cNvSpPr>
          <p:nvPr/>
        </p:nvSpPr>
        <p:spPr bwMode="auto">
          <a:xfrm>
            <a:off x="7962900" y="152400"/>
            <a:ext cx="0" cy="1524000"/>
          </a:xfrm>
          <a:custGeom>
            <a:avLst/>
            <a:gdLst>
              <a:gd name="T0" fmla="*/ 0 h 1524000"/>
              <a:gd name="T1" fmla="*/ 1524000 h 15240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027" name="bg object 17">
            <a:extLst>
              <a:ext uri="{FF2B5EF4-FFF2-40B4-BE49-F238E27FC236}">
                <a16:creationId xmlns:a16="http://schemas.microsoft.com/office/drawing/2014/main" id="{15133B47-0C04-5CE3-6A2B-A72700961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1206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bg object 18">
            <a:extLst>
              <a:ext uri="{FF2B5EF4-FFF2-40B4-BE49-F238E27FC236}">
                <a16:creationId xmlns:a16="http://schemas.microsoft.com/office/drawing/2014/main" id="{4B0D80DF-96EB-B301-83B2-1685DD0F8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152400"/>
            <a:ext cx="1174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bg object 19">
            <a:extLst>
              <a:ext uri="{FF2B5EF4-FFF2-40B4-BE49-F238E27FC236}">
                <a16:creationId xmlns:a16="http://schemas.microsoft.com/office/drawing/2014/main" id="{9CF66E7E-DBE2-B402-A718-CA8E4B5E1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152400"/>
            <a:ext cx="11271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bg object 20">
            <a:extLst>
              <a:ext uri="{FF2B5EF4-FFF2-40B4-BE49-F238E27FC236}">
                <a16:creationId xmlns:a16="http://schemas.microsoft.com/office/drawing/2014/main" id="{E0A23F0C-F5DA-28AD-75D4-C1F43B13F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20675"/>
            <a:ext cx="120650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bg object 21">
            <a:extLst>
              <a:ext uri="{FF2B5EF4-FFF2-40B4-BE49-F238E27FC236}">
                <a16:creationId xmlns:a16="http://schemas.microsoft.com/office/drawing/2014/main" id="{D7CE9B3A-B751-4175-0C19-B1E231A9C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320675"/>
            <a:ext cx="117475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bg object 22">
            <a:extLst>
              <a:ext uri="{FF2B5EF4-FFF2-40B4-BE49-F238E27FC236}">
                <a16:creationId xmlns:a16="http://schemas.microsoft.com/office/drawing/2014/main" id="{7FC2CE33-BAC9-10A7-0C6B-5738CBD70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320675"/>
            <a:ext cx="112713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bg object 23">
            <a:extLst>
              <a:ext uri="{FF2B5EF4-FFF2-40B4-BE49-F238E27FC236}">
                <a16:creationId xmlns:a16="http://schemas.microsoft.com/office/drawing/2014/main" id="{8E8FC4A5-944A-6FA7-C69A-57F543A87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320675"/>
            <a:ext cx="109538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bg object 24">
            <a:extLst>
              <a:ext uri="{FF2B5EF4-FFF2-40B4-BE49-F238E27FC236}">
                <a16:creationId xmlns:a16="http://schemas.microsoft.com/office/drawing/2014/main" id="{47DBA634-8F81-C757-CE5C-9D54F40A6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87363"/>
            <a:ext cx="12065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bg object 25">
            <a:extLst>
              <a:ext uri="{FF2B5EF4-FFF2-40B4-BE49-F238E27FC236}">
                <a16:creationId xmlns:a16="http://schemas.microsoft.com/office/drawing/2014/main" id="{6FCCB7D5-218B-FAB9-3513-84B25A444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487363"/>
            <a:ext cx="117475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bg object 26">
            <a:extLst>
              <a:ext uri="{FF2B5EF4-FFF2-40B4-BE49-F238E27FC236}">
                <a16:creationId xmlns:a16="http://schemas.microsoft.com/office/drawing/2014/main" id="{95F61D7F-4825-F0DE-7BB4-DE15AC426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487363"/>
            <a:ext cx="112713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bg object 27">
            <a:extLst>
              <a:ext uri="{FF2B5EF4-FFF2-40B4-BE49-F238E27FC236}">
                <a16:creationId xmlns:a16="http://schemas.microsoft.com/office/drawing/2014/main" id="{04976A9A-14A3-F9E0-7927-F9F3ED9DC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487363"/>
            <a:ext cx="109538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bg object 28">
            <a:extLst>
              <a:ext uri="{FF2B5EF4-FFF2-40B4-BE49-F238E27FC236}">
                <a16:creationId xmlns:a16="http://schemas.microsoft.com/office/drawing/2014/main" id="{042B1BF0-05CF-9A96-1760-338A1BFAE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913" y="487363"/>
            <a:ext cx="12065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bg object 29">
            <a:extLst>
              <a:ext uri="{FF2B5EF4-FFF2-40B4-BE49-F238E27FC236}">
                <a16:creationId xmlns:a16="http://schemas.microsoft.com/office/drawing/2014/main" id="{96F256D3-CDBA-D7E1-0D0A-8E2A9B54F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57225"/>
            <a:ext cx="120650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bg object 30">
            <a:extLst>
              <a:ext uri="{FF2B5EF4-FFF2-40B4-BE49-F238E27FC236}">
                <a16:creationId xmlns:a16="http://schemas.microsoft.com/office/drawing/2014/main" id="{EFD993DA-DD2B-8E10-D7F8-817891B23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657225"/>
            <a:ext cx="11747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bg object 31">
            <a:extLst>
              <a:ext uri="{FF2B5EF4-FFF2-40B4-BE49-F238E27FC236}">
                <a16:creationId xmlns:a16="http://schemas.microsoft.com/office/drawing/2014/main" id="{EC7B7C1E-0B49-F096-7F64-EC278157F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657225"/>
            <a:ext cx="112713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bg object 32">
            <a:extLst>
              <a:ext uri="{FF2B5EF4-FFF2-40B4-BE49-F238E27FC236}">
                <a16:creationId xmlns:a16="http://schemas.microsoft.com/office/drawing/2014/main" id="{7425EA5D-FB5C-E2D9-D12E-84F9EF1F1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657225"/>
            <a:ext cx="109538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bg object 33">
            <a:extLst>
              <a:ext uri="{FF2B5EF4-FFF2-40B4-BE49-F238E27FC236}">
                <a16:creationId xmlns:a16="http://schemas.microsoft.com/office/drawing/2014/main" id="{8A46DC2E-EEF7-98DD-9350-354F713DE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823913"/>
            <a:ext cx="12065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bg object 34">
            <a:extLst>
              <a:ext uri="{FF2B5EF4-FFF2-40B4-BE49-F238E27FC236}">
                <a16:creationId xmlns:a16="http://schemas.microsoft.com/office/drawing/2014/main" id="{40F31FA3-CA44-5745-4832-54D92497A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823913"/>
            <a:ext cx="117475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bg object 35">
            <a:extLst>
              <a:ext uri="{FF2B5EF4-FFF2-40B4-BE49-F238E27FC236}">
                <a16:creationId xmlns:a16="http://schemas.microsoft.com/office/drawing/2014/main" id="{CB5D05DC-9926-F4AA-D83C-8A3A04C21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823913"/>
            <a:ext cx="1127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bg object 36">
            <a:extLst>
              <a:ext uri="{FF2B5EF4-FFF2-40B4-BE49-F238E27FC236}">
                <a16:creationId xmlns:a16="http://schemas.microsoft.com/office/drawing/2014/main" id="{8BAC4830-BE3A-F67C-2DD3-B94F98DB9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823913"/>
            <a:ext cx="109538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bg object 37">
            <a:extLst>
              <a:ext uri="{FF2B5EF4-FFF2-40B4-BE49-F238E27FC236}">
                <a16:creationId xmlns:a16="http://schemas.microsoft.com/office/drawing/2014/main" id="{6978A53D-43FD-6333-45FE-D220E9695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913" y="823913"/>
            <a:ext cx="12065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bg object 38">
            <a:extLst>
              <a:ext uri="{FF2B5EF4-FFF2-40B4-BE49-F238E27FC236}">
                <a16:creationId xmlns:a16="http://schemas.microsoft.com/office/drawing/2014/main" id="{C8082AE6-69AB-6260-9BA0-5485236C5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992188"/>
            <a:ext cx="12065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bg object 39">
            <a:extLst>
              <a:ext uri="{FF2B5EF4-FFF2-40B4-BE49-F238E27FC236}">
                <a16:creationId xmlns:a16="http://schemas.microsoft.com/office/drawing/2014/main" id="{B80A201E-1B47-8AFA-377E-CC4D35E3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992188"/>
            <a:ext cx="117475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bg object 40">
            <a:extLst>
              <a:ext uri="{FF2B5EF4-FFF2-40B4-BE49-F238E27FC236}">
                <a16:creationId xmlns:a16="http://schemas.microsoft.com/office/drawing/2014/main" id="{D34AC950-9ADE-0A94-3A45-F22F7B8F3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992188"/>
            <a:ext cx="11271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bg object 41">
            <a:extLst>
              <a:ext uri="{FF2B5EF4-FFF2-40B4-BE49-F238E27FC236}">
                <a16:creationId xmlns:a16="http://schemas.microsoft.com/office/drawing/2014/main" id="{FFDCCBD0-1B6E-FD71-444E-0E4426013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992188"/>
            <a:ext cx="109538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bg object 42">
            <a:extLst>
              <a:ext uri="{FF2B5EF4-FFF2-40B4-BE49-F238E27FC236}">
                <a16:creationId xmlns:a16="http://schemas.microsoft.com/office/drawing/2014/main" id="{31404437-8DB1-CD84-57C8-2F3B57765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160463"/>
            <a:ext cx="120650" cy="11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bg object 43">
            <a:extLst>
              <a:ext uri="{FF2B5EF4-FFF2-40B4-BE49-F238E27FC236}">
                <a16:creationId xmlns:a16="http://schemas.microsoft.com/office/drawing/2014/main" id="{024ADC24-BB15-1BF0-2D70-F5EA760FF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1160463"/>
            <a:ext cx="117475" cy="11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bg object 44">
            <a:extLst>
              <a:ext uri="{FF2B5EF4-FFF2-40B4-BE49-F238E27FC236}">
                <a16:creationId xmlns:a16="http://schemas.microsoft.com/office/drawing/2014/main" id="{0AAC518B-B515-4090-AA27-82DB2B483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1160463"/>
            <a:ext cx="109538" cy="11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" name="bg object 45">
            <a:extLst>
              <a:ext uri="{FF2B5EF4-FFF2-40B4-BE49-F238E27FC236}">
                <a16:creationId xmlns:a16="http://schemas.microsoft.com/office/drawing/2014/main" id="{BF10789F-023B-26AC-B963-F0DBDE2B4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1160463"/>
            <a:ext cx="112713" cy="11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bg object 46">
            <a:extLst>
              <a:ext uri="{FF2B5EF4-FFF2-40B4-BE49-F238E27FC236}">
                <a16:creationId xmlns:a16="http://schemas.microsoft.com/office/drawing/2014/main" id="{7D44F93B-8571-D380-7622-9D25C00D0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1327150"/>
            <a:ext cx="1174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7" name="bg object 47">
            <a:extLst>
              <a:ext uri="{FF2B5EF4-FFF2-40B4-BE49-F238E27FC236}">
                <a16:creationId xmlns:a16="http://schemas.microsoft.com/office/drawing/2014/main" id="{CE42EF8C-1A36-9CD2-3FE9-D3922B111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1327150"/>
            <a:ext cx="10953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8" name="Holder 2">
            <a:extLst>
              <a:ext uri="{FF2B5EF4-FFF2-40B4-BE49-F238E27FC236}">
                <a16:creationId xmlns:a16="http://schemas.microsoft.com/office/drawing/2014/main" id="{6EEE2150-DB03-BF3A-CA22-5570C8563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36988" y="985838"/>
            <a:ext cx="14700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it-IT" altLang="it-IT"/>
          </a:p>
        </p:txBody>
      </p:sp>
      <p:sp>
        <p:nvSpPr>
          <p:cNvPr id="1059" name="Holder 3">
            <a:extLst>
              <a:ext uri="{FF2B5EF4-FFF2-40B4-BE49-F238E27FC236}">
                <a16:creationId xmlns:a16="http://schemas.microsoft.com/office/drawing/2014/main" id="{EB92C51D-6064-63F6-44A3-F864FD108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8975"/>
            <a:ext cx="6215062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it-IT" altLang="it-IT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23068773-C4FF-1238-913C-0A920260812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AFD90115-7275-EF43-0E17-31DCABEF1E39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E453A6-C7B7-4362-95F4-C6B34C5E49A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D362E207-0DC1-CDC2-1CEF-90B1CD74F13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9AC467-3C80-4EB7-BC2C-8066273D309D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>
            <a:extLst>
              <a:ext uri="{FF2B5EF4-FFF2-40B4-BE49-F238E27FC236}">
                <a16:creationId xmlns:a16="http://schemas.microsoft.com/office/drawing/2014/main" id="{E1F521B1-0EE4-DF0C-FCE0-DABCB1E4D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2388" y="6630988"/>
            <a:ext cx="12223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it-IT" altLang="it-I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3075" name="object 3">
            <a:extLst>
              <a:ext uri="{FF2B5EF4-FFF2-40B4-BE49-F238E27FC236}">
                <a16:creationId xmlns:a16="http://schemas.microsoft.com/office/drawing/2014/main" id="{2ABAF94E-AC0E-41D0-C21A-AF5B61B1F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9413" y="1935163"/>
            <a:ext cx="5632450" cy="1454150"/>
          </a:xfrm>
        </p:spPr>
        <p:txBody>
          <a:bodyPr tIns="12700"/>
          <a:lstStyle/>
          <a:p>
            <a:pPr marL="1162050" indent="-1150938" eaLnBrk="1" hangingPunct="1">
              <a:lnSpc>
                <a:spcPct val="130000"/>
              </a:lnSpc>
              <a:spcBef>
                <a:spcPts val="100"/>
              </a:spcBef>
            </a:pPr>
            <a:r>
              <a:rPr lang="it-IT" altLang="it-IT" sz="36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ESEMPI DISTRIBUZIONI  CAMPIONARIE</a:t>
            </a:r>
            <a:endParaRPr lang="it-IT" altLang="it-IT" sz="3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ject 2">
            <a:extLst>
              <a:ext uri="{FF2B5EF4-FFF2-40B4-BE49-F238E27FC236}">
                <a16:creationId xmlns:a16="http://schemas.microsoft.com/office/drawing/2014/main" id="{D10E576D-7724-146E-0FD8-B73BED0EA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7848600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43">
            <a:extLst>
              <a:ext uri="{FF2B5EF4-FFF2-40B4-BE49-F238E27FC236}">
                <a16:creationId xmlns:a16="http://schemas.microsoft.com/office/drawing/2014/main" id="{7775AB89-AD7A-68C0-94CC-F4F9E43495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322263"/>
            <a:ext cx="2409825" cy="573087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600" b="0" spc="-5" dirty="0" err="1"/>
              <a:t>Esempio</a:t>
            </a:r>
            <a:r>
              <a:rPr sz="3600" b="0" spc="-80" dirty="0"/>
              <a:t> </a:t>
            </a:r>
            <a:r>
              <a:rPr lang="it-IT" sz="3600" b="0" dirty="0"/>
              <a:t>1</a:t>
            </a:r>
            <a:endParaRPr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>
            <a:extLst>
              <a:ext uri="{FF2B5EF4-FFF2-40B4-BE49-F238E27FC236}">
                <a16:creationId xmlns:a16="http://schemas.microsoft.com/office/drawing/2014/main" id="{AC4F89A3-F46C-3E12-DD7E-847C08CCB1EC}"/>
              </a:ext>
            </a:extLst>
          </p:cNvPr>
          <p:cNvSpPr txBox="1"/>
          <p:nvPr/>
        </p:nvSpPr>
        <p:spPr>
          <a:xfrm>
            <a:off x="165100" y="2411413"/>
            <a:ext cx="8763000" cy="842962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tabLst>
                <a:tab pos="469265" algn="l"/>
              </a:tabLst>
              <a:defRPr/>
            </a:pPr>
            <a:r>
              <a:rPr sz="2200" spc="-5" dirty="0">
                <a:solidFill>
                  <a:srgbClr val="006600"/>
                </a:solidFill>
                <a:latin typeface="Verdana"/>
                <a:cs typeface="Verdana"/>
              </a:rPr>
              <a:t>A)	</a:t>
            </a:r>
            <a:r>
              <a:rPr sz="2200" dirty="0">
                <a:solidFill>
                  <a:srgbClr val="006600"/>
                </a:solidFill>
                <a:latin typeface="Verdana"/>
                <a:cs typeface="Verdana"/>
              </a:rPr>
              <a:t>Con</a:t>
            </a:r>
            <a:r>
              <a:rPr sz="2200" spc="270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i="1" dirty="0">
                <a:solidFill>
                  <a:srgbClr val="006600"/>
                </a:solidFill>
                <a:latin typeface="Verdana"/>
                <a:cs typeface="Verdana"/>
              </a:rPr>
              <a:t>n</a:t>
            </a:r>
            <a:r>
              <a:rPr sz="2200" dirty="0">
                <a:solidFill>
                  <a:srgbClr val="006600"/>
                </a:solidFill>
                <a:latin typeface="Verdana"/>
                <a:cs typeface="Verdana"/>
              </a:rPr>
              <a:t>=9,</a:t>
            </a:r>
            <a:r>
              <a:rPr sz="2200" spc="260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spc="5" dirty="0">
                <a:solidFill>
                  <a:srgbClr val="006600"/>
                </a:solidFill>
                <a:latin typeface="Verdana"/>
                <a:cs typeface="Verdana"/>
              </a:rPr>
              <a:t>è</a:t>
            </a:r>
            <a:r>
              <a:rPr sz="2200" spc="260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06600"/>
                </a:solidFill>
                <a:latin typeface="Verdana"/>
                <a:cs typeface="Verdana"/>
              </a:rPr>
              <a:t>più</a:t>
            </a:r>
            <a:r>
              <a:rPr sz="2200" spc="265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06600"/>
                </a:solidFill>
                <a:latin typeface="Verdana"/>
                <a:cs typeface="Verdana"/>
              </a:rPr>
              <a:t>probabile</a:t>
            </a:r>
            <a:r>
              <a:rPr sz="2200" spc="270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06600"/>
                </a:solidFill>
                <a:latin typeface="Verdana"/>
                <a:cs typeface="Verdana"/>
              </a:rPr>
              <a:t>osservare</a:t>
            </a:r>
            <a:r>
              <a:rPr sz="2200" spc="260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006600"/>
                </a:solidFill>
                <a:latin typeface="Verdana"/>
                <a:cs typeface="Verdana"/>
              </a:rPr>
              <a:t>valori</a:t>
            </a:r>
            <a:r>
              <a:rPr sz="2200" spc="265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spc="-5" dirty="0" err="1">
                <a:solidFill>
                  <a:srgbClr val="006600"/>
                </a:solidFill>
                <a:latin typeface="Verdana"/>
                <a:cs typeface="Verdana"/>
              </a:rPr>
              <a:t>della</a:t>
            </a:r>
            <a:r>
              <a:rPr sz="2200" spc="265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6600"/>
                </a:solidFill>
                <a:latin typeface="Verdana"/>
                <a:cs typeface="Verdana"/>
              </a:rPr>
              <a:t>media</a:t>
            </a:r>
            <a:r>
              <a:rPr lang="it-IT" sz="2200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dirty="0" err="1">
                <a:solidFill>
                  <a:srgbClr val="006600"/>
                </a:solidFill>
                <a:latin typeface="Verdana"/>
                <a:cs typeface="Verdana"/>
              </a:rPr>
              <a:t>campionaria</a:t>
            </a:r>
            <a:r>
              <a:rPr sz="2200" spc="-45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6600"/>
                </a:solidFill>
                <a:latin typeface="Verdana"/>
                <a:cs typeface="Verdana"/>
              </a:rPr>
              <a:t>superiori</a:t>
            </a:r>
            <a:r>
              <a:rPr sz="2200" spc="-30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6600"/>
                </a:solidFill>
                <a:latin typeface="Verdana"/>
                <a:cs typeface="Verdana"/>
              </a:rPr>
              <a:t>a</a:t>
            </a:r>
            <a:r>
              <a:rPr sz="2200" spc="-15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6600"/>
                </a:solidFill>
                <a:latin typeface="Verdana"/>
                <a:cs typeface="Verdana"/>
              </a:rPr>
              <a:t>115</a:t>
            </a:r>
            <a:r>
              <a:rPr sz="2200" spc="-25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6600"/>
                </a:solidFill>
                <a:latin typeface="Verdana"/>
                <a:cs typeface="Verdana"/>
              </a:rPr>
              <a:t>o</a:t>
            </a:r>
            <a:r>
              <a:rPr sz="2200" spc="-10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06600"/>
                </a:solidFill>
                <a:latin typeface="Verdana"/>
                <a:cs typeface="Verdana"/>
              </a:rPr>
              <a:t>inferiori</a:t>
            </a:r>
            <a:r>
              <a:rPr sz="2200" spc="-15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6600"/>
                </a:solidFill>
                <a:latin typeface="Verdana"/>
                <a:cs typeface="Verdana"/>
              </a:rPr>
              <a:t>a</a:t>
            </a:r>
            <a:r>
              <a:rPr sz="2200" spc="-15" dirty="0">
                <a:solidFill>
                  <a:srgbClr val="00660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6600"/>
                </a:solidFill>
                <a:latin typeface="Verdana"/>
                <a:cs typeface="Verdana"/>
              </a:rPr>
              <a:t>90?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3FB37E27-669F-95FB-DEBA-ECECFDA9338A}"/>
              </a:ext>
            </a:extLst>
          </p:cNvPr>
          <p:cNvSpPr txBox="1"/>
          <p:nvPr/>
        </p:nvSpPr>
        <p:spPr>
          <a:xfrm>
            <a:off x="290513" y="5553075"/>
            <a:ext cx="8763000" cy="35242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sz="2200" dirty="0">
                <a:solidFill>
                  <a:srgbClr val="666600"/>
                </a:solidFill>
                <a:latin typeface="Verdana"/>
                <a:cs typeface="Verdana"/>
              </a:rPr>
              <a:t>È</a:t>
            </a:r>
            <a:r>
              <a:rPr sz="2200" spc="-20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666600"/>
                </a:solidFill>
                <a:latin typeface="Verdana"/>
                <a:cs typeface="Verdana"/>
              </a:rPr>
              <a:t>più</a:t>
            </a:r>
            <a:r>
              <a:rPr sz="2200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666600"/>
                </a:solidFill>
                <a:latin typeface="Verdana"/>
                <a:cs typeface="Verdana"/>
              </a:rPr>
              <a:t>probabile</a:t>
            </a:r>
            <a:r>
              <a:rPr sz="2200" spc="-30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666600"/>
                </a:solidFill>
                <a:latin typeface="Verdana"/>
                <a:cs typeface="Verdana"/>
              </a:rPr>
              <a:t>osservare</a:t>
            </a:r>
            <a:r>
              <a:rPr sz="2200" spc="-40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666600"/>
                </a:solidFill>
                <a:latin typeface="Verdana"/>
                <a:cs typeface="Verdana"/>
              </a:rPr>
              <a:t>valori</a:t>
            </a:r>
            <a:r>
              <a:rPr sz="2200" spc="-20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666600"/>
                </a:solidFill>
                <a:latin typeface="Verdana"/>
                <a:cs typeface="Verdana"/>
              </a:rPr>
              <a:t>della media</a:t>
            </a:r>
            <a:r>
              <a:rPr sz="2200" spc="-30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666600"/>
                </a:solidFill>
                <a:latin typeface="Verdana"/>
                <a:cs typeface="Verdana"/>
              </a:rPr>
              <a:t>minori</a:t>
            </a:r>
            <a:r>
              <a:rPr sz="2200" spc="-10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666600"/>
                </a:solidFill>
                <a:latin typeface="Verdana"/>
                <a:cs typeface="Verdana"/>
              </a:rPr>
              <a:t>di</a:t>
            </a:r>
            <a:r>
              <a:rPr sz="2200" spc="-15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666600"/>
                </a:solidFill>
                <a:latin typeface="Verdana"/>
                <a:cs typeface="Verdana"/>
              </a:rPr>
              <a:t>90</a:t>
            </a:r>
            <a:r>
              <a:rPr lang="it-IT" sz="2200" dirty="0">
                <a:solidFill>
                  <a:srgbClr val="666600"/>
                </a:solidFill>
                <a:latin typeface="Verdana"/>
                <a:cs typeface="Verdana"/>
              </a:rPr>
              <a:t>.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34" name="object 43">
            <a:extLst>
              <a:ext uri="{FF2B5EF4-FFF2-40B4-BE49-F238E27FC236}">
                <a16:creationId xmlns:a16="http://schemas.microsoft.com/office/drawing/2014/main" id="{E90B783D-20E4-FC1F-9721-F44CA7CFFA49}"/>
              </a:ext>
            </a:extLst>
          </p:cNvPr>
          <p:cNvSpPr txBox="1">
            <a:spLocks/>
          </p:cNvSpPr>
          <p:nvPr/>
        </p:nvSpPr>
        <p:spPr>
          <a:xfrm>
            <a:off x="574675" y="322263"/>
            <a:ext cx="2409825" cy="573087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>
              <a:defRPr sz="2400" b="1" i="0">
                <a:solidFill>
                  <a:srgbClr val="6F2F9F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it-IT" sz="3600" b="0" kern="0" spc="-5" dirty="0"/>
              <a:t>Esempio</a:t>
            </a:r>
            <a:r>
              <a:rPr lang="it-IT" sz="3600" b="0" kern="0" spc="-80" dirty="0"/>
              <a:t> </a:t>
            </a:r>
            <a:r>
              <a:rPr lang="it-IT" sz="3600" b="0" kern="0" dirty="0"/>
              <a:t>1</a:t>
            </a:r>
            <a:endParaRPr lang="it-IT" sz="3600" kern="0" dirty="0"/>
          </a:p>
        </p:txBody>
      </p:sp>
      <p:sp>
        <p:nvSpPr>
          <p:cNvPr id="9221" name="CasellaDiTesto 35">
            <a:extLst>
              <a:ext uri="{FF2B5EF4-FFF2-40B4-BE49-F238E27FC236}">
                <a16:creationId xmlns:a16="http://schemas.microsoft.com/office/drawing/2014/main" id="{137BE1DD-B912-4B24-F4B7-9B099593C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1192213"/>
            <a:ext cx="76342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1F5F"/>
                </a:solidFill>
                <a:latin typeface="Verdana" panose="020B0604030504040204" pitchFamily="34" charset="0"/>
              </a:rPr>
              <a:t>X </a:t>
            </a:r>
            <a:r>
              <a:rPr lang="it-IT" altLang="it-IT" sz="2200">
                <a:solidFill>
                  <a:srgbClr val="001F5F"/>
                </a:solidFill>
                <a:latin typeface="Verdana" panose="020B0604030504040204" pitchFamily="34" charset="0"/>
              </a:rPr>
              <a:t>è la variabile casuale “FATTURATO ANNUO”</a:t>
            </a:r>
            <a:endParaRPr lang="it-IT" altLang="it-IT" sz="2200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DBB56D5F-2B1F-D25F-70E8-824B86D65E2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7945" y="1811114"/>
            <a:ext cx="1403653" cy="338554"/>
          </a:xfrm>
          <a:prstGeom prst="rect">
            <a:avLst/>
          </a:prstGeom>
          <a:blipFill>
            <a:blip r:embed="rId2"/>
            <a:stretch>
              <a:fillRect l="-4348" t="-3571" r="-6957" b="-33929"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C6830C69-1DD0-06D4-6942-E100082FB24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44997" y="1842494"/>
            <a:ext cx="1890582" cy="338554"/>
          </a:xfrm>
          <a:prstGeom prst="rect">
            <a:avLst/>
          </a:prstGeom>
          <a:blipFill>
            <a:blip r:embed="rId3"/>
            <a:stretch>
              <a:fillRect l="-2903" b="-7143"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C511B24-C1B6-69F9-A50D-ABC85563F3E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3424895"/>
            <a:ext cx="8674537" cy="9908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2ABCAB4-E337-1F23-971C-539F099453E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1" y="4488913"/>
            <a:ext cx="8674537" cy="99084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3962CA7-3117-11E3-753B-8B6DA4998A3A}"/>
              </a:ext>
            </a:extLst>
          </p:cNvPr>
          <p:cNvSpPr txBox="1"/>
          <p:nvPr/>
        </p:nvSpPr>
        <p:spPr>
          <a:xfrm>
            <a:off x="871538" y="5003800"/>
            <a:ext cx="6748462" cy="35242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sz="2200" spc="-5" dirty="0">
                <a:solidFill>
                  <a:srgbClr val="666600"/>
                </a:solidFill>
                <a:latin typeface="Verdana"/>
                <a:cs typeface="Verdana"/>
              </a:rPr>
              <a:t>Quindi,</a:t>
            </a:r>
            <a:r>
              <a:rPr sz="2200" spc="-15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666600"/>
                </a:solidFill>
                <a:latin typeface="Verdana"/>
                <a:cs typeface="Verdana"/>
              </a:rPr>
              <a:t>tale</a:t>
            </a:r>
            <a:r>
              <a:rPr sz="2200" spc="-20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spc="-5" dirty="0" err="1">
                <a:solidFill>
                  <a:srgbClr val="666600"/>
                </a:solidFill>
                <a:latin typeface="Verdana"/>
                <a:cs typeface="Verdana"/>
              </a:rPr>
              <a:t>probabilità</a:t>
            </a:r>
            <a:r>
              <a:rPr sz="2200" spc="-40" dirty="0">
                <a:solidFill>
                  <a:srgbClr val="666600"/>
                </a:solidFill>
                <a:latin typeface="Verdana"/>
                <a:cs typeface="Verdana"/>
              </a:rPr>
              <a:t> </a:t>
            </a:r>
            <a:r>
              <a:rPr sz="2200" spc="-5" dirty="0" err="1">
                <a:solidFill>
                  <a:srgbClr val="666600"/>
                </a:solidFill>
                <a:latin typeface="Verdana"/>
                <a:cs typeface="Verdana"/>
              </a:rPr>
              <a:t>diminuisce</a:t>
            </a:r>
            <a:r>
              <a:rPr lang="it-IT" sz="2200" spc="-5" dirty="0">
                <a:solidFill>
                  <a:srgbClr val="666600"/>
                </a:solidFill>
                <a:latin typeface="Verdana"/>
                <a:cs typeface="Verdana"/>
              </a:rPr>
              <a:t>.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10243" name="object 3">
            <a:extLst>
              <a:ext uri="{FF2B5EF4-FFF2-40B4-BE49-F238E27FC236}">
                <a16:creationId xmlns:a16="http://schemas.microsoft.com/office/drawing/2014/main" id="{4BC4CD25-1F1D-EC8F-BC7C-C1D76BB6B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76388"/>
            <a:ext cx="8364538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335" rIns="0" bIns="0">
            <a:spAutoFit/>
          </a:bodyPr>
          <a:lstStyle>
            <a:lvl1pPr marL="4699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Con </a:t>
            </a:r>
            <a:r>
              <a:rPr lang="it-IT" altLang="it-IT" sz="2200" i="1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it-IT" altLang="it-IT" sz="220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=25 imprese, la probabilità di osservare valori  della media campionaria superiori a 115 aumenta o  diminuisce?</a:t>
            </a:r>
            <a:endParaRPr lang="it-IT" altLang="it-IT" sz="2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bject 43">
            <a:extLst>
              <a:ext uri="{FF2B5EF4-FFF2-40B4-BE49-F238E27FC236}">
                <a16:creationId xmlns:a16="http://schemas.microsoft.com/office/drawing/2014/main" id="{954B737A-0FC6-B794-2D0E-788FB7B3498C}"/>
              </a:ext>
            </a:extLst>
          </p:cNvPr>
          <p:cNvSpPr txBox="1">
            <a:spLocks/>
          </p:cNvSpPr>
          <p:nvPr/>
        </p:nvSpPr>
        <p:spPr>
          <a:xfrm>
            <a:off x="574675" y="322263"/>
            <a:ext cx="2409825" cy="573087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>
              <a:defRPr sz="2400" b="1" i="0">
                <a:solidFill>
                  <a:srgbClr val="6F2F9F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it-IT" sz="3600" b="0" kern="0" spc="-5" dirty="0"/>
              <a:t>Esempio</a:t>
            </a:r>
            <a:r>
              <a:rPr lang="it-IT" sz="3600" b="0" kern="0" spc="-80" dirty="0"/>
              <a:t> </a:t>
            </a:r>
            <a:r>
              <a:rPr lang="it-IT" sz="3600" b="0" kern="0" dirty="0"/>
              <a:t>1</a:t>
            </a:r>
            <a:endParaRPr lang="it-IT" sz="3600" kern="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F8E8C9B-78BE-D431-C478-995DB78C2F8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2000" y="3429000"/>
            <a:ext cx="6220998" cy="99084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it-IT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ject 2">
            <a:extLst>
              <a:ext uri="{FF2B5EF4-FFF2-40B4-BE49-F238E27FC236}">
                <a16:creationId xmlns:a16="http://schemas.microsoft.com/office/drawing/2014/main" id="{4815BFF5-D42C-7737-712F-B28D97F33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8534400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ts val="100"/>
              </a:spcBef>
              <a:spcAft>
                <a:spcPts val="600"/>
              </a:spcAft>
            </a:pPr>
            <a:r>
              <a:rPr lang="it-IT" altLang="it-IT" sz="2200">
                <a:solidFill>
                  <a:srgbClr val="001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Secondo un articolo apparso su </a:t>
            </a:r>
            <a:r>
              <a:rPr lang="it-IT" altLang="it-IT" sz="2200" i="1">
                <a:solidFill>
                  <a:srgbClr val="001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 Today</a:t>
            </a:r>
            <a:r>
              <a:rPr lang="it-IT" altLang="it-IT" sz="2200">
                <a:solidFill>
                  <a:srgbClr val="001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il 77% dei viaggiatori  acquista i biglietti aerei su internet. Si supponga che venga estratto un campione casuale di </a:t>
            </a:r>
            <a:r>
              <a:rPr lang="it-IT" altLang="it-IT" sz="2200" i="1">
                <a:solidFill>
                  <a:srgbClr val="001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it-IT" altLang="it-IT" sz="2200">
                <a:solidFill>
                  <a:srgbClr val="001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=200 viaggiatori.</a:t>
            </a:r>
            <a:endParaRPr lang="it-IT" altLang="it-IT" sz="2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500"/>
              </a:spcBef>
              <a:spcAft>
                <a:spcPts val="600"/>
              </a:spcAft>
              <a:buFontTx/>
              <a:buAutoNum type="alphaUcParenR"/>
            </a:pPr>
            <a:r>
              <a:rPr lang="it-IT" altLang="it-IT" sz="2200">
                <a:solidFill>
                  <a:srgbClr val="001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Qual è la probabilità che la proporzione campionaria di  viaggiatori che ha acquistato biglietti aerei su internet sia  compresa tra il 74% e l’80%?</a:t>
            </a:r>
            <a:endParaRPr lang="it-IT" altLang="it-IT" sz="2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1050"/>
              </a:spcBef>
              <a:spcAft>
                <a:spcPts val="600"/>
              </a:spcAft>
              <a:buFontTx/>
              <a:buAutoNum type="alphaUcParenR"/>
            </a:pPr>
            <a:r>
              <a:rPr lang="it-IT" altLang="it-IT" sz="2200">
                <a:solidFill>
                  <a:srgbClr val="001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È più probabile che la proporzione campionaria di tali viaggiatori sia inferiore al 74% o superiore all’80%?</a:t>
            </a:r>
            <a:endParaRPr lang="it-IT" altLang="it-IT" sz="2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500"/>
              </a:spcBef>
              <a:spcAft>
                <a:spcPts val="600"/>
              </a:spcAft>
              <a:buFontTx/>
              <a:buAutoNum type="alphaUcParenR" startAt="3"/>
            </a:pPr>
            <a:r>
              <a:rPr lang="it-IT" altLang="it-IT" sz="2200">
                <a:solidFill>
                  <a:srgbClr val="001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l’ampiezza campionaria è ridotta a </a:t>
            </a:r>
            <a:r>
              <a:rPr lang="it-IT" altLang="it-IT" sz="2200" i="1">
                <a:solidFill>
                  <a:srgbClr val="001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it-IT" altLang="it-IT" sz="2200">
                <a:solidFill>
                  <a:srgbClr val="001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=100, come cambiano  le risposte ai punti precedenti?</a:t>
            </a:r>
            <a:endParaRPr lang="it-IT" altLang="it-IT" sz="2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object 43">
            <a:extLst>
              <a:ext uri="{FF2B5EF4-FFF2-40B4-BE49-F238E27FC236}">
                <a16:creationId xmlns:a16="http://schemas.microsoft.com/office/drawing/2014/main" id="{0B7D0C08-CE17-44FE-CD5D-C07BE9E8E8F6}"/>
              </a:ext>
            </a:extLst>
          </p:cNvPr>
          <p:cNvSpPr txBox="1">
            <a:spLocks/>
          </p:cNvSpPr>
          <p:nvPr/>
        </p:nvSpPr>
        <p:spPr>
          <a:xfrm>
            <a:off x="574675" y="322263"/>
            <a:ext cx="2409825" cy="573087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>
              <a:defRPr sz="2400" b="1" i="0">
                <a:solidFill>
                  <a:srgbClr val="6F2F9F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it-IT" sz="3600" b="0" kern="0" spc="-5" dirty="0"/>
              <a:t>Esempio</a:t>
            </a:r>
            <a:r>
              <a:rPr lang="it-IT" sz="3600" b="0" kern="0" spc="-80" dirty="0"/>
              <a:t> </a:t>
            </a:r>
            <a:r>
              <a:rPr lang="it-IT" sz="3600" b="0" kern="0" dirty="0"/>
              <a:t>2</a:t>
            </a:r>
            <a:endParaRPr lang="it-IT" sz="3600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ject 8">
            <a:extLst>
              <a:ext uri="{FF2B5EF4-FFF2-40B4-BE49-F238E27FC236}">
                <a16:creationId xmlns:a16="http://schemas.microsoft.com/office/drawing/2014/main" id="{428E503D-EF92-D103-1D35-8F3C0A520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3841750"/>
            <a:ext cx="838041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65" rIns="0" bIns="0">
            <a:spAutoFit/>
          </a:bodyPr>
          <a:lstStyle>
            <a:lvl1pPr marL="457200" indent="-4572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	Probabilità che la proporzione campionaria di viaggiatori sia compresa tra il 74% e l’80%.</a:t>
            </a:r>
          </a:p>
        </p:txBody>
      </p:sp>
      <p:sp>
        <p:nvSpPr>
          <p:cNvPr id="16387" name="object 9">
            <a:extLst>
              <a:ext uri="{FF2B5EF4-FFF2-40B4-BE49-F238E27FC236}">
                <a16:creationId xmlns:a16="http://schemas.microsoft.com/office/drawing/2014/main" id="{B046427E-0FC3-C4C9-CDDD-D2FC7652C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3" y="1243013"/>
            <a:ext cx="47720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335" rIns="0" bIns="0">
            <a:spAutoFit/>
          </a:bodyPr>
          <a:lstStyle>
            <a:lvl1pPr marL="12700" indent="-1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1000"/>
              </a:lnSpc>
              <a:spcBef>
                <a:spcPts val="100"/>
              </a:spcBef>
            </a:pPr>
            <a:r>
              <a:rPr lang="it-IT" altLang="it-IT" sz="2200" i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è la variabile casuale  “PERCENTUALE DI VIAGGIATORI  CON BIGLIETTI INTERNET”</a:t>
            </a:r>
          </a:p>
        </p:txBody>
      </p:sp>
      <p:sp>
        <p:nvSpPr>
          <p:cNvPr id="2" name="object 43">
            <a:extLst>
              <a:ext uri="{FF2B5EF4-FFF2-40B4-BE49-F238E27FC236}">
                <a16:creationId xmlns:a16="http://schemas.microsoft.com/office/drawing/2014/main" id="{2B0E9F0E-9C62-6252-0BF2-9CAD0E34A1EB}"/>
              </a:ext>
            </a:extLst>
          </p:cNvPr>
          <p:cNvSpPr txBox="1">
            <a:spLocks/>
          </p:cNvSpPr>
          <p:nvPr/>
        </p:nvSpPr>
        <p:spPr>
          <a:xfrm>
            <a:off x="574675" y="322263"/>
            <a:ext cx="2409825" cy="573087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>
              <a:defRPr sz="2400" b="1" i="0">
                <a:solidFill>
                  <a:srgbClr val="6F2F9F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it-IT" sz="3600" b="0" kern="0" spc="-5" dirty="0"/>
              <a:t>Esempio</a:t>
            </a:r>
            <a:r>
              <a:rPr lang="it-IT" sz="3600" b="0" kern="0" spc="-80" dirty="0"/>
              <a:t> </a:t>
            </a:r>
            <a:r>
              <a:rPr lang="it-IT" sz="3600" b="0" kern="0" dirty="0"/>
              <a:t>2</a:t>
            </a:r>
            <a:endParaRPr lang="it-IT" sz="3600" kern="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18B1FDE-B2CE-4B60-159E-C8FD5D2E2BB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24123" y="1255692"/>
            <a:ext cx="2327368" cy="76072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it-IT">
                <a:noFill/>
              </a:rPr>
              <a:t> 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2293304-5D57-DE78-9853-58B77A0584A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4675" y="2613103"/>
            <a:ext cx="3733971" cy="87504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it-IT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B7490044-C263-FE38-2D2A-8C3906DAE567}"/>
                  </a:ext>
                </a:extLst>
              </p:cNvPr>
              <p:cNvSpPr txBox="1"/>
              <p:nvPr/>
            </p:nvSpPr>
            <p:spPr>
              <a:xfrm>
                <a:off x="762000" y="5517265"/>
                <a:ext cx="7549887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0,74&lt;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&lt;0,80</m:t>
                        </m:r>
                      </m:e>
                    </m:d>
                    <m:r>
                      <a:rPr lang="it-IT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0,74−0,77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t-IT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it-IT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0,77</m:t>
                                    </m:r>
                                    <m:d>
                                      <m:dPr>
                                        <m:ctrlPr>
                                          <a:rPr lang="it-IT" sz="2000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000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1−0,77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it-IT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200</m:t>
                                    </m:r>
                                  </m:den>
                                </m:f>
                              </m:e>
                            </m:rad>
                          </m:den>
                        </m:f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f>
                          <m:fPr>
                            <m:ctrlPr>
                              <a:rPr lang="it-IT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0,8−0,77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t-IT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it-IT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0,77</m:t>
                                    </m:r>
                                    <m:d>
                                      <m:dPr>
                                        <m:ctrlPr>
                                          <a:rPr lang="it-IT" sz="2000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000" b="0" i="1" smtClean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1−0,77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it-IT" sz="20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200</m:t>
                                    </m:r>
                                  </m:den>
                                </m:f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it-IT" sz="2000" dirty="0">
                    <a:solidFill>
                      <a:srgbClr val="002060"/>
                    </a:solidFill>
                  </a:rPr>
                  <a:t>=-1&lt;Z&lt;1=0,683</a:t>
                </a:r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B7490044-C263-FE38-2D2A-8C3906DAE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517265"/>
                <a:ext cx="7549887" cy="691536"/>
              </a:xfrm>
              <a:prstGeom prst="rect">
                <a:avLst/>
              </a:prstGeom>
              <a:blipFill>
                <a:blip r:embed="rId4"/>
                <a:stretch>
                  <a:fillRect t="-1754" r="-113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ject 14">
            <a:extLst>
              <a:ext uri="{FF2B5EF4-FFF2-40B4-BE49-F238E27FC236}">
                <a16:creationId xmlns:a16="http://schemas.microsoft.com/office/drawing/2014/main" id="{529D84AE-F28D-746E-EEA1-9FB0E2D24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1343025"/>
            <a:ext cx="86788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65" rIns="0" bIns="0">
            <a:spAutoFit/>
          </a:bodyPr>
          <a:lstStyle>
            <a:lvl1pPr marL="457200" indent="-4572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È più probabile che la proporzione campionaria sia inferiore al 74% o superiore all’80%?</a:t>
            </a:r>
          </a:p>
        </p:txBody>
      </p:sp>
      <p:sp>
        <p:nvSpPr>
          <p:cNvPr id="20" name="object 43">
            <a:extLst>
              <a:ext uri="{FF2B5EF4-FFF2-40B4-BE49-F238E27FC236}">
                <a16:creationId xmlns:a16="http://schemas.microsoft.com/office/drawing/2014/main" id="{B36564D8-B573-CBDD-CF1C-83076DB3FB84}"/>
              </a:ext>
            </a:extLst>
          </p:cNvPr>
          <p:cNvSpPr txBox="1">
            <a:spLocks/>
          </p:cNvSpPr>
          <p:nvPr/>
        </p:nvSpPr>
        <p:spPr>
          <a:xfrm>
            <a:off x="574675" y="322263"/>
            <a:ext cx="2409825" cy="573087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>
              <a:defRPr sz="2400" b="1" i="0">
                <a:solidFill>
                  <a:srgbClr val="6F2F9F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it-IT" sz="3600" b="0" kern="0" spc="-5" dirty="0"/>
              <a:t>Esempio</a:t>
            </a:r>
            <a:r>
              <a:rPr lang="it-IT" sz="3600" b="0" kern="0" spc="-80" dirty="0"/>
              <a:t> </a:t>
            </a:r>
            <a:r>
              <a:rPr lang="it-IT" sz="3600" b="0" kern="0" dirty="0"/>
              <a:t>2</a:t>
            </a:r>
            <a:endParaRPr lang="it-IT" sz="3600" kern="0" dirty="0"/>
          </a:p>
        </p:txBody>
      </p:sp>
      <p:sp>
        <p:nvSpPr>
          <p:cNvPr id="17414" name="CasellaDiTesto 24">
            <a:extLst>
              <a:ext uri="{FF2B5EF4-FFF2-40B4-BE49-F238E27FC236}">
                <a16:creationId xmlns:a16="http://schemas.microsoft.com/office/drawing/2014/main" id="{1845832E-3EB7-40BA-5620-56CB9EE91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638800"/>
            <a:ext cx="4572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it-IT" altLang="it-IT" sz="2200">
                <a:solidFill>
                  <a:srgbClr val="999900"/>
                </a:solidFill>
                <a:latin typeface="Verdana" panose="020B0604030504040204" pitchFamily="34" charset="0"/>
              </a:rPr>
              <a:t>I due eventi sono equiprobabili</a:t>
            </a:r>
            <a:endParaRPr lang="it-IT" altLang="it-IT" sz="2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644FFFF9-9597-4B8F-1AD9-4516AD5B359C}"/>
                  </a:ext>
                </a:extLst>
              </p:cNvPr>
              <p:cNvSpPr txBox="1"/>
              <p:nvPr/>
            </p:nvSpPr>
            <p:spPr>
              <a:xfrm>
                <a:off x="541850" y="2921665"/>
                <a:ext cx="6996659" cy="9908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it-IT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it-IT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it-IT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&lt;0,74</m:t>
                          </m:r>
                        </m:e>
                      </m:d>
                      <m:r>
                        <a:rPr lang="it-IT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it-IT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it-IT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a:rPr lang="it-IT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f>
                            <m:fPr>
                              <m:ctrlPr>
                                <a:rPr lang="it-IT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0,74−0,77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it-IT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000" b="0" i="0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0,77</m:t>
                                      </m:r>
                                      <m:d>
                                        <m:dPr>
                                          <m:ctrlPr>
                                            <a:rPr lang="it-IT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000" b="0" i="0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1−0,77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it-IT" sz="2000" b="0" i="0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200</m:t>
                                      </m:r>
                                    </m:den>
                                  </m:f>
                                </m:e>
                              </m:rad>
                            </m:den>
                          </m:f>
                        </m:e>
                      </m:d>
                      <m:r>
                        <a:rPr lang="it-IT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it-IT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it-IT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a:rPr lang="it-IT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&lt;−1</m:t>
                          </m:r>
                        </m:e>
                      </m:d>
                      <m:r>
                        <a:rPr lang="it-IT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=0,159</m:t>
                      </m:r>
                    </m:oMath>
                  </m:oMathPara>
                </a14:m>
                <a:endParaRPr lang="it-IT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644FFFF9-9597-4B8F-1AD9-4516AD5B3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50" y="2921665"/>
                <a:ext cx="6996659" cy="9908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35FDF206-D10B-49D7-855C-D4B93C594D58}"/>
                  </a:ext>
                </a:extLst>
              </p:cNvPr>
              <p:cNvSpPr txBox="1"/>
              <p:nvPr/>
            </p:nvSpPr>
            <p:spPr>
              <a:xfrm>
                <a:off x="541850" y="4154354"/>
                <a:ext cx="6866367" cy="9908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it-IT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&lt;0,80</m:t>
                          </m:r>
                        </m:e>
                      </m:d>
                      <m:r>
                        <a:rPr lang="it-IT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it-IT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f>
                            <m:fPr>
                              <m:ctrlPr>
                                <a:rPr lang="it-IT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0,8−0,77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it-IT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0,77</m:t>
                                      </m:r>
                                      <m:d>
                                        <m:dPr>
                                          <m:ctrlPr>
                                            <a:rPr lang="it-IT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0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1−0,77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it-IT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200</m:t>
                                      </m:r>
                                    </m:den>
                                  </m:f>
                                </m:e>
                              </m:rad>
                            </m:den>
                          </m:f>
                        </m:e>
                      </m:d>
                      <m:r>
                        <a:rPr lang="it-IT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it-IT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it-IT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a:rPr lang="it-IT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&gt;1</m:t>
                          </m:r>
                        </m:e>
                      </m:d>
                      <m:r>
                        <a:rPr lang="it-IT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=0,159</m:t>
                      </m:r>
                    </m:oMath>
                  </m:oMathPara>
                </a14:m>
                <a:endParaRPr lang="it-IT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35FDF206-D10B-49D7-855C-D4B93C594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50" y="4154354"/>
                <a:ext cx="6866367" cy="9908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13">
            <a:extLst>
              <a:ext uri="{FF2B5EF4-FFF2-40B4-BE49-F238E27FC236}">
                <a16:creationId xmlns:a16="http://schemas.microsoft.com/office/drawing/2014/main" id="{A36CF0C8-8D0A-7F97-31F2-0B659A804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00175"/>
            <a:ext cx="8763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65" rIns="0" bIns="0">
            <a:spAutoFit/>
          </a:bodyPr>
          <a:lstStyle>
            <a:lvl1pPr marL="457200" indent="-4572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3" algn="l"/>
                <a:tab pos="1604963" algn="l"/>
                <a:tab pos="19383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Con n=100, come cambiano le risposte ai punti precedenti a) e  b)?</a:t>
            </a: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CFB57188-E7C6-5A50-0081-2760DA150F47}"/>
              </a:ext>
            </a:extLst>
          </p:cNvPr>
          <p:cNvSpPr txBox="1"/>
          <p:nvPr/>
        </p:nvSpPr>
        <p:spPr>
          <a:xfrm>
            <a:off x="257175" y="2368550"/>
            <a:ext cx="5305425" cy="35242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sz="2200" dirty="0">
                <a:solidFill>
                  <a:srgbClr val="002060"/>
                </a:solidFill>
                <a:latin typeface="Verdana"/>
                <a:cs typeface="Verdana"/>
              </a:rPr>
              <a:t>Con</a:t>
            </a:r>
            <a:r>
              <a:rPr sz="2200" spc="-4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2060"/>
                </a:solidFill>
                <a:latin typeface="Verdana"/>
                <a:cs typeface="Verdana"/>
              </a:rPr>
              <a:t>riferimento</a:t>
            </a:r>
            <a:r>
              <a:rPr sz="2200" spc="-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2060"/>
                </a:solidFill>
                <a:latin typeface="Verdana"/>
                <a:cs typeface="Verdana"/>
              </a:rPr>
              <a:t>al</a:t>
            </a:r>
            <a:r>
              <a:rPr sz="2200" spc="-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2060"/>
                </a:solidFill>
                <a:latin typeface="Verdana"/>
                <a:cs typeface="Verdana"/>
              </a:rPr>
              <a:t>punto</a:t>
            </a:r>
            <a:r>
              <a:rPr sz="2200" spc="-3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02060"/>
                </a:solidFill>
                <a:latin typeface="Verdana"/>
                <a:cs typeface="Verdana"/>
              </a:rPr>
              <a:t>A)</a:t>
            </a:r>
            <a:endParaRPr sz="22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08E27DA-B67F-4467-35C9-592535BCA0DA}"/>
              </a:ext>
            </a:extLst>
          </p:cNvPr>
          <p:cNvSpPr txBox="1"/>
          <p:nvPr/>
        </p:nvSpPr>
        <p:spPr>
          <a:xfrm>
            <a:off x="177800" y="4632325"/>
            <a:ext cx="6103938" cy="35242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sz="2200" dirty="0">
                <a:solidFill>
                  <a:srgbClr val="002060"/>
                </a:solidFill>
                <a:latin typeface="Verdana"/>
                <a:cs typeface="Verdana"/>
              </a:rPr>
              <a:t>Con</a:t>
            </a:r>
            <a:r>
              <a:rPr sz="2200" spc="-4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2060"/>
                </a:solidFill>
                <a:latin typeface="Verdana"/>
                <a:cs typeface="Verdana"/>
              </a:rPr>
              <a:t>riferimento</a:t>
            </a:r>
            <a:r>
              <a:rPr sz="2200" spc="-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2060"/>
                </a:solidFill>
                <a:latin typeface="Verdana"/>
                <a:cs typeface="Verdana"/>
              </a:rPr>
              <a:t>al</a:t>
            </a:r>
            <a:r>
              <a:rPr sz="2200" spc="-25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002060"/>
                </a:solidFill>
                <a:latin typeface="Verdana"/>
                <a:cs typeface="Verdana"/>
              </a:rPr>
              <a:t>punto</a:t>
            </a:r>
            <a:r>
              <a:rPr sz="2200" spc="-4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002060"/>
                </a:solidFill>
                <a:latin typeface="Verdana"/>
                <a:cs typeface="Verdana"/>
              </a:rPr>
              <a:t>B):</a:t>
            </a:r>
            <a:endParaRPr sz="22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0" name="object 43">
            <a:extLst>
              <a:ext uri="{FF2B5EF4-FFF2-40B4-BE49-F238E27FC236}">
                <a16:creationId xmlns:a16="http://schemas.microsoft.com/office/drawing/2014/main" id="{997B7CC8-08AB-70B9-DFFF-AB06F36E2E5E}"/>
              </a:ext>
            </a:extLst>
          </p:cNvPr>
          <p:cNvSpPr txBox="1">
            <a:spLocks/>
          </p:cNvSpPr>
          <p:nvPr/>
        </p:nvSpPr>
        <p:spPr>
          <a:xfrm>
            <a:off x="574675" y="322263"/>
            <a:ext cx="2409825" cy="573087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>
              <a:defRPr sz="2400" b="1" i="0">
                <a:solidFill>
                  <a:srgbClr val="6F2F9F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lang="it-IT" sz="3600" b="0" kern="0" spc="-5" dirty="0"/>
              <a:t>Esempio</a:t>
            </a:r>
            <a:r>
              <a:rPr lang="it-IT" sz="3600" b="0" kern="0" spc="-80" dirty="0"/>
              <a:t> </a:t>
            </a:r>
            <a:r>
              <a:rPr lang="it-IT" sz="3600" b="0" kern="0" dirty="0"/>
              <a:t>2</a:t>
            </a:r>
            <a:endParaRPr lang="it-IT" sz="3600" kern="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6385C23-FA19-08C5-B478-6BD1392F5D3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7189" y="2735400"/>
            <a:ext cx="8380730" cy="1168718"/>
          </a:xfrm>
          <a:prstGeom prst="rect">
            <a:avLst/>
          </a:prstGeom>
          <a:blipFill>
            <a:blip r:embed="rId2"/>
            <a:stretch>
              <a:fillRect b="-1571"/>
            </a:stretch>
          </a:blipFill>
        </p:spPr>
        <p:txBody>
          <a:bodyPr/>
          <a:lstStyle/>
          <a:p>
            <a:r>
              <a:rPr lang="it-IT">
                <a:noFill/>
              </a:rPr>
              <a:t>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B315EFB-42D2-B60C-6906-6AE6F563CC8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497" y="5000493"/>
            <a:ext cx="8380730" cy="891719"/>
          </a:xfrm>
          <a:prstGeom prst="rect">
            <a:avLst/>
          </a:prstGeom>
          <a:blipFill>
            <a:blip r:embed="rId3"/>
            <a:stretch>
              <a:fillRect b="-680"/>
            </a:stretch>
          </a:blipFill>
        </p:spPr>
        <p:txBody>
          <a:bodyPr/>
          <a:lstStyle/>
          <a:p>
            <a:r>
              <a:rPr lang="it-IT">
                <a:noFill/>
              </a:rPr>
              <a:t>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ADE41E-022C-847A-E4D4-1F111D07CF6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" y="5902996"/>
            <a:ext cx="8380730" cy="891719"/>
          </a:xfrm>
          <a:prstGeom prst="rect">
            <a:avLst/>
          </a:prstGeom>
          <a:blipFill>
            <a:blip r:embed="rId4"/>
            <a:stretch>
              <a:fillRect b="-680"/>
            </a:stretch>
          </a:blipFill>
        </p:spPr>
        <p:txBody>
          <a:bodyPr/>
          <a:lstStyle/>
          <a:p>
            <a:r>
              <a:rPr lang="it-IT">
                <a:noFill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318</Words>
  <Application>Microsoft Office PowerPoint</Application>
  <PresentationFormat>Presentazione su schermo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Calibri</vt:lpstr>
      <vt:lpstr>Cambria Math</vt:lpstr>
      <vt:lpstr>Verdana</vt:lpstr>
      <vt:lpstr>Office Theme</vt:lpstr>
      <vt:lpstr>ESEMPI DISTRIBUZIONI  CAMPIONARIE</vt:lpstr>
      <vt:lpstr>Esempio 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 per l’analisi statistica</dc:title>
  <dc:creator>Universita degli Studi di Napoli</dc:creator>
  <cp:lastModifiedBy>margherita pagliuca</cp:lastModifiedBy>
  <cp:revision>9</cp:revision>
  <dcterms:created xsi:type="dcterms:W3CDTF">2022-11-13T20:03:45Z</dcterms:created>
  <dcterms:modified xsi:type="dcterms:W3CDTF">2023-11-15T17:02:57Z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2022-11-13T00:00:00Z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2022-11-13T00:00:00Z</vt:filetime>
  </property>
</Properties>
</file>