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72" r:id="rId14"/>
    <p:sldId id="271" r:id="rId15"/>
    <p:sldId id="273" r:id="rId16"/>
  </p:sldIdLst>
  <p:sldSz cx="9144000" cy="6858000" type="screen4x3"/>
  <p:notesSz cx="6858000" cy="9144000"/>
  <p:custDataLst>
    <p:tags r:id="rId18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1D88-3ADB-4217-9A52-6C9523C84D7E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688FD-EC7D-4800-B348-799759579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88FD-EC7D-4800-B348-799759579DB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 curve di domanda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curva reddito consumo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Analogamente a quanto abbiamo visto per le variazioni di prezzo (la PCC e la curva di domanda), possiamo utilizzare due strumenti per analizzare la risposta del consumatore a variazioni del reddito:	</a:t>
            </a:r>
          </a:p>
          <a:p>
            <a:pPr marL="870966" lvl="1" indent="-514350">
              <a:buFont typeface="+mj-lt"/>
              <a:buAutoNum type="arabicPeriod"/>
            </a:pPr>
            <a:r>
              <a:rPr lang="it-IT" dirty="0" smtClean="0"/>
              <a:t>costruire una curva reddito-consumo (ICC: </a:t>
            </a:r>
            <a:r>
              <a:rPr lang="it-IT" dirty="0" err="1" smtClean="0"/>
              <a:t>income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r>
              <a:rPr lang="it-IT" dirty="0" smtClean="0"/>
              <a:t> curve);	</a:t>
            </a:r>
          </a:p>
          <a:p>
            <a:pPr marL="870966" lvl="1" indent="-514350">
              <a:buFont typeface="+mj-lt"/>
              <a:buAutoNum type="arabicPeriod"/>
            </a:pPr>
            <a:r>
              <a:rPr lang="it-IT" dirty="0" smtClean="0"/>
              <a:t>costruire una curva di Engel (</a:t>
            </a:r>
            <a:r>
              <a:rPr lang="it-IT" dirty="0" err="1" smtClean="0"/>
              <a:t>x=f</a:t>
            </a:r>
            <a:r>
              <a:rPr lang="it-IT" dirty="0" smtClean="0"/>
              <a:t>(M;p))  </a:t>
            </a:r>
          </a:p>
          <a:p>
            <a:pPr marL="596646" indent="-514350"/>
            <a:r>
              <a:rPr lang="it-IT" dirty="0" smtClean="0"/>
              <a:t>La curva reddito-consumo (o sentiero di espansione del reddito) indica i panieri ottimali corrispondenti a tutti i possibili livelli del reddito tenendo fissi i prezzi dei beni  </a:t>
            </a:r>
          </a:p>
          <a:p>
            <a:pPr marL="596646" indent="-514350"/>
            <a:r>
              <a:rPr lang="it-IT" dirty="0" smtClean="0"/>
              <a:t>La curva di Engel individuale per un dato bene mette in relazione i vari livelli del reddito con il consumo di quello specifico bene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ICC e Curva di Engel</a:t>
            </a:r>
            <a:endParaRPr lang="it-IT" dirty="0"/>
          </a:p>
        </p:txBody>
      </p:sp>
      <p:pic>
        <p:nvPicPr>
          <p:cNvPr id="4098" name="Picture 2" descr="C:\Documents and Settings\Administrator\Documenti\Dropbox\MICROBLENDED (1)\CAP 3\N1VBV90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806950" cy="3859213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Documenti\Dropbox\MICROBLENDED (1)\CAP 3\N1VBV90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5197"/>
            <a:ext cx="4987925" cy="370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 normali e beni inferiori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Se all'aumentare del reddito il consumatore acquista una quantità maggiore del bene x, allora x è un bene normale e la curva di Engel è crescente  </a:t>
            </a:r>
          </a:p>
          <a:p>
            <a:r>
              <a:rPr lang="it-IT" dirty="0" smtClean="0"/>
              <a:t>Se all'aumentare del reddito il consumatore acquista una quantità minore del bene x, allora x è un bene inferiore e la curva di Engel è decrescente  </a:t>
            </a:r>
          </a:p>
          <a:p>
            <a:r>
              <a:rPr lang="it-IT" dirty="0" smtClean="0"/>
              <a:t>Un bene può essere normale per bassi livelli di reddito, inferiore per livelli di reddito più elevati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 normali e beni inferiori (2)</a:t>
            </a:r>
            <a:endParaRPr lang="it-IT" dirty="0"/>
          </a:p>
        </p:txBody>
      </p:sp>
      <p:pic>
        <p:nvPicPr>
          <p:cNvPr id="3074" name="Picture 2" descr="C:\Documents and Settings\Administrator\Documenti\Dropbox\MICROBLENDED (1)\CAP 3\N1A97J0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1490663"/>
            <a:ext cx="9191626" cy="387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Reddito e domanda: beni normali</a:t>
            </a:r>
            <a:endParaRPr lang="it-IT" dirty="0"/>
          </a:p>
        </p:txBody>
      </p:sp>
      <p:pic>
        <p:nvPicPr>
          <p:cNvPr id="2050" name="Picture 2" descr="C:\Documents and Settings\Administrator\Documenti\Dropbox\MICROBLENDED (1)\CAP 3\N1A9QO0Q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2057400"/>
            <a:ext cx="9218613" cy="274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ttangolo 2"/>
          <p:cNvSpPr/>
          <p:nvPr/>
        </p:nvSpPr>
        <p:spPr>
          <a:xfrm>
            <a:off x="1259632" y="1484785"/>
            <a:ext cx="6264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</a:rPr>
              <a:t>Esercizio</a:t>
            </a:r>
            <a:r>
              <a:rPr lang="en-GB" b="1" dirty="0">
                <a:latin typeface="Times New Roman" panose="02020603050405020304" pitchFamily="18" charset="0"/>
              </a:rPr>
              <a:t> n. 2</a:t>
            </a:r>
          </a:p>
          <a:p>
            <a:r>
              <a:rPr lang="it-IT" dirty="0">
                <a:latin typeface="Times New Roman" panose="02020603050405020304" pitchFamily="18" charset="0"/>
              </a:rPr>
              <a:t>Si consideri un consumatore che deve acquistare due beni (</a:t>
            </a:r>
            <a:r>
              <a:rPr lang="it-IT" i="1" dirty="0">
                <a:latin typeface="Times New Roman" panose="02020603050405020304" pitchFamily="18" charset="0"/>
              </a:rPr>
              <a:t>A </a:t>
            </a:r>
            <a:r>
              <a:rPr lang="it-IT" dirty="0">
                <a:latin typeface="Times New Roman" panose="02020603050405020304" pitchFamily="18" charset="0"/>
              </a:rPr>
              <a:t>e</a:t>
            </a:r>
          </a:p>
          <a:p>
            <a:r>
              <a:rPr lang="it-IT" i="1" dirty="0">
                <a:latin typeface="Times New Roman" panose="02020603050405020304" pitchFamily="18" charset="0"/>
              </a:rPr>
              <a:t>B</a:t>
            </a:r>
            <a:r>
              <a:rPr lang="it-IT" dirty="0">
                <a:latin typeface="Times New Roman" panose="02020603050405020304" pitchFamily="18" charset="0"/>
              </a:rPr>
              <a:t>). Si assuma che la struttura delle sue preferenze possa essere descritta</a:t>
            </a:r>
          </a:p>
          <a:p>
            <a:r>
              <a:rPr lang="it-IT" dirty="0">
                <a:latin typeface="Times New Roman" panose="02020603050405020304" pitchFamily="18" charset="0"/>
              </a:rPr>
              <a:t>da una funzione di utilità del tipo:</a:t>
            </a:r>
          </a:p>
          <a:p>
            <a:r>
              <a:rPr lang="en-GB" i="1" dirty="0">
                <a:latin typeface="Times New Roman" panose="02020603050405020304" pitchFamily="18" charset="0"/>
              </a:rPr>
              <a:t>U </a:t>
            </a:r>
            <a:r>
              <a:rPr lang="en-GB" dirty="0">
                <a:latin typeface="Symbol" panose="05050102010706020507" pitchFamily="18" charset="2"/>
              </a:rPr>
              <a:t>= </a:t>
            </a:r>
            <a:r>
              <a:rPr lang="en-GB" i="1" dirty="0">
                <a:latin typeface="Times New Roman" panose="02020603050405020304" pitchFamily="18" charset="0"/>
              </a:rPr>
              <a:t>A</a:t>
            </a:r>
            <a:r>
              <a:rPr lang="en-GB" dirty="0">
                <a:latin typeface="Symbol" panose="05050102010706020507" pitchFamily="18" charset="2"/>
              </a:rPr>
              <a:t>+ </a:t>
            </a:r>
            <a:r>
              <a:rPr lang="en-GB" dirty="0">
                <a:latin typeface="Times New Roman" panose="02020603050405020304" pitchFamily="18" charset="0"/>
              </a:rPr>
              <a:t>2</a:t>
            </a:r>
            <a:r>
              <a:rPr lang="en-GB" i="1" dirty="0">
                <a:latin typeface="Times New Roman" panose="02020603050405020304" pitchFamily="18" charset="0"/>
              </a:rPr>
              <a:t>B</a:t>
            </a:r>
          </a:p>
          <a:p>
            <a:r>
              <a:rPr lang="it-IT" dirty="0">
                <a:latin typeface="Times New Roman" panose="02020603050405020304" pitchFamily="18" charset="0"/>
              </a:rPr>
              <a:t>dove </a:t>
            </a:r>
            <a:r>
              <a:rPr lang="it-IT" i="1" dirty="0">
                <a:latin typeface="Times New Roman" panose="02020603050405020304" pitchFamily="18" charset="0"/>
              </a:rPr>
              <a:t>U </a:t>
            </a:r>
            <a:r>
              <a:rPr lang="it-IT" dirty="0">
                <a:latin typeface="Times New Roman" panose="02020603050405020304" pitchFamily="18" charset="0"/>
              </a:rPr>
              <a:t>è l’utilità totale conseguita e </a:t>
            </a:r>
            <a:r>
              <a:rPr lang="it-IT" i="1" dirty="0">
                <a:latin typeface="Times New Roman" panose="02020603050405020304" pitchFamily="18" charset="0"/>
              </a:rPr>
              <a:t>A </a:t>
            </a:r>
            <a:r>
              <a:rPr lang="it-IT" dirty="0">
                <a:latin typeface="Times New Roman" panose="02020603050405020304" pitchFamily="18" charset="0"/>
              </a:rPr>
              <a:t>e </a:t>
            </a:r>
            <a:r>
              <a:rPr lang="it-IT" i="1" dirty="0">
                <a:latin typeface="Times New Roman" panose="02020603050405020304" pitchFamily="18" charset="0"/>
              </a:rPr>
              <a:t>B </a:t>
            </a:r>
            <a:r>
              <a:rPr lang="it-IT" dirty="0">
                <a:latin typeface="Times New Roman" panose="02020603050405020304" pitchFamily="18" charset="0"/>
              </a:rPr>
              <a:t>le quantità consumate dei</a:t>
            </a:r>
          </a:p>
          <a:p>
            <a:r>
              <a:rPr lang="en-GB" dirty="0">
                <a:latin typeface="Times New Roman" panose="02020603050405020304" pitchFamily="18" charset="0"/>
              </a:rPr>
              <a:t>due </a:t>
            </a:r>
            <a:r>
              <a:rPr lang="en-GB" dirty="0" err="1">
                <a:latin typeface="Times New Roman" panose="02020603050405020304" pitchFamily="18" charset="0"/>
              </a:rPr>
              <a:t>beni</a:t>
            </a:r>
            <a:r>
              <a:rPr lang="en-GB" dirty="0">
                <a:latin typeface="Times New Roman" panose="02020603050405020304" pitchFamily="18" charset="0"/>
              </a:rPr>
              <a:t>.</a:t>
            </a:r>
          </a:p>
          <a:p>
            <a:r>
              <a:rPr lang="it-IT" dirty="0">
                <a:latin typeface="Times New Roman" panose="02020603050405020304" pitchFamily="18" charset="0"/>
              </a:rPr>
              <a:t>Se il suo reddito monetario è </a:t>
            </a:r>
            <a:r>
              <a:rPr lang="it-IT" i="1" dirty="0">
                <a:latin typeface="Times New Roman" panose="02020603050405020304" pitchFamily="18" charset="0"/>
              </a:rPr>
              <a:t>Y </a:t>
            </a:r>
            <a:r>
              <a:rPr lang="it-IT" dirty="0">
                <a:latin typeface="Symbol" panose="05050102010706020507" pitchFamily="18" charset="2"/>
              </a:rPr>
              <a:t>= </a:t>
            </a:r>
            <a:r>
              <a:rPr lang="it-IT" dirty="0">
                <a:latin typeface="Times New Roman" panose="02020603050405020304" pitchFamily="18" charset="0"/>
              </a:rPr>
              <a:t>900 e i prezzi dei due beni </a:t>
            </a:r>
            <a:r>
              <a:rPr lang="it-IT" dirty="0" smtClean="0">
                <a:latin typeface="Times New Roman" panose="02020603050405020304" pitchFamily="18" charset="0"/>
              </a:rPr>
              <a:t>sono </a:t>
            </a:r>
            <a:r>
              <a:rPr lang="it-IT" dirty="0" err="1" smtClean="0">
                <a:latin typeface="Times New Roman" panose="02020603050405020304" pitchFamily="18" charset="0"/>
              </a:rPr>
              <a:t>p</a:t>
            </a:r>
            <a:r>
              <a:rPr lang="it-IT" baseline="-25000" dirty="0" err="1" smtClean="0">
                <a:latin typeface="Times New Roman" panose="02020603050405020304" pitchFamily="18" charset="0"/>
              </a:rPr>
              <a:t>A</a:t>
            </a:r>
            <a:r>
              <a:rPr lang="it-IT" dirty="0" smtClean="0">
                <a:latin typeface="Times New Roman" panose="02020603050405020304" pitchFamily="18" charset="0"/>
              </a:rPr>
              <a:t>=20 </a:t>
            </a:r>
            <a:r>
              <a:rPr lang="it-IT" dirty="0" err="1" smtClean="0">
                <a:latin typeface="Times New Roman" panose="02020603050405020304" pitchFamily="18" charset="0"/>
              </a:rPr>
              <a:t>p</a:t>
            </a:r>
            <a:r>
              <a:rPr lang="it-IT" baseline="-25000" dirty="0" err="1" smtClean="0">
                <a:latin typeface="Times New Roman" panose="02020603050405020304" pitchFamily="18" charset="0"/>
              </a:rPr>
              <a:t>B</a:t>
            </a:r>
            <a:r>
              <a:rPr lang="it-IT" dirty="0" smtClean="0">
                <a:latin typeface="Times New Roman" panose="02020603050405020304" pitchFamily="18" charset="0"/>
              </a:rPr>
              <a:t>=30, si determini: </a:t>
            </a:r>
            <a:endParaRPr lang="it-IT" dirty="0">
              <a:latin typeface="Times New Roman" panose="02020603050405020304" pitchFamily="18" charset="0"/>
            </a:endParaRPr>
          </a:p>
          <a:p>
            <a:r>
              <a:rPr lang="it-IT" dirty="0" smtClean="0"/>
              <a:t>1</a:t>
            </a:r>
            <a:r>
              <a:rPr lang="it-IT" dirty="0"/>
              <a:t>. la posizione di ottimo del consumatore;</a:t>
            </a:r>
          </a:p>
          <a:p>
            <a:r>
              <a:rPr lang="it-IT" dirty="0"/>
              <a:t>2. la nuova posizione di ottimo se il prezzo del bene </a:t>
            </a:r>
            <a:r>
              <a:rPr lang="it-IT" i="1" dirty="0"/>
              <a:t>A </a:t>
            </a:r>
            <a:r>
              <a:rPr lang="it-IT" dirty="0"/>
              <a:t>scende a 15</a:t>
            </a:r>
            <a:r>
              <a:rPr lang="it-IT" dirty="0" smtClean="0"/>
              <a:t>.</a:t>
            </a:r>
          </a:p>
          <a:p>
            <a:r>
              <a:rPr lang="it-IT" dirty="0" smtClean="0"/>
              <a:t>3. l’andamento della curva di domanda di A e di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99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Premessa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Nel contesto economico prezzi e reddito cambiano e si aggiustano nel corso del tempo;  </a:t>
            </a:r>
          </a:p>
          <a:p>
            <a:r>
              <a:rPr lang="it-IT" dirty="0" smtClean="0"/>
              <a:t>Cambiano le condizioni di acquisto (ed i costi opportunità) di beni e servizi;  </a:t>
            </a:r>
          </a:p>
          <a:p>
            <a:r>
              <a:rPr lang="it-IT" dirty="0" smtClean="0"/>
              <a:t>Un "compito" della microeconomia è cercare di predire/capire come gli individui rispondono a questi cambiamenti.  </a:t>
            </a:r>
          </a:p>
          <a:p>
            <a:r>
              <a:rPr lang="it-IT" dirty="0" smtClean="0"/>
              <a:t>Processo di statica comparata:	 </a:t>
            </a:r>
          </a:p>
          <a:p>
            <a:pPr lvl="1"/>
            <a:r>
              <a:rPr lang="it-IT" dirty="0" smtClean="0"/>
              <a:t>individuare paniere di equilibrio;	 </a:t>
            </a:r>
          </a:p>
          <a:p>
            <a:pPr lvl="1"/>
            <a:r>
              <a:rPr lang="it-IT" dirty="0" smtClean="0"/>
              <a:t>trovare il nuovo paniere di equilibrio dopo i cambiamenti;</a:t>
            </a:r>
          </a:p>
          <a:p>
            <a:pPr lvl="1"/>
            <a:r>
              <a:rPr lang="it-IT" dirty="0" smtClean="0"/>
              <a:t>confrontare i due panieri.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ns. percorso tecnico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Analisi delle decisioni di consumo rispetto alle variazioni di P e M  </a:t>
            </a:r>
          </a:p>
          <a:p>
            <a:r>
              <a:rPr lang="it-IT" dirty="0" smtClean="0"/>
              <a:t>costruzione della curva di domanda individuale;	  </a:t>
            </a:r>
          </a:p>
          <a:p>
            <a:pPr lvl="1"/>
            <a:r>
              <a:rPr lang="it-IT" dirty="0" smtClean="0"/>
              <a:t>Variazione di prezzo:	  </a:t>
            </a:r>
          </a:p>
          <a:p>
            <a:pPr lvl="1"/>
            <a:r>
              <a:rPr lang="it-IT" dirty="0" smtClean="0"/>
              <a:t>Variazione di reddito.  </a:t>
            </a:r>
          </a:p>
          <a:p>
            <a:r>
              <a:rPr lang="it-IT" dirty="0" smtClean="0"/>
              <a:t>costruzione curva di domanda aggregata del mercato.  </a:t>
            </a:r>
          </a:p>
          <a:p>
            <a:r>
              <a:rPr lang="it-IT" dirty="0" smtClean="0"/>
              <a:t>Concetto di elasticità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Costruzione della curva prezzo-consumo (PCC)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Costruzione della PCC (Price </a:t>
            </a:r>
            <a:r>
              <a:rPr lang="it-IT" dirty="0" err="1" smtClean="0"/>
              <a:t>consumption</a:t>
            </a:r>
            <a:r>
              <a:rPr lang="it-IT" dirty="0" smtClean="0"/>
              <a:t> curve)  </a:t>
            </a:r>
          </a:p>
          <a:p>
            <a:r>
              <a:rPr lang="it-IT" dirty="0" smtClean="0"/>
              <a:t>La curva prezzo-consumo rappresenta i </a:t>
            </a:r>
            <a:r>
              <a:rPr lang="it-IT" u="sng" dirty="0" smtClean="0"/>
              <a:t>panieri</a:t>
            </a:r>
            <a:r>
              <a:rPr lang="it-IT" dirty="0" smtClean="0"/>
              <a:t> ottimali al variare del </a:t>
            </a:r>
            <a:r>
              <a:rPr lang="it-IT" u="sng" dirty="0" smtClean="0"/>
              <a:t>prezzo di un solo bene</a:t>
            </a:r>
            <a:r>
              <a:rPr lang="it-IT" dirty="0" smtClean="0"/>
              <a:t>, tenendo fissi il reddito e i prezzi degli altri beni  </a:t>
            </a:r>
          </a:p>
          <a:p>
            <a:r>
              <a:rPr lang="it-IT" dirty="0" smtClean="0"/>
              <a:t>Dalla curva prezzo-consumo si può ottenere la curva di domanda individuale: la </a:t>
            </a:r>
            <a:r>
              <a:rPr lang="it-IT" u="sng" dirty="0" smtClean="0"/>
              <a:t>quantità</a:t>
            </a:r>
            <a:r>
              <a:rPr lang="it-IT" dirty="0" smtClean="0"/>
              <a:t> domandata di un bene al variare del </a:t>
            </a:r>
            <a:r>
              <a:rPr lang="it-IT" u="sng" dirty="0" smtClean="0"/>
              <a:t>suo prezzo</a:t>
            </a:r>
            <a:r>
              <a:rPr lang="it-IT" dirty="0" smtClean="0"/>
              <a:t>;  </a:t>
            </a:r>
          </a:p>
          <a:p>
            <a:r>
              <a:rPr lang="it-IT" dirty="0" smtClean="0"/>
              <a:t>Le curve di domanda individuale sono diverse a seconda delle preferenze del consumatore.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Costruzione curva prezzo-consumo</a:t>
            </a:r>
            <a:endParaRPr lang="it-IT" dirty="0"/>
          </a:p>
        </p:txBody>
      </p:sp>
      <p:pic>
        <p:nvPicPr>
          <p:cNvPr id="1026" name="Picture 2" descr="C:\Documents and Settings\Administrator\Documenti\Dropbox\MICROBLENDED (1)\CAP 3\N1VBV800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4775" y="2212080"/>
            <a:ext cx="4860000" cy="3272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Costruzione curva domanda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corrispondenza dei diversi livelli del prezzo degli hamburger, registriamo la quantità di domanda individuale di hamburger dalla PCC</a:t>
            </a:r>
          </a:p>
          <a:p>
            <a:r>
              <a:rPr lang="it-IT" dirty="0" smtClean="0"/>
              <a:t>variamo il prezzo del bene che stiamo studiando in modo da avere un numero sufficienti di coppie (quantità domandate, prezzo);</a:t>
            </a:r>
          </a:p>
          <a:p>
            <a:r>
              <a:rPr lang="it-IT" dirty="0" smtClean="0"/>
              <a:t>riportiamo le coppie sul piano (q,p)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Costruzione curva domanda (2)</a:t>
            </a:r>
            <a:endParaRPr lang="it-IT" dirty="0"/>
          </a:p>
        </p:txBody>
      </p:sp>
      <p:pic>
        <p:nvPicPr>
          <p:cNvPr id="2050" name="Picture 2" descr="C:\Documents and Settings\Administrator\Documenti\Dropbox\MICROBLENDED (1)\CAP 3\N1VBV80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9201150" cy="452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Beni sostituti e beni complementi (1)</a:t>
            </a:r>
            <a:endParaRPr lang="it-IT" dirty="0"/>
          </a:p>
        </p:txBody>
      </p:sp>
      <p:pic>
        <p:nvPicPr>
          <p:cNvPr id="3074" name="Picture 2" descr="C:\Documents and Settings\Administrator\Documenti\Dropbox\MICROBLENDED (1)\CAP 3\N1VBV802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2228009"/>
            <a:ext cx="7499350" cy="3240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Beni sostituti e beni complementi (2)</a:t>
            </a:r>
            <a:endParaRPr lang="it-IT" dirty="0"/>
          </a:p>
        </p:txBody>
      </p:sp>
      <p:pic>
        <p:nvPicPr>
          <p:cNvPr id="1026" name="Picture 2" descr="C:\Documents and Settings\Administrator\Documenti\Dropbox\MICROBLENDED (1)\CAP 3\N1A9CQ0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209088" cy="426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</TotalTime>
  <Words>514</Words>
  <Application>Microsoft Office PowerPoint</Application>
  <PresentationFormat>Presentazione su schermo (4:3)</PresentationFormat>
  <Paragraphs>67</Paragraphs>
  <Slides>15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Calibri</vt:lpstr>
      <vt:lpstr>Gill Sans MT</vt:lpstr>
      <vt:lpstr>Symbol</vt:lpstr>
      <vt:lpstr>Times New Roman</vt:lpstr>
      <vt:lpstr>Verdana</vt:lpstr>
      <vt:lpstr>Wingdings 2</vt:lpstr>
      <vt:lpstr>Solstizio</vt:lpstr>
      <vt:lpstr>Le curve di domanda</vt:lpstr>
      <vt:lpstr>Premessa</vt:lpstr>
      <vt:lpstr>Il ns. percorso tecnico</vt:lpstr>
      <vt:lpstr>Costruzione della curva prezzo-consumo (PCC)</vt:lpstr>
      <vt:lpstr>Costruzione curva prezzo-consumo</vt:lpstr>
      <vt:lpstr>Costruzione curva domanda (1)</vt:lpstr>
      <vt:lpstr>Costruzione curva domanda (2)</vt:lpstr>
      <vt:lpstr>Beni sostituti e beni complementi (1)</vt:lpstr>
      <vt:lpstr>Beni sostituti e beni complementi (2)</vt:lpstr>
      <vt:lpstr>La curva reddito consumo</vt:lpstr>
      <vt:lpstr>ICC e Curva di Engel</vt:lpstr>
      <vt:lpstr>Beni normali e beni inferiori (1)</vt:lpstr>
      <vt:lpstr>Beni normali e beni inferiori (2)</vt:lpstr>
      <vt:lpstr>Reddito e domanda: beni normali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marzano</dc:creator>
  <cp:lastModifiedBy>marzano</cp:lastModifiedBy>
  <cp:revision>9</cp:revision>
  <dcterms:modified xsi:type="dcterms:W3CDTF">2020-03-31T10:31:00Z</dcterms:modified>
</cp:coreProperties>
</file>