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19"/>
  </p:notesMasterIdLst>
  <p:sldIdLst>
    <p:sldId id="266" r:id="rId2"/>
    <p:sldId id="272" r:id="rId3"/>
    <p:sldId id="273" r:id="rId4"/>
    <p:sldId id="275" r:id="rId5"/>
    <p:sldId id="276" r:id="rId6"/>
    <p:sldId id="298" r:id="rId7"/>
    <p:sldId id="293" r:id="rId8"/>
    <p:sldId id="294" r:id="rId9"/>
    <p:sldId id="295" r:id="rId10"/>
    <p:sldId id="279" r:id="rId11"/>
    <p:sldId id="299" r:id="rId12"/>
    <p:sldId id="300" r:id="rId13"/>
    <p:sldId id="301" r:id="rId14"/>
    <p:sldId id="302" r:id="rId15"/>
    <p:sldId id="303" r:id="rId16"/>
    <p:sldId id="304" r:id="rId17"/>
    <p:sldId id="296" r:id="rId18"/>
  </p:sldIdLst>
  <p:sldSz cx="9144000" cy="6858000" type="screen4x3"/>
  <p:notesSz cx="6858000" cy="9144000"/>
  <p:custDataLst>
    <p:tags r:id="rId20"/>
  </p:custDataLst>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4" d="100"/>
          <a:sy n="94" d="100"/>
        </p:scale>
        <p:origin x="113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56D610-B282-46AC-B340-318C54239DA2}" type="datetimeFigureOut">
              <a:rPr lang="it-IT" smtClean="0"/>
              <a:pPr/>
              <a:t>20/04/2020</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FD4220-2D1B-4903-850A-57CE15EA7BBD}"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14" name="Titolo 13"/>
          <p:cNvSpPr>
            <a:spLocks noGrp="1"/>
          </p:cNvSpPr>
          <p:nvPr>
            <p:ph type="ctrTitle"/>
          </p:nvPr>
        </p:nvSpPr>
        <p:spPr>
          <a:xfrm>
            <a:off x="1432560" y="359898"/>
            <a:ext cx="7406640" cy="1472184"/>
          </a:xfrm>
        </p:spPr>
        <p:txBody>
          <a:bodyPr anchor="b"/>
          <a:lstStyle>
            <a:lvl1pPr algn="l">
              <a:defRPr/>
            </a:lvl1pPr>
            <a:extLst/>
          </a:lstStyle>
          <a:p>
            <a:r>
              <a:rPr kumimoji="0" lang="it-IT" smtClean="0"/>
              <a:t>Fare clic per modificare lo stile del titolo</a:t>
            </a:r>
            <a:endParaRPr kumimoji="0" lang="en-US"/>
          </a:p>
        </p:txBody>
      </p:sp>
      <p:sp>
        <p:nvSpPr>
          <p:cNvPr id="22" name="Sottotitolo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sp>
        <p:nvSpPr>
          <p:cNvPr id="7" name="Segnaposto data 6"/>
          <p:cNvSpPr>
            <a:spLocks noGrp="1"/>
          </p:cNvSpPr>
          <p:nvPr>
            <p:ph type="dt" sz="half" idx="10"/>
          </p:nvPr>
        </p:nvSpPr>
        <p:spPr/>
        <p:txBody>
          <a:bodyPr/>
          <a:lstStyle/>
          <a:p>
            <a:fld id="{4B6055F8-1D02-4417-9241-55C834FD9970}" type="datetimeFigureOut">
              <a:rPr lang="it-IT" smtClean="0"/>
              <a:pPr/>
              <a:t>20/04/2020</a:t>
            </a:fld>
            <a:endParaRPr lang="it-IT"/>
          </a:p>
        </p:txBody>
      </p:sp>
      <p:sp>
        <p:nvSpPr>
          <p:cNvPr id="20" name="Segnaposto piè di pagina 19"/>
          <p:cNvSpPr>
            <a:spLocks noGrp="1"/>
          </p:cNvSpPr>
          <p:nvPr>
            <p:ph type="ftr" sz="quarter" idx="11"/>
          </p:nvPr>
        </p:nvSpPr>
        <p:spPr/>
        <p:txBody>
          <a:bodyPr/>
          <a:lstStyle/>
          <a:p>
            <a:endParaRPr lang="it-IT"/>
          </a:p>
        </p:txBody>
      </p:sp>
      <p:sp>
        <p:nvSpPr>
          <p:cNvPr id="10" name="Segnaposto numero diapositiva 9"/>
          <p:cNvSpPr>
            <a:spLocks noGrp="1"/>
          </p:cNvSpPr>
          <p:nvPr>
            <p:ph type="sldNum" sz="quarter" idx="12"/>
          </p:nvPr>
        </p:nvSpPr>
        <p:spPr/>
        <p:txBody>
          <a:bodyPr/>
          <a:lstStyle/>
          <a:p>
            <a:fld id="{B007B441-5312-499D-93C3-6E37886527FA}" type="slidenum">
              <a:rPr lang="it-IT" smtClean="0"/>
              <a:pPr/>
              <a:t>‹N›</a:t>
            </a:fld>
            <a:endParaRPr lang="it-IT"/>
          </a:p>
        </p:txBody>
      </p:sp>
      <p:sp>
        <p:nvSpPr>
          <p:cNvPr id="8" name="Oval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4B6055F8-1D02-4417-9241-55C834FD9970}" type="datetimeFigureOut">
              <a:rPr lang="it-IT" smtClean="0"/>
              <a:pPr/>
              <a:t>20/04/2020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274639"/>
            <a:ext cx="18288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1143000" y="274640"/>
            <a:ext cx="55626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4B6055F8-1D02-4417-9241-55C834FD9970}" type="datetimeFigureOut">
              <a:rPr lang="it-IT" smtClean="0"/>
              <a:pPr/>
              <a:t>20/04/2020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4B6055F8-1D02-4417-9241-55C834FD9970}" type="datetimeFigureOut">
              <a:rPr lang="it-IT" smtClean="0"/>
              <a:pPr/>
              <a:t>20/04/2020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Rettangolo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olo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pPr/>
              <a:t>20/04/2020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
        <p:nvSpPr>
          <p:cNvPr id="10" name="Rettangolo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1435608" y="274320"/>
            <a:ext cx="7498080" cy="1143000"/>
          </a:xfrm>
        </p:spPr>
        <p:txBody>
          <a:bodyPr/>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4B6055F8-1D02-4417-9241-55C834FD9970}" type="datetimeFigureOut">
              <a:rPr lang="it-IT" smtClean="0"/>
              <a:pPr/>
              <a:t>20/04/2020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p>
            <a:fld id="{4B6055F8-1D02-4417-9241-55C834FD9970}" type="datetimeFigureOut">
              <a:rPr lang="it-IT" smtClean="0"/>
              <a:pPr/>
              <a:t>20/04/2020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1435608" y="274320"/>
            <a:ext cx="7498080" cy="1143000"/>
          </a:xfrm>
        </p:spPr>
        <p:txBody>
          <a:bodyPr anchor="ct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4B6055F8-1D02-4417-9241-55C834FD9970}" type="datetimeFigureOut">
              <a:rPr lang="it-IT" smtClean="0"/>
              <a:pPr/>
              <a:t>20/04/2020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ttangolo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Segnaposto data 1"/>
          <p:cNvSpPr>
            <a:spLocks noGrp="1"/>
          </p:cNvSpPr>
          <p:nvPr>
            <p:ph type="dt" sz="half" idx="10"/>
          </p:nvPr>
        </p:nvSpPr>
        <p:spPr/>
        <p:txBody>
          <a:bodyPr/>
          <a:lstStyle/>
          <a:p>
            <a:fld id="{4B6055F8-1D02-4417-9241-55C834FD9970}" type="datetimeFigureOut">
              <a:rPr lang="it-IT" smtClean="0"/>
              <a:pPr/>
              <a:t>20/04/2020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007B441-5312-499D-93C3-6E37886527FA}" type="slidenum">
              <a:rPr lang="it-IT" smtClean="0"/>
              <a:pPr/>
              <a:t>‹N›</a:t>
            </a:fld>
            <a:endParaRPr lang="it-IT"/>
          </a:p>
        </p:txBody>
      </p:sp>
      <p:sp>
        <p:nvSpPr>
          <p:cNvPr id="6" name="Rettangolo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p>
            <a:fld id="{4B6055F8-1D02-4417-9241-55C834FD9970}" type="datetimeFigureOut">
              <a:rPr lang="it-IT" smtClean="0"/>
              <a:pPr/>
              <a:t>20/04/2020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it-IT" smtClean="0"/>
              <a:t>Fare clic per modificare lo stile del titolo</a:t>
            </a:r>
            <a:endParaRPr kumimoji="0" lang="en-US"/>
          </a:p>
        </p:txBody>
      </p:sp>
      <p:sp>
        <p:nvSpPr>
          <p:cNvPr id="5" name="Segnaposto data 4"/>
          <p:cNvSpPr>
            <a:spLocks noGrp="1"/>
          </p:cNvSpPr>
          <p:nvPr>
            <p:ph type="dt" sz="half" idx="10"/>
          </p:nvPr>
        </p:nvSpPr>
        <p:spPr/>
        <p:txBody>
          <a:bodyPr/>
          <a:lstStyle/>
          <a:p>
            <a:fld id="{4B6055F8-1D02-4417-9241-55C834FD9970}" type="datetimeFigureOut">
              <a:rPr lang="it-IT" smtClean="0"/>
              <a:pPr/>
              <a:t>20/04/2020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
        <p:nvSpPr>
          <p:cNvPr id="8" name="Rettangolo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Segnaposto immagin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it-IT" smtClean="0"/>
              <a:t>Fare clic sull'icona per inserire un'immagine</a:t>
            </a:r>
            <a:endParaRPr kumimoji="0" lang="en-US" dirty="0"/>
          </a:p>
        </p:txBody>
      </p:sp>
      <p:sp>
        <p:nvSpPr>
          <p:cNvPr id="9" name="Elaborazione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Elaborazione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Segnaposto testo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it-IT" smtClean="0"/>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Torta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Anello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ttangolo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Segnaposto titolo 4"/>
          <p:cNvSpPr>
            <a:spLocks noGrp="1"/>
          </p:cNvSpPr>
          <p:nvPr>
            <p:ph type="title"/>
          </p:nvPr>
        </p:nvSpPr>
        <p:spPr>
          <a:xfrm>
            <a:off x="1435608" y="274638"/>
            <a:ext cx="7498080" cy="1143000"/>
          </a:xfrm>
          <a:prstGeom prst="rect">
            <a:avLst/>
          </a:prstGeom>
        </p:spPr>
        <p:txBody>
          <a:bodyPr anchor="ctr">
            <a:normAutofit/>
          </a:bodyPr>
          <a:lstStyle/>
          <a:p>
            <a:r>
              <a:rPr kumimoji="0" lang="it-IT" smtClean="0"/>
              <a:t>Fare clic per modificare lo stile del titolo</a:t>
            </a:r>
            <a:endParaRPr kumimoji="0" lang="en-US"/>
          </a:p>
        </p:txBody>
      </p:sp>
      <p:sp>
        <p:nvSpPr>
          <p:cNvPr id="9" name="Segnaposto testo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24" name="Segnaposto data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4B6055F8-1D02-4417-9241-55C834FD9970}" type="datetimeFigureOut">
              <a:rPr lang="it-IT" smtClean="0"/>
              <a:pPr/>
              <a:t>20/04/2020</a:t>
            </a:fld>
            <a:endParaRPr lang="it-IT"/>
          </a:p>
        </p:txBody>
      </p:sp>
      <p:sp>
        <p:nvSpPr>
          <p:cNvPr id="10" name="Segnaposto piè di pagina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it-IT"/>
          </a:p>
        </p:txBody>
      </p:sp>
      <p:sp>
        <p:nvSpPr>
          <p:cNvPr id="22" name="Segnaposto numero diapositiva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007B441-5312-499D-93C3-6E37886527FA}" type="slidenum">
              <a:rPr lang="it-IT" smtClean="0"/>
              <a:pPr/>
              <a:t>‹N›</a:t>
            </a:fld>
            <a:endParaRPr lang="it-IT"/>
          </a:p>
        </p:txBody>
      </p:sp>
      <p:sp>
        <p:nvSpPr>
          <p:cNvPr id="15" name="Rettangolo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ctrTitle"/>
          </p:nvPr>
        </p:nvSpPr>
        <p:spPr/>
        <p:txBody>
          <a:bodyPr/>
          <a:lstStyle/>
          <a:p>
            <a:r>
              <a:rPr lang="it-IT" dirty="0" smtClean="0"/>
              <a:t>La tecnologia di impresa</a:t>
            </a:r>
            <a:endParaRPr lang="it-IT" dirty="0"/>
          </a:p>
        </p:txBody>
      </p:sp>
      <p:sp>
        <p:nvSpPr>
          <p:cNvPr id="4" name="Sottotitolo 3"/>
          <p:cNvSpPr>
            <a:spLocks noGrp="1"/>
          </p:cNvSpPr>
          <p:nvPr>
            <p:ph type="subTitle" idx="1"/>
          </p:nvPr>
        </p:nvSpPr>
        <p:spPr/>
        <p:txBody>
          <a:bodyPr/>
          <a:lstStyle/>
          <a:p>
            <a:endParaRPr lang="it-IT"/>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normAutofit fontScale="90000"/>
          </a:bodyPr>
          <a:lstStyle/>
          <a:p>
            <a:r>
              <a:rPr lang="it-IT" dirty="0" smtClean="0"/>
              <a:t>Prodotto totale, medio e marginale: breve periodo (1)</a:t>
            </a:r>
            <a:endParaRPr lang="it-IT" dirty="0"/>
          </a:p>
        </p:txBody>
      </p:sp>
      <p:sp>
        <p:nvSpPr>
          <p:cNvPr id="4" name="Segnaposto contenuto 3"/>
          <p:cNvSpPr>
            <a:spLocks noGrp="1"/>
          </p:cNvSpPr>
          <p:nvPr>
            <p:ph idx="1"/>
          </p:nvPr>
        </p:nvSpPr>
        <p:spPr/>
        <p:txBody>
          <a:bodyPr>
            <a:normAutofit fontScale="70000" lnSpcReduction="20000"/>
          </a:bodyPr>
          <a:lstStyle/>
          <a:p>
            <a:r>
              <a:rPr lang="it-IT" dirty="0" smtClean="0"/>
              <a:t>Il prodotto totale, o semplicemente prodotto, misura la quantità di output prodotta dagli input: </a:t>
            </a:r>
          </a:p>
          <a:p>
            <a:pPr algn="ctr">
              <a:buNone/>
            </a:pPr>
            <a:r>
              <a:rPr lang="it-IT" dirty="0" smtClean="0"/>
              <a:t>Q = F (L)</a:t>
            </a:r>
          </a:p>
          <a:p>
            <a:r>
              <a:rPr lang="it-IT" dirty="0" smtClean="0"/>
              <a:t>Il prodotto medio di un fattore (AP) è dato dal rapporto tra il prodotto totale e la quantità di input utilizzata per produrre l’output</a:t>
            </a:r>
          </a:p>
          <a:p>
            <a:pPr algn="ctr">
              <a:buNone/>
            </a:pPr>
            <a:r>
              <a:rPr lang="it-IT" dirty="0" smtClean="0"/>
              <a:t>AP = Q/L = F(L)/</a:t>
            </a:r>
            <a:r>
              <a:rPr lang="it-IT" dirty="0" err="1" smtClean="0"/>
              <a:t>L</a:t>
            </a:r>
            <a:endParaRPr lang="it-IT" dirty="0" smtClean="0"/>
          </a:p>
          <a:p>
            <a:r>
              <a:rPr lang="it-IT" dirty="0" smtClean="0"/>
              <a:t>Il prodotto marginale di un fattore (MP) è la variazione dell’output determinata da una variazione piccola (unitaria o infinitesima) dell’input, tenendo costante l’impiego di tutti gli altri fattori produttivi</a:t>
            </a:r>
          </a:p>
          <a:p>
            <a:pPr algn="ctr">
              <a:buNone/>
            </a:pPr>
            <a:r>
              <a:rPr lang="it-IT" dirty="0" smtClean="0"/>
              <a:t>MP =∂</a:t>
            </a:r>
            <a:r>
              <a:rPr lang="it-IT" i="1" dirty="0" smtClean="0"/>
              <a:t>Q/</a:t>
            </a:r>
            <a:r>
              <a:rPr lang="it-IT" dirty="0" smtClean="0"/>
              <a:t> ∂ </a:t>
            </a:r>
            <a:r>
              <a:rPr lang="it-IT" i="1" dirty="0" smtClean="0"/>
              <a:t>L </a:t>
            </a:r>
            <a:r>
              <a:rPr lang="it-IT" dirty="0" smtClean="0"/>
              <a:t>= ∂ </a:t>
            </a:r>
            <a:r>
              <a:rPr lang="it-IT" i="1" dirty="0" smtClean="0"/>
              <a:t>F (L)/</a:t>
            </a:r>
            <a:r>
              <a:rPr lang="it-IT" dirty="0" smtClean="0"/>
              <a:t> ∂</a:t>
            </a:r>
            <a:r>
              <a:rPr lang="it-IT" i="1" dirty="0" err="1" smtClean="0"/>
              <a:t>L</a:t>
            </a:r>
            <a:endParaRPr lang="it-IT" i="1" dirty="0" smtClean="0"/>
          </a:p>
          <a:p>
            <a:r>
              <a:rPr lang="it-IT" dirty="0" smtClean="0"/>
              <a:t>N.B. le stesse definizioni valgono per funzioni di produzioni con più </a:t>
            </a:r>
            <a:r>
              <a:rPr lang="it-IT" dirty="0" err="1" smtClean="0"/>
              <a:t>inputs</a:t>
            </a:r>
            <a:r>
              <a:rPr lang="it-IT" dirty="0" smtClean="0"/>
              <a:t> (o definite nel lungo periodo)</a:t>
            </a:r>
            <a:endParaRPr lang="it-IT"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La legge dei rendimenti decrescenti</a:t>
            </a:r>
            <a:endParaRPr lang="it-IT" dirty="0"/>
          </a:p>
        </p:txBody>
      </p:sp>
      <p:sp>
        <p:nvSpPr>
          <p:cNvPr id="3" name="Segnaposto contenuto 2"/>
          <p:cNvSpPr>
            <a:spLocks noGrp="1"/>
          </p:cNvSpPr>
          <p:nvPr>
            <p:ph idx="1"/>
          </p:nvPr>
        </p:nvSpPr>
        <p:spPr/>
        <p:txBody>
          <a:bodyPr>
            <a:normAutofit fontScale="85000" lnSpcReduction="10000"/>
          </a:bodyPr>
          <a:lstStyle/>
          <a:p>
            <a:r>
              <a:rPr lang="it-IT" dirty="0" smtClean="0"/>
              <a:t>La tipica funzione di produzione di breve periodo inizialmente cresce in misura più che proporzionale, poi continua a crescere ma in misura meno che proporzionale</a:t>
            </a:r>
          </a:p>
          <a:p>
            <a:r>
              <a:rPr lang="it-IT" dirty="0" smtClean="0"/>
              <a:t>Questo andamento rispecchia la legge dei rendimenti decrescenti secondo la quale man mano che si aggiungono ulteriori unità di un fattore produttivo (tenendo fissi tutti gli altri), in una prima fase il prodotto cresce più che proporzionalmente rispetto all’input</a:t>
            </a:r>
          </a:p>
          <a:p>
            <a:r>
              <a:rPr lang="it-IT" dirty="0" smtClean="0"/>
              <a:t>Oltre un certo punto, il prodotto continua a crescere ma in misura meno che proporzionale</a:t>
            </a:r>
            <a:endParaRPr lang="it-IT"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normAutofit fontScale="90000"/>
          </a:bodyPr>
          <a:lstStyle/>
          <a:p>
            <a:r>
              <a:rPr lang="it-IT" dirty="0" smtClean="0"/>
              <a:t>La legge dei rendimenti decrescenti: analisi grafica</a:t>
            </a:r>
            <a:endParaRPr lang="it-IT" dirty="0"/>
          </a:p>
        </p:txBody>
      </p:sp>
      <p:pic>
        <p:nvPicPr>
          <p:cNvPr id="71683" name="Picture 3"/>
          <p:cNvPicPr>
            <a:picLocks noChangeAspect="1" noChangeArrowheads="1"/>
          </p:cNvPicPr>
          <p:nvPr/>
        </p:nvPicPr>
        <p:blipFill>
          <a:blip r:embed="rId2" cstate="print"/>
          <a:srcRect/>
          <a:stretch>
            <a:fillRect/>
          </a:stretch>
        </p:blipFill>
        <p:spPr bwMode="auto">
          <a:xfrm>
            <a:off x="0" y="2276872"/>
            <a:ext cx="9059082" cy="36004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Rendimenti costanti</a:t>
            </a:r>
            <a:endParaRPr lang="it-IT" dirty="0"/>
          </a:p>
        </p:txBody>
      </p:sp>
      <p:pic>
        <p:nvPicPr>
          <p:cNvPr id="74754" name="Picture 2"/>
          <p:cNvPicPr>
            <a:picLocks noChangeAspect="1" noChangeArrowheads="1"/>
          </p:cNvPicPr>
          <p:nvPr/>
        </p:nvPicPr>
        <p:blipFill>
          <a:blip r:embed="rId2" cstate="print"/>
          <a:srcRect/>
          <a:stretch>
            <a:fillRect/>
          </a:stretch>
        </p:blipFill>
        <p:spPr bwMode="auto">
          <a:xfrm>
            <a:off x="107504" y="2780928"/>
            <a:ext cx="9209088" cy="2046287"/>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Rendimenti marginali variabili</a:t>
            </a:r>
            <a:endParaRPr lang="it-IT" dirty="0"/>
          </a:p>
        </p:txBody>
      </p:sp>
      <p:pic>
        <p:nvPicPr>
          <p:cNvPr id="76802" name="Picture 2"/>
          <p:cNvPicPr>
            <a:picLocks noChangeAspect="1" noChangeArrowheads="1"/>
          </p:cNvPicPr>
          <p:nvPr/>
        </p:nvPicPr>
        <p:blipFill>
          <a:blip r:embed="rId2" cstate="print"/>
          <a:srcRect/>
          <a:stretch>
            <a:fillRect/>
          </a:stretch>
        </p:blipFill>
        <p:spPr bwMode="auto">
          <a:xfrm>
            <a:off x="107504" y="2276872"/>
            <a:ext cx="9201150" cy="2065337"/>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Produttività marginale e media</a:t>
            </a:r>
            <a:endParaRPr lang="it-IT" dirty="0"/>
          </a:p>
        </p:txBody>
      </p:sp>
      <p:sp>
        <p:nvSpPr>
          <p:cNvPr id="3" name="Segnaposto contenuto 2"/>
          <p:cNvSpPr>
            <a:spLocks noGrp="1"/>
          </p:cNvSpPr>
          <p:nvPr>
            <p:ph idx="1"/>
          </p:nvPr>
        </p:nvSpPr>
        <p:spPr/>
        <p:txBody>
          <a:bodyPr>
            <a:normAutofit fontScale="92500" lnSpcReduction="10000"/>
          </a:bodyPr>
          <a:lstStyle/>
          <a:p>
            <a:r>
              <a:rPr lang="it-IT" dirty="0" smtClean="0"/>
              <a:t>Distinzione tra AP e MP è fondamentale per procedere alla ottima allocazione di risorse tra attività produttive;</a:t>
            </a:r>
          </a:p>
          <a:p>
            <a:r>
              <a:rPr lang="it-IT" dirty="0" smtClean="0"/>
              <a:t>Regola generale: allocazione efficiente assegna una ogni unità di risorsa all’attività il cui prodotto marginale è massimo (vi ricorda l’utilità?);</a:t>
            </a:r>
          </a:p>
          <a:p>
            <a:r>
              <a:rPr lang="it-IT" dirty="0" smtClean="0"/>
              <a:t>Tale tecnica generalmente conduce ad una allocazione c.d. "interna", in cui tutte le attività sono in essere (diversamente avviene nelle c.d. soluzioni d’angolo).</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Allocazione input tra processi produttivi</a:t>
            </a:r>
            <a:endParaRPr lang="it-IT" dirty="0"/>
          </a:p>
        </p:txBody>
      </p:sp>
      <p:sp>
        <p:nvSpPr>
          <p:cNvPr id="3" name="Segnaposto contenuto 2"/>
          <p:cNvSpPr>
            <a:spLocks noGrp="1"/>
          </p:cNvSpPr>
          <p:nvPr>
            <p:ph idx="1"/>
          </p:nvPr>
        </p:nvSpPr>
        <p:spPr/>
        <p:txBody>
          <a:bodyPr/>
          <a:lstStyle/>
          <a:p>
            <a:r>
              <a:rPr lang="it-IT" dirty="0" smtClean="0"/>
              <a:t>Come impiegare un fattore produttivo tra più processi produttivi se si intende massimizzare il prodotto totale?</a:t>
            </a:r>
          </a:p>
          <a:p>
            <a:r>
              <a:rPr lang="it-IT" dirty="0" smtClean="0"/>
              <a:t>In generale occorre allocare il fattore produttivo in maniera tale che il suo prodotto marginale sia lo stesso in tutti i processi produttivi nei quali esso viene utilizzato</a:t>
            </a:r>
            <a:endParaRPr lang="it-IT"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Esercizio</a:t>
            </a:r>
            <a:endParaRPr lang="it-IT" dirty="0"/>
          </a:p>
        </p:txBody>
      </p:sp>
      <p:sp>
        <p:nvSpPr>
          <p:cNvPr id="3" name="Segnaposto contenuto 2"/>
          <p:cNvSpPr>
            <a:spLocks noGrp="1"/>
          </p:cNvSpPr>
          <p:nvPr>
            <p:ph idx="1"/>
          </p:nvPr>
        </p:nvSpPr>
        <p:spPr/>
        <p:txBody>
          <a:bodyPr/>
          <a:lstStyle/>
          <a:p>
            <a:r>
              <a:rPr lang="it-IT" dirty="0" smtClean="0"/>
              <a:t>calcolare prodotto totale e medio di un atelier che ha 2 macchine per cucire e 10 operaie, sapendo che ogni settimana produce 200 abiti e che non può acquisire nuove macchine in una settimana. Se le operaie diventano 11, e la produzione diventa 215, calcolare prodotto totale, medio e marginale del lavoro</a:t>
            </a:r>
            <a:endParaRPr lang="it-IT"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La funzione di produzione: definizione</a:t>
            </a:r>
            <a:endParaRPr lang="it-IT" dirty="0"/>
          </a:p>
        </p:txBody>
      </p:sp>
      <p:sp>
        <p:nvSpPr>
          <p:cNvPr id="3" name="Segnaposto contenuto 2"/>
          <p:cNvSpPr>
            <a:spLocks noGrp="1"/>
          </p:cNvSpPr>
          <p:nvPr>
            <p:ph idx="1"/>
          </p:nvPr>
        </p:nvSpPr>
        <p:spPr/>
        <p:txBody>
          <a:bodyPr>
            <a:normAutofit fontScale="92500"/>
          </a:bodyPr>
          <a:lstStyle/>
          <a:p>
            <a:r>
              <a:rPr lang="it-IT" dirty="0" smtClean="0"/>
              <a:t>La funzione di produzione indica la quantità </a:t>
            </a:r>
            <a:r>
              <a:rPr lang="it-IT" u="sng" dirty="0" smtClean="0"/>
              <a:t>massima</a:t>
            </a:r>
            <a:r>
              <a:rPr lang="it-IT" dirty="0" smtClean="0"/>
              <a:t> producibile di un prodotto dati i fattori produttivi disponibili</a:t>
            </a:r>
          </a:p>
          <a:p>
            <a:r>
              <a:rPr lang="it-IT" dirty="0" smtClean="0"/>
              <a:t>L’impresa che cerca di ottenere la maggiore quantità di prodotto dati gli input opera in maniera tecnicamente efficiente</a:t>
            </a:r>
          </a:p>
          <a:p>
            <a:r>
              <a:rPr lang="it-IT" dirty="0" smtClean="0"/>
              <a:t>La tecnologia determina la quantità di output che è possibile ottenere dato un insieme di input</a:t>
            </a:r>
            <a:endParaRPr lang="it-IT"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La funzione di produzione: breve e lungo periodo</a:t>
            </a:r>
            <a:endParaRPr lang="it-IT" dirty="0"/>
          </a:p>
        </p:txBody>
      </p:sp>
      <p:sp>
        <p:nvSpPr>
          <p:cNvPr id="3" name="Segnaposto contenuto 2"/>
          <p:cNvSpPr>
            <a:spLocks noGrp="1"/>
          </p:cNvSpPr>
          <p:nvPr>
            <p:ph idx="1"/>
          </p:nvPr>
        </p:nvSpPr>
        <p:spPr/>
        <p:txBody>
          <a:bodyPr>
            <a:normAutofit fontScale="62500" lnSpcReduction="20000"/>
          </a:bodyPr>
          <a:lstStyle/>
          <a:p>
            <a:pPr marL="85725" indent="-3175">
              <a:buNone/>
            </a:pPr>
            <a:r>
              <a:rPr lang="it-IT" dirty="0" smtClean="0"/>
              <a:t>Funzione di produzione formalmente (</a:t>
            </a:r>
            <a:r>
              <a:rPr lang="it-IT" dirty="0" err="1" smtClean="0"/>
              <a:t>es</a:t>
            </a:r>
            <a:r>
              <a:rPr lang="it-IT" dirty="0" smtClean="0"/>
              <a:t>: con due fattori, K, L) al tempo t </a:t>
            </a:r>
          </a:p>
          <a:p>
            <a:pPr algn="ctr">
              <a:buNone/>
            </a:pPr>
            <a:r>
              <a:rPr lang="it-IT" dirty="0" err="1" smtClean="0"/>
              <a:t>Qt</a:t>
            </a:r>
            <a:r>
              <a:rPr lang="it-IT" dirty="0" smtClean="0"/>
              <a:t> = </a:t>
            </a:r>
            <a:r>
              <a:rPr lang="it-IT" dirty="0" err="1" smtClean="0"/>
              <a:t>Ft</a:t>
            </a:r>
            <a:r>
              <a:rPr lang="it-IT" dirty="0" smtClean="0"/>
              <a:t> (</a:t>
            </a:r>
            <a:r>
              <a:rPr lang="it-IT" dirty="0" err="1" smtClean="0"/>
              <a:t>Kt</a:t>
            </a:r>
            <a:r>
              <a:rPr lang="it-IT" dirty="0" smtClean="0"/>
              <a:t> , </a:t>
            </a:r>
            <a:r>
              <a:rPr lang="it-IT" dirty="0" err="1" smtClean="0"/>
              <a:t>Lt</a:t>
            </a:r>
            <a:r>
              <a:rPr lang="it-IT" dirty="0" smtClean="0"/>
              <a:t> )</a:t>
            </a:r>
          </a:p>
          <a:p>
            <a:pPr>
              <a:buNone/>
            </a:pPr>
            <a:r>
              <a:rPr lang="it-IT" dirty="0" err="1" smtClean="0"/>
              <a:t>Kt</a:t>
            </a:r>
            <a:r>
              <a:rPr lang="it-IT" dirty="0" smtClean="0"/>
              <a:t> : stock di capitale al tempo t; </a:t>
            </a:r>
          </a:p>
          <a:p>
            <a:pPr>
              <a:buNone/>
            </a:pPr>
            <a:r>
              <a:rPr lang="it-IT" dirty="0" err="1" smtClean="0"/>
              <a:t>Lt</a:t>
            </a:r>
            <a:r>
              <a:rPr lang="it-IT" dirty="0" smtClean="0"/>
              <a:t> : flusso di lavoro al tempo t;</a:t>
            </a:r>
          </a:p>
          <a:p>
            <a:pPr>
              <a:buNone/>
            </a:pPr>
            <a:r>
              <a:rPr lang="it-IT" dirty="0" err="1" smtClean="0"/>
              <a:t>Qt</a:t>
            </a:r>
            <a:r>
              <a:rPr lang="it-IT" dirty="0" smtClean="0"/>
              <a:t> : output al tempo t; </a:t>
            </a:r>
          </a:p>
          <a:p>
            <a:pPr>
              <a:buNone/>
            </a:pPr>
            <a:r>
              <a:rPr lang="it-IT" dirty="0" err="1" smtClean="0"/>
              <a:t>Ft</a:t>
            </a:r>
            <a:r>
              <a:rPr lang="it-IT" dirty="0" smtClean="0"/>
              <a:t> () funzione di produzione al tempo t</a:t>
            </a:r>
          </a:p>
          <a:p>
            <a:r>
              <a:rPr lang="it-IT" dirty="0" smtClean="0"/>
              <a:t>Il breve periodo è quel lasso di tempo nel quale uno o più fattori produttivi sono fissi (tipicamente il capitale è un fattore fisso, lavoro, energia sono fattori variabili)</a:t>
            </a:r>
          </a:p>
          <a:p>
            <a:r>
              <a:rPr lang="it-IT" dirty="0" smtClean="0"/>
              <a:t>Nel lungo periodo invece tutti i fattori produttivi possono variare</a:t>
            </a:r>
          </a:p>
          <a:p>
            <a:r>
              <a:rPr lang="it-IT" dirty="0" smtClean="0"/>
              <a:t>Non esiste un arco temporale specifico che separa il breve dal lungo periodo</a:t>
            </a:r>
          </a:p>
          <a:p>
            <a:r>
              <a:rPr lang="it-IT" dirty="0" smtClean="0"/>
              <a:t>L’arco temporale di riferimento varia a seconda del settore produttivo preso in considerazione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Un esempio di tecnologia</a:t>
            </a:r>
            <a:endParaRPr lang="it-IT" dirty="0"/>
          </a:p>
        </p:txBody>
      </p:sp>
      <p:sp>
        <p:nvSpPr>
          <p:cNvPr id="3" name="Segnaposto contenuto 2"/>
          <p:cNvSpPr>
            <a:spLocks noGrp="1"/>
          </p:cNvSpPr>
          <p:nvPr>
            <p:ph idx="1"/>
          </p:nvPr>
        </p:nvSpPr>
        <p:spPr/>
        <p:txBody>
          <a:bodyPr>
            <a:normAutofit/>
          </a:bodyPr>
          <a:lstStyle/>
          <a:p>
            <a:r>
              <a:rPr lang="it-IT" sz="2400" dirty="0" smtClean="0"/>
              <a:t>Pensiamo ad una funzione di produzione (a due fattori) </a:t>
            </a:r>
          </a:p>
          <a:p>
            <a:pPr>
              <a:buNone/>
            </a:pPr>
            <a:r>
              <a:rPr lang="it-IT" sz="2400" dirty="0" smtClean="0"/>
              <a:t>F (K, L) = 2KL,         K : ore macchina, L : ore uomo</a:t>
            </a:r>
          </a:p>
          <a:p>
            <a:r>
              <a:rPr lang="it-IT" sz="2400" dirty="0" smtClean="0"/>
              <a:t>Costruiamo una tabella per rappresentare la relazione tra i fattori produttivi e l’output prodotto.</a:t>
            </a:r>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a:p>
            <a:endParaRPr lang="it-IT" dirty="0" smtClean="0"/>
          </a:p>
        </p:txBody>
      </p:sp>
      <p:pic>
        <p:nvPicPr>
          <p:cNvPr id="72707" name="Picture 3"/>
          <p:cNvPicPr>
            <a:picLocks noChangeAspect="1" noChangeArrowheads="1"/>
          </p:cNvPicPr>
          <p:nvPr/>
        </p:nvPicPr>
        <p:blipFill>
          <a:blip r:embed="rId2" cstate="print"/>
          <a:srcRect/>
          <a:stretch>
            <a:fillRect/>
          </a:stretch>
        </p:blipFill>
        <p:spPr bwMode="auto">
          <a:xfrm>
            <a:off x="1123950" y="3212976"/>
            <a:ext cx="8020050"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I dati sulla produzione come funzione di produzione implicita</a:t>
            </a:r>
            <a:endParaRPr lang="it-IT" dirty="0"/>
          </a:p>
        </p:txBody>
      </p:sp>
      <p:pic>
        <p:nvPicPr>
          <p:cNvPr id="73730" name="Picture 2"/>
          <p:cNvPicPr>
            <a:picLocks noChangeAspect="1" noChangeArrowheads="1"/>
          </p:cNvPicPr>
          <p:nvPr/>
        </p:nvPicPr>
        <p:blipFill>
          <a:blip r:embed="rId2" cstate="print"/>
          <a:srcRect/>
          <a:stretch>
            <a:fillRect/>
          </a:stretch>
        </p:blipFill>
        <p:spPr bwMode="auto">
          <a:xfrm>
            <a:off x="827584" y="2492896"/>
            <a:ext cx="8158162" cy="28082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Esercizio</a:t>
            </a:r>
            <a:endParaRPr lang="it-IT" dirty="0"/>
          </a:p>
        </p:txBody>
      </p:sp>
      <p:sp>
        <p:nvSpPr>
          <p:cNvPr id="3" name="Segnaposto contenuto 2"/>
          <p:cNvSpPr>
            <a:spLocks noGrp="1"/>
          </p:cNvSpPr>
          <p:nvPr>
            <p:ph idx="1"/>
          </p:nvPr>
        </p:nvSpPr>
        <p:spPr/>
        <p:txBody>
          <a:bodyPr/>
          <a:lstStyle/>
          <a:p>
            <a:r>
              <a:rPr lang="it-IT" dirty="0" smtClean="0"/>
              <a:t>utilizzando i dati della tabella precedente, rappresentare graficamente nello spazio (L,K) i diversi punti elencati</a:t>
            </a:r>
          </a:p>
          <a:p>
            <a:r>
              <a:rPr lang="it-IT" dirty="0" smtClean="0"/>
              <a:t>unire tra loro i punti che corrispondono allo stesso livello di produzione</a:t>
            </a:r>
          </a:p>
          <a:p>
            <a:r>
              <a:rPr lang="it-IT" dirty="0" smtClean="0"/>
              <a:t>commentate brevemente il grafico</a:t>
            </a:r>
          </a:p>
          <a:p>
            <a:r>
              <a:rPr lang="it-IT" dirty="0" smtClean="0"/>
              <a:t>I dati sono riferiti al breve o al </a:t>
            </a:r>
            <a:r>
              <a:rPr lang="it-IT" smtClean="0"/>
              <a:t>lungo periodo?</a:t>
            </a:r>
            <a:endParaRPr lang="it-IT"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Funzione di produzione con due input: analisi grafica</a:t>
            </a:r>
            <a:endParaRPr lang="it-IT" dirty="0"/>
          </a:p>
        </p:txBody>
      </p:sp>
      <p:sp>
        <p:nvSpPr>
          <p:cNvPr id="3" name="Segnaposto contenuto 2"/>
          <p:cNvSpPr>
            <a:spLocks noGrp="1"/>
          </p:cNvSpPr>
          <p:nvPr>
            <p:ph idx="1"/>
          </p:nvPr>
        </p:nvSpPr>
        <p:spPr/>
        <p:txBody>
          <a:bodyPr>
            <a:normAutofit fontScale="70000" lnSpcReduction="20000"/>
          </a:bodyPr>
          <a:lstStyle/>
          <a:p>
            <a:r>
              <a:rPr lang="it-IT" dirty="0" smtClean="0"/>
              <a:t>Funzione di produzione ad 1 input tipicamente breve periodo</a:t>
            </a:r>
          </a:p>
          <a:p>
            <a:r>
              <a:rPr lang="it-IT" dirty="0" smtClean="0"/>
              <a:t>Funzione di produzione ad n &gt; 1 input:</a:t>
            </a:r>
          </a:p>
          <a:p>
            <a:pPr lvl="1"/>
            <a:r>
              <a:rPr lang="it-IT" dirty="0" smtClean="0"/>
              <a:t>funzione di produzione di lungo periodo, in cui tutti i fattori possono essere modificati.</a:t>
            </a:r>
          </a:p>
          <a:p>
            <a:pPr algn="ctr">
              <a:buNone/>
            </a:pPr>
            <a:r>
              <a:rPr lang="it-IT" dirty="0" smtClean="0"/>
              <a:t>Q = F (K, L)</a:t>
            </a:r>
          </a:p>
          <a:p>
            <a:r>
              <a:rPr lang="it-IT" dirty="0" smtClean="0"/>
              <a:t>Come studiare graficamente tale funzione di produzione? tecnica di analisi analoga a quanto visto per la funzione di utilità;</a:t>
            </a:r>
          </a:p>
          <a:p>
            <a:r>
              <a:rPr lang="it-IT" dirty="0" smtClean="0"/>
              <a:t>Concetto di isoquanto:  rappresenta tutte le combinazioni di fattori produttivi che garantiscono lo stesso livello di prodotto</a:t>
            </a:r>
          </a:p>
          <a:p>
            <a:r>
              <a:rPr lang="it-IT" dirty="0" smtClean="0"/>
              <a:t>Una mappa di isoquanti rappresenta un insieme di isoquanti a ciascuno dei quali corrisponde un livello costante di prodotto</a:t>
            </a:r>
            <a:endParaRPr lang="it-IT"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smtClean="0"/>
              <a:t>Funzione di produzione a 2 input</a:t>
            </a:r>
            <a:endParaRPr lang="it-IT" dirty="0"/>
          </a:p>
        </p:txBody>
      </p:sp>
      <p:pic>
        <p:nvPicPr>
          <p:cNvPr id="77826" name="Picture 2"/>
          <p:cNvPicPr>
            <a:picLocks noChangeAspect="1" noChangeArrowheads="1"/>
          </p:cNvPicPr>
          <p:nvPr/>
        </p:nvPicPr>
        <p:blipFill>
          <a:blip r:embed="rId2" cstate="print"/>
          <a:srcRect/>
          <a:stretch>
            <a:fillRect/>
          </a:stretch>
        </p:blipFill>
        <p:spPr bwMode="auto">
          <a:xfrm>
            <a:off x="1455320" y="1340768"/>
            <a:ext cx="6645072" cy="500291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Mappa degli isoquanti</a:t>
            </a:r>
            <a:endParaRPr lang="it-IT" dirty="0"/>
          </a:p>
        </p:txBody>
      </p:sp>
      <p:pic>
        <p:nvPicPr>
          <p:cNvPr id="78850" name="Picture 2"/>
          <p:cNvPicPr>
            <a:picLocks noChangeAspect="1" noChangeArrowheads="1"/>
          </p:cNvPicPr>
          <p:nvPr/>
        </p:nvPicPr>
        <p:blipFill>
          <a:blip r:embed="rId2" cstate="print"/>
          <a:srcRect/>
          <a:stretch>
            <a:fillRect/>
          </a:stretch>
        </p:blipFill>
        <p:spPr bwMode="auto">
          <a:xfrm>
            <a:off x="1835696" y="1988840"/>
            <a:ext cx="5167312" cy="38671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_ENCODE_TYPE" val="0"/>
  <p:tag name="ART_ENCODE_INDEX" val="1"/>
  <p:tag name="ARTICULATE_PRESENTER_VERSION" val="6"/>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zio">
  <a:themeElements>
    <a:clrScheme name="Solstiz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z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z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805</TotalTime>
  <Words>839</Words>
  <Application>Microsoft Office PowerPoint</Application>
  <PresentationFormat>Presentazione su schermo (4:3)</PresentationFormat>
  <Paragraphs>69</Paragraphs>
  <Slides>17</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17</vt:i4>
      </vt:variant>
    </vt:vector>
  </HeadingPairs>
  <TitlesOfParts>
    <vt:vector size="22" baseType="lpstr">
      <vt:lpstr>Calibri</vt:lpstr>
      <vt:lpstr>Gill Sans MT</vt:lpstr>
      <vt:lpstr>Verdana</vt:lpstr>
      <vt:lpstr>Wingdings 2</vt:lpstr>
      <vt:lpstr>Solstizio</vt:lpstr>
      <vt:lpstr>La tecnologia di impresa</vt:lpstr>
      <vt:lpstr>La funzione di produzione: definizione</vt:lpstr>
      <vt:lpstr>La funzione di produzione: breve e lungo periodo</vt:lpstr>
      <vt:lpstr>Un esempio di tecnologia</vt:lpstr>
      <vt:lpstr>I dati sulla produzione come funzione di produzione implicita</vt:lpstr>
      <vt:lpstr>Esercizio</vt:lpstr>
      <vt:lpstr>Funzione di produzione con due input: analisi grafica</vt:lpstr>
      <vt:lpstr>Funzione di produzione a 2 input</vt:lpstr>
      <vt:lpstr>Mappa degli isoquanti</vt:lpstr>
      <vt:lpstr>Prodotto totale, medio e marginale: breve periodo (1)</vt:lpstr>
      <vt:lpstr>La legge dei rendimenti decrescenti</vt:lpstr>
      <vt:lpstr>La legge dei rendimenti decrescenti: analisi grafica</vt:lpstr>
      <vt:lpstr>Rendimenti costanti</vt:lpstr>
      <vt:lpstr>Rendimenti marginali variabili</vt:lpstr>
      <vt:lpstr>Produttività marginale e media</vt:lpstr>
      <vt:lpstr>Allocazione input tra processi produttivi</vt:lpstr>
      <vt:lpstr>Esercizio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L’utilizzo dei modelli economici</dc:title>
  <dc:creator>Elisabetta</dc:creator>
  <cp:lastModifiedBy>marzano</cp:lastModifiedBy>
  <cp:revision>78</cp:revision>
  <dcterms:created xsi:type="dcterms:W3CDTF">2014-09-20T09:32:20Z</dcterms:created>
  <dcterms:modified xsi:type="dcterms:W3CDTF">2020-04-20T09:16:05Z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la durata dell'istruzione</vt:lpwstr>
  </property>
  <property fmtid="{D5CDD505-2E9C-101B-9397-08002B2CF9AE}" pid="4" name="ArticulateGUID">
    <vt:lpwstr>CA0FDE9E-DB7A-4290-8556-D1AABE47D121</vt:lpwstr>
  </property>
  <property fmtid="{D5CDD505-2E9C-101B-9397-08002B2CF9AE}" pid="5" name="ArticulateProjectFull">
    <vt:lpwstr>C:\Documents and Settings\Administrator\Documenti\didattica\microeconomia\lucidi aa 2014_15\capitolo 2.ppta</vt:lpwstr>
  </property>
</Properties>
</file>