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47" r:id="rId2"/>
    <p:sldId id="552" r:id="rId3"/>
    <p:sldId id="557" r:id="rId4"/>
    <p:sldId id="570" r:id="rId5"/>
    <p:sldId id="558" r:id="rId6"/>
    <p:sldId id="559" r:id="rId7"/>
    <p:sldId id="566" r:id="rId8"/>
    <p:sldId id="569" r:id="rId9"/>
    <p:sldId id="560" r:id="rId10"/>
    <p:sldId id="567" r:id="rId11"/>
    <p:sldId id="561" r:id="rId12"/>
    <p:sldId id="548" r:id="rId13"/>
    <p:sldId id="549" r:id="rId14"/>
    <p:sldId id="550" r:id="rId15"/>
    <p:sldId id="571" r:id="rId16"/>
    <p:sldId id="551" r:id="rId17"/>
  </p:sldIdLst>
  <p:sldSz cx="9144000" cy="6858000" type="screen4x3"/>
  <p:notesSz cx="10234613" cy="7099300"/>
  <p:defaultTextStyle>
    <a:defPPr>
      <a:defRPr lang="it-IT"/>
    </a:defPPr>
    <a:lvl1pPr algn="ctr" rtl="0" fontAlgn="base">
      <a:spcBef>
        <a:spcPct val="50000"/>
      </a:spcBef>
      <a:spcAft>
        <a:spcPct val="0"/>
      </a:spcAft>
      <a:defRPr kern="1200" baseline="-25000">
        <a:solidFill>
          <a:srgbClr val="000066"/>
        </a:solidFill>
        <a:latin typeface="Tahoma" panose="020B0604030504040204" pitchFamily="34" charset="0"/>
        <a:ea typeface="+mn-ea"/>
        <a:cs typeface="+mn-cs"/>
      </a:defRPr>
    </a:lvl1pPr>
    <a:lvl2pPr marL="457200" algn="ctr" rtl="0" fontAlgn="base">
      <a:spcBef>
        <a:spcPct val="50000"/>
      </a:spcBef>
      <a:spcAft>
        <a:spcPct val="0"/>
      </a:spcAft>
      <a:defRPr kern="1200" baseline="-25000">
        <a:solidFill>
          <a:srgbClr val="000066"/>
        </a:solidFill>
        <a:latin typeface="Tahoma" panose="020B0604030504040204" pitchFamily="34" charset="0"/>
        <a:ea typeface="+mn-ea"/>
        <a:cs typeface="+mn-cs"/>
      </a:defRPr>
    </a:lvl2pPr>
    <a:lvl3pPr marL="914400" algn="ctr" rtl="0" fontAlgn="base">
      <a:spcBef>
        <a:spcPct val="50000"/>
      </a:spcBef>
      <a:spcAft>
        <a:spcPct val="0"/>
      </a:spcAft>
      <a:defRPr kern="1200" baseline="-25000">
        <a:solidFill>
          <a:srgbClr val="000066"/>
        </a:solidFill>
        <a:latin typeface="Tahoma" panose="020B0604030504040204" pitchFamily="34" charset="0"/>
        <a:ea typeface="+mn-ea"/>
        <a:cs typeface="+mn-cs"/>
      </a:defRPr>
    </a:lvl3pPr>
    <a:lvl4pPr marL="1371600" algn="ctr" rtl="0" fontAlgn="base">
      <a:spcBef>
        <a:spcPct val="50000"/>
      </a:spcBef>
      <a:spcAft>
        <a:spcPct val="0"/>
      </a:spcAft>
      <a:defRPr kern="1200" baseline="-25000">
        <a:solidFill>
          <a:srgbClr val="000066"/>
        </a:solidFill>
        <a:latin typeface="Tahoma" panose="020B0604030504040204" pitchFamily="34" charset="0"/>
        <a:ea typeface="+mn-ea"/>
        <a:cs typeface="+mn-cs"/>
      </a:defRPr>
    </a:lvl4pPr>
    <a:lvl5pPr marL="1828800" algn="ctr" rtl="0" fontAlgn="base">
      <a:spcBef>
        <a:spcPct val="50000"/>
      </a:spcBef>
      <a:spcAft>
        <a:spcPct val="0"/>
      </a:spcAft>
      <a:defRPr kern="1200" baseline="-25000">
        <a:solidFill>
          <a:srgbClr val="000066"/>
        </a:solidFill>
        <a:latin typeface="Tahoma" panose="020B0604030504040204" pitchFamily="34" charset="0"/>
        <a:ea typeface="+mn-ea"/>
        <a:cs typeface="+mn-cs"/>
      </a:defRPr>
    </a:lvl5pPr>
    <a:lvl6pPr marL="2286000" algn="l" defTabSz="914400" rtl="0" eaLnBrk="1" latinLnBrk="0" hangingPunct="1">
      <a:defRPr kern="1200" baseline="-25000">
        <a:solidFill>
          <a:srgbClr val="000066"/>
        </a:solidFill>
        <a:latin typeface="Tahoma" panose="020B0604030504040204" pitchFamily="34" charset="0"/>
        <a:ea typeface="+mn-ea"/>
        <a:cs typeface="+mn-cs"/>
      </a:defRPr>
    </a:lvl6pPr>
    <a:lvl7pPr marL="2743200" algn="l" defTabSz="914400" rtl="0" eaLnBrk="1" latinLnBrk="0" hangingPunct="1">
      <a:defRPr kern="1200" baseline="-25000">
        <a:solidFill>
          <a:srgbClr val="000066"/>
        </a:solidFill>
        <a:latin typeface="Tahoma" panose="020B0604030504040204" pitchFamily="34" charset="0"/>
        <a:ea typeface="+mn-ea"/>
        <a:cs typeface="+mn-cs"/>
      </a:defRPr>
    </a:lvl7pPr>
    <a:lvl8pPr marL="3200400" algn="l" defTabSz="914400" rtl="0" eaLnBrk="1" latinLnBrk="0" hangingPunct="1">
      <a:defRPr kern="1200" baseline="-25000">
        <a:solidFill>
          <a:srgbClr val="000066"/>
        </a:solidFill>
        <a:latin typeface="Tahoma" panose="020B0604030504040204" pitchFamily="34" charset="0"/>
        <a:ea typeface="+mn-ea"/>
        <a:cs typeface="+mn-cs"/>
      </a:defRPr>
    </a:lvl8pPr>
    <a:lvl9pPr marL="3657600" algn="l" defTabSz="914400" rtl="0" eaLnBrk="1" latinLnBrk="0" hangingPunct="1">
      <a:defRPr kern="1200" baseline="-25000">
        <a:solidFill>
          <a:srgbClr val="000066"/>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0929"/>
  </p:normalViewPr>
  <p:slideViewPr>
    <p:cSldViewPr>
      <p:cViewPr varScale="1">
        <p:scale>
          <a:sx n="74" d="100"/>
          <a:sy n="74"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506" y="-84"/>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A0EE3055-5A3E-67D2-B61D-9F04602A2612}"/>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l">
              <a:spcBef>
                <a:spcPct val="0"/>
              </a:spcBef>
              <a:defRPr sz="1200" baseline="0">
                <a:solidFill>
                  <a:schemeClr val="tx1"/>
                </a:solidFill>
                <a:latin typeface="Times New Roman" pitchFamily="18" charset="0"/>
              </a:defRPr>
            </a:lvl1pPr>
          </a:lstStyle>
          <a:p>
            <a:pPr>
              <a:defRPr/>
            </a:pPr>
            <a:endParaRPr lang="it-IT"/>
          </a:p>
        </p:txBody>
      </p:sp>
      <p:sp>
        <p:nvSpPr>
          <p:cNvPr id="3075" name="Rectangle 3">
            <a:extLst>
              <a:ext uri="{FF2B5EF4-FFF2-40B4-BE49-F238E27FC236}">
                <a16:creationId xmlns:a16="http://schemas.microsoft.com/office/drawing/2014/main" xmlns="" id="{69A5654A-ADE4-E9ED-06C5-5AAFC6F59ED8}"/>
              </a:ext>
            </a:extLst>
          </p:cNvPr>
          <p:cNvSpPr>
            <a:spLocks noGrp="1" noChangeArrowheads="1"/>
          </p:cNvSpPr>
          <p:nvPr>
            <p:ph type="dt" sz="quarter" idx="1"/>
          </p:nvPr>
        </p:nvSpPr>
        <p:spPr bwMode="auto">
          <a:xfrm>
            <a:off x="5799138" y="0"/>
            <a:ext cx="4435475" cy="354013"/>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spcBef>
                <a:spcPct val="0"/>
              </a:spcBef>
              <a:defRPr sz="1200" baseline="0">
                <a:solidFill>
                  <a:schemeClr val="tx1"/>
                </a:solidFill>
                <a:latin typeface="Times New Roman" pitchFamily="18" charset="0"/>
              </a:defRPr>
            </a:lvl1pPr>
          </a:lstStyle>
          <a:p>
            <a:pPr>
              <a:defRPr/>
            </a:pPr>
            <a:endParaRPr lang="it-IT"/>
          </a:p>
        </p:txBody>
      </p:sp>
      <p:sp>
        <p:nvSpPr>
          <p:cNvPr id="3076" name="Rectangle 4">
            <a:extLst>
              <a:ext uri="{FF2B5EF4-FFF2-40B4-BE49-F238E27FC236}">
                <a16:creationId xmlns:a16="http://schemas.microsoft.com/office/drawing/2014/main" xmlns="" id="{7798A075-CA5B-80DE-929A-9D7A126AF873}"/>
              </a:ext>
            </a:extLst>
          </p:cNvPr>
          <p:cNvSpPr>
            <a:spLocks noGrp="1" noChangeArrowheads="1"/>
          </p:cNvSpPr>
          <p:nvPr>
            <p:ph type="ftr" sz="quarter" idx="2"/>
          </p:nvPr>
        </p:nvSpPr>
        <p:spPr bwMode="auto">
          <a:xfrm>
            <a:off x="0" y="6745288"/>
            <a:ext cx="4435475" cy="35401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l">
              <a:spcBef>
                <a:spcPct val="0"/>
              </a:spcBef>
              <a:defRPr sz="1200" baseline="0">
                <a:solidFill>
                  <a:schemeClr val="tx1"/>
                </a:solidFill>
                <a:latin typeface="Times New Roman" pitchFamily="18" charset="0"/>
              </a:defRPr>
            </a:lvl1pPr>
          </a:lstStyle>
          <a:p>
            <a:pPr>
              <a:defRPr/>
            </a:pPr>
            <a:endParaRPr lang="it-IT"/>
          </a:p>
        </p:txBody>
      </p:sp>
      <p:sp>
        <p:nvSpPr>
          <p:cNvPr id="3077" name="Rectangle 5">
            <a:extLst>
              <a:ext uri="{FF2B5EF4-FFF2-40B4-BE49-F238E27FC236}">
                <a16:creationId xmlns:a16="http://schemas.microsoft.com/office/drawing/2014/main" xmlns="" id="{727200D5-09ED-0986-EB9D-CE2D41C2DEFF}"/>
              </a:ext>
            </a:extLst>
          </p:cNvPr>
          <p:cNvSpPr>
            <a:spLocks noGrp="1" noChangeArrowheads="1"/>
          </p:cNvSpPr>
          <p:nvPr>
            <p:ph type="sldNum" sz="quarter" idx="3"/>
          </p:nvPr>
        </p:nvSpPr>
        <p:spPr bwMode="auto">
          <a:xfrm>
            <a:off x="5799138" y="6745288"/>
            <a:ext cx="4435475" cy="354012"/>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spcBef>
                <a:spcPct val="0"/>
              </a:spcBef>
              <a:defRPr sz="1200" baseline="0">
                <a:solidFill>
                  <a:schemeClr val="tx1"/>
                </a:solidFill>
                <a:latin typeface="Times New Roman" panose="02020603050405020304" pitchFamily="18" charset="0"/>
              </a:defRPr>
            </a:lvl1pPr>
          </a:lstStyle>
          <a:p>
            <a:fld id="{732D5319-3CD5-BB41-B890-CC458A10DB9A}" type="slidenum">
              <a:rPr lang="it-IT" altLang="it-IT"/>
              <a:pPr/>
              <a:t>‹#›</a:t>
            </a:fld>
            <a:endParaRPr lang="it-IT" altLang="it-IT"/>
          </a:p>
        </p:txBody>
      </p:sp>
    </p:spTree>
    <p:extLst>
      <p:ext uri="{BB962C8B-B14F-4D97-AF65-F5344CB8AC3E}">
        <p14:creationId xmlns:p14="http://schemas.microsoft.com/office/powerpoint/2010/main" val="342112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xmlns="" id="{0D12DCF3-F6D6-F06C-1BE3-CAFD83293707}"/>
              </a:ext>
            </a:extLst>
          </p:cNvPr>
          <p:cNvSpPr>
            <a:spLocks noGrp="1" noChangeArrowheads="1"/>
          </p:cNvSpPr>
          <p:nvPr>
            <p:ph type="hdr" sz="quarter"/>
          </p:nvPr>
        </p:nvSpPr>
        <p:spPr bwMode="auto">
          <a:xfrm>
            <a:off x="0" y="0"/>
            <a:ext cx="4435475" cy="39528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l">
              <a:defRPr sz="1200" baseline="0">
                <a:latin typeface="Times New Roman" pitchFamily="18" charset="0"/>
              </a:defRPr>
            </a:lvl1pPr>
          </a:lstStyle>
          <a:p>
            <a:pPr>
              <a:defRPr/>
            </a:pPr>
            <a:endParaRPr lang="it-IT"/>
          </a:p>
        </p:txBody>
      </p:sp>
      <p:sp>
        <p:nvSpPr>
          <p:cNvPr id="384003" name="Rectangle 3">
            <a:extLst>
              <a:ext uri="{FF2B5EF4-FFF2-40B4-BE49-F238E27FC236}">
                <a16:creationId xmlns:a16="http://schemas.microsoft.com/office/drawing/2014/main" xmlns="" id="{920950C2-5C46-DCA5-9EB8-4FAE9A867F8F}"/>
              </a:ext>
            </a:extLst>
          </p:cNvPr>
          <p:cNvSpPr>
            <a:spLocks noGrp="1" noChangeArrowheads="1"/>
          </p:cNvSpPr>
          <p:nvPr>
            <p:ph type="dt" idx="1"/>
          </p:nvPr>
        </p:nvSpPr>
        <p:spPr bwMode="auto">
          <a:xfrm>
            <a:off x="5799138" y="0"/>
            <a:ext cx="4435475" cy="39528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baseline="0">
                <a:latin typeface="Times New Roman" pitchFamily="18" charset="0"/>
              </a:defRPr>
            </a:lvl1pPr>
          </a:lstStyle>
          <a:p>
            <a:pPr>
              <a:defRPr/>
            </a:pPr>
            <a:endParaRPr lang="it-IT"/>
          </a:p>
        </p:txBody>
      </p:sp>
      <p:sp>
        <p:nvSpPr>
          <p:cNvPr id="18436" name="Rectangle 4">
            <a:extLst>
              <a:ext uri="{FF2B5EF4-FFF2-40B4-BE49-F238E27FC236}">
                <a16:creationId xmlns:a16="http://schemas.microsoft.com/office/drawing/2014/main" xmlns="" id="{67117A34-209F-E724-FD56-5180C8834BE3}"/>
              </a:ext>
            </a:extLst>
          </p:cNvPr>
          <p:cNvSpPr>
            <a:spLocks noGrp="1" noRot="1" noChangeAspect="1" noChangeArrowheads="1" noTextEdit="1"/>
          </p:cNvSpPr>
          <p:nvPr>
            <p:ph type="sldImg" idx="2"/>
          </p:nvPr>
        </p:nvSpPr>
        <p:spPr bwMode="auto">
          <a:xfrm>
            <a:off x="3328988" y="552450"/>
            <a:ext cx="3576637" cy="2682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5" name="Rectangle 5">
            <a:extLst>
              <a:ext uri="{FF2B5EF4-FFF2-40B4-BE49-F238E27FC236}">
                <a16:creationId xmlns:a16="http://schemas.microsoft.com/office/drawing/2014/main" xmlns="" id="{EB551AC4-0293-804C-E8A0-DB7398219AF6}"/>
              </a:ext>
            </a:extLst>
          </p:cNvPr>
          <p:cNvSpPr>
            <a:spLocks noGrp="1" noChangeArrowheads="1"/>
          </p:cNvSpPr>
          <p:nvPr>
            <p:ph type="body" sz="quarter" idx="3"/>
          </p:nvPr>
        </p:nvSpPr>
        <p:spPr bwMode="auto">
          <a:xfrm>
            <a:off x="1365250" y="3392488"/>
            <a:ext cx="7504113" cy="31543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84006" name="Rectangle 6">
            <a:extLst>
              <a:ext uri="{FF2B5EF4-FFF2-40B4-BE49-F238E27FC236}">
                <a16:creationId xmlns:a16="http://schemas.microsoft.com/office/drawing/2014/main" xmlns="" id="{CC0CFA53-EE8B-55A6-9269-9082B2878260}"/>
              </a:ext>
            </a:extLst>
          </p:cNvPr>
          <p:cNvSpPr>
            <a:spLocks noGrp="1" noChangeArrowheads="1"/>
          </p:cNvSpPr>
          <p:nvPr>
            <p:ph type="ftr" sz="quarter" idx="4"/>
          </p:nvPr>
        </p:nvSpPr>
        <p:spPr bwMode="auto">
          <a:xfrm>
            <a:off x="0" y="6704013"/>
            <a:ext cx="4435475" cy="395287"/>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l">
              <a:defRPr sz="1200" baseline="0">
                <a:latin typeface="Times New Roman" pitchFamily="18" charset="0"/>
              </a:defRPr>
            </a:lvl1pPr>
          </a:lstStyle>
          <a:p>
            <a:pPr>
              <a:defRPr/>
            </a:pPr>
            <a:endParaRPr lang="it-IT"/>
          </a:p>
        </p:txBody>
      </p:sp>
      <p:sp>
        <p:nvSpPr>
          <p:cNvPr id="384007" name="Rectangle 7">
            <a:extLst>
              <a:ext uri="{FF2B5EF4-FFF2-40B4-BE49-F238E27FC236}">
                <a16:creationId xmlns:a16="http://schemas.microsoft.com/office/drawing/2014/main" xmlns="" id="{0966CB2C-161B-2DB4-E833-1CEF13ED896B}"/>
              </a:ext>
            </a:extLst>
          </p:cNvPr>
          <p:cNvSpPr>
            <a:spLocks noGrp="1" noChangeArrowheads="1"/>
          </p:cNvSpPr>
          <p:nvPr>
            <p:ph type="sldNum" sz="quarter" idx="5"/>
          </p:nvPr>
        </p:nvSpPr>
        <p:spPr bwMode="auto">
          <a:xfrm>
            <a:off x="5799138" y="6704013"/>
            <a:ext cx="4435475" cy="395287"/>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baseline="0">
                <a:latin typeface="Times New Roman" panose="02020603050405020304" pitchFamily="18" charset="0"/>
              </a:defRPr>
            </a:lvl1pPr>
          </a:lstStyle>
          <a:p>
            <a:fld id="{39B70117-694D-EF46-B41D-9BE1D77AD039}" type="slidenum">
              <a:rPr lang="it-IT" altLang="it-IT"/>
              <a:pPr/>
              <a:t>‹#›</a:t>
            </a:fld>
            <a:endParaRPr lang="it-IT" altLang="it-IT"/>
          </a:p>
        </p:txBody>
      </p:sp>
    </p:spTree>
    <p:extLst>
      <p:ext uri="{BB962C8B-B14F-4D97-AF65-F5344CB8AC3E}">
        <p14:creationId xmlns:p14="http://schemas.microsoft.com/office/powerpoint/2010/main" val="105427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0">
            <a:extLst>
              <a:ext uri="{FF2B5EF4-FFF2-40B4-BE49-F238E27FC236}">
                <a16:creationId xmlns:a16="http://schemas.microsoft.com/office/drawing/2014/main" xmlns="" id="{21552BE6-124A-BD45-4E3B-F0E9475A8F7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Times New Roman" panose="02020603050405020304" pitchFamily="18" charset="0"/>
                <a:ea typeface="MS PGothic" panose="020B0600070205080204" pitchFamily="34" charset="-128"/>
              </a:rPr>
              <a:t>Prof. Angelo Riccio, Chimica Fisica dell'Atmosfera</a:t>
            </a:r>
          </a:p>
        </p:txBody>
      </p:sp>
      <p:sp>
        <p:nvSpPr>
          <p:cNvPr id="19459" name="Rectangle 1031">
            <a:extLst>
              <a:ext uri="{FF2B5EF4-FFF2-40B4-BE49-F238E27FC236}">
                <a16:creationId xmlns:a16="http://schemas.microsoft.com/office/drawing/2014/main" xmlns="" id="{73F21D75-4E07-13A6-B72C-9D425916E4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fld id="{6D0301F7-7756-BD42-9967-35ECC7F1A35B}" type="slidenum">
              <a:rPr lang="it-IT" altLang="it-IT" baseline="0">
                <a:latin typeface="Times New Roman" panose="02020603050405020304" pitchFamily="18" charset="0"/>
              </a:rPr>
              <a:pPr eaLnBrk="1" hangingPunct="1"/>
              <a:t>7</a:t>
            </a:fld>
            <a:endParaRPr lang="it-IT" altLang="it-IT" baseline="0">
              <a:latin typeface="Times New Roman" panose="02020603050405020304" pitchFamily="18" charset="0"/>
            </a:endParaRPr>
          </a:p>
        </p:txBody>
      </p:sp>
      <p:sp>
        <p:nvSpPr>
          <p:cNvPr id="19460" name="Rectangle 2">
            <a:extLst>
              <a:ext uri="{FF2B5EF4-FFF2-40B4-BE49-F238E27FC236}">
                <a16:creationId xmlns:a16="http://schemas.microsoft.com/office/drawing/2014/main" xmlns="" id="{5E09B3DA-9B09-DA43-105D-9C7CEB64F15E}"/>
              </a:ext>
            </a:extLst>
          </p:cNvPr>
          <p:cNvSpPr>
            <a:spLocks noGrp="1" noRot="1" noChangeAspect="1" noChangeArrowheads="1" noTextEdit="1"/>
          </p:cNvSpPr>
          <p:nvPr>
            <p:ph type="sldImg"/>
          </p:nvPr>
        </p:nvSpPr>
        <p:spPr>
          <a:ln/>
        </p:spPr>
      </p:sp>
      <p:sp>
        <p:nvSpPr>
          <p:cNvPr id="19461" name="Rectangle 3">
            <a:extLst>
              <a:ext uri="{FF2B5EF4-FFF2-40B4-BE49-F238E27FC236}">
                <a16:creationId xmlns:a16="http://schemas.microsoft.com/office/drawing/2014/main" xmlns="" id="{08A85201-632B-8695-2A92-35653A895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La temperatura equivalente di Venere è più bassa di quella della terra perché, nonostante sia più vicina al sole, il suo albedo è notevolmente più grande.</a:t>
            </a:r>
          </a:p>
        </p:txBody>
      </p:sp>
    </p:spTree>
    <p:extLst>
      <p:ext uri="{BB962C8B-B14F-4D97-AF65-F5344CB8AC3E}">
        <p14:creationId xmlns:p14="http://schemas.microsoft.com/office/powerpoint/2010/main" val="333155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xmlns="" id="{DED28605-4971-87D2-EB38-696B7671C4A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05554A15-1212-D33A-08ED-F8E83C695421}"/>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45DFC44D-4EAF-2938-BC48-9769E8DA9D70}"/>
              </a:ext>
            </a:extLst>
          </p:cNvPr>
          <p:cNvSpPr>
            <a:spLocks noGrp="1" noChangeArrowheads="1"/>
          </p:cNvSpPr>
          <p:nvPr>
            <p:ph type="sldNum" sz="quarter" idx="12"/>
          </p:nvPr>
        </p:nvSpPr>
        <p:spPr>
          <a:ln/>
        </p:spPr>
        <p:txBody>
          <a:bodyPr/>
          <a:lstStyle>
            <a:lvl1pPr>
              <a:defRPr/>
            </a:lvl1pPr>
          </a:lstStyle>
          <a:p>
            <a:fld id="{A051B6E4-D8CF-B54C-8519-182D28AA93E2}" type="slidenum">
              <a:rPr lang="it-IT" altLang="it-IT"/>
              <a:pPr/>
              <a:t>‹#›</a:t>
            </a:fld>
            <a:endParaRPr lang="it-IT" altLang="it-IT"/>
          </a:p>
        </p:txBody>
      </p:sp>
    </p:spTree>
    <p:extLst>
      <p:ext uri="{BB962C8B-B14F-4D97-AF65-F5344CB8AC3E}">
        <p14:creationId xmlns:p14="http://schemas.microsoft.com/office/powerpoint/2010/main" val="349150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12549A4E-3588-00F0-E8F5-358C76F7EA0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F2A7A09F-A0CD-3D52-7C5B-24C350A6EEC8}"/>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42F9D542-FD27-D28E-104A-FC057F1C9AD1}"/>
              </a:ext>
            </a:extLst>
          </p:cNvPr>
          <p:cNvSpPr>
            <a:spLocks noGrp="1" noChangeArrowheads="1"/>
          </p:cNvSpPr>
          <p:nvPr>
            <p:ph type="sldNum" sz="quarter" idx="12"/>
          </p:nvPr>
        </p:nvSpPr>
        <p:spPr>
          <a:ln/>
        </p:spPr>
        <p:txBody>
          <a:bodyPr/>
          <a:lstStyle>
            <a:lvl1pPr>
              <a:defRPr/>
            </a:lvl1pPr>
          </a:lstStyle>
          <a:p>
            <a:fld id="{1EA39872-42AF-8B4C-8432-7EB4F2BB37B8}" type="slidenum">
              <a:rPr lang="it-IT" altLang="it-IT"/>
              <a:pPr/>
              <a:t>‹#›</a:t>
            </a:fld>
            <a:endParaRPr lang="it-IT" altLang="it-IT"/>
          </a:p>
        </p:txBody>
      </p:sp>
    </p:spTree>
    <p:extLst>
      <p:ext uri="{BB962C8B-B14F-4D97-AF65-F5344CB8AC3E}">
        <p14:creationId xmlns:p14="http://schemas.microsoft.com/office/powerpoint/2010/main" val="69862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BE92EB3D-0BA7-885B-E634-607A9A52DC5A}"/>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5FCB2082-D9D2-9A35-D3DA-D161C55CF714}"/>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57C950C9-3F61-FC72-402F-878804A530F7}"/>
              </a:ext>
            </a:extLst>
          </p:cNvPr>
          <p:cNvSpPr>
            <a:spLocks noGrp="1" noChangeArrowheads="1"/>
          </p:cNvSpPr>
          <p:nvPr>
            <p:ph type="sldNum" sz="quarter" idx="12"/>
          </p:nvPr>
        </p:nvSpPr>
        <p:spPr>
          <a:ln/>
        </p:spPr>
        <p:txBody>
          <a:bodyPr/>
          <a:lstStyle>
            <a:lvl1pPr>
              <a:defRPr/>
            </a:lvl1pPr>
          </a:lstStyle>
          <a:p>
            <a:fld id="{22EB1B5D-E1A8-0D43-AC64-F168FA0AE696}" type="slidenum">
              <a:rPr lang="it-IT" altLang="it-IT"/>
              <a:pPr/>
              <a:t>‹#›</a:t>
            </a:fld>
            <a:endParaRPr lang="it-IT" altLang="it-IT"/>
          </a:p>
        </p:txBody>
      </p:sp>
    </p:spTree>
    <p:extLst>
      <p:ext uri="{BB962C8B-B14F-4D97-AF65-F5344CB8AC3E}">
        <p14:creationId xmlns:p14="http://schemas.microsoft.com/office/powerpoint/2010/main" val="388928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xmlns="" id="{33ED2EC4-DCAE-EB30-094C-DF68A2C3D19D}"/>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73EB8575-DA51-29CE-34EA-4731931F14E1}"/>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EDBF1621-7D6D-8631-C25D-7F122AC32B6D}"/>
              </a:ext>
            </a:extLst>
          </p:cNvPr>
          <p:cNvSpPr>
            <a:spLocks noGrp="1" noChangeArrowheads="1"/>
          </p:cNvSpPr>
          <p:nvPr>
            <p:ph type="sldNum" sz="quarter" idx="12"/>
          </p:nvPr>
        </p:nvSpPr>
        <p:spPr>
          <a:ln/>
        </p:spPr>
        <p:txBody>
          <a:bodyPr/>
          <a:lstStyle>
            <a:lvl1pPr>
              <a:defRPr/>
            </a:lvl1pPr>
          </a:lstStyle>
          <a:p>
            <a:fld id="{77BAA17C-4950-E441-98B8-88B126ECF5F1}" type="slidenum">
              <a:rPr lang="it-IT" altLang="it-IT"/>
              <a:pPr/>
              <a:t>‹#›</a:t>
            </a:fld>
            <a:endParaRPr lang="it-IT" altLang="it-IT"/>
          </a:p>
        </p:txBody>
      </p:sp>
    </p:spTree>
    <p:extLst>
      <p:ext uri="{BB962C8B-B14F-4D97-AF65-F5344CB8AC3E}">
        <p14:creationId xmlns:p14="http://schemas.microsoft.com/office/powerpoint/2010/main" val="256182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xmlns="" id="{64ED9165-4CCD-E1C0-85BC-38044675530E}"/>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xmlns="" id="{BA0402E4-61DD-768A-7F61-8F5282DE1932}"/>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6" name="Rectangle 6">
            <a:extLst>
              <a:ext uri="{FF2B5EF4-FFF2-40B4-BE49-F238E27FC236}">
                <a16:creationId xmlns:a16="http://schemas.microsoft.com/office/drawing/2014/main" xmlns="" id="{66DBAAF4-BEE0-D4D3-9494-7AE538808D41}"/>
              </a:ext>
            </a:extLst>
          </p:cNvPr>
          <p:cNvSpPr>
            <a:spLocks noGrp="1" noChangeArrowheads="1"/>
          </p:cNvSpPr>
          <p:nvPr>
            <p:ph type="sldNum" sz="quarter" idx="12"/>
          </p:nvPr>
        </p:nvSpPr>
        <p:spPr>
          <a:ln/>
        </p:spPr>
        <p:txBody>
          <a:bodyPr/>
          <a:lstStyle>
            <a:lvl1pPr>
              <a:defRPr/>
            </a:lvl1pPr>
          </a:lstStyle>
          <a:p>
            <a:fld id="{939E75B6-965C-5449-9054-201982D3A431}" type="slidenum">
              <a:rPr lang="it-IT" altLang="it-IT"/>
              <a:pPr/>
              <a:t>‹#›</a:t>
            </a:fld>
            <a:endParaRPr lang="it-IT" altLang="it-IT"/>
          </a:p>
        </p:txBody>
      </p:sp>
    </p:spTree>
    <p:extLst>
      <p:ext uri="{BB962C8B-B14F-4D97-AF65-F5344CB8AC3E}">
        <p14:creationId xmlns:p14="http://schemas.microsoft.com/office/powerpoint/2010/main" val="362881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xmlns="" id="{CF28A163-8246-BB12-E568-F39EFC9EA8B0}"/>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DAED2FD8-6FAD-43B3-2A7A-C124CBCBFD46}"/>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F592C59F-4316-3F69-B01C-30E058C31588}"/>
              </a:ext>
            </a:extLst>
          </p:cNvPr>
          <p:cNvSpPr>
            <a:spLocks noGrp="1" noChangeArrowheads="1"/>
          </p:cNvSpPr>
          <p:nvPr>
            <p:ph type="sldNum" sz="quarter" idx="12"/>
          </p:nvPr>
        </p:nvSpPr>
        <p:spPr>
          <a:ln/>
        </p:spPr>
        <p:txBody>
          <a:bodyPr/>
          <a:lstStyle>
            <a:lvl1pPr>
              <a:defRPr/>
            </a:lvl1pPr>
          </a:lstStyle>
          <a:p>
            <a:fld id="{8940E85E-36B8-5743-BE09-9669C6C14C1F}" type="slidenum">
              <a:rPr lang="it-IT" altLang="it-IT"/>
              <a:pPr/>
              <a:t>‹#›</a:t>
            </a:fld>
            <a:endParaRPr lang="it-IT" altLang="it-IT"/>
          </a:p>
        </p:txBody>
      </p:sp>
    </p:spTree>
    <p:extLst>
      <p:ext uri="{BB962C8B-B14F-4D97-AF65-F5344CB8AC3E}">
        <p14:creationId xmlns:p14="http://schemas.microsoft.com/office/powerpoint/2010/main" val="214653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xmlns="" id="{E0BA5499-692E-C165-6FD6-107A3A73E4A9}"/>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xmlns="" id="{0A2561D9-B744-87B6-46D6-7415C3BF9FC0}"/>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9" name="Rectangle 6">
            <a:extLst>
              <a:ext uri="{FF2B5EF4-FFF2-40B4-BE49-F238E27FC236}">
                <a16:creationId xmlns:a16="http://schemas.microsoft.com/office/drawing/2014/main" xmlns="" id="{263D80CA-CC47-172E-0427-979ECEFFF236}"/>
              </a:ext>
            </a:extLst>
          </p:cNvPr>
          <p:cNvSpPr>
            <a:spLocks noGrp="1" noChangeArrowheads="1"/>
          </p:cNvSpPr>
          <p:nvPr>
            <p:ph type="sldNum" sz="quarter" idx="12"/>
          </p:nvPr>
        </p:nvSpPr>
        <p:spPr>
          <a:ln/>
        </p:spPr>
        <p:txBody>
          <a:bodyPr/>
          <a:lstStyle>
            <a:lvl1pPr>
              <a:defRPr/>
            </a:lvl1pPr>
          </a:lstStyle>
          <a:p>
            <a:fld id="{A420A234-FFCE-7D43-B68A-55275B8AC78D}" type="slidenum">
              <a:rPr lang="it-IT" altLang="it-IT"/>
              <a:pPr/>
              <a:t>‹#›</a:t>
            </a:fld>
            <a:endParaRPr lang="it-IT" altLang="it-IT"/>
          </a:p>
        </p:txBody>
      </p:sp>
    </p:spTree>
    <p:extLst>
      <p:ext uri="{BB962C8B-B14F-4D97-AF65-F5344CB8AC3E}">
        <p14:creationId xmlns:p14="http://schemas.microsoft.com/office/powerpoint/2010/main" val="225784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xmlns="" id="{072C91E8-C08C-7C96-FCEC-C53C38048630}"/>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xmlns="" id="{B0D625DB-11F7-41FC-92FC-A4C18859C0D1}"/>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5" name="Rectangle 6">
            <a:extLst>
              <a:ext uri="{FF2B5EF4-FFF2-40B4-BE49-F238E27FC236}">
                <a16:creationId xmlns:a16="http://schemas.microsoft.com/office/drawing/2014/main" xmlns="" id="{D8F86AFB-8ACF-DC3F-BEE7-83C49C900709}"/>
              </a:ext>
            </a:extLst>
          </p:cNvPr>
          <p:cNvSpPr>
            <a:spLocks noGrp="1" noChangeArrowheads="1"/>
          </p:cNvSpPr>
          <p:nvPr>
            <p:ph type="sldNum" sz="quarter" idx="12"/>
          </p:nvPr>
        </p:nvSpPr>
        <p:spPr>
          <a:ln/>
        </p:spPr>
        <p:txBody>
          <a:bodyPr/>
          <a:lstStyle>
            <a:lvl1pPr>
              <a:defRPr/>
            </a:lvl1pPr>
          </a:lstStyle>
          <a:p>
            <a:fld id="{0F2203EC-509B-4F4B-9543-A4194CBB8C4A}" type="slidenum">
              <a:rPr lang="it-IT" altLang="it-IT"/>
              <a:pPr/>
              <a:t>‹#›</a:t>
            </a:fld>
            <a:endParaRPr lang="it-IT" altLang="it-IT"/>
          </a:p>
        </p:txBody>
      </p:sp>
    </p:spTree>
    <p:extLst>
      <p:ext uri="{BB962C8B-B14F-4D97-AF65-F5344CB8AC3E}">
        <p14:creationId xmlns:p14="http://schemas.microsoft.com/office/powerpoint/2010/main" val="255882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D46623F-2CFE-AAA1-8B46-0248E868331A}"/>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xmlns="" id="{F204476E-678F-7481-7B28-7590436CBBE8}"/>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4" name="Rectangle 6">
            <a:extLst>
              <a:ext uri="{FF2B5EF4-FFF2-40B4-BE49-F238E27FC236}">
                <a16:creationId xmlns:a16="http://schemas.microsoft.com/office/drawing/2014/main" xmlns="" id="{4DCD6E91-7AE6-E1E1-31D5-739B3FBEDEB3}"/>
              </a:ext>
            </a:extLst>
          </p:cNvPr>
          <p:cNvSpPr>
            <a:spLocks noGrp="1" noChangeArrowheads="1"/>
          </p:cNvSpPr>
          <p:nvPr>
            <p:ph type="sldNum" sz="quarter" idx="12"/>
          </p:nvPr>
        </p:nvSpPr>
        <p:spPr>
          <a:ln/>
        </p:spPr>
        <p:txBody>
          <a:bodyPr/>
          <a:lstStyle>
            <a:lvl1pPr>
              <a:defRPr/>
            </a:lvl1pPr>
          </a:lstStyle>
          <a:p>
            <a:fld id="{84A8DAB4-8B4A-F24D-B194-D1EAB592DC9D}" type="slidenum">
              <a:rPr lang="it-IT" altLang="it-IT"/>
              <a:pPr/>
              <a:t>‹#›</a:t>
            </a:fld>
            <a:endParaRPr lang="it-IT" altLang="it-IT"/>
          </a:p>
        </p:txBody>
      </p:sp>
    </p:spTree>
    <p:extLst>
      <p:ext uri="{BB962C8B-B14F-4D97-AF65-F5344CB8AC3E}">
        <p14:creationId xmlns:p14="http://schemas.microsoft.com/office/powerpoint/2010/main" val="147131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6C1B7F66-F6A7-E3E5-FF09-A36F2AA6A909}"/>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B6321AED-5D70-21E3-0F23-40AB90F1A05A}"/>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6320E93A-E327-768F-A231-E67D4D5C6BC8}"/>
              </a:ext>
            </a:extLst>
          </p:cNvPr>
          <p:cNvSpPr>
            <a:spLocks noGrp="1" noChangeArrowheads="1"/>
          </p:cNvSpPr>
          <p:nvPr>
            <p:ph type="sldNum" sz="quarter" idx="12"/>
          </p:nvPr>
        </p:nvSpPr>
        <p:spPr>
          <a:ln/>
        </p:spPr>
        <p:txBody>
          <a:bodyPr/>
          <a:lstStyle>
            <a:lvl1pPr>
              <a:defRPr/>
            </a:lvl1pPr>
          </a:lstStyle>
          <a:p>
            <a:fld id="{119E75D7-57F5-0243-AFEC-60191FE4403C}" type="slidenum">
              <a:rPr lang="it-IT" altLang="it-IT"/>
              <a:pPr/>
              <a:t>‹#›</a:t>
            </a:fld>
            <a:endParaRPr lang="it-IT" altLang="it-IT"/>
          </a:p>
        </p:txBody>
      </p:sp>
    </p:spTree>
    <p:extLst>
      <p:ext uri="{BB962C8B-B14F-4D97-AF65-F5344CB8AC3E}">
        <p14:creationId xmlns:p14="http://schemas.microsoft.com/office/powerpoint/2010/main" val="114020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xmlns="" id="{9F74A20F-81C1-C09A-9056-ADCFE1389DB2}"/>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xmlns="" id="{9CC8BE40-D0A5-50FE-6852-74597884111D}"/>
              </a:ext>
            </a:extLst>
          </p:cNvPr>
          <p:cNvSpPr>
            <a:spLocks noGrp="1" noChangeArrowheads="1"/>
          </p:cNvSpPr>
          <p:nvPr>
            <p:ph type="ftr" sz="quarter" idx="11"/>
          </p:nvPr>
        </p:nvSpPr>
        <p:spPr>
          <a:ln/>
        </p:spPr>
        <p:txBody>
          <a:bodyPr/>
          <a:lstStyle>
            <a:lvl1pPr>
              <a:defRPr/>
            </a:lvl1pPr>
          </a:lstStyle>
          <a:p>
            <a:pPr>
              <a:defRPr/>
            </a:pPr>
            <a:r>
              <a:rPr lang="it-IT"/>
              <a:t>Prof. A. Riccio. Chimica Fisica</a:t>
            </a:r>
          </a:p>
        </p:txBody>
      </p:sp>
      <p:sp>
        <p:nvSpPr>
          <p:cNvPr id="7" name="Rectangle 6">
            <a:extLst>
              <a:ext uri="{FF2B5EF4-FFF2-40B4-BE49-F238E27FC236}">
                <a16:creationId xmlns:a16="http://schemas.microsoft.com/office/drawing/2014/main" xmlns="" id="{48C4403F-3AFB-79CB-FD7D-1D7D0D284703}"/>
              </a:ext>
            </a:extLst>
          </p:cNvPr>
          <p:cNvSpPr>
            <a:spLocks noGrp="1" noChangeArrowheads="1"/>
          </p:cNvSpPr>
          <p:nvPr>
            <p:ph type="sldNum" sz="quarter" idx="12"/>
          </p:nvPr>
        </p:nvSpPr>
        <p:spPr>
          <a:ln/>
        </p:spPr>
        <p:txBody>
          <a:bodyPr/>
          <a:lstStyle>
            <a:lvl1pPr>
              <a:defRPr/>
            </a:lvl1pPr>
          </a:lstStyle>
          <a:p>
            <a:fld id="{4CD76B15-2CBE-A44F-97B9-B82E2D965A18}" type="slidenum">
              <a:rPr lang="it-IT" altLang="it-IT"/>
              <a:pPr/>
              <a:t>‹#›</a:t>
            </a:fld>
            <a:endParaRPr lang="it-IT" altLang="it-IT"/>
          </a:p>
        </p:txBody>
      </p:sp>
    </p:spTree>
    <p:extLst>
      <p:ext uri="{BB962C8B-B14F-4D97-AF65-F5344CB8AC3E}">
        <p14:creationId xmlns:p14="http://schemas.microsoft.com/office/powerpoint/2010/main" val="181850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CCEBF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443EB592-1B05-2642-D213-644B19EEAB1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a16="http://schemas.microsoft.com/office/drawing/2014/main" xmlns="" id="{38D9B477-49F7-4C21-C78D-93ADF53BD0B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xmlns="" id="{546E912B-E6F7-BD1C-34BA-22221563575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aseline="0">
                <a:solidFill>
                  <a:schemeClr val="tx1"/>
                </a:solidFill>
                <a:latin typeface="+mn-lt"/>
              </a:defRPr>
            </a:lvl1pPr>
          </a:lstStyle>
          <a:p>
            <a:pPr>
              <a:defRPr/>
            </a:pPr>
            <a:endParaRPr lang="it-IT"/>
          </a:p>
        </p:txBody>
      </p:sp>
      <p:sp>
        <p:nvSpPr>
          <p:cNvPr id="1029" name="Rectangle 5">
            <a:extLst>
              <a:ext uri="{FF2B5EF4-FFF2-40B4-BE49-F238E27FC236}">
                <a16:creationId xmlns:a16="http://schemas.microsoft.com/office/drawing/2014/main" xmlns="" id="{32CAD3EA-5F23-F523-D0BB-ED1E5A4001FD}"/>
              </a:ext>
            </a:extLst>
          </p:cNvPr>
          <p:cNvSpPr>
            <a:spLocks noGrp="1" noChangeArrowheads="1"/>
          </p:cNvSpPr>
          <p:nvPr>
            <p:ph type="ftr" sz="quarter" idx="3"/>
          </p:nvPr>
        </p:nvSpPr>
        <p:spPr bwMode="auto">
          <a:xfrm>
            <a:off x="1828800" y="6629400"/>
            <a:ext cx="548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aseline="0">
                <a:solidFill>
                  <a:schemeClr val="tx1"/>
                </a:solidFill>
              </a:defRPr>
            </a:lvl1pPr>
          </a:lstStyle>
          <a:p>
            <a:pPr>
              <a:defRPr/>
            </a:pPr>
            <a:r>
              <a:rPr lang="it-IT"/>
              <a:t>Prof. A. Riccio. Chimica Fisica</a:t>
            </a:r>
          </a:p>
        </p:txBody>
      </p:sp>
      <p:sp>
        <p:nvSpPr>
          <p:cNvPr id="1030" name="Rectangle 6">
            <a:extLst>
              <a:ext uri="{FF2B5EF4-FFF2-40B4-BE49-F238E27FC236}">
                <a16:creationId xmlns:a16="http://schemas.microsoft.com/office/drawing/2014/main" xmlns="" id="{345E1DF4-0C2E-DB91-1CD4-71228EB81C8E}"/>
              </a:ext>
            </a:extLst>
          </p:cNvPr>
          <p:cNvSpPr>
            <a:spLocks noGrp="1" noChangeArrowheads="1"/>
          </p:cNvSpPr>
          <p:nvPr>
            <p:ph type="sldNum" sz="quarter" idx="4"/>
          </p:nvPr>
        </p:nvSpPr>
        <p:spPr bwMode="auto">
          <a:xfrm>
            <a:off x="7315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2000" baseline="0">
                <a:solidFill>
                  <a:schemeClr val="tx1"/>
                </a:solidFill>
              </a:defRPr>
            </a:lvl1pPr>
          </a:lstStyle>
          <a:p>
            <a:fld id="{CCA011DA-9D16-D049-B69B-FF6CA4F8A1F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4">
            <a:extLst>
              <a:ext uri="{FF2B5EF4-FFF2-40B4-BE49-F238E27FC236}">
                <a16:creationId xmlns:a16="http://schemas.microsoft.com/office/drawing/2014/main" xmlns="" id="{30FAC6E8-CA08-42AF-2FA8-14CD4A723CF5}"/>
              </a:ext>
            </a:extLst>
          </p:cNvPr>
          <p:cNvSpPr txBox="1">
            <a:spLocks noChangeArrowheads="1"/>
          </p:cNvSpPr>
          <p:nvPr/>
        </p:nvSpPr>
        <p:spPr bwMode="auto">
          <a:xfrm>
            <a:off x="1371600" y="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dirty="0">
                <a:latin typeface="Comic Sans MS" panose="030F0902030302020204" pitchFamily="66" charset="0"/>
                <a:cs typeface="Arial" panose="020B0604020202020204" pitchFamily="34" charset="0"/>
              </a:rPr>
              <a:t>Corso di Chimica dell’ Ambiente  </a:t>
            </a:r>
          </a:p>
          <a:p>
            <a:pPr eaLnBrk="1" hangingPunct="1"/>
            <a:r>
              <a:rPr lang="it-IT" altLang="it-IT" sz="2400" dirty="0">
                <a:latin typeface="Comic Sans MS" panose="030F0902030302020204" pitchFamily="66" charset="0"/>
                <a:cs typeface="Arial" panose="020B0604020202020204" pitchFamily="34" charset="0"/>
              </a:rPr>
              <a:t>Laurea Magistrale in </a:t>
            </a:r>
          </a:p>
          <a:p>
            <a:pPr eaLnBrk="1" hangingPunct="1"/>
            <a:r>
              <a:rPr lang="it-IT" altLang="it-IT" sz="2400" dirty="0">
                <a:latin typeface="Comic Sans MS" panose="030F0902030302020204" pitchFamily="66" charset="0"/>
                <a:cs typeface="Arial" panose="020B0604020202020204" pitchFamily="34" charset="0"/>
              </a:rPr>
              <a:t>Biologia per la Sostenibilità</a:t>
            </a:r>
          </a:p>
        </p:txBody>
      </p:sp>
      <p:sp>
        <p:nvSpPr>
          <p:cNvPr id="2051" name="CasellaDiTesto 5">
            <a:extLst>
              <a:ext uri="{FF2B5EF4-FFF2-40B4-BE49-F238E27FC236}">
                <a16:creationId xmlns:a16="http://schemas.microsoft.com/office/drawing/2014/main" xmlns="" id="{7AC202C0-AF69-EFA4-E5B7-9663AEFA639B}"/>
              </a:ext>
            </a:extLst>
          </p:cNvPr>
          <p:cNvSpPr txBox="1">
            <a:spLocks noChangeArrowheads="1"/>
          </p:cNvSpPr>
          <p:nvPr/>
        </p:nvSpPr>
        <p:spPr bwMode="auto">
          <a:xfrm>
            <a:off x="2247900" y="1340768"/>
            <a:ext cx="54864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i="1" dirty="0">
                <a:latin typeface="Comic Sans MS" panose="030F0902030302020204" pitchFamily="66" charset="0"/>
                <a:cs typeface="Arial" panose="020B0604020202020204" pitchFamily="34" charset="0"/>
              </a:rPr>
              <a:t>Prof.ssa Elena Chianese</a:t>
            </a:r>
          </a:p>
          <a:p>
            <a:pPr eaLnBrk="1" hangingPunct="1"/>
            <a:endParaRPr lang="it-IT" altLang="it-IT" sz="2400" dirty="0">
              <a:latin typeface="Comic Sans MS" panose="030F0902030302020204" pitchFamily="66" charset="0"/>
              <a:cs typeface="Arial" panose="020B0604020202020204" pitchFamily="34" charset="0"/>
            </a:endParaRPr>
          </a:p>
          <a:p>
            <a:pPr eaLnBrk="1" hangingPunct="1"/>
            <a:r>
              <a:rPr lang="it-IT" altLang="it-IT" sz="2400" dirty="0">
                <a:latin typeface="Comic Sans MS" panose="030F0902030302020204" pitchFamily="66" charset="0"/>
                <a:cs typeface="Arial" panose="020B0604020202020204" pitchFamily="34" charset="0"/>
              </a:rPr>
              <a:t>Dip. di Scienze </a:t>
            </a:r>
            <a:r>
              <a:rPr lang="it-IT" altLang="it-IT" sz="2400" dirty="0" smtClean="0">
                <a:latin typeface="Comic Sans MS" panose="030F0902030302020204" pitchFamily="66" charset="0"/>
                <a:cs typeface="Arial" panose="020B0604020202020204" pitchFamily="34" charset="0"/>
              </a:rPr>
              <a:t>e</a:t>
            </a:r>
            <a:r>
              <a:rPr lang="it-IT" altLang="it-IT" sz="2400" baseline="0" dirty="0" smtClean="0">
                <a:latin typeface="Comic Sans MS" panose="030F0902030302020204" pitchFamily="66" charset="0"/>
                <a:cs typeface="Arial" panose="020B0604020202020204" pitchFamily="34" charset="0"/>
              </a:rPr>
              <a:t> </a:t>
            </a:r>
            <a:r>
              <a:rPr lang="it-IT" altLang="it-IT" sz="2400" dirty="0">
                <a:latin typeface="Comic Sans MS" panose="030F0902030302020204" pitchFamily="66" charset="0"/>
                <a:cs typeface="Arial" panose="020B0604020202020204" pitchFamily="34" charset="0"/>
              </a:rPr>
              <a:t>T</a:t>
            </a:r>
            <a:r>
              <a:rPr lang="it-IT" altLang="it-IT" sz="2400" dirty="0">
                <a:latin typeface="Comic Sans MS" panose="030F0902030302020204" pitchFamily="66" charset="0"/>
                <a:cs typeface="Arial" panose="020B0604020202020204" pitchFamily="34" charset="0"/>
              </a:rPr>
              <a:t>ecnologie</a:t>
            </a:r>
            <a:r>
              <a:rPr lang="it-IT" altLang="it-IT" sz="2400" baseline="0" dirty="0" smtClean="0">
                <a:latin typeface="Comic Sans MS" panose="030F0902030302020204" pitchFamily="66" charset="0"/>
                <a:cs typeface="Arial" panose="020B0604020202020204" pitchFamily="34" charset="0"/>
              </a:rPr>
              <a:t> </a:t>
            </a:r>
          </a:p>
          <a:p>
            <a:pPr eaLnBrk="1" hangingPunct="1"/>
            <a:r>
              <a:rPr lang="it-IT" altLang="it-IT" sz="2400" dirty="0" smtClean="0">
                <a:latin typeface="Comic Sans MS" panose="030F0902030302020204" pitchFamily="66" charset="0"/>
                <a:cs typeface="Arial" panose="020B0604020202020204" pitchFamily="34" charset="0"/>
              </a:rPr>
              <a:t>Università </a:t>
            </a:r>
            <a:r>
              <a:rPr lang="it-IT" altLang="it-IT" sz="2400" dirty="0">
                <a:latin typeface="Comic Sans MS" panose="030F0902030302020204" pitchFamily="66" charset="0"/>
                <a:cs typeface="Arial" panose="020B0604020202020204" pitchFamily="34" charset="0"/>
              </a:rPr>
              <a:t>Parthenope</a:t>
            </a:r>
          </a:p>
          <a:p>
            <a:pPr eaLnBrk="1" hangingPunct="1"/>
            <a:r>
              <a:rPr lang="it-IT" altLang="it-IT" sz="2400" dirty="0">
                <a:latin typeface="Comic Sans MS" panose="030F0902030302020204" pitchFamily="66" charset="0"/>
                <a:cs typeface="Arial" panose="020B0604020202020204" pitchFamily="34" charset="0"/>
              </a:rPr>
              <a:t>Tel. 0815476631</a:t>
            </a:r>
          </a:p>
          <a:p>
            <a:pPr eaLnBrk="1" hangingPunct="1"/>
            <a:r>
              <a:rPr lang="it-IT" altLang="it-IT" sz="2400" dirty="0" err="1">
                <a:latin typeface="Comic Sans MS" panose="030F0902030302020204" pitchFamily="66" charset="0"/>
                <a:cs typeface="Arial" panose="020B0604020202020204" pitchFamily="34" charset="0"/>
              </a:rPr>
              <a:t>elena.chianese@uniparthenope.it</a:t>
            </a:r>
            <a:endParaRPr lang="it-IT" altLang="it-IT" sz="2400" dirty="0">
              <a:latin typeface="Comic Sans MS" panose="030F0902030302020204" pitchFamily="66" charset="0"/>
              <a:cs typeface="Arial" panose="020B0604020202020204" pitchFamily="34" charset="0"/>
            </a:endParaRPr>
          </a:p>
        </p:txBody>
      </p:sp>
      <p:sp>
        <p:nvSpPr>
          <p:cNvPr id="2052" name="Segnaposto numero diapositiva 6">
            <a:extLst>
              <a:ext uri="{FF2B5EF4-FFF2-40B4-BE49-F238E27FC236}">
                <a16:creationId xmlns:a16="http://schemas.microsoft.com/office/drawing/2014/main" xmlns="" id="{739D5526-73BC-CDF9-27F5-4108BAD73895}"/>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C6E11100-8C7F-7841-BFFE-5285E03F7F71}" type="slidenum">
              <a:rPr lang="it-IT" altLang="it-IT" sz="1500">
                <a:latin typeface="Comic Sans MS" panose="030F0902030302020204" pitchFamily="66" charset="0"/>
              </a:rPr>
              <a:pPr algn="r" eaLnBrk="1" hangingPunct="1"/>
              <a:t>1</a:t>
            </a:fld>
            <a:endParaRPr lang="it-IT" altLang="it-IT" sz="1500">
              <a:latin typeface="Comic Sans MS" panose="030F0902030302020204" pitchFamily="66" charset="0"/>
            </a:endParaRPr>
          </a:p>
        </p:txBody>
      </p:sp>
      <p:sp>
        <p:nvSpPr>
          <p:cNvPr id="2053" name="Segnaposto data 4">
            <a:extLst>
              <a:ext uri="{FF2B5EF4-FFF2-40B4-BE49-F238E27FC236}">
                <a16:creationId xmlns:a16="http://schemas.microsoft.com/office/drawing/2014/main" xmlns="" id="{63E6CA80-0995-D37F-75BF-1CB31F1BE18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
        <p:nvSpPr>
          <p:cNvPr id="2055" name="CasellaDiTesto 9">
            <a:extLst>
              <a:ext uri="{FF2B5EF4-FFF2-40B4-BE49-F238E27FC236}">
                <a16:creationId xmlns:a16="http://schemas.microsoft.com/office/drawing/2014/main" xmlns="" id="{F52E8405-7AA0-8943-32B4-169E9987ED4D}"/>
              </a:ext>
            </a:extLst>
          </p:cNvPr>
          <p:cNvSpPr txBox="1">
            <a:spLocks noChangeArrowheads="1"/>
          </p:cNvSpPr>
          <p:nvPr/>
        </p:nvSpPr>
        <p:spPr bwMode="auto">
          <a:xfrm>
            <a:off x="571500" y="5711825"/>
            <a:ext cx="80724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000">
                <a:latin typeface="Comic Sans MS" panose="030F0902030302020204" pitchFamily="66" charset="0"/>
              </a:rPr>
              <a:t>Argomenti della presentazione: effetto serra.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xmlns="" id="{0A1DA3F7-E8C4-79CD-4873-D55841F21D14}"/>
              </a:ext>
            </a:extLst>
          </p:cNvPr>
          <p:cNvSpPr txBox="1">
            <a:spLocks noChangeArrowheads="1"/>
          </p:cNvSpPr>
          <p:nvPr/>
        </p:nvSpPr>
        <p:spPr bwMode="auto">
          <a:xfrm>
            <a:off x="428625" y="142875"/>
            <a:ext cx="8305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spcBef>
                <a:spcPct val="25000"/>
              </a:spcBef>
            </a:pPr>
            <a:r>
              <a:rPr lang="it-IT" altLang="it-IT" baseline="0">
                <a:latin typeface="Comic Sans MS" panose="030F0902030302020204" pitchFamily="66" charset="0"/>
              </a:rPr>
              <a:t>Una qualunque vibrazione che fa variare il momento dipolare di una molecola corrisponde all’assorbimento/emissione di un fotone. La maggior parte delle molecole atmosferiche (N</a:t>
            </a:r>
            <a:r>
              <a:rPr lang="it-IT" altLang="it-IT">
                <a:latin typeface="Comic Sans MS" panose="030F0902030302020204" pitchFamily="66" charset="0"/>
              </a:rPr>
              <a:t>2</a:t>
            </a:r>
            <a:r>
              <a:rPr lang="it-IT" altLang="it-IT" baseline="0">
                <a:latin typeface="Comic Sans MS" panose="030F0902030302020204" pitchFamily="66" charset="0"/>
              </a:rPr>
              <a:t>, O</a:t>
            </a:r>
            <a:r>
              <a:rPr lang="it-IT" altLang="it-IT">
                <a:latin typeface="Comic Sans MS" panose="030F0902030302020204" pitchFamily="66" charset="0"/>
              </a:rPr>
              <a:t>2</a:t>
            </a:r>
            <a:r>
              <a:rPr lang="it-IT" altLang="it-IT" baseline="0">
                <a:latin typeface="Comic Sans MS" panose="030F0902030302020204" pitchFamily="66" charset="0"/>
              </a:rPr>
              <a:t>, Ar) non assorbono nell’infrarosso perché nessuna vibrazione ne fa variare il momento dipolare. Molti gas presenti in traccia (H</a:t>
            </a:r>
            <a:r>
              <a:rPr lang="it-IT" altLang="it-IT">
                <a:latin typeface="Comic Sans MS" panose="030F0902030302020204" pitchFamily="66" charset="0"/>
              </a:rPr>
              <a:t>2</a:t>
            </a:r>
            <a:r>
              <a:rPr lang="it-IT" altLang="it-IT" baseline="0">
                <a:latin typeface="Comic Sans MS" panose="030F0902030302020204" pitchFamily="66" charset="0"/>
              </a:rPr>
              <a:t>O, CO</a:t>
            </a:r>
            <a:r>
              <a:rPr lang="it-IT" altLang="it-IT">
                <a:latin typeface="Comic Sans MS" panose="030F0902030302020204" pitchFamily="66" charset="0"/>
              </a:rPr>
              <a:t>2</a:t>
            </a:r>
            <a:r>
              <a:rPr lang="it-IT" altLang="it-IT" baseline="0">
                <a:latin typeface="Comic Sans MS" panose="030F0902030302020204" pitchFamily="66" charset="0"/>
              </a:rPr>
              <a:t>, CH</a:t>
            </a:r>
            <a:r>
              <a:rPr lang="it-IT" altLang="it-IT">
                <a:latin typeface="Comic Sans MS" panose="030F0902030302020204" pitchFamily="66" charset="0"/>
              </a:rPr>
              <a:t>4</a:t>
            </a:r>
            <a:r>
              <a:rPr lang="it-IT" altLang="it-IT" baseline="0">
                <a:latin typeface="Comic Sans MS" panose="030F0902030302020204" pitchFamily="66" charset="0"/>
              </a:rPr>
              <a:t>, N</a:t>
            </a:r>
            <a:r>
              <a:rPr lang="it-IT" altLang="it-IT">
                <a:latin typeface="Comic Sans MS" panose="030F0902030302020204" pitchFamily="66" charset="0"/>
              </a:rPr>
              <a:t>2</a:t>
            </a:r>
            <a:r>
              <a:rPr lang="it-IT" altLang="it-IT" baseline="0">
                <a:latin typeface="Comic Sans MS" panose="030F0902030302020204" pitchFamily="66" charset="0"/>
              </a:rPr>
              <a:t>O, O</a:t>
            </a:r>
            <a:r>
              <a:rPr lang="it-IT" altLang="it-IT">
                <a:latin typeface="Comic Sans MS" panose="030F0902030302020204" pitchFamily="66" charset="0"/>
              </a:rPr>
              <a:t>3</a:t>
            </a:r>
            <a:r>
              <a:rPr lang="it-IT" altLang="it-IT" baseline="0">
                <a:latin typeface="Comic Sans MS" panose="030F0902030302020204" pitchFamily="66" charset="0"/>
              </a:rPr>
              <a:t>) sono gas a potenziale effetto serra, hanno infatti molte righe di assorbimento nella banda 1 </a:t>
            </a:r>
            <a:r>
              <a:rPr lang="it-IT" altLang="it-IT" baseline="0">
                <a:latin typeface="Comic Sans MS" panose="030F0902030302020204" pitchFamily="66" charset="0"/>
                <a:sym typeface="Symbol" pitchFamily="2" charset="2"/>
              </a:rPr>
              <a:t> 20 mm</a:t>
            </a:r>
            <a:endParaRPr lang="it-IT" altLang="it-IT" baseline="0">
              <a:latin typeface="Comic Sans MS" panose="030F0902030302020204" pitchFamily="66" charset="0"/>
            </a:endParaRPr>
          </a:p>
        </p:txBody>
      </p:sp>
      <p:sp>
        <p:nvSpPr>
          <p:cNvPr id="11267" name="Text Box 7">
            <a:extLst>
              <a:ext uri="{FF2B5EF4-FFF2-40B4-BE49-F238E27FC236}">
                <a16:creationId xmlns:a16="http://schemas.microsoft.com/office/drawing/2014/main" xmlns="" id="{392BEA37-D1F7-560C-1D55-F34E67D7B053}"/>
              </a:ext>
            </a:extLst>
          </p:cNvPr>
          <p:cNvSpPr txBox="1">
            <a:spLocks noChangeArrowheads="1"/>
          </p:cNvSpPr>
          <p:nvPr/>
        </p:nvSpPr>
        <p:spPr bwMode="auto">
          <a:xfrm>
            <a:off x="500063" y="2000250"/>
            <a:ext cx="30575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000" baseline="0">
                <a:solidFill>
                  <a:srgbClr val="FF0000"/>
                </a:solidFill>
                <a:latin typeface="Comic Sans MS" panose="030F0902030302020204" pitchFamily="66" charset="0"/>
              </a:rPr>
              <a:t>I gas ad effetto serra più importanti, per la loro abbondanza e per la loro efficacia di as-sorbimento, sono:</a:t>
            </a:r>
          </a:p>
          <a:p>
            <a:pPr algn="just" eaLnBrk="1" hangingPunct="1"/>
            <a:r>
              <a:rPr lang="it-IT" altLang="it-IT" sz="2000" baseline="0">
                <a:solidFill>
                  <a:srgbClr val="FF0000"/>
                </a:solidFill>
                <a:latin typeface="Comic Sans MS" panose="030F0902030302020204" pitchFamily="66" charset="0"/>
              </a:rPr>
              <a:t> H</a:t>
            </a:r>
            <a:r>
              <a:rPr lang="it-IT" altLang="it-IT" sz="2000">
                <a:solidFill>
                  <a:srgbClr val="FF0000"/>
                </a:solidFill>
                <a:latin typeface="Comic Sans MS" panose="030F0902030302020204" pitchFamily="66" charset="0"/>
              </a:rPr>
              <a:t>2</a:t>
            </a:r>
            <a:r>
              <a:rPr lang="it-IT" altLang="it-IT" sz="2000" baseline="0">
                <a:solidFill>
                  <a:srgbClr val="FF0000"/>
                </a:solidFill>
                <a:latin typeface="Comic Sans MS" panose="030F0902030302020204" pitchFamily="66" charset="0"/>
              </a:rPr>
              <a:t>O, CO</a:t>
            </a:r>
            <a:r>
              <a:rPr lang="it-IT" altLang="it-IT" sz="2000">
                <a:solidFill>
                  <a:srgbClr val="FF0000"/>
                </a:solidFill>
                <a:latin typeface="Comic Sans MS" panose="030F0902030302020204" pitchFamily="66" charset="0"/>
              </a:rPr>
              <a:t>2</a:t>
            </a:r>
            <a:r>
              <a:rPr lang="it-IT" altLang="it-IT" sz="2000" baseline="0">
                <a:solidFill>
                  <a:srgbClr val="FF0000"/>
                </a:solidFill>
                <a:latin typeface="Comic Sans MS" panose="030F0902030302020204" pitchFamily="66" charset="0"/>
              </a:rPr>
              <a:t>, CH</a:t>
            </a:r>
            <a:r>
              <a:rPr lang="it-IT" altLang="it-IT" sz="2000">
                <a:solidFill>
                  <a:srgbClr val="FF0000"/>
                </a:solidFill>
                <a:latin typeface="Comic Sans MS" panose="030F0902030302020204" pitchFamily="66" charset="0"/>
              </a:rPr>
              <a:t>4</a:t>
            </a:r>
            <a:r>
              <a:rPr lang="it-IT" altLang="it-IT" sz="2000" baseline="0">
                <a:solidFill>
                  <a:srgbClr val="FF0000"/>
                </a:solidFill>
                <a:latin typeface="Comic Sans MS" panose="030F0902030302020204" pitchFamily="66" charset="0"/>
              </a:rPr>
              <a:t> e O</a:t>
            </a:r>
            <a:r>
              <a:rPr lang="it-IT" altLang="it-IT" sz="2000">
                <a:solidFill>
                  <a:srgbClr val="FF0000"/>
                </a:solidFill>
                <a:latin typeface="Comic Sans MS" panose="030F0902030302020204" pitchFamily="66" charset="0"/>
              </a:rPr>
              <a:t>3</a:t>
            </a:r>
          </a:p>
        </p:txBody>
      </p:sp>
      <p:sp>
        <p:nvSpPr>
          <p:cNvPr id="11268" name="Segnaposto numero diapositiva 6">
            <a:extLst>
              <a:ext uri="{FF2B5EF4-FFF2-40B4-BE49-F238E27FC236}">
                <a16:creationId xmlns:a16="http://schemas.microsoft.com/office/drawing/2014/main" xmlns="" id="{E1F1A186-E73E-FECF-E994-21720B31FC8F}"/>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366373CE-D230-F243-83E9-CD0CB5FE9392}" type="slidenum">
              <a:rPr lang="it-IT" altLang="it-IT" sz="1500">
                <a:latin typeface="Comic Sans MS" panose="030F0902030302020204" pitchFamily="66" charset="0"/>
              </a:rPr>
              <a:pPr algn="r" eaLnBrk="1" hangingPunct="1"/>
              <a:t>10</a:t>
            </a:fld>
            <a:endParaRPr lang="it-IT" altLang="it-IT" sz="1500">
              <a:latin typeface="Comic Sans MS" panose="030F0902030302020204" pitchFamily="66" charset="0"/>
            </a:endParaRPr>
          </a:p>
        </p:txBody>
      </p:sp>
      <p:sp>
        <p:nvSpPr>
          <p:cNvPr id="11269" name="Segnaposto data 4">
            <a:extLst>
              <a:ext uri="{FF2B5EF4-FFF2-40B4-BE49-F238E27FC236}">
                <a16:creationId xmlns:a16="http://schemas.microsoft.com/office/drawing/2014/main" xmlns="" id="{DE903CC3-2CDE-C980-A521-C496C2C1A12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1271" name="Picture 2" descr="C:\Documents and Settings\Alessio\Desktop\Foto per power point\05.jpg">
            <a:extLst>
              <a:ext uri="{FF2B5EF4-FFF2-40B4-BE49-F238E27FC236}">
                <a16:creationId xmlns:a16="http://schemas.microsoft.com/office/drawing/2014/main" xmlns="" id="{01405F2B-9E71-2E82-7249-E3552A57A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57375"/>
            <a:ext cx="457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http://www.greenreport.it/file/art/foto_19815.JPG">
            <a:extLst>
              <a:ext uri="{FF2B5EF4-FFF2-40B4-BE49-F238E27FC236}">
                <a16:creationId xmlns:a16="http://schemas.microsoft.com/office/drawing/2014/main" xmlns="" id="{502B3855-641D-E267-14A7-0AEAB0F69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321175"/>
            <a:ext cx="507206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CasellaDiTesto 13">
            <a:extLst>
              <a:ext uri="{FF2B5EF4-FFF2-40B4-BE49-F238E27FC236}">
                <a16:creationId xmlns:a16="http://schemas.microsoft.com/office/drawing/2014/main" xmlns="" id="{07AA93B5-7F8E-92A5-C499-9A90FAB47ACA}"/>
              </a:ext>
            </a:extLst>
          </p:cNvPr>
          <p:cNvSpPr txBox="1">
            <a:spLocks noChangeArrowheads="1"/>
          </p:cNvSpPr>
          <p:nvPr/>
        </p:nvSpPr>
        <p:spPr bwMode="auto">
          <a:xfrm>
            <a:off x="5429250" y="4800600"/>
            <a:ext cx="3214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Occidental" pitchFamily="2" charset="0"/>
              </a:rPr>
              <a:t>L’anidride carbonica è attualmente il gas serra per eccellenza, date le sue alte concentrazioni e gli elevati tassi di emissione procapite.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co2">
            <a:extLst>
              <a:ext uri="{FF2B5EF4-FFF2-40B4-BE49-F238E27FC236}">
                <a16:creationId xmlns:a16="http://schemas.microsoft.com/office/drawing/2014/main" xmlns="" id="{CB60AE1A-EA5B-0DB8-93FF-FAFBD4AD612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044" t="38550"/>
          <a:stretch>
            <a:fillRect/>
          </a:stretch>
        </p:blipFill>
        <p:spPr bwMode="auto">
          <a:xfrm>
            <a:off x="3200400" y="1928813"/>
            <a:ext cx="59436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Text Box 1027">
            <a:extLst>
              <a:ext uri="{FF2B5EF4-FFF2-40B4-BE49-F238E27FC236}">
                <a16:creationId xmlns:a16="http://schemas.microsoft.com/office/drawing/2014/main" xmlns="" id="{3E3B3F74-36F8-F43E-F5BF-47C38481862C}"/>
              </a:ext>
            </a:extLst>
          </p:cNvPr>
          <p:cNvSpPr txBox="1">
            <a:spLocks noChangeArrowheads="1"/>
          </p:cNvSpPr>
          <p:nvPr/>
        </p:nvSpPr>
        <p:spPr bwMode="auto">
          <a:xfrm>
            <a:off x="0" y="0"/>
            <a:ext cx="89296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spcBef>
                <a:spcPct val="25000"/>
              </a:spcBef>
            </a:pPr>
            <a:r>
              <a:rPr lang="it-IT" altLang="it-IT" sz="1600" baseline="0">
                <a:latin typeface="Occidental" pitchFamily="2" charset="0"/>
              </a:rPr>
              <a:t>Il sole irradia principalmente nel visibile perché la sua temperatura superficiale è circa 5800 K, mentre la superficie della terra irradia intorno a 10 mm perché la sua temperatura superficiale è circa 290 K. La CO</a:t>
            </a:r>
            <a:r>
              <a:rPr lang="it-IT" altLang="it-IT" sz="1600">
                <a:latin typeface="Occidental" pitchFamily="2" charset="0"/>
              </a:rPr>
              <a:t>2</a:t>
            </a:r>
            <a:r>
              <a:rPr lang="it-IT" altLang="it-IT" sz="1600" baseline="0">
                <a:latin typeface="Occidental" pitchFamily="2" charset="0"/>
              </a:rPr>
              <a:t> influenza il bilancio radiativo perché assorbe energia a causa delle transizioni vibrazionali a </a:t>
            </a:r>
            <a:r>
              <a:rPr lang="it-IT" altLang="it-IT" sz="1600" baseline="0">
                <a:solidFill>
                  <a:srgbClr val="FF0000"/>
                </a:solidFill>
                <a:latin typeface="Occidental" pitchFamily="2" charset="0"/>
                <a:sym typeface="Symbol" pitchFamily="2" charset="2"/>
              </a:rPr>
              <a:t> 667 cm-1</a:t>
            </a:r>
            <a:r>
              <a:rPr lang="it-IT" altLang="it-IT" sz="1600" baseline="0">
                <a:latin typeface="Occidental" pitchFamily="2" charset="0"/>
                <a:sym typeface="Symbol" pitchFamily="2" charset="2"/>
              </a:rPr>
              <a:t>, cioè</a:t>
            </a:r>
            <a:r>
              <a:rPr lang="it-IT" altLang="it-IT" sz="1600" baseline="0">
                <a:latin typeface="Occidental" pitchFamily="2" charset="0"/>
              </a:rPr>
              <a:t> </a:t>
            </a:r>
            <a:r>
              <a:rPr lang="it-IT" altLang="it-IT" sz="1600" baseline="0">
                <a:solidFill>
                  <a:srgbClr val="FF0000"/>
                </a:solidFill>
                <a:latin typeface="Occidental" pitchFamily="2" charset="0"/>
                <a:sym typeface="Symbol" pitchFamily="2" charset="2"/>
              </a:rPr>
              <a:t> </a:t>
            </a:r>
            <a:r>
              <a:rPr lang="it-IT" altLang="it-IT" sz="1600" baseline="0">
                <a:solidFill>
                  <a:srgbClr val="FF0000"/>
                </a:solidFill>
                <a:latin typeface="Occidental" pitchFamily="2" charset="0"/>
              </a:rPr>
              <a:t>15 mm</a:t>
            </a:r>
            <a:r>
              <a:rPr lang="it-IT" altLang="it-IT" sz="1600" baseline="0">
                <a:latin typeface="Occidental" pitchFamily="2" charset="0"/>
              </a:rPr>
              <a:t>, in corrispondenza del massimo di emissione terrestre!!!</a:t>
            </a:r>
          </a:p>
        </p:txBody>
      </p:sp>
      <p:grpSp>
        <p:nvGrpSpPr>
          <p:cNvPr id="2" name="Group 1029">
            <a:extLst>
              <a:ext uri="{FF2B5EF4-FFF2-40B4-BE49-F238E27FC236}">
                <a16:creationId xmlns:a16="http://schemas.microsoft.com/office/drawing/2014/main" xmlns="" id="{4DCFB5AF-0E2E-FF65-5F7C-E05DBC6A7E3C}"/>
              </a:ext>
            </a:extLst>
          </p:cNvPr>
          <p:cNvGrpSpPr>
            <a:grpSpLocks/>
          </p:cNvGrpSpPr>
          <p:nvPr/>
        </p:nvGrpSpPr>
        <p:grpSpPr bwMode="auto">
          <a:xfrm>
            <a:off x="0" y="1357313"/>
            <a:ext cx="3138488" cy="2647950"/>
            <a:chOff x="-4" y="2064"/>
            <a:chExt cx="2304" cy="1248"/>
          </a:xfrm>
        </p:grpSpPr>
        <p:sp>
          <p:nvSpPr>
            <p:cNvPr id="12303" name="AutoShape 1030">
              <a:extLst>
                <a:ext uri="{FF2B5EF4-FFF2-40B4-BE49-F238E27FC236}">
                  <a16:creationId xmlns:a16="http://schemas.microsoft.com/office/drawing/2014/main" xmlns="" id="{1955ECE7-0E9B-B68D-A1EE-89FE25BFE308}"/>
                </a:ext>
              </a:extLst>
            </p:cNvPr>
            <p:cNvSpPr>
              <a:spLocks noChangeArrowheads="1"/>
            </p:cNvSpPr>
            <p:nvPr/>
          </p:nvSpPr>
          <p:spPr bwMode="auto">
            <a:xfrm>
              <a:off x="-4" y="2064"/>
              <a:ext cx="2304" cy="1248"/>
            </a:xfrm>
            <a:prstGeom prst="roundRect">
              <a:avLst>
                <a:gd name="adj" fmla="val 16667"/>
              </a:avLst>
            </a:prstGeom>
            <a:solidFill>
              <a:srgbClr val="FFFF66"/>
            </a:solidFill>
            <a:ln w="9525">
              <a:solidFill>
                <a:srgbClr val="FFCC66"/>
              </a:solidFill>
              <a:round/>
              <a:headEnd/>
              <a:tailEnd/>
            </a:ln>
          </p:spPr>
          <p:txBody>
            <a:bodyPr wrap="none" anchor="ct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12304" name="Text Box 1031">
              <a:extLst>
                <a:ext uri="{FF2B5EF4-FFF2-40B4-BE49-F238E27FC236}">
                  <a16:creationId xmlns:a16="http://schemas.microsoft.com/office/drawing/2014/main" xmlns="" id="{7D0BC12A-0327-F42B-618D-9A8D90EA02DB}"/>
                </a:ext>
              </a:extLst>
            </p:cNvPr>
            <p:cNvSpPr txBox="1">
              <a:spLocks noChangeArrowheads="1"/>
            </p:cNvSpPr>
            <p:nvPr/>
          </p:nvSpPr>
          <p:spPr bwMode="auto">
            <a:xfrm>
              <a:off x="144" y="2104"/>
              <a:ext cx="2064"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200" u="sng" baseline="0">
                  <a:solidFill>
                    <a:srgbClr val="FF0000"/>
                  </a:solidFill>
                  <a:latin typeface="Tempus Sans ITC" panose="020F0502020204030204" pitchFamily="34" charset="0"/>
                </a:rPr>
                <a:t>Una maggiore quantità di CO</a:t>
              </a:r>
              <a:r>
                <a:rPr lang="it-IT" altLang="it-IT" sz="2200" u="sng">
                  <a:solidFill>
                    <a:srgbClr val="FF0000"/>
                  </a:solidFill>
                  <a:latin typeface="Tempus Sans ITC" panose="020F0502020204030204" pitchFamily="34" charset="0"/>
                </a:rPr>
                <a:t>2</a:t>
              </a:r>
              <a:r>
                <a:rPr lang="it-IT" altLang="it-IT" sz="2200" u="sng" baseline="0">
                  <a:solidFill>
                    <a:srgbClr val="FF0000"/>
                  </a:solidFill>
                  <a:latin typeface="Tempus Sans ITC" panose="020F0502020204030204" pitchFamily="34" charset="0"/>
                </a:rPr>
                <a:t> rende quindi più “opaca” l’atmosfera, aumentando la temperatura della superficie!!</a:t>
              </a:r>
            </a:p>
          </p:txBody>
        </p:sp>
      </p:grpSp>
      <p:sp>
        <p:nvSpPr>
          <p:cNvPr id="12293" name="Segnaposto numero diapositiva 6">
            <a:extLst>
              <a:ext uri="{FF2B5EF4-FFF2-40B4-BE49-F238E27FC236}">
                <a16:creationId xmlns:a16="http://schemas.microsoft.com/office/drawing/2014/main" xmlns="" id="{9D40E6D1-1B3F-8FF8-A8CF-DC2D9AB402F6}"/>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8C69DE96-B689-2144-A74E-3E860802E45F}" type="slidenum">
              <a:rPr lang="it-IT" altLang="it-IT" sz="1500">
                <a:latin typeface="Comic Sans MS" panose="030F0902030302020204" pitchFamily="66" charset="0"/>
              </a:rPr>
              <a:pPr algn="r" eaLnBrk="1" hangingPunct="1"/>
              <a:t>11</a:t>
            </a:fld>
            <a:endParaRPr lang="it-IT" altLang="it-IT" sz="1500">
              <a:latin typeface="Comic Sans MS" panose="030F0902030302020204" pitchFamily="66" charset="0"/>
            </a:endParaRPr>
          </a:p>
        </p:txBody>
      </p:sp>
      <p:sp>
        <p:nvSpPr>
          <p:cNvPr id="12294" name="Segnaposto data 4">
            <a:extLst>
              <a:ext uri="{FF2B5EF4-FFF2-40B4-BE49-F238E27FC236}">
                <a16:creationId xmlns:a16="http://schemas.microsoft.com/office/drawing/2014/main" xmlns="" id="{1A29586E-BFBE-1138-7185-9A3BFCEC725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2296" name="Picture 2" descr="C:\Documents and Settings\Alessio\Desktop\Foto per power point\04.jpg">
            <a:extLst>
              <a:ext uri="{FF2B5EF4-FFF2-40B4-BE49-F238E27FC236}">
                <a16:creationId xmlns:a16="http://schemas.microsoft.com/office/drawing/2014/main" xmlns="" id="{4FCD16DA-E956-B190-6ECC-77AB9ABD0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286250"/>
            <a:ext cx="30448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7" name="Connettore 2 13">
            <a:extLst>
              <a:ext uri="{FF2B5EF4-FFF2-40B4-BE49-F238E27FC236}">
                <a16:creationId xmlns:a16="http://schemas.microsoft.com/office/drawing/2014/main" xmlns="" id="{F860F837-D218-9F30-00CB-6CA51F087405}"/>
              </a:ext>
            </a:extLst>
          </p:cNvPr>
          <p:cNvCxnSpPr>
            <a:cxnSpLocks noChangeShapeType="1"/>
          </p:cNvCxnSpPr>
          <p:nvPr/>
        </p:nvCxnSpPr>
        <p:spPr bwMode="auto">
          <a:xfrm flipV="1">
            <a:off x="1143000" y="4786313"/>
            <a:ext cx="5214938" cy="1143000"/>
          </a:xfrm>
          <a:prstGeom prst="straightConnector1">
            <a:avLst/>
          </a:prstGeom>
          <a:noFill/>
          <a:ln w="9525" algn="ctr">
            <a:solidFill>
              <a:srgbClr val="FF0066"/>
            </a:solidFill>
            <a:round/>
            <a:headEnd/>
            <a:tailEnd type="arrow" w="med" len="med"/>
          </a:ln>
          <a:extLst>
            <a:ext uri="{909E8E84-426E-40DD-AFC4-6F175D3DCCD1}">
              <a14:hiddenFill xmlns:a14="http://schemas.microsoft.com/office/drawing/2010/main">
                <a:noFill/>
              </a14:hiddenFill>
            </a:ext>
          </a:extLst>
        </p:spPr>
      </p:cxnSp>
      <p:cxnSp>
        <p:nvCxnSpPr>
          <p:cNvPr id="12298" name="Connettore 2 15">
            <a:extLst>
              <a:ext uri="{FF2B5EF4-FFF2-40B4-BE49-F238E27FC236}">
                <a16:creationId xmlns:a16="http://schemas.microsoft.com/office/drawing/2014/main" xmlns="" id="{D4CA53A0-43F6-4628-4823-079AB4C652DC}"/>
              </a:ext>
            </a:extLst>
          </p:cNvPr>
          <p:cNvCxnSpPr>
            <a:cxnSpLocks noChangeShapeType="1"/>
          </p:cNvCxnSpPr>
          <p:nvPr/>
        </p:nvCxnSpPr>
        <p:spPr bwMode="auto">
          <a:xfrm>
            <a:off x="8858250" y="11430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2299" name="Connettore 2 17">
            <a:extLst>
              <a:ext uri="{FF2B5EF4-FFF2-40B4-BE49-F238E27FC236}">
                <a16:creationId xmlns:a16="http://schemas.microsoft.com/office/drawing/2014/main" xmlns="" id="{8AFC2E43-B848-817B-032A-DBED241CD87F}"/>
              </a:ext>
            </a:extLst>
          </p:cNvPr>
          <p:cNvCxnSpPr>
            <a:cxnSpLocks noChangeShapeType="1"/>
          </p:cNvCxnSpPr>
          <p:nvPr/>
        </p:nvCxnSpPr>
        <p:spPr bwMode="auto">
          <a:xfrm flipV="1">
            <a:off x="3000375" y="4500563"/>
            <a:ext cx="4286250" cy="15001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2300" name="Connettore 2 19">
            <a:extLst>
              <a:ext uri="{FF2B5EF4-FFF2-40B4-BE49-F238E27FC236}">
                <a16:creationId xmlns:a16="http://schemas.microsoft.com/office/drawing/2014/main" xmlns="" id="{7BC695A1-AEE6-710F-88C1-A29BB6135670}"/>
              </a:ext>
            </a:extLst>
          </p:cNvPr>
          <p:cNvCxnSpPr>
            <a:cxnSpLocks noChangeShapeType="1"/>
          </p:cNvCxnSpPr>
          <p:nvPr/>
        </p:nvCxnSpPr>
        <p:spPr bwMode="auto">
          <a:xfrm flipV="1">
            <a:off x="3000375" y="4572000"/>
            <a:ext cx="4286250" cy="1357313"/>
          </a:xfrm>
          <a:prstGeom prst="straightConnector1">
            <a:avLst/>
          </a:prstGeom>
          <a:noFill/>
          <a:ln w="9525" algn="ctr">
            <a:solidFill>
              <a:srgbClr val="FF0066"/>
            </a:solidFill>
            <a:round/>
            <a:headEnd/>
            <a:tailEnd type="arrow" w="med" len="med"/>
          </a:ln>
          <a:extLst>
            <a:ext uri="{909E8E84-426E-40DD-AFC4-6F175D3DCCD1}">
              <a14:hiddenFill xmlns:a14="http://schemas.microsoft.com/office/drawing/2010/main">
                <a:noFill/>
              </a14:hiddenFill>
            </a:ext>
          </a:extLst>
        </p:spPr>
      </p:cxnSp>
      <p:cxnSp>
        <p:nvCxnSpPr>
          <p:cNvPr id="22" name="Connettore 2 21">
            <a:extLst>
              <a:ext uri="{FF2B5EF4-FFF2-40B4-BE49-F238E27FC236}">
                <a16:creationId xmlns:a16="http://schemas.microsoft.com/office/drawing/2014/main" xmlns="" id="{A8CDD3E1-3180-FD40-A589-0A331F9A684B}"/>
              </a:ext>
            </a:extLst>
          </p:cNvPr>
          <p:cNvCxnSpPr/>
          <p:nvPr/>
        </p:nvCxnSpPr>
        <p:spPr bwMode="auto">
          <a:xfrm rot="16200000" flipV="1">
            <a:off x="7000876" y="4857750"/>
            <a:ext cx="571500" cy="142875"/>
          </a:xfrm>
          <a:prstGeom prst="straightConnector1">
            <a:avLst/>
          </a:prstGeom>
          <a:noFill/>
          <a:ln w="9525" cap="flat" cmpd="sng" algn="ctr">
            <a:solidFill>
              <a:schemeClr val="accent2">
                <a:lumMod val="50000"/>
              </a:schemeClr>
            </a:solidFill>
            <a:prstDash val="solid"/>
            <a:round/>
            <a:headEnd type="none" w="med" len="med"/>
            <a:tailEnd type="arrow"/>
          </a:ln>
          <a:effectLst/>
        </p:spPr>
      </p:cxnSp>
      <p:sp>
        <p:nvSpPr>
          <p:cNvPr id="12302" name="CasellaDiTesto 22">
            <a:extLst>
              <a:ext uri="{FF2B5EF4-FFF2-40B4-BE49-F238E27FC236}">
                <a16:creationId xmlns:a16="http://schemas.microsoft.com/office/drawing/2014/main" xmlns="" id="{C9ECF390-B0E2-D938-B87E-6D798F47C0EA}"/>
              </a:ext>
            </a:extLst>
          </p:cNvPr>
          <p:cNvSpPr txBox="1">
            <a:spLocks noChangeArrowheads="1"/>
          </p:cNvSpPr>
          <p:nvPr/>
        </p:nvSpPr>
        <p:spPr bwMode="auto">
          <a:xfrm>
            <a:off x="6143625" y="5214938"/>
            <a:ext cx="242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Comic Sans MS" panose="030F0902030302020204" pitchFamily="66" charset="0"/>
              </a:rPr>
              <a:t>Assorbimento che ha incidenza sull’effetto serra.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wipe(up)">
                                      <p:cBhvr>
                                        <p:cTn id="7" dur="500"/>
                                        <p:tgtEl>
                                          <p:spTgt spid="16896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numero diapositiva 6">
            <a:extLst>
              <a:ext uri="{FF2B5EF4-FFF2-40B4-BE49-F238E27FC236}">
                <a16:creationId xmlns:a16="http://schemas.microsoft.com/office/drawing/2014/main" xmlns="" id="{14B8EDD3-28DC-01DC-C277-AF703B86B515}"/>
              </a:ext>
            </a:extLst>
          </p:cNvPr>
          <p:cNvSpPr txBox="1">
            <a:spLocks noGrp="1"/>
          </p:cNvSpPr>
          <p:nvPr/>
        </p:nvSpPr>
        <p:spPr bwMode="auto">
          <a:xfrm>
            <a:off x="8382000" y="6500813"/>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440F1E18-E1D7-6444-8E0C-5678826EB0D4}" type="slidenum">
              <a:rPr lang="it-IT" altLang="it-IT" sz="1500">
                <a:latin typeface="Comic Sans MS" panose="030F0902030302020204" pitchFamily="66" charset="0"/>
              </a:rPr>
              <a:pPr algn="r" eaLnBrk="1" hangingPunct="1"/>
              <a:t>12</a:t>
            </a:fld>
            <a:endParaRPr lang="it-IT" altLang="it-IT" sz="1500">
              <a:latin typeface="Comic Sans MS" panose="030F0902030302020204" pitchFamily="66" charset="0"/>
            </a:endParaRPr>
          </a:p>
        </p:txBody>
      </p:sp>
      <p:sp>
        <p:nvSpPr>
          <p:cNvPr id="13315" name="Segnaposto data 4">
            <a:extLst>
              <a:ext uri="{FF2B5EF4-FFF2-40B4-BE49-F238E27FC236}">
                <a16:creationId xmlns:a16="http://schemas.microsoft.com/office/drawing/2014/main" xmlns="" id="{D780E71D-A6AE-2149-A69C-86637D31E88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3317" name="Picture 3" descr="C:\Documents and Settings\Alessio\Desktop\Foto per power point\06.jpg">
            <a:extLst>
              <a:ext uri="{FF2B5EF4-FFF2-40B4-BE49-F238E27FC236}">
                <a16:creationId xmlns:a16="http://schemas.microsoft.com/office/drawing/2014/main" xmlns="" id="{02A157FB-B822-7E2F-87C8-EF7715BDCA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40592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C:\Documents and Settings\Alessio\Desktop\Foto per power point\07.jpg">
            <a:extLst>
              <a:ext uri="{FF2B5EF4-FFF2-40B4-BE49-F238E27FC236}">
                <a16:creationId xmlns:a16="http://schemas.microsoft.com/office/drawing/2014/main" xmlns="" id="{0F5EDC13-AB1F-B1CF-3584-331D80567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14313"/>
            <a:ext cx="264318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asellaDiTesto 9">
            <a:extLst>
              <a:ext uri="{FF2B5EF4-FFF2-40B4-BE49-F238E27FC236}">
                <a16:creationId xmlns:a16="http://schemas.microsoft.com/office/drawing/2014/main" xmlns="" id="{8EED43E6-DA14-ADCD-A8A7-F85F98DF90CB}"/>
              </a:ext>
            </a:extLst>
          </p:cNvPr>
          <p:cNvSpPr txBox="1">
            <a:spLocks noChangeArrowheads="1"/>
          </p:cNvSpPr>
          <p:nvPr/>
        </p:nvSpPr>
        <p:spPr bwMode="auto">
          <a:xfrm>
            <a:off x="285750" y="3143250"/>
            <a:ext cx="82867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Occidental" pitchFamily="2" charset="0"/>
                <a:cs typeface="MV Boli" panose="02000500030200090000" pitchFamily="2" charset="0"/>
              </a:rPr>
              <a:t>A partire dall’evento della rivoluzione industriale, le quantità di anidride carbonica emesse in atmosfera sono aumentate in modo significativo.  </a:t>
            </a:r>
          </a:p>
          <a:p>
            <a:pPr eaLnBrk="1" hangingPunct="1"/>
            <a:r>
              <a:rPr lang="it-IT" altLang="it-IT" baseline="0">
                <a:latin typeface="Occidental" pitchFamily="2" charset="0"/>
                <a:cs typeface="MV Boli" panose="02000500030200090000" pitchFamily="2" charset="0"/>
              </a:rPr>
              <a:t>Nel  grafico a sinistra si evidenzia il classico andamento a dente di sega della concentrazione della CO</a:t>
            </a:r>
            <a:r>
              <a:rPr lang="it-IT" altLang="it-IT">
                <a:latin typeface="Occidental" pitchFamily="2" charset="0"/>
                <a:cs typeface="MV Boli" panose="02000500030200090000" pitchFamily="2" charset="0"/>
              </a:rPr>
              <a:t>2</a:t>
            </a:r>
            <a:r>
              <a:rPr lang="it-IT" altLang="it-IT" baseline="0">
                <a:latin typeface="Occidental" pitchFamily="2" charset="0"/>
                <a:cs typeface="MV Boli" panose="02000500030200090000" pitchFamily="2" charset="0"/>
              </a:rPr>
              <a:t>. </a:t>
            </a:r>
          </a:p>
        </p:txBody>
      </p:sp>
      <p:sp>
        <p:nvSpPr>
          <p:cNvPr id="13320" name="CasellaDiTesto 10">
            <a:extLst>
              <a:ext uri="{FF2B5EF4-FFF2-40B4-BE49-F238E27FC236}">
                <a16:creationId xmlns:a16="http://schemas.microsoft.com/office/drawing/2014/main" xmlns="" id="{EEA17616-6487-7087-B4EA-E3E3E4B2F9F4}"/>
              </a:ext>
            </a:extLst>
          </p:cNvPr>
          <p:cNvSpPr txBox="1">
            <a:spLocks noChangeArrowheads="1"/>
          </p:cNvSpPr>
          <p:nvPr/>
        </p:nvSpPr>
        <p:spPr bwMode="auto">
          <a:xfrm>
            <a:off x="2214563" y="4643438"/>
            <a:ext cx="4857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Occidental" pitchFamily="2" charset="0"/>
              </a:rPr>
              <a:t>CO</a:t>
            </a:r>
            <a:r>
              <a:rPr lang="it-IT" altLang="it-IT">
                <a:latin typeface="Occidental" pitchFamily="2" charset="0"/>
              </a:rPr>
              <a:t>2</a:t>
            </a:r>
            <a:r>
              <a:rPr lang="it-IT" altLang="it-IT" baseline="0">
                <a:latin typeface="Occidental" pitchFamily="2" charset="0"/>
              </a:rPr>
              <a:t>  +  H</a:t>
            </a:r>
            <a:r>
              <a:rPr lang="it-IT" altLang="it-IT">
                <a:latin typeface="Occidental" pitchFamily="2" charset="0"/>
              </a:rPr>
              <a:t>2</a:t>
            </a:r>
            <a:r>
              <a:rPr lang="it-IT" altLang="it-IT" baseline="0">
                <a:latin typeface="Occidental" pitchFamily="2" charset="0"/>
              </a:rPr>
              <a:t>O            O</a:t>
            </a:r>
            <a:r>
              <a:rPr lang="it-IT" altLang="it-IT">
                <a:latin typeface="Occidental" pitchFamily="2" charset="0"/>
              </a:rPr>
              <a:t>2</a:t>
            </a:r>
            <a:r>
              <a:rPr lang="it-IT" altLang="it-IT" baseline="0">
                <a:latin typeface="Occidental" pitchFamily="2" charset="0"/>
              </a:rPr>
              <a:t>  +  polimeri di CH</a:t>
            </a:r>
            <a:r>
              <a:rPr lang="it-IT" altLang="it-IT">
                <a:latin typeface="Occidental" pitchFamily="2" charset="0"/>
              </a:rPr>
              <a:t>2</a:t>
            </a:r>
            <a:r>
              <a:rPr lang="it-IT" altLang="it-IT" baseline="0">
                <a:latin typeface="Occidental" pitchFamily="2" charset="0"/>
              </a:rPr>
              <a:t>O</a:t>
            </a:r>
          </a:p>
        </p:txBody>
      </p:sp>
      <p:cxnSp>
        <p:nvCxnSpPr>
          <p:cNvPr id="13" name="Connettore 2 12">
            <a:extLst>
              <a:ext uri="{FF2B5EF4-FFF2-40B4-BE49-F238E27FC236}">
                <a16:creationId xmlns:a16="http://schemas.microsoft.com/office/drawing/2014/main" xmlns="" id="{9A0B5EEA-A1C1-FE94-EA63-4DD2E1BC4FAD}"/>
              </a:ext>
            </a:extLst>
          </p:cNvPr>
          <p:cNvCxnSpPr/>
          <p:nvPr/>
        </p:nvCxnSpPr>
        <p:spPr bwMode="auto">
          <a:xfrm>
            <a:off x="3857625" y="4786313"/>
            <a:ext cx="571500" cy="1587"/>
          </a:xfrm>
          <a:prstGeom prst="straightConnector1">
            <a:avLst/>
          </a:prstGeom>
          <a:noFill/>
          <a:ln w="9525" cap="flat" cmpd="sng" algn="ctr">
            <a:solidFill>
              <a:schemeClr val="accent2">
                <a:lumMod val="50000"/>
              </a:schemeClr>
            </a:solidFill>
            <a:prstDash val="solid"/>
            <a:round/>
            <a:headEnd type="none" w="med" len="med"/>
            <a:tailEnd type="arrow"/>
          </a:ln>
          <a:effectLst/>
        </p:spPr>
      </p:cxnSp>
      <p:sp>
        <p:nvSpPr>
          <p:cNvPr id="13322" name="CasellaDiTesto 13">
            <a:extLst>
              <a:ext uri="{FF2B5EF4-FFF2-40B4-BE49-F238E27FC236}">
                <a16:creationId xmlns:a16="http://schemas.microsoft.com/office/drawing/2014/main" xmlns="" id="{BACCA76E-4E7F-1934-10D8-498236C841AF}"/>
              </a:ext>
            </a:extLst>
          </p:cNvPr>
          <p:cNvSpPr txBox="1">
            <a:spLocks noChangeArrowheads="1"/>
          </p:cNvSpPr>
          <p:nvPr/>
        </p:nvSpPr>
        <p:spPr bwMode="auto">
          <a:xfrm>
            <a:off x="3714750" y="4510088"/>
            <a:ext cx="78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a:latin typeface="Occidental" pitchFamily="2" charset="0"/>
              </a:rPr>
              <a:t>luce</a:t>
            </a:r>
          </a:p>
        </p:txBody>
      </p:sp>
      <p:sp>
        <p:nvSpPr>
          <p:cNvPr id="13323" name="CasellaDiTesto 14">
            <a:extLst>
              <a:ext uri="{FF2B5EF4-FFF2-40B4-BE49-F238E27FC236}">
                <a16:creationId xmlns:a16="http://schemas.microsoft.com/office/drawing/2014/main" xmlns="" id="{C575D709-AF9F-290A-B6D7-1EA5F88DCA67}"/>
              </a:ext>
            </a:extLst>
          </p:cNvPr>
          <p:cNvSpPr txBox="1">
            <a:spLocks noChangeArrowheads="1"/>
          </p:cNvSpPr>
          <p:nvPr/>
        </p:nvSpPr>
        <p:spPr bwMode="auto">
          <a:xfrm>
            <a:off x="500063" y="5000625"/>
            <a:ext cx="82867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400" baseline="0" dirty="0">
                <a:latin typeface="Occidental" pitchFamily="2" charset="0"/>
              </a:rPr>
              <a:t>La fotosintesi clorofilliana, associata alla ripresa delle attività vegetali nei periodi primaverile ed estivo, sottraggono anidride carbonica all’atmosfera, “fissandola” nelle matrici vegetali.</a:t>
            </a:r>
          </a:p>
          <a:p>
            <a:pPr eaLnBrk="1" hangingPunct="1"/>
            <a:r>
              <a:rPr lang="it-IT" altLang="it-IT" sz="1400" baseline="0" dirty="0">
                <a:latin typeface="Occidental" pitchFamily="2" charset="0"/>
              </a:rPr>
              <a:t>La decomposizione del materiale biologico restituisce la CO</a:t>
            </a:r>
            <a:r>
              <a:rPr lang="it-IT" altLang="it-IT" sz="1400" dirty="0">
                <a:latin typeface="Occidental" pitchFamily="2" charset="0"/>
              </a:rPr>
              <a:t>2</a:t>
            </a:r>
            <a:r>
              <a:rPr lang="it-IT" altLang="it-IT" sz="1400" baseline="0" dirty="0">
                <a:latin typeface="Occidental" pitchFamily="2" charset="0"/>
              </a:rPr>
              <a:t>. </a:t>
            </a:r>
          </a:p>
          <a:p>
            <a:pPr eaLnBrk="1" hangingPunct="1"/>
            <a:r>
              <a:rPr lang="it-IT" altLang="it-IT" sz="1400" baseline="0" dirty="0">
                <a:latin typeface="Occidental" pitchFamily="2" charset="0"/>
              </a:rPr>
              <a:t>Sulla stagionalità ha un ruolo anche la maggiore intensità delle combustioni nel periodo invernale. </a:t>
            </a:r>
          </a:p>
        </p:txBody>
      </p:sp>
      <p:sp>
        <p:nvSpPr>
          <p:cNvPr id="13324" name="CasellaDiTesto 15">
            <a:extLst>
              <a:ext uri="{FF2B5EF4-FFF2-40B4-BE49-F238E27FC236}">
                <a16:creationId xmlns:a16="http://schemas.microsoft.com/office/drawing/2014/main" xmlns="" id="{00C0E5F8-6ED0-CE3C-4A9C-67A788B232FA}"/>
              </a:ext>
            </a:extLst>
          </p:cNvPr>
          <p:cNvSpPr txBox="1">
            <a:spLocks noChangeArrowheads="1"/>
          </p:cNvSpPr>
          <p:nvPr/>
        </p:nvSpPr>
        <p:spPr bwMode="auto">
          <a:xfrm>
            <a:off x="4643438" y="2214563"/>
            <a:ext cx="4286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baseline="0">
                <a:latin typeface="Occidental" pitchFamily="2" charset="0"/>
              </a:rPr>
              <a:t>Ciascuno di noi contribuisce con circa 5 ton/y!!!!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6">
            <a:extLst>
              <a:ext uri="{FF2B5EF4-FFF2-40B4-BE49-F238E27FC236}">
                <a16:creationId xmlns:a16="http://schemas.microsoft.com/office/drawing/2014/main" xmlns="" id="{0A6FDAE9-EC8E-724B-A0A8-10CBCDA32600}"/>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54B5D446-9FC0-894E-A444-CFFC713EC094}" type="slidenum">
              <a:rPr lang="it-IT" altLang="it-IT" sz="1500">
                <a:latin typeface="Comic Sans MS" panose="030F0902030302020204" pitchFamily="66" charset="0"/>
              </a:rPr>
              <a:pPr algn="r" eaLnBrk="1" hangingPunct="1"/>
              <a:t>13</a:t>
            </a:fld>
            <a:endParaRPr lang="it-IT" altLang="it-IT" sz="1500">
              <a:latin typeface="Comic Sans MS" panose="030F0902030302020204" pitchFamily="66" charset="0"/>
            </a:endParaRPr>
          </a:p>
        </p:txBody>
      </p:sp>
      <p:sp>
        <p:nvSpPr>
          <p:cNvPr id="14339" name="Segnaposto data 4">
            <a:extLst>
              <a:ext uri="{FF2B5EF4-FFF2-40B4-BE49-F238E27FC236}">
                <a16:creationId xmlns:a16="http://schemas.microsoft.com/office/drawing/2014/main" xmlns="" id="{9EE7E998-31A6-FB3E-D62F-AD84DA7B9B33}"/>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4341" name="Picture 2" descr="C:\Documents and Settings\Alessio\Desktop\Foto per power point\08.jpg">
            <a:extLst>
              <a:ext uri="{FF2B5EF4-FFF2-40B4-BE49-F238E27FC236}">
                <a16:creationId xmlns:a16="http://schemas.microsoft.com/office/drawing/2014/main" xmlns="" id="{A63E716C-6A50-4427-EC4E-2992202910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07511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CasellaDiTesto 10">
            <a:extLst>
              <a:ext uri="{FF2B5EF4-FFF2-40B4-BE49-F238E27FC236}">
                <a16:creationId xmlns:a16="http://schemas.microsoft.com/office/drawing/2014/main" xmlns="" id="{9784D9A6-12CF-7C0D-1B02-952C388B2091}"/>
              </a:ext>
            </a:extLst>
          </p:cNvPr>
          <p:cNvSpPr txBox="1">
            <a:spLocks noChangeArrowheads="1"/>
          </p:cNvSpPr>
          <p:nvPr/>
        </p:nvSpPr>
        <p:spPr bwMode="auto">
          <a:xfrm>
            <a:off x="4357688" y="428625"/>
            <a:ext cx="39290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Occidental" pitchFamily="2" charset="0"/>
              </a:rPr>
              <a:t>La CO</a:t>
            </a:r>
            <a:r>
              <a:rPr lang="it-IT" altLang="it-IT">
                <a:latin typeface="Occidental" pitchFamily="2" charset="0"/>
              </a:rPr>
              <a:t>2</a:t>
            </a:r>
            <a:r>
              <a:rPr lang="it-IT" altLang="it-IT" baseline="0">
                <a:latin typeface="Occidental" pitchFamily="2" charset="0"/>
              </a:rPr>
              <a:t> non viene degradata in atmosfera (perché??!).</a:t>
            </a:r>
          </a:p>
          <a:p>
            <a:pPr eaLnBrk="1" hangingPunct="1"/>
            <a:r>
              <a:rPr lang="it-IT" altLang="it-IT" baseline="0">
                <a:latin typeface="Occidental" pitchFamily="2" charset="0"/>
              </a:rPr>
              <a:t>Destini possibili per questa molecola:</a:t>
            </a:r>
          </a:p>
          <a:p>
            <a:pPr eaLnBrk="1" hangingPunct="1"/>
            <a:r>
              <a:rPr lang="it-IT" altLang="it-IT" baseline="0">
                <a:latin typeface="Occidental" pitchFamily="2" charset="0"/>
              </a:rPr>
              <a:t>-viene assorbita da piante in crescita o dalla superficie dei corpi idrici (pozzi temporanei)</a:t>
            </a:r>
          </a:p>
          <a:p>
            <a:pPr eaLnBrk="1" hangingPunct="1"/>
            <a:r>
              <a:rPr lang="it-IT" altLang="it-IT" baseline="0">
                <a:latin typeface="Occidental" pitchFamily="2" charset="0"/>
              </a:rPr>
              <a:t>-scambio con le acque profonde, deposizione sui fondali come carbonato insolubile (pozzo permanente, ma lento!).</a:t>
            </a:r>
          </a:p>
        </p:txBody>
      </p:sp>
      <p:sp>
        <p:nvSpPr>
          <p:cNvPr id="14343" name="CasellaDiTesto 11">
            <a:extLst>
              <a:ext uri="{FF2B5EF4-FFF2-40B4-BE49-F238E27FC236}">
                <a16:creationId xmlns:a16="http://schemas.microsoft.com/office/drawing/2014/main" xmlns="" id="{E0FD5819-F5BB-1AE0-ACAF-68B0ACFE6801}"/>
              </a:ext>
            </a:extLst>
          </p:cNvPr>
          <p:cNvSpPr txBox="1">
            <a:spLocks noChangeArrowheads="1"/>
          </p:cNvSpPr>
          <p:nvPr/>
        </p:nvSpPr>
        <p:spPr bwMode="auto">
          <a:xfrm>
            <a:off x="285750" y="3857625"/>
            <a:ext cx="850106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baseline="0">
                <a:latin typeface="Occidental" pitchFamily="2" charset="0"/>
              </a:rPr>
              <a:t>Alcuni studiosi hanno proposto che l’accumulo di CO</a:t>
            </a:r>
            <a:r>
              <a:rPr lang="it-IT" altLang="it-IT" sz="1500">
                <a:latin typeface="Occidental" pitchFamily="2" charset="0"/>
              </a:rPr>
              <a:t>2</a:t>
            </a:r>
            <a:r>
              <a:rPr lang="it-IT" altLang="it-IT" sz="1500" baseline="0">
                <a:latin typeface="Occidental" pitchFamily="2" charset="0"/>
              </a:rPr>
              <a:t> in atmosfera ed il conseguente aumento della temperatura,  comportino anche un aumento del tasso di crescita di alcune specie di arbusti (fertilizzazione da CO</a:t>
            </a:r>
            <a:r>
              <a:rPr lang="it-IT" altLang="it-IT" sz="1500">
                <a:latin typeface="Occidental" pitchFamily="2" charset="0"/>
              </a:rPr>
              <a:t>2</a:t>
            </a:r>
            <a:r>
              <a:rPr lang="it-IT" altLang="it-IT" sz="1500" baseline="0">
                <a:latin typeface="Occidental" pitchFamily="2" charset="0"/>
              </a:rPr>
              <a:t>, osservata nelle foreste del nord Europa) e questo a sua volta comporterebbe un effetto di maggiore assorbimento della CO</a:t>
            </a:r>
            <a:r>
              <a:rPr lang="it-IT" altLang="it-IT" sz="1500">
                <a:latin typeface="Occidental" pitchFamily="2" charset="0"/>
              </a:rPr>
              <a:t>2</a:t>
            </a:r>
            <a:r>
              <a:rPr lang="it-IT" altLang="it-IT" sz="1500" baseline="0">
                <a:latin typeface="Occidental" pitchFamily="2" charset="0"/>
              </a:rPr>
              <a:t> stessa. </a:t>
            </a:r>
          </a:p>
          <a:p>
            <a:pPr eaLnBrk="1" hangingPunct="1"/>
            <a:r>
              <a:rPr lang="it-IT" altLang="it-IT" sz="1500" baseline="0">
                <a:latin typeface="Occidental" pitchFamily="2" charset="0"/>
              </a:rPr>
              <a:t>Queste relazioni intrecciate tra causa ed effetto sono molto importanti nel caso dell’ </a:t>
            </a:r>
            <a:r>
              <a:rPr lang="it-IT" altLang="it-IT" sz="1500" baseline="0">
                <a:solidFill>
                  <a:srgbClr val="C00000"/>
                </a:solidFill>
                <a:latin typeface="Occidental" pitchFamily="2" charset="0"/>
              </a:rPr>
              <a:t>H</a:t>
            </a:r>
            <a:r>
              <a:rPr lang="it-IT" altLang="it-IT" sz="1500">
                <a:solidFill>
                  <a:srgbClr val="C00000"/>
                </a:solidFill>
                <a:latin typeface="Occidental" pitchFamily="2" charset="0"/>
              </a:rPr>
              <a:t>2</a:t>
            </a:r>
            <a:r>
              <a:rPr lang="it-IT" altLang="it-IT" sz="1500" baseline="0">
                <a:solidFill>
                  <a:srgbClr val="C00000"/>
                </a:solidFill>
                <a:latin typeface="Occidental" pitchFamily="2" charset="0"/>
              </a:rPr>
              <a:t>O</a:t>
            </a:r>
            <a:r>
              <a:rPr lang="it-IT" altLang="it-IT" sz="1500" baseline="0">
                <a:latin typeface="Occidental" pitchFamily="2" charset="0"/>
              </a:rPr>
              <a:t>. Tale specie assorbe molto efficacemente la radiazione IR nell’intervallo 5.5-7.5 </a:t>
            </a:r>
            <a:r>
              <a:rPr lang="el-GR" altLang="it-IT" sz="1500" baseline="0">
                <a:latin typeface="Occidental" pitchFamily="2" charset="0"/>
              </a:rPr>
              <a:t>μ</a:t>
            </a:r>
            <a:r>
              <a:rPr lang="it-IT" altLang="it-IT" sz="1500" baseline="0">
                <a:latin typeface="Occidental" pitchFamily="2" charset="0"/>
              </a:rPr>
              <a:t>m con un tasso superiore a quello di qualsiasi altro gas serra (l’efficacia per singola molecola è però inferiore a quella della CO</a:t>
            </a:r>
            <a:r>
              <a:rPr lang="it-IT" altLang="it-IT" sz="1500">
                <a:latin typeface="Occidental" pitchFamily="2" charset="0"/>
              </a:rPr>
              <a:t>2</a:t>
            </a:r>
            <a:r>
              <a:rPr lang="it-IT" altLang="it-IT" sz="1500" baseline="0">
                <a:latin typeface="Occidental" pitchFamily="2" charset="0"/>
              </a:rPr>
              <a:t>).</a:t>
            </a:r>
          </a:p>
          <a:p>
            <a:pPr eaLnBrk="1" hangingPunct="1"/>
            <a:r>
              <a:rPr lang="it-IT" altLang="it-IT" sz="1500" baseline="0">
                <a:latin typeface="Occidental" pitchFamily="2" charset="0"/>
              </a:rPr>
              <a:t>L’H</a:t>
            </a:r>
            <a:r>
              <a:rPr lang="it-IT" altLang="it-IT" sz="1500">
                <a:latin typeface="Occidental" pitchFamily="2" charset="0"/>
              </a:rPr>
              <a:t>2</a:t>
            </a:r>
            <a:r>
              <a:rPr lang="it-IT" altLang="it-IT" sz="1500" baseline="0">
                <a:latin typeface="Occidental" pitchFamily="2" charset="0"/>
              </a:rPr>
              <a:t>O non è di solito elencata tra i gas serra, poiché la sua concentrazione non dipende dalle attività dell’uomo, quanto piuttosto dagli equilibri di evaporazione e condensazione legati alle variazioni di temperatura.  </a:t>
            </a:r>
          </a:p>
          <a:p>
            <a:pPr eaLnBrk="1" hangingPunct="1"/>
            <a:r>
              <a:rPr lang="it-IT" altLang="it-IT" sz="1500" baseline="0">
                <a:latin typeface="Occidental" pitchFamily="2" charset="0"/>
              </a:rPr>
              <a:t>Allora cosa ci aspettiamo se l’effetto serra aumenta?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6">
            <a:extLst>
              <a:ext uri="{FF2B5EF4-FFF2-40B4-BE49-F238E27FC236}">
                <a16:creationId xmlns:a16="http://schemas.microsoft.com/office/drawing/2014/main" xmlns="" id="{B932C896-F11C-5AD4-4E22-59A494D8E890}"/>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2AA0F909-0A50-1644-A409-FE0CACC86714}" type="slidenum">
              <a:rPr lang="it-IT" altLang="it-IT" sz="1500">
                <a:latin typeface="Comic Sans MS" panose="030F0902030302020204" pitchFamily="66" charset="0"/>
              </a:rPr>
              <a:pPr algn="r" eaLnBrk="1" hangingPunct="1"/>
              <a:t>14</a:t>
            </a:fld>
            <a:endParaRPr lang="it-IT" altLang="it-IT" sz="1500">
              <a:latin typeface="Comic Sans MS" panose="030F0902030302020204" pitchFamily="66" charset="0"/>
            </a:endParaRPr>
          </a:p>
        </p:txBody>
      </p:sp>
      <p:sp>
        <p:nvSpPr>
          <p:cNvPr id="15363" name="Segnaposto data 4">
            <a:extLst>
              <a:ext uri="{FF2B5EF4-FFF2-40B4-BE49-F238E27FC236}">
                <a16:creationId xmlns:a16="http://schemas.microsoft.com/office/drawing/2014/main" xmlns="" id="{ACA53F08-AC98-5F0B-A132-56A4F89F9C4C}"/>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5365" name="Picture 2" descr="http://www.barillacfn.com/wp-content/uploads/2012/11/Valentini_1.jpg">
            <a:extLst>
              <a:ext uri="{FF2B5EF4-FFF2-40B4-BE49-F238E27FC236}">
                <a16:creationId xmlns:a16="http://schemas.microsoft.com/office/drawing/2014/main" xmlns="" id="{DD3DD8DD-3B49-A5D1-440F-71076C900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525" y="2214563"/>
            <a:ext cx="40544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http://www.comitatoscientifico.org/temi%20CG/images/metano.jpg">
            <a:extLst>
              <a:ext uri="{FF2B5EF4-FFF2-40B4-BE49-F238E27FC236}">
                <a16:creationId xmlns:a16="http://schemas.microsoft.com/office/drawing/2014/main" xmlns="" id="{F291A46E-C31B-4646-E869-3F6C173D6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339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CasellaDiTesto 12">
            <a:extLst>
              <a:ext uri="{FF2B5EF4-FFF2-40B4-BE49-F238E27FC236}">
                <a16:creationId xmlns:a16="http://schemas.microsoft.com/office/drawing/2014/main" xmlns="" id="{D2AB6BBD-E01B-E99D-F7C9-159A2169D811}"/>
              </a:ext>
            </a:extLst>
          </p:cNvPr>
          <p:cNvSpPr txBox="1">
            <a:spLocks noChangeArrowheads="1"/>
          </p:cNvSpPr>
          <p:nvPr/>
        </p:nvSpPr>
        <p:spPr bwMode="auto">
          <a:xfrm>
            <a:off x="4857750" y="0"/>
            <a:ext cx="4286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baseline="0">
                <a:latin typeface="Occidental" pitchFamily="2" charset="0"/>
              </a:rPr>
              <a:t>Il </a:t>
            </a:r>
            <a:r>
              <a:rPr lang="it-IT" altLang="it-IT" sz="1500" baseline="0">
                <a:solidFill>
                  <a:srgbClr val="C00000"/>
                </a:solidFill>
                <a:latin typeface="Occidental" pitchFamily="2" charset="0"/>
              </a:rPr>
              <a:t>metano</a:t>
            </a:r>
            <a:r>
              <a:rPr lang="it-IT" altLang="it-IT" sz="1500" baseline="0">
                <a:latin typeface="Occidental" pitchFamily="2" charset="0"/>
              </a:rPr>
              <a:t> dopo, l’anidride carbonica e l’acqua è il gas serra più importante. Abbiamo già elencato nelle scorse lezioni quali siano le fonti emissive del metano e visto che al netto esso tende ad accumularsi in atmosfera. Due aspetti sono da sottolineare: 1- la concentrazione globale è bassa ma il potenziale per molecola è superiore a quello della CO</a:t>
            </a:r>
            <a:r>
              <a:rPr lang="it-IT" altLang="it-IT" sz="1500">
                <a:latin typeface="Occidental" pitchFamily="2" charset="0"/>
              </a:rPr>
              <a:t>2</a:t>
            </a:r>
            <a:r>
              <a:rPr lang="it-IT" altLang="it-IT" sz="1500" baseline="0">
                <a:latin typeface="Occidental" pitchFamily="2" charset="0"/>
              </a:rPr>
              <a:t> : ogni molecola di metano assorbe quanto 50 di anidride carbonica. </a:t>
            </a:r>
            <a:endParaRPr lang="it-IT" altLang="it-IT" sz="1500">
              <a:latin typeface="Occidental" pitchFamily="2" charset="0"/>
            </a:endParaRPr>
          </a:p>
        </p:txBody>
      </p:sp>
      <p:sp>
        <p:nvSpPr>
          <p:cNvPr id="15368" name="CasellaDiTesto 15">
            <a:extLst>
              <a:ext uri="{FF2B5EF4-FFF2-40B4-BE49-F238E27FC236}">
                <a16:creationId xmlns:a16="http://schemas.microsoft.com/office/drawing/2014/main" xmlns="" id="{F7420A28-B53D-4F19-AF03-68A3946C9005}"/>
              </a:ext>
            </a:extLst>
          </p:cNvPr>
          <p:cNvSpPr txBox="1">
            <a:spLocks noChangeArrowheads="1"/>
          </p:cNvSpPr>
          <p:nvPr/>
        </p:nvSpPr>
        <p:spPr bwMode="auto">
          <a:xfrm>
            <a:off x="214313" y="3357563"/>
            <a:ext cx="44291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baseline="0">
              <a:latin typeface="Occidental" pitchFamily="2" charset="0"/>
            </a:endParaRPr>
          </a:p>
          <a:p>
            <a:pPr eaLnBrk="1" hangingPunct="1"/>
            <a:r>
              <a:rPr lang="it-IT" altLang="it-IT" baseline="0">
                <a:latin typeface="Occidental" pitchFamily="2" charset="0"/>
              </a:rPr>
              <a:t>Le emissioni di metano sono in ogni caso aumentate negli ultimi decenni anche se negli ultimi anni il tasso di crescita si è stabilizzato.</a:t>
            </a:r>
          </a:p>
          <a:p>
            <a:pPr eaLnBrk="1" hangingPunct="1"/>
            <a:r>
              <a:rPr lang="it-IT" altLang="it-IT" baseline="0">
                <a:latin typeface="Occidental" pitchFamily="2" charset="0"/>
              </a:rPr>
              <a:t>Se però la temperatura atmosferica dovesse aumentare, potrebbe essere liberato anche il metano attualmente imprigionato come clatrato (CH</a:t>
            </a:r>
            <a:r>
              <a:rPr lang="it-IT" altLang="it-IT">
                <a:latin typeface="Occidental" pitchFamily="2" charset="0"/>
              </a:rPr>
              <a:t>4</a:t>
            </a:r>
            <a:r>
              <a:rPr lang="it-IT" altLang="it-IT" baseline="0">
                <a:latin typeface="Occidental" pitchFamily="2" charset="0"/>
              </a:rPr>
              <a:t> • 6 H</a:t>
            </a:r>
            <a:r>
              <a:rPr lang="it-IT" altLang="it-IT">
                <a:latin typeface="Occidental" pitchFamily="2" charset="0"/>
              </a:rPr>
              <a:t>2</a:t>
            </a:r>
            <a:r>
              <a:rPr lang="it-IT" altLang="it-IT" baseline="0">
                <a:latin typeface="Occidental" pitchFamily="2" charset="0"/>
              </a:rPr>
              <a:t>O) nei fondali oceanici o nel permafrost siberiano (II aspetto).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lessio\Desktop\Foto per power point\10.jpg">
            <a:extLst>
              <a:ext uri="{FF2B5EF4-FFF2-40B4-BE49-F238E27FC236}">
                <a16:creationId xmlns:a16="http://schemas.microsoft.com/office/drawing/2014/main" xmlns="" id="{1F4DB15F-19D1-98AE-2ECC-D85E2AEA9E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42875"/>
            <a:ext cx="39687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egnaposto numero diapositiva 6">
            <a:extLst>
              <a:ext uri="{FF2B5EF4-FFF2-40B4-BE49-F238E27FC236}">
                <a16:creationId xmlns:a16="http://schemas.microsoft.com/office/drawing/2014/main" xmlns="" id="{A4660AF9-33EA-7A2A-655C-6E7D1014E6B1}"/>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77A785B3-86E2-3D4E-9BEA-5D1057C3DF98}" type="slidenum">
              <a:rPr lang="it-IT" altLang="it-IT" sz="1500">
                <a:latin typeface="Comic Sans MS" panose="030F0902030302020204" pitchFamily="66" charset="0"/>
              </a:rPr>
              <a:pPr algn="r" eaLnBrk="1" hangingPunct="1"/>
              <a:t>15</a:t>
            </a:fld>
            <a:endParaRPr lang="it-IT" altLang="it-IT" sz="1500">
              <a:latin typeface="Comic Sans MS" panose="030F0902030302020204" pitchFamily="66" charset="0"/>
            </a:endParaRPr>
          </a:p>
        </p:txBody>
      </p:sp>
      <p:sp>
        <p:nvSpPr>
          <p:cNvPr id="16390" name="CasellaDiTesto 7">
            <a:extLst>
              <a:ext uri="{FF2B5EF4-FFF2-40B4-BE49-F238E27FC236}">
                <a16:creationId xmlns:a16="http://schemas.microsoft.com/office/drawing/2014/main" xmlns="" id="{BC601E52-0C2D-1B04-CCDA-18EFD19696D3}"/>
              </a:ext>
            </a:extLst>
          </p:cNvPr>
          <p:cNvSpPr txBox="1">
            <a:spLocks noChangeArrowheads="1"/>
          </p:cNvSpPr>
          <p:nvPr/>
        </p:nvSpPr>
        <p:spPr bwMode="auto">
          <a:xfrm>
            <a:off x="4143375" y="239713"/>
            <a:ext cx="50006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600" baseline="0">
                <a:latin typeface="Occidental" pitchFamily="2" charset="0"/>
              </a:rPr>
              <a:t>Anche il protossido di azoto, </a:t>
            </a:r>
            <a:r>
              <a:rPr lang="it-IT" altLang="it-IT" sz="1600" baseline="0">
                <a:solidFill>
                  <a:srgbClr val="C00000"/>
                </a:solidFill>
                <a:latin typeface="Occidental" pitchFamily="2" charset="0"/>
              </a:rPr>
              <a:t>N</a:t>
            </a:r>
            <a:r>
              <a:rPr lang="it-IT" altLang="it-IT" sz="1600">
                <a:solidFill>
                  <a:srgbClr val="C00000"/>
                </a:solidFill>
                <a:latin typeface="Occidental" pitchFamily="2" charset="0"/>
              </a:rPr>
              <a:t>2</a:t>
            </a:r>
            <a:r>
              <a:rPr lang="it-IT" altLang="it-IT" sz="1600" baseline="0">
                <a:solidFill>
                  <a:srgbClr val="C00000"/>
                </a:solidFill>
                <a:latin typeface="Occidental" pitchFamily="2" charset="0"/>
              </a:rPr>
              <a:t>O</a:t>
            </a:r>
            <a:r>
              <a:rPr lang="it-IT" altLang="it-IT" sz="1600" baseline="0">
                <a:latin typeface="Occidental" pitchFamily="2" charset="0"/>
              </a:rPr>
              <a:t>, già incontrato in precedenza, ha un ruolo nell’effetto serra. Esso assorbe a 7.8 </a:t>
            </a:r>
            <a:r>
              <a:rPr lang="el-GR" altLang="it-IT" sz="1600" baseline="0">
                <a:latin typeface="Occidental" pitchFamily="2" charset="0"/>
              </a:rPr>
              <a:t>μ</a:t>
            </a:r>
            <a:r>
              <a:rPr lang="it-IT" altLang="it-IT" sz="1600" baseline="0">
                <a:latin typeface="Occidental" pitchFamily="2" charset="0"/>
              </a:rPr>
              <a:t>m ed ha un potenziale di assorbimento pari a  296 volte quello della CO</a:t>
            </a:r>
            <a:r>
              <a:rPr lang="it-IT" altLang="it-IT" sz="1600">
                <a:latin typeface="Occidental" pitchFamily="2" charset="0"/>
              </a:rPr>
              <a:t>2</a:t>
            </a:r>
            <a:r>
              <a:rPr lang="it-IT" altLang="it-IT" sz="1600" baseline="0">
                <a:latin typeface="Occidental" pitchFamily="2" charset="0"/>
              </a:rPr>
              <a:t>. </a:t>
            </a:r>
          </a:p>
          <a:p>
            <a:pPr eaLnBrk="1" hangingPunct="1"/>
            <a:r>
              <a:rPr lang="it-IT" altLang="it-IT" sz="1600" baseline="0">
                <a:latin typeface="Occidental" pitchFamily="2" charset="0"/>
              </a:rPr>
              <a:t>Le fonti principali sono processi naturali, come la nitrificazione e la denitrificazione dei suoli, processi in cui esso rappresenta lo stadio intermedio di ossidazione. </a:t>
            </a:r>
          </a:p>
          <a:p>
            <a:pPr eaLnBrk="1" hangingPunct="1"/>
            <a:r>
              <a:rPr lang="it-IT" altLang="it-IT" sz="1600" baseline="0">
                <a:latin typeface="Occidental" pitchFamily="2" charset="0"/>
              </a:rPr>
              <a:t>Le attività antropiche di rilievo sono alcune sintesi industriali. L’uso come anestetico, come fertilizzante e sono sottoprodotto delle combustioni dei combustibili fossili. Non ha pozzi in troposfera, ma solo in stratosfera. </a:t>
            </a:r>
          </a:p>
        </p:txBody>
      </p:sp>
      <p:pic>
        <p:nvPicPr>
          <p:cNvPr id="16391" name="Picture 2" descr="C:\Documents and Settings\Alessio\Desktop\Foto per power point\05.jpg">
            <a:extLst>
              <a:ext uri="{FF2B5EF4-FFF2-40B4-BE49-F238E27FC236}">
                <a16:creationId xmlns:a16="http://schemas.microsoft.com/office/drawing/2014/main" xmlns="" id="{C5B77C31-1CE5-B1C2-04F0-A0D7A729B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75" y="3429000"/>
            <a:ext cx="3916363"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e 9">
            <a:extLst>
              <a:ext uri="{FF2B5EF4-FFF2-40B4-BE49-F238E27FC236}">
                <a16:creationId xmlns:a16="http://schemas.microsoft.com/office/drawing/2014/main" xmlns="" id="{DAB203DB-5A7A-317B-B29F-08782E3E4D0A}"/>
              </a:ext>
            </a:extLst>
          </p:cNvPr>
          <p:cNvSpPr>
            <a:spLocks noChangeArrowheads="1"/>
          </p:cNvSpPr>
          <p:nvPr/>
        </p:nvSpPr>
        <p:spPr bwMode="auto">
          <a:xfrm rot="-2073390">
            <a:off x="5526088" y="4219575"/>
            <a:ext cx="2000250" cy="71437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16393" name="CasellaDiTesto 10">
            <a:extLst>
              <a:ext uri="{FF2B5EF4-FFF2-40B4-BE49-F238E27FC236}">
                <a16:creationId xmlns:a16="http://schemas.microsoft.com/office/drawing/2014/main" xmlns="" id="{3CDD1C91-F148-54EF-217D-05263F4FA62A}"/>
              </a:ext>
            </a:extLst>
          </p:cNvPr>
          <p:cNvSpPr txBox="1">
            <a:spLocks noChangeArrowheads="1"/>
          </p:cNvSpPr>
          <p:nvPr/>
        </p:nvSpPr>
        <p:spPr bwMode="auto">
          <a:xfrm>
            <a:off x="142875" y="3500438"/>
            <a:ext cx="4357688"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baseline="0" dirty="0">
                <a:latin typeface="Occidental" pitchFamily="2" charset="0"/>
              </a:rPr>
              <a:t>Se riguardiamo il grafico della radiazione che lascia l’atmosfera, vediamo che esiste una regione tra 9 e 13 </a:t>
            </a:r>
            <a:r>
              <a:rPr lang="el-GR" altLang="it-IT" sz="1500" baseline="0" dirty="0">
                <a:latin typeface="Occidental" pitchFamily="2" charset="0"/>
              </a:rPr>
              <a:t>μ</a:t>
            </a:r>
            <a:r>
              <a:rPr lang="it-IT" altLang="it-IT" sz="1500" baseline="0" dirty="0">
                <a:latin typeface="Occidental" pitchFamily="2" charset="0"/>
              </a:rPr>
              <a:t>m in cui non c’è assorbimento da parte dei gas serra finora citati; tale regione viene chiamata </a:t>
            </a:r>
            <a:r>
              <a:rPr lang="it-IT" altLang="it-IT" sz="1500" b="1" baseline="0" dirty="0">
                <a:latin typeface="Occidental" pitchFamily="2" charset="0"/>
              </a:rPr>
              <a:t>regione finestra dell’atmosfera.</a:t>
            </a:r>
            <a:r>
              <a:rPr lang="it-IT" altLang="it-IT" sz="1500" baseline="0" dirty="0">
                <a:latin typeface="Occidental" pitchFamily="2" charset="0"/>
              </a:rPr>
              <a:t> </a:t>
            </a:r>
          </a:p>
          <a:p>
            <a:pPr eaLnBrk="1" hangingPunct="1"/>
            <a:r>
              <a:rPr lang="it-IT" altLang="it-IT" sz="1500" baseline="0" dirty="0">
                <a:latin typeface="Occidental" pitchFamily="2" charset="0"/>
              </a:rPr>
              <a:t>Sostanze come l’ozono, i CFC, SF6 hanno un ruolo fondamentale poiché hanno la capacità di assorbire la radiazione elettromagnetica che ricade in questo intervallo, oscurando, di fatto, anche la regione finestra.</a:t>
            </a:r>
          </a:p>
          <a:p>
            <a:pPr eaLnBrk="1" hangingPunct="1"/>
            <a:r>
              <a:rPr lang="it-IT" altLang="it-IT" sz="1500" baseline="0" dirty="0">
                <a:latin typeface="Occidental" pitchFamily="2" charset="0"/>
              </a:rPr>
              <a:t>Si tratta peraltro di sostanze persistenti.  </a:t>
            </a:r>
          </a:p>
          <a:p>
            <a:pPr eaLnBrk="1" hangingPunct="1"/>
            <a:r>
              <a:rPr lang="it-IT" altLang="it-IT" sz="1500" baseline="0" dirty="0">
                <a:latin typeface="Occidental" pitchFamily="2" charset="0"/>
              </a:rPr>
              <a:t>Come detto in precedenza gli aerosol possono avere un ruolo nei cambiamenti climatici.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6">
            <a:extLst>
              <a:ext uri="{FF2B5EF4-FFF2-40B4-BE49-F238E27FC236}">
                <a16:creationId xmlns:a16="http://schemas.microsoft.com/office/drawing/2014/main" xmlns="" id="{0B0AEEA1-1CA6-B8AC-6934-62A6B11C34D4}"/>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08A495D2-654C-E149-A1A0-72B918C331E4}" type="slidenum">
              <a:rPr lang="it-IT" altLang="it-IT" sz="1500">
                <a:latin typeface="Comic Sans MS" panose="030F0902030302020204" pitchFamily="66" charset="0"/>
              </a:rPr>
              <a:pPr algn="r" eaLnBrk="1" hangingPunct="1"/>
              <a:t>16</a:t>
            </a:fld>
            <a:endParaRPr lang="it-IT" altLang="it-IT" sz="1500">
              <a:latin typeface="Comic Sans MS" panose="030F0902030302020204" pitchFamily="66" charset="0"/>
            </a:endParaRPr>
          </a:p>
        </p:txBody>
      </p:sp>
      <p:sp>
        <p:nvSpPr>
          <p:cNvPr id="17411" name="Segnaposto data 4">
            <a:extLst>
              <a:ext uri="{FF2B5EF4-FFF2-40B4-BE49-F238E27FC236}">
                <a16:creationId xmlns:a16="http://schemas.microsoft.com/office/drawing/2014/main" xmlns="" id="{555B9630-309D-EA53-5527-5E947F7F3D3E}"/>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17413" name="Picture 3" descr="C:\Documents and Settings\Alessio\Desktop\Foto per power point\13.jpg">
            <a:extLst>
              <a:ext uri="{FF2B5EF4-FFF2-40B4-BE49-F238E27FC236}">
                <a16:creationId xmlns:a16="http://schemas.microsoft.com/office/drawing/2014/main" xmlns="" id="{6D977AAB-2122-8606-040B-47E0C3B718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767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CasellaDiTesto 11">
            <a:extLst>
              <a:ext uri="{FF2B5EF4-FFF2-40B4-BE49-F238E27FC236}">
                <a16:creationId xmlns:a16="http://schemas.microsoft.com/office/drawing/2014/main" xmlns="" id="{C6E34F87-189E-945A-9856-B046CCAA6593}"/>
              </a:ext>
            </a:extLst>
          </p:cNvPr>
          <p:cNvSpPr txBox="1">
            <a:spLocks noChangeArrowheads="1"/>
          </p:cNvSpPr>
          <p:nvPr/>
        </p:nvSpPr>
        <p:spPr bwMode="auto">
          <a:xfrm>
            <a:off x="4357688" y="341313"/>
            <a:ext cx="4643437"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1500" baseline="0">
                <a:latin typeface="Occidental" pitchFamily="2" charset="0"/>
              </a:rPr>
              <a:t>A questo punto è possibile confrontare tra loro i contributi dovuti ai differenti gas serra elencati finora, anche se sul contributo di alcuni di essi, il particolato, sussistono ancora dei dubbi. Poiché i gas serra sono vari, è uso comune esprimere le concentrazioni dei gas serra in termini di CO</a:t>
            </a:r>
            <a:r>
              <a:rPr lang="it-IT" altLang="it-IT" sz="1500">
                <a:latin typeface="Occidental" pitchFamily="2" charset="0"/>
              </a:rPr>
              <a:t>2</a:t>
            </a:r>
            <a:r>
              <a:rPr lang="it-IT" altLang="it-IT" sz="1500" baseline="0">
                <a:latin typeface="Occidental" pitchFamily="2" charset="0"/>
              </a:rPr>
              <a:t> equivalente, ossia esprimendo la loro concentrazione in termini di quantità di CO</a:t>
            </a:r>
            <a:r>
              <a:rPr lang="it-IT" altLang="it-IT" sz="1500">
                <a:latin typeface="Occidental" pitchFamily="2" charset="0"/>
              </a:rPr>
              <a:t>2</a:t>
            </a:r>
            <a:r>
              <a:rPr lang="it-IT" altLang="it-IT" sz="1500" baseline="0">
                <a:latin typeface="Occidental" pitchFamily="2" charset="0"/>
              </a:rPr>
              <a:t> che avrebbe lo stesso effetto. </a:t>
            </a:r>
          </a:p>
          <a:p>
            <a:pPr algn="just" eaLnBrk="1" hangingPunct="1"/>
            <a:r>
              <a:rPr lang="it-IT" altLang="it-IT" sz="1500" baseline="0">
                <a:latin typeface="Occidental" pitchFamily="2" charset="0"/>
              </a:rPr>
              <a:t>Sulla base di tale correzione, la concentrazione attuale di CO</a:t>
            </a:r>
            <a:r>
              <a:rPr lang="it-IT" altLang="it-IT" sz="1500">
                <a:latin typeface="Occidental" pitchFamily="2" charset="0"/>
              </a:rPr>
              <a:t>2</a:t>
            </a:r>
            <a:r>
              <a:rPr lang="it-IT" altLang="it-IT" sz="1500" baseline="0">
                <a:latin typeface="Occidental" pitchFamily="2" charset="0"/>
              </a:rPr>
              <a:t> risulta essere pari a 420 ppm, essendo il contributo degli altri gas serra equivalenti all’effetto di 50 ppm di CO</a:t>
            </a:r>
            <a:r>
              <a:rPr lang="it-IT" altLang="it-IT" sz="1500">
                <a:latin typeface="Occidental" pitchFamily="2" charset="0"/>
              </a:rPr>
              <a:t>2</a:t>
            </a:r>
            <a:r>
              <a:rPr lang="it-IT" altLang="it-IT" sz="1500" baseline="0">
                <a:latin typeface="Occidental" pitchFamily="2" charset="0"/>
              </a:rPr>
              <a:t>.  </a:t>
            </a:r>
          </a:p>
        </p:txBody>
      </p:sp>
      <p:sp>
        <p:nvSpPr>
          <p:cNvPr id="17415" name="CasellaDiTesto 12">
            <a:extLst>
              <a:ext uri="{FF2B5EF4-FFF2-40B4-BE49-F238E27FC236}">
                <a16:creationId xmlns:a16="http://schemas.microsoft.com/office/drawing/2014/main" xmlns="" id="{363277D3-AAC6-9351-8668-88ABF9619664}"/>
              </a:ext>
            </a:extLst>
          </p:cNvPr>
          <p:cNvSpPr txBox="1">
            <a:spLocks noChangeArrowheads="1"/>
          </p:cNvSpPr>
          <p:nvPr/>
        </p:nvSpPr>
        <p:spPr bwMode="auto">
          <a:xfrm>
            <a:off x="2428875" y="3286125"/>
            <a:ext cx="4357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solidFill>
                  <a:srgbClr val="C00000"/>
                </a:solidFill>
                <a:latin typeface="Occidental" pitchFamily="2" charset="0"/>
              </a:rPr>
              <a:t>Quali sono i segni dell’effetto serra? </a:t>
            </a:r>
          </a:p>
        </p:txBody>
      </p:sp>
      <p:sp>
        <p:nvSpPr>
          <p:cNvPr id="17416" name="CasellaDiTesto 14">
            <a:extLst>
              <a:ext uri="{FF2B5EF4-FFF2-40B4-BE49-F238E27FC236}">
                <a16:creationId xmlns:a16="http://schemas.microsoft.com/office/drawing/2014/main" xmlns="" id="{F704E985-C47D-8328-D4CF-5ECC93806BB3}"/>
              </a:ext>
            </a:extLst>
          </p:cNvPr>
          <p:cNvSpPr txBox="1">
            <a:spLocks noChangeArrowheads="1"/>
          </p:cNvSpPr>
          <p:nvPr/>
        </p:nvSpPr>
        <p:spPr bwMode="auto">
          <a:xfrm>
            <a:off x="285750" y="3779838"/>
            <a:ext cx="87153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600" baseline="0">
                <a:latin typeface="Occidental" pitchFamily="2" charset="0"/>
              </a:rPr>
              <a:t>-1 gli inverni si sono accorciati di circa 11 giorni</a:t>
            </a:r>
          </a:p>
          <a:p>
            <a:pPr eaLnBrk="1" hangingPunct="1"/>
            <a:r>
              <a:rPr lang="it-IT" altLang="it-IT" sz="1600" baseline="0">
                <a:latin typeface="Occidental" pitchFamily="2" charset="0"/>
              </a:rPr>
              <a:t>-2 la copertura del ghiaccio della terra sta retrocedendo</a:t>
            </a:r>
          </a:p>
          <a:p>
            <a:pPr eaLnBrk="1" hangingPunct="1"/>
            <a:r>
              <a:rPr lang="it-IT" altLang="it-IT" sz="1600" baseline="0">
                <a:latin typeface="Occidental" pitchFamily="2" charset="0"/>
              </a:rPr>
              <a:t>3- estinzione di specie di coralli della barriere, in conseguenza dell’aumento della temperatura dei mari</a:t>
            </a:r>
          </a:p>
          <a:p>
            <a:pPr eaLnBrk="1" hangingPunct="1"/>
            <a:r>
              <a:rPr lang="it-IT" altLang="it-IT" sz="1600" baseline="0">
                <a:latin typeface="Occidental" pitchFamily="2" charset="0"/>
              </a:rPr>
              <a:t>4-le malattie trasmesse dalle zanzare hanno raggiunto latitudini più elevate</a:t>
            </a:r>
          </a:p>
          <a:p>
            <a:pPr eaLnBrk="1" hangingPunct="1"/>
            <a:r>
              <a:rPr lang="it-IT" altLang="it-IT" sz="1600" baseline="0">
                <a:latin typeface="Occidental" pitchFamily="2" charset="0"/>
              </a:rPr>
              <a:t>5- il livello dei mari è aumentato</a:t>
            </a:r>
          </a:p>
          <a:p>
            <a:pPr eaLnBrk="1" hangingPunct="1"/>
            <a:r>
              <a:rPr lang="it-IT" altLang="it-IT" sz="1600" baseline="0">
                <a:latin typeface="Occidental" pitchFamily="2" charset="0"/>
              </a:rPr>
              <a:t>6- aumento delle precipitazioni</a:t>
            </a:r>
          </a:p>
          <a:p>
            <a:pPr eaLnBrk="1" hangingPunct="1"/>
            <a:r>
              <a:rPr lang="it-IT" altLang="it-IT" sz="1600" baseline="0">
                <a:latin typeface="Occidental" pitchFamily="2" charset="0"/>
              </a:rPr>
              <a:t>7- aumento del verificarsi di eventi estremi.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xmlns="" id="{24042E40-1659-5DA2-C25A-44E9693B4A1F}"/>
              </a:ext>
            </a:extLst>
          </p:cNvPr>
          <p:cNvSpPr txBox="1">
            <a:spLocks noChangeArrowheads="1"/>
          </p:cNvSpPr>
          <p:nvPr/>
        </p:nvSpPr>
        <p:spPr bwMode="auto">
          <a:xfrm>
            <a:off x="500063" y="142875"/>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a:solidFill>
                  <a:srgbClr val="FFFF66"/>
                </a:solidFill>
              </a:rPr>
              <a:t>Lo spettro elettromagnetico</a:t>
            </a:r>
          </a:p>
        </p:txBody>
      </p:sp>
      <p:pic>
        <p:nvPicPr>
          <p:cNvPr id="3075" name="Picture 7">
            <a:extLst>
              <a:ext uri="{FF2B5EF4-FFF2-40B4-BE49-F238E27FC236}">
                <a16:creationId xmlns:a16="http://schemas.microsoft.com/office/drawing/2014/main" xmlns="" id="{6399E475-1DE3-9506-3907-8667753E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642938"/>
            <a:ext cx="71628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Segnaposto numero diapositiva 6">
            <a:extLst>
              <a:ext uri="{FF2B5EF4-FFF2-40B4-BE49-F238E27FC236}">
                <a16:creationId xmlns:a16="http://schemas.microsoft.com/office/drawing/2014/main" xmlns="" id="{97E2303C-A5DC-6909-3CA5-A461A9D56640}"/>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3E5EDB87-B804-FD48-AD6A-9EE2F9E8A5D9}" type="slidenum">
              <a:rPr lang="it-IT" altLang="it-IT" sz="1500">
                <a:latin typeface="Comic Sans MS" panose="030F0902030302020204" pitchFamily="66" charset="0"/>
              </a:rPr>
              <a:pPr algn="r" eaLnBrk="1" hangingPunct="1"/>
              <a:t>2</a:t>
            </a:fld>
            <a:endParaRPr lang="it-IT" altLang="it-IT" sz="1500">
              <a:latin typeface="Comic Sans MS" panose="030F0902030302020204" pitchFamily="66" charset="0"/>
            </a:endParaRPr>
          </a:p>
        </p:txBody>
      </p:sp>
      <p:sp>
        <p:nvSpPr>
          <p:cNvPr id="3077" name="Segnaposto data 4">
            <a:extLst>
              <a:ext uri="{FF2B5EF4-FFF2-40B4-BE49-F238E27FC236}">
                <a16:creationId xmlns:a16="http://schemas.microsoft.com/office/drawing/2014/main" xmlns="" id="{DBC96342-DCCF-3512-3BE0-B6D3060B8182}"/>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
        <p:nvSpPr>
          <p:cNvPr id="3079" name="CasellaDiTesto 8">
            <a:extLst>
              <a:ext uri="{FF2B5EF4-FFF2-40B4-BE49-F238E27FC236}">
                <a16:creationId xmlns:a16="http://schemas.microsoft.com/office/drawing/2014/main" xmlns="" id="{739D87F7-986B-4AD8-ECA3-500065E4CD35}"/>
              </a:ext>
            </a:extLst>
          </p:cNvPr>
          <p:cNvSpPr txBox="1">
            <a:spLocks noChangeArrowheads="1"/>
          </p:cNvSpPr>
          <p:nvPr/>
        </p:nvSpPr>
        <p:spPr bwMode="auto">
          <a:xfrm>
            <a:off x="357188" y="5500688"/>
            <a:ext cx="842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baseline="0">
                <a:latin typeface="Occidental" pitchFamily="2" charset="0"/>
              </a:rPr>
              <a:t>Ogni corpo emette una specifica radiazione elettromagnetica, oppure uno spettro, in ragione della sua temperatura.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a:extLst>
              <a:ext uri="{FF2B5EF4-FFF2-40B4-BE49-F238E27FC236}">
                <a16:creationId xmlns:a16="http://schemas.microsoft.com/office/drawing/2014/main" xmlns="" id="{BDDE613D-1FFC-B602-551F-ED5B438FA122}"/>
              </a:ext>
            </a:extLst>
          </p:cNvPr>
          <p:cNvSpPr>
            <a:spLocks noChangeArrowheads="1"/>
          </p:cNvSpPr>
          <p:nvPr/>
        </p:nvSpPr>
        <p:spPr bwMode="auto">
          <a:xfrm>
            <a:off x="2209800" y="3124200"/>
            <a:ext cx="16002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4099" name="Text Box 2">
            <a:extLst>
              <a:ext uri="{FF2B5EF4-FFF2-40B4-BE49-F238E27FC236}">
                <a16:creationId xmlns:a16="http://schemas.microsoft.com/office/drawing/2014/main" xmlns="" id="{AF5B6733-41A3-66DD-5409-D79EC286E2EA}"/>
              </a:ext>
            </a:extLst>
          </p:cNvPr>
          <p:cNvSpPr txBox="1">
            <a:spLocks noChangeArrowheads="1"/>
          </p:cNvSpPr>
          <p:nvPr/>
        </p:nvSpPr>
        <p:spPr bwMode="auto">
          <a:xfrm>
            <a:off x="1847850" y="1447800"/>
            <a:ext cx="544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a:solidFill>
                  <a:srgbClr val="FFFF66"/>
                </a:solidFill>
              </a:rPr>
              <a:t>La radiazione solare</a:t>
            </a:r>
          </a:p>
        </p:txBody>
      </p:sp>
      <p:sp>
        <p:nvSpPr>
          <p:cNvPr id="4100" name="Rectangle 5">
            <a:extLst>
              <a:ext uri="{FF2B5EF4-FFF2-40B4-BE49-F238E27FC236}">
                <a16:creationId xmlns:a16="http://schemas.microsoft.com/office/drawing/2014/main" xmlns="" id="{6D935107-BDB3-B523-91E7-55343D6C4F67}"/>
              </a:ext>
            </a:extLst>
          </p:cNvPr>
          <p:cNvSpPr>
            <a:spLocks noChangeArrowheads="1"/>
          </p:cNvSpPr>
          <p:nvPr/>
        </p:nvSpPr>
        <p:spPr bwMode="auto">
          <a:xfrm>
            <a:off x="2019300" y="30480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it-IT" altLang="it-IT" sz="4400">
                <a:solidFill>
                  <a:srgbClr val="66FF33"/>
                </a:solidFill>
              </a:rPr>
              <a:t>Processi radiativi</a:t>
            </a:r>
          </a:p>
        </p:txBody>
      </p:sp>
      <p:pic>
        <p:nvPicPr>
          <p:cNvPr id="4101" name="Picture 7">
            <a:extLst>
              <a:ext uri="{FF2B5EF4-FFF2-40B4-BE49-F238E27FC236}">
                <a16:creationId xmlns:a16="http://schemas.microsoft.com/office/drawing/2014/main" xmlns="" id="{C125109B-6416-672C-B8DE-E1E09DF3AC6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975" y="2133600"/>
            <a:ext cx="56864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8">
            <a:extLst>
              <a:ext uri="{FF2B5EF4-FFF2-40B4-BE49-F238E27FC236}">
                <a16:creationId xmlns:a16="http://schemas.microsoft.com/office/drawing/2014/main" xmlns="" id="{149785F2-F96A-0027-685B-AAE2CF81B277}"/>
              </a:ext>
            </a:extLst>
          </p:cNvPr>
          <p:cNvSpPr txBox="1">
            <a:spLocks noChangeArrowheads="1"/>
          </p:cNvSpPr>
          <p:nvPr/>
        </p:nvSpPr>
        <p:spPr bwMode="auto">
          <a:xfrm>
            <a:off x="4038600" y="2651125"/>
            <a:ext cx="4724400" cy="144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400">
                <a:latin typeface="Occidental" pitchFamily="2" charset="0"/>
              </a:rPr>
              <a:t>Il sole si comporta approssimativamente come un corpo nero.</a:t>
            </a:r>
          </a:p>
          <a:p>
            <a:pPr algn="just" eaLnBrk="1" hangingPunct="1"/>
            <a:r>
              <a:rPr lang="it-IT" altLang="it-IT" sz="2400">
                <a:latin typeface="Occidental" pitchFamily="2" charset="0"/>
              </a:rPr>
              <a:t>Lo spettro della radiazione solare misurato al di fuori dell’atmosfera terrestre può essere assimilato allo spettro di un corpo nero alla temperatura di 6000 K.</a:t>
            </a:r>
          </a:p>
        </p:txBody>
      </p:sp>
      <p:sp>
        <p:nvSpPr>
          <p:cNvPr id="4103" name="Segnaposto numero diapositiva 6">
            <a:extLst>
              <a:ext uri="{FF2B5EF4-FFF2-40B4-BE49-F238E27FC236}">
                <a16:creationId xmlns:a16="http://schemas.microsoft.com/office/drawing/2014/main" xmlns="" id="{5559C88A-07E8-78B0-6570-D336B31C7CDF}"/>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6D4733D1-5935-474F-A067-293510DAFA3F}" type="slidenum">
              <a:rPr lang="it-IT" altLang="it-IT" sz="1500">
                <a:latin typeface="Comic Sans MS" panose="030F0902030302020204" pitchFamily="66" charset="0"/>
              </a:rPr>
              <a:pPr algn="r" eaLnBrk="1" hangingPunct="1"/>
              <a:t>3</a:t>
            </a:fld>
            <a:endParaRPr lang="it-IT" altLang="it-IT" sz="1500">
              <a:latin typeface="Comic Sans MS" panose="030F0902030302020204" pitchFamily="66" charset="0"/>
            </a:endParaRPr>
          </a:p>
        </p:txBody>
      </p:sp>
      <p:sp>
        <p:nvSpPr>
          <p:cNvPr id="4104" name="Segnaposto data 4">
            <a:extLst>
              <a:ext uri="{FF2B5EF4-FFF2-40B4-BE49-F238E27FC236}">
                <a16:creationId xmlns:a16="http://schemas.microsoft.com/office/drawing/2014/main" xmlns="" id="{2C65F771-02AD-771D-C048-1A3D3E7A5A0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
        <p:nvSpPr>
          <p:cNvPr id="4106" name="CasellaDiTesto 10">
            <a:extLst>
              <a:ext uri="{FF2B5EF4-FFF2-40B4-BE49-F238E27FC236}">
                <a16:creationId xmlns:a16="http://schemas.microsoft.com/office/drawing/2014/main" xmlns="" id="{CE414385-F7DA-4745-422E-BD10AAB0195A}"/>
              </a:ext>
            </a:extLst>
          </p:cNvPr>
          <p:cNvSpPr txBox="1">
            <a:spLocks noChangeArrowheads="1"/>
          </p:cNvSpPr>
          <p:nvPr/>
        </p:nvSpPr>
        <p:spPr bwMode="auto">
          <a:xfrm>
            <a:off x="6286500" y="5000625"/>
            <a:ext cx="2357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el-GR" altLang="it-IT" baseline="0">
                <a:latin typeface="Occidental" pitchFamily="2" charset="0"/>
              </a:rPr>
              <a:t>λ</a:t>
            </a:r>
            <a:r>
              <a:rPr lang="it-IT" altLang="it-IT" baseline="0">
                <a:latin typeface="Occidental" pitchFamily="2" charset="0"/>
              </a:rPr>
              <a:t> </a:t>
            </a:r>
            <a:r>
              <a:rPr lang="it-IT" altLang="it-IT">
                <a:latin typeface="Occidental" pitchFamily="2" charset="0"/>
              </a:rPr>
              <a:t>picco </a:t>
            </a:r>
            <a:r>
              <a:rPr lang="it-IT" altLang="it-IT" baseline="0">
                <a:latin typeface="Occidental" pitchFamily="2" charset="0"/>
              </a:rPr>
              <a:t>= 2897/T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360788EF-3A8B-D0FF-EE42-516046D88C92}"/>
              </a:ext>
            </a:extLst>
          </p:cNvPr>
          <p:cNvSpPr>
            <a:spLocks noChangeArrowheads="1"/>
          </p:cNvSpPr>
          <p:nvPr/>
        </p:nvSpPr>
        <p:spPr bwMode="auto">
          <a:xfrm>
            <a:off x="2071688" y="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en-US" altLang="it-IT" sz="4400">
                <a:solidFill>
                  <a:srgbClr val="66FF33"/>
                </a:solidFill>
                <a:latin typeface="Tempus Sans ITC" panose="020F0502020204030204" pitchFamily="34" charset="0"/>
              </a:rPr>
              <a:t>Il corpo nero</a:t>
            </a:r>
          </a:p>
        </p:txBody>
      </p:sp>
      <p:sp>
        <p:nvSpPr>
          <p:cNvPr id="5123" name="Text Box 3">
            <a:extLst>
              <a:ext uri="{FF2B5EF4-FFF2-40B4-BE49-F238E27FC236}">
                <a16:creationId xmlns:a16="http://schemas.microsoft.com/office/drawing/2014/main" xmlns="" id="{674667DA-D2DE-ACDD-1A06-92783AD37745}"/>
              </a:ext>
            </a:extLst>
          </p:cNvPr>
          <p:cNvSpPr txBox="1">
            <a:spLocks noChangeArrowheads="1"/>
          </p:cNvSpPr>
          <p:nvPr/>
        </p:nvSpPr>
        <p:spPr bwMode="auto">
          <a:xfrm>
            <a:off x="285750" y="928688"/>
            <a:ext cx="77724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000" b="1" u="sng">
                <a:solidFill>
                  <a:schemeClr val="tx1"/>
                </a:solidFill>
                <a:latin typeface="Occidental" pitchFamily="2" charset="0"/>
              </a:rPr>
              <a:t>Un corpo è detto “nero” se il potere specifico assorbente è unitario</a:t>
            </a:r>
            <a:r>
              <a:rPr lang="it-IT" altLang="it-IT" sz="2000">
                <a:solidFill>
                  <a:schemeClr val="tx1"/>
                </a:solidFill>
                <a:latin typeface="Occidental" pitchFamily="2" charset="0"/>
              </a:rPr>
              <a:t>, ossia se qualsiasi radiazione elettromagnetica, a qualsiasi frequenza, che su di esso impatta viene totalmente assorbita.</a:t>
            </a:r>
          </a:p>
          <a:p>
            <a:pPr algn="just" eaLnBrk="1" hangingPunct="1"/>
            <a:r>
              <a:rPr lang="it-IT" altLang="it-IT" sz="2000">
                <a:solidFill>
                  <a:schemeClr val="tx1"/>
                </a:solidFill>
                <a:latin typeface="Occidental" pitchFamily="2" charset="0"/>
                <a:cs typeface="Times New Roman" panose="02020603050405020304" pitchFamily="18" charset="0"/>
              </a:rPr>
              <a:t>È evidente che, per avere equilibrio termodinamico, un corpo nero deve emettere una quantità di energia uguale a quella assorbita.</a:t>
            </a:r>
          </a:p>
          <a:p>
            <a:pPr algn="just" eaLnBrk="1" hangingPunct="1"/>
            <a:r>
              <a:rPr lang="it-IT" altLang="it-IT" sz="2000">
                <a:solidFill>
                  <a:schemeClr val="tx1"/>
                </a:solidFill>
                <a:latin typeface="Occidental" pitchFamily="2" charset="0"/>
                <a:cs typeface="Times New Roman" panose="02020603050405020304" pitchFamily="18" charset="0"/>
              </a:rPr>
              <a:t>Un corpo nero può essere approssimativamente realizzato da una cavità vuota nella quale è stato praticato un piccolo foro. La radiazione che entra attraverso il foro è soggetta ad assorbimenti ed emissioni multiple prima di avere la possibilità di uscir fuori; pertanto, con ottima approssimazione, possiamo ritenere la cavità come un corpo nero perché qualsiasi radiazione che in essa entra viene assorbita. Un minima quantità di questa radiazione fuoriesce attraverso il foro; lo spettro di questa radiazione si avvicina a quella di un corpo nero.</a:t>
            </a:r>
          </a:p>
        </p:txBody>
      </p:sp>
      <p:sp>
        <p:nvSpPr>
          <p:cNvPr id="5124" name="Segnaposto numero diapositiva 6">
            <a:extLst>
              <a:ext uri="{FF2B5EF4-FFF2-40B4-BE49-F238E27FC236}">
                <a16:creationId xmlns:a16="http://schemas.microsoft.com/office/drawing/2014/main" xmlns="" id="{CB2DB36F-3ED8-9B31-BE01-E4A34EEE0E71}"/>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39B70C0D-444A-B64D-89EB-DC8D694DF304}" type="slidenum">
              <a:rPr lang="it-IT" altLang="it-IT" sz="1500">
                <a:latin typeface="Comic Sans MS" panose="030F0902030302020204" pitchFamily="66" charset="0"/>
              </a:rPr>
              <a:pPr algn="r" eaLnBrk="1" hangingPunct="1"/>
              <a:t>4</a:t>
            </a:fld>
            <a:endParaRPr lang="it-IT" altLang="it-IT" sz="1500">
              <a:latin typeface="Comic Sans MS" panose="030F0902030302020204" pitchFamily="66" charset="0"/>
            </a:endParaRPr>
          </a:p>
        </p:txBody>
      </p:sp>
      <p:sp>
        <p:nvSpPr>
          <p:cNvPr id="5125" name="Segnaposto data 4">
            <a:extLst>
              <a:ext uri="{FF2B5EF4-FFF2-40B4-BE49-F238E27FC236}">
                <a16:creationId xmlns:a16="http://schemas.microsoft.com/office/drawing/2014/main" xmlns="" id="{58ED4B71-33F2-27C9-13E6-7ADABED40635}"/>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5127" name="Immagine 5" descr="corponero.bmp">
            <a:extLst>
              <a:ext uri="{FF2B5EF4-FFF2-40B4-BE49-F238E27FC236}">
                <a16:creationId xmlns:a16="http://schemas.microsoft.com/office/drawing/2014/main" xmlns="" id="{CF2BE62F-E18C-C2EB-3020-0D64A378A3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333750"/>
            <a:ext cx="35004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a:extLst>
              <a:ext uri="{FF2B5EF4-FFF2-40B4-BE49-F238E27FC236}">
                <a16:creationId xmlns:a16="http://schemas.microsoft.com/office/drawing/2014/main" xmlns="" id="{61281BB3-1822-C14A-BE13-71C2A3109A13}"/>
              </a:ext>
            </a:extLst>
          </p:cNvPr>
          <p:cNvSpPr txBox="1">
            <a:spLocks noChangeArrowheads="1"/>
          </p:cNvSpPr>
          <p:nvPr/>
        </p:nvSpPr>
        <p:spPr bwMode="auto">
          <a:xfrm>
            <a:off x="4143375" y="3357563"/>
            <a:ext cx="4191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2000">
                <a:solidFill>
                  <a:schemeClr val="tx1"/>
                </a:solidFill>
                <a:latin typeface="Occidental" pitchFamily="2" charset="0"/>
              </a:rPr>
              <a:t>La cavità è “riempita” di radiazione elettromagnetica a determinate frequenze.</a:t>
            </a:r>
          </a:p>
          <a:p>
            <a:pPr algn="just" eaLnBrk="1" hangingPunct="1"/>
            <a:r>
              <a:rPr lang="it-IT" altLang="it-IT" sz="2000">
                <a:solidFill>
                  <a:schemeClr val="tx1"/>
                </a:solidFill>
                <a:latin typeface="Occidental" pitchFamily="2" charset="0"/>
              </a:rPr>
              <a:t>Attraverso la fisica classica è possibile dimostrare che lo spettro della radiazione elettromagnetica di un corpo nero è indipendente dalle proprietà del materiale con cui è costituito, ma dipende solo dalla temperatura assoluta, in un certo senso la radiazione passante dal foro ha quindi proprietà universali.</a:t>
            </a:r>
          </a:p>
          <a:p>
            <a:pPr algn="just" eaLnBrk="1" hangingPunct="1"/>
            <a:r>
              <a:rPr lang="it-IT" altLang="it-IT" sz="2000">
                <a:solidFill>
                  <a:schemeClr val="tx1"/>
                </a:solidFill>
                <a:latin typeface="Occidental" pitchFamily="2" charset="0"/>
              </a:rPr>
              <a:t>La fisica classica permette di calcolare la </a:t>
            </a:r>
            <a:r>
              <a:rPr lang="it-IT" altLang="it-IT" sz="2000" b="1" u="sng">
                <a:solidFill>
                  <a:schemeClr val="tx1"/>
                </a:solidFill>
                <a:latin typeface="Occidental" pitchFamily="2" charset="0"/>
              </a:rPr>
              <a:t>densità di energia</a:t>
            </a:r>
            <a:r>
              <a:rPr lang="it-IT" altLang="it-IT" sz="2000">
                <a:solidFill>
                  <a:schemeClr val="tx1"/>
                </a:solidFill>
                <a:latin typeface="Occidental" pitchFamily="2" charset="0"/>
              </a:rPr>
              <a:t> </a:t>
            </a:r>
            <a:r>
              <a:rPr lang="it-IT" altLang="it-IT" sz="2000" i="1">
                <a:solidFill>
                  <a:schemeClr val="tx1"/>
                </a:solidFill>
                <a:latin typeface="Occidental" pitchFamily="2" charset="0"/>
              </a:rPr>
              <a:t>rn</a:t>
            </a:r>
            <a:r>
              <a:rPr lang="it-IT" altLang="it-IT" sz="2000">
                <a:solidFill>
                  <a:schemeClr val="tx1"/>
                </a:solidFill>
                <a:latin typeface="Occidental" pitchFamily="2" charset="0"/>
              </a:rPr>
              <a:t>(</a:t>
            </a:r>
            <a:r>
              <a:rPr lang="it-IT" altLang="it-IT" sz="2000" i="1">
                <a:solidFill>
                  <a:schemeClr val="tx1"/>
                </a:solidFill>
                <a:latin typeface="Occidental" pitchFamily="2" charset="0"/>
              </a:rPr>
              <a:t>T</a:t>
            </a:r>
            <a:r>
              <a:rPr lang="it-IT" altLang="it-IT" sz="2000">
                <a:solidFill>
                  <a:schemeClr val="tx1"/>
                </a:solidFill>
                <a:latin typeface="Occidental" pitchFamily="2" charset="0"/>
              </a:rPr>
              <a:t>)</a:t>
            </a:r>
            <a:r>
              <a:rPr lang="it-IT" altLang="it-IT" sz="2000" i="1">
                <a:solidFill>
                  <a:schemeClr val="tx1"/>
                </a:solidFill>
                <a:latin typeface="Occidental" pitchFamily="2" charset="0"/>
              </a:rPr>
              <a:t>dv</a:t>
            </a:r>
            <a:r>
              <a:rPr lang="it-IT" altLang="it-IT" sz="2000">
                <a:solidFill>
                  <a:schemeClr val="tx1"/>
                </a:solidFill>
                <a:latin typeface="Occidental" pitchFamily="2" charset="0"/>
              </a:rPr>
              <a:t> all’interno della cavità, ossia l’energia per unità di volume e unità di frequenza  ad una data temperatura all’interno della cavità.</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xmlns="" id="{C763838B-5D1F-0341-3605-34C15C6FEEF3}"/>
              </a:ext>
            </a:extLst>
          </p:cNvPr>
          <p:cNvSpPr txBox="1">
            <a:spLocks noChangeArrowheads="1"/>
          </p:cNvSpPr>
          <p:nvPr/>
        </p:nvSpPr>
        <p:spPr bwMode="auto">
          <a:xfrm>
            <a:off x="1847850" y="1371600"/>
            <a:ext cx="544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a:solidFill>
                  <a:srgbClr val="FFFF66"/>
                </a:solidFill>
              </a:rPr>
              <a:t>La radiazione terrestre</a:t>
            </a:r>
          </a:p>
        </p:txBody>
      </p:sp>
      <p:sp>
        <p:nvSpPr>
          <p:cNvPr id="6147" name="Rectangle 4">
            <a:extLst>
              <a:ext uri="{FF2B5EF4-FFF2-40B4-BE49-F238E27FC236}">
                <a16:creationId xmlns:a16="http://schemas.microsoft.com/office/drawing/2014/main" xmlns="" id="{00D80EF7-5944-A9C2-AC6B-44495A086013}"/>
              </a:ext>
            </a:extLst>
          </p:cNvPr>
          <p:cNvSpPr>
            <a:spLocks noChangeArrowheads="1"/>
          </p:cNvSpPr>
          <p:nvPr/>
        </p:nvSpPr>
        <p:spPr bwMode="auto">
          <a:xfrm>
            <a:off x="2019300" y="30480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it-IT" altLang="it-IT" sz="4400">
                <a:solidFill>
                  <a:srgbClr val="66FF33"/>
                </a:solidFill>
              </a:rPr>
              <a:t>Processi radiativi</a:t>
            </a:r>
          </a:p>
        </p:txBody>
      </p:sp>
      <p:sp>
        <p:nvSpPr>
          <p:cNvPr id="6148" name="Rectangle 8">
            <a:extLst>
              <a:ext uri="{FF2B5EF4-FFF2-40B4-BE49-F238E27FC236}">
                <a16:creationId xmlns:a16="http://schemas.microsoft.com/office/drawing/2014/main" xmlns="" id="{87691E40-A246-96E1-A67E-86A9EDF2B713}"/>
              </a:ext>
            </a:extLst>
          </p:cNvPr>
          <p:cNvSpPr>
            <a:spLocks noChangeArrowheads="1"/>
          </p:cNvSpPr>
          <p:nvPr/>
        </p:nvSpPr>
        <p:spPr bwMode="auto">
          <a:xfrm>
            <a:off x="304800" y="1828800"/>
            <a:ext cx="8610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lnSpc>
                <a:spcPct val="90000"/>
              </a:lnSpc>
              <a:spcBef>
                <a:spcPct val="20000"/>
              </a:spcBef>
            </a:pPr>
            <a:r>
              <a:rPr lang="it-IT" altLang="it-IT" baseline="0">
                <a:latin typeface="Occidental" pitchFamily="2" charset="0"/>
              </a:rPr>
              <a:t>La temperatura media superficiale della terra è di circa 290 K.</a:t>
            </a:r>
          </a:p>
          <a:p>
            <a:pPr algn="just" eaLnBrk="1" hangingPunct="1">
              <a:lnSpc>
                <a:spcPct val="90000"/>
              </a:lnSpc>
              <a:spcBef>
                <a:spcPct val="20000"/>
              </a:spcBef>
            </a:pPr>
            <a:r>
              <a:rPr lang="it-IT" altLang="it-IT" baseline="0">
                <a:latin typeface="Occidental" pitchFamily="2" charset="0"/>
              </a:rPr>
              <a:t>La terra riemette l’energia solare assorbita a lunghezze d’onda molto più grandi.</a:t>
            </a:r>
          </a:p>
          <a:p>
            <a:pPr algn="just" eaLnBrk="1" hangingPunct="1">
              <a:lnSpc>
                <a:spcPct val="90000"/>
              </a:lnSpc>
              <a:spcBef>
                <a:spcPct val="20000"/>
              </a:spcBef>
            </a:pPr>
            <a:r>
              <a:rPr lang="it-IT" altLang="it-IT" baseline="0">
                <a:latin typeface="Occidental" pitchFamily="2" charset="0"/>
              </a:rPr>
              <a:t>Poiché le temperature della terra e del sole sono così diverse, gli spettri si sovrappongono per una piccola parte, per cui si può parlare di radiazione ad onda corta (solare) e radiazione ad onda lunga (terrestre).</a:t>
            </a:r>
          </a:p>
        </p:txBody>
      </p:sp>
      <p:grpSp>
        <p:nvGrpSpPr>
          <p:cNvPr id="6149" name="Group 17">
            <a:extLst>
              <a:ext uri="{FF2B5EF4-FFF2-40B4-BE49-F238E27FC236}">
                <a16:creationId xmlns:a16="http://schemas.microsoft.com/office/drawing/2014/main" xmlns="" id="{22CE3EEA-CB90-65F0-0057-C652760C485A}"/>
              </a:ext>
            </a:extLst>
          </p:cNvPr>
          <p:cNvGrpSpPr>
            <a:grpSpLocks/>
          </p:cNvGrpSpPr>
          <p:nvPr/>
        </p:nvGrpSpPr>
        <p:grpSpPr bwMode="auto">
          <a:xfrm>
            <a:off x="928688" y="3357563"/>
            <a:ext cx="7239000" cy="2971800"/>
            <a:chOff x="1392" y="2382"/>
            <a:chExt cx="4512" cy="1840"/>
          </a:xfrm>
        </p:grpSpPr>
        <p:grpSp>
          <p:nvGrpSpPr>
            <p:cNvPr id="6153" name="Group 16">
              <a:extLst>
                <a:ext uri="{FF2B5EF4-FFF2-40B4-BE49-F238E27FC236}">
                  <a16:creationId xmlns:a16="http://schemas.microsoft.com/office/drawing/2014/main" xmlns="" id="{D1962C61-37B8-D99C-6742-4195A2C34EDE}"/>
                </a:ext>
              </a:extLst>
            </p:cNvPr>
            <p:cNvGrpSpPr>
              <a:grpSpLocks/>
            </p:cNvGrpSpPr>
            <p:nvPr/>
          </p:nvGrpSpPr>
          <p:grpSpPr bwMode="auto">
            <a:xfrm>
              <a:off x="1392" y="2382"/>
              <a:ext cx="4512" cy="1840"/>
              <a:chOff x="1392" y="2382"/>
              <a:chExt cx="4512" cy="1840"/>
            </a:xfrm>
          </p:grpSpPr>
          <p:pic>
            <p:nvPicPr>
              <p:cNvPr id="6156" name="Picture 9" descr="solar">
                <a:extLst>
                  <a:ext uri="{FF2B5EF4-FFF2-40B4-BE49-F238E27FC236}">
                    <a16:creationId xmlns:a16="http://schemas.microsoft.com/office/drawing/2014/main" xmlns="" id="{7509D6C4-AB46-3399-FADA-1F5C25228F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22" b="26785"/>
              <a:stretch>
                <a:fillRect/>
              </a:stretch>
            </p:blipFill>
            <p:spPr bwMode="auto">
              <a:xfrm>
                <a:off x="1392" y="2382"/>
                <a:ext cx="4512" cy="18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useBgFill="1">
            <p:nvSpPr>
              <p:cNvPr id="6157" name="Rectangle 12">
                <a:extLst>
                  <a:ext uri="{FF2B5EF4-FFF2-40B4-BE49-F238E27FC236}">
                    <a16:creationId xmlns:a16="http://schemas.microsoft.com/office/drawing/2014/main" xmlns="" id="{6197F4B6-6029-61D8-082F-63925890493E}"/>
                  </a:ext>
                </a:extLst>
              </p:cNvPr>
              <p:cNvSpPr>
                <a:spLocks noChangeArrowheads="1"/>
              </p:cNvSpPr>
              <p:nvPr/>
            </p:nvSpPr>
            <p:spPr bwMode="auto">
              <a:xfrm>
                <a:off x="2880" y="3072"/>
                <a:ext cx="528" cy="3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useBgFill="1">
            <p:nvSpPr>
              <p:cNvPr id="6158" name="Rectangle 13">
                <a:extLst>
                  <a:ext uri="{FF2B5EF4-FFF2-40B4-BE49-F238E27FC236}">
                    <a16:creationId xmlns:a16="http://schemas.microsoft.com/office/drawing/2014/main" xmlns="" id="{04E11BB2-973F-B368-64CE-3D2948AA10A9}"/>
                  </a:ext>
                </a:extLst>
              </p:cNvPr>
              <p:cNvSpPr>
                <a:spLocks noChangeArrowheads="1"/>
              </p:cNvSpPr>
              <p:nvPr/>
            </p:nvSpPr>
            <p:spPr bwMode="auto">
              <a:xfrm>
                <a:off x="4512" y="3072"/>
                <a:ext cx="528" cy="3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sp>
          <p:nvSpPr>
            <p:cNvPr id="6154" name="Text Box 14">
              <a:extLst>
                <a:ext uri="{FF2B5EF4-FFF2-40B4-BE49-F238E27FC236}">
                  <a16:creationId xmlns:a16="http://schemas.microsoft.com/office/drawing/2014/main" xmlns="" id="{1B2D5228-AB2A-C73A-68F5-BF8F94C4ECF2}"/>
                </a:ext>
              </a:extLst>
            </p:cNvPr>
            <p:cNvSpPr txBox="1">
              <a:spLocks noChangeArrowheads="1"/>
            </p:cNvSpPr>
            <p:nvPr/>
          </p:nvSpPr>
          <p:spPr bwMode="auto">
            <a:xfrm>
              <a:off x="2784" y="3072"/>
              <a:ext cx="62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600"/>
                <a:t>Spettro solare</a:t>
              </a:r>
            </a:p>
            <a:p>
              <a:pPr eaLnBrk="1" hangingPunct="1"/>
              <a:r>
                <a:rPr lang="it-IT" altLang="it-IT" sz="1600">
                  <a:sym typeface="Symbol" pitchFamily="2" charset="2"/>
                </a:rPr>
                <a:t> 5870 K</a:t>
              </a:r>
              <a:endParaRPr lang="it-IT" altLang="it-IT" sz="1600"/>
            </a:p>
          </p:txBody>
        </p:sp>
        <p:sp>
          <p:nvSpPr>
            <p:cNvPr id="6155" name="Text Box 15">
              <a:extLst>
                <a:ext uri="{FF2B5EF4-FFF2-40B4-BE49-F238E27FC236}">
                  <a16:creationId xmlns:a16="http://schemas.microsoft.com/office/drawing/2014/main" xmlns="" id="{FEDEA217-B879-7BDC-39D0-DA2018C7789B}"/>
                </a:ext>
              </a:extLst>
            </p:cNvPr>
            <p:cNvSpPr txBox="1">
              <a:spLocks noChangeArrowheads="1"/>
            </p:cNvSpPr>
            <p:nvPr/>
          </p:nvSpPr>
          <p:spPr bwMode="auto">
            <a:xfrm>
              <a:off x="4559" y="3121"/>
              <a:ext cx="625"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600"/>
                <a:t>Spettro terrestre</a:t>
              </a:r>
            </a:p>
            <a:p>
              <a:pPr eaLnBrk="1" hangingPunct="1"/>
              <a:r>
                <a:rPr lang="it-IT" altLang="it-IT" sz="1600">
                  <a:sym typeface="Symbol" pitchFamily="2" charset="2"/>
                </a:rPr>
                <a:t> 288 K</a:t>
              </a:r>
              <a:endParaRPr lang="it-IT" altLang="it-IT" sz="1600"/>
            </a:p>
          </p:txBody>
        </p:sp>
      </p:grpSp>
      <p:sp>
        <p:nvSpPr>
          <p:cNvPr id="6150" name="Segnaposto numero diapositiva 6">
            <a:extLst>
              <a:ext uri="{FF2B5EF4-FFF2-40B4-BE49-F238E27FC236}">
                <a16:creationId xmlns:a16="http://schemas.microsoft.com/office/drawing/2014/main" xmlns="" id="{93C3954E-AB17-A38F-3E97-230F252E4E06}"/>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16159874-1A26-F245-80A7-4305B19E335F}" type="slidenum">
              <a:rPr lang="it-IT" altLang="it-IT" sz="1500">
                <a:latin typeface="Comic Sans MS" panose="030F0902030302020204" pitchFamily="66" charset="0"/>
              </a:rPr>
              <a:pPr algn="r" eaLnBrk="1" hangingPunct="1"/>
              <a:t>5</a:t>
            </a:fld>
            <a:endParaRPr lang="it-IT" altLang="it-IT" sz="1500">
              <a:latin typeface="Comic Sans MS" panose="030F0902030302020204" pitchFamily="66" charset="0"/>
            </a:endParaRPr>
          </a:p>
        </p:txBody>
      </p:sp>
      <p:sp>
        <p:nvSpPr>
          <p:cNvPr id="6151" name="Segnaposto data 4">
            <a:extLst>
              <a:ext uri="{FF2B5EF4-FFF2-40B4-BE49-F238E27FC236}">
                <a16:creationId xmlns:a16="http://schemas.microsoft.com/office/drawing/2014/main" xmlns="" id="{40EF6FAB-1953-56C6-207C-ED7F61F65B11}"/>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a:extLst>
              <a:ext uri="{FF2B5EF4-FFF2-40B4-BE49-F238E27FC236}">
                <a16:creationId xmlns:a16="http://schemas.microsoft.com/office/drawing/2014/main" xmlns="" id="{9AD93DC6-B321-5B9F-FDDD-E2832E3CFF6B}"/>
              </a:ext>
            </a:extLst>
          </p:cNvPr>
          <p:cNvSpPr>
            <a:spLocks noChangeArrowheads="1"/>
          </p:cNvSpPr>
          <p:nvPr/>
        </p:nvSpPr>
        <p:spPr bwMode="auto">
          <a:xfrm>
            <a:off x="131763" y="4283075"/>
            <a:ext cx="4724400" cy="569913"/>
          </a:xfrm>
          <a:prstGeom prst="rect">
            <a:avLst/>
          </a:prstGeom>
          <a:solidFill>
            <a:srgbClr val="00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71" name="Rectangle 4">
            <a:extLst>
              <a:ext uri="{FF2B5EF4-FFF2-40B4-BE49-F238E27FC236}">
                <a16:creationId xmlns:a16="http://schemas.microsoft.com/office/drawing/2014/main" xmlns="" id="{2C586A4D-EFDD-F7D7-7456-5358E0E3E283}"/>
              </a:ext>
            </a:extLst>
          </p:cNvPr>
          <p:cNvSpPr>
            <a:spLocks noChangeArrowheads="1"/>
          </p:cNvSpPr>
          <p:nvPr/>
        </p:nvSpPr>
        <p:spPr bwMode="auto">
          <a:xfrm>
            <a:off x="23813" y="1981200"/>
            <a:ext cx="2590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725" tIns="42862" rIns="85725" bIns="42862"/>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20000"/>
              </a:spcBef>
            </a:pPr>
            <a:r>
              <a:rPr lang="it-IT" altLang="it-IT" sz="2400">
                <a:solidFill>
                  <a:srgbClr val="FFFFFF"/>
                </a:solidFill>
              </a:rPr>
              <a:t>Radiazione solare (onda corta)</a:t>
            </a:r>
          </a:p>
        </p:txBody>
      </p:sp>
      <p:sp>
        <p:nvSpPr>
          <p:cNvPr id="7172" name="Rectangle 5">
            <a:extLst>
              <a:ext uri="{FF2B5EF4-FFF2-40B4-BE49-F238E27FC236}">
                <a16:creationId xmlns:a16="http://schemas.microsoft.com/office/drawing/2014/main" xmlns="" id="{39B48B0C-CE06-9CAC-D38C-C69EC4F96D7B}"/>
              </a:ext>
            </a:extLst>
          </p:cNvPr>
          <p:cNvSpPr>
            <a:spLocks noChangeArrowheads="1"/>
          </p:cNvSpPr>
          <p:nvPr/>
        </p:nvSpPr>
        <p:spPr bwMode="auto">
          <a:xfrm>
            <a:off x="2430463" y="2692400"/>
            <a:ext cx="30003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5725" tIns="42862" rIns="85725" bIns="42862"/>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20000"/>
              </a:spcBef>
            </a:pPr>
            <a:r>
              <a:rPr lang="it-IT" altLang="it-IT" sz="2400">
                <a:solidFill>
                  <a:srgbClr val="FFFFFF"/>
                </a:solidFill>
              </a:rPr>
              <a:t>Radiazione terrestre (onda lunga)</a:t>
            </a:r>
          </a:p>
        </p:txBody>
      </p:sp>
      <p:sp>
        <p:nvSpPr>
          <p:cNvPr id="7173" name="Line 6">
            <a:extLst>
              <a:ext uri="{FF2B5EF4-FFF2-40B4-BE49-F238E27FC236}">
                <a16:creationId xmlns:a16="http://schemas.microsoft.com/office/drawing/2014/main" xmlns="" id="{1417986D-CC45-B9AD-3F4D-24C3249CAB0B}"/>
              </a:ext>
            </a:extLst>
          </p:cNvPr>
          <p:cNvSpPr>
            <a:spLocks noChangeShapeType="1"/>
          </p:cNvSpPr>
          <p:nvPr/>
        </p:nvSpPr>
        <p:spPr bwMode="auto">
          <a:xfrm>
            <a:off x="131763" y="6130925"/>
            <a:ext cx="47244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74" name="Line 7">
            <a:extLst>
              <a:ext uri="{FF2B5EF4-FFF2-40B4-BE49-F238E27FC236}">
                <a16:creationId xmlns:a16="http://schemas.microsoft.com/office/drawing/2014/main" xmlns="" id="{95CC0DFA-9110-6DCA-9FD0-1EAE31CCB9DB}"/>
              </a:ext>
            </a:extLst>
          </p:cNvPr>
          <p:cNvSpPr>
            <a:spLocks noChangeShapeType="1"/>
          </p:cNvSpPr>
          <p:nvPr/>
        </p:nvSpPr>
        <p:spPr bwMode="auto">
          <a:xfrm flipV="1">
            <a:off x="3921125" y="3659188"/>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9992" name="Line 8">
            <a:extLst>
              <a:ext uri="{FF2B5EF4-FFF2-40B4-BE49-F238E27FC236}">
                <a16:creationId xmlns:a16="http://schemas.microsoft.com/office/drawing/2014/main" xmlns="" id="{65759C97-97A6-5FD9-E3C1-F8671BABC8AE}"/>
              </a:ext>
            </a:extLst>
          </p:cNvPr>
          <p:cNvSpPr>
            <a:spLocks noChangeShapeType="1"/>
          </p:cNvSpPr>
          <p:nvPr/>
        </p:nvSpPr>
        <p:spPr bwMode="auto">
          <a:xfrm flipV="1">
            <a:off x="4289425" y="5062538"/>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9993" name="Line 9">
            <a:extLst>
              <a:ext uri="{FF2B5EF4-FFF2-40B4-BE49-F238E27FC236}">
                <a16:creationId xmlns:a16="http://schemas.microsoft.com/office/drawing/2014/main" xmlns="" id="{E3120FB7-E887-A588-631D-D3789658A510}"/>
              </a:ext>
            </a:extLst>
          </p:cNvPr>
          <p:cNvSpPr>
            <a:spLocks noChangeShapeType="1"/>
          </p:cNvSpPr>
          <p:nvPr/>
        </p:nvSpPr>
        <p:spPr bwMode="auto">
          <a:xfrm rot="10800000" flipV="1">
            <a:off x="3935413" y="4957763"/>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77" name="Line 10">
            <a:extLst>
              <a:ext uri="{FF2B5EF4-FFF2-40B4-BE49-F238E27FC236}">
                <a16:creationId xmlns:a16="http://schemas.microsoft.com/office/drawing/2014/main" xmlns="" id="{6288CF00-38AE-9A12-C6FA-F9ACFDA101FB}"/>
              </a:ext>
            </a:extLst>
          </p:cNvPr>
          <p:cNvSpPr>
            <a:spLocks noChangeShapeType="1"/>
          </p:cNvSpPr>
          <p:nvPr/>
        </p:nvSpPr>
        <p:spPr bwMode="auto">
          <a:xfrm>
            <a:off x="1323975" y="5548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it-IT"/>
          </a:p>
        </p:txBody>
      </p:sp>
      <p:grpSp>
        <p:nvGrpSpPr>
          <p:cNvPr id="7178" name="Group 11">
            <a:extLst>
              <a:ext uri="{FF2B5EF4-FFF2-40B4-BE49-F238E27FC236}">
                <a16:creationId xmlns:a16="http://schemas.microsoft.com/office/drawing/2014/main" xmlns="" id="{C19F4C0F-2C95-36B1-6A84-8618CE62735E}"/>
              </a:ext>
            </a:extLst>
          </p:cNvPr>
          <p:cNvGrpSpPr>
            <a:grpSpLocks/>
          </p:cNvGrpSpPr>
          <p:nvPr/>
        </p:nvGrpSpPr>
        <p:grpSpPr bwMode="auto">
          <a:xfrm>
            <a:off x="887413" y="2773363"/>
            <a:ext cx="933450" cy="949325"/>
            <a:chOff x="821" y="1408"/>
            <a:chExt cx="588" cy="652"/>
          </a:xfrm>
        </p:grpSpPr>
        <p:sp>
          <p:nvSpPr>
            <p:cNvPr id="7204" name="Oval 12">
              <a:extLst>
                <a:ext uri="{FF2B5EF4-FFF2-40B4-BE49-F238E27FC236}">
                  <a16:creationId xmlns:a16="http://schemas.microsoft.com/office/drawing/2014/main" xmlns="" id="{7159A581-A9E2-22CE-7F23-5CB16FABB3DA}"/>
                </a:ext>
              </a:extLst>
            </p:cNvPr>
            <p:cNvSpPr>
              <a:spLocks noChangeArrowheads="1"/>
            </p:cNvSpPr>
            <p:nvPr/>
          </p:nvSpPr>
          <p:spPr bwMode="auto">
            <a:xfrm>
              <a:off x="941" y="1542"/>
              <a:ext cx="348" cy="38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05" name="Rectangle 13">
              <a:extLst>
                <a:ext uri="{FF2B5EF4-FFF2-40B4-BE49-F238E27FC236}">
                  <a16:creationId xmlns:a16="http://schemas.microsoft.com/office/drawing/2014/main" xmlns="" id="{43EE4634-5E80-1E4B-9905-34B447A65650}"/>
                </a:ext>
              </a:extLst>
            </p:cNvPr>
            <p:cNvSpPr>
              <a:spLocks noChangeArrowheads="1"/>
            </p:cNvSpPr>
            <p:nvPr/>
          </p:nvSpPr>
          <p:spPr bwMode="auto">
            <a:xfrm>
              <a:off x="821" y="1708"/>
              <a:ext cx="96" cy="5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06" name="Rectangle 14">
              <a:extLst>
                <a:ext uri="{FF2B5EF4-FFF2-40B4-BE49-F238E27FC236}">
                  <a16:creationId xmlns:a16="http://schemas.microsoft.com/office/drawing/2014/main" xmlns="" id="{25144BB2-3C99-487D-00BC-6E169700B08E}"/>
                </a:ext>
              </a:extLst>
            </p:cNvPr>
            <p:cNvSpPr>
              <a:spLocks noChangeArrowheads="1"/>
            </p:cNvSpPr>
            <p:nvPr/>
          </p:nvSpPr>
          <p:spPr bwMode="auto">
            <a:xfrm>
              <a:off x="1313" y="1708"/>
              <a:ext cx="96" cy="5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07" name="Rectangle 15">
              <a:extLst>
                <a:ext uri="{FF2B5EF4-FFF2-40B4-BE49-F238E27FC236}">
                  <a16:creationId xmlns:a16="http://schemas.microsoft.com/office/drawing/2014/main" xmlns="" id="{DB5270AC-C1BB-1C11-775A-082CA6D431B5}"/>
                </a:ext>
              </a:extLst>
            </p:cNvPr>
            <p:cNvSpPr>
              <a:spLocks noChangeArrowheads="1"/>
            </p:cNvSpPr>
            <p:nvPr/>
          </p:nvSpPr>
          <p:spPr bwMode="auto">
            <a:xfrm rot="-5400000">
              <a:off x="1061" y="1437"/>
              <a:ext cx="105"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nvGrpSpPr>
            <p:cNvPr id="7208" name="Group 16">
              <a:extLst>
                <a:ext uri="{FF2B5EF4-FFF2-40B4-BE49-F238E27FC236}">
                  <a16:creationId xmlns:a16="http://schemas.microsoft.com/office/drawing/2014/main" xmlns="" id="{EB6EECC1-DF53-947C-DA2D-86587470EAE6}"/>
                </a:ext>
              </a:extLst>
            </p:cNvPr>
            <p:cNvGrpSpPr>
              <a:grpSpLocks/>
            </p:cNvGrpSpPr>
            <p:nvPr/>
          </p:nvGrpSpPr>
          <p:grpSpPr bwMode="auto">
            <a:xfrm rot="-2700000">
              <a:off x="821" y="1708"/>
              <a:ext cx="588" cy="52"/>
              <a:chOff x="972" y="2260"/>
              <a:chExt cx="588" cy="47"/>
            </a:xfrm>
          </p:grpSpPr>
          <p:sp>
            <p:nvSpPr>
              <p:cNvPr id="7212" name="Rectangle 17">
                <a:extLst>
                  <a:ext uri="{FF2B5EF4-FFF2-40B4-BE49-F238E27FC236}">
                    <a16:creationId xmlns:a16="http://schemas.microsoft.com/office/drawing/2014/main" xmlns="" id="{F6D4BDB2-1F23-1082-CB57-915DF6E4188F}"/>
                  </a:ext>
                </a:extLst>
              </p:cNvPr>
              <p:cNvSpPr>
                <a:spLocks noChangeArrowheads="1"/>
              </p:cNvSpPr>
              <p:nvPr/>
            </p:nvSpPr>
            <p:spPr bwMode="auto">
              <a:xfrm>
                <a:off x="972"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13" name="Rectangle 18">
                <a:extLst>
                  <a:ext uri="{FF2B5EF4-FFF2-40B4-BE49-F238E27FC236}">
                    <a16:creationId xmlns:a16="http://schemas.microsoft.com/office/drawing/2014/main" xmlns="" id="{5445C596-5442-85F7-20F2-E61E69C3C64C}"/>
                  </a:ext>
                </a:extLst>
              </p:cNvPr>
              <p:cNvSpPr>
                <a:spLocks noChangeArrowheads="1"/>
              </p:cNvSpPr>
              <p:nvPr/>
            </p:nvSpPr>
            <p:spPr bwMode="auto">
              <a:xfrm>
                <a:off x="1464"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grpSp>
          <p:nvGrpSpPr>
            <p:cNvPr id="7209" name="Group 19">
              <a:extLst>
                <a:ext uri="{FF2B5EF4-FFF2-40B4-BE49-F238E27FC236}">
                  <a16:creationId xmlns:a16="http://schemas.microsoft.com/office/drawing/2014/main" xmlns="" id="{91804FEA-6344-DE51-19DF-94A64F137AF3}"/>
                </a:ext>
              </a:extLst>
            </p:cNvPr>
            <p:cNvGrpSpPr>
              <a:grpSpLocks/>
            </p:cNvGrpSpPr>
            <p:nvPr/>
          </p:nvGrpSpPr>
          <p:grpSpPr bwMode="auto">
            <a:xfrm rot="-8100000">
              <a:off x="790" y="1715"/>
              <a:ext cx="642" cy="47"/>
              <a:chOff x="972" y="2260"/>
              <a:chExt cx="588" cy="47"/>
            </a:xfrm>
          </p:grpSpPr>
          <p:sp>
            <p:nvSpPr>
              <p:cNvPr id="7210" name="Rectangle 20">
                <a:extLst>
                  <a:ext uri="{FF2B5EF4-FFF2-40B4-BE49-F238E27FC236}">
                    <a16:creationId xmlns:a16="http://schemas.microsoft.com/office/drawing/2014/main" xmlns="" id="{0B7CEDBC-E733-B21B-6010-86ED8DC6BEC3}"/>
                  </a:ext>
                </a:extLst>
              </p:cNvPr>
              <p:cNvSpPr>
                <a:spLocks noChangeArrowheads="1"/>
              </p:cNvSpPr>
              <p:nvPr/>
            </p:nvSpPr>
            <p:spPr bwMode="auto">
              <a:xfrm>
                <a:off x="972"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11" name="Rectangle 21">
                <a:extLst>
                  <a:ext uri="{FF2B5EF4-FFF2-40B4-BE49-F238E27FC236}">
                    <a16:creationId xmlns:a16="http://schemas.microsoft.com/office/drawing/2014/main" xmlns="" id="{DD7DB93F-DDA8-9DB8-2098-23782A531D5E}"/>
                  </a:ext>
                </a:extLst>
              </p:cNvPr>
              <p:cNvSpPr>
                <a:spLocks noChangeArrowheads="1"/>
              </p:cNvSpPr>
              <p:nvPr/>
            </p:nvSpPr>
            <p:spPr bwMode="auto">
              <a:xfrm>
                <a:off x="1464"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grpSp>
      <p:sp>
        <p:nvSpPr>
          <p:cNvPr id="7179" name="Freeform 22">
            <a:extLst>
              <a:ext uri="{FF2B5EF4-FFF2-40B4-BE49-F238E27FC236}">
                <a16:creationId xmlns:a16="http://schemas.microsoft.com/office/drawing/2014/main" xmlns="" id="{F59DC6D2-C1CC-45FA-9802-9B59636F1ECC}"/>
              </a:ext>
            </a:extLst>
          </p:cNvPr>
          <p:cNvSpPr>
            <a:spLocks/>
          </p:cNvSpPr>
          <p:nvPr/>
        </p:nvSpPr>
        <p:spPr bwMode="auto">
          <a:xfrm>
            <a:off x="1271588" y="3535363"/>
            <a:ext cx="146050" cy="2587625"/>
          </a:xfrm>
          <a:custGeom>
            <a:avLst/>
            <a:gdLst>
              <a:gd name="T0" fmla="*/ 2147483647 w 180"/>
              <a:gd name="T1" fmla="*/ 0 h 1220"/>
              <a:gd name="T2" fmla="*/ 2147483647 w 180"/>
              <a:gd name="T3" fmla="*/ 2147483647 h 1220"/>
              <a:gd name="T4" fmla="*/ 2147483647 w 180"/>
              <a:gd name="T5" fmla="*/ 2147483647 h 1220"/>
              <a:gd name="T6" fmla="*/ 2147483647 w 180"/>
              <a:gd name="T7" fmla="*/ 2147483647 h 1220"/>
              <a:gd name="T8" fmla="*/ 2147483647 w 180"/>
              <a:gd name="T9" fmla="*/ 2147483647 h 1220"/>
              <a:gd name="T10" fmla="*/ 2147483647 w 180"/>
              <a:gd name="T11" fmla="*/ 2147483647 h 1220"/>
              <a:gd name="T12" fmla="*/ 2147483647 w 180"/>
              <a:gd name="T13" fmla="*/ 2147483647 h 1220"/>
              <a:gd name="T14" fmla="*/ 2147483647 w 180"/>
              <a:gd name="T15" fmla="*/ 2147483647 h 1220"/>
              <a:gd name="T16" fmla="*/ 2147483647 w 180"/>
              <a:gd name="T17" fmla="*/ 2147483647 h 1220"/>
              <a:gd name="T18" fmla="*/ 2147483647 w 180"/>
              <a:gd name="T19" fmla="*/ 2147483647 h 1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220"/>
              <a:gd name="T32" fmla="*/ 180 w 180"/>
              <a:gd name="T33" fmla="*/ 1220 h 1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220">
                <a:moveTo>
                  <a:pt x="96" y="0"/>
                </a:moveTo>
                <a:cubicBezTo>
                  <a:pt x="95" y="6"/>
                  <a:pt x="105" y="10"/>
                  <a:pt x="92" y="36"/>
                </a:cubicBezTo>
                <a:cubicBezTo>
                  <a:pt x="78" y="61"/>
                  <a:pt x="0" y="106"/>
                  <a:pt x="12" y="152"/>
                </a:cubicBezTo>
                <a:cubicBezTo>
                  <a:pt x="23" y="197"/>
                  <a:pt x="164" y="257"/>
                  <a:pt x="164" y="308"/>
                </a:cubicBezTo>
                <a:cubicBezTo>
                  <a:pt x="164" y="358"/>
                  <a:pt x="12" y="407"/>
                  <a:pt x="12" y="456"/>
                </a:cubicBezTo>
                <a:cubicBezTo>
                  <a:pt x="12" y="504"/>
                  <a:pt x="162" y="550"/>
                  <a:pt x="164" y="600"/>
                </a:cubicBezTo>
                <a:cubicBezTo>
                  <a:pt x="165" y="650"/>
                  <a:pt x="18" y="703"/>
                  <a:pt x="20" y="756"/>
                </a:cubicBezTo>
                <a:cubicBezTo>
                  <a:pt x="21" y="808"/>
                  <a:pt x="163" y="874"/>
                  <a:pt x="172" y="916"/>
                </a:cubicBezTo>
                <a:cubicBezTo>
                  <a:pt x="180" y="957"/>
                  <a:pt x="91" y="953"/>
                  <a:pt x="72" y="1004"/>
                </a:cubicBezTo>
                <a:cubicBezTo>
                  <a:pt x="52" y="1054"/>
                  <a:pt x="59" y="1175"/>
                  <a:pt x="56" y="1220"/>
                </a:cubicBezTo>
              </a:path>
            </a:pathLst>
          </a:custGeom>
          <a:noFill/>
          <a:ln w="730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80" name="Line 23">
            <a:extLst>
              <a:ext uri="{FF2B5EF4-FFF2-40B4-BE49-F238E27FC236}">
                <a16:creationId xmlns:a16="http://schemas.microsoft.com/office/drawing/2014/main" xmlns="" id="{D078B123-12C1-88DC-A961-6A1CD8C4960A}"/>
              </a:ext>
            </a:extLst>
          </p:cNvPr>
          <p:cNvSpPr>
            <a:spLocks noChangeShapeType="1"/>
          </p:cNvSpPr>
          <p:nvPr/>
        </p:nvSpPr>
        <p:spPr bwMode="auto">
          <a:xfrm>
            <a:off x="1323975" y="5802313"/>
            <a:ext cx="0" cy="79375"/>
          </a:xfrm>
          <a:prstGeom prst="line">
            <a:avLst/>
          </a:prstGeom>
          <a:noFill/>
          <a:ln w="698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81" name="Line 24">
            <a:extLst>
              <a:ext uri="{FF2B5EF4-FFF2-40B4-BE49-F238E27FC236}">
                <a16:creationId xmlns:a16="http://schemas.microsoft.com/office/drawing/2014/main" xmlns="" id="{2CB65E3D-D7F9-18CE-29DE-BB53251EC175}"/>
              </a:ext>
            </a:extLst>
          </p:cNvPr>
          <p:cNvSpPr>
            <a:spLocks noChangeShapeType="1"/>
          </p:cNvSpPr>
          <p:nvPr/>
        </p:nvSpPr>
        <p:spPr bwMode="auto">
          <a:xfrm>
            <a:off x="5591175" y="6132513"/>
            <a:ext cx="3476625"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82" name="Line 25">
            <a:extLst>
              <a:ext uri="{FF2B5EF4-FFF2-40B4-BE49-F238E27FC236}">
                <a16:creationId xmlns:a16="http://schemas.microsoft.com/office/drawing/2014/main" xmlns="" id="{A042DA44-65F2-A31B-1AA4-620AEB158B1D}"/>
              </a:ext>
            </a:extLst>
          </p:cNvPr>
          <p:cNvSpPr>
            <a:spLocks noChangeShapeType="1"/>
          </p:cNvSpPr>
          <p:nvPr/>
        </p:nvSpPr>
        <p:spPr bwMode="auto">
          <a:xfrm flipV="1">
            <a:off x="8101013" y="3660775"/>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83" name="Line 26">
            <a:extLst>
              <a:ext uri="{FF2B5EF4-FFF2-40B4-BE49-F238E27FC236}">
                <a16:creationId xmlns:a16="http://schemas.microsoft.com/office/drawing/2014/main" xmlns="" id="{B060AA95-6726-1E1D-932D-5AD72DC4920A}"/>
              </a:ext>
            </a:extLst>
          </p:cNvPr>
          <p:cNvSpPr>
            <a:spLocks noChangeShapeType="1"/>
          </p:cNvSpPr>
          <p:nvPr/>
        </p:nvSpPr>
        <p:spPr bwMode="auto">
          <a:xfrm flipV="1">
            <a:off x="8358188" y="5064125"/>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7184" name="Line 27">
            <a:extLst>
              <a:ext uri="{FF2B5EF4-FFF2-40B4-BE49-F238E27FC236}">
                <a16:creationId xmlns:a16="http://schemas.microsoft.com/office/drawing/2014/main" xmlns="" id="{F1D220FD-7643-3DBA-12BF-9695D9C1A442}"/>
              </a:ext>
            </a:extLst>
          </p:cNvPr>
          <p:cNvSpPr>
            <a:spLocks noChangeShapeType="1"/>
          </p:cNvSpPr>
          <p:nvPr/>
        </p:nvSpPr>
        <p:spPr bwMode="auto">
          <a:xfrm rot="10800000" flipV="1">
            <a:off x="8004175" y="4959350"/>
            <a:ext cx="0" cy="61277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7185" name="Group 28">
            <a:extLst>
              <a:ext uri="{FF2B5EF4-FFF2-40B4-BE49-F238E27FC236}">
                <a16:creationId xmlns:a16="http://schemas.microsoft.com/office/drawing/2014/main" xmlns="" id="{641D0CA0-3301-41B2-02BE-960C57BD2CEF}"/>
              </a:ext>
            </a:extLst>
          </p:cNvPr>
          <p:cNvGrpSpPr>
            <a:grpSpLocks/>
          </p:cNvGrpSpPr>
          <p:nvPr/>
        </p:nvGrpSpPr>
        <p:grpSpPr bwMode="auto">
          <a:xfrm>
            <a:off x="6418263" y="2774950"/>
            <a:ext cx="933450" cy="949325"/>
            <a:chOff x="821" y="1408"/>
            <a:chExt cx="588" cy="652"/>
          </a:xfrm>
        </p:grpSpPr>
        <p:sp>
          <p:nvSpPr>
            <p:cNvPr id="7194" name="Oval 29">
              <a:extLst>
                <a:ext uri="{FF2B5EF4-FFF2-40B4-BE49-F238E27FC236}">
                  <a16:creationId xmlns:a16="http://schemas.microsoft.com/office/drawing/2014/main" xmlns="" id="{04A4BA5C-AAFF-4F71-717F-8E57FDD4BA78}"/>
                </a:ext>
              </a:extLst>
            </p:cNvPr>
            <p:cNvSpPr>
              <a:spLocks noChangeArrowheads="1"/>
            </p:cNvSpPr>
            <p:nvPr/>
          </p:nvSpPr>
          <p:spPr bwMode="auto">
            <a:xfrm>
              <a:off x="941" y="1542"/>
              <a:ext cx="348" cy="38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95" name="Rectangle 30">
              <a:extLst>
                <a:ext uri="{FF2B5EF4-FFF2-40B4-BE49-F238E27FC236}">
                  <a16:creationId xmlns:a16="http://schemas.microsoft.com/office/drawing/2014/main" xmlns="" id="{4E3CC85E-9FBC-35AA-1F88-9E9717D2D00E}"/>
                </a:ext>
              </a:extLst>
            </p:cNvPr>
            <p:cNvSpPr>
              <a:spLocks noChangeArrowheads="1"/>
            </p:cNvSpPr>
            <p:nvPr/>
          </p:nvSpPr>
          <p:spPr bwMode="auto">
            <a:xfrm>
              <a:off x="821" y="1708"/>
              <a:ext cx="96" cy="5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96" name="Rectangle 31">
              <a:extLst>
                <a:ext uri="{FF2B5EF4-FFF2-40B4-BE49-F238E27FC236}">
                  <a16:creationId xmlns:a16="http://schemas.microsoft.com/office/drawing/2014/main" xmlns="" id="{D0947BB5-911B-F0A9-29DE-627A15254116}"/>
                </a:ext>
              </a:extLst>
            </p:cNvPr>
            <p:cNvSpPr>
              <a:spLocks noChangeArrowheads="1"/>
            </p:cNvSpPr>
            <p:nvPr/>
          </p:nvSpPr>
          <p:spPr bwMode="auto">
            <a:xfrm>
              <a:off x="1313" y="1708"/>
              <a:ext cx="96" cy="5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97" name="Rectangle 32">
              <a:extLst>
                <a:ext uri="{FF2B5EF4-FFF2-40B4-BE49-F238E27FC236}">
                  <a16:creationId xmlns:a16="http://schemas.microsoft.com/office/drawing/2014/main" xmlns="" id="{C5E3DB92-1726-2BD1-9926-D2B605F8D34E}"/>
                </a:ext>
              </a:extLst>
            </p:cNvPr>
            <p:cNvSpPr>
              <a:spLocks noChangeArrowheads="1"/>
            </p:cNvSpPr>
            <p:nvPr/>
          </p:nvSpPr>
          <p:spPr bwMode="auto">
            <a:xfrm rot="-5400000">
              <a:off x="1061" y="1437"/>
              <a:ext cx="105"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nvGrpSpPr>
            <p:cNvPr id="7198" name="Group 33">
              <a:extLst>
                <a:ext uri="{FF2B5EF4-FFF2-40B4-BE49-F238E27FC236}">
                  <a16:creationId xmlns:a16="http://schemas.microsoft.com/office/drawing/2014/main" xmlns="" id="{C932475B-F105-5343-B4D4-862A32FBCF0F}"/>
                </a:ext>
              </a:extLst>
            </p:cNvPr>
            <p:cNvGrpSpPr>
              <a:grpSpLocks/>
            </p:cNvGrpSpPr>
            <p:nvPr/>
          </p:nvGrpSpPr>
          <p:grpSpPr bwMode="auto">
            <a:xfrm rot="-2700000">
              <a:off x="821" y="1708"/>
              <a:ext cx="588" cy="52"/>
              <a:chOff x="972" y="2260"/>
              <a:chExt cx="588" cy="47"/>
            </a:xfrm>
          </p:grpSpPr>
          <p:sp>
            <p:nvSpPr>
              <p:cNvPr id="7202" name="Rectangle 34">
                <a:extLst>
                  <a:ext uri="{FF2B5EF4-FFF2-40B4-BE49-F238E27FC236}">
                    <a16:creationId xmlns:a16="http://schemas.microsoft.com/office/drawing/2014/main" xmlns="" id="{E94ACC02-6AA7-CB6E-275A-3551B9F03C20}"/>
                  </a:ext>
                </a:extLst>
              </p:cNvPr>
              <p:cNvSpPr>
                <a:spLocks noChangeArrowheads="1"/>
              </p:cNvSpPr>
              <p:nvPr/>
            </p:nvSpPr>
            <p:spPr bwMode="auto">
              <a:xfrm>
                <a:off x="972"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03" name="Rectangle 35">
                <a:extLst>
                  <a:ext uri="{FF2B5EF4-FFF2-40B4-BE49-F238E27FC236}">
                    <a16:creationId xmlns:a16="http://schemas.microsoft.com/office/drawing/2014/main" xmlns="" id="{69946F3C-8482-B3BC-EDD6-A208523C3D15}"/>
                  </a:ext>
                </a:extLst>
              </p:cNvPr>
              <p:cNvSpPr>
                <a:spLocks noChangeArrowheads="1"/>
              </p:cNvSpPr>
              <p:nvPr/>
            </p:nvSpPr>
            <p:spPr bwMode="auto">
              <a:xfrm>
                <a:off x="1464"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grpSp>
          <p:nvGrpSpPr>
            <p:cNvPr id="7199" name="Group 36">
              <a:extLst>
                <a:ext uri="{FF2B5EF4-FFF2-40B4-BE49-F238E27FC236}">
                  <a16:creationId xmlns:a16="http://schemas.microsoft.com/office/drawing/2014/main" xmlns="" id="{7A891DB3-5139-1B9B-B155-A9CA103E4926}"/>
                </a:ext>
              </a:extLst>
            </p:cNvPr>
            <p:cNvGrpSpPr>
              <a:grpSpLocks/>
            </p:cNvGrpSpPr>
            <p:nvPr/>
          </p:nvGrpSpPr>
          <p:grpSpPr bwMode="auto">
            <a:xfrm rot="-8100000">
              <a:off x="790" y="1715"/>
              <a:ext cx="642" cy="47"/>
              <a:chOff x="972" y="2260"/>
              <a:chExt cx="588" cy="47"/>
            </a:xfrm>
          </p:grpSpPr>
          <p:sp>
            <p:nvSpPr>
              <p:cNvPr id="7200" name="Rectangle 37">
                <a:extLst>
                  <a:ext uri="{FF2B5EF4-FFF2-40B4-BE49-F238E27FC236}">
                    <a16:creationId xmlns:a16="http://schemas.microsoft.com/office/drawing/2014/main" xmlns="" id="{374DBA12-0CE1-A814-FE0A-FD5172A2E5DD}"/>
                  </a:ext>
                </a:extLst>
              </p:cNvPr>
              <p:cNvSpPr>
                <a:spLocks noChangeArrowheads="1"/>
              </p:cNvSpPr>
              <p:nvPr/>
            </p:nvSpPr>
            <p:spPr bwMode="auto">
              <a:xfrm>
                <a:off x="972"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201" name="Rectangle 38">
                <a:extLst>
                  <a:ext uri="{FF2B5EF4-FFF2-40B4-BE49-F238E27FC236}">
                    <a16:creationId xmlns:a16="http://schemas.microsoft.com/office/drawing/2014/main" xmlns="" id="{8EB18B97-6DE7-33CD-6CC6-4D80E48A68F8}"/>
                  </a:ext>
                </a:extLst>
              </p:cNvPr>
              <p:cNvSpPr>
                <a:spLocks noChangeArrowheads="1"/>
              </p:cNvSpPr>
              <p:nvPr/>
            </p:nvSpPr>
            <p:spPr bwMode="auto">
              <a:xfrm>
                <a:off x="1464" y="2260"/>
                <a:ext cx="96" cy="47"/>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grpSp>
      </p:grpSp>
      <p:sp>
        <p:nvSpPr>
          <p:cNvPr id="7186" name="Freeform 39">
            <a:extLst>
              <a:ext uri="{FF2B5EF4-FFF2-40B4-BE49-F238E27FC236}">
                <a16:creationId xmlns:a16="http://schemas.microsoft.com/office/drawing/2014/main" xmlns="" id="{8445A767-4A63-9351-6803-DB5C92FE2BE3}"/>
              </a:ext>
            </a:extLst>
          </p:cNvPr>
          <p:cNvSpPr>
            <a:spLocks/>
          </p:cNvSpPr>
          <p:nvPr/>
        </p:nvSpPr>
        <p:spPr bwMode="auto">
          <a:xfrm>
            <a:off x="6802438" y="3536950"/>
            <a:ext cx="146050" cy="2587625"/>
          </a:xfrm>
          <a:custGeom>
            <a:avLst/>
            <a:gdLst>
              <a:gd name="T0" fmla="*/ 2147483647 w 180"/>
              <a:gd name="T1" fmla="*/ 0 h 1220"/>
              <a:gd name="T2" fmla="*/ 2147483647 w 180"/>
              <a:gd name="T3" fmla="*/ 2147483647 h 1220"/>
              <a:gd name="T4" fmla="*/ 2147483647 w 180"/>
              <a:gd name="T5" fmla="*/ 2147483647 h 1220"/>
              <a:gd name="T6" fmla="*/ 2147483647 w 180"/>
              <a:gd name="T7" fmla="*/ 2147483647 h 1220"/>
              <a:gd name="T8" fmla="*/ 2147483647 w 180"/>
              <a:gd name="T9" fmla="*/ 2147483647 h 1220"/>
              <a:gd name="T10" fmla="*/ 2147483647 w 180"/>
              <a:gd name="T11" fmla="*/ 2147483647 h 1220"/>
              <a:gd name="T12" fmla="*/ 2147483647 w 180"/>
              <a:gd name="T13" fmla="*/ 2147483647 h 1220"/>
              <a:gd name="T14" fmla="*/ 2147483647 w 180"/>
              <a:gd name="T15" fmla="*/ 2147483647 h 1220"/>
              <a:gd name="T16" fmla="*/ 2147483647 w 180"/>
              <a:gd name="T17" fmla="*/ 2147483647 h 1220"/>
              <a:gd name="T18" fmla="*/ 2147483647 w 180"/>
              <a:gd name="T19" fmla="*/ 2147483647 h 1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220"/>
              <a:gd name="T32" fmla="*/ 180 w 180"/>
              <a:gd name="T33" fmla="*/ 1220 h 1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220">
                <a:moveTo>
                  <a:pt x="96" y="0"/>
                </a:moveTo>
                <a:cubicBezTo>
                  <a:pt x="95" y="6"/>
                  <a:pt x="105" y="10"/>
                  <a:pt x="92" y="36"/>
                </a:cubicBezTo>
                <a:cubicBezTo>
                  <a:pt x="78" y="61"/>
                  <a:pt x="0" y="106"/>
                  <a:pt x="12" y="152"/>
                </a:cubicBezTo>
                <a:cubicBezTo>
                  <a:pt x="23" y="197"/>
                  <a:pt x="164" y="257"/>
                  <a:pt x="164" y="308"/>
                </a:cubicBezTo>
                <a:cubicBezTo>
                  <a:pt x="164" y="358"/>
                  <a:pt x="12" y="407"/>
                  <a:pt x="12" y="456"/>
                </a:cubicBezTo>
                <a:cubicBezTo>
                  <a:pt x="12" y="504"/>
                  <a:pt x="162" y="550"/>
                  <a:pt x="164" y="600"/>
                </a:cubicBezTo>
                <a:cubicBezTo>
                  <a:pt x="165" y="650"/>
                  <a:pt x="18" y="703"/>
                  <a:pt x="20" y="756"/>
                </a:cubicBezTo>
                <a:cubicBezTo>
                  <a:pt x="21" y="808"/>
                  <a:pt x="163" y="874"/>
                  <a:pt x="172" y="916"/>
                </a:cubicBezTo>
                <a:cubicBezTo>
                  <a:pt x="180" y="957"/>
                  <a:pt x="91" y="953"/>
                  <a:pt x="72" y="1004"/>
                </a:cubicBezTo>
                <a:cubicBezTo>
                  <a:pt x="52" y="1054"/>
                  <a:pt x="59" y="1175"/>
                  <a:pt x="56" y="1220"/>
                </a:cubicBezTo>
              </a:path>
            </a:pathLst>
          </a:custGeom>
          <a:noFill/>
          <a:ln w="73025">
            <a:solidFill>
              <a:srgbClr val="FFFF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87" name="Line 40">
            <a:extLst>
              <a:ext uri="{FF2B5EF4-FFF2-40B4-BE49-F238E27FC236}">
                <a16:creationId xmlns:a16="http://schemas.microsoft.com/office/drawing/2014/main" xmlns="" id="{19CEB882-2FE1-8FBC-F371-908121EBA8F0}"/>
              </a:ext>
            </a:extLst>
          </p:cNvPr>
          <p:cNvSpPr>
            <a:spLocks noChangeShapeType="1"/>
          </p:cNvSpPr>
          <p:nvPr/>
        </p:nvSpPr>
        <p:spPr bwMode="auto">
          <a:xfrm>
            <a:off x="6854825" y="5803900"/>
            <a:ext cx="0" cy="79375"/>
          </a:xfrm>
          <a:prstGeom prst="line">
            <a:avLst/>
          </a:prstGeom>
          <a:noFill/>
          <a:ln w="698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188" name="Freeform 41">
            <a:extLst>
              <a:ext uri="{FF2B5EF4-FFF2-40B4-BE49-F238E27FC236}">
                <a16:creationId xmlns:a16="http://schemas.microsoft.com/office/drawing/2014/main" xmlns="" id="{2F42EE58-CE8F-AFAD-E98B-E53B8FF771E8}"/>
              </a:ext>
            </a:extLst>
          </p:cNvPr>
          <p:cNvSpPr>
            <a:spLocks/>
          </p:cNvSpPr>
          <p:nvPr/>
        </p:nvSpPr>
        <p:spPr bwMode="auto">
          <a:xfrm>
            <a:off x="6073775" y="3946525"/>
            <a:ext cx="2509838" cy="2187575"/>
          </a:xfrm>
          <a:custGeom>
            <a:avLst/>
            <a:gdLst>
              <a:gd name="T0" fmla="*/ 0 w 1323"/>
              <a:gd name="T1" fmla="*/ 2147483647 h 1378"/>
              <a:gd name="T2" fmla="*/ 0 w 1323"/>
              <a:gd name="T3" fmla="*/ 2147483647 h 1378"/>
              <a:gd name="T4" fmla="*/ 2147483647 w 1323"/>
              <a:gd name="T5" fmla="*/ 0 h 1378"/>
              <a:gd name="T6" fmla="*/ 2147483647 w 1323"/>
              <a:gd name="T7" fmla="*/ 2147483647 h 1378"/>
              <a:gd name="T8" fmla="*/ 2147483647 w 1323"/>
              <a:gd name="T9" fmla="*/ 2147483647 h 1378"/>
              <a:gd name="T10" fmla="*/ 0 60000 65536"/>
              <a:gd name="T11" fmla="*/ 0 60000 65536"/>
              <a:gd name="T12" fmla="*/ 0 60000 65536"/>
              <a:gd name="T13" fmla="*/ 0 60000 65536"/>
              <a:gd name="T14" fmla="*/ 0 60000 65536"/>
              <a:gd name="T15" fmla="*/ 0 w 1323"/>
              <a:gd name="T16" fmla="*/ 0 h 1378"/>
              <a:gd name="T17" fmla="*/ 1323 w 1323"/>
              <a:gd name="T18" fmla="*/ 1378 h 1378"/>
            </a:gdLst>
            <a:ahLst/>
            <a:cxnLst>
              <a:cxn ang="T10">
                <a:pos x="T0" y="T1"/>
              </a:cxn>
              <a:cxn ang="T11">
                <a:pos x="T2" y="T3"/>
              </a:cxn>
              <a:cxn ang="T12">
                <a:pos x="T4" y="T5"/>
              </a:cxn>
              <a:cxn ang="T13">
                <a:pos x="T6" y="T7"/>
              </a:cxn>
              <a:cxn ang="T14">
                <a:pos x="T8" y="T9"/>
              </a:cxn>
            </a:cxnLst>
            <a:rect l="T15" t="T16" r="T17" b="T18"/>
            <a:pathLst>
              <a:path w="1323" h="1378">
                <a:moveTo>
                  <a:pt x="0" y="1378"/>
                </a:moveTo>
                <a:lnTo>
                  <a:pt x="0" y="395"/>
                </a:lnTo>
                <a:lnTo>
                  <a:pt x="685" y="0"/>
                </a:lnTo>
                <a:lnTo>
                  <a:pt x="1323" y="368"/>
                </a:lnTo>
                <a:lnTo>
                  <a:pt x="1323" y="1378"/>
                </a:lnTo>
              </a:path>
            </a:pathLst>
          </a:cu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endParaRPr lang="it-IT" altLang="it-IT"/>
          </a:p>
        </p:txBody>
      </p:sp>
      <p:sp>
        <p:nvSpPr>
          <p:cNvPr id="7189" name="Rectangle 42">
            <a:extLst>
              <a:ext uri="{FF2B5EF4-FFF2-40B4-BE49-F238E27FC236}">
                <a16:creationId xmlns:a16="http://schemas.microsoft.com/office/drawing/2014/main" xmlns="" id="{0A1B48BC-D193-C7C3-ACF9-9C9B0E3580A3}"/>
              </a:ext>
            </a:extLst>
          </p:cNvPr>
          <p:cNvSpPr>
            <a:spLocks noChangeArrowheads="1"/>
          </p:cNvSpPr>
          <p:nvPr/>
        </p:nvSpPr>
        <p:spPr bwMode="auto">
          <a:xfrm>
            <a:off x="2019300" y="30480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it-IT" altLang="it-IT" sz="4400">
                <a:solidFill>
                  <a:srgbClr val="66FF33"/>
                </a:solidFill>
              </a:rPr>
              <a:t>Processi radiativi</a:t>
            </a:r>
          </a:p>
        </p:txBody>
      </p:sp>
      <p:sp>
        <p:nvSpPr>
          <p:cNvPr id="7190" name="Text Box 43">
            <a:extLst>
              <a:ext uri="{FF2B5EF4-FFF2-40B4-BE49-F238E27FC236}">
                <a16:creationId xmlns:a16="http://schemas.microsoft.com/office/drawing/2014/main" xmlns="" id="{33CE6705-686F-2E5F-0902-196A6E200763}"/>
              </a:ext>
            </a:extLst>
          </p:cNvPr>
          <p:cNvSpPr txBox="1">
            <a:spLocks noChangeArrowheads="1"/>
          </p:cNvSpPr>
          <p:nvPr/>
        </p:nvSpPr>
        <p:spPr bwMode="auto">
          <a:xfrm>
            <a:off x="1847850" y="1524000"/>
            <a:ext cx="5448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3600">
                <a:solidFill>
                  <a:srgbClr val="FFFF66"/>
                </a:solidFill>
              </a:rPr>
              <a:t>L’effetto serra</a:t>
            </a:r>
          </a:p>
        </p:txBody>
      </p:sp>
      <p:sp>
        <p:nvSpPr>
          <p:cNvPr id="7191" name="Segnaposto numero diapositiva 6">
            <a:extLst>
              <a:ext uri="{FF2B5EF4-FFF2-40B4-BE49-F238E27FC236}">
                <a16:creationId xmlns:a16="http://schemas.microsoft.com/office/drawing/2014/main" xmlns="" id="{EC71BFB4-3109-FEE2-A118-44DA46B5559A}"/>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104B7F17-A7E4-B046-985A-82B6EE6811D6}" type="slidenum">
              <a:rPr lang="it-IT" altLang="it-IT" sz="1500">
                <a:latin typeface="Comic Sans MS" panose="030F0902030302020204" pitchFamily="66" charset="0"/>
              </a:rPr>
              <a:pPr algn="r" eaLnBrk="1" hangingPunct="1"/>
              <a:t>6</a:t>
            </a:fld>
            <a:endParaRPr lang="it-IT" altLang="it-IT" sz="1500">
              <a:latin typeface="Comic Sans MS" panose="030F0902030302020204" pitchFamily="66" charset="0"/>
            </a:endParaRPr>
          </a:p>
        </p:txBody>
      </p:sp>
      <p:sp>
        <p:nvSpPr>
          <p:cNvPr id="7192" name="Segnaposto data 4">
            <a:extLst>
              <a:ext uri="{FF2B5EF4-FFF2-40B4-BE49-F238E27FC236}">
                <a16:creationId xmlns:a16="http://schemas.microsoft.com/office/drawing/2014/main" xmlns="" id="{55EF1376-2A5D-6E7F-2F24-E54C4EEAA209}"/>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dissolve">
                                      <p:cBhvr>
                                        <p:cTn id="7" dur="500"/>
                                        <p:tgtEl>
                                          <p:spTgt spid="169987"/>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69992"/>
                                        </p:tgtEl>
                                        <p:attrNameLst>
                                          <p:attrName>style.visibility</p:attrName>
                                        </p:attrNameLst>
                                      </p:cBhvr>
                                      <p:to>
                                        <p:strVal val="visible"/>
                                      </p:to>
                                    </p:set>
                                    <p:animEffect transition="in" filter="slide(fromBottom)">
                                      <p:cBhvr>
                                        <p:cTn id="11" dur="500"/>
                                        <p:tgtEl>
                                          <p:spTgt spid="169992"/>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169993"/>
                                        </p:tgtEl>
                                        <p:attrNameLst>
                                          <p:attrName>style.visibility</p:attrName>
                                        </p:attrNameLst>
                                      </p:cBhvr>
                                      <p:to>
                                        <p:strVal val="visible"/>
                                      </p:to>
                                    </p:set>
                                    <p:animEffect transition="in" filter="slide(fromTop)">
                                      <p:cBhvr>
                                        <p:cTn id="15" dur="500"/>
                                        <p:tgtEl>
                                          <p:spTgt spid="169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a:extLst>
              <a:ext uri="{FF2B5EF4-FFF2-40B4-BE49-F238E27FC236}">
                <a16:creationId xmlns:a16="http://schemas.microsoft.com/office/drawing/2014/main" xmlns="" id="{9017E94A-3FBB-0194-C68C-8D148303F7A3}"/>
              </a:ext>
            </a:extLst>
          </p:cNvPr>
          <p:cNvSpPr txBox="1">
            <a:spLocks noChangeArrowheads="1"/>
          </p:cNvSpPr>
          <p:nvPr/>
        </p:nvSpPr>
        <p:spPr bwMode="auto">
          <a:xfrm>
            <a:off x="5000625" y="214313"/>
            <a:ext cx="35956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000" baseline="0">
                <a:solidFill>
                  <a:srgbClr val="FFFF66"/>
                </a:solidFill>
                <a:latin typeface="Occidental" pitchFamily="2" charset="0"/>
              </a:rPr>
              <a:t>L’effetto serra è un fenomeno naturale, osservabile anche su altri pianeti del sistema solare. </a:t>
            </a:r>
          </a:p>
          <a:p>
            <a:pPr eaLnBrk="1" hangingPunct="1"/>
            <a:r>
              <a:rPr lang="it-IT" altLang="it-IT" sz="2000" baseline="0">
                <a:solidFill>
                  <a:srgbClr val="FFFF66"/>
                </a:solidFill>
                <a:latin typeface="Occidental" pitchFamily="2" charset="0"/>
              </a:rPr>
              <a:t>La conseguenza dell’effetto serra è il riscaldamento dell’aria; è</a:t>
            </a:r>
          </a:p>
          <a:p>
            <a:pPr eaLnBrk="1" hangingPunct="1"/>
            <a:r>
              <a:rPr lang="it-IT" altLang="it-IT" sz="2000" i="1" baseline="0">
                <a:solidFill>
                  <a:srgbClr val="FFFF66"/>
                </a:solidFill>
                <a:latin typeface="Occidental" pitchFamily="2" charset="0"/>
              </a:rPr>
              <a:t> UN EFFETTO GLOBALE </a:t>
            </a:r>
          </a:p>
        </p:txBody>
      </p:sp>
      <p:graphicFrame>
        <p:nvGraphicFramePr>
          <p:cNvPr id="190506" name="Group 1066">
            <a:extLst>
              <a:ext uri="{FF2B5EF4-FFF2-40B4-BE49-F238E27FC236}">
                <a16:creationId xmlns:a16="http://schemas.microsoft.com/office/drawing/2014/main" xmlns="" id="{81B162BC-B050-9231-E30F-D421F7F7D406}"/>
              </a:ext>
            </a:extLst>
          </p:cNvPr>
          <p:cNvGraphicFramePr>
            <a:graphicFrameLocks noGrp="1"/>
          </p:cNvGraphicFramePr>
          <p:nvPr/>
        </p:nvGraphicFramePr>
        <p:xfrm>
          <a:off x="0" y="0"/>
          <a:ext cx="4714875" cy="3046674"/>
        </p:xfrm>
        <a:graphic>
          <a:graphicData uri="http://schemas.openxmlformats.org/drawingml/2006/table">
            <a:tbl>
              <a:tblPr/>
              <a:tblGrid>
                <a:gridCol w="1571625">
                  <a:extLst>
                    <a:ext uri="{9D8B030D-6E8A-4147-A177-3AD203B41FA5}">
                      <a16:colId xmlns:a16="http://schemas.microsoft.com/office/drawing/2014/main" xmlns="" val="20000"/>
                    </a:ext>
                  </a:extLst>
                </a:gridCol>
                <a:gridCol w="1571625">
                  <a:extLst>
                    <a:ext uri="{9D8B030D-6E8A-4147-A177-3AD203B41FA5}">
                      <a16:colId xmlns:a16="http://schemas.microsoft.com/office/drawing/2014/main" xmlns="" val="20001"/>
                    </a:ext>
                  </a:extLst>
                </a:gridCol>
                <a:gridCol w="1571625">
                  <a:extLst>
                    <a:ext uri="{9D8B030D-6E8A-4147-A177-3AD203B41FA5}">
                      <a16:colId xmlns:a16="http://schemas.microsoft.com/office/drawing/2014/main" xmlns="" val="20002"/>
                    </a:ext>
                  </a:extLst>
                </a:gridCol>
              </a:tblGrid>
              <a:tr h="1188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a:ln>
                          <a:noFill/>
                        </a:ln>
                        <a:solidFill>
                          <a:schemeClr val="tx1"/>
                        </a:solidFill>
                        <a:effectLst/>
                        <a:latin typeface="Colonna MT" pitchFamily="82" charset="0"/>
                      </a:endParaRPr>
                    </a:p>
                  </a:txBody>
                  <a:tcPr marL="91439" marR="91439"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Temperatura media superficiale (K)</a:t>
                      </a:r>
                    </a:p>
                  </a:txBody>
                  <a:tcPr marL="91439" marR="91439"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Colonna MT" pitchFamily="82" charset="0"/>
                        </a:rPr>
                        <a:t>Temperatura equivalente (K)</a:t>
                      </a:r>
                    </a:p>
                  </a:txBody>
                  <a:tcPr marL="91439" marR="91439"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4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Venere</a:t>
                      </a:r>
                    </a:p>
                  </a:txBody>
                  <a:tcPr marL="91439" marR="91439"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Colonna MT" pitchFamily="82" charset="0"/>
                        </a:rPr>
                        <a:t>750</a:t>
                      </a:r>
                    </a:p>
                  </a:txBody>
                  <a:tcPr marL="91439" marR="91439"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Colonna MT" pitchFamily="82" charset="0"/>
                        </a:rPr>
                        <a:t>227</a:t>
                      </a:r>
                    </a:p>
                  </a:txBody>
                  <a:tcPr marL="91439" marR="91439"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4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Terra</a:t>
                      </a:r>
                    </a:p>
                  </a:txBody>
                  <a:tcPr marL="91439" marR="91439"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288</a:t>
                      </a:r>
                    </a:p>
                  </a:txBody>
                  <a:tcPr marL="91439" marR="91439"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256</a:t>
                      </a:r>
                    </a:p>
                  </a:txBody>
                  <a:tcPr marL="91439" marR="91439"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4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Marte</a:t>
                      </a:r>
                    </a:p>
                  </a:txBody>
                  <a:tcPr marL="91439" marR="91439"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218</a:t>
                      </a:r>
                    </a:p>
                  </a:txBody>
                  <a:tcPr marL="91439" marR="91439"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216</a:t>
                      </a:r>
                    </a:p>
                  </a:txBody>
                  <a:tcPr marL="91439" marR="91439"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644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Giove</a:t>
                      </a:r>
                    </a:p>
                  </a:txBody>
                  <a:tcPr marL="91439" marR="91439" marT="45709" marB="457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a:ln>
                            <a:noFill/>
                          </a:ln>
                          <a:solidFill>
                            <a:schemeClr val="tx1"/>
                          </a:solidFill>
                          <a:effectLst/>
                          <a:latin typeface="Colonna MT" pitchFamily="82" charset="0"/>
                        </a:rPr>
                        <a:t>134</a:t>
                      </a:r>
                    </a:p>
                  </a:txBody>
                  <a:tcPr marL="91439" marR="91439" marT="45709" marB="457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a:ln>
                            <a:noFill/>
                          </a:ln>
                          <a:solidFill>
                            <a:schemeClr val="tx1"/>
                          </a:solidFill>
                          <a:effectLst/>
                          <a:latin typeface="Colonna MT" pitchFamily="82" charset="0"/>
                        </a:rPr>
                        <a:t>98</a:t>
                      </a:r>
                    </a:p>
                  </a:txBody>
                  <a:tcPr marL="91439" marR="91439" marT="45709" marB="45709"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8221" name="Segnaposto numero diapositiva 6">
            <a:extLst>
              <a:ext uri="{FF2B5EF4-FFF2-40B4-BE49-F238E27FC236}">
                <a16:creationId xmlns:a16="http://schemas.microsoft.com/office/drawing/2014/main" xmlns="" id="{CC000E5F-EF2D-5CA1-4CDD-6D44E6DE7B2B}"/>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E7755ECE-F68C-8D48-AA40-5C080E50B7EC}" type="slidenum">
              <a:rPr lang="it-IT" altLang="it-IT" sz="1500">
                <a:latin typeface="Comic Sans MS" panose="030F0902030302020204" pitchFamily="66" charset="0"/>
              </a:rPr>
              <a:pPr algn="r" eaLnBrk="1" hangingPunct="1"/>
              <a:t>7</a:t>
            </a:fld>
            <a:endParaRPr lang="it-IT" altLang="it-IT" sz="1500">
              <a:latin typeface="Comic Sans MS" panose="030F0902030302020204" pitchFamily="66" charset="0"/>
            </a:endParaRPr>
          </a:p>
        </p:txBody>
      </p:sp>
      <p:sp>
        <p:nvSpPr>
          <p:cNvPr id="8222" name="Segnaposto data 4">
            <a:extLst>
              <a:ext uri="{FF2B5EF4-FFF2-40B4-BE49-F238E27FC236}">
                <a16:creationId xmlns:a16="http://schemas.microsoft.com/office/drawing/2014/main" xmlns="" id="{AABB0152-55DA-09F0-1C7D-20C31D585158}"/>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pic>
        <p:nvPicPr>
          <p:cNvPr id="8224" name="Picture 2" descr="C:\Documents and Settings\Alessio\Desktop\Foto per power point\03.jpg">
            <a:extLst>
              <a:ext uri="{FF2B5EF4-FFF2-40B4-BE49-F238E27FC236}">
                <a16:creationId xmlns:a16="http://schemas.microsoft.com/office/drawing/2014/main" xmlns="" id="{031C15DF-5D8A-6F79-8EDD-798E9D2056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3286125"/>
            <a:ext cx="43576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2" descr="C:\Documents and Settings\Alessio\Desktop\Foto per power point\12.jpg">
            <a:extLst>
              <a:ext uri="{FF2B5EF4-FFF2-40B4-BE49-F238E27FC236}">
                <a16:creationId xmlns:a16="http://schemas.microsoft.com/office/drawing/2014/main" xmlns="" id="{6BC4E2B3-3203-35D7-FD06-9902A7C0A0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9250" y="3000375"/>
            <a:ext cx="285591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a:extLst>
              <a:ext uri="{FF2B5EF4-FFF2-40B4-BE49-F238E27FC236}">
                <a16:creationId xmlns:a16="http://schemas.microsoft.com/office/drawing/2014/main" xmlns="" id="{08C02F8B-696B-5247-8D93-B1AB410420A4}"/>
              </a:ext>
            </a:extLst>
          </p:cNvPr>
          <p:cNvSpPr>
            <a:spLocks noChangeShapeType="1"/>
          </p:cNvSpPr>
          <p:nvPr/>
        </p:nvSpPr>
        <p:spPr bwMode="auto">
          <a:xfrm>
            <a:off x="1323975" y="52768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it-IT"/>
          </a:p>
        </p:txBody>
      </p:sp>
      <p:sp>
        <p:nvSpPr>
          <p:cNvPr id="9219" name="Rectangle 3">
            <a:extLst>
              <a:ext uri="{FF2B5EF4-FFF2-40B4-BE49-F238E27FC236}">
                <a16:creationId xmlns:a16="http://schemas.microsoft.com/office/drawing/2014/main" xmlns="" id="{83E8D644-C54C-0A92-2D7D-88CE97E1841F}"/>
              </a:ext>
            </a:extLst>
          </p:cNvPr>
          <p:cNvSpPr>
            <a:spLocks noChangeArrowheads="1"/>
          </p:cNvSpPr>
          <p:nvPr/>
        </p:nvSpPr>
        <p:spPr bwMode="auto">
          <a:xfrm>
            <a:off x="2019300" y="30480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it-IT" altLang="it-IT" sz="4400">
                <a:solidFill>
                  <a:srgbClr val="66FF33"/>
                </a:solidFill>
              </a:rPr>
              <a:t>Processi radiativi</a:t>
            </a:r>
          </a:p>
        </p:txBody>
      </p:sp>
      <p:pic>
        <p:nvPicPr>
          <p:cNvPr id="9220" name="Picture 11">
            <a:extLst>
              <a:ext uri="{FF2B5EF4-FFF2-40B4-BE49-F238E27FC236}">
                <a16:creationId xmlns:a16="http://schemas.microsoft.com/office/drawing/2014/main" xmlns="" id="{0C842E13-64B5-209F-4C27-6CA06D20D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3690938"/>
            <a:ext cx="2200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a:extLst>
              <a:ext uri="{FF2B5EF4-FFF2-40B4-BE49-F238E27FC236}">
                <a16:creationId xmlns:a16="http://schemas.microsoft.com/office/drawing/2014/main" xmlns="" id="{0BBA6B64-BE98-D5E4-1525-89EC5898C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3690938"/>
            <a:ext cx="2276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3">
            <a:extLst>
              <a:ext uri="{FF2B5EF4-FFF2-40B4-BE49-F238E27FC236}">
                <a16:creationId xmlns:a16="http://schemas.microsoft.com/office/drawing/2014/main" xmlns="" id="{BF6463FE-2A1A-2B18-4139-3C955972A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3690938"/>
            <a:ext cx="22653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14">
            <a:extLst>
              <a:ext uri="{FF2B5EF4-FFF2-40B4-BE49-F238E27FC236}">
                <a16:creationId xmlns:a16="http://schemas.microsoft.com/office/drawing/2014/main" xmlns="" id="{B9059A93-C1E4-C8EC-A77F-F541B67C6635}"/>
              </a:ext>
            </a:extLst>
          </p:cNvPr>
          <p:cNvSpPr txBox="1">
            <a:spLocks noChangeArrowheads="1"/>
          </p:cNvSpPr>
          <p:nvPr/>
        </p:nvSpPr>
        <p:spPr bwMode="auto">
          <a:xfrm>
            <a:off x="533400" y="1785938"/>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a:t>Rasool e DeBergh: The Runaway Greenhouse and the Accumulation of CO2 in the Venus Atmosphere</a:t>
            </a:r>
            <a:r>
              <a:rPr lang="it-IT" altLang="it-IT">
                <a:latin typeface="Arial Unicode MS" panose="020B0604020202020204" pitchFamily="34" charset="-128"/>
              </a:rPr>
              <a:t>, </a:t>
            </a:r>
            <a:r>
              <a:rPr lang="it-IT" altLang="it-IT" i="1"/>
              <a:t>Nature</a:t>
            </a:r>
            <a:r>
              <a:rPr lang="it-IT" altLang="it-IT"/>
              <a:t>, 226:1037-1039, 1970</a:t>
            </a:r>
          </a:p>
        </p:txBody>
      </p:sp>
      <p:sp>
        <p:nvSpPr>
          <p:cNvPr id="9224" name="Text Box 15">
            <a:extLst>
              <a:ext uri="{FF2B5EF4-FFF2-40B4-BE49-F238E27FC236}">
                <a16:creationId xmlns:a16="http://schemas.microsoft.com/office/drawing/2014/main" xmlns="" id="{978C11FA-82A7-E798-5DF1-869E8EA18A3D}"/>
              </a:ext>
            </a:extLst>
          </p:cNvPr>
          <p:cNvSpPr txBox="1">
            <a:spLocks noChangeArrowheads="1"/>
          </p:cNvSpPr>
          <p:nvPr/>
        </p:nvSpPr>
        <p:spPr bwMode="auto">
          <a:xfrm>
            <a:off x="457200" y="2728913"/>
            <a:ext cx="8229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r>
              <a:rPr lang="it-IT" altLang="it-IT" sz="1600"/>
              <a:t>Immagine UV dell’atmosfera di Venere (sinistra) da parte della sonda Pioneer, 26 febbraio 1979. La Terra (centro) vista dalla navicella Apollo 17, 7 dicembre 1972. Marte (destra) vista dal telescopio Hubble il 10 marzo 1997; si noti la calotta polare di CO2</a:t>
            </a:r>
          </a:p>
        </p:txBody>
      </p:sp>
      <p:sp>
        <p:nvSpPr>
          <p:cNvPr id="9225" name="Segnaposto numero diapositiva 6">
            <a:extLst>
              <a:ext uri="{FF2B5EF4-FFF2-40B4-BE49-F238E27FC236}">
                <a16:creationId xmlns:a16="http://schemas.microsoft.com/office/drawing/2014/main" xmlns="" id="{CE62332A-6191-7C49-157B-D11AE8FE07DE}"/>
              </a:ext>
            </a:extLst>
          </p:cNvPr>
          <p:cNvSpPr txBox="1">
            <a:spLocks noGrp="1"/>
          </p:cNvSpPr>
          <p:nvPr/>
        </p:nvSpPr>
        <p:spPr bwMode="auto">
          <a:xfrm>
            <a:off x="8382000" y="6500813"/>
            <a:ext cx="404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8DC37082-70ED-0D43-B745-7D49336FE3AC}" type="slidenum">
              <a:rPr lang="it-IT" altLang="it-IT" sz="1500">
                <a:latin typeface="Comic Sans MS" panose="030F0902030302020204" pitchFamily="66" charset="0"/>
              </a:rPr>
              <a:pPr algn="r" eaLnBrk="1" hangingPunct="1"/>
              <a:t>8</a:t>
            </a:fld>
            <a:endParaRPr lang="it-IT" altLang="it-IT" sz="1500">
              <a:latin typeface="Comic Sans MS" panose="030F0902030302020204" pitchFamily="66" charset="0"/>
            </a:endParaRPr>
          </a:p>
        </p:txBody>
      </p:sp>
      <p:sp>
        <p:nvSpPr>
          <p:cNvPr id="9226" name="Segnaposto data 4">
            <a:extLst>
              <a:ext uri="{FF2B5EF4-FFF2-40B4-BE49-F238E27FC236}">
                <a16:creationId xmlns:a16="http://schemas.microsoft.com/office/drawing/2014/main" xmlns="" id="{E9578B9B-3A9A-BB22-0786-626B392D378A}"/>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a:extLst>
              <a:ext uri="{FF2B5EF4-FFF2-40B4-BE49-F238E27FC236}">
                <a16:creationId xmlns:a16="http://schemas.microsoft.com/office/drawing/2014/main" xmlns="" id="{10EA3C0F-5322-D468-7C63-6A5F87ABE3FC}"/>
              </a:ext>
            </a:extLst>
          </p:cNvPr>
          <p:cNvSpPr txBox="1">
            <a:spLocks noChangeArrowheads="1"/>
          </p:cNvSpPr>
          <p:nvPr/>
        </p:nvSpPr>
        <p:spPr bwMode="auto">
          <a:xfrm>
            <a:off x="381000" y="1219200"/>
            <a:ext cx="838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6850" indent="-196850"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2400">
                <a:solidFill>
                  <a:srgbClr val="FFFF66"/>
                </a:solidFill>
                <a:latin typeface="Occidental" pitchFamily="2" charset="0"/>
              </a:rPr>
              <a:t>Le transizioni vibrazionali</a:t>
            </a:r>
            <a:endParaRPr lang="it-IT" altLang="it-IT" sz="2400">
              <a:solidFill>
                <a:schemeClr val="tx1"/>
              </a:solidFill>
              <a:latin typeface="Occidental" pitchFamily="2" charset="0"/>
            </a:endParaRPr>
          </a:p>
        </p:txBody>
      </p:sp>
      <p:pic>
        <p:nvPicPr>
          <p:cNvPr id="10243" name="Picture 1029">
            <a:extLst>
              <a:ext uri="{FF2B5EF4-FFF2-40B4-BE49-F238E27FC236}">
                <a16:creationId xmlns:a16="http://schemas.microsoft.com/office/drawing/2014/main" xmlns="" id="{7301D424-1347-8279-E229-1262AE532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2357438"/>
            <a:ext cx="899318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Text Box 1030">
            <a:extLst>
              <a:ext uri="{FF2B5EF4-FFF2-40B4-BE49-F238E27FC236}">
                <a16:creationId xmlns:a16="http://schemas.microsoft.com/office/drawing/2014/main" xmlns="" id="{532BA378-2394-24E8-E7D7-7C6561478ADD}"/>
              </a:ext>
            </a:extLst>
          </p:cNvPr>
          <p:cNvSpPr txBox="1">
            <a:spLocks noChangeArrowheads="1"/>
          </p:cNvSpPr>
          <p:nvPr/>
        </p:nvSpPr>
        <p:spPr bwMode="auto">
          <a:xfrm>
            <a:off x="142875" y="5214938"/>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25000"/>
              </a:spcBef>
            </a:pPr>
            <a:r>
              <a:rPr lang="it-IT" altLang="it-IT" sz="2000" baseline="0">
                <a:latin typeface="Occidental" pitchFamily="2" charset="0"/>
              </a:rPr>
              <a:t>Ognuno di questi “modi normali di vibrazione” corrisponde all’assorbimento di un fotone ad un determinato numero d’onda. Affinché avvenga una transizione deve essere assorbita la giusta quantità di energia, quella corrsipondente alla transizione. </a:t>
            </a:r>
          </a:p>
        </p:txBody>
      </p:sp>
      <p:sp>
        <p:nvSpPr>
          <p:cNvPr id="10245" name="Rectangle 1031">
            <a:extLst>
              <a:ext uri="{FF2B5EF4-FFF2-40B4-BE49-F238E27FC236}">
                <a16:creationId xmlns:a16="http://schemas.microsoft.com/office/drawing/2014/main" xmlns="" id="{F3AAA2E8-0E9E-F691-A6E5-5069ACD5E994}"/>
              </a:ext>
            </a:extLst>
          </p:cNvPr>
          <p:cNvSpPr>
            <a:spLocks noChangeArrowheads="1"/>
          </p:cNvSpPr>
          <p:nvPr/>
        </p:nvSpPr>
        <p:spPr bwMode="auto">
          <a:xfrm>
            <a:off x="2019300" y="304800"/>
            <a:ext cx="5105400" cy="838200"/>
          </a:xfrm>
          <a:prstGeom prst="rect">
            <a:avLst/>
          </a:prstGeom>
          <a:noFill/>
          <a:ln/>
          <a:extLst>
            <a:ext uri="{909E8E84-426E-40DD-AFC4-6F175D3DCCD1}">
              <a14:hiddenFill xmlns:a14="http://schemas.microsoft.com/office/drawing/2010/main">
                <a:solidFill>
                  <a:srgbClr val="FFFFFF"/>
                </a:solidFill>
              </a14:hiddenFill>
            </a:ext>
          </a:extLst>
        </p:spPr>
        <p:txBody>
          <a:bodyPr anchor="ct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spcBef>
                <a:spcPct val="0"/>
              </a:spcBef>
            </a:pPr>
            <a:r>
              <a:rPr lang="it-IT" altLang="it-IT" sz="4400">
                <a:solidFill>
                  <a:srgbClr val="66FF33"/>
                </a:solidFill>
              </a:rPr>
              <a:t>Processi radiativi</a:t>
            </a:r>
          </a:p>
        </p:txBody>
      </p:sp>
      <p:sp>
        <p:nvSpPr>
          <p:cNvPr id="171012" name="Text Box 1028">
            <a:extLst>
              <a:ext uri="{FF2B5EF4-FFF2-40B4-BE49-F238E27FC236}">
                <a16:creationId xmlns:a16="http://schemas.microsoft.com/office/drawing/2014/main" xmlns="" id="{15841E4A-850B-4429-9D55-40DF00775E3A}"/>
              </a:ext>
            </a:extLst>
          </p:cNvPr>
          <p:cNvSpPr txBox="1">
            <a:spLocks noChangeArrowheads="1"/>
          </p:cNvSpPr>
          <p:nvPr/>
        </p:nvSpPr>
        <p:spPr bwMode="auto">
          <a:xfrm>
            <a:off x="114300" y="1676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just" eaLnBrk="1" hangingPunct="1">
              <a:spcBef>
                <a:spcPct val="25000"/>
              </a:spcBef>
            </a:pPr>
            <a:r>
              <a:rPr lang="it-IT" altLang="it-IT" baseline="0">
                <a:latin typeface="Occidental" pitchFamily="2" charset="0"/>
              </a:rPr>
              <a:t>L’eccitazione dei moti vibrazionali delle molecole dell’atmosfera può assorbire/emettere energia, ad esempio come nel caso della molecola di CO</a:t>
            </a:r>
            <a:r>
              <a:rPr lang="it-IT" altLang="it-IT">
                <a:latin typeface="Occidental" pitchFamily="2" charset="0"/>
              </a:rPr>
              <a:t>2</a:t>
            </a:r>
          </a:p>
        </p:txBody>
      </p:sp>
      <p:sp>
        <p:nvSpPr>
          <p:cNvPr id="10247" name="Segnaposto numero diapositiva 6">
            <a:extLst>
              <a:ext uri="{FF2B5EF4-FFF2-40B4-BE49-F238E27FC236}">
                <a16:creationId xmlns:a16="http://schemas.microsoft.com/office/drawing/2014/main" xmlns="" id="{505E03C0-40DB-714D-F58F-A4873848BF4C}"/>
              </a:ext>
            </a:extLst>
          </p:cNvPr>
          <p:cNvSpPr txBox="1">
            <a:spLocks noGrp="1"/>
          </p:cNvSpPr>
          <p:nvPr/>
        </p:nvSpPr>
        <p:spPr bwMode="auto">
          <a:xfrm>
            <a:off x="8382000" y="6500813"/>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algn="r" eaLnBrk="1" hangingPunct="1"/>
            <a:fld id="{FF9354D0-15D3-B84B-BD51-99B463A48F76}" type="slidenum">
              <a:rPr lang="it-IT" altLang="it-IT" sz="1500">
                <a:latin typeface="Comic Sans MS" panose="030F0902030302020204" pitchFamily="66" charset="0"/>
              </a:rPr>
              <a:pPr algn="r" eaLnBrk="1" hangingPunct="1"/>
              <a:t>9</a:t>
            </a:fld>
            <a:endParaRPr lang="it-IT" altLang="it-IT" sz="1500">
              <a:latin typeface="Comic Sans MS" panose="030F0902030302020204" pitchFamily="66" charset="0"/>
            </a:endParaRPr>
          </a:p>
        </p:txBody>
      </p:sp>
      <p:sp>
        <p:nvSpPr>
          <p:cNvPr id="10248" name="Segnaposto data 4">
            <a:extLst>
              <a:ext uri="{FF2B5EF4-FFF2-40B4-BE49-F238E27FC236}">
                <a16:creationId xmlns:a16="http://schemas.microsoft.com/office/drawing/2014/main" xmlns="" id="{2C310D15-8CA1-7DF4-E654-09E11AC98CBD}"/>
              </a:ext>
            </a:extLst>
          </p:cNvPr>
          <p:cNvSpPr txBox="1">
            <a:spLocks noGrp="1"/>
          </p:cNvSpPr>
          <p:nvPr/>
        </p:nvSpPr>
        <p:spPr bwMode="auto">
          <a:xfrm>
            <a:off x="457200" y="6580188"/>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rgbClr val="000066"/>
                </a:solidFill>
                <a:latin typeface="Tahoma" panose="020B0604030504040204" pitchFamily="34" charset="0"/>
              </a:defRPr>
            </a:lvl1pPr>
            <a:lvl2pPr marL="742950" indent="-285750" eaLnBrk="0" hangingPunct="0">
              <a:defRPr baseline="-25000">
                <a:solidFill>
                  <a:srgbClr val="000066"/>
                </a:solidFill>
                <a:latin typeface="Tahoma" panose="020B0604030504040204" pitchFamily="34" charset="0"/>
              </a:defRPr>
            </a:lvl2pPr>
            <a:lvl3pPr marL="1143000" indent="-228600" eaLnBrk="0" hangingPunct="0">
              <a:defRPr baseline="-25000">
                <a:solidFill>
                  <a:srgbClr val="000066"/>
                </a:solidFill>
                <a:latin typeface="Tahoma" panose="020B0604030504040204" pitchFamily="34" charset="0"/>
              </a:defRPr>
            </a:lvl3pPr>
            <a:lvl4pPr marL="1600200" indent="-228600" eaLnBrk="0" hangingPunct="0">
              <a:defRPr baseline="-25000">
                <a:solidFill>
                  <a:srgbClr val="000066"/>
                </a:solidFill>
                <a:latin typeface="Tahoma" panose="020B0604030504040204" pitchFamily="34" charset="0"/>
              </a:defRPr>
            </a:lvl4pPr>
            <a:lvl5pPr marL="2057400" indent="-228600" eaLnBrk="0" hangingPunct="0">
              <a:defRPr baseline="-25000">
                <a:solidFill>
                  <a:srgbClr val="000066"/>
                </a:solidFill>
                <a:latin typeface="Tahoma" panose="020B0604030504040204" pitchFamily="34" charset="0"/>
              </a:defRPr>
            </a:lvl5pPr>
            <a:lvl6pPr marL="2514600" indent="-228600" algn="ctr" eaLnBrk="0" fontAlgn="base" hangingPunct="0">
              <a:spcBef>
                <a:spcPct val="50000"/>
              </a:spcBef>
              <a:spcAft>
                <a:spcPct val="0"/>
              </a:spcAft>
              <a:defRPr baseline="-25000">
                <a:solidFill>
                  <a:srgbClr val="000066"/>
                </a:solidFill>
                <a:latin typeface="Tahoma" panose="020B0604030504040204" pitchFamily="34" charset="0"/>
              </a:defRPr>
            </a:lvl6pPr>
            <a:lvl7pPr marL="2971800" indent="-228600" algn="ctr" eaLnBrk="0" fontAlgn="base" hangingPunct="0">
              <a:spcBef>
                <a:spcPct val="50000"/>
              </a:spcBef>
              <a:spcAft>
                <a:spcPct val="0"/>
              </a:spcAft>
              <a:defRPr baseline="-25000">
                <a:solidFill>
                  <a:srgbClr val="000066"/>
                </a:solidFill>
                <a:latin typeface="Tahoma" panose="020B0604030504040204" pitchFamily="34" charset="0"/>
              </a:defRPr>
            </a:lvl7pPr>
            <a:lvl8pPr marL="3429000" indent="-228600" algn="ctr" eaLnBrk="0" fontAlgn="base" hangingPunct="0">
              <a:spcBef>
                <a:spcPct val="50000"/>
              </a:spcBef>
              <a:spcAft>
                <a:spcPct val="0"/>
              </a:spcAft>
              <a:defRPr baseline="-25000">
                <a:solidFill>
                  <a:srgbClr val="000066"/>
                </a:solidFill>
                <a:latin typeface="Tahoma" panose="020B0604030504040204" pitchFamily="34" charset="0"/>
              </a:defRPr>
            </a:lvl8pPr>
            <a:lvl9pPr marL="3886200" indent="-228600" algn="ctr" eaLnBrk="0" fontAlgn="base" hangingPunct="0">
              <a:spcBef>
                <a:spcPct val="50000"/>
              </a:spcBef>
              <a:spcAft>
                <a:spcPct val="0"/>
              </a:spcAft>
              <a:defRPr baseline="-25000">
                <a:solidFill>
                  <a:srgbClr val="000066"/>
                </a:solidFill>
                <a:latin typeface="Tahoma" panose="020B0604030504040204" pitchFamily="34" charset="0"/>
              </a:defRPr>
            </a:lvl9pPr>
          </a:lstStyle>
          <a:p>
            <a:pPr eaLnBrk="1" hangingPunct="1"/>
            <a:r>
              <a:rPr lang="it-IT" altLang="it-IT" sz="1500">
                <a:latin typeface="Comic Sans MS" panose="030F0902030302020204" pitchFamily="66" charset="0"/>
              </a:rPr>
              <a:t>Corso di  Chimica dell’ 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wipe(up)">
                                      <p:cBhvr>
                                        <p:cTn id="7" dur="500"/>
                                        <p:tgtEl>
                                          <p:spTgt spid="17101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71014"/>
                                        </p:tgtEl>
                                        <p:attrNameLst>
                                          <p:attrName>style.visibility</p:attrName>
                                        </p:attrNameLst>
                                      </p:cBhvr>
                                      <p:to>
                                        <p:strVal val="visible"/>
                                      </p:to>
                                    </p:set>
                                    <p:animEffect transition="in" filter="wipe(up)">
                                      <p:cBhvr>
                                        <p:cTn id="11"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autoUpdateAnimBg="0"/>
      <p:bldP spid="171012" grpId="0" autoUpdateAnimBg="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25000" smtClean="0">
            <a:ln>
              <a:noFill/>
            </a:ln>
            <a:solidFill>
              <a:srgbClr val="000066"/>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it-IT" sz="1800" b="0" i="0" u="none" strike="noStrike" cap="none" normalizeH="0" baseline="-25000" smtClean="0">
            <a:ln>
              <a:noFill/>
            </a:ln>
            <a:solidFill>
              <a:srgbClr val="000066"/>
            </a:solidFill>
            <a:effectLst/>
            <a:latin typeface="Tahoma" pitchFamily="34"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13422</TotalTime>
  <Words>1841</Words>
  <Application>Microsoft Office PowerPoint</Application>
  <PresentationFormat>On-screen Show (4:3)</PresentationFormat>
  <Paragraphs>139</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 Unicode MS</vt:lpstr>
      <vt:lpstr>MS PGothic</vt:lpstr>
      <vt:lpstr>Arial</vt:lpstr>
      <vt:lpstr>Colonna MT</vt:lpstr>
      <vt:lpstr>Comic Sans MS</vt:lpstr>
      <vt:lpstr>MV Boli</vt:lpstr>
      <vt:lpstr>Occidental</vt:lpstr>
      <vt:lpstr>Symbol</vt:lpstr>
      <vt:lpstr>Tahoma</vt:lpstr>
      <vt:lpstr>Tempus Sans ITC</vt:lpstr>
      <vt:lpstr>Times New Roman</vt: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 Matematica, Fisica ed Applicazioni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Ozono stratosferico</dc:title>
  <dc:creator>Prof. Angelo Riccio</dc:creator>
  <cp:lastModifiedBy>Utente</cp:lastModifiedBy>
  <cp:revision>523</cp:revision>
  <cp:lastPrinted>2002-05-31T05:52:44Z</cp:lastPrinted>
  <dcterms:created xsi:type="dcterms:W3CDTF">2001-03-10T08:12:09Z</dcterms:created>
  <dcterms:modified xsi:type="dcterms:W3CDTF">2023-05-24T09:38:42Z</dcterms:modified>
</cp:coreProperties>
</file>