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666" r:id="rId2"/>
    <p:sldId id="667" r:id="rId3"/>
    <p:sldId id="668" r:id="rId4"/>
    <p:sldId id="669" r:id="rId5"/>
    <p:sldId id="670" r:id="rId6"/>
    <p:sldId id="671" r:id="rId7"/>
    <p:sldId id="672" r:id="rId8"/>
    <p:sldId id="673"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 id="688" r:id="rId24"/>
    <p:sldId id="689" r:id="rId25"/>
    <p:sldId id="690" r:id="rId26"/>
    <p:sldId id="691" r:id="rId27"/>
    <p:sldId id="694" r:id="rId28"/>
    <p:sldId id="695" r:id="rId29"/>
    <p:sldId id="696" r:id="rId30"/>
    <p:sldId id="697" r:id="rId31"/>
    <p:sldId id="698" r:id="rId32"/>
    <p:sldId id="699" r:id="rId33"/>
    <p:sldId id="700" r:id="rId34"/>
    <p:sldId id="701" r:id="rId35"/>
    <p:sldId id="702" r:id="rId36"/>
    <p:sldId id="703" r:id="rId37"/>
    <p:sldId id="704" r:id="rId38"/>
    <p:sldId id="705" r:id="rId39"/>
    <p:sldId id="706" r:id="rId40"/>
    <p:sldId id="707" r:id="rId41"/>
    <p:sldId id="708" r:id="rId42"/>
    <p:sldId id="709"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rico Viceconte" initials="EV" lastIdx="4" clrIdx="0">
    <p:extLst>
      <p:ext uri="{19B8F6BF-5375-455C-9EA6-DF929625EA0E}">
        <p15:presenceInfo xmlns:p15="http://schemas.microsoft.com/office/powerpoint/2012/main" xmlns="" userId="Enrico Vicec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669900"/>
    <a:srgbClr val="F707C4"/>
    <a:srgbClr val="FF3300"/>
    <a:srgbClr val="FFFFFF"/>
    <a:srgbClr val="FFFF00"/>
    <a:srgbClr val="5F5F5F"/>
    <a:srgbClr val="FEA900"/>
    <a:srgbClr val="9966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EE4F2-8D00-41C6-BA3C-053DC5E5DAB7}" type="datetimeFigureOut">
              <a:rPr lang="it-IT" smtClean="0"/>
              <a:pPr/>
              <a:t>25/02/2022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2F63D-C943-4703-8414-A5E525C53889}" type="slidenum">
              <a:rPr lang="it-IT" smtClean="0"/>
              <a:pPr/>
              <a:t>‹N›</a:t>
            </a:fld>
            <a:endParaRPr lang="it-IT"/>
          </a:p>
        </p:txBody>
      </p:sp>
    </p:spTree>
    <p:extLst>
      <p:ext uri="{BB962C8B-B14F-4D97-AF65-F5344CB8AC3E}">
        <p14:creationId xmlns:p14="http://schemas.microsoft.com/office/powerpoint/2010/main" xmlns="" val="139806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DA1D705-8910-41C5-9AF8-ECFE2FCDFA8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60B0FCA1-BAF4-467B-ACAF-BC42F7601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5D85A4B1-2416-4ED8-8AEB-041AC440EA78}"/>
              </a:ext>
            </a:extLst>
          </p:cNvPr>
          <p:cNvSpPr>
            <a:spLocks noGrp="1"/>
          </p:cNvSpPr>
          <p:nvPr>
            <p:ph type="dt" sz="half" idx="10"/>
          </p:nvPr>
        </p:nvSpPr>
        <p:spPr/>
        <p:txBody>
          <a:bodyPr/>
          <a:lstStyle/>
          <a:p>
            <a:fld id="{EA1FAE4A-1A52-4CF5-9B24-EF85738010D6}" type="datetime1">
              <a:rPr lang="it-IT" smtClean="0"/>
              <a:pPr/>
              <a:t>25/02/2022</a:t>
            </a:fld>
            <a:endParaRPr lang="it-IT"/>
          </a:p>
        </p:txBody>
      </p:sp>
      <p:sp>
        <p:nvSpPr>
          <p:cNvPr id="5" name="Segnaposto piè di pagina 4">
            <a:extLst>
              <a:ext uri="{FF2B5EF4-FFF2-40B4-BE49-F238E27FC236}">
                <a16:creationId xmlns:a16="http://schemas.microsoft.com/office/drawing/2014/main" xmlns="" id="{3E76118F-F2D6-44DF-9DD9-C2B6F78033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46C2BE4-A4B1-4664-AE83-822C66D751D3}"/>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291580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6B0092-B538-45D7-9DA5-6BF6D06619D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7231CD7-096C-4123-818C-525CFB5F000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9F11F26-D5D3-436A-88F6-DF6C93EC8B67}"/>
              </a:ext>
            </a:extLst>
          </p:cNvPr>
          <p:cNvSpPr>
            <a:spLocks noGrp="1"/>
          </p:cNvSpPr>
          <p:nvPr>
            <p:ph type="dt" sz="half" idx="10"/>
          </p:nvPr>
        </p:nvSpPr>
        <p:spPr/>
        <p:txBody>
          <a:bodyPr/>
          <a:lstStyle/>
          <a:p>
            <a:fld id="{8DA65007-CA56-400E-9538-82A2CD9C03ED}" type="datetime1">
              <a:rPr lang="it-IT" smtClean="0"/>
              <a:pPr/>
              <a:t>25/02/2022</a:t>
            </a:fld>
            <a:endParaRPr lang="it-IT"/>
          </a:p>
        </p:txBody>
      </p:sp>
      <p:sp>
        <p:nvSpPr>
          <p:cNvPr id="5" name="Segnaposto piè di pagina 4">
            <a:extLst>
              <a:ext uri="{FF2B5EF4-FFF2-40B4-BE49-F238E27FC236}">
                <a16:creationId xmlns:a16="http://schemas.microsoft.com/office/drawing/2014/main" xmlns="" id="{7B3A1DB4-3C09-4C13-9CF1-CE1C224C96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EEC4215-815D-43E5-A5FE-468DE97E8A76}"/>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79040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6EE7FB2-0CC3-49FB-9440-774252C25C1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A80D1B58-4981-4E2A-80F2-A8903B756B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E932227-67B1-4B18-99C6-381A2298FE79}"/>
              </a:ext>
            </a:extLst>
          </p:cNvPr>
          <p:cNvSpPr>
            <a:spLocks noGrp="1"/>
          </p:cNvSpPr>
          <p:nvPr>
            <p:ph type="dt" sz="half" idx="10"/>
          </p:nvPr>
        </p:nvSpPr>
        <p:spPr/>
        <p:txBody>
          <a:bodyPr/>
          <a:lstStyle/>
          <a:p>
            <a:fld id="{5DDE7D9C-F0BD-4B34-BFB1-CCF3737E74BC}" type="datetime1">
              <a:rPr lang="it-IT" smtClean="0"/>
              <a:pPr/>
              <a:t>25/02/2022</a:t>
            </a:fld>
            <a:endParaRPr lang="it-IT"/>
          </a:p>
        </p:txBody>
      </p:sp>
      <p:sp>
        <p:nvSpPr>
          <p:cNvPr id="5" name="Segnaposto piè di pagina 4">
            <a:extLst>
              <a:ext uri="{FF2B5EF4-FFF2-40B4-BE49-F238E27FC236}">
                <a16:creationId xmlns:a16="http://schemas.microsoft.com/office/drawing/2014/main" xmlns="" id="{7E851513-51D4-456C-A284-C273F33654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9651FBA-0938-45FF-8829-79546A8ED33B}"/>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43898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6743DC0-B89F-415C-B413-5F7EDF4C26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3649346-D2D3-440D-9265-BB42F7E6FE9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E01628-9107-42B7-B1D4-EB609B376690}"/>
              </a:ext>
            </a:extLst>
          </p:cNvPr>
          <p:cNvSpPr>
            <a:spLocks noGrp="1"/>
          </p:cNvSpPr>
          <p:nvPr>
            <p:ph type="dt" sz="half" idx="10"/>
          </p:nvPr>
        </p:nvSpPr>
        <p:spPr/>
        <p:txBody>
          <a:bodyPr/>
          <a:lstStyle/>
          <a:p>
            <a:fld id="{2CBA991D-3DFD-4109-84E9-096B8E325CE1}" type="datetime1">
              <a:rPr lang="it-IT" smtClean="0"/>
              <a:pPr/>
              <a:t>25/02/2022</a:t>
            </a:fld>
            <a:endParaRPr lang="it-IT"/>
          </a:p>
        </p:txBody>
      </p:sp>
      <p:sp>
        <p:nvSpPr>
          <p:cNvPr id="5" name="Segnaposto piè di pagina 4">
            <a:extLst>
              <a:ext uri="{FF2B5EF4-FFF2-40B4-BE49-F238E27FC236}">
                <a16:creationId xmlns:a16="http://schemas.microsoft.com/office/drawing/2014/main" xmlns="" id="{2070FDBF-AA23-4674-AC65-51AE3AB2F8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32EF22C-835A-4D95-A8C7-9E75B06910AF}"/>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273656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61BB02-0577-4A6D-BA81-169CFFBA1DA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242C728B-C8DB-432B-B049-C8CE68DB6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886F9974-26A7-4397-AB86-BD9B99673268}"/>
              </a:ext>
            </a:extLst>
          </p:cNvPr>
          <p:cNvSpPr>
            <a:spLocks noGrp="1"/>
          </p:cNvSpPr>
          <p:nvPr>
            <p:ph type="dt" sz="half" idx="10"/>
          </p:nvPr>
        </p:nvSpPr>
        <p:spPr/>
        <p:txBody>
          <a:bodyPr/>
          <a:lstStyle/>
          <a:p>
            <a:fld id="{CA3A1796-53E4-4EB3-88B3-ED7124A94807}" type="datetime1">
              <a:rPr lang="it-IT" smtClean="0"/>
              <a:pPr/>
              <a:t>25/02/2022</a:t>
            </a:fld>
            <a:endParaRPr lang="it-IT"/>
          </a:p>
        </p:txBody>
      </p:sp>
      <p:sp>
        <p:nvSpPr>
          <p:cNvPr id="5" name="Segnaposto piè di pagina 4">
            <a:extLst>
              <a:ext uri="{FF2B5EF4-FFF2-40B4-BE49-F238E27FC236}">
                <a16:creationId xmlns:a16="http://schemas.microsoft.com/office/drawing/2014/main" xmlns="" id="{D41C2615-9CC9-4289-952B-574574BD7F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F3C8F5D-144D-4657-BB89-9A1FADCAA8D2}"/>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280547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C5B3DF-BB16-4A38-BFC3-DB566B96AFD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3BB36EB-33F5-4620-B407-5242377AB3F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53A6E7C-CE9B-4167-9416-6508FAA26E7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0FC4116-FD30-4EAA-BB18-1B8C9C592D41}"/>
              </a:ext>
            </a:extLst>
          </p:cNvPr>
          <p:cNvSpPr>
            <a:spLocks noGrp="1"/>
          </p:cNvSpPr>
          <p:nvPr>
            <p:ph type="dt" sz="half" idx="10"/>
          </p:nvPr>
        </p:nvSpPr>
        <p:spPr/>
        <p:txBody>
          <a:bodyPr/>
          <a:lstStyle/>
          <a:p>
            <a:fld id="{BA62B8F8-284A-472C-BDD9-E925DAF1B26E}" type="datetime1">
              <a:rPr lang="it-IT" smtClean="0"/>
              <a:pPr/>
              <a:t>25/02/2022</a:t>
            </a:fld>
            <a:endParaRPr lang="it-IT"/>
          </a:p>
        </p:txBody>
      </p:sp>
      <p:sp>
        <p:nvSpPr>
          <p:cNvPr id="6" name="Segnaposto piè di pagina 5">
            <a:extLst>
              <a:ext uri="{FF2B5EF4-FFF2-40B4-BE49-F238E27FC236}">
                <a16:creationId xmlns:a16="http://schemas.microsoft.com/office/drawing/2014/main" xmlns="" id="{548A96CA-D432-4F41-A452-FA18EE2D10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12FC9C4-9800-45B3-AB8A-5D5401840E06}"/>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34691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0FBEC8-F246-434A-8C04-9692A8F9505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9C80973-8F5E-4481-8206-AEA16CD98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59C17188-1F7C-4DF1-8678-8D8EA850FF7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766C01B-4387-42DB-B8D0-B2D6C6D03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93A7314-CE61-476F-A5DD-47F9D2F9E8E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FD509AA7-BB3B-4F41-9E00-66C6DE8D7533}"/>
              </a:ext>
            </a:extLst>
          </p:cNvPr>
          <p:cNvSpPr>
            <a:spLocks noGrp="1"/>
          </p:cNvSpPr>
          <p:nvPr>
            <p:ph type="dt" sz="half" idx="10"/>
          </p:nvPr>
        </p:nvSpPr>
        <p:spPr/>
        <p:txBody>
          <a:bodyPr/>
          <a:lstStyle/>
          <a:p>
            <a:fld id="{9114E598-5193-4DC9-87EB-DD02C1BA2639}" type="datetime1">
              <a:rPr lang="it-IT" smtClean="0"/>
              <a:pPr/>
              <a:t>25/02/2022</a:t>
            </a:fld>
            <a:endParaRPr lang="it-IT"/>
          </a:p>
        </p:txBody>
      </p:sp>
      <p:sp>
        <p:nvSpPr>
          <p:cNvPr id="8" name="Segnaposto piè di pagina 7">
            <a:extLst>
              <a:ext uri="{FF2B5EF4-FFF2-40B4-BE49-F238E27FC236}">
                <a16:creationId xmlns:a16="http://schemas.microsoft.com/office/drawing/2014/main" xmlns="" id="{957B42BC-4799-44F7-8C2F-2F47097E45E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B2248CD3-97AD-4E11-A666-DA9E734419CF}"/>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402605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4F5FE4D-1781-4474-A358-B7BCE04023A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16D6D3A-33E9-40D4-B3DF-10A87572F3A2}"/>
              </a:ext>
            </a:extLst>
          </p:cNvPr>
          <p:cNvSpPr>
            <a:spLocks noGrp="1"/>
          </p:cNvSpPr>
          <p:nvPr>
            <p:ph type="dt" sz="half" idx="10"/>
          </p:nvPr>
        </p:nvSpPr>
        <p:spPr/>
        <p:txBody>
          <a:bodyPr/>
          <a:lstStyle/>
          <a:p>
            <a:fld id="{DFAE3074-58E7-4563-9E6F-D565095D1CD0}" type="datetime1">
              <a:rPr lang="it-IT" smtClean="0"/>
              <a:pPr/>
              <a:t>25/02/2022</a:t>
            </a:fld>
            <a:endParaRPr lang="it-IT"/>
          </a:p>
        </p:txBody>
      </p:sp>
      <p:sp>
        <p:nvSpPr>
          <p:cNvPr id="4" name="Segnaposto piè di pagina 3">
            <a:extLst>
              <a:ext uri="{FF2B5EF4-FFF2-40B4-BE49-F238E27FC236}">
                <a16:creationId xmlns:a16="http://schemas.microsoft.com/office/drawing/2014/main" xmlns="" id="{01A3324C-2A54-4D84-B47F-F7A376DF1B5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8235783F-59F2-494D-B97E-74E1C2EF3DA1}"/>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335168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004A747-8535-47ED-B2E0-91A3285B1E05}"/>
              </a:ext>
            </a:extLst>
          </p:cNvPr>
          <p:cNvSpPr>
            <a:spLocks noGrp="1"/>
          </p:cNvSpPr>
          <p:nvPr>
            <p:ph type="dt" sz="half" idx="10"/>
          </p:nvPr>
        </p:nvSpPr>
        <p:spPr/>
        <p:txBody>
          <a:bodyPr/>
          <a:lstStyle/>
          <a:p>
            <a:fld id="{B9A2240A-41D8-4E01-8523-1EAF1700E87F}" type="datetime1">
              <a:rPr lang="it-IT" smtClean="0"/>
              <a:pPr/>
              <a:t>25/02/2022</a:t>
            </a:fld>
            <a:endParaRPr lang="it-IT"/>
          </a:p>
        </p:txBody>
      </p:sp>
      <p:sp>
        <p:nvSpPr>
          <p:cNvPr id="3" name="Segnaposto piè di pagina 2">
            <a:extLst>
              <a:ext uri="{FF2B5EF4-FFF2-40B4-BE49-F238E27FC236}">
                <a16:creationId xmlns:a16="http://schemas.microsoft.com/office/drawing/2014/main" xmlns="" id="{F0ED2E06-C3D5-4EB6-9ECE-6C19C6F4306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BCD9B778-AA88-4A0B-8004-33CF3592822C}"/>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369556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B4D1CC-0B5E-4BDF-BCFE-D0C08FA88B2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4456E83-79B1-4569-AA45-774083011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D6D7AD96-7445-4056-ABFA-34BC51F56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481FBACB-6ECD-46CF-AC8D-835F4C9C8EDC}"/>
              </a:ext>
            </a:extLst>
          </p:cNvPr>
          <p:cNvSpPr>
            <a:spLocks noGrp="1"/>
          </p:cNvSpPr>
          <p:nvPr>
            <p:ph type="dt" sz="half" idx="10"/>
          </p:nvPr>
        </p:nvSpPr>
        <p:spPr/>
        <p:txBody>
          <a:bodyPr/>
          <a:lstStyle/>
          <a:p>
            <a:fld id="{FEC95E17-291D-4AE8-ACFC-306C4464A043}" type="datetime1">
              <a:rPr lang="it-IT" smtClean="0"/>
              <a:pPr/>
              <a:t>25/02/2022</a:t>
            </a:fld>
            <a:endParaRPr lang="it-IT"/>
          </a:p>
        </p:txBody>
      </p:sp>
      <p:sp>
        <p:nvSpPr>
          <p:cNvPr id="6" name="Segnaposto piè di pagina 5">
            <a:extLst>
              <a:ext uri="{FF2B5EF4-FFF2-40B4-BE49-F238E27FC236}">
                <a16:creationId xmlns:a16="http://schemas.microsoft.com/office/drawing/2014/main" xmlns="" id="{D442E73A-B7B4-4389-BC8E-97A446CABD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EBC2EBF-D0AC-4A41-A5E1-41C412F0F6AB}"/>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177981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9A6F07E-7C62-48D5-9E5D-7B754D21AA5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33A9649B-CA56-49FD-9378-B5ECC19C9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A5776BD9-A2F5-49A7-9AE7-F5F735F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0B4C43B-5A28-408D-B58F-1238A53CD90A}"/>
              </a:ext>
            </a:extLst>
          </p:cNvPr>
          <p:cNvSpPr>
            <a:spLocks noGrp="1"/>
          </p:cNvSpPr>
          <p:nvPr>
            <p:ph type="dt" sz="half" idx="10"/>
          </p:nvPr>
        </p:nvSpPr>
        <p:spPr/>
        <p:txBody>
          <a:bodyPr/>
          <a:lstStyle/>
          <a:p>
            <a:fld id="{A2C5A9B8-3D8E-4C40-8A88-9CBD3A11C8BB}" type="datetime1">
              <a:rPr lang="it-IT" smtClean="0"/>
              <a:pPr/>
              <a:t>25/02/2022</a:t>
            </a:fld>
            <a:endParaRPr lang="it-IT"/>
          </a:p>
        </p:txBody>
      </p:sp>
      <p:sp>
        <p:nvSpPr>
          <p:cNvPr id="6" name="Segnaposto piè di pagina 5">
            <a:extLst>
              <a:ext uri="{FF2B5EF4-FFF2-40B4-BE49-F238E27FC236}">
                <a16:creationId xmlns:a16="http://schemas.microsoft.com/office/drawing/2014/main" xmlns="" id="{B04687B3-4AA5-4280-8E9E-A8B0F13869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7E9A17E-83A9-4B28-B6E4-AEB55242B634}"/>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346227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C45AC37F-8003-470C-8C43-B69A44C0B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99B4546-FB6C-4EDD-9EB9-F40A24F04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BD6C0AA-B8A2-4744-A705-126EE8537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EB651-496A-414C-ABAF-BEA585E22592}" type="datetime1">
              <a:rPr lang="it-IT" smtClean="0"/>
              <a:pPr/>
              <a:t>25/02/2022</a:t>
            </a:fld>
            <a:endParaRPr lang="it-IT"/>
          </a:p>
        </p:txBody>
      </p:sp>
      <p:sp>
        <p:nvSpPr>
          <p:cNvPr id="5" name="Segnaposto piè di pagina 4">
            <a:extLst>
              <a:ext uri="{FF2B5EF4-FFF2-40B4-BE49-F238E27FC236}">
                <a16:creationId xmlns:a16="http://schemas.microsoft.com/office/drawing/2014/main" xmlns="" id="{30365E88-C948-4CCC-88FE-1CDAADC1F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691B1E3D-244B-4052-AE20-3E3ACF659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366CF-62E3-44AA-B5F8-91C8785CFA03}" type="slidenum">
              <a:rPr lang="it-IT" smtClean="0"/>
              <a:pPr/>
              <a:t>‹N›</a:t>
            </a:fld>
            <a:endParaRPr lang="it-IT"/>
          </a:p>
        </p:txBody>
      </p:sp>
    </p:spTree>
    <p:extLst>
      <p:ext uri="{BB962C8B-B14F-4D97-AF65-F5344CB8AC3E}">
        <p14:creationId xmlns:p14="http://schemas.microsoft.com/office/powerpoint/2010/main" xmlns="" val="4005661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6.jpeg"/><Relationship Id="rId7" Type="http://schemas.openxmlformats.org/officeDocument/2006/relationships/image" Target="../media/image42.jpe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png"/><Relationship Id="rId5" Type="http://schemas.openxmlformats.org/officeDocument/2006/relationships/image" Target="../media/image13.jpeg"/><Relationship Id="rId10" Type="http://schemas.openxmlformats.org/officeDocument/2006/relationships/image" Target="../media/image43.jpeg"/><Relationship Id="rId4" Type="http://schemas.openxmlformats.org/officeDocument/2006/relationships/image" Target="../media/image11.jpe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4.jpe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2.jpe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9.jpeg"/><Relationship Id="rId7"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61.jpe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xmlns="" id="{84E930C8-00E3-49B4-A6FF-BEC02F19CFEA}"/>
              </a:ext>
            </a:extLst>
          </p:cNvPr>
          <p:cNvSpPr>
            <a:spLocks noGrp="1"/>
          </p:cNvSpPr>
          <p:nvPr>
            <p:ph type="ctrTitle"/>
          </p:nvPr>
        </p:nvSpPr>
        <p:spPr/>
        <p:txBody>
          <a:bodyPr/>
          <a:lstStyle/>
          <a:p>
            <a:r>
              <a:rPr lang="it-IT" dirty="0"/>
              <a:t>Supply Chains</a:t>
            </a:r>
          </a:p>
        </p:txBody>
      </p:sp>
      <p:sp>
        <p:nvSpPr>
          <p:cNvPr id="8" name="Sottotitolo 7">
            <a:extLst>
              <a:ext uri="{FF2B5EF4-FFF2-40B4-BE49-F238E27FC236}">
                <a16:creationId xmlns:a16="http://schemas.microsoft.com/office/drawing/2014/main" xmlns="" id="{89BA3106-07A8-459D-A40F-B2C0827938AD}"/>
              </a:ext>
            </a:extLst>
          </p:cNvPr>
          <p:cNvSpPr>
            <a:spLocks noGrp="1"/>
          </p:cNvSpPr>
          <p:nvPr>
            <p:ph type="subTitle" idx="1"/>
          </p:nvPr>
        </p:nvSpPr>
        <p:spPr/>
        <p:txBody>
          <a:bodyPr/>
          <a:lstStyle/>
          <a:p>
            <a:r>
              <a:rPr lang="it-IT" dirty="0" smtClean="0"/>
              <a:t>The </a:t>
            </a:r>
            <a:r>
              <a:rPr lang="it-IT" dirty="0" err="1" smtClean="0"/>
              <a:t>Operations</a:t>
            </a:r>
            <a:r>
              <a:rPr lang="it-IT" dirty="0" smtClean="0"/>
              <a:t> Management </a:t>
            </a:r>
            <a:r>
              <a:rPr lang="it-IT" dirty="0" err="1" smtClean="0"/>
              <a:t>View</a:t>
            </a:r>
            <a:endParaRPr lang="it-IT" dirty="0"/>
          </a:p>
        </p:txBody>
      </p:sp>
      <p:sp>
        <p:nvSpPr>
          <p:cNvPr id="4" name="Segnaposto data 3">
            <a:extLst>
              <a:ext uri="{FF2B5EF4-FFF2-40B4-BE49-F238E27FC236}">
                <a16:creationId xmlns:a16="http://schemas.microsoft.com/office/drawing/2014/main" xmlns="" id="{DD9B6C44-00F7-441C-AF2A-9D062AD8A3B9}"/>
              </a:ext>
            </a:extLst>
          </p:cNvPr>
          <p:cNvSpPr>
            <a:spLocks noGrp="1"/>
          </p:cNvSpPr>
          <p:nvPr>
            <p:ph type="dt" sz="half" idx="10"/>
          </p:nvPr>
        </p:nvSpPr>
        <p:spPr/>
        <p:txBody>
          <a:bodyPr/>
          <a:lstStyle/>
          <a:p>
            <a:fld id="{2CBA991D-3DFD-4109-84E9-096B8E325CE1}" type="datetime1">
              <a:rPr lang="it-IT" smtClean="0"/>
              <a:pPr/>
              <a:t>25/02/2022</a:t>
            </a:fld>
            <a:endParaRPr lang="it-IT"/>
          </a:p>
        </p:txBody>
      </p:sp>
      <p:sp>
        <p:nvSpPr>
          <p:cNvPr id="5" name="Segnaposto piè di pagina 4">
            <a:extLst>
              <a:ext uri="{FF2B5EF4-FFF2-40B4-BE49-F238E27FC236}">
                <a16:creationId xmlns:a16="http://schemas.microsoft.com/office/drawing/2014/main" xmlns="" id="{E80CFE62-5B02-498D-A1EA-9D529C8D88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9972784-5E27-4BAF-A9F0-2588A9390397}"/>
              </a:ext>
            </a:extLst>
          </p:cNvPr>
          <p:cNvSpPr>
            <a:spLocks noGrp="1"/>
          </p:cNvSpPr>
          <p:nvPr>
            <p:ph type="sldNum" sz="quarter" idx="12"/>
          </p:nvPr>
        </p:nvSpPr>
        <p:spPr/>
        <p:txBody>
          <a:bodyPr/>
          <a:lstStyle/>
          <a:p>
            <a:fld id="{DCE366CF-62E3-44AA-B5F8-91C8785CFA03}" type="slidenum">
              <a:rPr lang="it-IT" smtClean="0"/>
              <a:pPr/>
              <a:t>1</a:t>
            </a:fld>
            <a:endParaRPr lang="it-IT"/>
          </a:p>
        </p:txBody>
      </p:sp>
      <p:pic>
        <p:nvPicPr>
          <p:cNvPr id="9" name="Picture 1"/>
          <p:cNvPicPr>
            <a:picLocks noChangeAspect="1" noChangeArrowheads="1"/>
          </p:cNvPicPr>
          <p:nvPr/>
        </p:nvPicPr>
        <p:blipFill>
          <a:blip r:embed="rId2"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142701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Risultati immagini per honda brembo">
            <a:extLst>
              <a:ext uri="{FF2B5EF4-FFF2-40B4-BE49-F238E27FC236}">
                <a16:creationId xmlns:a16="http://schemas.microsoft.com/office/drawing/2014/main" xmlns="" id="{B904DB7E-CB41-48FB-84C2-28EE342F453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0276" y="0"/>
            <a:ext cx="5715000" cy="38766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Risultati immagini per logo brembo">
            <a:extLst>
              <a:ext uri="{FF2B5EF4-FFF2-40B4-BE49-F238E27FC236}">
                <a16:creationId xmlns:a16="http://schemas.microsoft.com/office/drawing/2014/main" xmlns="" id="{5119D2DF-39D6-4C27-B900-CBA8247A80C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6012" y="3641772"/>
            <a:ext cx="1857375"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Risultati immagini per motorbike lover icon">
            <a:extLst>
              <a:ext uri="{FF2B5EF4-FFF2-40B4-BE49-F238E27FC236}">
                <a16:creationId xmlns:a16="http://schemas.microsoft.com/office/drawing/2014/main" xmlns="" id="{F9939DAB-3FDF-4D49-837C-1C6786FDCB0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53214" y="5227056"/>
            <a:ext cx="1306091" cy="10690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o 8">
            <a:extLst>
              <a:ext uri="{FF2B5EF4-FFF2-40B4-BE49-F238E27FC236}">
                <a16:creationId xmlns:a16="http://schemas.microsoft.com/office/drawing/2014/main" xmlns="" id="{644E0C02-2154-43E3-8D30-FDEF031E8CC9}"/>
              </a:ext>
            </a:extLst>
          </p:cNvPr>
          <p:cNvGrpSpPr/>
          <p:nvPr/>
        </p:nvGrpSpPr>
        <p:grpSpPr>
          <a:xfrm>
            <a:off x="985740" y="5264244"/>
            <a:ext cx="9440063" cy="1280160"/>
            <a:chOff x="914313" y="4765205"/>
            <a:chExt cx="4462445" cy="1280160"/>
          </a:xfrm>
        </p:grpSpPr>
        <p:sp>
          <p:nvSpPr>
            <p:cNvPr id="10" name="Freccia a pentagono 9">
              <a:extLst>
                <a:ext uri="{FF2B5EF4-FFF2-40B4-BE49-F238E27FC236}">
                  <a16:creationId xmlns:a16="http://schemas.microsoft.com/office/drawing/2014/main" xmlns="" id="{6C75D316-FA00-4418-B9F3-5BBBE7BCD421}"/>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pentagono 10">
              <a:extLst>
                <a:ext uri="{FF2B5EF4-FFF2-40B4-BE49-F238E27FC236}">
                  <a16:creationId xmlns:a16="http://schemas.microsoft.com/office/drawing/2014/main" xmlns="" id="{76C24629-066C-4B46-ACF5-37A251C3380C}"/>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pentagono 11">
              <a:extLst>
                <a:ext uri="{FF2B5EF4-FFF2-40B4-BE49-F238E27FC236}">
                  <a16:creationId xmlns:a16="http://schemas.microsoft.com/office/drawing/2014/main" xmlns="" id="{063392F2-306F-4321-B91D-1C93E4A890E8}"/>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CasellaDiTesto 12">
            <a:extLst>
              <a:ext uri="{FF2B5EF4-FFF2-40B4-BE49-F238E27FC236}">
                <a16:creationId xmlns:a16="http://schemas.microsoft.com/office/drawing/2014/main" xmlns="" id="{59130741-A4B1-4961-B829-3A97EABEB186}"/>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4" name="CasellaDiTesto 13">
            <a:extLst>
              <a:ext uri="{FF2B5EF4-FFF2-40B4-BE49-F238E27FC236}">
                <a16:creationId xmlns:a16="http://schemas.microsoft.com/office/drawing/2014/main" xmlns="" id="{5E7BE2D8-A795-474F-9B89-68ED2783D523}"/>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5" name="CasellaDiTesto 14">
            <a:extLst>
              <a:ext uri="{FF2B5EF4-FFF2-40B4-BE49-F238E27FC236}">
                <a16:creationId xmlns:a16="http://schemas.microsoft.com/office/drawing/2014/main" xmlns="" id="{84A230B1-B035-4C19-8A33-47305FEB0D9A}"/>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sp>
        <p:nvSpPr>
          <p:cNvPr id="17" name="CasellaDiTesto 16">
            <a:extLst>
              <a:ext uri="{FF2B5EF4-FFF2-40B4-BE49-F238E27FC236}">
                <a16:creationId xmlns:a16="http://schemas.microsoft.com/office/drawing/2014/main" xmlns="" id="{B6F26FB1-97D3-43E0-9459-CDBD34AC1D88}"/>
              </a:ext>
            </a:extLst>
          </p:cNvPr>
          <p:cNvSpPr txBox="1"/>
          <p:nvPr/>
        </p:nvSpPr>
        <p:spPr>
          <a:xfrm>
            <a:off x="10425803" y="6359738"/>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pic>
        <p:nvPicPr>
          <p:cNvPr id="19458" name="Picture 2" descr="Risultati immagini per motocenter moto">
            <a:extLst>
              <a:ext uri="{FF2B5EF4-FFF2-40B4-BE49-F238E27FC236}">
                <a16:creationId xmlns:a16="http://schemas.microsoft.com/office/drawing/2014/main" xmlns="" id="{08988A76-F2A0-449E-9828-CB0589F4A8A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40719" y="3799417"/>
            <a:ext cx="1846386" cy="128016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Connettore 2 4">
            <a:extLst>
              <a:ext uri="{FF2B5EF4-FFF2-40B4-BE49-F238E27FC236}">
                <a16:creationId xmlns:a16="http://schemas.microsoft.com/office/drawing/2014/main" xmlns="" id="{086B4772-2DD7-4701-99E9-80027650D70F}"/>
              </a:ext>
            </a:extLst>
          </p:cNvPr>
          <p:cNvCxnSpPr>
            <a:cxnSpLocks/>
          </p:cNvCxnSpPr>
          <p:nvPr/>
        </p:nvCxnSpPr>
        <p:spPr>
          <a:xfrm flipV="1">
            <a:off x="2626022" y="1938337"/>
            <a:ext cx="3571754" cy="2309198"/>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464" name="Picture 8" descr="Risultati immagini per logo honda moto">
            <a:extLst>
              <a:ext uri="{FF2B5EF4-FFF2-40B4-BE49-F238E27FC236}">
                <a16:creationId xmlns:a16="http://schemas.microsoft.com/office/drawing/2014/main" xmlns="" id="{B5A5C27B-EADD-4CE7-8D4D-618D3980CF0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6576"/>
          <a:stretch/>
        </p:blipFill>
        <p:spPr bwMode="auto">
          <a:xfrm>
            <a:off x="4693652" y="3876675"/>
            <a:ext cx="2160748" cy="1167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81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a:extLst>
              <a:ext uri="{FF2B5EF4-FFF2-40B4-BE49-F238E27FC236}">
                <a16:creationId xmlns:a16="http://schemas.microsoft.com/office/drawing/2014/main" xmlns="" id="{644E0C02-2154-43E3-8D30-FDEF031E8CC9}"/>
              </a:ext>
            </a:extLst>
          </p:cNvPr>
          <p:cNvGrpSpPr/>
          <p:nvPr/>
        </p:nvGrpSpPr>
        <p:grpSpPr>
          <a:xfrm>
            <a:off x="985740" y="5264244"/>
            <a:ext cx="9440063" cy="1280160"/>
            <a:chOff x="914313" y="4765205"/>
            <a:chExt cx="4462445" cy="1280160"/>
          </a:xfrm>
        </p:grpSpPr>
        <p:sp>
          <p:nvSpPr>
            <p:cNvPr id="10" name="Freccia a pentagono 9">
              <a:extLst>
                <a:ext uri="{FF2B5EF4-FFF2-40B4-BE49-F238E27FC236}">
                  <a16:creationId xmlns:a16="http://schemas.microsoft.com/office/drawing/2014/main" xmlns="" id="{6C75D316-FA00-4418-B9F3-5BBBE7BCD421}"/>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pentagono 10">
              <a:extLst>
                <a:ext uri="{FF2B5EF4-FFF2-40B4-BE49-F238E27FC236}">
                  <a16:creationId xmlns:a16="http://schemas.microsoft.com/office/drawing/2014/main" xmlns="" id="{76C24629-066C-4B46-ACF5-37A251C3380C}"/>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pentagono 11">
              <a:extLst>
                <a:ext uri="{FF2B5EF4-FFF2-40B4-BE49-F238E27FC236}">
                  <a16:creationId xmlns:a16="http://schemas.microsoft.com/office/drawing/2014/main" xmlns="" id="{063392F2-306F-4321-B91D-1C93E4A890E8}"/>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CasellaDiTesto 12">
            <a:extLst>
              <a:ext uri="{FF2B5EF4-FFF2-40B4-BE49-F238E27FC236}">
                <a16:creationId xmlns:a16="http://schemas.microsoft.com/office/drawing/2014/main" xmlns="" id="{59130741-A4B1-4961-B829-3A97EABEB186}"/>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4" name="CasellaDiTesto 13">
            <a:extLst>
              <a:ext uri="{FF2B5EF4-FFF2-40B4-BE49-F238E27FC236}">
                <a16:creationId xmlns:a16="http://schemas.microsoft.com/office/drawing/2014/main" xmlns="" id="{5E7BE2D8-A795-474F-9B89-68ED2783D523}"/>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5" name="CasellaDiTesto 14">
            <a:extLst>
              <a:ext uri="{FF2B5EF4-FFF2-40B4-BE49-F238E27FC236}">
                <a16:creationId xmlns:a16="http://schemas.microsoft.com/office/drawing/2014/main" xmlns="" id="{84A230B1-B035-4C19-8A33-47305FEB0D9A}"/>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8" name="Picture 10" descr="Risultati immagini per shop customer icon">
            <a:extLst>
              <a:ext uri="{FF2B5EF4-FFF2-40B4-BE49-F238E27FC236}">
                <a16:creationId xmlns:a16="http://schemas.microsoft.com/office/drawing/2014/main" xmlns="" id="{0C3DA183-BA9D-4AA4-B5CD-C0F849B6671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48054" y="4791738"/>
            <a:ext cx="1855837" cy="185583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Risultati immagini per i promessi sposi volume">
            <a:extLst>
              <a:ext uri="{FF2B5EF4-FFF2-40B4-BE49-F238E27FC236}">
                <a16:creationId xmlns:a16="http://schemas.microsoft.com/office/drawing/2014/main" xmlns="" id="{40EB613F-F5F8-43E4-BB4B-00784F02BE5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7678" y="2333523"/>
            <a:ext cx="1543810" cy="219095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6" descr="Risultati immagini per alessandro manzoni">
            <a:extLst>
              <a:ext uri="{FF2B5EF4-FFF2-40B4-BE49-F238E27FC236}">
                <a16:creationId xmlns:a16="http://schemas.microsoft.com/office/drawing/2014/main" xmlns="" id="{69AC1737-16CE-4CA7-8F30-574D52DA72A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1405" y="2252243"/>
            <a:ext cx="1601627" cy="2190953"/>
          </a:xfrm>
          <a:prstGeom prst="rect">
            <a:avLst/>
          </a:prstGeom>
          <a:noFill/>
          <a:extLst>
            <a:ext uri="{909E8E84-426E-40DD-AFC4-6F175D3DCCD1}">
              <a14:hiddenFill xmlns:a14="http://schemas.microsoft.com/office/drawing/2010/main" xmlns="">
                <a:solidFill>
                  <a:srgbClr val="FFFFFF"/>
                </a:solidFill>
              </a14:hiddenFill>
            </a:ext>
          </a:extLst>
        </p:spPr>
      </p:pic>
      <p:pic>
        <p:nvPicPr>
          <p:cNvPr id="17410" name="Picture 2" descr="Risultati immagini per small bookshop">
            <a:extLst>
              <a:ext uri="{FF2B5EF4-FFF2-40B4-BE49-F238E27FC236}">
                <a16:creationId xmlns:a16="http://schemas.microsoft.com/office/drawing/2014/main" xmlns="" id="{7E2C292F-0585-4B25-84CE-7A4998B8D6C8}"/>
              </a:ext>
            </a:extLst>
          </p:cNvPr>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rightnessContrast bright="40000" contrast="-20000"/>
                    </a14:imgEffect>
                  </a14:imgLayer>
                </a14:imgProps>
              </a:ext>
              <a:ext uri="{28A0092B-C50C-407E-A947-70E740481C1C}">
                <a14:useLocalDpi xmlns:a14="http://schemas.microsoft.com/office/drawing/2010/main" xmlns="" val="0"/>
              </a:ext>
            </a:extLst>
          </a:blip>
          <a:srcRect l="6360" t="26074" r="8219"/>
          <a:stretch/>
        </p:blipFill>
        <p:spPr bwMode="auto">
          <a:xfrm>
            <a:off x="7751046" y="2184133"/>
            <a:ext cx="1918562" cy="24897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42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434B950-59C1-406A-8743-352C6D685E94}"/>
              </a:ext>
            </a:extLst>
          </p:cNvPr>
          <p:cNvSpPr>
            <a:spLocks noGrp="1"/>
          </p:cNvSpPr>
          <p:nvPr>
            <p:ph type="title"/>
          </p:nvPr>
        </p:nvSpPr>
        <p:spPr/>
        <p:txBody>
          <a:bodyPr/>
          <a:lstStyle/>
          <a:p>
            <a:r>
              <a:rPr lang="en-US" i="1" dirty="0"/>
              <a:t>What is a “supply chain”?</a:t>
            </a:r>
            <a:endParaRPr lang="it-IT" dirty="0"/>
          </a:p>
        </p:txBody>
      </p:sp>
      <p:sp>
        <p:nvSpPr>
          <p:cNvPr id="3" name="Segnaposto contenuto 2">
            <a:extLst>
              <a:ext uri="{FF2B5EF4-FFF2-40B4-BE49-F238E27FC236}">
                <a16:creationId xmlns:a16="http://schemas.microsoft.com/office/drawing/2014/main" xmlns="" id="{7DBAEAD3-4186-44D2-BE00-617BAF8DA902}"/>
              </a:ext>
            </a:extLst>
          </p:cNvPr>
          <p:cNvSpPr>
            <a:spLocks noGrp="1"/>
          </p:cNvSpPr>
          <p:nvPr>
            <p:ph idx="1"/>
          </p:nvPr>
        </p:nvSpPr>
        <p:spPr/>
        <p:txBody>
          <a:bodyPr/>
          <a:lstStyle/>
          <a:p>
            <a:r>
              <a:rPr lang="en-US" dirty="0"/>
              <a:t>The sequence of relationships and exchange activities between suppliers and customers is called a "supply chain".</a:t>
            </a:r>
          </a:p>
          <a:p>
            <a:r>
              <a:rPr lang="en-US" dirty="0"/>
              <a:t>Every intermediate supplier in the chain has its suppliers and every intermediate customer has its customers. </a:t>
            </a:r>
            <a:endParaRPr lang="it-IT" dirty="0"/>
          </a:p>
          <a:p>
            <a:endParaRPr lang="it-IT" dirty="0"/>
          </a:p>
        </p:txBody>
      </p:sp>
      <p:pic>
        <p:nvPicPr>
          <p:cNvPr id="4" name="Immagine 3">
            <a:extLst>
              <a:ext uri="{FF2B5EF4-FFF2-40B4-BE49-F238E27FC236}">
                <a16:creationId xmlns:a16="http://schemas.microsoft.com/office/drawing/2014/main" xmlns="" id="{7DEC50D8-F4A0-4F44-8463-317D23AFB9DE}"/>
              </a:ext>
            </a:extLst>
          </p:cNvPr>
          <p:cNvPicPr/>
          <p:nvPr/>
        </p:nvPicPr>
        <p:blipFill>
          <a:blip r:embed="rId2" cstate="print"/>
          <a:stretch>
            <a:fillRect/>
          </a:stretch>
        </p:blipFill>
        <p:spPr>
          <a:xfrm>
            <a:off x="333830" y="4064000"/>
            <a:ext cx="11567884" cy="1436914"/>
          </a:xfrm>
          <a:prstGeom prst="rect">
            <a:avLst/>
          </a:prstGeom>
        </p:spPr>
      </p:pic>
      <p:sp>
        <p:nvSpPr>
          <p:cNvPr id="5" name="Segnaposto data 4">
            <a:extLst>
              <a:ext uri="{FF2B5EF4-FFF2-40B4-BE49-F238E27FC236}">
                <a16:creationId xmlns:a16="http://schemas.microsoft.com/office/drawing/2014/main" xmlns="" id="{0537D529-518B-49F3-ABB6-95B5CB8E30D7}"/>
              </a:ext>
            </a:extLst>
          </p:cNvPr>
          <p:cNvSpPr>
            <a:spLocks noGrp="1"/>
          </p:cNvSpPr>
          <p:nvPr>
            <p:ph type="dt" sz="half" idx="10"/>
          </p:nvPr>
        </p:nvSpPr>
        <p:spPr/>
        <p:txBody>
          <a:bodyPr/>
          <a:lstStyle/>
          <a:p>
            <a:fld id="{550FCD14-6E95-4EFA-B840-63C126C46FE1}" type="datetime1">
              <a:rPr lang="it-IT" smtClean="0"/>
              <a:pPr/>
              <a:t>25/02/2022</a:t>
            </a:fld>
            <a:endParaRPr lang="it-IT"/>
          </a:p>
        </p:txBody>
      </p:sp>
      <p:sp>
        <p:nvSpPr>
          <p:cNvPr id="6" name="Segnaposto piè di pagina 5">
            <a:extLst>
              <a:ext uri="{FF2B5EF4-FFF2-40B4-BE49-F238E27FC236}">
                <a16:creationId xmlns:a16="http://schemas.microsoft.com/office/drawing/2014/main" xmlns="" id="{D7BE9A23-AF9B-4CF8-8CEA-3A68461CAAB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DA1C42A-39B5-42EF-B3B6-EF6F873A3D91}"/>
              </a:ext>
            </a:extLst>
          </p:cNvPr>
          <p:cNvSpPr>
            <a:spLocks noGrp="1"/>
          </p:cNvSpPr>
          <p:nvPr>
            <p:ph type="sldNum" sz="quarter" idx="12"/>
          </p:nvPr>
        </p:nvSpPr>
        <p:spPr/>
        <p:txBody>
          <a:bodyPr/>
          <a:lstStyle/>
          <a:p>
            <a:fld id="{DCE366CF-62E3-44AA-B5F8-91C8785CFA03}" type="slidenum">
              <a:rPr lang="it-IT" smtClean="0"/>
              <a:pPr/>
              <a:t>12</a:t>
            </a:fld>
            <a:endParaRPr lang="it-IT"/>
          </a:p>
        </p:txBody>
      </p:sp>
      <p:pic>
        <p:nvPicPr>
          <p:cNvPr id="8"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84732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434B950-59C1-406A-8743-352C6D685E94}"/>
              </a:ext>
            </a:extLst>
          </p:cNvPr>
          <p:cNvSpPr>
            <a:spLocks noGrp="1"/>
          </p:cNvSpPr>
          <p:nvPr>
            <p:ph type="title"/>
          </p:nvPr>
        </p:nvSpPr>
        <p:spPr/>
        <p:txBody>
          <a:bodyPr/>
          <a:lstStyle/>
          <a:p>
            <a:r>
              <a:rPr lang="en-US" i="1" dirty="0"/>
              <a:t>What is a “supply chain”?</a:t>
            </a:r>
            <a:endParaRPr lang="it-IT" dirty="0"/>
          </a:p>
        </p:txBody>
      </p:sp>
      <p:sp>
        <p:nvSpPr>
          <p:cNvPr id="3" name="Segnaposto contenuto 2">
            <a:extLst>
              <a:ext uri="{FF2B5EF4-FFF2-40B4-BE49-F238E27FC236}">
                <a16:creationId xmlns:a16="http://schemas.microsoft.com/office/drawing/2014/main" xmlns="" id="{7DBAEAD3-4186-44D2-BE00-617BAF8DA902}"/>
              </a:ext>
            </a:extLst>
          </p:cNvPr>
          <p:cNvSpPr>
            <a:spLocks noGrp="1"/>
          </p:cNvSpPr>
          <p:nvPr>
            <p:ph idx="1"/>
          </p:nvPr>
        </p:nvSpPr>
        <p:spPr>
          <a:xfrm>
            <a:off x="838200" y="1690688"/>
            <a:ext cx="10515600" cy="4351338"/>
          </a:xfrm>
        </p:spPr>
        <p:txBody>
          <a:bodyPr/>
          <a:lstStyle/>
          <a:p>
            <a:r>
              <a:rPr lang="en-US" dirty="0"/>
              <a:t>At one end of the chain are the extractors of raw materials that do not buy from anyone, at the other end are the end consumers who do not sell to anyone.</a:t>
            </a:r>
            <a:endParaRPr lang="it-IT" dirty="0"/>
          </a:p>
          <a:p>
            <a:r>
              <a:rPr lang="en-US" dirty="0"/>
              <a:t>The production and exchange activities (for tangible products or services) that follow one another are interdependent and linked activities that have costs and that add value.</a:t>
            </a:r>
          </a:p>
          <a:p>
            <a:r>
              <a:rPr lang="en-US" dirty="0"/>
              <a:t>Therefore, a supply chain is also a value chain.</a:t>
            </a:r>
            <a:endParaRPr lang="it-IT" dirty="0"/>
          </a:p>
          <a:p>
            <a:endParaRPr lang="it-IT" dirty="0"/>
          </a:p>
        </p:txBody>
      </p:sp>
      <p:pic>
        <p:nvPicPr>
          <p:cNvPr id="4" name="Immagine 3">
            <a:extLst>
              <a:ext uri="{FF2B5EF4-FFF2-40B4-BE49-F238E27FC236}">
                <a16:creationId xmlns:a16="http://schemas.microsoft.com/office/drawing/2014/main" xmlns="" id="{7DEC50D8-F4A0-4F44-8463-317D23AFB9DE}"/>
              </a:ext>
            </a:extLst>
          </p:cNvPr>
          <p:cNvPicPr/>
          <p:nvPr/>
        </p:nvPicPr>
        <p:blipFill>
          <a:blip r:embed="rId2" cstate="print"/>
          <a:stretch>
            <a:fillRect/>
          </a:stretch>
        </p:blipFill>
        <p:spPr>
          <a:xfrm>
            <a:off x="312058" y="4874986"/>
            <a:ext cx="11567884" cy="1436914"/>
          </a:xfrm>
          <a:prstGeom prst="rect">
            <a:avLst/>
          </a:prstGeom>
        </p:spPr>
      </p:pic>
      <p:sp>
        <p:nvSpPr>
          <p:cNvPr id="5" name="Segnaposto data 4">
            <a:extLst>
              <a:ext uri="{FF2B5EF4-FFF2-40B4-BE49-F238E27FC236}">
                <a16:creationId xmlns:a16="http://schemas.microsoft.com/office/drawing/2014/main" xmlns="" id="{1B840696-5BF1-4833-A572-90C545F72A3F}"/>
              </a:ext>
            </a:extLst>
          </p:cNvPr>
          <p:cNvSpPr>
            <a:spLocks noGrp="1"/>
          </p:cNvSpPr>
          <p:nvPr>
            <p:ph type="dt" sz="half" idx="10"/>
          </p:nvPr>
        </p:nvSpPr>
        <p:spPr/>
        <p:txBody>
          <a:bodyPr/>
          <a:lstStyle/>
          <a:p>
            <a:fld id="{87279371-4BF1-42B8-873E-397358A05CB6}" type="datetime1">
              <a:rPr lang="it-IT" smtClean="0"/>
              <a:pPr/>
              <a:t>25/02/2022</a:t>
            </a:fld>
            <a:endParaRPr lang="it-IT"/>
          </a:p>
        </p:txBody>
      </p:sp>
      <p:sp>
        <p:nvSpPr>
          <p:cNvPr id="6" name="Segnaposto piè di pagina 5">
            <a:extLst>
              <a:ext uri="{FF2B5EF4-FFF2-40B4-BE49-F238E27FC236}">
                <a16:creationId xmlns:a16="http://schemas.microsoft.com/office/drawing/2014/main" xmlns="" id="{D4E26916-262E-4C03-B45D-64C87AEA84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0AFDCD2-ACE5-4DBE-B4A9-4029C8A19622}"/>
              </a:ext>
            </a:extLst>
          </p:cNvPr>
          <p:cNvSpPr>
            <a:spLocks noGrp="1"/>
          </p:cNvSpPr>
          <p:nvPr>
            <p:ph type="sldNum" sz="quarter" idx="12"/>
          </p:nvPr>
        </p:nvSpPr>
        <p:spPr/>
        <p:txBody>
          <a:bodyPr/>
          <a:lstStyle/>
          <a:p>
            <a:fld id="{DCE366CF-62E3-44AA-B5F8-91C8785CFA03}" type="slidenum">
              <a:rPr lang="it-IT" smtClean="0"/>
              <a:pPr/>
              <a:t>13</a:t>
            </a:fld>
            <a:endParaRPr lang="it-IT"/>
          </a:p>
        </p:txBody>
      </p:sp>
      <p:pic>
        <p:nvPicPr>
          <p:cNvPr id="8"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56176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03387EC-ED35-4CC6-AD76-CC5A9F010B7B}"/>
              </a:ext>
            </a:extLst>
          </p:cNvPr>
          <p:cNvSpPr>
            <a:spLocks noGrp="1"/>
          </p:cNvSpPr>
          <p:nvPr>
            <p:ph type="title"/>
          </p:nvPr>
        </p:nvSpPr>
        <p:spPr/>
        <p:txBody>
          <a:bodyPr/>
          <a:lstStyle/>
          <a:p>
            <a:r>
              <a:rPr lang="it-IT" dirty="0"/>
              <a:t>A </a:t>
            </a:r>
            <a:r>
              <a:rPr lang="it-IT" dirty="0" err="1"/>
              <a:t>viable</a:t>
            </a:r>
            <a:r>
              <a:rPr lang="it-IT" dirty="0"/>
              <a:t> business</a:t>
            </a:r>
          </a:p>
        </p:txBody>
      </p:sp>
      <p:sp>
        <p:nvSpPr>
          <p:cNvPr id="3" name="Segnaposto contenuto 2">
            <a:extLst>
              <a:ext uri="{FF2B5EF4-FFF2-40B4-BE49-F238E27FC236}">
                <a16:creationId xmlns:a16="http://schemas.microsoft.com/office/drawing/2014/main" xmlns="" id="{F10232AE-558C-4631-B1C6-70C291BCCA6B}"/>
              </a:ext>
            </a:extLst>
          </p:cNvPr>
          <p:cNvSpPr>
            <a:spLocks noGrp="1"/>
          </p:cNvSpPr>
          <p:nvPr>
            <p:ph idx="1"/>
          </p:nvPr>
        </p:nvSpPr>
        <p:spPr>
          <a:xfrm>
            <a:off x="838201" y="1535340"/>
            <a:ext cx="10515599" cy="4351338"/>
          </a:xfrm>
        </p:spPr>
        <p:txBody>
          <a:bodyPr/>
          <a:lstStyle/>
          <a:p>
            <a:r>
              <a:rPr lang="en-US" dirty="0"/>
              <a:t>In an economically viable supply chain, for each exchange it must occur that </a:t>
            </a:r>
            <a:r>
              <a:rPr lang="en-US" b="1" i="1" dirty="0"/>
              <a:t>Value&gt; Price&gt; Costs</a:t>
            </a:r>
            <a:endParaRPr lang="it-IT" dirty="0"/>
          </a:p>
        </p:txBody>
      </p:sp>
      <p:pic>
        <p:nvPicPr>
          <p:cNvPr id="4" name="Immagine 3">
            <a:extLst>
              <a:ext uri="{FF2B5EF4-FFF2-40B4-BE49-F238E27FC236}">
                <a16:creationId xmlns:a16="http://schemas.microsoft.com/office/drawing/2014/main" xmlns="" id="{7CD2D511-42F8-4884-9335-B834AD232304}"/>
              </a:ext>
            </a:extLst>
          </p:cNvPr>
          <p:cNvPicPr/>
          <p:nvPr/>
        </p:nvPicPr>
        <p:blipFill>
          <a:blip r:embed="rId2" cstate="print"/>
          <a:stretch>
            <a:fillRect/>
          </a:stretch>
        </p:blipFill>
        <p:spPr>
          <a:xfrm>
            <a:off x="1501206" y="2656114"/>
            <a:ext cx="8797558" cy="4093031"/>
          </a:xfrm>
          <a:prstGeom prst="rect">
            <a:avLst/>
          </a:prstGeom>
        </p:spPr>
      </p:pic>
      <p:sp>
        <p:nvSpPr>
          <p:cNvPr id="5" name="Segnaposto data 4">
            <a:extLst>
              <a:ext uri="{FF2B5EF4-FFF2-40B4-BE49-F238E27FC236}">
                <a16:creationId xmlns:a16="http://schemas.microsoft.com/office/drawing/2014/main" xmlns="" id="{B92B1C30-5F56-423B-B2D3-203C91456AC8}"/>
              </a:ext>
            </a:extLst>
          </p:cNvPr>
          <p:cNvSpPr>
            <a:spLocks noGrp="1"/>
          </p:cNvSpPr>
          <p:nvPr>
            <p:ph type="dt" sz="half" idx="10"/>
          </p:nvPr>
        </p:nvSpPr>
        <p:spPr/>
        <p:txBody>
          <a:bodyPr/>
          <a:lstStyle/>
          <a:p>
            <a:fld id="{86E9DB33-8B61-40A0-BC87-FCC29FD0BF34}" type="datetime1">
              <a:rPr lang="it-IT" smtClean="0"/>
              <a:pPr/>
              <a:t>25/02/2022</a:t>
            </a:fld>
            <a:endParaRPr lang="it-IT"/>
          </a:p>
        </p:txBody>
      </p:sp>
      <p:sp>
        <p:nvSpPr>
          <p:cNvPr id="6" name="Segnaposto piè di pagina 5">
            <a:extLst>
              <a:ext uri="{FF2B5EF4-FFF2-40B4-BE49-F238E27FC236}">
                <a16:creationId xmlns:a16="http://schemas.microsoft.com/office/drawing/2014/main" xmlns="" id="{6094C7DF-964C-4490-BAC9-F6FE046F30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29C525B-F255-4AB2-B22A-DDCEBA93F9D8}"/>
              </a:ext>
            </a:extLst>
          </p:cNvPr>
          <p:cNvSpPr>
            <a:spLocks noGrp="1"/>
          </p:cNvSpPr>
          <p:nvPr>
            <p:ph type="sldNum" sz="quarter" idx="12"/>
          </p:nvPr>
        </p:nvSpPr>
        <p:spPr/>
        <p:txBody>
          <a:bodyPr/>
          <a:lstStyle/>
          <a:p>
            <a:fld id="{DCE366CF-62E3-44AA-B5F8-91C8785CFA03}" type="slidenum">
              <a:rPr lang="it-IT" smtClean="0"/>
              <a:pPr/>
              <a:t>14</a:t>
            </a:fld>
            <a:endParaRPr lang="it-IT"/>
          </a:p>
        </p:txBody>
      </p:sp>
      <p:pic>
        <p:nvPicPr>
          <p:cNvPr id="8"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134889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7D03DB90-5FDB-4A99-AED6-5C481218B579}"/>
              </a:ext>
            </a:extLst>
          </p:cNvPr>
          <p:cNvPicPr>
            <a:picLocks noChangeAspect="1"/>
          </p:cNvPicPr>
          <p:nvPr/>
        </p:nvPicPr>
        <p:blipFill>
          <a:blip r:embed="rId2" cstate="print"/>
          <a:stretch>
            <a:fillRect/>
          </a:stretch>
        </p:blipFill>
        <p:spPr>
          <a:xfrm rot="19438472">
            <a:off x="9296552" y="4518220"/>
            <a:ext cx="1285080" cy="1409311"/>
          </a:xfrm>
          <a:prstGeom prst="rect">
            <a:avLst/>
          </a:prstGeom>
        </p:spPr>
      </p:pic>
      <p:sp>
        <p:nvSpPr>
          <p:cNvPr id="2" name="Titolo 1">
            <a:extLst>
              <a:ext uri="{FF2B5EF4-FFF2-40B4-BE49-F238E27FC236}">
                <a16:creationId xmlns:a16="http://schemas.microsoft.com/office/drawing/2014/main" xmlns="" id="{B3B4F232-44F9-48B8-91B9-4F6A4EC1CA66}"/>
              </a:ext>
            </a:extLst>
          </p:cNvPr>
          <p:cNvSpPr>
            <a:spLocks noGrp="1"/>
          </p:cNvSpPr>
          <p:nvPr>
            <p:ph type="title"/>
          </p:nvPr>
        </p:nvSpPr>
        <p:spPr/>
        <p:txBody>
          <a:bodyPr/>
          <a:lstStyle/>
          <a:p>
            <a:r>
              <a:rPr lang="it-IT" dirty="0"/>
              <a:t>Global supply chains, global </a:t>
            </a:r>
            <a:r>
              <a:rPr lang="it-IT" dirty="0" err="1"/>
              <a:t>value</a:t>
            </a:r>
            <a:r>
              <a:rPr lang="it-IT" dirty="0"/>
              <a:t> chains</a:t>
            </a:r>
          </a:p>
        </p:txBody>
      </p:sp>
      <p:sp>
        <p:nvSpPr>
          <p:cNvPr id="3" name="Segnaposto contenuto 2">
            <a:extLst>
              <a:ext uri="{FF2B5EF4-FFF2-40B4-BE49-F238E27FC236}">
                <a16:creationId xmlns:a16="http://schemas.microsoft.com/office/drawing/2014/main" xmlns="" id="{869BE968-17DF-4F95-80B8-B5B8FA20E9D7}"/>
              </a:ext>
            </a:extLst>
          </p:cNvPr>
          <p:cNvSpPr>
            <a:spLocks noGrp="1"/>
          </p:cNvSpPr>
          <p:nvPr>
            <p:ph idx="1"/>
          </p:nvPr>
        </p:nvSpPr>
        <p:spPr/>
        <p:txBody>
          <a:bodyPr/>
          <a:lstStyle/>
          <a:p>
            <a:r>
              <a:rPr lang="en-US" dirty="0"/>
              <a:t>The cells of a supply/value chain are spread all over the world.</a:t>
            </a:r>
          </a:p>
          <a:p>
            <a:r>
              <a:rPr lang="en-US" dirty="0"/>
              <a:t>The flow of value is a “river” that collects the contributions of its tributaries.  </a:t>
            </a:r>
            <a:endParaRPr lang="it-IT" dirty="0"/>
          </a:p>
          <a:p>
            <a:endParaRPr lang="it-IT" dirty="0"/>
          </a:p>
        </p:txBody>
      </p:sp>
      <p:grpSp>
        <p:nvGrpSpPr>
          <p:cNvPr id="13" name="Gruppo 13">
            <a:extLst>
              <a:ext uri="{FF2B5EF4-FFF2-40B4-BE49-F238E27FC236}">
                <a16:creationId xmlns:a16="http://schemas.microsoft.com/office/drawing/2014/main" xmlns="" id="{04512954-5851-4C3A-AD2C-F9DDB7F072E8}"/>
              </a:ext>
            </a:extLst>
          </p:cNvPr>
          <p:cNvGrpSpPr/>
          <p:nvPr/>
        </p:nvGrpSpPr>
        <p:grpSpPr>
          <a:xfrm rot="21191014">
            <a:off x="2928057" y="2827266"/>
            <a:ext cx="9358830" cy="3301712"/>
            <a:chOff x="1479550" y="3111500"/>
            <a:chExt cx="9461500" cy="3301712"/>
          </a:xfrm>
        </p:grpSpPr>
        <p:sp>
          <p:nvSpPr>
            <p:cNvPr id="4" name="Figura a mano libera: forma 3">
              <a:extLst>
                <a:ext uri="{FF2B5EF4-FFF2-40B4-BE49-F238E27FC236}">
                  <a16:creationId xmlns:a16="http://schemas.microsoft.com/office/drawing/2014/main" xmlns="" id="{72CCD336-AE6B-4346-A9A7-23FCC5098A10}"/>
                </a:ext>
              </a:extLst>
            </p:cNvPr>
            <p:cNvSpPr/>
            <p:nvPr/>
          </p:nvSpPr>
          <p:spPr>
            <a:xfrm>
              <a:off x="1479550" y="4139652"/>
              <a:ext cx="9461500" cy="934120"/>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igura a mano libera: forma 4">
              <a:extLst>
                <a:ext uri="{FF2B5EF4-FFF2-40B4-BE49-F238E27FC236}">
                  <a16:creationId xmlns:a16="http://schemas.microsoft.com/office/drawing/2014/main" xmlns="" id="{F597C731-D3E5-4660-8CBE-3FE9BAD8EAB3}"/>
                </a:ext>
              </a:extLst>
            </p:cNvPr>
            <p:cNvSpPr/>
            <p:nvPr/>
          </p:nvSpPr>
          <p:spPr>
            <a:xfrm rot="3253185" flipV="1">
              <a:off x="6473040" y="3659639"/>
              <a:ext cx="1789600" cy="693322"/>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igura a mano libera: forma 5">
              <a:extLst>
                <a:ext uri="{FF2B5EF4-FFF2-40B4-BE49-F238E27FC236}">
                  <a16:creationId xmlns:a16="http://schemas.microsoft.com/office/drawing/2014/main" xmlns="" id="{1C54BBF9-8ED4-43A8-996E-83346FDECE40}"/>
                </a:ext>
              </a:extLst>
            </p:cNvPr>
            <p:cNvSpPr/>
            <p:nvPr/>
          </p:nvSpPr>
          <p:spPr>
            <a:xfrm rot="14693754" flipH="1" flipV="1">
              <a:off x="4656895" y="4052264"/>
              <a:ext cx="1320711" cy="293354"/>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xmlns="" id="{E2F833F4-2A3B-42C8-8D42-31C5BA26197F}"/>
                </a:ext>
              </a:extLst>
            </p:cNvPr>
            <p:cNvSpPr/>
            <p:nvPr/>
          </p:nvSpPr>
          <p:spPr>
            <a:xfrm rot="2594497" flipV="1">
              <a:off x="3148611" y="4128623"/>
              <a:ext cx="1629136" cy="140637"/>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xmlns="" id="{C6AA3B35-CBF1-45A0-BE10-7AF5671BB268}"/>
                </a:ext>
              </a:extLst>
            </p:cNvPr>
            <p:cNvSpPr/>
            <p:nvPr/>
          </p:nvSpPr>
          <p:spPr>
            <a:xfrm rot="18346815">
              <a:off x="6106673" y="5334719"/>
              <a:ext cx="1789600" cy="367385"/>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forma 10">
              <a:extLst>
                <a:ext uri="{FF2B5EF4-FFF2-40B4-BE49-F238E27FC236}">
                  <a16:creationId xmlns:a16="http://schemas.microsoft.com/office/drawing/2014/main" xmlns="" id="{95628AB1-1308-4F5D-892F-2BB689460157}"/>
                </a:ext>
              </a:extLst>
            </p:cNvPr>
            <p:cNvSpPr/>
            <p:nvPr/>
          </p:nvSpPr>
          <p:spPr>
            <a:xfrm rot="6906246" flipH="1">
              <a:off x="3932336" y="5198620"/>
              <a:ext cx="1320711" cy="293354"/>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A67B3FB9-E744-4CC6-B608-3AE49F1893A9}"/>
                </a:ext>
              </a:extLst>
            </p:cNvPr>
            <p:cNvSpPr/>
            <p:nvPr/>
          </p:nvSpPr>
          <p:spPr>
            <a:xfrm rot="19005503">
              <a:off x="2294529" y="5203757"/>
              <a:ext cx="1629136" cy="140637"/>
            </a:xfrm>
            <a:custGeom>
              <a:avLst/>
              <a:gdLst>
                <a:gd name="connsiteX0" fmla="*/ 0 w 8215086"/>
                <a:gd name="connsiteY0" fmla="*/ 1422400 h 1973943"/>
                <a:gd name="connsiteX1" fmla="*/ 2017486 w 8215086"/>
                <a:gd name="connsiteY1" fmla="*/ 1103085 h 1973943"/>
                <a:gd name="connsiteX2" fmla="*/ 3889829 w 8215086"/>
                <a:gd name="connsiteY2" fmla="*/ 1248228 h 1973943"/>
                <a:gd name="connsiteX3" fmla="*/ 6052457 w 8215086"/>
                <a:gd name="connsiteY3" fmla="*/ 885371 h 1973943"/>
                <a:gd name="connsiteX4" fmla="*/ 8215086 w 8215086"/>
                <a:gd name="connsiteY4" fmla="*/ 0 h 1973943"/>
                <a:gd name="connsiteX5" fmla="*/ 8186057 w 8215086"/>
                <a:gd name="connsiteY5" fmla="*/ 1756228 h 1973943"/>
                <a:gd name="connsiteX6" fmla="*/ 6125029 w 8215086"/>
                <a:gd name="connsiteY6" fmla="*/ 1973943 h 1973943"/>
                <a:gd name="connsiteX7" fmla="*/ 3744686 w 8215086"/>
                <a:gd name="connsiteY7" fmla="*/ 1654628 h 1973943"/>
                <a:gd name="connsiteX8" fmla="*/ 1988457 w 8215086"/>
                <a:gd name="connsiteY8" fmla="*/ 1306285 h 1973943"/>
                <a:gd name="connsiteX9" fmla="*/ 0 w 8215086"/>
                <a:gd name="connsiteY9" fmla="*/ 142240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5086" h="1973943">
                  <a:moveTo>
                    <a:pt x="0" y="1422400"/>
                  </a:moveTo>
                  <a:lnTo>
                    <a:pt x="2017486" y="1103085"/>
                  </a:lnTo>
                  <a:lnTo>
                    <a:pt x="3889829" y="1248228"/>
                  </a:lnTo>
                  <a:lnTo>
                    <a:pt x="6052457" y="885371"/>
                  </a:lnTo>
                  <a:lnTo>
                    <a:pt x="8215086" y="0"/>
                  </a:lnTo>
                  <a:lnTo>
                    <a:pt x="8186057" y="1756228"/>
                  </a:lnTo>
                  <a:lnTo>
                    <a:pt x="6125029" y="1973943"/>
                  </a:lnTo>
                  <a:lnTo>
                    <a:pt x="3744686" y="1654628"/>
                  </a:lnTo>
                  <a:lnTo>
                    <a:pt x="1988457" y="1306285"/>
                  </a:lnTo>
                  <a:lnTo>
                    <a:pt x="0" y="142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Freccia a destra 14">
            <a:extLst>
              <a:ext uri="{FF2B5EF4-FFF2-40B4-BE49-F238E27FC236}">
                <a16:creationId xmlns:a16="http://schemas.microsoft.com/office/drawing/2014/main" xmlns="" id="{00A28EC7-3414-4B99-BE98-E325EDE49FF9}"/>
              </a:ext>
            </a:extLst>
          </p:cNvPr>
          <p:cNvSpPr/>
          <p:nvPr/>
        </p:nvSpPr>
        <p:spPr>
          <a:xfrm rot="20878478">
            <a:off x="10444084" y="3773899"/>
            <a:ext cx="876300" cy="49926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xmlns="" id="{43A1BC6E-C3F0-47AC-8478-C29EB2826838}"/>
              </a:ext>
            </a:extLst>
          </p:cNvPr>
          <p:cNvSpPr/>
          <p:nvPr/>
        </p:nvSpPr>
        <p:spPr>
          <a:xfrm rot="21339081">
            <a:off x="9210003" y="4148574"/>
            <a:ext cx="614325" cy="35000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xmlns="" id="{E629E73D-BAC1-4CCF-92E2-C773011FE460}"/>
              </a:ext>
            </a:extLst>
          </p:cNvPr>
          <p:cNvSpPr/>
          <p:nvPr/>
        </p:nvSpPr>
        <p:spPr>
          <a:xfrm rot="20976158">
            <a:off x="7834162" y="4346406"/>
            <a:ext cx="477018" cy="27177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xmlns="" id="{D893CCCF-564D-4166-AC85-7B4AAE5961EC}"/>
              </a:ext>
            </a:extLst>
          </p:cNvPr>
          <p:cNvSpPr/>
          <p:nvPr/>
        </p:nvSpPr>
        <p:spPr>
          <a:xfrm rot="3476734">
            <a:off x="8758671" y="3685936"/>
            <a:ext cx="614325" cy="35000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xmlns="" id="{E8871E07-079A-44E4-A29A-F8D661500636}"/>
              </a:ext>
            </a:extLst>
          </p:cNvPr>
          <p:cNvSpPr/>
          <p:nvPr/>
        </p:nvSpPr>
        <p:spPr>
          <a:xfrm rot="3476734">
            <a:off x="6769688" y="4359626"/>
            <a:ext cx="258719" cy="22207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a:extLst>
              <a:ext uri="{FF2B5EF4-FFF2-40B4-BE49-F238E27FC236}">
                <a16:creationId xmlns:a16="http://schemas.microsoft.com/office/drawing/2014/main" xmlns="" id="{3179787F-8952-4527-A286-2B102546B051}"/>
              </a:ext>
            </a:extLst>
          </p:cNvPr>
          <p:cNvSpPr/>
          <p:nvPr/>
        </p:nvSpPr>
        <p:spPr>
          <a:xfrm rot="17922687">
            <a:off x="8581052" y="4645014"/>
            <a:ext cx="384833" cy="21925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xmlns="" id="{B9778D06-324F-4A57-AC8D-324933C55570}"/>
              </a:ext>
            </a:extLst>
          </p:cNvPr>
          <p:cNvSpPr txBox="1"/>
          <p:nvPr/>
        </p:nvSpPr>
        <p:spPr>
          <a:xfrm>
            <a:off x="11057620" y="3507727"/>
            <a:ext cx="1194173" cy="369332"/>
          </a:xfrm>
          <a:prstGeom prst="rect">
            <a:avLst/>
          </a:prstGeom>
          <a:noFill/>
        </p:spPr>
        <p:txBody>
          <a:bodyPr wrap="none" rtlCol="0">
            <a:spAutoFit/>
          </a:bodyPr>
          <a:lstStyle/>
          <a:p>
            <a:r>
              <a:rPr lang="it-IT" b="1" dirty="0">
                <a:solidFill>
                  <a:srgbClr val="FFC000"/>
                </a:solidFill>
              </a:rPr>
              <a:t>Value flow</a:t>
            </a:r>
          </a:p>
        </p:txBody>
      </p:sp>
      <p:sp>
        <p:nvSpPr>
          <p:cNvPr id="22" name="Segnaposto data 21">
            <a:extLst>
              <a:ext uri="{FF2B5EF4-FFF2-40B4-BE49-F238E27FC236}">
                <a16:creationId xmlns:a16="http://schemas.microsoft.com/office/drawing/2014/main" xmlns="" id="{D0EE2916-DE3D-44B3-9CF6-23EB025D3037}"/>
              </a:ext>
            </a:extLst>
          </p:cNvPr>
          <p:cNvSpPr>
            <a:spLocks noGrp="1"/>
          </p:cNvSpPr>
          <p:nvPr>
            <p:ph type="dt" sz="half" idx="10"/>
          </p:nvPr>
        </p:nvSpPr>
        <p:spPr/>
        <p:txBody>
          <a:bodyPr/>
          <a:lstStyle/>
          <a:p>
            <a:fld id="{72E87A3F-53BE-413C-88E0-4203DD1E5201}" type="datetime1">
              <a:rPr lang="it-IT" smtClean="0"/>
              <a:pPr/>
              <a:t>25/02/2022</a:t>
            </a:fld>
            <a:endParaRPr lang="it-IT"/>
          </a:p>
        </p:txBody>
      </p:sp>
      <p:sp>
        <p:nvSpPr>
          <p:cNvPr id="23" name="Segnaposto piè di pagina 22">
            <a:extLst>
              <a:ext uri="{FF2B5EF4-FFF2-40B4-BE49-F238E27FC236}">
                <a16:creationId xmlns:a16="http://schemas.microsoft.com/office/drawing/2014/main" xmlns="" id="{95CC6420-2B55-45B4-A1B9-5039B495F612}"/>
              </a:ext>
            </a:extLst>
          </p:cNvPr>
          <p:cNvSpPr>
            <a:spLocks noGrp="1"/>
          </p:cNvSpPr>
          <p:nvPr>
            <p:ph type="ftr" sz="quarter" idx="11"/>
          </p:nvPr>
        </p:nvSpPr>
        <p:spPr/>
        <p:txBody>
          <a:bodyPr/>
          <a:lstStyle/>
          <a:p>
            <a:endParaRPr lang="it-IT"/>
          </a:p>
        </p:txBody>
      </p:sp>
      <p:sp>
        <p:nvSpPr>
          <p:cNvPr id="24" name="Segnaposto numero diapositiva 23">
            <a:extLst>
              <a:ext uri="{FF2B5EF4-FFF2-40B4-BE49-F238E27FC236}">
                <a16:creationId xmlns:a16="http://schemas.microsoft.com/office/drawing/2014/main" xmlns="" id="{9E3950A5-A8A8-4975-830F-D8F75B3EA558}"/>
              </a:ext>
            </a:extLst>
          </p:cNvPr>
          <p:cNvSpPr>
            <a:spLocks noGrp="1"/>
          </p:cNvSpPr>
          <p:nvPr>
            <p:ph type="sldNum" sz="quarter" idx="12"/>
          </p:nvPr>
        </p:nvSpPr>
        <p:spPr/>
        <p:txBody>
          <a:bodyPr/>
          <a:lstStyle/>
          <a:p>
            <a:fld id="{DCE366CF-62E3-44AA-B5F8-91C8785CFA03}" type="slidenum">
              <a:rPr lang="it-IT" smtClean="0"/>
              <a:pPr/>
              <a:t>15</a:t>
            </a:fld>
            <a:endParaRPr lang="it-IT" dirty="0"/>
          </a:p>
        </p:txBody>
      </p:sp>
      <p:pic>
        <p:nvPicPr>
          <p:cNvPr id="25" name="Picture 2">
            <a:extLst>
              <a:ext uri="{FF2B5EF4-FFF2-40B4-BE49-F238E27FC236}">
                <a16:creationId xmlns:a16="http://schemas.microsoft.com/office/drawing/2014/main" xmlns="" id="{45FE0F24-EAF0-41E1-9AB7-F65ECBA8BEC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2259" y="3291628"/>
            <a:ext cx="946496" cy="94649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10" descr="Metal Paint Can Opener Images, Stock Photos &amp; Vectors | Shutterstock">
            <a:extLst>
              <a:ext uri="{FF2B5EF4-FFF2-40B4-BE49-F238E27FC236}">
                <a16:creationId xmlns:a16="http://schemas.microsoft.com/office/drawing/2014/main" xmlns="" id="{433F8244-655D-4A7F-9E97-DDFB24D417A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0920"/>
          <a:stretch/>
        </p:blipFill>
        <p:spPr bwMode="auto">
          <a:xfrm>
            <a:off x="3318393" y="5508662"/>
            <a:ext cx="858694" cy="82513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XPRIT Solid Tires 8.5 Inches Electric Scooter Wheels Replacement Tire">
            <a:extLst>
              <a:ext uri="{FF2B5EF4-FFF2-40B4-BE49-F238E27FC236}">
                <a16:creationId xmlns:a16="http://schemas.microsoft.com/office/drawing/2014/main" xmlns="" id="{6958D701-8BE2-443E-B1F5-9195C94E35A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927500">
            <a:off x="5037420" y="4977767"/>
            <a:ext cx="775040" cy="77504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Flycoo 21,6 cm mozzo Raggio Ruota Cerchioni con 6001RS Cuscinetti ...">
            <a:extLst>
              <a:ext uri="{FF2B5EF4-FFF2-40B4-BE49-F238E27FC236}">
                <a16:creationId xmlns:a16="http://schemas.microsoft.com/office/drawing/2014/main" xmlns="" id="{11ADF0CD-45AE-4F18-9AF9-7E2603E99366}"/>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9243" r="10992"/>
          <a:stretch/>
        </p:blipFill>
        <p:spPr bwMode="auto">
          <a:xfrm>
            <a:off x="6134494" y="5161923"/>
            <a:ext cx="660250" cy="687617"/>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6" descr="Tubi In Acciaio Senza Saldatura 4130 Chromoly Tubi Della ...">
            <a:extLst>
              <a:ext uri="{FF2B5EF4-FFF2-40B4-BE49-F238E27FC236}">
                <a16:creationId xmlns:a16="http://schemas.microsoft.com/office/drawing/2014/main" xmlns="" id="{5BD148CF-29D2-440C-A9C0-9D8121ECA439}"/>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10737"/>
          <a:stretch/>
        </p:blipFill>
        <p:spPr bwMode="auto">
          <a:xfrm>
            <a:off x="4241247" y="3558680"/>
            <a:ext cx="798822" cy="71305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Xiaomi Mi Electric Scooter Pro Monopattino Elettrico Pieghevole ...">
            <a:extLst>
              <a:ext uri="{FF2B5EF4-FFF2-40B4-BE49-F238E27FC236}">
                <a16:creationId xmlns:a16="http://schemas.microsoft.com/office/drawing/2014/main" xmlns="" id="{5264AD9D-666E-418A-A2F9-4FFFC0325C17}"/>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660277" y="1816335"/>
            <a:ext cx="1387046" cy="148169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asellaDiTesto 8">
            <a:extLst>
              <a:ext uri="{FF2B5EF4-FFF2-40B4-BE49-F238E27FC236}">
                <a16:creationId xmlns:a16="http://schemas.microsoft.com/office/drawing/2014/main" xmlns="" id="{D74C6C97-A983-4B76-B64E-3CBB4EF1FCA9}"/>
              </a:ext>
            </a:extLst>
          </p:cNvPr>
          <p:cNvSpPr txBox="1"/>
          <p:nvPr/>
        </p:nvSpPr>
        <p:spPr>
          <a:xfrm>
            <a:off x="1810005" y="5828537"/>
            <a:ext cx="1584088" cy="369332"/>
          </a:xfrm>
          <a:prstGeom prst="rect">
            <a:avLst/>
          </a:prstGeom>
          <a:noFill/>
        </p:spPr>
        <p:txBody>
          <a:bodyPr wrap="none" rtlCol="0">
            <a:spAutoFit/>
          </a:bodyPr>
          <a:lstStyle/>
          <a:p>
            <a:r>
              <a:rPr lang="it-IT" dirty="0"/>
              <a:t>From Germany</a:t>
            </a:r>
          </a:p>
        </p:txBody>
      </p:sp>
      <p:sp>
        <p:nvSpPr>
          <p:cNvPr id="32" name="CasellaDiTesto 31">
            <a:extLst>
              <a:ext uri="{FF2B5EF4-FFF2-40B4-BE49-F238E27FC236}">
                <a16:creationId xmlns:a16="http://schemas.microsoft.com/office/drawing/2014/main" xmlns="" id="{32177371-DB16-4D73-BD74-59BC117EA5E9}"/>
              </a:ext>
            </a:extLst>
          </p:cNvPr>
          <p:cNvSpPr txBox="1"/>
          <p:nvPr/>
        </p:nvSpPr>
        <p:spPr>
          <a:xfrm>
            <a:off x="2628880" y="3643147"/>
            <a:ext cx="1190839" cy="369332"/>
          </a:xfrm>
          <a:prstGeom prst="rect">
            <a:avLst/>
          </a:prstGeom>
          <a:noFill/>
        </p:spPr>
        <p:txBody>
          <a:bodyPr wrap="none" rtlCol="0">
            <a:spAutoFit/>
          </a:bodyPr>
          <a:lstStyle/>
          <a:p>
            <a:r>
              <a:rPr lang="it-IT" dirty="0"/>
              <a:t>From India</a:t>
            </a:r>
          </a:p>
        </p:txBody>
      </p:sp>
      <p:sp>
        <p:nvSpPr>
          <p:cNvPr id="33" name="CasellaDiTesto 32">
            <a:extLst>
              <a:ext uri="{FF2B5EF4-FFF2-40B4-BE49-F238E27FC236}">
                <a16:creationId xmlns:a16="http://schemas.microsoft.com/office/drawing/2014/main" xmlns="" id="{E54A3383-F75F-4AB1-AA51-1EA32C41E2F4}"/>
              </a:ext>
            </a:extLst>
          </p:cNvPr>
          <p:cNvSpPr txBox="1"/>
          <p:nvPr/>
        </p:nvSpPr>
        <p:spPr>
          <a:xfrm>
            <a:off x="4558238" y="5751756"/>
            <a:ext cx="1234184" cy="369332"/>
          </a:xfrm>
          <a:prstGeom prst="rect">
            <a:avLst/>
          </a:prstGeom>
          <a:noFill/>
        </p:spPr>
        <p:txBody>
          <a:bodyPr wrap="none" rtlCol="0">
            <a:spAutoFit/>
          </a:bodyPr>
          <a:lstStyle/>
          <a:p>
            <a:r>
              <a:rPr lang="it-IT" dirty="0"/>
              <a:t>From Brazil</a:t>
            </a:r>
          </a:p>
        </p:txBody>
      </p:sp>
      <p:sp>
        <p:nvSpPr>
          <p:cNvPr id="34" name="CasellaDiTesto 33">
            <a:extLst>
              <a:ext uri="{FF2B5EF4-FFF2-40B4-BE49-F238E27FC236}">
                <a16:creationId xmlns:a16="http://schemas.microsoft.com/office/drawing/2014/main" xmlns="" id="{5306FF42-ECED-4A52-B44E-828B2D8AE326}"/>
              </a:ext>
            </a:extLst>
          </p:cNvPr>
          <p:cNvSpPr txBox="1"/>
          <p:nvPr/>
        </p:nvSpPr>
        <p:spPr>
          <a:xfrm>
            <a:off x="6298141" y="4847665"/>
            <a:ext cx="1256562" cy="369332"/>
          </a:xfrm>
          <a:prstGeom prst="rect">
            <a:avLst/>
          </a:prstGeom>
          <a:noFill/>
        </p:spPr>
        <p:txBody>
          <a:bodyPr wrap="none" rtlCol="0">
            <a:spAutoFit/>
          </a:bodyPr>
          <a:lstStyle/>
          <a:p>
            <a:r>
              <a:rPr lang="it-IT" dirty="0"/>
              <a:t>From China</a:t>
            </a:r>
          </a:p>
        </p:txBody>
      </p:sp>
      <p:sp>
        <p:nvSpPr>
          <p:cNvPr id="35" name="CasellaDiTesto 34">
            <a:extLst>
              <a:ext uri="{FF2B5EF4-FFF2-40B4-BE49-F238E27FC236}">
                <a16:creationId xmlns:a16="http://schemas.microsoft.com/office/drawing/2014/main" xmlns="" id="{138D39F8-E658-4D76-AC21-EB8EC647C39B}"/>
              </a:ext>
            </a:extLst>
          </p:cNvPr>
          <p:cNvSpPr txBox="1"/>
          <p:nvPr/>
        </p:nvSpPr>
        <p:spPr>
          <a:xfrm>
            <a:off x="9603728" y="4699641"/>
            <a:ext cx="1125501" cy="369332"/>
          </a:xfrm>
          <a:prstGeom prst="rect">
            <a:avLst/>
          </a:prstGeom>
          <a:noFill/>
        </p:spPr>
        <p:txBody>
          <a:bodyPr wrap="none" rtlCol="0">
            <a:spAutoFit/>
          </a:bodyPr>
          <a:lstStyle/>
          <a:p>
            <a:r>
              <a:rPr lang="it-IT" dirty="0"/>
              <a:t>From </a:t>
            </a:r>
            <a:r>
              <a:rPr lang="it-IT" dirty="0" err="1"/>
              <a:t>Italy</a:t>
            </a:r>
            <a:endParaRPr lang="it-IT" dirty="0"/>
          </a:p>
        </p:txBody>
      </p:sp>
      <p:sp>
        <p:nvSpPr>
          <p:cNvPr id="36" name="CasellaDiTesto 35">
            <a:extLst>
              <a:ext uri="{FF2B5EF4-FFF2-40B4-BE49-F238E27FC236}">
                <a16:creationId xmlns:a16="http://schemas.microsoft.com/office/drawing/2014/main" xmlns="" id="{F6C56F0C-39C4-47AC-A908-C23EF136ECB4}"/>
              </a:ext>
            </a:extLst>
          </p:cNvPr>
          <p:cNvSpPr txBox="1"/>
          <p:nvPr/>
        </p:nvSpPr>
        <p:spPr>
          <a:xfrm>
            <a:off x="6434786" y="3039494"/>
            <a:ext cx="1352806" cy="369332"/>
          </a:xfrm>
          <a:prstGeom prst="rect">
            <a:avLst/>
          </a:prstGeom>
          <a:noFill/>
        </p:spPr>
        <p:txBody>
          <a:bodyPr wrap="none" rtlCol="0">
            <a:spAutoFit/>
          </a:bodyPr>
          <a:lstStyle/>
          <a:p>
            <a:r>
              <a:rPr lang="it-IT" dirty="0"/>
              <a:t>From France</a:t>
            </a:r>
          </a:p>
        </p:txBody>
      </p:sp>
    </p:spTree>
    <p:extLst>
      <p:ext uri="{BB962C8B-B14F-4D97-AF65-F5344CB8AC3E}">
        <p14:creationId xmlns:p14="http://schemas.microsoft.com/office/powerpoint/2010/main" xmlns="" val="4824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xmlns="" id="{E4F6DADC-40CA-4454-9A3D-B2EC840B4483}"/>
              </a:ext>
            </a:extLst>
          </p:cNvPr>
          <p:cNvPicPr>
            <a:picLocks noChangeAspect="1"/>
          </p:cNvPicPr>
          <p:nvPr/>
        </p:nvPicPr>
        <p:blipFill>
          <a:blip r:embed="rId2" cstate="print"/>
          <a:stretch>
            <a:fillRect/>
          </a:stretch>
        </p:blipFill>
        <p:spPr>
          <a:xfrm>
            <a:off x="1644712" y="1279070"/>
            <a:ext cx="10305988" cy="4876802"/>
          </a:xfrm>
          <a:prstGeom prst="rect">
            <a:avLst/>
          </a:prstGeom>
        </p:spPr>
      </p:pic>
      <p:pic>
        <p:nvPicPr>
          <p:cNvPr id="12" name="Picture 2" descr="Boy Kid Rides on a Scooter Royalty Free Vector Image">
            <a:extLst>
              <a:ext uri="{FF2B5EF4-FFF2-40B4-BE49-F238E27FC236}">
                <a16:creationId xmlns:a16="http://schemas.microsoft.com/office/drawing/2014/main" xmlns="" id="{8DC7E548-D53A-4CEC-89C2-82CFAC40488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600" t="12778" r="20000" b="20707"/>
          <a:stretch/>
        </p:blipFill>
        <p:spPr bwMode="auto">
          <a:xfrm flipH="1">
            <a:off x="5719010" y="77673"/>
            <a:ext cx="1051916" cy="121099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igura a mano libera: forma 12">
            <a:extLst>
              <a:ext uri="{FF2B5EF4-FFF2-40B4-BE49-F238E27FC236}">
                <a16:creationId xmlns:a16="http://schemas.microsoft.com/office/drawing/2014/main" xmlns="" id="{BEF0637D-5A08-49C8-93F9-0296BE67B2CA}"/>
              </a:ext>
            </a:extLst>
          </p:cNvPr>
          <p:cNvSpPr/>
          <p:nvPr/>
        </p:nvSpPr>
        <p:spPr>
          <a:xfrm>
            <a:off x="1587500" y="1222830"/>
            <a:ext cx="2311400" cy="4356100"/>
          </a:xfrm>
          <a:custGeom>
            <a:avLst/>
            <a:gdLst>
              <a:gd name="connsiteX0" fmla="*/ 0 w 2311400"/>
              <a:gd name="connsiteY0" fmla="*/ 12700 h 4356100"/>
              <a:gd name="connsiteX1" fmla="*/ 2311400 w 2311400"/>
              <a:gd name="connsiteY1" fmla="*/ 0 h 4356100"/>
              <a:gd name="connsiteX2" fmla="*/ 1155700 w 2311400"/>
              <a:gd name="connsiteY2" fmla="*/ 4356100 h 4356100"/>
              <a:gd name="connsiteX3" fmla="*/ 25400 w 2311400"/>
              <a:gd name="connsiteY3" fmla="*/ 4356100 h 4356100"/>
              <a:gd name="connsiteX4" fmla="*/ 25400 w 2311400"/>
              <a:gd name="connsiteY4" fmla="*/ 4216400 h 4356100"/>
              <a:gd name="connsiteX5" fmla="*/ 25400 w 2311400"/>
              <a:gd name="connsiteY5" fmla="*/ 63500 h 4356100"/>
              <a:gd name="connsiteX6" fmla="*/ 0 w 2311400"/>
              <a:gd name="connsiteY6" fmla="*/ 12700 h 43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400" h="4356100">
                <a:moveTo>
                  <a:pt x="0" y="12700"/>
                </a:moveTo>
                <a:lnTo>
                  <a:pt x="2311400" y="0"/>
                </a:lnTo>
                <a:lnTo>
                  <a:pt x="1155700" y="4356100"/>
                </a:lnTo>
                <a:lnTo>
                  <a:pt x="25400" y="4356100"/>
                </a:lnTo>
                <a:lnTo>
                  <a:pt x="25400" y="4216400"/>
                </a:lnTo>
                <a:lnTo>
                  <a:pt x="25400" y="63500"/>
                </a:lnTo>
                <a:lnTo>
                  <a:pt x="0" y="127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2">
            <a:extLst>
              <a:ext uri="{FF2B5EF4-FFF2-40B4-BE49-F238E27FC236}">
                <a16:creationId xmlns:a16="http://schemas.microsoft.com/office/drawing/2014/main" xmlns="" id="{66FAEB85-E4C9-48C5-9803-24948AF3F0F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21069" y="2657446"/>
            <a:ext cx="946496" cy="94649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Tubi In Acciaio Senza Saldatura 4130 Chromoly Tubi Della ...">
            <a:extLst>
              <a:ext uri="{FF2B5EF4-FFF2-40B4-BE49-F238E27FC236}">
                <a16:creationId xmlns:a16="http://schemas.microsoft.com/office/drawing/2014/main" xmlns="" id="{6F93B6A5-14BF-439F-8C78-5A3CBD20450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0737"/>
          <a:stretch/>
        </p:blipFill>
        <p:spPr bwMode="auto">
          <a:xfrm>
            <a:off x="5417963" y="5928814"/>
            <a:ext cx="1051917" cy="93897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descr="Metal Paint Can Opener Images, Stock Photos &amp; Vectors | Shutterstock">
            <a:extLst>
              <a:ext uri="{FF2B5EF4-FFF2-40B4-BE49-F238E27FC236}">
                <a16:creationId xmlns:a16="http://schemas.microsoft.com/office/drawing/2014/main" xmlns="" id="{A1DEDA51-07DF-426A-BEE4-DE14694E221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10920"/>
          <a:stretch/>
        </p:blipFill>
        <p:spPr bwMode="auto">
          <a:xfrm>
            <a:off x="3364970" y="5928814"/>
            <a:ext cx="858694" cy="82513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XPRIT Solid Tires 8.5 Inches Electric Scooter Wheels Replacement Tire">
            <a:extLst>
              <a:ext uri="{FF2B5EF4-FFF2-40B4-BE49-F238E27FC236}">
                <a16:creationId xmlns:a16="http://schemas.microsoft.com/office/drawing/2014/main" xmlns="" id="{59C62075-9DBE-462E-ABDD-431AC0C58772}"/>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927500">
            <a:off x="2267585" y="3594390"/>
            <a:ext cx="775040" cy="7750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a:extLst>
              <a:ext uri="{FF2B5EF4-FFF2-40B4-BE49-F238E27FC236}">
                <a16:creationId xmlns:a16="http://schemas.microsoft.com/office/drawing/2014/main" xmlns="" id="{45545F09-7BF2-41AA-BB39-66039A7A54EC}"/>
              </a:ext>
            </a:extLst>
          </p:cNvPr>
          <p:cNvSpPr txBox="1"/>
          <p:nvPr/>
        </p:nvSpPr>
        <p:spPr>
          <a:xfrm>
            <a:off x="551078" y="4815237"/>
            <a:ext cx="2009974" cy="369332"/>
          </a:xfrm>
          <a:prstGeom prst="rect">
            <a:avLst/>
          </a:prstGeom>
          <a:noFill/>
        </p:spPr>
        <p:txBody>
          <a:bodyPr wrap="none" rtlCol="0">
            <a:spAutoFit/>
          </a:bodyPr>
          <a:lstStyle/>
          <a:p>
            <a:r>
              <a:rPr lang="it-IT" dirty="0"/>
              <a:t>Rubber, Steel, Paint</a:t>
            </a:r>
          </a:p>
        </p:txBody>
      </p:sp>
      <p:sp>
        <p:nvSpPr>
          <p:cNvPr id="17" name="CasellaDiTesto 16">
            <a:extLst>
              <a:ext uri="{FF2B5EF4-FFF2-40B4-BE49-F238E27FC236}">
                <a16:creationId xmlns:a16="http://schemas.microsoft.com/office/drawing/2014/main" xmlns="" id="{47732437-D9D5-4AB6-947D-048B52638177}"/>
              </a:ext>
            </a:extLst>
          </p:cNvPr>
          <p:cNvSpPr txBox="1"/>
          <p:nvPr/>
        </p:nvSpPr>
        <p:spPr>
          <a:xfrm>
            <a:off x="361855" y="3604848"/>
            <a:ext cx="1360270" cy="923330"/>
          </a:xfrm>
          <a:prstGeom prst="rect">
            <a:avLst/>
          </a:prstGeom>
          <a:noFill/>
        </p:spPr>
        <p:txBody>
          <a:bodyPr wrap="square" rtlCol="0">
            <a:spAutoFit/>
          </a:bodyPr>
          <a:lstStyle/>
          <a:p>
            <a:r>
              <a:rPr lang="it-IT" dirty="0"/>
              <a:t>Rubber </a:t>
            </a:r>
            <a:r>
              <a:rPr lang="it-IT" dirty="0" err="1"/>
              <a:t>tire</a:t>
            </a:r>
            <a:endParaRPr lang="it-IT" dirty="0"/>
          </a:p>
          <a:p>
            <a:r>
              <a:rPr lang="it-IT" dirty="0"/>
              <a:t>Steel </a:t>
            </a:r>
            <a:r>
              <a:rPr lang="it-IT" dirty="0" err="1"/>
              <a:t>rims</a:t>
            </a:r>
            <a:endParaRPr lang="it-IT" dirty="0"/>
          </a:p>
          <a:p>
            <a:r>
              <a:rPr lang="it-IT" dirty="0"/>
              <a:t>Steel </a:t>
            </a:r>
            <a:r>
              <a:rPr lang="it-IT" dirty="0" err="1"/>
              <a:t>Pipes</a:t>
            </a:r>
            <a:endParaRPr lang="it-IT" dirty="0"/>
          </a:p>
        </p:txBody>
      </p:sp>
      <p:sp>
        <p:nvSpPr>
          <p:cNvPr id="18" name="CasellaDiTesto 17">
            <a:extLst>
              <a:ext uri="{FF2B5EF4-FFF2-40B4-BE49-F238E27FC236}">
                <a16:creationId xmlns:a16="http://schemas.microsoft.com/office/drawing/2014/main" xmlns="" id="{615BCACA-82A9-4926-8C2B-2648950E73A0}"/>
              </a:ext>
            </a:extLst>
          </p:cNvPr>
          <p:cNvSpPr txBox="1"/>
          <p:nvPr/>
        </p:nvSpPr>
        <p:spPr>
          <a:xfrm>
            <a:off x="1256159" y="2866635"/>
            <a:ext cx="1884670" cy="369332"/>
          </a:xfrm>
          <a:prstGeom prst="rect">
            <a:avLst/>
          </a:prstGeom>
          <a:noFill/>
        </p:spPr>
        <p:txBody>
          <a:bodyPr wrap="square" rtlCol="0">
            <a:spAutoFit/>
          </a:bodyPr>
          <a:lstStyle/>
          <a:p>
            <a:r>
              <a:rPr lang="it-IT" dirty="0"/>
              <a:t>Complete </a:t>
            </a:r>
            <a:r>
              <a:rPr lang="it-IT" dirty="0" err="1"/>
              <a:t>wheels</a:t>
            </a:r>
            <a:endParaRPr lang="it-IT" dirty="0"/>
          </a:p>
        </p:txBody>
      </p:sp>
      <p:pic>
        <p:nvPicPr>
          <p:cNvPr id="3" name="Picture 2" descr="Xiaomi Mi Electric Scooter Pro Monopattino Elettrico Pieghevole ...">
            <a:extLst>
              <a:ext uri="{FF2B5EF4-FFF2-40B4-BE49-F238E27FC236}">
                <a16:creationId xmlns:a16="http://schemas.microsoft.com/office/drawing/2014/main" xmlns="" id="{980DFBAE-DE5A-401B-A7C9-E30A9D83DA9A}"/>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43412" y="1016578"/>
            <a:ext cx="1387046" cy="1481692"/>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D0B005F1-DBD3-474D-BCE4-EF72AB46A9C3}"/>
              </a:ext>
            </a:extLst>
          </p:cNvPr>
          <p:cNvSpPr txBox="1"/>
          <p:nvPr/>
        </p:nvSpPr>
        <p:spPr>
          <a:xfrm>
            <a:off x="1774726" y="1808724"/>
            <a:ext cx="1884670" cy="369332"/>
          </a:xfrm>
          <a:prstGeom prst="rect">
            <a:avLst/>
          </a:prstGeom>
          <a:noFill/>
        </p:spPr>
        <p:txBody>
          <a:bodyPr wrap="square" rtlCol="0">
            <a:spAutoFit/>
          </a:bodyPr>
          <a:lstStyle/>
          <a:p>
            <a:r>
              <a:rPr lang="it-IT" dirty="0"/>
              <a:t>Complete scooter</a:t>
            </a:r>
          </a:p>
        </p:txBody>
      </p:sp>
      <p:sp>
        <p:nvSpPr>
          <p:cNvPr id="20" name="CasellaDiTesto 19">
            <a:extLst>
              <a:ext uri="{FF2B5EF4-FFF2-40B4-BE49-F238E27FC236}">
                <a16:creationId xmlns:a16="http://schemas.microsoft.com/office/drawing/2014/main" xmlns="" id="{A1870137-2D3D-4AD0-AC0C-7EE20A684FFF}"/>
              </a:ext>
            </a:extLst>
          </p:cNvPr>
          <p:cNvSpPr txBox="1"/>
          <p:nvPr/>
        </p:nvSpPr>
        <p:spPr>
          <a:xfrm>
            <a:off x="3784600" y="382992"/>
            <a:ext cx="2311400" cy="369332"/>
          </a:xfrm>
          <a:prstGeom prst="rect">
            <a:avLst/>
          </a:prstGeom>
          <a:noFill/>
        </p:spPr>
        <p:txBody>
          <a:bodyPr wrap="square" rtlCol="0">
            <a:spAutoFit/>
          </a:bodyPr>
          <a:lstStyle/>
          <a:p>
            <a:r>
              <a:rPr lang="it-IT" dirty="0"/>
              <a:t>Customer Experience</a:t>
            </a:r>
          </a:p>
        </p:txBody>
      </p:sp>
      <p:pic>
        <p:nvPicPr>
          <p:cNvPr id="21" name="Picture 4" descr="XPRIT Solid Tires 8.5 Inches Electric Scooter Wheels Replacement Tire">
            <a:extLst>
              <a:ext uri="{FF2B5EF4-FFF2-40B4-BE49-F238E27FC236}">
                <a16:creationId xmlns:a16="http://schemas.microsoft.com/office/drawing/2014/main" xmlns="" id="{388C21F2-F4B5-4B81-90EB-A0B55872C598}"/>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5989289">
            <a:off x="7505630" y="5897652"/>
            <a:ext cx="925415" cy="92541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Flycoo 21,6 cm mozzo Raggio Ruota Cerchioni con 6001RS Cuscinetti ...">
            <a:extLst>
              <a:ext uri="{FF2B5EF4-FFF2-40B4-BE49-F238E27FC236}">
                <a16:creationId xmlns:a16="http://schemas.microsoft.com/office/drawing/2014/main" xmlns="" id="{3C9B2977-00F1-4CCD-B8C2-6B7B82BB96D7}"/>
              </a:ext>
            </a:extLst>
          </p:cNvPr>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t="19243" r="10992"/>
          <a:stretch/>
        </p:blipFill>
        <p:spPr bwMode="auto">
          <a:xfrm>
            <a:off x="3127599" y="3627446"/>
            <a:ext cx="660250" cy="687617"/>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Tubi In Acciaio Senza Saldatura 4130 Chromoly Tubi Della ...">
            <a:extLst>
              <a:ext uri="{FF2B5EF4-FFF2-40B4-BE49-F238E27FC236}">
                <a16:creationId xmlns:a16="http://schemas.microsoft.com/office/drawing/2014/main" xmlns="" id="{E389996D-8856-426E-B091-C223DD1EA62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0737"/>
          <a:stretch/>
        </p:blipFill>
        <p:spPr bwMode="auto">
          <a:xfrm>
            <a:off x="1547912" y="4092099"/>
            <a:ext cx="798822" cy="71305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
          <p:cNvPicPr>
            <a:picLocks noChangeAspect="1" noChangeArrowheads="1"/>
          </p:cNvPicPr>
          <p:nvPr/>
        </p:nvPicPr>
        <p:blipFill>
          <a:blip r:embed="rId11"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217589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7A07C53E-DA5F-4A45-90FF-2AD1834B2D03}"/>
              </a:ext>
            </a:extLst>
          </p:cNvPr>
          <p:cNvSpPr>
            <a:spLocks noGrp="1"/>
          </p:cNvSpPr>
          <p:nvPr>
            <p:ph type="title"/>
          </p:nvPr>
        </p:nvSpPr>
        <p:spPr>
          <a:xfrm>
            <a:off x="838200" y="365125"/>
            <a:ext cx="8488680" cy="1325563"/>
          </a:xfrm>
        </p:spPr>
        <p:txBody>
          <a:bodyPr/>
          <a:lstStyle/>
          <a:p>
            <a:r>
              <a:rPr lang="en-US" dirty="0"/>
              <a:t>A supply chain can be represented as a </a:t>
            </a:r>
            <a:r>
              <a:rPr lang="en-US" b="1" dirty="0"/>
              <a:t>hierarchy</a:t>
            </a:r>
            <a:r>
              <a:rPr lang="en-US" dirty="0"/>
              <a:t>. </a:t>
            </a:r>
            <a:endParaRPr lang="it-IT" dirty="0"/>
          </a:p>
        </p:txBody>
      </p:sp>
      <p:pic>
        <p:nvPicPr>
          <p:cNvPr id="5" name="Immagine 4">
            <a:extLst>
              <a:ext uri="{FF2B5EF4-FFF2-40B4-BE49-F238E27FC236}">
                <a16:creationId xmlns:a16="http://schemas.microsoft.com/office/drawing/2014/main" xmlns="" id="{E0F33E1D-A52D-4971-BEEB-2E93DBEBC37A}"/>
              </a:ext>
            </a:extLst>
          </p:cNvPr>
          <p:cNvPicPr>
            <a:picLocks noChangeAspect="1"/>
          </p:cNvPicPr>
          <p:nvPr/>
        </p:nvPicPr>
        <p:blipFill>
          <a:blip r:embed="rId2" cstate="print"/>
          <a:stretch>
            <a:fillRect/>
          </a:stretch>
        </p:blipFill>
        <p:spPr>
          <a:xfrm rot="16200000">
            <a:off x="-697703" y="3824850"/>
            <a:ext cx="3335562" cy="1665748"/>
          </a:xfrm>
          <a:prstGeom prst="rect">
            <a:avLst/>
          </a:prstGeom>
        </p:spPr>
      </p:pic>
      <p:pic>
        <p:nvPicPr>
          <p:cNvPr id="6" name="Immagine 5">
            <a:extLst>
              <a:ext uri="{FF2B5EF4-FFF2-40B4-BE49-F238E27FC236}">
                <a16:creationId xmlns:a16="http://schemas.microsoft.com/office/drawing/2014/main" xmlns="" id="{86754D51-D2CD-4852-8B4F-ACF56C517E31}"/>
              </a:ext>
            </a:extLst>
          </p:cNvPr>
          <p:cNvPicPr/>
          <p:nvPr/>
        </p:nvPicPr>
        <p:blipFill>
          <a:blip r:embed="rId3" cstate="print"/>
          <a:stretch>
            <a:fillRect/>
          </a:stretch>
        </p:blipFill>
        <p:spPr>
          <a:xfrm>
            <a:off x="1571077" y="2989943"/>
            <a:ext cx="10252464" cy="3770086"/>
          </a:xfrm>
          <a:prstGeom prst="rect">
            <a:avLst/>
          </a:prstGeom>
        </p:spPr>
      </p:pic>
      <p:sp>
        <p:nvSpPr>
          <p:cNvPr id="7" name="Segnaposto data 6">
            <a:extLst>
              <a:ext uri="{FF2B5EF4-FFF2-40B4-BE49-F238E27FC236}">
                <a16:creationId xmlns:a16="http://schemas.microsoft.com/office/drawing/2014/main" xmlns="" id="{094B64FB-8DF0-48C7-A6C7-5E6630A9E58A}"/>
              </a:ext>
            </a:extLst>
          </p:cNvPr>
          <p:cNvSpPr>
            <a:spLocks noGrp="1"/>
          </p:cNvSpPr>
          <p:nvPr>
            <p:ph type="dt" sz="half" idx="10"/>
          </p:nvPr>
        </p:nvSpPr>
        <p:spPr/>
        <p:txBody>
          <a:bodyPr/>
          <a:lstStyle/>
          <a:p>
            <a:fld id="{5B9F5B78-C0B8-4DE4-A4BB-90234F7CC474}" type="datetime1">
              <a:rPr lang="it-IT" smtClean="0"/>
              <a:pPr/>
              <a:t>25/02/2022</a:t>
            </a:fld>
            <a:endParaRPr lang="it-IT"/>
          </a:p>
        </p:txBody>
      </p:sp>
      <p:sp>
        <p:nvSpPr>
          <p:cNvPr id="8" name="Segnaposto piè di pagina 7">
            <a:extLst>
              <a:ext uri="{FF2B5EF4-FFF2-40B4-BE49-F238E27FC236}">
                <a16:creationId xmlns:a16="http://schemas.microsoft.com/office/drawing/2014/main" xmlns="" id="{F4BF3A69-AD6F-419E-BD91-70D29103969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25053BEB-1146-4B49-9B4C-0BD7520F4CA6}"/>
              </a:ext>
            </a:extLst>
          </p:cNvPr>
          <p:cNvSpPr>
            <a:spLocks noGrp="1"/>
          </p:cNvSpPr>
          <p:nvPr>
            <p:ph type="sldNum" sz="quarter" idx="12"/>
          </p:nvPr>
        </p:nvSpPr>
        <p:spPr/>
        <p:txBody>
          <a:bodyPr/>
          <a:lstStyle/>
          <a:p>
            <a:fld id="{DCE366CF-62E3-44AA-B5F8-91C8785CFA03}" type="slidenum">
              <a:rPr lang="it-IT" smtClean="0"/>
              <a:pPr/>
              <a:t>17</a:t>
            </a:fld>
            <a:endParaRPr lang="it-IT"/>
          </a:p>
        </p:txBody>
      </p:sp>
      <p:pic>
        <p:nvPicPr>
          <p:cNvPr id="10" name="Picture 1"/>
          <p:cNvPicPr>
            <a:picLocks noChangeAspect="1" noChangeArrowheads="1"/>
          </p:cNvPicPr>
          <p:nvPr/>
        </p:nvPicPr>
        <p:blipFill>
          <a:blip r:embed="rId4"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155958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7A07C53E-DA5F-4A45-90FF-2AD1834B2D03}"/>
              </a:ext>
            </a:extLst>
          </p:cNvPr>
          <p:cNvSpPr>
            <a:spLocks noGrp="1"/>
          </p:cNvSpPr>
          <p:nvPr>
            <p:ph type="title"/>
          </p:nvPr>
        </p:nvSpPr>
        <p:spPr>
          <a:xfrm>
            <a:off x="838200" y="365125"/>
            <a:ext cx="8423366" cy="1325563"/>
          </a:xfrm>
        </p:spPr>
        <p:txBody>
          <a:bodyPr/>
          <a:lstStyle/>
          <a:p>
            <a:r>
              <a:rPr lang="en-US" dirty="0"/>
              <a:t>A supply chain can be represented as a </a:t>
            </a:r>
            <a:r>
              <a:rPr lang="en-US" b="1" dirty="0"/>
              <a:t>hierarchy</a:t>
            </a:r>
            <a:r>
              <a:rPr lang="en-US" dirty="0"/>
              <a:t>. </a:t>
            </a:r>
            <a:endParaRPr lang="it-IT" dirty="0"/>
          </a:p>
        </p:txBody>
      </p:sp>
      <p:sp>
        <p:nvSpPr>
          <p:cNvPr id="2" name="Segnaposto contenuto 1">
            <a:extLst>
              <a:ext uri="{FF2B5EF4-FFF2-40B4-BE49-F238E27FC236}">
                <a16:creationId xmlns:a16="http://schemas.microsoft.com/office/drawing/2014/main" xmlns="" id="{F4E6F154-8E69-48EA-B484-4D22C5FC1D18}"/>
              </a:ext>
            </a:extLst>
          </p:cNvPr>
          <p:cNvSpPr>
            <a:spLocks noGrp="1"/>
          </p:cNvSpPr>
          <p:nvPr>
            <p:ph idx="1"/>
          </p:nvPr>
        </p:nvSpPr>
        <p:spPr>
          <a:xfrm>
            <a:off x="838200" y="1825625"/>
            <a:ext cx="7130143" cy="4351338"/>
          </a:xfrm>
        </p:spPr>
        <p:txBody>
          <a:bodyPr/>
          <a:lstStyle/>
          <a:p>
            <a:r>
              <a:rPr lang="en-US" dirty="0"/>
              <a:t>The processes of the individual suppliers upstream are coordinated and integrated by the level downstream of the "river", the one closest to the end customers</a:t>
            </a:r>
            <a:endParaRPr lang="it-IT" dirty="0"/>
          </a:p>
        </p:txBody>
      </p:sp>
      <p:pic>
        <p:nvPicPr>
          <p:cNvPr id="6" name="Immagine 5">
            <a:extLst>
              <a:ext uri="{FF2B5EF4-FFF2-40B4-BE49-F238E27FC236}">
                <a16:creationId xmlns:a16="http://schemas.microsoft.com/office/drawing/2014/main" xmlns="" id="{86754D51-D2CD-4852-8B4F-ACF56C517E31}"/>
              </a:ext>
            </a:extLst>
          </p:cNvPr>
          <p:cNvPicPr/>
          <p:nvPr/>
        </p:nvPicPr>
        <p:blipFill>
          <a:blip r:embed="rId2" cstate="print"/>
          <a:stretch>
            <a:fillRect/>
          </a:stretch>
        </p:blipFill>
        <p:spPr>
          <a:xfrm>
            <a:off x="2765060" y="3429001"/>
            <a:ext cx="9058481" cy="3331028"/>
          </a:xfrm>
          <a:prstGeom prst="rect">
            <a:avLst/>
          </a:prstGeom>
        </p:spPr>
      </p:pic>
      <p:sp>
        <p:nvSpPr>
          <p:cNvPr id="3" name="Segnaposto data 2">
            <a:extLst>
              <a:ext uri="{FF2B5EF4-FFF2-40B4-BE49-F238E27FC236}">
                <a16:creationId xmlns:a16="http://schemas.microsoft.com/office/drawing/2014/main" xmlns="" id="{0ADF0E4A-B4E3-4E5C-87AC-2B3FBEAAC9DD}"/>
              </a:ext>
            </a:extLst>
          </p:cNvPr>
          <p:cNvSpPr>
            <a:spLocks noGrp="1"/>
          </p:cNvSpPr>
          <p:nvPr>
            <p:ph type="dt" sz="half" idx="10"/>
          </p:nvPr>
        </p:nvSpPr>
        <p:spPr/>
        <p:txBody>
          <a:bodyPr/>
          <a:lstStyle/>
          <a:p>
            <a:fld id="{909786C8-4E52-492A-BEAB-079288DE4564}" type="datetime1">
              <a:rPr lang="it-IT" smtClean="0"/>
              <a:pPr/>
              <a:t>25/02/2022</a:t>
            </a:fld>
            <a:endParaRPr lang="it-IT"/>
          </a:p>
        </p:txBody>
      </p:sp>
      <p:sp>
        <p:nvSpPr>
          <p:cNvPr id="7" name="Segnaposto piè di pagina 6">
            <a:extLst>
              <a:ext uri="{FF2B5EF4-FFF2-40B4-BE49-F238E27FC236}">
                <a16:creationId xmlns:a16="http://schemas.microsoft.com/office/drawing/2014/main" xmlns="" id="{E57557C2-3EFF-4BB8-A9CD-7406D270C23B}"/>
              </a:ext>
            </a:extLst>
          </p:cNvPr>
          <p:cNvSpPr>
            <a:spLocks noGrp="1"/>
          </p:cNvSpPr>
          <p:nvPr>
            <p:ph type="ftr" sz="quarter" idx="11"/>
          </p:nvPr>
        </p:nvSpPr>
        <p:spPr/>
        <p:txBody>
          <a:bodyPr/>
          <a:lstStyle/>
          <a:p>
            <a:endParaRPr lang="it-IT"/>
          </a:p>
        </p:txBody>
      </p:sp>
      <p:sp>
        <p:nvSpPr>
          <p:cNvPr id="8" name="Segnaposto numero diapositiva 7">
            <a:extLst>
              <a:ext uri="{FF2B5EF4-FFF2-40B4-BE49-F238E27FC236}">
                <a16:creationId xmlns:a16="http://schemas.microsoft.com/office/drawing/2014/main" xmlns="" id="{21059F51-2A42-4D4A-9C31-195DCF5CF298}"/>
              </a:ext>
            </a:extLst>
          </p:cNvPr>
          <p:cNvSpPr>
            <a:spLocks noGrp="1"/>
          </p:cNvSpPr>
          <p:nvPr>
            <p:ph type="sldNum" sz="quarter" idx="12"/>
          </p:nvPr>
        </p:nvSpPr>
        <p:spPr/>
        <p:txBody>
          <a:bodyPr/>
          <a:lstStyle/>
          <a:p>
            <a:fld id="{DCE366CF-62E3-44AA-B5F8-91C8785CFA03}" type="slidenum">
              <a:rPr lang="it-IT" smtClean="0"/>
              <a:pPr/>
              <a:t>18</a:t>
            </a:fld>
            <a:endParaRPr lang="it-IT"/>
          </a:p>
        </p:txBody>
      </p:sp>
      <p:pic>
        <p:nvPicPr>
          <p:cNvPr id="9"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67909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0EEBB55E-C141-4D6C-8F7C-AA8AFDDA26E5}"/>
              </a:ext>
            </a:extLst>
          </p:cNvPr>
          <p:cNvPicPr/>
          <p:nvPr/>
        </p:nvPicPr>
        <p:blipFill>
          <a:blip r:embed="rId2" cstate="print"/>
          <a:stretch>
            <a:fillRect/>
          </a:stretch>
        </p:blipFill>
        <p:spPr>
          <a:xfrm>
            <a:off x="5468471" y="3429000"/>
            <a:ext cx="6723529" cy="3429000"/>
          </a:xfrm>
          <a:prstGeom prst="rect">
            <a:avLst/>
          </a:prstGeom>
        </p:spPr>
      </p:pic>
      <p:sp>
        <p:nvSpPr>
          <p:cNvPr id="2" name="Titolo 1">
            <a:extLst>
              <a:ext uri="{FF2B5EF4-FFF2-40B4-BE49-F238E27FC236}">
                <a16:creationId xmlns:a16="http://schemas.microsoft.com/office/drawing/2014/main" xmlns="" id="{5158613D-ADAB-4015-A953-777F784ABD99}"/>
              </a:ext>
            </a:extLst>
          </p:cNvPr>
          <p:cNvSpPr>
            <a:spLocks noGrp="1"/>
          </p:cNvSpPr>
          <p:nvPr>
            <p:ph type="title"/>
          </p:nvPr>
        </p:nvSpPr>
        <p:spPr/>
        <p:txBody>
          <a:bodyPr/>
          <a:lstStyle/>
          <a:p>
            <a:r>
              <a:rPr lang="en-US" dirty="0"/>
              <a:t>Competition between supply chains</a:t>
            </a:r>
            <a:endParaRPr lang="it-IT" dirty="0"/>
          </a:p>
        </p:txBody>
      </p:sp>
      <p:sp>
        <p:nvSpPr>
          <p:cNvPr id="3" name="Segnaposto contenuto 2">
            <a:extLst>
              <a:ext uri="{FF2B5EF4-FFF2-40B4-BE49-F238E27FC236}">
                <a16:creationId xmlns:a16="http://schemas.microsoft.com/office/drawing/2014/main" xmlns="" id="{223FEFF6-676E-4499-AB29-645BE111D705}"/>
              </a:ext>
            </a:extLst>
          </p:cNvPr>
          <p:cNvSpPr>
            <a:spLocks noGrp="1"/>
          </p:cNvSpPr>
          <p:nvPr>
            <p:ph idx="1"/>
          </p:nvPr>
        </p:nvSpPr>
        <p:spPr/>
        <p:txBody>
          <a:bodyPr/>
          <a:lstStyle/>
          <a:p>
            <a:r>
              <a:rPr lang="en-US" dirty="0"/>
              <a:t>Competition between two producers/integrators to win the purchase choice of the end customer.</a:t>
            </a:r>
          </a:p>
          <a:p>
            <a:r>
              <a:rPr lang="en-US" dirty="0"/>
              <a:t>Competition is, actually, a competition between supply chains.</a:t>
            </a:r>
          </a:p>
          <a:p>
            <a:r>
              <a:rPr lang="en-US" dirty="0"/>
              <a:t>Where some of the sub suppliers can be shared</a:t>
            </a:r>
            <a:endParaRPr lang="it-IT" dirty="0"/>
          </a:p>
        </p:txBody>
      </p:sp>
      <p:sp>
        <p:nvSpPr>
          <p:cNvPr id="6" name="Segnaposto data 5">
            <a:extLst>
              <a:ext uri="{FF2B5EF4-FFF2-40B4-BE49-F238E27FC236}">
                <a16:creationId xmlns:a16="http://schemas.microsoft.com/office/drawing/2014/main" xmlns="" id="{CC7581C0-8205-4963-A161-C6F379F9991D}"/>
              </a:ext>
            </a:extLst>
          </p:cNvPr>
          <p:cNvSpPr>
            <a:spLocks noGrp="1"/>
          </p:cNvSpPr>
          <p:nvPr>
            <p:ph type="dt" sz="half" idx="10"/>
          </p:nvPr>
        </p:nvSpPr>
        <p:spPr/>
        <p:txBody>
          <a:bodyPr/>
          <a:lstStyle/>
          <a:p>
            <a:fld id="{B987072E-477B-4F4A-B5D0-D77A6BC62CE0}" type="datetime1">
              <a:rPr lang="it-IT" smtClean="0"/>
              <a:pPr/>
              <a:t>25/02/2022</a:t>
            </a:fld>
            <a:endParaRPr lang="it-IT"/>
          </a:p>
        </p:txBody>
      </p:sp>
      <p:sp>
        <p:nvSpPr>
          <p:cNvPr id="7" name="Segnaposto piè di pagina 6">
            <a:extLst>
              <a:ext uri="{FF2B5EF4-FFF2-40B4-BE49-F238E27FC236}">
                <a16:creationId xmlns:a16="http://schemas.microsoft.com/office/drawing/2014/main" xmlns="" id="{0D2EE7AF-78BB-4529-89A9-A7193CC2829E}"/>
              </a:ext>
            </a:extLst>
          </p:cNvPr>
          <p:cNvSpPr>
            <a:spLocks noGrp="1"/>
          </p:cNvSpPr>
          <p:nvPr>
            <p:ph type="ftr" sz="quarter" idx="11"/>
          </p:nvPr>
        </p:nvSpPr>
        <p:spPr/>
        <p:txBody>
          <a:bodyPr/>
          <a:lstStyle/>
          <a:p>
            <a:endParaRPr lang="it-IT"/>
          </a:p>
        </p:txBody>
      </p:sp>
      <p:sp>
        <p:nvSpPr>
          <p:cNvPr id="8" name="Segnaposto numero diapositiva 7">
            <a:extLst>
              <a:ext uri="{FF2B5EF4-FFF2-40B4-BE49-F238E27FC236}">
                <a16:creationId xmlns:a16="http://schemas.microsoft.com/office/drawing/2014/main" xmlns="" id="{9BBF9C41-845D-43CC-BB0D-49FF426826A1}"/>
              </a:ext>
            </a:extLst>
          </p:cNvPr>
          <p:cNvSpPr>
            <a:spLocks noGrp="1"/>
          </p:cNvSpPr>
          <p:nvPr>
            <p:ph type="sldNum" sz="quarter" idx="12"/>
          </p:nvPr>
        </p:nvSpPr>
        <p:spPr/>
        <p:txBody>
          <a:bodyPr/>
          <a:lstStyle/>
          <a:p>
            <a:fld id="{DCE366CF-62E3-44AA-B5F8-91C8785CFA03}" type="slidenum">
              <a:rPr lang="it-IT" smtClean="0"/>
              <a:pPr/>
              <a:t>19</a:t>
            </a:fld>
            <a:endParaRPr lang="it-IT"/>
          </a:p>
        </p:txBody>
      </p:sp>
      <p:pic>
        <p:nvPicPr>
          <p:cNvPr id="9"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151832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347EC81-4ACC-450B-A4E1-1E1D8F46F8A2}"/>
              </a:ext>
            </a:extLst>
          </p:cNvPr>
          <p:cNvSpPr>
            <a:spLocks noGrp="1"/>
          </p:cNvSpPr>
          <p:nvPr>
            <p:ph type="title"/>
          </p:nvPr>
        </p:nvSpPr>
        <p:spPr/>
        <p:txBody>
          <a:bodyPr/>
          <a:lstStyle/>
          <a:p>
            <a:r>
              <a:rPr lang="en-US" i="1" dirty="0"/>
              <a:t>What is a “supply chain”?</a:t>
            </a:r>
            <a:endParaRPr lang="it-IT" dirty="0"/>
          </a:p>
        </p:txBody>
      </p:sp>
      <p:sp>
        <p:nvSpPr>
          <p:cNvPr id="3" name="Segnaposto contenuto 2">
            <a:extLst>
              <a:ext uri="{FF2B5EF4-FFF2-40B4-BE49-F238E27FC236}">
                <a16:creationId xmlns:a16="http://schemas.microsoft.com/office/drawing/2014/main" xmlns="" id="{828304E6-B787-48FD-9836-C1F7BCF239DF}"/>
              </a:ext>
            </a:extLst>
          </p:cNvPr>
          <p:cNvSpPr>
            <a:spLocks noGrp="1"/>
          </p:cNvSpPr>
          <p:nvPr>
            <p:ph idx="1"/>
          </p:nvPr>
        </p:nvSpPr>
        <p:spPr/>
        <p:txBody>
          <a:bodyPr>
            <a:normAutofit/>
          </a:bodyPr>
          <a:lstStyle/>
          <a:p>
            <a:r>
              <a:rPr lang="en-US" dirty="0"/>
              <a:t>The basic cell of economic activities is the exchange relationship between a supplier and a customer.</a:t>
            </a:r>
          </a:p>
          <a:p>
            <a:endParaRPr lang="en-US" dirty="0"/>
          </a:p>
          <a:p>
            <a:endParaRPr lang="en-US" dirty="0"/>
          </a:p>
          <a:p>
            <a:endParaRPr lang="en-US" dirty="0"/>
          </a:p>
          <a:p>
            <a:endParaRPr lang="en-US" dirty="0"/>
          </a:p>
          <a:p>
            <a:endParaRPr lang="en-US" dirty="0"/>
          </a:p>
          <a:p>
            <a:endParaRPr lang="it-IT" dirty="0"/>
          </a:p>
        </p:txBody>
      </p:sp>
      <p:pic>
        <p:nvPicPr>
          <p:cNvPr id="7" name="Immagine 6">
            <a:extLst>
              <a:ext uri="{FF2B5EF4-FFF2-40B4-BE49-F238E27FC236}">
                <a16:creationId xmlns:a16="http://schemas.microsoft.com/office/drawing/2014/main" xmlns="" id="{3120E25F-7C00-4143-A5AD-330DFF6CB81E}"/>
              </a:ext>
            </a:extLst>
          </p:cNvPr>
          <p:cNvPicPr/>
          <p:nvPr/>
        </p:nvPicPr>
        <p:blipFill>
          <a:blip r:embed="rId2" cstate="print"/>
          <a:stretch>
            <a:fillRect/>
          </a:stretch>
        </p:blipFill>
        <p:spPr>
          <a:xfrm>
            <a:off x="3402646" y="3176270"/>
            <a:ext cx="4307677" cy="3000693"/>
          </a:xfrm>
          <a:prstGeom prst="rect">
            <a:avLst/>
          </a:prstGeom>
        </p:spPr>
      </p:pic>
      <p:sp>
        <p:nvSpPr>
          <p:cNvPr id="6" name="Segnaposto data 5">
            <a:extLst>
              <a:ext uri="{FF2B5EF4-FFF2-40B4-BE49-F238E27FC236}">
                <a16:creationId xmlns:a16="http://schemas.microsoft.com/office/drawing/2014/main" xmlns="" id="{9903F132-1585-4B8C-A170-378C2FDDA8BE}"/>
              </a:ext>
            </a:extLst>
          </p:cNvPr>
          <p:cNvSpPr>
            <a:spLocks noGrp="1"/>
          </p:cNvSpPr>
          <p:nvPr>
            <p:ph type="dt" sz="half" idx="10"/>
          </p:nvPr>
        </p:nvSpPr>
        <p:spPr/>
        <p:txBody>
          <a:bodyPr/>
          <a:lstStyle/>
          <a:p>
            <a:fld id="{A8D4FF26-76C8-489E-9E32-10CD9CAB61F3}" type="datetime1">
              <a:rPr lang="it-IT" smtClean="0"/>
              <a:pPr/>
              <a:t>25/02/2022</a:t>
            </a:fld>
            <a:endParaRPr lang="it-IT"/>
          </a:p>
        </p:txBody>
      </p:sp>
      <p:sp>
        <p:nvSpPr>
          <p:cNvPr id="8" name="Segnaposto piè di pagina 7">
            <a:extLst>
              <a:ext uri="{FF2B5EF4-FFF2-40B4-BE49-F238E27FC236}">
                <a16:creationId xmlns:a16="http://schemas.microsoft.com/office/drawing/2014/main" xmlns="" id="{2F9559E8-C422-40EF-9386-9ED7E2E6335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711B2DD-17ED-4154-B3C8-86C166013860}"/>
              </a:ext>
            </a:extLst>
          </p:cNvPr>
          <p:cNvSpPr>
            <a:spLocks noGrp="1"/>
          </p:cNvSpPr>
          <p:nvPr>
            <p:ph type="sldNum" sz="quarter" idx="12"/>
          </p:nvPr>
        </p:nvSpPr>
        <p:spPr/>
        <p:txBody>
          <a:bodyPr/>
          <a:lstStyle/>
          <a:p>
            <a:fld id="{DCE366CF-62E3-44AA-B5F8-91C8785CFA03}" type="slidenum">
              <a:rPr lang="it-IT" smtClean="0"/>
              <a:pPr/>
              <a:t>2</a:t>
            </a:fld>
            <a:endParaRPr lang="it-IT"/>
          </a:p>
        </p:txBody>
      </p:sp>
      <p:pic>
        <p:nvPicPr>
          <p:cNvPr id="10"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248434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0EEBB55E-C141-4D6C-8F7C-AA8AFDDA26E5}"/>
              </a:ext>
            </a:extLst>
          </p:cNvPr>
          <p:cNvPicPr/>
          <p:nvPr/>
        </p:nvPicPr>
        <p:blipFill>
          <a:blip r:embed="rId2" cstate="print"/>
          <a:stretch>
            <a:fillRect/>
          </a:stretch>
        </p:blipFill>
        <p:spPr>
          <a:xfrm>
            <a:off x="5468471" y="3429000"/>
            <a:ext cx="6723529" cy="3429000"/>
          </a:xfrm>
          <a:prstGeom prst="rect">
            <a:avLst/>
          </a:prstGeom>
        </p:spPr>
      </p:pic>
      <p:sp>
        <p:nvSpPr>
          <p:cNvPr id="2" name="Titolo 1">
            <a:extLst>
              <a:ext uri="{FF2B5EF4-FFF2-40B4-BE49-F238E27FC236}">
                <a16:creationId xmlns:a16="http://schemas.microsoft.com/office/drawing/2014/main" xmlns="" id="{5158613D-ADAB-4015-A953-777F784ABD99}"/>
              </a:ext>
            </a:extLst>
          </p:cNvPr>
          <p:cNvSpPr>
            <a:spLocks noGrp="1"/>
          </p:cNvSpPr>
          <p:nvPr>
            <p:ph type="title"/>
          </p:nvPr>
        </p:nvSpPr>
        <p:spPr/>
        <p:txBody>
          <a:bodyPr/>
          <a:lstStyle/>
          <a:p>
            <a:r>
              <a:rPr lang="en-US" dirty="0"/>
              <a:t>Competition between supply chains</a:t>
            </a:r>
            <a:endParaRPr lang="it-IT" dirty="0"/>
          </a:p>
        </p:txBody>
      </p:sp>
      <p:sp>
        <p:nvSpPr>
          <p:cNvPr id="3" name="Segnaposto contenuto 2">
            <a:extLst>
              <a:ext uri="{FF2B5EF4-FFF2-40B4-BE49-F238E27FC236}">
                <a16:creationId xmlns:a16="http://schemas.microsoft.com/office/drawing/2014/main" xmlns="" id="{223FEFF6-676E-4499-AB29-645BE111D705}"/>
              </a:ext>
            </a:extLst>
          </p:cNvPr>
          <p:cNvSpPr>
            <a:spLocks noGrp="1"/>
          </p:cNvSpPr>
          <p:nvPr>
            <p:ph idx="1"/>
          </p:nvPr>
        </p:nvSpPr>
        <p:spPr/>
        <p:txBody>
          <a:bodyPr/>
          <a:lstStyle/>
          <a:p>
            <a:r>
              <a:rPr lang="en-US" dirty="0"/>
              <a:t>The winner is the best managed supply chain, i.e. the most effective and efficient one, capable of delivering better value to the customer at a lower price.</a:t>
            </a:r>
            <a:endParaRPr lang="it-IT" dirty="0"/>
          </a:p>
        </p:txBody>
      </p:sp>
      <p:sp>
        <p:nvSpPr>
          <p:cNvPr id="5" name="Segnaposto data 4">
            <a:extLst>
              <a:ext uri="{FF2B5EF4-FFF2-40B4-BE49-F238E27FC236}">
                <a16:creationId xmlns:a16="http://schemas.microsoft.com/office/drawing/2014/main" xmlns="" id="{B53AA79B-B8C4-4104-AA62-8BA685616640}"/>
              </a:ext>
            </a:extLst>
          </p:cNvPr>
          <p:cNvSpPr>
            <a:spLocks noGrp="1"/>
          </p:cNvSpPr>
          <p:nvPr>
            <p:ph type="dt" sz="half" idx="10"/>
          </p:nvPr>
        </p:nvSpPr>
        <p:spPr/>
        <p:txBody>
          <a:bodyPr/>
          <a:lstStyle/>
          <a:p>
            <a:fld id="{3CAB83FF-AE5D-4EF5-979A-674CBFF89EEC}" type="datetime1">
              <a:rPr lang="it-IT" smtClean="0"/>
              <a:pPr/>
              <a:t>25/02/2022</a:t>
            </a:fld>
            <a:endParaRPr lang="it-IT"/>
          </a:p>
        </p:txBody>
      </p:sp>
      <p:sp>
        <p:nvSpPr>
          <p:cNvPr id="6" name="Segnaposto piè di pagina 5">
            <a:extLst>
              <a:ext uri="{FF2B5EF4-FFF2-40B4-BE49-F238E27FC236}">
                <a16:creationId xmlns:a16="http://schemas.microsoft.com/office/drawing/2014/main" xmlns="" id="{FED60E3A-5C08-49EC-9EF6-1AC6336149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93C4FE-5B99-4B8B-BADC-67F1D4696241}"/>
              </a:ext>
            </a:extLst>
          </p:cNvPr>
          <p:cNvSpPr>
            <a:spLocks noGrp="1"/>
          </p:cNvSpPr>
          <p:nvPr>
            <p:ph type="sldNum" sz="quarter" idx="12"/>
          </p:nvPr>
        </p:nvSpPr>
        <p:spPr/>
        <p:txBody>
          <a:bodyPr/>
          <a:lstStyle/>
          <a:p>
            <a:fld id="{DCE366CF-62E3-44AA-B5F8-91C8785CFA03}" type="slidenum">
              <a:rPr lang="it-IT" smtClean="0"/>
              <a:pPr/>
              <a:t>20</a:t>
            </a:fld>
            <a:endParaRPr lang="it-IT"/>
          </a:p>
        </p:txBody>
      </p:sp>
      <p:pic>
        <p:nvPicPr>
          <p:cNvPr id="8"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170344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075613-8C51-4AF9-973B-85FE6E318B12}"/>
              </a:ext>
            </a:extLst>
          </p:cNvPr>
          <p:cNvSpPr>
            <a:spLocks noGrp="1"/>
          </p:cNvSpPr>
          <p:nvPr>
            <p:ph type="title"/>
          </p:nvPr>
        </p:nvSpPr>
        <p:spPr/>
        <p:txBody>
          <a:bodyPr/>
          <a:lstStyle/>
          <a:p>
            <a:r>
              <a:rPr lang="it-IT" dirty="0" err="1" smtClean="0"/>
              <a:t>Coordination</a:t>
            </a:r>
            <a:r>
              <a:rPr lang="it-IT" dirty="0" smtClean="0"/>
              <a:t> and </a:t>
            </a:r>
            <a:r>
              <a:rPr lang="it-IT" dirty="0" err="1" smtClean="0"/>
              <a:t>control</a:t>
            </a:r>
            <a:r>
              <a:rPr lang="it-IT" dirty="0" smtClean="0"/>
              <a:t> of a S.C.</a:t>
            </a:r>
            <a:endParaRPr lang="it-IT" dirty="0"/>
          </a:p>
        </p:txBody>
      </p:sp>
      <p:sp>
        <p:nvSpPr>
          <p:cNvPr id="3" name="Segnaposto contenuto 2">
            <a:extLst>
              <a:ext uri="{FF2B5EF4-FFF2-40B4-BE49-F238E27FC236}">
                <a16:creationId xmlns:a16="http://schemas.microsoft.com/office/drawing/2014/main" xmlns="" id="{67F07D63-DD85-42F9-B1D1-F752EC2FB0E2}"/>
              </a:ext>
            </a:extLst>
          </p:cNvPr>
          <p:cNvSpPr>
            <a:spLocks noGrp="1"/>
          </p:cNvSpPr>
          <p:nvPr>
            <p:ph idx="1"/>
          </p:nvPr>
        </p:nvSpPr>
        <p:spPr/>
        <p:txBody>
          <a:bodyPr/>
          <a:lstStyle/>
          <a:p>
            <a:r>
              <a:rPr lang="en-US" dirty="0"/>
              <a:t>The strategies to manage vertical relations of coordination and control between the different units (internal departments or external suppliers) that contribute to the realization of the product can </a:t>
            </a:r>
            <a:r>
              <a:rPr lang="en-US" dirty="0" smtClean="0"/>
              <a:t>adopt three “way to play”:</a:t>
            </a:r>
          </a:p>
          <a:p>
            <a:endParaRPr lang="it-IT" dirty="0"/>
          </a:p>
          <a:p>
            <a:pPr lvl="1"/>
            <a:r>
              <a:rPr lang="en-US" b="1" dirty="0"/>
              <a:t>market relations</a:t>
            </a:r>
            <a:endParaRPr lang="it-IT" dirty="0"/>
          </a:p>
          <a:p>
            <a:pPr lvl="1"/>
            <a:r>
              <a:rPr lang="en-US" b="1" dirty="0"/>
              <a:t>vertical integration</a:t>
            </a:r>
            <a:endParaRPr lang="it-IT" dirty="0"/>
          </a:p>
          <a:p>
            <a:pPr lvl="1"/>
            <a:r>
              <a:rPr lang="en-US" b="1" dirty="0"/>
              <a:t>vertical partnership</a:t>
            </a:r>
            <a:endParaRPr lang="it-IT" dirty="0"/>
          </a:p>
        </p:txBody>
      </p:sp>
      <p:sp>
        <p:nvSpPr>
          <p:cNvPr id="4" name="Segnaposto data 3">
            <a:extLst>
              <a:ext uri="{FF2B5EF4-FFF2-40B4-BE49-F238E27FC236}">
                <a16:creationId xmlns:a16="http://schemas.microsoft.com/office/drawing/2014/main" xmlns="" id="{1477D124-61C5-464D-856F-9B4088A3D3B9}"/>
              </a:ext>
            </a:extLst>
          </p:cNvPr>
          <p:cNvSpPr>
            <a:spLocks noGrp="1"/>
          </p:cNvSpPr>
          <p:nvPr>
            <p:ph type="dt" sz="half" idx="10"/>
          </p:nvPr>
        </p:nvSpPr>
        <p:spPr/>
        <p:txBody>
          <a:bodyPr/>
          <a:lstStyle/>
          <a:p>
            <a:fld id="{E376BCD1-AABA-4AEF-8D4C-50EB24A920F5}" type="datetime1">
              <a:rPr lang="it-IT" smtClean="0"/>
              <a:pPr/>
              <a:t>25/02/2022</a:t>
            </a:fld>
            <a:endParaRPr lang="it-IT"/>
          </a:p>
        </p:txBody>
      </p:sp>
      <p:sp>
        <p:nvSpPr>
          <p:cNvPr id="5" name="Segnaposto piè di pagina 4">
            <a:extLst>
              <a:ext uri="{FF2B5EF4-FFF2-40B4-BE49-F238E27FC236}">
                <a16:creationId xmlns:a16="http://schemas.microsoft.com/office/drawing/2014/main" xmlns="" id="{E83F8531-D9B0-43FB-B4B8-35CEC755F3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5139A12-4B42-4FDE-ACE2-0A9DCCA89657}"/>
              </a:ext>
            </a:extLst>
          </p:cNvPr>
          <p:cNvSpPr>
            <a:spLocks noGrp="1"/>
          </p:cNvSpPr>
          <p:nvPr>
            <p:ph type="sldNum" sz="quarter" idx="12"/>
          </p:nvPr>
        </p:nvSpPr>
        <p:spPr/>
        <p:txBody>
          <a:bodyPr/>
          <a:lstStyle/>
          <a:p>
            <a:fld id="{DCE366CF-62E3-44AA-B5F8-91C8785CFA03}" type="slidenum">
              <a:rPr lang="it-IT" smtClean="0"/>
              <a:pPr/>
              <a:t>21</a:t>
            </a:fld>
            <a:endParaRPr lang="it-IT"/>
          </a:p>
        </p:txBody>
      </p:sp>
      <p:pic>
        <p:nvPicPr>
          <p:cNvPr id="7" name="Picture 1"/>
          <p:cNvPicPr>
            <a:picLocks noChangeAspect="1" noChangeArrowheads="1"/>
          </p:cNvPicPr>
          <p:nvPr/>
        </p:nvPicPr>
        <p:blipFill>
          <a:blip r:embed="rId2"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408956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6F6764-E36F-44FB-8BFA-8BE2802BB05B}"/>
              </a:ext>
            </a:extLst>
          </p:cNvPr>
          <p:cNvSpPr>
            <a:spLocks noGrp="1"/>
          </p:cNvSpPr>
          <p:nvPr>
            <p:ph type="title"/>
          </p:nvPr>
        </p:nvSpPr>
        <p:spPr/>
        <p:txBody>
          <a:bodyPr/>
          <a:lstStyle/>
          <a:p>
            <a:r>
              <a:rPr lang="en-US" b="1" dirty="0"/>
              <a:t>Market relations</a:t>
            </a:r>
            <a:endParaRPr lang="it-IT" dirty="0"/>
          </a:p>
        </p:txBody>
      </p:sp>
      <p:sp>
        <p:nvSpPr>
          <p:cNvPr id="3" name="Segnaposto contenuto 2">
            <a:extLst>
              <a:ext uri="{FF2B5EF4-FFF2-40B4-BE49-F238E27FC236}">
                <a16:creationId xmlns:a16="http://schemas.microsoft.com/office/drawing/2014/main" xmlns="" id="{0401EA09-0D24-4998-BC58-D047F86C52B2}"/>
              </a:ext>
            </a:extLst>
          </p:cNvPr>
          <p:cNvSpPr>
            <a:spLocks noGrp="1"/>
          </p:cNvSpPr>
          <p:nvPr>
            <p:ph idx="1"/>
          </p:nvPr>
        </p:nvSpPr>
        <p:spPr/>
        <p:txBody>
          <a:bodyPr/>
          <a:lstStyle/>
          <a:p>
            <a:r>
              <a:rPr lang="en-US" dirty="0"/>
              <a:t>consist in continuously promoting competition on value and price among several alternative suppliers and choosing the best one (best “value-for-money” performance).</a:t>
            </a:r>
            <a:endParaRPr lang="it-IT" dirty="0"/>
          </a:p>
        </p:txBody>
      </p:sp>
      <p:sp>
        <p:nvSpPr>
          <p:cNvPr id="4" name="Segnaposto data 3">
            <a:extLst>
              <a:ext uri="{FF2B5EF4-FFF2-40B4-BE49-F238E27FC236}">
                <a16:creationId xmlns:a16="http://schemas.microsoft.com/office/drawing/2014/main" xmlns="" id="{A0299482-35A5-4FC0-8CF6-6DDB6B9B70E6}"/>
              </a:ext>
            </a:extLst>
          </p:cNvPr>
          <p:cNvSpPr>
            <a:spLocks noGrp="1"/>
          </p:cNvSpPr>
          <p:nvPr>
            <p:ph type="dt" sz="half" idx="10"/>
          </p:nvPr>
        </p:nvSpPr>
        <p:spPr/>
        <p:txBody>
          <a:bodyPr/>
          <a:lstStyle/>
          <a:p>
            <a:fld id="{257FDEAF-B19A-43DC-8DC1-C8C9401C7244}" type="datetime1">
              <a:rPr lang="it-IT" smtClean="0"/>
              <a:pPr/>
              <a:t>25/02/2022</a:t>
            </a:fld>
            <a:endParaRPr lang="it-IT"/>
          </a:p>
        </p:txBody>
      </p:sp>
      <p:sp>
        <p:nvSpPr>
          <p:cNvPr id="5" name="Segnaposto piè di pagina 4">
            <a:extLst>
              <a:ext uri="{FF2B5EF4-FFF2-40B4-BE49-F238E27FC236}">
                <a16:creationId xmlns:a16="http://schemas.microsoft.com/office/drawing/2014/main" xmlns="" id="{0E9DB67A-39A1-4C34-AE40-B70B42F32A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6205E02-2086-4F8B-92E8-62CB6C74BCD4}"/>
              </a:ext>
            </a:extLst>
          </p:cNvPr>
          <p:cNvSpPr>
            <a:spLocks noGrp="1"/>
          </p:cNvSpPr>
          <p:nvPr>
            <p:ph type="sldNum" sz="quarter" idx="12"/>
          </p:nvPr>
        </p:nvSpPr>
        <p:spPr/>
        <p:txBody>
          <a:bodyPr/>
          <a:lstStyle/>
          <a:p>
            <a:fld id="{DCE366CF-62E3-44AA-B5F8-91C8785CFA03}" type="slidenum">
              <a:rPr lang="it-IT" smtClean="0"/>
              <a:pPr/>
              <a:t>22</a:t>
            </a:fld>
            <a:endParaRPr lang="it-IT"/>
          </a:p>
        </p:txBody>
      </p:sp>
      <p:pic>
        <p:nvPicPr>
          <p:cNvPr id="7" name="Picture 1"/>
          <p:cNvPicPr>
            <a:picLocks noChangeAspect="1" noChangeArrowheads="1"/>
          </p:cNvPicPr>
          <p:nvPr/>
        </p:nvPicPr>
        <p:blipFill>
          <a:blip r:embed="rId2"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401218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a:t>
            </a:r>
            <a:endParaRPr lang="it-IT" dirty="0"/>
          </a:p>
        </p:txBody>
      </p:sp>
      <p:sp>
        <p:nvSpPr>
          <p:cNvPr id="3" name="Segnaposto contenuto 2">
            <a:extLst>
              <a:ext uri="{FF2B5EF4-FFF2-40B4-BE49-F238E27FC236}">
                <a16:creationId xmlns:a16="http://schemas.microsoft.com/office/drawing/2014/main" xmlns="" id="{A8B15D7E-4E7C-45FF-95FF-CF968C61CC84}"/>
              </a:ext>
            </a:extLst>
          </p:cNvPr>
          <p:cNvSpPr>
            <a:spLocks noGrp="1"/>
          </p:cNvSpPr>
          <p:nvPr>
            <p:ph idx="1"/>
          </p:nvPr>
        </p:nvSpPr>
        <p:spPr/>
        <p:txBody>
          <a:bodyPr/>
          <a:lstStyle/>
          <a:p>
            <a:r>
              <a:rPr lang="en-US" dirty="0" smtClean="0"/>
              <a:t>consists in the acquisition of some upstream (backward) or downstream (forward) production and/or control phases</a:t>
            </a:r>
            <a:endParaRPr lang="it-IT" dirty="0" smtClean="0"/>
          </a:p>
          <a:p>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a:blip r:embed="rId2" cstate="print"/>
          <a:stretch>
            <a:fillRect/>
          </a:stretch>
        </p:blipFill>
        <p:spPr>
          <a:xfrm>
            <a:off x="312058" y="3050608"/>
            <a:ext cx="11567884" cy="1436914"/>
          </a:xfrm>
          <a:prstGeom prst="rect">
            <a:avLst/>
          </a:prstGeom>
        </p:spPr>
      </p:pic>
      <p:sp>
        <p:nvSpPr>
          <p:cNvPr id="6" name="CasellaDiTesto 5">
            <a:extLst>
              <a:ext uri="{FF2B5EF4-FFF2-40B4-BE49-F238E27FC236}">
                <a16:creationId xmlns:a16="http://schemas.microsoft.com/office/drawing/2014/main" xmlns="" id="{0888A012-7975-4FEA-A865-CE1FB0200300}"/>
              </a:ext>
            </a:extLst>
          </p:cNvPr>
          <p:cNvSpPr txBox="1"/>
          <p:nvPr/>
        </p:nvSpPr>
        <p:spPr>
          <a:xfrm>
            <a:off x="6636657" y="3628529"/>
            <a:ext cx="348172" cy="461665"/>
          </a:xfrm>
          <a:prstGeom prst="rect">
            <a:avLst/>
          </a:prstGeom>
          <a:noFill/>
        </p:spPr>
        <p:txBody>
          <a:bodyPr wrap="none" rtlCol="0">
            <a:spAutoFit/>
          </a:bodyPr>
          <a:lstStyle/>
          <a:p>
            <a:r>
              <a:rPr lang="it-IT" sz="2400" b="1" dirty="0"/>
              <a:t>P</a:t>
            </a:r>
          </a:p>
        </p:txBody>
      </p:sp>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gnaposto data 17">
            <a:extLst>
              <a:ext uri="{FF2B5EF4-FFF2-40B4-BE49-F238E27FC236}">
                <a16:creationId xmlns:a16="http://schemas.microsoft.com/office/drawing/2014/main" xmlns="" id="{CAFC7229-A80E-4C76-95F1-424F38F106E9}"/>
              </a:ext>
            </a:extLst>
          </p:cNvPr>
          <p:cNvSpPr>
            <a:spLocks noGrp="1"/>
          </p:cNvSpPr>
          <p:nvPr>
            <p:ph type="dt" sz="half" idx="10"/>
          </p:nvPr>
        </p:nvSpPr>
        <p:spPr/>
        <p:txBody>
          <a:bodyPr/>
          <a:lstStyle/>
          <a:p>
            <a:fld id="{1C404C54-9B0F-4AB4-BC1C-6904A762884A}" type="datetime1">
              <a:rPr lang="it-IT" smtClean="0"/>
              <a:pPr/>
              <a:t>25/02/2022</a:t>
            </a:fld>
            <a:endParaRPr lang="it-IT"/>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23</a:t>
            </a:fld>
            <a:endParaRPr lang="it-IT"/>
          </a:p>
        </p:txBody>
      </p:sp>
      <p:sp>
        <p:nvSpPr>
          <p:cNvPr id="21" name="Rettangolo 20">
            <a:extLst>
              <a:ext uri="{FF2B5EF4-FFF2-40B4-BE49-F238E27FC236}">
                <a16:creationId xmlns:a16="http://schemas.microsoft.com/office/drawing/2014/main" xmlns="" id="{830A3355-811C-4509-927B-CB9C40FDD03C}"/>
              </a:ext>
            </a:extLst>
          </p:cNvPr>
          <p:cNvSpPr/>
          <p:nvPr/>
        </p:nvSpPr>
        <p:spPr>
          <a:xfrm>
            <a:off x="6179457" y="2870702"/>
            <a:ext cx="1295400"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911713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a:t>
            </a:r>
            <a:endParaRPr lang="it-IT" dirty="0"/>
          </a:p>
        </p:txBody>
      </p:sp>
      <p:sp>
        <p:nvSpPr>
          <p:cNvPr id="3" name="Segnaposto contenuto 2">
            <a:extLst>
              <a:ext uri="{FF2B5EF4-FFF2-40B4-BE49-F238E27FC236}">
                <a16:creationId xmlns:a16="http://schemas.microsoft.com/office/drawing/2014/main" xmlns="" id="{A8B15D7E-4E7C-45FF-95FF-CF968C61CC84}"/>
              </a:ext>
            </a:extLst>
          </p:cNvPr>
          <p:cNvSpPr>
            <a:spLocks noGrp="1"/>
          </p:cNvSpPr>
          <p:nvPr>
            <p:ph idx="1"/>
          </p:nvPr>
        </p:nvSpPr>
        <p:spPr/>
        <p:txBody>
          <a:bodyPr/>
          <a:lstStyle/>
          <a:p>
            <a:r>
              <a:rPr lang="en-US" dirty="0" smtClean="0"/>
              <a:t>consists in the acquisition of some upstream (backward) or downstream (forward) production and/or control phases</a:t>
            </a:r>
            <a:endParaRPr lang="it-IT" dirty="0" smtClean="0"/>
          </a:p>
          <a:p>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a:blip r:embed="rId2" cstate="print"/>
          <a:stretch>
            <a:fillRect/>
          </a:stretch>
        </p:blipFill>
        <p:spPr>
          <a:xfrm>
            <a:off x="312058" y="3050608"/>
            <a:ext cx="11567884" cy="1436914"/>
          </a:xfrm>
          <a:prstGeom prst="rect">
            <a:avLst/>
          </a:prstGeom>
        </p:spPr>
      </p:pic>
      <p:sp>
        <p:nvSpPr>
          <p:cNvPr id="6" name="CasellaDiTesto 5">
            <a:extLst>
              <a:ext uri="{FF2B5EF4-FFF2-40B4-BE49-F238E27FC236}">
                <a16:creationId xmlns:a16="http://schemas.microsoft.com/office/drawing/2014/main" xmlns="" id="{0888A012-7975-4FEA-A865-CE1FB0200300}"/>
              </a:ext>
            </a:extLst>
          </p:cNvPr>
          <p:cNvSpPr txBox="1"/>
          <p:nvPr/>
        </p:nvSpPr>
        <p:spPr>
          <a:xfrm>
            <a:off x="6636657" y="3628529"/>
            <a:ext cx="348172" cy="461665"/>
          </a:xfrm>
          <a:prstGeom prst="rect">
            <a:avLst/>
          </a:prstGeom>
          <a:noFill/>
        </p:spPr>
        <p:txBody>
          <a:bodyPr wrap="none" rtlCol="0">
            <a:spAutoFit/>
          </a:bodyPr>
          <a:lstStyle/>
          <a:p>
            <a:r>
              <a:rPr lang="it-IT" sz="2400" b="1" dirty="0"/>
              <a:t>P</a:t>
            </a:r>
          </a:p>
        </p:txBody>
      </p:sp>
      <p:sp>
        <p:nvSpPr>
          <p:cNvPr id="7" name="Rettangolo 6">
            <a:extLst>
              <a:ext uri="{FF2B5EF4-FFF2-40B4-BE49-F238E27FC236}">
                <a16:creationId xmlns:a16="http://schemas.microsoft.com/office/drawing/2014/main" xmlns="" id="{7405629E-4E33-4F82-BC7B-79B82449616C}"/>
              </a:ext>
            </a:extLst>
          </p:cNvPr>
          <p:cNvSpPr/>
          <p:nvPr/>
        </p:nvSpPr>
        <p:spPr>
          <a:xfrm>
            <a:off x="4787900" y="2844800"/>
            <a:ext cx="26869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359CBD0E-5977-4CDA-B569-542DB67BE8F7}"/>
              </a:ext>
            </a:extLst>
          </p:cNvPr>
          <p:cNvSpPr txBox="1"/>
          <p:nvPr/>
        </p:nvSpPr>
        <p:spPr>
          <a:xfrm>
            <a:off x="5362696" y="4779508"/>
            <a:ext cx="1591846" cy="830997"/>
          </a:xfrm>
          <a:prstGeom prst="rect">
            <a:avLst/>
          </a:prstGeom>
          <a:noFill/>
        </p:spPr>
        <p:txBody>
          <a:bodyPr wrap="none" rtlCol="0">
            <a:spAutoFit/>
          </a:bodyPr>
          <a:lstStyle/>
          <a:p>
            <a:pPr algn="ctr"/>
            <a:r>
              <a:rPr lang="it-IT" sz="2400" b="1" dirty="0" err="1">
                <a:solidFill>
                  <a:srgbClr val="FF0000"/>
                </a:solidFill>
              </a:rPr>
              <a:t>Backward</a:t>
            </a:r>
            <a:endParaRPr lang="it-IT" sz="2400" b="1" dirty="0">
              <a:solidFill>
                <a:srgbClr val="FF0000"/>
              </a:solidFill>
            </a:endParaRPr>
          </a:p>
          <a:p>
            <a:pPr algn="ctr"/>
            <a:r>
              <a:rPr lang="it-IT" sz="2400" b="1" dirty="0" err="1">
                <a:solidFill>
                  <a:srgbClr val="FF0000"/>
                </a:solidFill>
              </a:rPr>
              <a:t>integration</a:t>
            </a:r>
            <a:endParaRPr lang="it-IT" sz="2400" b="1" dirty="0">
              <a:solidFill>
                <a:srgbClr val="FF0000"/>
              </a:solidFill>
            </a:endParaRPr>
          </a:p>
        </p:txBody>
      </p:sp>
      <p:sp>
        <p:nvSpPr>
          <p:cNvPr id="17" name="CasellaDiTesto 16">
            <a:extLst>
              <a:ext uri="{FF2B5EF4-FFF2-40B4-BE49-F238E27FC236}">
                <a16:creationId xmlns:a16="http://schemas.microsoft.com/office/drawing/2014/main" xmlns="" id="{0D029D78-5350-4AB8-ACCB-FF0816277634}"/>
              </a:ext>
            </a:extLst>
          </p:cNvPr>
          <p:cNvSpPr txBox="1"/>
          <p:nvPr/>
        </p:nvSpPr>
        <p:spPr>
          <a:xfrm>
            <a:off x="5877464" y="2888109"/>
            <a:ext cx="348172" cy="461665"/>
          </a:xfrm>
          <a:prstGeom prst="rect">
            <a:avLst/>
          </a:prstGeom>
          <a:noFill/>
        </p:spPr>
        <p:txBody>
          <a:bodyPr wrap="none" rtlCol="0">
            <a:spAutoFit/>
          </a:bodyPr>
          <a:lstStyle/>
          <a:p>
            <a:r>
              <a:rPr lang="it-IT" sz="2400" b="1" dirty="0"/>
              <a:t>P</a:t>
            </a:r>
          </a:p>
        </p:txBody>
      </p:sp>
      <p:sp>
        <p:nvSpPr>
          <p:cNvPr id="18" name="Segnaposto data 17">
            <a:extLst>
              <a:ext uri="{FF2B5EF4-FFF2-40B4-BE49-F238E27FC236}">
                <a16:creationId xmlns:a16="http://schemas.microsoft.com/office/drawing/2014/main" xmlns="" id="{CAFC7229-A80E-4C76-95F1-424F38F106E9}"/>
              </a:ext>
            </a:extLst>
          </p:cNvPr>
          <p:cNvSpPr>
            <a:spLocks noGrp="1"/>
          </p:cNvSpPr>
          <p:nvPr>
            <p:ph type="dt" sz="half" idx="10"/>
          </p:nvPr>
        </p:nvSpPr>
        <p:spPr/>
        <p:txBody>
          <a:bodyPr/>
          <a:lstStyle/>
          <a:p>
            <a:fld id="{1C404C54-9B0F-4AB4-BC1C-6904A762884A}" type="datetime1">
              <a:rPr lang="it-IT" smtClean="0"/>
              <a:pPr/>
              <a:t>25/02/2022</a:t>
            </a:fld>
            <a:endParaRPr lang="it-IT"/>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24</a:t>
            </a:fld>
            <a:endParaRPr lang="it-IT"/>
          </a:p>
        </p:txBody>
      </p:sp>
      <p:cxnSp>
        <p:nvCxnSpPr>
          <p:cNvPr id="16" name="Connettore 2 15">
            <a:extLst>
              <a:ext uri="{FF2B5EF4-FFF2-40B4-BE49-F238E27FC236}">
                <a16:creationId xmlns:a16="http://schemas.microsoft.com/office/drawing/2014/main" xmlns="" id="{CD2E51C7-60B4-4680-82E5-4755CEC16D51}"/>
              </a:ext>
            </a:extLst>
          </p:cNvPr>
          <p:cNvCxnSpPr>
            <a:cxnSpLocks/>
          </p:cNvCxnSpPr>
          <p:nvPr/>
        </p:nvCxnSpPr>
        <p:spPr>
          <a:xfrm flipH="1">
            <a:off x="5265057" y="4779508"/>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220821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a:t>
            </a:r>
            <a:endParaRPr lang="it-IT" dirty="0"/>
          </a:p>
        </p:txBody>
      </p:sp>
      <p:sp>
        <p:nvSpPr>
          <p:cNvPr id="3" name="Segnaposto contenuto 2">
            <a:extLst>
              <a:ext uri="{FF2B5EF4-FFF2-40B4-BE49-F238E27FC236}">
                <a16:creationId xmlns:a16="http://schemas.microsoft.com/office/drawing/2014/main" xmlns="" id="{A8B15D7E-4E7C-45FF-95FF-CF968C61CC84}"/>
              </a:ext>
            </a:extLst>
          </p:cNvPr>
          <p:cNvSpPr>
            <a:spLocks noGrp="1"/>
          </p:cNvSpPr>
          <p:nvPr>
            <p:ph idx="1"/>
          </p:nvPr>
        </p:nvSpPr>
        <p:spPr/>
        <p:txBody>
          <a:bodyPr/>
          <a:lstStyle/>
          <a:p>
            <a:r>
              <a:rPr lang="en-US" dirty="0" smtClean="0"/>
              <a:t>consists in the acquisition of some upstream (backward) or downstream (forward) production and/or control phases</a:t>
            </a:r>
            <a:endParaRPr lang="it-IT" dirty="0" smtClean="0"/>
          </a:p>
          <a:p>
            <a:endParaRPr lang="it-IT" dirty="0"/>
          </a:p>
        </p:txBody>
      </p:sp>
      <p:pic>
        <p:nvPicPr>
          <p:cNvPr id="5" name="Immagine 4">
            <a:extLst>
              <a:ext uri="{FF2B5EF4-FFF2-40B4-BE49-F238E27FC236}">
                <a16:creationId xmlns:a16="http://schemas.microsoft.com/office/drawing/2014/main" xmlns="" id="{F91FC504-BAAB-4EBF-AC18-4E697FE4CDB2}"/>
              </a:ext>
            </a:extLst>
          </p:cNvPr>
          <p:cNvPicPr/>
          <p:nvPr/>
        </p:nvPicPr>
        <p:blipFill>
          <a:blip r:embed="rId2" cstate="print"/>
          <a:stretch>
            <a:fillRect/>
          </a:stretch>
        </p:blipFill>
        <p:spPr>
          <a:xfrm>
            <a:off x="312058" y="5055961"/>
            <a:ext cx="11567884" cy="1436914"/>
          </a:xfrm>
          <a:prstGeom prst="rect">
            <a:avLst/>
          </a:prstGeom>
        </p:spPr>
      </p:pic>
      <p:sp>
        <p:nvSpPr>
          <p:cNvPr id="8" name="CasellaDiTesto 7">
            <a:extLst>
              <a:ext uri="{FF2B5EF4-FFF2-40B4-BE49-F238E27FC236}">
                <a16:creationId xmlns:a16="http://schemas.microsoft.com/office/drawing/2014/main" xmlns="" id="{546D8471-8F04-4F0A-AF65-43AF91E5A48E}"/>
              </a:ext>
            </a:extLst>
          </p:cNvPr>
          <p:cNvSpPr txBox="1"/>
          <p:nvPr/>
        </p:nvSpPr>
        <p:spPr>
          <a:xfrm>
            <a:off x="6636657" y="5616609"/>
            <a:ext cx="348172" cy="461665"/>
          </a:xfrm>
          <a:prstGeom prst="rect">
            <a:avLst/>
          </a:prstGeom>
          <a:noFill/>
        </p:spPr>
        <p:txBody>
          <a:bodyPr wrap="none" rtlCol="0">
            <a:spAutoFit/>
          </a:bodyPr>
          <a:lstStyle/>
          <a:p>
            <a:r>
              <a:rPr lang="it-IT" sz="2400" b="1" dirty="0"/>
              <a:t>P</a:t>
            </a:r>
          </a:p>
        </p:txBody>
      </p:sp>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184731" cy="461665"/>
          </a:xfrm>
          <a:prstGeom prst="rect">
            <a:avLst/>
          </a:prstGeom>
          <a:noFill/>
        </p:spPr>
        <p:txBody>
          <a:bodyPr wrap="none" rtlCol="0">
            <a:spAutoFit/>
          </a:bodyPr>
          <a:lstStyle/>
          <a:p>
            <a:endParaRPr lang="it-IT" sz="2400" b="1" dirty="0"/>
          </a:p>
        </p:txBody>
      </p:sp>
      <p:sp>
        <p:nvSpPr>
          <p:cNvPr id="18" name="Segnaposto data 17">
            <a:extLst>
              <a:ext uri="{FF2B5EF4-FFF2-40B4-BE49-F238E27FC236}">
                <a16:creationId xmlns:a16="http://schemas.microsoft.com/office/drawing/2014/main" xmlns="" id="{CAFC7229-A80E-4C76-95F1-424F38F106E9}"/>
              </a:ext>
            </a:extLst>
          </p:cNvPr>
          <p:cNvSpPr>
            <a:spLocks noGrp="1"/>
          </p:cNvSpPr>
          <p:nvPr>
            <p:ph type="dt" sz="half" idx="10"/>
          </p:nvPr>
        </p:nvSpPr>
        <p:spPr/>
        <p:txBody>
          <a:bodyPr/>
          <a:lstStyle/>
          <a:p>
            <a:fld id="{1C404C54-9B0F-4AB4-BC1C-6904A762884A}" type="datetime1">
              <a:rPr lang="it-IT" smtClean="0"/>
              <a:pPr/>
              <a:t>25/02/2022</a:t>
            </a:fld>
            <a:endParaRPr lang="it-IT"/>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25</a:t>
            </a:fld>
            <a:endParaRPr lang="it-IT"/>
          </a:p>
        </p:txBody>
      </p:sp>
      <p:sp>
        <p:nvSpPr>
          <p:cNvPr id="21" name="Figura a mano libera: forma 20">
            <a:extLst>
              <a:ext uri="{FF2B5EF4-FFF2-40B4-BE49-F238E27FC236}">
                <a16:creationId xmlns:a16="http://schemas.microsoft.com/office/drawing/2014/main" xmlns="" id="{94C3A7B8-1983-4606-8C38-DB24786D1A94}"/>
              </a:ext>
            </a:extLst>
          </p:cNvPr>
          <p:cNvSpPr/>
          <p:nvPr/>
        </p:nvSpPr>
        <p:spPr>
          <a:xfrm>
            <a:off x="5493656" y="5015741"/>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xmlns="" id="{9A1B9C7E-15A2-48A0-89B6-2540C2F8B5F0}"/>
              </a:ext>
            </a:extLst>
          </p:cNvPr>
          <p:cNvSpPr/>
          <p:nvPr/>
        </p:nvSpPr>
        <p:spPr>
          <a:xfrm>
            <a:off x="6250214" y="4860586"/>
            <a:ext cx="11502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376584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a:t>
            </a:r>
            <a:endParaRPr lang="it-IT" dirty="0"/>
          </a:p>
        </p:txBody>
      </p:sp>
      <p:sp>
        <p:nvSpPr>
          <p:cNvPr id="3" name="Segnaposto contenuto 2">
            <a:extLst>
              <a:ext uri="{FF2B5EF4-FFF2-40B4-BE49-F238E27FC236}">
                <a16:creationId xmlns:a16="http://schemas.microsoft.com/office/drawing/2014/main" xmlns="" id="{A8B15D7E-4E7C-45FF-95FF-CF968C61CC84}"/>
              </a:ext>
            </a:extLst>
          </p:cNvPr>
          <p:cNvSpPr>
            <a:spLocks noGrp="1"/>
          </p:cNvSpPr>
          <p:nvPr>
            <p:ph idx="1"/>
          </p:nvPr>
        </p:nvSpPr>
        <p:spPr/>
        <p:txBody>
          <a:bodyPr/>
          <a:lstStyle/>
          <a:p>
            <a:r>
              <a:rPr lang="en-US" dirty="0" smtClean="0"/>
              <a:t>consists in the acquisition of some upstream (backward) or downstream (forward) production and/or control phases</a:t>
            </a:r>
            <a:endParaRPr lang="it-IT" dirty="0" smtClean="0"/>
          </a:p>
          <a:p>
            <a:endParaRPr lang="it-IT" dirty="0"/>
          </a:p>
        </p:txBody>
      </p:sp>
      <p:pic>
        <p:nvPicPr>
          <p:cNvPr id="5" name="Immagine 4">
            <a:extLst>
              <a:ext uri="{FF2B5EF4-FFF2-40B4-BE49-F238E27FC236}">
                <a16:creationId xmlns:a16="http://schemas.microsoft.com/office/drawing/2014/main" xmlns="" id="{F91FC504-BAAB-4EBF-AC18-4E697FE4CDB2}"/>
              </a:ext>
            </a:extLst>
          </p:cNvPr>
          <p:cNvPicPr/>
          <p:nvPr/>
        </p:nvPicPr>
        <p:blipFill>
          <a:blip r:embed="rId2" cstate="print"/>
          <a:stretch>
            <a:fillRect/>
          </a:stretch>
        </p:blipFill>
        <p:spPr>
          <a:xfrm>
            <a:off x="312058" y="5055961"/>
            <a:ext cx="11567884" cy="1436914"/>
          </a:xfrm>
          <a:prstGeom prst="rect">
            <a:avLst/>
          </a:prstGeom>
        </p:spPr>
      </p:pic>
      <p:sp>
        <p:nvSpPr>
          <p:cNvPr id="8" name="CasellaDiTesto 7">
            <a:extLst>
              <a:ext uri="{FF2B5EF4-FFF2-40B4-BE49-F238E27FC236}">
                <a16:creationId xmlns:a16="http://schemas.microsoft.com/office/drawing/2014/main" xmlns="" id="{546D8471-8F04-4F0A-AF65-43AF91E5A48E}"/>
              </a:ext>
            </a:extLst>
          </p:cNvPr>
          <p:cNvSpPr txBox="1"/>
          <p:nvPr/>
        </p:nvSpPr>
        <p:spPr>
          <a:xfrm>
            <a:off x="6636657" y="5616609"/>
            <a:ext cx="348172" cy="461665"/>
          </a:xfrm>
          <a:prstGeom prst="rect">
            <a:avLst/>
          </a:prstGeom>
          <a:noFill/>
        </p:spPr>
        <p:txBody>
          <a:bodyPr wrap="none" rtlCol="0">
            <a:spAutoFit/>
          </a:bodyPr>
          <a:lstStyle/>
          <a:p>
            <a:r>
              <a:rPr lang="it-IT" sz="2400" b="1" dirty="0"/>
              <a:t>P</a:t>
            </a:r>
          </a:p>
        </p:txBody>
      </p:sp>
      <p:sp>
        <p:nvSpPr>
          <p:cNvPr id="9" name="Rettangolo 8">
            <a:extLst>
              <a:ext uri="{FF2B5EF4-FFF2-40B4-BE49-F238E27FC236}">
                <a16:creationId xmlns:a16="http://schemas.microsoft.com/office/drawing/2014/main" xmlns="" id="{9A1B9C7E-15A2-48A0-89B6-2540C2F8B5F0}"/>
              </a:ext>
            </a:extLst>
          </p:cNvPr>
          <p:cNvSpPr/>
          <p:nvPr/>
        </p:nvSpPr>
        <p:spPr>
          <a:xfrm>
            <a:off x="6261100" y="4921321"/>
            <a:ext cx="26869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xmlns="" id="{09897299-98BD-4F49-8D4F-1DC1C43F86B3}"/>
              </a:ext>
            </a:extLst>
          </p:cNvPr>
          <p:cNvSpPr txBox="1"/>
          <p:nvPr/>
        </p:nvSpPr>
        <p:spPr>
          <a:xfrm>
            <a:off x="6729648" y="4032797"/>
            <a:ext cx="1591846" cy="830997"/>
          </a:xfrm>
          <a:prstGeom prst="rect">
            <a:avLst/>
          </a:prstGeom>
          <a:noFill/>
        </p:spPr>
        <p:txBody>
          <a:bodyPr wrap="none" rtlCol="0">
            <a:spAutoFit/>
          </a:bodyPr>
          <a:lstStyle/>
          <a:p>
            <a:pPr algn="ctr"/>
            <a:r>
              <a:rPr lang="it-IT" sz="2400" b="1" dirty="0" err="1">
                <a:solidFill>
                  <a:srgbClr val="FF0000"/>
                </a:solidFill>
              </a:rPr>
              <a:t>Forward</a:t>
            </a:r>
            <a:endParaRPr lang="it-IT" sz="2400" b="1" dirty="0">
              <a:solidFill>
                <a:srgbClr val="FF0000"/>
              </a:solidFill>
            </a:endParaRPr>
          </a:p>
          <a:p>
            <a:pPr algn="ctr"/>
            <a:r>
              <a:rPr lang="it-IT" sz="2400" b="1" dirty="0" err="1">
                <a:solidFill>
                  <a:srgbClr val="FF0000"/>
                </a:solidFill>
              </a:rPr>
              <a:t>integration</a:t>
            </a:r>
            <a:endParaRPr lang="it-IT" sz="2400" b="1" dirty="0">
              <a:solidFill>
                <a:srgbClr val="FF0000"/>
              </a:solidFill>
            </a:endParaRPr>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18" name="Segnaposto data 17">
            <a:extLst>
              <a:ext uri="{FF2B5EF4-FFF2-40B4-BE49-F238E27FC236}">
                <a16:creationId xmlns:a16="http://schemas.microsoft.com/office/drawing/2014/main" xmlns="" id="{CAFC7229-A80E-4C76-95F1-424F38F106E9}"/>
              </a:ext>
            </a:extLst>
          </p:cNvPr>
          <p:cNvSpPr>
            <a:spLocks noGrp="1"/>
          </p:cNvSpPr>
          <p:nvPr>
            <p:ph type="dt" sz="half" idx="10"/>
          </p:nvPr>
        </p:nvSpPr>
        <p:spPr/>
        <p:txBody>
          <a:bodyPr/>
          <a:lstStyle/>
          <a:p>
            <a:fld id="{1C404C54-9B0F-4AB4-BC1C-6904A762884A}" type="datetime1">
              <a:rPr lang="it-IT" smtClean="0"/>
              <a:pPr/>
              <a:t>25/02/2022</a:t>
            </a:fld>
            <a:endParaRPr lang="it-IT"/>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26</a:t>
            </a:fld>
            <a:endParaRPr lang="it-IT"/>
          </a:p>
        </p:txBody>
      </p:sp>
      <p:cxnSp>
        <p:nvCxnSpPr>
          <p:cNvPr id="6" name="Connettore 2 5">
            <a:extLst>
              <a:ext uri="{FF2B5EF4-FFF2-40B4-BE49-F238E27FC236}">
                <a16:creationId xmlns:a16="http://schemas.microsoft.com/office/drawing/2014/main" xmlns="" id="{8D3DF9E7-8941-4186-BADB-6826DC22F981}"/>
              </a:ext>
            </a:extLst>
          </p:cNvPr>
          <p:cNvCxnSpPr/>
          <p:nvPr/>
        </p:nvCxnSpPr>
        <p:spPr>
          <a:xfrm>
            <a:off x="6636657" y="4090194"/>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24414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a:t>
            </a:r>
            <a:endParaRPr lang="it-IT" dirty="0"/>
          </a:p>
        </p:txBody>
      </p:sp>
      <p:sp>
        <p:nvSpPr>
          <p:cNvPr id="3" name="Segnaposto contenuto 2">
            <a:extLst>
              <a:ext uri="{FF2B5EF4-FFF2-40B4-BE49-F238E27FC236}">
                <a16:creationId xmlns:a16="http://schemas.microsoft.com/office/drawing/2014/main" xmlns="" id="{A8B15D7E-4E7C-45FF-95FF-CF968C61CC84}"/>
              </a:ext>
            </a:extLst>
          </p:cNvPr>
          <p:cNvSpPr>
            <a:spLocks noGrp="1"/>
          </p:cNvSpPr>
          <p:nvPr>
            <p:ph idx="1"/>
          </p:nvPr>
        </p:nvSpPr>
        <p:spPr/>
        <p:txBody>
          <a:bodyPr/>
          <a:lstStyle/>
          <a:p>
            <a:r>
              <a:rPr lang="en-US" dirty="0"/>
              <a:t>consists in the acquisition of some upstream (backward) or downstream (forward) production and/or control phases</a:t>
            </a:r>
            <a:endParaRPr lang="it-IT" dirty="0"/>
          </a:p>
          <a:p>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a:blip r:embed="rId2" cstate="print"/>
          <a:stretch>
            <a:fillRect/>
          </a:stretch>
        </p:blipFill>
        <p:spPr>
          <a:xfrm>
            <a:off x="312058" y="3050608"/>
            <a:ext cx="11567884" cy="1436914"/>
          </a:xfrm>
          <a:prstGeom prst="rect">
            <a:avLst/>
          </a:prstGeom>
        </p:spPr>
      </p:pic>
      <p:pic>
        <p:nvPicPr>
          <p:cNvPr id="5" name="Immagine 4">
            <a:extLst>
              <a:ext uri="{FF2B5EF4-FFF2-40B4-BE49-F238E27FC236}">
                <a16:creationId xmlns:a16="http://schemas.microsoft.com/office/drawing/2014/main" xmlns="" id="{F91FC504-BAAB-4EBF-AC18-4E697FE4CDB2}"/>
              </a:ext>
            </a:extLst>
          </p:cNvPr>
          <p:cNvPicPr/>
          <p:nvPr/>
        </p:nvPicPr>
        <p:blipFill>
          <a:blip r:embed="rId2" cstate="print"/>
          <a:stretch>
            <a:fillRect/>
          </a:stretch>
        </p:blipFill>
        <p:spPr>
          <a:xfrm>
            <a:off x="312058" y="5055961"/>
            <a:ext cx="11567884" cy="1436914"/>
          </a:xfrm>
          <a:prstGeom prst="rect">
            <a:avLst/>
          </a:prstGeom>
        </p:spPr>
      </p:pic>
      <p:sp>
        <p:nvSpPr>
          <p:cNvPr id="6" name="CasellaDiTesto 5">
            <a:extLst>
              <a:ext uri="{FF2B5EF4-FFF2-40B4-BE49-F238E27FC236}">
                <a16:creationId xmlns:a16="http://schemas.microsoft.com/office/drawing/2014/main" xmlns="" id="{0888A012-7975-4FEA-A865-CE1FB0200300}"/>
              </a:ext>
            </a:extLst>
          </p:cNvPr>
          <p:cNvSpPr txBox="1"/>
          <p:nvPr/>
        </p:nvSpPr>
        <p:spPr>
          <a:xfrm>
            <a:off x="6636657" y="3628529"/>
            <a:ext cx="348172" cy="461665"/>
          </a:xfrm>
          <a:prstGeom prst="rect">
            <a:avLst/>
          </a:prstGeom>
          <a:noFill/>
        </p:spPr>
        <p:txBody>
          <a:bodyPr wrap="none" rtlCol="0">
            <a:spAutoFit/>
          </a:bodyPr>
          <a:lstStyle/>
          <a:p>
            <a:r>
              <a:rPr lang="it-IT" sz="2400" b="1" dirty="0"/>
              <a:t>P</a:t>
            </a:r>
          </a:p>
        </p:txBody>
      </p:sp>
      <p:sp>
        <p:nvSpPr>
          <p:cNvPr id="7" name="Rettangolo 6">
            <a:extLst>
              <a:ext uri="{FF2B5EF4-FFF2-40B4-BE49-F238E27FC236}">
                <a16:creationId xmlns:a16="http://schemas.microsoft.com/office/drawing/2014/main" xmlns="" id="{7405629E-4E33-4F82-BC7B-79B82449616C}"/>
              </a:ext>
            </a:extLst>
          </p:cNvPr>
          <p:cNvSpPr/>
          <p:nvPr/>
        </p:nvSpPr>
        <p:spPr>
          <a:xfrm>
            <a:off x="4787900" y="2844800"/>
            <a:ext cx="26869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xmlns="" id="{546D8471-8F04-4F0A-AF65-43AF91E5A48E}"/>
              </a:ext>
            </a:extLst>
          </p:cNvPr>
          <p:cNvSpPr txBox="1"/>
          <p:nvPr/>
        </p:nvSpPr>
        <p:spPr>
          <a:xfrm>
            <a:off x="6636657" y="5616609"/>
            <a:ext cx="348172" cy="461665"/>
          </a:xfrm>
          <a:prstGeom prst="rect">
            <a:avLst/>
          </a:prstGeom>
          <a:noFill/>
        </p:spPr>
        <p:txBody>
          <a:bodyPr wrap="none" rtlCol="0">
            <a:spAutoFit/>
          </a:bodyPr>
          <a:lstStyle/>
          <a:p>
            <a:r>
              <a:rPr lang="it-IT" sz="2400" b="1" dirty="0"/>
              <a:t>P</a:t>
            </a:r>
          </a:p>
        </p:txBody>
      </p:sp>
      <p:sp>
        <p:nvSpPr>
          <p:cNvPr id="9" name="Rettangolo 8">
            <a:extLst>
              <a:ext uri="{FF2B5EF4-FFF2-40B4-BE49-F238E27FC236}">
                <a16:creationId xmlns:a16="http://schemas.microsoft.com/office/drawing/2014/main" xmlns="" id="{9A1B9C7E-15A2-48A0-89B6-2540C2F8B5F0}"/>
              </a:ext>
            </a:extLst>
          </p:cNvPr>
          <p:cNvSpPr/>
          <p:nvPr/>
        </p:nvSpPr>
        <p:spPr>
          <a:xfrm>
            <a:off x="6261100" y="4921321"/>
            <a:ext cx="26869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359CBD0E-5977-4CDA-B569-542DB67BE8F7}"/>
              </a:ext>
            </a:extLst>
          </p:cNvPr>
          <p:cNvSpPr txBox="1"/>
          <p:nvPr/>
        </p:nvSpPr>
        <p:spPr>
          <a:xfrm>
            <a:off x="5530163" y="4026362"/>
            <a:ext cx="1213537" cy="646331"/>
          </a:xfrm>
          <a:prstGeom prst="rect">
            <a:avLst/>
          </a:prstGeom>
          <a:noFill/>
        </p:spPr>
        <p:txBody>
          <a:bodyPr wrap="none" rtlCol="0">
            <a:spAutoFit/>
          </a:bodyPr>
          <a:lstStyle/>
          <a:p>
            <a:pPr algn="ctr"/>
            <a:r>
              <a:rPr lang="it-IT" dirty="0" err="1">
                <a:solidFill>
                  <a:srgbClr val="FF0000"/>
                </a:solidFill>
              </a:rPr>
              <a:t>Backward</a:t>
            </a:r>
            <a:endParaRPr lang="it-IT" dirty="0">
              <a:solidFill>
                <a:srgbClr val="FF0000"/>
              </a:solidFill>
            </a:endParaRPr>
          </a:p>
          <a:p>
            <a:pPr algn="ctr"/>
            <a:r>
              <a:rPr lang="it-IT" dirty="0" err="1">
                <a:solidFill>
                  <a:srgbClr val="FF0000"/>
                </a:solidFill>
              </a:rPr>
              <a:t>integration</a:t>
            </a:r>
            <a:endParaRPr lang="it-IT" dirty="0">
              <a:solidFill>
                <a:srgbClr val="FF0000"/>
              </a:solidFill>
            </a:endParaRPr>
          </a:p>
        </p:txBody>
      </p:sp>
      <p:sp>
        <p:nvSpPr>
          <p:cNvPr id="15" name="CasellaDiTesto 14">
            <a:extLst>
              <a:ext uri="{FF2B5EF4-FFF2-40B4-BE49-F238E27FC236}">
                <a16:creationId xmlns:a16="http://schemas.microsoft.com/office/drawing/2014/main" xmlns="" id="{09897299-98BD-4F49-8D4F-1DC1C43F86B3}"/>
              </a:ext>
            </a:extLst>
          </p:cNvPr>
          <p:cNvSpPr txBox="1"/>
          <p:nvPr/>
        </p:nvSpPr>
        <p:spPr>
          <a:xfrm>
            <a:off x="7133992" y="6058182"/>
            <a:ext cx="1213537" cy="646331"/>
          </a:xfrm>
          <a:prstGeom prst="rect">
            <a:avLst/>
          </a:prstGeom>
          <a:noFill/>
        </p:spPr>
        <p:txBody>
          <a:bodyPr wrap="none" rtlCol="0">
            <a:spAutoFit/>
          </a:bodyPr>
          <a:lstStyle/>
          <a:p>
            <a:pPr algn="ctr"/>
            <a:r>
              <a:rPr lang="it-IT" dirty="0" err="1">
                <a:solidFill>
                  <a:srgbClr val="FF0000"/>
                </a:solidFill>
              </a:rPr>
              <a:t>Forward</a:t>
            </a:r>
            <a:endParaRPr lang="it-IT" dirty="0">
              <a:solidFill>
                <a:srgbClr val="FF0000"/>
              </a:solidFill>
            </a:endParaRPr>
          </a:p>
          <a:p>
            <a:pPr algn="ctr"/>
            <a:r>
              <a:rPr lang="it-IT" dirty="0" err="1">
                <a:solidFill>
                  <a:srgbClr val="FF0000"/>
                </a:solidFill>
              </a:rPr>
              <a:t>integration</a:t>
            </a:r>
            <a:endParaRPr lang="it-IT" dirty="0">
              <a:solidFill>
                <a:srgbClr val="FF0000"/>
              </a:solidFill>
            </a:endParaRPr>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17" name="CasellaDiTesto 16">
            <a:extLst>
              <a:ext uri="{FF2B5EF4-FFF2-40B4-BE49-F238E27FC236}">
                <a16:creationId xmlns:a16="http://schemas.microsoft.com/office/drawing/2014/main" xmlns="" id="{0D029D78-5350-4AB8-ACCB-FF0816277634}"/>
              </a:ext>
            </a:extLst>
          </p:cNvPr>
          <p:cNvSpPr txBox="1"/>
          <p:nvPr/>
        </p:nvSpPr>
        <p:spPr>
          <a:xfrm>
            <a:off x="5877464" y="2888109"/>
            <a:ext cx="348172" cy="461665"/>
          </a:xfrm>
          <a:prstGeom prst="rect">
            <a:avLst/>
          </a:prstGeom>
          <a:noFill/>
        </p:spPr>
        <p:txBody>
          <a:bodyPr wrap="none" rtlCol="0">
            <a:spAutoFit/>
          </a:bodyPr>
          <a:lstStyle/>
          <a:p>
            <a:r>
              <a:rPr lang="it-IT" sz="2400" b="1" dirty="0"/>
              <a:t>P</a:t>
            </a:r>
          </a:p>
        </p:txBody>
      </p:sp>
      <p:sp>
        <p:nvSpPr>
          <p:cNvPr id="18" name="Segnaposto data 17">
            <a:extLst>
              <a:ext uri="{FF2B5EF4-FFF2-40B4-BE49-F238E27FC236}">
                <a16:creationId xmlns:a16="http://schemas.microsoft.com/office/drawing/2014/main" xmlns="" id="{CAFC7229-A80E-4C76-95F1-424F38F106E9}"/>
              </a:ext>
            </a:extLst>
          </p:cNvPr>
          <p:cNvSpPr>
            <a:spLocks noGrp="1"/>
          </p:cNvSpPr>
          <p:nvPr>
            <p:ph type="dt" sz="half" idx="10"/>
          </p:nvPr>
        </p:nvSpPr>
        <p:spPr/>
        <p:txBody>
          <a:bodyPr/>
          <a:lstStyle/>
          <a:p>
            <a:fld id="{1C404C54-9B0F-4AB4-BC1C-6904A762884A}" type="datetime1">
              <a:rPr lang="it-IT" smtClean="0"/>
              <a:pPr/>
              <a:t>25/02/2022</a:t>
            </a:fld>
            <a:endParaRPr lang="it-IT"/>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27</a:t>
            </a:fld>
            <a:endParaRPr lang="it-IT"/>
          </a:p>
        </p:txBody>
      </p:sp>
      <p:pic>
        <p:nvPicPr>
          <p:cNvPr id="21" name="Picture 1"/>
          <p:cNvPicPr>
            <a:picLocks noChangeAspect="1" noChangeArrowheads="1"/>
          </p:cNvPicPr>
          <p:nvPr/>
        </p:nvPicPr>
        <p:blipFill>
          <a:blip r:embed="rId3"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227692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7E6D0B52-21FC-4FF4-B074-1F5D5E29ABDA}"/>
              </a:ext>
            </a:extLst>
          </p:cNvPr>
          <p:cNvSpPr>
            <a:spLocks noGrp="1"/>
          </p:cNvSpPr>
          <p:nvPr>
            <p:ph type="sldNum" sz="quarter" idx="12"/>
          </p:nvPr>
        </p:nvSpPr>
        <p:spPr/>
        <p:txBody>
          <a:bodyPr/>
          <a:lstStyle/>
          <a:p>
            <a:fld id="{DCE366CF-62E3-44AA-B5F8-91C8785CFA03}" type="slidenum">
              <a:rPr lang="it-IT" smtClean="0"/>
              <a:pPr/>
              <a:t>28</a:t>
            </a:fld>
            <a:endParaRPr lang="it-IT"/>
          </a:p>
        </p:txBody>
      </p:sp>
      <p:pic>
        <p:nvPicPr>
          <p:cNvPr id="8196" name="Picture 4" descr="Divani design | NATUZZI ITALIA">
            <a:extLst>
              <a:ext uri="{FF2B5EF4-FFF2-40B4-BE49-F238E27FC236}">
                <a16:creationId xmlns:a16="http://schemas.microsoft.com/office/drawing/2014/main" xmlns="" id="{EED7AFCC-932E-4A21-9016-262F43B9B8F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1195" y="2006536"/>
            <a:ext cx="6618809" cy="2844927"/>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61% OFF - IKEA Ikea Ektorp Sofa Bed / Sofas">
            <a:extLst>
              <a:ext uri="{FF2B5EF4-FFF2-40B4-BE49-F238E27FC236}">
                <a16:creationId xmlns:a16="http://schemas.microsoft.com/office/drawing/2014/main" xmlns="" id="{1DB5139E-488D-4559-AB6A-C21D277A6A7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9393" y="1371600"/>
            <a:ext cx="4114800"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egnaposto numero diapositiva 19">
            <a:extLst>
              <a:ext uri="{FF2B5EF4-FFF2-40B4-BE49-F238E27FC236}">
                <a16:creationId xmlns:a16="http://schemas.microsoft.com/office/drawing/2014/main" xmlns="" id="{12726105-D37B-4B1D-803A-D4739F45BF6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E366CF-62E3-44AA-B5F8-91C8785CFA03}" type="slidenum">
              <a:rPr lang="it-IT" smtClean="0"/>
              <a:pPr/>
              <a:t>28</a:t>
            </a:fld>
            <a:endParaRPr lang="it-IT"/>
          </a:p>
        </p:txBody>
      </p:sp>
      <p:pic>
        <p:nvPicPr>
          <p:cNvPr id="18" name="Picture 10" descr="Risultati immagini per shop customer icon">
            <a:extLst>
              <a:ext uri="{FF2B5EF4-FFF2-40B4-BE49-F238E27FC236}">
                <a16:creationId xmlns:a16="http://schemas.microsoft.com/office/drawing/2014/main" xmlns="" id="{1848E4EA-B1E3-482B-ACFB-A13D4401CFD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195" y="4265499"/>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91505703-9B9D-4495-A916-A95A28AD2730}"/>
              </a:ext>
            </a:extLst>
          </p:cNvPr>
          <p:cNvSpPr txBox="1"/>
          <p:nvPr/>
        </p:nvSpPr>
        <p:spPr>
          <a:xfrm>
            <a:off x="5213416" y="5849009"/>
            <a:ext cx="1270000" cy="400110"/>
          </a:xfrm>
          <a:prstGeom prst="rect">
            <a:avLst/>
          </a:prstGeom>
          <a:noFill/>
        </p:spPr>
        <p:txBody>
          <a:bodyPr wrap="square" rtlCol="0">
            <a:spAutoFit/>
          </a:bodyPr>
          <a:lstStyle/>
          <a:p>
            <a:pPr algn="ctr"/>
            <a:r>
              <a:rPr lang="it-IT" sz="2000" b="1" dirty="0"/>
              <a:t>USER</a:t>
            </a:r>
          </a:p>
        </p:txBody>
      </p:sp>
    </p:spTree>
    <p:extLst>
      <p:ext uri="{BB962C8B-B14F-4D97-AF65-F5344CB8AC3E}">
        <p14:creationId xmlns:p14="http://schemas.microsoft.com/office/powerpoint/2010/main" xmlns="" val="2625740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9FC4212-F149-4A58-9C43-94B019B7C29E}"/>
              </a:ext>
            </a:extLst>
          </p:cNvPr>
          <p:cNvSpPr>
            <a:spLocks noGrp="1"/>
          </p:cNvSpPr>
          <p:nvPr>
            <p:ph type="dt" sz="half" idx="10"/>
          </p:nvPr>
        </p:nvSpPr>
        <p:spPr/>
        <p:txBody>
          <a:bodyPr/>
          <a:lstStyle/>
          <a:p>
            <a:fld id="{B9A2240A-41D8-4E01-8523-1EAF1700E87F}" type="datetime1">
              <a:rPr lang="it-IT" smtClean="0"/>
              <a:pPr/>
              <a:t>25/02/2022</a:t>
            </a:fld>
            <a:endParaRPr lang="it-IT"/>
          </a:p>
        </p:txBody>
      </p:sp>
      <p:sp>
        <p:nvSpPr>
          <p:cNvPr id="3" name="Segnaposto piè di pagina 2">
            <a:extLst>
              <a:ext uri="{FF2B5EF4-FFF2-40B4-BE49-F238E27FC236}">
                <a16:creationId xmlns:a16="http://schemas.microsoft.com/office/drawing/2014/main" xmlns="" id="{74999A98-5625-49DE-8D1E-41B472B8449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7E6D0B52-21FC-4FF4-B074-1F5D5E29ABDA}"/>
              </a:ext>
            </a:extLst>
          </p:cNvPr>
          <p:cNvSpPr>
            <a:spLocks noGrp="1"/>
          </p:cNvSpPr>
          <p:nvPr>
            <p:ph type="sldNum" sz="quarter" idx="12"/>
          </p:nvPr>
        </p:nvSpPr>
        <p:spPr/>
        <p:txBody>
          <a:bodyPr/>
          <a:lstStyle/>
          <a:p>
            <a:fld id="{DCE366CF-62E3-44AA-B5F8-91C8785CFA03}" type="slidenum">
              <a:rPr lang="it-IT" smtClean="0"/>
              <a:pPr/>
              <a:t>29</a:t>
            </a:fld>
            <a:endParaRPr lang="it-IT"/>
          </a:p>
        </p:txBody>
      </p:sp>
      <p:pic>
        <p:nvPicPr>
          <p:cNvPr id="8196" name="Picture 4" descr="Divani design | NATUZZI ITALIA">
            <a:extLst>
              <a:ext uri="{FF2B5EF4-FFF2-40B4-BE49-F238E27FC236}">
                <a16:creationId xmlns:a16="http://schemas.microsoft.com/office/drawing/2014/main" xmlns="" id="{EED7AFCC-932E-4A21-9016-262F43B9B8F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641" r="13238"/>
          <a:stretch/>
        </p:blipFill>
        <p:spPr bwMode="auto">
          <a:xfrm>
            <a:off x="8115675" y="1768852"/>
            <a:ext cx="3053401" cy="1871669"/>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61% OFF - IKEA Ikea Ektorp Sofa Bed / Sofas">
            <a:extLst>
              <a:ext uri="{FF2B5EF4-FFF2-40B4-BE49-F238E27FC236}">
                <a16:creationId xmlns:a16="http://schemas.microsoft.com/office/drawing/2014/main" xmlns="" id="{1DB5139E-488D-4559-AB6A-C21D277A6A7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5992" b="25442"/>
          <a:stretch/>
        </p:blipFill>
        <p:spPr bwMode="auto">
          <a:xfrm>
            <a:off x="8074531" y="791038"/>
            <a:ext cx="2731063" cy="13263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igura a mano libera: forma 6">
            <a:extLst>
              <a:ext uri="{FF2B5EF4-FFF2-40B4-BE49-F238E27FC236}">
                <a16:creationId xmlns:a16="http://schemas.microsoft.com/office/drawing/2014/main" xmlns="" id="{8D9A343B-E016-46FE-B28D-1A73241ABDB6}"/>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xmlns="" id="{B6D75B09-1F83-4A95-9990-E61C34CF657F}"/>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B7A681B9-FF24-4A5F-A27B-3D9CBD2A9706}"/>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10" name="Segnaposto numero diapositiva 19">
            <a:extLst>
              <a:ext uri="{FF2B5EF4-FFF2-40B4-BE49-F238E27FC236}">
                <a16:creationId xmlns:a16="http://schemas.microsoft.com/office/drawing/2014/main" xmlns="" id="{12726105-D37B-4B1D-803A-D4739F45BF6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E366CF-62E3-44AA-B5F8-91C8785CFA03}" type="slidenum">
              <a:rPr lang="it-IT" smtClean="0"/>
              <a:pPr/>
              <a:t>29</a:t>
            </a:fld>
            <a:endParaRPr lang="it-IT"/>
          </a:p>
        </p:txBody>
      </p:sp>
      <p:grpSp>
        <p:nvGrpSpPr>
          <p:cNvPr id="6" name="Gruppo 10">
            <a:extLst>
              <a:ext uri="{FF2B5EF4-FFF2-40B4-BE49-F238E27FC236}">
                <a16:creationId xmlns:a16="http://schemas.microsoft.com/office/drawing/2014/main" xmlns="" id="{A13FB466-AFEC-4E67-837B-2E4DC2D8B667}"/>
              </a:ext>
            </a:extLst>
          </p:cNvPr>
          <p:cNvGrpSpPr/>
          <p:nvPr/>
        </p:nvGrpSpPr>
        <p:grpSpPr>
          <a:xfrm>
            <a:off x="0" y="4948407"/>
            <a:ext cx="9440063" cy="1280160"/>
            <a:chOff x="914313" y="4765205"/>
            <a:chExt cx="4462445" cy="1280160"/>
          </a:xfrm>
        </p:grpSpPr>
        <p:sp>
          <p:nvSpPr>
            <p:cNvPr id="12" name="Freccia a pentagono 11">
              <a:extLst>
                <a:ext uri="{FF2B5EF4-FFF2-40B4-BE49-F238E27FC236}">
                  <a16:creationId xmlns:a16="http://schemas.microsoft.com/office/drawing/2014/main" xmlns="" id="{0665C6CE-D289-466A-B001-95D3ED0F2A50}"/>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pentagono 12">
              <a:extLst>
                <a:ext uri="{FF2B5EF4-FFF2-40B4-BE49-F238E27FC236}">
                  <a16:creationId xmlns:a16="http://schemas.microsoft.com/office/drawing/2014/main" xmlns="" id="{48EEB413-B8F4-45A0-A101-9313B64872D4}"/>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pentagono 13">
              <a:extLst>
                <a:ext uri="{FF2B5EF4-FFF2-40B4-BE49-F238E27FC236}">
                  <a16:creationId xmlns:a16="http://schemas.microsoft.com/office/drawing/2014/main" xmlns="" id="{9A30ACFD-AF81-4BCE-BA4D-9AB2F2EC3A9A}"/>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CasellaDiTesto 14">
            <a:extLst>
              <a:ext uri="{FF2B5EF4-FFF2-40B4-BE49-F238E27FC236}">
                <a16:creationId xmlns:a16="http://schemas.microsoft.com/office/drawing/2014/main" xmlns="" id="{8DD01932-2379-4AB5-8D24-0F93AA594AC8}"/>
              </a:ext>
            </a:extLst>
          </p:cNvPr>
          <p:cNvSpPr txBox="1"/>
          <p:nvPr/>
        </p:nvSpPr>
        <p:spPr>
          <a:xfrm>
            <a:off x="4173567" y="5265321"/>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6" name="CasellaDiTesto 15">
            <a:extLst>
              <a:ext uri="{FF2B5EF4-FFF2-40B4-BE49-F238E27FC236}">
                <a16:creationId xmlns:a16="http://schemas.microsoft.com/office/drawing/2014/main" xmlns="" id="{AB850CCC-A471-4CED-B6C2-1486D8651E9A}"/>
              </a:ext>
            </a:extLst>
          </p:cNvPr>
          <p:cNvSpPr txBox="1"/>
          <p:nvPr/>
        </p:nvSpPr>
        <p:spPr>
          <a:xfrm>
            <a:off x="166994" y="5126821"/>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7" name="CasellaDiTesto 16">
            <a:extLst>
              <a:ext uri="{FF2B5EF4-FFF2-40B4-BE49-F238E27FC236}">
                <a16:creationId xmlns:a16="http://schemas.microsoft.com/office/drawing/2014/main" xmlns="" id="{626B91AA-723E-4CB9-B69B-6176A67EDFC8}"/>
              </a:ext>
            </a:extLst>
          </p:cNvPr>
          <p:cNvSpPr txBox="1"/>
          <p:nvPr/>
        </p:nvSpPr>
        <p:spPr>
          <a:xfrm>
            <a:off x="7302837" y="5403820"/>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8" name="Picture 10" descr="Risultati immagini per shop customer icon">
            <a:extLst>
              <a:ext uri="{FF2B5EF4-FFF2-40B4-BE49-F238E27FC236}">
                <a16:creationId xmlns:a16="http://schemas.microsoft.com/office/drawing/2014/main" xmlns="" id="{1848E4EA-B1E3-482B-ACFB-A13D4401CFD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62314" y="4475901"/>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91505703-9B9D-4495-A916-A95A28AD2730}"/>
              </a:ext>
            </a:extLst>
          </p:cNvPr>
          <p:cNvSpPr txBox="1"/>
          <p:nvPr/>
        </p:nvSpPr>
        <p:spPr>
          <a:xfrm>
            <a:off x="9474535" y="6059411"/>
            <a:ext cx="1270000" cy="400110"/>
          </a:xfrm>
          <a:prstGeom prst="rect">
            <a:avLst/>
          </a:prstGeom>
          <a:noFill/>
        </p:spPr>
        <p:txBody>
          <a:bodyPr wrap="square" rtlCol="0">
            <a:spAutoFit/>
          </a:bodyPr>
          <a:lstStyle/>
          <a:p>
            <a:pPr algn="ctr"/>
            <a:r>
              <a:rPr lang="it-IT" sz="2000" b="1" dirty="0"/>
              <a:t>USER</a:t>
            </a:r>
          </a:p>
        </p:txBody>
      </p:sp>
      <p:sp>
        <p:nvSpPr>
          <p:cNvPr id="5" name="Bolla: nuvola 4">
            <a:extLst>
              <a:ext uri="{FF2B5EF4-FFF2-40B4-BE49-F238E27FC236}">
                <a16:creationId xmlns:a16="http://schemas.microsoft.com/office/drawing/2014/main" xmlns="" id="{76CBD074-36F6-43E5-B985-BE9187B6EFD6}"/>
              </a:ext>
            </a:extLst>
          </p:cNvPr>
          <p:cNvSpPr/>
          <p:nvPr/>
        </p:nvSpPr>
        <p:spPr>
          <a:xfrm>
            <a:off x="6433246" y="242811"/>
            <a:ext cx="5669854" cy="3687873"/>
          </a:xfrm>
          <a:prstGeom prst="cloudCallout">
            <a:avLst>
              <a:gd name="adj1" fmla="val 13214"/>
              <a:gd name="adj2" fmla="val 7889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40994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a:extLst>
              <a:ext uri="{FF2B5EF4-FFF2-40B4-BE49-F238E27FC236}">
                <a16:creationId xmlns:a16="http://schemas.microsoft.com/office/drawing/2014/main" xmlns="" id="{9903F132-1585-4B8C-A170-378C2FDDA8BE}"/>
              </a:ext>
            </a:extLst>
          </p:cNvPr>
          <p:cNvSpPr>
            <a:spLocks noGrp="1"/>
          </p:cNvSpPr>
          <p:nvPr>
            <p:ph type="dt" sz="half" idx="10"/>
          </p:nvPr>
        </p:nvSpPr>
        <p:spPr/>
        <p:txBody>
          <a:bodyPr/>
          <a:lstStyle/>
          <a:p>
            <a:fld id="{A8D4FF26-76C8-489E-9E32-10CD9CAB61F3}" type="datetime1">
              <a:rPr lang="it-IT" smtClean="0"/>
              <a:pPr/>
              <a:t>25/02/2022</a:t>
            </a:fld>
            <a:endParaRPr lang="it-IT"/>
          </a:p>
        </p:txBody>
      </p:sp>
      <p:sp>
        <p:nvSpPr>
          <p:cNvPr id="8" name="Segnaposto piè di pagina 7">
            <a:extLst>
              <a:ext uri="{FF2B5EF4-FFF2-40B4-BE49-F238E27FC236}">
                <a16:creationId xmlns:a16="http://schemas.microsoft.com/office/drawing/2014/main" xmlns="" id="{2F9559E8-C422-40EF-9386-9ED7E2E6335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711B2DD-17ED-4154-B3C8-86C166013860}"/>
              </a:ext>
            </a:extLst>
          </p:cNvPr>
          <p:cNvSpPr>
            <a:spLocks noGrp="1"/>
          </p:cNvSpPr>
          <p:nvPr>
            <p:ph type="sldNum" sz="quarter" idx="12"/>
          </p:nvPr>
        </p:nvSpPr>
        <p:spPr/>
        <p:txBody>
          <a:bodyPr/>
          <a:lstStyle/>
          <a:p>
            <a:fld id="{DCE366CF-62E3-44AA-B5F8-91C8785CFA03}" type="slidenum">
              <a:rPr lang="it-IT" smtClean="0"/>
              <a:pPr/>
              <a:t>3</a:t>
            </a:fld>
            <a:endParaRPr lang="it-IT"/>
          </a:p>
        </p:txBody>
      </p:sp>
      <p:pic>
        <p:nvPicPr>
          <p:cNvPr id="25" name="Immagine 24">
            <a:extLst>
              <a:ext uri="{FF2B5EF4-FFF2-40B4-BE49-F238E27FC236}">
                <a16:creationId xmlns:a16="http://schemas.microsoft.com/office/drawing/2014/main" xmlns="" id="{EAA784C1-2968-446C-BD66-FD1038F214CC}"/>
              </a:ext>
            </a:extLst>
          </p:cNvPr>
          <p:cNvPicPr>
            <a:picLocks noChangeAspect="1"/>
          </p:cNvPicPr>
          <p:nvPr/>
        </p:nvPicPr>
        <p:blipFill>
          <a:blip r:embed="rId2" cstate="print"/>
          <a:stretch>
            <a:fillRect/>
          </a:stretch>
        </p:blipFill>
        <p:spPr>
          <a:xfrm>
            <a:off x="3867255" y="177379"/>
            <a:ext cx="4114800" cy="2580468"/>
          </a:xfrm>
          <a:prstGeom prst="rect">
            <a:avLst/>
          </a:prstGeom>
        </p:spPr>
      </p:pic>
      <p:pic>
        <p:nvPicPr>
          <p:cNvPr id="10" name="Immagine 9">
            <a:extLst>
              <a:ext uri="{FF2B5EF4-FFF2-40B4-BE49-F238E27FC236}">
                <a16:creationId xmlns:a16="http://schemas.microsoft.com/office/drawing/2014/main" xmlns="" id="{F832489D-03BF-421C-AA29-68E65AF821F5}"/>
              </a:ext>
            </a:extLst>
          </p:cNvPr>
          <p:cNvPicPr>
            <a:picLocks noChangeAspect="1"/>
          </p:cNvPicPr>
          <p:nvPr/>
        </p:nvPicPr>
        <p:blipFill rotWithShape="1">
          <a:blip r:embed="rId3" cstate="print"/>
          <a:srcRect l="32351" t="31769" r="26200" b="36850"/>
          <a:stretch/>
        </p:blipFill>
        <p:spPr>
          <a:xfrm>
            <a:off x="3413475" y="2925733"/>
            <a:ext cx="4568580" cy="3094845"/>
          </a:xfrm>
          <a:prstGeom prst="rect">
            <a:avLst/>
          </a:prstGeom>
        </p:spPr>
      </p:pic>
      <p:pic>
        <p:nvPicPr>
          <p:cNvPr id="7" name="Picture 1"/>
          <p:cNvPicPr>
            <a:picLocks noChangeAspect="1" noChangeArrowheads="1"/>
          </p:cNvPicPr>
          <p:nvPr/>
        </p:nvPicPr>
        <p:blipFill>
          <a:blip r:embed="rId4"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428036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 story 1</a:t>
            </a:r>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rotWithShape="1">
          <a:blip r:embed="rId2" cstate="print"/>
          <a:srcRect r="32214"/>
          <a:stretch/>
        </p:blipFill>
        <p:spPr>
          <a:xfrm>
            <a:off x="312058" y="3050608"/>
            <a:ext cx="7841342" cy="1436914"/>
          </a:xfrm>
          <a:prstGeom prst="rect">
            <a:avLst/>
          </a:prstGeom>
        </p:spPr>
      </p:pic>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30</a:t>
            </a:fld>
            <a:endParaRPr lang="it-IT"/>
          </a:p>
        </p:txBody>
      </p:sp>
      <p:grpSp>
        <p:nvGrpSpPr>
          <p:cNvPr id="5" name="Gruppo 22">
            <a:extLst>
              <a:ext uri="{FF2B5EF4-FFF2-40B4-BE49-F238E27FC236}">
                <a16:creationId xmlns:a16="http://schemas.microsoft.com/office/drawing/2014/main" xmlns="" id="{CC96E8F2-C992-4111-BD08-D469866B380E}"/>
              </a:ext>
            </a:extLst>
          </p:cNvPr>
          <p:cNvGrpSpPr/>
          <p:nvPr/>
        </p:nvGrpSpPr>
        <p:grpSpPr>
          <a:xfrm>
            <a:off x="0" y="4948407"/>
            <a:ext cx="9440063" cy="1280160"/>
            <a:chOff x="914313" y="4765205"/>
            <a:chExt cx="4462445" cy="1280160"/>
          </a:xfrm>
        </p:grpSpPr>
        <p:sp>
          <p:nvSpPr>
            <p:cNvPr id="24" name="Freccia a pentagono 23">
              <a:extLst>
                <a:ext uri="{FF2B5EF4-FFF2-40B4-BE49-F238E27FC236}">
                  <a16:creationId xmlns:a16="http://schemas.microsoft.com/office/drawing/2014/main" xmlns="" id="{A27EF620-1054-4618-8452-4CE921724BE6}"/>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pentagono 24">
              <a:extLst>
                <a:ext uri="{FF2B5EF4-FFF2-40B4-BE49-F238E27FC236}">
                  <a16:creationId xmlns:a16="http://schemas.microsoft.com/office/drawing/2014/main" xmlns="" id="{638B5AE6-88E9-4EA1-828C-A99C5CB61E93}"/>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pentagono 25">
              <a:extLst>
                <a:ext uri="{FF2B5EF4-FFF2-40B4-BE49-F238E27FC236}">
                  <a16:creationId xmlns:a16="http://schemas.microsoft.com/office/drawing/2014/main" xmlns="" id="{ACADFFD2-8C2B-4FE5-94C8-51D044ECB432}"/>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CasellaDiTesto 26">
            <a:extLst>
              <a:ext uri="{FF2B5EF4-FFF2-40B4-BE49-F238E27FC236}">
                <a16:creationId xmlns:a16="http://schemas.microsoft.com/office/drawing/2014/main" xmlns="" id="{A14E5BD5-2A7B-4C9E-8066-580044731BDA}"/>
              </a:ext>
            </a:extLst>
          </p:cNvPr>
          <p:cNvSpPr txBox="1"/>
          <p:nvPr/>
        </p:nvSpPr>
        <p:spPr>
          <a:xfrm>
            <a:off x="4173567" y="5265321"/>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28" name="CasellaDiTesto 27">
            <a:extLst>
              <a:ext uri="{FF2B5EF4-FFF2-40B4-BE49-F238E27FC236}">
                <a16:creationId xmlns:a16="http://schemas.microsoft.com/office/drawing/2014/main" xmlns="" id="{648F4982-C3E7-4C60-8686-5FBEFA5B0A98}"/>
              </a:ext>
            </a:extLst>
          </p:cNvPr>
          <p:cNvSpPr txBox="1"/>
          <p:nvPr/>
        </p:nvSpPr>
        <p:spPr>
          <a:xfrm>
            <a:off x="166994" y="5126821"/>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29" name="CasellaDiTesto 28">
            <a:extLst>
              <a:ext uri="{FF2B5EF4-FFF2-40B4-BE49-F238E27FC236}">
                <a16:creationId xmlns:a16="http://schemas.microsoft.com/office/drawing/2014/main" xmlns="" id="{58493698-98A1-41CA-B955-63E2F5BC55AB}"/>
              </a:ext>
            </a:extLst>
          </p:cNvPr>
          <p:cNvSpPr txBox="1"/>
          <p:nvPr/>
        </p:nvSpPr>
        <p:spPr>
          <a:xfrm>
            <a:off x="7302837" y="5403820"/>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30" name="Picture 10" descr="Risultati immagini per shop customer icon">
            <a:extLst>
              <a:ext uri="{FF2B5EF4-FFF2-40B4-BE49-F238E27FC236}">
                <a16:creationId xmlns:a16="http://schemas.microsoft.com/office/drawing/2014/main" xmlns="" id="{F202206B-81E3-435A-8D56-F7571BE9085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62314" y="4475901"/>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ttangolo 6">
            <a:extLst>
              <a:ext uri="{FF2B5EF4-FFF2-40B4-BE49-F238E27FC236}">
                <a16:creationId xmlns:a16="http://schemas.microsoft.com/office/drawing/2014/main" xmlns="" id="{7405629E-4E33-4F82-BC7B-79B82449616C}"/>
              </a:ext>
            </a:extLst>
          </p:cNvPr>
          <p:cNvSpPr/>
          <p:nvPr/>
        </p:nvSpPr>
        <p:spPr>
          <a:xfrm>
            <a:off x="6096000" y="2844800"/>
            <a:ext cx="13788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Picture 2" descr="Image result for ikea old logo">
            <a:extLst>
              <a:ext uri="{FF2B5EF4-FFF2-40B4-BE49-F238E27FC236}">
                <a16:creationId xmlns:a16="http://schemas.microsoft.com/office/drawing/2014/main" xmlns="" id="{DB4BD9E2-75E4-456A-838E-EE596C40415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43850" y="404813"/>
            <a:ext cx="1333500" cy="1285875"/>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Image result for ikea old logo">
            <a:extLst>
              <a:ext uri="{FF2B5EF4-FFF2-40B4-BE49-F238E27FC236}">
                <a16:creationId xmlns:a16="http://schemas.microsoft.com/office/drawing/2014/main" xmlns="" id="{2B1396F5-2405-4CC6-8567-1850684C12C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0325" y="2520981"/>
            <a:ext cx="666749" cy="642937"/>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IKEA catalog | Key-One Web Agency">
            <a:extLst>
              <a:ext uri="{FF2B5EF4-FFF2-40B4-BE49-F238E27FC236}">
                <a16:creationId xmlns:a16="http://schemas.microsoft.com/office/drawing/2014/main" xmlns="" id="{415B59F3-CD43-4C06-9402-5EB1A2E975F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40063" y="176457"/>
            <a:ext cx="2460625" cy="1514231"/>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CasellaDiTesto 33">
            <a:extLst>
              <a:ext uri="{FF2B5EF4-FFF2-40B4-BE49-F238E27FC236}">
                <a16:creationId xmlns:a16="http://schemas.microsoft.com/office/drawing/2014/main" xmlns="" id="{3E080237-0ADB-43EE-9A3A-A1B09C104F0D}"/>
              </a:ext>
            </a:extLst>
          </p:cNvPr>
          <p:cNvSpPr txBox="1"/>
          <p:nvPr/>
        </p:nvSpPr>
        <p:spPr>
          <a:xfrm>
            <a:off x="6375224" y="1176942"/>
            <a:ext cx="915636" cy="523220"/>
          </a:xfrm>
          <a:prstGeom prst="rect">
            <a:avLst/>
          </a:prstGeom>
          <a:noFill/>
        </p:spPr>
        <p:txBody>
          <a:bodyPr wrap="none" rtlCol="0">
            <a:spAutoFit/>
          </a:bodyPr>
          <a:lstStyle/>
          <a:p>
            <a:pPr algn="ctr"/>
            <a:r>
              <a:rPr lang="it-IT" sz="2800" b="1" dirty="0">
                <a:solidFill>
                  <a:srgbClr val="FF0000"/>
                </a:solidFill>
              </a:rPr>
              <a:t>1960</a:t>
            </a:r>
          </a:p>
        </p:txBody>
      </p:sp>
      <p:pic>
        <p:nvPicPr>
          <p:cNvPr id="33" name="Picture 6" descr="61% OFF - IKEA Ikea Ektorp Sofa Bed / Sofas">
            <a:extLst>
              <a:ext uri="{FF2B5EF4-FFF2-40B4-BE49-F238E27FC236}">
                <a16:creationId xmlns:a16="http://schemas.microsoft.com/office/drawing/2014/main" xmlns="" id="{C045E736-61AF-4D4C-A806-3D57021E807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528" t="27329" r="4579" b="28932"/>
          <a:stretch/>
        </p:blipFill>
        <p:spPr bwMode="auto">
          <a:xfrm>
            <a:off x="8135257" y="2857787"/>
            <a:ext cx="3200400" cy="15572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sellaDiTesto 2">
            <a:extLst>
              <a:ext uri="{FF2B5EF4-FFF2-40B4-BE49-F238E27FC236}">
                <a16:creationId xmlns:a16="http://schemas.microsoft.com/office/drawing/2014/main" xmlns="" id="{A112415A-DEA3-47D6-BE7D-172643819AE5}"/>
              </a:ext>
            </a:extLst>
          </p:cNvPr>
          <p:cNvSpPr txBox="1"/>
          <p:nvPr/>
        </p:nvSpPr>
        <p:spPr>
          <a:xfrm>
            <a:off x="9474535" y="6059411"/>
            <a:ext cx="1270000" cy="400110"/>
          </a:xfrm>
          <a:prstGeom prst="rect">
            <a:avLst/>
          </a:prstGeom>
          <a:noFill/>
        </p:spPr>
        <p:txBody>
          <a:bodyPr wrap="square" rtlCol="0">
            <a:spAutoFit/>
          </a:bodyPr>
          <a:lstStyle/>
          <a:p>
            <a:pPr algn="ctr"/>
            <a:r>
              <a:rPr lang="it-IT" sz="2000" b="1" dirty="0"/>
              <a:t>USER</a:t>
            </a:r>
          </a:p>
        </p:txBody>
      </p:sp>
    </p:spTree>
    <p:extLst>
      <p:ext uri="{BB962C8B-B14F-4D97-AF65-F5344CB8AC3E}">
        <p14:creationId xmlns:p14="http://schemas.microsoft.com/office/powerpoint/2010/main" xmlns="" val="1982543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 story 1</a:t>
            </a:r>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rotWithShape="1">
          <a:blip r:embed="rId2" cstate="print"/>
          <a:srcRect r="32214"/>
          <a:stretch/>
        </p:blipFill>
        <p:spPr>
          <a:xfrm>
            <a:off x="312058" y="3050608"/>
            <a:ext cx="7841342" cy="1436914"/>
          </a:xfrm>
          <a:prstGeom prst="rect">
            <a:avLst/>
          </a:prstGeom>
        </p:spPr>
      </p:pic>
      <p:sp>
        <p:nvSpPr>
          <p:cNvPr id="7" name="Rettangolo 6">
            <a:extLst>
              <a:ext uri="{FF2B5EF4-FFF2-40B4-BE49-F238E27FC236}">
                <a16:creationId xmlns:a16="http://schemas.microsoft.com/office/drawing/2014/main" xmlns="" id="{7405629E-4E33-4F82-BC7B-79B82449616C}"/>
              </a:ext>
            </a:extLst>
          </p:cNvPr>
          <p:cNvSpPr/>
          <p:nvPr/>
        </p:nvSpPr>
        <p:spPr>
          <a:xfrm>
            <a:off x="4787900" y="2844800"/>
            <a:ext cx="26869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forma 10">
            <a:extLst>
              <a:ext uri="{FF2B5EF4-FFF2-40B4-BE49-F238E27FC236}">
                <a16:creationId xmlns:a16="http://schemas.microsoft.com/office/drawing/2014/main" xmlns="" id="{A12A4372-0F76-4C67-A3B6-99A86B19DEFA}"/>
              </a:ext>
            </a:extLst>
          </p:cNvPr>
          <p:cNvSpPr/>
          <p:nvPr/>
        </p:nvSpPr>
        <p:spPr>
          <a:xfrm>
            <a:off x="5448300" y="3073400"/>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359CBD0E-5977-4CDA-B569-542DB67BE8F7}"/>
              </a:ext>
            </a:extLst>
          </p:cNvPr>
          <p:cNvSpPr txBox="1"/>
          <p:nvPr/>
        </p:nvSpPr>
        <p:spPr>
          <a:xfrm>
            <a:off x="5489231" y="4033364"/>
            <a:ext cx="1213537" cy="646331"/>
          </a:xfrm>
          <a:prstGeom prst="rect">
            <a:avLst/>
          </a:prstGeom>
          <a:noFill/>
        </p:spPr>
        <p:txBody>
          <a:bodyPr wrap="none" rtlCol="0">
            <a:spAutoFit/>
          </a:bodyPr>
          <a:lstStyle/>
          <a:p>
            <a:pPr algn="ctr"/>
            <a:r>
              <a:rPr lang="it-IT" dirty="0" err="1">
                <a:solidFill>
                  <a:srgbClr val="FF0000"/>
                </a:solidFill>
              </a:rPr>
              <a:t>Backward</a:t>
            </a:r>
            <a:endParaRPr lang="it-IT" dirty="0">
              <a:solidFill>
                <a:srgbClr val="FF0000"/>
              </a:solidFill>
            </a:endParaRPr>
          </a:p>
          <a:p>
            <a:pPr algn="ctr"/>
            <a:r>
              <a:rPr lang="it-IT" dirty="0" err="1">
                <a:solidFill>
                  <a:srgbClr val="FF0000"/>
                </a:solidFill>
              </a:rPr>
              <a:t>integration</a:t>
            </a:r>
            <a:endParaRPr lang="it-IT" dirty="0">
              <a:solidFill>
                <a:srgbClr val="FF0000"/>
              </a:solidFill>
            </a:endParaRPr>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31</a:t>
            </a:fld>
            <a:endParaRPr lang="it-IT"/>
          </a:p>
        </p:txBody>
      </p:sp>
      <p:grpSp>
        <p:nvGrpSpPr>
          <p:cNvPr id="3" name="Gruppo 22">
            <a:extLst>
              <a:ext uri="{FF2B5EF4-FFF2-40B4-BE49-F238E27FC236}">
                <a16:creationId xmlns:a16="http://schemas.microsoft.com/office/drawing/2014/main" xmlns="" id="{CC96E8F2-C992-4111-BD08-D469866B380E}"/>
              </a:ext>
            </a:extLst>
          </p:cNvPr>
          <p:cNvGrpSpPr/>
          <p:nvPr/>
        </p:nvGrpSpPr>
        <p:grpSpPr>
          <a:xfrm>
            <a:off x="0" y="4948407"/>
            <a:ext cx="9440063" cy="1280160"/>
            <a:chOff x="914313" y="4765205"/>
            <a:chExt cx="4462445" cy="1280160"/>
          </a:xfrm>
        </p:grpSpPr>
        <p:sp>
          <p:nvSpPr>
            <p:cNvPr id="24" name="Freccia a pentagono 23">
              <a:extLst>
                <a:ext uri="{FF2B5EF4-FFF2-40B4-BE49-F238E27FC236}">
                  <a16:creationId xmlns:a16="http://schemas.microsoft.com/office/drawing/2014/main" xmlns="" id="{A27EF620-1054-4618-8452-4CE921724BE6}"/>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pentagono 24">
              <a:extLst>
                <a:ext uri="{FF2B5EF4-FFF2-40B4-BE49-F238E27FC236}">
                  <a16:creationId xmlns:a16="http://schemas.microsoft.com/office/drawing/2014/main" xmlns="" id="{638B5AE6-88E9-4EA1-828C-A99C5CB61E93}"/>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pentagono 25">
              <a:extLst>
                <a:ext uri="{FF2B5EF4-FFF2-40B4-BE49-F238E27FC236}">
                  <a16:creationId xmlns:a16="http://schemas.microsoft.com/office/drawing/2014/main" xmlns="" id="{ACADFFD2-8C2B-4FE5-94C8-51D044ECB432}"/>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CasellaDiTesto 26">
            <a:extLst>
              <a:ext uri="{FF2B5EF4-FFF2-40B4-BE49-F238E27FC236}">
                <a16:creationId xmlns:a16="http://schemas.microsoft.com/office/drawing/2014/main" xmlns="" id="{A14E5BD5-2A7B-4C9E-8066-580044731BDA}"/>
              </a:ext>
            </a:extLst>
          </p:cNvPr>
          <p:cNvSpPr txBox="1"/>
          <p:nvPr/>
        </p:nvSpPr>
        <p:spPr>
          <a:xfrm>
            <a:off x="4173567" y="5265321"/>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28" name="CasellaDiTesto 27">
            <a:extLst>
              <a:ext uri="{FF2B5EF4-FFF2-40B4-BE49-F238E27FC236}">
                <a16:creationId xmlns:a16="http://schemas.microsoft.com/office/drawing/2014/main" xmlns="" id="{648F4982-C3E7-4C60-8686-5FBEFA5B0A98}"/>
              </a:ext>
            </a:extLst>
          </p:cNvPr>
          <p:cNvSpPr txBox="1"/>
          <p:nvPr/>
        </p:nvSpPr>
        <p:spPr>
          <a:xfrm>
            <a:off x="166994" y="5126821"/>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29" name="CasellaDiTesto 28">
            <a:extLst>
              <a:ext uri="{FF2B5EF4-FFF2-40B4-BE49-F238E27FC236}">
                <a16:creationId xmlns:a16="http://schemas.microsoft.com/office/drawing/2014/main" xmlns="" id="{58493698-98A1-41CA-B955-63E2F5BC55AB}"/>
              </a:ext>
            </a:extLst>
          </p:cNvPr>
          <p:cNvSpPr txBox="1"/>
          <p:nvPr/>
        </p:nvSpPr>
        <p:spPr>
          <a:xfrm>
            <a:off x="7302837" y="5403820"/>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30" name="Picture 10" descr="Risultati immagini per shop customer icon">
            <a:extLst>
              <a:ext uri="{FF2B5EF4-FFF2-40B4-BE49-F238E27FC236}">
                <a16:creationId xmlns:a16="http://schemas.microsoft.com/office/drawing/2014/main" xmlns="" id="{F202206B-81E3-435A-8D56-F7571BE9085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62314" y="4475901"/>
            <a:ext cx="1855837" cy="18558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KEA logo made &quot;future proof&quot; in subtle redesign by Seventy Agency">
            <a:extLst>
              <a:ext uri="{FF2B5EF4-FFF2-40B4-BE49-F238E27FC236}">
                <a16:creationId xmlns:a16="http://schemas.microsoft.com/office/drawing/2014/main" xmlns="" id="{DE49236E-57B7-4AE8-AFFD-95873274741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74000" y="314325"/>
            <a:ext cx="1325563" cy="132556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4" descr="IKEA logo made &quot;future proof&quot; in subtle redesign by Seventy Agency">
            <a:extLst>
              <a:ext uri="{FF2B5EF4-FFF2-40B4-BE49-F238E27FC236}">
                <a16:creationId xmlns:a16="http://schemas.microsoft.com/office/drawing/2014/main" xmlns="" id="{C5FB8E25-C66D-46FB-9A51-2BE0A3DF908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8963" y="2496150"/>
            <a:ext cx="706268" cy="70626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The New IKEA Catalogue Is Giving Us Serious Decorating Envy">
            <a:extLst>
              <a:ext uri="{FF2B5EF4-FFF2-40B4-BE49-F238E27FC236}">
                <a16:creationId xmlns:a16="http://schemas.microsoft.com/office/drawing/2014/main" xmlns="" id="{761D7AEB-CE51-48F2-98B9-7081C709419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40063" y="264305"/>
            <a:ext cx="2515910" cy="1404229"/>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CasellaDiTesto 31">
            <a:extLst>
              <a:ext uri="{FF2B5EF4-FFF2-40B4-BE49-F238E27FC236}">
                <a16:creationId xmlns:a16="http://schemas.microsoft.com/office/drawing/2014/main" xmlns="" id="{B7060270-4EFD-455F-8301-EDA01487BEA9}"/>
              </a:ext>
            </a:extLst>
          </p:cNvPr>
          <p:cNvSpPr txBox="1"/>
          <p:nvPr/>
        </p:nvSpPr>
        <p:spPr>
          <a:xfrm>
            <a:off x="5919810" y="1176942"/>
            <a:ext cx="1826462" cy="954107"/>
          </a:xfrm>
          <a:prstGeom prst="rect">
            <a:avLst/>
          </a:prstGeom>
          <a:noFill/>
        </p:spPr>
        <p:txBody>
          <a:bodyPr wrap="none" rtlCol="0">
            <a:spAutoFit/>
          </a:bodyPr>
          <a:lstStyle/>
          <a:p>
            <a:pPr algn="ctr"/>
            <a:r>
              <a:rPr lang="it-IT" sz="2800" b="1" dirty="0" err="1">
                <a:solidFill>
                  <a:srgbClr val="FF0000"/>
                </a:solidFill>
              </a:rPr>
              <a:t>Backward</a:t>
            </a:r>
            <a:endParaRPr lang="it-IT" sz="2800" b="1" dirty="0">
              <a:solidFill>
                <a:srgbClr val="FF0000"/>
              </a:solidFill>
            </a:endParaRPr>
          </a:p>
          <a:p>
            <a:pPr algn="ctr"/>
            <a:r>
              <a:rPr lang="it-IT" sz="2800" b="1" dirty="0" err="1">
                <a:solidFill>
                  <a:srgbClr val="FF0000"/>
                </a:solidFill>
              </a:rPr>
              <a:t>integration</a:t>
            </a:r>
            <a:endParaRPr lang="it-IT" sz="2800" b="1" dirty="0">
              <a:solidFill>
                <a:srgbClr val="FF0000"/>
              </a:solidFill>
            </a:endParaRPr>
          </a:p>
        </p:txBody>
      </p:sp>
      <p:pic>
        <p:nvPicPr>
          <p:cNvPr id="33" name="Picture 6" descr="61% OFF - IKEA Ikea Ektorp Sofa Bed / Sofas">
            <a:extLst>
              <a:ext uri="{FF2B5EF4-FFF2-40B4-BE49-F238E27FC236}">
                <a16:creationId xmlns:a16="http://schemas.microsoft.com/office/drawing/2014/main" xmlns="" id="{5FA0C99B-9CB6-4D69-B3ED-7F2952F9385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528" t="27329" r="4579" b="28932"/>
          <a:stretch/>
        </p:blipFill>
        <p:spPr bwMode="auto">
          <a:xfrm>
            <a:off x="8135257" y="2857787"/>
            <a:ext cx="3200400" cy="155722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ttore 2 33">
            <a:extLst>
              <a:ext uri="{FF2B5EF4-FFF2-40B4-BE49-F238E27FC236}">
                <a16:creationId xmlns:a16="http://schemas.microsoft.com/office/drawing/2014/main" xmlns="" id="{7CC43CBC-9E29-4D22-8BA9-987D99CF26B5}"/>
              </a:ext>
            </a:extLst>
          </p:cNvPr>
          <p:cNvCxnSpPr>
            <a:cxnSpLocks/>
          </p:cNvCxnSpPr>
          <p:nvPr/>
        </p:nvCxnSpPr>
        <p:spPr>
          <a:xfrm flipH="1">
            <a:off x="5265057" y="4788694"/>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xmlns="" id="{1828EFC5-83B4-4554-8712-5F5C30A920C3}"/>
              </a:ext>
            </a:extLst>
          </p:cNvPr>
          <p:cNvCxnSpPr>
            <a:cxnSpLocks/>
          </p:cNvCxnSpPr>
          <p:nvPr/>
        </p:nvCxnSpPr>
        <p:spPr>
          <a:xfrm flipH="1">
            <a:off x="5937429" y="2131843"/>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xmlns="" id="{57A450B0-A423-44E8-9AEF-6B82423CC936}"/>
              </a:ext>
            </a:extLst>
          </p:cNvPr>
          <p:cNvSpPr txBox="1"/>
          <p:nvPr/>
        </p:nvSpPr>
        <p:spPr>
          <a:xfrm>
            <a:off x="9474535" y="6059411"/>
            <a:ext cx="1270000" cy="400110"/>
          </a:xfrm>
          <a:prstGeom prst="rect">
            <a:avLst/>
          </a:prstGeom>
          <a:noFill/>
        </p:spPr>
        <p:txBody>
          <a:bodyPr wrap="square" rtlCol="0">
            <a:spAutoFit/>
          </a:bodyPr>
          <a:lstStyle/>
          <a:p>
            <a:pPr algn="ctr"/>
            <a:r>
              <a:rPr lang="it-IT" sz="2000" b="1" dirty="0"/>
              <a:t>USER</a:t>
            </a:r>
          </a:p>
        </p:txBody>
      </p:sp>
    </p:spTree>
    <p:extLst>
      <p:ext uri="{BB962C8B-B14F-4D97-AF65-F5344CB8AC3E}">
        <p14:creationId xmlns:p14="http://schemas.microsoft.com/office/powerpoint/2010/main" xmlns="" val="2082331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 story 2</a:t>
            </a:r>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rotWithShape="1">
          <a:blip r:embed="rId2" cstate="print"/>
          <a:srcRect r="32214"/>
          <a:stretch/>
        </p:blipFill>
        <p:spPr>
          <a:xfrm>
            <a:off x="312058" y="3050608"/>
            <a:ext cx="7841342" cy="1436914"/>
          </a:xfrm>
          <a:prstGeom prst="rect">
            <a:avLst/>
          </a:prstGeom>
        </p:spPr>
      </p:pic>
      <p:sp>
        <p:nvSpPr>
          <p:cNvPr id="11" name="Figura a mano libera: forma 10">
            <a:extLst>
              <a:ext uri="{FF2B5EF4-FFF2-40B4-BE49-F238E27FC236}">
                <a16:creationId xmlns:a16="http://schemas.microsoft.com/office/drawing/2014/main" xmlns="" id="{A12A4372-0F76-4C67-A3B6-99A86B19DEFA}"/>
              </a:ext>
            </a:extLst>
          </p:cNvPr>
          <p:cNvSpPr/>
          <p:nvPr/>
        </p:nvSpPr>
        <p:spPr>
          <a:xfrm>
            <a:off x="5470978" y="3050608"/>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32</a:t>
            </a:fld>
            <a:endParaRPr lang="it-IT"/>
          </a:p>
        </p:txBody>
      </p:sp>
      <p:grpSp>
        <p:nvGrpSpPr>
          <p:cNvPr id="5" name="Gruppo 22">
            <a:extLst>
              <a:ext uri="{FF2B5EF4-FFF2-40B4-BE49-F238E27FC236}">
                <a16:creationId xmlns:a16="http://schemas.microsoft.com/office/drawing/2014/main" xmlns="" id="{CC96E8F2-C992-4111-BD08-D469866B380E}"/>
              </a:ext>
            </a:extLst>
          </p:cNvPr>
          <p:cNvGrpSpPr/>
          <p:nvPr/>
        </p:nvGrpSpPr>
        <p:grpSpPr>
          <a:xfrm>
            <a:off x="0" y="4948407"/>
            <a:ext cx="9440063" cy="1280160"/>
            <a:chOff x="914313" y="4765205"/>
            <a:chExt cx="4462445" cy="1280160"/>
          </a:xfrm>
        </p:grpSpPr>
        <p:sp>
          <p:nvSpPr>
            <p:cNvPr id="24" name="Freccia a pentagono 23">
              <a:extLst>
                <a:ext uri="{FF2B5EF4-FFF2-40B4-BE49-F238E27FC236}">
                  <a16:creationId xmlns:a16="http://schemas.microsoft.com/office/drawing/2014/main" xmlns="" id="{A27EF620-1054-4618-8452-4CE921724BE6}"/>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pentagono 24">
              <a:extLst>
                <a:ext uri="{FF2B5EF4-FFF2-40B4-BE49-F238E27FC236}">
                  <a16:creationId xmlns:a16="http://schemas.microsoft.com/office/drawing/2014/main" xmlns="" id="{638B5AE6-88E9-4EA1-828C-A99C5CB61E93}"/>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pentagono 25">
              <a:extLst>
                <a:ext uri="{FF2B5EF4-FFF2-40B4-BE49-F238E27FC236}">
                  <a16:creationId xmlns:a16="http://schemas.microsoft.com/office/drawing/2014/main" xmlns="" id="{ACADFFD2-8C2B-4FE5-94C8-51D044ECB432}"/>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CasellaDiTesto 26">
            <a:extLst>
              <a:ext uri="{FF2B5EF4-FFF2-40B4-BE49-F238E27FC236}">
                <a16:creationId xmlns:a16="http://schemas.microsoft.com/office/drawing/2014/main" xmlns="" id="{A14E5BD5-2A7B-4C9E-8066-580044731BDA}"/>
              </a:ext>
            </a:extLst>
          </p:cNvPr>
          <p:cNvSpPr txBox="1"/>
          <p:nvPr/>
        </p:nvSpPr>
        <p:spPr>
          <a:xfrm>
            <a:off x="4173567" y="5265321"/>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28" name="CasellaDiTesto 27">
            <a:extLst>
              <a:ext uri="{FF2B5EF4-FFF2-40B4-BE49-F238E27FC236}">
                <a16:creationId xmlns:a16="http://schemas.microsoft.com/office/drawing/2014/main" xmlns="" id="{648F4982-C3E7-4C60-8686-5FBEFA5B0A98}"/>
              </a:ext>
            </a:extLst>
          </p:cNvPr>
          <p:cNvSpPr txBox="1"/>
          <p:nvPr/>
        </p:nvSpPr>
        <p:spPr>
          <a:xfrm>
            <a:off x="166994" y="5126821"/>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29" name="CasellaDiTesto 28">
            <a:extLst>
              <a:ext uri="{FF2B5EF4-FFF2-40B4-BE49-F238E27FC236}">
                <a16:creationId xmlns:a16="http://schemas.microsoft.com/office/drawing/2014/main" xmlns="" id="{58493698-98A1-41CA-B955-63E2F5BC55AB}"/>
              </a:ext>
            </a:extLst>
          </p:cNvPr>
          <p:cNvSpPr txBox="1"/>
          <p:nvPr/>
        </p:nvSpPr>
        <p:spPr>
          <a:xfrm>
            <a:off x="7302837" y="5403820"/>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30" name="Picture 10" descr="Risultati immagini per shop customer icon">
            <a:extLst>
              <a:ext uri="{FF2B5EF4-FFF2-40B4-BE49-F238E27FC236}">
                <a16:creationId xmlns:a16="http://schemas.microsoft.com/office/drawing/2014/main" xmlns="" id="{F202206B-81E3-435A-8D56-F7571BE9085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62314" y="4475901"/>
            <a:ext cx="1855837" cy="185583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magine 2">
            <a:extLst>
              <a:ext uri="{FF2B5EF4-FFF2-40B4-BE49-F238E27FC236}">
                <a16:creationId xmlns:a16="http://schemas.microsoft.com/office/drawing/2014/main" xmlns="" id="{D4AA1CF2-01FC-49DC-ADF5-D94020DD23F8}"/>
              </a:ext>
            </a:extLst>
          </p:cNvPr>
          <p:cNvPicPr>
            <a:picLocks noChangeAspect="1"/>
          </p:cNvPicPr>
          <p:nvPr/>
        </p:nvPicPr>
        <p:blipFill>
          <a:blip r:embed="rId4" cstate="print"/>
          <a:stretch>
            <a:fillRect/>
          </a:stretch>
        </p:blipFill>
        <p:spPr>
          <a:xfrm>
            <a:off x="7788087" y="585053"/>
            <a:ext cx="1536325" cy="798645"/>
          </a:xfrm>
          <a:prstGeom prst="rect">
            <a:avLst/>
          </a:prstGeom>
        </p:spPr>
      </p:pic>
      <p:sp>
        <p:nvSpPr>
          <p:cNvPr id="38" name="Rettangolo 37">
            <a:extLst>
              <a:ext uri="{FF2B5EF4-FFF2-40B4-BE49-F238E27FC236}">
                <a16:creationId xmlns:a16="http://schemas.microsoft.com/office/drawing/2014/main" xmlns="" id="{ED8AF115-8EAB-44E8-9D3C-20986C5928E7}"/>
              </a:ext>
            </a:extLst>
          </p:cNvPr>
          <p:cNvSpPr/>
          <p:nvPr/>
        </p:nvSpPr>
        <p:spPr>
          <a:xfrm>
            <a:off x="4672693" y="2869179"/>
            <a:ext cx="13788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xmlns="" id="{D10C3011-F521-415D-A819-56AD7C61DD0E}"/>
              </a:ext>
            </a:extLst>
          </p:cNvPr>
          <p:cNvPicPr>
            <a:picLocks noChangeAspect="1"/>
          </p:cNvPicPr>
          <p:nvPr/>
        </p:nvPicPr>
        <p:blipFill>
          <a:blip r:embed="rId4" cstate="print"/>
          <a:stretch>
            <a:fillRect/>
          </a:stretch>
        </p:blipFill>
        <p:spPr>
          <a:xfrm>
            <a:off x="4851439" y="2557929"/>
            <a:ext cx="1021364" cy="530947"/>
          </a:xfrm>
          <a:prstGeom prst="rect">
            <a:avLst/>
          </a:prstGeom>
        </p:spPr>
      </p:pic>
      <p:sp>
        <p:nvSpPr>
          <p:cNvPr id="40" name="CasellaDiTesto 39">
            <a:extLst>
              <a:ext uri="{FF2B5EF4-FFF2-40B4-BE49-F238E27FC236}">
                <a16:creationId xmlns:a16="http://schemas.microsoft.com/office/drawing/2014/main" xmlns="" id="{EAB4B02D-83D4-4C06-88B9-759AF1380F82}"/>
              </a:ext>
            </a:extLst>
          </p:cNvPr>
          <p:cNvSpPr txBox="1"/>
          <p:nvPr/>
        </p:nvSpPr>
        <p:spPr>
          <a:xfrm>
            <a:off x="6375224" y="1176942"/>
            <a:ext cx="915636" cy="523220"/>
          </a:xfrm>
          <a:prstGeom prst="rect">
            <a:avLst/>
          </a:prstGeom>
          <a:noFill/>
        </p:spPr>
        <p:txBody>
          <a:bodyPr wrap="none" rtlCol="0">
            <a:spAutoFit/>
          </a:bodyPr>
          <a:lstStyle/>
          <a:p>
            <a:pPr algn="ctr"/>
            <a:r>
              <a:rPr lang="it-IT" sz="2800" b="1" dirty="0">
                <a:solidFill>
                  <a:srgbClr val="FF0000"/>
                </a:solidFill>
              </a:rPr>
              <a:t>1960</a:t>
            </a:r>
          </a:p>
        </p:txBody>
      </p:sp>
      <p:pic>
        <p:nvPicPr>
          <p:cNvPr id="22" name="Picture 4" descr="Divani design | NATUZZI ITALIA">
            <a:extLst>
              <a:ext uri="{FF2B5EF4-FFF2-40B4-BE49-F238E27FC236}">
                <a16:creationId xmlns:a16="http://schemas.microsoft.com/office/drawing/2014/main" xmlns="" id="{84C537A5-9217-4C46-A50D-46155D9AEEB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421" t="17302" r="17126" b="19435"/>
          <a:stretch/>
        </p:blipFill>
        <p:spPr bwMode="auto">
          <a:xfrm>
            <a:off x="8239798" y="3001931"/>
            <a:ext cx="3371435" cy="1379569"/>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CasellaDiTesto 30">
            <a:extLst>
              <a:ext uri="{FF2B5EF4-FFF2-40B4-BE49-F238E27FC236}">
                <a16:creationId xmlns:a16="http://schemas.microsoft.com/office/drawing/2014/main" xmlns="" id="{6F005D85-2048-4D92-AC15-731FCD4E456B}"/>
              </a:ext>
            </a:extLst>
          </p:cNvPr>
          <p:cNvSpPr txBox="1"/>
          <p:nvPr/>
        </p:nvSpPr>
        <p:spPr>
          <a:xfrm>
            <a:off x="9474535" y="6059411"/>
            <a:ext cx="1270000" cy="400110"/>
          </a:xfrm>
          <a:prstGeom prst="rect">
            <a:avLst/>
          </a:prstGeom>
          <a:noFill/>
        </p:spPr>
        <p:txBody>
          <a:bodyPr wrap="square" rtlCol="0">
            <a:spAutoFit/>
          </a:bodyPr>
          <a:lstStyle/>
          <a:p>
            <a:pPr algn="ctr"/>
            <a:r>
              <a:rPr lang="it-IT" sz="2000" b="1" dirty="0"/>
              <a:t>USER</a:t>
            </a:r>
          </a:p>
        </p:txBody>
      </p:sp>
    </p:spTree>
    <p:extLst>
      <p:ext uri="{BB962C8B-B14F-4D97-AF65-F5344CB8AC3E}">
        <p14:creationId xmlns:p14="http://schemas.microsoft.com/office/powerpoint/2010/main" xmlns="" val="113375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0FA90C-9296-4A13-8A04-6F3F1A4FAA82}"/>
              </a:ext>
            </a:extLst>
          </p:cNvPr>
          <p:cNvSpPr>
            <a:spLocks noGrp="1"/>
          </p:cNvSpPr>
          <p:nvPr>
            <p:ph type="title"/>
          </p:nvPr>
        </p:nvSpPr>
        <p:spPr/>
        <p:txBody>
          <a:bodyPr/>
          <a:lstStyle/>
          <a:p>
            <a:r>
              <a:rPr lang="en-US" b="1" dirty="0"/>
              <a:t>Vertical integration story 2</a:t>
            </a:r>
            <a:endParaRPr lang="it-IT" dirty="0"/>
          </a:p>
        </p:txBody>
      </p:sp>
      <p:pic>
        <p:nvPicPr>
          <p:cNvPr id="4" name="Immagine 3">
            <a:extLst>
              <a:ext uri="{FF2B5EF4-FFF2-40B4-BE49-F238E27FC236}">
                <a16:creationId xmlns:a16="http://schemas.microsoft.com/office/drawing/2014/main" xmlns="" id="{BF273488-BD52-462A-A397-2B25AAF372BD}"/>
              </a:ext>
            </a:extLst>
          </p:cNvPr>
          <p:cNvPicPr/>
          <p:nvPr/>
        </p:nvPicPr>
        <p:blipFill rotWithShape="1">
          <a:blip r:embed="rId2" cstate="print"/>
          <a:srcRect r="32214"/>
          <a:stretch/>
        </p:blipFill>
        <p:spPr>
          <a:xfrm>
            <a:off x="312058" y="3050608"/>
            <a:ext cx="7841342" cy="1436914"/>
          </a:xfrm>
          <a:prstGeom prst="rect">
            <a:avLst/>
          </a:prstGeom>
        </p:spPr>
      </p:pic>
      <p:sp>
        <p:nvSpPr>
          <p:cNvPr id="11" name="Figura a mano libera: forma 10">
            <a:extLst>
              <a:ext uri="{FF2B5EF4-FFF2-40B4-BE49-F238E27FC236}">
                <a16:creationId xmlns:a16="http://schemas.microsoft.com/office/drawing/2014/main" xmlns="" id="{A12A4372-0F76-4C67-A3B6-99A86B19DEFA}"/>
              </a:ext>
            </a:extLst>
          </p:cNvPr>
          <p:cNvSpPr/>
          <p:nvPr/>
        </p:nvSpPr>
        <p:spPr>
          <a:xfrm>
            <a:off x="5470978" y="3050608"/>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xmlns="" id="{554CD5DA-FE9B-4BE5-BE11-6C2B0993B964}"/>
              </a:ext>
            </a:extLst>
          </p:cNvPr>
          <p:cNvSpPr/>
          <p:nvPr/>
        </p:nvSpPr>
        <p:spPr>
          <a:xfrm>
            <a:off x="6956878" y="5055087"/>
            <a:ext cx="1295400" cy="533400"/>
          </a:xfrm>
          <a:custGeom>
            <a:avLst/>
            <a:gdLst>
              <a:gd name="connsiteX0" fmla="*/ 0 w 1295400"/>
              <a:gd name="connsiteY0" fmla="*/ 0 h 533400"/>
              <a:gd name="connsiteX1" fmla="*/ 190500 w 1295400"/>
              <a:gd name="connsiteY1" fmla="*/ 520700 h 533400"/>
              <a:gd name="connsiteX2" fmla="*/ 939800 w 1295400"/>
              <a:gd name="connsiteY2" fmla="*/ 533400 h 533400"/>
              <a:gd name="connsiteX3" fmla="*/ 1295400 w 1295400"/>
              <a:gd name="connsiteY3" fmla="*/ 38100 h 533400"/>
              <a:gd name="connsiteX4" fmla="*/ 0 w 1295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533400">
                <a:moveTo>
                  <a:pt x="0" y="0"/>
                </a:moveTo>
                <a:lnTo>
                  <a:pt x="190500" y="520700"/>
                </a:lnTo>
                <a:lnTo>
                  <a:pt x="939800" y="533400"/>
                </a:lnTo>
                <a:lnTo>
                  <a:pt x="1295400" y="38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CB3355E-2F93-47C7-A3D1-1F0C2D5B4874}"/>
              </a:ext>
            </a:extLst>
          </p:cNvPr>
          <p:cNvSpPr/>
          <p:nvPr/>
        </p:nvSpPr>
        <p:spPr>
          <a:xfrm>
            <a:off x="5715000" y="4090194"/>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BD56051F-EFA2-40C2-A857-CAEFF09CDDE3}"/>
              </a:ext>
            </a:extLst>
          </p:cNvPr>
          <p:cNvSpPr/>
          <p:nvPr/>
        </p:nvSpPr>
        <p:spPr>
          <a:xfrm>
            <a:off x="7268028" y="6145419"/>
            <a:ext cx="673100" cy="29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xmlns="" id="{E7627D0E-C46F-4BB9-A79C-01C2D28A6FC3}"/>
              </a:ext>
            </a:extLst>
          </p:cNvPr>
          <p:cNvSpPr txBox="1"/>
          <p:nvPr/>
        </p:nvSpPr>
        <p:spPr>
          <a:xfrm>
            <a:off x="7351485" y="4994188"/>
            <a:ext cx="348172" cy="461665"/>
          </a:xfrm>
          <a:prstGeom prst="rect">
            <a:avLst/>
          </a:prstGeom>
          <a:noFill/>
        </p:spPr>
        <p:txBody>
          <a:bodyPr wrap="none" rtlCol="0">
            <a:spAutoFit/>
          </a:bodyPr>
          <a:lstStyle/>
          <a:p>
            <a:r>
              <a:rPr lang="it-IT" sz="2400" b="1" dirty="0"/>
              <a:t>P</a:t>
            </a:r>
          </a:p>
        </p:txBody>
      </p:sp>
      <p:sp>
        <p:nvSpPr>
          <p:cNvPr id="20" name="Segnaposto numero diapositiva 19">
            <a:extLst>
              <a:ext uri="{FF2B5EF4-FFF2-40B4-BE49-F238E27FC236}">
                <a16:creationId xmlns:a16="http://schemas.microsoft.com/office/drawing/2014/main" xmlns="" id="{A2901DAA-991F-4481-832D-EC0361789CB7}"/>
              </a:ext>
            </a:extLst>
          </p:cNvPr>
          <p:cNvSpPr>
            <a:spLocks noGrp="1"/>
          </p:cNvSpPr>
          <p:nvPr>
            <p:ph type="sldNum" sz="quarter" idx="12"/>
          </p:nvPr>
        </p:nvSpPr>
        <p:spPr/>
        <p:txBody>
          <a:bodyPr/>
          <a:lstStyle/>
          <a:p>
            <a:fld id="{DCE366CF-62E3-44AA-B5F8-91C8785CFA03}" type="slidenum">
              <a:rPr lang="it-IT" smtClean="0"/>
              <a:pPr/>
              <a:t>33</a:t>
            </a:fld>
            <a:endParaRPr lang="it-IT"/>
          </a:p>
        </p:txBody>
      </p:sp>
      <p:grpSp>
        <p:nvGrpSpPr>
          <p:cNvPr id="3" name="Gruppo 22">
            <a:extLst>
              <a:ext uri="{FF2B5EF4-FFF2-40B4-BE49-F238E27FC236}">
                <a16:creationId xmlns:a16="http://schemas.microsoft.com/office/drawing/2014/main" xmlns="" id="{CC96E8F2-C992-4111-BD08-D469866B380E}"/>
              </a:ext>
            </a:extLst>
          </p:cNvPr>
          <p:cNvGrpSpPr/>
          <p:nvPr/>
        </p:nvGrpSpPr>
        <p:grpSpPr>
          <a:xfrm>
            <a:off x="0" y="4948407"/>
            <a:ext cx="9440063" cy="1280160"/>
            <a:chOff x="914313" y="4765205"/>
            <a:chExt cx="4462445" cy="1280160"/>
          </a:xfrm>
        </p:grpSpPr>
        <p:sp>
          <p:nvSpPr>
            <p:cNvPr id="24" name="Freccia a pentagono 23">
              <a:extLst>
                <a:ext uri="{FF2B5EF4-FFF2-40B4-BE49-F238E27FC236}">
                  <a16:creationId xmlns:a16="http://schemas.microsoft.com/office/drawing/2014/main" xmlns="" id="{A27EF620-1054-4618-8452-4CE921724BE6}"/>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pentagono 24">
              <a:extLst>
                <a:ext uri="{FF2B5EF4-FFF2-40B4-BE49-F238E27FC236}">
                  <a16:creationId xmlns:a16="http://schemas.microsoft.com/office/drawing/2014/main" xmlns="" id="{638B5AE6-88E9-4EA1-828C-A99C5CB61E93}"/>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pentagono 25">
              <a:extLst>
                <a:ext uri="{FF2B5EF4-FFF2-40B4-BE49-F238E27FC236}">
                  <a16:creationId xmlns:a16="http://schemas.microsoft.com/office/drawing/2014/main" xmlns="" id="{ACADFFD2-8C2B-4FE5-94C8-51D044ECB432}"/>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CasellaDiTesto 26">
            <a:extLst>
              <a:ext uri="{FF2B5EF4-FFF2-40B4-BE49-F238E27FC236}">
                <a16:creationId xmlns:a16="http://schemas.microsoft.com/office/drawing/2014/main" xmlns="" id="{A14E5BD5-2A7B-4C9E-8066-580044731BDA}"/>
              </a:ext>
            </a:extLst>
          </p:cNvPr>
          <p:cNvSpPr txBox="1"/>
          <p:nvPr/>
        </p:nvSpPr>
        <p:spPr>
          <a:xfrm>
            <a:off x="4173567" y="5265321"/>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28" name="CasellaDiTesto 27">
            <a:extLst>
              <a:ext uri="{FF2B5EF4-FFF2-40B4-BE49-F238E27FC236}">
                <a16:creationId xmlns:a16="http://schemas.microsoft.com/office/drawing/2014/main" xmlns="" id="{648F4982-C3E7-4C60-8686-5FBEFA5B0A98}"/>
              </a:ext>
            </a:extLst>
          </p:cNvPr>
          <p:cNvSpPr txBox="1"/>
          <p:nvPr/>
        </p:nvSpPr>
        <p:spPr>
          <a:xfrm>
            <a:off x="166994" y="5126821"/>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29" name="CasellaDiTesto 28">
            <a:extLst>
              <a:ext uri="{FF2B5EF4-FFF2-40B4-BE49-F238E27FC236}">
                <a16:creationId xmlns:a16="http://schemas.microsoft.com/office/drawing/2014/main" xmlns="" id="{58493698-98A1-41CA-B955-63E2F5BC55AB}"/>
              </a:ext>
            </a:extLst>
          </p:cNvPr>
          <p:cNvSpPr txBox="1"/>
          <p:nvPr/>
        </p:nvSpPr>
        <p:spPr>
          <a:xfrm>
            <a:off x="7302837" y="5403820"/>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30" name="Picture 10" descr="Risultati immagini per shop customer icon">
            <a:extLst>
              <a:ext uri="{FF2B5EF4-FFF2-40B4-BE49-F238E27FC236}">
                <a16:creationId xmlns:a16="http://schemas.microsoft.com/office/drawing/2014/main" xmlns="" id="{F202206B-81E3-435A-8D56-F7571BE9085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62314" y="4475901"/>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ttangolo 21">
            <a:extLst>
              <a:ext uri="{FF2B5EF4-FFF2-40B4-BE49-F238E27FC236}">
                <a16:creationId xmlns:a16="http://schemas.microsoft.com/office/drawing/2014/main" xmlns="" id="{4D5ADD51-E499-41E2-9AAE-464144021023}"/>
              </a:ext>
            </a:extLst>
          </p:cNvPr>
          <p:cNvSpPr/>
          <p:nvPr/>
        </p:nvSpPr>
        <p:spPr>
          <a:xfrm>
            <a:off x="4787900" y="2844800"/>
            <a:ext cx="2686957" cy="17997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50" name="Picture 6" descr="Divani e Divani: Opinioni, Prezzi e Modelli dei Divani By Natuzzi">
            <a:extLst>
              <a:ext uri="{FF2B5EF4-FFF2-40B4-BE49-F238E27FC236}">
                <a16:creationId xmlns:a16="http://schemas.microsoft.com/office/drawing/2014/main" xmlns="" id="{83A6776D-D1BF-435C-9C11-6A6675A668A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554" t="36133" r="18610" b="35689"/>
          <a:stretch/>
        </p:blipFill>
        <p:spPr bwMode="auto">
          <a:xfrm>
            <a:off x="5343978" y="2498782"/>
            <a:ext cx="1574800" cy="5207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6" descr="Divani e Divani: Opinioni, Prezzi e Modelli dei Divani By Natuzzi">
            <a:extLst>
              <a:ext uri="{FF2B5EF4-FFF2-40B4-BE49-F238E27FC236}">
                <a16:creationId xmlns:a16="http://schemas.microsoft.com/office/drawing/2014/main" xmlns="" id="{AEE951B6-0B15-4A29-9507-471238CED5A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554" t="36133" r="18610" b="35689"/>
          <a:stretch/>
        </p:blipFill>
        <p:spPr bwMode="auto">
          <a:xfrm>
            <a:off x="7703620" y="518325"/>
            <a:ext cx="2523633" cy="834427"/>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CasellaDiTesto 31">
            <a:extLst>
              <a:ext uri="{FF2B5EF4-FFF2-40B4-BE49-F238E27FC236}">
                <a16:creationId xmlns:a16="http://schemas.microsoft.com/office/drawing/2014/main" xmlns="" id="{620C6C0C-6017-4D18-B719-D23E3569DCE3}"/>
              </a:ext>
            </a:extLst>
          </p:cNvPr>
          <p:cNvSpPr txBox="1"/>
          <p:nvPr/>
        </p:nvSpPr>
        <p:spPr>
          <a:xfrm>
            <a:off x="5552841" y="4029366"/>
            <a:ext cx="1213537" cy="646331"/>
          </a:xfrm>
          <a:prstGeom prst="rect">
            <a:avLst/>
          </a:prstGeom>
          <a:noFill/>
        </p:spPr>
        <p:txBody>
          <a:bodyPr wrap="none" rtlCol="0">
            <a:spAutoFit/>
          </a:bodyPr>
          <a:lstStyle/>
          <a:p>
            <a:pPr algn="ctr"/>
            <a:r>
              <a:rPr lang="it-IT" dirty="0" err="1">
                <a:solidFill>
                  <a:srgbClr val="FF0000"/>
                </a:solidFill>
              </a:rPr>
              <a:t>Forward</a:t>
            </a:r>
            <a:endParaRPr lang="it-IT" dirty="0">
              <a:solidFill>
                <a:srgbClr val="FF0000"/>
              </a:solidFill>
            </a:endParaRPr>
          </a:p>
          <a:p>
            <a:pPr algn="ctr"/>
            <a:r>
              <a:rPr lang="it-IT" dirty="0" err="1">
                <a:solidFill>
                  <a:srgbClr val="FF0000"/>
                </a:solidFill>
              </a:rPr>
              <a:t>integration</a:t>
            </a:r>
            <a:endParaRPr lang="it-IT" dirty="0">
              <a:solidFill>
                <a:srgbClr val="FF0000"/>
              </a:solidFill>
            </a:endParaRPr>
          </a:p>
        </p:txBody>
      </p:sp>
      <p:sp>
        <p:nvSpPr>
          <p:cNvPr id="33" name="CasellaDiTesto 32">
            <a:extLst>
              <a:ext uri="{FF2B5EF4-FFF2-40B4-BE49-F238E27FC236}">
                <a16:creationId xmlns:a16="http://schemas.microsoft.com/office/drawing/2014/main" xmlns="" id="{4C5E7FA0-40C8-412D-8827-66944A42FD6F}"/>
              </a:ext>
            </a:extLst>
          </p:cNvPr>
          <p:cNvSpPr txBox="1"/>
          <p:nvPr/>
        </p:nvSpPr>
        <p:spPr>
          <a:xfrm>
            <a:off x="5919810" y="1176942"/>
            <a:ext cx="1826462" cy="954107"/>
          </a:xfrm>
          <a:prstGeom prst="rect">
            <a:avLst/>
          </a:prstGeom>
          <a:noFill/>
        </p:spPr>
        <p:txBody>
          <a:bodyPr wrap="none" rtlCol="0">
            <a:spAutoFit/>
          </a:bodyPr>
          <a:lstStyle/>
          <a:p>
            <a:pPr algn="ctr"/>
            <a:r>
              <a:rPr lang="it-IT" sz="2800" b="1" dirty="0" err="1">
                <a:solidFill>
                  <a:srgbClr val="FF0000"/>
                </a:solidFill>
              </a:rPr>
              <a:t>Forward</a:t>
            </a:r>
            <a:endParaRPr lang="it-IT" sz="2800" b="1" dirty="0">
              <a:solidFill>
                <a:srgbClr val="FF0000"/>
              </a:solidFill>
            </a:endParaRPr>
          </a:p>
          <a:p>
            <a:pPr algn="ctr"/>
            <a:r>
              <a:rPr lang="it-IT" sz="2800" b="1" dirty="0" err="1">
                <a:solidFill>
                  <a:srgbClr val="FF0000"/>
                </a:solidFill>
              </a:rPr>
              <a:t>integration</a:t>
            </a:r>
            <a:endParaRPr lang="it-IT" sz="2800" b="1" dirty="0">
              <a:solidFill>
                <a:srgbClr val="FF0000"/>
              </a:solidFill>
            </a:endParaRPr>
          </a:p>
        </p:txBody>
      </p:sp>
      <p:pic>
        <p:nvPicPr>
          <p:cNvPr id="34" name="Picture 4" descr="Divani design | NATUZZI ITALIA">
            <a:extLst>
              <a:ext uri="{FF2B5EF4-FFF2-40B4-BE49-F238E27FC236}">
                <a16:creationId xmlns:a16="http://schemas.microsoft.com/office/drawing/2014/main" xmlns="" id="{05CDE217-0142-4386-8134-1E5200B04027}"/>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421" t="17302" r="17126" b="19435"/>
          <a:stretch/>
        </p:blipFill>
        <p:spPr bwMode="auto">
          <a:xfrm>
            <a:off x="8239798" y="3001931"/>
            <a:ext cx="3371435" cy="137956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Connettore 2 34">
            <a:extLst>
              <a:ext uri="{FF2B5EF4-FFF2-40B4-BE49-F238E27FC236}">
                <a16:creationId xmlns:a16="http://schemas.microsoft.com/office/drawing/2014/main" xmlns="" id="{458178D1-CA1E-4F17-BD8D-EF13DCC10234}"/>
              </a:ext>
            </a:extLst>
          </p:cNvPr>
          <p:cNvCxnSpPr>
            <a:cxnSpLocks/>
          </p:cNvCxnSpPr>
          <p:nvPr/>
        </p:nvCxnSpPr>
        <p:spPr>
          <a:xfrm>
            <a:off x="5265057" y="4788694"/>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xmlns="" id="{B5497001-D9D7-4A40-8900-70BC95C69FDB}"/>
              </a:ext>
            </a:extLst>
          </p:cNvPr>
          <p:cNvCxnSpPr>
            <a:cxnSpLocks/>
          </p:cNvCxnSpPr>
          <p:nvPr/>
        </p:nvCxnSpPr>
        <p:spPr>
          <a:xfrm>
            <a:off x="5919810" y="2157243"/>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xmlns="" id="{1B08F34D-F738-4708-8EE2-02134AE09B65}"/>
              </a:ext>
            </a:extLst>
          </p:cNvPr>
          <p:cNvSpPr txBox="1"/>
          <p:nvPr/>
        </p:nvSpPr>
        <p:spPr>
          <a:xfrm>
            <a:off x="9474535" y="6059411"/>
            <a:ext cx="1270000" cy="400110"/>
          </a:xfrm>
          <a:prstGeom prst="rect">
            <a:avLst/>
          </a:prstGeom>
          <a:noFill/>
        </p:spPr>
        <p:txBody>
          <a:bodyPr wrap="square" rtlCol="0">
            <a:spAutoFit/>
          </a:bodyPr>
          <a:lstStyle/>
          <a:p>
            <a:pPr algn="ctr"/>
            <a:r>
              <a:rPr lang="it-IT" sz="2000" b="1" dirty="0"/>
              <a:t>USER</a:t>
            </a:r>
          </a:p>
        </p:txBody>
      </p:sp>
    </p:spTree>
    <p:extLst>
      <p:ext uri="{BB962C8B-B14F-4D97-AF65-F5344CB8AC3E}">
        <p14:creationId xmlns:p14="http://schemas.microsoft.com/office/powerpoint/2010/main" xmlns="" val="681000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descr="Risultati immagini per rocchetto di cotone">
            <a:extLst>
              <a:ext uri="{FF2B5EF4-FFF2-40B4-BE49-F238E27FC236}">
                <a16:creationId xmlns:a16="http://schemas.microsoft.com/office/drawing/2014/main" xmlns="" id="{C41D7F08-E36E-4FA0-8FB2-EF56947D935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436532">
            <a:off x="1750312" y="1911557"/>
            <a:ext cx="1602658" cy="160265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o 6">
            <a:extLst>
              <a:ext uri="{FF2B5EF4-FFF2-40B4-BE49-F238E27FC236}">
                <a16:creationId xmlns:a16="http://schemas.microsoft.com/office/drawing/2014/main" xmlns="" id="{1CFC410B-7B87-41B2-9CC1-331EFDFF9B35}"/>
              </a:ext>
            </a:extLst>
          </p:cNvPr>
          <p:cNvGrpSpPr/>
          <p:nvPr/>
        </p:nvGrpSpPr>
        <p:grpSpPr>
          <a:xfrm>
            <a:off x="985740" y="5264244"/>
            <a:ext cx="9440063" cy="1280160"/>
            <a:chOff x="914313" y="4765205"/>
            <a:chExt cx="4462445" cy="1280160"/>
          </a:xfrm>
        </p:grpSpPr>
        <p:sp>
          <p:nvSpPr>
            <p:cNvPr id="12" name="Freccia a pentagono 11">
              <a:extLst>
                <a:ext uri="{FF2B5EF4-FFF2-40B4-BE49-F238E27FC236}">
                  <a16:creationId xmlns:a16="http://schemas.microsoft.com/office/drawing/2014/main" xmlns="" id="{DF77D13F-34B1-43C4-AD6C-7FE6E7E9E0B8}"/>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pentagono 10">
              <a:extLst>
                <a:ext uri="{FF2B5EF4-FFF2-40B4-BE49-F238E27FC236}">
                  <a16:creationId xmlns:a16="http://schemas.microsoft.com/office/drawing/2014/main" xmlns="" id="{A9B7901C-4CD9-4425-B885-20E7C9176F14}"/>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pentagono 4">
              <a:extLst>
                <a:ext uri="{FF2B5EF4-FFF2-40B4-BE49-F238E27FC236}">
                  <a16:creationId xmlns:a16="http://schemas.microsoft.com/office/drawing/2014/main" xmlns="" id="{5AF078F5-80D9-4F33-BC84-FB6A0AB596A5}"/>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a:extLst>
              <a:ext uri="{FF2B5EF4-FFF2-40B4-BE49-F238E27FC236}">
                <a16:creationId xmlns:a16="http://schemas.microsoft.com/office/drawing/2014/main" xmlns="" id="{3E02B959-5ACB-4810-8E46-7173AEA1C0CC}"/>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5" name="CasellaDiTesto 14">
            <a:extLst>
              <a:ext uri="{FF2B5EF4-FFF2-40B4-BE49-F238E27FC236}">
                <a16:creationId xmlns:a16="http://schemas.microsoft.com/office/drawing/2014/main" xmlns="" id="{00F5981D-5D67-4132-9FF1-DFA5E497F29A}"/>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6" name="CasellaDiTesto 15">
            <a:extLst>
              <a:ext uri="{FF2B5EF4-FFF2-40B4-BE49-F238E27FC236}">
                <a16:creationId xmlns:a16="http://schemas.microsoft.com/office/drawing/2014/main" xmlns="" id="{B8B0021F-5D8C-4B94-81E5-2A66726F1800}"/>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7" name="Picture 10" descr="Risultati immagini per shop customer icon">
            <a:extLst>
              <a:ext uri="{FF2B5EF4-FFF2-40B4-BE49-F238E27FC236}">
                <a16:creationId xmlns:a16="http://schemas.microsoft.com/office/drawing/2014/main" xmlns="" id="{E9494462-D830-48BB-A796-88B4173A474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48054" y="4791738"/>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BB75B262-5F9E-407D-A2B9-7740CA6F6E9E}"/>
              </a:ext>
            </a:extLst>
          </p:cNvPr>
          <p:cNvSpPr txBox="1"/>
          <p:nvPr/>
        </p:nvSpPr>
        <p:spPr>
          <a:xfrm>
            <a:off x="10425803" y="6359738"/>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pic>
        <p:nvPicPr>
          <p:cNvPr id="10242" name="Picture 2" descr="Risultati immagini per logo coin">
            <a:extLst>
              <a:ext uri="{FF2B5EF4-FFF2-40B4-BE49-F238E27FC236}">
                <a16:creationId xmlns:a16="http://schemas.microsoft.com/office/drawing/2014/main" xmlns="" id="{79BBC4EB-0EFD-4C74-934A-3D1848FD419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515" t="9362" r="21066" b="24782"/>
          <a:stretch/>
        </p:blipFill>
        <p:spPr bwMode="auto">
          <a:xfrm>
            <a:off x="7832798" y="4042922"/>
            <a:ext cx="1755058" cy="9660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descr="Risultati immagini per coin store">
            <a:extLst>
              <a:ext uri="{FF2B5EF4-FFF2-40B4-BE49-F238E27FC236}">
                <a16:creationId xmlns:a16="http://schemas.microsoft.com/office/drawing/2014/main" xmlns="" id="{1D15B45C-1F55-4ABE-821E-F1B7B430510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3043" r="7608"/>
          <a:stretch/>
        </p:blipFill>
        <p:spPr bwMode="auto">
          <a:xfrm>
            <a:off x="7746160" y="1647099"/>
            <a:ext cx="2625213" cy="20110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6" name="Picture 16" descr="Risultati immagini per logo lacoste">
            <a:extLst>
              <a:ext uri="{FF2B5EF4-FFF2-40B4-BE49-F238E27FC236}">
                <a16:creationId xmlns:a16="http://schemas.microsoft.com/office/drawing/2014/main" xmlns="" id="{4E73F6DD-206A-4952-BF37-9BB03E7E51BD}"/>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7092" t="20631" r="17995" b="27259"/>
          <a:stretch/>
        </p:blipFill>
        <p:spPr bwMode="auto">
          <a:xfrm>
            <a:off x="4936423" y="3642174"/>
            <a:ext cx="1755059" cy="14088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58" name="Picture 18" descr="Immagine correlata">
            <a:extLst>
              <a:ext uri="{FF2B5EF4-FFF2-40B4-BE49-F238E27FC236}">
                <a16:creationId xmlns:a16="http://schemas.microsoft.com/office/drawing/2014/main" xmlns="" id="{DA2A8219-A080-4DF2-ACFA-07741E2BAD8E}"/>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rightnessContrast bright="56000"/>
                    </a14:imgEffect>
                  </a14:imgLayer>
                </a14:imgProps>
              </a:ext>
              <a:ext uri="{28A0092B-C50C-407E-A947-70E740481C1C}">
                <a14:useLocalDpi xmlns:a14="http://schemas.microsoft.com/office/drawing/2010/main" xmlns="" val="0"/>
              </a:ext>
            </a:extLst>
          </a:blip>
          <a:srcRect b="13626"/>
          <a:stretch/>
        </p:blipFill>
        <p:spPr bwMode="auto">
          <a:xfrm>
            <a:off x="4289895" y="983119"/>
            <a:ext cx="2831754" cy="24458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0" name="Picture 20" descr="Risultati immagini per logo de la filature de coton">
            <a:extLst>
              <a:ext uri="{FF2B5EF4-FFF2-40B4-BE49-F238E27FC236}">
                <a16:creationId xmlns:a16="http://schemas.microsoft.com/office/drawing/2014/main" xmlns="" id="{67051112-8ED0-473C-A481-20BFA1D9D17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88000" y="3429000"/>
            <a:ext cx="1755059" cy="175505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Immagine 17">
            <a:extLst>
              <a:ext uri="{FF2B5EF4-FFF2-40B4-BE49-F238E27FC236}">
                <a16:creationId xmlns:a16="http://schemas.microsoft.com/office/drawing/2014/main" xmlns="" id="{759803D4-DCAD-4278-8719-6C28E1A39A52}"/>
              </a:ext>
            </a:extLst>
          </p:cNvPr>
          <p:cNvPicPr/>
          <p:nvPr/>
        </p:nvPicPr>
        <p:blipFill>
          <a:blip r:embed="rId10" cstate="print"/>
          <a:stretch>
            <a:fillRect/>
          </a:stretch>
        </p:blipFill>
        <p:spPr>
          <a:xfrm>
            <a:off x="3115976" y="478171"/>
            <a:ext cx="1575363" cy="1097385"/>
          </a:xfrm>
          <a:prstGeom prst="rect">
            <a:avLst/>
          </a:prstGeom>
        </p:spPr>
      </p:pic>
      <p:pic>
        <p:nvPicPr>
          <p:cNvPr id="20" name="Immagine 19">
            <a:extLst>
              <a:ext uri="{FF2B5EF4-FFF2-40B4-BE49-F238E27FC236}">
                <a16:creationId xmlns:a16="http://schemas.microsoft.com/office/drawing/2014/main" xmlns="" id="{B20ED7D4-B325-48C1-A4C0-E4686E7613AD}"/>
              </a:ext>
            </a:extLst>
          </p:cNvPr>
          <p:cNvPicPr/>
          <p:nvPr/>
        </p:nvPicPr>
        <p:blipFill>
          <a:blip r:embed="rId10" cstate="print"/>
          <a:stretch>
            <a:fillRect/>
          </a:stretch>
        </p:blipFill>
        <p:spPr>
          <a:xfrm>
            <a:off x="6257435" y="485577"/>
            <a:ext cx="1575363" cy="1097385"/>
          </a:xfrm>
          <a:prstGeom prst="rect">
            <a:avLst/>
          </a:prstGeom>
        </p:spPr>
      </p:pic>
      <p:pic>
        <p:nvPicPr>
          <p:cNvPr id="21" name="Immagine 20">
            <a:extLst>
              <a:ext uri="{FF2B5EF4-FFF2-40B4-BE49-F238E27FC236}">
                <a16:creationId xmlns:a16="http://schemas.microsoft.com/office/drawing/2014/main" xmlns="" id="{B5B39F13-DD07-43C2-912E-A9968A1F41D4}"/>
              </a:ext>
            </a:extLst>
          </p:cNvPr>
          <p:cNvPicPr/>
          <p:nvPr/>
        </p:nvPicPr>
        <p:blipFill>
          <a:blip r:embed="rId10" cstate="print"/>
          <a:stretch>
            <a:fillRect/>
          </a:stretch>
        </p:blipFill>
        <p:spPr>
          <a:xfrm>
            <a:off x="9272936" y="453937"/>
            <a:ext cx="1575363" cy="1097385"/>
          </a:xfrm>
          <a:prstGeom prst="rect">
            <a:avLst/>
          </a:prstGeom>
        </p:spPr>
      </p:pic>
      <p:pic>
        <p:nvPicPr>
          <p:cNvPr id="22" name="Immagine 21">
            <a:extLst>
              <a:ext uri="{FF2B5EF4-FFF2-40B4-BE49-F238E27FC236}">
                <a16:creationId xmlns:a16="http://schemas.microsoft.com/office/drawing/2014/main" xmlns="" id="{9FC4EE81-DD90-4373-B44D-A5D724D0D021}"/>
              </a:ext>
            </a:extLst>
          </p:cNvPr>
          <p:cNvPicPr/>
          <p:nvPr/>
        </p:nvPicPr>
        <p:blipFill>
          <a:blip r:embed="rId10" cstate="print"/>
          <a:stretch>
            <a:fillRect/>
          </a:stretch>
        </p:blipFill>
        <p:spPr>
          <a:xfrm>
            <a:off x="556019" y="524925"/>
            <a:ext cx="1575363" cy="1097385"/>
          </a:xfrm>
          <a:prstGeom prst="rect">
            <a:avLst/>
          </a:prstGeom>
        </p:spPr>
      </p:pic>
    </p:spTree>
    <p:extLst>
      <p:ext uri="{BB962C8B-B14F-4D97-AF65-F5344CB8AC3E}">
        <p14:creationId xmlns:p14="http://schemas.microsoft.com/office/powerpoint/2010/main" xmlns="" val="316321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6">
            <a:extLst>
              <a:ext uri="{FF2B5EF4-FFF2-40B4-BE49-F238E27FC236}">
                <a16:creationId xmlns:a16="http://schemas.microsoft.com/office/drawing/2014/main" xmlns="" id="{1CFC410B-7B87-41B2-9CC1-331EFDFF9B35}"/>
              </a:ext>
            </a:extLst>
          </p:cNvPr>
          <p:cNvGrpSpPr/>
          <p:nvPr/>
        </p:nvGrpSpPr>
        <p:grpSpPr>
          <a:xfrm>
            <a:off x="985740" y="5264244"/>
            <a:ext cx="9440063" cy="1280160"/>
            <a:chOff x="914313" y="4765205"/>
            <a:chExt cx="4462445" cy="1280160"/>
          </a:xfrm>
        </p:grpSpPr>
        <p:sp>
          <p:nvSpPr>
            <p:cNvPr id="12" name="Freccia a pentagono 11">
              <a:extLst>
                <a:ext uri="{FF2B5EF4-FFF2-40B4-BE49-F238E27FC236}">
                  <a16:creationId xmlns:a16="http://schemas.microsoft.com/office/drawing/2014/main" xmlns="" id="{DF77D13F-34B1-43C4-AD6C-7FE6E7E9E0B8}"/>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pentagono 10">
              <a:extLst>
                <a:ext uri="{FF2B5EF4-FFF2-40B4-BE49-F238E27FC236}">
                  <a16:creationId xmlns:a16="http://schemas.microsoft.com/office/drawing/2014/main" xmlns="" id="{A9B7901C-4CD9-4425-B885-20E7C9176F14}"/>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pentagono 4">
              <a:extLst>
                <a:ext uri="{FF2B5EF4-FFF2-40B4-BE49-F238E27FC236}">
                  <a16:creationId xmlns:a16="http://schemas.microsoft.com/office/drawing/2014/main" xmlns="" id="{5AF078F5-80D9-4F33-BC84-FB6A0AB596A5}"/>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a:extLst>
              <a:ext uri="{FF2B5EF4-FFF2-40B4-BE49-F238E27FC236}">
                <a16:creationId xmlns:a16="http://schemas.microsoft.com/office/drawing/2014/main" xmlns="" id="{3E02B959-5ACB-4810-8E46-7173AEA1C0CC}"/>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5" name="CasellaDiTesto 14">
            <a:extLst>
              <a:ext uri="{FF2B5EF4-FFF2-40B4-BE49-F238E27FC236}">
                <a16:creationId xmlns:a16="http://schemas.microsoft.com/office/drawing/2014/main" xmlns="" id="{00F5981D-5D67-4132-9FF1-DFA5E497F29A}"/>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6" name="CasellaDiTesto 15">
            <a:extLst>
              <a:ext uri="{FF2B5EF4-FFF2-40B4-BE49-F238E27FC236}">
                <a16:creationId xmlns:a16="http://schemas.microsoft.com/office/drawing/2014/main" xmlns="" id="{B8B0021F-5D8C-4B94-81E5-2A66726F1800}"/>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7" name="Picture 10" descr="Risultati immagini per shop customer icon">
            <a:extLst>
              <a:ext uri="{FF2B5EF4-FFF2-40B4-BE49-F238E27FC236}">
                <a16:creationId xmlns:a16="http://schemas.microsoft.com/office/drawing/2014/main" xmlns="" id="{E9494462-D830-48BB-A796-88B4173A474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48054" y="4791738"/>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BB75B262-5F9E-407D-A2B9-7740CA6F6E9E}"/>
              </a:ext>
            </a:extLst>
          </p:cNvPr>
          <p:cNvSpPr txBox="1"/>
          <p:nvPr/>
        </p:nvSpPr>
        <p:spPr>
          <a:xfrm>
            <a:off x="10425803" y="6359738"/>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pic>
        <p:nvPicPr>
          <p:cNvPr id="10244" name="Picture 4" descr="Risultati immagini per logo luca d'altieri">
            <a:extLst>
              <a:ext uri="{FF2B5EF4-FFF2-40B4-BE49-F238E27FC236}">
                <a16:creationId xmlns:a16="http://schemas.microsoft.com/office/drawing/2014/main" xmlns="" id="{F1DA9190-7782-490E-8B55-FB73D839D9F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2695" b="40664"/>
          <a:stretch/>
        </p:blipFill>
        <p:spPr bwMode="auto">
          <a:xfrm>
            <a:off x="4114199" y="4328198"/>
            <a:ext cx="3238500" cy="5389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Cotonificio Olcese, Filati Dal 1904">
            <a:extLst>
              <a:ext uri="{FF2B5EF4-FFF2-40B4-BE49-F238E27FC236}">
                <a16:creationId xmlns:a16="http://schemas.microsoft.com/office/drawing/2014/main" xmlns="" id="{CF62ED1E-D933-4413-A040-FD88D1FD28C2}"/>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642" t="25765" r="7642" b="25543"/>
          <a:stretch/>
        </p:blipFill>
        <p:spPr bwMode="auto">
          <a:xfrm>
            <a:off x="1421717" y="4141192"/>
            <a:ext cx="2140838" cy="8528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descr="Risultati immagini per luca d'altieri camicie">
            <a:extLst>
              <a:ext uri="{FF2B5EF4-FFF2-40B4-BE49-F238E27FC236}">
                <a16:creationId xmlns:a16="http://schemas.microsoft.com/office/drawing/2014/main" xmlns="" id="{DAA65821-7F9D-46A9-9B49-32D6537C279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8400" y="1577602"/>
            <a:ext cx="1843088" cy="2333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descr="Risultati immagini per coin store">
            <a:extLst>
              <a:ext uri="{FF2B5EF4-FFF2-40B4-BE49-F238E27FC236}">
                <a16:creationId xmlns:a16="http://schemas.microsoft.com/office/drawing/2014/main" xmlns="" id="{1D15B45C-1F55-4ABE-821E-F1B7B4305103}"/>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3043" r="7608"/>
          <a:stretch/>
        </p:blipFill>
        <p:spPr bwMode="auto">
          <a:xfrm>
            <a:off x="7746160" y="1647099"/>
            <a:ext cx="2625213" cy="20110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4" name="Picture 14" descr="Risultati immagini per rocchetto di cotone">
            <a:extLst>
              <a:ext uri="{FF2B5EF4-FFF2-40B4-BE49-F238E27FC236}">
                <a16:creationId xmlns:a16="http://schemas.microsoft.com/office/drawing/2014/main" xmlns="" id="{9C70EBD7-3BEB-4206-A46D-DA13800EC45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436532">
            <a:off x="1750312" y="1911557"/>
            <a:ext cx="1602658" cy="160265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Risultati immagini per logo coin">
            <a:extLst>
              <a:ext uri="{FF2B5EF4-FFF2-40B4-BE49-F238E27FC236}">
                <a16:creationId xmlns:a16="http://schemas.microsoft.com/office/drawing/2014/main" xmlns="" id="{5DECB5E1-6232-44D7-A913-2D7D2C93D392}"/>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7515" t="9362" r="21066" b="24782"/>
          <a:stretch/>
        </p:blipFill>
        <p:spPr bwMode="auto">
          <a:xfrm>
            <a:off x="7832798" y="4042922"/>
            <a:ext cx="1755058" cy="966019"/>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ttangolo 17">
            <a:extLst>
              <a:ext uri="{FF2B5EF4-FFF2-40B4-BE49-F238E27FC236}">
                <a16:creationId xmlns:a16="http://schemas.microsoft.com/office/drawing/2014/main" xmlns="" id="{96AF4F90-3B0E-4527-8788-2DCCA16186C3}"/>
              </a:ext>
            </a:extLst>
          </p:cNvPr>
          <p:cNvSpPr/>
          <p:nvPr/>
        </p:nvSpPr>
        <p:spPr>
          <a:xfrm>
            <a:off x="3903658" y="944643"/>
            <a:ext cx="6977702" cy="418110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xmlns="" id="{89253246-B84B-41F4-A310-0ED658A4E05A}"/>
              </a:ext>
            </a:extLst>
          </p:cNvPr>
          <p:cNvSpPr txBox="1"/>
          <p:nvPr/>
        </p:nvSpPr>
        <p:spPr>
          <a:xfrm>
            <a:off x="5808652" y="841933"/>
            <a:ext cx="1826462" cy="954107"/>
          </a:xfrm>
          <a:prstGeom prst="rect">
            <a:avLst/>
          </a:prstGeom>
          <a:noFill/>
        </p:spPr>
        <p:txBody>
          <a:bodyPr wrap="none" rtlCol="0">
            <a:spAutoFit/>
          </a:bodyPr>
          <a:lstStyle/>
          <a:p>
            <a:pPr algn="ctr"/>
            <a:r>
              <a:rPr lang="it-IT" sz="2800" b="1" dirty="0" err="1">
                <a:solidFill>
                  <a:srgbClr val="FF0000"/>
                </a:solidFill>
              </a:rPr>
              <a:t>Backward</a:t>
            </a:r>
            <a:endParaRPr lang="it-IT" sz="2800" b="1" dirty="0">
              <a:solidFill>
                <a:srgbClr val="FF0000"/>
              </a:solidFill>
            </a:endParaRPr>
          </a:p>
          <a:p>
            <a:pPr algn="ctr"/>
            <a:r>
              <a:rPr lang="it-IT" sz="2800" b="1" dirty="0" err="1">
                <a:solidFill>
                  <a:srgbClr val="FF0000"/>
                </a:solidFill>
              </a:rPr>
              <a:t>integration</a:t>
            </a:r>
            <a:endParaRPr lang="it-IT" sz="2800" b="1" dirty="0">
              <a:solidFill>
                <a:srgbClr val="FF0000"/>
              </a:solidFill>
            </a:endParaRPr>
          </a:p>
        </p:txBody>
      </p:sp>
      <p:cxnSp>
        <p:nvCxnSpPr>
          <p:cNvPr id="22" name="Connettore 2 21">
            <a:extLst>
              <a:ext uri="{FF2B5EF4-FFF2-40B4-BE49-F238E27FC236}">
                <a16:creationId xmlns:a16="http://schemas.microsoft.com/office/drawing/2014/main" xmlns="" id="{4F8A7018-1089-436F-A289-20A668AF5931}"/>
              </a:ext>
            </a:extLst>
          </p:cNvPr>
          <p:cNvCxnSpPr>
            <a:cxnSpLocks/>
          </p:cNvCxnSpPr>
          <p:nvPr/>
        </p:nvCxnSpPr>
        <p:spPr>
          <a:xfrm flipH="1">
            <a:off x="5826271" y="1796834"/>
            <a:ext cx="1808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xmlns="" id="{02E7718E-6788-474C-868D-4369F2C7EEDF}"/>
              </a:ext>
            </a:extLst>
          </p:cNvPr>
          <p:cNvSpPr txBox="1"/>
          <p:nvPr/>
        </p:nvSpPr>
        <p:spPr>
          <a:xfrm rot="1072285">
            <a:off x="5586491" y="3665676"/>
            <a:ext cx="1438407" cy="400110"/>
          </a:xfrm>
          <a:prstGeom prst="rect">
            <a:avLst/>
          </a:prstGeom>
          <a:solidFill>
            <a:srgbClr val="FF3300"/>
          </a:solidFill>
          <a:ln>
            <a:noFill/>
          </a:ln>
        </p:spPr>
        <p:txBody>
          <a:bodyPr wrap="none" rtlCol="0">
            <a:spAutoFit/>
          </a:bodyPr>
          <a:lstStyle/>
          <a:p>
            <a:r>
              <a:rPr lang="it-IT" sz="2000" b="1" dirty="0">
                <a:solidFill>
                  <a:schemeClr val="bg1"/>
                </a:solidFill>
              </a:rPr>
              <a:t>Store Brand</a:t>
            </a:r>
          </a:p>
        </p:txBody>
      </p:sp>
    </p:spTree>
    <p:extLst>
      <p:ext uri="{BB962C8B-B14F-4D97-AF65-F5344CB8AC3E}">
        <p14:creationId xmlns:p14="http://schemas.microsoft.com/office/powerpoint/2010/main" xmlns="" val="3300099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C7EADC-83BA-4C7C-93FB-B62A59D7CFC6}"/>
              </a:ext>
            </a:extLst>
          </p:cNvPr>
          <p:cNvSpPr>
            <a:spLocks noGrp="1"/>
          </p:cNvSpPr>
          <p:nvPr>
            <p:ph type="title"/>
          </p:nvPr>
        </p:nvSpPr>
        <p:spPr/>
        <p:txBody>
          <a:bodyPr/>
          <a:lstStyle/>
          <a:p>
            <a:r>
              <a:rPr lang="en-US" b="1" dirty="0"/>
              <a:t>V</a:t>
            </a:r>
            <a:r>
              <a:rPr lang="en-US" b="1" dirty="0" smtClean="0"/>
              <a:t>ertical </a:t>
            </a:r>
            <a:r>
              <a:rPr lang="en-US" b="1" dirty="0"/>
              <a:t>partnership (quasi integration)</a:t>
            </a:r>
            <a:endParaRPr lang="it-IT" dirty="0"/>
          </a:p>
        </p:txBody>
      </p:sp>
      <p:sp>
        <p:nvSpPr>
          <p:cNvPr id="3" name="Segnaposto contenuto 2">
            <a:extLst>
              <a:ext uri="{FF2B5EF4-FFF2-40B4-BE49-F238E27FC236}">
                <a16:creationId xmlns:a16="http://schemas.microsoft.com/office/drawing/2014/main" xmlns="" id="{19D228AA-9D3E-42AA-927B-DBDAD27A6888}"/>
              </a:ext>
            </a:extLst>
          </p:cNvPr>
          <p:cNvSpPr>
            <a:spLocks noGrp="1"/>
          </p:cNvSpPr>
          <p:nvPr>
            <p:ph idx="1"/>
          </p:nvPr>
        </p:nvSpPr>
        <p:spPr/>
        <p:txBody>
          <a:bodyPr/>
          <a:lstStyle/>
          <a:p>
            <a:r>
              <a:rPr lang="en-US" dirty="0"/>
              <a:t>consists, for a producer, in choosing </a:t>
            </a:r>
            <a:r>
              <a:rPr lang="en-US" i="1" dirty="0"/>
              <a:t>a priori</a:t>
            </a:r>
            <a:r>
              <a:rPr lang="en-US" dirty="0"/>
              <a:t> and collaborating backward with the best suppliers and establishing long-term partnerships with them and less frequent and more simplified transactions.</a:t>
            </a:r>
          </a:p>
          <a:p>
            <a:r>
              <a:rPr lang="en-US" dirty="0"/>
              <a:t>The partnership could be about the sharing of some proprietary </a:t>
            </a:r>
            <a:r>
              <a:rPr lang="en-US" b="1" dirty="0"/>
              <a:t>knowledge</a:t>
            </a:r>
            <a:r>
              <a:rPr lang="en-US" dirty="0"/>
              <a:t>, of some </a:t>
            </a:r>
            <a:r>
              <a:rPr lang="en-US" b="1" dirty="0"/>
              <a:t>resources</a:t>
            </a:r>
            <a:r>
              <a:rPr lang="en-US" dirty="0"/>
              <a:t> (technologies, information, services), of a part of </a:t>
            </a:r>
            <a:r>
              <a:rPr lang="en-US" b="1" dirty="0"/>
              <a:t>risks</a:t>
            </a:r>
            <a:r>
              <a:rPr lang="en-US" dirty="0"/>
              <a:t> and of a part of </a:t>
            </a:r>
            <a:r>
              <a:rPr lang="en-US" b="1" dirty="0"/>
              <a:t>profits</a:t>
            </a:r>
            <a:r>
              <a:rPr lang="en-US" dirty="0"/>
              <a:t>.</a:t>
            </a:r>
            <a:endParaRPr lang="it-IT" dirty="0"/>
          </a:p>
        </p:txBody>
      </p:sp>
      <p:sp>
        <p:nvSpPr>
          <p:cNvPr id="4" name="Segnaposto data 3">
            <a:extLst>
              <a:ext uri="{FF2B5EF4-FFF2-40B4-BE49-F238E27FC236}">
                <a16:creationId xmlns:a16="http://schemas.microsoft.com/office/drawing/2014/main" xmlns="" id="{2FC123E3-BE49-49C5-B5EA-49CD27D6383B}"/>
              </a:ext>
            </a:extLst>
          </p:cNvPr>
          <p:cNvSpPr>
            <a:spLocks noGrp="1"/>
          </p:cNvSpPr>
          <p:nvPr>
            <p:ph type="dt" sz="half" idx="10"/>
          </p:nvPr>
        </p:nvSpPr>
        <p:spPr/>
        <p:txBody>
          <a:bodyPr/>
          <a:lstStyle/>
          <a:p>
            <a:fld id="{AE37291D-DE0E-457E-9800-CF30722E8EF1}" type="datetime1">
              <a:rPr lang="it-IT" smtClean="0"/>
              <a:pPr/>
              <a:t>25/02/2022</a:t>
            </a:fld>
            <a:endParaRPr lang="it-IT"/>
          </a:p>
        </p:txBody>
      </p:sp>
      <p:sp>
        <p:nvSpPr>
          <p:cNvPr id="5" name="Segnaposto piè di pagina 4">
            <a:extLst>
              <a:ext uri="{FF2B5EF4-FFF2-40B4-BE49-F238E27FC236}">
                <a16:creationId xmlns:a16="http://schemas.microsoft.com/office/drawing/2014/main" xmlns="" id="{E72D5190-A306-46E6-8CDE-A0065F7B13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DBC0A56-C5BF-44D1-B719-62A146D67E08}"/>
              </a:ext>
            </a:extLst>
          </p:cNvPr>
          <p:cNvSpPr>
            <a:spLocks noGrp="1"/>
          </p:cNvSpPr>
          <p:nvPr>
            <p:ph type="sldNum" sz="quarter" idx="12"/>
          </p:nvPr>
        </p:nvSpPr>
        <p:spPr/>
        <p:txBody>
          <a:bodyPr/>
          <a:lstStyle/>
          <a:p>
            <a:fld id="{DCE366CF-62E3-44AA-B5F8-91C8785CFA03}" type="slidenum">
              <a:rPr lang="it-IT" smtClean="0"/>
              <a:pPr/>
              <a:t>36</a:t>
            </a:fld>
            <a:endParaRPr lang="it-IT"/>
          </a:p>
        </p:txBody>
      </p:sp>
    </p:spTree>
    <p:extLst>
      <p:ext uri="{BB962C8B-B14F-4D97-AF65-F5344CB8AC3E}">
        <p14:creationId xmlns:p14="http://schemas.microsoft.com/office/powerpoint/2010/main" xmlns="" val="1064394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F4DB7C-D7D5-48FA-9539-E2990E167144}"/>
              </a:ext>
            </a:extLst>
          </p:cNvPr>
          <p:cNvSpPr>
            <a:spLocks noGrp="1"/>
          </p:cNvSpPr>
          <p:nvPr>
            <p:ph type="title"/>
          </p:nvPr>
        </p:nvSpPr>
        <p:spPr/>
        <p:txBody>
          <a:bodyPr/>
          <a:lstStyle/>
          <a:p>
            <a:r>
              <a:rPr lang="it-IT" dirty="0"/>
              <a:t>The </a:t>
            </a:r>
            <a:r>
              <a:rPr lang="it-IT" dirty="0" err="1"/>
              <a:t>two</a:t>
            </a:r>
            <a:r>
              <a:rPr lang="it-IT" dirty="0"/>
              <a:t> </a:t>
            </a:r>
            <a:r>
              <a:rPr lang="it-IT" dirty="0" err="1" smtClean="0"/>
              <a:t>ways</a:t>
            </a:r>
            <a:r>
              <a:rPr lang="it-IT" dirty="0" smtClean="0"/>
              <a:t> </a:t>
            </a:r>
            <a:r>
              <a:rPr lang="it-IT" dirty="0" err="1" smtClean="0"/>
              <a:t>to</a:t>
            </a:r>
            <a:r>
              <a:rPr lang="it-IT" dirty="0" smtClean="0"/>
              <a:t> play </a:t>
            </a:r>
            <a:r>
              <a:rPr lang="it-IT" dirty="0" err="1" smtClean="0"/>
              <a:t>supply</a:t>
            </a:r>
            <a:r>
              <a:rPr lang="it-IT" dirty="0" smtClean="0"/>
              <a:t> </a:t>
            </a:r>
            <a:r>
              <a:rPr lang="it-IT" dirty="0"/>
              <a:t>chain management</a:t>
            </a:r>
          </a:p>
        </p:txBody>
      </p:sp>
      <p:sp>
        <p:nvSpPr>
          <p:cNvPr id="3" name="Segnaposto contenuto 2">
            <a:extLst>
              <a:ext uri="{FF2B5EF4-FFF2-40B4-BE49-F238E27FC236}">
                <a16:creationId xmlns:a16="http://schemas.microsoft.com/office/drawing/2014/main" xmlns="" id="{5DD45061-5878-44D0-9359-29E99DFAB5EF}"/>
              </a:ext>
            </a:extLst>
          </p:cNvPr>
          <p:cNvSpPr>
            <a:spLocks noGrp="1"/>
          </p:cNvSpPr>
          <p:nvPr>
            <p:ph idx="1"/>
          </p:nvPr>
        </p:nvSpPr>
        <p:spPr/>
        <p:txBody>
          <a:bodyPr/>
          <a:lstStyle/>
          <a:p>
            <a:r>
              <a:rPr lang="en-US" b="1" dirty="0"/>
              <a:t>More integration</a:t>
            </a:r>
            <a:r>
              <a:rPr lang="en-US" dirty="0"/>
              <a:t> means less transactions and a better alignment of strategies and a more direct coordination between the different units of the hierarchy in order to improve the performance of the supply chain (value and costs).</a:t>
            </a:r>
            <a:endParaRPr lang="it-IT" dirty="0"/>
          </a:p>
          <a:p>
            <a:r>
              <a:rPr lang="en-US" b="1" dirty="0"/>
              <a:t>More market</a:t>
            </a:r>
            <a:r>
              <a:rPr lang="en-US" dirty="0"/>
              <a:t> means relying on the competition between suppliers in order to improve the performance of the supply chain (value and costs).</a:t>
            </a:r>
            <a:endParaRPr lang="it-IT" dirty="0"/>
          </a:p>
          <a:p>
            <a:endParaRPr lang="it-IT" dirty="0"/>
          </a:p>
        </p:txBody>
      </p:sp>
      <p:sp>
        <p:nvSpPr>
          <p:cNvPr id="4" name="Segnaposto data 3">
            <a:extLst>
              <a:ext uri="{FF2B5EF4-FFF2-40B4-BE49-F238E27FC236}">
                <a16:creationId xmlns:a16="http://schemas.microsoft.com/office/drawing/2014/main" xmlns="" id="{965E059C-38AB-412C-949F-A384A6ADE360}"/>
              </a:ext>
            </a:extLst>
          </p:cNvPr>
          <p:cNvSpPr>
            <a:spLocks noGrp="1"/>
          </p:cNvSpPr>
          <p:nvPr>
            <p:ph type="dt" sz="half" idx="10"/>
          </p:nvPr>
        </p:nvSpPr>
        <p:spPr/>
        <p:txBody>
          <a:bodyPr/>
          <a:lstStyle/>
          <a:p>
            <a:fld id="{6D4D27FD-007D-4C3B-B9F6-CA96BB8171BB}" type="datetime1">
              <a:rPr lang="it-IT" smtClean="0"/>
              <a:pPr/>
              <a:t>25/02/2022</a:t>
            </a:fld>
            <a:endParaRPr lang="it-IT"/>
          </a:p>
        </p:txBody>
      </p:sp>
      <p:sp>
        <p:nvSpPr>
          <p:cNvPr id="5" name="Segnaposto piè di pagina 4">
            <a:extLst>
              <a:ext uri="{FF2B5EF4-FFF2-40B4-BE49-F238E27FC236}">
                <a16:creationId xmlns:a16="http://schemas.microsoft.com/office/drawing/2014/main" xmlns="" id="{9034860C-7964-4EC7-8C8A-E14A0DC18C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085D4D0-F29F-44FD-952C-4107D8FA7162}"/>
              </a:ext>
            </a:extLst>
          </p:cNvPr>
          <p:cNvSpPr>
            <a:spLocks noGrp="1"/>
          </p:cNvSpPr>
          <p:nvPr>
            <p:ph type="sldNum" sz="quarter" idx="12"/>
          </p:nvPr>
        </p:nvSpPr>
        <p:spPr/>
        <p:txBody>
          <a:bodyPr/>
          <a:lstStyle/>
          <a:p>
            <a:fld id="{DCE366CF-62E3-44AA-B5F8-91C8785CFA03}" type="slidenum">
              <a:rPr lang="it-IT" smtClean="0"/>
              <a:pPr/>
              <a:t>37</a:t>
            </a:fld>
            <a:endParaRPr lang="it-IT"/>
          </a:p>
        </p:txBody>
      </p:sp>
    </p:spTree>
    <p:extLst>
      <p:ext uri="{BB962C8B-B14F-4D97-AF65-F5344CB8AC3E}">
        <p14:creationId xmlns:p14="http://schemas.microsoft.com/office/powerpoint/2010/main" xmlns="" val="529668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A4441D5-1DDB-4769-BD2E-B38B1E615B18}"/>
              </a:ext>
            </a:extLst>
          </p:cNvPr>
          <p:cNvSpPr>
            <a:spLocks noGrp="1"/>
          </p:cNvSpPr>
          <p:nvPr>
            <p:ph type="title"/>
          </p:nvPr>
        </p:nvSpPr>
        <p:spPr/>
        <p:txBody>
          <a:bodyPr>
            <a:normAutofit/>
          </a:bodyPr>
          <a:lstStyle/>
          <a:p>
            <a:r>
              <a:rPr lang="en-US" i="1" dirty="0"/>
              <a:t>What is the role of the user in business processes?</a:t>
            </a:r>
            <a:endParaRPr lang="it-IT" dirty="0"/>
          </a:p>
        </p:txBody>
      </p:sp>
      <p:sp>
        <p:nvSpPr>
          <p:cNvPr id="3" name="Segnaposto contenuto 2">
            <a:extLst>
              <a:ext uri="{FF2B5EF4-FFF2-40B4-BE49-F238E27FC236}">
                <a16:creationId xmlns:a16="http://schemas.microsoft.com/office/drawing/2014/main" xmlns="" id="{768ADB7F-2424-486C-9DE0-98A28CAE2D69}"/>
              </a:ext>
            </a:extLst>
          </p:cNvPr>
          <p:cNvSpPr>
            <a:spLocks noGrp="1"/>
          </p:cNvSpPr>
          <p:nvPr>
            <p:ph idx="1"/>
          </p:nvPr>
        </p:nvSpPr>
        <p:spPr/>
        <p:txBody>
          <a:bodyPr/>
          <a:lstStyle/>
          <a:p>
            <a:r>
              <a:rPr lang="en-US" dirty="0"/>
              <a:t>An important contribution of design culture to business culture is the attention to the user of the artificial.</a:t>
            </a:r>
            <a:endParaRPr lang="it-IT" dirty="0"/>
          </a:p>
          <a:p>
            <a:r>
              <a:rPr lang="en-US" dirty="0"/>
              <a:t>The concept of </a:t>
            </a:r>
            <a:r>
              <a:rPr lang="en-US" i="1" dirty="0"/>
              <a:t>User Centered Design</a:t>
            </a:r>
            <a:r>
              <a:rPr lang="en-US" dirty="0"/>
              <a:t> or that of </a:t>
            </a:r>
            <a:r>
              <a:rPr lang="en-US" i="1" dirty="0"/>
              <a:t>User Experience Design</a:t>
            </a:r>
            <a:r>
              <a:rPr lang="en-US" dirty="0"/>
              <a:t>, attributes to the user a central role in the creation of value. </a:t>
            </a:r>
          </a:p>
          <a:p>
            <a:r>
              <a:rPr lang="en-US" dirty="0"/>
              <a:t>This is because it is the user who uses the outputs of the design and production processes to obtain his own desired outcome</a:t>
            </a:r>
            <a:r>
              <a:rPr lang="en-US" b="1" dirty="0"/>
              <a:t>: the value of his/her own experience of use</a:t>
            </a:r>
            <a:r>
              <a:rPr lang="en-US" dirty="0"/>
              <a:t>.</a:t>
            </a:r>
          </a:p>
          <a:p>
            <a:r>
              <a:rPr lang="en-US" dirty="0"/>
              <a:t>The product failure happens within the user's processes. </a:t>
            </a:r>
            <a:endParaRPr lang="it-IT" dirty="0"/>
          </a:p>
        </p:txBody>
      </p:sp>
      <p:sp>
        <p:nvSpPr>
          <p:cNvPr id="4" name="Segnaposto data 3">
            <a:extLst>
              <a:ext uri="{FF2B5EF4-FFF2-40B4-BE49-F238E27FC236}">
                <a16:creationId xmlns:a16="http://schemas.microsoft.com/office/drawing/2014/main" xmlns="" id="{0CDD131F-074B-4C6C-A8A2-68D1FB027EF9}"/>
              </a:ext>
            </a:extLst>
          </p:cNvPr>
          <p:cNvSpPr>
            <a:spLocks noGrp="1"/>
          </p:cNvSpPr>
          <p:nvPr>
            <p:ph type="dt" sz="half" idx="10"/>
          </p:nvPr>
        </p:nvSpPr>
        <p:spPr/>
        <p:txBody>
          <a:bodyPr/>
          <a:lstStyle/>
          <a:p>
            <a:fld id="{EAC2480E-7E03-4097-B08C-35ABAAEE2590}" type="datetime1">
              <a:rPr lang="it-IT" smtClean="0"/>
              <a:pPr/>
              <a:t>25/02/2022</a:t>
            </a:fld>
            <a:endParaRPr lang="it-IT"/>
          </a:p>
        </p:txBody>
      </p:sp>
      <p:sp>
        <p:nvSpPr>
          <p:cNvPr id="5" name="Segnaposto piè di pagina 4">
            <a:extLst>
              <a:ext uri="{FF2B5EF4-FFF2-40B4-BE49-F238E27FC236}">
                <a16:creationId xmlns:a16="http://schemas.microsoft.com/office/drawing/2014/main" xmlns="" id="{E893F51B-DE8F-4BD7-89EC-877E163832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C3801F3-F67E-4EAE-8F83-199239EB4C5C}"/>
              </a:ext>
            </a:extLst>
          </p:cNvPr>
          <p:cNvSpPr>
            <a:spLocks noGrp="1"/>
          </p:cNvSpPr>
          <p:nvPr>
            <p:ph type="sldNum" sz="quarter" idx="12"/>
          </p:nvPr>
        </p:nvSpPr>
        <p:spPr/>
        <p:txBody>
          <a:bodyPr/>
          <a:lstStyle/>
          <a:p>
            <a:fld id="{DCE366CF-62E3-44AA-B5F8-91C8785CFA03}" type="slidenum">
              <a:rPr lang="it-IT" smtClean="0"/>
              <a:pPr/>
              <a:t>38</a:t>
            </a:fld>
            <a:endParaRPr lang="it-IT"/>
          </a:p>
        </p:txBody>
      </p:sp>
    </p:spTree>
    <p:extLst>
      <p:ext uri="{BB962C8B-B14F-4D97-AF65-F5344CB8AC3E}">
        <p14:creationId xmlns:p14="http://schemas.microsoft.com/office/powerpoint/2010/main" xmlns="" val="225729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xmlns="" id="{9600C70C-564C-425F-98CE-A24B230FF745}"/>
              </a:ext>
            </a:extLst>
          </p:cNvPr>
          <p:cNvSpPr>
            <a:spLocks noGrp="1"/>
          </p:cNvSpPr>
          <p:nvPr>
            <p:ph type="ctrTitle"/>
          </p:nvPr>
        </p:nvSpPr>
        <p:spPr/>
        <p:txBody>
          <a:bodyPr/>
          <a:lstStyle/>
          <a:p>
            <a:r>
              <a:rPr lang="it-IT" dirty="0"/>
              <a:t>The «</a:t>
            </a:r>
            <a:r>
              <a:rPr lang="it-IT" dirty="0" err="1"/>
              <a:t>customer’s</a:t>
            </a:r>
            <a:r>
              <a:rPr lang="it-IT" dirty="0"/>
              <a:t> strategy»</a:t>
            </a:r>
          </a:p>
        </p:txBody>
      </p:sp>
      <p:sp>
        <p:nvSpPr>
          <p:cNvPr id="8" name="Sottotitolo 7">
            <a:extLst>
              <a:ext uri="{FF2B5EF4-FFF2-40B4-BE49-F238E27FC236}">
                <a16:creationId xmlns:a16="http://schemas.microsoft.com/office/drawing/2014/main" xmlns="" id="{0551181A-D07B-4812-96E2-CFAD908E9241}"/>
              </a:ext>
            </a:extLst>
          </p:cNvPr>
          <p:cNvSpPr>
            <a:spLocks noGrp="1"/>
          </p:cNvSpPr>
          <p:nvPr>
            <p:ph type="subTitle" idx="1"/>
          </p:nvPr>
        </p:nvSpPr>
        <p:spPr/>
        <p:txBody>
          <a:bodyPr/>
          <a:lstStyle/>
          <a:p>
            <a:endParaRPr lang="it-IT"/>
          </a:p>
        </p:txBody>
      </p:sp>
      <p:sp>
        <p:nvSpPr>
          <p:cNvPr id="4" name="Segnaposto data 3">
            <a:extLst>
              <a:ext uri="{FF2B5EF4-FFF2-40B4-BE49-F238E27FC236}">
                <a16:creationId xmlns:a16="http://schemas.microsoft.com/office/drawing/2014/main" xmlns="" id="{7FC58776-E805-42A0-8865-D3DC764AB217}"/>
              </a:ext>
            </a:extLst>
          </p:cNvPr>
          <p:cNvSpPr>
            <a:spLocks noGrp="1"/>
          </p:cNvSpPr>
          <p:nvPr>
            <p:ph type="dt" sz="half" idx="10"/>
          </p:nvPr>
        </p:nvSpPr>
        <p:spPr/>
        <p:txBody>
          <a:bodyPr/>
          <a:lstStyle/>
          <a:p>
            <a:fld id="{2CBA991D-3DFD-4109-84E9-096B8E325CE1}" type="datetime1">
              <a:rPr lang="it-IT" smtClean="0"/>
              <a:pPr/>
              <a:t>25/02/2022</a:t>
            </a:fld>
            <a:endParaRPr lang="it-IT"/>
          </a:p>
        </p:txBody>
      </p:sp>
      <p:sp>
        <p:nvSpPr>
          <p:cNvPr id="5" name="Segnaposto piè di pagina 4">
            <a:extLst>
              <a:ext uri="{FF2B5EF4-FFF2-40B4-BE49-F238E27FC236}">
                <a16:creationId xmlns:a16="http://schemas.microsoft.com/office/drawing/2014/main" xmlns="" id="{C8C57725-64B8-44B6-9756-627D7F308D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42E7A5B-CA68-4328-96F6-CC22FFDBC1EB}"/>
              </a:ext>
            </a:extLst>
          </p:cNvPr>
          <p:cNvSpPr>
            <a:spLocks noGrp="1"/>
          </p:cNvSpPr>
          <p:nvPr>
            <p:ph type="sldNum" sz="quarter" idx="12"/>
          </p:nvPr>
        </p:nvSpPr>
        <p:spPr/>
        <p:txBody>
          <a:bodyPr/>
          <a:lstStyle/>
          <a:p>
            <a:fld id="{DCE366CF-62E3-44AA-B5F8-91C8785CFA03}" type="slidenum">
              <a:rPr lang="it-IT" smtClean="0"/>
              <a:pPr/>
              <a:t>39</a:t>
            </a:fld>
            <a:endParaRPr lang="it-IT"/>
          </a:p>
        </p:txBody>
      </p:sp>
    </p:spTree>
    <p:extLst>
      <p:ext uri="{BB962C8B-B14F-4D97-AF65-F5344CB8AC3E}">
        <p14:creationId xmlns:p14="http://schemas.microsoft.com/office/powerpoint/2010/main" xmlns="" val="223798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365284-54CB-42AB-B942-F3C90170E1EB}"/>
              </a:ext>
            </a:extLst>
          </p:cNvPr>
          <p:cNvSpPr>
            <a:spLocks noGrp="1"/>
          </p:cNvSpPr>
          <p:nvPr>
            <p:ph type="title"/>
          </p:nvPr>
        </p:nvSpPr>
        <p:spPr/>
        <p:txBody>
          <a:bodyPr/>
          <a:lstStyle/>
          <a:p>
            <a:r>
              <a:rPr lang="it-IT" dirty="0" err="1"/>
              <a:t>Exchanges</a:t>
            </a:r>
            <a:r>
              <a:rPr lang="it-IT" dirty="0"/>
              <a:t> </a:t>
            </a:r>
            <a:r>
              <a:rPr lang="it-IT" dirty="0" err="1"/>
              <a:t>happen</a:t>
            </a:r>
            <a:r>
              <a:rPr lang="it-IT" dirty="0"/>
              <a:t> in a market</a:t>
            </a:r>
          </a:p>
        </p:txBody>
      </p:sp>
      <p:sp>
        <p:nvSpPr>
          <p:cNvPr id="3" name="Segnaposto contenuto 2">
            <a:extLst>
              <a:ext uri="{FF2B5EF4-FFF2-40B4-BE49-F238E27FC236}">
                <a16:creationId xmlns:a16="http://schemas.microsoft.com/office/drawing/2014/main" xmlns="" id="{D11EE70B-24E8-44DE-BA35-5F274067A51F}"/>
              </a:ext>
            </a:extLst>
          </p:cNvPr>
          <p:cNvSpPr>
            <a:spLocks noGrp="1"/>
          </p:cNvSpPr>
          <p:nvPr>
            <p:ph idx="1"/>
          </p:nvPr>
        </p:nvSpPr>
        <p:spPr>
          <a:xfrm>
            <a:off x="838200" y="1825625"/>
            <a:ext cx="6781800" cy="4351338"/>
          </a:xfrm>
        </p:spPr>
        <p:txBody>
          <a:bodyPr/>
          <a:lstStyle/>
          <a:p>
            <a:pPr marL="0" indent="0">
              <a:buNone/>
            </a:pPr>
            <a:r>
              <a:rPr lang="en-US" dirty="0"/>
              <a:t>The place of exchanges is the market.</a:t>
            </a:r>
          </a:p>
          <a:p>
            <a:r>
              <a:rPr lang="en-US" dirty="0"/>
              <a:t>A market could exist in any place in the center of a city (as it always has been), </a:t>
            </a:r>
            <a:r>
              <a:rPr lang="en-US" dirty="0" smtClean="0"/>
              <a:t>in the </a:t>
            </a:r>
            <a:r>
              <a:rPr lang="en-US" smtClean="0"/>
              <a:t>real World </a:t>
            </a:r>
            <a:r>
              <a:rPr lang="en-US" dirty="0" smtClean="0"/>
              <a:t>or </a:t>
            </a:r>
            <a:r>
              <a:rPr lang="en-US" dirty="0"/>
              <a:t>on the World Wide Web.</a:t>
            </a:r>
          </a:p>
          <a:p>
            <a:r>
              <a:rPr lang="en-US" dirty="0"/>
              <a:t>Wherever it is possible to exchange goods, money and information. </a:t>
            </a:r>
          </a:p>
          <a:p>
            <a:r>
              <a:rPr lang="en-US" dirty="0"/>
              <a:t>That is to say that today the market is everywhere.</a:t>
            </a:r>
          </a:p>
          <a:p>
            <a:endParaRPr lang="it-IT" dirty="0"/>
          </a:p>
        </p:txBody>
      </p:sp>
      <p:sp>
        <p:nvSpPr>
          <p:cNvPr id="4" name="Segnaposto data 3">
            <a:extLst>
              <a:ext uri="{FF2B5EF4-FFF2-40B4-BE49-F238E27FC236}">
                <a16:creationId xmlns:a16="http://schemas.microsoft.com/office/drawing/2014/main" xmlns="" id="{2150A6FB-B64F-49A5-8289-B6785FACCCB6}"/>
              </a:ext>
            </a:extLst>
          </p:cNvPr>
          <p:cNvSpPr>
            <a:spLocks noGrp="1"/>
          </p:cNvSpPr>
          <p:nvPr>
            <p:ph type="dt" sz="half" idx="10"/>
          </p:nvPr>
        </p:nvSpPr>
        <p:spPr/>
        <p:txBody>
          <a:bodyPr/>
          <a:lstStyle/>
          <a:p>
            <a:fld id="{68C2D790-28BD-4E46-AB4C-EBA82F47B8AD}" type="datetime1">
              <a:rPr lang="it-IT" smtClean="0"/>
              <a:pPr/>
              <a:t>25/02/2022</a:t>
            </a:fld>
            <a:endParaRPr lang="it-IT"/>
          </a:p>
        </p:txBody>
      </p:sp>
      <p:sp>
        <p:nvSpPr>
          <p:cNvPr id="5" name="Segnaposto piè di pagina 4">
            <a:extLst>
              <a:ext uri="{FF2B5EF4-FFF2-40B4-BE49-F238E27FC236}">
                <a16:creationId xmlns:a16="http://schemas.microsoft.com/office/drawing/2014/main" xmlns="" id="{CE251D66-1E19-4DFB-8C84-5D3B870672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C9FB3A-C85F-4C97-BF77-07DCB79A8A6F}"/>
              </a:ext>
            </a:extLst>
          </p:cNvPr>
          <p:cNvSpPr>
            <a:spLocks noGrp="1"/>
          </p:cNvSpPr>
          <p:nvPr>
            <p:ph type="sldNum" sz="quarter" idx="12"/>
          </p:nvPr>
        </p:nvSpPr>
        <p:spPr/>
        <p:txBody>
          <a:bodyPr/>
          <a:lstStyle/>
          <a:p>
            <a:fld id="{DCE366CF-62E3-44AA-B5F8-91C8785CFA03}" type="slidenum">
              <a:rPr lang="it-IT" smtClean="0"/>
              <a:pPr/>
              <a:t>4</a:t>
            </a:fld>
            <a:endParaRPr lang="it-IT"/>
          </a:p>
        </p:txBody>
      </p:sp>
      <p:grpSp>
        <p:nvGrpSpPr>
          <p:cNvPr id="8" name="Gruppo 27">
            <a:extLst>
              <a:ext uri="{FF2B5EF4-FFF2-40B4-BE49-F238E27FC236}">
                <a16:creationId xmlns:a16="http://schemas.microsoft.com/office/drawing/2014/main" xmlns="" id="{355DA7AE-C34B-4CD3-B630-01762077A903}"/>
              </a:ext>
            </a:extLst>
          </p:cNvPr>
          <p:cNvGrpSpPr/>
          <p:nvPr/>
        </p:nvGrpSpPr>
        <p:grpSpPr>
          <a:xfrm>
            <a:off x="7289800" y="1033919"/>
            <a:ext cx="4725978" cy="4214549"/>
            <a:chOff x="7302500" y="1409805"/>
            <a:chExt cx="4725978" cy="4214549"/>
          </a:xfrm>
        </p:grpSpPr>
        <p:pic>
          <p:nvPicPr>
            <p:cNvPr id="16" name="Immagine 15">
              <a:extLst>
                <a:ext uri="{FF2B5EF4-FFF2-40B4-BE49-F238E27FC236}">
                  <a16:creationId xmlns:a16="http://schemas.microsoft.com/office/drawing/2014/main" xmlns="" id="{16FCFB00-C02B-458C-90C1-E7C5A4308B75}"/>
                </a:ext>
              </a:extLst>
            </p:cNvPr>
            <p:cNvPicPr>
              <a:picLocks noChangeAspect="1"/>
            </p:cNvPicPr>
            <p:nvPr/>
          </p:nvPicPr>
          <p:blipFill>
            <a:blip r:embed="rId2" cstate="print"/>
            <a:stretch>
              <a:fillRect/>
            </a:stretch>
          </p:blipFill>
          <p:spPr>
            <a:xfrm>
              <a:off x="8070635" y="2360624"/>
              <a:ext cx="652329" cy="646232"/>
            </a:xfrm>
            <a:prstGeom prst="rect">
              <a:avLst/>
            </a:prstGeom>
          </p:spPr>
        </p:pic>
        <p:pic>
          <p:nvPicPr>
            <p:cNvPr id="18" name="Immagine 17">
              <a:extLst>
                <a:ext uri="{FF2B5EF4-FFF2-40B4-BE49-F238E27FC236}">
                  <a16:creationId xmlns:a16="http://schemas.microsoft.com/office/drawing/2014/main" xmlns="" id="{7B05BD42-0547-45B5-8092-F0EB266D6743}"/>
                </a:ext>
              </a:extLst>
            </p:cNvPr>
            <p:cNvPicPr>
              <a:picLocks noChangeAspect="1"/>
            </p:cNvPicPr>
            <p:nvPr/>
          </p:nvPicPr>
          <p:blipFill>
            <a:blip r:embed="rId2" cstate="print"/>
            <a:stretch>
              <a:fillRect/>
            </a:stretch>
          </p:blipFill>
          <p:spPr>
            <a:xfrm>
              <a:off x="7785745" y="3054242"/>
              <a:ext cx="652329" cy="646232"/>
            </a:xfrm>
            <a:prstGeom prst="rect">
              <a:avLst/>
            </a:prstGeom>
          </p:spPr>
        </p:pic>
        <p:pic>
          <p:nvPicPr>
            <p:cNvPr id="19" name="Immagine 18">
              <a:extLst>
                <a:ext uri="{FF2B5EF4-FFF2-40B4-BE49-F238E27FC236}">
                  <a16:creationId xmlns:a16="http://schemas.microsoft.com/office/drawing/2014/main" xmlns="" id="{C0D4CF2B-9BDC-40F4-8487-FC0924595FE6}"/>
                </a:ext>
              </a:extLst>
            </p:cNvPr>
            <p:cNvPicPr>
              <a:picLocks noChangeAspect="1"/>
            </p:cNvPicPr>
            <p:nvPr/>
          </p:nvPicPr>
          <p:blipFill>
            <a:blip r:embed="rId2" cstate="print"/>
            <a:stretch>
              <a:fillRect/>
            </a:stretch>
          </p:blipFill>
          <p:spPr>
            <a:xfrm>
              <a:off x="8059767" y="3808796"/>
              <a:ext cx="652329" cy="646232"/>
            </a:xfrm>
            <a:prstGeom prst="rect">
              <a:avLst/>
            </a:prstGeom>
          </p:spPr>
        </p:pic>
        <p:sp>
          <p:nvSpPr>
            <p:cNvPr id="24" name="Rettangolo 23">
              <a:extLst>
                <a:ext uri="{FF2B5EF4-FFF2-40B4-BE49-F238E27FC236}">
                  <a16:creationId xmlns:a16="http://schemas.microsoft.com/office/drawing/2014/main" xmlns="" id="{EE522E17-C26E-466A-92FA-5DEF8C8BCA03}"/>
                </a:ext>
              </a:extLst>
            </p:cNvPr>
            <p:cNvSpPr/>
            <p:nvPr/>
          </p:nvSpPr>
          <p:spPr>
            <a:xfrm>
              <a:off x="7407889" y="2062707"/>
              <a:ext cx="1538187" cy="2502399"/>
            </a:xfrm>
            <a:prstGeom prst="rect">
              <a:avLst/>
            </a:prstGeom>
            <a:solidFill>
              <a:srgbClr val="FFFFFF">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xmlns="" id="{260DC043-EA58-4E06-8450-1F9C8B158DF3}"/>
                </a:ext>
              </a:extLst>
            </p:cNvPr>
            <p:cNvPicPr>
              <a:picLocks noChangeAspect="1"/>
            </p:cNvPicPr>
            <p:nvPr/>
          </p:nvPicPr>
          <p:blipFill>
            <a:blip r:embed="rId3" cstate="print"/>
            <a:stretch>
              <a:fillRect/>
            </a:stretch>
          </p:blipFill>
          <p:spPr>
            <a:xfrm>
              <a:off x="10961714" y="2862751"/>
              <a:ext cx="652329" cy="646232"/>
            </a:xfrm>
            <a:prstGeom prst="rect">
              <a:avLst/>
            </a:prstGeom>
          </p:spPr>
        </p:pic>
        <p:pic>
          <p:nvPicPr>
            <p:cNvPr id="20" name="Immagine 19">
              <a:extLst>
                <a:ext uri="{FF2B5EF4-FFF2-40B4-BE49-F238E27FC236}">
                  <a16:creationId xmlns:a16="http://schemas.microsoft.com/office/drawing/2014/main" xmlns="" id="{48851055-C13E-4CDB-8012-B40399C8C29A}"/>
                </a:ext>
              </a:extLst>
            </p:cNvPr>
            <p:cNvPicPr>
              <a:picLocks noChangeAspect="1"/>
            </p:cNvPicPr>
            <p:nvPr/>
          </p:nvPicPr>
          <p:blipFill>
            <a:blip r:embed="rId3" cstate="print"/>
            <a:stretch>
              <a:fillRect/>
            </a:stretch>
          </p:blipFill>
          <p:spPr>
            <a:xfrm>
              <a:off x="10827667" y="2334118"/>
              <a:ext cx="652329" cy="646232"/>
            </a:xfrm>
            <a:prstGeom prst="rect">
              <a:avLst/>
            </a:prstGeom>
          </p:spPr>
        </p:pic>
        <p:pic>
          <p:nvPicPr>
            <p:cNvPr id="21" name="Immagine 20">
              <a:extLst>
                <a:ext uri="{FF2B5EF4-FFF2-40B4-BE49-F238E27FC236}">
                  <a16:creationId xmlns:a16="http://schemas.microsoft.com/office/drawing/2014/main" xmlns="" id="{E6190DDB-70A5-4D58-ABBF-8E70C1DA6A63}"/>
                </a:ext>
              </a:extLst>
            </p:cNvPr>
            <p:cNvPicPr>
              <a:picLocks noChangeAspect="1"/>
            </p:cNvPicPr>
            <p:nvPr/>
          </p:nvPicPr>
          <p:blipFill>
            <a:blip r:embed="rId3" cstate="print"/>
            <a:stretch>
              <a:fillRect/>
            </a:stretch>
          </p:blipFill>
          <p:spPr>
            <a:xfrm>
              <a:off x="10825353" y="3680128"/>
              <a:ext cx="652329" cy="646232"/>
            </a:xfrm>
            <a:prstGeom prst="rect">
              <a:avLst/>
            </a:prstGeom>
          </p:spPr>
        </p:pic>
        <p:sp>
          <p:nvSpPr>
            <p:cNvPr id="25" name="Rettangolo 24">
              <a:extLst>
                <a:ext uri="{FF2B5EF4-FFF2-40B4-BE49-F238E27FC236}">
                  <a16:creationId xmlns:a16="http://schemas.microsoft.com/office/drawing/2014/main" xmlns="" id="{589E4788-DD73-4128-A8B1-8C385A2174BA}"/>
                </a:ext>
              </a:extLst>
            </p:cNvPr>
            <p:cNvSpPr/>
            <p:nvPr/>
          </p:nvSpPr>
          <p:spPr>
            <a:xfrm>
              <a:off x="10490291" y="1997437"/>
              <a:ext cx="1538187" cy="2502399"/>
            </a:xfrm>
            <a:prstGeom prst="rect">
              <a:avLst/>
            </a:prstGeom>
            <a:solidFill>
              <a:srgbClr val="FFFFFF">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xmlns="" id="{BB6777C1-DCF7-4260-93F9-DA5DFFBD33D0}"/>
                </a:ext>
              </a:extLst>
            </p:cNvPr>
            <p:cNvPicPr/>
            <p:nvPr/>
          </p:nvPicPr>
          <p:blipFill>
            <a:blip r:embed="rId4" cstate="print"/>
            <a:stretch>
              <a:fillRect/>
            </a:stretch>
          </p:blipFill>
          <p:spPr>
            <a:xfrm>
              <a:off x="8821915" y="2731522"/>
              <a:ext cx="1995323" cy="1389926"/>
            </a:xfrm>
            <a:prstGeom prst="rect">
              <a:avLst/>
            </a:prstGeom>
          </p:spPr>
        </p:pic>
        <p:sp>
          <p:nvSpPr>
            <p:cNvPr id="9" name="Ovale 8">
              <a:extLst>
                <a:ext uri="{FF2B5EF4-FFF2-40B4-BE49-F238E27FC236}">
                  <a16:creationId xmlns:a16="http://schemas.microsoft.com/office/drawing/2014/main" xmlns="" id="{4F6D4F82-2E01-45EC-9DA7-1BF122B0DA93}"/>
                </a:ext>
              </a:extLst>
            </p:cNvPr>
            <p:cNvSpPr/>
            <p:nvPr/>
          </p:nvSpPr>
          <p:spPr>
            <a:xfrm>
              <a:off x="8939213" y="3016251"/>
              <a:ext cx="595312" cy="59531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a:t>
              </a:r>
            </a:p>
          </p:txBody>
        </p:sp>
        <p:sp>
          <p:nvSpPr>
            <p:cNvPr id="10" name="Ovale 9">
              <a:extLst>
                <a:ext uri="{FF2B5EF4-FFF2-40B4-BE49-F238E27FC236}">
                  <a16:creationId xmlns:a16="http://schemas.microsoft.com/office/drawing/2014/main" xmlns="" id="{EC26CCA5-1686-4080-A59F-021463B93E25}"/>
                </a:ext>
              </a:extLst>
            </p:cNvPr>
            <p:cNvSpPr/>
            <p:nvPr/>
          </p:nvSpPr>
          <p:spPr>
            <a:xfrm>
              <a:off x="10077450" y="3016251"/>
              <a:ext cx="595312" cy="5953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B</a:t>
              </a:r>
            </a:p>
          </p:txBody>
        </p:sp>
        <p:sp>
          <p:nvSpPr>
            <p:cNvPr id="22" name="CasellaDiTesto 21">
              <a:extLst>
                <a:ext uri="{FF2B5EF4-FFF2-40B4-BE49-F238E27FC236}">
                  <a16:creationId xmlns:a16="http://schemas.microsoft.com/office/drawing/2014/main" xmlns="" id="{EC0DDE5B-6600-476A-8E80-95A6985700B2}"/>
                </a:ext>
              </a:extLst>
            </p:cNvPr>
            <p:cNvSpPr txBox="1"/>
            <p:nvPr/>
          </p:nvSpPr>
          <p:spPr>
            <a:xfrm>
              <a:off x="7904050" y="4529648"/>
              <a:ext cx="1095172" cy="738664"/>
            </a:xfrm>
            <a:prstGeom prst="rect">
              <a:avLst/>
            </a:prstGeom>
            <a:noFill/>
          </p:spPr>
          <p:txBody>
            <a:bodyPr wrap="none" rtlCol="0">
              <a:spAutoFit/>
            </a:bodyPr>
            <a:lstStyle/>
            <a:p>
              <a:pPr algn="ctr"/>
              <a:r>
                <a:rPr lang="it-IT" sz="1400" dirty="0"/>
                <a:t>MANY</a:t>
              </a:r>
            </a:p>
            <a:p>
              <a:pPr algn="ctr"/>
              <a:r>
                <a:rPr lang="it-IT" sz="1400" dirty="0"/>
                <a:t>COMPETING</a:t>
              </a:r>
            </a:p>
            <a:p>
              <a:pPr algn="ctr"/>
              <a:r>
                <a:rPr lang="it-IT" sz="1400" dirty="0"/>
                <a:t>SUPPLIERS</a:t>
              </a:r>
            </a:p>
          </p:txBody>
        </p:sp>
        <p:sp>
          <p:nvSpPr>
            <p:cNvPr id="23" name="CasellaDiTesto 22">
              <a:extLst>
                <a:ext uri="{FF2B5EF4-FFF2-40B4-BE49-F238E27FC236}">
                  <a16:creationId xmlns:a16="http://schemas.microsoft.com/office/drawing/2014/main" xmlns="" id="{37080E4E-337E-4CC5-AADB-17FBDD68F849}"/>
                </a:ext>
              </a:extLst>
            </p:cNvPr>
            <p:cNvSpPr txBox="1"/>
            <p:nvPr/>
          </p:nvSpPr>
          <p:spPr>
            <a:xfrm>
              <a:off x="10586418" y="4461125"/>
              <a:ext cx="1097737" cy="738664"/>
            </a:xfrm>
            <a:prstGeom prst="rect">
              <a:avLst/>
            </a:prstGeom>
            <a:noFill/>
          </p:spPr>
          <p:txBody>
            <a:bodyPr wrap="none" rtlCol="0">
              <a:spAutoFit/>
            </a:bodyPr>
            <a:lstStyle/>
            <a:p>
              <a:pPr algn="ctr"/>
              <a:r>
                <a:rPr lang="it-IT" sz="1400" dirty="0"/>
                <a:t>MANY</a:t>
              </a:r>
            </a:p>
            <a:p>
              <a:pPr algn="ctr"/>
              <a:r>
                <a:rPr lang="it-IT" sz="1400" dirty="0"/>
                <a:t>POTENTIAL</a:t>
              </a:r>
            </a:p>
            <a:p>
              <a:pPr algn="ctr"/>
              <a:r>
                <a:rPr lang="it-IT" sz="1400" dirty="0"/>
                <a:t>CUSTOMERS</a:t>
              </a:r>
            </a:p>
          </p:txBody>
        </p:sp>
        <p:sp>
          <p:nvSpPr>
            <p:cNvPr id="26" name="Figura a mano libera: forma 25">
              <a:extLst>
                <a:ext uri="{FF2B5EF4-FFF2-40B4-BE49-F238E27FC236}">
                  <a16:creationId xmlns:a16="http://schemas.microsoft.com/office/drawing/2014/main" xmlns="" id="{B9E81025-7B4A-41FB-8E7A-8D828CFFA0C3}"/>
                </a:ext>
              </a:extLst>
            </p:cNvPr>
            <p:cNvSpPr/>
            <p:nvPr/>
          </p:nvSpPr>
          <p:spPr>
            <a:xfrm>
              <a:off x="7302500" y="1409805"/>
              <a:ext cx="4686300" cy="4214549"/>
            </a:xfrm>
            <a:custGeom>
              <a:avLst/>
              <a:gdLst>
                <a:gd name="connsiteX0" fmla="*/ 889010 w 4686310"/>
                <a:gd name="connsiteY0" fmla="*/ 279400 h 4089400"/>
                <a:gd name="connsiteX1" fmla="*/ 2476510 w 4686310"/>
                <a:gd name="connsiteY1" fmla="*/ 266700 h 4089400"/>
                <a:gd name="connsiteX2" fmla="*/ 3619510 w 4686310"/>
                <a:gd name="connsiteY2" fmla="*/ 0 h 4089400"/>
                <a:gd name="connsiteX3" fmla="*/ 4508510 w 4686310"/>
                <a:gd name="connsiteY3" fmla="*/ 965200 h 4089400"/>
                <a:gd name="connsiteX4" fmla="*/ 4597410 w 4686310"/>
                <a:gd name="connsiteY4" fmla="*/ 2260600 h 4089400"/>
                <a:gd name="connsiteX5" fmla="*/ 4686310 w 4686310"/>
                <a:gd name="connsiteY5" fmla="*/ 2971800 h 4089400"/>
                <a:gd name="connsiteX6" fmla="*/ 4330710 w 4686310"/>
                <a:gd name="connsiteY6" fmla="*/ 4000500 h 4089400"/>
                <a:gd name="connsiteX7" fmla="*/ 2717810 w 4686310"/>
                <a:gd name="connsiteY7" fmla="*/ 3898900 h 4089400"/>
                <a:gd name="connsiteX8" fmla="*/ 2552710 w 4686310"/>
                <a:gd name="connsiteY8" fmla="*/ 3898900 h 4089400"/>
                <a:gd name="connsiteX9" fmla="*/ 787410 w 4686310"/>
                <a:gd name="connsiteY9" fmla="*/ 4089400 h 4089400"/>
                <a:gd name="connsiteX10" fmla="*/ 228610 w 4686310"/>
                <a:gd name="connsiteY10" fmla="*/ 3022600 h 4089400"/>
                <a:gd name="connsiteX11" fmla="*/ 381010 w 4686310"/>
                <a:gd name="connsiteY11" fmla="*/ 2476500 h 4089400"/>
                <a:gd name="connsiteX12" fmla="*/ 254010 w 4686310"/>
                <a:gd name="connsiteY12" fmla="*/ 2387600 h 4089400"/>
                <a:gd name="connsiteX13" fmla="*/ 228610 w 4686310"/>
                <a:gd name="connsiteY13" fmla="*/ 2336800 h 4089400"/>
                <a:gd name="connsiteX14" fmla="*/ 177810 w 4686310"/>
                <a:gd name="connsiteY14" fmla="*/ 2286000 h 4089400"/>
                <a:gd name="connsiteX15" fmla="*/ 127010 w 4686310"/>
                <a:gd name="connsiteY15" fmla="*/ 2222500 h 4089400"/>
                <a:gd name="connsiteX16" fmla="*/ 10 w 4686310"/>
                <a:gd name="connsiteY16" fmla="*/ 1930400 h 4089400"/>
                <a:gd name="connsiteX17" fmla="*/ 63510 w 4686310"/>
                <a:gd name="connsiteY17" fmla="*/ 1270000 h 4089400"/>
                <a:gd name="connsiteX18" fmla="*/ 838210 w 4686310"/>
                <a:gd name="connsiteY18" fmla="*/ 304800 h 4089400"/>
                <a:gd name="connsiteX19" fmla="*/ 889010 w 4686310"/>
                <a:gd name="connsiteY19" fmla="*/ 279400 h 4089400"/>
                <a:gd name="connsiteX0" fmla="*/ 889010 w 4686310"/>
                <a:gd name="connsiteY0" fmla="*/ 303736 h 4113736"/>
                <a:gd name="connsiteX1" fmla="*/ 2476510 w 4686310"/>
                <a:gd name="connsiteY1" fmla="*/ 291036 h 4113736"/>
                <a:gd name="connsiteX2" fmla="*/ 3619510 w 4686310"/>
                <a:gd name="connsiteY2" fmla="*/ 24336 h 4113736"/>
                <a:gd name="connsiteX3" fmla="*/ 4508510 w 4686310"/>
                <a:gd name="connsiteY3" fmla="*/ 989536 h 4113736"/>
                <a:gd name="connsiteX4" fmla="*/ 4597410 w 4686310"/>
                <a:gd name="connsiteY4" fmla="*/ 2284936 h 4113736"/>
                <a:gd name="connsiteX5" fmla="*/ 4686310 w 4686310"/>
                <a:gd name="connsiteY5" fmla="*/ 2996136 h 4113736"/>
                <a:gd name="connsiteX6" fmla="*/ 4330710 w 4686310"/>
                <a:gd name="connsiteY6" fmla="*/ 4024836 h 4113736"/>
                <a:gd name="connsiteX7" fmla="*/ 2717810 w 4686310"/>
                <a:gd name="connsiteY7" fmla="*/ 3923236 h 4113736"/>
                <a:gd name="connsiteX8" fmla="*/ 2552710 w 4686310"/>
                <a:gd name="connsiteY8" fmla="*/ 3923236 h 4113736"/>
                <a:gd name="connsiteX9" fmla="*/ 787410 w 4686310"/>
                <a:gd name="connsiteY9" fmla="*/ 4113736 h 4113736"/>
                <a:gd name="connsiteX10" fmla="*/ 228610 w 4686310"/>
                <a:gd name="connsiteY10" fmla="*/ 3046936 h 4113736"/>
                <a:gd name="connsiteX11" fmla="*/ 381010 w 4686310"/>
                <a:gd name="connsiteY11" fmla="*/ 2500836 h 4113736"/>
                <a:gd name="connsiteX12" fmla="*/ 254010 w 4686310"/>
                <a:gd name="connsiteY12" fmla="*/ 2411936 h 4113736"/>
                <a:gd name="connsiteX13" fmla="*/ 228610 w 4686310"/>
                <a:gd name="connsiteY13" fmla="*/ 2361136 h 4113736"/>
                <a:gd name="connsiteX14" fmla="*/ 177810 w 4686310"/>
                <a:gd name="connsiteY14" fmla="*/ 2310336 h 4113736"/>
                <a:gd name="connsiteX15" fmla="*/ 127010 w 4686310"/>
                <a:gd name="connsiteY15" fmla="*/ 2246836 h 4113736"/>
                <a:gd name="connsiteX16" fmla="*/ 10 w 4686310"/>
                <a:gd name="connsiteY16" fmla="*/ 1954736 h 4113736"/>
                <a:gd name="connsiteX17" fmla="*/ 63510 w 4686310"/>
                <a:gd name="connsiteY17" fmla="*/ 1294336 h 4113736"/>
                <a:gd name="connsiteX18" fmla="*/ 838210 w 4686310"/>
                <a:gd name="connsiteY18" fmla="*/ 329136 h 4113736"/>
                <a:gd name="connsiteX19" fmla="*/ 889010 w 4686310"/>
                <a:gd name="connsiteY19" fmla="*/ 303736 h 4113736"/>
                <a:gd name="connsiteX0" fmla="*/ 889010 w 4686310"/>
                <a:gd name="connsiteY0" fmla="*/ 380894 h 4190894"/>
                <a:gd name="connsiteX1" fmla="*/ 2476510 w 4686310"/>
                <a:gd name="connsiteY1" fmla="*/ 368194 h 4190894"/>
                <a:gd name="connsiteX2" fmla="*/ 3619510 w 4686310"/>
                <a:gd name="connsiteY2" fmla="*/ 101494 h 4190894"/>
                <a:gd name="connsiteX3" fmla="*/ 4508510 w 4686310"/>
                <a:gd name="connsiteY3" fmla="*/ 1066694 h 4190894"/>
                <a:gd name="connsiteX4" fmla="*/ 4597410 w 4686310"/>
                <a:gd name="connsiteY4" fmla="*/ 2362094 h 4190894"/>
                <a:gd name="connsiteX5" fmla="*/ 4686310 w 4686310"/>
                <a:gd name="connsiteY5" fmla="*/ 3073294 h 4190894"/>
                <a:gd name="connsiteX6" fmla="*/ 4330710 w 4686310"/>
                <a:gd name="connsiteY6" fmla="*/ 4101994 h 4190894"/>
                <a:gd name="connsiteX7" fmla="*/ 2717810 w 4686310"/>
                <a:gd name="connsiteY7" fmla="*/ 4000394 h 4190894"/>
                <a:gd name="connsiteX8" fmla="*/ 2552710 w 4686310"/>
                <a:gd name="connsiteY8" fmla="*/ 4000394 h 4190894"/>
                <a:gd name="connsiteX9" fmla="*/ 787410 w 4686310"/>
                <a:gd name="connsiteY9" fmla="*/ 4190894 h 4190894"/>
                <a:gd name="connsiteX10" fmla="*/ 228610 w 4686310"/>
                <a:gd name="connsiteY10" fmla="*/ 3124094 h 4190894"/>
                <a:gd name="connsiteX11" fmla="*/ 381010 w 4686310"/>
                <a:gd name="connsiteY11" fmla="*/ 2577994 h 4190894"/>
                <a:gd name="connsiteX12" fmla="*/ 254010 w 4686310"/>
                <a:gd name="connsiteY12" fmla="*/ 2489094 h 4190894"/>
                <a:gd name="connsiteX13" fmla="*/ 228610 w 4686310"/>
                <a:gd name="connsiteY13" fmla="*/ 2438294 h 4190894"/>
                <a:gd name="connsiteX14" fmla="*/ 177810 w 4686310"/>
                <a:gd name="connsiteY14" fmla="*/ 2387494 h 4190894"/>
                <a:gd name="connsiteX15" fmla="*/ 127010 w 4686310"/>
                <a:gd name="connsiteY15" fmla="*/ 2323994 h 4190894"/>
                <a:gd name="connsiteX16" fmla="*/ 10 w 4686310"/>
                <a:gd name="connsiteY16" fmla="*/ 2031894 h 4190894"/>
                <a:gd name="connsiteX17" fmla="*/ 63510 w 4686310"/>
                <a:gd name="connsiteY17" fmla="*/ 1371494 h 4190894"/>
                <a:gd name="connsiteX18" fmla="*/ 838210 w 4686310"/>
                <a:gd name="connsiteY18" fmla="*/ 406294 h 4190894"/>
                <a:gd name="connsiteX19" fmla="*/ 889010 w 4686310"/>
                <a:gd name="connsiteY19" fmla="*/ 380894 h 4190894"/>
                <a:gd name="connsiteX0" fmla="*/ 889010 w 4686310"/>
                <a:gd name="connsiteY0" fmla="*/ 380894 h 4190894"/>
                <a:gd name="connsiteX1" fmla="*/ 2476510 w 4686310"/>
                <a:gd name="connsiteY1" fmla="*/ 368194 h 4190894"/>
                <a:gd name="connsiteX2" fmla="*/ 3619510 w 4686310"/>
                <a:gd name="connsiteY2" fmla="*/ 101494 h 4190894"/>
                <a:gd name="connsiteX3" fmla="*/ 4508510 w 4686310"/>
                <a:gd name="connsiteY3" fmla="*/ 1066694 h 4190894"/>
                <a:gd name="connsiteX4" fmla="*/ 4597410 w 4686310"/>
                <a:gd name="connsiteY4" fmla="*/ 2362094 h 4190894"/>
                <a:gd name="connsiteX5" fmla="*/ 4686310 w 4686310"/>
                <a:gd name="connsiteY5" fmla="*/ 3073294 h 4190894"/>
                <a:gd name="connsiteX6" fmla="*/ 4330710 w 4686310"/>
                <a:gd name="connsiteY6" fmla="*/ 4101994 h 4190894"/>
                <a:gd name="connsiteX7" fmla="*/ 2717810 w 4686310"/>
                <a:gd name="connsiteY7" fmla="*/ 4000394 h 4190894"/>
                <a:gd name="connsiteX8" fmla="*/ 2552710 w 4686310"/>
                <a:gd name="connsiteY8" fmla="*/ 4000394 h 4190894"/>
                <a:gd name="connsiteX9" fmla="*/ 787410 w 4686310"/>
                <a:gd name="connsiteY9" fmla="*/ 4190894 h 4190894"/>
                <a:gd name="connsiteX10" fmla="*/ 228610 w 4686310"/>
                <a:gd name="connsiteY10" fmla="*/ 3124094 h 4190894"/>
                <a:gd name="connsiteX11" fmla="*/ 381010 w 4686310"/>
                <a:gd name="connsiteY11" fmla="*/ 2577994 h 4190894"/>
                <a:gd name="connsiteX12" fmla="*/ 254010 w 4686310"/>
                <a:gd name="connsiteY12" fmla="*/ 2489094 h 4190894"/>
                <a:gd name="connsiteX13" fmla="*/ 228610 w 4686310"/>
                <a:gd name="connsiteY13" fmla="*/ 2438294 h 4190894"/>
                <a:gd name="connsiteX14" fmla="*/ 177810 w 4686310"/>
                <a:gd name="connsiteY14" fmla="*/ 2387494 h 4190894"/>
                <a:gd name="connsiteX15" fmla="*/ 127010 w 4686310"/>
                <a:gd name="connsiteY15" fmla="*/ 2323994 h 4190894"/>
                <a:gd name="connsiteX16" fmla="*/ 10 w 4686310"/>
                <a:gd name="connsiteY16" fmla="*/ 2031894 h 4190894"/>
                <a:gd name="connsiteX17" fmla="*/ 63510 w 4686310"/>
                <a:gd name="connsiteY17" fmla="*/ 1371494 h 4190894"/>
                <a:gd name="connsiteX18" fmla="*/ 838210 w 4686310"/>
                <a:gd name="connsiteY18" fmla="*/ 406294 h 4190894"/>
                <a:gd name="connsiteX19" fmla="*/ 889010 w 4686310"/>
                <a:gd name="connsiteY19" fmla="*/ 380894 h 4190894"/>
                <a:gd name="connsiteX0" fmla="*/ 889010 w 4686310"/>
                <a:gd name="connsiteY0" fmla="*/ 380894 h 4190894"/>
                <a:gd name="connsiteX1" fmla="*/ 2476510 w 4686310"/>
                <a:gd name="connsiteY1" fmla="*/ 368194 h 4190894"/>
                <a:gd name="connsiteX2" fmla="*/ 3619510 w 4686310"/>
                <a:gd name="connsiteY2" fmla="*/ 101494 h 4190894"/>
                <a:gd name="connsiteX3" fmla="*/ 4508510 w 4686310"/>
                <a:gd name="connsiteY3" fmla="*/ 1066694 h 4190894"/>
                <a:gd name="connsiteX4" fmla="*/ 4597410 w 4686310"/>
                <a:gd name="connsiteY4" fmla="*/ 2362094 h 4190894"/>
                <a:gd name="connsiteX5" fmla="*/ 4686310 w 4686310"/>
                <a:gd name="connsiteY5" fmla="*/ 3073294 h 4190894"/>
                <a:gd name="connsiteX6" fmla="*/ 4330710 w 4686310"/>
                <a:gd name="connsiteY6" fmla="*/ 4101994 h 4190894"/>
                <a:gd name="connsiteX7" fmla="*/ 2717810 w 4686310"/>
                <a:gd name="connsiteY7" fmla="*/ 4000394 h 4190894"/>
                <a:gd name="connsiteX8" fmla="*/ 2552710 w 4686310"/>
                <a:gd name="connsiteY8" fmla="*/ 4000394 h 4190894"/>
                <a:gd name="connsiteX9" fmla="*/ 787410 w 4686310"/>
                <a:gd name="connsiteY9" fmla="*/ 4190894 h 4190894"/>
                <a:gd name="connsiteX10" fmla="*/ 228610 w 4686310"/>
                <a:gd name="connsiteY10" fmla="*/ 3124094 h 4190894"/>
                <a:gd name="connsiteX11" fmla="*/ 381010 w 4686310"/>
                <a:gd name="connsiteY11" fmla="*/ 2577994 h 4190894"/>
                <a:gd name="connsiteX12" fmla="*/ 254010 w 4686310"/>
                <a:gd name="connsiteY12" fmla="*/ 2489094 h 4190894"/>
                <a:gd name="connsiteX13" fmla="*/ 228610 w 4686310"/>
                <a:gd name="connsiteY13" fmla="*/ 2438294 h 4190894"/>
                <a:gd name="connsiteX14" fmla="*/ 177810 w 4686310"/>
                <a:gd name="connsiteY14" fmla="*/ 2387494 h 4190894"/>
                <a:gd name="connsiteX15" fmla="*/ 127010 w 4686310"/>
                <a:gd name="connsiteY15" fmla="*/ 2323994 h 4190894"/>
                <a:gd name="connsiteX16" fmla="*/ 10 w 4686310"/>
                <a:gd name="connsiteY16" fmla="*/ 2031894 h 4190894"/>
                <a:gd name="connsiteX17" fmla="*/ 63510 w 4686310"/>
                <a:gd name="connsiteY17" fmla="*/ 1371494 h 4190894"/>
                <a:gd name="connsiteX18" fmla="*/ 838210 w 4686310"/>
                <a:gd name="connsiteY18" fmla="*/ 406294 h 4190894"/>
                <a:gd name="connsiteX19" fmla="*/ 889010 w 4686310"/>
                <a:gd name="connsiteY19" fmla="*/ 380894 h 4190894"/>
                <a:gd name="connsiteX0" fmla="*/ 889010 w 4693167"/>
                <a:gd name="connsiteY0" fmla="*/ 380894 h 4190894"/>
                <a:gd name="connsiteX1" fmla="*/ 2476510 w 4693167"/>
                <a:gd name="connsiteY1" fmla="*/ 368194 h 4190894"/>
                <a:gd name="connsiteX2" fmla="*/ 3619510 w 4693167"/>
                <a:gd name="connsiteY2" fmla="*/ 101494 h 4190894"/>
                <a:gd name="connsiteX3" fmla="*/ 4508510 w 4693167"/>
                <a:gd name="connsiteY3" fmla="*/ 1066694 h 4190894"/>
                <a:gd name="connsiteX4" fmla="*/ 4597410 w 4693167"/>
                <a:gd name="connsiteY4" fmla="*/ 2362094 h 4190894"/>
                <a:gd name="connsiteX5" fmla="*/ 4686310 w 4693167"/>
                <a:gd name="connsiteY5" fmla="*/ 3073294 h 4190894"/>
                <a:gd name="connsiteX6" fmla="*/ 4330710 w 4693167"/>
                <a:gd name="connsiteY6" fmla="*/ 4101994 h 4190894"/>
                <a:gd name="connsiteX7" fmla="*/ 2717810 w 4693167"/>
                <a:gd name="connsiteY7" fmla="*/ 4000394 h 4190894"/>
                <a:gd name="connsiteX8" fmla="*/ 2552710 w 4693167"/>
                <a:gd name="connsiteY8" fmla="*/ 4000394 h 4190894"/>
                <a:gd name="connsiteX9" fmla="*/ 787410 w 4693167"/>
                <a:gd name="connsiteY9" fmla="*/ 4190894 h 4190894"/>
                <a:gd name="connsiteX10" fmla="*/ 228610 w 4693167"/>
                <a:gd name="connsiteY10" fmla="*/ 3124094 h 4190894"/>
                <a:gd name="connsiteX11" fmla="*/ 381010 w 4693167"/>
                <a:gd name="connsiteY11" fmla="*/ 2577994 h 4190894"/>
                <a:gd name="connsiteX12" fmla="*/ 254010 w 4693167"/>
                <a:gd name="connsiteY12" fmla="*/ 2489094 h 4190894"/>
                <a:gd name="connsiteX13" fmla="*/ 228610 w 4693167"/>
                <a:gd name="connsiteY13" fmla="*/ 2438294 h 4190894"/>
                <a:gd name="connsiteX14" fmla="*/ 177810 w 4693167"/>
                <a:gd name="connsiteY14" fmla="*/ 2387494 h 4190894"/>
                <a:gd name="connsiteX15" fmla="*/ 127010 w 4693167"/>
                <a:gd name="connsiteY15" fmla="*/ 2323994 h 4190894"/>
                <a:gd name="connsiteX16" fmla="*/ 10 w 4693167"/>
                <a:gd name="connsiteY16" fmla="*/ 2031894 h 4190894"/>
                <a:gd name="connsiteX17" fmla="*/ 63510 w 4693167"/>
                <a:gd name="connsiteY17" fmla="*/ 1371494 h 4190894"/>
                <a:gd name="connsiteX18" fmla="*/ 838210 w 4693167"/>
                <a:gd name="connsiteY18" fmla="*/ 406294 h 4190894"/>
                <a:gd name="connsiteX19" fmla="*/ 889010 w 4693167"/>
                <a:gd name="connsiteY19" fmla="*/ 380894 h 4190894"/>
                <a:gd name="connsiteX0" fmla="*/ 889010 w 4696997"/>
                <a:gd name="connsiteY0" fmla="*/ 380894 h 4190894"/>
                <a:gd name="connsiteX1" fmla="*/ 2476510 w 4696997"/>
                <a:gd name="connsiteY1" fmla="*/ 368194 h 4190894"/>
                <a:gd name="connsiteX2" fmla="*/ 3619510 w 4696997"/>
                <a:gd name="connsiteY2" fmla="*/ 101494 h 4190894"/>
                <a:gd name="connsiteX3" fmla="*/ 4508510 w 4696997"/>
                <a:gd name="connsiteY3" fmla="*/ 1066694 h 4190894"/>
                <a:gd name="connsiteX4" fmla="*/ 4597410 w 4696997"/>
                <a:gd name="connsiteY4" fmla="*/ 2362094 h 4190894"/>
                <a:gd name="connsiteX5" fmla="*/ 4686310 w 4696997"/>
                <a:gd name="connsiteY5" fmla="*/ 3073294 h 4190894"/>
                <a:gd name="connsiteX6" fmla="*/ 4330710 w 4696997"/>
                <a:gd name="connsiteY6" fmla="*/ 4101994 h 4190894"/>
                <a:gd name="connsiteX7" fmla="*/ 2717810 w 4696997"/>
                <a:gd name="connsiteY7" fmla="*/ 4000394 h 4190894"/>
                <a:gd name="connsiteX8" fmla="*/ 2552710 w 4696997"/>
                <a:gd name="connsiteY8" fmla="*/ 4000394 h 4190894"/>
                <a:gd name="connsiteX9" fmla="*/ 787410 w 4696997"/>
                <a:gd name="connsiteY9" fmla="*/ 4190894 h 4190894"/>
                <a:gd name="connsiteX10" fmla="*/ 228610 w 4696997"/>
                <a:gd name="connsiteY10" fmla="*/ 3124094 h 4190894"/>
                <a:gd name="connsiteX11" fmla="*/ 381010 w 4696997"/>
                <a:gd name="connsiteY11" fmla="*/ 2577994 h 4190894"/>
                <a:gd name="connsiteX12" fmla="*/ 254010 w 4696997"/>
                <a:gd name="connsiteY12" fmla="*/ 2489094 h 4190894"/>
                <a:gd name="connsiteX13" fmla="*/ 228610 w 4696997"/>
                <a:gd name="connsiteY13" fmla="*/ 2438294 h 4190894"/>
                <a:gd name="connsiteX14" fmla="*/ 177810 w 4696997"/>
                <a:gd name="connsiteY14" fmla="*/ 2387494 h 4190894"/>
                <a:gd name="connsiteX15" fmla="*/ 127010 w 4696997"/>
                <a:gd name="connsiteY15" fmla="*/ 2323994 h 4190894"/>
                <a:gd name="connsiteX16" fmla="*/ 10 w 4696997"/>
                <a:gd name="connsiteY16" fmla="*/ 2031894 h 4190894"/>
                <a:gd name="connsiteX17" fmla="*/ 63510 w 4696997"/>
                <a:gd name="connsiteY17" fmla="*/ 1371494 h 4190894"/>
                <a:gd name="connsiteX18" fmla="*/ 838210 w 4696997"/>
                <a:gd name="connsiteY18" fmla="*/ 406294 h 4190894"/>
                <a:gd name="connsiteX19" fmla="*/ 889010 w 4696997"/>
                <a:gd name="connsiteY19" fmla="*/ 380894 h 4190894"/>
                <a:gd name="connsiteX0" fmla="*/ 889010 w 4696997"/>
                <a:gd name="connsiteY0" fmla="*/ 380894 h 4190894"/>
                <a:gd name="connsiteX1" fmla="*/ 2476510 w 4696997"/>
                <a:gd name="connsiteY1" fmla="*/ 368194 h 4190894"/>
                <a:gd name="connsiteX2" fmla="*/ 3619510 w 4696997"/>
                <a:gd name="connsiteY2" fmla="*/ 101494 h 4190894"/>
                <a:gd name="connsiteX3" fmla="*/ 4508510 w 4696997"/>
                <a:gd name="connsiteY3" fmla="*/ 1066694 h 4190894"/>
                <a:gd name="connsiteX4" fmla="*/ 4597410 w 4696997"/>
                <a:gd name="connsiteY4" fmla="*/ 2362094 h 4190894"/>
                <a:gd name="connsiteX5" fmla="*/ 4686310 w 4696997"/>
                <a:gd name="connsiteY5" fmla="*/ 3073294 h 4190894"/>
                <a:gd name="connsiteX6" fmla="*/ 4330710 w 4696997"/>
                <a:gd name="connsiteY6" fmla="*/ 4101994 h 4190894"/>
                <a:gd name="connsiteX7" fmla="*/ 2717810 w 4696997"/>
                <a:gd name="connsiteY7" fmla="*/ 4000394 h 4190894"/>
                <a:gd name="connsiteX8" fmla="*/ 2552710 w 4696997"/>
                <a:gd name="connsiteY8" fmla="*/ 4000394 h 4190894"/>
                <a:gd name="connsiteX9" fmla="*/ 787410 w 4696997"/>
                <a:gd name="connsiteY9" fmla="*/ 4190894 h 4190894"/>
                <a:gd name="connsiteX10" fmla="*/ 228610 w 4696997"/>
                <a:gd name="connsiteY10" fmla="*/ 3124094 h 4190894"/>
                <a:gd name="connsiteX11" fmla="*/ 381010 w 4696997"/>
                <a:gd name="connsiteY11" fmla="*/ 2577994 h 4190894"/>
                <a:gd name="connsiteX12" fmla="*/ 254010 w 4696997"/>
                <a:gd name="connsiteY12" fmla="*/ 2489094 h 4190894"/>
                <a:gd name="connsiteX13" fmla="*/ 228610 w 4696997"/>
                <a:gd name="connsiteY13" fmla="*/ 2438294 h 4190894"/>
                <a:gd name="connsiteX14" fmla="*/ 177810 w 4696997"/>
                <a:gd name="connsiteY14" fmla="*/ 2387494 h 4190894"/>
                <a:gd name="connsiteX15" fmla="*/ 127010 w 4696997"/>
                <a:gd name="connsiteY15" fmla="*/ 2323994 h 4190894"/>
                <a:gd name="connsiteX16" fmla="*/ 10 w 4696997"/>
                <a:gd name="connsiteY16" fmla="*/ 2031894 h 4190894"/>
                <a:gd name="connsiteX17" fmla="*/ 63510 w 4696997"/>
                <a:gd name="connsiteY17" fmla="*/ 1371494 h 4190894"/>
                <a:gd name="connsiteX18" fmla="*/ 838210 w 4696997"/>
                <a:gd name="connsiteY18" fmla="*/ 406294 h 4190894"/>
                <a:gd name="connsiteX19" fmla="*/ 889010 w 4696997"/>
                <a:gd name="connsiteY19" fmla="*/ 380894 h 4190894"/>
                <a:gd name="connsiteX0" fmla="*/ 889010 w 4696997"/>
                <a:gd name="connsiteY0" fmla="*/ 380894 h 4190894"/>
                <a:gd name="connsiteX1" fmla="*/ 2476510 w 4696997"/>
                <a:gd name="connsiteY1" fmla="*/ 368194 h 4190894"/>
                <a:gd name="connsiteX2" fmla="*/ 3619510 w 4696997"/>
                <a:gd name="connsiteY2" fmla="*/ 101494 h 4190894"/>
                <a:gd name="connsiteX3" fmla="*/ 4508510 w 4696997"/>
                <a:gd name="connsiteY3" fmla="*/ 1066694 h 4190894"/>
                <a:gd name="connsiteX4" fmla="*/ 4597410 w 4696997"/>
                <a:gd name="connsiteY4" fmla="*/ 2362094 h 4190894"/>
                <a:gd name="connsiteX5" fmla="*/ 4686310 w 4696997"/>
                <a:gd name="connsiteY5" fmla="*/ 3073294 h 4190894"/>
                <a:gd name="connsiteX6" fmla="*/ 4330710 w 4696997"/>
                <a:gd name="connsiteY6" fmla="*/ 4101994 h 4190894"/>
                <a:gd name="connsiteX7" fmla="*/ 2717810 w 4696997"/>
                <a:gd name="connsiteY7" fmla="*/ 4000394 h 4190894"/>
                <a:gd name="connsiteX8" fmla="*/ 2552710 w 4696997"/>
                <a:gd name="connsiteY8" fmla="*/ 4000394 h 4190894"/>
                <a:gd name="connsiteX9" fmla="*/ 787410 w 4696997"/>
                <a:gd name="connsiteY9" fmla="*/ 4190894 h 4190894"/>
                <a:gd name="connsiteX10" fmla="*/ 228610 w 4696997"/>
                <a:gd name="connsiteY10" fmla="*/ 3124094 h 4190894"/>
                <a:gd name="connsiteX11" fmla="*/ 381010 w 4696997"/>
                <a:gd name="connsiteY11" fmla="*/ 2577994 h 4190894"/>
                <a:gd name="connsiteX12" fmla="*/ 254010 w 4696997"/>
                <a:gd name="connsiteY12" fmla="*/ 2489094 h 4190894"/>
                <a:gd name="connsiteX13" fmla="*/ 228610 w 4696997"/>
                <a:gd name="connsiteY13" fmla="*/ 2438294 h 4190894"/>
                <a:gd name="connsiteX14" fmla="*/ 177810 w 4696997"/>
                <a:gd name="connsiteY14" fmla="*/ 2387494 h 4190894"/>
                <a:gd name="connsiteX15" fmla="*/ 127010 w 4696997"/>
                <a:gd name="connsiteY15" fmla="*/ 2323994 h 4190894"/>
                <a:gd name="connsiteX16" fmla="*/ 10 w 4696997"/>
                <a:gd name="connsiteY16" fmla="*/ 2031894 h 4190894"/>
                <a:gd name="connsiteX17" fmla="*/ 63510 w 4696997"/>
                <a:gd name="connsiteY17" fmla="*/ 1371494 h 4190894"/>
                <a:gd name="connsiteX18" fmla="*/ 838210 w 4696997"/>
                <a:gd name="connsiteY18" fmla="*/ 406294 h 4190894"/>
                <a:gd name="connsiteX19" fmla="*/ 889010 w 4696997"/>
                <a:gd name="connsiteY19" fmla="*/ 380894 h 4190894"/>
                <a:gd name="connsiteX0" fmla="*/ 889010 w 4696997"/>
                <a:gd name="connsiteY0" fmla="*/ 380894 h 4194227"/>
                <a:gd name="connsiteX1" fmla="*/ 2476510 w 4696997"/>
                <a:gd name="connsiteY1" fmla="*/ 368194 h 4194227"/>
                <a:gd name="connsiteX2" fmla="*/ 3619510 w 4696997"/>
                <a:gd name="connsiteY2" fmla="*/ 101494 h 4194227"/>
                <a:gd name="connsiteX3" fmla="*/ 4508510 w 4696997"/>
                <a:gd name="connsiteY3" fmla="*/ 1066694 h 4194227"/>
                <a:gd name="connsiteX4" fmla="*/ 4597410 w 4696997"/>
                <a:gd name="connsiteY4" fmla="*/ 2362094 h 4194227"/>
                <a:gd name="connsiteX5" fmla="*/ 4686310 w 4696997"/>
                <a:gd name="connsiteY5" fmla="*/ 3073294 h 4194227"/>
                <a:gd name="connsiteX6" fmla="*/ 4330710 w 4696997"/>
                <a:gd name="connsiteY6" fmla="*/ 4101994 h 4194227"/>
                <a:gd name="connsiteX7" fmla="*/ 2717810 w 4696997"/>
                <a:gd name="connsiteY7" fmla="*/ 4000394 h 4194227"/>
                <a:gd name="connsiteX8" fmla="*/ 2552710 w 4696997"/>
                <a:gd name="connsiteY8" fmla="*/ 4000394 h 4194227"/>
                <a:gd name="connsiteX9" fmla="*/ 787410 w 4696997"/>
                <a:gd name="connsiteY9" fmla="*/ 4190894 h 4194227"/>
                <a:gd name="connsiteX10" fmla="*/ 228610 w 4696997"/>
                <a:gd name="connsiteY10" fmla="*/ 3124094 h 4194227"/>
                <a:gd name="connsiteX11" fmla="*/ 381010 w 4696997"/>
                <a:gd name="connsiteY11" fmla="*/ 2577994 h 4194227"/>
                <a:gd name="connsiteX12" fmla="*/ 254010 w 4696997"/>
                <a:gd name="connsiteY12" fmla="*/ 2489094 h 4194227"/>
                <a:gd name="connsiteX13" fmla="*/ 228610 w 4696997"/>
                <a:gd name="connsiteY13" fmla="*/ 2438294 h 4194227"/>
                <a:gd name="connsiteX14" fmla="*/ 177810 w 4696997"/>
                <a:gd name="connsiteY14" fmla="*/ 2387494 h 4194227"/>
                <a:gd name="connsiteX15" fmla="*/ 127010 w 4696997"/>
                <a:gd name="connsiteY15" fmla="*/ 2323994 h 4194227"/>
                <a:gd name="connsiteX16" fmla="*/ 10 w 4696997"/>
                <a:gd name="connsiteY16" fmla="*/ 2031894 h 4194227"/>
                <a:gd name="connsiteX17" fmla="*/ 63510 w 4696997"/>
                <a:gd name="connsiteY17" fmla="*/ 1371494 h 4194227"/>
                <a:gd name="connsiteX18" fmla="*/ 838210 w 4696997"/>
                <a:gd name="connsiteY18" fmla="*/ 406294 h 4194227"/>
                <a:gd name="connsiteX19" fmla="*/ 889010 w 4696997"/>
                <a:gd name="connsiteY19" fmla="*/ 380894 h 4194227"/>
                <a:gd name="connsiteX0" fmla="*/ 889010 w 4696997"/>
                <a:gd name="connsiteY0" fmla="*/ 380894 h 4190894"/>
                <a:gd name="connsiteX1" fmla="*/ 2476510 w 4696997"/>
                <a:gd name="connsiteY1" fmla="*/ 368194 h 4190894"/>
                <a:gd name="connsiteX2" fmla="*/ 3619510 w 4696997"/>
                <a:gd name="connsiteY2" fmla="*/ 101494 h 4190894"/>
                <a:gd name="connsiteX3" fmla="*/ 4508510 w 4696997"/>
                <a:gd name="connsiteY3" fmla="*/ 1066694 h 4190894"/>
                <a:gd name="connsiteX4" fmla="*/ 4597410 w 4696997"/>
                <a:gd name="connsiteY4" fmla="*/ 2362094 h 4190894"/>
                <a:gd name="connsiteX5" fmla="*/ 4686310 w 4696997"/>
                <a:gd name="connsiteY5" fmla="*/ 3073294 h 4190894"/>
                <a:gd name="connsiteX6" fmla="*/ 4330710 w 4696997"/>
                <a:gd name="connsiteY6" fmla="*/ 4101994 h 4190894"/>
                <a:gd name="connsiteX7" fmla="*/ 2717810 w 4696997"/>
                <a:gd name="connsiteY7" fmla="*/ 4000394 h 4190894"/>
                <a:gd name="connsiteX8" fmla="*/ 2552710 w 4696997"/>
                <a:gd name="connsiteY8" fmla="*/ 4000394 h 4190894"/>
                <a:gd name="connsiteX9" fmla="*/ 787410 w 4696997"/>
                <a:gd name="connsiteY9" fmla="*/ 4190894 h 4190894"/>
                <a:gd name="connsiteX10" fmla="*/ 228610 w 4696997"/>
                <a:gd name="connsiteY10" fmla="*/ 3124094 h 4190894"/>
                <a:gd name="connsiteX11" fmla="*/ 381010 w 4696997"/>
                <a:gd name="connsiteY11" fmla="*/ 2577994 h 4190894"/>
                <a:gd name="connsiteX12" fmla="*/ 254010 w 4696997"/>
                <a:gd name="connsiteY12" fmla="*/ 2489094 h 4190894"/>
                <a:gd name="connsiteX13" fmla="*/ 228610 w 4696997"/>
                <a:gd name="connsiteY13" fmla="*/ 2438294 h 4190894"/>
                <a:gd name="connsiteX14" fmla="*/ 177810 w 4696997"/>
                <a:gd name="connsiteY14" fmla="*/ 2387494 h 4190894"/>
                <a:gd name="connsiteX15" fmla="*/ 127010 w 4696997"/>
                <a:gd name="connsiteY15" fmla="*/ 2323994 h 4190894"/>
                <a:gd name="connsiteX16" fmla="*/ 10 w 4696997"/>
                <a:gd name="connsiteY16" fmla="*/ 2031894 h 4190894"/>
                <a:gd name="connsiteX17" fmla="*/ 63510 w 4696997"/>
                <a:gd name="connsiteY17" fmla="*/ 1371494 h 4190894"/>
                <a:gd name="connsiteX18" fmla="*/ 838210 w 4696997"/>
                <a:gd name="connsiteY18" fmla="*/ 406294 h 4190894"/>
                <a:gd name="connsiteX19" fmla="*/ 889010 w 4696997"/>
                <a:gd name="connsiteY19" fmla="*/ 380894 h 4190894"/>
                <a:gd name="connsiteX0" fmla="*/ 889010 w 4696997"/>
                <a:gd name="connsiteY0" fmla="*/ 380894 h 4190894"/>
                <a:gd name="connsiteX1" fmla="*/ 2476510 w 4696997"/>
                <a:gd name="connsiteY1" fmla="*/ 368194 h 4190894"/>
                <a:gd name="connsiteX2" fmla="*/ 3619510 w 4696997"/>
                <a:gd name="connsiteY2" fmla="*/ 101494 h 4190894"/>
                <a:gd name="connsiteX3" fmla="*/ 4508510 w 4696997"/>
                <a:gd name="connsiteY3" fmla="*/ 1066694 h 4190894"/>
                <a:gd name="connsiteX4" fmla="*/ 4597410 w 4696997"/>
                <a:gd name="connsiteY4" fmla="*/ 2362094 h 4190894"/>
                <a:gd name="connsiteX5" fmla="*/ 4686310 w 4696997"/>
                <a:gd name="connsiteY5" fmla="*/ 3073294 h 4190894"/>
                <a:gd name="connsiteX6" fmla="*/ 4330710 w 4696997"/>
                <a:gd name="connsiteY6" fmla="*/ 4101994 h 4190894"/>
                <a:gd name="connsiteX7" fmla="*/ 2717810 w 4696997"/>
                <a:gd name="connsiteY7" fmla="*/ 4000394 h 4190894"/>
                <a:gd name="connsiteX8" fmla="*/ 2552710 w 4696997"/>
                <a:gd name="connsiteY8" fmla="*/ 4000394 h 4190894"/>
                <a:gd name="connsiteX9" fmla="*/ 787410 w 4696997"/>
                <a:gd name="connsiteY9" fmla="*/ 4190894 h 4190894"/>
                <a:gd name="connsiteX10" fmla="*/ 228610 w 4696997"/>
                <a:gd name="connsiteY10" fmla="*/ 3124094 h 4190894"/>
                <a:gd name="connsiteX11" fmla="*/ 381010 w 4696997"/>
                <a:gd name="connsiteY11" fmla="*/ 2577994 h 4190894"/>
                <a:gd name="connsiteX12" fmla="*/ 254010 w 4696997"/>
                <a:gd name="connsiteY12" fmla="*/ 2489094 h 4190894"/>
                <a:gd name="connsiteX13" fmla="*/ 228610 w 4696997"/>
                <a:gd name="connsiteY13" fmla="*/ 2438294 h 4190894"/>
                <a:gd name="connsiteX14" fmla="*/ 177810 w 4696997"/>
                <a:gd name="connsiteY14" fmla="*/ 2387494 h 4190894"/>
                <a:gd name="connsiteX15" fmla="*/ 127010 w 4696997"/>
                <a:gd name="connsiteY15" fmla="*/ 2323994 h 4190894"/>
                <a:gd name="connsiteX16" fmla="*/ 10 w 4696997"/>
                <a:gd name="connsiteY16" fmla="*/ 2031894 h 4190894"/>
                <a:gd name="connsiteX17" fmla="*/ 63510 w 4696997"/>
                <a:gd name="connsiteY17" fmla="*/ 1371494 h 4190894"/>
                <a:gd name="connsiteX18" fmla="*/ 838210 w 4696997"/>
                <a:gd name="connsiteY18" fmla="*/ 406294 h 4190894"/>
                <a:gd name="connsiteX19" fmla="*/ 889010 w 4696997"/>
                <a:gd name="connsiteY19" fmla="*/ 380894 h 4190894"/>
                <a:gd name="connsiteX0" fmla="*/ 896563 w 4704550"/>
                <a:gd name="connsiteY0" fmla="*/ 380894 h 4190894"/>
                <a:gd name="connsiteX1" fmla="*/ 2484063 w 4704550"/>
                <a:gd name="connsiteY1" fmla="*/ 368194 h 4190894"/>
                <a:gd name="connsiteX2" fmla="*/ 3627063 w 4704550"/>
                <a:gd name="connsiteY2" fmla="*/ 101494 h 4190894"/>
                <a:gd name="connsiteX3" fmla="*/ 4516063 w 4704550"/>
                <a:gd name="connsiteY3" fmla="*/ 1066694 h 4190894"/>
                <a:gd name="connsiteX4" fmla="*/ 4604963 w 4704550"/>
                <a:gd name="connsiteY4" fmla="*/ 2362094 h 4190894"/>
                <a:gd name="connsiteX5" fmla="*/ 4693863 w 4704550"/>
                <a:gd name="connsiteY5" fmla="*/ 3073294 h 4190894"/>
                <a:gd name="connsiteX6" fmla="*/ 4338263 w 4704550"/>
                <a:gd name="connsiteY6" fmla="*/ 4101994 h 4190894"/>
                <a:gd name="connsiteX7" fmla="*/ 2725363 w 4704550"/>
                <a:gd name="connsiteY7" fmla="*/ 4000394 h 4190894"/>
                <a:gd name="connsiteX8" fmla="*/ 2560263 w 4704550"/>
                <a:gd name="connsiteY8" fmla="*/ 4000394 h 4190894"/>
                <a:gd name="connsiteX9" fmla="*/ 794963 w 4704550"/>
                <a:gd name="connsiteY9" fmla="*/ 4190894 h 4190894"/>
                <a:gd name="connsiteX10" fmla="*/ 236163 w 4704550"/>
                <a:gd name="connsiteY10" fmla="*/ 3124094 h 4190894"/>
                <a:gd name="connsiteX11" fmla="*/ 388563 w 4704550"/>
                <a:gd name="connsiteY11" fmla="*/ 2577994 h 4190894"/>
                <a:gd name="connsiteX12" fmla="*/ 261563 w 4704550"/>
                <a:gd name="connsiteY12" fmla="*/ 2489094 h 4190894"/>
                <a:gd name="connsiteX13" fmla="*/ 236163 w 4704550"/>
                <a:gd name="connsiteY13" fmla="*/ 2438294 h 4190894"/>
                <a:gd name="connsiteX14" fmla="*/ 185363 w 4704550"/>
                <a:gd name="connsiteY14" fmla="*/ 2387494 h 4190894"/>
                <a:gd name="connsiteX15" fmla="*/ 134563 w 4704550"/>
                <a:gd name="connsiteY15" fmla="*/ 2323994 h 4190894"/>
                <a:gd name="connsiteX16" fmla="*/ 7563 w 4704550"/>
                <a:gd name="connsiteY16" fmla="*/ 2031894 h 4190894"/>
                <a:gd name="connsiteX17" fmla="*/ 71063 w 4704550"/>
                <a:gd name="connsiteY17" fmla="*/ 1371494 h 4190894"/>
                <a:gd name="connsiteX18" fmla="*/ 845763 w 4704550"/>
                <a:gd name="connsiteY18" fmla="*/ 406294 h 4190894"/>
                <a:gd name="connsiteX19" fmla="*/ 896563 w 4704550"/>
                <a:gd name="connsiteY19" fmla="*/ 380894 h 4190894"/>
                <a:gd name="connsiteX0" fmla="*/ 896563 w 4704550"/>
                <a:gd name="connsiteY0" fmla="*/ 380894 h 4190894"/>
                <a:gd name="connsiteX1" fmla="*/ 2484063 w 4704550"/>
                <a:gd name="connsiteY1" fmla="*/ 368194 h 4190894"/>
                <a:gd name="connsiteX2" fmla="*/ 3627063 w 4704550"/>
                <a:gd name="connsiteY2" fmla="*/ 101494 h 4190894"/>
                <a:gd name="connsiteX3" fmla="*/ 4516063 w 4704550"/>
                <a:gd name="connsiteY3" fmla="*/ 1066694 h 4190894"/>
                <a:gd name="connsiteX4" fmla="*/ 4604963 w 4704550"/>
                <a:gd name="connsiteY4" fmla="*/ 2362094 h 4190894"/>
                <a:gd name="connsiteX5" fmla="*/ 4693863 w 4704550"/>
                <a:gd name="connsiteY5" fmla="*/ 3073294 h 4190894"/>
                <a:gd name="connsiteX6" fmla="*/ 4338263 w 4704550"/>
                <a:gd name="connsiteY6" fmla="*/ 4101994 h 4190894"/>
                <a:gd name="connsiteX7" fmla="*/ 2725363 w 4704550"/>
                <a:gd name="connsiteY7" fmla="*/ 4000394 h 4190894"/>
                <a:gd name="connsiteX8" fmla="*/ 2560263 w 4704550"/>
                <a:gd name="connsiteY8" fmla="*/ 4000394 h 4190894"/>
                <a:gd name="connsiteX9" fmla="*/ 794963 w 4704550"/>
                <a:gd name="connsiteY9" fmla="*/ 4190894 h 4190894"/>
                <a:gd name="connsiteX10" fmla="*/ 236163 w 4704550"/>
                <a:gd name="connsiteY10" fmla="*/ 3124094 h 4190894"/>
                <a:gd name="connsiteX11" fmla="*/ 388563 w 4704550"/>
                <a:gd name="connsiteY11" fmla="*/ 2577994 h 4190894"/>
                <a:gd name="connsiteX12" fmla="*/ 261563 w 4704550"/>
                <a:gd name="connsiteY12" fmla="*/ 2489094 h 4190894"/>
                <a:gd name="connsiteX13" fmla="*/ 236163 w 4704550"/>
                <a:gd name="connsiteY13" fmla="*/ 2438294 h 4190894"/>
                <a:gd name="connsiteX14" fmla="*/ 185363 w 4704550"/>
                <a:gd name="connsiteY14" fmla="*/ 2387494 h 4190894"/>
                <a:gd name="connsiteX15" fmla="*/ 134563 w 4704550"/>
                <a:gd name="connsiteY15" fmla="*/ 2323994 h 4190894"/>
                <a:gd name="connsiteX16" fmla="*/ 7563 w 4704550"/>
                <a:gd name="connsiteY16" fmla="*/ 2031894 h 4190894"/>
                <a:gd name="connsiteX17" fmla="*/ 71063 w 4704550"/>
                <a:gd name="connsiteY17" fmla="*/ 1371494 h 4190894"/>
                <a:gd name="connsiteX18" fmla="*/ 845763 w 4704550"/>
                <a:gd name="connsiteY18" fmla="*/ 406294 h 4190894"/>
                <a:gd name="connsiteX19" fmla="*/ 896563 w 4704550"/>
                <a:gd name="connsiteY19" fmla="*/ 380894 h 4190894"/>
                <a:gd name="connsiteX0" fmla="*/ 896563 w 4704550"/>
                <a:gd name="connsiteY0" fmla="*/ 380894 h 4190894"/>
                <a:gd name="connsiteX1" fmla="*/ 2484063 w 4704550"/>
                <a:gd name="connsiteY1" fmla="*/ 368194 h 4190894"/>
                <a:gd name="connsiteX2" fmla="*/ 3627063 w 4704550"/>
                <a:gd name="connsiteY2" fmla="*/ 101494 h 4190894"/>
                <a:gd name="connsiteX3" fmla="*/ 4516063 w 4704550"/>
                <a:gd name="connsiteY3" fmla="*/ 1066694 h 4190894"/>
                <a:gd name="connsiteX4" fmla="*/ 4604963 w 4704550"/>
                <a:gd name="connsiteY4" fmla="*/ 2362094 h 4190894"/>
                <a:gd name="connsiteX5" fmla="*/ 4693863 w 4704550"/>
                <a:gd name="connsiteY5" fmla="*/ 3073294 h 4190894"/>
                <a:gd name="connsiteX6" fmla="*/ 4338263 w 4704550"/>
                <a:gd name="connsiteY6" fmla="*/ 4101994 h 4190894"/>
                <a:gd name="connsiteX7" fmla="*/ 2725363 w 4704550"/>
                <a:gd name="connsiteY7" fmla="*/ 4000394 h 4190894"/>
                <a:gd name="connsiteX8" fmla="*/ 2560263 w 4704550"/>
                <a:gd name="connsiteY8" fmla="*/ 4000394 h 4190894"/>
                <a:gd name="connsiteX9" fmla="*/ 794963 w 4704550"/>
                <a:gd name="connsiteY9" fmla="*/ 4190894 h 4190894"/>
                <a:gd name="connsiteX10" fmla="*/ 236163 w 4704550"/>
                <a:gd name="connsiteY10" fmla="*/ 3124094 h 4190894"/>
                <a:gd name="connsiteX11" fmla="*/ 388563 w 4704550"/>
                <a:gd name="connsiteY11" fmla="*/ 2577994 h 4190894"/>
                <a:gd name="connsiteX12" fmla="*/ 261563 w 4704550"/>
                <a:gd name="connsiteY12" fmla="*/ 2489094 h 4190894"/>
                <a:gd name="connsiteX13" fmla="*/ 236163 w 4704550"/>
                <a:gd name="connsiteY13" fmla="*/ 2438294 h 4190894"/>
                <a:gd name="connsiteX14" fmla="*/ 185363 w 4704550"/>
                <a:gd name="connsiteY14" fmla="*/ 2387494 h 4190894"/>
                <a:gd name="connsiteX15" fmla="*/ 134563 w 4704550"/>
                <a:gd name="connsiteY15" fmla="*/ 2323994 h 4190894"/>
                <a:gd name="connsiteX16" fmla="*/ 7563 w 4704550"/>
                <a:gd name="connsiteY16" fmla="*/ 2031894 h 4190894"/>
                <a:gd name="connsiteX17" fmla="*/ 71063 w 4704550"/>
                <a:gd name="connsiteY17" fmla="*/ 1371494 h 4190894"/>
                <a:gd name="connsiteX18" fmla="*/ 845763 w 4704550"/>
                <a:gd name="connsiteY18" fmla="*/ 406294 h 4190894"/>
                <a:gd name="connsiteX19" fmla="*/ 896563 w 4704550"/>
                <a:gd name="connsiteY19" fmla="*/ 380894 h 4190894"/>
                <a:gd name="connsiteX0" fmla="*/ 896563 w 4704550"/>
                <a:gd name="connsiteY0" fmla="*/ 380894 h 4190894"/>
                <a:gd name="connsiteX1" fmla="*/ 2484063 w 4704550"/>
                <a:gd name="connsiteY1" fmla="*/ 368194 h 4190894"/>
                <a:gd name="connsiteX2" fmla="*/ 3627063 w 4704550"/>
                <a:gd name="connsiteY2" fmla="*/ 101494 h 4190894"/>
                <a:gd name="connsiteX3" fmla="*/ 4516063 w 4704550"/>
                <a:gd name="connsiteY3" fmla="*/ 1066694 h 4190894"/>
                <a:gd name="connsiteX4" fmla="*/ 4604963 w 4704550"/>
                <a:gd name="connsiteY4" fmla="*/ 2362094 h 4190894"/>
                <a:gd name="connsiteX5" fmla="*/ 4693863 w 4704550"/>
                <a:gd name="connsiteY5" fmla="*/ 3073294 h 4190894"/>
                <a:gd name="connsiteX6" fmla="*/ 4338263 w 4704550"/>
                <a:gd name="connsiteY6" fmla="*/ 4101994 h 4190894"/>
                <a:gd name="connsiteX7" fmla="*/ 2725363 w 4704550"/>
                <a:gd name="connsiteY7" fmla="*/ 4000394 h 4190894"/>
                <a:gd name="connsiteX8" fmla="*/ 2560263 w 4704550"/>
                <a:gd name="connsiteY8" fmla="*/ 4000394 h 4190894"/>
                <a:gd name="connsiteX9" fmla="*/ 794963 w 4704550"/>
                <a:gd name="connsiteY9" fmla="*/ 4190894 h 4190894"/>
                <a:gd name="connsiteX10" fmla="*/ 236163 w 4704550"/>
                <a:gd name="connsiteY10" fmla="*/ 3124094 h 4190894"/>
                <a:gd name="connsiteX11" fmla="*/ 388563 w 4704550"/>
                <a:gd name="connsiteY11" fmla="*/ 2577994 h 4190894"/>
                <a:gd name="connsiteX12" fmla="*/ 261563 w 4704550"/>
                <a:gd name="connsiteY12" fmla="*/ 2489094 h 4190894"/>
                <a:gd name="connsiteX13" fmla="*/ 236163 w 4704550"/>
                <a:gd name="connsiteY13" fmla="*/ 2438294 h 4190894"/>
                <a:gd name="connsiteX14" fmla="*/ 185363 w 4704550"/>
                <a:gd name="connsiteY14" fmla="*/ 2387494 h 4190894"/>
                <a:gd name="connsiteX15" fmla="*/ 134563 w 4704550"/>
                <a:gd name="connsiteY15" fmla="*/ 2323994 h 4190894"/>
                <a:gd name="connsiteX16" fmla="*/ 7563 w 4704550"/>
                <a:gd name="connsiteY16" fmla="*/ 2031894 h 4190894"/>
                <a:gd name="connsiteX17" fmla="*/ 71063 w 4704550"/>
                <a:gd name="connsiteY17" fmla="*/ 1371494 h 4190894"/>
                <a:gd name="connsiteX18" fmla="*/ 845763 w 4704550"/>
                <a:gd name="connsiteY18" fmla="*/ 406294 h 4190894"/>
                <a:gd name="connsiteX19" fmla="*/ 896563 w 4704550"/>
                <a:gd name="connsiteY19" fmla="*/ 380894 h 4190894"/>
                <a:gd name="connsiteX0" fmla="*/ 891679 w 4699666"/>
                <a:gd name="connsiteY0" fmla="*/ 380894 h 4190894"/>
                <a:gd name="connsiteX1" fmla="*/ 2479179 w 4699666"/>
                <a:gd name="connsiteY1" fmla="*/ 368194 h 4190894"/>
                <a:gd name="connsiteX2" fmla="*/ 3622179 w 4699666"/>
                <a:gd name="connsiteY2" fmla="*/ 101494 h 4190894"/>
                <a:gd name="connsiteX3" fmla="*/ 4511179 w 4699666"/>
                <a:gd name="connsiteY3" fmla="*/ 1066694 h 4190894"/>
                <a:gd name="connsiteX4" fmla="*/ 4600079 w 4699666"/>
                <a:gd name="connsiteY4" fmla="*/ 2362094 h 4190894"/>
                <a:gd name="connsiteX5" fmla="*/ 4688979 w 4699666"/>
                <a:gd name="connsiteY5" fmla="*/ 3073294 h 4190894"/>
                <a:gd name="connsiteX6" fmla="*/ 4333379 w 4699666"/>
                <a:gd name="connsiteY6" fmla="*/ 4101994 h 4190894"/>
                <a:gd name="connsiteX7" fmla="*/ 2720479 w 4699666"/>
                <a:gd name="connsiteY7" fmla="*/ 4000394 h 4190894"/>
                <a:gd name="connsiteX8" fmla="*/ 2555379 w 4699666"/>
                <a:gd name="connsiteY8" fmla="*/ 4000394 h 4190894"/>
                <a:gd name="connsiteX9" fmla="*/ 790079 w 4699666"/>
                <a:gd name="connsiteY9" fmla="*/ 4190894 h 4190894"/>
                <a:gd name="connsiteX10" fmla="*/ 231279 w 4699666"/>
                <a:gd name="connsiteY10" fmla="*/ 3124094 h 4190894"/>
                <a:gd name="connsiteX11" fmla="*/ 383679 w 4699666"/>
                <a:gd name="connsiteY11" fmla="*/ 2577994 h 4190894"/>
                <a:gd name="connsiteX12" fmla="*/ 256679 w 4699666"/>
                <a:gd name="connsiteY12" fmla="*/ 2489094 h 4190894"/>
                <a:gd name="connsiteX13" fmla="*/ 231279 w 4699666"/>
                <a:gd name="connsiteY13" fmla="*/ 2438294 h 4190894"/>
                <a:gd name="connsiteX14" fmla="*/ 129679 w 4699666"/>
                <a:gd name="connsiteY14" fmla="*/ 2323994 h 4190894"/>
                <a:gd name="connsiteX15" fmla="*/ 2679 w 4699666"/>
                <a:gd name="connsiteY15" fmla="*/ 2031894 h 4190894"/>
                <a:gd name="connsiteX16" fmla="*/ 66179 w 4699666"/>
                <a:gd name="connsiteY16" fmla="*/ 1371494 h 4190894"/>
                <a:gd name="connsiteX17" fmla="*/ 840879 w 4699666"/>
                <a:gd name="connsiteY17" fmla="*/ 406294 h 4190894"/>
                <a:gd name="connsiteX18" fmla="*/ 891679 w 4699666"/>
                <a:gd name="connsiteY18" fmla="*/ 380894 h 4190894"/>
                <a:gd name="connsiteX0" fmla="*/ 889000 w 4696987"/>
                <a:gd name="connsiteY0" fmla="*/ 380894 h 4190894"/>
                <a:gd name="connsiteX1" fmla="*/ 2476500 w 4696987"/>
                <a:gd name="connsiteY1" fmla="*/ 368194 h 4190894"/>
                <a:gd name="connsiteX2" fmla="*/ 3619500 w 4696987"/>
                <a:gd name="connsiteY2" fmla="*/ 101494 h 4190894"/>
                <a:gd name="connsiteX3" fmla="*/ 4508500 w 4696987"/>
                <a:gd name="connsiteY3" fmla="*/ 1066694 h 4190894"/>
                <a:gd name="connsiteX4" fmla="*/ 4597400 w 4696987"/>
                <a:gd name="connsiteY4" fmla="*/ 2362094 h 4190894"/>
                <a:gd name="connsiteX5" fmla="*/ 4686300 w 4696987"/>
                <a:gd name="connsiteY5" fmla="*/ 3073294 h 4190894"/>
                <a:gd name="connsiteX6" fmla="*/ 4330700 w 4696987"/>
                <a:gd name="connsiteY6" fmla="*/ 4101994 h 4190894"/>
                <a:gd name="connsiteX7" fmla="*/ 2717800 w 4696987"/>
                <a:gd name="connsiteY7" fmla="*/ 4000394 h 4190894"/>
                <a:gd name="connsiteX8" fmla="*/ 2552700 w 4696987"/>
                <a:gd name="connsiteY8" fmla="*/ 4000394 h 4190894"/>
                <a:gd name="connsiteX9" fmla="*/ 787400 w 4696987"/>
                <a:gd name="connsiteY9" fmla="*/ 4190894 h 4190894"/>
                <a:gd name="connsiteX10" fmla="*/ 228600 w 4696987"/>
                <a:gd name="connsiteY10" fmla="*/ 3124094 h 4190894"/>
                <a:gd name="connsiteX11" fmla="*/ 381000 w 4696987"/>
                <a:gd name="connsiteY11" fmla="*/ 2577994 h 4190894"/>
                <a:gd name="connsiteX12" fmla="*/ 254000 w 4696987"/>
                <a:gd name="connsiteY12" fmla="*/ 2489094 h 4190894"/>
                <a:gd name="connsiteX13" fmla="*/ 228600 w 4696987"/>
                <a:gd name="connsiteY13" fmla="*/ 2438294 h 4190894"/>
                <a:gd name="connsiteX14" fmla="*/ 0 w 4696987"/>
                <a:gd name="connsiteY14" fmla="*/ 2031894 h 4190894"/>
                <a:gd name="connsiteX15" fmla="*/ 63500 w 4696987"/>
                <a:gd name="connsiteY15" fmla="*/ 1371494 h 4190894"/>
                <a:gd name="connsiteX16" fmla="*/ 838200 w 4696987"/>
                <a:gd name="connsiteY16" fmla="*/ 406294 h 4190894"/>
                <a:gd name="connsiteX17" fmla="*/ 889000 w 4696987"/>
                <a:gd name="connsiteY17" fmla="*/ 380894 h 4190894"/>
                <a:gd name="connsiteX0" fmla="*/ 889000 w 4696987"/>
                <a:gd name="connsiteY0" fmla="*/ 380894 h 4190894"/>
                <a:gd name="connsiteX1" fmla="*/ 2476500 w 4696987"/>
                <a:gd name="connsiteY1" fmla="*/ 368194 h 4190894"/>
                <a:gd name="connsiteX2" fmla="*/ 3619500 w 4696987"/>
                <a:gd name="connsiteY2" fmla="*/ 101494 h 4190894"/>
                <a:gd name="connsiteX3" fmla="*/ 4508500 w 4696987"/>
                <a:gd name="connsiteY3" fmla="*/ 1066694 h 4190894"/>
                <a:gd name="connsiteX4" fmla="*/ 4597400 w 4696987"/>
                <a:gd name="connsiteY4" fmla="*/ 2362094 h 4190894"/>
                <a:gd name="connsiteX5" fmla="*/ 4686300 w 4696987"/>
                <a:gd name="connsiteY5" fmla="*/ 3073294 h 4190894"/>
                <a:gd name="connsiteX6" fmla="*/ 4330700 w 4696987"/>
                <a:gd name="connsiteY6" fmla="*/ 4101994 h 4190894"/>
                <a:gd name="connsiteX7" fmla="*/ 2717800 w 4696987"/>
                <a:gd name="connsiteY7" fmla="*/ 4000394 h 4190894"/>
                <a:gd name="connsiteX8" fmla="*/ 2552700 w 4696987"/>
                <a:gd name="connsiteY8" fmla="*/ 4000394 h 4190894"/>
                <a:gd name="connsiteX9" fmla="*/ 787400 w 4696987"/>
                <a:gd name="connsiteY9" fmla="*/ 4190894 h 4190894"/>
                <a:gd name="connsiteX10" fmla="*/ 228600 w 4696987"/>
                <a:gd name="connsiteY10" fmla="*/ 3124094 h 4190894"/>
                <a:gd name="connsiteX11" fmla="*/ 254000 w 4696987"/>
                <a:gd name="connsiteY11" fmla="*/ 2489094 h 4190894"/>
                <a:gd name="connsiteX12" fmla="*/ 228600 w 4696987"/>
                <a:gd name="connsiteY12" fmla="*/ 2438294 h 4190894"/>
                <a:gd name="connsiteX13" fmla="*/ 0 w 4696987"/>
                <a:gd name="connsiteY13" fmla="*/ 2031894 h 4190894"/>
                <a:gd name="connsiteX14" fmla="*/ 63500 w 4696987"/>
                <a:gd name="connsiteY14" fmla="*/ 1371494 h 4190894"/>
                <a:gd name="connsiteX15" fmla="*/ 838200 w 4696987"/>
                <a:gd name="connsiteY15" fmla="*/ 406294 h 4190894"/>
                <a:gd name="connsiteX16" fmla="*/ 889000 w 4696987"/>
                <a:gd name="connsiteY16" fmla="*/ 380894 h 4190894"/>
                <a:gd name="connsiteX0" fmla="*/ 889000 w 4696987"/>
                <a:gd name="connsiteY0" fmla="*/ 380894 h 4190894"/>
                <a:gd name="connsiteX1" fmla="*/ 2476500 w 4696987"/>
                <a:gd name="connsiteY1" fmla="*/ 368194 h 4190894"/>
                <a:gd name="connsiteX2" fmla="*/ 3619500 w 4696987"/>
                <a:gd name="connsiteY2" fmla="*/ 101494 h 4190894"/>
                <a:gd name="connsiteX3" fmla="*/ 4508500 w 4696987"/>
                <a:gd name="connsiteY3" fmla="*/ 1066694 h 4190894"/>
                <a:gd name="connsiteX4" fmla="*/ 4597400 w 4696987"/>
                <a:gd name="connsiteY4" fmla="*/ 2362094 h 4190894"/>
                <a:gd name="connsiteX5" fmla="*/ 4686300 w 4696987"/>
                <a:gd name="connsiteY5" fmla="*/ 3073294 h 4190894"/>
                <a:gd name="connsiteX6" fmla="*/ 4330700 w 4696987"/>
                <a:gd name="connsiteY6" fmla="*/ 4101994 h 4190894"/>
                <a:gd name="connsiteX7" fmla="*/ 2717800 w 4696987"/>
                <a:gd name="connsiteY7" fmla="*/ 4000394 h 4190894"/>
                <a:gd name="connsiteX8" fmla="*/ 2552700 w 4696987"/>
                <a:gd name="connsiteY8" fmla="*/ 4000394 h 4190894"/>
                <a:gd name="connsiteX9" fmla="*/ 787400 w 4696987"/>
                <a:gd name="connsiteY9" fmla="*/ 4190894 h 4190894"/>
                <a:gd name="connsiteX10" fmla="*/ 228600 w 4696987"/>
                <a:gd name="connsiteY10" fmla="*/ 3124094 h 4190894"/>
                <a:gd name="connsiteX11" fmla="*/ 254000 w 4696987"/>
                <a:gd name="connsiteY11" fmla="*/ 2489094 h 4190894"/>
                <a:gd name="connsiteX12" fmla="*/ 0 w 4696987"/>
                <a:gd name="connsiteY12" fmla="*/ 2031894 h 4190894"/>
                <a:gd name="connsiteX13" fmla="*/ 63500 w 4696987"/>
                <a:gd name="connsiteY13" fmla="*/ 1371494 h 4190894"/>
                <a:gd name="connsiteX14" fmla="*/ 838200 w 4696987"/>
                <a:gd name="connsiteY14" fmla="*/ 406294 h 4190894"/>
                <a:gd name="connsiteX15" fmla="*/ 889000 w 4696987"/>
                <a:gd name="connsiteY15" fmla="*/ 380894 h 4190894"/>
                <a:gd name="connsiteX0" fmla="*/ 838200 w 4696987"/>
                <a:gd name="connsiteY0" fmla="*/ 406294 h 4190894"/>
                <a:gd name="connsiteX1" fmla="*/ 2476500 w 4696987"/>
                <a:gd name="connsiteY1" fmla="*/ 368194 h 4190894"/>
                <a:gd name="connsiteX2" fmla="*/ 3619500 w 4696987"/>
                <a:gd name="connsiteY2" fmla="*/ 101494 h 4190894"/>
                <a:gd name="connsiteX3" fmla="*/ 4508500 w 4696987"/>
                <a:gd name="connsiteY3" fmla="*/ 1066694 h 4190894"/>
                <a:gd name="connsiteX4" fmla="*/ 4597400 w 4696987"/>
                <a:gd name="connsiteY4" fmla="*/ 2362094 h 4190894"/>
                <a:gd name="connsiteX5" fmla="*/ 4686300 w 4696987"/>
                <a:gd name="connsiteY5" fmla="*/ 3073294 h 4190894"/>
                <a:gd name="connsiteX6" fmla="*/ 4330700 w 4696987"/>
                <a:gd name="connsiteY6" fmla="*/ 4101994 h 4190894"/>
                <a:gd name="connsiteX7" fmla="*/ 2717800 w 4696987"/>
                <a:gd name="connsiteY7" fmla="*/ 4000394 h 4190894"/>
                <a:gd name="connsiteX8" fmla="*/ 2552700 w 4696987"/>
                <a:gd name="connsiteY8" fmla="*/ 4000394 h 4190894"/>
                <a:gd name="connsiteX9" fmla="*/ 787400 w 4696987"/>
                <a:gd name="connsiteY9" fmla="*/ 4190894 h 4190894"/>
                <a:gd name="connsiteX10" fmla="*/ 228600 w 4696987"/>
                <a:gd name="connsiteY10" fmla="*/ 3124094 h 4190894"/>
                <a:gd name="connsiteX11" fmla="*/ 254000 w 4696987"/>
                <a:gd name="connsiteY11" fmla="*/ 2489094 h 4190894"/>
                <a:gd name="connsiteX12" fmla="*/ 0 w 4696987"/>
                <a:gd name="connsiteY12" fmla="*/ 2031894 h 4190894"/>
                <a:gd name="connsiteX13" fmla="*/ 63500 w 4696987"/>
                <a:gd name="connsiteY13" fmla="*/ 1371494 h 4190894"/>
                <a:gd name="connsiteX14" fmla="*/ 838200 w 4696987"/>
                <a:gd name="connsiteY14" fmla="*/ 406294 h 4190894"/>
                <a:gd name="connsiteX0" fmla="*/ 838200 w 4696987"/>
                <a:gd name="connsiteY0" fmla="*/ 406294 h 4190894"/>
                <a:gd name="connsiteX1" fmla="*/ 2476500 w 4696987"/>
                <a:gd name="connsiteY1" fmla="*/ 368194 h 4190894"/>
                <a:gd name="connsiteX2" fmla="*/ 3619500 w 4696987"/>
                <a:gd name="connsiteY2" fmla="*/ 101494 h 4190894"/>
                <a:gd name="connsiteX3" fmla="*/ 4508500 w 4696987"/>
                <a:gd name="connsiteY3" fmla="*/ 1066694 h 4190894"/>
                <a:gd name="connsiteX4" fmla="*/ 4597400 w 4696987"/>
                <a:gd name="connsiteY4" fmla="*/ 2362094 h 4190894"/>
                <a:gd name="connsiteX5" fmla="*/ 4686300 w 4696987"/>
                <a:gd name="connsiteY5" fmla="*/ 3073294 h 4190894"/>
                <a:gd name="connsiteX6" fmla="*/ 4330700 w 4696987"/>
                <a:gd name="connsiteY6" fmla="*/ 4101994 h 4190894"/>
                <a:gd name="connsiteX7" fmla="*/ 2717800 w 4696987"/>
                <a:gd name="connsiteY7" fmla="*/ 4000394 h 4190894"/>
                <a:gd name="connsiteX8" fmla="*/ 2552700 w 4696987"/>
                <a:gd name="connsiteY8" fmla="*/ 4000394 h 4190894"/>
                <a:gd name="connsiteX9" fmla="*/ 787400 w 4696987"/>
                <a:gd name="connsiteY9" fmla="*/ 4190894 h 4190894"/>
                <a:gd name="connsiteX10" fmla="*/ 228600 w 4696987"/>
                <a:gd name="connsiteY10" fmla="*/ 3124094 h 4190894"/>
                <a:gd name="connsiteX11" fmla="*/ 254000 w 4696987"/>
                <a:gd name="connsiteY11" fmla="*/ 2489094 h 4190894"/>
                <a:gd name="connsiteX12" fmla="*/ 0 w 4696987"/>
                <a:gd name="connsiteY12" fmla="*/ 2031894 h 4190894"/>
                <a:gd name="connsiteX13" fmla="*/ 63500 w 4696987"/>
                <a:gd name="connsiteY13" fmla="*/ 1371494 h 4190894"/>
                <a:gd name="connsiteX14" fmla="*/ 838200 w 4696987"/>
                <a:gd name="connsiteY14" fmla="*/ 406294 h 4190894"/>
                <a:gd name="connsiteX0" fmla="*/ 838200 w 4696987"/>
                <a:gd name="connsiteY0" fmla="*/ 406294 h 4219556"/>
                <a:gd name="connsiteX1" fmla="*/ 2476500 w 4696987"/>
                <a:gd name="connsiteY1" fmla="*/ 368194 h 4219556"/>
                <a:gd name="connsiteX2" fmla="*/ 3619500 w 4696987"/>
                <a:gd name="connsiteY2" fmla="*/ 101494 h 4219556"/>
                <a:gd name="connsiteX3" fmla="*/ 4508500 w 4696987"/>
                <a:gd name="connsiteY3" fmla="*/ 1066694 h 4219556"/>
                <a:gd name="connsiteX4" fmla="*/ 4597400 w 4696987"/>
                <a:gd name="connsiteY4" fmla="*/ 2362094 h 4219556"/>
                <a:gd name="connsiteX5" fmla="*/ 4686300 w 4696987"/>
                <a:gd name="connsiteY5" fmla="*/ 3073294 h 4219556"/>
                <a:gd name="connsiteX6" fmla="*/ 4330700 w 4696987"/>
                <a:gd name="connsiteY6" fmla="*/ 4101994 h 4219556"/>
                <a:gd name="connsiteX7" fmla="*/ 2717800 w 4696987"/>
                <a:gd name="connsiteY7" fmla="*/ 4000394 h 4219556"/>
                <a:gd name="connsiteX8" fmla="*/ 2197100 w 4696987"/>
                <a:gd name="connsiteY8" fmla="*/ 3886094 h 4219556"/>
                <a:gd name="connsiteX9" fmla="*/ 787400 w 4696987"/>
                <a:gd name="connsiteY9" fmla="*/ 4190894 h 4219556"/>
                <a:gd name="connsiteX10" fmla="*/ 228600 w 4696987"/>
                <a:gd name="connsiteY10" fmla="*/ 3124094 h 4219556"/>
                <a:gd name="connsiteX11" fmla="*/ 254000 w 4696987"/>
                <a:gd name="connsiteY11" fmla="*/ 2489094 h 4219556"/>
                <a:gd name="connsiteX12" fmla="*/ 0 w 4696987"/>
                <a:gd name="connsiteY12" fmla="*/ 2031894 h 4219556"/>
                <a:gd name="connsiteX13" fmla="*/ 63500 w 4696987"/>
                <a:gd name="connsiteY13" fmla="*/ 1371494 h 4219556"/>
                <a:gd name="connsiteX14" fmla="*/ 838200 w 4696987"/>
                <a:gd name="connsiteY14" fmla="*/ 406294 h 4219556"/>
                <a:gd name="connsiteX0" fmla="*/ 838200 w 4686300"/>
                <a:gd name="connsiteY0" fmla="*/ 406294 h 4214549"/>
                <a:gd name="connsiteX1" fmla="*/ 2476500 w 4686300"/>
                <a:gd name="connsiteY1" fmla="*/ 368194 h 4214549"/>
                <a:gd name="connsiteX2" fmla="*/ 3619500 w 4686300"/>
                <a:gd name="connsiteY2" fmla="*/ 101494 h 4214549"/>
                <a:gd name="connsiteX3" fmla="*/ 4508500 w 4686300"/>
                <a:gd name="connsiteY3" fmla="*/ 1066694 h 4214549"/>
                <a:gd name="connsiteX4" fmla="*/ 4597400 w 4686300"/>
                <a:gd name="connsiteY4" fmla="*/ 2362094 h 4214549"/>
                <a:gd name="connsiteX5" fmla="*/ 4686300 w 4686300"/>
                <a:gd name="connsiteY5" fmla="*/ 3073294 h 4214549"/>
                <a:gd name="connsiteX6" fmla="*/ 4330700 w 4686300"/>
                <a:gd name="connsiteY6" fmla="*/ 4101994 h 4214549"/>
                <a:gd name="connsiteX7" fmla="*/ 3009900 w 4686300"/>
                <a:gd name="connsiteY7" fmla="*/ 4152794 h 4214549"/>
                <a:gd name="connsiteX8" fmla="*/ 2197100 w 4686300"/>
                <a:gd name="connsiteY8" fmla="*/ 3886094 h 4214549"/>
                <a:gd name="connsiteX9" fmla="*/ 787400 w 4686300"/>
                <a:gd name="connsiteY9" fmla="*/ 4190894 h 4214549"/>
                <a:gd name="connsiteX10" fmla="*/ 228600 w 4686300"/>
                <a:gd name="connsiteY10" fmla="*/ 3124094 h 4214549"/>
                <a:gd name="connsiteX11" fmla="*/ 254000 w 4686300"/>
                <a:gd name="connsiteY11" fmla="*/ 2489094 h 4214549"/>
                <a:gd name="connsiteX12" fmla="*/ 0 w 4686300"/>
                <a:gd name="connsiteY12" fmla="*/ 2031894 h 4214549"/>
                <a:gd name="connsiteX13" fmla="*/ 63500 w 4686300"/>
                <a:gd name="connsiteY13" fmla="*/ 1371494 h 4214549"/>
                <a:gd name="connsiteX14" fmla="*/ 838200 w 4686300"/>
                <a:gd name="connsiteY14" fmla="*/ 406294 h 42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86300" h="4214549">
                  <a:moveTo>
                    <a:pt x="838200" y="406294"/>
                  </a:moveTo>
                  <a:lnTo>
                    <a:pt x="2476500" y="368194"/>
                  </a:lnTo>
                  <a:cubicBezTo>
                    <a:pt x="2931583" y="321627"/>
                    <a:pt x="3323167" y="-220239"/>
                    <a:pt x="3619500" y="101494"/>
                  </a:cubicBezTo>
                  <a:lnTo>
                    <a:pt x="4508500" y="1066694"/>
                  </a:lnTo>
                  <a:cubicBezTo>
                    <a:pt x="4671483" y="1443461"/>
                    <a:pt x="4567767" y="2125027"/>
                    <a:pt x="4597400" y="2362094"/>
                  </a:cubicBezTo>
                  <a:lnTo>
                    <a:pt x="4686300" y="3073294"/>
                  </a:lnTo>
                  <a:cubicBezTo>
                    <a:pt x="4641850" y="3363277"/>
                    <a:pt x="4610100" y="3922077"/>
                    <a:pt x="4330700" y="4101994"/>
                  </a:cubicBezTo>
                  <a:cubicBezTo>
                    <a:pt x="4051300" y="4281911"/>
                    <a:pt x="3365500" y="4188777"/>
                    <a:pt x="3009900" y="4152794"/>
                  </a:cubicBezTo>
                  <a:cubicBezTo>
                    <a:pt x="2654300" y="4116811"/>
                    <a:pt x="2567517" y="3879744"/>
                    <a:pt x="2197100" y="3886094"/>
                  </a:cubicBezTo>
                  <a:cubicBezTo>
                    <a:pt x="1826683" y="3892444"/>
                    <a:pt x="1115483" y="4317894"/>
                    <a:pt x="787400" y="4190894"/>
                  </a:cubicBezTo>
                  <a:cubicBezTo>
                    <a:pt x="459317" y="4063894"/>
                    <a:pt x="177800" y="3306127"/>
                    <a:pt x="228600" y="3124094"/>
                  </a:cubicBezTo>
                  <a:cubicBezTo>
                    <a:pt x="237067" y="2912427"/>
                    <a:pt x="292100" y="2671127"/>
                    <a:pt x="254000" y="2489094"/>
                  </a:cubicBezTo>
                  <a:cubicBezTo>
                    <a:pt x="215900" y="2307061"/>
                    <a:pt x="31750" y="2218161"/>
                    <a:pt x="0" y="2031894"/>
                  </a:cubicBezTo>
                  <a:lnTo>
                    <a:pt x="63500" y="1371494"/>
                  </a:lnTo>
                  <a:cubicBezTo>
                    <a:pt x="203200" y="1100561"/>
                    <a:pt x="292100" y="418994"/>
                    <a:pt x="838200" y="406294"/>
                  </a:cubicBez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asellaDiTesto 26">
              <a:extLst>
                <a:ext uri="{FF2B5EF4-FFF2-40B4-BE49-F238E27FC236}">
                  <a16:creationId xmlns:a16="http://schemas.microsoft.com/office/drawing/2014/main" xmlns="" id="{59866F2C-CE6B-4814-A881-B6BED3110DE8}"/>
                </a:ext>
              </a:extLst>
            </p:cNvPr>
            <p:cNvSpPr txBox="1"/>
            <p:nvPr/>
          </p:nvSpPr>
          <p:spPr>
            <a:xfrm>
              <a:off x="9789849" y="1853347"/>
              <a:ext cx="1200970" cy="369332"/>
            </a:xfrm>
            <a:prstGeom prst="rect">
              <a:avLst/>
            </a:prstGeom>
            <a:noFill/>
          </p:spPr>
          <p:txBody>
            <a:bodyPr wrap="none" rtlCol="0">
              <a:spAutoFit/>
            </a:bodyPr>
            <a:lstStyle/>
            <a:p>
              <a:r>
                <a:rPr lang="it-IT" b="1" dirty="0"/>
                <a:t>A MARKET</a:t>
              </a:r>
            </a:p>
          </p:txBody>
        </p:sp>
      </p:grpSp>
      <p:pic>
        <p:nvPicPr>
          <p:cNvPr id="28" name="Picture 1"/>
          <p:cNvPicPr>
            <a:picLocks noChangeAspect="1" noChangeArrowheads="1"/>
          </p:cNvPicPr>
          <p:nvPr/>
        </p:nvPicPr>
        <p:blipFill>
          <a:blip r:embed="rId5" cstate="print"/>
          <a:srcRect l="6633" r="56548"/>
          <a:stretch>
            <a:fillRect/>
          </a:stretch>
        </p:blipFill>
        <p:spPr bwMode="auto">
          <a:xfrm>
            <a:off x="9357361" y="0"/>
            <a:ext cx="2834639" cy="973378"/>
          </a:xfrm>
          <a:prstGeom prst="rect">
            <a:avLst/>
          </a:prstGeom>
          <a:noFill/>
          <a:ln w="9525">
            <a:noFill/>
            <a:miter lim="800000"/>
            <a:headEnd/>
            <a:tailEnd/>
          </a:ln>
          <a:effectLst/>
        </p:spPr>
      </p:pic>
    </p:spTree>
    <p:extLst>
      <p:ext uri="{BB962C8B-B14F-4D97-AF65-F5344CB8AC3E}">
        <p14:creationId xmlns:p14="http://schemas.microsoft.com/office/powerpoint/2010/main" xmlns="" val="128318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F98FB6-F02A-4915-818E-DED6327B4EAF}"/>
              </a:ext>
            </a:extLst>
          </p:cNvPr>
          <p:cNvSpPr>
            <a:spLocks noGrp="1"/>
          </p:cNvSpPr>
          <p:nvPr>
            <p:ph type="title"/>
          </p:nvPr>
        </p:nvSpPr>
        <p:spPr/>
        <p:txBody>
          <a:bodyPr/>
          <a:lstStyle/>
          <a:p>
            <a:r>
              <a:rPr lang="it-IT" dirty="0"/>
              <a:t>Value in </a:t>
            </a:r>
            <a:r>
              <a:rPr lang="it-IT" dirty="0" err="1" smtClean="0"/>
              <a:t>Use</a:t>
            </a:r>
            <a:r>
              <a:rPr lang="it-IT" dirty="0" smtClean="0"/>
              <a:t> (a design </a:t>
            </a:r>
            <a:r>
              <a:rPr lang="it-IT" dirty="0" err="1" smtClean="0"/>
              <a:t>thinking</a:t>
            </a:r>
            <a:r>
              <a:rPr lang="it-IT" dirty="0" smtClean="0"/>
              <a:t> </a:t>
            </a:r>
            <a:r>
              <a:rPr lang="it-IT" dirty="0" err="1" smtClean="0"/>
              <a:t>view</a:t>
            </a:r>
            <a:r>
              <a:rPr lang="it-IT" dirty="0" smtClean="0"/>
              <a:t>)</a:t>
            </a:r>
            <a:endParaRPr lang="it-IT" dirty="0"/>
          </a:p>
        </p:txBody>
      </p:sp>
      <p:sp>
        <p:nvSpPr>
          <p:cNvPr id="3" name="Segnaposto contenuto 2">
            <a:extLst>
              <a:ext uri="{FF2B5EF4-FFF2-40B4-BE49-F238E27FC236}">
                <a16:creationId xmlns:a16="http://schemas.microsoft.com/office/drawing/2014/main" xmlns="" id="{92B78240-650C-4360-8B56-8C4F7CEEF333}"/>
              </a:ext>
            </a:extLst>
          </p:cNvPr>
          <p:cNvSpPr>
            <a:spLocks noGrp="1"/>
          </p:cNvSpPr>
          <p:nvPr>
            <p:ph idx="1"/>
          </p:nvPr>
        </p:nvSpPr>
        <p:spPr/>
        <p:txBody>
          <a:bodyPr/>
          <a:lstStyle/>
          <a:p>
            <a:r>
              <a:rPr lang="en-US" dirty="0"/>
              <a:t>Those who design and produce a product (or a service) do not create “absolute” value.</a:t>
            </a:r>
          </a:p>
          <a:p>
            <a:r>
              <a:rPr lang="en-US" dirty="0"/>
              <a:t>The value is attributed by the customer in his/her process of use (</a:t>
            </a:r>
            <a:r>
              <a:rPr lang="en-US" i="1" dirty="0"/>
              <a:t>Value in Use</a:t>
            </a:r>
            <a:r>
              <a:rPr lang="en-US" dirty="0"/>
              <a:t>).</a:t>
            </a:r>
            <a:endParaRPr lang="it-IT" dirty="0"/>
          </a:p>
          <a:p>
            <a:endParaRPr lang="it-IT" dirty="0"/>
          </a:p>
        </p:txBody>
      </p:sp>
      <p:sp>
        <p:nvSpPr>
          <p:cNvPr id="4" name="Segnaposto data 3">
            <a:extLst>
              <a:ext uri="{FF2B5EF4-FFF2-40B4-BE49-F238E27FC236}">
                <a16:creationId xmlns:a16="http://schemas.microsoft.com/office/drawing/2014/main" xmlns="" id="{E74FB5D3-986E-461A-8F55-0D1E6BED5352}"/>
              </a:ext>
            </a:extLst>
          </p:cNvPr>
          <p:cNvSpPr>
            <a:spLocks noGrp="1"/>
          </p:cNvSpPr>
          <p:nvPr>
            <p:ph type="dt" sz="half" idx="10"/>
          </p:nvPr>
        </p:nvSpPr>
        <p:spPr/>
        <p:txBody>
          <a:bodyPr/>
          <a:lstStyle/>
          <a:p>
            <a:fld id="{DB094F9C-B2D2-4B1F-B2FB-2D59DA29F3BC}" type="datetime1">
              <a:rPr lang="it-IT" smtClean="0"/>
              <a:pPr/>
              <a:t>25/02/2022</a:t>
            </a:fld>
            <a:endParaRPr lang="it-IT"/>
          </a:p>
        </p:txBody>
      </p:sp>
      <p:sp>
        <p:nvSpPr>
          <p:cNvPr id="5" name="Segnaposto piè di pagina 4">
            <a:extLst>
              <a:ext uri="{FF2B5EF4-FFF2-40B4-BE49-F238E27FC236}">
                <a16:creationId xmlns:a16="http://schemas.microsoft.com/office/drawing/2014/main" xmlns="" id="{E78D122A-8F44-41FF-A86C-84D86DCC4D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33E0665-DA79-492C-A51D-01AE0558E47C}"/>
              </a:ext>
            </a:extLst>
          </p:cNvPr>
          <p:cNvSpPr>
            <a:spLocks noGrp="1"/>
          </p:cNvSpPr>
          <p:nvPr>
            <p:ph type="sldNum" sz="quarter" idx="12"/>
          </p:nvPr>
        </p:nvSpPr>
        <p:spPr/>
        <p:txBody>
          <a:bodyPr/>
          <a:lstStyle/>
          <a:p>
            <a:fld id="{DCE366CF-62E3-44AA-B5F8-91C8785CFA03}" type="slidenum">
              <a:rPr lang="it-IT" smtClean="0"/>
              <a:pPr/>
              <a:t>40</a:t>
            </a:fld>
            <a:endParaRPr lang="it-IT"/>
          </a:p>
        </p:txBody>
      </p:sp>
    </p:spTree>
    <p:extLst>
      <p:ext uri="{BB962C8B-B14F-4D97-AF65-F5344CB8AC3E}">
        <p14:creationId xmlns:p14="http://schemas.microsoft.com/office/powerpoint/2010/main" xmlns="" val="32338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FC929F4-6279-4F37-A0D0-2174CC37B595}"/>
              </a:ext>
            </a:extLst>
          </p:cNvPr>
          <p:cNvSpPr>
            <a:spLocks noGrp="1"/>
          </p:cNvSpPr>
          <p:nvPr>
            <p:ph type="title"/>
          </p:nvPr>
        </p:nvSpPr>
        <p:spPr/>
        <p:txBody>
          <a:bodyPr/>
          <a:lstStyle/>
          <a:p>
            <a:r>
              <a:rPr lang="it-IT" dirty="0"/>
              <a:t>Value in Use (and </a:t>
            </a:r>
            <a:r>
              <a:rPr lang="it-IT" dirty="0" err="1"/>
              <a:t>value</a:t>
            </a:r>
            <a:r>
              <a:rPr lang="it-IT" dirty="0"/>
              <a:t> in </a:t>
            </a:r>
            <a:r>
              <a:rPr lang="it-IT" dirty="0" err="1"/>
              <a:t>Interpretation</a:t>
            </a:r>
            <a:r>
              <a:rPr lang="it-IT" dirty="0"/>
              <a:t>)</a:t>
            </a:r>
          </a:p>
        </p:txBody>
      </p:sp>
      <p:sp>
        <p:nvSpPr>
          <p:cNvPr id="3" name="Segnaposto contenuto 2">
            <a:extLst>
              <a:ext uri="{FF2B5EF4-FFF2-40B4-BE49-F238E27FC236}">
                <a16:creationId xmlns:a16="http://schemas.microsoft.com/office/drawing/2014/main" xmlns="" id="{147D1545-0442-4ADB-B5AD-42477F953A29}"/>
              </a:ext>
            </a:extLst>
          </p:cNvPr>
          <p:cNvSpPr>
            <a:spLocks noGrp="1"/>
          </p:cNvSpPr>
          <p:nvPr>
            <p:ph idx="1"/>
          </p:nvPr>
        </p:nvSpPr>
        <p:spPr/>
        <p:txBody>
          <a:bodyPr/>
          <a:lstStyle/>
          <a:p>
            <a:r>
              <a:rPr lang="en-US" dirty="0"/>
              <a:t>The customer is therefore the last segment of the value chain</a:t>
            </a:r>
          </a:p>
          <a:p>
            <a:r>
              <a:rPr lang="en-US" dirty="0"/>
              <a:t>as part of the executive process (buying, transporting, opening a package, installing, using, storing, disposing)</a:t>
            </a:r>
          </a:p>
          <a:p>
            <a:r>
              <a:rPr lang="en-US" dirty="0"/>
              <a:t>because it is in the mind and body of the customer that takes place the overall experience of use. Where a fundamental part of the experience is in the </a:t>
            </a:r>
            <a:r>
              <a:rPr lang="en-US" b="1" dirty="0"/>
              <a:t>meaning</a:t>
            </a:r>
            <a:r>
              <a:rPr lang="en-US" dirty="0"/>
              <a:t> that the user attributes to the product and its use, in a private or a social context.</a:t>
            </a:r>
            <a:endParaRPr lang="it-IT" dirty="0"/>
          </a:p>
          <a:p>
            <a:endParaRPr lang="it-IT" dirty="0"/>
          </a:p>
        </p:txBody>
      </p:sp>
      <p:sp>
        <p:nvSpPr>
          <p:cNvPr id="4" name="Segnaposto data 3">
            <a:extLst>
              <a:ext uri="{FF2B5EF4-FFF2-40B4-BE49-F238E27FC236}">
                <a16:creationId xmlns:a16="http://schemas.microsoft.com/office/drawing/2014/main" xmlns="" id="{9F5B9CD0-ACAA-4FE8-AC8E-6F795597A847}"/>
              </a:ext>
            </a:extLst>
          </p:cNvPr>
          <p:cNvSpPr>
            <a:spLocks noGrp="1"/>
          </p:cNvSpPr>
          <p:nvPr>
            <p:ph type="dt" sz="half" idx="10"/>
          </p:nvPr>
        </p:nvSpPr>
        <p:spPr/>
        <p:txBody>
          <a:bodyPr/>
          <a:lstStyle/>
          <a:p>
            <a:fld id="{5C29C6E1-532B-421D-9945-683DCC868D4F}" type="datetime1">
              <a:rPr lang="it-IT" smtClean="0"/>
              <a:pPr/>
              <a:t>25/02/2022</a:t>
            </a:fld>
            <a:endParaRPr lang="it-IT"/>
          </a:p>
        </p:txBody>
      </p:sp>
      <p:sp>
        <p:nvSpPr>
          <p:cNvPr id="5" name="Segnaposto piè di pagina 4">
            <a:extLst>
              <a:ext uri="{FF2B5EF4-FFF2-40B4-BE49-F238E27FC236}">
                <a16:creationId xmlns:a16="http://schemas.microsoft.com/office/drawing/2014/main" xmlns="" id="{822885C1-7678-40F8-B455-0E1637DAC8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0EBA495-C9C6-4CB9-9C8E-5FEA92387040}"/>
              </a:ext>
            </a:extLst>
          </p:cNvPr>
          <p:cNvSpPr>
            <a:spLocks noGrp="1"/>
          </p:cNvSpPr>
          <p:nvPr>
            <p:ph type="sldNum" sz="quarter" idx="12"/>
          </p:nvPr>
        </p:nvSpPr>
        <p:spPr/>
        <p:txBody>
          <a:bodyPr/>
          <a:lstStyle/>
          <a:p>
            <a:fld id="{DCE366CF-62E3-44AA-B5F8-91C8785CFA03}" type="slidenum">
              <a:rPr lang="it-IT" smtClean="0"/>
              <a:pPr/>
              <a:t>41</a:t>
            </a:fld>
            <a:endParaRPr lang="it-IT"/>
          </a:p>
        </p:txBody>
      </p:sp>
    </p:spTree>
    <p:extLst>
      <p:ext uri="{BB962C8B-B14F-4D97-AF65-F5344CB8AC3E}">
        <p14:creationId xmlns:p14="http://schemas.microsoft.com/office/powerpoint/2010/main" xmlns="" val="1792137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47C3AB-5EA1-4843-A45E-3B26FF53F6C1}"/>
              </a:ext>
            </a:extLst>
          </p:cNvPr>
          <p:cNvSpPr>
            <a:spLocks noGrp="1"/>
          </p:cNvSpPr>
          <p:nvPr>
            <p:ph type="title"/>
          </p:nvPr>
        </p:nvSpPr>
        <p:spPr/>
        <p:txBody>
          <a:bodyPr/>
          <a:lstStyle/>
          <a:p>
            <a:r>
              <a:rPr lang="it-IT" dirty="0"/>
              <a:t>Meeting the </a:t>
            </a:r>
            <a:r>
              <a:rPr lang="it-IT" dirty="0" err="1"/>
              <a:t>two</a:t>
            </a:r>
            <a:r>
              <a:rPr lang="it-IT" dirty="0"/>
              <a:t> strategies</a:t>
            </a:r>
          </a:p>
        </p:txBody>
      </p:sp>
      <p:sp>
        <p:nvSpPr>
          <p:cNvPr id="3" name="Segnaposto contenuto 2">
            <a:extLst>
              <a:ext uri="{FF2B5EF4-FFF2-40B4-BE49-F238E27FC236}">
                <a16:creationId xmlns:a16="http://schemas.microsoft.com/office/drawing/2014/main" xmlns="" id="{EF5A00D9-E976-40B9-88D2-AF6335B29F94}"/>
              </a:ext>
            </a:extLst>
          </p:cNvPr>
          <p:cNvSpPr>
            <a:spLocks noGrp="1"/>
          </p:cNvSpPr>
          <p:nvPr>
            <p:ph idx="1"/>
          </p:nvPr>
        </p:nvSpPr>
        <p:spPr/>
        <p:txBody>
          <a:bodyPr/>
          <a:lstStyle/>
          <a:p>
            <a:pPr marL="0" indent="0" algn="ctr">
              <a:buNone/>
            </a:pPr>
            <a:r>
              <a:rPr lang="en-US" dirty="0"/>
              <a:t>The </a:t>
            </a:r>
            <a:r>
              <a:rPr lang="en-US" b="1" dirty="0"/>
              <a:t>producer's strategy and</a:t>
            </a:r>
            <a:r>
              <a:rPr lang="en-US" dirty="0"/>
              <a:t> </a:t>
            </a:r>
            <a:r>
              <a:rPr lang="en-US" b="1" dirty="0"/>
              <a:t>processes</a:t>
            </a:r>
          </a:p>
          <a:p>
            <a:pPr marL="0" indent="0" algn="ctr">
              <a:buNone/>
            </a:pPr>
            <a:r>
              <a:rPr lang="en-US" dirty="0"/>
              <a:t>must meet</a:t>
            </a:r>
          </a:p>
          <a:p>
            <a:pPr marL="0" indent="0" algn="ctr">
              <a:buNone/>
            </a:pPr>
            <a:r>
              <a:rPr lang="en-US" dirty="0"/>
              <a:t>the </a:t>
            </a:r>
            <a:r>
              <a:rPr lang="en-US" b="1" dirty="0"/>
              <a:t>user's strategy and processes</a:t>
            </a:r>
            <a:r>
              <a:rPr lang="en-US" dirty="0"/>
              <a:t>.</a:t>
            </a:r>
          </a:p>
          <a:p>
            <a:r>
              <a:rPr lang="en-US" dirty="0"/>
              <a:t>The better the matching between the needs and processes of the two parties, the greater the probability of success of a project.</a:t>
            </a:r>
            <a:endParaRPr lang="it-IT" dirty="0"/>
          </a:p>
          <a:p>
            <a:r>
              <a:rPr lang="en-US" dirty="0"/>
              <a:t>The same principle applies to the satisfaction of all the stakeholders.</a:t>
            </a:r>
            <a:endParaRPr lang="it-IT" dirty="0"/>
          </a:p>
          <a:p>
            <a:endParaRPr lang="it-IT" dirty="0"/>
          </a:p>
        </p:txBody>
      </p:sp>
      <p:sp>
        <p:nvSpPr>
          <p:cNvPr id="4" name="Segnaposto data 3">
            <a:extLst>
              <a:ext uri="{FF2B5EF4-FFF2-40B4-BE49-F238E27FC236}">
                <a16:creationId xmlns:a16="http://schemas.microsoft.com/office/drawing/2014/main" xmlns="" id="{7FA822DE-77A5-4D51-97A4-CF71E2AB0C45}"/>
              </a:ext>
            </a:extLst>
          </p:cNvPr>
          <p:cNvSpPr>
            <a:spLocks noGrp="1"/>
          </p:cNvSpPr>
          <p:nvPr>
            <p:ph type="dt" sz="half" idx="10"/>
          </p:nvPr>
        </p:nvSpPr>
        <p:spPr/>
        <p:txBody>
          <a:bodyPr/>
          <a:lstStyle/>
          <a:p>
            <a:fld id="{30C0813C-3A88-4BCE-979A-A71DF41EC6FD}" type="datetime1">
              <a:rPr lang="it-IT" smtClean="0"/>
              <a:pPr/>
              <a:t>25/02/2022</a:t>
            </a:fld>
            <a:endParaRPr lang="it-IT"/>
          </a:p>
        </p:txBody>
      </p:sp>
      <p:sp>
        <p:nvSpPr>
          <p:cNvPr id="5" name="Segnaposto piè di pagina 4">
            <a:extLst>
              <a:ext uri="{FF2B5EF4-FFF2-40B4-BE49-F238E27FC236}">
                <a16:creationId xmlns:a16="http://schemas.microsoft.com/office/drawing/2014/main" xmlns="" id="{E9DF3ADD-3B0C-4AEF-B44D-0E9B3A0B81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3879119-83B8-4698-82B0-76C084E38064}"/>
              </a:ext>
            </a:extLst>
          </p:cNvPr>
          <p:cNvSpPr>
            <a:spLocks noGrp="1"/>
          </p:cNvSpPr>
          <p:nvPr>
            <p:ph type="sldNum" sz="quarter" idx="12"/>
          </p:nvPr>
        </p:nvSpPr>
        <p:spPr/>
        <p:txBody>
          <a:bodyPr/>
          <a:lstStyle/>
          <a:p>
            <a:fld id="{DCE366CF-62E3-44AA-B5F8-91C8785CFA03}" type="slidenum">
              <a:rPr lang="it-IT" smtClean="0"/>
              <a:pPr/>
              <a:t>42</a:t>
            </a:fld>
            <a:endParaRPr lang="it-IT"/>
          </a:p>
        </p:txBody>
      </p:sp>
    </p:spTree>
    <p:extLst>
      <p:ext uri="{BB962C8B-B14F-4D97-AF65-F5344CB8AC3E}">
        <p14:creationId xmlns:p14="http://schemas.microsoft.com/office/powerpoint/2010/main" xmlns="" val="361724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angolo isoscele 18">
            <a:extLst>
              <a:ext uri="{FF2B5EF4-FFF2-40B4-BE49-F238E27FC236}">
                <a16:creationId xmlns:a16="http://schemas.microsoft.com/office/drawing/2014/main" xmlns="" id="{3CCEC802-A350-41DC-8D89-43AFFB1BC3FB}"/>
              </a:ext>
            </a:extLst>
          </p:cNvPr>
          <p:cNvSpPr/>
          <p:nvPr/>
        </p:nvSpPr>
        <p:spPr>
          <a:xfrm>
            <a:off x="349624" y="1785203"/>
            <a:ext cx="11613777" cy="1711032"/>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data 2">
            <a:extLst>
              <a:ext uri="{FF2B5EF4-FFF2-40B4-BE49-F238E27FC236}">
                <a16:creationId xmlns:a16="http://schemas.microsoft.com/office/drawing/2014/main" xmlns="" id="{E2616536-79E3-4FD3-BBEA-FE1805775B22}"/>
              </a:ext>
            </a:extLst>
          </p:cNvPr>
          <p:cNvSpPr>
            <a:spLocks noGrp="1"/>
          </p:cNvSpPr>
          <p:nvPr>
            <p:ph type="dt" sz="half" idx="10"/>
          </p:nvPr>
        </p:nvSpPr>
        <p:spPr>
          <a:xfrm>
            <a:off x="995083" y="5979832"/>
            <a:ext cx="2743200" cy="365125"/>
          </a:xfrm>
        </p:spPr>
        <p:txBody>
          <a:bodyPr/>
          <a:lstStyle/>
          <a:p>
            <a:fld id="{DFAE3074-58E7-4563-9E6F-D565095D1CD0}" type="datetime1">
              <a:rPr lang="it-IT" smtClean="0"/>
              <a:pPr/>
              <a:t>25/02/2022</a:t>
            </a:fld>
            <a:endParaRPr lang="it-IT"/>
          </a:p>
        </p:txBody>
      </p:sp>
      <p:sp>
        <p:nvSpPr>
          <p:cNvPr id="5" name="Segnaposto numero diapositiva 4">
            <a:extLst>
              <a:ext uri="{FF2B5EF4-FFF2-40B4-BE49-F238E27FC236}">
                <a16:creationId xmlns:a16="http://schemas.microsoft.com/office/drawing/2014/main" xmlns="" id="{1BD54E25-AF88-47FC-AE51-E49AE8A90A52}"/>
              </a:ext>
            </a:extLst>
          </p:cNvPr>
          <p:cNvSpPr>
            <a:spLocks noGrp="1"/>
          </p:cNvSpPr>
          <p:nvPr>
            <p:ph type="sldNum" sz="quarter" idx="12"/>
          </p:nvPr>
        </p:nvSpPr>
        <p:spPr>
          <a:xfrm>
            <a:off x="8767483" y="5979832"/>
            <a:ext cx="2743200" cy="365125"/>
          </a:xfrm>
        </p:spPr>
        <p:txBody>
          <a:bodyPr/>
          <a:lstStyle/>
          <a:p>
            <a:fld id="{DCE366CF-62E3-44AA-B5F8-91C8785CFA03}" type="slidenum">
              <a:rPr lang="it-IT" smtClean="0"/>
              <a:pPr/>
              <a:t>5</a:t>
            </a:fld>
            <a:endParaRPr lang="it-IT" dirty="0"/>
          </a:p>
        </p:txBody>
      </p:sp>
      <p:grpSp>
        <p:nvGrpSpPr>
          <p:cNvPr id="2" name="Gruppo 5">
            <a:extLst>
              <a:ext uri="{FF2B5EF4-FFF2-40B4-BE49-F238E27FC236}">
                <a16:creationId xmlns:a16="http://schemas.microsoft.com/office/drawing/2014/main" xmlns="" id="{0E154797-DD83-44A9-A009-7CACC5F64963}"/>
              </a:ext>
            </a:extLst>
          </p:cNvPr>
          <p:cNvGrpSpPr/>
          <p:nvPr/>
        </p:nvGrpSpPr>
        <p:grpSpPr>
          <a:xfrm>
            <a:off x="3898604" y="828795"/>
            <a:ext cx="6164293" cy="935862"/>
            <a:chOff x="3030473" y="2938463"/>
            <a:chExt cx="6164293" cy="935862"/>
          </a:xfrm>
        </p:grpSpPr>
        <p:sp>
          <p:nvSpPr>
            <p:cNvPr id="7" name="Rettangolo 6">
              <a:extLst>
                <a:ext uri="{FF2B5EF4-FFF2-40B4-BE49-F238E27FC236}">
                  <a16:creationId xmlns:a16="http://schemas.microsoft.com/office/drawing/2014/main" xmlns="" id="{7DB78B3D-7A89-4D49-9F84-BC85EF449F9C}"/>
                </a:ext>
              </a:extLst>
            </p:cNvPr>
            <p:cNvSpPr/>
            <p:nvPr/>
          </p:nvSpPr>
          <p:spPr>
            <a:xfrm>
              <a:off x="3848100" y="2938463"/>
              <a:ext cx="3149600" cy="927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rPr>
                <a:t>PRODUCTION PROCESSES</a:t>
              </a:r>
            </a:p>
            <a:p>
              <a:pPr algn="ctr"/>
              <a:r>
                <a:rPr lang="it-IT" dirty="0">
                  <a:solidFill>
                    <a:schemeClr val="tx1"/>
                  </a:solidFill>
                </a:rPr>
                <a:t>(OPERATIONS)</a:t>
              </a:r>
            </a:p>
          </p:txBody>
        </p:sp>
        <p:grpSp>
          <p:nvGrpSpPr>
            <p:cNvPr id="4" name="Gruppo 7">
              <a:extLst>
                <a:ext uri="{FF2B5EF4-FFF2-40B4-BE49-F238E27FC236}">
                  <a16:creationId xmlns:a16="http://schemas.microsoft.com/office/drawing/2014/main" xmlns="" id="{F2D4C4CF-EA2B-4D76-A49A-C67EBE564F42}"/>
                </a:ext>
              </a:extLst>
            </p:cNvPr>
            <p:cNvGrpSpPr/>
            <p:nvPr/>
          </p:nvGrpSpPr>
          <p:grpSpPr>
            <a:xfrm>
              <a:off x="3030473" y="3028248"/>
              <a:ext cx="6164293" cy="846077"/>
              <a:chOff x="3030473" y="2051904"/>
              <a:chExt cx="6164293" cy="846077"/>
            </a:xfrm>
          </p:grpSpPr>
          <p:sp>
            <p:nvSpPr>
              <p:cNvPr id="9" name="Freccia a destra 8">
                <a:extLst>
                  <a:ext uri="{FF2B5EF4-FFF2-40B4-BE49-F238E27FC236}">
                    <a16:creationId xmlns:a16="http://schemas.microsoft.com/office/drawing/2014/main" xmlns="" id="{F3654D74-AA87-4DDE-A8AB-C66FE8CCBB87}"/>
                  </a:ext>
                </a:extLst>
              </p:cNvPr>
              <p:cNvSpPr/>
              <p:nvPr/>
            </p:nvSpPr>
            <p:spPr>
              <a:xfrm>
                <a:off x="7531100" y="2081212"/>
                <a:ext cx="622300" cy="544513"/>
              </a:xfrm>
              <a:prstGeom prst="rightArrow">
                <a:avLst/>
              </a:prstGeom>
              <a:solidFill>
                <a:srgbClr val="E96B1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10" name="Freccia a destra 9">
                <a:extLst>
                  <a:ext uri="{FF2B5EF4-FFF2-40B4-BE49-F238E27FC236}">
                    <a16:creationId xmlns:a16="http://schemas.microsoft.com/office/drawing/2014/main" xmlns="" id="{543F3702-4A1B-4ED2-996C-994D052EB64D}"/>
                  </a:ext>
                </a:extLst>
              </p:cNvPr>
              <p:cNvSpPr/>
              <p:nvPr/>
            </p:nvSpPr>
            <p:spPr>
              <a:xfrm>
                <a:off x="3130550" y="2064544"/>
                <a:ext cx="622300" cy="54451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11" name="Freccia a destra 10">
                <a:extLst>
                  <a:ext uri="{FF2B5EF4-FFF2-40B4-BE49-F238E27FC236}">
                    <a16:creationId xmlns:a16="http://schemas.microsoft.com/office/drawing/2014/main" xmlns="" id="{57FB7D82-53A6-4155-BA5F-5530FD275132}"/>
                  </a:ext>
                </a:extLst>
              </p:cNvPr>
              <p:cNvSpPr/>
              <p:nvPr/>
            </p:nvSpPr>
            <p:spPr>
              <a:xfrm>
                <a:off x="7092950" y="2081212"/>
                <a:ext cx="622300" cy="54451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12" name="CasellaDiTesto 11">
                <a:extLst>
                  <a:ext uri="{FF2B5EF4-FFF2-40B4-BE49-F238E27FC236}">
                    <a16:creationId xmlns:a16="http://schemas.microsoft.com/office/drawing/2014/main" xmlns="" id="{CD7D76F3-B45B-4010-A8DD-9C66171D519A}"/>
                  </a:ext>
                </a:extLst>
              </p:cNvPr>
              <p:cNvSpPr txBox="1"/>
              <p:nvPr/>
            </p:nvSpPr>
            <p:spPr>
              <a:xfrm>
                <a:off x="3030473" y="2590204"/>
                <a:ext cx="722377" cy="307777"/>
              </a:xfrm>
              <a:prstGeom prst="rect">
                <a:avLst/>
              </a:prstGeom>
              <a:noFill/>
            </p:spPr>
            <p:txBody>
              <a:bodyPr wrap="none" rtlCol="0">
                <a:spAutoFit/>
              </a:bodyPr>
              <a:lstStyle/>
              <a:p>
                <a:pPr algn="ctr"/>
                <a:r>
                  <a:rPr lang="it-IT" sz="1400" dirty="0"/>
                  <a:t>INPUTS</a:t>
                </a:r>
              </a:p>
            </p:txBody>
          </p:sp>
          <p:sp>
            <p:nvSpPr>
              <p:cNvPr id="13" name="CasellaDiTesto 12">
                <a:extLst>
                  <a:ext uri="{FF2B5EF4-FFF2-40B4-BE49-F238E27FC236}">
                    <a16:creationId xmlns:a16="http://schemas.microsoft.com/office/drawing/2014/main" xmlns="" id="{4926CF86-FA92-4461-BCBF-78DF57795A0D}"/>
                  </a:ext>
                </a:extLst>
              </p:cNvPr>
              <p:cNvSpPr txBox="1"/>
              <p:nvPr/>
            </p:nvSpPr>
            <p:spPr>
              <a:xfrm>
                <a:off x="6978650" y="2575124"/>
                <a:ext cx="884281" cy="307777"/>
              </a:xfrm>
              <a:prstGeom prst="rect">
                <a:avLst/>
              </a:prstGeom>
              <a:noFill/>
            </p:spPr>
            <p:txBody>
              <a:bodyPr wrap="none" rtlCol="0">
                <a:spAutoFit/>
              </a:bodyPr>
              <a:lstStyle/>
              <a:p>
                <a:pPr algn="ctr"/>
                <a:r>
                  <a:rPr lang="it-IT" sz="1400" dirty="0"/>
                  <a:t>OUTPUTS</a:t>
                </a:r>
              </a:p>
            </p:txBody>
          </p:sp>
          <p:sp>
            <p:nvSpPr>
              <p:cNvPr id="14" name="CasellaDiTesto 13">
                <a:extLst>
                  <a:ext uri="{FF2B5EF4-FFF2-40B4-BE49-F238E27FC236}">
                    <a16:creationId xmlns:a16="http://schemas.microsoft.com/office/drawing/2014/main" xmlns="" id="{4232FC05-3495-40EE-B3AD-3F157D6EB506}"/>
                  </a:ext>
                </a:extLst>
              </p:cNvPr>
              <p:cNvSpPr txBox="1"/>
              <p:nvPr/>
            </p:nvSpPr>
            <p:spPr>
              <a:xfrm>
                <a:off x="8026433" y="2051904"/>
                <a:ext cx="1168333" cy="523220"/>
              </a:xfrm>
              <a:prstGeom prst="rect">
                <a:avLst/>
              </a:prstGeom>
              <a:noFill/>
            </p:spPr>
            <p:txBody>
              <a:bodyPr wrap="none" rtlCol="0">
                <a:spAutoFit/>
              </a:bodyPr>
              <a:lstStyle/>
              <a:p>
                <a:pPr algn="ctr"/>
                <a:r>
                  <a:rPr lang="it-IT" sz="1400" dirty="0"/>
                  <a:t>OUTCOMES =</a:t>
                </a:r>
              </a:p>
              <a:p>
                <a:pPr algn="ctr"/>
                <a:r>
                  <a:rPr lang="it-IT" sz="1400" dirty="0"/>
                  <a:t>+ VALUE</a:t>
                </a:r>
              </a:p>
            </p:txBody>
          </p:sp>
        </p:grpSp>
      </p:grpSp>
      <p:grpSp>
        <p:nvGrpSpPr>
          <p:cNvPr id="6" name="Gruppo 16">
            <a:extLst>
              <a:ext uri="{FF2B5EF4-FFF2-40B4-BE49-F238E27FC236}">
                <a16:creationId xmlns:a16="http://schemas.microsoft.com/office/drawing/2014/main" xmlns="" id="{0D767080-FF12-4E03-A0C7-F6DA24515D3A}"/>
              </a:ext>
            </a:extLst>
          </p:cNvPr>
          <p:cNvGrpSpPr/>
          <p:nvPr/>
        </p:nvGrpSpPr>
        <p:grpSpPr>
          <a:xfrm>
            <a:off x="277907" y="2702858"/>
            <a:ext cx="11914093" cy="793377"/>
            <a:chOff x="576205" y="3070732"/>
            <a:chExt cx="10676036" cy="698125"/>
          </a:xfrm>
        </p:grpSpPr>
        <p:grpSp>
          <p:nvGrpSpPr>
            <p:cNvPr id="8" name="Gruppo 1">
              <a:extLst>
                <a:ext uri="{FF2B5EF4-FFF2-40B4-BE49-F238E27FC236}">
                  <a16:creationId xmlns:a16="http://schemas.microsoft.com/office/drawing/2014/main" xmlns="" id="{29B74518-3504-4524-8B86-14D6E64D8ABA}"/>
                </a:ext>
              </a:extLst>
            </p:cNvPr>
            <p:cNvGrpSpPr/>
            <p:nvPr/>
          </p:nvGrpSpPr>
          <p:grpSpPr>
            <a:xfrm>
              <a:off x="576205" y="3070732"/>
              <a:ext cx="2144583" cy="698125"/>
              <a:chOff x="1436817" y="2961069"/>
              <a:chExt cx="2847977" cy="927100"/>
            </a:xfrm>
          </p:grpSpPr>
          <p:sp>
            <p:nvSpPr>
              <p:cNvPr id="28" name="Rettangolo 27">
                <a:extLst>
                  <a:ext uri="{FF2B5EF4-FFF2-40B4-BE49-F238E27FC236}">
                    <a16:creationId xmlns:a16="http://schemas.microsoft.com/office/drawing/2014/main" xmlns="" id="{AB9A9C7B-7736-4A38-9FA4-32E4872E0F2A}"/>
                  </a:ext>
                </a:extLst>
              </p:cNvPr>
              <p:cNvSpPr/>
              <p:nvPr/>
            </p:nvSpPr>
            <p:spPr>
              <a:xfrm>
                <a:off x="2167814" y="2961069"/>
                <a:ext cx="1413586" cy="927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BUYING</a:t>
                </a:r>
              </a:p>
              <a:p>
                <a:pPr algn="ctr"/>
                <a:r>
                  <a:rPr lang="it-IT" sz="1200" dirty="0">
                    <a:solidFill>
                      <a:schemeClr val="tx1"/>
                    </a:solidFill>
                  </a:rPr>
                  <a:t>PROCESSESS</a:t>
                </a:r>
              </a:p>
            </p:txBody>
          </p:sp>
          <p:sp>
            <p:nvSpPr>
              <p:cNvPr id="31" name="Freccia a destra 30">
                <a:extLst>
                  <a:ext uri="{FF2B5EF4-FFF2-40B4-BE49-F238E27FC236}">
                    <a16:creationId xmlns:a16="http://schemas.microsoft.com/office/drawing/2014/main" xmlns="" id="{F0E5B508-C991-42F8-8A9F-267D232D4FF4}"/>
                  </a:ext>
                </a:extLst>
              </p:cNvPr>
              <p:cNvSpPr/>
              <p:nvPr/>
            </p:nvSpPr>
            <p:spPr>
              <a:xfrm>
                <a:off x="1436817" y="3152362"/>
                <a:ext cx="622300" cy="54451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32" name="Freccia a destra 31">
                <a:extLst>
                  <a:ext uri="{FF2B5EF4-FFF2-40B4-BE49-F238E27FC236}">
                    <a16:creationId xmlns:a16="http://schemas.microsoft.com/office/drawing/2014/main" xmlns="" id="{CA3412E8-4BE7-45AD-B23C-131CEEE7340D}"/>
                  </a:ext>
                </a:extLst>
              </p:cNvPr>
              <p:cNvSpPr/>
              <p:nvPr/>
            </p:nvSpPr>
            <p:spPr>
              <a:xfrm>
                <a:off x="3662494" y="3127914"/>
                <a:ext cx="622300" cy="54451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grpSp>
        <p:grpSp>
          <p:nvGrpSpPr>
            <p:cNvPr id="15" name="Gruppo 15">
              <a:extLst>
                <a:ext uri="{FF2B5EF4-FFF2-40B4-BE49-F238E27FC236}">
                  <a16:creationId xmlns:a16="http://schemas.microsoft.com/office/drawing/2014/main" xmlns="" id="{C3C309D9-35FC-45CE-9DB2-27FACC4BAADD}"/>
                </a:ext>
              </a:extLst>
            </p:cNvPr>
            <p:cNvGrpSpPr/>
            <p:nvPr/>
          </p:nvGrpSpPr>
          <p:grpSpPr>
            <a:xfrm>
              <a:off x="2808299" y="3070732"/>
              <a:ext cx="1594128" cy="698125"/>
              <a:chOff x="3564308" y="3223984"/>
              <a:chExt cx="1594128" cy="698125"/>
            </a:xfrm>
          </p:grpSpPr>
          <p:sp>
            <p:nvSpPr>
              <p:cNvPr id="37" name="Rettangolo 36">
                <a:extLst>
                  <a:ext uri="{FF2B5EF4-FFF2-40B4-BE49-F238E27FC236}">
                    <a16:creationId xmlns:a16="http://schemas.microsoft.com/office/drawing/2014/main" xmlns="" id="{A96437F0-451E-4C73-99F6-C9CA6AFCF6CC}"/>
                  </a:ext>
                </a:extLst>
              </p:cNvPr>
              <p:cNvSpPr/>
              <p:nvPr/>
            </p:nvSpPr>
            <p:spPr>
              <a:xfrm>
                <a:off x="3564308" y="3223984"/>
                <a:ext cx="1064458" cy="698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LOGISTIC</a:t>
                </a:r>
              </a:p>
              <a:p>
                <a:pPr algn="ctr"/>
                <a:r>
                  <a:rPr lang="it-IT" sz="1200" dirty="0">
                    <a:solidFill>
                      <a:schemeClr val="tx1"/>
                    </a:solidFill>
                  </a:rPr>
                  <a:t>PROCESSESS</a:t>
                </a:r>
              </a:p>
            </p:txBody>
          </p:sp>
          <p:sp>
            <p:nvSpPr>
              <p:cNvPr id="39" name="Freccia a destra 38">
                <a:extLst>
                  <a:ext uri="{FF2B5EF4-FFF2-40B4-BE49-F238E27FC236}">
                    <a16:creationId xmlns:a16="http://schemas.microsoft.com/office/drawing/2014/main" xmlns="" id="{4F12DB5F-CA60-411A-A76D-3B85095BC9E9}"/>
                  </a:ext>
                </a:extLst>
              </p:cNvPr>
              <p:cNvSpPr/>
              <p:nvPr/>
            </p:nvSpPr>
            <p:spPr>
              <a:xfrm>
                <a:off x="4689832" y="3349622"/>
                <a:ext cx="468604" cy="41002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grpSp>
        <p:grpSp>
          <p:nvGrpSpPr>
            <p:cNvPr id="16" name="Gruppo 39">
              <a:extLst>
                <a:ext uri="{FF2B5EF4-FFF2-40B4-BE49-F238E27FC236}">
                  <a16:creationId xmlns:a16="http://schemas.microsoft.com/office/drawing/2014/main" xmlns="" id="{48C11594-AE9D-478B-96BE-055582BB3128}"/>
                </a:ext>
              </a:extLst>
            </p:cNvPr>
            <p:cNvGrpSpPr/>
            <p:nvPr/>
          </p:nvGrpSpPr>
          <p:grpSpPr>
            <a:xfrm>
              <a:off x="4510006" y="3070732"/>
              <a:ext cx="1594128" cy="698125"/>
              <a:chOff x="3564308" y="3223984"/>
              <a:chExt cx="1594128" cy="698125"/>
            </a:xfrm>
          </p:grpSpPr>
          <p:sp>
            <p:nvSpPr>
              <p:cNvPr id="41" name="Rettangolo 40">
                <a:extLst>
                  <a:ext uri="{FF2B5EF4-FFF2-40B4-BE49-F238E27FC236}">
                    <a16:creationId xmlns:a16="http://schemas.microsoft.com/office/drawing/2014/main" xmlns="" id="{8DCC7736-F873-4EDF-B4A8-75BD501B1118}"/>
                  </a:ext>
                </a:extLst>
              </p:cNvPr>
              <p:cNvSpPr/>
              <p:nvPr/>
            </p:nvSpPr>
            <p:spPr>
              <a:xfrm>
                <a:off x="3564308" y="3223984"/>
                <a:ext cx="1064458" cy="698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MANUFAC-TURING</a:t>
                </a:r>
              </a:p>
              <a:p>
                <a:pPr algn="ctr"/>
                <a:r>
                  <a:rPr lang="it-IT" sz="1200" dirty="0">
                    <a:solidFill>
                      <a:schemeClr val="tx1"/>
                    </a:solidFill>
                  </a:rPr>
                  <a:t>PROCESSES</a:t>
                </a:r>
              </a:p>
            </p:txBody>
          </p:sp>
          <p:sp>
            <p:nvSpPr>
              <p:cNvPr id="42" name="Freccia a destra 41">
                <a:extLst>
                  <a:ext uri="{FF2B5EF4-FFF2-40B4-BE49-F238E27FC236}">
                    <a16:creationId xmlns:a16="http://schemas.microsoft.com/office/drawing/2014/main" xmlns="" id="{ADDB09E1-5A0F-44F5-8CEE-5FF273E9DC8C}"/>
                  </a:ext>
                </a:extLst>
              </p:cNvPr>
              <p:cNvSpPr/>
              <p:nvPr/>
            </p:nvSpPr>
            <p:spPr>
              <a:xfrm>
                <a:off x="4689832" y="3349622"/>
                <a:ext cx="468604" cy="41002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grpSp>
        <p:grpSp>
          <p:nvGrpSpPr>
            <p:cNvPr id="17" name="Gruppo 42">
              <a:extLst>
                <a:ext uri="{FF2B5EF4-FFF2-40B4-BE49-F238E27FC236}">
                  <a16:creationId xmlns:a16="http://schemas.microsoft.com/office/drawing/2014/main" xmlns="" id="{32377EF0-C3EE-4267-83A5-D37BC6063DD5}"/>
                </a:ext>
              </a:extLst>
            </p:cNvPr>
            <p:cNvGrpSpPr/>
            <p:nvPr/>
          </p:nvGrpSpPr>
          <p:grpSpPr>
            <a:xfrm>
              <a:off x="6252183" y="3070732"/>
              <a:ext cx="1594128" cy="698125"/>
              <a:chOff x="3564308" y="3223984"/>
              <a:chExt cx="1594128" cy="698125"/>
            </a:xfrm>
          </p:grpSpPr>
          <p:sp>
            <p:nvSpPr>
              <p:cNvPr id="44" name="Rettangolo 43">
                <a:extLst>
                  <a:ext uri="{FF2B5EF4-FFF2-40B4-BE49-F238E27FC236}">
                    <a16:creationId xmlns:a16="http://schemas.microsoft.com/office/drawing/2014/main" xmlns="" id="{8F3FA8D1-6177-4400-A1D9-0B594271BDE1}"/>
                  </a:ext>
                </a:extLst>
              </p:cNvPr>
              <p:cNvSpPr/>
              <p:nvPr/>
            </p:nvSpPr>
            <p:spPr>
              <a:xfrm>
                <a:off x="3564308" y="3223984"/>
                <a:ext cx="1064458" cy="698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ASSEMBLY</a:t>
                </a:r>
              </a:p>
              <a:p>
                <a:pPr algn="ctr"/>
                <a:r>
                  <a:rPr lang="it-IT" sz="1200" dirty="0">
                    <a:solidFill>
                      <a:schemeClr val="tx1"/>
                    </a:solidFill>
                  </a:rPr>
                  <a:t>PROCESSESS</a:t>
                </a:r>
              </a:p>
            </p:txBody>
          </p:sp>
          <p:sp>
            <p:nvSpPr>
              <p:cNvPr id="45" name="Freccia a destra 44">
                <a:extLst>
                  <a:ext uri="{FF2B5EF4-FFF2-40B4-BE49-F238E27FC236}">
                    <a16:creationId xmlns:a16="http://schemas.microsoft.com/office/drawing/2014/main" xmlns="" id="{97A34368-3DF6-4013-88A5-DE82A0F5ECEC}"/>
                  </a:ext>
                </a:extLst>
              </p:cNvPr>
              <p:cNvSpPr/>
              <p:nvPr/>
            </p:nvSpPr>
            <p:spPr>
              <a:xfrm>
                <a:off x="4689832" y="3349622"/>
                <a:ext cx="468604" cy="41002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grpSp>
        <p:grpSp>
          <p:nvGrpSpPr>
            <p:cNvPr id="21" name="Gruppo 45">
              <a:extLst>
                <a:ext uri="{FF2B5EF4-FFF2-40B4-BE49-F238E27FC236}">
                  <a16:creationId xmlns:a16="http://schemas.microsoft.com/office/drawing/2014/main" xmlns="" id="{A70CA584-4D76-4BC6-8DF7-4E7647BDDC7B}"/>
                </a:ext>
              </a:extLst>
            </p:cNvPr>
            <p:cNvGrpSpPr/>
            <p:nvPr/>
          </p:nvGrpSpPr>
          <p:grpSpPr>
            <a:xfrm>
              <a:off x="7955148" y="3070732"/>
              <a:ext cx="1594128" cy="698125"/>
              <a:chOff x="3564308" y="3223984"/>
              <a:chExt cx="1594128" cy="698125"/>
            </a:xfrm>
          </p:grpSpPr>
          <p:sp>
            <p:nvSpPr>
              <p:cNvPr id="47" name="Rettangolo 46">
                <a:extLst>
                  <a:ext uri="{FF2B5EF4-FFF2-40B4-BE49-F238E27FC236}">
                    <a16:creationId xmlns:a16="http://schemas.microsoft.com/office/drawing/2014/main" xmlns="" id="{22634C1F-4405-4428-833D-686ED1586E86}"/>
                  </a:ext>
                </a:extLst>
              </p:cNvPr>
              <p:cNvSpPr/>
              <p:nvPr/>
            </p:nvSpPr>
            <p:spPr>
              <a:xfrm>
                <a:off x="3564308" y="3223984"/>
                <a:ext cx="1064458" cy="698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LOGISTIC</a:t>
                </a:r>
              </a:p>
              <a:p>
                <a:pPr algn="ctr"/>
                <a:r>
                  <a:rPr lang="it-IT" sz="1200" dirty="0">
                    <a:solidFill>
                      <a:schemeClr val="tx1"/>
                    </a:solidFill>
                  </a:rPr>
                  <a:t>PROCESSESS</a:t>
                </a:r>
              </a:p>
            </p:txBody>
          </p:sp>
          <p:sp>
            <p:nvSpPr>
              <p:cNvPr id="48" name="Freccia a destra 47">
                <a:extLst>
                  <a:ext uri="{FF2B5EF4-FFF2-40B4-BE49-F238E27FC236}">
                    <a16:creationId xmlns:a16="http://schemas.microsoft.com/office/drawing/2014/main" xmlns="" id="{FD1312C6-D9A6-487D-8A10-F343272D6C15}"/>
                  </a:ext>
                </a:extLst>
              </p:cNvPr>
              <p:cNvSpPr/>
              <p:nvPr/>
            </p:nvSpPr>
            <p:spPr>
              <a:xfrm>
                <a:off x="4689832" y="3349622"/>
                <a:ext cx="468604" cy="41002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grpSp>
        <p:grpSp>
          <p:nvGrpSpPr>
            <p:cNvPr id="22" name="Gruppo 48">
              <a:extLst>
                <a:ext uri="{FF2B5EF4-FFF2-40B4-BE49-F238E27FC236}">
                  <a16:creationId xmlns:a16="http://schemas.microsoft.com/office/drawing/2014/main" xmlns="" id="{DF8AC196-CCE6-4583-AED0-99F9A0FE0063}"/>
                </a:ext>
              </a:extLst>
            </p:cNvPr>
            <p:cNvGrpSpPr/>
            <p:nvPr/>
          </p:nvGrpSpPr>
          <p:grpSpPr>
            <a:xfrm>
              <a:off x="9658113" y="3070732"/>
              <a:ext cx="1594128" cy="698125"/>
              <a:chOff x="3564308" y="3223984"/>
              <a:chExt cx="1594128" cy="698125"/>
            </a:xfrm>
          </p:grpSpPr>
          <p:sp>
            <p:nvSpPr>
              <p:cNvPr id="50" name="Rettangolo 49">
                <a:extLst>
                  <a:ext uri="{FF2B5EF4-FFF2-40B4-BE49-F238E27FC236}">
                    <a16:creationId xmlns:a16="http://schemas.microsoft.com/office/drawing/2014/main" xmlns="" id="{72BC2EE5-3EDF-40DA-9FEF-7C203DD0EE69}"/>
                  </a:ext>
                </a:extLst>
              </p:cNvPr>
              <p:cNvSpPr/>
              <p:nvPr/>
            </p:nvSpPr>
            <p:spPr>
              <a:xfrm>
                <a:off x="3564308" y="3223984"/>
                <a:ext cx="1064458" cy="698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dirty="0">
                    <a:solidFill>
                      <a:schemeClr val="tx1"/>
                    </a:solidFill>
                  </a:rPr>
                  <a:t>DELIVERING</a:t>
                </a:r>
              </a:p>
              <a:p>
                <a:pPr algn="ctr"/>
                <a:r>
                  <a:rPr lang="it-IT" sz="1200" dirty="0">
                    <a:solidFill>
                      <a:schemeClr val="tx1"/>
                    </a:solidFill>
                  </a:rPr>
                  <a:t>PROCESSESS</a:t>
                </a:r>
              </a:p>
            </p:txBody>
          </p:sp>
          <p:sp>
            <p:nvSpPr>
              <p:cNvPr id="51" name="Freccia a destra 50">
                <a:extLst>
                  <a:ext uri="{FF2B5EF4-FFF2-40B4-BE49-F238E27FC236}">
                    <a16:creationId xmlns:a16="http://schemas.microsoft.com/office/drawing/2014/main" xmlns="" id="{EB7789C6-849D-4452-9C76-81EE9ED1D7A2}"/>
                  </a:ext>
                </a:extLst>
              </p:cNvPr>
              <p:cNvSpPr/>
              <p:nvPr/>
            </p:nvSpPr>
            <p:spPr>
              <a:xfrm>
                <a:off x="4689832" y="3349622"/>
                <a:ext cx="468604" cy="41002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grpSp>
      </p:grpSp>
      <p:pic>
        <p:nvPicPr>
          <p:cNvPr id="52" name="Picture 2" descr="http://bike.hampshire.edu/development/summary/images/scooter_design_mock_2.1.gif">
            <a:extLst>
              <a:ext uri="{FF2B5EF4-FFF2-40B4-BE49-F238E27FC236}">
                <a16:creationId xmlns:a16="http://schemas.microsoft.com/office/drawing/2014/main" xmlns="" id="{10EE70E7-5435-4C8A-B722-029E2325D051}"/>
              </a:ext>
            </a:extLst>
          </p:cNvPr>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77323" y="376657"/>
            <a:ext cx="1670920" cy="1589012"/>
          </a:xfrm>
          <a:prstGeom prst="rect">
            <a:avLst/>
          </a:prstGeom>
          <a:noFill/>
        </p:spPr>
      </p:pic>
      <p:pic>
        <p:nvPicPr>
          <p:cNvPr id="18" name="Immagine 17">
            <a:extLst>
              <a:ext uri="{FF2B5EF4-FFF2-40B4-BE49-F238E27FC236}">
                <a16:creationId xmlns:a16="http://schemas.microsoft.com/office/drawing/2014/main" xmlns="" id="{7E2F5AD7-0902-4603-9273-E72FA539DFE9}"/>
              </a:ext>
            </a:extLst>
          </p:cNvPr>
          <p:cNvPicPr>
            <a:picLocks noChangeAspect="1"/>
          </p:cNvPicPr>
          <p:nvPr/>
        </p:nvPicPr>
        <p:blipFill>
          <a:blip r:embed="rId3" cstate="print"/>
          <a:stretch>
            <a:fillRect/>
          </a:stretch>
        </p:blipFill>
        <p:spPr>
          <a:xfrm>
            <a:off x="10062897" y="230876"/>
            <a:ext cx="1743606" cy="1609483"/>
          </a:xfrm>
          <a:prstGeom prst="rect">
            <a:avLst/>
          </a:prstGeom>
        </p:spPr>
      </p:pic>
      <p:sp>
        <p:nvSpPr>
          <p:cNvPr id="20" name="CasellaDiTesto 19">
            <a:extLst>
              <a:ext uri="{FF2B5EF4-FFF2-40B4-BE49-F238E27FC236}">
                <a16:creationId xmlns:a16="http://schemas.microsoft.com/office/drawing/2014/main" xmlns="" id="{663FC3B1-8838-4B5C-874F-87FCBCAFE9C2}"/>
              </a:ext>
            </a:extLst>
          </p:cNvPr>
          <p:cNvSpPr txBox="1"/>
          <p:nvPr/>
        </p:nvSpPr>
        <p:spPr>
          <a:xfrm>
            <a:off x="539380" y="3482539"/>
            <a:ext cx="1962397" cy="646331"/>
          </a:xfrm>
          <a:prstGeom prst="rect">
            <a:avLst/>
          </a:prstGeom>
          <a:noFill/>
        </p:spPr>
        <p:txBody>
          <a:bodyPr wrap="none" rtlCol="0">
            <a:spAutoFit/>
          </a:bodyPr>
          <a:lstStyle/>
          <a:p>
            <a:r>
              <a:rPr lang="it-IT" sz="1200" dirty="0">
                <a:latin typeface="Arial Narrow" panose="020B0606020202030204" pitchFamily="34" charset="0"/>
              </a:rPr>
              <a:t>Planning of procurements</a:t>
            </a:r>
          </a:p>
          <a:p>
            <a:r>
              <a:rPr lang="it-IT" sz="1200" dirty="0" err="1">
                <a:latin typeface="Arial Narrow" panose="020B0606020202030204" pitchFamily="34" charset="0"/>
              </a:rPr>
              <a:t>Buying</a:t>
            </a:r>
            <a:r>
              <a:rPr lang="it-IT" sz="1200" dirty="0">
                <a:latin typeface="Arial Narrow" panose="020B0606020202030204" pitchFamily="34" charset="0"/>
              </a:rPr>
              <a:t> </a:t>
            </a:r>
            <a:r>
              <a:rPr lang="it-IT" sz="1200" dirty="0" err="1">
                <a:latin typeface="Arial Narrow" panose="020B0606020202030204" pitchFamily="34" charset="0"/>
              </a:rPr>
              <a:t>materials</a:t>
            </a:r>
            <a:r>
              <a:rPr lang="it-IT" sz="1200" dirty="0">
                <a:latin typeface="Arial Narrow" panose="020B0606020202030204" pitchFamily="34" charset="0"/>
              </a:rPr>
              <a:t> &amp; </a:t>
            </a:r>
            <a:r>
              <a:rPr lang="it-IT" sz="1200" dirty="0" err="1">
                <a:latin typeface="Arial Narrow" panose="020B0606020202030204" pitchFamily="34" charset="0"/>
              </a:rPr>
              <a:t>components</a:t>
            </a:r>
            <a:endParaRPr lang="it-IT" sz="1200" dirty="0">
              <a:latin typeface="Arial Narrow" panose="020B0606020202030204" pitchFamily="34" charset="0"/>
            </a:endParaRPr>
          </a:p>
          <a:p>
            <a:r>
              <a:rPr lang="it-IT" sz="1200" dirty="0" err="1">
                <a:latin typeface="Arial Narrow" panose="020B0606020202030204" pitchFamily="34" charset="0"/>
              </a:rPr>
              <a:t>Paying</a:t>
            </a:r>
            <a:r>
              <a:rPr lang="it-IT" sz="1200" dirty="0">
                <a:latin typeface="Arial Narrow" panose="020B0606020202030204" pitchFamily="34" charset="0"/>
              </a:rPr>
              <a:t> the suppliers</a:t>
            </a:r>
          </a:p>
        </p:txBody>
      </p:sp>
      <p:sp>
        <p:nvSpPr>
          <p:cNvPr id="53" name="CasellaDiTesto 52">
            <a:extLst>
              <a:ext uri="{FF2B5EF4-FFF2-40B4-BE49-F238E27FC236}">
                <a16:creationId xmlns:a16="http://schemas.microsoft.com/office/drawing/2014/main" xmlns="" id="{ADD4E2F0-E012-4147-ABA2-674CC867F514}"/>
              </a:ext>
            </a:extLst>
          </p:cNvPr>
          <p:cNvSpPr txBox="1"/>
          <p:nvPr/>
        </p:nvSpPr>
        <p:spPr>
          <a:xfrm>
            <a:off x="2612883" y="3516781"/>
            <a:ext cx="1601977" cy="461665"/>
          </a:xfrm>
          <a:prstGeom prst="rect">
            <a:avLst/>
          </a:prstGeom>
          <a:noFill/>
        </p:spPr>
        <p:txBody>
          <a:bodyPr wrap="none" rtlCol="0">
            <a:spAutoFit/>
          </a:bodyPr>
          <a:lstStyle/>
          <a:p>
            <a:r>
              <a:rPr lang="it-IT" sz="1200" dirty="0" err="1">
                <a:latin typeface="Arial Narrow" panose="020B0606020202030204" pitchFamily="34" charset="0"/>
              </a:rPr>
              <a:t>Warehouse</a:t>
            </a:r>
            <a:r>
              <a:rPr lang="it-IT" sz="1200" dirty="0">
                <a:latin typeface="Arial Narrow" panose="020B0606020202030204" pitchFamily="34" charset="0"/>
              </a:rPr>
              <a:t> management</a:t>
            </a:r>
          </a:p>
          <a:p>
            <a:r>
              <a:rPr lang="it-IT" sz="1200" dirty="0" err="1">
                <a:latin typeface="Arial Narrow" panose="020B0606020202030204" pitchFamily="34" charset="0"/>
              </a:rPr>
              <a:t>Intarnal</a:t>
            </a:r>
            <a:r>
              <a:rPr lang="it-IT" sz="1200" dirty="0">
                <a:latin typeface="Arial Narrow" panose="020B0606020202030204" pitchFamily="34" charset="0"/>
              </a:rPr>
              <a:t> </a:t>
            </a:r>
            <a:r>
              <a:rPr lang="it-IT" sz="1200" dirty="0" err="1">
                <a:latin typeface="Arial Narrow" panose="020B0606020202030204" pitchFamily="34" charset="0"/>
              </a:rPr>
              <a:t>transportations</a:t>
            </a:r>
            <a:endParaRPr lang="it-IT" sz="1200" dirty="0">
              <a:latin typeface="Arial Narrow" panose="020B0606020202030204" pitchFamily="34" charset="0"/>
            </a:endParaRPr>
          </a:p>
        </p:txBody>
      </p:sp>
      <p:sp>
        <p:nvSpPr>
          <p:cNvPr id="54" name="CasellaDiTesto 53">
            <a:extLst>
              <a:ext uri="{FF2B5EF4-FFF2-40B4-BE49-F238E27FC236}">
                <a16:creationId xmlns:a16="http://schemas.microsoft.com/office/drawing/2014/main" xmlns="" id="{67B972B2-C5E3-412A-ACE9-64A68EFBE27D}"/>
              </a:ext>
            </a:extLst>
          </p:cNvPr>
          <p:cNvSpPr txBox="1"/>
          <p:nvPr/>
        </p:nvSpPr>
        <p:spPr>
          <a:xfrm>
            <a:off x="4593128" y="3516781"/>
            <a:ext cx="1330814" cy="461665"/>
          </a:xfrm>
          <a:prstGeom prst="rect">
            <a:avLst/>
          </a:prstGeom>
          <a:noFill/>
        </p:spPr>
        <p:txBody>
          <a:bodyPr wrap="none" rtlCol="0">
            <a:spAutoFit/>
          </a:bodyPr>
          <a:lstStyle/>
          <a:p>
            <a:r>
              <a:rPr lang="en-US" sz="1200" dirty="0">
                <a:latin typeface="Arial Narrow" panose="020B0606020202030204" pitchFamily="34" charset="0"/>
              </a:rPr>
              <a:t>folding of the frames</a:t>
            </a:r>
          </a:p>
          <a:p>
            <a:r>
              <a:rPr lang="en-US" sz="1200" dirty="0">
                <a:latin typeface="Arial Narrow" panose="020B0606020202030204" pitchFamily="34" charset="0"/>
              </a:rPr>
              <a:t>painting the frames</a:t>
            </a:r>
            <a:endParaRPr lang="it-IT" sz="1200" dirty="0">
              <a:latin typeface="Arial Narrow" panose="020B0606020202030204" pitchFamily="34" charset="0"/>
            </a:endParaRPr>
          </a:p>
        </p:txBody>
      </p:sp>
      <p:sp>
        <p:nvSpPr>
          <p:cNvPr id="55" name="CasellaDiTesto 54">
            <a:extLst>
              <a:ext uri="{FF2B5EF4-FFF2-40B4-BE49-F238E27FC236}">
                <a16:creationId xmlns:a16="http://schemas.microsoft.com/office/drawing/2014/main" xmlns="" id="{BCAADAD9-15A6-413E-8675-BB6F8A0D2E4D}"/>
              </a:ext>
            </a:extLst>
          </p:cNvPr>
          <p:cNvSpPr txBox="1"/>
          <p:nvPr/>
        </p:nvSpPr>
        <p:spPr>
          <a:xfrm>
            <a:off x="6515968" y="3510305"/>
            <a:ext cx="1445114" cy="1015663"/>
          </a:xfrm>
          <a:prstGeom prst="rect">
            <a:avLst/>
          </a:prstGeom>
          <a:noFill/>
        </p:spPr>
        <p:txBody>
          <a:bodyPr wrap="square" rtlCol="0">
            <a:spAutoFit/>
          </a:bodyPr>
          <a:lstStyle/>
          <a:p>
            <a:r>
              <a:rPr lang="en-US" sz="1200" dirty="0">
                <a:latin typeface="Arial Narrow" panose="020B0606020202030204" pitchFamily="34" charset="0"/>
              </a:rPr>
              <a:t>Assemble together  the frame, the wheels, the basket, the packaging (envelop + box)</a:t>
            </a:r>
            <a:endParaRPr lang="it-IT" sz="1200" dirty="0">
              <a:latin typeface="Arial Narrow" panose="020B0606020202030204" pitchFamily="34" charset="0"/>
            </a:endParaRPr>
          </a:p>
        </p:txBody>
      </p:sp>
      <p:sp>
        <p:nvSpPr>
          <p:cNvPr id="56" name="CasellaDiTesto 55">
            <a:extLst>
              <a:ext uri="{FF2B5EF4-FFF2-40B4-BE49-F238E27FC236}">
                <a16:creationId xmlns:a16="http://schemas.microsoft.com/office/drawing/2014/main" xmlns="" id="{F3ED9996-71BA-4888-BACE-349321399FAD}"/>
              </a:ext>
            </a:extLst>
          </p:cNvPr>
          <p:cNvSpPr txBox="1"/>
          <p:nvPr/>
        </p:nvSpPr>
        <p:spPr>
          <a:xfrm>
            <a:off x="8433252" y="3526166"/>
            <a:ext cx="1601977" cy="461665"/>
          </a:xfrm>
          <a:prstGeom prst="rect">
            <a:avLst/>
          </a:prstGeom>
          <a:noFill/>
        </p:spPr>
        <p:txBody>
          <a:bodyPr wrap="none" rtlCol="0">
            <a:spAutoFit/>
          </a:bodyPr>
          <a:lstStyle/>
          <a:p>
            <a:r>
              <a:rPr lang="it-IT" sz="1200" dirty="0" err="1">
                <a:latin typeface="Arial Narrow" panose="020B0606020202030204" pitchFamily="34" charset="0"/>
              </a:rPr>
              <a:t>Intarnal</a:t>
            </a:r>
            <a:r>
              <a:rPr lang="it-IT" sz="1200" dirty="0">
                <a:latin typeface="Arial Narrow" panose="020B0606020202030204" pitchFamily="34" charset="0"/>
              </a:rPr>
              <a:t> </a:t>
            </a:r>
            <a:r>
              <a:rPr lang="it-IT" sz="1200" dirty="0" err="1">
                <a:latin typeface="Arial Narrow" panose="020B0606020202030204" pitchFamily="34" charset="0"/>
              </a:rPr>
              <a:t>transportations</a:t>
            </a:r>
            <a:endParaRPr lang="it-IT" sz="1200" dirty="0">
              <a:latin typeface="Arial Narrow" panose="020B0606020202030204" pitchFamily="34" charset="0"/>
            </a:endParaRPr>
          </a:p>
          <a:p>
            <a:r>
              <a:rPr lang="it-IT" sz="1200" dirty="0" err="1">
                <a:latin typeface="Arial Narrow" panose="020B0606020202030204" pitchFamily="34" charset="0"/>
              </a:rPr>
              <a:t>Warehouse</a:t>
            </a:r>
            <a:r>
              <a:rPr lang="it-IT" sz="1200" dirty="0">
                <a:latin typeface="Arial Narrow" panose="020B0606020202030204" pitchFamily="34" charset="0"/>
              </a:rPr>
              <a:t> management</a:t>
            </a:r>
          </a:p>
        </p:txBody>
      </p:sp>
      <p:sp>
        <p:nvSpPr>
          <p:cNvPr id="57" name="CasellaDiTesto 56">
            <a:extLst>
              <a:ext uri="{FF2B5EF4-FFF2-40B4-BE49-F238E27FC236}">
                <a16:creationId xmlns:a16="http://schemas.microsoft.com/office/drawing/2014/main" xmlns="" id="{C2B38B60-4FFA-4481-BA01-9A5A95BAAE15}"/>
              </a:ext>
            </a:extLst>
          </p:cNvPr>
          <p:cNvSpPr txBox="1"/>
          <p:nvPr/>
        </p:nvSpPr>
        <p:spPr>
          <a:xfrm>
            <a:off x="10385871" y="3482538"/>
            <a:ext cx="1151277" cy="646331"/>
          </a:xfrm>
          <a:prstGeom prst="rect">
            <a:avLst/>
          </a:prstGeom>
          <a:noFill/>
        </p:spPr>
        <p:txBody>
          <a:bodyPr wrap="none" rtlCol="0">
            <a:spAutoFit/>
          </a:bodyPr>
          <a:lstStyle/>
          <a:p>
            <a:r>
              <a:rPr lang="it-IT" sz="1200" dirty="0" err="1">
                <a:latin typeface="Arial Narrow" panose="020B0606020202030204" pitchFamily="34" charset="0"/>
              </a:rPr>
              <a:t>Shipments</a:t>
            </a:r>
            <a:endParaRPr lang="it-IT" sz="1200" dirty="0">
              <a:latin typeface="Arial Narrow" panose="020B0606020202030204" pitchFamily="34" charset="0"/>
            </a:endParaRPr>
          </a:p>
          <a:p>
            <a:r>
              <a:rPr lang="it-IT" sz="1200" dirty="0" err="1">
                <a:latin typeface="Arial Narrow" panose="020B0606020202030204" pitchFamily="34" charset="0"/>
              </a:rPr>
              <a:t>invoicing</a:t>
            </a:r>
            <a:r>
              <a:rPr lang="it-IT" sz="1200" dirty="0">
                <a:latin typeface="Arial Narrow" panose="020B0606020202030204" pitchFamily="34" charset="0"/>
              </a:rPr>
              <a:t>,</a:t>
            </a:r>
          </a:p>
          <a:p>
            <a:r>
              <a:rPr lang="it-IT" sz="1200" dirty="0" err="1">
                <a:latin typeface="Arial Narrow" panose="020B0606020202030204" pitchFamily="34" charset="0"/>
              </a:rPr>
              <a:t>outgoing</a:t>
            </a:r>
            <a:r>
              <a:rPr lang="it-IT" sz="1200" dirty="0">
                <a:latin typeface="Arial Narrow" panose="020B0606020202030204" pitchFamily="34" charset="0"/>
              </a:rPr>
              <a:t> </a:t>
            </a:r>
            <a:r>
              <a:rPr lang="it-IT" sz="1200" dirty="0" err="1">
                <a:latin typeface="Arial Narrow" panose="020B0606020202030204" pitchFamily="34" charset="0"/>
              </a:rPr>
              <a:t>logistics</a:t>
            </a:r>
            <a:endParaRPr lang="it-IT" sz="1200" dirty="0">
              <a:latin typeface="Arial Narrow" panose="020B0606020202030204" pitchFamily="34" charset="0"/>
            </a:endParaRPr>
          </a:p>
        </p:txBody>
      </p:sp>
      <p:pic>
        <p:nvPicPr>
          <p:cNvPr id="60" name="Immagine 59">
            <a:extLst>
              <a:ext uri="{FF2B5EF4-FFF2-40B4-BE49-F238E27FC236}">
                <a16:creationId xmlns:a16="http://schemas.microsoft.com/office/drawing/2014/main" xmlns="" id="{8FA84F7D-5934-4039-8A89-1515F16C572A}"/>
              </a:ext>
            </a:extLst>
          </p:cNvPr>
          <p:cNvPicPr>
            <a:picLocks noChangeAspect="1"/>
          </p:cNvPicPr>
          <p:nvPr/>
        </p:nvPicPr>
        <p:blipFill>
          <a:blip r:embed="rId4" cstate="print"/>
          <a:stretch>
            <a:fillRect/>
          </a:stretch>
        </p:blipFill>
        <p:spPr>
          <a:xfrm>
            <a:off x="2281990" y="376657"/>
            <a:ext cx="1330216" cy="1589012"/>
          </a:xfrm>
          <a:prstGeom prst="rect">
            <a:avLst/>
          </a:prstGeom>
        </p:spPr>
      </p:pic>
      <p:sp>
        <p:nvSpPr>
          <p:cNvPr id="61" name="CasellaDiTesto 60">
            <a:extLst>
              <a:ext uri="{FF2B5EF4-FFF2-40B4-BE49-F238E27FC236}">
                <a16:creationId xmlns:a16="http://schemas.microsoft.com/office/drawing/2014/main" xmlns="" id="{1B3183EB-CA6A-4939-B165-01878EAF0DE4}"/>
              </a:ext>
            </a:extLst>
          </p:cNvPr>
          <p:cNvSpPr txBox="1"/>
          <p:nvPr/>
        </p:nvSpPr>
        <p:spPr>
          <a:xfrm>
            <a:off x="278603" y="4163851"/>
            <a:ext cx="2621680" cy="2585323"/>
          </a:xfrm>
          <a:prstGeom prst="rect">
            <a:avLst/>
          </a:prstGeom>
          <a:solidFill>
            <a:srgbClr val="FFD966"/>
          </a:solidFill>
        </p:spPr>
        <p:txBody>
          <a:bodyPr wrap="none" rtlCol="0">
            <a:spAutoFit/>
          </a:bodyPr>
          <a:lstStyle/>
          <a:p>
            <a:r>
              <a:rPr lang="en-US" b="1" dirty="0"/>
              <a:t>To be purchased:</a:t>
            </a:r>
          </a:p>
          <a:p>
            <a:r>
              <a:rPr lang="en-US" dirty="0"/>
              <a:t>For each planned scooter:</a:t>
            </a:r>
          </a:p>
          <a:p>
            <a:pPr marL="285750" indent="-285750">
              <a:buFont typeface="Arial" panose="020B0604020202020204" pitchFamily="34" charset="0"/>
              <a:buChar char="•"/>
            </a:pPr>
            <a:r>
              <a:rPr lang="en-US" dirty="0"/>
              <a:t>1.5 m of steel tubes</a:t>
            </a:r>
          </a:p>
          <a:p>
            <a:pPr marL="285750" indent="-285750">
              <a:buFont typeface="Arial" panose="020B0604020202020204" pitchFamily="34" charset="0"/>
              <a:buChar char="•"/>
            </a:pPr>
            <a:r>
              <a:rPr lang="en-US" dirty="0"/>
              <a:t>12 screws and bolts</a:t>
            </a:r>
          </a:p>
          <a:p>
            <a:pPr marL="285750" indent="-285750">
              <a:buFont typeface="Arial" panose="020B0604020202020204" pitchFamily="34" charset="0"/>
              <a:buChar char="•"/>
            </a:pPr>
            <a:r>
              <a:rPr lang="en-US" dirty="0"/>
              <a:t>2 wheels</a:t>
            </a:r>
          </a:p>
          <a:p>
            <a:pPr marL="285750" indent="-285750">
              <a:buFont typeface="Arial" panose="020B0604020202020204" pitchFamily="34" charset="0"/>
              <a:buChar char="•"/>
            </a:pPr>
            <a:r>
              <a:rPr lang="en-US" dirty="0"/>
              <a:t>2 pins for the wheels</a:t>
            </a:r>
          </a:p>
          <a:p>
            <a:pPr marL="285750" indent="-285750">
              <a:buFont typeface="Arial" panose="020B0604020202020204" pitchFamily="34" charset="0"/>
              <a:buChar char="•"/>
            </a:pPr>
            <a:r>
              <a:rPr lang="en-US" dirty="0"/>
              <a:t>1 basket</a:t>
            </a:r>
          </a:p>
          <a:p>
            <a:pPr marL="285750" indent="-285750">
              <a:buFont typeface="Arial" panose="020B0604020202020204" pitchFamily="34" charset="0"/>
              <a:buChar char="•"/>
            </a:pPr>
            <a:r>
              <a:rPr lang="en-US" dirty="0"/>
              <a:t>2 knobs</a:t>
            </a:r>
          </a:p>
          <a:p>
            <a:pPr marL="285750" indent="-285750">
              <a:buFont typeface="Arial" panose="020B0604020202020204" pitchFamily="34" charset="0"/>
              <a:buChar char="•"/>
            </a:pPr>
            <a:r>
              <a:rPr lang="en-US" dirty="0"/>
              <a:t>100 grams of paint</a:t>
            </a:r>
            <a:endParaRPr lang="it-IT" dirty="0"/>
          </a:p>
        </p:txBody>
      </p:sp>
      <p:sp>
        <p:nvSpPr>
          <p:cNvPr id="62" name="CasellaDiTesto 61">
            <a:extLst>
              <a:ext uri="{FF2B5EF4-FFF2-40B4-BE49-F238E27FC236}">
                <a16:creationId xmlns:a16="http://schemas.microsoft.com/office/drawing/2014/main" xmlns="" id="{6C37E794-75A9-406B-87DF-87266C380B05}"/>
              </a:ext>
            </a:extLst>
          </p:cNvPr>
          <p:cNvSpPr txBox="1"/>
          <p:nvPr/>
        </p:nvSpPr>
        <p:spPr>
          <a:xfrm>
            <a:off x="9478730" y="4233504"/>
            <a:ext cx="2598853" cy="646331"/>
          </a:xfrm>
          <a:prstGeom prst="rect">
            <a:avLst/>
          </a:prstGeom>
          <a:solidFill>
            <a:srgbClr val="FFD966"/>
          </a:solidFill>
        </p:spPr>
        <p:txBody>
          <a:bodyPr wrap="none" rtlCol="0">
            <a:spAutoFit/>
          </a:bodyPr>
          <a:lstStyle/>
          <a:p>
            <a:r>
              <a:rPr lang="en-US" b="1" dirty="0"/>
              <a:t>To be delivered each day:</a:t>
            </a:r>
          </a:p>
          <a:p>
            <a:pPr marL="285750" indent="-285750">
              <a:buFont typeface="Arial" panose="020B0604020202020204" pitchFamily="34" charset="0"/>
              <a:buChar char="•"/>
            </a:pPr>
            <a:r>
              <a:rPr lang="en-US" dirty="0"/>
              <a:t>6 packaged scooters</a:t>
            </a:r>
            <a:endParaRPr lang="it-IT" dirty="0"/>
          </a:p>
        </p:txBody>
      </p:sp>
      <p:sp>
        <p:nvSpPr>
          <p:cNvPr id="63" name="Rettangolo con angoli arrotondati 62">
            <a:extLst>
              <a:ext uri="{FF2B5EF4-FFF2-40B4-BE49-F238E27FC236}">
                <a16:creationId xmlns:a16="http://schemas.microsoft.com/office/drawing/2014/main" xmlns="" id="{B9F98353-87A3-4919-A1FD-DC9005457106}"/>
              </a:ext>
            </a:extLst>
          </p:cNvPr>
          <p:cNvSpPr/>
          <p:nvPr/>
        </p:nvSpPr>
        <p:spPr>
          <a:xfrm>
            <a:off x="4547841" y="2349500"/>
            <a:ext cx="3522916" cy="2585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CasellaDiTesto 63">
            <a:extLst>
              <a:ext uri="{FF2B5EF4-FFF2-40B4-BE49-F238E27FC236}">
                <a16:creationId xmlns:a16="http://schemas.microsoft.com/office/drawing/2014/main" xmlns="" id="{DAD5E626-F643-43DC-B99F-4D67C9B65E0B}"/>
              </a:ext>
            </a:extLst>
          </p:cNvPr>
          <p:cNvSpPr txBox="1"/>
          <p:nvPr/>
        </p:nvSpPr>
        <p:spPr>
          <a:xfrm>
            <a:off x="5354794" y="4453396"/>
            <a:ext cx="2184188" cy="369332"/>
          </a:xfrm>
          <a:prstGeom prst="rect">
            <a:avLst/>
          </a:prstGeom>
          <a:noFill/>
        </p:spPr>
        <p:txBody>
          <a:bodyPr wrap="none" rtlCol="0">
            <a:spAutoFit/>
          </a:bodyPr>
          <a:lstStyle/>
          <a:p>
            <a:r>
              <a:rPr lang="it-IT" dirty="0"/>
              <a:t>Production </a:t>
            </a:r>
            <a:r>
              <a:rPr lang="it-IT" dirty="0" err="1"/>
              <a:t>Processes</a:t>
            </a:r>
            <a:endParaRPr lang="it-IT" dirty="0"/>
          </a:p>
        </p:txBody>
      </p:sp>
    </p:spTree>
    <p:extLst>
      <p:ext uri="{BB962C8B-B14F-4D97-AF65-F5344CB8AC3E}">
        <p14:creationId xmlns:p14="http://schemas.microsoft.com/office/powerpoint/2010/main" xmlns="" val="59069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xmlns="" id="{E2616536-79E3-4FD3-BBEA-FE1805775B22}"/>
              </a:ext>
            </a:extLst>
          </p:cNvPr>
          <p:cNvSpPr>
            <a:spLocks noGrp="1"/>
          </p:cNvSpPr>
          <p:nvPr>
            <p:ph type="dt" sz="half" idx="10"/>
          </p:nvPr>
        </p:nvSpPr>
        <p:spPr/>
        <p:txBody>
          <a:bodyPr/>
          <a:lstStyle/>
          <a:p>
            <a:fld id="{DFAE3074-58E7-4563-9E6F-D565095D1CD0}" type="datetime1">
              <a:rPr lang="it-IT" smtClean="0"/>
              <a:pPr/>
              <a:t>25/02/2022</a:t>
            </a:fld>
            <a:endParaRPr lang="it-IT"/>
          </a:p>
        </p:txBody>
      </p:sp>
      <p:sp>
        <p:nvSpPr>
          <p:cNvPr id="4" name="Segnaposto piè di pagina 3">
            <a:extLst>
              <a:ext uri="{FF2B5EF4-FFF2-40B4-BE49-F238E27FC236}">
                <a16:creationId xmlns:a16="http://schemas.microsoft.com/office/drawing/2014/main" xmlns="" id="{7F57C384-D7B4-4A67-80FD-DA586C93DA1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1BD54E25-AF88-47FC-AE51-E49AE8A90A52}"/>
              </a:ext>
            </a:extLst>
          </p:cNvPr>
          <p:cNvSpPr>
            <a:spLocks noGrp="1"/>
          </p:cNvSpPr>
          <p:nvPr>
            <p:ph type="sldNum" sz="quarter" idx="12"/>
          </p:nvPr>
        </p:nvSpPr>
        <p:spPr/>
        <p:txBody>
          <a:bodyPr/>
          <a:lstStyle/>
          <a:p>
            <a:fld id="{DCE366CF-62E3-44AA-B5F8-91C8785CFA03}" type="slidenum">
              <a:rPr lang="it-IT" smtClean="0"/>
              <a:pPr/>
              <a:t>6</a:t>
            </a:fld>
            <a:endParaRPr lang="it-IT"/>
          </a:p>
        </p:txBody>
      </p:sp>
      <p:sp>
        <p:nvSpPr>
          <p:cNvPr id="7" name="Rettangolo 6">
            <a:extLst>
              <a:ext uri="{FF2B5EF4-FFF2-40B4-BE49-F238E27FC236}">
                <a16:creationId xmlns:a16="http://schemas.microsoft.com/office/drawing/2014/main" xmlns="" id="{7DB78B3D-7A89-4D49-9F84-BC85EF449F9C}"/>
              </a:ext>
            </a:extLst>
          </p:cNvPr>
          <p:cNvSpPr/>
          <p:nvPr/>
        </p:nvSpPr>
        <p:spPr>
          <a:xfrm>
            <a:off x="3770086" y="3429000"/>
            <a:ext cx="3149600" cy="927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rPr>
              <a:t>PRODUCTION PROCESSES</a:t>
            </a:r>
          </a:p>
          <a:p>
            <a:pPr algn="ctr"/>
            <a:r>
              <a:rPr lang="it-IT" dirty="0">
                <a:solidFill>
                  <a:schemeClr val="tx1"/>
                </a:solidFill>
              </a:rPr>
              <a:t>(OPERATIONS)</a:t>
            </a:r>
          </a:p>
        </p:txBody>
      </p:sp>
      <p:pic>
        <p:nvPicPr>
          <p:cNvPr id="31" name="Picture 2" descr="Boy Kid Rides on a Scooter Royalty Free Vector Image">
            <a:extLst>
              <a:ext uri="{FF2B5EF4-FFF2-40B4-BE49-F238E27FC236}">
                <a16:creationId xmlns:a16="http://schemas.microsoft.com/office/drawing/2014/main" xmlns="" id="{A77C7D85-4112-4517-BC7F-F93C19018C1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600" t="12778" r="20000" b="20707"/>
          <a:stretch/>
        </p:blipFill>
        <p:spPr bwMode="auto">
          <a:xfrm flipH="1">
            <a:off x="10172666" y="2864082"/>
            <a:ext cx="1624730" cy="18704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a:extLst>
              <a:ext uri="{FF2B5EF4-FFF2-40B4-BE49-F238E27FC236}">
                <a16:creationId xmlns:a16="http://schemas.microsoft.com/office/drawing/2014/main" xmlns="" id="{2E04D383-C3C6-4D96-A56A-6B71D296EEC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6637" y="2099016"/>
            <a:ext cx="1118504" cy="1118504"/>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ttangolo 31">
            <a:extLst>
              <a:ext uri="{FF2B5EF4-FFF2-40B4-BE49-F238E27FC236}">
                <a16:creationId xmlns:a16="http://schemas.microsoft.com/office/drawing/2014/main" xmlns="" id="{441ED661-AAFA-4168-A608-96A57946F7BE}"/>
              </a:ext>
            </a:extLst>
          </p:cNvPr>
          <p:cNvSpPr/>
          <p:nvPr/>
        </p:nvSpPr>
        <p:spPr>
          <a:xfrm>
            <a:off x="7144657" y="3429000"/>
            <a:ext cx="3149600" cy="927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rPr>
              <a:t>RETAIL PROCESSES</a:t>
            </a:r>
          </a:p>
          <a:p>
            <a:pPr algn="ctr"/>
            <a:r>
              <a:rPr lang="it-IT" dirty="0">
                <a:solidFill>
                  <a:schemeClr val="tx1"/>
                </a:solidFill>
              </a:rPr>
              <a:t>(DISTRIBUTION &amp; SALES)</a:t>
            </a:r>
          </a:p>
        </p:txBody>
      </p:sp>
      <p:sp>
        <p:nvSpPr>
          <p:cNvPr id="33" name="Rettangolo 32">
            <a:extLst>
              <a:ext uri="{FF2B5EF4-FFF2-40B4-BE49-F238E27FC236}">
                <a16:creationId xmlns:a16="http://schemas.microsoft.com/office/drawing/2014/main" xmlns="" id="{B9275A25-C3A9-4020-97DD-267C22A07623}"/>
              </a:ext>
            </a:extLst>
          </p:cNvPr>
          <p:cNvSpPr/>
          <p:nvPr/>
        </p:nvSpPr>
        <p:spPr>
          <a:xfrm>
            <a:off x="508001" y="3429000"/>
            <a:ext cx="3149600" cy="927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rPr>
              <a:t>COMPONENTS &amp; MATERIALS</a:t>
            </a:r>
          </a:p>
          <a:p>
            <a:pPr algn="ctr"/>
            <a:r>
              <a:rPr lang="it-IT" dirty="0">
                <a:solidFill>
                  <a:schemeClr val="tx1"/>
                </a:solidFill>
              </a:rPr>
              <a:t>SUPPLYNG PROCESSES</a:t>
            </a:r>
          </a:p>
        </p:txBody>
      </p:sp>
      <p:pic>
        <p:nvPicPr>
          <p:cNvPr id="16" name="Immagine 15">
            <a:extLst>
              <a:ext uri="{FF2B5EF4-FFF2-40B4-BE49-F238E27FC236}">
                <a16:creationId xmlns:a16="http://schemas.microsoft.com/office/drawing/2014/main" xmlns="" id="{7A38E85A-7C5F-4B1E-896E-7905825E7A39}"/>
              </a:ext>
            </a:extLst>
          </p:cNvPr>
          <p:cNvPicPr>
            <a:picLocks noChangeAspect="1"/>
          </p:cNvPicPr>
          <p:nvPr/>
        </p:nvPicPr>
        <p:blipFill>
          <a:blip r:embed="rId4" cstate="print"/>
          <a:stretch>
            <a:fillRect/>
          </a:stretch>
        </p:blipFill>
        <p:spPr>
          <a:xfrm>
            <a:off x="2966180" y="927100"/>
            <a:ext cx="4387120" cy="2413474"/>
          </a:xfrm>
          <a:prstGeom prst="rect">
            <a:avLst/>
          </a:prstGeom>
        </p:spPr>
      </p:pic>
      <p:pic>
        <p:nvPicPr>
          <p:cNvPr id="1030" name="Picture 6" descr="Tubi In Acciaio Senza Saldatura 4130 Chromoly Tubi Della ...">
            <a:extLst>
              <a:ext uri="{FF2B5EF4-FFF2-40B4-BE49-F238E27FC236}">
                <a16:creationId xmlns:a16="http://schemas.microsoft.com/office/drawing/2014/main" xmlns="" id="{16B17D02-A987-4241-9D5C-B5A99DA88B9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57593" y="503920"/>
            <a:ext cx="1595096" cy="1595096"/>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AutoShape 8" descr="Metal Paint Can Opener Images, Stock Photos &amp; Vectors | Shutterstock">
            <a:extLst>
              <a:ext uri="{FF2B5EF4-FFF2-40B4-BE49-F238E27FC236}">
                <a16:creationId xmlns:a16="http://schemas.microsoft.com/office/drawing/2014/main" xmlns="" id="{212AC57C-5224-4D36-B509-E1A2AF0131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Metal Paint Can Opener Images, Stock Photos &amp; Vectors | Shutterstock">
            <a:extLst>
              <a:ext uri="{FF2B5EF4-FFF2-40B4-BE49-F238E27FC236}">
                <a16:creationId xmlns:a16="http://schemas.microsoft.com/office/drawing/2014/main" xmlns="" id="{50777E82-5812-433A-9D52-DC98DFB4BF41}"/>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10920"/>
          <a:stretch/>
        </p:blipFill>
        <p:spPr bwMode="auto">
          <a:xfrm>
            <a:off x="83432" y="649019"/>
            <a:ext cx="1288893" cy="1238517"/>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mmagini, foto stock e grafica vettoriale a tema Bike Shop ...">
            <a:extLst>
              <a:ext uri="{FF2B5EF4-FFF2-40B4-BE49-F238E27FC236}">
                <a16:creationId xmlns:a16="http://schemas.microsoft.com/office/drawing/2014/main" xmlns="" id="{9D57C818-D408-4AA8-A1B9-356C33BC5366}"/>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67591" y="927100"/>
            <a:ext cx="2803086" cy="20357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o 34">
            <a:extLst>
              <a:ext uri="{FF2B5EF4-FFF2-40B4-BE49-F238E27FC236}">
                <a16:creationId xmlns:a16="http://schemas.microsoft.com/office/drawing/2014/main" xmlns="" id="{030A2CCF-2BA7-412D-AA5B-B969ED1F306D}"/>
              </a:ext>
            </a:extLst>
          </p:cNvPr>
          <p:cNvGrpSpPr/>
          <p:nvPr/>
        </p:nvGrpSpPr>
        <p:grpSpPr>
          <a:xfrm>
            <a:off x="508001" y="5294805"/>
            <a:ext cx="9440063" cy="1280160"/>
            <a:chOff x="914313" y="4765205"/>
            <a:chExt cx="4462445" cy="1280160"/>
          </a:xfrm>
        </p:grpSpPr>
        <p:sp>
          <p:nvSpPr>
            <p:cNvPr id="36" name="Freccia a pentagono 35">
              <a:extLst>
                <a:ext uri="{FF2B5EF4-FFF2-40B4-BE49-F238E27FC236}">
                  <a16:creationId xmlns:a16="http://schemas.microsoft.com/office/drawing/2014/main" xmlns="" id="{B3AC9F31-1BC3-41FF-868D-3312DBFE444D}"/>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pentagono 36">
              <a:extLst>
                <a:ext uri="{FF2B5EF4-FFF2-40B4-BE49-F238E27FC236}">
                  <a16:creationId xmlns:a16="http://schemas.microsoft.com/office/drawing/2014/main" xmlns="" id="{F5C7BEEF-20B9-4F24-A6A9-A5CCE9E93674}"/>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a pentagono 37">
              <a:extLst>
                <a:ext uri="{FF2B5EF4-FFF2-40B4-BE49-F238E27FC236}">
                  <a16:creationId xmlns:a16="http://schemas.microsoft.com/office/drawing/2014/main" xmlns="" id="{3F62F556-E4A4-4786-8164-9A293AE7A88D}"/>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9" name="CasellaDiTesto 38">
            <a:extLst>
              <a:ext uri="{FF2B5EF4-FFF2-40B4-BE49-F238E27FC236}">
                <a16:creationId xmlns:a16="http://schemas.microsoft.com/office/drawing/2014/main" xmlns="" id="{37B784A7-6A1B-4C69-9A60-E715500E55F3}"/>
              </a:ext>
            </a:extLst>
          </p:cNvPr>
          <p:cNvSpPr txBox="1"/>
          <p:nvPr/>
        </p:nvSpPr>
        <p:spPr>
          <a:xfrm>
            <a:off x="4681568" y="5611719"/>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40" name="CasellaDiTesto 39">
            <a:extLst>
              <a:ext uri="{FF2B5EF4-FFF2-40B4-BE49-F238E27FC236}">
                <a16:creationId xmlns:a16="http://schemas.microsoft.com/office/drawing/2014/main" xmlns="" id="{2C38CA12-ED64-4031-885D-A4B924B0B555}"/>
              </a:ext>
            </a:extLst>
          </p:cNvPr>
          <p:cNvSpPr txBox="1"/>
          <p:nvPr/>
        </p:nvSpPr>
        <p:spPr>
          <a:xfrm>
            <a:off x="674995" y="5473219"/>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41" name="CasellaDiTesto 40">
            <a:extLst>
              <a:ext uri="{FF2B5EF4-FFF2-40B4-BE49-F238E27FC236}">
                <a16:creationId xmlns:a16="http://schemas.microsoft.com/office/drawing/2014/main" xmlns="" id="{CF17F4B0-69DA-452C-9183-4A1582606DCA}"/>
              </a:ext>
            </a:extLst>
          </p:cNvPr>
          <p:cNvSpPr txBox="1"/>
          <p:nvPr/>
        </p:nvSpPr>
        <p:spPr>
          <a:xfrm>
            <a:off x="7810838" y="5750218"/>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42" name="Picture 10" descr="Risultati immagini per shop customer icon">
            <a:extLst>
              <a:ext uri="{FF2B5EF4-FFF2-40B4-BE49-F238E27FC236}">
                <a16:creationId xmlns:a16="http://schemas.microsoft.com/office/drawing/2014/main" xmlns="" id="{6CFCCBB3-FBBA-4076-B6DE-6BCE2905724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070315" y="4822299"/>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CasellaDiTesto 42">
            <a:extLst>
              <a:ext uri="{FF2B5EF4-FFF2-40B4-BE49-F238E27FC236}">
                <a16:creationId xmlns:a16="http://schemas.microsoft.com/office/drawing/2014/main" xmlns="" id="{C4717752-2B40-48B9-A42A-3E609E3C32F7}"/>
              </a:ext>
            </a:extLst>
          </p:cNvPr>
          <p:cNvSpPr txBox="1"/>
          <p:nvPr/>
        </p:nvSpPr>
        <p:spPr>
          <a:xfrm>
            <a:off x="9948064" y="6390299"/>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spTree>
    <p:extLst>
      <p:ext uri="{BB962C8B-B14F-4D97-AF65-F5344CB8AC3E}">
        <p14:creationId xmlns:p14="http://schemas.microsoft.com/office/powerpoint/2010/main" xmlns="" val="213018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descr="Risultati immagini per rocchetto di cotone">
            <a:extLst>
              <a:ext uri="{FF2B5EF4-FFF2-40B4-BE49-F238E27FC236}">
                <a16:creationId xmlns:a16="http://schemas.microsoft.com/office/drawing/2014/main" xmlns="" id="{C41D7F08-E36E-4FA0-8FB2-EF56947D935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436532">
            <a:off x="1750312" y="1911557"/>
            <a:ext cx="1602658" cy="160265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o 6">
            <a:extLst>
              <a:ext uri="{FF2B5EF4-FFF2-40B4-BE49-F238E27FC236}">
                <a16:creationId xmlns:a16="http://schemas.microsoft.com/office/drawing/2014/main" xmlns="" id="{1CFC410B-7B87-41B2-9CC1-331EFDFF9B35}"/>
              </a:ext>
            </a:extLst>
          </p:cNvPr>
          <p:cNvGrpSpPr/>
          <p:nvPr/>
        </p:nvGrpSpPr>
        <p:grpSpPr>
          <a:xfrm>
            <a:off x="985740" y="5264244"/>
            <a:ext cx="9440063" cy="1280160"/>
            <a:chOff x="914313" y="4765205"/>
            <a:chExt cx="4462445" cy="1280160"/>
          </a:xfrm>
        </p:grpSpPr>
        <p:sp>
          <p:nvSpPr>
            <p:cNvPr id="12" name="Freccia a pentagono 11">
              <a:extLst>
                <a:ext uri="{FF2B5EF4-FFF2-40B4-BE49-F238E27FC236}">
                  <a16:creationId xmlns:a16="http://schemas.microsoft.com/office/drawing/2014/main" xmlns="" id="{DF77D13F-34B1-43C4-AD6C-7FE6E7E9E0B8}"/>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pentagono 10">
              <a:extLst>
                <a:ext uri="{FF2B5EF4-FFF2-40B4-BE49-F238E27FC236}">
                  <a16:creationId xmlns:a16="http://schemas.microsoft.com/office/drawing/2014/main" xmlns="" id="{A9B7901C-4CD9-4425-B885-20E7C9176F14}"/>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pentagono 4">
              <a:extLst>
                <a:ext uri="{FF2B5EF4-FFF2-40B4-BE49-F238E27FC236}">
                  <a16:creationId xmlns:a16="http://schemas.microsoft.com/office/drawing/2014/main" xmlns="" id="{5AF078F5-80D9-4F33-BC84-FB6A0AB596A5}"/>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a:extLst>
              <a:ext uri="{FF2B5EF4-FFF2-40B4-BE49-F238E27FC236}">
                <a16:creationId xmlns:a16="http://schemas.microsoft.com/office/drawing/2014/main" xmlns="" id="{3E02B959-5ACB-4810-8E46-7173AEA1C0CC}"/>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5" name="CasellaDiTesto 14">
            <a:extLst>
              <a:ext uri="{FF2B5EF4-FFF2-40B4-BE49-F238E27FC236}">
                <a16:creationId xmlns:a16="http://schemas.microsoft.com/office/drawing/2014/main" xmlns="" id="{00F5981D-5D67-4132-9FF1-DFA5E497F29A}"/>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6" name="CasellaDiTesto 15">
            <a:extLst>
              <a:ext uri="{FF2B5EF4-FFF2-40B4-BE49-F238E27FC236}">
                <a16:creationId xmlns:a16="http://schemas.microsoft.com/office/drawing/2014/main" xmlns="" id="{B8B0021F-5D8C-4B94-81E5-2A66726F1800}"/>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7" name="Picture 10" descr="Risultati immagini per shop customer icon">
            <a:extLst>
              <a:ext uri="{FF2B5EF4-FFF2-40B4-BE49-F238E27FC236}">
                <a16:creationId xmlns:a16="http://schemas.microsoft.com/office/drawing/2014/main" xmlns="" id="{E9494462-D830-48BB-A796-88B4173A474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48054" y="4791738"/>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BB75B262-5F9E-407D-A2B9-7740CA6F6E9E}"/>
              </a:ext>
            </a:extLst>
          </p:cNvPr>
          <p:cNvSpPr txBox="1"/>
          <p:nvPr/>
        </p:nvSpPr>
        <p:spPr>
          <a:xfrm>
            <a:off x="10425803" y="6359738"/>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pic>
        <p:nvPicPr>
          <p:cNvPr id="10242" name="Picture 2" descr="Risultati immagini per logo coin">
            <a:extLst>
              <a:ext uri="{FF2B5EF4-FFF2-40B4-BE49-F238E27FC236}">
                <a16:creationId xmlns:a16="http://schemas.microsoft.com/office/drawing/2014/main" xmlns="" id="{79BBC4EB-0EFD-4C74-934A-3D1848FD419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515" t="9362" r="21066" b="24782"/>
          <a:stretch/>
        </p:blipFill>
        <p:spPr bwMode="auto">
          <a:xfrm>
            <a:off x="7832798" y="4042922"/>
            <a:ext cx="1755058" cy="9660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descr="Risultati immagini per coin store">
            <a:extLst>
              <a:ext uri="{FF2B5EF4-FFF2-40B4-BE49-F238E27FC236}">
                <a16:creationId xmlns:a16="http://schemas.microsoft.com/office/drawing/2014/main" xmlns="" id="{1D15B45C-1F55-4ABE-821E-F1B7B430510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3043" r="7608"/>
          <a:stretch/>
        </p:blipFill>
        <p:spPr bwMode="auto">
          <a:xfrm>
            <a:off x="7746160" y="1647099"/>
            <a:ext cx="2625213" cy="20110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6" name="Picture 16" descr="Risultati immagini per logo lacoste">
            <a:extLst>
              <a:ext uri="{FF2B5EF4-FFF2-40B4-BE49-F238E27FC236}">
                <a16:creationId xmlns:a16="http://schemas.microsoft.com/office/drawing/2014/main" xmlns="" id="{4E73F6DD-206A-4952-BF37-9BB03E7E51BD}"/>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7092" t="20631" r="17995" b="27259"/>
          <a:stretch/>
        </p:blipFill>
        <p:spPr bwMode="auto">
          <a:xfrm>
            <a:off x="4936423" y="3642174"/>
            <a:ext cx="1755059" cy="14088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58" name="Picture 18" descr="Immagine correlata">
            <a:extLst>
              <a:ext uri="{FF2B5EF4-FFF2-40B4-BE49-F238E27FC236}">
                <a16:creationId xmlns:a16="http://schemas.microsoft.com/office/drawing/2014/main" xmlns="" id="{DA2A8219-A080-4DF2-ACFA-07741E2BAD8E}"/>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rightnessContrast bright="56000"/>
                    </a14:imgEffect>
                  </a14:imgLayer>
                </a14:imgProps>
              </a:ext>
              <a:ext uri="{28A0092B-C50C-407E-A947-70E740481C1C}">
                <a14:useLocalDpi xmlns:a14="http://schemas.microsoft.com/office/drawing/2010/main" xmlns="" val="0"/>
              </a:ext>
            </a:extLst>
          </a:blip>
          <a:srcRect b="13626"/>
          <a:stretch/>
        </p:blipFill>
        <p:spPr bwMode="auto">
          <a:xfrm>
            <a:off x="4289895" y="983119"/>
            <a:ext cx="2831754" cy="24458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0" name="Picture 20" descr="Risultati immagini per logo de la filature de coton">
            <a:extLst>
              <a:ext uri="{FF2B5EF4-FFF2-40B4-BE49-F238E27FC236}">
                <a16:creationId xmlns:a16="http://schemas.microsoft.com/office/drawing/2014/main" xmlns="" id="{67051112-8ED0-473C-A481-20BFA1D9D17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88000" y="3429000"/>
            <a:ext cx="1755059" cy="175505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Immagine 17">
            <a:extLst>
              <a:ext uri="{FF2B5EF4-FFF2-40B4-BE49-F238E27FC236}">
                <a16:creationId xmlns:a16="http://schemas.microsoft.com/office/drawing/2014/main" xmlns="" id="{759803D4-DCAD-4278-8719-6C28E1A39A52}"/>
              </a:ext>
            </a:extLst>
          </p:cNvPr>
          <p:cNvPicPr/>
          <p:nvPr/>
        </p:nvPicPr>
        <p:blipFill>
          <a:blip r:embed="rId10" cstate="print"/>
          <a:stretch>
            <a:fillRect/>
          </a:stretch>
        </p:blipFill>
        <p:spPr>
          <a:xfrm>
            <a:off x="3115976" y="478171"/>
            <a:ext cx="1575363" cy="1097385"/>
          </a:xfrm>
          <a:prstGeom prst="rect">
            <a:avLst/>
          </a:prstGeom>
        </p:spPr>
      </p:pic>
      <p:pic>
        <p:nvPicPr>
          <p:cNvPr id="20" name="Immagine 19">
            <a:extLst>
              <a:ext uri="{FF2B5EF4-FFF2-40B4-BE49-F238E27FC236}">
                <a16:creationId xmlns:a16="http://schemas.microsoft.com/office/drawing/2014/main" xmlns="" id="{B20ED7D4-B325-48C1-A4C0-E4686E7613AD}"/>
              </a:ext>
            </a:extLst>
          </p:cNvPr>
          <p:cNvPicPr/>
          <p:nvPr/>
        </p:nvPicPr>
        <p:blipFill>
          <a:blip r:embed="rId10" cstate="print"/>
          <a:stretch>
            <a:fillRect/>
          </a:stretch>
        </p:blipFill>
        <p:spPr>
          <a:xfrm>
            <a:off x="6257435" y="485577"/>
            <a:ext cx="1575363" cy="1097385"/>
          </a:xfrm>
          <a:prstGeom prst="rect">
            <a:avLst/>
          </a:prstGeom>
        </p:spPr>
      </p:pic>
      <p:pic>
        <p:nvPicPr>
          <p:cNvPr id="21" name="Immagine 20">
            <a:extLst>
              <a:ext uri="{FF2B5EF4-FFF2-40B4-BE49-F238E27FC236}">
                <a16:creationId xmlns:a16="http://schemas.microsoft.com/office/drawing/2014/main" xmlns="" id="{B5B39F13-DD07-43C2-912E-A9968A1F41D4}"/>
              </a:ext>
            </a:extLst>
          </p:cNvPr>
          <p:cNvPicPr/>
          <p:nvPr/>
        </p:nvPicPr>
        <p:blipFill>
          <a:blip r:embed="rId10" cstate="print"/>
          <a:stretch>
            <a:fillRect/>
          </a:stretch>
        </p:blipFill>
        <p:spPr>
          <a:xfrm>
            <a:off x="9272936" y="453937"/>
            <a:ext cx="1575363" cy="1097385"/>
          </a:xfrm>
          <a:prstGeom prst="rect">
            <a:avLst/>
          </a:prstGeom>
        </p:spPr>
      </p:pic>
      <p:pic>
        <p:nvPicPr>
          <p:cNvPr id="22" name="Immagine 21">
            <a:extLst>
              <a:ext uri="{FF2B5EF4-FFF2-40B4-BE49-F238E27FC236}">
                <a16:creationId xmlns:a16="http://schemas.microsoft.com/office/drawing/2014/main" xmlns="" id="{9FC4EE81-DD90-4373-B44D-A5D724D0D021}"/>
              </a:ext>
            </a:extLst>
          </p:cNvPr>
          <p:cNvPicPr/>
          <p:nvPr/>
        </p:nvPicPr>
        <p:blipFill>
          <a:blip r:embed="rId10" cstate="print"/>
          <a:stretch>
            <a:fillRect/>
          </a:stretch>
        </p:blipFill>
        <p:spPr>
          <a:xfrm>
            <a:off x="556019" y="524925"/>
            <a:ext cx="1575363" cy="1097385"/>
          </a:xfrm>
          <a:prstGeom prst="rect">
            <a:avLst/>
          </a:prstGeom>
        </p:spPr>
      </p:pic>
    </p:spTree>
    <p:extLst>
      <p:ext uri="{BB962C8B-B14F-4D97-AF65-F5344CB8AC3E}">
        <p14:creationId xmlns:p14="http://schemas.microsoft.com/office/powerpoint/2010/main" xmlns="" val="391814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an teflon">
            <a:extLst>
              <a:ext uri="{FF2B5EF4-FFF2-40B4-BE49-F238E27FC236}">
                <a16:creationId xmlns:a16="http://schemas.microsoft.com/office/drawing/2014/main" xmlns="" id="{F178CB98-4F54-4361-BD98-821C2F92A63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8487" y="2538949"/>
            <a:ext cx="3223956" cy="19762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magine correlata">
            <a:extLst>
              <a:ext uri="{FF2B5EF4-FFF2-40B4-BE49-F238E27FC236}">
                <a16:creationId xmlns:a16="http://schemas.microsoft.com/office/drawing/2014/main" xmlns="" id="{0ADA4B1C-4611-4163-B7B5-32039406966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8485" y="2975006"/>
            <a:ext cx="2170077" cy="216286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magine correlata">
            <a:extLst>
              <a:ext uri="{FF2B5EF4-FFF2-40B4-BE49-F238E27FC236}">
                <a16:creationId xmlns:a16="http://schemas.microsoft.com/office/drawing/2014/main" xmlns="" id="{0BAB17D1-5190-4EEA-AE2B-EAE899CDB5D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4694" y="1804834"/>
            <a:ext cx="4331109" cy="324833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Connettore 2 5">
            <a:extLst>
              <a:ext uri="{FF2B5EF4-FFF2-40B4-BE49-F238E27FC236}">
                <a16:creationId xmlns:a16="http://schemas.microsoft.com/office/drawing/2014/main" xmlns="" id="{EFFEE8FB-96BC-4224-9616-DD58BE1122C1}"/>
              </a:ext>
            </a:extLst>
          </p:cNvPr>
          <p:cNvCxnSpPr>
            <a:cxnSpLocks/>
          </p:cNvCxnSpPr>
          <p:nvPr/>
        </p:nvCxnSpPr>
        <p:spPr>
          <a:xfrm flipV="1">
            <a:off x="1915886" y="3429000"/>
            <a:ext cx="1924594" cy="98091"/>
          </a:xfrm>
          <a:prstGeom prst="straightConnector1">
            <a:avLst/>
          </a:prstGeom>
          <a:ln w="571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 name="Gruppo 6">
            <a:extLst>
              <a:ext uri="{FF2B5EF4-FFF2-40B4-BE49-F238E27FC236}">
                <a16:creationId xmlns:a16="http://schemas.microsoft.com/office/drawing/2014/main" xmlns="" id="{1CFC410B-7B87-41B2-9CC1-331EFDFF9B35}"/>
              </a:ext>
            </a:extLst>
          </p:cNvPr>
          <p:cNvGrpSpPr/>
          <p:nvPr/>
        </p:nvGrpSpPr>
        <p:grpSpPr>
          <a:xfrm>
            <a:off x="985740" y="5264244"/>
            <a:ext cx="9440063" cy="1280160"/>
            <a:chOff x="914313" y="4765205"/>
            <a:chExt cx="4462445" cy="1280160"/>
          </a:xfrm>
        </p:grpSpPr>
        <p:sp>
          <p:nvSpPr>
            <p:cNvPr id="12" name="Freccia a pentagono 11">
              <a:extLst>
                <a:ext uri="{FF2B5EF4-FFF2-40B4-BE49-F238E27FC236}">
                  <a16:creationId xmlns:a16="http://schemas.microsoft.com/office/drawing/2014/main" xmlns="" id="{DF77D13F-34B1-43C4-AD6C-7FE6E7E9E0B8}"/>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pentagono 10">
              <a:extLst>
                <a:ext uri="{FF2B5EF4-FFF2-40B4-BE49-F238E27FC236}">
                  <a16:creationId xmlns:a16="http://schemas.microsoft.com/office/drawing/2014/main" xmlns="" id="{A9B7901C-4CD9-4425-B885-20E7C9176F14}"/>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pentagono 4">
              <a:extLst>
                <a:ext uri="{FF2B5EF4-FFF2-40B4-BE49-F238E27FC236}">
                  <a16:creationId xmlns:a16="http://schemas.microsoft.com/office/drawing/2014/main" xmlns="" id="{5AF078F5-80D9-4F33-BC84-FB6A0AB596A5}"/>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a:extLst>
              <a:ext uri="{FF2B5EF4-FFF2-40B4-BE49-F238E27FC236}">
                <a16:creationId xmlns:a16="http://schemas.microsoft.com/office/drawing/2014/main" xmlns="" id="{3E02B959-5ACB-4810-8E46-7173AEA1C0CC}"/>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5" name="CasellaDiTesto 14">
            <a:extLst>
              <a:ext uri="{FF2B5EF4-FFF2-40B4-BE49-F238E27FC236}">
                <a16:creationId xmlns:a16="http://schemas.microsoft.com/office/drawing/2014/main" xmlns="" id="{00F5981D-5D67-4132-9FF1-DFA5E497F29A}"/>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6" name="CasellaDiTesto 15">
            <a:extLst>
              <a:ext uri="{FF2B5EF4-FFF2-40B4-BE49-F238E27FC236}">
                <a16:creationId xmlns:a16="http://schemas.microsoft.com/office/drawing/2014/main" xmlns="" id="{B8B0021F-5D8C-4B94-81E5-2A66726F1800}"/>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7" name="Picture 10" descr="Risultati immagini per shop customer icon">
            <a:extLst>
              <a:ext uri="{FF2B5EF4-FFF2-40B4-BE49-F238E27FC236}">
                <a16:creationId xmlns:a16="http://schemas.microsoft.com/office/drawing/2014/main" xmlns="" id="{E9494462-D830-48BB-A796-88B4173A474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548054" y="4791738"/>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asellaDiTesto 18">
            <a:extLst>
              <a:ext uri="{FF2B5EF4-FFF2-40B4-BE49-F238E27FC236}">
                <a16:creationId xmlns:a16="http://schemas.microsoft.com/office/drawing/2014/main" xmlns="" id="{BB75B262-5F9E-407D-A2B9-7740CA6F6E9E}"/>
              </a:ext>
            </a:extLst>
          </p:cNvPr>
          <p:cNvSpPr txBox="1"/>
          <p:nvPr/>
        </p:nvSpPr>
        <p:spPr>
          <a:xfrm>
            <a:off x="10425803" y="6359738"/>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pic>
        <p:nvPicPr>
          <p:cNvPr id="20" name="Picture 4" descr="Risultati immagini per brand logo thyssen">
            <a:extLst>
              <a:ext uri="{FF2B5EF4-FFF2-40B4-BE49-F238E27FC236}">
                <a16:creationId xmlns:a16="http://schemas.microsoft.com/office/drawing/2014/main" xmlns="" id="{190798F9-F7C4-4B93-B592-D839EAF852D4}"/>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8515" t="23407" r="18481"/>
          <a:stretch/>
        </p:blipFill>
        <p:spPr bwMode="auto">
          <a:xfrm>
            <a:off x="504900" y="1067964"/>
            <a:ext cx="1713177" cy="172862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1" name="Connettore 2 20">
            <a:extLst>
              <a:ext uri="{FF2B5EF4-FFF2-40B4-BE49-F238E27FC236}">
                <a16:creationId xmlns:a16="http://schemas.microsoft.com/office/drawing/2014/main" xmlns="" id="{F4FD3917-227F-4574-9D5B-3B94B2E35127}"/>
              </a:ext>
            </a:extLst>
          </p:cNvPr>
          <p:cNvCxnSpPr>
            <a:cxnSpLocks/>
          </p:cNvCxnSpPr>
          <p:nvPr/>
        </p:nvCxnSpPr>
        <p:spPr>
          <a:xfrm>
            <a:off x="1984524" y="2581570"/>
            <a:ext cx="893659" cy="571388"/>
          </a:xfrm>
          <a:prstGeom prst="straightConnector1">
            <a:avLst/>
          </a:prstGeom>
          <a:ln w="571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576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elettronico&#10;&#10;Descrizione generata automaticamente">
            <a:extLst>
              <a:ext uri="{FF2B5EF4-FFF2-40B4-BE49-F238E27FC236}">
                <a16:creationId xmlns:a16="http://schemas.microsoft.com/office/drawing/2014/main" xmlns="" id="{199AC352-179B-41B9-83E9-11942310ED3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0337"/>
          <a:stretch/>
        </p:blipFill>
        <p:spPr>
          <a:xfrm>
            <a:off x="1218165" y="2162960"/>
            <a:ext cx="1654278" cy="2772697"/>
          </a:xfrm>
          <a:prstGeom prst="rect">
            <a:avLst/>
          </a:prstGeom>
        </p:spPr>
      </p:pic>
      <p:pic>
        <p:nvPicPr>
          <p:cNvPr id="5" name="Immagine 4" descr="Immagine che contiene elettronico&#10;&#10;Descrizione generata automaticamente">
            <a:extLst>
              <a:ext uri="{FF2B5EF4-FFF2-40B4-BE49-F238E27FC236}">
                <a16:creationId xmlns:a16="http://schemas.microsoft.com/office/drawing/2014/main" xmlns="" id="{1C73F56B-1440-425C-8DC4-AE4E74E193A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56294" t="20745" b="19680"/>
          <a:stretch/>
        </p:blipFill>
        <p:spPr>
          <a:xfrm>
            <a:off x="8333340" y="1916816"/>
            <a:ext cx="2214714" cy="3018841"/>
          </a:xfrm>
          <a:prstGeom prst="rect">
            <a:avLst/>
          </a:prstGeom>
        </p:spPr>
      </p:pic>
      <p:pic>
        <p:nvPicPr>
          <p:cNvPr id="3076" name="Picture 4" descr="Risultati immagini per laptop asus computer">
            <a:extLst>
              <a:ext uri="{FF2B5EF4-FFF2-40B4-BE49-F238E27FC236}">
                <a16:creationId xmlns:a16="http://schemas.microsoft.com/office/drawing/2014/main" xmlns="" id="{E01385C8-95F3-4527-8B81-31501D4D8C8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8550" y="2162960"/>
            <a:ext cx="4216810" cy="277269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o 5">
            <a:extLst>
              <a:ext uri="{FF2B5EF4-FFF2-40B4-BE49-F238E27FC236}">
                <a16:creationId xmlns:a16="http://schemas.microsoft.com/office/drawing/2014/main" xmlns="" id="{3BA3FA35-DAF7-4B77-96EC-668978F797D5}"/>
              </a:ext>
            </a:extLst>
          </p:cNvPr>
          <p:cNvGrpSpPr/>
          <p:nvPr/>
        </p:nvGrpSpPr>
        <p:grpSpPr>
          <a:xfrm>
            <a:off x="985740" y="5264244"/>
            <a:ext cx="9440063" cy="1280160"/>
            <a:chOff x="914313" y="4765205"/>
            <a:chExt cx="4462445" cy="1280160"/>
          </a:xfrm>
        </p:grpSpPr>
        <p:sp>
          <p:nvSpPr>
            <p:cNvPr id="8" name="Freccia a pentagono 7">
              <a:extLst>
                <a:ext uri="{FF2B5EF4-FFF2-40B4-BE49-F238E27FC236}">
                  <a16:creationId xmlns:a16="http://schemas.microsoft.com/office/drawing/2014/main" xmlns="" id="{5477907F-4F1D-4F50-97AD-C2E187E7DC4D}"/>
                </a:ext>
              </a:extLst>
            </p:cNvPr>
            <p:cNvSpPr/>
            <p:nvPr/>
          </p:nvSpPr>
          <p:spPr>
            <a:xfrm>
              <a:off x="3672991"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pentagono 8">
              <a:extLst>
                <a:ext uri="{FF2B5EF4-FFF2-40B4-BE49-F238E27FC236}">
                  <a16:creationId xmlns:a16="http://schemas.microsoft.com/office/drawing/2014/main" xmlns="" id="{083E5808-FCD0-4F6A-9E9F-00F4BAB3B3E3}"/>
                </a:ext>
              </a:extLst>
            </p:cNvPr>
            <p:cNvSpPr/>
            <p:nvPr/>
          </p:nvSpPr>
          <p:spPr>
            <a:xfrm>
              <a:off x="2293652"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pentagono 9">
              <a:extLst>
                <a:ext uri="{FF2B5EF4-FFF2-40B4-BE49-F238E27FC236}">
                  <a16:creationId xmlns:a16="http://schemas.microsoft.com/office/drawing/2014/main" xmlns="" id="{8276DE13-7281-4182-B9F4-64753A0620A3}"/>
                </a:ext>
              </a:extLst>
            </p:cNvPr>
            <p:cNvSpPr/>
            <p:nvPr/>
          </p:nvSpPr>
          <p:spPr>
            <a:xfrm>
              <a:off x="914313" y="4765205"/>
              <a:ext cx="1703767" cy="1280160"/>
            </a:xfrm>
            <a:prstGeom prst="homePlate">
              <a:avLst>
                <a:gd name="adj" fmla="val 21429"/>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CasellaDiTesto 10">
            <a:extLst>
              <a:ext uri="{FF2B5EF4-FFF2-40B4-BE49-F238E27FC236}">
                <a16:creationId xmlns:a16="http://schemas.microsoft.com/office/drawing/2014/main" xmlns="" id="{7227612C-21C8-48B7-A6A2-C11F509F5961}"/>
              </a:ext>
            </a:extLst>
          </p:cNvPr>
          <p:cNvSpPr txBox="1"/>
          <p:nvPr/>
        </p:nvSpPr>
        <p:spPr>
          <a:xfrm>
            <a:off x="5159307" y="5581158"/>
            <a:ext cx="1412181" cy="646331"/>
          </a:xfrm>
          <a:prstGeom prst="rect">
            <a:avLst/>
          </a:prstGeom>
          <a:noFill/>
        </p:spPr>
        <p:txBody>
          <a:bodyPr wrap="none" rtlCol="0">
            <a:spAutoFit/>
          </a:bodyPr>
          <a:lstStyle/>
          <a:p>
            <a:pPr algn="ctr"/>
            <a:r>
              <a:rPr lang="it-IT" b="1" dirty="0">
                <a:solidFill>
                  <a:schemeClr val="bg1"/>
                </a:solidFill>
              </a:rPr>
              <a:t>PRODUCT</a:t>
            </a:r>
          </a:p>
          <a:p>
            <a:pPr algn="ctr"/>
            <a:r>
              <a:rPr lang="it-IT" b="1" dirty="0">
                <a:solidFill>
                  <a:schemeClr val="bg1"/>
                </a:solidFill>
              </a:rPr>
              <a:t>INTEGRATOR</a:t>
            </a:r>
          </a:p>
        </p:txBody>
      </p:sp>
      <p:sp>
        <p:nvSpPr>
          <p:cNvPr id="12" name="CasellaDiTesto 11">
            <a:extLst>
              <a:ext uri="{FF2B5EF4-FFF2-40B4-BE49-F238E27FC236}">
                <a16:creationId xmlns:a16="http://schemas.microsoft.com/office/drawing/2014/main" xmlns="" id="{F92EF278-91A2-4556-AB77-6C3BFB2664E3}"/>
              </a:ext>
            </a:extLst>
          </p:cNvPr>
          <p:cNvSpPr txBox="1"/>
          <p:nvPr/>
        </p:nvSpPr>
        <p:spPr>
          <a:xfrm>
            <a:off x="1152734" y="5442658"/>
            <a:ext cx="2946577" cy="923330"/>
          </a:xfrm>
          <a:prstGeom prst="rect">
            <a:avLst/>
          </a:prstGeom>
          <a:noFill/>
        </p:spPr>
        <p:txBody>
          <a:bodyPr wrap="none" rtlCol="0">
            <a:spAutoFit/>
          </a:bodyPr>
          <a:lstStyle/>
          <a:p>
            <a:pPr algn="ctr"/>
            <a:r>
              <a:rPr lang="it-IT" b="1" dirty="0">
                <a:solidFill>
                  <a:schemeClr val="bg1"/>
                </a:solidFill>
              </a:rPr>
              <a:t>COMPONENTS, SUBSYSTEMS</a:t>
            </a:r>
          </a:p>
          <a:p>
            <a:pPr algn="ctr"/>
            <a:r>
              <a:rPr lang="it-IT" b="1" dirty="0">
                <a:solidFill>
                  <a:schemeClr val="bg1"/>
                </a:solidFill>
              </a:rPr>
              <a:t>AND MATERIALS</a:t>
            </a:r>
          </a:p>
          <a:p>
            <a:pPr algn="ctr"/>
            <a:r>
              <a:rPr lang="it-IT" b="1" dirty="0">
                <a:solidFill>
                  <a:schemeClr val="bg1"/>
                </a:solidFill>
              </a:rPr>
              <a:t>SUPPLIER</a:t>
            </a:r>
          </a:p>
        </p:txBody>
      </p:sp>
      <p:sp>
        <p:nvSpPr>
          <p:cNvPr id="13" name="CasellaDiTesto 12">
            <a:extLst>
              <a:ext uri="{FF2B5EF4-FFF2-40B4-BE49-F238E27FC236}">
                <a16:creationId xmlns:a16="http://schemas.microsoft.com/office/drawing/2014/main" xmlns="" id="{7D66C21F-7CE8-44FD-99B8-E212B8B2C461}"/>
              </a:ext>
            </a:extLst>
          </p:cNvPr>
          <p:cNvSpPr txBox="1"/>
          <p:nvPr/>
        </p:nvSpPr>
        <p:spPr>
          <a:xfrm>
            <a:off x="8288577" y="5719657"/>
            <a:ext cx="843501" cy="369332"/>
          </a:xfrm>
          <a:prstGeom prst="rect">
            <a:avLst/>
          </a:prstGeom>
          <a:noFill/>
        </p:spPr>
        <p:txBody>
          <a:bodyPr wrap="none" rtlCol="0">
            <a:spAutoFit/>
          </a:bodyPr>
          <a:lstStyle/>
          <a:p>
            <a:pPr algn="ctr"/>
            <a:r>
              <a:rPr lang="it-IT" b="1" dirty="0">
                <a:solidFill>
                  <a:schemeClr val="bg1"/>
                </a:solidFill>
              </a:rPr>
              <a:t>SELLER</a:t>
            </a:r>
          </a:p>
        </p:txBody>
      </p:sp>
      <p:pic>
        <p:nvPicPr>
          <p:cNvPr id="14" name="Picture 10" descr="Risultati immagini per shop customer icon">
            <a:extLst>
              <a:ext uri="{FF2B5EF4-FFF2-40B4-BE49-F238E27FC236}">
                <a16:creationId xmlns:a16="http://schemas.microsoft.com/office/drawing/2014/main" xmlns="" id="{35371592-080C-4AF9-9FBB-3DA4CC3D65E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548054" y="4791738"/>
            <a:ext cx="1855837" cy="185583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asellaDiTesto 14">
            <a:extLst>
              <a:ext uri="{FF2B5EF4-FFF2-40B4-BE49-F238E27FC236}">
                <a16:creationId xmlns:a16="http://schemas.microsoft.com/office/drawing/2014/main" xmlns="" id="{A9520925-BF30-4CA8-95CC-9F1527F1070C}"/>
              </a:ext>
            </a:extLst>
          </p:cNvPr>
          <p:cNvSpPr txBox="1"/>
          <p:nvPr/>
        </p:nvSpPr>
        <p:spPr>
          <a:xfrm>
            <a:off x="10425803" y="6359738"/>
            <a:ext cx="1524000" cy="369332"/>
          </a:xfrm>
          <a:prstGeom prst="rect">
            <a:avLst/>
          </a:prstGeom>
          <a:noFill/>
        </p:spPr>
        <p:txBody>
          <a:bodyPr wrap="square" rtlCol="0">
            <a:spAutoFit/>
          </a:bodyPr>
          <a:lstStyle/>
          <a:p>
            <a:pPr algn="ctr"/>
            <a:r>
              <a:rPr lang="it-IT" b="1" dirty="0">
                <a:solidFill>
                  <a:schemeClr val="tx1">
                    <a:lumMod val="75000"/>
                    <a:lumOff val="25000"/>
                  </a:schemeClr>
                </a:solidFill>
              </a:rPr>
              <a:t>CUSTOMER</a:t>
            </a:r>
          </a:p>
        </p:txBody>
      </p:sp>
      <p:pic>
        <p:nvPicPr>
          <p:cNvPr id="16" name="Immagine 15">
            <a:extLst>
              <a:ext uri="{FF2B5EF4-FFF2-40B4-BE49-F238E27FC236}">
                <a16:creationId xmlns:a16="http://schemas.microsoft.com/office/drawing/2014/main" xmlns="" id="{1519B8C0-CE25-4845-98DE-EEA77B1EDD79}"/>
              </a:ext>
            </a:extLst>
          </p:cNvPr>
          <p:cNvPicPr>
            <a:picLocks noChangeAspect="1"/>
          </p:cNvPicPr>
          <p:nvPr/>
        </p:nvPicPr>
        <p:blipFill>
          <a:blip r:embed="rId6" cstate="print"/>
          <a:stretch>
            <a:fillRect/>
          </a:stretch>
        </p:blipFill>
        <p:spPr>
          <a:xfrm>
            <a:off x="691037" y="343039"/>
            <a:ext cx="1398288" cy="1280161"/>
          </a:xfrm>
          <a:prstGeom prst="rect">
            <a:avLst/>
          </a:prstGeom>
        </p:spPr>
      </p:pic>
    </p:spTree>
    <p:extLst>
      <p:ext uri="{BB962C8B-B14F-4D97-AF65-F5344CB8AC3E}">
        <p14:creationId xmlns:p14="http://schemas.microsoft.com/office/powerpoint/2010/main" xmlns="" val="32890146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46254</TotalTime>
  <Words>1438</Words>
  <Application>Microsoft Office PowerPoint</Application>
  <PresentationFormat>Personalizzato</PresentationFormat>
  <Paragraphs>345</Paragraphs>
  <Slides>42</Slides>
  <Notes>0</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Supply Chains</vt:lpstr>
      <vt:lpstr>What is a “supply chain”?</vt:lpstr>
      <vt:lpstr>Diapositiva 3</vt:lpstr>
      <vt:lpstr>Exchanges happen in a market</vt:lpstr>
      <vt:lpstr>Diapositiva 5</vt:lpstr>
      <vt:lpstr>Diapositiva 6</vt:lpstr>
      <vt:lpstr>Diapositiva 7</vt:lpstr>
      <vt:lpstr>Diapositiva 8</vt:lpstr>
      <vt:lpstr>Diapositiva 9</vt:lpstr>
      <vt:lpstr>Diapositiva 10</vt:lpstr>
      <vt:lpstr>Diapositiva 11</vt:lpstr>
      <vt:lpstr>What is a “supply chain”?</vt:lpstr>
      <vt:lpstr>What is a “supply chain”?</vt:lpstr>
      <vt:lpstr>A viable business</vt:lpstr>
      <vt:lpstr>Global supply chains, global value chains</vt:lpstr>
      <vt:lpstr>Diapositiva 16</vt:lpstr>
      <vt:lpstr>A supply chain can be represented as a hierarchy. </vt:lpstr>
      <vt:lpstr>A supply chain can be represented as a hierarchy. </vt:lpstr>
      <vt:lpstr>Competition between supply chains</vt:lpstr>
      <vt:lpstr>Competition between supply chains</vt:lpstr>
      <vt:lpstr>Coordination and control of a S.C.</vt:lpstr>
      <vt:lpstr>Market relations</vt:lpstr>
      <vt:lpstr>Vertical integration</vt:lpstr>
      <vt:lpstr>Vertical integration</vt:lpstr>
      <vt:lpstr>Vertical integration</vt:lpstr>
      <vt:lpstr>Vertical integration</vt:lpstr>
      <vt:lpstr>Vertical integration</vt:lpstr>
      <vt:lpstr>Diapositiva 28</vt:lpstr>
      <vt:lpstr>Diapositiva 29</vt:lpstr>
      <vt:lpstr>Vertical integration story 1</vt:lpstr>
      <vt:lpstr>Vertical integration story 1</vt:lpstr>
      <vt:lpstr>Vertical integration story 2</vt:lpstr>
      <vt:lpstr>Vertical integration story 2</vt:lpstr>
      <vt:lpstr>Diapositiva 34</vt:lpstr>
      <vt:lpstr>Diapositiva 35</vt:lpstr>
      <vt:lpstr>Vertical partnership (quasi integration)</vt:lpstr>
      <vt:lpstr>The two ways to play supply chain management</vt:lpstr>
      <vt:lpstr>What is the role of the user in business processes?</vt:lpstr>
      <vt:lpstr>The «customer’s strategy»</vt:lpstr>
      <vt:lpstr>Value in Use (a design thinking view)</vt:lpstr>
      <vt:lpstr>Value in Use (and value in Interpretation)</vt:lpstr>
      <vt:lpstr>Meeting the two strategies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Branding</dc:title>
  <dc:creator>Enrico Viceconte</dc:creator>
  <cp:lastModifiedBy>User</cp:lastModifiedBy>
  <cp:revision>500</cp:revision>
  <dcterms:created xsi:type="dcterms:W3CDTF">2020-03-13T12:39:36Z</dcterms:created>
  <dcterms:modified xsi:type="dcterms:W3CDTF">2022-02-25T10:02:23Z</dcterms:modified>
</cp:coreProperties>
</file>