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5143500" cx="9144000"/>
  <p:notesSz cx="6858000" cy="9144000"/>
  <p:embeddedFontLst>
    <p:embeddedFont>
      <p:font typeface="Robo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Roboto-bold.fntdata"/><Relationship Id="rId21" Type="http://schemas.openxmlformats.org/officeDocument/2006/relationships/slide" Target="slides/slide17.xml"/><Relationship Id="rId43" Type="http://schemas.openxmlformats.org/officeDocument/2006/relationships/font" Target="fonts/Roboto-regular.fntdata"/><Relationship Id="rId24" Type="http://schemas.openxmlformats.org/officeDocument/2006/relationships/slide" Target="slides/slide20.xml"/><Relationship Id="rId46" Type="http://schemas.openxmlformats.org/officeDocument/2006/relationships/font" Target="fonts/Roboto-boldItalic.fntdata"/><Relationship Id="rId23" Type="http://schemas.openxmlformats.org/officeDocument/2006/relationships/slide" Target="slides/slide19.xml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f5271930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f5271930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5271930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f5271930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f5271930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f5271930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f52719309_1_0:notes"/>
          <p:cNvSpPr txBox="1"/>
          <p:nvPr>
            <p:ph idx="1" type="body"/>
          </p:nvPr>
        </p:nvSpPr>
        <p:spPr>
          <a:xfrm>
            <a:off x="913598" y="4346673"/>
            <a:ext cx="5022000" cy="3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9f52719309_1_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5bad28192_0_1009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3" name="Google Shape;153;g95bad28192_0_1009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95bad28192_0_1009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7bb92e4d5_0_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0" name="Google Shape;160;ga7bb92e4d5_0_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ga7bb92e4d5_0_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5bad28192_0_1015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7" name="Google Shape;167;g95bad28192_0_1015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95bad28192_0_1015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5bad28192_0_105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7" name="Google Shape;207;g95bad28192_0_105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g95bad28192_0_105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5bad28192_0_1083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8" name="Google Shape;238;g95bad28192_0_1083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95bad28192_0_1083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5bad28192_0_115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0" name="Google Shape;310;g95bad28192_0_115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g95bad28192_0_115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11f74d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11f74d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5bad28192_0_116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7" name="Google Shape;317;g95bad28192_0_116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g95bad28192_0_116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5bad28192_0_119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2" name="Google Shape;352;g95bad28192_0_119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g95bad28192_0_119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5bad28192_0_120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9" name="Google Shape;359;g95bad28192_0_120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g95bad28192_0_120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5bad28192_0_1238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98" name="Google Shape;398;g95bad28192_0_1238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g95bad28192_0_1238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f49d1557c_0_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05" name="Google Shape;405;g9f49d1557c_0_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g9f49d1557c_0_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a73d2a02dd_0_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38" name="Google Shape;538;ga73d2a02dd_0_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ga73d2a02dd_0_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9f51aed9ea_0_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2" name="Google Shape;682;g9f51aed9ea_0_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3" name="Google Shape;683;g9f51aed9ea_0_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95bad28192_0_1244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9" name="Google Shape;689;g95bad28192_0_1244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Google Shape;690;g95bad28192_0_1244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5bad28192_0_1250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7" name="Google Shape;697;g95bad28192_0_1250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8" name="Google Shape;698;g95bad28192_0_1250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95bad28192_0_1256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04" name="Google Shape;704;g95bad28192_0_1256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5" name="Google Shape;705;g95bad28192_0_1256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0e3af47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0e3af4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95bad28192_0_1262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13" name="Google Shape;713;g95bad28192_0_1262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g95bad28192_0_1262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95bad28192_0_1002:notes"/>
          <p:cNvSpPr/>
          <p:nvPr/>
        </p:nvSpPr>
        <p:spPr>
          <a:xfrm>
            <a:off x="864244" y="798200"/>
            <a:ext cx="5129514" cy="320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7" name="Google Shape;747;g95bad28192_0_1002:notes"/>
          <p:cNvSpPr txBox="1"/>
          <p:nvPr>
            <p:ph idx="1" type="body"/>
          </p:nvPr>
        </p:nvSpPr>
        <p:spPr>
          <a:xfrm>
            <a:off x="913598" y="4346673"/>
            <a:ext cx="5022000" cy="3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Google Shape;748;g95bad28192_0_1002:notes"/>
          <p:cNvSpPr/>
          <p:nvPr>
            <p:ph idx="2" type="sldImg"/>
          </p:nvPr>
        </p:nvSpPr>
        <p:spPr>
          <a:xfrm>
            <a:off x="273432" y="797870"/>
            <a:ext cx="6302400" cy="319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f5271930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f5271930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9f49d1557c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9f49d1557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9f49d1557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9f49d1557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9f49d1557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9f49d1557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9f49d1557c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9f49d1557c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2313f0af2_0_0:notes"/>
          <p:cNvSpPr/>
          <p:nvPr/>
        </p:nvSpPr>
        <p:spPr>
          <a:xfrm>
            <a:off x="1508852" y="1041929"/>
            <a:ext cx="1809594" cy="51418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97" name="Google Shape;797;ga2313f0af2_0_0:notes"/>
          <p:cNvSpPr txBox="1"/>
          <p:nvPr>
            <p:ph idx="1" type="body"/>
          </p:nvPr>
        </p:nvSpPr>
        <p:spPr>
          <a:xfrm>
            <a:off x="928237" y="4368385"/>
            <a:ext cx="5032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spcFirstLastPara="1" rIns="90350" wrap="square" tIns="4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Google Shape;798;ga2313f0af2_0_0:notes"/>
          <p:cNvSpPr/>
          <p:nvPr>
            <p:ph idx="2" type="sldImg"/>
          </p:nvPr>
        </p:nvSpPr>
        <p:spPr>
          <a:xfrm>
            <a:off x="1978564" y="800732"/>
            <a:ext cx="2896800" cy="3191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f49d1557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f49d1557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f527193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f527193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f5271930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f527193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f5271930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f5271930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f527193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f527193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f5271930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f5271930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f5271930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f5271930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affaelemontella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592175"/>
            <a:ext cx="9144000" cy="20526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Architettura dei Calcolatori:</a:t>
            </a:r>
            <a:br>
              <a:rPr b="1" lang="en">
                <a:solidFill>
                  <a:srgbClr val="FFFFFF"/>
                </a:solidFill>
              </a:rPr>
            </a:br>
            <a:r>
              <a:rPr b="1" lang="en" sz="4200">
                <a:solidFill>
                  <a:srgbClr val="FFFFFF"/>
                </a:solidFill>
              </a:rPr>
              <a:t>Memoria, introduzione.</a:t>
            </a:r>
            <a:endParaRPr b="1" sz="42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3215125"/>
            <a:ext cx="9144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...Computers and the programs will start thinking and</a:t>
            </a:r>
            <a:b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people will stop.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(cit. Dr. Walter Gibbs, Tron, 1982)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453500"/>
            <a:ext cx="91440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595959"/>
                </a:solidFill>
              </a:rPr>
              <a:t>Raffaele Montella, PhD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http://raffaelemontella.it</a:t>
            </a:r>
            <a:r>
              <a:rPr i="1" lang="en" sz="1800">
                <a:solidFill>
                  <a:srgbClr val="595959"/>
                </a:solidFill>
              </a:rPr>
              <a:t> raffaele.montella@uniparthenope.it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Cenni storici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231100" y="3315075"/>
            <a:ext cx="87090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 linee di indirizzamento, una linea di controllo (X,Y,</a:t>
            </a:r>
            <a:r>
              <a:rPr lang="en" sz="2000">
                <a:solidFill>
                  <a:srgbClr val="999999"/>
                </a:solidFill>
              </a:rPr>
              <a:t>Sense+</a:t>
            </a:r>
            <a:r>
              <a:rPr lang="en" sz="2000"/>
              <a:t>Inibition)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Scrittura (tutti i bit sono a 0):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Selezione del bit mediante X,Y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Il bit viene posto a 1, ma se deve essere 0 viene inibito con </a:t>
            </a:r>
            <a:r>
              <a:rPr b="1" lang="en" sz="2000"/>
              <a:t>Inibition</a:t>
            </a:r>
            <a:r>
              <a:rPr lang="en" sz="2000"/>
              <a:t>.</a:t>
            </a:r>
            <a:endParaRPr sz="20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50" y="572700"/>
            <a:ext cx="3656499" cy="2742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22"/>
          <p:cNvCxnSpPr/>
          <p:nvPr/>
        </p:nvCxnSpPr>
        <p:spPr>
          <a:xfrm flipH="1" rot="10800000">
            <a:off x="5007125" y="1967750"/>
            <a:ext cx="3282900" cy="390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22"/>
          <p:cNvCxnSpPr/>
          <p:nvPr/>
        </p:nvCxnSpPr>
        <p:spPr>
          <a:xfrm>
            <a:off x="6536525" y="857250"/>
            <a:ext cx="39000" cy="2211300"/>
          </a:xfrm>
          <a:prstGeom prst="straightConnector1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22"/>
          <p:cNvSpPr/>
          <p:nvPr/>
        </p:nvSpPr>
        <p:spPr>
          <a:xfrm rot="-2700000">
            <a:off x="6448826" y="1432033"/>
            <a:ext cx="263044" cy="104750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" name="Google Shape;128;p22"/>
          <p:cNvCxnSpPr/>
          <p:nvPr/>
        </p:nvCxnSpPr>
        <p:spPr>
          <a:xfrm flipH="1" rot="10800000">
            <a:off x="6673348" y="1227387"/>
            <a:ext cx="769200" cy="63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2"/>
          <p:cNvSpPr txBox="1"/>
          <p:nvPr/>
        </p:nvSpPr>
        <p:spPr>
          <a:xfrm>
            <a:off x="4412900" y="1659950"/>
            <a:ext cx="867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X</a:t>
            </a:r>
            <a:endParaRPr b="1" sz="3200"/>
          </a:p>
        </p:txBody>
      </p:sp>
      <p:sp>
        <p:nvSpPr>
          <p:cNvPr id="130" name="Google Shape;130;p22"/>
          <p:cNvSpPr txBox="1"/>
          <p:nvPr/>
        </p:nvSpPr>
        <p:spPr>
          <a:xfrm>
            <a:off x="6151749" y="2832358"/>
            <a:ext cx="867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Y</a:t>
            </a:r>
            <a:endParaRPr b="1" sz="3200"/>
          </a:p>
        </p:txBody>
      </p:sp>
      <p:sp>
        <p:nvSpPr>
          <p:cNvPr id="131" name="Google Shape;131;p22"/>
          <p:cNvSpPr txBox="1"/>
          <p:nvPr/>
        </p:nvSpPr>
        <p:spPr>
          <a:xfrm>
            <a:off x="7442549" y="857258"/>
            <a:ext cx="867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</a:t>
            </a:r>
            <a:r>
              <a:rPr lang="en" sz="3200"/>
              <a:t>|</a:t>
            </a:r>
            <a:r>
              <a:rPr i="1" lang="en" sz="3200"/>
              <a:t>I</a:t>
            </a:r>
            <a:endParaRPr i="1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memoria di oggi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231100" y="800325"/>
            <a:ext cx="87090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SRAM - S</a:t>
            </a:r>
            <a:r>
              <a:rPr b="1" lang="en" sz="2000">
                <a:solidFill>
                  <a:schemeClr val="dk1"/>
                </a:solidFill>
              </a:rPr>
              <a:t>tatic Random Access Memory</a:t>
            </a:r>
            <a:r>
              <a:rPr b="1" lang="en" sz="2000"/>
              <a:t>:</a:t>
            </a:r>
            <a:br>
              <a:rPr lang="en" sz="2000"/>
            </a:br>
            <a:r>
              <a:rPr lang="en" sz="2000"/>
              <a:t>È</a:t>
            </a:r>
            <a:r>
              <a:rPr lang="en" sz="2000"/>
              <a:t> costituita da un Flip-Flop di tipo D.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Le celle sono disposte a matrice e l'accesso avviene specificando la riga e la colonna.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Veloci e costose, usate per la cache.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DRAM - Dynamic Random Access Memory: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Lo stato è mantenuto da un transitor e da un elemento condensatore che periodicamente si scarica.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Il refreshing è un’operazione gestita da un circuito interno alla memoria.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Asincrone.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Economiche e dense. Sono usate per la memoria centrale.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memoria di oggi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231100" y="800325"/>
            <a:ext cx="87090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S</a:t>
            </a:r>
            <a:r>
              <a:rPr b="1" lang="en" sz="2000">
                <a:solidFill>
                  <a:schemeClr val="dk1"/>
                </a:solidFill>
              </a:rPr>
              <a:t>DRAM - </a:t>
            </a:r>
            <a:r>
              <a:rPr b="1" lang="en" sz="2000">
                <a:solidFill>
                  <a:schemeClr val="dk1"/>
                </a:solidFill>
              </a:rPr>
              <a:t>Synchronous</a:t>
            </a:r>
            <a:r>
              <a:rPr b="1" lang="en" sz="2000">
                <a:solidFill>
                  <a:schemeClr val="dk1"/>
                </a:solidFill>
              </a:rPr>
              <a:t> Dynamic Random Access Memory: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L’accesso è regolato tramite clock.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Usate come memoria centrale per CPU </a:t>
            </a:r>
            <a:r>
              <a:rPr lang="en" sz="2000">
                <a:solidFill>
                  <a:schemeClr val="dk1"/>
                </a:solidFill>
              </a:rPr>
              <a:t>e</a:t>
            </a:r>
            <a:r>
              <a:rPr lang="en" sz="2000">
                <a:solidFill>
                  <a:schemeClr val="dk1"/>
                </a:solidFill>
              </a:rPr>
              <a:t> GPU.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FeRAM - Ferroelectric Dynamic Random Access Memory: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Mantiene lo stato anche senza alimentazione.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Altre memorie: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Flash.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Memorie per dischi allo stato solido.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5700" y="696525"/>
            <a:ext cx="4331375" cy="43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0" y="1159875"/>
            <a:ext cx="4625700" cy="3525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8950" lIns="77875" spcFirstLastPara="1" rIns="77875" wrap="square" tIns="38950">
            <a:noAutofit/>
          </a:bodyPr>
          <a:lstStyle/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 strike="noStrike">
                <a:solidFill>
                  <a:srgbClr val="000000"/>
                </a:solidFill>
              </a:rPr>
              <a:t>8 ingressi:</a:t>
            </a:r>
            <a:endParaRPr sz="2100" strike="noStrike">
              <a:solidFill>
                <a:srgbClr val="000000"/>
              </a:solidFill>
            </a:endParaRPr>
          </a:p>
          <a:p>
            <a:pPr indent="-361950" lvl="1" marL="914400" marR="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I0, I1, I2: Data input.</a:t>
            </a:r>
            <a:endParaRPr sz="2100"/>
          </a:p>
          <a:p>
            <a:pPr indent="-361950" lvl="1" marL="914400" marR="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A0, A1: Controllo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CS, RD, OE: Controllo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chip select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read/write</a:t>
            </a:r>
            <a:endParaRPr sz="2100">
              <a:solidFill>
                <a:schemeClr val="dk1"/>
              </a:solidFill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>
                <a:solidFill>
                  <a:schemeClr val="dk1"/>
                </a:solidFill>
              </a:rPr>
              <a:t>output enable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strike="noStrike">
                <a:solidFill>
                  <a:srgbClr val="000000"/>
                </a:solidFill>
              </a:rPr>
              <a:t>3 uscite</a:t>
            </a:r>
            <a:r>
              <a:rPr lang="en" sz="2100"/>
              <a:t>:</a:t>
            </a:r>
            <a:endParaRPr sz="2100"/>
          </a:p>
          <a:p>
            <a:pPr indent="-361950" lvl="1" marL="914400" marR="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O0, O1, O3: Data output.</a:t>
            </a:r>
            <a:endParaRPr sz="2100" strike="noStrike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strike="noStrike">
              <a:solidFill>
                <a:srgbClr val="000000"/>
              </a:solidFill>
            </a:endParaRPr>
          </a:p>
        </p:txBody>
      </p:sp>
      <p:sp>
        <p:nvSpPr>
          <p:cNvPr id="150" name="Google Shape;150;p25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Memoria 4 (registri) x 3 (bit)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/>
          <p:nvPr/>
        </p:nvSpPr>
        <p:spPr>
          <a:xfrm>
            <a:off x="317968" y="665550"/>
            <a:ext cx="86400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24765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b="1" i="1" lang="en" sz="2800" u="none" cap="none" strike="noStrike">
                <a:solidFill>
                  <a:srgbClr val="000000"/>
                </a:solidFill>
              </a:rPr>
              <a:t>Memoria centrale</a:t>
            </a:r>
            <a:r>
              <a:rPr i="0" lang="en" sz="2800" u="none" cap="none" strike="noStrike">
                <a:solidFill>
                  <a:srgbClr val="000000"/>
                </a:solidFill>
              </a:rPr>
              <a:t>: array di </a:t>
            </a:r>
            <a:r>
              <a:rPr b="1" i="1" lang="en" sz="2800" u="none" cap="none" strike="noStrike">
                <a:solidFill>
                  <a:srgbClr val="000000"/>
                </a:solidFill>
              </a:rPr>
              <a:t>parole</a:t>
            </a:r>
            <a:r>
              <a:rPr i="1" lang="en" sz="2800" u="none" cap="none" strike="noStrike">
                <a:solidFill>
                  <a:srgbClr val="000000"/>
                </a:solidFill>
              </a:rPr>
              <a:t> </a:t>
            </a:r>
            <a:r>
              <a:rPr i="0" lang="en" sz="2800" u="none" cap="none" strike="noStrike">
                <a:solidFill>
                  <a:srgbClr val="000000"/>
                </a:solidFill>
              </a:rPr>
              <a:t>o</a:t>
            </a:r>
            <a:r>
              <a:rPr i="1" lang="en" sz="2800" u="none" cap="none" strike="noStrike">
                <a:solidFill>
                  <a:srgbClr val="000000"/>
                </a:solidFill>
              </a:rPr>
              <a:t> </a:t>
            </a:r>
            <a:r>
              <a:rPr b="1" i="1" lang="en" sz="2800" u="none" cap="none" strike="noStrike">
                <a:solidFill>
                  <a:srgbClr val="000000"/>
                </a:solidFill>
              </a:rPr>
              <a:t>word </a:t>
            </a:r>
            <a:r>
              <a:rPr i="0" lang="en" sz="2800" u="none" cap="none" strike="noStrike">
                <a:solidFill>
                  <a:srgbClr val="000000"/>
                </a:solidFill>
              </a:rPr>
              <a:t>(</a:t>
            </a:r>
            <a:r>
              <a:rPr b="1" i="1" lang="en" sz="2800" u="none" cap="none" strike="noStrike">
                <a:solidFill>
                  <a:srgbClr val="000000"/>
                </a:solidFill>
              </a:rPr>
              <a:t>parola</a:t>
            </a:r>
            <a:r>
              <a:rPr i="0" lang="en" sz="2800" u="none" cap="none" strike="noStrike">
                <a:solidFill>
                  <a:srgbClr val="000000"/>
                </a:solidFill>
              </a:rPr>
              <a:t>: stringa di </a:t>
            </a:r>
            <a:r>
              <a:rPr b="1" i="1" lang="en" sz="2800" u="none" cap="none" strike="noStrike">
                <a:solidFill>
                  <a:srgbClr val="FF3300"/>
                </a:solidFill>
              </a:rPr>
              <a:t>m</a:t>
            </a:r>
            <a:r>
              <a:rPr i="0" lang="en" sz="2800" u="none" cap="none" strike="noStrike">
                <a:solidFill>
                  <a:srgbClr val="000000"/>
                </a:solidFill>
              </a:rPr>
              <a:t> bit)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24765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i="0" lang="en" sz="2800" u="none" cap="none" strike="noStrike">
                <a:solidFill>
                  <a:srgbClr val="000000"/>
                </a:solidFill>
              </a:rPr>
              <a:t>Il processore accede agli </a:t>
            </a:r>
            <a:r>
              <a:rPr b="1" i="1" lang="en" sz="2800" u="none" cap="none" strike="noStrike">
                <a:solidFill>
                  <a:srgbClr val="FF3300"/>
                </a:solidFill>
              </a:rPr>
              <a:t>m</a:t>
            </a:r>
            <a:r>
              <a:rPr i="0" lang="en" sz="2800" u="none" cap="none" strike="noStrike">
                <a:solidFill>
                  <a:srgbClr val="000000"/>
                </a:solidFill>
              </a:rPr>
              <a:t> bit di una </a:t>
            </a:r>
            <a:r>
              <a:rPr b="1" i="1" lang="en" sz="2800" u="none" cap="none" strike="noStrike">
                <a:solidFill>
                  <a:srgbClr val="000000"/>
                </a:solidFill>
              </a:rPr>
              <a:t>word</a:t>
            </a:r>
            <a:r>
              <a:rPr i="0" lang="en" sz="2800" u="none" cap="none" strike="noStrike">
                <a:solidFill>
                  <a:srgbClr val="000000"/>
                </a:solidFill>
              </a:rPr>
              <a:t> mediante un’unica operazione di lettura/scrittura</a:t>
            </a:r>
            <a:r>
              <a:rPr lang="en" sz="2800"/>
              <a:t>,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6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memoria centrale (</a:t>
            </a:r>
            <a:r>
              <a:rPr b="1" lang="en">
                <a:solidFill>
                  <a:srgbClr val="FFFFFF"/>
                </a:solidFill>
              </a:rPr>
              <a:t>1/2</a:t>
            </a:r>
            <a:r>
              <a:rPr b="1" lang="en">
                <a:solidFill>
                  <a:srgbClr val="FFFFFF"/>
                </a:solidFill>
              </a:rPr>
              <a:t>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/>
          <p:nvPr/>
        </p:nvSpPr>
        <p:spPr>
          <a:xfrm>
            <a:off x="317968" y="665550"/>
            <a:ext cx="86400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i="0" lang="en" sz="2800" u="none" cap="none" strike="noStrike">
                <a:solidFill>
                  <a:srgbClr val="000000"/>
                </a:solidFill>
              </a:rPr>
              <a:t>Ogni </a:t>
            </a:r>
            <a:r>
              <a:rPr b="1" i="1" lang="en" sz="2800" u="none" cap="none" strike="noStrike">
                <a:solidFill>
                  <a:srgbClr val="000000"/>
                </a:solidFill>
              </a:rPr>
              <a:t>parola</a:t>
            </a:r>
            <a:r>
              <a:rPr i="0" lang="en" sz="2800" u="none" cap="none" strike="noStrike">
                <a:solidFill>
                  <a:srgbClr val="000000"/>
                </a:solidFill>
              </a:rPr>
              <a:t> è individuata da un (</a:t>
            </a:r>
            <a:r>
              <a:rPr b="1" i="1" lang="en" sz="2800" u="none" cap="none" strike="noStrike">
                <a:solidFill>
                  <a:srgbClr val="063DE8"/>
                </a:solidFill>
              </a:rPr>
              <a:t>indirizzo</a:t>
            </a:r>
            <a:r>
              <a:rPr i="0" lang="en" sz="2800" u="none" cap="none" strike="noStrike">
                <a:solidFill>
                  <a:srgbClr val="000000"/>
                </a:solidFill>
              </a:rPr>
              <a:t>) intero compreso tra 0 e N-1, rappresentato da </a:t>
            </a:r>
            <a:r>
              <a:rPr b="1" i="1" lang="en" sz="2800" u="none" cap="none" strike="noStrike">
                <a:solidFill>
                  <a:srgbClr val="063DE8"/>
                </a:solidFill>
              </a:rPr>
              <a:t>n</a:t>
            </a:r>
            <a:r>
              <a:rPr i="0" lang="en" sz="2800" u="none" cap="none" strike="noStrike">
                <a:solidFill>
                  <a:srgbClr val="000000"/>
                </a:solidFill>
              </a:rPr>
              <a:t> bit con  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 u="none" cap="none" strike="noStrike">
                <a:solidFill>
                  <a:srgbClr val="000000"/>
                </a:solidFill>
              </a:rPr>
              <a:t>n</a:t>
            </a:r>
            <a:r>
              <a:rPr i="0" lang="en" sz="2800" u="none" cap="none" strike="noStrike">
                <a:solidFill>
                  <a:srgbClr val="000000"/>
                </a:solidFill>
              </a:rPr>
              <a:t>: N = 2</a:t>
            </a:r>
            <a:r>
              <a:rPr b="1" baseline="30000" i="1" lang="en" sz="2400" u="none" cap="none" strike="noStrike">
                <a:solidFill>
                  <a:srgbClr val="000000"/>
                </a:solidFill>
              </a:rPr>
              <a:t>n</a:t>
            </a:r>
            <a:r>
              <a:rPr i="0" lang="en" sz="2800" u="none" cap="none" strike="noStrike">
                <a:solidFill>
                  <a:srgbClr val="000000"/>
                </a:solidFill>
              </a:rPr>
              <a:t> 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i="1" lang="en" sz="2800" u="none" cap="none" strike="noStrike">
                <a:solidFill>
                  <a:srgbClr val="800080"/>
                </a:solidFill>
              </a:rPr>
              <a:t>Memoria ad accesso casuale</a:t>
            </a:r>
            <a:r>
              <a:rPr i="0" lang="en" sz="2800" u="none" cap="none" strike="noStrike">
                <a:solidFill>
                  <a:srgbClr val="800080"/>
                </a:solidFill>
              </a:rPr>
              <a:t> (</a:t>
            </a:r>
            <a:r>
              <a:rPr b="1" i="1" lang="en" sz="2800" u="none" cap="none" strike="noStrike">
                <a:solidFill>
                  <a:srgbClr val="000000"/>
                </a:solidFill>
              </a:rPr>
              <a:t>RAM</a:t>
            </a:r>
            <a:r>
              <a:rPr i="0" lang="en" sz="2800" u="none" cap="none" strike="noStrike">
                <a:solidFill>
                  <a:srgbClr val="800080"/>
                </a:solidFill>
              </a:rPr>
              <a:t>): il tempo di accesso </a:t>
            </a:r>
            <a:r>
              <a:rPr i="0" lang="en" sz="2800" u="sng" cap="none" strike="noStrike">
                <a:solidFill>
                  <a:srgbClr val="800080"/>
                </a:solidFill>
              </a:rPr>
              <a:t>non</a:t>
            </a:r>
            <a:r>
              <a:rPr i="0" lang="en" sz="2800" u="none" cap="none" strike="noStrike">
                <a:solidFill>
                  <a:srgbClr val="800080"/>
                </a:solidFill>
              </a:rPr>
              <a:t> dipende dalla posizione del dato</a:t>
            </a:r>
            <a:endParaRPr i="0" sz="2800" u="none" cap="none" strike="noStrike">
              <a:solidFill>
                <a:srgbClr val="000000"/>
              </a:solidFill>
            </a:endParaRPr>
          </a:p>
        </p:txBody>
      </p:sp>
      <p:sp>
        <p:nvSpPr>
          <p:cNvPr id="164" name="Google Shape;164;p27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memoria centrale (2/2)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8"/>
          <p:cNvGrpSpPr/>
          <p:nvPr/>
        </p:nvGrpSpPr>
        <p:grpSpPr>
          <a:xfrm>
            <a:off x="281411" y="2409750"/>
            <a:ext cx="7014684" cy="2662470"/>
            <a:chOff x="304920" y="3213000"/>
            <a:chExt cx="7600698" cy="3549960"/>
          </a:xfrm>
        </p:grpSpPr>
        <p:grpSp>
          <p:nvGrpSpPr>
            <p:cNvPr id="171" name="Google Shape;171;p28"/>
            <p:cNvGrpSpPr/>
            <p:nvPr/>
          </p:nvGrpSpPr>
          <p:grpSpPr>
            <a:xfrm>
              <a:off x="5519880" y="3213000"/>
              <a:ext cx="1414500" cy="3528960"/>
              <a:chOff x="5519880" y="3213000"/>
              <a:chExt cx="1414500" cy="3528960"/>
            </a:xfrm>
          </p:grpSpPr>
          <p:grpSp>
            <p:nvGrpSpPr>
              <p:cNvPr id="172" name="Google Shape;172;p28"/>
              <p:cNvGrpSpPr/>
              <p:nvPr/>
            </p:nvGrpSpPr>
            <p:grpSpPr>
              <a:xfrm>
                <a:off x="5519880" y="3213000"/>
                <a:ext cx="1414500" cy="503400"/>
                <a:chOff x="5519880" y="3213000"/>
                <a:chExt cx="1414500" cy="503400"/>
              </a:xfrm>
            </p:grpSpPr>
            <p:sp>
              <p:nvSpPr>
                <p:cNvPr id="173" name="Google Shape;173;p28"/>
                <p:cNvSpPr/>
                <p:nvPr/>
              </p:nvSpPr>
              <p:spPr>
                <a:xfrm>
                  <a:off x="5519880" y="3213000"/>
                  <a:ext cx="1761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5695920" y="3213000"/>
                  <a:ext cx="1779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5872320" y="3213000"/>
                  <a:ext cx="1761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6048360" y="3213000"/>
                  <a:ext cx="1764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6226200" y="3213000"/>
                  <a:ext cx="1779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6402240" y="3213000"/>
                  <a:ext cx="1764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6578640" y="3213000"/>
                  <a:ext cx="1761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6756480" y="3213000"/>
                  <a:ext cx="177900" cy="503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1" name="Google Shape;181;p28"/>
              <p:cNvSpPr/>
              <p:nvPr/>
            </p:nvSpPr>
            <p:spPr>
              <a:xfrm>
                <a:off x="5519880" y="3716280"/>
                <a:ext cx="1414500" cy="503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8"/>
              <p:cNvSpPr/>
              <p:nvPr/>
            </p:nvSpPr>
            <p:spPr>
              <a:xfrm>
                <a:off x="5519880" y="4221000"/>
                <a:ext cx="1414500" cy="5052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8"/>
              <p:cNvSpPr/>
              <p:nvPr/>
            </p:nvSpPr>
            <p:spPr>
              <a:xfrm>
                <a:off x="5519880" y="4724280"/>
                <a:ext cx="1414500" cy="5052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8"/>
              <p:cNvSpPr/>
              <p:nvPr/>
            </p:nvSpPr>
            <p:spPr>
              <a:xfrm>
                <a:off x="5519880" y="5229360"/>
                <a:ext cx="1414500" cy="503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8"/>
              <p:cNvSpPr/>
              <p:nvPr/>
            </p:nvSpPr>
            <p:spPr>
              <a:xfrm>
                <a:off x="5519880" y="5732640"/>
                <a:ext cx="1414500" cy="5046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8"/>
              <p:cNvSpPr/>
              <p:nvPr/>
            </p:nvSpPr>
            <p:spPr>
              <a:xfrm>
                <a:off x="5519880" y="6237360"/>
                <a:ext cx="1414500" cy="5046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7" name="Google Shape;187;p28"/>
            <p:cNvSpPr/>
            <p:nvPr/>
          </p:nvSpPr>
          <p:spPr>
            <a:xfrm>
              <a:off x="7110360" y="3213000"/>
              <a:ext cx="795258" cy="35499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br>
                <a:rPr b="0" i="0" lang="en" sz="1600" u="none" cap="none" strike="noStrike">
                  <a:latin typeface="Arial"/>
                  <a:ea typeface="Arial"/>
                  <a:cs typeface="Arial"/>
                  <a:sym typeface="Arial"/>
                </a:rPr>
              </a:b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br>
                <a:rPr b="0" i="0" lang="en" sz="1600" u="none" cap="none" strike="noStrike">
                  <a:latin typeface="Arial"/>
                  <a:ea typeface="Arial"/>
                  <a:cs typeface="Arial"/>
                  <a:sym typeface="Arial"/>
                </a:rPr>
              </a:b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br>
                <a:rPr b="0" i="0" lang="en" sz="1600" u="none" cap="none" strike="noStrike"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..</a:t>
              </a:r>
              <a:br>
                <a:rPr b="0" i="0" lang="en" sz="1600" u="none" cap="none" strike="noStrike">
                  <a:latin typeface="Arial"/>
                  <a:ea typeface="Arial"/>
                  <a:cs typeface="Arial"/>
                  <a:sym typeface="Arial"/>
                </a:rPr>
              </a:b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..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N-2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N-1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8" name="Google Shape;188;p28"/>
            <p:cNvCxnSpPr/>
            <p:nvPr/>
          </p:nvCxnSpPr>
          <p:spPr>
            <a:xfrm flipH="1">
              <a:off x="3034740" y="3463920"/>
              <a:ext cx="2490900" cy="1260300"/>
            </a:xfrm>
            <a:prstGeom prst="straightConnector1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grpSp>
          <p:nvGrpSpPr>
            <p:cNvPr id="189" name="Google Shape;189;p28"/>
            <p:cNvGrpSpPr/>
            <p:nvPr/>
          </p:nvGrpSpPr>
          <p:grpSpPr>
            <a:xfrm>
              <a:off x="569880" y="4976640"/>
              <a:ext cx="3535578" cy="459702"/>
              <a:chOff x="569880" y="4976640"/>
              <a:chExt cx="3535578" cy="459702"/>
            </a:xfrm>
          </p:grpSpPr>
          <p:sp>
            <p:nvSpPr>
              <p:cNvPr id="190" name="Google Shape;190;p28"/>
              <p:cNvSpPr/>
              <p:nvPr/>
            </p:nvSpPr>
            <p:spPr>
              <a:xfrm>
                <a:off x="569880" y="4976640"/>
                <a:ext cx="441342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1" name="Google Shape;191;p28"/>
              <p:cNvSpPr/>
              <p:nvPr/>
            </p:nvSpPr>
            <p:spPr>
              <a:xfrm>
                <a:off x="1011240" y="4976640"/>
                <a:ext cx="442800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2" name="Google Shape;192;p28"/>
              <p:cNvSpPr/>
              <p:nvPr/>
            </p:nvSpPr>
            <p:spPr>
              <a:xfrm>
                <a:off x="1454040" y="4976640"/>
                <a:ext cx="441342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3" name="Google Shape;193;p28"/>
              <p:cNvSpPr/>
              <p:nvPr/>
            </p:nvSpPr>
            <p:spPr>
              <a:xfrm>
                <a:off x="1895400" y="4976640"/>
                <a:ext cx="441342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4" name="Google Shape;194;p28"/>
              <p:cNvSpPr/>
              <p:nvPr/>
            </p:nvSpPr>
            <p:spPr>
              <a:xfrm>
                <a:off x="2336760" y="4976640"/>
                <a:ext cx="442800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>
                <a:off x="2779560" y="4976640"/>
                <a:ext cx="441342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6" name="Google Shape;196;p28"/>
              <p:cNvSpPr/>
              <p:nvPr/>
            </p:nvSpPr>
            <p:spPr>
              <a:xfrm>
                <a:off x="3220920" y="4976640"/>
                <a:ext cx="441342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7" name="Google Shape;197;p28"/>
              <p:cNvSpPr/>
              <p:nvPr/>
            </p:nvSpPr>
            <p:spPr>
              <a:xfrm>
                <a:off x="3662280" y="4976640"/>
                <a:ext cx="443178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98" name="Google Shape;198;p28"/>
            <p:cNvSpPr/>
            <p:nvPr/>
          </p:nvSpPr>
          <p:spPr>
            <a:xfrm>
              <a:off x="393840" y="4346640"/>
              <a:ext cx="884142" cy="4597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bit</a:t>
              </a:r>
              <a:endPara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3575160" y="4346640"/>
              <a:ext cx="884142" cy="4597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bit</a:t>
              </a:r>
              <a:endPara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04920" y="5859360"/>
              <a:ext cx="973080" cy="4597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MSB</a:t>
              </a:r>
              <a:endPara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97320" y="5859360"/>
              <a:ext cx="973080" cy="4597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LSB</a:t>
              </a:r>
              <a:endPara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2" name="Google Shape;202;p28"/>
          <p:cNvSpPr/>
          <p:nvPr/>
        </p:nvSpPr>
        <p:spPr>
          <a:xfrm>
            <a:off x="7577737" y="2962170"/>
            <a:ext cx="1072494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= 8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0" y="600750"/>
            <a:ext cx="9143700" cy="16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FF"/>
                </a:solidFill>
              </a:rPr>
              <a:t>I </a:t>
            </a:r>
            <a:r>
              <a:rPr b="1" i="1" lang="en" sz="2400" u="none" cap="none" strike="noStrike">
                <a:solidFill>
                  <a:srgbClr val="0000FF"/>
                </a:solidFill>
              </a:rPr>
              <a:t>processori a</a:t>
            </a:r>
            <a:r>
              <a:rPr i="0" lang="en" sz="2400" u="none" cap="none" strike="noStrike">
                <a:solidFill>
                  <a:srgbClr val="0000FF"/>
                </a:solidFill>
              </a:rPr>
              <a:t> </a:t>
            </a:r>
            <a:r>
              <a:rPr b="1" i="1" lang="en" sz="2400" u="none" cap="none" strike="noStrike">
                <a:solidFill>
                  <a:srgbClr val="0000FF"/>
                </a:solidFill>
              </a:rPr>
              <a:t>parola</a:t>
            </a:r>
            <a:r>
              <a:rPr i="0" lang="en" sz="2400" u="none" cap="none" strike="noStrike">
                <a:solidFill>
                  <a:srgbClr val="0000FF"/>
                </a:solidFill>
              </a:rPr>
              <a:t> accedono alla memoria con un parallelismo pari alla lunghezza della parola (in genere 16, 32 o 64 bit)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00"/>
                </a:solidFill>
              </a:rPr>
              <a:t>Nelle memorie </a:t>
            </a:r>
            <a:r>
              <a:rPr b="1" i="1" lang="en" sz="2400" u="none" cap="none" strike="noStrike">
                <a:solidFill>
                  <a:srgbClr val="000000"/>
                </a:solidFill>
              </a:rPr>
              <a:t>byte-addressable</a:t>
            </a:r>
            <a:r>
              <a:rPr i="0" lang="en" sz="2400" u="none" cap="none" strike="noStrike">
                <a:solidFill>
                  <a:srgbClr val="000000"/>
                </a:solidFill>
              </a:rPr>
              <a:t> il byte costituisce la più piccola unità indirizzabile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204" name="Google Shape;204;p28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La memoria centrale (2/2)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/>
          <p:nvPr/>
        </p:nvSpPr>
        <p:spPr>
          <a:xfrm>
            <a:off x="863863" y="3516030"/>
            <a:ext cx="1795500" cy="13502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FC0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FC0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1001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A3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00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1002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00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E6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1003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FF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1" name="Google Shape;211;p29"/>
          <p:cNvGrpSpPr/>
          <p:nvPr/>
        </p:nvGrpSpPr>
        <p:grpSpPr>
          <a:xfrm>
            <a:off x="580098" y="2343150"/>
            <a:ext cx="3070948" cy="390420"/>
            <a:chOff x="628560" y="2514600"/>
            <a:chExt cx="3327498" cy="520560"/>
          </a:xfrm>
        </p:grpSpPr>
        <p:sp>
          <p:nvSpPr>
            <p:cNvPr id="212" name="Google Shape;212;p29"/>
            <p:cNvSpPr/>
            <p:nvPr/>
          </p:nvSpPr>
          <p:spPr>
            <a:xfrm>
              <a:off x="628560" y="2514600"/>
              <a:ext cx="831978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FC012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1460520" y="2514600"/>
              <a:ext cx="831978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63DE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A3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3124080" y="2514600"/>
              <a:ext cx="831978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800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FF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292480" y="2514600"/>
              <a:ext cx="831600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E6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6" name="Google Shape;216;p29"/>
          <p:cNvSpPr/>
          <p:nvPr/>
        </p:nvSpPr>
        <p:spPr>
          <a:xfrm>
            <a:off x="560514" y="3058650"/>
            <a:ext cx="3093984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parola all'indirizzo 1000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5628730" y="3516030"/>
            <a:ext cx="1795500" cy="13502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FC0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FF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1001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00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E6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00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1002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A3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1" i="0" lang="en" sz="2400" u="none" cap="none" strike="noStrike">
                <a:solidFill>
                  <a:srgbClr val="8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1003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</a:t>
            </a:r>
            <a:r>
              <a:rPr b="1" i="0" lang="en" sz="2400" u="none" cap="none" strike="noStrike">
                <a:solidFill>
                  <a:srgbClr val="FC0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9"/>
          <p:cNvSpPr/>
          <p:nvPr/>
        </p:nvSpPr>
        <p:spPr>
          <a:xfrm>
            <a:off x="105657" y="1648980"/>
            <a:ext cx="3796038" cy="13502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 68K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ENDIAN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5569256" y="1625220"/>
            <a:ext cx="2757672" cy="7103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 x86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 ENDIAN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0" name="Google Shape;220;p29"/>
          <p:cNvGrpSpPr/>
          <p:nvPr/>
        </p:nvGrpSpPr>
        <p:grpSpPr>
          <a:xfrm>
            <a:off x="5274373" y="2343150"/>
            <a:ext cx="3070948" cy="390420"/>
            <a:chOff x="5715000" y="2514600"/>
            <a:chExt cx="3327498" cy="520560"/>
          </a:xfrm>
        </p:grpSpPr>
        <p:sp>
          <p:nvSpPr>
            <p:cNvPr id="221" name="Google Shape;221;p29"/>
            <p:cNvSpPr/>
            <p:nvPr/>
          </p:nvSpPr>
          <p:spPr>
            <a:xfrm>
              <a:off x="5715000" y="2514600"/>
              <a:ext cx="831978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800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FF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6546960" y="2514600"/>
              <a:ext cx="831600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0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E6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210520" y="2514600"/>
              <a:ext cx="831978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FC012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7378560" y="2514600"/>
              <a:ext cx="831978" cy="5205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58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400" u="none" cap="none" strike="noStrike">
                  <a:solidFill>
                    <a:srgbClr val="063DE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A3</a:t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5" name="Google Shape;225;p29"/>
          <p:cNvSpPr/>
          <p:nvPr/>
        </p:nvSpPr>
        <p:spPr>
          <a:xfrm>
            <a:off x="5272552" y="3058650"/>
            <a:ext cx="3093984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parola all'indirizzo 1000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6" name="Google Shape;226;p29"/>
          <p:cNvCxnSpPr/>
          <p:nvPr/>
        </p:nvCxnSpPr>
        <p:spPr>
          <a:xfrm>
            <a:off x="983142" y="2975490"/>
            <a:ext cx="7044300" cy="1200"/>
          </a:xfrm>
          <a:prstGeom prst="straightConnector1">
            <a:avLst/>
          </a:prstGeom>
          <a:noFill/>
          <a:ln cap="flat" cmpd="sng" w="15825">
            <a:solidFill>
              <a:srgbClr val="FC0128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7" name="Google Shape;227;p29"/>
          <p:cNvCxnSpPr/>
          <p:nvPr/>
        </p:nvCxnSpPr>
        <p:spPr>
          <a:xfrm>
            <a:off x="1714103" y="2920680"/>
            <a:ext cx="5448900" cy="1200"/>
          </a:xfrm>
          <a:prstGeom prst="straightConnector1">
            <a:avLst/>
          </a:prstGeom>
          <a:noFill/>
          <a:ln cap="flat" cmpd="sng" w="15825">
            <a:solidFill>
              <a:srgbClr val="063DE8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8" name="Google Shape;228;p29"/>
          <p:cNvCxnSpPr/>
          <p:nvPr/>
        </p:nvCxnSpPr>
        <p:spPr>
          <a:xfrm>
            <a:off x="2445396" y="2866950"/>
            <a:ext cx="3986700" cy="1200"/>
          </a:xfrm>
          <a:prstGeom prst="straightConnector1">
            <a:avLst/>
          </a:prstGeom>
          <a:noFill/>
          <a:ln cap="flat" cmpd="sng" w="15825">
            <a:solidFill>
              <a:srgbClr val="00C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9" name="Google Shape;229;p29"/>
          <p:cNvCxnSpPr/>
          <p:nvPr/>
        </p:nvCxnSpPr>
        <p:spPr>
          <a:xfrm>
            <a:off x="3242475" y="2813490"/>
            <a:ext cx="2383800" cy="1200"/>
          </a:xfrm>
          <a:prstGeom prst="straightConnector1">
            <a:avLst/>
          </a:prstGeom>
          <a:noFill/>
          <a:ln cap="flat" cmpd="sng" w="15825">
            <a:solidFill>
              <a:srgbClr val="80008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0" name="Google Shape;230;p29"/>
          <p:cNvCxnSpPr/>
          <p:nvPr/>
        </p:nvCxnSpPr>
        <p:spPr>
          <a:xfrm flipH="1" rot="10800000">
            <a:off x="5626072" y="2738430"/>
            <a:ext cx="1800" cy="81000"/>
          </a:xfrm>
          <a:prstGeom prst="straightConnector1">
            <a:avLst/>
          </a:prstGeom>
          <a:noFill/>
          <a:ln cap="flat" cmpd="sng" w="15825">
            <a:solidFill>
              <a:srgbClr val="80008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31" name="Google Shape;231;p29"/>
          <p:cNvCxnSpPr/>
          <p:nvPr/>
        </p:nvCxnSpPr>
        <p:spPr>
          <a:xfrm flipH="1" rot="10800000">
            <a:off x="8027610" y="2738430"/>
            <a:ext cx="1500" cy="243000"/>
          </a:xfrm>
          <a:prstGeom prst="straightConnector1">
            <a:avLst/>
          </a:prstGeom>
          <a:noFill/>
          <a:ln cap="flat" cmpd="sng" w="15825">
            <a:solidFill>
              <a:srgbClr val="FC0128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32" name="Google Shape;232;p29"/>
          <p:cNvCxnSpPr/>
          <p:nvPr/>
        </p:nvCxnSpPr>
        <p:spPr>
          <a:xfrm flipH="1" rot="10800000">
            <a:off x="7163083" y="2738250"/>
            <a:ext cx="1800" cy="188100"/>
          </a:xfrm>
          <a:prstGeom prst="straightConnector1">
            <a:avLst/>
          </a:prstGeom>
          <a:noFill/>
          <a:ln cap="flat" cmpd="sng" w="15825">
            <a:solidFill>
              <a:srgbClr val="063DE8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33" name="Google Shape;233;p29"/>
          <p:cNvCxnSpPr/>
          <p:nvPr/>
        </p:nvCxnSpPr>
        <p:spPr>
          <a:xfrm flipH="1" rot="10800000">
            <a:off x="6432122" y="2738190"/>
            <a:ext cx="1500" cy="134700"/>
          </a:xfrm>
          <a:prstGeom prst="straightConnector1">
            <a:avLst/>
          </a:prstGeom>
          <a:noFill/>
          <a:ln cap="flat" cmpd="sng" w="15825">
            <a:solidFill>
              <a:srgbClr val="00C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34" name="Google Shape;234;p29"/>
          <p:cNvSpPr/>
          <p:nvPr/>
        </p:nvSpPr>
        <p:spPr>
          <a:xfrm>
            <a:off x="459679" y="745335"/>
            <a:ext cx="84408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2413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 Endian</a:t>
            </a: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i="0" lang="en" sz="2400" u="none" cap="none" strike="noStrike">
                <a:solidFill>
                  <a:srgbClr val="063D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 Endian</a:t>
            </a:r>
            <a:r>
              <a:rPr b="0" i="0" lang="en" sz="2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(anche detti inverso e diretto): indicano il tipo di disposizione dei byte di una word: 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Big Endian e Little Endian (</a:t>
            </a:r>
            <a:r>
              <a:rPr b="1" lang="en">
                <a:solidFill>
                  <a:srgbClr val="FFFFFF"/>
                </a:solidFill>
              </a:rPr>
              <a:t>1/2</a:t>
            </a:r>
            <a:r>
              <a:rPr b="1" lang="en">
                <a:solidFill>
                  <a:srgbClr val="FFFFFF"/>
                </a:solidFill>
              </a:rPr>
              <a:t>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/>
          <p:nvPr/>
        </p:nvSpPr>
        <p:spPr>
          <a:xfrm>
            <a:off x="118615" y="4326750"/>
            <a:ext cx="3024162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Disposizione BIG-ENDIAN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5722758" y="4218480"/>
            <a:ext cx="3235140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Disposizione LITTLE-ENDIAN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3450467" y="1646730"/>
            <a:ext cx="2059938" cy="25679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   Parola 0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    Parola 1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baseline="3000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-4  Parola 2</a:t>
            </a:r>
            <a:r>
              <a:rPr b="0" baseline="3000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/4 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4" name="Google Shape;244;p30"/>
          <p:cNvGrpSpPr/>
          <p:nvPr/>
        </p:nvGrpSpPr>
        <p:grpSpPr>
          <a:xfrm>
            <a:off x="139210" y="1646730"/>
            <a:ext cx="3230464" cy="446400"/>
            <a:chOff x="150840" y="2195640"/>
            <a:chExt cx="3500340" cy="595200"/>
          </a:xfrm>
        </p:grpSpPr>
        <p:sp>
          <p:nvSpPr>
            <p:cNvPr id="245" name="Google Shape;245;p30"/>
            <p:cNvSpPr/>
            <p:nvPr/>
          </p:nvSpPr>
          <p:spPr>
            <a:xfrm>
              <a:off x="150840" y="2195640"/>
              <a:ext cx="876300" cy="595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025640" y="2195640"/>
              <a:ext cx="876300" cy="595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1901880" y="2195640"/>
              <a:ext cx="874800" cy="595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2774880" y="2195640"/>
              <a:ext cx="876300" cy="595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12920" y="2195640"/>
              <a:ext cx="438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1289160" y="2195640"/>
              <a:ext cx="438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2163600" y="2195640"/>
              <a:ext cx="438480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3038400" y="2195640"/>
              <a:ext cx="438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3" name="Google Shape;253;p30"/>
          <p:cNvGrpSpPr/>
          <p:nvPr/>
        </p:nvGrpSpPr>
        <p:grpSpPr>
          <a:xfrm>
            <a:off x="139210" y="2093040"/>
            <a:ext cx="3230464" cy="446625"/>
            <a:chOff x="150840" y="2790720"/>
            <a:chExt cx="3500340" cy="595500"/>
          </a:xfrm>
        </p:grpSpPr>
        <p:sp>
          <p:nvSpPr>
            <p:cNvPr id="254" name="Google Shape;254;p30"/>
            <p:cNvSpPr/>
            <p:nvPr/>
          </p:nvSpPr>
          <p:spPr>
            <a:xfrm>
              <a:off x="150840" y="2790720"/>
              <a:ext cx="876300" cy="5955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025640" y="2790720"/>
              <a:ext cx="876300" cy="5955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1901880" y="2790720"/>
              <a:ext cx="874800" cy="5955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2774880" y="2790720"/>
              <a:ext cx="876300" cy="5955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412920" y="2790720"/>
              <a:ext cx="438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1289160" y="2790720"/>
              <a:ext cx="438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2163600" y="2790720"/>
              <a:ext cx="438480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038400" y="2790720"/>
              <a:ext cx="438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2" name="Google Shape;262;p30"/>
          <p:cNvSpPr/>
          <p:nvPr/>
        </p:nvSpPr>
        <p:spPr>
          <a:xfrm>
            <a:off x="139215" y="2539620"/>
            <a:ext cx="3230700" cy="122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139215" y="3768390"/>
            <a:ext cx="807300" cy="44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946594" y="3768390"/>
            <a:ext cx="807000" cy="44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1753641" y="3768390"/>
            <a:ext cx="809100" cy="44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2562682" y="3768390"/>
            <a:ext cx="807000" cy="44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219620" y="3768390"/>
            <a:ext cx="565812" cy="2529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-4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1107738" y="3768390"/>
            <a:ext cx="565488" cy="2529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1916446" y="3768390"/>
            <a:ext cx="564192" cy="2529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2723825" y="3768390"/>
            <a:ext cx="565488" cy="2529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baseline="3000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624307" y="2875230"/>
            <a:ext cx="2179926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. . .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63128" y="1200150"/>
            <a:ext cx="1211436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 byte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2503873" y="1200150"/>
            <a:ext cx="1211706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byte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4" name="Google Shape;274;p30"/>
          <p:cNvGrpSpPr/>
          <p:nvPr/>
        </p:nvGrpSpPr>
        <p:grpSpPr>
          <a:xfrm>
            <a:off x="5510267" y="1200150"/>
            <a:ext cx="4244417" cy="3011130"/>
            <a:chOff x="5970600" y="1600200"/>
            <a:chExt cx="4599000" cy="4014840"/>
          </a:xfrm>
        </p:grpSpPr>
        <p:grpSp>
          <p:nvGrpSpPr>
            <p:cNvPr id="275" name="Google Shape;275;p30"/>
            <p:cNvGrpSpPr/>
            <p:nvPr/>
          </p:nvGrpSpPr>
          <p:grpSpPr>
            <a:xfrm>
              <a:off x="6073920" y="2193840"/>
              <a:ext cx="4495680" cy="3421200"/>
              <a:chOff x="6073920" y="2193840"/>
              <a:chExt cx="4495680" cy="3421200"/>
            </a:xfrm>
          </p:grpSpPr>
          <p:sp>
            <p:nvSpPr>
              <p:cNvPr id="276" name="Google Shape;276;p30"/>
              <p:cNvSpPr/>
              <p:nvPr/>
            </p:nvSpPr>
            <p:spPr>
              <a:xfrm>
                <a:off x="9198000" y="2193840"/>
                <a:ext cx="1371600" cy="3272400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br>
                  <a:rPr b="0" i="0" lang="en" sz="1600" u="none" cap="none" strike="noStrike">
                    <a:latin typeface="Arial"/>
                    <a:ea typeface="Arial"/>
                    <a:cs typeface="Arial"/>
                    <a:sym typeface="Arial"/>
                  </a:rPr>
                </a:b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br>
                  <a:rPr b="0" i="0" lang="en" sz="1600" u="none" cap="none" strike="noStrike"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" sz="1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..</a:t>
                </a:r>
                <a:br>
                  <a:rPr b="0" i="0" lang="en" sz="1600" u="none" cap="none" strike="noStrike">
                    <a:latin typeface="Arial"/>
                    <a:ea typeface="Arial"/>
                    <a:cs typeface="Arial"/>
                    <a:sym typeface="Arial"/>
                  </a:rPr>
                </a:br>
                <a:endParaRPr b="0" i="0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b="0" i="0" lang="en" sz="16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..</a:t>
                </a:r>
                <a:endParaRPr b="0" i="0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130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r>
                  <a:rPr b="0" baseline="3000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</a:t>
                </a: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-4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77" name="Google Shape;277;p30"/>
              <p:cNvGrpSpPr/>
              <p:nvPr/>
            </p:nvGrpSpPr>
            <p:grpSpPr>
              <a:xfrm>
                <a:off x="6073920" y="2193840"/>
                <a:ext cx="3047700" cy="595500"/>
                <a:chOff x="6073920" y="2193840"/>
                <a:chExt cx="3047700" cy="595500"/>
              </a:xfrm>
            </p:grpSpPr>
            <p:sp>
              <p:nvSpPr>
                <p:cNvPr id="278" name="Google Shape;278;p30"/>
                <p:cNvSpPr/>
                <p:nvPr/>
              </p:nvSpPr>
              <p:spPr>
                <a:xfrm>
                  <a:off x="6073920" y="2193840"/>
                  <a:ext cx="7617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30"/>
                <p:cNvSpPr/>
                <p:nvPr/>
              </p:nvSpPr>
              <p:spPr>
                <a:xfrm>
                  <a:off x="6835680" y="2193840"/>
                  <a:ext cx="7620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30"/>
                <p:cNvSpPr/>
                <p:nvPr/>
              </p:nvSpPr>
              <p:spPr>
                <a:xfrm>
                  <a:off x="7597800" y="2193840"/>
                  <a:ext cx="7620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30"/>
                <p:cNvSpPr/>
                <p:nvPr/>
              </p:nvSpPr>
              <p:spPr>
                <a:xfrm>
                  <a:off x="8359920" y="2193840"/>
                  <a:ext cx="7617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30"/>
                <p:cNvSpPr/>
                <p:nvPr/>
              </p:nvSpPr>
              <p:spPr>
                <a:xfrm>
                  <a:off x="6302520" y="2193840"/>
                  <a:ext cx="380862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3" name="Google Shape;283;p30"/>
                <p:cNvSpPr/>
                <p:nvPr/>
              </p:nvSpPr>
              <p:spPr>
                <a:xfrm>
                  <a:off x="7064280" y="2193840"/>
                  <a:ext cx="381240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4" name="Google Shape;284;p30"/>
                <p:cNvSpPr/>
                <p:nvPr/>
              </p:nvSpPr>
              <p:spPr>
                <a:xfrm>
                  <a:off x="7826400" y="2193840"/>
                  <a:ext cx="380862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5" name="Google Shape;285;p30"/>
                <p:cNvSpPr/>
                <p:nvPr/>
              </p:nvSpPr>
              <p:spPr>
                <a:xfrm>
                  <a:off x="8588520" y="2193840"/>
                  <a:ext cx="380862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86" name="Google Shape;286;p30"/>
              <p:cNvGrpSpPr/>
              <p:nvPr/>
            </p:nvGrpSpPr>
            <p:grpSpPr>
              <a:xfrm>
                <a:off x="6073920" y="2789280"/>
                <a:ext cx="3047700" cy="595500"/>
                <a:chOff x="6073920" y="2789280"/>
                <a:chExt cx="3047700" cy="595500"/>
              </a:xfrm>
            </p:grpSpPr>
            <p:sp>
              <p:nvSpPr>
                <p:cNvPr id="287" name="Google Shape;287;p30"/>
                <p:cNvSpPr/>
                <p:nvPr/>
              </p:nvSpPr>
              <p:spPr>
                <a:xfrm>
                  <a:off x="6073920" y="2789280"/>
                  <a:ext cx="7617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8" name="Google Shape;288;p30"/>
                <p:cNvSpPr/>
                <p:nvPr/>
              </p:nvSpPr>
              <p:spPr>
                <a:xfrm>
                  <a:off x="6835680" y="2789280"/>
                  <a:ext cx="7620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" name="Google Shape;289;p30"/>
                <p:cNvSpPr/>
                <p:nvPr/>
              </p:nvSpPr>
              <p:spPr>
                <a:xfrm>
                  <a:off x="7597800" y="2789280"/>
                  <a:ext cx="7620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30"/>
                <p:cNvSpPr/>
                <p:nvPr/>
              </p:nvSpPr>
              <p:spPr>
                <a:xfrm>
                  <a:off x="8359920" y="2789280"/>
                  <a:ext cx="761700" cy="59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79100" lIns="79100" spcFirstLastPara="1" rIns="79100" wrap="square" tIns="791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30"/>
                <p:cNvSpPr/>
                <p:nvPr/>
              </p:nvSpPr>
              <p:spPr>
                <a:xfrm>
                  <a:off x="6302520" y="2789280"/>
                  <a:ext cx="380862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7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2" name="Google Shape;292;p30"/>
                <p:cNvSpPr/>
                <p:nvPr/>
              </p:nvSpPr>
              <p:spPr>
                <a:xfrm>
                  <a:off x="7064280" y="2789280"/>
                  <a:ext cx="381240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3" name="Google Shape;293;p30"/>
                <p:cNvSpPr/>
                <p:nvPr/>
              </p:nvSpPr>
              <p:spPr>
                <a:xfrm>
                  <a:off x="7826400" y="2789280"/>
                  <a:ext cx="380862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4" name="Google Shape;294;p30"/>
                <p:cNvSpPr/>
                <p:nvPr/>
              </p:nvSpPr>
              <p:spPr>
                <a:xfrm>
                  <a:off x="8588520" y="2789280"/>
                  <a:ext cx="380862" cy="33733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0500" lIns="77875" spcFirstLastPara="1" rIns="77875" wrap="square" tIns="40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" sz="1400" u="none" cap="none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95" name="Google Shape;295;p30"/>
              <p:cNvSpPr/>
              <p:nvPr/>
            </p:nvSpPr>
            <p:spPr>
              <a:xfrm>
                <a:off x="6073920" y="3384720"/>
                <a:ext cx="3047700" cy="16350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073920" y="5019840"/>
                <a:ext cx="761700" cy="5952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835680" y="5019840"/>
                <a:ext cx="762000" cy="5952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7597800" y="5019840"/>
                <a:ext cx="762000" cy="5952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8359920" y="5019840"/>
                <a:ext cx="761700" cy="5952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149880" y="5019840"/>
                <a:ext cx="533520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r>
                  <a:rPr b="0" baseline="3000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</a:t>
                </a: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-1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988320" y="5019840"/>
                <a:ext cx="533142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r>
                  <a:rPr b="0" baseline="3000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</a:t>
                </a: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-2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7750080" y="5019840"/>
                <a:ext cx="533520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r>
                  <a:rPr b="0" baseline="3000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</a:t>
                </a: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-3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8512200" y="5019840"/>
                <a:ext cx="533520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r>
                  <a:rPr b="0" baseline="3000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</a:t>
                </a: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-4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531120" y="3830760"/>
                <a:ext cx="2057400" cy="459702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21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. . . .</a:t>
                </a:r>
                <a:endParaRPr b="0" i="0" sz="21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05" name="Google Shape;305;p30"/>
            <p:cNvSpPr/>
            <p:nvPr/>
          </p:nvSpPr>
          <p:spPr>
            <a:xfrm>
              <a:off x="5970600" y="1600200"/>
              <a:ext cx="1143018" cy="368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MS byte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8337600" y="1600200"/>
              <a:ext cx="1143018" cy="3682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LS byte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7" name="Google Shape;307;p30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Big Endian e Little Endian (2/2)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/>
          <p:nvPr/>
        </p:nvSpPr>
        <p:spPr>
          <a:xfrm>
            <a:off x="210982" y="1059750"/>
            <a:ext cx="8932800" cy="28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20955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i="0" lang="en" sz="3000" u="none" cap="none" strike="noStrike">
                <a:solidFill>
                  <a:srgbClr val="000000"/>
                </a:solidFill>
              </a:rPr>
              <a:t>Per un processore a 16 bit, una parola che inizia ad un indirizzo pari si dice “</a:t>
            </a:r>
            <a:r>
              <a:rPr i="0" lang="en" sz="3000" u="none" cap="none" strike="noStrike">
                <a:solidFill>
                  <a:srgbClr val="FF3300"/>
                </a:solidFill>
              </a:rPr>
              <a:t>allineata sul limite di parola</a:t>
            </a:r>
            <a:r>
              <a:rPr i="0" lang="en" sz="3000" u="none" cap="none" strike="noStrike">
                <a:solidFill>
                  <a:srgbClr val="000000"/>
                </a:solidFill>
              </a:rPr>
              <a:t>”</a:t>
            </a:r>
            <a:endParaRPr i="0" sz="3000" u="none" cap="none" strike="noStrike">
              <a:solidFill>
                <a:srgbClr val="000000"/>
              </a:solidFill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000000"/>
              </a:solidFill>
            </a:endParaRPr>
          </a:p>
          <a:p>
            <a:pPr indent="-209550" lvl="0" marL="2413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i="0" lang="en" sz="3000" u="none" cap="none" strike="noStrike">
                <a:solidFill>
                  <a:srgbClr val="000000"/>
                </a:solidFill>
              </a:rPr>
              <a:t>Tipicamente, un processore accede ai byte che costituiscono una parola allineata mediante una sola operazione di lettura (</a:t>
            </a:r>
            <a:r>
              <a:rPr i="1" lang="en" sz="3000" u="none" cap="none" strike="noStrike">
                <a:solidFill>
                  <a:srgbClr val="000000"/>
                </a:solidFill>
              </a:rPr>
              <a:t>Read</a:t>
            </a:r>
            <a:r>
              <a:rPr i="0" lang="en" sz="3000" u="none" cap="none" strike="noStrike">
                <a:solidFill>
                  <a:srgbClr val="000000"/>
                </a:solidFill>
              </a:rPr>
              <a:t> o </a:t>
            </a:r>
            <a:r>
              <a:rPr i="1" lang="en" sz="3000" u="none" cap="none" strike="noStrike">
                <a:solidFill>
                  <a:srgbClr val="000000"/>
                </a:solidFill>
              </a:rPr>
              <a:t>Fetch</a:t>
            </a:r>
            <a:r>
              <a:rPr i="0" lang="en" sz="3000" u="none" cap="none" strike="noStrike">
                <a:solidFill>
                  <a:srgbClr val="000000"/>
                </a:solidFill>
              </a:rPr>
              <a:t>)</a:t>
            </a:r>
            <a:endParaRPr i="0" sz="3000" u="none" cap="none" strike="noStrike">
              <a:solidFill>
                <a:srgbClr val="000000"/>
              </a:solidFill>
            </a:endParaRPr>
          </a:p>
        </p:txBody>
      </p:sp>
      <p:sp>
        <p:nvSpPr>
          <p:cNvPr id="314" name="Google Shape;314;p31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Parole allineate e non allineate (</a:t>
            </a:r>
            <a:r>
              <a:rPr b="1" lang="en">
                <a:solidFill>
                  <a:schemeClr val="lt1"/>
                </a:solidFill>
              </a:rPr>
              <a:t>1/2</a:t>
            </a:r>
            <a:r>
              <a:rPr b="1" lang="en">
                <a:solidFill>
                  <a:schemeClr val="lt1"/>
                </a:solidFill>
              </a:rPr>
              <a:t>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Privacy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Non è consentita alcuna registrazione audio o video con qualsiasi mezzo analogico o digitale senza l’espressa autorizzazione del docente.</a:t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/>
              <a:t>Allo stesso modo non è consentita la pubblicazione di immagini/video/audio su social network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/>
          <p:nvPr/>
        </p:nvSpPr>
        <p:spPr>
          <a:xfrm>
            <a:off x="0" y="789474"/>
            <a:ext cx="91440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i="1" lang="en" sz="2500" u="none" cap="none" strike="noStrike">
                <a:solidFill>
                  <a:srgbClr val="063DE8"/>
                </a:solidFill>
              </a:rPr>
              <a:t>MC68000: NON consente parole non allineate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i="0" lang="en" sz="2500" u="none" cap="none" strike="noStrike">
                <a:solidFill>
                  <a:srgbClr val="000000"/>
                </a:solidFill>
              </a:rPr>
              <a:t>Intel x86:</a:t>
            </a:r>
            <a:r>
              <a:rPr i="0" lang="en" sz="2500" u="none" cap="none" strike="noStrike">
                <a:solidFill>
                  <a:srgbClr val="000000"/>
                </a:solidFill>
              </a:rPr>
              <a:t> consente l’utilizzo di parole non allineate (parole che iniziano ad un indirizzo dispari)</a:t>
            </a:r>
            <a:endParaRPr sz="2500"/>
          </a:p>
          <a:p>
            <a:pPr indent="-228600" lvl="0" marL="2413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500"/>
              <a:t>N</a:t>
            </a:r>
            <a:r>
              <a:rPr i="0" lang="en" sz="2500" u="none" cap="none" strike="noStrike">
                <a:solidFill>
                  <a:srgbClr val="000000"/>
                </a:solidFill>
              </a:rPr>
              <a:t>ecessari 2 accessi in memoria: </a:t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321" name="Google Shape;321;p32"/>
          <p:cNvGrpSpPr/>
          <p:nvPr/>
        </p:nvGrpSpPr>
        <p:grpSpPr>
          <a:xfrm>
            <a:off x="1547260" y="3805110"/>
            <a:ext cx="2812889" cy="481693"/>
            <a:chOff x="1676520" y="5073480"/>
            <a:chExt cx="3047880" cy="642258"/>
          </a:xfrm>
        </p:grpSpPr>
        <p:grpSp>
          <p:nvGrpSpPr>
            <p:cNvPr id="322" name="Google Shape;322;p32"/>
            <p:cNvGrpSpPr/>
            <p:nvPr/>
          </p:nvGrpSpPr>
          <p:grpSpPr>
            <a:xfrm>
              <a:off x="1676520" y="5073480"/>
              <a:ext cx="1524000" cy="337338"/>
              <a:chOff x="1676520" y="5073480"/>
              <a:chExt cx="1524000" cy="337338"/>
            </a:xfrm>
          </p:grpSpPr>
          <p:sp>
            <p:nvSpPr>
              <p:cNvPr id="323" name="Google Shape;323;p32"/>
              <p:cNvSpPr/>
              <p:nvPr/>
            </p:nvSpPr>
            <p:spPr>
              <a:xfrm>
                <a:off x="1676520" y="5073480"/>
                <a:ext cx="1524000" cy="304800"/>
              </a:xfrm>
              <a:prstGeom prst="rect">
                <a:avLst/>
              </a:prstGeom>
              <a:solidFill>
                <a:srgbClr val="00C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2057400" y="5073480"/>
                <a:ext cx="762102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X+1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5" name="Google Shape;325;p32"/>
            <p:cNvGrpSpPr/>
            <p:nvPr/>
          </p:nvGrpSpPr>
          <p:grpSpPr>
            <a:xfrm>
              <a:off x="3200400" y="5073480"/>
              <a:ext cx="1524000" cy="337338"/>
              <a:chOff x="3200400" y="5073480"/>
              <a:chExt cx="1524000" cy="337338"/>
            </a:xfrm>
          </p:grpSpPr>
          <p:sp>
            <p:nvSpPr>
              <p:cNvPr id="326" name="Google Shape;326;p32"/>
              <p:cNvSpPr/>
              <p:nvPr/>
            </p:nvSpPr>
            <p:spPr>
              <a:xfrm>
                <a:off x="3200400" y="5073480"/>
                <a:ext cx="1524000" cy="3048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657600" y="5073480"/>
                <a:ext cx="762102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8" name="Google Shape;328;p32"/>
            <p:cNvGrpSpPr/>
            <p:nvPr/>
          </p:nvGrpSpPr>
          <p:grpSpPr>
            <a:xfrm>
              <a:off x="1676520" y="5378400"/>
              <a:ext cx="1524000" cy="337338"/>
              <a:chOff x="1676520" y="5378400"/>
              <a:chExt cx="1524000" cy="337338"/>
            </a:xfrm>
          </p:grpSpPr>
          <p:sp>
            <p:nvSpPr>
              <p:cNvPr id="329" name="Google Shape;329;p32"/>
              <p:cNvSpPr/>
              <p:nvPr/>
            </p:nvSpPr>
            <p:spPr>
              <a:xfrm>
                <a:off x="1676520" y="5378400"/>
                <a:ext cx="1524000" cy="3048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2057400" y="5378400"/>
                <a:ext cx="762102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X+3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1" name="Google Shape;331;p32"/>
            <p:cNvGrpSpPr/>
            <p:nvPr/>
          </p:nvGrpSpPr>
          <p:grpSpPr>
            <a:xfrm>
              <a:off x="3200400" y="5378400"/>
              <a:ext cx="1524000" cy="337338"/>
              <a:chOff x="3200400" y="5378400"/>
              <a:chExt cx="1524000" cy="337338"/>
            </a:xfrm>
          </p:grpSpPr>
          <p:sp>
            <p:nvSpPr>
              <p:cNvPr id="332" name="Google Shape;332;p32"/>
              <p:cNvSpPr/>
              <p:nvPr/>
            </p:nvSpPr>
            <p:spPr>
              <a:xfrm>
                <a:off x="3200400" y="5378400"/>
                <a:ext cx="1524000" cy="304800"/>
              </a:xfrm>
              <a:prstGeom prst="rect">
                <a:avLst/>
              </a:prstGeom>
              <a:solidFill>
                <a:srgbClr val="00C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79100" lIns="79100" spcFirstLastPara="1" rIns="79100" wrap="square" tIns="791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657600" y="5378400"/>
                <a:ext cx="762102" cy="3373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0500" lIns="77875" spcFirstLastPara="1" rIns="77875" wrap="square" tIns="405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X+2</a:t>
                </a:r>
                <a:endParaRPr b="0" i="0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334" name="Google Shape;334;p32"/>
          <p:cNvCxnSpPr/>
          <p:nvPr/>
        </p:nvCxnSpPr>
        <p:spPr>
          <a:xfrm>
            <a:off x="4501057" y="4033800"/>
            <a:ext cx="773700" cy="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grpSp>
        <p:nvGrpSpPr>
          <p:cNvPr id="335" name="Google Shape;335;p32"/>
          <p:cNvGrpSpPr/>
          <p:nvPr/>
        </p:nvGrpSpPr>
        <p:grpSpPr>
          <a:xfrm>
            <a:off x="6821634" y="3919590"/>
            <a:ext cx="1406500" cy="253003"/>
            <a:chOff x="7391520" y="5226120"/>
            <a:chExt cx="1524000" cy="337338"/>
          </a:xfrm>
        </p:grpSpPr>
        <p:sp>
          <p:nvSpPr>
            <p:cNvPr id="336" name="Google Shape;336;p32"/>
            <p:cNvSpPr/>
            <p:nvPr/>
          </p:nvSpPr>
          <p:spPr>
            <a:xfrm>
              <a:off x="7391520" y="5226120"/>
              <a:ext cx="1524000" cy="304500"/>
            </a:xfrm>
            <a:prstGeom prst="rect">
              <a:avLst/>
            </a:prstGeom>
            <a:solidFill>
              <a:srgbClr val="00C000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7772400" y="5226120"/>
              <a:ext cx="762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X+1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8" name="Google Shape;338;p32"/>
          <p:cNvGrpSpPr/>
          <p:nvPr/>
        </p:nvGrpSpPr>
        <p:grpSpPr>
          <a:xfrm>
            <a:off x="5414913" y="3919590"/>
            <a:ext cx="1406776" cy="253003"/>
            <a:chOff x="5867280" y="5226120"/>
            <a:chExt cx="1524300" cy="337338"/>
          </a:xfrm>
        </p:grpSpPr>
        <p:sp>
          <p:nvSpPr>
            <p:cNvPr id="339" name="Google Shape;339;p32"/>
            <p:cNvSpPr/>
            <p:nvPr/>
          </p:nvSpPr>
          <p:spPr>
            <a:xfrm>
              <a:off x="5867280" y="5226120"/>
              <a:ext cx="1524300" cy="304500"/>
            </a:xfrm>
            <a:prstGeom prst="rect">
              <a:avLst/>
            </a:prstGeom>
            <a:solidFill>
              <a:srgbClr val="00C000"/>
            </a:solidFill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6324480" y="5226120"/>
              <a:ext cx="762102" cy="3373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0500" lIns="77875" spcFirstLastPara="1" rIns="77875" wrap="square" tIns="4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X+2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1" name="Google Shape;341;p32"/>
          <p:cNvSpPr/>
          <p:nvPr/>
        </p:nvSpPr>
        <p:spPr>
          <a:xfrm>
            <a:off x="1444644" y="4591080"/>
            <a:ext cx="7161750" cy="3904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</a:rPr>
              <a:t>Parola non allineata sul limite di parola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421964" y="3771900"/>
            <a:ext cx="1125360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Parola X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222611" y="4057560"/>
            <a:ext cx="1265868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Parola X+2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492402" y="4343490"/>
            <a:ext cx="914058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(X pari)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3328529" y="3515940"/>
            <a:ext cx="749196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byte 0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1910133" y="3515940"/>
            <a:ext cx="749196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byte 1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2"/>
          <p:cNvSpPr/>
          <p:nvPr/>
        </p:nvSpPr>
        <p:spPr>
          <a:xfrm>
            <a:off x="7250466" y="3621780"/>
            <a:ext cx="597078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LSB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5881244" y="3621780"/>
            <a:ext cx="661878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MSB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32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Parole allineate e non allineate (2/2)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/>
          <p:nvPr/>
        </p:nvSpPr>
        <p:spPr>
          <a:xfrm>
            <a:off x="0" y="572700"/>
            <a:ext cx="9142686" cy="45778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 u="none" cap="none" strike="noStrike">
                <a:solidFill>
                  <a:srgbClr val="FC0128"/>
                </a:solidFill>
              </a:rPr>
              <a:t>Capacità di memoria</a:t>
            </a:r>
            <a:r>
              <a:rPr i="0" lang="en" sz="2200" u="none" cap="none" strike="noStrike">
                <a:solidFill>
                  <a:srgbClr val="000000"/>
                </a:solidFill>
              </a:rPr>
              <a:t>:</a:t>
            </a:r>
            <a:endParaRPr i="0" sz="2200" u="none" cap="none" strike="noStrike">
              <a:solidFill>
                <a:srgbClr val="000000"/>
              </a:solidFill>
            </a:endParaRPr>
          </a:p>
          <a:p>
            <a:pPr indent="-139700" lvl="1" marL="3937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i="0" lang="en" sz="2200" u="none" cap="none" strike="noStrike">
                <a:solidFill>
                  <a:srgbClr val="FF0000"/>
                </a:solidFill>
              </a:rPr>
              <a:t> </a:t>
            </a:r>
            <a:r>
              <a:rPr i="0" lang="en" sz="2200" u="none" cap="none" strike="noStrike">
                <a:solidFill>
                  <a:srgbClr val="0000FF"/>
                </a:solidFill>
              </a:rPr>
              <a:t>numero </a:t>
            </a:r>
            <a:r>
              <a:rPr b="1" i="1" lang="en" sz="2200" u="none" cap="none" strike="noStrike">
                <a:solidFill>
                  <a:srgbClr val="0000FF"/>
                </a:solidFill>
              </a:rPr>
              <a:t>N</a:t>
            </a:r>
            <a:r>
              <a:rPr i="0" lang="en" sz="2200" u="none" cap="none" strike="noStrike">
                <a:solidFill>
                  <a:srgbClr val="0000FF"/>
                </a:solidFill>
              </a:rPr>
              <a:t> di registri che la costituiscono </a:t>
            </a:r>
            <a:endParaRPr i="0" sz="2200" u="none" cap="none" strike="noStrike">
              <a:solidFill>
                <a:srgbClr val="000000"/>
              </a:solidFill>
            </a:endParaRPr>
          </a:p>
          <a:p>
            <a:pPr indent="-139700" lvl="1" marL="3937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i="0" lang="en" sz="2200" u="none" cap="none" strike="noStrike">
                <a:solidFill>
                  <a:srgbClr val="0000FF"/>
                </a:solidFill>
              </a:rPr>
              <a:t> lunghezza in bit del singolo registro</a:t>
            </a:r>
            <a:endParaRPr i="0" sz="2200" u="none" cap="none" strike="noStrike">
              <a:solidFill>
                <a:srgbClr val="000000"/>
              </a:solidFill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i="0" lang="en" sz="2200" u="none" cap="none" strike="noStrike">
                <a:solidFill>
                  <a:srgbClr val="0000FF"/>
                </a:solidFill>
              </a:rPr>
              <a:t>ESEMPI: 1 MB = 1M*8 bit (2</a:t>
            </a:r>
            <a:r>
              <a:rPr baseline="30000" i="0" lang="en" sz="1800" u="none" cap="none" strike="noStrike">
                <a:solidFill>
                  <a:srgbClr val="0000FF"/>
                </a:solidFill>
              </a:rPr>
              <a:t>20</a:t>
            </a:r>
            <a:r>
              <a:rPr i="0" lang="en" sz="2200" u="none" cap="none" strike="noStrike">
                <a:solidFill>
                  <a:srgbClr val="0000FF"/>
                </a:solidFill>
              </a:rPr>
              <a:t> registri da 8 bit)</a:t>
            </a:r>
            <a:br>
              <a:rPr i="0" lang="en" sz="1000" u="none" cap="none" strike="noStrike"/>
            </a:br>
            <a:r>
              <a:rPr i="0" lang="en" sz="2200" u="none" cap="none" strike="noStrike">
                <a:solidFill>
                  <a:srgbClr val="0000FF"/>
                </a:solidFill>
              </a:rPr>
              <a:t>		   16kW = 16K*32 bit(16*2</a:t>
            </a:r>
            <a:r>
              <a:rPr baseline="30000" i="0" lang="en" sz="1800" u="none" cap="none" strike="noStrike">
                <a:solidFill>
                  <a:srgbClr val="0000FF"/>
                </a:solidFill>
              </a:rPr>
              <a:t>10</a:t>
            </a:r>
            <a:r>
              <a:rPr i="0" lang="en" sz="2200" u="none" cap="none" strike="noStrike">
                <a:solidFill>
                  <a:srgbClr val="0000FF"/>
                </a:solidFill>
              </a:rPr>
              <a:t> reg. da 32 bit)</a:t>
            </a:r>
            <a:endParaRPr i="0" sz="2200" u="none" cap="none" strike="noStrike">
              <a:solidFill>
                <a:srgbClr val="000000"/>
              </a:solidFill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i="0" sz="22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1" i="1" lang="en" sz="2200" u="none" cap="none" strike="noStrike">
                <a:solidFill>
                  <a:srgbClr val="800080"/>
                </a:solidFill>
              </a:rPr>
              <a:t>Tempo di accesso</a:t>
            </a:r>
            <a:r>
              <a:rPr i="0" lang="en" sz="2200" u="none" cap="none" strike="noStrike">
                <a:solidFill>
                  <a:srgbClr val="800080"/>
                </a:solidFill>
              </a:rPr>
              <a:t> (tempo per effettuare un’operazione di lettura o scrittura): </a:t>
            </a:r>
            <a:br>
              <a:rPr i="0" lang="en" sz="1000" u="none" cap="none" strike="noStrike"/>
            </a:br>
            <a:r>
              <a:rPr i="0" lang="en" sz="2200" u="none" cap="none" strike="noStrike">
                <a:solidFill>
                  <a:srgbClr val="800080"/>
                </a:solidFill>
              </a:rPr>
              <a:t>	- tempo per operare la selezione </a:t>
            </a:r>
            <a:br>
              <a:rPr i="0" lang="en" sz="1000" u="none" cap="none" strike="noStrike"/>
            </a:br>
            <a:r>
              <a:rPr i="0" lang="en" sz="2200" u="none" cap="none" strike="noStrike">
                <a:solidFill>
                  <a:srgbClr val="800080"/>
                </a:solidFill>
              </a:rPr>
              <a:t>	- tempo per l’operazione di lettura/scrittura</a:t>
            </a:r>
            <a:endParaRPr i="0" sz="2200" u="none" cap="none" strike="noStrike">
              <a:solidFill>
                <a:srgbClr val="000000"/>
              </a:solidFill>
            </a:endParaRPr>
          </a:p>
        </p:txBody>
      </p:sp>
      <p:sp>
        <p:nvSpPr>
          <p:cNvPr id="356" name="Google Shape;356;p33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Parametri di una memoria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/>
          <p:nvPr/>
        </p:nvSpPr>
        <p:spPr>
          <a:xfrm>
            <a:off x="3202937" y="919080"/>
            <a:ext cx="2131800" cy="1014300"/>
          </a:xfrm>
          <a:prstGeom prst="rect">
            <a:avLst/>
          </a:prstGeom>
          <a:noFill/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4"/>
          <p:cNvSpPr/>
          <p:nvPr/>
        </p:nvSpPr>
        <p:spPr>
          <a:xfrm rot="5400000">
            <a:off x="1907540" y="1278738"/>
            <a:ext cx="1858675" cy="1027299"/>
          </a:xfrm>
          <a:custGeom>
            <a:rect b="b" l="l" r="r" t="t"/>
            <a:pathLst>
              <a:path extrusionOk="0" h="2529" w="6885">
                <a:moveTo>
                  <a:pt x="6884" y="1818"/>
                </a:moveTo>
                <a:lnTo>
                  <a:pt x="2919" y="1818"/>
                </a:lnTo>
                <a:lnTo>
                  <a:pt x="2919" y="842"/>
                </a:lnTo>
                <a:lnTo>
                  <a:pt x="3907" y="842"/>
                </a:lnTo>
                <a:lnTo>
                  <a:pt x="1953" y="0"/>
                </a:lnTo>
                <a:lnTo>
                  <a:pt x="0" y="842"/>
                </a:lnTo>
                <a:lnTo>
                  <a:pt x="988" y="842"/>
                </a:lnTo>
                <a:lnTo>
                  <a:pt x="988" y="2528"/>
                </a:lnTo>
                <a:lnTo>
                  <a:pt x="6884" y="2528"/>
                </a:lnTo>
                <a:lnTo>
                  <a:pt x="6884" y="1818"/>
                </a:lnTo>
              </a:path>
            </a:pathLst>
          </a:cu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4" name="Google Shape;364;p34"/>
          <p:cNvSpPr/>
          <p:nvPr/>
        </p:nvSpPr>
        <p:spPr>
          <a:xfrm>
            <a:off x="1525450" y="2722950"/>
            <a:ext cx="5554200" cy="2028900"/>
          </a:xfrm>
          <a:prstGeom prst="rect">
            <a:avLst/>
          </a:prstGeom>
          <a:solidFill>
            <a:srgbClr val="A4C2F4"/>
          </a:solidFill>
          <a:ln cap="flat" cmpd="sng" w="381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4"/>
          <p:cNvSpPr/>
          <p:nvPr/>
        </p:nvSpPr>
        <p:spPr>
          <a:xfrm>
            <a:off x="1651300" y="2837975"/>
            <a:ext cx="1680534" cy="118373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</a:t>
            </a: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(MA)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34"/>
          <p:cNvSpPr/>
          <p:nvPr/>
        </p:nvSpPr>
        <p:spPr>
          <a:xfrm>
            <a:off x="3460762" y="2830823"/>
            <a:ext cx="1680534" cy="118373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Buffer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Times New Roman"/>
                <a:ea typeface="Times New Roman"/>
                <a:cs typeface="Times New Roman"/>
                <a:sym typeface="Times New Roman"/>
              </a:rPr>
              <a:t>(MB)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34"/>
          <p:cNvSpPr/>
          <p:nvPr/>
        </p:nvSpPr>
        <p:spPr>
          <a:xfrm>
            <a:off x="5270225" y="2835000"/>
            <a:ext cx="1680534" cy="118373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Unità di controllo del processore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4"/>
          <p:cNvSpPr/>
          <p:nvPr/>
        </p:nvSpPr>
        <p:spPr>
          <a:xfrm>
            <a:off x="3979416" y="1933470"/>
            <a:ext cx="580118" cy="901533"/>
          </a:xfrm>
          <a:custGeom>
            <a:rect b="b" l="l" r="r" t="t"/>
            <a:pathLst>
              <a:path extrusionOk="0" h="3340" w="1748">
                <a:moveTo>
                  <a:pt x="0" y="664"/>
                </a:moveTo>
                <a:lnTo>
                  <a:pt x="873" y="0"/>
                </a:lnTo>
                <a:lnTo>
                  <a:pt x="1747" y="664"/>
                </a:lnTo>
                <a:lnTo>
                  <a:pt x="1310" y="664"/>
                </a:lnTo>
                <a:lnTo>
                  <a:pt x="1310" y="2675"/>
                </a:lnTo>
                <a:lnTo>
                  <a:pt x="1747" y="2675"/>
                </a:lnTo>
                <a:lnTo>
                  <a:pt x="873" y="3339"/>
                </a:lnTo>
                <a:lnTo>
                  <a:pt x="0" y="2675"/>
                </a:lnTo>
                <a:lnTo>
                  <a:pt x="436" y="2675"/>
                </a:lnTo>
                <a:lnTo>
                  <a:pt x="436" y="664"/>
                </a:lnTo>
                <a:lnTo>
                  <a:pt x="0" y="664"/>
                </a:lnTo>
              </a:path>
            </a:pathLst>
          </a:cu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9" name="Google Shape;369;p34"/>
          <p:cNvSpPr/>
          <p:nvPr/>
        </p:nvSpPr>
        <p:spPr>
          <a:xfrm>
            <a:off x="3397638" y="1257390"/>
            <a:ext cx="1743714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Memoria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0" name="Google Shape;370;p34"/>
          <p:cNvGrpSpPr/>
          <p:nvPr/>
        </p:nvGrpSpPr>
        <p:grpSpPr>
          <a:xfrm>
            <a:off x="5327200" y="1651320"/>
            <a:ext cx="531590" cy="1183725"/>
            <a:chOff x="5772240" y="2201760"/>
            <a:chExt cx="576000" cy="1578300"/>
          </a:xfrm>
        </p:grpSpPr>
        <p:cxnSp>
          <p:nvCxnSpPr>
            <p:cNvPr id="371" name="Google Shape;371;p34"/>
            <p:cNvCxnSpPr/>
            <p:nvPr/>
          </p:nvCxnSpPr>
          <p:spPr>
            <a:xfrm>
              <a:off x="6340320" y="2201760"/>
              <a:ext cx="1800" cy="1578300"/>
            </a:xfrm>
            <a:prstGeom prst="straightConnector1">
              <a:avLst/>
            </a:prstGeom>
            <a:noFill/>
            <a:ln cap="flat" cmpd="sng" w="38150">
              <a:solidFill>
                <a:srgbClr val="FF33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2" name="Google Shape;372;p34"/>
            <p:cNvCxnSpPr/>
            <p:nvPr/>
          </p:nvCxnSpPr>
          <p:spPr>
            <a:xfrm flipH="1">
              <a:off x="5772240" y="2201760"/>
              <a:ext cx="576000" cy="1800"/>
            </a:xfrm>
            <a:prstGeom prst="straightConnector1">
              <a:avLst/>
            </a:prstGeom>
            <a:noFill/>
            <a:ln cap="flat" cmpd="sng" w="38150">
              <a:solidFill>
                <a:srgbClr val="FF3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</p:grpSp>
      <p:grpSp>
        <p:nvGrpSpPr>
          <p:cNvPr id="373" name="Google Shape;373;p34"/>
          <p:cNvGrpSpPr/>
          <p:nvPr/>
        </p:nvGrpSpPr>
        <p:grpSpPr>
          <a:xfrm>
            <a:off x="5326757" y="1257390"/>
            <a:ext cx="984550" cy="1577700"/>
            <a:chOff x="5771760" y="1676520"/>
            <a:chExt cx="1066800" cy="2103600"/>
          </a:xfrm>
        </p:grpSpPr>
        <p:cxnSp>
          <p:nvCxnSpPr>
            <p:cNvPr id="374" name="Google Shape;374;p34"/>
            <p:cNvCxnSpPr/>
            <p:nvPr/>
          </p:nvCxnSpPr>
          <p:spPr>
            <a:xfrm>
              <a:off x="6831000" y="1676520"/>
              <a:ext cx="1500" cy="2103600"/>
            </a:xfrm>
            <a:prstGeom prst="straightConnector1">
              <a:avLst/>
            </a:prstGeom>
            <a:noFill/>
            <a:ln cap="flat" cmpd="sng" w="38150">
              <a:solidFill>
                <a:srgbClr val="FF33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5" name="Google Shape;375;p34"/>
            <p:cNvCxnSpPr/>
            <p:nvPr/>
          </p:nvCxnSpPr>
          <p:spPr>
            <a:xfrm flipH="1">
              <a:off x="5771760" y="1676520"/>
              <a:ext cx="1066800" cy="1500"/>
            </a:xfrm>
            <a:prstGeom prst="straightConnector1">
              <a:avLst/>
            </a:prstGeom>
            <a:noFill/>
            <a:ln cap="flat" cmpd="sng" w="38150">
              <a:solidFill>
                <a:srgbClr val="FF33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</p:grpSp>
      <p:sp>
        <p:nvSpPr>
          <p:cNvPr id="376" name="Google Shape;376;p34"/>
          <p:cNvSpPr/>
          <p:nvPr/>
        </p:nvSpPr>
        <p:spPr>
          <a:xfrm>
            <a:off x="5464928" y="1300953"/>
            <a:ext cx="2552364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Enable (WE)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34"/>
          <p:cNvSpPr/>
          <p:nvPr/>
        </p:nvSpPr>
        <p:spPr>
          <a:xfrm>
            <a:off x="5464928" y="829860"/>
            <a:ext cx="2341386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Enable (RE)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34"/>
          <p:cNvSpPr/>
          <p:nvPr/>
        </p:nvSpPr>
        <p:spPr>
          <a:xfrm>
            <a:off x="924665" y="1220400"/>
            <a:ext cx="1652616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bus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34"/>
          <p:cNvSpPr/>
          <p:nvPr/>
        </p:nvSpPr>
        <p:spPr>
          <a:xfrm>
            <a:off x="4495076" y="1969380"/>
            <a:ext cx="1623402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bus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0" name="Google Shape;380;p34"/>
          <p:cNvGrpSpPr/>
          <p:nvPr/>
        </p:nvGrpSpPr>
        <p:grpSpPr>
          <a:xfrm>
            <a:off x="1912064" y="2565000"/>
            <a:ext cx="1078132" cy="0"/>
            <a:chOff x="2071800" y="3420000"/>
            <a:chExt cx="1168200" cy="0"/>
          </a:xfrm>
        </p:grpSpPr>
        <p:cxnSp>
          <p:nvCxnSpPr>
            <p:cNvPr id="381" name="Google Shape;381;p34"/>
            <p:cNvCxnSpPr/>
            <p:nvPr/>
          </p:nvCxnSpPr>
          <p:spPr>
            <a:xfrm>
              <a:off x="2071800" y="3420000"/>
              <a:ext cx="477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382" name="Google Shape;382;p34"/>
            <p:cNvCxnSpPr/>
            <p:nvPr/>
          </p:nvCxnSpPr>
          <p:spPr>
            <a:xfrm rot="10800000">
              <a:off x="2815200" y="3420000"/>
              <a:ext cx="424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383" name="Google Shape;383;p34"/>
            <p:cNvCxnSpPr/>
            <p:nvPr/>
          </p:nvCxnSpPr>
          <p:spPr>
            <a:xfrm>
              <a:off x="2549160" y="3420000"/>
              <a:ext cx="3408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384" name="Google Shape;384;p34"/>
          <p:cNvGrpSpPr/>
          <p:nvPr/>
        </p:nvGrpSpPr>
        <p:grpSpPr>
          <a:xfrm>
            <a:off x="3654684" y="2592000"/>
            <a:ext cx="1162854" cy="0"/>
            <a:chOff x="3960000" y="3456000"/>
            <a:chExt cx="1260000" cy="0"/>
          </a:xfrm>
        </p:grpSpPr>
        <p:cxnSp>
          <p:nvCxnSpPr>
            <p:cNvPr id="385" name="Google Shape;385;p34"/>
            <p:cNvCxnSpPr/>
            <p:nvPr/>
          </p:nvCxnSpPr>
          <p:spPr>
            <a:xfrm>
              <a:off x="3960000" y="3456000"/>
              <a:ext cx="516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386" name="Google Shape;386;p34"/>
            <p:cNvCxnSpPr/>
            <p:nvPr/>
          </p:nvCxnSpPr>
          <p:spPr>
            <a:xfrm rot="10800000">
              <a:off x="4761000" y="3456000"/>
              <a:ext cx="459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387" name="Google Shape;387;p34"/>
            <p:cNvCxnSpPr/>
            <p:nvPr/>
          </p:nvCxnSpPr>
          <p:spPr>
            <a:xfrm>
              <a:off x="4475880" y="3456000"/>
              <a:ext cx="367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88" name="Google Shape;388;p34"/>
          <p:cNvSpPr/>
          <p:nvPr/>
        </p:nvSpPr>
        <p:spPr>
          <a:xfrm>
            <a:off x="1613083" y="4294685"/>
            <a:ext cx="1951668" cy="3447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Processore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4"/>
          <p:cNvSpPr/>
          <p:nvPr/>
        </p:nvSpPr>
        <p:spPr>
          <a:xfrm>
            <a:off x="1623397" y="2336040"/>
            <a:ext cx="257700" cy="263100"/>
          </a:xfrm>
          <a:prstGeom prst="ellipse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4618010" y="2291490"/>
            <a:ext cx="259500" cy="263400"/>
          </a:xfrm>
          <a:prstGeom prst="ellipse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1623397" y="2290680"/>
            <a:ext cx="710694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 bit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4561527" y="2273670"/>
            <a:ext cx="990414" cy="299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 bit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34"/>
          <p:cNvSpPr/>
          <p:nvPr/>
        </p:nvSpPr>
        <p:spPr>
          <a:xfrm>
            <a:off x="1846008" y="2015820"/>
            <a:ext cx="1485810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INDIRIZZO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34"/>
          <p:cNvSpPr/>
          <p:nvPr/>
        </p:nvSpPr>
        <p:spPr>
          <a:xfrm>
            <a:off x="3655468" y="2126520"/>
            <a:ext cx="1292436" cy="27621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DATO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34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Interazione processore-memoria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/>
          <p:nvPr/>
        </p:nvSpPr>
        <p:spPr>
          <a:xfrm>
            <a:off x="283575" y="870300"/>
            <a:ext cx="8556192" cy="40483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393700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Copia del contenuto della memoria in un registro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368300" lvl="1" marL="787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AutoNum type="arabicPeriod"/>
            </a:pPr>
            <a:r>
              <a:rPr lang="en" sz="2000"/>
              <a:t>Imposta i bit di indirizzo sul bus Memory Address: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INDIRIZZO⇒MA;</a:t>
            </a:r>
            <a:br>
              <a:rPr i="0" lang="en" sz="2000" u="none" cap="none" strike="noStrike">
                <a:solidFill>
                  <a:srgbClr val="000000"/>
                </a:solidFill>
              </a:rPr>
            </a:br>
            <a:endParaRPr i="0" sz="2000" u="none" cap="none" strike="noStrike">
              <a:solidFill>
                <a:srgbClr val="000000"/>
              </a:solidFill>
            </a:endParaRPr>
          </a:p>
          <a:p>
            <a:pPr indent="-368300" lvl="1" marL="787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AutoNum type="arabicPeriod"/>
            </a:pPr>
            <a:r>
              <a:rPr lang="en" sz="2000"/>
              <a:t>A</a:t>
            </a:r>
            <a:r>
              <a:rPr i="0" lang="en" sz="2000" u="none" cap="none" strike="noStrike">
                <a:solidFill>
                  <a:srgbClr val="000000"/>
                </a:solidFill>
              </a:rPr>
              <a:t>bilita </a:t>
            </a:r>
            <a:r>
              <a:rPr b="1" i="0" lang="en" sz="2000" u="none" cap="none" strike="noStrike">
                <a:solidFill>
                  <a:srgbClr val="0000FF"/>
                </a:solidFill>
              </a:rPr>
              <a:t>RE</a:t>
            </a:r>
            <a:r>
              <a:rPr b="1" i="0" lang="en" sz="2000" u="none" cap="none" strike="noStrike">
                <a:solidFill>
                  <a:srgbClr val="000000"/>
                </a:solidFill>
              </a:rPr>
              <a:t> </a:t>
            </a:r>
            <a:r>
              <a:rPr i="0" lang="en" sz="2000" u="none" cap="none" strike="noStrike">
                <a:solidFill>
                  <a:srgbClr val="000000"/>
                </a:solidFill>
              </a:rPr>
              <a:t>(</a:t>
            </a:r>
            <a:r>
              <a:rPr b="1" i="0" lang="en" sz="2000" u="none" cap="none" strike="noStrike">
                <a:solidFill>
                  <a:srgbClr val="000000"/>
                </a:solidFill>
              </a:rPr>
              <a:t>Read Enable</a:t>
            </a:r>
            <a:r>
              <a:rPr i="0" lang="en" sz="2000" u="none" cap="none" strike="noStrike">
                <a:solidFill>
                  <a:srgbClr val="000000"/>
                </a:solidFill>
              </a:rPr>
              <a:t>)</a:t>
            </a:r>
            <a:r>
              <a:rPr lang="en" sz="2000"/>
              <a:t>:</a:t>
            </a:r>
            <a:br>
              <a:rPr lang="en" sz="2000"/>
            </a:br>
            <a:endParaRPr sz="2000"/>
          </a:p>
          <a:p>
            <a:pPr indent="-368300" lvl="1" marL="787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AutoNum type="arabicPeriod"/>
            </a:pPr>
            <a:r>
              <a:rPr lang="en" sz="2000"/>
              <a:t>Il</a:t>
            </a:r>
            <a:r>
              <a:rPr i="0" lang="en" sz="2000" u="none" cap="none" strike="noStrike">
                <a:solidFill>
                  <a:srgbClr val="000000"/>
                </a:solidFill>
              </a:rPr>
              <a:t> dato </a:t>
            </a:r>
            <a:r>
              <a:rPr lang="en" sz="2000"/>
              <a:t>presente all’indirizzo </a:t>
            </a:r>
            <a:r>
              <a:rPr i="0" lang="en" sz="2000" u="none" cap="none" strike="noStrike">
                <a:solidFill>
                  <a:srgbClr val="000000"/>
                </a:solidFill>
              </a:rPr>
              <a:t>MA </a:t>
            </a:r>
            <a:r>
              <a:rPr lang="en" sz="2000"/>
              <a:t>è reso disponibile sul bus Memory Buffer:</a:t>
            </a:r>
            <a:br>
              <a:rPr lang="en" sz="2000"/>
            </a:br>
            <a:r>
              <a:rPr lang="en" sz="2000"/>
              <a:t>DATO</a:t>
            </a:r>
            <a:r>
              <a:rPr lang="en" sz="2000">
                <a:solidFill>
                  <a:schemeClr val="dk1"/>
                </a:solidFill>
              </a:rPr>
              <a:t>⇒MB</a:t>
            </a:r>
            <a:r>
              <a:rPr lang="en" sz="2000"/>
              <a:t>;</a:t>
            </a:r>
            <a:r>
              <a:rPr i="0" lang="en" sz="2000" u="none" cap="none" strike="noStrike">
                <a:solidFill>
                  <a:srgbClr val="000000"/>
                </a:solidFill>
              </a:rPr>
              <a:t>	 </a:t>
            </a:r>
            <a:br>
              <a:rPr i="0" lang="en" sz="2000" u="none" cap="none" strike="noStrike">
                <a:solidFill>
                  <a:srgbClr val="000000"/>
                </a:solidFill>
              </a:rPr>
            </a:br>
            <a:endParaRPr i="0" sz="2000" u="none" cap="none" strike="noStrike">
              <a:solidFill>
                <a:srgbClr val="000000"/>
              </a:solidFill>
            </a:endParaRPr>
          </a:p>
          <a:p>
            <a:pPr indent="-368300" lvl="1" marL="787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3300"/>
              </a:buClr>
              <a:buSzPts val="2000"/>
              <a:buAutoNum type="arabicPeriod"/>
            </a:pPr>
            <a:r>
              <a:rPr lang="en" sz="2000"/>
              <a:t>Il dato presente sul</a:t>
            </a:r>
            <a:r>
              <a:rPr i="0" lang="en" sz="2000" u="none" cap="none" strike="noStrike">
                <a:solidFill>
                  <a:srgbClr val="000000"/>
                </a:solidFill>
              </a:rPr>
              <a:t> MB viene portato </a:t>
            </a:r>
            <a:r>
              <a:rPr lang="en" sz="2000"/>
              <a:t>copiato in un registro.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402" name="Google Shape;402;p35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Prelievo di una parola dalla memoria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"/>
          <p:cNvSpPr/>
          <p:nvPr/>
        </p:nvSpPr>
        <p:spPr>
          <a:xfrm>
            <a:off x="9775" y="4723925"/>
            <a:ext cx="9134100" cy="419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Processore</a:t>
            </a:r>
            <a:endParaRPr/>
          </a:p>
        </p:txBody>
      </p:sp>
      <p:sp>
        <p:nvSpPr>
          <p:cNvPr id="409" name="Google Shape;409;p36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Prelievo di una parola dalla 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10" name="Google Shape;410;p36"/>
          <p:cNvSpPr txBox="1"/>
          <p:nvPr/>
        </p:nvSpPr>
        <p:spPr>
          <a:xfrm>
            <a:off x="5716375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11" name="Google Shape;411;p36"/>
          <p:cNvSpPr txBox="1"/>
          <p:nvPr/>
        </p:nvSpPr>
        <p:spPr>
          <a:xfrm>
            <a:off x="6135149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12" name="Google Shape;412;p36"/>
          <p:cNvSpPr txBox="1"/>
          <p:nvPr/>
        </p:nvSpPr>
        <p:spPr>
          <a:xfrm>
            <a:off x="6553924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13" name="Google Shape;413;p36"/>
          <p:cNvSpPr txBox="1"/>
          <p:nvPr/>
        </p:nvSpPr>
        <p:spPr>
          <a:xfrm>
            <a:off x="6972698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14" name="Google Shape;414;p36"/>
          <p:cNvSpPr txBox="1"/>
          <p:nvPr/>
        </p:nvSpPr>
        <p:spPr>
          <a:xfrm>
            <a:off x="510150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15" name="Google Shape;415;p36"/>
          <p:cNvSpPr txBox="1"/>
          <p:nvPr/>
        </p:nvSpPr>
        <p:spPr>
          <a:xfrm>
            <a:off x="928924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16" name="Google Shape;416;p36"/>
          <p:cNvSpPr txBox="1"/>
          <p:nvPr/>
        </p:nvSpPr>
        <p:spPr>
          <a:xfrm>
            <a:off x="1347699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17" name="Google Shape;417;p36"/>
          <p:cNvSpPr txBox="1"/>
          <p:nvPr/>
        </p:nvSpPr>
        <p:spPr>
          <a:xfrm>
            <a:off x="1766473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cxnSp>
        <p:nvCxnSpPr>
          <p:cNvPr id="418" name="Google Shape;418;p36"/>
          <p:cNvCxnSpPr>
            <a:stCxn id="414" idx="0"/>
          </p:cNvCxnSpPr>
          <p:nvPr/>
        </p:nvCxnSpPr>
        <p:spPr>
          <a:xfrm flipH="1" rot="10800000">
            <a:off x="688650" y="596393"/>
            <a:ext cx="252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p36"/>
          <p:cNvCxnSpPr>
            <a:stCxn id="415" idx="0"/>
          </p:cNvCxnSpPr>
          <p:nvPr/>
        </p:nvCxnSpPr>
        <p:spPr>
          <a:xfrm flipH="1" rot="10800000">
            <a:off x="1107424" y="596393"/>
            <a:ext cx="126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36"/>
          <p:cNvCxnSpPr>
            <a:stCxn id="416" idx="0"/>
          </p:cNvCxnSpPr>
          <p:nvPr/>
        </p:nvCxnSpPr>
        <p:spPr>
          <a:xfrm flipH="1" rot="10800000">
            <a:off x="1526199" y="596393"/>
            <a:ext cx="126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36"/>
          <p:cNvCxnSpPr>
            <a:stCxn id="417" idx="0"/>
          </p:cNvCxnSpPr>
          <p:nvPr/>
        </p:nvCxnSpPr>
        <p:spPr>
          <a:xfrm flipH="1" rot="10800000">
            <a:off x="1944973" y="596393"/>
            <a:ext cx="3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36"/>
          <p:cNvCxnSpPr>
            <a:stCxn id="410" idx="0"/>
          </p:cNvCxnSpPr>
          <p:nvPr/>
        </p:nvCxnSpPr>
        <p:spPr>
          <a:xfrm flipH="1" rot="10800000">
            <a:off x="5894875" y="596393"/>
            <a:ext cx="465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" name="Google Shape;423;p36"/>
          <p:cNvCxnSpPr>
            <a:stCxn id="411" idx="0"/>
          </p:cNvCxnSpPr>
          <p:nvPr/>
        </p:nvCxnSpPr>
        <p:spPr>
          <a:xfrm flipH="1" rot="10800000">
            <a:off x="6313649" y="596393"/>
            <a:ext cx="33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36"/>
          <p:cNvCxnSpPr>
            <a:stCxn id="412" idx="0"/>
          </p:cNvCxnSpPr>
          <p:nvPr/>
        </p:nvCxnSpPr>
        <p:spPr>
          <a:xfrm flipH="1" rot="10800000">
            <a:off x="6732424" y="596393"/>
            <a:ext cx="33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36"/>
          <p:cNvCxnSpPr>
            <a:stCxn id="413" idx="0"/>
          </p:cNvCxnSpPr>
          <p:nvPr/>
        </p:nvCxnSpPr>
        <p:spPr>
          <a:xfrm flipH="1" rot="10800000">
            <a:off x="7151198" y="596393"/>
            <a:ext cx="24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6" name="Google Shape;426;p36"/>
          <p:cNvSpPr txBox="1"/>
          <p:nvPr/>
        </p:nvSpPr>
        <p:spPr>
          <a:xfrm rot="-5400000">
            <a:off x="929925" y="1964575"/>
            <a:ext cx="3256200" cy="657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Decoder</a:t>
            </a:r>
            <a:endParaRPr b="1"/>
          </a:p>
        </p:txBody>
      </p:sp>
      <p:cxnSp>
        <p:nvCxnSpPr>
          <p:cNvPr id="427" name="Google Shape;427;p36"/>
          <p:cNvCxnSpPr/>
          <p:nvPr/>
        </p:nvCxnSpPr>
        <p:spPr>
          <a:xfrm>
            <a:off x="1945925" y="2601075"/>
            <a:ext cx="30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36"/>
          <p:cNvCxnSpPr/>
          <p:nvPr/>
        </p:nvCxnSpPr>
        <p:spPr>
          <a:xfrm flipH="1" rot="10800000">
            <a:off x="1535225" y="2317375"/>
            <a:ext cx="7137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36"/>
          <p:cNvSpPr/>
          <p:nvPr/>
        </p:nvSpPr>
        <p:spPr>
          <a:xfrm>
            <a:off x="1474314" y="225050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6"/>
          <p:cNvSpPr/>
          <p:nvPr/>
        </p:nvSpPr>
        <p:spPr>
          <a:xfrm>
            <a:off x="1874871" y="255936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1" name="Google Shape;431;p36"/>
          <p:cNvCxnSpPr>
            <a:stCxn id="432" idx="2"/>
          </p:cNvCxnSpPr>
          <p:nvPr/>
        </p:nvCxnSpPr>
        <p:spPr>
          <a:xfrm flipH="1" rot="-5400000">
            <a:off x="4421475" y="3161161"/>
            <a:ext cx="419700" cy="258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36"/>
          <p:cNvCxnSpPr>
            <a:stCxn id="434" idx="2"/>
          </p:cNvCxnSpPr>
          <p:nvPr/>
        </p:nvCxnSpPr>
        <p:spPr>
          <a:xfrm flipH="1" rot="-5400000">
            <a:off x="4894849" y="3106561"/>
            <a:ext cx="302400" cy="2580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36"/>
          <p:cNvCxnSpPr>
            <a:stCxn id="436" idx="2"/>
          </p:cNvCxnSpPr>
          <p:nvPr/>
        </p:nvCxnSpPr>
        <p:spPr>
          <a:xfrm flipH="1" rot="-5400000">
            <a:off x="5348874" y="3071311"/>
            <a:ext cx="224100" cy="2572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36"/>
          <p:cNvCxnSpPr>
            <a:stCxn id="438" idx="2"/>
          </p:cNvCxnSpPr>
          <p:nvPr/>
        </p:nvCxnSpPr>
        <p:spPr>
          <a:xfrm flipH="1" rot="-5400000">
            <a:off x="5812348" y="3026611"/>
            <a:ext cx="136200" cy="257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9" name="Google Shape;439;p36"/>
          <p:cNvSpPr/>
          <p:nvPr/>
        </p:nvSpPr>
        <p:spPr>
          <a:xfrm>
            <a:off x="5854800" y="46204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6265136" y="45169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6685250" y="44211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6"/>
          <p:cNvSpPr/>
          <p:nvPr/>
        </p:nvSpPr>
        <p:spPr>
          <a:xfrm>
            <a:off x="7095585" y="43058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3" name="Google Shape;443;p36"/>
          <p:cNvCxnSpPr>
            <a:stCxn id="432" idx="0"/>
          </p:cNvCxnSpPr>
          <p:nvPr/>
        </p:nvCxnSpPr>
        <p:spPr>
          <a:xfrm flipH="1" rot="5400000">
            <a:off x="3015225" y="3595111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36"/>
          <p:cNvCxnSpPr>
            <a:stCxn id="434" idx="0"/>
          </p:cNvCxnSpPr>
          <p:nvPr/>
        </p:nvCxnSpPr>
        <p:spPr>
          <a:xfrm flipH="1" rot="5400000">
            <a:off x="3249049" y="3410161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36"/>
          <p:cNvCxnSpPr>
            <a:stCxn id="436" idx="0"/>
          </p:cNvCxnSpPr>
          <p:nvPr/>
        </p:nvCxnSpPr>
        <p:spPr>
          <a:xfrm flipH="1" rot="5400000">
            <a:off x="3463374" y="3205711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36"/>
          <p:cNvCxnSpPr>
            <a:stCxn id="438" idx="0"/>
          </p:cNvCxnSpPr>
          <p:nvPr/>
        </p:nvCxnSpPr>
        <p:spPr>
          <a:xfrm flipH="1" rot="5400000">
            <a:off x="3667798" y="2991361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36"/>
          <p:cNvCxnSpPr/>
          <p:nvPr/>
        </p:nvCxnSpPr>
        <p:spPr>
          <a:xfrm flipH="1" rot="-5400000">
            <a:off x="4421475" y="2170561"/>
            <a:ext cx="419700" cy="258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36"/>
          <p:cNvCxnSpPr/>
          <p:nvPr/>
        </p:nvCxnSpPr>
        <p:spPr>
          <a:xfrm flipH="1" rot="-5400000">
            <a:off x="4894849" y="2115961"/>
            <a:ext cx="302400" cy="2580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36"/>
          <p:cNvCxnSpPr/>
          <p:nvPr/>
        </p:nvCxnSpPr>
        <p:spPr>
          <a:xfrm flipH="1" rot="-5400000">
            <a:off x="5348874" y="2080711"/>
            <a:ext cx="224100" cy="2572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36"/>
          <p:cNvCxnSpPr/>
          <p:nvPr/>
        </p:nvCxnSpPr>
        <p:spPr>
          <a:xfrm flipH="1" rot="-5400000">
            <a:off x="5812348" y="2036011"/>
            <a:ext cx="136200" cy="257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1" name="Google Shape;451;p36"/>
          <p:cNvSpPr/>
          <p:nvPr/>
        </p:nvSpPr>
        <p:spPr>
          <a:xfrm>
            <a:off x="5854800" y="36298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6"/>
          <p:cNvSpPr/>
          <p:nvPr/>
        </p:nvSpPr>
        <p:spPr>
          <a:xfrm>
            <a:off x="6265136" y="35263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6"/>
          <p:cNvSpPr/>
          <p:nvPr/>
        </p:nvSpPr>
        <p:spPr>
          <a:xfrm>
            <a:off x="6685250" y="34305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6"/>
          <p:cNvSpPr/>
          <p:nvPr/>
        </p:nvSpPr>
        <p:spPr>
          <a:xfrm>
            <a:off x="7095585" y="33152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5" name="Google Shape;455;p36"/>
          <p:cNvCxnSpPr/>
          <p:nvPr/>
        </p:nvCxnSpPr>
        <p:spPr>
          <a:xfrm flipH="1" rot="5400000">
            <a:off x="3015225" y="2604511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36"/>
          <p:cNvCxnSpPr/>
          <p:nvPr/>
        </p:nvCxnSpPr>
        <p:spPr>
          <a:xfrm flipH="1" rot="5400000">
            <a:off x="3249049" y="2419561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36"/>
          <p:cNvCxnSpPr/>
          <p:nvPr/>
        </p:nvCxnSpPr>
        <p:spPr>
          <a:xfrm flipH="1" rot="5400000">
            <a:off x="3463374" y="2215111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36"/>
          <p:cNvCxnSpPr/>
          <p:nvPr/>
        </p:nvCxnSpPr>
        <p:spPr>
          <a:xfrm flipH="1" rot="5400000">
            <a:off x="3667798" y="2000761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6"/>
          <p:cNvCxnSpPr/>
          <p:nvPr/>
        </p:nvCxnSpPr>
        <p:spPr>
          <a:xfrm flipH="1" rot="-5400000">
            <a:off x="4421475" y="1179961"/>
            <a:ext cx="419700" cy="258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6"/>
          <p:cNvCxnSpPr/>
          <p:nvPr/>
        </p:nvCxnSpPr>
        <p:spPr>
          <a:xfrm flipH="1" rot="-5400000">
            <a:off x="4894849" y="1125361"/>
            <a:ext cx="302400" cy="2580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6"/>
          <p:cNvCxnSpPr/>
          <p:nvPr/>
        </p:nvCxnSpPr>
        <p:spPr>
          <a:xfrm flipH="1" rot="-5400000">
            <a:off x="5348874" y="1090111"/>
            <a:ext cx="224100" cy="2572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36"/>
          <p:cNvCxnSpPr/>
          <p:nvPr/>
        </p:nvCxnSpPr>
        <p:spPr>
          <a:xfrm flipH="1" rot="-5400000">
            <a:off x="5812348" y="1045411"/>
            <a:ext cx="136200" cy="257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3" name="Google Shape;463;p36"/>
          <p:cNvSpPr/>
          <p:nvPr/>
        </p:nvSpPr>
        <p:spPr>
          <a:xfrm>
            <a:off x="5854800" y="26392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6"/>
          <p:cNvSpPr/>
          <p:nvPr/>
        </p:nvSpPr>
        <p:spPr>
          <a:xfrm>
            <a:off x="6265136" y="25357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6"/>
          <p:cNvSpPr/>
          <p:nvPr/>
        </p:nvSpPr>
        <p:spPr>
          <a:xfrm>
            <a:off x="6685250" y="24399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6"/>
          <p:cNvSpPr/>
          <p:nvPr/>
        </p:nvSpPr>
        <p:spPr>
          <a:xfrm>
            <a:off x="7095585" y="23246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7" name="Google Shape;467;p36"/>
          <p:cNvCxnSpPr/>
          <p:nvPr/>
        </p:nvCxnSpPr>
        <p:spPr>
          <a:xfrm flipH="1" rot="5400000">
            <a:off x="3015225" y="1613911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" name="Google Shape;468;p36"/>
          <p:cNvCxnSpPr/>
          <p:nvPr/>
        </p:nvCxnSpPr>
        <p:spPr>
          <a:xfrm flipH="1" rot="5400000">
            <a:off x="3249049" y="1428961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36"/>
          <p:cNvCxnSpPr/>
          <p:nvPr/>
        </p:nvCxnSpPr>
        <p:spPr>
          <a:xfrm flipH="1" rot="5400000">
            <a:off x="3463374" y="1224511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Google Shape;470;p36"/>
          <p:cNvCxnSpPr/>
          <p:nvPr/>
        </p:nvCxnSpPr>
        <p:spPr>
          <a:xfrm flipH="1" rot="5400000">
            <a:off x="3667798" y="1010161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36"/>
          <p:cNvCxnSpPr/>
          <p:nvPr/>
        </p:nvCxnSpPr>
        <p:spPr>
          <a:xfrm flipH="1" rot="-5400000">
            <a:off x="4421475" y="189361"/>
            <a:ext cx="419700" cy="258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36"/>
          <p:cNvCxnSpPr/>
          <p:nvPr/>
        </p:nvCxnSpPr>
        <p:spPr>
          <a:xfrm flipH="1" rot="-5400000">
            <a:off x="4894849" y="134761"/>
            <a:ext cx="302400" cy="2580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36"/>
          <p:cNvCxnSpPr/>
          <p:nvPr/>
        </p:nvCxnSpPr>
        <p:spPr>
          <a:xfrm flipH="1" rot="-5400000">
            <a:off x="5348874" y="99511"/>
            <a:ext cx="224100" cy="2572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36"/>
          <p:cNvCxnSpPr/>
          <p:nvPr/>
        </p:nvCxnSpPr>
        <p:spPr>
          <a:xfrm flipH="1" rot="-5400000">
            <a:off x="5812348" y="54811"/>
            <a:ext cx="136200" cy="2574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5" name="Google Shape;475;p36"/>
          <p:cNvSpPr/>
          <p:nvPr/>
        </p:nvSpPr>
        <p:spPr>
          <a:xfrm>
            <a:off x="5854800" y="16486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6"/>
          <p:cNvSpPr/>
          <p:nvPr/>
        </p:nvSpPr>
        <p:spPr>
          <a:xfrm>
            <a:off x="6265136" y="15451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6"/>
          <p:cNvSpPr/>
          <p:nvPr/>
        </p:nvSpPr>
        <p:spPr>
          <a:xfrm>
            <a:off x="6685250" y="14493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6"/>
          <p:cNvSpPr/>
          <p:nvPr/>
        </p:nvSpPr>
        <p:spPr>
          <a:xfrm>
            <a:off x="7095585" y="13340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9" name="Google Shape;479;p36"/>
          <p:cNvCxnSpPr/>
          <p:nvPr/>
        </p:nvCxnSpPr>
        <p:spPr>
          <a:xfrm flipH="1" rot="5400000">
            <a:off x="3042532" y="613532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0" name="Google Shape;480;p36"/>
          <p:cNvCxnSpPr/>
          <p:nvPr/>
        </p:nvCxnSpPr>
        <p:spPr>
          <a:xfrm flipH="1" rot="5400000">
            <a:off x="3276357" y="428582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36"/>
          <p:cNvCxnSpPr/>
          <p:nvPr/>
        </p:nvCxnSpPr>
        <p:spPr>
          <a:xfrm flipH="1" rot="5400000">
            <a:off x="3490681" y="224132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36"/>
          <p:cNvCxnSpPr/>
          <p:nvPr/>
        </p:nvCxnSpPr>
        <p:spPr>
          <a:xfrm flipH="1" rot="5400000">
            <a:off x="3695106" y="9782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3" name="Google Shape;483;p36"/>
          <p:cNvSpPr/>
          <p:nvPr/>
        </p:nvSpPr>
        <p:spPr>
          <a:xfrm>
            <a:off x="3273779" y="37060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6"/>
          <p:cNvSpPr/>
          <p:nvPr/>
        </p:nvSpPr>
        <p:spPr>
          <a:xfrm>
            <a:off x="3701643" y="3713808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"/>
          <p:cNvSpPr/>
          <p:nvPr/>
        </p:nvSpPr>
        <p:spPr>
          <a:xfrm>
            <a:off x="4119729" y="3702001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6"/>
          <p:cNvSpPr/>
          <p:nvPr/>
        </p:nvSpPr>
        <p:spPr>
          <a:xfrm>
            <a:off x="3273779" y="272118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3701643" y="272893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>
            <a:off x="4119729" y="271712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>
            <a:off x="3273779" y="1736302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"/>
          <p:cNvSpPr/>
          <p:nvPr/>
        </p:nvSpPr>
        <p:spPr>
          <a:xfrm>
            <a:off x="3701643" y="1744052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/>
          <p:nvPr/>
        </p:nvSpPr>
        <p:spPr>
          <a:xfrm>
            <a:off x="4119729" y="1732246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6"/>
          <p:cNvSpPr/>
          <p:nvPr/>
        </p:nvSpPr>
        <p:spPr>
          <a:xfrm>
            <a:off x="3293336" y="716366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3721200" y="72411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4139286" y="71231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5" name="Google Shape;495;p36"/>
          <p:cNvCxnSpPr/>
          <p:nvPr/>
        </p:nvCxnSpPr>
        <p:spPr>
          <a:xfrm flipH="1" rot="10800000">
            <a:off x="5251075" y="596425"/>
            <a:ext cx="31800" cy="444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6" name="Google Shape;496;p36"/>
          <p:cNvSpPr/>
          <p:nvPr/>
        </p:nvSpPr>
        <p:spPr>
          <a:xfrm>
            <a:off x="5188557" y="5011236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7" name="Google Shape;497;p36"/>
          <p:cNvCxnSpPr/>
          <p:nvPr/>
        </p:nvCxnSpPr>
        <p:spPr>
          <a:xfrm flipH="1" rot="10800000">
            <a:off x="3158475" y="1104950"/>
            <a:ext cx="2131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8" name="Google Shape;498;p36"/>
          <p:cNvSpPr txBox="1"/>
          <p:nvPr/>
        </p:nvSpPr>
        <p:spPr>
          <a:xfrm>
            <a:off x="3158475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99" name="Google Shape;499;p36"/>
          <p:cNvSpPr txBox="1"/>
          <p:nvPr/>
        </p:nvSpPr>
        <p:spPr>
          <a:xfrm>
            <a:off x="3577249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00" name="Google Shape;500;p36"/>
          <p:cNvSpPr txBox="1"/>
          <p:nvPr/>
        </p:nvSpPr>
        <p:spPr>
          <a:xfrm>
            <a:off x="3996024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01" name="Google Shape;501;p36"/>
          <p:cNvSpPr txBox="1"/>
          <p:nvPr/>
        </p:nvSpPr>
        <p:spPr>
          <a:xfrm>
            <a:off x="4414798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02" name="Google Shape;502;p36"/>
          <p:cNvSpPr/>
          <p:nvPr/>
        </p:nvSpPr>
        <p:spPr>
          <a:xfrm>
            <a:off x="5225643" y="10390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3" name="Google Shape;503;p36"/>
          <p:cNvCxnSpPr/>
          <p:nvPr/>
        </p:nvCxnSpPr>
        <p:spPr>
          <a:xfrm flipH="1" rot="10800000">
            <a:off x="3136890" y="2095550"/>
            <a:ext cx="2131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36"/>
          <p:cNvSpPr/>
          <p:nvPr/>
        </p:nvSpPr>
        <p:spPr>
          <a:xfrm>
            <a:off x="5204058" y="20296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5" name="Google Shape;505;p36"/>
          <p:cNvCxnSpPr/>
          <p:nvPr/>
        </p:nvCxnSpPr>
        <p:spPr>
          <a:xfrm flipH="1" rot="10800000">
            <a:off x="3134862" y="3093900"/>
            <a:ext cx="2131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6" name="Google Shape;506;p36"/>
          <p:cNvSpPr/>
          <p:nvPr/>
        </p:nvSpPr>
        <p:spPr>
          <a:xfrm>
            <a:off x="5202030" y="3028008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7" name="Google Shape;507;p36"/>
          <p:cNvCxnSpPr/>
          <p:nvPr/>
        </p:nvCxnSpPr>
        <p:spPr>
          <a:xfrm flipH="1" rot="10800000">
            <a:off x="3140584" y="4066971"/>
            <a:ext cx="2131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8" name="Google Shape;508;p36"/>
          <p:cNvSpPr/>
          <p:nvPr/>
        </p:nvSpPr>
        <p:spPr>
          <a:xfrm>
            <a:off x="5207752" y="40010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6"/>
          <p:cNvSpPr txBox="1"/>
          <p:nvPr/>
        </p:nvSpPr>
        <p:spPr>
          <a:xfrm>
            <a:off x="3158475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0" name="Google Shape;510;p36"/>
          <p:cNvSpPr txBox="1"/>
          <p:nvPr/>
        </p:nvSpPr>
        <p:spPr>
          <a:xfrm>
            <a:off x="3577249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1" name="Google Shape;511;p36"/>
          <p:cNvSpPr txBox="1"/>
          <p:nvPr/>
        </p:nvSpPr>
        <p:spPr>
          <a:xfrm>
            <a:off x="3996024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2" name="Google Shape;512;p36"/>
          <p:cNvSpPr txBox="1"/>
          <p:nvPr/>
        </p:nvSpPr>
        <p:spPr>
          <a:xfrm>
            <a:off x="4414798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3" name="Google Shape;513;p36"/>
          <p:cNvSpPr txBox="1"/>
          <p:nvPr/>
        </p:nvSpPr>
        <p:spPr>
          <a:xfrm>
            <a:off x="3158475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4" name="Google Shape;514;p36"/>
          <p:cNvSpPr txBox="1"/>
          <p:nvPr/>
        </p:nvSpPr>
        <p:spPr>
          <a:xfrm>
            <a:off x="3577249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5" name="Google Shape;515;p36"/>
          <p:cNvSpPr txBox="1"/>
          <p:nvPr/>
        </p:nvSpPr>
        <p:spPr>
          <a:xfrm>
            <a:off x="3996024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6" name="Google Shape;516;p36"/>
          <p:cNvSpPr txBox="1"/>
          <p:nvPr/>
        </p:nvSpPr>
        <p:spPr>
          <a:xfrm>
            <a:off x="4414798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32" name="Google Shape;432;p36"/>
          <p:cNvSpPr txBox="1"/>
          <p:nvPr/>
        </p:nvSpPr>
        <p:spPr>
          <a:xfrm>
            <a:off x="3158475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34" name="Google Shape;434;p36"/>
          <p:cNvSpPr txBox="1"/>
          <p:nvPr/>
        </p:nvSpPr>
        <p:spPr>
          <a:xfrm>
            <a:off x="3577249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36" name="Google Shape;436;p36"/>
          <p:cNvSpPr txBox="1"/>
          <p:nvPr/>
        </p:nvSpPr>
        <p:spPr>
          <a:xfrm>
            <a:off x="3996024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438" name="Google Shape;438;p36"/>
          <p:cNvSpPr txBox="1"/>
          <p:nvPr/>
        </p:nvSpPr>
        <p:spPr>
          <a:xfrm>
            <a:off x="4414798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17" name="Google Shape;517;p36"/>
          <p:cNvSpPr txBox="1"/>
          <p:nvPr/>
        </p:nvSpPr>
        <p:spPr>
          <a:xfrm>
            <a:off x="477121" y="594975"/>
            <a:ext cx="1689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Memory Address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Bus</a:t>
            </a:r>
            <a:endParaRPr b="1"/>
          </a:p>
        </p:txBody>
      </p:sp>
      <p:sp>
        <p:nvSpPr>
          <p:cNvPr id="518" name="Google Shape;518;p36"/>
          <p:cNvSpPr txBox="1"/>
          <p:nvPr/>
        </p:nvSpPr>
        <p:spPr>
          <a:xfrm>
            <a:off x="5697835" y="594975"/>
            <a:ext cx="1689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Memory Buffer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Bus</a:t>
            </a:r>
            <a:endParaRPr b="1"/>
          </a:p>
        </p:txBody>
      </p:sp>
      <p:sp>
        <p:nvSpPr>
          <p:cNvPr id="519" name="Google Shape;519;p36"/>
          <p:cNvSpPr txBox="1"/>
          <p:nvPr/>
        </p:nvSpPr>
        <p:spPr>
          <a:xfrm>
            <a:off x="4748011" y="4929757"/>
            <a:ext cx="4815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</a:t>
            </a:r>
            <a:endParaRPr/>
          </a:p>
        </p:txBody>
      </p:sp>
      <p:sp>
        <p:nvSpPr>
          <p:cNvPr id="520" name="Google Shape;520;p36"/>
          <p:cNvSpPr txBox="1"/>
          <p:nvPr/>
        </p:nvSpPr>
        <p:spPr>
          <a:xfrm>
            <a:off x="1886463" y="4020765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A0</a:t>
            </a:r>
            <a:endParaRPr sz="1200"/>
          </a:p>
        </p:txBody>
      </p:sp>
      <p:sp>
        <p:nvSpPr>
          <p:cNvPr id="521" name="Google Shape;521;p36"/>
          <p:cNvSpPr txBox="1"/>
          <p:nvPr/>
        </p:nvSpPr>
        <p:spPr>
          <a:xfrm>
            <a:off x="1448820" y="4020765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A1</a:t>
            </a:r>
            <a:endParaRPr sz="1200"/>
          </a:p>
        </p:txBody>
      </p:sp>
      <p:sp>
        <p:nvSpPr>
          <p:cNvPr id="522" name="Google Shape;522;p36"/>
          <p:cNvSpPr txBox="1"/>
          <p:nvPr/>
        </p:nvSpPr>
        <p:spPr>
          <a:xfrm>
            <a:off x="1026678" y="4030544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A2</a:t>
            </a:r>
            <a:endParaRPr sz="1200"/>
          </a:p>
        </p:txBody>
      </p:sp>
      <p:sp>
        <p:nvSpPr>
          <p:cNvPr id="523" name="Google Shape;523;p36"/>
          <p:cNvSpPr txBox="1"/>
          <p:nvPr/>
        </p:nvSpPr>
        <p:spPr>
          <a:xfrm>
            <a:off x="589035" y="4030544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A3</a:t>
            </a:r>
            <a:endParaRPr sz="1200"/>
          </a:p>
        </p:txBody>
      </p:sp>
      <p:sp>
        <p:nvSpPr>
          <p:cNvPr id="524" name="Google Shape;524;p36"/>
          <p:cNvSpPr txBox="1"/>
          <p:nvPr/>
        </p:nvSpPr>
        <p:spPr>
          <a:xfrm>
            <a:off x="7134484" y="3938843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</a:t>
            </a:r>
            <a:r>
              <a:rPr lang="en" sz="1200"/>
              <a:t>0</a:t>
            </a:r>
            <a:endParaRPr sz="1200"/>
          </a:p>
        </p:txBody>
      </p:sp>
      <p:sp>
        <p:nvSpPr>
          <p:cNvPr id="525" name="Google Shape;525;p36"/>
          <p:cNvSpPr txBox="1"/>
          <p:nvPr/>
        </p:nvSpPr>
        <p:spPr>
          <a:xfrm>
            <a:off x="6696841" y="3938843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</a:t>
            </a:r>
            <a:r>
              <a:rPr lang="en" sz="1200"/>
              <a:t>1</a:t>
            </a:r>
            <a:endParaRPr sz="1200"/>
          </a:p>
        </p:txBody>
      </p:sp>
      <p:sp>
        <p:nvSpPr>
          <p:cNvPr id="526" name="Google Shape;526;p36"/>
          <p:cNvSpPr txBox="1"/>
          <p:nvPr/>
        </p:nvSpPr>
        <p:spPr>
          <a:xfrm>
            <a:off x="6274699" y="3948621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</a:t>
            </a:r>
            <a:r>
              <a:rPr lang="en" sz="1200"/>
              <a:t>2</a:t>
            </a:r>
            <a:endParaRPr sz="1200"/>
          </a:p>
        </p:txBody>
      </p:sp>
      <p:sp>
        <p:nvSpPr>
          <p:cNvPr id="527" name="Google Shape;527;p36"/>
          <p:cNvSpPr txBox="1"/>
          <p:nvPr/>
        </p:nvSpPr>
        <p:spPr>
          <a:xfrm>
            <a:off x="5837056" y="3948621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</a:t>
            </a:r>
            <a:r>
              <a:rPr lang="en" sz="1200"/>
              <a:t>3</a:t>
            </a:r>
            <a:endParaRPr sz="1200"/>
          </a:p>
        </p:txBody>
      </p:sp>
      <p:sp>
        <p:nvSpPr>
          <p:cNvPr id="528" name="Google Shape;528;p36"/>
          <p:cNvSpPr txBox="1"/>
          <p:nvPr/>
        </p:nvSpPr>
        <p:spPr>
          <a:xfrm>
            <a:off x="1906020" y="2496765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</a:t>
            </a:r>
            <a:r>
              <a:rPr lang="en" sz="1200"/>
              <a:t>0</a:t>
            </a:r>
            <a:endParaRPr sz="1200"/>
          </a:p>
        </p:txBody>
      </p:sp>
      <p:sp>
        <p:nvSpPr>
          <p:cNvPr id="529" name="Google Shape;529;p36"/>
          <p:cNvSpPr txBox="1"/>
          <p:nvPr/>
        </p:nvSpPr>
        <p:spPr>
          <a:xfrm>
            <a:off x="1913770" y="2199716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</a:t>
            </a:r>
            <a:r>
              <a:rPr lang="en" sz="1200"/>
              <a:t>1</a:t>
            </a:r>
            <a:endParaRPr sz="1200"/>
          </a:p>
        </p:txBody>
      </p:sp>
      <p:sp>
        <p:nvSpPr>
          <p:cNvPr id="530" name="Google Shape;530;p36"/>
          <p:cNvSpPr txBox="1"/>
          <p:nvPr/>
        </p:nvSpPr>
        <p:spPr>
          <a:xfrm>
            <a:off x="2791084" y="3657294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</a:t>
            </a:r>
            <a:r>
              <a:rPr lang="en" sz="1200"/>
              <a:t>0</a:t>
            </a:r>
            <a:endParaRPr sz="1200"/>
          </a:p>
        </p:txBody>
      </p:sp>
      <p:sp>
        <p:nvSpPr>
          <p:cNvPr id="531" name="Google Shape;531;p36"/>
          <p:cNvSpPr txBox="1"/>
          <p:nvPr/>
        </p:nvSpPr>
        <p:spPr>
          <a:xfrm>
            <a:off x="2798835" y="2647137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</a:t>
            </a:r>
            <a:r>
              <a:rPr lang="en" sz="1200"/>
              <a:t>1</a:t>
            </a:r>
            <a:endParaRPr sz="1200"/>
          </a:p>
        </p:txBody>
      </p:sp>
      <p:sp>
        <p:nvSpPr>
          <p:cNvPr id="532" name="Google Shape;532;p36"/>
          <p:cNvSpPr txBox="1"/>
          <p:nvPr/>
        </p:nvSpPr>
        <p:spPr>
          <a:xfrm>
            <a:off x="2789056" y="1672038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O2</a:t>
            </a:r>
            <a:endParaRPr sz="1200"/>
          </a:p>
        </p:txBody>
      </p:sp>
      <p:sp>
        <p:nvSpPr>
          <p:cNvPr id="533" name="Google Shape;533;p36"/>
          <p:cNvSpPr txBox="1"/>
          <p:nvPr/>
        </p:nvSpPr>
        <p:spPr>
          <a:xfrm>
            <a:off x="2789056" y="659853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O3</a:t>
            </a:r>
            <a:endParaRPr sz="1200"/>
          </a:p>
        </p:txBody>
      </p:sp>
      <p:sp>
        <p:nvSpPr>
          <p:cNvPr id="534" name="Google Shape;534;p36"/>
          <p:cNvSpPr txBox="1"/>
          <p:nvPr/>
        </p:nvSpPr>
        <p:spPr>
          <a:xfrm rot="-2699485">
            <a:off x="7200666" y="4010831"/>
            <a:ext cx="1414709" cy="446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Memory Buffer Register</a:t>
            </a:r>
            <a:endParaRPr sz="1200"/>
          </a:p>
        </p:txBody>
      </p:sp>
      <p:sp>
        <p:nvSpPr>
          <p:cNvPr id="535" name="Google Shape;535;p36"/>
          <p:cNvSpPr txBox="1"/>
          <p:nvPr/>
        </p:nvSpPr>
        <p:spPr>
          <a:xfrm rot="-2700000">
            <a:off x="1977076" y="4149775"/>
            <a:ext cx="968595" cy="574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Memory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Address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Register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"/>
          <p:cNvSpPr/>
          <p:nvPr/>
        </p:nvSpPr>
        <p:spPr>
          <a:xfrm>
            <a:off x="9775" y="4723925"/>
            <a:ext cx="9134100" cy="4197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Processore</a:t>
            </a:r>
            <a:endParaRPr/>
          </a:p>
        </p:txBody>
      </p:sp>
      <p:cxnSp>
        <p:nvCxnSpPr>
          <p:cNvPr id="542" name="Google Shape;542;p37"/>
          <p:cNvCxnSpPr/>
          <p:nvPr/>
        </p:nvCxnSpPr>
        <p:spPr>
          <a:xfrm flipH="1" rot="10800000">
            <a:off x="3181680" y="981875"/>
            <a:ext cx="2329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37"/>
          <p:cNvCxnSpPr/>
          <p:nvPr/>
        </p:nvCxnSpPr>
        <p:spPr>
          <a:xfrm flipH="1" rot="10800000">
            <a:off x="3158091" y="1972476"/>
            <a:ext cx="2329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37"/>
          <p:cNvCxnSpPr/>
          <p:nvPr/>
        </p:nvCxnSpPr>
        <p:spPr>
          <a:xfrm flipH="1" rot="10800000">
            <a:off x="3155874" y="2970828"/>
            <a:ext cx="2329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" name="Google Shape;545;p37"/>
          <p:cNvCxnSpPr/>
          <p:nvPr/>
        </p:nvCxnSpPr>
        <p:spPr>
          <a:xfrm flipH="1" rot="10800000">
            <a:off x="3162128" y="3943900"/>
            <a:ext cx="23298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6" name="Google Shape;546;p37"/>
          <p:cNvCxnSpPr/>
          <p:nvPr/>
        </p:nvCxnSpPr>
        <p:spPr>
          <a:xfrm flipH="1" rot="10800000">
            <a:off x="5479675" y="596425"/>
            <a:ext cx="31800" cy="444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7" name="Google Shape;547;p37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Lettura </a:t>
            </a:r>
            <a:r>
              <a:rPr b="1" lang="en">
                <a:solidFill>
                  <a:schemeClr val="lt1"/>
                </a:solidFill>
              </a:rPr>
              <a:t>e</a:t>
            </a:r>
            <a:r>
              <a:rPr b="1" lang="en">
                <a:solidFill>
                  <a:schemeClr val="lt1"/>
                </a:solidFill>
              </a:rPr>
              <a:t> scrittura</a:t>
            </a:r>
            <a:r>
              <a:rPr b="1" lang="en">
                <a:solidFill>
                  <a:schemeClr val="lt1"/>
                </a:solidFill>
              </a:rPr>
              <a:t> di una parola nella 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48" name="Google Shape;548;p37"/>
          <p:cNvSpPr txBox="1"/>
          <p:nvPr/>
        </p:nvSpPr>
        <p:spPr>
          <a:xfrm>
            <a:off x="6173575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49" name="Google Shape;549;p37"/>
          <p:cNvSpPr txBox="1"/>
          <p:nvPr/>
        </p:nvSpPr>
        <p:spPr>
          <a:xfrm>
            <a:off x="6592349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50" name="Google Shape;550;p37"/>
          <p:cNvSpPr txBox="1"/>
          <p:nvPr/>
        </p:nvSpPr>
        <p:spPr>
          <a:xfrm>
            <a:off x="7011124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51" name="Google Shape;551;p37"/>
          <p:cNvSpPr txBox="1"/>
          <p:nvPr/>
        </p:nvSpPr>
        <p:spPr>
          <a:xfrm>
            <a:off x="7429898" y="4778093"/>
            <a:ext cx="357000" cy="328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52" name="Google Shape;552;p37"/>
          <p:cNvSpPr txBox="1"/>
          <p:nvPr/>
        </p:nvSpPr>
        <p:spPr>
          <a:xfrm>
            <a:off x="510150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53" name="Google Shape;553;p37"/>
          <p:cNvSpPr txBox="1"/>
          <p:nvPr/>
        </p:nvSpPr>
        <p:spPr>
          <a:xfrm>
            <a:off x="928924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54" name="Google Shape;554;p37"/>
          <p:cNvSpPr txBox="1"/>
          <p:nvPr/>
        </p:nvSpPr>
        <p:spPr>
          <a:xfrm>
            <a:off x="1347699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55" name="Google Shape;555;p37"/>
          <p:cNvSpPr txBox="1"/>
          <p:nvPr/>
        </p:nvSpPr>
        <p:spPr>
          <a:xfrm>
            <a:off x="1766473" y="4778093"/>
            <a:ext cx="357000" cy="328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cxnSp>
        <p:nvCxnSpPr>
          <p:cNvPr id="556" name="Google Shape;556;p37"/>
          <p:cNvCxnSpPr>
            <a:stCxn id="552" idx="0"/>
          </p:cNvCxnSpPr>
          <p:nvPr/>
        </p:nvCxnSpPr>
        <p:spPr>
          <a:xfrm flipH="1" rot="10800000">
            <a:off x="688650" y="596393"/>
            <a:ext cx="252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7" name="Google Shape;557;p37"/>
          <p:cNvCxnSpPr>
            <a:stCxn id="553" idx="0"/>
          </p:cNvCxnSpPr>
          <p:nvPr/>
        </p:nvCxnSpPr>
        <p:spPr>
          <a:xfrm flipH="1" rot="10800000">
            <a:off x="1107424" y="596393"/>
            <a:ext cx="126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37"/>
          <p:cNvCxnSpPr>
            <a:stCxn id="554" idx="0"/>
          </p:cNvCxnSpPr>
          <p:nvPr/>
        </p:nvCxnSpPr>
        <p:spPr>
          <a:xfrm flipH="1" rot="10800000">
            <a:off x="1526199" y="596393"/>
            <a:ext cx="126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9" name="Google Shape;559;p37"/>
          <p:cNvCxnSpPr>
            <a:stCxn id="555" idx="0"/>
          </p:cNvCxnSpPr>
          <p:nvPr/>
        </p:nvCxnSpPr>
        <p:spPr>
          <a:xfrm flipH="1" rot="10800000">
            <a:off x="1944973" y="596393"/>
            <a:ext cx="3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37"/>
          <p:cNvCxnSpPr>
            <a:stCxn id="548" idx="0"/>
          </p:cNvCxnSpPr>
          <p:nvPr/>
        </p:nvCxnSpPr>
        <p:spPr>
          <a:xfrm flipH="1" rot="10800000">
            <a:off x="6352075" y="596393"/>
            <a:ext cx="465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1" name="Google Shape;561;p37"/>
          <p:cNvCxnSpPr>
            <a:stCxn id="549" idx="0"/>
          </p:cNvCxnSpPr>
          <p:nvPr/>
        </p:nvCxnSpPr>
        <p:spPr>
          <a:xfrm flipH="1" rot="10800000">
            <a:off x="6770849" y="596393"/>
            <a:ext cx="33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37"/>
          <p:cNvCxnSpPr>
            <a:stCxn id="550" idx="0"/>
          </p:cNvCxnSpPr>
          <p:nvPr/>
        </p:nvCxnSpPr>
        <p:spPr>
          <a:xfrm flipH="1" rot="10800000">
            <a:off x="7189624" y="596393"/>
            <a:ext cx="33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37"/>
          <p:cNvCxnSpPr>
            <a:stCxn id="551" idx="0"/>
          </p:cNvCxnSpPr>
          <p:nvPr/>
        </p:nvCxnSpPr>
        <p:spPr>
          <a:xfrm flipH="1" rot="10800000">
            <a:off x="7608398" y="596393"/>
            <a:ext cx="24900" cy="418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4" name="Google Shape;564;p37"/>
          <p:cNvSpPr txBox="1"/>
          <p:nvPr/>
        </p:nvSpPr>
        <p:spPr>
          <a:xfrm rot="-5400000">
            <a:off x="929925" y="1964575"/>
            <a:ext cx="3256200" cy="657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Decoder</a:t>
            </a:r>
            <a:endParaRPr b="1"/>
          </a:p>
        </p:txBody>
      </p:sp>
      <p:cxnSp>
        <p:nvCxnSpPr>
          <p:cNvPr id="565" name="Google Shape;565;p37"/>
          <p:cNvCxnSpPr/>
          <p:nvPr/>
        </p:nvCxnSpPr>
        <p:spPr>
          <a:xfrm>
            <a:off x="1945925" y="2601075"/>
            <a:ext cx="303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6" name="Google Shape;566;p37"/>
          <p:cNvCxnSpPr/>
          <p:nvPr/>
        </p:nvCxnSpPr>
        <p:spPr>
          <a:xfrm flipH="1" rot="10800000">
            <a:off x="1535225" y="2317375"/>
            <a:ext cx="7137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7" name="Google Shape;567;p37"/>
          <p:cNvSpPr/>
          <p:nvPr/>
        </p:nvSpPr>
        <p:spPr>
          <a:xfrm>
            <a:off x="1474314" y="225050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7"/>
          <p:cNvSpPr/>
          <p:nvPr/>
        </p:nvSpPr>
        <p:spPr>
          <a:xfrm>
            <a:off x="1874871" y="255936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9" name="Google Shape;569;p37"/>
          <p:cNvCxnSpPr>
            <a:stCxn id="570" idx="2"/>
            <a:endCxn id="571" idx="2"/>
          </p:cNvCxnSpPr>
          <p:nvPr/>
        </p:nvCxnSpPr>
        <p:spPr>
          <a:xfrm flipH="1" rot="-5400000">
            <a:off x="4610025" y="2972611"/>
            <a:ext cx="429000" cy="2975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Google Shape;572;p37"/>
          <p:cNvCxnSpPr>
            <a:stCxn id="573" idx="2"/>
            <a:endCxn id="574" idx="2"/>
          </p:cNvCxnSpPr>
          <p:nvPr/>
        </p:nvCxnSpPr>
        <p:spPr>
          <a:xfrm flipH="1" rot="-5400000">
            <a:off x="5076349" y="2925061"/>
            <a:ext cx="325500" cy="2966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5" name="Google Shape;575;p37"/>
          <p:cNvCxnSpPr>
            <a:stCxn id="576" idx="2"/>
          </p:cNvCxnSpPr>
          <p:nvPr/>
        </p:nvCxnSpPr>
        <p:spPr>
          <a:xfrm flipH="1" rot="-5400000">
            <a:off x="5535024" y="2885161"/>
            <a:ext cx="252600" cy="2973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7" name="Google Shape;577;p37"/>
          <p:cNvCxnSpPr>
            <a:stCxn id="578" idx="2"/>
          </p:cNvCxnSpPr>
          <p:nvPr/>
        </p:nvCxnSpPr>
        <p:spPr>
          <a:xfrm flipH="1" rot="-5400000">
            <a:off x="6023248" y="2815711"/>
            <a:ext cx="115500" cy="2975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1" name="Google Shape;571;p37"/>
          <p:cNvSpPr/>
          <p:nvPr/>
        </p:nvSpPr>
        <p:spPr>
          <a:xfrm>
            <a:off x="6312000" y="46204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7"/>
          <p:cNvSpPr/>
          <p:nvPr/>
        </p:nvSpPr>
        <p:spPr>
          <a:xfrm>
            <a:off x="6722336" y="45169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7"/>
          <p:cNvSpPr/>
          <p:nvPr/>
        </p:nvSpPr>
        <p:spPr>
          <a:xfrm>
            <a:off x="7142450" y="44211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7"/>
          <p:cNvSpPr/>
          <p:nvPr/>
        </p:nvSpPr>
        <p:spPr>
          <a:xfrm>
            <a:off x="7552785" y="43058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1" name="Google Shape;581;p37"/>
          <p:cNvCxnSpPr>
            <a:stCxn id="570" idx="0"/>
          </p:cNvCxnSpPr>
          <p:nvPr/>
        </p:nvCxnSpPr>
        <p:spPr>
          <a:xfrm flipH="1" rot="5400000">
            <a:off x="3015225" y="3595111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37"/>
          <p:cNvCxnSpPr>
            <a:stCxn id="573" idx="0"/>
          </p:cNvCxnSpPr>
          <p:nvPr/>
        </p:nvCxnSpPr>
        <p:spPr>
          <a:xfrm flipH="1" rot="5400000">
            <a:off x="3249049" y="3410161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Google Shape;583;p37"/>
          <p:cNvCxnSpPr>
            <a:stCxn id="576" idx="0"/>
          </p:cNvCxnSpPr>
          <p:nvPr/>
        </p:nvCxnSpPr>
        <p:spPr>
          <a:xfrm flipH="1" rot="5400000">
            <a:off x="3463374" y="3205711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Google Shape;584;p37"/>
          <p:cNvCxnSpPr>
            <a:stCxn id="578" idx="0"/>
          </p:cNvCxnSpPr>
          <p:nvPr/>
        </p:nvCxnSpPr>
        <p:spPr>
          <a:xfrm flipH="1" rot="5400000">
            <a:off x="3667798" y="2991361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37"/>
          <p:cNvCxnSpPr>
            <a:endCxn id="586" idx="2"/>
          </p:cNvCxnSpPr>
          <p:nvPr/>
        </p:nvCxnSpPr>
        <p:spPr>
          <a:xfrm>
            <a:off x="3336900" y="3255157"/>
            <a:ext cx="2975100" cy="429000"/>
          </a:xfrm>
          <a:prstGeom prst="bentConnector3">
            <a:avLst>
              <a:gd fmla="val 24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37"/>
          <p:cNvCxnSpPr>
            <a:endCxn id="588" idx="2"/>
          </p:cNvCxnSpPr>
          <p:nvPr/>
        </p:nvCxnSpPr>
        <p:spPr>
          <a:xfrm>
            <a:off x="3755636" y="3255150"/>
            <a:ext cx="2966700" cy="325500"/>
          </a:xfrm>
          <a:prstGeom prst="bentConnector3">
            <a:avLst>
              <a:gd fmla="val 63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9" name="Google Shape;589;p37"/>
          <p:cNvCxnSpPr>
            <a:endCxn id="590" idx="2"/>
          </p:cNvCxnSpPr>
          <p:nvPr/>
        </p:nvCxnSpPr>
        <p:spPr>
          <a:xfrm>
            <a:off x="4174550" y="3255093"/>
            <a:ext cx="2967900" cy="229800"/>
          </a:xfrm>
          <a:prstGeom prst="bentConnector3">
            <a:avLst>
              <a:gd fmla="val -3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37"/>
          <p:cNvCxnSpPr>
            <a:endCxn id="592" idx="2"/>
          </p:cNvCxnSpPr>
          <p:nvPr/>
        </p:nvCxnSpPr>
        <p:spPr>
          <a:xfrm>
            <a:off x="4593285" y="3254979"/>
            <a:ext cx="2959500" cy="114600"/>
          </a:xfrm>
          <a:prstGeom prst="bentConnector3">
            <a:avLst>
              <a:gd fmla="val 4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Google Shape;586;p37"/>
          <p:cNvSpPr/>
          <p:nvPr/>
        </p:nvSpPr>
        <p:spPr>
          <a:xfrm>
            <a:off x="6312000" y="36298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7"/>
          <p:cNvSpPr/>
          <p:nvPr/>
        </p:nvSpPr>
        <p:spPr>
          <a:xfrm>
            <a:off x="6722336" y="35263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7"/>
          <p:cNvSpPr/>
          <p:nvPr/>
        </p:nvSpPr>
        <p:spPr>
          <a:xfrm>
            <a:off x="7142450" y="34305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7"/>
          <p:cNvSpPr/>
          <p:nvPr/>
        </p:nvSpPr>
        <p:spPr>
          <a:xfrm>
            <a:off x="7552785" y="33152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3" name="Google Shape;593;p37"/>
          <p:cNvCxnSpPr/>
          <p:nvPr/>
        </p:nvCxnSpPr>
        <p:spPr>
          <a:xfrm flipH="1" rot="5400000">
            <a:off x="3015225" y="2604511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37"/>
          <p:cNvCxnSpPr/>
          <p:nvPr/>
        </p:nvCxnSpPr>
        <p:spPr>
          <a:xfrm flipH="1" rot="5400000">
            <a:off x="3249049" y="2419561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Google Shape;595;p37"/>
          <p:cNvCxnSpPr/>
          <p:nvPr/>
        </p:nvCxnSpPr>
        <p:spPr>
          <a:xfrm flipH="1" rot="5400000">
            <a:off x="3463374" y="2215111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37"/>
          <p:cNvCxnSpPr/>
          <p:nvPr/>
        </p:nvCxnSpPr>
        <p:spPr>
          <a:xfrm flipH="1" rot="5400000">
            <a:off x="3667798" y="2000761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7" name="Google Shape;597;p37"/>
          <p:cNvCxnSpPr>
            <a:endCxn id="598" idx="2"/>
          </p:cNvCxnSpPr>
          <p:nvPr/>
        </p:nvCxnSpPr>
        <p:spPr>
          <a:xfrm>
            <a:off x="3336900" y="2264557"/>
            <a:ext cx="2975100" cy="429000"/>
          </a:xfrm>
          <a:prstGeom prst="bentConnector3">
            <a:avLst>
              <a:gd fmla="val -8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9" name="Google Shape;599;p37"/>
          <p:cNvCxnSpPr>
            <a:endCxn id="600" idx="2"/>
          </p:cNvCxnSpPr>
          <p:nvPr/>
        </p:nvCxnSpPr>
        <p:spPr>
          <a:xfrm>
            <a:off x="3755636" y="2264550"/>
            <a:ext cx="2966700" cy="325500"/>
          </a:xfrm>
          <a:prstGeom prst="bentConnector3">
            <a:avLst>
              <a:gd fmla="val -2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37"/>
          <p:cNvCxnSpPr>
            <a:endCxn id="602" idx="2"/>
          </p:cNvCxnSpPr>
          <p:nvPr/>
        </p:nvCxnSpPr>
        <p:spPr>
          <a:xfrm>
            <a:off x="4174550" y="2264493"/>
            <a:ext cx="2967900" cy="229800"/>
          </a:xfrm>
          <a:prstGeom prst="bentConnector3">
            <a:avLst>
              <a:gd fmla="val 35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37"/>
          <p:cNvCxnSpPr>
            <a:endCxn id="604" idx="2"/>
          </p:cNvCxnSpPr>
          <p:nvPr/>
        </p:nvCxnSpPr>
        <p:spPr>
          <a:xfrm>
            <a:off x="4593285" y="2264379"/>
            <a:ext cx="2959500" cy="114600"/>
          </a:xfrm>
          <a:prstGeom prst="bentConnector3">
            <a:avLst>
              <a:gd fmla="val 4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8" name="Google Shape;598;p37"/>
          <p:cNvSpPr/>
          <p:nvPr/>
        </p:nvSpPr>
        <p:spPr>
          <a:xfrm>
            <a:off x="6312000" y="26392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6722336" y="25357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7142450" y="24399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7"/>
          <p:cNvSpPr/>
          <p:nvPr/>
        </p:nvSpPr>
        <p:spPr>
          <a:xfrm>
            <a:off x="7552785" y="23246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5" name="Google Shape;605;p37"/>
          <p:cNvCxnSpPr/>
          <p:nvPr/>
        </p:nvCxnSpPr>
        <p:spPr>
          <a:xfrm flipH="1" rot="5400000">
            <a:off x="3015225" y="1613911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37"/>
          <p:cNvCxnSpPr/>
          <p:nvPr/>
        </p:nvCxnSpPr>
        <p:spPr>
          <a:xfrm flipH="1" rot="5400000">
            <a:off x="3249049" y="1428961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7" name="Google Shape;607;p37"/>
          <p:cNvCxnSpPr/>
          <p:nvPr/>
        </p:nvCxnSpPr>
        <p:spPr>
          <a:xfrm flipH="1" rot="5400000">
            <a:off x="3463374" y="1224511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8" name="Google Shape;608;p37"/>
          <p:cNvCxnSpPr/>
          <p:nvPr/>
        </p:nvCxnSpPr>
        <p:spPr>
          <a:xfrm flipH="1" rot="5400000">
            <a:off x="3667798" y="1010161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9" name="Google Shape;609;p37"/>
          <p:cNvCxnSpPr>
            <a:endCxn id="610" idx="2"/>
          </p:cNvCxnSpPr>
          <p:nvPr/>
        </p:nvCxnSpPr>
        <p:spPr>
          <a:xfrm>
            <a:off x="3336900" y="1273957"/>
            <a:ext cx="2975100" cy="429000"/>
          </a:xfrm>
          <a:prstGeom prst="bentConnector3">
            <a:avLst>
              <a:gd fmla="val 24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37"/>
          <p:cNvCxnSpPr>
            <a:endCxn id="612" idx="2"/>
          </p:cNvCxnSpPr>
          <p:nvPr/>
        </p:nvCxnSpPr>
        <p:spPr>
          <a:xfrm>
            <a:off x="3755636" y="1273950"/>
            <a:ext cx="2966700" cy="325500"/>
          </a:xfrm>
          <a:prstGeom prst="bentConnector3">
            <a:avLst>
              <a:gd fmla="val 3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37"/>
          <p:cNvCxnSpPr>
            <a:endCxn id="614" idx="2"/>
          </p:cNvCxnSpPr>
          <p:nvPr/>
        </p:nvCxnSpPr>
        <p:spPr>
          <a:xfrm>
            <a:off x="4174550" y="1273893"/>
            <a:ext cx="2967900" cy="229800"/>
          </a:xfrm>
          <a:prstGeom prst="bentConnector3">
            <a:avLst>
              <a:gd fmla="val 2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37"/>
          <p:cNvCxnSpPr>
            <a:endCxn id="616" idx="2"/>
          </p:cNvCxnSpPr>
          <p:nvPr/>
        </p:nvCxnSpPr>
        <p:spPr>
          <a:xfrm>
            <a:off x="4593285" y="1273779"/>
            <a:ext cx="2959500" cy="114600"/>
          </a:xfrm>
          <a:prstGeom prst="bentConnector3">
            <a:avLst>
              <a:gd fmla="val 8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0" name="Google Shape;610;p37"/>
          <p:cNvSpPr/>
          <p:nvPr/>
        </p:nvSpPr>
        <p:spPr>
          <a:xfrm>
            <a:off x="6312000" y="16486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6722336" y="154515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7142450" y="14493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7552785" y="1334079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7" name="Google Shape;617;p37"/>
          <p:cNvCxnSpPr/>
          <p:nvPr/>
        </p:nvCxnSpPr>
        <p:spPr>
          <a:xfrm flipH="1" rot="5400000">
            <a:off x="3042532" y="613532"/>
            <a:ext cx="162000" cy="481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37"/>
          <p:cNvCxnSpPr/>
          <p:nvPr/>
        </p:nvCxnSpPr>
        <p:spPr>
          <a:xfrm flipH="1" rot="5400000">
            <a:off x="3276357" y="428582"/>
            <a:ext cx="162000" cy="851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Google Shape;619;p37"/>
          <p:cNvCxnSpPr/>
          <p:nvPr/>
        </p:nvCxnSpPr>
        <p:spPr>
          <a:xfrm flipH="1" rot="5400000">
            <a:off x="3490681" y="224132"/>
            <a:ext cx="152100" cy="127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0" name="Google Shape;620;p37"/>
          <p:cNvCxnSpPr/>
          <p:nvPr/>
        </p:nvCxnSpPr>
        <p:spPr>
          <a:xfrm flipH="1" rot="5400000">
            <a:off x="3695106" y="9782"/>
            <a:ext cx="162000" cy="1689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1" name="Google Shape;621;p37"/>
          <p:cNvSpPr/>
          <p:nvPr/>
        </p:nvSpPr>
        <p:spPr>
          <a:xfrm>
            <a:off x="3273779" y="370605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7"/>
          <p:cNvSpPr/>
          <p:nvPr/>
        </p:nvSpPr>
        <p:spPr>
          <a:xfrm>
            <a:off x="3701643" y="3713808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4119729" y="3702001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7"/>
          <p:cNvSpPr/>
          <p:nvPr/>
        </p:nvSpPr>
        <p:spPr>
          <a:xfrm>
            <a:off x="3273779" y="272118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7"/>
          <p:cNvSpPr/>
          <p:nvPr/>
        </p:nvSpPr>
        <p:spPr>
          <a:xfrm>
            <a:off x="3701643" y="272893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7"/>
          <p:cNvSpPr/>
          <p:nvPr/>
        </p:nvSpPr>
        <p:spPr>
          <a:xfrm>
            <a:off x="4119729" y="271712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7"/>
          <p:cNvSpPr/>
          <p:nvPr/>
        </p:nvSpPr>
        <p:spPr>
          <a:xfrm>
            <a:off x="3273779" y="1736302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7"/>
          <p:cNvSpPr/>
          <p:nvPr/>
        </p:nvSpPr>
        <p:spPr>
          <a:xfrm>
            <a:off x="3701643" y="1744052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4119729" y="1732246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7"/>
          <p:cNvSpPr/>
          <p:nvPr/>
        </p:nvSpPr>
        <p:spPr>
          <a:xfrm>
            <a:off x="3293336" y="716366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7"/>
          <p:cNvSpPr/>
          <p:nvPr/>
        </p:nvSpPr>
        <p:spPr>
          <a:xfrm>
            <a:off x="3721200" y="724117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7"/>
          <p:cNvSpPr/>
          <p:nvPr/>
        </p:nvSpPr>
        <p:spPr>
          <a:xfrm>
            <a:off x="4139286" y="712310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3" name="Google Shape;633;p37"/>
          <p:cNvCxnSpPr/>
          <p:nvPr/>
        </p:nvCxnSpPr>
        <p:spPr>
          <a:xfrm flipH="1" rot="10800000">
            <a:off x="5022475" y="596425"/>
            <a:ext cx="31800" cy="444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4" name="Google Shape;634;p37"/>
          <p:cNvSpPr/>
          <p:nvPr/>
        </p:nvSpPr>
        <p:spPr>
          <a:xfrm>
            <a:off x="4959957" y="5011236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5" name="Google Shape;635;p37"/>
          <p:cNvCxnSpPr/>
          <p:nvPr/>
        </p:nvCxnSpPr>
        <p:spPr>
          <a:xfrm flipH="1" rot="10800000">
            <a:off x="3155879" y="1210486"/>
            <a:ext cx="18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6" name="Google Shape;636;p37"/>
          <p:cNvSpPr txBox="1"/>
          <p:nvPr/>
        </p:nvSpPr>
        <p:spPr>
          <a:xfrm>
            <a:off x="3158475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37" name="Google Shape;637;p37"/>
          <p:cNvSpPr txBox="1"/>
          <p:nvPr/>
        </p:nvSpPr>
        <p:spPr>
          <a:xfrm>
            <a:off x="3577249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38" name="Google Shape;638;p37"/>
          <p:cNvSpPr txBox="1"/>
          <p:nvPr/>
        </p:nvSpPr>
        <p:spPr>
          <a:xfrm>
            <a:off x="3996024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39" name="Google Shape;639;p37"/>
          <p:cNvSpPr txBox="1"/>
          <p:nvPr/>
        </p:nvSpPr>
        <p:spPr>
          <a:xfrm>
            <a:off x="4414798" y="944450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40" name="Google Shape;640;p37"/>
          <p:cNvSpPr/>
          <p:nvPr/>
        </p:nvSpPr>
        <p:spPr>
          <a:xfrm>
            <a:off x="4997043" y="11445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1" name="Google Shape;641;p37"/>
          <p:cNvCxnSpPr/>
          <p:nvPr/>
        </p:nvCxnSpPr>
        <p:spPr>
          <a:xfrm flipH="1" rot="10800000">
            <a:off x="3136657" y="2201087"/>
            <a:ext cx="18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2" name="Google Shape;642;p37"/>
          <p:cNvSpPr/>
          <p:nvPr/>
        </p:nvSpPr>
        <p:spPr>
          <a:xfrm>
            <a:off x="4975458" y="21351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3" name="Google Shape;643;p37"/>
          <p:cNvCxnSpPr/>
          <p:nvPr/>
        </p:nvCxnSpPr>
        <p:spPr>
          <a:xfrm flipH="1" rot="10800000">
            <a:off x="3134851" y="3199438"/>
            <a:ext cx="18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4" name="Google Shape;644;p37"/>
          <p:cNvSpPr/>
          <p:nvPr/>
        </p:nvSpPr>
        <p:spPr>
          <a:xfrm>
            <a:off x="4973430" y="313354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5" name="Google Shape;645;p37"/>
          <p:cNvCxnSpPr/>
          <p:nvPr/>
        </p:nvCxnSpPr>
        <p:spPr>
          <a:xfrm flipH="1" rot="10800000">
            <a:off x="3139947" y="4172511"/>
            <a:ext cx="18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6" name="Google Shape;646;p37"/>
          <p:cNvSpPr/>
          <p:nvPr/>
        </p:nvSpPr>
        <p:spPr>
          <a:xfrm>
            <a:off x="4979152" y="4106614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7"/>
          <p:cNvSpPr txBox="1"/>
          <p:nvPr/>
        </p:nvSpPr>
        <p:spPr>
          <a:xfrm>
            <a:off x="3158475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48" name="Google Shape;648;p37"/>
          <p:cNvSpPr txBox="1"/>
          <p:nvPr/>
        </p:nvSpPr>
        <p:spPr>
          <a:xfrm>
            <a:off x="3577249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49" name="Google Shape;649;p37"/>
          <p:cNvSpPr txBox="1"/>
          <p:nvPr/>
        </p:nvSpPr>
        <p:spPr>
          <a:xfrm>
            <a:off x="3996024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50" name="Google Shape;650;p37"/>
          <p:cNvSpPr txBox="1"/>
          <p:nvPr/>
        </p:nvSpPr>
        <p:spPr>
          <a:xfrm>
            <a:off x="4414798" y="1935925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51" name="Google Shape;651;p37"/>
          <p:cNvSpPr txBox="1"/>
          <p:nvPr/>
        </p:nvSpPr>
        <p:spPr>
          <a:xfrm>
            <a:off x="3158475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52" name="Google Shape;652;p37"/>
          <p:cNvSpPr txBox="1"/>
          <p:nvPr/>
        </p:nvSpPr>
        <p:spPr>
          <a:xfrm>
            <a:off x="3577249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53" name="Google Shape;653;p37"/>
          <p:cNvSpPr txBox="1"/>
          <p:nvPr/>
        </p:nvSpPr>
        <p:spPr>
          <a:xfrm>
            <a:off x="3996024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54" name="Google Shape;654;p37"/>
          <p:cNvSpPr txBox="1"/>
          <p:nvPr/>
        </p:nvSpPr>
        <p:spPr>
          <a:xfrm>
            <a:off x="4414798" y="2935157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70" name="Google Shape;570;p37"/>
          <p:cNvSpPr txBox="1"/>
          <p:nvPr/>
        </p:nvSpPr>
        <p:spPr>
          <a:xfrm>
            <a:off x="3158475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73" name="Google Shape;573;p37"/>
          <p:cNvSpPr txBox="1"/>
          <p:nvPr/>
        </p:nvSpPr>
        <p:spPr>
          <a:xfrm>
            <a:off x="3577249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76" name="Google Shape;576;p37"/>
          <p:cNvSpPr txBox="1"/>
          <p:nvPr/>
        </p:nvSpPr>
        <p:spPr>
          <a:xfrm>
            <a:off x="3996024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578" name="Google Shape;578;p37"/>
          <p:cNvSpPr txBox="1"/>
          <p:nvPr/>
        </p:nvSpPr>
        <p:spPr>
          <a:xfrm>
            <a:off x="4414798" y="3916861"/>
            <a:ext cx="357000" cy="3288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</a:t>
            </a:r>
            <a:endParaRPr b="1" sz="1600"/>
          </a:p>
        </p:txBody>
      </p:sp>
      <p:sp>
        <p:nvSpPr>
          <p:cNvPr id="655" name="Google Shape;655;p37"/>
          <p:cNvSpPr txBox="1"/>
          <p:nvPr/>
        </p:nvSpPr>
        <p:spPr>
          <a:xfrm>
            <a:off x="477121" y="594975"/>
            <a:ext cx="1689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Memory Address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Bus</a:t>
            </a:r>
            <a:endParaRPr b="1"/>
          </a:p>
        </p:txBody>
      </p:sp>
      <p:sp>
        <p:nvSpPr>
          <p:cNvPr id="656" name="Google Shape;656;p37"/>
          <p:cNvSpPr txBox="1"/>
          <p:nvPr/>
        </p:nvSpPr>
        <p:spPr>
          <a:xfrm>
            <a:off x="5697835" y="594975"/>
            <a:ext cx="1689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Memory Buffer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Bus</a:t>
            </a:r>
            <a:endParaRPr b="1"/>
          </a:p>
        </p:txBody>
      </p:sp>
      <p:sp>
        <p:nvSpPr>
          <p:cNvPr id="657" name="Google Shape;657;p37"/>
          <p:cNvSpPr txBox="1"/>
          <p:nvPr/>
        </p:nvSpPr>
        <p:spPr>
          <a:xfrm>
            <a:off x="4519411" y="4929757"/>
            <a:ext cx="4815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</a:t>
            </a:r>
            <a:endParaRPr/>
          </a:p>
        </p:txBody>
      </p:sp>
      <p:sp>
        <p:nvSpPr>
          <p:cNvPr id="658" name="Google Shape;658;p37"/>
          <p:cNvSpPr txBox="1"/>
          <p:nvPr/>
        </p:nvSpPr>
        <p:spPr>
          <a:xfrm>
            <a:off x="1886463" y="4020765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A0</a:t>
            </a:r>
            <a:endParaRPr sz="1200"/>
          </a:p>
        </p:txBody>
      </p:sp>
      <p:sp>
        <p:nvSpPr>
          <p:cNvPr id="659" name="Google Shape;659;p37"/>
          <p:cNvSpPr txBox="1"/>
          <p:nvPr/>
        </p:nvSpPr>
        <p:spPr>
          <a:xfrm>
            <a:off x="1448820" y="4020765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A1</a:t>
            </a:r>
            <a:endParaRPr sz="1200"/>
          </a:p>
        </p:txBody>
      </p:sp>
      <p:sp>
        <p:nvSpPr>
          <p:cNvPr id="660" name="Google Shape;660;p37"/>
          <p:cNvSpPr txBox="1"/>
          <p:nvPr/>
        </p:nvSpPr>
        <p:spPr>
          <a:xfrm>
            <a:off x="1026678" y="4030544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A2</a:t>
            </a:r>
            <a:endParaRPr sz="1200"/>
          </a:p>
        </p:txBody>
      </p:sp>
      <p:sp>
        <p:nvSpPr>
          <p:cNvPr id="661" name="Google Shape;661;p37"/>
          <p:cNvSpPr txBox="1"/>
          <p:nvPr/>
        </p:nvSpPr>
        <p:spPr>
          <a:xfrm>
            <a:off x="589035" y="4030544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A3</a:t>
            </a:r>
            <a:endParaRPr sz="1200"/>
          </a:p>
        </p:txBody>
      </p:sp>
      <p:sp>
        <p:nvSpPr>
          <p:cNvPr id="662" name="Google Shape;662;p37"/>
          <p:cNvSpPr txBox="1"/>
          <p:nvPr/>
        </p:nvSpPr>
        <p:spPr>
          <a:xfrm>
            <a:off x="7591684" y="3938843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D0</a:t>
            </a:r>
            <a:endParaRPr sz="1200"/>
          </a:p>
        </p:txBody>
      </p:sp>
      <p:sp>
        <p:nvSpPr>
          <p:cNvPr id="663" name="Google Shape;663;p37"/>
          <p:cNvSpPr txBox="1"/>
          <p:nvPr/>
        </p:nvSpPr>
        <p:spPr>
          <a:xfrm>
            <a:off x="7154041" y="3938843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D1</a:t>
            </a:r>
            <a:endParaRPr sz="1200"/>
          </a:p>
        </p:txBody>
      </p:sp>
      <p:sp>
        <p:nvSpPr>
          <p:cNvPr id="664" name="Google Shape;664;p37"/>
          <p:cNvSpPr txBox="1"/>
          <p:nvPr/>
        </p:nvSpPr>
        <p:spPr>
          <a:xfrm>
            <a:off x="6731899" y="3948621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D2</a:t>
            </a:r>
            <a:endParaRPr sz="1200"/>
          </a:p>
        </p:txBody>
      </p:sp>
      <p:sp>
        <p:nvSpPr>
          <p:cNvPr id="665" name="Google Shape;665;p37"/>
          <p:cNvSpPr txBox="1"/>
          <p:nvPr/>
        </p:nvSpPr>
        <p:spPr>
          <a:xfrm>
            <a:off x="6294256" y="3948621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D3</a:t>
            </a:r>
            <a:endParaRPr sz="1200"/>
          </a:p>
        </p:txBody>
      </p:sp>
      <p:sp>
        <p:nvSpPr>
          <p:cNvPr id="666" name="Google Shape;666;p37"/>
          <p:cNvSpPr txBox="1"/>
          <p:nvPr/>
        </p:nvSpPr>
        <p:spPr>
          <a:xfrm>
            <a:off x="1906020" y="2496765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I0</a:t>
            </a:r>
            <a:endParaRPr sz="1200"/>
          </a:p>
        </p:txBody>
      </p:sp>
      <p:sp>
        <p:nvSpPr>
          <p:cNvPr id="667" name="Google Shape;667;p37"/>
          <p:cNvSpPr txBox="1"/>
          <p:nvPr/>
        </p:nvSpPr>
        <p:spPr>
          <a:xfrm>
            <a:off x="1913770" y="2199716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I1</a:t>
            </a:r>
            <a:endParaRPr sz="1200"/>
          </a:p>
        </p:txBody>
      </p:sp>
      <p:sp>
        <p:nvSpPr>
          <p:cNvPr id="668" name="Google Shape;668;p37"/>
          <p:cNvSpPr txBox="1"/>
          <p:nvPr/>
        </p:nvSpPr>
        <p:spPr>
          <a:xfrm>
            <a:off x="2791084" y="3657294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O0</a:t>
            </a:r>
            <a:endParaRPr sz="1200"/>
          </a:p>
        </p:txBody>
      </p:sp>
      <p:sp>
        <p:nvSpPr>
          <p:cNvPr id="669" name="Google Shape;669;p37"/>
          <p:cNvSpPr txBox="1"/>
          <p:nvPr/>
        </p:nvSpPr>
        <p:spPr>
          <a:xfrm>
            <a:off x="2798835" y="2647137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O1</a:t>
            </a:r>
            <a:endParaRPr sz="1200"/>
          </a:p>
        </p:txBody>
      </p:sp>
      <p:sp>
        <p:nvSpPr>
          <p:cNvPr id="670" name="Google Shape;670;p37"/>
          <p:cNvSpPr txBox="1"/>
          <p:nvPr/>
        </p:nvSpPr>
        <p:spPr>
          <a:xfrm>
            <a:off x="2789056" y="1672038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O2</a:t>
            </a:r>
            <a:endParaRPr sz="1200"/>
          </a:p>
        </p:txBody>
      </p:sp>
      <p:sp>
        <p:nvSpPr>
          <p:cNvPr id="671" name="Google Shape;671;p37"/>
          <p:cNvSpPr txBox="1"/>
          <p:nvPr/>
        </p:nvSpPr>
        <p:spPr>
          <a:xfrm>
            <a:off x="2789056" y="659853"/>
            <a:ext cx="419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O3</a:t>
            </a:r>
            <a:endParaRPr sz="1200"/>
          </a:p>
        </p:txBody>
      </p:sp>
      <p:sp>
        <p:nvSpPr>
          <p:cNvPr id="672" name="Google Shape;672;p37"/>
          <p:cNvSpPr txBox="1"/>
          <p:nvPr/>
        </p:nvSpPr>
        <p:spPr>
          <a:xfrm rot="-2699485">
            <a:off x="7657866" y="4010831"/>
            <a:ext cx="1414709" cy="446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Memory Buffer Register</a:t>
            </a:r>
            <a:endParaRPr sz="1200"/>
          </a:p>
        </p:txBody>
      </p:sp>
      <p:sp>
        <p:nvSpPr>
          <p:cNvPr id="673" name="Google Shape;673;p37"/>
          <p:cNvSpPr txBox="1"/>
          <p:nvPr/>
        </p:nvSpPr>
        <p:spPr>
          <a:xfrm rot="-2700000">
            <a:off x="1977076" y="4149775"/>
            <a:ext cx="968595" cy="574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Memory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Address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Register</a:t>
            </a:r>
            <a:endParaRPr sz="1200"/>
          </a:p>
        </p:txBody>
      </p:sp>
      <p:sp>
        <p:nvSpPr>
          <p:cNvPr id="674" name="Google Shape;674;p37"/>
          <p:cNvSpPr/>
          <p:nvPr/>
        </p:nvSpPr>
        <p:spPr>
          <a:xfrm>
            <a:off x="5454243" y="9159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7"/>
          <p:cNvSpPr/>
          <p:nvPr/>
        </p:nvSpPr>
        <p:spPr>
          <a:xfrm>
            <a:off x="5432658" y="190659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7"/>
          <p:cNvSpPr/>
          <p:nvPr/>
        </p:nvSpPr>
        <p:spPr>
          <a:xfrm>
            <a:off x="5430630" y="2904943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7"/>
          <p:cNvSpPr/>
          <p:nvPr/>
        </p:nvSpPr>
        <p:spPr>
          <a:xfrm>
            <a:off x="5436352" y="3878014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7"/>
          <p:cNvSpPr/>
          <p:nvPr/>
        </p:nvSpPr>
        <p:spPr>
          <a:xfrm>
            <a:off x="5417157" y="5011236"/>
            <a:ext cx="108600" cy="108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7"/>
          <p:cNvSpPr txBox="1"/>
          <p:nvPr/>
        </p:nvSpPr>
        <p:spPr>
          <a:xfrm>
            <a:off x="5013697" y="4929757"/>
            <a:ext cx="4815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8"/>
          <p:cNvSpPr/>
          <p:nvPr/>
        </p:nvSpPr>
        <p:spPr>
          <a:xfrm>
            <a:off x="283575" y="870300"/>
            <a:ext cx="8556192" cy="409719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i="0" lang="en" sz="2000" u="none" cap="none" strike="noStrike">
                <a:solidFill>
                  <a:srgbClr val="000000"/>
                </a:solidFill>
              </a:rPr>
              <a:t>Tempo di accesso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br>
              <a:rPr b="1" lang="en" sz="2000"/>
            </a:br>
            <a:r>
              <a:rPr i="1" lang="en" sz="2000" u="none" cap="none" strike="noStrike">
                <a:solidFill>
                  <a:srgbClr val="000000"/>
                </a:solidFill>
              </a:rPr>
              <a:t>tempo necessario perché, fornito l’indirizzo, il dato passi nel registro MB.</a:t>
            </a:r>
            <a:br>
              <a:rPr i="1" lang="en" sz="2000" u="none" cap="none" strike="noStrike">
                <a:solidFill>
                  <a:srgbClr val="000000"/>
                </a:solidFill>
              </a:rPr>
            </a:b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i="0" lang="en" sz="2000" u="none" cap="none" strike="noStrike">
                <a:solidFill>
                  <a:srgbClr val="000000"/>
                </a:solidFill>
              </a:rPr>
              <a:t>NOTA: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L'operazione di lettura/scrittura può essere realizzato in modi</a:t>
            </a:r>
            <a:r>
              <a:rPr lang="en" sz="2000"/>
              <a:t> </a:t>
            </a:r>
            <a:r>
              <a:rPr i="0" lang="en" sz="2000" u="none" cap="none" strike="noStrike">
                <a:solidFill>
                  <a:srgbClr val="000000"/>
                </a:solidFill>
              </a:rPr>
              <a:t>differenti.</a:t>
            </a:r>
            <a:br>
              <a:rPr i="0" lang="en" sz="2000" u="none" cap="none" strike="noStrike">
                <a:solidFill>
                  <a:srgbClr val="000000"/>
                </a:solidFill>
              </a:rPr>
            </a:b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Esempio: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quando il segnale </a:t>
            </a:r>
            <a:r>
              <a:rPr b="1" i="0" lang="en" sz="2000" u="none" cap="none" strike="noStrike">
                <a:solidFill>
                  <a:srgbClr val="0000FF"/>
                </a:solidFill>
              </a:rPr>
              <a:t>E</a:t>
            </a:r>
            <a:r>
              <a:rPr i="0" lang="en" sz="2000" u="none" cap="none" strike="noStrike">
                <a:solidFill>
                  <a:srgbClr val="000000"/>
                </a:solidFill>
              </a:rPr>
              <a:t>nable è alto:</a:t>
            </a:r>
            <a:br>
              <a:rPr lang="en" sz="2000"/>
            </a:br>
            <a:r>
              <a:rPr b="1" i="0" lang="en" sz="2000" u="none" cap="none" strike="noStrike">
                <a:solidFill>
                  <a:srgbClr val="0000FF"/>
                </a:solidFill>
              </a:rPr>
              <a:t>R•E</a:t>
            </a:r>
            <a:r>
              <a:rPr i="0" lang="en" sz="2000" u="none" cap="none" strike="noStrike">
                <a:solidFill>
                  <a:srgbClr val="000000"/>
                </a:solidFill>
              </a:rPr>
              <a:t> 	indica lettura se </a:t>
            </a:r>
            <a:r>
              <a:rPr b="1" i="0" lang="en" sz="2000" u="none" cap="none" strike="noStrike">
                <a:solidFill>
                  <a:srgbClr val="0000FF"/>
                </a:solidFill>
              </a:rPr>
              <a:t>R</a:t>
            </a:r>
            <a:r>
              <a:rPr i="0" lang="en" sz="2000" u="none" cap="none" strike="noStrike">
                <a:solidFill>
                  <a:srgbClr val="000000"/>
                </a:solidFill>
              </a:rPr>
              <a:t> =1 - scrittura se </a:t>
            </a:r>
            <a:r>
              <a:rPr b="1" i="0" lang="en" sz="2000" u="none" cap="none" strike="noStrike">
                <a:solidFill>
                  <a:srgbClr val="0000FF"/>
                </a:solidFill>
              </a:rPr>
              <a:t>R</a:t>
            </a:r>
            <a:r>
              <a:rPr i="0" lang="en" sz="2000" u="none" cap="none" strike="noStrike">
                <a:solidFill>
                  <a:srgbClr val="000000"/>
                </a:solidFill>
              </a:rPr>
              <a:t> =0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686" name="Google Shape;686;p38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Prelievo di una parola dalla memoria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9"/>
          <p:cNvSpPr/>
          <p:nvPr/>
        </p:nvSpPr>
        <p:spPr>
          <a:xfrm>
            <a:off x="52825" y="717900"/>
            <a:ext cx="9060228" cy="34379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i="1" lang="en" sz="2000" u="none" cap="none" strike="noStrike">
                <a:solidFill>
                  <a:srgbClr val="FF0000"/>
                </a:solidFill>
              </a:rPr>
              <a:t>Tecnica asincrona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i="0" lang="en" sz="2000" u="none" cap="none" strike="noStrike">
                <a:solidFill>
                  <a:srgbClr val="000000"/>
                </a:solidFill>
              </a:rPr>
              <a:t>il processore aspetta che la memoria segnali il completamento dell’operazione tramite un apposito segnale (ACK).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Il</a:t>
            </a:r>
            <a:r>
              <a:rPr i="0" lang="en" sz="2000" u="none" cap="none" strike="noStrike">
                <a:solidFill>
                  <a:srgbClr val="000000"/>
                </a:solidFill>
              </a:rPr>
              <a:t> processore si adatta alla velocità della memoria</a:t>
            </a:r>
            <a:r>
              <a:rPr lang="en" sz="2000"/>
              <a:t>.</a:t>
            </a:r>
            <a:br>
              <a:rPr lang="en" sz="2000"/>
            </a:b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i="1" lang="en" sz="2000" u="none" cap="none" strike="noStrike">
                <a:solidFill>
                  <a:srgbClr val="063DE8"/>
                </a:solidFill>
              </a:rPr>
              <a:t>Tecnica sincrona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U</a:t>
            </a:r>
            <a:r>
              <a:rPr i="0" lang="en" sz="2000" u="none" cap="none" strike="noStrike">
                <a:solidFill>
                  <a:srgbClr val="000000"/>
                </a:solidFill>
              </a:rPr>
              <a:t>na delle linee di controllo tra processore e memoria trasporta impulsi prelevati da un clock a frequenza fissa</a:t>
            </a:r>
            <a:r>
              <a:rPr lang="en" sz="2000"/>
              <a:t>.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U</a:t>
            </a:r>
            <a:r>
              <a:rPr i="0" lang="en" sz="2000" u="none" cap="none" strike="noStrike">
                <a:solidFill>
                  <a:srgbClr val="000000"/>
                </a:solidFill>
              </a:rPr>
              <a:t>n’operazione di lettura/scrittura si completa entro un ciclo di clock</a:t>
            </a:r>
            <a:r>
              <a:rPr lang="en" sz="2000"/>
              <a:t>.</a:t>
            </a:r>
            <a:endParaRPr sz="2000"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</a:t>
            </a:r>
            <a:r>
              <a:rPr i="0" lang="en" sz="2000" u="none" cap="none" strike="noStrike">
                <a:solidFill>
                  <a:srgbClr val="000000"/>
                </a:solidFill>
              </a:rPr>
              <a:t>l ciclo di clock deve essere dimensionato sulla velocità della memoria.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693" name="Google Shape;693;p39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Tecniche di sincronizzazione processore-memoria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94" name="Google Shape;694;p39"/>
          <p:cNvSpPr txBox="1"/>
          <p:nvPr/>
        </p:nvSpPr>
        <p:spPr>
          <a:xfrm>
            <a:off x="0" y="4204750"/>
            <a:ext cx="9144000" cy="938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2000"/>
              <a:t>La soluzione asincrona è più complessa, ma preferibile in quanto rende indipendente il progetto della memoria da quello della CPU.</a:t>
            </a:r>
            <a:endParaRPr b="1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0"/>
          <p:cNvSpPr/>
          <p:nvPr/>
        </p:nvSpPr>
        <p:spPr>
          <a:xfrm>
            <a:off x="52829" y="611670"/>
            <a:ext cx="9090000" cy="4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0" lang="en" sz="2400" u="none" cap="none" strike="noStrike">
                <a:solidFill>
                  <a:srgbClr val="000000"/>
                </a:solidFill>
              </a:rPr>
              <a:t>Il sottosistema di I/O consente al processore di interagire con le</a:t>
            </a:r>
            <a:r>
              <a:rPr lang="en" sz="2400"/>
              <a:t> </a:t>
            </a:r>
            <a:r>
              <a:rPr i="0" lang="en" sz="2400" u="none" cap="none" strike="noStrike">
                <a:solidFill>
                  <a:srgbClr val="000000"/>
                </a:solidFill>
              </a:rPr>
              <a:t>periferiche di input e di output</a:t>
            </a:r>
            <a:r>
              <a:rPr lang="en" sz="2400"/>
              <a:t>.</a:t>
            </a:r>
            <a:br>
              <a:rPr lang="en" sz="2400"/>
            </a:b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i="1" lang="en" sz="2400" u="none" cap="none" strike="noStrike">
                <a:solidFill>
                  <a:srgbClr val="000000"/>
                </a:solidFill>
              </a:rPr>
              <a:t>Periferiche di input</a:t>
            </a:r>
            <a:r>
              <a:rPr i="0" lang="en" sz="2400" u="none" cap="none" strike="noStrike">
                <a:solidFill>
                  <a:srgbClr val="000000"/>
                </a:solidFill>
              </a:rPr>
              <a:t>: tastiera, mouse, ecc.</a:t>
            </a:r>
            <a:br>
              <a:rPr i="0" lang="en" sz="2400" u="none" cap="none" strike="noStrike">
                <a:solidFill>
                  <a:srgbClr val="000000"/>
                </a:solidFill>
              </a:rPr>
            </a:b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i="1" lang="en" sz="2400" u="none" cap="none" strike="noStrike">
                <a:solidFill>
                  <a:srgbClr val="000000"/>
                </a:solidFill>
              </a:rPr>
              <a:t>Periferiche di output</a:t>
            </a:r>
            <a:r>
              <a:rPr i="0" lang="en" sz="2400" u="none" cap="none" strike="noStrike">
                <a:solidFill>
                  <a:srgbClr val="000000"/>
                </a:solidFill>
              </a:rPr>
              <a:t>: schermo, stampante, plotter, ecc.</a:t>
            </a:r>
            <a:br>
              <a:rPr i="0" lang="en" sz="2400" u="none" cap="none" strike="noStrike">
                <a:solidFill>
                  <a:srgbClr val="000000"/>
                </a:solidFill>
              </a:rPr>
            </a:b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i="1" lang="en" sz="2400" u="none" cap="none" strike="noStrike">
                <a:solidFill>
                  <a:srgbClr val="000000"/>
                </a:solidFill>
              </a:rPr>
              <a:t>Periferiche di input</a:t>
            </a:r>
            <a:r>
              <a:rPr b="1" i="0" lang="en" sz="2400" u="none" cap="none" strike="noStrike">
                <a:solidFill>
                  <a:srgbClr val="000000"/>
                </a:solidFill>
              </a:rPr>
              <a:t>/</a:t>
            </a:r>
            <a:r>
              <a:rPr b="1" i="1" lang="en" sz="2400" u="none" cap="none" strike="noStrike">
                <a:solidFill>
                  <a:srgbClr val="000000"/>
                </a:solidFill>
              </a:rPr>
              <a:t>output</a:t>
            </a:r>
            <a:r>
              <a:rPr i="0" lang="en" sz="2400" u="none" cap="none" strike="noStrike">
                <a:solidFill>
                  <a:srgbClr val="000000"/>
                </a:solidFill>
              </a:rPr>
              <a:t>: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i="0" lang="en" sz="2400" u="none" cap="none" strike="noStrike">
                <a:solidFill>
                  <a:srgbClr val="000000"/>
                </a:solidFill>
              </a:rPr>
              <a:t>memorie di massa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i="0" lang="en" sz="2400" u="none" cap="none" strike="noStrike">
                <a:solidFill>
                  <a:srgbClr val="000000"/>
                </a:solidFill>
              </a:rPr>
              <a:t>schede di rete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i="0" lang="en" sz="2400" u="none" cap="none" strike="noStrike">
                <a:solidFill>
                  <a:srgbClr val="000000"/>
                </a:solidFill>
              </a:rPr>
              <a:t>porte di comunicazione seriale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701" name="Google Shape;701;p40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Input/Output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1"/>
          <p:cNvSpPr/>
          <p:nvPr/>
        </p:nvSpPr>
        <p:spPr>
          <a:xfrm>
            <a:off x="-550" y="4288700"/>
            <a:ext cx="9144000" cy="5280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1"/>
          <p:cNvSpPr/>
          <p:nvPr/>
        </p:nvSpPr>
        <p:spPr>
          <a:xfrm>
            <a:off x="-75" y="2640193"/>
            <a:ext cx="9144000" cy="528000"/>
          </a:xfrm>
          <a:prstGeom prst="rect">
            <a:avLst/>
          </a:prstGeom>
          <a:solidFill>
            <a:srgbClr val="FFD966"/>
          </a:solidFill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1"/>
          <p:cNvSpPr/>
          <p:nvPr/>
        </p:nvSpPr>
        <p:spPr>
          <a:xfrm>
            <a:off x="381350" y="1026750"/>
            <a:ext cx="8380200" cy="3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" sz="2000" u="none" cap="none" strike="noStrike">
                <a:solidFill>
                  <a:srgbClr val="000000"/>
                </a:solidFill>
              </a:rPr>
              <a:t>Due modelli distinti di collegamento: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○"/>
            </a:pPr>
            <a:r>
              <a:rPr b="1" i="1" lang="en" sz="2000" u="none" cap="none" strike="noStrike">
                <a:solidFill>
                  <a:srgbClr val="FF0000"/>
                </a:solidFill>
              </a:rPr>
              <a:t>Modello a bus unico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su un bus unico sono collegati memoria e sistema di I/O.</a:t>
            </a:r>
            <a:br>
              <a:rPr lang="en" sz="2000"/>
            </a:br>
            <a:br>
              <a:rPr lang="en" sz="2000"/>
            </a:br>
            <a:r>
              <a:rPr b="1" i="1" lang="en" sz="2000" u="none" cap="none" strike="noStrike">
                <a:solidFill>
                  <a:srgbClr val="FF0000"/>
                </a:solidFill>
              </a:rPr>
              <a:t>Modello “Memory Mapped I/O”.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○"/>
            </a:pPr>
            <a:r>
              <a:rPr b="1" i="1" lang="en" sz="2000" u="none" cap="none" strike="noStrike">
                <a:solidFill>
                  <a:srgbClr val="0000FF"/>
                </a:solidFill>
              </a:rPr>
              <a:t>Modello a bus distinti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due distinti bus fisici, uno per la memoria e l’altro per l’I/O.</a:t>
            </a:r>
            <a:br>
              <a:rPr lang="en" sz="2000"/>
            </a:br>
            <a:br>
              <a:rPr lang="en" sz="2000"/>
            </a:br>
            <a:r>
              <a:rPr b="1" i="1" lang="en" sz="2000" u="none" cap="none" strike="noStrike">
                <a:solidFill>
                  <a:srgbClr val="0000FF"/>
                </a:solidFill>
              </a:rPr>
              <a:t>Modello “Isolated I/O”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710" name="Google Shape;710;p41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Architettura generale CPU-memoria-I/O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Sommario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84875" y="808125"/>
            <a:ext cx="8157300" cy="4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Introduzione alle memorie.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Cenni storici.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 memorie attuali.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La memoria centrale.</a:t>
            </a:r>
            <a:br>
              <a:rPr lang="en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Conclusioni.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2"/>
          <p:cNvSpPr/>
          <p:nvPr/>
        </p:nvSpPr>
        <p:spPr>
          <a:xfrm>
            <a:off x="3835550" y="3267000"/>
            <a:ext cx="4140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7" name="Google Shape;717;p42"/>
          <p:cNvSpPr/>
          <p:nvPr/>
        </p:nvSpPr>
        <p:spPr>
          <a:xfrm>
            <a:off x="184395" y="2849040"/>
            <a:ext cx="4153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8" name="Google Shape;718;p42"/>
          <p:cNvSpPr/>
          <p:nvPr/>
        </p:nvSpPr>
        <p:spPr>
          <a:xfrm>
            <a:off x="213633" y="2849040"/>
            <a:ext cx="41530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Google Shape;719;p42"/>
          <p:cNvSpPr/>
          <p:nvPr/>
        </p:nvSpPr>
        <p:spPr>
          <a:xfrm>
            <a:off x="1258540" y="3162240"/>
            <a:ext cx="440777" cy="29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2"/>
          <p:cNvSpPr/>
          <p:nvPr/>
        </p:nvSpPr>
        <p:spPr>
          <a:xfrm>
            <a:off x="1590784" y="3225420"/>
            <a:ext cx="41531" cy="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42"/>
          <p:cNvSpPr/>
          <p:nvPr/>
        </p:nvSpPr>
        <p:spPr>
          <a:xfrm>
            <a:off x="1161857" y="3414690"/>
            <a:ext cx="621296" cy="25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2" name="Google Shape;722;p42"/>
          <p:cNvGrpSpPr/>
          <p:nvPr/>
        </p:nvGrpSpPr>
        <p:grpSpPr>
          <a:xfrm>
            <a:off x="5542460" y="662560"/>
            <a:ext cx="3601248" cy="1989585"/>
            <a:chOff x="5542460" y="1576960"/>
            <a:chExt cx="3601248" cy="1989585"/>
          </a:xfrm>
        </p:grpSpPr>
        <p:sp>
          <p:nvSpPr>
            <p:cNvPr id="723" name="Google Shape;723;p42"/>
            <p:cNvSpPr/>
            <p:nvPr/>
          </p:nvSpPr>
          <p:spPr>
            <a:xfrm>
              <a:off x="6417768" y="2491660"/>
              <a:ext cx="284700" cy="1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Dati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5813571" y="1576960"/>
              <a:ext cx="3155653" cy="1301399"/>
            </a:xfrm>
            <a:custGeom>
              <a:rect b="b" l="l" r="r" t="t"/>
              <a:pathLst>
                <a:path extrusionOk="0" h="918" w="2604">
                  <a:moveTo>
                    <a:pt x="0" y="906"/>
                  </a:moveTo>
                  <a:lnTo>
                    <a:pt x="0" y="0"/>
                  </a:lnTo>
                  <a:lnTo>
                    <a:pt x="2604" y="0"/>
                  </a:lnTo>
                  <a:lnTo>
                    <a:pt x="2604" y="918"/>
                  </a:lnTo>
                  <a:lnTo>
                    <a:pt x="2070" y="918"/>
                  </a:lnTo>
                  <a:lnTo>
                    <a:pt x="2070" y="624"/>
                  </a:lnTo>
                  <a:lnTo>
                    <a:pt x="1542" y="624"/>
                  </a:lnTo>
                  <a:lnTo>
                    <a:pt x="1542" y="912"/>
                  </a:lnTo>
                  <a:lnTo>
                    <a:pt x="1014" y="912"/>
                  </a:lnTo>
                  <a:lnTo>
                    <a:pt x="1014" y="624"/>
                  </a:lnTo>
                  <a:lnTo>
                    <a:pt x="438" y="624"/>
                  </a:lnTo>
                  <a:lnTo>
                    <a:pt x="438" y="906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rgbClr val="C0C0C0">
                <a:alpha val="49800"/>
              </a:srgbClr>
            </a:solidFill>
            <a:ln cap="flat" cmpd="sng" w="126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25" name="Google Shape;725;p42"/>
            <p:cNvSpPr/>
            <p:nvPr/>
          </p:nvSpPr>
          <p:spPr>
            <a:xfrm>
              <a:off x="5542460" y="3002020"/>
              <a:ext cx="890691" cy="563175"/>
            </a:xfrm>
            <a:prstGeom prst="rect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408620" y="1848310"/>
              <a:ext cx="561769" cy="1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Indirizzi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6354132" y="2250880"/>
              <a:ext cx="712110" cy="34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6403969" y="2121010"/>
              <a:ext cx="636247" cy="1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Controllo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6953168" y="2311630"/>
              <a:ext cx="41530" cy="1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5631834" y="3053320"/>
              <a:ext cx="722354" cy="43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8310053" y="3083020"/>
              <a:ext cx="722354" cy="33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8438963" y="3141340"/>
              <a:ext cx="552079" cy="2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6049465" y="2053240"/>
              <a:ext cx="2621071" cy="947700"/>
            </a:xfrm>
            <a:custGeom>
              <a:rect b="b" l="l" r="r" t="t"/>
              <a:pathLst>
                <a:path extrusionOk="0" h="672" w="2160">
                  <a:moveTo>
                    <a:pt x="2112" y="642"/>
                  </a:moveTo>
                  <a:lnTo>
                    <a:pt x="2112" y="48"/>
                  </a:lnTo>
                  <a:lnTo>
                    <a:pt x="48" y="48"/>
                  </a:lnTo>
                  <a:lnTo>
                    <a:pt x="48" y="672"/>
                  </a:lnTo>
                  <a:lnTo>
                    <a:pt x="0" y="672"/>
                  </a:lnTo>
                  <a:lnTo>
                    <a:pt x="0" y="0"/>
                  </a:lnTo>
                  <a:lnTo>
                    <a:pt x="2160" y="0"/>
                  </a:lnTo>
                  <a:lnTo>
                    <a:pt x="2160" y="642"/>
                  </a:lnTo>
                  <a:lnTo>
                    <a:pt x="2112" y="642"/>
                  </a:lnTo>
                  <a:close/>
                </a:path>
              </a:pathLst>
            </a:custGeom>
            <a:solidFill>
              <a:srgbClr val="969696"/>
            </a:solidFill>
            <a:ln cap="flat" cmpd="sng" w="126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4" name="Google Shape;734;p42"/>
            <p:cNvSpPr/>
            <p:nvPr/>
          </p:nvSpPr>
          <p:spPr>
            <a:xfrm>
              <a:off x="6228212" y="2324590"/>
              <a:ext cx="2675226" cy="676350"/>
            </a:xfrm>
            <a:custGeom>
              <a:rect b="b" l="l" r="r" t="t"/>
              <a:pathLst>
                <a:path extrusionOk="0" h="480" w="2208">
                  <a:moveTo>
                    <a:pt x="0" y="480"/>
                  </a:moveTo>
                  <a:lnTo>
                    <a:pt x="0" y="0"/>
                  </a:lnTo>
                  <a:lnTo>
                    <a:pt x="2208" y="0"/>
                  </a:lnTo>
                  <a:lnTo>
                    <a:pt x="2208" y="453"/>
                  </a:lnTo>
                  <a:lnTo>
                    <a:pt x="2160" y="453"/>
                  </a:lnTo>
                  <a:lnTo>
                    <a:pt x="2160" y="48"/>
                  </a:lnTo>
                  <a:lnTo>
                    <a:pt x="48" y="48"/>
                  </a:lnTo>
                  <a:lnTo>
                    <a:pt x="48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969696"/>
            </a:solidFill>
            <a:ln cap="flat" cmpd="sng" w="126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5" name="Google Shape;735;p42"/>
            <p:cNvSpPr/>
            <p:nvPr/>
          </p:nvSpPr>
          <p:spPr>
            <a:xfrm>
              <a:off x="7332923" y="2053240"/>
              <a:ext cx="58475" cy="906120"/>
            </a:xfrm>
            <a:custGeom>
              <a:rect b="b" l="l" r="r" t="t"/>
              <a:pathLst>
                <a:path extrusionOk="0" h="639" w="48">
                  <a:moveTo>
                    <a:pt x="0" y="0"/>
                  </a:moveTo>
                  <a:lnTo>
                    <a:pt x="48" y="0"/>
                  </a:lnTo>
                  <a:lnTo>
                    <a:pt x="48" y="639"/>
                  </a:lnTo>
                  <a:lnTo>
                    <a:pt x="0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cap="flat" cmpd="sng" w="126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6" name="Google Shape;736;p42"/>
            <p:cNvSpPr/>
            <p:nvPr/>
          </p:nvSpPr>
          <p:spPr>
            <a:xfrm>
              <a:off x="7507019" y="2324590"/>
              <a:ext cx="58807" cy="638280"/>
            </a:xfrm>
            <a:custGeom>
              <a:rect b="b" l="l" r="r" t="t"/>
              <a:pathLst>
                <a:path extrusionOk="0" h="450" w="48">
                  <a:moveTo>
                    <a:pt x="0" y="45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50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969696"/>
            </a:solidFill>
            <a:ln cap="flat" cmpd="sng" w="12600">
              <a:solidFill>
                <a:srgbClr val="96969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7" name="Google Shape;737;p42"/>
            <p:cNvSpPr/>
            <p:nvPr/>
          </p:nvSpPr>
          <p:spPr>
            <a:xfrm>
              <a:off x="5872046" y="1780540"/>
              <a:ext cx="2566915" cy="1220400"/>
            </a:xfrm>
            <a:custGeom>
              <a:rect b="b" l="l" r="r" t="t"/>
              <a:pathLst>
                <a:path extrusionOk="0" h="861" w="2118">
                  <a:moveTo>
                    <a:pt x="0" y="861"/>
                  </a:moveTo>
                  <a:lnTo>
                    <a:pt x="0" y="0"/>
                  </a:lnTo>
                  <a:lnTo>
                    <a:pt x="2118" y="0"/>
                  </a:lnTo>
                  <a:lnTo>
                    <a:pt x="2118" y="834"/>
                  </a:lnTo>
                  <a:lnTo>
                    <a:pt x="2073" y="834"/>
                  </a:lnTo>
                  <a:lnTo>
                    <a:pt x="2070" y="48"/>
                  </a:lnTo>
                  <a:lnTo>
                    <a:pt x="48" y="48"/>
                  </a:lnTo>
                  <a:lnTo>
                    <a:pt x="48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rgbClr val="808080"/>
            </a:solidFill>
            <a:ln cap="flat" cmpd="sng" w="126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8" name="Google Shape;738;p42"/>
            <p:cNvSpPr/>
            <p:nvPr/>
          </p:nvSpPr>
          <p:spPr>
            <a:xfrm>
              <a:off x="7158495" y="1780540"/>
              <a:ext cx="58475" cy="1182329"/>
            </a:xfrm>
            <a:custGeom>
              <a:rect b="b" l="l" r="r" t="t"/>
              <a:pathLst>
                <a:path extrusionOk="0" h="837" w="48">
                  <a:moveTo>
                    <a:pt x="0" y="837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837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rgbClr val="808080"/>
            </a:solidFill>
            <a:ln cap="flat" cmpd="sng" w="12600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9" name="Google Shape;739;p42"/>
            <p:cNvSpPr/>
            <p:nvPr/>
          </p:nvSpPr>
          <p:spPr>
            <a:xfrm>
              <a:off x="5897961" y="3141340"/>
              <a:ext cx="305941" cy="2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I/O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7217634" y="3106780"/>
              <a:ext cx="433855" cy="20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CPU</a:t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6985728" y="2961520"/>
              <a:ext cx="801262" cy="605025"/>
            </a:xfrm>
            <a:prstGeom prst="rect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8160543" y="2961520"/>
              <a:ext cx="983165" cy="588375"/>
            </a:xfrm>
            <a:prstGeom prst="rect">
              <a:avLst/>
            </a:prstGeom>
            <a:noFill/>
            <a:ln cap="flat" cmpd="sng" w="126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79100" lIns="79100" spcFirstLastPara="1" rIns="79100" wrap="square" tIns="79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42"/>
          <p:cNvSpPr/>
          <p:nvPr/>
        </p:nvSpPr>
        <p:spPr>
          <a:xfrm>
            <a:off x="0" y="572700"/>
            <a:ext cx="6453900" cy="4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i="0" lang="en" sz="2000" u="none" cap="none" strike="noStrike">
                <a:solidFill>
                  <a:srgbClr val="000000"/>
                </a:solidFill>
              </a:rPr>
              <a:t>Il bus di collegamento CPU, Memoria e I/O si suddivide in tre bus componenti:</a:t>
            </a:r>
            <a:br>
              <a:rPr i="0" lang="en" sz="2000" u="none" cap="none" strike="noStrike">
                <a:solidFill>
                  <a:srgbClr val="000000"/>
                </a:solidFill>
              </a:rPr>
            </a:b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b="1" i="1" lang="en" sz="2000" u="none" cap="none" strike="noStrike">
                <a:solidFill>
                  <a:srgbClr val="000000"/>
                </a:solidFill>
              </a:rPr>
              <a:t>Bus-dati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utilizzato per il trasferimento dei dati;</a:t>
            </a:r>
            <a:br>
              <a:rPr i="0" lang="en" sz="2000" u="none" cap="none" strike="noStrike">
                <a:solidFill>
                  <a:srgbClr val="000000"/>
                </a:solidFill>
              </a:rPr>
            </a:b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b="1" i="1" lang="en" sz="2000" u="none" cap="none" strike="noStrike">
                <a:solidFill>
                  <a:srgbClr val="000000"/>
                </a:solidFill>
              </a:rPr>
              <a:t>Bus-indirizzi</a:t>
            </a:r>
            <a:r>
              <a:rPr i="0" lang="en" sz="2000" u="none" cap="none" strike="noStrike">
                <a:solidFill>
                  <a:srgbClr val="000000"/>
                </a:solidFill>
              </a:rPr>
              <a:t>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utilizzato per il trasferimento dell'indirizzo (di memoria o di I/O) dal quale o verso il quale il dato è indirizzato;</a:t>
            </a:r>
            <a:br>
              <a:rPr i="0" lang="en" sz="2000" u="none" cap="none" strike="noStrike">
                <a:solidFill>
                  <a:srgbClr val="000000"/>
                </a:solidFill>
              </a:rPr>
            </a:b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b="1" i="1" lang="en" sz="2000" u="none" cap="none" strike="noStrike">
                <a:solidFill>
                  <a:srgbClr val="000000"/>
                </a:solidFill>
              </a:rPr>
              <a:t>Linee di controllo</a:t>
            </a:r>
            <a:r>
              <a:rPr i="1" lang="en" sz="2000" u="none" cap="none" strike="noStrike">
                <a:solidFill>
                  <a:srgbClr val="000000"/>
                </a:solidFill>
              </a:rPr>
              <a:t>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utilizzate per il trasferimento di</a:t>
            </a:r>
            <a:r>
              <a:rPr i="1" lang="en" sz="2000" u="none" cap="none" strike="noStrike">
                <a:solidFill>
                  <a:srgbClr val="000000"/>
                </a:solidFill>
              </a:rPr>
              <a:t> </a:t>
            </a:r>
            <a:r>
              <a:rPr i="0" lang="en" sz="2000" u="none" cap="none" strike="noStrike">
                <a:solidFill>
                  <a:srgbClr val="000000"/>
                </a:solidFill>
              </a:rPr>
              <a:t>informazioni per il controllo (R/W Enable, ack, ..). 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744" name="Google Shape;744;p42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Architettura CPU-memoria-I/O: Bus Unico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3"/>
          <p:cNvSpPr/>
          <p:nvPr/>
        </p:nvSpPr>
        <p:spPr>
          <a:xfrm>
            <a:off x="0" y="844025"/>
            <a:ext cx="4572000" cy="4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0500" lIns="77875" spcFirstLastPara="1" rIns="77875" wrap="square" tIns="405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i="1" lang="en" sz="2000" u="none" cap="none" strike="noStrike">
                <a:solidFill>
                  <a:srgbClr val="063DE8"/>
                </a:solidFill>
              </a:rPr>
              <a:t>DMA</a:t>
            </a:r>
            <a:r>
              <a:rPr b="1" i="1" lang="en" sz="2000" u="none" cap="none" strike="noStrike">
                <a:solidFill>
                  <a:srgbClr val="000000"/>
                </a:solidFill>
              </a:rPr>
              <a:t> </a:t>
            </a:r>
            <a:r>
              <a:rPr i="0" lang="en" sz="2000" u="none" cap="none" strike="noStrike">
                <a:solidFill>
                  <a:srgbClr val="000000"/>
                </a:solidFill>
              </a:rPr>
              <a:t>(</a:t>
            </a:r>
            <a:r>
              <a:rPr b="1" i="1" lang="en" sz="2000" u="none" cap="none" strike="noStrike">
                <a:solidFill>
                  <a:srgbClr val="063DE8"/>
                </a:solidFill>
              </a:rPr>
              <a:t>Direct Memory Access</a:t>
            </a:r>
            <a:r>
              <a:rPr i="0" lang="en" sz="2000" u="none" cap="none" strike="noStrike">
                <a:solidFill>
                  <a:srgbClr val="000000"/>
                </a:solidFill>
              </a:rPr>
              <a:t>):</a:t>
            </a:r>
            <a:br>
              <a:rPr lang="en" sz="2000"/>
            </a:br>
            <a:r>
              <a:rPr i="0" lang="en" sz="2000" u="none" cap="none" strike="noStrike">
                <a:solidFill>
                  <a:srgbClr val="000000"/>
                </a:solidFill>
              </a:rPr>
              <a:t>nei sistemi in cui esiste un collegamento fisico tra</a:t>
            </a:r>
            <a:r>
              <a:rPr lang="en" sz="2000"/>
              <a:t> </a:t>
            </a:r>
            <a:r>
              <a:rPr i="0" lang="en" sz="2000" u="none" cap="none" strike="noStrike">
                <a:solidFill>
                  <a:srgbClr val="000000"/>
                </a:solidFill>
              </a:rPr>
              <a:t>interfacce di I/O e memoria è possibile realizzare la tecnica </a:t>
            </a:r>
            <a:r>
              <a:rPr b="1" i="1" lang="en" sz="2000" u="none" cap="none" strike="noStrike">
                <a:solidFill>
                  <a:srgbClr val="063DE8"/>
                </a:solidFill>
              </a:rPr>
              <a:t>DMA.</a:t>
            </a:r>
            <a:br>
              <a:rPr b="1" i="1" lang="en" sz="2000" u="none" cap="none" strike="noStrike">
                <a:solidFill>
                  <a:srgbClr val="063DE8"/>
                </a:solidFill>
              </a:rPr>
            </a:br>
            <a:endParaRPr b="1" i="1"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</a:t>
            </a:r>
            <a:r>
              <a:rPr i="0" lang="en" sz="2000" u="none" cap="none" strike="noStrike">
                <a:solidFill>
                  <a:srgbClr val="000000"/>
                </a:solidFill>
              </a:rPr>
              <a:t>onsente la trasmissione a tali interfacce di blocchi di dati direttamente da o verso la memoria. </a:t>
            </a:r>
            <a:endParaRPr i="0" sz="2000" u="none" cap="none" strike="noStrike">
              <a:solidFill>
                <a:srgbClr val="000000"/>
              </a:solidFill>
            </a:endParaRPr>
          </a:p>
        </p:txBody>
      </p:sp>
      <p:sp>
        <p:nvSpPr>
          <p:cNvPr id="751" name="Google Shape;751;p43"/>
          <p:cNvSpPr/>
          <p:nvPr/>
        </p:nvSpPr>
        <p:spPr>
          <a:xfrm>
            <a:off x="3459106" y="2057400"/>
            <a:ext cx="9142500" cy="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00" lIns="79100" spcFirstLastPara="1" rIns="79100" wrap="square" tIns="79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3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Architettura generale CPU-memoria-I/O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53" name="Google Shape;7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43000"/>
            <a:ext cx="4572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Come si riconosce la memoria?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59" name="Google Shape;759;p44"/>
          <p:cNvSpPr txBox="1"/>
          <p:nvPr>
            <p:ph idx="1" type="body"/>
          </p:nvPr>
        </p:nvSpPr>
        <p:spPr>
          <a:xfrm>
            <a:off x="311700" y="4263000"/>
            <a:ext cx="85206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La memoria è un componente fondamentale di un calcolatore elettronico.</a:t>
            </a:r>
            <a:endParaRPr sz="2000"/>
          </a:p>
        </p:txBody>
      </p:sp>
      <p:pic>
        <p:nvPicPr>
          <p:cNvPr id="760" name="Google Shape;76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5747" y="572700"/>
            <a:ext cx="5432515" cy="369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5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Tipi di memoria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66" name="Google Shape;7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749" y="691549"/>
            <a:ext cx="4766075" cy="11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45"/>
          <p:cNvSpPr/>
          <p:nvPr/>
        </p:nvSpPr>
        <p:spPr>
          <a:xfrm>
            <a:off x="27625" y="1374150"/>
            <a:ext cx="9144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b="0" lang="en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Modulo memoria Simm EDO </a:t>
            </a:r>
            <a:endParaRPr b="0" sz="2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8" name="Google Shape;76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6505" y="2080802"/>
            <a:ext cx="4203671" cy="11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45"/>
          <p:cNvSpPr/>
          <p:nvPr/>
        </p:nvSpPr>
        <p:spPr>
          <a:xfrm>
            <a:off x="0" y="2930160"/>
            <a:ext cx="9144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b="0" lang="en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Modulo memoria SDRAM PC100 da 32 Mbytes</a:t>
            </a:r>
            <a:endParaRPr b="0" sz="2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0" name="Google Shape;770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9524" y="3613600"/>
            <a:ext cx="5080200" cy="10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45"/>
          <p:cNvSpPr/>
          <p:nvPr/>
        </p:nvSpPr>
        <p:spPr>
          <a:xfrm>
            <a:off x="0" y="4280280"/>
            <a:ext cx="91440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r>
              <a:rPr b="0" lang="en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Modulo me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lang="en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oria SDRAM PC133, da 64 Mbytes</a:t>
            </a:r>
            <a:endParaRPr b="0" sz="2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Tipi di memoria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77" name="Google Shape;77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528" y="594750"/>
            <a:ext cx="5608622" cy="11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3427" y="2187238"/>
            <a:ext cx="5761250" cy="103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5075" y="3689299"/>
            <a:ext cx="4724275" cy="11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6"/>
          <p:cNvSpPr/>
          <p:nvPr/>
        </p:nvSpPr>
        <p:spPr>
          <a:xfrm>
            <a:off x="1143000" y="4752990"/>
            <a:ext cx="6477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Modulo memoria Rambus PC800, da 128 Mbytes </a:t>
            </a:r>
            <a:endParaRPr b="0" sz="24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solidFill>
                  <a:srgbClr val="00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sz="2400" strike="noStrike">
              <a:solidFill>
                <a:srgbClr val="00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1" name="Google Shape;781;p46"/>
          <p:cNvSpPr/>
          <p:nvPr/>
        </p:nvSpPr>
        <p:spPr>
          <a:xfrm>
            <a:off x="838080" y="3143340"/>
            <a:ext cx="7848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Modulo memoria DDR-SDRAM PC2100, da 128 Mbytes</a:t>
            </a:r>
            <a:endParaRPr b="0" sz="2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Google Shape;782;p46"/>
          <p:cNvSpPr/>
          <p:nvPr/>
        </p:nvSpPr>
        <p:spPr>
          <a:xfrm>
            <a:off x="0" y="1676400"/>
            <a:ext cx="91440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 strike="noStrike">
                <a:latin typeface="Times New Roman"/>
                <a:ea typeface="Times New Roman"/>
                <a:cs typeface="Times New Roman"/>
                <a:sym typeface="Times New Roman"/>
              </a:rPr>
              <a:t>Modulo memoria SDRAM PC133 ECC Registered, da 256 Mbytes </a:t>
            </a:r>
            <a:endParaRPr b="0" sz="24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RAM sulla scheda madre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88" name="Google Shape;7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920" y="802335"/>
            <a:ext cx="8458200" cy="405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RAM sulla scheda madre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794" name="Google Shape;7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0070" y="932050"/>
            <a:ext cx="6515100" cy="348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9"/>
          <p:cNvSpPr/>
          <p:nvPr/>
        </p:nvSpPr>
        <p:spPr>
          <a:xfrm>
            <a:off x="118150" y="654996"/>
            <a:ext cx="8763120" cy="426308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000"/>
              <a:buChar char="●"/>
            </a:pPr>
            <a:r>
              <a:rPr lang="en" sz="2000" strike="noStrike"/>
              <a:t>Dimensione (numero di celle).</a:t>
            </a:r>
            <a:br>
              <a:rPr lang="en" sz="2000" strike="noStrike"/>
            </a:b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strike="noStrike"/>
              <a:t>Tempo</a:t>
            </a:r>
            <a:r>
              <a:rPr lang="en" sz="2000"/>
              <a:t> </a:t>
            </a:r>
            <a:r>
              <a:rPr lang="en" sz="2000" strike="noStrike"/>
              <a:t>di accesso (il ritardo dopo l’invio del comando di lettura con cui il dato è effettivamente disponibile per l’elaborazione).</a:t>
            </a:r>
            <a:br>
              <a:rPr lang="en" sz="2000" strike="noStrike"/>
            </a:br>
            <a:endParaRPr sz="2000" strike="noStrike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strike="noStrike"/>
              <a:t>Tipicamente la dimensione è di alcune centinaia di </a:t>
            </a:r>
            <a:r>
              <a:rPr lang="en" sz="2000"/>
              <a:t>MB o di alcuni </a:t>
            </a:r>
            <a:r>
              <a:rPr lang="en" sz="2000" strike="noStrike"/>
              <a:t>GB.</a:t>
            </a:r>
            <a:br>
              <a:rPr lang="en" sz="2000" strike="noStrike"/>
            </a:br>
            <a:endParaRPr sz="2000" strike="noStrike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strike="noStrike"/>
              <a:t>Il tempo di accesso è dell’ordine delle decine di nanosecondi.</a:t>
            </a:r>
            <a:br>
              <a:rPr lang="en" sz="2000"/>
            </a:br>
            <a:r>
              <a:rPr lang="en" sz="2000" strike="noStrike"/>
              <a:t>1 ns = 10</a:t>
            </a:r>
            <a:r>
              <a:rPr baseline="30000" lang="en" sz="2000" strike="noStrike"/>
              <a:t>-9</a:t>
            </a:r>
            <a:r>
              <a:rPr lang="en" sz="2000" strike="noStrike"/>
              <a:t> s  (un miliardesimo di secondo)</a:t>
            </a:r>
            <a:endParaRPr sz="2000" strike="noStrike"/>
          </a:p>
        </p:txBody>
      </p:sp>
      <p:sp>
        <p:nvSpPr>
          <p:cNvPr id="801" name="Google Shape;801;p4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Caratteristiche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07" name="Google Shape;807;p50"/>
          <p:cNvSpPr txBox="1"/>
          <p:nvPr>
            <p:ph idx="1" type="body"/>
          </p:nvPr>
        </p:nvSpPr>
        <p:spPr>
          <a:xfrm>
            <a:off x="311700" y="789050"/>
            <a:ext cx="8520600" cy="41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La memoria è un componente fondamentale di un calcolatore elettronico.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È un dispositivo capace di mantenere lo stato dei dati.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Differenti tipologie di memoria si usano per scopi differenti.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 dati sono memorizzati in forma di parole di bit.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L’accesso alla memoria avviene tramite la selezione (bus degli indirizzi) la lettura/scrittura (bus dei dati) ed il controllo.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La gestione della memoria è a carico della CPU.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 differenti unità condividono lo stesso bus e possono accedere direttamente alla memoria è necessario un dispositivo DMA.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231100" y="817900"/>
            <a:ext cx="8709000" cy="1114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Definizione: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</a:t>
            </a:r>
            <a:r>
              <a:rPr i="1" lang="en" sz="2000">
                <a:solidFill>
                  <a:schemeClr val="dk1"/>
                </a:solidFill>
              </a:rPr>
              <a:t>La memoria è un elemento di un computer o di un suo sottosistema deputato alla persistenza dei dati e/o delle istruzioni dei programmi</a:t>
            </a:r>
            <a:r>
              <a:rPr lang="en" sz="2000">
                <a:solidFill>
                  <a:schemeClr val="dk1"/>
                </a:solidFill>
              </a:rPr>
              <a:t>”.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31100" y="2177600"/>
            <a:ext cx="87090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 memorie sono le componenti del calcolatore in grado di memorizzare le informazioni.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Dati, programmi e risultati.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Tipologie di 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31100" y="4011350"/>
            <a:ext cx="87090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parità di dimensioni: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Il costo diminuisce dall’alto verso il basso.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Le prestazioni aumentano dal basso verso l’alto.</a:t>
            </a:r>
            <a:endParaRPr sz="20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500" y="572700"/>
            <a:ext cx="6722981" cy="3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261363" y="62973"/>
            <a:ext cx="1829300" cy="2864524"/>
          </a:xfrm>
          <a:prstGeom prst="rect">
            <a:avLst/>
          </a:prstGeom>
          <a:noFill/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4550" y="3538000"/>
            <a:ext cx="473350" cy="4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5800" y="3538000"/>
            <a:ext cx="473350" cy="4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Tipologie di memoria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31100" y="800325"/>
            <a:ext cx="87090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Volatile:</a:t>
            </a:r>
            <a:br>
              <a:rPr lang="en" sz="2000"/>
            </a:br>
            <a:r>
              <a:rPr lang="en" sz="2000"/>
              <a:t>l’informazione rimane memorizzata fino a che il calcolatore è alimentato.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Persistente:</a:t>
            </a:r>
            <a:br>
              <a:rPr lang="en" sz="2000"/>
            </a:br>
            <a:r>
              <a:rPr lang="en" sz="2000"/>
              <a:t>l’informazione rimane memorizzata anche quando il calcolatore non è alimentato (spento).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On-line:</a:t>
            </a:r>
            <a:br>
              <a:rPr lang="en" sz="2000"/>
            </a:br>
            <a:r>
              <a:rPr lang="en" sz="2000"/>
              <a:t>i dati sono sempre accessibili.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Off-line:</a:t>
            </a:r>
            <a:br>
              <a:rPr lang="en" sz="2000"/>
            </a:br>
            <a:r>
              <a:rPr lang="en" sz="2000"/>
              <a:t>il supporto deve essere montato per poter accedere ai dati.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Cenni storici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31100" y="800325"/>
            <a:ext cx="87090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Memorie a nuclei di ferrite</a:t>
            </a:r>
            <a:r>
              <a:rPr b="1" lang="en" sz="2000"/>
              <a:t>:</a:t>
            </a:r>
            <a:br>
              <a:rPr lang="en" sz="2000"/>
            </a:br>
            <a:r>
              <a:rPr lang="en" sz="2000"/>
              <a:t>utilizza piccoli anelli magnetici di ceramica per memorizzare le informazioni digitali, i dati sono memorizzati tramite la variazione della polarità del campo magnetico degli anelli.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Memoria statica.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Utilizzate nei primi computer prima della diffusione delle memorie a semiconduttori.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 prime ricerche sulle memorie a nuclei magnetici furono svolte da An Wang e Way-Dong Woo, Università di Harvard (MA, USA, 1949).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Cenni storici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231100" y="800325"/>
            <a:ext cx="87090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Pulse transfer controlling device</a:t>
            </a:r>
            <a:r>
              <a:rPr b="1" lang="en" sz="2000"/>
              <a:t>:</a:t>
            </a:r>
            <a:br>
              <a:rPr lang="en" sz="2000"/>
            </a:br>
            <a:r>
              <a:rPr lang="en" sz="2000"/>
              <a:t>D</a:t>
            </a:r>
            <a:r>
              <a:rPr lang="en" sz="2000"/>
              <a:t>ispositivo che tramite campo magnetico controlla l'attivazione di un sistema elettromeccanico.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Jay Forrester (MIT, MA, USA, ‘50): computer Whirlwind (simulatore di volo)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Lettura distruttiva e collegamenti elettrici complessi: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Wang: ad ogni lettura anche una scrittura al fine di memorizzare nuovamente i dati.</a:t>
            </a:r>
            <a:br>
              <a:rPr lang="en" sz="2000"/>
            </a:b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Forrester: riduzione del numero di collegamenti per gestire un ampio numero di nuclei magnetici.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Cenni storici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231100" y="3315075"/>
            <a:ext cx="87090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 linee di indirizzamento, una linea di controllo (X,Y,Sense</a:t>
            </a:r>
            <a:r>
              <a:rPr lang="en" sz="2000">
                <a:solidFill>
                  <a:srgbClr val="999999"/>
                </a:solidFill>
              </a:rPr>
              <a:t>+Inibition</a:t>
            </a:r>
            <a:r>
              <a:rPr lang="en" sz="2000"/>
              <a:t>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Lettura (distruttiva):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Selezione del bit mediante X,Y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Impostazione a 0 del bit.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Se il bit conteneva 1, su </a:t>
            </a:r>
            <a:r>
              <a:rPr b="1" lang="en" sz="2000"/>
              <a:t>Sense</a:t>
            </a:r>
            <a:r>
              <a:rPr lang="en" sz="2000"/>
              <a:t> si rileva un 1, altrimenti 0.</a:t>
            </a:r>
            <a:endParaRPr sz="20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50" y="572700"/>
            <a:ext cx="3656499" cy="2742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1"/>
          <p:cNvCxnSpPr/>
          <p:nvPr/>
        </p:nvCxnSpPr>
        <p:spPr>
          <a:xfrm flipH="1" rot="10800000">
            <a:off x="5007125" y="1967750"/>
            <a:ext cx="3282900" cy="390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21"/>
          <p:cNvCxnSpPr/>
          <p:nvPr/>
        </p:nvCxnSpPr>
        <p:spPr>
          <a:xfrm>
            <a:off x="6536525" y="857250"/>
            <a:ext cx="39000" cy="2211300"/>
          </a:xfrm>
          <a:prstGeom prst="straightConnector1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21"/>
          <p:cNvSpPr/>
          <p:nvPr/>
        </p:nvSpPr>
        <p:spPr>
          <a:xfrm rot="-2700000">
            <a:off x="6448826" y="1432033"/>
            <a:ext cx="263044" cy="104750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 flipH="1" rot="10800000">
            <a:off x="6673348" y="1227387"/>
            <a:ext cx="769200" cy="63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21"/>
          <p:cNvSpPr txBox="1"/>
          <p:nvPr/>
        </p:nvSpPr>
        <p:spPr>
          <a:xfrm>
            <a:off x="4412900" y="1659950"/>
            <a:ext cx="867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X</a:t>
            </a:r>
            <a:endParaRPr b="1" sz="3200"/>
          </a:p>
        </p:txBody>
      </p:sp>
      <p:sp>
        <p:nvSpPr>
          <p:cNvPr id="116" name="Google Shape;116;p21"/>
          <p:cNvSpPr txBox="1"/>
          <p:nvPr/>
        </p:nvSpPr>
        <p:spPr>
          <a:xfrm>
            <a:off x="6151749" y="2832358"/>
            <a:ext cx="867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Y</a:t>
            </a:r>
            <a:endParaRPr b="1" sz="3200"/>
          </a:p>
        </p:txBody>
      </p:sp>
      <p:sp>
        <p:nvSpPr>
          <p:cNvPr id="117" name="Google Shape;117;p21"/>
          <p:cNvSpPr txBox="1"/>
          <p:nvPr/>
        </p:nvSpPr>
        <p:spPr>
          <a:xfrm>
            <a:off x="7442549" y="857258"/>
            <a:ext cx="867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S</a:t>
            </a:r>
            <a:r>
              <a:rPr lang="en" sz="3200"/>
              <a:t>|</a:t>
            </a:r>
            <a:r>
              <a:rPr b="1" lang="en" sz="3200">
                <a:solidFill>
                  <a:srgbClr val="999999"/>
                </a:solidFill>
              </a:rPr>
              <a:t>I</a:t>
            </a:r>
            <a:endParaRPr b="1" sz="3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