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-bold.fntdata"/><Relationship Id="rId14" Type="http://schemas.openxmlformats.org/officeDocument/2006/relationships/slide" Target="slides/slide10.xml"/><Relationship Id="rId36" Type="http://schemas.openxmlformats.org/officeDocument/2006/relationships/font" Target="fonts/Roboto-regular.fntdata"/><Relationship Id="rId17" Type="http://schemas.openxmlformats.org/officeDocument/2006/relationships/slide" Target="slides/slide13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a24b5f0ef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a24b5f0ef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c54ef3e4f_0_29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9" name="Google Shape;119;gac54ef3e4f_0_29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gac54ef3e4f_0_29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24b5f0ef7_0_34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0" name="Google Shape;130;ga24b5f0ef7_0_34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a24b5f0ef7_0_34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24b5f0ef7_0_45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9" name="Google Shape;139;ga24b5f0ef7_0_45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ga24b5f0ef7_0_45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24b5f0ef7_0_51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8" name="Google Shape;148;ga24b5f0ef7_0_5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ga24b5f0ef7_0_5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24b5f0ef7_0_57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6" name="Google Shape;156;ga24b5f0ef7_0_57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ga24b5f0ef7_0_57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24b5f0ef7_0_63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4" name="Google Shape;164;ga24b5f0ef7_0_63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a24b5f0ef7_0_63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24b5f0ef7_0_71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2" name="Google Shape;172;ga24b5f0ef7_0_7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ga24b5f0ef7_0_7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24b5f0ef7_0_77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1" name="Google Shape;181;ga24b5f0ef7_0_77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ga24b5f0ef7_0_77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24b5f0ef7_0_83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8" name="Google Shape;188;ga24b5f0ef7_0_83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a24b5f0ef7_0_83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c54ef3e4f_0_58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6" name="Google Shape;196;gac54ef3e4f_0_58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gac54ef3e4f_0_58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24b5f0ef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24b5f0ef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24b5f0ef7_0_117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4" name="Google Shape;204;ga24b5f0ef7_0_117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ga24b5f0ef7_0_117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65f9b0326_0_415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3" name="Google Shape;243;g965f9b0326_0_415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g965f9b0326_0_415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c54ef3e4f_0_66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0" name="Google Shape;250;gac54ef3e4f_0_66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gac54ef3e4f_0_66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c54ef3e4f_0_73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7" name="Google Shape;257;gac54ef3e4f_0_73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ac54ef3e4f_0_73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65f9b0326_0_426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7" name="Google Shape;337;g965f9b0326_0_426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g965f9b0326_0_426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c54ef3e4f_1_0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4" name="Google Shape;344;gac54ef3e4f_1_0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gac54ef3e4f_1_0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c54ef3e4f_0_165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6" name="Google Shape;386;gac54ef3e4f_0_165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gac54ef3e4f_0_165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ac54ef3e4f_0_171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93" name="Google Shape;393;gac54ef3e4f_0_17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gac54ef3e4f_0_17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ac54ef3e4f_0_178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0" name="Google Shape;400;gac54ef3e4f_0_178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gac54ef3e4f_0_178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ac54ef3e4f_0_186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8" name="Google Shape;408;gac54ef3e4f_0_186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gac54ef3e4f_0_186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24b5f0ef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24b5f0ef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ac54ef3e4f_0_194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16" name="Google Shape;416;gac54ef3e4f_0_194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gac54ef3e4f_0_194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4006bf3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24006bf3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24b5f0ef7_0_111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4" name="Google Shape;74;ga24b5f0ef7_0_111:notes"/>
          <p:cNvSpPr txBox="1"/>
          <p:nvPr>
            <p:ph idx="1" type="body"/>
          </p:nvPr>
        </p:nvSpPr>
        <p:spPr>
          <a:xfrm>
            <a:off x="928486" y="4367897"/>
            <a:ext cx="50361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Bus.pdf POLIMI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aggiornata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ga24b5f0ef7_0_11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c54ef3e4f_0_7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1" name="Google Shape;81;gac54ef3e4f_0_7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gac54ef3e4f_0_7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c54ef3e4f_0_13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8" name="Google Shape;88;gac54ef3e4f_0_13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gac54ef3e4f_0_13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24b5f0ef7_0_21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7" name="Google Shape;97;ga24b5f0ef7_0_2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ga24b5f0ef7_0_2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c54ef3e4f_0_21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4" name="Google Shape;104;gac54ef3e4f_0_2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gac54ef3e4f_0_2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24b5f0ef7_0_28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1" name="Google Shape;111;ga24b5f0ef7_0_28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ga24b5f0ef7_0_28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71180"/>
            <a:ext cx="87582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31400" y="1185840"/>
            <a:ext cx="8854800" cy="30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affaelemontella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4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0" y="592175"/>
            <a:ext cx="9144000" cy="20526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Architettura dei Calcolatori:</a:t>
            </a:r>
            <a:br>
              <a:rPr b="1" lang="en">
                <a:solidFill>
                  <a:srgbClr val="FFFFFF"/>
                </a:solidFill>
              </a:rPr>
            </a:br>
            <a:r>
              <a:rPr b="1" lang="en">
                <a:solidFill>
                  <a:srgbClr val="FFFFFF"/>
                </a:solidFill>
              </a:rPr>
              <a:t>Input/Output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0" y="4453500"/>
            <a:ext cx="9144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595959"/>
                </a:solidFill>
              </a:rPr>
              <a:t>Raffaele Montella, PhD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http://raffaelemontella.it</a:t>
            </a:r>
            <a:r>
              <a:rPr i="1" lang="en" sz="1800">
                <a:solidFill>
                  <a:srgbClr val="595959"/>
                </a:solidFill>
              </a:rPr>
              <a:t> raffaele.montella@uniparthenope.it</a:t>
            </a:r>
            <a:endParaRPr sz="1800"/>
          </a:p>
        </p:txBody>
      </p:sp>
      <p:sp>
        <p:nvSpPr>
          <p:cNvPr id="59" name="Google Shape;59;p14"/>
          <p:cNvSpPr txBox="1"/>
          <p:nvPr/>
        </p:nvSpPr>
        <p:spPr>
          <a:xfrm>
            <a:off x="0" y="3215125"/>
            <a:ext cx="91440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“...Need Input...”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(cit. Number 5 (robot), Short Circuit,  John Badham, 1986)</a:t>
            </a: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Cathode Ray Tube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0" y="758200"/>
            <a:ext cx="5422800" cy="42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Pennello elettronico:</a:t>
            </a:r>
            <a:br>
              <a:rPr lang="en" sz="2000"/>
            </a:br>
            <a:r>
              <a:rPr lang="en" sz="2000"/>
              <a:t>Il raggio (detto anche pennello elettronico) viene deflesso dall'azione di: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Campi magnetici (Forza di Lorentz) (deflessione magnetica).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Campi elettrici (deflessione elettrostatica).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Colpisce un punto qualunque sulla superficie interna dello schermo, l'anodo.</a:t>
            </a:r>
            <a:endParaRPr sz="2000"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96" y="3179326"/>
            <a:ext cx="1910530" cy="18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800" y="674298"/>
            <a:ext cx="3609250" cy="240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062" y="3179319"/>
            <a:ext cx="1390382" cy="18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75896" y="2629004"/>
            <a:ext cx="1390400" cy="5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Light Crystal Display (LCD)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250500" y="819675"/>
            <a:ext cx="55179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 monitor LCD (Liquid Crystal Display) hanno ormai quasi completamente soppiantato la tecnologia precedente dei monitor a tubo catodico (CRT).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Vantaggi: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Migliore resa grafica migliore.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Ingombro, peso </a:t>
            </a:r>
            <a:r>
              <a:rPr lang="en" sz="2000"/>
              <a:t>e</a:t>
            </a:r>
            <a:r>
              <a:rPr lang="en" sz="2000"/>
              <a:t> consumi inferiori.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Meno affaticamento visivo.</a:t>
            </a:r>
            <a:endParaRPr sz="200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800" y="2753800"/>
            <a:ext cx="3070800" cy="2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0800" y="752220"/>
            <a:ext cx="3070800" cy="1727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0" y="2592250"/>
            <a:ext cx="5481600" cy="2161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Light Crystal Display (LCD)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250500" y="819675"/>
            <a:ext cx="52311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 cristalli liquidi sono molecole organiche vischiose che scorrono in un liquido.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 molecole sono dotate di una struttura spaziale.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Funzionamento:</a:t>
            </a:r>
            <a:br>
              <a:rPr lang="en" sz="2000"/>
            </a:br>
            <a:r>
              <a:rPr lang="en" sz="2000"/>
              <a:t>Utilizzando un campo elettrico per modificare l’orientamento delle molecole si variano le proprietà ottiche dei cristalli e quindi l’angolo di polarizzazione della luce che li attraversa.</a:t>
            </a:r>
            <a:endParaRPr sz="200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608" y="819675"/>
            <a:ext cx="3664616" cy="40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Light Crystal Display (LCD)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0" y="572700"/>
            <a:ext cx="5083500" cy="4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Uno schermo LCD è composto da numerose celle (talvolta corrispondenti ai pixel) nelle quali sono intrappolati i cristalli liquidi: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Ogni cella è provvista di contatti elettrici in modo da poter applicare un campo elettrico al liquido che contiene.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Le celle stesse sono contenute all'interno di due schermi polarizzatori lungo assi perpendicolari tra loro.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Una luce situata dietro la lastra posteriore.</a:t>
            </a:r>
            <a:endParaRPr sz="2000"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900" y="725100"/>
            <a:ext cx="3755700" cy="28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Light Crystal Display (LCD)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250500" y="572700"/>
            <a:ext cx="8509800" cy="2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Polarizzazione: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Cristalli non polarizzati -&gt;</a:t>
            </a:r>
            <a:r>
              <a:rPr lang="en" sz="2000"/>
              <a:t> la luce attraversa il polarizzatore frontale.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Cristalli polarizzati con direzione ortogonale a quella del polarizzatore frontale -&gt; la luce è completamente bloccata.</a:t>
            </a:r>
            <a:endParaRPr sz="2000"/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7182" l="0" r="0" t="14058"/>
          <a:stretch/>
        </p:blipFill>
        <p:spPr>
          <a:xfrm>
            <a:off x="2364451" y="2612700"/>
            <a:ext cx="4415086" cy="2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Light Crystal Display (LCD)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250500" y="819675"/>
            <a:ext cx="85098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uno schermo LCD a colori ogni cella viene divisa in tre sezioni, una con un filtro rosso, una con un filtro verde e una con un filtro blu.</a:t>
            </a:r>
            <a:endParaRPr sz="2000"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82" y="1731675"/>
            <a:ext cx="3895244" cy="34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Light Crystal Display (LCD)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250500" y="819675"/>
            <a:ext cx="8509800" cy="19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Gli schermi LCD con un numero modesto di celle, come quelli usati nelle calcolatrici o negli orologi digitali, sono provvisti di un contatto elettrico per ogni segmento.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Questo tipo di struttura diventa</a:t>
            </a:r>
            <a:br>
              <a:rPr lang="en" sz="2000"/>
            </a:br>
            <a:r>
              <a:rPr lang="en" sz="2000"/>
              <a:t>improponibile man mano che il numero</a:t>
            </a:r>
            <a:br>
              <a:rPr lang="en" sz="2000"/>
            </a:br>
            <a:r>
              <a:rPr lang="en" sz="2000"/>
              <a:t> di segmenti aumenta.</a:t>
            </a:r>
            <a:endParaRPr sz="20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173" y="3152700"/>
            <a:ext cx="2702552" cy="19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 rotWithShape="1">
          <a:blip r:embed="rId4">
            <a:alphaModFix/>
          </a:blip>
          <a:srcRect b="0" l="0" r="0" t="8408"/>
          <a:stretch/>
        </p:blipFill>
        <p:spPr>
          <a:xfrm>
            <a:off x="5277450" y="2090175"/>
            <a:ext cx="3810000" cy="30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Light Crystal Display (LCD)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250500" y="819675"/>
            <a:ext cx="85098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Gli schermi di medie dimensioni, come quelli delle agende elettroniche (e i primi modelli per computer), hanno una struttura a matrice passiva che prevede un gruppo di contatti per ogni riga e colonna dello schermo, invece che una per ogni pixel.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 svantaggio è che può essere controllato solo un pixel alla volta, gli altri pixel devono ricordare il loro stato finché il circuito di controllo non si dedica nuovamente a loro.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Problemi di persistenza (la tipica scia lasciata da oggetti in movimento) e diafonia (diffusione laterale della luce in parti molto luminose su fondi scuri).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Light Crystal Display (LCD, TFT)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250500" y="819675"/>
            <a:ext cx="85098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Per gli schermi ad alta risoluzione, come i monitor per computer, si usa un sistema a matrice attiva.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Thin Film Transistor (TFT)</a:t>
            </a:r>
            <a:r>
              <a:rPr lang="en" sz="2000">
                <a:solidFill>
                  <a:schemeClr val="dk1"/>
                </a:solidFill>
              </a:rPr>
              <a:t>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/>
              <a:t>Lo schermo LCD contiene una sottile pellicola di transistor.</a:t>
            </a:r>
            <a:endParaRPr sz="2000"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950" y="2479575"/>
            <a:ext cx="4714912" cy="26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Light Crystal Display (LCD, TFT)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250500" y="819675"/>
            <a:ext cx="8509800" cy="2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</a:t>
            </a:r>
            <a:r>
              <a:rPr lang="en" sz="2000"/>
              <a:t> campo elettrico viene applicato direttamente nel punto necessario tramite un transistor a film sottile realizzato con un substrato di materiale semiconduttore trasparente depositato sulle superfici interne dei vetri che ospitano i cristalli liquidi.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Questo dispositivo memorizza lo stato elettrico di ogni pixel dello schermo mentre gli altri pixel vengono aggiornati.</a:t>
            </a:r>
            <a:endParaRPr sz="2000"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983" y="3114675"/>
            <a:ext cx="3590832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Privacy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Non è consentita alcuna registrazione audio o video con qualsiasi mezzo analogico o digitale senza l’espressa autorizzazione del docente.</a:t>
            </a:r>
            <a:endParaRPr b="1"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/>
              <a:t>Allo stesso modo non è consentita la pubblicazione di immagini/video/audio su social network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/>
          <p:nvPr/>
        </p:nvSpPr>
        <p:spPr>
          <a:xfrm>
            <a:off x="3668075" y="676225"/>
            <a:ext cx="4405800" cy="13116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Componenti principali di un computer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1127075" y="881150"/>
            <a:ext cx="2028600" cy="9837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Processore</a:t>
            </a:r>
            <a:endParaRPr/>
          </a:p>
        </p:txBody>
      </p:sp>
      <p:sp>
        <p:nvSpPr>
          <p:cNvPr id="210" name="Google Shape;210;p33"/>
          <p:cNvSpPr/>
          <p:nvPr/>
        </p:nvSpPr>
        <p:spPr>
          <a:xfrm>
            <a:off x="3738525" y="1536900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211" name="Google Shape;211;p33"/>
          <p:cNvSpPr/>
          <p:nvPr/>
        </p:nvSpPr>
        <p:spPr>
          <a:xfrm>
            <a:off x="3738525" y="1156525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212" name="Google Shape;212;p33"/>
          <p:cNvSpPr/>
          <p:nvPr/>
        </p:nvSpPr>
        <p:spPr>
          <a:xfrm>
            <a:off x="3738525" y="776150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213" name="Google Shape;213;p33"/>
          <p:cNvSpPr/>
          <p:nvPr/>
        </p:nvSpPr>
        <p:spPr>
          <a:xfrm>
            <a:off x="5940125" y="1536900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214" name="Google Shape;214;p33"/>
          <p:cNvSpPr/>
          <p:nvPr/>
        </p:nvSpPr>
        <p:spPr>
          <a:xfrm>
            <a:off x="5940125" y="1156525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215" name="Google Shape;215;p33"/>
          <p:cNvSpPr/>
          <p:nvPr/>
        </p:nvSpPr>
        <p:spPr>
          <a:xfrm>
            <a:off x="5940125" y="776150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cxnSp>
        <p:nvCxnSpPr>
          <p:cNvPr id="216" name="Google Shape;216;p33"/>
          <p:cNvCxnSpPr/>
          <p:nvPr/>
        </p:nvCxnSpPr>
        <p:spPr>
          <a:xfrm>
            <a:off x="358600" y="2961100"/>
            <a:ext cx="8412000" cy="513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3"/>
          <p:cNvCxnSpPr/>
          <p:nvPr/>
        </p:nvCxnSpPr>
        <p:spPr>
          <a:xfrm>
            <a:off x="366000" y="2387325"/>
            <a:ext cx="8412000" cy="5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33"/>
          <p:cNvCxnSpPr/>
          <p:nvPr/>
        </p:nvCxnSpPr>
        <p:spPr>
          <a:xfrm>
            <a:off x="1598375" y="1854525"/>
            <a:ext cx="0" cy="10758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3"/>
          <p:cNvCxnSpPr/>
          <p:nvPr/>
        </p:nvCxnSpPr>
        <p:spPr>
          <a:xfrm>
            <a:off x="4752975" y="1990725"/>
            <a:ext cx="0" cy="10023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33"/>
          <p:cNvCxnSpPr/>
          <p:nvPr/>
        </p:nvCxnSpPr>
        <p:spPr>
          <a:xfrm>
            <a:off x="2745925" y="1875025"/>
            <a:ext cx="0" cy="543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33"/>
          <p:cNvCxnSpPr/>
          <p:nvPr/>
        </p:nvCxnSpPr>
        <p:spPr>
          <a:xfrm>
            <a:off x="7096579" y="1987825"/>
            <a:ext cx="2700" cy="44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33"/>
          <p:cNvCxnSpPr>
            <a:stCxn id="223" idx="2"/>
            <a:endCxn id="224" idx="0"/>
          </p:cNvCxnSpPr>
          <p:nvPr/>
        </p:nvCxnSpPr>
        <p:spPr>
          <a:xfrm>
            <a:off x="1380300" y="3953750"/>
            <a:ext cx="0" cy="3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25" name="Google Shape;225;p33"/>
          <p:cNvSpPr/>
          <p:nvPr/>
        </p:nvSpPr>
        <p:spPr>
          <a:xfrm>
            <a:off x="5696300" y="3410775"/>
            <a:ext cx="2028600" cy="5430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USB</a:t>
            </a:r>
            <a:endParaRPr/>
          </a:p>
        </p:txBody>
      </p:sp>
      <p:sp>
        <p:nvSpPr>
          <p:cNvPr id="226" name="Google Shape;226;p33"/>
          <p:cNvSpPr/>
          <p:nvPr/>
        </p:nvSpPr>
        <p:spPr>
          <a:xfrm>
            <a:off x="4781900" y="4352125"/>
            <a:ext cx="827100" cy="543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</a:t>
            </a:r>
            <a:endParaRPr/>
          </a:p>
        </p:txBody>
      </p:sp>
      <p:sp>
        <p:nvSpPr>
          <p:cNvPr id="227" name="Google Shape;227;p33"/>
          <p:cNvSpPr/>
          <p:nvPr/>
        </p:nvSpPr>
        <p:spPr>
          <a:xfrm>
            <a:off x="6627375" y="4352150"/>
            <a:ext cx="910500" cy="543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Tastiera</a:t>
            </a:r>
            <a:endParaRPr/>
          </a:p>
        </p:txBody>
      </p:sp>
      <p:sp>
        <p:nvSpPr>
          <p:cNvPr id="228" name="Google Shape;228;p33"/>
          <p:cNvSpPr/>
          <p:nvPr/>
        </p:nvSpPr>
        <p:spPr>
          <a:xfrm>
            <a:off x="7599475" y="4352150"/>
            <a:ext cx="1126800" cy="543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Stampante</a:t>
            </a:r>
            <a:endParaRPr/>
          </a:p>
        </p:txBody>
      </p:sp>
      <p:cxnSp>
        <p:nvCxnSpPr>
          <p:cNvPr id="229" name="Google Shape;229;p33"/>
          <p:cNvCxnSpPr/>
          <p:nvPr/>
        </p:nvCxnSpPr>
        <p:spPr>
          <a:xfrm>
            <a:off x="7458116" y="3012400"/>
            <a:ext cx="1200" cy="3996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33"/>
          <p:cNvCxnSpPr/>
          <p:nvPr/>
        </p:nvCxnSpPr>
        <p:spPr>
          <a:xfrm>
            <a:off x="6105416" y="2387325"/>
            <a:ext cx="1500" cy="10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3"/>
          <p:cNvSpPr txBox="1"/>
          <p:nvPr/>
        </p:nvSpPr>
        <p:spPr>
          <a:xfrm>
            <a:off x="7485222" y="2064225"/>
            <a:ext cx="12855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Dati</a:t>
            </a:r>
            <a:endParaRPr/>
          </a:p>
        </p:txBody>
      </p:sp>
      <p:sp>
        <p:nvSpPr>
          <p:cNvPr id="232" name="Google Shape;232;p33"/>
          <p:cNvSpPr txBox="1"/>
          <p:nvPr/>
        </p:nvSpPr>
        <p:spPr>
          <a:xfrm>
            <a:off x="7389942" y="2539050"/>
            <a:ext cx="13899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Indirizzi</a:t>
            </a:r>
            <a:endParaRPr/>
          </a:p>
        </p:txBody>
      </p:sp>
      <p:cxnSp>
        <p:nvCxnSpPr>
          <p:cNvPr id="233" name="Google Shape;233;p33"/>
          <p:cNvCxnSpPr>
            <a:stCxn id="225" idx="2"/>
            <a:endCxn id="226" idx="0"/>
          </p:cNvCxnSpPr>
          <p:nvPr/>
        </p:nvCxnSpPr>
        <p:spPr>
          <a:xfrm rot="5400000">
            <a:off x="5753900" y="3395475"/>
            <a:ext cx="398400" cy="15150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3"/>
          <p:cNvCxnSpPr>
            <a:stCxn id="225" idx="2"/>
            <a:endCxn id="228" idx="0"/>
          </p:cNvCxnSpPr>
          <p:nvPr/>
        </p:nvCxnSpPr>
        <p:spPr>
          <a:xfrm flipH="1" rot="-5400000">
            <a:off x="7237550" y="3426825"/>
            <a:ext cx="398400" cy="14523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3"/>
          <p:cNvCxnSpPr>
            <a:stCxn id="225" idx="2"/>
            <a:endCxn id="227" idx="0"/>
          </p:cNvCxnSpPr>
          <p:nvPr/>
        </p:nvCxnSpPr>
        <p:spPr>
          <a:xfrm flipH="1" rot="-5400000">
            <a:off x="6697400" y="3966975"/>
            <a:ext cx="398400" cy="372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3"/>
          <p:cNvCxnSpPr>
            <a:stCxn id="237" idx="2"/>
            <a:endCxn id="238" idx="1"/>
          </p:cNvCxnSpPr>
          <p:nvPr/>
        </p:nvCxnSpPr>
        <p:spPr>
          <a:xfrm>
            <a:off x="7929925" y="3953725"/>
            <a:ext cx="537000" cy="257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39" name="Google Shape;239;p33"/>
          <p:cNvSpPr/>
          <p:nvPr/>
        </p:nvSpPr>
        <p:spPr>
          <a:xfrm>
            <a:off x="5696300" y="4352125"/>
            <a:ext cx="827100" cy="543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Touch</a:t>
            </a:r>
            <a:endParaRPr/>
          </a:p>
        </p:txBody>
      </p:sp>
      <p:cxnSp>
        <p:nvCxnSpPr>
          <p:cNvPr id="240" name="Google Shape;240;p33"/>
          <p:cNvCxnSpPr>
            <a:stCxn id="225" idx="2"/>
            <a:endCxn id="239" idx="0"/>
          </p:cNvCxnSpPr>
          <p:nvPr/>
        </p:nvCxnSpPr>
        <p:spPr>
          <a:xfrm rot="5400000">
            <a:off x="6211100" y="3852675"/>
            <a:ext cx="398400" cy="6006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/>
        </p:nvSpPr>
        <p:spPr>
          <a:xfrm>
            <a:off x="81000" y="668927"/>
            <a:ext cx="9012300" cy="3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1950" lvl="0" marL="4572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Derivante da quella delle macchine da scrivere.</a:t>
            </a:r>
            <a:endParaRPr sz="2100"/>
          </a:p>
          <a:p>
            <a:pPr indent="0" lvl="0" marL="4572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strike="noStrike"/>
              <a:t>La </a:t>
            </a:r>
            <a:r>
              <a:rPr i="1" lang="en" sz="2100" strike="noStrike"/>
              <a:t>Tastiera</a:t>
            </a:r>
            <a:r>
              <a:rPr lang="en" sz="2100" strike="noStrike"/>
              <a:t> il principale dispositivo di input a caratteri nei moderni sistemi di elaborazione, presenta i tasti raggruppati in tasti:</a:t>
            </a:r>
            <a:br>
              <a:rPr lang="en" sz="2100" strike="noStrike"/>
            </a:br>
            <a:endParaRPr sz="2100"/>
          </a:p>
          <a:p>
            <a:pPr indent="-361950" lvl="1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</a:t>
            </a:r>
            <a:r>
              <a:rPr lang="en" sz="2100" strike="noStrike"/>
              <a:t>lfanumerici;</a:t>
            </a:r>
            <a:endParaRPr sz="2100"/>
          </a:p>
          <a:p>
            <a:pPr indent="-361950" lvl="1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 strike="noStrike"/>
              <a:t>speciali (ENTER, BACK SPACE, LINE FEED,…);</a:t>
            </a:r>
            <a:endParaRPr sz="2100"/>
          </a:p>
          <a:p>
            <a:pPr indent="-361950" lvl="1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 strike="noStrike"/>
              <a:t>frecce direzionali;</a:t>
            </a:r>
            <a:endParaRPr sz="2100"/>
          </a:p>
          <a:p>
            <a:pPr indent="-361950" lvl="1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 strike="noStrike"/>
              <a:t>funzione</a:t>
            </a:r>
            <a:br>
              <a:rPr lang="en" sz="2100"/>
            </a:br>
            <a:r>
              <a:rPr lang="en" sz="2100" strike="noStrike">
                <a:solidFill>
                  <a:srgbClr val="009999"/>
                </a:solidFill>
              </a:rPr>
              <a:t> </a:t>
            </a:r>
            <a:endParaRPr sz="2100" strike="noStrike">
              <a:solidFill>
                <a:srgbClr val="009999"/>
              </a:solidFill>
            </a:endParaRPr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strike="noStrike">
                <a:solidFill>
                  <a:srgbClr val="000000"/>
                </a:solidFill>
              </a:rPr>
              <a:t>Tastiera e video</a:t>
            </a:r>
            <a:r>
              <a:rPr lang="en" sz="2100" strike="noStrike">
                <a:solidFill>
                  <a:srgbClr val="009999"/>
                </a:solidFill>
              </a:rPr>
              <a:t> </a:t>
            </a:r>
            <a:r>
              <a:rPr i="1" lang="en" sz="2100" strike="noStrike">
                <a:solidFill>
                  <a:srgbClr val="000000"/>
                </a:solidFill>
              </a:rPr>
              <a:t>non sono direttamente collegati tra loro: è compito del processore riprodurre sul video tutte le informazioni fornite in input tramite la tastiera</a:t>
            </a:r>
            <a:endParaRPr sz="2100" strike="noStrike">
              <a:solidFill>
                <a:srgbClr val="009999"/>
              </a:solidFill>
            </a:endParaRPr>
          </a:p>
        </p:txBody>
      </p:sp>
      <p:sp>
        <p:nvSpPr>
          <p:cNvPr id="247" name="Google Shape;247;p3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tastiera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tastiera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250500" y="819675"/>
            <a:ext cx="8509800" cy="4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 tastiera è gestita da un controller della tastiera costituito da: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Encoder.</a:t>
            </a:r>
            <a:br>
              <a:rPr lang="en" sz="2000"/>
            </a:br>
            <a:r>
              <a:rPr lang="en" sz="2000"/>
              <a:t>Trasforma una combinazione riga/colonna in un codice a n-bit.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Shift register.</a:t>
            </a:r>
            <a:br>
              <a:rPr lang="en" sz="2000"/>
            </a:br>
            <a:r>
              <a:rPr lang="en" sz="2000"/>
              <a:t>Trasforma gli n-bit in una sequenza di n-bit da gestire in maniera seriale.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Interfaccia seriale.</a:t>
            </a:r>
            <a:br>
              <a:rPr lang="en" sz="2000"/>
            </a:br>
            <a:r>
              <a:rPr lang="en" sz="2000"/>
              <a:t>Invia il codice a n-bit al bus di sistema in maniera opportuna.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tastiera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250500" y="819675"/>
            <a:ext cx="85098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 attuali tastiere hanno come standard il PS2 o USB.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 trasmissione può avvenire anche in modalità wireless.</a:t>
            </a:r>
            <a:endParaRPr sz="2000"/>
          </a:p>
        </p:txBody>
      </p:sp>
      <p:sp>
        <p:nvSpPr>
          <p:cNvPr id="262" name="Google Shape;262;p36"/>
          <p:cNvSpPr txBox="1"/>
          <p:nvPr/>
        </p:nvSpPr>
        <p:spPr>
          <a:xfrm>
            <a:off x="781275" y="323128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</a:t>
            </a:r>
            <a:endParaRPr b="1"/>
          </a:p>
        </p:txBody>
      </p:sp>
      <p:sp>
        <p:nvSpPr>
          <p:cNvPr id="263" name="Google Shape;263;p36"/>
          <p:cNvSpPr txBox="1"/>
          <p:nvPr/>
        </p:nvSpPr>
        <p:spPr>
          <a:xfrm>
            <a:off x="1415225" y="323128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</a:t>
            </a:r>
            <a:endParaRPr b="1"/>
          </a:p>
        </p:txBody>
      </p:sp>
      <p:sp>
        <p:nvSpPr>
          <p:cNvPr id="264" name="Google Shape;264;p36"/>
          <p:cNvSpPr txBox="1"/>
          <p:nvPr/>
        </p:nvSpPr>
        <p:spPr>
          <a:xfrm>
            <a:off x="2049175" y="323128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</a:t>
            </a:r>
            <a:endParaRPr b="1"/>
          </a:p>
        </p:txBody>
      </p:sp>
      <p:sp>
        <p:nvSpPr>
          <p:cNvPr id="265" name="Google Shape;265;p36"/>
          <p:cNvSpPr txBox="1"/>
          <p:nvPr/>
        </p:nvSpPr>
        <p:spPr>
          <a:xfrm>
            <a:off x="2683125" y="323128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</a:t>
            </a:r>
            <a:endParaRPr b="1"/>
          </a:p>
        </p:txBody>
      </p:sp>
      <p:sp>
        <p:nvSpPr>
          <p:cNvPr id="266" name="Google Shape;266;p36"/>
          <p:cNvSpPr txBox="1"/>
          <p:nvPr/>
        </p:nvSpPr>
        <p:spPr>
          <a:xfrm>
            <a:off x="3358075" y="323128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267" name="Google Shape;267;p36"/>
          <p:cNvSpPr txBox="1"/>
          <p:nvPr/>
        </p:nvSpPr>
        <p:spPr>
          <a:xfrm>
            <a:off x="147325" y="323128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</a:t>
            </a:r>
            <a:endParaRPr b="1"/>
          </a:p>
        </p:txBody>
      </p:sp>
      <p:sp>
        <p:nvSpPr>
          <p:cNvPr id="268" name="Google Shape;268;p36"/>
          <p:cNvSpPr txBox="1"/>
          <p:nvPr/>
        </p:nvSpPr>
        <p:spPr>
          <a:xfrm>
            <a:off x="1036125" y="3855011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</a:t>
            </a:r>
            <a:endParaRPr b="1"/>
          </a:p>
        </p:txBody>
      </p:sp>
      <p:sp>
        <p:nvSpPr>
          <p:cNvPr id="269" name="Google Shape;269;p36"/>
          <p:cNvSpPr txBox="1"/>
          <p:nvPr/>
        </p:nvSpPr>
        <p:spPr>
          <a:xfrm>
            <a:off x="1670075" y="3855011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</a:t>
            </a:r>
            <a:endParaRPr b="1"/>
          </a:p>
        </p:txBody>
      </p:sp>
      <p:sp>
        <p:nvSpPr>
          <p:cNvPr id="270" name="Google Shape;270;p36"/>
          <p:cNvSpPr txBox="1"/>
          <p:nvPr/>
        </p:nvSpPr>
        <p:spPr>
          <a:xfrm>
            <a:off x="2304025" y="3855011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</a:t>
            </a:r>
            <a:endParaRPr b="1"/>
          </a:p>
        </p:txBody>
      </p:sp>
      <p:sp>
        <p:nvSpPr>
          <p:cNvPr id="271" name="Google Shape;271;p36"/>
          <p:cNvSpPr txBox="1"/>
          <p:nvPr/>
        </p:nvSpPr>
        <p:spPr>
          <a:xfrm>
            <a:off x="2937975" y="3855011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</a:t>
            </a:r>
            <a:endParaRPr b="1"/>
          </a:p>
        </p:txBody>
      </p:sp>
      <p:sp>
        <p:nvSpPr>
          <p:cNvPr id="272" name="Google Shape;272;p36"/>
          <p:cNvSpPr txBox="1"/>
          <p:nvPr/>
        </p:nvSpPr>
        <p:spPr>
          <a:xfrm>
            <a:off x="402175" y="3855011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273" name="Google Shape;273;p36"/>
          <p:cNvSpPr txBox="1"/>
          <p:nvPr/>
        </p:nvSpPr>
        <p:spPr>
          <a:xfrm>
            <a:off x="1314075" y="447873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274" name="Google Shape;274;p36"/>
          <p:cNvSpPr txBox="1"/>
          <p:nvPr/>
        </p:nvSpPr>
        <p:spPr>
          <a:xfrm>
            <a:off x="1948025" y="447873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</a:t>
            </a:r>
            <a:endParaRPr b="1"/>
          </a:p>
        </p:txBody>
      </p:sp>
      <p:sp>
        <p:nvSpPr>
          <p:cNvPr id="275" name="Google Shape;275;p36"/>
          <p:cNvSpPr txBox="1"/>
          <p:nvPr/>
        </p:nvSpPr>
        <p:spPr>
          <a:xfrm>
            <a:off x="2581975" y="447873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</a:t>
            </a:r>
            <a:endParaRPr b="1"/>
          </a:p>
        </p:txBody>
      </p:sp>
      <p:sp>
        <p:nvSpPr>
          <p:cNvPr id="276" name="Google Shape;276;p36"/>
          <p:cNvSpPr txBox="1"/>
          <p:nvPr/>
        </p:nvSpPr>
        <p:spPr>
          <a:xfrm>
            <a:off x="3215925" y="447873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</a:t>
            </a:r>
            <a:endParaRPr b="1"/>
          </a:p>
        </p:txBody>
      </p:sp>
      <p:sp>
        <p:nvSpPr>
          <p:cNvPr id="277" name="Google Shape;277;p36"/>
          <p:cNvSpPr txBox="1"/>
          <p:nvPr/>
        </p:nvSpPr>
        <p:spPr>
          <a:xfrm>
            <a:off x="680125" y="447873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cxnSp>
        <p:nvCxnSpPr>
          <p:cNvPr id="278" name="Google Shape;278;p36"/>
          <p:cNvCxnSpPr>
            <a:stCxn id="267" idx="3"/>
            <a:endCxn id="262" idx="1"/>
          </p:cNvCxnSpPr>
          <p:nvPr/>
        </p:nvCxnSpPr>
        <p:spPr>
          <a:xfrm>
            <a:off x="680125" y="3446386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36"/>
          <p:cNvCxnSpPr>
            <a:endCxn id="263" idx="1"/>
          </p:cNvCxnSpPr>
          <p:nvPr/>
        </p:nvCxnSpPr>
        <p:spPr>
          <a:xfrm>
            <a:off x="1314125" y="3446386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6"/>
          <p:cNvCxnSpPr>
            <a:stCxn id="263" idx="3"/>
            <a:endCxn id="264" idx="1"/>
          </p:cNvCxnSpPr>
          <p:nvPr/>
        </p:nvCxnSpPr>
        <p:spPr>
          <a:xfrm>
            <a:off x="1948025" y="3446386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6"/>
          <p:cNvCxnSpPr>
            <a:endCxn id="265" idx="1"/>
          </p:cNvCxnSpPr>
          <p:nvPr/>
        </p:nvCxnSpPr>
        <p:spPr>
          <a:xfrm>
            <a:off x="2582025" y="3446386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6"/>
          <p:cNvCxnSpPr>
            <a:endCxn id="266" idx="1"/>
          </p:cNvCxnSpPr>
          <p:nvPr/>
        </p:nvCxnSpPr>
        <p:spPr>
          <a:xfrm>
            <a:off x="3215875" y="3446386"/>
            <a:ext cx="14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6"/>
          <p:cNvCxnSpPr>
            <a:stCxn id="272" idx="3"/>
          </p:cNvCxnSpPr>
          <p:nvPr/>
        </p:nvCxnSpPr>
        <p:spPr>
          <a:xfrm>
            <a:off x="934975" y="407011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6"/>
          <p:cNvCxnSpPr>
            <a:stCxn id="272" idx="3"/>
            <a:endCxn id="268" idx="1"/>
          </p:cNvCxnSpPr>
          <p:nvPr/>
        </p:nvCxnSpPr>
        <p:spPr>
          <a:xfrm>
            <a:off x="934975" y="4070111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6"/>
          <p:cNvCxnSpPr>
            <a:endCxn id="269" idx="1"/>
          </p:cNvCxnSpPr>
          <p:nvPr/>
        </p:nvCxnSpPr>
        <p:spPr>
          <a:xfrm>
            <a:off x="1568975" y="4070111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6"/>
          <p:cNvCxnSpPr>
            <a:endCxn id="270" idx="1"/>
          </p:cNvCxnSpPr>
          <p:nvPr/>
        </p:nvCxnSpPr>
        <p:spPr>
          <a:xfrm>
            <a:off x="2202925" y="4070111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6"/>
          <p:cNvCxnSpPr>
            <a:endCxn id="271" idx="1"/>
          </p:cNvCxnSpPr>
          <p:nvPr/>
        </p:nvCxnSpPr>
        <p:spPr>
          <a:xfrm>
            <a:off x="2836875" y="4070111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36"/>
          <p:cNvSpPr txBox="1"/>
          <p:nvPr/>
        </p:nvSpPr>
        <p:spPr>
          <a:xfrm>
            <a:off x="3571925" y="3855011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</a:t>
            </a:r>
            <a:endParaRPr b="1"/>
          </a:p>
        </p:txBody>
      </p:sp>
      <p:sp>
        <p:nvSpPr>
          <p:cNvPr id="289" name="Google Shape;289;p36"/>
          <p:cNvSpPr txBox="1"/>
          <p:nvPr/>
        </p:nvSpPr>
        <p:spPr>
          <a:xfrm>
            <a:off x="3849875" y="4478736"/>
            <a:ext cx="532800" cy="43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cxnSp>
        <p:nvCxnSpPr>
          <p:cNvPr id="290" name="Google Shape;290;p36"/>
          <p:cNvCxnSpPr>
            <a:endCxn id="288" idx="1"/>
          </p:cNvCxnSpPr>
          <p:nvPr/>
        </p:nvCxnSpPr>
        <p:spPr>
          <a:xfrm>
            <a:off x="3470825" y="4070111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6"/>
          <p:cNvCxnSpPr>
            <a:stCxn id="277" idx="3"/>
            <a:endCxn id="273" idx="1"/>
          </p:cNvCxnSpPr>
          <p:nvPr/>
        </p:nvCxnSpPr>
        <p:spPr>
          <a:xfrm>
            <a:off x="1212925" y="4693836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6"/>
          <p:cNvCxnSpPr>
            <a:stCxn id="273" idx="3"/>
            <a:endCxn id="274" idx="1"/>
          </p:cNvCxnSpPr>
          <p:nvPr/>
        </p:nvCxnSpPr>
        <p:spPr>
          <a:xfrm>
            <a:off x="1846875" y="4693836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36"/>
          <p:cNvCxnSpPr>
            <a:stCxn id="274" idx="3"/>
            <a:endCxn id="275" idx="1"/>
          </p:cNvCxnSpPr>
          <p:nvPr/>
        </p:nvCxnSpPr>
        <p:spPr>
          <a:xfrm>
            <a:off x="2480825" y="4693836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36"/>
          <p:cNvCxnSpPr>
            <a:stCxn id="275" idx="3"/>
            <a:endCxn id="276" idx="1"/>
          </p:cNvCxnSpPr>
          <p:nvPr/>
        </p:nvCxnSpPr>
        <p:spPr>
          <a:xfrm>
            <a:off x="3114775" y="4693836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36"/>
          <p:cNvCxnSpPr>
            <a:stCxn id="276" idx="3"/>
            <a:endCxn id="289" idx="1"/>
          </p:cNvCxnSpPr>
          <p:nvPr/>
        </p:nvCxnSpPr>
        <p:spPr>
          <a:xfrm>
            <a:off x="3748725" y="4693836"/>
            <a:ext cx="1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36"/>
          <p:cNvSpPr/>
          <p:nvPr/>
        </p:nvSpPr>
        <p:spPr>
          <a:xfrm>
            <a:off x="4666975" y="1937550"/>
            <a:ext cx="1147500" cy="3075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Encoder</a:t>
            </a:r>
            <a:endParaRPr b="1"/>
          </a:p>
        </p:txBody>
      </p:sp>
      <p:cxnSp>
        <p:nvCxnSpPr>
          <p:cNvPr id="297" name="Google Shape;297;p36"/>
          <p:cNvCxnSpPr>
            <a:stCxn id="289" idx="3"/>
          </p:cNvCxnSpPr>
          <p:nvPr/>
        </p:nvCxnSpPr>
        <p:spPr>
          <a:xfrm flipH="1" rot="10800000">
            <a:off x="4382675" y="4692636"/>
            <a:ext cx="2997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36"/>
          <p:cNvCxnSpPr>
            <a:stCxn id="288" idx="3"/>
          </p:cNvCxnSpPr>
          <p:nvPr/>
        </p:nvCxnSpPr>
        <p:spPr>
          <a:xfrm flipH="1" rot="10800000">
            <a:off x="4104725" y="4067711"/>
            <a:ext cx="5676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36"/>
          <p:cNvCxnSpPr>
            <a:stCxn id="266" idx="3"/>
            <a:endCxn id="296" idx="1"/>
          </p:cNvCxnSpPr>
          <p:nvPr/>
        </p:nvCxnSpPr>
        <p:spPr>
          <a:xfrm>
            <a:off x="3890875" y="3446386"/>
            <a:ext cx="776100" cy="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36"/>
          <p:cNvCxnSpPr/>
          <p:nvPr/>
        </p:nvCxnSpPr>
        <p:spPr>
          <a:xfrm flipH="1" rot="10800000">
            <a:off x="413725" y="2090086"/>
            <a:ext cx="4258500" cy="1141200"/>
          </a:xfrm>
          <a:prstGeom prst="bentConnector3">
            <a:avLst>
              <a:gd fmla="val 14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36"/>
          <p:cNvCxnSpPr>
            <a:stCxn id="262" idx="0"/>
          </p:cNvCxnSpPr>
          <p:nvPr/>
        </p:nvCxnSpPr>
        <p:spPr>
          <a:xfrm rot="-5400000">
            <a:off x="2376375" y="904786"/>
            <a:ext cx="997800" cy="3655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36"/>
          <p:cNvCxnSpPr>
            <a:stCxn id="263" idx="0"/>
          </p:cNvCxnSpPr>
          <p:nvPr/>
        </p:nvCxnSpPr>
        <p:spPr>
          <a:xfrm rot="-5400000">
            <a:off x="2785625" y="1324186"/>
            <a:ext cx="803100" cy="3011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6"/>
          <p:cNvCxnSpPr>
            <a:stCxn id="264" idx="0"/>
          </p:cNvCxnSpPr>
          <p:nvPr/>
        </p:nvCxnSpPr>
        <p:spPr>
          <a:xfrm rot="-5400000">
            <a:off x="3169375" y="1718086"/>
            <a:ext cx="659400" cy="2367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36"/>
          <p:cNvCxnSpPr>
            <a:stCxn id="265" idx="0"/>
          </p:cNvCxnSpPr>
          <p:nvPr/>
        </p:nvCxnSpPr>
        <p:spPr>
          <a:xfrm rot="-5400000">
            <a:off x="3583575" y="2122036"/>
            <a:ext cx="475200" cy="1743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36"/>
          <p:cNvCxnSpPr>
            <a:stCxn id="266" idx="0"/>
          </p:cNvCxnSpPr>
          <p:nvPr/>
        </p:nvCxnSpPr>
        <p:spPr>
          <a:xfrm rot="-5400000">
            <a:off x="4018375" y="2556886"/>
            <a:ext cx="280500" cy="1068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36"/>
          <p:cNvCxnSpPr>
            <a:endCxn id="272" idx="0"/>
          </p:cNvCxnSpPr>
          <p:nvPr/>
        </p:nvCxnSpPr>
        <p:spPr>
          <a:xfrm>
            <a:off x="413875" y="3661511"/>
            <a:ext cx="2547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6"/>
          <p:cNvCxnSpPr>
            <a:stCxn id="262" idx="2"/>
            <a:endCxn id="268" idx="0"/>
          </p:cNvCxnSpPr>
          <p:nvPr/>
        </p:nvCxnSpPr>
        <p:spPr>
          <a:xfrm>
            <a:off x="1047675" y="3661486"/>
            <a:ext cx="2550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36"/>
          <p:cNvCxnSpPr>
            <a:endCxn id="269" idx="0"/>
          </p:cNvCxnSpPr>
          <p:nvPr/>
        </p:nvCxnSpPr>
        <p:spPr>
          <a:xfrm>
            <a:off x="1681775" y="3661511"/>
            <a:ext cx="2547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36"/>
          <p:cNvCxnSpPr>
            <a:endCxn id="270" idx="0"/>
          </p:cNvCxnSpPr>
          <p:nvPr/>
        </p:nvCxnSpPr>
        <p:spPr>
          <a:xfrm>
            <a:off x="2315725" y="3661511"/>
            <a:ext cx="2547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6"/>
          <p:cNvCxnSpPr>
            <a:endCxn id="271" idx="0"/>
          </p:cNvCxnSpPr>
          <p:nvPr/>
        </p:nvCxnSpPr>
        <p:spPr>
          <a:xfrm>
            <a:off x="2949675" y="3661511"/>
            <a:ext cx="2547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36"/>
          <p:cNvCxnSpPr>
            <a:endCxn id="288" idx="0"/>
          </p:cNvCxnSpPr>
          <p:nvPr/>
        </p:nvCxnSpPr>
        <p:spPr>
          <a:xfrm>
            <a:off x="3624425" y="3661511"/>
            <a:ext cx="2139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36"/>
          <p:cNvCxnSpPr>
            <a:stCxn id="272" idx="2"/>
            <a:endCxn id="277" idx="0"/>
          </p:cNvCxnSpPr>
          <p:nvPr/>
        </p:nvCxnSpPr>
        <p:spPr>
          <a:xfrm>
            <a:off x="668575" y="4285211"/>
            <a:ext cx="2781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6"/>
          <p:cNvCxnSpPr>
            <a:stCxn id="268" idx="2"/>
            <a:endCxn id="273" idx="0"/>
          </p:cNvCxnSpPr>
          <p:nvPr/>
        </p:nvCxnSpPr>
        <p:spPr>
          <a:xfrm>
            <a:off x="1302525" y="4285211"/>
            <a:ext cx="2781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6"/>
          <p:cNvCxnSpPr>
            <a:stCxn id="269" idx="2"/>
            <a:endCxn id="274" idx="0"/>
          </p:cNvCxnSpPr>
          <p:nvPr/>
        </p:nvCxnSpPr>
        <p:spPr>
          <a:xfrm>
            <a:off x="1936475" y="4285211"/>
            <a:ext cx="2781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6"/>
          <p:cNvCxnSpPr>
            <a:endCxn id="275" idx="0"/>
          </p:cNvCxnSpPr>
          <p:nvPr/>
        </p:nvCxnSpPr>
        <p:spPr>
          <a:xfrm>
            <a:off x="2570275" y="4285236"/>
            <a:ext cx="2781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6"/>
          <p:cNvCxnSpPr>
            <a:stCxn id="271" idx="2"/>
            <a:endCxn id="276" idx="0"/>
          </p:cNvCxnSpPr>
          <p:nvPr/>
        </p:nvCxnSpPr>
        <p:spPr>
          <a:xfrm>
            <a:off x="3204375" y="4285211"/>
            <a:ext cx="2781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36"/>
          <p:cNvCxnSpPr>
            <a:endCxn id="289" idx="0"/>
          </p:cNvCxnSpPr>
          <p:nvPr/>
        </p:nvCxnSpPr>
        <p:spPr>
          <a:xfrm>
            <a:off x="3838175" y="4285236"/>
            <a:ext cx="2781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8" name="Google Shape;318;p36"/>
          <p:cNvSpPr/>
          <p:nvPr/>
        </p:nvSpPr>
        <p:spPr>
          <a:xfrm>
            <a:off x="6098775" y="1937550"/>
            <a:ext cx="1147500" cy="12285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Shift Register</a:t>
            </a:r>
            <a:endParaRPr b="1"/>
          </a:p>
        </p:txBody>
      </p:sp>
      <p:cxnSp>
        <p:nvCxnSpPr>
          <p:cNvPr id="319" name="Google Shape;319;p36"/>
          <p:cNvCxnSpPr/>
          <p:nvPr/>
        </p:nvCxnSpPr>
        <p:spPr>
          <a:xfrm>
            <a:off x="5829975" y="2223375"/>
            <a:ext cx="27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36"/>
          <p:cNvCxnSpPr/>
          <p:nvPr/>
        </p:nvCxnSpPr>
        <p:spPr>
          <a:xfrm>
            <a:off x="5829975" y="2324550"/>
            <a:ext cx="27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36"/>
          <p:cNvCxnSpPr/>
          <p:nvPr/>
        </p:nvCxnSpPr>
        <p:spPr>
          <a:xfrm>
            <a:off x="5829975" y="2428175"/>
            <a:ext cx="27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6"/>
          <p:cNvCxnSpPr/>
          <p:nvPr/>
        </p:nvCxnSpPr>
        <p:spPr>
          <a:xfrm>
            <a:off x="5829975" y="2571750"/>
            <a:ext cx="27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6"/>
          <p:cNvCxnSpPr/>
          <p:nvPr/>
        </p:nvCxnSpPr>
        <p:spPr>
          <a:xfrm>
            <a:off x="5828685" y="2649837"/>
            <a:ext cx="27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6"/>
          <p:cNvCxnSpPr/>
          <p:nvPr/>
        </p:nvCxnSpPr>
        <p:spPr>
          <a:xfrm>
            <a:off x="5828685" y="2751012"/>
            <a:ext cx="27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36"/>
          <p:cNvCxnSpPr/>
          <p:nvPr/>
        </p:nvCxnSpPr>
        <p:spPr>
          <a:xfrm>
            <a:off x="5828685" y="2854637"/>
            <a:ext cx="27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6"/>
          <p:cNvCxnSpPr/>
          <p:nvPr/>
        </p:nvCxnSpPr>
        <p:spPr>
          <a:xfrm>
            <a:off x="5828685" y="2998212"/>
            <a:ext cx="27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" name="Google Shape;327;p36"/>
          <p:cNvSpPr/>
          <p:nvPr/>
        </p:nvSpPr>
        <p:spPr>
          <a:xfrm>
            <a:off x="6098775" y="3773025"/>
            <a:ext cx="1147500" cy="12285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Interface </a:t>
            </a:r>
            <a:r>
              <a:rPr lang="en" sz="800"/>
              <a:t>(Es. Controller USB)</a:t>
            </a:r>
            <a:endParaRPr sz="800"/>
          </a:p>
        </p:txBody>
      </p:sp>
      <p:cxnSp>
        <p:nvCxnSpPr>
          <p:cNvPr id="328" name="Google Shape;328;p36"/>
          <p:cNvCxnSpPr>
            <a:stCxn id="318" idx="2"/>
            <a:endCxn id="327" idx="0"/>
          </p:cNvCxnSpPr>
          <p:nvPr/>
        </p:nvCxnSpPr>
        <p:spPr>
          <a:xfrm>
            <a:off x="6672525" y="3166050"/>
            <a:ext cx="0" cy="60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6"/>
          <p:cNvCxnSpPr/>
          <p:nvPr/>
        </p:nvCxnSpPr>
        <p:spPr>
          <a:xfrm>
            <a:off x="7747075" y="685225"/>
            <a:ext cx="39900" cy="43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36"/>
          <p:cNvCxnSpPr/>
          <p:nvPr/>
        </p:nvCxnSpPr>
        <p:spPr>
          <a:xfrm>
            <a:off x="8533425" y="685225"/>
            <a:ext cx="39900" cy="4345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36"/>
          <p:cNvCxnSpPr/>
          <p:nvPr/>
        </p:nvCxnSpPr>
        <p:spPr>
          <a:xfrm>
            <a:off x="7264425" y="4620950"/>
            <a:ext cx="13116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6"/>
          <p:cNvCxnSpPr/>
          <p:nvPr/>
        </p:nvCxnSpPr>
        <p:spPr>
          <a:xfrm>
            <a:off x="7264425" y="4077925"/>
            <a:ext cx="52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3" name="Google Shape;333;p36"/>
          <p:cNvSpPr txBox="1"/>
          <p:nvPr/>
        </p:nvSpPr>
        <p:spPr>
          <a:xfrm rot="-5400000">
            <a:off x="7386075" y="1080975"/>
            <a:ext cx="1068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dati</a:t>
            </a:r>
            <a:endParaRPr/>
          </a:p>
        </p:txBody>
      </p:sp>
      <p:sp>
        <p:nvSpPr>
          <p:cNvPr id="334" name="Google Shape;334;p36"/>
          <p:cNvSpPr txBox="1"/>
          <p:nvPr/>
        </p:nvSpPr>
        <p:spPr>
          <a:xfrm rot="-5400000">
            <a:off x="8137275" y="1159700"/>
            <a:ext cx="1225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indirizzi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mouse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81000" y="668927"/>
            <a:ext cx="9012300" cy="3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1950" lvl="0" marL="457200" marR="0" rtl="0" algn="l">
              <a:lnSpc>
                <a:spcPct val="102000"/>
              </a:lnSpc>
              <a:spcBef>
                <a:spcPts val="697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Il mouse nasce nel 1967 per opera di Douglas Engelbart ed è considerato da tutti la prima periferica di puntamento della storia.</a:t>
            </a:r>
            <a:endParaRPr sz="2100"/>
          </a:p>
          <a:p>
            <a:pPr indent="0" lvl="0" marL="457200" marR="0" rtl="0" algn="l">
              <a:lnSpc>
                <a:spcPct val="102000"/>
              </a:lnSpc>
              <a:spcBef>
                <a:spcPts val="697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697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Era una scatola di legno con due rotelle nella parte inferiore, mentre un filo si allungava dall’estremità posteriore, dandogli la forma di un topo stilizzato.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Le due rotelle avevano il compito di rilevare i movimenti sull’asse orizzontale e sull’asse verticale mentre l’elettronica interna si occupava di convertire questi movimenti in input elettrici.</a:t>
            </a:r>
            <a:endParaRPr sz="2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mouse: funzionamento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48" name="Google Shape;348;p38"/>
          <p:cNvSpPr txBox="1"/>
          <p:nvPr/>
        </p:nvSpPr>
        <p:spPr>
          <a:xfrm>
            <a:off x="65850" y="4057727"/>
            <a:ext cx="901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1950" lvl="0" marL="457200" marR="0" rtl="0" algn="l">
              <a:lnSpc>
                <a:spcPct val="102000"/>
              </a:lnSpc>
              <a:spcBef>
                <a:spcPts val="697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Mouse meccanico.</a:t>
            </a: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Mouse ottico: usa un laser come illuminatore.</a:t>
            </a:r>
            <a:endParaRPr sz="2100"/>
          </a:p>
        </p:txBody>
      </p:sp>
      <p:sp>
        <p:nvSpPr>
          <p:cNvPr id="349" name="Google Shape;349;p38"/>
          <p:cNvSpPr/>
          <p:nvPr/>
        </p:nvSpPr>
        <p:spPr>
          <a:xfrm>
            <a:off x="1732125" y="1594800"/>
            <a:ext cx="1256700" cy="12567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0" name="Google Shape;350;p38"/>
          <p:cNvGrpSpPr/>
          <p:nvPr/>
        </p:nvGrpSpPr>
        <p:grpSpPr>
          <a:xfrm>
            <a:off x="1763775" y="1130096"/>
            <a:ext cx="1721544" cy="781500"/>
            <a:chOff x="1763775" y="1130096"/>
            <a:chExt cx="1721544" cy="781500"/>
          </a:xfrm>
        </p:grpSpPr>
        <p:sp>
          <p:nvSpPr>
            <p:cNvPr id="351" name="Google Shape;351;p38"/>
            <p:cNvSpPr/>
            <p:nvPr/>
          </p:nvSpPr>
          <p:spPr>
            <a:xfrm>
              <a:off x="1763775" y="1446950"/>
              <a:ext cx="1415400" cy="147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3189600" y="1130096"/>
              <a:ext cx="105600" cy="78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 rot="5400000">
              <a:off x="2936125" y="1140650"/>
              <a:ext cx="158400" cy="1479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3379719" y="1140652"/>
              <a:ext cx="105600" cy="1584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38"/>
          <p:cNvGrpSpPr/>
          <p:nvPr/>
        </p:nvGrpSpPr>
        <p:grpSpPr>
          <a:xfrm rot="5400000">
            <a:off x="783737" y="2120696"/>
            <a:ext cx="1721544" cy="781500"/>
            <a:chOff x="1763775" y="1130096"/>
            <a:chExt cx="1721544" cy="781500"/>
          </a:xfrm>
        </p:grpSpPr>
        <p:sp>
          <p:nvSpPr>
            <p:cNvPr id="356" name="Google Shape;356;p38"/>
            <p:cNvSpPr/>
            <p:nvPr/>
          </p:nvSpPr>
          <p:spPr>
            <a:xfrm>
              <a:off x="1763775" y="1446950"/>
              <a:ext cx="1415400" cy="147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3189600" y="1130096"/>
              <a:ext cx="105600" cy="78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 rot="5400000">
              <a:off x="2936125" y="1140650"/>
              <a:ext cx="158400" cy="1479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3379719" y="1140652"/>
              <a:ext cx="105600" cy="158400"/>
            </a:xfrm>
            <a:prstGeom prst="rect">
              <a:avLst/>
            </a:prstGeom>
            <a:solidFill>
              <a:srgbClr val="9FC5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38"/>
          <p:cNvSpPr/>
          <p:nvPr/>
        </p:nvSpPr>
        <p:spPr>
          <a:xfrm>
            <a:off x="3812750" y="855500"/>
            <a:ext cx="1119600" cy="32022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Double Counter</a:t>
            </a:r>
            <a:endParaRPr b="1"/>
          </a:p>
        </p:txBody>
      </p:sp>
      <p:cxnSp>
        <p:nvCxnSpPr>
          <p:cNvPr id="361" name="Google Shape;361;p38"/>
          <p:cNvCxnSpPr>
            <a:stCxn id="354" idx="3"/>
          </p:cNvCxnSpPr>
          <p:nvPr/>
        </p:nvCxnSpPr>
        <p:spPr>
          <a:xfrm>
            <a:off x="3485319" y="1219852"/>
            <a:ext cx="3381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38"/>
          <p:cNvCxnSpPr/>
          <p:nvPr/>
        </p:nvCxnSpPr>
        <p:spPr>
          <a:xfrm flipH="1" rot="10800000">
            <a:off x="2024703" y="3295118"/>
            <a:ext cx="1809000" cy="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38"/>
          <p:cNvSpPr/>
          <p:nvPr/>
        </p:nvSpPr>
        <p:spPr>
          <a:xfrm>
            <a:off x="0" y="939975"/>
            <a:ext cx="1351800" cy="135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8"/>
          <p:cNvSpPr/>
          <p:nvPr/>
        </p:nvSpPr>
        <p:spPr>
          <a:xfrm>
            <a:off x="559650" y="987350"/>
            <a:ext cx="232500" cy="232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8"/>
          <p:cNvSpPr/>
          <p:nvPr/>
        </p:nvSpPr>
        <p:spPr>
          <a:xfrm>
            <a:off x="559650" y="2005800"/>
            <a:ext cx="232500" cy="232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8"/>
          <p:cNvSpPr/>
          <p:nvPr/>
        </p:nvSpPr>
        <p:spPr>
          <a:xfrm>
            <a:off x="65850" y="1499625"/>
            <a:ext cx="232500" cy="232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8"/>
          <p:cNvSpPr/>
          <p:nvPr/>
        </p:nvSpPr>
        <p:spPr>
          <a:xfrm>
            <a:off x="1042373" y="1499625"/>
            <a:ext cx="232500" cy="232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8"/>
          <p:cNvSpPr/>
          <p:nvPr/>
        </p:nvSpPr>
        <p:spPr>
          <a:xfrm>
            <a:off x="226200" y="1130100"/>
            <a:ext cx="232500" cy="232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8"/>
          <p:cNvSpPr/>
          <p:nvPr/>
        </p:nvSpPr>
        <p:spPr>
          <a:xfrm>
            <a:off x="226200" y="1821150"/>
            <a:ext cx="232500" cy="232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8"/>
          <p:cNvSpPr/>
          <p:nvPr/>
        </p:nvSpPr>
        <p:spPr>
          <a:xfrm>
            <a:off x="893100" y="1821150"/>
            <a:ext cx="232500" cy="232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8"/>
          <p:cNvSpPr/>
          <p:nvPr/>
        </p:nvSpPr>
        <p:spPr>
          <a:xfrm>
            <a:off x="893100" y="1178100"/>
            <a:ext cx="232500" cy="232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8"/>
          <p:cNvSpPr/>
          <p:nvPr/>
        </p:nvSpPr>
        <p:spPr>
          <a:xfrm>
            <a:off x="522445" y="1420375"/>
            <a:ext cx="338100" cy="338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373" name="Google Shape;373;p38"/>
          <p:cNvSpPr/>
          <p:nvPr/>
        </p:nvSpPr>
        <p:spPr>
          <a:xfrm>
            <a:off x="6173088" y="1954643"/>
            <a:ext cx="1119600" cy="11136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Interface </a:t>
            </a:r>
            <a:r>
              <a:rPr lang="en" sz="800">
                <a:solidFill>
                  <a:schemeClr val="dk1"/>
                </a:solidFill>
              </a:rPr>
              <a:t>(Es. Controller USB)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374" name="Google Shape;374;p38"/>
          <p:cNvCxnSpPr/>
          <p:nvPr/>
        </p:nvCxnSpPr>
        <p:spPr>
          <a:xfrm>
            <a:off x="7747075" y="685225"/>
            <a:ext cx="39900" cy="43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5" name="Google Shape;375;p38"/>
          <p:cNvCxnSpPr/>
          <p:nvPr/>
        </p:nvCxnSpPr>
        <p:spPr>
          <a:xfrm>
            <a:off x="8533425" y="685225"/>
            <a:ext cx="39900" cy="4345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7264425" y="2792150"/>
            <a:ext cx="13116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7264425" y="2249125"/>
            <a:ext cx="52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8" name="Google Shape;378;p38"/>
          <p:cNvSpPr txBox="1"/>
          <p:nvPr/>
        </p:nvSpPr>
        <p:spPr>
          <a:xfrm rot="-5400000">
            <a:off x="7386075" y="1080975"/>
            <a:ext cx="1068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dati</a:t>
            </a:r>
            <a:endParaRPr/>
          </a:p>
        </p:txBody>
      </p:sp>
      <p:sp>
        <p:nvSpPr>
          <p:cNvPr id="379" name="Google Shape;379;p38"/>
          <p:cNvSpPr txBox="1"/>
          <p:nvPr/>
        </p:nvSpPr>
        <p:spPr>
          <a:xfrm rot="-5400000">
            <a:off x="8137275" y="1159700"/>
            <a:ext cx="1225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indirizzi</a:t>
            </a:r>
            <a:endParaRPr/>
          </a:p>
        </p:txBody>
      </p:sp>
      <p:sp>
        <p:nvSpPr>
          <p:cNvPr id="380" name="Google Shape;380;p38"/>
          <p:cNvSpPr/>
          <p:nvPr/>
        </p:nvSpPr>
        <p:spPr>
          <a:xfrm>
            <a:off x="4424513" y="975175"/>
            <a:ext cx="1147500" cy="12285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Shift Register</a:t>
            </a:r>
            <a:endParaRPr b="1"/>
          </a:p>
        </p:txBody>
      </p:sp>
      <p:cxnSp>
        <p:nvCxnSpPr>
          <p:cNvPr id="381" name="Google Shape;381;p38"/>
          <p:cNvCxnSpPr>
            <a:stCxn id="380" idx="3"/>
            <a:endCxn id="373" idx="1"/>
          </p:cNvCxnSpPr>
          <p:nvPr/>
        </p:nvCxnSpPr>
        <p:spPr>
          <a:xfrm>
            <a:off x="5572013" y="1589425"/>
            <a:ext cx="601200" cy="9219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2" name="Google Shape;382;p38"/>
          <p:cNvSpPr/>
          <p:nvPr/>
        </p:nvSpPr>
        <p:spPr>
          <a:xfrm rot="5400000">
            <a:off x="870418" y="954218"/>
            <a:ext cx="105600" cy="1584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8"/>
          <p:cNvSpPr/>
          <p:nvPr/>
        </p:nvSpPr>
        <p:spPr>
          <a:xfrm rot="5400000">
            <a:off x="345325" y="977688"/>
            <a:ext cx="158400" cy="14790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mouse: codifica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90" name="Google Shape;390;p39"/>
          <p:cNvSpPr txBox="1"/>
          <p:nvPr/>
        </p:nvSpPr>
        <p:spPr>
          <a:xfrm>
            <a:off x="81000" y="668927"/>
            <a:ext cx="9012300" cy="3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1950" lvl="0" marL="457200" marR="0" rtl="0" algn="l">
              <a:lnSpc>
                <a:spcPct val="102000"/>
              </a:lnSpc>
              <a:spcBef>
                <a:spcPts val="697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Ogni volta che si sposta di una distanza minima (0,01 pollici detta michey) il mouse invia 3 byte al calcolatore:</a:t>
            </a:r>
            <a:br>
              <a:rPr lang="en" sz="2100"/>
            </a:br>
            <a:endParaRPr sz="2100"/>
          </a:p>
          <a:p>
            <a:pPr indent="-36195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Il primo byte indica di quante unità il mouse si e’ spostato nella direzione dell’asse x negli ultimi 100 millisecondi;</a:t>
            </a:r>
            <a:endParaRPr sz="2100"/>
          </a:p>
          <a:p>
            <a:pPr indent="-36195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il secondo indica lo spostamento lungo y;</a:t>
            </a:r>
            <a:endParaRPr sz="2100"/>
          </a:p>
          <a:p>
            <a:pPr indent="-36195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il terzo byte contiene informazioni sullo stato dei pulsanti del mouse. 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Il software di controllo (device driver) sovrintende alla comunicazione con l’unità centrale. </a:t>
            </a:r>
            <a:endParaRPr sz="2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stampante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81000" y="668927"/>
            <a:ext cx="9012300" cy="3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1950" lvl="0" marL="457200" marR="0" rtl="0" algn="l">
              <a:lnSpc>
                <a:spcPct val="102000"/>
              </a:lnSpc>
              <a:spcBef>
                <a:spcPts val="697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Dispositivo di output che consente la stampa su carta delle informazioni.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Velocità di stampa: linee al minuto o caratteri al secondo.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Risoluzione (qualità di stampa): dot per inch 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Tipologie:</a:t>
            </a:r>
            <a:endParaRPr sz="2100"/>
          </a:p>
          <a:p>
            <a:pPr indent="-36195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 margherita o a testina rotante</a:t>
            </a:r>
            <a:endParaRPr sz="2100"/>
          </a:p>
          <a:p>
            <a:pPr indent="-36195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 catena (in disuso)</a:t>
            </a:r>
            <a:endParaRPr sz="2100"/>
          </a:p>
          <a:p>
            <a:pPr indent="-36195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ad aghi</a:t>
            </a:r>
            <a:endParaRPr sz="2100"/>
          </a:p>
          <a:p>
            <a:pPr indent="-36195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 getto di inchiostro. </a:t>
            </a:r>
            <a:endParaRPr sz="2100"/>
          </a:p>
          <a:p>
            <a:pPr indent="-361950" lvl="1" marL="9144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laser</a:t>
            </a:r>
            <a:endParaRPr sz="2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stampante laser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04" name="Google Shape;404;p41"/>
          <p:cNvSpPr txBox="1"/>
          <p:nvPr/>
        </p:nvSpPr>
        <p:spPr>
          <a:xfrm>
            <a:off x="81000" y="668925"/>
            <a:ext cx="5748900" cy="3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1950" lvl="0" marL="457200" marR="0" rtl="0" algn="l">
              <a:lnSpc>
                <a:spcPct val="102000"/>
              </a:lnSpc>
              <a:spcBef>
                <a:spcPts val="697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Deriva dalla fotocopiatrice.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Il tamburo viene caricato elettricamente (circa 1000V).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Una luce laser riflessa su uno specchietto rotante viene fatta scorrere su tutta la lunghezza del tamburo.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Il raggio di luce viene modulato per produrre una configurazione di punti chiari e scuri.</a:t>
            </a:r>
            <a:endParaRPr sz="2100"/>
          </a:p>
        </p:txBody>
      </p:sp>
      <p:pic>
        <p:nvPicPr>
          <p:cNvPr id="405" name="Google Shape;4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3801" y="1476513"/>
            <a:ext cx="3420200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stampante laser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12" name="Google Shape;412;p42"/>
          <p:cNvSpPr txBox="1"/>
          <p:nvPr/>
        </p:nvSpPr>
        <p:spPr>
          <a:xfrm>
            <a:off x="81000" y="668925"/>
            <a:ext cx="5748900" cy="3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1950" lvl="0" marL="457200" marR="0" rtl="0" algn="l">
              <a:lnSpc>
                <a:spcPct val="102000"/>
              </a:lnSpc>
              <a:spcBef>
                <a:spcPts val="697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 punti colpiti dal raggio perdono la loro carica elettrica.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Dopo aver eseguito la scansione su una riga il tamburo ruota di una frazione di grado per poter esporre la linea seguente.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Infine la prima riga di punti raggiunge il toner.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Il toner viene attirato dai puntini che sono ancora carichi  e così si forma un’immagine della riga.</a:t>
            </a:r>
            <a:endParaRPr sz="2100"/>
          </a:p>
        </p:txBody>
      </p:sp>
      <p:pic>
        <p:nvPicPr>
          <p:cNvPr id="413" name="Google Shape;41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3801" y="1476513"/>
            <a:ext cx="3420200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Sommario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84875" y="808125"/>
            <a:ext cx="8157300" cy="4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Introduzione.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 monior e i display LCD.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Tastiera e Mouse.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 stampanti.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Conclusioni.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stampante laser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20" name="Google Shape;420;p43"/>
          <p:cNvSpPr txBox="1"/>
          <p:nvPr/>
        </p:nvSpPr>
        <p:spPr>
          <a:xfrm>
            <a:off x="81000" y="668925"/>
            <a:ext cx="5748900" cy="3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1950" lvl="0" marL="457200" marR="0" rtl="0" algn="l">
              <a:lnSpc>
                <a:spcPct val="102000"/>
              </a:lnSpc>
              <a:spcBef>
                <a:spcPts val="697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Un pò più avanti nel percorso, il tamburo ricoperto di toner viene premuto contro il foglio di carta e ne trasferisce il toner.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La  carta viene poi fatta passare attraverso dei rulli riscaldati che fissano permanentemente il toner sulla carta.</a:t>
            </a:r>
            <a:br>
              <a:rPr lang="en" sz="2100"/>
            </a:br>
            <a:endParaRPr sz="2100"/>
          </a:p>
          <a:p>
            <a:pPr indent="-36195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Più avanti nella rotazione, il rullo viene scaricato e ripulito di eventuali residui.</a:t>
            </a:r>
            <a:endParaRPr sz="2100"/>
          </a:p>
        </p:txBody>
      </p:sp>
      <p:pic>
        <p:nvPicPr>
          <p:cNvPr id="421" name="Google Shape;42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3801" y="1476513"/>
            <a:ext cx="3420200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Conclusioni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27" name="Google Shape;42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 dispositivi di input/output rappresentano una componente fondamentale dei calcolatori.</a:t>
            </a:r>
            <a:br>
              <a:rPr lang="en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La tecnologia dei sistemi di visualizzazione ha fatto enormi progressi, ma ci si aspetta novità nell’ambito della realtà aumentata.</a:t>
            </a:r>
            <a:br>
              <a:rPr lang="en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Mouse, tastiera </a:t>
            </a:r>
            <a:r>
              <a:rPr lang="en" sz="2400">
                <a:solidFill>
                  <a:srgbClr val="000000"/>
                </a:solidFill>
              </a:rPr>
              <a:t>e</a:t>
            </a:r>
            <a:r>
              <a:rPr lang="en" sz="2400">
                <a:solidFill>
                  <a:srgbClr val="000000"/>
                </a:solidFill>
              </a:rPr>
              <a:t> stampanti, nonostante siano le periferiche più usate, non sono mutate (nella forma) rispetto a quelle delle origini.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131700" y="640426"/>
            <a:ext cx="9012300" cy="4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 u="none" cap="none" strike="noStrike"/>
              <a:t>In un computer possiamo distinguere le seguenti unità funzionali:</a:t>
            </a:r>
            <a:endParaRPr i="0" sz="2400" u="none" cap="none" strike="noStrike"/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●"/>
            </a:pPr>
            <a:r>
              <a:rPr i="0" lang="en" sz="2400" u="none" cap="none" strike="noStrike">
                <a:solidFill>
                  <a:srgbClr val="999999"/>
                </a:solidFill>
              </a:rPr>
              <a:t>processore</a:t>
            </a:r>
            <a:endParaRPr i="0" sz="2400" u="none" cap="none" strike="noStrike">
              <a:solidFill>
                <a:srgbClr val="999999"/>
              </a:solidFill>
            </a:endParaRPr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i="0" lang="en" sz="2400" u="none" cap="none" strike="noStrike"/>
              <a:t>memoria principale</a:t>
            </a:r>
            <a:endParaRPr i="0" sz="2400" u="none" cap="none" strike="noStrike"/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i="0" lang="en" sz="2400" u="none" cap="none" strike="noStrike"/>
              <a:t>memoria secondaria</a:t>
            </a:r>
            <a:endParaRPr i="0" sz="2400" u="none" cap="none" strike="noStrike"/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linee di comunicazione (BUS)</a:t>
            </a:r>
            <a:endParaRPr sz="2400"/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Char char="●"/>
            </a:pPr>
            <a:r>
              <a:rPr b="1" i="0" lang="en" sz="2400" u="none" cap="none" strike="noStrike"/>
              <a:t>dispositivi di input/output:</a:t>
            </a:r>
            <a:endParaRPr b="1" i="0" sz="2400" u="none" cap="none" strike="noStrike"/>
          </a:p>
          <a:p>
            <a:pPr indent="-381000" lvl="2" marL="13716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Char char="■"/>
            </a:pPr>
            <a:r>
              <a:rPr b="1" lang="en" sz="2400"/>
              <a:t>video</a:t>
            </a:r>
            <a:endParaRPr b="1" sz="2400"/>
          </a:p>
          <a:p>
            <a:pPr indent="-381000" lvl="2" marL="13716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Char char="■"/>
            </a:pPr>
            <a:r>
              <a:rPr b="1" lang="en" sz="2400"/>
              <a:t>mouse &amp; tastiera</a:t>
            </a:r>
            <a:endParaRPr b="1" sz="2400"/>
          </a:p>
          <a:p>
            <a:pPr indent="-381000" lvl="2" marL="13716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Char char="■"/>
            </a:pPr>
            <a:r>
              <a:rPr b="1" lang="en" sz="2400"/>
              <a:t>stampanti</a:t>
            </a:r>
            <a:endParaRPr i="0" sz="2400" u="none" cap="none" strike="noStrike"/>
          </a:p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Architettura dei computer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5450" y="625001"/>
            <a:ext cx="9050400" cy="4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8300" lvl="0" marL="457200" marR="0" rtl="0" algn="l">
              <a:lnSpc>
                <a:spcPct val="102000"/>
              </a:lnSpc>
              <a:spcBef>
                <a:spcPts val="598"/>
              </a:spcBef>
              <a:spcAft>
                <a:spcPts val="0"/>
              </a:spcAft>
              <a:buSzPts val="2200"/>
              <a:buChar char="●"/>
            </a:pPr>
            <a:r>
              <a:rPr lang="en" sz="2000"/>
              <a:t>Video inizialmente soprattutto a caratteri in bianco e nero, oggi prevalentemente grafici ed a colori.</a:t>
            </a:r>
            <a:br>
              <a:rPr lang="en" sz="2000"/>
            </a:br>
            <a:endParaRPr sz="2000"/>
          </a:p>
          <a:p>
            <a:pPr indent="-36830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i="1" lang="en" sz="2200" strike="noStrike"/>
              <a:t>Video grafico</a:t>
            </a:r>
            <a:r>
              <a:rPr lang="en" sz="2200" strike="noStrike"/>
              <a:t>:</a:t>
            </a:r>
            <a:br>
              <a:rPr lang="en" sz="2200"/>
            </a:br>
            <a:r>
              <a:rPr lang="en" sz="2200" strike="noStrike"/>
              <a:t>matrice di punti (pixel) illuminati con diversa intensità.</a:t>
            </a:r>
            <a:br>
              <a:rPr lang="en" sz="2200" strike="noStrike"/>
            </a:br>
            <a:endParaRPr sz="2200" strike="noStrike"/>
          </a:p>
          <a:p>
            <a:pPr indent="-36830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strike="noStrike"/>
              <a:t>Un'immagine viene composta accendendo o spegnendo i pixel sullo schermo</a:t>
            </a:r>
            <a:r>
              <a:rPr lang="en" sz="2200"/>
              <a:t>.</a:t>
            </a:r>
            <a:br>
              <a:rPr lang="en" sz="2200"/>
            </a:br>
            <a:endParaRPr sz="2200" strike="noStrike"/>
          </a:p>
          <a:p>
            <a:pPr indent="-368300" lvl="0" marL="4572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strike="noStrike"/>
              <a:t>A una diversa densità di pixel corrisponde una diversa risoluzione.</a:t>
            </a:r>
            <a:endParaRPr sz="2200" strike="noStrike"/>
          </a:p>
        </p:txBody>
      </p:sp>
      <p:sp>
        <p:nvSpPr>
          <p:cNvPr id="85" name="Google Shape;85;p1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Introduzione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0" y="572700"/>
            <a:ext cx="53691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68300" lvl="0" marL="457200" marR="0" rtl="0" algn="l">
              <a:lnSpc>
                <a:spcPct val="92000"/>
              </a:lnSpc>
              <a:spcBef>
                <a:spcPts val="598"/>
              </a:spcBef>
              <a:spcAft>
                <a:spcPts val="0"/>
              </a:spcAft>
              <a:buSzPts val="2200"/>
              <a:buChar char="●"/>
            </a:pPr>
            <a:r>
              <a:rPr lang="en" sz="2200" strike="noStrike"/>
              <a:t>Nei personal computer sono oggi comuni video con:</a:t>
            </a:r>
            <a:br>
              <a:rPr lang="en" sz="2200" strike="noStrike"/>
            </a:br>
            <a:endParaRPr sz="2200" strike="noStrike"/>
          </a:p>
          <a:p>
            <a:pPr indent="-368300" lvl="1" marL="9144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strike="noStrike"/>
              <a:t>risoluzioni che vanno da 640 X 480 fino a 4096 X 3300 pixel</a:t>
            </a:r>
            <a:endParaRPr sz="2200" strike="noStrike"/>
          </a:p>
          <a:p>
            <a:pPr indent="-368300" lvl="1" marL="9144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strike="noStrike"/>
              <a:t>un numero di colori che va da 256 (8 bit) fino a 16 Milioni (24 bit).</a:t>
            </a:r>
            <a:br>
              <a:rPr lang="en" sz="2200" strike="noStrike"/>
            </a:br>
            <a:endParaRPr sz="2200" strike="noStrike"/>
          </a:p>
          <a:p>
            <a:pPr indent="-368300" lvl="0" marL="4572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strike="noStrike"/>
              <a:t>La dimensione è misurata in pollici e fa riferimento alla lunghezza della diagonale.</a:t>
            </a:r>
            <a:endParaRPr sz="2200" strike="noStrike"/>
          </a:p>
          <a:p>
            <a:pPr indent="0" lvl="0" marL="457200" marR="0" rtl="0" algn="l">
              <a:lnSpc>
                <a:spcPct val="92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marR="0" rtl="0" algn="l">
              <a:lnSpc>
                <a:spcPct val="92000"/>
              </a:lnSpc>
              <a:spcBef>
                <a:spcPts val="598"/>
              </a:spcBef>
              <a:spcAft>
                <a:spcPts val="0"/>
              </a:spcAft>
              <a:buSzPts val="2200"/>
              <a:buChar char="●"/>
            </a:pPr>
            <a:r>
              <a:rPr lang="en" sz="2200" strike="noStrike"/>
              <a:t>Un video di 14“ ha la diagonale lunga 14 pollici.</a:t>
            </a:r>
            <a:endParaRPr sz="2200" strike="noStrike"/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Introduzione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100" y="653975"/>
            <a:ext cx="1603102" cy="160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000" y="2338350"/>
            <a:ext cx="3126995" cy="27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cenni storici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250500" y="819675"/>
            <a:ext cx="7751700" cy="4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primo tubo a raggi catodici della storia è il tubo di Crookes, realizzato da William Crookes nei primi anni '70 del XIX secolo.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Partendo dal tubo di Crookes, nel 1897, Karl Ferdinand Braun costruì il primo oscilloscopio a tubo catodico della storia utilizzando un tubo a raggi catodici da lui realizzato che in seguito prenderà il suo nome, il tubo di Braun.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Mentre il tubo di Crookes è un tubo a raggi catodici destinato ad un utilizzo sperimentale di laboratorio, il tubo di Braun è invece il primo tubo a raggi catodici della storia ad avere un'applicazione pratica.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cenni storici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250500" y="819675"/>
            <a:ext cx="77517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Nel 1907, lo scienziato russo Boris Rosing utilizzò uno schermo CRT in un esperimento per la ricezione di un segnale video che </a:t>
            </a:r>
            <a:r>
              <a:rPr lang="en" sz="2000"/>
              <a:t>disegna</a:t>
            </a:r>
            <a:r>
              <a:rPr lang="en" sz="2000"/>
              <a:t> un'immagine.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Riuscì a visualizzare semplici forme geometriche sullo schermo, e questa fu la prima volta che la tecnologia CRT fu utilizzata per quella che oggi è conosciuta come la televisione.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primo televisore commercializzato con CRT venne prodotto dalla Telefunken in Germania nel 1934.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Il video: </a:t>
            </a:r>
            <a:r>
              <a:rPr b="1" lang="en">
                <a:solidFill>
                  <a:srgbClr val="FFFFFF"/>
                </a:solidFill>
              </a:rPr>
              <a:t>Cathode</a:t>
            </a:r>
            <a:r>
              <a:rPr b="1" lang="en">
                <a:solidFill>
                  <a:srgbClr val="FFFFFF"/>
                </a:solidFill>
              </a:rPr>
              <a:t> Ray Tube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0" y="758200"/>
            <a:ext cx="5422800" cy="42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catodo è un piccolo elemento metallico riscaldato all'incandescenza che emette elettroni per effetto termoionico.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All'interno del tubo catodico gli elettroni vengono diretti in un fascio per mezzo di un'elevata differenza di potenziale elettrico tra catodo e anodo.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 l'aiuto di altri campi elettromagnetici opportunamente disposti il fascio è focalizzato opportunamente.</a:t>
            </a:r>
            <a:endParaRPr sz="2000"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850" y="715425"/>
            <a:ext cx="3721157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