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3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9e15921445_0_198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9e15921445_0_198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e15921445_0_203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9e15921445_0_203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e15921445_0_208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9e15921445_0_208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9e15921445_0_213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9e15921445_0_213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b17764c938_0_6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b17764c938_0_6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9e15921445_0_218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9e15921445_0_218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9e15921445_0_225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9e15921445_0_225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9e15921445_0_230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g9e15921445_0_230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b17764c938_0_12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b17764c938_0_12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9e15921445_0_235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9e15921445_0_235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11f74d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111f74d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9e15921445_0_240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9e15921445_0_240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b17764c938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b17764c93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10e3af47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10e3af47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e15921445_0_159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9e15921445_0_159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e15921445_0_163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9e15921445_0_163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e15921445_0_168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9e15921445_0_168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9e15921445_0_173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9e15921445_0_173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e15921445_0_188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9e15921445_0_188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9e15921445_0_193:notes"/>
          <p:cNvSpPr txBox="1"/>
          <p:nvPr>
            <p:ph idx="1" type="body"/>
          </p:nvPr>
        </p:nvSpPr>
        <p:spPr>
          <a:xfrm>
            <a:off x="685777" y="434339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9e15921445_0_193:notes"/>
          <p:cNvSpPr/>
          <p:nvPr>
            <p:ph idx="2" type="sldImg"/>
          </p:nvPr>
        </p:nvSpPr>
        <p:spPr>
          <a:xfrm>
            <a:off x="616095" y="685784"/>
            <a:ext cx="562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68156" y="189000"/>
            <a:ext cx="79923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88074" y="1085940"/>
            <a:ext cx="82002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subTitle"/>
          </p:nvPr>
        </p:nvSpPr>
        <p:spPr>
          <a:xfrm>
            <a:off x="388406" y="1085670"/>
            <a:ext cx="82119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88406" y="1085670"/>
            <a:ext cx="82119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388406" y="1085670"/>
            <a:ext cx="40074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2" type="body"/>
          </p:nvPr>
        </p:nvSpPr>
        <p:spPr>
          <a:xfrm>
            <a:off x="4596414" y="1085670"/>
            <a:ext cx="40074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idx="1" type="subTitle"/>
          </p:nvPr>
        </p:nvSpPr>
        <p:spPr>
          <a:xfrm>
            <a:off x="568488" y="189000"/>
            <a:ext cx="8004000" cy="20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>
            <a:off x="388406" y="108567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2" type="body"/>
          </p:nvPr>
        </p:nvSpPr>
        <p:spPr>
          <a:xfrm>
            <a:off x="4596414" y="1085670"/>
            <a:ext cx="40074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3" type="body"/>
          </p:nvPr>
        </p:nvSpPr>
        <p:spPr>
          <a:xfrm>
            <a:off x="388406" y="264411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>
            <a:off x="388406" y="1085670"/>
            <a:ext cx="40074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2" type="body"/>
          </p:nvPr>
        </p:nvSpPr>
        <p:spPr>
          <a:xfrm>
            <a:off x="4596414" y="108567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3" type="body"/>
          </p:nvPr>
        </p:nvSpPr>
        <p:spPr>
          <a:xfrm>
            <a:off x="4596414" y="264411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" type="body"/>
          </p:nvPr>
        </p:nvSpPr>
        <p:spPr>
          <a:xfrm>
            <a:off x="388406" y="108567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2" type="body"/>
          </p:nvPr>
        </p:nvSpPr>
        <p:spPr>
          <a:xfrm>
            <a:off x="4596414" y="108567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3" type="body"/>
          </p:nvPr>
        </p:nvSpPr>
        <p:spPr>
          <a:xfrm>
            <a:off x="388406" y="2644110"/>
            <a:ext cx="82119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4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" type="body"/>
          </p:nvPr>
        </p:nvSpPr>
        <p:spPr>
          <a:xfrm>
            <a:off x="388406" y="1085670"/>
            <a:ext cx="82119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2" name="Google Shape;92;p24"/>
          <p:cNvSpPr txBox="1"/>
          <p:nvPr>
            <p:ph idx="2" type="body"/>
          </p:nvPr>
        </p:nvSpPr>
        <p:spPr>
          <a:xfrm>
            <a:off x="388406" y="2644110"/>
            <a:ext cx="82119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" type="body"/>
          </p:nvPr>
        </p:nvSpPr>
        <p:spPr>
          <a:xfrm>
            <a:off x="388406" y="108567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2" type="body"/>
          </p:nvPr>
        </p:nvSpPr>
        <p:spPr>
          <a:xfrm>
            <a:off x="4596414" y="108567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7" name="Google Shape;97;p25"/>
          <p:cNvSpPr txBox="1"/>
          <p:nvPr>
            <p:ph idx="3" type="body"/>
          </p:nvPr>
        </p:nvSpPr>
        <p:spPr>
          <a:xfrm>
            <a:off x="388406" y="264411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8" name="Google Shape;98;p25"/>
          <p:cNvSpPr txBox="1"/>
          <p:nvPr>
            <p:ph idx="4" type="body"/>
          </p:nvPr>
        </p:nvSpPr>
        <p:spPr>
          <a:xfrm>
            <a:off x="4596414" y="2644110"/>
            <a:ext cx="40074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1" name="Google Shape;101;p26"/>
          <p:cNvSpPr txBox="1"/>
          <p:nvPr>
            <p:ph idx="1" type="body"/>
          </p:nvPr>
        </p:nvSpPr>
        <p:spPr>
          <a:xfrm>
            <a:off x="388406" y="1085670"/>
            <a:ext cx="26442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2" type="body"/>
          </p:nvPr>
        </p:nvSpPr>
        <p:spPr>
          <a:xfrm>
            <a:off x="3165060" y="1085670"/>
            <a:ext cx="26442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3" type="body"/>
          </p:nvPr>
        </p:nvSpPr>
        <p:spPr>
          <a:xfrm>
            <a:off x="5941714" y="1085670"/>
            <a:ext cx="26442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4" name="Google Shape;104;p26"/>
          <p:cNvSpPr txBox="1"/>
          <p:nvPr>
            <p:ph idx="4" type="body"/>
          </p:nvPr>
        </p:nvSpPr>
        <p:spPr>
          <a:xfrm>
            <a:off x="388406" y="2644110"/>
            <a:ext cx="26442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5" type="body"/>
          </p:nvPr>
        </p:nvSpPr>
        <p:spPr>
          <a:xfrm>
            <a:off x="3165060" y="2644110"/>
            <a:ext cx="26442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6" type="body"/>
          </p:nvPr>
        </p:nvSpPr>
        <p:spPr>
          <a:xfrm>
            <a:off x="5941714" y="2644110"/>
            <a:ext cx="26442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_1">
  <p:cSld name="TITLE_AND_BODY_1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0" name="Google Shape;110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9875" lIns="79725" spcFirstLastPara="1" rIns="79725" wrap="square" tIns="398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idx="10" type="dt"/>
          </p:nvPr>
        </p:nvSpPr>
        <p:spPr>
          <a:xfrm>
            <a:off x="843595" y="4686120"/>
            <a:ext cx="18975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25" spcFirstLastPara="1" rIns="79725" wrap="square" tIns="39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9pPr>
          </a:lstStyle>
          <a:p/>
        </p:txBody>
      </p:sp>
      <p:sp>
        <p:nvSpPr>
          <p:cNvPr id="55" name="Google Shape;55;p14"/>
          <p:cNvSpPr txBox="1"/>
          <p:nvPr>
            <p:ph idx="11" type="ftr"/>
          </p:nvPr>
        </p:nvSpPr>
        <p:spPr>
          <a:xfrm>
            <a:off x="3164728" y="4685850"/>
            <a:ext cx="28113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25" spcFirstLastPara="1" rIns="79725" wrap="square" tIns="39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9pPr>
          </a:lstStyle>
          <a:p/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6540105" y="4685850"/>
            <a:ext cx="18975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25" spcFirstLastPara="1" rIns="79725" wrap="square" tIns="398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568488" y="189000"/>
            <a:ext cx="8004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388406" y="1085670"/>
            <a:ext cx="82119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affaelemontella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8"/>
          <p:cNvSpPr txBox="1"/>
          <p:nvPr>
            <p:ph type="ctrTitle"/>
          </p:nvPr>
        </p:nvSpPr>
        <p:spPr>
          <a:xfrm>
            <a:off x="0" y="592175"/>
            <a:ext cx="9144000" cy="20526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dei Calcolatori:</a:t>
            </a:r>
            <a:br>
              <a:rPr b="1" lang="en">
                <a:solidFill>
                  <a:srgbClr val="FFFFFF"/>
                </a:solidFill>
              </a:rPr>
            </a:br>
            <a:r>
              <a:rPr b="1" lang="en" sz="4300">
                <a:solidFill>
                  <a:srgbClr val="FFFFFF"/>
                </a:solidFill>
              </a:rPr>
              <a:t>Introduzione al linguaggio Assembly</a:t>
            </a:r>
            <a:endParaRPr b="1" sz="4300">
              <a:solidFill>
                <a:srgbClr val="FFFFFF"/>
              </a:solidFill>
            </a:endParaRPr>
          </a:p>
        </p:txBody>
      </p:sp>
      <p:sp>
        <p:nvSpPr>
          <p:cNvPr id="116" name="Google Shape;116;p28"/>
          <p:cNvSpPr txBox="1"/>
          <p:nvPr/>
        </p:nvSpPr>
        <p:spPr>
          <a:xfrm>
            <a:off x="0" y="4453500"/>
            <a:ext cx="91440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>
                <a:solidFill>
                  <a:srgbClr val="595959"/>
                </a:solidFill>
              </a:rPr>
              <a:t>Raffaele Montella, PhD</a:t>
            </a:r>
            <a:endParaRPr i="1" sz="18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http://raffaelemontella.it</a:t>
            </a:r>
            <a:r>
              <a:rPr i="1" lang="en" sz="1800">
                <a:solidFill>
                  <a:srgbClr val="595959"/>
                </a:solidFill>
              </a:rPr>
              <a:t> raffaele.montella@uniparthenope.it</a:t>
            </a:r>
            <a:endParaRPr sz="1800"/>
          </a:p>
        </p:txBody>
      </p:sp>
      <p:sp>
        <p:nvSpPr>
          <p:cNvPr id="117" name="Google Shape;117;p28"/>
          <p:cNvSpPr txBox="1"/>
          <p:nvPr/>
        </p:nvSpPr>
        <p:spPr>
          <a:xfrm>
            <a:off x="0" y="3215125"/>
            <a:ext cx="9144000" cy="9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We're back in hardware mode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”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(Tony Stark, </a:t>
            </a: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Robert John Downey Jr., Iron Man 2, 2010 </a:t>
            </a: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)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7"/>
          <p:cNvSpPr txBox="1"/>
          <p:nvPr/>
        </p:nvSpPr>
        <p:spPr>
          <a:xfrm>
            <a:off x="-332" y="789480"/>
            <a:ext cx="9142500" cy="43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/>
              <a:t>Un calcolatore deve avere istruzioni in grado di effettuare quattro tipi di operazioni:</a:t>
            </a:r>
            <a:endParaRPr sz="2000" u="none" cap="none" strike="noStrike"/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u="none" cap="none" strike="noStrike"/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○"/>
            </a:pPr>
            <a:r>
              <a:rPr lang="en" sz="2000" u="none" cap="none" strike="noStrike"/>
              <a:t>trasferimento dei dati tra la memoria e i registri di CPU;</a:t>
            </a:r>
            <a:endParaRPr sz="2000" u="none" cap="none" strike="noStrike"/>
          </a:p>
          <a:p>
            <a:pPr indent="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u="none" cap="none" strike="noStrike"/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○"/>
            </a:pPr>
            <a:r>
              <a:rPr lang="en" sz="2000" u="none" cap="none" strike="noStrike"/>
              <a:t>operazioni aritmetiche e logiche sui dati;</a:t>
            </a:r>
            <a:endParaRPr sz="2000" u="none" cap="none" strike="noStrike"/>
          </a:p>
          <a:p>
            <a:pPr indent="0" lvl="0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 u="none" cap="none" strike="noStrike"/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○"/>
            </a:pPr>
            <a:r>
              <a:rPr lang="en" sz="2000" u="none" cap="none" strike="noStrike"/>
              <a:t>controllo di flusso di un programma;</a:t>
            </a:r>
            <a:endParaRPr sz="2000" u="none" cap="none" strike="noStrike"/>
          </a:p>
          <a:p>
            <a:pPr indent="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u="none" cap="none" strike="noStrike"/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○"/>
            </a:pPr>
            <a:r>
              <a:rPr lang="en" sz="2000" u="none" cap="none" strike="noStrike"/>
              <a:t>trasferimento dei dati in ingresso/uscita (I/O).</a:t>
            </a:r>
            <a:endParaRPr sz="2000" u="none" cap="none" strike="noStrike"/>
          </a:p>
        </p:txBody>
      </p:sp>
      <p:sp>
        <p:nvSpPr>
          <p:cNvPr id="184" name="Google Shape;184;p3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Classi di istruzioni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8"/>
          <p:cNvSpPr txBox="1"/>
          <p:nvPr/>
        </p:nvSpPr>
        <p:spPr>
          <a:xfrm>
            <a:off x="27004" y="840270"/>
            <a:ext cx="9090000" cy="40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9210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b="1" i="0" lang="en" sz="2200" u="none" cap="none" strike="noStrike">
                <a:solidFill>
                  <a:srgbClr val="000000"/>
                </a:solidFill>
              </a:rPr>
              <a:t>Etichetta</a:t>
            </a:r>
            <a:r>
              <a:rPr b="1" i="0" lang="en" sz="2200" u="none" cap="none" strike="noStrike">
                <a:solidFill>
                  <a:srgbClr val="FF3300"/>
                </a:solidFill>
              </a:rPr>
              <a:t>	</a:t>
            </a:r>
            <a:r>
              <a:rPr b="1" i="0" lang="en" sz="2200" u="none" cap="none" strike="noStrike">
                <a:solidFill>
                  <a:srgbClr val="FF0000"/>
                </a:solidFill>
              </a:rPr>
              <a:t>CodiceMnemonico</a:t>
            </a:r>
            <a:r>
              <a:rPr b="1" i="0" lang="en" sz="2200" u="none" cap="none" strike="noStrike">
                <a:solidFill>
                  <a:srgbClr val="FF3300"/>
                </a:solidFill>
              </a:rPr>
              <a:t>	</a:t>
            </a:r>
            <a:r>
              <a:rPr b="1" i="0" lang="en" sz="2200" u="none" cap="none" strike="noStrike">
                <a:solidFill>
                  <a:srgbClr val="0000FF"/>
                </a:solidFill>
              </a:rPr>
              <a:t>Operandi</a:t>
            </a:r>
            <a:r>
              <a:rPr b="1" i="0" lang="en" sz="2200" u="none" cap="none" strike="noStrike">
                <a:solidFill>
                  <a:srgbClr val="FF3300"/>
                </a:solidFill>
              </a:rPr>
              <a:t>	</a:t>
            </a:r>
            <a:r>
              <a:rPr b="1" i="0" lang="en" sz="2200" u="none" cap="none" strike="noStrike">
                <a:solidFill>
                  <a:srgbClr val="000000"/>
                </a:solidFill>
              </a:rPr>
              <a:t>Commento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 u="none" cap="none" strike="noStrike"/>
              <a:t>Il campo etichetta o label (nome simbolico associato ad una istruzione) ed il campo Commento sono opzionali</a:t>
            </a:r>
            <a:endParaRPr i="0" sz="2000" u="none" cap="none" strike="noStrike"/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 u="none" cap="none" strike="noStrike"/>
              <a:t>Numero e formato degli operandi dipendono dall’istruzione</a:t>
            </a:r>
            <a:endParaRPr i="0" sz="2000" u="none" cap="none" strike="noStrike"/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0" sz="2400" u="none" cap="none" strike="noStrike">
              <a:solidFill>
                <a:srgbClr val="000000"/>
              </a:solidFill>
            </a:endParaRPr>
          </a:p>
        </p:txBody>
      </p:sp>
      <p:sp>
        <p:nvSpPr>
          <p:cNvPr id="190" name="Google Shape;190;p3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Formato delle istruzioni assembly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9"/>
          <p:cNvSpPr txBox="1"/>
          <p:nvPr/>
        </p:nvSpPr>
        <p:spPr>
          <a:xfrm>
            <a:off x="-325" y="582725"/>
            <a:ext cx="9142500" cy="45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none" cap="none" strike="noStrike">
                <a:solidFill>
                  <a:srgbClr val="FC0128"/>
                </a:solidFill>
                <a:latin typeface="Consolas"/>
                <a:ea typeface="Consolas"/>
                <a:cs typeface="Consolas"/>
                <a:sym typeface="Consolas"/>
              </a:rPr>
              <a:t>MOVE R0, </a:t>
            </a:r>
            <a:r>
              <a:rPr b="1" lang="en" sz="2400" u="none" cap="none" strike="noStrike">
                <a:solidFill>
                  <a:srgbClr val="FC0128"/>
                </a:solidFill>
                <a:latin typeface="Consolas"/>
                <a:ea typeface="Consolas"/>
                <a:cs typeface="Consolas"/>
                <a:sym typeface="Consolas"/>
              </a:rPr>
              <a:t>SOMMA</a:t>
            </a:r>
            <a:endParaRPr sz="24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MOVE</a:t>
            </a:r>
            <a:r>
              <a:rPr i="0" lang="en" sz="2000" u="none" cap="none" strike="noStrike">
                <a:solidFill>
                  <a:srgbClr val="000000"/>
                </a:solidFill>
              </a:rPr>
              <a:t>: codice operativo (o OP-CODE)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R0 </a:t>
            </a:r>
            <a:r>
              <a:rPr i="0" lang="en" sz="2000" u="none" cap="none" strike="noStrike">
                <a:solidFill>
                  <a:srgbClr val="000000"/>
                </a:solidFill>
              </a:rPr>
              <a:t>: operando sorgente (registro)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SOMMA</a:t>
            </a:r>
            <a:r>
              <a:rPr i="0" lang="en" sz="2000" u="none" cap="none" strike="noStrike">
                <a:solidFill>
                  <a:srgbClr val="000000"/>
                </a:solidFill>
              </a:rPr>
              <a:t>: operando destinazione (locazione di memoria il cui indirizzo è rappresentato dal nome simbolico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SOMMA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Nel listato del programma occorre definire tutti i nomi simbolici  in modo da creare un’associazione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SIMBOLO ⇒ VALORE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9210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L’assemblatore traduce l’istruzione assembler in codice binario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Esempio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0"/>
          <p:cNvSpPr txBox="1"/>
          <p:nvPr/>
        </p:nvSpPr>
        <p:spPr>
          <a:xfrm>
            <a:off x="49506" y="769230"/>
            <a:ext cx="8966400" cy="44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i="0" lang="en" sz="2000" u="none" cap="none" strike="noStrike">
                <a:solidFill>
                  <a:srgbClr val="0000FF"/>
                </a:solidFill>
              </a:rPr>
              <a:t>Operando costante</a:t>
            </a:r>
            <a:r>
              <a:rPr i="0" lang="en" sz="2000" u="none" cap="none" strike="noStrike">
                <a:solidFill>
                  <a:srgbClr val="000000"/>
                </a:solidFill>
              </a:rPr>
              <a:t>: solo operando sorgente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Esplicito o immediato</a:t>
            </a:r>
            <a:r>
              <a:rPr i="0" lang="en" sz="2000" u="none" cap="none" strike="noStrike">
                <a:solidFill>
                  <a:srgbClr val="000000"/>
                </a:solidFill>
              </a:rPr>
              <a:t>: espresso direttamente nell’istruzione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Implicito</a:t>
            </a:r>
            <a:r>
              <a:rPr i="0" lang="en" sz="2000" u="none" cap="none" strike="noStrike">
                <a:solidFill>
                  <a:srgbClr val="000000"/>
                </a:solidFill>
              </a:rPr>
              <a:t>: è determinato dal codice operativo (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CLR D0</a:t>
            </a:r>
            <a:r>
              <a:rPr i="0" lang="en" sz="2000" u="none" cap="none" strike="noStrike">
                <a:solidFill>
                  <a:srgbClr val="000000"/>
                </a:solidFill>
              </a:rPr>
              <a:t> l'operando costante 0 è implicitamente indicato dal codice operativo CLR=CLEAR)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i="0" lang="en" sz="2000" u="none" cap="none" strike="noStrike">
                <a:solidFill>
                  <a:srgbClr val="0000FF"/>
                </a:solidFill>
              </a:rPr>
              <a:t>Operando memoria</a:t>
            </a:r>
            <a:r>
              <a:rPr i="0" lang="en" sz="2000" u="none" cap="none" strike="noStrike">
                <a:solidFill>
                  <a:srgbClr val="000000"/>
                </a:solidFill>
              </a:rPr>
              <a:t>: locazione della memoria centrale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1" marL="914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È</a:t>
            </a:r>
            <a:r>
              <a:rPr i="0" lang="en" sz="2000" u="none" cap="none" strike="noStrike">
                <a:solidFill>
                  <a:srgbClr val="000000"/>
                </a:solidFill>
              </a:rPr>
              <a:t> individuato mediante un indirizzo;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1" marL="914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i="0" lang="en" sz="2000" u="none" cap="none" strike="noStrike">
                <a:solidFill>
                  <a:srgbClr val="000000"/>
                </a:solidFill>
              </a:rPr>
              <a:t>solo per istruzioni particolari può essere implicito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202" name="Google Shape;202;p4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Natura degli operandi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1"/>
          <p:cNvSpPr txBox="1"/>
          <p:nvPr/>
        </p:nvSpPr>
        <p:spPr>
          <a:xfrm>
            <a:off x="49506" y="769230"/>
            <a:ext cx="8966400" cy="44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i="0" lang="en" sz="2000" u="none" cap="none" strike="noStrike">
                <a:solidFill>
                  <a:srgbClr val="0000FF"/>
                </a:solidFill>
              </a:rPr>
              <a:t>Operando registro</a:t>
            </a:r>
            <a:r>
              <a:rPr i="0" lang="en" sz="2000" u="none" cap="none" strike="noStrike">
                <a:solidFill>
                  <a:srgbClr val="000000"/>
                </a:solidFill>
              </a:rPr>
              <a:t>: sorgente o destinazione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Esplicito</a:t>
            </a:r>
            <a:r>
              <a:rPr i="0" lang="en" sz="2000" u="none" cap="none" strike="noStrike">
                <a:solidFill>
                  <a:srgbClr val="000000"/>
                </a:solidFill>
              </a:rPr>
              <a:t>: nelle macchine a registri generali è indicato dall’indice del registro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Implicito</a:t>
            </a:r>
            <a:r>
              <a:rPr i="0" lang="en" sz="2000" u="none" cap="none" strike="noStrike">
                <a:solidFill>
                  <a:srgbClr val="000000"/>
                </a:solidFill>
              </a:rPr>
              <a:t>: è implicitamente espresso dal codice operativo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208" name="Google Shape;208;p4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Natura degli operandi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2"/>
          <p:cNvSpPr txBox="1"/>
          <p:nvPr/>
        </p:nvSpPr>
        <p:spPr>
          <a:xfrm>
            <a:off x="44400" y="665700"/>
            <a:ext cx="9057600" cy="41736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Esempi: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165100" lvl="0" marL="1651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ADD #9,R0</a:t>
            </a:r>
            <a:endParaRPr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33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il primo operando è immediato (il valore è espresso nell’istruzione), il secondo è il registro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R0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33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33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165100" lvl="0" marL="16510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ADD R0,R1</a:t>
            </a:r>
            <a:endParaRPr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33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entrambi gli operandi sono registri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33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33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165100" lvl="0" marL="16510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ADD R0,#9</a:t>
            </a:r>
            <a:endParaRPr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65100" lvl="0" marL="165100" marR="0" rtl="0" algn="ctr">
              <a:lnSpc>
                <a:spcPct val="7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33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l’operando destinazione non può essere una costante.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cxnSp>
        <p:nvCxnSpPr>
          <p:cNvPr id="214" name="Google Shape;214;p42"/>
          <p:cNvCxnSpPr/>
          <p:nvPr/>
        </p:nvCxnSpPr>
        <p:spPr>
          <a:xfrm flipH="1" rot="10800000">
            <a:off x="3575062" y="3731370"/>
            <a:ext cx="1860600" cy="543000"/>
          </a:xfrm>
          <a:prstGeom prst="straightConnector1">
            <a:avLst/>
          </a:prstGeom>
          <a:noFill/>
          <a:ln cap="flat" cmpd="sng" w="38150">
            <a:solidFill>
              <a:srgbClr val="FC0128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5" name="Google Shape;215;p42"/>
          <p:cNvCxnSpPr/>
          <p:nvPr/>
        </p:nvCxnSpPr>
        <p:spPr>
          <a:xfrm>
            <a:off x="3706967" y="3706020"/>
            <a:ext cx="1728900" cy="540600"/>
          </a:xfrm>
          <a:prstGeom prst="straightConnector1">
            <a:avLst/>
          </a:prstGeom>
          <a:noFill/>
          <a:ln cap="flat" cmpd="sng" w="38150">
            <a:solidFill>
              <a:srgbClr val="FC0128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216" name="Google Shape;216;p4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Natura degli operandi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3"/>
          <p:cNvSpPr txBox="1"/>
          <p:nvPr/>
        </p:nvSpPr>
        <p:spPr>
          <a:xfrm>
            <a:off x="-332" y="844020"/>
            <a:ext cx="9142500" cy="41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 = A + B; (Istruzione C)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Somma il contenuto delle locazioni di memoria individuate dagli identificatori A e B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Pone il risultato della somma nella locazione di memoria individuata dall’identificatore C.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Assembler con istruzioni ad un solo operando: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4000" lvl="0" marL="43053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MOVE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i="0" lang="en" sz="24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endParaRPr i="0" sz="24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54000" lvl="0" marL="43053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ADD	A</a:t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indent="-254000" lvl="0" marL="43053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STORE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i="0" lang="en" sz="24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endParaRPr i="0" sz="24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2" name="Google Shape;222;p4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Esempio: somma di due variabili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/>
          <p:nvPr/>
        </p:nvSpPr>
        <p:spPr>
          <a:xfrm>
            <a:off x="0" y="3747225"/>
            <a:ext cx="9144000" cy="13962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7F6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44"/>
          <p:cNvSpPr txBox="1"/>
          <p:nvPr/>
        </p:nvSpPr>
        <p:spPr>
          <a:xfrm>
            <a:off x="501225" y="966650"/>
            <a:ext cx="8031600" cy="4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none" cap="none" strike="noStrike"/>
              <a:t>L’uso di registri interni produce</a:t>
            </a:r>
            <a:endParaRPr sz="2000" u="none" cap="none" strike="noStrike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b="1" i="1" lang="en" sz="2000" u="none" cap="none" strike="noStrike"/>
              <a:t>elaborazioni più rapide</a:t>
            </a:r>
            <a:r>
              <a:rPr i="0" lang="en" sz="2000" u="none" cap="none" strike="noStrike"/>
              <a:t>: l’accesso ai registri interni è molto più veloce dell’accesso in memoria;</a:t>
            </a:r>
            <a:endParaRPr i="0" sz="2000" u="none" cap="none" strike="noStrike"/>
          </a:p>
          <a:p>
            <a:pPr indent="-292100" lvl="0" marL="2921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i="0" lang="en" sz="2000" u="none" cap="none" strike="noStrike"/>
              <a:t> </a:t>
            </a:r>
            <a:endParaRPr i="0" sz="2000" u="none" cap="none" strike="noStrike"/>
          </a:p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b="1" i="1" lang="en" sz="2000" u="none" cap="none" strike="noStrike"/>
              <a:t>istruzioni più corte</a:t>
            </a:r>
            <a:r>
              <a:rPr i="0" lang="en" sz="2000" u="none" cap="none" strike="noStrike"/>
              <a:t>: l’operando registro richiede un minor numero di bit.</a:t>
            </a:r>
            <a:endParaRPr i="0" sz="2000" u="none" cap="none" strike="noStrike"/>
          </a:p>
          <a:p>
            <a:pPr indent="-292100" lvl="0" marL="2921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/>
          </a:p>
          <a:p>
            <a:pPr indent="-292100" lvl="0" marL="2921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i="0" lang="en" sz="2000" u="none" cap="none" strike="noStrike"/>
              <a:t>Poiché non si può operare direttamente su locazioni di memoria,</a:t>
            </a:r>
            <a:endParaRPr sz="2000"/>
          </a:p>
          <a:p>
            <a:pPr indent="-292100" lvl="0" marL="2921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i="0" lang="en" sz="2000" u="none" cap="none" strike="noStrike"/>
              <a:t>occorre trasferire esplicitamente i dati dalla memoria ai registri </a:t>
            </a:r>
            <a:r>
              <a:rPr lang="en" sz="2000"/>
              <a:t>è</a:t>
            </a:r>
            <a:endParaRPr sz="2000"/>
          </a:p>
          <a:p>
            <a:pPr indent="-292100" lvl="0" marL="2921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i="0" lang="en" sz="2000" u="none" cap="none" strike="noStrike"/>
              <a:t>viceversa.</a:t>
            </a:r>
            <a:endParaRPr i="0" sz="2000" u="none" cap="none" strike="noStrike"/>
          </a:p>
        </p:txBody>
      </p:sp>
      <p:sp>
        <p:nvSpPr>
          <p:cNvPr id="229" name="Google Shape;229;p4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Registri interni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5"/>
          <p:cNvSpPr txBox="1"/>
          <p:nvPr/>
        </p:nvSpPr>
        <p:spPr>
          <a:xfrm>
            <a:off x="381875" y="942775"/>
            <a:ext cx="8313600" cy="38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/>
              <a:t>Direttive di assemblaggio o pseudo-operatori: informazioni utilizzate</a:t>
            </a:r>
            <a:r>
              <a:rPr lang="en" sz="2000"/>
              <a:t> </a:t>
            </a:r>
            <a:r>
              <a:rPr lang="en" sz="2000" u="none" cap="none" strike="noStrike"/>
              <a:t>dall’assemblatore per la traduzione del programma da sorgente ad oggetto.</a:t>
            </a:r>
            <a:br>
              <a:rPr lang="en" sz="2000" u="none" cap="none" strike="noStrike"/>
            </a:br>
            <a:endParaRPr sz="2000" u="none" cap="none" strike="noStrike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 u="none" cap="none" strike="noStrike"/>
              <a:t>Direttiva</a:t>
            </a:r>
            <a:r>
              <a:rPr b="1" lang="en" sz="2000"/>
              <a:t> </a:t>
            </a:r>
            <a:r>
              <a:rPr b="1" lang="en" sz="2000" u="none" cap="none" strike="noStrike"/>
              <a:t>EQU:				</a:t>
            </a:r>
            <a:r>
              <a:rPr b="1" lang="en" sz="2000" u="none" cap="none" strike="noStrike">
                <a:latin typeface="Consolas"/>
                <a:ea typeface="Consolas"/>
                <a:cs typeface="Consolas"/>
                <a:sym typeface="Consolas"/>
              </a:rPr>
              <a:t>HOURS    EQU   24</a:t>
            </a:r>
            <a:br>
              <a:rPr b="1" lang="en" sz="20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000" u="none" cap="none" strike="noStrike"/>
              <a:t>comanda all’assemblatore la sostituzione del simbolo HOURS, ovunque compaia nel programma, con il valore 24.</a:t>
            </a:r>
            <a:endParaRPr sz="2000" u="none" cap="none" strike="noStrike"/>
          </a:p>
        </p:txBody>
      </p:sp>
      <p:sp>
        <p:nvSpPr>
          <p:cNvPr id="235" name="Google Shape;235;p4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Direttive di assemblaggio: EQU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6"/>
          <p:cNvSpPr txBox="1"/>
          <p:nvPr/>
        </p:nvSpPr>
        <p:spPr>
          <a:xfrm>
            <a:off x="381875" y="942775"/>
            <a:ext cx="8313600" cy="38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u="none" cap="none" strike="noStrike"/>
              <a:t>Direttiva ORG (origin):</a:t>
            </a:r>
            <a:r>
              <a:rPr b="1" lang="en" sz="2000"/>
              <a:t>		</a:t>
            </a:r>
            <a:r>
              <a:rPr b="1" lang="en" sz="2000" u="none" cap="none" strike="noStrike">
                <a:latin typeface="Consolas"/>
                <a:ea typeface="Consolas"/>
                <a:cs typeface="Consolas"/>
                <a:sym typeface="Consolas"/>
              </a:rPr>
              <a:t>ORG			$8000</a:t>
            </a:r>
            <a:br>
              <a:rPr b="1" lang="en" sz="20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000" u="none" cap="none" strike="noStrike"/>
              <a:t>indica l’indirizzo di memoria a partire dal quale l’assemblatore deve allocare i</a:t>
            </a:r>
            <a:r>
              <a:rPr lang="en" sz="2000"/>
              <a:t>l </a:t>
            </a:r>
            <a:r>
              <a:rPr lang="en" sz="2000" u="none" cap="none" strike="noStrike"/>
              <a:t>codice che segue.</a:t>
            </a:r>
            <a:endParaRPr sz="2000"/>
          </a:p>
          <a:p>
            <a:pPr indent="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u="none" cap="none" strike="noStrike"/>
              <a:t>Etichetta (label)</a:t>
            </a:r>
            <a:r>
              <a:rPr lang="en" sz="2000" u="none" cap="none" strike="noStrike"/>
              <a:t>:</a:t>
            </a:r>
            <a:br>
              <a:rPr lang="en" sz="2000"/>
            </a:br>
            <a:r>
              <a:rPr lang="en" sz="2000" u="none" cap="none" strike="noStrike"/>
              <a:t>nella traduzione la label, che se presente occupa il primo</a:t>
            </a:r>
            <a:r>
              <a:rPr lang="en" sz="2000"/>
              <a:t> </a:t>
            </a:r>
            <a:r>
              <a:rPr lang="en" sz="2000" u="none" cap="none" strike="noStrike"/>
              <a:t>campo dell’istruzione, viene sostituita con il valore corrispondente all’indirizzo di memoria in cui è contenuta l’istruzione.</a:t>
            </a:r>
            <a:endParaRPr sz="2000" u="none" cap="none" strike="noStrike"/>
          </a:p>
        </p:txBody>
      </p:sp>
      <p:sp>
        <p:nvSpPr>
          <p:cNvPr id="241" name="Google Shape;241;p4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Direttive di assemblaggio: EQU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Privacy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23" name="Google Shape;12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Non è consentita alcuna registrazione audio o video con qualsiasi mezzo analogico o digitale senza l’espressa autorizzazione del docente.</a:t>
            </a:r>
            <a:endParaRPr b="1" sz="30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000"/>
              <a:t>Allo stesso modo non è consentita la pubblicazione di immagini/video/audio su social network</a:t>
            </a:r>
            <a:endParaRPr b="1"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oogle Shape;246;p47"/>
          <p:cNvGrpSpPr/>
          <p:nvPr/>
        </p:nvGrpSpPr>
        <p:grpSpPr>
          <a:xfrm>
            <a:off x="5169052" y="971460"/>
            <a:ext cx="3974635" cy="3829050"/>
            <a:chOff x="5600880" y="1295280"/>
            <a:chExt cx="4306680" cy="5105400"/>
          </a:xfrm>
        </p:grpSpPr>
        <p:sp>
          <p:nvSpPr>
            <p:cNvPr id="247" name="Google Shape;247;p47"/>
            <p:cNvSpPr/>
            <p:nvPr/>
          </p:nvSpPr>
          <p:spPr>
            <a:xfrm>
              <a:off x="5600880" y="3657600"/>
              <a:ext cx="3632100" cy="533400"/>
            </a:xfrm>
            <a:prstGeom prst="rect">
              <a:avLst/>
            </a:prstGeom>
            <a:solidFill>
              <a:srgbClr val="EAEAEA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8" name="Google Shape;248;p47"/>
            <p:cNvGrpSpPr/>
            <p:nvPr/>
          </p:nvGrpSpPr>
          <p:grpSpPr>
            <a:xfrm>
              <a:off x="5600880" y="1295280"/>
              <a:ext cx="4306680" cy="5105400"/>
              <a:chOff x="5600880" y="1295280"/>
              <a:chExt cx="4306680" cy="5105400"/>
            </a:xfrm>
          </p:grpSpPr>
          <p:cxnSp>
            <p:nvCxnSpPr>
              <p:cNvPr id="249" name="Google Shape;249;p47"/>
              <p:cNvCxnSpPr/>
              <p:nvPr/>
            </p:nvCxnSpPr>
            <p:spPr>
              <a:xfrm>
                <a:off x="5600880" y="1295280"/>
                <a:ext cx="1500" cy="5105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50" name="Google Shape;250;p47"/>
              <p:cNvCxnSpPr/>
              <p:nvPr/>
            </p:nvCxnSpPr>
            <p:spPr>
              <a:xfrm>
                <a:off x="9232920" y="1295280"/>
                <a:ext cx="1500" cy="5105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251" name="Google Shape;251;p47"/>
              <p:cNvSpPr/>
              <p:nvPr/>
            </p:nvSpPr>
            <p:spPr>
              <a:xfrm>
                <a:off x="5600880" y="1600200"/>
                <a:ext cx="3632100" cy="533400"/>
              </a:xfrm>
              <a:prstGeom prst="rect">
                <a:avLst/>
              </a:prstGeom>
              <a:solidFill>
                <a:srgbClr val="EAEAEA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100" u="none" cap="none" strike="noStrike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MOVE	A,R0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2" name="Google Shape;252;p47"/>
              <p:cNvSpPr/>
              <p:nvPr/>
            </p:nvSpPr>
            <p:spPr>
              <a:xfrm>
                <a:off x="5600880" y="2133720"/>
                <a:ext cx="3632100" cy="533100"/>
              </a:xfrm>
              <a:prstGeom prst="rect">
                <a:avLst/>
              </a:prstGeom>
              <a:solidFill>
                <a:srgbClr val="EAEAEA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100" u="none" cap="none" strike="noStrike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ADD	B,R0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3" name="Google Shape;253;p47"/>
              <p:cNvSpPr/>
              <p:nvPr/>
            </p:nvSpPr>
            <p:spPr>
              <a:xfrm>
                <a:off x="5600880" y="2666880"/>
                <a:ext cx="3632100" cy="533400"/>
              </a:xfrm>
              <a:prstGeom prst="rect">
                <a:avLst/>
              </a:prstGeom>
              <a:solidFill>
                <a:srgbClr val="EAEAEA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100" u="none" cap="none" strike="noStrike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MOVE	R0,C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4" name="Google Shape;254;p47"/>
              <p:cNvSpPr/>
              <p:nvPr/>
            </p:nvSpPr>
            <p:spPr>
              <a:xfrm>
                <a:off x="5600880" y="4648320"/>
                <a:ext cx="3632100" cy="533100"/>
              </a:xfrm>
              <a:prstGeom prst="rect">
                <a:avLst/>
              </a:prstGeom>
              <a:solidFill>
                <a:srgbClr val="EAEAEA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47"/>
              <p:cNvSpPr/>
              <p:nvPr/>
            </p:nvSpPr>
            <p:spPr>
              <a:xfrm>
                <a:off x="5600880" y="5638680"/>
                <a:ext cx="3632100" cy="533400"/>
              </a:xfrm>
              <a:prstGeom prst="rect">
                <a:avLst/>
              </a:prstGeom>
              <a:solidFill>
                <a:srgbClr val="EAEAEA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47"/>
              <p:cNvSpPr/>
              <p:nvPr/>
            </p:nvSpPr>
            <p:spPr>
              <a:xfrm>
                <a:off x="9315720" y="1600200"/>
                <a:ext cx="266058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21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7" name="Google Shape;257;p47"/>
              <p:cNvSpPr/>
              <p:nvPr/>
            </p:nvSpPr>
            <p:spPr>
              <a:xfrm>
                <a:off x="9316800" y="2209680"/>
                <a:ext cx="59076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21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i+1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8" name="Google Shape;258;p47"/>
              <p:cNvSpPr/>
              <p:nvPr/>
            </p:nvSpPr>
            <p:spPr>
              <a:xfrm>
                <a:off x="9316800" y="2743200"/>
                <a:ext cx="59076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21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i+2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9" name="Google Shape;259;p47"/>
              <p:cNvSpPr/>
              <p:nvPr/>
            </p:nvSpPr>
            <p:spPr>
              <a:xfrm>
                <a:off x="9317880" y="3733920"/>
                <a:ext cx="400302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21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0" name="Google Shape;260;p47"/>
              <p:cNvSpPr/>
              <p:nvPr/>
            </p:nvSpPr>
            <p:spPr>
              <a:xfrm>
                <a:off x="9318240" y="4724280"/>
                <a:ext cx="38340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21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1" name="Google Shape;261;p47"/>
              <p:cNvSpPr/>
              <p:nvPr/>
            </p:nvSpPr>
            <p:spPr>
              <a:xfrm>
                <a:off x="9318240" y="5715000"/>
                <a:ext cx="38340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21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b="0" i="0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62" name="Google Shape;262;p47"/>
              <p:cNvCxnSpPr/>
              <p:nvPr/>
            </p:nvCxnSpPr>
            <p:spPr>
              <a:xfrm>
                <a:off x="7416720" y="3276720"/>
                <a:ext cx="1800" cy="304500"/>
              </a:xfrm>
              <a:prstGeom prst="straightConnector1">
                <a:avLst/>
              </a:prstGeom>
              <a:noFill/>
              <a:ln cap="flat" cmpd="sng" w="38150">
                <a:solidFill>
                  <a:srgbClr val="000000"/>
                </a:solidFill>
                <a:prstDash val="dashDot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63" name="Google Shape;263;p47"/>
              <p:cNvCxnSpPr/>
              <p:nvPr/>
            </p:nvCxnSpPr>
            <p:spPr>
              <a:xfrm>
                <a:off x="7416720" y="4267080"/>
                <a:ext cx="1800" cy="304800"/>
              </a:xfrm>
              <a:prstGeom prst="straightConnector1">
                <a:avLst/>
              </a:prstGeom>
              <a:noFill/>
              <a:ln cap="flat" cmpd="sng" w="38150">
                <a:solidFill>
                  <a:srgbClr val="000000"/>
                </a:solidFill>
                <a:prstDash val="dashDot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64" name="Google Shape;264;p47"/>
              <p:cNvCxnSpPr/>
              <p:nvPr/>
            </p:nvCxnSpPr>
            <p:spPr>
              <a:xfrm>
                <a:off x="7416720" y="5257800"/>
                <a:ext cx="1800" cy="304800"/>
              </a:xfrm>
              <a:prstGeom prst="straightConnector1">
                <a:avLst/>
              </a:prstGeom>
              <a:noFill/>
              <a:ln cap="flat" cmpd="sng" w="38150">
                <a:solidFill>
                  <a:srgbClr val="000000"/>
                </a:solidFill>
                <a:prstDash val="dashDot"/>
                <a:miter lim="8000"/>
                <a:headEnd len="sm" w="sm" type="none"/>
                <a:tailEnd len="sm" w="sm" type="none"/>
              </a:ln>
            </p:spPr>
          </p:cxnSp>
        </p:grpSp>
      </p:grpSp>
      <p:sp>
        <p:nvSpPr>
          <p:cNvPr id="265" name="Google Shape;265;p47"/>
          <p:cNvSpPr txBox="1"/>
          <p:nvPr/>
        </p:nvSpPr>
        <p:spPr>
          <a:xfrm>
            <a:off x="0" y="540270"/>
            <a:ext cx="5169300" cy="45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Esecuzione in sequenza lineare</a:t>
            </a:r>
            <a:r>
              <a:rPr i="0" lang="en" sz="2000" u="none" cap="none" strike="noStrike">
                <a:solidFill>
                  <a:srgbClr val="000000"/>
                </a:solidFill>
              </a:rPr>
              <a:t>: in seguito ad ogni fase fetch, il PC viene incrementato per puntare alla locazione successiva.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1750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All’inizio (PC) contiene l’indirizzo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i</a:t>
            </a:r>
            <a:r>
              <a:rPr i="0" lang="en" sz="2000" u="none" cap="none" strike="noStrike">
                <a:solidFill>
                  <a:srgbClr val="000000"/>
                </a:solidFill>
              </a:rPr>
              <a:t>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17500" lvl="0" marL="3937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*Fase fetch: il contenuto della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i</a:t>
            </a:r>
            <a:r>
              <a:rPr i="0" lang="en" sz="2000" u="none" cap="none" strike="noStrike">
                <a:solidFill>
                  <a:srgbClr val="000000"/>
                </a:solidFill>
              </a:rPr>
              <a:t>-esima locazione di memoria passa in (IR).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17500" lvl="0" marL="3937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*Subito dopo aver prelevato l’istruzione, il PC si incrementa per puntare alla successiva locazione di memoria (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i+1</a:t>
            </a:r>
            <a:r>
              <a:rPr i="0" lang="en" sz="2000" u="none" cap="none" strike="noStrike">
                <a:solidFill>
                  <a:srgbClr val="000000"/>
                </a:solidFill>
              </a:rPr>
              <a:t>).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17500" lvl="0" marL="3937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…...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17500" lvl="0" marL="3937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Dopo che l'istuzione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MOVE, </a:t>
            </a:r>
            <a:r>
              <a:rPr i="0" lang="en" sz="2000" u="none" cap="none" strike="noStrike">
                <a:solidFill>
                  <a:srgbClr val="000000"/>
                </a:solidFill>
              </a:rPr>
              <a:t>allocata all'indirizzo di memoria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i+2</a:t>
            </a:r>
            <a:r>
              <a:rPr i="0" lang="en" sz="2000" u="none" cap="none" strike="noStrike">
                <a:solidFill>
                  <a:srgbClr val="000000"/>
                </a:solidFill>
              </a:rPr>
              <a:t>, è stata eseguita, il PC assume il valore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i+3</a:t>
            </a:r>
            <a:r>
              <a:rPr i="0" lang="en" sz="2000" u="none" cap="none" strike="noStrike">
                <a:solidFill>
                  <a:srgbClr val="000000"/>
                </a:solidFill>
              </a:rPr>
              <a:t>, che è l’indirizzo dell'istruzione seguente.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266" name="Google Shape;266;p4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Esecuzione in sequenza lineare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Il linguaggio macchina è la sequenza di numeri (binari) che codifica istruzioni, operandi, indirizzi di memoria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valori costanti.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Il linguaggio assembly è una rappresentazione per umani del linguaggio macchina attraverso codici mnemonici.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Il software assemblatore o assembler traduce l’assembly in codice macchina.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L’assemblatore può offrire direttive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macro che semplificano la scrittura di codice assembler.</a:t>
            </a:r>
            <a:endParaRPr sz="2400"/>
          </a:p>
        </p:txBody>
      </p:sp>
      <p:sp>
        <p:nvSpPr>
          <p:cNvPr id="272" name="Google Shape;272;p4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Conclusioni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Sommario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29" name="Google Shape;129;p30"/>
          <p:cNvSpPr txBox="1"/>
          <p:nvPr>
            <p:ph idx="1" type="body"/>
          </p:nvPr>
        </p:nvSpPr>
        <p:spPr>
          <a:xfrm>
            <a:off x="484875" y="808125"/>
            <a:ext cx="8157300" cy="405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Introduzione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Assembly &amp; Assembler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Classi di istruzioni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Operandi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Direttive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Conclusioni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1"/>
          <p:cNvSpPr txBox="1"/>
          <p:nvPr/>
        </p:nvSpPr>
        <p:spPr>
          <a:xfrm>
            <a:off x="441550" y="811500"/>
            <a:ext cx="8270100" cy="40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Un processore, durante il suo funzionamento, esegue senza sosta le fasi di </a:t>
            </a:r>
            <a:r>
              <a:rPr i="0" lang="en" sz="2000" u="none" cap="none" strike="noStrike">
                <a:solidFill>
                  <a:srgbClr val="FF0000"/>
                </a:solidFill>
              </a:rPr>
              <a:t>fetch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i="0" lang="en" sz="2000" u="none" cap="none" strike="noStrike">
                <a:solidFill>
                  <a:srgbClr val="FF0000"/>
                </a:solidFill>
              </a:rPr>
              <a:t>operand assembly </a:t>
            </a:r>
            <a:r>
              <a:rPr i="0" lang="en" sz="2000" u="none" cap="none" strike="noStrike">
                <a:solidFill>
                  <a:srgbClr val="000000"/>
                </a:solidFill>
              </a:rPr>
              <a:t>ed</a:t>
            </a:r>
            <a:r>
              <a:rPr i="0" lang="en" sz="2000" u="none" cap="none" strike="noStrike">
                <a:solidFill>
                  <a:srgbClr val="FF0000"/>
                </a:solidFill>
              </a:rPr>
              <a:t> execute</a:t>
            </a:r>
            <a:r>
              <a:rPr i="0" lang="en" sz="2000" u="none" cap="none" strike="noStrike"/>
              <a:t>.</a:t>
            </a:r>
            <a:br>
              <a:rPr lang="en" sz="2000"/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Fase </a:t>
            </a:r>
            <a:r>
              <a:rPr i="0" lang="en" sz="2000" u="none" cap="none" strike="noStrike">
                <a:solidFill>
                  <a:srgbClr val="FF0000"/>
                </a:solidFill>
              </a:rPr>
              <a:t>fetch</a:t>
            </a:r>
            <a:r>
              <a:rPr i="0" lang="en" sz="2000" u="none" cap="none" strike="noStrike">
                <a:solidFill>
                  <a:srgbClr val="000000"/>
                </a:solidFill>
              </a:rPr>
              <a:t>: 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P</a:t>
            </a:r>
            <a:r>
              <a:rPr i="0" lang="en" sz="2000" u="none" cap="none" strike="noStrike">
                <a:solidFill>
                  <a:srgbClr val="000000"/>
                </a:solidFill>
              </a:rPr>
              <a:t>releva dalla memoria l’istruzione correntemente 		           indirizzata dal registro PC.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r>
              <a:rPr i="0" lang="en" sz="2000" u="none" cap="none" strike="noStrike">
                <a:solidFill>
                  <a:srgbClr val="000000"/>
                </a:solidFill>
              </a:rPr>
              <a:t> 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C</a:t>
            </a:r>
            <a:r>
              <a:rPr i="0" lang="en" sz="2000" u="none" cap="none" strike="noStrike">
                <a:solidFill>
                  <a:srgbClr val="000000"/>
                </a:solidFill>
              </a:rPr>
              <a:t>opia l’istruzione nel registro IR</a:t>
            </a:r>
            <a:r>
              <a:rPr lang="en" sz="2000"/>
              <a:t>.</a:t>
            </a:r>
            <a:br>
              <a:rPr lang="en" sz="2000"/>
            </a:b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I</a:t>
            </a:r>
            <a:r>
              <a:rPr i="0" lang="en" sz="2000" u="none" cap="none" strike="noStrike">
                <a:solidFill>
                  <a:srgbClr val="000000"/>
                </a:solidFill>
              </a:rPr>
              <a:t>ncrementa il PC in modo da “puntare” all’istruzione seguente</a:t>
            </a:r>
            <a:r>
              <a:rPr lang="en" sz="2000"/>
              <a:t>.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L’unità di controllo decodifica l’istruzione ed avvia la serie di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micro-operazioni</a:t>
            </a:r>
            <a:r>
              <a:rPr i="0" lang="en" sz="2000" u="none" cap="none" strike="noStrike">
                <a:solidFill>
                  <a:srgbClr val="000000"/>
                </a:solidFill>
              </a:rPr>
              <a:t> che producono l’esecuzione dell’istruzione.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35" name="Google Shape;135;p3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</a:t>
            </a:r>
            <a:r>
              <a:rPr b="1" lang="en" sz="2800">
                <a:solidFill>
                  <a:srgbClr val="FFFFFF"/>
                </a:solidFill>
              </a:rPr>
              <a:t>Introduzione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2"/>
          <p:cNvSpPr txBox="1"/>
          <p:nvPr/>
        </p:nvSpPr>
        <p:spPr>
          <a:xfrm>
            <a:off x="393825" y="966650"/>
            <a:ext cx="8377500" cy="37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</a:rPr>
              <a:t>Esempi di </a:t>
            </a:r>
            <a:r>
              <a:rPr i="1" lang="en" sz="2000" u="none" cap="none" strike="noStrike">
                <a:solidFill>
                  <a:srgbClr val="000000"/>
                </a:solidFill>
              </a:rPr>
              <a:t>micro-operazioni</a:t>
            </a:r>
            <a:r>
              <a:rPr i="0" lang="en" sz="2000" u="none" cap="none" strike="noStrike">
                <a:solidFill>
                  <a:srgbClr val="000000"/>
                </a:solidFill>
              </a:rPr>
              <a:t>: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</a:t>
            </a:r>
            <a:r>
              <a:rPr i="0" lang="en" sz="2000" u="none" cap="none" strike="noStrike">
                <a:solidFill>
                  <a:srgbClr val="000000"/>
                </a:solidFill>
              </a:rPr>
              <a:t>bilitazione di un registro alla scrittura sul bus interno</a:t>
            </a:r>
            <a:r>
              <a:rPr lang="en" sz="2000"/>
              <a:t>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</a:t>
            </a:r>
            <a:r>
              <a:rPr i="0" lang="en" sz="2000" u="none" cap="none" strike="noStrike">
                <a:solidFill>
                  <a:srgbClr val="000000"/>
                </a:solidFill>
              </a:rPr>
              <a:t>bilitazione di un registro alla lettura dal bus interno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</a:t>
            </a:r>
            <a:r>
              <a:rPr i="0" lang="en" sz="2000" u="none" cap="none" strike="noStrike">
                <a:solidFill>
                  <a:srgbClr val="000000"/>
                </a:solidFill>
              </a:rPr>
              <a:t>bilitazione della memoria alla scrittura nel registro MB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</a:t>
            </a:r>
            <a:r>
              <a:rPr i="0" lang="en" sz="2000" u="none" cap="none" strike="noStrike">
                <a:solidFill>
                  <a:srgbClr val="000000"/>
                </a:solidFill>
              </a:rPr>
              <a:t>nvocazione di una funzionalità dell’ALU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/>
              <a:t>Ad ogni istruzione in linguaggio macchina è abbinata una ben precisa e specifica serie di micro-operazioni</a:t>
            </a:r>
            <a:r>
              <a:rPr lang="en" sz="2000"/>
              <a:t>.</a:t>
            </a:r>
            <a:endParaRPr sz="2000" u="none" cap="none" strike="noStrike"/>
          </a:p>
          <a:p>
            <a:pPr indent="0" lvl="0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u="none" cap="none" strike="noStrike"/>
          </a:p>
          <a:p>
            <a:pPr indent="-3556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/>
              <a:t>Il programmatore non ha accesso alle micro-operazioni (l’istruzione in linguaggio macchina è vista come atomica).</a:t>
            </a:r>
            <a:endParaRPr sz="2000" u="none" cap="none" strike="noStrike"/>
          </a:p>
        </p:txBody>
      </p:sp>
      <p:sp>
        <p:nvSpPr>
          <p:cNvPr id="141" name="Google Shape;141;p3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</a:t>
            </a:r>
            <a:r>
              <a:rPr b="1" lang="en" sz="2800">
                <a:solidFill>
                  <a:srgbClr val="FFFFFF"/>
                </a:solidFill>
              </a:rPr>
              <a:t>Il linguaggio macchina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3"/>
          <p:cNvSpPr txBox="1"/>
          <p:nvPr/>
        </p:nvSpPr>
        <p:spPr>
          <a:xfrm>
            <a:off x="441550" y="942775"/>
            <a:ext cx="8234400" cy="3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/>
              <a:t>Le istruzioni in linguaggio macchina hanno cardinalità finita, e sono strettamente dipendente dal particolare processore.</a:t>
            </a:r>
            <a:endParaRPr sz="2000" u="none" cap="none" strike="noStrike"/>
          </a:p>
          <a:p>
            <a:pPr indent="0" lvl="0" marL="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u="none" cap="none" strike="noStrike"/>
          </a:p>
          <a:p>
            <a:pPr indent="-3556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u="none" cap="none" strike="noStrike"/>
              <a:t>Programma</a:t>
            </a:r>
            <a:r>
              <a:rPr lang="en" sz="2000" u="none" cap="none" strike="noStrike"/>
              <a:t>:</a:t>
            </a:r>
            <a:br>
              <a:rPr lang="en" sz="2000"/>
            </a:br>
            <a:r>
              <a:rPr lang="en" sz="2000" u="none" cap="none" strike="noStrike"/>
              <a:t>un insieme di istruzioni in linguaggio macchina più i dati su cui le istruzioni devono operare.</a:t>
            </a:r>
            <a:endParaRPr sz="2000" u="none" cap="none" strike="noStrike"/>
          </a:p>
          <a:p>
            <a:pPr indent="0" lvl="0" marL="91440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Linguaggio Assembly:</a:t>
            </a:r>
            <a:br>
              <a:rPr lang="en" sz="2000"/>
            </a:br>
            <a:r>
              <a:rPr i="0" lang="en" sz="2000" u="none" cap="none" strike="noStrike">
                <a:solidFill>
                  <a:srgbClr val="000000"/>
                </a:solidFill>
              </a:rPr>
              <a:t>il programmatore non utilizza sequenze di bit ma, attraverso l’assembler, identifica: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I</a:t>
            </a:r>
            <a:r>
              <a:rPr i="0" lang="en" sz="2000" u="none" cap="none" strike="noStrike">
                <a:solidFill>
                  <a:srgbClr val="000000"/>
                </a:solidFill>
              </a:rPr>
              <a:t> codici operativi con codici mnemonici;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G</a:t>
            </a:r>
            <a:r>
              <a:rPr i="0" lang="en" sz="2000" u="none" cap="none" strike="noStrike">
                <a:solidFill>
                  <a:srgbClr val="000000"/>
                </a:solidFill>
              </a:rPr>
              <a:t>li indirizzi di memoria ed i registri con identificatori testuali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47" name="Google Shape;147;p3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</a:t>
            </a:r>
            <a:r>
              <a:rPr b="1" lang="en" sz="2800">
                <a:solidFill>
                  <a:srgbClr val="FFFFFF"/>
                </a:solidFill>
              </a:rPr>
              <a:t>Linguaggio Assembler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34"/>
          <p:cNvGrpSpPr/>
          <p:nvPr/>
        </p:nvGrpSpPr>
        <p:grpSpPr>
          <a:xfrm>
            <a:off x="59276" y="2409750"/>
            <a:ext cx="9016895" cy="1806030"/>
            <a:chOff x="64228" y="3213000"/>
            <a:chExt cx="9770175" cy="2408040"/>
          </a:xfrm>
        </p:grpSpPr>
        <p:sp>
          <p:nvSpPr>
            <p:cNvPr id="153" name="Google Shape;153;p34"/>
            <p:cNvSpPr/>
            <p:nvPr/>
          </p:nvSpPr>
          <p:spPr>
            <a:xfrm>
              <a:off x="3797280" y="3213000"/>
              <a:ext cx="2311500" cy="1673400"/>
            </a:xfrm>
            <a:prstGeom prst="rect">
              <a:avLst/>
            </a:prstGeom>
            <a:solidFill>
              <a:srgbClr val="99FF99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ASSEMBLER</a:t>
              </a:r>
              <a:endParaRPr b="0" i="0" sz="2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Google Shape;154;p34"/>
            <p:cNvSpPr/>
            <p:nvPr/>
          </p:nvSpPr>
          <p:spPr>
            <a:xfrm>
              <a:off x="2063880" y="3508200"/>
              <a:ext cx="1650957" cy="1082879"/>
            </a:xfrm>
            <a:custGeom>
              <a:rect b="b" l="l" r="r" t="t"/>
              <a:pathLst>
                <a:path extrusionOk="0" h="3009" w="4588">
                  <a:moveTo>
                    <a:pt x="0" y="752"/>
                  </a:moveTo>
                  <a:lnTo>
                    <a:pt x="3440" y="752"/>
                  </a:lnTo>
                  <a:lnTo>
                    <a:pt x="3440" y="0"/>
                  </a:lnTo>
                  <a:lnTo>
                    <a:pt x="4587" y="1504"/>
                  </a:lnTo>
                  <a:lnTo>
                    <a:pt x="3440" y="3008"/>
                  </a:lnTo>
                  <a:lnTo>
                    <a:pt x="3440" y="2256"/>
                  </a:lnTo>
                  <a:lnTo>
                    <a:pt x="0" y="2256"/>
                  </a:lnTo>
                  <a:lnTo>
                    <a:pt x="0" y="752"/>
                  </a:lnTo>
                </a:path>
              </a:pathLst>
            </a:custGeom>
            <a:solidFill>
              <a:srgbClr val="FFFFCC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5" name="Google Shape;155;p34"/>
            <p:cNvSpPr/>
            <p:nvPr/>
          </p:nvSpPr>
          <p:spPr>
            <a:xfrm>
              <a:off x="6273720" y="3508200"/>
              <a:ext cx="1650957" cy="1082879"/>
            </a:xfrm>
            <a:custGeom>
              <a:rect b="b" l="l" r="r" t="t"/>
              <a:pathLst>
                <a:path extrusionOk="0" h="3009" w="4588">
                  <a:moveTo>
                    <a:pt x="0" y="752"/>
                  </a:moveTo>
                  <a:lnTo>
                    <a:pt x="3440" y="752"/>
                  </a:lnTo>
                  <a:lnTo>
                    <a:pt x="3440" y="0"/>
                  </a:lnTo>
                  <a:lnTo>
                    <a:pt x="4587" y="1504"/>
                  </a:lnTo>
                  <a:lnTo>
                    <a:pt x="3440" y="3008"/>
                  </a:lnTo>
                  <a:lnTo>
                    <a:pt x="3440" y="2256"/>
                  </a:lnTo>
                  <a:lnTo>
                    <a:pt x="0" y="2256"/>
                  </a:lnTo>
                  <a:lnTo>
                    <a:pt x="0" y="752"/>
                  </a:lnTo>
                </a:path>
              </a:pathLst>
            </a:custGeom>
            <a:solidFill>
              <a:srgbClr val="FFFFCC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6" name="Google Shape;156;p34"/>
            <p:cNvSpPr/>
            <p:nvPr/>
          </p:nvSpPr>
          <p:spPr>
            <a:xfrm>
              <a:off x="64228" y="3508200"/>
              <a:ext cx="1834500" cy="1083000"/>
            </a:xfrm>
            <a:prstGeom prst="ellipse">
              <a:avLst/>
            </a:prstGeom>
            <a:solidFill>
              <a:srgbClr val="CC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Programma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sorgente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34"/>
            <p:cNvSpPr/>
            <p:nvPr/>
          </p:nvSpPr>
          <p:spPr>
            <a:xfrm>
              <a:off x="8089903" y="3508200"/>
              <a:ext cx="1744500" cy="1083000"/>
            </a:xfrm>
            <a:prstGeom prst="ellipse">
              <a:avLst/>
            </a:prstGeom>
            <a:solidFill>
              <a:srgbClr val="CC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Programma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oggetto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8" name="Google Shape;158;p34"/>
            <p:cNvCxnSpPr/>
            <p:nvPr/>
          </p:nvCxnSpPr>
          <p:spPr>
            <a:xfrm rot="10800000">
              <a:off x="1484160" y="4613040"/>
              <a:ext cx="85800" cy="495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159" name="Google Shape;159;p34"/>
            <p:cNvSpPr/>
            <p:nvPr/>
          </p:nvSpPr>
          <p:spPr>
            <a:xfrm>
              <a:off x="742680" y="4978440"/>
              <a:ext cx="2369142" cy="64260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Formato testo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(sequenze di caratteri)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" name="Google Shape;160;p34"/>
            <p:cNvSpPr/>
            <p:nvPr/>
          </p:nvSpPr>
          <p:spPr>
            <a:xfrm>
              <a:off x="5449680" y="5205240"/>
              <a:ext cx="1802142" cy="368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Formato binario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1" name="Google Shape;161;p34"/>
            <p:cNvCxnSpPr/>
            <p:nvPr/>
          </p:nvCxnSpPr>
          <p:spPr>
            <a:xfrm flipH="1" rot="10800000">
              <a:off x="7099200" y="4514820"/>
              <a:ext cx="1073100" cy="790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</p:grpSp>
      <p:sp>
        <p:nvSpPr>
          <p:cNvPr id="162" name="Google Shape;162;p34"/>
          <p:cNvSpPr txBox="1"/>
          <p:nvPr/>
        </p:nvSpPr>
        <p:spPr>
          <a:xfrm>
            <a:off x="59275" y="735750"/>
            <a:ext cx="9016800" cy="12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Un programma assembler per essere eseguito, deve essere tradotto da un assemblatore in linguaggio macchina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63" name="Google Shape;163;p3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 Linguaggio Assembly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5"/>
          <p:cNvSpPr txBox="1"/>
          <p:nvPr/>
        </p:nvSpPr>
        <p:spPr>
          <a:xfrm>
            <a:off x="138050" y="668625"/>
            <a:ext cx="4874100" cy="4330500"/>
          </a:xfrm>
          <a:prstGeom prst="rect">
            <a:avLst/>
          </a:prstGeom>
          <a:solidFill>
            <a:srgbClr val="000000"/>
          </a:solidFill>
          <a:ln cap="flat" cmpd="sng" w="12600">
            <a:solidFill>
              <a:srgbClr val="274E1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1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* Programma per sommare i primi 17 interi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2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*			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3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ORG 	$8000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4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START  	CLR.W	SUM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5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MOVE.W	ICNT,D0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6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ALOOP		MOVE.W	D0,CNT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7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ADD.W	SUM,D0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8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MOVE.W	D0,SUM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9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MOVE.W	CNT,D0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ADD.W	#-1,D0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11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BNE	ALOOP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12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JMP	SYSA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13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SYSA		EQU	$8100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14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CNT		DS.W	1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15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SUM		DS.W	1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16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IVAL    	EQU	17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17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ICNT		DC.W	IVAL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18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END	START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9" name="Google Shape;169;p3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Esempio: un listato assembly</a:t>
            </a:r>
            <a:endParaRPr b="1" sz="2800">
              <a:solidFill>
                <a:srgbClr val="FFFFFF"/>
              </a:solidFill>
            </a:endParaRPr>
          </a:p>
        </p:txBody>
      </p:sp>
      <p:sp>
        <p:nvSpPr>
          <p:cNvPr id="170" name="Google Shape;170;p35"/>
          <p:cNvSpPr txBox="1"/>
          <p:nvPr/>
        </p:nvSpPr>
        <p:spPr>
          <a:xfrm>
            <a:off x="5012225" y="668625"/>
            <a:ext cx="4057500" cy="42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Etichette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Opcode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Operandi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Commenti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6"/>
          <p:cNvSpPr txBox="1"/>
          <p:nvPr/>
        </p:nvSpPr>
        <p:spPr>
          <a:xfrm>
            <a:off x="5847575" y="668625"/>
            <a:ext cx="3067200" cy="4474800"/>
          </a:xfrm>
          <a:prstGeom prst="rect">
            <a:avLst/>
          </a:prstGeom>
          <a:solidFill>
            <a:srgbClr val="000000"/>
          </a:solidFill>
          <a:ln cap="flat" cmpd="sng" w="12600">
            <a:solidFill>
              <a:srgbClr val="274E1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00008000      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00008000  4279 00008032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00008006  3039 00008034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0000800C  33C0 00008030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00008012  D079 00008032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00008018  33C0 00008032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0000801E  3039 00008030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00008024  0640 FFFF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00008028  66E2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0000802A  4EF9 00008100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00008030  =00008100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00008030      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00008032      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00008034  =00000011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00008034  0011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00008036                          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6" name="Google Shape;176;p3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Esempio: il lavoro dell’assembler</a:t>
            </a:r>
            <a:endParaRPr b="1" sz="2800">
              <a:solidFill>
                <a:srgbClr val="FFFFFF"/>
              </a:solidFill>
            </a:endParaRPr>
          </a:p>
        </p:txBody>
      </p:sp>
      <p:sp>
        <p:nvSpPr>
          <p:cNvPr id="177" name="Google Shape;177;p36"/>
          <p:cNvSpPr txBox="1"/>
          <p:nvPr/>
        </p:nvSpPr>
        <p:spPr>
          <a:xfrm>
            <a:off x="138050" y="668625"/>
            <a:ext cx="4874100" cy="4474800"/>
          </a:xfrm>
          <a:prstGeom prst="rect">
            <a:avLst/>
          </a:prstGeom>
          <a:solidFill>
            <a:srgbClr val="000000"/>
          </a:solidFill>
          <a:ln cap="flat" cmpd="sng" w="12600">
            <a:solidFill>
              <a:srgbClr val="274E1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1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* Programma per sommare i primi 17 interi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2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*			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3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ORG 	$8000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4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START  	CLR.W	SUM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5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MOVE.W	ICNT,D0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6 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ALOOP		MOVE.W	D0,CNT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7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ADD.W	SUM,D0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8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MOVE.W	D0,SUM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9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MOVE.W	CNT,D0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ADD.W	#-1,D0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11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BNE	ALOOP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12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JMP	SYSA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13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SYSA		EQU	$8100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14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CNT		DS.W	1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15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SUM		DS.W	1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16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IVAL    	EQU	17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17	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ICNT		DC.W	IVAL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18</a:t>
            </a:r>
            <a:r>
              <a:rPr b="1" i="0" lang="en" sz="1500" u="none" cap="none" strike="noStrike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				END	START</a:t>
            </a:r>
            <a:endParaRPr i="0" sz="1500" u="none" cap="none" strike="noStrike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8" name="Google Shape;178;p36"/>
          <p:cNvSpPr/>
          <p:nvPr/>
        </p:nvSpPr>
        <p:spPr>
          <a:xfrm>
            <a:off x="5122663" y="2022975"/>
            <a:ext cx="614400" cy="176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