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70"/>
  </p:notesMasterIdLst>
  <p:sldIdLst>
    <p:sldId id="256" r:id="rId2"/>
    <p:sldId id="302" r:id="rId3"/>
    <p:sldId id="303" r:id="rId4"/>
    <p:sldId id="325" r:id="rId5"/>
    <p:sldId id="328" r:id="rId6"/>
    <p:sldId id="329" r:id="rId7"/>
    <p:sldId id="330" r:id="rId8"/>
    <p:sldId id="331" r:id="rId9"/>
    <p:sldId id="332" r:id="rId10"/>
    <p:sldId id="334" r:id="rId11"/>
    <p:sldId id="442" r:id="rId12"/>
    <p:sldId id="443" r:id="rId13"/>
    <p:sldId id="444" r:id="rId14"/>
    <p:sldId id="445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9" r:id="rId29"/>
    <p:sldId id="350" r:id="rId30"/>
    <p:sldId id="351" r:id="rId31"/>
    <p:sldId id="352" r:id="rId32"/>
    <p:sldId id="354" r:id="rId33"/>
    <p:sldId id="355" r:id="rId34"/>
    <p:sldId id="356" r:id="rId35"/>
    <p:sldId id="357" r:id="rId36"/>
    <p:sldId id="358" r:id="rId37"/>
    <p:sldId id="362" r:id="rId38"/>
    <p:sldId id="363" r:id="rId39"/>
    <p:sldId id="364" r:id="rId40"/>
    <p:sldId id="365" r:id="rId41"/>
    <p:sldId id="386" r:id="rId42"/>
    <p:sldId id="430" r:id="rId43"/>
    <p:sldId id="387" r:id="rId44"/>
    <p:sldId id="383" r:id="rId45"/>
    <p:sldId id="415" r:id="rId46"/>
    <p:sldId id="416" r:id="rId47"/>
    <p:sldId id="417" r:id="rId48"/>
    <p:sldId id="418" r:id="rId49"/>
    <p:sldId id="419" r:id="rId50"/>
    <p:sldId id="420" r:id="rId51"/>
    <p:sldId id="421" r:id="rId52"/>
    <p:sldId id="422" r:id="rId53"/>
    <p:sldId id="423" r:id="rId54"/>
    <p:sldId id="424" r:id="rId55"/>
    <p:sldId id="425" r:id="rId56"/>
    <p:sldId id="426" r:id="rId57"/>
    <p:sldId id="427" r:id="rId58"/>
    <p:sldId id="428" r:id="rId59"/>
    <p:sldId id="366" r:id="rId60"/>
    <p:sldId id="367" r:id="rId61"/>
    <p:sldId id="368" r:id="rId62"/>
    <p:sldId id="369" r:id="rId63"/>
    <p:sldId id="370" r:id="rId64"/>
    <p:sldId id="371" r:id="rId65"/>
    <p:sldId id="372" r:id="rId66"/>
    <p:sldId id="373" r:id="rId67"/>
    <p:sldId id="375" r:id="rId68"/>
    <p:sldId id="376" r:id="rId6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1" autoAdjust="0"/>
  </p:normalViewPr>
  <p:slideViewPr>
    <p:cSldViewPr>
      <p:cViewPr varScale="1">
        <p:scale>
          <a:sx n="55" d="100"/>
          <a:sy n="55" d="100"/>
        </p:scale>
        <p:origin x="727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FADBEE-D123-44C0-9C73-B9855995ADE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European Master on Critical Networked Systems Information Security</a:t>
            </a:r>
            <a:endParaRPr lang="it-IT" altLang="en-US"/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C25A5-3D8B-453F-888A-F7453D65CD6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35332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European Master on Critical Networked Systems Information Security</a:t>
            </a:r>
            <a:endParaRPr lang="it-IT" altLang="en-US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E8F45-62FE-4309-9338-EFC59974836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9014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European Master on Critical Networked Systems Information Security</a:t>
            </a:r>
            <a:endParaRPr lang="it-IT" altLang="en-US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00E9B37D-9890-411E-91C1-D7FC80A4BBAC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65586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357563" y="6248400"/>
            <a:ext cx="5421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Sicurezza dei Sistemi Informatici</a:t>
            </a:r>
            <a:endParaRPr lang="it-IT" alt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825FEC-02DF-4D41-ABB5-DF737A133567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1099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numero diapositiva 12"/>
          <p:cNvSpPr>
            <a:spLocks noGrp="1"/>
          </p:cNvSpPr>
          <p:nvPr>
            <p:ph type="sldNum" sz="quarter" idx="10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7B93B01F-0215-49F6-B404-CF39C3F7C013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8" name="Segnaposto piè di pagina 13"/>
          <p:cNvSpPr>
            <a:spLocks noGrp="1"/>
          </p:cNvSpPr>
          <p:nvPr>
            <p:ph type="ftr" sz="quarter" idx="11"/>
          </p:nvPr>
        </p:nvSpPr>
        <p:spPr>
          <a:xfrm>
            <a:off x="4071938" y="6248400"/>
            <a:ext cx="4357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err="1" smtClean="0"/>
              <a:t>Sicurezza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Sistemi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Informatici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580903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numero diapositiva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C43A5C-EA3E-4EE7-AB34-D5CF3C69FF78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357563" y="6248400"/>
            <a:ext cx="5421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 dirty="0" smtClean="0"/>
              <a:t>Sicurezza dei Sistemi Informatici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91190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numero diapositiva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9531A8-D9BA-42AB-BBC3-08D59DB6F8AB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357563" y="6248400"/>
            <a:ext cx="5421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European Master on Critical Networked Systems</a:t>
            </a:r>
            <a:br>
              <a:rPr lang="it-IT" altLang="en-US"/>
            </a:br>
            <a:r>
              <a:rPr lang="it-IT" altLang="en-US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294868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numero diapositiva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1F69AA-A722-4C34-B428-F3F102AE4280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357563" y="6248400"/>
            <a:ext cx="5421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European Master on Critical Networked Systems</a:t>
            </a:r>
            <a:br>
              <a:rPr lang="it-IT" altLang="en-US"/>
            </a:br>
            <a:r>
              <a:rPr lang="it-IT" altLang="en-US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417031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European Master on Critical Networked Systems Information Security</a:t>
            </a:r>
            <a:endParaRPr lang="it-IT" alt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B96A25-C18C-4900-8B13-71CAAEA08638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0216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170151-347A-4475-B9C7-572518432840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357563" y="6248400"/>
            <a:ext cx="5421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European Master on Critical Networked Systems</a:t>
            </a:r>
            <a:br>
              <a:rPr lang="it-IT" altLang="en-US"/>
            </a:br>
            <a:r>
              <a:rPr lang="it-IT" altLang="en-US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394422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165E4FF3-95CD-499E-92A7-4108AE65C8C3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European Master on Critical Networked Systems Information Security</a:t>
            </a: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66059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643438" y="6248400"/>
            <a:ext cx="414337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 err="1" smtClean="0"/>
              <a:t>Sicurezza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sistemi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informatici</a:t>
            </a:r>
            <a:endParaRPr lang="it-IT" altLang="en-US" dirty="0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74606814-9EF3-44E5-AE09-91AEB1F7110D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FEB80A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00ADD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Identity</a:t>
            </a:r>
            <a:r>
              <a:rPr lang="it-IT" dirty="0" smtClean="0"/>
              <a:t> and Access Management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L</a:t>
            </a:r>
            <a:r>
              <a:rPr lang="it-IT" altLang="it-IT" dirty="0" smtClean="0"/>
              <a:t>. Coppolino, L. Romano</a:t>
            </a:r>
          </a:p>
        </p:txBody>
      </p:sp>
      <p:sp>
        <p:nvSpPr>
          <p:cNvPr id="13316" name="Segnaposto piè di pagina 6"/>
          <p:cNvSpPr>
            <a:spLocks noGrp="1"/>
          </p:cNvSpPr>
          <p:nvPr>
            <p:ph type="ftr" sz="quarter" idx="11"/>
          </p:nvPr>
        </p:nvSpPr>
        <p:spPr bwMode="auto">
          <a:xfrm>
            <a:off x="2228851" y="736600"/>
            <a:ext cx="661035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it-IT" altLang="en-US" sz="1600" dirty="0" smtClean="0">
                <a:solidFill>
                  <a:schemeClr val="tx2"/>
                </a:solidFill>
              </a:rPr>
              <a:t>Sicurezza dei Sistemi Informatici</a:t>
            </a:r>
            <a:endParaRPr lang="it-IT" altLang="en-US" sz="1600" dirty="0" smtClean="0">
              <a:solidFill>
                <a:schemeClr val="tx2"/>
              </a:solidFill>
            </a:endParaRP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625" y="285750"/>
            <a:ext cx="1536700" cy="153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8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275572-0800-4CCB-8005-6218BE7AF731}" type="slidenum">
              <a:rPr lang="it-IT" altLang="en-US">
                <a:solidFill>
                  <a:schemeClr val="tx2"/>
                </a:solidFill>
              </a:rPr>
              <a:pPr eaLnBrk="1" hangingPunct="1"/>
              <a:t>1</a:t>
            </a:fld>
            <a:endParaRPr lang="it-IT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Guessing Passwords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400" dirty="0" smtClean="0">
                <a:solidFill>
                  <a:schemeClr val="accent2"/>
                </a:solidFill>
              </a:rPr>
              <a:t>Exhaustive search</a:t>
            </a:r>
            <a:r>
              <a:rPr lang="en-GB" altLang="it-IT" sz="2400" dirty="0" smtClean="0"/>
              <a:t> (brute force): Try all possible combinations of valid symbols up to a certain length.</a:t>
            </a:r>
          </a:p>
          <a:p>
            <a:pPr>
              <a:lnSpc>
                <a:spcPct val="90000"/>
              </a:lnSpc>
            </a:pPr>
            <a:r>
              <a:rPr lang="en-GB" altLang="it-IT" sz="2400" dirty="0" smtClean="0">
                <a:solidFill>
                  <a:schemeClr val="accent2"/>
                </a:solidFill>
              </a:rPr>
              <a:t>Intelligent search</a:t>
            </a:r>
            <a:r>
              <a:rPr lang="en-GB" altLang="it-IT" sz="2400" dirty="0" smtClean="0"/>
              <a:t>: search through a restricted name space, e.g. passwords that are somehow associated with a user like name, names of friends and relatives, car brand, car registration number, phone number,…, or try passwords that are generally popular. </a:t>
            </a:r>
          </a:p>
          <a:p>
            <a:pPr>
              <a:lnSpc>
                <a:spcPct val="90000"/>
              </a:lnSpc>
            </a:pPr>
            <a:r>
              <a:rPr lang="en-GB" altLang="it-IT" sz="2400" dirty="0" smtClean="0"/>
              <a:t>Typical example for the second approach: </a:t>
            </a:r>
            <a:r>
              <a:rPr lang="en-GB" altLang="it-IT" sz="2400" dirty="0" smtClean="0">
                <a:solidFill>
                  <a:schemeClr val="accent2"/>
                </a:solidFill>
              </a:rPr>
              <a:t>dictionary attack</a:t>
            </a:r>
            <a:r>
              <a:rPr lang="en-GB" altLang="it-IT" sz="2400" dirty="0" smtClean="0"/>
              <a:t> trying all passwords from an on-line dictionary.</a:t>
            </a:r>
          </a:p>
          <a:p>
            <a:pPr>
              <a:lnSpc>
                <a:spcPct val="90000"/>
              </a:lnSpc>
            </a:pPr>
            <a:r>
              <a:rPr lang="en-GB" altLang="it-IT" sz="2400" dirty="0" smtClean="0"/>
              <a:t>You cannot prevent an attacker from accidentally guessing a valid password, but you can try to reduce the probability of a password compromise.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907B7AC-6C05-40BE-98AF-D9B692878BC3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dirty="0" smtClean="0"/>
              <a:t>Hands on experience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BB6220D-6389-4D53-B215-7E89B2B1FABD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11</a:t>
            </a:fld>
            <a:endParaRPr lang="it-IT" altLang="en-US" sz="1200">
              <a:solidFill>
                <a:srgbClr val="FFFFF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50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dirty="0" smtClean="0"/>
              <a:t>Hands on experience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BB6220D-6389-4D53-B215-7E89B2B1FABD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12</a:t>
            </a:fld>
            <a:endParaRPr lang="it-IT" altLang="en-US" sz="1200">
              <a:solidFill>
                <a:srgbClr val="FFFFFF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12968" cy="493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dirty="0" smtClean="0"/>
              <a:t>Hands on experience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BB6220D-6389-4D53-B215-7E89B2B1FABD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13</a:t>
            </a:fld>
            <a:endParaRPr lang="it-IT" altLang="en-US" sz="1200">
              <a:solidFill>
                <a:srgbClr val="FFFFFF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44484"/>
            <a:ext cx="8856715" cy="170054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05064"/>
            <a:ext cx="8597909" cy="182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dirty="0" smtClean="0"/>
              <a:t>Hands on experience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BB6220D-6389-4D53-B215-7E89B2B1FABD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14</a:t>
            </a:fld>
            <a:endParaRPr lang="it-IT" altLang="en-US" sz="1200">
              <a:solidFill>
                <a:srgbClr val="FFFFF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00" y="1700808"/>
            <a:ext cx="863857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Defences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it-IT" sz="2400" smtClean="0"/>
              <a:t>Set a password: if system administrator or user forget to set the password for a user account, the attacker does not even have to guess the password.</a:t>
            </a:r>
          </a:p>
          <a:p>
            <a:pPr>
              <a:lnSpc>
                <a:spcPct val="80000"/>
              </a:lnSpc>
            </a:pPr>
            <a:r>
              <a:rPr lang="en-GB" altLang="it-IT" sz="2400" smtClean="0"/>
              <a:t>Change default passwords: often passwords for system accounts are set by default to a value like “manager”. </a:t>
            </a:r>
          </a:p>
          <a:p>
            <a:pPr lvl="1">
              <a:lnSpc>
                <a:spcPct val="80000"/>
              </a:lnSpc>
            </a:pPr>
            <a:r>
              <a:rPr lang="en-GB" altLang="it-IT" sz="2000" smtClean="0"/>
              <a:t>This helps the field engineer to install the system, but if the password is left unchanged the attacker has an easy job getting into the system. </a:t>
            </a:r>
          </a:p>
          <a:p>
            <a:pPr>
              <a:lnSpc>
                <a:spcPct val="80000"/>
              </a:lnSpc>
            </a:pPr>
            <a:r>
              <a:rPr lang="en-GB" altLang="it-IT" sz="2400" smtClean="0"/>
              <a:t>Password length: to slow down exhaustive search, prescribe a minimal password length. </a:t>
            </a:r>
          </a:p>
          <a:p>
            <a:pPr>
              <a:lnSpc>
                <a:spcPct val="80000"/>
              </a:lnSpc>
            </a:pPr>
            <a:r>
              <a:rPr lang="en-GB" altLang="it-IT" sz="2400" smtClean="0"/>
              <a:t>Password format: mix upper and lower case symbols and include numerical and other non-alphabetical symbols in your password.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BB6220D-6389-4D53-B215-7E89B2B1FABD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15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Defences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400" smtClean="0"/>
              <a:t>Avoid obvious passwords: </a:t>
            </a:r>
          </a:p>
          <a:p>
            <a:pPr lvl="1">
              <a:lnSpc>
                <a:spcPct val="90000"/>
              </a:lnSpc>
            </a:pPr>
            <a:r>
              <a:rPr lang="en-GB" altLang="it-IT" sz="2000" smtClean="0"/>
              <a:t>Note: Today on-line dictionaries for almost every language exist.</a:t>
            </a:r>
          </a:p>
          <a:p>
            <a:pPr lvl="1">
              <a:lnSpc>
                <a:spcPct val="90000"/>
              </a:lnSpc>
            </a:pPr>
            <a:r>
              <a:rPr lang="en-GB" altLang="it-IT" sz="2000" smtClean="0"/>
              <a:t>Password checkers: check passwords against some dictionary of “weak” passwords. This imitates and pre-empts dictionary attacks against the system.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Password generators: Produce random but pronounceable passwords. Users are not allowed to pick their own password but have to adopt a password proposed by the system.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Password ageing: set an expiry dates for passwords to force users to change passwords regularly.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033ACBE0-4319-4705-BB65-47EA41EE5D2D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16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Defences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400" smtClean="0"/>
              <a:t>Prevent users from reverting to old passwords, e.g. keep a list of the last ten passwords used. 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Limit login attempts: the system can monitor unsuccessful login attempts and react by locking the user account (completely or for a given time interval) to prevent or discourage further attempts. 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Inform user: after successful login, display the time of the last login and the number of failed login attempts since, to warn the user about recently attempted attacks.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B54E5A5A-600C-4093-8309-D1C2B31DED72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17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Password Security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GB" dirty="0" smtClean="0"/>
              <a:t>Do we achieve the highest security if users have to use long passwords, mixing upper and lower case characters and numerical symbols, probably generated for them by the system, and changed repeatedly?</a:t>
            </a:r>
          </a:p>
          <a:p>
            <a:pPr lvl="1">
              <a:defRPr/>
            </a:pPr>
            <a:r>
              <a:rPr lang="en-GB" dirty="0" smtClean="0"/>
              <a:t>Users are unlikely to memorize long and complicated passwords. </a:t>
            </a:r>
          </a:p>
          <a:p>
            <a:pPr lvl="1">
              <a:defRPr/>
            </a:pPr>
            <a:r>
              <a:rPr lang="en-GB" dirty="0" smtClean="0"/>
              <a:t>Passwords will be written on a piece of paper that is kept close to the computer, where it is most useful both for the legitimate user and a potential intruder.</a:t>
            </a:r>
          </a:p>
          <a:p>
            <a:pPr lvl="2">
              <a:defRPr/>
            </a:pPr>
            <a:r>
              <a:rPr lang="en-GB" dirty="0" smtClean="0"/>
              <a:t>Security experts routinely look out for passwords on notes posted on computer terminals. </a:t>
            </a:r>
            <a:endParaRPr lang="en-GB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53A4D41-9A3F-48A3-9077-97E2045BD4E8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18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Password Security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 smtClean="0"/>
              <a:t>Users may find it difficult to deal with frequent password changes and may find ways of re-using their favourite password.</a:t>
            </a:r>
          </a:p>
          <a:p>
            <a:pPr>
              <a:defRPr/>
            </a:pPr>
            <a:r>
              <a:rPr lang="en-GB" dirty="0" smtClean="0"/>
              <a:t>People are best at memorizing passwords they use regularly. </a:t>
            </a:r>
          </a:p>
          <a:p>
            <a:pPr lvl="1">
              <a:defRPr/>
            </a:pPr>
            <a:r>
              <a:rPr lang="en-GB" dirty="0" smtClean="0"/>
              <a:t>Hence, passwords work reasonably well in situations where they are entered quite frequently, but not so with systems used only occasionally. </a:t>
            </a:r>
          </a:p>
          <a:p>
            <a:pPr lvl="1">
              <a:defRPr/>
            </a:pPr>
            <a:r>
              <a:rPr lang="en-GB" dirty="0" smtClean="0"/>
              <a:t>When changing your password, it is good advice to type it immediately several times. </a:t>
            </a:r>
          </a:p>
          <a:p>
            <a:pPr lvl="1">
              <a:defRPr/>
            </a:pPr>
            <a:r>
              <a:rPr lang="en-GB" dirty="0" smtClean="0"/>
              <a:t>Do not change passwords before weekends or holidays.</a:t>
            </a:r>
            <a:endParaRPr lang="en-GB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229E5F5-11A3-4003-9B9B-554DCDFCEAE3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19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altLang="it-IT" smtClean="0"/>
              <a:t>References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Computer Security, 2nd </a:t>
            </a:r>
            <a:r>
              <a:rPr lang="it-IT" altLang="it-IT" dirty="0" err="1" smtClean="0"/>
              <a:t>edition</a:t>
            </a:r>
            <a:r>
              <a:rPr lang="it-IT" altLang="it-IT" dirty="0" smtClean="0"/>
              <a:t>, by </a:t>
            </a:r>
            <a:r>
              <a:rPr lang="it-IT" altLang="it-IT" dirty="0" err="1" smtClean="0"/>
              <a:t>Dieter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Gollmann</a:t>
            </a:r>
            <a:r>
              <a:rPr lang="it-IT" altLang="it-IT" dirty="0" smtClean="0"/>
              <a:t>, Wiley</a:t>
            </a:r>
          </a:p>
          <a:p>
            <a:pPr eaLnBrk="1" hangingPunct="1"/>
            <a:r>
              <a:rPr lang="en-US" altLang="it-IT" dirty="0" smtClean="0"/>
              <a:t>Computer Security: Art and Science By Matt Bishop   </a:t>
            </a:r>
            <a:br>
              <a:rPr lang="en-US" altLang="it-IT" dirty="0" smtClean="0"/>
            </a:br>
            <a:r>
              <a:rPr lang="en-US" altLang="it-IT" dirty="0" smtClean="0"/>
              <a:t>Publisher : Addison Wesley Pub Date : November 29, 2002</a:t>
            </a:r>
            <a:endParaRPr lang="it-IT" altLang="it-IT" dirty="0" smtClean="0"/>
          </a:p>
          <a:p>
            <a:pPr marL="0" indent="0" eaLnBrk="1" hangingPunct="1">
              <a:buNone/>
            </a:pPr>
            <a:endParaRPr lang="it-IT" altLang="it-IT" dirty="0" smtClean="0"/>
          </a:p>
          <a:p>
            <a:pPr eaLnBrk="1" hangingPunct="1"/>
            <a:endParaRPr lang="it-IT" altLang="it-IT" dirty="0" smtClean="0"/>
          </a:p>
          <a:p>
            <a:pPr eaLnBrk="1" hangingPunct="1"/>
            <a:endParaRPr lang="it-IT" altLang="it-IT" dirty="0" smtClean="0"/>
          </a:p>
          <a:p>
            <a:pPr eaLnBrk="1" hangingPunct="1"/>
            <a:endParaRPr lang="it-IT" alt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D52255D-8EC5-4D28-9538-C7C71945E42E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Lesson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GB" altLang="it-IT" smtClean="0"/>
              <a:t>Do not look at security mechanisms in isolation. </a:t>
            </a:r>
          </a:p>
          <a:p>
            <a:r>
              <a:rPr lang="en-GB" altLang="it-IT" smtClean="0"/>
              <a:t>Putting too much emphasis on one security mechanism may actually weaken the system.</a:t>
            </a:r>
          </a:p>
          <a:p>
            <a:r>
              <a:rPr lang="en-GB" altLang="it-IT" smtClean="0"/>
              <a:t>Users will find ways of circumventing security to be able to do their job properly. </a:t>
            </a:r>
          </a:p>
          <a:p>
            <a:r>
              <a:rPr lang="en-GB" altLang="it-IT" smtClean="0"/>
              <a:t>With passwords, there is a trade-off between the complexity of passwords and the faculties of human memory.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EBE76A1-D608-4EB4-BD6F-4EF37B9FD7E9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20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Spoofing Attacks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it-IT" sz="2400" smtClean="0"/>
              <a:t>Identification and authentication through username and password provide </a:t>
            </a:r>
            <a:r>
              <a:rPr lang="en-GB" altLang="it-IT" sz="2400" smtClean="0">
                <a:solidFill>
                  <a:schemeClr val="accent2"/>
                </a:solidFill>
              </a:rPr>
              <a:t>unilateral authentication</a:t>
            </a:r>
            <a:r>
              <a:rPr lang="en-GB" altLang="it-IT" sz="2400" smtClean="0"/>
              <a:t>. </a:t>
            </a:r>
          </a:p>
          <a:p>
            <a:pPr>
              <a:lnSpc>
                <a:spcPct val="80000"/>
              </a:lnSpc>
            </a:pPr>
            <a:r>
              <a:rPr lang="en-GB" altLang="it-IT" sz="2400" smtClean="0"/>
              <a:t>The computer verifies the user’s identity but  the user has no guarantees about the identity of the party that has received the password.</a:t>
            </a:r>
          </a:p>
          <a:p>
            <a:pPr>
              <a:lnSpc>
                <a:spcPct val="80000"/>
              </a:lnSpc>
            </a:pPr>
            <a:r>
              <a:rPr lang="en-GB" altLang="it-IT" sz="2400" smtClean="0"/>
              <a:t>This could be exploited by a </a:t>
            </a:r>
            <a:r>
              <a:rPr lang="en-GB" altLang="it-IT" sz="2400" smtClean="0">
                <a:solidFill>
                  <a:schemeClr val="accent2"/>
                </a:solidFill>
              </a:rPr>
              <a:t>spoofing attack</a:t>
            </a:r>
            <a:r>
              <a:rPr lang="en-GB" altLang="it-IT" sz="240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GB" altLang="it-IT" sz="2000" smtClean="0"/>
              <a:t>The attacker starts a program that presents a fake login screen and leaves the computer. </a:t>
            </a:r>
          </a:p>
          <a:p>
            <a:pPr lvl="1">
              <a:lnSpc>
                <a:spcPct val="80000"/>
              </a:lnSpc>
            </a:pPr>
            <a:r>
              <a:rPr lang="en-GB" altLang="it-IT" sz="2000" smtClean="0"/>
              <a:t>The next user coming to this machine is asked for username and password. These are then stored by the attacker. </a:t>
            </a:r>
          </a:p>
          <a:p>
            <a:pPr lvl="1">
              <a:lnSpc>
                <a:spcPct val="80000"/>
              </a:lnSpc>
            </a:pPr>
            <a:r>
              <a:rPr lang="en-GB" altLang="it-IT" sz="2000" smtClean="0"/>
              <a:t>Login is then typically aborted with a (fake) error message and the spoofing program terminates. </a:t>
            </a:r>
          </a:p>
          <a:p>
            <a:pPr lvl="1">
              <a:lnSpc>
                <a:spcPct val="80000"/>
              </a:lnSpc>
            </a:pPr>
            <a:r>
              <a:rPr lang="en-GB" altLang="it-IT" sz="2000" smtClean="0"/>
              <a:t>Control is returned to the operating system which now prompts the user with a genuine login request. 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C755F3A-DBCC-4737-838F-F7CD211600A5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21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Countermeasures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800" smtClean="0"/>
              <a:t>Displaying the number of failed logins may indicate to the user that such an attack has happened. </a:t>
            </a:r>
          </a:p>
          <a:p>
            <a:pPr>
              <a:lnSpc>
                <a:spcPct val="90000"/>
              </a:lnSpc>
            </a:pPr>
            <a:r>
              <a:rPr lang="en-GB" altLang="it-IT" sz="2800" smtClean="0"/>
              <a:t>Trusted path: guarantee that the user communicates with the operating system and not with a spoofing program; e.g., Windows has a </a:t>
            </a:r>
            <a:r>
              <a:rPr lang="en-GB" altLang="it-IT" sz="2800" smtClean="0">
                <a:solidFill>
                  <a:schemeClr val="accent2"/>
                </a:solidFill>
              </a:rPr>
              <a:t>secure attention key</a:t>
            </a:r>
            <a:r>
              <a:rPr lang="en-GB" altLang="it-IT" sz="2800" smtClean="0"/>
              <a:t> CTRL+ALT+DEL which invokes the operating system logon screen. </a:t>
            </a:r>
          </a:p>
          <a:p>
            <a:pPr>
              <a:lnSpc>
                <a:spcPct val="90000"/>
              </a:lnSpc>
            </a:pPr>
            <a:r>
              <a:rPr lang="en-GB" altLang="it-IT" sz="2800" smtClean="0">
                <a:solidFill>
                  <a:schemeClr val="accent2"/>
                </a:solidFill>
              </a:rPr>
              <a:t>Mutual authentication</a:t>
            </a:r>
            <a:r>
              <a:rPr lang="en-GB" altLang="it-IT" sz="2800" smtClean="0"/>
              <a:t>: when users require guarantees about the identity of the system they are communicating with, the system has to authenticate itself to the user. 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EA03A2C-452C-4D24-8607-FA7AB91AEB2D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22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Protecting the Password File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GB" altLang="it-IT" sz="2800" smtClean="0"/>
              <a:t>The operating system maintains a file with user names and passwords</a:t>
            </a:r>
          </a:p>
          <a:p>
            <a:r>
              <a:rPr lang="en-GB" altLang="it-IT" sz="2800" smtClean="0"/>
              <a:t>An attacker could try to compromise the confidentiality or integrity of this </a:t>
            </a:r>
            <a:r>
              <a:rPr lang="en-GB" altLang="it-IT" sz="2800" smtClean="0">
                <a:solidFill>
                  <a:schemeClr val="accent2"/>
                </a:solidFill>
              </a:rPr>
              <a:t>password file</a:t>
            </a:r>
            <a:r>
              <a:rPr lang="en-GB" altLang="it-IT" sz="2800" smtClean="0"/>
              <a:t>.</a:t>
            </a:r>
          </a:p>
          <a:p>
            <a:r>
              <a:rPr lang="en-GB" altLang="it-IT" sz="2800" smtClean="0"/>
              <a:t>Options for protecting the password file:</a:t>
            </a:r>
          </a:p>
          <a:p>
            <a:pPr lvl="1"/>
            <a:r>
              <a:rPr lang="en-GB" altLang="it-IT" sz="2400" smtClean="0"/>
              <a:t>cryptographic protection,</a:t>
            </a:r>
          </a:p>
          <a:p>
            <a:pPr lvl="1"/>
            <a:r>
              <a:rPr lang="en-GB" altLang="it-IT" sz="2400" smtClean="0"/>
              <a:t>access control enforced by the operating system,</a:t>
            </a:r>
          </a:p>
          <a:p>
            <a:pPr lvl="1"/>
            <a:r>
              <a:rPr lang="en-GB" altLang="it-IT" sz="2400" smtClean="0"/>
              <a:t>a combination of cryptographic protection and access control, possibly with further measures to slow down dictionary attacks.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B6CD733-ACA3-4060-9A18-202F475C1DA9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23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One-way Functions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it-IT" sz="2800" smtClean="0"/>
              <a:t>For cryptographic protection we can use one-way functions.</a:t>
            </a:r>
          </a:p>
          <a:p>
            <a:pPr>
              <a:lnSpc>
                <a:spcPct val="80000"/>
              </a:lnSpc>
            </a:pPr>
            <a:r>
              <a:rPr lang="en-GB" altLang="it-IT" sz="2800" smtClean="0"/>
              <a:t>Definition: A one-way function </a:t>
            </a:r>
            <a:r>
              <a:rPr lang="en-GB" altLang="it-IT" sz="2800" i="1" smtClean="0">
                <a:solidFill>
                  <a:schemeClr val="accent2"/>
                </a:solidFill>
              </a:rPr>
              <a:t>f </a:t>
            </a:r>
            <a:r>
              <a:rPr lang="en-GB" altLang="it-IT" sz="2800" smtClean="0"/>
              <a:t>is a function that is relatively easy to compute but hard to reverse. </a:t>
            </a:r>
          </a:p>
          <a:p>
            <a:pPr lvl="1">
              <a:lnSpc>
                <a:spcPct val="80000"/>
              </a:lnSpc>
            </a:pPr>
            <a:r>
              <a:rPr lang="en-GB" altLang="it-IT" sz="2400" smtClean="0"/>
              <a:t>Given an input </a:t>
            </a:r>
            <a:r>
              <a:rPr lang="en-GB" altLang="it-IT" sz="2400" i="1" smtClean="0">
                <a:solidFill>
                  <a:schemeClr val="accent2"/>
                </a:solidFill>
              </a:rPr>
              <a:t>x</a:t>
            </a:r>
            <a:r>
              <a:rPr lang="en-GB" altLang="it-IT" sz="2400" smtClean="0"/>
              <a:t> it is easy to compute </a:t>
            </a:r>
            <a:r>
              <a:rPr lang="en-GB" altLang="it-IT" sz="2400" i="1" smtClean="0">
                <a:solidFill>
                  <a:schemeClr val="accent2"/>
                </a:solidFill>
              </a:rPr>
              <a:t>f</a:t>
            </a:r>
            <a:r>
              <a:rPr lang="en-GB" altLang="it-IT" sz="2400" smtClean="0">
                <a:solidFill>
                  <a:schemeClr val="accent2"/>
                </a:solidFill>
              </a:rPr>
              <a:t>(</a:t>
            </a:r>
            <a:r>
              <a:rPr lang="en-GB" altLang="it-IT" sz="2400" i="1" smtClean="0">
                <a:solidFill>
                  <a:schemeClr val="accent2"/>
                </a:solidFill>
              </a:rPr>
              <a:t>x</a:t>
            </a:r>
            <a:r>
              <a:rPr lang="en-GB" altLang="it-IT" sz="2400" smtClean="0">
                <a:solidFill>
                  <a:schemeClr val="accent2"/>
                </a:solidFill>
              </a:rPr>
              <a:t>)</a:t>
            </a:r>
            <a:r>
              <a:rPr lang="en-GB" altLang="it-IT" sz="2400" smtClean="0"/>
              <a:t>, but given an output </a:t>
            </a:r>
            <a:r>
              <a:rPr lang="en-GB" altLang="it-IT" sz="2400" i="1" smtClean="0">
                <a:solidFill>
                  <a:schemeClr val="accent2"/>
                </a:solidFill>
              </a:rPr>
              <a:t>y</a:t>
            </a:r>
            <a:r>
              <a:rPr lang="en-GB" altLang="it-IT" sz="2400" smtClean="0"/>
              <a:t> it is hard to find </a:t>
            </a:r>
            <a:r>
              <a:rPr lang="en-GB" altLang="it-IT" sz="2400" i="1" smtClean="0">
                <a:solidFill>
                  <a:schemeClr val="accent2"/>
                </a:solidFill>
              </a:rPr>
              <a:t>x</a:t>
            </a:r>
            <a:r>
              <a:rPr lang="en-GB" altLang="it-IT" sz="2400" smtClean="0"/>
              <a:t> so that</a:t>
            </a:r>
            <a:r>
              <a:rPr lang="en-GB" altLang="it-IT" sz="2400" i="1" smtClean="0"/>
              <a:t> </a:t>
            </a:r>
            <a:r>
              <a:rPr lang="en-GB" altLang="it-IT" sz="2400" i="1" smtClean="0">
                <a:solidFill>
                  <a:schemeClr val="accent2"/>
                </a:solidFill>
              </a:rPr>
              <a:t>y</a:t>
            </a:r>
            <a:r>
              <a:rPr lang="en-GB" altLang="it-IT" sz="2400" smtClean="0">
                <a:solidFill>
                  <a:schemeClr val="accent2"/>
                </a:solidFill>
              </a:rPr>
              <a:t> = </a:t>
            </a:r>
            <a:r>
              <a:rPr lang="en-GB" altLang="it-IT" sz="2400" i="1" smtClean="0">
                <a:solidFill>
                  <a:schemeClr val="accent2"/>
                </a:solidFill>
              </a:rPr>
              <a:t>f</a:t>
            </a:r>
            <a:r>
              <a:rPr lang="en-GB" altLang="it-IT" sz="2400" smtClean="0">
                <a:solidFill>
                  <a:schemeClr val="accent2"/>
                </a:solidFill>
              </a:rPr>
              <a:t>(</a:t>
            </a:r>
            <a:r>
              <a:rPr lang="en-GB" altLang="it-IT" sz="2400" i="1" smtClean="0">
                <a:solidFill>
                  <a:schemeClr val="accent2"/>
                </a:solidFill>
              </a:rPr>
              <a:t>x</a:t>
            </a:r>
            <a:r>
              <a:rPr lang="en-GB" altLang="it-IT" sz="2400" smtClean="0">
                <a:solidFill>
                  <a:schemeClr val="accent2"/>
                </a:solidFill>
              </a:rPr>
              <a:t>)</a:t>
            </a:r>
            <a:r>
              <a:rPr lang="en-GB" altLang="it-IT" sz="2400" smtClean="0"/>
              <a:t> </a:t>
            </a:r>
          </a:p>
          <a:p>
            <a:pPr>
              <a:lnSpc>
                <a:spcPct val="80000"/>
              </a:lnSpc>
            </a:pPr>
            <a:r>
              <a:rPr lang="en-GB" altLang="it-IT" sz="2800" smtClean="0"/>
              <a:t>Instead of the password </a:t>
            </a:r>
            <a:r>
              <a:rPr lang="en-GB" altLang="it-IT" sz="2800" i="1" smtClean="0">
                <a:solidFill>
                  <a:schemeClr val="accent2"/>
                </a:solidFill>
              </a:rPr>
              <a:t>x</a:t>
            </a:r>
            <a:r>
              <a:rPr lang="en-GB" altLang="it-IT" sz="2800" smtClean="0"/>
              <a:t>, the value </a:t>
            </a:r>
            <a:r>
              <a:rPr lang="en-GB" altLang="it-IT" sz="2800" i="1" smtClean="0">
                <a:solidFill>
                  <a:schemeClr val="accent2"/>
                </a:solidFill>
              </a:rPr>
              <a:t>f</a:t>
            </a:r>
            <a:r>
              <a:rPr lang="en-GB" altLang="it-IT" sz="2800" smtClean="0">
                <a:solidFill>
                  <a:schemeClr val="accent2"/>
                </a:solidFill>
              </a:rPr>
              <a:t>(</a:t>
            </a:r>
            <a:r>
              <a:rPr lang="en-GB" altLang="it-IT" sz="2800" i="1" smtClean="0">
                <a:solidFill>
                  <a:schemeClr val="accent2"/>
                </a:solidFill>
              </a:rPr>
              <a:t>x</a:t>
            </a:r>
            <a:r>
              <a:rPr lang="en-GB" altLang="it-IT" sz="2800" smtClean="0">
                <a:solidFill>
                  <a:schemeClr val="accent2"/>
                </a:solidFill>
              </a:rPr>
              <a:t>)</a:t>
            </a:r>
            <a:r>
              <a:rPr lang="en-GB" altLang="it-IT" sz="2800" smtClean="0"/>
              <a:t> is stored in the password file. When a user logs in and enters a password, say </a:t>
            </a:r>
            <a:r>
              <a:rPr lang="en-GB" altLang="it-IT" sz="2800" i="1" smtClean="0">
                <a:solidFill>
                  <a:schemeClr val="accent2"/>
                </a:solidFill>
              </a:rPr>
              <a:t>x’</a:t>
            </a:r>
            <a:r>
              <a:rPr lang="en-GB" altLang="it-IT" sz="2800" smtClean="0"/>
              <a:t>, the system applies the one-way function </a:t>
            </a:r>
            <a:r>
              <a:rPr lang="en-GB" altLang="it-IT" sz="2800" i="1" smtClean="0">
                <a:solidFill>
                  <a:schemeClr val="accent2"/>
                </a:solidFill>
              </a:rPr>
              <a:t>f </a:t>
            </a:r>
            <a:r>
              <a:rPr lang="en-GB" altLang="it-IT" sz="2800" smtClean="0"/>
              <a:t>and compares </a:t>
            </a:r>
            <a:r>
              <a:rPr lang="en-GB" altLang="it-IT" sz="2800" i="1" smtClean="0">
                <a:solidFill>
                  <a:schemeClr val="accent2"/>
                </a:solidFill>
              </a:rPr>
              <a:t>f</a:t>
            </a:r>
            <a:r>
              <a:rPr lang="en-GB" altLang="it-IT" sz="2800" smtClean="0">
                <a:solidFill>
                  <a:schemeClr val="accent2"/>
                </a:solidFill>
              </a:rPr>
              <a:t>(</a:t>
            </a:r>
            <a:r>
              <a:rPr lang="en-GB" altLang="it-IT" sz="2800" i="1" smtClean="0">
                <a:solidFill>
                  <a:schemeClr val="accent2"/>
                </a:solidFill>
              </a:rPr>
              <a:t>x’</a:t>
            </a:r>
            <a:r>
              <a:rPr lang="en-GB" altLang="it-IT" sz="2800" smtClean="0">
                <a:solidFill>
                  <a:schemeClr val="accent2"/>
                </a:solidFill>
              </a:rPr>
              <a:t>)</a:t>
            </a:r>
            <a:r>
              <a:rPr lang="en-GB" altLang="it-IT" sz="2800" smtClean="0"/>
              <a:t> with the expected value </a:t>
            </a:r>
            <a:r>
              <a:rPr lang="en-GB" altLang="it-IT" sz="2800" i="1" smtClean="0">
                <a:solidFill>
                  <a:schemeClr val="accent2"/>
                </a:solidFill>
              </a:rPr>
              <a:t>f</a:t>
            </a:r>
            <a:r>
              <a:rPr lang="en-GB" altLang="it-IT" sz="2800" smtClean="0">
                <a:solidFill>
                  <a:schemeClr val="accent2"/>
                </a:solidFill>
              </a:rPr>
              <a:t>(</a:t>
            </a:r>
            <a:r>
              <a:rPr lang="en-GB" altLang="it-IT" sz="2800" i="1" smtClean="0">
                <a:solidFill>
                  <a:schemeClr val="accent2"/>
                </a:solidFill>
              </a:rPr>
              <a:t>x</a:t>
            </a:r>
            <a:r>
              <a:rPr lang="en-GB" altLang="it-IT" sz="2800" smtClean="0">
                <a:solidFill>
                  <a:schemeClr val="accent2"/>
                </a:solidFill>
              </a:rPr>
              <a:t>)</a:t>
            </a:r>
            <a:r>
              <a:rPr lang="en-GB" altLang="it-IT" sz="2800" smtClean="0"/>
              <a:t>. 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44E3F6A-8BD2-4A11-AAD2-5358692DF94F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24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Password Salting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GB" altLang="it-IT" smtClean="0"/>
              <a:t>To slow down dictionary attacks, a salt can be appended to the password before encryption and stored with the encrypted password. </a:t>
            </a:r>
          </a:p>
          <a:p>
            <a:pPr lvl="1"/>
            <a:r>
              <a:rPr lang="en-GB" altLang="it-IT" smtClean="0"/>
              <a:t>If two users have the same password, they will now have different entries in the file of encrypted passwords. </a:t>
            </a:r>
          </a:p>
          <a:p>
            <a:pPr lvl="1"/>
            <a:r>
              <a:rPr lang="en-GB" altLang="it-IT" smtClean="0"/>
              <a:t>Example: Unix uses a 12 bit salt.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0F54EC2B-CA0D-40B8-B664-C005035CD3DC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25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Access Control Settings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400" smtClean="0"/>
              <a:t>Only privileged users must have </a:t>
            </a:r>
            <a:r>
              <a:rPr lang="en-GB" altLang="it-IT" sz="2400" smtClean="0">
                <a:solidFill>
                  <a:schemeClr val="accent2"/>
                </a:solidFill>
              </a:rPr>
              <a:t>write access</a:t>
            </a:r>
            <a:r>
              <a:rPr lang="en-GB" altLang="it-IT" sz="2400" smtClean="0"/>
              <a:t> to the password file. </a:t>
            </a:r>
          </a:p>
          <a:p>
            <a:pPr lvl="1">
              <a:lnSpc>
                <a:spcPct val="90000"/>
              </a:lnSpc>
            </a:pPr>
            <a:r>
              <a:rPr lang="en-GB" altLang="it-IT" sz="2000" smtClean="0"/>
              <a:t>Otherwise, an attacker could get access to the data of other users simply by changing their password, even if it is protected by cryptographic means. 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If read access is restricted to privileged users, then passwords in theory could be stored unencrypted. 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If the password file contains data required by unprivileged users, passwords must be “encrypted”. Such a file can still be used in dictionary attacks. </a:t>
            </a:r>
          </a:p>
          <a:p>
            <a:pPr lvl="1">
              <a:lnSpc>
                <a:spcPct val="90000"/>
              </a:lnSpc>
            </a:pPr>
            <a:r>
              <a:rPr lang="en-GB" altLang="it-IT" sz="2000" smtClean="0"/>
              <a:t>A typical example is </a:t>
            </a:r>
            <a:r>
              <a:rPr lang="en-GB" altLang="it-IT" sz="2000" b="1" smtClean="0">
                <a:latin typeface="Courier New" panose="02070309020205020404" pitchFamily="49" charset="0"/>
              </a:rPr>
              <a:t>/etc/passwd</a:t>
            </a:r>
            <a:r>
              <a:rPr lang="en-GB" altLang="it-IT" sz="2000" smtClean="0"/>
              <a:t> in Unix. Therefore, many versions of Unix store enciphered passwords in a shadow password file that is not publicly accessible. 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329C2C1-E5E7-44D1-9FB4-D8EA009E2E89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26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Caching Passwords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800" dirty="0" smtClean="0"/>
              <a:t>Our description of login has been quite abstract: the password travels directly from the user to the password checking routine. </a:t>
            </a:r>
          </a:p>
          <a:p>
            <a:pPr>
              <a:lnSpc>
                <a:spcPct val="90000"/>
              </a:lnSpc>
            </a:pPr>
            <a:r>
              <a:rPr lang="en-GB" altLang="it-IT" sz="2800" dirty="0" smtClean="0"/>
              <a:t>In reality, it will be held temporarily in intermediate storage locations like buffers, caches, or even a web page. </a:t>
            </a:r>
          </a:p>
          <a:p>
            <a:pPr>
              <a:lnSpc>
                <a:spcPct val="90000"/>
              </a:lnSpc>
            </a:pPr>
            <a:r>
              <a:rPr lang="en-GB" altLang="it-IT" sz="2800" dirty="0" smtClean="0"/>
              <a:t>The management of these storage locations is normally beyond the control of the user and a password may be kept longer than the user has bargained for.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BCF0C15-7BE6-45CF-9D0C-7A60B5E9B1D9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27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Single Sign-on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800" smtClean="0"/>
              <a:t>It would not be particularly convenient if you had to enter passwords over and over again when navigating through cyberspace to get a bit of information. </a:t>
            </a:r>
          </a:p>
          <a:p>
            <a:pPr>
              <a:lnSpc>
                <a:spcPct val="90000"/>
              </a:lnSpc>
            </a:pPr>
            <a:r>
              <a:rPr lang="en-GB" altLang="it-IT" sz="2800" smtClean="0"/>
              <a:t>Would you be pleased if you had to </a:t>
            </a:r>
          </a:p>
          <a:p>
            <a:pPr lvl="1">
              <a:lnSpc>
                <a:spcPct val="90000"/>
              </a:lnSpc>
            </a:pPr>
            <a:r>
              <a:rPr lang="en-GB" altLang="it-IT" sz="2400" smtClean="0"/>
              <a:t>enter a first password at the workstation,</a:t>
            </a:r>
          </a:p>
          <a:p>
            <a:pPr lvl="1">
              <a:lnSpc>
                <a:spcPct val="90000"/>
              </a:lnSpc>
            </a:pPr>
            <a:r>
              <a:rPr lang="en-GB" altLang="it-IT" sz="2400" smtClean="0"/>
              <a:t>enter a second password to get out on the network,</a:t>
            </a:r>
          </a:p>
          <a:p>
            <a:pPr lvl="1">
              <a:lnSpc>
                <a:spcPct val="90000"/>
              </a:lnSpc>
            </a:pPr>
            <a:r>
              <a:rPr lang="en-GB" altLang="it-IT" sz="2400" smtClean="0"/>
              <a:t>enter a third password to access a server,</a:t>
            </a:r>
          </a:p>
          <a:p>
            <a:pPr lvl="1">
              <a:lnSpc>
                <a:spcPct val="90000"/>
              </a:lnSpc>
            </a:pPr>
            <a:r>
              <a:rPr lang="en-GB" altLang="it-IT" sz="2400" smtClean="0"/>
              <a:t>enter a fourth password to access a database management system on the server,</a:t>
            </a:r>
          </a:p>
          <a:p>
            <a:pPr lvl="1">
              <a:lnSpc>
                <a:spcPct val="90000"/>
              </a:lnSpc>
            </a:pPr>
            <a:r>
              <a:rPr lang="en-GB" altLang="it-IT" sz="2400" smtClean="0"/>
              <a:t>enter a fifth password to open a table in the database?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B402E5A-93EA-46E9-81C6-1268A13B0022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28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Single Sign-on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400" smtClean="0"/>
              <a:t>With a </a:t>
            </a:r>
            <a:r>
              <a:rPr lang="en-GB" altLang="it-IT" sz="2400" smtClean="0">
                <a:solidFill>
                  <a:schemeClr val="accent2"/>
                </a:solidFill>
              </a:rPr>
              <a:t>single sign-on service</a:t>
            </a:r>
            <a:r>
              <a:rPr lang="en-GB" altLang="it-IT" sz="2400" smtClean="0"/>
              <a:t>, you have to enter your password only once. 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A simplistic single-sign on system service could store your password and do the job for you whenever you have to authenticate yourself.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Such a service adds to your convenience but it also raises new security concerns. </a:t>
            </a:r>
          </a:p>
          <a:p>
            <a:pPr lvl="1">
              <a:lnSpc>
                <a:spcPct val="90000"/>
              </a:lnSpc>
            </a:pPr>
            <a:r>
              <a:rPr lang="en-GB" altLang="it-IT" sz="2000" smtClean="0"/>
              <a:t>This is also true for more sophisticated single-sign on solutions</a:t>
            </a: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en-GB" altLang="it-IT" sz="2400" smtClean="0">
                <a:solidFill>
                  <a:srgbClr val="CC0000"/>
                </a:solidFill>
              </a:rPr>
              <a:t>System designers have to balance convenience and security. Ease-of-use is an important factor in making IT systems really useful, but many practices which are convenient also introduce new vulnerabilities.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19C88A3-F2BB-4DE4-89E8-D49026BE407B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29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it-IT" altLang="it-IT" smtClean="0"/>
              <a:t>Roadmap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it-IT" altLang="it-IT" dirty="0" err="1" smtClean="0"/>
              <a:t>Identification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Authentication</a:t>
            </a:r>
            <a:endParaRPr lang="it-IT" altLang="it-IT" dirty="0" smtClean="0"/>
          </a:p>
          <a:p>
            <a:pPr eaLnBrk="1" hangingPunct="1"/>
            <a:r>
              <a:rPr lang="it-IT" altLang="it-IT" dirty="0" err="1" smtClean="0"/>
              <a:t>Authorization</a:t>
            </a:r>
            <a:r>
              <a:rPr lang="it-IT" altLang="it-IT" dirty="0" smtClean="0"/>
              <a:t>: </a:t>
            </a:r>
            <a:r>
              <a:rPr lang="it-IT" altLang="it-IT" dirty="0" err="1" smtClean="0"/>
              <a:t>basic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concepts</a:t>
            </a:r>
            <a:endParaRPr lang="it-IT" altLang="it-IT" dirty="0" smtClean="0"/>
          </a:p>
          <a:p>
            <a:pPr eaLnBrk="1" hangingPunct="1"/>
            <a:endParaRPr lang="it-IT" alt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F7B1565-13F7-47FB-9B16-9BD892F23EBC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More on Authentication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GB" altLang="it-IT" sz="2700" smtClean="0"/>
              <a:t>Password authenticates the user by means of  “something you know”, other authentication approaches can be based on </a:t>
            </a:r>
          </a:p>
          <a:p>
            <a:pPr lvl="1"/>
            <a:r>
              <a:rPr lang="en-GB" altLang="it-IT" sz="2400" smtClean="0"/>
              <a:t>something you hold,</a:t>
            </a:r>
          </a:p>
          <a:p>
            <a:pPr lvl="1"/>
            <a:r>
              <a:rPr lang="en-GB" altLang="it-IT" sz="2400" smtClean="0"/>
              <a:t>who you are,</a:t>
            </a:r>
          </a:p>
          <a:p>
            <a:pPr lvl="1"/>
            <a:r>
              <a:rPr lang="en-GB" altLang="it-IT" sz="2400" smtClean="0"/>
              <a:t>what you do,</a:t>
            </a:r>
          </a:p>
          <a:p>
            <a:pPr lvl="1"/>
            <a:r>
              <a:rPr lang="en-GB" altLang="it-IT" sz="2400" smtClean="0"/>
              <a:t>where you are.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0871647A-1722-41B4-9A03-983D0C22E214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30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Something You Know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400" smtClean="0"/>
              <a:t>The user has to know some secret to be authenticated.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Examples: password, personal identification number (PIN), personal information like home address, date of birth, name of spouse (used e.g. by banks to authenticate customers on the phone).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Anybody who obtains your secret “is you”. 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You leave no trace if you pass your secret to somebody else. 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There is a case of computer misuse where somebody has logged in using your username and password.</a:t>
            </a:r>
          </a:p>
          <a:p>
            <a:pPr lvl="1">
              <a:lnSpc>
                <a:spcPct val="90000"/>
              </a:lnSpc>
            </a:pPr>
            <a:r>
              <a:rPr lang="en-GB" altLang="it-IT" sz="2000" smtClean="0"/>
              <a:t>Can you prove your innocence? </a:t>
            </a:r>
          </a:p>
          <a:p>
            <a:pPr lvl="1">
              <a:lnSpc>
                <a:spcPct val="90000"/>
              </a:lnSpc>
            </a:pPr>
            <a:r>
              <a:rPr lang="en-GB" altLang="it-IT" sz="2000" smtClean="0"/>
              <a:t>Can you prove that you have not divulged your password?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EC28DD2B-76D7-405A-A189-9B7A439BFDA9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31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Something You Hold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it-IT" sz="2800" smtClean="0"/>
              <a:t>The user has to present a physical token to be authenticated. </a:t>
            </a:r>
          </a:p>
          <a:p>
            <a:pPr>
              <a:lnSpc>
                <a:spcPct val="80000"/>
              </a:lnSpc>
            </a:pPr>
            <a:r>
              <a:rPr lang="en-GB" altLang="it-IT" sz="2800" smtClean="0"/>
              <a:t>Examples: keys, cards or identity tags (access to buildings), </a:t>
            </a:r>
            <a:r>
              <a:rPr lang="en-GB" altLang="it-IT" sz="2800" smtClean="0">
                <a:solidFill>
                  <a:schemeClr val="accent2"/>
                </a:solidFill>
              </a:rPr>
              <a:t>smart cards</a:t>
            </a:r>
            <a:r>
              <a:rPr lang="en-GB" altLang="it-IT" sz="2800" smtClean="0"/>
              <a:t>.</a:t>
            </a:r>
          </a:p>
          <a:p>
            <a:pPr>
              <a:lnSpc>
                <a:spcPct val="80000"/>
              </a:lnSpc>
            </a:pPr>
            <a:r>
              <a:rPr lang="en-GB" altLang="it-IT" sz="2800" smtClean="0"/>
              <a:t>Physical tokens can be lost or stolen. </a:t>
            </a:r>
          </a:p>
          <a:p>
            <a:pPr>
              <a:lnSpc>
                <a:spcPct val="80000"/>
              </a:lnSpc>
            </a:pPr>
            <a:r>
              <a:rPr lang="en-GB" altLang="it-IT" sz="2800" smtClean="0"/>
              <a:t>Anybody who is in possession of the token has the same rights as the legitimate owner.</a:t>
            </a:r>
          </a:p>
          <a:p>
            <a:pPr>
              <a:lnSpc>
                <a:spcPct val="80000"/>
              </a:lnSpc>
            </a:pPr>
            <a:r>
              <a:rPr lang="en-GB" altLang="it-IT" sz="2800" smtClean="0"/>
              <a:t>To increase security, physical tokens are often used in combination with something you know, e.g. bank cards come with a PIN or with a photo of the user.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FF1139E5-CC93-4A19-8596-EBC34CBFC95F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32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Who You Are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GB" altLang="it-IT" sz="2800" smtClean="0"/>
              <a:t>Biometric schemes use unique physical characteristics (</a:t>
            </a:r>
            <a:r>
              <a:rPr lang="en-GB" altLang="it-IT" sz="2800" smtClean="0">
                <a:solidFill>
                  <a:schemeClr val="accent2"/>
                </a:solidFill>
              </a:rPr>
              <a:t>traits</a:t>
            </a:r>
            <a:r>
              <a:rPr lang="en-GB" altLang="it-IT" sz="2800" smtClean="0"/>
              <a:t>, </a:t>
            </a:r>
            <a:r>
              <a:rPr lang="en-GB" altLang="it-IT" sz="2800" smtClean="0">
                <a:solidFill>
                  <a:schemeClr val="accent2"/>
                </a:solidFill>
              </a:rPr>
              <a:t>features</a:t>
            </a:r>
            <a:r>
              <a:rPr lang="en-GB" altLang="it-IT" sz="2800" smtClean="0"/>
              <a:t>) of a person such as face, finger prints, iris patterns, hand geometry (maybe even DNS at some time in the future).</a:t>
            </a:r>
          </a:p>
          <a:p>
            <a:r>
              <a:rPr lang="en-GB" altLang="it-IT" sz="2800" smtClean="0"/>
              <a:t>Biometrics may seem to offer the most secure solution for authenticating a person. </a:t>
            </a:r>
          </a:p>
          <a:p>
            <a:r>
              <a:rPr lang="en-GB" altLang="it-IT" sz="2800" smtClean="0"/>
              <a:t>We will use the example of fingerprints to sketch how biometric authentication works. 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12B0A93-0527-4D88-93ED-27E2D1D8797B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33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Fingerprint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800" smtClean="0"/>
              <a:t>Enrolment: A reference template of the user’s fingerprint is acquired at a fingerprint reader. </a:t>
            </a: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en-GB" altLang="it-IT" sz="2800" smtClean="0">
                <a:solidFill>
                  <a:srgbClr val="CC0000"/>
                </a:solidFill>
              </a:rPr>
              <a:t>Failure-to-enrol (FTR): not every person has usable fingerprints.</a:t>
            </a:r>
          </a:p>
          <a:p>
            <a:pPr>
              <a:lnSpc>
                <a:spcPct val="90000"/>
              </a:lnSpc>
            </a:pPr>
            <a:r>
              <a:rPr lang="en-GB" altLang="it-IT" sz="2800" smtClean="0"/>
              <a:t>For higher accuracy, several templates may be recorded, possibly for more than one finger</a:t>
            </a:r>
          </a:p>
          <a:p>
            <a:pPr>
              <a:lnSpc>
                <a:spcPct val="90000"/>
              </a:lnSpc>
            </a:pPr>
            <a:r>
              <a:rPr lang="en-GB" altLang="it-IT" sz="2800" smtClean="0"/>
              <a:t>Templates are stored in a secure database. </a:t>
            </a:r>
          </a:p>
          <a:p>
            <a:pPr>
              <a:lnSpc>
                <a:spcPct val="90000"/>
              </a:lnSpc>
            </a:pPr>
            <a:r>
              <a:rPr lang="en-GB" altLang="it-IT" sz="2800" smtClean="0"/>
              <a:t>When the user logs on, a new reading of the fingerprint is taken and compared against the reference template. 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578D8C9B-E5CF-41C2-A159-D148828757F5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34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Identification &amp; Verification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GB" altLang="it-IT" sz="2800" smtClean="0"/>
              <a:t>Biometrics are used for two purposes:</a:t>
            </a:r>
          </a:p>
          <a:p>
            <a:pPr lvl="1"/>
            <a:r>
              <a:rPr lang="en-GB" altLang="it-IT" sz="2400" smtClean="0"/>
              <a:t>Identification: </a:t>
            </a:r>
            <a:r>
              <a:rPr lang="en-GB" altLang="it-IT" sz="2400" smtClean="0">
                <a:solidFill>
                  <a:schemeClr val="accent2"/>
                </a:solidFill>
              </a:rPr>
              <a:t>1:</a:t>
            </a:r>
            <a:r>
              <a:rPr lang="en-GB" altLang="it-IT" sz="2400" i="1" smtClean="0">
                <a:solidFill>
                  <a:schemeClr val="accent2"/>
                </a:solidFill>
              </a:rPr>
              <a:t>n</a:t>
            </a:r>
            <a:r>
              <a:rPr lang="en-GB" altLang="it-IT" sz="2400" smtClean="0"/>
              <a:t> comparison tries to identify the user from a database of </a:t>
            </a:r>
            <a:r>
              <a:rPr lang="en-GB" altLang="it-IT" sz="2400" i="1" smtClean="0">
                <a:solidFill>
                  <a:schemeClr val="accent2"/>
                </a:solidFill>
              </a:rPr>
              <a:t>n</a:t>
            </a:r>
            <a:r>
              <a:rPr lang="en-GB" altLang="it-IT" sz="2400" smtClean="0"/>
              <a:t> persons.</a:t>
            </a:r>
          </a:p>
          <a:p>
            <a:pPr lvl="1"/>
            <a:r>
              <a:rPr lang="en-GB" altLang="it-IT" sz="2400" smtClean="0"/>
              <a:t>Verification: </a:t>
            </a:r>
            <a:r>
              <a:rPr lang="en-GB" altLang="it-IT" sz="2400" smtClean="0">
                <a:solidFill>
                  <a:schemeClr val="accent2"/>
                </a:solidFill>
              </a:rPr>
              <a:t>1:1</a:t>
            </a:r>
            <a:r>
              <a:rPr lang="en-GB" altLang="it-IT" sz="2400" smtClean="0"/>
              <a:t> comparison checks whether there is a match for a given user. </a:t>
            </a:r>
          </a:p>
          <a:p>
            <a:r>
              <a:rPr lang="en-GB" altLang="it-IT" sz="2800" smtClean="0"/>
              <a:t>Authentication by password: clear reject or accept at each authentication attempt. </a:t>
            </a:r>
          </a:p>
          <a:p>
            <a:r>
              <a:rPr lang="en-GB" altLang="it-IT" sz="2800" smtClean="0"/>
              <a:t>Biometrics: the stored reference template will hardly ever match precisely template derived from the current measurements. 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F3D634C-8348-46BA-9087-DB79C99AC958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35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Failure Rates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800" smtClean="0"/>
              <a:t>The similarity between reference template and current template is measured.</a:t>
            </a:r>
          </a:p>
          <a:p>
            <a:pPr>
              <a:lnSpc>
                <a:spcPct val="90000"/>
              </a:lnSpc>
            </a:pPr>
            <a:r>
              <a:rPr lang="en-GB" altLang="it-IT" sz="2800" smtClean="0"/>
              <a:t>The user is accepted if the match is above a predefined threshold. </a:t>
            </a: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en-GB" altLang="it-IT" sz="2800" smtClean="0">
                <a:solidFill>
                  <a:srgbClr val="CC0000"/>
                </a:solidFill>
              </a:rPr>
              <a:t>New issue: false positives and false negatives</a:t>
            </a:r>
          </a:p>
          <a:p>
            <a:pPr>
              <a:lnSpc>
                <a:spcPct val="90000"/>
              </a:lnSpc>
            </a:pPr>
            <a:r>
              <a:rPr lang="en-GB" altLang="it-IT" sz="2800" smtClean="0"/>
              <a:t>Accepting the wrong user (</a:t>
            </a:r>
            <a:r>
              <a:rPr lang="en-GB" altLang="it-IT" sz="2800" smtClean="0">
                <a:solidFill>
                  <a:schemeClr val="accent2"/>
                </a:solidFill>
              </a:rPr>
              <a:t>false positive</a:t>
            </a:r>
            <a:r>
              <a:rPr lang="en-GB" altLang="it-IT" sz="2800" smtClean="0"/>
              <a:t>) is a security problem. </a:t>
            </a:r>
          </a:p>
          <a:p>
            <a:pPr>
              <a:lnSpc>
                <a:spcPct val="90000"/>
              </a:lnSpc>
            </a:pPr>
            <a:r>
              <a:rPr lang="en-GB" altLang="it-IT" sz="2800" smtClean="0"/>
              <a:t>Rejecting a legitimate user (</a:t>
            </a:r>
            <a:r>
              <a:rPr lang="en-GB" altLang="it-IT" sz="2800" smtClean="0">
                <a:solidFill>
                  <a:schemeClr val="accent2"/>
                </a:solidFill>
              </a:rPr>
              <a:t>false negative</a:t>
            </a:r>
            <a:r>
              <a:rPr lang="en-GB" altLang="it-IT" sz="2800" smtClean="0"/>
              <a:t>) creates embarrassment and an inefficient working environment. 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9915247-3DA5-4354-84CE-8A57A19C9488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36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What You Do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it-IT" sz="2800" smtClean="0"/>
              <a:t>People perform mechanical tasks in a way that is both repeatable and specific to the individual. </a:t>
            </a:r>
          </a:p>
          <a:p>
            <a:pPr>
              <a:lnSpc>
                <a:spcPct val="80000"/>
              </a:lnSpc>
            </a:pPr>
            <a:r>
              <a:rPr lang="en-GB" altLang="it-IT" sz="2800" smtClean="0"/>
              <a:t>Experts look at the dynamics of handwriting to detect forgeries.</a:t>
            </a:r>
          </a:p>
          <a:p>
            <a:pPr>
              <a:lnSpc>
                <a:spcPct val="80000"/>
              </a:lnSpc>
            </a:pPr>
            <a:r>
              <a:rPr lang="en-GB" altLang="it-IT" sz="2800" smtClean="0"/>
              <a:t>Users could sign on a special pad that measures attributes like writing speed and writing pressure. </a:t>
            </a:r>
          </a:p>
          <a:p>
            <a:pPr>
              <a:lnSpc>
                <a:spcPct val="80000"/>
              </a:lnSpc>
            </a:pPr>
            <a:r>
              <a:rPr lang="en-GB" altLang="it-IT" sz="2800" smtClean="0"/>
              <a:t>On a keyboard, typing speed and key strokes intervals can be used to authenticate individual users. 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BF54224-4988-4401-AFBA-AA318A813221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37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Where You Are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it-IT" sz="2800" smtClean="0"/>
              <a:t>Some operating systems grant access only if you log on from a certain terminal. </a:t>
            </a:r>
          </a:p>
          <a:p>
            <a:pPr lvl="1">
              <a:lnSpc>
                <a:spcPct val="80000"/>
              </a:lnSpc>
            </a:pPr>
            <a:r>
              <a:rPr lang="en-GB" altLang="it-IT" sz="2400" smtClean="0"/>
              <a:t>A system manager may only log on from an operator console but not from an arbitrary user terminal. </a:t>
            </a:r>
          </a:p>
          <a:p>
            <a:pPr lvl="1">
              <a:lnSpc>
                <a:spcPct val="80000"/>
              </a:lnSpc>
            </a:pPr>
            <a:r>
              <a:rPr lang="en-GB" altLang="it-IT" sz="2400" smtClean="0"/>
              <a:t>Users may be only allowed to log on from a workstation in their office. </a:t>
            </a:r>
          </a:p>
          <a:p>
            <a:pPr>
              <a:lnSpc>
                <a:spcPct val="80000"/>
              </a:lnSpc>
            </a:pPr>
            <a:r>
              <a:rPr lang="en-GB" altLang="it-IT" sz="2800" smtClean="0"/>
              <a:t>Decisions of this kind will be even more frequent in mobile and distributed computing. </a:t>
            </a:r>
          </a:p>
          <a:p>
            <a:pPr>
              <a:lnSpc>
                <a:spcPct val="80000"/>
              </a:lnSpc>
            </a:pPr>
            <a:r>
              <a:rPr lang="en-GB" altLang="it-IT" sz="2800" smtClean="0"/>
              <a:t>Global Positioning System (GPS) might be used to established the precise geographical location of a user during authentication.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ECE4552-3FC5-429C-BE85-90BB07057E04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38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TOCTTOU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800" smtClean="0"/>
              <a:t>Time of check to time of use. </a:t>
            </a:r>
          </a:p>
          <a:p>
            <a:pPr>
              <a:lnSpc>
                <a:spcPct val="90000"/>
              </a:lnSpc>
            </a:pPr>
            <a:r>
              <a:rPr lang="en-GB" altLang="it-IT" sz="2800" smtClean="0"/>
              <a:t>Example: an attacker uses an unattended machine where another user is logged on. </a:t>
            </a:r>
          </a:p>
          <a:p>
            <a:pPr>
              <a:lnSpc>
                <a:spcPct val="90000"/>
              </a:lnSpc>
            </a:pPr>
            <a:r>
              <a:rPr lang="en-GB" altLang="it-IT" sz="2800" smtClean="0"/>
              <a:t>The operating system </a:t>
            </a:r>
            <a:r>
              <a:rPr lang="en-GB" altLang="it-IT" sz="2800" smtClean="0">
                <a:solidFill>
                  <a:schemeClr val="accent2"/>
                </a:solidFill>
              </a:rPr>
              <a:t>checks</a:t>
            </a:r>
            <a:r>
              <a:rPr lang="en-GB" altLang="it-IT" sz="2800" smtClean="0"/>
              <a:t> a user’s identity at the start of a session but </a:t>
            </a:r>
            <a:r>
              <a:rPr lang="en-GB" altLang="it-IT" sz="2800" smtClean="0">
                <a:solidFill>
                  <a:schemeClr val="accent2"/>
                </a:solidFill>
              </a:rPr>
              <a:t>uses</a:t>
            </a:r>
            <a:r>
              <a:rPr lang="en-GB" altLang="it-IT" sz="2800" smtClean="0"/>
              <a:t> the identity to make access control decisions later on during the session.</a:t>
            </a:r>
          </a:p>
          <a:p>
            <a:pPr>
              <a:lnSpc>
                <a:spcPct val="90000"/>
              </a:lnSpc>
            </a:pPr>
            <a:r>
              <a:rPr lang="en-GB" altLang="it-IT" sz="2800" smtClean="0"/>
              <a:t>Solution: demand authentication also at intervals within the session: lock screen automatically when a user is idle for too long.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061B8F3-4C50-463D-9B03-6EBDBED21F65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39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16387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Identification and Authentication</a:t>
            </a:r>
          </a:p>
        </p:txBody>
      </p:sp>
      <p:sp>
        <p:nvSpPr>
          <p:cNvPr id="16389" name="Segnaposto numero diapositiva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23B988-FB9F-45BD-8621-CB8E17EE1ACF}" type="slidenum">
              <a:rPr lang="it-IT" altLang="en-US">
                <a:solidFill>
                  <a:srgbClr val="FFFFFF"/>
                </a:solidFill>
              </a:rPr>
              <a:pPr eaLnBrk="1" hangingPunct="1"/>
              <a:t>4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tes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49155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Authorization: basics</a:t>
            </a:r>
          </a:p>
        </p:txBody>
      </p:sp>
      <p:sp>
        <p:nvSpPr>
          <p:cNvPr id="49157" name="Segnaposto numero diapositiva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DF2A46-1606-4F2B-BFE5-F216BF1D0958}" type="slidenum">
              <a:rPr lang="it-IT" altLang="en-US">
                <a:solidFill>
                  <a:srgbClr val="FFFFFF"/>
                </a:solidFill>
              </a:rPr>
              <a:pPr eaLnBrk="1" hangingPunct="1"/>
              <a:t>40</a:t>
            </a:fld>
            <a:endParaRPr lang="it-IT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it-IT" smtClean="0"/>
              <a:t>Introduction to Access Control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990600" y="1571625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i="1"/>
              <a:t>John wants access to protected file “PatientRecord1.doc”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362200" y="3609975"/>
            <a:ext cx="1524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1600"/>
              <a:t>Authentication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572000" y="3609975"/>
            <a:ext cx="1600200" cy="63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1400"/>
              <a:t>Authorization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 sz="1400"/>
              <a:t>(Access Control)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781800" y="3578225"/>
            <a:ext cx="1371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1600"/>
              <a:t>File Server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V="1">
            <a:off x="990600" y="37623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6172200" y="37623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1676400" y="3806825"/>
            <a:ext cx="152400" cy="6096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flipV="1">
            <a:off x="5334000" y="2895600"/>
            <a:ext cx="152400" cy="606425"/>
          </a:xfrm>
          <a:prstGeom prst="upArrow">
            <a:avLst>
              <a:gd name="adj1" fmla="val 50000"/>
              <a:gd name="adj2" fmla="val 99479"/>
            </a:avLst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6629400" y="4114800"/>
            <a:ext cx="22288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1600"/>
              <a:t>“PatientRecord1.doc”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 sz="1600"/>
              <a:t>“PatientRecord2.doc”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 sz="1600"/>
              <a:t>…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" y="2209800"/>
            <a:ext cx="6672263" cy="3432175"/>
            <a:chOff x="432" y="1392"/>
            <a:chExt cx="4203" cy="2162"/>
          </a:xfrm>
        </p:grpSpPr>
        <p:sp>
          <p:nvSpPr>
            <p:cNvPr id="50193" name="Text Box 14"/>
            <p:cNvSpPr txBox="1">
              <a:spLocks noChangeArrowheads="1"/>
            </p:cNvSpPr>
            <p:nvPr/>
          </p:nvSpPr>
          <p:spPr bwMode="auto">
            <a:xfrm>
              <a:off x="432" y="2880"/>
              <a:ext cx="1632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 sz="1600"/>
                <a:t>I am John,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it-IT" sz="1600"/>
                <a:t>My pasword is X#$@!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it-IT" sz="1600"/>
                <a:t>I want “PatientRecord1.doc”</a:t>
              </a:r>
            </a:p>
          </p:txBody>
        </p:sp>
        <p:sp>
          <p:nvSpPr>
            <p:cNvPr id="50194" name="Text Box 15"/>
            <p:cNvSpPr txBox="1">
              <a:spLocks noChangeArrowheads="1"/>
            </p:cNvSpPr>
            <p:nvPr/>
          </p:nvSpPr>
          <p:spPr bwMode="auto">
            <a:xfrm>
              <a:off x="945" y="1392"/>
              <a:ext cx="1755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it-IT" sz="1600"/>
                <a:t>Is John a Valid User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it-IT" sz="1600"/>
                <a:t>Is the password accurate</a:t>
              </a:r>
            </a:p>
          </p:txBody>
        </p:sp>
        <p:sp>
          <p:nvSpPr>
            <p:cNvPr id="50195" name="Text Box 16"/>
            <p:cNvSpPr txBox="1">
              <a:spLocks noChangeArrowheads="1"/>
            </p:cNvSpPr>
            <p:nvPr/>
          </p:nvSpPr>
          <p:spPr bwMode="auto">
            <a:xfrm>
              <a:off x="2565" y="1392"/>
              <a:ext cx="207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it-IT" sz="1600"/>
                <a:t>Is John allowed access to to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it-IT" sz="1600"/>
                <a:t>	“PatientRecord1.doc”</a:t>
              </a:r>
            </a:p>
          </p:txBody>
        </p:sp>
      </p:grpSp>
      <p:sp>
        <p:nvSpPr>
          <p:cNvPr id="50189" name="Line 17"/>
          <p:cNvSpPr>
            <a:spLocks noChangeShapeType="1"/>
          </p:cNvSpPr>
          <p:nvPr/>
        </p:nvSpPr>
        <p:spPr bwMode="auto">
          <a:xfrm>
            <a:off x="3886200" y="3733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B23F048-B8E8-43F1-937E-B5BBD62DC349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41</a:t>
            </a:fld>
            <a:endParaRPr lang="it-IT" altLang="en-US" sz="1200">
              <a:solidFill>
                <a:srgbClr val="FFFFFF"/>
              </a:solidFill>
            </a:endParaRPr>
          </a:p>
        </p:txBody>
      </p:sp>
      <p:sp>
        <p:nvSpPr>
          <p:cNvPr id="50192" name="AutoShape 13"/>
          <p:cNvSpPr>
            <a:spLocks noChangeArrowheads="1"/>
          </p:cNvSpPr>
          <p:nvPr/>
        </p:nvSpPr>
        <p:spPr bwMode="auto">
          <a:xfrm flipV="1">
            <a:off x="3124200" y="2895600"/>
            <a:ext cx="152400" cy="606425"/>
          </a:xfrm>
          <a:prstGeom prst="upArrow">
            <a:avLst>
              <a:gd name="adj1" fmla="val 50000"/>
              <a:gd name="adj2" fmla="val 994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it-IT" smtClean="0"/>
              <a:t>Introduction to Access Control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90600" y="1571625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i="1"/>
              <a:t>John wants access to protected file “PatientRecord1.doc”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362200" y="3609975"/>
            <a:ext cx="1524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1600"/>
              <a:t>Authentication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572000" y="3609975"/>
            <a:ext cx="1600200" cy="63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1400"/>
              <a:t>Authorization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 sz="1400"/>
              <a:t>(Access Control)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781800" y="3578225"/>
            <a:ext cx="1371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1600"/>
              <a:t>File Server</a:t>
            </a: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flipV="1">
            <a:off x="990600" y="37623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6172200" y="37623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1676400" y="3806825"/>
            <a:ext cx="152400" cy="6096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 flipV="1">
            <a:off x="5334000" y="2895600"/>
            <a:ext cx="152400" cy="606425"/>
          </a:xfrm>
          <a:prstGeom prst="upArrow">
            <a:avLst>
              <a:gd name="adj1" fmla="val 50000"/>
              <a:gd name="adj2" fmla="val 99479"/>
            </a:avLst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629400" y="4114800"/>
            <a:ext cx="22288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1600"/>
              <a:t>“PatientRecord1.doc”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 sz="1600"/>
              <a:t>“PatientRecord2.doc”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 sz="1600"/>
              <a:t>…</a:t>
            </a:r>
          </a:p>
        </p:txBody>
      </p:sp>
      <p:sp>
        <p:nvSpPr>
          <p:cNvPr id="51212" name="Line 17"/>
          <p:cNvSpPr>
            <a:spLocks noChangeShapeType="1"/>
          </p:cNvSpPr>
          <p:nvPr/>
        </p:nvSpPr>
        <p:spPr bwMode="auto">
          <a:xfrm>
            <a:off x="3886200" y="3733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1213" name="Group 18"/>
          <p:cNvGrpSpPr>
            <a:grpSpLocks/>
          </p:cNvGrpSpPr>
          <p:nvPr/>
        </p:nvGrpSpPr>
        <p:grpSpPr bwMode="auto">
          <a:xfrm>
            <a:off x="457200" y="2286000"/>
            <a:ext cx="8113713" cy="2438400"/>
            <a:chOff x="288" y="1440"/>
            <a:chExt cx="4831" cy="1536"/>
          </a:xfrm>
        </p:grpSpPr>
        <p:sp>
          <p:nvSpPr>
            <p:cNvPr id="51216" name="Text Box 19"/>
            <p:cNvSpPr txBox="1">
              <a:spLocks noChangeArrowheads="1"/>
            </p:cNvSpPr>
            <p:nvPr/>
          </p:nvSpPr>
          <p:spPr bwMode="auto">
            <a:xfrm>
              <a:off x="288" y="2764"/>
              <a:ext cx="23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 sz="1600"/>
                <a:t>&lt;John(X#$@&gt;),  “PatientRecord1.doc”, R&gt;</a:t>
              </a:r>
            </a:p>
          </p:txBody>
        </p:sp>
        <p:sp>
          <p:nvSpPr>
            <p:cNvPr id="51217" name="Text Box 20"/>
            <p:cNvSpPr txBox="1">
              <a:spLocks noChangeArrowheads="1"/>
            </p:cNvSpPr>
            <p:nvPr/>
          </p:nvSpPr>
          <p:spPr bwMode="auto">
            <a:xfrm>
              <a:off x="2865" y="1440"/>
              <a:ext cx="225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 sz="1600"/>
                <a:t>&lt;John,  “PatientRecord1.doc”, R&gt;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it-IT" sz="1600"/>
                <a:t>&lt;Bob,  “PatientRecord2.doc”, R&gt;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it-IT" sz="1600"/>
                <a:t>&lt;Bill,  “PatientRecord1.doc”, W&gt;</a:t>
              </a:r>
            </a:p>
          </p:txBody>
        </p:sp>
      </p:grpSp>
      <p:sp>
        <p:nvSpPr>
          <p:cNvPr id="23" name="Segnaposto numero diapositiva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64DC010-8918-40A0-8AE1-2296E5C4D85B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42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it-IT" smtClean="0"/>
              <a:t>Access Control, contd.</a:t>
            </a:r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304800" y="1905000"/>
            <a:ext cx="8153400" cy="1436688"/>
            <a:chOff x="192" y="1440"/>
            <a:chExt cx="5136" cy="905"/>
          </a:xfrm>
        </p:grpSpPr>
        <p:sp>
          <p:nvSpPr>
            <p:cNvPr id="52240" name="Text Box 4"/>
            <p:cNvSpPr txBox="1">
              <a:spLocks noChangeArrowheads="1"/>
            </p:cNvSpPr>
            <p:nvPr/>
          </p:nvSpPr>
          <p:spPr bwMode="auto">
            <a:xfrm>
              <a:off x="192" y="1680"/>
              <a:ext cx="1776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600"/>
                <a:t>&lt;John “PatientRecord.doc”, R&gt;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it-IT" sz="1600"/>
                <a:t>{Request}</a:t>
              </a:r>
            </a:p>
          </p:txBody>
        </p:sp>
        <p:sp>
          <p:nvSpPr>
            <p:cNvPr id="52241" name="Text Box 5"/>
            <p:cNvSpPr txBox="1">
              <a:spLocks noChangeArrowheads="1"/>
            </p:cNvSpPr>
            <p:nvPr/>
          </p:nvSpPr>
          <p:spPr bwMode="auto">
            <a:xfrm>
              <a:off x="2160" y="1440"/>
              <a:ext cx="2160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600"/>
                <a:t>&lt;John,  “PatientRecord1.doc”, R&gt;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it-IT" sz="1600"/>
                <a:t>&lt;Bob,  “PatientRecord2.doc”, R&gt;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it-IT" sz="1600"/>
                <a:t>&lt;Bill,  “PatientRecord1.doc”, W&gt;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it-IT" sz="1600"/>
                <a:t>{Policy or Access Control List (ACL)}</a:t>
              </a:r>
            </a:p>
          </p:txBody>
        </p:sp>
        <p:sp>
          <p:nvSpPr>
            <p:cNvPr id="52242" name="Text Box 6"/>
            <p:cNvSpPr txBox="1">
              <a:spLocks noChangeArrowheads="1"/>
            </p:cNvSpPr>
            <p:nvPr/>
          </p:nvSpPr>
          <p:spPr bwMode="auto">
            <a:xfrm>
              <a:off x="4176" y="1584"/>
              <a:ext cx="1152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600"/>
                <a:t>Permit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it-IT" sz="1600"/>
                <a:t>{Response}</a:t>
              </a:r>
            </a:p>
          </p:txBody>
        </p:sp>
        <p:sp>
          <p:nvSpPr>
            <p:cNvPr id="52243" name="Text Box 7"/>
            <p:cNvSpPr txBox="1">
              <a:spLocks noChangeArrowheads="1"/>
            </p:cNvSpPr>
            <p:nvPr/>
          </p:nvSpPr>
          <p:spPr bwMode="auto">
            <a:xfrm>
              <a:off x="1920" y="168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 b="1"/>
                <a:t>VS</a:t>
              </a:r>
            </a:p>
          </p:txBody>
        </p:sp>
        <p:sp>
          <p:nvSpPr>
            <p:cNvPr id="52244" name="AutoShape 8"/>
            <p:cNvSpPr>
              <a:spLocks noChangeArrowheads="1"/>
            </p:cNvSpPr>
            <p:nvPr/>
          </p:nvSpPr>
          <p:spPr bwMode="auto">
            <a:xfrm>
              <a:off x="4176" y="1680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38200" y="3733800"/>
            <a:ext cx="7467600" cy="1905000"/>
            <a:chOff x="528" y="2352"/>
            <a:chExt cx="4704" cy="1200"/>
          </a:xfrm>
        </p:grpSpPr>
        <p:sp>
          <p:nvSpPr>
            <p:cNvPr id="52231" name="Rectangle 10"/>
            <p:cNvSpPr>
              <a:spLocks noChangeArrowheads="1"/>
            </p:cNvSpPr>
            <p:nvPr/>
          </p:nvSpPr>
          <p:spPr bwMode="auto">
            <a:xfrm>
              <a:off x="528" y="2352"/>
              <a:ext cx="4704" cy="1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52232" name="Group 11"/>
            <p:cNvGrpSpPr>
              <a:grpSpLocks/>
            </p:cNvGrpSpPr>
            <p:nvPr/>
          </p:nvGrpSpPr>
          <p:grpSpPr bwMode="auto">
            <a:xfrm>
              <a:off x="576" y="2448"/>
              <a:ext cx="4656" cy="855"/>
              <a:chOff x="576" y="2448"/>
              <a:chExt cx="4656" cy="855"/>
            </a:xfrm>
          </p:grpSpPr>
          <p:grpSp>
            <p:nvGrpSpPr>
              <p:cNvPr id="52233" name="Group 12"/>
              <p:cNvGrpSpPr>
                <a:grpSpLocks/>
              </p:cNvGrpSpPr>
              <p:nvPr/>
            </p:nvGrpSpPr>
            <p:grpSpPr bwMode="auto">
              <a:xfrm>
                <a:off x="576" y="2448"/>
                <a:ext cx="4656" cy="454"/>
                <a:chOff x="720" y="2725"/>
                <a:chExt cx="4656" cy="454"/>
              </a:xfrm>
            </p:grpSpPr>
            <p:sp>
              <p:nvSpPr>
                <p:cNvPr id="5223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20" y="2736"/>
                  <a:ext cx="1152" cy="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it-IT" sz="1600"/>
                    <a:t>&lt;S, O, A&gt;</a:t>
                  </a: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it-IT" sz="1600"/>
                    <a:t>{Request}</a:t>
                  </a:r>
                </a:p>
              </p:txBody>
            </p:sp>
            <p:sp>
              <p:nvSpPr>
                <p:cNvPr id="5223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112" y="2736"/>
                  <a:ext cx="1776" cy="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it-IT" sz="1600"/>
                    <a:t>&lt;S, O, A&gt;*</a:t>
                  </a: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it-IT" sz="1600"/>
                    <a:t>{Access Control List (ACL)}</a:t>
                  </a:r>
                </a:p>
              </p:txBody>
            </p:sp>
            <p:sp>
              <p:nvSpPr>
                <p:cNvPr id="5223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128" y="2725"/>
                  <a:ext cx="1248" cy="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it-IT" sz="1600"/>
                    <a:t>&lt;D&gt;*</a:t>
                  </a: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it-IT" sz="1600"/>
                    <a:t>{Response}</a:t>
                  </a:r>
                </a:p>
              </p:txBody>
            </p:sp>
            <p:sp>
              <p:nvSpPr>
                <p:cNvPr id="5223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824" y="2736"/>
                  <a:ext cx="38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it-IT" b="1"/>
                    <a:t>VS</a:t>
                  </a:r>
                </a:p>
              </p:txBody>
            </p:sp>
            <p:sp>
              <p:nvSpPr>
                <p:cNvPr id="52239" name="AutoShape 17"/>
                <p:cNvSpPr>
                  <a:spLocks noChangeArrowheads="1"/>
                </p:cNvSpPr>
                <p:nvPr/>
              </p:nvSpPr>
              <p:spPr bwMode="auto">
                <a:xfrm>
                  <a:off x="3936" y="2784"/>
                  <a:ext cx="336" cy="48"/>
                </a:xfrm>
                <a:prstGeom prst="rightArrow">
                  <a:avLst>
                    <a:gd name="adj1" fmla="val 50000"/>
                    <a:gd name="adj2" fmla="val 17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sp>
            <p:nvSpPr>
              <p:cNvPr id="52234" name="Text Box 18"/>
              <p:cNvSpPr txBox="1">
                <a:spLocks noChangeArrowheads="1"/>
              </p:cNvSpPr>
              <p:nvPr/>
            </p:nvSpPr>
            <p:spPr bwMode="auto">
              <a:xfrm>
                <a:off x="816" y="3072"/>
                <a:ext cx="40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it-IT" b="1"/>
                  <a:t>S – Subject, O – Object, A – Action, D - Decision</a:t>
                </a:r>
              </a:p>
            </p:txBody>
          </p:sp>
        </p:grpSp>
      </p:grpSp>
      <p:sp>
        <p:nvSpPr>
          <p:cNvPr id="21" name="Segnaposto numero diapositiva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209F839-B1CC-4231-979A-B48273E175EE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43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it-IT" altLang="it-IT" smtClean="0"/>
              <a:t>Types of Access Control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Discretionary access control (DAC)</a:t>
            </a:r>
            <a:r>
              <a:rPr lang="en-US" dirty="0" smtClean="0"/>
              <a:t> (or identity based access control – IBAC): If an individual user can set an access control mechanism to allow or deny access to an object.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Mandatory access control (MAC)</a:t>
            </a:r>
            <a:r>
              <a:rPr lang="en-US" dirty="0" smtClean="0"/>
              <a:t>: When a system mechanism controls access to an object and an individual user cannot alter that access.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Originator controlled access control (ORCON or ORGCON)</a:t>
            </a:r>
            <a:r>
              <a:rPr lang="en-US" dirty="0" smtClean="0"/>
              <a:t>: bases access on the creator of an object (or the information it contains).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0FE5F7E3-B200-4A21-A4F6-321A014A0157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44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Access Control Structures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it-IT" sz="2800" smtClean="0"/>
              <a:t>Requirements on access control structures:</a:t>
            </a:r>
          </a:p>
          <a:p>
            <a:pPr>
              <a:lnSpc>
                <a:spcPct val="80000"/>
              </a:lnSpc>
            </a:pPr>
            <a:endParaRPr lang="en-GB" altLang="it-IT" sz="1200" smtClean="0"/>
          </a:p>
          <a:p>
            <a:pPr lvl="1">
              <a:lnSpc>
                <a:spcPct val="80000"/>
              </a:lnSpc>
              <a:buClr>
                <a:srgbClr val="CC0000"/>
              </a:buClr>
            </a:pPr>
            <a:r>
              <a:rPr lang="en-GB" altLang="it-IT" smtClean="0">
                <a:solidFill>
                  <a:srgbClr val="CC0000"/>
                </a:solidFill>
              </a:rPr>
              <a:t>The access control structure should help to express your desired access control policy.</a:t>
            </a:r>
          </a:p>
          <a:p>
            <a:pPr lvl="1">
              <a:lnSpc>
                <a:spcPct val="80000"/>
              </a:lnSpc>
              <a:buClr>
                <a:srgbClr val="CC0000"/>
              </a:buClr>
            </a:pPr>
            <a:r>
              <a:rPr lang="en-GB" altLang="it-IT" smtClean="0">
                <a:solidFill>
                  <a:srgbClr val="CC0000"/>
                </a:solidFill>
              </a:rPr>
              <a:t>You should be able to check that your policy has been captured correctly.</a:t>
            </a:r>
          </a:p>
          <a:p>
            <a:pPr>
              <a:lnSpc>
                <a:spcPct val="80000"/>
              </a:lnSpc>
            </a:pPr>
            <a:endParaRPr lang="en-GB" altLang="it-IT" sz="800" smtClean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it-IT" sz="2800" smtClean="0"/>
              <a:t>Access rights can be defined individually for each combination of subject and object.</a:t>
            </a:r>
          </a:p>
          <a:p>
            <a:pPr>
              <a:lnSpc>
                <a:spcPct val="80000"/>
              </a:lnSpc>
            </a:pPr>
            <a:r>
              <a:rPr lang="en-GB" altLang="it-IT" sz="2800" smtClean="0"/>
              <a:t>For large numbers of subjects and objects, such structures are cumbersome to manage. Intermediate levels of control are preferable.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5B0A1A37-5C18-4E95-8614-CB6D3FAB6BB7}" type="slidenum">
              <a:rPr lang="de-DE" altLang="it-IT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45</a:t>
            </a:fld>
            <a:endParaRPr lang="de-DE" altLang="it-IT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Access Control Matrix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defRPr/>
            </a:pPr>
            <a:r>
              <a:rPr lang="en-GB" sz="2800"/>
              <a:t>We specify for each combination of subject and object the operations that are permitted.</a:t>
            </a:r>
          </a:p>
          <a:p>
            <a:pPr>
              <a:defRPr/>
            </a:pPr>
            <a:r>
              <a:rPr lang="en-GB" sz="2800" i="1">
                <a:solidFill>
                  <a:schemeClr val="accent2"/>
                </a:solidFill>
              </a:rPr>
              <a:t>S</a:t>
            </a:r>
            <a:r>
              <a:rPr lang="en-GB" sz="2800"/>
              <a:t> … set of subjects</a:t>
            </a:r>
          </a:p>
          <a:p>
            <a:pPr>
              <a:defRPr/>
            </a:pPr>
            <a:r>
              <a:rPr lang="en-GB" sz="2800" i="1">
                <a:solidFill>
                  <a:schemeClr val="accent2"/>
                </a:solidFill>
              </a:rPr>
              <a:t>O</a:t>
            </a:r>
            <a:r>
              <a:rPr lang="en-GB" sz="2800"/>
              <a:t> … set of objects</a:t>
            </a:r>
          </a:p>
          <a:p>
            <a:pPr>
              <a:defRPr/>
            </a:pPr>
            <a:r>
              <a:rPr lang="en-GB" sz="2800" i="1">
                <a:solidFill>
                  <a:schemeClr val="accent2"/>
                </a:solidFill>
              </a:rPr>
              <a:t>A</a:t>
            </a:r>
            <a:r>
              <a:rPr lang="en-GB" sz="2800"/>
              <a:t> … set of access operations</a:t>
            </a:r>
            <a:endParaRPr lang="en-GB" sz="2800">
              <a:solidFill>
                <a:srgbClr val="003399"/>
              </a:solidFill>
            </a:endParaRPr>
          </a:p>
          <a:p>
            <a:pPr>
              <a:defRPr/>
            </a:pPr>
            <a:r>
              <a:rPr lang="en-GB" sz="2800">
                <a:solidFill>
                  <a:schemeClr val="accent2"/>
                </a:solidFill>
              </a:rPr>
              <a:t>Access control matrix:  </a:t>
            </a:r>
            <a:r>
              <a:rPr lang="en-GB" sz="2800" i="1">
                <a:solidFill>
                  <a:schemeClr val="accent2"/>
                </a:solidFill>
              </a:rPr>
              <a:t>M = (M</a:t>
            </a:r>
            <a:r>
              <a:rPr lang="en-GB" sz="2800" i="1" baseline="-25000">
                <a:solidFill>
                  <a:schemeClr val="accent2"/>
                </a:solidFill>
              </a:rPr>
              <a:t>so</a:t>
            </a:r>
            <a:r>
              <a:rPr lang="en-GB" sz="2800" i="1">
                <a:solidFill>
                  <a:schemeClr val="accent2"/>
                </a:solidFill>
              </a:rPr>
              <a:t>)</a:t>
            </a:r>
            <a:r>
              <a:rPr lang="en-GB" sz="2800" i="1" baseline="-25000">
                <a:solidFill>
                  <a:schemeClr val="accent2"/>
                </a:solidFill>
              </a:rPr>
              <a:t>s</a:t>
            </a:r>
            <a:r>
              <a:rPr lang="en-GB" sz="2800" i="1" baseline="-25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</a:t>
            </a:r>
            <a:r>
              <a:rPr lang="en-GB" sz="2800" i="1" baseline="-25000">
                <a:solidFill>
                  <a:schemeClr val="accent2"/>
                </a:solidFill>
              </a:rPr>
              <a:t>S,o</a:t>
            </a:r>
            <a:r>
              <a:rPr lang="en-GB" sz="2800" i="1" baseline="-25000">
                <a:solidFill>
                  <a:schemeClr val="accent2"/>
                </a:solidFill>
                <a:sym typeface="Symbol" pitchFamily="18" charset="2"/>
              </a:rPr>
              <a:t></a:t>
            </a:r>
            <a:r>
              <a:rPr lang="en-GB" sz="2800" i="1" baseline="-25000">
                <a:solidFill>
                  <a:schemeClr val="accent2"/>
                </a:solidFill>
              </a:rPr>
              <a:t>O</a:t>
            </a:r>
            <a:r>
              <a:rPr lang="en-GB" sz="2800" i="1">
                <a:solidFill>
                  <a:schemeClr val="accent2"/>
                </a:solidFill>
              </a:rPr>
              <a:t> </a:t>
            </a:r>
          </a:p>
          <a:p>
            <a:pPr>
              <a:defRPr/>
            </a:pPr>
            <a:r>
              <a:rPr lang="en-GB" sz="2800"/>
              <a:t>The matrix entry</a:t>
            </a:r>
            <a:r>
              <a:rPr lang="en-GB" sz="2800" i="1">
                <a:solidFill>
                  <a:srgbClr val="003399"/>
                </a:solidFill>
              </a:rPr>
              <a:t> </a:t>
            </a:r>
            <a:r>
              <a:rPr lang="en-GB" sz="2800" i="1">
                <a:solidFill>
                  <a:schemeClr val="accent2"/>
                </a:solidFill>
              </a:rPr>
              <a:t>M</a:t>
            </a:r>
            <a:r>
              <a:rPr lang="en-GB" sz="2800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</a:t>
            </a:r>
            <a:r>
              <a:rPr lang="en-GB" sz="2800" i="1">
                <a:solidFill>
                  <a:schemeClr val="accent2"/>
                </a:solidFill>
                <a:sym typeface="Symbol" pitchFamily="18" charset="2"/>
              </a:rPr>
              <a:t></a:t>
            </a:r>
            <a:r>
              <a:rPr lang="en-GB" sz="2800" i="1">
                <a:solidFill>
                  <a:schemeClr val="accent2"/>
                </a:solidFill>
              </a:rPr>
              <a:t>A</a:t>
            </a:r>
            <a:r>
              <a:rPr lang="en-GB" sz="2800" i="1"/>
              <a:t> </a:t>
            </a:r>
            <a:r>
              <a:rPr lang="en-GB" sz="2800"/>
              <a:t>specifies the operations subject </a:t>
            </a:r>
            <a:r>
              <a:rPr lang="en-GB" sz="2800" i="1">
                <a:solidFill>
                  <a:schemeClr val="accent2"/>
                </a:solidFill>
              </a:rPr>
              <a:t>s</a:t>
            </a:r>
            <a:r>
              <a:rPr lang="en-GB" sz="2800"/>
              <a:t> may perform on object </a:t>
            </a:r>
            <a:r>
              <a:rPr lang="en-GB" sz="2800" i="1">
                <a:solidFill>
                  <a:schemeClr val="accent2"/>
                </a:solidFill>
              </a:rPr>
              <a:t>o</a:t>
            </a:r>
            <a:r>
              <a:rPr lang="en-GB" sz="2800"/>
              <a:t>.</a:t>
            </a:r>
            <a:endParaRPr lang="en-GB" sz="2800" i="1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GB" sz="2800"/>
              <a:t>You can visualize the matrix as a (big) table.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005DAF6C-65B2-4A60-827E-7DF25BBBE127}" type="slidenum">
              <a:rPr lang="de-DE" altLang="it-IT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46</a:t>
            </a:fld>
            <a:endParaRPr lang="de-DE" altLang="it-IT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Access Control Matrix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GB" altLang="it-IT" sz="2800" smtClean="0"/>
              <a:t>When all your users (principals) are know individually, you can express your policy in an</a:t>
            </a:r>
            <a:r>
              <a:rPr lang="en-GB" altLang="it-IT" sz="2800" smtClean="0">
                <a:solidFill>
                  <a:srgbClr val="003399"/>
                </a:solidFill>
              </a:rPr>
              <a:t> </a:t>
            </a:r>
            <a:r>
              <a:rPr lang="en-GB" altLang="it-IT" sz="2800" smtClean="0">
                <a:solidFill>
                  <a:schemeClr val="accent2"/>
                </a:solidFill>
              </a:rPr>
              <a:t>access control matrix</a:t>
            </a:r>
            <a:r>
              <a:rPr lang="en-GB" altLang="it-IT" sz="2800" smtClean="0"/>
              <a:t>,</a:t>
            </a:r>
            <a:r>
              <a:rPr lang="en-GB" altLang="it-IT" sz="2800" smtClean="0">
                <a:solidFill>
                  <a:srgbClr val="003399"/>
                </a:solidFill>
              </a:rPr>
              <a:t> </a:t>
            </a:r>
            <a:r>
              <a:rPr lang="en-GB" altLang="it-IT" sz="2800" smtClean="0"/>
              <a:t>with a row for each principal and a column for each object</a:t>
            </a:r>
          </a:p>
        </p:txBody>
      </p:sp>
      <p:sp>
        <p:nvSpPr>
          <p:cNvPr id="16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8A91E56-02B6-4F99-8BA0-747A8479EDEB}" type="slidenum">
              <a:rPr lang="de-DE" altLang="it-IT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47</a:t>
            </a:fld>
            <a:endParaRPr lang="de-DE" altLang="it-IT" sz="1200">
              <a:solidFill>
                <a:srgbClr val="FFFFFF"/>
              </a:solidFill>
            </a:endParaRPr>
          </a:p>
        </p:txBody>
      </p:sp>
      <p:grpSp>
        <p:nvGrpSpPr>
          <p:cNvPr id="56326" name="Group 4"/>
          <p:cNvGrpSpPr>
            <a:grpSpLocks/>
          </p:cNvGrpSpPr>
          <p:nvPr/>
        </p:nvGrpSpPr>
        <p:grpSpPr bwMode="auto">
          <a:xfrm>
            <a:off x="468313" y="3860800"/>
            <a:ext cx="8229600" cy="1447800"/>
            <a:chOff x="336" y="3120"/>
            <a:chExt cx="5184" cy="720"/>
          </a:xfrm>
        </p:grpSpPr>
        <p:sp>
          <p:nvSpPr>
            <p:cNvPr id="56327" name="Rectangle 5"/>
            <p:cNvSpPr>
              <a:spLocks noChangeArrowheads="1"/>
            </p:cNvSpPr>
            <p:nvPr/>
          </p:nvSpPr>
          <p:spPr bwMode="auto">
            <a:xfrm>
              <a:off x="336" y="3360"/>
              <a:ext cx="912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sz="2400">
                  <a:latin typeface="Helvetica" panose="020B0604020202020204" pitchFamily="34" charset="0"/>
                </a:rPr>
                <a:t>Alice</a:t>
              </a:r>
            </a:p>
          </p:txBody>
        </p:sp>
        <p:sp>
          <p:nvSpPr>
            <p:cNvPr id="56328" name="Rectangle 6"/>
            <p:cNvSpPr>
              <a:spLocks noChangeArrowheads="1"/>
            </p:cNvSpPr>
            <p:nvPr/>
          </p:nvSpPr>
          <p:spPr bwMode="auto">
            <a:xfrm>
              <a:off x="336" y="3600"/>
              <a:ext cx="912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sz="2400">
                  <a:latin typeface="Helvetica" panose="020B0604020202020204" pitchFamily="34" charset="0"/>
                </a:rPr>
                <a:t>Bob</a:t>
              </a:r>
            </a:p>
          </p:txBody>
        </p:sp>
        <p:sp>
          <p:nvSpPr>
            <p:cNvPr id="56329" name="Rectangle 7"/>
            <p:cNvSpPr>
              <a:spLocks noChangeArrowheads="1"/>
            </p:cNvSpPr>
            <p:nvPr/>
          </p:nvSpPr>
          <p:spPr bwMode="auto">
            <a:xfrm>
              <a:off x="1248" y="3360"/>
              <a:ext cx="1440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sz="2400">
                  <a:latin typeface="Helvetica" panose="020B0604020202020204" pitchFamily="34" charset="0"/>
                </a:rPr>
                <a:t>-</a:t>
              </a:r>
              <a:endParaRPr lang="en-US" altLang="it-IT" sz="2400" i="1">
                <a:latin typeface="Helvetica" panose="020B0604020202020204" pitchFamily="34" charset="0"/>
              </a:endParaRPr>
            </a:p>
          </p:txBody>
        </p:sp>
        <p:sp>
          <p:nvSpPr>
            <p:cNvPr id="56330" name="Rectangle 8"/>
            <p:cNvSpPr>
              <a:spLocks noChangeArrowheads="1"/>
            </p:cNvSpPr>
            <p:nvPr/>
          </p:nvSpPr>
          <p:spPr bwMode="auto">
            <a:xfrm>
              <a:off x="1248" y="3600"/>
              <a:ext cx="1440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sz="2400">
                  <a:latin typeface="Helvetica" panose="020B0604020202020204" pitchFamily="34" charset="0"/>
                </a:rPr>
                <a:t>{read,write}</a:t>
              </a:r>
              <a:endParaRPr lang="en-US" altLang="it-IT" sz="2400" i="1">
                <a:latin typeface="Helvetica" panose="020B0604020202020204" pitchFamily="34" charset="0"/>
              </a:endParaRPr>
            </a:p>
          </p:txBody>
        </p:sp>
        <p:sp>
          <p:nvSpPr>
            <p:cNvPr id="56331" name="Rectangle 9"/>
            <p:cNvSpPr>
              <a:spLocks noChangeArrowheads="1"/>
            </p:cNvSpPr>
            <p:nvPr/>
          </p:nvSpPr>
          <p:spPr bwMode="auto">
            <a:xfrm>
              <a:off x="1248" y="3120"/>
              <a:ext cx="1440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sz="2400">
                  <a:latin typeface="Helvetica" panose="020B0604020202020204" pitchFamily="34" charset="0"/>
                </a:rPr>
                <a:t>bill.doc</a:t>
              </a:r>
              <a:endParaRPr lang="en-US" altLang="it-IT" sz="2400" i="1">
                <a:latin typeface="Helvetica" panose="020B0604020202020204" pitchFamily="34" charset="0"/>
              </a:endParaRPr>
            </a:p>
          </p:txBody>
        </p:sp>
        <p:sp>
          <p:nvSpPr>
            <p:cNvPr id="56332" name="Rectangle 10"/>
            <p:cNvSpPr>
              <a:spLocks noChangeArrowheads="1"/>
            </p:cNvSpPr>
            <p:nvPr/>
          </p:nvSpPr>
          <p:spPr bwMode="auto">
            <a:xfrm>
              <a:off x="2688" y="3360"/>
              <a:ext cx="1440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sz="2400">
                  <a:latin typeface="Helvetica" panose="020B0604020202020204" pitchFamily="34" charset="0"/>
                </a:rPr>
                <a:t>{exec}</a:t>
              </a:r>
              <a:endParaRPr lang="en-US" altLang="it-IT" sz="2400" i="1">
                <a:latin typeface="Helvetica" panose="020B0604020202020204" pitchFamily="34" charset="0"/>
              </a:endParaRPr>
            </a:p>
          </p:txBody>
        </p:sp>
        <p:sp>
          <p:nvSpPr>
            <p:cNvPr id="56333" name="Rectangle 11"/>
            <p:cNvSpPr>
              <a:spLocks noChangeArrowheads="1"/>
            </p:cNvSpPr>
            <p:nvPr/>
          </p:nvSpPr>
          <p:spPr bwMode="auto">
            <a:xfrm>
              <a:off x="2688" y="3600"/>
              <a:ext cx="1440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sz="2400">
                  <a:latin typeface="Helvetica" panose="020B0604020202020204" pitchFamily="34" charset="0"/>
                </a:rPr>
                <a:t>{exec}</a:t>
              </a:r>
              <a:endParaRPr lang="en-US" altLang="it-IT" sz="2400" i="1">
                <a:latin typeface="Helvetica" panose="020B0604020202020204" pitchFamily="34" charset="0"/>
              </a:endParaRPr>
            </a:p>
          </p:txBody>
        </p:sp>
        <p:sp>
          <p:nvSpPr>
            <p:cNvPr id="56334" name="Rectangle 12"/>
            <p:cNvSpPr>
              <a:spLocks noChangeArrowheads="1"/>
            </p:cNvSpPr>
            <p:nvPr/>
          </p:nvSpPr>
          <p:spPr bwMode="auto">
            <a:xfrm>
              <a:off x="2688" y="3120"/>
              <a:ext cx="1440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sz="2400">
                  <a:latin typeface="Helvetica" panose="020B0604020202020204" pitchFamily="34" charset="0"/>
                </a:rPr>
                <a:t>edit.exe</a:t>
              </a:r>
              <a:endParaRPr lang="en-US" altLang="it-IT" sz="2400" i="1">
                <a:latin typeface="Helvetica" panose="020B0604020202020204" pitchFamily="34" charset="0"/>
              </a:endParaRPr>
            </a:p>
          </p:txBody>
        </p:sp>
        <p:sp>
          <p:nvSpPr>
            <p:cNvPr id="56335" name="Rectangle 13"/>
            <p:cNvSpPr>
              <a:spLocks noChangeArrowheads="1"/>
            </p:cNvSpPr>
            <p:nvPr/>
          </p:nvSpPr>
          <p:spPr bwMode="auto">
            <a:xfrm>
              <a:off x="4080" y="3360"/>
              <a:ext cx="1440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sz="2400">
                  <a:latin typeface="Helvetica" panose="020B0604020202020204" pitchFamily="34" charset="0"/>
                </a:rPr>
                <a:t>{exec,read}</a:t>
              </a:r>
              <a:endParaRPr lang="en-US" altLang="it-IT" sz="2400" i="1">
                <a:latin typeface="Helvetica" panose="020B0604020202020204" pitchFamily="34" charset="0"/>
              </a:endParaRPr>
            </a:p>
          </p:txBody>
        </p:sp>
        <p:sp>
          <p:nvSpPr>
            <p:cNvPr id="56336" name="Rectangle 14"/>
            <p:cNvSpPr>
              <a:spLocks noChangeArrowheads="1"/>
            </p:cNvSpPr>
            <p:nvPr/>
          </p:nvSpPr>
          <p:spPr bwMode="auto">
            <a:xfrm>
              <a:off x="4080" y="3600"/>
              <a:ext cx="1440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sz="2400">
                  <a:latin typeface="Helvetica" panose="020B0604020202020204" pitchFamily="34" charset="0"/>
                </a:rPr>
                <a:t>{exec,read,write}</a:t>
              </a:r>
              <a:endParaRPr lang="en-US" altLang="it-IT" sz="2400" i="1">
                <a:latin typeface="Helvetica" panose="020B0604020202020204" pitchFamily="34" charset="0"/>
              </a:endParaRPr>
            </a:p>
          </p:txBody>
        </p:sp>
        <p:sp>
          <p:nvSpPr>
            <p:cNvPr id="56337" name="Rectangle 15"/>
            <p:cNvSpPr>
              <a:spLocks noChangeArrowheads="1"/>
            </p:cNvSpPr>
            <p:nvPr/>
          </p:nvSpPr>
          <p:spPr bwMode="auto">
            <a:xfrm>
              <a:off x="4080" y="3120"/>
              <a:ext cx="1440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sz="2400">
                  <a:latin typeface="Helvetica" panose="020B0604020202020204" pitchFamily="34" charset="0"/>
                </a:rPr>
                <a:t>fun.com</a:t>
              </a:r>
              <a:endParaRPr lang="en-US" altLang="it-IT" sz="2400" i="1"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Access Control Matrix ctd.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800" smtClean="0"/>
              <a:t>The access control matrix is</a:t>
            </a:r>
          </a:p>
          <a:p>
            <a:pPr lvl="1">
              <a:lnSpc>
                <a:spcPct val="90000"/>
              </a:lnSpc>
            </a:pPr>
            <a:r>
              <a:rPr lang="en-GB" altLang="it-IT" smtClean="0"/>
              <a:t>an abstract concept,</a:t>
            </a:r>
          </a:p>
          <a:p>
            <a:pPr lvl="1">
              <a:lnSpc>
                <a:spcPct val="90000"/>
              </a:lnSpc>
            </a:pPr>
            <a:r>
              <a:rPr lang="en-GB" altLang="it-IT" smtClean="0"/>
              <a:t>not very suitable for direct implementation,</a:t>
            </a:r>
          </a:p>
          <a:p>
            <a:pPr lvl="1">
              <a:lnSpc>
                <a:spcPct val="90000"/>
              </a:lnSpc>
            </a:pPr>
            <a:r>
              <a:rPr lang="en-GB" altLang="it-IT" smtClean="0"/>
              <a:t>not very convenient for managing security.</a:t>
            </a:r>
            <a:endParaRPr lang="en-GB" altLang="it-IT" sz="900" i="1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A33AA2F-FE16-4EFB-A98C-7C51A0BCAE4E}" type="slidenum">
              <a:rPr lang="de-DE" altLang="it-IT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48</a:t>
            </a:fld>
            <a:endParaRPr lang="de-DE" altLang="it-IT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Capabilities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800" smtClean="0"/>
              <a:t>Focus on the subject:</a:t>
            </a:r>
          </a:p>
          <a:p>
            <a:pPr lvl="1">
              <a:lnSpc>
                <a:spcPct val="90000"/>
              </a:lnSpc>
            </a:pPr>
            <a:r>
              <a:rPr lang="en-GB" altLang="it-IT" smtClean="0"/>
              <a:t>access rights are stored with the subject</a:t>
            </a:r>
          </a:p>
          <a:p>
            <a:pPr lvl="1">
              <a:lnSpc>
                <a:spcPct val="90000"/>
              </a:lnSpc>
            </a:pPr>
            <a:r>
              <a:rPr lang="en-GB" altLang="it-IT" smtClean="0"/>
              <a:t>capabilities </a:t>
            </a:r>
            <a:r>
              <a:rPr lang="en-GB" altLang="it-IT" smtClean="0">
                <a:sym typeface="Symbol" panose="05050102010706020507" pitchFamily="18" charset="2"/>
              </a:rPr>
              <a:t> </a:t>
            </a:r>
            <a:r>
              <a:rPr lang="en-GB" altLang="it-IT" smtClean="0"/>
              <a:t>rows of the access control matrix</a:t>
            </a:r>
          </a:p>
          <a:p>
            <a:pPr lvl="1">
              <a:lnSpc>
                <a:spcPct val="90000"/>
              </a:lnSpc>
            </a:pPr>
            <a:endParaRPr lang="en-GB" altLang="it-IT" smtClean="0"/>
          </a:p>
          <a:p>
            <a:pPr>
              <a:lnSpc>
                <a:spcPct val="90000"/>
              </a:lnSpc>
            </a:pPr>
            <a:endParaRPr lang="en-GB" altLang="it-IT" sz="1200" i="1" smtClean="0"/>
          </a:p>
          <a:p>
            <a:pPr>
              <a:lnSpc>
                <a:spcPct val="90000"/>
              </a:lnSpc>
            </a:pPr>
            <a:r>
              <a:rPr lang="en-GB" altLang="it-IT" sz="2800" smtClean="0"/>
              <a:t>Subjects may </a:t>
            </a:r>
            <a:r>
              <a:rPr lang="en-GB" altLang="it-IT" sz="2800" u="sng" smtClean="0">
                <a:solidFill>
                  <a:schemeClr val="accent2"/>
                </a:solidFill>
              </a:rPr>
              <a:t>grant</a:t>
            </a:r>
            <a:r>
              <a:rPr lang="en-GB" altLang="it-IT" sz="2800" smtClean="0"/>
              <a:t> rights to other subjects. Subjects may grant the right to grant rights.</a:t>
            </a: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en-GB" altLang="it-IT" sz="2800" smtClean="0">
                <a:solidFill>
                  <a:srgbClr val="CC0000"/>
                </a:solidFill>
              </a:rPr>
              <a:t>How to check who may access a specific object?</a:t>
            </a: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en-GB" altLang="it-IT" sz="2800" smtClean="0">
                <a:solidFill>
                  <a:srgbClr val="CC0000"/>
                </a:solidFill>
              </a:rPr>
              <a:t>How to revoke a capability?</a:t>
            </a:r>
          </a:p>
          <a:p>
            <a:pPr>
              <a:lnSpc>
                <a:spcPct val="90000"/>
              </a:lnSpc>
            </a:pPr>
            <a:r>
              <a:rPr lang="en-GB" altLang="it-IT" sz="2800" smtClean="0"/>
              <a:t>Distributed system security has created renewed interest in capabilities.</a:t>
            </a: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019DD6F3-B4CA-4607-99A6-71DFE1EED592}" type="slidenum">
              <a:rPr lang="de-DE" altLang="it-IT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49</a:t>
            </a:fld>
            <a:endParaRPr lang="de-DE" altLang="it-IT" sz="1200">
              <a:solidFill>
                <a:srgbClr val="FFFFFF"/>
              </a:solidFill>
            </a:endParaRPr>
          </a:p>
        </p:txBody>
      </p:sp>
      <p:grpSp>
        <p:nvGrpSpPr>
          <p:cNvPr id="58374" name="Group 4"/>
          <p:cNvGrpSpPr>
            <a:grpSpLocks/>
          </p:cNvGrpSpPr>
          <p:nvPr/>
        </p:nvGrpSpPr>
        <p:grpSpPr bwMode="auto">
          <a:xfrm>
            <a:off x="1530350" y="3048000"/>
            <a:ext cx="6705600" cy="381000"/>
            <a:chOff x="816" y="1728"/>
            <a:chExt cx="4224" cy="240"/>
          </a:xfrm>
        </p:grpSpPr>
        <p:sp>
          <p:nvSpPr>
            <p:cNvPr id="58375" name="Rectangle 5"/>
            <p:cNvSpPr>
              <a:spLocks noChangeArrowheads="1"/>
            </p:cNvSpPr>
            <p:nvPr/>
          </p:nvSpPr>
          <p:spPr bwMode="auto">
            <a:xfrm>
              <a:off x="816" y="1728"/>
              <a:ext cx="912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sz="2400">
                  <a:latin typeface="Helvetica" panose="020B0604020202020204" pitchFamily="34" charset="0"/>
                </a:rPr>
                <a:t>Alice</a:t>
              </a:r>
            </a:p>
          </p:txBody>
        </p:sp>
        <p:sp>
          <p:nvSpPr>
            <p:cNvPr id="58376" name="Rectangle 6"/>
            <p:cNvSpPr>
              <a:spLocks noChangeArrowheads="1"/>
            </p:cNvSpPr>
            <p:nvPr/>
          </p:nvSpPr>
          <p:spPr bwMode="auto">
            <a:xfrm>
              <a:off x="1728" y="1728"/>
              <a:ext cx="1440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sz="2400">
                  <a:latin typeface="Helvetica" panose="020B0604020202020204" pitchFamily="34" charset="0"/>
                </a:rPr>
                <a:t>edit.exe: {exec}</a:t>
              </a:r>
              <a:endParaRPr lang="en-US" altLang="it-IT" sz="2400" i="1">
                <a:latin typeface="Helvetica" panose="020B0604020202020204" pitchFamily="34" charset="0"/>
              </a:endParaRPr>
            </a:p>
          </p:txBody>
        </p:sp>
        <p:sp>
          <p:nvSpPr>
            <p:cNvPr id="58377" name="Rectangle 7"/>
            <p:cNvSpPr>
              <a:spLocks noChangeArrowheads="1"/>
            </p:cNvSpPr>
            <p:nvPr/>
          </p:nvSpPr>
          <p:spPr bwMode="auto">
            <a:xfrm>
              <a:off x="3168" y="1728"/>
              <a:ext cx="1872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sz="2400">
                  <a:latin typeface="Helvetica" panose="020B0604020202020204" pitchFamily="34" charset="0"/>
                </a:rPr>
                <a:t>fun.com: {exec,read}</a:t>
              </a:r>
              <a:endParaRPr lang="en-US" altLang="it-IT" sz="2400" i="1"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Identification &amp; Authentication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800" dirty="0" smtClean="0"/>
              <a:t>When logging on to a computer you enter</a:t>
            </a:r>
          </a:p>
          <a:p>
            <a:pPr lvl="1">
              <a:lnSpc>
                <a:spcPct val="90000"/>
              </a:lnSpc>
            </a:pPr>
            <a:r>
              <a:rPr lang="en-GB" altLang="it-IT" sz="2400" dirty="0" smtClean="0">
                <a:solidFill>
                  <a:schemeClr val="accent2"/>
                </a:solidFill>
              </a:rPr>
              <a:t>user name</a:t>
            </a:r>
            <a:r>
              <a:rPr lang="en-GB" altLang="it-IT" sz="2400" dirty="0" smtClean="0"/>
              <a:t> and </a:t>
            </a:r>
          </a:p>
          <a:p>
            <a:pPr lvl="1">
              <a:lnSpc>
                <a:spcPct val="90000"/>
              </a:lnSpc>
            </a:pPr>
            <a:r>
              <a:rPr lang="en-GB" altLang="it-IT" sz="2400" dirty="0" smtClean="0">
                <a:solidFill>
                  <a:schemeClr val="accent2"/>
                </a:solidFill>
              </a:rPr>
              <a:t>password</a:t>
            </a:r>
          </a:p>
          <a:p>
            <a:pPr>
              <a:lnSpc>
                <a:spcPct val="90000"/>
              </a:lnSpc>
            </a:pPr>
            <a:r>
              <a:rPr lang="en-GB" altLang="it-IT" sz="2800" dirty="0" smtClean="0"/>
              <a:t>The first step is called </a:t>
            </a:r>
            <a:r>
              <a:rPr lang="en-GB" altLang="it-IT" sz="2800" dirty="0" smtClean="0">
                <a:solidFill>
                  <a:schemeClr val="accent2"/>
                </a:solidFill>
              </a:rPr>
              <a:t>identification</a:t>
            </a:r>
            <a:r>
              <a:rPr lang="en-GB" altLang="it-IT" sz="2800" dirty="0" smtClean="0"/>
              <a:t>. You announce who you are. </a:t>
            </a:r>
          </a:p>
          <a:p>
            <a:pPr>
              <a:lnSpc>
                <a:spcPct val="90000"/>
              </a:lnSpc>
            </a:pPr>
            <a:r>
              <a:rPr lang="en-GB" altLang="it-IT" sz="2800" dirty="0" smtClean="0"/>
              <a:t>The second step is called </a:t>
            </a:r>
            <a:r>
              <a:rPr lang="en-GB" altLang="it-IT" sz="2800" dirty="0" smtClean="0">
                <a:solidFill>
                  <a:schemeClr val="accent2"/>
                </a:solidFill>
              </a:rPr>
              <a:t>authentication</a:t>
            </a:r>
            <a:r>
              <a:rPr lang="en-GB" altLang="it-IT" sz="2800" dirty="0" smtClean="0"/>
              <a:t>. You prove that you are who you claim to be. </a:t>
            </a:r>
          </a:p>
          <a:p>
            <a:pPr>
              <a:lnSpc>
                <a:spcPct val="90000"/>
              </a:lnSpc>
            </a:pPr>
            <a:r>
              <a:rPr lang="en-GB" altLang="it-IT" sz="2800" dirty="0" smtClean="0"/>
              <a:t>To distinguish this type of ‘authentication’ from other interpretations, we may refer specifically to </a:t>
            </a:r>
            <a:r>
              <a:rPr lang="en-GB" altLang="it-IT" sz="2800" dirty="0" smtClean="0">
                <a:solidFill>
                  <a:schemeClr val="accent2"/>
                </a:solidFill>
              </a:rPr>
              <a:t>entity authentication</a:t>
            </a:r>
            <a:r>
              <a:rPr lang="en-GB" altLang="it-IT" sz="2800" dirty="0" smtClean="0"/>
              <a:t>: the process of verifying a claimed identity.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56E1EB3B-DFC5-4ECD-A201-ACE8D02A876F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5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Access Control Lists (ACLs)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800" smtClean="0"/>
              <a:t>Focus on the object:</a:t>
            </a:r>
          </a:p>
          <a:p>
            <a:pPr lvl="1">
              <a:lnSpc>
                <a:spcPct val="90000"/>
              </a:lnSpc>
            </a:pPr>
            <a:r>
              <a:rPr lang="en-GB" altLang="it-IT" smtClean="0"/>
              <a:t>access rights are stored with the object.</a:t>
            </a:r>
          </a:p>
          <a:p>
            <a:pPr lvl="1">
              <a:lnSpc>
                <a:spcPct val="90000"/>
              </a:lnSpc>
            </a:pPr>
            <a:r>
              <a:rPr lang="en-GB" altLang="it-IT" smtClean="0"/>
              <a:t>ACLs </a:t>
            </a:r>
            <a:r>
              <a:rPr lang="en-GB" altLang="it-IT" smtClean="0">
                <a:sym typeface="Symbol" panose="05050102010706020507" pitchFamily="18" charset="2"/>
              </a:rPr>
              <a:t> </a:t>
            </a:r>
            <a:r>
              <a:rPr lang="en-GB" altLang="it-IT" smtClean="0"/>
              <a:t>columns of the access control matrix.</a:t>
            </a:r>
          </a:p>
          <a:p>
            <a:pPr lvl="1">
              <a:lnSpc>
                <a:spcPct val="90000"/>
              </a:lnSpc>
            </a:pPr>
            <a:endParaRPr lang="en-GB" altLang="it-IT" sz="2400" smtClean="0"/>
          </a:p>
          <a:p>
            <a:pPr lvl="1">
              <a:lnSpc>
                <a:spcPct val="90000"/>
              </a:lnSpc>
            </a:pPr>
            <a:endParaRPr lang="en-GB" altLang="it-IT" sz="700" smtClean="0"/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en-GB" altLang="it-IT" sz="2800" smtClean="0">
                <a:solidFill>
                  <a:srgbClr val="CC0000"/>
                </a:solidFill>
              </a:rPr>
              <a:t>How to check access rights of a specific subject?</a:t>
            </a:r>
          </a:p>
          <a:p>
            <a:pPr>
              <a:lnSpc>
                <a:spcPct val="90000"/>
              </a:lnSpc>
            </a:pPr>
            <a:r>
              <a:rPr lang="en-GB" altLang="it-IT" sz="2800" smtClean="0"/>
              <a:t>ACLs are implemented in most commercial operating systems but their actual use is limited.</a:t>
            </a:r>
          </a:p>
          <a:p>
            <a:pPr>
              <a:lnSpc>
                <a:spcPct val="90000"/>
              </a:lnSpc>
            </a:pPr>
            <a:r>
              <a:rPr lang="en-GB" altLang="it-IT" sz="2800" smtClean="0"/>
              <a:t>Referring to individual users in a policy works best within organisations.</a:t>
            </a:r>
          </a:p>
          <a:p>
            <a:pPr>
              <a:lnSpc>
                <a:spcPct val="90000"/>
              </a:lnSpc>
            </a:pPr>
            <a:r>
              <a:rPr lang="en-GB" altLang="it-IT" sz="2800" smtClean="0"/>
              <a:t>A management overhead has to be paid.</a:t>
            </a: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ABB02C4-FA9C-42DB-A278-84AFCDCAAF4D}" type="slidenum">
              <a:rPr lang="de-DE" altLang="it-IT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50</a:t>
            </a:fld>
            <a:endParaRPr lang="de-DE" altLang="it-IT" sz="1200">
              <a:solidFill>
                <a:srgbClr val="FFFFFF"/>
              </a:solidFill>
            </a:endParaRPr>
          </a:p>
        </p:txBody>
      </p:sp>
      <p:grpSp>
        <p:nvGrpSpPr>
          <p:cNvPr id="59398" name="Group 4"/>
          <p:cNvGrpSpPr>
            <a:grpSpLocks/>
          </p:cNvGrpSpPr>
          <p:nvPr/>
        </p:nvGrpSpPr>
        <p:grpSpPr bwMode="auto">
          <a:xfrm>
            <a:off x="1295400" y="3048000"/>
            <a:ext cx="6705600" cy="381000"/>
            <a:chOff x="816" y="1824"/>
            <a:chExt cx="4224" cy="240"/>
          </a:xfrm>
        </p:grpSpPr>
        <p:sp>
          <p:nvSpPr>
            <p:cNvPr id="59399" name="Rectangle 5"/>
            <p:cNvSpPr>
              <a:spLocks noChangeArrowheads="1"/>
            </p:cNvSpPr>
            <p:nvPr/>
          </p:nvSpPr>
          <p:spPr bwMode="auto">
            <a:xfrm>
              <a:off x="816" y="1824"/>
              <a:ext cx="912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sz="2400">
                  <a:latin typeface="Helvetica" panose="020B0604020202020204" pitchFamily="34" charset="0"/>
                </a:rPr>
                <a:t>fun.com</a:t>
              </a:r>
            </a:p>
          </p:txBody>
        </p:sp>
        <p:sp>
          <p:nvSpPr>
            <p:cNvPr id="59400" name="Rectangle 6"/>
            <p:cNvSpPr>
              <a:spLocks noChangeArrowheads="1"/>
            </p:cNvSpPr>
            <p:nvPr/>
          </p:nvSpPr>
          <p:spPr bwMode="auto">
            <a:xfrm>
              <a:off x="1728" y="1824"/>
              <a:ext cx="1440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sz="2400">
                  <a:latin typeface="Helvetica" panose="020B0604020202020204" pitchFamily="34" charset="0"/>
                </a:rPr>
                <a:t>Alice: {exec}</a:t>
              </a:r>
              <a:endParaRPr lang="en-US" altLang="it-IT" sz="2400" i="1">
                <a:latin typeface="Helvetica" panose="020B0604020202020204" pitchFamily="34" charset="0"/>
              </a:endParaRPr>
            </a:p>
          </p:txBody>
        </p:sp>
        <p:sp>
          <p:nvSpPr>
            <p:cNvPr id="59401" name="Rectangle 7"/>
            <p:cNvSpPr>
              <a:spLocks noChangeArrowheads="1"/>
            </p:cNvSpPr>
            <p:nvPr/>
          </p:nvSpPr>
          <p:spPr bwMode="auto">
            <a:xfrm>
              <a:off x="3168" y="1824"/>
              <a:ext cx="1872" cy="2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sz="2400">
                  <a:latin typeface="Helvetica" panose="020B0604020202020204" pitchFamily="34" charset="0"/>
                </a:rPr>
                <a:t>Bill: {exec,read,write}</a:t>
              </a:r>
              <a:endParaRPr lang="en-US" altLang="it-IT" sz="2400" i="1"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Groups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GB" altLang="it-IT" sz="2800" smtClean="0"/>
              <a:t>Alice and Bob are students in a large class; the lecturer wants to give students access to some documents; </a:t>
            </a:r>
          </a:p>
          <a:p>
            <a:r>
              <a:rPr lang="en-GB" altLang="it-IT" sz="2800" smtClean="0"/>
              <a:t>Entering all names into several ACLs is tedious so the lecturer defines a </a:t>
            </a:r>
            <a:r>
              <a:rPr lang="en-GB" altLang="it-IT" sz="2800" smtClean="0">
                <a:solidFill>
                  <a:srgbClr val="CC0000"/>
                </a:solidFill>
              </a:rPr>
              <a:t>group</a:t>
            </a:r>
            <a:r>
              <a:rPr lang="en-GB" altLang="it-IT" sz="2800" smtClean="0"/>
              <a:t>, declares the students to be </a:t>
            </a:r>
            <a:r>
              <a:rPr lang="en-GB" altLang="it-IT" sz="2800" smtClean="0">
                <a:solidFill>
                  <a:srgbClr val="CC0000"/>
                </a:solidFill>
              </a:rPr>
              <a:t>members</a:t>
            </a:r>
            <a:r>
              <a:rPr lang="en-GB" altLang="it-IT" sz="2800" smtClean="0"/>
              <a:t> of the </a:t>
            </a:r>
            <a:r>
              <a:rPr lang="en-GB" altLang="it-IT" sz="2800" smtClean="0">
                <a:solidFill>
                  <a:srgbClr val="CC0000"/>
                </a:solidFill>
              </a:rPr>
              <a:t>group</a:t>
            </a:r>
            <a:r>
              <a:rPr lang="en-GB" altLang="it-IT" sz="2800" smtClean="0"/>
              <a:t>, and puts the </a:t>
            </a:r>
            <a:r>
              <a:rPr lang="en-GB" altLang="it-IT" sz="2800" smtClean="0">
                <a:solidFill>
                  <a:srgbClr val="CC0000"/>
                </a:solidFill>
              </a:rPr>
              <a:t>group</a:t>
            </a:r>
            <a:r>
              <a:rPr lang="en-GB" altLang="it-IT" sz="2800" smtClean="0"/>
              <a:t> into the ACLs</a:t>
            </a:r>
          </a:p>
          <a:p>
            <a:r>
              <a:rPr lang="en-GB" altLang="it-IT" sz="2800" smtClean="0"/>
              <a:t>Access rights are often defined for </a:t>
            </a:r>
            <a:r>
              <a:rPr lang="en-GB" altLang="it-IT" sz="2800" smtClean="0">
                <a:solidFill>
                  <a:srgbClr val="CC0000"/>
                </a:solidFill>
              </a:rPr>
              <a:t>groups:</a:t>
            </a:r>
            <a:endParaRPr lang="en-GB" altLang="it-IT" sz="2800" smtClean="0"/>
          </a:p>
          <a:p>
            <a:pPr lvl="1"/>
            <a:r>
              <a:rPr lang="en-GB" altLang="it-IT" smtClean="0">
                <a:solidFill>
                  <a:schemeClr val="accent2"/>
                </a:solidFill>
              </a:rPr>
              <a:t>Unix</a:t>
            </a:r>
            <a:r>
              <a:rPr lang="en-GB" altLang="it-IT" smtClean="0"/>
              <a:t>: owner, group, others</a:t>
            </a:r>
            <a:endParaRPr lang="en-GB" altLang="it-IT" sz="240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5E938B4-893F-4121-823A-BF1BE9812D5F}" type="slidenum">
              <a:rPr lang="de-DE" altLang="it-IT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51</a:t>
            </a:fld>
            <a:endParaRPr lang="de-DE" altLang="it-IT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Groups &amp; Negative Permissions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GB" altLang="it-IT" sz="2800" smtClean="0">
                <a:solidFill>
                  <a:schemeClr val="accent2"/>
                </a:solidFill>
              </a:rPr>
              <a:t>Groups</a:t>
            </a:r>
            <a:r>
              <a:rPr lang="en-GB" altLang="it-IT" sz="2800" smtClean="0"/>
              <a:t> are an intermediate layer between users and objects.</a:t>
            </a:r>
          </a:p>
          <a:p>
            <a:endParaRPr lang="en-GB" altLang="it-IT" sz="2800" smtClean="0"/>
          </a:p>
          <a:p>
            <a:endParaRPr lang="en-GB" altLang="it-IT" sz="2400" smtClean="0"/>
          </a:p>
          <a:p>
            <a:endParaRPr lang="en-GB" altLang="it-IT" sz="2400" smtClean="0"/>
          </a:p>
          <a:p>
            <a:endParaRPr lang="en-GB" altLang="it-IT" sz="500" smtClean="0"/>
          </a:p>
          <a:p>
            <a:r>
              <a:rPr lang="en-GB" altLang="it-IT" sz="2800" smtClean="0"/>
              <a:t>To deal with special cases, </a:t>
            </a:r>
            <a:r>
              <a:rPr lang="en-GB" altLang="it-IT" sz="2800" smtClean="0">
                <a:solidFill>
                  <a:schemeClr val="accent2"/>
                </a:solidFill>
              </a:rPr>
              <a:t>negative permissions</a:t>
            </a:r>
            <a:r>
              <a:rPr lang="en-GB" altLang="it-IT" sz="2800" smtClean="0"/>
              <a:t> withdraw rights</a:t>
            </a:r>
            <a:endParaRPr lang="en-GB" altLang="it-IT" sz="2800" b="1" i="1" smtClean="0"/>
          </a:p>
        </p:txBody>
      </p:sp>
      <p:sp>
        <p:nvSpPr>
          <p:cNvPr id="60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EF82450-7169-4A40-81E1-DA48133F96B3}" type="slidenum">
              <a:rPr lang="de-DE" altLang="it-IT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52</a:t>
            </a:fld>
            <a:endParaRPr lang="de-DE" altLang="it-IT" sz="1200">
              <a:solidFill>
                <a:srgbClr val="FFFFFF"/>
              </a:solidFill>
            </a:endParaRPr>
          </a:p>
        </p:txBody>
      </p:sp>
      <p:grpSp>
        <p:nvGrpSpPr>
          <p:cNvPr id="61446" name="Group 4"/>
          <p:cNvGrpSpPr>
            <a:grpSpLocks/>
          </p:cNvGrpSpPr>
          <p:nvPr/>
        </p:nvGrpSpPr>
        <p:grpSpPr bwMode="auto">
          <a:xfrm>
            <a:off x="3268663" y="2065338"/>
            <a:ext cx="4351337" cy="1863725"/>
            <a:chOff x="2059" y="1247"/>
            <a:chExt cx="2741" cy="1174"/>
          </a:xfrm>
        </p:grpSpPr>
        <p:sp>
          <p:nvSpPr>
            <p:cNvPr id="61478" name="Oval 5"/>
            <p:cNvSpPr>
              <a:spLocks noChangeArrowheads="1"/>
            </p:cNvSpPr>
            <p:nvPr/>
          </p:nvSpPr>
          <p:spPr bwMode="auto">
            <a:xfrm>
              <a:off x="2928" y="1296"/>
              <a:ext cx="192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1479" name="Oval 6"/>
            <p:cNvSpPr>
              <a:spLocks noChangeArrowheads="1"/>
            </p:cNvSpPr>
            <p:nvPr/>
          </p:nvSpPr>
          <p:spPr bwMode="auto">
            <a:xfrm>
              <a:off x="3408" y="1296"/>
              <a:ext cx="192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1480" name="Oval 7"/>
            <p:cNvSpPr>
              <a:spLocks noChangeArrowheads="1"/>
            </p:cNvSpPr>
            <p:nvPr/>
          </p:nvSpPr>
          <p:spPr bwMode="auto">
            <a:xfrm>
              <a:off x="4608" y="1296"/>
              <a:ext cx="192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1481" name="Oval 8"/>
            <p:cNvSpPr>
              <a:spLocks noChangeArrowheads="1"/>
            </p:cNvSpPr>
            <p:nvPr/>
          </p:nvSpPr>
          <p:spPr bwMode="auto">
            <a:xfrm>
              <a:off x="3984" y="1296"/>
              <a:ext cx="192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1482" name="Rectangle 9"/>
            <p:cNvSpPr>
              <a:spLocks noChangeArrowheads="1"/>
            </p:cNvSpPr>
            <p:nvPr/>
          </p:nvSpPr>
          <p:spPr bwMode="auto">
            <a:xfrm>
              <a:off x="3408" y="1750"/>
              <a:ext cx="19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1483" name="Rectangle 10"/>
            <p:cNvSpPr>
              <a:spLocks noChangeArrowheads="1"/>
            </p:cNvSpPr>
            <p:nvPr/>
          </p:nvSpPr>
          <p:spPr bwMode="auto">
            <a:xfrm>
              <a:off x="4272" y="1750"/>
              <a:ext cx="19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1484" name="AutoShape 11"/>
            <p:cNvSpPr>
              <a:spLocks noChangeArrowheads="1"/>
            </p:cNvSpPr>
            <p:nvPr/>
          </p:nvSpPr>
          <p:spPr bwMode="auto">
            <a:xfrm>
              <a:off x="4176" y="2182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85" name="AutoShape 12"/>
            <p:cNvSpPr>
              <a:spLocks noChangeArrowheads="1"/>
            </p:cNvSpPr>
            <p:nvPr/>
          </p:nvSpPr>
          <p:spPr bwMode="auto">
            <a:xfrm>
              <a:off x="3816" y="2182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86" name="AutoShape 13"/>
            <p:cNvSpPr>
              <a:spLocks noChangeArrowheads="1"/>
            </p:cNvSpPr>
            <p:nvPr/>
          </p:nvSpPr>
          <p:spPr bwMode="auto">
            <a:xfrm>
              <a:off x="4608" y="2182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87" name="AutoShape 14"/>
            <p:cNvSpPr>
              <a:spLocks noChangeArrowheads="1"/>
            </p:cNvSpPr>
            <p:nvPr/>
          </p:nvSpPr>
          <p:spPr bwMode="auto">
            <a:xfrm>
              <a:off x="3408" y="2182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88" name="AutoShape 15"/>
            <p:cNvSpPr>
              <a:spLocks noChangeArrowheads="1"/>
            </p:cNvSpPr>
            <p:nvPr/>
          </p:nvSpPr>
          <p:spPr bwMode="auto">
            <a:xfrm>
              <a:off x="3000" y="2182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61489" name="AutoShape 16"/>
            <p:cNvCxnSpPr>
              <a:cxnSpLocks noChangeShapeType="1"/>
              <a:stCxn id="61478" idx="5"/>
              <a:endCxn id="61482" idx="0"/>
            </p:cNvCxnSpPr>
            <p:nvPr/>
          </p:nvCxnSpPr>
          <p:spPr bwMode="auto">
            <a:xfrm>
              <a:off x="3092" y="1460"/>
              <a:ext cx="412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90" name="AutoShape 17"/>
            <p:cNvCxnSpPr>
              <a:cxnSpLocks noChangeShapeType="1"/>
              <a:stCxn id="61479" idx="4"/>
              <a:endCxn id="61482" idx="0"/>
            </p:cNvCxnSpPr>
            <p:nvPr/>
          </p:nvCxnSpPr>
          <p:spPr bwMode="auto">
            <a:xfrm>
              <a:off x="3504" y="1488"/>
              <a:ext cx="0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91" name="AutoShape 18"/>
            <p:cNvCxnSpPr>
              <a:cxnSpLocks noChangeShapeType="1"/>
              <a:stCxn id="61482" idx="0"/>
              <a:endCxn id="61481" idx="3"/>
            </p:cNvCxnSpPr>
            <p:nvPr/>
          </p:nvCxnSpPr>
          <p:spPr bwMode="auto">
            <a:xfrm flipV="1">
              <a:off x="3504" y="1460"/>
              <a:ext cx="508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92" name="AutoShape 19"/>
            <p:cNvCxnSpPr>
              <a:cxnSpLocks noChangeShapeType="1"/>
              <a:stCxn id="61483" idx="0"/>
              <a:endCxn id="61481" idx="5"/>
            </p:cNvCxnSpPr>
            <p:nvPr/>
          </p:nvCxnSpPr>
          <p:spPr bwMode="auto">
            <a:xfrm flipH="1" flipV="1">
              <a:off x="4148" y="1460"/>
              <a:ext cx="220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93" name="AutoShape 20"/>
            <p:cNvCxnSpPr>
              <a:cxnSpLocks noChangeShapeType="1"/>
              <a:stCxn id="61483" idx="0"/>
              <a:endCxn id="61480" idx="3"/>
            </p:cNvCxnSpPr>
            <p:nvPr/>
          </p:nvCxnSpPr>
          <p:spPr bwMode="auto">
            <a:xfrm flipV="1">
              <a:off x="4368" y="1460"/>
              <a:ext cx="268" cy="2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494" name="Text Box 21"/>
            <p:cNvSpPr txBox="1">
              <a:spLocks noChangeArrowheads="1"/>
            </p:cNvSpPr>
            <p:nvPr/>
          </p:nvSpPr>
          <p:spPr bwMode="auto">
            <a:xfrm>
              <a:off x="2128" y="1247"/>
              <a:ext cx="5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2400" i="1">
                  <a:latin typeface="Helvetica" panose="020B0604020202020204" pitchFamily="34" charset="0"/>
                </a:rPr>
                <a:t>users</a:t>
              </a:r>
            </a:p>
          </p:txBody>
        </p:sp>
        <p:sp>
          <p:nvSpPr>
            <p:cNvPr id="61495" name="Text Box 22"/>
            <p:cNvSpPr txBox="1">
              <a:spLocks noChangeArrowheads="1"/>
            </p:cNvSpPr>
            <p:nvPr/>
          </p:nvSpPr>
          <p:spPr bwMode="auto">
            <a:xfrm>
              <a:off x="2064" y="1701"/>
              <a:ext cx="7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2400" i="1">
                  <a:latin typeface="Helvetica" panose="020B0604020202020204" pitchFamily="34" charset="0"/>
                </a:rPr>
                <a:t>groups</a:t>
              </a:r>
            </a:p>
          </p:txBody>
        </p:sp>
        <p:sp>
          <p:nvSpPr>
            <p:cNvPr id="61496" name="Text Box 23"/>
            <p:cNvSpPr txBox="1">
              <a:spLocks noChangeArrowheads="1"/>
            </p:cNvSpPr>
            <p:nvPr/>
          </p:nvSpPr>
          <p:spPr bwMode="auto">
            <a:xfrm>
              <a:off x="2059" y="2133"/>
              <a:ext cx="7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2400" i="1">
                  <a:latin typeface="Helvetica" panose="020B0604020202020204" pitchFamily="34" charset="0"/>
                </a:rPr>
                <a:t>objects</a:t>
              </a:r>
            </a:p>
          </p:txBody>
        </p:sp>
        <p:cxnSp>
          <p:nvCxnSpPr>
            <p:cNvPr id="61497" name="AutoShape 24"/>
            <p:cNvCxnSpPr>
              <a:cxnSpLocks noChangeShapeType="1"/>
              <a:stCxn id="61482" idx="2"/>
              <a:endCxn id="61488" idx="7"/>
            </p:cNvCxnSpPr>
            <p:nvPr/>
          </p:nvCxnSpPr>
          <p:spPr bwMode="auto">
            <a:xfrm flipH="1">
              <a:off x="3164" y="1942"/>
              <a:ext cx="340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98" name="AutoShape 25"/>
            <p:cNvCxnSpPr>
              <a:cxnSpLocks noChangeShapeType="1"/>
              <a:stCxn id="61482" idx="2"/>
              <a:endCxn id="61487" idx="0"/>
            </p:cNvCxnSpPr>
            <p:nvPr/>
          </p:nvCxnSpPr>
          <p:spPr bwMode="auto">
            <a:xfrm>
              <a:off x="3504" y="1942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99" name="AutoShape 26"/>
            <p:cNvCxnSpPr>
              <a:cxnSpLocks noChangeShapeType="1"/>
              <a:stCxn id="61482" idx="2"/>
              <a:endCxn id="61485" idx="0"/>
            </p:cNvCxnSpPr>
            <p:nvPr/>
          </p:nvCxnSpPr>
          <p:spPr bwMode="auto">
            <a:xfrm>
              <a:off x="3504" y="1942"/>
              <a:ext cx="408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00" name="AutoShape 27"/>
            <p:cNvCxnSpPr>
              <a:cxnSpLocks noChangeShapeType="1"/>
              <a:stCxn id="61482" idx="2"/>
              <a:endCxn id="61484" idx="0"/>
            </p:cNvCxnSpPr>
            <p:nvPr/>
          </p:nvCxnSpPr>
          <p:spPr bwMode="auto">
            <a:xfrm>
              <a:off x="3504" y="1942"/>
              <a:ext cx="768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01" name="AutoShape 28"/>
            <p:cNvCxnSpPr>
              <a:cxnSpLocks noChangeShapeType="1"/>
              <a:stCxn id="61483" idx="2"/>
              <a:endCxn id="61485" idx="0"/>
            </p:cNvCxnSpPr>
            <p:nvPr/>
          </p:nvCxnSpPr>
          <p:spPr bwMode="auto">
            <a:xfrm flipH="1">
              <a:off x="3912" y="1942"/>
              <a:ext cx="456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02" name="AutoShape 29"/>
            <p:cNvCxnSpPr>
              <a:cxnSpLocks noChangeShapeType="1"/>
              <a:stCxn id="61483" idx="2"/>
              <a:endCxn id="61484" idx="0"/>
            </p:cNvCxnSpPr>
            <p:nvPr/>
          </p:nvCxnSpPr>
          <p:spPr bwMode="auto">
            <a:xfrm flipH="1">
              <a:off x="4272" y="1942"/>
              <a:ext cx="96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03" name="AutoShape 30"/>
            <p:cNvCxnSpPr>
              <a:cxnSpLocks noChangeShapeType="1"/>
              <a:stCxn id="61483" idx="2"/>
              <a:endCxn id="61486" idx="0"/>
            </p:cNvCxnSpPr>
            <p:nvPr/>
          </p:nvCxnSpPr>
          <p:spPr bwMode="auto">
            <a:xfrm>
              <a:off x="4368" y="1942"/>
              <a:ext cx="336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447" name="Gruppo 65"/>
          <p:cNvGrpSpPr>
            <a:grpSpLocks/>
          </p:cNvGrpSpPr>
          <p:nvPr/>
        </p:nvGrpSpPr>
        <p:grpSpPr bwMode="auto">
          <a:xfrm>
            <a:off x="3286125" y="4643438"/>
            <a:ext cx="4572000" cy="2143125"/>
            <a:chOff x="3143240" y="4714884"/>
            <a:chExt cx="4572032" cy="2143116"/>
          </a:xfrm>
        </p:grpSpPr>
        <p:sp>
          <p:nvSpPr>
            <p:cNvPr id="65" name="Rettangolo 64"/>
            <p:cNvSpPr/>
            <p:nvPr/>
          </p:nvSpPr>
          <p:spPr>
            <a:xfrm>
              <a:off x="3143240" y="4714884"/>
              <a:ext cx="4572032" cy="21431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grpSp>
          <p:nvGrpSpPr>
            <p:cNvPr id="61449" name="Group 31"/>
            <p:cNvGrpSpPr>
              <a:grpSpLocks/>
            </p:cNvGrpSpPr>
            <p:nvPr/>
          </p:nvGrpSpPr>
          <p:grpSpPr bwMode="auto">
            <a:xfrm>
              <a:off x="3268664" y="4851426"/>
              <a:ext cx="4351338" cy="1863726"/>
              <a:chOff x="2059" y="2879"/>
              <a:chExt cx="2741" cy="1174"/>
            </a:xfrm>
          </p:grpSpPr>
          <p:sp>
            <p:nvSpPr>
              <p:cNvPr id="61450" name="Oval 32"/>
              <p:cNvSpPr>
                <a:spLocks noChangeArrowheads="1"/>
              </p:cNvSpPr>
              <p:nvPr/>
            </p:nvSpPr>
            <p:spPr bwMode="auto">
              <a:xfrm>
                <a:off x="2928" y="2928"/>
                <a:ext cx="192" cy="19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451" name="Oval 33"/>
              <p:cNvSpPr>
                <a:spLocks noChangeArrowheads="1"/>
              </p:cNvSpPr>
              <p:nvPr/>
            </p:nvSpPr>
            <p:spPr bwMode="auto">
              <a:xfrm>
                <a:off x="3408" y="2928"/>
                <a:ext cx="192" cy="19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452" name="Oval 34"/>
              <p:cNvSpPr>
                <a:spLocks noChangeArrowheads="1"/>
              </p:cNvSpPr>
              <p:nvPr/>
            </p:nvSpPr>
            <p:spPr bwMode="auto">
              <a:xfrm>
                <a:off x="4608" y="2928"/>
                <a:ext cx="192" cy="19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453" name="Oval 35"/>
              <p:cNvSpPr>
                <a:spLocks noChangeArrowheads="1"/>
              </p:cNvSpPr>
              <p:nvPr/>
            </p:nvSpPr>
            <p:spPr bwMode="auto">
              <a:xfrm>
                <a:off x="3984" y="2928"/>
                <a:ext cx="192" cy="19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454" name="Rectangle 36"/>
              <p:cNvSpPr>
                <a:spLocks noChangeArrowheads="1"/>
              </p:cNvSpPr>
              <p:nvPr/>
            </p:nvSpPr>
            <p:spPr bwMode="auto">
              <a:xfrm>
                <a:off x="3408" y="3382"/>
                <a:ext cx="192" cy="19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455" name="Rectangle 37"/>
              <p:cNvSpPr>
                <a:spLocks noChangeArrowheads="1"/>
              </p:cNvSpPr>
              <p:nvPr/>
            </p:nvSpPr>
            <p:spPr bwMode="auto">
              <a:xfrm>
                <a:off x="4272" y="3382"/>
                <a:ext cx="192" cy="19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456" name="AutoShape 38"/>
              <p:cNvSpPr>
                <a:spLocks noChangeArrowheads="1"/>
              </p:cNvSpPr>
              <p:nvPr/>
            </p:nvSpPr>
            <p:spPr bwMode="auto">
              <a:xfrm>
                <a:off x="4176" y="3814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1457" name="AutoShape 39"/>
              <p:cNvSpPr>
                <a:spLocks noChangeArrowheads="1"/>
              </p:cNvSpPr>
              <p:nvPr/>
            </p:nvSpPr>
            <p:spPr bwMode="auto">
              <a:xfrm>
                <a:off x="3816" y="3814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1458" name="AutoShape 40"/>
              <p:cNvSpPr>
                <a:spLocks noChangeArrowheads="1"/>
              </p:cNvSpPr>
              <p:nvPr/>
            </p:nvSpPr>
            <p:spPr bwMode="auto">
              <a:xfrm>
                <a:off x="4608" y="3814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1459" name="AutoShape 41"/>
              <p:cNvSpPr>
                <a:spLocks noChangeArrowheads="1"/>
              </p:cNvSpPr>
              <p:nvPr/>
            </p:nvSpPr>
            <p:spPr bwMode="auto">
              <a:xfrm>
                <a:off x="3408" y="3814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1460" name="AutoShape 42"/>
              <p:cNvSpPr>
                <a:spLocks noChangeArrowheads="1"/>
              </p:cNvSpPr>
              <p:nvPr/>
            </p:nvSpPr>
            <p:spPr bwMode="auto">
              <a:xfrm>
                <a:off x="3000" y="3814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61461" name="AutoShape 43"/>
              <p:cNvCxnSpPr>
                <a:cxnSpLocks noChangeShapeType="1"/>
                <a:stCxn id="61450" idx="5"/>
                <a:endCxn id="61454" idx="0"/>
              </p:cNvCxnSpPr>
              <p:nvPr/>
            </p:nvCxnSpPr>
            <p:spPr bwMode="auto">
              <a:xfrm>
                <a:off x="3092" y="3092"/>
                <a:ext cx="412" cy="29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62" name="AutoShape 44"/>
              <p:cNvCxnSpPr>
                <a:cxnSpLocks noChangeShapeType="1"/>
                <a:stCxn id="61451" idx="4"/>
                <a:endCxn id="61454" idx="0"/>
              </p:cNvCxnSpPr>
              <p:nvPr/>
            </p:nvCxnSpPr>
            <p:spPr bwMode="auto">
              <a:xfrm>
                <a:off x="3504" y="3120"/>
                <a:ext cx="0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63" name="AutoShape 45"/>
              <p:cNvCxnSpPr>
                <a:cxnSpLocks noChangeShapeType="1"/>
                <a:stCxn id="61454" idx="0"/>
                <a:endCxn id="61453" idx="3"/>
              </p:cNvCxnSpPr>
              <p:nvPr/>
            </p:nvCxnSpPr>
            <p:spPr bwMode="auto">
              <a:xfrm flipV="1">
                <a:off x="3504" y="3092"/>
                <a:ext cx="508" cy="29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64" name="AutoShape 46"/>
              <p:cNvCxnSpPr>
                <a:cxnSpLocks noChangeShapeType="1"/>
                <a:stCxn id="61455" idx="0"/>
                <a:endCxn id="61453" idx="5"/>
              </p:cNvCxnSpPr>
              <p:nvPr/>
            </p:nvCxnSpPr>
            <p:spPr bwMode="auto">
              <a:xfrm flipH="1" flipV="1">
                <a:off x="4148" y="3092"/>
                <a:ext cx="220" cy="29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65" name="AutoShape 47"/>
              <p:cNvCxnSpPr>
                <a:cxnSpLocks noChangeShapeType="1"/>
                <a:stCxn id="61455" idx="0"/>
                <a:endCxn id="61452" idx="3"/>
              </p:cNvCxnSpPr>
              <p:nvPr/>
            </p:nvCxnSpPr>
            <p:spPr bwMode="auto">
              <a:xfrm flipV="1">
                <a:off x="4368" y="3092"/>
                <a:ext cx="268" cy="29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466" name="Text Box 48"/>
              <p:cNvSpPr txBox="1">
                <a:spLocks noChangeArrowheads="1"/>
              </p:cNvSpPr>
              <p:nvPr/>
            </p:nvSpPr>
            <p:spPr bwMode="auto">
              <a:xfrm>
                <a:off x="2128" y="2879"/>
                <a:ext cx="5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it-IT" sz="2400" i="1">
                    <a:latin typeface="Helvetica" panose="020B0604020202020204" pitchFamily="34" charset="0"/>
                  </a:rPr>
                  <a:t>users</a:t>
                </a:r>
              </a:p>
            </p:txBody>
          </p:sp>
          <p:sp>
            <p:nvSpPr>
              <p:cNvPr id="61467" name="Text Box 49"/>
              <p:cNvSpPr txBox="1">
                <a:spLocks noChangeArrowheads="1"/>
              </p:cNvSpPr>
              <p:nvPr/>
            </p:nvSpPr>
            <p:spPr bwMode="auto">
              <a:xfrm>
                <a:off x="2064" y="3333"/>
                <a:ext cx="70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it-IT" sz="2400" i="1">
                    <a:latin typeface="Helvetica" panose="020B0604020202020204" pitchFamily="34" charset="0"/>
                  </a:rPr>
                  <a:t>groups</a:t>
                </a:r>
              </a:p>
            </p:txBody>
          </p:sp>
          <p:sp>
            <p:nvSpPr>
              <p:cNvPr id="61468" name="Text Box 50"/>
              <p:cNvSpPr txBox="1">
                <a:spLocks noChangeArrowheads="1"/>
              </p:cNvSpPr>
              <p:nvPr/>
            </p:nvSpPr>
            <p:spPr bwMode="auto">
              <a:xfrm>
                <a:off x="2059" y="3765"/>
                <a:ext cx="72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it-IT" sz="2400" i="1">
                    <a:latin typeface="Helvetica" panose="020B0604020202020204" pitchFamily="34" charset="0"/>
                  </a:rPr>
                  <a:t>objects</a:t>
                </a:r>
              </a:p>
            </p:txBody>
          </p:sp>
          <p:cxnSp>
            <p:nvCxnSpPr>
              <p:cNvPr id="61469" name="AutoShape 51"/>
              <p:cNvCxnSpPr>
                <a:cxnSpLocks noChangeShapeType="1"/>
                <a:stCxn id="61454" idx="2"/>
                <a:endCxn id="61460" idx="7"/>
              </p:cNvCxnSpPr>
              <p:nvPr/>
            </p:nvCxnSpPr>
            <p:spPr bwMode="auto">
              <a:xfrm flipH="1">
                <a:off x="3164" y="3574"/>
                <a:ext cx="340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70" name="AutoShape 52"/>
              <p:cNvCxnSpPr>
                <a:cxnSpLocks noChangeShapeType="1"/>
                <a:stCxn id="61454" idx="2"/>
                <a:endCxn id="61459" idx="0"/>
              </p:cNvCxnSpPr>
              <p:nvPr/>
            </p:nvCxnSpPr>
            <p:spPr bwMode="auto">
              <a:xfrm>
                <a:off x="3504" y="3574"/>
                <a:ext cx="0" cy="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71" name="AutoShape 53"/>
              <p:cNvCxnSpPr>
                <a:cxnSpLocks noChangeShapeType="1"/>
                <a:stCxn id="61454" idx="2"/>
                <a:endCxn id="61457" idx="0"/>
              </p:cNvCxnSpPr>
              <p:nvPr/>
            </p:nvCxnSpPr>
            <p:spPr bwMode="auto">
              <a:xfrm>
                <a:off x="3504" y="3574"/>
                <a:ext cx="408" cy="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72" name="AutoShape 54"/>
              <p:cNvCxnSpPr>
                <a:cxnSpLocks noChangeShapeType="1"/>
                <a:stCxn id="61454" idx="2"/>
                <a:endCxn id="61456" idx="0"/>
              </p:cNvCxnSpPr>
              <p:nvPr/>
            </p:nvCxnSpPr>
            <p:spPr bwMode="auto">
              <a:xfrm>
                <a:off x="3504" y="3574"/>
                <a:ext cx="768" cy="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73" name="AutoShape 55"/>
              <p:cNvCxnSpPr>
                <a:cxnSpLocks noChangeShapeType="1"/>
                <a:stCxn id="61455" idx="2"/>
                <a:endCxn id="61457" idx="0"/>
              </p:cNvCxnSpPr>
              <p:nvPr/>
            </p:nvCxnSpPr>
            <p:spPr bwMode="auto">
              <a:xfrm flipH="1">
                <a:off x="3912" y="3574"/>
                <a:ext cx="456" cy="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74" name="AutoShape 56"/>
              <p:cNvCxnSpPr>
                <a:cxnSpLocks noChangeShapeType="1"/>
                <a:stCxn id="61455" idx="2"/>
                <a:endCxn id="61456" idx="0"/>
              </p:cNvCxnSpPr>
              <p:nvPr/>
            </p:nvCxnSpPr>
            <p:spPr bwMode="auto">
              <a:xfrm flipH="1">
                <a:off x="4272" y="3574"/>
                <a:ext cx="96" cy="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75" name="AutoShape 57"/>
              <p:cNvCxnSpPr>
                <a:cxnSpLocks noChangeShapeType="1"/>
                <a:stCxn id="61455" idx="2"/>
                <a:endCxn id="61458" idx="0"/>
              </p:cNvCxnSpPr>
              <p:nvPr/>
            </p:nvCxnSpPr>
            <p:spPr bwMode="auto">
              <a:xfrm>
                <a:off x="4368" y="3574"/>
                <a:ext cx="336" cy="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76" name="AutoShape 58"/>
              <p:cNvCxnSpPr>
                <a:cxnSpLocks noChangeShapeType="1"/>
                <a:stCxn id="61450" idx="4"/>
                <a:endCxn id="61460" idx="0"/>
              </p:cNvCxnSpPr>
              <p:nvPr/>
            </p:nvCxnSpPr>
            <p:spPr bwMode="auto">
              <a:xfrm>
                <a:off x="3024" y="3120"/>
                <a:ext cx="72" cy="694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477" name="AutoShape 59"/>
              <p:cNvSpPr>
                <a:spLocks noChangeArrowheads="1"/>
              </p:cNvSpPr>
              <p:nvPr/>
            </p:nvSpPr>
            <p:spPr bwMode="auto">
              <a:xfrm>
                <a:off x="2976" y="3408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Roles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800" smtClean="0"/>
              <a:t>Alternatively, in our example we could have created a </a:t>
            </a:r>
            <a:r>
              <a:rPr lang="en-GB" altLang="it-IT" sz="2800" smtClean="0">
                <a:solidFill>
                  <a:srgbClr val="CC0000"/>
                </a:solidFill>
              </a:rPr>
              <a:t>role</a:t>
            </a:r>
            <a:r>
              <a:rPr lang="en-GB" altLang="it-IT" sz="2800" smtClean="0"/>
              <a:t> ‘student’. </a:t>
            </a:r>
          </a:p>
          <a:p>
            <a:pPr>
              <a:lnSpc>
                <a:spcPct val="90000"/>
              </a:lnSpc>
            </a:pPr>
            <a:r>
              <a:rPr lang="en-GB" altLang="it-IT" sz="2800" smtClean="0">
                <a:solidFill>
                  <a:schemeClr val="accent2"/>
                </a:solidFill>
              </a:rPr>
              <a:t>Definition: A</a:t>
            </a:r>
            <a:r>
              <a:rPr lang="en-GB" altLang="it-IT" sz="2800" smtClean="0">
                <a:solidFill>
                  <a:srgbClr val="003399"/>
                </a:solidFill>
              </a:rPr>
              <a:t> </a:t>
            </a:r>
            <a:r>
              <a:rPr lang="en-GB" altLang="it-IT" sz="2800" smtClean="0">
                <a:solidFill>
                  <a:srgbClr val="CC0000"/>
                </a:solidFill>
              </a:rPr>
              <a:t>role</a:t>
            </a:r>
            <a:r>
              <a:rPr lang="en-GB" altLang="it-IT" sz="2800" smtClean="0"/>
              <a:t> </a:t>
            </a:r>
            <a:r>
              <a:rPr lang="en-GB" altLang="it-IT" sz="2800" smtClean="0">
                <a:solidFill>
                  <a:schemeClr val="accent2"/>
                </a:solidFill>
              </a:rPr>
              <a:t>is a</a:t>
            </a:r>
            <a:r>
              <a:rPr lang="en-GB" altLang="it-IT" sz="2800" smtClean="0"/>
              <a:t> </a:t>
            </a:r>
            <a:r>
              <a:rPr lang="en-GB" altLang="it-IT" sz="2800" smtClean="0">
                <a:solidFill>
                  <a:srgbClr val="CC0000"/>
                </a:solidFill>
              </a:rPr>
              <a:t>collection of procedures</a:t>
            </a:r>
            <a:r>
              <a:rPr lang="en-GB" altLang="it-IT" sz="2800" smtClean="0"/>
              <a:t> </a:t>
            </a:r>
            <a:r>
              <a:rPr lang="en-GB" altLang="it-IT" sz="2800" smtClean="0">
                <a:solidFill>
                  <a:schemeClr val="accent2"/>
                </a:solidFill>
              </a:rPr>
              <a:t>assigned to users; a user can have more than one role and more than one user can have the same role.</a:t>
            </a:r>
          </a:p>
          <a:p>
            <a:pPr>
              <a:lnSpc>
                <a:spcPct val="90000"/>
              </a:lnSpc>
            </a:pPr>
            <a:r>
              <a:rPr lang="en-GB" altLang="it-IT" sz="2800" smtClean="0"/>
              <a:t>The lecturer would create a procedure for reading course material and assign this procedure to the role ‘student’.</a:t>
            </a:r>
          </a:p>
          <a:p>
            <a:pPr>
              <a:lnSpc>
                <a:spcPct val="90000"/>
              </a:lnSpc>
            </a:pPr>
            <a:r>
              <a:rPr lang="en-GB" altLang="it-IT" sz="2800" smtClean="0"/>
              <a:t>A role ‘course tutor’ could be assigned a procedure for updating documents.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E71FD673-6A38-4649-8FDC-2E7239C5C97C}" type="slidenum">
              <a:rPr lang="de-DE" altLang="it-IT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53</a:t>
            </a:fld>
            <a:endParaRPr lang="de-DE" altLang="it-IT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Role Based Access Control (RBAC)</a:t>
            </a:r>
            <a:endParaRPr lang="en-US" altLang="it-IT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800" smtClean="0">
                <a:solidFill>
                  <a:schemeClr val="accent2"/>
                </a:solidFill>
              </a:rPr>
              <a:t>Procedures</a:t>
            </a:r>
            <a:r>
              <a:rPr lang="en-GB" altLang="it-IT" sz="2800" smtClean="0">
                <a:solidFill>
                  <a:srgbClr val="003399"/>
                </a:solidFill>
              </a:rPr>
              <a:t>:</a:t>
            </a:r>
            <a:r>
              <a:rPr lang="en-GB" altLang="it-IT" sz="2800" smtClean="0"/>
              <a:t> ‘high level’ access operations with a more complex semantic than read or write; procedures can only be applied to objects of certain data types. </a:t>
            </a:r>
          </a:p>
          <a:p>
            <a:pPr>
              <a:lnSpc>
                <a:spcPct val="90000"/>
              </a:lnSpc>
            </a:pPr>
            <a:r>
              <a:rPr lang="en-GB" altLang="it-IT" sz="2800" smtClean="0"/>
              <a:t>Example: funds transfer between bank accounts.</a:t>
            </a:r>
          </a:p>
          <a:p>
            <a:pPr>
              <a:lnSpc>
                <a:spcPct val="90000"/>
              </a:lnSpc>
            </a:pPr>
            <a:r>
              <a:rPr lang="en-GB" altLang="it-IT" sz="2800" smtClean="0">
                <a:solidFill>
                  <a:schemeClr val="accent2"/>
                </a:solidFill>
              </a:rPr>
              <a:t>Roles are a good match for typical access control requirements in business.</a:t>
            </a:r>
          </a:p>
          <a:p>
            <a:pPr>
              <a:lnSpc>
                <a:spcPct val="90000"/>
              </a:lnSpc>
            </a:pPr>
            <a:r>
              <a:rPr lang="en-GB" altLang="it-IT" sz="2800" smtClean="0"/>
              <a:t>RBAC typical found at the application level.</a:t>
            </a:r>
            <a:endParaRPr lang="en-GB" altLang="it-IT" sz="2800" smtClean="0">
              <a:solidFill>
                <a:srgbClr val="003399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28B17CD-8880-4C91-AA12-0D0C3BFCC8D4}" type="slidenum">
              <a:rPr lang="de-DE" altLang="it-IT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54</a:t>
            </a:fld>
            <a:endParaRPr lang="de-DE" altLang="it-IT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More on RBAC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800" smtClean="0"/>
              <a:t>We use intermediate levels of control to </a:t>
            </a:r>
            <a:r>
              <a:rPr lang="en-GB" altLang="it-IT" sz="2800" smtClean="0">
                <a:solidFill>
                  <a:schemeClr val="accent2"/>
                </a:solidFill>
              </a:rPr>
              <a:t>increase simplicity</a:t>
            </a:r>
            <a:r>
              <a:rPr lang="en-GB" altLang="it-IT" sz="2800" smtClean="0"/>
              <a:t>; RBAC can also be used in ways that complicate matters</a:t>
            </a:r>
          </a:p>
          <a:p>
            <a:pPr>
              <a:lnSpc>
                <a:spcPct val="90000"/>
              </a:lnSpc>
            </a:pPr>
            <a:r>
              <a:rPr lang="en-GB" altLang="it-IT" sz="2800" smtClean="0">
                <a:solidFill>
                  <a:srgbClr val="CC0000"/>
                </a:solidFill>
              </a:rPr>
              <a:t>Role hierarchies</a:t>
            </a:r>
            <a:r>
              <a:rPr lang="en-GB" altLang="it-IT" sz="2800" smtClean="0"/>
              <a:t> may refer to hierarchies of positions (superior – subordinate) and to hierarchies of access rights; these two hierarchies need not correspond.</a:t>
            </a:r>
          </a:p>
          <a:p>
            <a:pPr>
              <a:lnSpc>
                <a:spcPct val="90000"/>
              </a:lnSpc>
            </a:pPr>
            <a:r>
              <a:rPr lang="en-GB" altLang="it-IT" sz="2800" smtClean="0">
                <a:solidFill>
                  <a:srgbClr val="CC0000"/>
                </a:solidFill>
              </a:rPr>
              <a:t>Separation of duties </a:t>
            </a:r>
            <a:r>
              <a:rPr lang="en-GB" altLang="it-IT" sz="2800" smtClean="0"/>
              <a:t>is an important security principle; there are numerous flavours of </a:t>
            </a:r>
            <a:r>
              <a:rPr lang="en-GB" altLang="it-IT" sz="2800" smtClean="0">
                <a:solidFill>
                  <a:schemeClr val="accent2"/>
                </a:solidFill>
              </a:rPr>
              <a:t>static </a:t>
            </a:r>
            <a:r>
              <a:rPr lang="en-GB" altLang="it-IT" sz="2800" smtClean="0"/>
              <a:t>and </a:t>
            </a:r>
            <a:r>
              <a:rPr lang="en-GB" altLang="it-IT" sz="2800" smtClean="0">
                <a:solidFill>
                  <a:schemeClr val="accent2"/>
                </a:solidFill>
              </a:rPr>
              <a:t>dynamic</a:t>
            </a:r>
            <a:r>
              <a:rPr lang="en-GB" altLang="it-IT" sz="2800" smtClean="0"/>
              <a:t> separation of duties policies.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0587012-8252-48E9-B3CB-C894A8AB2BBC}" type="slidenum">
              <a:rPr lang="de-DE" altLang="it-IT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55</a:t>
            </a:fld>
            <a:endParaRPr lang="de-DE" altLang="it-IT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Role Based Access Control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GB" altLang="it-IT" sz="2800" smtClean="0">
                <a:solidFill>
                  <a:srgbClr val="CC0000"/>
                </a:solidFill>
              </a:rPr>
              <a:t>	The term RBAC itself does not have a generally accepted meaning, and it is used in different ways by different vendors and users.</a:t>
            </a:r>
          </a:p>
          <a:p>
            <a:pPr>
              <a:buClr>
                <a:srgbClr val="CC0000"/>
              </a:buClr>
            </a:pPr>
            <a:endParaRPr lang="en-GB" altLang="it-IT" sz="1200" smtClean="0">
              <a:solidFill>
                <a:srgbClr val="CC0000"/>
              </a:solidFill>
            </a:endParaRPr>
          </a:p>
          <a:p>
            <a:pPr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en-GB" altLang="it-IT" sz="2800" smtClean="0"/>
              <a:t>	[R. Sandhu, D. Ferraiolo, and R. Kuhn: </a:t>
            </a:r>
            <a:r>
              <a:rPr lang="en-GB" altLang="it-IT" sz="2800" i="1" smtClean="0">
                <a:solidFill>
                  <a:schemeClr val="accent2"/>
                </a:solidFill>
              </a:rPr>
              <a:t>The NIST Model for Role-Based Access Control: Towards a Unified Standard</a:t>
            </a:r>
            <a:r>
              <a:rPr lang="en-GB" altLang="it-IT" sz="2800" smtClean="0"/>
              <a:t>, Proceedings of the 5th ACM Workshop on Role-Based Access Control, Berlin, Germany, July 26-27, 2000]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F3DC6E8D-FD7E-40DC-B8D2-05D532D97528}" type="slidenum">
              <a:rPr lang="de-DE" altLang="it-IT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56</a:t>
            </a:fld>
            <a:endParaRPr lang="de-DE" altLang="it-IT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Intermediate Controls</a:t>
            </a:r>
          </a:p>
        </p:txBody>
      </p:sp>
      <p:sp>
        <p:nvSpPr>
          <p:cNvPr id="57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B0E61DF2-68E4-456B-98CB-E7CD1C1E4890}" type="slidenum">
              <a:rPr lang="de-DE" altLang="it-IT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57</a:t>
            </a:fld>
            <a:endParaRPr lang="de-DE" altLang="it-IT" sz="1200">
              <a:solidFill>
                <a:srgbClr val="FFFFFF"/>
              </a:solidFill>
            </a:endParaRPr>
          </a:p>
        </p:txBody>
      </p:sp>
      <p:grpSp>
        <p:nvGrpSpPr>
          <p:cNvPr id="66565" name="Group 3"/>
          <p:cNvGrpSpPr>
            <a:grpSpLocks/>
          </p:cNvGrpSpPr>
          <p:nvPr/>
        </p:nvGrpSpPr>
        <p:grpSpPr bwMode="auto">
          <a:xfrm>
            <a:off x="914400" y="2794000"/>
            <a:ext cx="6743700" cy="3343275"/>
            <a:chOff x="576" y="1920"/>
            <a:chExt cx="4248" cy="2106"/>
          </a:xfrm>
        </p:grpSpPr>
        <p:sp>
          <p:nvSpPr>
            <p:cNvPr id="66567" name="Oval 4"/>
            <p:cNvSpPr>
              <a:spLocks noChangeArrowheads="1"/>
            </p:cNvSpPr>
            <p:nvPr/>
          </p:nvSpPr>
          <p:spPr bwMode="auto">
            <a:xfrm>
              <a:off x="1752" y="2003"/>
              <a:ext cx="192" cy="19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68" name="Oval 5"/>
            <p:cNvSpPr>
              <a:spLocks noChangeArrowheads="1"/>
            </p:cNvSpPr>
            <p:nvPr/>
          </p:nvSpPr>
          <p:spPr bwMode="auto">
            <a:xfrm>
              <a:off x="2232" y="2003"/>
              <a:ext cx="192" cy="19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69" name="Oval 6"/>
            <p:cNvSpPr>
              <a:spLocks noChangeArrowheads="1"/>
            </p:cNvSpPr>
            <p:nvPr/>
          </p:nvSpPr>
          <p:spPr bwMode="auto">
            <a:xfrm>
              <a:off x="4392" y="2003"/>
              <a:ext cx="192" cy="19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70" name="Oval 7"/>
            <p:cNvSpPr>
              <a:spLocks noChangeArrowheads="1"/>
            </p:cNvSpPr>
            <p:nvPr/>
          </p:nvSpPr>
          <p:spPr bwMode="auto">
            <a:xfrm>
              <a:off x="3912" y="2003"/>
              <a:ext cx="192" cy="19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71" name="Oval 8"/>
            <p:cNvSpPr>
              <a:spLocks noChangeArrowheads="1"/>
            </p:cNvSpPr>
            <p:nvPr/>
          </p:nvSpPr>
          <p:spPr bwMode="auto">
            <a:xfrm>
              <a:off x="3432" y="2003"/>
              <a:ext cx="192" cy="19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72" name="Oval 9"/>
            <p:cNvSpPr>
              <a:spLocks noChangeArrowheads="1"/>
            </p:cNvSpPr>
            <p:nvPr/>
          </p:nvSpPr>
          <p:spPr bwMode="auto">
            <a:xfrm>
              <a:off x="2808" y="2003"/>
              <a:ext cx="192" cy="19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73" name="Rectangle 10"/>
            <p:cNvSpPr>
              <a:spLocks noChangeArrowheads="1"/>
            </p:cNvSpPr>
            <p:nvPr/>
          </p:nvSpPr>
          <p:spPr bwMode="auto">
            <a:xfrm>
              <a:off x="2232" y="2483"/>
              <a:ext cx="192" cy="1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74" name="Rectangle 11"/>
            <p:cNvSpPr>
              <a:spLocks noChangeArrowheads="1"/>
            </p:cNvSpPr>
            <p:nvPr/>
          </p:nvSpPr>
          <p:spPr bwMode="auto">
            <a:xfrm>
              <a:off x="3912" y="2483"/>
              <a:ext cx="192" cy="1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75" name="Rectangle 12"/>
            <p:cNvSpPr>
              <a:spLocks noChangeArrowheads="1"/>
            </p:cNvSpPr>
            <p:nvPr/>
          </p:nvSpPr>
          <p:spPr bwMode="auto">
            <a:xfrm>
              <a:off x="3096" y="2483"/>
              <a:ext cx="192" cy="1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76" name="AutoShape 13"/>
            <p:cNvSpPr>
              <a:spLocks noChangeArrowheads="1"/>
            </p:cNvSpPr>
            <p:nvPr/>
          </p:nvSpPr>
          <p:spPr bwMode="auto">
            <a:xfrm>
              <a:off x="1944" y="2915"/>
              <a:ext cx="192" cy="192"/>
            </a:xfrm>
            <a:prstGeom prst="diamond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77" name="AutoShape 14"/>
            <p:cNvSpPr>
              <a:spLocks noChangeArrowheads="1"/>
            </p:cNvSpPr>
            <p:nvPr/>
          </p:nvSpPr>
          <p:spPr bwMode="auto">
            <a:xfrm>
              <a:off x="4416" y="2915"/>
              <a:ext cx="192" cy="192"/>
            </a:xfrm>
            <a:prstGeom prst="diamond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78" name="AutoShape 15"/>
            <p:cNvSpPr>
              <a:spLocks noChangeArrowheads="1"/>
            </p:cNvSpPr>
            <p:nvPr/>
          </p:nvSpPr>
          <p:spPr bwMode="auto">
            <a:xfrm>
              <a:off x="3504" y="2915"/>
              <a:ext cx="192" cy="192"/>
            </a:xfrm>
            <a:prstGeom prst="diamond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79" name="AutoShape 16"/>
            <p:cNvSpPr>
              <a:spLocks noChangeArrowheads="1"/>
            </p:cNvSpPr>
            <p:nvPr/>
          </p:nvSpPr>
          <p:spPr bwMode="auto">
            <a:xfrm>
              <a:off x="2568" y="2915"/>
              <a:ext cx="192" cy="192"/>
            </a:xfrm>
            <a:prstGeom prst="diamond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80" name="AutoShape 17"/>
            <p:cNvSpPr>
              <a:spLocks noChangeArrowheads="1"/>
            </p:cNvSpPr>
            <p:nvPr/>
          </p:nvSpPr>
          <p:spPr bwMode="auto">
            <a:xfrm>
              <a:off x="2232" y="3347"/>
              <a:ext cx="240" cy="240"/>
            </a:xfrm>
            <a:prstGeom prst="plus">
              <a:avLst>
                <a:gd name="adj" fmla="val 25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81" name="AutoShape 18"/>
            <p:cNvSpPr>
              <a:spLocks noChangeArrowheads="1"/>
            </p:cNvSpPr>
            <p:nvPr/>
          </p:nvSpPr>
          <p:spPr bwMode="auto">
            <a:xfrm>
              <a:off x="4392" y="3299"/>
              <a:ext cx="240" cy="240"/>
            </a:xfrm>
            <a:prstGeom prst="plus">
              <a:avLst>
                <a:gd name="adj" fmla="val 25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82" name="AutoShape 19"/>
            <p:cNvSpPr>
              <a:spLocks noChangeArrowheads="1"/>
            </p:cNvSpPr>
            <p:nvPr/>
          </p:nvSpPr>
          <p:spPr bwMode="auto">
            <a:xfrm>
              <a:off x="3480" y="3347"/>
              <a:ext cx="240" cy="240"/>
            </a:xfrm>
            <a:prstGeom prst="plus">
              <a:avLst>
                <a:gd name="adj" fmla="val 250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583" name="AutoShape 20"/>
            <p:cNvSpPr>
              <a:spLocks noChangeArrowheads="1"/>
            </p:cNvSpPr>
            <p:nvPr/>
          </p:nvSpPr>
          <p:spPr bwMode="auto">
            <a:xfrm>
              <a:off x="3288" y="3779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584" name="AutoShape 21"/>
            <p:cNvSpPr>
              <a:spLocks noChangeArrowheads="1"/>
            </p:cNvSpPr>
            <p:nvPr/>
          </p:nvSpPr>
          <p:spPr bwMode="auto">
            <a:xfrm>
              <a:off x="4632" y="3779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585" name="AutoShape 22"/>
            <p:cNvSpPr>
              <a:spLocks noChangeArrowheads="1"/>
            </p:cNvSpPr>
            <p:nvPr/>
          </p:nvSpPr>
          <p:spPr bwMode="auto">
            <a:xfrm>
              <a:off x="2664" y="3779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586" name="AutoShape 23"/>
            <p:cNvSpPr>
              <a:spLocks noChangeArrowheads="1"/>
            </p:cNvSpPr>
            <p:nvPr/>
          </p:nvSpPr>
          <p:spPr bwMode="auto">
            <a:xfrm>
              <a:off x="3720" y="3779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587" name="AutoShape 24"/>
            <p:cNvSpPr>
              <a:spLocks noChangeArrowheads="1"/>
            </p:cNvSpPr>
            <p:nvPr/>
          </p:nvSpPr>
          <p:spPr bwMode="auto">
            <a:xfrm>
              <a:off x="4200" y="3779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588" name="AutoShape 25"/>
            <p:cNvSpPr>
              <a:spLocks noChangeArrowheads="1"/>
            </p:cNvSpPr>
            <p:nvPr/>
          </p:nvSpPr>
          <p:spPr bwMode="auto">
            <a:xfrm>
              <a:off x="2256" y="3779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589" name="AutoShape 26"/>
            <p:cNvSpPr>
              <a:spLocks noChangeArrowheads="1"/>
            </p:cNvSpPr>
            <p:nvPr/>
          </p:nvSpPr>
          <p:spPr bwMode="auto">
            <a:xfrm>
              <a:off x="1848" y="3779"/>
              <a:ext cx="192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66590" name="AutoShape 27"/>
            <p:cNvCxnSpPr>
              <a:cxnSpLocks noChangeShapeType="1"/>
              <a:stCxn id="66567" idx="5"/>
              <a:endCxn id="66573" idx="0"/>
            </p:cNvCxnSpPr>
            <p:nvPr/>
          </p:nvCxnSpPr>
          <p:spPr bwMode="auto">
            <a:xfrm>
              <a:off x="1916" y="2167"/>
              <a:ext cx="412" cy="3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91" name="AutoShape 28"/>
            <p:cNvCxnSpPr>
              <a:cxnSpLocks noChangeShapeType="1"/>
              <a:stCxn id="66568" idx="4"/>
              <a:endCxn id="66573" idx="0"/>
            </p:cNvCxnSpPr>
            <p:nvPr/>
          </p:nvCxnSpPr>
          <p:spPr bwMode="auto">
            <a:xfrm>
              <a:off x="2328" y="2195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92" name="AutoShape 29"/>
            <p:cNvCxnSpPr>
              <a:cxnSpLocks noChangeShapeType="1"/>
              <a:stCxn id="66573" idx="0"/>
              <a:endCxn id="66572" idx="3"/>
            </p:cNvCxnSpPr>
            <p:nvPr/>
          </p:nvCxnSpPr>
          <p:spPr bwMode="auto">
            <a:xfrm flipV="1">
              <a:off x="2328" y="2167"/>
              <a:ext cx="508" cy="3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93" name="AutoShape 30"/>
            <p:cNvCxnSpPr>
              <a:cxnSpLocks noChangeShapeType="1"/>
              <a:stCxn id="66575" idx="0"/>
              <a:endCxn id="66572" idx="5"/>
            </p:cNvCxnSpPr>
            <p:nvPr/>
          </p:nvCxnSpPr>
          <p:spPr bwMode="auto">
            <a:xfrm flipH="1" flipV="1">
              <a:off x="2972" y="2167"/>
              <a:ext cx="220" cy="3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94" name="AutoShape 31"/>
            <p:cNvCxnSpPr>
              <a:cxnSpLocks noChangeShapeType="1"/>
              <a:stCxn id="66575" idx="0"/>
              <a:endCxn id="66571" idx="3"/>
            </p:cNvCxnSpPr>
            <p:nvPr/>
          </p:nvCxnSpPr>
          <p:spPr bwMode="auto">
            <a:xfrm flipV="1">
              <a:off x="3192" y="2167"/>
              <a:ext cx="268" cy="3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95" name="AutoShape 32"/>
            <p:cNvCxnSpPr>
              <a:cxnSpLocks noChangeShapeType="1"/>
              <a:stCxn id="66571" idx="5"/>
              <a:endCxn id="66574" idx="0"/>
            </p:cNvCxnSpPr>
            <p:nvPr/>
          </p:nvCxnSpPr>
          <p:spPr bwMode="auto">
            <a:xfrm>
              <a:off x="3596" y="2167"/>
              <a:ext cx="412" cy="3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96" name="AutoShape 33"/>
            <p:cNvCxnSpPr>
              <a:cxnSpLocks noChangeShapeType="1"/>
              <a:stCxn id="66570" idx="4"/>
              <a:endCxn id="66574" idx="0"/>
            </p:cNvCxnSpPr>
            <p:nvPr/>
          </p:nvCxnSpPr>
          <p:spPr bwMode="auto">
            <a:xfrm>
              <a:off x="4008" y="2195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97" name="AutoShape 34"/>
            <p:cNvCxnSpPr>
              <a:cxnSpLocks noChangeShapeType="1"/>
              <a:stCxn id="66574" idx="0"/>
              <a:endCxn id="66569" idx="3"/>
            </p:cNvCxnSpPr>
            <p:nvPr/>
          </p:nvCxnSpPr>
          <p:spPr bwMode="auto">
            <a:xfrm flipV="1">
              <a:off x="4008" y="2167"/>
              <a:ext cx="412" cy="3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98" name="AutoShape 35"/>
            <p:cNvCxnSpPr>
              <a:cxnSpLocks noChangeShapeType="1"/>
              <a:stCxn id="66576" idx="0"/>
              <a:endCxn id="66573" idx="2"/>
            </p:cNvCxnSpPr>
            <p:nvPr/>
          </p:nvCxnSpPr>
          <p:spPr bwMode="auto">
            <a:xfrm flipV="1">
              <a:off x="2040" y="2675"/>
              <a:ext cx="288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99" name="AutoShape 36"/>
            <p:cNvCxnSpPr>
              <a:cxnSpLocks noChangeShapeType="1"/>
              <a:stCxn id="66573" idx="2"/>
              <a:endCxn id="66579" idx="0"/>
            </p:cNvCxnSpPr>
            <p:nvPr/>
          </p:nvCxnSpPr>
          <p:spPr bwMode="auto">
            <a:xfrm>
              <a:off x="2328" y="2675"/>
              <a:ext cx="336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00" name="AutoShape 37"/>
            <p:cNvCxnSpPr>
              <a:cxnSpLocks noChangeShapeType="1"/>
              <a:stCxn id="66579" idx="0"/>
              <a:endCxn id="66575" idx="2"/>
            </p:cNvCxnSpPr>
            <p:nvPr/>
          </p:nvCxnSpPr>
          <p:spPr bwMode="auto">
            <a:xfrm flipV="1">
              <a:off x="2664" y="2675"/>
              <a:ext cx="528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01" name="AutoShape 38"/>
            <p:cNvCxnSpPr>
              <a:cxnSpLocks noChangeShapeType="1"/>
              <a:stCxn id="66578" idx="0"/>
              <a:endCxn id="66575" idx="2"/>
            </p:cNvCxnSpPr>
            <p:nvPr/>
          </p:nvCxnSpPr>
          <p:spPr bwMode="auto">
            <a:xfrm flipH="1" flipV="1">
              <a:off x="3192" y="2675"/>
              <a:ext cx="408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02" name="AutoShape 39"/>
            <p:cNvCxnSpPr>
              <a:cxnSpLocks noChangeShapeType="1"/>
              <a:stCxn id="66577" idx="0"/>
              <a:endCxn id="66574" idx="2"/>
            </p:cNvCxnSpPr>
            <p:nvPr/>
          </p:nvCxnSpPr>
          <p:spPr bwMode="auto">
            <a:xfrm flipH="1" flipV="1">
              <a:off x="4008" y="2675"/>
              <a:ext cx="504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03" name="AutoShape 40"/>
            <p:cNvCxnSpPr>
              <a:cxnSpLocks noChangeShapeType="1"/>
              <a:stCxn id="66576" idx="2"/>
              <a:endCxn id="66580" idx="0"/>
            </p:cNvCxnSpPr>
            <p:nvPr/>
          </p:nvCxnSpPr>
          <p:spPr bwMode="auto">
            <a:xfrm>
              <a:off x="2040" y="3107"/>
              <a:ext cx="312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04" name="AutoShape 41"/>
            <p:cNvCxnSpPr>
              <a:cxnSpLocks noChangeShapeType="1"/>
              <a:stCxn id="66580" idx="0"/>
              <a:endCxn id="66579" idx="2"/>
            </p:cNvCxnSpPr>
            <p:nvPr/>
          </p:nvCxnSpPr>
          <p:spPr bwMode="auto">
            <a:xfrm flipV="1">
              <a:off x="2352" y="3107"/>
              <a:ext cx="312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05" name="AutoShape 42"/>
            <p:cNvCxnSpPr>
              <a:cxnSpLocks noChangeShapeType="1"/>
              <a:stCxn id="66581" idx="0"/>
              <a:endCxn id="66577" idx="2"/>
            </p:cNvCxnSpPr>
            <p:nvPr/>
          </p:nvCxnSpPr>
          <p:spPr bwMode="auto">
            <a:xfrm flipV="1">
              <a:off x="4512" y="3107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06" name="AutoShape 43"/>
            <p:cNvCxnSpPr>
              <a:cxnSpLocks noChangeShapeType="1"/>
              <a:stCxn id="66578" idx="2"/>
              <a:endCxn id="66582" idx="0"/>
            </p:cNvCxnSpPr>
            <p:nvPr/>
          </p:nvCxnSpPr>
          <p:spPr bwMode="auto">
            <a:xfrm>
              <a:off x="3600" y="3107"/>
              <a:ext cx="0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07" name="AutoShape 44"/>
            <p:cNvCxnSpPr>
              <a:cxnSpLocks noChangeShapeType="1"/>
              <a:stCxn id="66589" idx="7"/>
              <a:endCxn id="66580" idx="2"/>
            </p:cNvCxnSpPr>
            <p:nvPr/>
          </p:nvCxnSpPr>
          <p:spPr bwMode="auto">
            <a:xfrm flipV="1">
              <a:off x="2012" y="3587"/>
              <a:ext cx="340" cy="22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08" name="AutoShape 45"/>
            <p:cNvCxnSpPr>
              <a:cxnSpLocks noChangeShapeType="1"/>
              <a:stCxn id="66580" idx="2"/>
              <a:endCxn id="66588" idx="0"/>
            </p:cNvCxnSpPr>
            <p:nvPr/>
          </p:nvCxnSpPr>
          <p:spPr bwMode="auto">
            <a:xfrm>
              <a:off x="2352" y="3587"/>
              <a:ext cx="0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09" name="AutoShape 46"/>
            <p:cNvCxnSpPr>
              <a:cxnSpLocks noChangeShapeType="1"/>
              <a:stCxn id="66580" idx="2"/>
              <a:endCxn id="66585" idx="0"/>
            </p:cNvCxnSpPr>
            <p:nvPr/>
          </p:nvCxnSpPr>
          <p:spPr bwMode="auto">
            <a:xfrm>
              <a:off x="2352" y="3587"/>
              <a:ext cx="408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10" name="AutoShape 47"/>
            <p:cNvCxnSpPr>
              <a:cxnSpLocks noChangeShapeType="1"/>
              <a:stCxn id="66583" idx="0"/>
              <a:endCxn id="66582" idx="2"/>
            </p:cNvCxnSpPr>
            <p:nvPr/>
          </p:nvCxnSpPr>
          <p:spPr bwMode="auto">
            <a:xfrm flipV="1">
              <a:off x="3384" y="3587"/>
              <a:ext cx="216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11" name="AutoShape 48"/>
            <p:cNvCxnSpPr>
              <a:cxnSpLocks noChangeShapeType="1"/>
              <a:stCxn id="66582" idx="2"/>
              <a:endCxn id="66586" idx="0"/>
            </p:cNvCxnSpPr>
            <p:nvPr/>
          </p:nvCxnSpPr>
          <p:spPr bwMode="auto">
            <a:xfrm>
              <a:off x="3600" y="3587"/>
              <a:ext cx="216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12" name="AutoShape 49"/>
            <p:cNvCxnSpPr>
              <a:cxnSpLocks noChangeShapeType="1"/>
              <a:stCxn id="66587" idx="0"/>
              <a:endCxn id="66581" idx="2"/>
            </p:cNvCxnSpPr>
            <p:nvPr/>
          </p:nvCxnSpPr>
          <p:spPr bwMode="auto">
            <a:xfrm flipV="1">
              <a:off x="4296" y="3539"/>
              <a:ext cx="216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613" name="AutoShape 50"/>
            <p:cNvCxnSpPr>
              <a:cxnSpLocks noChangeShapeType="1"/>
              <a:stCxn id="66581" idx="2"/>
              <a:endCxn id="66584" idx="0"/>
            </p:cNvCxnSpPr>
            <p:nvPr/>
          </p:nvCxnSpPr>
          <p:spPr bwMode="auto">
            <a:xfrm>
              <a:off x="4512" y="3539"/>
              <a:ext cx="216" cy="24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614" name="Text Box 51"/>
            <p:cNvSpPr txBox="1">
              <a:spLocks noChangeArrowheads="1"/>
            </p:cNvSpPr>
            <p:nvPr/>
          </p:nvSpPr>
          <p:spPr bwMode="auto">
            <a:xfrm>
              <a:off x="863" y="1920"/>
              <a:ext cx="6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i="1">
                  <a:latin typeface="Helvetica" panose="020B0604020202020204" pitchFamily="34" charset="0"/>
                </a:rPr>
                <a:t>users</a:t>
              </a:r>
            </a:p>
          </p:txBody>
        </p:sp>
        <p:sp>
          <p:nvSpPr>
            <p:cNvPr id="66615" name="Text Box 52"/>
            <p:cNvSpPr txBox="1">
              <a:spLocks noChangeArrowheads="1"/>
            </p:cNvSpPr>
            <p:nvPr/>
          </p:nvSpPr>
          <p:spPr bwMode="auto">
            <a:xfrm>
              <a:off x="894" y="2374"/>
              <a:ext cx="6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i="1">
                  <a:latin typeface="Helvetica" panose="020B0604020202020204" pitchFamily="34" charset="0"/>
                </a:rPr>
                <a:t>roles</a:t>
              </a:r>
            </a:p>
          </p:txBody>
        </p:sp>
        <p:sp>
          <p:nvSpPr>
            <p:cNvPr id="66616" name="Text Box 53"/>
            <p:cNvSpPr txBox="1">
              <a:spLocks noChangeArrowheads="1"/>
            </p:cNvSpPr>
            <p:nvPr/>
          </p:nvSpPr>
          <p:spPr bwMode="auto">
            <a:xfrm>
              <a:off x="576" y="2845"/>
              <a:ext cx="1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i="1">
                  <a:latin typeface="Helvetica" panose="020B0604020202020204" pitchFamily="34" charset="0"/>
                </a:rPr>
                <a:t>procedures</a:t>
              </a:r>
            </a:p>
          </p:txBody>
        </p:sp>
        <p:sp>
          <p:nvSpPr>
            <p:cNvPr id="66617" name="Text Box 54"/>
            <p:cNvSpPr txBox="1">
              <a:spLocks noChangeArrowheads="1"/>
            </p:cNvSpPr>
            <p:nvPr/>
          </p:nvSpPr>
          <p:spPr bwMode="auto">
            <a:xfrm>
              <a:off x="620" y="3267"/>
              <a:ext cx="11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i="1">
                  <a:latin typeface="Helvetica" panose="020B0604020202020204" pitchFamily="34" charset="0"/>
                </a:rPr>
                <a:t>data types</a:t>
              </a:r>
            </a:p>
          </p:txBody>
        </p:sp>
        <p:sp>
          <p:nvSpPr>
            <p:cNvPr id="66618" name="Text Box 55"/>
            <p:cNvSpPr txBox="1">
              <a:spLocks noChangeArrowheads="1"/>
            </p:cNvSpPr>
            <p:nvPr/>
          </p:nvSpPr>
          <p:spPr bwMode="auto">
            <a:xfrm>
              <a:off x="782" y="3699"/>
              <a:ext cx="8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i="1">
                  <a:latin typeface="Helvetica" panose="020B0604020202020204" pitchFamily="34" charset="0"/>
                </a:rPr>
                <a:t>objects</a:t>
              </a:r>
            </a:p>
          </p:txBody>
        </p:sp>
      </p:grpSp>
      <p:sp>
        <p:nvSpPr>
          <p:cNvPr id="66566" name="Text Box 56"/>
          <p:cNvSpPr txBox="1">
            <a:spLocks noChangeArrowheads="1"/>
          </p:cNvSpPr>
          <p:nvPr/>
        </p:nvSpPr>
        <p:spPr bwMode="auto">
          <a:xfrm>
            <a:off x="685800" y="15875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 sz="2400">
                <a:latin typeface="Helvetica" panose="020B0604020202020204" pitchFamily="34" charset="0"/>
              </a:rPr>
              <a:t>Intermediate controls facilitate better security management. </a:t>
            </a:r>
            <a:r>
              <a:rPr lang="en-GB" altLang="it-IT" sz="2400">
                <a:solidFill>
                  <a:srgbClr val="CC0000"/>
                </a:solidFill>
                <a:latin typeface="Helvetica" panose="020B0604020202020204" pitchFamily="34" charset="0"/>
              </a:rPr>
              <a:t>To deal with complexity, introduce more levels of indirection.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Intermediate Controls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it-IT" sz="2800" smtClean="0"/>
              <a:t>Several intermediate concepts can be inserted between subjects and objects</a:t>
            </a:r>
          </a:p>
          <a:p>
            <a:pPr>
              <a:lnSpc>
                <a:spcPct val="80000"/>
              </a:lnSpc>
            </a:pPr>
            <a:r>
              <a:rPr lang="en-GB" altLang="it-IT" sz="2800" smtClean="0">
                <a:solidFill>
                  <a:schemeClr val="accent2"/>
                </a:solidFill>
              </a:rPr>
              <a:t>Roles</a:t>
            </a:r>
            <a:r>
              <a:rPr lang="en-GB" altLang="it-IT" sz="2800" smtClean="0">
                <a:solidFill>
                  <a:srgbClr val="003399"/>
                </a:solidFill>
              </a:rPr>
              <a:t>:</a:t>
            </a:r>
            <a:r>
              <a:rPr lang="en-GB" altLang="it-IT" sz="2800" smtClean="0"/>
              <a:t> collection of procedures assigned to users. </a:t>
            </a:r>
          </a:p>
          <a:p>
            <a:pPr>
              <a:lnSpc>
                <a:spcPct val="80000"/>
              </a:lnSpc>
            </a:pPr>
            <a:r>
              <a:rPr lang="en-GB" altLang="it-IT" sz="2800" smtClean="0">
                <a:solidFill>
                  <a:schemeClr val="accent2"/>
                </a:solidFill>
              </a:rPr>
              <a:t>Procedures</a:t>
            </a:r>
            <a:r>
              <a:rPr lang="en-GB" altLang="it-IT" sz="2800" smtClean="0">
                <a:solidFill>
                  <a:srgbClr val="003399"/>
                </a:solidFill>
              </a:rPr>
              <a:t>:</a:t>
            </a:r>
            <a:r>
              <a:rPr lang="en-GB" altLang="it-IT" sz="2800" smtClean="0"/>
              <a:t> ‘high level’ access control methods with a more complex semantic than read or write; procedures can only be applied to objects of certain data types. </a:t>
            </a:r>
          </a:p>
          <a:p>
            <a:pPr>
              <a:lnSpc>
                <a:spcPct val="80000"/>
              </a:lnSpc>
            </a:pPr>
            <a:r>
              <a:rPr lang="en-GB" altLang="it-IT" sz="2800" smtClean="0">
                <a:solidFill>
                  <a:schemeClr val="accent2"/>
                </a:solidFill>
              </a:rPr>
              <a:t>Data types</a:t>
            </a:r>
            <a:r>
              <a:rPr lang="en-GB" altLang="it-IT" sz="2800" smtClean="0">
                <a:solidFill>
                  <a:srgbClr val="003399"/>
                </a:solidFill>
              </a:rPr>
              <a:t>:</a:t>
            </a:r>
            <a:r>
              <a:rPr lang="en-GB" altLang="it-IT" sz="2800" smtClean="0"/>
              <a:t> each object is of a certain data type and can be accessed only through procedures defined for this data type.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F4BD2569-72CB-4DBC-B080-8EF1CDCD972F}" type="slidenum">
              <a:rPr lang="de-DE" altLang="it-IT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58</a:t>
            </a:fld>
            <a:endParaRPr lang="de-DE" altLang="it-IT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it-IT" altLang="it-IT" smtClean="0"/>
              <a:t>Old Security mechanisms</a:t>
            </a:r>
            <a:endParaRPr lang="en-US" altLang="it-IT" smtClean="0"/>
          </a:p>
        </p:txBody>
      </p:sp>
      <p:sp>
        <p:nvSpPr>
          <p:cNvPr id="68611" name="Segnaposto contenuto 19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it-IT" altLang="it-IT" smtClean="0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5410200" y="2514600"/>
            <a:ext cx="30480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8614" name="Rectangle 3"/>
          <p:cNvSpPr>
            <a:spLocks noChangeArrowheads="1"/>
          </p:cNvSpPr>
          <p:nvPr/>
        </p:nvSpPr>
        <p:spPr bwMode="auto">
          <a:xfrm>
            <a:off x="1447800" y="3124200"/>
            <a:ext cx="14478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8615" name="Line 5"/>
          <p:cNvSpPr>
            <a:spLocks noChangeShapeType="1"/>
          </p:cNvSpPr>
          <p:nvPr/>
        </p:nvSpPr>
        <p:spPr bwMode="auto">
          <a:xfrm>
            <a:off x="2971800" y="33528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68616" name="Line 6"/>
          <p:cNvSpPr>
            <a:spLocks noChangeShapeType="1"/>
          </p:cNvSpPr>
          <p:nvPr/>
        </p:nvSpPr>
        <p:spPr bwMode="auto">
          <a:xfrm flipH="1">
            <a:off x="2971800" y="3962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68617" name="Text Box 10"/>
          <p:cNvSpPr txBox="1">
            <a:spLocks noChangeArrowheads="1"/>
          </p:cNvSpPr>
          <p:nvPr/>
        </p:nvSpPr>
        <p:spPr bwMode="auto">
          <a:xfrm>
            <a:off x="1600200" y="35052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chemeClr val="bg1"/>
                </a:solidFill>
              </a:rPr>
              <a:t>User</a:t>
            </a:r>
            <a:endParaRPr lang="en-US" altLang="it-IT">
              <a:solidFill>
                <a:schemeClr val="bg1"/>
              </a:solidFill>
            </a:endParaRPr>
          </a:p>
        </p:txBody>
      </p:sp>
      <p:sp>
        <p:nvSpPr>
          <p:cNvPr id="68618" name="Text Box 15"/>
          <p:cNvSpPr txBox="1">
            <a:spLocks noChangeArrowheads="1"/>
          </p:cNvSpPr>
          <p:nvPr/>
        </p:nvSpPr>
        <p:spPr bwMode="auto">
          <a:xfrm>
            <a:off x="3505200" y="2895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Req</a:t>
            </a:r>
            <a:endParaRPr lang="en-US" altLang="it-IT"/>
          </a:p>
        </p:txBody>
      </p:sp>
      <p:sp>
        <p:nvSpPr>
          <p:cNvPr id="68619" name="Text Box 16"/>
          <p:cNvSpPr txBox="1">
            <a:spLocks noChangeArrowheads="1"/>
          </p:cNvSpPr>
          <p:nvPr/>
        </p:nvSpPr>
        <p:spPr bwMode="auto">
          <a:xfrm>
            <a:off x="3505200" y="4038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Y/N</a:t>
            </a:r>
            <a:endParaRPr lang="en-US" altLang="it-IT"/>
          </a:p>
        </p:txBody>
      </p:sp>
      <p:sp>
        <p:nvSpPr>
          <p:cNvPr id="68620" name="Text Box 18"/>
          <p:cNvSpPr txBox="1">
            <a:spLocks noChangeArrowheads="1"/>
          </p:cNvSpPr>
          <p:nvPr/>
        </p:nvSpPr>
        <p:spPr bwMode="auto">
          <a:xfrm>
            <a:off x="5562600" y="37338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chemeClr val="bg1"/>
                </a:solidFill>
              </a:rPr>
              <a:t>Resource</a:t>
            </a:r>
            <a:endParaRPr lang="en-US" altLang="it-IT">
              <a:solidFill>
                <a:schemeClr val="bg1"/>
              </a:solidFill>
            </a:endParaRPr>
          </a:p>
        </p:txBody>
      </p:sp>
      <p:sp>
        <p:nvSpPr>
          <p:cNvPr id="68621" name="Text Box 19"/>
          <p:cNvSpPr txBox="1">
            <a:spLocks noChangeArrowheads="1"/>
          </p:cNvSpPr>
          <p:nvPr/>
        </p:nvSpPr>
        <p:spPr bwMode="auto">
          <a:xfrm>
            <a:off x="5500688" y="28448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chemeClr val="bg1"/>
                </a:solidFill>
              </a:rPr>
              <a:t>Security Mechanisms</a:t>
            </a:r>
            <a:endParaRPr lang="en-US" altLang="it-IT">
              <a:solidFill>
                <a:schemeClr val="bg1"/>
              </a:solidFill>
            </a:endParaRPr>
          </a:p>
        </p:txBody>
      </p:sp>
      <p:sp>
        <p:nvSpPr>
          <p:cNvPr id="68622" name="Line 22"/>
          <p:cNvSpPr>
            <a:spLocks noChangeShapeType="1"/>
          </p:cNvSpPr>
          <p:nvPr/>
        </p:nvSpPr>
        <p:spPr bwMode="auto">
          <a:xfrm>
            <a:off x="5638800" y="3581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68623" name="Line 23"/>
          <p:cNvSpPr>
            <a:spLocks noChangeShapeType="1"/>
          </p:cNvSpPr>
          <p:nvPr/>
        </p:nvSpPr>
        <p:spPr bwMode="auto">
          <a:xfrm flipV="1">
            <a:off x="7924800" y="2667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68624" name="Text Box 24"/>
          <p:cNvSpPr txBox="1">
            <a:spLocks noChangeArrowheads="1"/>
          </p:cNvSpPr>
          <p:nvPr/>
        </p:nvSpPr>
        <p:spPr bwMode="auto">
          <a:xfrm>
            <a:off x="1295400" y="53340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Proprietary security </a:t>
            </a:r>
            <a:r>
              <a:rPr lang="en-US" altLang="it-IT"/>
              <a:t>mechanisms</a:t>
            </a:r>
          </a:p>
        </p:txBody>
      </p:sp>
      <p:sp>
        <p:nvSpPr>
          <p:cNvPr id="21" name="Segnaposto numero diapositiva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B8503B0F-D9D2-4ED4-BAF1-28FFD1AFF80B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59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Problems with Passwords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it-IT" sz="2800" smtClean="0"/>
              <a:t>Authentication by password is widely accepted and not too difficult to implement.</a:t>
            </a:r>
          </a:p>
          <a:p>
            <a:pPr>
              <a:lnSpc>
                <a:spcPct val="80000"/>
              </a:lnSpc>
            </a:pPr>
            <a:r>
              <a:rPr lang="en-GB" altLang="it-IT" sz="2800" smtClean="0"/>
              <a:t>Managing password security can be quite expensive; obtaining a valid password is a common way of gaining unauthorised access to a computer system. </a:t>
            </a:r>
          </a:p>
          <a:p>
            <a:pPr>
              <a:lnSpc>
                <a:spcPct val="80000"/>
              </a:lnSpc>
            </a:pPr>
            <a:r>
              <a:rPr lang="en-GB" altLang="it-IT" sz="2800" smtClean="0"/>
              <a:t>Typical issues that need to be addressed:</a:t>
            </a:r>
          </a:p>
          <a:p>
            <a:pPr lvl="1">
              <a:lnSpc>
                <a:spcPct val="80000"/>
              </a:lnSpc>
            </a:pPr>
            <a:r>
              <a:rPr lang="en-GB" altLang="it-IT" sz="2400" smtClean="0"/>
              <a:t>how to get the password to the user,</a:t>
            </a:r>
          </a:p>
          <a:p>
            <a:pPr lvl="1">
              <a:lnSpc>
                <a:spcPct val="80000"/>
              </a:lnSpc>
            </a:pPr>
            <a:r>
              <a:rPr lang="en-GB" altLang="it-IT" sz="2400" smtClean="0"/>
              <a:t>forgotten passwords,</a:t>
            </a:r>
          </a:p>
          <a:p>
            <a:pPr lvl="1">
              <a:lnSpc>
                <a:spcPct val="80000"/>
              </a:lnSpc>
            </a:pPr>
            <a:r>
              <a:rPr lang="en-GB" altLang="it-IT" sz="2400" smtClean="0"/>
              <a:t>password guessing,</a:t>
            </a:r>
          </a:p>
          <a:p>
            <a:pPr lvl="1">
              <a:lnSpc>
                <a:spcPct val="80000"/>
              </a:lnSpc>
            </a:pPr>
            <a:r>
              <a:rPr lang="en-GB" altLang="it-IT" sz="2400" smtClean="0"/>
              <a:t>password spoofing,</a:t>
            </a:r>
          </a:p>
          <a:p>
            <a:pPr lvl="1">
              <a:lnSpc>
                <a:spcPct val="80000"/>
              </a:lnSpc>
            </a:pPr>
            <a:r>
              <a:rPr lang="en-GB" altLang="it-IT" sz="2400" smtClean="0"/>
              <a:t>compromise of the password file.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2433D23-4984-4373-A2E6-34EF75C69992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dirty="0" err="1" smtClean="0"/>
              <a:t>Current</a:t>
            </a:r>
            <a:r>
              <a:rPr lang="it-IT" dirty="0" smtClean="0"/>
              <a:t> Security </a:t>
            </a:r>
            <a:r>
              <a:rPr lang="it-IT" dirty="0" err="1" smtClean="0"/>
              <a:t>Mechanisms</a:t>
            </a:r>
            <a:r>
              <a:rPr lang="it-IT" dirty="0" smtClean="0"/>
              <a:t>: </a:t>
            </a:r>
            <a:br>
              <a:rPr lang="it-IT" dirty="0" smtClean="0"/>
            </a:br>
            <a:r>
              <a:rPr lang="en-US" dirty="0" smtClean="0"/>
              <a:t>Policy Enforce</a:t>
            </a:r>
            <a:r>
              <a:rPr lang="it-IT" dirty="0" smtClean="0"/>
              <a:t>r </a:t>
            </a:r>
            <a:r>
              <a:rPr lang="it-IT" dirty="0" err="1" smtClean="0"/>
              <a:t>Engine</a:t>
            </a:r>
            <a:endParaRPr lang="en-US" dirty="0" smtClean="0"/>
          </a:p>
        </p:txBody>
      </p:sp>
      <p:sp>
        <p:nvSpPr>
          <p:cNvPr id="69635" name="Segnaposto contenuto 4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it-IT" altLang="it-IT" smtClean="0"/>
          </a:p>
        </p:txBody>
      </p:sp>
      <p:grpSp>
        <p:nvGrpSpPr>
          <p:cNvPr id="69637" name="Group 37"/>
          <p:cNvGrpSpPr>
            <a:grpSpLocks/>
          </p:cNvGrpSpPr>
          <p:nvPr/>
        </p:nvGrpSpPr>
        <p:grpSpPr bwMode="auto">
          <a:xfrm>
            <a:off x="1247775" y="1981200"/>
            <a:ext cx="7058025" cy="4681538"/>
            <a:chOff x="158" y="1253"/>
            <a:chExt cx="4446" cy="2949"/>
          </a:xfrm>
        </p:grpSpPr>
        <p:sp>
          <p:nvSpPr>
            <p:cNvPr id="69646" name="Rectangle 6"/>
            <p:cNvSpPr>
              <a:spLocks noChangeArrowheads="1"/>
            </p:cNvSpPr>
            <p:nvPr/>
          </p:nvSpPr>
          <p:spPr bwMode="auto">
            <a:xfrm>
              <a:off x="1292" y="2251"/>
              <a:ext cx="2993" cy="19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9647" name="Rectangle 7"/>
            <p:cNvSpPr>
              <a:spLocks noChangeArrowheads="1"/>
            </p:cNvSpPr>
            <p:nvPr/>
          </p:nvSpPr>
          <p:spPr bwMode="auto">
            <a:xfrm>
              <a:off x="1292" y="1253"/>
              <a:ext cx="1996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69648" name="Group 8"/>
            <p:cNvGrpSpPr>
              <a:grpSpLocks/>
            </p:cNvGrpSpPr>
            <p:nvPr/>
          </p:nvGrpSpPr>
          <p:grpSpPr bwMode="auto">
            <a:xfrm>
              <a:off x="3560" y="3385"/>
              <a:ext cx="635" cy="544"/>
              <a:chOff x="22" y="3022"/>
              <a:chExt cx="748" cy="680"/>
            </a:xfrm>
          </p:grpSpPr>
          <p:sp>
            <p:nvSpPr>
              <p:cNvPr id="69669" name="Oval 9"/>
              <p:cNvSpPr>
                <a:spLocks noChangeArrowheads="1"/>
              </p:cNvSpPr>
              <p:nvPr/>
            </p:nvSpPr>
            <p:spPr bwMode="auto">
              <a:xfrm>
                <a:off x="22" y="3022"/>
                <a:ext cx="748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9670" name="Oval 10"/>
              <p:cNvSpPr>
                <a:spLocks noChangeArrowheads="1"/>
              </p:cNvSpPr>
              <p:nvPr/>
            </p:nvSpPr>
            <p:spPr bwMode="auto">
              <a:xfrm>
                <a:off x="22" y="3566"/>
                <a:ext cx="748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9671" name="Line 11"/>
              <p:cNvSpPr>
                <a:spLocks noChangeShapeType="1"/>
              </p:cNvSpPr>
              <p:nvPr/>
            </p:nvSpPr>
            <p:spPr bwMode="auto">
              <a:xfrm>
                <a:off x="748" y="3067"/>
                <a:ext cx="0" cy="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69672" name="Line 12"/>
              <p:cNvSpPr>
                <a:spLocks noChangeShapeType="1"/>
              </p:cNvSpPr>
              <p:nvPr/>
            </p:nvSpPr>
            <p:spPr bwMode="auto">
              <a:xfrm>
                <a:off x="22" y="3067"/>
                <a:ext cx="0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sp>
          <p:nvSpPr>
            <p:cNvPr id="69649" name="Text Box 13"/>
            <p:cNvSpPr txBox="1">
              <a:spLocks noChangeArrowheads="1"/>
            </p:cNvSpPr>
            <p:nvPr/>
          </p:nvSpPr>
          <p:spPr bwMode="auto">
            <a:xfrm>
              <a:off x="3560" y="3475"/>
              <a:ext cx="67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it-IT" sz="1400">
                  <a:solidFill>
                    <a:schemeClr val="bg1"/>
                  </a:solidFill>
                </a:rPr>
                <a:t>Policy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it-IT" sz="1400">
                  <a:solidFill>
                    <a:schemeClr val="bg1"/>
                  </a:solidFill>
                </a:rPr>
                <a:t>Repository</a:t>
              </a:r>
            </a:p>
          </p:txBody>
        </p:sp>
        <p:sp>
          <p:nvSpPr>
            <p:cNvPr id="69650" name="Line 15"/>
            <p:cNvSpPr>
              <a:spLocks noChangeShapeType="1"/>
            </p:cNvSpPr>
            <p:nvPr/>
          </p:nvSpPr>
          <p:spPr bwMode="auto">
            <a:xfrm>
              <a:off x="567" y="1706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69651" name="Text Box 17"/>
            <p:cNvSpPr txBox="1">
              <a:spLocks noChangeArrowheads="1"/>
            </p:cNvSpPr>
            <p:nvPr/>
          </p:nvSpPr>
          <p:spPr bwMode="auto">
            <a:xfrm>
              <a:off x="657" y="1389"/>
              <a:ext cx="5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/>
                <a:t>Req</a:t>
              </a:r>
            </a:p>
          </p:txBody>
        </p:sp>
        <p:sp>
          <p:nvSpPr>
            <p:cNvPr id="69652" name="Text Box 18"/>
            <p:cNvSpPr txBox="1">
              <a:spLocks noChangeArrowheads="1"/>
            </p:cNvSpPr>
            <p:nvPr/>
          </p:nvSpPr>
          <p:spPr bwMode="auto">
            <a:xfrm>
              <a:off x="2472" y="2069"/>
              <a:ext cx="3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 sz="1400"/>
                <a:t>Y/N</a:t>
              </a:r>
            </a:p>
          </p:txBody>
        </p:sp>
        <p:sp>
          <p:nvSpPr>
            <p:cNvPr id="69653" name="Rectangle 20"/>
            <p:cNvSpPr>
              <a:spLocks noChangeArrowheads="1"/>
            </p:cNvSpPr>
            <p:nvPr/>
          </p:nvSpPr>
          <p:spPr bwMode="auto">
            <a:xfrm>
              <a:off x="1746" y="1661"/>
              <a:ext cx="1043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9654" name="Text Box 21"/>
            <p:cNvSpPr txBox="1">
              <a:spLocks noChangeArrowheads="1"/>
            </p:cNvSpPr>
            <p:nvPr/>
          </p:nvSpPr>
          <p:spPr bwMode="auto">
            <a:xfrm>
              <a:off x="1882" y="1661"/>
              <a:ext cx="99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 sz="1400">
                  <a:solidFill>
                    <a:schemeClr val="bg1"/>
                  </a:solidFill>
                </a:rPr>
                <a:t>Policy Enforcer Engine</a:t>
              </a:r>
            </a:p>
          </p:txBody>
        </p:sp>
        <p:sp>
          <p:nvSpPr>
            <p:cNvPr id="69655" name="Text Box 22"/>
            <p:cNvSpPr txBox="1">
              <a:spLocks noChangeArrowheads="1"/>
            </p:cNvSpPr>
            <p:nvPr/>
          </p:nvSpPr>
          <p:spPr bwMode="auto">
            <a:xfrm>
              <a:off x="1383" y="1253"/>
              <a:ext cx="181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>
                  <a:solidFill>
                    <a:schemeClr val="bg1"/>
                  </a:solidFill>
                </a:rPr>
                <a:t>Resource Manager</a:t>
              </a:r>
            </a:p>
          </p:txBody>
        </p:sp>
        <p:sp>
          <p:nvSpPr>
            <p:cNvPr id="69656" name="Line 23"/>
            <p:cNvSpPr>
              <a:spLocks noChangeShapeType="1"/>
            </p:cNvSpPr>
            <p:nvPr/>
          </p:nvSpPr>
          <p:spPr bwMode="auto">
            <a:xfrm>
              <a:off x="2018" y="197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69657" name="Line 24"/>
            <p:cNvSpPr>
              <a:spLocks noChangeShapeType="1"/>
            </p:cNvSpPr>
            <p:nvPr/>
          </p:nvSpPr>
          <p:spPr bwMode="auto">
            <a:xfrm flipV="1">
              <a:off x="2472" y="197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69658" name="Rectangle 25"/>
            <p:cNvSpPr>
              <a:spLocks noChangeArrowheads="1"/>
            </p:cNvSpPr>
            <p:nvPr/>
          </p:nvSpPr>
          <p:spPr bwMode="auto">
            <a:xfrm>
              <a:off x="1565" y="3113"/>
              <a:ext cx="1360" cy="9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9659" name="Text Box 26"/>
            <p:cNvSpPr txBox="1">
              <a:spLocks noChangeArrowheads="1"/>
            </p:cNvSpPr>
            <p:nvPr/>
          </p:nvSpPr>
          <p:spPr bwMode="auto">
            <a:xfrm>
              <a:off x="1655" y="3294"/>
              <a:ext cx="11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>
                  <a:solidFill>
                    <a:schemeClr val="bg1"/>
                  </a:solidFill>
                </a:rPr>
                <a:t>Policy Server</a:t>
              </a:r>
            </a:p>
          </p:txBody>
        </p:sp>
        <p:sp>
          <p:nvSpPr>
            <p:cNvPr id="69660" name="Line 27"/>
            <p:cNvSpPr>
              <a:spLocks noChangeShapeType="1"/>
            </p:cNvSpPr>
            <p:nvPr/>
          </p:nvSpPr>
          <p:spPr bwMode="auto">
            <a:xfrm>
              <a:off x="748" y="3521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69661" name="Text Box 28"/>
            <p:cNvSpPr txBox="1">
              <a:spLocks noChangeArrowheads="1"/>
            </p:cNvSpPr>
            <p:nvPr/>
          </p:nvSpPr>
          <p:spPr bwMode="auto">
            <a:xfrm>
              <a:off x="521" y="3294"/>
              <a:ext cx="81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 sz="2000"/>
                <a:t>Security Manager</a:t>
              </a:r>
            </a:p>
          </p:txBody>
        </p:sp>
        <p:sp>
          <p:nvSpPr>
            <p:cNvPr id="69662" name="Rectangle 29"/>
            <p:cNvSpPr>
              <a:spLocks noChangeArrowheads="1"/>
            </p:cNvSpPr>
            <p:nvPr/>
          </p:nvSpPr>
          <p:spPr bwMode="auto">
            <a:xfrm>
              <a:off x="3696" y="1344"/>
              <a:ext cx="908" cy="5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9663" name="Text Box 30"/>
            <p:cNvSpPr txBox="1">
              <a:spLocks noChangeArrowheads="1"/>
            </p:cNvSpPr>
            <p:nvPr/>
          </p:nvSpPr>
          <p:spPr bwMode="auto">
            <a:xfrm>
              <a:off x="3742" y="1480"/>
              <a:ext cx="86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>
                  <a:solidFill>
                    <a:schemeClr val="bg1"/>
                  </a:solidFill>
                </a:rPr>
                <a:t>Resource</a:t>
              </a:r>
            </a:p>
          </p:txBody>
        </p:sp>
        <p:sp>
          <p:nvSpPr>
            <p:cNvPr id="69664" name="Line 31"/>
            <p:cNvSpPr>
              <a:spLocks noChangeShapeType="1"/>
            </p:cNvSpPr>
            <p:nvPr/>
          </p:nvSpPr>
          <p:spPr bwMode="auto">
            <a:xfrm>
              <a:off x="3288" y="1616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cxnSp>
          <p:nvCxnSpPr>
            <p:cNvPr id="69665" name="AutoShape 32"/>
            <p:cNvCxnSpPr>
              <a:cxnSpLocks noChangeShapeType="1"/>
              <a:stCxn id="69658" idx="3"/>
              <a:endCxn id="69649" idx="1"/>
            </p:cNvCxnSpPr>
            <p:nvPr/>
          </p:nvCxnSpPr>
          <p:spPr bwMode="auto">
            <a:xfrm>
              <a:off x="2925" y="3589"/>
              <a:ext cx="635" cy="5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666" name="Text Box 33"/>
            <p:cNvSpPr txBox="1">
              <a:spLocks noChangeArrowheads="1"/>
            </p:cNvSpPr>
            <p:nvPr/>
          </p:nvSpPr>
          <p:spPr bwMode="auto">
            <a:xfrm>
              <a:off x="2653" y="2478"/>
              <a:ext cx="15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>
                  <a:solidFill>
                    <a:schemeClr val="bg1"/>
                  </a:solidFill>
                </a:rPr>
                <a:t>Authorization Service</a:t>
              </a:r>
            </a:p>
          </p:txBody>
        </p:sp>
        <p:sp>
          <p:nvSpPr>
            <p:cNvPr id="69667" name="Text Box 34"/>
            <p:cNvSpPr txBox="1">
              <a:spLocks noChangeArrowheads="1"/>
            </p:cNvSpPr>
            <p:nvPr/>
          </p:nvSpPr>
          <p:spPr bwMode="auto">
            <a:xfrm>
              <a:off x="1655" y="2069"/>
              <a:ext cx="49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it-IT" sz="1200"/>
                <a:t>check</a:t>
              </a:r>
            </a:p>
          </p:txBody>
        </p:sp>
        <p:sp>
          <p:nvSpPr>
            <p:cNvPr id="69668" name="Rectangle 35"/>
            <p:cNvSpPr>
              <a:spLocks noChangeArrowheads="1"/>
            </p:cNvSpPr>
            <p:nvPr/>
          </p:nvSpPr>
          <p:spPr bwMode="auto">
            <a:xfrm>
              <a:off x="158" y="1389"/>
              <a:ext cx="363" cy="6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69638" name="Text Box 36"/>
          <p:cNvSpPr txBox="1">
            <a:spLocks noChangeArrowheads="1"/>
          </p:cNvSpPr>
          <p:nvPr/>
        </p:nvSpPr>
        <p:spPr bwMode="auto">
          <a:xfrm>
            <a:off x="1103313" y="3200400"/>
            <a:ext cx="1258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/>
              <a:t>Client</a:t>
            </a:r>
          </a:p>
        </p:txBody>
      </p:sp>
      <p:sp>
        <p:nvSpPr>
          <p:cNvPr id="69639" name="Oval 39"/>
          <p:cNvSpPr>
            <a:spLocks noChangeArrowheads="1"/>
          </p:cNvSpPr>
          <p:nvPr/>
        </p:nvSpPr>
        <p:spPr bwMode="auto">
          <a:xfrm>
            <a:off x="1371600" y="5181600"/>
            <a:ext cx="1600200" cy="838200"/>
          </a:xfrm>
          <a:prstGeom prst="ellips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9640" name="Oval 40"/>
          <p:cNvSpPr>
            <a:spLocks noChangeArrowheads="1"/>
          </p:cNvSpPr>
          <p:nvPr/>
        </p:nvSpPr>
        <p:spPr bwMode="auto">
          <a:xfrm>
            <a:off x="914400" y="3048000"/>
            <a:ext cx="1371600" cy="685800"/>
          </a:xfrm>
          <a:prstGeom prst="ellips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9641" name="Oval 41"/>
          <p:cNvSpPr>
            <a:spLocks noChangeArrowheads="1"/>
          </p:cNvSpPr>
          <p:nvPr/>
        </p:nvSpPr>
        <p:spPr bwMode="auto">
          <a:xfrm>
            <a:off x="7315200" y="2819400"/>
            <a:ext cx="1600200" cy="838200"/>
          </a:xfrm>
          <a:prstGeom prst="ellips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9642" name="Text Box 42"/>
          <p:cNvSpPr txBox="1">
            <a:spLocks noChangeArrowheads="1"/>
          </p:cNvSpPr>
          <p:nvPr/>
        </p:nvSpPr>
        <p:spPr bwMode="auto">
          <a:xfrm>
            <a:off x="7391400" y="2971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Developer</a:t>
            </a:r>
            <a:endParaRPr lang="en-US" altLang="it-IT"/>
          </a:p>
        </p:txBody>
      </p:sp>
      <p:sp>
        <p:nvSpPr>
          <p:cNvPr id="21547" name="Oval 43"/>
          <p:cNvSpPr>
            <a:spLocks noChangeArrowheads="1"/>
          </p:cNvSpPr>
          <p:nvPr/>
        </p:nvSpPr>
        <p:spPr bwMode="auto">
          <a:xfrm>
            <a:off x="6443663" y="4868863"/>
            <a:ext cx="2305050" cy="18002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1548" name="Oval 44"/>
          <p:cNvSpPr>
            <a:spLocks noChangeArrowheads="1"/>
          </p:cNvSpPr>
          <p:nvPr/>
        </p:nvSpPr>
        <p:spPr bwMode="auto">
          <a:xfrm>
            <a:off x="2700338" y="1412875"/>
            <a:ext cx="3887787" cy="5257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4" name="Segnaposto numero diapositiva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A2C600C-A95C-448F-BE03-1E76DCFA1534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60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7" grpId="0" animBg="1"/>
      <p:bldP spid="2154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it-IT" smtClean="0"/>
              <a:t>Why Policies ?</a:t>
            </a:r>
          </a:p>
        </p:txBody>
      </p:sp>
      <p:sp>
        <p:nvSpPr>
          <p:cNvPr id="27" name="Segnaposto contenuto 26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it-IT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Aggregate users</a:t>
            </a:r>
          </a:p>
          <a:p>
            <a:pPr>
              <a:defRPr/>
            </a:pPr>
            <a:r>
              <a:rPr lang="en-US" dirty="0" smtClean="0"/>
              <a:t>Aggregate resources</a:t>
            </a:r>
          </a:p>
          <a:p>
            <a:pPr>
              <a:defRPr/>
            </a:pPr>
            <a:r>
              <a:rPr lang="en-US" dirty="0" smtClean="0"/>
              <a:t>Aggregate simple security statements </a:t>
            </a:r>
          </a:p>
        </p:txBody>
      </p:sp>
      <p:sp>
        <p:nvSpPr>
          <p:cNvPr id="70661" name="Oval 4"/>
          <p:cNvSpPr>
            <a:spLocks noChangeArrowheads="1"/>
          </p:cNvSpPr>
          <p:nvPr/>
        </p:nvSpPr>
        <p:spPr bwMode="auto">
          <a:xfrm>
            <a:off x="1295400" y="2286000"/>
            <a:ext cx="19812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0662" name="Oval 5"/>
          <p:cNvSpPr>
            <a:spLocks noChangeArrowheads="1"/>
          </p:cNvSpPr>
          <p:nvPr/>
        </p:nvSpPr>
        <p:spPr bwMode="auto">
          <a:xfrm>
            <a:off x="5562600" y="1905000"/>
            <a:ext cx="2133600" cy="2438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0663" name="Line 6"/>
          <p:cNvSpPr>
            <a:spLocks noChangeShapeType="1"/>
          </p:cNvSpPr>
          <p:nvPr/>
        </p:nvSpPr>
        <p:spPr bwMode="auto">
          <a:xfrm flipV="1">
            <a:off x="2286000" y="2362200"/>
            <a:ext cx="419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70664" name="Line 7"/>
          <p:cNvSpPr>
            <a:spLocks noChangeShapeType="1"/>
          </p:cNvSpPr>
          <p:nvPr/>
        </p:nvSpPr>
        <p:spPr bwMode="auto">
          <a:xfrm flipV="1">
            <a:off x="2286000" y="2819400"/>
            <a:ext cx="480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70665" name="Line 8"/>
          <p:cNvSpPr>
            <a:spLocks noChangeShapeType="1"/>
          </p:cNvSpPr>
          <p:nvPr/>
        </p:nvSpPr>
        <p:spPr bwMode="auto">
          <a:xfrm>
            <a:off x="2362200" y="3048000"/>
            <a:ext cx="426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70666" name="Line 9"/>
          <p:cNvSpPr>
            <a:spLocks noChangeShapeType="1"/>
          </p:cNvSpPr>
          <p:nvPr/>
        </p:nvSpPr>
        <p:spPr bwMode="auto">
          <a:xfrm flipV="1">
            <a:off x="2209800" y="3505200"/>
            <a:ext cx="426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70667" name="AutoShape 10"/>
          <p:cNvSpPr>
            <a:spLocks noChangeArrowheads="1"/>
          </p:cNvSpPr>
          <p:nvPr/>
        </p:nvSpPr>
        <p:spPr bwMode="auto">
          <a:xfrm>
            <a:off x="2667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0668" name="AutoShape 11"/>
          <p:cNvSpPr>
            <a:spLocks noChangeArrowheads="1"/>
          </p:cNvSpPr>
          <p:nvPr/>
        </p:nvSpPr>
        <p:spPr bwMode="auto">
          <a:xfrm>
            <a:off x="1600200" y="3048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0669" name="AutoShape 12"/>
          <p:cNvSpPr>
            <a:spLocks noChangeArrowheads="1"/>
          </p:cNvSpPr>
          <p:nvPr/>
        </p:nvSpPr>
        <p:spPr bwMode="auto">
          <a:xfrm>
            <a:off x="1981200" y="3581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0670" name="AutoShape 13"/>
          <p:cNvSpPr>
            <a:spLocks noChangeArrowheads="1"/>
          </p:cNvSpPr>
          <p:nvPr/>
        </p:nvSpPr>
        <p:spPr bwMode="auto">
          <a:xfrm>
            <a:off x="2133600" y="2895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0671" name="AutoShape 14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0672" name="AutoShape 15"/>
          <p:cNvSpPr>
            <a:spLocks noChangeArrowheads="1"/>
          </p:cNvSpPr>
          <p:nvPr/>
        </p:nvSpPr>
        <p:spPr bwMode="auto">
          <a:xfrm>
            <a:off x="6400800" y="3810000"/>
            <a:ext cx="228600" cy="228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0673" name="AutoShape 16"/>
          <p:cNvSpPr>
            <a:spLocks noChangeArrowheads="1"/>
          </p:cNvSpPr>
          <p:nvPr/>
        </p:nvSpPr>
        <p:spPr bwMode="auto">
          <a:xfrm>
            <a:off x="6629400" y="3352800"/>
            <a:ext cx="228600" cy="228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0674" name="AutoShape 17"/>
          <p:cNvSpPr>
            <a:spLocks noChangeArrowheads="1"/>
          </p:cNvSpPr>
          <p:nvPr/>
        </p:nvSpPr>
        <p:spPr bwMode="auto">
          <a:xfrm>
            <a:off x="7162800" y="2743200"/>
            <a:ext cx="228600" cy="228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0675" name="AutoShape 18"/>
          <p:cNvSpPr>
            <a:spLocks noChangeArrowheads="1"/>
          </p:cNvSpPr>
          <p:nvPr/>
        </p:nvSpPr>
        <p:spPr bwMode="auto">
          <a:xfrm>
            <a:off x="6553200" y="2286000"/>
            <a:ext cx="228600" cy="228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0676" name="Text Box 19"/>
          <p:cNvSpPr txBox="1">
            <a:spLocks noChangeArrowheads="1"/>
          </p:cNvSpPr>
          <p:nvPr/>
        </p:nvSpPr>
        <p:spPr bwMode="auto">
          <a:xfrm>
            <a:off x="762000" y="20574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/>
              <a:t>User Domain</a:t>
            </a:r>
          </a:p>
        </p:txBody>
      </p:sp>
      <p:sp>
        <p:nvSpPr>
          <p:cNvPr id="70677" name="Text Box 20"/>
          <p:cNvSpPr txBox="1">
            <a:spLocks noChangeArrowheads="1"/>
          </p:cNvSpPr>
          <p:nvPr/>
        </p:nvSpPr>
        <p:spPr bwMode="auto">
          <a:xfrm>
            <a:off x="7239000" y="18288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/>
              <a:t>Resource Domain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3276600" y="2224088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/>
              <a:t>Access Functions</a:t>
            </a:r>
          </a:p>
        </p:txBody>
      </p:sp>
      <p:sp>
        <p:nvSpPr>
          <p:cNvPr id="28" name="Segnaposto numero diapositiva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82693BF-F474-497F-9FF2-702B67C38569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61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it-IT" smtClean="0"/>
              <a:t>Policies</a:t>
            </a:r>
          </a:p>
        </p:txBody>
      </p:sp>
      <p:sp>
        <p:nvSpPr>
          <p:cNvPr id="71683" name="Segnaposto contenuto 1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it-IT" altLang="it-IT" smtClean="0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 flipV="1">
            <a:off x="4643438" y="1989138"/>
            <a:ext cx="0" cy="41767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4211638" y="2492375"/>
            <a:ext cx="8651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4211638" y="3141663"/>
            <a:ext cx="8651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4211638" y="5876925"/>
            <a:ext cx="7921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827088" y="2781300"/>
            <a:ext cx="324008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000"/>
              <a:t>High Level Policies: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it-IT" sz="1200"/>
              <a:t>  XACML, XRML   -&gt; Access Control 		   Management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it-IT" sz="1200"/>
              <a:t>  XrML    -&gt; Right Management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it-IT" sz="1200"/>
              <a:t>  EPAL     -&gt; Privacy Management</a:t>
            </a:r>
            <a:endParaRPr lang="en-US" altLang="it-IT" sz="1200">
              <a:cs typeface="Times New Roman" panose="02020603050405020304" pitchFamily="18" charset="0"/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5219700" y="5072063"/>
            <a:ext cx="360045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000"/>
              <a:t>Low Level Policies: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it-IT" sz="1200"/>
              <a:t>  ACL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it-IT" sz="1200"/>
              <a:t>  POP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it-IT" sz="1200"/>
              <a:t>  Configuration Files</a:t>
            </a:r>
          </a:p>
        </p:txBody>
      </p:sp>
      <p:sp>
        <p:nvSpPr>
          <p:cNvPr id="71691" name="Text Box 12"/>
          <p:cNvSpPr txBox="1">
            <a:spLocks noChangeArrowheads="1"/>
          </p:cNvSpPr>
          <p:nvPr/>
        </p:nvSpPr>
        <p:spPr bwMode="auto">
          <a:xfrm>
            <a:off x="5143500" y="2133600"/>
            <a:ext cx="3786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000"/>
              <a:t>Natural Language Policies to express any security statement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705F23D-F598-49AE-911B-7DCF7A22F69D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62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/>
              <a:t>Polic</a:t>
            </a:r>
            <a:r>
              <a:rPr lang="it-IT" altLang="it-IT" smtClean="0"/>
              <a:t>y </a:t>
            </a:r>
            <a:r>
              <a:rPr lang="en-US" altLang="it-IT" smtClean="0"/>
              <a:t>Features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smtClean="0"/>
              <a:t>High</a:t>
            </a:r>
            <a:r>
              <a:rPr lang="en-US" altLang="it-IT" smtClean="0"/>
              <a:t> Level Policies</a:t>
            </a:r>
            <a:r>
              <a:rPr lang="it-IT" altLang="it-IT" smtClean="0"/>
              <a:t>:</a:t>
            </a:r>
            <a:r>
              <a:rPr lang="en-US" altLang="it-IT" smtClean="0"/>
              <a:t> </a:t>
            </a:r>
            <a:endParaRPr lang="it-IT" altLang="it-IT" smtClean="0"/>
          </a:p>
          <a:p>
            <a:pPr lvl="1"/>
            <a:r>
              <a:rPr lang="en-US" altLang="it-IT" smtClean="0"/>
              <a:t>Very expressive</a:t>
            </a:r>
          </a:p>
          <a:p>
            <a:pPr lvl="1" eaLnBrk="1" hangingPunct="1"/>
            <a:r>
              <a:rPr lang="en-US" altLang="it-IT" smtClean="0"/>
              <a:t>Very low comprehensibility (high semantic complexity)</a:t>
            </a:r>
          </a:p>
          <a:p>
            <a:pPr lvl="1" eaLnBrk="1" hangingPunct="1"/>
            <a:r>
              <a:rPr lang="en-US" altLang="it-IT" smtClean="0"/>
              <a:t>Inconsistency is a danger</a:t>
            </a:r>
          </a:p>
          <a:p>
            <a:pPr lvl="1" eaLnBrk="1" hangingPunct="1"/>
            <a:r>
              <a:rPr lang="en-US" altLang="it-IT" smtClean="0"/>
              <a:t>Inefficiency of evaluation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it-IT" smtClean="0"/>
              <a:t>Low Level Policies</a:t>
            </a:r>
            <a:r>
              <a:rPr lang="it-IT" altLang="it-IT" smtClean="0"/>
              <a:t>:</a:t>
            </a:r>
          </a:p>
          <a:p>
            <a:pPr eaLnBrk="1" hangingPunct="1"/>
            <a:r>
              <a:rPr lang="it-IT" altLang="it-IT" sz="2400" smtClean="0"/>
              <a:t>  --  </a:t>
            </a:r>
            <a:r>
              <a:rPr lang="en-US" altLang="it-IT" sz="2400" smtClean="0"/>
              <a:t>Not very expressive</a:t>
            </a:r>
          </a:p>
          <a:p>
            <a:pPr lvl="1" eaLnBrk="1" hangingPunct="1"/>
            <a:r>
              <a:rPr lang="en-US" altLang="it-IT" smtClean="0"/>
              <a:t>Comprehensibil</a:t>
            </a:r>
            <a:r>
              <a:rPr lang="it-IT" altLang="it-IT" smtClean="0"/>
              <a:t>i</a:t>
            </a:r>
            <a:r>
              <a:rPr lang="en-US" altLang="it-IT" smtClean="0"/>
              <a:t>ty is well defined (semantic complexity is low)</a:t>
            </a:r>
          </a:p>
          <a:p>
            <a:pPr lvl="1" eaLnBrk="1" hangingPunct="1"/>
            <a:r>
              <a:rPr lang="en-US" altLang="it-IT" smtClean="0"/>
              <a:t>Inconsistency is not a problem</a:t>
            </a:r>
          </a:p>
          <a:p>
            <a:pPr lvl="1" eaLnBrk="1" hangingPunct="1"/>
            <a:r>
              <a:rPr lang="en-US" altLang="it-IT" smtClean="0"/>
              <a:t>Fast evaluation</a:t>
            </a:r>
          </a:p>
          <a:p>
            <a:pPr lvl="1" eaLnBrk="1" hangingPunct="1"/>
            <a:endParaRPr lang="en-US" altLang="it-IT" smtClean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69E0C10-7FD8-4B27-A83A-FC5DF8A58DD4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63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dirty="0" smtClean="0"/>
              <a:t>High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Policies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Functional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r>
              <a:rPr lang="it-IT" dirty="0" smtClean="0"/>
              <a:t> (1):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t-IT" smtClean="0"/>
              <a:t>An HL Policy must be able to locate specific constraints to express:</a:t>
            </a:r>
            <a:endParaRPr lang="it-IT" altLang="it-IT" smtClean="0"/>
          </a:p>
          <a:p>
            <a:pPr eaLnBrk="1" hangingPunct="1">
              <a:lnSpc>
                <a:spcPct val="90000"/>
              </a:lnSpc>
            </a:pPr>
            <a:r>
              <a:rPr lang="en-US" altLang="it-IT" smtClean="0"/>
              <a:t>Positive Authorization policy,</a:t>
            </a:r>
            <a:endParaRPr lang="it-IT" altLang="it-IT" smtClean="0"/>
          </a:p>
          <a:p>
            <a:pPr eaLnBrk="1" hangingPunct="1">
              <a:lnSpc>
                <a:spcPct val="90000"/>
              </a:lnSpc>
            </a:pPr>
            <a:r>
              <a:rPr lang="en-US" altLang="it-IT" smtClean="0"/>
              <a:t>Negative Authorization policy,</a:t>
            </a:r>
            <a:endParaRPr lang="it-IT" altLang="it-IT" smtClean="0"/>
          </a:p>
          <a:p>
            <a:pPr eaLnBrk="1" hangingPunct="1">
              <a:lnSpc>
                <a:spcPct val="90000"/>
              </a:lnSpc>
            </a:pPr>
            <a:r>
              <a:rPr lang="en-US" altLang="it-IT" smtClean="0"/>
              <a:t>Obligations (event – triggered),</a:t>
            </a:r>
            <a:endParaRPr lang="it-IT" altLang="it-IT" smtClean="0"/>
          </a:p>
          <a:p>
            <a:pPr eaLnBrk="1" hangingPunct="1">
              <a:lnSpc>
                <a:spcPct val="90000"/>
              </a:lnSpc>
            </a:pPr>
            <a:r>
              <a:rPr lang="en-US" altLang="it-IT" smtClean="0"/>
              <a:t>Delegation,</a:t>
            </a:r>
            <a:endParaRPr lang="it-IT" altLang="it-IT" smtClean="0"/>
          </a:p>
          <a:p>
            <a:pPr eaLnBrk="1" hangingPunct="1">
              <a:lnSpc>
                <a:spcPct val="90000"/>
              </a:lnSpc>
            </a:pPr>
            <a:r>
              <a:rPr lang="en-US" altLang="it-IT" smtClean="0"/>
              <a:t>Refrain policy (negative policy enforced by subject and not by target access controllers).</a:t>
            </a:r>
            <a:endParaRPr lang="it-IT" altLang="it-IT" smtClean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88BF4EF-D68A-4180-A692-F70D61740909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64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dirty="0" smtClean="0"/>
              <a:t>High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Policies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Functional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r>
              <a:rPr lang="it-IT" dirty="0" smtClean="0"/>
              <a:t> (2):</a:t>
            </a:r>
          </a:p>
        </p:txBody>
      </p:sp>
      <p:sp>
        <p:nvSpPr>
          <p:cNvPr id="74755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it-IT" smtClean="0">
                <a:cs typeface="Times New Roman" panose="02020603050405020304" pitchFamily="18" charset="0"/>
              </a:rPr>
              <a:t>Provide methods for:</a:t>
            </a:r>
          </a:p>
          <a:p>
            <a:pPr lvl="1" eaLnBrk="1" hangingPunct="1"/>
            <a:r>
              <a:rPr lang="en-US" altLang="it-IT" smtClean="0">
                <a:cs typeface="Times New Roman" panose="02020603050405020304" pitchFamily="18" charset="0"/>
              </a:rPr>
              <a:t>combining individual rules and policies into a single policy,</a:t>
            </a:r>
          </a:p>
          <a:p>
            <a:pPr lvl="1" eaLnBrk="1" hangingPunct="1"/>
            <a:r>
              <a:rPr lang="en-US" altLang="it-IT" smtClean="0">
                <a:cs typeface="Times New Roman" panose="02020603050405020304" pitchFamily="18" charset="0"/>
              </a:rPr>
              <a:t>dealing with multiple subjects acting in different capacities,</a:t>
            </a:r>
          </a:p>
          <a:p>
            <a:pPr lvl="1" eaLnBrk="1" hangingPunct="1"/>
            <a:r>
              <a:rPr lang="en-US" altLang="it-IT" smtClean="0">
                <a:cs typeface="Times New Roman" panose="02020603050405020304" pitchFamily="18" charset="0"/>
              </a:rPr>
              <a:t>basing an authorization decision on attributes of the subject (role or group) and resource (on the contents of an information resource or on  its state). </a:t>
            </a:r>
            <a:endParaRPr lang="it-IT" altLang="it-IT" smtClean="0">
              <a:cs typeface="Times New Roman" panose="02020603050405020304" pitchFamily="18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49C13EA8-C159-4811-B901-6EDEEB8C77FB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65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dirty="0" smtClean="0"/>
              <a:t>High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Policies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non </a:t>
            </a:r>
            <a:r>
              <a:rPr lang="it-IT" dirty="0" err="1" smtClean="0"/>
              <a:t>Functional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r>
              <a:rPr lang="it-IT" dirty="0" smtClean="0"/>
              <a:t>: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altLang="it-IT" sz="2800" smtClean="0">
                <a:cs typeface="Times New Roman" panose="02020603050405020304" pitchFamily="18" charset="0"/>
              </a:rPr>
              <a:t>It must be possible to define structuring techniques to facilitate the specification of policies relating to large systems, and to analyse policies for conflicts and inconsistencies.</a:t>
            </a:r>
            <a:endParaRPr lang="it-IT" altLang="it-IT" sz="2800" smtClean="0"/>
          </a:p>
          <a:p>
            <a:pPr algn="just" eaLnBrk="1" hangingPunct="1">
              <a:buFontTx/>
              <a:buNone/>
            </a:pPr>
            <a:r>
              <a:rPr lang="en-GB" altLang="it-IT" sz="2800" smtClean="0">
                <a:cs typeface="Times New Roman" panose="02020603050405020304" pitchFamily="18" charset="0"/>
              </a:rPr>
              <a:t>Among non functional requirements we include:</a:t>
            </a:r>
            <a:endParaRPr lang="en-US" altLang="it-IT" sz="2800" smtClean="0">
              <a:cs typeface="Times New Roman" panose="02020603050405020304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en-GB" altLang="it-IT" sz="2400" smtClean="0">
                <a:latin typeface="Wingdings" panose="05000000000000000000" pitchFamily="2" charset="2"/>
                <a:cs typeface="Times New Roman" panose="02020603050405020304" pitchFamily="18" charset="0"/>
              </a:rPr>
              <a:t>ü</a:t>
            </a:r>
            <a:r>
              <a:rPr lang="en-GB" altLang="it-IT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en-GB" altLang="it-IT" sz="2400" smtClean="0">
                <a:cs typeface="Times New Roman" panose="02020603050405020304" pitchFamily="18" charset="0"/>
              </a:rPr>
              <a:t>extensibility</a:t>
            </a:r>
            <a:endParaRPr lang="en-US" altLang="it-IT" sz="2400" smtClean="0">
              <a:cs typeface="Times New Roman" panose="02020603050405020304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en-GB" altLang="it-IT" sz="2400" smtClean="0">
                <a:latin typeface="Wingdings" panose="05000000000000000000" pitchFamily="2" charset="2"/>
                <a:cs typeface="Times New Roman" panose="02020603050405020304" pitchFamily="18" charset="0"/>
              </a:rPr>
              <a:t>ü</a:t>
            </a:r>
            <a:r>
              <a:rPr lang="en-GB" altLang="it-IT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en-GB" altLang="it-IT" sz="2400" smtClean="0">
                <a:cs typeface="Times New Roman" panose="02020603050405020304" pitchFamily="18" charset="0"/>
              </a:rPr>
              <a:t>scalability</a:t>
            </a:r>
            <a:endParaRPr lang="en-US" altLang="it-IT" sz="2400" smtClean="0">
              <a:cs typeface="Times New Roman" panose="02020603050405020304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en-GB" altLang="it-IT" sz="2400" smtClean="0">
                <a:latin typeface="Wingdings" panose="05000000000000000000" pitchFamily="2" charset="2"/>
                <a:cs typeface="Times New Roman" panose="02020603050405020304" pitchFamily="18" charset="0"/>
              </a:rPr>
              <a:t>ü</a:t>
            </a:r>
            <a:r>
              <a:rPr lang="en-GB" altLang="it-IT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en-GB" altLang="it-IT" sz="2400" smtClean="0">
                <a:cs typeface="Times New Roman" panose="02020603050405020304" pitchFamily="18" charset="0"/>
              </a:rPr>
              <a:t>performance</a:t>
            </a:r>
            <a:endParaRPr lang="en-US" altLang="it-IT" sz="2400" smtClean="0">
              <a:cs typeface="Times New Roman" panose="02020603050405020304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en-GB" altLang="it-IT" sz="2400" smtClean="0">
                <a:latin typeface="Wingdings" panose="05000000000000000000" pitchFamily="2" charset="2"/>
                <a:cs typeface="Times New Roman" panose="02020603050405020304" pitchFamily="18" charset="0"/>
              </a:rPr>
              <a:t>ü</a:t>
            </a:r>
            <a:r>
              <a:rPr lang="en-GB" altLang="it-IT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en-GB" altLang="it-IT" sz="2400" smtClean="0">
                <a:cs typeface="Times New Roman" panose="02020603050405020304" pitchFamily="18" charset="0"/>
              </a:rPr>
              <a:t>management</a:t>
            </a:r>
            <a:endParaRPr lang="it-IT" altLang="it-IT" sz="2400" smtClean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2C6CEA0-DAB3-4C5B-A0C1-C3C1EAAF3F7C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66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it-IT" smtClean="0"/>
              <a:t>Problems with high level policies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it-IT" smtClean="0"/>
              <a:t>Access Control Model (relational model, separation of duties)</a:t>
            </a:r>
            <a:r>
              <a:rPr lang="it-IT" altLang="it-IT" smtClean="0"/>
              <a:t>;</a:t>
            </a:r>
            <a:r>
              <a:rPr lang="en-US" altLang="it-IT" smtClean="0"/>
              <a:t> </a:t>
            </a:r>
            <a:endParaRPr lang="it-IT" altLang="it-IT" smtClean="0"/>
          </a:p>
          <a:p>
            <a:r>
              <a:rPr lang="en-US" altLang="it-IT" smtClean="0"/>
              <a:t>Role Management; </a:t>
            </a:r>
            <a:endParaRPr lang="it-IT" altLang="it-IT" smtClean="0"/>
          </a:p>
          <a:p>
            <a:r>
              <a:rPr lang="en-US" altLang="it-IT" smtClean="0"/>
              <a:t>Management problems to help users to express their security statements;</a:t>
            </a:r>
          </a:p>
          <a:p>
            <a:endParaRPr lang="en-US" altLang="it-IT" smtClean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53A151E-434B-428E-99DC-A9DB21B76CAF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67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Access Control Model and Role Management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it-IT" smtClean="0"/>
              <a:t>Access Control Model based on attributes of users and on attributes of objects (different external conditions)</a:t>
            </a:r>
            <a:r>
              <a:rPr lang="it-IT" altLang="it-IT" smtClean="0"/>
              <a:t>.</a:t>
            </a:r>
            <a:r>
              <a:rPr lang="en-US" altLang="it-IT" smtClean="0"/>
              <a:t> There is the need of a model to better represent the structure of an organization or the relations btw users.</a:t>
            </a:r>
          </a:p>
          <a:p>
            <a:pPr eaLnBrk="1" hangingPunct="1"/>
            <a:r>
              <a:rPr lang="en-US" altLang="it-IT" smtClean="0"/>
              <a:t>Role </a:t>
            </a:r>
            <a:r>
              <a:rPr lang="it-IT" altLang="it-IT" smtClean="0"/>
              <a:t>could </a:t>
            </a:r>
            <a:r>
              <a:rPr lang="en-US" altLang="it-IT" smtClean="0"/>
              <a:t>not </a:t>
            </a:r>
            <a:r>
              <a:rPr lang="it-IT" altLang="it-IT" smtClean="0"/>
              <a:t>be expressed just </a:t>
            </a:r>
            <a:r>
              <a:rPr lang="en-US" altLang="it-IT" smtClean="0"/>
              <a:t>as a static member of a group</a:t>
            </a:r>
            <a:r>
              <a:rPr lang="it-IT" altLang="it-IT" smtClean="0"/>
              <a:t>.</a:t>
            </a:r>
            <a:r>
              <a:rPr lang="en-US" altLang="it-IT" smtClean="0"/>
              <a:t> </a:t>
            </a:r>
            <a:endParaRPr lang="it-IT" altLang="it-IT" smtClean="0"/>
          </a:p>
          <a:p>
            <a:pPr eaLnBrk="1" hangingPunct="1"/>
            <a:r>
              <a:rPr lang="en-US" altLang="it-IT" smtClean="0"/>
              <a:t>RBAC</a:t>
            </a:r>
            <a:r>
              <a:rPr lang="it-IT" altLang="it-IT" smtClean="0"/>
              <a:t>.</a:t>
            </a:r>
            <a:endParaRPr lang="en-US" altLang="it-IT" smtClean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E5C8A8AC-626B-446F-B0CB-B4A3F5D4F2CE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68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Bootstrapping authentication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400" smtClean="0"/>
              <a:t>Passwords should be secrets shared between the user and the system authenticating the user. 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How do you bootstrap a system so that the password ends up in the right places, but nowhere else? 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In an enterprise, users can collect their password personally. 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Otherwise, the password could be sent by mail, email, or phone, or entered by the user on a web page. 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You now have to consider who might intercept the message and who might actually pick it up. </a:t>
            </a:r>
          </a:p>
          <a:p>
            <a:pPr lvl="1">
              <a:lnSpc>
                <a:spcPct val="90000"/>
              </a:lnSpc>
            </a:pPr>
            <a:r>
              <a:rPr lang="en-GB" altLang="it-IT" sz="2000" smtClean="0"/>
              <a:t>E.g., a letter containing the password for an online bank account might be stolen or an impersonator may phone in asking for another user’s password. 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30E5113-E80B-4FD3-8A9B-B7D6A3F8FD83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7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Authenticating a Remote User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400" smtClean="0"/>
              <a:t>Do not give the password to the caller but call back an authorized phone number from your files, e.g. from an internal company address book.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Call back someone else, e.g. the caller’s manager or local security officer.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Send passwords that are valid only for a single log-in request so that the user has to change immediately to a password not known by the sender.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Send mail by courier with personal delivery.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Request confirmation on a different channel to activate user account, e.g. enter the password on a web page and send confirmation by SMS (phone).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388269F-39C9-4AD8-99D6-555ABC41EF0A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altLang="it-IT" smtClean="0"/>
              <a:t>Resetting Passwords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it-IT" sz="2400" smtClean="0"/>
              <a:t>When setting up a new user account some delay in getting the password may be tolerated.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If you have forgotten your password but are in the middle of an important task you need instant help. 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The procedures for resetting a password are the same as mentioned previously, but now instant reaction is desirable. </a:t>
            </a:r>
          </a:p>
          <a:p>
            <a:pPr lvl="1">
              <a:lnSpc>
                <a:spcPct val="90000"/>
              </a:lnSpc>
            </a:pPr>
            <a:r>
              <a:rPr lang="en-GB" altLang="it-IT" sz="2000" smtClean="0"/>
              <a:t>In global organisations a hot desk has to be available round the clock. </a:t>
            </a: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en-GB" altLang="it-IT" sz="2400" smtClean="0">
                <a:solidFill>
                  <a:srgbClr val="CC0000"/>
                </a:solidFill>
              </a:rPr>
              <a:t>Password support can become a major cost factor.</a:t>
            </a:r>
          </a:p>
          <a:p>
            <a:pPr>
              <a:lnSpc>
                <a:spcPct val="90000"/>
              </a:lnSpc>
            </a:pPr>
            <a:r>
              <a:rPr lang="en-GB" altLang="it-IT" sz="2400" smtClean="0"/>
              <a:t>Proper security training has to be given to personnel at the hot desk. 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70064F6-478D-459A-8554-8AB1E63ED19C}" type="slidenum">
              <a:rPr lang="it-IT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</a:t>
            </a:fld>
            <a:endParaRPr lang="it-IT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15160</TotalTime>
  <Words>4273</Words>
  <Application>Microsoft Office PowerPoint</Application>
  <PresentationFormat>Presentazione su schermo (4:3)</PresentationFormat>
  <Paragraphs>509</Paragraphs>
  <Slides>68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68</vt:i4>
      </vt:variant>
    </vt:vector>
  </HeadingPairs>
  <TitlesOfParts>
    <vt:vector size="77" baseType="lpstr">
      <vt:lpstr>Arial</vt:lpstr>
      <vt:lpstr>Courier New</vt:lpstr>
      <vt:lpstr>Helvetica</vt:lpstr>
      <vt:lpstr>Symbol</vt:lpstr>
      <vt:lpstr>Times New Roman</vt:lpstr>
      <vt:lpstr>Tw Cen MT</vt:lpstr>
      <vt:lpstr>Wingdings</vt:lpstr>
      <vt:lpstr>Wingdings 2</vt:lpstr>
      <vt:lpstr>Luna</vt:lpstr>
      <vt:lpstr>Identity and Access Management</vt:lpstr>
      <vt:lpstr>References</vt:lpstr>
      <vt:lpstr>Roadmap</vt:lpstr>
      <vt:lpstr>Identification and Authentication</vt:lpstr>
      <vt:lpstr>Identification &amp; Authentication</vt:lpstr>
      <vt:lpstr>Problems with Passwords</vt:lpstr>
      <vt:lpstr>Bootstrapping authentication</vt:lpstr>
      <vt:lpstr>Authenticating a Remote User</vt:lpstr>
      <vt:lpstr>Resetting Passwords</vt:lpstr>
      <vt:lpstr>Guessing Passwords</vt:lpstr>
      <vt:lpstr>Hands on experience</vt:lpstr>
      <vt:lpstr>Hands on experience</vt:lpstr>
      <vt:lpstr>Hands on experience</vt:lpstr>
      <vt:lpstr>Hands on experience</vt:lpstr>
      <vt:lpstr>Defences</vt:lpstr>
      <vt:lpstr>Defences</vt:lpstr>
      <vt:lpstr>Defences</vt:lpstr>
      <vt:lpstr>Password Security</vt:lpstr>
      <vt:lpstr>Password Security</vt:lpstr>
      <vt:lpstr>Lesson</vt:lpstr>
      <vt:lpstr>Spoofing Attacks</vt:lpstr>
      <vt:lpstr>Countermeasures</vt:lpstr>
      <vt:lpstr>Protecting the Password File</vt:lpstr>
      <vt:lpstr>One-way Functions</vt:lpstr>
      <vt:lpstr>Password Salting</vt:lpstr>
      <vt:lpstr>Access Control Settings</vt:lpstr>
      <vt:lpstr>Caching Passwords</vt:lpstr>
      <vt:lpstr>Single Sign-on</vt:lpstr>
      <vt:lpstr>Single Sign-on</vt:lpstr>
      <vt:lpstr>More on Authentication</vt:lpstr>
      <vt:lpstr>Something You Know</vt:lpstr>
      <vt:lpstr>Something You Hold</vt:lpstr>
      <vt:lpstr>Who You Are</vt:lpstr>
      <vt:lpstr>Fingerprint </vt:lpstr>
      <vt:lpstr>Identification &amp; Verification</vt:lpstr>
      <vt:lpstr>Failure Rates</vt:lpstr>
      <vt:lpstr>What You Do</vt:lpstr>
      <vt:lpstr>Where You Are</vt:lpstr>
      <vt:lpstr>TOCTTOU</vt:lpstr>
      <vt:lpstr>Authorization: basics</vt:lpstr>
      <vt:lpstr>Introduction to Access Control</vt:lpstr>
      <vt:lpstr>Introduction to Access Control</vt:lpstr>
      <vt:lpstr>Access Control, contd.</vt:lpstr>
      <vt:lpstr>Types of Access Control</vt:lpstr>
      <vt:lpstr>Access Control Structures</vt:lpstr>
      <vt:lpstr>Access Control Matrix</vt:lpstr>
      <vt:lpstr>Access Control Matrix</vt:lpstr>
      <vt:lpstr>Access Control Matrix ctd.</vt:lpstr>
      <vt:lpstr>Capabilities</vt:lpstr>
      <vt:lpstr>Access Control Lists (ACLs)</vt:lpstr>
      <vt:lpstr>Groups</vt:lpstr>
      <vt:lpstr>Groups &amp; Negative Permissions</vt:lpstr>
      <vt:lpstr>Roles</vt:lpstr>
      <vt:lpstr>Role Based Access Control (RBAC)</vt:lpstr>
      <vt:lpstr>More on RBAC</vt:lpstr>
      <vt:lpstr>Role Based Access Control</vt:lpstr>
      <vt:lpstr>Intermediate Controls</vt:lpstr>
      <vt:lpstr>Intermediate Controls</vt:lpstr>
      <vt:lpstr>Old Security mechanisms</vt:lpstr>
      <vt:lpstr>Current Security Mechanisms:  Policy Enforcer Engine</vt:lpstr>
      <vt:lpstr>Why Policies ?</vt:lpstr>
      <vt:lpstr>Policies</vt:lpstr>
      <vt:lpstr>Policy Features</vt:lpstr>
      <vt:lpstr>High Level Policies  Functional requirements (1):</vt:lpstr>
      <vt:lpstr>High Level Policies  Functional requirements (2):</vt:lpstr>
      <vt:lpstr>High Level Policies  non Functional requirements:</vt:lpstr>
      <vt:lpstr>Problems with high level policies</vt:lpstr>
      <vt:lpstr>Access Control Model and Role Management </vt:lpstr>
    </vt:vector>
  </TitlesOfParts>
  <Company>UNIVERSITA' DI NAPOLI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Cryptography</dc:title>
  <dc:creator>COLUI</dc:creator>
  <cp:lastModifiedBy>Luigi Romano</cp:lastModifiedBy>
  <cp:revision>36</cp:revision>
  <dcterms:created xsi:type="dcterms:W3CDTF">2008-02-22T11:52:24Z</dcterms:created>
  <dcterms:modified xsi:type="dcterms:W3CDTF">2018-11-13T10:30:29Z</dcterms:modified>
</cp:coreProperties>
</file>