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sldIdLst>
    <p:sldId id="268" r:id="rId2"/>
    <p:sldId id="269" r:id="rId3"/>
    <p:sldId id="286" r:id="rId4"/>
    <p:sldId id="287" r:id="rId5"/>
    <p:sldId id="275" r:id="rId6"/>
    <p:sldId id="274" r:id="rId7"/>
    <p:sldId id="270" r:id="rId8"/>
    <p:sldId id="283" r:id="rId9"/>
    <p:sldId id="284" r:id="rId10"/>
    <p:sldId id="280" r:id="rId11"/>
    <p:sldId id="272" r:id="rId12"/>
    <p:sldId id="277" r:id="rId13"/>
    <p:sldId id="273" r:id="rId14"/>
    <p:sldId id="278" r:id="rId15"/>
    <p:sldId id="262" r:id="rId16"/>
    <p:sldId id="266" r:id="rId17"/>
    <p:sldId id="288" r:id="rId18"/>
  </p:sldIdLst>
  <p:sldSz cx="9144000" cy="6858000" type="screen4x3"/>
  <p:notesSz cx="6640513" cy="99044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3" autoAdjust="0"/>
    <p:restoredTop sz="94667" autoAdjust="0"/>
  </p:normalViewPr>
  <p:slideViewPr>
    <p:cSldViewPr>
      <p:cViewPr varScale="1">
        <p:scale>
          <a:sx n="68" d="100"/>
          <a:sy n="68" d="100"/>
        </p:scale>
        <p:origin x="-5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3763"/>
            <a:ext cx="53133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Times New Roman" pitchFamily="18" charset="0"/>
              </a:defRPr>
            </a:lvl1pPr>
          </a:lstStyle>
          <a:p>
            <a:fld id="{A32A98CD-B120-47D3-9DAD-6E84BC6A8D9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7D02CC06-3588-40FE-8090-4C64D5933362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17372-DBF7-4CF6-8D0E-458672290A7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DE73E-94AE-4A2C-BC45-671F8CE7BA1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BBC65-A812-40A1-AA6A-31DBD0C646F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A1634-CF45-47BB-A0C6-0FE99EBA08B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70B4-DE54-4F72-9FF9-3F762F93977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3B177-2AE3-4E34-8E32-418CC0493A1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685B-7BC0-44A5-AF22-CC9A17C840D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2BE5E-6122-495B-A085-6B8BCE3594A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FF93B-BFA7-4052-9356-F1B58C2A932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4BA14-39D6-42F5-A396-578B1606452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7BFCFCD-1099-4AB0-BBF8-63E0634F72D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funzioni aziendali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</a:p>
          <a:p>
            <a:r>
              <a:rPr lang="it-IT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4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E248-B80D-4059-89C6-8891B98D176B}" type="slidenum">
              <a:rPr lang="it-IT"/>
              <a:pPr/>
              <a:t>10</a:t>
            </a:fld>
            <a:endParaRPr lang="it-IT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>
                <a:solidFill>
                  <a:srgbClr val="FF0000"/>
                </a:solidFill>
              </a:rPr>
              <a:t>Leggiamo l’organigramma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773238"/>
            <a:ext cx="7010400" cy="42465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800"/>
              <a:t>   Consideriamo ad esempio la Funzione Approvvigionamenti ed analizziamo i compiti e le attività di cui può comporsi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3563938" y="3357563"/>
            <a:ext cx="2160587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</a:t>
            </a:r>
          </a:p>
          <a:p>
            <a:pPr algn="ctr"/>
            <a:r>
              <a:rPr lang="it-IT"/>
              <a:t>Approvvigionamenti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4643438" y="41497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266950" y="4437063"/>
            <a:ext cx="4392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4643438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635375" y="5300663"/>
            <a:ext cx="1944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266950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6659563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1835150" y="4652963"/>
            <a:ext cx="1728788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Italia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779838" y="4652963"/>
            <a:ext cx="17272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Cina</a:t>
            </a: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5722938" y="4652963"/>
            <a:ext cx="1728787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Russia</a:t>
            </a: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39750" y="5300663"/>
            <a:ext cx="215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2555875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4643438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7091363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6443663" y="53006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323850" y="5516563"/>
            <a:ext cx="79057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Acquisti</a:t>
            </a:r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1187450" y="5516563"/>
            <a:ext cx="719138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Logistica</a:t>
            </a:r>
          </a:p>
        </p:txBody>
      </p:sp>
      <p:sp>
        <p:nvSpPr>
          <p:cNvPr id="30743" name="AutoShape 23"/>
          <p:cNvSpPr>
            <a:spLocks noChangeArrowheads="1"/>
          </p:cNvSpPr>
          <p:nvPr/>
        </p:nvSpPr>
        <p:spPr bwMode="auto">
          <a:xfrm>
            <a:off x="1979613" y="5516563"/>
            <a:ext cx="93662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Pagamenti</a:t>
            </a: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539750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2698750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1619250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3635375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49" name="AutoShape 29"/>
          <p:cNvSpPr>
            <a:spLocks noChangeArrowheads="1"/>
          </p:cNvSpPr>
          <p:nvPr/>
        </p:nvSpPr>
        <p:spPr bwMode="auto">
          <a:xfrm>
            <a:off x="3203575" y="5516563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Acquisti</a:t>
            </a:r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4140200" y="5514975"/>
            <a:ext cx="792163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Logistica</a:t>
            </a:r>
          </a:p>
        </p:txBody>
      </p:sp>
      <p:sp>
        <p:nvSpPr>
          <p:cNvPr id="30751" name="AutoShape 31"/>
          <p:cNvSpPr>
            <a:spLocks noChangeArrowheads="1"/>
          </p:cNvSpPr>
          <p:nvPr/>
        </p:nvSpPr>
        <p:spPr bwMode="auto">
          <a:xfrm>
            <a:off x="5003800" y="5514975"/>
            <a:ext cx="93662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Pagamenti</a:t>
            </a:r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5580063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4643438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6804025" y="530066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57" name="AutoShape 37"/>
          <p:cNvSpPr>
            <a:spLocks noChangeArrowheads="1"/>
          </p:cNvSpPr>
          <p:nvPr/>
        </p:nvSpPr>
        <p:spPr bwMode="auto">
          <a:xfrm>
            <a:off x="6156325" y="5516563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Acquisti</a:t>
            </a:r>
          </a:p>
        </p:txBody>
      </p:sp>
      <p:sp>
        <p:nvSpPr>
          <p:cNvPr id="30758" name="AutoShape 38"/>
          <p:cNvSpPr>
            <a:spLocks noChangeArrowheads="1"/>
          </p:cNvSpPr>
          <p:nvPr/>
        </p:nvSpPr>
        <p:spPr bwMode="auto">
          <a:xfrm>
            <a:off x="7091363" y="5516563"/>
            <a:ext cx="792162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Logistica</a:t>
            </a:r>
          </a:p>
        </p:txBody>
      </p:sp>
      <p:sp>
        <p:nvSpPr>
          <p:cNvPr id="30759" name="AutoShape 39"/>
          <p:cNvSpPr>
            <a:spLocks noChangeArrowheads="1"/>
          </p:cNvSpPr>
          <p:nvPr/>
        </p:nvSpPr>
        <p:spPr bwMode="auto">
          <a:xfrm>
            <a:off x="7956550" y="5516563"/>
            <a:ext cx="93662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Pagamenti</a:t>
            </a:r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>
            <a:off x="6443663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8388350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>
            <a:off x="7451725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BB5E-0512-44F6-9C7C-C26ACBE2D69D}" type="slidenum">
              <a:rPr lang="it-IT"/>
              <a:pPr/>
              <a:t>11</a:t>
            </a:fld>
            <a:endParaRPr lang="it-IT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sz="2800" b="1">
                <a:solidFill>
                  <a:srgbClr val="FF0000"/>
                </a:solidFill>
              </a:rPr>
              <a:t/>
            </a:r>
            <a:br>
              <a:rPr lang="it-IT" sz="2800" b="1">
                <a:solidFill>
                  <a:srgbClr val="FF0000"/>
                </a:solidFill>
              </a:rPr>
            </a:br>
            <a:r>
              <a:rPr lang="it-IT" sz="2800" b="1">
                <a:solidFill>
                  <a:srgbClr val="FF0000"/>
                </a:solidFill>
              </a:rPr>
              <a:t>Le funzioni aziendali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268413"/>
            <a:ext cx="7561262" cy="50403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/>
              <a:t>  Esempio 1: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/>
              <a:t>   In un pastificio di </a:t>
            </a:r>
            <a:r>
              <a:rPr lang="it-IT" sz="2800" i="1" u="sng"/>
              <a:t>piccole dimensioni</a:t>
            </a:r>
            <a:r>
              <a:rPr lang="it-IT" sz="2800"/>
              <a:t> :</a:t>
            </a:r>
          </a:p>
          <a:p>
            <a:pPr>
              <a:lnSpc>
                <a:spcPct val="90000"/>
              </a:lnSpc>
            </a:pPr>
            <a:r>
              <a:rPr lang="it-IT" sz="2800"/>
              <a:t> </a:t>
            </a:r>
            <a:r>
              <a:rPr lang="it-IT" sz="2600"/>
              <a:t>la Funzione approvvigionamenti (così come  le altre) sarà poco articolata, e potrà comprendere attività come:</a:t>
            </a:r>
            <a:r>
              <a:rPr lang="it-IT" sz="28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/>
          </a:p>
          <a:p>
            <a:pPr>
              <a:lnSpc>
                <a:spcPct val="90000"/>
              </a:lnSpc>
            </a:pPr>
            <a:r>
              <a:rPr lang="it-IT" sz="2800"/>
              <a:t>L’intera struttura organizzativa non sarà molto articolata.</a:t>
            </a:r>
          </a:p>
          <a:p>
            <a:pPr>
              <a:lnSpc>
                <a:spcPct val="90000"/>
              </a:lnSpc>
            </a:pPr>
            <a:endParaRPr lang="it-IT" sz="280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116013" y="3500438"/>
            <a:ext cx="1873250" cy="12255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it-IT" b="1">
                <a:solidFill>
                  <a:schemeClr val="tx2"/>
                </a:solidFill>
              </a:rPr>
              <a:t>Acquisti:</a:t>
            </a:r>
            <a:r>
              <a:rPr lang="it-IT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semilavorato X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semilavorato Y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semilavorato Z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3708400" y="3500438"/>
            <a:ext cx="2303463" cy="1296987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b="1">
                <a:solidFill>
                  <a:schemeClr val="tx2"/>
                </a:solidFill>
              </a:rPr>
              <a:t>Logistica in entrata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per semilavorato X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per semilavorato Y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per semilavorato Z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6659563" y="3500438"/>
            <a:ext cx="1873250" cy="12954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b="1">
                <a:solidFill>
                  <a:schemeClr val="tx2"/>
                </a:solidFill>
              </a:rPr>
              <a:t>Pagamento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X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Y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Z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3059113" y="40767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084888" y="40767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3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BEDB-C052-4F5C-9C1E-99A9D5C44512}" type="slidenum">
              <a:rPr lang="it-IT"/>
              <a:pPr/>
              <a:t>12</a:t>
            </a:fld>
            <a:endParaRPr lang="it-IT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>
                <a:solidFill>
                  <a:srgbClr val="FF0000"/>
                </a:solidFill>
              </a:rPr>
              <a:t>Struttura organizzativa  -   Esempio 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/>
              <a:t>.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924300" y="1557338"/>
            <a:ext cx="2233613" cy="6477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it-IT">
              <a:solidFill>
                <a:schemeClr val="tx2"/>
              </a:solidFill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it-IT">
                <a:solidFill>
                  <a:schemeClr val="tx2"/>
                </a:solidFill>
              </a:rPr>
              <a:t>Direzione generale</a:t>
            </a:r>
          </a:p>
          <a:p>
            <a:pPr algn="ctr"/>
            <a:endParaRPr lang="it-IT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3995738" y="4365625"/>
            <a:ext cx="1081087" cy="6477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600"/>
              <a:t>Stabilim.to </a:t>
            </a:r>
          </a:p>
          <a:p>
            <a:pPr algn="ctr"/>
            <a:r>
              <a:rPr lang="it-IT" sz="1600"/>
              <a:t> 1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6156325" y="2852738"/>
            <a:ext cx="1800225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 </a:t>
            </a:r>
          </a:p>
          <a:p>
            <a:pPr algn="ctr"/>
            <a:r>
              <a:rPr lang="it-IT"/>
              <a:t>Collocamento</a:t>
            </a: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4211638" y="2852738"/>
            <a:ext cx="1728787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 </a:t>
            </a:r>
          </a:p>
          <a:p>
            <a:pPr algn="ctr"/>
            <a:r>
              <a:rPr lang="it-IT"/>
              <a:t>Produzione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1763713" y="2852738"/>
            <a:ext cx="2160587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</a:t>
            </a:r>
          </a:p>
          <a:p>
            <a:pPr algn="ctr"/>
            <a:r>
              <a:rPr lang="it-IT"/>
              <a:t>Approvvigionamenti</a:t>
            </a: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076825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5076825" y="22050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2700338" y="2492375"/>
            <a:ext cx="4392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5076825" y="3644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2700338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7092950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4500563" y="3860800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4500563" y="3860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724525" y="3860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24" name="AutoShape 24"/>
          <p:cNvSpPr>
            <a:spLocks noChangeArrowheads="1"/>
          </p:cNvSpPr>
          <p:nvPr/>
        </p:nvSpPr>
        <p:spPr bwMode="auto">
          <a:xfrm>
            <a:off x="5148263" y="4365625"/>
            <a:ext cx="1008062" cy="6477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600"/>
              <a:t>Stabilim.to </a:t>
            </a:r>
          </a:p>
          <a:p>
            <a:pPr algn="ctr"/>
            <a:r>
              <a:rPr lang="it-IT" sz="1600"/>
              <a:t> 2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1403350" y="4437063"/>
            <a:ext cx="215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2484438" y="3644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27" name="AutoShape 27"/>
          <p:cNvSpPr>
            <a:spLocks noChangeArrowheads="1"/>
          </p:cNvSpPr>
          <p:nvPr/>
        </p:nvSpPr>
        <p:spPr bwMode="auto">
          <a:xfrm>
            <a:off x="1187450" y="4652963"/>
            <a:ext cx="79057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Acquisti</a:t>
            </a:r>
          </a:p>
        </p:txBody>
      </p:sp>
      <p:sp>
        <p:nvSpPr>
          <p:cNvPr id="25628" name="AutoShape 28"/>
          <p:cNvSpPr>
            <a:spLocks noChangeArrowheads="1"/>
          </p:cNvSpPr>
          <p:nvPr/>
        </p:nvSpPr>
        <p:spPr bwMode="auto">
          <a:xfrm>
            <a:off x="2051050" y="4652963"/>
            <a:ext cx="719138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Logistica</a:t>
            </a:r>
          </a:p>
        </p:txBody>
      </p:sp>
      <p:sp>
        <p:nvSpPr>
          <p:cNvPr id="25629" name="AutoShape 29"/>
          <p:cNvSpPr>
            <a:spLocks noChangeArrowheads="1"/>
          </p:cNvSpPr>
          <p:nvPr/>
        </p:nvSpPr>
        <p:spPr bwMode="auto">
          <a:xfrm>
            <a:off x="2843213" y="4652963"/>
            <a:ext cx="93662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Pagamenti</a:t>
            </a:r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1403350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3562350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2482850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33" name="AutoShape 33"/>
          <p:cNvSpPr>
            <a:spLocks noChangeArrowheads="1"/>
          </p:cNvSpPr>
          <p:nvPr/>
        </p:nvSpPr>
        <p:spPr bwMode="auto">
          <a:xfrm>
            <a:off x="2124075" y="3860800"/>
            <a:ext cx="792163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Italia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2484438" y="42926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35" name="AutoShape 35"/>
          <p:cNvSpPr>
            <a:spLocks noChangeArrowheads="1"/>
          </p:cNvSpPr>
          <p:nvPr/>
        </p:nvSpPr>
        <p:spPr bwMode="auto">
          <a:xfrm>
            <a:off x="6804025" y="3860800"/>
            <a:ext cx="12954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Sud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7451725" y="3644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6804025" y="4437063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38" name="AutoShape 38"/>
          <p:cNvSpPr>
            <a:spLocks noChangeArrowheads="1"/>
          </p:cNvSpPr>
          <p:nvPr/>
        </p:nvSpPr>
        <p:spPr bwMode="auto">
          <a:xfrm>
            <a:off x="6372225" y="4652963"/>
            <a:ext cx="936625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Vendite</a:t>
            </a:r>
          </a:p>
        </p:txBody>
      </p:sp>
      <p:sp>
        <p:nvSpPr>
          <p:cNvPr id="25639" name="AutoShape 39"/>
          <p:cNvSpPr>
            <a:spLocks noChangeArrowheads="1"/>
          </p:cNvSpPr>
          <p:nvPr/>
        </p:nvSpPr>
        <p:spPr bwMode="auto">
          <a:xfrm>
            <a:off x="7451725" y="4652963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Marketing</a:t>
            </a:r>
          </a:p>
        </p:txBody>
      </p:sp>
      <p:sp>
        <p:nvSpPr>
          <p:cNvPr id="25641" name="Line 41"/>
          <p:cNvSpPr>
            <a:spLocks noChangeShapeType="1"/>
          </p:cNvSpPr>
          <p:nvPr/>
        </p:nvSpPr>
        <p:spPr bwMode="auto">
          <a:xfrm>
            <a:off x="6804025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>
            <a:off x="8027988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7451725" y="42926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21572-B23F-404D-B9F4-27FD74081E80}" type="slidenum">
              <a:rPr lang="it-IT"/>
              <a:pPr/>
              <a:t>13</a:t>
            </a:fld>
            <a:endParaRPr lang="it-IT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it-IT" sz="2800" b="1">
                <a:solidFill>
                  <a:srgbClr val="FF0000"/>
                </a:solidFill>
              </a:rPr>
              <a:t/>
            </a:r>
            <a:br>
              <a:rPr lang="it-IT" sz="2800" b="1">
                <a:solidFill>
                  <a:srgbClr val="FF0000"/>
                </a:solidFill>
              </a:rPr>
            </a:br>
            <a:r>
              <a:rPr lang="it-IT" sz="2800" b="1">
                <a:solidFill>
                  <a:srgbClr val="FF0000"/>
                </a:solidFill>
              </a:rPr>
              <a:t>Le funzioni aziendali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268413"/>
            <a:ext cx="7202487" cy="475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/>
              <a:t>  Esempio 2:</a:t>
            </a:r>
          </a:p>
          <a:p>
            <a:pPr>
              <a:buFont typeface="Wingdings" pitchFamily="2" charset="2"/>
              <a:buNone/>
            </a:pPr>
            <a:r>
              <a:rPr lang="it-IT" sz="2400"/>
              <a:t>    In un pastificio di </a:t>
            </a:r>
            <a:r>
              <a:rPr lang="it-IT" sz="2400" i="1" u="sng"/>
              <a:t>grandi dimensioni:</a:t>
            </a:r>
            <a:r>
              <a:rPr lang="it-IT" sz="2400"/>
              <a:t> </a:t>
            </a:r>
          </a:p>
          <a:p>
            <a:r>
              <a:rPr lang="it-IT" sz="2400"/>
              <a:t>nella Funzione approvvigionamenti saranno comprese attività ulteriori:</a:t>
            </a:r>
          </a:p>
          <a:p>
            <a:endParaRPr lang="it-IT" sz="2400"/>
          </a:p>
          <a:p>
            <a:pPr>
              <a:buFont typeface="Wingdings" pitchFamily="2" charset="2"/>
              <a:buNone/>
            </a:pPr>
            <a:endParaRPr lang="it-IT" sz="2400"/>
          </a:p>
          <a:p>
            <a:endParaRPr lang="it-IT" sz="2400"/>
          </a:p>
          <a:p>
            <a:pPr>
              <a:buFont typeface="Wingdings" pitchFamily="2" charset="2"/>
              <a:buNone/>
            </a:pPr>
            <a:endParaRPr lang="it-IT" sz="2400"/>
          </a:p>
          <a:p>
            <a:endParaRPr lang="it-IT" sz="2400"/>
          </a:p>
          <a:p>
            <a:r>
              <a:rPr lang="it-IT" sz="2400"/>
              <a:t>L’intera struttura organizzativa sarà più articolata e complessa.</a:t>
            </a:r>
          </a:p>
          <a:p>
            <a:pPr>
              <a:buFont typeface="Wingdings" pitchFamily="2" charset="2"/>
              <a:buNone/>
            </a:pPr>
            <a:endParaRPr lang="it-IT" sz="2400"/>
          </a:p>
          <a:p>
            <a:pPr>
              <a:buFont typeface="Wingdings" pitchFamily="2" charset="2"/>
              <a:buNone/>
            </a:pPr>
            <a:endParaRPr lang="it-IT" sz="2600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84213" y="3141663"/>
            <a:ext cx="1655762" cy="1871662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it-IT" b="1">
                <a:solidFill>
                  <a:schemeClr val="tx2"/>
                </a:solidFill>
              </a:rPr>
              <a:t>Acquisti:</a:t>
            </a:r>
            <a:r>
              <a:rPr lang="it-IT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semilavorato X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semilavorato Y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materia Z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materia A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materia B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555875" y="2997200"/>
            <a:ext cx="1368425" cy="2017713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it-IT" b="1">
                <a:solidFill>
                  <a:schemeClr val="tx2"/>
                </a:solidFill>
              </a:rPr>
              <a:t>Logistica </a:t>
            </a:r>
          </a:p>
          <a:p>
            <a:r>
              <a:rPr lang="it-IT" b="1">
                <a:solidFill>
                  <a:schemeClr val="tx2"/>
                </a:solidFill>
              </a:rPr>
              <a:t>in entrata</a:t>
            </a:r>
          </a:p>
          <a:p>
            <a:r>
              <a:rPr lang="it-IT">
                <a:solidFill>
                  <a:schemeClr val="tx2"/>
                </a:solidFill>
              </a:rPr>
              <a:t>semilav. X</a:t>
            </a:r>
          </a:p>
          <a:p>
            <a:r>
              <a:rPr lang="it-IT">
                <a:solidFill>
                  <a:schemeClr val="tx2"/>
                </a:solidFill>
              </a:rPr>
              <a:t>semilav. Y</a:t>
            </a:r>
          </a:p>
          <a:p>
            <a:r>
              <a:rPr lang="it-IT">
                <a:solidFill>
                  <a:schemeClr val="tx2"/>
                </a:solidFill>
              </a:rPr>
              <a:t>materia Z</a:t>
            </a:r>
          </a:p>
          <a:p>
            <a:r>
              <a:rPr lang="it-IT">
                <a:solidFill>
                  <a:schemeClr val="tx2"/>
                </a:solidFill>
              </a:rPr>
              <a:t>materia A</a:t>
            </a:r>
          </a:p>
          <a:p>
            <a:r>
              <a:rPr lang="it-IT">
                <a:solidFill>
                  <a:schemeClr val="tx2"/>
                </a:solidFill>
              </a:rPr>
              <a:t>materia B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067175" y="3141663"/>
            <a:ext cx="1368425" cy="18732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it-IT" b="1">
                <a:solidFill>
                  <a:schemeClr val="tx2"/>
                </a:solidFill>
              </a:rPr>
              <a:t>Pagamento</a:t>
            </a:r>
          </a:p>
          <a:p>
            <a:pPr algn="ctr"/>
            <a:endParaRPr lang="it-IT">
              <a:solidFill>
                <a:schemeClr val="tx2"/>
              </a:solidFill>
            </a:endParaRPr>
          </a:p>
          <a:p>
            <a:pPr algn="ctr"/>
            <a:r>
              <a:rPr lang="it-IT">
                <a:solidFill>
                  <a:schemeClr val="tx2"/>
                </a:solidFill>
              </a:rPr>
              <a:t>Fornitore X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Y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Z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339975" y="4076700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924300" y="40767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5651500" y="3068638"/>
            <a:ext cx="1296988" cy="18732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it-IT" b="1">
                <a:solidFill>
                  <a:schemeClr val="tx2"/>
                </a:solidFill>
              </a:rPr>
              <a:t>Gestione</a:t>
            </a:r>
          </a:p>
          <a:p>
            <a:pPr algn="ctr"/>
            <a:r>
              <a:rPr lang="it-IT" b="1">
                <a:solidFill>
                  <a:schemeClr val="tx2"/>
                </a:solidFill>
              </a:rPr>
              <a:t>relazioni</a:t>
            </a:r>
          </a:p>
          <a:p>
            <a:pPr algn="ctr"/>
            <a:endParaRPr lang="it-IT">
              <a:solidFill>
                <a:schemeClr val="tx2"/>
              </a:solidFill>
            </a:endParaRPr>
          </a:p>
          <a:p>
            <a:pPr algn="ctr"/>
            <a:r>
              <a:rPr lang="it-IT">
                <a:solidFill>
                  <a:schemeClr val="tx2"/>
                </a:solidFill>
              </a:rPr>
              <a:t>Fornitore X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Y</a:t>
            </a:r>
          </a:p>
          <a:p>
            <a:pPr algn="ctr"/>
            <a:r>
              <a:rPr lang="it-IT">
                <a:solidFill>
                  <a:schemeClr val="tx2"/>
                </a:solidFill>
              </a:rPr>
              <a:t>Fornitore Z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5435600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7092950" y="3068638"/>
            <a:ext cx="1727200" cy="208915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it-IT" b="1">
                <a:solidFill>
                  <a:schemeClr val="tx2"/>
                </a:solidFill>
              </a:rPr>
              <a:t>Programmaz.</a:t>
            </a:r>
          </a:p>
          <a:p>
            <a:r>
              <a:rPr lang="it-IT" b="1">
                <a:solidFill>
                  <a:schemeClr val="tx2"/>
                </a:solidFill>
              </a:rPr>
              <a:t>ordini</a:t>
            </a:r>
          </a:p>
          <a:p>
            <a:r>
              <a:rPr lang="it-IT">
                <a:solidFill>
                  <a:schemeClr val="tx2"/>
                </a:solidFill>
              </a:rPr>
              <a:t>semilavorato X</a:t>
            </a:r>
          </a:p>
          <a:p>
            <a:r>
              <a:rPr lang="it-IT">
                <a:solidFill>
                  <a:schemeClr val="tx2"/>
                </a:solidFill>
              </a:rPr>
              <a:t>semilavorato Y</a:t>
            </a:r>
          </a:p>
          <a:p>
            <a:r>
              <a:rPr lang="it-IT">
                <a:solidFill>
                  <a:schemeClr val="tx2"/>
                </a:solidFill>
              </a:rPr>
              <a:t>materia Z</a:t>
            </a:r>
          </a:p>
          <a:p>
            <a:r>
              <a:rPr lang="it-IT">
                <a:solidFill>
                  <a:schemeClr val="tx2"/>
                </a:solidFill>
              </a:rPr>
              <a:t>materia A</a:t>
            </a:r>
          </a:p>
          <a:p>
            <a:r>
              <a:rPr lang="it-IT">
                <a:solidFill>
                  <a:schemeClr val="tx2"/>
                </a:solidFill>
              </a:rPr>
              <a:t>materia B</a:t>
            </a:r>
          </a:p>
          <a:p>
            <a:endParaRPr lang="it-IT">
              <a:solidFill>
                <a:schemeClr val="tx2"/>
              </a:solidFill>
            </a:endParaRPr>
          </a:p>
          <a:p>
            <a:endParaRPr lang="it-IT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F4F8-235F-499F-9B5A-67558DE08774}" type="slidenum">
              <a:rPr lang="it-IT"/>
              <a:pPr/>
              <a:t>14</a:t>
            </a:fld>
            <a:endParaRPr 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>
                <a:solidFill>
                  <a:srgbClr val="FF0000"/>
                </a:solidFill>
              </a:rPr>
              <a:t>Struttura organizzativa  -   Esempio 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it-IT"/>
              <a:t>.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3924300" y="1557338"/>
            <a:ext cx="2233613" cy="6477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it-IT">
              <a:solidFill>
                <a:schemeClr val="tx2"/>
              </a:solidFill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it-IT">
                <a:solidFill>
                  <a:schemeClr val="tx2"/>
                </a:solidFill>
              </a:rPr>
              <a:t>Direzione generale</a:t>
            </a:r>
          </a:p>
          <a:p>
            <a:pPr algn="ctr"/>
            <a:endParaRPr lang="it-IT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4067175" y="4365625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Stabilim.to</a:t>
            </a:r>
          </a:p>
          <a:p>
            <a:pPr algn="ctr"/>
            <a:r>
              <a:rPr lang="it-IT" sz="1400"/>
              <a:t>  1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6156325" y="2852738"/>
            <a:ext cx="1800225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 </a:t>
            </a:r>
          </a:p>
          <a:p>
            <a:pPr algn="ctr"/>
            <a:r>
              <a:rPr lang="it-IT"/>
              <a:t>Collocamento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4211638" y="2852738"/>
            <a:ext cx="1728787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 </a:t>
            </a:r>
          </a:p>
          <a:p>
            <a:pPr algn="ctr"/>
            <a:r>
              <a:rPr lang="it-IT"/>
              <a:t>Produzione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1187450" y="2852738"/>
            <a:ext cx="2160588" cy="7905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/>
              <a:t>Funzione</a:t>
            </a:r>
          </a:p>
          <a:p>
            <a:pPr algn="ctr"/>
            <a:r>
              <a:rPr lang="it-IT"/>
              <a:t>Approvvigionamenti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5076825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5076825" y="22050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195513" y="2492375"/>
            <a:ext cx="4897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003800" y="3644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95513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092950" y="24923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4498975" y="38608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4498975" y="3860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507038" y="3860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5075238" y="4365625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Stabilim.to</a:t>
            </a:r>
          </a:p>
          <a:p>
            <a:pPr algn="ctr"/>
            <a:r>
              <a:rPr lang="it-IT" sz="1400"/>
              <a:t>  2</a:t>
            </a: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1692275" y="3644900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6588125" y="36449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>
            <a:off x="6875463" y="4076700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Nord</a:t>
            </a:r>
          </a:p>
        </p:txBody>
      </p:sp>
      <p:sp>
        <p:nvSpPr>
          <p:cNvPr id="27671" name="AutoShape 23"/>
          <p:cNvSpPr>
            <a:spLocks noChangeArrowheads="1"/>
          </p:cNvSpPr>
          <p:nvPr/>
        </p:nvSpPr>
        <p:spPr bwMode="auto">
          <a:xfrm>
            <a:off x="6875463" y="4724400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Centro</a:t>
            </a:r>
          </a:p>
          <a:p>
            <a:pPr algn="ctr"/>
            <a:r>
              <a:rPr lang="it-IT" sz="1400"/>
              <a:t>Sud</a:t>
            </a:r>
          </a:p>
        </p:txBody>
      </p:sp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6875463" y="5445125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Estero</a:t>
            </a:r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6588125" y="42926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6588125" y="49418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6588125" y="56610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1979613" y="3789363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Italia</a:t>
            </a:r>
          </a:p>
        </p:txBody>
      </p:sp>
      <p:sp>
        <p:nvSpPr>
          <p:cNvPr id="27677" name="AutoShape 29"/>
          <p:cNvSpPr>
            <a:spLocks noChangeArrowheads="1"/>
          </p:cNvSpPr>
          <p:nvPr/>
        </p:nvSpPr>
        <p:spPr bwMode="auto">
          <a:xfrm>
            <a:off x="1979613" y="4437063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Cina</a:t>
            </a:r>
          </a:p>
        </p:txBody>
      </p:sp>
      <p:sp>
        <p:nvSpPr>
          <p:cNvPr id="27678" name="AutoShape 30"/>
          <p:cNvSpPr>
            <a:spLocks noChangeArrowheads="1"/>
          </p:cNvSpPr>
          <p:nvPr/>
        </p:nvSpPr>
        <p:spPr bwMode="auto">
          <a:xfrm>
            <a:off x="1979613" y="5157788"/>
            <a:ext cx="86360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Russia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1692275" y="39338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1692275" y="46529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1692275" y="53736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843213" y="53736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V="1">
            <a:off x="2987675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2987675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2987675" y="50847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2987675" y="55165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2987675" y="53006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>
            <a:off x="2843213" y="40052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 flipV="1">
            <a:off x="2987675" y="37893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>
            <a:off x="2987675" y="40052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>
            <a:off x="2987675" y="37893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>
            <a:off x="2987675" y="42211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2987675" y="40052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>
            <a:off x="2843213" y="45815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 flipV="1">
            <a:off x="2987675" y="4437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2987675" y="46529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2987675" y="44370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>
            <a:off x="2987675" y="48688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699" name="Line 51"/>
          <p:cNvSpPr>
            <a:spLocks noChangeShapeType="1"/>
          </p:cNvSpPr>
          <p:nvPr/>
        </p:nvSpPr>
        <p:spPr bwMode="auto">
          <a:xfrm>
            <a:off x="2987675" y="465296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1" name="AutoShape 53"/>
          <p:cNvSpPr>
            <a:spLocks noChangeArrowheads="1"/>
          </p:cNvSpPr>
          <p:nvPr/>
        </p:nvSpPr>
        <p:spPr bwMode="auto">
          <a:xfrm>
            <a:off x="1979613" y="5876925"/>
            <a:ext cx="1223962" cy="576263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1400"/>
              <a:t>Pianificazione</a:t>
            </a:r>
          </a:p>
          <a:p>
            <a:pPr algn="ctr"/>
            <a:r>
              <a:rPr lang="it-IT" sz="1400"/>
              <a:t>Ordini</a:t>
            </a:r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 flipV="1">
            <a:off x="7883525" y="40767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7883525" y="4292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7883525" y="4076700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>
            <a:off x="7739063" y="42926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7883525" y="4508500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 flipV="1">
            <a:off x="7883525" y="47259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7883525" y="49418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09" name="Line 61"/>
          <p:cNvSpPr>
            <a:spLocks noChangeShapeType="1"/>
          </p:cNvSpPr>
          <p:nvPr/>
        </p:nvSpPr>
        <p:spPr bwMode="auto">
          <a:xfrm>
            <a:off x="7883525" y="4725988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>
            <a:off x="7883525" y="5157788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1" name="Line 63"/>
          <p:cNvSpPr>
            <a:spLocks noChangeShapeType="1"/>
          </p:cNvSpPr>
          <p:nvPr/>
        </p:nvSpPr>
        <p:spPr bwMode="auto">
          <a:xfrm flipV="1">
            <a:off x="7883525" y="54451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7883525" y="56610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>
            <a:off x="7883525" y="544512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7883525" y="587692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5" name="Line 67"/>
          <p:cNvSpPr>
            <a:spLocks noChangeShapeType="1"/>
          </p:cNvSpPr>
          <p:nvPr/>
        </p:nvSpPr>
        <p:spPr bwMode="auto">
          <a:xfrm>
            <a:off x="773906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>
            <a:off x="7739063" y="56610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7717" name="AutoShape 69"/>
          <p:cNvSpPr>
            <a:spLocks noChangeArrowheads="1"/>
          </p:cNvSpPr>
          <p:nvPr/>
        </p:nvSpPr>
        <p:spPr bwMode="auto">
          <a:xfrm>
            <a:off x="7954963" y="3933825"/>
            <a:ext cx="5762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18" name="AutoShape 70"/>
          <p:cNvSpPr>
            <a:spLocks noChangeArrowheads="1"/>
          </p:cNvSpPr>
          <p:nvPr/>
        </p:nvSpPr>
        <p:spPr bwMode="auto">
          <a:xfrm>
            <a:off x="7954963" y="4365625"/>
            <a:ext cx="5762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19" name="AutoShape 71"/>
          <p:cNvSpPr>
            <a:spLocks noChangeArrowheads="1"/>
          </p:cNvSpPr>
          <p:nvPr/>
        </p:nvSpPr>
        <p:spPr bwMode="auto">
          <a:xfrm>
            <a:off x="7954963" y="5013325"/>
            <a:ext cx="5762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0" name="AutoShape 72"/>
          <p:cNvSpPr>
            <a:spLocks noChangeArrowheads="1"/>
          </p:cNvSpPr>
          <p:nvPr/>
        </p:nvSpPr>
        <p:spPr bwMode="auto">
          <a:xfrm>
            <a:off x="7954963" y="5805488"/>
            <a:ext cx="5762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1" name="AutoShape 73"/>
          <p:cNvSpPr>
            <a:spLocks noChangeArrowheads="1"/>
          </p:cNvSpPr>
          <p:nvPr/>
        </p:nvSpPr>
        <p:spPr bwMode="auto">
          <a:xfrm>
            <a:off x="7954963" y="5373688"/>
            <a:ext cx="5762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2" name="AutoShape 74"/>
          <p:cNvSpPr>
            <a:spLocks noChangeArrowheads="1"/>
          </p:cNvSpPr>
          <p:nvPr/>
        </p:nvSpPr>
        <p:spPr bwMode="auto">
          <a:xfrm>
            <a:off x="7954963" y="4652963"/>
            <a:ext cx="5762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3" name="AutoShape 75"/>
          <p:cNvSpPr>
            <a:spLocks noChangeArrowheads="1"/>
          </p:cNvSpPr>
          <p:nvPr/>
        </p:nvSpPr>
        <p:spPr bwMode="auto">
          <a:xfrm>
            <a:off x="3059113" y="3716338"/>
            <a:ext cx="576262" cy="1444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4" name="AutoShape 76"/>
          <p:cNvSpPr>
            <a:spLocks noChangeArrowheads="1"/>
          </p:cNvSpPr>
          <p:nvPr/>
        </p:nvSpPr>
        <p:spPr bwMode="auto">
          <a:xfrm>
            <a:off x="3059113" y="39338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5" name="AutoShape 77"/>
          <p:cNvSpPr>
            <a:spLocks noChangeArrowheads="1"/>
          </p:cNvSpPr>
          <p:nvPr/>
        </p:nvSpPr>
        <p:spPr bwMode="auto">
          <a:xfrm>
            <a:off x="3059113" y="5446713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6" name="AutoShape 78"/>
          <p:cNvSpPr>
            <a:spLocks noChangeArrowheads="1"/>
          </p:cNvSpPr>
          <p:nvPr/>
        </p:nvSpPr>
        <p:spPr bwMode="auto">
          <a:xfrm>
            <a:off x="3059113" y="47974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7" name="AutoShape 79"/>
          <p:cNvSpPr>
            <a:spLocks noChangeArrowheads="1"/>
          </p:cNvSpPr>
          <p:nvPr/>
        </p:nvSpPr>
        <p:spPr bwMode="auto">
          <a:xfrm>
            <a:off x="3059113" y="45815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8" name="AutoShape 80"/>
          <p:cNvSpPr>
            <a:spLocks noChangeArrowheads="1"/>
          </p:cNvSpPr>
          <p:nvPr/>
        </p:nvSpPr>
        <p:spPr bwMode="auto">
          <a:xfrm>
            <a:off x="3059113" y="43656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29" name="AutoShape 81"/>
          <p:cNvSpPr>
            <a:spLocks noChangeArrowheads="1"/>
          </p:cNvSpPr>
          <p:nvPr/>
        </p:nvSpPr>
        <p:spPr bwMode="auto">
          <a:xfrm>
            <a:off x="3059113" y="41497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30" name="AutoShape 82"/>
          <p:cNvSpPr>
            <a:spLocks noChangeArrowheads="1"/>
          </p:cNvSpPr>
          <p:nvPr/>
        </p:nvSpPr>
        <p:spPr bwMode="auto">
          <a:xfrm>
            <a:off x="3059113" y="52292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31" name="AutoShape 83"/>
          <p:cNvSpPr>
            <a:spLocks noChangeArrowheads="1"/>
          </p:cNvSpPr>
          <p:nvPr/>
        </p:nvSpPr>
        <p:spPr bwMode="auto">
          <a:xfrm>
            <a:off x="3059113" y="5013325"/>
            <a:ext cx="576262" cy="1428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732" name="Line 84"/>
          <p:cNvSpPr>
            <a:spLocks noChangeShapeType="1"/>
          </p:cNvSpPr>
          <p:nvPr/>
        </p:nvSpPr>
        <p:spPr bwMode="auto">
          <a:xfrm>
            <a:off x="1692275" y="60928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3B8F-C28E-4AA1-A049-5B90604AD01C}" type="slidenum">
              <a:rPr lang="it-IT"/>
              <a:pPr/>
              <a:t>15</a:t>
            </a:fld>
            <a:endParaRPr lang="it-IT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762000" y="457200"/>
          <a:ext cx="7848600" cy="5886450"/>
        </p:xfrm>
        <a:graphic>
          <a:graphicData uri="http://schemas.openxmlformats.org/presentationml/2006/ole">
            <p:oleObj spid="_x0000_s9218" name="Diapositiva" r:id="rId3" imgW="4536968" imgH="3401657" progId="PowerPoint.Slide.8">
              <p:embed/>
            </p:oleObj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71600" y="4572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Organigramma di struttura funzionale</a:t>
            </a:r>
            <a:endParaRPr lang="en-GB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98B2-9FEE-42B8-B25F-D487AEC27790}" type="slidenum">
              <a:rPr lang="it-IT"/>
              <a:pPr/>
              <a:t>16</a:t>
            </a:fld>
            <a:endParaRPr lang="it-IT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239000" cy="519113"/>
          </a:xfrm>
          <a:noFill/>
          <a:ln/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La classificazione delle funzioni aziendali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98625"/>
            <a:ext cx="7696200" cy="4473575"/>
          </a:xfrm>
          <a:noFill/>
          <a:ln/>
        </p:spPr>
        <p:txBody>
          <a:bodyPr>
            <a:spAutoFit/>
          </a:bodyPr>
          <a:lstStyle/>
          <a:p>
            <a:pPr marL="0" indent="0">
              <a:spcBef>
                <a:spcPct val="50000"/>
              </a:spcBef>
              <a:buClrTx/>
              <a:buSzTx/>
              <a:buFontTx/>
              <a:buChar char="•"/>
            </a:pPr>
            <a:r>
              <a:rPr lang="it-IT" sz="2400">
                <a:solidFill>
                  <a:schemeClr val="tx1"/>
                </a:solidFill>
              </a:rPr>
              <a:t> </a:t>
            </a:r>
            <a:r>
              <a:rPr lang="it-IT" sz="2400" b="1" i="1">
                <a:solidFill>
                  <a:schemeClr val="tx1"/>
                </a:solidFill>
              </a:rPr>
              <a:t>Aree funzionali caratteristiche:</a:t>
            </a:r>
            <a:r>
              <a:rPr lang="it-IT" sz="2400">
                <a:solidFill>
                  <a:schemeClr val="tx1"/>
                </a:solidFill>
              </a:rPr>
              <a:t> funzioni legate direttamente all’attività produttiva dell’azienda. R&amp;S, Produzione, Marketing, Acquisti</a:t>
            </a:r>
          </a:p>
          <a:p>
            <a:pPr marL="0" indent="0">
              <a:spcBef>
                <a:spcPct val="50000"/>
              </a:spcBef>
              <a:buClrTx/>
              <a:buSzTx/>
              <a:buFontTx/>
              <a:buChar char="•"/>
            </a:pPr>
            <a:r>
              <a:rPr lang="it-IT" sz="2400">
                <a:solidFill>
                  <a:schemeClr val="tx1"/>
                </a:solidFill>
              </a:rPr>
              <a:t> </a:t>
            </a:r>
            <a:r>
              <a:rPr lang="it-IT" sz="2400" b="1" i="1">
                <a:solidFill>
                  <a:schemeClr val="tx1"/>
                </a:solidFill>
              </a:rPr>
              <a:t>Aree funzionali integrative:</a:t>
            </a:r>
            <a:r>
              <a:rPr lang="it-IT" sz="2400">
                <a:solidFill>
                  <a:schemeClr val="tx1"/>
                </a:solidFill>
              </a:rPr>
              <a:t> funzioni non legate direttamente all’attività produttiva ma comunque fondamentali per l’attività dell’azienda: Finanza, Personale</a:t>
            </a:r>
          </a:p>
          <a:p>
            <a:pPr marL="0" indent="0">
              <a:spcBef>
                <a:spcPct val="50000"/>
              </a:spcBef>
              <a:buClrTx/>
              <a:buSzTx/>
              <a:buFontTx/>
              <a:buChar char="•"/>
            </a:pPr>
            <a:r>
              <a:rPr lang="it-IT" sz="2400">
                <a:solidFill>
                  <a:schemeClr val="tx1"/>
                </a:solidFill>
              </a:rPr>
              <a:t> </a:t>
            </a:r>
            <a:r>
              <a:rPr lang="it-IT" sz="2400" b="1" i="1">
                <a:solidFill>
                  <a:schemeClr val="tx1"/>
                </a:solidFill>
              </a:rPr>
              <a:t>Aree di controllo e informazione:</a:t>
            </a:r>
            <a:r>
              <a:rPr lang="it-IT" sz="2400">
                <a:solidFill>
                  <a:schemeClr val="tx1"/>
                </a:solidFill>
              </a:rPr>
              <a:t> svolgono un ruolo di “assistenza e supporto” alle altre funzioni: Informazione (sistemi informativi), Programmazione/Pianificazione, Controllo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D64B7-FD7B-4665-93C4-E1058003895F}" type="slidenum">
              <a:rPr lang="it-IT"/>
              <a:pPr/>
              <a:t>17</a:t>
            </a:fld>
            <a:endParaRPr lang="it-IT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domande di esame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7818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le funzioni aziendali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</a:t>
            </a:r>
            <a:r>
              <a:rPr lang="it-IT" sz="2400"/>
              <a:t>specializzazione e coordinamento</a:t>
            </a:r>
          </a:p>
          <a:p>
            <a:pPr>
              <a:spcBef>
                <a:spcPct val="50000"/>
              </a:spcBef>
            </a:pPr>
            <a:endParaRPr lang="it-IT" sz="2400"/>
          </a:p>
          <a:p>
            <a:pPr>
              <a:spcBef>
                <a:spcPct val="50000"/>
              </a:spcBef>
            </a:pPr>
            <a:endParaRPr 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78A1-C520-409F-B0D7-0D5066646AA1}" type="slidenum">
              <a:rPr lang="it-IT"/>
              <a:pPr/>
              <a:t>2</a:t>
            </a:fld>
            <a:endParaRPr lang="it-IT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VI: obiettivi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cosa sono le funzioni aziendali? </a:t>
            </a:r>
          </a:p>
          <a:p>
            <a:r>
              <a:rPr lang="it-IT"/>
              <a:t>come si possono rappresentare le funzioni aziendali?</a:t>
            </a:r>
          </a:p>
          <a:p>
            <a:r>
              <a:rPr lang="it-IT"/>
              <a:t>a che serve identificare le funzioni aziendali?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47FA-1F34-4E0B-B1A1-1C5C08FB7FD5}" type="slidenum">
              <a:rPr lang="it-IT"/>
              <a:pPr/>
              <a:t>3</a:t>
            </a:fld>
            <a:endParaRPr lang="it-IT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371600" y="4572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Le funzioni aziendali</a:t>
            </a:r>
            <a:endParaRPr lang="en-GB" sz="2800" b="1">
              <a:solidFill>
                <a:srgbClr val="FF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447800" y="1143000"/>
            <a:ext cx="71628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/>
              <a:t>Insieme di attività poste in essere dall’azienda raggruppate in base a criteri di omogeneità.</a:t>
            </a:r>
          </a:p>
          <a:p>
            <a:pPr>
              <a:spcBef>
                <a:spcPct val="50000"/>
              </a:spcBef>
            </a:pPr>
            <a:r>
              <a:rPr lang="it-IT" sz="2400"/>
              <a:t>Offrono una visione dell’azienda basata sulla specializzazione delle competenze e favoriscono il coordinamento.</a:t>
            </a:r>
          </a:p>
          <a:p>
            <a:pPr>
              <a:spcBef>
                <a:spcPct val="50000"/>
              </a:spcBef>
            </a:pPr>
            <a:r>
              <a:rPr lang="it-IT" sz="2400"/>
              <a:t>Il coordinamento è favorito dall’omogeneità delle competenze delle persone che operano nella funzione e dalla presenza di un responsabile della funzione. </a:t>
            </a:r>
            <a:endParaRPr lang="it-IT" sz="2400" i="1"/>
          </a:p>
          <a:p>
            <a:pPr>
              <a:spcBef>
                <a:spcPct val="50000"/>
              </a:spcBef>
            </a:pPr>
            <a:r>
              <a:rPr lang="it-IT" sz="2400" i="1"/>
              <a:t>Es. Responsabile della funzione produzione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D13-9970-4351-9FBF-C52B937D2286}" type="slidenum">
              <a:rPr lang="it-IT"/>
              <a:pPr/>
              <a:t>4</a:t>
            </a:fld>
            <a:endParaRPr lang="it-IT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>
                <a:solidFill>
                  <a:srgbClr val="FF0000"/>
                </a:solidFill>
              </a:rPr>
              <a:t>La specializzazione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060575"/>
            <a:ext cx="7705725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000"/>
              <a:t>	</a:t>
            </a:r>
            <a:r>
              <a:rPr lang="it-IT" sz="2400"/>
              <a:t>Specializzandosi su un compito specifico, ogni soggetto imparerà a svolgere al meglio la propria attività, aumentando di conseguenza efficienza ed efficacia complessiva.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400"/>
              <a:t>	Es: cosa succede se in un’azienda il personale che opera nella Funzione Acquisti non rifornisce gli stabilimenti di produzione nei tempi e nei modi previsti?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it-IT" sz="28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581AF-F5B7-47F1-BFAE-48B41720FAB6}" type="slidenum">
              <a:rPr lang="it-IT"/>
              <a:pPr/>
              <a:t>5</a:t>
            </a:fld>
            <a:endParaRPr lang="it-IT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>
                <a:solidFill>
                  <a:srgbClr val="FF0000"/>
                </a:solidFill>
              </a:rPr>
              <a:t>Il coordinamento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557338"/>
            <a:ext cx="712787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/>
              <a:t>	Attraverso il coordinamento vengono allineati gli sforzi dei soggetti coinvolti nell’attività aziendale.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/>
              <a:t>	Es: se non ci fosse coordinamento fra i membri dell’equipaggio di una barca a vela non si riuscirebbe a farla navigare o si riuscirebbe a farlo sprecando energie e risorse.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AFE4F-2E27-4F20-9889-224D8C640C85}" type="slidenum">
              <a:rPr lang="it-IT"/>
              <a:pPr/>
              <a:t>6</a:t>
            </a:fld>
            <a:endParaRPr lang="it-IT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>
                <a:solidFill>
                  <a:srgbClr val="FF0000"/>
                </a:solidFill>
              </a:rPr>
              <a:t>Le funzioni aziendali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12875"/>
            <a:ext cx="7010400" cy="4606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/>
              <a:t>All’interno di ognuna delle Funzioni aziendali vengono svolti compiti ed attività differenti:</a:t>
            </a:r>
          </a:p>
          <a:p>
            <a:pPr>
              <a:buFont typeface="Wingdings" pitchFamily="2" charset="2"/>
              <a:buNone/>
            </a:pPr>
            <a:endParaRPr lang="it-IT" sz="2400"/>
          </a:p>
          <a:p>
            <a:r>
              <a:rPr lang="it-IT" sz="2400"/>
              <a:t>Un insieme di compiti definisce un’attività;</a:t>
            </a:r>
          </a:p>
          <a:p>
            <a:pPr>
              <a:buFont typeface="Wingdings" pitchFamily="2" charset="2"/>
              <a:buNone/>
            </a:pPr>
            <a:endParaRPr lang="it-IT" sz="2400"/>
          </a:p>
          <a:p>
            <a:r>
              <a:rPr lang="it-IT" sz="2400"/>
              <a:t>Un insieme di attività </a:t>
            </a:r>
            <a:r>
              <a:rPr lang="it-IT" sz="2400" i="1"/>
              <a:t>simili ed</a:t>
            </a:r>
            <a:r>
              <a:rPr lang="it-IT" sz="2400"/>
              <a:t> </a:t>
            </a:r>
            <a:r>
              <a:rPr lang="it-IT" sz="2400" i="1"/>
              <a:t>omogenee</a:t>
            </a:r>
            <a:r>
              <a:rPr lang="it-IT" sz="2400"/>
              <a:t> definisce una Funzione;</a:t>
            </a:r>
          </a:p>
          <a:p>
            <a:endParaRPr lang="it-IT" sz="2400"/>
          </a:p>
          <a:p>
            <a:r>
              <a:rPr lang="it-IT" sz="2400"/>
              <a:t>L’insieme delle Funzioni aziendali definisce la struttura organizzativa aziendale.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pPr>
              <a:buFont typeface="Wingdings" pitchFamily="2" charset="2"/>
              <a:buNone/>
            </a:pPr>
            <a:endParaRPr lang="it-IT"/>
          </a:p>
          <a:p>
            <a:pPr>
              <a:buFont typeface="Wingdings" pitchFamily="2" charset="2"/>
              <a:buNone/>
            </a:pPr>
            <a:endParaRPr lang="it-IT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4A2E-5FA4-4171-BDB0-5EB04AA8D998}" type="slidenum">
              <a:rPr lang="it-IT"/>
              <a:pPr/>
              <a:t>7</a:t>
            </a:fld>
            <a:endParaRPr lang="it-IT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>
                <a:solidFill>
                  <a:srgbClr val="FF0000"/>
                </a:solidFill>
              </a:rPr>
              <a:t>Le funzioni aziendali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28775"/>
            <a:ext cx="7010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600"/>
              <a:t>Funzione Approvvigionamenti</a:t>
            </a:r>
          </a:p>
          <a:p>
            <a:pPr>
              <a:lnSpc>
                <a:spcPct val="80000"/>
              </a:lnSpc>
            </a:pPr>
            <a:r>
              <a:rPr lang="it-IT" sz="2600"/>
              <a:t>Funzione Commerciale</a:t>
            </a:r>
          </a:p>
          <a:p>
            <a:pPr>
              <a:lnSpc>
                <a:spcPct val="80000"/>
              </a:lnSpc>
            </a:pPr>
            <a:r>
              <a:rPr lang="it-IT" sz="2600"/>
              <a:t>Funzione di Produzione</a:t>
            </a:r>
          </a:p>
          <a:p>
            <a:pPr>
              <a:lnSpc>
                <a:spcPct val="80000"/>
              </a:lnSpc>
            </a:pPr>
            <a:r>
              <a:rPr lang="it-IT" sz="2600"/>
              <a:t>Funzione Ricerca e Sviluppo</a:t>
            </a:r>
          </a:p>
          <a:p>
            <a:pPr>
              <a:lnSpc>
                <a:spcPct val="80000"/>
              </a:lnSpc>
            </a:pPr>
            <a:r>
              <a:rPr lang="it-IT" sz="2600"/>
              <a:t>Funzione Organizzazione e Gestione  del Personale</a:t>
            </a:r>
          </a:p>
          <a:p>
            <a:pPr>
              <a:lnSpc>
                <a:spcPct val="80000"/>
              </a:lnSpc>
            </a:pPr>
            <a:r>
              <a:rPr lang="it-IT" sz="2600"/>
              <a:t>Funzione Finanza</a:t>
            </a:r>
          </a:p>
          <a:p>
            <a:pPr>
              <a:lnSpc>
                <a:spcPct val="80000"/>
              </a:lnSpc>
            </a:pPr>
            <a:r>
              <a:rPr lang="it-IT" sz="2600"/>
              <a:t>Funzione Pianificazione e Controllo</a:t>
            </a:r>
          </a:p>
          <a:p>
            <a:pPr>
              <a:lnSpc>
                <a:spcPct val="80000"/>
              </a:lnSpc>
            </a:pPr>
            <a:r>
              <a:rPr lang="it-IT" sz="2600"/>
              <a:t>………</a:t>
            </a:r>
          </a:p>
          <a:p>
            <a:pPr>
              <a:lnSpc>
                <a:spcPct val="80000"/>
              </a:lnSpc>
            </a:pPr>
            <a:r>
              <a:rPr lang="it-IT" sz="2600"/>
              <a:t>………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A46-972F-4262-A3A6-DAC082E7D9A0}" type="slidenum">
              <a:rPr lang="it-IT"/>
              <a:pPr/>
              <a:t>8</a:t>
            </a:fld>
            <a:endParaRPr lang="it-IT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16013" y="2133600"/>
            <a:ext cx="7777162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/>
              <a:t>L’organigramma aziendale è una rappresentazione formale del sistema organizzativo aziendale, definisce l’articolazione degli organi (compresi staff e line) e descrive le relazioni gerarchiche tra di essi</a:t>
            </a:r>
            <a:r>
              <a:rPr lang="it-IT" sz="2400"/>
              <a:t> </a:t>
            </a:r>
          </a:p>
          <a:p>
            <a:pPr algn="ctr">
              <a:spcBef>
                <a:spcPct val="50000"/>
              </a:spcBef>
            </a:pPr>
            <a:endParaRPr lang="it-IT" sz="240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Organigramma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B51C7-FB8B-4008-AC3D-CBA0E288E856}" type="slidenum">
              <a:rPr lang="it-IT"/>
              <a:pPr/>
              <a:t>9</a:t>
            </a:fld>
            <a:endParaRPr lang="it-IT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219200" y="1773238"/>
            <a:ext cx="7239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 b="1" i="1"/>
              <a:t>Dimensione orizzontale:</a:t>
            </a:r>
            <a:r>
              <a:rPr lang="it-IT" sz="2800"/>
              <a:t> esprime il livello di divisione del lavoro e di specializzazione - si fonda su criteri tecnici, di prodotto o mercato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</a:t>
            </a:r>
            <a:r>
              <a:rPr lang="it-IT" sz="2800" b="1" i="1"/>
              <a:t>Dimensione verticale:</a:t>
            </a:r>
            <a:r>
              <a:rPr lang="it-IT" sz="2800"/>
              <a:t> esprime il livello di gerarchia presente all’interno ed esprime il livello di controllo attuato</a:t>
            </a:r>
          </a:p>
          <a:p>
            <a:pPr algn="ctr">
              <a:spcBef>
                <a:spcPct val="50000"/>
              </a:spcBef>
            </a:pPr>
            <a:endParaRPr lang="it-IT" sz="280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371600" y="4572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Come si legge un organigramma </a:t>
            </a:r>
            <a:endParaRPr lang="en-GB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654</TotalTime>
  <Words>627</Words>
  <Application>Microsoft PowerPoint</Application>
  <PresentationFormat>Presentazione su schermo (4:3)</PresentationFormat>
  <Paragraphs>209</Paragraphs>
  <Slides>17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9" baseType="lpstr">
      <vt:lpstr>ea</vt:lpstr>
      <vt:lpstr>Diapositiva</vt:lpstr>
      <vt:lpstr>Le funzioni aziendali</vt:lpstr>
      <vt:lpstr>Lezione VI: obiettivi</vt:lpstr>
      <vt:lpstr>Diapositiva 3</vt:lpstr>
      <vt:lpstr>La specializzazione</vt:lpstr>
      <vt:lpstr>Il coordinamento</vt:lpstr>
      <vt:lpstr>Le funzioni aziendali</vt:lpstr>
      <vt:lpstr>Le funzioni aziendali</vt:lpstr>
      <vt:lpstr>Diapositiva 8</vt:lpstr>
      <vt:lpstr>Diapositiva 9</vt:lpstr>
      <vt:lpstr>Leggiamo l’organigramma</vt:lpstr>
      <vt:lpstr> Le funzioni aziendali</vt:lpstr>
      <vt:lpstr>Struttura organizzativa  -   Esempio 1</vt:lpstr>
      <vt:lpstr> Le funzioni aziendali</vt:lpstr>
      <vt:lpstr>Struttura organizzativa  -   Esempio 2</vt:lpstr>
      <vt:lpstr>Diapositiva 15</vt:lpstr>
      <vt:lpstr>La classificazione delle funzioni aziendali</vt:lpstr>
      <vt:lpstr>Diapositiva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63</cp:revision>
  <dcterms:created xsi:type="dcterms:W3CDTF">2005-10-07T14:09:32Z</dcterms:created>
  <dcterms:modified xsi:type="dcterms:W3CDTF">2018-03-01T09:34:43Z</dcterms:modified>
</cp:coreProperties>
</file>