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94" r:id="rId2"/>
    <p:sldId id="376" r:id="rId3"/>
    <p:sldId id="377" r:id="rId4"/>
    <p:sldId id="378" r:id="rId5"/>
    <p:sldId id="379" r:id="rId6"/>
    <p:sldId id="380" r:id="rId7"/>
    <p:sldId id="381" r:id="rId8"/>
    <p:sldId id="371" r:id="rId9"/>
    <p:sldId id="383" r:id="rId10"/>
    <p:sldId id="384" r:id="rId11"/>
    <p:sldId id="385" r:id="rId12"/>
    <p:sldId id="386" r:id="rId13"/>
    <p:sldId id="387" r:id="rId14"/>
    <p:sldId id="382" r:id="rId15"/>
    <p:sldId id="388" r:id="rId16"/>
    <p:sldId id="389" r:id="rId17"/>
    <p:sldId id="390" r:id="rId18"/>
    <p:sldId id="391" r:id="rId19"/>
    <p:sldId id="392"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5"/>
    <p:restoredTop sz="94728"/>
  </p:normalViewPr>
  <p:slideViewPr>
    <p:cSldViewPr snapToGrid="0" snapToObjects="1">
      <p:cViewPr varScale="1">
        <p:scale>
          <a:sx n="87" d="100"/>
          <a:sy n="87" d="100"/>
        </p:scale>
        <p:origin x="11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567E3-086C-0E48-B92C-37B3FA8B97BA}" type="datetimeFigureOut">
              <a:rPr lang="en-GB" smtClean="0"/>
              <a:t>08/05/2023</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0AC70-84BB-0541-8636-38D4DA5B3B70}" type="slidenum">
              <a:rPr lang="en-GB" smtClean="0"/>
              <a:t>‹N›</a:t>
            </a:fld>
            <a:endParaRPr lang="en-GB"/>
          </a:p>
        </p:txBody>
      </p:sp>
    </p:spTree>
    <p:extLst>
      <p:ext uri="{BB962C8B-B14F-4D97-AF65-F5344CB8AC3E}">
        <p14:creationId xmlns:p14="http://schemas.microsoft.com/office/powerpoint/2010/main" val="175645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879FC-706D-3843-94C6-69CC431F583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5DE543E9-0FF2-9742-8AA4-374E6C147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6C595277-74F9-4C42-9CFD-476569844680}"/>
              </a:ext>
            </a:extLst>
          </p:cNvPr>
          <p:cNvSpPr>
            <a:spLocks noGrp="1"/>
          </p:cNvSpPr>
          <p:nvPr>
            <p:ph type="dt" sz="half" idx="10"/>
          </p:nvPr>
        </p:nvSpPr>
        <p:spPr/>
        <p:txBody>
          <a:bodyPr/>
          <a:lstStyle/>
          <a:p>
            <a:fld id="{6C69DB00-BED9-C242-96DF-631904B52CA4}" type="datetimeFigureOut">
              <a:rPr lang="en-GB" smtClean="0"/>
              <a:t>08/05/2023</a:t>
            </a:fld>
            <a:endParaRPr lang="en-GB"/>
          </a:p>
        </p:txBody>
      </p:sp>
      <p:sp>
        <p:nvSpPr>
          <p:cNvPr id="5" name="Segnaposto piè di pagina 4">
            <a:extLst>
              <a:ext uri="{FF2B5EF4-FFF2-40B4-BE49-F238E27FC236}">
                <a16:creationId xmlns:a16="http://schemas.microsoft.com/office/drawing/2014/main" id="{FC0DD0A2-EA7F-D642-9721-DA6D6E61000B}"/>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0E4A8097-8033-4949-ADA6-CC340642CCC0}"/>
              </a:ext>
            </a:extLst>
          </p:cNvPr>
          <p:cNvSpPr>
            <a:spLocks noGrp="1"/>
          </p:cNvSpPr>
          <p:nvPr>
            <p:ph type="sldNum" sz="quarter" idx="12"/>
          </p:nvPr>
        </p:nvSpPr>
        <p:spPr/>
        <p:txBody>
          <a:bodyPr/>
          <a:lstStyle/>
          <a:p>
            <a:fld id="{D5FD6A74-B223-B94C-8CF9-89D0719E8AF9}" type="slidenum">
              <a:rPr lang="en-GB" smtClean="0"/>
              <a:t>‹N›</a:t>
            </a:fld>
            <a:endParaRPr lang="en-GB"/>
          </a:p>
        </p:txBody>
      </p:sp>
    </p:spTree>
    <p:extLst>
      <p:ext uri="{BB962C8B-B14F-4D97-AF65-F5344CB8AC3E}">
        <p14:creationId xmlns:p14="http://schemas.microsoft.com/office/powerpoint/2010/main" val="191970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C648A8-8AB6-2A4F-B1A4-BB2B8081DC25}"/>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8CE1F77F-07EF-9849-A226-C0001B51DA7B}"/>
              </a:ext>
            </a:extLst>
          </p:cNvPr>
          <p:cNvSpPr>
            <a:spLocks noGrp="1"/>
          </p:cNvSpPr>
          <p:nvPr>
            <p:ph type="body" orient="vert" idx="1"/>
          </p:nvPr>
        </p:nvSpPr>
        <p:spPr/>
        <p:txBody>
          <a:bodyPr vert="eaVert"/>
          <a:lstStyle/>
          <a:p>
            <a:r>
              <a:rPr lang="it-IT"/>
              <a:t>Modifica gli stili del testo dello schema
Secondo livello
Terzo livello
Quarto livello
Quinto livello</a:t>
            </a:r>
            <a:endParaRPr lang="en-GB"/>
          </a:p>
        </p:txBody>
      </p:sp>
      <p:sp>
        <p:nvSpPr>
          <p:cNvPr id="4" name="Segnaposto data 3">
            <a:extLst>
              <a:ext uri="{FF2B5EF4-FFF2-40B4-BE49-F238E27FC236}">
                <a16:creationId xmlns:a16="http://schemas.microsoft.com/office/drawing/2014/main" id="{F247DA97-508B-B441-8251-5282FD47BAA2}"/>
              </a:ext>
            </a:extLst>
          </p:cNvPr>
          <p:cNvSpPr>
            <a:spLocks noGrp="1"/>
          </p:cNvSpPr>
          <p:nvPr>
            <p:ph type="dt" sz="half" idx="10"/>
          </p:nvPr>
        </p:nvSpPr>
        <p:spPr/>
        <p:txBody>
          <a:bodyPr/>
          <a:lstStyle/>
          <a:p>
            <a:fld id="{6C69DB00-BED9-C242-96DF-631904B52CA4}" type="datetimeFigureOut">
              <a:rPr lang="en-GB" smtClean="0"/>
              <a:t>08/05/2023</a:t>
            </a:fld>
            <a:endParaRPr lang="en-GB"/>
          </a:p>
        </p:txBody>
      </p:sp>
      <p:sp>
        <p:nvSpPr>
          <p:cNvPr id="5" name="Segnaposto piè di pagina 4">
            <a:extLst>
              <a:ext uri="{FF2B5EF4-FFF2-40B4-BE49-F238E27FC236}">
                <a16:creationId xmlns:a16="http://schemas.microsoft.com/office/drawing/2014/main" id="{461DA290-A9B4-984C-BEF2-05B452C35658}"/>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FBD18AF3-7A32-2742-9645-45833F3A053C}"/>
              </a:ext>
            </a:extLst>
          </p:cNvPr>
          <p:cNvSpPr>
            <a:spLocks noGrp="1"/>
          </p:cNvSpPr>
          <p:nvPr>
            <p:ph type="sldNum" sz="quarter" idx="12"/>
          </p:nvPr>
        </p:nvSpPr>
        <p:spPr/>
        <p:txBody>
          <a:bodyPr/>
          <a:lstStyle/>
          <a:p>
            <a:fld id="{D5FD6A74-B223-B94C-8CF9-89D0719E8AF9}" type="slidenum">
              <a:rPr lang="en-GB" smtClean="0"/>
              <a:t>‹N›</a:t>
            </a:fld>
            <a:endParaRPr lang="en-GB"/>
          </a:p>
        </p:txBody>
      </p:sp>
    </p:spTree>
    <p:extLst>
      <p:ext uri="{BB962C8B-B14F-4D97-AF65-F5344CB8AC3E}">
        <p14:creationId xmlns:p14="http://schemas.microsoft.com/office/powerpoint/2010/main" val="207729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88FF873-105B-0241-9ABC-9B8A0B2AB28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14EB92FA-CC5A-8040-941E-01F4135F4CFC}"/>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endParaRPr lang="en-GB"/>
          </a:p>
        </p:txBody>
      </p:sp>
      <p:sp>
        <p:nvSpPr>
          <p:cNvPr id="4" name="Segnaposto data 3">
            <a:extLst>
              <a:ext uri="{FF2B5EF4-FFF2-40B4-BE49-F238E27FC236}">
                <a16:creationId xmlns:a16="http://schemas.microsoft.com/office/drawing/2014/main" id="{C1E28BFD-0EA3-C349-9279-582BA711AAD7}"/>
              </a:ext>
            </a:extLst>
          </p:cNvPr>
          <p:cNvSpPr>
            <a:spLocks noGrp="1"/>
          </p:cNvSpPr>
          <p:nvPr>
            <p:ph type="dt" sz="half" idx="10"/>
          </p:nvPr>
        </p:nvSpPr>
        <p:spPr/>
        <p:txBody>
          <a:bodyPr/>
          <a:lstStyle/>
          <a:p>
            <a:fld id="{6C69DB00-BED9-C242-96DF-631904B52CA4}" type="datetimeFigureOut">
              <a:rPr lang="en-GB" smtClean="0"/>
              <a:t>08/05/2023</a:t>
            </a:fld>
            <a:endParaRPr lang="en-GB"/>
          </a:p>
        </p:txBody>
      </p:sp>
      <p:sp>
        <p:nvSpPr>
          <p:cNvPr id="5" name="Segnaposto piè di pagina 4">
            <a:extLst>
              <a:ext uri="{FF2B5EF4-FFF2-40B4-BE49-F238E27FC236}">
                <a16:creationId xmlns:a16="http://schemas.microsoft.com/office/drawing/2014/main" id="{C9C8C8FC-44D1-8D4F-8B0A-3A0B2AFD2825}"/>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053088B4-4A29-A84F-8CD8-19543499C962}"/>
              </a:ext>
            </a:extLst>
          </p:cNvPr>
          <p:cNvSpPr>
            <a:spLocks noGrp="1"/>
          </p:cNvSpPr>
          <p:nvPr>
            <p:ph type="sldNum" sz="quarter" idx="12"/>
          </p:nvPr>
        </p:nvSpPr>
        <p:spPr/>
        <p:txBody>
          <a:bodyPr/>
          <a:lstStyle/>
          <a:p>
            <a:fld id="{D5FD6A74-B223-B94C-8CF9-89D0719E8AF9}" type="slidenum">
              <a:rPr lang="en-GB" smtClean="0"/>
              <a:t>‹N›</a:t>
            </a:fld>
            <a:endParaRPr lang="en-GB"/>
          </a:p>
        </p:txBody>
      </p:sp>
    </p:spTree>
    <p:extLst>
      <p:ext uri="{BB962C8B-B14F-4D97-AF65-F5344CB8AC3E}">
        <p14:creationId xmlns:p14="http://schemas.microsoft.com/office/powerpoint/2010/main" val="407364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0ACA11-34C7-5E4E-918D-B40B7297A24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58BBA7F6-D790-E343-8E8B-472FB3627587}"/>
              </a:ext>
            </a:extLst>
          </p:cNvPr>
          <p:cNvSpPr>
            <a:spLocks noGrp="1"/>
          </p:cNvSpPr>
          <p:nvPr>
            <p:ph idx="1"/>
          </p:nvPr>
        </p:nvSpPr>
        <p:spPr/>
        <p:txBody>
          <a:bodyPr/>
          <a:lstStyle/>
          <a:p>
            <a:r>
              <a:rPr lang="it-IT"/>
              <a:t>Modifica gli stili del testo dello schema
Secondo livello
Terzo livello
Quarto livello
Quinto livello</a:t>
            </a:r>
            <a:endParaRPr lang="en-GB"/>
          </a:p>
        </p:txBody>
      </p:sp>
      <p:sp>
        <p:nvSpPr>
          <p:cNvPr id="4" name="Segnaposto data 3">
            <a:extLst>
              <a:ext uri="{FF2B5EF4-FFF2-40B4-BE49-F238E27FC236}">
                <a16:creationId xmlns:a16="http://schemas.microsoft.com/office/drawing/2014/main" id="{1AEDBF1D-AFD1-C041-8A7E-ABBCA2F38CFE}"/>
              </a:ext>
            </a:extLst>
          </p:cNvPr>
          <p:cNvSpPr>
            <a:spLocks noGrp="1"/>
          </p:cNvSpPr>
          <p:nvPr>
            <p:ph type="dt" sz="half" idx="10"/>
          </p:nvPr>
        </p:nvSpPr>
        <p:spPr/>
        <p:txBody>
          <a:bodyPr/>
          <a:lstStyle/>
          <a:p>
            <a:fld id="{6C69DB00-BED9-C242-96DF-631904B52CA4}" type="datetimeFigureOut">
              <a:rPr lang="en-GB" smtClean="0"/>
              <a:t>08/05/2023</a:t>
            </a:fld>
            <a:endParaRPr lang="en-GB"/>
          </a:p>
        </p:txBody>
      </p:sp>
      <p:sp>
        <p:nvSpPr>
          <p:cNvPr id="5" name="Segnaposto piè di pagina 4">
            <a:extLst>
              <a:ext uri="{FF2B5EF4-FFF2-40B4-BE49-F238E27FC236}">
                <a16:creationId xmlns:a16="http://schemas.microsoft.com/office/drawing/2014/main" id="{FE9F625E-F832-824D-989B-3FEC35151017}"/>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A3356614-5E43-124C-8E6C-D798C05855BA}"/>
              </a:ext>
            </a:extLst>
          </p:cNvPr>
          <p:cNvSpPr>
            <a:spLocks noGrp="1"/>
          </p:cNvSpPr>
          <p:nvPr>
            <p:ph type="sldNum" sz="quarter" idx="12"/>
          </p:nvPr>
        </p:nvSpPr>
        <p:spPr/>
        <p:txBody>
          <a:bodyPr/>
          <a:lstStyle/>
          <a:p>
            <a:fld id="{D5FD6A74-B223-B94C-8CF9-89D0719E8AF9}" type="slidenum">
              <a:rPr lang="en-GB" smtClean="0"/>
              <a:t>‹N›</a:t>
            </a:fld>
            <a:endParaRPr lang="en-GB"/>
          </a:p>
        </p:txBody>
      </p:sp>
    </p:spTree>
    <p:extLst>
      <p:ext uri="{BB962C8B-B14F-4D97-AF65-F5344CB8AC3E}">
        <p14:creationId xmlns:p14="http://schemas.microsoft.com/office/powerpoint/2010/main" val="352968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7817A-617D-3D49-9666-AAA4F3A3C64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3473F0F6-F2F9-494C-89AA-032DD85A5C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endParaRPr lang="en-GB"/>
          </a:p>
        </p:txBody>
      </p:sp>
      <p:sp>
        <p:nvSpPr>
          <p:cNvPr id="4" name="Segnaposto data 3">
            <a:extLst>
              <a:ext uri="{FF2B5EF4-FFF2-40B4-BE49-F238E27FC236}">
                <a16:creationId xmlns:a16="http://schemas.microsoft.com/office/drawing/2014/main" id="{8AE02BF2-EE31-C842-A600-AB890E3BD3B6}"/>
              </a:ext>
            </a:extLst>
          </p:cNvPr>
          <p:cNvSpPr>
            <a:spLocks noGrp="1"/>
          </p:cNvSpPr>
          <p:nvPr>
            <p:ph type="dt" sz="half" idx="10"/>
          </p:nvPr>
        </p:nvSpPr>
        <p:spPr/>
        <p:txBody>
          <a:bodyPr/>
          <a:lstStyle/>
          <a:p>
            <a:fld id="{6C69DB00-BED9-C242-96DF-631904B52CA4}" type="datetimeFigureOut">
              <a:rPr lang="en-GB" smtClean="0"/>
              <a:t>08/05/2023</a:t>
            </a:fld>
            <a:endParaRPr lang="en-GB"/>
          </a:p>
        </p:txBody>
      </p:sp>
      <p:sp>
        <p:nvSpPr>
          <p:cNvPr id="5" name="Segnaposto piè di pagina 4">
            <a:extLst>
              <a:ext uri="{FF2B5EF4-FFF2-40B4-BE49-F238E27FC236}">
                <a16:creationId xmlns:a16="http://schemas.microsoft.com/office/drawing/2014/main" id="{F7F20068-0BD8-4F41-BD3D-81D4ACF7034C}"/>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554363D-B290-0948-9ACF-F603107B7F50}"/>
              </a:ext>
            </a:extLst>
          </p:cNvPr>
          <p:cNvSpPr>
            <a:spLocks noGrp="1"/>
          </p:cNvSpPr>
          <p:nvPr>
            <p:ph type="sldNum" sz="quarter" idx="12"/>
          </p:nvPr>
        </p:nvSpPr>
        <p:spPr/>
        <p:txBody>
          <a:bodyPr/>
          <a:lstStyle/>
          <a:p>
            <a:fld id="{D5FD6A74-B223-B94C-8CF9-89D0719E8AF9}" type="slidenum">
              <a:rPr lang="en-GB" smtClean="0"/>
              <a:t>‹N›</a:t>
            </a:fld>
            <a:endParaRPr lang="en-GB"/>
          </a:p>
        </p:txBody>
      </p:sp>
    </p:spTree>
    <p:extLst>
      <p:ext uri="{BB962C8B-B14F-4D97-AF65-F5344CB8AC3E}">
        <p14:creationId xmlns:p14="http://schemas.microsoft.com/office/powerpoint/2010/main" val="416734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1A663F-B153-AE41-AF83-B7AE044F8BD6}"/>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BD1E42C7-50E7-FB4F-8A66-CC2C3E63EB8D}"/>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endParaRPr lang="en-GB"/>
          </a:p>
        </p:txBody>
      </p:sp>
      <p:sp>
        <p:nvSpPr>
          <p:cNvPr id="4" name="Segnaposto contenuto 3">
            <a:extLst>
              <a:ext uri="{FF2B5EF4-FFF2-40B4-BE49-F238E27FC236}">
                <a16:creationId xmlns:a16="http://schemas.microsoft.com/office/drawing/2014/main" id="{0C95FC74-ACDD-0646-9EDE-BD425E9C1380}"/>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endParaRPr lang="en-GB"/>
          </a:p>
        </p:txBody>
      </p:sp>
      <p:sp>
        <p:nvSpPr>
          <p:cNvPr id="5" name="Segnaposto data 4">
            <a:extLst>
              <a:ext uri="{FF2B5EF4-FFF2-40B4-BE49-F238E27FC236}">
                <a16:creationId xmlns:a16="http://schemas.microsoft.com/office/drawing/2014/main" id="{87909BFA-4D47-1F4F-992A-3B9613E1807E}"/>
              </a:ext>
            </a:extLst>
          </p:cNvPr>
          <p:cNvSpPr>
            <a:spLocks noGrp="1"/>
          </p:cNvSpPr>
          <p:nvPr>
            <p:ph type="dt" sz="half" idx="10"/>
          </p:nvPr>
        </p:nvSpPr>
        <p:spPr/>
        <p:txBody>
          <a:bodyPr/>
          <a:lstStyle/>
          <a:p>
            <a:fld id="{6C69DB00-BED9-C242-96DF-631904B52CA4}" type="datetimeFigureOut">
              <a:rPr lang="en-GB" smtClean="0"/>
              <a:t>08/05/2023</a:t>
            </a:fld>
            <a:endParaRPr lang="en-GB"/>
          </a:p>
        </p:txBody>
      </p:sp>
      <p:sp>
        <p:nvSpPr>
          <p:cNvPr id="6" name="Segnaposto piè di pagina 5">
            <a:extLst>
              <a:ext uri="{FF2B5EF4-FFF2-40B4-BE49-F238E27FC236}">
                <a16:creationId xmlns:a16="http://schemas.microsoft.com/office/drawing/2014/main" id="{0870264B-576F-E64B-8869-F2AC7B03064B}"/>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59837E09-1F20-224E-A808-32F7A9F5A0A6}"/>
              </a:ext>
            </a:extLst>
          </p:cNvPr>
          <p:cNvSpPr>
            <a:spLocks noGrp="1"/>
          </p:cNvSpPr>
          <p:nvPr>
            <p:ph type="sldNum" sz="quarter" idx="12"/>
          </p:nvPr>
        </p:nvSpPr>
        <p:spPr/>
        <p:txBody>
          <a:bodyPr/>
          <a:lstStyle/>
          <a:p>
            <a:fld id="{D5FD6A74-B223-B94C-8CF9-89D0719E8AF9}" type="slidenum">
              <a:rPr lang="en-GB" smtClean="0"/>
              <a:t>‹N›</a:t>
            </a:fld>
            <a:endParaRPr lang="en-GB"/>
          </a:p>
        </p:txBody>
      </p:sp>
    </p:spTree>
    <p:extLst>
      <p:ext uri="{BB962C8B-B14F-4D97-AF65-F5344CB8AC3E}">
        <p14:creationId xmlns:p14="http://schemas.microsoft.com/office/powerpoint/2010/main" val="354261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DE466F-D069-E041-9267-EDE75263071E}"/>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B5DD5E9C-3581-6644-9DA7-19C81ECCA2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endParaRPr lang="en-GB"/>
          </a:p>
        </p:txBody>
      </p:sp>
      <p:sp>
        <p:nvSpPr>
          <p:cNvPr id="4" name="Segnaposto contenuto 3">
            <a:extLst>
              <a:ext uri="{FF2B5EF4-FFF2-40B4-BE49-F238E27FC236}">
                <a16:creationId xmlns:a16="http://schemas.microsoft.com/office/drawing/2014/main" id="{6EBF9930-F80D-6446-B2C9-C530554894ED}"/>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endParaRPr lang="en-GB"/>
          </a:p>
        </p:txBody>
      </p:sp>
      <p:sp>
        <p:nvSpPr>
          <p:cNvPr id="5" name="Segnaposto testo 4">
            <a:extLst>
              <a:ext uri="{FF2B5EF4-FFF2-40B4-BE49-F238E27FC236}">
                <a16:creationId xmlns:a16="http://schemas.microsoft.com/office/drawing/2014/main" id="{9F7C35C6-F4F9-F748-8C81-3EDE0DAD5E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endParaRPr lang="en-GB"/>
          </a:p>
        </p:txBody>
      </p:sp>
      <p:sp>
        <p:nvSpPr>
          <p:cNvPr id="6" name="Segnaposto contenuto 5">
            <a:extLst>
              <a:ext uri="{FF2B5EF4-FFF2-40B4-BE49-F238E27FC236}">
                <a16:creationId xmlns:a16="http://schemas.microsoft.com/office/drawing/2014/main" id="{0D22D705-A078-BC48-BCBD-0FF92C9AF446}"/>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endParaRPr lang="en-GB"/>
          </a:p>
        </p:txBody>
      </p:sp>
      <p:sp>
        <p:nvSpPr>
          <p:cNvPr id="7" name="Segnaposto data 6">
            <a:extLst>
              <a:ext uri="{FF2B5EF4-FFF2-40B4-BE49-F238E27FC236}">
                <a16:creationId xmlns:a16="http://schemas.microsoft.com/office/drawing/2014/main" id="{5F402827-4A9E-874C-9A5B-4823E81451BA}"/>
              </a:ext>
            </a:extLst>
          </p:cNvPr>
          <p:cNvSpPr>
            <a:spLocks noGrp="1"/>
          </p:cNvSpPr>
          <p:nvPr>
            <p:ph type="dt" sz="half" idx="10"/>
          </p:nvPr>
        </p:nvSpPr>
        <p:spPr/>
        <p:txBody>
          <a:bodyPr/>
          <a:lstStyle/>
          <a:p>
            <a:fld id="{6C69DB00-BED9-C242-96DF-631904B52CA4}" type="datetimeFigureOut">
              <a:rPr lang="en-GB" smtClean="0"/>
              <a:t>08/05/2023</a:t>
            </a:fld>
            <a:endParaRPr lang="en-GB"/>
          </a:p>
        </p:txBody>
      </p:sp>
      <p:sp>
        <p:nvSpPr>
          <p:cNvPr id="8" name="Segnaposto piè di pagina 7">
            <a:extLst>
              <a:ext uri="{FF2B5EF4-FFF2-40B4-BE49-F238E27FC236}">
                <a16:creationId xmlns:a16="http://schemas.microsoft.com/office/drawing/2014/main" id="{0D1DD01E-9050-8B42-99E8-707DC8F3906A}"/>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E9E837CB-06F2-024E-804B-C2A6FE5968B8}"/>
              </a:ext>
            </a:extLst>
          </p:cNvPr>
          <p:cNvSpPr>
            <a:spLocks noGrp="1"/>
          </p:cNvSpPr>
          <p:nvPr>
            <p:ph type="sldNum" sz="quarter" idx="12"/>
          </p:nvPr>
        </p:nvSpPr>
        <p:spPr/>
        <p:txBody>
          <a:bodyPr/>
          <a:lstStyle/>
          <a:p>
            <a:fld id="{D5FD6A74-B223-B94C-8CF9-89D0719E8AF9}" type="slidenum">
              <a:rPr lang="en-GB" smtClean="0"/>
              <a:t>‹N›</a:t>
            </a:fld>
            <a:endParaRPr lang="en-GB"/>
          </a:p>
        </p:txBody>
      </p:sp>
    </p:spTree>
    <p:extLst>
      <p:ext uri="{BB962C8B-B14F-4D97-AF65-F5344CB8AC3E}">
        <p14:creationId xmlns:p14="http://schemas.microsoft.com/office/powerpoint/2010/main" val="3196631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6F62A7-5F7D-3741-BB74-D65F8C738D80}"/>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D9C7A955-E4D0-AC4A-BC18-48D32E31F22D}"/>
              </a:ext>
            </a:extLst>
          </p:cNvPr>
          <p:cNvSpPr>
            <a:spLocks noGrp="1"/>
          </p:cNvSpPr>
          <p:nvPr>
            <p:ph type="dt" sz="half" idx="10"/>
          </p:nvPr>
        </p:nvSpPr>
        <p:spPr/>
        <p:txBody>
          <a:bodyPr/>
          <a:lstStyle/>
          <a:p>
            <a:fld id="{6C69DB00-BED9-C242-96DF-631904B52CA4}" type="datetimeFigureOut">
              <a:rPr lang="en-GB" smtClean="0"/>
              <a:t>08/05/2023</a:t>
            </a:fld>
            <a:endParaRPr lang="en-GB"/>
          </a:p>
        </p:txBody>
      </p:sp>
      <p:sp>
        <p:nvSpPr>
          <p:cNvPr id="4" name="Segnaposto piè di pagina 3">
            <a:extLst>
              <a:ext uri="{FF2B5EF4-FFF2-40B4-BE49-F238E27FC236}">
                <a16:creationId xmlns:a16="http://schemas.microsoft.com/office/drawing/2014/main" id="{CF40CB5F-9CEE-5741-91A5-C0C0424B3586}"/>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E9EA1296-1501-0C40-94CB-36677FECC41E}"/>
              </a:ext>
            </a:extLst>
          </p:cNvPr>
          <p:cNvSpPr>
            <a:spLocks noGrp="1"/>
          </p:cNvSpPr>
          <p:nvPr>
            <p:ph type="sldNum" sz="quarter" idx="12"/>
          </p:nvPr>
        </p:nvSpPr>
        <p:spPr/>
        <p:txBody>
          <a:bodyPr/>
          <a:lstStyle/>
          <a:p>
            <a:fld id="{D5FD6A74-B223-B94C-8CF9-89D0719E8AF9}" type="slidenum">
              <a:rPr lang="en-GB" smtClean="0"/>
              <a:t>‹N›</a:t>
            </a:fld>
            <a:endParaRPr lang="en-GB"/>
          </a:p>
        </p:txBody>
      </p:sp>
    </p:spTree>
    <p:extLst>
      <p:ext uri="{BB962C8B-B14F-4D97-AF65-F5344CB8AC3E}">
        <p14:creationId xmlns:p14="http://schemas.microsoft.com/office/powerpoint/2010/main" val="256520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B514502-B78A-CE4F-AB38-A50EA9FAD480}"/>
              </a:ext>
            </a:extLst>
          </p:cNvPr>
          <p:cNvSpPr>
            <a:spLocks noGrp="1"/>
          </p:cNvSpPr>
          <p:nvPr>
            <p:ph type="dt" sz="half" idx="10"/>
          </p:nvPr>
        </p:nvSpPr>
        <p:spPr/>
        <p:txBody>
          <a:bodyPr/>
          <a:lstStyle/>
          <a:p>
            <a:fld id="{6C69DB00-BED9-C242-96DF-631904B52CA4}" type="datetimeFigureOut">
              <a:rPr lang="en-GB" smtClean="0"/>
              <a:t>08/05/2023</a:t>
            </a:fld>
            <a:endParaRPr lang="en-GB"/>
          </a:p>
        </p:txBody>
      </p:sp>
      <p:sp>
        <p:nvSpPr>
          <p:cNvPr id="3" name="Segnaposto piè di pagina 2">
            <a:extLst>
              <a:ext uri="{FF2B5EF4-FFF2-40B4-BE49-F238E27FC236}">
                <a16:creationId xmlns:a16="http://schemas.microsoft.com/office/drawing/2014/main" id="{5D0AACC9-BDEC-2C47-A679-48088435C67B}"/>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EB1E5792-E55E-9F49-8E8B-5EA7120EFF4A}"/>
              </a:ext>
            </a:extLst>
          </p:cNvPr>
          <p:cNvSpPr>
            <a:spLocks noGrp="1"/>
          </p:cNvSpPr>
          <p:nvPr>
            <p:ph type="sldNum" sz="quarter" idx="12"/>
          </p:nvPr>
        </p:nvSpPr>
        <p:spPr/>
        <p:txBody>
          <a:bodyPr/>
          <a:lstStyle/>
          <a:p>
            <a:fld id="{D5FD6A74-B223-B94C-8CF9-89D0719E8AF9}" type="slidenum">
              <a:rPr lang="en-GB" smtClean="0"/>
              <a:t>‹N›</a:t>
            </a:fld>
            <a:endParaRPr lang="en-GB"/>
          </a:p>
        </p:txBody>
      </p:sp>
    </p:spTree>
    <p:extLst>
      <p:ext uri="{BB962C8B-B14F-4D97-AF65-F5344CB8AC3E}">
        <p14:creationId xmlns:p14="http://schemas.microsoft.com/office/powerpoint/2010/main" val="535389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7D8A97-F5D5-CE47-AD34-C58833F3DDE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C3A5D837-861A-1543-B775-8F17BC2E2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endParaRPr lang="en-GB"/>
          </a:p>
        </p:txBody>
      </p:sp>
      <p:sp>
        <p:nvSpPr>
          <p:cNvPr id="4" name="Segnaposto testo 3">
            <a:extLst>
              <a:ext uri="{FF2B5EF4-FFF2-40B4-BE49-F238E27FC236}">
                <a16:creationId xmlns:a16="http://schemas.microsoft.com/office/drawing/2014/main" id="{A15B7B84-BA8A-8746-B915-44F947EEB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endParaRPr lang="en-GB"/>
          </a:p>
        </p:txBody>
      </p:sp>
      <p:sp>
        <p:nvSpPr>
          <p:cNvPr id="5" name="Segnaposto data 4">
            <a:extLst>
              <a:ext uri="{FF2B5EF4-FFF2-40B4-BE49-F238E27FC236}">
                <a16:creationId xmlns:a16="http://schemas.microsoft.com/office/drawing/2014/main" id="{6C4023F5-C7A9-3D44-BEBE-4958520E1354}"/>
              </a:ext>
            </a:extLst>
          </p:cNvPr>
          <p:cNvSpPr>
            <a:spLocks noGrp="1"/>
          </p:cNvSpPr>
          <p:nvPr>
            <p:ph type="dt" sz="half" idx="10"/>
          </p:nvPr>
        </p:nvSpPr>
        <p:spPr/>
        <p:txBody>
          <a:bodyPr/>
          <a:lstStyle/>
          <a:p>
            <a:fld id="{6C69DB00-BED9-C242-96DF-631904B52CA4}" type="datetimeFigureOut">
              <a:rPr lang="en-GB" smtClean="0"/>
              <a:t>08/05/2023</a:t>
            </a:fld>
            <a:endParaRPr lang="en-GB"/>
          </a:p>
        </p:txBody>
      </p:sp>
      <p:sp>
        <p:nvSpPr>
          <p:cNvPr id="6" name="Segnaposto piè di pagina 5">
            <a:extLst>
              <a:ext uri="{FF2B5EF4-FFF2-40B4-BE49-F238E27FC236}">
                <a16:creationId xmlns:a16="http://schemas.microsoft.com/office/drawing/2014/main" id="{C6282013-217B-9E47-8051-5E42D4AE2662}"/>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ABC116E1-EDB5-B84F-9406-E5EA1D97B92F}"/>
              </a:ext>
            </a:extLst>
          </p:cNvPr>
          <p:cNvSpPr>
            <a:spLocks noGrp="1"/>
          </p:cNvSpPr>
          <p:nvPr>
            <p:ph type="sldNum" sz="quarter" idx="12"/>
          </p:nvPr>
        </p:nvSpPr>
        <p:spPr/>
        <p:txBody>
          <a:bodyPr/>
          <a:lstStyle/>
          <a:p>
            <a:fld id="{D5FD6A74-B223-B94C-8CF9-89D0719E8AF9}" type="slidenum">
              <a:rPr lang="en-GB" smtClean="0"/>
              <a:t>‹N›</a:t>
            </a:fld>
            <a:endParaRPr lang="en-GB"/>
          </a:p>
        </p:txBody>
      </p:sp>
    </p:spTree>
    <p:extLst>
      <p:ext uri="{BB962C8B-B14F-4D97-AF65-F5344CB8AC3E}">
        <p14:creationId xmlns:p14="http://schemas.microsoft.com/office/powerpoint/2010/main" val="310387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0E0FC3-FB17-A549-8435-FBAD862213B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8ECB24E9-4F5E-1C43-BB38-DEA18A65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61A9C6DC-64A4-E249-9621-CF401E7D3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endParaRPr lang="en-GB"/>
          </a:p>
        </p:txBody>
      </p:sp>
      <p:sp>
        <p:nvSpPr>
          <p:cNvPr id="5" name="Segnaposto data 4">
            <a:extLst>
              <a:ext uri="{FF2B5EF4-FFF2-40B4-BE49-F238E27FC236}">
                <a16:creationId xmlns:a16="http://schemas.microsoft.com/office/drawing/2014/main" id="{4C814791-E954-2F46-BDED-6B23966FF1D9}"/>
              </a:ext>
            </a:extLst>
          </p:cNvPr>
          <p:cNvSpPr>
            <a:spLocks noGrp="1"/>
          </p:cNvSpPr>
          <p:nvPr>
            <p:ph type="dt" sz="half" idx="10"/>
          </p:nvPr>
        </p:nvSpPr>
        <p:spPr/>
        <p:txBody>
          <a:bodyPr/>
          <a:lstStyle/>
          <a:p>
            <a:fld id="{6C69DB00-BED9-C242-96DF-631904B52CA4}" type="datetimeFigureOut">
              <a:rPr lang="en-GB" smtClean="0"/>
              <a:t>08/05/2023</a:t>
            </a:fld>
            <a:endParaRPr lang="en-GB"/>
          </a:p>
        </p:txBody>
      </p:sp>
      <p:sp>
        <p:nvSpPr>
          <p:cNvPr id="6" name="Segnaposto piè di pagina 5">
            <a:extLst>
              <a:ext uri="{FF2B5EF4-FFF2-40B4-BE49-F238E27FC236}">
                <a16:creationId xmlns:a16="http://schemas.microsoft.com/office/drawing/2014/main" id="{70542984-CD2E-9E45-98A2-075FD8C506AA}"/>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0E9E37CD-D8E1-F844-B5CD-5EF914B5906C}"/>
              </a:ext>
            </a:extLst>
          </p:cNvPr>
          <p:cNvSpPr>
            <a:spLocks noGrp="1"/>
          </p:cNvSpPr>
          <p:nvPr>
            <p:ph type="sldNum" sz="quarter" idx="12"/>
          </p:nvPr>
        </p:nvSpPr>
        <p:spPr/>
        <p:txBody>
          <a:bodyPr/>
          <a:lstStyle/>
          <a:p>
            <a:fld id="{D5FD6A74-B223-B94C-8CF9-89D0719E8AF9}" type="slidenum">
              <a:rPr lang="en-GB" smtClean="0"/>
              <a:t>‹N›</a:t>
            </a:fld>
            <a:endParaRPr lang="en-GB"/>
          </a:p>
        </p:txBody>
      </p:sp>
    </p:spTree>
    <p:extLst>
      <p:ext uri="{BB962C8B-B14F-4D97-AF65-F5344CB8AC3E}">
        <p14:creationId xmlns:p14="http://schemas.microsoft.com/office/powerpoint/2010/main" val="367111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AF6A646-0E3E-0940-AD34-984BFA5C90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2FBF3776-F2D6-2A4A-AACA-1462CA98C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endParaRPr lang="en-GB"/>
          </a:p>
        </p:txBody>
      </p:sp>
      <p:sp>
        <p:nvSpPr>
          <p:cNvPr id="4" name="Segnaposto data 3">
            <a:extLst>
              <a:ext uri="{FF2B5EF4-FFF2-40B4-BE49-F238E27FC236}">
                <a16:creationId xmlns:a16="http://schemas.microsoft.com/office/drawing/2014/main" id="{12188B02-0D8E-6D40-8B5C-3B37AF42E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9DB00-BED9-C242-96DF-631904B52CA4}" type="datetimeFigureOut">
              <a:rPr lang="en-GB" smtClean="0"/>
              <a:t>08/05/2023</a:t>
            </a:fld>
            <a:endParaRPr lang="en-GB"/>
          </a:p>
        </p:txBody>
      </p:sp>
      <p:sp>
        <p:nvSpPr>
          <p:cNvPr id="5" name="Segnaposto piè di pagina 4">
            <a:extLst>
              <a:ext uri="{FF2B5EF4-FFF2-40B4-BE49-F238E27FC236}">
                <a16:creationId xmlns:a16="http://schemas.microsoft.com/office/drawing/2014/main" id="{05A877FF-1399-1441-8D22-1321B71EBD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2231A43C-1335-6E48-870E-1BE7E6EC89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D6A74-B223-B94C-8CF9-89D0719E8AF9}" type="slidenum">
              <a:rPr lang="en-GB" smtClean="0"/>
              <a:t>‹N›</a:t>
            </a:fld>
            <a:endParaRPr lang="en-GB"/>
          </a:p>
        </p:txBody>
      </p:sp>
    </p:spTree>
    <p:extLst>
      <p:ext uri="{BB962C8B-B14F-4D97-AF65-F5344CB8AC3E}">
        <p14:creationId xmlns:p14="http://schemas.microsoft.com/office/powerpoint/2010/main" val="844992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4">
            <a:extLst>
              <a:ext uri="{FF2B5EF4-FFF2-40B4-BE49-F238E27FC236}">
                <a16:creationId xmlns:a16="http://schemas.microsoft.com/office/drawing/2014/main" id="{CE72E54B-AEC7-6744-BDC2-75F57D17DC47}"/>
              </a:ext>
            </a:extLst>
          </p:cNvPr>
          <p:cNvPicPr>
            <a:picLocks noChangeAspect="1"/>
          </p:cNvPicPr>
          <p:nvPr/>
        </p:nvPicPr>
        <p:blipFill>
          <a:blip r:embed="rId2">
            <a:duotone>
              <a:prstClr val="black"/>
              <a:schemeClr val="bg1">
                <a:tint val="45000"/>
                <a:satMod val="400000"/>
              </a:schemeClr>
            </a:duotone>
            <a:alphaModFix amt="25000"/>
            <a:extLst/>
          </a:blip>
          <a:stretch>
            <a:fillRect/>
          </a:stretch>
        </p:blipFill>
        <p:spPr>
          <a:xfrm>
            <a:off x="735178" y="33237"/>
            <a:ext cx="10786262" cy="6006467"/>
          </a:xfrm>
          <a:prstGeom prst="rect">
            <a:avLst/>
          </a:prstGeom>
        </p:spPr>
      </p:pic>
      <p:sp>
        <p:nvSpPr>
          <p:cNvPr id="2" name="Titolo 1">
            <a:extLst>
              <a:ext uri="{FF2B5EF4-FFF2-40B4-BE49-F238E27FC236}">
                <a16:creationId xmlns:a16="http://schemas.microsoft.com/office/drawing/2014/main" id="{5C230126-F67D-D84B-B001-96944330AF9F}"/>
              </a:ext>
            </a:extLst>
          </p:cNvPr>
          <p:cNvSpPr>
            <a:spLocks noGrp="1"/>
          </p:cNvSpPr>
          <p:nvPr>
            <p:ph type="ctrTitle"/>
          </p:nvPr>
        </p:nvSpPr>
        <p:spPr>
          <a:xfrm>
            <a:off x="2618173" y="630936"/>
            <a:ext cx="7315200" cy="2702018"/>
          </a:xfrm>
          <a:noFill/>
        </p:spPr>
        <p:txBody>
          <a:bodyPr anchor="b">
            <a:normAutofit fontScale="90000"/>
          </a:bodyPr>
          <a:lstStyle/>
          <a:p>
            <a:r>
              <a:rPr lang="en-GB" sz="4800" dirty="0">
                <a:solidFill>
                  <a:schemeClr val="bg1"/>
                </a:solidFill>
              </a:rPr>
              <a:t>Corso </a:t>
            </a:r>
            <a:r>
              <a:rPr lang="en-GB" sz="4800" dirty="0" err="1">
                <a:solidFill>
                  <a:schemeClr val="bg1"/>
                </a:solidFill>
              </a:rPr>
              <a:t>Astrobiologia</a:t>
            </a:r>
            <a:br>
              <a:rPr lang="en-GB" sz="4800" dirty="0">
                <a:solidFill>
                  <a:schemeClr val="bg1"/>
                </a:solidFill>
              </a:rPr>
            </a:br>
            <a:r>
              <a:rPr lang="en-GB" sz="4800" dirty="0">
                <a:solidFill>
                  <a:schemeClr val="bg1"/>
                </a:solidFill>
              </a:rPr>
              <a:t>Modulo Alessandra </a:t>
            </a:r>
            <a:r>
              <a:rPr lang="en-GB" sz="4800" dirty="0" err="1">
                <a:solidFill>
                  <a:schemeClr val="bg1"/>
                </a:solidFill>
              </a:rPr>
              <a:t>Rotundi</a:t>
            </a:r>
            <a:br>
              <a:rPr lang="en-GB" sz="4800" dirty="0">
                <a:solidFill>
                  <a:schemeClr val="bg1"/>
                </a:solidFill>
              </a:rPr>
            </a:br>
            <a:r>
              <a:rPr lang="en-GB" sz="4800" dirty="0" err="1">
                <a:solidFill>
                  <a:srgbClr val="FF0000"/>
                </a:solidFill>
              </a:rPr>
              <a:t>Formazione</a:t>
            </a:r>
            <a:r>
              <a:rPr lang="en-GB" sz="4800" dirty="0">
                <a:solidFill>
                  <a:srgbClr val="FF0000"/>
                </a:solidFill>
              </a:rPr>
              <a:t> </a:t>
            </a:r>
            <a:r>
              <a:rPr lang="en-GB" sz="4800" dirty="0" err="1">
                <a:solidFill>
                  <a:srgbClr val="FF0000"/>
                </a:solidFill>
              </a:rPr>
              <a:t>degli</a:t>
            </a:r>
            <a:r>
              <a:rPr lang="en-GB" sz="4800" dirty="0">
                <a:solidFill>
                  <a:srgbClr val="FF0000"/>
                </a:solidFill>
              </a:rPr>
              <a:t> </a:t>
            </a:r>
            <a:r>
              <a:rPr lang="en-GB" sz="4800" dirty="0" err="1">
                <a:solidFill>
                  <a:srgbClr val="FF0000"/>
                </a:solidFill>
              </a:rPr>
              <a:t>elementi</a:t>
            </a:r>
            <a:r>
              <a:rPr lang="en-GB" sz="4800" dirty="0">
                <a:solidFill>
                  <a:srgbClr val="FF0000"/>
                </a:solidFill>
              </a:rPr>
              <a:t> </a:t>
            </a:r>
            <a:r>
              <a:rPr lang="en-GB" sz="4800" dirty="0" err="1">
                <a:solidFill>
                  <a:srgbClr val="FF0000"/>
                </a:solidFill>
              </a:rPr>
              <a:t>oltre</a:t>
            </a:r>
            <a:r>
              <a:rPr lang="en-GB" sz="4800" dirty="0">
                <a:solidFill>
                  <a:srgbClr val="FF0000"/>
                </a:solidFill>
              </a:rPr>
              <a:t> </a:t>
            </a:r>
            <a:r>
              <a:rPr lang="en-GB" sz="4800" dirty="0" err="1">
                <a:solidFill>
                  <a:srgbClr val="FF0000"/>
                </a:solidFill>
              </a:rPr>
              <a:t>il</a:t>
            </a:r>
            <a:r>
              <a:rPr lang="en-GB" sz="4800" dirty="0">
                <a:solidFill>
                  <a:srgbClr val="FF0000"/>
                </a:solidFill>
              </a:rPr>
              <a:t> </a:t>
            </a:r>
            <a:r>
              <a:rPr lang="en-GB" sz="4800" dirty="0" err="1">
                <a:solidFill>
                  <a:srgbClr val="FF0000"/>
                </a:solidFill>
              </a:rPr>
              <a:t>carbonio</a:t>
            </a:r>
            <a:endParaRPr lang="en-GB" sz="4800" dirty="0">
              <a:solidFill>
                <a:schemeClr val="bg1"/>
              </a:solidFill>
            </a:endParaRPr>
          </a:p>
        </p:txBody>
      </p:sp>
      <p:sp>
        <p:nvSpPr>
          <p:cNvPr id="3" name="Sottotitolo 2">
            <a:extLst>
              <a:ext uri="{FF2B5EF4-FFF2-40B4-BE49-F238E27FC236}">
                <a16:creationId xmlns:a16="http://schemas.microsoft.com/office/drawing/2014/main" id="{F1E96D74-AE88-6142-A84E-D6DB06792C45}"/>
              </a:ext>
            </a:extLst>
          </p:cNvPr>
          <p:cNvSpPr>
            <a:spLocks noGrp="1"/>
          </p:cNvSpPr>
          <p:nvPr>
            <p:ph type="subTitle" idx="1"/>
          </p:nvPr>
        </p:nvSpPr>
        <p:spPr>
          <a:xfrm>
            <a:off x="2618174" y="3427487"/>
            <a:ext cx="7315200" cy="2615906"/>
          </a:xfrm>
          <a:noFill/>
        </p:spPr>
        <p:txBody>
          <a:bodyPr anchor="t">
            <a:normAutofit/>
          </a:bodyPr>
          <a:lstStyle/>
          <a:p>
            <a:r>
              <a:rPr lang="en-GB" dirty="0" err="1">
                <a:solidFill>
                  <a:schemeClr val="bg1"/>
                </a:solidFill>
              </a:rPr>
              <a:t>Lezione</a:t>
            </a:r>
            <a:r>
              <a:rPr lang="en-GB" dirty="0">
                <a:solidFill>
                  <a:schemeClr val="bg1"/>
                </a:solidFill>
              </a:rPr>
              <a:t> 6 del 2 </a:t>
            </a:r>
            <a:r>
              <a:rPr lang="en-GB" dirty="0" err="1">
                <a:solidFill>
                  <a:schemeClr val="bg1"/>
                </a:solidFill>
              </a:rPr>
              <a:t>maggio</a:t>
            </a:r>
            <a:r>
              <a:rPr lang="en-GB" dirty="0">
                <a:solidFill>
                  <a:schemeClr val="bg1"/>
                </a:solidFill>
              </a:rPr>
              <a:t> 2023</a:t>
            </a:r>
          </a:p>
        </p:txBody>
      </p:sp>
    </p:spTree>
    <p:extLst>
      <p:ext uri="{BB962C8B-B14F-4D97-AF65-F5344CB8AC3E}">
        <p14:creationId xmlns:p14="http://schemas.microsoft.com/office/powerpoint/2010/main" val="4009075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31C023-CB99-F247-91A8-F6A989180C51}"/>
              </a:ext>
            </a:extLst>
          </p:cNvPr>
          <p:cNvSpPr>
            <a:spLocks noGrp="1"/>
          </p:cNvSpPr>
          <p:nvPr>
            <p:ph type="title"/>
          </p:nvPr>
        </p:nvSpPr>
        <p:spPr>
          <a:xfrm>
            <a:off x="838200" y="-342797"/>
            <a:ext cx="10515600" cy="1325563"/>
          </a:xfrm>
        </p:spPr>
        <p:txBody>
          <a:bodyPr/>
          <a:lstStyle/>
          <a:p>
            <a:r>
              <a:rPr lang="it-IT" dirty="0"/>
              <a:t>La nascita di molecole</a:t>
            </a:r>
            <a:endParaRPr lang="en-GB" dirty="0"/>
          </a:p>
        </p:txBody>
      </p:sp>
      <p:sp>
        <p:nvSpPr>
          <p:cNvPr id="3" name="Segnaposto contenuto 2">
            <a:extLst>
              <a:ext uri="{FF2B5EF4-FFF2-40B4-BE49-F238E27FC236}">
                <a16:creationId xmlns:a16="http://schemas.microsoft.com/office/drawing/2014/main" id="{0520C655-B98E-A244-BC65-B361C315F14F}"/>
              </a:ext>
            </a:extLst>
          </p:cNvPr>
          <p:cNvSpPr>
            <a:spLocks noGrp="1"/>
          </p:cNvSpPr>
          <p:nvPr>
            <p:ph idx="1"/>
          </p:nvPr>
        </p:nvSpPr>
        <p:spPr>
          <a:xfrm>
            <a:off x="0" y="678426"/>
            <a:ext cx="12192000" cy="6179574"/>
          </a:xfrm>
        </p:spPr>
        <p:txBody>
          <a:bodyPr anchor="ctr"/>
          <a:lstStyle/>
          <a:p>
            <a:pPr algn="just"/>
            <a:r>
              <a:rPr lang="it-IT" dirty="0"/>
              <a:t>Il processo di formazione delle molecole interstellari si in- treccia in un ciclo di produzione e distruzione di sostanze chimiche che dura miliardi di anni.</a:t>
            </a:r>
          </a:p>
          <a:p>
            <a:pPr algn="just"/>
            <a:r>
              <a:rPr lang="it-IT" dirty="0"/>
              <a:t>Le supernove e i venti stellari continuano a riversare nello spazio nuovi atomi, e le molecole continuano a formarsi e addensarsi in nuove nubi, da cui nasceranno altre stelle.</a:t>
            </a:r>
          </a:p>
          <a:p>
            <a:pPr algn="just"/>
            <a:r>
              <a:rPr lang="it-IT" dirty="0"/>
              <a:t>Queste molecole nascono senza l’ausilio di pianeti, in un ambiente molto diverso da quello terrestre ed è molto importante per l’Astrobiologia comprendere fino a che punto la sintesi di molecole si avvicini a quella necessaria per la nascita e il mantenimento delle forme di vita. </a:t>
            </a:r>
          </a:p>
        </p:txBody>
      </p:sp>
    </p:spTree>
    <p:extLst>
      <p:ext uri="{BB962C8B-B14F-4D97-AF65-F5344CB8AC3E}">
        <p14:creationId xmlns:p14="http://schemas.microsoft.com/office/powerpoint/2010/main" val="59571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083986-E52F-5A45-95C5-4932DEF7B20D}"/>
              </a:ext>
            </a:extLst>
          </p:cNvPr>
          <p:cNvSpPr>
            <a:spLocks noGrp="1"/>
          </p:cNvSpPr>
          <p:nvPr>
            <p:ph type="title"/>
          </p:nvPr>
        </p:nvSpPr>
        <p:spPr>
          <a:xfrm>
            <a:off x="690716" y="-342798"/>
            <a:ext cx="10515600" cy="1325563"/>
          </a:xfrm>
        </p:spPr>
        <p:txBody>
          <a:bodyPr/>
          <a:lstStyle/>
          <a:p>
            <a:r>
              <a:rPr lang="it-IT" dirty="0"/>
              <a:t>La nascita di molecole</a:t>
            </a:r>
            <a:endParaRPr lang="en-GB" dirty="0"/>
          </a:p>
        </p:txBody>
      </p:sp>
      <p:sp>
        <p:nvSpPr>
          <p:cNvPr id="3" name="Segnaposto contenuto 2">
            <a:extLst>
              <a:ext uri="{FF2B5EF4-FFF2-40B4-BE49-F238E27FC236}">
                <a16:creationId xmlns:a16="http://schemas.microsoft.com/office/drawing/2014/main" id="{8557B9A1-30CB-A84F-A1B1-6A9AA0812ACE}"/>
              </a:ext>
            </a:extLst>
          </p:cNvPr>
          <p:cNvSpPr>
            <a:spLocks noGrp="1"/>
          </p:cNvSpPr>
          <p:nvPr>
            <p:ph idx="1"/>
          </p:nvPr>
        </p:nvSpPr>
        <p:spPr>
          <a:xfrm>
            <a:off x="162232" y="737418"/>
            <a:ext cx="11783962" cy="6120581"/>
          </a:xfrm>
        </p:spPr>
        <p:txBody>
          <a:bodyPr>
            <a:normAutofit/>
          </a:bodyPr>
          <a:lstStyle/>
          <a:p>
            <a:pPr algn="just"/>
            <a:r>
              <a:rPr lang="it-IT" dirty="0"/>
              <a:t>Laboratorio + modelli teorici </a:t>
            </a:r>
            <a:r>
              <a:rPr lang="it-IT" dirty="0">
                <a:sym typeface="Wingdings" pitchFamily="2" charset="2"/>
              </a:rPr>
              <a:t> si </a:t>
            </a:r>
            <a:r>
              <a:rPr lang="it-IT" dirty="0"/>
              <a:t>prevede che tipi di molecole sono in grado di formarsi nello spazio. </a:t>
            </a:r>
          </a:p>
          <a:p>
            <a:pPr algn="just"/>
            <a:r>
              <a:rPr lang="it-IT" dirty="0"/>
              <a:t>La temperatura gioca un ruolo fondamentale: </a:t>
            </a:r>
          </a:p>
          <a:p>
            <a:pPr lvl="1" algn="just"/>
            <a:r>
              <a:rPr lang="it-IT" dirty="0"/>
              <a:t>se bassa, le particelle si muovono molto lentamente e la </a:t>
            </a:r>
            <a:r>
              <a:rPr lang="it-IT" dirty="0" err="1"/>
              <a:t>probabilita</a:t>
            </a:r>
            <a:r>
              <a:rPr lang="it-IT" dirty="0"/>
              <a:t>̀ che esse si incontrino è rara;</a:t>
            </a:r>
          </a:p>
          <a:p>
            <a:pPr lvl="1" algn="just"/>
            <a:r>
              <a:rPr lang="it-IT" dirty="0"/>
              <a:t>molto alta, le collisioni avvengono a velocità così alte da dissociare la molecola e favorire il ritorno allo stato di ioni o atomi. </a:t>
            </a:r>
          </a:p>
          <a:p>
            <a:pPr algn="just"/>
            <a:r>
              <a:rPr lang="it-IT" dirty="0"/>
              <a:t>Ogni molecola </a:t>
            </a:r>
            <a:r>
              <a:rPr lang="it-IT" dirty="0" err="1"/>
              <a:t>avra</a:t>
            </a:r>
            <a:r>
              <a:rPr lang="it-IT" dirty="0"/>
              <a:t>̀ una sua temperatura “ideale” a cui le velocità degli atomi che la formano siano abbastanza alte da farli collidere ma non tanto alte da far “rimbalzare” le particelle dopo la collisione. </a:t>
            </a:r>
          </a:p>
          <a:p>
            <a:pPr algn="just"/>
            <a:r>
              <a:rPr lang="it-IT" dirty="0"/>
              <a:t>Se una molecola </a:t>
            </a:r>
            <a:r>
              <a:rPr lang="it-IT" dirty="0" err="1"/>
              <a:t>gia</a:t>
            </a:r>
            <a:r>
              <a:rPr lang="it-IT" dirty="0"/>
              <a:t>̀ formata viene colpita da un atomo, </a:t>
            </a:r>
            <a:r>
              <a:rPr lang="it-IT" dirty="0" err="1"/>
              <a:t>puo</a:t>
            </a:r>
            <a:r>
              <a:rPr lang="it-IT" dirty="0"/>
              <a:t>̀ succedere che si formi una nuova molecola dagli atomi </a:t>
            </a:r>
            <a:r>
              <a:rPr lang="it-IT" dirty="0" err="1"/>
              <a:t>piu</a:t>
            </a:r>
            <a:r>
              <a:rPr lang="it-IT" dirty="0"/>
              <a:t>̀ pesanti mentre l’atomo </a:t>
            </a:r>
            <a:r>
              <a:rPr lang="it-IT" dirty="0" err="1"/>
              <a:t>piu</a:t>
            </a:r>
            <a:r>
              <a:rPr lang="it-IT" dirty="0"/>
              <a:t>̀ leggero viene scagliato fuori. Un esempio è la reazione CH + O → CO + H, che crea ossi- do di carbonio dalla </a:t>
            </a:r>
            <a:r>
              <a:rPr lang="it-IT" dirty="0" err="1"/>
              <a:t>metilidina</a:t>
            </a:r>
            <a:r>
              <a:rPr lang="it-IT" dirty="0"/>
              <a:t> e ossigeno. </a:t>
            </a:r>
          </a:p>
          <a:p>
            <a:pPr algn="just"/>
            <a:endParaRPr lang="it-IT" dirty="0"/>
          </a:p>
          <a:p>
            <a:endParaRPr lang="en-GB" dirty="0"/>
          </a:p>
        </p:txBody>
      </p:sp>
    </p:spTree>
    <p:extLst>
      <p:ext uri="{BB962C8B-B14F-4D97-AF65-F5344CB8AC3E}">
        <p14:creationId xmlns:p14="http://schemas.microsoft.com/office/powerpoint/2010/main" val="97917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F138222-D274-4866-96E7-C3B1D6DA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c 19">
            <a:extLst>
              <a:ext uri="{FF2B5EF4-FFF2-40B4-BE49-F238E27FC236}">
                <a16:creationId xmlns:a16="http://schemas.microsoft.com/office/drawing/2014/main" id="{5888E255-D20B-4F26-B9DA-3DF036797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BA2E317F-588A-774B-81B9-8B85F69E6F66}"/>
              </a:ext>
            </a:extLst>
          </p:cNvPr>
          <p:cNvSpPr>
            <a:spLocks noGrp="1"/>
          </p:cNvSpPr>
          <p:nvPr>
            <p:ph type="title"/>
          </p:nvPr>
        </p:nvSpPr>
        <p:spPr>
          <a:xfrm>
            <a:off x="-698867" y="-1712057"/>
            <a:ext cx="6902245" cy="2387600"/>
          </a:xfrm>
        </p:spPr>
        <p:txBody>
          <a:bodyPr vert="horz" lIns="91440" tIns="45720" rIns="91440" bIns="45720" rtlCol="0" anchor="b">
            <a:normAutofit/>
          </a:bodyPr>
          <a:lstStyle/>
          <a:p>
            <a:pPr algn="ctr"/>
            <a:r>
              <a:rPr lang="it-IT" sz="4800" b="1" dirty="0"/>
              <a:t>La nascita di molecole</a:t>
            </a:r>
            <a:endParaRPr lang="en-US" sz="4800" b="1" kern="1200" dirty="0">
              <a:solidFill>
                <a:srgbClr val="FFFFFF"/>
              </a:solidFill>
              <a:latin typeface="+mj-lt"/>
              <a:ea typeface="+mj-ea"/>
              <a:cs typeface="+mj-cs"/>
            </a:endParaRPr>
          </a:p>
        </p:txBody>
      </p:sp>
      <p:sp>
        <p:nvSpPr>
          <p:cNvPr id="22" name="Oval 21">
            <a:extLst>
              <a:ext uri="{FF2B5EF4-FFF2-40B4-BE49-F238E27FC236}">
                <a16:creationId xmlns:a16="http://schemas.microsoft.com/office/drawing/2014/main" id="{02AD46D6-02D6-45B3-921C-F4033826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2790" y="5367348"/>
            <a:ext cx="616353" cy="5996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 name="Immagine 4">
            <a:extLst>
              <a:ext uri="{FF2B5EF4-FFF2-40B4-BE49-F238E27FC236}">
                <a16:creationId xmlns:a16="http://schemas.microsoft.com/office/drawing/2014/main" id="{1E4B15C9-35C3-7E4A-82AF-317FC6511FB2}"/>
              </a:ext>
            </a:extLst>
          </p:cNvPr>
          <p:cNvPicPr>
            <a:picLocks noGrp="1" noChangeAspect="1"/>
          </p:cNvPicPr>
          <p:nvPr>
            <p:ph idx="1"/>
          </p:nvPr>
        </p:nvPicPr>
        <p:blipFill>
          <a:blip r:embed="rId2"/>
          <a:stretch>
            <a:fillRect/>
          </a:stretch>
        </p:blipFill>
        <p:spPr>
          <a:xfrm>
            <a:off x="6055895" y="92995"/>
            <a:ext cx="6136106" cy="3416968"/>
          </a:xfrm>
          <a:custGeom>
            <a:avLst/>
            <a:gdLst/>
            <a:ahLst/>
            <a:cxnLst/>
            <a:rect l="l" t="t" r="r" b="b"/>
            <a:pathLst>
              <a:path w="5051479" h="5503900">
                <a:moveTo>
                  <a:pt x="151948" y="0"/>
                </a:moveTo>
                <a:lnTo>
                  <a:pt x="4899531" y="0"/>
                </a:lnTo>
                <a:cubicBezTo>
                  <a:pt x="4983450" y="0"/>
                  <a:pt x="5051479" y="68029"/>
                  <a:pt x="5051479" y="151948"/>
                </a:cubicBezTo>
                <a:lnTo>
                  <a:pt x="5051479" y="5351952"/>
                </a:lnTo>
                <a:cubicBezTo>
                  <a:pt x="5051479" y="5435871"/>
                  <a:pt x="4983450" y="5503900"/>
                  <a:pt x="4899531" y="5503900"/>
                </a:cubicBezTo>
                <a:lnTo>
                  <a:pt x="151948" y="5503900"/>
                </a:lnTo>
                <a:cubicBezTo>
                  <a:pt x="68029" y="5503900"/>
                  <a:pt x="0" y="5435871"/>
                  <a:pt x="0" y="5351952"/>
                </a:cubicBezTo>
                <a:lnTo>
                  <a:pt x="0" y="151948"/>
                </a:lnTo>
                <a:cubicBezTo>
                  <a:pt x="0" y="68029"/>
                  <a:pt x="68029" y="0"/>
                  <a:pt x="151948" y="0"/>
                </a:cubicBezTo>
                <a:close/>
              </a:path>
            </a:pathLst>
          </a:custGeom>
        </p:spPr>
      </p:pic>
      <p:sp>
        <p:nvSpPr>
          <p:cNvPr id="3" name="CasellaDiTesto 2">
            <a:extLst>
              <a:ext uri="{FF2B5EF4-FFF2-40B4-BE49-F238E27FC236}">
                <a16:creationId xmlns:a16="http://schemas.microsoft.com/office/drawing/2014/main" id="{E8187A5B-0FDF-3B44-8149-64FFDB0F9BCC}"/>
              </a:ext>
            </a:extLst>
          </p:cNvPr>
          <p:cNvSpPr txBox="1"/>
          <p:nvPr/>
        </p:nvSpPr>
        <p:spPr>
          <a:xfrm>
            <a:off x="78270" y="837275"/>
            <a:ext cx="5952656" cy="3046988"/>
          </a:xfrm>
          <a:prstGeom prst="rect">
            <a:avLst/>
          </a:prstGeom>
          <a:noFill/>
        </p:spPr>
        <p:txBody>
          <a:bodyPr wrap="square" rtlCol="0">
            <a:spAutoFit/>
          </a:bodyPr>
          <a:lstStyle/>
          <a:p>
            <a:pPr marL="285750" indent="-285750" algn="just">
              <a:buFont typeface="Arial" panose="020B0604020202020204" pitchFamily="34" charset="0"/>
              <a:buChar char="•"/>
            </a:pPr>
            <a:r>
              <a:rPr lang="it-IT" sz="2400" dirty="0"/>
              <a:t>Nei processi di dissociazione gioca un ruolo importantissimo la radiazione UV che </a:t>
            </a:r>
            <a:r>
              <a:rPr lang="it-IT" sz="2400" dirty="0" err="1"/>
              <a:t>puo</a:t>
            </a:r>
            <a:r>
              <a:rPr lang="it-IT" sz="2400" dirty="0"/>
              <a:t>̀ far ruotare, vibrare o ionizzare le molecole fino a dissociarle. </a:t>
            </a:r>
          </a:p>
          <a:p>
            <a:pPr marL="285750" indent="-285750" algn="just">
              <a:buFont typeface="Arial" panose="020B0604020202020204" pitchFamily="34" charset="0"/>
              <a:buChar char="•"/>
            </a:pPr>
            <a:r>
              <a:rPr lang="it-IT" sz="2400" dirty="0"/>
              <a:t>Nelle regioni </a:t>
            </a:r>
            <a:r>
              <a:rPr lang="it-IT" sz="2400" dirty="0" err="1"/>
              <a:t>piu</a:t>
            </a:r>
            <a:r>
              <a:rPr lang="it-IT" sz="2400" dirty="0"/>
              <a:t>̀ fredde delle nubi, (pochi gradi Kelvin) si formano anche particelle ghiacciate di polvere che costituiscono una buona schermatura dalla radiazione.</a:t>
            </a:r>
          </a:p>
        </p:txBody>
      </p:sp>
      <p:sp>
        <p:nvSpPr>
          <p:cNvPr id="6" name="CasellaDiTesto 5">
            <a:extLst>
              <a:ext uri="{FF2B5EF4-FFF2-40B4-BE49-F238E27FC236}">
                <a16:creationId xmlns:a16="http://schemas.microsoft.com/office/drawing/2014/main" id="{CC261318-937E-B54A-8C13-78E181C5D94F}"/>
              </a:ext>
            </a:extLst>
          </p:cNvPr>
          <p:cNvSpPr txBox="1"/>
          <p:nvPr/>
        </p:nvSpPr>
        <p:spPr>
          <a:xfrm>
            <a:off x="-49938" y="4013515"/>
            <a:ext cx="12211665" cy="3231654"/>
          </a:xfrm>
          <a:prstGeom prst="rect">
            <a:avLst/>
          </a:prstGeom>
          <a:noFill/>
        </p:spPr>
        <p:txBody>
          <a:bodyPr wrap="square" rtlCol="0">
            <a:spAutoFit/>
          </a:bodyPr>
          <a:lstStyle/>
          <a:p>
            <a:pPr marL="285750" indent="-285750" algn="just">
              <a:buFont typeface="Arial" panose="020B0604020202020204" pitchFamily="34" charset="0"/>
              <a:buChar char="•"/>
            </a:pPr>
            <a:r>
              <a:rPr lang="it-IT" sz="2400" dirty="0"/>
              <a:t>La percentuale di polvere è bassa, ∼1 grano su 10</a:t>
            </a:r>
            <a:r>
              <a:rPr lang="it-IT" sz="2400" baseline="30000" dirty="0"/>
              <a:t>12</a:t>
            </a:r>
            <a:r>
              <a:rPr lang="it-IT" sz="2400" dirty="0"/>
              <a:t> molecole, ma data la massa della nube è in </a:t>
            </a:r>
            <a:r>
              <a:rPr lang="it-IT" sz="2400" dirty="0" err="1"/>
              <a:t>quantita</a:t>
            </a:r>
            <a:r>
              <a:rPr lang="it-IT" sz="2400" dirty="0"/>
              <a:t>̀ sufficiente da renderla opaca al passaggio della luce.</a:t>
            </a:r>
          </a:p>
          <a:p>
            <a:pPr marL="285750" indent="-285750" algn="just">
              <a:buFont typeface="Arial" panose="020B0604020202020204" pitchFamily="34" charset="0"/>
              <a:buChar char="•"/>
            </a:pPr>
            <a:r>
              <a:rPr lang="it-IT" sz="2400" dirty="0"/>
              <a:t>Esempi di regioni in cui è presente la polvere:</a:t>
            </a:r>
          </a:p>
          <a:p>
            <a:pPr marL="742950" lvl="1" indent="-285750" algn="just">
              <a:buFont typeface="Arial" panose="020B0604020202020204" pitchFamily="34" charset="0"/>
              <a:buChar char="•"/>
            </a:pPr>
            <a:r>
              <a:rPr lang="it-IT" sz="2400" b="1" dirty="0"/>
              <a:t>Nubi molecolari piccole (con masse fino a ~50 M</a:t>
            </a:r>
            <a:r>
              <a:rPr lang="it-IT" sz="2400" b="1" baseline="-25000" dirty="0"/>
              <a:t>☉</a:t>
            </a:r>
            <a:r>
              <a:rPr lang="it-IT" sz="2400" b="1" dirty="0"/>
              <a:t>), dette globuli</a:t>
            </a:r>
            <a:r>
              <a:rPr lang="it-IT" sz="2400" dirty="0"/>
              <a:t>, sono luogo dii formazione stellare. </a:t>
            </a:r>
          </a:p>
          <a:p>
            <a:pPr marL="742950" lvl="1" indent="-285750" algn="just">
              <a:buFont typeface="Arial" panose="020B0604020202020204" pitchFamily="34" charset="0"/>
              <a:buChar char="•"/>
            </a:pPr>
            <a:r>
              <a:rPr lang="it-IT" sz="2400" b="1" dirty="0"/>
              <a:t>Nubi molecolari giganti (con masse da 10</a:t>
            </a:r>
            <a:r>
              <a:rPr lang="it-IT" sz="2400" b="1" baseline="30000" dirty="0"/>
              <a:t>4</a:t>
            </a:r>
            <a:r>
              <a:rPr lang="it-IT" sz="2400" b="1" dirty="0"/>
              <a:t> – 10</a:t>
            </a:r>
            <a:r>
              <a:rPr lang="it-IT" sz="2400" b="1" baseline="30000" dirty="0"/>
              <a:t>6</a:t>
            </a:r>
            <a:r>
              <a:rPr lang="it-IT" sz="2400" b="1" dirty="0"/>
              <a:t> M</a:t>
            </a:r>
            <a:r>
              <a:rPr lang="it-IT" sz="2400" b="1" baseline="-25000" dirty="0"/>
              <a:t>☉</a:t>
            </a:r>
            <a:r>
              <a:rPr lang="it-IT" sz="2400" b="1" dirty="0"/>
              <a:t>),</a:t>
            </a:r>
            <a:r>
              <a:rPr lang="it-IT" sz="2400" dirty="0"/>
              <a:t> molto irregolari e invisibili all’osservazione ottica, </a:t>
            </a:r>
            <a:r>
              <a:rPr lang="it-IT" sz="2400" dirty="0" err="1"/>
              <a:t>e,g</a:t>
            </a:r>
            <a:r>
              <a:rPr lang="it-IT" sz="2400" dirty="0"/>
              <a:t>, la regione della costellazione di Orione. </a:t>
            </a:r>
          </a:p>
          <a:p>
            <a:pPr algn="just"/>
            <a:endParaRPr lang="it-IT" dirty="0"/>
          </a:p>
          <a:p>
            <a:endParaRPr lang="en-GB" dirty="0"/>
          </a:p>
        </p:txBody>
      </p:sp>
    </p:spTree>
    <p:extLst>
      <p:ext uri="{BB962C8B-B14F-4D97-AF65-F5344CB8AC3E}">
        <p14:creationId xmlns:p14="http://schemas.microsoft.com/office/powerpoint/2010/main" val="12865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CD9251-E89A-E746-AB68-947EB718747C}"/>
              </a:ext>
            </a:extLst>
          </p:cNvPr>
          <p:cNvSpPr>
            <a:spLocks noGrp="1"/>
          </p:cNvSpPr>
          <p:nvPr>
            <p:ph type="title"/>
          </p:nvPr>
        </p:nvSpPr>
        <p:spPr>
          <a:xfrm>
            <a:off x="117987" y="-387043"/>
            <a:ext cx="10515600" cy="1325563"/>
          </a:xfrm>
        </p:spPr>
        <p:txBody>
          <a:bodyPr/>
          <a:lstStyle/>
          <a:p>
            <a:r>
              <a:rPr lang="it-IT" dirty="0"/>
              <a:t>La nascita di molecole</a:t>
            </a:r>
            <a:endParaRPr lang="en-GB" dirty="0"/>
          </a:p>
        </p:txBody>
      </p:sp>
      <p:sp>
        <p:nvSpPr>
          <p:cNvPr id="3" name="Segnaposto contenuto 2">
            <a:extLst>
              <a:ext uri="{FF2B5EF4-FFF2-40B4-BE49-F238E27FC236}">
                <a16:creationId xmlns:a16="http://schemas.microsoft.com/office/drawing/2014/main" id="{E816FCBD-0F4F-7743-AA2A-D9A627F9798C}"/>
              </a:ext>
            </a:extLst>
          </p:cNvPr>
          <p:cNvSpPr>
            <a:spLocks noGrp="1"/>
          </p:cNvSpPr>
          <p:nvPr>
            <p:ph idx="1"/>
          </p:nvPr>
        </p:nvSpPr>
        <p:spPr>
          <a:xfrm>
            <a:off x="117987" y="722670"/>
            <a:ext cx="12074013" cy="6135329"/>
          </a:xfrm>
        </p:spPr>
        <p:txBody>
          <a:bodyPr anchor="ctr">
            <a:normAutofit fontScale="92500" lnSpcReduction="20000"/>
          </a:bodyPr>
          <a:lstStyle/>
          <a:p>
            <a:pPr algn="just"/>
            <a:r>
              <a:rPr lang="it-IT" dirty="0"/>
              <a:t>La molecola </a:t>
            </a:r>
            <a:r>
              <a:rPr lang="it-IT" dirty="0" err="1"/>
              <a:t>piu</a:t>
            </a:r>
            <a:r>
              <a:rPr lang="it-IT" dirty="0"/>
              <a:t>̀ abbondante è naturalmente quella fatta da due atomi di idro- geno, H</a:t>
            </a:r>
            <a:r>
              <a:rPr lang="it-IT" baseline="-25000" dirty="0"/>
              <a:t>2</a:t>
            </a:r>
            <a:r>
              <a:rPr lang="it-IT" dirty="0"/>
              <a:t> detta idrogeno molecolare.</a:t>
            </a:r>
          </a:p>
          <a:p>
            <a:pPr algn="just"/>
            <a:r>
              <a:rPr lang="it-IT" dirty="0"/>
              <a:t>Ci si potrebbe aspettare che essa si formi dalla semplice collisione a bassa velocità di due atomi di idrogeno, per associazione radiativa, secondo la reazione</a:t>
            </a:r>
          </a:p>
          <a:p>
            <a:pPr algn="just"/>
            <a:r>
              <a:rPr lang="it-IT" dirty="0"/>
              <a:t> 					H + H → H</a:t>
            </a:r>
            <a:r>
              <a:rPr lang="it-IT" baseline="-25000" dirty="0"/>
              <a:t>2</a:t>
            </a:r>
            <a:r>
              <a:rPr lang="it-IT" dirty="0"/>
              <a:t> + </a:t>
            </a:r>
            <a:r>
              <a:rPr lang="el-GR" dirty="0"/>
              <a:t>γ,</a:t>
            </a:r>
            <a:endParaRPr lang="it-IT" dirty="0"/>
          </a:p>
          <a:p>
            <a:pPr algn="just"/>
            <a:r>
              <a:rPr lang="it-IT" dirty="0"/>
              <a:t>ma questa reazione non è efficiente nello spazio ed è molto lenta nelle regioni di gas a bassa </a:t>
            </a:r>
            <a:r>
              <a:rPr lang="it-IT" dirty="0" err="1"/>
              <a:t>densita</a:t>
            </a:r>
            <a:r>
              <a:rPr lang="it-IT" dirty="0"/>
              <a:t>̀, con poche collisioni.</a:t>
            </a:r>
          </a:p>
          <a:p>
            <a:pPr algn="just"/>
            <a:r>
              <a:rPr lang="it-IT" dirty="0"/>
              <a:t>Richiede la presenza di grani di polvere per diventare molto efficace, in genere dove c’è polvere ci si aspetta di trovare anche l’idrogeno molecolare.</a:t>
            </a:r>
          </a:p>
          <a:p>
            <a:pPr algn="just"/>
            <a:r>
              <a:rPr lang="it-IT" dirty="0"/>
              <a:t>L’idrogeno forma anche uno ione molto importante nella formazione di nuove molecole, l’H</a:t>
            </a:r>
            <a:r>
              <a:rPr lang="it-IT" baseline="-25000" dirty="0"/>
              <a:t>3</a:t>
            </a:r>
            <a:r>
              <a:rPr lang="it-IT" baseline="30000" dirty="0"/>
              <a:t>+</a:t>
            </a:r>
            <a:r>
              <a:rPr lang="it-IT" dirty="0"/>
              <a:t>, stabile alle basse </a:t>
            </a:r>
            <a:r>
              <a:rPr lang="it-IT" dirty="0" err="1"/>
              <a:t>densita</a:t>
            </a:r>
            <a:r>
              <a:rPr lang="it-IT" dirty="0"/>
              <a:t>̀ e temperature dello spazio interstellare.</a:t>
            </a:r>
          </a:p>
          <a:p>
            <a:pPr algn="just"/>
            <a:r>
              <a:rPr lang="it-IT" dirty="0"/>
              <a:t>Gli atomi </a:t>
            </a:r>
            <a:r>
              <a:rPr lang="it-IT" dirty="0" err="1"/>
              <a:t>piu</a:t>
            </a:r>
            <a:r>
              <a:rPr lang="it-IT" dirty="0"/>
              <a:t>̀ abbondanti creati dalle stelle partendo dall’idrogeno sono elio, carbonio, azoto e ossigeno.</a:t>
            </a:r>
          </a:p>
          <a:p>
            <a:pPr algn="just"/>
            <a:r>
              <a:rPr lang="it-IT" dirty="0"/>
              <a:t>L’elio è un gas nobile, ovvero un elemento chimico in cui gli elettroni riempiono tutti i livelli all’interno dei vari gusci elettronici, resta gas puro.</a:t>
            </a:r>
          </a:p>
          <a:p>
            <a:pPr algn="just"/>
            <a:r>
              <a:rPr lang="it-IT" dirty="0"/>
              <a:t>Carbonio, azoto e ossigeno reagiscono tra loro e con l’idrogeno, formando vari composti. </a:t>
            </a:r>
          </a:p>
        </p:txBody>
      </p:sp>
    </p:spTree>
    <p:extLst>
      <p:ext uri="{BB962C8B-B14F-4D97-AF65-F5344CB8AC3E}">
        <p14:creationId xmlns:p14="http://schemas.microsoft.com/office/powerpoint/2010/main" val="245124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FFE0D0-6ED4-7E47-B48E-C51C2776E942}"/>
              </a:ext>
            </a:extLst>
          </p:cNvPr>
          <p:cNvSpPr>
            <a:spLocks noGrp="1"/>
          </p:cNvSpPr>
          <p:nvPr>
            <p:ph type="title"/>
          </p:nvPr>
        </p:nvSpPr>
        <p:spPr>
          <a:xfrm>
            <a:off x="0" y="-387042"/>
            <a:ext cx="10515600" cy="1325563"/>
          </a:xfrm>
        </p:spPr>
        <p:txBody>
          <a:bodyPr/>
          <a:lstStyle/>
          <a:p>
            <a:r>
              <a:rPr lang="it-IT" dirty="0"/>
              <a:t>La nascita di molecole</a:t>
            </a:r>
            <a:endParaRPr lang="en-GB" dirty="0"/>
          </a:p>
        </p:txBody>
      </p:sp>
      <p:sp>
        <p:nvSpPr>
          <p:cNvPr id="3" name="Segnaposto contenuto 2">
            <a:extLst>
              <a:ext uri="{FF2B5EF4-FFF2-40B4-BE49-F238E27FC236}">
                <a16:creationId xmlns:a16="http://schemas.microsoft.com/office/drawing/2014/main" id="{5A464D6B-EBE0-8345-A467-E4C7B62AF5CC}"/>
              </a:ext>
            </a:extLst>
          </p:cNvPr>
          <p:cNvSpPr>
            <a:spLocks noGrp="1"/>
          </p:cNvSpPr>
          <p:nvPr>
            <p:ph idx="1"/>
          </p:nvPr>
        </p:nvSpPr>
        <p:spPr>
          <a:xfrm>
            <a:off x="0" y="796412"/>
            <a:ext cx="12192000" cy="6061587"/>
          </a:xfrm>
        </p:spPr>
        <p:txBody>
          <a:bodyPr>
            <a:normAutofit fontScale="85000" lnSpcReduction="10000"/>
          </a:bodyPr>
          <a:lstStyle/>
          <a:p>
            <a:pPr algn="just"/>
            <a:r>
              <a:rPr lang="it-IT" dirty="0"/>
              <a:t>Descriveremo brevemente la formazione di molecole di maggior interesse per l’Astrobiologia, riguardanti l’idrogeno e i composti di carbonio, azoto e ossigeno. </a:t>
            </a:r>
          </a:p>
          <a:p>
            <a:pPr algn="just"/>
            <a:r>
              <a:rPr lang="it-IT" dirty="0"/>
              <a:t>I processi di formazione di queste molecole dipendono da diversi fattori ambientali, quali la temperatura, la </a:t>
            </a:r>
            <a:r>
              <a:rPr lang="it-IT" dirty="0" err="1"/>
              <a:t>densita</a:t>
            </a:r>
            <a:r>
              <a:rPr lang="it-IT" dirty="0"/>
              <a:t>̀ di particelle e di radiazione in cui si trovano gli atomi e le molecole. </a:t>
            </a:r>
          </a:p>
          <a:p>
            <a:pPr algn="just"/>
            <a:r>
              <a:rPr lang="it-IT" dirty="0"/>
              <a:t>A basse </a:t>
            </a:r>
            <a:r>
              <a:rPr lang="it-IT" dirty="0" err="1"/>
              <a:t>densita</a:t>
            </a:r>
            <a:r>
              <a:rPr lang="it-IT" dirty="0"/>
              <a:t>̀ e temperature le reazioni in genere sono lente, gli atomi neutri si incontrano raramente e se si legano tra loro devono restare stabili per lungo tempo per potersi accumulare. Se essi si trovano in forma ionica, allora possono formarsi </a:t>
            </a:r>
            <a:r>
              <a:rPr lang="it-IT" dirty="0" err="1"/>
              <a:t>piu</a:t>
            </a:r>
            <a:r>
              <a:rPr lang="it-IT" dirty="0"/>
              <a:t>̀ facilmente dei legami chimici. </a:t>
            </a:r>
          </a:p>
          <a:p>
            <a:pPr algn="just"/>
            <a:r>
              <a:rPr lang="it-IT" dirty="0"/>
              <a:t>Ossigeno, carbonio e azoto presenti nel gas interstellare possono interagire con H</a:t>
            </a:r>
            <a:r>
              <a:rPr lang="it-IT" baseline="-25000" dirty="0"/>
              <a:t>3</a:t>
            </a:r>
            <a:r>
              <a:rPr lang="it-IT" baseline="30000" dirty="0"/>
              <a:t>+</a:t>
            </a:r>
            <a:r>
              <a:rPr lang="it-IT" dirty="0"/>
              <a:t> e successivamente scambiare molecole di H</a:t>
            </a:r>
            <a:r>
              <a:rPr lang="it-IT" baseline="-25000" dirty="0"/>
              <a:t>2</a:t>
            </a:r>
            <a:r>
              <a:rPr lang="it-IT" dirty="0"/>
              <a:t> fino a formare ossidrile (OH), acqua (H</a:t>
            </a:r>
            <a:r>
              <a:rPr lang="it-IT" baseline="-25000" dirty="0"/>
              <a:t>2</a:t>
            </a:r>
            <a:r>
              <a:rPr lang="it-IT" dirty="0"/>
              <a:t>O), metano (CH</a:t>
            </a:r>
            <a:r>
              <a:rPr lang="it-IT" baseline="-25000" dirty="0"/>
              <a:t>4</a:t>
            </a:r>
            <a:r>
              <a:rPr lang="it-IT" dirty="0"/>
              <a:t>) e ammoniaca (NH</a:t>
            </a:r>
            <a:r>
              <a:rPr lang="it-IT" baseline="-25000" dirty="0"/>
              <a:t>3</a:t>
            </a:r>
            <a:r>
              <a:rPr lang="it-IT" dirty="0"/>
              <a:t>).</a:t>
            </a:r>
          </a:p>
          <a:p>
            <a:pPr algn="just"/>
            <a:r>
              <a:rPr lang="it-IT" dirty="0"/>
              <a:t>Dall’ossidrile viene formato ossido di carbonio (CO) e HCO. L’ossido di carbonio è la molecola </a:t>
            </a:r>
            <a:r>
              <a:rPr lang="it-IT" dirty="0" err="1"/>
              <a:t>piu</a:t>
            </a:r>
            <a:r>
              <a:rPr lang="it-IT" dirty="0"/>
              <a:t>̀ abbondante dopo l’idrogeno molecolare, con un valore di 10</a:t>
            </a:r>
            <a:r>
              <a:rPr lang="it-IT" baseline="30000" dirty="0"/>
              <a:t>–4</a:t>
            </a:r>
            <a:r>
              <a:rPr lang="it-IT" dirty="0"/>
              <a:t> volte rispetto ad esso.</a:t>
            </a:r>
          </a:p>
          <a:p>
            <a:pPr algn="just"/>
            <a:r>
              <a:rPr lang="it-IT" dirty="0"/>
              <a:t>All’epoca attuale sono state trovate nello spazio numerosissime molecole, alcune delle quali di interesse biologico come l’acqua o la formaldeide. Nel mezzo interstellare l’acqua è sotto forma di gas, mentre la forma liquida, così importante per la vita, non </a:t>
            </a:r>
            <a:r>
              <a:rPr lang="it-IT" dirty="0" err="1"/>
              <a:t>puo</a:t>
            </a:r>
            <a:r>
              <a:rPr lang="it-IT" dirty="0"/>
              <a:t>̀ esistere in queste condizioni di bassissima pressione. Le molecole d’acqua possono però aggregarsi a formare ghiacci, che si addensano anche sulle particelle di polvere per condensazione. </a:t>
            </a:r>
          </a:p>
          <a:p>
            <a:endParaRPr lang="en-GB" dirty="0"/>
          </a:p>
        </p:txBody>
      </p:sp>
    </p:spTree>
    <p:extLst>
      <p:ext uri="{BB962C8B-B14F-4D97-AF65-F5344CB8AC3E}">
        <p14:creationId xmlns:p14="http://schemas.microsoft.com/office/powerpoint/2010/main" val="363415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D885FD-04B1-9045-9BAE-2FEE4C4D58A3}"/>
              </a:ext>
            </a:extLst>
          </p:cNvPr>
          <p:cNvSpPr>
            <a:spLocks noGrp="1"/>
          </p:cNvSpPr>
          <p:nvPr>
            <p:ph type="title"/>
          </p:nvPr>
        </p:nvSpPr>
        <p:spPr>
          <a:xfrm>
            <a:off x="0" y="-399591"/>
            <a:ext cx="10515600" cy="1325563"/>
          </a:xfrm>
        </p:spPr>
        <p:txBody>
          <a:bodyPr/>
          <a:lstStyle/>
          <a:p>
            <a:r>
              <a:rPr lang="it-IT" dirty="0"/>
              <a:t>La nascita di molecole</a:t>
            </a:r>
            <a:endParaRPr lang="en-GB" dirty="0"/>
          </a:p>
        </p:txBody>
      </p:sp>
      <p:sp>
        <p:nvSpPr>
          <p:cNvPr id="3" name="Segnaposto contenuto 2">
            <a:extLst>
              <a:ext uri="{FF2B5EF4-FFF2-40B4-BE49-F238E27FC236}">
                <a16:creationId xmlns:a16="http://schemas.microsoft.com/office/drawing/2014/main" id="{7B2913DC-CF18-694C-A4F6-16CE1ED3F969}"/>
              </a:ext>
            </a:extLst>
          </p:cNvPr>
          <p:cNvSpPr>
            <a:spLocks noGrp="1"/>
          </p:cNvSpPr>
          <p:nvPr>
            <p:ph idx="1"/>
          </p:nvPr>
        </p:nvSpPr>
        <p:spPr>
          <a:xfrm>
            <a:off x="0" y="925972"/>
            <a:ext cx="11990439" cy="6079512"/>
          </a:xfrm>
        </p:spPr>
        <p:txBody>
          <a:bodyPr>
            <a:normAutofit fontScale="70000" lnSpcReduction="20000"/>
          </a:bodyPr>
          <a:lstStyle/>
          <a:p>
            <a:pPr algn="just"/>
            <a:r>
              <a:rPr lang="it-IT" dirty="0"/>
              <a:t>Alcune molecole semplici possono formarsi anche nelle stelle rossastre. Per esempio, ossidi come </a:t>
            </a:r>
            <a:r>
              <a:rPr lang="it-IT" dirty="0" err="1"/>
              <a:t>SiO</a:t>
            </a:r>
            <a:r>
              <a:rPr lang="it-IT" dirty="0"/>
              <a:t> e </a:t>
            </a:r>
            <a:r>
              <a:rPr lang="it-IT" dirty="0" err="1"/>
              <a:t>MgO</a:t>
            </a:r>
            <a:r>
              <a:rPr lang="it-IT" dirty="0"/>
              <a:t> oppure composti di carbonio legati da atomi di idrogeno quali CH</a:t>
            </a:r>
            <a:r>
              <a:rPr lang="it-IT" baseline="-25000" dirty="0"/>
              <a:t>2</a:t>
            </a:r>
            <a:r>
              <a:rPr lang="it-IT" baseline="30000" dirty="0"/>
              <a:t>+</a:t>
            </a:r>
            <a:r>
              <a:rPr lang="it-IT" dirty="0"/>
              <a:t>, CH</a:t>
            </a:r>
            <a:r>
              <a:rPr lang="it-IT" baseline="-25000" dirty="0"/>
              <a:t>3</a:t>
            </a:r>
            <a:r>
              <a:rPr lang="it-IT" baseline="30000" dirty="0"/>
              <a:t>+</a:t>
            </a:r>
            <a:r>
              <a:rPr lang="it-IT" dirty="0"/>
              <a:t>, CH</a:t>
            </a:r>
            <a:r>
              <a:rPr lang="it-IT" baseline="-25000" dirty="0"/>
              <a:t>4</a:t>
            </a:r>
            <a:r>
              <a:rPr lang="it-IT" baseline="30000" dirty="0"/>
              <a:t>+</a:t>
            </a:r>
            <a:r>
              <a:rPr lang="it-IT" dirty="0"/>
              <a:t> ecc., con un numero crescente di atomi legati insieme. </a:t>
            </a:r>
          </a:p>
          <a:p>
            <a:pPr algn="just"/>
            <a:r>
              <a:rPr lang="it-IT" dirty="0"/>
              <a:t>Queste molecole, la cui formazione è favorita dalla presenza di grani di polvere, possono essere trasportate dal flusso di particelle del vento stellare e diffondersi nello spazio nelle giganti rosse e restano invece intrappolate intorno alle stelle </a:t>
            </a:r>
            <a:r>
              <a:rPr lang="it-IT" dirty="0" err="1"/>
              <a:t>piu</a:t>
            </a:r>
            <a:r>
              <a:rPr lang="it-IT" dirty="0"/>
              <a:t>̀ piccole (vento stellare meno efficiente). </a:t>
            </a:r>
          </a:p>
          <a:p>
            <a:pPr algn="just"/>
            <a:r>
              <a:rPr lang="it-IT" dirty="0"/>
              <a:t>Ma come si </a:t>
            </a:r>
            <a:r>
              <a:rPr lang="it-IT" dirty="0" err="1"/>
              <a:t>puo</a:t>
            </a:r>
            <a:r>
              <a:rPr lang="it-IT" dirty="0"/>
              <a:t>̀ rivelare la presenza di molecole in una nube di gas rarefatto che si trova a centinaia o migliaia di parsec di distanza?</a:t>
            </a:r>
          </a:p>
          <a:p>
            <a:pPr algn="just"/>
            <a:r>
              <a:rPr lang="it-IT" dirty="0"/>
              <a:t>Ogni molecola </a:t>
            </a:r>
            <a:r>
              <a:rPr lang="it-IT" dirty="0" err="1"/>
              <a:t>puo</a:t>
            </a:r>
            <a:r>
              <a:rPr lang="it-IT" dirty="0"/>
              <a:t>̀ emettere o assorbire fotoni con frequenze proporzionali alle sue variazioni di energia. Se la molecola passa da uno stato di energia maggiore a uno minore, essa emette un fotone. </a:t>
            </a:r>
          </a:p>
          <a:p>
            <a:pPr algn="just"/>
            <a:r>
              <a:rPr lang="it-IT" dirty="0"/>
              <a:t>Se viceversa viene colpita da un fotone di energia sufficiente a far cambiare il suo stato energetico, lo assorbe. </a:t>
            </a:r>
          </a:p>
          <a:p>
            <a:pPr algn="just"/>
            <a:r>
              <a:rPr lang="it-IT" dirty="0"/>
              <a:t>Le variazioni di energia di una molecola possono derivare da salti degli elettroni da un livello all’altro, oppure da rotazioni o vibrazioni della molecola stessa. Per esempio, se una molecola come l’ossido di carbonio perde energia di rotazione, questa variazione viene trasmessa sotto forma di un fotone a varie frequenze tra cui quella a 115 GHz (</a:t>
            </a:r>
            <a:r>
              <a:rPr lang="el-GR" dirty="0"/>
              <a:t>λ = 2,6 </a:t>
            </a:r>
            <a:r>
              <a:rPr lang="it-IT" dirty="0"/>
              <a:t>mm), che cade nella regione delle microonde.</a:t>
            </a:r>
          </a:p>
          <a:p>
            <a:pPr algn="just"/>
            <a:r>
              <a:rPr lang="it-IT" dirty="0"/>
              <a:t>Osservando una nube di gas con un radiotelescopio sensibile a quella lunghezza d’onda, </a:t>
            </a:r>
            <a:r>
              <a:rPr lang="it-IT" dirty="0" err="1"/>
              <a:t>sara</a:t>
            </a:r>
            <a:r>
              <a:rPr lang="it-IT" dirty="0"/>
              <a:t>̀ possibile registrare un segnale che indica la presenza di molecole di CO in rotazione. </a:t>
            </a:r>
          </a:p>
          <a:p>
            <a:pPr algn="just"/>
            <a:r>
              <a:rPr lang="it-IT" dirty="0"/>
              <a:t>Si possono quindi rivelare molecole nello spazio misurando l’emissione di una serie di lunghezze d’onda, dette bande molecolari, derivanti dalle loro vibrazioni e rotazioni.</a:t>
            </a:r>
          </a:p>
          <a:p>
            <a:pPr algn="just"/>
            <a:r>
              <a:rPr lang="it-IT" dirty="0"/>
              <a:t>Molte bande molecolari cadono nel campo delle microonde o delle onde radio e possono </a:t>
            </a:r>
            <a:r>
              <a:rPr lang="it-IT" dirty="0" err="1"/>
              <a:t>percio</a:t>
            </a:r>
            <a:r>
              <a:rPr lang="it-IT" dirty="0"/>
              <a:t>̀ essere rivelate tramite i radiotelescopi. </a:t>
            </a:r>
          </a:p>
        </p:txBody>
      </p:sp>
    </p:spTree>
    <p:extLst>
      <p:ext uri="{BB962C8B-B14F-4D97-AF65-F5344CB8AC3E}">
        <p14:creationId xmlns:p14="http://schemas.microsoft.com/office/powerpoint/2010/main" val="35051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C56A3E-3A93-C748-852D-2767CA709FAD}"/>
              </a:ext>
            </a:extLst>
          </p:cNvPr>
          <p:cNvSpPr>
            <a:spLocks noGrp="1"/>
          </p:cNvSpPr>
          <p:nvPr>
            <p:ph type="title"/>
          </p:nvPr>
        </p:nvSpPr>
        <p:spPr>
          <a:xfrm>
            <a:off x="0" y="-446037"/>
            <a:ext cx="10515600" cy="1325563"/>
          </a:xfrm>
        </p:spPr>
        <p:txBody>
          <a:bodyPr/>
          <a:lstStyle/>
          <a:p>
            <a:r>
              <a:rPr lang="it-IT" dirty="0"/>
              <a:t>La nascita di molecole</a:t>
            </a:r>
            <a:endParaRPr lang="en-GB" dirty="0"/>
          </a:p>
        </p:txBody>
      </p:sp>
      <p:sp>
        <p:nvSpPr>
          <p:cNvPr id="3" name="Segnaposto contenuto 2">
            <a:extLst>
              <a:ext uri="{FF2B5EF4-FFF2-40B4-BE49-F238E27FC236}">
                <a16:creationId xmlns:a16="http://schemas.microsoft.com/office/drawing/2014/main" id="{DBA4E9FE-D6BD-9545-AB48-E62A88DF903A}"/>
              </a:ext>
            </a:extLst>
          </p:cNvPr>
          <p:cNvSpPr>
            <a:spLocks noGrp="1"/>
          </p:cNvSpPr>
          <p:nvPr>
            <p:ph idx="1"/>
          </p:nvPr>
        </p:nvSpPr>
        <p:spPr>
          <a:xfrm>
            <a:off x="-1" y="678426"/>
            <a:ext cx="12078929" cy="6179574"/>
          </a:xfrm>
        </p:spPr>
        <p:txBody>
          <a:bodyPr anchor="ctr">
            <a:normAutofit/>
          </a:bodyPr>
          <a:lstStyle/>
          <a:p>
            <a:pPr algn="just"/>
            <a:r>
              <a:rPr lang="it-IT" dirty="0"/>
              <a:t>Per essere osservata una molecola deve soddisfare alcuni requisiti. Un primo re- </a:t>
            </a:r>
            <a:r>
              <a:rPr lang="it-IT" dirty="0" err="1"/>
              <a:t>quisito</a:t>
            </a:r>
            <a:r>
              <a:rPr lang="it-IT" dirty="0"/>
              <a:t> è quello che la molecola da rivelare abbia transizioni di energia che </a:t>
            </a:r>
            <a:r>
              <a:rPr lang="it-IT" dirty="0" err="1"/>
              <a:t>emet</a:t>
            </a:r>
            <a:r>
              <a:rPr lang="it-IT" dirty="0"/>
              <a:t>- tano lunghezze d’onda osservabili dal nostro pianeta. Per esempio, le radiazioni a lunghezza d’onda maggiore di qualche decina di metri sono riflesse dalla ionosfera e non arrivano al suolo, restando così invisibili da parte dei radiotelescopi terrestri.</a:t>
            </a:r>
          </a:p>
          <a:p>
            <a:pPr algn="just"/>
            <a:r>
              <a:rPr lang="it-IT" dirty="0"/>
              <a:t>Un secondo requisito è che la molecola sia abbastanza abbondante, </a:t>
            </a:r>
            <a:r>
              <a:rPr lang="it-IT" dirty="0" err="1"/>
              <a:t>poiche</a:t>
            </a:r>
            <a:r>
              <a:rPr lang="it-IT" dirty="0"/>
              <a:t>́ l’</a:t>
            </a:r>
            <a:r>
              <a:rPr lang="it-IT" dirty="0" err="1"/>
              <a:t>intensita</a:t>
            </a:r>
            <a:r>
              <a:rPr lang="it-IT" dirty="0"/>
              <a:t>̀ di un’onda elettromagnetica aumenta se è maggiore il numero di molecole che la emettono.</a:t>
            </a:r>
          </a:p>
          <a:p>
            <a:pPr algn="just"/>
            <a:r>
              <a:rPr lang="it-IT" dirty="0"/>
              <a:t>Un terzo requisito è che il segnale sia tanto intenso da essere rivelato. Questo si </a:t>
            </a:r>
            <a:r>
              <a:rPr lang="it-IT" dirty="0" err="1"/>
              <a:t>puo</a:t>
            </a:r>
            <a:r>
              <a:rPr lang="it-IT" dirty="0"/>
              <a:t>̀ ottenere con radiotelescopi </a:t>
            </a:r>
            <a:r>
              <a:rPr lang="it-IT" dirty="0" err="1"/>
              <a:t>piu</a:t>
            </a:r>
            <a:r>
              <a:rPr lang="it-IT" dirty="0"/>
              <a:t>̀ grandi o </a:t>
            </a:r>
            <a:r>
              <a:rPr lang="it-IT" dirty="0" err="1"/>
              <a:t>piu</a:t>
            </a:r>
            <a:r>
              <a:rPr lang="it-IT" dirty="0"/>
              <a:t>̀ sensibili, ma dipende sempre dalla distanza della sorgente (</a:t>
            </a:r>
            <a:r>
              <a:rPr lang="it-IT" dirty="0" err="1"/>
              <a:t>l’in</a:t>
            </a:r>
            <a:r>
              <a:rPr lang="it-IT" dirty="0"/>
              <a:t>- </a:t>
            </a:r>
            <a:r>
              <a:rPr lang="it-IT" dirty="0" err="1"/>
              <a:t>tensita</a:t>
            </a:r>
            <a:r>
              <a:rPr lang="it-IT" dirty="0"/>
              <a:t>̀ di una radiazione elettromagnetica diminuisce in maniera proporzionale al quadrato della distanza.</a:t>
            </a:r>
          </a:p>
        </p:txBody>
      </p:sp>
    </p:spTree>
    <p:extLst>
      <p:ext uri="{BB962C8B-B14F-4D97-AF65-F5344CB8AC3E}">
        <p14:creationId xmlns:p14="http://schemas.microsoft.com/office/powerpoint/2010/main" val="2120899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97B3B9-62E2-7A43-8135-C3FE95D1B437}"/>
              </a:ext>
            </a:extLst>
          </p:cNvPr>
          <p:cNvSpPr>
            <a:spLocks noGrp="1"/>
          </p:cNvSpPr>
          <p:nvPr>
            <p:ph type="title"/>
          </p:nvPr>
        </p:nvSpPr>
        <p:spPr>
          <a:xfrm>
            <a:off x="0" y="-106823"/>
            <a:ext cx="10041194" cy="1325563"/>
          </a:xfrm>
        </p:spPr>
        <p:txBody>
          <a:bodyPr/>
          <a:lstStyle/>
          <a:p>
            <a:r>
              <a:rPr lang="it-IT" dirty="0"/>
              <a:t>La nascita di molecole</a:t>
            </a:r>
            <a:endParaRPr lang="en-GB" dirty="0"/>
          </a:p>
        </p:txBody>
      </p:sp>
      <p:sp>
        <p:nvSpPr>
          <p:cNvPr id="3" name="Segnaposto contenuto 2">
            <a:extLst>
              <a:ext uri="{FF2B5EF4-FFF2-40B4-BE49-F238E27FC236}">
                <a16:creationId xmlns:a16="http://schemas.microsoft.com/office/drawing/2014/main" id="{4220D1EE-82F9-9842-A6EC-D90266F2A56C}"/>
              </a:ext>
            </a:extLst>
          </p:cNvPr>
          <p:cNvSpPr>
            <a:spLocks noGrp="1"/>
          </p:cNvSpPr>
          <p:nvPr>
            <p:ph idx="1"/>
          </p:nvPr>
        </p:nvSpPr>
        <p:spPr>
          <a:xfrm>
            <a:off x="0" y="840658"/>
            <a:ext cx="12192000" cy="5899355"/>
          </a:xfrm>
        </p:spPr>
        <p:txBody>
          <a:bodyPr>
            <a:normAutofit fontScale="92500" lnSpcReduction="20000"/>
          </a:bodyPr>
          <a:lstStyle/>
          <a:p>
            <a:pPr algn="just"/>
            <a:r>
              <a:rPr lang="it-IT" dirty="0"/>
              <a:t>Nonostante questi limiti, dal 1937, anno in cui fu osservata la prima molecola interstellare, la </a:t>
            </a:r>
            <a:r>
              <a:rPr lang="it-IT" dirty="0" err="1"/>
              <a:t>metilidina</a:t>
            </a:r>
            <a:r>
              <a:rPr lang="it-IT" dirty="0"/>
              <a:t> (CH), l’osservazione con i radiotelescopi ha portato in pochi anni alla scoperta di un numero di molecole interstellari sempre maggiore, fino a superare le duecento, anche con decine di atomi. L’elenco viene riportato in fondo a questo capitolo. Le bande derivanti da transizioni tra stati vibrazionali o rotazionali delle molecole vengono trovate principalmente nelle regioni </a:t>
            </a:r>
            <a:r>
              <a:rPr lang="it-IT" dirty="0" err="1"/>
              <a:t>piu</a:t>
            </a:r>
            <a:r>
              <a:rPr lang="it-IT" dirty="0"/>
              <a:t>̀ dense del gas, dove il numero di molecole presenti nel campo di osservazione del radiotelescopio è sufficientemente grande da generare un segnale intenso. Oggi le nubi molecolari giganti che esistono nella galassia rappresentano il luogo </a:t>
            </a:r>
            <a:r>
              <a:rPr lang="it-IT" dirty="0" err="1"/>
              <a:t>prin</a:t>
            </a:r>
            <a:r>
              <a:rPr lang="it-IT" dirty="0"/>
              <a:t>- </a:t>
            </a:r>
            <a:r>
              <a:rPr lang="it-IT" dirty="0" err="1"/>
              <a:t>cipale</a:t>
            </a:r>
            <a:r>
              <a:rPr lang="it-IT" dirty="0"/>
              <a:t> in cui trovare molecole complesse. </a:t>
            </a:r>
          </a:p>
          <a:p>
            <a:pPr algn="just"/>
            <a:r>
              <a:rPr lang="it-IT" dirty="0"/>
              <a:t>Nella lista delle molecole scoperte ve ne sono alcune interessanti per l’</a:t>
            </a:r>
            <a:r>
              <a:rPr lang="it-IT" dirty="0" err="1"/>
              <a:t>Astrobio</a:t>
            </a:r>
            <a:r>
              <a:rPr lang="it-IT" dirty="0"/>
              <a:t>- logia. Per esempio, nelle molecole biologiche ricorre la presenza di gruppi atomici che conferiscono loro particolari </a:t>
            </a:r>
            <a:r>
              <a:rPr lang="it-IT" dirty="0" err="1"/>
              <a:t>proprieta</a:t>
            </a:r>
            <a:r>
              <a:rPr lang="it-IT" dirty="0"/>
              <a:t>̀ chimiche e fisiche; esse sono: –COOH o –CO2H (gruppo carbossilico), –NH2 (gruppo amminico), CH3 (metile) e –OH (ossidrile), col segno – che indica il legame chimico. Nello spazio interstellare questi gruppi compaiono all’interno di molecole, come acido formico (HCO2H), formaldeide (H2CO), metilammina (CH3NH2), alcool etilico (CH3CH2OH) e molte altre. Tra le molecole trovate nel materiale interstellare che possono essere pro- dotte da reazioni che simulano una sintesi prebiotica vi sono: il </a:t>
            </a:r>
            <a:r>
              <a:rPr lang="it-IT" dirty="0" err="1"/>
              <a:t>gia</a:t>
            </a:r>
            <a:r>
              <a:rPr lang="it-IT" dirty="0"/>
              <a:t>̀ citato acido formico, l’acido acetico (CH3COOH) e il formiato di metile (HCOOCH3). </a:t>
            </a:r>
          </a:p>
        </p:txBody>
      </p:sp>
    </p:spTree>
    <p:extLst>
      <p:ext uri="{BB962C8B-B14F-4D97-AF65-F5344CB8AC3E}">
        <p14:creationId xmlns:p14="http://schemas.microsoft.com/office/powerpoint/2010/main" val="2371731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E98CE4-DC1B-1145-B0F4-EACFBA07E15A}"/>
              </a:ext>
            </a:extLst>
          </p:cNvPr>
          <p:cNvSpPr>
            <a:spLocks noGrp="1"/>
          </p:cNvSpPr>
          <p:nvPr>
            <p:ph type="title"/>
          </p:nvPr>
        </p:nvSpPr>
        <p:spPr>
          <a:xfrm>
            <a:off x="0" y="-401792"/>
            <a:ext cx="10515600" cy="1325563"/>
          </a:xfrm>
        </p:spPr>
        <p:txBody>
          <a:bodyPr/>
          <a:lstStyle/>
          <a:p>
            <a:r>
              <a:rPr lang="it-IT" dirty="0"/>
              <a:t>La nascita di molecole</a:t>
            </a:r>
            <a:endParaRPr lang="en-GB" dirty="0"/>
          </a:p>
        </p:txBody>
      </p:sp>
      <p:sp>
        <p:nvSpPr>
          <p:cNvPr id="3" name="Segnaposto contenuto 2">
            <a:extLst>
              <a:ext uri="{FF2B5EF4-FFF2-40B4-BE49-F238E27FC236}">
                <a16:creationId xmlns:a16="http://schemas.microsoft.com/office/drawing/2014/main" id="{4C0684D3-33FE-C640-83D1-8B91181AD249}"/>
              </a:ext>
            </a:extLst>
          </p:cNvPr>
          <p:cNvSpPr>
            <a:spLocks noGrp="1"/>
          </p:cNvSpPr>
          <p:nvPr>
            <p:ph idx="1"/>
          </p:nvPr>
        </p:nvSpPr>
        <p:spPr>
          <a:xfrm>
            <a:off x="0" y="634180"/>
            <a:ext cx="12192000" cy="6223819"/>
          </a:xfrm>
        </p:spPr>
        <p:txBody>
          <a:bodyPr anchor="ctr">
            <a:normAutofit fontScale="77500" lnSpcReduction="20000"/>
          </a:bodyPr>
          <a:lstStyle/>
          <a:p>
            <a:pPr algn="just"/>
            <a:r>
              <a:rPr lang="it-IT" dirty="0"/>
              <a:t>In laboratorio la combinazione di acido acetico e dello ione NH2+ sintetizza la glicina (NH2CH2COOH), il </a:t>
            </a:r>
            <a:r>
              <a:rPr lang="it-IT" dirty="0" err="1"/>
              <a:t>piu</a:t>
            </a:r>
            <a:r>
              <a:rPr lang="it-IT" dirty="0"/>
              <a:t>̀ semplice degli amminoacidi di importanza </a:t>
            </a:r>
            <a:r>
              <a:rPr lang="it-IT" dirty="0" err="1"/>
              <a:t>bio</a:t>
            </a:r>
            <a:r>
              <a:rPr lang="it-IT" dirty="0"/>
              <a:t>- logica. Se nelle nubi molecolari si forma glicina dovrebbe essere presente anche acido acetico. Tuttavia mentre il formiato di metile è abbondante nelle nubi in- </a:t>
            </a:r>
            <a:r>
              <a:rPr lang="it-IT" dirty="0" err="1"/>
              <a:t>terstellari</a:t>
            </a:r>
            <a:r>
              <a:rPr lang="it-IT" dirty="0"/>
              <a:t>, l’acido acetico che ha la sua stessa composizione atomica, ma diversa struttura (</a:t>
            </a:r>
            <a:r>
              <a:rPr lang="it-IT" dirty="0" err="1"/>
              <a:t>cioe</a:t>
            </a:r>
            <a:r>
              <a:rPr lang="it-IT" dirty="0"/>
              <a:t>̀ è un isomero), è difficile da scoprire </a:t>
            </a:r>
            <a:r>
              <a:rPr lang="it-IT" dirty="0" err="1"/>
              <a:t>perche</a:t>
            </a:r>
            <a:r>
              <a:rPr lang="it-IT" dirty="0"/>
              <a:t>́ il gruppo metile ne riduce la </a:t>
            </a:r>
            <a:r>
              <a:rPr lang="it-IT" dirty="0" err="1"/>
              <a:t>possibilita</a:t>
            </a:r>
            <a:r>
              <a:rPr lang="it-IT" dirty="0"/>
              <a:t>̀ di rotazione. Finora sono state osservate solo tracce di acido acetico alla frequenza di 90,2 MHz, nella parte </a:t>
            </a:r>
            <a:r>
              <a:rPr lang="it-IT" dirty="0" err="1"/>
              <a:t>piu</a:t>
            </a:r>
            <a:r>
              <a:rPr lang="it-IT" dirty="0"/>
              <a:t>̀ densa di nubi molecolari. In esse la </a:t>
            </a:r>
            <a:r>
              <a:rPr lang="it-IT" dirty="0" err="1"/>
              <a:t>densita</a:t>
            </a:r>
            <a:r>
              <a:rPr lang="it-IT" dirty="0"/>
              <a:t>̀ raggiunge 1020 m–3, enorme rispetto a quella del gas interstellare e la temperatura è circa 10 gradi Kelvin. Una debole riga spettrale non identificata nella stessa nube potrebbe inoltre essere attribuita alla glicina. Nella stessa banda di frequenza tra 82 e 92 MHz sono state scoperte righe di acetone (CH3)2CO. </a:t>
            </a:r>
          </a:p>
          <a:p>
            <a:pPr algn="just"/>
            <a:r>
              <a:rPr lang="it-IT" dirty="0"/>
              <a:t>Mancano all’appello diverse molecole importanti per la vita, ma come abbiamo affermato l’assenza di bande molecolari non esclude la presenza di molecole in un gas che si sta osservando. Esse potrebbero essere semplicemente </a:t>
            </a:r>
            <a:r>
              <a:rPr lang="it-IT" dirty="0" err="1"/>
              <a:t>piu</a:t>
            </a:r>
            <a:r>
              <a:rPr lang="it-IT" dirty="0"/>
              <a:t>̀ fredde oppure troppo grandi per ruotare o vibrare a velocità ed energie tali da cadere nel dominio osservabile. Quanto </a:t>
            </a:r>
            <a:r>
              <a:rPr lang="it-IT" dirty="0" err="1"/>
              <a:t>piu</a:t>
            </a:r>
            <a:r>
              <a:rPr lang="it-IT" dirty="0"/>
              <a:t>̀ una molecola è complessa, tanto meno ve- </a:t>
            </a:r>
            <a:r>
              <a:rPr lang="it-IT" dirty="0" err="1"/>
              <a:t>locemente</a:t>
            </a:r>
            <a:r>
              <a:rPr lang="it-IT" dirty="0"/>
              <a:t> essa </a:t>
            </a:r>
            <a:r>
              <a:rPr lang="it-IT" dirty="0" err="1"/>
              <a:t>potra</a:t>
            </a:r>
            <a:r>
              <a:rPr lang="it-IT" dirty="0"/>
              <a:t>̀ vibrare o ruotare senza essere distrutta e di conseguenza le sue variazioni di energia saranno piuttosto basse. Possiamo pensare che molecole molto complesse quali gli acidi nucleici possano emettere e assorbire radiazioni di lunghezza d’onda tanto elevate da cadere in regioni dello spettro elettromagneti- co difficili da osservare. Tuttavia sappiamo che la </a:t>
            </a:r>
            <a:r>
              <a:rPr lang="it-IT" dirty="0" err="1"/>
              <a:t>formammide</a:t>
            </a:r>
            <a:r>
              <a:rPr lang="it-IT" dirty="0"/>
              <a:t> (HC3NO) e l'acido cianidrico (HCN) nel vuoto e sotto i raggi UV, in laboratorio possono sintetizzare basi azotate se riscaldate a 700 K. Questo suggerisce la loro presenza anche nello spazio interstellare e indica che non occorre un pianeta come la Terra per formare molecole anche molto complesse. Esse si stanno formando e accumulando dalla nascita della Via Lattea, da 14 miliardi di anni</a:t>
            </a:r>
            <a:r>
              <a:rPr lang="it-IT"/>
              <a:t>. </a:t>
            </a:r>
            <a:endParaRPr lang="it-IT" dirty="0"/>
          </a:p>
        </p:txBody>
      </p:sp>
    </p:spTree>
    <p:extLst>
      <p:ext uri="{BB962C8B-B14F-4D97-AF65-F5344CB8AC3E}">
        <p14:creationId xmlns:p14="http://schemas.microsoft.com/office/powerpoint/2010/main" val="60441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B3E168-A2A6-744C-A9D7-0BF36A95F71E}"/>
              </a:ext>
            </a:extLst>
          </p:cNvPr>
          <p:cNvSpPr>
            <a:spLocks noGrp="1"/>
          </p:cNvSpPr>
          <p:nvPr>
            <p:ph type="title"/>
          </p:nvPr>
        </p:nvSpPr>
        <p:spPr/>
        <p:txBody>
          <a:bodyPr/>
          <a:lstStyle/>
          <a:p>
            <a:endParaRPr lang="en-GB"/>
          </a:p>
        </p:txBody>
      </p:sp>
      <p:sp>
        <p:nvSpPr>
          <p:cNvPr id="3" name="Segnaposto contenuto 2">
            <a:extLst>
              <a:ext uri="{FF2B5EF4-FFF2-40B4-BE49-F238E27FC236}">
                <a16:creationId xmlns:a16="http://schemas.microsoft.com/office/drawing/2014/main" id="{9651907F-0D3C-3245-BDBA-248B56258D1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91710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AC75C3-5FBF-ED40-BD1B-B4B1418BA15A}"/>
              </a:ext>
            </a:extLst>
          </p:cNvPr>
          <p:cNvSpPr>
            <a:spLocks noGrp="1"/>
          </p:cNvSpPr>
          <p:nvPr>
            <p:ph type="title"/>
          </p:nvPr>
        </p:nvSpPr>
        <p:spPr>
          <a:xfrm>
            <a:off x="410496" y="-372295"/>
            <a:ext cx="10515600" cy="1325563"/>
          </a:xfrm>
        </p:spPr>
        <p:txBody>
          <a:bodyPr/>
          <a:lstStyle/>
          <a:p>
            <a:r>
              <a:rPr lang="it-IT" b="1" dirty="0"/>
              <a:t>Stelle doppie e </a:t>
            </a:r>
            <a:r>
              <a:rPr lang="it-IT" b="1" dirty="0" err="1"/>
              <a:t>Supernovae</a:t>
            </a:r>
            <a:r>
              <a:rPr lang="it-IT" b="1" dirty="0"/>
              <a:t> </a:t>
            </a:r>
            <a:endParaRPr lang="en-GB" b="1" dirty="0"/>
          </a:p>
        </p:txBody>
      </p:sp>
      <p:sp>
        <p:nvSpPr>
          <p:cNvPr id="3" name="Segnaposto contenuto 2">
            <a:extLst>
              <a:ext uri="{FF2B5EF4-FFF2-40B4-BE49-F238E27FC236}">
                <a16:creationId xmlns:a16="http://schemas.microsoft.com/office/drawing/2014/main" id="{6C94799A-155A-F14B-ACDA-EC38C1F71299}"/>
              </a:ext>
            </a:extLst>
          </p:cNvPr>
          <p:cNvSpPr>
            <a:spLocks noGrp="1"/>
          </p:cNvSpPr>
          <p:nvPr>
            <p:ph idx="1"/>
          </p:nvPr>
        </p:nvSpPr>
        <p:spPr>
          <a:xfrm>
            <a:off x="132735" y="648928"/>
            <a:ext cx="11916697" cy="6209071"/>
          </a:xfrm>
        </p:spPr>
        <p:txBody>
          <a:bodyPr>
            <a:normAutofit lnSpcReduction="10000"/>
          </a:bodyPr>
          <a:lstStyle/>
          <a:p>
            <a:pPr algn="just"/>
            <a:r>
              <a:rPr lang="it-IT" dirty="0"/>
              <a:t>I sistemi di stelle che orbitano intorno ad un comune centro di massa sono detti </a:t>
            </a:r>
            <a:r>
              <a:rPr lang="it-IT" b="1" dirty="0"/>
              <a:t>sistemi binari</a:t>
            </a:r>
            <a:r>
              <a:rPr lang="it-IT" dirty="0"/>
              <a:t>, che se a contatto tra le due stelle avviene uno scambio di massa tra i due inviluppi. </a:t>
            </a:r>
          </a:p>
          <a:p>
            <a:pPr algn="just"/>
            <a:r>
              <a:rPr lang="it-IT" dirty="0"/>
              <a:t>Lo </a:t>
            </a:r>
            <a:r>
              <a:rPr lang="it-IT" b="1" dirty="0"/>
              <a:t>scambio di materia </a:t>
            </a:r>
            <a:r>
              <a:rPr lang="it-IT" dirty="0"/>
              <a:t>altera la massa e quindi l’evoluzione delle due stelle. </a:t>
            </a:r>
          </a:p>
          <a:p>
            <a:pPr algn="just"/>
            <a:r>
              <a:rPr lang="it-IT" dirty="0"/>
              <a:t>D’improvviso la luce del sistema binario aumenta, fino a diventare 5 miliardi di volte </a:t>
            </a:r>
            <a:r>
              <a:rPr lang="it-IT" dirty="0" err="1"/>
              <a:t>piu</a:t>
            </a:r>
            <a:r>
              <a:rPr lang="it-IT" dirty="0"/>
              <a:t>̀ brillante del Sole, e il materiale viene lanciato verso l’esterno a velocità di decine di migliaia di km/s. Il fenomeno viene chiamato </a:t>
            </a:r>
            <a:r>
              <a:rPr lang="it-IT" b="1" dirty="0"/>
              <a:t>esplosione di Supernova.</a:t>
            </a:r>
          </a:p>
          <a:p>
            <a:pPr algn="just"/>
            <a:r>
              <a:rPr lang="it-IT" dirty="0" err="1"/>
              <a:t>Piu</a:t>
            </a:r>
            <a:r>
              <a:rPr lang="it-IT" dirty="0"/>
              <a:t>̀ </a:t>
            </a:r>
            <a:r>
              <a:rPr lang="it-IT" b="1" dirty="0"/>
              <a:t>efficace a generare nuovi elementi chimici e a distribuirli</a:t>
            </a:r>
            <a:r>
              <a:rPr lang="it-IT" dirty="0"/>
              <a:t> nello spazio rispetto al vento delle nebulose planetarie.</a:t>
            </a:r>
          </a:p>
          <a:p>
            <a:pPr algn="just"/>
            <a:r>
              <a:rPr lang="it-IT" dirty="0"/>
              <a:t>Processi come </a:t>
            </a:r>
            <a:r>
              <a:rPr lang="it-IT" b="1" dirty="0"/>
              <a:t>cattura di neutroni durante le esplosioni di SN </a:t>
            </a:r>
            <a:r>
              <a:rPr lang="it-IT" dirty="0"/>
              <a:t>sono in grado di creare </a:t>
            </a:r>
            <a:r>
              <a:rPr lang="it-IT" b="1" dirty="0"/>
              <a:t>numerosi isotopi degli elementi </a:t>
            </a:r>
            <a:r>
              <a:rPr lang="it-IT" b="1" dirty="0" err="1"/>
              <a:t>gia</a:t>
            </a:r>
            <a:r>
              <a:rPr lang="it-IT" b="1" dirty="0"/>
              <a:t>̀ nati e nuovi elementi </a:t>
            </a:r>
            <a:r>
              <a:rPr lang="it-IT" b="1" dirty="0" err="1"/>
              <a:t>piu</a:t>
            </a:r>
            <a:r>
              <a:rPr lang="it-IT" b="1" dirty="0"/>
              <a:t>̀ pesanti</a:t>
            </a:r>
            <a:r>
              <a:rPr lang="it-IT" dirty="0"/>
              <a:t>.</a:t>
            </a:r>
          </a:p>
          <a:p>
            <a:pPr algn="just"/>
            <a:r>
              <a:rPr lang="it-IT" dirty="0"/>
              <a:t>Nella nostra galassia, </a:t>
            </a:r>
            <a:r>
              <a:rPr lang="it-IT" b="1" dirty="0"/>
              <a:t>esplode una supernova circa ogni 72 anni.</a:t>
            </a:r>
          </a:p>
          <a:p>
            <a:pPr algn="just"/>
            <a:r>
              <a:rPr lang="it-IT" dirty="0"/>
              <a:t>Meccanismo che genera “venti di supernova” che lanciano particelle creando sulla Terra quel fenomeno noto sotto il nome di “raggi cosmici”, </a:t>
            </a:r>
            <a:r>
              <a:rPr lang="it-IT" b="1" dirty="0"/>
              <a:t>molto efficace.</a:t>
            </a:r>
          </a:p>
          <a:p>
            <a:endParaRPr lang="en-GB" dirty="0"/>
          </a:p>
        </p:txBody>
      </p:sp>
    </p:spTree>
    <p:extLst>
      <p:ext uri="{BB962C8B-B14F-4D97-AF65-F5344CB8AC3E}">
        <p14:creationId xmlns:p14="http://schemas.microsoft.com/office/powerpoint/2010/main" val="251619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359C30-FCD7-FD45-839D-44E8C4C1D833}"/>
              </a:ext>
            </a:extLst>
          </p:cNvPr>
          <p:cNvSpPr>
            <a:spLocks noGrp="1"/>
          </p:cNvSpPr>
          <p:nvPr>
            <p:ph type="title"/>
          </p:nvPr>
        </p:nvSpPr>
        <p:spPr>
          <a:xfrm>
            <a:off x="838200" y="-357546"/>
            <a:ext cx="10515600" cy="1325563"/>
          </a:xfrm>
        </p:spPr>
        <p:txBody>
          <a:bodyPr/>
          <a:lstStyle/>
          <a:p>
            <a:r>
              <a:rPr lang="it-IT" b="1" dirty="0"/>
              <a:t>Formazione degli elementi oltre il carbonio </a:t>
            </a:r>
            <a:endParaRPr lang="en-GB" b="1" dirty="0"/>
          </a:p>
        </p:txBody>
      </p:sp>
      <p:sp>
        <p:nvSpPr>
          <p:cNvPr id="3" name="Segnaposto contenuto 2">
            <a:extLst>
              <a:ext uri="{FF2B5EF4-FFF2-40B4-BE49-F238E27FC236}">
                <a16:creationId xmlns:a16="http://schemas.microsoft.com/office/drawing/2014/main" id="{388670E3-B27C-0C44-B6DF-723F000C35AC}"/>
              </a:ext>
            </a:extLst>
          </p:cNvPr>
          <p:cNvSpPr>
            <a:spLocks noGrp="1"/>
          </p:cNvSpPr>
          <p:nvPr>
            <p:ph idx="1"/>
          </p:nvPr>
        </p:nvSpPr>
        <p:spPr>
          <a:xfrm>
            <a:off x="-1" y="737419"/>
            <a:ext cx="12019935" cy="5439544"/>
          </a:xfrm>
        </p:spPr>
        <p:txBody>
          <a:bodyPr anchor="ctr">
            <a:normAutofit/>
          </a:bodyPr>
          <a:lstStyle/>
          <a:p>
            <a:pPr algn="just"/>
            <a:r>
              <a:rPr lang="it-IT" dirty="0"/>
              <a:t>Stelle massicce, dalle 5 M☉ in su, hanno massa e dimensione da raggiungere temperature altissime nel core.</a:t>
            </a:r>
          </a:p>
          <a:p>
            <a:pPr algn="just"/>
            <a:r>
              <a:rPr lang="it-IT" dirty="0"/>
              <a:t>Sono </a:t>
            </a:r>
            <a:r>
              <a:rPr lang="it-IT" b="1" dirty="0"/>
              <a:t>rare rispetto a quelle come il Sole </a:t>
            </a:r>
            <a:r>
              <a:rPr lang="it-IT" dirty="0"/>
              <a:t>e passano </a:t>
            </a:r>
            <a:r>
              <a:rPr lang="it-IT" b="1" dirty="0"/>
              <a:t>velocemente le fasi del bruciamento dell’idrogeno e dell’elio</a:t>
            </a:r>
            <a:r>
              <a:rPr lang="it-IT" dirty="0"/>
              <a:t>, il bruciamento del </a:t>
            </a:r>
            <a:r>
              <a:rPr lang="it-IT" b="1" dirty="0"/>
              <a:t>carbonio produce magnesio, sodio, neon, e ossigeno</a:t>
            </a:r>
            <a:r>
              <a:rPr lang="it-IT" dirty="0"/>
              <a:t>. </a:t>
            </a:r>
          </a:p>
          <a:p>
            <a:pPr algn="just"/>
            <a:r>
              <a:rPr lang="it-IT" dirty="0"/>
              <a:t>Il </a:t>
            </a:r>
            <a:r>
              <a:rPr lang="it-IT" b="1" dirty="0"/>
              <a:t>bruciamento dell’ossigeno ad alta temperatura </a:t>
            </a:r>
            <a:r>
              <a:rPr lang="it-IT" dirty="0"/>
              <a:t>produce </a:t>
            </a:r>
            <a:r>
              <a:rPr lang="it-IT" b="1" dirty="0"/>
              <a:t>zolfo, silicio e fosforo, due altri elementi PONCHS</a:t>
            </a:r>
            <a:r>
              <a:rPr lang="it-IT" dirty="0"/>
              <a:t>. </a:t>
            </a:r>
          </a:p>
          <a:p>
            <a:pPr algn="just"/>
            <a:r>
              <a:rPr lang="it-IT" dirty="0"/>
              <a:t>Il fosforo è essenziale per la costruzione dell’ossatura del DNA e dell’RNA. </a:t>
            </a:r>
          </a:p>
          <a:p>
            <a:pPr algn="just"/>
            <a:r>
              <a:rPr lang="it-IT" dirty="0"/>
              <a:t>Lo zolfo è importante </a:t>
            </a:r>
            <a:r>
              <a:rPr lang="it-IT" dirty="0" err="1"/>
              <a:t>perche</a:t>
            </a:r>
            <a:r>
              <a:rPr lang="it-IT" dirty="0"/>
              <a:t>́ fonte di energia per alcune forme viventi. </a:t>
            </a:r>
          </a:p>
          <a:p>
            <a:pPr algn="just"/>
            <a:r>
              <a:rPr lang="it-IT" dirty="0"/>
              <a:t>Il silicio è necessario per costruire qualsiasi pianeta. </a:t>
            </a:r>
          </a:p>
        </p:txBody>
      </p:sp>
    </p:spTree>
    <p:extLst>
      <p:ext uri="{BB962C8B-B14F-4D97-AF65-F5344CB8AC3E}">
        <p14:creationId xmlns:p14="http://schemas.microsoft.com/office/powerpoint/2010/main" val="414250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0A91C2-02FE-6045-8905-DA72754B7AD6}"/>
              </a:ext>
            </a:extLst>
          </p:cNvPr>
          <p:cNvSpPr>
            <a:spLocks noGrp="1"/>
          </p:cNvSpPr>
          <p:nvPr>
            <p:ph type="title"/>
          </p:nvPr>
        </p:nvSpPr>
        <p:spPr/>
        <p:txBody>
          <a:bodyPr/>
          <a:lstStyle/>
          <a:p>
            <a:r>
              <a:rPr lang="it-IT" b="1" dirty="0"/>
              <a:t>La nascita degli elementi pesanti </a:t>
            </a:r>
            <a:endParaRPr lang="en-GB" b="1" dirty="0"/>
          </a:p>
        </p:txBody>
      </p:sp>
      <p:sp>
        <p:nvSpPr>
          <p:cNvPr id="3" name="Segnaposto contenuto 2">
            <a:extLst>
              <a:ext uri="{FF2B5EF4-FFF2-40B4-BE49-F238E27FC236}">
                <a16:creationId xmlns:a16="http://schemas.microsoft.com/office/drawing/2014/main" id="{754FD9C2-D3D8-E341-A1DD-C86696EDED20}"/>
              </a:ext>
            </a:extLst>
          </p:cNvPr>
          <p:cNvSpPr>
            <a:spLocks noGrp="1"/>
          </p:cNvSpPr>
          <p:nvPr>
            <p:ph idx="1"/>
          </p:nvPr>
        </p:nvSpPr>
        <p:spPr>
          <a:xfrm>
            <a:off x="162231" y="1825625"/>
            <a:ext cx="11842955" cy="4351338"/>
          </a:xfrm>
        </p:spPr>
        <p:txBody>
          <a:bodyPr/>
          <a:lstStyle/>
          <a:p>
            <a:pPr algn="just"/>
            <a:r>
              <a:rPr lang="it-IT" dirty="0"/>
              <a:t>Come si creano gli elementi chimici </a:t>
            </a:r>
            <a:r>
              <a:rPr lang="it-IT" dirty="0" err="1"/>
              <a:t>piu</a:t>
            </a:r>
            <a:r>
              <a:rPr lang="it-IT" dirty="0"/>
              <a:t>̀ pesanti del ferro, visto che la fusione nucleare si arresta al Ni-Fe?</a:t>
            </a:r>
          </a:p>
          <a:p>
            <a:pPr algn="just"/>
            <a:r>
              <a:rPr lang="it-IT" dirty="0"/>
              <a:t>La produzione di elementi </a:t>
            </a:r>
            <a:r>
              <a:rPr lang="it-IT" dirty="0" err="1"/>
              <a:t>piu</a:t>
            </a:r>
            <a:r>
              <a:rPr lang="it-IT" dirty="0"/>
              <a:t>̀ pesanti attraverso la fusione nucleare richiederebbe un input di energia e </a:t>
            </a:r>
            <a:r>
              <a:rPr lang="it-IT" dirty="0" err="1"/>
              <a:t>percio</a:t>
            </a:r>
            <a:r>
              <a:rPr lang="it-IT" dirty="0"/>
              <a:t>̀ non </a:t>
            </a:r>
            <a:r>
              <a:rPr lang="it-IT" dirty="0" err="1"/>
              <a:t>puo</a:t>
            </a:r>
            <a:r>
              <a:rPr lang="it-IT" dirty="0"/>
              <a:t>̀ durare nel core delle stelle, dove la sottrazione di energia favorirebbe il collasso gravitazionale.</a:t>
            </a:r>
          </a:p>
          <a:p>
            <a:pPr algn="just"/>
            <a:r>
              <a:rPr lang="it-IT" dirty="0"/>
              <a:t>Essi nascono attraverso il processo di cattura di neutroni, che essendo privi di carica possono penetrare nel nucleo creando un isotopo di peso atomico maggiore. </a:t>
            </a:r>
          </a:p>
          <a:p>
            <a:endParaRPr lang="it-IT" dirty="0"/>
          </a:p>
          <a:p>
            <a:endParaRPr lang="en-GB" dirty="0"/>
          </a:p>
        </p:txBody>
      </p:sp>
    </p:spTree>
    <p:extLst>
      <p:ext uri="{BB962C8B-B14F-4D97-AF65-F5344CB8AC3E}">
        <p14:creationId xmlns:p14="http://schemas.microsoft.com/office/powerpoint/2010/main" val="148437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B19E39-7409-4446-B594-08407F1E5F8B}"/>
              </a:ext>
            </a:extLst>
          </p:cNvPr>
          <p:cNvSpPr>
            <a:spLocks noGrp="1"/>
          </p:cNvSpPr>
          <p:nvPr>
            <p:ph type="title"/>
          </p:nvPr>
        </p:nvSpPr>
        <p:spPr>
          <a:xfrm>
            <a:off x="774290" y="-328049"/>
            <a:ext cx="10515600" cy="1325563"/>
          </a:xfrm>
        </p:spPr>
        <p:txBody>
          <a:bodyPr/>
          <a:lstStyle/>
          <a:p>
            <a:r>
              <a:rPr lang="it-IT" b="1" dirty="0"/>
              <a:t>Il ciclo chimico della Galassia </a:t>
            </a:r>
            <a:endParaRPr lang="en-GB" b="1" dirty="0"/>
          </a:p>
        </p:txBody>
      </p:sp>
      <p:sp>
        <p:nvSpPr>
          <p:cNvPr id="3" name="Segnaposto contenuto 2">
            <a:extLst>
              <a:ext uri="{FF2B5EF4-FFF2-40B4-BE49-F238E27FC236}">
                <a16:creationId xmlns:a16="http://schemas.microsoft.com/office/drawing/2014/main" id="{9872913B-196A-A644-807A-976BD03F4240}"/>
              </a:ext>
            </a:extLst>
          </p:cNvPr>
          <p:cNvSpPr>
            <a:spLocks noGrp="1"/>
          </p:cNvSpPr>
          <p:nvPr>
            <p:ph idx="1"/>
          </p:nvPr>
        </p:nvSpPr>
        <p:spPr>
          <a:xfrm>
            <a:off x="162232" y="997514"/>
            <a:ext cx="11739716" cy="5595015"/>
          </a:xfrm>
        </p:spPr>
        <p:txBody>
          <a:bodyPr>
            <a:normAutofit fontScale="92500" lnSpcReduction="10000"/>
          </a:bodyPr>
          <a:lstStyle/>
          <a:p>
            <a:pPr algn="just"/>
            <a:r>
              <a:rPr lang="it-IT" dirty="0"/>
              <a:t>Da quanto detto, </a:t>
            </a:r>
            <a:r>
              <a:rPr lang="it-IT" b="1" dirty="0"/>
              <a:t>le </a:t>
            </a:r>
            <a:r>
              <a:rPr lang="it-IT" b="1" dirty="0" err="1"/>
              <a:t>SuperNovae</a:t>
            </a:r>
            <a:r>
              <a:rPr lang="it-IT" b="1" dirty="0"/>
              <a:t> (SN) derivanti da stelle di grande massa sono le macchine chimiche che, partendo dall’idrogeno, producono tutti gli elementi fino al ferro e poi, esplodendo, li distribuiscono nello spazio a enormi distanze.</a:t>
            </a:r>
            <a:r>
              <a:rPr lang="it-IT" dirty="0"/>
              <a:t> Intorno alle SN, le nubi di gas interstellare vengono inseminate da elementi chimici </a:t>
            </a:r>
            <a:r>
              <a:rPr lang="it-IT" dirty="0" err="1"/>
              <a:t>piu</a:t>
            </a:r>
            <a:r>
              <a:rPr lang="it-IT" dirty="0"/>
              <a:t>̀ pesanti dell’elio e col passare del tempo si arricchiscono di quei materiali essenziali a formare pianeti, atmosfere, strutture organiche. </a:t>
            </a:r>
          </a:p>
          <a:p>
            <a:pPr algn="just"/>
            <a:r>
              <a:rPr lang="it-IT" b="1" dirty="0"/>
              <a:t>A questo meccanismo di diffusione e arricchimento diretto si aggiunge la rotazione della Via lattea</a:t>
            </a:r>
            <a:r>
              <a:rPr lang="it-IT" dirty="0"/>
              <a:t>: </a:t>
            </a:r>
          </a:p>
          <a:p>
            <a:pPr lvl="1" algn="just"/>
            <a:r>
              <a:rPr lang="it-IT" dirty="0"/>
              <a:t>tutte le stelle, nubi di gas e polveri ruotano intorno al centro della nostra galassia, ognuna con un’orbita diversa e a velocità diverse; </a:t>
            </a:r>
          </a:p>
          <a:p>
            <a:pPr lvl="1" algn="just"/>
            <a:r>
              <a:rPr lang="it-IT" dirty="0"/>
              <a:t>gli atomi prodotti dalle stelle si mescolano tra loro, generando una composizione chimica che diventa sempre </a:t>
            </a:r>
            <a:r>
              <a:rPr lang="it-IT" dirty="0" err="1"/>
              <a:t>piu</a:t>
            </a:r>
            <a:r>
              <a:rPr lang="it-IT" dirty="0"/>
              <a:t>̀ uniforme nel tempo.</a:t>
            </a:r>
          </a:p>
          <a:p>
            <a:pPr lvl="1" algn="just"/>
            <a:r>
              <a:rPr lang="it-IT" dirty="0"/>
              <a:t>la percentuale dei vari elementi nei dintorni del Sole è simile a quella dall’altra parte della Galassia;</a:t>
            </a:r>
          </a:p>
          <a:p>
            <a:pPr lvl="1" algn="just"/>
            <a:r>
              <a:rPr lang="it-IT" dirty="0"/>
              <a:t>la vita per originarsi ha bisogno di precisi elementi chimici e </a:t>
            </a:r>
            <a:r>
              <a:rPr lang="it-IT" dirty="0" err="1"/>
              <a:t>potra</a:t>
            </a:r>
            <a:r>
              <a:rPr lang="it-IT" dirty="0"/>
              <a:t>̀ nascere qui come altrove, </a:t>
            </a:r>
            <a:r>
              <a:rPr lang="it-IT" dirty="0" err="1"/>
              <a:t>perche</a:t>
            </a:r>
            <a:r>
              <a:rPr lang="it-IT" dirty="0"/>
              <a:t>́ le stelle, le esplosioni di SN e la rotazione della Via Lattea ne garantiscono la produzione e distribuzione nello spazio. </a:t>
            </a:r>
          </a:p>
          <a:p>
            <a:endParaRPr lang="en-GB" dirty="0"/>
          </a:p>
        </p:txBody>
      </p:sp>
    </p:spTree>
    <p:extLst>
      <p:ext uri="{BB962C8B-B14F-4D97-AF65-F5344CB8AC3E}">
        <p14:creationId xmlns:p14="http://schemas.microsoft.com/office/powerpoint/2010/main" val="77290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994FB5-0A17-E243-BD48-0C01A8BCB63D}"/>
              </a:ext>
            </a:extLst>
          </p:cNvPr>
          <p:cNvSpPr>
            <a:spLocks noGrp="1"/>
          </p:cNvSpPr>
          <p:nvPr>
            <p:ph type="title"/>
          </p:nvPr>
        </p:nvSpPr>
        <p:spPr>
          <a:xfrm>
            <a:off x="838200" y="-269055"/>
            <a:ext cx="10515600" cy="1325563"/>
          </a:xfrm>
        </p:spPr>
        <p:txBody>
          <a:bodyPr/>
          <a:lstStyle/>
          <a:p>
            <a:r>
              <a:rPr lang="it-IT" b="1" dirty="0"/>
              <a:t>Il ciclo chimico della Galassia </a:t>
            </a:r>
            <a:endParaRPr lang="en-GB" dirty="0"/>
          </a:p>
        </p:txBody>
      </p:sp>
      <p:sp>
        <p:nvSpPr>
          <p:cNvPr id="3" name="Segnaposto contenuto 2">
            <a:extLst>
              <a:ext uri="{FF2B5EF4-FFF2-40B4-BE49-F238E27FC236}">
                <a16:creationId xmlns:a16="http://schemas.microsoft.com/office/drawing/2014/main" id="{1D6FA059-8FAF-E14F-88AE-BFB048BD13A2}"/>
              </a:ext>
            </a:extLst>
          </p:cNvPr>
          <p:cNvSpPr>
            <a:spLocks noGrp="1"/>
          </p:cNvSpPr>
          <p:nvPr>
            <p:ph idx="1"/>
          </p:nvPr>
        </p:nvSpPr>
        <p:spPr>
          <a:xfrm>
            <a:off x="0" y="825910"/>
            <a:ext cx="12049432" cy="6032090"/>
          </a:xfrm>
        </p:spPr>
        <p:txBody>
          <a:bodyPr anchor="ctr">
            <a:normAutofit/>
          </a:bodyPr>
          <a:lstStyle/>
          <a:p>
            <a:pPr algn="just"/>
            <a:r>
              <a:rPr lang="it-IT" dirty="0"/>
              <a:t>Atomi di vario peso si incrociano nello spazio quasi vuoto per milioni di anni.</a:t>
            </a:r>
          </a:p>
          <a:p>
            <a:pPr algn="just"/>
            <a:r>
              <a:rPr lang="it-IT" dirty="0"/>
              <a:t>Gran parte dell’energia dell’esplosione di SN viene spesa nell’accelerazione di particelle leggere, come nuclei di idrogeno, a velocità fino a 30000 km/</a:t>
            </a:r>
            <a:r>
              <a:rPr lang="it-IT" dirty="0" err="1"/>
              <a:t>s</a:t>
            </a:r>
            <a:r>
              <a:rPr lang="it-IT" dirty="0"/>
              <a:t>, pari a 1/10 della velocità della luce nel vuoto.</a:t>
            </a:r>
          </a:p>
          <a:p>
            <a:pPr algn="just"/>
            <a:r>
              <a:rPr lang="it-IT" dirty="0"/>
              <a:t>I nuclei atomici, e gli atomi da essi generati attraverso la cattura di elettroni, viaggiano invece a poche centinaia di km/</a:t>
            </a:r>
            <a:r>
              <a:rPr lang="it-IT" dirty="0" err="1"/>
              <a:t>s</a:t>
            </a:r>
            <a:r>
              <a:rPr lang="it-IT" dirty="0"/>
              <a:t> e possono interagire con altri atomi dello spazio interstellare formando legami elettrici.</a:t>
            </a:r>
          </a:p>
          <a:p>
            <a:pPr algn="just"/>
            <a:r>
              <a:rPr lang="it-IT" dirty="0"/>
              <a:t>Si formano così le molecole. </a:t>
            </a:r>
          </a:p>
          <a:p>
            <a:pPr algn="just"/>
            <a:r>
              <a:rPr lang="it-IT" dirty="0"/>
              <a:t>Ancora lontani dalla formazione dei pianeti e dall’insorgere della vita, processo che avviene nel freddo spazio interstellare e nel buio delle nubi di polvere.</a:t>
            </a:r>
          </a:p>
          <a:p>
            <a:pPr algn="just"/>
            <a:r>
              <a:rPr lang="it-IT" dirty="0"/>
              <a:t>Fino a che punto </a:t>
            </a:r>
            <a:r>
              <a:rPr lang="it-IT" dirty="0" err="1"/>
              <a:t>puo</a:t>
            </a:r>
            <a:r>
              <a:rPr lang="it-IT" dirty="0"/>
              <a:t>̀ arrivare la sintesi di molecole nello spazio, senza che siano ancora formati pianeti? Per capirlo il nostro viaggio continua tra le molecole interstellari. </a:t>
            </a:r>
          </a:p>
          <a:p>
            <a:endParaRPr lang="en-GB" dirty="0"/>
          </a:p>
        </p:txBody>
      </p:sp>
    </p:spTree>
    <p:extLst>
      <p:ext uri="{BB962C8B-B14F-4D97-AF65-F5344CB8AC3E}">
        <p14:creationId xmlns:p14="http://schemas.microsoft.com/office/powerpoint/2010/main" val="209788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BF890E-B7F9-DC4A-A3E2-9F1FC089A19B}"/>
              </a:ext>
            </a:extLst>
          </p:cNvPr>
          <p:cNvSpPr>
            <a:spLocks noGrp="1"/>
          </p:cNvSpPr>
          <p:nvPr>
            <p:ph type="title"/>
          </p:nvPr>
        </p:nvSpPr>
        <p:spPr>
          <a:xfrm>
            <a:off x="838200" y="-342798"/>
            <a:ext cx="10515600" cy="1325563"/>
          </a:xfrm>
        </p:spPr>
        <p:txBody>
          <a:bodyPr/>
          <a:lstStyle/>
          <a:p>
            <a:r>
              <a:rPr lang="it-IT" dirty="0"/>
              <a:t>La nascita di molecole </a:t>
            </a:r>
            <a:endParaRPr lang="en-GB" dirty="0"/>
          </a:p>
        </p:txBody>
      </p:sp>
      <p:sp>
        <p:nvSpPr>
          <p:cNvPr id="3" name="Segnaposto contenuto 2">
            <a:extLst>
              <a:ext uri="{FF2B5EF4-FFF2-40B4-BE49-F238E27FC236}">
                <a16:creationId xmlns:a16="http://schemas.microsoft.com/office/drawing/2014/main" id="{531C76C3-9D0A-654A-9AD5-3E3A49E35D6D}"/>
              </a:ext>
            </a:extLst>
          </p:cNvPr>
          <p:cNvSpPr>
            <a:spLocks noGrp="1"/>
          </p:cNvSpPr>
          <p:nvPr>
            <p:ph idx="1"/>
          </p:nvPr>
        </p:nvSpPr>
        <p:spPr>
          <a:xfrm>
            <a:off x="0" y="752168"/>
            <a:ext cx="12192000" cy="5958348"/>
          </a:xfrm>
        </p:spPr>
        <p:txBody>
          <a:bodyPr anchor="ctr"/>
          <a:lstStyle/>
          <a:p>
            <a:pPr algn="just"/>
            <a:r>
              <a:rPr lang="it-IT" dirty="0"/>
              <a:t>Le funzioni degli esseri viventi sono guidate da processi fisici e chimici tra un nu- mero grandissimo di molecole.</a:t>
            </a:r>
          </a:p>
          <a:p>
            <a:pPr algn="just"/>
            <a:r>
              <a:rPr lang="it-IT" dirty="0"/>
              <a:t>Alla temperatura delle stelle, la maggior parte di queste molecole non esiste </a:t>
            </a:r>
            <a:r>
              <a:rPr lang="it-IT" dirty="0" err="1"/>
              <a:t>poiche</a:t>
            </a:r>
            <a:r>
              <a:rPr lang="it-IT" dirty="0"/>
              <a:t>́ le collisioni sono così frequenti e così energetiche da spezzare i legami tra gli atomi. </a:t>
            </a:r>
          </a:p>
          <a:p>
            <a:pPr algn="just"/>
            <a:r>
              <a:rPr lang="it-IT" dirty="0"/>
              <a:t>Le prime stelle a formarsi erano fatte solo di idrogeno, elio e tracce di elementi leggeri e nessuna delle nostre molecole fatte di carbonio e azoto poteva esistere nell’epoca primordiale del nostro universo. </a:t>
            </a:r>
          </a:p>
          <a:p>
            <a:pPr algn="just"/>
            <a:r>
              <a:rPr lang="it-IT" dirty="0"/>
              <a:t>Il cammino che da un “oceano” primordiale di idrogeno ed elio ci porta alla vita passa attraverso le stelle ma continua nello spazio freddo e quasi vuoto attorno ad esse. </a:t>
            </a:r>
          </a:p>
          <a:p>
            <a:endParaRPr lang="en-GB" dirty="0"/>
          </a:p>
        </p:txBody>
      </p:sp>
    </p:spTree>
    <p:extLst>
      <p:ext uri="{BB962C8B-B14F-4D97-AF65-F5344CB8AC3E}">
        <p14:creationId xmlns:p14="http://schemas.microsoft.com/office/powerpoint/2010/main" val="1423742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7EA709-9634-604A-B459-6287D0A262C8}"/>
              </a:ext>
            </a:extLst>
          </p:cNvPr>
          <p:cNvSpPr>
            <a:spLocks noGrp="1"/>
          </p:cNvSpPr>
          <p:nvPr>
            <p:ph type="title"/>
          </p:nvPr>
        </p:nvSpPr>
        <p:spPr/>
        <p:txBody>
          <a:bodyPr/>
          <a:lstStyle/>
          <a:p>
            <a:endParaRPr lang="en-GB"/>
          </a:p>
        </p:txBody>
      </p:sp>
      <p:pic>
        <p:nvPicPr>
          <p:cNvPr id="5" name="Immagine 4">
            <a:extLst>
              <a:ext uri="{FF2B5EF4-FFF2-40B4-BE49-F238E27FC236}">
                <a16:creationId xmlns:a16="http://schemas.microsoft.com/office/drawing/2014/main" id="{8FE26D5F-F8FD-B048-ADA7-D495FF6E72BF}"/>
              </a:ext>
            </a:extLst>
          </p:cNvPr>
          <p:cNvPicPr>
            <a:picLocks noChangeAspect="1"/>
          </p:cNvPicPr>
          <p:nvPr/>
        </p:nvPicPr>
        <p:blipFill>
          <a:blip r:embed="rId2"/>
          <a:stretch>
            <a:fillRect/>
          </a:stretch>
        </p:blipFill>
        <p:spPr>
          <a:xfrm>
            <a:off x="93017" y="54441"/>
            <a:ext cx="11558357" cy="6670824"/>
          </a:xfrm>
          <a:prstGeom prst="rect">
            <a:avLst/>
          </a:prstGeom>
        </p:spPr>
      </p:pic>
    </p:spTree>
    <p:extLst>
      <p:ext uri="{BB962C8B-B14F-4D97-AF65-F5344CB8AC3E}">
        <p14:creationId xmlns:p14="http://schemas.microsoft.com/office/powerpoint/2010/main" val="381807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5192F6-08E9-B14E-8082-B6A0B4353E7A}"/>
              </a:ext>
            </a:extLst>
          </p:cNvPr>
          <p:cNvSpPr>
            <a:spLocks noGrp="1"/>
          </p:cNvSpPr>
          <p:nvPr>
            <p:ph type="title"/>
          </p:nvPr>
        </p:nvSpPr>
        <p:spPr>
          <a:xfrm>
            <a:off x="675967" y="-401791"/>
            <a:ext cx="10515600" cy="1325563"/>
          </a:xfrm>
        </p:spPr>
        <p:txBody>
          <a:bodyPr/>
          <a:lstStyle/>
          <a:p>
            <a:r>
              <a:rPr lang="it-IT" dirty="0"/>
              <a:t>La nascita di molecole </a:t>
            </a:r>
            <a:endParaRPr lang="en-GB" dirty="0"/>
          </a:p>
        </p:txBody>
      </p:sp>
      <p:sp>
        <p:nvSpPr>
          <p:cNvPr id="3" name="Segnaposto contenuto 2">
            <a:extLst>
              <a:ext uri="{FF2B5EF4-FFF2-40B4-BE49-F238E27FC236}">
                <a16:creationId xmlns:a16="http://schemas.microsoft.com/office/drawing/2014/main" id="{15B97331-E0E3-7549-B198-6C58A201741E}"/>
              </a:ext>
            </a:extLst>
          </p:cNvPr>
          <p:cNvSpPr>
            <a:spLocks noGrp="1"/>
          </p:cNvSpPr>
          <p:nvPr>
            <p:ph idx="1"/>
          </p:nvPr>
        </p:nvSpPr>
        <p:spPr>
          <a:xfrm>
            <a:off x="235973" y="589934"/>
            <a:ext cx="11695471" cy="6268065"/>
          </a:xfrm>
        </p:spPr>
        <p:txBody>
          <a:bodyPr anchor="ctr">
            <a:normAutofit fontScale="92500" lnSpcReduction="10000"/>
          </a:bodyPr>
          <a:lstStyle/>
          <a:p>
            <a:pPr algn="just"/>
            <a:r>
              <a:rPr lang="it-IT" dirty="0"/>
              <a:t>Gli atomi che vengono proiettati nello spazio durante la vita delle stelle si trovano in un ambiente con temperature e </a:t>
            </a:r>
            <a:r>
              <a:rPr lang="it-IT" dirty="0" err="1"/>
              <a:t>densita</a:t>
            </a:r>
            <a:r>
              <a:rPr lang="it-IT" dirty="0"/>
              <a:t>̀ molto basse. </a:t>
            </a:r>
          </a:p>
          <a:p>
            <a:pPr algn="just"/>
            <a:r>
              <a:rPr lang="it-IT" dirty="0"/>
              <a:t>All’esterno delle nubi di gas, la </a:t>
            </a:r>
            <a:r>
              <a:rPr lang="it-IT" dirty="0" err="1"/>
              <a:t>densita</a:t>
            </a:r>
            <a:r>
              <a:rPr lang="it-IT" dirty="0"/>
              <a:t>̀ di particelle è di 10</a:t>
            </a:r>
            <a:r>
              <a:rPr lang="it-IT" baseline="30000" dirty="0"/>
              <a:t>6</a:t>
            </a:r>
            <a:r>
              <a:rPr lang="it-IT" dirty="0"/>
              <a:t> m</a:t>
            </a:r>
            <a:r>
              <a:rPr lang="it-IT" baseline="30000" dirty="0"/>
              <a:t>-3</a:t>
            </a:r>
            <a:r>
              <a:rPr lang="it-IT" dirty="0"/>
              <a:t>, dieci miliardi di miliardi di volte meno densa dell’atmosfera terrestre in pianura (10</a:t>
            </a:r>
            <a:r>
              <a:rPr lang="it-IT" baseline="30000" dirty="0"/>
              <a:t>25</a:t>
            </a:r>
            <a:r>
              <a:rPr lang="it-IT" dirty="0"/>
              <a:t> m</a:t>
            </a:r>
            <a:r>
              <a:rPr lang="it-IT" baseline="30000" dirty="0"/>
              <a:t>-3</a:t>
            </a:r>
            <a:r>
              <a:rPr lang="it-IT" dirty="0"/>
              <a:t>). </a:t>
            </a:r>
          </a:p>
          <a:p>
            <a:pPr algn="just"/>
            <a:r>
              <a:rPr lang="it-IT" dirty="0"/>
              <a:t>Le collisioni tra particelle sono rarissime e la temperatura cinetica (determinata dalla velocità media delle particelle di un gas) è tra -140 e -248 °C, vicina allo zero assoluto.</a:t>
            </a:r>
          </a:p>
          <a:p>
            <a:pPr algn="just"/>
            <a:r>
              <a:rPr lang="it-IT" dirty="0"/>
              <a:t>Qui gli atomi possono catturare elettroni e collidere con altri atomi, legandosi chimicamente a formare molecole.</a:t>
            </a:r>
          </a:p>
          <a:p>
            <a:pPr algn="just"/>
            <a:r>
              <a:rPr lang="it-IT" dirty="0"/>
              <a:t>Collisioni rare, ma i volumi coinvolti sono migliaia di parsec cubici (milioni di miliardi di km al cubo!) e ci sono così tanti atomi da generare un numero enorme di molecole.</a:t>
            </a:r>
          </a:p>
          <a:p>
            <a:pPr algn="just"/>
            <a:r>
              <a:rPr lang="it-IT" dirty="0"/>
              <a:t>Però la vita di queste molecole non è affatto facile, particelle e radiazioni sono in grado di ionizzare atomi e dissociare molecole.</a:t>
            </a:r>
            <a:br>
              <a:rPr lang="it-IT" dirty="0"/>
            </a:br>
            <a:r>
              <a:rPr lang="it-IT" dirty="0"/>
              <a:t>Le molecole non riescono mai a formarsi se le dissociazioni prevalgono sulle associazioni di atomi.</a:t>
            </a:r>
          </a:p>
          <a:p>
            <a:pPr algn="just"/>
            <a:r>
              <a:rPr lang="it-IT" dirty="0"/>
              <a:t>Un ruolo protettivo in questo processo viene svolto dalla polvere. </a:t>
            </a:r>
          </a:p>
        </p:txBody>
      </p:sp>
    </p:spTree>
    <p:extLst>
      <p:ext uri="{BB962C8B-B14F-4D97-AF65-F5344CB8AC3E}">
        <p14:creationId xmlns:p14="http://schemas.microsoft.com/office/powerpoint/2010/main" val="39802365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C65C80C7D2D2E4CB1D0EF17246767DD" ma:contentTypeVersion="2" ma:contentTypeDescription="Creare un nuovo documento." ma:contentTypeScope="" ma:versionID="02f53757d1fb9ddfe538bca01df1b25d">
  <xsd:schema xmlns:xsd="http://www.w3.org/2001/XMLSchema" xmlns:xs="http://www.w3.org/2001/XMLSchema" xmlns:p="http://schemas.microsoft.com/office/2006/metadata/properties" xmlns:ns2="85890f07-31f4-4508-84e7-38a9461c0033" targetNamespace="http://schemas.microsoft.com/office/2006/metadata/properties" ma:root="true" ma:fieldsID="a7f3790e0572c86d6e267f440a8ff700" ns2:_="">
    <xsd:import namespace="85890f07-31f4-4508-84e7-38a9461c00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90f07-31f4-4508-84e7-38a9461c00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F4527C-914F-414A-8C64-F26ED3A5404F}"/>
</file>

<file path=customXml/itemProps2.xml><?xml version="1.0" encoding="utf-8"?>
<ds:datastoreItem xmlns:ds="http://schemas.openxmlformats.org/officeDocument/2006/customXml" ds:itemID="{BFA97DFC-70A1-470F-AA5C-3EEED4C5E926}"/>
</file>

<file path=customXml/itemProps3.xml><?xml version="1.0" encoding="utf-8"?>
<ds:datastoreItem xmlns:ds="http://schemas.openxmlformats.org/officeDocument/2006/customXml" ds:itemID="{5C93FBB4-6C85-4C18-9D35-2D9AA97445C5}"/>
</file>

<file path=docProps/app.xml><?xml version="1.0" encoding="utf-8"?>
<Properties xmlns="http://schemas.openxmlformats.org/officeDocument/2006/extended-properties" xmlns:vt="http://schemas.openxmlformats.org/officeDocument/2006/docPropsVTypes">
  <TotalTime>4692</TotalTime>
  <Words>3113</Words>
  <Application>Microsoft Macintosh PowerPoint</Application>
  <PresentationFormat>Widescreen</PresentationFormat>
  <Paragraphs>103</Paragraphs>
  <Slides>19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Calibri</vt:lpstr>
      <vt:lpstr>Calibri Light</vt:lpstr>
      <vt:lpstr>Wingdings</vt:lpstr>
      <vt:lpstr>Tema di Office</vt:lpstr>
      <vt:lpstr>Corso Astrobiologia Modulo Alessandra Rotundi Formazione degli elementi oltre il carbonio</vt:lpstr>
      <vt:lpstr>Stelle doppie e Supernovae </vt:lpstr>
      <vt:lpstr>Formazione degli elementi oltre il carbonio </vt:lpstr>
      <vt:lpstr>La nascita degli elementi pesanti </vt:lpstr>
      <vt:lpstr>Il ciclo chimico della Galassia </vt:lpstr>
      <vt:lpstr>Il ciclo chimico della Galassia </vt:lpstr>
      <vt:lpstr>La nascita di molecole </vt:lpstr>
      <vt:lpstr>Presentazione standard di PowerPoint</vt:lpstr>
      <vt:lpstr>La nascita di molecole </vt:lpstr>
      <vt:lpstr>La nascita di molecole</vt:lpstr>
      <vt:lpstr>La nascita di molecole</vt:lpstr>
      <vt:lpstr>La nascita di molecole</vt:lpstr>
      <vt:lpstr>La nascita di molecole</vt:lpstr>
      <vt:lpstr>La nascita di molecole</vt:lpstr>
      <vt:lpstr>La nascita di molecole</vt:lpstr>
      <vt:lpstr>La nascita di molecole</vt:lpstr>
      <vt:lpstr>La nascita di molecole</vt:lpstr>
      <vt:lpstr>La nascita di molecole</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Dove nascono gli elementi e le  molecole  </dc:title>
  <dc:creator>Alessandra Rotundi</dc:creator>
  <cp:lastModifiedBy>Alessandra Rotundi</cp:lastModifiedBy>
  <cp:revision>54</cp:revision>
  <dcterms:created xsi:type="dcterms:W3CDTF">2023-04-17T20:43:50Z</dcterms:created>
  <dcterms:modified xsi:type="dcterms:W3CDTF">2023-05-08T18:10:41Z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0x0101005C65C80C7D2D2E4CB1D0EF17246767DD</vt:lpwstr>
  </property>
</Properties>
</file>