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634-62A5-4638-8C5E-1A72AB2EAC07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06D35-F4EC-4A62-A177-2019856785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648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634-62A5-4638-8C5E-1A72AB2EAC07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06D35-F4EC-4A62-A177-2019856785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8667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634-62A5-4638-8C5E-1A72AB2EAC07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06D35-F4EC-4A62-A177-2019856785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12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634-62A5-4638-8C5E-1A72AB2EAC07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06D35-F4EC-4A62-A177-2019856785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2312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634-62A5-4638-8C5E-1A72AB2EAC07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06D35-F4EC-4A62-A177-2019856785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9424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634-62A5-4638-8C5E-1A72AB2EAC07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06D35-F4EC-4A62-A177-2019856785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50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634-62A5-4638-8C5E-1A72AB2EAC07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06D35-F4EC-4A62-A177-2019856785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698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634-62A5-4638-8C5E-1A72AB2EAC07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06D35-F4EC-4A62-A177-2019856785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6874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634-62A5-4638-8C5E-1A72AB2EAC07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06D35-F4EC-4A62-A177-2019856785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948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634-62A5-4638-8C5E-1A72AB2EAC07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06D35-F4EC-4A62-A177-2019856785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7548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634-62A5-4638-8C5E-1A72AB2EAC07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06D35-F4EC-4A62-A177-2019856785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869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43634-62A5-4638-8C5E-1A72AB2EAC07}" type="datetimeFigureOut">
              <a:rPr lang="it-IT" smtClean="0"/>
              <a:t>22/11/2023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06D35-F4EC-4A62-A177-2019856785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0295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576063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latin typeface="Garamond" pitchFamily="18" charset="0"/>
              </a:rPr>
              <a:t>Classificazione dei Giochi</a:t>
            </a:r>
            <a:endParaRPr lang="it-IT" sz="2800" b="1" dirty="0">
              <a:latin typeface="Garamond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268760"/>
            <a:ext cx="8424936" cy="48965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Giochi cooperativi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: ruolo marginale nella trattazione</a:t>
            </a:r>
          </a:p>
          <a:p>
            <a:pPr algn="just"/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Giochi non cooperativi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:</a:t>
            </a:r>
            <a:r>
              <a:rPr lang="it-IT" sz="2000" dirty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rilevanti per interpretare le difficoltà nel raggiungere impegni concreti sull’ambiente e le risorse naturali da parte dei governi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Tra i giochi non cooperativi si rilevano:</a:t>
            </a:r>
          </a:p>
          <a:p>
            <a:pPr algn="just"/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Giochi a somma zero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: conflittuali in quanto la vincita di un giocatore corrisponde alla perdita dell’avversario</a:t>
            </a:r>
          </a:p>
          <a:p>
            <a:pPr algn="just"/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Giochi a somma variabile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 (i più comuni): tutti i partecipanti pur perseguendo il loro interesse, massimizzando il loro valore aggiunto, si ostacolano il meno possibile</a:t>
            </a:r>
          </a:p>
          <a:p>
            <a:pPr algn="just"/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Giochi statici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: le scelte da parte dei giocatori avvengono simultaneamente</a:t>
            </a:r>
          </a:p>
          <a:p>
            <a:pPr algn="just"/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Giochi ripetuti/dinamici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: le azioni di un giocatore possono influenzare le scelte ottimali degli altri in quanto esiste una differenza temporale. Essi possono condurre, con la ripetizione del gioco all’infinito, a situazioni cooperative tra i giocatori anche se il gioco iniziale non era affatto cooperativo.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I giochi dinamici si dividono in:</a:t>
            </a:r>
          </a:p>
          <a:p>
            <a:pPr algn="just"/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giochi ripetuti </a:t>
            </a:r>
          </a:p>
          <a:p>
            <a:pPr algn="just"/>
            <a:r>
              <a:rPr lang="it-IT" sz="2000" u="sng" dirty="0" smtClean="0">
                <a:solidFill>
                  <a:schemeClr val="tx1"/>
                </a:solidFill>
                <a:latin typeface="Garamond" pitchFamily="18" charset="0"/>
              </a:rPr>
              <a:t>giochi sequenziali</a:t>
            </a:r>
            <a:r>
              <a:rPr lang="it-IT" sz="2000" dirty="0" smtClean="0">
                <a:solidFill>
                  <a:schemeClr val="tx1"/>
                </a:solidFill>
                <a:latin typeface="Garamond" pitchFamily="18" charset="0"/>
              </a:rPr>
              <a:t> dove le scelte dei giocatori avvengono in sequenza</a:t>
            </a:r>
          </a:p>
          <a:p>
            <a:pPr algn="just"/>
            <a:endParaRPr lang="it-IT" sz="2000" dirty="0" smtClean="0">
              <a:solidFill>
                <a:schemeClr val="tx1"/>
              </a:solidFill>
              <a:latin typeface="Garamond" pitchFamily="18" charset="0"/>
            </a:endParaRPr>
          </a:p>
          <a:p>
            <a:pPr algn="just"/>
            <a:endParaRPr lang="it-IT" sz="2000" u="sng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693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latin typeface="Garamond" pitchFamily="18" charset="0"/>
              </a:rPr>
              <a:t>Soluzioni auspicabili e soluzioni possibili</a:t>
            </a:r>
            <a:endParaRPr lang="it-IT" sz="28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1900" dirty="0" smtClean="0">
                <a:latin typeface="Garamond" pitchFamily="18" charset="0"/>
              </a:rPr>
              <a:t>Consideriamo il gioco in forma strategica riportato di seguito</a:t>
            </a:r>
          </a:p>
          <a:p>
            <a:pPr marL="0" indent="0">
              <a:buNone/>
            </a:pPr>
            <a:endParaRPr lang="it-IT" sz="2000" dirty="0">
              <a:latin typeface="Garamond" pitchFamily="18" charset="0"/>
            </a:endParaRPr>
          </a:p>
          <a:p>
            <a:pPr marL="0" indent="0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it-IT" sz="2000" dirty="0">
              <a:latin typeface="Garamond" pitchFamily="18" charset="0"/>
            </a:endParaRPr>
          </a:p>
          <a:p>
            <a:pPr marL="0" indent="0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it-IT" sz="2000" dirty="0">
              <a:latin typeface="Garamond" pitchFamily="18" charset="0"/>
            </a:endParaRPr>
          </a:p>
          <a:p>
            <a:pPr marL="0" indent="0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it-IT" sz="1900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it-IT" sz="1900" dirty="0" smtClean="0">
                <a:latin typeface="Garamond" pitchFamily="18" charset="0"/>
              </a:rPr>
              <a:t>La migliore soluzione è AA e cioè richiede la implementazione della strategia di abbattimento da parte di entrambi i paesi</a:t>
            </a:r>
          </a:p>
          <a:p>
            <a:pPr marL="0" indent="0">
              <a:buNone/>
            </a:pPr>
            <a:r>
              <a:rPr lang="it-IT" sz="1900" dirty="0" smtClean="0">
                <a:latin typeface="Garamond" pitchFamily="18" charset="0"/>
              </a:rPr>
              <a:t>Ma il paese I non sceglierà mai A e cioè ridurre inquinamento perché questa scelta gli produce sempre un pay-off inferiore</a:t>
            </a:r>
          </a:p>
          <a:p>
            <a:pPr>
              <a:buFontTx/>
              <a:buChar char="-"/>
            </a:pPr>
            <a:r>
              <a:rPr lang="it-IT" sz="1900" dirty="0" smtClean="0">
                <a:latin typeface="Garamond" pitchFamily="18" charset="0"/>
              </a:rPr>
              <a:t>Se il paese II scegliesse A ed il paese I sceglie A, il suo pay-off è 2 ma sarebbe 3 se scegliesse P</a:t>
            </a:r>
            <a:endParaRPr lang="it-IT" sz="1900" dirty="0">
              <a:latin typeface="Garamond" pitchFamily="18" charset="0"/>
            </a:endParaRPr>
          </a:p>
          <a:p>
            <a:pPr>
              <a:buFontTx/>
              <a:buChar char="-"/>
            </a:pPr>
            <a:r>
              <a:rPr lang="it-IT" sz="1900" dirty="0" smtClean="0">
                <a:latin typeface="Garamond" pitchFamily="18" charset="0"/>
              </a:rPr>
              <a:t>Se il paese II scegliesse P ed il paese I sceglie A, il suo pay-off è 0 ma sarebbe 1 se optasse per P</a:t>
            </a:r>
          </a:p>
          <a:p>
            <a:pPr marL="0" indent="0">
              <a:buNone/>
            </a:pPr>
            <a:r>
              <a:rPr lang="it-IT" sz="1900" dirty="0" smtClean="0">
                <a:latin typeface="Garamond" pitchFamily="18" charset="0"/>
              </a:rPr>
              <a:t>Poiché il gioco è simmetrico anche il paese II non sceglierà mai di ridurre l’inquinamento qualsiasi strategia adotti il paese I</a:t>
            </a:r>
          </a:p>
          <a:p>
            <a:pPr marL="0" indent="0">
              <a:buNone/>
            </a:pPr>
            <a:r>
              <a:rPr lang="it-IT" sz="1900" dirty="0" smtClean="0">
                <a:latin typeface="Garamond" pitchFamily="18" charset="0"/>
              </a:rPr>
              <a:t>L’unica soluzione possibile è PP, soluzione di equilibrio ma non la migliore in termini di pay-off sia individuali che collettivi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486716"/>
              </p:ext>
            </p:extLst>
          </p:nvPr>
        </p:nvGraphicFramePr>
        <p:xfrm>
          <a:off x="2771800" y="2780928"/>
          <a:ext cx="266429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</a:tblGrid>
              <a:tr h="0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2,2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0,3</a:t>
                      </a:r>
                      <a:endParaRPr lang="it-IT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3,0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1,1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123728" y="2780928"/>
            <a:ext cx="837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A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267744" y="3150260"/>
            <a:ext cx="693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P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203848" y="24208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                        P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403648" y="2965594"/>
            <a:ext cx="1557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Paese I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419872" y="2204864"/>
            <a:ext cx="1545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Paese II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1394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latin typeface="Garamond" pitchFamily="18" charset="0"/>
              </a:rPr>
              <a:t>Equilibrio di Nash</a:t>
            </a:r>
            <a:endParaRPr lang="it-IT" sz="28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La soluzione possibile del gioco, PP, rappresenta un Equilibrio di Nash</a:t>
            </a:r>
          </a:p>
          <a:p>
            <a:pPr marL="0" indent="0">
              <a:buNone/>
            </a:pPr>
            <a:r>
              <a:rPr lang="it-IT" sz="2000" u="sng" dirty="0" smtClean="0">
                <a:latin typeface="Garamond" pitchFamily="18" charset="0"/>
              </a:rPr>
              <a:t>L’equilibrio di </a:t>
            </a:r>
            <a:r>
              <a:rPr lang="it-IT" sz="2000" u="sng" dirty="0">
                <a:latin typeface="Garamond" pitchFamily="18" charset="0"/>
              </a:rPr>
              <a:t>N</a:t>
            </a:r>
            <a:r>
              <a:rPr lang="it-IT" sz="2000" u="sng" dirty="0" smtClean="0">
                <a:latin typeface="Garamond" pitchFamily="18" charset="0"/>
              </a:rPr>
              <a:t>ash è una scelta di strategie, una per ogni giocatore, tale per cui nessuno può migliorare il suo pay-off cambiando la sua strategie</a:t>
            </a:r>
          </a:p>
          <a:p>
            <a:pPr marL="0" indent="0">
              <a:buNone/>
            </a:pPr>
            <a:r>
              <a:rPr lang="it-IT" sz="2000" u="sng" dirty="0" smtClean="0">
                <a:latin typeface="Garamond" pitchFamily="18" charset="0"/>
              </a:rPr>
              <a:t>Nell’equilibrio di </a:t>
            </a:r>
            <a:r>
              <a:rPr lang="it-IT" sz="2000" u="sng" dirty="0">
                <a:latin typeface="Garamond" pitchFamily="18" charset="0"/>
              </a:rPr>
              <a:t>N</a:t>
            </a:r>
            <a:r>
              <a:rPr lang="it-IT" sz="2000" u="sng" dirty="0" smtClean="0">
                <a:latin typeface="Garamond" pitchFamily="18" charset="0"/>
              </a:rPr>
              <a:t>ash la migliore strategia è la migliore risposta alle strategie davvero giocate dagli altri giocatori</a:t>
            </a:r>
          </a:p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Infatti:</a:t>
            </a:r>
          </a:p>
          <a:p>
            <a:pPr>
              <a:buFontTx/>
              <a:buChar char="-"/>
            </a:pPr>
            <a:r>
              <a:rPr lang="it-IT" sz="2000" dirty="0" smtClean="0">
                <a:latin typeface="Garamond" pitchFamily="18" charset="0"/>
              </a:rPr>
              <a:t>Se il paese I gioca A, la migliore risposta del paese II è P ma anche se I gioca P la migliore risposta di II è sempre P</a:t>
            </a:r>
          </a:p>
          <a:p>
            <a:pPr>
              <a:buFontTx/>
              <a:buChar char="-"/>
            </a:pPr>
            <a:r>
              <a:rPr lang="it-IT" sz="2000" dirty="0" smtClean="0">
                <a:latin typeface="Garamond" pitchFamily="18" charset="0"/>
              </a:rPr>
              <a:t>Se il paese II gioca A, la migliore risposta di I è P ma anche se II gioca P la migliore risposta di I è sempre P</a:t>
            </a:r>
          </a:p>
          <a:p>
            <a:pPr marL="0" indent="0">
              <a:buNone/>
            </a:pPr>
            <a:r>
              <a:rPr lang="it-IT" sz="2000" u="sng" dirty="0" smtClean="0">
                <a:latin typeface="Garamond" pitchFamily="18" charset="0"/>
              </a:rPr>
              <a:t>L’equilibrio raggiunto è stabile per cui non c’è alcun incentivo a deviare da parte dei giocatori</a:t>
            </a:r>
          </a:p>
          <a:p>
            <a:pPr marL="0" indent="0">
              <a:buNone/>
            </a:pPr>
            <a:r>
              <a:rPr lang="it-IT" sz="2000" u="sng" dirty="0" smtClean="0">
                <a:latin typeface="Garamond" pitchFamily="18" charset="0"/>
              </a:rPr>
              <a:t>E’ una valida soluzione per cui ci si può impegnare concretamente</a:t>
            </a:r>
            <a:r>
              <a:rPr lang="it-IT" sz="2000" dirty="0" smtClean="0">
                <a:latin typeface="Garamond" pitchFamily="18" charset="0"/>
              </a:rPr>
              <a:t>: a nulla potrebbero servire eventuali discussioni sulla convenienza per entrambi i giocatori di selezionare la strategia A, fatte prima della messa in atto del gioco</a:t>
            </a:r>
            <a:endParaRPr lang="it-IT" sz="2000" u="sng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527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latin typeface="Garamond" pitchFamily="18" charset="0"/>
              </a:rPr>
              <a:t>Strategie dominanti e strategie dominate</a:t>
            </a:r>
            <a:endParaRPr lang="it-IT" sz="28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La </a:t>
            </a:r>
            <a:r>
              <a:rPr lang="it-IT" sz="2000" u="sng" dirty="0" smtClean="0">
                <a:latin typeface="Garamond" pitchFamily="18" charset="0"/>
              </a:rPr>
              <a:t>strategia A </a:t>
            </a:r>
            <a:r>
              <a:rPr lang="it-IT" sz="2000" dirty="0" smtClean="0">
                <a:latin typeface="Garamond" pitchFamily="18" charset="0"/>
              </a:rPr>
              <a:t>(riduzione dell’inquinamento) di entrambi i paesi </a:t>
            </a:r>
            <a:r>
              <a:rPr lang="it-IT" sz="2000" u="sng" dirty="0" smtClean="0">
                <a:latin typeface="Garamond" pitchFamily="18" charset="0"/>
              </a:rPr>
              <a:t>è</a:t>
            </a:r>
            <a:r>
              <a:rPr lang="it-IT" sz="2000" dirty="0" smtClean="0">
                <a:latin typeface="Garamond" pitchFamily="18" charset="0"/>
              </a:rPr>
              <a:t> una strategia </a:t>
            </a:r>
            <a:r>
              <a:rPr lang="it-IT" sz="2000" u="sng" dirty="0" smtClean="0">
                <a:latin typeface="Garamond" pitchFamily="18" charset="0"/>
              </a:rPr>
              <a:t>dominata</a:t>
            </a:r>
          </a:p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La </a:t>
            </a:r>
            <a:r>
              <a:rPr lang="it-IT" sz="2000" u="sng" dirty="0" smtClean="0">
                <a:latin typeface="Garamond" pitchFamily="18" charset="0"/>
              </a:rPr>
              <a:t>strategia P</a:t>
            </a:r>
            <a:r>
              <a:rPr lang="it-IT" sz="2000" dirty="0" smtClean="0">
                <a:latin typeface="Garamond" pitchFamily="18" charset="0"/>
              </a:rPr>
              <a:t> (inquinare) </a:t>
            </a:r>
            <a:r>
              <a:rPr lang="it-IT" sz="2000" u="sng" dirty="0" smtClean="0">
                <a:latin typeface="Garamond" pitchFamily="18" charset="0"/>
              </a:rPr>
              <a:t>è strettamente dominante</a:t>
            </a:r>
          </a:p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La dominanza è un criterio per individuare la migliore soluzione ma nella realtà è difficile pertanto si ricorre al criterio dell’equilibrio di Nash</a:t>
            </a:r>
          </a:p>
          <a:p>
            <a:pPr marL="0" indent="0">
              <a:buNone/>
            </a:pPr>
            <a:r>
              <a:rPr lang="it-IT" sz="2000" u="sng" dirty="0" smtClean="0">
                <a:latin typeface="Garamond" pitchFamily="18" charset="0"/>
              </a:rPr>
              <a:t>Nel caso in cui almeno 1 pay-off della strategia dominata sia analogo a quello della strategia dominante, detta strategia si definisce debolmente dominata</a:t>
            </a:r>
          </a:p>
          <a:p>
            <a:pPr marL="0" indent="0">
              <a:buNone/>
            </a:pPr>
            <a:endParaRPr lang="it-IT" sz="2000" u="sng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it-IT" sz="2000" u="sng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it-IT" sz="2000" u="sng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it-IT" sz="2000" u="sng" dirty="0">
              <a:latin typeface="Garamond" pitchFamily="18" charset="0"/>
            </a:endParaRPr>
          </a:p>
          <a:p>
            <a:pPr marL="0" indent="0">
              <a:buNone/>
            </a:pPr>
            <a:endParaRPr lang="it-IT" sz="2000" u="sng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it-IT" sz="2000" u="sng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it-IT" sz="2000" u="sng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it-IT" sz="2000" u="sng" dirty="0" smtClean="0">
                <a:latin typeface="Garamond" pitchFamily="18" charset="0"/>
              </a:rPr>
              <a:t>La strategia A per il giocatore II è debolmente dominata</a:t>
            </a:r>
            <a:endParaRPr lang="it-IT" sz="2000" u="sng" dirty="0">
              <a:latin typeface="Garamond" pitchFamily="18" charset="0"/>
            </a:endParaRPr>
          </a:p>
          <a:p>
            <a:pPr marL="0" indent="0">
              <a:buNone/>
            </a:pPr>
            <a:endParaRPr lang="it-IT" sz="2000" u="sng" dirty="0">
              <a:latin typeface="Garamond" pitchFamily="18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117328"/>
              </p:ext>
            </p:extLst>
          </p:nvPr>
        </p:nvGraphicFramePr>
        <p:xfrm>
          <a:off x="2555776" y="4869160"/>
          <a:ext cx="31683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584176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 2,2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 0,3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 3,1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 1,1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051720" y="5229200"/>
            <a:ext cx="663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P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195736" y="4797152"/>
            <a:ext cx="505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203848" y="450912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                           P                 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27584" y="5063118"/>
            <a:ext cx="984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Paese I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491880" y="4293096"/>
            <a:ext cx="1617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Paese II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1411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latin typeface="Garamond" pitchFamily="18" charset="0"/>
              </a:rPr>
              <a:t>Equilibri multipli</a:t>
            </a:r>
            <a:endParaRPr lang="it-IT" sz="28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800" dirty="0" smtClean="0">
                <a:latin typeface="Garamond" pitchFamily="18" charset="0"/>
              </a:rPr>
              <a:t>A volte il criterio dell’equilibrio di Nash può portare alla individuazione di </a:t>
            </a:r>
            <a:r>
              <a:rPr lang="it-IT" sz="1800" u="sng" dirty="0" smtClean="0">
                <a:latin typeface="Garamond" pitchFamily="18" charset="0"/>
              </a:rPr>
              <a:t>equilibri multipli </a:t>
            </a:r>
            <a:r>
              <a:rPr lang="it-IT" sz="1800" dirty="0" smtClean="0">
                <a:latin typeface="Garamond" pitchFamily="18" charset="0"/>
              </a:rPr>
              <a:t>come nel caso del </a:t>
            </a:r>
            <a:r>
              <a:rPr lang="it-IT" sz="1800" u="sng" dirty="0" smtClean="0">
                <a:latin typeface="Garamond" pitchFamily="18" charset="0"/>
              </a:rPr>
              <a:t>gioco del pollo</a:t>
            </a:r>
          </a:p>
          <a:p>
            <a:pPr marL="0" indent="0" algn="just">
              <a:buNone/>
            </a:pPr>
            <a:endParaRPr lang="it-IT" sz="1800" u="sng" dirty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1800" u="sng" dirty="0" smtClean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1800" u="sng" dirty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1800" u="sng" dirty="0" smtClean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1800" u="sng" dirty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1800" u="sng" dirty="0" smtClean="0">
              <a:latin typeface="Garamond" pitchFamily="18" charset="0"/>
            </a:endParaRPr>
          </a:p>
          <a:p>
            <a:pPr marL="0" indent="0" algn="just">
              <a:buNone/>
            </a:pPr>
            <a:endParaRPr lang="it-IT" sz="1800" u="sng" dirty="0">
              <a:latin typeface="Garamond" pitchFamily="18" charset="0"/>
            </a:endParaRPr>
          </a:p>
          <a:p>
            <a:pPr marL="0" indent="0" algn="just">
              <a:buNone/>
            </a:pPr>
            <a:r>
              <a:rPr lang="it-IT" sz="1800" dirty="0" smtClean="0">
                <a:latin typeface="Garamond" pitchFamily="18" charset="0"/>
              </a:rPr>
              <a:t>Nel gioco sono presenti 2 equilibri asimmetrici rispetto ai pay-off:</a:t>
            </a:r>
          </a:p>
          <a:p>
            <a:pPr algn="just">
              <a:buFontTx/>
              <a:buChar char="-"/>
            </a:pPr>
            <a:r>
              <a:rPr lang="it-IT" sz="1800" dirty="0" smtClean="0">
                <a:latin typeface="Garamond" pitchFamily="18" charset="0"/>
              </a:rPr>
              <a:t>AP il giocatore II è favorito</a:t>
            </a:r>
          </a:p>
          <a:p>
            <a:pPr algn="just">
              <a:buFontTx/>
              <a:buChar char="-"/>
            </a:pPr>
            <a:r>
              <a:rPr lang="it-IT" sz="1800" dirty="0" smtClean="0">
                <a:latin typeface="Garamond" pitchFamily="18" charset="0"/>
              </a:rPr>
              <a:t>PA  il giocatore I è favorito</a:t>
            </a:r>
          </a:p>
          <a:p>
            <a:pPr marL="0" indent="0" algn="just">
              <a:buNone/>
            </a:pPr>
            <a:r>
              <a:rPr lang="it-IT" sz="1800" u="sng" dirty="0" smtClean="0">
                <a:latin typeface="Garamond" pitchFamily="18" charset="0"/>
              </a:rPr>
              <a:t>Situazione in cui non c’è possibilità di coordinamento</a:t>
            </a:r>
          </a:p>
          <a:p>
            <a:pPr marL="0" indent="0" algn="just">
              <a:buNone/>
            </a:pPr>
            <a:endParaRPr lang="it-IT" sz="1800" u="sng" dirty="0">
              <a:latin typeface="Garamond" pitchFamily="18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554843"/>
              </p:ext>
            </p:extLst>
          </p:nvPr>
        </p:nvGraphicFramePr>
        <p:xfrm>
          <a:off x="2555776" y="3140968"/>
          <a:ext cx="3096344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504056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3,3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1,4</a:t>
                      </a:r>
                      <a:endParaRPr lang="it-IT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4,1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 0,0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051720" y="3789040"/>
            <a:ext cx="447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P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051720" y="3284984"/>
            <a:ext cx="765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A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115538" y="2708920"/>
            <a:ext cx="2104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                             P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115616" y="3469650"/>
            <a:ext cx="1999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Paese I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115538" y="2348880"/>
            <a:ext cx="1888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Paese II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8417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it-IT" sz="2800" b="1" dirty="0" smtClean="0">
                <a:latin typeface="Garamond" pitchFamily="18" charset="0"/>
              </a:rPr>
              <a:t>Rappresentazione dei giochi</a:t>
            </a:r>
            <a:br>
              <a:rPr lang="it-IT" sz="2800" b="1" dirty="0" smtClean="0">
                <a:latin typeface="Garamond" pitchFamily="18" charset="0"/>
              </a:rPr>
            </a:br>
            <a:r>
              <a:rPr lang="it-IT" sz="2800" b="1" dirty="0" smtClean="0">
                <a:latin typeface="Garamond" pitchFamily="18" charset="0"/>
              </a:rPr>
              <a:t>Forma strategica (I)</a:t>
            </a:r>
            <a:endParaRPr lang="it-IT" sz="28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latin typeface="Garamond" pitchFamily="18" charset="0"/>
              </a:rPr>
              <a:t>La rappresentazione dei giochi mette in relazione 2 o più soggetti sulla base delle loro azioni o strategie e i rispettivi guadagni/perdite</a:t>
            </a:r>
          </a:p>
          <a:p>
            <a:pPr marL="0" indent="0">
              <a:buNone/>
            </a:pPr>
            <a:r>
              <a:rPr lang="it-IT" sz="2400" dirty="0" smtClean="0">
                <a:latin typeface="Garamond" pitchFamily="18" charset="0"/>
              </a:rPr>
              <a:t>La </a:t>
            </a:r>
            <a:r>
              <a:rPr lang="it-IT" sz="2400" u="sng" dirty="0" smtClean="0">
                <a:latin typeface="Garamond" pitchFamily="18" charset="0"/>
              </a:rPr>
              <a:t>rappresentazione</a:t>
            </a:r>
            <a:r>
              <a:rPr lang="it-IT" sz="2400" dirty="0" smtClean="0">
                <a:latin typeface="Garamond" pitchFamily="18" charset="0"/>
              </a:rPr>
              <a:t> può essere realizzata in </a:t>
            </a:r>
            <a:r>
              <a:rPr lang="it-IT" sz="2400" u="sng" dirty="0" smtClean="0">
                <a:latin typeface="Garamond" pitchFamily="18" charset="0"/>
              </a:rPr>
              <a:t>forma strategica</a:t>
            </a:r>
            <a:r>
              <a:rPr lang="it-IT" sz="2400" dirty="0" smtClean="0">
                <a:latin typeface="Garamond" pitchFamily="18" charset="0"/>
              </a:rPr>
              <a:t> e cioè mediante matrice:</a:t>
            </a:r>
          </a:p>
          <a:p>
            <a:pPr marL="457200" indent="-457200">
              <a:buAutoNum type="alphaLcPeriod"/>
            </a:pPr>
            <a:r>
              <a:rPr lang="it-IT" sz="2400" dirty="0" smtClean="0">
                <a:latin typeface="Garamond" pitchFamily="18" charset="0"/>
              </a:rPr>
              <a:t>La scelta è statica nel senso che non si ripete</a:t>
            </a:r>
          </a:p>
          <a:p>
            <a:pPr marL="457200" indent="-457200">
              <a:buAutoNum type="alphaLcPeriod"/>
            </a:pPr>
            <a:r>
              <a:rPr lang="it-IT" sz="2400" dirty="0" smtClean="0">
                <a:latin typeface="Garamond" pitchFamily="18" charset="0"/>
              </a:rPr>
              <a:t>La scelta avviene in simultaneamente per i due giocatori</a:t>
            </a:r>
          </a:p>
          <a:p>
            <a:pPr marL="0" indent="0">
              <a:buNone/>
            </a:pPr>
            <a:endParaRPr lang="it-IT" sz="2400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Garamond" pitchFamily="18" charset="0"/>
              </a:rPr>
              <a:t>Esempio: 2 giocatori che possono essere Paesi e 2 sole scelte: 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Garamond" pitchFamily="18" charset="0"/>
              </a:rPr>
              <a:t>Inquinare (P) </a:t>
            </a:r>
            <a:r>
              <a:rPr lang="it-IT" sz="2400" dirty="0" err="1" smtClean="0">
                <a:latin typeface="Garamond" pitchFamily="18" charset="0"/>
              </a:rPr>
              <a:t>Pollution</a:t>
            </a:r>
            <a:endParaRPr lang="it-IT" sz="2400" dirty="0" smtClean="0">
              <a:latin typeface="Garamond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latin typeface="Garamond" pitchFamily="18" charset="0"/>
              </a:rPr>
              <a:t>Ridurre l’inquinamento (A) Abate</a:t>
            </a:r>
          </a:p>
        </p:txBody>
      </p:sp>
    </p:spTree>
    <p:extLst>
      <p:ext uri="{BB962C8B-B14F-4D97-AF65-F5344CB8AC3E}">
        <p14:creationId xmlns:p14="http://schemas.microsoft.com/office/powerpoint/2010/main" val="1106739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it-IT" sz="2500" b="1" dirty="0">
                <a:solidFill>
                  <a:prstClr val="black"/>
                </a:solidFill>
                <a:latin typeface="Garamond" pitchFamily="18" charset="0"/>
              </a:rPr>
              <a:t>Rappresentazione dei giochi</a:t>
            </a:r>
            <a:br>
              <a:rPr lang="it-IT" sz="2500" b="1" dirty="0">
                <a:solidFill>
                  <a:prstClr val="black"/>
                </a:solidFill>
                <a:latin typeface="Garamond" pitchFamily="18" charset="0"/>
              </a:rPr>
            </a:br>
            <a:r>
              <a:rPr lang="it-IT" sz="2500" b="1" dirty="0">
                <a:solidFill>
                  <a:prstClr val="black"/>
                </a:solidFill>
                <a:latin typeface="Garamond" pitchFamily="18" charset="0"/>
              </a:rPr>
              <a:t>Forma strategica (</a:t>
            </a:r>
            <a:r>
              <a:rPr lang="it-IT" sz="2500" b="1" dirty="0" smtClean="0">
                <a:solidFill>
                  <a:prstClr val="black"/>
                </a:solidFill>
                <a:latin typeface="Garamond" pitchFamily="18" charset="0"/>
              </a:rPr>
              <a:t>II)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209868"/>
              </p:ext>
            </p:extLst>
          </p:nvPr>
        </p:nvGraphicFramePr>
        <p:xfrm>
          <a:off x="2771800" y="2132856"/>
          <a:ext cx="3240360" cy="9361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0180"/>
                <a:gridCol w="1620180"/>
              </a:tblGrid>
              <a:tr h="468052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 2, 2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0, 3</a:t>
                      </a:r>
                      <a:endParaRPr lang="it-IT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 3, 0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1, 1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2267744" y="21328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A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267744" y="27089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P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115616" y="2502188"/>
            <a:ext cx="984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Paese I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491880" y="177281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004048" y="1772816"/>
            <a:ext cx="447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995936" y="1556792"/>
            <a:ext cx="125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Paese II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755576" y="3717032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Garamond" pitchFamily="18" charset="0"/>
              </a:rPr>
              <a:t>Il giocatore I ha le scelte a sinistra e legge la matrice per riga</a:t>
            </a:r>
          </a:p>
          <a:p>
            <a:r>
              <a:rPr lang="it-IT" sz="1400" dirty="0" smtClean="0">
                <a:latin typeface="Garamond" pitchFamily="18" charset="0"/>
              </a:rPr>
              <a:t>Il giocatore II ha le proprie scelte in alto e legge la matrice per colonna</a:t>
            </a:r>
          </a:p>
          <a:p>
            <a:r>
              <a:rPr lang="it-IT" sz="1400" dirty="0" smtClean="0">
                <a:latin typeface="Garamond" pitchFamily="18" charset="0"/>
              </a:rPr>
              <a:t>Il gioco fornisce </a:t>
            </a:r>
            <a:r>
              <a:rPr lang="it-IT" sz="1400" u="sng" dirty="0" smtClean="0">
                <a:latin typeface="Garamond" pitchFamily="18" charset="0"/>
              </a:rPr>
              <a:t>4 possibili soluzioni</a:t>
            </a:r>
          </a:p>
          <a:p>
            <a:r>
              <a:rPr lang="it-IT" sz="1400" dirty="0" smtClean="0">
                <a:latin typeface="Garamond" pitchFamily="18" charset="0"/>
              </a:rPr>
              <a:t>AA entrambi riducono l’inquinamento</a:t>
            </a:r>
          </a:p>
          <a:p>
            <a:r>
              <a:rPr lang="it-IT" sz="1400" dirty="0" smtClean="0">
                <a:latin typeface="Garamond" pitchFamily="18" charset="0"/>
              </a:rPr>
              <a:t>AP il primo giocatore riduce, il secondo inquina</a:t>
            </a:r>
          </a:p>
          <a:p>
            <a:r>
              <a:rPr lang="it-IT" sz="1400" dirty="0" smtClean="0">
                <a:latin typeface="Garamond" pitchFamily="18" charset="0"/>
              </a:rPr>
              <a:t>PA il primo giocatore inquina, il secondo riduce</a:t>
            </a:r>
          </a:p>
          <a:p>
            <a:r>
              <a:rPr lang="it-IT" sz="1400" dirty="0" smtClean="0">
                <a:latin typeface="Garamond" pitchFamily="18" charset="0"/>
              </a:rPr>
              <a:t>PP entrambi inquinano</a:t>
            </a:r>
          </a:p>
          <a:p>
            <a:r>
              <a:rPr lang="it-IT" sz="1400" dirty="0" smtClean="0">
                <a:latin typeface="Garamond" pitchFamily="18" charset="0"/>
              </a:rPr>
              <a:t>A ciascuna di queste soluzioni corrispondono dei </a:t>
            </a:r>
            <a:r>
              <a:rPr lang="it-IT" sz="1400" u="sng" dirty="0" smtClean="0">
                <a:latin typeface="Garamond" pitchFamily="18" charset="0"/>
              </a:rPr>
              <a:t>pay-off</a:t>
            </a:r>
            <a:r>
              <a:rPr lang="it-IT" sz="1400" dirty="0" smtClean="0">
                <a:latin typeface="Garamond" pitchFamily="18" charset="0"/>
              </a:rPr>
              <a:t> che sono misure di utilità o disutilità e possono essere interpretate anche come valori monetari</a:t>
            </a:r>
          </a:p>
          <a:p>
            <a:r>
              <a:rPr lang="it-IT" sz="1400" dirty="0" smtClean="0">
                <a:latin typeface="Garamond" pitchFamily="18" charset="0"/>
              </a:rPr>
              <a:t>I pay-off sono selezionati in celle: il primo pay-off è il guadagno del giocatore I e il secondo è il guadagno del giocatore II</a:t>
            </a:r>
          </a:p>
          <a:p>
            <a:r>
              <a:rPr lang="it-IT" sz="1400" u="sng" dirty="0" smtClean="0">
                <a:latin typeface="Garamond" pitchFamily="18" charset="0"/>
              </a:rPr>
              <a:t>L’agente razionale sceglie sempre il pay-off maggiore o il minor costo per se stesso</a:t>
            </a:r>
            <a:endParaRPr lang="it-IT" sz="1400" u="sng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675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500" b="1" dirty="0">
                <a:solidFill>
                  <a:prstClr val="black"/>
                </a:solidFill>
                <a:latin typeface="Garamond" pitchFamily="18" charset="0"/>
              </a:rPr>
              <a:t>Rappresentazione dei giochi</a:t>
            </a:r>
            <a:br>
              <a:rPr lang="it-IT" sz="2500" b="1" dirty="0">
                <a:solidFill>
                  <a:prstClr val="black"/>
                </a:solidFill>
                <a:latin typeface="Garamond" pitchFamily="18" charset="0"/>
              </a:rPr>
            </a:br>
            <a:r>
              <a:rPr lang="it-IT" sz="2500" b="1" dirty="0">
                <a:solidFill>
                  <a:prstClr val="black"/>
                </a:solidFill>
                <a:latin typeface="Garamond" pitchFamily="18" charset="0"/>
              </a:rPr>
              <a:t>Forma </a:t>
            </a:r>
            <a:r>
              <a:rPr lang="it-IT" sz="2500" b="1" dirty="0" smtClean="0">
                <a:solidFill>
                  <a:prstClr val="black"/>
                </a:solidFill>
                <a:latin typeface="Garamond" pitchFamily="18" charset="0"/>
              </a:rPr>
              <a:t>estesa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u="sng" dirty="0" smtClean="0">
                <a:latin typeface="Garamond" pitchFamily="18" charset="0"/>
              </a:rPr>
              <a:t>La scelta è presentata in maniera sequenziale</a:t>
            </a:r>
          </a:p>
          <a:p>
            <a:pPr marL="0" indent="0">
              <a:buNone/>
            </a:pPr>
            <a:endParaRPr lang="it-IT" sz="2400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Garamond" pitchFamily="18" charset="0"/>
              </a:rPr>
              <a:t>Il giocatore I muove per primo, il II risponde</a:t>
            </a:r>
          </a:p>
          <a:p>
            <a:pPr marL="0" indent="0">
              <a:buNone/>
            </a:pPr>
            <a:endParaRPr lang="it-IT" sz="2400" u="sng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it-IT" sz="2400" u="sng" dirty="0" smtClean="0">
                <a:latin typeface="Garamond" pitchFamily="18" charset="0"/>
              </a:rPr>
              <a:t>Nei giochi sequenziali </a:t>
            </a:r>
            <a:r>
              <a:rPr lang="it-IT" sz="2400" dirty="0" smtClean="0">
                <a:latin typeface="Garamond" pitchFamily="18" charset="0"/>
              </a:rPr>
              <a:t>diventa </a:t>
            </a:r>
            <a:r>
              <a:rPr lang="it-IT" sz="2400" u="sng" dirty="0" smtClean="0">
                <a:latin typeface="Garamond" pitchFamily="18" charset="0"/>
              </a:rPr>
              <a:t>rilevante l’informazione</a:t>
            </a:r>
            <a:r>
              <a:rPr lang="it-IT" sz="2400" dirty="0" smtClean="0">
                <a:latin typeface="Garamond" pitchFamily="18" charset="0"/>
              </a:rPr>
              <a:t> e cioè il giocatore deve conoscere la scelta del giocatore I</a:t>
            </a:r>
          </a:p>
          <a:p>
            <a:pPr marL="0" indent="0">
              <a:buNone/>
            </a:pPr>
            <a:endParaRPr lang="it-IT" sz="2400" dirty="0" smtClean="0">
              <a:latin typeface="Garamond" pitchFamily="18" charset="0"/>
            </a:endParaRPr>
          </a:p>
          <a:p>
            <a:pPr marL="0" indent="0">
              <a:buNone/>
            </a:pPr>
            <a:r>
              <a:rPr lang="it-IT" sz="2400" u="sng" dirty="0" smtClean="0">
                <a:latin typeface="Garamond" pitchFamily="18" charset="0"/>
              </a:rPr>
              <a:t>Quando il giocatore II non dispone di informazioni ha difficoltà ad interpretare il gioco e quindi assume le sue scelte in condizioni di incertezza</a:t>
            </a:r>
            <a:endParaRPr lang="it-IT" sz="2400" u="sng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2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500" b="1" dirty="0">
                <a:solidFill>
                  <a:prstClr val="black"/>
                </a:solidFill>
                <a:latin typeface="Garamond" pitchFamily="18" charset="0"/>
              </a:rPr>
              <a:t>Rappresentazione </a:t>
            </a:r>
            <a:r>
              <a:rPr lang="it-IT" sz="2500" b="1" dirty="0" smtClean="0">
                <a:solidFill>
                  <a:prstClr val="black"/>
                </a:solidFill>
                <a:latin typeface="Garamond" pitchFamily="18" charset="0"/>
              </a:rPr>
              <a:t>in forma estesa </a:t>
            </a:r>
            <a:br>
              <a:rPr lang="it-IT" sz="2500" b="1" dirty="0" smtClean="0">
                <a:solidFill>
                  <a:prstClr val="black"/>
                </a:solidFill>
                <a:latin typeface="Garamond" pitchFamily="18" charset="0"/>
              </a:rPr>
            </a:br>
            <a:r>
              <a:rPr lang="it-IT" sz="2500" b="1" dirty="0" smtClean="0">
                <a:solidFill>
                  <a:prstClr val="black"/>
                </a:solidFill>
                <a:latin typeface="Garamond" pitchFamily="18" charset="0"/>
              </a:rPr>
              <a:t>senza informazione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La linea che collega i 2 nodi decisionali o singoletti si definisce set informativo</a:t>
            </a:r>
          </a:p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In presenza del set informativo il giocatore II non sa cosa ha fatto il giocatore I</a:t>
            </a:r>
          </a:p>
          <a:p>
            <a:pPr marL="0" indent="0">
              <a:buNone/>
            </a:pPr>
            <a:endParaRPr lang="it-IT" sz="2000" dirty="0">
              <a:latin typeface="Garamond" pitchFamily="18" charset="0"/>
            </a:endParaRPr>
          </a:p>
          <a:p>
            <a:pPr marL="0" indent="0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it-IT" sz="2000" dirty="0">
              <a:latin typeface="Garamond" pitchFamily="18" charset="0"/>
            </a:endParaRPr>
          </a:p>
          <a:p>
            <a:pPr marL="0" indent="0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it-IT" sz="2000" dirty="0">
              <a:latin typeface="Garamond" pitchFamily="18" charset="0"/>
            </a:endParaRPr>
          </a:p>
          <a:p>
            <a:pPr marL="0" indent="0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it-IT" sz="2000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Il giocatore II non sa se si trova nel singoletto in alto quindi A o in quello in basso e cioè P</a:t>
            </a:r>
          </a:p>
          <a:p>
            <a:pPr marL="0" indent="0">
              <a:buNone/>
            </a:pPr>
            <a:r>
              <a:rPr lang="it-IT" sz="2000" u="sng" dirty="0" smtClean="0">
                <a:latin typeface="Garamond" pitchFamily="18" charset="0"/>
              </a:rPr>
              <a:t>Il giocatore II ha solo 2 strategie di risposta A o P</a:t>
            </a:r>
            <a:endParaRPr lang="it-IT" sz="2000" u="sng" dirty="0">
              <a:latin typeface="Garamond" pitchFamily="18" charset="0"/>
            </a:endParaRPr>
          </a:p>
        </p:txBody>
      </p:sp>
      <p:cxnSp>
        <p:nvCxnSpPr>
          <p:cNvPr id="5" name="Connettore 1 4"/>
          <p:cNvCxnSpPr/>
          <p:nvPr/>
        </p:nvCxnSpPr>
        <p:spPr>
          <a:xfrm flipV="1">
            <a:off x="2051720" y="2996952"/>
            <a:ext cx="172819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2065931" y="3729073"/>
            <a:ext cx="180020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flipV="1">
            <a:off x="3779912" y="2564904"/>
            <a:ext cx="108012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3779912" y="3015177"/>
            <a:ext cx="108012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3866131" y="4305137"/>
            <a:ext cx="993901" cy="275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 flipV="1">
            <a:off x="3866131" y="4017105"/>
            <a:ext cx="993901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2699792" y="310496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2699792" y="4161121"/>
            <a:ext cx="462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</a:t>
            </a:r>
            <a:endParaRPr lang="it-IT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1691680" y="3474296"/>
            <a:ext cx="818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I</a:t>
            </a:r>
            <a:endParaRPr lang="it-IT" dirty="0"/>
          </a:p>
        </p:txBody>
      </p:sp>
      <p:cxnSp>
        <p:nvCxnSpPr>
          <p:cNvPr id="31" name="Connettore 1 30"/>
          <p:cNvCxnSpPr/>
          <p:nvPr/>
        </p:nvCxnSpPr>
        <p:spPr>
          <a:xfrm>
            <a:off x="3779912" y="3015177"/>
            <a:ext cx="0" cy="1289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3995936" y="2420888"/>
            <a:ext cx="1181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3995935" y="4443132"/>
            <a:ext cx="367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P</a:t>
            </a:r>
            <a:endParaRPr lang="it-IT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4179507" y="3123189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3995934" y="3843628"/>
            <a:ext cx="590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A</a:t>
            </a:r>
            <a:endParaRPr lang="it-IT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4860032" y="231752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(2,2)</a:t>
            </a:r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4860032" y="3104964"/>
            <a:ext cx="93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(0,3)</a:t>
            </a:r>
            <a:endParaRPr lang="it-IT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5004048" y="384362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(3,0)</a:t>
            </a:r>
            <a:endParaRPr lang="it-IT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4860032" y="4443131"/>
            <a:ext cx="761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(1,1)</a:t>
            </a:r>
            <a:endParaRPr lang="it-IT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2858650" y="3492521"/>
            <a:ext cx="921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II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3834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500" b="1" dirty="0">
                <a:solidFill>
                  <a:prstClr val="black"/>
                </a:solidFill>
                <a:latin typeface="Garamond" pitchFamily="18" charset="0"/>
              </a:rPr>
              <a:t>Rappresentazione in forma estesa </a:t>
            </a:r>
            <a:br>
              <a:rPr lang="it-IT" sz="2500" b="1" dirty="0">
                <a:solidFill>
                  <a:prstClr val="black"/>
                </a:solidFill>
                <a:latin typeface="Garamond" pitchFamily="18" charset="0"/>
              </a:rPr>
            </a:br>
            <a:r>
              <a:rPr lang="it-IT" sz="2500" b="1" dirty="0" smtClean="0">
                <a:solidFill>
                  <a:prstClr val="black"/>
                </a:solidFill>
                <a:latin typeface="Garamond" pitchFamily="18" charset="0"/>
              </a:rPr>
              <a:t>con </a:t>
            </a:r>
            <a:r>
              <a:rPr lang="it-IT" sz="2500" b="1" dirty="0">
                <a:solidFill>
                  <a:prstClr val="black"/>
                </a:solidFill>
                <a:latin typeface="Garamond" pitchFamily="18" charset="0"/>
              </a:rPr>
              <a:t>informazione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1600" dirty="0" smtClean="0">
                <a:latin typeface="Garamond" pitchFamily="18" charset="0"/>
              </a:rPr>
              <a:t>Il giocatore II vede che mossa ha effettuato il giocatore I e cioè se A o P e si regola di conseguenza</a:t>
            </a:r>
          </a:p>
          <a:p>
            <a:pPr marL="0" indent="0">
              <a:buNone/>
            </a:pPr>
            <a:endParaRPr lang="it-IT" sz="2000" dirty="0">
              <a:latin typeface="Garamond" pitchFamily="18" charset="0"/>
            </a:endParaRPr>
          </a:p>
          <a:p>
            <a:pPr marL="0" indent="0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it-IT" sz="2000" dirty="0">
              <a:latin typeface="Garamond" pitchFamily="18" charset="0"/>
            </a:endParaRPr>
          </a:p>
          <a:p>
            <a:pPr marL="0" indent="0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it-IT" sz="2000" dirty="0">
              <a:latin typeface="Garamond" pitchFamily="18" charset="0"/>
            </a:endParaRPr>
          </a:p>
          <a:p>
            <a:pPr marL="0" indent="0">
              <a:buNone/>
            </a:pPr>
            <a:endParaRPr lang="it-IT" sz="2000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it-IT" sz="1600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it-IT" sz="1600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it-IT" sz="1600" dirty="0" smtClean="0">
                <a:latin typeface="Garamond" pitchFamily="18" charset="0"/>
              </a:rPr>
              <a:t>Ciò si riflette sulle strategie che sono molto di più rispetto alla rappresentazione con set informativo (senza informazione)</a:t>
            </a:r>
          </a:p>
          <a:p>
            <a:pPr marL="0" indent="0">
              <a:buNone/>
            </a:pPr>
            <a:r>
              <a:rPr lang="it-IT" sz="1600" dirty="0" smtClean="0">
                <a:latin typeface="Garamond" pitchFamily="18" charset="0"/>
              </a:rPr>
              <a:t>Nella forma estesa ogni mossa o decisione viene associata ad ogni nodo decisionale</a:t>
            </a:r>
          </a:p>
          <a:p>
            <a:pPr marL="0" indent="0">
              <a:buNone/>
            </a:pPr>
            <a:r>
              <a:rPr lang="it-IT" sz="1600" dirty="0" smtClean="0">
                <a:latin typeface="Garamond" pitchFamily="18" charset="0"/>
              </a:rPr>
              <a:t>Il giocatore II possiede 4 strategie: </a:t>
            </a:r>
          </a:p>
          <a:p>
            <a:pPr marL="0" indent="0">
              <a:buNone/>
            </a:pPr>
            <a:r>
              <a:rPr lang="it-IT" sz="1600" dirty="0" smtClean="0">
                <a:latin typeface="Garamond" pitchFamily="18" charset="0"/>
              </a:rPr>
              <a:t>AA sceglie sempre A sia nel caso che I abbia scelto A sia nel caso I abbia scelto P</a:t>
            </a:r>
          </a:p>
          <a:p>
            <a:pPr marL="0" indent="0">
              <a:buNone/>
            </a:pPr>
            <a:r>
              <a:rPr lang="it-IT" sz="1600" dirty="0" smtClean="0">
                <a:latin typeface="Garamond" pitchFamily="18" charset="0"/>
              </a:rPr>
              <a:t>AP sceglie A se I ha scelto A; sceglie P se I ha optato per P</a:t>
            </a:r>
          </a:p>
          <a:p>
            <a:pPr marL="0" indent="0">
              <a:buNone/>
            </a:pPr>
            <a:r>
              <a:rPr lang="it-IT" sz="1600" dirty="0" smtClean="0">
                <a:latin typeface="Garamond" pitchFamily="18" charset="0"/>
              </a:rPr>
              <a:t>PA sceglie P se I ha scelto A; sceglie A se I ha scelto P</a:t>
            </a:r>
          </a:p>
          <a:p>
            <a:pPr marL="0" indent="0">
              <a:buNone/>
            </a:pPr>
            <a:r>
              <a:rPr lang="it-IT" sz="1600" dirty="0" smtClean="0">
                <a:latin typeface="Garamond" pitchFamily="18" charset="0"/>
              </a:rPr>
              <a:t>PP sceglie P sia che I abbia scelto A sia nel caso che I abbia scelto P</a:t>
            </a:r>
          </a:p>
          <a:p>
            <a:pPr marL="0" indent="0">
              <a:buNone/>
            </a:pPr>
            <a:endParaRPr lang="it-IT" sz="2000" dirty="0" smtClean="0">
              <a:latin typeface="Garamond" pitchFamily="18" charset="0"/>
            </a:endParaRPr>
          </a:p>
        </p:txBody>
      </p:sp>
      <p:cxnSp>
        <p:nvCxnSpPr>
          <p:cNvPr id="5" name="Connettore 1 4"/>
          <p:cNvCxnSpPr/>
          <p:nvPr/>
        </p:nvCxnSpPr>
        <p:spPr>
          <a:xfrm flipV="1">
            <a:off x="2555776" y="2636912"/>
            <a:ext cx="158417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2555776" y="3068960"/>
            <a:ext cx="158417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4139952" y="2420888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4139952" y="2636912"/>
            <a:ext cx="10081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139952" y="3573016"/>
            <a:ext cx="100811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 flipV="1">
            <a:off x="4139952" y="3320988"/>
            <a:ext cx="1008112" cy="2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2195736" y="2852936"/>
            <a:ext cx="746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I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3203848" y="2528900"/>
            <a:ext cx="461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3203848" y="332098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3779912" y="2276872"/>
            <a:ext cx="660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II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3923928" y="3573016"/>
            <a:ext cx="516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II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4440034" y="2060848"/>
            <a:ext cx="852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A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4644008" y="274492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4440034" y="3068960"/>
            <a:ext cx="1025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A</a:t>
            </a:r>
            <a:endParaRPr lang="it-IT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4599710" y="3740727"/>
            <a:ext cx="56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5148064" y="2245514"/>
            <a:ext cx="761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(2,2)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5148064" y="2646204"/>
            <a:ext cx="638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(0,3)</a:t>
            </a:r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5148064" y="3068960"/>
            <a:ext cx="761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(3,0)</a:t>
            </a:r>
            <a:endParaRPr lang="it-IT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5169346" y="3690320"/>
            <a:ext cx="740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(1,1)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1316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>
                <a:latin typeface="Garamond" pitchFamily="18" charset="0"/>
              </a:rPr>
              <a:t>Strategie che può adottare il giocatore II in risposta alla mossa del giocatore I mediante l’ausilio della forma strategica</a:t>
            </a:r>
            <a:endParaRPr lang="it-IT" sz="20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752204"/>
              </p:ext>
            </p:extLst>
          </p:nvPr>
        </p:nvGraphicFramePr>
        <p:xfrm>
          <a:off x="1619672" y="1993920"/>
          <a:ext cx="60960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12115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2,2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2,2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0,3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0,3</a:t>
                      </a:r>
                      <a:endParaRPr lang="it-IT" dirty="0"/>
                    </a:p>
                  </a:txBody>
                  <a:tcPr/>
                </a:tc>
              </a:tr>
              <a:tr h="238765"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3,0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1,1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3,0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        1,1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827584" y="2276872"/>
            <a:ext cx="706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A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45300" y="2780928"/>
            <a:ext cx="777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051720" y="1700808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AA                           AP                        PA                        PP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51520" y="2461538"/>
            <a:ext cx="1992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Paese I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995936" y="1268760"/>
            <a:ext cx="1401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Paese II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5393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Garamond" pitchFamily="18" charset="0"/>
              </a:rPr>
              <a:t>Classificazione dei giochi rispetto all’informazione</a:t>
            </a:r>
            <a:endParaRPr lang="it-IT" sz="24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u="sng" dirty="0" smtClean="0">
                <a:latin typeface="Garamond" pitchFamily="18" charset="0"/>
              </a:rPr>
              <a:t>Giochi con informazione perfetta</a:t>
            </a:r>
            <a:r>
              <a:rPr lang="it-IT" sz="2000" dirty="0" smtClean="0">
                <a:latin typeface="Garamond" pitchFamily="18" charset="0"/>
              </a:rPr>
              <a:t>: tutti i giocatori conoscono la storia del gioco ed ogniqualvolta che sono chiamati a giocare possono usare questa informazione sulla base di ciò che è accaduto in precedenza</a:t>
            </a:r>
          </a:p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Il singoletto che dà vita al gioco è chiamato radice del gioco</a:t>
            </a:r>
          </a:p>
          <a:p>
            <a:pPr marL="0" indent="0">
              <a:buNone/>
            </a:pPr>
            <a:endParaRPr lang="it-IT" sz="2000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it-IT" sz="2000" u="sng" dirty="0" smtClean="0">
                <a:latin typeface="Garamond" pitchFamily="18" charset="0"/>
              </a:rPr>
              <a:t>Gioco con informazione completa</a:t>
            </a:r>
            <a:r>
              <a:rPr lang="it-IT" sz="2000" dirty="0" smtClean="0">
                <a:latin typeface="Garamond" pitchFamily="18" charset="0"/>
              </a:rPr>
              <a:t>: tutti i pay-off dei giocatori sono conoscenza comune</a:t>
            </a:r>
          </a:p>
          <a:p>
            <a:pPr marL="0" indent="0">
              <a:buNone/>
            </a:pPr>
            <a:endParaRPr lang="it-IT" sz="2000" u="sng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it-IT" sz="2000" u="sng" dirty="0" smtClean="0">
                <a:latin typeface="Garamond" pitchFamily="18" charset="0"/>
              </a:rPr>
              <a:t>Gioco con informazione incompleta</a:t>
            </a:r>
            <a:r>
              <a:rPr lang="it-IT" sz="2000" dirty="0" smtClean="0">
                <a:latin typeface="Garamond" pitchFamily="18" charset="0"/>
              </a:rPr>
              <a:t>: qualche giocatore ha informazioni private sui propri pay-off che non sono rivelate</a:t>
            </a:r>
            <a:endParaRPr lang="it-IT" sz="2000" u="sng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463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latin typeface="Garamond" pitchFamily="18" charset="0"/>
              </a:rPr>
              <a:t>Soluzioni strategiche</a:t>
            </a:r>
            <a:endParaRPr lang="it-IT" sz="2800" b="1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Le interazioni strategiche comportano diverse </a:t>
            </a:r>
            <a:r>
              <a:rPr lang="it-IT" sz="2000" u="sng" dirty="0" smtClean="0">
                <a:latin typeface="Garamond" pitchFamily="18" charset="0"/>
              </a:rPr>
              <a:t>soluzioni</a:t>
            </a:r>
            <a:r>
              <a:rPr lang="it-IT" sz="2000" dirty="0" smtClean="0">
                <a:latin typeface="Garamond" pitchFamily="18" charset="0"/>
              </a:rPr>
              <a:t>: Alcune di queste sono </a:t>
            </a:r>
            <a:r>
              <a:rPr lang="it-IT" sz="2000" u="sng" dirty="0" smtClean="0">
                <a:latin typeface="Garamond" pitchFamily="18" charset="0"/>
              </a:rPr>
              <a:t>auspicabili ma irraggiungibili</a:t>
            </a:r>
            <a:r>
              <a:rPr lang="it-IT" sz="2000" dirty="0" smtClean="0">
                <a:latin typeface="Garamond" pitchFamily="18" charset="0"/>
              </a:rPr>
              <a:t> per i giocatori</a:t>
            </a:r>
          </a:p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Es. può accadere che la situazione migliore per entrambi, che si ottiene con una determinata strategia, sia difficilmente raggiungibile anche se i giocatori si parlano prima di scegliere l’azione</a:t>
            </a:r>
          </a:p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Perché?</a:t>
            </a:r>
          </a:p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Esiste un incentivo per almeno 1 di essi in termini di pay-off che rende allettante deviare da questa strategia</a:t>
            </a:r>
          </a:p>
          <a:p>
            <a:pPr marL="0" indent="0">
              <a:buNone/>
            </a:pPr>
            <a:r>
              <a:rPr lang="it-IT" sz="2000" dirty="0" smtClean="0">
                <a:latin typeface="Garamond" pitchFamily="18" charset="0"/>
              </a:rPr>
              <a:t>L’unica soluzione possibile è quella che annulla questo incentivo ed è definita </a:t>
            </a:r>
            <a:r>
              <a:rPr lang="it-IT" sz="2000" u="sng" dirty="0" smtClean="0">
                <a:latin typeface="Garamond" pitchFamily="18" charset="0"/>
              </a:rPr>
              <a:t>soluzione di equilibrio</a:t>
            </a:r>
            <a:endParaRPr lang="it-IT" sz="2000" u="sng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2769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1442</Words>
  <Application>Microsoft Office PowerPoint</Application>
  <PresentationFormat>Presentazione su schermo (4:3)</PresentationFormat>
  <Paragraphs>208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Classificazione dei Giochi</vt:lpstr>
      <vt:lpstr>Rappresentazione dei giochi Forma strategica (I)</vt:lpstr>
      <vt:lpstr>Rappresentazione dei giochi Forma strategica (II)</vt:lpstr>
      <vt:lpstr>Rappresentazione dei giochi Forma estesa</vt:lpstr>
      <vt:lpstr>Rappresentazione in forma estesa  senza informazione</vt:lpstr>
      <vt:lpstr>Rappresentazione in forma estesa  con informazione</vt:lpstr>
      <vt:lpstr>Strategie che può adottare il giocatore II in risposta alla mossa del giocatore I mediante l’ausilio della forma strategica</vt:lpstr>
      <vt:lpstr>Classificazione dei giochi rispetto all’informazione</vt:lpstr>
      <vt:lpstr>Soluzioni strategiche</vt:lpstr>
      <vt:lpstr>Soluzioni auspicabili e soluzioni possibili</vt:lpstr>
      <vt:lpstr>Equilibrio di Nash</vt:lpstr>
      <vt:lpstr>Strategie dominanti e strategie dominate</vt:lpstr>
      <vt:lpstr>Equilibri multipli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Utente Windows</cp:lastModifiedBy>
  <cp:revision>56</cp:revision>
  <dcterms:created xsi:type="dcterms:W3CDTF">2023-11-22T12:23:25Z</dcterms:created>
  <dcterms:modified xsi:type="dcterms:W3CDTF">2023-11-22T15:27:08Z</dcterms:modified>
</cp:coreProperties>
</file>