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9" r:id="rId3"/>
    <p:sldId id="263" r:id="rId4"/>
    <p:sldId id="288" r:id="rId5"/>
    <p:sldId id="289" r:id="rId6"/>
    <p:sldId id="295" r:id="rId7"/>
    <p:sldId id="294" r:id="rId8"/>
    <p:sldId id="292" r:id="rId9"/>
    <p:sldId id="290" r:id="rId10"/>
    <p:sldId id="291" r:id="rId11"/>
    <p:sldId id="293" r:id="rId12"/>
    <p:sldId id="304" r:id="rId13"/>
    <p:sldId id="412" r:id="rId14"/>
    <p:sldId id="416" r:id="rId15"/>
    <p:sldId id="413" r:id="rId16"/>
    <p:sldId id="415" r:id="rId17"/>
    <p:sldId id="283" r:id="rId18"/>
    <p:sldId id="282" r:id="rId19"/>
    <p:sldId id="284" r:id="rId20"/>
    <p:sldId id="296" r:id="rId21"/>
    <p:sldId id="297" r:id="rId22"/>
    <p:sldId id="302" r:id="rId23"/>
    <p:sldId id="303" r:id="rId24"/>
    <p:sldId id="275" r:id="rId25"/>
    <p:sldId id="274" r:id="rId26"/>
    <p:sldId id="298" r:id="rId27"/>
    <p:sldId id="300" r:id="rId28"/>
    <p:sldId id="299" r:id="rId29"/>
    <p:sldId id="301"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5827"/>
  </p:normalViewPr>
  <p:slideViewPr>
    <p:cSldViewPr snapToGrid="0" snapToObjects="1">
      <p:cViewPr varScale="1">
        <p:scale>
          <a:sx n="106" d="100"/>
          <a:sy n="106" d="100"/>
        </p:scale>
        <p:origin x="131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3/24/2022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EFA4ECF-A28F-A640-830E-12E967B987AD}" type="slidenum">
              <a:rPr lang="en-US" smtClean="0"/>
              <a:t>1</a:t>
            </a:fld>
            <a:endParaRPr lang="en-US"/>
          </a:p>
        </p:txBody>
      </p:sp>
    </p:spTree>
    <p:extLst>
      <p:ext uri="{BB962C8B-B14F-4D97-AF65-F5344CB8AC3E}">
        <p14:creationId xmlns:p14="http://schemas.microsoft.com/office/powerpoint/2010/main" val="186204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FA4ECF-A28F-A640-830E-12E967B987AD}" type="slidenum">
              <a:rPr lang="en-US" smtClean="0"/>
              <a:t>2</a:t>
            </a:fld>
            <a:endParaRPr lang="en-US"/>
          </a:p>
        </p:txBody>
      </p:sp>
    </p:spTree>
    <p:extLst>
      <p:ext uri="{BB962C8B-B14F-4D97-AF65-F5344CB8AC3E}">
        <p14:creationId xmlns:p14="http://schemas.microsoft.com/office/powerpoint/2010/main" val="164837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EFA4ECF-A28F-A640-830E-12E967B987AD}" type="slidenum">
              <a:rPr lang="en-US" smtClean="0"/>
              <a:t>3</a:t>
            </a:fld>
            <a:endParaRPr lang="en-US"/>
          </a:p>
        </p:txBody>
      </p:sp>
    </p:spTree>
    <p:extLst>
      <p:ext uri="{BB962C8B-B14F-4D97-AF65-F5344CB8AC3E}">
        <p14:creationId xmlns:p14="http://schemas.microsoft.com/office/powerpoint/2010/main" val="39530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AD7A81-12B4-4D34-97ED-FFA53A07B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5FA0619-F441-4091-9D4A-4F85105CB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u="sng"/>
          </a:p>
          <a:p>
            <a:pPr eaLnBrk="1" hangingPunct="1"/>
            <a:endParaRPr lang="en-US" altLang="en-US"/>
          </a:p>
        </p:txBody>
      </p:sp>
      <p:sp>
        <p:nvSpPr>
          <p:cNvPr id="12292" name="Slide Number Placeholder 3">
            <a:extLst>
              <a:ext uri="{FF2B5EF4-FFF2-40B4-BE49-F238E27FC236}">
                <a16:creationId xmlns:a16="http://schemas.microsoft.com/office/drawing/2014/main" id="{37779D5E-111F-424D-A654-71B014845C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F20168-2167-447E-8F31-AB2B65C0AEE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389E595-54B8-4009-A475-560E8C176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13EFBB-A791-4DE1-B7D7-A3F045297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a:p>
        </p:txBody>
      </p:sp>
      <p:sp>
        <p:nvSpPr>
          <p:cNvPr id="14340" name="Slide Number Placeholder 3">
            <a:extLst>
              <a:ext uri="{FF2B5EF4-FFF2-40B4-BE49-F238E27FC236}">
                <a16:creationId xmlns:a16="http://schemas.microsoft.com/office/drawing/2014/main" id="{59D5B578-AF13-490C-BF5F-9C6CEEDDD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069505-F344-4DBB-B812-2A8D1BD5AE4B}"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a:extLst>
              <a:ext uri="{FF2B5EF4-FFF2-40B4-BE49-F238E27FC236}">
                <a16:creationId xmlns:a16="http://schemas.microsoft.com/office/drawing/2014/main" id="{8C489CEA-91E4-4492-845F-73F04FA05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a:extLst>
              <a:ext uri="{FF2B5EF4-FFF2-40B4-BE49-F238E27FC236}">
                <a16:creationId xmlns:a16="http://schemas.microsoft.com/office/drawing/2014/main" id="{C53E386F-1F31-46EE-B066-CD19DC269F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16388" name="Segnaposto numero diapositiva 3">
            <a:extLst>
              <a:ext uri="{FF2B5EF4-FFF2-40B4-BE49-F238E27FC236}">
                <a16:creationId xmlns:a16="http://schemas.microsoft.com/office/drawing/2014/main" id="{15B765D8-16AE-4FDF-8D32-8C0A3224E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27D0B2-871F-40FB-A0D4-98D0FB69E391}" type="slidenum">
              <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a:extLst>
              <a:ext uri="{FF2B5EF4-FFF2-40B4-BE49-F238E27FC236}">
                <a16:creationId xmlns:a16="http://schemas.microsoft.com/office/drawing/2014/main" id="{82E47AA9-3548-4148-B95D-F295C7F892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a:extLst>
              <a:ext uri="{FF2B5EF4-FFF2-40B4-BE49-F238E27FC236}">
                <a16:creationId xmlns:a16="http://schemas.microsoft.com/office/drawing/2014/main" id="{8FC7E4FA-20A7-4B91-A043-FF89325A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4580" name="Segnaposto numero diapositiva 3">
            <a:extLst>
              <a:ext uri="{FF2B5EF4-FFF2-40B4-BE49-F238E27FC236}">
                <a16:creationId xmlns:a16="http://schemas.microsoft.com/office/drawing/2014/main" id="{857900F9-848E-4CEB-9D29-FF12B7EF1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D0D00-C22B-457C-90E6-D1856A81E901}"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3606E17-1CF0-4656-BC2D-C1164A3C9638}"/>
              </a:ext>
            </a:extLst>
          </p:cNvPr>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4F6AB4E-777A-4EF6-9A4F-6198BE54A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Arial" panose="020B0604020202020204" pitchFamily="34" charset="0"/>
            </a:endParaRPr>
          </a:p>
        </p:txBody>
      </p:sp>
      <p:sp>
        <p:nvSpPr>
          <p:cNvPr id="28676" name="Slide Number Placeholder 3">
            <a:extLst>
              <a:ext uri="{FF2B5EF4-FFF2-40B4-BE49-F238E27FC236}">
                <a16:creationId xmlns:a16="http://schemas.microsoft.com/office/drawing/2014/main" id="{E1EDA574-7A6E-4E14-AAA6-3DF49876F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AB6AA5E-006E-4D2A-A3DA-2BCCCC640B7B}" type="slidenum">
              <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a:extLst>
              <a:ext uri="{FF2B5EF4-FFF2-40B4-BE49-F238E27FC236}">
                <a16:creationId xmlns:a16="http://schemas.microsoft.com/office/drawing/2014/main" id="{874AC65E-1891-4B04-96A8-FA121F6268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egnaposto note 2">
            <a:extLst>
              <a:ext uri="{FF2B5EF4-FFF2-40B4-BE49-F238E27FC236}">
                <a16:creationId xmlns:a16="http://schemas.microsoft.com/office/drawing/2014/main" id="{35018379-2146-4F4F-A943-744033D19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36868" name="Segnaposto numero diapositiva 3">
            <a:extLst>
              <a:ext uri="{FF2B5EF4-FFF2-40B4-BE49-F238E27FC236}">
                <a16:creationId xmlns:a16="http://schemas.microsoft.com/office/drawing/2014/main" id="{77701230-D123-49C5-852E-12148EA47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9DC92A-8E01-45A3-8E34-D934DEFF0C1F}" type="slidenum">
              <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ranz.schiavon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Francesco.schiavone@uniparthenope.i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49262" y="2550517"/>
            <a:ext cx="7780300" cy="1323438"/>
          </a:xfrm>
        </p:spPr>
        <p:txBody>
          <a:bodyPr/>
          <a:lstStyle/>
          <a:p>
            <a:r>
              <a:rPr lang="it-IT" dirty="0"/>
              <a:t>Crowdfunding &amp; Innovation</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sz="1400"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sz="1400" dirty="0"/>
              <a:t>How to build a </a:t>
            </a:r>
            <a:r>
              <a:rPr lang="it-IT" sz="1400" dirty="0" err="1"/>
              <a:t>successful</a:t>
            </a:r>
            <a:r>
              <a:rPr lang="it-IT" sz="1400" dirty="0"/>
              <a:t> crowdfunding </a:t>
            </a:r>
            <a:r>
              <a:rPr lang="it-IT" sz="1400" dirty="0" err="1"/>
              <a:t>campaign</a:t>
            </a:r>
            <a:endParaRPr lang="it-GB" sz="1400"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sz="1100" dirty="0"/>
              <a:t>A cura del prof. </a:t>
            </a:r>
            <a:r>
              <a:rPr lang="it-IT" sz="1100" dirty="0"/>
              <a:t>Francesco Schiavone</a:t>
            </a:r>
            <a:endParaRPr lang="it-GB" sz="1100" dirty="0"/>
          </a:p>
          <a:p>
            <a:r>
              <a:rPr lang="it-GB" sz="1100" dirty="0"/>
              <a:t>Prof. </a:t>
            </a:r>
            <a:r>
              <a:rPr lang="it-IT" sz="1100" dirty="0"/>
              <a:t>d</a:t>
            </a:r>
            <a:r>
              <a:rPr lang="it-GB" sz="1100" dirty="0"/>
              <a:t>i </a:t>
            </a:r>
            <a:r>
              <a:rPr lang="it-IT" sz="1100" dirty="0"/>
              <a:t>Gestione dell’Innovazione </a:t>
            </a:r>
            <a:r>
              <a:rPr lang="it-GB" sz="1100" dirty="0"/>
              <a:t>all’Università degli Studi di Napoli Parthenope</a:t>
            </a: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074DB74A-D58A-418B-9C41-7425FE3270BB}"/>
              </a:ext>
            </a:extLst>
          </p:cNvPr>
          <p:cNvSpPr>
            <a:spLocks noGrp="1"/>
          </p:cNvSpPr>
          <p:nvPr>
            <p:ph type="title"/>
          </p:nvPr>
        </p:nvSpPr>
        <p:spPr/>
        <p:txBody>
          <a:bodyPr/>
          <a:lstStyle/>
          <a:p>
            <a:pPr>
              <a:defRPr/>
            </a:pPr>
            <a:r>
              <a:rPr lang="it-IT" altLang="it-IT"/>
              <a:t>Models of CF</a:t>
            </a:r>
            <a:endParaRPr lang="it-IT" altLang="it-IT" dirty="0"/>
          </a:p>
        </p:txBody>
      </p:sp>
      <p:sp>
        <p:nvSpPr>
          <p:cNvPr id="20483" name="Segnaposto contenuto 2">
            <a:extLst>
              <a:ext uri="{FF2B5EF4-FFF2-40B4-BE49-F238E27FC236}">
                <a16:creationId xmlns:a16="http://schemas.microsoft.com/office/drawing/2014/main" id="{FECC5DC3-8E6B-46F6-A2AF-E9F8E9EF0BDE}"/>
              </a:ext>
            </a:extLst>
          </p:cNvPr>
          <p:cNvSpPr>
            <a:spLocks noGrp="1"/>
          </p:cNvSpPr>
          <p:nvPr>
            <p:ph type="body" sz="quarter" idx="17"/>
          </p:nvPr>
        </p:nvSpPr>
        <p:spPr>
          <a:xfrm>
            <a:off x="373875" y="2188421"/>
            <a:ext cx="11444250" cy="3549439"/>
          </a:xfrm>
        </p:spPr>
        <p:txBody>
          <a:bodyPr/>
          <a:lstStyle/>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All or Nothing – When the fund-raising period is over, money is only collected from the contributors if a pre-determined minimum amount of money has been pledged. If the goal is not met, no money is collected.</a:t>
            </a:r>
          </a:p>
          <a:p>
            <a:pPr marL="457200" indent="-457200" algn="just">
              <a:lnSpc>
                <a:spcPct val="114000"/>
              </a:lnSpc>
              <a:spcBef>
                <a:spcPts val="0"/>
              </a:spcBef>
              <a:buFont typeface="+mj-lt"/>
              <a:buAutoNum type="arabicPeriod"/>
            </a:pPr>
            <a:endParaRPr lang="en-US" altLang="it-IT" sz="2000" dirty="0">
              <a:solidFill>
                <a:schemeClr val="tx1"/>
              </a:solidFill>
              <a:cs typeface="Arial" panose="020B0604020202020204" pitchFamily="34" charset="0"/>
            </a:endParaRP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Keep it All – Whether the project goal is met or not, all of the funds collected (minus commission) are handed over to the entrepreneur. If he or she has insufficient funds to meet the objectives, then it is up to the recipient to refund them to the contributors.</a:t>
            </a:r>
          </a:p>
          <a:p>
            <a:pPr marL="457200" indent="-457200" algn="just">
              <a:lnSpc>
                <a:spcPct val="114000"/>
              </a:lnSpc>
              <a:spcBef>
                <a:spcPts val="0"/>
              </a:spcBef>
              <a:buFont typeface="+mj-lt"/>
              <a:buAutoNum type="arabicPeriod"/>
            </a:pPr>
            <a:endParaRPr lang="en-US" altLang="it-IT" sz="2000" dirty="0">
              <a:solidFill>
                <a:schemeClr val="tx1"/>
              </a:solidFill>
              <a:cs typeface="Arial" panose="020B0604020202020204" pitchFamily="34" charset="0"/>
            </a:endParaRP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Bounty – Funds are raised for the creation of a product or the solution of a particular problem (often a software bug). They are awarded when someone successfully provides the requested service.</a:t>
            </a:r>
            <a:endParaRPr lang="it-IT" altLang="it-IT" sz="2000" dirty="0">
              <a:solidFill>
                <a:schemeClr val="tx1"/>
              </a:solidFil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p:txBody>
          <a:bodyPr/>
          <a:lstStyle/>
          <a:p>
            <a:pPr>
              <a:defRPr/>
            </a:pPr>
            <a:r>
              <a:rPr lang="it-IT" altLang="it-IT"/>
              <a:t>«Do It Yourself» CF</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000" dirty="0">
                <a:solidFill>
                  <a:schemeClr val="tx1"/>
                </a:solidFill>
                <a:cs typeface="Arial" panose="020B0604020202020204" pitchFamily="34" charset="0"/>
              </a:rPr>
              <a:t>The process of a </a:t>
            </a:r>
            <a:r>
              <a:rPr lang="en-US" altLang="it-IT" sz="2000" dirty="0" err="1">
                <a:solidFill>
                  <a:schemeClr val="tx1"/>
                </a:solidFill>
                <a:cs typeface="Arial" panose="020B0604020202020204" pitchFamily="34" charset="0"/>
              </a:rPr>
              <a:t>crowdfunder</a:t>
            </a:r>
            <a:r>
              <a:rPr lang="en-US" altLang="it-IT" sz="2000" dirty="0">
                <a:solidFill>
                  <a:schemeClr val="tx1"/>
                </a:solidFill>
                <a:cs typeface="Arial" panose="020B0604020202020204" pitchFamily="34" charset="0"/>
              </a:rPr>
              <a:t> not placing their campaign on any of the </a:t>
            </a:r>
            <a:r>
              <a:rPr lang="en-US" altLang="it-IT" sz="2000" dirty="0" err="1">
                <a:solidFill>
                  <a:schemeClr val="tx1"/>
                </a:solidFill>
                <a:cs typeface="Arial" panose="020B0604020202020204" pitchFamily="34" charset="0"/>
              </a:rPr>
              <a:t>recognised</a:t>
            </a:r>
            <a:r>
              <a:rPr lang="en-US" altLang="it-IT" sz="2000" dirty="0">
                <a:solidFill>
                  <a:schemeClr val="tx1"/>
                </a:solidFill>
                <a:cs typeface="Arial" panose="020B0604020202020204" pitchFamily="34" charset="0"/>
              </a:rPr>
              <a:t> CF platforms and choosing to run it themselves typically via their own online presence. </a:t>
            </a:r>
          </a:p>
          <a:p>
            <a:pPr marL="0" indent="0" algn="just">
              <a:lnSpc>
                <a:spcPct val="114000"/>
              </a:lnSpc>
              <a:spcBef>
                <a:spcPts val="0"/>
              </a:spcBef>
            </a:pPr>
            <a:r>
              <a:rPr lang="en-US" altLang="it-IT" sz="2000" dirty="0">
                <a:solidFill>
                  <a:schemeClr val="tx1"/>
                </a:solidFill>
                <a:cs typeface="Arial" panose="020B0604020202020204" pitchFamily="34" charset="0"/>
              </a:rPr>
              <a:t>Drivers of DIY CF are:</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The increasing number of successfully crowdfunded projects;</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A desire to </a:t>
            </a:r>
            <a:r>
              <a:rPr lang="en-US" altLang="it-IT" sz="2000" dirty="0" err="1">
                <a:latin typeface="Avenir Book" panose="02000503020000020003" pitchFamily="2" charset="0"/>
                <a:cs typeface="Arial" panose="020B0604020202020204" pitchFamily="34" charset="0"/>
              </a:rPr>
              <a:t>maximise</a:t>
            </a:r>
            <a:r>
              <a:rPr lang="en-US" altLang="it-IT" sz="2000" dirty="0">
                <a:latin typeface="Avenir Book" panose="02000503020000020003" pitchFamily="2" charset="0"/>
                <a:cs typeface="Arial" panose="020B0604020202020204" pitchFamily="34" charset="0"/>
              </a:rPr>
              <a:t> returns by avoiding the costs associated with using a platform;</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Increasing restrictions on many crowdfunding platforms;</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The perceived decreasing advantages of discoverability on a major platform as they become more crowded;</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Lower cost and higher availability of tools enabling it;</a:t>
            </a:r>
          </a:p>
          <a:p>
            <a:pPr marL="342900" lvl="1" indent="-342900" algn="just">
              <a:lnSpc>
                <a:spcPct val="114000"/>
              </a:lnSpc>
              <a:spcBef>
                <a:spcPts val="0"/>
              </a:spcBef>
            </a:pPr>
            <a:r>
              <a:rPr lang="en-US" altLang="it-IT" sz="2000" dirty="0">
                <a:latin typeface="Avenir Book" panose="02000503020000020003" pitchFamily="2" charset="0"/>
                <a:cs typeface="Arial" panose="020B0604020202020204" pitchFamily="34" charset="0"/>
              </a:rPr>
              <a:t>Integrates into digital business models.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8505269" cy="464602"/>
          </a:xfrm>
        </p:spPr>
        <p:txBody>
          <a:bodyPr/>
          <a:lstStyle/>
          <a:p>
            <a:pPr>
              <a:defRPr/>
            </a:pPr>
            <a:r>
              <a:rPr lang="it-IT" altLang="it-IT" dirty="0"/>
              <a:t>Theories </a:t>
            </a:r>
            <a:r>
              <a:rPr lang="it-IT" altLang="it-IT" dirty="0" err="1"/>
              <a:t>explaining</a:t>
            </a:r>
            <a:r>
              <a:rPr lang="it-IT" altLang="it-IT" dirty="0"/>
              <a:t> Crowdfunding</a:t>
            </a:r>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Pareto principle</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Six degrees of separation</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social proof</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Network externalities</a:t>
            </a:r>
          </a:p>
        </p:txBody>
      </p:sp>
    </p:spTree>
    <p:extLst>
      <p:ext uri="{BB962C8B-B14F-4D97-AF65-F5344CB8AC3E}">
        <p14:creationId xmlns:p14="http://schemas.microsoft.com/office/powerpoint/2010/main" val="263579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The Pareto «80-20» Rule</a:t>
            </a:r>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The Pareto principle (also known as the 80–20 rule, the law of the vital few, and the principle of factor sparsity) states that, for many events, roughly 80% of the effects come from 20% of the causes.</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pic>
        <p:nvPicPr>
          <p:cNvPr id="2" name="Immagine 1">
            <a:extLst>
              <a:ext uri="{FF2B5EF4-FFF2-40B4-BE49-F238E27FC236}">
                <a16:creationId xmlns:a16="http://schemas.microsoft.com/office/drawing/2014/main" id="{14EC700A-1885-4FE0-AFE6-564477DE2A71}"/>
              </a:ext>
            </a:extLst>
          </p:cNvPr>
          <p:cNvPicPr>
            <a:picLocks noChangeAspect="1"/>
          </p:cNvPicPr>
          <p:nvPr/>
        </p:nvPicPr>
        <p:blipFill>
          <a:blip r:embed="rId2"/>
          <a:stretch>
            <a:fillRect/>
          </a:stretch>
        </p:blipFill>
        <p:spPr>
          <a:xfrm>
            <a:off x="4269223" y="3320358"/>
            <a:ext cx="6242845" cy="3090940"/>
          </a:xfrm>
          <a:prstGeom prst="rect">
            <a:avLst/>
          </a:prstGeom>
        </p:spPr>
      </p:pic>
    </p:spTree>
    <p:extLst>
      <p:ext uri="{BB962C8B-B14F-4D97-AF65-F5344CB8AC3E}">
        <p14:creationId xmlns:p14="http://schemas.microsoft.com/office/powerpoint/2010/main" val="356414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943138" cy="464602"/>
          </a:xfrm>
        </p:spPr>
        <p:txBody>
          <a:bodyPr/>
          <a:lstStyle/>
          <a:p>
            <a:pPr>
              <a:defRPr/>
            </a:pPr>
            <a:r>
              <a:rPr lang="it-IT" altLang="it-IT" dirty="0"/>
              <a:t>Six Degrees of </a:t>
            </a:r>
            <a:r>
              <a:rPr lang="it-IT" altLang="it-IT" dirty="0" err="1"/>
              <a:t>Separation</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6305715"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Everyone and everything is six or fewer steps away, by way of introduction, from any other person in the world, so that a chain of "a friend of a friend" statements can be made to connect any two people in a maximum of six steps (J. </a:t>
            </a:r>
            <a:r>
              <a:rPr lang="en-US" altLang="it-IT" sz="2400" dirty="0" err="1">
                <a:solidFill>
                  <a:schemeClr val="tx1"/>
                </a:solidFill>
                <a:cs typeface="Arial" panose="020B0604020202020204" pitchFamily="34" charset="0"/>
              </a:rPr>
              <a:t>Guare</a:t>
            </a:r>
            <a:r>
              <a:rPr lang="en-US" altLang="it-IT" sz="2400" dirty="0">
                <a:solidFill>
                  <a:schemeClr val="tx1"/>
                </a:solidFill>
                <a:cs typeface="Arial" panose="020B0604020202020204" pitchFamily="34" charset="0"/>
              </a:rPr>
              <a: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pic>
        <p:nvPicPr>
          <p:cNvPr id="3" name="Immagine 2">
            <a:extLst>
              <a:ext uri="{FF2B5EF4-FFF2-40B4-BE49-F238E27FC236}">
                <a16:creationId xmlns:a16="http://schemas.microsoft.com/office/drawing/2014/main" id="{B6A1FA5B-2D7C-4058-84B0-3DE2D6CC5F94}"/>
              </a:ext>
            </a:extLst>
          </p:cNvPr>
          <p:cNvPicPr>
            <a:picLocks noChangeAspect="1"/>
          </p:cNvPicPr>
          <p:nvPr/>
        </p:nvPicPr>
        <p:blipFill>
          <a:blip r:embed="rId2"/>
          <a:stretch>
            <a:fillRect/>
          </a:stretch>
        </p:blipFill>
        <p:spPr>
          <a:xfrm>
            <a:off x="7209270" y="2678009"/>
            <a:ext cx="4291956" cy="2932430"/>
          </a:xfrm>
          <a:prstGeom prst="rect">
            <a:avLst/>
          </a:prstGeom>
        </p:spPr>
      </p:pic>
    </p:spTree>
    <p:extLst>
      <p:ext uri="{BB962C8B-B14F-4D97-AF65-F5344CB8AC3E}">
        <p14:creationId xmlns:p14="http://schemas.microsoft.com/office/powerpoint/2010/main" val="168168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The Social </a:t>
            </a:r>
            <a:r>
              <a:rPr lang="it-IT" altLang="it-IT" dirty="0" err="1"/>
              <a:t>Proof</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0" indent="0" algn="just">
              <a:lnSpc>
                <a:spcPct val="114000"/>
              </a:lnSpc>
              <a:spcBef>
                <a:spcPts val="0"/>
              </a:spcBef>
            </a:pPr>
            <a:r>
              <a:rPr lang="en-US" altLang="it-IT" sz="2400" dirty="0">
                <a:solidFill>
                  <a:schemeClr val="tx1"/>
                </a:solidFill>
                <a:cs typeface="Arial" panose="020B0604020202020204" pitchFamily="34" charset="0"/>
              </a:rPr>
              <a:t>The Social Exchange Theory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is the psychological principle that people are much more prone to do something when they see others doing the same thing.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is an important and proven marketing principle.</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Social proof provide a signal to others that the person or project is worthy of a commitment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61605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E94D33A6-F459-4D98-99F5-45265BB80701}"/>
              </a:ext>
            </a:extLst>
          </p:cNvPr>
          <p:cNvSpPr>
            <a:spLocks noGrp="1"/>
          </p:cNvSpPr>
          <p:nvPr>
            <p:ph type="title"/>
          </p:nvPr>
        </p:nvSpPr>
        <p:spPr>
          <a:xfrm>
            <a:off x="557250" y="1316913"/>
            <a:ext cx="5538749" cy="464602"/>
          </a:xfrm>
        </p:spPr>
        <p:txBody>
          <a:bodyPr/>
          <a:lstStyle/>
          <a:p>
            <a:pPr>
              <a:defRPr/>
            </a:pPr>
            <a:r>
              <a:rPr lang="it-IT" altLang="it-IT" dirty="0"/>
              <a:t>Network </a:t>
            </a:r>
            <a:r>
              <a:rPr lang="it-IT" altLang="it-IT" dirty="0" err="1"/>
              <a:t>Externalities</a:t>
            </a:r>
            <a:endParaRPr lang="it-IT" altLang="it-IT" dirty="0"/>
          </a:p>
        </p:txBody>
      </p:sp>
      <p:sp>
        <p:nvSpPr>
          <p:cNvPr id="21507" name="Segnaposto contenuto 2">
            <a:extLst>
              <a:ext uri="{FF2B5EF4-FFF2-40B4-BE49-F238E27FC236}">
                <a16:creationId xmlns:a16="http://schemas.microsoft.com/office/drawing/2014/main" id="{31E2F186-5649-43FA-A75B-B27A132DF8ED}"/>
              </a:ext>
            </a:extLst>
          </p:cNvPr>
          <p:cNvSpPr>
            <a:spLocks noGrp="1"/>
          </p:cNvSpPr>
          <p:nvPr>
            <p:ph type="body" sz="quarter" idx="17"/>
          </p:nvPr>
        </p:nvSpPr>
        <p:spPr>
          <a:xfrm>
            <a:off x="448170" y="2359871"/>
            <a:ext cx="11295660" cy="3800899"/>
          </a:xfrm>
        </p:spPr>
        <p:txBody>
          <a:bodyPr/>
          <a:lstStyle/>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The effect that one user of a good or service has on the value of that product to other people. </a:t>
            </a:r>
          </a:p>
          <a:p>
            <a:pPr marL="342900" indent="-342900" algn="just">
              <a:lnSpc>
                <a:spcPct val="114000"/>
              </a:lnSpc>
              <a:spcBef>
                <a:spcPts val="0"/>
              </a:spcBef>
              <a:buFont typeface="Arial" panose="020B0604020202020204" pitchFamily="34" charset="0"/>
              <a:buChar char="•"/>
            </a:pPr>
            <a:r>
              <a:rPr lang="en-US" altLang="it-IT" sz="2400" dirty="0">
                <a:solidFill>
                  <a:schemeClr val="tx1"/>
                </a:solidFill>
                <a:cs typeface="Arial" panose="020B0604020202020204" pitchFamily="34" charset="0"/>
              </a:rPr>
              <a:t>When network externalities are present, the value of a product or service is dependent on the number of others using it</a:t>
            </a:r>
          </a:p>
          <a:p>
            <a:pPr marL="0" indent="0" algn="just">
              <a:lnSpc>
                <a:spcPct val="114000"/>
              </a:lnSpc>
              <a:spcBef>
                <a:spcPts val="0"/>
              </a:spcBef>
            </a:pPr>
            <a:endParaRPr lang="en-US" altLang="it-IT"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236062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2BD6A2-3A0D-412D-8E36-301A16960D2B}"/>
              </a:ext>
            </a:extLst>
          </p:cNvPr>
          <p:cNvSpPr>
            <a:spLocks noGrp="1"/>
          </p:cNvSpPr>
          <p:nvPr>
            <p:ph type="title"/>
          </p:nvPr>
        </p:nvSpPr>
        <p:spPr/>
        <p:txBody>
          <a:bodyPr/>
          <a:lstStyle/>
          <a:p>
            <a:pPr>
              <a:defRPr/>
            </a:pPr>
            <a:r>
              <a:rPr lang="it-IT"/>
              <a:t>Data and statistics</a:t>
            </a:r>
            <a:endParaRPr lang="it-IT" dirty="0"/>
          </a:p>
        </p:txBody>
      </p:sp>
      <p:sp>
        <p:nvSpPr>
          <p:cNvPr id="23555" name="Segnaposto contenuto 2">
            <a:extLst>
              <a:ext uri="{FF2B5EF4-FFF2-40B4-BE49-F238E27FC236}">
                <a16:creationId xmlns:a16="http://schemas.microsoft.com/office/drawing/2014/main" id="{26E82F76-1128-40C8-B0E6-2A52240BE5A7}"/>
              </a:ext>
            </a:extLst>
          </p:cNvPr>
          <p:cNvSpPr>
            <a:spLocks noGrp="1"/>
          </p:cNvSpPr>
          <p:nvPr>
            <p:ph type="body" sz="quarter" idx="17"/>
          </p:nvPr>
        </p:nvSpPr>
        <p:spPr>
          <a:xfrm>
            <a:off x="623786" y="2027734"/>
            <a:ext cx="9684029" cy="751092"/>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Value of funds </a:t>
            </a:r>
            <a:r>
              <a:rPr lang="it-IT" altLang="it-IT" sz="2000" dirty="0" err="1">
                <a:solidFill>
                  <a:schemeClr val="tx1"/>
                </a:solidFill>
                <a:cs typeface="Arial" panose="020B0604020202020204" pitchFamily="34" charset="0"/>
              </a:rPr>
              <a:t>raised</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through</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crowdfunding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worldwide</a:t>
            </a:r>
            <a:r>
              <a:rPr lang="it-IT" altLang="it-IT" sz="2000" dirty="0">
                <a:solidFill>
                  <a:schemeClr val="tx1"/>
                </a:solidFill>
                <a:cs typeface="Arial" panose="020B0604020202020204" pitchFamily="34" charset="0"/>
              </a:rPr>
              <a:t> from 2014 to 2016 in </a:t>
            </a:r>
            <a:r>
              <a:rPr lang="it-IT" altLang="it-IT" sz="2000" dirty="0" err="1">
                <a:solidFill>
                  <a:schemeClr val="tx1"/>
                </a:solidFill>
                <a:cs typeface="Arial" panose="020B0604020202020204" pitchFamily="34" charset="0"/>
              </a:rPr>
              <a:t>million</a:t>
            </a:r>
            <a:r>
              <a:rPr lang="it-IT" altLang="it-IT" sz="2000" dirty="0">
                <a:solidFill>
                  <a:schemeClr val="tx1"/>
                </a:solidFill>
                <a:cs typeface="Arial" panose="020B0604020202020204" pitchFamily="34" charset="0"/>
              </a:rPr>
              <a:t> U.S. </a:t>
            </a:r>
            <a:r>
              <a:rPr lang="it-IT" altLang="it-IT" sz="2000" dirty="0" err="1">
                <a:solidFill>
                  <a:schemeClr val="tx1"/>
                </a:solidFill>
                <a:cs typeface="Arial" panose="020B0604020202020204" pitchFamily="34" charset="0"/>
              </a:rPr>
              <a:t>dollars</a:t>
            </a:r>
            <a:r>
              <a:rPr lang="it-IT" altLang="it-IT" sz="2000" dirty="0">
                <a:solidFill>
                  <a:schemeClr val="tx1"/>
                </a:solidFill>
                <a:cs typeface="Arial" panose="020B0604020202020204" pitchFamily="34" charset="0"/>
              </a:rPr>
              <a:t> (Source: The </a:t>
            </a:r>
            <a:r>
              <a:rPr lang="it-IT" altLang="it-IT" sz="2000" dirty="0" err="1">
                <a:solidFill>
                  <a:schemeClr val="tx1"/>
                </a:solidFill>
                <a:cs typeface="Arial" panose="020B0604020202020204" pitchFamily="34" charset="0"/>
              </a:rPr>
              <a:t>Crowdfunding</a:t>
            </a:r>
            <a:r>
              <a:rPr lang="it-IT" altLang="it-IT" sz="2000" dirty="0">
                <a:solidFill>
                  <a:schemeClr val="tx1"/>
                </a:solidFill>
                <a:cs typeface="Arial" panose="020B0604020202020204" pitchFamily="34" charset="0"/>
              </a:rPr>
              <a:t> Center).</a:t>
            </a:r>
          </a:p>
          <a:p>
            <a:pPr marL="0" indent="0" algn="just">
              <a:lnSpc>
                <a:spcPct val="114000"/>
              </a:lnSpc>
              <a:spcBef>
                <a:spcPts val="0"/>
              </a:spcBef>
            </a:pPr>
            <a:br>
              <a:rPr lang="it-IT" altLang="it-IT" sz="2000" dirty="0">
                <a:solidFill>
                  <a:schemeClr val="tx1"/>
                </a:solidFill>
                <a:cs typeface="Arial" panose="020B0604020202020204" pitchFamily="34" charset="0"/>
              </a:rPr>
            </a:br>
            <a:endParaRPr lang="it-IT" altLang="it-IT" sz="2000" dirty="0">
              <a:solidFill>
                <a:schemeClr val="tx1"/>
              </a:solidFill>
              <a:cs typeface="Arial" panose="020B0604020202020204" pitchFamily="34" charset="0"/>
            </a:endParaRPr>
          </a:p>
        </p:txBody>
      </p:sp>
      <p:pic>
        <p:nvPicPr>
          <p:cNvPr id="5" name="Immagine 4">
            <a:extLst>
              <a:ext uri="{FF2B5EF4-FFF2-40B4-BE49-F238E27FC236}">
                <a16:creationId xmlns:a16="http://schemas.microsoft.com/office/drawing/2014/main" id="{13A2F1D2-126A-1748-8D8F-10C9692D0E39}"/>
              </a:ext>
            </a:extLst>
          </p:cNvPr>
          <p:cNvPicPr>
            <a:picLocks noChangeAspect="1"/>
          </p:cNvPicPr>
          <p:nvPr/>
        </p:nvPicPr>
        <p:blipFill rotWithShape="1">
          <a:blip r:embed="rId3"/>
          <a:srcRect t="14199" b="17576"/>
          <a:stretch/>
        </p:blipFill>
        <p:spPr>
          <a:xfrm>
            <a:off x="2804790" y="2870073"/>
            <a:ext cx="6582419" cy="33367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BD8DF-DE1A-460C-B473-72BA766BD9C7}"/>
              </a:ext>
            </a:extLst>
          </p:cNvPr>
          <p:cNvSpPr>
            <a:spLocks noGrp="1"/>
          </p:cNvSpPr>
          <p:nvPr>
            <p:ph type="title"/>
          </p:nvPr>
        </p:nvSpPr>
        <p:spPr/>
        <p:txBody>
          <a:bodyPr/>
          <a:lstStyle/>
          <a:p>
            <a:pPr>
              <a:defRPr/>
            </a:pPr>
            <a:r>
              <a:rPr lang="it-IT" dirty="0"/>
              <a:t>Data and </a:t>
            </a:r>
            <a:r>
              <a:rPr lang="it-IT" dirty="0" err="1"/>
              <a:t>statistics</a:t>
            </a:r>
            <a:endParaRPr lang="it-IT" dirty="0"/>
          </a:p>
        </p:txBody>
      </p:sp>
      <p:sp>
        <p:nvSpPr>
          <p:cNvPr id="22531" name="Segnaposto contenuto 2">
            <a:extLst>
              <a:ext uri="{FF2B5EF4-FFF2-40B4-BE49-F238E27FC236}">
                <a16:creationId xmlns:a16="http://schemas.microsoft.com/office/drawing/2014/main" id="{048E944D-525D-4B3D-9CCD-25C2F6F8C7B5}"/>
              </a:ext>
            </a:extLst>
          </p:cNvPr>
          <p:cNvSpPr>
            <a:spLocks noGrp="1"/>
          </p:cNvSpPr>
          <p:nvPr>
            <p:ph type="body" sz="quarter" idx="17"/>
          </p:nvPr>
        </p:nvSpPr>
        <p:spPr>
          <a:xfrm>
            <a:off x="694410" y="1947791"/>
            <a:ext cx="10198380" cy="722067"/>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Volume of funds </a:t>
            </a:r>
            <a:r>
              <a:rPr lang="it-IT" altLang="it-IT" sz="2000" dirty="0" err="1">
                <a:solidFill>
                  <a:schemeClr val="tx1"/>
                </a:solidFill>
                <a:cs typeface="Arial" panose="020B0604020202020204" pitchFamily="34" charset="0"/>
              </a:rPr>
              <a:t>raised</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through</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crowdfunding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worldwide</a:t>
            </a:r>
            <a:r>
              <a:rPr lang="it-IT" altLang="it-IT" sz="2000" dirty="0">
                <a:solidFill>
                  <a:schemeClr val="tx1"/>
                </a:solidFill>
                <a:cs typeface="Arial" panose="020B0604020202020204" pitchFamily="34" charset="0"/>
              </a:rPr>
              <a:t> in 2020, by </a:t>
            </a:r>
            <a:r>
              <a:rPr lang="it-IT" altLang="it-IT" sz="2000" dirty="0" err="1">
                <a:solidFill>
                  <a:schemeClr val="tx1"/>
                </a:solidFill>
                <a:cs typeface="Arial" panose="020B0604020202020204" pitchFamily="34" charset="0"/>
              </a:rPr>
              <a:t>region</a:t>
            </a:r>
            <a:r>
              <a:rPr lang="it-IT" altLang="it-IT" sz="2000" dirty="0">
                <a:solidFill>
                  <a:schemeClr val="tx1"/>
                </a:solidFill>
                <a:cs typeface="Arial" panose="020B0604020202020204" pitchFamily="34" charset="0"/>
              </a:rPr>
              <a:t> in </a:t>
            </a:r>
            <a:r>
              <a:rPr lang="it-IT" altLang="it-IT" sz="2000" dirty="0" err="1">
                <a:solidFill>
                  <a:schemeClr val="tx1"/>
                </a:solidFill>
                <a:cs typeface="Arial" panose="020B0604020202020204" pitchFamily="34" charset="0"/>
              </a:rPr>
              <a:t>billion</a:t>
            </a:r>
            <a:r>
              <a:rPr lang="it-IT" altLang="it-IT" sz="2000" dirty="0">
                <a:solidFill>
                  <a:schemeClr val="tx1"/>
                </a:solidFill>
                <a:cs typeface="Arial" panose="020B0604020202020204" pitchFamily="34" charset="0"/>
              </a:rPr>
              <a:t> U.S. </a:t>
            </a:r>
            <a:r>
              <a:rPr lang="it-IT" altLang="it-IT" sz="2000" dirty="0" err="1">
                <a:solidFill>
                  <a:schemeClr val="tx1"/>
                </a:solidFill>
                <a:cs typeface="Arial" panose="020B0604020202020204" pitchFamily="34" charset="0"/>
              </a:rPr>
              <a:t>dollars</a:t>
            </a:r>
            <a:r>
              <a:rPr lang="it-IT" altLang="it-IT" sz="2000" dirty="0">
                <a:solidFill>
                  <a:schemeClr val="tx1"/>
                </a:solidFill>
                <a:cs typeface="Arial" panose="020B0604020202020204" pitchFamily="34" charset="0"/>
              </a:rPr>
              <a:t> (Source: Cambridge </a:t>
            </a:r>
            <a:r>
              <a:rPr lang="it-IT" altLang="it-IT" sz="2000" dirty="0" err="1">
                <a:solidFill>
                  <a:schemeClr val="tx1"/>
                </a:solidFill>
                <a:cs typeface="Arial" panose="020B0604020202020204" pitchFamily="34" charset="0"/>
              </a:rPr>
              <a:t>Judge</a:t>
            </a:r>
            <a:r>
              <a:rPr lang="it-IT" altLang="it-IT" sz="2000" dirty="0">
                <a:solidFill>
                  <a:schemeClr val="tx1"/>
                </a:solidFill>
                <a:cs typeface="Arial" panose="020B0604020202020204" pitchFamily="34" charset="0"/>
              </a:rPr>
              <a:t> Business School).</a:t>
            </a:r>
          </a:p>
        </p:txBody>
      </p:sp>
      <p:pic>
        <p:nvPicPr>
          <p:cNvPr id="4" name="Immagine 3">
            <a:extLst>
              <a:ext uri="{FF2B5EF4-FFF2-40B4-BE49-F238E27FC236}">
                <a16:creationId xmlns:a16="http://schemas.microsoft.com/office/drawing/2014/main" id="{3FC4B4CC-EB8F-F041-B95D-708E104C9B37}"/>
              </a:ext>
            </a:extLst>
          </p:cNvPr>
          <p:cNvPicPr>
            <a:picLocks noChangeAspect="1"/>
          </p:cNvPicPr>
          <p:nvPr/>
        </p:nvPicPr>
        <p:blipFill rotWithShape="1">
          <a:blip r:embed="rId2"/>
          <a:srcRect t="12641" b="19203"/>
          <a:stretch/>
        </p:blipFill>
        <p:spPr>
          <a:xfrm>
            <a:off x="2664079" y="2836134"/>
            <a:ext cx="6863841" cy="34758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584158-1725-4F67-B553-5747F7E7886D}"/>
              </a:ext>
            </a:extLst>
          </p:cNvPr>
          <p:cNvSpPr>
            <a:spLocks noGrp="1"/>
          </p:cNvSpPr>
          <p:nvPr>
            <p:ph type="title"/>
          </p:nvPr>
        </p:nvSpPr>
        <p:spPr/>
        <p:txBody>
          <a:bodyPr/>
          <a:lstStyle/>
          <a:p>
            <a:pPr>
              <a:defRPr/>
            </a:pPr>
            <a:r>
              <a:rPr lang="it-IT" dirty="0"/>
              <a:t>Data and </a:t>
            </a:r>
            <a:r>
              <a:rPr lang="it-IT" dirty="0" err="1"/>
              <a:t>statistics</a:t>
            </a:r>
            <a:endParaRPr lang="it-IT" dirty="0"/>
          </a:p>
        </p:txBody>
      </p:sp>
      <p:sp>
        <p:nvSpPr>
          <p:cNvPr id="25603" name="Segnaposto contenuto 2">
            <a:extLst>
              <a:ext uri="{FF2B5EF4-FFF2-40B4-BE49-F238E27FC236}">
                <a16:creationId xmlns:a16="http://schemas.microsoft.com/office/drawing/2014/main" id="{9E694F31-FC56-4051-90A0-A250554BAF2D}"/>
              </a:ext>
            </a:extLst>
          </p:cNvPr>
          <p:cNvSpPr>
            <a:spLocks noGrp="1"/>
          </p:cNvSpPr>
          <p:nvPr>
            <p:ph type="body" sz="quarter" idx="17"/>
          </p:nvPr>
        </p:nvSpPr>
        <p:spPr>
          <a:xfrm>
            <a:off x="660120" y="2052950"/>
            <a:ext cx="10918321" cy="406115"/>
          </a:xfrm>
        </p:spPr>
        <p:txBody>
          <a:bodyPr/>
          <a:lstStyle/>
          <a:p>
            <a:pPr marL="0" indent="0" algn="just">
              <a:lnSpc>
                <a:spcPct val="114000"/>
              </a:lnSpc>
              <a:spcBef>
                <a:spcPts val="0"/>
              </a:spcBef>
            </a:pPr>
            <a:r>
              <a:rPr lang="it-IT" altLang="it-IT" sz="2000" dirty="0">
                <a:solidFill>
                  <a:schemeClr val="tx1"/>
                </a:solidFill>
                <a:cs typeface="Arial" panose="020B0604020202020204" pitchFamily="34" charset="0"/>
              </a:rPr>
              <a:t>Distribution of </a:t>
            </a:r>
            <a:r>
              <a:rPr lang="it-IT" altLang="it-IT" sz="2000" dirty="0" err="1">
                <a:solidFill>
                  <a:schemeClr val="tx1"/>
                </a:solidFill>
                <a:cs typeface="Arial" panose="020B0604020202020204" pitchFamily="34" charset="0"/>
              </a:rPr>
              <a:t>unsuccessfully</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funded</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projects</a:t>
            </a:r>
            <a:r>
              <a:rPr lang="it-IT" altLang="it-IT" sz="2000" dirty="0">
                <a:solidFill>
                  <a:schemeClr val="tx1"/>
                </a:solidFill>
                <a:cs typeface="Arial" panose="020B0604020202020204" pitchFamily="34" charset="0"/>
              </a:rPr>
              <a:t> on </a:t>
            </a:r>
            <a:r>
              <a:rPr lang="it-IT" altLang="it-IT" sz="2000" dirty="0" err="1">
                <a:solidFill>
                  <a:schemeClr val="tx1"/>
                </a:solidFill>
                <a:cs typeface="Arial" panose="020B0604020202020204" pitchFamily="34" charset="0"/>
              </a:rPr>
              <a:t>crowdfunding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platform</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Kickstarter</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as</a:t>
            </a:r>
            <a:r>
              <a:rPr lang="it-IT" altLang="it-IT" sz="2000" dirty="0">
                <a:solidFill>
                  <a:schemeClr val="tx1"/>
                </a:solidFill>
                <a:cs typeface="Arial" panose="020B0604020202020204" pitchFamily="34" charset="0"/>
              </a:rPr>
              <a:t> of </a:t>
            </a:r>
            <a:r>
              <a:rPr lang="it-IT" altLang="it-IT" sz="2000" dirty="0" err="1">
                <a:solidFill>
                  <a:schemeClr val="tx1"/>
                </a:solidFill>
                <a:cs typeface="Arial" panose="020B0604020202020204" pitchFamily="34" charset="0"/>
              </a:rPr>
              <a:t>December</a:t>
            </a:r>
            <a:r>
              <a:rPr lang="it-IT" altLang="it-IT" sz="2000" dirty="0">
                <a:solidFill>
                  <a:schemeClr val="tx1"/>
                </a:solidFill>
                <a:cs typeface="Arial" panose="020B0604020202020204" pitchFamily="34" charset="0"/>
              </a:rPr>
              <a:t> 2021, by share of </a:t>
            </a:r>
            <a:r>
              <a:rPr lang="it-IT" altLang="it-IT" sz="2000" dirty="0" err="1">
                <a:solidFill>
                  <a:schemeClr val="tx1"/>
                </a:solidFill>
                <a:cs typeface="Arial" panose="020B0604020202020204" pitchFamily="34" charset="0"/>
              </a:rPr>
              <a:t>funding</a:t>
            </a:r>
            <a:r>
              <a:rPr lang="it-IT" altLang="it-IT" sz="2000" dirty="0">
                <a:solidFill>
                  <a:schemeClr val="tx1"/>
                </a:solidFill>
                <a:cs typeface="Arial" panose="020B0604020202020204" pitchFamily="34" charset="0"/>
              </a:rPr>
              <a:t> </a:t>
            </a:r>
            <a:r>
              <a:rPr lang="it-IT" altLang="it-IT" sz="2000" dirty="0" err="1">
                <a:solidFill>
                  <a:schemeClr val="tx1"/>
                </a:solidFill>
                <a:cs typeface="Arial" panose="020B0604020202020204" pitchFamily="34" charset="0"/>
              </a:rPr>
              <a:t>reached</a:t>
            </a:r>
            <a:r>
              <a:rPr lang="it-IT" altLang="it-IT" sz="2000" dirty="0">
                <a:solidFill>
                  <a:schemeClr val="tx1"/>
                </a:solidFill>
                <a:cs typeface="Arial" panose="020B0604020202020204" pitchFamily="34" charset="0"/>
              </a:rPr>
              <a:t> (Source: </a:t>
            </a:r>
            <a:r>
              <a:rPr lang="it-IT" altLang="it-IT" sz="2000" dirty="0" err="1">
                <a:solidFill>
                  <a:schemeClr val="tx1"/>
                </a:solidFill>
                <a:cs typeface="Arial" panose="020B0604020202020204" pitchFamily="34" charset="0"/>
              </a:rPr>
              <a:t>Kickstarter</a:t>
            </a:r>
            <a:r>
              <a:rPr lang="it-IT" altLang="it-IT" sz="2000" dirty="0">
                <a:solidFill>
                  <a:schemeClr val="tx1"/>
                </a:solidFill>
                <a:cs typeface="Arial" panose="020B0604020202020204" pitchFamily="34" charset="0"/>
              </a:rPr>
              <a:t>).</a:t>
            </a:r>
          </a:p>
          <a:p>
            <a:pPr marL="0" indent="0" algn="just">
              <a:lnSpc>
                <a:spcPct val="114000"/>
              </a:lnSpc>
              <a:spcBef>
                <a:spcPts val="0"/>
              </a:spcBef>
            </a:pPr>
            <a:endParaRPr lang="it-IT" altLang="it-IT" sz="2000" dirty="0">
              <a:solidFill>
                <a:schemeClr val="tx1"/>
              </a:solidFill>
              <a:cs typeface="Arial" panose="020B0604020202020204" pitchFamily="34" charset="0"/>
            </a:endParaRPr>
          </a:p>
        </p:txBody>
      </p:sp>
      <p:pic>
        <p:nvPicPr>
          <p:cNvPr id="4" name="Immagine 3">
            <a:extLst>
              <a:ext uri="{FF2B5EF4-FFF2-40B4-BE49-F238E27FC236}">
                <a16:creationId xmlns:a16="http://schemas.microsoft.com/office/drawing/2014/main" id="{667CACA5-E888-F940-A700-7B14A4B47D13}"/>
              </a:ext>
            </a:extLst>
          </p:cNvPr>
          <p:cNvPicPr>
            <a:picLocks noChangeAspect="1"/>
          </p:cNvPicPr>
          <p:nvPr/>
        </p:nvPicPr>
        <p:blipFill rotWithShape="1">
          <a:blip r:embed="rId2"/>
          <a:srcRect t="12376" b="13364"/>
          <a:stretch/>
        </p:blipFill>
        <p:spPr>
          <a:xfrm>
            <a:off x="2858464" y="2835897"/>
            <a:ext cx="6713048" cy="35756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Who I </a:t>
            </a:r>
            <a:r>
              <a:rPr lang="it-IT" dirty="0" err="1"/>
              <a:t>am</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2276669"/>
            <a:ext cx="10434211" cy="3692999"/>
          </a:xfrm>
        </p:spPr>
        <p:txBody>
          <a:bodyPr/>
          <a:lstStyle/>
          <a:p>
            <a:pPr marL="0" algn="just">
              <a:lnSpc>
                <a:spcPct val="150000"/>
              </a:lnSpc>
              <a:spcBef>
                <a:spcPts val="0"/>
              </a:spcBef>
            </a:pPr>
            <a:r>
              <a:rPr lang="it-IT" altLang="it-IT" sz="2000" dirty="0" err="1"/>
              <a:t>Italian</a:t>
            </a:r>
            <a:r>
              <a:rPr lang="it-IT" altLang="it-IT" sz="2000" dirty="0"/>
              <a:t> Citizen, 44 </a:t>
            </a:r>
            <a:r>
              <a:rPr lang="it-IT" altLang="it-IT" sz="2000" dirty="0" err="1"/>
              <a:t>years</a:t>
            </a:r>
            <a:r>
              <a:rPr lang="it-IT" altLang="it-IT" sz="2000" dirty="0"/>
              <a:t> </a:t>
            </a:r>
            <a:r>
              <a:rPr lang="it-IT" altLang="it-IT" sz="2000" dirty="0" err="1"/>
              <a:t>old</a:t>
            </a:r>
            <a:r>
              <a:rPr lang="it-IT" altLang="it-IT" sz="2000" dirty="0"/>
              <a:t>, </a:t>
            </a:r>
            <a:r>
              <a:rPr lang="it-IT" altLang="it-IT" sz="2000" dirty="0">
                <a:hlinkClick r:id="rId3"/>
              </a:rPr>
              <a:t>franz.schiavone@gmail.com</a:t>
            </a:r>
            <a:r>
              <a:rPr lang="it-IT" altLang="it-IT" sz="2000" dirty="0"/>
              <a:t> </a:t>
            </a:r>
          </a:p>
          <a:p>
            <a:pPr marL="114300" indent="-342900" algn="just">
              <a:lnSpc>
                <a:spcPct val="150000"/>
              </a:lnSpc>
              <a:spcBef>
                <a:spcPts val="0"/>
              </a:spcBef>
              <a:buFont typeface="Arial" panose="020B0604020202020204" pitchFamily="34" charset="0"/>
              <a:buChar char="•"/>
            </a:pPr>
            <a:r>
              <a:rPr lang="it-IT" altLang="it-IT" sz="2000" dirty="0" err="1"/>
              <a:t>Ph.D</a:t>
            </a:r>
            <a:r>
              <a:rPr lang="it-IT" altLang="it-IT" sz="2000" dirty="0"/>
              <a:t>. in «Network </a:t>
            </a:r>
            <a:r>
              <a:rPr lang="it-IT" altLang="it-IT" sz="2000" dirty="0" err="1"/>
              <a:t>Economics</a:t>
            </a:r>
            <a:r>
              <a:rPr lang="it-IT" altLang="it-IT" sz="2000" dirty="0"/>
              <a:t> and Knowledge Management» </a:t>
            </a:r>
            <a:r>
              <a:rPr lang="it-IT" altLang="it-IT" sz="2000" dirty="0" err="1"/>
              <a:t>at</a:t>
            </a:r>
            <a:r>
              <a:rPr lang="it-IT" altLang="it-IT" sz="2000" dirty="0"/>
              <a:t> University Ca’ </a:t>
            </a:r>
            <a:r>
              <a:rPr lang="it-IT" altLang="it-IT" sz="2000" dirty="0" err="1"/>
              <a:t>Foscari</a:t>
            </a:r>
            <a:r>
              <a:rPr lang="it-IT" altLang="it-IT" sz="2000" dirty="0"/>
              <a:t> of </a:t>
            </a:r>
            <a:r>
              <a:rPr lang="it-IT" altLang="it-IT" sz="2000" dirty="0" err="1"/>
              <a:t>Venice</a:t>
            </a:r>
            <a:r>
              <a:rPr lang="it-IT" altLang="it-IT" sz="2000" dirty="0"/>
              <a:t> (</a:t>
            </a:r>
            <a:r>
              <a:rPr lang="it-IT" altLang="it-IT" sz="2000" dirty="0" err="1"/>
              <a:t>Italy</a:t>
            </a:r>
            <a:r>
              <a:rPr lang="it-IT" altLang="it-IT" sz="2000" dirty="0"/>
              <a:t>)</a:t>
            </a:r>
          </a:p>
          <a:p>
            <a:pPr marL="114300" indent="-342900" algn="just">
              <a:lnSpc>
                <a:spcPct val="150000"/>
              </a:lnSpc>
              <a:spcBef>
                <a:spcPts val="0"/>
              </a:spcBef>
              <a:buFont typeface="Arial" panose="020B0604020202020204" pitchFamily="34" charset="0"/>
              <a:buChar char="•"/>
            </a:pPr>
            <a:r>
              <a:rPr lang="it-IT" altLang="it-IT" sz="2000" dirty="0"/>
              <a:t>Full Professor in Management </a:t>
            </a:r>
            <a:r>
              <a:rPr lang="it-IT" altLang="it-IT" sz="2000" dirty="0" err="1"/>
              <a:t>at</a:t>
            </a:r>
            <a:r>
              <a:rPr lang="it-IT" altLang="it-IT" sz="2000" dirty="0"/>
              <a:t> University Parthenope of </a:t>
            </a:r>
            <a:r>
              <a:rPr lang="it-IT" altLang="it-IT" sz="2000" dirty="0" err="1"/>
              <a:t>Naples</a:t>
            </a:r>
            <a:r>
              <a:rPr lang="it-IT" altLang="it-IT" sz="2000" dirty="0"/>
              <a:t> (</a:t>
            </a:r>
            <a:r>
              <a:rPr lang="it-IT" altLang="it-IT" sz="2000" dirty="0" err="1"/>
              <a:t>Italy</a:t>
            </a:r>
            <a:r>
              <a:rPr lang="it-IT" altLang="it-IT" sz="2000" dirty="0"/>
              <a:t>)</a:t>
            </a:r>
          </a:p>
          <a:p>
            <a:pPr marL="114300" indent="-342900" algn="just">
              <a:lnSpc>
                <a:spcPct val="150000"/>
              </a:lnSpc>
              <a:spcBef>
                <a:spcPts val="0"/>
              </a:spcBef>
              <a:buFont typeface="Arial" panose="020B0604020202020204" pitchFamily="34" charset="0"/>
              <a:buChar char="•"/>
            </a:pPr>
            <a:r>
              <a:rPr lang="it-IT" altLang="it-IT" sz="2000" dirty="0" err="1"/>
              <a:t>Visiting</a:t>
            </a:r>
            <a:r>
              <a:rPr lang="it-IT" altLang="it-IT" sz="2000" dirty="0"/>
              <a:t> Professor </a:t>
            </a:r>
            <a:r>
              <a:rPr lang="it-IT" altLang="it-IT" sz="2000" dirty="0" err="1"/>
              <a:t>at</a:t>
            </a:r>
            <a:r>
              <a:rPr lang="it-IT" altLang="it-IT" sz="2000" dirty="0"/>
              <a:t> </a:t>
            </a:r>
            <a:r>
              <a:rPr lang="it-IT" altLang="it-IT" sz="2000" dirty="0" err="1"/>
              <a:t>Emlyon</a:t>
            </a:r>
            <a:r>
              <a:rPr lang="it-IT" altLang="it-IT" sz="2000" dirty="0"/>
              <a:t> and PSB (France)</a:t>
            </a:r>
          </a:p>
          <a:p>
            <a:pPr marL="114300" indent="-342900" algn="just">
              <a:lnSpc>
                <a:spcPct val="150000"/>
              </a:lnSpc>
              <a:spcBef>
                <a:spcPts val="0"/>
              </a:spcBef>
              <a:buFont typeface="Arial" panose="020B0604020202020204" pitchFamily="34" charset="0"/>
              <a:buChar char="•"/>
            </a:pPr>
            <a:r>
              <a:rPr lang="it-IT" altLang="it-IT" sz="2000" dirty="0" err="1"/>
              <a:t>Scientific</a:t>
            </a:r>
            <a:r>
              <a:rPr lang="it-IT" altLang="it-IT" sz="2000" dirty="0"/>
              <a:t> Director of the VIMASS </a:t>
            </a:r>
            <a:r>
              <a:rPr lang="it-IT" altLang="it-IT" sz="2000" dirty="0" err="1"/>
              <a:t>Research</a:t>
            </a:r>
            <a:r>
              <a:rPr lang="it-IT" altLang="it-IT" sz="2000" dirty="0"/>
              <a:t> Lab</a:t>
            </a:r>
          </a:p>
        </p:txBody>
      </p:sp>
    </p:spTree>
    <p:extLst>
      <p:ext uri="{BB962C8B-B14F-4D97-AF65-F5344CB8AC3E}">
        <p14:creationId xmlns:p14="http://schemas.microsoft.com/office/powerpoint/2010/main" val="423331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B554D-D0DC-472B-82DE-3E359AD0394E}"/>
              </a:ext>
            </a:extLst>
          </p:cNvPr>
          <p:cNvSpPr>
            <a:spLocks noGrp="1"/>
          </p:cNvSpPr>
          <p:nvPr>
            <p:ph type="title"/>
          </p:nvPr>
        </p:nvSpPr>
        <p:spPr>
          <a:xfrm>
            <a:off x="557250" y="1316912"/>
            <a:ext cx="8209559" cy="1106247"/>
          </a:xfrm>
        </p:spPr>
        <p:txBody>
          <a:bodyPr/>
          <a:lstStyle/>
          <a:p>
            <a:pPr>
              <a:defRPr/>
            </a:pPr>
            <a:r>
              <a:rPr lang="it-IT" dirty="0" err="1"/>
              <a:t>Steps</a:t>
            </a:r>
            <a:r>
              <a:rPr lang="it-IT" dirty="0"/>
              <a:t> for a </a:t>
            </a:r>
            <a:r>
              <a:rPr lang="it-IT" dirty="0" err="1"/>
              <a:t>successul</a:t>
            </a:r>
            <a:r>
              <a:rPr lang="it-IT" dirty="0"/>
              <a:t> </a:t>
            </a:r>
            <a:r>
              <a:rPr lang="it-IT" dirty="0" err="1"/>
              <a:t>campaign</a:t>
            </a:r>
            <a:endParaRPr lang="it-IT" dirty="0"/>
          </a:p>
        </p:txBody>
      </p:sp>
      <p:sp>
        <p:nvSpPr>
          <p:cNvPr id="26627" name="Segnaposto contenuto 2">
            <a:extLst>
              <a:ext uri="{FF2B5EF4-FFF2-40B4-BE49-F238E27FC236}">
                <a16:creationId xmlns:a16="http://schemas.microsoft.com/office/drawing/2014/main" id="{FDFCA35B-0BEB-4671-A5C4-D81C04645867}"/>
              </a:ext>
            </a:extLst>
          </p:cNvPr>
          <p:cNvSpPr>
            <a:spLocks noGrp="1"/>
          </p:cNvSpPr>
          <p:nvPr>
            <p:ph type="body" sz="quarter" idx="17"/>
          </p:nvPr>
        </p:nvSpPr>
        <p:spPr>
          <a:xfrm>
            <a:off x="574853" y="2176991"/>
            <a:ext cx="11432820" cy="2729987"/>
          </a:xfrm>
        </p:spPr>
        <p:txBody>
          <a:bodyPr/>
          <a:lstStyle/>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Research: studying similar (successful and unsuccessful) campaigns and reviewing crowdfunding platforms;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Planning: particularly sorting your contacts and setting out a strategy;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Building your project: writing the copy for your project page, making a video;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Rewards: ensuring your rewards are attractive and you have considered; production/postage costs etc.;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Communications: mail-outs, social media, press, engaging your backers; </a:t>
            </a:r>
          </a:p>
          <a:p>
            <a:pPr marL="457200" indent="-457200" algn="just">
              <a:lnSpc>
                <a:spcPct val="114000"/>
              </a:lnSpc>
              <a:spcBef>
                <a:spcPts val="0"/>
              </a:spcBef>
              <a:buFont typeface="+mj-lt"/>
              <a:buAutoNum type="arabicPeriod"/>
            </a:pPr>
            <a:r>
              <a:rPr lang="en-US" altLang="it-IT" sz="2000" dirty="0">
                <a:solidFill>
                  <a:schemeClr val="tx1"/>
                </a:solidFill>
                <a:cs typeface="Arial" panose="020B0604020202020204" pitchFamily="34" charset="0"/>
              </a:rPr>
              <a:t>Post-campaign: production and delivery of rewards, backer communication. </a:t>
            </a:r>
            <a:endParaRPr lang="it-IT" altLang="it-IT" sz="2000" dirty="0">
              <a:solidFill>
                <a:schemeClr val="tx1"/>
              </a:solidFill>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585C1A3-DF52-4C69-A1F7-C15F1C56FEE6}"/>
              </a:ext>
            </a:extLst>
          </p:cNvPr>
          <p:cNvSpPr>
            <a:spLocks noGrp="1"/>
          </p:cNvSpPr>
          <p:nvPr>
            <p:ph type="title"/>
          </p:nvPr>
        </p:nvSpPr>
        <p:spPr/>
        <p:txBody>
          <a:bodyPr/>
          <a:lstStyle/>
          <a:p>
            <a:pPr>
              <a:defRPr/>
            </a:pPr>
            <a:r>
              <a:rPr lang="en-US" altLang="it-IT"/>
              <a:t>Some facts</a:t>
            </a:r>
            <a:endParaRPr lang="en-US" altLang="it-IT" dirty="0"/>
          </a:p>
        </p:txBody>
      </p:sp>
      <p:sp>
        <p:nvSpPr>
          <p:cNvPr id="27651" name="Content Placeholder 2">
            <a:extLst>
              <a:ext uri="{FF2B5EF4-FFF2-40B4-BE49-F238E27FC236}">
                <a16:creationId xmlns:a16="http://schemas.microsoft.com/office/drawing/2014/main" id="{E2F10FAC-2754-4660-81A0-2B8A7E4444A8}"/>
              </a:ext>
            </a:extLst>
          </p:cNvPr>
          <p:cNvSpPr>
            <a:spLocks noGrp="1"/>
          </p:cNvSpPr>
          <p:nvPr>
            <p:ph type="body" sz="quarter" idx="17"/>
          </p:nvPr>
        </p:nvSpPr>
        <p:spPr>
          <a:xfrm>
            <a:off x="557251" y="2154131"/>
            <a:ext cx="10564139" cy="3606589"/>
          </a:xfrm>
        </p:spPr>
        <p:txBody>
          <a:bodyPr/>
          <a:lstStyle/>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Once you’ve raised 40% of funds – visitors stay on page 31% longer and are 22% more likely to donate;</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If a campaign reached its goal, 78% received more than goal;</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Campaign with personal video raises 105% more than one without;</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Projects with word count between 300 and 500 words raise the most money;</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Most successful campaigns generally last between 20 and 40 days;</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Campaigns with teams raise 38% more;</a:t>
            </a:r>
          </a:p>
          <a:p>
            <a:pPr marL="3429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Campaigns with day-to-day marketing plans raise 180% more.</a:t>
            </a:r>
          </a:p>
          <a:p>
            <a:pPr marL="457200" lvl="1" indent="0">
              <a:buNone/>
            </a:pPr>
            <a:endParaRPr lang="en-US" altLang="it-IT" dirty="0"/>
          </a:p>
          <a:p>
            <a:pPr marL="457200" lvl="1" indent="0">
              <a:buNone/>
            </a:pPr>
            <a:r>
              <a:rPr lang="en-US" altLang="it-IT" sz="2000" dirty="0">
                <a:latin typeface="Avenir Book" panose="02000503020000020003" pitchFamily="2" charset="0"/>
                <a:cs typeface="Arial" panose="020B0604020202020204" pitchFamily="34" charset="0"/>
              </a:rPr>
              <a:t>Source: </a:t>
            </a:r>
            <a:r>
              <a:rPr lang="en-US" altLang="it-IT" sz="2000" dirty="0" err="1">
                <a:latin typeface="Avenir Book" panose="02000503020000020003" pitchFamily="2" charset="0"/>
                <a:cs typeface="Arial" panose="020B0604020202020204" pitchFamily="34" charset="0"/>
              </a:rPr>
              <a:t>GoGetFunding.Com</a:t>
            </a:r>
            <a:r>
              <a:rPr lang="en-US" altLang="it-IT" sz="2000" dirty="0">
                <a:latin typeface="Avenir Book" panose="02000503020000020003" pitchFamily="2" charset="0"/>
                <a:cs typeface="Arial" panose="020B0604020202020204" pitchFamily="34" charset="0"/>
              </a:rPr>
              <a:t> (Dec. 13, 2013)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3">
            <a:extLst>
              <a:ext uri="{FF2B5EF4-FFF2-40B4-BE49-F238E27FC236}">
                <a16:creationId xmlns:a16="http://schemas.microsoft.com/office/drawing/2014/main" id="{EDC4EB5F-B107-4138-8AA6-D583945A6274}"/>
              </a:ext>
            </a:extLst>
          </p:cNvPr>
          <p:cNvSpPr>
            <a:spLocks noGrp="1"/>
          </p:cNvSpPr>
          <p:nvPr>
            <p:ph type="title"/>
          </p:nvPr>
        </p:nvSpPr>
        <p:spPr/>
        <p:txBody>
          <a:bodyPr/>
          <a:lstStyle/>
          <a:p>
            <a:pPr>
              <a:defRPr/>
            </a:pPr>
            <a:r>
              <a:rPr lang="it-IT" altLang="it-IT"/>
              <a:t>Types of Rewards</a:t>
            </a:r>
            <a:endParaRPr lang="it-IT" altLang="it-IT" dirty="0"/>
          </a:p>
        </p:txBody>
      </p:sp>
      <p:sp>
        <p:nvSpPr>
          <p:cNvPr id="29699" name="Segnaposto contenuto 4">
            <a:extLst>
              <a:ext uri="{FF2B5EF4-FFF2-40B4-BE49-F238E27FC236}">
                <a16:creationId xmlns:a16="http://schemas.microsoft.com/office/drawing/2014/main" id="{14B7CF92-E6C2-4EB5-B03A-FA6CDD3EED74}"/>
              </a:ext>
            </a:extLst>
          </p:cNvPr>
          <p:cNvSpPr>
            <a:spLocks noGrp="1"/>
          </p:cNvSpPr>
          <p:nvPr>
            <p:ph type="body" sz="quarter" idx="17"/>
          </p:nvPr>
        </p:nvSpPr>
        <p:spPr>
          <a:xfrm>
            <a:off x="661232" y="2260070"/>
            <a:ext cx="11044199" cy="2337859"/>
          </a:xfrm>
        </p:spPr>
        <p:txBody>
          <a:bodyPr/>
          <a:lstStyle/>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Donations</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Sponsoring</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Pre-selling (pre-order)</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Lending: interest and payback of money lend</a:t>
            </a:r>
          </a:p>
          <a:p>
            <a:pPr marL="342900" indent="-342900" algn="just">
              <a:lnSpc>
                <a:spcPct val="114000"/>
              </a:lnSpc>
              <a:spcBef>
                <a:spcPts val="0"/>
              </a:spcBef>
              <a:buChar char="•"/>
            </a:pPr>
            <a:r>
              <a:rPr lang="en-US" altLang="it-IT" sz="2000" dirty="0">
                <a:solidFill>
                  <a:schemeClr val="tx1"/>
                </a:solidFill>
                <a:cs typeface="Arial" panose="020B0604020202020204" pitchFamily="34" charset="0"/>
              </a:rPr>
              <a:t> Equity: shares of the ventures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242AB-31D5-4678-8EEB-4FB4DEDAF77D}"/>
              </a:ext>
            </a:extLst>
          </p:cNvPr>
          <p:cNvSpPr>
            <a:spLocks noGrp="1"/>
          </p:cNvSpPr>
          <p:nvPr>
            <p:ph type="title"/>
          </p:nvPr>
        </p:nvSpPr>
        <p:spPr>
          <a:xfrm>
            <a:off x="557250" y="1316912"/>
            <a:ext cx="7535189" cy="1094817"/>
          </a:xfrm>
        </p:spPr>
        <p:txBody>
          <a:bodyPr/>
          <a:lstStyle/>
          <a:p>
            <a:pPr>
              <a:defRPr/>
            </a:pPr>
            <a:r>
              <a:rPr lang="it-IT" dirty="0" err="1"/>
              <a:t>Setting</a:t>
            </a:r>
            <a:r>
              <a:rPr lang="it-IT" dirty="0"/>
              <a:t> the </a:t>
            </a:r>
            <a:r>
              <a:rPr lang="it-IT" dirty="0" err="1"/>
              <a:t>economic</a:t>
            </a:r>
            <a:r>
              <a:rPr lang="it-IT" dirty="0"/>
              <a:t> goal</a:t>
            </a:r>
          </a:p>
        </p:txBody>
      </p:sp>
      <p:sp>
        <p:nvSpPr>
          <p:cNvPr id="30723" name="Segnaposto contenuto 2">
            <a:extLst>
              <a:ext uri="{FF2B5EF4-FFF2-40B4-BE49-F238E27FC236}">
                <a16:creationId xmlns:a16="http://schemas.microsoft.com/office/drawing/2014/main" id="{7425EB46-1CA7-4F75-8CB0-2111DAF6AF93}"/>
              </a:ext>
            </a:extLst>
          </p:cNvPr>
          <p:cNvSpPr>
            <a:spLocks noGrp="1"/>
          </p:cNvSpPr>
          <p:nvPr>
            <p:ph type="body" sz="quarter" idx="17"/>
          </p:nvPr>
        </p:nvSpPr>
        <p:spPr>
          <a:xfrm>
            <a:off x="557250" y="2254181"/>
            <a:ext cx="10736184" cy="3540978"/>
          </a:xfrm>
        </p:spPr>
        <p:txBody>
          <a:bodyPr/>
          <a:lstStyle/>
          <a:p>
            <a:pPr marL="0" indent="0" algn="just">
              <a:lnSpc>
                <a:spcPct val="114000"/>
              </a:lnSpc>
              <a:spcBef>
                <a:spcPts val="0"/>
              </a:spcBef>
            </a:pPr>
            <a:r>
              <a:rPr lang="en-US" altLang="it-IT" sz="2000" dirty="0">
                <a:solidFill>
                  <a:schemeClr val="tx1"/>
                </a:solidFill>
                <a:cs typeface="Arial" panose="020B0604020202020204" pitchFamily="34" charset="0"/>
              </a:rPr>
              <a:t>The economic goal of the campaign should cover the project costs.</a:t>
            </a:r>
          </a:p>
          <a:p>
            <a:pPr marL="0" indent="0" algn="just">
              <a:lnSpc>
                <a:spcPct val="114000"/>
              </a:lnSpc>
              <a:spcBef>
                <a:spcPts val="0"/>
              </a:spcBef>
            </a:pPr>
            <a:r>
              <a:rPr lang="en-US" altLang="it-IT" sz="2000" dirty="0">
                <a:solidFill>
                  <a:schemeClr val="tx1"/>
                </a:solidFill>
                <a:cs typeface="Arial" panose="020B0604020202020204" pitchFamily="34" charset="0"/>
              </a:rPr>
              <a:t>Typical costs of a CF project come from:</a:t>
            </a:r>
          </a:p>
          <a:p>
            <a:pPr lvl="1" algn="just"/>
            <a:r>
              <a:rPr lang="en-US" altLang="it-IT" sz="2000" dirty="0">
                <a:latin typeface="Avenir Book" panose="02000503020000020003" pitchFamily="2" charset="0"/>
                <a:cs typeface="Arial" panose="020B0604020202020204" pitchFamily="34" charset="0"/>
              </a:rPr>
              <a:t>Campaign implementation (e.g., Pitch video production)</a:t>
            </a:r>
          </a:p>
          <a:p>
            <a:pPr lvl="1" algn="just"/>
            <a:r>
              <a:rPr lang="en-US" altLang="it-IT" sz="2000" dirty="0">
                <a:latin typeface="Avenir Book" panose="02000503020000020003" pitchFamily="2" charset="0"/>
                <a:cs typeface="Arial" panose="020B0604020202020204" pitchFamily="34" charset="0"/>
              </a:rPr>
              <a:t>Project implementation</a:t>
            </a:r>
          </a:p>
          <a:p>
            <a:pPr lvl="1" algn="just"/>
            <a:r>
              <a:rPr lang="en-US" altLang="it-IT" sz="2000" dirty="0">
                <a:latin typeface="Avenir Book" panose="02000503020000020003" pitchFamily="2" charset="0"/>
                <a:cs typeface="Arial" panose="020B0604020202020204" pitchFamily="34" charset="0"/>
              </a:rPr>
              <a:t>Rewards’ production and delivery</a:t>
            </a:r>
          </a:p>
          <a:p>
            <a:pPr lvl="1" algn="just"/>
            <a:r>
              <a:rPr lang="en-US" altLang="it-IT" sz="2000" dirty="0">
                <a:latin typeface="Avenir Book" panose="02000503020000020003" pitchFamily="2" charset="0"/>
                <a:cs typeface="Arial" panose="020B0604020202020204" pitchFamily="34" charset="0"/>
              </a:rPr>
              <a:t>Marketing &amp; Communication (if any)</a:t>
            </a:r>
          </a:p>
          <a:p>
            <a:pPr lvl="1" algn="just"/>
            <a:r>
              <a:rPr lang="en-US" altLang="it-IT" sz="2000" dirty="0">
                <a:latin typeface="Avenir Book" panose="02000503020000020003" pitchFamily="2" charset="0"/>
                <a:cs typeface="Arial" panose="020B0604020202020204" pitchFamily="34" charset="0"/>
              </a:rPr>
              <a:t>Platform Fees (usually about 5%)</a:t>
            </a:r>
          </a:p>
          <a:p>
            <a:pPr lvl="1" algn="just"/>
            <a:r>
              <a:rPr lang="en-US" altLang="it-IT" sz="2000" dirty="0">
                <a:latin typeface="Avenir Book" panose="02000503020000020003" pitchFamily="2" charset="0"/>
                <a:cs typeface="Arial" panose="020B0604020202020204" pitchFamily="34" charset="0"/>
              </a:rPr>
              <a:t>Don’t aim too high </a:t>
            </a:r>
          </a:p>
          <a:p>
            <a:pPr lvl="1" algn="just"/>
            <a:r>
              <a:rPr lang="en-US" altLang="it-IT" sz="2000" dirty="0">
                <a:latin typeface="Avenir Book" panose="02000503020000020003" pitchFamily="2" charset="0"/>
                <a:cs typeface="Arial" panose="020B0604020202020204" pitchFamily="34" charset="0"/>
              </a:rPr>
              <a:t>Don’t be too modest</a:t>
            </a:r>
          </a:p>
          <a:p>
            <a:pPr marL="342900" indent="-342900" algn="just">
              <a:lnSpc>
                <a:spcPct val="114000"/>
              </a:lnSpc>
              <a:spcBef>
                <a:spcPts val="0"/>
              </a:spcBef>
              <a:buChar char="•"/>
            </a:pPr>
            <a:endParaRPr lang="en-US" altLang="it-IT" sz="2000" dirty="0">
              <a:solidFill>
                <a:schemeClr val="tx1"/>
              </a:solidFill>
              <a:cs typeface="Arial" panose="020B0604020202020204" pitchFamily="34" charset="0"/>
            </a:endParaRPr>
          </a:p>
          <a:p>
            <a:pPr marL="342900" indent="-342900" algn="just">
              <a:lnSpc>
                <a:spcPct val="114000"/>
              </a:lnSpc>
              <a:spcBef>
                <a:spcPts val="0"/>
              </a:spcBef>
              <a:buChar char="•"/>
            </a:pPr>
            <a:endParaRPr lang="it-IT" altLang="it-IT" sz="2000" dirty="0">
              <a:solidFill>
                <a:schemeClr val="tx1"/>
              </a:solidFill>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D184C-3897-4DBA-B96B-83E5AAA01364}"/>
              </a:ext>
            </a:extLst>
          </p:cNvPr>
          <p:cNvSpPr>
            <a:spLocks noGrp="1"/>
          </p:cNvSpPr>
          <p:nvPr>
            <p:ph type="title"/>
          </p:nvPr>
        </p:nvSpPr>
        <p:spPr>
          <a:xfrm>
            <a:off x="557250" y="1316912"/>
            <a:ext cx="7638059" cy="1174827"/>
          </a:xfrm>
        </p:spPr>
        <p:txBody>
          <a:bodyPr/>
          <a:lstStyle/>
          <a:p>
            <a:pPr>
              <a:defRPr/>
            </a:pPr>
            <a:r>
              <a:rPr lang="it-IT" dirty="0"/>
              <a:t>Timing of the </a:t>
            </a:r>
            <a:r>
              <a:rPr lang="it-IT" dirty="0" err="1"/>
              <a:t>project</a:t>
            </a:r>
            <a:endParaRPr lang="it-IT" dirty="0"/>
          </a:p>
        </p:txBody>
      </p:sp>
      <p:sp>
        <p:nvSpPr>
          <p:cNvPr id="31747" name="Segnaposto contenuto 2">
            <a:extLst>
              <a:ext uri="{FF2B5EF4-FFF2-40B4-BE49-F238E27FC236}">
                <a16:creationId xmlns:a16="http://schemas.microsoft.com/office/drawing/2014/main" id="{F4C6092E-4976-4565-BB97-7B17A0354A4A}"/>
              </a:ext>
            </a:extLst>
          </p:cNvPr>
          <p:cNvSpPr>
            <a:spLocks noGrp="1"/>
          </p:cNvSpPr>
          <p:nvPr>
            <p:ph type="body" sz="quarter" idx="17"/>
          </p:nvPr>
        </p:nvSpPr>
        <p:spPr>
          <a:xfrm>
            <a:off x="557250" y="2197023"/>
            <a:ext cx="10035539" cy="1174827"/>
          </a:xfrm>
        </p:spPr>
        <p:txBody>
          <a:bodyPr/>
          <a:lstStyle/>
          <a:p>
            <a:pPr marL="342900" indent="-342900">
              <a:buFont typeface="Arial" panose="020B0604020202020204" pitchFamily="34" charset="0"/>
              <a:buChar char="•"/>
            </a:pPr>
            <a:r>
              <a:rPr lang="en-US" altLang="it-IT" sz="2000" dirty="0">
                <a:solidFill>
                  <a:schemeClr val="tx1"/>
                </a:solidFill>
                <a:cs typeface="Arial" panose="020B0604020202020204" pitchFamily="34" charset="0"/>
              </a:rPr>
              <a:t>Duration: 30 days better than 60 days</a:t>
            </a:r>
          </a:p>
          <a:p>
            <a:pPr marL="342900" indent="-342900">
              <a:buFont typeface="Arial" panose="020B0604020202020204" pitchFamily="34" charset="0"/>
              <a:buChar char="•"/>
            </a:pPr>
            <a:r>
              <a:rPr lang="en-US" altLang="it-IT" sz="2000" dirty="0">
                <a:solidFill>
                  <a:schemeClr val="tx1"/>
                </a:solidFill>
                <a:cs typeface="Arial" panose="020B0604020202020204" pitchFamily="34" charset="0"/>
              </a:rPr>
              <a:t> The first days are critical for the success of your campaign (see below).</a:t>
            </a:r>
          </a:p>
        </p:txBody>
      </p:sp>
      <p:pic>
        <p:nvPicPr>
          <p:cNvPr id="31749" name="Immagine 4">
            <a:extLst>
              <a:ext uri="{FF2B5EF4-FFF2-40B4-BE49-F238E27FC236}">
                <a16:creationId xmlns:a16="http://schemas.microsoft.com/office/drawing/2014/main" id="{23DE528F-41BC-49F6-B413-5E00F9642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862" y="3051216"/>
            <a:ext cx="62642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67D0879-2AF9-4FF9-AB56-04F29DE181C0}"/>
              </a:ext>
            </a:extLst>
          </p:cNvPr>
          <p:cNvSpPr>
            <a:spLocks noGrp="1"/>
          </p:cNvSpPr>
          <p:nvPr>
            <p:ph type="title"/>
          </p:nvPr>
        </p:nvSpPr>
        <p:spPr/>
        <p:txBody>
          <a:bodyPr/>
          <a:lstStyle/>
          <a:p>
            <a:pPr>
              <a:defRPr/>
            </a:pPr>
            <a:r>
              <a:rPr lang="it-IT" dirty="0"/>
              <a:t>The </a:t>
            </a:r>
            <a:r>
              <a:rPr lang="it-IT" dirty="0" err="1"/>
              <a:t>role</a:t>
            </a:r>
            <a:r>
              <a:rPr lang="it-IT" dirty="0"/>
              <a:t> of trust</a:t>
            </a:r>
          </a:p>
        </p:txBody>
      </p:sp>
      <p:pic>
        <p:nvPicPr>
          <p:cNvPr id="32772" name="Immagine 5">
            <a:extLst>
              <a:ext uri="{FF2B5EF4-FFF2-40B4-BE49-F238E27FC236}">
                <a16:creationId xmlns:a16="http://schemas.microsoft.com/office/drawing/2014/main" id="{A72E3E43-303A-4DBD-AC62-D552E334B0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287270"/>
            <a:ext cx="784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F2AEA-0458-4FF5-B190-F89692645B85}"/>
              </a:ext>
            </a:extLst>
          </p:cNvPr>
          <p:cNvSpPr>
            <a:spLocks noGrp="1"/>
          </p:cNvSpPr>
          <p:nvPr>
            <p:ph type="title"/>
          </p:nvPr>
        </p:nvSpPr>
        <p:spPr>
          <a:xfrm>
            <a:off x="557250" y="1316912"/>
            <a:ext cx="10661613" cy="1578687"/>
          </a:xfrm>
        </p:spPr>
        <p:txBody>
          <a:bodyPr/>
          <a:lstStyle/>
          <a:p>
            <a:pPr>
              <a:defRPr/>
            </a:pPr>
            <a:r>
              <a:rPr lang="it-IT" dirty="0"/>
              <a:t>Marketing and </a:t>
            </a:r>
            <a:r>
              <a:rPr lang="it-IT" dirty="0" err="1"/>
              <a:t>Communication</a:t>
            </a:r>
            <a:r>
              <a:rPr lang="it-IT" dirty="0"/>
              <a:t> </a:t>
            </a:r>
            <a:r>
              <a:rPr lang="it-IT" dirty="0" err="1"/>
              <a:t>never</a:t>
            </a:r>
            <a:r>
              <a:rPr lang="it-IT" dirty="0"/>
              <a:t> end…</a:t>
            </a:r>
          </a:p>
        </p:txBody>
      </p:sp>
      <p:grpSp>
        <p:nvGrpSpPr>
          <p:cNvPr id="33796" name="Gruppo 7">
            <a:extLst>
              <a:ext uri="{FF2B5EF4-FFF2-40B4-BE49-F238E27FC236}">
                <a16:creationId xmlns:a16="http://schemas.microsoft.com/office/drawing/2014/main" id="{58DAAC65-8ED0-47E2-849A-7B596D35938B}"/>
              </a:ext>
            </a:extLst>
          </p:cNvPr>
          <p:cNvGrpSpPr>
            <a:grpSpLocks/>
          </p:cNvGrpSpPr>
          <p:nvPr/>
        </p:nvGrpSpPr>
        <p:grpSpPr bwMode="auto">
          <a:xfrm>
            <a:off x="2705100" y="2476502"/>
            <a:ext cx="6781800" cy="2971800"/>
            <a:chOff x="1143000" y="2895600"/>
            <a:chExt cx="6781800" cy="2971800"/>
          </a:xfrm>
        </p:grpSpPr>
        <p:sp>
          <p:nvSpPr>
            <p:cNvPr id="3" name="Freccia a destra 2">
              <a:extLst>
                <a:ext uri="{FF2B5EF4-FFF2-40B4-BE49-F238E27FC236}">
                  <a16:creationId xmlns:a16="http://schemas.microsoft.com/office/drawing/2014/main" id="{E719C20D-95ED-4792-A938-CDDF5D73AE23}"/>
                </a:ext>
              </a:extLst>
            </p:cNvPr>
            <p:cNvSpPr/>
            <p:nvPr/>
          </p:nvSpPr>
          <p:spPr>
            <a:xfrm>
              <a:off x="1143000" y="4724400"/>
              <a:ext cx="6781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Marketing and </a:t>
              </a:r>
              <a:r>
                <a:rPr lang="it-IT" dirty="0" err="1">
                  <a:solidFill>
                    <a:prstClr val="white"/>
                  </a:solidFill>
                  <a:latin typeface="Tw Cen MT" panose="020B0602020104020603"/>
                </a:rPr>
                <a:t>Communication</a:t>
              </a:r>
              <a:endParaRPr lang="it-IT" dirty="0">
                <a:solidFill>
                  <a:prstClr val="white"/>
                </a:solidFill>
                <a:latin typeface="Tw Cen MT" panose="020B0602020104020603"/>
              </a:endParaRPr>
            </a:p>
          </p:txBody>
        </p:sp>
        <p:sp>
          <p:nvSpPr>
            <p:cNvPr id="4" name="CasellaDiTesto 3">
              <a:extLst>
                <a:ext uri="{FF2B5EF4-FFF2-40B4-BE49-F238E27FC236}">
                  <a16:creationId xmlns:a16="http://schemas.microsoft.com/office/drawing/2014/main" id="{D2610214-6BE5-483F-91D0-7E09D4DAB8A6}"/>
                </a:ext>
              </a:extLst>
            </p:cNvPr>
            <p:cNvSpPr txBox="1"/>
            <p:nvPr/>
          </p:nvSpPr>
          <p:spPr>
            <a:xfrm>
              <a:off x="1143000" y="2895600"/>
              <a:ext cx="2057400" cy="1754188"/>
            </a:xfrm>
            <a:prstGeom prst="rect">
              <a:avLst/>
            </a:prstGeom>
            <a:solidFill>
              <a:schemeClr val="bg2"/>
            </a:solidFill>
            <a:ln>
              <a:solidFill>
                <a:schemeClr val="accent3"/>
              </a:solidFill>
            </a:ln>
          </p:spPr>
          <p:txBody>
            <a:bodyPr>
              <a:spAutoFit/>
            </a:bodyPr>
            <a:lstStyle/>
            <a:p>
              <a:pPr algn="ctr" eaLnBrk="0" fontAlgn="base" hangingPunct="0">
                <a:spcBef>
                  <a:spcPct val="0"/>
                </a:spcBef>
                <a:spcAft>
                  <a:spcPct val="0"/>
                </a:spcAft>
                <a:defRPr/>
              </a:pPr>
              <a:r>
                <a:rPr lang="it-IT" b="1" dirty="0" err="1">
                  <a:solidFill>
                    <a:prstClr val="black"/>
                  </a:solidFill>
                  <a:latin typeface="Calibri" panose="020F0502020204030204" pitchFamily="34" charset="0"/>
                  <a:cs typeface="Arial" charset="0"/>
                </a:rPr>
                <a:t>Before</a:t>
              </a:r>
              <a:r>
                <a:rPr lang="it-IT" b="1" dirty="0">
                  <a:solidFill>
                    <a:prstClr val="black"/>
                  </a:solidFill>
                  <a:latin typeface="Calibri" panose="020F0502020204030204" pitchFamily="34" charset="0"/>
                  <a:cs typeface="Arial" charset="0"/>
                </a:rPr>
                <a:t> the </a:t>
              </a:r>
              <a:r>
                <a:rPr lang="it-IT" b="1" dirty="0" err="1">
                  <a:solidFill>
                    <a:prstClr val="black"/>
                  </a:solidFill>
                  <a:latin typeface="Calibri" panose="020F0502020204030204" pitchFamily="34" charset="0"/>
                  <a:cs typeface="Arial" charset="0"/>
                </a:rPr>
                <a:t>Campaign</a:t>
              </a:r>
              <a:endParaRPr lang="it-IT" b="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i="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r>
                <a:rPr lang="it-IT" i="1" dirty="0" err="1">
                  <a:solidFill>
                    <a:prstClr val="black"/>
                  </a:solidFill>
                  <a:latin typeface="Calibri" panose="020F0502020204030204" pitchFamily="34" charset="0"/>
                  <a:cs typeface="Arial" charset="0"/>
                </a:rPr>
                <a:t>Creation</a:t>
              </a:r>
              <a:r>
                <a:rPr lang="it-IT" i="1" dirty="0">
                  <a:solidFill>
                    <a:prstClr val="black"/>
                  </a:solidFill>
                  <a:latin typeface="Calibri" panose="020F0502020204030204" pitchFamily="34" charset="0"/>
                  <a:cs typeface="Arial" charset="0"/>
                </a:rPr>
                <a:t> of a community </a:t>
              </a:r>
              <a:r>
                <a:rPr lang="it-IT" i="1" dirty="0" err="1">
                  <a:solidFill>
                    <a:prstClr val="black"/>
                  </a:solidFill>
                  <a:latin typeface="Calibri" panose="020F0502020204030204" pitchFamily="34" charset="0"/>
                  <a:cs typeface="Arial" charset="0"/>
                </a:rPr>
                <a:t>around</a:t>
              </a:r>
              <a:r>
                <a:rPr lang="it-IT" i="1" dirty="0">
                  <a:solidFill>
                    <a:prstClr val="black"/>
                  </a:solidFill>
                  <a:latin typeface="Calibri" panose="020F0502020204030204" pitchFamily="34" charset="0"/>
                  <a:cs typeface="Arial" charset="0"/>
                </a:rPr>
                <a:t> the </a:t>
              </a:r>
              <a:r>
                <a:rPr lang="it-IT" i="1" dirty="0" err="1">
                  <a:solidFill>
                    <a:prstClr val="black"/>
                  </a:solidFill>
                  <a:latin typeface="Calibri" panose="020F0502020204030204" pitchFamily="34" charset="0"/>
                  <a:cs typeface="Arial" charset="0"/>
                </a:rPr>
                <a:t>project</a:t>
              </a:r>
              <a:endParaRPr lang="it-IT" i="1" dirty="0">
                <a:solidFill>
                  <a:prstClr val="black"/>
                </a:solidFill>
                <a:latin typeface="Calibri" panose="020F0502020204030204" pitchFamily="34" charset="0"/>
                <a:cs typeface="Arial" charset="0"/>
              </a:endParaRPr>
            </a:p>
          </p:txBody>
        </p:sp>
        <p:sp>
          <p:nvSpPr>
            <p:cNvPr id="33800" name="CasellaDiTesto 4">
              <a:extLst>
                <a:ext uri="{FF2B5EF4-FFF2-40B4-BE49-F238E27FC236}">
                  <a16:creationId xmlns:a16="http://schemas.microsoft.com/office/drawing/2014/main" id="{20843901-2A0F-4C39-8ACE-453424AC6E13}"/>
                </a:ext>
              </a:extLst>
            </p:cNvPr>
            <p:cNvSpPr txBox="1">
              <a:spLocks noChangeArrowheads="1"/>
            </p:cNvSpPr>
            <p:nvPr/>
          </p:nvSpPr>
          <p:spPr bwMode="auto">
            <a:xfrm>
              <a:off x="3505200" y="2895600"/>
              <a:ext cx="1828800" cy="1754326"/>
            </a:xfrm>
            <a:prstGeom prst="rect">
              <a:avLst/>
            </a:prstGeom>
            <a:solidFill>
              <a:srgbClr val="FFC00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fontAlgn="base" hangingPunct="0">
                <a:spcBef>
                  <a:spcPct val="0"/>
                </a:spcBef>
                <a:spcAft>
                  <a:spcPct val="0"/>
                </a:spcAft>
              </a:pPr>
              <a:r>
                <a:rPr lang="it-IT" altLang="it-IT" b="1" dirty="0" err="1">
                  <a:solidFill>
                    <a:prstClr val="black"/>
                  </a:solidFill>
                </a:rPr>
                <a:t>During</a:t>
              </a:r>
              <a:r>
                <a:rPr lang="it-IT" altLang="it-IT" b="1" dirty="0">
                  <a:solidFill>
                    <a:prstClr val="black"/>
                  </a:solidFill>
                </a:rPr>
                <a:t> the </a:t>
              </a:r>
              <a:r>
                <a:rPr lang="it-IT" altLang="it-IT" b="1" dirty="0" err="1">
                  <a:solidFill>
                    <a:prstClr val="black"/>
                  </a:solidFill>
                </a:rPr>
                <a:t>Campaign</a:t>
              </a:r>
              <a:endParaRPr lang="it-IT" altLang="it-IT" b="1" dirty="0">
                <a:solidFill>
                  <a:prstClr val="black"/>
                </a:solidFill>
              </a:endParaRPr>
            </a:p>
            <a:p>
              <a:pPr algn="ctr" eaLnBrk="0" fontAlgn="base" hangingPunct="0">
                <a:spcBef>
                  <a:spcPct val="0"/>
                </a:spcBef>
                <a:spcAft>
                  <a:spcPct val="0"/>
                </a:spcAft>
              </a:pPr>
              <a:endParaRPr lang="it-IT" altLang="it-IT" dirty="0">
                <a:solidFill>
                  <a:prstClr val="black"/>
                </a:solidFill>
              </a:endParaRPr>
            </a:p>
            <a:p>
              <a:pPr algn="ctr" eaLnBrk="0" fontAlgn="base" hangingPunct="0">
                <a:spcBef>
                  <a:spcPct val="0"/>
                </a:spcBef>
                <a:spcAft>
                  <a:spcPct val="0"/>
                </a:spcAft>
              </a:pPr>
              <a:r>
                <a:rPr lang="it-IT" altLang="it-IT" i="1" dirty="0">
                  <a:solidFill>
                    <a:prstClr val="black"/>
                  </a:solidFill>
                </a:rPr>
                <a:t>The Project </a:t>
              </a:r>
              <a:r>
                <a:rPr lang="it-IT" altLang="it-IT" i="1" dirty="0" err="1">
                  <a:solidFill>
                    <a:prstClr val="black"/>
                  </a:solidFill>
                </a:rPr>
                <a:t>is</a:t>
              </a:r>
              <a:r>
                <a:rPr lang="it-IT" altLang="it-IT" i="1" dirty="0">
                  <a:solidFill>
                    <a:prstClr val="black"/>
                  </a:solidFill>
                </a:rPr>
                <a:t> online for 30-60 </a:t>
              </a:r>
              <a:r>
                <a:rPr lang="it-IT" altLang="it-IT" i="1" dirty="0" err="1">
                  <a:solidFill>
                    <a:prstClr val="black"/>
                  </a:solidFill>
                </a:rPr>
                <a:t>days</a:t>
              </a:r>
              <a:endParaRPr lang="it-IT" altLang="it-IT" i="1" dirty="0">
                <a:solidFill>
                  <a:prstClr val="black"/>
                </a:solidFill>
              </a:endParaRPr>
            </a:p>
          </p:txBody>
        </p:sp>
        <p:sp>
          <p:nvSpPr>
            <p:cNvPr id="6" name="CasellaDiTesto 5">
              <a:extLst>
                <a:ext uri="{FF2B5EF4-FFF2-40B4-BE49-F238E27FC236}">
                  <a16:creationId xmlns:a16="http://schemas.microsoft.com/office/drawing/2014/main" id="{F9628FBF-7D44-4788-9458-15360618EFC4}"/>
                </a:ext>
              </a:extLst>
            </p:cNvPr>
            <p:cNvSpPr txBox="1"/>
            <p:nvPr/>
          </p:nvSpPr>
          <p:spPr>
            <a:xfrm>
              <a:off x="5638800" y="2895600"/>
              <a:ext cx="1828800" cy="1754188"/>
            </a:xfrm>
            <a:prstGeom prst="rect">
              <a:avLst/>
            </a:prstGeom>
            <a:solidFill>
              <a:schemeClr val="accent5">
                <a:lumMod val="60000"/>
                <a:lumOff val="40000"/>
              </a:schemeClr>
            </a:solidFill>
            <a:ln>
              <a:solidFill>
                <a:schemeClr val="tx2">
                  <a:lumMod val="60000"/>
                  <a:lumOff val="40000"/>
                </a:schemeClr>
              </a:solidFill>
            </a:ln>
          </p:spPr>
          <p:txBody>
            <a:bodyPr>
              <a:spAutoFit/>
            </a:bodyPr>
            <a:lstStyle/>
            <a:p>
              <a:pPr algn="ctr" eaLnBrk="0" fontAlgn="base" hangingPunct="0">
                <a:spcBef>
                  <a:spcPct val="0"/>
                </a:spcBef>
                <a:spcAft>
                  <a:spcPct val="0"/>
                </a:spcAft>
                <a:defRPr/>
              </a:pPr>
              <a:r>
                <a:rPr lang="it-IT" b="1" dirty="0" err="1">
                  <a:solidFill>
                    <a:prstClr val="black"/>
                  </a:solidFill>
                  <a:latin typeface="Calibri" panose="020F0502020204030204" pitchFamily="34" charset="0"/>
                  <a:cs typeface="Arial" charset="0"/>
                </a:rPr>
                <a:t>After</a:t>
              </a:r>
              <a:r>
                <a:rPr lang="it-IT" b="1" dirty="0">
                  <a:solidFill>
                    <a:prstClr val="black"/>
                  </a:solidFill>
                  <a:latin typeface="Calibri" panose="020F0502020204030204" pitchFamily="34" charset="0"/>
                  <a:cs typeface="Arial" charset="0"/>
                </a:rPr>
                <a:t> the </a:t>
              </a:r>
              <a:r>
                <a:rPr lang="it-IT" b="1" dirty="0" err="1">
                  <a:solidFill>
                    <a:prstClr val="black"/>
                  </a:solidFill>
                  <a:latin typeface="Calibri" panose="020F0502020204030204" pitchFamily="34" charset="0"/>
                  <a:cs typeface="Arial" charset="0"/>
                </a:rPr>
                <a:t>Campaign</a:t>
              </a:r>
              <a:endParaRPr lang="it-IT" b="1"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endParaRPr lang="it-IT" dirty="0">
                <a:solidFill>
                  <a:prstClr val="black"/>
                </a:solidFill>
                <a:latin typeface="Calibri" panose="020F0502020204030204" pitchFamily="34" charset="0"/>
                <a:cs typeface="Arial" charset="0"/>
              </a:endParaRPr>
            </a:p>
            <a:p>
              <a:pPr algn="ctr" eaLnBrk="0" fontAlgn="base" hangingPunct="0">
                <a:spcBef>
                  <a:spcPct val="0"/>
                </a:spcBef>
                <a:spcAft>
                  <a:spcPct val="0"/>
                </a:spcAft>
                <a:defRPr/>
              </a:pPr>
              <a:r>
                <a:rPr lang="it-IT" i="1" dirty="0" err="1">
                  <a:solidFill>
                    <a:prstClr val="black"/>
                  </a:solidFill>
                  <a:latin typeface="Calibri" panose="020F0502020204030204" pitchFamily="34" charset="0"/>
                  <a:cs typeface="Arial" charset="0"/>
                </a:rPr>
                <a:t>Updates</a:t>
              </a:r>
              <a:r>
                <a:rPr lang="it-IT" i="1" dirty="0">
                  <a:solidFill>
                    <a:prstClr val="black"/>
                  </a:solidFill>
                  <a:latin typeface="Calibri" panose="020F0502020204030204" pitchFamily="34" charset="0"/>
                  <a:cs typeface="Arial" charset="0"/>
                </a:rPr>
                <a:t> to </a:t>
              </a:r>
              <a:r>
                <a:rPr lang="it-IT" i="1" dirty="0" err="1">
                  <a:solidFill>
                    <a:prstClr val="black"/>
                  </a:solidFill>
                  <a:latin typeface="Calibri" panose="020F0502020204030204" pitchFamily="34" charset="0"/>
                  <a:cs typeface="Arial" charset="0"/>
                </a:rPr>
                <a:t>Funders</a:t>
              </a:r>
              <a:endParaRPr lang="it-IT" i="1" dirty="0">
                <a:solidFill>
                  <a:prstClr val="black"/>
                </a:solidFill>
                <a:latin typeface="Calibri" panose="020F0502020204030204" pitchFamily="34" charset="0"/>
                <a:cs typeface="Arial"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a:extLst>
              <a:ext uri="{FF2B5EF4-FFF2-40B4-BE49-F238E27FC236}">
                <a16:creationId xmlns:a16="http://schemas.microsoft.com/office/drawing/2014/main" id="{72845CF7-9D04-4BEC-B9EA-F2BE7E2FAA35}"/>
              </a:ext>
            </a:extLst>
          </p:cNvPr>
          <p:cNvSpPr>
            <a:spLocks noGrp="1"/>
          </p:cNvSpPr>
          <p:nvPr>
            <p:ph type="title"/>
          </p:nvPr>
        </p:nvSpPr>
        <p:spPr/>
        <p:txBody>
          <a:bodyPr/>
          <a:lstStyle/>
          <a:p>
            <a:pPr>
              <a:defRPr/>
            </a:pPr>
            <a:r>
              <a:rPr lang="it-IT" altLang="it-IT"/>
              <a:t>What to do</a:t>
            </a:r>
          </a:p>
        </p:txBody>
      </p:sp>
      <p:sp>
        <p:nvSpPr>
          <p:cNvPr id="34819" name="Segnaposto contenuto 2">
            <a:extLst>
              <a:ext uri="{FF2B5EF4-FFF2-40B4-BE49-F238E27FC236}">
                <a16:creationId xmlns:a16="http://schemas.microsoft.com/office/drawing/2014/main" id="{75BD69F0-254E-4C65-AFF4-095C3EA181F1}"/>
              </a:ext>
            </a:extLst>
          </p:cNvPr>
          <p:cNvSpPr>
            <a:spLocks noGrp="1"/>
          </p:cNvSpPr>
          <p:nvPr>
            <p:ph type="body" sz="quarter" idx="17"/>
          </p:nvPr>
        </p:nvSpPr>
        <p:spPr>
          <a:xfrm>
            <a:off x="676003" y="2076051"/>
            <a:ext cx="11199321" cy="3861612"/>
          </a:xfrm>
        </p:spPr>
        <p:txBody>
          <a:bodyPr/>
          <a:lstStyle/>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Build Media Relations For Long-Term Relationships</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Setup a Press Room</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Build Press Kit Full of Crowdfunding Campaign Content</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Writing Effective Press Releases</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Complete Analysis To Define Your target Market</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Use Of Search Engine Optimization to Promote Campaign </a:t>
            </a:r>
          </a:p>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Use Of Social Media Networks</a:t>
            </a:r>
          </a:p>
          <a:p>
            <a:pPr algn="just">
              <a:buFont typeface="Arial" panose="020B0604020202020204" pitchFamily="34" charset="0"/>
              <a:buChar char="•"/>
            </a:pPr>
            <a:endParaRPr lang="it-IT"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6A34804-225B-43BE-8CFB-016A58A59DA4}"/>
              </a:ext>
            </a:extLst>
          </p:cNvPr>
          <p:cNvSpPr>
            <a:spLocks noGrp="1"/>
          </p:cNvSpPr>
          <p:nvPr>
            <p:ph type="title"/>
          </p:nvPr>
        </p:nvSpPr>
        <p:spPr>
          <a:xfrm>
            <a:off x="557250" y="1316913"/>
            <a:ext cx="9581159" cy="1125844"/>
          </a:xfrm>
        </p:spPr>
        <p:txBody>
          <a:bodyPr/>
          <a:lstStyle/>
          <a:p>
            <a:pPr>
              <a:defRPr/>
            </a:pPr>
            <a:r>
              <a:rPr lang="en-US" altLang="it-IT" dirty="0"/>
              <a:t>Tips for a successful CF Pitch</a:t>
            </a:r>
          </a:p>
        </p:txBody>
      </p:sp>
      <p:sp>
        <p:nvSpPr>
          <p:cNvPr id="35843" name="Content Placeholder 2">
            <a:extLst>
              <a:ext uri="{FF2B5EF4-FFF2-40B4-BE49-F238E27FC236}">
                <a16:creationId xmlns:a16="http://schemas.microsoft.com/office/drawing/2014/main" id="{3B664A0E-23B8-4684-8B4F-F4FF59B32446}"/>
              </a:ext>
            </a:extLst>
          </p:cNvPr>
          <p:cNvSpPr>
            <a:spLocks noGrp="1"/>
          </p:cNvSpPr>
          <p:nvPr>
            <p:ph type="body" sz="quarter" idx="17"/>
          </p:nvPr>
        </p:nvSpPr>
        <p:spPr>
          <a:xfrm>
            <a:off x="557250" y="2052300"/>
            <a:ext cx="11634749" cy="5096645"/>
          </a:xfrm>
        </p:spPr>
        <p:txBody>
          <a:bodyPr/>
          <a:lstStyle/>
          <a:p>
            <a:pPr marL="342900" indent="-342900" algn="just">
              <a:buChar char="•"/>
            </a:pPr>
            <a:r>
              <a:rPr lang="en-US" altLang="it-IT" sz="2000" dirty="0">
                <a:solidFill>
                  <a:schemeClr val="tx1"/>
                </a:solidFill>
                <a:cs typeface="Arial" panose="020B0604020202020204" pitchFamily="34" charset="0"/>
              </a:rPr>
              <a:t>The pitch needs to be short and pithy capturing the main points of the project idea. </a:t>
            </a:r>
          </a:p>
          <a:p>
            <a:pPr marL="342900" indent="-342900" algn="just">
              <a:buChar char="•"/>
            </a:pPr>
            <a:r>
              <a:rPr lang="en-US" altLang="it-IT" sz="2000" dirty="0">
                <a:solidFill>
                  <a:schemeClr val="tx1"/>
                </a:solidFill>
                <a:cs typeface="Arial" panose="020B0604020202020204" pitchFamily="34" charset="0"/>
              </a:rPr>
              <a:t>The pitch also has to be aimed at the target audience of likely contributors.</a:t>
            </a:r>
          </a:p>
          <a:p>
            <a:pPr marL="342900" indent="-342900" algn="just">
              <a:buChar char="•"/>
            </a:pPr>
            <a:r>
              <a:rPr lang="en-US" altLang="it-IT" sz="2000" dirty="0">
                <a:solidFill>
                  <a:schemeClr val="tx1"/>
                </a:solidFill>
                <a:cs typeface="Arial" panose="020B0604020202020204" pitchFamily="34" charset="0"/>
              </a:rPr>
              <a:t>Your story should be authentic, clear, and precise</a:t>
            </a:r>
          </a:p>
          <a:p>
            <a:pPr marL="342900" indent="-342900" algn="just">
              <a:buChar char="•"/>
            </a:pPr>
            <a:r>
              <a:rPr lang="en-US" altLang="it-IT" sz="2000" dirty="0">
                <a:solidFill>
                  <a:schemeClr val="tx1"/>
                </a:solidFill>
                <a:cs typeface="Arial" panose="020B0604020202020204" pitchFamily="34" charset="0"/>
              </a:rPr>
              <a:t>Don’t assume your audience are experts in your field or even in investments</a:t>
            </a:r>
          </a:p>
          <a:p>
            <a:pPr marL="342900" indent="-342900" algn="just">
              <a:buChar char="•"/>
            </a:pPr>
            <a:r>
              <a:rPr lang="en-US" altLang="it-IT" sz="2000" dirty="0">
                <a:solidFill>
                  <a:schemeClr val="tx1"/>
                </a:solidFill>
                <a:cs typeface="Arial" panose="020B0604020202020204" pitchFamily="34" charset="0"/>
              </a:rPr>
              <a:t>Show the investor what you already have</a:t>
            </a:r>
          </a:p>
          <a:p>
            <a:pPr marL="342900" indent="-342900" algn="just">
              <a:buChar char="•"/>
            </a:pPr>
            <a:r>
              <a:rPr lang="en-US" altLang="it-IT" sz="2000" dirty="0">
                <a:solidFill>
                  <a:schemeClr val="tx1"/>
                </a:solidFill>
                <a:cs typeface="Arial" panose="020B0604020202020204" pitchFamily="34" charset="0"/>
              </a:rPr>
              <a:t>Choose the investment platform carefully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9B17CEF6-EACB-4518-AF79-9CE3804E663F}"/>
              </a:ext>
            </a:extLst>
          </p:cNvPr>
          <p:cNvSpPr>
            <a:spLocks noGrp="1"/>
          </p:cNvSpPr>
          <p:nvPr>
            <p:ph type="title"/>
          </p:nvPr>
        </p:nvSpPr>
        <p:spPr>
          <a:xfrm>
            <a:off x="557250" y="1316913"/>
            <a:ext cx="7820939" cy="1125844"/>
          </a:xfrm>
        </p:spPr>
        <p:txBody>
          <a:bodyPr/>
          <a:lstStyle/>
          <a:p>
            <a:pPr>
              <a:defRPr/>
            </a:pPr>
            <a:r>
              <a:rPr lang="it-IT" altLang="it-IT" dirty="0"/>
              <a:t>“</a:t>
            </a:r>
            <a:r>
              <a:rPr lang="it-IT" altLang="it-IT" dirty="0" err="1"/>
              <a:t>Day</a:t>
            </a:r>
            <a:r>
              <a:rPr lang="it-IT" altLang="it-IT" dirty="0"/>
              <a:t>-to-</a:t>
            </a:r>
            <a:r>
              <a:rPr lang="it-IT" altLang="it-IT" dirty="0" err="1"/>
              <a:t>Day</a:t>
            </a:r>
            <a:r>
              <a:rPr lang="it-IT" altLang="it-IT" dirty="0"/>
              <a:t>” Marketing Plan</a:t>
            </a:r>
          </a:p>
        </p:txBody>
      </p:sp>
      <p:sp>
        <p:nvSpPr>
          <p:cNvPr id="37891" name="Segnaposto contenuto 2">
            <a:extLst>
              <a:ext uri="{FF2B5EF4-FFF2-40B4-BE49-F238E27FC236}">
                <a16:creationId xmlns:a16="http://schemas.microsoft.com/office/drawing/2014/main" id="{4573DA16-BC47-4BE9-AADA-570D4E96B66F}"/>
              </a:ext>
            </a:extLst>
          </p:cNvPr>
          <p:cNvSpPr>
            <a:spLocks noGrp="1"/>
          </p:cNvSpPr>
          <p:nvPr>
            <p:ph type="body" sz="quarter" idx="17"/>
          </p:nvPr>
        </p:nvSpPr>
        <p:spPr>
          <a:xfrm>
            <a:off x="925385" y="2325433"/>
            <a:ext cx="9928661" cy="3113466"/>
          </a:xfrm>
        </p:spPr>
        <p:txBody>
          <a:bodyPr/>
          <a:lstStyle/>
          <a:p>
            <a:pPr marL="342900" indent="-342900" algn="just">
              <a:buFont typeface="Arial" panose="020B0604020202020204" pitchFamily="34" charset="0"/>
              <a:buChar char="•"/>
            </a:pPr>
            <a:r>
              <a:rPr lang="en-US" altLang="it-IT" sz="2000" dirty="0">
                <a:solidFill>
                  <a:schemeClr val="tx1"/>
                </a:solidFill>
                <a:cs typeface="Arial" panose="020B0604020202020204" pitchFamily="34" charset="0"/>
              </a:rPr>
              <a:t>Start before the campaign</a:t>
            </a:r>
          </a:p>
          <a:p>
            <a:pPr marL="342900" indent="-342900" algn="just">
              <a:buChar char="•"/>
            </a:pPr>
            <a:r>
              <a:rPr lang="en-US" altLang="it-IT" sz="2000" dirty="0">
                <a:solidFill>
                  <a:schemeClr val="tx1"/>
                </a:solidFill>
                <a:cs typeface="Arial" panose="020B0604020202020204" pitchFamily="34" charset="0"/>
              </a:rPr>
              <a:t>Friends, family, local community, mailing list, </a:t>
            </a:r>
            <a:r>
              <a:rPr lang="en-US" altLang="it-IT" sz="2000" dirty="0" err="1">
                <a:solidFill>
                  <a:schemeClr val="tx1"/>
                </a:solidFill>
                <a:cs typeface="Arial" panose="020B0604020202020204" pitchFamily="34" charset="0"/>
              </a:rPr>
              <a:t>linkedin</a:t>
            </a:r>
            <a:r>
              <a:rPr lang="en-US" altLang="it-IT" sz="2000" dirty="0">
                <a:solidFill>
                  <a:schemeClr val="tx1"/>
                </a:solidFill>
                <a:cs typeface="Arial" panose="020B0604020202020204" pitchFamily="34" charset="0"/>
              </a:rPr>
              <a:t> group, meetups groups. </a:t>
            </a:r>
          </a:p>
          <a:p>
            <a:pPr marL="342900" indent="-342900" algn="just">
              <a:buChar char="•"/>
            </a:pPr>
            <a:r>
              <a:rPr lang="en-US" altLang="it-IT" sz="2000" dirty="0">
                <a:solidFill>
                  <a:schemeClr val="tx1"/>
                </a:solidFill>
                <a:cs typeface="Arial" panose="020B0604020202020204" pitchFamily="34" charset="0"/>
              </a:rPr>
              <a:t>Find where you ideal customers are. </a:t>
            </a:r>
          </a:p>
          <a:p>
            <a:pPr marL="342900" indent="-342900" algn="just">
              <a:buChar char="•"/>
            </a:pPr>
            <a:r>
              <a:rPr lang="en-US" altLang="it-IT" sz="2000" dirty="0">
                <a:solidFill>
                  <a:schemeClr val="tx1"/>
                </a:solidFill>
                <a:cs typeface="Arial" panose="020B0604020202020204" pitchFamily="34" charset="0"/>
              </a:rPr>
              <a:t>Media coverage</a:t>
            </a:r>
          </a:p>
          <a:p>
            <a:pPr lvl="1"/>
            <a:r>
              <a:rPr lang="en-US" altLang="it-IT" sz="2000" dirty="0">
                <a:latin typeface="Avenir Book" panose="02000503020000020003" pitchFamily="2" charset="0"/>
                <a:cs typeface="Arial" panose="020B0604020202020204" pitchFamily="34" charset="0"/>
              </a:rPr>
              <a:t>Enthusiast sites– Gizmodo/</a:t>
            </a:r>
            <a:r>
              <a:rPr lang="en-US" altLang="it-IT" sz="2000" dirty="0" err="1">
                <a:latin typeface="Avenir Book" panose="02000503020000020003" pitchFamily="2" charset="0"/>
                <a:cs typeface="Arial" panose="020B0604020202020204" pitchFamily="34" charset="0"/>
              </a:rPr>
              <a:t>Techcrunch</a:t>
            </a:r>
            <a:r>
              <a:rPr lang="en-US" altLang="it-IT" sz="2000" dirty="0">
                <a:latin typeface="Avenir Book" panose="02000503020000020003" pitchFamily="2" charset="0"/>
                <a:cs typeface="Arial" panose="020B0604020202020204" pitchFamily="34" charset="0"/>
              </a:rPr>
              <a:t> /IGD </a:t>
            </a:r>
          </a:p>
          <a:p>
            <a:pPr lvl="1"/>
            <a:r>
              <a:rPr lang="en-US" altLang="it-IT" sz="2000" dirty="0">
                <a:latin typeface="Avenir Book" panose="02000503020000020003" pitchFamily="2" charset="0"/>
                <a:cs typeface="Arial" panose="020B0604020202020204" pitchFamily="34" charset="0"/>
              </a:rPr>
              <a:t>Social Network – Kickstarter itself</a:t>
            </a:r>
          </a:p>
          <a:p>
            <a:pPr lvl="1"/>
            <a:r>
              <a:rPr lang="en-US" altLang="it-IT" sz="2000" dirty="0">
                <a:latin typeface="Avenir Book" panose="02000503020000020003" pitchFamily="2" charset="0"/>
                <a:cs typeface="Arial" panose="020B0604020202020204" pitchFamily="34" charset="0"/>
              </a:rPr>
              <a:t>Reputation of people associated with project</a:t>
            </a:r>
          </a:p>
          <a:p>
            <a:pPr marL="342900" indent="-342900" algn="just">
              <a:buChar char="•"/>
            </a:pPr>
            <a:r>
              <a:rPr lang="en-US" altLang="it-IT" sz="2000" dirty="0">
                <a:solidFill>
                  <a:schemeClr val="tx1"/>
                </a:solidFill>
                <a:cs typeface="Arial" panose="020B0604020202020204" pitchFamily="34" charset="0"/>
              </a:rPr>
              <a:t>Select media used by your customers.</a:t>
            </a:r>
          </a:p>
          <a:p>
            <a:pPr marL="0" indent="0" algn="just"/>
            <a:endParaRPr lang="it-IT" altLang="it-IT" sz="2000" dirty="0">
              <a:solidFill>
                <a:schemeClr val="tx1"/>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8B3F1C51-98ED-478B-A84A-2530921F2204}"/>
              </a:ext>
            </a:extLst>
          </p:cNvPr>
          <p:cNvSpPr>
            <a:spLocks noGrp="1"/>
          </p:cNvSpPr>
          <p:nvPr>
            <p:ph type="title"/>
          </p:nvPr>
        </p:nvSpPr>
        <p:spPr/>
        <p:txBody>
          <a:bodyPr/>
          <a:lstStyle/>
          <a:p>
            <a:pPr>
              <a:defRPr/>
            </a:pPr>
            <a:r>
              <a:rPr lang="it-IT" dirty="0"/>
              <a:t>The Course</a:t>
            </a:r>
          </a:p>
        </p:txBody>
      </p:sp>
      <p:sp>
        <p:nvSpPr>
          <p:cNvPr id="10243" name="Segnaposto contenuto 2">
            <a:extLst>
              <a:ext uri="{FF2B5EF4-FFF2-40B4-BE49-F238E27FC236}">
                <a16:creationId xmlns:a16="http://schemas.microsoft.com/office/drawing/2014/main" id="{9DCCDB24-457C-4DA8-BA0A-BC60193F868D}"/>
              </a:ext>
            </a:extLst>
          </p:cNvPr>
          <p:cNvSpPr>
            <a:spLocks noGrp="1"/>
          </p:cNvSpPr>
          <p:nvPr>
            <p:ph type="body" sz="quarter" idx="17"/>
          </p:nvPr>
        </p:nvSpPr>
        <p:spPr>
          <a:xfrm>
            <a:off x="400545" y="2119841"/>
            <a:ext cx="11390910" cy="2956645"/>
          </a:xfrm>
        </p:spPr>
        <p:txBody>
          <a:bodyPr/>
          <a:lstStyle/>
          <a:p>
            <a:pPr indent="-230400" algn="just">
              <a:lnSpc>
                <a:spcPct val="114000"/>
              </a:lnSpc>
            </a:pPr>
            <a:r>
              <a:rPr lang="en-US" altLang="it-IT" sz="2000" dirty="0">
                <a:solidFill>
                  <a:schemeClr val="tx1"/>
                </a:solidFill>
                <a:cs typeface="Arial" panose="020B0604020202020204" pitchFamily="34" charset="0"/>
              </a:rPr>
              <a:t>The seminar in “Crowdfunding and Innovation” aims to equip students with an understanding of the main issues, methods, and techniques of such emerging phenomenon. The course is structured in two parts:</a:t>
            </a:r>
          </a:p>
          <a:p>
            <a:pPr lvl="1" indent="-230400" algn="just">
              <a:lnSpc>
                <a:spcPct val="114000"/>
              </a:lnSpc>
            </a:pPr>
            <a:r>
              <a:rPr lang="en-US" altLang="it-IT" sz="2000" dirty="0">
                <a:latin typeface="Avenir Book" panose="02000503020000020003" pitchFamily="2" charset="0"/>
                <a:cs typeface="Arial" panose="020B0604020202020204" pitchFamily="34" charset="0"/>
              </a:rPr>
              <a:t>Theoretical (frontal lecture)</a:t>
            </a:r>
          </a:p>
          <a:p>
            <a:pPr lvl="1" indent="-230400" algn="just">
              <a:lnSpc>
                <a:spcPct val="114000"/>
              </a:lnSpc>
            </a:pPr>
            <a:r>
              <a:rPr lang="en-US" altLang="it-IT" sz="2000" dirty="0">
                <a:latin typeface="Avenir Book" panose="02000503020000020003" pitchFamily="2" charset="0"/>
                <a:cs typeface="Arial" panose="020B0604020202020204" pitchFamily="34" charset="0"/>
              </a:rPr>
              <a:t>Practical (group exercise)</a:t>
            </a:r>
          </a:p>
          <a:p>
            <a:pPr marL="457200" lvl="1" indent="0" algn="just">
              <a:lnSpc>
                <a:spcPct val="114000"/>
              </a:lnSpc>
              <a:buNone/>
            </a:pPr>
            <a:endParaRPr lang="en-US" alt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50" y="2591946"/>
            <a:ext cx="10644150" cy="2002914"/>
          </a:xfrm>
        </p:spPr>
        <p:txBody>
          <a:bodyPr/>
          <a:lstStyle/>
          <a:p>
            <a:r>
              <a:rPr lang="it-IT" dirty="0"/>
              <a:t>Thanks for </a:t>
            </a:r>
            <a:r>
              <a:rPr lang="it-IT" dirty="0" err="1"/>
              <a:t>your</a:t>
            </a:r>
            <a:r>
              <a:rPr lang="it-IT" dirty="0"/>
              <a:t> </a:t>
            </a:r>
            <a:r>
              <a:rPr lang="it-IT" dirty="0" err="1"/>
              <a:t>attention</a:t>
            </a:r>
            <a:r>
              <a:rPr lang="it-IT" dirty="0"/>
              <a:t>!!</a:t>
            </a:r>
            <a:endParaRPr lang="it-GB" dirty="0"/>
          </a:p>
          <a:p>
            <a:r>
              <a:rPr lang="it-IT" sz="2800" dirty="0">
                <a:hlinkClick r:id="rId2"/>
              </a:rPr>
              <a:t>francesco.schiavone@uniparthenope.it</a:t>
            </a:r>
            <a:r>
              <a:rPr lang="it-IT" sz="2800" dirty="0"/>
              <a:t> </a:t>
            </a:r>
            <a:endParaRPr lang="it-GB" sz="2800"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sz="1400" dirty="0"/>
              <a:t>MASTER MEIM 2021-2022</a:t>
            </a:r>
          </a:p>
          <a:p>
            <a:endParaRPr lang="it-GB" sz="1400" dirty="0"/>
          </a:p>
        </p:txBody>
      </p:sp>
    </p:spTree>
    <p:extLst>
      <p:ext uri="{BB962C8B-B14F-4D97-AF65-F5344CB8AC3E}">
        <p14:creationId xmlns:p14="http://schemas.microsoft.com/office/powerpoint/2010/main" val="313681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3290F75-5403-4ADC-8ACD-30CDF6F08BC2}"/>
              </a:ext>
            </a:extLst>
          </p:cNvPr>
          <p:cNvSpPr>
            <a:spLocks noGrp="1"/>
          </p:cNvSpPr>
          <p:nvPr>
            <p:ph type="title"/>
          </p:nvPr>
        </p:nvSpPr>
        <p:spPr>
          <a:xfrm>
            <a:off x="557251" y="1316912"/>
            <a:ext cx="7232962" cy="1034401"/>
          </a:xfrm>
        </p:spPr>
        <p:txBody>
          <a:bodyPr/>
          <a:lstStyle/>
          <a:p>
            <a:pPr>
              <a:defRPr/>
            </a:pPr>
            <a:r>
              <a:rPr lang="en-US" altLang="en-US" dirty="0"/>
              <a:t>What is Crowdfunding?</a:t>
            </a:r>
          </a:p>
        </p:txBody>
      </p:sp>
      <p:sp>
        <p:nvSpPr>
          <p:cNvPr id="11267" name="Content Placeholder 2">
            <a:extLst>
              <a:ext uri="{FF2B5EF4-FFF2-40B4-BE49-F238E27FC236}">
                <a16:creationId xmlns:a16="http://schemas.microsoft.com/office/drawing/2014/main" id="{0D53DC37-FBD0-411E-B13A-DA1CCE7F6269}"/>
              </a:ext>
            </a:extLst>
          </p:cNvPr>
          <p:cNvSpPr>
            <a:spLocks noGrp="1"/>
          </p:cNvSpPr>
          <p:nvPr>
            <p:ph type="body" sz="quarter" idx="17"/>
          </p:nvPr>
        </p:nvSpPr>
        <p:spPr>
          <a:xfrm>
            <a:off x="557251" y="2151310"/>
            <a:ext cx="9181109" cy="1636503"/>
          </a:xfrm>
        </p:spPr>
        <p:txBody>
          <a:bodyPr/>
          <a:lstStyle/>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Crowdfunding (CF) is derived from the broader concept of crowdsourcing, a way to harness the creative solutions of a distributed network of individuals.</a:t>
            </a:r>
          </a:p>
          <a:p>
            <a:pPr marL="342900" indent="-342900" algn="just">
              <a:lnSpc>
                <a:spcPct val="114000"/>
              </a:lnSpc>
              <a:buFont typeface="Arial" panose="020B0604020202020204" pitchFamily="34" charset="0"/>
              <a:buChar char="•"/>
            </a:pPr>
            <a:r>
              <a:rPr lang="en-US" altLang="en-US" sz="2000" dirty="0">
                <a:solidFill>
                  <a:schemeClr val="tx1"/>
                </a:solidFill>
                <a:cs typeface="Arial" panose="020B0604020202020204" pitchFamily="34" charset="0"/>
              </a:rPr>
              <a:t>CF is defined as an “open call over the Internet for financial resources in the form of a monetary donation, sometimes in exchange for a future product, service, or reward”.</a:t>
            </a:r>
          </a:p>
          <a:p>
            <a:pPr algn="just">
              <a:lnSpc>
                <a:spcPct val="114000"/>
              </a:lnSpc>
            </a:pPr>
            <a:endParaRPr lang="en-US" altLang="en-US" sz="2000" dirty="0">
              <a:solidFill>
                <a:schemeClr val="tx1"/>
              </a:solidFill>
              <a:cs typeface="Arial" panose="020B0604020202020204" pitchFamily="34" charset="0"/>
            </a:endParaRPr>
          </a:p>
          <a:p>
            <a:pPr algn="just">
              <a:lnSpc>
                <a:spcPct val="114000"/>
              </a:lnSpc>
            </a:pPr>
            <a:endParaRPr lang="en-US" altLang="en-US" dirty="0"/>
          </a:p>
        </p:txBody>
      </p:sp>
      <p:pic>
        <p:nvPicPr>
          <p:cNvPr id="11269" name="Immagine 4">
            <a:extLst>
              <a:ext uri="{FF2B5EF4-FFF2-40B4-BE49-F238E27FC236}">
                <a16:creationId xmlns:a16="http://schemas.microsoft.com/office/drawing/2014/main" id="{FE7935F8-801D-4506-AF89-66047E060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856" y="4167824"/>
            <a:ext cx="63642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44FA4E41-9F1A-459A-86C9-A632B6F8D622}"/>
              </a:ext>
            </a:extLst>
          </p:cNvPr>
          <p:cNvSpPr>
            <a:spLocks noGrp="1"/>
          </p:cNvSpPr>
          <p:nvPr>
            <p:ph type="title"/>
          </p:nvPr>
        </p:nvSpPr>
        <p:spPr/>
        <p:txBody>
          <a:bodyPr/>
          <a:lstStyle/>
          <a:p>
            <a:pPr>
              <a:defRPr/>
            </a:pPr>
            <a:r>
              <a:rPr lang="it-IT" altLang="it-IT" dirty="0"/>
              <a:t>CF </a:t>
            </a:r>
            <a:r>
              <a:rPr lang="it-IT" altLang="it-IT" dirty="0" err="1"/>
              <a:t>is</a:t>
            </a:r>
            <a:r>
              <a:rPr lang="it-IT" altLang="it-IT" dirty="0"/>
              <a:t> </a:t>
            </a:r>
            <a:r>
              <a:rPr lang="it-IT" altLang="it-IT" dirty="0" err="1"/>
              <a:t>nothing</a:t>
            </a:r>
            <a:r>
              <a:rPr lang="it-IT" altLang="it-IT" dirty="0"/>
              <a:t> new</a:t>
            </a:r>
          </a:p>
        </p:txBody>
      </p:sp>
      <p:sp>
        <p:nvSpPr>
          <p:cNvPr id="13315" name="Segnaposto contenuto 8">
            <a:extLst>
              <a:ext uri="{FF2B5EF4-FFF2-40B4-BE49-F238E27FC236}">
                <a16:creationId xmlns:a16="http://schemas.microsoft.com/office/drawing/2014/main" id="{D2CA1AA7-352F-495F-B110-EF1C2BFEF3AD}"/>
              </a:ext>
            </a:extLst>
          </p:cNvPr>
          <p:cNvSpPr>
            <a:spLocks noGrp="1"/>
          </p:cNvSpPr>
          <p:nvPr>
            <p:ph type="body" sz="quarter" idx="17"/>
          </p:nvPr>
        </p:nvSpPr>
        <p:spPr>
          <a:xfrm>
            <a:off x="420091" y="2039682"/>
            <a:ext cx="6305194" cy="3903769"/>
          </a:xfrm>
        </p:spPr>
        <p:txBody>
          <a:bodyPr/>
          <a:lstStyle/>
          <a:p>
            <a:pPr marL="0" algn="just">
              <a:lnSpc>
                <a:spcPct val="114000"/>
              </a:lnSpc>
              <a:spcBef>
                <a:spcPts val="0"/>
              </a:spcBef>
            </a:pPr>
            <a:r>
              <a:rPr lang="en-US" altLang="it-IT" sz="2000" dirty="0">
                <a:solidFill>
                  <a:schemeClr val="tx1"/>
                </a:solidFill>
                <a:cs typeface="Arial" panose="020B0604020202020204" pitchFamily="34" charset="0"/>
              </a:rPr>
              <a:t>CF is an updated version of a traditional fundraising process. </a:t>
            </a:r>
          </a:p>
          <a:p>
            <a:pPr marL="0" algn="just">
              <a:lnSpc>
                <a:spcPct val="114000"/>
              </a:lnSpc>
              <a:spcBef>
                <a:spcPts val="0"/>
              </a:spcBef>
            </a:pPr>
            <a:r>
              <a:rPr lang="en-US" altLang="it-IT" sz="2000" dirty="0">
                <a:solidFill>
                  <a:schemeClr val="tx1"/>
                </a:solidFill>
                <a:cs typeface="Arial" panose="020B0604020202020204" pitchFamily="34" charset="0"/>
              </a:rPr>
              <a:t>For instance, church groups or civic groups were used to raise money to build a school or some community project.</a:t>
            </a:r>
          </a:p>
          <a:p>
            <a:pPr marL="0" algn="just">
              <a:lnSpc>
                <a:spcPct val="114000"/>
              </a:lnSpc>
              <a:spcBef>
                <a:spcPts val="0"/>
              </a:spcBef>
            </a:pPr>
            <a:r>
              <a:rPr lang="en-US" altLang="it-IT" sz="2000" dirty="0">
                <a:solidFill>
                  <a:schemeClr val="tx1"/>
                </a:solidFill>
                <a:cs typeface="Arial" panose="020B0604020202020204" pitchFamily="34" charset="0"/>
              </a:rPr>
              <a:t>Early CF efforts can even date back to the 18th century when writers and musicians gathered money from many investors to publish large pieces of work.</a:t>
            </a:r>
          </a:p>
          <a:p>
            <a:pPr marL="0" algn="just">
              <a:lnSpc>
                <a:spcPct val="114000"/>
              </a:lnSpc>
              <a:spcBef>
                <a:spcPts val="0"/>
              </a:spcBef>
            </a:pPr>
            <a:endParaRPr lang="en-US" altLang="it-IT" sz="2000" dirty="0">
              <a:solidFill>
                <a:schemeClr val="tx1"/>
              </a:solidFill>
              <a:cs typeface="Arial" panose="020B0604020202020204" pitchFamily="34" charset="0"/>
            </a:endParaRPr>
          </a:p>
          <a:p>
            <a:pPr marL="0" algn="just">
              <a:lnSpc>
                <a:spcPct val="114000"/>
              </a:lnSpc>
              <a:spcBef>
                <a:spcPts val="0"/>
              </a:spcBef>
            </a:pPr>
            <a:r>
              <a:rPr lang="en-US" altLang="it-IT" sz="2000" dirty="0">
                <a:solidFill>
                  <a:schemeClr val="tx1"/>
                </a:solidFill>
                <a:cs typeface="Arial" panose="020B0604020202020204" pitchFamily="34" charset="0"/>
              </a:rPr>
              <a:t>Historical Example of CF: Statue of Liberty</a:t>
            </a:r>
          </a:p>
          <a:p>
            <a:pPr algn="just"/>
            <a:endParaRPr lang="it-IT" altLang="it-IT" dirty="0"/>
          </a:p>
        </p:txBody>
      </p:sp>
      <p:pic>
        <p:nvPicPr>
          <p:cNvPr id="13317" name="Picture 2" descr="http://www.lovethesepics.com/wp-content/uploads/2013/07/Lady-Liberty-designed-by-Fr%C3%A9d%C3%A9ric-Auguste-Bartholdi-and-dedicated-on-October-28-1886.jpg">
            <a:extLst>
              <a:ext uri="{FF2B5EF4-FFF2-40B4-BE49-F238E27FC236}">
                <a16:creationId xmlns:a16="http://schemas.microsoft.com/office/drawing/2014/main" id="{A0BD3856-0D76-4B15-B492-B58EF21E9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201" y="2250278"/>
            <a:ext cx="4608910" cy="3143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A41E0353-E846-467A-A040-1FB15ABC1EE3}"/>
              </a:ext>
            </a:extLst>
          </p:cNvPr>
          <p:cNvSpPr>
            <a:spLocks noGrp="1"/>
          </p:cNvSpPr>
          <p:nvPr>
            <p:ph type="title"/>
          </p:nvPr>
        </p:nvSpPr>
        <p:spPr/>
        <p:txBody>
          <a:bodyPr/>
          <a:lstStyle/>
          <a:p>
            <a:pPr>
              <a:defRPr/>
            </a:pPr>
            <a:r>
              <a:rPr lang="it-IT" altLang="it-IT"/>
              <a:t>Motives behind CF</a:t>
            </a:r>
            <a:endParaRPr lang="it-IT" altLang="it-IT" dirty="0"/>
          </a:p>
        </p:txBody>
      </p:sp>
      <p:sp>
        <p:nvSpPr>
          <p:cNvPr id="15363" name="Segnaposto contenuto 2">
            <a:extLst>
              <a:ext uri="{FF2B5EF4-FFF2-40B4-BE49-F238E27FC236}">
                <a16:creationId xmlns:a16="http://schemas.microsoft.com/office/drawing/2014/main" id="{658C6799-AFAB-453E-9CA6-2C532798A019}"/>
              </a:ext>
            </a:extLst>
          </p:cNvPr>
          <p:cNvSpPr>
            <a:spLocks noGrp="1"/>
          </p:cNvSpPr>
          <p:nvPr>
            <p:ph type="body" sz="quarter" idx="17"/>
          </p:nvPr>
        </p:nvSpPr>
        <p:spPr>
          <a:xfrm>
            <a:off x="487522" y="2052849"/>
            <a:ext cx="10826432" cy="4692439"/>
          </a:xfrm>
        </p:spPr>
        <p:txBody>
          <a:bodyPr/>
          <a:lstStyle/>
          <a:p>
            <a:pPr marL="0" algn="just">
              <a:lnSpc>
                <a:spcPct val="114000"/>
              </a:lnSpc>
              <a:spcBef>
                <a:spcPts val="0"/>
              </a:spcBef>
            </a:pPr>
            <a:r>
              <a:rPr lang="en-US" altLang="it-IT" sz="2000" dirty="0">
                <a:solidFill>
                  <a:schemeClr val="tx1"/>
                </a:solidFill>
                <a:cs typeface="Arial" panose="020B0604020202020204" pitchFamily="34" charset="0"/>
              </a:rPr>
              <a:t>The success of a crowdfunded project largely depends on the incentives behind the participation of the main actors in CF: </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Creators (or project owners): lower cost of capital, access to information about customers, product pre-ordering</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a:t>
            </a:r>
            <a:r>
              <a:rPr lang="en-US" altLang="it-IT" sz="2000" dirty="0" err="1">
                <a:solidFill>
                  <a:schemeClr val="tx1"/>
                </a:solidFill>
                <a:cs typeface="Arial" panose="020B0604020202020204" pitchFamily="34" charset="0"/>
              </a:rPr>
              <a:t>Crowdfunders</a:t>
            </a:r>
            <a:r>
              <a:rPr lang="en-US" altLang="it-IT" sz="2000" dirty="0">
                <a:solidFill>
                  <a:schemeClr val="tx1"/>
                </a:solidFill>
                <a:cs typeface="Arial" panose="020B0604020202020204" pitchFamily="34" charset="0"/>
              </a:rPr>
              <a:t> (or donors or backers): access to investment, opportunities and new products, community participation, support for the pitched idea, formalization of contracts</a:t>
            </a:r>
          </a:p>
          <a:p>
            <a:pPr marL="114300" indent="-342900" algn="just">
              <a:lnSpc>
                <a:spcPct val="114000"/>
              </a:lnSpc>
              <a:spcBef>
                <a:spcPts val="0"/>
              </a:spcBef>
              <a:buFont typeface="Arial" panose="020B0604020202020204" pitchFamily="34" charset="0"/>
              <a:buChar char="•"/>
            </a:pPr>
            <a:r>
              <a:rPr lang="en-US" altLang="it-IT" sz="2000" dirty="0">
                <a:solidFill>
                  <a:schemeClr val="tx1"/>
                </a:solidFill>
                <a:cs typeface="Arial" panose="020B0604020202020204" pitchFamily="34" charset="0"/>
              </a:rPr>
              <a:t> CF platforms: transaction fees (usually between 4% and 5%) from successful projects</a:t>
            </a:r>
            <a:endParaRPr lang="it-IT" altLang="it-IT" sz="2000" dirty="0">
              <a:solidFill>
                <a:schemeClr val="tx1"/>
              </a:solidFill>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CC7CCA-6B63-45AB-B9F2-B326F7326B5D}"/>
              </a:ext>
            </a:extLst>
          </p:cNvPr>
          <p:cNvSpPr>
            <a:spLocks noGrp="1"/>
          </p:cNvSpPr>
          <p:nvPr>
            <p:ph type="title"/>
          </p:nvPr>
        </p:nvSpPr>
        <p:spPr/>
        <p:txBody>
          <a:bodyPr/>
          <a:lstStyle/>
          <a:p>
            <a:pPr>
              <a:defRPr/>
            </a:pPr>
            <a:r>
              <a:rPr lang="it-IT"/>
              <a:t>Benefits of CF</a:t>
            </a:r>
            <a:endParaRPr lang="it-IT" dirty="0"/>
          </a:p>
        </p:txBody>
      </p:sp>
      <p:grpSp>
        <p:nvGrpSpPr>
          <p:cNvPr id="17412" name="Gruppo 12">
            <a:extLst>
              <a:ext uri="{FF2B5EF4-FFF2-40B4-BE49-F238E27FC236}">
                <a16:creationId xmlns:a16="http://schemas.microsoft.com/office/drawing/2014/main" id="{A2FA28D2-06E2-47A4-B3C6-07EC426B1504}"/>
              </a:ext>
            </a:extLst>
          </p:cNvPr>
          <p:cNvGrpSpPr>
            <a:grpSpLocks/>
          </p:cNvGrpSpPr>
          <p:nvPr/>
        </p:nvGrpSpPr>
        <p:grpSpPr bwMode="auto">
          <a:xfrm>
            <a:off x="723900" y="2268538"/>
            <a:ext cx="3860800" cy="4038600"/>
            <a:chOff x="533400" y="2286000"/>
            <a:chExt cx="3860800" cy="4038600"/>
          </a:xfrm>
        </p:grpSpPr>
        <p:sp>
          <p:nvSpPr>
            <p:cNvPr id="7" name="Rettangolo 6">
              <a:extLst>
                <a:ext uri="{FF2B5EF4-FFF2-40B4-BE49-F238E27FC236}">
                  <a16:creationId xmlns:a16="http://schemas.microsoft.com/office/drawing/2014/main" id="{9B43A796-14AA-4249-A64C-B24B0351A700}"/>
                </a:ext>
              </a:extLst>
            </p:cNvPr>
            <p:cNvSpPr/>
            <p:nvPr/>
          </p:nvSpPr>
          <p:spPr>
            <a:xfrm>
              <a:off x="533400" y="2286000"/>
              <a:ext cx="386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Knowledge/Experience</a:t>
              </a:r>
            </a:p>
          </p:txBody>
        </p:sp>
        <p:sp>
          <p:nvSpPr>
            <p:cNvPr id="8" name="Rettangolo 7">
              <a:extLst>
                <a:ext uri="{FF2B5EF4-FFF2-40B4-BE49-F238E27FC236}">
                  <a16:creationId xmlns:a16="http://schemas.microsoft.com/office/drawing/2014/main" id="{1F5A3933-4B05-4070-8278-F3D30B8D0FE4}"/>
                </a:ext>
              </a:extLst>
            </p:cNvPr>
            <p:cNvSpPr/>
            <p:nvPr/>
          </p:nvSpPr>
          <p:spPr>
            <a:xfrm>
              <a:off x="809625" y="2971800"/>
              <a:ext cx="32480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white"/>
                  </a:solidFill>
                  <a:latin typeface="Tw Cen MT" panose="020B0602020104020603"/>
                </a:rPr>
                <a:t>Strategy</a:t>
              </a:r>
              <a:endParaRPr lang="it-IT" dirty="0">
                <a:solidFill>
                  <a:prstClr val="white"/>
                </a:solidFill>
                <a:latin typeface="Tw Cen MT" panose="020B0602020104020603"/>
              </a:endParaRPr>
            </a:p>
          </p:txBody>
        </p:sp>
        <p:sp>
          <p:nvSpPr>
            <p:cNvPr id="9" name="Rettangolo 8">
              <a:extLst>
                <a:ext uri="{FF2B5EF4-FFF2-40B4-BE49-F238E27FC236}">
                  <a16:creationId xmlns:a16="http://schemas.microsoft.com/office/drawing/2014/main" id="{0D3696B3-57CE-4A4C-A34C-8A01DAAD8DA0}"/>
                </a:ext>
              </a:extLst>
            </p:cNvPr>
            <p:cNvSpPr/>
            <p:nvPr/>
          </p:nvSpPr>
          <p:spPr>
            <a:xfrm>
              <a:off x="1162050" y="3657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Market </a:t>
              </a:r>
              <a:r>
                <a:rPr lang="it-IT" dirty="0" err="1">
                  <a:solidFill>
                    <a:prstClr val="white"/>
                  </a:solidFill>
                  <a:latin typeface="Tw Cen MT" panose="020B0602020104020603"/>
                </a:rPr>
                <a:t>Opportunity</a:t>
              </a:r>
              <a:endParaRPr lang="it-IT" dirty="0">
                <a:solidFill>
                  <a:prstClr val="white"/>
                </a:solidFill>
                <a:latin typeface="Tw Cen MT" panose="020B0602020104020603"/>
              </a:endParaRPr>
            </a:p>
          </p:txBody>
        </p:sp>
        <p:sp>
          <p:nvSpPr>
            <p:cNvPr id="10" name="Rettangolo 9">
              <a:extLst>
                <a:ext uri="{FF2B5EF4-FFF2-40B4-BE49-F238E27FC236}">
                  <a16:creationId xmlns:a16="http://schemas.microsoft.com/office/drawing/2014/main" id="{F55D5C14-84CC-4E64-94C5-AA22696E7C0B}"/>
                </a:ext>
              </a:extLst>
            </p:cNvPr>
            <p:cNvSpPr/>
            <p:nvPr/>
          </p:nvSpPr>
          <p:spPr>
            <a:xfrm>
              <a:off x="1390650" y="43434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Product</a:t>
              </a:r>
            </a:p>
          </p:txBody>
        </p:sp>
        <p:sp>
          <p:nvSpPr>
            <p:cNvPr id="11" name="Rettangolo 10">
              <a:extLst>
                <a:ext uri="{FF2B5EF4-FFF2-40B4-BE49-F238E27FC236}">
                  <a16:creationId xmlns:a16="http://schemas.microsoft.com/office/drawing/2014/main" id="{0F9976FE-E112-4026-A4A6-0703CCDDB1F7}"/>
                </a:ext>
              </a:extLst>
            </p:cNvPr>
            <p:cNvSpPr/>
            <p:nvPr/>
          </p:nvSpPr>
          <p:spPr>
            <a:xfrm>
              <a:off x="1543050" y="5029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white"/>
                  </a:solidFill>
                  <a:latin typeface="Tw Cen MT" panose="020B0602020104020603"/>
                </a:rPr>
                <a:t>Demand</a:t>
              </a:r>
              <a:endParaRPr lang="it-IT" dirty="0">
                <a:solidFill>
                  <a:prstClr val="white"/>
                </a:solidFill>
                <a:latin typeface="Tw Cen MT" panose="020B0602020104020603"/>
              </a:endParaRPr>
            </a:p>
          </p:txBody>
        </p:sp>
        <p:sp>
          <p:nvSpPr>
            <p:cNvPr id="12" name="Rettangolo 11">
              <a:extLst>
                <a:ext uri="{FF2B5EF4-FFF2-40B4-BE49-F238E27FC236}">
                  <a16:creationId xmlns:a16="http://schemas.microsoft.com/office/drawing/2014/main" id="{7350BB9D-5F69-46D9-B9C1-EFFB36F408B0}"/>
                </a:ext>
              </a:extLst>
            </p:cNvPr>
            <p:cNvSpPr/>
            <p:nvPr/>
          </p:nvSpPr>
          <p:spPr>
            <a:xfrm>
              <a:off x="1752600" y="57150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a:solidFill>
                    <a:prstClr val="white"/>
                  </a:solidFill>
                  <a:latin typeface="Tw Cen MT" panose="020B0602020104020603"/>
                </a:rPr>
                <a:t>Money</a:t>
              </a:r>
            </a:p>
          </p:txBody>
        </p:sp>
      </p:grpSp>
      <p:sp>
        <p:nvSpPr>
          <p:cNvPr id="14" name="Rettangolo 13">
            <a:extLst>
              <a:ext uri="{FF2B5EF4-FFF2-40B4-BE49-F238E27FC236}">
                <a16:creationId xmlns:a16="http://schemas.microsoft.com/office/drawing/2014/main" id="{74CC3699-EF30-411B-841F-A78A423EA6F2}"/>
              </a:ext>
            </a:extLst>
          </p:cNvPr>
          <p:cNvSpPr/>
          <p:nvPr/>
        </p:nvSpPr>
        <p:spPr>
          <a:xfrm>
            <a:off x="6122670" y="2299654"/>
            <a:ext cx="4648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black"/>
                </a:solidFill>
                <a:latin typeface="Tw Cen MT" panose="020B0602020104020603"/>
              </a:rPr>
              <a:t>Funders bring relevant industry knowledge and experience to the table</a:t>
            </a:r>
          </a:p>
        </p:txBody>
      </p:sp>
      <p:sp>
        <p:nvSpPr>
          <p:cNvPr id="15" name="Rettangolo 14">
            <a:extLst>
              <a:ext uri="{FF2B5EF4-FFF2-40B4-BE49-F238E27FC236}">
                <a16:creationId xmlns:a16="http://schemas.microsoft.com/office/drawing/2014/main" id="{D2B92FCB-DB28-4870-B545-3BC8F113F622}"/>
              </a:ext>
            </a:extLst>
          </p:cNvPr>
          <p:cNvSpPr/>
          <p:nvPr/>
        </p:nvSpPr>
        <p:spPr>
          <a:xfrm>
            <a:off x="6122670" y="2961959"/>
            <a:ext cx="4664075"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the </a:t>
            </a:r>
            <a:r>
              <a:rPr lang="it-IT" dirty="0" err="1">
                <a:solidFill>
                  <a:prstClr val="black"/>
                </a:solidFill>
                <a:latin typeface="Tw Cen MT" panose="020B0602020104020603"/>
              </a:rPr>
              <a:t>entrepreneur</a:t>
            </a:r>
            <a:r>
              <a:rPr lang="it-IT" dirty="0">
                <a:solidFill>
                  <a:prstClr val="black"/>
                </a:solidFill>
                <a:latin typeface="Tw Cen MT" panose="020B0602020104020603"/>
              </a:rPr>
              <a:t> in </a:t>
            </a:r>
            <a:r>
              <a:rPr lang="it-IT" dirty="0" err="1">
                <a:solidFill>
                  <a:prstClr val="black"/>
                </a:solidFill>
                <a:latin typeface="Tw Cen MT" panose="020B0602020104020603"/>
              </a:rPr>
              <a:t>crafting</a:t>
            </a:r>
            <a:r>
              <a:rPr lang="it-IT" dirty="0">
                <a:solidFill>
                  <a:prstClr val="black"/>
                </a:solidFill>
                <a:latin typeface="Tw Cen MT" panose="020B0602020104020603"/>
              </a:rPr>
              <a:t> </a:t>
            </a:r>
            <a:r>
              <a:rPr lang="it-IT" dirty="0" err="1">
                <a:solidFill>
                  <a:prstClr val="black"/>
                </a:solidFill>
                <a:latin typeface="Tw Cen MT" panose="020B0602020104020603"/>
              </a:rPr>
              <a:t>winning</a:t>
            </a:r>
            <a:r>
              <a:rPr lang="it-IT" dirty="0">
                <a:solidFill>
                  <a:prstClr val="black"/>
                </a:solidFill>
                <a:latin typeface="Tw Cen MT" panose="020B0602020104020603"/>
              </a:rPr>
              <a:t> </a:t>
            </a:r>
            <a:r>
              <a:rPr lang="it-IT" dirty="0" err="1">
                <a:solidFill>
                  <a:prstClr val="black"/>
                </a:solidFill>
                <a:latin typeface="Tw Cen MT" panose="020B0602020104020603"/>
              </a:rPr>
              <a:t>strategies</a:t>
            </a:r>
            <a:endParaRPr lang="it-IT" dirty="0">
              <a:solidFill>
                <a:prstClr val="black"/>
              </a:solidFill>
              <a:latin typeface="Tw Cen MT" panose="020B0602020104020603"/>
            </a:endParaRPr>
          </a:p>
        </p:txBody>
      </p:sp>
      <p:sp>
        <p:nvSpPr>
          <p:cNvPr id="16" name="Rettangolo 15">
            <a:extLst>
              <a:ext uri="{FF2B5EF4-FFF2-40B4-BE49-F238E27FC236}">
                <a16:creationId xmlns:a16="http://schemas.microsoft.com/office/drawing/2014/main" id="{255FB6F9-A5D0-4B1B-8077-D2A76C4743AA}"/>
              </a:ext>
            </a:extLst>
          </p:cNvPr>
          <p:cNvSpPr/>
          <p:nvPr/>
        </p:nvSpPr>
        <p:spPr>
          <a:xfrm>
            <a:off x="6135370" y="4342130"/>
            <a:ext cx="46355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in </a:t>
            </a:r>
            <a:r>
              <a:rPr lang="it-IT" dirty="0" err="1">
                <a:solidFill>
                  <a:prstClr val="black"/>
                </a:solidFill>
                <a:latin typeface="Tw Cen MT" panose="020B0602020104020603"/>
              </a:rPr>
              <a:t>refining</a:t>
            </a:r>
            <a:r>
              <a:rPr lang="it-IT" dirty="0">
                <a:solidFill>
                  <a:prstClr val="black"/>
                </a:solidFill>
                <a:latin typeface="Tw Cen MT" panose="020B0602020104020603"/>
              </a:rPr>
              <a:t> a </a:t>
            </a:r>
            <a:r>
              <a:rPr lang="it-IT" dirty="0" err="1">
                <a:solidFill>
                  <a:prstClr val="black"/>
                </a:solidFill>
                <a:latin typeface="Tw Cen MT" panose="020B0602020104020603"/>
              </a:rPr>
              <a:t>product</a:t>
            </a:r>
            <a:r>
              <a:rPr lang="it-IT" dirty="0">
                <a:solidFill>
                  <a:prstClr val="black"/>
                </a:solidFill>
                <a:latin typeface="Tw Cen MT" panose="020B0602020104020603"/>
              </a:rPr>
              <a:t> </a:t>
            </a:r>
            <a:r>
              <a:rPr lang="it-IT" dirty="0" err="1">
                <a:solidFill>
                  <a:prstClr val="black"/>
                </a:solidFill>
                <a:latin typeface="Tw Cen MT" panose="020B0602020104020603"/>
              </a:rPr>
              <a:t>offering</a:t>
            </a:r>
            <a:r>
              <a:rPr lang="it-IT" dirty="0">
                <a:solidFill>
                  <a:prstClr val="black"/>
                </a:solidFill>
                <a:latin typeface="Tw Cen MT" panose="020B0602020104020603"/>
              </a:rPr>
              <a:t> and meeting </a:t>
            </a:r>
            <a:r>
              <a:rPr lang="it-IT" dirty="0" err="1">
                <a:solidFill>
                  <a:prstClr val="black"/>
                </a:solidFill>
                <a:latin typeface="Tw Cen MT" panose="020B0602020104020603"/>
              </a:rPr>
              <a:t>demand</a:t>
            </a:r>
            <a:r>
              <a:rPr lang="it-IT" dirty="0">
                <a:solidFill>
                  <a:prstClr val="black"/>
                </a:solidFill>
                <a:latin typeface="Tw Cen MT" panose="020B0602020104020603"/>
              </a:rPr>
              <a:t> </a:t>
            </a:r>
            <a:r>
              <a:rPr lang="it-IT" dirty="0" err="1">
                <a:solidFill>
                  <a:prstClr val="black"/>
                </a:solidFill>
                <a:latin typeface="Tw Cen MT" panose="020B0602020104020603"/>
              </a:rPr>
              <a:t>needs</a:t>
            </a:r>
            <a:endParaRPr lang="it-IT" dirty="0">
              <a:solidFill>
                <a:prstClr val="black"/>
              </a:solidFill>
              <a:latin typeface="Tw Cen MT" panose="020B0602020104020603"/>
            </a:endParaRPr>
          </a:p>
        </p:txBody>
      </p:sp>
      <p:sp>
        <p:nvSpPr>
          <p:cNvPr id="17" name="Rettangolo 16">
            <a:extLst>
              <a:ext uri="{FF2B5EF4-FFF2-40B4-BE49-F238E27FC236}">
                <a16:creationId xmlns:a16="http://schemas.microsoft.com/office/drawing/2014/main" id="{ADED7556-7558-42F8-9126-4A6C9BD293FE}"/>
              </a:ext>
            </a:extLst>
          </p:cNvPr>
          <p:cNvSpPr/>
          <p:nvPr/>
        </p:nvSpPr>
        <p:spPr>
          <a:xfrm>
            <a:off x="6122670" y="3658236"/>
            <a:ext cx="4648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t>
            </a:r>
            <a:r>
              <a:rPr lang="it-IT" dirty="0" err="1">
                <a:solidFill>
                  <a:prstClr val="black"/>
                </a:solidFill>
                <a:latin typeface="Tw Cen MT" panose="020B0602020104020603"/>
              </a:rPr>
              <a:t>provide</a:t>
            </a:r>
            <a:r>
              <a:rPr lang="it-IT" dirty="0">
                <a:solidFill>
                  <a:prstClr val="black"/>
                </a:solidFill>
                <a:latin typeface="Tw Cen MT" panose="020B0602020104020603"/>
              </a:rPr>
              <a:t> </a:t>
            </a:r>
            <a:r>
              <a:rPr lang="it-IT" dirty="0" err="1">
                <a:solidFill>
                  <a:prstClr val="black"/>
                </a:solidFill>
                <a:latin typeface="Tw Cen MT" panose="020B0602020104020603"/>
              </a:rPr>
              <a:t>introductions</a:t>
            </a:r>
            <a:r>
              <a:rPr lang="it-IT" dirty="0">
                <a:solidFill>
                  <a:prstClr val="black"/>
                </a:solidFill>
                <a:latin typeface="Tw Cen MT" panose="020B0602020104020603"/>
              </a:rPr>
              <a:t> and </a:t>
            </a:r>
            <a:r>
              <a:rPr lang="it-IT" dirty="0" err="1">
                <a:solidFill>
                  <a:prstClr val="black"/>
                </a:solidFill>
                <a:latin typeface="Tw Cen MT" panose="020B0602020104020603"/>
              </a:rPr>
              <a:t>suggest</a:t>
            </a:r>
            <a:r>
              <a:rPr lang="it-IT" dirty="0">
                <a:solidFill>
                  <a:prstClr val="black"/>
                </a:solidFill>
                <a:latin typeface="Tw Cen MT" panose="020B0602020104020603"/>
              </a:rPr>
              <a:t> market </a:t>
            </a:r>
            <a:r>
              <a:rPr lang="it-IT" dirty="0" err="1">
                <a:solidFill>
                  <a:prstClr val="black"/>
                </a:solidFill>
                <a:latin typeface="Tw Cen MT" panose="020B0602020104020603"/>
              </a:rPr>
              <a:t>opportunities</a:t>
            </a:r>
            <a:endParaRPr lang="it-IT" dirty="0">
              <a:solidFill>
                <a:prstClr val="black"/>
              </a:solidFill>
              <a:latin typeface="Tw Cen MT" panose="020B0602020104020603"/>
            </a:endParaRPr>
          </a:p>
        </p:txBody>
      </p:sp>
      <p:sp>
        <p:nvSpPr>
          <p:cNvPr id="18" name="Rettangolo 17">
            <a:extLst>
              <a:ext uri="{FF2B5EF4-FFF2-40B4-BE49-F238E27FC236}">
                <a16:creationId xmlns:a16="http://schemas.microsoft.com/office/drawing/2014/main" id="{48833AE7-1E3A-4CBE-9EF7-8F504DACE4E4}"/>
              </a:ext>
            </a:extLst>
          </p:cNvPr>
          <p:cNvSpPr/>
          <p:nvPr/>
        </p:nvSpPr>
        <p:spPr>
          <a:xfrm>
            <a:off x="6135370" y="5019834"/>
            <a:ext cx="4664075"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assist </a:t>
            </a:r>
            <a:r>
              <a:rPr lang="it-IT" dirty="0" err="1">
                <a:solidFill>
                  <a:prstClr val="black"/>
                </a:solidFill>
                <a:latin typeface="Tw Cen MT" panose="020B0602020104020603"/>
              </a:rPr>
              <a:t>entrepreneurs</a:t>
            </a:r>
            <a:r>
              <a:rPr lang="it-IT" dirty="0">
                <a:solidFill>
                  <a:prstClr val="black"/>
                </a:solidFill>
                <a:latin typeface="Tw Cen MT" panose="020B0602020104020603"/>
              </a:rPr>
              <a:t> in </a:t>
            </a:r>
            <a:r>
              <a:rPr lang="it-IT" dirty="0" err="1">
                <a:solidFill>
                  <a:prstClr val="black"/>
                </a:solidFill>
                <a:latin typeface="Tw Cen MT" panose="020B0602020104020603"/>
              </a:rPr>
              <a:t>gauging</a:t>
            </a:r>
            <a:r>
              <a:rPr lang="it-IT" dirty="0">
                <a:solidFill>
                  <a:prstClr val="black"/>
                </a:solidFill>
                <a:latin typeface="Tw Cen MT" panose="020B0602020104020603"/>
              </a:rPr>
              <a:t> </a:t>
            </a:r>
            <a:r>
              <a:rPr lang="it-IT" dirty="0" err="1">
                <a:solidFill>
                  <a:prstClr val="black"/>
                </a:solidFill>
                <a:latin typeface="Tw Cen MT" panose="020B0602020104020603"/>
              </a:rPr>
              <a:t>demand</a:t>
            </a:r>
            <a:r>
              <a:rPr lang="it-IT" dirty="0">
                <a:solidFill>
                  <a:prstClr val="black"/>
                </a:solidFill>
                <a:latin typeface="Tw Cen MT" panose="020B0602020104020603"/>
              </a:rPr>
              <a:t> for a </a:t>
            </a:r>
            <a:r>
              <a:rPr lang="it-IT" dirty="0" err="1">
                <a:solidFill>
                  <a:prstClr val="black"/>
                </a:solidFill>
                <a:latin typeface="Tw Cen MT" panose="020B0602020104020603"/>
              </a:rPr>
              <a:t>product</a:t>
            </a:r>
            <a:endParaRPr lang="it-IT" dirty="0">
              <a:solidFill>
                <a:prstClr val="black"/>
              </a:solidFill>
              <a:latin typeface="Tw Cen MT" panose="020B0602020104020603"/>
            </a:endParaRPr>
          </a:p>
        </p:txBody>
      </p:sp>
      <p:sp>
        <p:nvSpPr>
          <p:cNvPr id="19" name="Rettangolo 18">
            <a:extLst>
              <a:ext uri="{FF2B5EF4-FFF2-40B4-BE49-F238E27FC236}">
                <a16:creationId xmlns:a16="http://schemas.microsoft.com/office/drawing/2014/main" id="{10316D4C-AE72-4054-BD92-530949EE2ADE}"/>
              </a:ext>
            </a:extLst>
          </p:cNvPr>
          <p:cNvSpPr/>
          <p:nvPr/>
        </p:nvSpPr>
        <p:spPr>
          <a:xfrm>
            <a:off x="6149658" y="5716111"/>
            <a:ext cx="4649787"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it-IT" dirty="0" err="1">
                <a:solidFill>
                  <a:prstClr val="black"/>
                </a:solidFill>
                <a:latin typeface="Tw Cen MT" panose="020B0602020104020603"/>
              </a:rPr>
              <a:t>Funders</a:t>
            </a:r>
            <a:r>
              <a:rPr lang="it-IT" dirty="0">
                <a:solidFill>
                  <a:prstClr val="black"/>
                </a:solidFill>
                <a:latin typeface="Tw Cen MT" panose="020B0602020104020603"/>
              </a:rPr>
              <a:t> </a:t>
            </a:r>
            <a:r>
              <a:rPr lang="it-IT" dirty="0" err="1">
                <a:solidFill>
                  <a:prstClr val="black"/>
                </a:solidFill>
                <a:latin typeface="Tw Cen MT" panose="020B0602020104020603"/>
              </a:rPr>
              <a:t>provide</a:t>
            </a:r>
            <a:r>
              <a:rPr lang="it-IT" dirty="0">
                <a:solidFill>
                  <a:prstClr val="black"/>
                </a:solidFill>
                <a:latin typeface="Tw Cen MT" panose="020B0602020104020603"/>
              </a:rPr>
              <a:t> capital for NPD or </a:t>
            </a:r>
            <a:r>
              <a:rPr lang="it-IT" dirty="0" err="1">
                <a:solidFill>
                  <a:prstClr val="black"/>
                </a:solidFill>
                <a:latin typeface="Tw Cen MT" panose="020B0602020104020603"/>
              </a:rPr>
              <a:t>commercialisation</a:t>
            </a:r>
            <a:endParaRPr lang="it-IT" dirty="0">
              <a:solidFill>
                <a:prstClr val="black"/>
              </a:solidFill>
              <a:latin typeface="Tw Cen MT" panose="020B06020201040206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B32C492A-84BD-473D-99C9-9D4ABE8EDAF0}"/>
              </a:ext>
            </a:extLst>
          </p:cNvPr>
          <p:cNvSpPr>
            <a:spLocks noGrp="1"/>
          </p:cNvSpPr>
          <p:nvPr>
            <p:ph type="title"/>
          </p:nvPr>
        </p:nvSpPr>
        <p:spPr/>
        <p:txBody>
          <a:bodyPr/>
          <a:lstStyle/>
          <a:p>
            <a:pPr>
              <a:defRPr/>
            </a:pPr>
            <a:r>
              <a:rPr lang="it-IT" altLang="it-IT"/>
              <a:t>The CF Process</a:t>
            </a:r>
          </a:p>
        </p:txBody>
      </p:sp>
      <p:sp>
        <p:nvSpPr>
          <p:cNvPr id="18435" name="Segnaposto contenuto 2">
            <a:extLst>
              <a:ext uri="{FF2B5EF4-FFF2-40B4-BE49-F238E27FC236}">
                <a16:creationId xmlns:a16="http://schemas.microsoft.com/office/drawing/2014/main" id="{85AECF03-9826-490D-BD17-8DDC2E88DEFA}"/>
              </a:ext>
            </a:extLst>
          </p:cNvPr>
          <p:cNvSpPr>
            <a:spLocks noGrp="1"/>
          </p:cNvSpPr>
          <p:nvPr>
            <p:ph type="body" sz="quarter" idx="17"/>
          </p:nvPr>
        </p:nvSpPr>
        <p:spPr>
          <a:xfrm>
            <a:off x="557251" y="2634191"/>
            <a:ext cx="4908550" cy="2532169"/>
          </a:xfrm>
        </p:spPr>
        <p:txBody>
          <a:bodyPr/>
          <a:lstStyle/>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Pitch</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Screening</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Pitch Goes Live</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Public </a:t>
            </a:r>
            <a:r>
              <a:rPr lang="it-IT" altLang="it-IT" sz="2000" dirty="0" err="1">
                <a:solidFill>
                  <a:schemeClr val="tx1"/>
                </a:solidFill>
                <a:cs typeface="Arial" panose="020B0604020202020204" pitchFamily="34" charset="0"/>
              </a:rPr>
              <a:t>Pledge</a:t>
            </a:r>
            <a:r>
              <a:rPr lang="it-IT" altLang="it-IT" sz="2000" dirty="0">
                <a:solidFill>
                  <a:schemeClr val="tx1"/>
                </a:solidFill>
                <a:cs typeface="Arial" panose="020B0604020202020204" pitchFamily="34" charset="0"/>
              </a:rPr>
              <a:t> Money</a:t>
            </a:r>
          </a:p>
          <a:p>
            <a:pPr marL="114300" indent="-342900" algn="just">
              <a:lnSpc>
                <a:spcPct val="114000"/>
              </a:lnSpc>
              <a:spcBef>
                <a:spcPts val="0"/>
              </a:spcBef>
              <a:buFont typeface="Arial" panose="020B0604020202020204" pitchFamily="34" charset="0"/>
              <a:buChar char="•"/>
            </a:pPr>
            <a:r>
              <a:rPr lang="it-IT" altLang="it-IT" sz="2000" dirty="0">
                <a:solidFill>
                  <a:schemeClr val="tx1"/>
                </a:solidFill>
                <a:cs typeface="Arial" panose="020B0604020202020204" pitchFamily="34" charset="0"/>
              </a:rPr>
              <a:t>Project Development</a:t>
            </a:r>
          </a:p>
        </p:txBody>
      </p:sp>
      <p:pic>
        <p:nvPicPr>
          <p:cNvPr id="18438" name="Picture 3">
            <a:extLst>
              <a:ext uri="{FF2B5EF4-FFF2-40B4-BE49-F238E27FC236}">
                <a16:creationId xmlns:a16="http://schemas.microsoft.com/office/drawing/2014/main" id="{18924EAA-12A4-42D5-8C0F-4A482B68E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127" y="1594431"/>
            <a:ext cx="5372735" cy="46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AE35556-C737-432F-A196-F8DB365084C9}"/>
              </a:ext>
            </a:extLst>
          </p:cNvPr>
          <p:cNvSpPr>
            <a:spLocks noGrp="1"/>
          </p:cNvSpPr>
          <p:nvPr>
            <p:ph type="title"/>
          </p:nvPr>
        </p:nvSpPr>
        <p:spPr/>
        <p:txBody>
          <a:bodyPr/>
          <a:lstStyle/>
          <a:p>
            <a:pPr>
              <a:defRPr/>
            </a:pPr>
            <a:r>
              <a:rPr lang="en-US" altLang="it-IT"/>
              <a:t>CF Types</a:t>
            </a:r>
            <a:endParaRPr lang="en-US" altLang="it-IT" dirty="0"/>
          </a:p>
        </p:txBody>
      </p:sp>
      <p:sp>
        <p:nvSpPr>
          <p:cNvPr id="19459" name="Content Placeholder 2">
            <a:extLst>
              <a:ext uri="{FF2B5EF4-FFF2-40B4-BE49-F238E27FC236}">
                <a16:creationId xmlns:a16="http://schemas.microsoft.com/office/drawing/2014/main" id="{C4191848-065D-4C48-960B-1098B654AD5D}"/>
              </a:ext>
            </a:extLst>
          </p:cNvPr>
          <p:cNvSpPr>
            <a:spLocks noGrp="1"/>
          </p:cNvSpPr>
          <p:nvPr>
            <p:ph type="body" sz="quarter" idx="17"/>
          </p:nvPr>
        </p:nvSpPr>
        <p:spPr>
          <a:xfrm>
            <a:off x="631050" y="2325581"/>
            <a:ext cx="10929899" cy="3583729"/>
          </a:xfrm>
        </p:spPr>
        <p:txBody>
          <a:bodyPr/>
          <a:lstStyle/>
          <a:p>
            <a:pPr marL="114300" indent="-342900" algn="just">
              <a:lnSpc>
                <a:spcPct val="114000"/>
              </a:lnSpc>
              <a:spcBef>
                <a:spcPts val="0"/>
              </a:spcBef>
              <a:buChar char="•"/>
            </a:pPr>
            <a:r>
              <a:rPr lang="en-US" altLang="it-IT" sz="2000" dirty="0">
                <a:solidFill>
                  <a:schemeClr val="tx1"/>
                </a:solidFill>
                <a:cs typeface="Arial" panose="020B0604020202020204" pitchFamily="34" charset="0"/>
              </a:rPr>
              <a:t>Equity – based: project backers have the right for a dividend generated through the income gained by an entrepreneurial incentive</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Lending – based: in this form, the contributors are paid back for their financial involvement, and are entitled to an interest payment as well, in some cases</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Donation – based: this form is characteristic for charity pledges, where the contributors are not compensated for their payments</a:t>
            </a:r>
          </a:p>
          <a:p>
            <a:pPr marL="114300" indent="-342900" algn="just">
              <a:lnSpc>
                <a:spcPct val="114000"/>
              </a:lnSpc>
              <a:spcBef>
                <a:spcPts val="0"/>
              </a:spcBef>
              <a:buChar char="•"/>
            </a:pPr>
            <a:r>
              <a:rPr lang="en-US" altLang="it-IT" sz="2000" dirty="0">
                <a:solidFill>
                  <a:schemeClr val="tx1"/>
                </a:solidFill>
                <a:cs typeface="Arial" panose="020B0604020202020204" pitchFamily="34" charset="0"/>
              </a:rPr>
              <a:t>Reward – based: the project backers are provided with a non-monetary reward for their contributions, for example a product, or an acknowledgment </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576</TotalTime>
  <Words>1664</Words>
  <Application>Microsoft Office PowerPoint</Application>
  <PresentationFormat>Widescreen</PresentationFormat>
  <Paragraphs>177</Paragraphs>
  <Slides>30</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Avenir Black</vt:lpstr>
      <vt:lpstr>Avenir Book</vt:lpstr>
      <vt:lpstr>Calibri</vt:lpstr>
      <vt:lpstr>Times New Roman</vt:lpstr>
      <vt:lpstr>Tw Cen MT</vt:lpstr>
      <vt:lpstr>Tema di Office</vt:lpstr>
      <vt:lpstr>Presentazione standard di PowerPoint</vt:lpstr>
      <vt:lpstr>Who I am</vt:lpstr>
      <vt:lpstr>The Course</vt:lpstr>
      <vt:lpstr>What is Crowdfunding?</vt:lpstr>
      <vt:lpstr>CF is nothing new</vt:lpstr>
      <vt:lpstr>Motives behind CF</vt:lpstr>
      <vt:lpstr>Benefits of CF</vt:lpstr>
      <vt:lpstr>The CF Process</vt:lpstr>
      <vt:lpstr>CF Types</vt:lpstr>
      <vt:lpstr>Models of CF</vt:lpstr>
      <vt:lpstr>«Do It Yourself» CF</vt:lpstr>
      <vt:lpstr>Theories explaining Crowdfunding</vt:lpstr>
      <vt:lpstr>The Pareto «80-20» Rule</vt:lpstr>
      <vt:lpstr>Six Degrees of Separation</vt:lpstr>
      <vt:lpstr>The Social Proof</vt:lpstr>
      <vt:lpstr>Network Externalities</vt:lpstr>
      <vt:lpstr>Data and statistics</vt:lpstr>
      <vt:lpstr>Data and statistics</vt:lpstr>
      <vt:lpstr>Data and statistics</vt:lpstr>
      <vt:lpstr>Steps for a successul campaign</vt:lpstr>
      <vt:lpstr>Some facts</vt:lpstr>
      <vt:lpstr>Types of Rewards</vt:lpstr>
      <vt:lpstr>Setting the economic goal</vt:lpstr>
      <vt:lpstr>Timing of the project</vt:lpstr>
      <vt:lpstr>The role of trust</vt:lpstr>
      <vt:lpstr>Marketing and Communication never end…</vt:lpstr>
      <vt:lpstr>What to do</vt:lpstr>
      <vt:lpstr>Tips for a successful CF Pitch</vt:lpstr>
      <vt:lpstr>“Day-to-Day” Marketing Plan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Francesco SCHIAVONE</cp:lastModifiedBy>
  <cp:revision>47</cp:revision>
  <dcterms:created xsi:type="dcterms:W3CDTF">2021-11-23T11:10:02Z</dcterms:created>
  <dcterms:modified xsi:type="dcterms:W3CDTF">2022-03-24T11:14:16Z</dcterms:modified>
</cp:coreProperties>
</file>