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8"/>
  </p:notesMasterIdLst>
  <p:handoutMasterIdLst>
    <p:handoutMasterId r:id="rId69"/>
  </p:handoutMasterIdLst>
  <p:sldIdLst>
    <p:sldId id="458" r:id="rId2"/>
    <p:sldId id="385" r:id="rId3"/>
    <p:sldId id="386" r:id="rId4"/>
    <p:sldId id="387" r:id="rId5"/>
    <p:sldId id="388" r:id="rId6"/>
    <p:sldId id="389" r:id="rId7"/>
    <p:sldId id="391" r:id="rId8"/>
    <p:sldId id="401" r:id="rId9"/>
    <p:sldId id="392" r:id="rId10"/>
    <p:sldId id="390" r:id="rId11"/>
    <p:sldId id="393" r:id="rId12"/>
    <p:sldId id="394" r:id="rId13"/>
    <p:sldId id="395" r:id="rId14"/>
    <p:sldId id="396" r:id="rId15"/>
    <p:sldId id="397" r:id="rId16"/>
    <p:sldId id="398" r:id="rId17"/>
    <p:sldId id="399" r:id="rId18"/>
    <p:sldId id="419" r:id="rId19"/>
    <p:sldId id="400" r:id="rId20"/>
    <p:sldId id="402" r:id="rId21"/>
    <p:sldId id="403" r:id="rId22"/>
    <p:sldId id="404" r:id="rId23"/>
    <p:sldId id="405" r:id="rId24"/>
    <p:sldId id="406" r:id="rId25"/>
    <p:sldId id="407" r:id="rId26"/>
    <p:sldId id="408" r:id="rId27"/>
    <p:sldId id="409" r:id="rId28"/>
    <p:sldId id="410" r:id="rId29"/>
    <p:sldId id="411" r:id="rId30"/>
    <p:sldId id="412" r:id="rId31"/>
    <p:sldId id="414" r:id="rId32"/>
    <p:sldId id="415" r:id="rId33"/>
    <p:sldId id="416" r:id="rId34"/>
    <p:sldId id="413" r:id="rId35"/>
    <p:sldId id="417" r:id="rId36"/>
    <p:sldId id="418" r:id="rId37"/>
    <p:sldId id="420" r:id="rId38"/>
    <p:sldId id="421" r:id="rId39"/>
    <p:sldId id="423" r:id="rId40"/>
    <p:sldId id="422" r:id="rId41"/>
    <p:sldId id="426" r:id="rId42"/>
    <p:sldId id="424" r:id="rId43"/>
    <p:sldId id="425" r:id="rId44"/>
    <p:sldId id="427" r:id="rId45"/>
    <p:sldId id="453" r:id="rId46"/>
    <p:sldId id="428" r:id="rId47"/>
    <p:sldId id="429" r:id="rId48"/>
    <p:sldId id="430" r:id="rId49"/>
    <p:sldId id="431" r:id="rId50"/>
    <p:sldId id="432" r:id="rId51"/>
    <p:sldId id="433" r:id="rId52"/>
    <p:sldId id="434" r:id="rId53"/>
    <p:sldId id="435" r:id="rId54"/>
    <p:sldId id="436" r:id="rId55"/>
    <p:sldId id="438" r:id="rId56"/>
    <p:sldId id="439" r:id="rId57"/>
    <p:sldId id="440" r:id="rId58"/>
    <p:sldId id="448" r:id="rId59"/>
    <p:sldId id="449" r:id="rId60"/>
    <p:sldId id="450" r:id="rId61"/>
    <p:sldId id="452" r:id="rId62"/>
    <p:sldId id="451" r:id="rId63"/>
    <p:sldId id="454" r:id="rId64"/>
    <p:sldId id="455" r:id="rId65"/>
    <p:sldId id="456" r:id="rId66"/>
    <p:sldId id="457" r:id="rId6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9B29"/>
    <a:srgbClr val="0033CC"/>
    <a:srgbClr val="67D652"/>
    <a:srgbClr val="3078B5"/>
    <a:srgbClr val="2C3A58"/>
    <a:srgbClr val="2E3C5D"/>
    <a:srgbClr val="BAD124"/>
    <a:srgbClr val="FEF756"/>
    <a:srgbClr val="93D637"/>
    <a:srgbClr val="AACC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/>
    <p:restoredTop sz="94674"/>
  </p:normalViewPr>
  <p:slideViewPr>
    <p:cSldViewPr snapToGrid="0" snapToObjects="1">
      <p:cViewPr varScale="1">
        <p:scale>
          <a:sx n="78" d="100"/>
          <a:sy n="78" d="100"/>
        </p:scale>
        <p:origin x="72" y="2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86" d="100"/>
          <a:sy n="86" d="100"/>
        </p:scale>
        <p:origin x="3928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75B522D-3ED6-BC45-A22D-160874D51FA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FC7636-BD45-E34C-9409-CA5E7A97072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CCBEE3-00EC-E144-80BB-53EB9371AC7C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C376C0-16E2-394B-9D94-8D28124226D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12BCF4-7769-DE43-A1E5-C6317FFC3C9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5AA377-4FBE-B44B-BFD0-C9284A181E7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2014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4DA133-FFC3-D849-945B-DEEA996073AE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FA4ECF-A28F-A640-830E-12E967B987A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420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>
            <a:extLst>
              <a:ext uri="{FF2B5EF4-FFF2-40B4-BE49-F238E27FC236}">
                <a16:creationId xmlns:a16="http://schemas.microsoft.com/office/drawing/2014/main" id="{94136B80-E5A0-D846-A771-A02B0B4F6C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4308" y="6163835"/>
            <a:ext cx="12268199" cy="741362"/>
          </a:xfrm>
          <a:prstGeom prst="rect">
            <a:avLst/>
          </a:prstGeom>
        </p:spPr>
      </p:pic>
      <p:sp>
        <p:nvSpPr>
          <p:cNvPr id="6" name="TextBox 7">
            <a:extLst>
              <a:ext uri="{FF2B5EF4-FFF2-40B4-BE49-F238E27FC236}">
                <a16:creationId xmlns:a16="http://schemas.microsoft.com/office/drawing/2014/main" id="{D7462FFF-5085-5749-93DE-9AD106446D3A}"/>
              </a:ext>
            </a:extLst>
          </p:cNvPr>
          <p:cNvSpPr txBox="1"/>
          <p:nvPr userDrawn="1"/>
        </p:nvSpPr>
        <p:spPr>
          <a:xfrm>
            <a:off x="3949027" y="6381656"/>
            <a:ext cx="4201530" cy="303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ID" sz="1000" b="1" i="0" spc="100" dirty="0" err="1">
                <a:solidFill>
                  <a:schemeClr val="bg1"/>
                </a:solidFill>
                <a:latin typeface="Avenir Black" panose="02000503020000020003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www.meim.uniparthenope.it</a:t>
            </a:r>
            <a:endParaRPr lang="en-US" sz="1000" b="1" i="0" spc="100" dirty="0">
              <a:solidFill>
                <a:schemeClr val="bg1"/>
              </a:solidFill>
              <a:latin typeface="Avenir Black" panose="02000503020000020003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Segnaposto testo 12">
            <a:extLst>
              <a:ext uri="{FF2B5EF4-FFF2-40B4-BE49-F238E27FC236}">
                <a16:creationId xmlns:a16="http://schemas.microsoft.com/office/drawing/2014/main" id="{DB77F1C3-0F81-BB42-A6E0-4E7A807D35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7250" y="2317626"/>
            <a:ext cx="7780300" cy="1323438"/>
          </a:xfrm>
          <a:prstGeom prst="rect">
            <a:avLst/>
          </a:prstGeom>
        </p:spPr>
        <p:txBody>
          <a:bodyPr/>
          <a:lstStyle>
            <a:lvl1pPr algn="l">
              <a:buNone/>
              <a:defRPr sz="4000" b="1" i="0">
                <a:solidFill>
                  <a:srgbClr val="2C3A58"/>
                </a:solidFill>
                <a:latin typeface="Avenir Black" panose="02000503020000020003" pitchFamily="2" charset="0"/>
              </a:defRPr>
            </a:lvl1pPr>
          </a:lstStyle>
          <a:p>
            <a:pPr lvl="0"/>
            <a:r>
              <a:rPr lang="it-IT" dirty="0"/>
              <a:t>Fare click qui per inserire il</a:t>
            </a:r>
          </a:p>
          <a:p>
            <a:pPr lvl="0"/>
            <a:r>
              <a:rPr lang="it-IT" dirty="0"/>
              <a:t>Titolo della presentazione</a:t>
            </a:r>
            <a:endParaRPr lang="it-GB" dirty="0"/>
          </a:p>
        </p:txBody>
      </p:sp>
      <p:sp>
        <p:nvSpPr>
          <p:cNvPr id="16" name="Segnaposto testo 24">
            <a:extLst>
              <a:ext uri="{FF2B5EF4-FFF2-40B4-BE49-F238E27FC236}">
                <a16:creationId xmlns:a16="http://schemas.microsoft.com/office/drawing/2014/main" id="{091E822F-1E5C-D14A-BDC4-5B1AC72688F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7250" y="1993402"/>
            <a:ext cx="4908550" cy="406114"/>
          </a:xfrm>
          <a:prstGeom prst="rect">
            <a:avLst/>
          </a:prstGeom>
        </p:spPr>
        <p:txBody>
          <a:bodyPr/>
          <a:lstStyle>
            <a:lvl1pPr algn="l">
              <a:buNone/>
              <a:defRPr sz="1200">
                <a:solidFill>
                  <a:srgbClr val="C00000"/>
                </a:solidFill>
                <a:latin typeface="Avenir Book" panose="02000503020000020003" pitchFamily="2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it-GB" dirty="0"/>
              <a:t>FARE CLICK PER INSERIRE SOPRATITOLO</a:t>
            </a:r>
          </a:p>
        </p:txBody>
      </p:sp>
      <p:sp>
        <p:nvSpPr>
          <p:cNvPr id="18" name="Segnaposto testo 24">
            <a:extLst>
              <a:ext uri="{FF2B5EF4-FFF2-40B4-BE49-F238E27FC236}">
                <a16:creationId xmlns:a16="http://schemas.microsoft.com/office/drawing/2014/main" id="{3085F0A4-4DF5-9049-AE38-680906DCA47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9262" y="3698649"/>
            <a:ext cx="4908550" cy="406114"/>
          </a:xfrm>
          <a:prstGeom prst="rect">
            <a:avLst/>
          </a:prstGeom>
        </p:spPr>
        <p:txBody>
          <a:bodyPr/>
          <a:lstStyle>
            <a:lvl1pPr algn="l">
              <a:buNone/>
              <a:defRPr sz="1200">
                <a:solidFill>
                  <a:srgbClr val="C00000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it-GB" dirty="0"/>
              <a:t>FARE CLICK PER INSERIRE SOTTOTITOLO</a:t>
            </a:r>
          </a:p>
        </p:txBody>
      </p:sp>
      <p:sp>
        <p:nvSpPr>
          <p:cNvPr id="22" name="Segnaposto testo 20">
            <a:extLst>
              <a:ext uri="{FF2B5EF4-FFF2-40B4-BE49-F238E27FC236}">
                <a16:creationId xmlns:a16="http://schemas.microsoft.com/office/drawing/2014/main" id="{D418B3BC-4365-C04B-9C7A-1CF2CFDD36A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7250" y="5332121"/>
            <a:ext cx="6719887" cy="566738"/>
          </a:xfrm>
          <a:prstGeom prst="rect">
            <a:avLst/>
          </a:prstGeom>
        </p:spPr>
        <p:txBody>
          <a:bodyPr/>
          <a:lstStyle>
            <a:lvl1pPr>
              <a:buNone/>
              <a:defRPr sz="900">
                <a:solidFill>
                  <a:srgbClr val="2C3A58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it-IT" dirty="0"/>
              <a:t>I</a:t>
            </a:r>
            <a:r>
              <a:rPr lang="it-GB" dirty="0"/>
              <a:t>nserire qui i link</a:t>
            </a:r>
          </a:p>
          <a:p>
            <a:pPr lvl="0"/>
            <a:r>
              <a:rPr lang="it-GB" dirty="0"/>
              <a:t>o informazioni aggiuntive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B0C47796-1DFE-0B46-AFC3-1C7F31C7AF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7251" y="501621"/>
            <a:ext cx="3595608" cy="474595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D9676AE4-89B6-4E47-8B08-CFDF9CB4AD6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58491" y="394896"/>
            <a:ext cx="3793268" cy="680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838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BA003401-3D7C-2242-8C9D-CA00A7F274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32770" y="459510"/>
            <a:ext cx="2074718" cy="444582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C5C1891B-CCB9-E541-888E-C0E086281C5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7251" y="459510"/>
            <a:ext cx="2787527" cy="367934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6F01C985-3B58-7749-A927-4FDDDD6B04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4090" y="6550176"/>
            <a:ext cx="12260179" cy="337879"/>
          </a:xfrm>
          <a:prstGeom prst="rect">
            <a:avLst/>
          </a:prstGeom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47EF7789-BA93-494F-AC06-0A891EB3BC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7251" y="1316913"/>
            <a:ext cx="4908550" cy="464602"/>
          </a:xfrm>
          <a:prstGeom prst="rect">
            <a:avLst/>
          </a:prstGeom>
        </p:spPr>
        <p:txBody>
          <a:bodyPr/>
          <a:lstStyle>
            <a:lvl1pPr algn="l">
              <a:defRPr sz="4000" b="1" i="0">
                <a:solidFill>
                  <a:srgbClr val="2E3C5D"/>
                </a:solidFill>
                <a:latin typeface="Avenir Black" panose="02000503020000020003" pitchFamily="2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Fare click per</a:t>
            </a:r>
            <a:br>
              <a:rPr lang="it-IT" dirty="0"/>
            </a:br>
            <a:r>
              <a:rPr lang="it-IT" dirty="0"/>
              <a:t>inserire titolo</a:t>
            </a:r>
            <a:endParaRPr lang="it-GB" dirty="0"/>
          </a:p>
        </p:txBody>
      </p:sp>
      <p:sp>
        <p:nvSpPr>
          <p:cNvPr id="8" name="Segnaposto testo 24">
            <a:extLst>
              <a:ext uri="{FF2B5EF4-FFF2-40B4-BE49-F238E27FC236}">
                <a16:creationId xmlns:a16="http://schemas.microsoft.com/office/drawing/2014/main" id="{E975D560-3B6D-8A40-B538-54E8CF1F548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7251" y="2634191"/>
            <a:ext cx="4908550" cy="406115"/>
          </a:xfrm>
          <a:prstGeom prst="rect">
            <a:avLst/>
          </a:prstGeom>
        </p:spPr>
        <p:txBody>
          <a:bodyPr/>
          <a:lstStyle>
            <a:lvl1pPr algn="l">
              <a:buNone/>
              <a:defRPr sz="1200">
                <a:solidFill>
                  <a:srgbClr val="C00000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it-GB" dirty="0"/>
              <a:t>FARE CLICK PER INSERIRE SOTTOTESTO</a:t>
            </a:r>
          </a:p>
        </p:txBody>
      </p:sp>
      <p:sp>
        <p:nvSpPr>
          <p:cNvPr id="9" name="Segnaposto testo 27">
            <a:extLst>
              <a:ext uri="{FF2B5EF4-FFF2-40B4-BE49-F238E27FC236}">
                <a16:creationId xmlns:a16="http://schemas.microsoft.com/office/drawing/2014/main" id="{FA5F31F9-18FC-504B-99AA-ECA41BC1106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7250" y="3231740"/>
            <a:ext cx="4908549" cy="2737928"/>
          </a:xfrm>
          <a:prstGeom prst="rect">
            <a:avLst/>
          </a:prstGeom>
        </p:spPr>
        <p:txBody>
          <a:bodyPr/>
          <a:lstStyle>
            <a:lvl1pPr>
              <a:buNone/>
              <a:defRPr sz="1200">
                <a:latin typeface="Avenir Book" panose="02000503020000020003" pitchFamily="2" charset="0"/>
                <a:cs typeface="Arial" panose="020B0604020202020204" pitchFamily="34" charset="0"/>
              </a:defRPr>
            </a:lvl1pPr>
            <a:lvl2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it-GB" dirty="0"/>
          </a:p>
        </p:txBody>
      </p:sp>
    </p:spTree>
    <p:extLst>
      <p:ext uri="{BB962C8B-B14F-4D97-AF65-F5344CB8AC3E}">
        <p14:creationId xmlns:p14="http://schemas.microsoft.com/office/powerpoint/2010/main" val="570889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magine 14">
            <a:extLst>
              <a:ext uri="{FF2B5EF4-FFF2-40B4-BE49-F238E27FC236}">
                <a16:creationId xmlns:a16="http://schemas.microsoft.com/office/drawing/2014/main" id="{16E87D62-8E5E-E04B-A72B-C45F0A71FB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6200" y="6163835"/>
            <a:ext cx="12409714" cy="741362"/>
          </a:xfrm>
          <a:prstGeom prst="rect">
            <a:avLst/>
          </a:prstGeom>
        </p:spPr>
      </p:pic>
      <p:sp>
        <p:nvSpPr>
          <p:cNvPr id="16" name="TextBox 7">
            <a:extLst>
              <a:ext uri="{FF2B5EF4-FFF2-40B4-BE49-F238E27FC236}">
                <a16:creationId xmlns:a16="http://schemas.microsoft.com/office/drawing/2014/main" id="{8F5248E1-F774-C148-9E6C-D745BF76AF50}"/>
              </a:ext>
            </a:extLst>
          </p:cNvPr>
          <p:cNvSpPr txBox="1"/>
          <p:nvPr userDrawn="1"/>
        </p:nvSpPr>
        <p:spPr>
          <a:xfrm>
            <a:off x="3949027" y="6381656"/>
            <a:ext cx="4201530" cy="303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ID" sz="1000" b="1" i="0" spc="100" dirty="0" err="1">
                <a:solidFill>
                  <a:schemeClr val="bg1"/>
                </a:solidFill>
                <a:latin typeface="Avenir Black" panose="02000503020000020003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www.meim.uniparthenope.it</a:t>
            </a:r>
            <a:endParaRPr lang="en-US" sz="1000" b="1" i="0" spc="100" dirty="0">
              <a:solidFill>
                <a:schemeClr val="bg1"/>
              </a:solidFill>
              <a:latin typeface="Avenir Black" panose="02000503020000020003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9" name="Segnaposto testo 12">
            <a:extLst>
              <a:ext uri="{FF2B5EF4-FFF2-40B4-BE49-F238E27FC236}">
                <a16:creationId xmlns:a16="http://schemas.microsoft.com/office/drawing/2014/main" id="{94AEE95B-463E-164B-8843-DB1E9ABFFDB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7250" y="2931239"/>
            <a:ext cx="7780300" cy="1323438"/>
          </a:xfrm>
          <a:prstGeom prst="rect">
            <a:avLst/>
          </a:prstGeom>
        </p:spPr>
        <p:txBody>
          <a:bodyPr/>
          <a:lstStyle>
            <a:lvl1pPr algn="l">
              <a:buNone/>
              <a:defRPr sz="4000" b="1" i="0">
                <a:solidFill>
                  <a:srgbClr val="2C3A58"/>
                </a:solidFill>
                <a:latin typeface="Avenir Black" panose="02000503020000020003" pitchFamily="2" charset="0"/>
              </a:defRPr>
            </a:lvl1pPr>
          </a:lstStyle>
          <a:p>
            <a:pPr lvl="0"/>
            <a:r>
              <a:rPr lang="it-IT" dirty="0"/>
              <a:t>Fare click qui per inserire la</a:t>
            </a:r>
          </a:p>
          <a:p>
            <a:pPr lvl="0"/>
            <a:r>
              <a:rPr lang="it-IT" dirty="0"/>
              <a:t>Frase di ringraziamento</a:t>
            </a:r>
          </a:p>
        </p:txBody>
      </p:sp>
      <p:sp>
        <p:nvSpPr>
          <p:cNvPr id="30" name="Segnaposto testo 24">
            <a:extLst>
              <a:ext uri="{FF2B5EF4-FFF2-40B4-BE49-F238E27FC236}">
                <a16:creationId xmlns:a16="http://schemas.microsoft.com/office/drawing/2014/main" id="{7F1B02F4-9558-7741-A0BF-D6C67991052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7250" y="2607015"/>
            <a:ext cx="4908550" cy="406115"/>
          </a:xfrm>
          <a:prstGeom prst="rect">
            <a:avLst/>
          </a:prstGeom>
        </p:spPr>
        <p:txBody>
          <a:bodyPr/>
          <a:lstStyle>
            <a:lvl1pPr algn="l">
              <a:buNone/>
              <a:defRPr sz="1200">
                <a:solidFill>
                  <a:srgbClr val="C00000"/>
                </a:solidFill>
                <a:latin typeface="Avenir Book" panose="02000503020000020003" pitchFamily="2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it-GB" dirty="0"/>
              <a:t>FARE CLICK PER INSERIRE SOPRATITOLO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0C38C22B-E175-054A-8A82-E7C7F9485E2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7251" y="501621"/>
            <a:ext cx="3595608" cy="474595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85E42D68-17BC-014A-87EC-E1FB61ED7F8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58491" y="394896"/>
            <a:ext cx="3793268" cy="680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382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1924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5" r:id="rId2"/>
    <p:sldLayoutId id="2147483656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CD6D445B-AE62-8249-8841-F9BE5887D2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dirty="0"/>
              <a:t>DIGITAL TECH</a:t>
            </a:r>
            <a:endParaRPr lang="it-GB" dirty="0"/>
          </a:p>
          <a:p>
            <a:r>
              <a:rPr lang="it-IT" dirty="0"/>
              <a:t>High Performance Computing</a:t>
            </a:r>
            <a:endParaRPr lang="it-GB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A2AFA6F-7C32-6E4A-97D7-7F3215C6B57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it-GB" dirty="0"/>
              <a:t>MASTER MEIM 2021-2022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2509037-548E-9B4F-8125-61469E14C82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it-IT" sz="2400" dirty="0"/>
              <a:t>Lesson 2</a:t>
            </a:r>
            <a:endParaRPr lang="it-GB" sz="2400" dirty="0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A0FD6FB-25CC-5548-9E18-53B8F29855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dirty="0"/>
              <a:t>Prof. Livia Marcellino</a:t>
            </a:r>
            <a:endParaRPr lang="it-GB" dirty="0"/>
          </a:p>
          <a:p>
            <a:r>
              <a:rPr lang="it-GB" dirty="0"/>
              <a:t>Prof. </a:t>
            </a:r>
            <a:r>
              <a:rPr lang="it-IT" dirty="0"/>
              <a:t>of High Performance Computing,  </a:t>
            </a:r>
            <a:r>
              <a:rPr lang="it-GB" dirty="0"/>
              <a:t>Università degli Studi di Napoli Parthenope</a:t>
            </a:r>
          </a:p>
        </p:txBody>
      </p:sp>
    </p:spTree>
    <p:extLst>
      <p:ext uri="{BB962C8B-B14F-4D97-AF65-F5344CB8AC3E}">
        <p14:creationId xmlns:p14="http://schemas.microsoft.com/office/powerpoint/2010/main" val="262359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AF9B01E-CBA9-0C9D-FEA3-9CC4B90DD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8007" y="1310069"/>
            <a:ext cx="9605477" cy="464602"/>
          </a:xfrm>
        </p:spPr>
        <p:txBody>
          <a:bodyPr/>
          <a:lstStyle/>
          <a:p>
            <a:r>
              <a:rPr lang="it-IT" dirty="0"/>
              <a:t>A </a:t>
            </a:r>
            <a:r>
              <a:rPr lang="it-IT" dirty="0" err="1"/>
              <a:t>simple</a:t>
            </a:r>
            <a:r>
              <a:rPr lang="it-IT" dirty="0"/>
              <a:t> </a:t>
            </a:r>
            <a:r>
              <a:rPr lang="it-IT" dirty="0" err="1"/>
              <a:t>example</a:t>
            </a:r>
            <a:r>
              <a:rPr lang="it-IT" dirty="0"/>
              <a:t>:</a:t>
            </a:r>
            <a:br>
              <a:rPr lang="it-IT" dirty="0"/>
            </a:br>
            <a:r>
              <a:rPr lang="it-IT" sz="3200" dirty="0"/>
              <a:t>sum of N </a:t>
            </a:r>
            <a:r>
              <a:rPr lang="it-IT" sz="3200" dirty="0" err="1"/>
              <a:t>elements</a:t>
            </a:r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E102595-A73A-5A9A-04C8-044F0DBA1C8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5110" y="3494023"/>
            <a:ext cx="10851270" cy="406115"/>
          </a:xfrm>
        </p:spPr>
        <p:txBody>
          <a:bodyPr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1D – array domain decomposition</a:t>
            </a:r>
            <a:endParaRPr lang="it-IT" sz="3200" dirty="0">
              <a:solidFill>
                <a:schemeClr val="tx1"/>
              </a:solidFill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57F80558-C605-ED6C-B134-47928B8D74F0}"/>
              </a:ext>
            </a:extLst>
          </p:cNvPr>
          <p:cNvSpPr/>
          <p:nvPr/>
        </p:nvSpPr>
        <p:spPr>
          <a:xfrm>
            <a:off x="3385065" y="2683679"/>
            <a:ext cx="525658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2296023B-DB22-FB3A-6ECF-00C1C2A9403A}"/>
              </a:ext>
            </a:extLst>
          </p:cNvPr>
          <p:cNvSpPr txBox="1"/>
          <p:nvPr/>
        </p:nvSpPr>
        <p:spPr>
          <a:xfrm>
            <a:off x="2995975" y="2663745"/>
            <a:ext cx="45828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a</a:t>
            </a:r>
            <a:endParaRPr lang="it-IT" dirty="0"/>
          </a:p>
        </p:txBody>
      </p:sp>
      <p:sp>
        <p:nvSpPr>
          <p:cNvPr id="25" name="Rettangolo 24">
            <a:extLst>
              <a:ext uri="{FF2B5EF4-FFF2-40B4-BE49-F238E27FC236}">
                <a16:creationId xmlns:a16="http://schemas.microsoft.com/office/drawing/2014/main" id="{0A5DE16E-9C62-90F0-FE12-E9EFD6032EAE}"/>
              </a:ext>
            </a:extLst>
          </p:cNvPr>
          <p:cNvSpPr/>
          <p:nvPr/>
        </p:nvSpPr>
        <p:spPr>
          <a:xfrm>
            <a:off x="2503370" y="5068284"/>
            <a:ext cx="953447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Rettangolo 25">
            <a:extLst>
              <a:ext uri="{FF2B5EF4-FFF2-40B4-BE49-F238E27FC236}">
                <a16:creationId xmlns:a16="http://schemas.microsoft.com/office/drawing/2014/main" id="{32B79041-53B4-02FA-754D-D209B2EBA584}"/>
              </a:ext>
            </a:extLst>
          </p:cNvPr>
          <p:cNvSpPr/>
          <p:nvPr/>
        </p:nvSpPr>
        <p:spPr>
          <a:xfrm>
            <a:off x="4205936" y="5061489"/>
            <a:ext cx="953447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Rettangolo 26">
            <a:extLst>
              <a:ext uri="{FF2B5EF4-FFF2-40B4-BE49-F238E27FC236}">
                <a16:creationId xmlns:a16="http://schemas.microsoft.com/office/drawing/2014/main" id="{A968895D-CC58-3688-A7ED-CD69D1AFE86E}"/>
              </a:ext>
            </a:extLst>
          </p:cNvPr>
          <p:cNvSpPr/>
          <p:nvPr/>
        </p:nvSpPr>
        <p:spPr>
          <a:xfrm>
            <a:off x="5967276" y="5077818"/>
            <a:ext cx="953447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Rettangolo 27">
            <a:extLst>
              <a:ext uri="{FF2B5EF4-FFF2-40B4-BE49-F238E27FC236}">
                <a16:creationId xmlns:a16="http://schemas.microsoft.com/office/drawing/2014/main" id="{6B03D626-D3F5-C049-021D-98B694143B0F}"/>
              </a:ext>
            </a:extLst>
          </p:cNvPr>
          <p:cNvSpPr/>
          <p:nvPr/>
        </p:nvSpPr>
        <p:spPr>
          <a:xfrm>
            <a:off x="8696058" y="5068284"/>
            <a:ext cx="953447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1EC1FEFA-8F75-DDB7-C698-C815026E270D}"/>
              </a:ext>
            </a:extLst>
          </p:cNvPr>
          <p:cNvSpPr txBox="1"/>
          <p:nvPr/>
        </p:nvSpPr>
        <p:spPr>
          <a:xfrm>
            <a:off x="2456988" y="4717778"/>
            <a:ext cx="10544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C00000"/>
                </a:solidFill>
                <a:latin typeface="Constantia"/>
              </a:rPr>
              <a:t>a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_loc</a:t>
            </a:r>
            <a:r>
              <a:rPr kumimoji="0" lang="it-IT" sz="1800" b="1" i="0" u="none" strike="noStrike" kern="1200" cap="none" spc="0" normalizeH="0" baseline="-25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0</a:t>
            </a:r>
            <a:endParaRPr lang="it-IT" dirty="0"/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FDE0EE05-2875-54CE-B2B3-72D340B81AC5}"/>
              </a:ext>
            </a:extLst>
          </p:cNvPr>
          <p:cNvSpPr txBox="1"/>
          <p:nvPr/>
        </p:nvSpPr>
        <p:spPr>
          <a:xfrm>
            <a:off x="4175359" y="4717778"/>
            <a:ext cx="10544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C00000"/>
                </a:solidFill>
                <a:latin typeface="Constantia"/>
              </a:rPr>
              <a:t>a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_loc</a:t>
            </a:r>
            <a:r>
              <a:rPr kumimoji="0" lang="it-IT" sz="1800" b="1" i="0" u="none" strike="noStrike" kern="1200" cap="none" spc="0" normalizeH="0" baseline="-25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1</a:t>
            </a:r>
            <a:endParaRPr lang="it-IT" dirty="0"/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C318816F-E9EA-8747-EAD7-F466D87951E9}"/>
              </a:ext>
            </a:extLst>
          </p:cNvPr>
          <p:cNvSpPr txBox="1"/>
          <p:nvPr/>
        </p:nvSpPr>
        <p:spPr>
          <a:xfrm>
            <a:off x="5975559" y="4717778"/>
            <a:ext cx="10544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C00000"/>
                </a:solidFill>
                <a:latin typeface="Constantia"/>
              </a:rPr>
              <a:t>a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_loc</a:t>
            </a:r>
            <a:r>
              <a:rPr kumimoji="0" lang="it-IT" sz="1800" b="1" i="0" u="none" strike="noStrike" kern="1200" cap="none" spc="0" normalizeH="0" baseline="-25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2</a:t>
            </a:r>
            <a:endParaRPr lang="it-IT" dirty="0"/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A289537D-49C2-CA66-4DF9-1C1BB3FAE35C}"/>
              </a:ext>
            </a:extLst>
          </p:cNvPr>
          <p:cNvSpPr txBox="1"/>
          <p:nvPr/>
        </p:nvSpPr>
        <p:spPr>
          <a:xfrm>
            <a:off x="7271703" y="5051345"/>
            <a:ext cx="10544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C00000"/>
                </a:solidFill>
                <a:latin typeface="Constantia"/>
              </a:rPr>
              <a:t>… … … </a:t>
            </a:r>
            <a:endParaRPr lang="it-IT" dirty="0"/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897E523C-D6B3-F765-3933-97C83627AC1B}"/>
              </a:ext>
            </a:extLst>
          </p:cNvPr>
          <p:cNvSpPr txBox="1"/>
          <p:nvPr/>
        </p:nvSpPr>
        <p:spPr>
          <a:xfrm>
            <a:off x="8754563" y="4708486"/>
            <a:ext cx="12863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C00000"/>
                </a:solidFill>
                <a:latin typeface="Constantia"/>
              </a:rPr>
              <a:t>a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_loc</a:t>
            </a:r>
            <a:r>
              <a:rPr kumimoji="0" lang="it-IT" sz="1800" b="1" i="0" u="none" strike="noStrike" kern="1200" cap="none" spc="0" normalizeH="0" baseline="-25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p-1</a:t>
            </a:r>
            <a:endParaRPr lang="it-IT" dirty="0"/>
          </a:p>
        </p:txBody>
      </p:sp>
      <p:sp>
        <p:nvSpPr>
          <p:cNvPr id="38" name="Segnaposto testo 2">
            <a:extLst>
              <a:ext uri="{FF2B5EF4-FFF2-40B4-BE49-F238E27FC236}">
                <a16:creationId xmlns:a16="http://schemas.microsoft.com/office/drawing/2014/main" id="{350C28A5-56A6-133B-CD3E-65FB54AE1D81}"/>
              </a:ext>
            </a:extLst>
          </p:cNvPr>
          <p:cNvSpPr txBox="1">
            <a:spLocks/>
          </p:cNvSpPr>
          <p:nvPr/>
        </p:nvSpPr>
        <p:spPr>
          <a:xfrm>
            <a:off x="1018364" y="5849383"/>
            <a:ext cx="10851270" cy="50845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rgbClr val="C00000"/>
                </a:solidFill>
                <a:latin typeface="Avenir Book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>
                <a:solidFill>
                  <a:schemeClr val="bg1"/>
                </a:solidFill>
              </a:rPr>
              <a:t>To decompose the domain in order to decompose the problem</a:t>
            </a:r>
            <a:endParaRPr lang="it-IT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9164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9FBC87A8-5CF2-3500-18EC-12F8A7EF9C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8392" y="1322506"/>
            <a:ext cx="9323847" cy="584200"/>
          </a:xfrm>
        </p:spPr>
        <p:txBody>
          <a:bodyPr/>
          <a:lstStyle/>
          <a:p>
            <a:pPr eaLnBrk="1" hangingPunct="1"/>
            <a:r>
              <a:rPr lang="it-IT" altLang="it-IT" sz="3200" dirty="0">
                <a:solidFill>
                  <a:srgbClr val="0000FF"/>
                </a:solidFill>
              </a:rPr>
              <a:t>STEP 1: domain and </a:t>
            </a:r>
            <a:r>
              <a:rPr lang="it-IT" altLang="it-IT" sz="3200" dirty="0" err="1">
                <a:solidFill>
                  <a:srgbClr val="0000FF"/>
                </a:solidFill>
              </a:rPr>
              <a:t>problem</a:t>
            </a:r>
            <a:r>
              <a:rPr lang="it-IT" altLang="it-IT" sz="3200" dirty="0">
                <a:solidFill>
                  <a:srgbClr val="0000FF"/>
                </a:solidFill>
              </a:rPr>
              <a:t> </a:t>
            </a:r>
            <a:r>
              <a:rPr lang="it-IT" altLang="it-IT" sz="3200" dirty="0" err="1">
                <a:solidFill>
                  <a:srgbClr val="0000FF"/>
                </a:solidFill>
              </a:rPr>
              <a:t>decomposition</a:t>
            </a:r>
            <a:r>
              <a:rPr lang="it-IT" altLang="it-IT" sz="3200" dirty="0">
                <a:solidFill>
                  <a:srgbClr val="0000FF"/>
                </a:solidFill>
              </a:rPr>
              <a:t>...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DF5F37EF-F602-DA63-7D6B-917DEB2D8250}"/>
              </a:ext>
            </a:extLst>
          </p:cNvPr>
          <p:cNvSpPr txBox="1">
            <a:spLocks noChangeArrowheads="1"/>
          </p:cNvSpPr>
          <p:nvPr/>
        </p:nvSpPr>
        <p:spPr>
          <a:xfrm>
            <a:off x="2460229" y="2211506"/>
            <a:ext cx="7772400" cy="14700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itchFamily="2" charset="2"/>
              <a:buNone/>
            </a:pPr>
            <a:r>
              <a:rPr lang="en-US" altLang="it-IT" sz="3200" dirty="0"/>
              <a:t>…divide the sum into partial sums and assign each partial sum to a processor…</a:t>
            </a:r>
            <a:endParaRPr lang="it-IT" altLang="it-IT" sz="3200" b="1" dirty="0"/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60233665-AD4B-7EAE-AF3B-5250317CBF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4248" y="4101379"/>
            <a:ext cx="845103" cy="369332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it-IT" altLang="it-IT" sz="1800" dirty="0">
                <a:solidFill>
                  <a:srgbClr val="FFFF99"/>
                </a:solidFill>
                <a:latin typeface="Comic Sans MS" pitchFamily="66" charset="0"/>
              </a:rPr>
              <a:t>a_loc</a:t>
            </a:r>
            <a:r>
              <a:rPr lang="it-IT" altLang="it-IT" sz="1800" baseline="-25000" dirty="0">
                <a:solidFill>
                  <a:srgbClr val="FFFF99"/>
                </a:solidFill>
                <a:latin typeface="Comic Sans MS" pitchFamily="66" charset="0"/>
              </a:rPr>
              <a:t>0</a:t>
            </a:r>
            <a:endParaRPr lang="it-IT" altLang="it-IT" sz="1800" baseline="0" dirty="0">
              <a:solidFill>
                <a:srgbClr val="FFFF99"/>
              </a:solidFill>
              <a:latin typeface="Comic Sans MS" pitchFamily="66" charset="0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1B20B3EE-156D-B7BB-2E12-39570B7CEA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8" y="4101379"/>
            <a:ext cx="819456" cy="36933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a_loc</a:t>
            </a:r>
            <a:r>
              <a:rPr lang="it-IT" altLang="it-IT" sz="1800" baseline="-25000" dirty="0">
                <a:solidFill>
                  <a:srgbClr val="FFFF99"/>
                </a:solidFill>
                <a:latin typeface="Comic Sans MS" pitchFamily="66" charset="0"/>
              </a:rPr>
              <a:t>1</a:t>
            </a:r>
            <a:endParaRPr kumimoji="0" lang="it-IT" altLang="it-IT" sz="1800" b="0" i="0" u="none" strike="noStrike" kern="1200" cap="none" spc="0" normalizeH="0" baseline="0" noProof="0" dirty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DA9CD383-FC46-3D97-78DC-A29C5D4A9B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2979" y="4097375"/>
            <a:ext cx="845104" cy="369332"/>
          </a:xfrm>
          <a:prstGeom prst="rect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a_loc</a:t>
            </a:r>
            <a:r>
              <a:rPr kumimoji="0" lang="it-IT" altLang="it-IT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2</a:t>
            </a:r>
            <a:endParaRPr kumimoji="0" lang="it-IT" altLang="it-IT" sz="1800" b="0" i="0" u="none" strike="noStrike" kern="1200" cap="none" spc="0" normalizeH="0" baseline="0" noProof="0" dirty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E24C66B0-9EDE-A8B3-9128-71D2FD7D43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7658" y="4126411"/>
            <a:ext cx="965329" cy="369332"/>
          </a:xfrm>
          <a:prstGeom prst="rect">
            <a:avLst/>
          </a:prstGeom>
          <a:solidFill>
            <a:srgbClr val="FF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a_loc</a:t>
            </a:r>
            <a:r>
              <a:rPr kumimoji="0" lang="it-IT" altLang="it-IT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p-1</a:t>
            </a:r>
            <a:endParaRPr kumimoji="0" lang="it-IT" altLang="it-IT" sz="1800" b="0" i="0" u="none" strike="noStrike" kern="1200" cap="none" spc="0" normalizeH="0" baseline="0" noProof="0" dirty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1" name="Text Box 10">
            <a:extLst>
              <a:ext uri="{FF2B5EF4-FFF2-40B4-BE49-F238E27FC236}">
                <a16:creationId xmlns:a16="http://schemas.microsoft.com/office/drawing/2014/main" id="{66E0C2F5-F620-843D-F7C4-2F40B7D5DE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4924" y="5245744"/>
            <a:ext cx="504825" cy="519113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it-IT" altLang="it-IT" sz="2800" baseline="0">
                <a:solidFill>
                  <a:srgbClr val="FFFF99"/>
                </a:solidFill>
                <a:latin typeface="Comic Sans MS" pitchFamily="66" charset="0"/>
              </a:rPr>
              <a:t>s</a:t>
            </a:r>
            <a:r>
              <a:rPr lang="it-IT" altLang="it-IT" sz="2800" baseline="-25000">
                <a:solidFill>
                  <a:srgbClr val="FFFF99"/>
                </a:solidFill>
                <a:latin typeface="Comic Sans MS" pitchFamily="66" charset="0"/>
              </a:rPr>
              <a:t>0</a:t>
            </a:r>
            <a:endParaRPr lang="it-IT" altLang="it-IT" sz="2800" baseline="0">
              <a:solidFill>
                <a:srgbClr val="FFFF99"/>
              </a:solidFill>
              <a:latin typeface="Comic Sans MS" pitchFamily="66" charset="0"/>
            </a:endParaRPr>
          </a:p>
        </p:txBody>
      </p:sp>
      <p:sp>
        <p:nvSpPr>
          <p:cNvPr id="12" name="Text Box 11">
            <a:extLst>
              <a:ext uri="{FF2B5EF4-FFF2-40B4-BE49-F238E27FC236}">
                <a16:creationId xmlns:a16="http://schemas.microsoft.com/office/drawing/2014/main" id="{BF77FA98-9078-6AC1-ED4F-ECB059B05E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0482" y="5272618"/>
            <a:ext cx="465137" cy="51911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it-IT" altLang="it-IT" sz="2800" baseline="0">
                <a:solidFill>
                  <a:srgbClr val="FFFF99"/>
                </a:solidFill>
                <a:latin typeface="Comic Sans MS" pitchFamily="66" charset="0"/>
              </a:rPr>
              <a:t>s</a:t>
            </a:r>
            <a:r>
              <a:rPr lang="it-IT" altLang="it-IT" sz="2800" baseline="-25000">
                <a:solidFill>
                  <a:srgbClr val="FFFF99"/>
                </a:solidFill>
                <a:latin typeface="Comic Sans MS" pitchFamily="66" charset="0"/>
              </a:rPr>
              <a:t>1</a:t>
            </a:r>
            <a:endParaRPr lang="it-IT" altLang="it-IT" sz="2800" baseline="0">
              <a:solidFill>
                <a:srgbClr val="FFFF99"/>
              </a:solidFill>
              <a:latin typeface="Comic Sans MS" pitchFamily="66" charset="0"/>
            </a:endParaRPr>
          </a:p>
        </p:txBody>
      </p:sp>
      <p:sp>
        <p:nvSpPr>
          <p:cNvPr id="13" name="Text Box 12">
            <a:extLst>
              <a:ext uri="{FF2B5EF4-FFF2-40B4-BE49-F238E27FC236}">
                <a16:creationId xmlns:a16="http://schemas.microsoft.com/office/drawing/2014/main" id="{7938EDD6-351A-D1B5-6FA2-9C64779353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8657" y="5272619"/>
            <a:ext cx="504825" cy="519113"/>
          </a:xfrm>
          <a:prstGeom prst="rect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it-IT" altLang="it-IT" sz="2800" baseline="0">
                <a:solidFill>
                  <a:srgbClr val="FFFF99"/>
                </a:solidFill>
                <a:latin typeface="Comic Sans MS" pitchFamily="66" charset="0"/>
              </a:rPr>
              <a:t>s</a:t>
            </a:r>
            <a:r>
              <a:rPr lang="it-IT" altLang="it-IT" sz="2800" baseline="-25000">
                <a:solidFill>
                  <a:srgbClr val="FFFF99"/>
                </a:solidFill>
                <a:latin typeface="Comic Sans MS" pitchFamily="66" charset="0"/>
              </a:rPr>
              <a:t>2</a:t>
            </a:r>
            <a:endParaRPr lang="it-IT" altLang="it-IT" sz="2800" baseline="0">
              <a:solidFill>
                <a:srgbClr val="FFFF99"/>
              </a:solidFill>
              <a:latin typeface="Comic Sans MS" pitchFamily="66" charset="0"/>
            </a:endParaRPr>
          </a:p>
        </p:txBody>
      </p:sp>
      <p:sp>
        <p:nvSpPr>
          <p:cNvPr id="14" name="Text Box 13">
            <a:extLst>
              <a:ext uri="{FF2B5EF4-FFF2-40B4-BE49-F238E27FC236}">
                <a16:creationId xmlns:a16="http://schemas.microsoft.com/office/drawing/2014/main" id="{0C4F52A5-A383-6F29-A223-6F962CEF8F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6859" y="5272619"/>
            <a:ext cx="694421" cy="523220"/>
          </a:xfrm>
          <a:prstGeom prst="rect">
            <a:avLst/>
          </a:prstGeom>
          <a:solidFill>
            <a:srgbClr val="FF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it-IT" altLang="it-IT" sz="2800" baseline="0" dirty="0">
                <a:solidFill>
                  <a:srgbClr val="FFFF99"/>
                </a:solidFill>
                <a:latin typeface="Comic Sans MS" pitchFamily="66" charset="0"/>
              </a:rPr>
              <a:t>s</a:t>
            </a:r>
            <a:r>
              <a:rPr lang="it-IT" altLang="it-IT" sz="2800" baseline="-25000" dirty="0">
                <a:solidFill>
                  <a:srgbClr val="FFFF99"/>
                </a:solidFill>
                <a:latin typeface="Comic Sans MS" pitchFamily="66" charset="0"/>
              </a:rPr>
              <a:t>p-1</a:t>
            </a:r>
            <a:endParaRPr lang="it-IT" altLang="it-IT" sz="2800" baseline="0" dirty="0">
              <a:solidFill>
                <a:srgbClr val="FFFF99"/>
              </a:solidFill>
              <a:latin typeface="Comic Sans MS" pitchFamily="66" charset="0"/>
            </a:endParaRPr>
          </a:p>
        </p:txBody>
      </p:sp>
      <p:sp>
        <p:nvSpPr>
          <p:cNvPr id="15" name="Text Box 14">
            <a:extLst>
              <a:ext uri="{FF2B5EF4-FFF2-40B4-BE49-F238E27FC236}">
                <a16:creationId xmlns:a16="http://schemas.microsoft.com/office/drawing/2014/main" id="{80543712-0479-A574-6434-8EDA028E02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2273" y="3652022"/>
            <a:ext cx="259718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it-IT" altLang="it-IT" sz="2000" baseline="0" dirty="0" err="1">
                <a:solidFill>
                  <a:srgbClr val="FF3399"/>
                </a:solidFill>
                <a:latin typeface="Comic Sans MS" pitchFamily="66" charset="0"/>
              </a:rPr>
              <a:t>Decomposed</a:t>
            </a:r>
            <a:r>
              <a:rPr lang="it-IT" altLang="it-IT" sz="2000" baseline="0" dirty="0">
                <a:solidFill>
                  <a:srgbClr val="FF3399"/>
                </a:solidFill>
                <a:latin typeface="Comic Sans MS" pitchFamily="66" charset="0"/>
              </a:rPr>
              <a:t> </a:t>
            </a:r>
            <a:r>
              <a:rPr lang="it-IT" altLang="it-IT" sz="2000" dirty="0">
                <a:solidFill>
                  <a:srgbClr val="FF3399"/>
                </a:solidFill>
                <a:latin typeface="Comic Sans MS" pitchFamily="66" charset="0"/>
              </a:rPr>
              <a:t>D</a:t>
            </a:r>
            <a:r>
              <a:rPr lang="it-IT" altLang="it-IT" sz="2000" baseline="0" dirty="0">
                <a:solidFill>
                  <a:srgbClr val="FF3399"/>
                </a:solidFill>
                <a:latin typeface="Comic Sans MS" pitchFamily="66" charset="0"/>
              </a:rPr>
              <a:t>omain</a:t>
            </a:r>
          </a:p>
        </p:txBody>
      </p:sp>
      <p:sp>
        <p:nvSpPr>
          <p:cNvPr id="16" name="Text Box 15">
            <a:extLst>
              <a:ext uri="{FF2B5EF4-FFF2-40B4-BE49-F238E27FC236}">
                <a16:creationId xmlns:a16="http://schemas.microsoft.com/office/drawing/2014/main" id="{45A6D1F2-5038-3471-6593-B064F021F8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7791" y="6034924"/>
            <a:ext cx="269496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it-IT" altLang="it-IT" sz="2000" baseline="0" dirty="0" err="1">
                <a:solidFill>
                  <a:srgbClr val="FF3399"/>
                </a:solidFill>
                <a:latin typeface="Comic Sans MS" pitchFamily="66" charset="0"/>
              </a:rPr>
              <a:t>Decomposed</a:t>
            </a:r>
            <a:r>
              <a:rPr lang="it-IT" altLang="it-IT" sz="2000" baseline="0" dirty="0">
                <a:solidFill>
                  <a:srgbClr val="FF3399"/>
                </a:solidFill>
                <a:latin typeface="Comic Sans MS" pitchFamily="66" charset="0"/>
              </a:rPr>
              <a:t> </a:t>
            </a:r>
            <a:r>
              <a:rPr lang="it-IT" altLang="it-IT" sz="2000" dirty="0" err="1">
                <a:solidFill>
                  <a:srgbClr val="FF3399"/>
                </a:solidFill>
                <a:latin typeface="Comic Sans MS" pitchFamily="66" charset="0"/>
              </a:rPr>
              <a:t>P</a:t>
            </a:r>
            <a:r>
              <a:rPr lang="it-IT" altLang="it-IT" sz="2000" baseline="0" dirty="0" err="1">
                <a:solidFill>
                  <a:srgbClr val="FF3399"/>
                </a:solidFill>
                <a:latin typeface="Comic Sans MS" pitchFamily="66" charset="0"/>
              </a:rPr>
              <a:t>roblem</a:t>
            </a:r>
            <a:endParaRPr lang="it-IT" altLang="it-IT" sz="2000" baseline="0" dirty="0">
              <a:solidFill>
                <a:srgbClr val="FF3399"/>
              </a:solidFill>
              <a:latin typeface="Comic Sans MS" pitchFamily="66" charset="0"/>
            </a:endParaRPr>
          </a:p>
        </p:txBody>
      </p:sp>
      <p:sp>
        <p:nvSpPr>
          <p:cNvPr id="17" name="Line 17">
            <a:extLst>
              <a:ext uri="{FF2B5EF4-FFF2-40B4-BE49-F238E27FC236}">
                <a16:creationId xmlns:a16="http://schemas.microsoft.com/office/drawing/2014/main" id="{F5DFE34E-BB13-47D1-ECFB-937A588B16DD}"/>
              </a:ext>
            </a:extLst>
          </p:cNvPr>
          <p:cNvSpPr>
            <a:spLocks noChangeShapeType="1"/>
          </p:cNvSpPr>
          <p:nvPr/>
        </p:nvSpPr>
        <p:spPr bwMode="auto">
          <a:xfrm>
            <a:off x="5088872" y="4460155"/>
            <a:ext cx="296513" cy="724969"/>
          </a:xfrm>
          <a:prstGeom prst="line">
            <a:avLst/>
          </a:prstGeom>
          <a:noFill/>
          <a:ln w="9525">
            <a:solidFill>
              <a:schemeClr val="accent1">
                <a:lumMod val="60000"/>
                <a:lumOff val="4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 sz="1400" baseline="0">
              <a:solidFill>
                <a:srgbClr val="000000"/>
              </a:solidFill>
            </a:endParaRPr>
          </a:p>
        </p:txBody>
      </p:sp>
      <p:sp>
        <p:nvSpPr>
          <p:cNvPr id="18" name="Line 18">
            <a:extLst>
              <a:ext uri="{FF2B5EF4-FFF2-40B4-BE49-F238E27FC236}">
                <a16:creationId xmlns:a16="http://schemas.microsoft.com/office/drawing/2014/main" id="{F4EF51E8-F4C1-8836-5EEA-8F82B5EE595A}"/>
              </a:ext>
            </a:extLst>
          </p:cNvPr>
          <p:cNvSpPr>
            <a:spLocks noChangeShapeType="1"/>
          </p:cNvSpPr>
          <p:nvPr/>
        </p:nvSpPr>
        <p:spPr bwMode="auto">
          <a:xfrm>
            <a:off x="5858809" y="4495743"/>
            <a:ext cx="296513" cy="724969"/>
          </a:xfrm>
          <a:prstGeom prst="line">
            <a:avLst/>
          </a:prstGeom>
          <a:noFill/>
          <a:ln w="9525">
            <a:solidFill>
              <a:schemeClr val="accent1">
                <a:lumMod val="60000"/>
                <a:lumOff val="4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 sz="1400" baseline="0">
              <a:solidFill>
                <a:srgbClr val="000000"/>
              </a:solidFill>
            </a:endParaRPr>
          </a:p>
        </p:txBody>
      </p:sp>
      <p:sp>
        <p:nvSpPr>
          <p:cNvPr id="19" name="Line 19">
            <a:extLst>
              <a:ext uri="{FF2B5EF4-FFF2-40B4-BE49-F238E27FC236}">
                <a16:creationId xmlns:a16="http://schemas.microsoft.com/office/drawing/2014/main" id="{49E106F3-B489-D7CC-1BCC-11724FBA926D}"/>
              </a:ext>
            </a:extLst>
          </p:cNvPr>
          <p:cNvSpPr>
            <a:spLocks noChangeShapeType="1"/>
          </p:cNvSpPr>
          <p:nvPr/>
        </p:nvSpPr>
        <p:spPr bwMode="auto">
          <a:xfrm>
            <a:off x="6612872" y="4495743"/>
            <a:ext cx="504825" cy="677678"/>
          </a:xfrm>
          <a:prstGeom prst="line">
            <a:avLst/>
          </a:prstGeom>
          <a:noFill/>
          <a:ln w="9525">
            <a:solidFill>
              <a:schemeClr val="accent1">
                <a:lumMod val="60000"/>
                <a:lumOff val="4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 sz="1400" baseline="0">
              <a:solidFill>
                <a:srgbClr val="000000"/>
              </a:solidFill>
            </a:endParaRPr>
          </a:p>
        </p:txBody>
      </p:sp>
      <p:sp>
        <p:nvSpPr>
          <p:cNvPr id="20" name="Line 20">
            <a:extLst>
              <a:ext uri="{FF2B5EF4-FFF2-40B4-BE49-F238E27FC236}">
                <a16:creationId xmlns:a16="http://schemas.microsoft.com/office/drawing/2014/main" id="{32D04B7C-40DD-7EA5-93E4-8A6DBD488A4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520695" y="4504901"/>
            <a:ext cx="73375" cy="668520"/>
          </a:xfrm>
          <a:prstGeom prst="line">
            <a:avLst/>
          </a:prstGeom>
          <a:noFill/>
          <a:ln w="9525">
            <a:solidFill>
              <a:schemeClr val="accent1">
                <a:lumMod val="60000"/>
                <a:lumOff val="4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 sz="1400" baseline="0">
              <a:solidFill>
                <a:srgbClr val="000000"/>
              </a:solidFill>
            </a:endParaRP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E3090B6B-30F1-1F2F-0207-E867DFB75523}"/>
              </a:ext>
            </a:extLst>
          </p:cNvPr>
          <p:cNvSpPr txBox="1"/>
          <p:nvPr/>
        </p:nvSpPr>
        <p:spPr>
          <a:xfrm>
            <a:off x="7086123" y="4090822"/>
            <a:ext cx="10544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C00000"/>
                </a:solidFill>
                <a:latin typeface="Constantia"/>
              </a:rPr>
              <a:t>… … …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304911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09B08483-E8EE-E164-4297-78A76B2DC8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0543" y="1277739"/>
            <a:ext cx="10130412" cy="1143000"/>
          </a:xfrm>
        </p:spPr>
        <p:txBody>
          <a:bodyPr/>
          <a:lstStyle/>
          <a:p>
            <a:pPr eaLnBrk="1" hangingPunct="1"/>
            <a:r>
              <a:rPr lang="it-IT" altLang="it-IT" sz="3200" dirty="0">
                <a:solidFill>
                  <a:srgbClr val="0000FF"/>
                </a:solidFill>
              </a:rPr>
              <a:t>STEP 2: </a:t>
            </a:r>
            <a:r>
              <a:rPr lang="it-IT" altLang="it-IT" sz="3200" dirty="0" err="1">
                <a:solidFill>
                  <a:srgbClr val="0000FF"/>
                </a:solidFill>
              </a:rPr>
              <a:t>local</a:t>
            </a:r>
            <a:r>
              <a:rPr lang="it-IT" altLang="it-IT" sz="3200" dirty="0">
                <a:solidFill>
                  <a:srgbClr val="0000FF"/>
                </a:solidFill>
              </a:rPr>
              <a:t> </a:t>
            </a:r>
            <a:r>
              <a:rPr lang="it-IT" altLang="it-IT" sz="3200" dirty="0" err="1">
                <a:solidFill>
                  <a:srgbClr val="0000FF"/>
                </a:solidFill>
              </a:rPr>
              <a:t>results</a:t>
            </a:r>
            <a:r>
              <a:rPr lang="it-IT" altLang="it-IT" sz="3200" dirty="0">
                <a:solidFill>
                  <a:srgbClr val="0000FF"/>
                </a:solidFill>
              </a:rPr>
              <a:t> </a:t>
            </a:r>
            <a:r>
              <a:rPr lang="it-IT" altLang="it-IT" sz="3200" dirty="0" err="1">
                <a:solidFill>
                  <a:srgbClr val="0000FF"/>
                </a:solidFill>
              </a:rPr>
              <a:t>collection</a:t>
            </a:r>
            <a:r>
              <a:rPr lang="it-IT" altLang="it-IT" sz="3200" dirty="0">
                <a:solidFill>
                  <a:srgbClr val="0000FF"/>
                </a:solidFill>
              </a:rPr>
              <a:t>...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C9136B54-AD6B-33D4-2948-F3FFF17E60F8}"/>
              </a:ext>
            </a:extLst>
          </p:cNvPr>
          <p:cNvSpPr txBox="1">
            <a:spLocks noChangeArrowheads="1"/>
          </p:cNvSpPr>
          <p:nvPr/>
        </p:nvSpPr>
        <p:spPr>
          <a:xfrm>
            <a:off x="232180" y="1941314"/>
            <a:ext cx="11727639" cy="14700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itchFamily="2" charset="2"/>
              <a:buNone/>
            </a:pPr>
            <a:r>
              <a:rPr lang="en-GB" altLang="it-IT" sz="3200" dirty="0"/>
              <a:t>… then t</a:t>
            </a:r>
            <a:r>
              <a:rPr lang="en-US" altLang="it-IT" sz="3200" dirty="0"/>
              <a:t>he partial sums </a:t>
            </a:r>
            <a:r>
              <a:rPr lang="en-US" altLang="it-IT" sz="3200" dirty="0">
                <a:solidFill>
                  <a:srgbClr val="0066FF"/>
                </a:solidFill>
              </a:rPr>
              <a:t>must be combined</a:t>
            </a:r>
            <a:r>
              <a:rPr lang="en-US" altLang="it-IT" sz="3200" dirty="0"/>
              <a:t> </a:t>
            </a:r>
          </a:p>
          <a:p>
            <a:pPr algn="ctr">
              <a:buFont typeface="Wingdings" pitchFamily="2" charset="2"/>
              <a:buNone/>
            </a:pPr>
            <a:r>
              <a:rPr lang="en-US" altLang="it-IT" sz="3200" i="1" dirty="0"/>
              <a:t>properly</a:t>
            </a:r>
            <a:r>
              <a:rPr lang="en-US" altLang="it-IT" sz="3200" dirty="0"/>
              <a:t> to obtain the total sum</a:t>
            </a:r>
            <a:endParaRPr lang="en-GB" altLang="it-IT" sz="3200" dirty="0"/>
          </a:p>
        </p:txBody>
      </p:sp>
      <p:sp>
        <p:nvSpPr>
          <p:cNvPr id="11" name="Text Box 8">
            <a:extLst>
              <a:ext uri="{FF2B5EF4-FFF2-40B4-BE49-F238E27FC236}">
                <a16:creationId xmlns:a16="http://schemas.microsoft.com/office/drawing/2014/main" id="{7A3B8083-7264-A90E-8759-A8A44A3566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6514" y="4129047"/>
            <a:ext cx="504825" cy="519112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it-IT" altLang="it-IT" sz="2800" baseline="0">
                <a:solidFill>
                  <a:srgbClr val="FFFF99"/>
                </a:solidFill>
                <a:latin typeface="Comic Sans MS" pitchFamily="66" charset="0"/>
              </a:rPr>
              <a:t>s</a:t>
            </a:r>
            <a:r>
              <a:rPr lang="it-IT" altLang="it-IT" sz="2800" baseline="-25000">
                <a:solidFill>
                  <a:srgbClr val="FFFF99"/>
                </a:solidFill>
                <a:latin typeface="Comic Sans MS" pitchFamily="66" charset="0"/>
              </a:rPr>
              <a:t>0</a:t>
            </a:r>
            <a:endParaRPr lang="it-IT" altLang="it-IT" sz="2800" baseline="0">
              <a:solidFill>
                <a:srgbClr val="FFFF99"/>
              </a:solidFill>
              <a:latin typeface="Comic Sans MS" pitchFamily="66" charset="0"/>
            </a:endParaRPr>
          </a:p>
        </p:txBody>
      </p:sp>
      <p:sp>
        <p:nvSpPr>
          <p:cNvPr id="12" name="Text Box 9">
            <a:extLst>
              <a:ext uri="{FF2B5EF4-FFF2-40B4-BE49-F238E27FC236}">
                <a16:creationId xmlns:a16="http://schemas.microsoft.com/office/drawing/2014/main" id="{EE046B91-56C3-14EE-5C23-5B5DE0D9D8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9514" y="4129047"/>
            <a:ext cx="465138" cy="51911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it-IT" altLang="it-IT" sz="2800" baseline="0" dirty="0">
                <a:solidFill>
                  <a:srgbClr val="FFFF99"/>
                </a:solidFill>
                <a:latin typeface="Comic Sans MS" pitchFamily="66" charset="0"/>
              </a:rPr>
              <a:t>s</a:t>
            </a:r>
            <a:r>
              <a:rPr lang="it-IT" altLang="it-IT" sz="2800" baseline="-25000" dirty="0">
                <a:solidFill>
                  <a:srgbClr val="FFFF99"/>
                </a:solidFill>
                <a:latin typeface="Comic Sans MS" pitchFamily="66" charset="0"/>
              </a:rPr>
              <a:t>1</a:t>
            </a:r>
            <a:endParaRPr lang="it-IT" altLang="it-IT" sz="2800" baseline="0" dirty="0">
              <a:solidFill>
                <a:srgbClr val="FFFF99"/>
              </a:solidFill>
              <a:latin typeface="Comic Sans MS" pitchFamily="66" charset="0"/>
            </a:endParaRPr>
          </a:p>
        </p:txBody>
      </p:sp>
      <p:sp>
        <p:nvSpPr>
          <p:cNvPr id="13" name="Text Box 10">
            <a:extLst>
              <a:ext uri="{FF2B5EF4-FFF2-40B4-BE49-F238E27FC236}">
                <a16:creationId xmlns:a16="http://schemas.microsoft.com/office/drawing/2014/main" id="{973E9406-BD0C-DEAF-4181-01D137DF75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4889" y="4129047"/>
            <a:ext cx="504825" cy="519112"/>
          </a:xfrm>
          <a:prstGeom prst="rect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it-IT" altLang="it-IT" sz="2800" baseline="0">
                <a:solidFill>
                  <a:srgbClr val="FFFF99"/>
                </a:solidFill>
                <a:latin typeface="Comic Sans MS" pitchFamily="66" charset="0"/>
              </a:rPr>
              <a:t>s</a:t>
            </a:r>
            <a:r>
              <a:rPr lang="it-IT" altLang="it-IT" sz="2800" baseline="-25000">
                <a:solidFill>
                  <a:srgbClr val="FFFF99"/>
                </a:solidFill>
                <a:latin typeface="Comic Sans MS" pitchFamily="66" charset="0"/>
              </a:rPr>
              <a:t>2</a:t>
            </a:r>
            <a:endParaRPr lang="it-IT" altLang="it-IT" sz="2800" baseline="0">
              <a:solidFill>
                <a:srgbClr val="FFFF99"/>
              </a:solidFill>
              <a:latin typeface="Comic Sans MS" pitchFamily="66" charset="0"/>
            </a:endParaRPr>
          </a:p>
        </p:txBody>
      </p:sp>
      <p:sp>
        <p:nvSpPr>
          <p:cNvPr id="14" name="Text Box 11">
            <a:extLst>
              <a:ext uri="{FF2B5EF4-FFF2-40B4-BE49-F238E27FC236}">
                <a16:creationId xmlns:a16="http://schemas.microsoft.com/office/drawing/2014/main" id="{4DB5A3A8-BAAC-B5E4-9ACA-6276E3D4FE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1154" y="4084480"/>
            <a:ext cx="768159" cy="523220"/>
          </a:xfrm>
          <a:prstGeom prst="rect">
            <a:avLst/>
          </a:prstGeom>
          <a:solidFill>
            <a:srgbClr val="FF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it-IT" altLang="it-IT" sz="2800" baseline="0" dirty="0">
                <a:solidFill>
                  <a:srgbClr val="FFFF99"/>
                </a:solidFill>
                <a:latin typeface="Comic Sans MS" pitchFamily="66" charset="0"/>
              </a:rPr>
              <a:t>S</a:t>
            </a:r>
            <a:r>
              <a:rPr lang="it-IT" altLang="it-IT" sz="2800" baseline="-25000" dirty="0">
                <a:solidFill>
                  <a:srgbClr val="FFFF99"/>
                </a:solidFill>
                <a:latin typeface="Comic Sans MS" pitchFamily="66" charset="0"/>
              </a:rPr>
              <a:t>p-1</a:t>
            </a:r>
            <a:endParaRPr lang="it-IT" altLang="it-IT" sz="2800" baseline="0" dirty="0">
              <a:solidFill>
                <a:srgbClr val="FFFF99"/>
              </a:solidFill>
              <a:latin typeface="Comic Sans MS" pitchFamily="66" charset="0"/>
            </a:endParaRPr>
          </a:p>
        </p:txBody>
      </p:sp>
      <p:sp>
        <p:nvSpPr>
          <p:cNvPr id="15" name="Text Box 12">
            <a:extLst>
              <a:ext uri="{FF2B5EF4-FFF2-40B4-BE49-F238E27FC236}">
                <a16:creationId xmlns:a16="http://schemas.microsoft.com/office/drawing/2014/main" id="{1230BE9B-2488-A212-B471-A5F040DAFB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7212" y="3566473"/>
            <a:ext cx="174759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it-IT" altLang="it-IT" sz="2000" baseline="0" dirty="0">
                <a:solidFill>
                  <a:srgbClr val="FF3399"/>
                </a:solidFill>
                <a:latin typeface="Comic Sans MS" pitchFamily="66" charset="0"/>
              </a:rPr>
              <a:t>Local </a:t>
            </a:r>
            <a:r>
              <a:rPr lang="it-IT" altLang="it-IT" sz="2000" baseline="0" dirty="0" err="1">
                <a:solidFill>
                  <a:srgbClr val="FF3399"/>
                </a:solidFill>
                <a:latin typeface="Comic Sans MS" pitchFamily="66" charset="0"/>
              </a:rPr>
              <a:t>Results</a:t>
            </a:r>
            <a:endParaRPr lang="it-IT" altLang="it-IT" sz="2000" baseline="0" dirty="0">
              <a:solidFill>
                <a:srgbClr val="FF3399"/>
              </a:solidFill>
              <a:latin typeface="Comic Sans MS" pitchFamily="66" charset="0"/>
            </a:endParaRPr>
          </a:p>
        </p:txBody>
      </p:sp>
      <p:sp>
        <p:nvSpPr>
          <p:cNvPr id="16" name="Text Box 13">
            <a:extLst>
              <a:ext uri="{FF2B5EF4-FFF2-40B4-BE49-F238E27FC236}">
                <a16:creationId xmlns:a16="http://schemas.microsoft.com/office/drawing/2014/main" id="{B20EC8F2-DD0E-1A90-D9AE-304EB764F0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8240" y="6155707"/>
            <a:ext cx="174759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it-IT" altLang="it-IT" sz="2000" baseline="0" dirty="0">
                <a:solidFill>
                  <a:srgbClr val="FF3399"/>
                </a:solidFill>
                <a:latin typeface="Comic Sans MS" pitchFamily="66" charset="0"/>
              </a:rPr>
              <a:t>Global </a:t>
            </a:r>
            <a:r>
              <a:rPr lang="it-IT" altLang="it-IT" sz="2000" dirty="0" err="1">
                <a:solidFill>
                  <a:srgbClr val="FF3399"/>
                </a:solidFill>
                <a:latin typeface="Comic Sans MS" pitchFamily="66" charset="0"/>
              </a:rPr>
              <a:t>R</a:t>
            </a:r>
            <a:r>
              <a:rPr lang="it-IT" altLang="it-IT" sz="2000" baseline="0" dirty="0" err="1">
                <a:solidFill>
                  <a:srgbClr val="FF3399"/>
                </a:solidFill>
                <a:latin typeface="Comic Sans MS" pitchFamily="66" charset="0"/>
              </a:rPr>
              <a:t>esult</a:t>
            </a:r>
            <a:endParaRPr lang="it-IT" altLang="it-IT" sz="2000" baseline="0" dirty="0">
              <a:solidFill>
                <a:srgbClr val="FF3399"/>
              </a:solidFill>
              <a:latin typeface="Comic Sans MS" pitchFamily="66" charset="0"/>
            </a:endParaRPr>
          </a:p>
        </p:txBody>
      </p:sp>
      <p:sp>
        <p:nvSpPr>
          <p:cNvPr id="17" name="Line 14">
            <a:extLst>
              <a:ext uri="{FF2B5EF4-FFF2-40B4-BE49-F238E27FC236}">
                <a16:creationId xmlns:a16="http://schemas.microsoft.com/office/drawing/2014/main" id="{43B1CB79-1EC4-08C3-526E-F5390D756BE7}"/>
              </a:ext>
            </a:extLst>
          </p:cNvPr>
          <p:cNvSpPr>
            <a:spLocks noChangeShapeType="1"/>
          </p:cNvSpPr>
          <p:nvPr/>
        </p:nvSpPr>
        <p:spPr bwMode="auto">
          <a:xfrm>
            <a:off x="4596548" y="4694738"/>
            <a:ext cx="1287403" cy="779393"/>
          </a:xfrm>
          <a:prstGeom prst="line">
            <a:avLst/>
          </a:prstGeom>
          <a:noFill/>
          <a:ln w="9525">
            <a:solidFill>
              <a:schemeClr val="accent1">
                <a:lumMod val="60000"/>
                <a:lumOff val="4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 sz="1400" baseline="0">
              <a:solidFill>
                <a:srgbClr val="000000"/>
              </a:solidFill>
            </a:endParaRPr>
          </a:p>
        </p:txBody>
      </p:sp>
      <p:sp>
        <p:nvSpPr>
          <p:cNvPr id="18" name="Line 15">
            <a:extLst>
              <a:ext uri="{FF2B5EF4-FFF2-40B4-BE49-F238E27FC236}">
                <a16:creationId xmlns:a16="http://schemas.microsoft.com/office/drawing/2014/main" id="{802CC0AE-A809-8CAD-910D-6B23E474B613}"/>
              </a:ext>
            </a:extLst>
          </p:cNvPr>
          <p:cNvSpPr>
            <a:spLocks noChangeShapeType="1"/>
          </p:cNvSpPr>
          <p:nvPr/>
        </p:nvSpPr>
        <p:spPr bwMode="auto">
          <a:xfrm>
            <a:off x="5663348" y="4648159"/>
            <a:ext cx="504824" cy="825972"/>
          </a:xfrm>
          <a:prstGeom prst="line">
            <a:avLst/>
          </a:prstGeom>
          <a:noFill/>
          <a:ln w="9525">
            <a:solidFill>
              <a:schemeClr val="accent1">
                <a:lumMod val="60000"/>
                <a:lumOff val="4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 sz="1400" baseline="0">
              <a:solidFill>
                <a:srgbClr val="000000"/>
              </a:solidFill>
            </a:endParaRPr>
          </a:p>
        </p:txBody>
      </p:sp>
      <p:sp>
        <p:nvSpPr>
          <p:cNvPr id="19" name="Line 16">
            <a:extLst>
              <a:ext uri="{FF2B5EF4-FFF2-40B4-BE49-F238E27FC236}">
                <a16:creationId xmlns:a16="http://schemas.microsoft.com/office/drawing/2014/main" id="{13A110F6-A5F1-E58E-563D-8FB9EA443FD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62168" y="4684291"/>
            <a:ext cx="344179" cy="740740"/>
          </a:xfrm>
          <a:prstGeom prst="line">
            <a:avLst/>
          </a:prstGeom>
          <a:noFill/>
          <a:ln w="9525">
            <a:solidFill>
              <a:schemeClr val="accent1">
                <a:lumMod val="60000"/>
                <a:lumOff val="4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 sz="1400" baseline="0">
              <a:solidFill>
                <a:srgbClr val="000000"/>
              </a:solidFill>
            </a:endParaRPr>
          </a:p>
        </p:txBody>
      </p:sp>
      <p:sp>
        <p:nvSpPr>
          <p:cNvPr id="20" name="Line 17">
            <a:extLst>
              <a:ext uri="{FF2B5EF4-FFF2-40B4-BE49-F238E27FC236}">
                <a16:creationId xmlns:a16="http://schemas.microsoft.com/office/drawing/2014/main" id="{C3B3D886-8305-CB96-5661-9B230E1D6F7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66660" y="4648159"/>
            <a:ext cx="1628635" cy="825972"/>
          </a:xfrm>
          <a:prstGeom prst="line">
            <a:avLst/>
          </a:prstGeom>
          <a:noFill/>
          <a:ln w="9525">
            <a:solidFill>
              <a:schemeClr val="accent1">
                <a:lumMod val="60000"/>
                <a:lumOff val="4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 sz="1400" baseline="0">
              <a:solidFill>
                <a:srgbClr val="000000"/>
              </a:solidFill>
            </a:endParaRPr>
          </a:p>
        </p:txBody>
      </p:sp>
      <p:grpSp>
        <p:nvGrpSpPr>
          <p:cNvPr id="25" name="Group 25">
            <a:extLst>
              <a:ext uri="{FF2B5EF4-FFF2-40B4-BE49-F238E27FC236}">
                <a16:creationId xmlns:a16="http://schemas.microsoft.com/office/drawing/2014/main" id="{271085B6-C71A-2191-5728-99044E046566}"/>
              </a:ext>
            </a:extLst>
          </p:cNvPr>
          <p:cNvGrpSpPr>
            <a:grpSpLocks/>
          </p:cNvGrpSpPr>
          <p:nvPr/>
        </p:nvGrpSpPr>
        <p:grpSpPr bwMode="auto">
          <a:xfrm>
            <a:off x="4859914" y="4419559"/>
            <a:ext cx="2819400" cy="0"/>
            <a:chOff x="3133059" y="5327650"/>
            <a:chExt cx="2819400" cy="0"/>
          </a:xfrm>
        </p:grpSpPr>
        <p:sp>
          <p:nvSpPr>
            <p:cNvPr id="26" name="Line 22">
              <a:extLst>
                <a:ext uri="{FF2B5EF4-FFF2-40B4-BE49-F238E27FC236}">
                  <a16:creationId xmlns:a16="http://schemas.microsoft.com/office/drawing/2014/main" id="{6E7D9AEE-67CC-9847-B0C2-FB590CBA63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2976"/>
              <a:ext cx="336" cy="0"/>
            </a:xfrm>
            <a:prstGeom prst="line">
              <a:avLst/>
            </a:prstGeom>
            <a:noFill/>
            <a:ln w="9525">
              <a:solidFill>
                <a:schemeClr val="accent1">
                  <a:lumMod val="60000"/>
                  <a:lumOff val="40000"/>
                </a:schemeClr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it-IT" sz="1400" baseline="0">
                <a:solidFill>
                  <a:srgbClr val="000000"/>
                </a:solidFill>
              </a:endParaRPr>
            </a:p>
          </p:txBody>
        </p:sp>
        <p:sp>
          <p:nvSpPr>
            <p:cNvPr id="27" name="Line 23">
              <a:extLst>
                <a:ext uri="{FF2B5EF4-FFF2-40B4-BE49-F238E27FC236}">
                  <a16:creationId xmlns:a16="http://schemas.microsoft.com/office/drawing/2014/main" id="{8E540966-D1AE-84A5-0764-5EEA179BE9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4" y="2976"/>
              <a:ext cx="336" cy="0"/>
            </a:xfrm>
            <a:prstGeom prst="line">
              <a:avLst/>
            </a:prstGeom>
            <a:noFill/>
            <a:ln w="9525">
              <a:solidFill>
                <a:schemeClr val="accent1">
                  <a:lumMod val="60000"/>
                  <a:lumOff val="40000"/>
                </a:schemeClr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it-IT" sz="1400" baseline="0">
                <a:solidFill>
                  <a:srgbClr val="000000"/>
                </a:solidFill>
              </a:endParaRPr>
            </a:p>
          </p:txBody>
        </p:sp>
        <p:sp>
          <p:nvSpPr>
            <p:cNvPr id="28" name="Line 24">
              <a:extLst>
                <a:ext uri="{FF2B5EF4-FFF2-40B4-BE49-F238E27FC236}">
                  <a16:creationId xmlns:a16="http://schemas.microsoft.com/office/drawing/2014/main" id="{38A94E55-5FBC-716E-2332-8AD93B574A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2976"/>
              <a:ext cx="336" cy="0"/>
            </a:xfrm>
            <a:prstGeom prst="line">
              <a:avLst/>
            </a:prstGeom>
            <a:noFill/>
            <a:ln w="9525">
              <a:solidFill>
                <a:schemeClr val="accent1">
                  <a:lumMod val="60000"/>
                  <a:lumOff val="40000"/>
                </a:schemeClr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it-IT" sz="1400" baseline="0">
                <a:solidFill>
                  <a:srgbClr val="000000"/>
                </a:solidFill>
              </a:endParaRPr>
            </a:p>
          </p:txBody>
        </p:sp>
      </p:grp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DD0FC959-A2F1-E80F-2E2A-DDE115A7CF20}"/>
              </a:ext>
            </a:extLst>
          </p:cNvPr>
          <p:cNvSpPr txBox="1"/>
          <p:nvPr/>
        </p:nvSpPr>
        <p:spPr>
          <a:xfrm>
            <a:off x="7086123" y="4090822"/>
            <a:ext cx="10544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C00000"/>
                </a:solidFill>
                <a:latin typeface="Constantia"/>
              </a:rPr>
              <a:t>… … … </a:t>
            </a:r>
            <a:endParaRPr lang="it-IT" dirty="0"/>
          </a:p>
        </p:txBody>
      </p:sp>
      <p:sp>
        <p:nvSpPr>
          <p:cNvPr id="30" name="Text Box 9">
            <a:extLst>
              <a:ext uri="{FF2B5EF4-FFF2-40B4-BE49-F238E27FC236}">
                <a16:creationId xmlns:a16="http://schemas.microsoft.com/office/drawing/2014/main" id="{A5AB8505-A2AC-8F63-56AB-31BF3388B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3951" y="5580261"/>
            <a:ext cx="824265" cy="52322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it-IT" altLang="it-IT" sz="2800" baseline="0" dirty="0">
                <a:solidFill>
                  <a:srgbClr val="FFFF99"/>
                </a:solidFill>
                <a:latin typeface="Comic Sans MS" pitchFamily="66" charset="0"/>
              </a:rPr>
              <a:t>sum</a:t>
            </a:r>
          </a:p>
        </p:txBody>
      </p:sp>
    </p:spTree>
    <p:extLst>
      <p:ext uri="{BB962C8B-B14F-4D97-AF65-F5344CB8AC3E}">
        <p14:creationId xmlns:p14="http://schemas.microsoft.com/office/powerpoint/2010/main" val="7193207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6B9926E-D072-ED7F-28CA-8DB078817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50" y="1316913"/>
            <a:ext cx="10808311" cy="464602"/>
          </a:xfrm>
        </p:spPr>
        <p:txBody>
          <a:bodyPr/>
          <a:lstStyle/>
          <a:p>
            <a:r>
              <a:rPr lang="it-IT" dirty="0"/>
              <a:t>The </a:t>
            </a:r>
            <a:r>
              <a:rPr lang="it-IT" dirty="0" err="1"/>
              <a:t>parallel</a:t>
            </a:r>
            <a:r>
              <a:rPr lang="it-IT" dirty="0"/>
              <a:t> </a:t>
            </a:r>
            <a:r>
              <a:rPr lang="it-IT" dirty="0" err="1"/>
              <a:t>algorithm</a:t>
            </a:r>
            <a:endParaRPr lang="it-IT" dirty="0"/>
          </a:p>
        </p:txBody>
      </p:sp>
      <p:sp>
        <p:nvSpPr>
          <p:cNvPr id="5" name="Segnaposto testo 2">
            <a:extLst>
              <a:ext uri="{FF2B5EF4-FFF2-40B4-BE49-F238E27FC236}">
                <a16:creationId xmlns:a16="http://schemas.microsoft.com/office/drawing/2014/main" id="{8495D7EC-6490-89C3-61A9-81C2D87A9B2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14291" y="2591233"/>
            <a:ext cx="10851270" cy="406115"/>
          </a:xfrm>
        </p:spPr>
        <p:txBody>
          <a:bodyPr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once it is clear the basic concept of</a:t>
            </a:r>
          </a:p>
          <a:p>
            <a:pPr algn="ctr"/>
            <a:r>
              <a:rPr lang="en-US" sz="3200" dirty="0"/>
              <a:t> the domain-problem decomposition and the results collection, 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</a:rPr>
              <a:t>to write the algorithm it is essential to have in mind </a:t>
            </a:r>
          </a:p>
          <a:p>
            <a:pPr algn="ctr"/>
            <a:r>
              <a:rPr lang="en-US" sz="3200" dirty="0">
                <a:solidFill>
                  <a:schemeClr val="accent4">
                    <a:lumMod val="75000"/>
                  </a:schemeClr>
                </a:solidFill>
              </a:rPr>
              <a:t>the hardware characteristics of the computer machine</a:t>
            </a:r>
            <a:endParaRPr lang="it-IT" sz="32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74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4">
            <a:extLst>
              <a:ext uri="{FF2B5EF4-FFF2-40B4-BE49-F238E27FC236}">
                <a16:creationId xmlns:a16="http://schemas.microsoft.com/office/drawing/2014/main" id="{CFF72F2A-6F25-59E4-CC5F-7E6AF190ADAC}"/>
              </a:ext>
            </a:extLst>
          </p:cNvPr>
          <p:cNvGrpSpPr/>
          <p:nvPr/>
        </p:nvGrpSpPr>
        <p:grpSpPr>
          <a:xfrm>
            <a:off x="2300385" y="1326366"/>
            <a:ext cx="4198938" cy="4205268"/>
            <a:chOff x="4705351" y="1998682"/>
            <a:chExt cx="4198938" cy="4205268"/>
          </a:xfrm>
        </p:grpSpPr>
        <p:sp>
          <p:nvSpPr>
            <p:cNvPr id="6" name="Rectangle 263">
              <a:extLst>
                <a:ext uri="{FF2B5EF4-FFF2-40B4-BE49-F238E27FC236}">
                  <a16:creationId xmlns:a16="http://schemas.microsoft.com/office/drawing/2014/main" id="{7B0EFCF9-4993-5449-1C0F-AF5BFF488D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6283" y="1998682"/>
              <a:ext cx="3810000" cy="1285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 fontAlgn="auto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85DFD0"/>
                </a:buClr>
                <a:buSzPct val="60000"/>
                <a:buFont typeface="Wingdings" pitchFamily="2" charset="2"/>
                <a:buNone/>
              </a:pPr>
              <a:r>
                <a:rPr lang="en-GB" baseline="0" dirty="0">
                  <a:solidFill>
                    <a:srgbClr val="04617B"/>
                  </a:solidFill>
                  <a:latin typeface="Constantia"/>
                </a:rPr>
                <a:t>Computer MIMD</a:t>
              </a:r>
            </a:p>
            <a:p>
              <a:pPr marL="342900" indent="-342900" algn="ctr" fontAlgn="auto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85DFD0"/>
                </a:buClr>
                <a:buSzPct val="60000"/>
                <a:buFont typeface="Wingdings" pitchFamily="2" charset="2"/>
                <a:buNone/>
              </a:pPr>
              <a:r>
                <a:rPr lang="en-GB" baseline="0" dirty="0">
                  <a:solidFill>
                    <a:srgbClr val="D21091"/>
                  </a:solidFill>
                  <a:latin typeface="Constantia"/>
                </a:rPr>
                <a:t>DM</a:t>
              </a:r>
            </a:p>
            <a:p>
              <a:pPr marL="342900" indent="-342900" algn="ctr" fontAlgn="auto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85DFD0"/>
                </a:buClr>
                <a:buSzPct val="60000"/>
                <a:buFont typeface="Wingdings" pitchFamily="2" charset="2"/>
                <a:buNone/>
              </a:pPr>
              <a:r>
                <a:rPr lang="en-GB" baseline="0" dirty="0">
                  <a:solidFill>
                    <a:prstClr val="black"/>
                  </a:solidFill>
                  <a:latin typeface="Constantia"/>
                </a:rPr>
                <a:t>(distributed-memory)</a:t>
              </a:r>
              <a:endParaRPr lang="it-IT" baseline="0" dirty="0">
                <a:solidFill>
                  <a:prstClr val="black"/>
                </a:solidFill>
                <a:latin typeface="Constantia"/>
              </a:endParaRPr>
            </a:p>
          </p:txBody>
        </p:sp>
        <p:grpSp>
          <p:nvGrpSpPr>
            <p:cNvPr id="7" name="Group 3">
              <a:extLst>
                <a:ext uri="{FF2B5EF4-FFF2-40B4-BE49-F238E27FC236}">
                  <a16:creationId xmlns:a16="http://schemas.microsoft.com/office/drawing/2014/main" id="{34758A25-B725-53C4-E949-2121C1DB22C5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705351" y="3636963"/>
              <a:ext cx="4198938" cy="2566987"/>
              <a:chOff x="2964" y="2291"/>
              <a:chExt cx="2645" cy="1617"/>
            </a:xfrm>
          </p:grpSpPr>
          <p:sp>
            <p:nvSpPr>
              <p:cNvPr id="8" name="AutoShape 2">
                <a:extLst>
                  <a:ext uri="{FF2B5EF4-FFF2-40B4-BE49-F238E27FC236}">
                    <a16:creationId xmlns:a16="http://schemas.microsoft.com/office/drawing/2014/main" id="{5FFD794D-C6E8-3528-AFD2-1314F2734738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2964" y="2291"/>
                <a:ext cx="2640" cy="16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9" name="Rectangle 4">
                <a:extLst>
                  <a:ext uri="{FF2B5EF4-FFF2-40B4-BE49-F238E27FC236}">
                    <a16:creationId xmlns:a16="http://schemas.microsoft.com/office/drawing/2014/main" id="{55395D0A-A4AD-084D-6F42-217D3E7240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04" y="3033"/>
                <a:ext cx="489" cy="21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10" name="Rectangle 5">
                <a:extLst>
                  <a:ext uri="{FF2B5EF4-FFF2-40B4-BE49-F238E27FC236}">
                    <a16:creationId xmlns:a16="http://schemas.microsoft.com/office/drawing/2014/main" id="{FA705211-7F6C-B19C-A412-9A7872FA5F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73" y="3040"/>
                <a:ext cx="20" cy="499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11" name="Rectangle 6">
                <a:extLst>
                  <a:ext uri="{FF2B5EF4-FFF2-40B4-BE49-F238E27FC236}">
                    <a16:creationId xmlns:a16="http://schemas.microsoft.com/office/drawing/2014/main" id="{84C291FE-8F59-0571-5E79-3058BA4567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97" y="3518"/>
                <a:ext cx="483" cy="21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12" name="Rectangle 7">
                <a:extLst>
                  <a:ext uri="{FF2B5EF4-FFF2-40B4-BE49-F238E27FC236}">
                    <a16:creationId xmlns:a16="http://schemas.microsoft.com/office/drawing/2014/main" id="{99023112-664F-CC15-663B-274769207E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97" y="3033"/>
                <a:ext cx="21" cy="492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13" name="Rectangle 8">
                <a:extLst>
                  <a:ext uri="{FF2B5EF4-FFF2-40B4-BE49-F238E27FC236}">
                    <a16:creationId xmlns:a16="http://schemas.microsoft.com/office/drawing/2014/main" id="{9182BE83-E25E-811F-54C1-447FCCF400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12" y="3026"/>
                <a:ext cx="20" cy="7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14" name="Rectangle 9">
                <a:extLst>
                  <a:ext uri="{FF2B5EF4-FFF2-40B4-BE49-F238E27FC236}">
                    <a16:creationId xmlns:a16="http://schemas.microsoft.com/office/drawing/2014/main" id="{2B92D49F-5675-54DC-A851-D80CFB0236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12" y="2783"/>
                <a:ext cx="20" cy="7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15" name="Rectangle 10">
                <a:extLst>
                  <a:ext uri="{FF2B5EF4-FFF2-40B4-BE49-F238E27FC236}">
                    <a16:creationId xmlns:a16="http://schemas.microsoft.com/office/drawing/2014/main" id="{46FA924D-66DC-3AE0-E7A3-6088B2E06D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12" y="2790"/>
                <a:ext cx="20" cy="23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16" name="Rectangle 11">
                <a:extLst>
                  <a:ext uri="{FF2B5EF4-FFF2-40B4-BE49-F238E27FC236}">
                    <a16:creationId xmlns:a16="http://schemas.microsoft.com/office/drawing/2014/main" id="{B30D94B7-2D4A-FCAA-18B6-A73DB1D477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1" y="3081"/>
                <a:ext cx="331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it-IT" sz="2200" baseline="0" dirty="0">
                    <a:solidFill>
                      <a:srgbClr val="04617B"/>
                    </a:solidFill>
                    <a:latin typeface="Comic Sans MS" pitchFamily="66" charset="0"/>
                  </a:rPr>
                  <a:t>CPU</a:t>
                </a:r>
              </a:p>
            </p:txBody>
          </p:sp>
          <p:sp>
            <p:nvSpPr>
              <p:cNvPr id="17" name="Rectangle 12">
                <a:extLst>
                  <a:ext uri="{FF2B5EF4-FFF2-40B4-BE49-F238E27FC236}">
                    <a16:creationId xmlns:a16="http://schemas.microsoft.com/office/drawing/2014/main" id="{0599A5CD-A905-3FAF-ACE6-DFF45DA23B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78" y="3268"/>
                <a:ext cx="80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it-IT" sz="2200" baseline="0" dirty="0">
                    <a:solidFill>
                      <a:srgbClr val="04617B"/>
                    </a:solidFill>
                    <a:latin typeface="Comic Sans MS" pitchFamily="66" charset="0"/>
                  </a:rPr>
                  <a:t>1</a:t>
                </a:r>
              </a:p>
            </p:txBody>
          </p:sp>
          <p:sp>
            <p:nvSpPr>
              <p:cNvPr id="18" name="Rectangle 13">
                <a:extLst>
                  <a:ext uri="{FF2B5EF4-FFF2-40B4-BE49-F238E27FC236}">
                    <a16:creationId xmlns:a16="http://schemas.microsoft.com/office/drawing/2014/main" id="{6AA3D0B2-8B2D-4095-78ED-36E885A309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60" y="3019"/>
                <a:ext cx="489" cy="21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19" name="Rectangle 14">
                <a:extLst>
                  <a:ext uri="{FF2B5EF4-FFF2-40B4-BE49-F238E27FC236}">
                    <a16:creationId xmlns:a16="http://schemas.microsoft.com/office/drawing/2014/main" id="{058962B8-BF2C-2655-079F-F3F879C182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9" y="3026"/>
                <a:ext cx="20" cy="499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20" name="Rectangle 15">
                <a:extLst>
                  <a:ext uri="{FF2B5EF4-FFF2-40B4-BE49-F238E27FC236}">
                    <a16:creationId xmlns:a16="http://schemas.microsoft.com/office/drawing/2014/main" id="{4820B9A0-5DB5-73FC-8B4C-B6B4465DCA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54" y="3504"/>
                <a:ext cx="482" cy="21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21" name="Rectangle 16">
                <a:extLst>
                  <a:ext uri="{FF2B5EF4-FFF2-40B4-BE49-F238E27FC236}">
                    <a16:creationId xmlns:a16="http://schemas.microsoft.com/office/drawing/2014/main" id="{1B43323D-29B5-EF8C-45AB-2BDDF8A3BA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54" y="3019"/>
                <a:ext cx="20" cy="492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22" name="Rectangle 17">
                <a:extLst>
                  <a:ext uri="{FF2B5EF4-FFF2-40B4-BE49-F238E27FC236}">
                    <a16:creationId xmlns:a16="http://schemas.microsoft.com/office/drawing/2014/main" id="{6F3BB11D-0774-065A-DC89-B273C3012F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95" y="3026"/>
                <a:ext cx="20" cy="7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23" name="Rectangle 18">
                <a:extLst>
                  <a:ext uri="{FF2B5EF4-FFF2-40B4-BE49-F238E27FC236}">
                    <a16:creationId xmlns:a16="http://schemas.microsoft.com/office/drawing/2014/main" id="{3EE5E84F-A6DC-B943-3FD2-5351B36F7B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95" y="2783"/>
                <a:ext cx="20" cy="7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24" name="Rectangle 19">
                <a:extLst>
                  <a:ext uri="{FF2B5EF4-FFF2-40B4-BE49-F238E27FC236}">
                    <a16:creationId xmlns:a16="http://schemas.microsoft.com/office/drawing/2014/main" id="{82BF7870-B545-C061-34B7-52663FE8FF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95" y="2790"/>
                <a:ext cx="20" cy="23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25" name="Rectangle 20">
                <a:extLst>
                  <a:ext uri="{FF2B5EF4-FFF2-40B4-BE49-F238E27FC236}">
                    <a16:creationId xmlns:a16="http://schemas.microsoft.com/office/drawing/2014/main" id="{7A4ABB95-04B9-BDAD-9B96-07A4CB2666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54" y="3095"/>
                <a:ext cx="331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it-IT" sz="2200" baseline="0" dirty="0">
                    <a:solidFill>
                      <a:srgbClr val="04617B"/>
                    </a:solidFill>
                    <a:latin typeface="Comic Sans MS" pitchFamily="66" charset="0"/>
                  </a:rPr>
                  <a:t>CPU</a:t>
                </a:r>
              </a:p>
            </p:txBody>
          </p:sp>
          <p:sp>
            <p:nvSpPr>
              <p:cNvPr id="26" name="Rectangle 21">
                <a:extLst>
                  <a:ext uri="{FF2B5EF4-FFF2-40B4-BE49-F238E27FC236}">
                    <a16:creationId xmlns:a16="http://schemas.microsoft.com/office/drawing/2014/main" id="{2B9912AC-7647-2CE2-21A1-3E3C7687DF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61" y="3275"/>
                <a:ext cx="108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it-IT" sz="2200" baseline="0" dirty="0">
                    <a:solidFill>
                      <a:srgbClr val="04617B"/>
                    </a:solidFill>
                    <a:latin typeface="Comic Sans MS" pitchFamily="66" charset="0"/>
                  </a:rPr>
                  <a:t>2</a:t>
                </a:r>
              </a:p>
            </p:txBody>
          </p:sp>
          <p:sp>
            <p:nvSpPr>
              <p:cNvPr id="27" name="Rectangle 22">
                <a:extLst>
                  <a:ext uri="{FF2B5EF4-FFF2-40B4-BE49-F238E27FC236}">
                    <a16:creationId xmlns:a16="http://schemas.microsoft.com/office/drawing/2014/main" id="{15339788-1E93-C17C-1B01-1DA965010A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20" y="3019"/>
                <a:ext cx="489" cy="21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28" name="Rectangle 23">
                <a:extLst>
                  <a:ext uri="{FF2B5EF4-FFF2-40B4-BE49-F238E27FC236}">
                    <a16:creationId xmlns:a16="http://schemas.microsoft.com/office/drawing/2014/main" id="{2EB35647-1244-B3A1-9ED8-63EAD32972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89" y="3026"/>
                <a:ext cx="20" cy="499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29" name="Rectangle 24">
                <a:extLst>
                  <a:ext uri="{FF2B5EF4-FFF2-40B4-BE49-F238E27FC236}">
                    <a16:creationId xmlns:a16="http://schemas.microsoft.com/office/drawing/2014/main" id="{BD74C2B1-9445-FDB2-ED16-CA2E847CA5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13" y="3504"/>
                <a:ext cx="483" cy="21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30" name="Rectangle 25">
                <a:extLst>
                  <a:ext uri="{FF2B5EF4-FFF2-40B4-BE49-F238E27FC236}">
                    <a16:creationId xmlns:a16="http://schemas.microsoft.com/office/drawing/2014/main" id="{8B0C0D3C-E8AB-09AB-6456-2BAE55A441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13" y="3019"/>
                <a:ext cx="21" cy="492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31" name="Rectangle 26">
                <a:extLst>
                  <a:ext uri="{FF2B5EF4-FFF2-40B4-BE49-F238E27FC236}">
                    <a16:creationId xmlns:a16="http://schemas.microsoft.com/office/drawing/2014/main" id="{619515FA-4BE9-A84F-A6E9-60CA9CD549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54" y="3026"/>
                <a:ext cx="21" cy="7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32" name="Rectangle 27">
                <a:extLst>
                  <a:ext uri="{FF2B5EF4-FFF2-40B4-BE49-F238E27FC236}">
                    <a16:creationId xmlns:a16="http://schemas.microsoft.com/office/drawing/2014/main" id="{F6624C9C-7921-AC69-DC91-A149658552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54" y="2783"/>
                <a:ext cx="21" cy="7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33" name="Rectangle 28">
                <a:extLst>
                  <a:ext uri="{FF2B5EF4-FFF2-40B4-BE49-F238E27FC236}">
                    <a16:creationId xmlns:a16="http://schemas.microsoft.com/office/drawing/2014/main" id="{6D66A2B1-0839-4636-F567-D726663E33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54" y="2790"/>
                <a:ext cx="21" cy="23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34" name="Rectangle 29">
                <a:extLst>
                  <a:ext uri="{FF2B5EF4-FFF2-40B4-BE49-F238E27FC236}">
                    <a16:creationId xmlns:a16="http://schemas.microsoft.com/office/drawing/2014/main" id="{5AFB9089-B2E5-AF8B-A061-889879D917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14" y="3088"/>
                <a:ext cx="331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it-IT" sz="2200" baseline="0" dirty="0">
                    <a:solidFill>
                      <a:srgbClr val="04617B"/>
                    </a:solidFill>
                    <a:latin typeface="Comic Sans MS" pitchFamily="66" charset="0"/>
                  </a:rPr>
                  <a:t>CPU</a:t>
                </a:r>
              </a:p>
            </p:txBody>
          </p:sp>
          <p:sp>
            <p:nvSpPr>
              <p:cNvPr id="35" name="Rectangle 30">
                <a:extLst>
                  <a:ext uri="{FF2B5EF4-FFF2-40B4-BE49-F238E27FC236}">
                    <a16:creationId xmlns:a16="http://schemas.microsoft.com/office/drawing/2014/main" id="{5EC6ABC3-2380-99F5-9C21-78DCD4FEB4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01" y="3275"/>
                <a:ext cx="141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it-IT" sz="2200" baseline="0" dirty="0">
                    <a:solidFill>
                      <a:srgbClr val="04617B"/>
                    </a:solidFill>
                    <a:latin typeface="Comic Sans MS" pitchFamily="66" charset="0"/>
                  </a:rPr>
                  <a:t>N</a:t>
                </a:r>
              </a:p>
            </p:txBody>
          </p:sp>
          <p:sp>
            <p:nvSpPr>
              <p:cNvPr id="36" name="Rectangle 31">
                <a:extLst>
                  <a:ext uri="{FF2B5EF4-FFF2-40B4-BE49-F238E27FC236}">
                    <a16:creationId xmlns:a16="http://schemas.microsoft.com/office/drawing/2014/main" id="{9568C498-16FD-3FEF-608B-5F1FD75EA7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7" y="2291"/>
                <a:ext cx="489" cy="21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37" name="Rectangle 32">
                <a:extLst>
                  <a:ext uri="{FF2B5EF4-FFF2-40B4-BE49-F238E27FC236}">
                    <a16:creationId xmlns:a16="http://schemas.microsoft.com/office/drawing/2014/main" id="{9E99B28A-43E3-B9E6-CE47-FF662856A7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6" y="2298"/>
                <a:ext cx="20" cy="499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38" name="Rectangle 33">
                <a:extLst>
                  <a:ext uri="{FF2B5EF4-FFF2-40B4-BE49-F238E27FC236}">
                    <a16:creationId xmlns:a16="http://schemas.microsoft.com/office/drawing/2014/main" id="{90F40CF5-C014-C28C-D49A-BB422B5E00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1" y="2776"/>
                <a:ext cx="482" cy="21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39" name="Rectangle 34">
                <a:extLst>
                  <a:ext uri="{FF2B5EF4-FFF2-40B4-BE49-F238E27FC236}">
                    <a16:creationId xmlns:a16="http://schemas.microsoft.com/office/drawing/2014/main" id="{93F1E7D2-517E-F6B4-8BBC-FFA50B6F34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1" y="2291"/>
                <a:ext cx="20" cy="492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40" name="Rectangle 35">
                <a:extLst>
                  <a:ext uri="{FF2B5EF4-FFF2-40B4-BE49-F238E27FC236}">
                    <a16:creationId xmlns:a16="http://schemas.microsoft.com/office/drawing/2014/main" id="{AD4AE2C9-7106-D435-4F9A-4877981C13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15" y="2450"/>
                <a:ext cx="424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it-IT" sz="2200" baseline="0" dirty="0">
                    <a:solidFill>
                      <a:srgbClr val="04617B"/>
                    </a:solidFill>
                    <a:latin typeface="Comic Sans MS" pitchFamily="66" charset="0"/>
                  </a:rPr>
                  <a:t>MEM</a:t>
                </a:r>
              </a:p>
            </p:txBody>
          </p:sp>
          <p:sp>
            <p:nvSpPr>
              <p:cNvPr id="41" name="Rectangle 36">
                <a:extLst>
                  <a:ext uri="{FF2B5EF4-FFF2-40B4-BE49-F238E27FC236}">
                    <a16:creationId xmlns:a16="http://schemas.microsoft.com/office/drawing/2014/main" id="{7539D097-895C-93A8-97FC-2B10C6E573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60" y="2291"/>
                <a:ext cx="489" cy="21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42" name="Rectangle 37">
                <a:extLst>
                  <a:ext uri="{FF2B5EF4-FFF2-40B4-BE49-F238E27FC236}">
                    <a16:creationId xmlns:a16="http://schemas.microsoft.com/office/drawing/2014/main" id="{9824D63B-966A-49E1-BD45-BDD7FAD848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9" y="2298"/>
                <a:ext cx="20" cy="499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43" name="Rectangle 38">
                <a:extLst>
                  <a:ext uri="{FF2B5EF4-FFF2-40B4-BE49-F238E27FC236}">
                    <a16:creationId xmlns:a16="http://schemas.microsoft.com/office/drawing/2014/main" id="{EBE63A6E-9471-0A5F-7810-5426ACA5CD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54" y="2776"/>
                <a:ext cx="482" cy="21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44" name="Rectangle 39">
                <a:extLst>
                  <a:ext uri="{FF2B5EF4-FFF2-40B4-BE49-F238E27FC236}">
                    <a16:creationId xmlns:a16="http://schemas.microsoft.com/office/drawing/2014/main" id="{FB8BE099-0C12-0E7E-5EE5-F5321C4C8E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54" y="2291"/>
                <a:ext cx="20" cy="492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45" name="Rectangle 40">
                <a:extLst>
                  <a:ext uri="{FF2B5EF4-FFF2-40B4-BE49-F238E27FC236}">
                    <a16:creationId xmlns:a16="http://schemas.microsoft.com/office/drawing/2014/main" id="{948A584F-FECB-B98A-D66B-19B8DB20EC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0" y="2464"/>
                <a:ext cx="424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it-IT" sz="2200" baseline="0" dirty="0">
                    <a:solidFill>
                      <a:srgbClr val="04617B"/>
                    </a:solidFill>
                    <a:latin typeface="Comic Sans MS" pitchFamily="66" charset="0"/>
                  </a:rPr>
                  <a:t>MEM</a:t>
                </a:r>
              </a:p>
            </p:txBody>
          </p:sp>
          <p:sp>
            <p:nvSpPr>
              <p:cNvPr id="46" name="Rectangle 41">
                <a:extLst>
                  <a:ext uri="{FF2B5EF4-FFF2-40B4-BE49-F238E27FC236}">
                    <a16:creationId xmlns:a16="http://schemas.microsoft.com/office/drawing/2014/main" id="{B35EE7EB-D15A-EAE7-619E-533B859678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20" y="2291"/>
                <a:ext cx="489" cy="21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47" name="Rectangle 42">
                <a:extLst>
                  <a:ext uri="{FF2B5EF4-FFF2-40B4-BE49-F238E27FC236}">
                    <a16:creationId xmlns:a16="http://schemas.microsoft.com/office/drawing/2014/main" id="{860E1A2C-84C1-48BB-8A54-DCB2881D2C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89" y="2298"/>
                <a:ext cx="20" cy="499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48" name="Rectangle 43">
                <a:extLst>
                  <a:ext uri="{FF2B5EF4-FFF2-40B4-BE49-F238E27FC236}">
                    <a16:creationId xmlns:a16="http://schemas.microsoft.com/office/drawing/2014/main" id="{A00DACCF-D03F-2333-3BF0-99D43E2737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13" y="2776"/>
                <a:ext cx="483" cy="21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49" name="Rectangle 44">
                <a:extLst>
                  <a:ext uri="{FF2B5EF4-FFF2-40B4-BE49-F238E27FC236}">
                    <a16:creationId xmlns:a16="http://schemas.microsoft.com/office/drawing/2014/main" id="{EECD5B3F-66F6-0EDB-7A9E-802EB11A74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13" y="2291"/>
                <a:ext cx="21" cy="492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50" name="Rectangle 45">
                <a:extLst>
                  <a:ext uri="{FF2B5EF4-FFF2-40B4-BE49-F238E27FC236}">
                    <a16:creationId xmlns:a16="http://schemas.microsoft.com/office/drawing/2014/main" id="{57CBB4D0-34B0-F3AB-CEF8-D916DAE117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30" y="2457"/>
                <a:ext cx="424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it-IT" sz="2200" baseline="0" dirty="0">
                    <a:solidFill>
                      <a:srgbClr val="04617B"/>
                    </a:solidFill>
                    <a:latin typeface="Comic Sans MS" pitchFamily="66" charset="0"/>
                  </a:rPr>
                  <a:t>MEM</a:t>
                </a:r>
              </a:p>
            </p:txBody>
          </p:sp>
          <p:sp>
            <p:nvSpPr>
              <p:cNvPr id="51" name="Rectangle 46">
                <a:extLst>
                  <a:ext uri="{FF2B5EF4-FFF2-40B4-BE49-F238E27FC236}">
                    <a16:creationId xmlns:a16="http://schemas.microsoft.com/office/drawing/2014/main" id="{F06A25ED-02C7-FB0F-2F83-B89FDFF6EE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12" y="3892"/>
                <a:ext cx="20" cy="7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52" name="Rectangle 47">
                <a:extLst>
                  <a:ext uri="{FF2B5EF4-FFF2-40B4-BE49-F238E27FC236}">
                    <a16:creationId xmlns:a16="http://schemas.microsoft.com/office/drawing/2014/main" id="{31312236-70D8-7DF5-BC0C-9B7154FBA2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12" y="3511"/>
                <a:ext cx="20" cy="7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53" name="Rectangle 48">
                <a:extLst>
                  <a:ext uri="{FF2B5EF4-FFF2-40B4-BE49-F238E27FC236}">
                    <a16:creationId xmlns:a16="http://schemas.microsoft.com/office/drawing/2014/main" id="{C9441059-0161-E9F3-6CD9-AEC71E8BAF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12" y="3518"/>
                <a:ext cx="20" cy="374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54" name="Rectangle 49">
                <a:extLst>
                  <a:ext uri="{FF2B5EF4-FFF2-40B4-BE49-F238E27FC236}">
                    <a16:creationId xmlns:a16="http://schemas.microsoft.com/office/drawing/2014/main" id="{AA15232A-8D13-348A-EB3B-0E56D54058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95" y="3892"/>
                <a:ext cx="20" cy="7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55" name="Rectangle 50">
                <a:extLst>
                  <a:ext uri="{FF2B5EF4-FFF2-40B4-BE49-F238E27FC236}">
                    <a16:creationId xmlns:a16="http://schemas.microsoft.com/office/drawing/2014/main" id="{24603243-4E6E-5782-723C-E61F037C1A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95" y="3511"/>
                <a:ext cx="20" cy="7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56" name="Rectangle 51">
                <a:extLst>
                  <a:ext uri="{FF2B5EF4-FFF2-40B4-BE49-F238E27FC236}">
                    <a16:creationId xmlns:a16="http://schemas.microsoft.com/office/drawing/2014/main" id="{334016CC-CA9C-247A-1542-1EC09B9EB0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95" y="3518"/>
                <a:ext cx="20" cy="374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57" name="Rectangle 52">
                <a:extLst>
                  <a:ext uri="{FF2B5EF4-FFF2-40B4-BE49-F238E27FC236}">
                    <a16:creationId xmlns:a16="http://schemas.microsoft.com/office/drawing/2014/main" id="{A955A098-E1A3-2273-0095-120E7926AB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54" y="3892"/>
                <a:ext cx="21" cy="7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58" name="Rectangle 53">
                <a:extLst>
                  <a:ext uri="{FF2B5EF4-FFF2-40B4-BE49-F238E27FC236}">
                    <a16:creationId xmlns:a16="http://schemas.microsoft.com/office/drawing/2014/main" id="{4C4602F9-1D3E-B486-07B2-8A9B14BB15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54" y="3511"/>
                <a:ext cx="21" cy="7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59" name="Rectangle 54">
                <a:extLst>
                  <a:ext uri="{FF2B5EF4-FFF2-40B4-BE49-F238E27FC236}">
                    <a16:creationId xmlns:a16="http://schemas.microsoft.com/office/drawing/2014/main" id="{ECCA8371-B10C-6615-5206-93F22436F4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54" y="3518"/>
                <a:ext cx="21" cy="374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60" name="Rectangle 55">
                <a:extLst>
                  <a:ext uri="{FF2B5EF4-FFF2-40B4-BE49-F238E27FC236}">
                    <a16:creationId xmlns:a16="http://schemas.microsoft.com/office/drawing/2014/main" id="{F7A425C1-E617-BEA3-37F8-4D21DE4507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12" y="3885"/>
                <a:ext cx="6" cy="21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61" name="Rectangle 56">
                <a:extLst>
                  <a:ext uri="{FF2B5EF4-FFF2-40B4-BE49-F238E27FC236}">
                    <a16:creationId xmlns:a16="http://schemas.microsoft.com/office/drawing/2014/main" id="{86117DD5-E7D4-4094-FBA8-2E202F2BC0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61" y="3885"/>
                <a:ext cx="7" cy="21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62" name="Rectangle 57">
                <a:extLst>
                  <a:ext uri="{FF2B5EF4-FFF2-40B4-BE49-F238E27FC236}">
                    <a16:creationId xmlns:a16="http://schemas.microsoft.com/office/drawing/2014/main" id="{302CD240-D1EB-AE74-C420-6C297FB36C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18" y="3885"/>
                <a:ext cx="2143" cy="21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63" name="Rectangle 58">
                <a:extLst>
                  <a:ext uri="{FF2B5EF4-FFF2-40B4-BE49-F238E27FC236}">
                    <a16:creationId xmlns:a16="http://schemas.microsoft.com/office/drawing/2014/main" id="{873D50C9-342C-9261-5ABC-2343365595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3" y="2922"/>
                <a:ext cx="20" cy="7"/>
              </a:xfrm>
              <a:prstGeom prst="rect">
                <a:avLst/>
              </a:prstGeom>
              <a:blipFill dpi="0" rotWithShape="0">
                <a:blip r:embed="rId4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64" name="Rectangle 59">
                <a:extLst>
                  <a:ext uri="{FF2B5EF4-FFF2-40B4-BE49-F238E27FC236}">
                    <a16:creationId xmlns:a16="http://schemas.microsoft.com/office/drawing/2014/main" id="{49AED73D-FAAA-0381-842D-A49AD43EEE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3" y="2929"/>
                <a:ext cx="20" cy="7"/>
              </a:xfrm>
              <a:prstGeom prst="rect">
                <a:avLst/>
              </a:prstGeom>
              <a:blipFill dpi="0" rotWithShape="0">
                <a:blip r:embed="rId4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65" name="Rectangle 60">
                <a:extLst>
                  <a:ext uri="{FF2B5EF4-FFF2-40B4-BE49-F238E27FC236}">
                    <a16:creationId xmlns:a16="http://schemas.microsoft.com/office/drawing/2014/main" id="{847F92EA-4C39-8F79-F92C-E0DE2C5EA4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3" y="2929"/>
                <a:ext cx="20" cy="1"/>
              </a:xfrm>
              <a:prstGeom prst="rect">
                <a:avLst/>
              </a:prstGeom>
              <a:blipFill dpi="0" rotWithShape="0">
                <a:blip r:embed="rId4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66" name="Rectangle 61">
                <a:extLst>
                  <a:ext uri="{FF2B5EF4-FFF2-40B4-BE49-F238E27FC236}">
                    <a16:creationId xmlns:a16="http://schemas.microsoft.com/office/drawing/2014/main" id="{80CCADCB-5F6A-FC6F-2898-CA82D0ABB3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70" y="2922"/>
                <a:ext cx="7" cy="21"/>
              </a:xfrm>
              <a:prstGeom prst="rect">
                <a:avLst/>
              </a:prstGeom>
              <a:blipFill dpi="0" rotWithShape="0">
                <a:blip r:embed="rId4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67" name="Rectangle 62">
                <a:extLst>
                  <a:ext uri="{FF2B5EF4-FFF2-40B4-BE49-F238E27FC236}">
                    <a16:creationId xmlns:a16="http://schemas.microsoft.com/office/drawing/2014/main" id="{99D59147-6945-66F6-54AE-47AC02647A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84" y="2922"/>
                <a:ext cx="6" cy="21"/>
              </a:xfrm>
              <a:prstGeom prst="rect">
                <a:avLst/>
              </a:prstGeom>
              <a:blipFill dpi="0" rotWithShape="0">
                <a:blip r:embed="rId4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68" name="Rectangle 63">
                <a:extLst>
                  <a:ext uri="{FF2B5EF4-FFF2-40B4-BE49-F238E27FC236}">
                    <a16:creationId xmlns:a16="http://schemas.microsoft.com/office/drawing/2014/main" id="{B4B49692-607A-9A2A-B916-D7AED5131F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77" y="2922"/>
                <a:ext cx="7" cy="21"/>
              </a:xfrm>
              <a:prstGeom prst="rect">
                <a:avLst/>
              </a:prstGeom>
              <a:blipFill dpi="0" rotWithShape="0">
                <a:blip r:embed="rId4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69" name="Rectangle 64">
                <a:extLst>
                  <a:ext uri="{FF2B5EF4-FFF2-40B4-BE49-F238E27FC236}">
                    <a16:creationId xmlns:a16="http://schemas.microsoft.com/office/drawing/2014/main" id="{A736762F-1937-812A-E508-1C4562DC81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4" y="2922"/>
                <a:ext cx="20" cy="7"/>
              </a:xfrm>
              <a:prstGeom prst="rect">
                <a:avLst/>
              </a:prstGeom>
              <a:blipFill dpi="0" rotWithShape="0">
                <a:blip r:embed="rId4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70" name="Rectangle 65">
                <a:extLst>
                  <a:ext uri="{FF2B5EF4-FFF2-40B4-BE49-F238E27FC236}">
                    <a16:creationId xmlns:a16="http://schemas.microsoft.com/office/drawing/2014/main" id="{DB4D1503-5AD5-717B-EFAB-254525069E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4" y="2929"/>
                <a:ext cx="20" cy="7"/>
              </a:xfrm>
              <a:prstGeom prst="rect">
                <a:avLst/>
              </a:prstGeom>
              <a:blipFill dpi="0" rotWithShape="0">
                <a:blip r:embed="rId4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71" name="Rectangle 66">
                <a:extLst>
                  <a:ext uri="{FF2B5EF4-FFF2-40B4-BE49-F238E27FC236}">
                    <a16:creationId xmlns:a16="http://schemas.microsoft.com/office/drawing/2014/main" id="{ABC2D0BD-3AF5-BD58-4064-F058D436DA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4" y="2929"/>
                <a:ext cx="20" cy="1"/>
              </a:xfrm>
              <a:prstGeom prst="rect">
                <a:avLst/>
              </a:prstGeom>
              <a:blipFill dpi="0" rotWithShape="0">
                <a:blip r:embed="rId4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72" name="Rectangle 67">
                <a:extLst>
                  <a:ext uri="{FF2B5EF4-FFF2-40B4-BE49-F238E27FC236}">
                    <a16:creationId xmlns:a16="http://schemas.microsoft.com/office/drawing/2014/main" id="{9169A420-436E-081E-672E-7AC1A489DF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71" y="2922"/>
                <a:ext cx="6" cy="21"/>
              </a:xfrm>
              <a:prstGeom prst="rect">
                <a:avLst/>
              </a:prstGeom>
              <a:blipFill dpi="0" rotWithShape="0">
                <a:blip r:embed="rId4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73" name="Rectangle 68">
                <a:extLst>
                  <a:ext uri="{FF2B5EF4-FFF2-40B4-BE49-F238E27FC236}">
                    <a16:creationId xmlns:a16="http://schemas.microsoft.com/office/drawing/2014/main" id="{A3FEE85A-3082-B19F-7946-4AE01BFAF5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4" y="2922"/>
                <a:ext cx="7" cy="21"/>
              </a:xfrm>
              <a:prstGeom prst="rect">
                <a:avLst/>
              </a:prstGeom>
              <a:blipFill dpi="0" rotWithShape="0">
                <a:blip r:embed="rId4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74" name="Rectangle 69">
                <a:extLst>
                  <a:ext uri="{FF2B5EF4-FFF2-40B4-BE49-F238E27FC236}">
                    <a16:creationId xmlns:a16="http://schemas.microsoft.com/office/drawing/2014/main" id="{CFC46CF2-BBF5-6170-E0C4-CB75056806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77" y="2922"/>
                <a:ext cx="7" cy="21"/>
              </a:xfrm>
              <a:prstGeom prst="rect">
                <a:avLst/>
              </a:prstGeom>
              <a:blipFill dpi="0" rotWithShape="0">
                <a:blip r:embed="rId4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75" name="Rectangle 70">
                <a:extLst>
                  <a:ext uri="{FF2B5EF4-FFF2-40B4-BE49-F238E27FC236}">
                    <a16:creationId xmlns:a16="http://schemas.microsoft.com/office/drawing/2014/main" id="{6CF9739B-A79A-8E11-7F1F-D6727A5805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17" y="2922"/>
                <a:ext cx="7" cy="21"/>
              </a:xfrm>
              <a:prstGeom prst="rect">
                <a:avLst/>
              </a:prstGeom>
              <a:blipFill dpi="0" rotWithShape="0">
                <a:blip r:embed="rId4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76" name="Rectangle 71">
                <a:extLst>
                  <a:ext uri="{FF2B5EF4-FFF2-40B4-BE49-F238E27FC236}">
                    <a16:creationId xmlns:a16="http://schemas.microsoft.com/office/drawing/2014/main" id="{93D60830-F81C-612D-E313-A5EAE0CF6D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31" y="2922"/>
                <a:ext cx="7" cy="21"/>
              </a:xfrm>
              <a:prstGeom prst="rect">
                <a:avLst/>
              </a:prstGeom>
              <a:blipFill dpi="0" rotWithShape="0">
                <a:blip r:embed="rId4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77" name="Rectangle 72">
                <a:extLst>
                  <a:ext uri="{FF2B5EF4-FFF2-40B4-BE49-F238E27FC236}">
                    <a16:creationId xmlns:a16="http://schemas.microsoft.com/office/drawing/2014/main" id="{0668838A-EF4D-463B-0D8A-F74834A1AF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24" y="2922"/>
                <a:ext cx="7" cy="21"/>
              </a:xfrm>
              <a:prstGeom prst="rect">
                <a:avLst/>
              </a:prstGeom>
              <a:blipFill dpi="0" rotWithShape="0">
                <a:blip r:embed="rId4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78" name="Rectangle 73">
                <a:extLst>
                  <a:ext uri="{FF2B5EF4-FFF2-40B4-BE49-F238E27FC236}">
                    <a16:creationId xmlns:a16="http://schemas.microsoft.com/office/drawing/2014/main" id="{60024966-F68D-4643-D52D-EB13AE6598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71" y="2922"/>
                <a:ext cx="7" cy="21"/>
              </a:xfrm>
              <a:prstGeom prst="rect">
                <a:avLst/>
              </a:prstGeom>
              <a:blipFill dpi="0" rotWithShape="0">
                <a:blip r:embed="rId4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79" name="Rectangle 74">
                <a:extLst>
                  <a:ext uri="{FF2B5EF4-FFF2-40B4-BE49-F238E27FC236}">
                    <a16:creationId xmlns:a16="http://schemas.microsoft.com/office/drawing/2014/main" id="{BA2AA12C-47E0-B798-164D-33836674C0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84" y="2922"/>
                <a:ext cx="7" cy="21"/>
              </a:xfrm>
              <a:prstGeom prst="rect">
                <a:avLst/>
              </a:prstGeom>
              <a:blipFill dpi="0" rotWithShape="0">
                <a:blip r:embed="rId4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80" name="Rectangle 75">
                <a:extLst>
                  <a:ext uri="{FF2B5EF4-FFF2-40B4-BE49-F238E27FC236}">
                    <a16:creationId xmlns:a16="http://schemas.microsoft.com/office/drawing/2014/main" id="{009CEB2D-77AA-F57B-AB33-6124CDFB3E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78" y="2922"/>
                <a:ext cx="6" cy="21"/>
              </a:xfrm>
              <a:prstGeom prst="rect">
                <a:avLst/>
              </a:prstGeom>
              <a:blipFill dpi="0" rotWithShape="0">
                <a:blip r:embed="rId4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81" name="Rectangle 76">
                <a:extLst>
                  <a:ext uri="{FF2B5EF4-FFF2-40B4-BE49-F238E27FC236}">
                    <a16:creationId xmlns:a16="http://schemas.microsoft.com/office/drawing/2014/main" id="{582123C9-9687-D4E5-19AD-0A99BE34B2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18" y="2922"/>
                <a:ext cx="7" cy="21"/>
              </a:xfrm>
              <a:prstGeom prst="rect">
                <a:avLst/>
              </a:prstGeom>
              <a:blipFill dpi="0" rotWithShape="0">
                <a:blip r:embed="rId4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82" name="Rectangle 77">
                <a:extLst>
                  <a:ext uri="{FF2B5EF4-FFF2-40B4-BE49-F238E27FC236}">
                    <a16:creationId xmlns:a16="http://schemas.microsoft.com/office/drawing/2014/main" id="{D9CC89C3-C2E2-7123-9EDD-681324FC0C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31" y="2922"/>
                <a:ext cx="7" cy="21"/>
              </a:xfrm>
              <a:prstGeom prst="rect">
                <a:avLst/>
              </a:prstGeom>
              <a:blipFill dpi="0" rotWithShape="0">
                <a:blip r:embed="rId4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83" name="Rectangle 78">
                <a:extLst>
                  <a:ext uri="{FF2B5EF4-FFF2-40B4-BE49-F238E27FC236}">
                    <a16:creationId xmlns:a16="http://schemas.microsoft.com/office/drawing/2014/main" id="{97916AAE-646D-C15B-54B5-91188373D9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25" y="2922"/>
                <a:ext cx="6" cy="21"/>
              </a:xfrm>
              <a:prstGeom prst="rect">
                <a:avLst/>
              </a:prstGeom>
              <a:blipFill dpi="0" rotWithShape="0">
                <a:blip r:embed="rId4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84" name="Rectangle 79">
                <a:extLst>
                  <a:ext uri="{FF2B5EF4-FFF2-40B4-BE49-F238E27FC236}">
                    <a16:creationId xmlns:a16="http://schemas.microsoft.com/office/drawing/2014/main" id="{21B5DC3D-8154-FBF0-35F9-1FBDA75EAA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71" y="2922"/>
                <a:ext cx="7" cy="21"/>
              </a:xfrm>
              <a:prstGeom prst="rect">
                <a:avLst/>
              </a:prstGeom>
              <a:blipFill dpi="0" rotWithShape="0">
                <a:blip r:embed="rId4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85" name="Rectangle 80">
                <a:extLst>
                  <a:ext uri="{FF2B5EF4-FFF2-40B4-BE49-F238E27FC236}">
                    <a16:creationId xmlns:a16="http://schemas.microsoft.com/office/drawing/2014/main" id="{09819DAA-89F8-01A0-F18A-DBD3562B9C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85" y="2922"/>
                <a:ext cx="7" cy="21"/>
              </a:xfrm>
              <a:prstGeom prst="rect">
                <a:avLst/>
              </a:prstGeom>
              <a:blipFill dpi="0" rotWithShape="0">
                <a:blip r:embed="rId4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86" name="Rectangle 81">
                <a:extLst>
                  <a:ext uri="{FF2B5EF4-FFF2-40B4-BE49-F238E27FC236}">
                    <a16:creationId xmlns:a16="http://schemas.microsoft.com/office/drawing/2014/main" id="{A4BF76FD-7964-7CAE-78A3-731AA2EF5E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78" y="2922"/>
                <a:ext cx="7" cy="21"/>
              </a:xfrm>
              <a:prstGeom prst="rect">
                <a:avLst/>
              </a:prstGeom>
              <a:blipFill dpi="0" rotWithShape="0">
                <a:blip r:embed="rId4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87" name="Rectangle 82">
                <a:extLst>
                  <a:ext uri="{FF2B5EF4-FFF2-40B4-BE49-F238E27FC236}">
                    <a16:creationId xmlns:a16="http://schemas.microsoft.com/office/drawing/2014/main" id="{78AF73EA-11CE-DB1D-5B7C-C212DC3871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8" y="2922"/>
                <a:ext cx="7" cy="21"/>
              </a:xfrm>
              <a:prstGeom prst="rect">
                <a:avLst/>
              </a:prstGeom>
              <a:blipFill dpi="0" rotWithShape="0">
                <a:blip r:embed="rId4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88" name="Rectangle 83">
                <a:extLst>
                  <a:ext uri="{FF2B5EF4-FFF2-40B4-BE49-F238E27FC236}">
                    <a16:creationId xmlns:a16="http://schemas.microsoft.com/office/drawing/2014/main" id="{E29D1C5F-5FEA-E225-AF6F-BB1F076639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32" y="2922"/>
                <a:ext cx="6" cy="21"/>
              </a:xfrm>
              <a:prstGeom prst="rect">
                <a:avLst/>
              </a:prstGeom>
              <a:blipFill dpi="0" rotWithShape="0">
                <a:blip r:embed="rId4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89" name="Rectangle 84">
                <a:extLst>
                  <a:ext uri="{FF2B5EF4-FFF2-40B4-BE49-F238E27FC236}">
                    <a16:creationId xmlns:a16="http://schemas.microsoft.com/office/drawing/2014/main" id="{2CB7B949-D4FE-AB90-6CD5-99633C9572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5" y="2922"/>
                <a:ext cx="7" cy="21"/>
              </a:xfrm>
              <a:prstGeom prst="rect">
                <a:avLst/>
              </a:prstGeom>
              <a:blipFill dpi="0" rotWithShape="0">
                <a:blip r:embed="rId4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90" name="Rectangle 85">
                <a:extLst>
                  <a:ext uri="{FF2B5EF4-FFF2-40B4-BE49-F238E27FC236}">
                    <a16:creationId xmlns:a16="http://schemas.microsoft.com/office/drawing/2014/main" id="{B38F5181-2E0E-4ADC-34FC-9354AF3C3E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72" y="2922"/>
                <a:ext cx="7" cy="21"/>
              </a:xfrm>
              <a:prstGeom prst="rect">
                <a:avLst/>
              </a:prstGeom>
              <a:blipFill dpi="0" rotWithShape="0">
                <a:blip r:embed="rId4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91" name="Rectangle 86">
                <a:extLst>
                  <a:ext uri="{FF2B5EF4-FFF2-40B4-BE49-F238E27FC236}">
                    <a16:creationId xmlns:a16="http://schemas.microsoft.com/office/drawing/2014/main" id="{969A04DB-2593-8905-3A30-40C365CFF1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85" y="2922"/>
                <a:ext cx="7" cy="21"/>
              </a:xfrm>
              <a:prstGeom prst="rect">
                <a:avLst/>
              </a:prstGeom>
              <a:blipFill dpi="0" rotWithShape="0">
                <a:blip r:embed="rId4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92" name="Rectangle 87">
                <a:extLst>
                  <a:ext uri="{FF2B5EF4-FFF2-40B4-BE49-F238E27FC236}">
                    <a16:creationId xmlns:a16="http://schemas.microsoft.com/office/drawing/2014/main" id="{03F5D2C8-324C-29A8-E352-D9E4FDE218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79" y="2922"/>
                <a:ext cx="6" cy="21"/>
              </a:xfrm>
              <a:prstGeom prst="rect">
                <a:avLst/>
              </a:prstGeom>
              <a:blipFill dpi="0" rotWithShape="0">
                <a:blip r:embed="rId4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93" name="Rectangle 88">
                <a:extLst>
                  <a:ext uri="{FF2B5EF4-FFF2-40B4-BE49-F238E27FC236}">
                    <a16:creationId xmlns:a16="http://schemas.microsoft.com/office/drawing/2014/main" id="{4661EA21-82A7-2EC4-3479-EE98BEE565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19" y="2922"/>
                <a:ext cx="6" cy="21"/>
              </a:xfrm>
              <a:prstGeom prst="rect">
                <a:avLst/>
              </a:prstGeom>
              <a:blipFill dpi="0" rotWithShape="0">
                <a:blip r:embed="rId4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94" name="Rectangle 89">
                <a:extLst>
                  <a:ext uri="{FF2B5EF4-FFF2-40B4-BE49-F238E27FC236}">
                    <a16:creationId xmlns:a16="http://schemas.microsoft.com/office/drawing/2014/main" id="{F44920FC-89E4-6A9A-807E-BCAD57CBEE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32" y="2922"/>
                <a:ext cx="7" cy="21"/>
              </a:xfrm>
              <a:prstGeom prst="rect">
                <a:avLst/>
              </a:prstGeom>
              <a:blipFill dpi="0" rotWithShape="0">
                <a:blip r:embed="rId4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95" name="Rectangle 90">
                <a:extLst>
                  <a:ext uri="{FF2B5EF4-FFF2-40B4-BE49-F238E27FC236}">
                    <a16:creationId xmlns:a16="http://schemas.microsoft.com/office/drawing/2014/main" id="{6EE43597-1C6A-BFBC-334E-E589AD9B83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25" y="2922"/>
                <a:ext cx="7" cy="21"/>
              </a:xfrm>
              <a:prstGeom prst="rect">
                <a:avLst/>
              </a:prstGeom>
              <a:blipFill dpi="0" rotWithShape="0">
                <a:blip r:embed="rId4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96" name="Rectangle 91">
                <a:extLst>
                  <a:ext uri="{FF2B5EF4-FFF2-40B4-BE49-F238E27FC236}">
                    <a16:creationId xmlns:a16="http://schemas.microsoft.com/office/drawing/2014/main" id="{37E4351C-5655-7828-2D85-55D114C433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72" y="2922"/>
                <a:ext cx="7" cy="21"/>
              </a:xfrm>
              <a:prstGeom prst="rect">
                <a:avLst/>
              </a:prstGeom>
              <a:blipFill dpi="0" rotWithShape="0">
                <a:blip r:embed="rId4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97" name="Rectangle 92">
                <a:extLst>
                  <a:ext uri="{FF2B5EF4-FFF2-40B4-BE49-F238E27FC236}">
                    <a16:creationId xmlns:a16="http://schemas.microsoft.com/office/drawing/2014/main" id="{88D3097A-BB5F-EFF1-E409-0700130D28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86" y="2922"/>
                <a:ext cx="6" cy="21"/>
              </a:xfrm>
              <a:prstGeom prst="rect">
                <a:avLst/>
              </a:prstGeom>
              <a:blipFill dpi="0" rotWithShape="0">
                <a:blip r:embed="rId4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98" name="Rectangle 93">
                <a:extLst>
                  <a:ext uri="{FF2B5EF4-FFF2-40B4-BE49-F238E27FC236}">
                    <a16:creationId xmlns:a16="http://schemas.microsoft.com/office/drawing/2014/main" id="{39CE7093-301B-5BC1-EFE6-06D8F18343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79" y="2922"/>
                <a:ext cx="7" cy="21"/>
              </a:xfrm>
              <a:prstGeom prst="rect">
                <a:avLst/>
              </a:prstGeom>
              <a:blipFill dpi="0" rotWithShape="0">
                <a:blip r:embed="rId4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99" name="Rectangle 94">
                <a:extLst>
                  <a:ext uri="{FF2B5EF4-FFF2-40B4-BE49-F238E27FC236}">
                    <a16:creationId xmlns:a16="http://schemas.microsoft.com/office/drawing/2014/main" id="{95F97750-657A-6F12-CC59-C59E7E7760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19" y="2922"/>
                <a:ext cx="7" cy="21"/>
              </a:xfrm>
              <a:prstGeom prst="rect">
                <a:avLst/>
              </a:prstGeom>
              <a:blipFill dpi="0" rotWithShape="0">
                <a:blip r:embed="rId4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100" name="Rectangle 95">
                <a:extLst>
                  <a:ext uri="{FF2B5EF4-FFF2-40B4-BE49-F238E27FC236}">
                    <a16:creationId xmlns:a16="http://schemas.microsoft.com/office/drawing/2014/main" id="{76B93C07-CF2C-896D-F3DB-DDF3C74111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33" y="2922"/>
                <a:ext cx="6" cy="21"/>
              </a:xfrm>
              <a:prstGeom prst="rect">
                <a:avLst/>
              </a:prstGeom>
              <a:blipFill dpi="0" rotWithShape="0">
                <a:blip r:embed="rId4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101" name="Rectangle 96">
                <a:extLst>
                  <a:ext uri="{FF2B5EF4-FFF2-40B4-BE49-F238E27FC236}">
                    <a16:creationId xmlns:a16="http://schemas.microsoft.com/office/drawing/2014/main" id="{C5D5BE4D-200F-D253-5DFD-9ACE707C5A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26" y="2922"/>
                <a:ext cx="7" cy="21"/>
              </a:xfrm>
              <a:prstGeom prst="rect">
                <a:avLst/>
              </a:prstGeom>
              <a:blipFill dpi="0" rotWithShape="0">
                <a:blip r:embed="rId4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</p:grpSp>
      </p:grpSp>
      <p:sp>
        <p:nvSpPr>
          <p:cNvPr id="102" name="Nuvola 101">
            <a:extLst>
              <a:ext uri="{FF2B5EF4-FFF2-40B4-BE49-F238E27FC236}">
                <a16:creationId xmlns:a16="http://schemas.microsoft.com/office/drawing/2014/main" id="{19A0DC06-950E-DC72-D55E-7308A8E73A6B}"/>
              </a:ext>
            </a:extLst>
          </p:cNvPr>
          <p:cNvSpPr/>
          <p:nvPr/>
        </p:nvSpPr>
        <p:spPr>
          <a:xfrm>
            <a:off x="7288223" y="3090403"/>
            <a:ext cx="3528392" cy="187220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baseline="0" dirty="0">
                <a:solidFill>
                  <a:prstClr val="white"/>
                </a:solidFill>
                <a:latin typeface="Comic Sans MS" pitchFamily="66" charset="0"/>
              </a:rPr>
              <a:t>communications between processes</a:t>
            </a:r>
            <a:endParaRPr lang="it-IT" sz="2000" baseline="0" dirty="0">
              <a:solidFill>
                <a:prstClr val="white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689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E4400E75-A6E0-2722-4B0A-12F8560EA4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2108" y="2167918"/>
            <a:ext cx="10130412" cy="1143000"/>
          </a:xfrm>
        </p:spPr>
        <p:txBody>
          <a:bodyPr/>
          <a:lstStyle/>
          <a:p>
            <a:pPr eaLnBrk="1" hangingPunct="1"/>
            <a:r>
              <a:rPr lang="it-IT" altLang="it-IT" sz="3200" dirty="0">
                <a:solidFill>
                  <a:srgbClr val="00B050"/>
                </a:solidFill>
              </a:rPr>
              <a:t>Input:</a:t>
            </a:r>
            <a:r>
              <a:rPr lang="it-IT" altLang="it-IT" sz="3200" dirty="0">
                <a:solidFill>
                  <a:srgbClr val="0000FF"/>
                </a:solidFill>
              </a:rPr>
              <a:t> </a:t>
            </a:r>
            <a:r>
              <a:rPr lang="it-IT" altLang="it-IT" sz="2400" dirty="0" err="1">
                <a:solidFill>
                  <a:schemeClr val="tx1"/>
                </a:solidFill>
              </a:rPr>
              <a:t>only</a:t>
            </a:r>
            <a:r>
              <a:rPr lang="it-IT" altLang="it-IT" sz="2400" dirty="0">
                <a:solidFill>
                  <a:schemeClr val="tx1"/>
                </a:solidFill>
              </a:rPr>
              <a:t> one PC (the master) can be </a:t>
            </a:r>
            <a:r>
              <a:rPr lang="it-IT" altLang="it-IT" sz="2400" dirty="0" err="1">
                <a:solidFill>
                  <a:schemeClr val="tx1"/>
                </a:solidFill>
              </a:rPr>
              <a:t>read</a:t>
            </a:r>
            <a:r>
              <a:rPr lang="it-IT" altLang="it-IT" sz="2400" dirty="0">
                <a:solidFill>
                  <a:schemeClr val="tx1"/>
                </a:solidFill>
              </a:rPr>
              <a:t> input data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E4FA4D1-33AE-65E4-B2F6-FC115DB01DD7}"/>
              </a:ext>
            </a:extLst>
          </p:cNvPr>
          <p:cNvSpPr txBox="1">
            <a:spLocks noChangeArrowheads="1"/>
          </p:cNvSpPr>
          <p:nvPr/>
        </p:nvSpPr>
        <p:spPr>
          <a:xfrm>
            <a:off x="3948836" y="1080236"/>
            <a:ext cx="8051800" cy="8382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2E3C5D"/>
                </a:solidFill>
                <a:latin typeface="Avenir Black" panose="02000503020000020003" pitchFamily="2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it-IT" altLang="it-IT" sz="3200" dirty="0" err="1">
                <a:solidFill>
                  <a:srgbClr val="0000FF"/>
                </a:solidFill>
              </a:rPr>
              <a:t>Parallel</a:t>
            </a:r>
            <a:r>
              <a:rPr lang="it-IT" altLang="it-IT" sz="3200" dirty="0">
                <a:solidFill>
                  <a:srgbClr val="0000FF"/>
                </a:solidFill>
              </a:rPr>
              <a:t> sum – </a:t>
            </a:r>
            <a:r>
              <a:rPr lang="it-IT" altLang="it-IT" sz="3200" dirty="0">
                <a:solidFill>
                  <a:srgbClr val="C00000"/>
                </a:solidFill>
              </a:rPr>
              <a:t>MIMD-DM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9466FF64-4B19-6841-14AD-00D57D97ECED}"/>
              </a:ext>
            </a:extLst>
          </p:cNvPr>
          <p:cNvSpPr txBox="1">
            <a:spLocks noChangeArrowheads="1"/>
          </p:cNvSpPr>
          <p:nvPr/>
        </p:nvSpPr>
        <p:spPr>
          <a:xfrm>
            <a:off x="387163" y="2884670"/>
            <a:ext cx="7772400" cy="4413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it-IT" altLang="it-IT" sz="2400" dirty="0" err="1"/>
              <a:t>Example</a:t>
            </a:r>
            <a:r>
              <a:rPr lang="it-IT" altLang="it-IT" sz="2400" dirty="0"/>
              <a:t>: N=16, p=4</a:t>
            </a:r>
          </a:p>
        </p:txBody>
      </p:sp>
      <p:sp>
        <p:nvSpPr>
          <p:cNvPr id="8" name="Line 4">
            <a:extLst>
              <a:ext uri="{FF2B5EF4-FFF2-40B4-BE49-F238E27FC236}">
                <a16:creationId xmlns:a16="http://schemas.microsoft.com/office/drawing/2014/main" id="{909841C8-5527-C5F2-3C6A-E7C79E253B2C}"/>
              </a:ext>
            </a:extLst>
          </p:cNvPr>
          <p:cNvSpPr>
            <a:spLocks noChangeShapeType="1"/>
          </p:cNvSpPr>
          <p:nvPr/>
        </p:nvSpPr>
        <p:spPr bwMode="auto">
          <a:xfrm>
            <a:off x="3862787" y="2816321"/>
            <a:ext cx="457200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 sz="1400" baseline="0">
              <a:solidFill>
                <a:srgbClr val="000000"/>
              </a:solidFill>
            </a:endParaRPr>
          </a:p>
        </p:txBody>
      </p:sp>
      <p:sp>
        <p:nvSpPr>
          <p:cNvPr id="9" name="Line 5">
            <a:extLst>
              <a:ext uri="{FF2B5EF4-FFF2-40B4-BE49-F238E27FC236}">
                <a16:creationId xmlns:a16="http://schemas.microsoft.com/office/drawing/2014/main" id="{3879BD41-0243-E135-5E59-F149ABBCF6C8}"/>
              </a:ext>
            </a:extLst>
          </p:cNvPr>
          <p:cNvSpPr>
            <a:spLocks noChangeShapeType="1"/>
          </p:cNvSpPr>
          <p:nvPr/>
        </p:nvSpPr>
        <p:spPr bwMode="auto">
          <a:xfrm>
            <a:off x="3862787" y="2816321"/>
            <a:ext cx="0" cy="3810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 sz="1400" baseline="0">
              <a:solidFill>
                <a:srgbClr val="000000"/>
              </a:solidFill>
            </a:endParaRPr>
          </a:p>
        </p:txBody>
      </p:sp>
      <p:sp>
        <p:nvSpPr>
          <p:cNvPr id="10" name="Line 6">
            <a:extLst>
              <a:ext uri="{FF2B5EF4-FFF2-40B4-BE49-F238E27FC236}">
                <a16:creationId xmlns:a16="http://schemas.microsoft.com/office/drawing/2014/main" id="{CA3B0509-987A-5592-F53D-FF04B33838FF}"/>
              </a:ext>
            </a:extLst>
          </p:cNvPr>
          <p:cNvSpPr>
            <a:spLocks noChangeShapeType="1"/>
          </p:cNvSpPr>
          <p:nvPr/>
        </p:nvSpPr>
        <p:spPr bwMode="auto">
          <a:xfrm>
            <a:off x="8434787" y="2816321"/>
            <a:ext cx="0" cy="3810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 sz="1400" baseline="0">
              <a:solidFill>
                <a:srgbClr val="000000"/>
              </a:solidFill>
            </a:endParaRPr>
          </a:p>
        </p:txBody>
      </p:sp>
      <p:sp>
        <p:nvSpPr>
          <p:cNvPr id="11" name="Line 7">
            <a:extLst>
              <a:ext uri="{FF2B5EF4-FFF2-40B4-BE49-F238E27FC236}">
                <a16:creationId xmlns:a16="http://schemas.microsoft.com/office/drawing/2014/main" id="{6C018B97-14C0-8791-1FC8-27BFC3AA6610}"/>
              </a:ext>
            </a:extLst>
          </p:cNvPr>
          <p:cNvSpPr>
            <a:spLocks noChangeShapeType="1"/>
          </p:cNvSpPr>
          <p:nvPr/>
        </p:nvSpPr>
        <p:spPr bwMode="auto">
          <a:xfrm>
            <a:off x="5386787" y="2816321"/>
            <a:ext cx="0" cy="3810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 sz="1400" baseline="0">
              <a:solidFill>
                <a:srgbClr val="000000"/>
              </a:solidFill>
            </a:endParaRPr>
          </a:p>
        </p:txBody>
      </p:sp>
      <p:sp>
        <p:nvSpPr>
          <p:cNvPr id="12" name="Line 8">
            <a:extLst>
              <a:ext uri="{FF2B5EF4-FFF2-40B4-BE49-F238E27FC236}">
                <a16:creationId xmlns:a16="http://schemas.microsoft.com/office/drawing/2014/main" id="{AF21C022-761C-394C-CFAD-9FC4455E8E57}"/>
              </a:ext>
            </a:extLst>
          </p:cNvPr>
          <p:cNvSpPr>
            <a:spLocks noChangeShapeType="1"/>
          </p:cNvSpPr>
          <p:nvPr/>
        </p:nvSpPr>
        <p:spPr bwMode="auto">
          <a:xfrm>
            <a:off x="6986987" y="2816321"/>
            <a:ext cx="0" cy="3810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 sz="1400" baseline="0">
              <a:solidFill>
                <a:srgbClr val="000000"/>
              </a:solidFill>
            </a:endParaRPr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03401535-578F-0D10-C9FC-17BDE56307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4187" y="5407121"/>
            <a:ext cx="457200" cy="457200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it-IT" altLang="it-IT" sz="1800" baseline="0">
                <a:solidFill>
                  <a:srgbClr val="1C1C1C"/>
                </a:solidFill>
                <a:latin typeface="Comic Sans MS" pitchFamily="66" charset="0"/>
              </a:rPr>
              <a:t>CPU</a:t>
            </a:r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A7883043-B958-D8D5-F0BB-CCD19FA19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8187" y="5407121"/>
            <a:ext cx="457200" cy="457200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it-IT" altLang="it-IT" sz="1800" baseline="0">
                <a:solidFill>
                  <a:srgbClr val="1C1C1C"/>
                </a:solidFill>
                <a:latin typeface="Comic Sans MS" pitchFamily="66" charset="0"/>
              </a:rPr>
              <a:t>CPU</a:t>
            </a:r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5B090A7E-A696-1B61-88AC-DD22CE566A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8387" y="5407121"/>
            <a:ext cx="457200" cy="457200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it-IT" altLang="it-IT" sz="1800" baseline="0">
                <a:solidFill>
                  <a:srgbClr val="1C1C1C"/>
                </a:solidFill>
                <a:latin typeface="Comic Sans MS" pitchFamily="66" charset="0"/>
              </a:rPr>
              <a:t>CPU</a:t>
            </a:r>
          </a:p>
        </p:txBody>
      </p:sp>
      <p:sp>
        <p:nvSpPr>
          <p:cNvPr id="16" name="Rectangle 12">
            <a:extLst>
              <a:ext uri="{FF2B5EF4-FFF2-40B4-BE49-F238E27FC236}">
                <a16:creationId xmlns:a16="http://schemas.microsoft.com/office/drawing/2014/main" id="{0002775C-6437-8BC3-FC90-20F542631E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6187" y="5407121"/>
            <a:ext cx="457200" cy="457200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it-IT" altLang="it-IT" sz="1800" baseline="0">
                <a:solidFill>
                  <a:srgbClr val="1C1C1C"/>
                </a:solidFill>
                <a:latin typeface="Comic Sans MS" pitchFamily="66" charset="0"/>
              </a:rPr>
              <a:t>CPU</a:t>
            </a:r>
          </a:p>
        </p:txBody>
      </p:sp>
      <p:sp>
        <p:nvSpPr>
          <p:cNvPr id="17" name="Text Box 13">
            <a:extLst>
              <a:ext uri="{FF2B5EF4-FFF2-40B4-BE49-F238E27FC236}">
                <a16:creationId xmlns:a16="http://schemas.microsoft.com/office/drawing/2014/main" id="{4E8A2FB6-BFAE-475D-3747-76FDF0E5C0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2453" y="3730721"/>
            <a:ext cx="15440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it-IT" altLang="it-IT" sz="2400" baseline="0" dirty="0">
                <a:solidFill>
                  <a:srgbClr val="1C1C1C"/>
                </a:solidFill>
                <a:latin typeface="Comic Sans MS" pitchFamily="66" charset="0"/>
              </a:rPr>
              <a:t>Local </a:t>
            </a:r>
          </a:p>
          <a:p>
            <a:pPr algn="ctr"/>
            <a:r>
              <a:rPr lang="it-IT" altLang="it-IT" sz="2400" baseline="0" dirty="0" err="1">
                <a:solidFill>
                  <a:srgbClr val="1C1C1C"/>
                </a:solidFill>
                <a:latin typeface="Comic Sans MS" pitchFamily="66" charset="0"/>
              </a:rPr>
              <a:t>memories</a:t>
            </a:r>
            <a:endParaRPr lang="it-IT" altLang="it-IT" sz="2400" baseline="0" dirty="0">
              <a:solidFill>
                <a:srgbClr val="1C1C1C"/>
              </a:solidFill>
              <a:latin typeface="Comic Sans MS" pitchFamily="66" charset="0"/>
            </a:endParaRP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60989ADB-3A1C-ED1F-F0F1-BE23684AC9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3237" y="5864321"/>
            <a:ext cx="415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it-IT" altLang="it-IT" sz="2000" baseline="0">
                <a:solidFill>
                  <a:srgbClr val="1C1C1C"/>
                </a:solidFill>
                <a:latin typeface="Comic Sans MS" pitchFamily="66" charset="0"/>
              </a:rPr>
              <a:t>P</a:t>
            </a:r>
            <a:r>
              <a:rPr lang="it-IT" altLang="it-IT" sz="2000" baseline="-25000">
                <a:solidFill>
                  <a:srgbClr val="1C1C1C"/>
                </a:solidFill>
                <a:latin typeface="Comic Sans MS" pitchFamily="66" charset="0"/>
              </a:rPr>
              <a:t>0</a:t>
            </a:r>
            <a:endParaRPr lang="it-IT" altLang="it-IT" sz="2000" baseline="0">
              <a:solidFill>
                <a:srgbClr val="1C1C1C"/>
              </a:solidFill>
              <a:latin typeface="Comic Sans MS" pitchFamily="66" charset="0"/>
            </a:endParaRPr>
          </a:p>
        </p:txBody>
      </p:sp>
      <p:sp>
        <p:nvSpPr>
          <p:cNvPr id="19" name="Text Box 15">
            <a:extLst>
              <a:ext uri="{FF2B5EF4-FFF2-40B4-BE49-F238E27FC236}">
                <a16:creationId xmlns:a16="http://schemas.microsoft.com/office/drawing/2014/main" id="{49BDAC94-0B85-49C6-94E1-0A65624394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9462" y="5864321"/>
            <a:ext cx="3905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it-IT" altLang="it-IT" sz="2000" baseline="0">
                <a:solidFill>
                  <a:srgbClr val="1C1C1C"/>
                </a:solidFill>
                <a:latin typeface="Comic Sans MS" pitchFamily="66" charset="0"/>
              </a:rPr>
              <a:t>P</a:t>
            </a:r>
            <a:r>
              <a:rPr lang="it-IT" altLang="it-IT" sz="2000" baseline="-25000">
                <a:solidFill>
                  <a:srgbClr val="1C1C1C"/>
                </a:solidFill>
                <a:latin typeface="Comic Sans MS" pitchFamily="66" charset="0"/>
              </a:rPr>
              <a:t>1</a:t>
            </a:r>
            <a:endParaRPr lang="it-IT" altLang="it-IT" sz="2000" baseline="0">
              <a:solidFill>
                <a:srgbClr val="1C1C1C"/>
              </a:solidFill>
              <a:latin typeface="Comic Sans MS" pitchFamily="66" charset="0"/>
            </a:endParaRPr>
          </a:p>
        </p:txBody>
      </p:sp>
      <p:sp>
        <p:nvSpPr>
          <p:cNvPr id="20" name="Text Box 16">
            <a:extLst>
              <a:ext uri="{FF2B5EF4-FFF2-40B4-BE49-F238E27FC236}">
                <a16:creationId xmlns:a16="http://schemas.microsoft.com/office/drawing/2014/main" id="{9E04EBEC-5CC5-36EB-07E7-43F548F588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8075" y="5864321"/>
            <a:ext cx="415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it-IT" altLang="it-IT" sz="2000" baseline="0">
                <a:solidFill>
                  <a:srgbClr val="1C1C1C"/>
                </a:solidFill>
                <a:latin typeface="Comic Sans MS" pitchFamily="66" charset="0"/>
              </a:rPr>
              <a:t>P</a:t>
            </a:r>
            <a:r>
              <a:rPr lang="it-IT" altLang="it-IT" sz="2000" baseline="-25000">
                <a:solidFill>
                  <a:srgbClr val="1C1C1C"/>
                </a:solidFill>
                <a:latin typeface="Comic Sans MS" pitchFamily="66" charset="0"/>
              </a:rPr>
              <a:t>2</a:t>
            </a:r>
            <a:endParaRPr lang="it-IT" altLang="it-IT" sz="2000" baseline="0">
              <a:solidFill>
                <a:srgbClr val="1C1C1C"/>
              </a:solidFill>
              <a:latin typeface="Comic Sans MS" pitchFamily="66" charset="0"/>
            </a:endParaRPr>
          </a:p>
        </p:txBody>
      </p:sp>
      <p:sp>
        <p:nvSpPr>
          <p:cNvPr id="21" name="Text Box 17">
            <a:extLst>
              <a:ext uri="{FF2B5EF4-FFF2-40B4-BE49-F238E27FC236}">
                <a16:creationId xmlns:a16="http://schemas.microsoft.com/office/drawing/2014/main" id="{E78DF4A0-D649-90BD-FEE0-9C218FE60A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4287" y="5864321"/>
            <a:ext cx="415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it-IT" altLang="it-IT" sz="2000" baseline="0">
                <a:solidFill>
                  <a:srgbClr val="1C1C1C"/>
                </a:solidFill>
                <a:latin typeface="Comic Sans MS" pitchFamily="66" charset="0"/>
              </a:rPr>
              <a:t>P</a:t>
            </a:r>
            <a:r>
              <a:rPr lang="it-IT" altLang="it-IT" sz="2000" baseline="-25000">
                <a:solidFill>
                  <a:srgbClr val="1C1C1C"/>
                </a:solidFill>
                <a:latin typeface="Comic Sans MS" pitchFamily="66" charset="0"/>
              </a:rPr>
              <a:t>3</a:t>
            </a:r>
            <a:endParaRPr lang="it-IT" altLang="it-IT" sz="2000" baseline="0">
              <a:solidFill>
                <a:srgbClr val="1C1C1C"/>
              </a:solidFill>
              <a:latin typeface="Comic Sans MS" pitchFamily="66" charset="0"/>
            </a:endParaRPr>
          </a:p>
        </p:txBody>
      </p:sp>
      <p:sp>
        <p:nvSpPr>
          <p:cNvPr id="22" name="Rectangle 18">
            <a:extLst>
              <a:ext uri="{FF2B5EF4-FFF2-40B4-BE49-F238E27FC236}">
                <a16:creationId xmlns:a16="http://schemas.microsoft.com/office/drawing/2014/main" id="{0977ECAB-84AF-2611-9737-0BAB48E605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9887" y="3197321"/>
            <a:ext cx="685800" cy="1981200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endParaRPr lang="it-IT" altLang="it-IT" sz="2000" baseline="0" dirty="0">
              <a:solidFill>
                <a:srgbClr val="3333CC"/>
              </a:solidFill>
              <a:latin typeface="Comic Sans MS" pitchFamily="66" charset="0"/>
            </a:endParaRPr>
          </a:p>
          <a:p>
            <a:pPr algn="ctr"/>
            <a:r>
              <a:rPr lang="it-IT" altLang="it-IT" sz="2000" baseline="0" dirty="0">
                <a:solidFill>
                  <a:srgbClr val="3333CC"/>
                </a:solidFill>
                <a:latin typeface="Comic Sans MS" pitchFamily="66" charset="0"/>
              </a:rPr>
              <a:t>a</a:t>
            </a:r>
            <a:r>
              <a:rPr lang="it-IT" altLang="it-IT" sz="2000" baseline="-25000" dirty="0">
                <a:solidFill>
                  <a:srgbClr val="3333CC"/>
                </a:solidFill>
                <a:latin typeface="Comic Sans MS" pitchFamily="66" charset="0"/>
              </a:rPr>
              <a:t>0</a:t>
            </a:r>
          </a:p>
          <a:p>
            <a:pPr algn="ctr"/>
            <a:r>
              <a:rPr lang="it-IT" altLang="it-IT" sz="2000" baseline="0" dirty="0">
                <a:solidFill>
                  <a:srgbClr val="3333CC"/>
                </a:solidFill>
                <a:latin typeface="Comic Sans MS" pitchFamily="66" charset="0"/>
              </a:rPr>
              <a:t>a</a:t>
            </a:r>
            <a:r>
              <a:rPr lang="it-IT" altLang="it-IT" sz="2000" baseline="-25000" dirty="0">
                <a:solidFill>
                  <a:srgbClr val="3333CC"/>
                </a:solidFill>
                <a:latin typeface="Comic Sans MS" pitchFamily="66" charset="0"/>
              </a:rPr>
              <a:t>1</a:t>
            </a:r>
          </a:p>
          <a:p>
            <a:pPr algn="ctr"/>
            <a:r>
              <a:rPr lang="it-IT" altLang="it-IT" sz="2000" dirty="0">
                <a:solidFill>
                  <a:srgbClr val="3333CC"/>
                </a:solidFill>
                <a:latin typeface="Comic Sans MS" pitchFamily="66" charset="0"/>
              </a:rPr>
              <a:t>.</a:t>
            </a:r>
          </a:p>
          <a:p>
            <a:pPr algn="ctr"/>
            <a:r>
              <a:rPr lang="it-IT" altLang="it-IT" sz="2000" b="1" baseline="-25000" dirty="0">
                <a:solidFill>
                  <a:srgbClr val="3333CC"/>
                </a:solidFill>
                <a:latin typeface="Comic Sans MS" pitchFamily="66" charset="0"/>
              </a:rPr>
              <a:t>.</a:t>
            </a:r>
          </a:p>
          <a:p>
            <a:pPr algn="ctr"/>
            <a:r>
              <a:rPr lang="it-IT" altLang="it-IT" sz="2000" b="1" baseline="-25000" dirty="0">
                <a:solidFill>
                  <a:srgbClr val="3333CC"/>
                </a:solidFill>
                <a:latin typeface="Comic Sans MS" pitchFamily="66" charset="0"/>
              </a:rPr>
              <a:t>.</a:t>
            </a:r>
          </a:p>
          <a:p>
            <a:pPr algn="ctr"/>
            <a:endParaRPr lang="it-IT" altLang="it-IT" sz="2000" b="1" baseline="-25000" dirty="0">
              <a:solidFill>
                <a:srgbClr val="3333CC"/>
              </a:solidFill>
              <a:latin typeface="Comic Sans MS" pitchFamily="66" charset="0"/>
            </a:endParaRPr>
          </a:p>
          <a:p>
            <a:pPr algn="ctr"/>
            <a:r>
              <a:rPr lang="it-IT" altLang="it-IT" sz="2000" baseline="0" dirty="0">
                <a:solidFill>
                  <a:srgbClr val="3333CC"/>
                </a:solidFill>
                <a:latin typeface="Comic Sans MS" pitchFamily="66" charset="0"/>
              </a:rPr>
              <a:t>a</a:t>
            </a:r>
            <a:r>
              <a:rPr lang="it-IT" altLang="it-IT" sz="2000" baseline="-25000" dirty="0">
                <a:solidFill>
                  <a:srgbClr val="3333CC"/>
                </a:solidFill>
                <a:latin typeface="Comic Sans MS" pitchFamily="66" charset="0"/>
              </a:rPr>
              <a:t>15</a:t>
            </a:r>
            <a:endParaRPr lang="it-IT" altLang="it-IT" sz="2000" baseline="0" dirty="0">
              <a:solidFill>
                <a:srgbClr val="3333CC"/>
              </a:solidFill>
              <a:latin typeface="Comic Sans MS" pitchFamily="66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SzPct val="70000"/>
            </a:pPr>
            <a:endParaRPr lang="it-IT" altLang="it-IT" sz="2000" baseline="0" dirty="0">
              <a:solidFill>
                <a:srgbClr val="FF6600"/>
              </a:solidFill>
              <a:latin typeface="Comic Sans MS" pitchFamily="66" charset="0"/>
            </a:endParaRPr>
          </a:p>
        </p:txBody>
      </p:sp>
      <p:sp>
        <p:nvSpPr>
          <p:cNvPr id="23" name="Line 19">
            <a:extLst>
              <a:ext uri="{FF2B5EF4-FFF2-40B4-BE49-F238E27FC236}">
                <a16:creationId xmlns:a16="http://schemas.microsoft.com/office/drawing/2014/main" id="{25767147-AFA3-E7A5-4B02-95755DC958B5}"/>
              </a:ext>
            </a:extLst>
          </p:cNvPr>
          <p:cNvSpPr>
            <a:spLocks noChangeShapeType="1"/>
          </p:cNvSpPr>
          <p:nvPr/>
        </p:nvSpPr>
        <p:spPr bwMode="auto">
          <a:xfrm>
            <a:off x="3862787" y="5178521"/>
            <a:ext cx="0" cy="2286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 sz="1400" baseline="0">
              <a:solidFill>
                <a:srgbClr val="000000"/>
              </a:solidFill>
            </a:endParaRPr>
          </a:p>
        </p:txBody>
      </p:sp>
      <p:sp>
        <p:nvSpPr>
          <p:cNvPr id="24" name="Line 20">
            <a:extLst>
              <a:ext uri="{FF2B5EF4-FFF2-40B4-BE49-F238E27FC236}">
                <a16:creationId xmlns:a16="http://schemas.microsoft.com/office/drawing/2014/main" id="{CCD89E14-6AD4-DF55-D605-1281D3B8F08C}"/>
              </a:ext>
            </a:extLst>
          </p:cNvPr>
          <p:cNvSpPr>
            <a:spLocks noChangeShapeType="1"/>
          </p:cNvSpPr>
          <p:nvPr/>
        </p:nvSpPr>
        <p:spPr bwMode="auto">
          <a:xfrm>
            <a:off x="5386787" y="5178521"/>
            <a:ext cx="0" cy="2286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 sz="1400" baseline="0">
              <a:solidFill>
                <a:srgbClr val="000000"/>
              </a:solidFill>
            </a:endParaRPr>
          </a:p>
        </p:txBody>
      </p:sp>
      <p:sp>
        <p:nvSpPr>
          <p:cNvPr id="25" name="Line 21">
            <a:extLst>
              <a:ext uri="{FF2B5EF4-FFF2-40B4-BE49-F238E27FC236}">
                <a16:creationId xmlns:a16="http://schemas.microsoft.com/office/drawing/2014/main" id="{5EAEF832-0942-FFA9-D8CB-AF6E19345577}"/>
              </a:ext>
            </a:extLst>
          </p:cNvPr>
          <p:cNvSpPr>
            <a:spLocks noChangeShapeType="1"/>
          </p:cNvSpPr>
          <p:nvPr/>
        </p:nvSpPr>
        <p:spPr bwMode="auto">
          <a:xfrm>
            <a:off x="6986987" y="5178521"/>
            <a:ext cx="0" cy="2286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 sz="1400" baseline="0">
              <a:solidFill>
                <a:srgbClr val="000000"/>
              </a:solidFill>
            </a:endParaRPr>
          </a:p>
        </p:txBody>
      </p:sp>
      <p:sp>
        <p:nvSpPr>
          <p:cNvPr id="26" name="Line 22">
            <a:extLst>
              <a:ext uri="{FF2B5EF4-FFF2-40B4-BE49-F238E27FC236}">
                <a16:creationId xmlns:a16="http://schemas.microsoft.com/office/drawing/2014/main" id="{7AE0AE10-13F8-F7CF-BD73-58FA3CCEB8B8}"/>
              </a:ext>
            </a:extLst>
          </p:cNvPr>
          <p:cNvSpPr>
            <a:spLocks noChangeShapeType="1"/>
          </p:cNvSpPr>
          <p:nvPr/>
        </p:nvSpPr>
        <p:spPr bwMode="auto">
          <a:xfrm>
            <a:off x="8434787" y="5178521"/>
            <a:ext cx="0" cy="2286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 sz="1400" baseline="0">
              <a:solidFill>
                <a:srgbClr val="000000"/>
              </a:solidFill>
            </a:endParaRPr>
          </a:p>
        </p:txBody>
      </p:sp>
      <p:sp>
        <p:nvSpPr>
          <p:cNvPr id="27" name="Rectangle 23">
            <a:extLst>
              <a:ext uri="{FF2B5EF4-FFF2-40B4-BE49-F238E27FC236}">
                <a16:creationId xmlns:a16="http://schemas.microsoft.com/office/drawing/2014/main" id="{D231237B-E00E-962C-E31C-2B03EF59B3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3887" y="3197321"/>
            <a:ext cx="685800" cy="1981200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SzPct val="70000"/>
            </a:pPr>
            <a:endParaRPr lang="it-IT" altLang="it-IT" sz="2000" baseline="0" dirty="0">
              <a:solidFill>
                <a:srgbClr val="FF6600"/>
              </a:solidFill>
              <a:latin typeface="Comic Sans MS" pitchFamily="66" charset="0"/>
            </a:endParaRPr>
          </a:p>
        </p:txBody>
      </p:sp>
      <p:sp>
        <p:nvSpPr>
          <p:cNvPr id="28" name="Rectangle 24">
            <a:extLst>
              <a:ext uri="{FF2B5EF4-FFF2-40B4-BE49-F238E27FC236}">
                <a16:creationId xmlns:a16="http://schemas.microsoft.com/office/drawing/2014/main" id="{900DD255-47D9-1DAF-A61C-9DCFDFF8A7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4562" y="3197321"/>
            <a:ext cx="685800" cy="1981200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SzPct val="70000"/>
            </a:pPr>
            <a:endParaRPr lang="it-IT" altLang="it-IT" sz="2000" baseline="0" dirty="0">
              <a:solidFill>
                <a:srgbClr val="FF6600"/>
              </a:solidFill>
              <a:latin typeface="Comic Sans MS" pitchFamily="66" charset="0"/>
            </a:endParaRPr>
          </a:p>
        </p:txBody>
      </p:sp>
      <p:sp>
        <p:nvSpPr>
          <p:cNvPr id="29" name="Rectangle 25">
            <a:extLst>
              <a:ext uri="{FF2B5EF4-FFF2-40B4-BE49-F238E27FC236}">
                <a16:creationId xmlns:a16="http://schemas.microsoft.com/office/drawing/2014/main" id="{C4C7185E-A397-2615-2941-6261CC6136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2362" y="3197321"/>
            <a:ext cx="685800" cy="1981200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SzPct val="70000"/>
            </a:pPr>
            <a:endParaRPr lang="it-IT" altLang="it-IT" sz="2000" baseline="0" dirty="0">
              <a:solidFill>
                <a:srgbClr val="FF6600"/>
              </a:solidFill>
              <a:latin typeface="Comic Sans MS" pitchFamily="66" charset="0"/>
            </a:endParaRPr>
          </a:p>
        </p:txBody>
      </p:sp>
      <p:sp>
        <p:nvSpPr>
          <p:cNvPr id="38" name="Text Box 34">
            <a:extLst>
              <a:ext uri="{FF2B5EF4-FFF2-40B4-BE49-F238E27FC236}">
                <a16:creationId xmlns:a16="http://schemas.microsoft.com/office/drawing/2014/main" id="{984FA579-4C45-1F17-ACEE-4AC28914F8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9194" y="8113723"/>
            <a:ext cx="709681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altLang="it-IT" sz="3600" baseline="0" dirty="0">
                <a:solidFill>
                  <a:srgbClr val="0000FF"/>
                </a:solidFill>
                <a:latin typeface="Comic Sans MS" pitchFamily="66" charset="0"/>
              </a:rPr>
              <a:t>How to compute the global sum?</a:t>
            </a:r>
            <a:endParaRPr lang="it-IT" altLang="it-IT" sz="3600" baseline="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41" name="Text Box 41">
            <a:extLst>
              <a:ext uri="{FF2B5EF4-FFF2-40B4-BE49-F238E27FC236}">
                <a16:creationId xmlns:a16="http://schemas.microsoft.com/office/drawing/2014/main" id="{975B61E2-7F6C-CCE4-C0B2-8F79E78409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2298" y="1978670"/>
            <a:ext cx="3600444" cy="584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600" b="1" baseline="0" dirty="0">
                <a:solidFill>
                  <a:prstClr val="black"/>
                </a:solidFill>
                <a:latin typeface="Comic Sans MS" pitchFamily="66" charset="0"/>
              </a:rPr>
              <a:t>data </a:t>
            </a:r>
            <a:r>
              <a:rPr lang="en-US" sz="1600" b="1" u="sng" baseline="0" dirty="0">
                <a:solidFill>
                  <a:prstClr val="black"/>
                </a:solidFill>
                <a:latin typeface="Comic Sans MS" pitchFamily="66" charset="0"/>
              </a:rPr>
              <a:t>must be distributed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600" b="1" baseline="0" dirty="0">
                <a:solidFill>
                  <a:prstClr val="black"/>
                </a:solidFill>
                <a:latin typeface="Comic Sans MS" pitchFamily="66" charset="0"/>
              </a:rPr>
              <a:t>among the processors</a:t>
            </a:r>
            <a:endParaRPr lang="it-IT" sz="1600" b="1" u="sng" baseline="0" dirty="0">
              <a:solidFill>
                <a:prstClr val="black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773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E4400E75-A6E0-2722-4B0A-12F8560EA4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2107" y="2167918"/>
            <a:ext cx="11475067" cy="1143000"/>
          </a:xfrm>
        </p:spPr>
        <p:txBody>
          <a:bodyPr/>
          <a:lstStyle/>
          <a:p>
            <a:pPr eaLnBrk="1" hangingPunct="1"/>
            <a:r>
              <a:rPr lang="it-IT" altLang="it-IT" sz="3200" dirty="0">
                <a:solidFill>
                  <a:srgbClr val="00B050"/>
                </a:solidFill>
              </a:rPr>
              <a:t>Data </a:t>
            </a:r>
            <a:r>
              <a:rPr lang="it-IT" altLang="it-IT" sz="3200" dirty="0" err="1">
                <a:solidFill>
                  <a:srgbClr val="00B050"/>
                </a:solidFill>
              </a:rPr>
              <a:t>distribution</a:t>
            </a:r>
            <a:r>
              <a:rPr lang="it-IT" altLang="it-IT" sz="3200" dirty="0">
                <a:solidFill>
                  <a:srgbClr val="00B050"/>
                </a:solidFill>
              </a:rPr>
              <a:t>:</a:t>
            </a:r>
            <a:r>
              <a:rPr lang="it-IT" altLang="it-IT" sz="3200" dirty="0">
                <a:solidFill>
                  <a:srgbClr val="0000FF"/>
                </a:solidFill>
              </a:rPr>
              <a:t> </a:t>
            </a:r>
            <a:r>
              <a:rPr lang="it-IT" altLang="it-IT" sz="2400" dirty="0">
                <a:solidFill>
                  <a:schemeClr val="tx1"/>
                </a:solidFill>
              </a:rPr>
              <a:t>the master PC </a:t>
            </a:r>
            <a:r>
              <a:rPr lang="it-IT" altLang="it-IT" sz="2400" dirty="0" err="1">
                <a:solidFill>
                  <a:schemeClr val="tx1"/>
                </a:solidFill>
              </a:rPr>
              <a:t>sends</a:t>
            </a:r>
            <a:r>
              <a:rPr lang="it-IT" altLang="it-IT" sz="2400" dirty="0">
                <a:solidFill>
                  <a:schemeClr val="tx1"/>
                </a:solidFill>
              </a:rPr>
              <a:t> </a:t>
            </a:r>
            <a:r>
              <a:rPr lang="it-IT" altLang="it-IT" sz="2400" dirty="0" err="1">
                <a:solidFill>
                  <a:schemeClr val="tx1"/>
                </a:solidFill>
              </a:rPr>
              <a:t>local</a:t>
            </a:r>
            <a:r>
              <a:rPr lang="it-IT" altLang="it-IT" sz="2400" dirty="0">
                <a:solidFill>
                  <a:schemeClr val="tx1"/>
                </a:solidFill>
              </a:rPr>
              <a:t> data </a:t>
            </a:r>
            <a:r>
              <a:rPr lang="en-US" altLang="it-IT" sz="2400" dirty="0">
                <a:solidFill>
                  <a:schemeClr val="tx1"/>
                </a:solidFill>
              </a:rPr>
              <a:t>to the other PCs in the cluster</a:t>
            </a:r>
            <a:endParaRPr lang="it-IT" altLang="it-IT" sz="2400" dirty="0">
              <a:solidFill>
                <a:schemeClr val="tx1"/>
              </a:solidFill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E4FA4D1-33AE-65E4-B2F6-FC115DB01DD7}"/>
              </a:ext>
            </a:extLst>
          </p:cNvPr>
          <p:cNvSpPr txBox="1">
            <a:spLocks noChangeArrowheads="1"/>
          </p:cNvSpPr>
          <p:nvPr/>
        </p:nvSpPr>
        <p:spPr>
          <a:xfrm>
            <a:off x="3948836" y="1080236"/>
            <a:ext cx="8051800" cy="8382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2E3C5D"/>
                </a:solidFill>
                <a:latin typeface="Avenir Black" panose="02000503020000020003" pitchFamily="2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venir Black" panose="02000503020000020003" pitchFamily="2" charset="0"/>
                <a:ea typeface="+mj-ea"/>
                <a:cs typeface="Calibri" panose="020F0502020204030204" pitchFamily="34" charset="0"/>
              </a:rPr>
              <a:t>Parallel</a:t>
            </a:r>
            <a:r>
              <a:rPr kumimoji="0" lang="it-IT" alt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venir Black" panose="02000503020000020003" pitchFamily="2" charset="0"/>
                <a:ea typeface="+mj-ea"/>
                <a:cs typeface="Calibri" panose="020F0502020204030204" pitchFamily="34" charset="0"/>
              </a:rPr>
              <a:t> sum – </a:t>
            </a:r>
            <a:r>
              <a:rPr kumimoji="0" lang="it-IT" alt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enir Black" panose="02000503020000020003" pitchFamily="2" charset="0"/>
                <a:ea typeface="+mj-ea"/>
                <a:cs typeface="Calibri" panose="020F0502020204030204" pitchFamily="34" charset="0"/>
              </a:rPr>
              <a:t>MIMD-DM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9466FF64-4B19-6841-14AD-00D57D97ECED}"/>
              </a:ext>
            </a:extLst>
          </p:cNvPr>
          <p:cNvSpPr txBox="1">
            <a:spLocks noChangeArrowheads="1"/>
          </p:cNvSpPr>
          <p:nvPr/>
        </p:nvSpPr>
        <p:spPr>
          <a:xfrm>
            <a:off x="387163" y="2884670"/>
            <a:ext cx="7772400" cy="4413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it-IT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Example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N=16, p=4</a:t>
            </a:r>
          </a:p>
        </p:txBody>
      </p:sp>
      <p:sp>
        <p:nvSpPr>
          <p:cNvPr id="8" name="Line 4">
            <a:extLst>
              <a:ext uri="{FF2B5EF4-FFF2-40B4-BE49-F238E27FC236}">
                <a16:creationId xmlns:a16="http://schemas.microsoft.com/office/drawing/2014/main" id="{909841C8-5527-C5F2-3C6A-E7C79E253B2C}"/>
              </a:ext>
            </a:extLst>
          </p:cNvPr>
          <p:cNvSpPr>
            <a:spLocks noChangeShapeType="1"/>
          </p:cNvSpPr>
          <p:nvPr/>
        </p:nvSpPr>
        <p:spPr bwMode="auto">
          <a:xfrm>
            <a:off x="3862787" y="2816321"/>
            <a:ext cx="457200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Line 5">
            <a:extLst>
              <a:ext uri="{FF2B5EF4-FFF2-40B4-BE49-F238E27FC236}">
                <a16:creationId xmlns:a16="http://schemas.microsoft.com/office/drawing/2014/main" id="{3879BD41-0243-E135-5E59-F149ABBCF6C8}"/>
              </a:ext>
            </a:extLst>
          </p:cNvPr>
          <p:cNvSpPr>
            <a:spLocks noChangeShapeType="1"/>
          </p:cNvSpPr>
          <p:nvPr/>
        </p:nvSpPr>
        <p:spPr bwMode="auto">
          <a:xfrm>
            <a:off x="3862787" y="2816321"/>
            <a:ext cx="0" cy="3810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Line 6">
            <a:extLst>
              <a:ext uri="{FF2B5EF4-FFF2-40B4-BE49-F238E27FC236}">
                <a16:creationId xmlns:a16="http://schemas.microsoft.com/office/drawing/2014/main" id="{CA3B0509-987A-5592-F53D-FF04B33838FF}"/>
              </a:ext>
            </a:extLst>
          </p:cNvPr>
          <p:cNvSpPr>
            <a:spLocks noChangeShapeType="1"/>
          </p:cNvSpPr>
          <p:nvPr/>
        </p:nvSpPr>
        <p:spPr bwMode="auto">
          <a:xfrm>
            <a:off x="8434787" y="2816321"/>
            <a:ext cx="0" cy="3810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Line 7">
            <a:extLst>
              <a:ext uri="{FF2B5EF4-FFF2-40B4-BE49-F238E27FC236}">
                <a16:creationId xmlns:a16="http://schemas.microsoft.com/office/drawing/2014/main" id="{6C018B97-14C0-8791-1FC8-27BFC3AA6610}"/>
              </a:ext>
            </a:extLst>
          </p:cNvPr>
          <p:cNvSpPr>
            <a:spLocks noChangeShapeType="1"/>
          </p:cNvSpPr>
          <p:nvPr/>
        </p:nvSpPr>
        <p:spPr bwMode="auto">
          <a:xfrm>
            <a:off x="5386787" y="2816321"/>
            <a:ext cx="0" cy="3810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Line 8">
            <a:extLst>
              <a:ext uri="{FF2B5EF4-FFF2-40B4-BE49-F238E27FC236}">
                <a16:creationId xmlns:a16="http://schemas.microsoft.com/office/drawing/2014/main" id="{AF21C022-761C-394C-CFAD-9FC4455E8E57}"/>
              </a:ext>
            </a:extLst>
          </p:cNvPr>
          <p:cNvSpPr>
            <a:spLocks noChangeShapeType="1"/>
          </p:cNvSpPr>
          <p:nvPr/>
        </p:nvSpPr>
        <p:spPr bwMode="auto">
          <a:xfrm>
            <a:off x="6986987" y="2816321"/>
            <a:ext cx="0" cy="3810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03401535-578F-0D10-C9FC-17BDE56307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4187" y="5407121"/>
            <a:ext cx="457200" cy="457200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CPU</a:t>
            </a:r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A7883043-B958-D8D5-F0BB-CCD19FA19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8187" y="5407121"/>
            <a:ext cx="457200" cy="457200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CPU</a:t>
            </a:r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5B090A7E-A696-1B61-88AC-DD22CE566A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8387" y="5407121"/>
            <a:ext cx="457200" cy="457200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CPU</a:t>
            </a:r>
          </a:p>
        </p:txBody>
      </p:sp>
      <p:sp>
        <p:nvSpPr>
          <p:cNvPr id="16" name="Rectangle 12">
            <a:extLst>
              <a:ext uri="{FF2B5EF4-FFF2-40B4-BE49-F238E27FC236}">
                <a16:creationId xmlns:a16="http://schemas.microsoft.com/office/drawing/2014/main" id="{0002775C-6437-8BC3-FC90-20F542631E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6187" y="5407121"/>
            <a:ext cx="457200" cy="457200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CPU</a:t>
            </a:r>
          </a:p>
        </p:txBody>
      </p:sp>
      <p:sp>
        <p:nvSpPr>
          <p:cNvPr id="17" name="Text Box 13">
            <a:extLst>
              <a:ext uri="{FF2B5EF4-FFF2-40B4-BE49-F238E27FC236}">
                <a16:creationId xmlns:a16="http://schemas.microsoft.com/office/drawing/2014/main" id="{4E8A2FB6-BFAE-475D-3747-76FDF0E5C0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2453" y="3730721"/>
            <a:ext cx="15440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Local 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memories</a:t>
            </a:r>
            <a:endParaRPr kumimoji="0" lang="it-IT" altLang="it-IT" sz="2400" b="0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60989ADB-3A1C-ED1F-F0F1-BE23684AC9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3237" y="5864321"/>
            <a:ext cx="415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000" b="0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P</a:t>
            </a:r>
            <a:r>
              <a:rPr kumimoji="0" lang="it-IT" altLang="it-IT" sz="2000" b="0" i="0" u="none" strike="noStrike" kern="1200" cap="none" spc="0" normalizeH="0" baseline="-2500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0</a:t>
            </a:r>
            <a:endParaRPr kumimoji="0" lang="it-IT" altLang="it-IT" sz="20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9" name="Text Box 15">
            <a:extLst>
              <a:ext uri="{FF2B5EF4-FFF2-40B4-BE49-F238E27FC236}">
                <a16:creationId xmlns:a16="http://schemas.microsoft.com/office/drawing/2014/main" id="{49BDAC94-0B85-49C6-94E1-0A65624394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9462" y="5864321"/>
            <a:ext cx="3905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000" b="0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P</a:t>
            </a:r>
            <a:r>
              <a:rPr kumimoji="0" lang="it-IT" altLang="it-IT" sz="2000" b="0" i="0" u="none" strike="noStrike" kern="1200" cap="none" spc="0" normalizeH="0" baseline="-2500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1</a:t>
            </a:r>
            <a:endParaRPr kumimoji="0" lang="it-IT" altLang="it-IT" sz="20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0" name="Text Box 16">
            <a:extLst>
              <a:ext uri="{FF2B5EF4-FFF2-40B4-BE49-F238E27FC236}">
                <a16:creationId xmlns:a16="http://schemas.microsoft.com/office/drawing/2014/main" id="{9E04EBEC-5CC5-36EB-07E7-43F548F588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8075" y="5864321"/>
            <a:ext cx="415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000" b="0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P</a:t>
            </a:r>
            <a:r>
              <a:rPr kumimoji="0" lang="it-IT" altLang="it-IT" sz="2000" b="0" i="0" u="none" strike="noStrike" kern="1200" cap="none" spc="0" normalizeH="0" baseline="-2500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2</a:t>
            </a:r>
            <a:endParaRPr kumimoji="0" lang="it-IT" altLang="it-IT" sz="20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1" name="Text Box 17">
            <a:extLst>
              <a:ext uri="{FF2B5EF4-FFF2-40B4-BE49-F238E27FC236}">
                <a16:creationId xmlns:a16="http://schemas.microsoft.com/office/drawing/2014/main" id="{E78DF4A0-D649-90BD-FEE0-9C218FE60A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4287" y="5864321"/>
            <a:ext cx="415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000" b="0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P</a:t>
            </a:r>
            <a:r>
              <a:rPr kumimoji="0" lang="it-IT" altLang="it-IT" sz="2000" b="0" i="0" u="none" strike="noStrike" kern="1200" cap="none" spc="0" normalizeH="0" baseline="-2500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3</a:t>
            </a:r>
            <a:endParaRPr kumimoji="0" lang="it-IT" altLang="it-IT" sz="20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2" name="Rectangle 18">
            <a:extLst>
              <a:ext uri="{FF2B5EF4-FFF2-40B4-BE49-F238E27FC236}">
                <a16:creationId xmlns:a16="http://schemas.microsoft.com/office/drawing/2014/main" id="{0977ECAB-84AF-2611-9737-0BAB48E605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9887" y="3197321"/>
            <a:ext cx="685800" cy="1981200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000" b="0" i="0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a</a:t>
            </a:r>
            <a:r>
              <a:rPr kumimoji="0" lang="it-IT" altLang="it-IT" sz="2000" b="0" i="0" u="none" strike="noStrike" kern="1200" cap="none" spc="0" normalizeH="0" baseline="-2500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0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a</a:t>
            </a:r>
            <a:r>
              <a:rPr kumimoji="0" lang="it-IT" altLang="it-IT" sz="2000" b="0" i="0" u="none" strike="noStrike" kern="1200" cap="none" spc="0" normalizeH="0" baseline="-2500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1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.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000" b="1" i="0" u="none" strike="noStrike" kern="1200" cap="none" spc="0" normalizeH="0" baseline="-2500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.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000" b="1" i="0" u="none" strike="noStrike" kern="1200" cap="none" spc="0" normalizeH="0" baseline="-2500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.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000" b="1" i="0" u="none" strike="noStrike" kern="1200" cap="none" spc="0" normalizeH="0" baseline="-2500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a</a:t>
            </a:r>
            <a:r>
              <a:rPr kumimoji="0" lang="it-IT" altLang="it-IT" sz="2000" b="0" i="0" u="none" strike="noStrike" kern="1200" cap="none" spc="0" normalizeH="0" baseline="-2500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15</a:t>
            </a:r>
            <a:endParaRPr kumimoji="0" lang="it-IT" altLang="it-IT" sz="2000" b="0" i="0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0" marR="0" lvl="0" indent="0" algn="ctr" defTabSz="914400" rtl="0" eaLnBrk="0" fontAlgn="auto" latinLnBrk="0" hangingPunct="0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70000"/>
              <a:buFontTx/>
              <a:buNone/>
              <a:tabLst/>
              <a:defRPr/>
            </a:pPr>
            <a:endParaRPr kumimoji="0" lang="it-IT" altLang="it-IT" sz="2000" b="0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3" name="Line 19">
            <a:extLst>
              <a:ext uri="{FF2B5EF4-FFF2-40B4-BE49-F238E27FC236}">
                <a16:creationId xmlns:a16="http://schemas.microsoft.com/office/drawing/2014/main" id="{25767147-AFA3-E7A5-4B02-95755DC958B5}"/>
              </a:ext>
            </a:extLst>
          </p:cNvPr>
          <p:cNvSpPr>
            <a:spLocks noChangeShapeType="1"/>
          </p:cNvSpPr>
          <p:nvPr/>
        </p:nvSpPr>
        <p:spPr bwMode="auto">
          <a:xfrm>
            <a:off x="3862787" y="5178521"/>
            <a:ext cx="0" cy="2286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Line 20">
            <a:extLst>
              <a:ext uri="{FF2B5EF4-FFF2-40B4-BE49-F238E27FC236}">
                <a16:creationId xmlns:a16="http://schemas.microsoft.com/office/drawing/2014/main" id="{CCD89E14-6AD4-DF55-D605-1281D3B8F08C}"/>
              </a:ext>
            </a:extLst>
          </p:cNvPr>
          <p:cNvSpPr>
            <a:spLocks noChangeShapeType="1"/>
          </p:cNvSpPr>
          <p:nvPr/>
        </p:nvSpPr>
        <p:spPr bwMode="auto">
          <a:xfrm>
            <a:off x="5386787" y="5178521"/>
            <a:ext cx="0" cy="2286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Line 21">
            <a:extLst>
              <a:ext uri="{FF2B5EF4-FFF2-40B4-BE49-F238E27FC236}">
                <a16:creationId xmlns:a16="http://schemas.microsoft.com/office/drawing/2014/main" id="{5EAEF832-0942-FFA9-D8CB-AF6E19345577}"/>
              </a:ext>
            </a:extLst>
          </p:cNvPr>
          <p:cNvSpPr>
            <a:spLocks noChangeShapeType="1"/>
          </p:cNvSpPr>
          <p:nvPr/>
        </p:nvSpPr>
        <p:spPr bwMode="auto">
          <a:xfrm>
            <a:off x="6986987" y="5178521"/>
            <a:ext cx="0" cy="2286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Line 22">
            <a:extLst>
              <a:ext uri="{FF2B5EF4-FFF2-40B4-BE49-F238E27FC236}">
                <a16:creationId xmlns:a16="http://schemas.microsoft.com/office/drawing/2014/main" id="{7AE0AE10-13F8-F7CF-BD73-58FA3CCEB8B8}"/>
              </a:ext>
            </a:extLst>
          </p:cNvPr>
          <p:cNvSpPr>
            <a:spLocks noChangeShapeType="1"/>
          </p:cNvSpPr>
          <p:nvPr/>
        </p:nvSpPr>
        <p:spPr bwMode="auto">
          <a:xfrm>
            <a:off x="8434787" y="5178521"/>
            <a:ext cx="0" cy="2286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3">
            <a:extLst>
              <a:ext uri="{FF2B5EF4-FFF2-40B4-BE49-F238E27FC236}">
                <a16:creationId xmlns:a16="http://schemas.microsoft.com/office/drawing/2014/main" id="{D231237B-E00E-962C-E31C-2B03EF59B3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3887" y="3197321"/>
            <a:ext cx="685800" cy="1981200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70000"/>
              <a:buFontTx/>
              <a:buNone/>
              <a:tabLst/>
              <a:defRPr/>
            </a:pPr>
            <a:endParaRPr kumimoji="0" lang="it-IT" altLang="it-IT" sz="2000" b="0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8" name="Rectangle 24">
            <a:extLst>
              <a:ext uri="{FF2B5EF4-FFF2-40B4-BE49-F238E27FC236}">
                <a16:creationId xmlns:a16="http://schemas.microsoft.com/office/drawing/2014/main" id="{900DD255-47D9-1DAF-A61C-9DCFDFF8A7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4562" y="3197321"/>
            <a:ext cx="685800" cy="1981200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70000"/>
              <a:buFontTx/>
              <a:buNone/>
              <a:tabLst/>
              <a:defRPr/>
            </a:pPr>
            <a:endParaRPr kumimoji="0" lang="it-IT" altLang="it-IT" sz="2000" b="0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9" name="Rectangle 25">
            <a:extLst>
              <a:ext uri="{FF2B5EF4-FFF2-40B4-BE49-F238E27FC236}">
                <a16:creationId xmlns:a16="http://schemas.microsoft.com/office/drawing/2014/main" id="{C4C7185E-A397-2615-2941-6261CC6136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2362" y="3197321"/>
            <a:ext cx="685800" cy="1981200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70000"/>
              <a:buFontTx/>
              <a:buNone/>
              <a:tabLst/>
              <a:defRPr/>
            </a:pPr>
            <a:endParaRPr kumimoji="0" lang="it-IT" altLang="it-IT" sz="2000" b="0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38" name="Text Box 34">
            <a:extLst>
              <a:ext uri="{FF2B5EF4-FFF2-40B4-BE49-F238E27FC236}">
                <a16:creationId xmlns:a16="http://schemas.microsoft.com/office/drawing/2014/main" id="{984FA579-4C45-1F17-ACEE-4AC28914F8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9194" y="8113723"/>
            <a:ext cx="709681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3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How to compute the global sum?</a:t>
            </a:r>
            <a:endParaRPr kumimoji="0" lang="it-IT" altLang="it-IT" sz="3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30" name="Line 4">
            <a:extLst>
              <a:ext uri="{FF2B5EF4-FFF2-40B4-BE49-F238E27FC236}">
                <a16:creationId xmlns:a16="http://schemas.microsoft.com/office/drawing/2014/main" id="{C8E2772A-5B3E-E5D3-8911-33097A888242}"/>
              </a:ext>
            </a:extLst>
          </p:cNvPr>
          <p:cNvSpPr>
            <a:spLocks noChangeShapeType="1"/>
          </p:cNvSpPr>
          <p:nvPr/>
        </p:nvSpPr>
        <p:spPr bwMode="auto">
          <a:xfrm>
            <a:off x="3867899" y="2833707"/>
            <a:ext cx="4572000" cy="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Line 5">
            <a:extLst>
              <a:ext uri="{FF2B5EF4-FFF2-40B4-BE49-F238E27FC236}">
                <a16:creationId xmlns:a16="http://schemas.microsoft.com/office/drawing/2014/main" id="{A68B6D66-0F07-FBA1-621E-9CA5FAB908A8}"/>
              </a:ext>
            </a:extLst>
          </p:cNvPr>
          <p:cNvSpPr>
            <a:spLocks noChangeShapeType="1"/>
          </p:cNvSpPr>
          <p:nvPr/>
        </p:nvSpPr>
        <p:spPr bwMode="auto">
          <a:xfrm>
            <a:off x="3867899" y="2833707"/>
            <a:ext cx="0" cy="38100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Line 6">
            <a:extLst>
              <a:ext uri="{FF2B5EF4-FFF2-40B4-BE49-F238E27FC236}">
                <a16:creationId xmlns:a16="http://schemas.microsoft.com/office/drawing/2014/main" id="{F0D95054-48C6-1A4C-1097-20D0A2A495F4}"/>
              </a:ext>
            </a:extLst>
          </p:cNvPr>
          <p:cNvSpPr>
            <a:spLocks noChangeShapeType="1"/>
          </p:cNvSpPr>
          <p:nvPr/>
        </p:nvSpPr>
        <p:spPr bwMode="auto">
          <a:xfrm>
            <a:off x="8439899" y="2833707"/>
            <a:ext cx="0" cy="38100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Line 7">
            <a:extLst>
              <a:ext uri="{FF2B5EF4-FFF2-40B4-BE49-F238E27FC236}">
                <a16:creationId xmlns:a16="http://schemas.microsoft.com/office/drawing/2014/main" id="{8A73AD9C-A9B3-0674-B13E-2B719E0B7E04}"/>
              </a:ext>
            </a:extLst>
          </p:cNvPr>
          <p:cNvSpPr>
            <a:spLocks noChangeShapeType="1"/>
          </p:cNvSpPr>
          <p:nvPr/>
        </p:nvSpPr>
        <p:spPr bwMode="auto">
          <a:xfrm>
            <a:off x="5391899" y="2833707"/>
            <a:ext cx="0" cy="38100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Line 8">
            <a:extLst>
              <a:ext uri="{FF2B5EF4-FFF2-40B4-BE49-F238E27FC236}">
                <a16:creationId xmlns:a16="http://schemas.microsoft.com/office/drawing/2014/main" id="{5F43B5EB-1FC2-EC9B-1564-CF325F593976}"/>
              </a:ext>
            </a:extLst>
          </p:cNvPr>
          <p:cNvSpPr>
            <a:spLocks noChangeShapeType="1"/>
          </p:cNvSpPr>
          <p:nvPr/>
        </p:nvSpPr>
        <p:spPr bwMode="auto">
          <a:xfrm>
            <a:off x="6992099" y="2833707"/>
            <a:ext cx="0" cy="38100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18">
            <a:extLst>
              <a:ext uri="{FF2B5EF4-FFF2-40B4-BE49-F238E27FC236}">
                <a16:creationId xmlns:a16="http://schemas.microsoft.com/office/drawing/2014/main" id="{8C56D310-579A-2047-2D57-88FA91AAD1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4434" y="3238756"/>
            <a:ext cx="685800" cy="1981200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it-IT" altLang="it-IT" sz="2000" baseline="0" dirty="0">
                <a:solidFill>
                  <a:srgbClr val="3333CC"/>
                </a:solidFill>
                <a:latin typeface="Comic Sans MS" pitchFamily="66" charset="0"/>
              </a:rPr>
              <a:t>a</a:t>
            </a:r>
            <a:r>
              <a:rPr lang="it-IT" altLang="it-IT" sz="2000" baseline="-25000" dirty="0">
                <a:solidFill>
                  <a:srgbClr val="3333CC"/>
                </a:solidFill>
                <a:latin typeface="Comic Sans MS" pitchFamily="66" charset="0"/>
              </a:rPr>
              <a:t>0</a:t>
            </a:r>
          </a:p>
          <a:p>
            <a:pPr algn="ctr"/>
            <a:r>
              <a:rPr lang="it-IT" altLang="it-IT" sz="2000" baseline="0" dirty="0">
                <a:solidFill>
                  <a:srgbClr val="3333CC"/>
                </a:solidFill>
                <a:latin typeface="Comic Sans MS" pitchFamily="66" charset="0"/>
              </a:rPr>
              <a:t>a</a:t>
            </a:r>
            <a:r>
              <a:rPr lang="it-IT" altLang="it-IT" sz="2000" baseline="-25000" dirty="0">
                <a:solidFill>
                  <a:srgbClr val="3333CC"/>
                </a:solidFill>
                <a:latin typeface="Comic Sans MS" pitchFamily="66" charset="0"/>
              </a:rPr>
              <a:t>1</a:t>
            </a:r>
          </a:p>
          <a:p>
            <a:pPr algn="ctr"/>
            <a:r>
              <a:rPr lang="it-IT" altLang="it-IT" sz="2000" baseline="0" dirty="0">
                <a:solidFill>
                  <a:srgbClr val="3333CC"/>
                </a:solidFill>
                <a:latin typeface="Comic Sans MS" pitchFamily="66" charset="0"/>
              </a:rPr>
              <a:t>a</a:t>
            </a:r>
            <a:r>
              <a:rPr lang="it-IT" altLang="it-IT" sz="2000" baseline="-25000" dirty="0">
                <a:solidFill>
                  <a:srgbClr val="3333CC"/>
                </a:solidFill>
                <a:latin typeface="Comic Sans MS" pitchFamily="66" charset="0"/>
              </a:rPr>
              <a:t>2</a:t>
            </a:r>
          </a:p>
          <a:p>
            <a:pPr algn="ctr"/>
            <a:r>
              <a:rPr lang="it-IT" altLang="it-IT" sz="2000" baseline="0" dirty="0">
                <a:solidFill>
                  <a:srgbClr val="3333CC"/>
                </a:solidFill>
                <a:latin typeface="Comic Sans MS" pitchFamily="66" charset="0"/>
              </a:rPr>
              <a:t>a</a:t>
            </a:r>
            <a:r>
              <a:rPr lang="it-IT" altLang="it-IT" sz="2000" baseline="-25000" dirty="0">
                <a:solidFill>
                  <a:srgbClr val="3333CC"/>
                </a:solidFill>
                <a:latin typeface="Comic Sans MS" pitchFamily="66" charset="0"/>
              </a:rPr>
              <a:t>3</a:t>
            </a:r>
            <a:endParaRPr lang="it-IT" altLang="it-IT" sz="2000" baseline="0" dirty="0">
              <a:solidFill>
                <a:srgbClr val="3333CC"/>
              </a:solidFill>
              <a:latin typeface="Comic Sans MS" pitchFamily="66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SzPct val="70000"/>
            </a:pPr>
            <a:endParaRPr lang="it-IT" altLang="it-IT" sz="2000" baseline="0" dirty="0">
              <a:solidFill>
                <a:srgbClr val="FF6600"/>
              </a:solidFill>
              <a:latin typeface="Comic Sans MS" pitchFamily="66" charset="0"/>
            </a:endParaRPr>
          </a:p>
        </p:txBody>
      </p:sp>
      <p:sp>
        <p:nvSpPr>
          <p:cNvPr id="36" name="Rectangle 23">
            <a:extLst>
              <a:ext uri="{FF2B5EF4-FFF2-40B4-BE49-F238E27FC236}">
                <a16:creationId xmlns:a16="http://schemas.microsoft.com/office/drawing/2014/main" id="{380D841B-D783-8B45-72ED-5C49EE6D6C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8434" y="3238756"/>
            <a:ext cx="685800" cy="1981200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it-IT" altLang="it-IT" sz="2000" baseline="0" dirty="0">
                <a:solidFill>
                  <a:srgbClr val="3333CC"/>
                </a:solidFill>
                <a:latin typeface="Comic Sans MS" pitchFamily="66" charset="0"/>
              </a:rPr>
              <a:t>a</a:t>
            </a:r>
            <a:r>
              <a:rPr lang="it-IT" altLang="it-IT" sz="2000" baseline="-25000" dirty="0">
                <a:solidFill>
                  <a:srgbClr val="3333CC"/>
                </a:solidFill>
                <a:latin typeface="Comic Sans MS" pitchFamily="66" charset="0"/>
              </a:rPr>
              <a:t>4</a:t>
            </a:r>
          </a:p>
          <a:p>
            <a:pPr algn="ctr"/>
            <a:r>
              <a:rPr lang="it-IT" altLang="it-IT" sz="2000" baseline="0" dirty="0">
                <a:solidFill>
                  <a:srgbClr val="3333CC"/>
                </a:solidFill>
                <a:latin typeface="Comic Sans MS" pitchFamily="66" charset="0"/>
              </a:rPr>
              <a:t>a</a:t>
            </a:r>
            <a:r>
              <a:rPr lang="it-IT" altLang="it-IT" sz="2000" baseline="-25000" dirty="0">
                <a:solidFill>
                  <a:srgbClr val="3333CC"/>
                </a:solidFill>
                <a:latin typeface="Comic Sans MS" pitchFamily="66" charset="0"/>
              </a:rPr>
              <a:t>5</a:t>
            </a:r>
          </a:p>
          <a:p>
            <a:pPr algn="ctr"/>
            <a:r>
              <a:rPr lang="it-IT" altLang="it-IT" sz="2000" baseline="0" dirty="0">
                <a:solidFill>
                  <a:srgbClr val="3333CC"/>
                </a:solidFill>
                <a:latin typeface="Comic Sans MS" pitchFamily="66" charset="0"/>
              </a:rPr>
              <a:t>a</a:t>
            </a:r>
            <a:r>
              <a:rPr lang="it-IT" altLang="it-IT" sz="2000" baseline="-25000" dirty="0">
                <a:solidFill>
                  <a:srgbClr val="3333CC"/>
                </a:solidFill>
                <a:latin typeface="Comic Sans MS" pitchFamily="66" charset="0"/>
              </a:rPr>
              <a:t>6</a:t>
            </a:r>
          </a:p>
          <a:p>
            <a:pPr algn="ctr"/>
            <a:r>
              <a:rPr lang="it-IT" altLang="it-IT" sz="2000" baseline="0" dirty="0">
                <a:solidFill>
                  <a:srgbClr val="3333CC"/>
                </a:solidFill>
                <a:latin typeface="Comic Sans MS" pitchFamily="66" charset="0"/>
              </a:rPr>
              <a:t>a</a:t>
            </a:r>
            <a:r>
              <a:rPr lang="it-IT" altLang="it-IT" sz="2000" baseline="-25000" dirty="0">
                <a:solidFill>
                  <a:srgbClr val="3333CC"/>
                </a:solidFill>
                <a:latin typeface="Comic Sans MS" pitchFamily="66" charset="0"/>
              </a:rPr>
              <a:t>7</a:t>
            </a:r>
            <a:endParaRPr lang="it-IT" altLang="it-IT" sz="2000" baseline="0" dirty="0">
              <a:solidFill>
                <a:srgbClr val="3333CC"/>
              </a:solidFill>
              <a:latin typeface="Comic Sans MS" pitchFamily="66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SzPct val="70000"/>
            </a:pPr>
            <a:endParaRPr lang="it-IT" altLang="it-IT" sz="2000" baseline="0" dirty="0">
              <a:solidFill>
                <a:srgbClr val="FF6600"/>
              </a:solidFill>
              <a:latin typeface="Comic Sans MS" pitchFamily="66" charset="0"/>
            </a:endParaRPr>
          </a:p>
        </p:txBody>
      </p:sp>
      <p:sp>
        <p:nvSpPr>
          <p:cNvPr id="37" name="Rectangle 24">
            <a:extLst>
              <a:ext uri="{FF2B5EF4-FFF2-40B4-BE49-F238E27FC236}">
                <a16:creationId xmlns:a16="http://schemas.microsoft.com/office/drawing/2014/main" id="{9C8B11F9-10FA-5C65-B716-16E1F989F1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9109" y="3238756"/>
            <a:ext cx="685800" cy="1981200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it-IT" altLang="it-IT" sz="2000" baseline="0" dirty="0">
                <a:solidFill>
                  <a:srgbClr val="3333CC"/>
                </a:solidFill>
                <a:latin typeface="Comic Sans MS" pitchFamily="66" charset="0"/>
              </a:rPr>
              <a:t>a</a:t>
            </a:r>
            <a:r>
              <a:rPr lang="it-IT" altLang="it-IT" sz="2000" baseline="-25000" dirty="0">
                <a:solidFill>
                  <a:srgbClr val="3333CC"/>
                </a:solidFill>
                <a:latin typeface="Comic Sans MS" pitchFamily="66" charset="0"/>
              </a:rPr>
              <a:t>8</a:t>
            </a:r>
          </a:p>
          <a:p>
            <a:pPr algn="ctr"/>
            <a:r>
              <a:rPr lang="it-IT" altLang="it-IT" sz="2000" baseline="0" dirty="0">
                <a:solidFill>
                  <a:srgbClr val="3333CC"/>
                </a:solidFill>
                <a:latin typeface="Comic Sans MS" pitchFamily="66" charset="0"/>
              </a:rPr>
              <a:t>a</a:t>
            </a:r>
            <a:r>
              <a:rPr lang="it-IT" altLang="it-IT" sz="2000" baseline="-25000" dirty="0">
                <a:solidFill>
                  <a:srgbClr val="3333CC"/>
                </a:solidFill>
                <a:latin typeface="Comic Sans MS" pitchFamily="66" charset="0"/>
              </a:rPr>
              <a:t>9</a:t>
            </a:r>
          </a:p>
          <a:p>
            <a:pPr algn="ctr"/>
            <a:r>
              <a:rPr lang="it-IT" altLang="it-IT" sz="2000" baseline="0" dirty="0">
                <a:solidFill>
                  <a:srgbClr val="3333CC"/>
                </a:solidFill>
                <a:latin typeface="Comic Sans MS" pitchFamily="66" charset="0"/>
              </a:rPr>
              <a:t>a</a:t>
            </a:r>
            <a:r>
              <a:rPr lang="it-IT" altLang="it-IT" sz="2000" baseline="-25000" dirty="0">
                <a:solidFill>
                  <a:srgbClr val="3333CC"/>
                </a:solidFill>
                <a:latin typeface="Comic Sans MS" pitchFamily="66" charset="0"/>
              </a:rPr>
              <a:t>10</a:t>
            </a:r>
          </a:p>
          <a:p>
            <a:pPr algn="ctr"/>
            <a:r>
              <a:rPr lang="it-IT" altLang="it-IT" sz="2000" baseline="0" dirty="0">
                <a:solidFill>
                  <a:srgbClr val="3333CC"/>
                </a:solidFill>
                <a:latin typeface="Comic Sans MS" pitchFamily="66" charset="0"/>
              </a:rPr>
              <a:t>a</a:t>
            </a:r>
            <a:r>
              <a:rPr lang="it-IT" altLang="it-IT" sz="2000" baseline="-25000" dirty="0">
                <a:solidFill>
                  <a:srgbClr val="3333CC"/>
                </a:solidFill>
                <a:latin typeface="Comic Sans MS" pitchFamily="66" charset="0"/>
              </a:rPr>
              <a:t>11</a:t>
            </a:r>
            <a:endParaRPr lang="it-IT" altLang="it-IT" sz="2000" baseline="0" dirty="0">
              <a:solidFill>
                <a:srgbClr val="3333CC"/>
              </a:solidFill>
              <a:latin typeface="Comic Sans MS" pitchFamily="66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SzPct val="70000"/>
            </a:pPr>
            <a:endParaRPr lang="it-IT" altLang="it-IT" sz="2000" baseline="0" dirty="0">
              <a:solidFill>
                <a:srgbClr val="FF6600"/>
              </a:solidFill>
              <a:latin typeface="Comic Sans MS" pitchFamily="66" charset="0"/>
            </a:endParaRPr>
          </a:p>
        </p:txBody>
      </p:sp>
      <p:sp>
        <p:nvSpPr>
          <p:cNvPr id="39" name="Rectangle 25">
            <a:extLst>
              <a:ext uri="{FF2B5EF4-FFF2-40B4-BE49-F238E27FC236}">
                <a16:creationId xmlns:a16="http://schemas.microsoft.com/office/drawing/2014/main" id="{BEEBE0C5-94D7-46A0-EF55-7999A3CEC3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6909" y="3238756"/>
            <a:ext cx="685800" cy="1981200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it-IT" altLang="it-IT" sz="2000" baseline="0" dirty="0">
                <a:solidFill>
                  <a:srgbClr val="3333CC"/>
                </a:solidFill>
                <a:latin typeface="Comic Sans MS" pitchFamily="66" charset="0"/>
              </a:rPr>
              <a:t>a</a:t>
            </a:r>
            <a:r>
              <a:rPr lang="it-IT" altLang="it-IT" sz="2000" baseline="-25000" dirty="0">
                <a:solidFill>
                  <a:srgbClr val="3333CC"/>
                </a:solidFill>
                <a:latin typeface="Comic Sans MS" pitchFamily="66" charset="0"/>
              </a:rPr>
              <a:t>12</a:t>
            </a:r>
          </a:p>
          <a:p>
            <a:pPr algn="ctr"/>
            <a:r>
              <a:rPr lang="it-IT" altLang="it-IT" sz="2000" baseline="0" dirty="0">
                <a:solidFill>
                  <a:srgbClr val="3333CC"/>
                </a:solidFill>
                <a:latin typeface="Comic Sans MS" pitchFamily="66" charset="0"/>
              </a:rPr>
              <a:t>a</a:t>
            </a:r>
            <a:r>
              <a:rPr lang="it-IT" altLang="it-IT" sz="2000" baseline="-25000" dirty="0">
                <a:solidFill>
                  <a:srgbClr val="3333CC"/>
                </a:solidFill>
                <a:latin typeface="Comic Sans MS" pitchFamily="66" charset="0"/>
              </a:rPr>
              <a:t>13</a:t>
            </a:r>
          </a:p>
          <a:p>
            <a:pPr algn="ctr"/>
            <a:r>
              <a:rPr lang="it-IT" altLang="it-IT" sz="2000" baseline="0" dirty="0">
                <a:solidFill>
                  <a:srgbClr val="3333CC"/>
                </a:solidFill>
                <a:latin typeface="Comic Sans MS" pitchFamily="66" charset="0"/>
              </a:rPr>
              <a:t>a</a:t>
            </a:r>
            <a:r>
              <a:rPr lang="it-IT" altLang="it-IT" sz="2000" baseline="-25000" dirty="0">
                <a:solidFill>
                  <a:srgbClr val="3333CC"/>
                </a:solidFill>
                <a:latin typeface="Comic Sans MS" pitchFamily="66" charset="0"/>
              </a:rPr>
              <a:t>14</a:t>
            </a:r>
          </a:p>
          <a:p>
            <a:pPr algn="ctr"/>
            <a:r>
              <a:rPr lang="it-IT" altLang="it-IT" sz="2000" baseline="0" dirty="0">
                <a:solidFill>
                  <a:srgbClr val="3333CC"/>
                </a:solidFill>
                <a:latin typeface="Comic Sans MS" pitchFamily="66" charset="0"/>
              </a:rPr>
              <a:t>a</a:t>
            </a:r>
            <a:r>
              <a:rPr lang="it-IT" altLang="it-IT" sz="2000" baseline="-25000" dirty="0">
                <a:solidFill>
                  <a:srgbClr val="3333CC"/>
                </a:solidFill>
                <a:latin typeface="Comic Sans MS" pitchFamily="66" charset="0"/>
              </a:rPr>
              <a:t>15</a:t>
            </a:r>
            <a:endParaRPr lang="it-IT" altLang="it-IT" sz="2000" baseline="0" dirty="0">
              <a:solidFill>
                <a:srgbClr val="3333CC"/>
              </a:solidFill>
              <a:latin typeface="Comic Sans MS" pitchFamily="66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SzPct val="70000"/>
            </a:pPr>
            <a:endParaRPr lang="it-IT" altLang="it-IT" sz="2000" baseline="0" dirty="0">
              <a:solidFill>
                <a:srgbClr val="FF66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059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E4400E75-A6E0-2722-4B0A-12F8560EA4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2107" y="2167918"/>
            <a:ext cx="11475067" cy="1143000"/>
          </a:xfrm>
        </p:spPr>
        <p:txBody>
          <a:bodyPr/>
          <a:lstStyle/>
          <a:p>
            <a:pPr eaLnBrk="1" hangingPunct="1"/>
            <a:r>
              <a:rPr lang="it-IT" altLang="it-IT" sz="3200" dirty="0">
                <a:solidFill>
                  <a:srgbClr val="00B050"/>
                </a:solidFill>
              </a:rPr>
              <a:t>Local sum </a:t>
            </a:r>
            <a:r>
              <a:rPr lang="it-IT" altLang="it-IT" sz="3200" dirty="0" err="1">
                <a:solidFill>
                  <a:srgbClr val="00B050"/>
                </a:solidFill>
              </a:rPr>
              <a:t>computation</a:t>
            </a:r>
            <a:r>
              <a:rPr lang="it-IT" altLang="it-IT" sz="3200" dirty="0">
                <a:solidFill>
                  <a:srgbClr val="00B050"/>
                </a:solidFill>
              </a:rPr>
              <a:t>:</a:t>
            </a:r>
            <a:r>
              <a:rPr lang="it-IT" altLang="it-IT" sz="3200" dirty="0">
                <a:solidFill>
                  <a:srgbClr val="0000FF"/>
                </a:solidFill>
              </a:rPr>
              <a:t> </a:t>
            </a:r>
            <a:r>
              <a:rPr lang="it-IT" altLang="it-IT" sz="2400" dirty="0" err="1">
                <a:solidFill>
                  <a:schemeClr val="tx1"/>
                </a:solidFill>
              </a:rPr>
              <a:t>each</a:t>
            </a:r>
            <a:r>
              <a:rPr lang="it-IT" altLang="it-IT" sz="2400" dirty="0">
                <a:solidFill>
                  <a:schemeClr val="tx1"/>
                </a:solidFill>
              </a:rPr>
              <a:t> PC </a:t>
            </a:r>
            <a:r>
              <a:rPr lang="it-IT" altLang="it-IT" sz="2400" dirty="0" err="1">
                <a:solidFill>
                  <a:schemeClr val="tx1"/>
                </a:solidFill>
              </a:rPr>
              <a:t>computes</a:t>
            </a:r>
            <a:r>
              <a:rPr lang="it-IT" altLang="it-IT" sz="2400" dirty="0">
                <a:solidFill>
                  <a:schemeClr val="tx1"/>
                </a:solidFill>
              </a:rPr>
              <a:t> a sum </a:t>
            </a:r>
            <a:r>
              <a:rPr lang="it-IT" altLang="it-IT" sz="2400" dirty="0" err="1">
                <a:solidFill>
                  <a:schemeClr val="tx1"/>
                </a:solidFill>
              </a:rPr>
              <a:t>using</a:t>
            </a:r>
            <a:r>
              <a:rPr lang="it-IT" altLang="it-IT" sz="2400" dirty="0">
                <a:solidFill>
                  <a:schemeClr val="tx1"/>
                </a:solidFill>
              </a:rPr>
              <a:t> </a:t>
            </a:r>
            <a:r>
              <a:rPr lang="en-US" altLang="it-IT" sz="2400" dirty="0">
                <a:solidFill>
                  <a:schemeClr val="tx1"/>
                </a:solidFill>
              </a:rPr>
              <a:t>the data in its memory</a:t>
            </a:r>
            <a:endParaRPr lang="it-IT" altLang="it-IT" sz="2400" dirty="0">
              <a:solidFill>
                <a:schemeClr val="tx1"/>
              </a:solidFill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E4FA4D1-33AE-65E4-B2F6-FC115DB01DD7}"/>
              </a:ext>
            </a:extLst>
          </p:cNvPr>
          <p:cNvSpPr txBox="1">
            <a:spLocks noChangeArrowheads="1"/>
          </p:cNvSpPr>
          <p:nvPr/>
        </p:nvSpPr>
        <p:spPr>
          <a:xfrm>
            <a:off x="3948836" y="1080236"/>
            <a:ext cx="8051800" cy="8382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2E3C5D"/>
                </a:solidFill>
                <a:latin typeface="Avenir Black" panose="02000503020000020003" pitchFamily="2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venir Black" panose="02000503020000020003" pitchFamily="2" charset="0"/>
                <a:ea typeface="+mj-ea"/>
                <a:cs typeface="Calibri" panose="020F0502020204030204" pitchFamily="34" charset="0"/>
              </a:rPr>
              <a:t>Parallel</a:t>
            </a:r>
            <a:r>
              <a:rPr kumimoji="0" lang="it-IT" alt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venir Black" panose="02000503020000020003" pitchFamily="2" charset="0"/>
                <a:ea typeface="+mj-ea"/>
                <a:cs typeface="Calibri" panose="020F0502020204030204" pitchFamily="34" charset="0"/>
              </a:rPr>
              <a:t> sum – </a:t>
            </a:r>
            <a:r>
              <a:rPr kumimoji="0" lang="it-IT" alt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enir Black" panose="02000503020000020003" pitchFamily="2" charset="0"/>
                <a:ea typeface="+mj-ea"/>
                <a:cs typeface="Calibri" panose="020F0502020204030204" pitchFamily="34" charset="0"/>
              </a:rPr>
              <a:t>MIMD-DM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9466FF64-4B19-6841-14AD-00D57D97ECED}"/>
              </a:ext>
            </a:extLst>
          </p:cNvPr>
          <p:cNvSpPr txBox="1">
            <a:spLocks noChangeArrowheads="1"/>
          </p:cNvSpPr>
          <p:nvPr/>
        </p:nvSpPr>
        <p:spPr>
          <a:xfrm>
            <a:off x="387163" y="2884670"/>
            <a:ext cx="7772400" cy="4413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it-IT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Example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N=16, p=4</a:t>
            </a:r>
          </a:p>
        </p:txBody>
      </p:sp>
      <p:sp>
        <p:nvSpPr>
          <p:cNvPr id="38" name="Text Box 34">
            <a:extLst>
              <a:ext uri="{FF2B5EF4-FFF2-40B4-BE49-F238E27FC236}">
                <a16:creationId xmlns:a16="http://schemas.microsoft.com/office/drawing/2014/main" id="{984FA579-4C45-1F17-ACEE-4AC28914F8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9194" y="8113723"/>
            <a:ext cx="709681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3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How to compute the global sum?</a:t>
            </a:r>
            <a:endParaRPr kumimoji="0" lang="it-IT" altLang="it-IT" sz="3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40" name="Line 4">
            <a:extLst>
              <a:ext uri="{FF2B5EF4-FFF2-40B4-BE49-F238E27FC236}">
                <a16:creationId xmlns:a16="http://schemas.microsoft.com/office/drawing/2014/main" id="{A636CD80-107E-CBEC-1471-985E2DD768E2}"/>
              </a:ext>
            </a:extLst>
          </p:cNvPr>
          <p:cNvSpPr>
            <a:spLocks noChangeShapeType="1"/>
          </p:cNvSpPr>
          <p:nvPr/>
        </p:nvSpPr>
        <p:spPr bwMode="auto">
          <a:xfrm>
            <a:off x="3984969" y="2779931"/>
            <a:ext cx="457200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 sz="1400" baseline="0">
              <a:solidFill>
                <a:srgbClr val="000000"/>
              </a:solidFill>
            </a:endParaRPr>
          </a:p>
        </p:txBody>
      </p:sp>
      <p:sp>
        <p:nvSpPr>
          <p:cNvPr id="41" name="Line 5">
            <a:extLst>
              <a:ext uri="{FF2B5EF4-FFF2-40B4-BE49-F238E27FC236}">
                <a16:creationId xmlns:a16="http://schemas.microsoft.com/office/drawing/2014/main" id="{719A9156-F699-F8E6-1A03-8F26162631AC}"/>
              </a:ext>
            </a:extLst>
          </p:cNvPr>
          <p:cNvSpPr>
            <a:spLocks noChangeShapeType="1"/>
          </p:cNvSpPr>
          <p:nvPr/>
        </p:nvSpPr>
        <p:spPr bwMode="auto">
          <a:xfrm>
            <a:off x="3984969" y="2779931"/>
            <a:ext cx="0" cy="3810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 sz="1400" baseline="0">
              <a:solidFill>
                <a:srgbClr val="000000"/>
              </a:solidFill>
            </a:endParaRPr>
          </a:p>
        </p:txBody>
      </p:sp>
      <p:sp>
        <p:nvSpPr>
          <p:cNvPr id="42" name="Line 6">
            <a:extLst>
              <a:ext uri="{FF2B5EF4-FFF2-40B4-BE49-F238E27FC236}">
                <a16:creationId xmlns:a16="http://schemas.microsoft.com/office/drawing/2014/main" id="{DA1CA744-4291-6207-42C9-7A34E2B0243B}"/>
              </a:ext>
            </a:extLst>
          </p:cNvPr>
          <p:cNvSpPr>
            <a:spLocks noChangeShapeType="1"/>
          </p:cNvSpPr>
          <p:nvPr/>
        </p:nvSpPr>
        <p:spPr bwMode="auto">
          <a:xfrm>
            <a:off x="8556969" y="2779931"/>
            <a:ext cx="0" cy="3810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 sz="1400" baseline="0">
              <a:solidFill>
                <a:srgbClr val="000000"/>
              </a:solidFill>
            </a:endParaRPr>
          </a:p>
        </p:txBody>
      </p:sp>
      <p:sp>
        <p:nvSpPr>
          <p:cNvPr id="43" name="Line 7">
            <a:extLst>
              <a:ext uri="{FF2B5EF4-FFF2-40B4-BE49-F238E27FC236}">
                <a16:creationId xmlns:a16="http://schemas.microsoft.com/office/drawing/2014/main" id="{C8D73025-F6D7-BD21-D422-28ED361A9205}"/>
              </a:ext>
            </a:extLst>
          </p:cNvPr>
          <p:cNvSpPr>
            <a:spLocks noChangeShapeType="1"/>
          </p:cNvSpPr>
          <p:nvPr/>
        </p:nvSpPr>
        <p:spPr bwMode="auto">
          <a:xfrm>
            <a:off x="5508969" y="2779931"/>
            <a:ext cx="0" cy="3810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 sz="1400" baseline="0">
              <a:solidFill>
                <a:srgbClr val="000000"/>
              </a:solidFill>
            </a:endParaRPr>
          </a:p>
        </p:txBody>
      </p:sp>
      <p:sp>
        <p:nvSpPr>
          <p:cNvPr id="44" name="Line 8">
            <a:extLst>
              <a:ext uri="{FF2B5EF4-FFF2-40B4-BE49-F238E27FC236}">
                <a16:creationId xmlns:a16="http://schemas.microsoft.com/office/drawing/2014/main" id="{F0EFDE39-0142-E894-0455-4535CEEBB351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9169" y="2779931"/>
            <a:ext cx="0" cy="3810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 sz="1400" baseline="0">
              <a:solidFill>
                <a:srgbClr val="000000"/>
              </a:solidFill>
            </a:endParaRPr>
          </a:p>
        </p:txBody>
      </p:sp>
      <p:sp>
        <p:nvSpPr>
          <p:cNvPr id="45" name="Rectangle 9">
            <a:extLst>
              <a:ext uri="{FF2B5EF4-FFF2-40B4-BE49-F238E27FC236}">
                <a16:creationId xmlns:a16="http://schemas.microsoft.com/office/drawing/2014/main" id="{2F03B3ED-5AAD-2046-C680-9B70CD2581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6369" y="5370731"/>
            <a:ext cx="457200" cy="457200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it-IT" altLang="it-IT" sz="1800" baseline="0">
                <a:solidFill>
                  <a:srgbClr val="1C1C1C"/>
                </a:solidFill>
                <a:latin typeface="Comic Sans MS" pitchFamily="66" charset="0"/>
              </a:rPr>
              <a:t>CPU</a:t>
            </a:r>
          </a:p>
        </p:txBody>
      </p:sp>
      <p:sp>
        <p:nvSpPr>
          <p:cNvPr id="46" name="Rectangle 10">
            <a:extLst>
              <a:ext uri="{FF2B5EF4-FFF2-40B4-BE49-F238E27FC236}">
                <a16:creationId xmlns:a16="http://schemas.microsoft.com/office/drawing/2014/main" id="{D0A7A637-FDE9-F054-293F-0B87C26C15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0369" y="5370731"/>
            <a:ext cx="457200" cy="457200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it-IT" altLang="it-IT" sz="1800" baseline="0">
                <a:solidFill>
                  <a:srgbClr val="1C1C1C"/>
                </a:solidFill>
                <a:latin typeface="Comic Sans MS" pitchFamily="66" charset="0"/>
              </a:rPr>
              <a:t>CPU</a:t>
            </a:r>
          </a:p>
        </p:txBody>
      </p:sp>
      <p:sp>
        <p:nvSpPr>
          <p:cNvPr id="47" name="Rectangle 11">
            <a:extLst>
              <a:ext uri="{FF2B5EF4-FFF2-40B4-BE49-F238E27FC236}">
                <a16:creationId xmlns:a16="http://schemas.microsoft.com/office/drawing/2014/main" id="{C6DD0DF7-0A2B-40A1-6C70-182419D7B4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0569" y="5370731"/>
            <a:ext cx="457200" cy="457200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it-IT" altLang="it-IT" sz="1800" baseline="0">
                <a:solidFill>
                  <a:srgbClr val="1C1C1C"/>
                </a:solidFill>
                <a:latin typeface="Comic Sans MS" pitchFamily="66" charset="0"/>
              </a:rPr>
              <a:t>CPU</a:t>
            </a:r>
          </a:p>
        </p:txBody>
      </p:sp>
      <p:sp>
        <p:nvSpPr>
          <p:cNvPr id="48" name="Rectangle 12">
            <a:extLst>
              <a:ext uri="{FF2B5EF4-FFF2-40B4-BE49-F238E27FC236}">
                <a16:creationId xmlns:a16="http://schemas.microsoft.com/office/drawing/2014/main" id="{B3750C75-63BD-F120-8882-6D877B5673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8369" y="5370731"/>
            <a:ext cx="457200" cy="457200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it-IT" altLang="it-IT" sz="1800" baseline="0">
                <a:solidFill>
                  <a:srgbClr val="1C1C1C"/>
                </a:solidFill>
                <a:latin typeface="Comic Sans MS" pitchFamily="66" charset="0"/>
              </a:rPr>
              <a:t>CPU</a:t>
            </a:r>
          </a:p>
        </p:txBody>
      </p:sp>
      <p:sp>
        <p:nvSpPr>
          <p:cNvPr id="49" name="Text Box 13">
            <a:extLst>
              <a:ext uri="{FF2B5EF4-FFF2-40B4-BE49-F238E27FC236}">
                <a16:creationId xmlns:a16="http://schemas.microsoft.com/office/drawing/2014/main" id="{15BB858F-BB41-2092-E497-66727D2A9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44636" y="3694331"/>
            <a:ext cx="15440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it-IT" altLang="it-IT" sz="2400" baseline="0" dirty="0">
                <a:solidFill>
                  <a:srgbClr val="1C1C1C"/>
                </a:solidFill>
                <a:latin typeface="Comic Sans MS" pitchFamily="66" charset="0"/>
              </a:rPr>
              <a:t>Local </a:t>
            </a:r>
          </a:p>
          <a:p>
            <a:pPr algn="ctr"/>
            <a:r>
              <a:rPr lang="it-IT" altLang="it-IT" sz="2400" baseline="0" dirty="0" err="1">
                <a:solidFill>
                  <a:srgbClr val="1C1C1C"/>
                </a:solidFill>
                <a:latin typeface="Comic Sans MS" pitchFamily="66" charset="0"/>
              </a:rPr>
              <a:t>memories</a:t>
            </a:r>
            <a:endParaRPr lang="it-IT" altLang="it-IT" sz="2400" baseline="0" dirty="0">
              <a:solidFill>
                <a:srgbClr val="1C1C1C"/>
              </a:solidFill>
              <a:latin typeface="Comic Sans MS" pitchFamily="66" charset="0"/>
            </a:endParaRPr>
          </a:p>
        </p:txBody>
      </p:sp>
      <p:sp>
        <p:nvSpPr>
          <p:cNvPr id="50" name="Text Box 14">
            <a:extLst>
              <a:ext uri="{FF2B5EF4-FFF2-40B4-BE49-F238E27FC236}">
                <a16:creationId xmlns:a16="http://schemas.microsoft.com/office/drawing/2014/main" id="{2852A8F0-DAF6-A90E-A78C-00BF3C13CF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5419" y="5827931"/>
            <a:ext cx="415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it-IT" altLang="it-IT" sz="2000" baseline="0">
                <a:solidFill>
                  <a:srgbClr val="1C1C1C"/>
                </a:solidFill>
                <a:latin typeface="Comic Sans MS" pitchFamily="66" charset="0"/>
              </a:rPr>
              <a:t>P</a:t>
            </a:r>
            <a:r>
              <a:rPr lang="it-IT" altLang="it-IT" sz="2000" baseline="-25000">
                <a:solidFill>
                  <a:srgbClr val="1C1C1C"/>
                </a:solidFill>
                <a:latin typeface="Comic Sans MS" pitchFamily="66" charset="0"/>
              </a:rPr>
              <a:t>0</a:t>
            </a:r>
            <a:endParaRPr lang="it-IT" altLang="it-IT" sz="2000" baseline="0">
              <a:solidFill>
                <a:srgbClr val="1C1C1C"/>
              </a:solidFill>
              <a:latin typeface="Comic Sans MS" pitchFamily="66" charset="0"/>
            </a:endParaRPr>
          </a:p>
        </p:txBody>
      </p:sp>
      <p:sp>
        <p:nvSpPr>
          <p:cNvPr id="51" name="Text Box 15">
            <a:extLst>
              <a:ext uri="{FF2B5EF4-FFF2-40B4-BE49-F238E27FC236}">
                <a16:creationId xmlns:a16="http://schemas.microsoft.com/office/drawing/2014/main" id="{A3C45304-F5EC-7D42-4D79-598D490DDE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1644" y="5827931"/>
            <a:ext cx="3905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it-IT" altLang="it-IT" sz="2000" baseline="0">
                <a:solidFill>
                  <a:srgbClr val="1C1C1C"/>
                </a:solidFill>
                <a:latin typeface="Comic Sans MS" pitchFamily="66" charset="0"/>
              </a:rPr>
              <a:t>P</a:t>
            </a:r>
            <a:r>
              <a:rPr lang="it-IT" altLang="it-IT" sz="2000" baseline="-25000">
                <a:solidFill>
                  <a:srgbClr val="1C1C1C"/>
                </a:solidFill>
                <a:latin typeface="Comic Sans MS" pitchFamily="66" charset="0"/>
              </a:rPr>
              <a:t>1</a:t>
            </a:r>
            <a:endParaRPr lang="it-IT" altLang="it-IT" sz="2000" baseline="0">
              <a:solidFill>
                <a:srgbClr val="1C1C1C"/>
              </a:solidFill>
              <a:latin typeface="Comic Sans MS" pitchFamily="66" charset="0"/>
            </a:endParaRPr>
          </a:p>
        </p:txBody>
      </p:sp>
      <p:sp>
        <p:nvSpPr>
          <p:cNvPr id="52" name="Text Box 16">
            <a:extLst>
              <a:ext uri="{FF2B5EF4-FFF2-40B4-BE49-F238E27FC236}">
                <a16:creationId xmlns:a16="http://schemas.microsoft.com/office/drawing/2014/main" id="{4D3266C9-24F4-D471-0535-40D1094BEA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0257" y="5827931"/>
            <a:ext cx="415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it-IT" altLang="it-IT" sz="2000" baseline="0">
                <a:solidFill>
                  <a:srgbClr val="1C1C1C"/>
                </a:solidFill>
                <a:latin typeface="Comic Sans MS" pitchFamily="66" charset="0"/>
              </a:rPr>
              <a:t>P</a:t>
            </a:r>
            <a:r>
              <a:rPr lang="it-IT" altLang="it-IT" sz="2000" baseline="-25000">
                <a:solidFill>
                  <a:srgbClr val="1C1C1C"/>
                </a:solidFill>
                <a:latin typeface="Comic Sans MS" pitchFamily="66" charset="0"/>
              </a:rPr>
              <a:t>2</a:t>
            </a:r>
            <a:endParaRPr lang="it-IT" altLang="it-IT" sz="2000" baseline="0">
              <a:solidFill>
                <a:srgbClr val="1C1C1C"/>
              </a:solidFill>
              <a:latin typeface="Comic Sans MS" pitchFamily="66" charset="0"/>
            </a:endParaRPr>
          </a:p>
        </p:txBody>
      </p:sp>
      <p:sp>
        <p:nvSpPr>
          <p:cNvPr id="53" name="Text Box 17">
            <a:extLst>
              <a:ext uri="{FF2B5EF4-FFF2-40B4-BE49-F238E27FC236}">
                <a16:creationId xmlns:a16="http://schemas.microsoft.com/office/drawing/2014/main" id="{91F55873-7F19-AF58-DDFC-33318B99E3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6469" y="5827931"/>
            <a:ext cx="415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it-IT" altLang="it-IT" sz="2000" baseline="0">
                <a:solidFill>
                  <a:srgbClr val="1C1C1C"/>
                </a:solidFill>
                <a:latin typeface="Comic Sans MS" pitchFamily="66" charset="0"/>
              </a:rPr>
              <a:t>P</a:t>
            </a:r>
            <a:r>
              <a:rPr lang="it-IT" altLang="it-IT" sz="2000" baseline="-25000">
                <a:solidFill>
                  <a:srgbClr val="1C1C1C"/>
                </a:solidFill>
                <a:latin typeface="Comic Sans MS" pitchFamily="66" charset="0"/>
              </a:rPr>
              <a:t>3</a:t>
            </a:r>
            <a:endParaRPr lang="it-IT" altLang="it-IT" sz="2000" baseline="0">
              <a:solidFill>
                <a:srgbClr val="1C1C1C"/>
              </a:solidFill>
              <a:latin typeface="Comic Sans MS" pitchFamily="66" charset="0"/>
            </a:endParaRPr>
          </a:p>
        </p:txBody>
      </p:sp>
      <p:sp>
        <p:nvSpPr>
          <p:cNvPr id="54" name="Rectangle 18">
            <a:extLst>
              <a:ext uri="{FF2B5EF4-FFF2-40B4-BE49-F238E27FC236}">
                <a16:creationId xmlns:a16="http://schemas.microsoft.com/office/drawing/2014/main" id="{74FAA030-D6E7-2BAA-89B6-2E79D12C18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2069" y="3160931"/>
            <a:ext cx="685800" cy="1981200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it-IT" altLang="it-IT" sz="2000" baseline="0">
                <a:solidFill>
                  <a:srgbClr val="3333CC"/>
                </a:solidFill>
                <a:latin typeface="Comic Sans MS" pitchFamily="66" charset="0"/>
              </a:rPr>
              <a:t>a</a:t>
            </a:r>
            <a:r>
              <a:rPr lang="it-IT" altLang="it-IT" sz="2000" baseline="-25000">
                <a:solidFill>
                  <a:srgbClr val="3333CC"/>
                </a:solidFill>
                <a:latin typeface="Comic Sans MS" pitchFamily="66" charset="0"/>
              </a:rPr>
              <a:t>0</a:t>
            </a:r>
          </a:p>
          <a:p>
            <a:pPr algn="ctr"/>
            <a:r>
              <a:rPr lang="it-IT" altLang="it-IT" sz="2000" baseline="0">
                <a:solidFill>
                  <a:srgbClr val="3333CC"/>
                </a:solidFill>
                <a:latin typeface="Comic Sans MS" pitchFamily="66" charset="0"/>
              </a:rPr>
              <a:t>a</a:t>
            </a:r>
            <a:r>
              <a:rPr lang="it-IT" altLang="it-IT" sz="2000" baseline="-25000">
                <a:solidFill>
                  <a:srgbClr val="3333CC"/>
                </a:solidFill>
                <a:latin typeface="Comic Sans MS" pitchFamily="66" charset="0"/>
              </a:rPr>
              <a:t>1</a:t>
            </a:r>
          </a:p>
          <a:p>
            <a:pPr algn="ctr"/>
            <a:r>
              <a:rPr lang="it-IT" altLang="it-IT" sz="2000" baseline="0">
                <a:solidFill>
                  <a:srgbClr val="3333CC"/>
                </a:solidFill>
                <a:latin typeface="Comic Sans MS" pitchFamily="66" charset="0"/>
              </a:rPr>
              <a:t>a</a:t>
            </a:r>
            <a:r>
              <a:rPr lang="it-IT" altLang="it-IT" sz="2000" baseline="-25000">
                <a:solidFill>
                  <a:srgbClr val="3333CC"/>
                </a:solidFill>
                <a:latin typeface="Comic Sans MS" pitchFamily="66" charset="0"/>
              </a:rPr>
              <a:t>2</a:t>
            </a:r>
          </a:p>
          <a:p>
            <a:pPr algn="ctr"/>
            <a:r>
              <a:rPr lang="it-IT" altLang="it-IT" sz="2000" baseline="0">
                <a:solidFill>
                  <a:srgbClr val="3333CC"/>
                </a:solidFill>
                <a:latin typeface="Comic Sans MS" pitchFamily="66" charset="0"/>
              </a:rPr>
              <a:t>a</a:t>
            </a:r>
            <a:r>
              <a:rPr lang="it-IT" altLang="it-IT" sz="2000" baseline="-25000">
                <a:solidFill>
                  <a:srgbClr val="3333CC"/>
                </a:solidFill>
                <a:latin typeface="Comic Sans MS" pitchFamily="66" charset="0"/>
              </a:rPr>
              <a:t>3</a:t>
            </a:r>
            <a:endParaRPr lang="it-IT" altLang="it-IT" sz="2000" baseline="0">
              <a:solidFill>
                <a:srgbClr val="3333CC"/>
              </a:solidFill>
              <a:latin typeface="Comic Sans MS" pitchFamily="66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SzPct val="70000"/>
            </a:pPr>
            <a:r>
              <a:rPr lang="it-IT" altLang="it-IT" sz="2000" baseline="0">
                <a:solidFill>
                  <a:srgbClr val="FF6600"/>
                </a:solidFill>
                <a:latin typeface="Comic Sans MS" pitchFamily="66" charset="0"/>
              </a:rPr>
              <a:t>s</a:t>
            </a:r>
            <a:r>
              <a:rPr lang="it-IT" altLang="it-IT" sz="2000" baseline="-25000">
                <a:solidFill>
                  <a:srgbClr val="FF6600"/>
                </a:solidFill>
                <a:latin typeface="Comic Sans MS" pitchFamily="66" charset="0"/>
              </a:rPr>
              <a:t>0</a:t>
            </a:r>
            <a:endParaRPr lang="it-IT" altLang="it-IT" sz="2000" baseline="0">
              <a:solidFill>
                <a:srgbClr val="FF6600"/>
              </a:solidFill>
              <a:latin typeface="Comic Sans MS" pitchFamily="66" charset="0"/>
            </a:endParaRPr>
          </a:p>
        </p:txBody>
      </p:sp>
      <p:sp>
        <p:nvSpPr>
          <p:cNvPr id="55" name="Line 19">
            <a:extLst>
              <a:ext uri="{FF2B5EF4-FFF2-40B4-BE49-F238E27FC236}">
                <a16:creationId xmlns:a16="http://schemas.microsoft.com/office/drawing/2014/main" id="{914A4DE0-ABD1-5C49-39EC-D5797D1A0B5E}"/>
              </a:ext>
            </a:extLst>
          </p:cNvPr>
          <p:cNvSpPr>
            <a:spLocks noChangeShapeType="1"/>
          </p:cNvSpPr>
          <p:nvPr/>
        </p:nvSpPr>
        <p:spPr bwMode="auto">
          <a:xfrm>
            <a:off x="3984969" y="5142131"/>
            <a:ext cx="0" cy="2286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 sz="1400" baseline="0">
              <a:solidFill>
                <a:srgbClr val="000000"/>
              </a:solidFill>
            </a:endParaRPr>
          </a:p>
        </p:txBody>
      </p:sp>
      <p:sp>
        <p:nvSpPr>
          <p:cNvPr id="56" name="Line 20">
            <a:extLst>
              <a:ext uri="{FF2B5EF4-FFF2-40B4-BE49-F238E27FC236}">
                <a16:creationId xmlns:a16="http://schemas.microsoft.com/office/drawing/2014/main" id="{9E0F1E68-2C21-8DAA-CD49-8632C46FF040}"/>
              </a:ext>
            </a:extLst>
          </p:cNvPr>
          <p:cNvSpPr>
            <a:spLocks noChangeShapeType="1"/>
          </p:cNvSpPr>
          <p:nvPr/>
        </p:nvSpPr>
        <p:spPr bwMode="auto">
          <a:xfrm>
            <a:off x="5508969" y="5142131"/>
            <a:ext cx="0" cy="2286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 sz="1400" baseline="0">
              <a:solidFill>
                <a:srgbClr val="000000"/>
              </a:solidFill>
            </a:endParaRPr>
          </a:p>
        </p:txBody>
      </p:sp>
      <p:sp>
        <p:nvSpPr>
          <p:cNvPr id="57" name="Line 21">
            <a:extLst>
              <a:ext uri="{FF2B5EF4-FFF2-40B4-BE49-F238E27FC236}">
                <a16:creationId xmlns:a16="http://schemas.microsoft.com/office/drawing/2014/main" id="{990E9B3D-4178-E3DE-0329-73F37321CB74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9169" y="5142131"/>
            <a:ext cx="0" cy="2286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 sz="1400" baseline="0">
              <a:solidFill>
                <a:srgbClr val="000000"/>
              </a:solidFill>
            </a:endParaRPr>
          </a:p>
        </p:txBody>
      </p:sp>
      <p:sp>
        <p:nvSpPr>
          <p:cNvPr id="58" name="Line 22">
            <a:extLst>
              <a:ext uri="{FF2B5EF4-FFF2-40B4-BE49-F238E27FC236}">
                <a16:creationId xmlns:a16="http://schemas.microsoft.com/office/drawing/2014/main" id="{D254FCC8-64AD-64F0-11AA-092D84AC5547}"/>
              </a:ext>
            </a:extLst>
          </p:cNvPr>
          <p:cNvSpPr>
            <a:spLocks noChangeShapeType="1"/>
          </p:cNvSpPr>
          <p:nvPr/>
        </p:nvSpPr>
        <p:spPr bwMode="auto">
          <a:xfrm>
            <a:off x="8556969" y="5142131"/>
            <a:ext cx="0" cy="2286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 sz="1400" baseline="0">
              <a:solidFill>
                <a:srgbClr val="000000"/>
              </a:solidFill>
            </a:endParaRPr>
          </a:p>
        </p:txBody>
      </p:sp>
      <p:sp>
        <p:nvSpPr>
          <p:cNvPr id="59" name="Rectangle 23">
            <a:extLst>
              <a:ext uri="{FF2B5EF4-FFF2-40B4-BE49-F238E27FC236}">
                <a16:creationId xmlns:a16="http://schemas.microsoft.com/office/drawing/2014/main" id="{9C115CBC-E7EE-32AA-CB06-FC2AD2CD94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6069" y="3160931"/>
            <a:ext cx="685800" cy="1981200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it-IT" altLang="it-IT" sz="2000" baseline="0">
                <a:solidFill>
                  <a:srgbClr val="3333CC"/>
                </a:solidFill>
                <a:latin typeface="Comic Sans MS" pitchFamily="66" charset="0"/>
              </a:rPr>
              <a:t>a</a:t>
            </a:r>
            <a:r>
              <a:rPr lang="it-IT" altLang="it-IT" sz="2000" baseline="-25000">
                <a:solidFill>
                  <a:srgbClr val="3333CC"/>
                </a:solidFill>
                <a:latin typeface="Comic Sans MS" pitchFamily="66" charset="0"/>
              </a:rPr>
              <a:t>4</a:t>
            </a:r>
          </a:p>
          <a:p>
            <a:pPr algn="ctr"/>
            <a:r>
              <a:rPr lang="it-IT" altLang="it-IT" sz="2000" baseline="0">
                <a:solidFill>
                  <a:srgbClr val="3333CC"/>
                </a:solidFill>
                <a:latin typeface="Comic Sans MS" pitchFamily="66" charset="0"/>
              </a:rPr>
              <a:t>a</a:t>
            </a:r>
            <a:r>
              <a:rPr lang="it-IT" altLang="it-IT" sz="2000" baseline="-25000">
                <a:solidFill>
                  <a:srgbClr val="3333CC"/>
                </a:solidFill>
                <a:latin typeface="Comic Sans MS" pitchFamily="66" charset="0"/>
              </a:rPr>
              <a:t>5</a:t>
            </a:r>
          </a:p>
          <a:p>
            <a:pPr algn="ctr"/>
            <a:r>
              <a:rPr lang="it-IT" altLang="it-IT" sz="2000" baseline="0">
                <a:solidFill>
                  <a:srgbClr val="3333CC"/>
                </a:solidFill>
                <a:latin typeface="Comic Sans MS" pitchFamily="66" charset="0"/>
              </a:rPr>
              <a:t>a</a:t>
            </a:r>
            <a:r>
              <a:rPr lang="it-IT" altLang="it-IT" sz="2000" baseline="-25000">
                <a:solidFill>
                  <a:srgbClr val="3333CC"/>
                </a:solidFill>
                <a:latin typeface="Comic Sans MS" pitchFamily="66" charset="0"/>
              </a:rPr>
              <a:t>6</a:t>
            </a:r>
          </a:p>
          <a:p>
            <a:pPr algn="ctr"/>
            <a:r>
              <a:rPr lang="it-IT" altLang="it-IT" sz="2000" baseline="0">
                <a:solidFill>
                  <a:srgbClr val="3333CC"/>
                </a:solidFill>
                <a:latin typeface="Comic Sans MS" pitchFamily="66" charset="0"/>
              </a:rPr>
              <a:t>a</a:t>
            </a:r>
            <a:r>
              <a:rPr lang="it-IT" altLang="it-IT" sz="2000" baseline="-25000">
                <a:solidFill>
                  <a:srgbClr val="3333CC"/>
                </a:solidFill>
                <a:latin typeface="Comic Sans MS" pitchFamily="66" charset="0"/>
              </a:rPr>
              <a:t>7</a:t>
            </a:r>
            <a:endParaRPr lang="it-IT" altLang="it-IT" sz="2000" baseline="0">
              <a:solidFill>
                <a:srgbClr val="3333CC"/>
              </a:solidFill>
              <a:latin typeface="Comic Sans MS" pitchFamily="66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SzPct val="70000"/>
            </a:pPr>
            <a:r>
              <a:rPr lang="it-IT" altLang="it-IT" sz="2000" baseline="0">
                <a:solidFill>
                  <a:srgbClr val="FF6600"/>
                </a:solidFill>
                <a:latin typeface="Comic Sans MS" pitchFamily="66" charset="0"/>
              </a:rPr>
              <a:t>s</a:t>
            </a:r>
            <a:r>
              <a:rPr lang="it-IT" altLang="it-IT" sz="2000" baseline="-25000">
                <a:solidFill>
                  <a:srgbClr val="FF6600"/>
                </a:solidFill>
                <a:latin typeface="Comic Sans MS" pitchFamily="66" charset="0"/>
              </a:rPr>
              <a:t>1</a:t>
            </a:r>
            <a:endParaRPr lang="it-IT" altLang="it-IT" sz="2000" baseline="0">
              <a:solidFill>
                <a:srgbClr val="FF6600"/>
              </a:solidFill>
              <a:latin typeface="Comic Sans MS" pitchFamily="66" charset="0"/>
            </a:endParaRPr>
          </a:p>
        </p:txBody>
      </p:sp>
      <p:sp>
        <p:nvSpPr>
          <p:cNvPr id="60" name="Rectangle 24">
            <a:extLst>
              <a:ext uri="{FF2B5EF4-FFF2-40B4-BE49-F238E27FC236}">
                <a16:creationId xmlns:a16="http://schemas.microsoft.com/office/drawing/2014/main" id="{6C77F39F-58F7-3F92-02C5-F0CC6697EF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6744" y="3160931"/>
            <a:ext cx="685800" cy="1981200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it-IT" altLang="it-IT" sz="2000" baseline="0">
                <a:solidFill>
                  <a:srgbClr val="3333CC"/>
                </a:solidFill>
                <a:latin typeface="Comic Sans MS" pitchFamily="66" charset="0"/>
              </a:rPr>
              <a:t>a</a:t>
            </a:r>
            <a:r>
              <a:rPr lang="it-IT" altLang="it-IT" sz="2000" baseline="-25000">
                <a:solidFill>
                  <a:srgbClr val="3333CC"/>
                </a:solidFill>
                <a:latin typeface="Comic Sans MS" pitchFamily="66" charset="0"/>
              </a:rPr>
              <a:t>8</a:t>
            </a:r>
          </a:p>
          <a:p>
            <a:pPr algn="ctr"/>
            <a:r>
              <a:rPr lang="it-IT" altLang="it-IT" sz="2000" baseline="0">
                <a:solidFill>
                  <a:srgbClr val="3333CC"/>
                </a:solidFill>
                <a:latin typeface="Comic Sans MS" pitchFamily="66" charset="0"/>
              </a:rPr>
              <a:t>a</a:t>
            </a:r>
            <a:r>
              <a:rPr lang="it-IT" altLang="it-IT" sz="2000" baseline="-25000">
                <a:solidFill>
                  <a:srgbClr val="3333CC"/>
                </a:solidFill>
                <a:latin typeface="Comic Sans MS" pitchFamily="66" charset="0"/>
              </a:rPr>
              <a:t>9</a:t>
            </a:r>
          </a:p>
          <a:p>
            <a:pPr algn="ctr"/>
            <a:r>
              <a:rPr lang="it-IT" altLang="it-IT" sz="2000" baseline="0">
                <a:solidFill>
                  <a:srgbClr val="3333CC"/>
                </a:solidFill>
                <a:latin typeface="Comic Sans MS" pitchFamily="66" charset="0"/>
              </a:rPr>
              <a:t>a</a:t>
            </a:r>
            <a:r>
              <a:rPr lang="it-IT" altLang="it-IT" sz="2000" baseline="-25000">
                <a:solidFill>
                  <a:srgbClr val="3333CC"/>
                </a:solidFill>
                <a:latin typeface="Comic Sans MS" pitchFamily="66" charset="0"/>
              </a:rPr>
              <a:t>10</a:t>
            </a:r>
          </a:p>
          <a:p>
            <a:pPr algn="ctr"/>
            <a:r>
              <a:rPr lang="it-IT" altLang="it-IT" sz="2000" baseline="0">
                <a:solidFill>
                  <a:srgbClr val="3333CC"/>
                </a:solidFill>
                <a:latin typeface="Comic Sans MS" pitchFamily="66" charset="0"/>
              </a:rPr>
              <a:t>a</a:t>
            </a:r>
            <a:r>
              <a:rPr lang="it-IT" altLang="it-IT" sz="2000" baseline="-25000">
                <a:solidFill>
                  <a:srgbClr val="3333CC"/>
                </a:solidFill>
                <a:latin typeface="Comic Sans MS" pitchFamily="66" charset="0"/>
              </a:rPr>
              <a:t>11</a:t>
            </a:r>
            <a:endParaRPr lang="it-IT" altLang="it-IT" sz="2000" baseline="0">
              <a:solidFill>
                <a:srgbClr val="3333CC"/>
              </a:solidFill>
              <a:latin typeface="Comic Sans MS" pitchFamily="66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SzPct val="70000"/>
            </a:pPr>
            <a:r>
              <a:rPr lang="it-IT" altLang="it-IT" sz="2000" baseline="0">
                <a:solidFill>
                  <a:srgbClr val="FF6600"/>
                </a:solidFill>
                <a:latin typeface="Comic Sans MS" pitchFamily="66" charset="0"/>
              </a:rPr>
              <a:t>s</a:t>
            </a:r>
            <a:r>
              <a:rPr lang="it-IT" altLang="it-IT" sz="2000" baseline="-25000">
                <a:solidFill>
                  <a:srgbClr val="FF6600"/>
                </a:solidFill>
                <a:latin typeface="Comic Sans MS" pitchFamily="66" charset="0"/>
              </a:rPr>
              <a:t>2</a:t>
            </a:r>
            <a:endParaRPr lang="it-IT" altLang="it-IT" sz="2000" baseline="0">
              <a:solidFill>
                <a:srgbClr val="FF6600"/>
              </a:solidFill>
              <a:latin typeface="Comic Sans MS" pitchFamily="66" charset="0"/>
            </a:endParaRPr>
          </a:p>
        </p:txBody>
      </p:sp>
      <p:sp>
        <p:nvSpPr>
          <p:cNvPr id="61" name="Rectangle 25">
            <a:extLst>
              <a:ext uri="{FF2B5EF4-FFF2-40B4-BE49-F238E27FC236}">
                <a16:creationId xmlns:a16="http://schemas.microsoft.com/office/drawing/2014/main" id="{BF28A260-DA03-D372-3F9D-C8FADC6D9B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4544" y="3160931"/>
            <a:ext cx="685800" cy="1981200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it-IT" altLang="it-IT" sz="2000" baseline="0">
                <a:solidFill>
                  <a:srgbClr val="3333CC"/>
                </a:solidFill>
                <a:latin typeface="Comic Sans MS" pitchFamily="66" charset="0"/>
              </a:rPr>
              <a:t>a</a:t>
            </a:r>
            <a:r>
              <a:rPr lang="it-IT" altLang="it-IT" sz="2000" baseline="-25000">
                <a:solidFill>
                  <a:srgbClr val="3333CC"/>
                </a:solidFill>
                <a:latin typeface="Comic Sans MS" pitchFamily="66" charset="0"/>
              </a:rPr>
              <a:t>12</a:t>
            </a:r>
          </a:p>
          <a:p>
            <a:pPr algn="ctr"/>
            <a:r>
              <a:rPr lang="it-IT" altLang="it-IT" sz="2000" baseline="0">
                <a:solidFill>
                  <a:srgbClr val="3333CC"/>
                </a:solidFill>
                <a:latin typeface="Comic Sans MS" pitchFamily="66" charset="0"/>
              </a:rPr>
              <a:t>a</a:t>
            </a:r>
            <a:r>
              <a:rPr lang="it-IT" altLang="it-IT" sz="2000" baseline="-25000">
                <a:solidFill>
                  <a:srgbClr val="3333CC"/>
                </a:solidFill>
                <a:latin typeface="Comic Sans MS" pitchFamily="66" charset="0"/>
              </a:rPr>
              <a:t>13</a:t>
            </a:r>
          </a:p>
          <a:p>
            <a:pPr algn="ctr"/>
            <a:r>
              <a:rPr lang="it-IT" altLang="it-IT" sz="2000" baseline="0">
                <a:solidFill>
                  <a:srgbClr val="3333CC"/>
                </a:solidFill>
                <a:latin typeface="Comic Sans MS" pitchFamily="66" charset="0"/>
              </a:rPr>
              <a:t>a</a:t>
            </a:r>
            <a:r>
              <a:rPr lang="it-IT" altLang="it-IT" sz="2000" baseline="-25000">
                <a:solidFill>
                  <a:srgbClr val="3333CC"/>
                </a:solidFill>
                <a:latin typeface="Comic Sans MS" pitchFamily="66" charset="0"/>
              </a:rPr>
              <a:t>14</a:t>
            </a:r>
          </a:p>
          <a:p>
            <a:pPr algn="ctr"/>
            <a:r>
              <a:rPr lang="it-IT" altLang="it-IT" sz="2000" baseline="0">
                <a:solidFill>
                  <a:srgbClr val="3333CC"/>
                </a:solidFill>
                <a:latin typeface="Comic Sans MS" pitchFamily="66" charset="0"/>
              </a:rPr>
              <a:t>a</a:t>
            </a:r>
            <a:r>
              <a:rPr lang="it-IT" altLang="it-IT" sz="2000" baseline="-25000">
                <a:solidFill>
                  <a:srgbClr val="3333CC"/>
                </a:solidFill>
                <a:latin typeface="Comic Sans MS" pitchFamily="66" charset="0"/>
              </a:rPr>
              <a:t>15</a:t>
            </a:r>
            <a:endParaRPr lang="it-IT" altLang="it-IT" sz="2000" baseline="0">
              <a:solidFill>
                <a:srgbClr val="3333CC"/>
              </a:solidFill>
              <a:latin typeface="Comic Sans MS" pitchFamily="66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SzPct val="70000"/>
            </a:pPr>
            <a:r>
              <a:rPr lang="it-IT" altLang="it-IT" sz="2000" baseline="0">
                <a:solidFill>
                  <a:srgbClr val="FF6600"/>
                </a:solidFill>
                <a:latin typeface="Comic Sans MS" pitchFamily="66" charset="0"/>
              </a:rPr>
              <a:t>s</a:t>
            </a:r>
            <a:r>
              <a:rPr lang="it-IT" altLang="it-IT" sz="2000" baseline="-25000">
                <a:solidFill>
                  <a:srgbClr val="FF6600"/>
                </a:solidFill>
                <a:latin typeface="Comic Sans MS" pitchFamily="66" charset="0"/>
              </a:rPr>
              <a:t>3</a:t>
            </a:r>
            <a:endParaRPr lang="it-IT" altLang="it-IT" sz="2000" baseline="0">
              <a:solidFill>
                <a:srgbClr val="FF6600"/>
              </a:solidFill>
              <a:latin typeface="Comic Sans MS" pitchFamily="66" charset="0"/>
            </a:endParaRPr>
          </a:p>
        </p:txBody>
      </p:sp>
      <p:sp>
        <p:nvSpPr>
          <p:cNvPr id="70" name="Text Box 34">
            <a:extLst>
              <a:ext uri="{FF2B5EF4-FFF2-40B4-BE49-F238E27FC236}">
                <a16:creationId xmlns:a16="http://schemas.microsoft.com/office/drawing/2014/main" id="{C38F8489-D27D-CB98-2BD1-A70D621AB5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9910" y="6181015"/>
            <a:ext cx="6338595" cy="58477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altLang="it-IT" sz="3200" baseline="0" dirty="0">
                <a:solidFill>
                  <a:srgbClr val="0000FF"/>
                </a:solidFill>
                <a:latin typeface="Comic Sans MS" pitchFamily="66" charset="0"/>
              </a:rPr>
              <a:t>How to compute the global sum?</a:t>
            </a:r>
            <a:endParaRPr lang="it-IT" altLang="it-IT" sz="3200" baseline="0" dirty="0">
              <a:solidFill>
                <a:srgbClr val="0000FF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454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0020766A-ACFF-2288-AC4A-E000FDA26399}"/>
              </a:ext>
            </a:extLst>
          </p:cNvPr>
          <p:cNvSpPr txBox="1">
            <a:spLocks noChangeArrowheads="1"/>
          </p:cNvSpPr>
          <p:nvPr/>
        </p:nvSpPr>
        <p:spPr>
          <a:xfrm>
            <a:off x="2493963" y="2314578"/>
            <a:ext cx="7772400" cy="154305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" pitchFamily="2" charset="2"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Constantia"/>
              </a:rPr>
              <a:t>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n order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99FF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to obtain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the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sumtot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value, </a:t>
            </a:r>
          </a:p>
          <a:p>
            <a:pPr marL="274320" marR="0" lvl="0" indent="-27432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" pitchFamily="2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each </a:t>
            </a:r>
            <a:r>
              <a:rPr lang="en-US" dirty="0">
                <a:solidFill>
                  <a:prstClr val="black"/>
                </a:solidFill>
                <a:latin typeface="Constantia"/>
              </a:rPr>
              <a:t>PC (processor)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must communicate its local result to others PCs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AAABC236-E289-4762-7B09-85268253E9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0787" y="4955457"/>
            <a:ext cx="4136196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0" algn="ctr" eaLnBrk="0" hangingPunct="0"/>
            <a:r>
              <a:rPr lang="it-IT" sz="4000" b="1" dirty="0" err="1">
                <a:solidFill>
                  <a:srgbClr val="04617B"/>
                </a:solidFill>
                <a:latin typeface="Constantia"/>
              </a:rPr>
              <a:t>Communication</a:t>
            </a:r>
            <a:endParaRPr lang="it-IT" sz="4000" b="1" dirty="0">
              <a:solidFill>
                <a:srgbClr val="04617B"/>
              </a:solidFill>
              <a:latin typeface="Constantia"/>
            </a:endParaRPr>
          </a:p>
          <a:p>
            <a:pPr lvl="0" algn="ctr" eaLnBrk="0" hangingPunct="0"/>
            <a:r>
              <a:rPr lang="it-IT" dirty="0" err="1">
                <a:solidFill>
                  <a:prstClr val="black"/>
                </a:solidFill>
                <a:latin typeface="Constantia"/>
              </a:rPr>
              <a:t>between</a:t>
            </a:r>
            <a:r>
              <a:rPr lang="it-IT" dirty="0">
                <a:solidFill>
                  <a:prstClr val="black"/>
                </a:solidFill>
                <a:latin typeface="Constantia"/>
              </a:rPr>
              <a:t> the </a:t>
            </a:r>
            <a:r>
              <a:rPr lang="it-IT" dirty="0" err="1">
                <a:solidFill>
                  <a:prstClr val="black"/>
                </a:solidFill>
                <a:latin typeface="Constantia"/>
              </a:rPr>
              <a:t>different</a:t>
            </a:r>
            <a:r>
              <a:rPr lang="it-IT" dirty="0">
                <a:solidFill>
                  <a:prstClr val="black"/>
                </a:solidFill>
                <a:latin typeface="Constantia"/>
              </a:rPr>
              <a:t> </a:t>
            </a:r>
            <a:r>
              <a:rPr lang="it-IT" dirty="0" err="1">
                <a:solidFill>
                  <a:prstClr val="black"/>
                </a:solidFill>
                <a:latin typeface="Constantia"/>
              </a:rPr>
              <a:t>memories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4617B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8" name="Line 5">
            <a:extLst>
              <a:ext uri="{FF2B5EF4-FFF2-40B4-BE49-F238E27FC236}">
                <a16:creationId xmlns:a16="http://schemas.microsoft.com/office/drawing/2014/main" id="{D626C6BC-6BBB-1DD9-11A0-C7DA947AD7A5}"/>
              </a:ext>
            </a:extLst>
          </p:cNvPr>
          <p:cNvSpPr>
            <a:spLocks noChangeShapeType="1"/>
          </p:cNvSpPr>
          <p:nvPr/>
        </p:nvSpPr>
        <p:spPr bwMode="auto">
          <a:xfrm>
            <a:off x="6400800" y="3800484"/>
            <a:ext cx="0" cy="914400"/>
          </a:xfrm>
          <a:prstGeom prst="line">
            <a:avLst/>
          </a:prstGeom>
          <a:noFill/>
          <a:ln w="117475" cmpd="dbl">
            <a:solidFill>
              <a:srgbClr val="33CC33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717481D6-B79C-CC3B-5DFE-462C4C7725F1}"/>
              </a:ext>
            </a:extLst>
          </p:cNvPr>
          <p:cNvSpPr txBox="1">
            <a:spLocks noChangeArrowheads="1"/>
          </p:cNvSpPr>
          <p:nvPr/>
        </p:nvSpPr>
        <p:spPr>
          <a:xfrm>
            <a:off x="3948836" y="1080236"/>
            <a:ext cx="8051800" cy="8382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2E3C5D"/>
                </a:solidFill>
                <a:latin typeface="Avenir Black" panose="02000503020000020003" pitchFamily="2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venir Black" panose="02000503020000020003" pitchFamily="2" charset="0"/>
                <a:ea typeface="+mj-ea"/>
                <a:cs typeface="Calibri" panose="020F0502020204030204" pitchFamily="34" charset="0"/>
              </a:rPr>
              <a:t>Parallel</a:t>
            </a:r>
            <a:r>
              <a:rPr kumimoji="0" lang="it-IT" alt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venir Black" panose="02000503020000020003" pitchFamily="2" charset="0"/>
                <a:ea typeface="+mj-ea"/>
                <a:cs typeface="Calibri" panose="020F0502020204030204" pitchFamily="34" charset="0"/>
              </a:rPr>
              <a:t> sum – </a:t>
            </a:r>
            <a:r>
              <a:rPr kumimoji="0" lang="it-IT" alt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enir Black" panose="02000503020000020003" pitchFamily="2" charset="0"/>
                <a:ea typeface="+mj-ea"/>
                <a:cs typeface="Calibri" panose="020F0502020204030204" pitchFamily="34" charset="0"/>
              </a:rPr>
              <a:t>MIMD-DM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E9B157F6-6B5B-511A-8F06-D9E0EEB4EA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2107" y="1743078"/>
            <a:ext cx="11475067" cy="1143000"/>
          </a:xfrm>
        </p:spPr>
        <p:txBody>
          <a:bodyPr/>
          <a:lstStyle/>
          <a:p>
            <a:pPr eaLnBrk="1" hangingPunct="1"/>
            <a:r>
              <a:rPr lang="it-IT" altLang="it-IT" sz="3200" dirty="0">
                <a:solidFill>
                  <a:srgbClr val="00B050"/>
                </a:solidFill>
              </a:rPr>
              <a:t>Local </a:t>
            </a:r>
            <a:r>
              <a:rPr lang="it-IT" altLang="it-IT" sz="3200" dirty="0" err="1">
                <a:solidFill>
                  <a:srgbClr val="00B050"/>
                </a:solidFill>
              </a:rPr>
              <a:t>results</a:t>
            </a:r>
            <a:r>
              <a:rPr lang="it-IT" altLang="it-IT" sz="3200" dirty="0">
                <a:solidFill>
                  <a:srgbClr val="00B050"/>
                </a:solidFill>
              </a:rPr>
              <a:t> </a:t>
            </a:r>
            <a:r>
              <a:rPr lang="it-IT" altLang="it-IT" sz="3200" dirty="0" err="1">
                <a:solidFill>
                  <a:srgbClr val="00B050"/>
                </a:solidFill>
              </a:rPr>
              <a:t>collection</a:t>
            </a:r>
            <a:r>
              <a:rPr lang="it-IT" altLang="it-IT" sz="3200" dirty="0">
                <a:solidFill>
                  <a:srgbClr val="00B050"/>
                </a:solidFill>
              </a:rPr>
              <a:t>:</a:t>
            </a:r>
            <a:endParaRPr lang="it-IT" altLang="it-IT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013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1">
            <a:extLst>
              <a:ext uri="{FF2B5EF4-FFF2-40B4-BE49-F238E27FC236}">
                <a16:creationId xmlns:a16="http://schemas.microsoft.com/office/drawing/2014/main" id="{F3B82D2D-993F-DF3E-50B6-D627DFD31CDA}"/>
              </a:ext>
            </a:extLst>
          </p:cNvPr>
          <p:cNvGrpSpPr>
            <a:grpSpLocks/>
          </p:cNvGrpSpPr>
          <p:nvPr/>
        </p:nvGrpSpPr>
        <p:grpSpPr bwMode="auto">
          <a:xfrm>
            <a:off x="2533522" y="1443038"/>
            <a:ext cx="7953375" cy="979488"/>
            <a:chOff x="672" y="391"/>
            <a:chExt cx="5010" cy="617"/>
          </a:xfrm>
        </p:grpSpPr>
        <p:sp>
          <p:nvSpPr>
            <p:cNvPr id="6" name="Line 3">
              <a:extLst>
                <a:ext uri="{FF2B5EF4-FFF2-40B4-BE49-F238E27FC236}">
                  <a16:creationId xmlns:a16="http://schemas.microsoft.com/office/drawing/2014/main" id="{0F4B1415-159F-A35F-1A5A-EC3988610A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2" y="1008"/>
              <a:ext cx="4128" cy="0"/>
            </a:xfrm>
            <a:prstGeom prst="line">
              <a:avLst/>
            </a:prstGeom>
            <a:noFill/>
            <a:ln w="12700">
              <a:solidFill>
                <a:srgbClr val="66CCFF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it-IT"/>
            </a:p>
          </p:txBody>
        </p:sp>
        <p:sp>
          <p:nvSpPr>
            <p:cNvPr id="7" name="Text Box 43">
              <a:extLst>
                <a:ext uri="{FF2B5EF4-FFF2-40B4-BE49-F238E27FC236}">
                  <a16:creationId xmlns:a16="http://schemas.microsoft.com/office/drawing/2014/main" id="{056432A4-3EF1-CD17-2C7E-B16A8E3DAB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58" y="391"/>
              <a:ext cx="1124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2000" dirty="0">
                  <a:solidFill>
                    <a:srgbClr val="00B050"/>
                  </a:solidFill>
                </a:rPr>
                <a:t>Local sum </a:t>
              </a:r>
              <a:r>
                <a:rPr lang="it-IT" altLang="it-IT" sz="2000" dirty="0" err="1">
                  <a:solidFill>
                    <a:srgbClr val="00B050"/>
                  </a:solidFill>
                </a:rPr>
                <a:t>computation</a:t>
              </a:r>
              <a:endParaRPr lang="it-IT" altLang="it-IT" sz="2000" dirty="0"/>
            </a:p>
          </p:txBody>
        </p:sp>
      </p:grpSp>
      <p:sp>
        <p:nvSpPr>
          <p:cNvPr id="8" name="Oval 17">
            <a:extLst>
              <a:ext uri="{FF2B5EF4-FFF2-40B4-BE49-F238E27FC236}">
                <a16:creationId xmlns:a16="http://schemas.microsoft.com/office/drawing/2014/main" id="{FDFA5C23-D244-6797-FB88-591BD99D01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547" y="2270125"/>
            <a:ext cx="381000" cy="381000"/>
          </a:xfrm>
          <a:prstGeom prst="ellipse">
            <a:avLst/>
          </a:prstGeom>
          <a:solidFill>
            <a:srgbClr val="FF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400">
              <a:latin typeface="Tahoma" panose="020B0604030504040204" pitchFamily="34" charset="0"/>
            </a:endParaRPr>
          </a:p>
        </p:txBody>
      </p:sp>
      <p:sp>
        <p:nvSpPr>
          <p:cNvPr id="9" name="Text Box 18">
            <a:extLst>
              <a:ext uri="{FF2B5EF4-FFF2-40B4-BE49-F238E27FC236}">
                <a16:creationId xmlns:a16="http://schemas.microsoft.com/office/drawing/2014/main" id="{5A2823C7-A772-8677-2BA7-E42B04073D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729" y="1889125"/>
            <a:ext cx="42191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/>
              <a:t>P</a:t>
            </a:r>
            <a:r>
              <a:rPr lang="it-IT" altLang="it-IT" sz="2000" baseline="-25000"/>
              <a:t>0</a:t>
            </a:r>
            <a:endParaRPr lang="it-IT" altLang="it-IT" sz="2000"/>
          </a:p>
        </p:txBody>
      </p:sp>
      <p:sp>
        <p:nvSpPr>
          <p:cNvPr id="10" name="Text Box 19">
            <a:extLst>
              <a:ext uri="{FF2B5EF4-FFF2-40B4-BE49-F238E27FC236}">
                <a16:creationId xmlns:a16="http://schemas.microsoft.com/office/drawing/2014/main" id="{918A9807-D30C-469E-F5B4-0962112DB2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0722" y="2270125"/>
            <a:ext cx="368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600">
                <a:solidFill>
                  <a:schemeClr val="tx2"/>
                </a:solidFill>
              </a:rPr>
              <a:t>s</a:t>
            </a:r>
            <a:r>
              <a:rPr lang="it-IT" altLang="it-IT" sz="1600" baseline="-25000">
                <a:solidFill>
                  <a:schemeClr val="tx2"/>
                </a:solidFill>
              </a:rPr>
              <a:t>0</a:t>
            </a:r>
            <a:endParaRPr lang="it-IT" altLang="it-IT" sz="1600">
              <a:solidFill>
                <a:schemeClr val="tx2"/>
              </a:solidFill>
            </a:endParaRPr>
          </a:p>
        </p:txBody>
      </p:sp>
      <p:sp>
        <p:nvSpPr>
          <p:cNvPr id="11" name="Oval 20">
            <a:extLst>
              <a:ext uri="{FF2B5EF4-FFF2-40B4-BE49-F238E27FC236}">
                <a16:creationId xmlns:a16="http://schemas.microsoft.com/office/drawing/2014/main" id="{62C8583A-AACB-9876-1608-62AFF86215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6747" y="2251075"/>
            <a:ext cx="381000" cy="381000"/>
          </a:xfrm>
          <a:prstGeom prst="ellipse">
            <a:avLst/>
          </a:prstGeom>
          <a:solidFill>
            <a:srgbClr val="FF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400">
              <a:latin typeface="Tahoma" panose="020B0604030504040204" pitchFamily="34" charset="0"/>
            </a:endParaRPr>
          </a:p>
        </p:txBody>
      </p:sp>
      <p:sp>
        <p:nvSpPr>
          <p:cNvPr id="12" name="Text Box 21">
            <a:extLst>
              <a:ext uri="{FF2B5EF4-FFF2-40B4-BE49-F238E27FC236}">
                <a16:creationId xmlns:a16="http://schemas.microsoft.com/office/drawing/2014/main" id="{A64F0B7A-5E98-A116-EDBE-70F408A7B1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2622" y="1947863"/>
            <a:ext cx="4587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/>
              <a:t>P</a:t>
            </a:r>
            <a:r>
              <a:rPr lang="it-IT" altLang="it-IT" sz="2000" baseline="-25000"/>
              <a:t>1</a:t>
            </a:r>
            <a:endParaRPr lang="it-IT" altLang="it-IT" sz="2000"/>
          </a:p>
        </p:txBody>
      </p:sp>
      <p:sp>
        <p:nvSpPr>
          <p:cNvPr id="13" name="Text Box 22">
            <a:extLst>
              <a:ext uri="{FF2B5EF4-FFF2-40B4-BE49-F238E27FC236}">
                <a16:creationId xmlns:a16="http://schemas.microsoft.com/office/drawing/2014/main" id="{BD951943-695A-B6F0-9C36-647CD03657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8497" y="2271713"/>
            <a:ext cx="3460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600">
                <a:solidFill>
                  <a:schemeClr val="tx2"/>
                </a:solidFill>
              </a:rPr>
              <a:t>s</a:t>
            </a:r>
            <a:r>
              <a:rPr lang="it-IT" altLang="it-IT" sz="1600" baseline="-25000">
                <a:solidFill>
                  <a:schemeClr val="tx2"/>
                </a:solidFill>
              </a:rPr>
              <a:t>1</a:t>
            </a:r>
            <a:endParaRPr lang="it-IT" altLang="it-IT" sz="1600">
              <a:solidFill>
                <a:schemeClr val="tx2"/>
              </a:solidFill>
            </a:endParaRPr>
          </a:p>
        </p:txBody>
      </p:sp>
      <p:sp>
        <p:nvSpPr>
          <p:cNvPr id="14" name="Oval 23">
            <a:extLst>
              <a:ext uri="{FF2B5EF4-FFF2-40B4-BE49-F238E27FC236}">
                <a16:creationId xmlns:a16="http://schemas.microsoft.com/office/drawing/2014/main" id="{2E1358FF-EF27-3846-211F-2AC65DEC6B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2147" y="2270125"/>
            <a:ext cx="381000" cy="381000"/>
          </a:xfrm>
          <a:prstGeom prst="ellipse">
            <a:avLst/>
          </a:prstGeom>
          <a:solidFill>
            <a:srgbClr val="FF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400">
              <a:latin typeface="Tahoma" panose="020B0604030504040204" pitchFamily="34" charset="0"/>
            </a:endParaRPr>
          </a:p>
        </p:txBody>
      </p:sp>
      <p:sp>
        <p:nvSpPr>
          <p:cNvPr id="15" name="Text Box 24">
            <a:extLst>
              <a:ext uri="{FF2B5EF4-FFF2-40B4-BE49-F238E27FC236}">
                <a16:creationId xmlns:a16="http://schemas.microsoft.com/office/drawing/2014/main" id="{FE3214C6-3DB7-284E-C42C-617CE5C4D5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2329" y="1889125"/>
            <a:ext cx="42191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/>
              <a:t>P</a:t>
            </a:r>
            <a:r>
              <a:rPr lang="it-IT" altLang="it-IT" sz="2000" baseline="-25000"/>
              <a:t>2</a:t>
            </a:r>
            <a:endParaRPr lang="it-IT" altLang="it-IT" sz="2000"/>
          </a:p>
        </p:txBody>
      </p:sp>
      <p:sp>
        <p:nvSpPr>
          <p:cNvPr id="16" name="Text Box 25">
            <a:extLst>
              <a:ext uri="{FF2B5EF4-FFF2-40B4-BE49-F238E27FC236}">
                <a16:creationId xmlns:a16="http://schemas.microsoft.com/office/drawing/2014/main" id="{7942C1E1-C571-D495-730D-BC2CE070AF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5322" y="2270125"/>
            <a:ext cx="368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600">
                <a:solidFill>
                  <a:schemeClr val="tx2"/>
                </a:solidFill>
              </a:rPr>
              <a:t>s</a:t>
            </a:r>
            <a:r>
              <a:rPr lang="it-IT" altLang="it-IT" sz="1600" baseline="-25000">
                <a:solidFill>
                  <a:schemeClr val="tx2"/>
                </a:solidFill>
              </a:rPr>
              <a:t>2</a:t>
            </a:r>
            <a:endParaRPr lang="it-IT" altLang="it-IT" sz="1600">
              <a:solidFill>
                <a:schemeClr val="tx2"/>
              </a:solidFill>
            </a:endParaRPr>
          </a:p>
        </p:txBody>
      </p:sp>
      <p:sp>
        <p:nvSpPr>
          <p:cNvPr id="17" name="Oval 26">
            <a:extLst>
              <a:ext uri="{FF2B5EF4-FFF2-40B4-BE49-F238E27FC236}">
                <a16:creationId xmlns:a16="http://schemas.microsoft.com/office/drawing/2014/main" id="{8ADBBFB6-9D22-CF87-D570-B85B342E36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7547" y="2270125"/>
            <a:ext cx="381000" cy="381000"/>
          </a:xfrm>
          <a:prstGeom prst="ellipse">
            <a:avLst/>
          </a:prstGeom>
          <a:solidFill>
            <a:srgbClr val="FF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400">
              <a:latin typeface="Tahoma" panose="020B0604030504040204" pitchFamily="34" charset="0"/>
            </a:endParaRPr>
          </a:p>
        </p:txBody>
      </p:sp>
      <p:sp>
        <p:nvSpPr>
          <p:cNvPr id="18" name="Text Box 27">
            <a:extLst>
              <a:ext uri="{FF2B5EF4-FFF2-40B4-BE49-F238E27FC236}">
                <a16:creationId xmlns:a16="http://schemas.microsoft.com/office/drawing/2014/main" id="{A53193F5-0A13-7002-9790-0248ADEC8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7729" y="1889125"/>
            <a:ext cx="42191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/>
              <a:t>P</a:t>
            </a:r>
            <a:r>
              <a:rPr lang="it-IT" altLang="it-IT" sz="2000" baseline="-25000"/>
              <a:t>3</a:t>
            </a:r>
            <a:endParaRPr lang="it-IT" altLang="it-IT" sz="2000"/>
          </a:p>
        </p:txBody>
      </p:sp>
      <p:sp>
        <p:nvSpPr>
          <p:cNvPr id="19" name="Text Box 28">
            <a:extLst>
              <a:ext uri="{FF2B5EF4-FFF2-40B4-BE49-F238E27FC236}">
                <a16:creationId xmlns:a16="http://schemas.microsoft.com/office/drawing/2014/main" id="{F603D4C3-AE55-AFAF-93CD-E26A40E751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0722" y="2270125"/>
            <a:ext cx="368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600">
                <a:solidFill>
                  <a:schemeClr val="tx2"/>
                </a:solidFill>
              </a:rPr>
              <a:t>s</a:t>
            </a:r>
            <a:r>
              <a:rPr lang="it-IT" altLang="it-IT" sz="1600" baseline="-25000">
                <a:solidFill>
                  <a:schemeClr val="tx2"/>
                </a:solidFill>
              </a:rPr>
              <a:t>3</a:t>
            </a:r>
            <a:endParaRPr lang="it-IT" altLang="it-IT" sz="1600">
              <a:solidFill>
                <a:schemeClr val="tx2"/>
              </a:solidFill>
            </a:endParaRPr>
          </a:p>
        </p:txBody>
      </p:sp>
      <p:sp>
        <p:nvSpPr>
          <p:cNvPr id="20" name="Line 30">
            <a:extLst>
              <a:ext uri="{FF2B5EF4-FFF2-40B4-BE49-F238E27FC236}">
                <a16:creationId xmlns:a16="http://schemas.microsoft.com/office/drawing/2014/main" id="{CD740037-E768-A66B-4FA2-6D1E42134E8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181222" y="2651125"/>
            <a:ext cx="0" cy="685800"/>
          </a:xfrm>
          <a:prstGeom prst="line">
            <a:avLst/>
          </a:prstGeom>
          <a:noFill/>
          <a:ln w="28575">
            <a:solidFill>
              <a:srgbClr val="33CC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it-IT"/>
          </a:p>
        </p:txBody>
      </p:sp>
      <p:sp>
        <p:nvSpPr>
          <p:cNvPr id="21" name="Line 31">
            <a:extLst>
              <a:ext uri="{FF2B5EF4-FFF2-40B4-BE49-F238E27FC236}">
                <a16:creationId xmlns:a16="http://schemas.microsoft.com/office/drawing/2014/main" id="{65314E86-5C01-B9D8-EDDC-018A75ADE31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24122" y="2651125"/>
            <a:ext cx="838200" cy="685800"/>
          </a:xfrm>
          <a:prstGeom prst="line">
            <a:avLst/>
          </a:prstGeom>
          <a:noFill/>
          <a:ln w="28575">
            <a:solidFill>
              <a:srgbClr val="FF3399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it-IT"/>
          </a:p>
        </p:txBody>
      </p:sp>
      <p:sp>
        <p:nvSpPr>
          <p:cNvPr id="22" name="Line 33">
            <a:extLst>
              <a:ext uri="{FF2B5EF4-FFF2-40B4-BE49-F238E27FC236}">
                <a16:creationId xmlns:a16="http://schemas.microsoft.com/office/drawing/2014/main" id="{60D21B5B-48A0-8C7E-313F-3BAAFAFE4DB0}"/>
              </a:ext>
            </a:extLst>
          </p:cNvPr>
          <p:cNvSpPr>
            <a:spLocks noChangeShapeType="1"/>
          </p:cNvSpPr>
          <p:nvPr/>
        </p:nvSpPr>
        <p:spPr bwMode="auto">
          <a:xfrm>
            <a:off x="3181222" y="3727450"/>
            <a:ext cx="0" cy="762000"/>
          </a:xfrm>
          <a:prstGeom prst="line">
            <a:avLst/>
          </a:prstGeom>
          <a:noFill/>
          <a:ln w="28575">
            <a:solidFill>
              <a:srgbClr val="33CC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it-IT"/>
          </a:p>
        </p:txBody>
      </p:sp>
      <p:sp>
        <p:nvSpPr>
          <p:cNvPr id="23" name="Line 34">
            <a:extLst>
              <a:ext uri="{FF2B5EF4-FFF2-40B4-BE49-F238E27FC236}">
                <a16:creationId xmlns:a16="http://schemas.microsoft.com/office/drawing/2014/main" id="{A6656A45-D8F2-6869-4155-DC06E0E07C0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47922" y="2651125"/>
            <a:ext cx="2209800" cy="1828800"/>
          </a:xfrm>
          <a:prstGeom prst="line">
            <a:avLst/>
          </a:prstGeom>
          <a:noFill/>
          <a:ln w="28575">
            <a:solidFill>
              <a:srgbClr val="FF3399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it-IT"/>
          </a:p>
        </p:txBody>
      </p:sp>
      <p:sp>
        <p:nvSpPr>
          <p:cNvPr id="24" name="Line 36">
            <a:extLst>
              <a:ext uri="{FF2B5EF4-FFF2-40B4-BE49-F238E27FC236}">
                <a16:creationId xmlns:a16="http://schemas.microsoft.com/office/drawing/2014/main" id="{A32590D3-BED3-A9FC-4D7D-E351E42EC1F2}"/>
              </a:ext>
            </a:extLst>
          </p:cNvPr>
          <p:cNvSpPr>
            <a:spLocks noChangeShapeType="1"/>
          </p:cNvSpPr>
          <p:nvPr/>
        </p:nvSpPr>
        <p:spPr bwMode="auto">
          <a:xfrm>
            <a:off x="3190747" y="4889500"/>
            <a:ext cx="0" cy="762000"/>
          </a:xfrm>
          <a:prstGeom prst="line">
            <a:avLst/>
          </a:prstGeom>
          <a:noFill/>
          <a:ln w="28575">
            <a:solidFill>
              <a:srgbClr val="33CC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it-IT"/>
          </a:p>
        </p:txBody>
      </p:sp>
      <p:sp>
        <p:nvSpPr>
          <p:cNvPr id="25" name="Line 37">
            <a:extLst>
              <a:ext uri="{FF2B5EF4-FFF2-40B4-BE49-F238E27FC236}">
                <a16:creationId xmlns:a16="http://schemas.microsoft.com/office/drawing/2014/main" id="{905D608E-A721-0825-9F6C-7141C9A33F5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24122" y="2651125"/>
            <a:ext cx="3429000" cy="2971800"/>
          </a:xfrm>
          <a:prstGeom prst="line">
            <a:avLst/>
          </a:prstGeom>
          <a:noFill/>
          <a:ln w="28575">
            <a:solidFill>
              <a:srgbClr val="FF3399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it-IT"/>
          </a:p>
        </p:txBody>
      </p:sp>
      <p:sp>
        <p:nvSpPr>
          <p:cNvPr id="26" name="Rectangle 42">
            <a:extLst>
              <a:ext uri="{FF2B5EF4-FFF2-40B4-BE49-F238E27FC236}">
                <a16:creationId xmlns:a16="http://schemas.microsoft.com/office/drawing/2014/main" id="{0BFBE897-BE9B-7FD5-66E6-E97B38D84C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17660" y="1066800"/>
            <a:ext cx="7793037" cy="827088"/>
          </a:xfrm>
          <a:noFill/>
        </p:spPr>
        <p:txBody>
          <a:bodyPr/>
          <a:lstStyle/>
          <a:p>
            <a:pPr eaLnBrk="1" hangingPunct="1"/>
            <a:r>
              <a:rPr lang="it-IT" altLang="it-IT" dirty="0">
                <a:solidFill>
                  <a:srgbClr val="0000FF"/>
                </a:solidFill>
              </a:rPr>
              <a:t>I strategy		p=4</a:t>
            </a:r>
          </a:p>
        </p:txBody>
      </p:sp>
      <p:sp>
        <p:nvSpPr>
          <p:cNvPr id="27" name="Text Box 45">
            <a:extLst>
              <a:ext uri="{FF2B5EF4-FFF2-40B4-BE49-F238E27FC236}">
                <a16:creationId xmlns:a16="http://schemas.microsoft.com/office/drawing/2014/main" id="{F2A7181B-78EA-02F7-174A-C943E2A098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6285" y="3062288"/>
            <a:ext cx="23764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 dirty="0"/>
              <a:t>P</a:t>
            </a:r>
            <a:r>
              <a:rPr lang="it-IT" altLang="it-IT" sz="2000" baseline="-25000" dirty="0"/>
              <a:t>1</a:t>
            </a:r>
            <a:r>
              <a:rPr lang="it-IT" altLang="it-IT" sz="2000" dirty="0"/>
              <a:t> </a:t>
            </a:r>
            <a:r>
              <a:rPr lang="it-IT" altLang="it-IT" sz="2000" dirty="0" err="1"/>
              <a:t>sends</a:t>
            </a:r>
            <a:r>
              <a:rPr lang="it-IT" altLang="it-IT" sz="2000" dirty="0"/>
              <a:t> s</a:t>
            </a:r>
            <a:r>
              <a:rPr lang="it-IT" altLang="it-IT" sz="2000" baseline="-25000" dirty="0"/>
              <a:t>1 </a:t>
            </a:r>
            <a:r>
              <a:rPr lang="it-IT" altLang="it-IT" sz="2000" dirty="0"/>
              <a:t>to P</a:t>
            </a:r>
            <a:r>
              <a:rPr lang="it-IT" altLang="it-IT" sz="2000" baseline="-25000" dirty="0"/>
              <a:t>0</a:t>
            </a:r>
            <a:endParaRPr lang="it-IT" altLang="it-IT" sz="2000" dirty="0"/>
          </a:p>
        </p:txBody>
      </p:sp>
      <p:sp>
        <p:nvSpPr>
          <p:cNvPr id="28" name="Text Box 49">
            <a:extLst>
              <a:ext uri="{FF2B5EF4-FFF2-40B4-BE49-F238E27FC236}">
                <a16:creationId xmlns:a16="http://schemas.microsoft.com/office/drawing/2014/main" id="{52B8938F-8C55-BBB0-8C63-4CB4CD9BF8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6285" y="4214813"/>
            <a:ext cx="23764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 dirty="0"/>
              <a:t>P</a:t>
            </a:r>
            <a:r>
              <a:rPr lang="it-IT" altLang="it-IT" sz="2000" baseline="-25000" dirty="0"/>
              <a:t>2</a:t>
            </a:r>
            <a:r>
              <a:rPr lang="it-IT" altLang="it-IT" sz="2000" dirty="0"/>
              <a:t> </a:t>
            </a:r>
            <a:r>
              <a:rPr lang="it-IT" altLang="it-IT" sz="2000" dirty="0" err="1"/>
              <a:t>sends</a:t>
            </a:r>
            <a:r>
              <a:rPr lang="it-IT" altLang="it-IT" sz="2000" dirty="0"/>
              <a:t> s</a:t>
            </a:r>
            <a:r>
              <a:rPr lang="it-IT" altLang="it-IT" sz="2000" baseline="-25000" dirty="0"/>
              <a:t>1 </a:t>
            </a:r>
            <a:r>
              <a:rPr lang="it-IT" altLang="it-IT" sz="2000" dirty="0"/>
              <a:t>to P</a:t>
            </a:r>
            <a:r>
              <a:rPr lang="it-IT" altLang="it-IT" sz="2000" baseline="-25000" dirty="0"/>
              <a:t>0</a:t>
            </a:r>
            <a:endParaRPr lang="it-IT" altLang="it-IT" sz="2000" dirty="0"/>
          </a:p>
        </p:txBody>
      </p:sp>
      <p:sp>
        <p:nvSpPr>
          <p:cNvPr id="29" name="Text Box 50">
            <a:extLst>
              <a:ext uri="{FF2B5EF4-FFF2-40B4-BE49-F238E27FC236}">
                <a16:creationId xmlns:a16="http://schemas.microsoft.com/office/drawing/2014/main" id="{D74AA00C-C247-83BE-6921-7528915DC8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6285" y="5367338"/>
            <a:ext cx="23764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 dirty="0"/>
              <a:t>P</a:t>
            </a:r>
            <a:r>
              <a:rPr lang="it-IT" altLang="it-IT" sz="2000" baseline="-25000" dirty="0"/>
              <a:t>3</a:t>
            </a:r>
            <a:r>
              <a:rPr lang="it-IT" altLang="it-IT" sz="2000" dirty="0"/>
              <a:t> </a:t>
            </a:r>
            <a:r>
              <a:rPr lang="it-IT" altLang="it-IT" sz="2000" dirty="0" err="1"/>
              <a:t>sends</a:t>
            </a:r>
            <a:r>
              <a:rPr lang="it-IT" altLang="it-IT" sz="2000" dirty="0"/>
              <a:t> s</a:t>
            </a:r>
            <a:r>
              <a:rPr lang="it-IT" altLang="it-IT" sz="2000" baseline="-25000" dirty="0"/>
              <a:t>3 </a:t>
            </a:r>
            <a:r>
              <a:rPr lang="it-IT" altLang="it-IT" sz="2000" dirty="0"/>
              <a:t>to P</a:t>
            </a:r>
            <a:r>
              <a:rPr lang="it-IT" altLang="it-IT" sz="2000" baseline="-25000" dirty="0"/>
              <a:t>0</a:t>
            </a:r>
            <a:endParaRPr lang="it-IT" altLang="it-IT" sz="2000" dirty="0"/>
          </a:p>
        </p:txBody>
      </p:sp>
      <p:grpSp>
        <p:nvGrpSpPr>
          <p:cNvPr id="30" name="Group 62">
            <a:extLst>
              <a:ext uri="{FF2B5EF4-FFF2-40B4-BE49-F238E27FC236}">
                <a16:creationId xmlns:a16="http://schemas.microsoft.com/office/drawing/2014/main" id="{156EE9A4-9DD1-8195-5FC7-E06465C5D5FF}"/>
              </a:ext>
            </a:extLst>
          </p:cNvPr>
          <p:cNvGrpSpPr>
            <a:grpSpLocks/>
          </p:cNvGrpSpPr>
          <p:nvPr/>
        </p:nvGrpSpPr>
        <p:grpSpPr bwMode="auto">
          <a:xfrm>
            <a:off x="2533522" y="2803525"/>
            <a:ext cx="6553200" cy="733425"/>
            <a:chOff x="672" y="1248"/>
            <a:chExt cx="4128" cy="462"/>
          </a:xfrm>
        </p:grpSpPr>
        <p:sp>
          <p:nvSpPr>
            <p:cNvPr id="31" name="Line 2">
              <a:extLst>
                <a:ext uri="{FF2B5EF4-FFF2-40B4-BE49-F238E27FC236}">
                  <a16:creationId xmlns:a16="http://schemas.microsoft.com/office/drawing/2014/main" id="{27DE32A8-7499-DD8F-979C-BC4BF66A401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2" y="1710"/>
              <a:ext cx="4128" cy="0"/>
            </a:xfrm>
            <a:prstGeom prst="line">
              <a:avLst/>
            </a:prstGeom>
            <a:noFill/>
            <a:ln w="12700">
              <a:solidFill>
                <a:srgbClr val="66CCFF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it-IT"/>
            </a:p>
          </p:txBody>
        </p:sp>
        <p:sp>
          <p:nvSpPr>
            <p:cNvPr id="32" name="Text Box 53">
              <a:extLst>
                <a:ext uri="{FF2B5EF4-FFF2-40B4-BE49-F238E27FC236}">
                  <a16:creationId xmlns:a16="http://schemas.microsoft.com/office/drawing/2014/main" id="{C9630E14-EFAB-756A-16C4-E5CDD95BB4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80" y="1248"/>
              <a:ext cx="67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it-IT" sz="1600" b="1" dirty="0">
                  <a:solidFill>
                    <a:schemeClr val="tx2"/>
                  </a:solidFill>
                </a:rPr>
                <a:t>I step</a:t>
              </a:r>
            </a:p>
          </p:txBody>
        </p:sp>
      </p:grpSp>
      <p:grpSp>
        <p:nvGrpSpPr>
          <p:cNvPr id="33" name="Group 63">
            <a:extLst>
              <a:ext uri="{FF2B5EF4-FFF2-40B4-BE49-F238E27FC236}">
                <a16:creationId xmlns:a16="http://schemas.microsoft.com/office/drawing/2014/main" id="{729CEAD0-AB76-1BAB-6138-DA884DA6E0E5}"/>
              </a:ext>
            </a:extLst>
          </p:cNvPr>
          <p:cNvGrpSpPr>
            <a:grpSpLocks/>
          </p:cNvGrpSpPr>
          <p:nvPr/>
        </p:nvGrpSpPr>
        <p:grpSpPr bwMode="auto">
          <a:xfrm>
            <a:off x="2533522" y="3946525"/>
            <a:ext cx="6553200" cy="723900"/>
            <a:chOff x="672" y="1968"/>
            <a:chExt cx="4128" cy="456"/>
          </a:xfrm>
        </p:grpSpPr>
        <p:sp>
          <p:nvSpPr>
            <p:cNvPr id="34" name="Line 4">
              <a:extLst>
                <a:ext uri="{FF2B5EF4-FFF2-40B4-BE49-F238E27FC236}">
                  <a16:creationId xmlns:a16="http://schemas.microsoft.com/office/drawing/2014/main" id="{88C0F818-111E-2A37-987F-262C6858EE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2" y="2424"/>
              <a:ext cx="4128" cy="0"/>
            </a:xfrm>
            <a:prstGeom prst="line">
              <a:avLst/>
            </a:prstGeom>
            <a:noFill/>
            <a:ln w="12700">
              <a:solidFill>
                <a:srgbClr val="66CCFF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it-IT"/>
            </a:p>
          </p:txBody>
        </p:sp>
        <p:sp>
          <p:nvSpPr>
            <p:cNvPr id="35" name="Text Box 56">
              <a:extLst>
                <a:ext uri="{FF2B5EF4-FFF2-40B4-BE49-F238E27FC236}">
                  <a16:creationId xmlns:a16="http://schemas.microsoft.com/office/drawing/2014/main" id="{D6F364DD-CB53-97A5-442E-BE18FB6DB5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80" y="1968"/>
              <a:ext cx="67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it-IT" sz="1600" b="1" dirty="0">
                  <a:solidFill>
                    <a:schemeClr val="tx2"/>
                  </a:solidFill>
                </a:rPr>
                <a:t>II step</a:t>
              </a:r>
            </a:p>
          </p:txBody>
        </p:sp>
      </p:grpSp>
      <p:grpSp>
        <p:nvGrpSpPr>
          <p:cNvPr id="36" name="Group 65">
            <a:extLst>
              <a:ext uri="{FF2B5EF4-FFF2-40B4-BE49-F238E27FC236}">
                <a16:creationId xmlns:a16="http://schemas.microsoft.com/office/drawing/2014/main" id="{3BE38AAD-B363-D7A3-9156-8C09A3774944}"/>
              </a:ext>
            </a:extLst>
          </p:cNvPr>
          <p:cNvGrpSpPr>
            <a:grpSpLocks/>
          </p:cNvGrpSpPr>
          <p:nvPr/>
        </p:nvGrpSpPr>
        <p:grpSpPr bwMode="auto">
          <a:xfrm>
            <a:off x="2582735" y="5114925"/>
            <a:ext cx="6553200" cy="723900"/>
            <a:chOff x="703" y="2704"/>
            <a:chExt cx="4128" cy="456"/>
          </a:xfrm>
        </p:grpSpPr>
        <p:sp>
          <p:nvSpPr>
            <p:cNvPr id="37" name="Line 7">
              <a:extLst>
                <a:ext uri="{FF2B5EF4-FFF2-40B4-BE49-F238E27FC236}">
                  <a16:creationId xmlns:a16="http://schemas.microsoft.com/office/drawing/2014/main" id="{86A12ACC-A676-A916-4B9C-ACE20692B0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3" y="3160"/>
              <a:ext cx="4128" cy="0"/>
            </a:xfrm>
            <a:prstGeom prst="line">
              <a:avLst/>
            </a:prstGeom>
            <a:noFill/>
            <a:ln w="12700">
              <a:solidFill>
                <a:srgbClr val="66CCFF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it-IT"/>
            </a:p>
          </p:txBody>
        </p:sp>
        <p:sp>
          <p:nvSpPr>
            <p:cNvPr id="38" name="Text Box 59">
              <a:extLst>
                <a:ext uri="{FF2B5EF4-FFF2-40B4-BE49-F238E27FC236}">
                  <a16:creationId xmlns:a16="http://schemas.microsoft.com/office/drawing/2014/main" id="{AB38FFAB-0033-339D-D57F-3F4B260E82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91" y="2704"/>
              <a:ext cx="89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it-IT" sz="1600" b="1" dirty="0">
                  <a:solidFill>
                    <a:schemeClr val="tx2"/>
                  </a:solidFill>
                </a:rPr>
                <a:t>III step</a:t>
              </a:r>
            </a:p>
          </p:txBody>
        </p:sp>
      </p:grpSp>
      <p:sp>
        <p:nvSpPr>
          <p:cNvPr id="39" name="Text Box 29">
            <a:extLst>
              <a:ext uri="{FF2B5EF4-FFF2-40B4-BE49-F238E27FC236}">
                <a16:creationId xmlns:a16="http://schemas.microsoft.com/office/drawing/2014/main" id="{5BBED78A-70CC-E4A0-5B66-6D898FCB61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4935" y="3386138"/>
            <a:ext cx="1689100" cy="317500"/>
          </a:xfrm>
          <a:prstGeom prst="rect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400" b="1">
                <a:latin typeface="Tahoma" panose="020B0604030504040204" pitchFamily="34" charset="0"/>
              </a:rPr>
              <a:t>sumtot=s</a:t>
            </a:r>
            <a:r>
              <a:rPr lang="it-IT" altLang="it-IT" sz="1400" b="1" baseline="-25000">
                <a:latin typeface="Tahoma" panose="020B0604030504040204" pitchFamily="34" charset="0"/>
              </a:rPr>
              <a:t>0</a:t>
            </a:r>
            <a:r>
              <a:rPr lang="it-IT" altLang="it-IT" sz="1400" b="1">
                <a:latin typeface="Tahoma" panose="020B0604030504040204" pitchFamily="34" charset="0"/>
              </a:rPr>
              <a:t> + s</a:t>
            </a:r>
            <a:r>
              <a:rPr lang="it-IT" altLang="it-IT" sz="1400" b="1" baseline="-25000">
                <a:latin typeface="Tahoma" panose="020B0604030504040204" pitchFamily="34" charset="0"/>
              </a:rPr>
              <a:t>1</a:t>
            </a:r>
            <a:endParaRPr lang="it-IT" altLang="it-IT" sz="900" b="1" baseline="-25000">
              <a:solidFill>
                <a:schemeClr val="bg2"/>
              </a:solidFill>
            </a:endParaRPr>
          </a:p>
        </p:txBody>
      </p:sp>
      <p:sp>
        <p:nvSpPr>
          <p:cNvPr id="40" name="Text Box 47">
            <a:extLst>
              <a:ext uri="{FF2B5EF4-FFF2-40B4-BE49-F238E27FC236}">
                <a16:creationId xmlns:a16="http://schemas.microsoft.com/office/drawing/2014/main" id="{A43B8EE8-8A54-4374-5E68-CA0508AB73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0935" y="4522788"/>
            <a:ext cx="2049462" cy="304800"/>
          </a:xfrm>
          <a:prstGeom prst="rect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400" b="1">
                <a:latin typeface="Tahoma" panose="020B0604030504040204" pitchFamily="34" charset="0"/>
              </a:rPr>
              <a:t>sumtot=sumtot + s</a:t>
            </a:r>
            <a:r>
              <a:rPr lang="it-IT" altLang="it-IT" sz="1400" b="1" baseline="-25000">
                <a:latin typeface="Tahoma" panose="020B0604030504040204" pitchFamily="34" charset="0"/>
              </a:rPr>
              <a:t>2</a:t>
            </a:r>
          </a:p>
        </p:txBody>
      </p:sp>
      <p:sp>
        <p:nvSpPr>
          <p:cNvPr id="41" name="Text Box 48">
            <a:extLst>
              <a:ext uri="{FF2B5EF4-FFF2-40B4-BE49-F238E27FC236}">
                <a16:creationId xmlns:a16="http://schemas.microsoft.com/office/drawing/2014/main" id="{737C2EFE-FBE1-7766-7BA3-3EB8D2F2B6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0935" y="5675313"/>
            <a:ext cx="2049462" cy="304800"/>
          </a:xfrm>
          <a:prstGeom prst="rect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400" b="1">
                <a:latin typeface="Tahoma" panose="020B0604030504040204" pitchFamily="34" charset="0"/>
              </a:rPr>
              <a:t>sumtot=sumtot + s</a:t>
            </a:r>
            <a:r>
              <a:rPr lang="it-IT" altLang="it-IT" sz="1400" b="1" baseline="-25000">
                <a:latin typeface="Tahoma" panose="020B0604030504040204" pitchFamily="34" charset="0"/>
              </a:rPr>
              <a:t>3</a:t>
            </a:r>
          </a:p>
        </p:txBody>
      </p:sp>
      <p:sp>
        <p:nvSpPr>
          <p:cNvPr id="42" name="Text Box 38">
            <a:extLst>
              <a:ext uri="{FF2B5EF4-FFF2-40B4-BE49-F238E27FC236}">
                <a16:creationId xmlns:a16="http://schemas.microsoft.com/office/drawing/2014/main" id="{D29F23ED-11C1-BDD6-72EA-D5676DCB41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8735" y="5965186"/>
            <a:ext cx="4800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000" b="0" i="0" u="none" strike="noStrike" kern="0" cap="none" spc="0" normalizeH="0" baseline="0" noProof="0" dirty="0" err="1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Comic Sans MS" panose="030F0702030302020204" pitchFamily="66" charset="0"/>
              </a:rPr>
              <a:t>Number</a:t>
            </a:r>
            <a:r>
              <a:rPr kumimoji="0" lang="it-IT" altLang="it-IT" sz="2000" b="0" i="0" u="none" strike="noStrike" kern="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Comic Sans MS" panose="030F0702030302020204" pitchFamily="66" charset="0"/>
              </a:rPr>
              <a:t> of steps 3 </a:t>
            </a:r>
            <a:endParaRPr kumimoji="0" lang="it-IT" altLang="it-IT" sz="2000" b="0" i="0" u="none" strike="noStrike" kern="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364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utoUpdateAnimBg="0"/>
      <p:bldP spid="28" grpId="0" autoUpdateAnimBg="0"/>
      <p:bldP spid="29" grpId="0" autoUpdateAnimBg="0"/>
      <p:bldP spid="39" grpId="0" animBg="1" autoUpdateAnimBg="0"/>
      <p:bldP spid="40" grpId="0" animBg="1" autoUpdateAnimBg="0"/>
      <p:bldP spid="41" grpId="0" animBg="1" autoUpdateAnimBg="0"/>
      <p:bldP spid="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D792B3BD-CE3A-5F8E-A5C6-45CE651F73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95270" y="932711"/>
            <a:ext cx="7772400" cy="1143000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rgbClr val="333399"/>
                </a:solidFill>
              </a:rPr>
              <a:t>PARALLEL COMPUTING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0BEAC067-9469-6F1E-7124-E74DD5A0D389}"/>
              </a:ext>
            </a:extLst>
          </p:cNvPr>
          <p:cNvSpPr txBox="1">
            <a:spLocks noChangeArrowheads="1"/>
          </p:cNvSpPr>
          <p:nvPr/>
        </p:nvSpPr>
        <p:spPr>
          <a:xfrm>
            <a:off x="1698750" y="1627189"/>
            <a:ext cx="8964488" cy="16160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itchFamily="2" charset="2"/>
              <a:buNone/>
            </a:pPr>
            <a:r>
              <a:rPr lang="en-US" sz="2000"/>
              <a:t>Decompose a problem</a:t>
            </a:r>
          </a:p>
          <a:p>
            <a:pPr algn="ctr">
              <a:buFont typeface="Wingdings" pitchFamily="2" charset="2"/>
              <a:buNone/>
            </a:pPr>
            <a:r>
              <a:rPr lang="en-US" sz="2000"/>
              <a:t>in more subproblems</a:t>
            </a:r>
          </a:p>
          <a:p>
            <a:pPr algn="ctr">
              <a:buFont typeface="Wingdings" pitchFamily="2" charset="2"/>
              <a:buNone/>
            </a:pPr>
            <a:r>
              <a:rPr lang="en-US" sz="2000"/>
              <a:t>and solve them </a:t>
            </a:r>
            <a:r>
              <a:rPr lang="en-US" sz="2000">
                <a:solidFill>
                  <a:srgbClr val="C00000"/>
                </a:solidFill>
              </a:rPr>
              <a:t>at the same time</a:t>
            </a:r>
          </a:p>
          <a:p>
            <a:pPr algn="ctr">
              <a:buFont typeface="Wingdings" pitchFamily="2" charset="2"/>
              <a:buNone/>
            </a:pPr>
            <a:r>
              <a:rPr lang="en-US" sz="2000"/>
              <a:t>with more processing units!</a:t>
            </a:r>
            <a:endParaRPr lang="en-GB" sz="2000" dirty="0">
              <a:solidFill>
                <a:schemeClr val="tx2"/>
              </a:solidFill>
            </a:endParaRPr>
          </a:p>
        </p:txBody>
      </p:sp>
      <p:grpSp>
        <p:nvGrpSpPr>
          <p:cNvPr id="7" name="Group 32">
            <a:extLst>
              <a:ext uri="{FF2B5EF4-FFF2-40B4-BE49-F238E27FC236}">
                <a16:creationId xmlns:a16="http://schemas.microsoft.com/office/drawing/2014/main" id="{F96E34D3-50F8-B329-E918-8C9A99D364AF}"/>
              </a:ext>
            </a:extLst>
          </p:cNvPr>
          <p:cNvGrpSpPr>
            <a:grpSpLocks/>
          </p:cNvGrpSpPr>
          <p:nvPr/>
        </p:nvGrpSpPr>
        <p:grpSpPr bwMode="auto">
          <a:xfrm>
            <a:off x="5418994" y="3838299"/>
            <a:ext cx="1524000" cy="1219200"/>
            <a:chOff x="2544" y="2352"/>
            <a:chExt cx="960" cy="768"/>
          </a:xfrm>
        </p:grpSpPr>
        <p:sp>
          <p:nvSpPr>
            <p:cNvPr id="8" name="Rectangle 4" descr="Diagonali larghe verso l'alto">
              <a:extLst>
                <a:ext uri="{FF2B5EF4-FFF2-40B4-BE49-F238E27FC236}">
                  <a16:creationId xmlns:a16="http://schemas.microsoft.com/office/drawing/2014/main" id="{7795068E-C5A0-8A19-6305-3ACB084522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4" y="2352"/>
              <a:ext cx="480" cy="384"/>
            </a:xfrm>
            <a:prstGeom prst="rect">
              <a:avLst/>
            </a:prstGeom>
            <a:pattFill prst="wdUpDiag">
              <a:fgClr>
                <a:schemeClr val="accent1"/>
              </a:fgClr>
              <a:bgClr>
                <a:schemeClr val="bg1"/>
              </a:bgClr>
            </a:pattFill>
            <a:ln w="762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" name="Rectangle 5" descr="Diagonali larghe verso il basso">
              <a:extLst>
                <a:ext uri="{FF2B5EF4-FFF2-40B4-BE49-F238E27FC236}">
                  <a16:creationId xmlns:a16="http://schemas.microsoft.com/office/drawing/2014/main" id="{D0625A00-24EF-C7C9-4A55-E264F3761D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2352"/>
              <a:ext cx="480" cy="384"/>
            </a:xfrm>
            <a:prstGeom prst="rect">
              <a:avLst/>
            </a:prstGeom>
            <a:pattFill prst="wdDnDiag">
              <a:fgClr>
                <a:schemeClr val="accent1"/>
              </a:fgClr>
              <a:bgClr>
                <a:schemeClr val="bg1"/>
              </a:bgClr>
            </a:pattFill>
            <a:ln w="762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" name="Rectangle 6" descr="Diagonali larghe verso il basso">
              <a:extLst>
                <a:ext uri="{FF2B5EF4-FFF2-40B4-BE49-F238E27FC236}">
                  <a16:creationId xmlns:a16="http://schemas.microsoft.com/office/drawing/2014/main" id="{B61B766C-7281-8B18-7C32-FEDA5640FF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4" y="2736"/>
              <a:ext cx="480" cy="384"/>
            </a:xfrm>
            <a:prstGeom prst="rect">
              <a:avLst/>
            </a:prstGeom>
            <a:pattFill prst="wdDnDiag">
              <a:fgClr>
                <a:schemeClr val="accent1"/>
              </a:fgClr>
              <a:bgClr>
                <a:schemeClr val="bg1"/>
              </a:bgClr>
            </a:pattFill>
            <a:ln w="762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" name="Rectangle 7" descr="Diagonali larghe verso l'alto">
              <a:extLst>
                <a:ext uri="{FF2B5EF4-FFF2-40B4-BE49-F238E27FC236}">
                  <a16:creationId xmlns:a16="http://schemas.microsoft.com/office/drawing/2014/main" id="{8624D31A-E517-45FE-5C3C-2FB34192D3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2736"/>
              <a:ext cx="480" cy="384"/>
            </a:xfrm>
            <a:prstGeom prst="rect">
              <a:avLst/>
            </a:prstGeom>
            <a:pattFill prst="wdUpDiag">
              <a:fgClr>
                <a:schemeClr val="accent1"/>
              </a:fgClr>
              <a:bgClr>
                <a:schemeClr val="bg1"/>
              </a:bgClr>
            </a:pattFill>
            <a:ln w="762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" name="Text Box 8">
              <a:extLst>
                <a:ext uri="{FF2B5EF4-FFF2-40B4-BE49-F238E27FC236}">
                  <a16:creationId xmlns:a16="http://schemas.microsoft.com/office/drawing/2014/main" id="{371E6E8D-0E53-70D4-CAE5-E0B627BC47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57" y="2514"/>
              <a:ext cx="116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endParaRPr lang="it-IT" sz="4000">
                <a:latin typeface="Comic Sans MS" pitchFamily="66" charset="0"/>
              </a:endParaRPr>
            </a:p>
          </p:txBody>
        </p:sp>
      </p:grpSp>
      <p:sp>
        <p:nvSpPr>
          <p:cNvPr id="13" name="Text Box 28">
            <a:extLst>
              <a:ext uri="{FF2B5EF4-FFF2-40B4-BE49-F238E27FC236}">
                <a16:creationId xmlns:a16="http://schemas.microsoft.com/office/drawing/2014/main" id="{4A599D2E-5825-C8B6-54A6-FC8E4949E9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08308" y="5763275"/>
            <a:ext cx="12365879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dirty="0"/>
              <a:t>Need to create machines that can distribute the work among them</a:t>
            </a:r>
          </a:p>
          <a:p>
            <a:pPr algn="ctr" eaLnBrk="0" hangingPunct="0"/>
            <a:r>
              <a:rPr lang="en-US" sz="2000" dirty="0"/>
              <a:t>hardware development</a:t>
            </a:r>
            <a:endParaRPr lang="it-IT" sz="2000" dirty="0"/>
          </a:p>
        </p:txBody>
      </p:sp>
      <p:grpSp>
        <p:nvGrpSpPr>
          <p:cNvPr id="14" name="Group 39">
            <a:extLst>
              <a:ext uri="{FF2B5EF4-FFF2-40B4-BE49-F238E27FC236}">
                <a16:creationId xmlns:a16="http://schemas.microsoft.com/office/drawing/2014/main" id="{2416C624-589A-653F-1B26-F36E39AD13B0}"/>
              </a:ext>
            </a:extLst>
          </p:cNvPr>
          <p:cNvGrpSpPr>
            <a:grpSpLocks/>
          </p:cNvGrpSpPr>
          <p:nvPr/>
        </p:nvGrpSpPr>
        <p:grpSpPr bwMode="auto">
          <a:xfrm>
            <a:off x="4504594" y="3228699"/>
            <a:ext cx="3352800" cy="2209800"/>
            <a:chOff x="1968" y="1968"/>
            <a:chExt cx="2112" cy="1392"/>
          </a:xfrm>
        </p:grpSpPr>
        <p:grpSp>
          <p:nvGrpSpPr>
            <p:cNvPr id="15" name="Group 35">
              <a:extLst>
                <a:ext uri="{FF2B5EF4-FFF2-40B4-BE49-F238E27FC236}">
                  <a16:creationId xmlns:a16="http://schemas.microsoft.com/office/drawing/2014/main" id="{9547298F-1C3F-8760-69BC-CD645C73FB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68" y="2976"/>
              <a:ext cx="480" cy="384"/>
              <a:chOff x="1344" y="2448"/>
              <a:chExt cx="480" cy="384"/>
            </a:xfrm>
          </p:grpSpPr>
          <p:sp>
            <p:nvSpPr>
              <p:cNvPr id="27" name="Rectangle 19" descr="Diagonali larghe verso l'alto">
                <a:extLst>
                  <a:ext uri="{FF2B5EF4-FFF2-40B4-BE49-F238E27FC236}">
                    <a16:creationId xmlns:a16="http://schemas.microsoft.com/office/drawing/2014/main" id="{AB22BBA9-CDA8-3369-94BB-8FFE464EA7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2448"/>
                <a:ext cx="480" cy="384"/>
              </a:xfrm>
              <a:prstGeom prst="rect">
                <a:avLst/>
              </a:prstGeom>
              <a:pattFill prst="wdUpDiag">
                <a:fgClr>
                  <a:schemeClr val="accent1"/>
                </a:fgClr>
                <a:bgClr>
                  <a:schemeClr val="bg1"/>
                </a:bgClr>
              </a:pattFill>
              <a:ln w="7620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" name="Text Box 23">
                <a:extLst>
                  <a:ext uri="{FF2B5EF4-FFF2-40B4-BE49-F238E27FC236}">
                    <a16:creationId xmlns:a16="http://schemas.microsoft.com/office/drawing/2014/main" id="{C1F14636-4346-3900-0B6F-5F48D83450A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44" y="2496"/>
                <a:ext cx="480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endParaRPr lang="it-IT">
                  <a:latin typeface="Comic Sans MS" pitchFamily="66" charset="0"/>
                </a:endParaRPr>
              </a:p>
            </p:txBody>
          </p:sp>
        </p:grpSp>
        <p:grpSp>
          <p:nvGrpSpPr>
            <p:cNvPr id="16" name="Group 37">
              <a:extLst>
                <a:ext uri="{FF2B5EF4-FFF2-40B4-BE49-F238E27FC236}">
                  <a16:creationId xmlns:a16="http://schemas.microsoft.com/office/drawing/2014/main" id="{E6CCD60E-5160-2349-E7BF-7FC90C0BA6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00" y="2928"/>
              <a:ext cx="480" cy="384"/>
              <a:chOff x="3072" y="2448"/>
              <a:chExt cx="480" cy="384"/>
            </a:xfrm>
          </p:grpSpPr>
          <p:sp>
            <p:nvSpPr>
              <p:cNvPr id="25" name="Rectangle 22" descr="Diagonali larghe verso l'alto">
                <a:extLst>
                  <a:ext uri="{FF2B5EF4-FFF2-40B4-BE49-F238E27FC236}">
                    <a16:creationId xmlns:a16="http://schemas.microsoft.com/office/drawing/2014/main" id="{E11A4B35-6660-DA52-618B-C57FD0939E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2" y="2448"/>
                <a:ext cx="480" cy="384"/>
              </a:xfrm>
              <a:prstGeom prst="rect">
                <a:avLst/>
              </a:prstGeom>
              <a:pattFill prst="wdUpDiag">
                <a:fgClr>
                  <a:schemeClr val="accent1"/>
                </a:fgClr>
                <a:bgClr>
                  <a:schemeClr val="bg1"/>
                </a:bgClr>
              </a:pattFill>
              <a:ln w="7620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6" name="Text Box 25">
                <a:extLst>
                  <a:ext uri="{FF2B5EF4-FFF2-40B4-BE49-F238E27FC236}">
                    <a16:creationId xmlns:a16="http://schemas.microsoft.com/office/drawing/2014/main" id="{ECE16D37-EA6C-3D9A-4801-4EF8B9AEB39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72" y="2496"/>
                <a:ext cx="480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endParaRPr lang="it-IT">
                  <a:latin typeface="Comic Sans MS" pitchFamily="66" charset="0"/>
                </a:endParaRPr>
              </a:p>
            </p:txBody>
          </p:sp>
        </p:grpSp>
        <p:grpSp>
          <p:nvGrpSpPr>
            <p:cNvPr id="17" name="Group 38">
              <a:extLst>
                <a:ext uri="{FF2B5EF4-FFF2-40B4-BE49-F238E27FC236}">
                  <a16:creationId xmlns:a16="http://schemas.microsoft.com/office/drawing/2014/main" id="{0FD0332C-1748-CF83-1D34-46056B8C063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00" y="1968"/>
              <a:ext cx="480" cy="384"/>
              <a:chOff x="3936" y="2448"/>
              <a:chExt cx="480" cy="384"/>
            </a:xfrm>
          </p:grpSpPr>
          <p:sp>
            <p:nvSpPr>
              <p:cNvPr id="23" name="Rectangle 20" descr="Diagonali larghe verso il basso">
                <a:extLst>
                  <a:ext uri="{FF2B5EF4-FFF2-40B4-BE49-F238E27FC236}">
                    <a16:creationId xmlns:a16="http://schemas.microsoft.com/office/drawing/2014/main" id="{55FBEDB1-6E40-118D-5794-D20131B7BA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36" y="2448"/>
                <a:ext cx="480" cy="384"/>
              </a:xfrm>
              <a:prstGeom prst="rect">
                <a:avLst/>
              </a:prstGeom>
              <a:pattFill prst="wdDnDiag">
                <a:fgClr>
                  <a:schemeClr val="accent1"/>
                </a:fgClr>
                <a:bgClr>
                  <a:schemeClr val="bg1"/>
                </a:bgClr>
              </a:pattFill>
              <a:ln w="7620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4" name="Text Box 26">
                <a:extLst>
                  <a:ext uri="{FF2B5EF4-FFF2-40B4-BE49-F238E27FC236}">
                    <a16:creationId xmlns:a16="http://schemas.microsoft.com/office/drawing/2014/main" id="{91C71569-0A3A-9D94-0F81-38420889D2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36" y="2448"/>
                <a:ext cx="480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endParaRPr lang="it-IT">
                  <a:latin typeface="Comic Sans MS" pitchFamily="66" charset="0"/>
                </a:endParaRPr>
              </a:p>
            </p:txBody>
          </p:sp>
        </p:grpSp>
        <p:grpSp>
          <p:nvGrpSpPr>
            <p:cNvPr id="18" name="Group 36">
              <a:extLst>
                <a:ext uri="{FF2B5EF4-FFF2-40B4-BE49-F238E27FC236}">
                  <a16:creationId xmlns:a16="http://schemas.microsoft.com/office/drawing/2014/main" id="{8213B712-A982-4046-8322-CD47782912B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68" y="2016"/>
              <a:ext cx="486" cy="384"/>
              <a:chOff x="2250" y="2016"/>
              <a:chExt cx="486" cy="384"/>
            </a:xfrm>
          </p:grpSpPr>
          <p:sp>
            <p:nvSpPr>
              <p:cNvPr id="19" name="Rectangle 21" descr="Diagonali larghe verso il basso">
                <a:extLst>
                  <a:ext uri="{FF2B5EF4-FFF2-40B4-BE49-F238E27FC236}">
                    <a16:creationId xmlns:a16="http://schemas.microsoft.com/office/drawing/2014/main" id="{97A2BC34-7A6A-15BF-E043-1726CF8453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0" y="2016"/>
                <a:ext cx="480" cy="384"/>
              </a:xfrm>
              <a:prstGeom prst="rect">
                <a:avLst/>
              </a:prstGeom>
              <a:pattFill prst="wdDnDiag">
                <a:fgClr>
                  <a:schemeClr val="accent1"/>
                </a:fgClr>
                <a:bgClr>
                  <a:schemeClr val="bg1"/>
                </a:bgClr>
              </a:pattFill>
              <a:ln w="7620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grpSp>
            <p:nvGrpSpPr>
              <p:cNvPr id="20" name="Group 31">
                <a:extLst>
                  <a:ext uri="{FF2B5EF4-FFF2-40B4-BE49-F238E27FC236}">
                    <a16:creationId xmlns:a16="http://schemas.microsoft.com/office/drawing/2014/main" id="{2A987801-6A8F-A99D-0857-F3CABA87A01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56" y="2016"/>
                <a:ext cx="480" cy="327"/>
                <a:chOff x="2352" y="2464"/>
                <a:chExt cx="480" cy="327"/>
              </a:xfrm>
            </p:grpSpPr>
            <p:sp>
              <p:nvSpPr>
                <p:cNvPr id="21" name="Text Box 24">
                  <a:extLst>
                    <a:ext uri="{FF2B5EF4-FFF2-40B4-BE49-F238E27FC236}">
                      <a16:creationId xmlns:a16="http://schemas.microsoft.com/office/drawing/2014/main" id="{6FB5F142-F374-4D4F-EF7D-0C2D3FEAAB0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352" y="2496"/>
                  <a:ext cx="480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 eaLnBrk="0" hangingPunct="0"/>
                  <a:endParaRPr lang="it-IT">
                    <a:latin typeface="Comic Sans MS" pitchFamily="66" charset="0"/>
                  </a:endParaRPr>
                </a:p>
              </p:txBody>
            </p:sp>
            <p:sp>
              <p:nvSpPr>
                <p:cNvPr id="22" name="Text Box 30">
                  <a:extLst>
                    <a:ext uri="{FF2B5EF4-FFF2-40B4-BE49-F238E27FC236}">
                      <a16:creationId xmlns:a16="http://schemas.microsoft.com/office/drawing/2014/main" id="{930C53A5-9AE5-75AE-26D4-B2914AD7141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560" y="2464"/>
                  <a:ext cx="116" cy="3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endParaRPr lang="it-IT" sz="2800">
                    <a:latin typeface="Tech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8696634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5">
            <a:extLst>
              <a:ext uri="{FF2B5EF4-FFF2-40B4-BE49-F238E27FC236}">
                <a16:creationId xmlns:a16="http://schemas.microsoft.com/office/drawing/2014/main" id="{5B40438A-92B7-D8F4-645D-255B98F0B3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5199" y="2306967"/>
            <a:ext cx="8664575" cy="3170099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68686"/>
            </a:outerShdw>
          </a:effec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GB" sz="2800" baseline="0" dirty="0">
                <a:solidFill>
                  <a:srgbClr val="1C1C1C"/>
                </a:solidFill>
                <a:latin typeface="Comic Sans MS" pitchFamily="66" charset="0"/>
              </a:rPr>
              <a:t>Each processor</a:t>
            </a:r>
          </a:p>
          <a:p>
            <a:pPr marL="1257300" lvl="2" indent="-342900" eaLnBrk="0" hangingPunct="0">
              <a:buFont typeface="Arial" panose="020B0604020202020204" pitchFamily="34" charset="0"/>
              <a:buChar char="•"/>
              <a:defRPr/>
            </a:pPr>
            <a:r>
              <a:rPr lang="en-GB" baseline="0" dirty="0">
                <a:solidFill>
                  <a:srgbClr val="1C1C1C"/>
                </a:solidFill>
                <a:latin typeface="Comic Sans MS" pitchFamily="66" charset="0"/>
              </a:rPr>
              <a:t>compute its own </a:t>
            </a:r>
            <a:r>
              <a:rPr lang="en-GB" baseline="0" dirty="0">
                <a:solidFill>
                  <a:srgbClr val="333399"/>
                </a:solidFill>
                <a:latin typeface="Comic Sans MS" pitchFamily="66" charset="0"/>
              </a:rPr>
              <a:t>partial sum.</a:t>
            </a:r>
          </a:p>
          <a:p>
            <a:pPr eaLnBrk="0" hangingPunct="0">
              <a:defRPr/>
            </a:pPr>
            <a:endParaRPr lang="en-GB" baseline="0" dirty="0">
              <a:solidFill>
                <a:srgbClr val="333399"/>
              </a:solidFill>
              <a:latin typeface="Comic Sans MS" pitchFamily="66" charset="0"/>
            </a:endParaRPr>
          </a:p>
          <a:p>
            <a:pPr eaLnBrk="0" hangingPunct="0">
              <a:defRPr/>
            </a:pPr>
            <a:r>
              <a:rPr lang="en-GB" baseline="0" dirty="0">
                <a:solidFill>
                  <a:srgbClr val="000000"/>
                </a:solidFill>
                <a:latin typeface="Comic Sans MS" pitchFamily="66" charset="0"/>
              </a:rPr>
              <a:t>At every step</a:t>
            </a:r>
          </a:p>
          <a:p>
            <a:pPr lvl="2" eaLnBrk="0" hangingPunct="0">
              <a:buFontTx/>
              <a:buChar char="•"/>
              <a:defRPr/>
            </a:pPr>
            <a:r>
              <a:rPr lang="en-US" baseline="0" dirty="0">
                <a:solidFill>
                  <a:srgbClr val="333399"/>
                </a:solidFill>
                <a:latin typeface="Comic Sans MS" pitchFamily="66" charset="0"/>
              </a:rPr>
              <a:t>each processor sends </a:t>
            </a:r>
            <a:r>
              <a:rPr lang="en-US" baseline="0" dirty="0">
                <a:latin typeface="Comic Sans MS" pitchFamily="66" charset="0"/>
              </a:rPr>
              <a:t>this value</a:t>
            </a:r>
            <a:r>
              <a:rPr lang="en-US" baseline="0" dirty="0">
                <a:solidFill>
                  <a:srgbClr val="333399"/>
                </a:solidFill>
                <a:latin typeface="Comic Sans MS" pitchFamily="66" charset="0"/>
              </a:rPr>
              <a:t> to a single predetermined processor.</a:t>
            </a:r>
          </a:p>
          <a:p>
            <a:pPr lvl="2" eaLnBrk="0" hangingPunct="0">
              <a:defRPr/>
            </a:pPr>
            <a:endParaRPr lang="en-GB" baseline="0" dirty="0">
              <a:solidFill>
                <a:srgbClr val="0000FF"/>
              </a:solidFill>
              <a:latin typeface="Comic Sans MS" pitchFamily="66" charset="0"/>
            </a:endParaRPr>
          </a:p>
          <a:p>
            <a:pPr eaLnBrk="0" hangingPunct="0">
              <a:defRPr/>
            </a:pPr>
            <a:r>
              <a:rPr lang="en-GB" sz="2800" baseline="0" dirty="0">
                <a:solidFill>
                  <a:srgbClr val="1C1C1C"/>
                </a:solidFill>
                <a:latin typeface="Comic Sans MS" pitchFamily="66" charset="0"/>
              </a:rPr>
              <a:t> 	</a:t>
            </a:r>
            <a:r>
              <a:rPr lang="en-US" sz="2800" baseline="0" dirty="0">
                <a:solidFill>
                  <a:srgbClr val="1C1C1C"/>
                </a:solidFill>
                <a:latin typeface="Comic Sans MS" pitchFamily="66" charset="0"/>
              </a:rPr>
              <a:t>This processor </a:t>
            </a:r>
            <a:r>
              <a:rPr lang="en-US" sz="2800" baseline="0" dirty="0">
                <a:solidFill>
                  <a:srgbClr val="0066FF"/>
                </a:solidFill>
                <a:latin typeface="Comic Sans MS" pitchFamily="66" charset="0"/>
              </a:rPr>
              <a:t>contains the total sum</a:t>
            </a:r>
            <a:r>
              <a:rPr lang="en-US" sz="2800" baseline="0" dirty="0">
                <a:solidFill>
                  <a:srgbClr val="1C1C1C"/>
                </a:solidFill>
                <a:latin typeface="Comic Sans MS" pitchFamily="66" charset="0"/>
              </a:rPr>
              <a:t>.</a:t>
            </a:r>
            <a:endParaRPr lang="it-IT" sz="2800" baseline="0" dirty="0">
              <a:solidFill>
                <a:srgbClr val="333399"/>
              </a:solidFill>
              <a:latin typeface="Comic Sans MS" pitchFamily="66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54FDFB3-A0A3-76F7-27B8-D6E22CBA35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64799" y="782967"/>
            <a:ext cx="7772400" cy="838200"/>
          </a:xfrm>
        </p:spPr>
        <p:txBody>
          <a:bodyPr/>
          <a:lstStyle/>
          <a:p>
            <a:pPr eaLnBrk="1" hangingPunct="1"/>
            <a:r>
              <a:rPr lang="it-IT" altLang="it-IT" sz="3200" dirty="0">
                <a:solidFill>
                  <a:srgbClr val="0000FF"/>
                </a:solidFill>
              </a:rPr>
              <a:t>I strategy </a:t>
            </a:r>
            <a:r>
              <a:rPr lang="it-IT" sz="3200" dirty="0"/>
              <a:t>(</a:t>
            </a:r>
            <a:r>
              <a:rPr lang="it-IT" sz="3200" dirty="0">
                <a:solidFill>
                  <a:srgbClr val="FF0000"/>
                </a:solidFill>
              </a:rPr>
              <a:t>MIMD-DM</a:t>
            </a:r>
            <a:r>
              <a:rPr lang="it-IT" sz="3200" dirty="0"/>
              <a:t>)</a:t>
            </a:r>
            <a:endParaRPr lang="it-IT" altLang="it-IT" sz="3200" dirty="0">
              <a:solidFill>
                <a:srgbClr val="0000FF"/>
              </a:solidFill>
            </a:endParaRPr>
          </a:p>
        </p:txBody>
      </p:sp>
      <p:grpSp>
        <p:nvGrpSpPr>
          <p:cNvPr id="7" name="Group 9">
            <a:extLst>
              <a:ext uri="{FF2B5EF4-FFF2-40B4-BE49-F238E27FC236}">
                <a16:creationId xmlns:a16="http://schemas.microsoft.com/office/drawing/2014/main" id="{B6DE7343-E251-90F8-A93F-C5E9D7DD0938}"/>
              </a:ext>
            </a:extLst>
          </p:cNvPr>
          <p:cNvGrpSpPr>
            <a:grpSpLocks/>
          </p:cNvGrpSpPr>
          <p:nvPr/>
        </p:nvGrpSpPr>
        <p:grpSpPr bwMode="auto">
          <a:xfrm>
            <a:off x="2436355" y="2730830"/>
            <a:ext cx="4424108" cy="3357562"/>
            <a:chOff x="144" y="1659"/>
            <a:chExt cx="2523" cy="2115"/>
          </a:xfrm>
        </p:grpSpPr>
        <p:sp>
          <p:nvSpPr>
            <p:cNvPr id="8" name="AutoShape 10">
              <a:extLst>
                <a:ext uri="{FF2B5EF4-FFF2-40B4-BE49-F238E27FC236}">
                  <a16:creationId xmlns:a16="http://schemas.microsoft.com/office/drawing/2014/main" id="{012DC3DC-2AEB-BD97-7AB3-46FD527DCC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1659"/>
              <a:ext cx="351" cy="2037"/>
            </a:xfrm>
            <a:prstGeom prst="curvedRightArrow">
              <a:avLst>
                <a:gd name="adj1" fmla="val 66471"/>
                <a:gd name="adj2" fmla="val 132995"/>
                <a:gd name="adj3" fmla="val 33333"/>
              </a:avLst>
            </a:prstGeom>
            <a:gradFill rotWithShape="0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1"/>
            </a:gra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it-IT" altLang="it-IT" baseline="0">
                <a:solidFill>
                  <a:srgbClr val="000000"/>
                </a:solidFill>
              </a:endParaRPr>
            </a:p>
          </p:txBody>
        </p:sp>
        <p:sp>
          <p:nvSpPr>
            <p:cNvPr id="9" name="Text Box 11">
              <a:extLst>
                <a:ext uri="{FF2B5EF4-FFF2-40B4-BE49-F238E27FC236}">
                  <a16:creationId xmlns:a16="http://schemas.microsoft.com/office/drawing/2014/main" id="{933847D4-CD41-37E8-1B2F-A39867B1BE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5" y="3486"/>
              <a:ext cx="21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it-IT" altLang="it-IT" sz="2400" baseline="0" dirty="0" err="1">
                  <a:solidFill>
                    <a:srgbClr val="FF0000"/>
                  </a:solidFill>
                  <a:latin typeface="Comic Sans MS" pitchFamily="66" charset="0"/>
                </a:rPr>
                <a:t>Concurrent</a:t>
              </a:r>
              <a:r>
                <a:rPr lang="it-IT" altLang="it-IT" sz="2400" baseline="0" dirty="0">
                  <a:solidFill>
                    <a:srgbClr val="FF0000"/>
                  </a:solidFill>
                  <a:latin typeface="Comic Sans MS" pitchFamily="66" charset="0"/>
                </a:rPr>
                <a:t> </a:t>
              </a:r>
              <a:r>
                <a:rPr lang="it-IT" altLang="it-IT" sz="2400" baseline="0" dirty="0" err="1">
                  <a:solidFill>
                    <a:srgbClr val="FF0000"/>
                  </a:solidFill>
                  <a:latin typeface="Comic Sans MS" pitchFamily="66" charset="0"/>
                </a:rPr>
                <a:t>operations</a:t>
              </a:r>
              <a:endParaRPr lang="it-IT" altLang="it-IT" sz="2400" baseline="0" dirty="0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</p:grpSp>
      <p:sp>
        <p:nvSpPr>
          <p:cNvPr id="10" name="Rectangle 8">
            <a:extLst>
              <a:ext uri="{FF2B5EF4-FFF2-40B4-BE49-F238E27FC236}">
                <a16:creationId xmlns:a16="http://schemas.microsoft.com/office/drawing/2014/main" id="{141C196F-E740-9159-4DEA-7A3BDDFAD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1399" y="2154567"/>
            <a:ext cx="8534400" cy="12192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it-IT" altLang="it-IT" baseline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337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>
            <a:extLst>
              <a:ext uri="{FF2B5EF4-FFF2-40B4-BE49-F238E27FC236}">
                <a16:creationId xmlns:a16="http://schemas.microsoft.com/office/drawing/2014/main" id="{730B5D54-7D88-419D-600F-334D47B71224}"/>
              </a:ext>
            </a:extLst>
          </p:cNvPr>
          <p:cNvGrpSpPr>
            <a:grpSpLocks/>
          </p:cNvGrpSpPr>
          <p:nvPr/>
        </p:nvGrpSpPr>
        <p:grpSpPr bwMode="auto">
          <a:xfrm>
            <a:off x="2803547" y="1225763"/>
            <a:ext cx="7969250" cy="1439862"/>
            <a:chOff x="672" y="255"/>
            <a:chExt cx="5020" cy="907"/>
          </a:xfrm>
        </p:grpSpPr>
        <p:sp>
          <p:nvSpPr>
            <p:cNvPr id="47" name="Line 3">
              <a:extLst>
                <a:ext uri="{FF2B5EF4-FFF2-40B4-BE49-F238E27FC236}">
                  <a16:creationId xmlns:a16="http://schemas.microsoft.com/office/drawing/2014/main" id="{6DF0D568-623B-AEA1-DF29-2BA9F25B47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2" y="1008"/>
              <a:ext cx="4128" cy="0"/>
            </a:xfrm>
            <a:prstGeom prst="line">
              <a:avLst/>
            </a:prstGeom>
            <a:noFill/>
            <a:ln w="12700">
              <a:solidFill>
                <a:srgbClr val="66CCFF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</a:endParaRPr>
            </a:p>
          </p:txBody>
        </p:sp>
        <p:grpSp>
          <p:nvGrpSpPr>
            <p:cNvPr id="48" name="Group 41">
              <a:extLst>
                <a:ext uri="{FF2B5EF4-FFF2-40B4-BE49-F238E27FC236}">
                  <a16:creationId xmlns:a16="http://schemas.microsoft.com/office/drawing/2014/main" id="{DA8DF8E0-AD42-8907-0A1C-186312103B8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68" y="255"/>
              <a:ext cx="1124" cy="907"/>
              <a:chOff x="4568" y="255"/>
              <a:chExt cx="1124" cy="907"/>
            </a:xfrm>
          </p:grpSpPr>
          <p:sp>
            <p:nvSpPr>
              <p:cNvPr id="49" name="Text Box 7">
                <a:extLst>
                  <a:ext uri="{FF2B5EF4-FFF2-40B4-BE49-F238E27FC236}">
                    <a16:creationId xmlns:a16="http://schemas.microsoft.com/office/drawing/2014/main" id="{C55D6983-162A-4E39-3635-5AA7844051E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79" y="912"/>
                <a:ext cx="11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altLang="it-IT" sz="2000" b="0" i="0" u="none" strike="noStrike" kern="0" cap="none" spc="0" normalizeH="0" baseline="0" noProof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Comic Sans MS" panose="030F0702030302020204" pitchFamily="66" charset="0"/>
                </a:endParaRPr>
              </a:p>
            </p:txBody>
          </p:sp>
          <p:sp>
            <p:nvSpPr>
              <p:cNvPr id="50" name="Text Box 40">
                <a:extLst>
                  <a:ext uri="{FF2B5EF4-FFF2-40B4-BE49-F238E27FC236}">
                    <a16:creationId xmlns:a16="http://schemas.microsoft.com/office/drawing/2014/main" id="{A30F2B46-E80D-E613-01AB-085DF7884E1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68" y="255"/>
                <a:ext cx="1124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it-IT" altLang="it-IT" sz="2000" dirty="0">
                    <a:solidFill>
                      <a:srgbClr val="00B050"/>
                    </a:solidFill>
                  </a:rPr>
                  <a:t>Local sum </a:t>
                </a:r>
                <a:r>
                  <a:rPr lang="it-IT" altLang="it-IT" sz="2000" dirty="0" err="1">
                    <a:solidFill>
                      <a:srgbClr val="00B050"/>
                    </a:solidFill>
                  </a:rPr>
                  <a:t>computation</a:t>
                </a:r>
                <a:endParaRPr lang="it-IT" altLang="it-IT" sz="2000" dirty="0"/>
              </a:p>
            </p:txBody>
          </p:sp>
        </p:grpSp>
      </p:grpSp>
      <p:grpSp>
        <p:nvGrpSpPr>
          <p:cNvPr id="51" name="Group 8">
            <a:extLst>
              <a:ext uri="{FF2B5EF4-FFF2-40B4-BE49-F238E27FC236}">
                <a16:creationId xmlns:a16="http://schemas.microsoft.com/office/drawing/2014/main" id="{F42C1679-5C56-571F-88E7-2DE2676A4270}"/>
              </a:ext>
            </a:extLst>
          </p:cNvPr>
          <p:cNvGrpSpPr>
            <a:grpSpLocks/>
          </p:cNvGrpSpPr>
          <p:nvPr/>
        </p:nvGrpSpPr>
        <p:grpSpPr bwMode="auto">
          <a:xfrm>
            <a:off x="7680347" y="2421150"/>
            <a:ext cx="1371600" cy="1066800"/>
            <a:chOff x="4608" y="1008"/>
            <a:chExt cx="864" cy="672"/>
          </a:xfrm>
        </p:grpSpPr>
        <p:sp>
          <p:nvSpPr>
            <p:cNvPr id="52" name="AutoShape 9">
              <a:extLst>
                <a:ext uri="{FF2B5EF4-FFF2-40B4-BE49-F238E27FC236}">
                  <a16:creationId xmlns:a16="http://schemas.microsoft.com/office/drawing/2014/main" id="{B08D4739-52FC-B300-F816-8BDF1AF697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8" y="1008"/>
              <a:ext cx="96" cy="672"/>
            </a:xfrm>
            <a:prstGeom prst="rightBracket">
              <a:avLst>
                <a:gd name="adj" fmla="val 37495"/>
              </a:avLst>
            </a:prstGeom>
            <a:noFill/>
            <a:ln w="1905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altLang="it-IT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</a:endParaRPr>
            </a:p>
          </p:txBody>
        </p:sp>
        <p:sp>
          <p:nvSpPr>
            <p:cNvPr id="53" name="Text Box 10">
              <a:extLst>
                <a:ext uri="{FF2B5EF4-FFF2-40B4-BE49-F238E27FC236}">
                  <a16:creationId xmlns:a16="http://schemas.microsoft.com/office/drawing/2014/main" id="{D657CFCE-958C-CBEA-7A70-23A32D9465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0" y="1248"/>
              <a:ext cx="672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it-IT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Comic Sans MS" panose="030F0702030302020204" pitchFamily="66" charset="0"/>
                </a:rPr>
                <a:t>I step</a:t>
              </a:r>
            </a:p>
          </p:txBody>
        </p:sp>
      </p:grpSp>
      <p:sp>
        <p:nvSpPr>
          <p:cNvPr id="54" name="Oval 11">
            <a:extLst>
              <a:ext uri="{FF2B5EF4-FFF2-40B4-BE49-F238E27FC236}">
                <a16:creationId xmlns:a16="http://schemas.microsoft.com/office/drawing/2014/main" id="{301ECF22-665F-1BB3-02A2-762249479D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7572" y="2268750"/>
            <a:ext cx="381000" cy="381000"/>
          </a:xfrm>
          <a:prstGeom prst="ellipse">
            <a:avLst/>
          </a:prstGeom>
          <a:solidFill>
            <a:srgbClr val="FF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it-IT" altLang="it-IT" sz="14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55" name="Text Box 12">
            <a:extLst>
              <a:ext uri="{FF2B5EF4-FFF2-40B4-BE49-F238E27FC236}">
                <a16:creationId xmlns:a16="http://schemas.microsoft.com/office/drawing/2014/main" id="{67A8470F-563D-40C6-A29E-2E88D0A279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0747" y="1887750"/>
            <a:ext cx="415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000" b="0" i="0" u="none" strike="noStrike" kern="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Comic Sans MS" panose="030F0702030302020204" pitchFamily="66" charset="0"/>
              </a:rPr>
              <a:t>P</a:t>
            </a:r>
            <a:r>
              <a:rPr kumimoji="0" lang="it-IT" altLang="it-IT" sz="2000" b="0" i="0" u="none" strike="noStrike" kern="0" cap="none" spc="0" normalizeH="0" baseline="-2500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Comic Sans MS" panose="030F0702030302020204" pitchFamily="66" charset="0"/>
              </a:rPr>
              <a:t>0</a:t>
            </a:r>
            <a:endParaRPr kumimoji="0" lang="it-IT" altLang="it-IT" sz="2000" b="0" i="0" u="none" strike="noStrike" kern="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56" name="Text Box 13">
            <a:extLst>
              <a:ext uri="{FF2B5EF4-FFF2-40B4-BE49-F238E27FC236}">
                <a16:creationId xmlns:a16="http://schemas.microsoft.com/office/drawing/2014/main" id="{17C8E592-7305-750A-71D0-2C873099C6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0747" y="2268750"/>
            <a:ext cx="368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600" b="0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omic Sans MS" panose="030F0702030302020204" pitchFamily="66" charset="0"/>
              </a:rPr>
              <a:t>s</a:t>
            </a:r>
            <a:r>
              <a:rPr kumimoji="0" lang="it-IT" altLang="it-IT" sz="1600" b="0" i="0" u="none" strike="noStrike" kern="0" cap="none" spc="0" normalizeH="0" baseline="-2500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omic Sans MS" panose="030F0702030302020204" pitchFamily="66" charset="0"/>
              </a:rPr>
              <a:t>0</a:t>
            </a:r>
            <a:endParaRPr kumimoji="0" lang="it-IT" altLang="it-IT" sz="1600" b="0" i="0" u="none" strike="noStrike" kern="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57" name="Oval 14">
            <a:extLst>
              <a:ext uri="{FF2B5EF4-FFF2-40B4-BE49-F238E27FC236}">
                <a16:creationId xmlns:a16="http://schemas.microsoft.com/office/drawing/2014/main" id="{97D9C33E-DEB0-A08A-31F6-1FCCC3E421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6772" y="2268750"/>
            <a:ext cx="381000" cy="381000"/>
          </a:xfrm>
          <a:prstGeom prst="ellipse">
            <a:avLst/>
          </a:prstGeom>
          <a:solidFill>
            <a:srgbClr val="FF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it-IT" altLang="it-IT" sz="14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58" name="Text Box 15">
            <a:extLst>
              <a:ext uri="{FF2B5EF4-FFF2-40B4-BE49-F238E27FC236}">
                <a16:creationId xmlns:a16="http://schemas.microsoft.com/office/drawing/2014/main" id="{D2A1A67D-F5D7-5DCD-6C89-69FBB22E46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2647" y="1887750"/>
            <a:ext cx="3905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000" b="0" i="0" u="none" strike="noStrike" kern="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Comic Sans MS" panose="030F0702030302020204" pitchFamily="66" charset="0"/>
              </a:rPr>
              <a:t>P</a:t>
            </a:r>
            <a:r>
              <a:rPr kumimoji="0" lang="it-IT" altLang="it-IT" sz="2000" b="0" i="0" u="none" strike="noStrike" kern="0" cap="none" spc="0" normalizeH="0" baseline="-2500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Comic Sans MS" panose="030F0702030302020204" pitchFamily="66" charset="0"/>
              </a:rPr>
              <a:t>1</a:t>
            </a:r>
            <a:endParaRPr kumimoji="0" lang="it-IT" altLang="it-IT" sz="2000" b="0" i="0" u="none" strike="noStrike" kern="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59" name="Text Box 16">
            <a:extLst>
              <a:ext uri="{FF2B5EF4-FFF2-40B4-BE49-F238E27FC236}">
                <a16:creationId xmlns:a16="http://schemas.microsoft.com/office/drawing/2014/main" id="{6DCA4491-2DBC-BE46-9A6B-2A51DD2292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1060" y="2268750"/>
            <a:ext cx="3460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600" b="0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omic Sans MS" panose="030F0702030302020204" pitchFamily="66" charset="0"/>
              </a:rPr>
              <a:t>s</a:t>
            </a:r>
            <a:r>
              <a:rPr kumimoji="0" lang="it-IT" altLang="it-IT" sz="1600" b="0" i="0" u="none" strike="noStrike" kern="0" cap="none" spc="0" normalizeH="0" baseline="-2500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omic Sans MS" panose="030F0702030302020204" pitchFamily="66" charset="0"/>
              </a:rPr>
              <a:t>1</a:t>
            </a:r>
            <a:endParaRPr kumimoji="0" lang="it-IT" altLang="it-IT" sz="1600" b="0" i="0" u="none" strike="noStrike" kern="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60" name="Oval 17">
            <a:extLst>
              <a:ext uri="{FF2B5EF4-FFF2-40B4-BE49-F238E27FC236}">
                <a16:creationId xmlns:a16="http://schemas.microsoft.com/office/drawing/2014/main" id="{BA7AFEF7-EBC6-A8F2-BE74-C7A1F69F3D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2172" y="2268750"/>
            <a:ext cx="381000" cy="381000"/>
          </a:xfrm>
          <a:prstGeom prst="ellipse">
            <a:avLst/>
          </a:prstGeom>
          <a:solidFill>
            <a:srgbClr val="FF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it-IT" altLang="it-IT" sz="14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61" name="Text Box 18">
            <a:extLst>
              <a:ext uri="{FF2B5EF4-FFF2-40B4-BE49-F238E27FC236}">
                <a16:creationId xmlns:a16="http://schemas.microsoft.com/office/drawing/2014/main" id="{94A5F364-AB8E-62B2-58E0-40139A128A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5347" y="1887750"/>
            <a:ext cx="415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000" b="0" i="0" u="none" strike="noStrike" kern="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Comic Sans MS" panose="030F0702030302020204" pitchFamily="66" charset="0"/>
              </a:rPr>
              <a:t>P</a:t>
            </a:r>
            <a:r>
              <a:rPr kumimoji="0" lang="it-IT" altLang="it-IT" sz="2000" b="0" i="0" u="none" strike="noStrike" kern="0" cap="none" spc="0" normalizeH="0" baseline="-2500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Comic Sans MS" panose="030F0702030302020204" pitchFamily="66" charset="0"/>
              </a:rPr>
              <a:t>2</a:t>
            </a:r>
            <a:endParaRPr kumimoji="0" lang="it-IT" altLang="it-IT" sz="2000" b="0" i="0" u="none" strike="noStrike" kern="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62" name="Text Box 19">
            <a:extLst>
              <a:ext uri="{FF2B5EF4-FFF2-40B4-BE49-F238E27FC236}">
                <a16:creationId xmlns:a16="http://schemas.microsoft.com/office/drawing/2014/main" id="{D8B896CD-D99B-F697-D66D-7081D5A7FC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5347" y="2268750"/>
            <a:ext cx="368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600" b="0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omic Sans MS" panose="030F0702030302020204" pitchFamily="66" charset="0"/>
              </a:rPr>
              <a:t>s</a:t>
            </a:r>
            <a:r>
              <a:rPr kumimoji="0" lang="it-IT" altLang="it-IT" sz="1600" b="0" i="0" u="none" strike="noStrike" kern="0" cap="none" spc="0" normalizeH="0" baseline="-2500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omic Sans MS" panose="030F0702030302020204" pitchFamily="66" charset="0"/>
              </a:rPr>
              <a:t>2</a:t>
            </a:r>
            <a:endParaRPr kumimoji="0" lang="it-IT" altLang="it-IT" sz="1600" b="0" i="0" u="none" strike="noStrike" kern="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63" name="Oval 20">
            <a:extLst>
              <a:ext uri="{FF2B5EF4-FFF2-40B4-BE49-F238E27FC236}">
                <a16:creationId xmlns:a16="http://schemas.microsoft.com/office/drawing/2014/main" id="{2FE9E89B-80C6-D8B3-F4F4-8B3F670977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7572" y="2268750"/>
            <a:ext cx="381000" cy="381000"/>
          </a:xfrm>
          <a:prstGeom prst="ellipse">
            <a:avLst/>
          </a:prstGeom>
          <a:solidFill>
            <a:srgbClr val="FF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it-IT" altLang="it-IT" sz="14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64" name="Text Box 21">
            <a:extLst>
              <a:ext uri="{FF2B5EF4-FFF2-40B4-BE49-F238E27FC236}">
                <a16:creationId xmlns:a16="http://schemas.microsoft.com/office/drawing/2014/main" id="{0389008C-A8DA-2B67-E387-E27630EAA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0747" y="1887750"/>
            <a:ext cx="415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000" b="0" i="0" u="none" strike="noStrike" kern="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Comic Sans MS" panose="030F0702030302020204" pitchFamily="66" charset="0"/>
              </a:rPr>
              <a:t>P</a:t>
            </a:r>
            <a:r>
              <a:rPr kumimoji="0" lang="it-IT" altLang="it-IT" sz="2000" b="0" i="0" u="none" strike="noStrike" kern="0" cap="none" spc="0" normalizeH="0" baseline="-2500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Comic Sans MS" panose="030F0702030302020204" pitchFamily="66" charset="0"/>
              </a:rPr>
              <a:t>3</a:t>
            </a:r>
            <a:endParaRPr kumimoji="0" lang="it-IT" altLang="it-IT" sz="2000" b="0" i="0" u="none" strike="noStrike" kern="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65" name="Text Box 22">
            <a:extLst>
              <a:ext uri="{FF2B5EF4-FFF2-40B4-BE49-F238E27FC236}">
                <a16:creationId xmlns:a16="http://schemas.microsoft.com/office/drawing/2014/main" id="{348C57B1-4945-F051-1AE8-AF3E094956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0747" y="2268750"/>
            <a:ext cx="368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600" b="0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omic Sans MS" panose="030F0702030302020204" pitchFamily="66" charset="0"/>
              </a:rPr>
              <a:t>s</a:t>
            </a:r>
            <a:r>
              <a:rPr kumimoji="0" lang="it-IT" altLang="it-IT" sz="1600" b="0" i="0" u="none" strike="noStrike" kern="0" cap="none" spc="0" normalizeH="0" baseline="-2500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omic Sans MS" panose="030F0702030302020204" pitchFamily="66" charset="0"/>
              </a:rPr>
              <a:t>3</a:t>
            </a:r>
            <a:endParaRPr kumimoji="0" lang="it-IT" altLang="it-IT" sz="1600" b="0" i="0" u="none" strike="noStrike" kern="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66" name="Line 24">
            <a:extLst>
              <a:ext uri="{FF2B5EF4-FFF2-40B4-BE49-F238E27FC236}">
                <a16:creationId xmlns:a16="http://schemas.microsoft.com/office/drawing/2014/main" id="{DDE214CF-599A-9753-3403-4ED9210FDEA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51247" y="2649750"/>
            <a:ext cx="0" cy="685800"/>
          </a:xfrm>
          <a:prstGeom prst="line">
            <a:avLst/>
          </a:prstGeom>
          <a:noFill/>
          <a:ln w="28575">
            <a:solidFill>
              <a:srgbClr val="33CC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14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67" name="Line 25">
            <a:extLst>
              <a:ext uri="{FF2B5EF4-FFF2-40B4-BE49-F238E27FC236}">
                <a16:creationId xmlns:a16="http://schemas.microsoft.com/office/drawing/2014/main" id="{ADC327D6-B2C5-B0F6-13E3-ED29CE5B56D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94147" y="2649750"/>
            <a:ext cx="838200" cy="685800"/>
          </a:xfrm>
          <a:prstGeom prst="line">
            <a:avLst/>
          </a:prstGeom>
          <a:noFill/>
          <a:ln w="28575">
            <a:solidFill>
              <a:srgbClr val="FF3399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14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68" name="Line 26">
            <a:extLst>
              <a:ext uri="{FF2B5EF4-FFF2-40B4-BE49-F238E27FC236}">
                <a16:creationId xmlns:a16="http://schemas.microsoft.com/office/drawing/2014/main" id="{82D6277E-1169-F45D-8680-DAC8F26A84B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965847" y="2649750"/>
            <a:ext cx="0" cy="685800"/>
          </a:xfrm>
          <a:prstGeom prst="line">
            <a:avLst/>
          </a:prstGeom>
          <a:noFill/>
          <a:ln w="28575">
            <a:solidFill>
              <a:srgbClr val="33CC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14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69" name="Line 27">
            <a:extLst>
              <a:ext uri="{FF2B5EF4-FFF2-40B4-BE49-F238E27FC236}">
                <a16:creationId xmlns:a16="http://schemas.microsoft.com/office/drawing/2014/main" id="{561B7C31-2D58-6F80-676F-206D60414E9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08747" y="2649750"/>
            <a:ext cx="838200" cy="685800"/>
          </a:xfrm>
          <a:prstGeom prst="line">
            <a:avLst/>
          </a:prstGeom>
          <a:noFill/>
          <a:ln w="28575">
            <a:solidFill>
              <a:srgbClr val="FF3399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14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grpSp>
        <p:nvGrpSpPr>
          <p:cNvPr id="70" name="Group 46">
            <a:extLst>
              <a:ext uri="{FF2B5EF4-FFF2-40B4-BE49-F238E27FC236}">
                <a16:creationId xmlns:a16="http://schemas.microsoft.com/office/drawing/2014/main" id="{EB337C8A-B210-48D1-79BF-04A73A6CA240}"/>
              </a:ext>
            </a:extLst>
          </p:cNvPr>
          <p:cNvGrpSpPr>
            <a:grpSpLocks/>
          </p:cNvGrpSpPr>
          <p:nvPr/>
        </p:nvGrpSpPr>
        <p:grpSpPr bwMode="auto">
          <a:xfrm>
            <a:off x="2803547" y="3319675"/>
            <a:ext cx="7021513" cy="396875"/>
            <a:chOff x="672" y="1574"/>
            <a:chExt cx="4423" cy="250"/>
          </a:xfrm>
        </p:grpSpPr>
        <p:sp>
          <p:nvSpPr>
            <p:cNvPr id="71" name="Line 4">
              <a:extLst>
                <a:ext uri="{FF2B5EF4-FFF2-40B4-BE49-F238E27FC236}">
                  <a16:creationId xmlns:a16="http://schemas.microsoft.com/office/drawing/2014/main" id="{228EF88B-6DDF-25EB-3FC0-7B4A2711E5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2" y="1710"/>
              <a:ext cx="4128" cy="0"/>
            </a:xfrm>
            <a:prstGeom prst="line">
              <a:avLst/>
            </a:prstGeom>
            <a:noFill/>
            <a:ln w="12700">
              <a:solidFill>
                <a:srgbClr val="66CCFF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</a:endParaRPr>
            </a:p>
          </p:txBody>
        </p:sp>
        <p:sp>
          <p:nvSpPr>
            <p:cNvPr id="72" name="Text Box 6">
              <a:extLst>
                <a:ext uri="{FF2B5EF4-FFF2-40B4-BE49-F238E27FC236}">
                  <a16:creationId xmlns:a16="http://schemas.microsoft.com/office/drawing/2014/main" id="{BFA54CF9-FD04-7BA9-117D-0D7341519A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79" y="1574"/>
              <a:ext cx="11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altLang="it-IT" sz="2000" b="0" i="0" u="none" strike="noStrike" kern="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grpSp>
          <p:nvGrpSpPr>
            <p:cNvPr id="73" name="Group 42">
              <a:extLst>
                <a:ext uri="{FF2B5EF4-FFF2-40B4-BE49-F238E27FC236}">
                  <a16:creationId xmlns:a16="http://schemas.microsoft.com/office/drawing/2014/main" id="{281919E6-C193-9FBD-7C94-309DB5BF34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0" y="1604"/>
              <a:ext cx="1872" cy="220"/>
              <a:chOff x="960" y="1604"/>
              <a:chExt cx="1872" cy="220"/>
            </a:xfrm>
          </p:grpSpPr>
          <p:sp>
            <p:nvSpPr>
              <p:cNvPr id="74" name="Text Box 23">
                <a:extLst>
                  <a:ext uri="{FF2B5EF4-FFF2-40B4-BE49-F238E27FC236}">
                    <a16:creationId xmlns:a16="http://schemas.microsoft.com/office/drawing/2014/main" id="{9158F915-2760-95D5-6CC6-5CEDDFD874C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60" y="1604"/>
                <a:ext cx="272" cy="212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altLang="it-IT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1C1C1C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s</a:t>
                </a:r>
                <a:r>
                  <a:rPr kumimoji="0" lang="it-IT" altLang="it-IT" sz="1600" b="0" i="0" u="none" strike="noStrike" kern="0" cap="none" spc="0" normalizeH="0" baseline="-25000" noProof="0">
                    <a:ln>
                      <a:noFill/>
                    </a:ln>
                    <a:solidFill>
                      <a:srgbClr val="1C1C1C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01</a:t>
                </a:r>
                <a:endParaRPr kumimoji="0" lang="it-IT" altLang="it-IT" sz="1600" b="0" i="0" u="none" strike="noStrike" kern="0" cap="none" spc="0" normalizeH="0" baseline="0" noProof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Comic Sans MS" panose="030F0702030302020204" pitchFamily="66" charset="0"/>
                </a:endParaRPr>
              </a:p>
            </p:txBody>
          </p:sp>
          <p:sp>
            <p:nvSpPr>
              <p:cNvPr id="75" name="Text Box 28">
                <a:extLst>
                  <a:ext uri="{FF2B5EF4-FFF2-40B4-BE49-F238E27FC236}">
                    <a16:creationId xmlns:a16="http://schemas.microsoft.com/office/drawing/2014/main" id="{77490942-D6F4-2018-EC2B-F32C24B60EB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44" y="1612"/>
                <a:ext cx="288" cy="212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altLang="it-IT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1C1C1C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s</a:t>
                </a:r>
                <a:r>
                  <a:rPr kumimoji="0" lang="it-IT" altLang="it-IT" sz="1600" b="0" i="0" u="none" strike="noStrike" kern="0" cap="none" spc="0" normalizeH="0" baseline="-25000" noProof="0">
                    <a:ln>
                      <a:noFill/>
                    </a:ln>
                    <a:solidFill>
                      <a:srgbClr val="1C1C1C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23</a:t>
                </a:r>
                <a:endParaRPr kumimoji="0" lang="it-IT" altLang="it-IT" sz="1600" b="0" i="0" u="none" strike="noStrike" kern="0" cap="none" spc="0" normalizeH="0" baseline="0" noProof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Comic Sans MS" panose="030F0702030302020204" pitchFamily="66" charset="0"/>
                </a:endParaRPr>
              </a:p>
            </p:txBody>
          </p:sp>
        </p:grpSp>
      </p:grpSp>
      <p:grpSp>
        <p:nvGrpSpPr>
          <p:cNvPr id="76" name="Group 47">
            <a:extLst>
              <a:ext uri="{FF2B5EF4-FFF2-40B4-BE49-F238E27FC236}">
                <a16:creationId xmlns:a16="http://schemas.microsoft.com/office/drawing/2014/main" id="{39251430-8D70-F20E-E674-D18CEB194021}"/>
              </a:ext>
            </a:extLst>
          </p:cNvPr>
          <p:cNvGrpSpPr>
            <a:grpSpLocks/>
          </p:cNvGrpSpPr>
          <p:nvPr/>
        </p:nvGrpSpPr>
        <p:grpSpPr bwMode="auto">
          <a:xfrm>
            <a:off x="2803547" y="4478550"/>
            <a:ext cx="7021513" cy="396875"/>
            <a:chOff x="672" y="2304"/>
            <a:chExt cx="4423" cy="250"/>
          </a:xfrm>
        </p:grpSpPr>
        <p:sp>
          <p:nvSpPr>
            <p:cNvPr id="77" name="Text Box 30">
              <a:extLst>
                <a:ext uri="{FF2B5EF4-FFF2-40B4-BE49-F238E27FC236}">
                  <a16:creationId xmlns:a16="http://schemas.microsoft.com/office/drawing/2014/main" id="{BC400A74-C332-8F7C-7C50-F8D6B13FD5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79" y="2304"/>
              <a:ext cx="11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altLang="it-IT" sz="2000" b="0" i="0" u="none" strike="noStrike" kern="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78" name="Line 31">
              <a:extLst>
                <a:ext uri="{FF2B5EF4-FFF2-40B4-BE49-F238E27FC236}">
                  <a16:creationId xmlns:a16="http://schemas.microsoft.com/office/drawing/2014/main" id="{AE8FF603-F3D7-4AE1-A364-BF6F0146C8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2" y="2424"/>
              <a:ext cx="4128" cy="0"/>
            </a:xfrm>
            <a:prstGeom prst="line">
              <a:avLst/>
            </a:prstGeom>
            <a:noFill/>
            <a:ln w="12700">
              <a:solidFill>
                <a:srgbClr val="66CCFF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</a:endParaRPr>
            </a:p>
          </p:txBody>
        </p:sp>
        <p:sp>
          <p:nvSpPr>
            <p:cNvPr id="79" name="Text Box 32">
              <a:extLst>
                <a:ext uri="{FF2B5EF4-FFF2-40B4-BE49-F238E27FC236}">
                  <a16:creationId xmlns:a16="http://schemas.microsoft.com/office/drawing/2014/main" id="{44954906-430B-3DEB-1151-534913EB36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6" y="2332"/>
              <a:ext cx="380" cy="212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it-IT" sz="1600" b="0" i="0" u="none" strike="noStrike" kern="0" cap="none" spc="0" normalizeH="0" baseline="0" noProof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Comic Sans MS" panose="030F0702030302020204" pitchFamily="66" charset="0"/>
                </a:rPr>
                <a:t>s</a:t>
              </a:r>
              <a:r>
                <a:rPr kumimoji="0" lang="it-IT" altLang="it-IT" sz="1600" b="0" i="0" u="none" strike="noStrike" kern="0" cap="none" spc="0" normalizeH="0" baseline="-25000" noProof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Comic Sans MS" panose="030F0702030302020204" pitchFamily="66" charset="0"/>
                </a:rPr>
                <a:t>0123</a:t>
              </a:r>
              <a:endParaRPr kumimoji="0" lang="it-IT" altLang="it-IT" sz="1600" b="0" i="0" u="none" strike="noStrike" kern="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</p:grpSp>
      <p:sp>
        <p:nvSpPr>
          <p:cNvPr id="80" name="Line 33">
            <a:extLst>
              <a:ext uri="{FF2B5EF4-FFF2-40B4-BE49-F238E27FC236}">
                <a16:creationId xmlns:a16="http://schemas.microsoft.com/office/drawing/2014/main" id="{9E41B675-E56A-62B9-B79F-A759BA518CE6}"/>
              </a:ext>
            </a:extLst>
          </p:cNvPr>
          <p:cNvSpPr>
            <a:spLocks noChangeShapeType="1"/>
          </p:cNvSpPr>
          <p:nvPr/>
        </p:nvSpPr>
        <p:spPr bwMode="auto">
          <a:xfrm>
            <a:off x="3451247" y="3726075"/>
            <a:ext cx="0" cy="762000"/>
          </a:xfrm>
          <a:prstGeom prst="line">
            <a:avLst/>
          </a:prstGeom>
          <a:noFill/>
          <a:ln w="28575">
            <a:solidFill>
              <a:srgbClr val="33CC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14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grpSp>
        <p:nvGrpSpPr>
          <p:cNvPr id="81" name="Group 34">
            <a:extLst>
              <a:ext uri="{FF2B5EF4-FFF2-40B4-BE49-F238E27FC236}">
                <a16:creationId xmlns:a16="http://schemas.microsoft.com/office/drawing/2014/main" id="{8A63A01A-044C-EF79-78B0-40B8C7E1515F}"/>
              </a:ext>
            </a:extLst>
          </p:cNvPr>
          <p:cNvGrpSpPr>
            <a:grpSpLocks/>
          </p:cNvGrpSpPr>
          <p:nvPr/>
        </p:nvGrpSpPr>
        <p:grpSpPr bwMode="auto">
          <a:xfrm>
            <a:off x="7680347" y="3564150"/>
            <a:ext cx="1371600" cy="1066800"/>
            <a:chOff x="4608" y="1728"/>
            <a:chExt cx="864" cy="672"/>
          </a:xfrm>
        </p:grpSpPr>
        <p:sp>
          <p:nvSpPr>
            <p:cNvPr id="82" name="AutoShape 35">
              <a:extLst>
                <a:ext uri="{FF2B5EF4-FFF2-40B4-BE49-F238E27FC236}">
                  <a16:creationId xmlns:a16="http://schemas.microsoft.com/office/drawing/2014/main" id="{077D38D5-13F4-BE3F-50F4-C0B10A0EA3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8" y="1728"/>
              <a:ext cx="96" cy="672"/>
            </a:xfrm>
            <a:prstGeom prst="rightBracket">
              <a:avLst>
                <a:gd name="adj" fmla="val 37495"/>
              </a:avLst>
            </a:prstGeom>
            <a:noFill/>
            <a:ln w="1905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altLang="it-IT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</a:endParaRPr>
            </a:p>
          </p:txBody>
        </p:sp>
        <p:sp>
          <p:nvSpPr>
            <p:cNvPr id="83" name="Text Box 36">
              <a:extLst>
                <a:ext uri="{FF2B5EF4-FFF2-40B4-BE49-F238E27FC236}">
                  <a16:creationId xmlns:a16="http://schemas.microsoft.com/office/drawing/2014/main" id="{ED077D4A-05F6-E92C-2682-DDEC1104E7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0" y="1968"/>
              <a:ext cx="672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it-IT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Comic Sans MS" panose="030F0702030302020204" pitchFamily="66" charset="0"/>
                </a:rPr>
                <a:t>II step</a:t>
              </a:r>
            </a:p>
          </p:txBody>
        </p:sp>
      </p:grpSp>
      <p:sp>
        <p:nvSpPr>
          <p:cNvPr id="84" name="Line 37">
            <a:extLst>
              <a:ext uri="{FF2B5EF4-FFF2-40B4-BE49-F238E27FC236}">
                <a16:creationId xmlns:a16="http://schemas.microsoft.com/office/drawing/2014/main" id="{338DCCE8-C347-AB29-A1F0-FDC35DAE054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94147" y="3716550"/>
            <a:ext cx="2209800" cy="838200"/>
          </a:xfrm>
          <a:prstGeom prst="line">
            <a:avLst/>
          </a:prstGeom>
          <a:noFill/>
          <a:ln w="28575">
            <a:solidFill>
              <a:srgbClr val="FF3399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14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85" name="Text Box 38">
            <a:extLst>
              <a:ext uri="{FF2B5EF4-FFF2-40B4-BE49-F238E27FC236}">
                <a16:creationId xmlns:a16="http://schemas.microsoft.com/office/drawing/2014/main" id="{E502C485-2B90-A80B-0519-725B6FE295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8735" y="5940638"/>
            <a:ext cx="4800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000" b="0" i="0" u="none" strike="noStrike" kern="0" cap="none" spc="0" normalizeH="0" baseline="0" noProof="0" dirty="0" err="1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Comic Sans MS" panose="030F0702030302020204" pitchFamily="66" charset="0"/>
              </a:rPr>
              <a:t>Number</a:t>
            </a:r>
            <a:r>
              <a:rPr kumimoji="0" lang="it-IT" altLang="it-IT" sz="2000" b="0" i="0" u="none" strike="noStrike" kern="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Comic Sans MS" panose="030F0702030302020204" pitchFamily="66" charset="0"/>
              </a:rPr>
              <a:t> of steps 2 </a:t>
            </a:r>
            <a:endParaRPr kumimoji="0" lang="it-IT" altLang="it-IT" sz="2000" b="0" i="0" u="none" strike="noStrike" kern="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86" name="Rectangle 39">
            <a:extLst>
              <a:ext uri="{FF2B5EF4-FFF2-40B4-BE49-F238E27FC236}">
                <a16:creationId xmlns:a16="http://schemas.microsoft.com/office/drawing/2014/main" id="{F320A85C-25CC-6888-F629-C6D1592ABA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7685" y="993988"/>
            <a:ext cx="7793037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/>
                <a:ea typeface="+mj-ea"/>
                <a:cs typeface="+mj-cs"/>
              </a:rPr>
              <a:t>II strategy		p=4</a:t>
            </a:r>
          </a:p>
        </p:txBody>
      </p:sp>
    </p:spTree>
    <p:extLst>
      <p:ext uri="{BB962C8B-B14F-4D97-AF65-F5344CB8AC3E}">
        <p14:creationId xmlns:p14="http://schemas.microsoft.com/office/powerpoint/2010/main" val="234942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2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00"/>
                            </p:stCondLst>
                            <p:childTnLst>
                              <p:par>
                                <p:cTn id="4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200"/>
                            </p:stCondLst>
                            <p:childTnLst>
                              <p:par>
                                <p:cTn id="6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9" grpId="0"/>
      <p:bldP spid="62" grpId="0"/>
      <p:bldP spid="65" grpId="0"/>
      <p:bldP spid="8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B92EA0B1-D905-9FA9-2034-B38680EFD5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1942" y="9906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it-IT" altLang="it-IT" sz="3200" baseline="0" dirty="0">
                <a:solidFill>
                  <a:srgbClr val="0000FF"/>
                </a:solidFill>
                <a:latin typeface="Comic Sans MS" pitchFamily="66" charset="0"/>
              </a:rPr>
              <a:t> II strategy </a:t>
            </a:r>
            <a:r>
              <a:rPr lang="it-IT" altLang="it-IT" sz="3200" baseline="0" dirty="0">
                <a:latin typeface="Comic Sans MS" pitchFamily="66" charset="0"/>
              </a:rPr>
              <a:t>(</a:t>
            </a:r>
            <a:r>
              <a:rPr lang="it-IT" altLang="it-IT" sz="3200" baseline="0" dirty="0">
                <a:solidFill>
                  <a:srgbClr val="C00000"/>
                </a:solidFill>
                <a:latin typeface="Comic Sans MS" pitchFamily="66" charset="0"/>
              </a:rPr>
              <a:t>MIMD-DM)</a:t>
            </a:r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2CE35F91-0E14-779A-5083-71B9BCA876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9942" y="2209800"/>
            <a:ext cx="8763000" cy="286232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rgbClr val="868686"/>
            </a:outerShdw>
          </a:effec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GB" baseline="0" dirty="0">
                <a:solidFill>
                  <a:srgbClr val="1C1C1C"/>
                </a:solidFill>
                <a:latin typeface="Comic Sans MS" pitchFamily="66" charset="0"/>
              </a:rPr>
              <a:t>Each processor</a:t>
            </a:r>
          </a:p>
          <a:p>
            <a:pPr lvl="2" eaLnBrk="0" hangingPunct="0">
              <a:buFontTx/>
              <a:buChar char="•"/>
              <a:defRPr/>
            </a:pPr>
            <a:r>
              <a:rPr lang="en-GB" sz="2000" baseline="0" dirty="0">
                <a:solidFill>
                  <a:srgbClr val="1C1C1C"/>
                </a:solidFill>
                <a:latin typeface="Comic Sans MS" pitchFamily="66" charset="0"/>
              </a:rPr>
              <a:t>compute its own </a:t>
            </a:r>
            <a:r>
              <a:rPr lang="en-GB" sz="2000" baseline="0" dirty="0">
                <a:solidFill>
                  <a:srgbClr val="333399"/>
                </a:solidFill>
                <a:latin typeface="Comic Sans MS" pitchFamily="66" charset="0"/>
              </a:rPr>
              <a:t>partial sum.</a:t>
            </a:r>
            <a:endParaRPr lang="en-GB" sz="2800" baseline="0" dirty="0">
              <a:solidFill>
                <a:srgbClr val="0000FF"/>
              </a:solidFill>
              <a:latin typeface="Comic Sans MS" pitchFamily="66" charset="0"/>
            </a:endParaRPr>
          </a:p>
          <a:p>
            <a:pPr lvl="2" eaLnBrk="0" hangingPunct="0">
              <a:defRPr/>
            </a:pPr>
            <a:endParaRPr lang="en-GB" sz="2800" baseline="0" dirty="0">
              <a:solidFill>
                <a:srgbClr val="0000FF"/>
              </a:solidFill>
              <a:latin typeface="Comic Sans MS" pitchFamily="66" charset="0"/>
            </a:endParaRPr>
          </a:p>
          <a:p>
            <a:pPr marL="88900" lvl="2" eaLnBrk="0" hangingPunct="0">
              <a:defRPr/>
            </a:pPr>
            <a:r>
              <a:rPr lang="en-GB" baseline="0" dirty="0">
                <a:solidFill>
                  <a:srgbClr val="000000"/>
                </a:solidFill>
                <a:latin typeface="Comic Sans MS" pitchFamily="66" charset="0"/>
              </a:rPr>
              <a:t>At every step</a:t>
            </a:r>
            <a:r>
              <a:rPr lang="en-GB" baseline="0" dirty="0">
                <a:solidFill>
                  <a:srgbClr val="1C1C1C"/>
                </a:solidFill>
                <a:latin typeface="Comic Sans MS" pitchFamily="66" charset="0"/>
              </a:rPr>
              <a:t>  </a:t>
            </a:r>
          </a:p>
          <a:p>
            <a:pPr lvl="2" eaLnBrk="0" hangingPunct="0">
              <a:buFontTx/>
              <a:buChar char="•"/>
              <a:defRPr/>
            </a:pPr>
            <a:r>
              <a:rPr lang="en-GB" sz="2000" baseline="0" dirty="0">
                <a:solidFill>
                  <a:srgbClr val="1C1C1C"/>
                </a:solidFill>
                <a:latin typeface="Comic Sans MS" pitchFamily="66" charset="0"/>
              </a:rPr>
              <a:t> </a:t>
            </a:r>
            <a:r>
              <a:rPr lang="en-US" sz="2000" baseline="0" dirty="0">
                <a:solidFill>
                  <a:srgbClr val="1C1C1C"/>
                </a:solidFill>
                <a:latin typeface="Comic Sans MS" pitchFamily="66" charset="0"/>
              </a:rPr>
              <a:t>different pairs of processors </a:t>
            </a:r>
            <a:r>
              <a:rPr lang="en-US" sz="2000" baseline="0" dirty="0">
                <a:solidFill>
                  <a:srgbClr val="0066FF"/>
                </a:solidFill>
                <a:latin typeface="Comic Sans MS" pitchFamily="66" charset="0"/>
              </a:rPr>
              <a:t>communicate simultaneously</a:t>
            </a:r>
            <a:endParaRPr lang="en-GB" baseline="0" dirty="0">
              <a:solidFill>
                <a:srgbClr val="0066FF"/>
              </a:solidFill>
              <a:latin typeface="Comic Sans MS" pitchFamily="66" charset="0"/>
            </a:endParaRPr>
          </a:p>
          <a:p>
            <a:pPr lvl="2" eaLnBrk="0" hangingPunct="0">
              <a:buFontTx/>
              <a:buChar char="•"/>
              <a:defRPr/>
            </a:pPr>
            <a:r>
              <a:rPr lang="en-GB" sz="2000" baseline="0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US" sz="2000" baseline="0" dirty="0">
                <a:solidFill>
                  <a:srgbClr val="000000"/>
                </a:solidFill>
                <a:latin typeface="Comic Sans MS" pitchFamily="66" charset="0"/>
              </a:rPr>
              <a:t>in each pair, a processor </a:t>
            </a:r>
            <a:r>
              <a:rPr lang="en-US" sz="2000" baseline="0" dirty="0">
                <a:solidFill>
                  <a:srgbClr val="0066FF"/>
                </a:solidFill>
                <a:latin typeface="Comic Sans MS" pitchFamily="66" charset="0"/>
              </a:rPr>
              <a:t>sends</a:t>
            </a:r>
            <a:r>
              <a:rPr lang="en-US" sz="2000" baseline="0" dirty="0">
                <a:solidFill>
                  <a:srgbClr val="000000"/>
                </a:solidFill>
                <a:latin typeface="Comic Sans MS" pitchFamily="66" charset="0"/>
              </a:rPr>
              <a:t> its own partial sum to the 	other, which </a:t>
            </a:r>
            <a:r>
              <a:rPr lang="en-US" sz="2000" baseline="0" dirty="0">
                <a:solidFill>
                  <a:srgbClr val="0066FF"/>
                </a:solidFill>
                <a:latin typeface="Comic Sans MS" pitchFamily="66" charset="0"/>
              </a:rPr>
              <a:t>updates</a:t>
            </a:r>
            <a:r>
              <a:rPr lang="en-US" sz="2000" baseline="0" dirty="0">
                <a:solidFill>
                  <a:srgbClr val="000000"/>
                </a:solidFill>
                <a:latin typeface="Comic Sans MS" pitchFamily="66" charset="0"/>
              </a:rPr>
              <a:t> the sum</a:t>
            </a:r>
            <a:endParaRPr lang="en-GB" sz="2000" baseline="0" dirty="0">
              <a:solidFill>
                <a:srgbClr val="0000FF"/>
              </a:solidFill>
              <a:latin typeface="Comic Sans MS" pitchFamily="66" charset="0"/>
            </a:endParaRPr>
          </a:p>
          <a:p>
            <a:pPr eaLnBrk="0" hangingPunct="0">
              <a:defRPr/>
            </a:pPr>
            <a:r>
              <a:rPr lang="en-US" sz="2400" baseline="0" dirty="0">
                <a:latin typeface="Comic Sans MS" pitchFamily="66" charset="0"/>
              </a:rPr>
              <a:t>The</a:t>
            </a:r>
            <a:r>
              <a:rPr lang="en-US" sz="2400" baseline="0" dirty="0">
                <a:solidFill>
                  <a:srgbClr val="0066FF"/>
                </a:solidFill>
                <a:latin typeface="Comic Sans MS" pitchFamily="66" charset="0"/>
              </a:rPr>
              <a:t> total sum </a:t>
            </a:r>
            <a:r>
              <a:rPr lang="en-US" sz="2400" baseline="0" dirty="0">
                <a:solidFill>
                  <a:srgbClr val="1C1C1C"/>
                </a:solidFill>
                <a:latin typeface="Comic Sans MS" pitchFamily="66" charset="0"/>
              </a:rPr>
              <a:t>is stored </a:t>
            </a:r>
            <a:r>
              <a:rPr lang="en-US" sz="2400" baseline="0" dirty="0">
                <a:solidFill>
                  <a:srgbClr val="333399"/>
                </a:solidFill>
                <a:latin typeface="Comic Sans MS" pitchFamily="66" charset="0"/>
              </a:rPr>
              <a:t>in</a:t>
            </a:r>
            <a:r>
              <a:rPr lang="en-US" baseline="0" dirty="0">
                <a:solidFill>
                  <a:srgbClr val="333399"/>
                </a:solidFill>
                <a:latin typeface="Comic Sans MS" pitchFamily="66" charset="0"/>
              </a:rPr>
              <a:t> a single predetermined processor.</a:t>
            </a:r>
            <a:r>
              <a:rPr lang="en-US" sz="2400" baseline="0" dirty="0">
                <a:solidFill>
                  <a:srgbClr val="1C1C1C"/>
                </a:solidFill>
                <a:latin typeface="Comic Sans MS" pitchFamily="66" charset="0"/>
              </a:rPr>
              <a:t> </a:t>
            </a:r>
            <a:endParaRPr lang="en-GB" baseline="0" dirty="0">
              <a:solidFill>
                <a:srgbClr val="333399"/>
              </a:solidFill>
              <a:latin typeface="Comic Sans MS" pitchFamily="66" charset="0"/>
            </a:endParaRP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C02DCDC7-834D-7298-F93D-96E3031745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6142" y="2209799"/>
            <a:ext cx="8534400" cy="2443337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it-IT" altLang="it-IT" baseline="0">
              <a:solidFill>
                <a:srgbClr val="000000"/>
              </a:solidFill>
            </a:endParaRPr>
          </a:p>
        </p:txBody>
      </p:sp>
      <p:sp>
        <p:nvSpPr>
          <p:cNvPr id="8" name="AutoShape 10">
            <a:extLst>
              <a:ext uri="{FF2B5EF4-FFF2-40B4-BE49-F238E27FC236}">
                <a16:creationId xmlns:a16="http://schemas.microsoft.com/office/drawing/2014/main" id="{FEF480D9-7ABF-DA17-D817-1ED35F47872C}"/>
              </a:ext>
            </a:extLst>
          </p:cNvPr>
          <p:cNvSpPr>
            <a:spLocks noChangeArrowheads="1"/>
          </p:cNvSpPr>
          <p:nvPr/>
        </p:nvSpPr>
        <p:spPr bwMode="auto">
          <a:xfrm rot="3821451" flipH="1">
            <a:off x="7451419" y="4418242"/>
            <a:ext cx="468607" cy="2245374"/>
          </a:xfrm>
          <a:prstGeom prst="curvedRightArrow">
            <a:avLst>
              <a:gd name="adj1" fmla="val 47651"/>
              <a:gd name="adj2" fmla="val 124840"/>
              <a:gd name="adj3" fmla="val 31500"/>
            </a:avLst>
          </a:prstGeom>
          <a:gradFill rotWithShape="0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1"/>
          </a:gra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it-IT" altLang="it-IT" baseline="0">
              <a:solidFill>
                <a:srgbClr val="000000"/>
              </a:solidFill>
            </a:endParaRPr>
          </a:p>
        </p:txBody>
      </p:sp>
      <p:sp>
        <p:nvSpPr>
          <p:cNvPr id="9" name="Text Box 11">
            <a:extLst>
              <a:ext uri="{FF2B5EF4-FFF2-40B4-BE49-F238E27FC236}">
                <a16:creationId xmlns:a16="http://schemas.microsoft.com/office/drawing/2014/main" id="{FA025B36-0D71-47F8-FA5A-5F7522DE71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8926" y="5422900"/>
            <a:ext cx="33778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it-IT" altLang="it-IT" sz="2400" baseline="0" dirty="0" err="1">
                <a:solidFill>
                  <a:srgbClr val="FF0000"/>
                </a:solidFill>
                <a:latin typeface="Comic Sans MS" pitchFamily="66" charset="0"/>
              </a:rPr>
              <a:t>Concurrent</a:t>
            </a:r>
            <a:r>
              <a:rPr lang="it-IT" altLang="it-IT" sz="2400" baseline="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it-IT" altLang="it-IT" sz="2400" baseline="0" dirty="0" err="1">
                <a:solidFill>
                  <a:srgbClr val="FF0000"/>
                </a:solidFill>
                <a:latin typeface="Comic Sans MS" pitchFamily="66" charset="0"/>
              </a:rPr>
              <a:t>operations</a:t>
            </a:r>
            <a:endParaRPr lang="it-IT" altLang="it-IT" sz="2400" baseline="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0" name="AutoShape 10">
            <a:extLst>
              <a:ext uri="{FF2B5EF4-FFF2-40B4-BE49-F238E27FC236}">
                <a16:creationId xmlns:a16="http://schemas.microsoft.com/office/drawing/2014/main" id="{20DBA037-0B1F-A5F4-20C9-1B8C20604E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4217" y="2571750"/>
            <a:ext cx="500063" cy="3448050"/>
          </a:xfrm>
          <a:prstGeom prst="curvedRightArrow">
            <a:avLst>
              <a:gd name="adj1" fmla="val 66526"/>
              <a:gd name="adj2" fmla="val 128139"/>
              <a:gd name="adj3" fmla="val 33333"/>
            </a:avLst>
          </a:prstGeom>
          <a:gradFill rotWithShape="0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1"/>
          </a:gra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it-IT" altLang="it-IT" baseline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601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A8F6FA58-13FC-E6C6-46E0-ED9B00E1E7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3996" y="1088791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3200" dirty="0">
                <a:solidFill>
                  <a:srgbClr val="0000FF"/>
                </a:solidFill>
              </a:rPr>
              <a:t> I-II strategies</a:t>
            </a:r>
          </a:p>
        </p:txBody>
      </p:sp>
      <p:sp>
        <p:nvSpPr>
          <p:cNvPr id="6" name="Text Box 11">
            <a:extLst>
              <a:ext uri="{FF2B5EF4-FFF2-40B4-BE49-F238E27FC236}">
                <a16:creationId xmlns:a16="http://schemas.microsoft.com/office/drawing/2014/main" id="{F840E03B-F04F-5C18-6AE1-F9742D23E5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0484" y="2519129"/>
            <a:ext cx="7416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en-US" altLang="it-IT" sz="2400" dirty="0">
                <a:solidFill>
                  <a:srgbClr val="FF0000"/>
                </a:solidFill>
              </a:rPr>
              <a:t>if I need all processors have the global sum </a:t>
            </a:r>
          </a:p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en-US" altLang="it-IT" sz="2400" dirty="0">
                <a:solidFill>
                  <a:srgbClr val="FF0000"/>
                </a:solidFill>
              </a:rPr>
              <a:t>in their memory?</a:t>
            </a:r>
            <a:endParaRPr lang="it-IT" altLang="it-IT" sz="2400" dirty="0">
              <a:solidFill>
                <a:srgbClr val="FF0000"/>
              </a:solidFill>
            </a:endParaRPr>
          </a:p>
        </p:txBody>
      </p:sp>
      <p:sp>
        <p:nvSpPr>
          <p:cNvPr id="7" name="Line 6">
            <a:extLst>
              <a:ext uri="{FF2B5EF4-FFF2-40B4-BE49-F238E27FC236}">
                <a16:creationId xmlns:a16="http://schemas.microsoft.com/office/drawing/2014/main" id="{C24031A9-4A54-D505-F657-40251D891765}"/>
              </a:ext>
            </a:extLst>
          </p:cNvPr>
          <p:cNvSpPr>
            <a:spLocks noChangeShapeType="1"/>
          </p:cNvSpPr>
          <p:nvPr/>
        </p:nvSpPr>
        <p:spPr bwMode="auto">
          <a:xfrm>
            <a:off x="6897134" y="3671654"/>
            <a:ext cx="0" cy="533400"/>
          </a:xfrm>
          <a:prstGeom prst="line">
            <a:avLst/>
          </a:prstGeom>
          <a:noFill/>
          <a:ln w="85725" cmpd="dbl">
            <a:solidFill>
              <a:srgbClr val="33CC33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7C6B0A15-9BBC-B206-E8FA-B6F853C99D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6609" y="4265379"/>
            <a:ext cx="3276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2400" dirty="0">
                <a:solidFill>
                  <a:schemeClr val="tx2"/>
                </a:solidFill>
              </a:rPr>
              <a:t>OTHER COMMUNICATIONS MUST BE MADE !!!</a:t>
            </a:r>
            <a:endParaRPr lang="en-GB" altLang="it-IT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901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1">
            <a:extLst>
              <a:ext uri="{FF2B5EF4-FFF2-40B4-BE49-F238E27FC236}">
                <a16:creationId xmlns:a16="http://schemas.microsoft.com/office/drawing/2014/main" id="{B6EEF2C1-0806-A0F4-99C1-2765D4365916}"/>
              </a:ext>
            </a:extLst>
          </p:cNvPr>
          <p:cNvGrpSpPr>
            <a:grpSpLocks/>
          </p:cNvGrpSpPr>
          <p:nvPr/>
        </p:nvGrpSpPr>
        <p:grpSpPr bwMode="auto">
          <a:xfrm>
            <a:off x="9118600" y="1589237"/>
            <a:ext cx="1784350" cy="1439862"/>
            <a:chOff x="4568" y="255"/>
            <a:chExt cx="1124" cy="907"/>
          </a:xfrm>
        </p:grpSpPr>
        <p:sp>
          <p:nvSpPr>
            <p:cNvPr id="6" name="Text Box 7">
              <a:extLst>
                <a:ext uri="{FF2B5EF4-FFF2-40B4-BE49-F238E27FC236}">
                  <a16:creationId xmlns:a16="http://schemas.microsoft.com/office/drawing/2014/main" id="{C3488DD4-5919-F6AC-0207-149D4D562C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79" y="912"/>
              <a:ext cx="11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2000">
                <a:solidFill>
                  <a:srgbClr val="1C1C1C"/>
                </a:solidFill>
              </a:endParaRPr>
            </a:p>
          </p:txBody>
        </p:sp>
        <p:sp>
          <p:nvSpPr>
            <p:cNvPr id="7" name="Text Box 40">
              <a:extLst>
                <a:ext uri="{FF2B5EF4-FFF2-40B4-BE49-F238E27FC236}">
                  <a16:creationId xmlns:a16="http://schemas.microsoft.com/office/drawing/2014/main" id="{87C8C86F-D360-52EC-2AB5-9A1A567BA7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8" y="255"/>
              <a:ext cx="1124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2000" dirty="0">
                  <a:solidFill>
                    <a:srgbClr val="000000"/>
                  </a:solidFill>
                </a:rPr>
                <a:t>Global sum in </a:t>
              </a:r>
              <a:r>
                <a:rPr lang="it-IT" altLang="it-IT" sz="2000" dirty="0" err="1">
                  <a:solidFill>
                    <a:srgbClr val="000000"/>
                  </a:solidFill>
                </a:rPr>
                <a:t>all</a:t>
              </a:r>
              <a:r>
                <a:rPr lang="it-IT" altLang="it-IT" sz="2000" dirty="0">
                  <a:solidFill>
                    <a:srgbClr val="000000"/>
                  </a:solidFill>
                </a:rPr>
                <a:t> processors</a:t>
              </a:r>
            </a:p>
          </p:txBody>
        </p:sp>
      </p:grpSp>
      <p:sp>
        <p:nvSpPr>
          <p:cNvPr id="8" name="Text Box 10">
            <a:extLst>
              <a:ext uri="{FF2B5EF4-FFF2-40B4-BE49-F238E27FC236}">
                <a16:creationId xmlns:a16="http://schemas.microsoft.com/office/drawing/2014/main" id="{A83E9AEF-2081-3AB3-7F54-69DB72712C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5300" y="4145112"/>
            <a:ext cx="10668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it-IT" sz="1600" b="1" dirty="0">
                <a:solidFill>
                  <a:srgbClr val="333399"/>
                </a:solidFill>
              </a:rPr>
              <a:t>I step</a:t>
            </a:r>
          </a:p>
        </p:txBody>
      </p:sp>
      <p:sp>
        <p:nvSpPr>
          <p:cNvPr id="9" name="Oval 11">
            <a:extLst>
              <a:ext uri="{FF2B5EF4-FFF2-40B4-BE49-F238E27FC236}">
                <a16:creationId xmlns:a16="http://schemas.microsoft.com/office/drawing/2014/main" id="{97280250-6568-A3AC-5D15-AFE369B78E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7725" y="3611712"/>
            <a:ext cx="381000" cy="381000"/>
          </a:xfrm>
          <a:prstGeom prst="ellipse">
            <a:avLst/>
          </a:prstGeom>
          <a:solidFill>
            <a:srgbClr val="FF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4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10" name="Text Box 12">
            <a:extLst>
              <a:ext uri="{FF2B5EF4-FFF2-40B4-BE49-F238E27FC236}">
                <a16:creationId xmlns:a16="http://schemas.microsoft.com/office/drawing/2014/main" id="{71BD6293-65FE-F5F5-CC87-E0AE3DF90A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0900" y="3230712"/>
            <a:ext cx="415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>
                <a:solidFill>
                  <a:srgbClr val="1C1C1C"/>
                </a:solidFill>
              </a:rPr>
              <a:t>P</a:t>
            </a:r>
            <a:r>
              <a:rPr lang="it-IT" altLang="it-IT" sz="2000" baseline="-25000">
                <a:solidFill>
                  <a:srgbClr val="1C1C1C"/>
                </a:solidFill>
              </a:rPr>
              <a:t>0</a:t>
            </a:r>
            <a:endParaRPr lang="it-IT" altLang="it-IT" sz="2000">
              <a:solidFill>
                <a:srgbClr val="1C1C1C"/>
              </a:solidFill>
            </a:endParaRPr>
          </a:p>
        </p:txBody>
      </p:sp>
      <p:sp>
        <p:nvSpPr>
          <p:cNvPr id="11" name="Text Box 13">
            <a:extLst>
              <a:ext uri="{FF2B5EF4-FFF2-40B4-BE49-F238E27FC236}">
                <a16:creationId xmlns:a16="http://schemas.microsoft.com/office/drawing/2014/main" id="{28C465A9-B990-B7E7-645E-61933CDB04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0900" y="3611712"/>
            <a:ext cx="368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600">
                <a:solidFill>
                  <a:srgbClr val="333399"/>
                </a:solidFill>
              </a:rPr>
              <a:t>s</a:t>
            </a:r>
            <a:r>
              <a:rPr lang="it-IT" altLang="it-IT" sz="1600" baseline="-25000">
                <a:solidFill>
                  <a:srgbClr val="333399"/>
                </a:solidFill>
              </a:rPr>
              <a:t>0</a:t>
            </a:r>
            <a:endParaRPr lang="it-IT" altLang="it-IT" sz="1600">
              <a:solidFill>
                <a:srgbClr val="333399"/>
              </a:solidFill>
            </a:endParaRPr>
          </a:p>
        </p:txBody>
      </p:sp>
      <p:sp>
        <p:nvSpPr>
          <p:cNvPr id="12" name="Oval 14">
            <a:extLst>
              <a:ext uri="{FF2B5EF4-FFF2-40B4-BE49-F238E27FC236}">
                <a16:creationId xmlns:a16="http://schemas.microsoft.com/office/drawing/2014/main" id="{E3701792-A37F-EAA4-D96F-4C018831AD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6925" y="3611712"/>
            <a:ext cx="381000" cy="381000"/>
          </a:xfrm>
          <a:prstGeom prst="ellipse">
            <a:avLst/>
          </a:prstGeom>
          <a:solidFill>
            <a:srgbClr val="FF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4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13" name="Text Box 15">
            <a:extLst>
              <a:ext uri="{FF2B5EF4-FFF2-40B4-BE49-F238E27FC236}">
                <a16:creationId xmlns:a16="http://schemas.microsoft.com/office/drawing/2014/main" id="{9FC4F3C4-B9A4-D7D4-D906-B1E5AAD4B1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2800" y="3230712"/>
            <a:ext cx="3905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>
                <a:solidFill>
                  <a:srgbClr val="1C1C1C"/>
                </a:solidFill>
              </a:rPr>
              <a:t>P</a:t>
            </a:r>
            <a:r>
              <a:rPr lang="it-IT" altLang="it-IT" sz="2000" baseline="-25000">
                <a:solidFill>
                  <a:srgbClr val="1C1C1C"/>
                </a:solidFill>
              </a:rPr>
              <a:t>1</a:t>
            </a:r>
            <a:endParaRPr lang="it-IT" altLang="it-IT" sz="2000">
              <a:solidFill>
                <a:srgbClr val="1C1C1C"/>
              </a:solidFill>
            </a:endParaRPr>
          </a:p>
        </p:txBody>
      </p:sp>
      <p:sp>
        <p:nvSpPr>
          <p:cNvPr id="14" name="Text Box 16">
            <a:extLst>
              <a:ext uri="{FF2B5EF4-FFF2-40B4-BE49-F238E27FC236}">
                <a16:creationId xmlns:a16="http://schemas.microsoft.com/office/drawing/2014/main" id="{B550E133-5584-CB5B-025E-114953F418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1213" y="3611712"/>
            <a:ext cx="3460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600">
                <a:solidFill>
                  <a:srgbClr val="333399"/>
                </a:solidFill>
              </a:rPr>
              <a:t>s</a:t>
            </a:r>
            <a:r>
              <a:rPr lang="it-IT" altLang="it-IT" sz="1600" baseline="-25000">
                <a:solidFill>
                  <a:srgbClr val="333399"/>
                </a:solidFill>
              </a:rPr>
              <a:t>1</a:t>
            </a:r>
            <a:endParaRPr lang="it-IT" altLang="it-IT" sz="1600">
              <a:solidFill>
                <a:srgbClr val="333399"/>
              </a:solidFill>
            </a:endParaRPr>
          </a:p>
        </p:txBody>
      </p:sp>
      <p:sp>
        <p:nvSpPr>
          <p:cNvPr id="15" name="Oval 17">
            <a:extLst>
              <a:ext uri="{FF2B5EF4-FFF2-40B4-BE49-F238E27FC236}">
                <a16:creationId xmlns:a16="http://schemas.microsoft.com/office/drawing/2014/main" id="{682667D6-BA7B-D3C7-B531-3AD8489C0A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2325" y="3611712"/>
            <a:ext cx="381000" cy="381000"/>
          </a:xfrm>
          <a:prstGeom prst="ellipse">
            <a:avLst/>
          </a:prstGeom>
          <a:solidFill>
            <a:srgbClr val="FF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4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16" name="Text Box 18">
            <a:extLst>
              <a:ext uri="{FF2B5EF4-FFF2-40B4-BE49-F238E27FC236}">
                <a16:creationId xmlns:a16="http://schemas.microsoft.com/office/drawing/2014/main" id="{791DB4F6-1881-4EA8-C57C-2AED0FEAE8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5500" y="3230712"/>
            <a:ext cx="415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>
                <a:solidFill>
                  <a:srgbClr val="1C1C1C"/>
                </a:solidFill>
              </a:rPr>
              <a:t>P</a:t>
            </a:r>
            <a:r>
              <a:rPr lang="it-IT" altLang="it-IT" sz="2000" baseline="-25000">
                <a:solidFill>
                  <a:srgbClr val="1C1C1C"/>
                </a:solidFill>
              </a:rPr>
              <a:t>2</a:t>
            </a:r>
            <a:endParaRPr lang="it-IT" altLang="it-IT" sz="2000">
              <a:solidFill>
                <a:srgbClr val="1C1C1C"/>
              </a:solidFill>
            </a:endParaRPr>
          </a:p>
        </p:txBody>
      </p:sp>
      <p:sp>
        <p:nvSpPr>
          <p:cNvPr id="17" name="Text Box 19">
            <a:extLst>
              <a:ext uri="{FF2B5EF4-FFF2-40B4-BE49-F238E27FC236}">
                <a16:creationId xmlns:a16="http://schemas.microsoft.com/office/drawing/2014/main" id="{BA3DC2F4-37EE-EAFA-3BDF-50A6A63EEF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5500" y="3611712"/>
            <a:ext cx="368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600">
                <a:solidFill>
                  <a:srgbClr val="333399"/>
                </a:solidFill>
              </a:rPr>
              <a:t>s</a:t>
            </a:r>
            <a:r>
              <a:rPr lang="it-IT" altLang="it-IT" sz="1600" baseline="-25000">
                <a:solidFill>
                  <a:srgbClr val="333399"/>
                </a:solidFill>
              </a:rPr>
              <a:t>2</a:t>
            </a:r>
            <a:endParaRPr lang="it-IT" altLang="it-IT" sz="1600">
              <a:solidFill>
                <a:srgbClr val="333399"/>
              </a:solidFill>
            </a:endParaRPr>
          </a:p>
        </p:txBody>
      </p:sp>
      <p:sp>
        <p:nvSpPr>
          <p:cNvPr id="18" name="Oval 20">
            <a:extLst>
              <a:ext uri="{FF2B5EF4-FFF2-40B4-BE49-F238E27FC236}">
                <a16:creationId xmlns:a16="http://schemas.microsoft.com/office/drawing/2014/main" id="{F236CAFA-A3C9-C74F-E0F0-DA41A42CCE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7725" y="3611712"/>
            <a:ext cx="381000" cy="381000"/>
          </a:xfrm>
          <a:prstGeom prst="ellipse">
            <a:avLst/>
          </a:prstGeom>
          <a:solidFill>
            <a:srgbClr val="FF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4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19" name="Text Box 21">
            <a:extLst>
              <a:ext uri="{FF2B5EF4-FFF2-40B4-BE49-F238E27FC236}">
                <a16:creationId xmlns:a16="http://schemas.microsoft.com/office/drawing/2014/main" id="{5211BBE1-BAE2-7B14-50EE-3A04172819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0900" y="3230712"/>
            <a:ext cx="415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>
                <a:solidFill>
                  <a:srgbClr val="1C1C1C"/>
                </a:solidFill>
              </a:rPr>
              <a:t>P</a:t>
            </a:r>
            <a:r>
              <a:rPr lang="it-IT" altLang="it-IT" sz="2000" baseline="-25000">
                <a:solidFill>
                  <a:srgbClr val="1C1C1C"/>
                </a:solidFill>
              </a:rPr>
              <a:t>3</a:t>
            </a:r>
            <a:endParaRPr lang="it-IT" altLang="it-IT" sz="2000">
              <a:solidFill>
                <a:srgbClr val="1C1C1C"/>
              </a:solidFill>
            </a:endParaRPr>
          </a:p>
        </p:txBody>
      </p:sp>
      <p:sp>
        <p:nvSpPr>
          <p:cNvPr id="20" name="Text Box 22">
            <a:extLst>
              <a:ext uri="{FF2B5EF4-FFF2-40B4-BE49-F238E27FC236}">
                <a16:creationId xmlns:a16="http://schemas.microsoft.com/office/drawing/2014/main" id="{198EDB69-5AC8-3775-C03D-5821EAAFDA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0900" y="3611712"/>
            <a:ext cx="368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600">
                <a:solidFill>
                  <a:srgbClr val="333399"/>
                </a:solidFill>
              </a:rPr>
              <a:t>s</a:t>
            </a:r>
            <a:r>
              <a:rPr lang="it-IT" altLang="it-IT" sz="1600" baseline="-25000">
                <a:solidFill>
                  <a:srgbClr val="333399"/>
                </a:solidFill>
              </a:rPr>
              <a:t>3</a:t>
            </a:r>
            <a:endParaRPr lang="it-IT" altLang="it-IT" sz="1600">
              <a:solidFill>
                <a:srgbClr val="333399"/>
              </a:solidFill>
            </a:endParaRPr>
          </a:p>
        </p:txBody>
      </p:sp>
      <p:sp>
        <p:nvSpPr>
          <p:cNvPr id="21" name="Line 25">
            <a:extLst>
              <a:ext uri="{FF2B5EF4-FFF2-40B4-BE49-F238E27FC236}">
                <a16:creationId xmlns:a16="http://schemas.microsoft.com/office/drawing/2014/main" id="{3EF57317-75BF-F26B-423A-8CE230C1931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19538" y="3992712"/>
            <a:ext cx="763587" cy="371475"/>
          </a:xfrm>
          <a:prstGeom prst="line">
            <a:avLst/>
          </a:prstGeom>
          <a:noFill/>
          <a:ln w="28575">
            <a:solidFill>
              <a:srgbClr val="FF3399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it-IT"/>
          </a:p>
        </p:txBody>
      </p:sp>
      <p:sp>
        <p:nvSpPr>
          <p:cNvPr id="22" name="Text Box 32">
            <a:extLst>
              <a:ext uri="{FF2B5EF4-FFF2-40B4-BE49-F238E27FC236}">
                <a16:creationId xmlns:a16="http://schemas.microsoft.com/office/drawing/2014/main" id="{3AF627E6-D1DF-97DA-BCA1-25E60A11D2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7238" y="4205437"/>
            <a:ext cx="603250" cy="336550"/>
          </a:xfrm>
          <a:prstGeom prst="rect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600">
                <a:solidFill>
                  <a:srgbClr val="1C1C1C"/>
                </a:solidFill>
              </a:rPr>
              <a:t>s</a:t>
            </a:r>
            <a:r>
              <a:rPr lang="it-IT" altLang="it-IT" sz="1600" baseline="-25000">
                <a:solidFill>
                  <a:srgbClr val="1C1C1C"/>
                </a:solidFill>
              </a:rPr>
              <a:t>0123</a:t>
            </a:r>
            <a:endParaRPr lang="it-IT" altLang="it-IT" sz="1600">
              <a:solidFill>
                <a:srgbClr val="1C1C1C"/>
              </a:solidFill>
            </a:endParaRPr>
          </a:p>
        </p:txBody>
      </p:sp>
      <p:sp>
        <p:nvSpPr>
          <p:cNvPr id="23" name="Line 37">
            <a:extLst>
              <a:ext uri="{FF2B5EF4-FFF2-40B4-BE49-F238E27FC236}">
                <a16:creationId xmlns:a16="http://schemas.microsoft.com/office/drawing/2014/main" id="{9174ACE4-B46F-11BF-E4E4-D548E447179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19538" y="3992712"/>
            <a:ext cx="3455987" cy="336550"/>
          </a:xfrm>
          <a:prstGeom prst="line">
            <a:avLst/>
          </a:prstGeom>
          <a:noFill/>
          <a:ln w="28575">
            <a:solidFill>
              <a:srgbClr val="FF3399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it-IT"/>
          </a:p>
        </p:txBody>
      </p:sp>
      <p:sp>
        <p:nvSpPr>
          <p:cNvPr id="24" name="Text Box 38">
            <a:extLst>
              <a:ext uri="{FF2B5EF4-FFF2-40B4-BE49-F238E27FC236}">
                <a16:creationId xmlns:a16="http://schemas.microsoft.com/office/drawing/2014/main" id="{0D6A2464-9926-A069-F0BE-E5F885D51E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8100" y="5153174"/>
            <a:ext cx="4800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>
                <a:solidFill>
                  <a:srgbClr val="1C1C1C"/>
                </a:solidFill>
              </a:rPr>
              <a:t>Broadcast</a:t>
            </a:r>
            <a:endParaRPr lang="it-IT" altLang="it-IT" sz="2000">
              <a:solidFill>
                <a:srgbClr val="333399"/>
              </a:solidFill>
            </a:endParaRPr>
          </a:p>
        </p:txBody>
      </p:sp>
      <p:sp>
        <p:nvSpPr>
          <p:cNvPr id="25" name="Rectangle 39">
            <a:extLst>
              <a:ext uri="{FF2B5EF4-FFF2-40B4-BE49-F238E27FC236}">
                <a16:creationId xmlns:a16="http://schemas.microsoft.com/office/drawing/2014/main" id="{1BCDFD77-2C7B-4A6E-EF63-5CC48DAB2D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17838" y="1357462"/>
            <a:ext cx="7793037" cy="827087"/>
          </a:xfrm>
          <a:noFill/>
        </p:spPr>
        <p:txBody>
          <a:bodyPr/>
          <a:lstStyle/>
          <a:p>
            <a:pPr eaLnBrk="1" hangingPunct="1"/>
            <a:r>
              <a:rPr lang="it-IT" altLang="it-IT" dirty="0">
                <a:solidFill>
                  <a:srgbClr val="0000FF"/>
                </a:solidFill>
              </a:rPr>
              <a:t>I-II strategies		p=4</a:t>
            </a:r>
          </a:p>
        </p:txBody>
      </p:sp>
      <p:sp>
        <p:nvSpPr>
          <p:cNvPr id="26" name="Line 25">
            <a:extLst>
              <a:ext uri="{FF2B5EF4-FFF2-40B4-BE49-F238E27FC236}">
                <a16:creationId xmlns:a16="http://schemas.microsoft.com/office/drawing/2014/main" id="{A7C121EF-9820-5932-EB5D-E77B4C966FE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19538" y="3983187"/>
            <a:ext cx="2159000" cy="381000"/>
          </a:xfrm>
          <a:prstGeom prst="line">
            <a:avLst/>
          </a:prstGeom>
          <a:noFill/>
          <a:ln w="28575">
            <a:solidFill>
              <a:srgbClr val="FF3399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29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7" grpId="0"/>
      <p:bldP spid="20" grpId="0"/>
      <p:bldP spid="2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3">
            <a:extLst>
              <a:ext uri="{FF2B5EF4-FFF2-40B4-BE49-F238E27FC236}">
                <a16:creationId xmlns:a16="http://schemas.microsoft.com/office/drawing/2014/main" id="{78E77EA0-A1E0-D3E5-A48B-BCCFB324A9B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71800" y="2606675"/>
            <a:ext cx="6553200" cy="0"/>
          </a:xfrm>
          <a:prstGeom prst="line">
            <a:avLst/>
          </a:prstGeom>
          <a:noFill/>
          <a:ln w="12700">
            <a:solidFill>
              <a:srgbClr val="66CCFF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it-IT"/>
          </a:p>
        </p:txBody>
      </p:sp>
      <p:sp>
        <p:nvSpPr>
          <p:cNvPr id="6" name="Line 4">
            <a:extLst>
              <a:ext uri="{FF2B5EF4-FFF2-40B4-BE49-F238E27FC236}">
                <a16:creationId xmlns:a16="http://schemas.microsoft.com/office/drawing/2014/main" id="{D3A7C327-A246-6A4F-CCDC-5DF210B9D75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71800" y="3721100"/>
            <a:ext cx="6553200" cy="0"/>
          </a:xfrm>
          <a:prstGeom prst="line">
            <a:avLst/>
          </a:prstGeom>
          <a:noFill/>
          <a:ln w="12700">
            <a:solidFill>
              <a:srgbClr val="66CCFF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it-IT"/>
          </a:p>
        </p:txBody>
      </p:sp>
      <p:grpSp>
        <p:nvGrpSpPr>
          <p:cNvPr id="7" name="Group 8">
            <a:extLst>
              <a:ext uri="{FF2B5EF4-FFF2-40B4-BE49-F238E27FC236}">
                <a16:creationId xmlns:a16="http://schemas.microsoft.com/office/drawing/2014/main" id="{3C1FB75A-F035-F3CA-86BB-0140EF3F7E60}"/>
              </a:ext>
            </a:extLst>
          </p:cNvPr>
          <p:cNvGrpSpPr>
            <a:grpSpLocks/>
          </p:cNvGrpSpPr>
          <p:nvPr/>
        </p:nvGrpSpPr>
        <p:grpSpPr bwMode="auto">
          <a:xfrm>
            <a:off x="7848600" y="2606675"/>
            <a:ext cx="1371600" cy="1066800"/>
            <a:chOff x="4608" y="1008"/>
            <a:chExt cx="864" cy="672"/>
          </a:xfrm>
        </p:grpSpPr>
        <p:sp>
          <p:nvSpPr>
            <p:cNvPr id="8" name="AutoShape 9">
              <a:extLst>
                <a:ext uri="{FF2B5EF4-FFF2-40B4-BE49-F238E27FC236}">
                  <a16:creationId xmlns:a16="http://schemas.microsoft.com/office/drawing/2014/main" id="{9A405720-1C53-7432-71FB-C7909CA768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8" y="1008"/>
              <a:ext cx="96" cy="672"/>
            </a:xfrm>
            <a:prstGeom prst="rightBracket">
              <a:avLst>
                <a:gd name="adj" fmla="val 37495"/>
              </a:avLst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400">
                <a:latin typeface="Tahoma" panose="020B0604030504040204" pitchFamily="34" charset="0"/>
              </a:endParaRPr>
            </a:p>
          </p:txBody>
        </p:sp>
        <p:sp>
          <p:nvSpPr>
            <p:cNvPr id="9" name="Text Box 10">
              <a:extLst>
                <a:ext uri="{FF2B5EF4-FFF2-40B4-BE49-F238E27FC236}">
                  <a16:creationId xmlns:a16="http://schemas.microsoft.com/office/drawing/2014/main" id="{F765F99B-E72C-6ECF-09F7-2B5D29AD74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0" y="1248"/>
              <a:ext cx="672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it-IT" sz="1600" b="1" dirty="0">
                  <a:solidFill>
                    <a:schemeClr val="tx2"/>
                  </a:solidFill>
                </a:rPr>
                <a:t>I step</a:t>
              </a:r>
            </a:p>
          </p:txBody>
        </p:sp>
      </p:grpSp>
      <p:sp>
        <p:nvSpPr>
          <p:cNvPr id="10" name="Oval 11">
            <a:extLst>
              <a:ext uri="{FF2B5EF4-FFF2-40B4-BE49-F238E27FC236}">
                <a16:creationId xmlns:a16="http://schemas.microsoft.com/office/drawing/2014/main" id="{9FA9C9F6-5E2A-7361-9757-DF7055B8FA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5825" y="2454275"/>
            <a:ext cx="381000" cy="381000"/>
          </a:xfrm>
          <a:prstGeom prst="ellipse">
            <a:avLst/>
          </a:prstGeom>
          <a:solidFill>
            <a:srgbClr val="FF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400">
              <a:latin typeface="Tahoma" panose="020B0604030504040204" pitchFamily="34" charset="0"/>
            </a:endParaRPr>
          </a:p>
        </p:txBody>
      </p:sp>
      <p:sp>
        <p:nvSpPr>
          <p:cNvPr id="11" name="Text Box 12">
            <a:extLst>
              <a:ext uri="{FF2B5EF4-FFF2-40B4-BE49-F238E27FC236}">
                <a16:creationId xmlns:a16="http://schemas.microsoft.com/office/drawing/2014/main" id="{7CB6A93F-84A3-E1A1-61BB-7BD07FEE53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6007" y="2073275"/>
            <a:ext cx="42191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/>
              <a:t>P</a:t>
            </a:r>
            <a:r>
              <a:rPr lang="it-IT" altLang="it-IT" sz="2000" baseline="-25000"/>
              <a:t>0</a:t>
            </a:r>
            <a:endParaRPr lang="it-IT" altLang="it-IT" sz="2000"/>
          </a:p>
        </p:txBody>
      </p:sp>
      <p:sp>
        <p:nvSpPr>
          <p:cNvPr id="12" name="Text Box 13">
            <a:extLst>
              <a:ext uri="{FF2B5EF4-FFF2-40B4-BE49-F238E27FC236}">
                <a16:creationId xmlns:a16="http://schemas.microsoft.com/office/drawing/2014/main" id="{C61DC75F-4F82-7D0A-3F3E-2B96C17267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2454275"/>
            <a:ext cx="368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600"/>
              <a:t>s</a:t>
            </a:r>
            <a:r>
              <a:rPr lang="it-IT" altLang="it-IT" sz="1600" baseline="-25000"/>
              <a:t>0</a:t>
            </a:r>
            <a:endParaRPr lang="it-IT" altLang="it-IT" sz="1600"/>
          </a:p>
        </p:txBody>
      </p:sp>
      <p:sp>
        <p:nvSpPr>
          <p:cNvPr id="13" name="Oval 14">
            <a:extLst>
              <a:ext uri="{FF2B5EF4-FFF2-40B4-BE49-F238E27FC236}">
                <a16:creationId xmlns:a16="http://schemas.microsoft.com/office/drawing/2014/main" id="{51220FC1-1D0B-1FCF-FD7A-09CA1823C3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5025" y="2454275"/>
            <a:ext cx="381000" cy="381000"/>
          </a:xfrm>
          <a:prstGeom prst="ellipse">
            <a:avLst/>
          </a:prstGeom>
          <a:solidFill>
            <a:srgbClr val="FF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400">
              <a:latin typeface="Tahoma" panose="020B0604030504040204" pitchFamily="34" charset="0"/>
            </a:endParaRPr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4B4CFC4A-83BB-A57E-2281-F88F1F0CD2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8833" y="2073275"/>
            <a:ext cx="39466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/>
              <a:t>P</a:t>
            </a:r>
            <a:r>
              <a:rPr lang="it-IT" altLang="it-IT" sz="2000" baseline="-25000"/>
              <a:t>1</a:t>
            </a:r>
            <a:endParaRPr lang="it-IT" altLang="it-IT" sz="2000"/>
          </a:p>
        </p:txBody>
      </p:sp>
      <p:sp>
        <p:nvSpPr>
          <p:cNvPr id="15" name="Text Box 16">
            <a:extLst>
              <a:ext uri="{FF2B5EF4-FFF2-40B4-BE49-F238E27FC236}">
                <a16:creationId xmlns:a16="http://schemas.microsoft.com/office/drawing/2014/main" id="{0FAC3B2F-327D-4FAB-3E63-8D9A7740E2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9313" y="2454275"/>
            <a:ext cx="3460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600"/>
              <a:t>s</a:t>
            </a:r>
            <a:r>
              <a:rPr lang="it-IT" altLang="it-IT" sz="1600" baseline="-25000"/>
              <a:t>1</a:t>
            </a:r>
            <a:endParaRPr lang="it-IT" altLang="it-IT" sz="1600"/>
          </a:p>
        </p:txBody>
      </p:sp>
      <p:sp>
        <p:nvSpPr>
          <p:cNvPr id="16" name="Oval 17">
            <a:extLst>
              <a:ext uri="{FF2B5EF4-FFF2-40B4-BE49-F238E27FC236}">
                <a16:creationId xmlns:a16="http://schemas.microsoft.com/office/drawing/2014/main" id="{7FAF3FAA-812F-3442-8391-B0C44FB7B4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0425" y="2454275"/>
            <a:ext cx="381000" cy="381000"/>
          </a:xfrm>
          <a:prstGeom prst="ellipse">
            <a:avLst/>
          </a:prstGeom>
          <a:solidFill>
            <a:srgbClr val="FF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400">
              <a:latin typeface="Tahoma" panose="020B0604030504040204" pitchFamily="34" charset="0"/>
            </a:endParaRPr>
          </a:p>
        </p:txBody>
      </p:sp>
      <p:sp>
        <p:nvSpPr>
          <p:cNvPr id="17" name="Text Box 18">
            <a:extLst>
              <a:ext uri="{FF2B5EF4-FFF2-40B4-BE49-F238E27FC236}">
                <a16:creationId xmlns:a16="http://schemas.microsoft.com/office/drawing/2014/main" id="{58F685C9-936C-FE89-A0C8-921709EA26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0607" y="2073275"/>
            <a:ext cx="42191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/>
              <a:t>P</a:t>
            </a:r>
            <a:r>
              <a:rPr lang="it-IT" altLang="it-IT" sz="2000" baseline="-25000"/>
              <a:t>2</a:t>
            </a:r>
            <a:endParaRPr lang="it-IT" altLang="it-IT" sz="2000"/>
          </a:p>
        </p:txBody>
      </p:sp>
      <p:sp>
        <p:nvSpPr>
          <p:cNvPr id="18" name="Text Box 19">
            <a:extLst>
              <a:ext uri="{FF2B5EF4-FFF2-40B4-BE49-F238E27FC236}">
                <a16:creationId xmlns:a16="http://schemas.microsoft.com/office/drawing/2014/main" id="{2108D8EE-A1B3-2A25-A259-84CF6C9A00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2454275"/>
            <a:ext cx="368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600"/>
              <a:t>s</a:t>
            </a:r>
            <a:r>
              <a:rPr lang="it-IT" altLang="it-IT" sz="1600" baseline="-25000"/>
              <a:t>2</a:t>
            </a:r>
            <a:endParaRPr lang="it-IT" altLang="it-IT" sz="1600"/>
          </a:p>
        </p:txBody>
      </p:sp>
      <p:sp>
        <p:nvSpPr>
          <p:cNvPr id="19" name="Oval 20">
            <a:extLst>
              <a:ext uri="{FF2B5EF4-FFF2-40B4-BE49-F238E27FC236}">
                <a16:creationId xmlns:a16="http://schemas.microsoft.com/office/drawing/2014/main" id="{6829ADF3-CDB3-88C7-3D8A-19E8F0D937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5825" y="2454275"/>
            <a:ext cx="381000" cy="381000"/>
          </a:xfrm>
          <a:prstGeom prst="ellipse">
            <a:avLst/>
          </a:prstGeom>
          <a:solidFill>
            <a:srgbClr val="FF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400">
              <a:latin typeface="Tahoma" panose="020B0604030504040204" pitchFamily="34" charset="0"/>
            </a:endParaRPr>
          </a:p>
        </p:txBody>
      </p:sp>
      <p:sp>
        <p:nvSpPr>
          <p:cNvPr id="20" name="Text Box 21">
            <a:extLst>
              <a:ext uri="{FF2B5EF4-FFF2-40B4-BE49-F238E27FC236}">
                <a16:creationId xmlns:a16="http://schemas.microsoft.com/office/drawing/2014/main" id="{4FE33F3A-7473-E391-1A3F-491FF3A260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6007" y="2073275"/>
            <a:ext cx="42191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/>
              <a:t>P</a:t>
            </a:r>
            <a:r>
              <a:rPr lang="it-IT" altLang="it-IT" sz="2000" baseline="-25000"/>
              <a:t>3</a:t>
            </a:r>
            <a:endParaRPr lang="it-IT" altLang="it-IT" sz="2000"/>
          </a:p>
        </p:txBody>
      </p:sp>
      <p:sp>
        <p:nvSpPr>
          <p:cNvPr id="21" name="Text Box 22">
            <a:extLst>
              <a:ext uri="{FF2B5EF4-FFF2-40B4-BE49-F238E27FC236}">
                <a16:creationId xmlns:a16="http://schemas.microsoft.com/office/drawing/2014/main" id="{4D82A097-D296-6BA7-7E9A-A2761ECDB7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2454275"/>
            <a:ext cx="368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600"/>
              <a:t>s</a:t>
            </a:r>
            <a:r>
              <a:rPr lang="it-IT" altLang="it-IT" sz="1600" baseline="-25000"/>
              <a:t>3</a:t>
            </a:r>
            <a:endParaRPr lang="it-IT" altLang="it-IT" sz="1600"/>
          </a:p>
        </p:txBody>
      </p:sp>
      <p:sp>
        <p:nvSpPr>
          <p:cNvPr id="22" name="Text Box 23">
            <a:extLst>
              <a:ext uri="{FF2B5EF4-FFF2-40B4-BE49-F238E27FC236}">
                <a16:creationId xmlns:a16="http://schemas.microsoft.com/office/drawing/2014/main" id="{558551A4-5486-2BD9-EA41-2408D341F9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3552825"/>
            <a:ext cx="431800" cy="336550"/>
          </a:xfrm>
          <a:prstGeom prst="rect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600">
                <a:solidFill>
                  <a:schemeClr val="bg2"/>
                </a:solidFill>
              </a:rPr>
              <a:t>s</a:t>
            </a:r>
            <a:r>
              <a:rPr lang="it-IT" altLang="it-IT" sz="1600" baseline="-25000">
                <a:solidFill>
                  <a:schemeClr val="bg2"/>
                </a:solidFill>
              </a:rPr>
              <a:t>01</a:t>
            </a:r>
            <a:endParaRPr lang="it-IT" altLang="it-IT" sz="1600">
              <a:solidFill>
                <a:schemeClr val="bg2"/>
              </a:solidFill>
            </a:endParaRPr>
          </a:p>
        </p:txBody>
      </p:sp>
      <p:sp>
        <p:nvSpPr>
          <p:cNvPr id="23" name="Line 24">
            <a:extLst>
              <a:ext uri="{FF2B5EF4-FFF2-40B4-BE49-F238E27FC236}">
                <a16:creationId xmlns:a16="http://schemas.microsoft.com/office/drawing/2014/main" id="{4E031F80-2EDF-0864-A1FD-5C437EF9E27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19500" y="2835275"/>
            <a:ext cx="0" cy="685800"/>
          </a:xfrm>
          <a:prstGeom prst="line">
            <a:avLst/>
          </a:prstGeom>
          <a:noFill/>
          <a:ln w="28575">
            <a:solidFill>
              <a:srgbClr val="33CC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it-IT"/>
          </a:p>
        </p:txBody>
      </p:sp>
      <p:sp>
        <p:nvSpPr>
          <p:cNvPr id="24" name="Line 25">
            <a:extLst>
              <a:ext uri="{FF2B5EF4-FFF2-40B4-BE49-F238E27FC236}">
                <a16:creationId xmlns:a16="http://schemas.microsoft.com/office/drawing/2014/main" id="{ACA12A9A-C5C1-56CA-1A1F-EC67FA5D190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62400" y="2835275"/>
            <a:ext cx="838200" cy="685800"/>
          </a:xfrm>
          <a:prstGeom prst="line">
            <a:avLst/>
          </a:prstGeom>
          <a:noFill/>
          <a:ln w="28575">
            <a:solidFill>
              <a:srgbClr val="FF3399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it-IT"/>
          </a:p>
        </p:txBody>
      </p:sp>
      <p:sp>
        <p:nvSpPr>
          <p:cNvPr id="25" name="Line 26">
            <a:extLst>
              <a:ext uri="{FF2B5EF4-FFF2-40B4-BE49-F238E27FC236}">
                <a16:creationId xmlns:a16="http://schemas.microsoft.com/office/drawing/2014/main" id="{18544504-7414-A593-ACD6-7DD0F49438B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134100" y="2835275"/>
            <a:ext cx="0" cy="685800"/>
          </a:xfrm>
          <a:prstGeom prst="line">
            <a:avLst/>
          </a:prstGeom>
          <a:noFill/>
          <a:ln w="28575">
            <a:solidFill>
              <a:srgbClr val="33CC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it-IT"/>
          </a:p>
        </p:txBody>
      </p:sp>
      <p:sp>
        <p:nvSpPr>
          <p:cNvPr id="26" name="Line 27">
            <a:extLst>
              <a:ext uri="{FF2B5EF4-FFF2-40B4-BE49-F238E27FC236}">
                <a16:creationId xmlns:a16="http://schemas.microsoft.com/office/drawing/2014/main" id="{EBB4A78C-CCF5-3641-2B60-DFA6BA15AE3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77000" y="2835275"/>
            <a:ext cx="838200" cy="685800"/>
          </a:xfrm>
          <a:prstGeom prst="line">
            <a:avLst/>
          </a:prstGeom>
          <a:noFill/>
          <a:ln w="28575">
            <a:solidFill>
              <a:srgbClr val="FF3399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it-IT"/>
          </a:p>
        </p:txBody>
      </p:sp>
      <p:sp>
        <p:nvSpPr>
          <p:cNvPr id="27" name="Text Box 28">
            <a:extLst>
              <a:ext uri="{FF2B5EF4-FFF2-40B4-BE49-F238E27FC236}">
                <a16:creationId xmlns:a16="http://schemas.microsoft.com/office/drawing/2014/main" id="{20AA47B0-D538-3919-CD37-3567F73EBB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3565525"/>
            <a:ext cx="457200" cy="336550"/>
          </a:xfrm>
          <a:prstGeom prst="rect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600">
                <a:solidFill>
                  <a:schemeClr val="bg2"/>
                </a:solidFill>
              </a:rPr>
              <a:t>s</a:t>
            </a:r>
            <a:r>
              <a:rPr lang="it-IT" altLang="it-IT" sz="1600" baseline="-25000">
                <a:solidFill>
                  <a:schemeClr val="bg2"/>
                </a:solidFill>
              </a:rPr>
              <a:t>23</a:t>
            </a:r>
            <a:endParaRPr lang="it-IT" altLang="it-IT" sz="1600">
              <a:solidFill>
                <a:schemeClr val="bg2"/>
              </a:solidFill>
            </a:endParaRPr>
          </a:p>
        </p:txBody>
      </p:sp>
      <p:sp>
        <p:nvSpPr>
          <p:cNvPr id="28" name="Text Box 29">
            <a:extLst>
              <a:ext uri="{FF2B5EF4-FFF2-40B4-BE49-F238E27FC236}">
                <a16:creationId xmlns:a16="http://schemas.microsoft.com/office/drawing/2014/main" id="{3CACA1A2-DE5D-E3CB-E088-F87A876D1A83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4648200" y="3559175"/>
            <a:ext cx="431800" cy="336550"/>
          </a:xfrm>
          <a:prstGeom prst="rect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600">
                <a:solidFill>
                  <a:schemeClr val="bg2"/>
                </a:solidFill>
              </a:rPr>
              <a:t>s</a:t>
            </a:r>
            <a:r>
              <a:rPr lang="it-IT" altLang="it-IT" sz="1600" baseline="-25000">
                <a:solidFill>
                  <a:schemeClr val="bg2"/>
                </a:solidFill>
              </a:rPr>
              <a:t>01</a:t>
            </a:r>
            <a:endParaRPr lang="it-IT" altLang="it-IT" sz="1600">
              <a:solidFill>
                <a:schemeClr val="bg2"/>
              </a:solidFill>
            </a:endParaRPr>
          </a:p>
        </p:txBody>
      </p:sp>
      <p:sp>
        <p:nvSpPr>
          <p:cNvPr id="29" name="Line 30">
            <a:extLst>
              <a:ext uri="{FF2B5EF4-FFF2-40B4-BE49-F238E27FC236}">
                <a16:creationId xmlns:a16="http://schemas.microsoft.com/office/drawing/2014/main" id="{249AA702-D955-4A19-7E3E-42AC04B94BF5}"/>
              </a:ext>
            </a:extLst>
          </p:cNvPr>
          <p:cNvSpPr>
            <a:spLocks noChangeShapeType="1"/>
          </p:cNvSpPr>
          <p:nvPr/>
        </p:nvSpPr>
        <p:spPr bwMode="auto">
          <a:xfrm>
            <a:off x="4838700" y="2835275"/>
            <a:ext cx="0" cy="685800"/>
          </a:xfrm>
          <a:prstGeom prst="line">
            <a:avLst/>
          </a:prstGeom>
          <a:noFill/>
          <a:ln w="28575">
            <a:solidFill>
              <a:srgbClr val="33CC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it-IT"/>
          </a:p>
        </p:txBody>
      </p:sp>
      <p:sp>
        <p:nvSpPr>
          <p:cNvPr id="30" name="Line 31">
            <a:extLst>
              <a:ext uri="{FF2B5EF4-FFF2-40B4-BE49-F238E27FC236}">
                <a16:creationId xmlns:a16="http://schemas.microsoft.com/office/drawing/2014/main" id="{61479625-207D-0196-9F93-1D84868C83C4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2835275"/>
            <a:ext cx="838200" cy="685800"/>
          </a:xfrm>
          <a:prstGeom prst="line">
            <a:avLst/>
          </a:prstGeom>
          <a:noFill/>
          <a:ln w="28575">
            <a:solidFill>
              <a:srgbClr val="FF3399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it-IT"/>
          </a:p>
        </p:txBody>
      </p:sp>
      <p:sp>
        <p:nvSpPr>
          <p:cNvPr id="31" name="Line 32">
            <a:extLst>
              <a:ext uri="{FF2B5EF4-FFF2-40B4-BE49-F238E27FC236}">
                <a16:creationId xmlns:a16="http://schemas.microsoft.com/office/drawing/2014/main" id="{8546C8B5-13B2-0D94-922C-B8553F6C3F67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2200" y="2835275"/>
            <a:ext cx="838200" cy="685800"/>
          </a:xfrm>
          <a:prstGeom prst="line">
            <a:avLst/>
          </a:prstGeom>
          <a:noFill/>
          <a:ln w="28575">
            <a:solidFill>
              <a:srgbClr val="FF3399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it-IT"/>
          </a:p>
        </p:txBody>
      </p:sp>
      <p:sp>
        <p:nvSpPr>
          <p:cNvPr id="32" name="Text Box 33">
            <a:extLst>
              <a:ext uri="{FF2B5EF4-FFF2-40B4-BE49-F238E27FC236}">
                <a16:creationId xmlns:a16="http://schemas.microsoft.com/office/drawing/2014/main" id="{B061BB63-701E-EB77-676D-2F1885C2E6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3565525"/>
            <a:ext cx="457200" cy="336550"/>
          </a:xfrm>
          <a:prstGeom prst="rect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600">
                <a:solidFill>
                  <a:schemeClr val="bg2"/>
                </a:solidFill>
              </a:rPr>
              <a:t>s</a:t>
            </a:r>
            <a:r>
              <a:rPr lang="it-IT" altLang="it-IT" sz="1600" baseline="-25000">
                <a:solidFill>
                  <a:schemeClr val="bg2"/>
                </a:solidFill>
              </a:rPr>
              <a:t>23</a:t>
            </a:r>
            <a:endParaRPr lang="it-IT" altLang="it-IT" sz="1600">
              <a:solidFill>
                <a:schemeClr val="bg2"/>
              </a:solidFill>
            </a:endParaRPr>
          </a:p>
        </p:txBody>
      </p:sp>
      <p:sp>
        <p:nvSpPr>
          <p:cNvPr id="33" name="Line 34">
            <a:extLst>
              <a:ext uri="{FF2B5EF4-FFF2-40B4-BE49-F238E27FC236}">
                <a16:creationId xmlns:a16="http://schemas.microsoft.com/office/drawing/2014/main" id="{AF6F3329-30BB-1782-0C9D-C7DE64F6A79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29500" y="2835275"/>
            <a:ext cx="0" cy="685800"/>
          </a:xfrm>
          <a:prstGeom prst="line">
            <a:avLst/>
          </a:prstGeom>
          <a:noFill/>
          <a:ln w="28575">
            <a:solidFill>
              <a:srgbClr val="33CC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it-IT"/>
          </a:p>
        </p:txBody>
      </p:sp>
      <p:grpSp>
        <p:nvGrpSpPr>
          <p:cNvPr id="34" name="Group 57">
            <a:extLst>
              <a:ext uri="{FF2B5EF4-FFF2-40B4-BE49-F238E27FC236}">
                <a16:creationId xmlns:a16="http://schemas.microsoft.com/office/drawing/2014/main" id="{E649F2E2-B302-34CF-BC9A-483295BBCD83}"/>
              </a:ext>
            </a:extLst>
          </p:cNvPr>
          <p:cNvGrpSpPr>
            <a:grpSpLocks/>
          </p:cNvGrpSpPr>
          <p:nvPr/>
        </p:nvGrpSpPr>
        <p:grpSpPr bwMode="auto">
          <a:xfrm>
            <a:off x="2971800" y="4664075"/>
            <a:ext cx="7021513" cy="396875"/>
            <a:chOff x="672" y="2304"/>
            <a:chExt cx="4423" cy="250"/>
          </a:xfrm>
        </p:grpSpPr>
        <p:sp>
          <p:nvSpPr>
            <p:cNvPr id="35" name="Text Box 36">
              <a:extLst>
                <a:ext uri="{FF2B5EF4-FFF2-40B4-BE49-F238E27FC236}">
                  <a16:creationId xmlns:a16="http://schemas.microsoft.com/office/drawing/2014/main" id="{ABC40E74-6DCF-2A34-6E13-D2EDD0F3C8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79" y="2304"/>
              <a:ext cx="11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2000">
                <a:solidFill>
                  <a:schemeClr val="bg2"/>
                </a:solidFill>
              </a:endParaRPr>
            </a:p>
          </p:txBody>
        </p:sp>
        <p:sp>
          <p:nvSpPr>
            <p:cNvPr id="36" name="Line 37">
              <a:extLst>
                <a:ext uri="{FF2B5EF4-FFF2-40B4-BE49-F238E27FC236}">
                  <a16:creationId xmlns:a16="http://schemas.microsoft.com/office/drawing/2014/main" id="{DBEF820C-F3D3-7752-D2F0-1D1A7D952B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2" y="2424"/>
              <a:ext cx="4128" cy="0"/>
            </a:xfrm>
            <a:prstGeom prst="line">
              <a:avLst/>
            </a:prstGeom>
            <a:noFill/>
            <a:ln w="12700">
              <a:solidFill>
                <a:srgbClr val="66CCFF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it-IT"/>
            </a:p>
          </p:txBody>
        </p:sp>
      </p:grpSp>
      <p:sp>
        <p:nvSpPr>
          <p:cNvPr id="37" name="Text Box 38">
            <a:extLst>
              <a:ext uri="{FF2B5EF4-FFF2-40B4-BE49-F238E27FC236}">
                <a16:creationId xmlns:a16="http://schemas.microsoft.com/office/drawing/2014/main" id="{F8525B91-7EE7-5E42-98EF-983ED8A46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3275" y="4708525"/>
            <a:ext cx="603250" cy="336550"/>
          </a:xfrm>
          <a:prstGeom prst="rect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600">
                <a:solidFill>
                  <a:schemeClr val="bg2"/>
                </a:solidFill>
              </a:rPr>
              <a:t>s</a:t>
            </a:r>
            <a:r>
              <a:rPr lang="it-IT" altLang="it-IT" sz="1600" baseline="-25000">
                <a:solidFill>
                  <a:schemeClr val="bg2"/>
                </a:solidFill>
              </a:rPr>
              <a:t>0123</a:t>
            </a:r>
            <a:endParaRPr lang="it-IT" altLang="it-IT" sz="1600">
              <a:solidFill>
                <a:schemeClr val="bg2"/>
              </a:solidFill>
            </a:endParaRPr>
          </a:p>
        </p:txBody>
      </p:sp>
      <p:sp>
        <p:nvSpPr>
          <p:cNvPr id="38" name="Line 39">
            <a:extLst>
              <a:ext uri="{FF2B5EF4-FFF2-40B4-BE49-F238E27FC236}">
                <a16:creationId xmlns:a16="http://schemas.microsoft.com/office/drawing/2014/main" id="{F25B65CB-E0B8-A29F-EB67-A734A84948EF}"/>
              </a:ext>
            </a:extLst>
          </p:cNvPr>
          <p:cNvSpPr>
            <a:spLocks noChangeShapeType="1"/>
          </p:cNvSpPr>
          <p:nvPr/>
        </p:nvSpPr>
        <p:spPr bwMode="auto">
          <a:xfrm>
            <a:off x="3619500" y="3911600"/>
            <a:ext cx="0" cy="762000"/>
          </a:xfrm>
          <a:prstGeom prst="line">
            <a:avLst/>
          </a:prstGeom>
          <a:noFill/>
          <a:ln w="28575">
            <a:solidFill>
              <a:srgbClr val="33CC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it-IT"/>
          </a:p>
        </p:txBody>
      </p:sp>
      <p:grpSp>
        <p:nvGrpSpPr>
          <p:cNvPr id="39" name="Group 40">
            <a:extLst>
              <a:ext uri="{FF2B5EF4-FFF2-40B4-BE49-F238E27FC236}">
                <a16:creationId xmlns:a16="http://schemas.microsoft.com/office/drawing/2014/main" id="{3A8E2B5C-BB91-E858-D796-E174ECE2789E}"/>
              </a:ext>
            </a:extLst>
          </p:cNvPr>
          <p:cNvGrpSpPr>
            <a:grpSpLocks/>
          </p:cNvGrpSpPr>
          <p:nvPr/>
        </p:nvGrpSpPr>
        <p:grpSpPr bwMode="auto">
          <a:xfrm>
            <a:off x="7848600" y="3749675"/>
            <a:ext cx="1371600" cy="1066800"/>
            <a:chOff x="4608" y="1728"/>
            <a:chExt cx="864" cy="672"/>
          </a:xfrm>
        </p:grpSpPr>
        <p:sp>
          <p:nvSpPr>
            <p:cNvPr id="40" name="AutoShape 41">
              <a:extLst>
                <a:ext uri="{FF2B5EF4-FFF2-40B4-BE49-F238E27FC236}">
                  <a16:creationId xmlns:a16="http://schemas.microsoft.com/office/drawing/2014/main" id="{855A6703-D1EC-C4BD-E694-9C226416BC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8" y="1728"/>
              <a:ext cx="96" cy="672"/>
            </a:xfrm>
            <a:prstGeom prst="rightBracket">
              <a:avLst>
                <a:gd name="adj" fmla="val 37495"/>
              </a:avLst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400">
                <a:latin typeface="Tahoma" panose="020B0604030504040204" pitchFamily="34" charset="0"/>
              </a:endParaRPr>
            </a:p>
          </p:txBody>
        </p:sp>
        <p:sp>
          <p:nvSpPr>
            <p:cNvPr id="41" name="Text Box 42">
              <a:extLst>
                <a:ext uri="{FF2B5EF4-FFF2-40B4-BE49-F238E27FC236}">
                  <a16:creationId xmlns:a16="http://schemas.microsoft.com/office/drawing/2014/main" id="{E6272172-502D-3269-9C0B-94BE9E8E22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0" y="1968"/>
              <a:ext cx="672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it-IT" sz="1600" b="1" dirty="0">
                  <a:solidFill>
                    <a:schemeClr val="tx2"/>
                  </a:solidFill>
                </a:rPr>
                <a:t>II step</a:t>
              </a:r>
            </a:p>
          </p:txBody>
        </p:sp>
      </p:grpSp>
      <p:sp>
        <p:nvSpPr>
          <p:cNvPr id="42" name="Line 43">
            <a:extLst>
              <a:ext uri="{FF2B5EF4-FFF2-40B4-BE49-F238E27FC236}">
                <a16:creationId xmlns:a16="http://schemas.microsoft.com/office/drawing/2014/main" id="{FD608DB4-FC01-6C14-FDFD-60BCC2C01B7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62400" y="3902075"/>
            <a:ext cx="2209800" cy="838200"/>
          </a:xfrm>
          <a:prstGeom prst="line">
            <a:avLst/>
          </a:prstGeom>
          <a:noFill/>
          <a:ln w="28575">
            <a:solidFill>
              <a:srgbClr val="FF3399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it-IT"/>
          </a:p>
        </p:txBody>
      </p:sp>
      <p:sp>
        <p:nvSpPr>
          <p:cNvPr id="43" name="Line 44">
            <a:extLst>
              <a:ext uri="{FF2B5EF4-FFF2-40B4-BE49-F238E27FC236}">
                <a16:creationId xmlns:a16="http://schemas.microsoft.com/office/drawing/2014/main" id="{2E375C64-1F5E-C295-2ACF-93DC99CBCF2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57800" y="3902075"/>
            <a:ext cx="2209800" cy="838200"/>
          </a:xfrm>
          <a:prstGeom prst="line">
            <a:avLst/>
          </a:prstGeom>
          <a:noFill/>
          <a:ln w="28575">
            <a:solidFill>
              <a:srgbClr val="FF3399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it-IT"/>
          </a:p>
        </p:txBody>
      </p:sp>
      <p:sp>
        <p:nvSpPr>
          <p:cNvPr id="44" name="Line 45">
            <a:extLst>
              <a:ext uri="{FF2B5EF4-FFF2-40B4-BE49-F238E27FC236}">
                <a16:creationId xmlns:a16="http://schemas.microsoft.com/office/drawing/2014/main" id="{F0D0D556-9AAC-74A4-FE0B-57FA21E3C7F3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3902075"/>
            <a:ext cx="2209800" cy="838200"/>
          </a:xfrm>
          <a:prstGeom prst="line">
            <a:avLst/>
          </a:prstGeom>
          <a:noFill/>
          <a:ln w="28575">
            <a:solidFill>
              <a:srgbClr val="FF3399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it-IT"/>
          </a:p>
        </p:txBody>
      </p:sp>
      <p:sp>
        <p:nvSpPr>
          <p:cNvPr id="45" name="Line 46">
            <a:extLst>
              <a:ext uri="{FF2B5EF4-FFF2-40B4-BE49-F238E27FC236}">
                <a16:creationId xmlns:a16="http://schemas.microsoft.com/office/drawing/2014/main" id="{4340678F-7806-9552-31EE-3B2180D36C34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6800" y="3902075"/>
            <a:ext cx="2209800" cy="838200"/>
          </a:xfrm>
          <a:prstGeom prst="line">
            <a:avLst/>
          </a:prstGeom>
          <a:noFill/>
          <a:ln w="28575">
            <a:solidFill>
              <a:srgbClr val="FF3399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it-IT"/>
          </a:p>
        </p:txBody>
      </p:sp>
      <p:sp>
        <p:nvSpPr>
          <p:cNvPr id="46" name="Line 47">
            <a:extLst>
              <a:ext uri="{FF2B5EF4-FFF2-40B4-BE49-F238E27FC236}">
                <a16:creationId xmlns:a16="http://schemas.microsoft.com/office/drawing/2014/main" id="{63FF0733-09C1-9926-1752-EF2CB7F5A1F6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6800" y="3902075"/>
            <a:ext cx="0" cy="762000"/>
          </a:xfrm>
          <a:prstGeom prst="line">
            <a:avLst/>
          </a:prstGeom>
          <a:noFill/>
          <a:ln w="28575">
            <a:solidFill>
              <a:srgbClr val="33CC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it-IT"/>
          </a:p>
        </p:txBody>
      </p:sp>
      <p:sp>
        <p:nvSpPr>
          <p:cNvPr id="47" name="Line 48">
            <a:extLst>
              <a:ext uri="{FF2B5EF4-FFF2-40B4-BE49-F238E27FC236}">
                <a16:creationId xmlns:a16="http://schemas.microsoft.com/office/drawing/2014/main" id="{C9703F7B-3373-648C-0DF1-2DAEEDA6B85E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2200" y="3902075"/>
            <a:ext cx="0" cy="762000"/>
          </a:xfrm>
          <a:prstGeom prst="line">
            <a:avLst/>
          </a:prstGeom>
          <a:noFill/>
          <a:ln w="28575">
            <a:solidFill>
              <a:srgbClr val="33CC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it-IT"/>
          </a:p>
        </p:txBody>
      </p:sp>
      <p:sp>
        <p:nvSpPr>
          <p:cNvPr id="48" name="Line 49">
            <a:extLst>
              <a:ext uri="{FF2B5EF4-FFF2-40B4-BE49-F238E27FC236}">
                <a16:creationId xmlns:a16="http://schemas.microsoft.com/office/drawing/2014/main" id="{465B08B3-2135-326A-20B1-F7674377E77C}"/>
              </a:ext>
            </a:extLst>
          </p:cNvPr>
          <p:cNvSpPr>
            <a:spLocks noChangeShapeType="1"/>
          </p:cNvSpPr>
          <p:nvPr/>
        </p:nvSpPr>
        <p:spPr bwMode="auto">
          <a:xfrm>
            <a:off x="7467600" y="3902075"/>
            <a:ext cx="0" cy="762000"/>
          </a:xfrm>
          <a:prstGeom prst="line">
            <a:avLst/>
          </a:prstGeom>
          <a:noFill/>
          <a:ln w="28575">
            <a:solidFill>
              <a:srgbClr val="33CC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it-IT"/>
          </a:p>
        </p:txBody>
      </p:sp>
      <p:sp>
        <p:nvSpPr>
          <p:cNvPr id="49" name="Text Box 50">
            <a:extLst>
              <a:ext uri="{FF2B5EF4-FFF2-40B4-BE49-F238E27FC236}">
                <a16:creationId xmlns:a16="http://schemas.microsoft.com/office/drawing/2014/main" id="{36FC0E66-653F-3703-4A90-4C624ABABC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4708525"/>
            <a:ext cx="603250" cy="336550"/>
          </a:xfrm>
          <a:prstGeom prst="rect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600">
                <a:solidFill>
                  <a:schemeClr val="bg2"/>
                </a:solidFill>
              </a:rPr>
              <a:t>s</a:t>
            </a:r>
            <a:r>
              <a:rPr lang="it-IT" altLang="it-IT" sz="1600" baseline="-25000">
                <a:solidFill>
                  <a:schemeClr val="bg2"/>
                </a:solidFill>
              </a:rPr>
              <a:t>0123</a:t>
            </a:r>
            <a:endParaRPr lang="it-IT" altLang="it-IT" sz="1600">
              <a:solidFill>
                <a:schemeClr val="bg2"/>
              </a:solidFill>
            </a:endParaRPr>
          </a:p>
        </p:txBody>
      </p:sp>
      <p:sp>
        <p:nvSpPr>
          <p:cNvPr id="50" name="Text Box 51">
            <a:extLst>
              <a:ext uri="{FF2B5EF4-FFF2-40B4-BE49-F238E27FC236}">
                <a16:creationId xmlns:a16="http://schemas.microsoft.com/office/drawing/2014/main" id="{FEC4E5DA-0A09-F951-C669-264C2E604B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4708525"/>
            <a:ext cx="603250" cy="336550"/>
          </a:xfrm>
          <a:prstGeom prst="rect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600">
                <a:solidFill>
                  <a:schemeClr val="bg2"/>
                </a:solidFill>
              </a:rPr>
              <a:t>s</a:t>
            </a:r>
            <a:r>
              <a:rPr lang="it-IT" altLang="it-IT" sz="1600" baseline="-25000">
                <a:solidFill>
                  <a:schemeClr val="bg2"/>
                </a:solidFill>
              </a:rPr>
              <a:t>0123</a:t>
            </a:r>
            <a:endParaRPr lang="it-IT" altLang="it-IT" sz="1600">
              <a:solidFill>
                <a:schemeClr val="bg2"/>
              </a:solidFill>
            </a:endParaRPr>
          </a:p>
        </p:txBody>
      </p:sp>
      <p:sp>
        <p:nvSpPr>
          <p:cNvPr id="51" name="Text Box 52">
            <a:extLst>
              <a:ext uri="{FF2B5EF4-FFF2-40B4-BE49-F238E27FC236}">
                <a16:creationId xmlns:a16="http://schemas.microsoft.com/office/drawing/2014/main" id="{83194E08-0326-BFC0-E5C4-1B48627219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9150" y="4708525"/>
            <a:ext cx="603250" cy="336550"/>
          </a:xfrm>
          <a:prstGeom prst="rect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600">
                <a:solidFill>
                  <a:schemeClr val="bg2"/>
                </a:solidFill>
              </a:rPr>
              <a:t>s</a:t>
            </a:r>
            <a:r>
              <a:rPr lang="it-IT" altLang="it-IT" sz="1600" baseline="-25000">
                <a:solidFill>
                  <a:schemeClr val="bg2"/>
                </a:solidFill>
              </a:rPr>
              <a:t>0123</a:t>
            </a:r>
            <a:endParaRPr lang="it-IT" altLang="it-IT" sz="1600">
              <a:solidFill>
                <a:schemeClr val="bg2"/>
              </a:solidFill>
            </a:endParaRPr>
          </a:p>
        </p:txBody>
      </p:sp>
      <p:sp>
        <p:nvSpPr>
          <p:cNvPr id="52" name="Text Box 53">
            <a:extLst>
              <a:ext uri="{FF2B5EF4-FFF2-40B4-BE49-F238E27FC236}">
                <a16:creationId xmlns:a16="http://schemas.microsoft.com/office/drawing/2014/main" id="{BA5DF0B6-DAA1-245C-C560-DCDAC7E702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5802887"/>
            <a:ext cx="4800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 dirty="0" err="1"/>
              <a:t>number</a:t>
            </a:r>
            <a:r>
              <a:rPr lang="it-IT" altLang="it-IT" sz="2000" dirty="0"/>
              <a:t> of steps 2</a:t>
            </a:r>
          </a:p>
        </p:txBody>
      </p:sp>
      <p:sp>
        <p:nvSpPr>
          <p:cNvPr id="53" name="Rectangle 54">
            <a:extLst>
              <a:ext uri="{FF2B5EF4-FFF2-40B4-BE49-F238E27FC236}">
                <a16:creationId xmlns:a16="http://schemas.microsoft.com/office/drawing/2014/main" id="{0AAD0B12-7C50-0048-26D7-9F161EC98E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76563" y="1179513"/>
            <a:ext cx="7793037" cy="827087"/>
          </a:xfrm>
          <a:noFill/>
        </p:spPr>
        <p:txBody>
          <a:bodyPr/>
          <a:lstStyle/>
          <a:p>
            <a:pPr eaLnBrk="1" hangingPunct="1"/>
            <a:r>
              <a:rPr lang="it-IT" altLang="it-IT" dirty="0">
                <a:solidFill>
                  <a:srgbClr val="0000FF"/>
                </a:solidFill>
              </a:rPr>
              <a:t>III strategy		p=4</a:t>
            </a:r>
          </a:p>
        </p:txBody>
      </p:sp>
      <p:grpSp>
        <p:nvGrpSpPr>
          <p:cNvPr id="54" name="Group 56">
            <a:extLst>
              <a:ext uri="{FF2B5EF4-FFF2-40B4-BE49-F238E27FC236}">
                <a16:creationId xmlns:a16="http://schemas.microsoft.com/office/drawing/2014/main" id="{06921CFC-A8A1-C45F-0EC6-0BB0A4B1C97F}"/>
              </a:ext>
            </a:extLst>
          </p:cNvPr>
          <p:cNvGrpSpPr>
            <a:grpSpLocks/>
          </p:cNvGrpSpPr>
          <p:nvPr/>
        </p:nvGrpSpPr>
        <p:grpSpPr bwMode="auto">
          <a:xfrm>
            <a:off x="8564563" y="1628775"/>
            <a:ext cx="1784350" cy="1511300"/>
            <a:chOff x="4558" y="210"/>
            <a:chExt cx="1124" cy="952"/>
          </a:xfrm>
        </p:grpSpPr>
        <p:sp>
          <p:nvSpPr>
            <p:cNvPr id="55" name="Text Box 7">
              <a:extLst>
                <a:ext uri="{FF2B5EF4-FFF2-40B4-BE49-F238E27FC236}">
                  <a16:creationId xmlns:a16="http://schemas.microsoft.com/office/drawing/2014/main" id="{263972C9-81E7-7D51-148D-167E223789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79" y="912"/>
              <a:ext cx="11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2000">
                <a:solidFill>
                  <a:schemeClr val="bg2"/>
                </a:solidFill>
              </a:endParaRPr>
            </a:p>
          </p:txBody>
        </p:sp>
        <p:sp>
          <p:nvSpPr>
            <p:cNvPr id="56" name="Text Box 55">
              <a:extLst>
                <a:ext uri="{FF2B5EF4-FFF2-40B4-BE49-F238E27FC236}">
                  <a16:creationId xmlns:a16="http://schemas.microsoft.com/office/drawing/2014/main" id="{3866A59A-4513-B8D9-1543-AA4B276932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58" y="210"/>
              <a:ext cx="1124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2000" dirty="0">
                  <a:solidFill>
                    <a:srgbClr val="00B050"/>
                  </a:solidFill>
                </a:rPr>
                <a:t>Local sum </a:t>
              </a:r>
              <a:r>
                <a:rPr lang="it-IT" altLang="it-IT" sz="2000" dirty="0" err="1">
                  <a:solidFill>
                    <a:srgbClr val="00B050"/>
                  </a:solidFill>
                </a:rPr>
                <a:t>computation</a:t>
              </a:r>
              <a:endParaRPr lang="it-IT" altLang="it-IT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842708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700"/>
                            </p:stCondLst>
                            <p:childTnLst>
                              <p:par>
                                <p:cTn id="6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8" grpId="0"/>
      <p:bldP spid="21" grpId="0"/>
      <p:bldP spid="22" grpId="0" animBg="1"/>
      <p:bldP spid="27" grpId="0" animBg="1"/>
      <p:bldP spid="28" grpId="0" animBg="1"/>
      <p:bldP spid="32" grpId="0" animBg="1"/>
      <p:bldP spid="37" grpId="0" animBg="1"/>
      <p:bldP spid="49" grpId="0" animBg="1"/>
      <p:bldP spid="50" grpId="0" animBg="1"/>
      <p:bldP spid="5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20671EAD-C5A9-A59D-4863-A81B889CF5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74240" y="1094927"/>
            <a:ext cx="7772400" cy="838200"/>
          </a:xfrm>
          <a:noFill/>
        </p:spPr>
        <p:txBody>
          <a:bodyPr/>
          <a:lstStyle/>
          <a:p>
            <a:pPr eaLnBrk="1" hangingPunct="1"/>
            <a:r>
              <a:rPr lang="it-IT" altLang="it-IT" sz="3200" dirty="0">
                <a:solidFill>
                  <a:srgbClr val="0000FF"/>
                </a:solidFill>
              </a:rPr>
              <a:t>III strategy </a:t>
            </a:r>
            <a:r>
              <a:rPr lang="it-IT" sz="3200" dirty="0"/>
              <a:t>(</a:t>
            </a:r>
            <a:r>
              <a:rPr lang="it-IT" sz="3200" dirty="0">
                <a:solidFill>
                  <a:srgbClr val="FF0000"/>
                </a:solidFill>
              </a:rPr>
              <a:t>MIMD-DM</a:t>
            </a:r>
            <a:r>
              <a:rPr lang="it-IT" sz="3200" dirty="0"/>
              <a:t>)</a:t>
            </a:r>
            <a:endParaRPr lang="it-IT" altLang="it-IT" sz="3200" dirty="0">
              <a:solidFill>
                <a:srgbClr val="0000FF"/>
              </a:solidFill>
            </a:endParaRPr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A0BB6BE7-9B95-F2AB-A946-295DD9BEC6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7040" y="2304602"/>
            <a:ext cx="8001000" cy="3046988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rgbClr val="868686"/>
            </a:outerShdw>
          </a:effec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GB" baseline="0" dirty="0">
                <a:solidFill>
                  <a:srgbClr val="1C1C1C"/>
                </a:solidFill>
                <a:latin typeface="Comic Sans MS" pitchFamily="66" charset="0"/>
              </a:rPr>
              <a:t>Each processor</a:t>
            </a:r>
          </a:p>
          <a:p>
            <a:pPr lvl="2" eaLnBrk="0" hangingPunct="0">
              <a:buFontTx/>
              <a:buChar char="•"/>
              <a:defRPr/>
            </a:pPr>
            <a:r>
              <a:rPr lang="en-GB" baseline="0" dirty="0">
                <a:solidFill>
                  <a:srgbClr val="1C1C1C"/>
                </a:solidFill>
                <a:latin typeface="Comic Sans MS" pitchFamily="66" charset="0"/>
              </a:rPr>
              <a:t>compute its own </a:t>
            </a:r>
            <a:r>
              <a:rPr lang="en-GB" baseline="0" dirty="0">
                <a:solidFill>
                  <a:srgbClr val="333399"/>
                </a:solidFill>
                <a:latin typeface="Comic Sans MS" pitchFamily="66" charset="0"/>
              </a:rPr>
              <a:t>partial sum.</a:t>
            </a:r>
            <a:endParaRPr lang="en-GB" sz="2800" baseline="0" dirty="0">
              <a:solidFill>
                <a:srgbClr val="0000FF"/>
              </a:solidFill>
              <a:latin typeface="Comic Sans MS" pitchFamily="66" charset="0"/>
            </a:endParaRPr>
          </a:p>
          <a:p>
            <a:pPr eaLnBrk="0" hangingPunct="0">
              <a:defRPr/>
            </a:pPr>
            <a:r>
              <a:rPr lang="en-GB" baseline="0" dirty="0">
                <a:solidFill>
                  <a:srgbClr val="1C1C1C"/>
                </a:solidFill>
                <a:latin typeface="Comic Sans MS" pitchFamily="66" charset="0"/>
              </a:rPr>
              <a:t>At every step </a:t>
            </a:r>
          </a:p>
          <a:p>
            <a:pPr lvl="2" eaLnBrk="0" hangingPunct="0">
              <a:buFontTx/>
              <a:buChar char="•"/>
              <a:defRPr/>
            </a:pPr>
            <a:r>
              <a:rPr lang="en-US" sz="2000" baseline="0" dirty="0">
                <a:solidFill>
                  <a:srgbClr val="1C1C1C"/>
                </a:solidFill>
                <a:latin typeface="Comic Sans MS" pitchFamily="66" charset="0"/>
              </a:rPr>
              <a:t>different pairs of processors </a:t>
            </a:r>
          </a:p>
          <a:p>
            <a:pPr lvl="2" eaLnBrk="0" hangingPunct="0">
              <a:defRPr/>
            </a:pPr>
            <a:r>
              <a:rPr lang="en-US" sz="2000" baseline="0" dirty="0">
                <a:solidFill>
                  <a:srgbClr val="1C1C1C"/>
                </a:solidFill>
                <a:latin typeface="Comic Sans MS" pitchFamily="66" charset="0"/>
              </a:rPr>
              <a:t>		</a:t>
            </a:r>
            <a:r>
              <a:rPr lang="en-US" sz="2000" baseline="0" dirty="0">
                <a:solidFill>
                  <a:srgbClr val="0066FF"/>
                </a:solidFill>
                <a:latin typeface="Comic Sans MS" pitchFamily="66" charset="0"/>
              </a:rPr>
              <a:t>communicate simultaneously </a:t>
            </a:r>
          </a:p>
          <a:p>
            <a:pPr lvl="2" eaLnBrk="0" hangingPunct="0">
              <a:buFontTx/>
              <a:buChar char="•"/>
              <a:defRPr/>
            </a:pPr>
            <a:r>
              <a:rPr lang="en-US" sz="2000" baseline="0" dirty="0">
                <a:solidFill>
                  <a:srgbClr val="000000"/>
                </a:solidFill>
                <a:latin typeface="Comic Sans MS" pitchFamily="66" charset="0"/>
              </a:rPr>
              <a:t>in each pair the processors </a:t>
            </a:r>
          </a:p>
          <a:p>
            <a:pPr lvl="2" eaLnBrk="0" hangingPunct="0">
              <a:defRPr/>
            </a:pPr>
            <a:r>
              <a:rPr lang="en-US" sz="2000" baseline="0" dirty="0">
                <a:solidFill>
                  <a:srgbClr val="000000"/>
                </a:solidFill>
                <a:latin typeface="Comic Sans MS" pitchFamily="66" charset="0"/>
              </a:rPr>
              <a:t>		</a:t>
            </a:r>
            <a:r>
              <a:rPr lang="en-US" sz="2000" baseline="0" dirty="0">
                <a:solidFill>
                  <a:srgbClr val="0066FF"/>
                </a:solidFill>
                <a:latin typeface="Comic Sans MS" pitchFamily="66" charset="0"/>
              </a:rPr>
              <a:t>exchange their partial sums </a:t>
            </a:r>
          </a:p>
          <a:p>
            <a:pPr lvl="2" eaLnBrk="0" hangingPunct="0">
              <a:defRPr/>
            </a:pPr>
            <a:endParaRPr lang="en-US" sz="2000" baseline="0" dirty="0">
              <a:solidFill>
                <a:srgbClr val="0066FF"/>
              </a:solidFill>
              <a:latin typeface="Comic Sans MS" pitchFamily="66" charset="0"/>
            </a:endParaRPr>
          </a:p>
          <a:p>
            <a:pPr lvl="2" eaLnBrk="0" hangingPunct="0">
              <a:defRPr/>
            </a:pPr>
            <a:r>
              <a:rPr lang="en-US" sz="2000" baseline="0" dirty="0">
                <a:latin typeface="Comic Sans MS" pitchFamily="66" charset="0"/>
              </a:rPr>
              <a:t>The</a:t>
            </a:r>
            <a:r>
              <a:rPr lang="en-US" sz="2000" baseline="0" dirty="0">
                <a:solidFill>
                  <a:srgbClr val="0066FF"/>
                </a:solidFill>
                <a:latin typeface="Comic Sans MS" pitchFamily="66" charset="0"/>
              </a:rPr>
              <a:t> total sum </a:t>
            </a:r>
            <a:r>
              <a:rPr lang="en-US" sz="2000" baseline="0" dirty="0">
                <a:solidFill>
                  <a:srgbClr val="1C1C1C"/>
                </a:solidFill>
                <a:latin typeface="Comic Sans MS" pitchFamily="66" charset="0"/>
              </a:rPr>
              <a:t>is stored </a:t>
            </a:r>
            <a:r>
              <a:rPr lang="en-US" sz="2000" baseline="0" dirty="0">
                <a:solidFill>
                  <a:srgbClr val="333399"/>
                </a:solidFill>
                <a:latin typeface="Comic Sans MS" pitchFamily="66" charset="0"/>
              </a:rPr>
              <a:t>in all processors</a:t>
            </a:r>
            <a:endParaRPr lang="en-GB" baseline="0" dirty="0">
              <a:solidFill>
                <a:srgbClr val="333399"/>
              </a:solidFill>
              <a:latin typeface="Comic Sans MS" pitchFamily="66" charset="0"/>
            </a:endParaRPr>
          </a:p>
        </p:txBody>
      </p:sp>
      <p:sp>
        <p:nvSpPr>
          <p:cNvPr id="7" name="Text Box 11">
            <a:extLst>
              <a:ext uri="{FF2B5EF4-FFF2-40B4-BE49-F238E27FC236}">
                <a16:creationId xmlns:a16="http://schemas.microsoft.com/office/drawing/2014/main" id="{BAE8F985-93A3-8046-9676-51E8F9B716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0890" y="5790752"/>
            <a:ext cx="33778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it-IT" altLang="it-IT" sz="2400" baseline="0" dirty="0" err="1">
                <a:solidFill>
                  <a:srgbClr val="FF0000"/>
                </a:solidFill>
                <a:latin typeface="Comic Sans MS" pitchFamily="66" charset="0"/>
              </a:rPr>
              <a:t>Concurrent</a:t>
            </a:r>
            <a:r>
              <a:rPr lang="it-IT" altLang="it-IT" sz="2400" baseline="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it-IT" altLang="it-IT" sz="2400" baseline="0" dirty="0" err="1">
                <a:solidFill>
                  <a:srgbClr val="FF0000"/>
                </a:solidFill>
                <a:latin typeface="Comic Sans MS" pitchFamily="66" charset="0"/>
              </a:rPr>
              <a:t>operations</a:t>
            </a:r>
            <a:endParaRPr lang="it-IT" altLang="it-IT" sz="2400" baseline="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C47F5E12-E029-5C00-51D2-563CCD6857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5140" y="2304602"/>
            <a:ext cx="7429500" cy="3028925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it-IT" altLang="it-IT" baseline="0">
              <a:solidFill>
                <a:srgbClr val="000000"/>
              </a:solidFill>
            </a:endParaRPr>
          </a:p>
        </p:txBody>
      </p:sp>
      <p:sp>
        <p:nvSpPr>
          <p:cNvPr id="9" name="AutoShape 10">
            <a:extLst>
              <a:ext uri="{FF2B5EF4-FFF2-40B4-BE49-F238E27FC236}">
                <a16:creationId xmlns:a16="http://schemas.microsoft.com/office/drawing/2014/main" id="{8DDF2F9D-70ED-9068-CAD3-2729204DEE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2240" y="2676077"/>
            <a:ext cx="628650" cy="3643313"/>
          </a:xfrm>
          <a:prstGeom prst="curvedRightArrow">
            <a:avLst>
              <a:gd name="adj1" fmla="val 66487"/>
              <a:gd name="adj2" fmla="val 132974"/>
              <a:gd name="adj3" fmla="val 33333"/>
            </a:avLst>
          </a:prstGeom>
          <a:gradFill rotWithShape="0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1"/>
          </a:gra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it-IT" altLang="it-IT" baseline="0">
              <a:solidFill>
                <a:srgbClr val="000000"/>
              </a:solidFill>
            </a:endParaRPr>
          </a:p>
        </p:txBody>
      </p:sp>
      <p:sp>
        <p:nvSpPr>
          <p:cNvPr id="10" name="AutoShape 10">
            <a:extLst>
              <a:ext uri="{FF2B5EF4-FFF2-40B4-BE49-F238E27FC236}">
                <a16:creationId xmlns:a16="http://schemas.microsoft.com/office/drawing/2014/main" id="{3B3E2695-9742-B3A8-EA4E-176DFE076CE6}"/>
              </a:ext>
            </a:extLst>
          </p:cNvPr>
          <p:cNvSpPr>
            <a:spLocks noChangeArrowheads="1"/>
          </p:cNvSpPr>
          <p:nvPr/>
        </p:nvSpPr>
        <p:spPr bwMode="auto">
          <a:xfrm rot="3721505" flipH="1">
            <a:off x="8697914" y="4815180"/>
            <a:ext cx="773793" cy="2040623"/>
          </a:xfrm>
          <a:prstGeom prst="curvedRightArrow">
            <a:avLst>
              <a:gd name="adj1" fmla="val 47651"/>
              <a:gd name="adj2" fmla="val 124840"/>
              <a:gd name="adj3" fmla="val 31500"/>
            </a:avLst>
          </a:prstGeom>
          <a:gradFill rotWithShape="0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1"/>
          </a:gra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it-IT" altLang="it-IT" baseline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136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>
            <a:extLst>
              <a:ext uri="{FF2B5EF4-FFF2-40B4-BE49-F238E27FC236}">
                <a16:creationId xmlns:a16="http://schemas.microsoft.com/office/drawing/2014/main" id="{7917A124-25FE-8CF1-79CF-B64CF6A890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8613" y="721866"/>
            <a:ext cx="77930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3200" b="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/>
                <a:ea typeface="+mj-ea"/>
                <a:cs typeface="+mj-cs"/>
              </a:rPr>
              <a:t>I, II, III strategies</a:t>
            </a:r>
            <a:endParaRPr kumimoji="0" lang="it-IT" altLang="it-IT" sz="32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mic Sans MS"/>
              <a:ea typeface="+mj-ea"/>
              <a:cs typeface="+mj-cs"/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DFF82B92-C62E-1840-2BC8-0BA8501DA2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6650" y="2161728"/>
            <a:ext cx="7772400" cy="124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altLang="it-IT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Each processor computes its local sum and </a:t>
            </a:r>
            <a:r>
              <a:rPr kumimoji="0" lang="en-US" altLang="it-IT" sz="2800" b="0" i="0" u="none" strike="noStrike" kern="0" cap="none" spc="0" normalizeH="0" baseline="0" noProof="0">
                <a:ln>
                  <a:noFill/>
                </a:ln>
                <a:solidFill>
                  <a:srgbClr val="3399FF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sends</a:t>
            </a:r>
            <a:r>
              <a:rPr kumimoji="0" lang="en-US" altLang="it-IT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 </a:t>
            </a:r>
            <a:r>
              <a:rPr kumimoji="0" lang="en-US" altLang="it-IT" sz="2800" b="0" i="0" u="none" strike="noStrike" kern="0" cap="none" spc="0" normalizeH="0" baseline="0" noProof="0">
                <a:ln>
                  <a:noFill/>
                </a:ln>
                <a:solidFill>
                  <a:srgbClr val="3399FF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this value to the other processors</a:t>
            </a:r>
            <a:r>
              <a:rPr kumimoji="0" lang="en-US" altLang="it-IT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 in order to obtain the global sum</a:t>
            </a:r>
            <a:endParaRPr kumimoji="0" lang="it-IT" altLang="it-IT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id="{42D2AE9F-A253-0529-48C2-C38BFEE07C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1550" y="3604766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it-IT" sz="2400" dirty="0">
                <a:solidFill>
                  <a:srgbClr val="333399"/>
                </a:solidFill>
                <a:latin typeface="Comic Sans MS" pitchFamily="66" charset="0"/>
              </a:rPr>
              <a:t>PARALLELISM</a:t>
            </a:r>
          </a:p>
        </p:txBody>
      </p:sp>
      <p:sp>
        <p:nvSpPr>
          <p:cNvPr id="13" name="Line 6">
            <a:extLst>
              <a:ext uri="{FF2B5EF4-FFF2-40B4-BE49-F238E27FC236}">
                <a16:creationId xmlns:a16="http://schemas.microsoft.com/office/drawing/2014/main" id="{74FDC937-C3A4-2039-71D5-DD791C71A1B5}"/>
              </a:ext>
            </a:extLst>
          </p:cNvPr>
          <p:cNvSpPr>
            <a:spLocks noChangeShapeType="1"/>
          </p:cNvSpPr>
          <p:nvPr/>
        </p:nvSpPr>
        <p:spPr bwMode="auto">
          <a:xfrm>
            <a:off x="6529675" y="4066728"/>
            <a:ext cx="0" cy="533400"/>
          </a:xfrm>
          <a:prstGeom prst="line">
            <a:avLst/>
          </a:prstGeom>
          <a:noFill/>
          <a:ln w="85725" cmpd="dbl">
            <a:solidFill>
              <a:srgbClr val="33CC33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1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4" name="Text Box 7">
            <a:extLst>
              <a:ext uri="{FF2B5EF4-FFF2-40B4-BE49-F238E27FC236}">
                <a16:creationId xmlns:a16="http://schemas.microsoft.com/office/drawing/2014/main" id="{D2DA393D-F627-6DFB-8656-C9235B8304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9150" y="4660453"/>
            <a:ext cx="32766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it-IT" sz="2400" dirty="0">
                <a:solidFill>
                  <a:srgbClr val="333399"/>
                </a:solidFill>
                <a:latin typeface="Comic Sans MS" pitchFamily="66" charset="0"/>
              </a:rPr>
              <a:t>COMMUNICATION BETWEEN PROCESSORS</a:t>
            </a:r>
          </a:p>
        </p:txBody>
      </p:sp>
    </p:spTree>
    <p:extLst>
      <p:ext uri="{BB962C8B-B14F-4D97-AF65-F5344CB8AC3E}">
        <p14:creationId xmlns:p14="http://schemas.microsoft.com/office/powerpoint/2010/main" val="4087411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utoUpdateAnimBg="0"/>
      <p:bldP spid="13" grpId="0" animBg="1"/>
      <p:bldP spid="14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>
            <a:extLst>
              <a:ext uri="{FF2B5EF4-FFF2-40B4-BE49-F238E27FC236}">
                <a16:creationId xmlns:a16="http://schemas.microsoft.com/office/drawing/2014/main" id="{41FAD038-327C-B400-EB16-B35163FCEA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0644" y="3954281"/>
            <a:ext cx="6970712" cy="1465263"/>
          </a:xfrm>
          <a:prstGeom prst="flowChartAlternateProcess">
            <a:avLst/>
          </a:prstGeom>
          <a:solidFill>
            <a:srgbClr val="CCECFF"/>
          </a:solidFill>
          <a:ln w="57150" cmpd="thinThick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sz="4000" b="1" baseline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</a:t>
            </a:r>
            <a:r>
              <a:rPr lang="it-IT" sz="4000" b="1" baseline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essage</a:t>
            </a:r>
            <a:r>
              <a:rPr lang="it-IT" sz="4000" b="1" baseline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r>
              <a:rPr lang="it-IT" sz="4000" b="1" baseline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</a:t>
            </a:r>
            <a:r>
              <a:rPr lang="it-IT" sz="4000" b="1" baseline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assing</a:t>
            </a:r>
            <a:r>
              <a:rPr lang="it-IT" sz="4000" b="1" baseline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r>
              <a:rPr lang="it-IT" sz="4000" b="1" baseline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I</a:t>
            </a:r>
            <a:r>
              <a:rPr lang="it-IT" sz="4000" b="1" baseline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nterface</a:t>
            </a:r>
          </a:p>
          <a:p>
            <a:pPr algn="ctr">
              <a:defRPr/>
            </a:pPr>
            <a:r>
              <a:rPr lang="it-IT" sz="4000" b="1" baseline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MPI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631DAB4-094E-20A0-ECBC-7BC9166AA1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0581" y="1495244"/>
            <a:ext cx="799306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US" altLang="it-IT" sz="2800" baseline="0" dirty="0">
                <a:solidFill>
                  <a:srgbClr val="0000FF"/>
                </a:solidFill>
                <a:latin typeface="Comic Sans MS" pitchFamily="66" charset="0"/>
              </a:rPr>
              <a:t>A software tool for developing algorithms in a </a:t>
            </a:r>
            <a:r>
              <a:rPr lang="it-IT" altLang="it-IT" sz="2800" baseline="0" dirty="0">
                <a:solidFill>
                  <a:srgbClr val="FF0000"/>
                </a:solidFill>
                <a:latin typeface="Comic Sans MS" pitchFamily="66" charset="0"/>
              </a:rPr>
              <a:t>MIMD-</a:t>
            </a:r>
            <a:r>
              <a:rPr lang="it-IT" altLang="it-IT" sz="2800" baseline="0" dirty="0" err="1">
                <a:solidFill>
                  <a:srgbClr val="FF0000"/>
                </a:solidFill>
                <a:latin typeface="Comic Sans MS" pitchFamily="66" charset="0"/>
              </a:rPr>
              <a:t>Distribuited</a:t>
            </a:r>
            <a:r>
              <a:rPr lang="it-IT" altLang="it-IT" sz="2800" baseline="0" dirty="0">
                <a:solidFill>
                  <a:srgbClr val="FF0000"/>
                </a:solidFill>
                <a:latin typeface="Comic Sans MS" pitchFamily="66" charset="0"/>
              </a:rPr>
              <a:t> Memory</a:t>
            </a:r>
          </a:p>
          <a:p>
            <a:pPr algn="ctr" eaLnBrk="1" hangingPunct="1"/>
            <a:r>
              <a:rPr lang="en-US" altLang="it-IT" sz="2800" baseline="0" dirty="0">
                <a:solidFill>
                  <a:srgbClr val="0000FF"/>
                </a:solidFill>
                <a:latin typeface="Comic Sans MS" pitchFamily="66" charset="0"/>
              </a:rPr>
              <a:t>computing environment</a:t>
            </a:r>
            <a:endParaRPr lang="it-IT" altLang="it-IT" sz="2800" baseline="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905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F975824-4421-2C65-3312-848E094F0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1725" y="2900236"/>
            <a:ext cx="4908550" cy="464602"/>
          </a:xfrm>
        </p:spPr>
        <p:txBody>
          <a:bodyPr/>
          <a:lstStyle/>
          <a:p>
            <a:pPr algn="ctr"/>
            <a:r>
              <a:rPr lang="it-IT" dirty="0"/>
              <a:t>mpi4py</a:t>
            </a:r>
          </a:p>
        </p:txBody>
      </p:sp>
    </p:spTree>
    <p:extLst>
      <p:ext uri="{BB962C8B-B14F-4D97-AF65-F5344CB8AC3E}">
        <p14:creationId xmlns:p14="http://schemas.microsoft.com/office/powerpoint/2010/main" val="3195309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75F7B3-0289-D24D-9FB1-F484357F2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449" y="2378599"/>
            <a:ext cx="9816035" cy="464602"/>
          </a:xfrm>
        </p:spPr>
        <p:txBody>
          <a:bodyPr/>
          <a:lstStyle/>
          <a:p>
            <a:pPr algn="ctr"/>
            <a:r>
              <a:rPr lang="it-IT" sz="3600" dirty="0"/>
              <a:t>Thinking </a:t>
            </a:r>
            <a:r>
              <a:rPr lang="it-IT" sz="3600" dirty="0" err="1"/>
              <a:t>parallel</a:t>
            </a:r>
            <a:r>
              <a:rPr lang="it-IT" sz="3600" dirty="0"/>
              <a:t> – </a:t>
            </a:r>
            <a:r>
              <a:rPr lang="it-IT" sz="3600" dirty="0" err="1"/>
              <a:t>Parallel</a:t>
            </a:r>
            <a:r>
              <a:rPr lang="it-IT" sz="3600" dirty="0"/>
              <a:t> and </a:t>
            </a:r>
            <a:r>
              <a:rPr lang="it-IT" sz="3600" dirty="0" err="1"/>
              <a:t>distributed</a:t>
            </a:r>
            <a:r>
              <a:rPr lang="it-IT" sz="3600" dirty="0"/>
              <a:t> software design: </a:t>
            </a:r>
            <a:br>
              <a:rPr lang="it-IT" sz="3600" dirty="0"/>
            </a:br>
            <a:r>
              <a:rPr lang="it-IT" sz="3600" dirty="0" err="1"/>
              <a:t>applications</a:t>
            </a:r>
            <a:endParaRPr lang="it-GB" sz="3600" dirty="0"/>
          </a:p>
        </p:txBody>
      </p:sp>
    </p:spTree>
    <p:extLst>
      <p:ext uri="{BB962C8B-B14F-4D97-AF65-F5344CB8AC3E}">
        <p14:creationId xmlns:p14="http://schemas.microsoft.com/office/powerpoint/2010/main" val="5222671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uppo 102">
            <a:extLst>
              <a:ext uri="{FF2B5EF4-FFF2-40B4-BE49-F238E27FC236}">
                <a16:creationId xmlns:a16="http://schemas.microsoft.com/office/drawing/2014/main" id="{45C593DE-DC7C-F100-AF80-79831328662B}"/>
              </a:ext>
            </a:extLst>
          </p:cNvPr>
          <p:cNvGrpSpPr/>
          <p:nvPr/>
        </p:nvGrpSpPr>
        <p:grpSpPr>
          <a:xfrm>
            <a:off x="2871713" y="1442389"/>
            <a:ext cx="3886200" cy="4181475"/>
            <a:chOff x="428596" y="2033607"/>
            <a:chExt cx="3886200" cy="4181475"/>
          </a:xfrm>
        </p:grpSpPr>
        <p:sp>
          <p:nvSpPr>
            <p:cNvPr id="104" name="Rectangle 3">
              <a:extLst>
                <a:ext uri="{FF2B5EF4-FFF2-40B4-BE49-F238E27FC236}">
                  <a16:creationId xmlns:a16="http://schemas.microsoft.com/office/drawing/2014/main" id="{4BCF340C-B536-F3A8-EC5B-FE2767E8ED28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795308" y="2033607"/>
              <a:ext cx="3160713" cy="1214437"/>
            </a:xfrm>
            <a:prstGeom prst="rect">
              <a:avLst/>
            </a:prstGeom>
          </p:spPr>
          <p:txBody>
            <a:bodyPr vert="horz">
              <a:normAutofit/>
            </a:bodyPr>
            <a:lstStyle/>
            <a:p>
              <a:pPr marL="274320" indent="-274320" algn="ctr" fontAlgn="auto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0BD0D9"/>
                </a:buClr>
                <a:buSzPct val="95000"/>
                <a:buFont typeface="Wingdings" pitchFamily="2" charset="2"/>
                <a:buNone/>
                <a:defRPr/>
              </a:pPr>
              <a:r>
                <a:rPr lang="en-GB" baseline="0" dirty="0">
                  <a:solidFill>
                    <a:srgbClr val="04617B"/>
                  </a:solidFill>
                  <a:latin typeface="Constantia"/>
                </a:rPr>
                <a:t>Computer MIMD </a:t>
              </a:r>
            </a:p>
            <a:p>
              <a:pPr marL="274320" indent="-274320" algn="ctr" fontAlgn="auto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0BD0D9"/>
                </a:buClr>
                <a:buSzPct val="95000"/>
                <a:buFont typeface="Wingdings" pitchFamily="2" charset="2"/>
                <a:buNone/>
                <a:defRPr/>
              </a:pPr>
              <a:r>
                <a:rPr lang="en-GB" baseline="0" dirty="0">
                  <a:solidFill>
                    <a:srgbClr val="D21091"/>
                  </a:solidFill>
                  <a:latin typeface="Constantia"/>
                </a:rPr>
                <a:t>SM</a:t>
              </a:r>
            </a:p>
            <a:p>
              <a:pPr marL="274320" indent="-274320" algn="ctr" fontAlgn="auto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0BD0D9"/>
                </a:buClr>
                <a:buSzPct val="95000"/>
                <a:buFont typeface="Wingdings" pitchFamily="2" charset="2"/>
                <a:buNone/>
                <a:defRPr/>
              </a:pPr>
              <a:r>
                <a:rPr lang="en-GB" baseline="0" dirty="0">
                  <a:solidFill>
                    <a:prstClr val="black"/>
                  </a:solidFill>
                  <a:latin typeface="Constantia"/>
                </a:rPr>
                <a:t>(shared-memory)</a:t>
              </a:r>
              <a:endParaRPr lang="it-IT" baseline="0" dirty="0">
                <a:solidFill>
                  <a:prstClr val="black"/>
                </a:solidFill>
                <a:latin typeface="Constantia"/>
              </a:endParaRPr>
            </a:p>
          </p:txBody>
        </p:sp>
        <p:grpSp>
          <p:nvGrpSpPr>
            <p:cNvPr id="105" name="Group 262">
              <a:extLst>
                <a:ext uri="{FF2B5EF4-FFF2-40B4-BE49-F238E27FC236}">
                  <a16:creationId xmlns:a16="http://schemas.microsoft.com/office/drawing/2014/main" id="{6108EB28-FE4A-7939-704B-8F054A8A62E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8596" y="3624282"/>
              <a:ext cx="3886200" cy="2590800"/>
              <a:chOff x="1488" y="1680"/>
              <a:chExt cx="2799" cy="1875"/>
            </a:xfrm>
          </p:grpSpPr>
          <p:sp>
            <p:nvSpPr>
              <p:cNvPr id="106" name="Rectangle 205">
                <a:extLst>
                  <a:ext uri="{FF2B5EF4-FFF2-40B4-BE49-F238E27FC236}">
                    <a16:creationId xmlns:a16="http://schemas.microsoft.com/office/drawing/2014/main" id="{C2E3264E-F60C-1164-9CE3-A4F9B8EA0B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3" y="1961"/>
                <a:ext cx="24" cy="1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107" name="Rectangle 238">
                <a:extLst>
                  <a:ext uri="{FF2B5EF4-FFF2-40B4-BE49-F238E27FC236}">
                    <a16:creationId xmlns:a16="http://schemas.microsoft.com/office/drawing/2014/main" id="{F3F0222C-B663-42AC-A4E2-92AC06A20F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7" y="1961"/>
                <a:ext cx="24" cy="1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pic>
            <p:nvPicPr>
              <p:cNvPr id="108" name="Picture 242">
                <a:extLst>
                  <a:ext uri="{FF2B5EF4-FFF2-40B4-BE49-F238E27FC236}">
                    <a16:creationId xmlns:a16="http://schemas.microsoft.com/office/drawing/2014/main" id="{871DAF6E-E894-480D-CFDD-BCF40AA89D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88" y="1680"/>
                <a:ext cx="2799" cy="1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9" name="Rectangle 243">
                <a:extLst>
                  <a:ext uri="{FF2B5EF4-FFF2-40B4-BE49-F238E27FC236}">
                    <a16:creationId xmlns:a16="http://schemas.microsoft.com/office/drawing/2014/main" id="{B8D70D0B-675A-8427-BDA6-1218DDA468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1824"/>
                <a:ext cx="432" cy="38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it-IT" sz="2200" baseline="0">
                    <a:solidFill>
                      <a:srgbClr val="04617B"/>
                    </a:solidFill>
                    <a:latin typeface="Comic Sans MS" pitchFamily="66" charset="0"/>
                  </a:rPr>
                  <a:t>CPU</a:t>
                </a:r>
              </a:p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it-IT" sz="2200" baseline="0">
                    <a:solidFill>
                      <a:srgbClr val="04617B"/>
                    </a:solidFill>
                    <a:latin typeface="Comic Sans MS" pitchFamily="66" charset="0"/>
                  </a:rPr>
                  <a:t>1</a:t>
                </a:r>
              </a:p>
            </p:txBody>
          </p:sp>
          <p:sp>
            <p:nvSpPr>
              <p:cNvPr id="110" name="Rectangle 245">
                <a:extLst>
                  <a:ext uri="{FF2B5EF4-FFF2-40B4-BE49-F238E27FC236}">
                    <a16:creationId xmlns:a16="http://schemas.microsoft.com/office/drawing/2014/main" id="{3264FADB-5459-2E99-4F50-7E86056110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6" y="1824"/>
                <a:ext cx="432" cy="38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it-IT" sz="2200" baseline="0" dirty="0">
                    <a:solidFill>
                      <a:srgbClr val="04617B"/>
                    </a:solidFill>
                    <a:latin typeface="Comic Sans MS" pitchFamily="66" charset="0"/>
                  </a:rPr>
                  <a:t>CPU</a:t>
                </a:r>
              </a:p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it-IT" sz="2200" baseline="0" dirty="0">
                    <a:solidFill>
                      <a:srgbClr val="04617B"/>
                    </a:solidFill>
                    <a:latin typeface="Comic Sans MS" pitchFamily="66" charset="0"/>
                  </a:rPr>
                  <a:t>2</a:t>
                </a:r>
              </a:p>
            </p:txBody>
          </p:sp>
          <p:sp>
            <p:nvSpPr>
              <p:cNvPr id="111" name="Rectangle 246">
                <a:extLst>
                  <a:ext uri="{FF2B5EF4-FFF2-40B4-BE49-F238E27FC236}">
                    <a16:creationId xmlns:a16="http://schemas.microsoft.com/office/drawing/2014/main" id="{15DE6B8B-B571-FB35-4AC7-1DACDCC529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04" y="1824"/>
                <a:ext cx="432" cy="38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it-IT" sz="2200" baseline="0">
                    <a:solidFill>
                      <a:srgbClr val="04617B"/>
                    </a:solidFill>
                    <a:latin typeface="Comic Sans MS" pitchFamily="66" charset="0"/>
                  </a:rPr>
                  <a:t>CPU</a:t>
                </a:r>
              </a:p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it-IT" sz="2200" baseline="0">
                    <a:solidFill>
                      <a:srgbClr val="04617B"/>
                    </a:solidFill>
                    <a:latin typeface="Comic Sans MS" pitchFamily="66" charset="0"/>
                  </a:rPr>
                  <a:t>N</a:t>
                </a:r>
              </a:p>
            </p:txBody>
          </p:sp>
          <p:sp>
            <p:nvSpPr>
              <p:cNvPr id="112" name="Rectangle 247">
                <a:extLst>
                  <a:ext uri="{FF2B5EF4-FFF2-40B4-BE49-F238E27FC236}">
                    <a16:creationId xmlns:a16="http://schemas.microsoft.com/office/drawing/2014/main" id="{11FE1333-0677-2FD8-EFF1-5D1503B90E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3120"/>
                <a:ext cx="1152" cy="33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it-IT" sz="2200" baseline="0" dirty="0">
                    <a:solidFill>
                      <a:srgbClr val="04617B"/>
                    </a:solidFill>
                    <a:latin typeface="Comic Sans MS" pitchFamily="66" charset="0"/>
                  </a:rPr>
                  <a:t>MEMORY</a:t>
                </a:r>
              </a:p>
            </p:txBody>
          </p:sp>
        </p:grpSp>
      </p:grpSp>
      <p:sp>
        <p:nvSpPr>
          <p:cNvPr id="113" name="Nuvola 112">
            <a:extLst>
              <a:ext uri="{FF2B5EF4-FFF2-40B4-BE49-F238E27FC236}">
                <a16:creationId xmlns:a16="http://schemas.microsoft.com/office/drawing/2014/main" id="{B2709DAE-2422-8E69-98D6-6CE91126E41F}"/>
              </a:ext>
            </a:extLst>
          </p:cNvPr>
          <p:cNvSpPr/>
          <p:nvPr/>
        </p:nvSpPr>
        <p:spPr>
          <a:xfrm>
            <a:off x="7700107" y="2858356"/>
            <a:ext cx="3240360" cy="2060848"/>
          </a:xfrm>
          <a:prstGeom prst="cloud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white"/>
                </a:solidFill>
                <a:latin typeface="Comic Sans MS" pitchFamily="66" charset="0"/>
              </a:rPr>
              <a:t>synchronization in memory access</a:t>
            </a:r>
            <a:endParaRPr lang="it-IT" sz="2000" baseline="0" dirty="0">
              <a:solidFill>
                <a:prstClr val="white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767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uppo 102">
            <a:extLst>
              <a:ext uri="{FF2B5EF4-FFF2-40B4-BE49-F238E27FC236}">
                <a16:creationId xmlns:a16="http://schemas.microsoft.com/office/drawing/2014/main" id="{45C593DE-DC7C-F100-AF80-79831328662B}"/>
              </a:ext>
            </a:extLst>
          </p:cNvPr>
          <p:cNvGrpSpPr/>
          <p:nvPr/>
        </p:nvGrpSpPr>
        <p:grpSpPr>
          <a:xfrm>
            <a:off x="1165651" y="3062320"/>
            <a:ext cx="2860164" cy="2997266"/>
            <a:chOff x="428596" y="2033607"/>
            <a:chExt cx="3886200" cy="4181475"/>
          </a:xfrm>
        </p:grpSpPr>
        <p:sp>
          <p:nvSpPr>
            <p:cNvPr id="104" name="Rectangle 3">
              <a:extLst>
                <a:ext uri="{FF2B5EF4-FFF2-40B4-BE49-F238E27FC236}">
                  <a16:creationId xmlns:a16="http://schemas.microsoft.com/office/drawing/2014/main" id="{4BCF340C-B536-F3A8-EC5B-FE2767E8ED28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795308" y="2033607"/>
              <a:ext cx="3160713" cy="1214437"/>
            </a:xfrm>
            <a:prstGeom prst="rect">
              <a:avLst/>
            </a:prstGeom>
          </p:spPr>
          <p:txBody>
            <a:bodyPr vert="horz">
              <a:normAutofit lnSpcReduction="10000"/>
            </a:bodyPr>
            <a:lstStyle/>
            <a:p>
              <a:pPr marL="274320" marR="0" lvl="0" indent="-274320" algn="ctr" defTabSz="914400" rtl="0" eaLnBrk="1" fontAlgn="auto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0BD0D9"/>
                </a:buClr>
                <a:buSzPct val="95000"/>
                <a:buFont typeface="Wingdings" pitchFamily="2" charset="2"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4617B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rPr>
                <a:t>Computer MIMD </a:t>
              </a:r>
            </a:p>
            <a:p>
              <a:pPr marL="274320" marR="0" lvl="0" indent="-274320" algn="ctr" defTabSz="914400" rtl="0" eaLnBrk="1" fontAlgn="auto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0BD0D9"/>
                </a:buClr>
                <a:buSzPct val="95000"/>
                <a:buFont typeface="Wingdings" pitchFamily="2" charset="2"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D21091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rPr>
                <a:t>SM</a:t>
              </a:r>
            </a:p>
            <a:p>
              <a:pPr marL="274320" marR="0" lvl="0" indent="-274320" algn="ctr" defTabSz="914400" rtl="0" eaLnBrk="1" fontAlgn="auto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0BD0D9"/>
                </a:buClr>
                <a:buSzPct val="95000"/>
                <a:buFont typeface="Wingdings" pitchFamily="2" charset="2"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rPr>
                <a:t>(shared-</a:t>
              </a:r>
              <a:r>
                <a:rPr kumimoji="0" lang="en-GB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rPr>
                <a:t>memry</a:t>
              </a: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rPr>
                <a:t>)</a:t>
              </a: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grpSp>
          <p:nvGrpSpPr>
            <p:cNvPr id="105" name="Group 262">
              <a:extLst>
                <a:ext uri="{FF2B5EF4-FFF2-40B4-BE49-F238E27FC236}">
                  <a16:creationId xmlns:a16="http://schemas.microsoft.com/office/drawing/2014/main" id="{6108EB28-FE4A-7939-704B-8F054A8A62E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8596" y="3624282"/>
              <a:ext cx="3886200" cy="2590800"/>
              <a:chOff x="1488" y="1680"/>
              <a:chExt cx="2799" cy="1875"/>
            </a:xfrm>
          </p:grpSpPr>
          <p:sp>
            <p:nvSpPr>
              <p:cNvPr id="106" name="Rectangle 205">
                <a:extLst>
                  <a:ext uri="{FF2B5EF4-FFF2-40B4-BE49-F238E27FC236}">
                    <a16:creationId xmlns:a16="http://schemas.microsoft.com/office/drawing/2014/main" id="{C2E3264E-F60C-1164-9CE3-A4F9B8EA0B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3" y="1961"/>
                <a:ext cx="24" cy="1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endParaRPr>
              </a:p>
            </p:txBody>
          </p:sp>
          <p:sp>
            <p:nvSpPr>
              <p:cNvPr id="107" name="Rectangle 238">
                <a:extLst>
                  <a:ext uri="{FF2B5EF4-FFF2-40B4-BE49-F238E27FC236}">
                    <a16:creationId xmlns:a16="http://schemas.microsoft.com/office/drawing/2014/main" id="{F3F0222C-B663-42AC-A4E2-92AC06A20F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7" y="1961"/>
                <a:ext cx="24" cy="1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endParaRPr>
              </a:p>
            </p:txBody>
          </p:sp>
          <p:pic>
            <p:nvPicPr>
              <p:cNvPr id="108" name="Picture 242">
                <a:extLst>
                  <a:ext uri="{FF2B5EF4-FFF2-40B4-BE49-F238E27FC236}">
                    <a16:creationId xmlns:a16="http://schemas.microsoft.com/office/drawing/2014/main" id="{871DAF6E-E894-480D-CFDD-BCF40AA89D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88" y="1680"/>
                <a:ext cx="2799" cy="1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9" name="Rectangle 243">
                <a:extLst>
                  <a:ext uri="{FF2B5EF4-FFF2-40B4-BE49-F238E27FC236}">
                    <a16:creationId xmlns:a16="http://schemas.microsoft.com/office/drawing/2014/main" id="{B8D70D0B-675A-8427-BDA6-1218DDA468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1824"/>
                <a:ext cx="432" cy="38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2200" b="0" i="0" u="none" strike="noStrike" kern="1200" cap="none" spc="0" normalizeH="0" baseline="0" noProof="0">
                    <a:ln>
                      <a:noFill/>
                    </a:ln>
                    <a:solidFill>
                      <a:srgbClr val="04617B"/>
                    </a:solidFill>
                    <a:effectLst/>
                    <a:uLnTx/>
                    <a:uFillTx/>
                    <a:latin typeface="Comic Sans MS" pitchFamily="66" charset="0"/>
                    <a:ea typeface="+mn-ea"/>
                    <a:cs typeface="+mn-cs"/>
                  </a:rPr>
                  <a:t>CPU</a:t>
                </a:r>
              </a:p>
              <a:p>
                <a:pPr marL="0" marR="0" lvl="0" indent="0" algn="ctr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2200" b="0" i="0" u="none" strike="noStrike" kern="1200" cap="none" spc="0" normalizeH="0" baseline="0" noProof="0">
                    <a:ln>
                      <a:noFill/>
                    </a:ln>
                    <a:solidFill>
                      <a:srgbClr val="04617B"/>
                    </a:solidFill>
                    <a:effectLst/>
                    <a:uLnTx/>
                    <a:uFillTx/>
                    <a:latin typeface="Comic Sans MS" pitchFamily="66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110" name="Rectangle 245">
                <a:extLst>
                  <a:ext uri="{FF2B5EF4-FFF2-40B4-BE49-F238E27FC236}">
                    <a16:creationId xmlns:a16="http://schemas.microsoft.com/office/drawing/2014/main" id="{3264FADB-5459-2E99-4F50-7E86056110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6" y="1824"/>
                <a:ext cx="432" cy="38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4617B"/>
                    </a:solidFill>
                    <a:effectLst/>
                    <a:uLnTx/>
                    <a:uFillTx/>
                    <a:latin typeface="Comic Sans MS" pitchFamily="66" charset="0"/>
                    <a:ea typeface="+mn-ea"/>
                    <a:cs typeface="+mn-cs"/>
                  </a:rPr>
                  <a:t>CPU</a:t>
                </a:r>
              </a:p>
              <a:p>
                <a:pPr marL="0" marR="0" lvl="0" indent="0" algn="ctr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4617B"/>
                    </a:solidFill>
                    <a:effectLst/>
                    <a:uLnTx/>
                    <a:uFillTx/>
                    <a:latin typeface="Comic Sans MS" pitchFamily="66" charset="0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111" name="Rectangle 246">
                <a:extLst>
                  <a:ext uri="{FF2B5EF4-FFF2-40B4-BE49-F238E27FC236}">
                    <a16:creationId xmlns:a16="http://schemas.microsoft.com/office/drawing/2014/main" id="{15DE6B8B-B571-FB35-4AC7-1DACDCC529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04" y="1824"/>
                <a:ext cx="432" cy="38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2200" b="0" i="0" u="none" strike="noStrike" kern="1200" cap="none" spc="0" normalizeH="0" baseline="0" noProof="0">
                    <a:ln>
                      <a:noFill/>
                    </a:ln>
                    <a:solidFill>
                      <a:srgbClr val="04617B"/>
                    </a:solidFill>
                    <a:effectLst/>
                    <a:uLnTx/>
                    <a:uFillTx/>
                    <a:latin typeface="Comic Sans MS" pitchFamily="66" charset="0"/>
                    <a:ea typeface="+mn-ea"/>
                    <a:cs typeface="+mn-cs"/>
                  </a:rPr>
                  <a:t>CPU</a:t>
                </a:r>
              </a:p>
              <a:p>
                <a:pPr marL="0" marR="0" lvl="0" indent="0" algn="ctr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2200" b="0" i="0" u="none" strike="noStrike" kern="1200" cap="none" spc="0" normalizeH="0" baseline="0" noProof="0">
                    <a:ln>
                      <a:noFill/>
                    </a:ln>
                    <a:solidFill>
                      <a:srgbClr val="04617B"/>
                    </a:solidFill>
                    <a:effectLst/>
                    <a:uLnTx/>
                    <a:uFillTx/>
                    <a:latin typeface="Comic Sans MS" pitchFamily="66" charset="0"/>
                    <a:ea typeface="+mn-ea"/>
                    <a:cs typeface="+mn-cs"/>
                  </a:rPr>
                  <a:t>N</a:t>
                </a:r>
              </a:p>
            </p:txBody>
          </p:sp>
          <p:sp>
            <p:nvSpPr>
              <p:cNvPr id="112" name="Rectangle 247">
                <a:extLst>
                  <a:ext uri="{FF2B5EF4-FFF2-40B4-BE49-F238E27FC236}">
                    <a16:creationId xmlns:a16="http://schemas.microsoft.com/office/drawing/2014/main" id="{11FE1333-0677-2FD8-EFF1-5D1503B90E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3120"/>
                <a:ext cx="1152" cy="33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4617B"/>
                    </a:solidFill>
                    <a:effectLst/>
                    <a:uLnTx/>
                    <a:uFillTx/>
                    <a:latin typeface="Comic Sans MS" pitchFamily="66" charset="0"/>
                    <a:ea typeface="+mn-ea"/>
                    <a:cs typeface="+mn-cs"/>
                  </a:rPr>
                  <a:t>MEMORY</a:t>
                </a:r>
              </a:p>
            </p:txBody>
          </p:sp>
        </p:grpSp>
      </p:grpSp>
      <p:sp>
        <p:nvSpPr>
          <p:cNvPr id="13" name="Rectangle 2">
            <a:extLst>
              <a:ext uri="{FF2B5EF4-FFF2-40B4-BE49-F238E27FC236}">
                <a16:creationId xmlns:a16="http://schemas.microsoft.com/office/drawing/2014/main" id="{447154C1-4C32-001B-17A1-EB320999780D}"/>
              </a:ext>
            </a:extLst>
          </p:cNvPr>
          <p:cNvSpPr txBox="1">
            <a:spLocks noChangeArrowheads="1"/>
          </p:cNvSpPr>
          <p:nvPr/>
        </p:nvSpPr>
        <p:spPr>
          <a:xfrm>
            <a:off x="583008" y="1353379"/>
            <a:ext cx="11009620" cy="8382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2E3C5D"/>
                </a:solidFill>
                <a:latin typeface="Avenir Black" panose="02000503020000020003" pitchFamily="2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enir Black" panose="02000503020000020003" pitchFamily="2" charset="0"/>
                <a:ea typeface="+mj-ea"/>
                <a:cs typeface="Calibri" panose="020F0502020204030204" pitchFamily="34" charset="0"/>
              </a:rPr>
              <a:t>MIMD-SM </a:t>
            </a:r>
            <a:endParaRPr lang="it-IT" altLang="it-IT" sz="3200" dirty="0">
              <a:solidFill>
                <a:srgbClr val="0000FF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venir Black" panose="02000503020000020003" pitchFamily="2" charset="0"/>
                <a:ea typeface="+mj-ea"/>
                <a:cs typeface="Calibri" panose="020F0502020204030204" pitchFamily="34" charset="0"/>
              </a:rPr>
              <a:t>this type of hardware works according to the </a:t>
            </a:r>
            <a:r>
              <a:rPr kumimoji="0" lang="en-US" altLang="it-IT" sz="32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enir Black" panose="02000503020000020003" pitchFamily="2" charset="0"/>
                <a:ea typeface="+mj-ea"/>
                <a:cs typeface="Calibri" panose="020F0502020204030204" pitchFamily="34" charset="0"/>
              </a:rPr>
              <a:t>fork-join model</a:t>
            </a:r>
            <a:endParaRPr kumimoji="0" lang="it-IT" altLang="it-IT" sz="32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venir Black" panose="02000503020000020003" pitchFamily="2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14" name="Picture 2" descr="C:\DATI\Università\WORK\WORK-OpenMp\fork-join.jpg">
            <a:extLst>
              <a:ext uri="{FF2B5EF4-FFF2-40B4-BE49-F238E27FC236}">
                <a16:creationId xmlns:a16="http://schemas.microsoft.com/office/drawing/2014/main" id="{6FE5BB6C-EB70-4CE4-49CE-6594CD84F9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13064" y="2737196"/>
            <a:ext cx="5758635" cy="2227097"/>
          </a:xfrm>
          <a:prstGeom prst="rect">
            <a:avLst/>
          </a:prstGeom>
          <a:noFill/>
        </p:spPr>
      </p:pic>
      <p:sp>
        <p:nvSpPr>
          <p:cNvPr id="15" name="Fumetto 2 7">
            <a:extLst>
              <a:ext uri="{FF2B5EF4-FFF2-40B4-BE49-F238E27FC236}">
                <a16:creationId xmlns:a16="http://schemas.microsoft.com/office/drawing/2014/main" id="{E4881AD3-1872-6F87-9699-E777C3276A25}"/>
              </a:ext>
            </a:extLst>
          </p:cNvPr>
          <p:cNvSpPr/>
          <p:nvPr/>
        </p:nvSpPr>
        <p:spPr>
          <a:xfrm>
            <a:off x="5112046" y="5180691"/>
            <a:ext cx="6640141" cy="1189424"/>
          </a:xfrm>
          <a:prstGeom prst="wedgeRoundRectCallout">
            <a:avLst>
              <a:gd name="adj1" fmla="val -37456"/>
              <a:gd name="adj2" fmla="val -14370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All processes start with a single thread </a:t>
            </a:r>
          </a:p>
          <a:p>
            <a:pPr algn="ctr"/>
            <a:r>
              <a:rPr lang="en-US" sz="2400" dirty="0"/>
              <a:t>(master thread)</a:t>
            </a:r>
          </a:p>
          <a:p>
            <a:pPr algn="ctr"/>
            <a:r>
              <a:rPr lang="en-US" sz="2400" dirty="0"/>
              <a:t> which executes sequentially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376682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uppo 102">
            <a:extLst>
              <a:ext uri="{FF2B5EF4-FFF2-40B4-BE49-F238E27FC236}">
                <a16:creationId xmlns:a16="http://schemas.microsoft.com/office/drawing/2014/main" id="{45C593DE-DC7C-F100-AF80-79831328662B}"/>
              </a:ext>
            </a:extLst>
          </p:cNvPr>
          <p:cNvGrpSpPr/>
          <p:nvPr/>
        </p:nvGrpSpPr>
        <p:grpSpPr>
          <a:xfrm>
            <a:off x="1165651" y="3062320"/>
            <a:ext cx="2860164" cy="2997266"/>
            <a:chOff x="428596" y="2033607"/>
            <a:chExt cx="3886200" cy="4181475"/>
          </a:xfrm>
        </p:grpSpPr>
        <p:sp>
          <p:nvSpPr>
            <p:cNvPr id="104" name="Rectangle 3">
              <a:extLst>
                <a:ext uri="{FF2B5EF4-FFF2-40B4-BE49-F238E27FC236}">
                  <a16:creationId xmlns:a16="http://schemas.microsoft.com/office/drawing/2014/main" id="{4BCF340C-B536-F3A8-EC5B-FE2767E8ED28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795308" y="2033607"/>
              <a:ext cx="3160713" cy="1214437"/>
            </a:xfrm>
            <a:prstGeom prst="rect">
              <a:avLst/>
            </a:prstGeom>
          </p:spPr>
          <p:txBody>
            <a:bodyPr vert="horz">
              <a:normAutofit lnSpcReduction="10000"/>
            </a:bodyPr>
            <a:lstStyle/>
            <a:p>
              <a:pPr marL="274320" marR="0" lvl="0" indent="-274320" algn="ctr" defTabSz="914400" rtl="0" eaLnBrk="1" fontAlgn="auto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0BD0D9"/>
                </a:buClr>
                <a:buSzPct val="95000"/>
                <a:buFont typeface="Wingdings" pitchFamily="2" charset="2"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4617B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rPr>
                <a:t>Computer MIMD </a:t>
              </a:r>
            </a:p>
            <a:p>
              <a:pPr marL="274320" marR="0" lvl="0" indent="-274320" algn="ctr" defTabSz="914400" rtl="0" eaLnBrk="1" fontAlgn="auto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0BD0D9"/>
                </a:buClr>
                <a:buSzPct val="95000"/>
                <a:buFont typeface="Wingdings" pitchFamily="2" charset="2"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D21091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rPr>
                <a:t>SM</a:t>
              </a:r>
            </a:p>
            <a:p>
              <a:pPr marL="274320" marR="0" lvl="0" indent="-274320" algn="ctr" defTabSz="914400" rtl="0" eaLnBrk="1" fontAlgn="auto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0BD0D9"/>
                </a:buClr>
                <a:buSzPct val="95000"/>
                <a:buFont typeface="Wingdings" pitchFamily="2" charset="2"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rPr>
                <a:t>(shared-</a:t>
              </a:r>
              <a:r>
                <a:rPr kumimoji="0" lang="en-GB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rPr>
                <a:t>memry</a:t>
              </a: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rPr>
                <a:t>)</a:t>
              </a: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grpSp>
          <p:nvGrpSpPr>
            <p:cNvPr id="105" name="Group 262">
              <a:extLst>
                <a:ext uri="{FF2B5EF4-FFF2-40B4-BE49-F238E27FC236}">
                  <a16:creationId xmlns:a16="http://schemas.microsoft.com/office/drawing/2014/main" id="{6108EB28-FE4A-7939-704B-8F054A8A62E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8596" y="3624282"/>
              <a:ext cx="3886200" cy="2590800"/>
              <a:chOff x="1488" y="1680"/>
              <a:chExt cx="2799" cy="1875"/>
            </a:xfrm>
          </p:grpSpPr>
          <p:sp>
            <p:nvSpPr>
              <p:cNvPr id="106" name="Rectangle 205">
                <a:extLst>
                  <a:ext uri="{FF2B5EF4-FFF2-40B4-BE49-F238E27FC236}">
                    <a16:creationId xmlns:a16="http://schemas.microsoft.com/office/drawing/2014/main" id="{C2E3264E-F60C-1164-9CE3-A4F9B8EA0B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3" y="1961"/>
                <a:ext cx="24" cy="1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endParaRPr>
              </a:p>
            </p:txBody>
          </p:sp>
          <p:sp>
            <p:nvSpPr>
              <p:cNvPr id="107" name="Rectangle 238">
                <a:extLst>
                  <a:ext uri="{FF2B5EF4-FFF2-40B4-BE49-F238E27FC236}">
                    <a16:creationId xmlns:a16="http://schemas.microsoft.com/office/drawing/2014/main" id="{F3F0222C-B663-42AC-A4E2-92AC06A20F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7" y="1961"/>
                <a:ext cx="24" cy="1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endParaRPr>
              </a:p>
            </p:txBody>
          </p:sp>
          <p:pic>
            <p:nvPicPr>
              <p:cNvPr id="108" name="Picture 242">
                <a:extLst>
                  <a:ext uri="{FF2B5EF4-FFF2-40B4-BE49-F238E27FC236}">
                    <a16:creationId xmlns:a16="http://schemas.microsoft.com/office/drawing/2014/main" id="{871DAF6E-E894-480D-CFDD-BCF40AA89D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88" y="1680"/>
                <a:ext cx="2799" cy="1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9" name="Rectangle 243">
                <a:extLst>
                  <a:ext uri="{FF2B5EF4-FFF2-40B4-BE49-F238E27FC236}">
                    <a16:creationId xmlns:a16="http://schemas.microsoft.com/office/drawing/2014/main" id="{B8D70D0B-675A-8427-BDA6-1218DDA468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1824"/>
                <a:ext cx="432" cy="38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2200" b="0" i="0" u="none" strike="noStrike" kern="1200" cap="none" spc="0" normalizeH="0" baseline="0" noProof="0">
                    <a:ln>
                      <a:noFill/>
                    </a:ln>
                    <a:solidFill>
                      <a:srgbClr val="04617B"/>
                    </a:solidFill>
                    <a:effectLst/>
                    <a:uLnTx/>
                    <a:uFillTx/>
                    <a:latin typeface="Comic Sans MS" pitchFamily="66" charset="0"/>
                    <a:ea typeface="+mn-ea"/>
                    <a:cs typeface="+mn-cs"/>
                  </a:rPr>
                  <a:t>CPU</a:t>
                </a:r>
              </a:p>
              <a:p>
                <a:pPr marL="0" marR="0" lvl="0" indent="0" algn="ctr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2200" b="0" i="0" u="none" strike="noStrike" kern="1200" cap="none" spc="0" normalizeH="0" baseline="0" noProof="0">
                    <a:ln>
                      <a:noFill/>
                    </a:ln>
                    <a:solidFill>
                      <a:srgbClr val="04617B"/>
                    </a:solidFill>
                    <a:effectLst/>
                    <a:uLnTx/>
                    <a:uFillTx/>
                    <a:latin typeface="Comic Sans MS" pitchFamily="66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110" name="Rectangle 245">
                <a:extLst>
                  <a:ext uri="{FF2B5EF4-FFF2-40B4-BE49-F238E27FC236}">
                    <a16:creationId xmlns:a16="http://schemas.microsoft.com/office/drawing/2014/main" id="{3264FADB-5459-2E99-4F50-7E86056110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6" y="1824"/>
                <a:ext cx="432" cy="38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4617B"/>
                    </a:solidFill>
                    <a:effectLst/>
                    <a:uLnTx/>
                    <a:uFillTx/>
                    <a:latin typeface="Comic Sans MS" pitchFamily="66" charset="0"/>
                    <a:ea typeface="+mn-ea"/>
                    <a:cs typeface="+mn-cs"/>
                  </a:rPr>
                  <a:t>CPU</a:t>
                </a:r>
              </a:p>
              <a:p>
                <a:pPr marL="0" marR="0" lvl="0" indent="0" algn="ctr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4617B"/>
                    </a:solidFill>
                    <a:effectLst/>
                    <a:uLnTx/>
                    <a:uFillTx/>
                    <a:latin typeface="Comic Sans MS" pitchFamily="66" charset="0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111" name="Rectangle 246">
                <a:extLst>
                  <a:ext uri="{FF2B5EF4-FFF2-40B4-BE49-F238E27FC236}">
                    <a16:creationId xmlns:a16="http://schemas.microsoft.com/office/drawing/2014/main" id="{15DE6B8B-B571-FB35-4AC7-1DACDCC529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04" y="1824"/>
                <a:ext cx="432" cy="38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2200" b="0" i="0" u="none" strike="noStrike" kern="1200" cap="none" spc="0" normalizeH="0" baseline="0" noProof="0">
                    <a:ln>
                      <a:noFill/>
                    </a:ln>
                    <a:solidFill>
                      <a:srgbClr val="04617B"/>
                    </a:solidFill>
                    <a:effectLst/>
                    <a:uLnTx/>
                    <a:uFillTx/>
                    <a:latin typeface="Comic Sans MS" pitchFamily="66" charset="0"/>
                    <a:ea typeface="+mn-ea"/>
                    <a:cs typeface="+mn-cs"/>
                  </a:rPr>
                  <a:t>CPU</a:t>
                </a:r>
              </a:p>
              <a:p>
                <a:pPr marL="0" marR="0" lvl="0" indent="0" algn="ctr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2200" b="0" i="0" u="none" strike="noStrike" kern="1200" cap="none" spc="0" normalizeH="0" baseline="0" noProof="0">
                    <a:ln>
                      <a:noFill/>
                    </a:ln>
                    <a:solidFill>
                      <a:srgbClr val="04617B"/>
                    </a:solidFill>
                    <a:effectLst/>
                    <a:uLnTx/>
                    <a:uFillTx/>
                    <a:latin typeface="Comic Sans MS" pitchFamily="66" charset="0"/>
                    <a:ea typeface="+mn-ea"/>
                    <a:cs typeface="+mn-cs"/>
                  </a:rPr>
                  <a:t>N</a:t>
                </a:r>
              </a:p>
            </p:txBody>
          </p:sp>
          <p:sp>
            <p:nvSpPr>
              <p:cNvPr id="112" name="Rectangle 247">
                <a:extLst>
                  <a:ext uri="{FF2B5EF4-FFF2-40B4-BE49-F238E27FC236}">
                    <a16:creationId xmlns:a16="http://schemas.microsoft.com/office/drawing/2014/main" id="{11FE1333-0677-2FD8-EFF1-5D1503B90E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3120"/>
                <a:ext cx="1152" cy="33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4617B"/>
                    </a:solidFill>
                    <a:effectLst/>
                    <a:uLnTx/>
                    <a:uFillTx/>
                    <a:latin typeface="Comic Sans MS" pitchFamily="66" charset="0"/>
                    <a:ea typeface="+mn-ea"/>
                    <a:cs typeface="+mn-cs"/>
                  </a:rPr>
                  <a:t>MEMORY</a:t>
                </a:r>
              </a:p>
            </p:txBody>
          </p:sp>
        </p:grpSp>
      </p:grpSp>
      <p:sp>
        <p:nvSpPr>
          <p:cNvPr id="13" name="Rectangle 2">
            <a:extLst>
              <a:ext uri="{FF2B5EF4-FFF2-40B4-BE49-F238E27FC236}">
                <a16:creationId xmlns:a16="http://schemas.microsoft.com/office/drawing/2014/main" id="{447154C1-4C32-001B-17A1-EB320999780D}"/>
              </a:ext>
            </a:extLst>
          </p:cNvPr>
          <p:cNvSpPr txBox="1">
            <a:spLocks noChangeArrowheads="1"/>
          </p:cNvSpPr>
          <p:nvPr/>
        </p:nvSpPr>
        <p:spPr>
          <a:xfrm>
            <a:off x="583008" y="1353379"/>
            <a:ext cx="11009620" cy="8382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2E3C5D"/>
                </a:solidFill>
                <a:latin typeface="Avenir Black" panose="02000503020000020003" pitchFamily="2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enir Black" panose="02000503020000020003" pitchFamily="2" charset="0"/>
                <a:ea typeface="+mj-ea"/>
                <a:cs typeface="Calibri" panose="020F0502020204030204" pitchFamily="34" charset="0"/>
              </a:rPr>
              <a:t>MIMD-SM </a:t>
            </a:r>
            <a:endParaRPr kumimoji="0" lang="it-IT" altLang="it-IT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venir Black" panose="02000503020000020003" pitchFamily="2" charset="0"/>
              <a:ea typeface="+mj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venir Black" panose="02000503020000020003" pitchFamily="2" charset="0"/>
                <a:ea typeface="+mj-ea"/>
                <a:cs typeface="Calibri" panose="020F0502020204030204" pitchFamily="34" charset="0"/>
              </a:rPr>
              <a:t>this type of hardware works according to the </a:t>
            </a:r>
            <a:r>
              <a:rPr kumimoji="0" lang="en-US" altLang="it-IT" sz="32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enir Black" panose="02000503020000020003" pitchFamily="2" charset="0"/>
                <a:ea typeface="+mj-ea"/>
                <a:cs typeface="Calibri" panose="020F0502020204030204" pitchFamily="34" charset="0"/>
              </a:rPr>
              <a:t>fork-join model</a:t>
            </a:r>
            <a:endParaRPr kumimoji="0" lang="it-IT" altLang="it-IT" sz="32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venir Black" panose="02000503020000020003" pitchFamily="2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14" name="Picture 2" descr="C:\DATI\Università\WORK\WORK-OpenMp\fork-join.jpg">
            <a:extLst>
              <a:ext uri="{FF2B5EF4-FFF2-40B4-BE49-F238E27FC236}">
                <a16:creationId xmlns:a16="http://schemas.microsoft.com/office/drawing/2014/main" id="{6FE5BB6C-EB70-4CE4-49CE-6594CD84F9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13064" y="2737196"/>
            <a:ext cx="5758635" cy="2227097"/>
          </a:xfrm>
          <a:prstGeom prst="rect">
            <a:avLst/>
          </a:prstGeom>
          <a:noFill/>
        </p:spPr>
      </p:pic>
      <p:sp>
        <p:nvSpPr>
          <p:cNvPr id="15" name="Fumetto 2 7">
            <a:extLst>
              <a:ext uri="{FF2B5EF4-FFF2-40B4-BE49-F238E27FC236}">
                <a16:creationId xmlns:a16="http://schemas.microsoft.com/office/drawing/2014/main" id="{E4881AD3-1872-6F87-9699-E777C3276A25}"/>
              </a:ext>
            </a:extLst>
          </p:cNvPr>
          <p:cNvSpPr/>
          <p:nvPr/>
        </p:nvSpPr>
        <p:spPr>
          <a:xfrm>
            <a:off x="5112046" y="5180691"/>
            <a:ext cx="6640141" cy="1189424"/>
          </a:xfrm>
          <a:prstGeom prst="wedgeRoundRectCallout">
            <a:avLst>
              <a:gd name="adj1" fmla="val -25626"/>
              <a:gd name="adj2" fmla="val -9778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b="1" dirty="0">
                <a:solidFill>
                  <a:prstClr val="white"/>
                </a:solidFill>
              </a:rPr>
              <a:t>Fork: </a:t>
            </a:r>
            <a:r>
              <a:rPr lang="en-US" sz="2400" dirty="0">
                <a:solidFill>
                  <a:prstClr val="white"/>
                </a:solidFill>
              </a:rPr>
              <a:t>a parallel region starts when a team of threads is created and it proceeds in parallel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9722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uppo 102">
            <a:extLst>
              <a:ext uri="{FF2B5EF4-FFF2-40B4-BE49-F238E27FC236}">
                <a16:creationId xmlns:a16="http://schemas.microsoft.com/office/drawing/2014/main" id="{45C593DE-DC7C-F100-AF80-79831328662B}"/>
              </a:ext>
            </a:extLst>
          </p:cNvPr>
          <p:cNvGrpSpPr/>
          <p:nvPr/>
        </p:nvGrpSpPr>
        <p:grpSpPr>
          <a:xfrm>
            <a:off x="1165651" y="3062320"/>
            <a:ext cx="2860164" cy="2997266"/>
            <a:chOff x="428596" y="2033607"/>
            <a:chExt cx="3886200" cy="4181475"/>
          </a:xfrm>
        </p:grpSpPr>
        <p:sp>
          <p:nvSpPr>
            <p:cNvPr id="104" name="Rectangle 3">
              <a:extLst>
                <a:ext uri="{FF2B5EF4-FFF2-40B4-BE49-F238E27FC236}">
                  <a16:creationId xmlns:a16="http://schemas.microsoft.com/office/drawing/2014/main" id="{4BCF340C-B536-F3A8-EC5B-FE2767E8ED28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795308" y="2033607"/>
              <a:ext cx="3160713" cy="1214437"/>
            </a:xfrm>
            <a:prstGeom prst="rect">
              <a:avLst/>
            </a:prstGeom>
          </p:spPr>
          <p:txBody>
            <a:bodyPr vert="horz">
              <a:normAutofit lnSpcReduction="10000"/>
            </a:bodyPr>
            <a:lstStyle/>
            <a:p>
              <a:pPr marL="274320" marR="0" lvl="0" indent="-274320" algn="ctr" defTabSz="914400" rtl="0" eaLnBrk="1" fontAlgn="auto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0BD0D9"/>
                </a:buClr>
                <a:buSzPct val="95000"/>
                <a:buFont typeface="Wingdings" pitchFamily="2" charset="2"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4617B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rPr>
                <a:t>Computer MIMD </a:t>
              </a:r>
            </a:p>
            <a:p>
              <a:pPr marL="274320" marR="0" lvl="0" indent="-274320" algn="ctr" defTabSz="914400" rtl="0" eaLnBrk="1" fontAlgn="auto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0BD0D9"/>
                </a:buClr>
                <a:buSzPct val="95000"/>
                <a:buFont typeface="Wingdings" pitchFamily="2" charset="2"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D21091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rPr>
                <a:t>SM</a:t>
              </a:r>
            </a:p>
            <a:p>
              <a:pPr marL="274320" marR="0" lvl="0" indent="-274320" algn="ctr" defTabSz="914400" rtl="0" eaLnBrk="1" fontAlgn="auto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0BD0D9"/>
                </a:buClr>
                <a:buSzPct val="95000"/>
                <a:buFont typeface="Wingdings" pitchFamily="2" charset="2"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rPr>
                <a:t>(shared-</a:t>
              </a:r>
              <a:r>
                <a:rPr kumimoji="0" lang="en-GB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rPr>
                <a:t>memry</a:t>
              </a: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rPr>
                <a:t>)</a:t>
              </a: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grpSp>
          <p:nvGrpSpPr>
            <p:cNvPr id="105" name="Group 262">
              <a:extLst>
                <a:ext uri="{FF2B5EF4-FFF2-40B4-BE49-F238E27FC236}">
                  <a16:creationId xmlns:a16="http://schemas.microsoft.com/office/drawing/2014/main" id="{6108EB28-FE4A-7939-704B-8F054A8A62E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8596" y="3624282"/>
              <a:ext cx="3886200" cy="2590800"/>
              <a:chOff x="1488" y="1680"/>
              <a:chExt cx="2799" cy="1875"/>
            </a:xfrm>
          </p:grpSpPr>
          <p:sp>
            <p:nvSpPr>
              <p:cNvPr id="106" name="Rectangle 205">
                <a:extLst>
                  <a:ext uri="{FF2B5EF4-FFF2-40B4-BE49-F238E27FC236}">
                    <a16:creationId xmlns:a16="http://schemas.microsoft.com/office/drawing/2014/main" id="{C2E3264E-F60C-1164-9CE3-A4F9B8EA0B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3" y="1961"/>
                <a:ext cx="24" cy="1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endParaRPr>
              </a:p>
            </p:txBody>
          </p:sp>
          <p:sp>
            <p:nvSpPr>
              <p:cNvPr id="107" name="Rectangle 238">
                <a:extLst>
                  <a:ext uri="{FF2B5EF4-FFF2-40B4-BE49-F238E27FC236}">
                    <a16:creationId xmlns:a16="http://schemas.microsoft.com/office/drawing/2014/main" id="{F3F0222C-B663-42AC-A4E2-92AC06A20F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7" y="1961"/>
                <a:ext cx="24" cy="1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endParaRPr>
              </a:p>
            </p:txBody>
          </p:sp>
          <p:pic>
            <p:nvPicPr>
              <p:cNvPr id="108" name="Picture 242">
                <a:extLst>
                  <a:ext uri="{FF2B5EF4-FFF2-40B4-BE49-F238E27FC236}">
                    <a16:creationId xmlns:a16="http://schemas.microsoft.com/office/drawing/2014/main" id="{871DAF6E-E894-480D-CFDD-BCF40AA89D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88" y="1680"/>
                <a:ext cx="2799" cy="1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9" name="Rectangle 243">
                <a:extLst>
                  <a:ext uri="{FF2B5EF4-FFF2-40B4-BE49-F238E27FC236}">
                    <a16:creationId xmlns:a16="http://schemas.microsoft.com/office/drawing/2014/main" id="{B8D70D0B-675A-8427-BDA6-1218DDA468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1824"/>
                <a:ext cx="432" cy="38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2200" b="0" i="0" u="none" strike="noStrike" kern="1200" cap="none" spc="0" normalizeH="0" baseline="0" noProof="0">
                    <a:ln>
                      <a:noFill/>
                    </a:ln>
                    <a:solidFill>
                      <a:srgbClr val="04617B"/>
                    </a:solidFill>
                    <a:effectLst/>
                    <a:uLnTx/>
                    <a:uFillTx/>
                    <a:latin typeface="Comic Sans MS" pitchFamily="66" charset="0"/>
                    <a:ea typeface="+mn-ea"/>
                    <a:cs typeface="+mn-cs"/>
                  </a:rPr>
                  <a:t>CPU</a:t>
                </a:r>
              </a:p>
              <a:p>
                <a:pPr marL="0" marR="0" lvl="0" indent="0" algn="ctr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2200" b="0" i="0" u="none" strike="noStrike" kern="1200" cap="none" spc="0" normalizeH="0" baseline="0" noProof="0">
                    <a:ln>
                      <a:noFill/>
                    </a:ln>
                    <a:solidFill>
                      <a:srgbClr val="04617B"/>
                    </a:solidFill>
                    <a:effectLst/>
                    <a:uLnTx/>
                    <a:uFillTx/>
                    <a:latin typeface="Comic Sans MS" pitchFamily="66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110" name="Rectangle 245">
                <a:extLst>
                  <a:ext uri="{FF2B5EF4-FFF2-40B4-BE49-F238E27FC236}">
                    <a16:creationId xmlns:a16="http://schemas.microsoft.com/office/drawing/2014/main" id="{3264FADB-5459-2E99-4F50-7E86056110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6" y="1824"/>
                <a:ext cx="432" cy="38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4617B"/>
                    </a:solidFill>
                    <a:effectLst/>
                    <a:uLnTx/>
                    <a:uFillTx/>
                    <a:latin typeface="Comic Sans MS" pitchFamily="66" charset="0"/>
                    <a:ea typeface="+mn-ea"/>
                    <a:cs typeface="+mn-cs"/>
                  </a:rPr>
                  <a:t>CPU</a:t>
                </a:r>
              </a:p>
              <a:p>
                <a:pPr marL="0" marR="0" lvl="0" indent="0" algn="ctr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4617B"/>
                    </a:solidFill>
                    <a:effectLst/>
                    <a:uLnTx/>
                    <a:uFillTx/>
                    <a:latin typeface="Comic Sans MS" pitchFamily="66" charset="0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111" name="Rectangle 246">
                <a:extLst>
                  <a:ext uri="{FF2B5EF4-FFF2-40B4-BE49-F238E27FC236}">
                    <a16:creationId xmlns:a16="http://schemas.microsoft.com/office/drawing/2014/main" id="{15DE6B8B-B571-FB35-4AC7-1DACDCC529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04" y="1824"/>
                <a:ext cx="432" cy="38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2200" b="0" i="0" u="none" strike="noStrike" kern="1200" cap="none" spc="0" normalizeH="0" baseline="0" noProof="0">
                    <a:ln>
                      <a:noFill/>
                    </a:ln>
                    <a:solidFill>
                      <a:srgbClr val="04617B"/>
                    </a:solidFill>
                    <a:effectLst/>
                    <a:uLnTx/>
                    <a:uFillTx/>
                    <a:latin typeface="Comic Sans MS" pitchFamily="66" charset="0"/>
                    <a:ea typeface="+mn-ea"/>
                    <a:cs typeface="+mn-cs"/>
                  </a:rPr>
                  <a:t>CPU</a:t>
                </a:r>
              </a:p>
              <a:p>
                <a:pPr marL="0" marR="0" lvl="0" indent="0" algn="ctr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2200" b="0" i="0" u="none" strike="noStrike" kern="1200" cap="none" spc="0" normalizeH="0" baseline="0" noProof="0">
                    <a:ln>
                      <a:noFill/>
                    </a:ln>
                    <a:solidFill>
                      <a:srgbClr val="04617B"/>
                    </a:solidFill>
                    <a:effectLst/>
                    <a:uLnTx/>
                    <a:uFillTx/>
                    <a:latin typeface="Comic Sans MS" pitchFamily="66" charset="0"/>
                    <a:ea typeface="+mn-ea"/>
                    <a:cs typeface="+mn-cs"/>
                  </a:rPr>
                  <a:t>N</a:t>
                </a:r>
              </a:p>
            </p:txBody>
          </p:sp>
          <p:sp>
            <p:nvSpPr>
              <p:cNvPr id="112" name="Rectangle 247">
                <a:extLst>
                  <a:ext uri="{FF2B5EF4-FFF2-40B4-BE49-F238E27FC236}">
                    <a16:creationId xmlns:a16="http://schemas.microsoft.com/office/drawing/2014/main" id="{11FE1333-0677-2FD8-EFF1-5D1503B90E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3120"/>
                <a:ext cx="1152" cy="33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4617B"/>
                    </a:solidFill>
                    <a:effectLst/>
                    <a:uLnTx/>
                    <a:uFillTx/>
                    <a:latin typeface="Comic Sans MS" pitchFamily="66" charset="0"/>
                    <a:ea typeface="+mn-ea"/>
                    <a:cs typeface="+mn-cs"/>
                  </a:rPr>
                  <a:t>MEMORY</a:t>
                </a:r>
              </a:p>
            </p:txBody>
          </p:sp>
        </p:grpSp>
      </p:grpSp>
      <p:sp>
        <p:nvSpPr>
          <p:cNvPr id="13" name="Rectangle 2">
            <a:extLst>
              <a:ext uri="{FF2B5EF4-FFF2-40B4-BE49-F238E27FC236}">
                <a16:creationId xmlns:a16="http://schemas.microsoft.com/office/drawing/2014/main" id="{447154C1-4C32-001B-17A1-EB320999780D}"/>
              </a:ext>
            </a:extLst>
          </p:cNvPr>
          <p:cNvSpPr txBox="1">
            <a:spLocks noChangeArrowheads="1"/>
          </p:cNvSpPr>
          <p:nvPr/>
        </p:nvSpPr>
        <p:spPr>
          <a:xfrm>
            <a:off x="583008" y="1353379"/>
            <a:ext cx="11009620" cy="8382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2E3C5D"/>
                </a:solidFill>
                <a:latin typeface="Avenir Black" panose="02000503020000020003" pitchFamily="2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enir Black" panose="02000503020000020003" pitchFamily="2" charset="0"/>
                <a:ea typeface="+mj-ea"/>
                <a:cs typeface="Calibri" panose="020F0502020204030204" pitchFamily="34" charset="0"/>
              </a:rPr>
              <a:t>MIMD-SM </a:t>
            </a:r>
            <a:endParaRPr kumimoji="0" lang="it-IT" altLang="it-IT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venir Black" panose="02000503020000020003" pitchFamily="2" charset="0"/>
              <a:ea typeface="+mj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venir Black" panose="02000503020000020003" pitchFamily="2" charset="0"/>
                <a:ea typeface="+mj-ea"/>
                <a:cs typeface="Calibri" panose="020F0502020204030204" pitchFamily="34" charset="0"/>
              </a:rPr>
              <a:t>this type of hardware works according to the </a:t>
            </a:r>
            <a:r>
              <a:rPr kumimoji="0" lang="en-US" altLang="it-IT" sz="32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enir Black" panose="02000503020000020003" pitchFamily="2" charset="0"/>
                <a:ea typeface="+mj-ea"/>
                <a:cs typeface="Calibri" panose="020F0502020204030204" pitchFamily="34" charset="0"/>
              </a:rPr>
              <a:t>fork-join model</a:t>
            </a:r>
            <a:endParaRPr kumimoji="0" lang="it-IT" altLang="it-IT" sz="32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venir Black" panose="02000503020000020003" pitchFamily="2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14" name="Picture 2" descr="C:\DATI\Università\WORK\WORK-OpenMp\fork-join.jpg">
            <a:extLst>
              <a:ext uri="{FF2B5EF4-FFF2-40B4-BE49-F238E27FC236}">
                <a16:creationId xmlns:a16="http://schemas.microsoft.com/office/drawing/2014/main" id="{6FE5BB6C-EB70-4CE4-49CE-6594CD84F9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13064" y="2737196"/>
            <a:ext cx="5758635" cy="2227097"/>
          </a:xfrm>
          <a:prstGeom prst="rect">
            <a:avLst/>
          </a:prstGeom>
          <a:noFill/>
        </p:spPr>
      </p:pic>
      <p:sp>
        <p:nvSpPr>
          <p:cNvPr id="15" name="Fumetto 2 7">
            <a:extLst>
              <a:ext uri="{FF2B5EF4-FFF2-40B4-BE49-F238E27FC236}">
                <a16:creationId xmlns:a16="http://schemas.microsoft.com/office/drawing/2014/main" id="{E4881AD3-1872-6F87-9699-E777C3276A25}"/>
              </a:ext>
            </a:extLst>
          </p:cNvPr>
          <p:cNvSpPr/>
          <p:nvPr/>
        </p:nvSpPr>
        <p:spPr>
          <a:xfrm>
            <a:off x="5112046" y="5180691"/>
            <a:ext cx="6640141" cy="1520818"/>
          </a:xfrm>
          <a:prstGeom prst="wedgeRoundRectCallout">
            <a:avLst>
              <a:gd name="adj1" fmla="val -8158"/>
              <a:gd name="adj2" fmla="val -9314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b="1" dirty="0">
                <a:solidFill>
                  <a:prstClr val="white"/>
                </a:solidFill>
              </a:rPr>
              <a:t>Join:</a:t>
            </a:r>
            <a:r>
              <a:rPr lang="en-US" sz="2400" dirty="0">
                <a:solidFill>
                  <a:prstClr val="white"/>
                </a:solidFill>
              </a:rPr>
              <a:t> when all the threads of the team have finished the instructions of the parallel region, the master thread works again sequentially, </a:t>
            </a:r>
          </a:p>
          <a:p>
            <a:pPr lvl="0" algn="ctr"/>
            <a:r>
              <a:rPr lang="en-US" sz="2400" dirty="0">
                <a:solidFill>
                  <a:prstClr val="white"/>
                </a:solidFill>
              </a:rPr>
              <a:t>until a new FORK call is made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8422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E4400E75-A6E0-2722-4B0A-12F8560EA4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2108" y="2167918"/>
            <a:ext cx="10130412" cy="1143000"/>
          </a:xfrm>
        </p:spPr>
        <p:txBody>
          <a:bodyPr/>
          <a:lstStyle/>
          <a:p>
            <a:pPr eaLnBrk="1" hangingPunct="1"/>
            <a:r>
              <a:rPr lang="it-IT" altLang="it-IT" sz="3200" dirty="0">
                <a:solidFill>
                  <a:srgbClr val="00B050"/>
                </a:solidFill>
              </a:rPr>
              <a:t>Input:</a:t>
            </a:r>
            <a:r>
              <a:rPr lang="it-IT" altLang="it-IT" sz="3200" dirty="0">
                <a:solidFill>
                  <a:srgbClr val="0000FF"/>
                </a:solidFill>
              </a:rPr>
              <a:t> </a:t>
            </a:r>
            <a:r>
              <a:rPr lang="it-IT" altLang="it-IT" sz="2400" dirty="0">
                <a:solidFill>
                  <a:schemeClr val="tx1"/>
                </a:solidFill>
              </a:rPr>
              <a:t>the master core (</a:t>
            </a:r>
            <a:r>
              <a:rPr lang="it-IT" altLang="it-IT" sz="2400" dirty="0" err="1">
                <a:solidFill>
                  <a:schemeClr val="tx1"/>
                </a:solidFill>
              </a:rPr>
              <a:t>thread</a:t>
            </a:r>
            <a:r>
              <a:rPr lang="it-IT" altLang="it-IT" sz="2400" dirty="0">
                <a:solidFill>
                  <a:schemeClr val="tx1"/>
                </a:solidFill>
              </a:rPr>
              <a:t>) </a:t>
            </a:r>
            <a:r>
              <a:rPr lang="it-IT" altLang="it-IT" sz="2400" dirty="0" err="1">
                <a:solidFill>
                  <a:schemeClr val="tx1"/>
                </a:solidFill>
              </a:rPr>
              <a:t>reads</a:t>
            </a:r>
            <a:r>
              <a:rPr lang="it-IT" altLang="it-IT" sz="2400" dirty="0">
                <a:solidFill>
                  <a:schemeClr val="tx1"/>
                </a:solidFill>
              </a:rPr>
              <a:t> input data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E4FA4D1-33AE-65E4-B2F6-FC115DB01DD7}"/>
              </a:ext>
            </a:extLst>
          </p:cNvPr>
          <p:cNvSpPr txBox="1">
            <a:spLocks noChangeArrowheads="1"/>
          </p:cNvSpPr>
          <p:nvPr/>
        </p:nvSpPr>
        <p:spPr>
          <a:xfrm>
            <a:off x="3948836" y="1080236"/>
            <a:ext cx="8051800" cy="8382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2E3C5D"/>
                </a:solidFill>
                <a:latin typeface="Avenir Black" panose="02000503020000020003" pitchFamily="2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venir Black" panose="02000503020000020003" pitchFamily="2" charset="0"/>
                <a:ea typeface="+mj-ea"/>
                <a:cs typeface="Calibri" panose="020F0502020204030204" pitchFamily="34" charset="0"/>
              </a:rPr>
              <a:t>Parallel</a:t>
            </a:r>
            <a:r>
              <a:rPr kumimoji="0" lang="it-IT" alt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venir Black" panose="02000503020000020003" pitchFamily="2" charset="0"/>
                <a:ea typeface="+mj-ea"/>
                <a:cs typeface="Calibri" panose="020F0502020204030204" pitchFamily="34" charset="0"/>
              </a:rPr>
              <a:t> sum – </a:t>
            </a:r>
            <a:r>
              <a:rPr kumimoji="0" lang="it-IT" alt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enir Black" panose="02000503020000020003" pitchFamily="2" charset="0"/>
                <a:ea typeface="+mj-ea"/>
                <a:cs typeface="Calibri" panose="020F0502020204030204" pitchFamily="34" charset="0"/>
              </a:rPr>
              <a:t>MIMD-SM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9466FF64-4B19-6841-14AD-00D57D97ECED}"/>
              </a:ext>
            </a:extLst>
          </p:cNvPr>
          <p:cNvSpPr txBox="1">
            <a:spLocks noChangeArrowheads="1"/>
          </p:cNvSpPr>
          <p:nvPr/>
        </p:nvSpPr>
        <p:spPr>
          <a:xfrm>
            <a:off x="387163" y="2884670"/>
            <a:ext cx="7772400" cy="4413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it-IT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Example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N=16, p=4</a:t>
            </a:r>
          </a:p>
        </p:txBody>
      </p:sp>
      <p:sp>
        <p:nvSpPr>
          <p:cNvPr id="38" name="Text Box 34">
            <a:extLst>
              <a:ext uri="{FF2B5EF4-FFF2-40B4-BE49-F238E27FC236}">
                <a16:creationId xmlns:a16="http://schemas.microsoft.com/office/drawing/2014/main" id="{984FA579-4C45-1F17-ACEE-4AC28914F8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9194" y="8113723"/>
            <a:ext cx="709681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3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How to compute the global sum?</a:t>
            </a:r>
            <a:endParaRPr kumimoji="0" lang="it-IT" altLang="it-IT" sz="3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30" name="Rectangle 3">
            <a:extLst>
              <a:ext uri="{FF2B5EF4-FFF2-40B4-BE49-F238E27FC236}">
                <a16:creationId xmlns:a16="http://schemas.microsoft.com/office/drawing/2014/main" id="{6773A26B-B63E-AD1F-C590-54C87D26BF4D}"/>
              </a:ext>
            </a:extLst>
          </p:cNvPr>
          <p:cNvSpPr txBox="1">
            <a:spLocks noChangeArrowheads="1"/>
          </p:cNvSpPr>
          <p:nvPr/>
        </p:nvSpPr>
        <p:spPr>
          <a:xfrm>
            <a:off x="1949536" y="3488119"/>
            <a:ext cx="8229600" cy="43891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it-IT" dirty="0"/>
          </a:p>
        </p:txBody>
      </p:sp>
      <p:sp>
        <p:nvSpPr>
          <p:cNvPr id="31" name="Rectangle 4">
            <a:extLst>
              <a:ext uri="{FF2B5EF4-FFF2-40B4-BE49-F238E27FC236}">
                <a16:creationId xmlns:a16="http://schemas.microsoft.com/office/drawing/2014/main" id="{324FAE29-B483-C074-94E8-07EB8668D7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6761" y="2884670"/>
            <a:ext cx="4419600" cy="198120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tIns="0" bIns="720000" anchor="ctr">
            <a:no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it-IT" sz="2000" baseline="0" dirty="0">
                <a:solidFill>
                  <a:prstClr val="black"/>
                </a:solidFill>
                <a:latin typeface="Comic Sans MS" pitchFamily="66" charset="0"/>
              </a:rPr>
              <a:t>a</a:t>
            </a:r>
            <a:r>
              <a:rPr lang="it-IT" sz="2000" baseline="-25000" dirty="0">
                <a:solidFill>
                  <a:prstClr val="black"/>
                </a:solidFill>
                <a:latin typeface="Comic Sans MS" pitchFamily="66" charset="0"/>
              </a:rPr>
              <a:t>0</a:t>
            </a:r>
            <a:r>
              <a:rPr lang="it-IT" sz="2000" baseline="0" dirty="0">
                <a:solidFill>
                  <a:prstClr val="black"/>
                </a:solidFill>
                <a:latin typeface="Comic Sans MS" pitchFamily="66" charset="0"/>
              </a:rPr>
              <a:t>	a</a:t>
            </a:r>
            <a:r>
              <a:rPr lang="it-IT" sz="2000" baseline="-25000" dirty="0">
                <a:solidFill>
                  <a:prstClr val="black"/>
                </a:solidFill>
                <a:latin typeface="Comic Sans MS" pitchFamily="66" charset="0"/>
              </a:rPr>
              <a:t>1</a:t>
            </a:r>
            <a:r>
              <a:rPr lang="it-IT" sz="2000" baseline="0" dirty="0">
                <a:solidFill>
                  <a:prstClr val="black"/>
                </a:solidFill>
                <a:latin typeface="Comic Sans MS" pitchFamily="66" charset="0"/>
              </a:rPr>
              <a:t>	a</a:t>
            </a:r>
            <a:r>
              <a:rPr lang="it-IT" sz="2000" baseline="-25000" dirty="0">
                <a:solidFill>
                  <a:prstClr val="black"/>
                </a:solidFill>
                <a:latin typeface="Comic Sans MS" pitchFamily="66" charset="0"/>
              </a:rPr>
              <a:t>2</a:t>
            </a:r>
            <a:r>
              <a:rPr lang="it-IT" sz="2000" baseline="0" dirty="0">
                <a:solidFill>
                  <a:prstClr val="black"/>
                </a:solidFill>
                <a:latin typeface="Comic Sans MS" pitchFamily="66" charset="0"/>
              </a:rPr>
              <a:t>	a</a:t>
            </a:r>
            <a:r>
              <a:rPr lang="it-IT" sz="2000" baseline="-25000" dirty="0">
                <a:solidFill>
                  <a:prstClr val="black"/>
                </a:solidFill>
                <a:latin typeface="Comic Sans MS" pitchFamily="66" charset="0"/>
              </a:rPr>
              <a:t>3</a:t>
            </a:r>
            <a:endParaRPr lang="it-IT" sz="2000" baseline="0" dirty="0">
              <a:solidFill>
                <a:prstClr val="black"/>
              </a:solidFill>
              <a:latin typeface="Comic Sans MS" pitchFamily="66" charset="0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it-IT" sz="2000" baseline="0" dirty="0">
                <a:solidFill>
                  <a:prstClr val="black"/>
                </a:solidFill>
                <a:latin typeface="Comic Sans MS" pitchFamily="66" charset="0"/>
              </a:rPr>
              <a:t>a</a:t>
            </a:r>
            <a:r>
              <a:rPr lang="it-IT" sz="2000" baseline="-25000" dirty="0">
                <a:solidFill>
                  <a:prstClr val="black"/>
                </a:solidFill>
                <a:latin typeface="Comic Sans MS" pitchFamily="66" charset="0"/>
              </a:rPr>
              <a:t>4</a:t>
            </a:r>
            <a:r>
              <a:rPr lang="it-IT" sz="2000" baseline="0" dirty="0">
                <a:solidFill>
                  <a:prstClr val="black"/>
                </a:solidFill>
                <a:latin typeface="Comic Sans MS" pitchFamily="66" charset="0"/>
              </a:rPr>
              <a:t>	a</a:t>
            </a:r>
            <a:r>
              <a:rPr lang="it-IT" sz="2000" baseline="-25000" dirty="0">
                <a:solidFill>
                  <a:prstClr val="black"/>
                </a:solidFill>
                <a:latin typeface="Comic Sans MS" pitchFamily="66" charset="0"/>
              </a:rPr>
              <a:t>5</a:t>
            </a:r>
            <a:r>
              <a:rPr lang="it-IT" sz="2000" baseline="0" dirty="0">
                <a:solidFill>
                  <a:prstClr val="black"/>
                </a:solidFill>
                <a:latin typeface="Comic Sans MS" pitchFamily="66" charset="0"/>
              </a:rPr>
              <a:t>	a</a:t>
            </a:r>
            <a:r>
              <a:rPr lang="it-IT" sz="2000" baseline="-25000" dirty="0">
                <a:solidFill>
                  <a:prstClr val="black"/>
                </a:solidFill>
                <a:latin typeface="Comic Sans MS" pitchFamily="66" charset="0"/>
              </a:rPr>
              <a:t>6</a:t>
            </a:r>
            <a:r>
              <a:rPr lang="it-IT" sz="2000" baseline="0" dirty="0">
                <a:solidFill>
                  <a:prstClr val="black"/>
                </a:solidFill>
                <a:latin typeface="Comic Sans MS" pitchFamily="66" charset="0"/>
              </a:rPr>
              <a:t>	a</a:t>
            </a:r>
            <a:r>
              <a:rPr lang="it-IT" sz="2000" baseline="-25000" dirty="0">
                <a:solidFill>
                  <a:prstClr val="black"/>
                </a:solidFill>
                <a:latin typeface="Comic Sans MS" pitchFamily="66" charset="0"/>
              </a:rPr>
              <a:t>7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it-IT" sz="2000" baseline="0" dirty="0">
                <a:solidFill>
                  <a:prstClr val="black"/>
                </a:solidFill>
                <a:latin typeface="Comic Sans MS" pitchFamily="66" charset="0"/>
              </a:rPr>
              <a:t>a</a:t>
            </a:r>
            <a:r>
              <a:rPr lang="it-IT" sz="2000" baseline="-25000" dirty="0">
                <a:solidFill>
                  <a:prstClr val="black"/>
                </a:solidFill>
                <a:latin typeface="Comic Sans MS" pitchFamily="66" charset="0"/>
              </a:rPr>
              <a:t>8</a:t>
            </a:r>
            <a:r>
              <a:rPr lang="it-IT" sz="2000" baseline="0" dirty="0">
                <a:solidFill>
                  <a:prstClr val="black"/>
                </a:solidFill>
                <a:latin typeface="Comic Sans MS" pitchFamily="66" charset="0"/>
              </a:rPr>
              <a:t>	a</a:t>
            </a:r>
            <a:r>
              <a:rPr lang="it-IT" sz="2000" baseline="-25000" dirty="0">
                <a:solidFill>
                  <a:prstClr val="black"/>
                </a:solidFill>
                <a:latin typeface="Comic Sans MS" pitchFamily="66" charset="0"/>
              </a:rPr>
              <a:t>9</a:t>
            </a:r>
            <a:r>
              <a:rPr lang="it-IT" sz="2000" baseline="0" dirty="0">
                <a:solidFill>
                  <a:prstClr val="black"/>
                </a:solidFill>
                <a:latin typeface="Comic Sans MS" pitchFamily="66" charset="0"/>
              </a:rPr>
              <a:t>	a</a:t>
            </a:r>
            <a:r>
              <a:rPr lang="it-IT" sz="2000" baseline="-25000" dirty="0">
                <a:solidFill>
                  <a:prstClr val="black"/>
                </a:solidFill>
                <a:latin typeface="Comic Sans MS" pitchFamily="66" charset="0"/>
              </a:rPr>
              <a:t>10</a:t>
            </a:r>
            <a:r>
              <a:rPr lang="it-IT" sz="2000" baseline="0" dirty="0">
                <a:solidFill>
                  <a:prstClr val="black"/>
                </a:solidFill>
                <a:latin typeface="Comic Sans MS" pitchFamily="66" charset="0"/>
              </a:rPr>
              <a:t>	a</a:t>
            </a:r>
            <a:r>
              <a:rPr lang="it-IT" sz="2000" baseline="-25000" dirty="0">
                <a:solidFill>
                  <a:prstClr val="black"/>
                </a:solidFill>
                <a:latin typeface="Comic Sans MS" pitchFamily="66" charset="0"/>
              </a:rPr>
              <a:t>11</a:t>
            </a:r>
            <a:endParaRPr lang="it-IT" sz="2000" baseline="0" dirty="0">
              <a:solidFill>
                <a:prstClr val="black"/>
              </a:solidFill>
              <a:latin typeface="Comic Sans MS" pitchFamily="66" charset="0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it-IT" sz="2000" baseline="0" dirty="0">
                <a:solidFill>
                  <a:prstClr val="black"/>
                </a:solidFill>
                <a:latin typeface="Comic Sans MS" pitchFamily="66" charset="0"/>
              </a:rPr>
              <a:t>a</a:t>
            </a:r>
            <a:r>
              <a:rPr lang="it-IT" sz="2000" baseline="-25000" dirty="0">
                <a:solidFill>
                  <a:prstClr val="black"/>
                </a:solidFill>
                <a:latin typeface="Comic Sans MS" pitchFamily="66" charset="0"/>
              </a:rPr>
              <a:t>12</a:t>
            </a:r>
            <a:r>
              <a:rPr lang="it-IT" sz="2000" baseline="0" dirty="0">
                <a:solidFill>
                  <a:prstClr val="black"/>
                </a:solidFill>
                <a:latin typeface="Comic Sans MS" pitchFamily="66" charset="0"/>
              </a:rPr>
              <a:t>	a</a:t>
            </a:r>
            <a:r>
              <a:rPr lang="it-IT" sz="2000" baseline="-25000" dirty="0">
                <a:solidFill>
                  <a:prstClr val="black"/>
                </a:solidFill>
                <a:latin typeface="Comic Sans MS" pitchFamily="66" charset="0"/>
              </a:rPr>
              <a:t>13</a:t>
            </a:r>
            <a:r>
              <a:rPr lang="it-IT" sz="2000" baseline="0" dirty="0">
                <a:solidFill>
                  <a:prstClr val="black"/>
                </a:solidFill>
                <a:latin typeface="Comic Sans MS" pitchFamily="66" charset="0"/>
              </a:rPr>
              <a:t>	a</a:t>
            </a:r>
            <a:r>
              <a:rPr lang="it-IT" sz="2000" baseline="-25000" dirty="0">
                <a:solidFill>
                  <a:prstClr val="black"/>
                </a:solidFill>
                <a:latin typeface="Comic Sans MS" pitchFamily="66" charset="0"/>
              </a:rPr>
              <a:t>14</a:t>
            </a:r>
            <a:r>
              <a:rPr lang="it-IT" sz="2000" baseline="0" dirty="0">
                <a:solidFill>
                  <a:prstClr val="black"/>
                </a:solidFill>
                <a:latin typeface="Comic Sans MS" pitchFamily="66" charset="0"/>
              </a:rPr>
              <a:t>	a</a:t>
            </a:r>
            <a:r>
              <a:rPr lang="it-IT" sz="2000" baseline="-25000" dirty="0">
                <a:solidFill>
                  <a:prstClr val="black"/>
                </a:solidFill>
                <a:latin typeface="Comic Sans MS" pitchFamily="66" charset="0"/>
              </a:rPr>
              <a:t>15</a:t>
            </a:r>
            <a:endParaRPr lang="it-IT" sz="2000" baseline="0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32" name="Line 6">
            <a:extLst>
              <a:ext uri="{FF2B5EF4-FFF2-40B4-BE49-F238E27FC236}">
                <a16:creationId xmlns:a16="http://schemas.microsoft.com/office/drawing/2014/main" id="{E8E6C498-33D3-6793-DE56-FFB46A9DD58A}"/>
              </a:ext>
            </a:extLst>
          </p:cNvPr>
          <p:cNvSpPr>
            <a:spLocks noChangeShapeType="1"/>
          </p:cNvSpPr>
          <p:nvPr/>
        </p:nvSpPr>
        <p:spPr bwMode="auto">
          <a:xfrm>
            <a:off x="6086561" y="486587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it-IT" sz="1800" baseline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33" name="Line 7">
            <a:extLst>
              <a:ext uri="{FF2B5EF4-FFF2-40B4-BE49-F238E27FC236}">
                <a16:creationId xmlns:a16="http://schemas.microsoft.com/office/drawing/2014/main" id="{84FBE7F3-C368-0818-5A5C-85C6F761A569}"/>
              </a:ext>
            </a:extLst>
          </p:cNvPr>
          <p:cNvSpPr>
            <a:spLocks noChangeShapeType="1"/>
          </p:cNvSpPr>
          <p:nvPr/>
        </p:nvSpPr>
        <p:spPr bwMode="auto">
          <a:xfrm>
            <a:off x="3800561" y="5323070"/>
            <a:ext cx="457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it-IT" sz="1800" baseline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34" name="Line 8">
            <a:extLst>
              <a:ext uri="{FF2B5EF4-FFF2-40B4-BE49-F238E27FC236}">
                <a16:creationId xmlns:a16="http://schemas.microsoft.com/office/drawing/2014/main" id="{844BC338-A93F-83F3-0E40-8F17C6C89282}"/>
              </a:ext>
            </a:extLst>
          </p:cNvPr>
          <p:cNvSpPr>
            <a:spLocks noChangeShapeType="1"/>
          </p:cNvSpPr>
          <p:nvPr/>
        </p:nvSpPr>
        <p:spPr bwMode="auto">
          <a:xfrm>
            <a:off x="3800561" y="532307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it-IT" sz="1800" baseline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35" name="Line 9">
            <a:extLst>
              <a:ext uri="{FF2B5EF4-FFF2-40B4-BE49-F238E27FC236}">
                <a16:creationId xmlns:a16="http://schemas.microsoft.com/office/drawing/2014/main" id="{21257215-B6B7-E930-D95E-0EE99799D0FC}"/>
              </a:ext>
            </a:extLst>
          </p:cNvPr>
          <p:cNvSpPr>
            <a:spLocks noChangeShapeType="1"/>
          </p:cNvSpPr>
          <p:nvPr/>
        </p:nvSpPr>
        <p:spPr bwMode="auto">
          <a:xfrm>
            <a:off x="8372561" y="532307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it-IT" sz="1800" baseline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36" name="Line 10">
            <a:extLst>
              <a:ext uri="{FF2B5EF4-FFF2-40B4-BE49-F238E27FC236}">
                <a16:creationId xmlns:a16="http://schemas.microsoft.com/office/drawing/2014/main" id="{8A009833-C871-566F-76D5-DDEC00D59976}"/>
              </a:ext>
            </a:extLst>
          </p:cNvPr>
          <p:cNvSpPr>
            <a:spLocks noChangeShapeType="1"/>
          </p:cNvSpPr>
          <p:nvPr/>
        </p:nvSpPr>
        <p:spPr bwMode="auto">
          <a:xfrm>
            <a:off x="5324561" y="532307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it-IT" sz="1800" baseline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37" name="Line 11">
            <a:extLst>
              <a:ext uri="{FF2B5EF4-FFF2-40B4-BE49-F238E27FC236}">
                <a16:creationId xmlns:a16="http://schemas.microsoft.com/office/drawing/2014/main" id="{A49740CA-8226-78CD-4904-C45D8FF6FF71}"/>
              </a:ext>
            </a:extLst>
          </p:cNvPr>
          <p:cNvSpPr>
            <a:spLocks noChangeShapeType="1"/>
          </p:cNvSpPr>
          <p:nvPr/>
        </p:nvSpPr>
        <p:spPr bwMode="auto">
          <a:xfrm>
            <a:off x="6924761" y="532307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it-IT" sz="1800" baseline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39" name="Text Box 17">
            <a:extLst>
              <a:ext uri="{FF2B5EF4-FFF2-40B4-BE49-F238E27FC236}">
                <a16:creationId xmlns:a16="http://schemas.microsoft.com/office/drawing/2014/main" id="{FEBF1720-1CAA-EE51-2EA2-385A70A5F4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54871" y="3341870"/>
            <a:ext cx="130035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it-IT" baseline="0" dirty="0">
                <a:solidFill>
                  <a:prstClr val="black"/>
                </a:solidFill>
                <a:latin typeface="Comic Sans MS" pitchFamily="66" charset="0"/>
              </a:rPr>
              <a:t>Global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it-IT" baseline="0" dirty="0" err="1">
                <a:solidFill>
                  <a:prstClr val="black"/>
                </a:solidFill>
                <a:latin typeface="Comic Sans MS" pitchFamily="66" charset="0"/>
              </a:rPr>
              <a:t>memory</a:t>
            </a:r>
            <a:endParaRPr lang="it-IT" baseline="0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40" name="Rectangle 11">
            <a:extLst>
              <a:ext uri="{FF2B5EF4-FFF2-40B4-BE49-F238E27FC236}">
                <a16:creationId xmlns:a16="http://schemas.microsoft.com/office/drawing/2014/main" id="{68C7F5E1-CEAA-DCC5-E74F-BD6031B0E4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961" y="5704070"/>
            <a:ext cx="457200" cy="457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it-IT" sz="900" baseline="0" dirty="0">
                <a:solidFill>
                  <a:prstClr val="white"/>
                </a:solidFill>
                <a:latin typeface="Comic Sans MS" pitchFamily="66" charset="0"/>
              </a:rPr>
              <a:t>CORE</a:t>
            </a:r>
            <a:endParaRPr lang="it-IT" sz="1800" baseline="0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42" name="Rectangle 12">
            <a:extLst>
              <a:ext uri="{FF2B5EF4-FFF2-40B4-BE49-F238E27FC236}">
                <a16:creationId xmlns:a16="http://schemas.microsoft.com/office/drawing/2014/main" id="{7F0AEE98-7A27-DE16-7165-CBFF33AA0B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961" y="5704070"/>
            <a:ext cx="457200" cy="457200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it-IT" sz="900" baseline="0" dirty="0">
                <a:solidFill>
                  <a:prstClr val="white"/>
                </a:solidFill>
                <a:latin typeface="Comic Sans MS" pitchFamily="66" charset="0"/>
              </a:rPr>
              <a:t>CORE</a:t>
            </a:r>
            <a:endParaRPr lang="it-IT" sz="1800" baseline="0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43" name="Rectangle 13">
            <a:extLst>
              <a:ext uri="{FF2B5EF4-FFF2-40B4-BE49-F238E27FC236}">
                <a16:creationId xmlns:a16="http://schemas.microsoft.com/office/drawing/2014/main" id="{AA35BDB2-8D29-52D2-B3CB-100A6BBBB6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6161" y="5704070"/>
            <a:ext cx="457200" cy="4572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it-IT" sz="900" baseline="0" dirty="0">
                <a:solidFill>
                  <a:prstClr val="white"/>
                </a:solidFill>
                <a:latin typeface="Comic Sans MS" pitchFamily="66" charset="0"/>
              </a:rPr>
              <a:t>CORE</a:t>
            </a:r>
            <a:endParaRPr lang="it-IT" sz="1800" baseline="0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44" name="Rectangle 14">
            <a:extLst>
              <a:ext uri="{FF2B5EF4-FFF2-40B4-BE49-F238E27FC236}">
                <a16:creationId xmlns:a16="http://schemas.microsoft.com/office/drawing/2014/main" id="{4F39488D-8627-C3E9-DB14-1A054B56C1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3961" y="5704070"/>
            <a:ext cx="457200" cy="4572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it-IT" sz="900" baseline="0" dirty="0">
                <a:solidFill>
                  <a:prstClr val="white"/>
                </a:solidFill>
                <a:latin typeface="Comic Sans MS" pitchFamily="66" charset="0"/>
              </a:rPr>
              <a:t>CORE</a:t>
            </a:r>
            <a:endParaRPr lang="it-IT" sz="1800" baseline="0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45" name="Text Box 16">
            <a:extLst>
              <a:ext uri="{FF2B5EF4-FFF2-40B4-BE49-F238E27FC236}">
                <a16:creationId xmlns:a16="http://schemas.microsoft.com/office/drawing/2014/main" id="{7EE83449-61C7-EA90-8172-774FFF7365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1430" y="6161270"/>
            <a:ext cx="4427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it-IT" sz="2000" baseline="0" dirty="0">
                <a:solidFill>
                  <a:prstClr val="black"/>
                </a:solidFill>
                <a:latin typeface="Comic Sans MS" pitchFamily="66" charset="0"/>
              </a:rPr>
              <a:t>C</a:t>
            </a:r>
            <a:r>
              <a:rPr lang="it-IT" sz="2000" baseline="-25000" dirty="0">
                <a:solidFill>
                  <a:prstClr val="black"/>
                </a:solidFill>
                <a:latin typeface="Comic Sans MS" pitchFamily="66" charset="0"/>
              </a:rPr>
              <a:t>0</a:t>
            </a:r>
            <a:endParaRPr lang="it-IT" sz="2000" baseline="0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46" name="Text Box 17">
            <a:extLst>
              <a:ext uri="{FF2B5EF4-FFF2-40B4-BE49-F238E27FC236}">
                <a16:creationId xmlns:a16="http://schemas.microsoft.com/office/drawing/2014/main" id="{A11FEAC7-3737-638A-D59C-B5FAC1A467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7656" y="6161270"/>
            <a:ext cx="41549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it-IT" sz="2000" baseline="0" dirty="0">
                <a:solidFill>
                  <a:srgbClr val="00B050"/>
                </a:solidFill>
                <a:latin typeface="Comic Sans MS" pitchFamily="66" charset="0"/>
              </a:rPr>
              <a:t>C</a:t>
            </a:r>
            <a:r>
              <a:rPr lang="it-IT" sz="2000" baseline="-25000" dirty="0">
                <a:solidFill>
                  <a:srgbClr val="00B050"/>
                </a:solidFill>
                <a:latin typeface="Comic Sans MS" pitchFamily="66" charset="0"/>
              </a:rPr>
              <a:t>1</a:t>
            </a:r>
            <a:endParaRPr lang="it-IT" sz="2000" baseline="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47" name="Text Box 18">
            <a:extLst>
              <a:ext uri="{FF2B5EF4-FFF2-40B4-BE49-F238E27FC236}">
                <a16:creationId xmlns:a16="http://schemas.microsoft.com/office/drawing/2014/main" id="{80491FDC-D672-62A6-21C2-5EE049B82B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6268" y="6161270"/>
            <a:ext cx="4427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it-IT" sz="2000" baseline="0" dirty="0">
                <a:solidFill>
                  <a:srgbClr val="0000FF"/>
                </a:solidFill>
                <a:latin typeface="Comic Sans MS" pitchFamily="66" charset="0"/>
              </a:rPr>
              <a:t>C</a:t>
            </a:r>
            <a:r>
              <a:rPr lang="it-IT" sz="2000" baseline="-25000" dirty="0">
                <a:solidFill>
                  <a:srgbClr val="0000FF"/>
                </a:solidFill>
                <a:latin typeface="Comic Sans MS" pitchFamily="66" charset="0"/>
              </a:rPr>
              <a:t>2</a:t>
            </a:r>
            <a:endParaRPr lang="it-IT" sz="2000" baseline="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48" name="Text Box 19">
            <a:extLst>
              <a:ext uri="{FF2B5EF4-FFF2-40B4-BE49-F238E27FC236}">
                <a16:creationId xmlns:a16="http://schemas.microsoft.com/office/drawing/2014/main" id="{A65CEA5D-2B8E-D5CE-6218-A533CF83F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2480" y="6161270"/>
            <a:ext cx="4427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it-IT" sz="2000" baseline="0" dirty="0">
                <a:solidFill>
                  <a:srgbClr val="FF0000"/>
                </a:solidFill>
                <a:latin typeface="Comic Sans MS" pitchFamily="66" charset="0"/>
              </a:rPr>
              <a:t>C</a:t>
            </a:r>
            <a:r>
              <a:rPr lang="it-IT" sz="2000" baseline="-25000" dirty="0">
                <a:solidFill>
                  <a:srgbClr val="FF0000"/>
                </a:solidFill>
                <a:latin typeface="Comic Sans MS" pitchFamily="66" charset="0"/>
              </a:rPr>
              <a:t>3</a:t>
            </a:r>
            <a:endParaRPr lang="it-IT" sz="2000" baseline="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0" name="Line 28">
            <a:extLst>
              <a:ext uri="{FF2B5EF4-FFF2-40B4-BE49-F238E27FC236}">
                <a16:creationId xmlns:a16="http://schemas.microsoft.com/office/drawing/2014/main" id="{E6F82F66-1A5C-2B4F-4316-DEB6986F381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56411" y="5331732"/>
            <a:ext cx="22447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arrow" w="med" len="med"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it-IT" sz="1800" baseline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51" name="Line 7">
            <a:extLst>
              <a:ext uri="{FF2B5EF4-FFF2-40B4-BE49-F238E27FC236}">
                <a16:creationId xmlns:a16="http://schemas.microsoft.com/office/drawing/2014/main" id="{00A0F1A9-8921-308E-E565-CA6A26C39E60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3261" y="5336494"/>
            <a:ext cx="0" cy="4333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it-IT" sz="1800" baseline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52" name="Line 8">
            <a:extLst>
              <a:ext uri="{FF2B5EF4-FFF2-40B4-BE49-F238E27FC236}">
                <a16:creationId xmlns:a16="http://schemas.microsoft.com/office/drawing/2014/main" id="{A3E5CEF8-5AFA-9406-380B-614E37B4605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5261" y="5346019"/>
            <a:ext cx="0" cy="423863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it-IT" sz="1800" baseline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53" name="Line 9">
            <a:extLst>
              <a:ext uri="{FF2B5EF4-FFF2-40B4-BE49-F238E27FC236}">
                <a16:creationId xmlns:a16="http://schemas.microsoft.com/office/drawing/2014/main" id="{611FC30B-C7DC-5A77-2BBE-90B406A4C80E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7261" y="5360307"/>
            <a:ext cx="0" cy="409575"/>
          </a:xfrm>
          <a:prstGeom prst="line">
            <a:avLst/>
          </a:prstGeom>
          <a:noFill/>
          <a:ln w="28575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it-IT" sz="1800" baseline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54" name="Line 10">
            <a:extLst>
              <a:ext uri="{FF2B5EF4-FFF2-40B4-BE49-F238E27FC236}">
                <a16:creationId xmlns:a16="http://schemas.microsoft.com/office/drawing/2014/main" id="{5D446E45-D2D4-037B-EC37-2816D6F27BDE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7461" y="5365069"/>
            <a:ext cx="0" cy="40481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it-IT" sz="1800" baseline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55" name="Line 27">
            <a:extLst>
              <a:ext uri="{FF2B5EF4-FFF2-40B4-BE49-F238E27FC236}">
                <a16:creationId xmlns:a16="http://schemas.microsoft.com/office/drawing/2014/main" id="{FA5EDA19-5FBD-5EEC-15B2-2DE1FA0D7996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0699" y="4931681"/>
            <a:ext cx="0" cy="395288"/>
          </a:xfrm>
          <a:prstGeom prst="line">
            <a:avLst/>
          </a:prstGeom>
          <a:noFill/>
          <a:ln w="28575">
            <a:solidFill>
              <a:srgbClr val="FF9966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it-IT" sz="1800" baseline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56" name="Line 29">
            <a:extLst>
              <a:ext uri="{FF2B5EF4-FFF2-40B4-BE49-F238E27FC236}">
                <a16:creationId xmlns:a16="http://schemas.microsoft.com/office/drawing/2014/main" id="{F6C933DC-7E91-D228-D768-F5F3640C004F}"/>
              </a:ext>
            </a:extLst>
          </p:cNvPr>
          <p:cNvSpPr>
            <a:spLocks noChangeShapeType="1"/>
          </p:cNvSpPr>
          <p:nvPr/>
        </p:nvSpPr>
        <p:spPr bwMode="auto">
          <a:xfrm>
            <a:off x="6137361" y="4931681"/>
            <a:ext cx="0" cy="44291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800" baseline="0">
              <a:ln>
                <a:solidFill>
                  <a:srgbClr val="0000FF"/>
                </a:solidFill>
              </a:ln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57" name="Line 30">
            <a:extLst>
              <a:ext uri="{FF2B5EF4-FFF2-40B4-BE49-F238E27FC236}">
                <a16:creationId xmlns:a16="http://schemas.microsoft.com/office/drawing/2014/main" id="{CEC57BA8-2403-417B-B065-338617213957}"/>
              </a:ext>
            </a:extLst>
          </p:cNvPr>
          <p:cNvSpPr>
            <a:spLocks noChangeShapeType="1"/>
          </p:cNvSpPr>
          <p:nvPr/>
        </p:nvSpPr>
        <p:spPr bwMode="auto">
          <a:xfrm>
            <a:off x="6142124" y="5365069"/>
            <a:ext cx="79057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800" baseline="0">
              <a:ln>
                <a:solidFill>
                  <a:srgbClr val="0000FF"/>
                </a:solidFill>
              </a:ln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58" name="Line 31">
            <a:extLst>
              <a:ext uri="{FF2B5EF4-FFF2-40B4-BE49-F238E27FC236}">
                <a16:creationId xmlns:a16="http://schemas.microsoft.com/office/drawing/2014/main" id="{1CB39507-9B67-EC40-A547-A3D39D845B44}"/>
              </a:ext>
            </a:extLst>
          </p:cNvPr>
          <p:cNvSpPr>
            <a:spLocks noChangeShapeType="1"/>
          </p:cNvSpPr>
          <p:nvPr/>
        </p:nvSpPr>
        <p:spPr bwMode="auto">
          <a:xfrm>
            <a:off x="6032586" y="4931681"/>
            <a:ext cx="0" cy="404813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it-IT" sz="1800" baseline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59" name="Line 32">
            <a:extLst>
              <a:ext uri="{FF2B5EF4-FFF2-40B4-BE49-F238E27FC236}">
                <a16:creationId xmlns:a16="http://schemas.microsoft.com/office/drawing/2014/main" id="{A94DEFE5-9669-4548-C1DF-BE1B0436D46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811674" y="5331732"/>
            <a:ext cx="2230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it-IT" sz="1800" baseline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60" name="Line 33">
            <a:extLst>
              <a:ext uri="{FF2B5EF4-FFF2-40B4-BE49-F238E27FC236}">
                <a16:creationId xmlns:a16="http://schemas.microsoft.com/office/drawing/2014/main" id="{A7565584-5DB6-3DC6-9DAF-E1A6FFA44F15}"/>
              </a:ext>
            </a:extLst>
          </p:cNvPr>
          <p:cNvSpPr>
            <a:spLocks noChangeShapeType="1"/>
          </p:cNvSpPr>
          <p:nvPr/>
        </p:nvSpPr>
        <p:spPr bwMode="auto">
          <a:xfrm>
            <a:off x="6070686" y="4928506"/>
            <a:ext cx="0" cy="446088"/>
          </a:xfrm>
          <a:prstGeom prst="line">
            <a:avLst/>
          </a:prstGeom>
          <a:noFill/>
          <a:ln w="28575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it-IT" sz="1800" baseline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61" name="Line 34">
            <a:extLst>
              <a:ext uri="{FF2B5EF4-FFF2-40B4-BE49-F238E27FC236}">
                <a16:creationId xmlns:a16="http://schemas.microsoft.com/office/drawing/2014/main" id="{8DF02752-30AB-BC26-A1C9-A097372351ED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7261" y="5365069"/>
            <a:ext cx="742950" cy="0"/>
          </a:xfrm>
          <a:prstGeom prst="line">
            <a:avLst/>
          </a:prstGeom>
          <a:noFill/>
          <a:ln w="28575">
            <a:solidFill>
              <a:srgbClr val="00B050"/>
            </a:solidFill>
            <a:round/>
            <a:headEnd type="arrow" w="med" len="med"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it-IT" sz="1800" baseline="0">
              <a:solidFill>
                <a:prstClr val="black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19996269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E4400E75-A6E0-2722-4B0A-12F8560EA4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1435" y="1844837"/>
            <a:ext cx="11858528" cy="1143000"/>
          </a:xfrm>
        </p:spPr>
        <p:txBody>
          <a:bodyPr/>
          <a:lstStyle/>
          <a:p>
            <a:r>
              <a:rPr lang="it-IT" altLang="it-IT" sz="3200" dirty="0">
                <a:solidFill>
                  <a:srgbClr val="00B050"/>
                </a:solidFill>
              </a:rPr>
              <a:t>Local sum </a:t>
            </a:r>
            <a:r>
              <a:rPr lang="it-IT" altLang="it-IT" sz="3200" dirty="0" err="1">
                <a:solidFill>
                  <a:srgbClr val="00B050"/>
                </a:solidFill>
              </a:rPr>
              <a:t>computation</a:t>
            </a:r>
            <a:r>
              <a:rPr lang="it-IT" altLang="it-IT" sz="3200" dirty="0">
                <a:solidFill>
                  <a:srgbClr val="00B050"/>
                </a:solidFill>
              </a:rPr>
              <a:t>:</a:t>
            </a:r>
            <a:r>
              <a:rPr lang="it-IT" altLang="it-IT" sz="3200" dirty="0">
                <a:solidFill>
                  <a:srgbClr val="0000FF"/>
                </a:solidFill>
              </a:rPr>
              <a:t> </a:t>
            </a:r>
            <a:r>
              <a:rPr lang="en-US" altLang="it-IT" sz="2400" dirty="0">
                <a:solidFill>
                  <a:prstClr val="black"/>
                </a:solidFill>
                <a:latin typeface="Comic Sans MS" pitchFamily="66" charset="0"/>
              </a:rPr>
              <a:t>all c</a:t>
            </a:r>
            <a:r>
              <a:rPr lang="en-US" sz="2400" b="1" baseline="0" dirty="0">
                <a:solidFill>
                  <a:prstClr val="black"/>
                </a:solidFill>
                <a:latin typeface="Comic Sans MS" pitchFamily="66" charset="0"/>
              </a:rPr>
              <a:t>ores can simultaneously access global memory </a:t>
            </a:r>
            <a:r>
              <a:rPr lang="en-US" sz="2400" b="1" u="sng" baseline="0" dirty="0">
                <a:solidFill>
                  <a:prstClr val="black"/>
                </a:solidFill>
                <a:latin typeface="Comic Sans MS" pitchFamily="66" charset="0"/>
              </a:rPr>
              <a:t>on different data</a:t>
            </a:r>
            <a:br>
              <a:rPr lang="it-IT" sz="2400" b="1" u="sng" baseline="0" dirty="0">
                <a:solidFill>
                  <a:prstClr val="black"/>
                </a:solidFill>
                <a:latin typeface="Comic Sans MS" pitchFamily="66" charset="0"/>
              </a:rPr>
            </a:br>
            <a:endParaRPr lang="it-IT" altLang="it-IT" sz="2400" dirty="0">
              <a:solidFill>
                <a:schemeClr val="tx1"/>
              </a:solidFill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E4FA4D1-33AE-65E4-B2F6-FC115DB01DD7}"/>
              </a:ext>
            </a:extLst>
          </p:cNvPr>
          <p:cNvSpPr txBox="1">
            <a:spLocks noChangeArrowheads="1"/>
          </p:cNvSpPr>
          <p:nvPr/>
        </p:nvSpPr>
        <p:spPr>
          <a:xfrm>
            <a:off x="3948836" y="1080236"/>
            <a:ext cx="8051800" cy="8382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2E3C5D"/>
                </a:solidFill>
                <a:latin typeface="Avenir Black" panose="02000503020000020003" pitchFamily="2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venir Black" panose="02000503020000020003" pitchFamily="2" charset="0"/>
                <a:ea typeface="+mj-ea"/>
                <a:cs typeface="Calibri" panose="020F0502020204030204" pitchFamily="34" charset="0"/>
              </a:rPr>
              <a:t>Parallel</a:t>
            </a:r>
            <a:r>
              <a:rPr kumimoji="0" lang="it-IT" alt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venir Black" panose="02000503020000020003" pitchFamily="2" charset="0"/>
                <a:ea typeface="+mj-ea"/>
                <a:cs typeface="Calibri" panose="020F0502020204030204" pitchFamily="34" charset="0"/>
              </a:rPr>
              <a:t> sum – </a:t>
            </a:r>
            <a:r>
              <a:rPr kumimoji="0" lang="it-IT" alt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enir Black" panose="02000503020000020003" pitchFamily="2" charset="0"/>
                <a:ea typeface="+mj-ea"/>
                <a:cs typeface="Calibri" panose="020F0502020204030204" pitchFamily="34" charset="0"/>
              </a:rPr>
              <a:t>MIMD-SM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9466FF64-4B19-6841-14AD-00D57D97ECED}"/>
              </a:ext>
            </a:extLst>
          </p:cNvPr>
          <p:cNvSpPr txBox="1">
            <a:spLocks noChangeArrowheads="1"/>
          </p:cNvSpPr>
          <p:nvPr/>
        </p:nvSpPr>
        <p:spPr>
          <a:xfrm>
            <a:off x="387163" y="2884670"/>
            <a:ext cx="7772400" cy="4413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it-IT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Example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N=16, p=4</a:t>
            </a:r>
          </a:p>
        </p:txBody>
      </p:sp>
      <p:sp>
        <p:nvSpPr>
          <p:cNvPr id="38" name="Text Box 34">
            <a:extLst>
              <a:ext uri="{FF2B5EF4-FFF2-40B4-BE49-F238E27FC236}">
                <a16:creationId xmlns:a16="http://schemas.microsoft.com/office/drawing/2014/main" id="{984FA579-4C45-1F17-ACEE-4AC28914F8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9194" y="8113723"/>
            <a:ext cx="709681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3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How to compute the global sum?</a:t>
            </a:r>
            <a:endParaRPr kumimoji="0" lang="it-IT" altLang="it-IT" sz="3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30" name="Rectangle 3">
            <a:extLst>
              <a:ext uri="{FF2B5EF4-FFF2-40B4-BE49-F238E27FC236}">
                <a16:creationId xmlns:a16="http://schemas.microsoft.com/office/drawing/2014/main" id="{6773A26B-B63E-AD1F-C590-54C87D26BF4D}"/>
              </a:ext>
            </a:extLst>
          </p:cNvPr>
          <p:cNvSpPr txBox="1">
            <a:spLocks noChangeArrowheads="1"/>
          </p:cNvSpPr>
          <p:nvPr/>
        </p:nvSpPr>
        <p:spPr>
          <a:xfrm>
            <a:off x="1949536" y="3488119"/>
            <a:ext cx="8229600" cy="43891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4">
            <a:extLst>
              <a:ext uri="{FF2B5EF4-FFF2-40B4-BE49-F238E27FC236}">
                <a16:creationId xmlns:a16="http://schemas.microsoft.com/office/drawing/2014/main" id="{324FAE29-B483-C074-94E8-07EB8668D7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6761" y="2553272"/>
            <a:ext cx="4419600" cy="198120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tIns="0" bIns="720000" anchor="ctr">
            <a:no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a</a:t>
            </a:r>
            <a:r>
              <a:rPr kumimoji="0" lang="it-IT" sz="20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0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	a</a:t>
            </a:r>
            <a:r>
              <a:rPr kumimoji="0" lang="it-IT" sz="20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1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	a</a:t>
            </a:r>
            <a:r>
              <a:rPr kumimoji="0" lang="it-IT" sz="20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2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	a</a:t>
            </a:r>
            <a:r>
              <a:rPr kumimoji="0" lang="it-IT" sz="20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3</a:t>
            </a: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a</a:t>
            </a:r>
            <a:r>
              <a:rPr kumimoji="0" lang="it-IT" sz="20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4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	a</a:t>
            </a:r>
            <a:r>
              <a:rPr kumimoji="0" lang="it-IT" sz="20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5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	a</a:t>
            </a:r>
            <a:r>
              <a:rPr kumimoji="0" lang="it-IT" sz="20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6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	a</a:t>
            </a:r>
            <a:r>
              <a:rPr kumimoji="0" lang="it-IT" sz="20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7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a</a:t>
            </a:r>
            <a:r>
              <a:rPr kumimoji="0" lang="it-IT" sz="20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8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	a</a:t>
            </a:r>
            <a:r>
              <a:rPr kumimoji="0" lang="it-IT" sz="20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9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	a</a:t>
            </a:r>
            <a:r>
              <a:rPr kumimoji="0" lang="it-IT" sz="20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10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	a</a:t>
            </a:r>
            <a:r>
              <a:rPr kumimoji="0" lang="it-IT" sz="20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11</a:t>
            </a: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a</a:t>
            </a:r>
            <a:r>
              <a:rPr kumimoji="0" lang="it-IT" sz="20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12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	a</a:t>
            </a:r>
            <a:r>
              <a:rPr kumimoji="0" lang="it-IT" sz="20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13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	a</a:t>
            </a:r>
            <a:r>
              <a:rPr kumimoji="0" lang="it-IT" sz="20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14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	a</a:t>
            </a:r>
            <a:r>
              <a:rPr kumimoji="0" lang="it-IT" sz="20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15</a:t>
            </a: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32" name="Line 6">
            <a:extLst>
              <a:ext uri="{FF2B5EF4-FFF2-40B4-BE49-F238E27FC236}">
                <a16:creationId xmlns:a16="http://schemas.microsoft.com/office/drawing/2014/main" id="{E8E6C498-33D3-6793-DE56-FFB46A9DD58A}"/>
              </a:ext>
            </a:extLst>
          </p:cNvPr>
          <p:cNvSpPr>
            <a:spLocks noChangeShapeType="1"/>
          </p:cNvSpPr>
          <p:nvPr/>
        </p:nvSpPr>
        <p:spPr bwMode="auto">
          <a:xfrm>
            <a:off x="6086561" y="4534472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33" name="Line 7">
            <a:extLst>
              <a:ext uri="{FF2B5EF4-FFF2-40B4-BE49-F238E27FC236}">
                <a16:creationId xmlns:a16="http://schemas.microsoft.com/office/drawing/2014/main" id="{84FBE7F3-C368-0818-5A5C-85C6F761A569}"/>
              </a:ext>
            </a:extLst>
          </p:cNvPr>
          <p:cNvSpPr>
            <a:spLocks noChangeShapeType="1"/>
          </p:cNvSpPr>
          <p:nvPr/>
        </p:nvSpPr>
        <p:spPr bwMode="auto">
          <a:xfrm>
            <a:off x="3800561" y="4991672"/>
            <a:ext cx="457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34" name="Line 8">
            <a:extLst>
              <a:ext uri="{FF2B5EF4-FFF2-40B4-BE49-F238E27FC236}">
                <a16:creationId xmlns:a16="http://schemas.microsoft.com/office/drawing/2014/main" id="{844BC338-A93F-83F3-0E40-8F17C6C89282}"/>
              </a:ext>
            </a:extLst>
          </p:cNvPr>
          <p:cNvSpPr>
            <a:spLocks noChangeShapeType="1"/>
          </p:cNvSpPr>
          <p:nvPr/>
        </p:nvSpPr>
        <p:spPr bwMode="auto">
          <a:xfrm>
            <a:off x="3800561" y="4991672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35" name="Line 9">
            <a:extLst>
              <a:ext uri="{FF2B5EF4-FFF2-40B4-BE49-F238E27FC236}">
                <a16:creationId xmlns:a16="http://schemas.microsoft.com/office/drawing/2014/main" id="{21257215-B6B7-E930-D95E-0EE99799D0FC}"/>
              </a:ext>
            </a:extLst>
          </p:cNvPr>
          <p:cNvSpPr>
            <a:spLocks noChangeShapeType="1"/>
          </p:cNvSpPr>
          <p:nvPr/>
        </p:nvSpPr>
        <p:spPr bwMode="auto">
          <a:xfrm>
            <a:off x="8372561" y="4991672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36" name="Line 10">
            <a:extLst>
              <a:ext uri="{FF2B5EF4-FFF2-40B4-BE49-F238E27FC236}">
                <a16:creationId xmlns:a16="http://schemas.microsoft.com/office/drawing/2014/main" id="{8A009833-C871-566F-76D5-DDEC00D59976}"/>
              </a:ext>
            </a:extLst>
          </p:cNvPr>
          <p:cNvSpPr>
            <a:spLocks noChangeShapeType="1"/>
          </p:cNvSpPr>
          <p:nvPr/>
        </p:nvSpPr>
        <p:spPr bwMode="auto">
          <a:xfrm>
            <a:off x="5324561" y="4991672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37" name="Line 11">
            <a:extLst>
              <a:ext uri="{FF2B5EF4-FFF2-40B4-BE49-F238E27FC236}">
                <a16:creationId xmlns:a16="http://schemas.microsoft.com/office/drawing/2014/main" id="{A49740CA-8226-78CD-4904-C45D8FF6FF71}"/>
              </a:ext>
            </a:extLst>
          </p:cNvPr>
          <p:cNvSpPr>
            <a:spLocks noChangeShapeType="1"/>
          </p:cNvSpPr>
          <p:nvPr/>
        </p:nvSpPr>
        <p:spPr bwMode="auto">
          <a:xfrm>
            <a:off x="6924761" y="4991672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39" name="Text Box 17">
            <a:extLst>
              <a:ext uri="{FF2B5EF4-FFF2-40B4-BE49-F238E27FC236}">
                <a16:creationId xmlns:a16="http://schemas.microsoft.com/office/drawing/2014/main" id="{FEBF1720-1CAA-EE51-2EA2-385A70A5F4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54871" y="3010472"/>
            <a:ext cx="130035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Global 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memory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40" name="Rectangle 11">
            <a:extLst>
              <a:ext uri="{FF2B5EF4-FFF2-40B4-BE49-F238E27FC236}">
                <a16:creationId xmlns:a16="http://schemas.microsoft.com/office/drawing/2014/main" id="{68C7F5E1-CEAA-DCC5-E74F-BD6031B0E4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961" y="5372672"/>
            <a:ext cx="457200" cy="457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CORE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42" name="Rectangle 12">
            <a:extLst>
              <a:ext uri="{FF2B5EF4-FFF2-40B4-BE49-F238E27FC236}">
                <a16:creationId xmlns:a16="http://schemas.microsoft.com/office/drawing/2014/main" id="{7F0AEE98-7A27-DE16-7165-CBFF33AA0B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961" y="5372672"/>
            <a:ext cx="457200" cy="457200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CORE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43" name="Rectangle 13">
            <a:extLst>
              <a:ext uri="{FF2B5EF4-FFF2-40B4-BE49-F238E27FC236}">
                <a16:creationId xmlns:a16="http://schemas.microsoft.com/office/drawing/2014/main" id="{AA35BDB2-8D29-52D2-B3CB-100A6BBBB6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6161" y="5372672"/>
            <a:ext cx="457200" cy="4572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CORE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44" name="Rectangle 14">
            <a:extLst>
              <a:ext uri="{FF2B5EF4-FFF2-40B4-BE49-F238E27FC236}">
                <a16:creationId xmlns:a16="http://schemas.microsoft.com/office/drawing/2014/main" id="{4F39488D-8627-C3E9-DB14-1A054B56C1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3961" y="5372672"/>
            <a:ext cx="457200" cy="4572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CORE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45" name="Text Box 16">
            <a:extLst>
              <a:ext uri="{FF2B5EF4-FFF2-40B4-BE49-F238E27FC236}">
                <a16:creationId xmlns:a16="http://schemas.microsoft.com/office/drawing/2014/main" id="{7EE83449-61C7-EA90-8172-774FFF7365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1430" y="5829872"/>
            <a:ext cx="4427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C</a:t>
            </a:r>
            <a:r>
              <a:rPr kumimoji="0" lang="it-IT" sz="20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0</a:t>
            </a: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46" name="Text Box 17">
            <a:extLst>
              <a:ext uri="{FF2B5EF4-FFF2-40B4-BE49-F238E27FC236}">
                <a16:creationId xmlns:a16="http://schemas.microsoft.com/office/drawing/2014/main" id="{A11FEAC7-3737-638A-D59C-B5FAC1A467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7656" y="5829872"/>
            <a:ext cx="41549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C</a:t>
            </a:r>
            <a:r>
              <a:rPr kumimoji="0" lang="it-IT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1</a:t>
            </a: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47" name="Text Box 18">
            <a:extLst>
              <a:ext uri="{FF2B5EF4-FFF2-40B4-BE49-F238E27FC236}">
                <a16:creationId xmlns:a16="http://schemas.microsoft.com/office/drawing/2014/main" id="{80491FDC-D672-62A6-21C2-5EE049B82B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6268" y="5829872"/>
            <a:ext cx="4427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C</a:t>
            </a:r>
            <a:r>
              <a:rPr kumimoji="0" lang="it-IT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2</a:t>
            </a: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48" name="Text Box 19">
            <a:extLst>
              <a:ext uri="{FF2B5EF4-FFF2-40B4-BE49-F238E27FC236}">
                <a16:creationId xmlns:a16="http://schemas.microsoft.com/office/drawing/2014/main" id="{A65CEA5D-2B8E-D5CE-6218-A533CF83F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2480" y="5829872"/>
            <a:ext cx="4427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C</a:t>
            </a:r>
            <a:r>
              <a:rPr kumimoji="0" lang="it-IT" sz="20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3</a:t>
            </a: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50" name="Line 28">
            <a:extLst>
              <a:ext uri="{FF2B5EF4-FFF2-40B4-BE49-F238E27FC236}">
                <a16:creationId xmlns:a16="http://schemas.microsoft.com/office/drawing/2014/main" id="{E6F82F66-1A5C-2B4F-4316-DEB6986F381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56411" y="5000334"/>
            <a:ext cx="22447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arrow" w="med" len="med"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51" name="Line 7">
            <a:extLst>
              <a:ext uri="{FF2B5EF4-FFF2-40B4-BE49-F238E27FC236}">
                <a16:creationId xmlns:a16="http://schemas.microsoft.com/office/drawing/2014/main" id="{00A0F1A9-8921-308E-E565-CA6A26C39E60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3261" y="5005096"/>
            <a:ext cx="0" cy="4333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52" name="Line 8">
            <a:extLst>
              <a:ext uri="{FF2B5EF4-FFF2-40B4-BE49-F238E27FC236}">
                <a16:creationId xmlns:a16="http://schemas.microsoft.com/office/drawing/2014/main" id="{A3E5CEF8-5AFA-9406-380B-614E37B4605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5261" y="5014621"/>
            <a:ext cx="0" cy="423863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53" name="Line 9">
            <a:extLst>
              <a:ext uri="{FF2B5EF4-FFF2-40B4-BE49-F238E27FC236}">
                <a16:creationId xmlns:a16="http://schemas.microsoft.com/office/drawing/2014/main" id="{611FC30B-C7DC-5A77-2BBE-90B406A4C80E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7261" y="5028909"/>
            <a:ext cx="0" cy="409575"/>
          </a:xfrm>
          <a:prstGeom prst="line">
            <a:avLst/>
          </a:prstGeom>
          <a:noFill/>
          <a:ln w="28575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54" name="Line 10">
            <a:extLst>
              <a:ext uri="{FF2B5EF4-FFF2-40B4-BE49-F238E27FC236}">
                <a16:creationId xmlns:a16="http://schemas.microsoft.com/office/drawing/2014/main" id="{5D446E45-D2D4-037B-EC37-2816D6F27BDE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7461" y="5033671"/>
            <a:ext cx="0" cy="40481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55" name="Line 27">
            <a:extLst>
              <a:ext uri="{FF2B5EF4-FFF2-40B4-BE49-F238E27FC236}">
                <a16:creationId xmlns:a16="http://schemas.microsoft.com/office/drawing/2014/main" id="{FA5EDA19-5FBD-5EEC-15B2-2DE1FA0D7996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0699" y="4600283"/>
            <a:ext cx="0" cy="395288"/>
          </a:xfrm>
          <a:prstGeom prst="line">
            <a:avLst/>
          </a:prstGeom>
          <a:noFill/>
          <a:ln w="28575">
            <a:solidFill>
              <a:srgbClr val="FF9966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56" name="Line 29">
            <a:extLst>
              <a:ext uri="{FF2B5EF4-FFF2-40B4-BE49-F238E27FC236}">
                <a16:creationId xmlns:a16="http://schemas.microsoft.com/office/drawing/2014/main" id="{F6C933DC-7E91-D228-D768-F5F3640C004F}"/>
              </a:ext>
            </a:extLst>
          </p:cNvPr>
          <p:cNvSpPr>
            <a:spLocks noChangeShapeType="1"/>
          </p:cNvSpPr>
          <p:nvPr/>
        </p:nvSpPr>
        <p:spPr bwMode="auto">
          <a:xfrm>
            <a:off x="6137361" y="4600283"/>
            <a:ext cx="0" cy="44291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solidFill>
                  <a:srgbClr val="0000FF"/>
                </a:solidFill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57" name="Line 30">
            <a:extLst>
              <a:ext uri="{FF2B5EF4-FFF2-40B4-BE49-F238E27FC236}">
                <a16:creationId xmlns:a16="http://schemas.microsoft.com/office/drawing/2014/main" id="{CEC57BA8-2403-417B-B065-338617213957}"/>
              </a:ext>
            </a:extLst>
          </p:cNvPr>
          <p:cNvSpPr>
            <a:spLocks noChangeShapeType="1"/>
          </p:cNvSpPr>
          <p:nvPr/>
        </p:nvSpPr>
        <p:spPr bwMode="auto">
          <a:xfrm>
            <a:off x="6142124" y="5033671"/>
            <a:ext cx="79057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solidFill>
                  <a:srgbClr val="0000FF"/>
                </a:solidFill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58" name="Line 31">
            <a:extLst>
              <a:ext uri="{FF2B5EF4-FFF2-40B4-BE49-F238E27FC236}">
                <a16:creationId xmlns:a16="http://schemas.microsoft.com/office/drawing/2014/main" id="{1CB39507-9B67-EC40-A547-A3D39D845B44}"/>
              </a:ext>
            </a:extLst>
          </p:cNvPr>
          <p:cNvSpPr>
            <a:spLocks noChangeShapeType="1"/>
          </p:cNvSpPr>
          <p:nvPr/>
        </p:nvSpPr>
        <p:spPr bwMode="auto">
          <a:xfrm>
            <a:off x="6032586" y="4600283"/>
            <a:ext cx="0" cy="404813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59" name="Line 32">
            <a:extLst>
              <a:ext uri="{FF2B5EF4-FFF2-40B4-BE49-F238E27FC236}">
                <a16:creationId xmlns:a16="http://schemas.microsoft.com/office/drawing/2014/main" id="{A94DEFE5-9669-4548-C1DF-BE1B0436D46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811674" y="5000334"/>
            <a:ext cx="2230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60" name="Line 33">
            <a:extLst>
              <a:ext uri="{FF2B5EF4-FFF2-40B4-BE49-F238E27FC236}">
                <a16:creationId xmlns:a16="http://schemas.microsoft.com/office/drawing/2014/main" id="{A7565584-5DB6-3DC6-9DAF-E1A6FFA44F15}"/>
              </a:ext>
            </a:extLst>
          </p:cNvPr>
          <p:cNvSpPr>
            <a:spLocks noChangeShapeType="1"/>
          </p:cNvSpPr>
          <p:nvPr/>
        </p:nvSpPr>
        <p:spPr bwMode="auto">
          <a:xfrm>
            <a:off x="6070686" y="4597108"/>
            <a:ext cx="0" cy="446088"/>
          </a:xfrm>
          <a:prstGeom prst="line">
            <a:avLst/>
          </a:prstGeom>
          <a:noFill/>
          <a:ln w="28575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61" name="Line 34">
            <a:extLst>
              <a:ext uri="{FF2B5EF4-FFF2-40B4-BE49-F238E27FC236}">
                <a16:creationId xmlns:a16="http://schemas.microsoft.com/office/drawing/2014/main" id="{8DF02752-30AB-BC26-A1C9-A097372351ED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7261" y="5033671"/>
            <a:ext cx="742950" cy="0"/>
          </a:xfrm>
          <a:prstGeom prst="line">
            <a:avLst/>
          </a:prstGeom>
          <a:noFill/>
          <a:ln w="28575">
            <a:solidFill>
              <a:srgbClr val="00B050"/>
            </a:solidFill>
            <a:round/>
            <a:headEnd type="arrow" w="med" len="med"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49" name="Rectangle 20">
            <a:extLst>
              <a:ext uri="{FF2B5EF4-FFF2-40B4-BE49-F238E27FC236}">
                <a16:creationId xmlns:a16="http://schemas.microsoft.com/office/drawing/2014/main" id="{062B50D8-3EDF-4319-9EBA-8328F6A126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6361" y="3972197"/>
            <a:ext cx="609600" cy="34177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it-IT" sz="1800" baseline="0" dirty="0">
                <a:solidFill>
                  <a:prstClr val="black"/>
                </a:solidFill>
                <a:latin typeface="Comic Sans MS" pitchFamily="66" charset="0"/>
              </a:rPr>
              <a:t>s</a:t>
            </a:r>
            <a:r>
              <a:rPr lang="it-IT" sz="1800" baseline="-25000" dirty="0">
                <a:solidFill>
                  <a:prstClr val="black"/>
                </a:solidFill>
                <a:latin typeface="Comic Sans MS" pitchFamily="66" charset="0"/>
              </a:rPr>
              <a:t>0</a:t>
            </a:r>
          </a:p>
        </p:txBody>
      </p:sp>
      <p:sp>
        <p:nvSpPr>
          <p:cNvPr id="62" name="Rectangle 21">
            <a:extLst>
              <a:ext uri="{FF2B5EF4-FFF2-40B4-BE49-F238E27FC236}">
                <a16:creationId xmlns:a16="http://schemas.microsoft.com/office/drawing/2014/main" id="{EF0259CB-B495-08F1-C807-76F8753CB6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0761" y="3972197"/>
            <a:ext cx="609600" cy="341772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it-IT" sz="1800" baseline="0" dirty="0">
                <a:solidFill>
                  <a:prstClr val="black"/>
                </a:solidFill>
                <a:latin typeface="Comic Sans MS" pitchFamily="66" charset="0"/>
              </a:rPr>
              <a:t>s</a:t>
            </a:r>
            <a:r>
              <a:rPr lang="it-IT" sz="1800" baseline="-25000" dirty="0">
                <a:solidFill>
                  <a:prstClr val="black"/>
                </a:solidFill>
                <a:latin typeface="Comic Sans MS" pitchFamily="66" charset="0"/>
              </a:rPr>
              <a:t>1</a:t>
            </a:r>
          </a:p>
        </p:txBody>
      </p:sp>
      <p:sp>
        <p:nvSpPr>
          <p:cNvPr id="63" name="Rectangle 22">
            <a:extLst>
              <a:ext uri="{FF2B5EF4-FFF2-40B4-BE49-F238E27FC236}">
                <a16:creationId xmlns:a16="http://schemas.microsoft.com/office/drawing/2014/main" id="{8D0A1CEF-CBA5-35B4-8418-CC165685CD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5636" y="3972197"/>
            <a:ext cx="609600" cy="341772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it-IT" sz="1800" baseline="0" dirty="0">
                <a:solidFill>
                  <a:prstClr val="black"/>
                </a:solidFill>
                <a:latin typeface="Comic Sans MS" pitchFamily="66" charset="0"/>
              </a:rPr>
              <a:t>s</a:t>
            </a:r>
            <a:r>
              <a:rPr lang="it-IT" sz="1800" baseline="-25000" dirty="0">
                <a:solidFill>
                  <a:prstClr val="black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64" name="Rectangle 23">
            <a:extLst>
              <a:ext uri="{FF2B5EF4-FFF2-40B4-BE49-F238E27FC236}">
                <a16:creationId xmlns:a16="http://schemas.microsoft.com/office/drawing/2014/main" id="{82B8CDE6-7433-D7BB-302F-C9D36644EE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86" y="3972197"/>
            <a:ext cx="609600" cy="34177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it-IT" sz="1800" baseline="0" dirty="0">
                <a:solidFill>
                  <a:prstClr val="black"/>
                </a:solidFill>
                <a:latin typeface="Comic Sans MS" pitchFamily="66" charset="0"/>
              </a:rPr>
              <a:t>s</a:t>
            </a:r>
            <a:r>
              <a:rPr lang="it-IT" sz="1800" baseline="-25000" dirty="0">
                <a:solidFill>
                  <a:prstClr val="black"/>
                </a:solidFill>
                <a:latin typeface="Comic Sans MS" pitchFamily="66" charset="0"/>
              </a:rPr>
              <a:t>3</a:t>
            </a:r>
          </a:p>
        </p:txBody>
      </p:sp>
      <p:sp>
        <p:nvSpPr>
          <p:cNvPr id="65" name="Text Box 34">
            <a:extLst>
              <a:ext uri="{FF2B5EF4-FFF2-40B4-BE49-F238E27FC236}">
                <a16:creationId xmlns:a16="http://schemas.microsoft.com/office/drawing/2014/main" id="{AD1F360F-C86D-7BD8-6316-2E3165FA10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9910" y="6181015"/>
            <a:ext cx="6338595" cy="58477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altLang="it-IT" sz="3200" baseline="0" dirty="0">
                <a:solidFill>
                  <a:srgbClr val="0000FF"/>
                </a:solidFill>
                <a:latin typeface="Comic Sans MS" pitchFamily="66" charset="0"/>
              </a:rPr>
              <a:t>How to compute the global sum?</a:t>
            </a:r>
            <a:endParaRPr lang="it-IT" altLang="it-IT" sz="3200" baseline="0" dirty="0">
              <a:solidFill>
                <a:srgbClr val="0000FF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332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0020766A-ACFF-2288-AC4A-E000FDA26399}"/>
              </a:ext>
            </a:extLst>
          </p:cNvPr>
          <p:cNvSpPr txBox="1">
            <a:spLocks noChangeArrowheads="1"/>
          </p:cNvSpPr>
          <p:nvPr/>
        </p:nvSpPr>
        <p:spPr>
          <a:xfrm>
            <a:off x="2493963" y="2314578"/>
            <a:ext cx="7772400" cy="154305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indent="-274320"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" pitchFamily="2" charset="2"/>
              <a:buNone/>
              <a:defRPr/>
            </a:pPr>
            <a:r>
              <a:rPr lang="en-US" dirty="0">
                <a:solidFill>
                  <a:prstClr val="black"/>
                </a:solidFill>
                <a:latin typeface="Constantia"/>
              </a:rPr>
              <a:t>i</a:t>
            </a:r>
            <a:r>
              <a:rPr lang="en-US" baseline="0" dirty="0">
                <a:solidFill>
                  <a:prstClr val="black"/>
                </a:solidFill>
                <a:latin typeface="Constantia"/>
              </a:rPr>
              <a:t>n order </a:t>
            </a:r>
            <a:r>
              <a:rPr lang="en-US" b="1" baseline="0" dirty="0">
                <a:solidFill>
                  <a:srgbClr val="3399FF"/>
                </a:solidFill>
                <a:latin typeface="Constantia"/>
              </a:rPr>
              <a:t>to update correctly</a:t>
            </a:r>
            <a:r>
              <a:rPr lang="en-US" baseline="0" dirty="0">
                <a:solidFill>
                  <a:prstClr val="black"/>
                </a:solidFill>
                <a:latin typeface="Constantia"/>
              </a:rPr>
              <a:t> the </a:t>
            </a:r>
            <a:r>
              <a:rPr lang="en-US" baseline="0" dirty="0" err="1">
                <a:solidFill>
                  <a:prstClr val="black"/>
                </a:solidFill>
                <a:latin typeface="Constantia"/>
              </a:rPr>
              <a:t>sumtot</a:t>
            </a:r>
            <a:r>
              <a:rPr lang="en-US" baseline="0" dirty="0">
                <a:solidFill>
                  <a:prstClr val="black"/>
                </a:solidFill>
                <a:latin typeface="Constantia"/>
              </a:rPr>
              <a:t> value, </a:t>
            </a:r>
          </a:p>
          <a:p>
            <a:pPr marL="274320" indent="-274320"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" pitchFamily="2" charset="2"/>
              <a:buNone/>
              <a:defRPr/>
            </a:pPr>
            <a:r>
              <a:rPr lang="en-US" baseline="0" dirty="0">
                <a:solidFill>
                  <a:prstClr val="black"/>
                </a:solidFill>
                <a:latin typeface="Constantia"/>
              </a:rPr>
              <a:t>each core must have </a:t>
            </a:r>
            <a:r>
              <a:rPr lang="en-US" b="1" baseline="0" dirty="0">
                <a:solidFill>
                  <a:srgbClr val="3399FF"/>
                </a:solidFill>
                <a:latin typeface="Constantia"/>
              </a:rPr>
              <a:t>exclusive access </a:t>
            </a:r>
            <a:r>
              <a:rPr lang="en-US" baseline="0" dirty="0">
                <a:solidFill>
                  <a:prstClr val="black"/>
                </a:solidFill>
                <a:latin typeface="Constantia"/>
              </a:rPr>
              <a:t>to this variable during the last phase</a:t>
            </a:r>
            <a:endParaRPr lang="it-IT" baseline="0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AAABC236-E289-4762-7B09-85268253E9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4567" y="4955457"/>
            <a:ext cx="440864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it-IT" sz="4000" b="1" baseline="0" dirty="0" err="1">
                <a:solidFill>
                  <a:srgbClr val="04617B"/>
                </a:solidFill>
                <a:latin typeface="Constantia"/>
              </a:rPr>
              <a:t>Synchronization</a:t>
            </a:r>
            <a:r>
              <a:rPr lang="it-IT" sz="4000" b="1" baseline="0" dirty="0">
                <a:solidFill>
                  <a:prstClr val="black"/>
                </a:solidFill>
                <a:latin typeface="Constantia"/>
              </a:rPr>
              <a:t> </a:t>
            </a:r>
            <a:endParaRPr lang="it-IT" b="1" baseline="0" dirty="0">
              <a:solidFill>
                <a:prstClr val="black"/>
              </a:solidFill>
              <a:latin typeface="Constantia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it-IT" baseline="0" dirty="0">
                <a:solidFill>
                  <a:prstClr val="black"/>
                </a:solidFill>
                <a:latin typeface="Constantia"/>
              </a:rPr>
              <a:t>of </a:t>
            </a:r>
            <a:r>
              <a:rPr lang="it-IT" baseline="0" dirty="0" err="1">
                <a:solidFill>
                  <a:prstClr val="black"/>
                </a:solidFill>
                <a:latin typeface="Constantia"/>
              </a:rPr>
              <a:t>memory</a:t>
            </a:r>
            <a:r>
              <a:rPr lang="it-IT" baseline="0" dirty="0">
                <a:solidFill>
                  <a:prstClr val="black"/>
                </a:solidFill>
                <a:latin typeface="Constantia"/>
              </a:rPr>
              <a:t> accesses</a:t>
            </a:r>
            <a:endParaRPr lang="it-IT" baseline="0" dirty="0">
              <a:solidFill>
                <a:srgbClr val="04617B"/>
              </a:solidFill>
              <a:latin typeface="Constantia"/>
            </a:endParaRPr>
          </a:p>
        </p:txBody>
      </p:sp>
      <p:sp>
        <p:nvSpPr>
          <p:cNvPr id="8" name="Line 5">
            <a:extLst>
              <a:ext uri="{FF2B5EF4-FFF2-40B4-BE49-F238E27FC236}">
                <a16:creationId xmlns:a16="http://schemas.microsoft.com/office/drawing/2014/main" id="{D626C6BC-6BBB-1DD9-11A0-C7DA947AD7A5}"/>
              </a:ext>
            </a:extLst>
          </p:cNvPr>
          <p:cNvSpPr>
            <a:spLocks noChangeShapeType="1"/>
          </p:cNvSpPr>
          <p:nvPr/>
        </p:nvSpPr>
        <p:spPr bwMode="auto">
          <a:xfrm>
            <a:off x="6400800" y="3800484"/>
            <a:ext cx="0" cy="914400"/>
          </a:xfrm>
          <a:prstGeom prst="line">
            <a:avLst/>
          </a:prstGeom>
          <a:noFill/>
          <a:ln w="117475" cmpd="dbl">
            <a:solidFill>
              <a:srgbClr val="33CC33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it-IT" sz="1800" baseline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F9FAB6FB-E066-FCC4-9F85-D53061C42473}"/>
              </a:ext>
            </a:extLst>
          </p:cNvPr>
          <p:cNvSpPr txBox="1">
            <a:spLocks noChangeArrowheads="1"/>
          </p:cNvSpPr>
          <p:nvPr/>
        </p:nvSpPr>
        <p:spPr>
          <a:xfrm>
            <a:off x="3948836" y="1080236"/>
            <a:ext cx="8051800" cy="8382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2E3C5D"/>
                </a:solidFill>
                <a:latin typeface="Avenir Black" panose="02000503020000020003" pitchFamily="2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venir Black" panose="02000503020000020003" pitchFamily="2" charset="0"/>
                <a:ea typeface="+mj-ea"/>
                <a:cs typeface="Calibri" panose="020F0502020204030204" pitchFamily="34" charset="0"/>
              </a:rPr>
              <a:t>Parallel</a:t>
            </a:r>
            <a:r>
              <a:rPr kumimoji="0" lang="it-IT" alt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venir Black" panose="02000503020000020003" pitchFamily="2" charset="0"/>
                <a:ea typeface="+mj-ea"/>
                <a:cs typeface="Calibri" panose="020F0502020204030204" pitchFamily="34" charset="0"/>
              </a:rPr>
              <a:t> sum – </a:t>
            </a:r>
            <a:r>
              <a:rPr kumimoji="0" lang="it-IT" alt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enir Black" panose="02000503020000020003" pitchFamily="2" charset="0"/>
                <a:ea typeface="+mj-ea"/>
                <a:cs typeface="Calibri" panose="020F0502020204030204" pitchFamily="34" charset="0"/>
              </a:rPr>
              <a:t>MIMD-SM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6E03FE3E-CB17-1E63-D27C-8B514726D4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2107" y="1743078"/>
            <a:ext cx="11475067" cy="1143000"/>
          </a:xfrm>
        </p:spPr>
        <p:txBody>
          <a:bodyPr/>
          <a:lstStyle/>
          <a:p>
            <a:pPr eaLnBrk="1" hangingPunct="1"/>
            <a:r>
              <a:rPr lang="it-IT" altLang="it-IT" sz="3200" dirty="0">
                <a:solidFill>
                  <a:srgbClr val="00B050"/>
                </a:solidFill>
              </a:rPr>
              <a:t>Local </a:t>
            </a:r>
            <a:r>
              <a:rPr lang="it-IT" altLang="it-IT" sz="3200" dirty="0" err="1">
                <a:solidFill>
                  <a:srgbClr val="00B050"/>
                </a:solidFill>
              </a:rPr>
              <a:t>results</a:t>
            </a:r>
            <a:r>
              <a:rPr lang="it-IT" altLang="it-IT" sz="3200" dirty="0">
                <a:solidFill>
                  <a:srgbClr val="00B050"/>
                </a:solidFill>
              </a:rPr>
              <a:t> </a:t>
            </a:r>
            <a:r>
              <a:rPr lang="it-IT" altLang="it-IT" sz="3200" dirty="0" err="1">
                <a:solidFill>
                  <a:srgbClr val="00B050"/>
                </a:solidFill>
              </a:rPr>
              <a:t>collection</a:t>
            </a:r>
            <a:r>
              <a:rPr lang="it-IT" altLang="it-IT" sz="3200" dirty="0">
                <a:solidFill>
                  <a:srgbClr val="00B050"/>
                </a:solidFill>
              </a:rPr>
              <a:t>:</a:t>
            </a:r>
            <a:endParaRPr lang="it-IT" altLang="it-IT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057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714A272B-3213-A33B-BC0E-F4CF860590E8}"/>
              </a:ext>
            </a:extLst>
          </p:cNvPr>
          <p:cNvSpPr txBox="1">
            <a:spLocks noChangeArrowheads="1"/>
          </p:cNvSpPr>
          <p:nvPr/>
        </p:nvSpPr>
        <p:spPr>
          <a:xfrm>
            <a:off x="387163" y="2884670"/>
            <a:ext cx="7772400" cy="4413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it-IT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Example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N=16, p=4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197A4799-6100-F036-8D43-A355D1557544}"/>
              </a:ext>
            </a:extLst>
          </p:cNvPr>
          <p:cNvSpPr txBox="1">
            <a:spLocks noChangeArrowheads="1"/>
          </p:cNvSpPr>
          <p:nvPr/>
        </p:nvSpPr>
        <p:spPr>
          <a:xfrm>
            <a:off x="3948836" y="1080236"/>
            <a:ext cx="8051800" cy="8382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2E3C5D"/>
                </a:solidFill>
                <a:latin typeface="Avenir Black" panose="02000503020000020003" pitchFamily="2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venir Black" panose="02000503020000020003" pitchFamily="2" charset="0"/>
                <a:ea typeface="+mj-ea"/>
                <a:cs typeface="Calibri" panose="020F0502020204030204" pitchFamily="34" charset="0"/>
              </a:rPr>
              <a:t>Parallel</a:t>
            </a:r>
            <a:r>
              <a:rPr kumimoji="0" lang="it-IT" alt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venir Black" panose="02000503020000020003" pitchFamily="2" charset="0"/>
                <a:ea typeface="+mj-ea"/>
                <a:cs typeface="Calibri" panose="020F0502020204030204" pitchFamily="34" charset="0"/>
              </a:rPr>
              <a:t> sum – </a:t>
            </a:r>
            <a:r>
              <a:rPr kumimoji="0" lang="it-IT" alt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enir Black" panose="02000503020000020003" pitchFamily="2" charset="0"/>
                <a:ea typeface="+mj-ea"/>
                <a:cs typeface="Calibri" panose="020F0502020204030204" pitchFamily="34" charset="0"/>
              </a:rPr>
              <a:t>MIMD-SM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EBCD0C9F-8895-E059-317C-6D2E49161C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2107" y="1743078"/>
            <a:ext cx="11475067" cy="1143000"/>
          </a:xfrm>
        </p:spPr>
        <p:txBody>
          <a:bodyPr/>
          <a:lstStyle/>
          <a:p>
            <a:pPr eaLnBrk="1" hangingPunct="1"/>
            <a:r>
              <a:rPr lang="it-IT" altLang="it-IT" sz="3200" dirty="0">
                <a:solidFill>
                  <a:srgbClr val="00B050"/>
                </a:solidFill>
              </a:rPr>
              <a:t>Local </a:t>
            </a:r>
            <a:r>
              <a:rPr lang="it-IT" altLang="it-IT" sz="3200" dirty="0" err="1">
                <a:solidFill>
                  <a:srgbClr val="00B050"/>
                </a:solidFill>
              </a:rPr>
              <a:t>results</a:t>
            </a:r>
            <a:r>
              <a:rPr lang="it-IT" altLang="it-IT" sz="3200" dirty="0">
                <a:solidFill>
                  <a:srgbClr val="00B050"/>
                </a:solidFill>
              </a:rPr>
              <a:t> </a:t>
            </a:r>
            <a:r>
              <a:rPr lang="it-IT" altLang="it-IT" sz="3200" dirty="0" err="1">
                <a:solidFill>
                  <a:srgbClr val="00B050"/>
                </a:solidFill>
              </a:rPr>
              <a:t>collection</a:t>
            </a:r>
            <a:r>
              <a:rPr lang="it-IT" altLang="it-IT" sz="3200" dirty="0">
                <a:solidFill>
                  <a:srgbClr val="00B050"/>
                </a:solidFill>
              </a:rPr>
              <a:t>: </a:t>
            </a:r>
            <a:r>
              <a:rPr lang="it-IT" altLang="it-IT" sz="3200" dirty="0">
                <a:solidFill>
                  <a:schemeClr val="tx1"/>
                </a:solidFill>
              </a:rPr>
              <a:t> 1 strategy</a:t>
            </a:r>
            <a:endParaRPr lang="it-IT" altLang="it-IT" sz="2400" dirty="0">
              <a:solidFill>
                <a:schemeClr val="tx1"/>
              </a:solidFill>
            </a:endParaRPr>
          </a:p>
        </p:txBody>
      </p:sp>
      <p:sp>
        <p:nvSpPr>
          <p:cNvPr id="52" name="Line 5">
            <a:extLst>
              <a:ext uri="{FF2B5EF4-FFF2-40B4-BE49-F238E27FC236}">
                <a16:creationId xmlns:a16="http://schemas.microsoft.com/office/drawing/2014/main" id="{49CF1D10-8C2F-AD8F-A5A9-CA3D4D664C4D}"/>
              </a:ext>
            </a:extLst>
          </p:cNvPr>
          <p:cNvSpPr>
            <a:spLocks noChangeShapeType="1"/>
          </p:cNvSpPr>
          <p:nvPr/>
        </p:nvSpPr>
        <p:spPr bwMode="auto">
          <a:xfrm>
            <a:off x="7177087" y="4672013"/>
            <a:ext cx="0" cy="457200"/>
          </a:xfrm>
          <a:prstGeom prst="line">
            <a:avLst/>
          </a:prstGeom>
          <a:noFill/>
          <a:ln w="28575" cap="rnd">
            <a:solidFill>
              <a:schemeClr val="bg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3" name="Line 6">
            <a:extLst>
              <a:ext uri="{FF2B5EF4-FFF2-40B4-BE49-F238E27FC236}">
                <a16:creationId xmlns:a16="http://schemas.microsoft.com/office/drawing/2014/main" id="{EA07543D-127A-6C0E-5BBD-263A79456971}"/>
              </a:ext>
            </a:extLst>
          </p:cNvPr>
          <p:cNvSpPr>
            <a:spLocks noChangeShapeType="1"/>
          </p:cNvSpPr>
          <p:nvPr/>
        </p:nvSpPr>
        <p:spPr bwMode="auto">
          <a:xfrm>
            <a:off x="4891087" y="5129213"/>
            <a:ext cx="4572000" cy="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4" name="Text Box 32">
            <a:extLst>
              <a:ext uri="{FF2B5EF4-FFF2-40B4-BE49-F238E27FC236}">
                <a16:creationId xmlns:a16="http://schemas.microsoft.com/office/drawing/2014/main" id="{41F9905A-CB13-2EA9-A800-4807D4FD4D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0325" y="4797425"/>
            <a:ext cx="17986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400">
                <a:solidFill>
                  <a:srgbClr val="000000"/>
                </a:solidFill>
              </a:rPr>
              <a:t>sumtot=sumtot+s</a:t>
            </a:r>
            <a:r>
              <a:rPr lang="it-IT" altLang="it-IT" sz="1400" baseline="-25000">
                <a:solidFill>
                  <a:srgbClr val="000000"/>
                </a:solidFill>
              </a:rPr>
              <a:t>0</a:t>
            </a:r>
            <a:endParaRPr lang="it-IT" altLang="it-IT" sz="1400">
              <a:solidFill>
                <a:srgbClr val="000000"/>
              </a:solidFill>
            </a:endParaRPr>
          </a:p>
        </p:txBody>
      </p:sp>
      <p:sp>
        <p:nvSpPr>
          <p:cNvPr id="55" name="Text Box 48">
            <a:extLst>
              <a:ext uri="{FF2B5EF4-FFF2-40B4-BE49-F238E27FC236}">
                <a16:creationId xmlns:a16="http://schemas.microsoft.com/office/drawing/2014/main" id="{59736967-34C1-112B-C7D8-6AC3C122A4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8632" y="5510213"/>
            <a:ext cx="2451312" cy="400110"/>
          </a:xfrm>
          <a:prstGeom prst="rect">
            <a:avLst/>
          </a:prstGeom>
          <a:solidFill>
            <a:srgbClr val="FF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 dirty="0">
                <a:solidFill>
                  <a:srgbClr val="FFFF99"/>
                </a:solidFill>
              </a:rPr>
              <a:t>updates and </a:t>
            </a:r>
            <a:r>
              <a:rPr lang="it-IT" altLang="it-IT" sz="2000" dirty="0" err="1">
                <a:solidFill>
                  <a:srgbClr val="FFFF99"/>
                </a:solidFill>
              </a:rPr>
              <a:t>writes</a:t>
            </a:r>
            <a:endParaRPr lang="it-IT" altLang="it-IT" sz="2000" dirty="0">
              <a:solidFill>
                <a:srgbClr val="FFFF99"/>
              </a:solidFill>
            </a:endParaRPr>
          </a:p>
        </p:txBody>
      </p:sp>
      <p:sp>
        <p:nvSpPr>
          <p:cNvPr id="56" name="Rectangle 53">
            <a:extLst>
              <a:ext uri="{FF2B5EF4-FFF2-40B4-BE49-F238E27FC236}">
                <a16:creationId xmlns:a16="http://schemas.microsoft.com/office/drawing/2014/main" id="{130FA408-207E-A9D6-CF81-D3EEDBD589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7287" y="2690813"/>
            <a:ext cx="4419600" cy="1981200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 bIns="720000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>
                <a:solidFill>
                  <a:srgbClr val="000000"/>
                </a:solidFill>
              </a:rPr>
              <a:t>a</a:t>
            </a:r>
            <a:r>
              <a:rPr lang="it-IT" altLang="it-IT" sz="2000" baseline="-25000">
                <a:solidFill>
                  <a:srgbClr val="000000"/>
                </a:solidFill>
              </a:rPr>
              <a:t>0</a:t>
            </a:r>
            <a:r>
              <a:rPr lang="it-IT" altLang="it-IT" sz="2000">
                <a:solidFill>
                  <a:srgbClr val="000000"/>
                </a:solidFill>
              </a:rPr>
              <a:t>	a</a:t>
            </a:r>
            <a:r>
              <a:rPr lang="it-IT" altLang="it-IT" sz="2000" baseline="-25000">
                <a:solidFill>
                  <a:srgbClr val="000000"/>
                </a:solidFill>
              </a:rPr>
              <a:t>1</a:t>
            </a:r>
            <a:r>
              <a:rPr lang="it-IT" altLang="it-IT" sz="2000">
                <a:solidFill>
                  <a:srgbClr val="000000"/>
                </a:solidFill>
              </a:rPr>
              <a:t>	a</a:t>
            </a:r>
            <a:r>
              <a:rPr lang="it-IT" altLang="it-IT" sz="2000" baseline="-25000">
                <a:solidFill>
                  <a:srgbClr val="000000"/>
                </a:solidFill>
              </a:rPr>
              <a:t>2</a:t>
            </a:r>
            <a:r>
              <a:rPr lang="it-IT" altLang="it-IT" sz="2000">
                <a:solidFill>
                  <a:srgbClr val="000000"/>
                </a:solidFill>
              </a:rPr>
              <a:t>	a</a:t>
            </a:r>
            <a:r>
              <a:rPr lang="it-IT" altLang="it-IT" sz="2000" baseline="-25000">
                <a:solidFill>
                  <a:srgbClr val="000000"/>
                </a:solidFill>
              </a:rPr>
              <a:t>3</a:t>
            </a:r>
            <a:endParaRPr lang="it-IT" altLang="it-IT" sz="2000">
              <a:solidFill>
                <a:srgbClr val="000000"/>
              </a:solidFill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>
                <a:solidFill>
                  <a:srgbClr val="000000"/>
                </a:solidFill>
              </a:rPr>
              <a:t>a</a:t>
            </a:r>
            <a:r>
              <a:rPr lang="it-IT" altLang="it-IT" sz="2000" baseline="-25000">
                <a:solidFill>
                  <a:srgbClr val="000000"/>
                </a:solidFill>
              </a:rPr>
              <a:t>4</a:t>
            </a:r>
            <a:r>
              <a:rPr lang="it-IT" altLang="it-IT" sz="2000">
                <a:solidFill>
                  <a:srgbClr val="000000"/>
                </a:solidFill>
              </a:rPr>
              <a:t>	a</a:t>
            </a:r>
            <a:r>
              <a:rPr lang="it-IT" altLang="it-IT" sz="2000" baseline="-25000">
                <a:solidFill>
                  <a:srgbClr val="000000"/>
                </a:solidFill>
              </a:rPr>
              <a:t>5</a:t>
            </a:r>
            <a:r>
              <a:rPr lang="it-IT" altLang="it-IT" sz="2000">
                <a:solidFill>
                  <a:srgbClr val="000000"/>
                </a:solidFill>
              </a:rPr>
              <a:t>	a</a:t>
            </a:r>
            <a:r>
              <a:rPr lang="it-IT" altLang="it-IT" sz="2000" baseline="-25000">
                <a:solidFill>
                  <a:srgbClr val="000000"/>
                </a:solidFill>
              </a:rPr>
              <a:t>6</a:t>
            </a:r>
            <a:r>
              <a:rPr lang="it-IT" altLang="it-IT" sz="2000">
                <a:solidFill>
                  <a:srgbClr val="000000"/>
                </a:solidFill>
              </a:rPr>
              <a:t>	a</a:t>
            </a:r>
            <a:r>
              <a:rPr lang="it-IT" altLang="it-IT" sz="2000" baseline="-25000">
                <a:solidFill>
                  <a:srgbClr val="000000"/>
                </a:solidFill>
              </a:rPr>
              <a:t>7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>
                <a:solidFill>
                  <a:srgbClr val="000000"/>
                </a:solidFill>
              </a:rPr>
              <a:t>a</a:t>
            </a:r>
            <a:r>
              <a:rPr lang="it-IT" altLang="it-IT" sz="2000" baseline="-25000">
                <a:solidFill>
                  <a:srgbClr val="000000"/>
                </a:solidFill>
              </a:rPr>
              <a:t>8</a:t>
            </a:r>
            <a:r>
              <a:rPr lang="it-IT" altLang="it-IT" sz="2000">
                <a:solidFill>
                  <a:srgbClr val="000000"/>
                </a:solidFill>
              </a:rPr>
              <a:t>	a</a:t>
            </a:r>
            <a:r>
              <a:rPr lang="it-IT" altLang="it-IT" sz="2000" baseline="-25000">
                <a:solidFill>
                  <a:srgbClr val="000000"/>
                </a:solidFill>
              </a:rPr>
              <a:t>9</a:t>
            </a:r>
            <a:r>
              <a:rPr lang="it-IT" altLang="it-IT" sz="2000">
                <a:solidFill>
                  <a:srgbClr val="000000"/>
                </a:solidFill>
              </a:rPr>
              <a:t>	a</a:t>
            </a:r>
            <a:r>
              <a:rPr lang="it-IT" altLang="it-IT" sz="2000" baseline="-25000">
                <a:solidFill>
                  <a:srgbClr val="000000"/>
                </a:solidFill>
              </a:rPr>
              <a:t>10</a:t>
            </a:r>
            <a:r>
              <a:rPr lang="it-IT" altLang="it-IT" sz="2000">
                <a:solidFill>
                  <a:srgbClr val="000000"/>
                </a:solidFill>
              </a:rPr>
              <a:t>	a</a:t>
            </a:r>
            <a:r>
              <a:rPr lang="it-IT" altLang="it-IT" sz="2000" baseline="-25000">
                <a:solidFill>
                  <a:srgbClr val="000000"/>
                </a:solidFill>
              </a:rPr>
              <a:t>11</a:t>
            </a:r>
            <a:endParaRPr lang="it-IT" altLang="it-IT" sz="2000">
              <a:solidFill>
                <a:srgbClr val="000000"/>
              </a:solidFill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>
                <a:solidFill>
                  <a:srgbClr val="000000"/>
                </a:solidFill>
              </a:rPr>
              <a:t>a</a:t>
            </a:r>
            <a:r>
              <a:rPr lang="it-IT" altLang="it-IT" sz="2000" baseline="-25000">
                <a:solidFill>
                  <a:srgbClr val="000000"/>
                </a:solidFill>
              </a:rPr>
              <a:t>12</a:t>
            </a:r>
            <a:r>
              <a:rPr lang="it-IT" altLang="it-IT" sz="2000">
                <a:solidFill>
                  <a:srgbClr val="000000"/>
                </a:solidFill>
              </a:rPr>
              <a:t>	a</a:t>
            </a:r>
            <a:r>
              <a:rPr lang="it-IT" altLang="it-IT" sz="2000" baseline="-25000">
                <a:solidFill>
                  <a:srgbClr val="000000"/>
                </a:solidFill>
              </a:rPr>
              <a:t>13</a:t>
            </a:r>
            <a:r>
              <a:rPr lang="it-IT" altLang="it-IT" sz="2000">
                <a:solidFill>
                  <a:srgbClr val="000000"/>
                </a:solidFill>
              </a:rPr>
              <a:t>	a</a:t>
            </a:r>
            <a:r>
              <a:rPr lang="it-IT" altLang="it-IT" sz="2000" baseline="-25000">
                <a:solidFill>
                  <a:srgbClr val="000000"/>
                </a:solidFill>
              </a:rPr>
              <a:t>14</a:t>
            </a:r>
            <a:r>
              <a:rPr lang="it-IT" altLang="it-IT" sz="2000">
                <a:solidFill>
                  <a:srgbClr val="000000"/>
                </a:solidFill>
              </a:rPr>
              <a:t>	a</a:t>
            </a:r>
            <a:r>
              <a:rPr lang="it-IT" altLang="it-IT" sz="2000" baseline="-25000">
                <a:solidFill>
                  <a:srgbClr val="000000"/>
                </a:solidFill>
              </a:rPr>
              <a:t>15</a:t>
            </a:r>
          </a:p>
        </p:txBody>
      </p:sp>
      <p:grpSp>
        <p:nvGrpSpPr>
          <p:cNvPr id="57" name="Group 55">
            <a:extLst>
              <a:ext uri="{FF2B5EF4-FFF2-40B4-BE49-F238E27FC236}">
                <a16:creationId xmlns:a16="http://schemas.microsoft.com/office/drawing/2014/main" id="{9D0AB2B4-CEAF-B042-7966-72576A472528}"/>
              </a:ext>
            </a:extLst>
          </p:cNvPr>
          <p:cNvGrpSpPr>
            <a:grpSpLocks/>
          </p:cNvGrpSpPr>
          <p:nvPr/>
        </p:nvGrpSpPr>
        <p:grpSpPr bwMode="auto">
          <a:xfrm>
            <a:off x="4889500" y="3998913"/>
            <a:ext cx="2859087" cy="1511300"/>
            <a:chOff x="1487" y="1979"/>
            <a:chExt cx="1801" cy="997"/>
          </a:xfrm>
        </p:grpSpPr>
        <p:sp>
          <p:nvSpPr>
            <p:cNvPr id="58" name="Line 7">
              <a:extLst>
                <a:ext uri="{FF2B5EF4-FFF2-40B4-BE49-F238E27FC236}">
                  <a16:creationId xmlns:a16="http://schemas.microsoft.com/office/drawing/2014/main" id="{709EFA0D-0B92-0490-AD6C-BD04E71167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8" y="2703"/>
              <a:ext cx="0" cy="27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9" name="Line 28">
              <a:extLst>
                <a:ext uri="{FF2B5EF4-FFF2-40B4-BE49-F238E27FC236}">
                  <a16:creationId xmlns:a16="http://schemas.microsoft.com/office/drawing/2014/main" id="{5DD68F33-E3FA-1AE2-3DF3-5BBB40DD25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6" y="2448"/>
              <a:ext cx="0" cy="25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0" name="Line 29">
              <a:extLst>
                <a:ext uri="{FF2B5EF4-FFF2-40B4-BE49-F238E27FC236}">
                  <a16:creationId xmlns:a16="http://schemas.microsoft.com/office/drawing/2014/main" id="{0AE6A03B-F183-AB90-520F-BB937303B65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487" y="2700"/>
              <a:ext cx="140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1" name="Rectangle 39">
              <a:extLst>
                <a:ext uri="{FF2B5EF4-FFF2-40B4-BE49-F238E27FC236}">
                  <a16:creationId xmlns:a16="http://schemas.microsoft.com/office/drawing/2014/main" id="{4A1A0FAC-CB34-2DA6-C822-977402DCAC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7" y="2226"/>
              <a:ext cx="771" cy="22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400">
                  <a:solidFill>
                    <a:srgbClr val="000000"/>
                  </a:solidFill>
                </a:rPr>
                <a:t>sumtot</a:t>
              </a:r>
            </a:p>
          </p:txBody>
        </p:sp>
        <p:sp>
          <p:nvSpPr>
            <p:cNvPr id="62" name="Rectangle 54">
              <a:extLst>
                <a:ext uri="{FF2B5EF4-FFF2-40B4-BE49-F238E27FC236}">
                  <a16:creationId xmlns:a16="http://schemas.microsoft.com/office/drawing/2014/main" id="{510FFC04-1381-0877-26CF-387EC8936B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2" y="1979"/>
              <a:ext cx="368" cy="251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400">
                  <a:solidFill>
                    <a:srgbClr val="000000"/>
                  </a:solidFill>
                </a:rPr>
                <a:t>s</a:t>
              </a:r>
              <a:r>
                <a:rPr lang="it-IT" altLang="it-IT" sz="1400" baseline="-25000">
                  <a:solidFill>
                    <a:srgbClr val="000000"/>
                  </a:solidFill>
                </a:rPr>
                <a:t>0</a:t>
              </a:r>
            </a:p>
          </p:txBody>
        </p:sp>
      </p:grpSp>
      <p:grpSp>
        <p:nvGrpSpPr>
          <p:cNvPr id="63" name="Group 63">
            <a:extLst>
              <a:ext uri="{FF2B5EF4-FFF2-40B4-BE49-F238E27FC236}">
                <a16:creationId xmlns:a16="http://schemas.microsoft.com/office/drawing/2014/main" id="{8AB1BEBB-83A0-F21F-25C1-140D5C4D3590}"/>
              </a:ext>
            </a:extLst>
          </p:cNvPr>
          <p:cNvGrpSpPr>
            <a:grpSpLocks/>
          </p:cNvGrpSpPr>
          <p:nvPr/>
        </p:nvGrpSpPr>
        <p:grpSpPr bwMode="auto">
          <a:xfrm>
            <a:off x="4897437" y="5151438"/>
            <a:ext cx="4579938" cy="358775"/>
            <a:chOff x="1492" y="2750"/>
            <a:chExt cx="2885" cy="226"/>
          </a:xfrm>
        </p:grpSpPr>
        <p:sp>
          <p:nvSpPr>
            <p:cNvPr id="64" name="Line 64">
              <a:extLst>
                <a:ext uri="{FF2B5EF4-FFF2-40B4-BE49-F238E27FC236}">
                  <a16:creationId xmlns:a16="http://schemas.microsoft.com/office/drawing/2014/main" id="{44C4EA61-B1D6-48BA-0754-40B0114724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92" y="2750"/>
              <a:ext cx="0" cy="2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it-IT"/>
            </a:p>
          </p:txBody>
        </p:sp>
        <p:sp>
          <p:nvSpPr>
            <p:cNvPr id="65" name="Line 65">
              <a:extLst>
                <a:ext uri="{FF2B5EF4-FFF2-40B4-BE49-F238E27FC236}">
                  <a16:creationId xmlns:a16="http://schemas.microsoft.com/office/drawing/2014/main" id="{0F2C6C79-E61B-F61F-14BF-F8F94AB8DE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63" y="2750"/>
              <a:ext cx="0" cy="2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it-IT"/>
            </a:p>
          </p:txBody>
        </p:sp>
        <p:sp>
          <p:nvSpPr>
            <p:cNvPr id="66" name="Line 66">
              <a:extLst>
                <a:ext uri="{FF2B5EF4-FFF2-40B4-BE49-F238E27FC236}">
                  <a16:creationId xmlns:a16="http://schemas.microsoft.com/office/drawing/2014/main" id="{6AD93A3B-7F38-A832-1459-25A4D4698D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70" y="2750"/>
              <a:ext cx="0" cy="2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it-IT"/>
            </a:p>
          </p:txBody>
        </p:sp>
        <p:sp>
          <p:nvSpPr>
            <p:cNvPr id="67" name="Line 67">
              <a:extLst>
                <a:ext uri="{FF2B5EF4-FFF2-40B4-BE49-F238E27FC236}">
                  <a16:creationId xmlns:a16="http://schemas.microsoft.com/office/drawing/2014/main" id="{8001727C-94CF-472D-3465-FCB14189ED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77" y="2750"/>
              <a:ext cx="0" cy="2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it-IT"/>
            </a:p>
          </p:txBody>
        </p:sp>
      </p:grpSp>
      <p:sp>
        <p:nvSpPr>
          <p:cNvPr id="68" name="Rectangle 11">
            <a:extLst>
              <a:ext uri="{FF2B5EF4-FFF2-40B4-BE49-F238E27FC236}">
                <a16:creationId xmlns:a16="http://schemas.microsoft.com/office/drawing/2014/main" id="{E2FB1A29-9DB0-A24E-633A-6404754736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2012" y="5500688"/>
            <a:ext cx="457200" cy="457200"/>
          </a:xfrm>
          <a:prstGeom prst="rect">
            <a:avLst/>
          </a:prstGeom>
          <a:solidFill>
            <a:schemeClr val="tx1"/>
          </a:solidFill>
          <a:ln w="762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900">
                <a:solidFill>
                  <a:srgbClr val="DBF5F9"/>
                </a:solidFill>
              </a:rPr>
              <a:t>CORE</a:t>
            </a:r>
            <a:endParaRPr lang="it-IT" altLang="it-IT" sz="1400">
              <a:solidFill>
                <a:srgbClr val="FFFFFF"/>
              </a:solidFill>
            </a:endParaRPr>
          </a:p>
        </p:txBody>
      </p:sp>
      <p:sp>
        <p:nvSpPr>
          <p:cNvPr id="69" name="Rectangle 12">
            <a:extLst>
              <a:ext uri="{FF2B5EF4-FFF2-40B4-BE49-F238E27FC236}">
                <a16:creationId xmlns:a16="http://schemas.microsoft.com/office/drawing/2014/main" id="{68841137-9058-7504-F86A-E0E2C9B1DB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6012" y="5500688"/>
            <a:ext cx="457200" cy="457200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900">
                <a:solidFill>
                  <a:srgbClr val="DBF5F9"/>
                </a:solidFill>
              </a:rPr>
              <a:t>CORE</a:t>
            </a:r>
            <a:endParaRPr lang="it-IT" altLang="it-IT" sz="4400">
              <a:solidFill>
                <a:srgbClr val="FFFFFF"/>
              </a:solidFill>
            </a:endParaRPr>
          </a:p>
        </p:txBody>
      </p:sp>
      <p:sp>
        <p:nvSpPr>
          <p:cNvPr id="70" name="Rectangle 13">
            <a:extLst>
              <a:ext uri="{FF2B5EF4-FFF2-40B4-BE49-F238E27FC236}">
                <a16:creationId xmlns:a16="http://schemas.microsoft.com/office/drawing/2014/main" id="{6B89AFEC-AD2E-6634-9B00-6DA6FBAE1F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6212" y="5500688"/>
            <a:ext cx="457200" cy="4572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900">
                <a:solidFill>
                  <a:srgbClr val="DBF5F9"/>
                </a:solidFill>
              </a:rPr>
              <a:t>CORE</a:t>
            </a:r>
            <a:endParaRPr lang="it-IT" altLang="it-IT" sz="1400">
              <a:solidFill>
                <a:srgbClr val="FFFFFF"/>
              </a:solidFill>
            </a:endParaRPr>
          </a:p>
        </p:txBody>
      </p:sp>
      <p:sp>
        <p:nvSpPr>
          <p:cNvPr id="71" name="Rectangle 14">
            <a:extLst>
              <a:ext uri="{FF2B5EF4-FFF2-40B4-BE49-F238E27FC236}">
                <a16:creationId xmlns:a16="http://schemas.microsoft.com/office/drawing/2014/main" id="{04B4163A-D225-82D5-2882-792D79CD77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44012" y="5500688"/>
            <a:ext cx="457200" cy="4572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900">
                <a:solidFill>
                  <a:srgbClr val="DBF5F9"/>
                </a:solidFill>
              </a:rPr>
              <a:t>CORE</a:t>
            </a:r>
            <a:endParaRPr lang="it-IT" altLang="it-IT" sz="1400">
              <a:solidFill>
                <a:srgbClr val="DBF5F9"/>
              </a:solidFill>
            </a:endParaRPr>
          </a:p>
        </p:txBody>
      </p:sp>
      <p:sp>
        <p:nvSpPr>
          <p:cNvPr id="72" name="Text Box 16">
            <a:extLst>
              <a:ext uri="{FF2B5EF4-FFF2-40B4-BE49-F238E27FC236}">
                <a16:creationId xmlns:a16="http://schemas.microsoft.com/office/drawing/2014/main" id="{7C218C86-DD4B-5CAA-3857-8D28F451AA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2175" y="5957888"/>
            <a:ext cx="441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>
                <a:solidFill>
                  <a:srgbClr val="000000"/>
                </a:solidFill>
              </a:rPr>
              <a:t>C</a:t>
            </a:r>
            <a:r>
              <a:rPr lang="it-IT" altLang="it-IT" sz="2000" baseline="-25000">
                <a:solidFill>
                  <a:srgbClr val="000000"/>
                </a:solidFill>
              </a:rPr>
              <a:t>0</a:t>
            </a:r>
            <a:endParaRPr lang="it-IT" altLang="it-IT" sz="2000">
              <a:solidFill>
                <a:srgbClr val="000000"/>
              </a:solidFill>
            </a:endParaRPr>
          </a:p>
        </p:txBody>
      </p:sp>
      <p:sp>
        <p:nvSpPr>
          <p:cNvPr id="73" name="Text Box 17">
            <a:extLst>
              <a:ext uri="{FF2B5EF4-FFF2-40B4-BE49-F238E27FC236}">
                <a16:creationId xmlns:a16="http://schemas.microsoft.com/office/drawing/2014/main" id="{2445682C-66E3-AF20-7676-1C88793340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5957888"/>
            <a:ext cx="4143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>
                <a:solidFill>
                  <a:srgbClr val="00B050"/>
                </a:solidFill>
              </a:rPr>
              <a:t>C</a:t>
            </a:r>
            <a:r>
              <a:rPr lang="it-IT" altLang="it-IT" sz="2000" baseline="-25000">
                <a:solidFill>
                  <a:srgbClr val="00B050"/>
                </a:solidFill>
              </a:rPr>
              <a:t>1</a:t>
            </a:r>
            <a:endParaRPr lang="it-IT" altLang="it-IT" sz="2000">
              <a:solidFill>
                <a:srgbClr val="00B050"/>
              </a:solidFill>
            </a:endParaRPr>
          </a:p>
        </p:txBody>
      </p:sp>
      <p:sp>
        <p:nvSpPr>
          <p:cNvPr id="74" name="Text Box 18">
            <a:extLst>
              <a:ext uri="{FF2B5EF4-FFF2-40B4-BE49-F238E27FC236}">
                <a16:creationId xmlns:a16="http://schemas.microsoft.com/office/drawing/2014/main" id="{75D0C3E6-6D26-A3D2-2582-F8C2AD5A7F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7012" y="5957888"/>
            <a:ext cx="441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>
                <a:solidFill>
                  <a:srgbClr val="0000FF"/>
                </a:solidFill>
              </a:rPr>
              <a:t>C</a:t>
            </a:r>
            <a:r>
              <a:rPr lang="it-IT" altLang="it-IT" sz="2000" baseline="-25000">
                <a:solidFill>
                  <a:srgbClr val="0000FF"/>
                </a:solidFill>
              </a:rPr>
              <a:t>2</a:t>
            </a:r>
            <a:endParaRPr lang="it-IT" altLang="it-IT" sz="2000">
              <a:solidFill>
                <a:srgbClr val="0000FF"/>
              </a:solidFill>
            </a:endParaRPr>
          </a:p>
        </p:txBody>
      </p:sp>
      <p:sp>
        <p:nvSpPr>
          <p:cNvPr id="75" name="Text Box 19">
            <a:extLst>
              <a:ext uri="{FF2B5EF4-FFF2-40B4-BE49-F238E27FC236}">
                <a16:creationId xmlns:a16="http://schemas.microsoft.com/office/drawing/2014/main" id="{99B45FD5-BA9C-D5DE-4932-1D56433140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3225" y="5957888"/>
            <a:ext cx="441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>
                <a:solidFill>
                  <a:srgbClr val="FF0000"/>
                </a:solidFill>
              </a:rPr>
              <a:t>C</a:t>
            </a:r>
            <a:r>
              <a:rPr lang="it-IT" altLang="it-IT" sz="2000" baseline="-25000">
                <a:solidFill>
                  <a:srgbClr val="FF0000"/>
                </a:solidFill>
              </a:rPr>
              <a:t>3</a:t>
            </a:r>
            <a:endParaRPr lang="it-IT" altLang="it-IT" sz="2000">
              <a:solidFill>
                <a:srgbClr val="FF0000"/>
              </a:solidFill>
            </a:endParaRPr>
          </a:p>
        </p:txBody>
      </p:sp>
      <p:grpSp>
        <p:nvGrpSpPr>
          <p:cNvPr id="76" name="Group 27">
            <a:extLst>
              <a:ext uri="{FF2B5EF4-FFF2-40B4-BE49-F238E27FC236}">
                <a16:creationId xmlns:a16="http://schemas.microsoft.com/office/drawing/2014/main" id="{CE864DA8-723F-A1F4-9EF4-6EAAC60737CD}"/>
              </a:ext>
            </a:extLst>
          </p:cNvPr>
          <p:cNvGrpSpPr>
            <a:grpSpLocks/>
          </p:cNvGrpSpPr>
          <p:nvPr/>
        </p:nvGrpSpPr>
        <p:grpSpPr bwMode="auto">
          <a:xfrm>
            <a:off x="4357687" y="5429250"/>
            <a:ext cx="228600" cy="533400"/>
            <a:chOff x="720" y="2928"/>
            <a:chExt cx="144" cy="336"/>
          </a:xfrm>
        </p:grpSpPr>
        <p:sp>
          <p:nvSpPr>
            <p:cNvPr id="77" name="Oval 28">
              <a:extLst>
                <a:ext uri="{FF2B5EF4-FFF2-40B4-BE49-F238E27FC236}">
                  <a16:creationId xmlns:a16="http://schemas.microsoft.com/office/drawing/2014/main" id="{E38D11C7-568A-455C-7D3C-0CB2A50925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2928"/>
              <a:ext cx="144" cy="336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400">
                <a:solidFill>
                  <a:srgbClr val="00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78" name="Oval 29" descr="25%">
              <a:extLst>
                <a:ext uri="{FF2B5EF4-FFF2-40B4-BE49-F238E27FC236}">
                  <a16:creationId xmlns:a16="http://schemas.microsoft.com/office/drawing/2014/main" id="{B8949D5E-005B-9DB8-DF8D-1CAB879A58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5" y="2992"/>
              <a:ext cx="96" cy="96"/>
            </a:xfrm>
            <a:prstGeom prst="ellips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2000">
                <a:solidFill>
                  <a:srgbClr val="04617B"/>
                </a:solidFill>
                <a:latin typeface="Tech" pitchFamily="34" charset="0"/>
              </a:endParaRPr>
            </a:p>
          </p:txBody>
        </p:sp>
        <p:sp>
          <p:nvSpPr>
            <p:cNvPr id="79" name="Oval 30">
              <a:extLst>
                <a:ext uri="{FF2B5EF4-FFF2-40B4-BE49-F238E27FC236}">
                  <a16:creationId xmlns:a16="http://schemas.microsoft.com/office/drawing/2014/main" id="{C402371A-F8CD-BE12-701C-87BFEAAAD3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6" y="3111"/>
              <a:ext cx="96" cy="96"/>
            </a:xfrm>
            <a:prstGeom prst="ellipse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400">
                <a:solidFill>
                  <a:srgbClr val="000000"/>
                </a:solidFill>
                <a:latin typeface="Tahoma" panose="020B0604030504040204" pitchFamily="34" charset="0"/>
              </a:endParaRPr>
            </a:p>
          </p:txBody>
        </p:sp>
      </p:grpSp>
      <p:grpSp>
        <p:nvGrpSpPr>
          <p:cNvPr id="80" name="Group 40">
            <a:extLst>
              <a:ext uri="{FF2B5EF4-FFF2-40B4-BE49-F238E27FC236}">
                <a16:creationId xmlns:a16="http://schemas.microsoft.com/office/drawing/2014/main" id="{C9B8BDF7-DC7D-CFAE-2DC1-5ADD7A5F1A12}"/>
              </a:ext>
            </a:extLst>
          </p:cNvPr>
          <p:cNvGrpSpPr>
            <a:grpSpLocks/>
          </p:cNvGrpSpPr>
          <p:nvPr/>
        </p:nvGrpSpPr>
        <p:grpSpPr bwMode="auto">
          <a:xfrm>
            <a:off x="5881687" y="5429250"/>
            <a:ext cx="228600" cy="533400"/>
            <a:chOff x="192" y="2928"/>
            <a:chExt cx="144" cy="336"/>
          </a:xfrm>
        </p:grpSpPr>
        <p:sp>
          <p:nvSpPr>
            <p:cNvPr id="81" name="Oval 41">
              <a:extLst>
                <a:ext uri="{FF2B5EF4-FFF2-40B4-BE49-F238E27FC236}">
                  <a16:creationId xmlns:a16="http://schemas.microsoft.com/office/drawing/2014/main" id="{2504E285-777C-A191-4BA2-6D2664730B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2928"/>
              <a:ext cx="144" cy="336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400">
                <a:solidFill>
                  <a:srgbClr val="00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82" name="Oval 42">
              <a:extLst>
                <a:ext uri="{FF2B5EF4-FFF2-40B4-BE49-F238E27FC236}">
                  <a16:creationId xmlns:a16="http://schemas.microsoft.com/office/drawing/2014/main" id="{4E1B2D3B-F72B-0ACB-4566-9CF1AB1BB0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" y="2992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2000">
                <a:solidFill>
                  <a:srgbClr val="04617B"/>
                </a:solidFill>
                <a:latin typeface="Tech" pitchFamily="34" charset="0"/>
              </a:endParaRPr>
            </a:p>
          </p:txBody>
        </p:sp>
        <p:sp>
          <p:nvSpPr>
            <p:cNvPr id="83" name="Oval 43" descr="25%">
              <a:extLst>
                <a:ext uri="{FF2B5EF4-FFF2-40B4-BE49-F238E27FC236}">
                  <a16:creationId xmlns:a16="http://schemas.microsoft.com/office/drawing/2014/main" id="{BA6073BD-3ADF-B652-D955-F2D8E7C3FB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" y="3111"/>
              <a:ext cx="96" cy="96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400">
                <a:solidFill>
                  <a:srgbClr val="000000"/>
                </a:solidFill>
                <a:latin typeface="Tahoma" panose="020B0604030504040204" pitchFamily="34" charset="0"/>
              </a:endParaRPr>
            </a:p>
          </p:txBody>
        </p:sp>
      </p:grpSp>
      <p:grpSp>
        <p:nvGrpSpPr>
          <p:cNvPr id="84" name="Group 44">
            <a:extLst>
              <a:ext uri="{FF2B5EF4-FFF2-40B4-BE49-F238E27FC236}">
                <a16:creationId xmlns:a16="http://schemas.microsoft.com/office/drawing/2014/main" id="{9A39158E-5F2C-4D6A-5384-120EBCA21DDB}"/>
              </a:ext>
            </a:extLst>
          </p:cNvPr>
          <p:cNvGrpSpPr>
            <a:grpSpLocks/>
          </p:cNvGrpSpPr>
          <p:nvPr/>
        </p:nvGrpSpPr>
        <p:grpSpPr bwMode="auto">
          <a:xfrm>
            <a:off x="7481887" y="5429250"/>
            <a:ext cx="228600" cy="533400"/>
            <a:chOff x="192" y="2928"/>
            <a:chExt cx="144" cy="336"/>
          </a:xfrm>
        </p:grpSpPr>
        <p:sp>
          <p:nvSpPr>
            <p:cNvPr id="85" name="Oval 45">
              <a:extLst>
                <a:ext uri="{FF2B5EF4-FFF2-40B4-BE49-F238E27FC236}">
                  <a16:creationId xmlns:a16="http://schemas.microsoft.com/office/drawing/2014/main" id="{F789344D-7FF7-11C6-90CA-30D86EF908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2928"/>
              <a:ext cx="144" cy="336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400">
                <a:solidFill>
                  <a:srgbClr val="00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86" name="Oval 46">
              <a:extLst>
                <a:ext uri="{FF2B5EF4-FFF2-40B4-BE49-F238E27FC236}">
                  <a16:creationId xmlns:a16="http://schemas.microsoft.com/office/drawing/2014/main" id="{C7AF1C35-054C-5209-45DB-AAB9510B04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" y="2992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2000">
                <a:solidFill>
                  <a:srgbClr val="04617B"/>
                </a:solidFill>
                <a:latin typeface="Tech" pitchFamily="34" charset="0"/>
              </a:endParaRPr>
            </a:p>
          </p:txBody>
        </p:sp>
        <p:sp>
          <p:nvSpPr>
            <p:cNvPr id="87" name="Oval 47" descr="25%">
              <a:extLst>
                <a:ext uri="{FF2B5EF4-FFF2-40B4-BE49-F238E27FC236}">
                  <a16:creationId xmlns:a16="http://schemas.microsoft.com/office/drawing/2014/main" id="{F940F0D0-DBC1-3AF5-EE4F-CDFC072EBF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" y="3111"/>
              <a:ext cx="96" cy="96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400">
                <a:solidFill>
                  <a:srgbClr val="000000"/>
                </a:solidFill>
                <a:latin typeface="Tahoma" panose="020B0604030504040204" pitchFamily="34" charset="0"/>
              </a:endParaRPr>
            </a:p>
          </p:txBody>
        </p:sp>
      </p:grpSp>
      <p:grpSp>
        <p:nvGrpSpPr>
          <p:cNvPr id="88" name="Group 48">
            <a:extLst>
              <a:ext uri="{FF2B5EF4-FFF2-40B4-BE49-F238E27FC236}">
                <a16:creationId xmlns:a16="http://schemas.microsoft.com/office/drawing/2014/main" id="{C79BAC1F-7E67-905F-A449-4BBEA37DCC8D}"/>
              </a:ext>
            </a:extLst>
          </p:cNvPr>
          <p:cNvGrpSpPr>
            <a:grpSpLocks/>
          </p:cNvGrpSpPr>
          <p:nvPr/>
        </p:nvGrpSpPr>
        <p:grpSpPr bwMode="auto">
          <a:xfrm>
            <a:off x="8929687" y="5429250"/>
            <a:ext cx="228600" cy="533400"/>
            <a:chOff x="192" y="2928"/>
            <a:chExt cx="144" cy="336"/>
          </a:xfrm>
        </p:grpSpPr>
        <p:sp>
          <p:nvSpPr>
            <p:cNvPr id="89" name="Oval 49">
              <a:extLst>
                <a:ext uri="{FF2B5EF4-FFF2-40B4-BE49-F238E27FC236}">
                  <a16:creationId xmlns:a16="http://schemas.microsoft.com/office/drawing/2014/main" id="{7FF97025-1B28-7B12-36AD-D369F5F98B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2928"/>
              <a:ext cx="144" cy="336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400">
                <a:solidFill>
                  <a:srgbClr val="00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90" name="Oval 50">
              <a:extLst>
                <a:ext uri="{FF2B5EF4-FFF2-40B4-BE49-F238E27FC236}">
                  <a16:creationId xmlns:a16="http://schemas.microsoft.com/office/drawing/2014/main" id="{11B5BBF4-EFCE-2F5D-4582-93ABE4C50C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" y="2992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2000">
                <a:solidFill>
                  <a:srgbClr val="04617B"/>
                </a:solidFill>
                <a:latin typeface="Tech" pitchFamily="34" charset="0"/>
              </a:endParaRPr>
            </a:p>
          </p:txBody>
        </p:sp>
        <p:sp>
          <p:nvSpPr>
            <p:cNvPr id="91" name="Oval 51" descr="25%">
              <a:extLst>
                <a:ext uri="{FF2B5EF4-FFF2-40B4-BE49-F238E27FC236}">
                  <a16:creationId xmlns:a16="http://schemas.microsoft.com/office/drawing/2014/main" id="{0F30A1B8-1E02-681A-27DD-45CA10BB85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" y="3111"/>
              <a:ext cx="96" cy="96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400">
                <a:solidFill>
                  <a:srgbClr val="000000"/>
                </a:solidFill>
                <a:latin typeface="Tahoma" panose="020B0604030504040204" pitchFamily="34" charset="0"/>
              </a:endParaRPr>
            </a:p>
          </p:txBody>
        </p:sp>
      </p:grpSp>
      <p:sp>
        <p:nvSpPr>
          <p:cNvPr id="92" name="Rectangle 21">
            <a:extLst>
              <a:ext uri="{FF2B5EF4-FFF2-40B4-BE49-F238E27FC236}">
                <a16:creationId xmlns:a16="http://schemas.microsoft.com/office/drawing/2014/main" id="{1F9B0D18-8E06-227D-A1C0-C99519C888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7312" y="4000500"/>
            <a:ext cx="60960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400">
                <a:solidFill>
                  <a:srgbClr val="000000"/>
                </a:solidFill>
              </a:rPr>
              <a:t>s</a:t>
            </a:r>
            <a:r>
              <a:rPr lang="it-IT" altLang="it-IT" sz="1400" baseline="-250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93" name="Rectangle 22">
            <a:extLst>
              <a:ext uri="{FF2B5EF4-FFF2-40B4-BE49-F238E27FC236}">
                <a16:creationId xmlns:a16="http://schemas.microsoft.com/office/drawing/2014/main" id="{C43B0B3B-DD60-F2D1-8153-C2F2BDFC61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2187" y="4000500"/>
            <a:ext cx="60960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400">
                <a:solidFill>
                  <a:srgbClr val="000000"/>
                </a:solidFill>
              </a:rPr>
              <a:t>s</a:t>
            </a:r>
            <a:r>
              <a:rPr lang="it-IT" altLang="it-IT" sz="1400" baseline="-250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94" name="Rectangle 23">
            <a:extLst>
              <a:ext uri="{FF2B5EF4-FFF2-40B4-BE49-F238E27FC236}">
                <a16:creationId xmlns:a16="http://schemas.microsoft.com/office/drawing/2014/main" id="{7982C13F-1389-DFE7-3EA4-5A09F87470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5637" y="4000500"/>
            <a:ext cx="60960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400">
                <a:solidFill>
                  <a:srgbClr val="000000"/>
                </a:solidFill>
              </a:rPr>
              <a:t>s</a:t>
            </a:r>
            <a:r>
              <a:rPr lang="it-IT" altLang="it-IT" sz="1400" baseline="-25000">
                <a:solidFill>
                  <a:srgbClr val="00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914788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714A272B-3213-A33B-BC0E-F4CF860590E8}"/>
              </a:ext>
            </a:extLst>
          </p:cNvPr>
          <p:cNvSpPr txBox="1">
            <a:spLocks noChangeArrowheads="1"/>
          </p:cNvSpPr>
          <p:nvPr/>
        </p:nvSpPr>
        <p:spPr>
          <a:xfrm>
            <a:off x="387163" y="2884670"/>
            <a:ext cx="7772400" cy="4413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it-IT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Example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N=16, p=4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197A4799-6100-F036-8D43-A355D1557544}"/>
              </a:ext>
            </a:extLst>
          </p:cNvPr>
          <p:cNvSpPr txBox="1">
            <a:spLocks noChangeArrowheads="1"/>
          </p:cNvSpPr>
          <p:nvPr/>
        </p:nvSpPr>
        <p:spPr>
          <a:xfrm>
            <a:off x="3948836" y="1080236"/>
            <a:ext cx="8051800" cy="8382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2E3C5D"/>
                </a:solidFill>
                <a:latin typeface="Avenir Black" panose="02000503020000020003" pitchFamily="2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venir Black" panose="02000503020000020003" pitchFamily="2" charset="0"/>
                <a:ea typeface="+mj-ea"/>
                <a:cs typeface="Calibri" panose="020F0502020204030204" pitchFamily="34" charset="0"/>
              </a:rPr>
              <a:t>Parallel</a:t>
            </a:r>
            <a:r>
              <a:rPr kumimoji="0" lang="it-IT" alt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venir Black" panose="02000503020000020003" pitchFamily="2" charset="0"/>
                <a:ea typeface="+mj-ea"/>
                <a:cs typeface="Calibri" panose="020F0502020204030204" pitchFamily="34" charset="0"/>
              </a:rPr>
              <a:t> sum – </a:t>
            </a:r>
            <a:r>
              <a:rPr kumimoji="0" lang="it-IT" alt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enir Black" panose="02000503020000020003" pitchFamily="2" charset="0"/>
                <a:ea typeface="+mj-ea"/>
                <a:cs typeface="Calibri" panose="020F0502020204030204" pitchFamily="34" charset="0"/>
              </a:rPr>
              <a:t>MIMD-SM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EBCD0C9F-8895-E059-317C-6D2E49161C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2107" y="1743078"/>
            <a:ext cx="11475067" cy="1143000"/>
          </a:xfrm>
        </p:spPr>
        <p:txBody>
          <a:bodyPr/>
          <a:lstStyle/>
          <a:p>
            <a:pPr eaLnBrk="1" hangingPunct="1"/>
            <a:r>
              <a:rPr lang="it-IT" altLang="it-IT" sz="3200" dirty="0">
                <a:solidFill>
                  <a:srgbClr val="00B050"/>
                </a:solidFill>
              </a:rPr>
              <a:t>Local </a:t>
            </a:r>
            <a:r>
              <a:rPr lang="it-IT" altLang="it-IT" sz="3200" dirty="0" err="1">
                <a:solidFill>
                  <a:srgbClr val="00B050"/>
                </a:solidFill>
              </a:rPr>
              <a:t>results</a:t>
            </a:r>
            <a:r>
              <a:rPr lang="it-IT" altLang="it-IT" sz="3200" dirty="0">
                <a:solidFill>
                  <a:srgbClr val="00B050"/>
                </a:solidFill>
              </a:rPr>
              <a:t> </a:t>
            </a:r>
            <a:r>
              <a:rPr lang="it-IT" altLang="it-IT" sz="3200" dirty="0" err="1">
                <a:solidFill>
                  <a:srgbClr val="00B050"/>
                </a:solidFill>
              </a:rPr>
              <a:t>collection</a:t>
            </a:r>
            <a:r>
              <a:rPr lang="it-IT" altLang="it-IT" sz="3200" dirty="0">
                <a:solidFill>
                  <a:srgbClr val="00B050"/>
                </a:solidFill>
              </a:rPr>
              <a:t>: </a:t>
            </a:r>
            <a:r>
              <a:rPr lang="it-IT" altLang="it-IT" sz="3200" dirty="0">
                <a:solidFill>
                  <a:schemeClr val="tx1"/>
                </a:solidFill>
              </a:rPr>
              <a:t> 1 strategy</a:t>
            </a:r>
            <a:endParaRPr lang="it-IT" altLang="it-IT" sz="2400" dirty="0">
              <a:solidFill>
                <a:schemeClr val="tx1"/>
              </a:solidFill>
            </a:endParaRPr>
          </a:p>
        </p:txBody>
      </p:sp>
      <p:sp>
        <p:nvSpPr>
          <p:cNvPr id="54" name="Text Box 32">
            <a:extLst>
              <a:ext uri="{FF2B5EF4-FFF2-40B4-BE49-F238E27FC236}">
                <a16:creationId xmlns:a16="http://schemas.microsoft.com/office/drawing/2014/main" id="{41F9905A-CB13-2EA9-A800-4807D4FD4D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0325" y="4797425"/>
            <a:ext cx="17986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sumtot</a:t>
            </a:r>
            <a:r>
              <a:rPr kumimoji="0" lang="it-IT" alt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=sumtot+s</a:t>
            </a:r>
            <a:r>
              <a:rPr kumimoji="0" lang="it-IT" altLang="it-IT" sz="14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</a:t>
            </a:r>
            <a:endParaRPr kumimoji="0" lang="it-IT" altLang="it-IT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5" name="Text Box 48">
            <a:extLst>
              <a:ext uri="{FF2B5EF4-FFF2-40B4-BE49-F238E27FC236}">
                <a16:creationId xmlns:a16="http://schemas.microsoft.com/office/drawing/2014/main" id="{59736967-34C1-112B-C7D8-6AC3C122A4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8632" y="5510213"/>
            <a:ext cx="2451312" cy="400110"/>
          </a:xfrm>
          <a:prstGeom prst="rect">
            <a:avLst/>
          </a:prstGeom>
          <a:solidFill>
            <a:srgbClr val="FF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updates and </a:t>
            </a:r>
            <a:r>
              <a:rPr kumimoji="0" lang="it-IT" alt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writes</a:t>
            </a:r>
            <a:endParaRPr kumimoji="0" lang="it-IT" altLang="it-IT" sz="2000" b="0" i="0" u="none" strike="noStrike" kern="1200" cap="none" spc="0" normalizeH="0" baseline="0" noProof="0" dirty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48" name="Line 4">
            <a:extLst>
              <a:ext uri="{FF2B5EF4-FFF2-40B4-BE49-F238E27FC236}">
                <a16:creationId xmlns:a16="http://schemas.microsoft.com/office/drawing/2014/main" id="{1F42A13A-9ADB-5666-361D-386161836ECB}"/>
              </a:ext>
            </a:extLst>
          </p:cNvPr>
          <p:cNvSpPr>
            <a:spLocks noChangeShapeType="1"/>
          </p:cNvSpPr>
          <p:nvPr/>
        </p:nvSpPr>
        <p:spPr bwMode="auto">
          <a:xfrm>
            <a:off x="7477125" y="4626093"/>
            <a:ext cx="0" cy="457200"/>
          </a:xfrm>
          <a:prstGeom prst="line">
            <a:avLst/>
          </a:prstGeom>
          <a:noFill/>
          <a:ln w="28575" cap="rnd">
            <a:solidFill>
              <a:schemeClr val="bg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9" name="Line 5">
            <a:extLst>
              <a:ext uri="{FF2B5EF4-FFF2-40B4-BE49-F238E27FC236}">
                <a16:creationId xmlns:a16="http://schemas.microsoft.com/office/drawing/2014/main" id="{288ABB48-5499-E785-9C2F-40444BB370D6}"/>
              </a:ext>
            </a:extLst>
          </p:cNvPr>
          <p:cNvSpPr>
            <a:spLocks noChangeShapeType="1"/>
          </p:cNvSpPr>
          <p:nvPr/>
        </p:nvSpPr>
        <p:spPr bwMode="auto">
          <a:xfrm>
            <a:off x="5191125" y="5083293"/>
            <a:ext cx="4572000" cy="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0" name="Rectangle 23">
            <a:extLst>
              <a:ext uri="{FF2B5EF4-FFF2-40B4-BE49-F238E27FC236}">
                <a16:creationId xmlns:a16="http://schemas.microsoft.com/office/drawing/2014/main" id="{7167756A-29FA-93EA-B800-32828673E2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7325" y="2644893"/>
            <a:ext cx="4419600" cy="1981200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 bIns="720000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>
                <a:solidFill>
                  <a:srgbClr val="000000"/>
                </a:solidFill>
              </a:rPr>
              <a:t>a</a:t>
            </a:r>
            <a:r>
              <a:rPr lang="it-IT" altLang="it-IT" sz="2000" baseline="-25000">
                <a:solidFill>
                  <a:srgbClr val="000000"/>
                </a:solidFill>
              </a:rPr>
              <a:t>0</a:t>
            </a:r>
            <a:r>
              <a:rPr lang="it-IT" altLang="it-IT" sz="2000">
                <a:solidFill>
                  <a:srgbClr val="000000"/>
                </a:solidFill>
              </a:rPr>
              <a:t>	a</a:t>
            </a:r>
            <a:r>
              <a:rPr lang="it-IT" altLang="it-IT" sz="2000" baseline="-25000">
                <a:solidFill>
                  <a:srgbClr val="000000"/>
                </a:solidFill>
              </a:rPr>
              <a:t>1</a:t>
            </a:r>
            <a:r>
              <a:rPr lang="it-IT" altLang="it-IT" sz="2000">
                <a:solidFill>
                  <a:srgbClr val="000000"/>
                </a:solidFill>
              </a:rPr>
              <a:t>	a</a:t>
            </a:r>
            <a:r>
              <a:rPr lang="it-IT" altLang="it-IT" sz="2000" baseline="-25000">
                <a:solidFill>
                  <a:srgbClr val="000000"/>
                </a:solidFill>
              </a:rPr>
              <a:t>2</a:t>
            </a:r>
            <a:r>
              <a:rPr lang="it-IT" altLang="it-IT" sz="2000">
                <a:solidFill>
                  <a:srgbClr val="000000"/>
                </a:solidFill>
              </a:rPr>
              <a:t>	a</a:t>
            </a:r>
            <a:r>
              <a:rPr lang="it-IT" altLang="it-IT" sz="2000" baseline="-25000">
                <a:solidFill>
                  <a:srgbClr val="000000"/>
                </a:solidFill>
              </a:rPr>
              <a:t>3</a:t>
            </a:r>
            <a:endParaRPr lang="it-IT" altLang="it-IT" sz="2000">
              <a:solidFill>
                <a:srgbClr val="000000"/>
              </a:solidFill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>
                <a:solidFill>
                  <a:srgbClr val="000000"/>
                </a:solidFill>
              </a:rPr>
              <a:t>a</a:t>
            </a:r>
            <a:r>
              <a:rPr lang="it-IT" altLang="it-IT" sz="2000" baseline="-25000">
                <a:solidFill>
                  <a:srgbClr val="000000"/>
                </a:solidFill>
              </a:rPr>
              <a:t>4</a:t>
            </a:r>
            <a:r>
              <a:rPr lang="it-IT" altLang="it-IT" sz="2000">
                <a:solidFill>
                  <a:srgbClr val="000000"/>
                </a:solidFill>
              </a:rPr>
              <a:t>	a</a:t>
            </a:r>
            <a:r>
              <a:rPr lang="it-IT" altLang="it-IT" sz="2000" baseline="-25000">
                <a:solidFill>
                  <a:srgbClr val="000000"/>
                </a:solidFill>
              </a:rPr>
              <a:t>5</a:t>
            </a:r>
            <a:r>
              <a:rPr lang="it-IT" altLang="it-IT" sz="2000">
                <a:solidFill>
                  <a:srgbClr val="000000"/>
                </a:solidFill>
              </a:rPr>
              <a:t>	a</a:t>
            </a:r>
            <a:r>
              <a:rPr lang="it-IT" altLang="it-IT" sz="2000" baseline="-25000">
                <a:solidFill>
                  <a:srgbClr val="000000"/>
                </a:solidFill>
              </a:rPr>
              <a:t>6</a:t>
            </a:r>
            <a:r>
              <a:rPr lang="it-IT" altLang="it-IT" sz="2000">
                <a:solidFill>
                  <a:srgbClr val="000000"/>
                </a:solidFill>
              </a:rPr>
              <a:t>	a</a:t>
            </a:r>
            <a:r>
              <a:rPr lang="it-IT" altLang="it-IT" sz="2000" baseline="-25000">
                <a:solidFill>
                  <a:srgbClr val="000000"/>
                </a:solidFill>
              </a:rPr>
              <a:t>7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>
                <a:solidFill>
                  <a:srgbClr val="000000"/>
                </a:solidFill>
              </a:rPr>
              <a:t>a</a:t>
            </a:r>
            <a:r>
              <a:rPr lang="it-IT" altLang="it-IT" sz="2000" baseline="-25000">
                <a:solidFill>
                  <a:srgbClr val="000000"/>
                </a:solidFill>
              </a:rPr>
              <a:t>8</a:t>
            </a:r>
            <a:r>
              <a:rPr lang="it-IT" altLang="it-IT" sz="2000">
                <a:solidFill>
                  <a:srgbClr val="000000"/>
                </a:solidFill>
              </a:rPr>
              <a:t>	a</a:t>
            </a:r>
            <a:r>
              <a:rPr lang="it-IT" altLang="it-IT" sz="2000" baseline="-25000">
                <a:solidFill>
                  <a:srgbClr val="000000"/>
                </a:solidFill>
              </a:rPr>
              <a:t>9</a:t>
            </a:r>
            <a:r>
              <a:rPr lang="it-IT" altLang="it-IT" sz="2000">
                <a:solidFill>
                  <a:srgbClr val="000000"/>
                </a:solidFill>
              </a:rPr>
              <a:t>	a</a:t>
            </a:r>
            <a:r>
              <a:rPr lang="it-IT" altLang="it-IT" sz="2000" baseline="-25000">
                <a:solidFill>
                  <a:srgbClr val="000000"/>
                </a:solidFill>
              </a:rPr>
              <a:t>10</a:t>
            </a:r>
            <a:r>
              <a:rPr lang="it-IT" altLang="it-IT" sz="2000">
                <a:solidFill>
                  <a:srgbClr val="000000"/>
                </a:solidFill>
              </a:rPr>
              <a:t>	a</a:t>
            </a:r>
            <a:r>
              <a:rPr lang="it-IT" altLang="it-IT" sz="2000" baseline="-25000">
                <a:solidFill>
                  <a:srgbClr val="000000"/>
                </a:solidFill>
              </a:rPr>
              <a:t>11</a:t>
            </a:r>
            <a:endParaRPr lang="it-IT" altLang="it-IT" sz="2000">
              <a:solidFill>
                <a:srgbClr val="000000"/>
              </a:solidFill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>
                <a:solidFill>
                  <a:srgbClr val="000000"/>
                </a:solidFill>
              </a:rPr>
              <a:t>a</a:t>
            </a:r>
            <a:r>
              <a:rPr lang="it-IT" altLang="it-IT" sz="2000" baseline="-25000">
                <a:solidFill>
                  <a:srgbClr val="000000"/>
                </a:solidFill>
              </a:rPr>
              <a:t>12</a:t>
            </a:r>
            <a:r>
              <a:rPr lang="it-IT" altLang="it-IT" sz="2000">
                <a:solidFill>
                  <a:srgbClr val="000000"/>
                </a:solidFill>
              </a:rPr>
              <a:t>	a</a:t>
            </a:r>
            <a:r>
              <a:rPr lang="it-IT" altLang="it-IT" sz="2000" baseline="-25000">
                <a:solidFill>
                  <a:srgbClr val="000000"/>
                </a:solidFill>
              </a:rPr>
              <a:t>13</a:t>
            </a:r>
            <a:r>
              <a:rPr lang="it-IT" altLang="it-IT" sz="2000">
                <a:solidFill>
                  <a:srgbClr val="000000"/>
                </a:solidFill>
              </a:rPr>
              <a:t>	a</a:t>
            </a:r>
            <a:r>
              <a:rPr lang="it-IT" altLang="it-IT" sz="2000" baseline="-25000">
                <a:solidFill>
                  <a:srgbClr val="000000"/>
                </a:solidFill>
              </a:rPr>
              <a:t>14</a:t>
            </a:r>
            <a:r>
              <a:rPr lang="it-IT" altLang="it-IT" sz="2000">
                <a:solidFill>
                  <a:srgbClr val="000000"/>
                </a:solidFill>
              </a:rPr>
              <a:t>	a</a:t>
            </a:r>
            <a:r>
              <a:rPr lang="it-IT" altLang="it-IT" sz="2000" baseline="-25000">
                <a:solidFill>
                  <a:srgbClr val="000000"/>
                </a:solidFill>
              </a:rPr>
              <a:t>15</a:t>
            </a:r>
          </a:p>
        </p:txBody>
      </p:sp>
      <p:sp>
        <p:nvSpPr>
          <p:cNvPr id="51" name="Rectangle 21">
            <a:extLst>
              <a:ext uri="{FF2B5EF4-FFF2-40B4-BE49-F238E27FC236}">
                <a16:creationId xmlns:a16="http://schemas.microsoft.com/office/drawing/2014/main" id="{B179A7AD-6D8E-D60F-B870-2AD5816C5C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3978393"/>
            <a:ext cx="609600" cy="323850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it-IT" altLang="it-IT" sz="14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grpSp>
        <p:nvGrpSpPr>
          <p:cNvPr id="95" name="Group 29">
            <a:extLst>
              <a:ext uri="{FF2B5EF4-FFF2-40B4-BE49-F238E27FC236}">
                <a16:creationId xmlns:a16="http://schemas.microsoft.com/office/drawing/2014/main" id="{6C6621B1-8ED5-3F8D-BBB8-31CF08B873BD}"/>
              </a:ext>
            </a:extLst>
          </p:cNvPr>
          <p:cNvGrpSpPr>
            <a:grpSpLocks/>
          </p:cNvGrpSpPr>
          <p:nvPr/>
        </p:nvGrpSpPr>
        <p:grpSpPr bwMode="auto">
          <a:xfrm>
            <a:off x="6715125" y="4308593"/>
            <a:ext cx="1328738" cy="1155700"/>
            <a:chOff x="2448" y="2248"/>
            <a:chExt cx="837" cy="728"/>
          </a:xfrm>
        </p:grpSpPr>
        <p:grpSp>
          <p:nvGrpSpPr>
            <p:cNvPr id="96" name="Group 28">
              <a:extLst>
                <a:ext uri="{FF2B5EF4-FFF2-40B4-BE49-F238E27FC236}">
                  <a16:creationId xmlns:a16="http://schemas.microsoft.com/office/drawing/2014/main" id="{D8F909C5-CBC6-34CC-59D9-28EE7B6475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48" y="2446"/>
              <a:ext cx="468" cy="530"/>
              <a:chOff x="2448" y="2446"/>
              <a:chExt cx="468" cy="530"/>
            </a:xfrm>
          </p:grpSpPr>
          <p:sp>
            <p:nvSpPr>
              <p:cNvPr id="98" name="Line 24">
                <a:extLst>
                  <a:ext uri="{FF2B5EF4-FFF2-40B4-BE49-F238E27FC236}">
                    <a16:creationId xmlns:a16="http://schemas.microsoft.com/office/drawing/2014/main" id="{2F9D7D7F-7640-4636-6D7B-3DB03946B4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48" y="2718"/>
                <a:ext cx="0" cy="258"/>
              </a:xfrm>
              <a:prstGeom prst="line">
                <a:avLst/>
              </a:prstGeom>
              <a:noFill/>
              <a:ln w="28575">
                <a:solidFill>
                  <a:srgbClr val="00B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99" name="Line 25">
                <a:extLst>
                  <a:ext uri="{FF2B5EF4-FFF2-40B4-BE49-F238E27FC236}">
                    <a16:creationId xmlns:a16="http://schemas.microsoft.com/office/drawing/2014/main" id="{5D928DDD-4998-9550-37C7-34B56103AE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10" y="2446"/>
                <a:ext cx="0" cy="281"/>
              </a:xfrm>
              <a:prstGeom prst="line">
                <a:avLst/>
              </a:prstGeom>
              <a:noFill/>
              <a:ln w="28575">
                <a:solidFill>
                  <a:srgbClr val="00B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00" name="Line 26">
                <a:extLst>
                  <a:ext uri="{FF2B5EF4-FFF2-40B4-BE49-F238E27FC236}">
                    <a16:creationId xmlns:a16="http://schemas.microsoft.com/office/drawing/2014/main" id="{9B4A09F5-8233-598F-7E92-8146329486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48" y="2721"/>
                <a:ext cx="468" cy="0"/>
              </a:xfrm>
              <a:prstGeom prst="line">
                <a:avLst/>
              </a:prstGeom>
              <a:noFill/>
              <a:ln w="28575">
                <a:solidFill>
                  <a:srgbClr val="00B050"/>
                </a:solidFill>
                <a:round/>
                <a:headEnd type="arrow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97" name="Rectangle 27">
              <a:extLst>
                <a:ext uri="{FF2B5EF4-FFF2-40B4-BE49-F238E27FC236}">
                  <a16:creationId xmlns:a16="http://schemas.microsoft.com/office/drawing/2014/main" id="{D5B1CEA8-99B1-F207-C50D-1DBDECCEDD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0" y="2248"/>
              <a:ext cx="765" cy="225"/>
            </a:xfrm>
            <a:prstGeom prst="rect">
              <a:avLst/>
            </a:prstGeom>
            <a:noFill/>
            <a:ln w="28575">
              <a:solidFill>
                <a:srgbClr val="00B0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400">
                  <a:solidFill>
                    <a:srgbClr val="000000"/>
                  </a:solidFill>
                </a:rPr>
                <a:t>sumtot</a:t>
              </a:r>
            </a:p>
          </p:txBody>
        </p:sp>
      </p:grpSp>
      <p:grpSp>
        <p:nvGrpSpPr>
          <p:cNvPr id="101" name="Group 33">
            <a:extLst>
              <a:ext uri="{FF2B5EF4-FFF2-40B4-BE49-F238E27FC236}">
                <a16:creationId xmlns:a16="http://schemas.microsoft.com/office/drawing/2014/main" id="{AA20D953-7FDD-2F8B-9BFD-263D92084112}"/>
              </a:ext>
            </a:extLst>
          </p:cNvPr>
          <p:cNvGrpSpPr>
            <a:grpSpLocks/>
          </p:cNvGrpSpPr>
          <p:nvPr/>
        </p:nvGrpSpPr>
        <p:grpSpPr bwMode="auto">
          <a:xfrm>
            <a:off x="5197475" y="5105518"/>
            <a:ext cx="4579938" cy="358775"/>
            <a:chOff x="1492" y="2750"/>
            <a:chExt cx="2885" cy="226"/>
          </a:xfrm>
        </p:grpSpPr>
        <p:sp>
          <p:nvSpPr>
            <p:cNvPr id="102" name="Line 34">
              <a:extLst>
                <a:ext uri="{FF2B5EF4-FFF2-40B4-BE49-F238E27FC236}">
                  <a16:creationId xmlns:a16="http://schemas.microsoft.com/office/drawing/2014/main" id="{ED91172D-50D3-F287-5629-72DDDD2BCE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92" y="2750"/>
              <a:ext cx="0" cy="2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it-IT"/>
            </a:p>
          </p:txBody>
        </p:sp>
        <p:sp>
          <p:nvSpPr>
            <p:cNvPr id="103" name="Line 35">
              <a:extLst>
                <a:ext uri="{FF2B5EF4-FFF2-40B4-BE49-F238E27FC236}">
                  <a16:creationId xmlns:a16="http://schemas.microsoft.com/office/drawing/2014/main" id="{A6C83392-B8C5-7C14-9C34-27FC2911F3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63" y="2750"/>
              <a:ext cx="0" cy="2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it-IT"/>
            </a:p>
          </p:txBody>
        </p:sp>
        <p:sp>
          <p:nvSpPr>
            <p:cNvPr id="104" name="Line 36">
              <a:extLst>
                <a:ext uri="{FF2B5EF4-FFF2-40B4-BE49-F238E27FC236}">
                  <a16:creationId xmlns:a16="http://schemas.microsoft.com/office/drawing/2014/main" id="{D7A055D2-B9EF-B8D1-E93B-4EB68C6D90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70" y="2750"/>
              <a:ext cx="0" cy="2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it-IT"/>
            </a:p>
          </p:txBody>
        </p:sp>
        <p:sp>
          <p:nvSpPr>
            <p:cNvPr id="105" name="Line 37">
              <a:extLst>
                <a:ext uri="{FF2B5EF4-FFF2-40B4-BE49-F238E27FC236}">
                  <a16:creationId xmlns:a16="http://schemas.microsoft.com/office/drawing/2014/main" id="{72AC07AE-2B72-187B-3B79-1F861043B7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77" y="2750"/>
              <a:ext cx="0" cy="2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it-IT"/>
            </a:p>
          </p:txBody>
        </p:sp>
      </p:grpSp>
      <p:sp>
        <p:nvSpPr>
          <p:cNvPr id="106" name="Rectangle 11">
            <a:extLst>
              <a:ext uri="{FF2B5EF4-FFF2-40B4-BE49-F238E27FC236}">
                <a16:creationId xmlns:a16="http://schemas.microsoft.com/office/drawing/2014/main" id="{73211D36-403A-1136-4D7A-5BE3982828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2050" y="5454768"/>
            <a:ext cx="457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900">
                <a:solidFill>
                  <a:srgbClr val="FFFFFF"/>
                </a:solidFill>
              </a:rPr>
              <a:t>CORE</a:t>
            </a:r>
            <a:endParaRPr lang="it-IT" altLang="it-IT" sz="1400">
              <a:solidFill>
                <a:srgbClr val="FFFFFF"/>
              </a:solidFill>
            </a:endParaRPr>
          </a:p>
        </p:txBody>
      </p:sp>
      <p:sp>
        <p:nvSpPr>
          <p:cNvPr id="107" name="Rectangle 12">
            <a:extLst>
              <a:ext uri="{FF2B5EF4-FFF2-40B4-BE49-F238E27FC236}">
                <a16:creationId xmlns:a16="http://schemas.microsoft.com/office/drawing/2014/main" id="{6EE81D32-0B6B-F976-EEA9-2B76F6B066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6050" y="5454768"/>
            <a:ext cx="457200" cy="457200"/>
          </a:xfrm>
          <a:prstGeom prst="rect">
            <a:avLst/>
          </a:prstGeom>
          <a:solidFill>
            <a:srgbClr val="00B050"/>
          </a:solidFill>
          <a:ln w="762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900">
                <a:solidFill>
                  <a:srgbClr val="FFFFFF"/>
                </a:solidFill>
              </a:rPr>
              <a:t>CORE</a:t>
            </a:r>
            <a:endParaRPr lang="it-IT" altLang="it-IT" sz="1400">
              <a:solidFill>
                <a:srgbClr val="DBF5F9"/>
              </a:solidFill>
            </a:endParaRPr>
          </a:p>
        </p:txBody>
      </p:sp>
      <p:sp>
        <p:nvSpPr>
          <p:cNvPr id="108" name="Rectangle 13">
            <a:extLst>
              <a:ext uri="{FF2B5EF4-FFF2-40B4-BE49-F238E27FC236}">
                <a16:creationId xmlns:a16="http://schemas.microsoft.com/office/drawing/2014/main" id="{92E69628-E73A-ADFF-A402-A6C8821174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6250" y="5454768"/>
            <a:ext cx="457200" cy="4572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900">
                <a:solidFill>
                  <a:srgbClr val="FFFFFF"/>
                </a:solidFill>
              </a:rPr>
              <a:t>CORE</a:t>
            </a:r>
            <a:endParaRPr lang="it-IT" altLang="it-IT" sz="1400">
              <a:solidFill>
                <a:srgbClr val="FFFFFF"/>
              </a:solidFill>
            </a:endParaRPr>
          </a:p>
        </p:txBody>
      </p:sp>
      <p:sp>
        <p:nvSpPr>
          <p:cNvPr id="109" name="Rectangle 14">
            <a:extLst>
              <a:ext uri="{FF2B5EF4-FFF2-40B4-BE49-F238E27FC236}">
                <a16:creationId xmlns:a16="http://schemas.microsoft.com/office/drawing/2014/main" id="{0EEDB72F-BD33-37E4-C7B0-2E536B84B0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44050" y="5454768"/>
            <a:ext cx="457200" cy="4572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900">
                <a:solidFill>
                  <a:srgbClr val="FFFFFF"/>
                </a:solidFill>
              </a:rPr>
              <a:t>CORE</a:t>
            </a:r>
            <a:endParaRPr lang="it-IT" altLang="it-IT" sz="1400">
              <a:solidFill>
                <a:srgbClr val="DBF5F9"/>
              </a:solidFill>
            </a:endParaRPr>
          </a:p>
        </p:txBody>
      </p:sp>
      <p:grpSp>
        <p:nvGrpSpPr>
          <p:cNvPr id="110" name="Group 37">
            <a:extLst>
              <a:ext uri="{FF2B5EF4-FFF2-40B4-BE49-F238E27FC236}">
                <a16:creationId xmlns:a16="http://schemas.microsoft.com/office/drawing/2014/main" id="{6256FA48-816C-FBF2-772E-3A632FB3C6B5}"/>
              </a:ext>
            </a:extLst>
          </p:cNvPr>
          <p:cNvGrpSpPr>
            <a:grpSpLocks/>
          </p:cNvGrpSpPr>
          <p:nvPr/>
        </p:nvGrpSpPr>
        <p:grpSpPr bwMode="auto">
          <a:xfrm>
            <a:off x="6181725" y="5464293"/>
            <a:ext cx="228600" cy="533400"/>
            <a:chOff x="720" y="2928"/>
            <a:chExt cx="144" cy="336"/>
          </a:xfrm>
        </p:grpSpPr>
        <p:sp>
          <p:nvSpPr>
            <p:cNvPr id="111" name="Oval 38">
              <a:extLst>
                <a:ext uri="{FF2B5EF4-FFF2-40B4-BE49-F238E27FC236}">
                  <a16:creationId xmlns:a16="http://schemas.microsoft.com/office/drawing/2014/main" id="{6E211B5D-02AC-0675-B23B-CACF8C358C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2928"/>
              <a:ext cx="144" cy="336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400">
                <a:solidFill>
                  <a:srgbClr val="00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12" name="Oval 39" descr="25%">
              <a:extLst>
                <a:ext uri="{FF2B5EF4-FFF2-40B4-BE49-F238E27FC236}">
                  <a16:creationId xmlns:a16="http://schemas.microsoft.com/office/drawing/2014/main" id="{6128D970-E9EF-5792-B259-2D92A22A7B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5" y="2992"/>
              <a:ext cx="96" cy="96"/>
            </a:xfrm>
            <a:prstGeom prst="ellips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2000">
                <a:solidFill>
                  <a:srgbClr val="04617B"/>
                </a:solidFill>
                <a:latin typeface="Tech" pitchFamily="34" charset="0"/>
              </a:endParaRPr>
            </a:p>
          </p:txBody>
        </p:sp>
        <p:sp>
          <p:nvSpPr>
            <p:cNvPr id="113" name="Oval 40">
              <a:extLst>
                <a:ext uri="{FF2B5EF4-FFF2-40B4-BE49-F238E27FC236}">
                  <a16:creationId xmlns:a16="http://schemas.microsoft.com/office/drawing/2014/main" id="{6D89B074-DBB5-5869-84F8-39977650FC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6" y="3111"/>
              <a:ext cx="96" cy="96"/>
            </a:xfrm>
            <a:prstGeom prst="ellipse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400">
                <a:solidFill>
                  <a:srgbClr val="000000"/>
                </a:solidFill>
                <a:latin typeface="Tahoma" panose="020B0604030504040204" pitchFamily="34" charset="0"/>
              </a:endParaRPr>
            </a:p>
          </p:txBody>
        </p:sp>
      </p:grpSp>
      <p:grpSp>
        <p:nvGrpSpPr>
          <p:cNvPr id="114" name="Group 41">
            <a:extLst>
              <a:ext uri="{FF2B5EF4-FFF2-40B4-BE49-F238E27FC236}">
                <a16:creationId xmlns:a16="http://schemas.microsoft.com/office/drawing/2014/main" id="{8664541D-4AEF-91A7-801A-16565BAC2315}"/>
              </a:ext>
            </a:extLst>
          </p:cNvPr>
          <p:cNvGrpSpPr>
            <a:grpSpLocks/>
          </p:cNvGrpSpPr>
          <p:nvPr/>
        </p:nvGrpSpPr>
        <p:grpSpPr bwMode="auto">
          <a:xfrm>
            <a:off x="4657725" y="5464293"/>
            <a:ext cx="228600" cy="533400"/>
            <a:chOff x="192" y="2928"/>
            <a:chExt cx="144" cy="336"/>
          </a:xfrm>
        </p:grpSpPr>
        <p:sp>
          <p:nvSpPr>
            <p:cNvPr id="115" name="Oval 42">
              <a:extLst>
                <a:ext uri="{FF2B5EF4-FFF2-40B4-BE49-F238E27FC236}">
                  <a16:creationId xmlns:a16="http://schemas.microsoft.com/office/drawing/2014/main" id="{154B8764-C9B3-806A-DA5B-C19B25C7C1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2928"/>
              <a:ext cx="144" cy="336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400">
                <a:solidFill>
                  <a:srgbClr val="00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16" name="Oval 43">
              <a:extLst>
                <a:ext uri="{FF2B5EF4-FFF2-40B4-BE49-F238E27FC236}">
                  <a16:creationId xmlns:a16="http://schemas.microsoft.com/office/drawing/2014/main" id="{FB42FA9D-D50D-89E2-6810-D7AABC668C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" y="2992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2000">
                <a:solidFill>
                  <a:srgbClr val="04617B"/>
                </a:solidFill>
                <a:latin typeface="Tech" pitchFamily="34" charset="0"/>
              </a:endParaRPr>
            </a:p>
          </p:txBody>
        </p:sp>
        <p:sp>
          <p:nvSpPr>
            <p:cNvPr id="117" name="Oval 44" descr="25%">
              <a:extLst>
                <a:ext uri="{FF2B5EF4-FFF2-40B4-BE49-F238E27FC236}">
                  <a16:creationId xmlns:a16="http://schemas.microsoft.com/office/drawing/2014/main" id="{4ACCD001-860F-2AB1-4B80-626057241A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" y="3111"/>
              <a:ext cx="96" cy="96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400">
                <a:solidFill>
                  <a:srgbClr val="000000"/>
                </a:solidFill>
                <a:latin typeface="Tahoma" panose="020B0604030504040204" pitchFamily="34" charset="0"/>
              </a:endParaRPr>
            </a:p>
          </p:txBody>
        </p:sp>
      </p:grpSp>
      <p:grpSp>
        <p:nvGrpSpPr>
          <p:cNvPr id="118" name="Group 45">
            <a:extLst>
              <a:ext uri="{FF2B5EF4-FFF2-40B4-BE49-F238E27FC236}">
                <a16:creationId xmlns:a16="http://schemas.microsoft.com/office/drawing/2014/main" id="{4AF4F083-023D-0CAB-6682-9566780EBD7D}"/>
              </a:ext>
            </a:extLst>
          </p:cNvPr>
          <p:cNvGrpSpPr>
            <a:grpSpLocks/>
          </p:cNvGrpSpPr>
          <p:nvPr/>
        </p:nvGrpSpPr>
        <p:grpSpPr bwMode="auto">
          <a:xfrm>
            <a:off x="7781925" y="5464293"/>
            <a:ext cx="228600" cy="533400"/>
            <a:chOff x="192" y="2928"/>
            <a:chExt cx="144" cy="336"/>
          </a:xfrm>
        </p:grpSpPr>
        <p:sp>
          <p:nvSpPr>
            <p:cNvPr id="119" name="Oval 46">
              <a:extLst>
                <a:ext uri="{FF2B5EF4-FFF2-40B4-BE49-F238E27FC236}">
                  <a16:creationId xmlns:a16="http://schemas.microsoft.com/office/drawing/2014/main" id="{BABA6362-9BB9-1C77-F55E-F90C37E229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2928"/>
              <a:ext cx="144" cy="336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400">
                <a:solidFill>
                  <a:srgbClr val="00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20" name="Oval 47">
              <a:extLst>
                <a:ext uri="{FF2B5EF4-FFF2-40B4-BE49-F238E27FC236}">
                  <a16:creationId xmlns:a16="http://schemas.microsoft.com/office/drawing/2014/main" id="{772BA570-1130-0FBE-DA6E-8F637B68BD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" y="2992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2000">
                <a:solidFill>
                  <a:srgbClr val="04617B"/>
                </a:solidFill>
                <a:latin typeface="Tech" pitchFamily="34" charset="0"/>
              </a:endParaRPr>
            </a:p>
          </p:txBody>
        </p:sp>
        <p:sp>
          <p:nvSpPr>
            <p:cNvPr id="121" name="Oval 48" descr="25%">
              <a:extLst>
                <a:ext uri="{FF2B5EF4-FFF2-40B4-BE49-F238E27FC236}">
                  <a16:creationId xmlns:a16="http://schemas.microsoft.com/office/drawing/2014/main" id="{18D1BA02-EB88-4780-3086-0C993ABAE5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" y="3111"/>
              <a:ext cx="96" cy="96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400">
                <a:solidFill>
                  <a:srgbClr val="000000"/>
                </a:solidFill>
                <a:latin typeface="Tahoma" panose="020B0604030504040204" pitchFamily="34" charset="0"/>
              </a:endParaRPr>
            </a:p>
          </p:txBody>
        </p:sp>
      </p:grpSp>
      <p:grpSp>
        <p:nvGrpSpPr>
          <p:cNvPr id="122" name="Group 49">
            <a:extLst>
              <a:ext uri="{FF2B5EF4-FFF2-40B4-BE49-F238E27FC236}">
                <a16:creationId xmlns:a16="http://schemas.microsoft.com/office/drawing/2014/main" id="{83695327-5571-FCAD-2509-BB8E757EF2E2}"/>
              </a:ext>
            </a:extLst>
          </p:cNvPr>
          <p:cNvGrpSpPr>
            <a:grpSpLocks/>
          </p:cNvGrpSpPr>
          <p:nvPr/>
        </p:nvGrpSpPr>
        <p:grpSpPr bwMode="auto">
          <a:xfrm>
            <a:off x="9229725" y="5464293"/>
            <a:ext cx="228600" cy="533400"/>
            <a:chOff x="192" y="2928"/>
            <a:chExt cx="144" cy="336"/>
          </a:xfrm>
        </p:grpSpPr>
        <p:sp>
          <p:nvSpPr>
            <p:cNvPr id="123" name="Oval 50">
              <a:extLst>
                <a:ext uri="{FF2B5EF4-FFF2-40B4-BE49-F238E27FC236}">
                  <a16:creationId xmlns:a16="http://schemas.microsoft.com/office/drawing/2014/main" id="{B7A119B7-92A0-BEB3-B8C9-194427D818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2928"/>
              <a:ext cx="144" cy="336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400">
                <a:solidFill>
                  <a:srgbClr val="00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24" name="Oval 51">
              <a:extLst>
                <a:ext uri="{FF2B5EF4-FFF2-40B4-BE49-F238E27FC236}">
                  <a16:creationId xmlns:a16="http://schemas.microsoft.com/office/drawing/2014/main" id="{48A93A52-4577-5B64-850F-5F49240A0D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" y="2992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2000">
                <a:solidFill>
                  <a:srgbClr val="04617B"/>
                </a:solidFill>
                <a:latin typeface="Tech" pitchFamily="34" charset="0"/>
              </a:endParaRPr>
            </a:p>
          </p:txBody>
        </p:sp>
        <p:sp>
          <p:nvSpPr>
            <p:cNvPr id="125" name="Oval 52" descr="25%">
              <a:extLst>
                <a:ext uri="{FF2B5EF4-FFF2-40B4-BE49-F238E27FC236}">
                  <a16:creationId xmlns:a16="http://schemas.microsoft.com/office/drawing/2014/main" id="{0E1F3126-1EE7-B0E3-C869-E363B15302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" y="3111"/>
              <a:ext cx="96" cy="96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400">
                <a:solidFill>
                  <a:srgbClr val="000000"/>
                </a:solidFill>
                <a:latin typeface="Tahoma" panose="020B0604030504040204" pitchFamily="34" charset="0"/>
              </a:endParaRPr>
            </a:p>
          </p:txBody>
        </p:sp>
      </p:grpSp>
      <p:sp>
        <p:nvSpPr>
          <p:cNvPr id="126" name="Rectangle 21">
            <a:extLst>
              <a:ext uri="{FF2B5EF4-FFF2-40B4-BE49-F238E27FC236}">
                <a16:creationId xmlns:a16="http://schemas.microsoft.com/office/drawing/2014/main" id="{37E42AF0-AE8F-251D-6FC1-C73C761B58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7350" y="3951405"/>
            <a:ext cx="60960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400">
                <a:solidFill>
                  <a:srgbClr val="000000"/>
                </a:solidFill>
              </a:rPr>
              <a:t>s</a:t>
            </a:r>
            <a:r>
              <a:rPr lang="it-IT" altLang="it-IT" sz="1400" baseline="-250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27" name="Rectangle 22">
            <a:extLst>
              <a:ext uri="{FF2B5EF4-FFF2-40B4-BE49-F238E27FC236}">
                <a16:creationId xmlns:a16="http://schemas.microsoft.com/office/drawing/2014/main" id="{9DA302C0-C413-8AED-FFF1-8106EECD02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2225" y="3951405"/>
            <a:ext cx="60960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400">
                <a:solidFill>
                  <a:srgbClr val="000000"/>
                </a:solidFill>
              </a:rPr>
              <a:t>s</a:t>
            </a:r>
            <a:r>
              <a:rPr lang="it-IT" altLang="it-IT" sz="1400" baseline="-250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28" name="Rectangle 23">
            <a:extLst>
              <a:ext uri="{FF2B5EF4-FFF2-40B4-BE49-F238E27FC236}">
                <a16:creationId xmlns:a16="http://schemas.microsoft.com/office/drawing/2014/main" id="{C33EAD23-54C0-22DA-D98D-C79485D3E4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5675" y="3951405"/>
            <a:ext cx="60960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400">
                <a:solidFill>
                  <a:srgbClr val="000000"/>
                </a:solidFill>
              </a:rPr>
              <a:t>s</a:t>
            </a:r>
            <a:r>
              <a:rPr lang="it-IT" altLang="it-IT" sz="1400" baseline="-2500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29" name="Rectangle 54">
            <a:extLst>
              <a:ext uri="{FF2B5EF4-FFF2-40B4-BE49-F238E27FC236}">
                <a16:creationId xmlns:a16="http://schemas.microsoft.com/office/drawing/2014/main" id="{04664F08-359D-7A52-C978-B6CD469319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6600" y="3938705"/>
            <a:ext cx="584200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400">
                <a:solidFill>
                  <a:srgbClr val="000000"/>
                </a:solidFill>
              </a:rPr>
              <a:t>s</a:t>
            </a:r>
            <a:r>
              <a:rPr lang="it-IT" altLang="it-IT" sz="1400" baseline="-2500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130" name="Text Box 16">
            <a:extLst>
              <a:ext uri="{FF2B5EF4-FFF2-40B4-BE49-F238E27FC236}">
                <a16:creationId xmlns:a16="http://schemas.microsoft.com/office/drawing/2014/main" id="{F395EC8E-3C5F-E929-56CA-2560237C3D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9988" y="5908793"/>
            <a:ext cx="4429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>
                <a:solidFill>
                  <a:srgbClr val="000000"/>
                </a:solidFill>
              </a:rPr>
              <a:t>C</a:t>
            </a:r>
            <a:r>
              <a:rPr lang="it-IT" altLang="it-IT" sz="2000" baseline="-25000">
                <a:solidFill>
                  <a:srgbClr val="000000"/>
                </a:solidFill>
              </a:rPr>
              <a:t>0</a:t>
            </a:r>
            <a:endParaRPr lang="it-IT" altLang="it-IT" sz="2000">
              <a:solidFill>
                <a:srgbClr val="000000"/>
              </a:solidFill>
            </a:endParaRPr>
          </a:p>
        </p:txBody>
      </p:sp>
      <p:sp>
        <p:nvSpPr>
          <p:cNvPr id="131" name="Text Box 17">
            <a:extLst>
              <a:ext uri="{FF2B5EF4-FFF2-40B4-BE49-F238E27FC236}">
                <a16:creationId xmlns:a16="http://schemas.microsoft.com/office/drawing/2014/main" id="{65966531-B9C7-A198-7CA5-F5A07D9F5C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7800" y="5908793"/>
            <a:ext cx="4143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>
                <a:solidFill>
                  <a:srgbClr val="00B050"/>
                </a:solidFill>
              </a:rPr>
              <a:t>C</a:t>
            </a:r>
            <a:r>
              <a:rPr lang="it-IT" altLang="it-IT" sz="2000" baseline="-25000">
                <a:solidFill>
                  <a:srgbClr val="00B050"/>
                </a:solidFill>
              </a:rPr>
              <a:t>1</a:t>
            </a:r>
            <a:endParaRPr lang="it-IT" altLang="it-IT" sz="2000">
              <a:solidFill>
                <a:srgbClr val="00B050"/>
              </a:solidFill>
            </a:endParaRPr>
          </a:p>
        </p:txBody>
      </p:sp>
      <p:sp>
        <p:nvSpPr>
          <p:cNvPr id="132" name="Text Box 18">
            <a:extLst>
              <a:ext uri="{FF2B5EF4-FFF2-40B4-BE49-F238E27FC236}">
                <a16:creationId xmlns:a16="http://schemas.microsoft.com/office/drawing/2014/main" id="{6B096A45-080D-7867-36A1-749DD04ABF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6413" y="5908793"/>
            <a:ext cx="441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>
                <a:solidFill>
                  <a:srgbClr val="0000FF"/>
                </a:solidFill>
              </a:rPr>
              <a:t>C</a:t>
            </a:r>
            <a:r>
              <a:rPr lang="it-IT" altLang="it-IT" sz="2000" baseline="-25000">
                <a:solidFill>
                  <a:srgbClr val="0000FF"/>
                </a:solidFill>
              </a:rPr>
              <a:t>2</a:t>
            </a:r>
            <a:endParaRPr lang="it-IT" altLang="it-IT" sz="2000">
              <a:solidFill>
                <a:srgbClr val="0000FF"/>
              </a:solidFill>
            </a:endParaRPr>
          </a:p>
        </p:txBody>
      </p:sp>
      <p:sp>
        <p:nvSpPr>
          <p:cNvPr id="133" name="Text Box 19">
            <a:extLst>
              <a:ext uri="{FF2B5EF4-FFF2-40B4-BE49-F238E27FC236}">
                <a16:creationId xmlns:a16="http://schemas.microsoft.com/office/drawing/2014/main" id="{8191CC3B-6FF8-7D5B-33A1-AC5BA7EF07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1038" y="5908793"/>
            <a:ext cx="4429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>
                <a:solidFill>
                  <a:srgbClr val="FF0000"/>
                </a:solidFill>
              </a:rPr>
              <a:t>C</a:t>
            </a:r>
            <a:r>
              <a:rPr lang="it-IT" altLang="it-IT" sz="2000" baseline="-25000">
                <a:solidFill>
                  <a:srgbClr val="FF0000"/>
                </a:solidFill>
              </a:rPr>
              <a:t>3</a:t>
            </a:r>
            <a:endParaRPr lang="it-IT" altLang="it-IT" sz="2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4425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714A272B-3213-A33B-BC0E-F4CF860590E8}"/>
              </a:ext>
            </a:extLst>
          </p:cNvPr>
          <p:cNvSpPr txBox="1">
            <a:spLocks noChangeArrowheads="1"/>
          </p:cNvSpPr>
          <p:nvPr/>
        </p:nvSpPr>
        <p:spPr>
          <a:xfrm>
            <a:off x="387163" y="2884670"/>
            <a:ext cx="7772400" cy="4413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it-IT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Example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N=16, p=4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197A4799-6100-F036-8D43-A355D1557544}"/>
              </a:ext>
            </a:extLst>
          </p:cNvPr>
          <p:cNvSpPr txBox="1">
            <a:spLocks noChangeArrowheads="1"/>
          </p:cNvSpPr>
          <p:nvPr/>
        </p:nvSpPr>
        <p:spPr>
          <a:xfrm>
            <a:off x="3948836" y="1080236"/>
            <a:ext cx="8051800" cy="8382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2E3C5D"/>
                </a:solidFill>
                <a:latin typeface="Avenir Black" panose="02000503020000020003" pitchFamily="2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venir Black" panose="02000503020000020003" pitchFamily="2" charset="0"/>
                <a:ea typeface="+mj-ea"/>
                <a:cs typeface="Calibri" panose="020F0502020204030204" pitchFamily="34" charset="0"/>
              </a:rPr>
              <a:t>Parallel</a:t>
            </a:r>
            <a:r>
              <a:rPr kumimoji="0" lang="it-IT" alt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venir Black" panose="02000503020000020003" pitchFamily="2" charset="0"/>
                <a:ea typeface="+mj-ea"/>
                <a:cs typeface="Calibri" panose="020F0502020204030204" pitchFamily="34" charset="0"/>
              </a:rPr>
              <a:t> sum – </a:t>
            </a:r>
            <a:r>
              <a:rPr kumimoji="0" lang="it-IT" alt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enir Black" panose="02000503020000020003" pitchFamily="2" charset="0"/>
                <a:ea typeface="+mj-ea"/>
                <a:cs typeface="Calibri" panose="020F0502020204030204" pitchFamily="34" charset="0"/>
              </a:rPr>
              <a:t>MIMD-SM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EBCD0C9F-8895-E059-317C-6D2E49161C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2107" y="1743078"/>
            <a:ext cx="11475067" cy="1143000"/>
          </a:xfrm>
        </p:spPr>
        <p:txBody>
          <a:bodyPr/>
          <a:lstStyle/>
          <a:p>
            <a:pPr eaLnBrk="1" hangingPunct="1"/>
            <a:r>
              <a:rPr lang="it-IT" altLang="it-IT" sz="3200" dirty="0">
                <a:solidFill>
                  <a:srgbClr val="00B050"/>
                </a:solidFill>
              </a:rPr>
              <a:t>Local </a:t>
            </a:r>
            <a:r>
              <a:rPr lang="it-IT" altLang="it-IT" sz="3200" dirty="0" err="1">
                <a:solidFill>
                  <a:srgbClr val="00B050"/>
                </a:solidFill>
              </a:rPr>
              <a:t>results</a:t>
            </a:r>
            <a:r>
              <a:rPr lang="it-IT" altLang="it-IT" sz="3200" dirty="0">
                <a:solidFill>
                  <a:srgbClr val="00B050"/>
                </a:solidFill>
              </a:rPr>
              <a:t> </a:t>
            </a:r>
            <a:r>
              <a:rPr lang="it-IT" altLang="it-IT" sz="3200" dirty="0" err="1">
                <a:solidFill>
                  <a:srgbClr val="00B050"/>
                </a:solidFill>
              </a:rPr>
              <a:t>collection</a:t>
            </a:r>
            <a:r>
              <a:rPr lang="it-IT" altLang="it-IT" sz="3200" dirty="0">
                <a:solidFill>
                  <a:srgbClr val="00B050"/>
                </a:solidFill>
              </a:rPr>
              <a:t>: </a:t>
            </a:r>
            <a:r>
              <a:rPr lang="it-IT" altLang="it-IT" sz="3200" dirty="0">
                <a:solidFill>
                  <a:schemeClr val="tx1"/>
                </a:solidFill>
              </a:rPr>
              <a:t> 1 strategy</a:t>
            </a:r>
            <a:endParaRPr lang="it-IT" altLang="it-IT" sz="2400" dirty="0">
              <a:solidFill>
                <a:schemeClr val="tx1"/>
              </a:solidFill>
            </a:endParaRPr>
          </a:p>
        </p:txBody>
      </p:sp>
      <p:sp>
        <p:nvSpPr>
          <p:cNvPr id="54" name="Text Box 32">
            <a:extLst>
              <a:ext uri="{FF2B5EF4-FFF2-40B4-BE49-F238E27FC236}">
                <a16:creationId xmlns:a16="http://schemas.microsoft.com/office/drawing/2014/main" id="{41F9905A-CB13-2EA9-A800-4807D4FD4D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0325" y="4797425"/>
            <a:ext cx="17986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sumtot</a:t>
            </a:r>
            <a:r>
              <a:rPr kumimoji="0" lang="it-IT" alt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=</a:t>
            </a:r>
            <a:r>
              <a:rPr kumimoji="0" lang="it-IT" altLang="it-IT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sumtot+s</a:t>
            </a:r>
            <a:r>
              <a:rPr lang="it-IT" altLang="it-IT" sz="1400" baseline="-25000" dirty="0">
                <a:solidFill>
                  <a:srgbClr val="000000"/>
                </a:solidFill>
              </a:rPr>
              <a:t>2</a:t>
            </a:r>
            <a:endParaRPr kumimoji="0" lang="it-IT" altLang="it-IT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5" name="Text Box 48">
            <a:extLst>
              <a:ext uri="{FF2B5EF4-FFF2-40B4-BE49-F238E27FC236}">
                <a16:creationId xmlns:a16="http://schemas.microsoft.com/office/drawing/2014/main" id="{59736967-34C1-112B-C7D8-6AC3C122A4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8632" y="5510213"/>
            <a:ext cx="2451312" cy="400110"/>
          </a:xfrm>
          <a:prstGeom prst="rect">
            <a:avLst/>
          </a:prstGeom>
          <a:solidFill>
            <a:srgbClr val="FF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updates and </a:t>
            </a:r>
            <a:r>
              <a:rPr kumimoji="0" lang="it-IT" alt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writes</a:t>
            </a:r>
            <a:endParaRPr kumimoji="0" lang="it-IT" altLang="it-IT" sz="2000" b="0" i="0" u="none" strike="noStrike" kern="1200" cap="none" spc="0" normalizeH="0" baseline="0" noProof="0" dirty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2" name="Line 4">
            <a:extLst>
              <a:ext uri="{FF2B5EF4-FFF2-40B4-BE49-F238E27FC236}">
                <a16:creationId xmlns:a16="http://schemas.microsoft.com/office/drawing/2014/main" id="{31F2D155-A2B5-840F-AFFD-354490E460C4}"/>
              </a:ext>
            </a:extLst>
          </p:cNvPr>
          <p:cNvSpPr>
            <a:spLocks noChangeShapeType="1"/>
          </p:cNvSpPr>
          <p:nvPr/>
        </p:nvSpPr>
        <p:spPr bwMode="auto">
          <a:xfrm>
            <a:off x="7718425" y="4562478"/>
            <a:ext cx="0" cy="457200"/>
          </a:xfrm>
          <a:prstGeom prst="line">
            <a:avLst/>
          </a:prstGeom>
          <a:noFill/>
          <a:ln w="28575" cap="rnd">
            <a:solidFill>
              <a:schemeClr val="bg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Line 5">
            <a:extLst>
              <a:ext uri="{FF2B5EF4-FFF2-40B4-BE49-F238E27FC236}">
                <a16:creationId xmlns:a16="http://schemas.microsoft.com/office/drawing/2014/main" id="{E968B8BA-F3A4-A544-33D0-2FE591AC2B3E}"/>
              </a:ext>
            </a:extLst>
          </p:cNvPr>
          <p:cNvSpPr>
            <a:spLocks noChangeShapeType="1"/>
          </p:cNvSpPr>
          <p:nvPr/>
        </p:nvSpPr>
        <p:spPr bwMode="auto">
          <a:xfrm>
            <a:off x="5432425" y="5019678"/>
            <a:ext cx="4572000" cy="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Rectangle 17">
            <a:extLst>
              <a:ext uri="{FF2B5EF4-FFF2-40B4-BE49-F238E27FC236}">
                <a16:creationId xmlns:a16="http://schemas.microsoft.com/office/drawing/2014/main" id="{AA739454-C1B9-1005-B7A6-981468A2E5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625" y="2581278"/>
            <a:ext cx="4419600" cy="1981200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 bIns="720000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</a:t>
            </a:r>
            <a:r>
              <a:rPr kumimoji="0" lang="it-IT" altLang="it-IT" sz="20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0</a:t>
            </a:r>
            <a:r>
              <a:rPr kumimoji="0" lang="it-IT" alt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	a</a:t>
            </a:r>
            <a:r>
              <a:rPr kumimoji="0" lang="it-IT" altLang="it-IT" sz="20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</a:t>
            </a:r>
            <a:r>
              <a:rPr kumimoji="0" lang="it-IT" alt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	a</a:t>
            </a:r>
            <a:r>
              <a:rPr kumimoji="0" lang="it-IT" altLang="it-IT" sz="20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</a:t>
            </a:r>
            <a:r>
              <a:rPr kumimoji="0" lang="it-IT" alt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	a</a:t>
            </a:r>
            <a:r>
              <a:rPr kumimoji="0" lang="it-IT" altLang="it-IT" sz="20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3</a:t>
            </a:r>
            <a:endParaRPr kumimoji="0" lang="it-IT" altLang="it-IT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</a:t>
            </a:r>
            <a:r>
              <a:rPr kumimoji="0" lang="it-IT" altLang="it-IT" sz="20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4</a:t>
            </a:r>
            <a:r>
              <a:rPr kumimoji="0" lang="it-IT" alt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	a</a:t>
            </a:r>
            <a:r>
              <a:rPr kumimoji="0" lang="it-IT" altLang="it-IT" sz="20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5</a:t>
            </a:r>
            <a:r>
              <a:rPr kumimoji="0" lang="it-IT" alt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	a</a:t>
            </a:r>
            <a:r>
              <a:rPr kumimoji="0" lang="it-IT" altLang="it-IT" sz="20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6</a:t>
            </a:r>
            <a:r>
              <a:rPr kumimoji="0" lang="it-IT" alt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	a</a:t>
            </a:r>
            <a:r>
              <a:rPr kumimoji="0" lang="it-IT" altLang="it-IT" sz="20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</a:t>
            </a:r>
            <a:r>
              <a:rPr kumimoji="0" lang="it-IT" altLang="it-IT" sz="20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8</a:t>
            </a:r>
            <a:r>
              <a:rPr kumimoji="0" lang="it-IT" alt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	a</a:t>
            </a:r>
            <a:r>
              <a:rPr kumimoji="0" lang="it-IT" altLang="it-IT" sz="20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9</a:t>
            </a:r>
            <a:r>
              <a:rPr kumimoji="0" lang="it-IT" alt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	a</a:t>
            </a:r>
            <a:r>
              <a:rPr kumimoji="0" lang="it-IT" altLang="it-IT" sz="20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10</a:t>
            </a:r>
            <a:r>
              <a:rPr kumimoji="0" lang="it-IT" alt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	a</a:t>
            </a:r>
            <a:r>
              <a:rPr kumimoji="0" lang="it-IT" altLang="it-IT" sz="20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11</a:t>
            </a:r>
            <a:endParaRPr kumimoji="0" lang="it-IT" altLang="it-IT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</a:t>
            </a:r>
            <a:r>
              <a:rPr kumimoji="0" lang="it-IT" altLang="it-IT" sz="20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12</a:t>
            </a:r>
            <a:r>
              <a:rPr kumimoji="0" lang="it-IT" alt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	a</a:t>
            </a:r>
            <a:r>
              <a:rPr kumimoji="0" lang="it-IT" altLang="it-IT" sz="20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13</a:t>
            </a:r>
            <a:r>
              <a:rPr kumimoji="0" lang="it-IT" alt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	a</a:t>
            </a:r>
            <a:r>
              <a:rPr kumimoji="0" lang="it-IT" altLang="it-IT" sz="20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14</a:t>
            </a:r>
            <a:r>
              <a:rPr kumimoji="0" lang="it-IT" alt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	a</a:t>
            </a:r>
            <a:r>
              <a:rPr kumimoji="0" lang="it-IT" altLang="it-IT" sz="20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15</a:t>
            </a:r>
          </a:p>
        </p:txBody>
      </p:sp>
      <p:sp>
        <p:nvSpPr>
          <p:cNvPr id="58" name="Rectangle 18">
            <a:extLst>
              <a:ext uri="{FF2B5EF4-FFF2-40B4-BE49-F238E27FC236}">
                <a16:creationId xmlns:a16="http://schemas.microsoft.com/office/drawing/2014/main" id="{AC738CA3-3BD1-709B-DFDA-3A56ECCCBA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70825" y="3905253"/>
            <a:ext cx="609600" cy="32385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grpSp>
        <p:nvGrpSpPr>
          <p:cNvPr id="59" name="Group 27">
            <a:extLst>
              <a:ext uri="{FF2B5EF4-FFF2-40B4-BE49-F238E27FC236}">
                <a16:creationId xmlns:a16="http://schemas.microsoft.com/office/drawing/2014/main" id="{13C1DAC7-5AC1-77FA-DB47-1330DCE1FEFD}"/>
              </a:ext>
            </a:extLst>
          </p:cNvPr>
          <p:cNvGrpSpPr>
            <a:grpSpLocks/>
          </p:cNvGrpSpPr>
          <p:nvPr/>
        </p:nvGrpSpPr>
        <p:grpSpPr bwMode="auto">
          <a:xfrm>
            <a:off x="7261225" y="4181478"/>
            <a:ext cx="1295400" cy="1219200"/>
            <a:chOff x="2640" y="2208"/>
            <a:chExt cx="816" cy="768"/>
          </a:xfrm>
        </p:grpSpPr>
        <p:sp>
          <p:nvSpPr>
            <p:cNvPr id="60" name="Rectangle 23">
              <a:extLst>
                <a:ext uri="{FF2B5EF4-FFF2-40B4-BE49-F238E27FC236}">
                  <a16:creationId xmlns:a16="http://schemas.microsoft.com/office/drawing/2014/main" id="{1F2AB92D-4ECD-7BDF-45B0-B5D885182A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0" y="2208"/>
              <a:ext cx="576" cy="210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it-IT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sumtot</a:t>
              </a:r>
            </a:p>
          </p:txBody>
        </p:sp>
        <p:sp>
          <p:nvSpPr>
            <p:cNvPr id="61" name="Line 24">
              <a:extLst>
                <a:ext uri="{FF2B5EF4-FFF2-40B4-BE49-F238E27FC236}">
                  <a16:creationId xmlns:a16="http://schemas.microsoft.com/office/drawing/2014/main" id="{769228E1-0985-AC1F-74AD-0127E8E6F6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6" y="2721"/>
              <a:ext cx="0" cy="25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Line 25">
              <a:extLst>
                <a:ext uri="{FF2B5EF4-FFF2-40B4-BE49-F238E27FC236}">
                  <a16:creationId xmlns:a16="http://schemas.microsoft.com/office/drawing/2014/main" id="{A122F00A-0FFB-B70D-7D42-93AD2D4814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52" y="2448"/>
              <a:ext cx="0" cy="279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Line 26">
              <a:extLst>
                <a:ext uri="{FF2B5EF4-FFF2-40B4-BE49-F238E27FC236}">
                  <a16:creationId xmlns:a16="http://schemas.microsoft.com/office/drawing/2014/main" id="{F60D711E-6098-5296-EA5B-F8BD015C69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55" y="2721"/>
              <a:ext cx="49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4" name="Group 31">
            <a:extLst>
              <a:ext uri="{FF2B5EF4-FFF2-40B4-BE49-F238E27FC236}">
                <a16:creationId xmlns:a16="http://schemas.microsoft.com/office/drawing/2014/main" id="{A7955309-8FF1-67AE-3309-7BA52CAB7335}"/>
              </a:ext>
            </a:extLst>
          </p:cNvPr>
          <p:cNvGrpSpPr>
            <a:grpSpLocks/>
          </p:cNvGrpSpPr>
          <p:nvPr/>
        </p:nvGrpSpPr>
        <p:grpSpPr bwMode="auto">
          <a:xfrm>
            <a:off x="5438775" y="5041903"/>
            <a:ext cx="4579938" cy="358775"/>
            <a:chOff x="1492" y="2750"/>
            <a:chExt cx="2885" cy="226"/>
          </a:xfrm>
        </p:grpSpPr>
        <p:sp>
          <p:nvSpPr>
            <p:cNvPr id="65" name="Line 32">
              <a:extLst>
                <a:ext uri="{FF2B5EF4-FFF2-40B4-BE49-F238E27FC236}">
                  <a16:creationId xmlns:a16="http://schemas.microsoft.com/office/drawing/2014/main" id="{896B0995-3F9A-45D7-BCA3-EF5FEA8849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92" y="2750"/>
              <a:ext cx="0" cy="2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Line 33">
              <a:extLst>
                <a:ext uri="{FF2B5EF4-FFF2-40B4-BE49-F238E27FC236}">
                  <a16:creationId xmlns:a16="http://schemas.microsoft.com/office/drawing/2014/main" id="{56C376BF-28C9-B80F-85DA-9E31D99A63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63" y="2750"/>
              <a:ext cx="0" cy="2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Line 34">
              <a:extLst>
                <a:ext uri="{FF2B5EF4-FFF2-40B4-BE49-F238E27FC236}">
                  <a16:creationId xmlns:a16="http://schemas.microsoft.com/office/drawing/2014/main" id="{3B61CD52-BF26-EC8F-657F-23BDF5DFE4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70" y="2750"/>
              <a:ext cx="0" cy="2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Line 35">
              <a:extLst>
                <a:ext uri="{FF2B5EF4-FFF2-40B4-BE49-F238E27FC236}">
                  <a16:creationId xmlns:a16="http://schemas.microsoft.com/office/drawing/2014/main" id="{519A8087-C58B-345D-DD2B-43D25BCFD5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77" y="2750"/>
              <a:ext cx="0" cy="2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9" name="Rectangle 11">
            <a:extLst>
              <a:ext uri="{FF2B5EF4-FFF2-40B4-BE49-F238E27FC236}">
                <a16:creationId xmlns:a16="http://schemas.microsoft.com/office/drawing/2014/main" id="{B213A94A-CECF-4F94-4384-88B6E9A189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3350" y="5391153"/>
            <a:ext cx="457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CORE</a:t>
            </a:r>
          </a:p>
        </p:txBody>
      </p:sp>
      <p:sp>
        <p:nvSpPr>
          <p:cNvPr id="70" name="Rectangle 12">
            <a:extLst>
              <a:ext uri="{FF2B5EF4-FFF2-40B4-BE49-F238E27FC236}">
                <a16:creationId xmlns:a16="http://schemas.microsoft.com/office/drawing/2014/main" id="{546EF7FE-FFD2-DB05-4EDE-AE5BC7FB81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7350" y="5391153"/>
            <a:ext cx="457200" cy="457200"/>
          </a:xfrm>
          <a:prstGeom prst="rect">
            <a:avLst/>
          </a:prstGeom>
          <a:solidFill>
            <a:srgbClr val="00B050"/>
          </a:solidFill>
          <a:ln w="19050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CORE</a:t>
            </a:r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DBF5F9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71" name="Rectangle 13">
            <a:extLst>
              <a:ext uri="{FF2B5EF4-FFF2-40B4-BE49-F238E27FC236}">
                <a16:creationId xmlns:a16="http://schemas.microsoft.com/office/drawing/2014/main" id="{FD9AED12-83D8-E373-E279-52D6D20A1F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37550" y="5391153"/>
            <a:ext cx="457200" cy="457200"/>
          </a:xfrm>
          <a:prstGeom prst="rect">
            <a:avLst/>
          </a:prstGeom>
          <a:solidFill>
            <a:srgbClr val="0000FF"/>
          </a:solidFill>
          <a:ln w="762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CORE</a:t>
            </a:r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72" name="Rectangle 14">
            <a:extLst>
              <a:ext uri="{FF2B5EF4-FFF2-40B4-BE49-F238E27FC236}">
                <a16:creationId xmlns:a16="http://schemas.microsoft.com/office/drawing/2014/main" id="{6B0D32D4-18D5-E9B2-A7F1-715198BD01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85350" y="5391153"/>
            <a:ext cx="457200" cy="4572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CORE</a:t>
            </a:r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DBF5F9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grpSp>
        <p:nvGrpSpPr>
          <p:cNvPr id="73" name="Group 28">
            <a:extLst>
              <a:ext uri="{FF2B5EF4-FFF2-40B4-BE49-F238E27FC236}">
                <a16:creationId xmlns:a16="http://schemas.microsoft.com/office/drawing/2014/main" id="{C961C5A6-1203-5B69-D113-91A593028369}"/>
              </a:ext>
            </a:extLst>
          </p:cNvPr>
          <p:cNvGrpSpPr>
            <a:grpSpLocks/>
          </p:cNvGrpSpPr>
          <p:nvPr/>
        </p:nvGrpSpPr>
        <p:grpSpPr bwMode="auto">
          <a:xfrm>
            <a:off x="4899025" y="5400678"/>
            <a:ext cx="228600" cy="533400"/>
            <a:chOff x="192" y="2928"/>
            <a:chExt cx="144" cy="336"/>
          </a:xfrm>
        </p:grpSpPr>
        <p:sp>
          <p:nvSpPr>
            <p:cNvPr id="74" name="Oval 29">
              <a:extLst>
                <a:ext uri="{FF2B5EF4-FFF2-40B4-BE49-F238E27FC236}">
                  <a16:creationId xmlns:a16="http://schemas.microsoft.com/office/drawing/2014/main" id="{758B7024-FFF8-2F96-1F3E-1F41EE7AE2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2928"/>
              <a:ext cx="144" cy="336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alt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75" name="Oval 30">
              <a:extLst>
                <a:ext uri="{FF2B5EF4-FFF2-40B4-BE49-F238E27FC236}">
                  <a16:creationId xmlns:a16="http://schemas.microsoft.com/office/drawing/2014/main" id="{C6FFDF5E-1F45-261E-6F0E-EB61881C39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" y="2992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altLang="it-IT" sz="2000" b="0" i="0" u="none" strike="noStrike" kern="1200" cap="none" spc="0" normalizeH="0" baseline="0" noProof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Tech" pitchFamily="34" charset="0"/>
                <a:ea typeface="+mn-ea"/>
                <a:cs typeface="+mn-cs"/>
              </a:endParaRPr>
            </a:p>
          </p:txBody>
        </p:sp>
        <p:sp>
          <p:nvSpPr>
            <p:cNvPr id="76" name="Oval 31" descr="25%">
              <a:extLst>
                <a:ext uri="{FF2B5EF4-FFF2-40B4-BE49-F238E27FC236}">
                  <a16:creationId xmlns:a16="http://schemas.microsoft.com/office/drawing/2014/main" id="{DE31954F-3CAA-2E03-92C3-DA7D578B2D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" y="3111"/>
              <a:ext cx="96" cy="96"/>
            </a:xfrm>
            <a:prstGeom prst="ellips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alt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77" name="Group 32">
            <a:extLst>
              <a:ext uri="{FF2B5EF4-FFF2-40B4-BE49-F238E27FC236}">
                <a16:creationId xmlns:a16="http://schemas.microsoft.com/office/drawing/2014/main" id="{8F8AC230-8F54-F88B-67DC-800A1C2108FC}"/>
              </a:ext>
            </a:extLst>
          </p:cNvPr>
          <p:cNvGrpSpPr>
            <a:grpSpLocks/>
          </p:cNvGrpSpPr>
          <p:nvPr/>
        </p:nvGrpSpPr>
        <p:grpSpPr bwMode="auto">
          <a:xfrm>
            <a:off x="6423025" y="5400678"/>
            <a:ext cx="228600" cy="533400"/>
            <a:chOff x="192" y="2928"/>
            <a:chExt cx="144" cy="336"/>
          </a:xfrm>
        </p:grpSpPr>
        <p:sp>
          <p:nvSpPr>
            <p:cNvPr id="78" name="Oval 33">
              <a:extLst>
                <a:ext uri="{FF2B5EF4-FFF2-40B4-BE49-F238E27FC236}">
                  <a16:creationId xmlns:a16="http://schemas.microsoft.com/office/drawing/2014/main" id="{8C29F6A6-5EFF-A689-25B0-83C4026657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2928"/>
              <a:ext cx="144" cy="336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alt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79" name="Oval 34">
              <a:extLst>
                <a:ext uri="{FF2B5EF4-FFF2-40B4-BE49-F238E27FC236}">
                  <a16:creationId xmlns:a16="http://schemas.microsoft.com/office/drawing/2014/main" id="{89CB732D-5971-132F-7829-5E61FE12C4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" y="2992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altLang="it-IT" sz="2000" b="0" i="0" u="none" strike="noStrike" kern="1200" cap="none" spc="0" normalizeH="0" baseline="0" noProof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Tech" pitchFamily="34" charset="0"/>
                <a:ea typeface="+mn-ea"/>
                <a:cs typeface="+mn-cs"/>
              </a:endParaRPr>
            </a:p>
          </p:txBody>
        </p:sp>
        <p:sp>
          <p:nvSpPr>
            <p:cNvPr id="80" name="Oval 35" descr="25%">
              <a:extLst>
                <a:ext uri="{FF2B5EF4-FFF2-40B4-BE49-F238E27FC236}">
                  <a16:creationId xmlns:a16="http://schemas.microsoft.com/office/drawing/2014/main" id="{3410C59F-06FD-960F-E2F1-0CABA7F889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" y="3111"/>
              <a:ext cx="96" cy="96"/>
            </a:xfrm>
            <a:prstGeom prst="ellips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alt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81" name="Group 36">
            <a:extLst>
              <a:ext uri="{FF2B5EF4-FFF2-40B4-BE49-F238E27FC236}">
                <a16:creationId xmlns:a16="http://schemas.microsoft.com/office/drawing/2014/main" id="{50852298-644D-4DCB-9A31-098CE7EEA25F}"/>
              </a:ext>
            </a:extLst>
          </p:cNvPr>
          <p:cNvGrpSpPr>
            <a:grpSpLocks/>
          </p:cNvGrpSpPr>
          <p:nvPr/>
        </p:nvGrpSpPr>
        <p:grpSpPr bwMode="auto">
          <a:xfrm>
            <a:off x="9471025" y="5400678"/>
            <a:ext cx="228600" cy="533400"/>
            <a:chOff x="192" y="2928"/>
            <a:chExt cx="144" cy="336"/>
          </a:xfrm>
        </p:grpSpPr>
        <p:sp>
          <p:nvSpPr>
            <p:cNvPr id="82" name="Oval 37">
              <a:extLst>
                <a:ext uri="{FF2B5EF4-FFF2-40B4-BE49-F238E27FC236}">
                  <a16:creationId xmlns:a16="http://schemas.microsoft.com/office/drawing/2014/main" id="{F82D5D91-14AA-C336-5E01-57C7E366E6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2928"/>
              <a:ext cx="144" cy="336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alt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83" name="Oval 38">
              <a:extLst>
                <a:ext uri="{FF2B5EF4-FFF2-40B4-BE49-F238E27FC236}">
                  <a16:creationId xmlns:a16="http://schemas.microsoft.com/office/drawing/2014/main" id="{A5873DF3-E6E0-36D3-35E2-3B823A402D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" y="2992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altLang="it-IT" sz="2000" b="0" i="0" u="none" strike="noStrike" kern="1200" cap="none" spc="0" normalizeH="0" baseline="0" noProof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Tech" pitchFamily="34" charset="0"/>
                <a:ea typeface="+mn-ea"/>
                <a:cs typeface="+mn-cs"/>
              </a:endParaRPr>
            </a:p>
          </p:txBody>
        </p:sp>
        <p:sp>
          <p:nvSpPr>
            <p:cNvPr id="84" name="Oval 39" descr="25%">
              <a:extLst>
                <a:ext uri="{FF2B5EF4-FFF2-40B4-BE49-F238E27FC236}">
                  <a16:creationId xmlns:a16="http://schemas.microsoft.com/office/drawing/2014/main" id="{D4391A60-4C24-7723-0B32-BCFA7D51E0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" y="3111"/>
              <a:ext cx="96" cy="96"/>
            </a:xfrm>
            <a:prstGeom prst="ellips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alt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85" name="Rectangle 21">
            <a:extLst>
              <a:ext uri="{FF2B5EF4-FFF2-40B4-BE49-F238E27FC236}">
                <a16:creationId xmlns:a16="http://schemas.microsoft.com/office/drawing/2014/main" id="{67832184-83E4-5C75-E04F-6AD498B53E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8650" y="3883028"/>
            <a:ext cx="60960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</a:t>
            </a:r>
            <a:r>
              <a:rPr kumimoji="0" lang="it-IT" altLang="it-IT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</a:t>
            </a:r>
          </a:p>
        </p:txBody>
      </p:sp>
      <p:sp>
        <p:nvSpPr>
          <p:cNvPr id="86" name="Rectangle 22">
            <a:extLst>
              <a:ext uri="{FF2B5EF4-FFF2-40B4-BE49-F238E27FC236}">
                <a16:creationId xmlns:a16="http://schemas.microsoft.com/office/drawing/2014/main" id="{F450FA36-8F67-CE4B-0493-BE20E9D875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3525" y="3883028"/>
            <a:ext cx="60960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</a:t>
            </a:r>
            <a:r>
              <a:rPr kumimoji="0" lang="it-IT" altLang="it-IT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</a:t>
            </a:r>
          </a:p>
        </p:txBody>
      </p:sp>
      <p:sp>
        <p:nvSpPr>
          <p:cNvPr id="87" name="Rectangle 23">
            <a:extLst>
              <a:ext uri="{FF2B5EF4-FFF2-40B4-BE49-F238E27FC236}">
                <a16:creationId xmlns:a16="http://schemas.microsoft.com/office/drawing/2014/main" id="{97C059C1-F526-78E9-0D6A-041DF0936E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16975" y="3883028"/>
            <a:ext cx="60960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</a:t>
            </a:r>
            <a:r>
              <a:rPr kumimoji="0" lang="it-IT" altLang="it-IT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3</a:t>
            </a:r>
          </a:p>
        </p:txBody>
      </p:sp>
      <p:sp>
        <p:nvSpPr>
          <p:cNvPr id="88" name="Rectangle 54">
            <a:extLst>
              <a:ext uri="{FF2B5EF4-FFF2-40B4-BE49-F238E27FC236}">
                <a16:creationId xmlns:a16="http://schemas.microsoft.com/office/drawing/2014/main" id="{913B15D2-4BF4-0754-3395-FF2D2058AB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7900" y="3870328"/>
            <a:ext cx="584200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</a:t>
            </a:r>
            <a:r>
              <a:rPr kumimoji="0" lang="it-IT" altLang="it-IT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0</a:t>
            </a:r>
          </a:p>
        </p:txBody>
      </p:sp>
      <p:sp>
        <p:nvSpPr>
          <p:cNvPr id="89" name="Text Box 16">
            <a:extLst>
              <a:ext uri="{FF2B5EF4-FFF2-40B4-BE49-F238E27FC236}">
                <a16:creationId xmlns:a16="http://schemas.microsoft.com/office/drawing/2014/main" id="{C5A95BCF-9C6C-D091-50D7-836B17508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1288" y="5840416"/>
            <a:ext cx="4429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</a:t>
            </a:r>
            <a:r>
              <a:rPr kumimoji="0" lang="it-IT" altLang="it-IT" sz="20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0</a:t>
            </a:r>
            <a:endParaRPr kumimoji="0" lang="it-IT" altLang="it-IT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90" name="Text Box 17">
            <a:extLst>
              <a:ext uri="{FF2B5EF4-FFF2-40B4-BE49-F238E27FC236}">
                <a16:creationId xmlns:a16="http://schemas.microsoft.com/office/drawing/2014/main" id="{E6D2FD96-3016-0D2B-98BB-EE3DBF27B3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9100" y="5840416"/>
            <a:ext cx="4143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0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</a:t>
            </a:r>
            <a:r>
              <a:rPr kumimoji="0" lang="it-IT" altLang="it-IT" sz="2000" b="0" i="0" u="none" strike="noStrike" kern="1200" cap="none" spc="0" normalizeH="0" baseline="-2500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</a:t>
            </a:r>
            <a:endParaRPr kumimoji="0" lang="it-IT" altLang="it-IT" sz="20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91" name="Text Box 18">
            <a:extLst>
              <a:ext uri="{FF2B5EF4-FFF2-40B4-BE49-F238E27FC236}">
                <a16:creationId xmlns:a16="http://schemas.microsoft.com/office/drawing/2014/main" id="{58E6E2E4-A514-0DE0-FAC5-2268C7B310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7713" y="5840416"/>
            <a:ext cx="441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</a:t>
            </a:r>
            <a:r>
              <a:rPr kumimoji="0" lang="it-IT" altLang="it-IT" sz="2000" b="0" i="0" u="none" strike="noStrike" kern="1200" cap="none" spc="0" normalizeH="0" baseline="-2500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</a:t>
            </a:r>
            <a:endParaRPr kumimoji="0" lang="it-IT" altLang="it-IT" sz="20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92" name="Text Box 19">
            <a:extLst>
              <a:ext uri="{FF2B5EF4-FFF2-40B4-BE49-F238E27FC236}">
                <a16:creationId xmlns:a16="http://schemas.microsoft.com/office/drawing/2014/main" id="{FD0C3C4C-3E11-8B73-F045-ABD4E1B71A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12338" y="5840416"/>
            <a:ext cx="4429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</a:t>
            </a:r>
            <a:r>
              <a:rPr kumimoji="0" lang="it-IT" altLang="it-IT" sz="2000" b="0" i="0" u="none" strike="noStrike" kern="1200" cap="none" spc="0" normalizeH="0" baseline="-25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3</a:t>
            </a:r>
            <a:endParaRPr kumimoji="0" lang="it-IT" altLang="it-IT" sz="20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grpSp>
        <p:nvGrpSpPr>
          <p:cNvPr id="93" name="Group 37">
            <a:extLst>
              <a:ext uri="{FF2B5EF4-FFF2-40B4-BE49-F238E27FC236}">
                <a16:creationId xmlns:a16="http://schemas.microsoft.com/office/drawing/2014/main" id="{405612ED-6626-CD69-4E46-DBE82809F347}"/>
              </a:ext>
            </a:extLst>
          </p:cNvPr>
          <p:cNvGrpSpPr>
            <a:grpSpLocks/>
          </p:cNvGrpSpPr>
          <p:nvPr/>
        </p:nvGrpSpPr>
        <p:grpSpPr bwMode="auto">
          <a:xfrm>
            <a:off x="8002588" y="5399091"/>
            <a:ext cx="228600" cy="533400"/>
            <a:chOff x="720" y="2928"/>
            <a:chExt cx="144" cy="336"/>
          </a:xfrm>
        </p:grpSpPr>
        <p:sp>
          <p:nvSpPr>
            <p:cNvPr id="94" name="Oval 38">
              <a:extLst>
                <a:ext uri="{FF2B5EF4-FFF2-40B4-BE49-F238E27FC236}">
                  <a16:creationId xmlns:a16="http://schemas.microsoft.com/office/drawing/2014/main" id="{8FE8DBE0-6A89-4F26-C616-9D23D9F6DE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2928"/>
              <a:ext cx="144" cy="336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alt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134" name="Oval 39" descr="25%">
              <a:extLst>
                <a:ext uri="{FF2B5EF4-FFF2-40B4-BE49-F238E27FC236}">
                  <a16:creationId xmlns:a16="http://schemas.microsoft.com/office/drawing/2014/main" id="{256C351F-C66F-7331-F284-ADB6595BF2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5" y="2992"/>
              <a:ext cx="96" cy="96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altLang="it-IT" sz="2000" b="0" i="0" u="none" strike="noStrike" kern="1200" cap="none" spc="0" normalizeH="0" baseline="0" noProof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Tech" pitchFamily="34" charset="0"/>
                <a:ea typeface="+mn-ea"/>
                <a:cs typeface="+mn-cs"/>
              </a:endParaRPr>
            </a:p>
          </p:txBody>
        </p:sp>
        <p:sp>
          <p:nvSpPr>
            <p:cNvPr id="135" name="Oval 40">
              <a:extLst>
                <a:ext uri="{FF2B5EF4-FFF2-40B4-BE49-F238E27FC236}">
                  <a16:creationId xmlns:a16="http://schemas.microsoft.com/office/drawing/2014/main" id="{0041DE95-7A09-5A94-B447-AF3B9EDD2B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6" y="3111"/>
              <a:ext cx="96" cy="96"/>
            </a:xfrm>
            <a:prstGeom prst="ellipse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alt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5219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AutoShape 10">
            <a:extLst>
              <a:ext uri="{FF2B5EF4-FFF2-40B4-BE49-F238E27FC236}">
                <a16:creationId xmlns:a16="http://schemas.microsoft.com/office/drawing/2014/main" id="{972C076F-E787-57F7-C3A3-4556044B5E6C}"/>
              </a:ext>
            </a:extLst>
          </p:cNvPr>
          <p:cNvSpPr>
            <a:spLocks noChangeArrowheads="1"/>
          </p:cNvSpPr>
          <p:nvPr/>
        </p:nvSpPr>
        <p:spPr bwMode="auto">
          <a:xfrm rot="16464124" flipH="1">
            <a:off x="9051899" y="1149346"/>
            <a:ext cx="773793" cy="2040623"/>
          </a:xfrm>
          <a:prstGeom prst="curvedRightArrow">
            <a:avLst>
              <a:gd name="adj1" fmla="val 47651"/>
              <a:gd name="adj2" fmla="val 124840"/>
              <a:gd name="adj3" fmla="val 31500"/>
            </a:avLst>
          </a:prstGeom>
          <a:gradFill rotWithShape="0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1"/>
          </a:gra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it-IT" altLang="it-IT" baseline="0">
              <a:solidFill>
                <a:srgbClr val="000000"/>
              </a:solidFill>
            </a:endParaRPr>
          </a:p>
        </p:txBody>
      </p:sp>
      <p:sp>
        <p:nvSpPr>
          <p:cNvPr id="114" name="Rettangolo 113">
            <a:extLst>
              <a:ext uri="{FF2B5EF4-FFF2-40B4-BE49-F238E27FC236}">
                <a16:creationId xmlns:a16="http://schemas.microsoft.com/office/drawing/2014/main" id="{897D3BA7-7AC0-EC8B-151B-00567752BD42}"/>
              </a:ext>
            </a:extLst>
          </p:cNvPr>
          <p:cNvSpPr/>
          <p:nvPr/>
        </p:nvSpPr>
        <p:spPr>
          <a:xfrm>
            <a:off x="110464" y="1816526"/>
            <a:ext cx="8812607" cy="4664054"/>
          </a:xfrm>
          <a:prstGeom prst="rect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B2A487B9-09F8-D3A3-902A-07571CE351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903" y="1070157"/>
            <a:ext cx="11558928" cy="523220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it-IT" sz="2800" b="1" dirty="0">
                <a:solidFill>
                  <a:schemeClr val="bg1"/>
                </a:solidFill>
                <a:latin typeface="Arial" panose="020B0604020202020204" pitchFamily="34" charset="0"/>
              </a:rPr>
              <a:t>The most important modern parallel architectures</a:t>
            </a:r>
            <a:endParaRPr lang="it-IT" altLang="it-IT" sz="2800" b="1" dirty="0">
              <a:solidFill>
                <a:schemeClr val="bg1"/>
              </a:solidFill>
              <a:latin typeface="Avant Garde"/>
            </a:endParaRP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F1BF2D11-F8D6-6C23-BEA1-99380267DDA7}"/>
              </a:ext>
            </a:extLst>
          </p:cNvPr>
          <p:cNvGrpSpPr/>
          <p:nvPr/>
        </p:nvGrpSpPr>
        <p:grpSpPr>
          <a:xfrm>
            <a:off x="181072" y="1883138"/>
            <a:ext cx="4198938" cy="4205268"/>
            <a:chOff x="4705351" y="1998682"/>
            <a:chExt cx="4198938" cy="4205268"/>
          </a:xfrm>
        </p:grpSpPr>
        <p:sp>
          <p:nvSpPr>
            <p:cNvPr id="7" name="Rectangle 263">
              <a:extLst>
                <a:ext uri="{FF2B5EF4-FFF2-40B4-BE49-F238E27FC236}">
                  <a16:creationId xmlns:a16="http://schemas.microsoft.com/office/drawing/2014/main" id="{2D355B91-5304-F38A-F35E-AD05870191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6283" y="1998682"/>
              <a:ext cx="3810000" cy="1285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 fontAlgn="auto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85DFD0"/>
                </a:buClr>
                <a:buSzPct val="60000"/>
                <a:buFont typeface="Wingdings" pitchFamily="2" charset="2"/>
                <a:buNone/>
              </a:pPr>
              <a:r>
                <a:rPr lang="en-GB" baseline="0" dirty="0">
                  <a:solidFill>
                    <a:srgbClr val="04617B"/>
                  </a:solidFill>
                  <a:latin typeface="Constantia"/>
                </a:rPr>
                <a:t>Computer MIMD</a:t>
              </a:r>
            </a:p>
            <a:p>
              <a:pPr marL="342900" indent="-342900" algn="ctr" fontAlgn="auto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85DFD0"/>
                </a:buClr>
                <a:buSzPct val="60000"/>
                <a:buFont typeface="Wingdings" pitchFamily="2" charset="2"/>
                <a:buNone/>
              </a:pPr>
              <a:r>
                <a:rPr lang="en-GB" baseline="0" dirty="0">
                  <a:solidFill>
                    <a:srgbClr val="D21091"/>
                  </a:solidFill>
                  <a:latin typeface="Constantia"/>
                </a:rPr>
                <a:t>DM</a:t>
              </a:r>
            </a:p>
            <a:p>
              <a:pPr marL="342900" indent="-342900" algn="ctr" fontAlgn="auto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85DFD0"/>
                </a:buClr>
                <a:buSzPct val="60000"/>
                <a:buFont typeface="Wingdings" pitchFamily="2" charset="2"/>
                <a:buNone/>
              </a:pPr>
              <a:r>
                <a:rPr lang="en-GB" baseline="0" dirty="0">
                  <a:solidFill>
                    <a:prstClr val="black"/>
                  </a:solidFill>
                  <a:latin typeface="Constantia"/>
                </a:rPr>
                <a:t>(distributed-memory)</a:t>
              </a:r>
              <a:endParaRPr lang="it-IT" baseline="0" dirty="0">
                <a:solidFill>
                  <a:prstClr val="black"/>
                </a:solidFill>
                <a:latin typeface="Constantia"/>
              </a:endParaRPr>
            </a:p>
          </p:txBody>
        </p:sp>
        <p:grpSp>
          <p:nvGrpSpPr>
            <p:cNvPr id="8" name="Group 3">
              <a:extLst>
                <a:ext uri="{FF2B5EF4-FFF2-40B4-BE49-F238E27FC236}">
                  <a16:creationId xmlns:a16="http://schemas.microsoft.com/office/drawing/2014/main" id="{F4F5393F-B28B-F987-68C0-39500CA00417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705351" y="3636963"/>
              <a:ext cx="4198938" cy="2566987"/>
              <a:chOff x="2964" y="2291"/>
              <a:chExt cx="2645" cy="1617"/>
            </a:xfrm>
          </p:grpSpPr>
          <p:sp>
            <p:nvSpPr>
              <p:cNvPr id="9" name="AutoShape 2">
                <a:extLst>
                  <a:ext uri="{FF2B5EF4-FFF2-40B4-BE49-F238E27FC236}">
                    <a16:creationId xmlns:a16="http://schemas.microsoft.com/office/drawing/2014/main" id="{E9F1016A-6445-CC51-5893-9BA89FDFB582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2964" y="2291"/>
                <a:ext cx="2640" cy="16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10" name="Rectangle 4">
                <a:extLst>
                  <a:ext uri="{FF2B5EF4-FFF2-40B4-BE49-F238E27FC236}">
                    <a16:creationId xmlns:a16="http://schemas.microsoft.com/office/drawing/2014/main" id="{AB1AF2D9-7D92-B0A8-D081-A235748D43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04" y="3033"/>
                <a:ext cx="489" cy="21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11" name="Rectangle 5">
                <a:extLst>
                  <a:ext uri="{FF2B5EF4-FFF2-40B4-BE49-F238E27FC236}">
                    <a16:creationId xmlns:a16="http://schemas.microsoft.com/office/drawing/2014/main" id="{1517A244-7495-F789-6095-1B9FC04342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73" y="3040"/>
                <a:ext cx="20" cy="499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12" name="Rectangle 6">
                <a:extLst>
                  <a:ext uri="{FF2B5EF4-FFF2-40B4-BE49-F238E27FC236}">
                    <a16:creationId xmlns:a16="http://schemas.microsoft.com/office/drawing/2014/main" id="{0D29EBC2-BC32-8D05-BAF2-2C47FE34FD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97" y="3518"/>
                <a:ext cx="483" cy="21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13" name="Rectangle 7">
                <a:extLst>
                  <a:ext uri="{FF2B5EF4-FFF2-40B4-BE49-F238E27FC236}">
                    <a16:creationId xmlns:a16="http://schemas.microsoft.com/office/drawing/2014/main" id="{3C3A314F-17E1-A70B-C1D8-68063F313E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97" y="3033"/>
                <a:ext cx="21" cy="492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14" name="Rectangle 8">
                <a:extLst>
                  <a:ext uri="{FF2B5EF4-FFF2-40B4-BE49-F238E27FC236}">
                    <a16:creationId xmlns:a16="http://schemas.microsoft.com/office/drawing/2014/main" id="{FF87A3EF-6EDD-77D3-AAEB-82147F3D6F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12" y="3026"/>
                <a:ext cx="20" cy="7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15" name="Rectangle 9">
                <a:extLst>
                  <a:ext uri="{FF2B5EF4-FFF2-40B4-BE49-F238E27FC236}">
                    <a16:creationId xmlns:a16="http://schemas.microsoft.com/office/drawing/2014/main" id="{EE62DB94-C8D4-3543-DC6B-796507027E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12" y="2783"/>
                <a:ext cx="20" cy="7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16" name="Rectangle 10">
                <a:extLst>
                  <a:ext uri="{FF2B5EF4-FFF2-40B4-BE49-F238E27FC236}">
                    <a16:creationId xmlns:a16="http://schemas.microsoft.com/office/drawing/2014/main" id="{FD2764A0-7902-AD6D-2075-6815A4EFD7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12" y="2790"/>
                <a:ext cx="20" cy="23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17" name="Rectangle 11">
                <a:extLst>
                  <a:ext uri="{FF2B5EF4-FFF2-40B4-BE49-F238E27FC236}">
                    <a16:creationId xmlns:a16="http://schemas.microsoft.com/office/drawing/2014/main" id="{071538F3-C871-BCBA-8222-350A932E6E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1" y="3081"/>
                <a:ext cx="331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it-IT" sz="2200" baseline="0" dirty="0">
                    <a:solidFill>
                      <a:srgbClr val="04617B"/>
                    </a:solidFill>
                    <a:latin typeface="Comic Sans MS" pitchFamily="66" charset="0"/>
                  </a:rPr>
                  <a:t>CPU</a:t>
                </a:r>
              </a:p>
            </p:txBody>
          </p:sp>
          <p:sp>
            <p:nvSpPr>
              <p:cNvPr id="18" name="Rectangle 12">
                <a:extLst>
                  <a:ext uri="{FF2B5EF4-FFF2-40B4-BE49-F238E27FC236}">
                    <a16:creationId xmlns:a16="http://schemas.microsoft.com/office/drawing/2014/main" id="{755942AF-8502-E523-FC6B-F46A3CD5F1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78" y="3268"/>
                <a:ext cx="80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it-IT" sz="2200" baseline="0" dirty="0">
                    <a:solidFill>
                      <a:srgbClr val="04617B"/>
                    </a:solidFill>
                    <a:latin typeface="Comic Sans MS" pitchFamily="66" charset="0"/>
                  </a:rPr>
                  <a:t>1</a:t>
                </a:r>
              </a:p>
            </p:txBody>
          </p:sp>
          <p:sp>
            <p:nvSpPr>
              <p:cNvPr id="19" name="Rectangle 13">
                <a:extLst>
                  <a:ext uri="{FF2B5EF4-FFF2-40B4-BE49-F238E27FC236}">
                    <a16:creationId xmlns:a16="http://schemas.microsoft.com/office/drawing/2014/main" id="{54785083-EC0B-D9D5-EB9F-345903E816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60" y="3019"/>
                <a:ext cx="489" cy="21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20" name="Rectangle 14">
                <a:extLst>
                  <a:ext uri="{FF2B5EF4-FFF2-40B4-BE49-F238E27FC236}">
                    <a16:creationId xmlns:a16="http://schemas.microsoft.com/office/drawing/2014/main" id="{CA3BC687-2FCB-1A12-3082-01F2047C06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9" y="3026"/>
                <a:ext cx="20" cy="499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21" name="Rectangle 15">
                <a:extLst>
                  <a:ext uri="{FF2B5EF4-FFF2-40B4-BE49-F238E27FC236}">
                    <a16:creationId xmlns:a16="http://schemas.microsoft.com/office/drawing/2014/main" id="{73110002-3067-689C-ECF5-88B817878F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54" y="3504"/>
                <a:ext cx="482" cy="21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22" name="Rectangle 16">
                <a:extLst>
                  <a:ext uri="{FF2B5EF4-FFF2-40B4-BE49-F238E27FC236}">
                    <a16:creationId xmlns:a16="http://schemas.microsoft.com/office/drawing/2014/main" id="{B3E0624A-A3F3-7A95-C246-B66EFBE577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54" y="3019"/>
                <a:ext cx="20" cy="492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23" name="Rectangle 17">
                <a:extLst>
                  <a:ext uri="{FF2B5EF4-FFF2-40B4-BE49-F238E27FC236}">
                    <a16:creationId xmlns:a16="http://schemas.microsoft.com/office/drawing/2014/main" id="{35AC8911-0FE7-615D-8FB1-0E95458144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95" y="3026"/>
                <a:ext cx="20" cy="7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24" name="Rectangle 18">
                <a:extLst>
                  <a:ext uri="{FF2B5EF4-FFF2-40B4-BE49-F238E27FC236}">
                    <a16:creationId xmlns:a16="http://schemas.microsoft.com/office/drawing/2014/main" id="{0637F11A-4011-F538-63FC-C94048AED3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95" y="2783"/>
                <a:ext cx="20" cy="7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25" name="Rectangle 19">
                <a:extLst>
                  <a:ext uri="{FF2B5EF4-FFF2-40B4-BE49-F238E27FC236}">
                    <a16:creationId xmlns:a16="http://schemas.microsoft.com/office/drawing/2014/main" id="{0FD94384-EAE7-3A7D-3053-1782E7DA0D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95" y="2790"/>
                <a:ext cx="20" cy="23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26" name="Rectangle 20">
                <a:extLst>
                  <a:ext uri="{FF2B5EF4-FFF2-40B4-BE49-F238E27FC236}">
                    <a16:creationId xmlns:a16="http://schemas.microsoft.com/office/drawing/2014/main" id="{0F8012E6-FDFD-1DEA-4062-878646072E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54" y="3095"/>
                <a:ext cx="331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it-IT" sz="2200" baseline="0" dirty="0">
                    <a:solidFill>
                      <a:srgbClr val="04617B"/>
                    </a:solidFill>
                    <a:latin typeface="Comic Sans MS" pitchFamily="66" charset="0"/>
                  </a:rPr>
                  <a:t>CPU</a:t>
                </a:r>
              </a:p>
            </p:txBody>
          </p:sp>
          <p:sp>
            <p:nvSpPr>
              <p:cNvPr id="27" name="Rectangle 21">
                <a:extLst>
                  <a:ext uri="{FF2B5EF4-FFF2-40B4-BE49-F238E27FC236}">
                    <a16:creationId xmlns:a16="http://schemas.microsoft.com/office/drawing/2014/main" id="{E245DB27-E739-7617-282D-A728885469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61" y="3275"/>
                <a:ext cx="108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it-IT" sz="2200" baseline="0" dirty="0">
                    <a:solidFill>
                      <a:srgbClr val="04617B"/>
                    </a:solidFill>
                    <a:latin typeface="Comic Sans MS" pitchFamily="66" charset="0"/>
                  </a:rPr>
                  <a:t>2</a:t>
                </a:r>
              </a:p>
            </p:txBody>
          </p:sp>
          <p:sp>
            <p:nvSpPr>
              <p:cNvPr id="28" name="Rectangle 22">
                <a:extLst>
                  <a:ext uri="{FF2B5EF4-FFF2-40B4-BE49-F238E27FC236}">
                    <a16:creationId xmlns:a16="http://schemas.microsoft.com/office/drawing/2014/main" id="{1870C232-DA44-C8F7-5078-3974B1C89A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20" y="3019"/>
                <a:ext cx="489" cy="21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29" name="Rectangle 23">
                <a:extLst>
                  <a:ext uri="{FF2B5EF4-FFF2-40B4-BE49-F238E27FC236}">
                    <a16:creationId xmlns:a16="http://schemas.microsoft.com/office/drawing/2014/main" id="{C8B42182-5876-0418-6E67-B15339E836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89" y="3026"/>
                <a:ext cx="20" cy="499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30" name="Rectangle 24">
                <a:extLst>
                  <a:ext uri="{FF2B5EF4-FFF2-40B4-BE49-F238E27FC236}">
                    <a16:creationId xmlns:a16="http://schemas.microsoft.com/office/drawing/2014/main" id="{70CE5022-0D7F-C279-8DCE-0ED0D2F396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13" y="3504"/>
                <a:ext cx="483" cy="21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31" name="Rectangle 25">
                <a:extLst>
                  <a:ext uri="{FF2B5EF4-FFF2-40B4-BE49-F238E27FC236}">
                    <a16:creationId xmlns:a16="http://schemas.microsoft.com/office/drawing/2014/main" id="{9E264F8D-FA31-5D4D-643A-AEF8EB8D52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13" y="3019"/>
                <a:ext cx="21" cy="492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32" name="Rectangle 26">
                <a:extLst>
                  <a:ext uri="{FF2B5EF4-FFF2-40B4-BE49-F238E27FC236}">
                    <a16:creationId xmlns:a16="http://schemas.microsoft.com/office/drawing/2014/main" id="{B9A2D233-4542-A9CA-F5C5-D02231D932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54" y="3026"/>
                <a:ext cx="21" cy="7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33" name="Rectangle 27">
                <a:extLst>
                  <a:ext uri="{FF2B5EF4-FFF2-40B4-BE49-F238E27FC236}">
                    <a16:creationId xmlns:a16="http://schemas.microsoft.com/office/drawing/2014/main" id="{B286D4EB-AD51-CC21-67ED-1F3D149D17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54" y="2783"/>
                <a:ext cx="21" cy="7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34" name="Rectangle 28">
                <a:extLst>
                  <a:ext uri="{FF2B5EF4-FFF2-40B4-BE49-F238E27FC236}">
                    <a16:creationId xmlns:a16="http://schemas.microsoft.com/office/drawing/2014/main" id="{E37BF0AF-374A-8C61-A865-F851ED3007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54" y="2790"/>
                <a:ext cx="21" cy="23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35" name="Rectangle 29">
                <a:extLst>
                  <a:ext uri="{FF2B5EF4-FFF2-40B4-BE49-F238E27FC236}">
                    <a16:creationId xmlns:a16="http://schemas.microsoft.com/office/drawing/2014/main" id="{439EF6E8-E06F-A234-BCEE-6ADF184340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14" y="3088"/>
                <a:ext cx="331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it-IT" sz="2200" baseline="0" dirty="0">
                    <a:solidFill>
                      <a:srgbClr val="04617B"/>
                    </a:solidFill>
                    <a:latin typeface="Comic Sans MS" pitchFamily="66" charset="0"/>
                  </a:rPr>
                  <a:t>CPU</a:t>
                </a:r>
              </a:p>
            </p:txBody>
          </p:sp>
          <p:sp>
            <p:nvSpPr>
              <p:cNvPr id="36" name="Rectangle 30">
                <a:extLst>
                  <a:ext uri="{FF2B5EF4-FFF2-40B4-BE49-F238E27FC236}">
                    <a16:creationId xmlns:a16="http://schemas.microsoft.com/office/drawing/2014/main" id="{CDC21125-F3A7-3A64-6C97-DFC29A9B08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01" y="3275"/>
                <a:ext cx="141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it-IT" sz="2200" baseline="0" dirty="0">
                    <a:solidFill>
                      <a:srgbClr val="04617B"/>
                    </a:solidFill>
                    <a:latin typeface="Comic Sans MS" pitchFamily="66" charset="0"/>
                  </a:rPr>
                  <a:t>N</a:t>
                </a:r>
              </a:p>
            </p:txBody>
          </p:sp>
          <p:sp>
            <p:nvSpPr>
              <p:cNvPr id="37" name="Rectangle 31">
                <a:extLst>
                  <a:ext uri="{FF2B5EF4-FFF2-40B4-BE49-F238E27FC236}">
                    <a16:creationId xmlns:a16="http://schemas.microsoft.com/office/drawing/2014/main" id="{145E7599-9ED2-9F0D-83D9-087C367214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7" y="2291"/>
                <a:ext cx="489" cy="21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38" name="Rectangle 32">
                <a:extLst>
                  <a:ext uri="{FF2B5EF4-FFF2-40B4-BE49-F238E27FC236}">
                    <a16:creationId xmlns:a16="http://schemas.microsoft.com/office/drawing/2014/main" id="{008CA39D-BB91-2CD9-6564-C90F42ECE9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6" y="2298"/>
                <a:ext cx="20" cy="499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39" name="Rectangle 33">
                <a:extLst>
                  <a:ext uri="{FF2B5EF4-FFF2-40B4-BE49-F238E27FC236}">
                    <a16:creationId xmlns:a16="http://schemas.microsoft.com/office/drawing/2014/main" id="{B27B0362-F349-76CD-8591-DA420B03BF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1" y="2776"/>
                <a:ext cx="482" cy="21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40" name="Rectangle 34">
                <a:extLst>
                  <a:ext uri="{FF2B5EF4-FFF2-40B4-BE49-F238E27FC236}">
                    <a16:creationId xmlns:a16="http://schemas.microsoft.com/office/drawing/2014/main" id="{ADCE29DF-EB12-04AB-D597-F8CEDD26A0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1" y="2291"/>
                <a:ext cx="20" cy="492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41" name="Rectangle 35">
                <a:extLst>
                  <a:ext uri="{FF2B5EF4-FFF2-40B4-BE49-F238E27FC236}">
                    <a16:creationId xmlns:a16="http://schemas.microsoft.com/office/drawing/2014/main" id="{35887E03-3268-FE88-03E0-3170C74B3A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15" y="2450"/>
                <a:ext cx="424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it-IT" sz="2200" baseline="0" dirty="0">
                    <a:solidFill>
                      <a:srgbClr val="04617B"/>
                    </a:solidFill>
                    <a:latin typeface="Comic Sans MS" pitchFamily="66" charset="0"/>
                  </a:rPr>
                  <a:t>MEM</a:t>
                </a:r>
              </a:p>
            </p:txBody>
          </p:sp>
          <p:sp>
            <p:nvSpPr>
              <p:cNvPr id="42" name="Rectangle 36">
                <a:extLst>
                  <a:ext uri="{FF2B5EF4-FFF2-40B4-BE49-F238E27FC236}">
                    <a16:creationId xmlns:a16="http://schemas.microsoft.com/office/drawing/2014/main" id="{127F80B7-5779-EAB0-4887-B37B06E683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60" y="2291"/>
                <a:ext cx="489" cy="21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43" name="Rectangle 37">
                <a:extLst>
                  <a:ext uri="{FF2B5EF4-FFF2-40B4-BE49-F238E27FC236}">
                    <a16:creationId xmlns:a16="http://schemas.microsoft.com/office/drawing/2014/main" id="{F6AD524D-CCF1-2787-0687-6FD7C4A3AC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9" y="2298"/>
                <a:ext cx="20" cy="499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44" name="Rectangle 38">
                <a:extLst>
                  <a:ext uri="{FF2B5EF4-FFF2-40B4-BE49-F238E27FC236}">
                    <a16:creationId xmlns:a16="http://schemas.microsoft.com/office/drawing/2014/main" id="{D7439779-E63E-AC85-03A4-99353DF1E0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54" y="2776"/>
                <a:ext cx="482" cy="21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45" name="Rectangle 39">
                <a:extLst>
                  <a:ext uri="{FF2B5EF4-FFF2-40B4-BE49-F238E27FC236}">
                    <a16:creationId xmlns:a16="http://schemas.microsoft.com/office/drawing/2014/main" id="{31C22D82-6069-F3CA-E3A2-93089F4A5C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54" y="2291"/>
                <a:ext cx="20" cy="492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46" name="Rectangle 40">
                <a:extLst>
                  <a:ext uri="{FF2B5EF4-FFF2-40B4-BE49-F238E27FC236}">
                    <a16:creationId xmlns:a16="http://schemas.microsoft.com/office/drawing/2014/main" id="{30B6665E-943A-0208-9DA5-27C3846214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0" y="2464"/>
                <a:ext cx="424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it-IT" sz="2200" baseline="0" dirty="0">
                    <a:solidFill>
                      <a:srgbClr val="04617B"/>
                    </a:solidFill>
                    <a:latin typeface="Comic Sans MS" pitchFamily="66" charset="0"/>
                  </a:rPr>
                  <a:t>MEM</a:t>
                </a:r>
              </a:p>
            </p:txBody>
          </p:sp>
          <p:sp>
            <p:nvSpPr>
              <p:cNvPr id="47" name="Rectangle 41">
                <a:extLst>
                  <a:ext uri="{FF2B5EF4-FFF2-40B4-BE49-F238E27FC236}">
                    <a16:creationId xmlns:a16="http://schemas.microsoft.com/office/drawing/2014/main" id="{313CEAB3-2065-FBF7-1F56-F8031A81F1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20" y="2291"/>
                <a:ext cx="489" cy="21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48" name="Rectangle 42">
                <a:extLst>
                  <a:ext uri="{FF2B5EF4-FFF2-40B4-BE49-F238E27FC236}">
                    <a16:creationId xmlns:a16="http://schemas.microsoft.com/office/drawing/2014/main" id="{699D11D1-D1AD-0DC7-CB75-58ABB68346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89" y="2298"/>
                <a:ext cx="20" cy="499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49" name="Rectangle 43">
                <a:extLst>
                  <a:ext uri="{FF2B5EF4-FFF2-40B4-BE49-F238E27FC236}">
                    <a16:creationId xmlns:a16="http://schemas.microsoft.com/office/drawing/2014/main" id="{F8A0D92E-C194-58AA-4C0D-38A55ADFB6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13" y="2776"/>
                <a:ext cx="483" cy="21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50" name="Rectangle 44">
                <a:extLst>
                  <a:ext uri="{FF2B5EF4-FFF2-40B4-BE49-F238E27FC236}">
                    <a16:creationId xmlns:a16="http://schemas.microsoft.com/office/drawing/2014/main" id="{78F92A3C-7CE3-6F90-3668-BA57E7F622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13" y="2291"/>
                <a:ext cx="21" cy="492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51" name="Rectangle 45">
                <a:extLst>
                  <a:ext uri="{FF2B5EF4-FFF2-40B4-BE49-F238E27FC236}">
                    <a16:creationId xmlns:a16="http://schemas.microsoft.com/office/drawing/2014/main" id="{67816DDC-069A-4D29-B66F-20695CD57E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30" y="2457"/>
                <a:ext cx="424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it-IT" sz="2200" baseline="0" dirty="0">
                    <a:solidFill>
                      <a:srgbClr val="04617B"/>
                    </a:solidFill>
                    <a:latin typeface="Comic Sans MS" pitchFamily="66" charset="0"/>
                  </a:rPr>
                  <a:t>MEM</a:t>
                </a:r>
              </a:p>
            </p:txBody>
          </p:sp>
          <p:sp>
            <p:nvSpPr>
              <p:cNvPr id="52" name="Rectangle 46">
                <a:extLst>
                  <a:ext uri="{FF2B5EF4-FFF2-40B4-BE49-F238E27FC236}">
                    <a16:creationId xmlns:a16="http://schemas.microsoft.com/office/drawing/2014/main" id="{1EA23492-F25D-25F4-F092-7AE42EC522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12" y="3892"/>
                <a:ext cx="20" cy="7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53" name="Rectangle 47">
                <a:extLst>
                  <a:ext uri="{FF2B5EF4-FFF2-40B4-BE49-F238E27FC236}">
                    <a16:creationId xmlns:a16="http://schemas.microsoft.com/office/drawing/2014/main" id="{F686FF86-FFBE-C441-4879-F6CD5A013E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12" y="3511"/>
                <a:ext cx="20" cy="7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54" name="Rectangle 48">
                <a:extLst>
                  <a:ext uri="{FF2B5EF4-FFF2-40B4-BE49-F238E27FC236}">
                    <a16:creationId xmlns:a16="http://schemas.microsoft.com/office/drawing/2014/main" id="{B2E264A4-A17B-89BC-9C70-4867CAC864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12" y="3518"/>
                <a:ext cx="20" cy="374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55" name="Rectangle 49">
                <a:extLst>
                  <a:ext uri="{FF2B5EF4-FFF2-40B4-BE49-F238E27FC236}">
                    <a16:creationId xmlns:a16="http://schemas.microsoft.com/office/drawing/2014/main" id="{843A09A5-6925-FF11-DEF6-0853C589B7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95" y="3892"/>
                <a:ext cx="20" cy="7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56" name="Rectangle 50">
                <a:extLst>
                  <a:ext uri="{FF2B5EF4-FFF2-40B4-BE49-F238E27FC236}">
                    <a16:creationId xmlns:a16="http://schemas.microsoft.com/office/drawing/2014/main" id="{1984CDF6-7CEA-FF77-1D8F-16C048A0D1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95" y="3511"/>
                <a:ext cx="20" cy="7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57" name="Rectangle 51">
                <a:extLst>
                  <a:ext uri="{FF2B5EF4-FFF2-40B4-BE49-F238E27FC236}">
                    <a16:creationId xmlns:a16="http://schemas.microsoft.com/office/drawing/2014/main" id="{85C547B1-0594-1BF9-5520-2DB1910884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95" y="3518"/>
                <a:ext cx="20" cy="374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58" name="Rectangle 52">
                <a:extLst>
                  <a:ext uri="{FF2B5EF4-FFF2-40B4-BE49-F238E27FC236}">
                    <a16:creationId xmlns:a16="http://schemas.microsoft.com/office/drawing/2014/main" id="{2EB3F758-F8C5-DD36-9FFA-671D657073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54" y="3892"/>
                <a:ext cx="21" cy="7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59" name="Rectangle 53">
                <a:extLst>
                  <a:ext uri="{FF2B5EF4-FFF2-40B4-BE49-F238E27FC236}">
                    <a16:creationId xmlns:a16="http://schemas.microsoft.com/office/drawing/2014/main" id="{108B9862-D4F3-04FF-71E2-48CCEB7464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54" y="3511"/>
                <a:ext cx="21" cy="7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60" name="Rectangle 54">
                <a:extLst>
                  <a:ext uri="{FF2B5EF4-FFF2-40B4-BE49-F238E27FC236}">
                    <a16:creationId xmlns:a16="http://schemas.microsoft.com/office/drawing/2014/main" id="{E44419AC-2B15-78CC-6E99-8413EE5E6D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54" y="3518"/>
                <a:ext cx="21" cy="374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61" name="Rectangle 55">
                <a:extLst>
                  <a:ext uri="{FF2B5EF4-FFF2-40B4-BE49-F238E27FC236}">
                    <a16:creationId xmlns:a16="http://schemas.microsoft.com/office/drawing/2014/main" id="{422F4297-6BF0-B1E4-FD53-14776C9604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12" y="3885"/>
                <a:ext cx="6" cy="21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62" name="Rectangle 56">
                <a:extLst>
                  <a:ext uri="{FF2B5EF4-FFF2-40B4-BE49-F238E27FC236}">
                    <a16:creationId xmlns:a16="http://schemas.microsoft.com/office/drawing/2014/main" id="{63CC44C1-497F-5CB0-26AA-2AFC6FBFAC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61" y="3885"/>
                <a:ext cx="7" cy="21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63" name="Rectangle 57">
                <a:extLst>
                  <a:ext uri="{FF2B5EF4-FFF2-40B4-BE49-F238E27FC236}">
                    <a16:creationId xmlns:a16="http://schemas.microsoft.com/office/drawing/2014/main" id="{05540B4C-C226-D5D5-1FDF-120F43744D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18" y="3885"/>
                <a:ext cx="2143" cy="21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64" name="Rectangle 58">
                <a:extLst>
                  <a:ext uri="{FF2B5EF4-FFF2-40B4-BE49-F238E27FC236}">
                    <a16:creationId xmlns:a16="http://schemas.microsoft.com/office/drawing/2014/main" id="{9E0CE297-7F9A-3582-9448-C6482E0FBD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3" y="2922"/>
                <a:ext cx="20" cy="7"/>
              </a:xfrm>
              <a:prstGeom prst="rect">
                <a:avLst/>
              </a:prstGeom>
              <a:blipFill dpi="0" rotWithShape="0">
                <a:blip r:embed="rId4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65" name="Rectangle 59">
                <a:extLst>
                  <a:ext uri="{FF2B5EF4-FFF2-40B4-BE49-F238E27FC236}">
                    <a16:creationId xmlns:a16="http://schemas.microsoft.com/office/drawing/2014/main" id="{723D995A-1247-A953-3D71-CB0158B17F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3" y="2929"/>
                <a:ext cx="20" cy="7"/>
              </a:xfrm>
              <a:prstGeom prst="rect">
                <a:avLst/>
              </a:prstGeom>
              <a:blipFill dpi="0" rotWithShape="0">
                <a:blip r:embed="rId4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66" name="Rectangle 60">
                <a:extLst>
                  <a:ext uri="{FF2B5EF4-FFF2-40B4-BE49-F238E27FC236}">
                    <a16:creationId xmlns:a16="http://schemas.microsoft.com/office/drawing/2014/main" id="{11430505-D2D9-BBD4-6B1E-7EC4E5B8F7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3" y="2929"/>
                <a:ext cx="20" cy="1"/>
              </a:xfrm>
              <a:prstGeom prst="rect">
                <a:avLst/>
              </a:prstGeom>
              <a:blipFill dpi="0" rotWithShape="0">
                <a:blip r:embed="rId4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67" name="Rectangle 61">
                <a:extLst>
                  <a:ext uri="{FF2B5EF4-FFF2-40B4-BE49-F238E27FC236}">
                    <a16:creationId xmlns:a16="http://schemas.microsoft.com/office/drawing/2014/main" id="{FFEF6AE1-3B72-934F-A256-2098C49784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70" y="2922"/>
                <a:ext cx="7" cy="21"/>
              </a:xfrm>
              <a:prstGeom prst="rect">
                <a:avLst/>
              </a:prstGeom>
              <a:blipFill dpi="0" rotWithShape="0">
                <a:blip r:embed="rId4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68" name="Rectangle 62">
                <a:extLst>
                  <a:ext uri="{FF2B5EF4-FFF2-40B4-BE49-F238E27FC236}">
                    <a16:creationId xmlns:a16="http://schemas.microsoft.com/office/drawing/2014/main" id="{2EAE96D0-4C0F-F760-E569-66CE31EBB8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84" y="2922"/>
                <a:ext cx="6" cy="21"/>
              </a:xfrm>
              <a:prstGeom prst="rect">
                <a:avLst/>
              </a:prstGeom>
              <a:blipFill dpi="0" rotWithShape="0">
                <a:blip r:embed="rId4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69" name="Rectangle 63">
                <a:extLst>
                  <a:ext uri="{FF2B5EF4-FFF2-40B4-BE49-F238E27FC236}">
                    <a16:creationId xmlns:a16="http://schemas.microsoft.com/office/drawing/2014/main" id="{B357EF54-6319-85AE-1FC4-065592563D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77" y="2922"/>
                <a:ext cx="7" cy="21"/>
              </a:xfrm>
              <a:prstGeom prst="rect">
                <a:avLst/>
              </a:prstGeom>
              <a:blipFill dpi="0" rotWithShape="0">
                <a:blip r:embed="rId4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70" name="Rectangle 64">
                <a:extLst>
                  <a:ext uri="{FF2B5EF4-FFF2-40B4-BE49-F238E27FC236}">
                    <a16:creationId xmlns:a16="http://schemas.microsoft.com/office/drawing/2014/main" id="{1148672B-891C-4CD2-BCE9-1AA838722D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4" y="2922"/>
                <a:ext cx="20" cy="7"/>
              </a:xfrm>
              <a:prstGeom prst="rect">
                <a:avLst/>
              </a:prstGeom>
              <a:blipFill dpi="0" rotWithShape="0">
                <a:blip r:embed="rId4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71" name="Rectangle 65">
                <a:extLst>
                  <a:ext uri="{FF2B5EF4-FFF2-40B4-BE49-F238E27FC236}">
                    <a16:creationId xmlns:a16="http://schemas.microsoft.com/office/drawing/2014/main" id="{F3F01E8C-1419-7645-1EFF-815CBB7A6A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4" y="2929"/>
                <a:ext cx="20" cy="7"/>
              </a:xfrm>
              <a:prstGeom prst="rect">
                <a:avLst/>
              </a:prstGeom>
              <a:blipFill dpi="0" rotWithShape="0">
                <a:blip r:embed="rId4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72" name="Rectangle 66">
                <a:extLst>
                  <a:ext uri="{FF2B5EF4-FFF2-40B4-BE49-F238E27FC236}">
                    <a16:creationId xmlns:a16="http://schemas.microsoft.com/office/drawing/2014/main" id="{AF7D88C9-AEF6-3B4E-AE16-0A85572E68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4" y="2929"/>
                <a:ext cx="20" cy="1"/>
              </a:xfrm>
              <a:prstGeom prst="rect">
                <a:avLst/>
              </a:prstGeom>
              <a:blipFill dpi="0" rotWithShape="0">
                <a:blip r:embed="rId4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73" name="Rectangle 67">
                <a:extLst>
                  <a:ext uri="{FF2B5EF4-FFF2-40B4-BE49-F238E27FC236}">
                    <a16:creationId xmlns:a16="http://schemas.microsoft.com/office/drawing/2014/main" id="{4D8F2034-23B0-6DE5-0BB1-6731AB1B66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71" y="2922"/>
                <a:ext cx="6" cy="21"/>
              </a:xfrm>
              <a:prstGeom prst="rect">
                <a:avLst/>
              </a:prstGeom>
              <a:blipFill dpi="0" rotWithShape="0">
                <a:blip r:embed="rId4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74" name="Rectangle 68">
                <a:extLst>
                  <a:ext uri="{FF2B5EF4-FFF2-40B4-BE49-F238E27FC236}">
                    <a16:creationId xmlns:a16="http://schemas.microsoft.com/office/drawing/2014/main" id="{F3C0C3E5-90C3-8B20-6310-B455612425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4" y="2922"/>
                <a:ext cx="7" cy="21"/>
              </a:xfrm>
              <a:prstGeom prst="rect">
                <a:avLst/>
              </a:prstGeom>
              <a:blipFill dpi="0" rotWithShape="0">
                <a:blip r:embed="rId4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75" name="Rectangle 69">
                <a:extLst>
                  <a:ext uri="{FF2B5EF4-FFF2-40B4-BE49-F238E27FC236}">
                    <a16:creationId xmlns:a16="http://schemas.microsoft.com/office/drawing/2014/main" id="{0BE2CD5F-38C2-BD9B-A779-C1A3B4B4DD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77" y="2922"/>
                <a:ext cx="7" cy="21"/>
              </a:xfrm>
              <a:prstGeom prst="rect">
                <a:avLst/>
              </a:prstGeom>
              <a:blipFill dpi="0" rotWithShape="0">
                <a:blip r:embed="rId4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76" name="Rectangle 70">
                <a:extLst>
                  <a:ext uri="{FF2B5EF4-FFF2-40B4-BE49-F238E27FC236}">
                    <a16:creationId xmlns:a16="http://schemas.microsoft.com/office/drawing/2014/main" id="{E10BD8B0-B2A3-B2B8-8449-52AD435CD5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17" y="2922"/>
                <a:ext cx="7" cy="21"/>
              </a:xfrm>
              <a:prstGeom prst="rect">
                <a:avLst/>
              </a:prstGeom>
              <a:blipFill dpi="0" rotWithShape="0">
                <a:blip r:embed="rId4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77" name="Rectangle 71">
                <a:extLst>
                  <a:ext uri="{FF2B5EF4-FFF2-40B4-BE49-F238E27FC236}">
                    <a16:creationId xmlns:a16="http://schemas.microsoft.com/office/drawing/2014/main" id="{C2C4514B-8AB9-31D7-482D-5DFF0D54D9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31" y="2922"/>
                <a:ext cx="7" cy="21"/>
              </a:xfrm>
              <a:prstGeom prst="rect">
                <a:avLst/>
              </a:prstGeom>
              <a:blipFill dpi="0" rotWithShape="0">
                <a:blip r:embed="rId4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78" name="Rectangle 72">
                <a:extLst>
                  <a:ext uri="{FF2B5EF4-FFF2-40B4-BE49-F238E27FC236}">
                    <a16:creationId xmlns:a16="http://schemas.microsoft.com/office/drawing/2014/main" id="{BFAAFEC2-AC83-CD66-0E9F-6CAB33FC20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24" y="2922"/>
                <a:ext cx="7" cy="21"/>
              </a:xfrm>
              <a:prstGeom prst="rect">
                <a:avLst/>
              </a:prstGeom>
              <a:blipFill dpi="0" rotWithShape="0">
                <a:blip r:embed="rId4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79" name="Rectangle 73">
                <a:extLst>
                  <a:ext uri="{FF2B5EF4-FFF2-40B4-BE49-F238E27FC236}">
                    <a16:creationId xmlns:a16="http://schemas.microsoft.com/office/drawing/2014/main" id="{C6DB1AC1-0B6C-5FB4-A6DE-C97DFFDC2C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71" y="2922"/>
                <a:ext cx="7" cy="21"/>
              </a:xfrm>
              <a:prstGeom prst="rect">
                <a:avLst/>
              </a:prstGeom>
              <a:blipFill dpi="0" rotWithShape="0">
                <a:blip r:embed="rId4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80" name="Rectangle 74">
                <a:extLst>
                  <a:ext uri="{FF2B5EF4-FFF2-40B4-BE49-F238E27FC236}">
                    <a16:creationId xmlns:a16="http://schemas.microsoft.com/office/drawing/2014/main" id="{550B0FDE-C8EF-2744-C859-F3E4CF5674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84" y="2922"/>
                <a:ext cx="7" cy="21"/>
              </a:xfrm>
              <a:prstGeom prst="rect">
                <a:avLst/>
              </a:prstGeom>
              <a:blipFill dpi="0" rotWithShape="0">
                <a:blip r:embed="rId4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81" name="Rectangle 75">
                <a:extLst>
                  <a:ext uri="{FF2B5EF4-FFF2-40B4-BE49-F238E27FC236}">
                    <a16:creationId xmlns:a16="http://schemas.microsoft.com/office/drawing/2014/main" id="{ACE3E583-74A1-1F4F-1874-DF6B062022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78" y="2922"/>
                <a:ext cx="6" cy="21"/>
              </a:xfrm>
              <a:prstGeom prst="rect">
                <a:avLst/>
              </a:prstGeom>
              <a:blipFill dpi="0" rotWithShape="0">
                <a:blip r:embed="rId4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82" name="Rectangle 76">
                <a:extLst>
                  <a:ext uri="{FF2B5EF4-FFF2-40B4-BE49-F238E27FC236}">
                    <a16:creationId xmlns:a16="http://schemas.microsoft.com/office/drawing/2014/main" id="{771B01C6-1E92-3DB7-29FE-965802D480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18" y="2922"/>
                <a:ext cx="7" cy="21"/>
              </a:xfrm>
              <a:prstGeom prst="rect">
                <a:avLst/>
              </a:prstGeom>
              <a:blipFill dpi="0" rotWithShape="0">
                <a:blip r:embed="rId4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83" name="Rectangle 77">
                <a:extLst>
                  <a:ext uri="{FF2B5EF4-FFF2-40B4-BE49-F238E27FC236}">
                    <a16:creationId xmlns:a16="http://schemas.microsoft.com/office/drawing/2014/main" id="{B0AD3751-DA6B-CA55-A710-DC8ADA8B9B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31" y="2922"/>
                <a:ext cx="7" cy="21"/>
              </a:xfrm>
              <a:prstGeom prst="rect">
                <a:avLst/>
              </a:prstGeom>
              <a:blipFill dpi="0" rotWithShape="0">
                <a:blip r:embed="rId4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84" name="Rectangle 78">
                <a:extLst>
                  <a:ext uri="{FF2B5EF4-FFF2-40B4-BE49-F238E27FC236}">
                    <a16:creationId xmlns:a16="http://schemas.microsoft.com/office/drawing/2014/main" id="{E076EC6C-B76F-F546-8F4B-1C41FA379B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25" y="2922"/>
                <a:ext cx="6" cy="21"/>
              </a:xfrm>
              <a:prstGeom prst="rect">
                <a:avLst/>
              </a:prstGeom>
              <a:blipFill dpi="0" rotWithShape="0">
                <a:blip r:embed="rId4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85" name="Rectangle 79">
                <a:extLst>
                  <a:ext uri="{FF2B5EF4-FFF2-40B4-BE49-F238E27FC236}">
                    <a16:creationId xmlns:a16="http://schemas.microsoft.com/office/drawing/2014/main" id="{41E9F063-79C6-4078-AB0B-595B66E3DD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71" y="2922"/>
                <a:ext cx="7" cy="21"/>
              </a:xfrm>
              <a:prstGeom prst="rect">
                <a:avLst/>
              </a:prstGeom>
              <a:blipFill dpi="0" rotWithShape="0">
                <a:blip r:embed="rId4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86" name="Rectangle 80">
                <a:extLst>
                  <a:ext uri="{FF2B5EF4-FFF2-40B4-BE49-F238E27FC236}">
                    <a16:creationId xmlns:a16="http://schemas.microsoft.com/office/drawing/2014/main" id="{825D508E-A477-49DF-D094-33DF8692B7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85" y="2922"/>
                <a:ext cx="7" cy="21"/>
              </a:xfrm>
              <a:prstGeom prst="rect">
                <a:avLst/>
              </a:prstGeom>
              <a:blipFill dpi="0" rotWithShape="0">
                <a:blip r:embed="rId4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87" name="Rectangle 81">
                <a:extLst>
                  <a:ext uri="{FF2B5EF4-FFF2-40B4-BE49-F238E27FC236}">
                    <a16:creationId xmlns:a16="http://schemas.microsoft.com/office/drawing/2014/main" id="{A5D2E6EB-62BA-9C98-ACC1-B4F4A33786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78" y="2922"/>
                <a:ext cx="7" cy="21"/>
              </a:xfrm>
              <a:prstGeom prst="rect">
                <a:avLst/>
              </a:prstGeom>
              <a:blipFill dpi="0" rotWithShape="0">
                <a:blip r:embed="rId4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88" name="Rectangle 82">
                <a:extLst>
                  <a:ext uri="{FF2B5EF4-FFF2-40B4-BE49-F238E27FC236}">
                    <a16:creationId xmlns:a16="http://schemas.microsoft.com/office/drawing/2014/main" id="{001A8697-5A87-83D5-A120-01B44801FE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8" y="2922"/>
                <a:ext cx="7" cy="21"/>
              </a:xfrm>
              <a:prstGeom prst="rect">
                <a:avLst/>
              </a:prstGeom>
              <a:blipFill dpi="0" rotWithShape="0">
                <a:blip r:embed="rId4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89" name="Rectangle 83">
                <a:extLst>
                  <a:ext uri="{FF2B5EF4-FFF2-40B4-BE49-F238E27FC236}">
                    <a16:creationId xmlns:a16="http://schemas.microsoft.com/office/drawing/2014/main" id="{A6BBEAA7-ED95-884A-2829-0924F2A8EF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32" y="2922"/>
                <a:ext cx="6" cy="21"/>
              </a:xfrm>
              <a:prstGeom prst="rect">
                <a:avLst/>
              </a:prstGeom>
              <a:blipFill dpi="0" rotWithShape="0">
                <a:blip r:embed="rId4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90" name="Rectangle 84">
                <a:extLst>
                  <a:ext uri="{FF2B5EF4-FFF2-40B4-BE49-F238E27FC236}">
                    <a16:creationId xmlns:a16="http://schemas.microsoft.com/office/drawing/2014/main" id="{DB6B3468-0517-5515-5A14-CC5845FA7E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5" y="2922"/>
                <a:ext cx="7" cy="21"/>
              </a:xfrm>
              <a:prstGeom prst="rect">
                <a:avLst/>
              </a:prstGeom>
              <a:blipFill dpi="0" rotWithShape="0">
                <a:blip r:embed="rId4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91" name="Rectangle 85">
                <a:extLst>
                  <a:ext uri="{FF2B5EF4-FFF2-40B4-BE49-F238E27FC236}">
                    <a16:creationId xmlns:a16="http://schemas.microsoft.com/office/drawing/2014/main" id="{6D02AA9A-5526-7D96-8F43-5DEED27871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72" y="2922"/>
                <a:ext cx="7" cy="21"/>
              </a:xfrm>
              <a:prstGeom prst="rect">
                <a:avLst/>
              </a:prstGeom>
              <a:blipFill dpi="0" rotWithShape="0">
                <a:blip r:embed="rId4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92" name="Rectangle 86">
                <a:extLst>
                  <a:ext uri="{FF2B5EF4-FFF2-40B4-BE49-F238E27FC236}">
                    <a16:creationId xmlns:a16="http://schemas.microsoft.com/office/drawing/2014/main" id="{2547F327-CD42-AC6F-E6DD-ABDA4F8F7F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85" y="2922"/>
                <a:ext cx="7" cy="21"/>
              </a:xfrm>
              <a:prstGeom prst="rect">
                <a:avLst/>
              </a:prstGeom>
              <a:blipFill dpi="0" rotWithShape="0">
                <a:blip r:embed="rId4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93" name="Rectangle 87">
                <a:extLst>
                  <a:ext uri="{FF2B5EF4-FFF2-40B4-BE49-F238E27FC236}">
                    <a16:creationId xmlns:a16="http://schemas.microsoft.com/office/drawing/2014/main" id="{55511DF4-C1F0-6833-E3C8-34A42F796E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79" y="2922"/>
                <a:ext cx="6" cy="21"/>
              </a:xfrm>
              <a:prstGeom prst="rect">
                <a:avLst/>
              </a:prstGeom>
              <a:blipFill dpi="0" rotWithShape="0">
                <a:blip r:embed="rId4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94" name="Rectangle 88">
                <a:extLst>
                  <a:ext uri="{FF2B5EF4-FFF2-40B4-BE49-F238E27FC236}">
                    <a16:creationId xmlns:a16="http://schemas.microsoft.com/office/drawing/2014/main" id="{86D75E69-313C-40E3-4A32-F95902E16D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19" y="2922"/>
                <a:ext cx="6" cy="21"/>
              </a:xfrm>
              <a:prstGeom prst="rect">
                <a:avLst/>
              </a:prstGeom>
              <a:blipFill dpi="0" rotWithShape="0">
                <a:blip r:embed="rId4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95" name="Rectangle 89">
                <a:extLst>
                  <a:ext uri="{FF2B5EF4-FFF2-40B4-BE49-F238E27FC236}">
                    <a16:creationId xmlns:a16="http://schemas.microsoft.com/office/drawing/2014/main" id="{DD87A561-DFD1-5EEF-46C3-5B7D86DCCF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32" y="2922"/>
                <a:ext cx="7" cy="21"/>
              </a:xfrm>
              <a:prstGeom prst="rect">
                <a:avLst/>
              </a:prstGeom>
              <a:blipFill dpi="0" rotWithShape="0">
                <a:blip r:embed="rId4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96" name="Rectangle 90">
                <a:extLst>
                  <a:ext uri="{FF2B5EF4-FFF2-40B4-BE49-F238E27FC236}">
                    <a16:creationId xmlns:a16="http://schemas.microsoft.com/office/drawing/2014/main" id="{8D3E1BF3-D3D7-A402-3DCD-DDE8C7BA21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25" y="2922"/>
                <a:ext cx="7" cy="21"/>
              </a:xfrm>
              <a:prstGeom prst="rect">
                <a:avLst/>
              </a:prstGeom>
              <a:blipFill dpi="0" rotWithShape="0">
                <a:blip r:embed="rId4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97" name="Rectangle 91">
                <a:extLst>
                  <a:ext uri="{FF2B5EF4-FFF2-40B4-BE49-F238E27FC236}">
                    <a16:creationId xmlns:a16="http://schemas.microsoft.com/office/drawing/2014/main" id="{00802A4A-912C-03F2-E326-6854376CD5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72" y="2922"/>
                <a:ext cx="7" cy="21"/>
              </a:xfrm>
              <a:prstGeom prst="rect">
                <a:avLst/>
              </a:prstGeom>
              <a:blipFill dpi="0" rotWithShape="0">
                <a:blip r:embed="rId4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98" name="Rectangle 92">
                <a:extLst>
                  <a:ext uri="{FF2B5EF4-FFF2-40B4-BE49-F238E27FC236}">
                    <a16:creationId xmlns:a16="http://schemas.microsoft.com/office/drawing/2014/main" id="{576F40C0-AFD9-2632-5088-D720EE45D4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86" y="2922"/>
                <a:ext cx="6" cy="21"/>
              </a:xfrm>
              <a:prstGeom prst="rect">
                <a:avLst/>
              </a:prstGeom>
              <a:blipFill dpi="0" rotWithShape="0">
                <a:blip r:embed="rId4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99" name="Rectangle 93">
                <a:extLst>
                  <a:ext uri="{FF2B5EF4-FFF2-40B4-BE49-F238E27FC236}">
                    <a16:creationId xmlns:a16="http://schemas.microsoft.com/office/drawing/2014/main" id="{6A0CE0AF-97C1-15B2-AA10-90BC180B1B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79" y="2922"/>
                <a:ext cx="7" cy="21"/>
              </a:xfrm>
              <a:prstGeom prst="rect">
                <a:avLst/>
              </a:prstGeom>
              <a:blipFill dpi="0" rotWithShape="0">
                <a:blip r:embed="rId4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100" name="Rectangle 94">
                <a:extLst>
                  <a:ext uri="{FF2B5EF4-FFF2-40B4-BE49-F238E27FC236}">
                    <a16:creationId xmlns:a16="http://schemas.microsoft.com/office/drawing/2014/main" id="{246B116B-02F0-FFFE-2554-3049358A08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19" y="2922"/>
                <a:ext cx="7" cy="21"/>
              </a:xfrm>
              <a:prstGeom prst="rect">
                <a:avLst/>
              </a:prstGeom>
              <a:blipFill dpi="0" rotWithShape="0">
                <a:blip r:embed="rId4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101" name="Rectangle 95">
                <a:extLst>
                  <a:ext uri="{FF2B5EF4-FFF2-40B4-BE49-F238E27FC236}">
                    <a16:creationId xmlns:a16="http://schemas.microsoft.com/office/drawing/2014/main" id="{D762FEDB-283F-C605-280B-EC88AB82AC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33" y="2922"/>
                <a:ext cx="6" cy="21"/>
              </a:xfrm>
              <a:prstGeom prst="rect">
                <a:avLst/>
              </a:prstGeom>
              <a:blipFill dpi="0" rotWithShape="0">
                <a:blip r:embed="rId4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102" name="Rectangle 96">
                <a:extLst>
                  <a:ext uri="{FF2B5EF4-FFF2-40B4-BE49-F238E27FC236}">
                    <a16:creationId xmlns:a16="http://schemas.microsoft.com/office/drawing/2014/main" id="{B91B7847-AF04-AA74-2AA0-26CB742E22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26" y="2922"/>
                <a:ext cx="7" cy="21"/>
              </a:xfrm>
              <a:prstGeom prst="rect">
                <a:avLst/>
              </a:prstGeom>
              <a:blipFill dpi="0" rotWithShape="0">
                <a:blip r:embed="rId4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</p:grpSp>
      </p:grpSp>
      <p:grpSp>
        <p:nvGrpSpPr>
          <p:cNvPr id="103" name="Gruppo 102">
            <a:extLst>
              <a:ext uri="{FF2B5EF4-FFF2-40B4-BE49-F238E27FC236}">
                <a16:creationId xmlns:a16="http://schemas.microsoft.com/office/drawing/2014/main" id="{B1C39EE4-B2BB-31BF-F01A-F7C5F6BC3DB9}"/>
              </a:ext>
            </a:extLst>
          </p:cNvPr>
          <p:cNvGrpSpPr/>
          <p:nvPr/>
        </p:nvGrpSpPr>
        <p:grpSpPr>
          <a:xfrm>
            <a:off x="4878484" y="2043455"/>
            <a:ext cx="3886200" cy="4181475"/>
            <a:chOff x="428596" y="2033607"/>
            <a:chExt cx="3886200" cy="4181475"/>
          </a:xfrm>
        </p:grpSpPr>
        <p:sp>
          <p:nvSpPr>
            <p:cNvPr id="104" name="Rectangle 3">
              <a:extLst>
                <a:ext uri="{FF2B5EF4-FFF2-40B4-BE49-F238E27FC236}">
                  <a16:creationId xmlns:a16="http://schemas.microsoft.com/office/drawing/2014/main" id="{BFCEBFC4-27D9-F6D9-70AD-83F92D8893A9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795308" y="2033607"/>
              <a:ext cx="3160713" cy="1214437"/>
            </a:xfrm>
            <a:prstGeom prst="rect">
              <a:avLst/>
            </a:prstGeom>
          </p:spPr>
          <p:txBody>
            <a:bodyPr vert="horz">
              <a:normAutofit/>
            </a:bodyPr>
            <a:lstStyle/>
            <a:p>
              <a:pPr marL="274320" indent="-274320" algn="ctr" fontAlgn="auto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0BD0D9"/>
                </a:buClr>
                <a:buSzPct val="95000"/>
                <a:buFont typeface="Wingdings" pitchFamily="2" charset="2"/>
                <a:buNone/>
                <a:defRPr/>
              </a:pPr>
              <a:r>
                <a:rPr lang="en-GB" baseline="0" dirty="0">
                  <a:solidFill>
                    <a:srgbClr val="04617B"/>
                  </a:solidFill>
                  <a:latin typeface="Constantia"/>
                </a:rPr>
                <a:t>Computer MIMD </a:t>
              </a:r>
            </a:p>
            <a:p>
              <a:pPr marL="274320" indent="-274320" algn="ctr" fontAlgn="auto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0BD0D9"/>
                </a:buClr>
                <a:buSzPct val="95000"/>
                <a:buFont typeface="Wingdings" pitchFamily="2" charset="2"/>
                <a:buNone/>
                <a:defRPr/>
              </a:pPr>
              <a:r>
                <a:rPr lang="en-GB" baseline="0" dirty="0">
                  <a:solidFill>
                    <a:srgbClr val="D21091"/>
                  </a:solidFill>
                  <a:latin typeface="Constantia"/>
                </a:rPr>
                <a:t>SM</a:t>
              </a:r>
            </a:p>
            <a:p>
              <a:pPr marL="274320" indent="-274320" algn="ctr" fontAlgn="auto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0BD0D9"/>
                </a:buClr>
                <a:buSzPct val="95000"/>
                <a:buFont typeface="Wingdings" pitchFamily="2" charset="2"/>
                <a:buNone/>
                <a:defRPr/>
              </a:pPr>
              <a:r>
                <a:rPr lang="en-GB" baseline="0" dirty="0">
                  <a:solidFill>
                    <a:prstClr val="black"/>
                  </a:solidFill>
                  <a:latin typeface="Constantia"/>
                </a:rPr>
                <a:t>(shared-memory)</a:t>
              </a:r>
              <a:endParaRPr lang="it-IT" baseline="0" dirty="0">
                <a:solidFill>
                  <a:prstClr val="black"/>
                </a:solidFill>
                <a:latin typeface="Constantia"/>
              </a:endParaRPr>
            </a:p>
          </p:txBody>
        </p:sp>
        <p:grpSp>
          <p:nvGrpSpPr>
            <p:cNvPr id="105" name="Group 262">
              <a:extLst>
                <a:ext uri="{FF2B5EF4-FFF2-40B4-BE49-F238E27FC236}">
                  <a16:creationId xmlns:a16="http://schemas.microsoft.com/office/drawing/2014/main" id="{EBAAC897-4BC6-0592-8340-A06E9BD391C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8596" y="3624282"/>
              <a:ext cx="3886200" cy="2590800"/>
              <a:chOff x="1488" y="1680"/>
              <a:chExt cx="2799" cy="1875"/>
            </a:xfrm>
          </p:grpSpPr>
          <p:sp>
            <p:nvSpPr>
              <p:cNvPr id="106" name="Rectangle 205">
                <a:extLst>
                  <a:ext uri="{FF2B5EF4-FFF2-40B4-BE49-F238E27FC236}">
                    <a16:creationId xmlns:a16="http://schemas.microsoft.com/office/drawing/2014/main" id="{AD42BDDC-F477-70D1-E1AE-1E0D4424EC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3" y="1961"/>
                <a:ext cx="24" cy="1"/>
              </a:xfrm>
              <a:prstGeom prst="rect">
                <a:avLst/>
              </a:prstGeom>
              <a:blipFill dpi="0" rotWithShape="0">
                <a:blip r:embed="rId5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107" name="Rectangle 238">
                <a:extLst>
                  <a:ext uri="{FF2B5EF4-FFF2-40B4-BE49-F238E27FC236}">
                    <a16:creationId xmlns:a16="http://schemas.microsoft.com/office/drawing/2014/main" id="{2C568674-434E-25DD-08E3-A4B24E1F54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7" y="1961"/>
                <a:ext cx="24" cy="1"/>
              </a:xfrm>
              <a:prstGeom prst="rect">
                <a:avLst/>
              </a:prstGeom>
              <a:blipFill dpi="0" rotWithShape="0">
                <a:blip r:embed="rId5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pic>
            <p:nvPicPr>
              <p:cNvPr id="108" name="Picture 242">
                <a:extLst>
                  <a:ext uri="{FF2B5EF4-FFF2-40B4-BE49-F238E27FC236}">
                    <a16:creationId xmlns:a16="http://schemas.microsoft.com/office/drawing/2014/main" id="{CA8F513F-5B8A-5A65-951A-0CF20D5BA3B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488" y="1680"/>
                <a:ext cx="2799" cy="1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9" name="Rectangle 243">
                <a:extLst>
                  <a:ext uri="{FF2B5EF4-FFF2-40B4-BE49-F238E27FC236}">
                    <a16:creationId xmlns:a16="http://schemas.microsoft.com/office/drawing/2014/main" id="{532AC24A-1DFD-9FDB-1472-19E412823F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1824"/>
                <a:ext cx="432" cy="38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it-IT" sz="2200" baseline="0">
                    <a:solidFill>
                      <a:srgbClr val="04617B"/>
                    </a:solidFill>
                    <a:latin typeface="Comic Sans MS" pitchFamily="66" charset="0"/>
                  </a:rPr>
                  <a:t>CPU</a:t>
                </a:r>
              </a:p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it-IT" sz="2200" baseline="0">
                    <a:solidFill>
                      <a:srgbClr val="04617B"/>
                    </a:solidFill>
                    <a:latin typeface="Comic Sans MS" pitchFamily="66" charset="0"/>
                  </a:rPr>
                  <a:t>1</a:t>
                </a:r>
              </a:p>
            </p:txBody>
          </p:sp>
          <p:sp>
            <p:nvSpPr>
              <p:cNvPr id="110" name="Rectangle 245">
                <a:extLst>
                  <a:ext uri="{FF2B5EF4-FFF2-40B4-BE49-F238E27FC236}">
                    <a16:creationId xmlns:a16="http://schemas.microsoft.com/office/drawing/2014/main" id="{3431493B-F166-4DA0-67D2-17E5D2E277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6" y="1824"/>
                <a:ext cx="432" cy="38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it-IT" sz="2200" baseline="0" dirty="0">
                    <a:solidFill>
                      <a:srgbClr val="04617B"/>
                    </a:solidFill>
                    <a:latin typeface="Comic Sans MS" pitchFamily="66" charset="0"/>
                  </a:rPr>
                  <a:t>CPU</a:t>
                </a:r>
              </a:p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it-IT" sz="2200" baseline="0" dirty="0">
                    <a:solidFill>
                      <a:srgbClr val="04617B"/>
                    </a:solidFill>
                    <a:latin typeface="Comic Sans MS" pitchFamily="66" charset="0"/>
                  </a:rPr>
                  <a:t>2</a:t>
                </a:r>
              </a:p>
            </p:txBody>
          </p:sp>
          <p:sp>
            <p:nvSpPr>
              <p:cNvPr id="111" name="Rectangle 246">
                <a:extLst>
                  <a:ext uri="{FF2B5EF4-FFF2-40B4-BE49-F238E27FC236}">
                    <a16:creationId xmlns:a16="http://schemas.microsoft.com/office/drawing/2014/main" id="{B69D9CA3-084D-BBA5-5C3E-BCA7B5A95B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04" y="1824"/>
                <a:ext cx="432" cy="38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it-IT" sz="2200" baseline="0">
                    <a:solidFill>
                      <a:srgbClr val="04617B"/>
                    </a:solidFill>
                    <a:latin typeface="Comic Sans MS" pitchFamily="66" charset="0"/>
                  </a:rPr>
                  <a:t>CPU</a:t>
                </a:r>
              </a:p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it-IT" sz="2200" baseline="0">
                    <a:solidFill>
                      <a:srgbClr val="04617B"/>
                    </a:solidFill>
                    <a:latin typeface="Comic Sans MS" pitchFamily="66" charset="0"/>
                  </a:rPr>
                  <a:t>N</a:t>
                </a:r>
              </a:p>
            </p:txBody>
          </p:sp>
          <p:sp>
            <p:nvSpPr>
              <p:cNvPr id="112" name="Rectangle 247">
                <a:extLst>
                  <a:ext uri="{FF2B5EF4-FFF2-40B4-BE49-F238E27FC236}">
                    <a16:creationId xmlns:a16="http://schemas.microsoft.com/office/drawing/2014/main" id="{6457DEE4-5D5F-638E-E841-17A4D220BE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3120"/>
                <a:ext cx="1152" cy="33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it-IT" sz="2200" baseline="0" dirty="0">
                    <a:solidFill>
                      <a:srgbClr val="04617B"/>
                    </a:solidFill>
                    <a:latin typeface="Comic Sans MS" pitchFamily="66" charset="0"/>
                  </a:rPr>
                  <a:t>MEMORY</a:t>
                </a:r>
              </a:p>
            </p:txBody>
          </p:sp>
        </p:grpSp>
      </p:grpSp>
      <p:sp>
        <p:nvSpPr>
          <p:cNvPr id="115" name="Nuvola 114">
            <a:extLst>
              <a:ext uri="{FF2B5EF4-FFF2-40B4-BE49-F238E27FC236}">
                <a16:creationId xmlns:a16="http://schemas.microsoft.com/office/drawing/2014/main" id="{30CCE118-9049-8FF1-A6FD-0524DFF23BB2}"/>
              </a:ext>
            </a:extLst>
          </p:cNvPr>
          <p:cNvSpPr/>
          <p:nvPr/>
        </p:nvSpPr>
        <p:spPr>
          <a:xfrm>
            <a:off x="606039" y="3648394"/>
            <a:ext cx="3528392" cy="187220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baseline="0" dirty="0">
                <a:solidFill>
                  <a:prstClr val="white"/>
                </a:solidFill>
                <a:latin typeface="Comic Sans MS" pitchFamily="66" charset="0"/>
              </a:rPr>
              <a:t>communications between processes</a:t>
            </a:r>
            <a:endParaRPr lang="it-IT" sz="2000" baseline="0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116" name="Nuvola 115">
            <a:extLst>
              <a:ext uri="{FF2B5EF4-FFF2-40B4-BE49-F238E27FC236}">
                <a16:creationId xmlns:a16="http://schemas.microsoft.com/office/drawing/2014/main" id="{BAD3A34C-4114-BC6B-BC58-8A93D44CB361}"/>
              </a:ext>
            </a:extLst>
          </p:cNvPr>
          <p:cNvSpPr/>
          <p:nvPr/>
        </p:nvSpPr>
        <p:spPr>
          <a:xfrm>
            <a:off x="5229322" y="3600571"/>
            <a:ext cx="3240360" cy="2060848"/>
          </a:xfrm>
          <a:prstGeom prst="cloud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white"/>
                </a:solidFill>
                <a:latin typeface="Comic Sans MS" pitchFamily="66" charset="0"/>
              </a:rPr>
              <a:t>synchronization in memory access</a:t>
            </a:r>
            <a:endParaRPr lang="it-IT" sz="2000" baseline="0" dirty="0">
              <a:solidFill>
                <a:prstClr val="white"/>
              </a:solidFill>
              <a:latin typeface="Comic Sans MS" pitchFamily="66" charset="0"/>
            </a:endParaRPr>
          </a:p>
        </p:txBody>
      </p:sp>
      <p:pic>
        <p:nvPicPr>
          <p:cNvPr id="117" name="Picture 6">
            <a:extLst>
              <a:ext uri="{FF2B5EF4-FFF2-40B4-BE49-F238E27FC236}">
                <a16:creationId xmlns:a16="http://schemas.microsoft.com/office/drawing/2014/main" id="{9AFD9D6D-FEB1-2114-16E8-336611F05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040537" y="2885934"/>
            <a:ext cx="2974302" cy="1118060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18" name="Nuvola 117">
            <a:extLst>
              <a:ext uri="{FF2B5EF4-FFF2-40B4-BE49-F238E27FC236}">
                <a16:creationId xmlns:a16="http://schemas.microsoft.com/office/drawing/2014/main" id="{AE0CC8F2-22F9-BC58-205E-D34C704A97B6}"/>
              </a:ext>
            </a:extLst>
          </p:cNvPr>
          <p:cNvSpPr/>
          <p:nvPr/>
        </p:nvSpPr>
        <p:spPr>
          <a:xfrm>
            <a:off x="8942869" y="4363699"/>
            <a:ext cx="3138667" cy="1791518"/>
          </a:xfrm>
          <a:prstGeom prst="cloud">
            <a:avLst/>
          </a:prstGeom>
          <a:solidFill>
            <a:schemeClr val="accent6">
              <a:lumMod val="7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white"/>
                </a:solidFill>
                <a:latin typeface="Comic Sans MS" pitchFamily="66" charset="0"/>
              </a:rPr>
              <a:t>synchronization and communication between different devices</a:t>
            </a:r>
            <a:endParaRPr lang="it-IT" sz="1600" baseline="0" dirty="0">
              <a:solidFill>
                <a:prstClr val="white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260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 animBg="1"/>
      <p:bldP spid="114" grpId="0" animBg="1"/>
      <p:bldP spid="5" grpId="0" animBg="1"/>
      <p:bldP spid="115" grpId="0" animBg="1"/>
      <p:bldP spid="116" grpId="0" animBg="1"/>
      <p:bldP spid="11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714A272B-3213-A33B-BC0E-F4CF860590E8}"/>
              </a:ext>
            </a:extLst>
          </p:cNvPr>
          <p:cNvSpPr txBox="1">
            <a:spLocks noChangeArrowheads="1"/>
          </p:cNvSpPr>
          <p:nvPr/>
        </p:nvSpPr>
        <p:spPr>
          <a:xfrm>
            <a:off x="387163" y="2884670"/>
            <a:ext cx="7772400" cy="4413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it-IT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Example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N=16, p=4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197A4799-6100-F036-8D43-A355D1557544}"/>
              </a:ext>
            </a:extLst>
          </p:cNvPr>
          <p:cNvSpPr txBox="1">
            <a:spLocks noChangeArrowheads="1"/>
          </p:cNvSpPr>
          <p:nvPr/>
        </p:nvSpPr>
        <p:spPr>
          <a:xfrm>
            <a:off x="3948836" y="1080236"/>
            <a:ext cx="8051800" cy="8382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2E3C5D"/>
                </a:solidFill>
                <a:latin typeface="Avenir Black" panose="02000503020000020003" pitchFamily="2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venir Black" panose="02000503020000020003" pitchFamily="2" charset="0"/>
                <a:ea typeface="+mj-ea"/>
                <a:cs typeface="Calibri" panose="020F0502020204030204" pitchFamily="34" charset="0"/>
              </a:rPr>
              <a:t>Parallel</a:t>
            </a:r>
            <a:r>
              <a:rPr kumimoji="0" lang="it-IT" alt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venir Black" panose="02000503020000020003" pitchFamily="2" charset="0"/>
                <a:ea typeface="+mj-ea"/>
                <a:cs typeface="Calibri" panose="020F0502020204030204" pitchFamily="34" charset="0"/>
              </a:rPr>
              <a:t> sum – </a:t>
            </a:r>
            <a:r>
              <a:rPr kumimoji="0" lang="it-IT" alt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enir Black" panose="02000503020000020003" pitchFamily="2" charset="0"/>
                <a:ea typeface="+mj-ea"/>
                <a:cs typeface="Calibri" panose="020F0502020204030204" pitchFamily="34" charset="0"/>
              </a:rPr>
              <a:t>MIMD-SM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EBCD0C9F-8895-E059-317C-6D2E49161C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2107" y="1743078"/>
            <a:ext cx="11475067" cy="1143000"/>
          </a:xfrm>
        </p:spPr>
        <p:txBody>
          <a:bodyPr/>
          <a:lstStyle/>
          <a:p>
            <a:pPr eaLnBrk="1" hangingPunct="1"/>
            <a:r>
              <a:rPr lang="it-IT" altLang="it-IT" sz="3200" dirty="0">
                <a:solidFill>
                  <a:srgbClr val="00B050"/>
                </a:solidFill>
              </a:rPr>
              <a:t>Local </a:t>
            </a:r>
            <a:r>
              <a:rPr lang="it-IT" altLang="it-IT" sz="3200" dirty="0" err="1">
                <a:solidFill>
                  <a:srgbClr val="00B050"/>
                </a:solidFill>
              </a:rPr>
              <a:t>results</a:t>
            </a:r>
            <a:r>
              <a:rPr lang="it-IT" altLang="it-IT" sz="3200" dirty="0">
                <a:solidFill>
                  <a:srgbClr val="00B050"/>
                </a:solidFill>
              </a:rPr>
              <a:t> </a:t>
            </a:r>
            <a:r>
              <a:rPr lang="it-IT" altLang="it-IT" sz="3200" dirty="0" err="1">
                <a:solidFill>
                  <a:srgbClr val="00B050"/>
                </a:solidFill>
              </a:rPr>
              <a:t>collection</a:t>
            </a:r>
            <a:r>
              <a:rPr lang="it-IT" altLang="it-IT" sz="3200" dirty="0">
                <a:solidFill>
                  <a:srgbClr val="00B050"/>
                </a:solidFill>
              </a:rPr>
              <a:t>: </a:t>
            </a:r>
            <a:r>
              <a:rPr lang="it-IT" altLang="it-IT" sz="3200" dirty="0">
                <a:solidFill>
                  <a:schemeClr val="tx1"/>
                </a:solidFill>
              </a:rPr>
              <a:t> 1 strategy</a:t>
            </a:r>
            <a:endParaRPr lang="it-IT" altLang="it-IT" sz="2400" dirty="0">
              <a:solidFill>
                <a:schemeClr val="tx1"/>
              </a:solidFill>
            </a:endParaRPr>
          </a:p>
        </p:txBody>
      </p:sp>
      <p:sp>
        <p:nvSpPr>
          <p:cNvPr id="54" name="Text Box 32">
            <a:extLst>
              <a:ext uri="{FF2B5EF4-FFF2-40B4-BE49-F238E27FC236}">
                <a16:creationId xmlns:a16="http://schemas.microsoft.com/office/drawing/2014/main" id="{41F9905A-CB13-2EA9-A800-4807D4FD4D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0325" y="4797425"/>
            <a:ext cx="17986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sumtot</a:t>
            </a:r>
            <a:r>
              <a:rPr kumimoji="0" lang="it-IT" alt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=</a:t>
            </a:r>
            <a:r>
              <a:rPr kumimoji="0" lang="it-IT" altLang="it-IT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sumtot+s</a:t>
            </a:r>
            <a:r>
              <a:rPr lang="it-IT" altLang="it-IT" sz="1400" baseline="-25000" dirty="0">
                <a:solidFill>
                  <a:srgbClr val="000000"/>
                </a:solidFill>
              </a:rPr>
              <a:t>3</a:t>
            </a:r>
            <a:endParaRPr kumimoji="0" lang="it-IT" altLang="it-IT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5" name="Text Box 48">
            <a:extLst>
              <a:ext uri="{FF2B5EF4-FFF2-40B4-BE49-F238E27FC236}">
                <a16:creationId xmlns:a16="http://schemas.microsoft.com/office/drawing/2014/main" id="{59736967-34C1-112B-C7D8-6AC3C122A4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8632" y="5510213"/>
            <a:ext cx="2451312" cy="400110"/>
          </a:xfrm>
          <a:prstGeom prst="rect">
            <a:avLst/>
          </a:prstGeom>
          <a:solidFill>
            <a:srgbClr val="FF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updates and </a:t>
            </a:r>
            <a:r>
              <a:rPr kumimoji="0" lang="it-IT" alt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writes</a:t>
            </a:r>
            <a:endParaRPr kumimoji="0" lang="it-IT" altLang="it-IT" sz="2000" b="0" i="0" u="none" strike="noStrike" kern="1200" cap="none" spc="0" normalizeH="0" baseline="0" noProof="0" dirty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36" name="Line 4">
            <a:extLst>
              <a:ext uri="{FF2B5EF4-FFF2-40B4-BE49-F238E27FC236}">
                <a16:creationId xmlns:a16="http://schemas.microsoft.com/office/drawing/2014/main" id="{B3F21918-5DDD-6286-88C6-B98820F60290}"/>
              </a:ext>
            </a:extLst>
          </p:cNvPr>
          <p:cNvSpPr>
            <a:spLocks noChangeShapeType="1"/>
          </p:cNvSpPr>
          <p:nvPr/>
        </p:nvSpPr>
        <p:spPr bwMode="auto">
          <a:xfrm>
            <a:off x="7539038" y="4562478"/>
            <a:ext cx="0" cy="457200"/>
          </a:xfrm>
          <a:prstGeom prst="line">
            <a:avLst/>
          </a:prstGeom>
          <a:noFill/>
          <a:ln w="28575" cap="rnd">
            <a:solidFill>
              <a:schemeClr val="bg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37" name="Line 5">
            <a:extLst>
              <a:ext uri="{FF2B5EF4-FFF2-40B4-BE49-F238E27FC236}">
                <a16:creationId xmlns:a16="http://schemas.microsoft.com/office/drawing/2014/main" id="{C31629C8-60C9-FF96-8B13-89F1B1D77FA6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3038" y="5019678"/>
            <a:ext cx="4572000" cy="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38" name="Rectangle 17">
            <a:extLst>
              <a:ext uri="{FF2B5EF4-FFF2-40B4-BE49-F238E27FC236}">
                <a16:creationId xmlns:a16="http://schemas.microsoft.com/office/drawing/2014/main" id="{34406512-BB17-5A9A-BDB9-03D9293374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9238" y="2581278"/>
            <a:ext cx="4419600" cy="1981200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 bIns="720000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>
                <a:solidFill>
                  <a:srgbClr val="000000"/>
                </a:solidFill>
              </a:rPr>
              <a:t>a</a:t>
            </a:r>
            <a:r>
              <a:rPr lang="it-IT" altLang="it-IT" sz="2000" baseline="-25000">
                <a:solidFill>
                  <a:srgbClr val="000000"/>
                </a:solidFill>
              </a:rPr>
              <a:t>0</a:t>
            </a:r>
            <a:r>
              <a:rPr lang="it-IT" altLang="it-IT" sz="2000">
                <a:solidFill>
                  <a:srgbClr val="000000"/>
                </a:solidFill>
              </a:rPr>
              <a:t>	a</a:t>
            </a:r>
            <a:r>
              <a:rPr lang="it-IT" altLang="it-IT" sz="2000" baseline="-25000">
                <a:solidFill>
                  <a:srgbClr val="000000"/>
                </a:solidFill>
              </a:rPr>
              <a:t>1</a:t>
            </a:r>
            <a:r>
              <a:rPr lang="it-IT" altLang="it-IT" sz="2000">
                <a:solidFill>
                  <a:srgbClr val="000000"/>
                </a:solidFill>
              </a:rPr>
              <a:t>	a</a:t>
            </a:r>
            <a:r>
              <a:rPr lang="it-IT" altLang="it-IT" sz="2000" baseline="-25000">
                <a:solidFill>
                  <a:srgbClr val="000000"/>
                </a:solidFill>
              </a:rPr>
              <a:t>2</a:t>
            </a:r>
            <a:r>
              <a:rPr lang="it-IT" altLang="it-IT" sz="2000">
                <a:solidFill>
                  <a:srgbClr val="000000"/>
                </a:solidFill>
              </a:rPr>
              <a:t>	a</a:t>
            </a:r>
            <a:r>
              <a:rPr lang="it-IT" altLang="it-IT" sz="2000" baseline="-25000">
                <a:solidFill>
                  <a:srgbClr val="000000"/>
                </a:solidFill>
              </a:rPr>
              <a:t>3</a:t>
            </a:r>
            <a:endParaRPr lang="it-IT" altLang="it-IT" sz="2000">
              <a:solidFill>
                <a:srgbClr val="000000"/>
              </a:solidFill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>
                <a:solidFill>
                  <a:srgbClr val="000000"/>
                </a:solidFill>
              </a:rPr>
              <a:t>a</a:t>
            </a:r>
            <a:r>
              <a:rPr lang="it-IT" altLang="it-IT" sz="2000" baseline="-25000">
                <a:solidFill>
                  <a:srgbClr val="000000"/>
                </a:solidFill>
              </a:rPr>
              <a:t>4</a:t>
            </a:r>
            <a:r>
              <a:rPr lang="it-IT" altLang="it-IT" sz="2000">
                <a:solidFill>
                  <a:srgbClr val="000000"/>
                </a:solidFill>
              </a:rPr>
              <a:t>	a</a:t>
            </a:r>
            <a:r>
              <a:rPr lang="it-IT" altLang="it-IT" sz="2000" baseline="-25000">
                <a:solidFill>
                  <a:srgbClr val="000000"/>
                </a:solidFill>
              </a:rPr>
              <a:t>5</a:t>
            </a:r>
            <a:r>
              <a:rPr lang="it-IT" altLang="it-IT" sz="2000">
                <a:solidFill>
                  <a:srgbClr val="000000"/>
                </a:solidFill>
              </a:rPr>
              <a:t>	a</a:t>
            </a:r>
            <a:r>
              <a:rPr lang="it-IT" altLang="it-IT" sz="2000" baseline="-25000">
                <a:solidFill>
                  <a:srgbClr val="000000"/>
                </a:solidFill>
              </a:rPr>
              <a:t>6</a:t>
            </a:r>
            <a:r>
              <a:rPr lang="it-IT" altLang="it-IT" sz="2000">
                <a:solidFill>
                  <a:srgbClr val="000000"/>
                </a:solidFill>
              </a:rPr>
              <a:t>	a</a:t>
            </a:r>
            <a:r>
              <a:rPr lang="it-IT" altLang="it-IT" sz="2000" baseline="-25000">
                <a:solidFill>
                  <a:srgbClr val="000000"/>
                </a:solidFill>
              </a:rPr>
              <a:t>7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>
                <a:solidFill>
                  <a:srgbClr val="000000"/>
                </a:solidFill>
              </a:rPr>
              <a:t>a</a:t>
            </a:r>
            <a:r>
              <a:rPr lang="it-IT" altLang="it-IT" sz="2000" baseline="-25000">
                <a:solidFill>
                  <a:srgbClr val="000000"/>
                </a:solidFill>
              </a:rPr>
              <a:t>8</a:t>
            </a:r>
            <a:r>
              <a:rPr lang="it-IT" altLang="it-IT" sz="2000">
                <a:solidFill>
                  <a:srgbClr val="000000"/>
                </a:solidFill>
              </a:rPr>
              <a:t>	a</a:t>
            </a:r>
            <a:r>
              <a:rPr lang="it-IT" altLang="it-IT" sz="2000" baseline="-25000">
                <a:solidFill>
                  <a:srgbClr val="000000"/>
                </a:solidFill>
              </a:rPr>
              <a:t>9</a:t>
            </a:r>
            <a:r>
              <a:rPr lang="it-IT" altLang="it-IT" sz="2000">
                <a:solidFill>
                  <a:srgbClr val="000000"/>
                </a:solidFill>
              </a:rPr>
              <a:t>	a</a:t>
            </a:r>
            <a:r>
              <a:rPr lang="it-IT" altLang="it-IT" sz="2000" baseline="-25000">
                <a:solidFill>
                  <a:srgbClr val="000000"/>
                </a:solidFill>
              </a:rPr>
              <a:t>10</a:t>
            </a:r>
            <a:r>
              <a:rPr lang="it-IT" altLang="it-IT" sz="2000">
                <a:solidFill>
                  <a:srgbClr val="000000"/>
                </a:solidFill>
              </a:rPr>
              <a:t>	a</a:t>
            </a:r>
            <a:r>
              <a:rPr lang="it-IT" altLang="it-IT" sz="2000" baseline="-25000">
                <a:solidFill>
                  <a:srgbClr val="000000"/>
                </a:solidFill>
              </a:rPr>
              <a:t>11</a:t>
            </a:r>
            <a:endParaRPr lang="it-IT" altLang="it-IT" sz="2000">
              <a:solidFill>
                <a:srgbClr val="000000"/>
              </a:solidFill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>
                <a:solidFill>
                  <a:srgbClr val="000000"/>
                </a:solidFill>
              </a:rPr>
              <a:t>a</a:t>
            </a:r>
            <a:r>
              <a:rPr lang="it-IT" altLang="it-IT" sz="2000" baseline="-25000">
                <a:solidFill>
                  <a:srgbClr val="000000"/>
                </a:solidFill>
              </a:rPr>
              <a:t>12</a:t>
            </a:r>
            <a:r>
              <a:rPr lang="it-IT" altLang="it-IT" sz="2000">
                <a:solidFill>
                  <a:srgbClr val="000000"/>
                </a:solidFill>
              </a:rPr>
              <a:t>	a</a:t>
            </a:r>
            <a:r>
              <a:rPr lang="it-IT" altLang="it-IT" sz="2000" baseline="-25000">
                <a:solidFill>
                  <a:srgbClr val="000000"/>
                </a:solidFill>
              </a:rPr>
              <a:t>13</a:t>
            </a:r>
            <a:r>
              <a:rPr lang="it-IT" altLang="it-IT" sz="2000">
                <a:solidFill>
                  <a:srgbClr val="000000"/>
                </a:solidFill>
              </a:rPr>
              <a:t>	a</a:t>
            </a:r>
            <a:r>
              <a:rPr lang="it-IT" altLang="it-IT" sz="2000" baseline="-25000">
                <a:solidFill>
                  <a:srgbClr val="000000"/>
                </a:solidFill>
              </a:rPr>
              <a:t>14</a:t>
            </a:r>
            <a:r>
              <a:rPr lang="it-IT" altLang="it-IT" sz="2000">
                <a:solidFill>
                  <a:srgbClr val="000000"/>
                </a:solidFill>
              </a:rPr>
              <a:t>	a</a:t>
            </a:r>
            <a:r>
              <a:rPr lang="it-IT" altLang="it-IT" sz="2000" baseline="-25000">
                <a:solidFill>
                  <a:srgbClr val="000000"/>
                </a:solidFill>
              </a:rPr>
              <a:t>15</a:t>
            </a:r>
          </a:p>
        </p:txBody>
      </p:sp>
      <p:sp>
        <p:nvSpPr>
          <p:cNvPr id="139" name="Rectangle 18">
            <a:extLst>
              <a:ext uri="{FF2B5EF4-FFF2-40B4-BE49-F238E27FC236}">
                <a16:creationId xmlns:a16="http://schemas.microsoft.com/office/drawing/2014/main" id="{8A0DBC3C-3374-45BA-37C9-FD054007AA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5838" y="3914778"/>
            <a:ext cx="609600" cy="3238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it-IT" altLang="it-IT" sz="14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grpSp>
        <p:nvGrpSpPr>
          <p:cNvPr id="140" name="Group 27">
            <a:extLst>
              <a:ext uri="{FF2B5EF4-FFF2-40B4-BE49-F238E27FC236}">
                <a16:creationId xmlns:a16="http://schemas.microsoft.com/office/drawing/2014/main" id="{F811305E-9197-4041-9F9A-3B30F757542A}"/>
              </a:ext>
            </a:extLst>
          </p:cNvPr>
          <p:cNvGrpSpPr>
            <a:grpSpLocks/>
          </p:cNvGrpSpPr>
          <p:nvPr/>
        </p:nvGrpSpPr>
        <p:grpSpPr bwMode="auto">
          <a:xfrm>
            <a:off x="7081838" y="4181478"/>
            <a:ext cx="2759075" cy="1219200"/>
            <a:chOff x="2640" y="2208"/>
            <a:chExt cx="1738" cy="768"/>
          </a:xfrm>
        </p:grpSpPr>
        <p:sp>
          <p:nvSpPr>
            <p:cNvPr id="141" name="Rectangle 20">
              <a:extLst>
                <a:ext uri="{FF2B5EF4-FFF2-40B4-BE49-F238E27FC236}">
                  <a16:creationId xmlns:a16="http://schemas.microsoft.com/office/drawing/2014/main" id="{62E1710D-013D-2012-EE6F-85199B2991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0" y="2208"/>
              <a:ext cx="576" cy="210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400">
                  <a:solidFill>
                    <a:srgbClr val="000000"/>
                  </a:solidFill>
                </a:rPr>
                <a:t>sumtot</a:t>
              </a:r>
            </a:p>
          </p:txBody>
        </p:sp>
        <p:sp>
          <p:nvSpPr>
            <p:cNvPr id="142" name="Line 24">
              <a:extLst>
                <a:ext uri="{FF2B5EF4-FFF2-40B4-BE49-F238E27FC236}">
                  <a16:creationId xmlns:a16="http://schemas.microsoft.com/office/drawing/2014/main" id="{5D0F799B-BCB6-FA1A-C4FF-015FE1F7B2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68" y="2709"/>
              <a:ext cx="0" cy="26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43" name="Line 25">
              <a:extLst>
                <a:ext uri="{FF2B5EF4-FFF2-40B4-BE49-F238E27FC236}">
                  <a16:creationId xmlns:a16="http://schemas.microsoft.com/office/drawing/2014/main" id="{900CBFEE-F9AF-1BC7-BDB6-1DB2CA75A8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3" y="2448"/>
              <a:ext cx="0" cy="24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44" name="Line 26">
              <a:extLst>
                <a:ext uri="{FF2B5EF4-FFF2-40B4-BE49-F238E27FC236}">
                  <a16:creationId xmlns:a16="http://schemas.microsoft.com/office/drawing/2014/main" id="{A233D8AC-3284-E0E1-EB2A-457E508EA04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964" y="2700"/>
              <a:ext cx="141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145" name="Group 31">
            <a:extLst>
              <a:ext uri="{FF2B5EF4-FFF2-40B4-BE49-F238E27FC236}">
                <a16:creationId xmlns:a16="http://schemas.microsoft.com/office/drawing/2014/main" id="{258336B4-9F73-FD77-2652-5D3A7D854F68}"/>
              </a:ext>
            </a:extLst>
          </p:cNvPr>
          <p:cNvGrpSpPr>
            <a:grpSpLocks/>
          </p:cNvGrpSpPr>
          <p:nvPr/>
        </p:nvGrpSpPr>
        <p:grpSpPr bwMode="auto">
          <a:xfrm>
            <a:off x="5259388" y="5041903"/>
            <a:ext cx="4579938" cy="358775"/>
            <a:chOff x="1492" y="2750"/>
            <a:chExt cx="2885" cy="226"/>
          </a:xfrm>
        </p:grpSpPr>
        <p:sp>
          <p:nvSpPr>
            <p:cNvPr id="146" name="Line 32">
              <a:extLst>
                <a:ext uri="{FF2B5EF4-FFF2-40B4-BE49-F238E27FC236}">
                  <a16:creationId xmlns:a16="http://schemas.microsoft.com/office/drawing/2014/main" id="{C6DCD5E3-01AE-9F15-C5E8-F4153DA7FE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92" y="2750"/>
              <a:ext cx="0" cy="2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it-IT"/>
            </a:p>
          </p:txBody>
        </p:sp>
        <p:sp>
          <p:nvSpPr>
            <p:cNvPr id="147" name="Line 33">
              <a:extLst>
                <a:ext uri="{FF2B5EF4-FFF2-40B4-BE49-F238E27FC236}">
                  <a16:creationId xmlns:a16="http://schemas.microsoft.com/office/drawing/2014/main" id="{78B0D390-D0C9-8D29-E93F-4DD5A06427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63" y="2750"/>
              <a:ext cx="0" cy="2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it-IT"/>
            </a:p>
          </p:txBody>
        </p:sp>
        <p:sp>
          <p:nvSpPr>
            <p:cNvPr id="148" name="Line 34">
              <a:extLst>
                <a:ext uri="{FF2B5EF4-FFF2-40B4-BE49-F238E27FC236}">
                  <a16:creationId xmlns:a16="http://schemas.microsoft.com/office/drawing/2014/main" id="{0EC9CACF-AF80-4078-9050-3FB0E6D335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70" y="2750"/>
              <a:ext cx="0" cy="2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it-IT"/>
            </a:p>
          </p:txBody>
        </p:sp>
        <p:sp>
          <p:nvSpPr>
            <p:cNvPr id="149" name="Line 35">
              <a:extLst>
                <a:ext uri="{FF2B5EF4-FFF2-40B4-BE49-F238E27FC236}">
                  <a16:creationId xmlns:a16="http://schemas.microsoft.com/office/drawing/2014/main" id="{6DF88875-F59C-5759-6080-B3A1BC7448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77" y="2750"/>
              <a:ext cx="0" cy="2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it-IT"/>
            </a:p>
          </p:txBody>
        </p:sp>
      </p:grpSp>
      <p:sp>
        <p:nvSpPr>
          <p:cNvPr id="150" name="Rectangle 11">
            <a:extLst>
              <a:ext uri="{FF2B5EF4-FFF2-40B4-BE49-F238E27FC236}">
                <a16:creationId xmlns:a16="http://schemas.microsoft.com/office/drawing/2014/main" id="{C7BC002F-BCE7-D224-B640-981A936A3F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3963" y="5391153"/>
            <a:ext cx="457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900">
                <a:solidFill>
                  <a:srgbClr val="FFFFFF"/>
                </a:solidFill>
              </a:rPr>
              <a:t>CORE</a:t>
            </a:r>
          </a:p>
        </p:txBody>
      </p:sp>
      <p:sp>
        <p:nvSpPr>
          <p:cNvPr id="151" name="Rectangle 12">
            <a:extLst>
              <a:ext uri="{FF2B5EF4-FFF2-40B4-BE49-F238E27FC236}">
                <a16:creationId xmlns:a16="http://schemas.microsoft.com/office/drawing/2014/main" id="{A01C5A94-4A76-D0AB-B747-9D21D043C3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7963" y="5391153"/>
            <a:ext cx="457200" cy="457200"/>
          </a:xfrm>
          <a:prstGeom prst="rect">
            <a:avLst/>
          </a:prstGeom>
          <a:solidFill>
            <a:srgbClr val="00B050"/>
          </a:solidFill>
          <a:ln w="19050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900">
                <a:solidFill>
                  <a:srgbClr val="FFFFFF"/>
                </a:solidFill>
              </a:rPr>
              <a:t>CORE</a:t>
            </a:r>
            <a:endParaRPr lang="it-IT" altLang="it-IT" sz="1400">
              <a:solidFill>
                <a:srgbClr val="DBF5F9"/>
              </a:solidFill>
            </a:endParaRPr>
          </a:p>
        </p:txBody>
      </p:sp>
      <p:sp>
        <p:nvSpPr>
          <p:cNvPr id="152" name="Rectangle 13">
            <a:extLst>
              <a:ext uri="{FF2B5EF4-FFF2-40B4-BE49-F238E27FC236}">
                <a16:creationId xmlns:a16="http://schemas.microsoft.com/office/drawing/2014/main" id="{BAC42615-2462-DD02-BBF2-3F47DC0468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8163" y="5391153"/>
            <a:ext cx="457200" cy="457200"/>
          </a:xfrm>
          <a:prstGeom prst="rect">
            <a:avLst/>
          </a:prstGeom>
          <a:solidFill>
            <a:srgbClr val="0000FF"/>
          </a:soli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900">
                <a:solidFill>
                  <a:srgbClr val="FFFFFF"/>
                </a:solidFill>
              </a:rPr>
              <a:t>CORE</a:t>
            </a:r>
            <a:endParaRPr lang="it-IT" altLang="it-IT" sz="1400">
              <a:solidFill>
                <a:srgbClr val="FFFFFF"/>
              </a:solidFill>
            </a:endParaRPr>
          </a:p>
        </p:txBody>
      </p:sp>
      <p:sp>
        <p:nvSpPr>
          <p:cNvPr id="153" name="Rectangle 14">
            <a:extLst>
              <a:ext uri="{FF2B5EF4-FFF2-40B4-BE49-F238E27FC236}">
                <a16:creationId xmlns:a16="http://schemas.microsoft.com/office/drawing/2014/main" id="{141EEB46-7CA0-8087-B2EC-9CB1C76AC3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05963" y="5391153"/>
            <a:ext cx="457200" cy="457200"/>
          </a:xfrm>
          <a:prstGeom prst="rect">
            <a:avLst/>
          </a:prstGeom>
          <a:solidFill>
            <a:srgbClr val="FF0000"/>
          </a:solidFill>
          <a:ln w="762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900">
                <a:solidFill>
                  <a:srgbClr val="FFFFFF"/>
                </a:solidFill>
              </a:rPr>
              <a:t>CORE</a:t>
            </a:r>
            <a:endParaRPr lang="it-IT" altLang="it-IT" sz="1400">
              <a:solidFill>
                <a:srgbClr val="DBF5F9"/>
              </a:solidFill>
            </a:endParaRPr>
          </a:p>
        </p:txBody>
      </p:sp>
      <p:grpSp>
        <p:nvGrpSpPr>
          <p:cNvPr id="154" name="Group 24">
            <a:extLst>
              <a:ext uri="{FF2B5EF4-FFF2-40B4-BE49-F238E27FC236}">
                <a16:creationId xmlns:a16="http://schemas.microsoft.com/office/drawing/2014/main" id="{25C711E9-9815-3E71-4E7A-50912579EEB4}"/>
              </a:ext>
            </a:extLst>
          </p:cNvPr>
          <p:cNvGrpSpPr>
            <a:grpSpLocks/>
          </p:cNvGrpSpPr>
          <p:nvPr/>
        </p:nvGrpSpPr>
        <p:grpSpPr bwMode="auto">
          <a:xfrm>
            <a:off x="9291638" y="5400678"/>
            <a:ext cx="228600" cy="533400"/>
            <a:chOff x="720" y="2928"/>
            <a:chExt cx="144" cy="336"/>
          </a:xfrm>
        </p:grpSpPr>
        <p:sp>
          <p:nvSpPr>
            <p:cNvPr id="155" name="Oval 25">
              <a:extLst>
                <a:ext uri="{FF2B5EF4-FFF2-40B4-BE49-F238E27FC236}">
                  <a16:creationId xmlns:a16="http://schemas.microsoft.com/office/drawing/2014/main" id="{7EA383AB-2C4C-4EF3-FDDB-7E195E06BF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2928"/>
              <a:ext cx="144" cy="336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400">
                <a:solidFill>
                  <a:srgbClr val="00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56" name="Oval 26" descr="25%">
              <a:extLst>
                <a:ext uri="{FF2B5EF4-FFF2-40B4-BE49-F238E27FC236}">
                  <a16:creationId xmlns:a16="http://schemas.microsoft.com/office/drawing/2014/main" id="{BBC87E28-1E58-79AC-CD0A-145B22853B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5" y="2992"/>
              <a:ext cx="96" cy="96"/>
            </a:xfrm>
            <a:prstGeom prst="ellips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2000">
                <a:solidFill>
                  <a:srgbClr val="04617B"/>
                </a:solidFill>
                <a:latin typeface="Tech" pitchFamily="34" charset="0"/>
              </a:endParaRPr>
            </a:p>
          </p:txBody>
        </p:sp>
        <p:sp>
          <p:nvSpPr>
            <p:cNvPr id="157" name="Oval 27">
              <a:extLst>
                <a:ext uri="{FF2B5EF4-FFF2-40B4-BE49-F238E27FC236}">
                  <a16:creationId xmlns:a16="http://schemas.microsoft.com/office/drawing/2014/main" id="{38678029-C32D-CA2F-BF7A-A6D2D45C95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6" y="3111"/>
              <a:ext cx="96" cy="96"/>
            </a:xfrm>
            <a:prstGeom prst="ellipse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400">
                <a:solidFill>
                  <a:srgbClr val="000000"/>
                </a:solidFill>
                <a:latin typeface="Tahoma" panose="020B0604030504040204" pitchFamily="34" charset="0"/>
              </a:endParaRPr>
            </a:p>
          </p:txBody>
        </p:sp>
      </p:grpSp>
      <p:grpSp>
        <p:nvGrpSpPr>
          <p:cNvPr id="158" name="Group 28">
            <a:extLst>
              <a:ext uri="{FF2B5EF4-FFF2-40B4-BE49-F238E27FC236}">
                <a16:creationId xmlns:a16="http://schemas.microsoft.com/office/drawing/2014/main" id="{59D44F36-06EE-5ECC-D3A9-2787B95F08DE}"/>
              </a:ext>
            </a:extLst>
          </p:cNvPr>
          <p:cNvGrpSpPr>
            <a:grpSpLocks/>
          </p:cNvGrpSpPr>
          <p:nvPr/>
        </p:nvGrpSpPr>
        <p:grpSpPr bwMode="auto">
          <a:xfrm>
            <a:off x="4719638" y="5400678"/>
            <a:ext cx="228600" cy="533400"/>
            <a:chOff x="192" y="2928"/>
            <a:chExt cx="144" cy="336"/>
          </a:xfrm>
        </p:grpSpPr>
        <p:sp>
          <p:nvSpPr>
            <p:cNvPr id="159" name="Oval 29">
              <a:extLst>
                <a:ext uri="{FF2B5EF4-FFF2-40B4-BE49-F238E27FC236}">
                  <a16:creationId xmlns:a16="http://schemas.microsoft.com/office/drawing/2014/main" id="{40DF8A1B-5CA8-4EF4-B053-8A0B7B0DA2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2928"/>
              <a:ext cx="144" cy="336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400">
                <a:solidFill>
                  <a:srgbClr val="00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60" name="Oval 30">
              <a:extLst>
                <a:ext uri="{FF2B5EF4-FFF2-40B4-BE49-F238E27FC236}">
                  <a16:creationId xmlns:a16="http://schemas.microsoft.com/office/drawing/2014/main" id="{89447CE8-E81B-9A81-16AA-6776B469AF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" y="2992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2000">
                <a:solidFill>
                  <a:srgbClr val="04617B"/>
                </a:solidFill>
                <a:latin typeface="Tech" pitchFamily="34" charset="0"/>
              </a:endParaRPr>
            </a:p>
          </p:txBody>
        </p:sp>
        <p:sp>
          <p:nvSpPr>
            <p:cNvPr id="161" name="Oval 31" descr="25%">
              <a:extLst>
                <a:ext uri="{FF2B5EF4-FFF2-40B4-BE49-F238E27FC236}">
                  <a16:creationId xmlns:a16="http://schemas.microsoft.com/office/drawing/2014/main" id="{8A9B5BC6-84B2-C08E-2C3D-574FA77250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" y="3111"/>
              <a:ext cx="96" cy="96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400">
                <a:solidFill>
                  <a:srgbClr val="000000"/>
                </a:solidFill>
                <a:latin typeface="Tahoma" panose="020B0604030504040204" pitchFamily="34" charset="0"/>
              </a:endParaRPr>
            </a:p>
          </p:txBody>
        </p:sp>
      </p:grpSp>
      <p:grpSp>
        <p:nvGrpSpPr>
          <p:cNvPr id="162" name="Group 32">
            <a:extLst>
              <a:ext uri="{FF2B5EF4-FFF2-40B4-BE49-F238E27FC236}">
                <a16:creationId xmlns:a16="http://schemas.microsoft.com/office/drawing/2014/main" id="{B8C4A8A3-DE33-108F-78B4-517FD1E4F018}"/>
              </a:ext>
            </a:extLst>
          </p:cNvPr>
          <p:cNvGrpSpPr>
            <a:grpSpLocks/>
          </p:cNvGrpSpPr>
          <p:nvPr/>
        </p:nvGrpSpPr>
        <p:grpSpPr bwMode="auto">
          <a:xfrm>
            <a:off x="6243638" y="5400678"/>
            <a:ext cx="228600" cy="533400"/>
            <a:chOff x="192" y="2928"/>
            <a:chExt cx="144" cy="336"/>
          </a:xfrm>
        </p:grpSpPr>
        <p:sp>
          <p:nvSpPr>
            <p:cNvPr id="163" name="Oval 33">
              <a:extLst>
                <a:ext uri="{FF2B5EF4-FFF2-40B4-BE49-F238E27FC236}">
                  <a16:creationId xmlns:a16="http://schemas.microsoft.com/office/drawing/2014/main" id="{0B1EF73E-6C04-E781-13B2-81F91C8012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2928"/>
              <a:ext cx="144" cy="336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400">
                <a:solidFill>
                  <a:srgbClr val="00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64" name="Oval 34">
              <a:extLst>
                <a:ext uri="{FF2B5EF4-FFF2-40B4-BE49-F238E27FC236}">
                  <a16:creationId xmlns:a16="http://schemas.microsoft.com/office/drawing/2014/main" id="{CFE30C8F-FC57-DA6B-8C2C-371FF8EA94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" y="2992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2000">
                <a:solidFill>
                  <a:srgbClr val="04617B"/>
                </a:solidFill>
                <a:latin typeface="Tech" pitchFamily="34" charset="0"/>
              </a:endParaRPr>
            </a:p>
          </p:txBody>
        </p:sp>
        <p:sp>
          <p:nvSpPr>
            <p:cNvPr id="165" name="Oval 35" descr="25%">
              <a:extLst>
                <a:ext uri="{FF2B5EF4-FFF2-40B4-BE49-F238E27FC236}">
                  <a16:creationId xmlns:a16="http://schemas.microsoft.com/office/drawing/2014/main" id="{22E496E7-30AF-6254-A5A4-B764D4B467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" y="3111"/>
              <a:ext cx="96" cy="96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400">
                <a:solidFill>
                  <a:srgbClr val="000000"/>
                </a:solidFill>
                <a:latin typeface="Tahoma" panose="020B0604030504040204" pitchFamily="34" charset="0"/>
              </a:endParaRPr>
            </a:p>
          </p:txBody>
        </p:sp>
      </p:grpSp>
      <p:grpSp>
        <p:nvGrpSpPr>
          <p:cNvPr id="166" name="Group 36">
            <a:extLst>
              <a:ext uri="{FF2B5EF4-FFF2-40B4-BE49-F238E27FC236}">
                <a16:creationId xmlns:a16="http://schemas.microsoft.com/office/drawing/2014/main" id="{0B41D56C-451C-275C-12AF-1302A4426C0D}"/>
              </a:ext>
            </a:extLst>
          </p:cNvPr>
          <p:cNvGrpSpPr>
            <a:grpSpLocks/>
          </p:cNvGrpSpPr>
          <p:nvPr/>
        </p:nvGrpSpPr>
        <p:grpSpPr bwMode="auto">
          <a:xfrm>
            <a:off x="7843838" y="5400678"/>
            <a:ext cx="228600" cy="533400"/>
            <a:chOff x="192" y="2928"/>
            <a:chExt cx="144" cy="336"/>
          </a:xfrm>
        </p:grpSpPr>
        <p:sp>
          <p:nvSpPr>
            <p:cNvPr id="167" name="Oval 37">
              <a:extLst>
                <a:ext uri="{FF2B5EF4-FFF2-40B4-BE49-F238E27FC236}">
                  <a16:creationId xmlns:a16="http://schemas.microsoft.com/office/drawing/2014/main" id="{B4DBDA91-8C5E-B3E4-F267-B6F0F960D3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2928"/>
              <a:ext cx="144" cy="336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400">
                <a:solidFill>
                  <a:srgbClr val="00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68" name="Oval 38">
              <a:extLst>
                <a:ext uri="{FF2B5EF4-FFF2-40B4-BE49-F238E27FC236}">
                  <a16:creationId xmlns:a16="http://schemas.microsoft.com/office/drawing/2014/main" id="{C31E77F9-338B-10E7-9A6B-1FCE399C96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" y="2992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2000">
                <a:solidFill>
                  <a:srgbClr val="04617B"/>
                </a:solidFill>
                <a:latin typeface="Tech" pitchFamily="34" charset="0"/>
              </a:endParaRPr>
            </a:p>
          </p:txBody>
        </p:sp>
        <p:sp>
          <p:nvSpPr>
            <p:cNvPr id="169" name="Oval 39" descr="25%">
              <a:extLst>
                <a:ext uri="{FF2B5EF4-FFF2-40B4-BE49-F238E27FC236}">
                  <a16:creationId xmlns:a16="http://schemas.microsoft.com/office/drawing/2014/main" id="{9F7A5665-9204-E7C7-94D2-A003E50C9B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" y="3111"/>
              <a:ext cx="96" cy="96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400">
                <a:solidFill>
                  <a:srgbClr val="000000"/>
                </a:solidFill>
                <a:latin typeface="Tahoma" panose="020B0604030504040204" pitchFamily="34" charset="0"/>
              </a:endParaRPr>
            </a:p>
          </p:txBody>
        </p:sp>
      </p:grpSp>
      <p:sp>
        <p:nvSpPr>
          <p:cNvPr id="170" name="Rectangle 21">
            <a:extLst>
              <a:ext uri="{FF2B5EF4-FFF2-40B4-BE49-F238E27FC236}">
                <a16:creationId xmlns:a16="http://schemas.microsoft.com/office/drawing/2014/main" id="{7E0AE331-E550-5554-F4C6-D8F309E368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9263" y="3889378"/>
            <a:ext cx="60960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400">
                <a:solidFill>
                  <a:srgbClr val="000000"/>
                </a:solidFill>
              </a:rPr>
              <a:t>s</a:t>
            </a:r>
            <a:r>
              <a:rPr lang="it-IT" altLang="it-IT" sz="1400" baseline="-250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71" name="Rectangle 22">
            <a:extLst>
              <a:ext uri="{FF2B5EF4-FFF2-40B4-BE49-F238E27FC236}">
                <a16:creationId xmlns:a16="http://schemas.microsoft.com/office/drawing/2014/main" id="{B2DE063B-9059-C25C-9F60-EBCCE8F56E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4138" y="3889378"/>
            <a:ext cx="60960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400">
                <a:solidFill>
                  <a:srgbClr val="000000"/>
                </a:solidFill>
              </a:rPr>
              <a:t>s</a:t>
            </a:r>
            <a:r>
              <a:rPr lang="it-IT" altLang="it-IT" sz="1400" baseline="-250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72" name="Rectangle 23">
            <a:extLst>
              <a:ext uri="{FF2B5EF4-FFF2-40B4-BE49-F238E27FC236}">
                <a16:creationId xmlns:a16="http://schemas.microsoft.com/office/drawing/2014/main" id="{0647F91D-A97A-1CC1-8DEB-E48586EF94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7588" y="3889378"/>
            <a:ext cx="60960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400">
                <a:solidFill>
                  <a:srgbClr val="000000"/>
                </a:solidFill>
              </a:rPr>
              <a:t>s</a:t>
            </a:r>
            <a:r>
              <a:rPr lang="it-IT" altLang="it-IT" sz="1400" baseline="-2500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73" name="Rectangle 54">
            <a:extLst>
              <a:ext uri="{FF2B5EF4-FFF2-40B4-BE49-F238E27FC236}">
                <a16:creationId xmlns:a16="http://schemas.microsoft.com/office/drawing/2014/main" id="{758BCAE4-D670-0630-C3C0-5E26434571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8513" y="3876678"/>
            <a:ext cx="584200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400">
                <a:solidFill>
                  <a:srgbClr val="000000"/>
                </a:solidFill>
              </a:rPr>
              <a:t>s</a:t>
            </a:r>
            <a:r>
              <a:rPr lang="it-IT" altLang="it-IT" sz="1400" baseline="-2500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174" name="Text Box 16">
            <a:extLst>
              <a:ext uri="{FF2B5EF4-FFF2-40B4-BE49-F238E27FC236}">
                <a16:creationId xmlns:a16="http://schemas.microsoft.com/office/drawing/2014/main" id="{11AFF73B-E9CF-C003-9274-5CE2BE7AD5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1901" y="5846766"/>
            <a:ext cx="4429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>
                <a:solidFill>
                  <a:srgbClr val="000000"/>
                </a:solidFill>
              </a:rPr>
              <a:t>C</a:t>
            </a:r>
            <a:r>
              <a:rPr lang="it-IT" altLang="it-IT" sz="2000" baseline="-25000">
                <a:solidFill>
                  <a:srgbClr val="000000"/>
                </a:solidFill>
              </a:rPr>
              <a:t>0</a:t>
            </a:r>
            <a:endParaRPr lang="it-IT" altLang="it-IT" sz="2000">
              <a:solidFill>
                <a:srgbClr val="000000"/>
              </a:solidFill>
            </a:endParaRPr>
          </a:p>
        </p:txBody>
      </p:sp>
      <p:sp>
        <p:nvSpPr>
          <p:cNvPr id="175" name="Text Box 17">
            <a:extLst>
              <a:ext uri="{FF2B5EF4-FFF2-40B4-BE49-F238E27FC236}">
                <a16:creationId xmlns:a16="http://schemas.microsoft.com/office/drawing/2014/main" id="{B3D84318-8740-96D0-379F-808BC0D6B1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9713" y="5846766"/>
            <a:ext cx="4143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>
                <a:solidFill>
                  <a:srgbClr val="00B050"/>
                </a:solidFill>
              </a:rPr>
              <a:t>C</a:t>
            </a:r>
            <a:r>
              <a:rPr lang="it-IT" altLang="it-IT" sz="2000" baseline="-25000">
                <a:solidFill>
                  <a:srgbClr val="00B050"/>
                </a:solidFill>
              </a:rPr>
              <a:t>1</a:t>
            </a:r>
            <a:endParaRPr lang="it-IT" altLang="it-IT" sz="2000">
              <a:solidFill>
                <a:srgbClr val="00B050"/>
              </a:solidFill>
            </a:endParaRPr>
          </a:p>
        </p:txBody>
      </p:sp>
      <p:sp>
        <p:nvSpPr>
          <p:cNvPr id="176" name="Text Box 18">
            <a:extLst>
              <a:ext uri="{FF2B5EF4-FFF2-40B4-BE49-F238E27FC236}">
                <a16:creationId xmlns:a16="http://schemas.microsoft.com/office/drawing/2014/main" id="{A9BE715F-8050-4032-EA8E-8D6F085A12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8326" y="5846766"/>
            <a:ext cx="441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>
                <a:solidFill>
                  <a:srgbClr val="0000FF"/>
                </a:solidFill>
              </a:rPr>
              <a:t>C</a:t>
            </a:r>
            <a:r>
              <a:rPr lang="it-IT" altLang="it-IT" sz="2000" baseline="-25000">
                <a:solidFill>
                  <a:srgbClr val="0000FF"/>
                </a:solidFill>
              </a:rPr>
              <a:t>2</a:t>
            </a:r>
            <a:endParaRPr lang="it-IT" altLang="it-IT" sz="2000">
              <a:solidFill>
                <a:srgbClr val="0000FF"/>
              </a:solidFill>
            </a:endParaRPr>
          </a:p>
        </p:txBody>
      </p:sp>
      <p:sp>
        <p:nvSpPr>
          <p:cNvPr id="177" name="Text Box 19">
            <a:extLst>
              <a:ext uri="{FF2B5EF4-FFF2-40B4-BE49-F238E27FC236}">
                <a16:creationId xmlns:a16="http://schemas.microsoft.com/office/drawing/2014/main" id="{F2178685-906A-42AE-875E-3199C09C3E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32951" y="5846766"/>
            <a:ext cx="4429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>
                <a:solidFill>
                  <a:srgbClr val="FF0000"/>
                </a:solidFill>
              </a:rPr>
              <a:t>C</a:t>
            </a:r>
            <a:r>
              <a:rPr lang="it-IT" altLang="it-IT" sz="2000" baseline="-25000">
                <a:solidFill>
                  <a:srgbClr val="FF0000"/>
                </a:solidFill>
              </a:rPr>
              <a:t>3</a:t>
            </a:r>
            <a:endParaRPr lang="it-IT" altLang="it-IT" sz="2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925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714A272B-3213-A33B-BC0E-F4CF860590E8}"/>
              </a:ext>
            </a:extLst>
          </p:cNvPr>
          <p:cNvSpPr txBox="1">
            <a:spLocks noChangeArrowheads="1"/>
          </p:cNvSpPr>
          <p:nvPr/>
        </p:nvSpPr>
        <p:spPr>
          <a:xfrm>
            <a:off x="387163" y="2884670"/>
            <a:ext cx="7772400" cy="4413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it-IT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Example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N=16, p=4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197A4799-6100-F036-8D43-A355D1557544}"/>
              </a:ext>
            </a:extLst>
          </p:cNvPr>
          <p:cNvSpPr txBox="1">
            <a:spLocks noChangeArrowheads="1"/>
          </p:cNvSpPr>
          <p:nvPr/>
        </p:nvSpPr>
        <p:spPr>
          <a:xfrm>
            <a:off x="3948836" y="1080236"/>
            <a:ext cx="8051800" cy="8382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2E3C5D"/>
                </a:solidFill>
                <a:latin typeface="Avenir Black" panose="02000503020000020003" pitchFamily="2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venir Black" panose="02000503020000020003" pitchFamily="2" charset="0"/>
                <a:ea typeface="+mj-ea"/>
                <a:cs typeface="Calibri" panose="020F0502020204030204" pitchFamily="34" charset="0"/>
              </a:rPr>
              <a:t>Parallel</a:t>
            </a:r>
            <a:r>
              <a:rPr kumimoji="0" lang="it-IT" alt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venir Black" panose="02000503020000020003" pitchFamily="2" charset="0"/>
                <a:ea typeface="+mj-ea"/>
                <a:cs typeface="Calibri" panose="020F0502020204030204" pitchFamily="34" charset="0"/>
              </a:rPr>
              <a:t> sum – </a:t>
            </a:r>
            <a:r>
              <a:rPr kumimoji="0" lang="it-IT" alt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enir Black" panose="02000503020000020003" pitchFamily="2" charset="0"/>
                <a:ea typeface="+mj-ea"/>
                <a:cs typeface="Calibri" panose="020F0502020204030204" pitchFamily="34" charset="0"/>
              </a:rPr>
              <a:t>MIMD-SM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EBCD0C9F-8895-E059-317C-6D2E49161C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2107" y="1743078"/>
            <a:ext cx="11475067" cy="1143000"/>
          </a:xfrm>
        </p:spPr>
        <p:txBody>
          <a:bodyPr/>
          <a:lstStyle/>
          <a:p>
            <a:pPr eaLnBrk="1" hangingPunct="1"/>
            <a:r>
              <a:rPr lang="it-IT" altLang="it-IT" sz="3200" dirty="0">
                <a:solidFill>
                  <a:srgbClr val="00B050"/>
                </a:solidFill>
              </a:rPr>
              <a:t>Local </a:t>
            </a:r>
            <a:r>
              <a:rPr lang="it-IT" altLang="it-IT" sz="3200" dirty="0" err="1">
                <a:solidFill>
                  <a:srgbClr val="00B050"/>
                </a:solidFill>
              </a:rPr>
              <a:t>results</a:t>
            </a:r>
            <a:r>
              <a:rPr lang="it-IT" altLang="it-IT" sz="3200" dirty="0">
                <a:solidFill>
                  <a:srgbClr val="00B050"/>
                </a:solidFill>
              </a:rPr>
              <a:t> </a:t>
            </a:r>
            <a:r>
              <a:rPr lang="it-IT" altLang="it-IT" sz="3200" dirty="0" err="1">
                <a:solidFill>
                  <a:srgbClr val="00B050"/>
                </a:solidFill>
              </a:rPr>
              <a:t>collection</a:t>
            </a:r>
            <a:r>
              <a:rPr lang="it-IT" altLang="it-IT" sz="3200" dirty="0">
                <a:solidFill>
                  <a:srgbClr val="00B050"/>
                </a:solidFill>
              </a:rPr>
              <a:t>: </a:t>
            </a:r>
            <a:r>
              <a:rPr lang="it-IT" altLang="it-IT" sz="3200" dirty="0">
                <a:solidFill>
                  <a:schemeClr val="tx1"/>
                </a:solidFill>
              </a:rPr>
              <a:t> 1 strategy</a:t>
            </a:r>
            <a:endParaRPr lang="it-IT" altLang="it-IT" sz="2400" dirty="0">
              <a:solidFill>
                <a:schemeClr val="tx1"/>
              </a:solidFill>
            </a:endParaRPr>
          </a:p>
        </p:txBody>
      </p:sp>
      <p:sp>
        <p:nvSpPr>
          <p:cNvPr id="49" name="Rectangle 4">
            <a:extLst>
              <a:ext uri="{FF2B5EF4-FFF2-40B4-BE49-F238E27FC236}">
                <a16:creationId xmlns:a16="http://schemas.microsoft.com/office/drawing/2014/main" id="{4B99DFB9-ED75-0A84-7F9B-9042D42B25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2088" y="2528888"/>
            <a:ext cx="4419600" cy="1981200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 bIns="720000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>
                <a:solidFill>
                  <a:srgbClr val="000000"/>
                </a:solidFill>
              </a:rPr>
              <a:t>a</a:t>
            </a:r>
            <a:r>
              <a:rPr lang="it-IT" altLang="it-IT" sz="2000" baseline="-25000">
                <a:solidFill>
                  <a:srgbClr val="000000"/>
                </a:solidFill>
              </a:rPr>
              <a:t>0</a:t>
            </a:r>
            <a:r>
              <a:rPr lang="it-IT" altLang="it-IT" sz="2000">
                <a:solidFill>
                  <a:srgbClr val="000000"/>
                </a:solidFill>
              </a:rPr>
              <a:t>	a</a:t>
            </a:r>
            <a:r>
              <a:rPr lang="it-IT" altLang="it-IT" sz="2000" baseline="-25000">
                <a:solidFill>
                  <a:srgbClr val="000000"/>
                </a:solidFill>
              </a:rPr>
              <a:t>1</a:t>
            </a:r>
            <a:r>
              <a:rPr lang="it-IT" altLang="it-IT" sz="2000">
                <a:solidFill>
                  <a:srgbClr val="000000"/>
                </a:solidFill>
              </a:rPr>
              <a:t>	a</a:t>
            </a:r>
            <a:r>
              <a:rPr lang="it-IT" altLang="it-IT" sz="2000" baseline="-25000">
                <a:solidFill>
                  <a:srgbClr val="000000"/>
                </a:solidFill>
              </a:rPr>
              <a:t>2</a:t>
            </a:r>
            <a:r>
              <a:rPr lang="it-IT" altLang="it-IT" sz="2000">
                <a:solidFill>
                  <a:srgbClr val="000000"/>
                </a:solidFill>
              </a:rPr>
              <a:t>	a</a:t>
            </a:r>
            <a:r>
              <a:rPr lang="it-IT" altLang="it-IT" sz="2000" baseline="-25000">
                <a:solidFill>
                  <a:srgbClr val="000000"/>
                </a:solidFill>
              </a:rPr>
              <a:t>3</a:t>
            </a:r>
            <a:endParaRPr lang="it-IT" altLang="it-IT" sz="2000">
              <a:solidFill>
                <a:srgbClr val="000000"/>
              </a:solidFill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>
                <a:solidFill>
                  <a:srgbClr val="000000"/>
                </a:solidFill>
              </a:rPr>
              <a:t>a</a:t>
            </a:r>
            <a:r>
              <a:rPr lang="it-IT" altLang="it-IT" sz="2000" baseline="-25000">
                <a:solidFill>
                  <a:srgbClr val="000000"/>
                </a:solidFill>
              </a:rPr>
              <a:t>4</a:t>
            </a:r>
            <a:r>
              <a:rPr lang="it-IT" altLang="it-IT" sz="2000">
                <a:solidFill>
                  <a:srgbClr val="000000"/>
                </a:solidFill>
              </a:rPr>
              <a:t>	a</a:t>
            </a:r>
            <a:r>
              <a:rPr lang="it-IT" altLang="it-IT" sz="2000" baseline="-25000">
                <a:solidFill>
                  <a:srgbClr val="000000"/>
                </a:solidFill>
              </a:rPr>
              <a:t>5</a:t>
            </a:r>
            <a:r>
              <a:rPr lang="it-IT" altLang="it-IT" sz="2000">
                <a:solidFill>
                  <a:srgbClr val="000000"/>
                </a:solidFill>
              </a:rPr>
              <a:t>	a</a:t>
            </a:r>
            <a:r>
              <a:rPr lang="it-IT" altLang="it-IT" sz="2000" baseline="-25000">
                <a:solidFill>
                  <a:srgbClr val="000000"/>
                </a:solidFill>
              </a:rPr>
              <a:t>6</a:t>
            </a:r>
            <a:r>
              <a:rPr lang="it-IT" altLang="it-IT" sz="2000">
                <a:solidFill>
                  <a:srgbClr val="000000"/>
                </a:solidFill>
              </a:rPr>
              <a:t>	a</a:t>
            </a:r>
            <a:r>
              <a:rPr lang="it-IT" altLang="it-IT" sz="2000" baseline="-25000">
                <a:solidFill>
                  <a:srgbClr val="000000"/>
                </a:solidFill>
              </a:rPr>
              <a:t>7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>
                <a:solidFill>
                  <a:srgbClr val="000000"/>
                </a:solidFill>
              </a:rPr>
              <a:t>a</a:t>
            </a:r>
            <a:r>
              <a:rPr lang="it-IT" altLang="it-IT" sz="2000" baseline="-25000">
                <a:solidFill>
                  <a:srgbClr val="000000"/>
                </a:solidFill>
              </a:rPr>
              <a:t>8</a:t>
            </a:r>
            <a:r>
              <a:rPr lang="it-IT" altLang="it-IT" sz="2000">
                <a:solidFill>
                  <a:srgbClr val="000000"/>
                </a:solidFill>
              </a:rPr>
              <a:t>	a</a:t>
            </a:r>
            <a:r>
              <a:rPr lang="it-IT" altLang="it-IT" sz="2000" baseline="-25000">
                <a:solidFill>
                  <a:srgbClr val="000000"/>
                </a:solidFill>
              </a:rPr>
              <a:t>9</a:t>
            </a:r>
            <a:r>
              <a:rPr lang="it-IT" altLang="it-IT" sz="2000">
                <a:solidFill>
                  <a:srgbClr val="000000"/>
                </a:solidFill>
              </a:rPr>
              <a:t>	a</a:t>
            </a:r>
            <a:r>
              <a:rPr lang="it-IT" altLang="it-IT" sz="2000" baseline="-25000">
                <a:solidFill>
                  <a:srgbClr val="000000"/>
                </a:solidFill>
              </a:rPr>
              <a:t>10</a:t>
            </a:r>
            <a:r>
              <a:rPr lang="it-IT" altLang="it-IT" sz="2000">
                <a:solidFill>
                  <a:srgbClr val="000000"/>
                </a:solidFill>
              </a:rPr>
              <a:t>	a</a:t>
            </a:r>
            <a:r>
              <a:rPr lang="it-IT" altLang="it-IT" sz="2000" baseline="-25000">
                <a:solidFill>
                  <a:srgbClr val="000000"/>
                </a:solidFill>
              </a:rPr>
              <a:t>11</a:t>
            </a:r>
            <a:endParaRPr lang="it-IT" altLang="it-IT" sz="2000">
              <a:solidFill>
                <a:srgbClr val="000000"/>
              </a:solidFill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>
                <a:solidFill>
                  <a:srgbClr val="000000"/>
                </a:solidFill>
              </a:rPr>
              <a:t>a</a:t>
            </a:r>
            <a:r>
              <a:rPr lang="it-IT" altLang="it-IT" sz="2000" baseline="-25000">
                <a:solidFill>
                  <a:srgbClr val="000000"/>
                </a:solidFill>
              </a:rPr>
              <a:t>12</a:t>
            </a:r>
            <a:r>
              <a:rPr lang="it-IT" altLang="it-IT" sz="2000">
                <a:solidFill>
                  <a:srgbClr val="000000"/>
                </a:solidFill>
              </a:rPr>
              <a:t>	a</a:t>
            </a:r>
            <a:r>
              <a:rPr lang="it-IT" altLang="it-IT" sz="2000" baseline="-25000">
                <a:solidFill>
                  <a:srgbClr val="000000"/>
                </a:solidFill>
              </a:rPr>
              <a:t>13</a:t>
            </a:r>
            <a:r>
              <a:rPr lang="it-IT" altLang="it-IT" sz="2000">
                <a:solidFill>
                  <a:srgbClr val="000000"/>
                </a:solidFill>
              </a:rPr>
              <a:t>	a</a:t>
            </a:r>
            <a:r>
              <a:rPr lang="it-IT" altLang="it-IT" sz="2000" baseline="-25000">
                <a:solidFill>
                  <a:srgbClr val="000000"/>
                </a:solidFill>
              </a:rPr>
              <a:t>14</a:t>
            </a:r>
            <a:r>
              <a:rPr lang="it-IT" altLang="it-IT" sz="2000">
                <a:solidFill>
                  <a:srgbClr val="000000"/>
                </a:solidFill>
              </a:rPr>
              <a:t>	a</a:t>
            </a:r>
            <a:r>
              <a:rPr lang="it-IT" altLang="it-IT" sz="2000" baseline="-25000">
                <a:solidFill>
                  <a:srgbClr val="000000"/>
                </a:solidFill>
              </a:rPr>
              <a:t>15</a:t>
            </a:r>
          </a:p>
        </p:txBody>
      </p:sp>
      <p:sp>
        <p:nvSpPr>
          <p:cNvPr id="50" name="Line 5">
            <a:extLst>
              <a:ext uri="{FF2B5EF4-FFF2-40B4-BE49-F238E27FC236}">
                <a16:creationId xmlns:a16="http://schemas.microsoft.com/office/drawing/2014/main" id="{34C4D7B1-8C12-139F-3719-7B32238032BE}"/>
              </a:ext>
            </a:extLst>
          </p:cNvPr>
          <p:cNvSpPr>
            <a:spLocks noChangeShapeType="1"/>
          </p:cNvSpPr>
          <p:nvPr/>
        </p:nvSpPr>
        <p:spPr bwMode="auto">
          <a:xfrm>
            <a:off x="7481888" y="4510088"/>
            <a:ext cx="0" cy="45720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" name="Line 6">
            <a:extLst>
              <a:ext uri="{FF2B5EF4-FFF2-40B4-BE49-F238E27FC236}">
                <a16:creationId xmlns:a16="http://schemas.microsoft.com/office/drawing/2014/main" id="{93D066C6-F43A-D42C-6D77-CF10A91AF1A5}"/>
              </a:ext>
            </a:extLst>
          </p:cNvPr>
          <p:cNvSpPr>
            <a:spLocks noChangeShapeType="1"/>
          </p:cNvSpPr>
          <p:nvPr/>
        </p:nvSpPr>
        <p:spPr bwMode="auto">
          <a:xfrm>
            <a:off x="5195888" y="4967288"/>
            <a:ext cx="4572000" cy="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" name="Rectangle 16">
            <a:extLst>
              <a:ext uri="{FF2B5EF4-FFF2-40B4-BE49-F238E27FC236}">
                <a16:creationId xmlns:a16="http://schemas.microsoft.com/office/drawing/2014/main" id="{51D11E57-5446-1B12-F7CB-DC1DD22216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4688" y="4129088"/>
            <a:ext cx="914400" cy="333375"/>
          </a:xfrm>
          <a:prstGeom prst="rect">
            <a:avLst/>
          </a:prstGeom>
          <a:noFill/>
          <a:ln w="28575">
            <a:solidFill>
              <a:schemeClr val="bg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400">
                <a:solidFill>
                  <a:srgbClr val="000000"/>
                </a:solidFill>
              </a:rPr>
              <a:t>sumtot</a:t>
            </a:r>
            <a:endParaRPr lang="it-IT" altLang="it-IT" sz="14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53" name="Object 17">
            <a:extLst>
              <a:ext uri="{FF2B5EF4-FFF2-40B4-BE49-F238E27FC236}">
                <a16:creationId xmlns:a16="http://schemas.microsoft.com/office/drawing/2014/main" id="{82B4D412-8849-58AC-DE25-8C30E2B44E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0203985"/>
              </p:ext>
            </p:extLst>
          </p:nvPr>
        </p:nvGraphicFramePr>
        <p:xfrm>
          <a:off x="3098801" y="3900488"/>
          <a:ext cx="1831975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9661120" imgH="13808160" progId="">
                  <p:embed/>
                </p:oleObj>
              </mc:Choice>
              <mc:Fallback>
                <p:oleObj name="Equation" r:id="rId2" imgW="29661120" imgH="13808160" progId="">
                  <p:embed/>
                  <p:pic>
                    <p:nvPicPr>
                      <p:cNvPr id="105482" name="Object 17">
                        <a:extLst>
                          <a:ext uri="{FF2B5EF4-FFF2-40B4-BE49-F238E27FC236}">
                            <a16:creationId xmlns:a16="http://schemas.microsoft.com/office/drawing/2014/main" id="{48F39CFC-F9BB-45F5-DF21-02E706FF5EC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8801" y="3900488"/>
                        <a:ext cx="1831975" cy="854075"/>
                      </a:xfrm>
                      <a:prstGeom prst="rect">
                        <a:avLst/>
                      </a:prstGeom>
                      <a:solidFill>
                        <a:srgbClr val="66CC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Line 18">
            <a:extLst>
              <a:ext uri="{FF2B5EF4-FFF2-40B4-BE49-F238E27FC236}">
                <a16:creationId xmlns:a16="http://schemas.microsoft.com/office/drawing/2014/main" id="{FA34DE8B-DA68-E4ED-7CC1-8ACB0F1A59E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43488" y="4281488"/>
            <a:ext cx="1905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7" name="Line 19">
            <a:extLst>
              <a:ext uri="{FF2B5EF4-FFF2-40B4-BE49-F238E27FC236}">
                <a16:creationId xmlns:a16="http://schemas.microsoft.com/office/drawing/2014/main" id="{24536268-B10E-67FC-B935-0A2255A1DF2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43488" y="4281488"/>
            <a:ext cx="2286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8" name="Rectangle 11">
            <a:extLst>
              <a:ext uri="{FF2B5EF4-FFF2-40B4-BE49-F238E27FC236}">
                <a16:creationId xmlns:a16="http://schemas.microsoft.com/office/drawing/2014/main" id="{E0F7F481-14AB-AD83-9F0B-A2AB3E8258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7288" y="5348288"/>
            <a:ext cx="457200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900">
                <a:solidFill>
                  <a:srgbClr val="FFFFFF"/>
                </a:solidFill>
              </a:rPr>
              <a:t>CORE</a:t>
            </a:r>
          </a:p>
        </p:txBody>
      </p:sp>
      <p:sp>
        <p:nvSpPr>
          <p:cNvPr id="59" name="Rectangle 12">
            <a:extLst>
              <a:ext uri="{FF2B5EF4-FFF2-40B4-BE49-F238E27FC236}">
                <a16:creationId xmlns:a16="http://schemas.microsoft.com/office/drawing/2014/main" id="{1009C3ED-FFAA-EC11-11E7-A479EFD2FF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1288" y="5348288"/>
            <a:ext cx="457200" cy="457200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900">
                <a:solidFill>
                  <a:srgbClr val="FFFFFF"/>
                </a:solidFill>
              </a:rPr>
              <a:t>CORE</a:t>
            </a:r>
            <a:endParaRPr lang="it-IT" altLang="it-IT" sz="1400">
              <a:solidFill>
                <a:srgbClr val="DBF5F9"/>
              </a:solidFill>
            </a:endParaRPr>
          </a:p>
        </p:txBody>
      </p:sp>
      <p:sp>
        <p:nvSpPr>
          <p:cNvPr id="60" name="Rectangle 13">
            <a:extLst>
              <a:ext uri="{FF2B5EF4-FFF2-40B4-BE49-F238E27FC236}">
                <a16:creationId xmlns:a16="http://schemas.microsoft.com/office/drawing/2014/main" id="{4C9647A3-4FCF-F19D-3143-D7FAE5683C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1488" y="5348288"/>
            <a:ext cx="457200" cy="4572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900">
                <a:solidFill>
                  <a:srgbClr val="FFFFFF"/>
                </a:solidFill>
              </a:rPr>
              <a:t>CORE</a:t>
            </a:r>
            <a:endParaRPr lang="it-IT" altLang="it-IT" sz="1400">
              <a:solidFill>
                <a:srgbClr val="FFFFFF"/>
              </a:solidFill>
            </a:endParaRPr>
          </a:p>
        </p:txBody>
      </p:sp>
      <p:sp>
        <p:nvSpPr>
          <p:cNvPr id="61" name="Rectangle 14">
            <a:extLst>
              <a:ext uri="{FF2B5EF4-FFF2-40B4-BE49-F238E27FC236}">
                <a16:creationId xmlns:a16="http://schemas.microsoft.com/office/drawing/2014/main" id="{C7551FF4-9B89-9969-E0AE-B52509CB40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39288" y="5348288"/>
            <a:ext cx="457200" cy="4572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900">
                <a:solidFill>
                  <a:srgbClr val="FFFFFF"/>
                </a:solidFill>
              </a:rPr>
              <a:t>CORE</a:t>
            </a:r>
            <a:endParaRPr lang="it-IT" altLang="it-IT" sz="1400">
              <a:solidFill>
                <a:srgbClr val="DBF5F9"/>
              </a:solidFill>
            </a:endParaRPr>
          </a:p>
        </p:txBody>
      </p:sp>
      <p:grpSp>
        <p:nvGrpSpPr>
          <p:cNvPr id="62" name="Group 28">
            <a:extLst>
              <a:ext uri="{FF2B5EF4-FFF2-40B4-BE49-F238E27FC236}">
                <a16:creationId xmlns:a16="http://schemas.microsoft.com/office/drawing/2014/main" id="{D5674AE3-FF4A-D603-5719-BB7E63FF4CA9}"/>
              </a:ext>
            </a:extLst>
          </p:cNvPr>
          <p:cNvGrpSpPr>
            <a:grpSpLocks/>
          </p:cNvGrpSpPr>
          <p:nvPr/>
        </p:nvGrpSpPr>
        <p:grpSpPr bwMode="auto">
          <a:xfrm>
            <a:off x="5202238" y="4989513"/>
            <a:ext cx="4579938" cy="358775"/>
            <a:chOff x="1492" y="2750"/>
            <a:chExt cx="2885" cy="226"/>
          </a:xfrm>
        </p:grpSpPr>
        <p:sp>
          <p:nvSpPr>
            <p:cNvPr id="63" name="Line 29">
              <a:extLst>
                <a:ext uri="{FF2B5EF4-FFF2-40B4-BE49-F238E27FC236}">
                  <a16:creationId xmlns:a16="http://schemas.microsoft.com/office/drawing/2014/main" id="{07200EA2-12CB-D746-6919-3B118220E4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92" y="2750"/>
              <a:ext cx="0" cy="2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it-IT"/>
            </a:p>
          </p:txBody>
        </p:sp>
        <p:sp>
          <p:nvSpPr>
            <p:cNvPr id="64" name="Line 30">
              <a:extLst>
                <a:ext uri="{FF2B5EF4-FFF2-40B4-BE49-F238E27FC236}">
                  <a16:creationId xmlns:a16="http://schemas.microsoft.com/office/drawing/2014/main" id="{9439243E-BDC7-59BD-59D6-FFBCDA9548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63" y="2750"/>
              <a:ext cx="0" cy="2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it-IT"/>
            </a:p>
          </p:txBody>
        </p:sp>
        <p:sp>
          <p:nvSpPr>
            <p:cNvPr id="65" name="Line 31">
              <a:extLst>
                <a:ext uri="{FF2B5EF4-FFF2-40B4-BE49-F238E27FC236}">
                  <a16:creationId xmlns:a16="http://schemas.microsoft.com/office/drawing/2014/main" id="{6BC9172C-4505-A5F7-F7ED-7BC87CB1D4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70" y="2750"/>
              <a:ext cx="0" cy="2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it-IT"/>
            </a:p>
          </p:txBody>
        </p:sp>
        <p:sp>
          <p:nvSpPr>
            <p:cNvPr id="66" name="Line 32">
              <a:extLst>
                <a:ext uri="{FF2B5EF4-FFF2-40B4-BE49-F238E27FC236}">
                  <a16:creationId xmlns:a16="http://schemas.microsoft.com/office/drawing/2014/main" id="{B17AA3A4-84EE-6420-F9B3-1BF967082C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77" y="2750"/>
              <a:ext cx="0" cy="2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it-IT"/>
            </a:p>
          </p:txBody>
        </p:sp>
      </p:grpSp>
      <p:sp>
        <p:nvSpPr>
          <p:cNvPr id="67" name="Text Box 16">
            <a:extLst>
              <a:ext uri="{FF2B5EF4-FFF2-40B4-BE49-F238E27FC236}">
                <a16:creationId xmlns:a16="http://schemas.microsoft.com/office/drawing/2014/main" id="{CE092C35-58B7-48A4-5DBA-0F7B9166F2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4751" y="5805488"/>
            <a:ext cx="4429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>
                <a:solidFill>
                  <a:srgbClr val="000000"/>
                </a:solidFill>
              </a:rPr>
              <a:t>C</a:t>
            </a:r>
            <a:r>
              <a:rPr lang="it-IT" altLang="it-IT" sz="2000" baseline="-25000">
                <a:solidFill>
                  <a:srgbClr val="000000"/>
                </a:solidFill>
              </a:rPr>
              <a:t>0</a:t>
            </a:r>
            <a:endParaRPr lang="it-IT" altLang="it-IT" sz="2000">
              <a:solidFill>
                <a:srgbClr val="000000"/>
              </a:solidFill>
            </a:endParaRPr>
          </a:p>
        </p:txBody>
      </p:sp>
      <p:sp>
        <p:nvSpPr>
          <p:cNvPr id="68" name="Text Box 17">
            <a:extLst>
              <a:ext uri="{FF2B5EF4-FFF2-40B4-BE49-F238E27FC236}">
                <a16:creationId xmlns:a16="http://schemas.microsoft.com/office/drawing/2014/main" id="{85DE8DBA-69CB-604B-7C14-42D0899959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2563" y="5805488"/>
            <a:ext cx="4143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>
                <a:solidFill>
                  <a:srgbClr val="00B050"/>
                </a:solidFill>
              </a:rPr>
              <a:t>C</a:t>
            </a:r>
            <a:r>
              <a:rPr lang="it-IT" altLang="it-IT" sz="2000" baseline="-25000">
                <a:solidFill>
                  <a:srgbClr val="00B050"/>
                </a:solidFill>
              </a:rPr>
              <a:t>1</a:t>
            </a:r>
            <a:endParaRPr lang="it-IT" altLang="it-IT" sz="2000">
              <a:solidFill>
                <a:srgbClr val="00B050"/>
              </a:solidFill>
            </a:endParaRPr>
          </a:p>
        </p:txBody>
      </p:sp>
      <p:sp>
        <p:nvSpPr>
          <p:cNvPr id="69" name="Text Box 18">
            <a:extLst>
              <a:ext uri="{FF2B5EF4-FFF2-40B4-BE49-F238E27FC236}">
                <a16:creationId xmlns:a16="http://schemas.microsoft.com/office/drawing/2014/main" id="{52F7DE19-73FA-284A-DCFB-07CD36C307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1176" y="5805488"/>
            <a:ext cx="441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>
                <a:solidFill>
                  <a:srgbClr val="0000FF"/>
                </a:solidFill>
              </a:rPr>
              <a:t>C</a:t>
            </a:r>
            <a:r>
              <a:rPr lang="it-IT" altLang="it-IT" sz="2000" baseline="-25000">
                <a:solidFill>
                  <a:srgbClr val="0000FF"/>
                </a:solidFill>
              </a:rPr>
              <a:t>2</a:t>
            </a:r>
            <a:endParaRPr lang="it-IT" altLang="it-IT" sz="2000">
              <a:solidFill>
                <a:srgbClr val="0000FF"/>
              </a:solidFill>
            </a:endParaRPr>
          </a:p>
        </p:txBody>
      </p:sp>
      <p:sp>
        <p:nvSpPr>
          <p:cNvPr id="70" name="Text Box 19">
            <a:extLst>
              <a:ext uri="{FF2B5EF4-FFF2-40B4-BE49-F238E27FC236}">
                <a16:creationId xmlns:a16="http://schemas.microsoft.com/office/drawing/2014/main" id="{B595E52C-8878-44BA-215C-5592625D6D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5801" y="5805488"/>
            <a:ext cx="4429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>
                <a:solidFill>
                  <a:srgbClr val="FF0000"/>
                </a:solidFill>
              </a:rPr>
              <a:t>C</a:t>
            </a:r>
            <a:r>
              <a:rPr lang="it-IT" altLang="it-IT" sz="2000" baseline="-25000">
                <a:solidFill>
                  <a:srgbClr val="FF0000"/>
                </a:solidFill>
              </a:rPr>
              <a:t>3</a:t>
            </a:r>
            <a:endParaRPr lang="it-IT" altLang="it-IT" sz="2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6351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5">
            <a:extLst>
              <a:ext uri="{FF2B5EF4-FFF2-40B4-BE49-F238E27FC236}">
                <a16:creationId xmlns:a16="http://schemas.microsoft.com/office/drawing/2014/main" id="{FBBA1AE9-A96B-ECD9-B408-0E30842128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7645" y="2313104"/>
            <a:ext cx="8807896" cy="3170099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68686"/>
            </a:outerShdw>
          </a:effectLst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GB" sz="2800" baseline="0" dirty="0">
                <a:solidFill>
                  <a:srgbClr val="1C1C1C"/>
                </a:solidFill>
                <a:latin typeface="Comic Sans MS" pitchFamily="66" charset="0"/>
              </a:rPr>
              <a:t>Each core</a:t>
            </a:r>
          </a:p>
          <a:p>
            <a:pPr marL="1257300" lvl="2" indent="-342900" eaLnBrk="0" hangingPunct="0">
              <a:buFont typeface="Arial" panose="020B0604020202020204" pitchFamily="34" charset="0"/>
              <a:buChar char="•"/>
              <a:defRPr/>
            </a:pPr>
            <a:r>
              <a:rPr lang="en-GB" baseline="0" dirty="0">
                <a:solidFill>
                  <a:srgbClr val="1C1C1C"/>
                </a:solidFill>
                <a:latin typeface="Comic Sans MS" pitchFamily="66" charset="0"/>
              </a:rPr>
              <a:t>compute its own </a:t>
            </a:r>
            <a:r>
              <a:rPr lang="en-GB" baseline="0" dirty="0">
                <a:solidFill>
                  <a:srgbClr val="333399"/>
                </a:solidFill>
                <a:latin typeface="Comic Sans MS" pitchFamily="66" charset="0"/>
              </a:rPr>
              <a:t>partial sum.</a:t>
            </a:r>
          </a:p>
          <a:p>
            <a:pPr eaLnBrk="0" hangingPunct="0">
              <a:defRPr/>
            </a:pPr>
            <a:endParaRPr lang="en-GB" baseline="0" dirty="0">
              <a:solidFill>
                <a:srgbClr val="333399"/>
              </a:solidFill>
              <a:latin typeface="Comic Sans MS" pitchFamily="66" charset="0"/>
            </a:endParaRPr>
          </a:p>
          <a:p>
            <a:pPr eaLnBrk="0" hangingPunct="0">
              <a:defRPr/>
            </a:pPr>
            <a:r>
              <a:rPr lang="en-GB" baseline="0" dirty="0">
                <a:solidFill>
                  <a:srgbClr val="000000"/>
                </a:solidFill>
                <a:latin typeface="Comic Sans MS" pitchFamily="66" charset="0"/>
              </a:rPr>
              <a:t>At every step</a:t>
            </a:r>
          </a:p>
          <a:p>
            <a:pPr lvl="2" eaLnBrk="0" hangingPunct="0">
              <a:buFontTx/>
              <a:buChar char="•"/>
              <a:defRPr/>
            </a:pPr>
            <a:r>
              <a:rPr lang="en-US" baseline="0" dirty="0">
                <a:solidFill>
                  <a:srgbClr val="333399"/>
                </a:solidFill>
                <a:latin typeface="Comic Sans MS" pitchFamily="66" charset="0"/>
              </a:rPr>
              <a:t>each core adds, </a:t>
            </a:r>
            <a:r>
              <a:rPr lang="en-GB" baseline="0" dirty="0">
                <a:solidFill>
                  <a:srgbClr val="1C1C1C"/>
                </a:solidFill>
                <a:latin typeface="Comic Sans MS" pitchFamily="66" charset="0"/>
              </a:rPr>
              <a:t>its own </a:t>
            </a:r>
            <a:r>
              <a:rPr lang="en-GB" baseline="0" dirty="0">
                <a:solidFill>
                  <a:srgbClr val="333399"/>
                </a:solidFill>
                <a:latin typeface="Comic Sans MS" pitchFamily="66" charset="0"/>
              </a:rPr>
              <a:t>partial sum </a:t>
            </a:r>
            <a:r>
              <a:rPr lang="en-US" baseline="0" dirty="0">
                <a:solidFill>
                  <a:srgbClr val="333399"/>
                </a:solidFill>
                <a:latin typeface="Comic Sans MS" pitchFamily="66" charset="0"/>
              </a:rPr>
              <a:t>to a single predetermined values.</a:t>
            </a:r>
          </a:p>
          <a:p>
            <a:pPr lvl="2" eaLnBrk="0" hangingPunct="0">
              <a:defRPr/>
            </a:pPr>
            <a:endParaRPr lang="en-GB" baseline="0" dirty="0">
              <a:solidFill>
                <a:srgbClr val="0000FF"/>
              </a:solidFill>
              <a:latin typeface="Comic Sans MS" pitchFamily="66" charset="0"/>
            </a:endParaRPr>
          </a:p>
          <a:p>
            <a:pPr eaLnBrk="0" hangingPunct="0">
              <a:defRPr/>
            </a:pPr>
            <a:r>
              <a:rPr lang="en-GB" sz="2800" baseline="0" dirty="0">
                <a:solidFill>
                  <a:srgbClr val="1C1C1C"/>
                </a:solidFill>
                <a:latin typeface="Comic Sans MS" pitchFamily="66" charset="0"/>
              </a:rPr>
              <a:t>    </a:t>
            </a:r>
            <a:r>
              <a:rPr lang="en-US" sz="2800" baseline="0" dirty="0">
                <a:solidFill>
                  <a:srgbClr val="1C1C1C"/>
                </a:solidFill>
                <a:latin typeface="Comic Sans MS" pitchFamily="66" charset="0"/>
              </a:rPr>
              <a:t>The </a:t>
            </a:r>
            <a:r>
              <a:rPr lang="en-US" sz="2800" baseline="0" dirty="0">
                <a:solidFill>
                  <a:srgbClr val="0066FF"/>
                </a:solidFill>
                <a:latin typeface="Comic Sans MS" pitchFamily="66" charset="0"/>
              </a:rPr>
              <a:t>global sum </a:t>
            </a:r>
            <a:r>
              <a:rPr lang="en-GB" sz="2800" baseline="0" dirty="0">
                <a:solidFill>
                  <a:srgbClr val="1C1C1C"/>
                </a:solidFill>
                <a:latin typeface="Comic Sans MS" pitchFamily="66" charset="0"/>
              </a:rPr>
              <a:t>is stored in the </a:t>
            </a:r>
            <a:r>
              <a:rPr lang="en-US" sz="2800" baseline="0" dirty="0">
                <a:solidFill>
                  <a:srgbClr val="0066FF"/>
                </a:solidFill>
                <a:latin typeface="Comic Sans MS" pitchFamily="66" charset="0"/>
              </a:rPr>
              <a:t>shared memory</a:t>
            </a:r>
            <a:r>
              <a:rPr lang="en-US" sz="2800" baseline="0" dirty="0">
                <a:solidFill>
                  <a:srgbClr val="1C1C1C"/>
                </a:solidFill>
                <a:latin typeface="Comic Sans MS" pitchFamily="66" charset="0"/>
              </a:rPr>
              <a:t>.</a:t>
            </a:r>
            <a:endParaRPr lang="it-IT" sz="2800" baseline="0" dirty="0">
              <a:solidFill>
                <a:srgbClr val="333399"/>
              </a:solidFill>
              <a:latin typeface="Comic Sans MS" pitchFamily="66" charset="0"/>
            </a:endParaRPr>
          </a:p>
        </p:txBody>
      </p:sp>
      <p:grpSp>
        <p:nvGrpSpPr>
          <p:cNvPr id="6" name="Group 9">
            <a:extLst>
              <a:ext uri="{FF2B5EF4-FFF2-40B4-BE49-F238E27FC236}">
                <a16:creationId xmlns:a16="http://schemas.microsoft.com/office/drawing/2014/main" id="{BBE1F653-E0B6-6276-24C8-3034E779ECC6}"/>
              </a:ext>
            </a:extLst>
          </p:cNvPr>
          <p:cNvGrpSpPr>
            <a:grpSpLocks/>
          </p:cNvGrpSpPr>
          <p:nvPr/>
        </p:nvGrpSpPr>
        <p:grpSpPr bwMode="auto">
          <a:xfrm>
            <a:off x="2247645" y="2736967"/>
            <a:ext cx="4005263" cy="3357562"/>
            <a:chOff x="144" y="1659"/>
            <a:chExt cx="2523" cy="2115"/>
          </a:xfrm>
        </p:grpSpPr>
        <p:sp>
          <p:nvSpPr>
            <p:cNvPr id="7" name="AutoShape 10">
              <a:extLst>
                <a:ext uri="{FF2B5EF4-FFF2-40B4-BE49-F238E27FC236}">
                  <a16:creationId xmlns:a16="http://schemas.microsoft.com/office/drawing/2014/main" id="{5BF97628-AAE7-D8C5-050B-E95292E651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1659"/>
              <a:ext cx="351" cy="2037"/>
            </a:xfrm>
            <a:prstGeom prst="curvedRightArrow">
              <a:avLst>
                <a:gd name="adj1" fmla="val 66471"/>
                <a:gd name="adj2" fmla="val 132995"/>
                <a:gd name="adj3" fmla="val 33333"/>
              </a:avLst>
            </a:prstGeom>
            <a:gradFill rotWithShape="0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1"/>
            </a:gra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it-IT" altLang="it-IT" baseline="0">
                <a:solidFill>
                  <a:srgbClr val="000000"/>
                </a:solidFill>
              </a:endParaRPr>
            </a:p>
          </p:txBody>
        </p:sp>
        <p:sp>
          <p:nvSpPr>
            <p:cNvPr id="8" name="Text Box 11">
              <a:extLst>
                <a:ext uri="{FF2B5EF4-FFF2-40B4-BE49-F238E27FC236}">
                  <a16:creationId xmlns:a16="http://schemas.microsoft.com/office/drawing/2014/main" id="{872944A1-72CD-0327-0652-9F30D7D5E6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5" y="3486"/>
              <a:ext cx="21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it-IT" altLang="it-IT" sz="2400" baseline="0" dirty="0" err="1">
                  <a:solidFill>
                    <a:srgbClr val="FF0000"/>
                  </a:solidFill>
                  <a:latin typeface="Comic Sans MS" pitchFamily="66" charset="0"/>
                </a:rPr>
                <a:t>Concurrent</a:t>
              </a:r>
              <a:r>
                <a:rPr lang="it-IT" altLang="it-IT" sz="2400" baseline="0" dirty="0">
                  <a:solidFill>
                    <a:srgbClr val="FF0000"/>
                  </a:solidFill>
                  <a:latin typeface="Comic Sans MS" pitchFamily="66" charset="0"/>
                </a:rPr>
                <a:t> </a:t>
              </a:r>
              <a:r>
                <a:rPr lang="it-IT" altLang="it-IT" sz="2400" baseline="0" dirty="0" err="1">
                  <a:solidFill>
                    <a:srgbClr val="FF0000"/>
                  </a:solidFill>
                  <a:latin typeface="Comic Sans MS" pitchFamily="66" charset="0"/>
                </a:rPr>
                <a:t>operations</a:t>
              </a:r>
              <a:endParaRPr lang="it-IT" altLang="it-IT" sz="2400" baseline="0" dirty="0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9915D944-A960-0AE0-E7FC-A8B3E9BD4D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3845" y="2160704"/>
            <a:ext cx="8534400" cy="12192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it-IT" altLang="it-IT" baseline="0">
              <a:solidFill>
                <a:srgbClr val="000000"/>
              </a:solidFill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921363FB-4704-4323-99AE-7CB88D9794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245" y="789104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3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/>
                <a:ea typeface="+mj-ea"/>
                <a:cs typeface="+mj-cs"/>
              </a:rPr>
              <a:t>I strategy </a:t>
            </a:r>
            <a:r>
              <a:rPr kumimoji="0" lang="it-IT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j-ea"/>
                <a:cs typeface="+mj-cs"/>
              </a:rPr>
              <a:t>(</a:t>
            </a:r>
            <a:r>
              <a:rPr kumimoji="0" lang="it-IT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ea typeface="+mj-ea"/>
                <a:cs typeface="+mj-cs"/>
              </a:rPr>
              <a:t>MIMD-SM</a:t>
            </a:r>
            <a:r>
              <a:rPr kumimoji="0" lang="it-IT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j-ea"/>
                <a:cs typeface="+mj-cs"/>
              </a:rPr>
              <a:t>)</a:t>
            </a:r>
            <a:endParaRPr kumimoji="0" lang="it-IT" altLang="it-IT" sz="32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mic Sans MS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26071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714A272B-3213-A33B-BC0E-F4CF860590E8}"/>
              </a:ext>
            </a:extLst>
          </p:cNvPr>
          <p:cNvSpPr txBox="1">
            <a:spLocks noChangeArrowheads="1"/>
          </p:cNvSpPr>
          <p:nvPr/>
        </p:nvSpPr>
        <p:spPr>
          <a:xfrm>
            <a:off x="387163" y="2884670"/>
            <a:ext cx="7772400" cy="4413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it-IT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Example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N=16, p=4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197A4799-6100-F036-8D43-A355D1557544}"/>
              </a:ext>
            </a:extLst>
          </p:cNvPr>
          <p:cNvSpPr txBox="1">
            <a:spLocks noChangeArrowheads="1"/>
          </p:cNvSpPr>
          <p:nvPr/>
        </p:nvSpPr>
        <p:spPr>
          <a:xfrm>
            <a:off x="3948836" y="1080236"/>
            <a:ext cx="8051800" cy="8382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2E3C5D"/>
                </a:solidFill>
                <a:latin typeface="Avenir Black" panose="02000503020000020003" pitchFamily="2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venir Black" panose="02000503020000020003" pitchFamily="2" charset="0"/>
                <a:ea typeface="+mj-ea"/>
                <a:cs typeface="Calibri" panose="020F0502020204030204" pitchFamily="34" charset="0"/>
              </a:rPr>
              <a:t>Parallel</a:t>
            </a:r>
            <a:r>
              <a:rPr kumimoji="0" lang="it-IT" alt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venir Black" panose="02000503020000020003" pitchFamily="2" charset="0"/>
                <a:ea typeface="+mj-ea"/>
                <a:cs typeface="Calibri" panose="020F0502020204030204" pitchFamily="34" charset="0"/>
              </a:rPr>
              <a:t> sum – </a:t>
            </a:r>
            <a:r>
              <a:rPr kumimoji="0" lang="it-IT" alt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enir Black" panose="02000503020000020003" pitchFamily="2" charset="0"/>
                <a:ea typeface="+mj-ea"/>
                <a:cs typeface="Calibri" panose="020F0502020204030204" pitchFamily="34" charset="0"/>
              </a:rPr>
              <a:t>MIMD-SM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EBCD0C9F-8895-E059-317C-6D2E49161C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2107" y="1743078"/>
            <a:ext cx="11475067" cy="1143000"/>
          </a:xfrm>
        </p:spPr>
        <p:txBody>
          <a:bodyPr/>
          <a:lstStyle/>
          <a:p>
            <a:pPr eaLnBrk="1" hangingPunct="1"/>
            <a:r>
              <a:rPr lang="it-IT" altLang="it-IT" sz="3200" dirty="0">
                <a:solidFill>
                  <a:srgbClr val="00B050"/>
                </a:solidFill>
              </a:rPr>
              <a:t>Local </a:t>
            </a:r>
            <a:r>
              <a:rPr lang="it-IT" altLang="it-IT" sz="3200" dirty="0" err="1">
                <a:solidFill>
                  <a:srgbClr val="00B050"/>
                </a:solidFill>
              </a:rPr>
              <a:t>results</a:t>
            </a:r>
            <a:r>
              <a:rPr lang="it-IT" altLang="it-IT" sz="3200" dirty="0">
                <a:solidFill>
                  <a:srgbClr val="00B050"/>
                </a:solidFill>
              </a:rPr>
              <a:t> </a:t>
            </a:r>
            <a:r>
              <a:rPr lang="it-IT" altLang="it-IT" sz="3200" dirty="0" err="1">
                <a:solidFill>
                  <a:srgbClr val="00B050"/>
                </a:solidFill>
              </a:rPr>
              <a:t>collection</a:t>
            </a:r>
            <a:r>
              <a:rPr lang="it-IT" altLang="it-IT" sz="3200" dirty="0">
                <a:solidFill>
                  <a:srgbClr val="00B050"/>
                </a:solidFill>
              </a:rPr>
              <a:t>: </a:t>
            </a:r>
            <a:r>
              <a:rPr lang="it-IT" altLang="it-IT" sz="3200" dirty="0">
                <a:solidFill>
                  <a:schemeClr val="tx1"/>
                </a:solidFill>
              </a:rPr>
              <a:t> 2 strategy</a:t>
            </a:r>
            <a:endParaRPr lang="it-IT" altLang="it-IT" sz="2400" dirty="0">
              <a:solidFill>
                <a:schemeClr val="tx1"/>
              </a:solidFill>
            </a:endParaRPr>
          </a:p>
        </p:txBody>
      </p:sp>
      <p:sp>
        <p:nvSpPr>
          <p:cNvPr id="55" name="Text Box 48">
            <a:extLst>
              <a:ext uri="{FF2B5EF4-FFF2-40B4-BE49-F238E27FC236}">
                <a16:creationId xmlns:a16="http://schemas.microsoft.com/office/drawing/2014/main" id="{59736967-34C1-112B-C7D8-6AC3C122A4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8280" y="5413133"/>
            <a:ext cx="2451312" cy="400110"/>
          </a:xfrm>
          <a:prstGeom prst="rect">
            <a:avLst/>
          </a:prstGeom>
          <a:solidFill>
            <a:srgbClr val="FF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updates and </a:t>
            </a:r>
            <a:r>
              <a:rPr kumimoji="0" lang="it-IT" alt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writes</a:t>
            </a:r>
            <a:endParaRPr kumimoji="0" lang="it-IT" altLang="it-IT" sz="2000" b="0" i="0" u="none" strike="noStrike" kern="1200" cap="none" spc="0" normalizeH="0" baseline="0" noProof="0" dirty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48" name="Line 5">
            <a:extLst>
              <a:ext uri="{FF2B5EF4-FFF2-40B4-BE49-F238E27FC236}">
                <a16:creationId xmlns:a16="http://schemas.microsoft.com/office/drawing/2014/main" id="{18387401-53DF-5B91-8AE2-C366F15B7FAA}"/>
              </a:ext>
            </a:extLst>
          </p:cNvPr>
          <p:cNvSpPr>
            <a:spLocks noChangeShapeType="1"/>
          </p:cNvSpPr>
          <p:nvPr/>
        </p:nvSpPr>
        <p:spPr bwMode="auto">
          <a:xfrm>
            <a:off x="7863942" y="4522606"/>
            <a:ext cx="0" cy="457200"/>
          </a:xfrm>
          <a:prstGeom prst="line">
            <a:avLst/>
          </a:prstGeom>
          <a:noFill/>
          <a:ln w="28575" cap="rnd">
            <a:solidFill>
              <a:schemeClr val="bg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9" name="Line 6">
            <a:extLst>
              <a:ext uri="{FF2B5EF4-FFF2-40B4-BE49-F238E27FC236}">
                <a16:creationId xmlns:a16="http://schemas.microsoft.com/office/drawing/2014/main" id="{D7CF4535-3057-2087-5FA8-5951184FFFEB}"/>
              </a:ext>
            </a:extLst>
          </p:cNvPr>
          <p:cNvSpPr>
            <a:spLocks noChangeShapeType="1"/>
          </p:cNvSpPr>
          <p:nvPr/>
        </p:nvSpPr>
        <p:spPr bwMode="auto">
          <a:xfrm>
            <a:off x="5577942" y="4979806"/>
            <a:ext cx="4572000" cy="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0" name="Text Box 32">
            <a:extLst>
              <a:ext uri="{FF2B5EF4-FFF2-40B4-BE49-F238E27FC236}">
                <a16:creationId xmlns:a16="http://schemas.microsoft.com/office/drawing/2014/main" id="{F19412AB-F2DC-4418-310A-59C66B0881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7180" y="4863918"/>
            <a:ext cx="1571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>
                <a:solidFill>
                  <a:srgbClr val="000000"/>
                </a:solidFill>
                <a:latin typeface="Tahoma" panose="020B0604030504040204" pitchFamily="34" charset="0"/>
              </a:rPr>
              <a:t>s</a:t>
            </a:r>
            <a:r>
              <a:rPr lang="it-IT" altLang="it-IT" sz="2000" baseline="-25000">
                <a:solidFill>
                  <a:srgbClr val="000000"/>
                </a:solidFill>
                <a:latin typeface="Tahoma" panose="020B0604030504040204" pitchFamily="34" charset="0"/>
              </a:rPr>
              <a:t>01</a:t>
            </a:r>
            <a:r>
              <a:rPr lang="it-IT" altLang="it-IT" sz="2000">
                <a:solidFill>
                  <a:srgbClr val="000000"/>
                </a:solidFill>
                <a:latin typeface="Tahoma" panose="020B0604030504040204" pitchFamily="34" charset="0"/>
              </a:rPr>
              <a:t> = s</a:t>
            </a:r>
            <a:r>
              <a:rPr lang="it-IT" altLang="it-IT" sz="2000" baseline="-25000">
                <a:solidFill>
                  <a:srgbClr val="000000"/>
                </a:solidFill>
                <a:latin typeface="Tahoma" panose="020B0604030504040204" pitchFamily="34" charset="0"/>
              </a:rPr>
              <a:t>0 </a:t>
            </a:r>
            <a:r>
              <a:rPr lang="it-IT" altLang="it-IT" sz="2000">
                <a:solidFill>
                  <a:srgbClr val="000000"/>
                </a:solidFill>
                <a:latin typeface="Tahoma" panose="020B0604030504040204" pitchFamily="34" charset="0"/>
              </a:rPr>
              <a:t>+ s</a:t>
            </a:r>
            <a:r>
              <a:rPr lang="it-IT" altLang="it-IT" sz="2000" baseline="-25000">
                <a:solidFill>
                  <a:srgbClr val="000000"/>
                </a:solidFill>
                <a:latin typeface="Tahoma" panose="020B0604030504040204" pitchFamily="34" charset="0"/>
              </a:rPr>
              <a:t>1</a:t>
            </a:r>
            <a:endParaRPr lang="it-IT" altLang="it-IT" sz="20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95" name="Rectangle 53">
            <a:extLst>
              <a:ext uri="{FF2B5EF4-FFF2-40B4-BE49-F238E27FC236}">
                <a16:creationId xmlns:a16="http://schemas.microsoft.com/office/drawing/2014/main" id="{88B359F3-236E-7145-A1EB-97086F5973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4142" y="2541406"/>
            <a:ext cx="4419600" cy="1981200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 bIns="720000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>
                <a:solidFill>
                  <a:srgbClr val="000000"/>
                </a:solidFill>
                <a:latin typeface="Tahoma" panose="020B0604030504040204" pitchFamily="34" charset="0"/>
              </a:rPr>
              <a:t>a</a:t>
            </a:r>
            <a:r>
              <a:rPr lang="it-IT" altLang="it-IT" sz="2000" baseline="-25000">
                <a:solidFill>
                  <a:srgbClr val="000000"/>
                </a:solidFill>
                <a:latin typeface="Tahoma" panose="020B0604030504040204" pitchFamily="34" charset="0"/>
              </a:rPr>
              <a:t>0</a:t>
            </a:r>
            <a:r>
              <a:rPr lang="it-IT" altLang="it-IT" sz="2000">
                <a:solidFill>
                  <a:srgbClr val="000000"/>
                </a:solidFill>
                <a:latin typeface="Tahoma" panose="020B0604030504040204" pitchFamily="34" charset="0"/>
              </a:rPr>
              <a:t>	a</a:t>
            </a:r>
            <a:r>
              <a:rPr lang="it-IT" altLang="it-IT" sz="2000" baseline="-25000">
                <a:solidFill>
                  <a:srgbClr val="000000"/>
                </a:solidFill>
                <a:latin typeface="Tahoma" panose="020B0604030504040204" pitchFamily="34" charset="0"/>
              </a:rPr>
              <a:t>1</a:t>
            </a:r>
            <a:r>
              <a:rPr lang="it-IT" altLang="it-IT" sz="2000">
                <a:solidFill>
                  <a:srgbClr val="000000"/>
                </a:solidFill>
                <a:latin typeface="Tahoma" panose="020B0604030504040204" pitchFamily="34" charset="0"/>
              </a:rPr>
              <a:t>	a</a:t>
            </a:r>
            <a:r>
              <a:rPr lang="it-IT" altLang="it-IT" sz="2000" baseline="-25000">
                <a:solidFill>
                  <a:srgbClr val="000000"/>
                </a:solidFill>
                <a:latin typeface="Tahoma" panose="020B0604030504040204" pitchFamily="34" charset="0"/>
              </a:rPr>
              <a:t>2</a:t>
            </a:r>
            <a:r>
              <a:rPr lang="it-IT" altLang="it-IT" sz="2000">
                <a:solidFill>
                  <a:srgbClr val="000000"/>
                </a:solidFill>
                <a:latin typeface="Tahoma" panose="020B0604030504040204" pitchFamily="34" charset="0"/>
              </a:rPr>
              <a:t>	a</a:t>
            </a:r>
            <a:r>
              <a:rPr lang="it-IT" altLang="it-IT" sz="2000" baseline="-25000">
                <a:solidFill>
                  <a:srgbClr val="000000"/>
                </a:solidFill>
                <a:latin typeface="Tahoma" panose="020B0604030504040204" pitchFamily="34" charset="0"/>
              </a:rPr>
              <a:t>3</a:t>
            </a:r>
            <a:endParaRPr lang="it-IT" altLang="it-IT" sz="200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>
                <a:solidFill>
                  <a:srgbClr val="000000"/>
                </a:solidFill>
                <a:latin typeface="Tahoma" panose="020B0604030504040204" pitchFamily="34" charset="0"/>
              </a:rPr>
              <a:t>a</a:t>
            </a:r>
            <a:r>
              <a:rPr lang="it-IT" altLang="it-IT" sz="2000" baseline="-25000">
                <a:solidFill>
                  <a:srgbClr val="000000"/>
                </a:solidFill>
                <a:latin typeface="Tahoma" panose="020B0604030504040204" pitchFamily="34" charset="0"/>
              </a:rPr>
              <a:t>4</a:t>
            </a:r>
            <a:r>
              <a:rPr lang="it-IT" altLang="it-IT" sz="2000">
                <a:solidFill>
                  <a:srgbClr val="000000"/>
                </a:solidFill>
                <a:latin typeface="Tahoma" panose="020B0604030504040204" pitchFamily="34" charset="0"/>
              </a:rPr>
              <a:t>	a</a:t>
            </a:r>
            <a:r>
              <a:rPr lang="it-IT" altLang="it-IT" sz="2000" baseline="-25000">
                <a:solidFill>
                  <a:srgbClr val="000000"/>
                </a:solidFill>
                <a:latin typeface="Tahoma" panose="020B0604030504040204" pitchFamily="34" charset="0"/>
              </a:rPr>
              <a:t>5</a:t>
            </a:r>
            <a:r>
              <a:rPr lang="it-IT" altLang="it-IT" sz="2000">
                <a:solidFill>
                  <a:srgbClr val="000000"/>
                </a:solidFill>
                <a:latin typeface="Tahoma" panose="020B0604030504040204" pitchFamily="34" charset="0"/>
              </a:rPr>
              <a:t>	a</a:t>
            </a:r>
            <a:r>
              <a:rPr lang="it-IT" altLang="it-IT" sz="2000" baseline="-25000">
                <a:solidFill>
                  <a:srgbClr val="000000"/>
                </a:solidFill>
                <a:latin typeface="Tahoma" panose="020B0604030504040204" pitchFamily="34" charset="0"/>
              </a:rPr>
              <a:t>6</a:t>
            </a:r>
            <a:r>
              <a:rPr lang="it-IT" altLang="it-IT" sz="2000">
                <a:solidFill>
                  <a:srgbClr val="000000"/>
                </a:solidFill>
                <a:latin typeface="Tahoma" panose="020B0604030504040204" pitchFamily="34" charset="0"/>
              </a:rPr>
              <a:t>	a</a:t>
            </a:r>
            <a:r>
              <a:rPr lang="it-IT" altLang="it-IT" sz="2000" baseline="-25000">
                <a:solidFill>
                  <a:srgbClr val="000000"/>
                </a:solidFill>
                <a:latin typeface="Tahoma" panose="020B0604030504040204" pitchFamily="34" charset="0"/>
              </a:rPr>
              <a:t>7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>
                <a:solidFill>
                  <a:srgbClr val="000000"/>
                </a:solidFill>
                <a:latin typeface="Tahoma" panose="020B0604030504040204" pitchFamily="34" charset="0"/>
              </a:rPr>
              <a:t>a</a:t>
            </a:r>
            <a:r>
              <a:rPr lang="it-IT" altLang="it-IT" sz="2000" baseline="-25000">
                <a:solidFill>
                  <a:srgbClr val="000000"/>
                </a:solidFill>
                <a:latin typeface="Tahoma" panose="020B0604030504040204" pitchFamily="34" charset="0"/>
              </a:rPr>
              <a:t>8</a:t>
            </a:r>
            <a:r>
              <a:rPr lang="it-IT" altLang="it-IT" sz="2000">
                <a:solidFill>
                  <a:srgbClr val="000000"/>
                </a:solidFill>
                <a:latin typeface="Tahoma" panose="020B0604030504040204" pitchFamily="34" charset="0"/>
              </a:rPr>
              <a:t>	a</a:t>
            </a:r>
            <a:r>
              <a:rPr lang="it-IT" altLang="it-IT" sz="2000" baseline="-25000">
                <a:solidFill>
                  <a:srgbClr val="000000"/>
                </a:solidFill>
                <a:latin typeface="Tahoma" panose="020B0604030504040204" pitchFamily="34" charset="0"/>
              </a:rPr>
              <a:t>9</a:t>
            </a:r>
            <a:r>
              <a:rPr lang="it-IT" altLang="it-IT" sz="2000">
                <a:solidFill>
                  <a:srgbClr val="000000"/>
                </a:solidFill>
                <a:latin typeface="Tahoma" panose="020B0604030504040204" pitchFamily="34" charset="0"/>
              </a:rPr>
              <a:t>	a</a:t>
            </a:r>
            <a:r>
              <a:rPr lang="it-IT" altLang="it-IT" sz="2000" baseline="-25000">
                <a:solidFill>
                  <a:srgbClr val="000000"/>
                </a:solidFill>
                <a:latin typeface="Tahoma" panose="020B0604030504040204" pitchFamily="34" charset="0"/>
              </a:rPr>
              <a:t>10</a:t>
            </a:r>
            <a:r>
              <a:rPr lang="it-IT" altLang="it-IT" sz="2000">
                <a:solidFill>
                  <a:srgbClr val="000000"/>
                </a:solidFill>
                <a:latin typeface="Tahoma" panose="020B0604030504040204" pitchFamily="34" charset="0"/>
              </a:rPr>
              <a:t>	a</a:t>
            </a:r>
            <a:r>
              <a:rPr lang="it-IT" altLang="it-IT" sz="2000" baseline="-25000">
                <a:solidFill>
                  <a:srgbClr val="000000"/>
                </a:solidFill>
                <a:latin typeface="Tahoma" panose="020B0604030504040204" pitchFamily="34" charset="0"/>
              </a:rPr>
              <a:t>11</a:t>
            </a:r>
            <a:endParaRPr lang="it-IT" altLang="it-IT" sz="200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>
                <a:solidFill>
                  <a:srgbClr val="000000"/>
                </a:solidFill>
                <a:latin typeface="Tahoma" panose="020B0604030504040204" pitchFamily="34" charset="0"/>
              </a:rPr>
              <a:t>a</a:t>
            </a:r>
            <a:r>
              <a:rPr lang="it-IT" altLang="it-IT" sz="2000" baseline="-25000">
                <a:solidFill>
                  <a:srgbClr val="000000"/>
                </a:solidFill>
                <a:latin typeface="Tahoma" panose="020B0604030504040204" pitchFamily="34" charset="0"/>
              </a:rPr>
              <a:t>12</a:t>
            </a:r>
            <a:r>
              <a:rPr lang="it-IT" altLang="it-IT" sz="2000">
                <a:solidFill>
                  <a:srgbClr val="000000"/>
                </a:solidFill>
                <a:latin typeface="Tahoma" panose="020B0604030504040204" pitchFamily="34" charset="0"/>
              </a:rPr>
              <a:t>	a</a:t>
            </a:r>
            <a:r>
              <a:rPr lang="it-IT" altLang="it-IT" sz="2000" baseline="-25000">
                <a:solidFill>
                  <a:srgbClr val="000000"/>
                </a:solidFill>
                <a:latin typeface="Tahoma" panose="020B0604030504040204" pitchFamily="34" charset="0"/>
              </a:rPr>
              <a:t>13</a:t>
            </a:r>
            <a:r>
              <a:rPr lang="it-IT" altLang="it-IT" sz="2000">
                <a:solidFill>
                  <a:srgbClr val="000000"/>
                </a:solidFill>
                <a:latin typeface="Tahoma" panose="020B0604030504040204" pitchFamily="34" charset="0"/>
              </a:rPr>
              <a:t>	a</a:t>
            </a:r>
            <a:r>
              <a:rPr lang="it-IT" altLang="it-IT" sz="2000" baseline="-25000">
                <a:solidFill>
                  <a:srgbClr val="000000"/>
                </a:solidFill>
                <a:latin typeface="Tahoma" panose="020B0604030504040204" pitchFamily="34" charset="0"/>
              </a:rPr>
              <a:t>14</a:t>
            </a:r>
            <a:r>
              <a:rPr lang="it-IT" altLang="it-IT" sz="2000">
                <a:solidFill>
                  <a:srgbClr val="000000"/>
                </a:solidFill>
                <a:latin typeface="Tahoma" panose="020B0604030504040204" pitchFamily="34" charset="0"/>
              </a:rPr>
              <a:t>	a</a:t>
            </a:r>
            <a:r>
              <a:rPr lang="it-IT" altLang="it-IT" sz="2000" baseline="-25000">
                <a:solidFill>
                  <a:srgbClr val="000000"/>
                </a:solidFill>
                <a:latin typeface="Tahoma" panose="020B0604030504040204" pitchFamily="34" charset="0"/>
              </a:rPr>
              <a:t>15</a:t>
            </a:r>
          </a:p>
        </p:txBody>
      </p:sp>
      <p:sp>
        <p:nvSpPr>
          <p:cNvPr id="96" name="Line 29">
            <a:extLst>
              <a:ext uri="{FF2B5EF4-FFF2-40B4-BE49-F238E27FC236}">
                <a16:creationId xmlns:a16="http://schemas.microsoft.com/office/drawing/2014/main" id="{96BFB5BE-07F1-267F-41B2-0E271AB0312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87467" y="4557531"/>
            <a:ext cx="1444625" cy="7223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7" name="Rectangle 39">
            <a:extLst>
              <a:ext uri="{FF2B5EF4-FFF2-40B4-BE49-F238E27FC236}">
                <a16:creationId xmlns:a16="http://schemas.microsoft.com/office/drawing/2014/main" id="{B1ABA182-09FE-0E8E-58CE-1D9F8680FE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9317" y="4222568"/>
            <a:ext cx="1223963" cy="3429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400">
                <a:solidFill>
                  <a:srgbClr val="000000"/>
                </a:solidFill>
                <a:latin typeface="Tahoma" panose="020B0604030504040204" pitchFamily="34" charset="0"/>
              </a:rPr>
              <a:t>s</a:t>
            </a:r>
            <a:r>
              <a:rPr lang="it-IT" altLang="it-IT" sz="1400" baseline="-25000">
                <a:solidFill>
                  <a:srgbClr val="000000"/>
                </a:solidFill>
                <a:latin typeface="Tahoma" panose="020B0604030504040204" pitchFamily="34" charset="0"/>
              </a:rPr>
              <a:t>01</a:t>
            </a:r>
          </a:p>
        </p:txBody>
      </p:sp>
      <p:sp>
        <p:nvSpPr>
          <p:cNvPr id="98" name="Rectangle 54">
            <a:extLst>
              <a:ext uri="{FF2B5EF4-FFF2-40B4-BE49-F238E27FC236}">
                <a16:creationId xmlns:a16="http://schemas.microsoft.com/office/drawing/2014/main" id="{40DFD1C5-3CA1-FA33-AE56-0D15D672FD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3417" y="3835218"/>
            <a:ext cx="584200" cy="381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400">
                <a:solidFill>
                  <a:srgbClr val="000000"/>
                </a:solidFill>
                <a:latin typeface="Tahoma" panose="020B0604030504040204" pitchFamily="34" charset="0"/>
              </a:rPr>
              <a:t>s</a:t>
            </a:r>
            <a:r>
              <a:rPr lang="it-IT" altLang="it-IT" sz="1400" baseline="-25000">
                <a:solidFill>
                  <a:srgbClr val="000000"/>
                </a:solidFill>
                <a:latin typeface="Tahoma" panose="020B0604030504040204" pitchFamily="34" charset="0"/>
              </a:rPr>
              <a:t>0</a:t>
            </a:r>
          </a:p>
        </p:txBody>
      </p:sp>
      <p:sp>
        <p:nvSpPr>
          <p:cNvPr id="99" name="Line 65">
            <a:extLst>
              <a:ext uri="{FF2B5EF4-FFF2-40B4-BE49-F238E27FC236}">
                <a16:creationId xmlns:a16="http://schemas.microsoft.com/office/drawing/2014/main" id="{45A7F429-8923-C688-4B52-BD984F4A55EB}"/>
              </a:ext>
            </a:extLst>
          </p:cNvPr>
          <p:cNvSpPr>
            <a:spLocks noChangeShapeType="1"/>
          </p:cNvSpPr>
          <p:nvPr/>
        </p:nvSpPr>
        <p:spPr bwMode="auto">
          <a:xfrm>
            <a:off x="7125755" y="5002031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it-IT"/>
          </a:p>
        </p:txBody>
      </p:sp>
      <p:sp>
        <p:nvSpPr>
          <p:cNvPr id="100" name="Line 66">
            <a:extLst>
              <a:ext uri="{FF2B5EF4-FFF2-40B4-BE49-F238E27FC236}">
                <a16:creationId xmlns:a16="http://schemas.microsoft.com/office/drawing/2014/main" id="{44AA1EE0-A65B-6023-4112-A6FC9F7E8CB6}"/>
              </a:ext>
            </a:extLst>
          </p:cNvPr>
          <p:cNvSpPr>
            <a:spLocks noChangeShapeType="1"/>
          </p:cNvSpPr>
          <p:nvPr/>
        </p:nvSpPr>
        <p:spPr bwMode="auto">
          <a:xfrm>
            <a:off x="8724367" y="5002031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it-IT"/>
          </a:p>
        </p:txBody>
      </p:sp>
      <p:sp>
        <p:nvSpPr>
          <p:cNvPr id="101" name="Line 67">
            <a:extLst>
              <a:ext uri="{FF2B5EF4-FFF2-40B4-BE49-F238E27FC236}">
                <a16:creationId xmlns:a16="http://schemas.microsoft.com/office/drawing/2014/main" id="{D259276E-F070-7193-F0A9-E98CACFE198A}"/>
              </a:ext>
            </a:extLst>
          </p:cNvPr>
          <p:cNvSpPr>
            <a:spLocks noChangeShapeType="1"/>
          </p:cNvSpPr>
          <p:nvPr/>
        </p:nvSpPr>
        <p:spPr bwMode="auto">
          <a:xfrm>
            <a:off x="10164230" y="5002031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it-IT"/>
          </a:p>
        </p:txBody>
      </p:sp>
      <p:sp>
        <p:nvSpPr>
          <p:cNvPr id="102" name="Rectangle 11">
            <a:extLst>
              <a:ext uri="{FF2B5EF4-FFF2-40B4-BE49-F238E27FC236}">
                <a16:creationId xmlns:a16="http://schemas.microsoft.com/office/drawing/2014/main" id="{AEF090CA-EC57-4A77-6E4E-1A8183505E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8867" y="5351281"/>
            <a:ext cx="457200" cy="457200"/>
          </a:xfrm>
          <a:prstGeom prst="rect">
            <a:avLst/>
          </a:prstGeom>
          <a:solidFill>
            <a:schemeClr val="tx1"/>
          </a:solidFill>
          <a:ln w="762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900">
                <a:solidFill>
                  <a:srgbClr val="DBF5F9"/>
                </a:solidFill>
                <a:latin typeface="Tahoma" panose="020B0604030504040204" pitchFamily="34" charset="0"/>
              </a:rPr>
              <a:t>CORE</a:t>
            </a:r>
            <a:endParaRPr lang="it-IT" altLang="it-IT" sz="1400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  <p:sp>
        <p:nvSpPr>
          <p:cNvPr id="103" name="Rectangle 12">
            <a:extLst>
              <a:ext uri="{FF2B5EF4-FFF2-40B4-BE49-F238E27FC236}">
                <a16:creationId xmlns:a16="http://schemas.microsoft.com/office/drawing/2014/main" id="{14300A2D-923C-7A96-A62B-05DA8F5EB3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2867" y="5351281"/>
            <a:ext cx="457200" cy="457200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900">
                <a:solidFill>
                  <a:srgbClr val="DBF5F9"/>
                </a:solidFill>
                <a:latin typeface="Tahoma" panose="020B0604030504040204" pitchFamily="34" charset="0"/>
              </a:rPr>
              <a:t>CORE</a:t>
            </a:r>
            <a:endParaRPr lang="it-IT" altLang="it-IT" sz="4400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  <p:sp>
        <p:nvSpPr>
          <p:cNvPr id="104" name="Rectangle 14">
            <a:extLst>
              <a:ext uri="{FF2B5EF4-FFF2-40B4-BE49-F238E27FC236}">
                <a16:creationId xmlns:a16="http://schemas.microsoft.com/office/drawing/2014/main" id="{103E227C-4403-A537-8B03-6BFE08F6AA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30867" y="5351281"/>
            <a:ext cx="457200" cy="4572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900">
                <a:solidFill>
                  <a:srgbClr val="DBF5F9"/>
                </a:solidFill>
                <a:latin typeface="Tahoma" panose="020B0604030504040204" pitchFamily="34" charset="0"/>
              </a:rPr>
              <a:t>CORE</a:t>
            </a:r>
            <a:endParaRPr lang="it-IT" altLang="it-IT" sz="1400">
              <a:solidFill>
                <a:srgbClr val="DBF5F9"/>
              </a:solidFill>
              <a:latin typeface="Tahoma" panose="020B0604030504040204" pitchFamily="34" charset="0"/>
            </a:endParaRPr>
          </a:p>
        </p:txBody>
      </p:sp>
      <p:sp>
        <p:nvSpPr>
          <p:cNvPr id="105" name="Text Box 16">
            <a:extLst>
              <a:ext uri="{FF2B5EF4-FFF2-40B4-BE49-F238E27FC236}">
                <a16:creationId xmlns:a16="http://schemas.microsoft.com/office/drawing/2014/main" id="{976172A9-B1E1-F128-A567-E96644FBBD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9030" y="5808481"/>
            <a:ext cx="441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>
                <a:solidFill>
                  <a:srgbClr val="000000"/>
                </a:solidFill>
                <a:latin typeface="Tahoma" panose="020B0604030504040204" pitchFamily="34" charset="0"/>
              </a:rPr>
              <a:t>C</a:t>
            </a:r>
            <a:r>
              <a:rPr lang="it-IT" altLang="it-IT" sz="2000" baseline="-25000">
                <a:solidFill>
                  <a:srgbClr val="000000"/>
                </a:solidFill>
                <a:latin typeface="Tahoma" panose="020B0604030504040204" pitchFamily="34" charset="0"/>
              </a:rPr>
              <a:t>0</a:t>
            </a:r>
            <a:endParaRPr lang="it-IT" altLang="it-IT" sz="20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106" name="Text Box 17">
            <a:extLst>
              <a:ext uri="{FF2B5EF4-FFF2-40B4-BE49-F238E27FC236}">
                <a16:creationId xmlns:a16="http://schemas.microsoft.com/office/drawing/2014/main" id="{30ED1BAE-8E24-6356-5622-7EFF46E85D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5255" y="5808481"/>
            <a:ext cx="4143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>
                <a:solidFill>
                  <a:srgbClr val="00B050"/>
                </a:solidFill>
                <a:latin typeface="Tahoma" panose="020B0604030504040204" pitchFamily="34" charset="0"/>
              </a:rPr>
              <a:t>C</a:t>
            </a:r>
            <a:r>
              <a:rPr lang="it-IT" altLang="it-IT" sz="2000" baseline="-25000">
                <a:solidFill>
                  <a:srgbClr val="00B050"/>
                </a:solidFill>
                <a:latin typeface="Tahoma" panose="020B0604030504040204" pitchFamily="34" charset="0"/>
              </a:rPr>
              <a:t>1</a:t>
            </a:r>
            <a:endParaRPr lang="it-IT" altLang="it-IT" sz="2000">
              <a:solidFill>
                <a:srgbClr val="00B050"/>
              </a:solidFill>
              <a:latin typeface="Tahoma" panose="020B0604030504040204" pitchFamily="34" charset="0"/>
            </a:endParaRPr>
          </a:p>
        </p:txBody>
      </p:sp>
      <p:sp>
        <p:nvSpPr>
          <p:cNvPr id="107" name="Text Box 18">
            <a:extLst>
              <a:ext uri="{FF2B5EF4-FFF2-40B4-BE49-F238E27FC236}">
                <a16:creationId xmlns:a16="http://schemas.microsoft.com/office/drawing/2014/main" id="{95E7F999-97BC-F262-6A74-DECCA9279F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3867" y="5808481"/>
            <a:ext cx="441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>
                <a:solidFill>
                  <a:srgbClr val="0000FF"/>
                </a:solidFill>
                <a:latin typeface="Tahoma" panose="020B0604030504040204" pitchFamily="34" charset="0"/>
              </a:rPr>
              <a:t>C</a:t>
            </a:r>
            <a:r>
              <a:rPr lang="it-IT" altLang="it-IT" sz="2000" baseline="-25000">
                <a:solidFill>
                  <a:srgbClr val="0000FF"/>
                </a:solidFill>
                <a:latin typeface="Tahoma" panose="020B0604030504040204" pitchFamily="34" charset="0"/>
              </a:rPr>
              <a:t>2</a:t>
            </a:r>
            <a:endParaRPr lang="it-IT" altLang="it-IT" sz="2000">
              <a:solidFill>
                <a:srgbClr val="0000FF"/>
              </a:solidFill>
              <a:latin typeface="Tahoma" panose="020B0604030504040204" pitchFamily="34" charset="0"/>
            </a:endParaRPr>
          </a:p>
        </p:txBody>
      </p:sp>
      <p:sp>
        <p:nvSpPr>
          <p:cNvPr id="108" name="Text Box 19">
            <a:extLst>
              <a:ext uri="{FF2B5EF4-FFF2-40B4-BE49-F238E27FC236}">
                <a16:creationId xmlns:a16="http://schemas.microsoft.com/office/drawing/2014/main" id="{7CBA76E9-0AF6-C35E-5619-7422219895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0080" y="5808481"/>
            <a:ext cx="441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>
                <a:solidFill>
                  <a:srgbClr val="FF0000"/>
                </a:solidFill>
                <a:latin typeface="Tahoma" panose="020B0604030504040204" pitchFamily="34" charset="0"/>
              </a:rPr>
              <a:t>C</a:t>
            </a:r>
            <a:r>
              <a:rPr lang="it-IT" altLang="it-IT" sz="2000" baseline="-25000">
                <a:solidFill>
                  <a:srgbClr val="FF0000"/>
                </a:solidFill>
                <a:latin typeface="Tahoma" panose="020B0604030504040204" pitchFamily="34" charset="0"/>
              </a:rPr>
              <a:t>3</a:t>
            </a:r>
            <a:endParaRPr lang="it-IT" altLang="it-IT" sz="2000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  <p:grpSp>
        <p:nvGrpSpPr>
          <p:cNvPr id="109" name="Group 27">
            <a:extLst>
              <a:ext uri="{FF2B5EF4-FFF2-40B4-BE49-F238E27FC236}">
                <a16:creationId xmlns:a16="http://schemas.microsoft.com/office/drawing/2014/main" id="{4A99DDB8-C95C-6775-D1BD-E699A4A2EB62}"/>
              </a:ext>
            </a:extLst>
          </p:cNvPr>
          <p:cNvGrpSpPr>
            <a:grpSpLocks/>
          </p:cNvGrpSpPr>
          <p:nvPr/>
        </p:nvGrpSpPr>
        <p:grpSpPr bwMode="auto">
          <a:xfrm>
            <a:off x="5044542" y="5279843"/>
            <a:ext cx="228600" cy="533400"/>
            <a:chOff x="720" y="2928"/>
            <a:chExt cx="144" cy="336"/>
          </a:xfrm>
        </p:grpSpPr>
        <p:sp>
          <p:nvSpPr>
            <p:cNvPr id="110" name="Oval 28">
              <a:extLst>
                <a:ext uri="{FF2B5EF4-FFF2-40B4-BE49-F238E27FC236}">
                  <a16:creationId xmlns:a16="http://schemas.microsoft.com/office/drawing/2014/main" id="{54DB601A-3D6F-1749-778D-8F41105347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2928"/>
              <a:ext cx="144" cy="336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400">
                <a:solidFill>
                  <a:srgbClr val="000000"/>
                </a:solidFill>
                <a:latin typeface="Constantia" panose="02030602050306030303" pitchFamily="18" charset="0"/>
              </a:endParaRPr>
            </a:p>
          </p:txBody>
        </p:sp>
        <p:sp>
          <p:nvSpPr>
            <p:cNvPr id="111" name="Oval 29" descr="25%">
              <a:extLst>
                <a:ext uri="{FF2B5EF4-FFF2-40B4-BE49-F238E27FC236}">
                  <a16:creationId xmlns:a16="http://schemas.microsoft.com/office/drawing/2014/main" id="{34CBB9CA-D3D8-695F-C879-279A8D17B5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5" y="2992"/>
              <a:ext cx="96" cy="96"/>
            </a:xfrm>
            <a:prstGeom prst="ellips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2000">
                <a:solidFill>
                  <a:srgbClr val="04617B"/>
                </a:solidFill>
                <a:latin typeface="Tech" pitchFamily="34" charset="0"/>
              </a:endParaRPr>
            </a:p>
          </p:txBody>
        </p:sp>
        <p:sp>
          <p:nvSpPr>
            <p:cNvPr id="112" name="Oval 30">
              <a:extLst>
                <a:ext uri="{FF2B5EF4-FFF2-40B4-BE49-F238E27FC236}">
                  <a16:creationId xmlns:a16="http://schemas.microsoft.com/office/drawing/2014/main" id="{C5AD2079-C9BC-2E1F-178F-0D3D7CC771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6" y="3111"/>
              <a:ext cx="96" cy="96"/>
            </a:xfrm>
            <a:prstGeom prst="ellipse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400">
                <a:solidFill>
                  <a:srgbClr val="000000"/>
                </a:solidFill>
                <a:latin typeface="Constantia" panose="02030602050306030303" pitchFamily="18" charset="0"/>
              </a:endParaRPr>
            </a:p>
          </p:txBody>
        </p:sp>
      </p:grpSp>
      <p:grpSp>
        <p:nvGrpSpPr>
          <p:cNvPr id="113" name="Group 40">
            <a:extLst>
              <a:ext uri="{FF2B5EF4-FFF2-40B4-BE49-F238E27FC236}">
                <a16:creationId xmlns:a16="http://schemas.microsoft.com/office/drawing/2014/main" id="{CA071137-56B4-3C42-2E61-0A4AD68FD43C}"/>
              </a:ext>
            </a:extLst>
          </p:cNvPr>
          <p:cNvGrpSpPr>
            <a:grpSpLocks/>
          </p:cNvGrpSpPr>
          <p:nvPr/>
        </p:nvGrpSpPr>
        <p:grpSpPr bwMode="auto">
          <a:xfrm>
            <a:off x="6568542" y="5279843"/>
            <a:ext cx="228600" cy="533400"/>
            <a:chOff x="192" y="2928"/>
            <a:chExt cx="144" cy="336"/>
          </a:xfrm>
        </p:grpSpPr>
        <p:sp>
          <p:nvSpPr>
            <p:cNvPr id="114" name="Oval 41">
              <a:extLst>
                <a:ext uri="{FF2B5EF4-FFF2-40B4-BE49-F238E27FC236}">
                  <a16:creationId xmlns:a16="http://schemas.microsoft.com/office/drawing/2014/main" id="{E1F76648-B734-ACFC-2B0B-F5ADC00AE4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2928"/>
              <a:ext cx="144" cy="336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400">
                <a:solidFill>
                  <a:srgbClr val="000000"/>
                </a:solidFill>
                <a:latin typeface="Constantia" panose="02030602050306030303" pitchFamily="18" charset="0"/>
              </a:endParaRPr>
            </a:p>
          </p:txBody>
        </p:sp>
        <p:sp>
          <p:nvSpPr>
            <p:cNvPr id="115" name="Oval 42">
              <a:extLst>
                <a:ext uri="{FF2B5EF4-FFF2-40B4-BE49-F238E27FC236}">
                  <a16:creationId xmlns:a16="http://schemas.microsoft.com/office/drawing/2014/main" id="{D345D46B-111D-0F97-98E0-7895528BD4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" y="2992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2000">
                <a:solidFill>
                  <a:srgbClr val="04617B"/>
                </a:solidFill>
                <a:latin typeface="Tech" pitchFamily="34" charset="0"/>
              </a:endParaRPr>
            </a:p>
          </p:txBody>
        </p:sp>
        <p:sp>
          <p:nvSpPr>
            <p:cNvPr id="116" name="Oval 43" descr="25%">
              <a:extLst>
                <a:ext uri="{FF2B5EF4-FFF2-40B4-BE49-F238E27FC236}">
                  <a16:creationId xmlns:a16="http://schemas.microsoft.com/office/drawing/2014/main" id="{7FE3C22A-87FB-539B-8F28-E87A8B9FD8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" y="3111"/>
              <a:ext cx="96" cy="96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400">
                <a:solidFill>
                  <a:srgbClr val="000000"/>
                </a:solidFill>
                <a:latin typeface="Constantia" panose="02030602050306030303" pitchFamily="18" charset="0"/>
              </a:endParaRPr>
            </a:p>
          </p:txBody>
        </p:sp>
      </p:grpSp>
      <p:grpSp>
        <p:nvGrpSpPr>
          <p:cNvPr id="117" name="Group 48">
            <a:extLst>
              <a:ext uri="{FF2B5EF4-FFF2-40B4-BE49-F238E27FC236}">
                <a16:creationId xmlns:a16="http://schemas.microsoft.com/office/drawing/2014/main" id="{5CE554D1-2388-1D51-CCE8-0B96DDE9F122}"/>
              </a:ext>
            </a:extLst>
          </p:cNvPr>
          <p:cNvGrpSpPr>
            <a:grpSpLocks/>
          </p:cNvGrpSpPr>
          <p:nvPr/>
        </p:nvGrpSpPr>
        <p:grpSpPr bwMode="auto">
          <a:xfrm>
            <a:off x="9616542" y="5279843"/>
            <a:ext cx="228600" cy="533400"/>
            <a:chOff x="192" y="2928"/>
            <a:chExt cx="144" cy="336"/>
          </a:xfrm>
        </p:grpSpPr>
        <p:sp>
          <p:nvSpPr>
            <p:cNvPr id="118" name="Oval 49">
              <a:extLst>
                <a:ext uri="{FF2B5EF4-FFF2-40B4-BE49-F238E27FC236}">
                  <a16:creationId xmlns:a16="http://schemas.microsoft.com/office/drawing/2014/main" id="{620696F0-C048-7CA7-08E6-9B29E4B470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2928"/>
              <a:ext cx="144" cy="336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400">
                <a:solidFill>
                  <a:srgbClr val="000000"/>
                </a:solidFill>
                <a:latin typeface="Constantia" panose="02030602050306030303" pitchFamily="18" charset="0"/>
              </a:endParaRPr>
            </a:p>
          </p:txBody>
        </p:sp>
        <p:sp>
          <p:nvSpPr>
            <p:cNvPr id="119" name="Oval 50">
              <a:extLst>
                <a:ext uri="{FF2B5EF4-FFF2-40B4-BE49-F238E27FC236}">
                  <a16:creationId xmlns:a16="http://schemas.microsoft.com/office/drawing/2014/main" id="{0A1D9181-6B18-E13C-9D94-5AFD117A59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" y="2992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2000">
                <a:solidFill>
                  <a:srgbClr val="04617B"/>
                </a:solidFill>
                <a:latin typeface="Tech" pitchFamily="34" charset="0"/>
              </a:endParaRPr>
            </a:p>
          </p:txBody>
        </p:sp>
        <p:sp>
          <p:nvSpPr>
            <p:cNvPr id="120" name="Oval 51" descr="25%">
              <a:extLst>
                <a:ext uri="{FF2B5EF4-FFF2-40B4-BE49-F238E27FC236}">
                  <a16:creationId xmlns:a16="http://schemas.microsoft.com/office/drawing/2014/main" id="{043ADB66-AC2F-19F5-B072-724378D15D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" y="3111"/>
              <a:ext cx="96" cy="96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400">
                <a:solidFill>
                  <a:srgbClr val="000000"/>
                </a:solidFill>
                <a:latin typeface="Constantia" panose="02030602050306030303" pitchFamily="18" charset="0"/>
              </a:endParaRPr>
            </a:p>
          </p:txBody>
        </p:sp>
      </p:grpSp>
      <p:sp>
        <p:nvSpPr>
          <p:cNvPr id="121" name="Rectangle 21">
            <a:extLst>
              <a:ext uri="{FF2B5EF4-FFF2-40B4-BE49-F238E27FC236}">
                <a16:creationId xmlns:a16="http://schemas.microsoft.com/office/drawing/2014/main" id="{8096A713-D93B-EE8D-7E78-3559BE7879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4167" y="3851093"/>
            <a:ext cx="609600" cy="341313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400">
                <a:solidFill>
                  <a:srgbClr val="000000"/>
                </a:solidFill>
                <a:latin typeface="Tahoma" panose="020B0604030504040204" pitchFamily="34" charset="0"/>
              </a:rPr>
              <a:t>s</a:t>
            </a:r>
            <a:r>
              <a:rPr lang="it-IT" altLang="it-IT" sz="1400" baseline="-25000">
                <a:solidFill>
                  <a:srgbClr val="000000"/>
                </a:solidFill>
                <a:latin typeface="Tahoma" panose="020B0604030504040204" pitchFamily="34" charset="0"/>
              </a:rPr>
              <a:t>1</a:t>
            </a:r>
          </a:p>
        </p:txBody>
      </p:sp>
      <p:sp>
        <p:nvSpPr>
          <p:cNvPr id="122" name="Rectangle 22">
            <a:extLst>
              <a:ext uri="{FF2B5EF4-FFF2-40B4-BE49-F238E27FC236}">
                <a16:creationId xmlns:a16="http://schemas.microsoft.com/office/drawing/2014/main" id="{FF9C6FFC-27BE-BEA5-D5D2-FA9E888DBA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9042" y="3851093"/>
            <a:ext cx="609600" cy="341313"/>
          </a:xfrm>
          <a:prstGeom prst="rect">
            <a:avLst/>
          </a:prstGeom>
          <a:noFill/>
          <a:ln w="38100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400">
                <a:solidFill>
                  <a:srgbClr val="000000"/>
                </a:solidFill>
                <a:latin typeface="Tahoma" panose="020B0604030504040204" pitchFamily="34" charset="0"/>
              </a:rPr>
              <a:t>s</a:t>
            </a:r>
            <a:r>
              <a:rPr lang="it-IT" altLang="it-IT" sz="1400" baseline="-25000">
                <a:solidFill>
                  <a:srgbClr val="000000"/>
                </a:solidFill>
                <a:latin typeface="Tahoma" panose="020B0604030504040204" pitchFamily="34" charset="0"/>
              </a:rPr>
              <a:t>2</a:t>
            </a:r>
          </a:p>
        </p:txBody>
      </p:sp>
      <p:sp>
        <p:nvSpPr>
          <p:cNvPr id="123" name="Rectangle 23">
            <a:extLst>
              <a:ext uri="{FF2B5EF4-FFF2-40B4-BE49-F238E27FC236}">
                <a16:creationId xmlns:a16="http://schemas.microsoft.com/office/drawing/2014/main" id="{A4D4B95B-0C8B-FA96-EC90-62FF560C0A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62492" y="3851093"/>
            <a:ext cx="609600" cy="341313"/>
          </a:xfrm>
          <a:prstGeom prst="rect">
            <a:avLst/>
          </a:prstGeom>
          <a:noFill/>
          <a:ln w="38100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400">
                <a:solidFill>
                  <a:srgbClr val="000000"/>
                </a:solidFill>
                <a:latin typeface="Tahoma" panose="020B0604030504040204" pitchFamily="34" charset="0"/>
              </a:rPr>
              <a:t>s</a:t>
            </a:r>
            <a:r>
              <a:rPr lang="it-IT" altLang="it-IT" sz="1400" baseline="-25000">
                <a:solidFill>
                  <a:srgbClr val="000000"/>
                </a:solidFill>
                <a:latin typeface="Tahoma" panose="020B0604030504040204" pitchFamily="34" charset="0"/>
              </a:rPr>
              <a:t>3</a:t>
            </a:r>
          </a:p>
        </p:txBody>
      </p:sp>
      <p:grpSp>
        <p:nvGrpSpPr>
          <p:cNvPr id="124" name="Group 27">
            <a:extLst>
              <a:ext uri="{FF2B5EF4-FFF2-40B4-BE49-F238E27FC236}">
                <a16:creationId xmlns:a16="http://schemas.microsoft.com/office/drawing/2014/main" id="{24C514B4-69A1-53DF-57C7-D74BF5151862}"/>
              </a:ext>
            </a:extLst>
          </p:cNvPr>
          <p:cNvGrpSpPr>
            <a:grpSpLocks/>
          </p:cNvGrpSpPr>
          <p:nvPr/>
        </p:nvGrpSpPr>
        <p:grpSpPr bwMode="auto">
          <a:xfrm>
            <a:off x="8206842" y="5295718"/>
            <a:ext cx="228600" cy="533400"/>
            <a:chOff x="720" y="2928"/>
            <a:chExt cx="144" cy="336"/>
          </a:xfrm>
        </p:grpSpPr>
        <p:sp>
          <p:nvSpPr>
            <p:cNvPr id="125" name="Oval 28">
              <a:extLst>
                <a:ext uri="{FF2B5EF4-FFF2-40B4-BE49-F238E27FC236}">
                  <a16:creationId xmlns:a16="http://schemas.microsoft.com/office/drawing/2014/main" id="{6832E150-6EF5-8AB9-336D-1319635B2D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2928"/>
              <a:ext cx="144" cy="336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400">
                <a:solidFill>
                  <a:srgbClr val="000000"/>
                </a:solidFill>
                <a:latin typeface="Constantia" panose="02030602050306030303" pitchFamily="18" charset="0"/>
              </a:endParaRPr>
            </a:p>
          </p:txBody>
        </p:sp>
        <p:sp>
          <p:nvSpPr>
            <p:cNvPr id="126" name="Oval 29" descr="25%">
              <a:extLst>
                <a:ext uri="{FF2B5EF4-FFF2-40B4-BE49-F238E27FC236}">
                  <a16:creationId xmlns:a16="http://schemas.microsoft.com/office/drawing/2014/main" id="{5FFEC4D4-E698-BDFD-B007-A0ABC10D45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5" y="2992"/>
              <a:ext cx="96" cy="96"/>
            </a:xfrm>
            <a:prstGeom prst="ellips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2000">
                <a:solidFill>
                  <a:srgbClr val="04617B"/>
                </a:solidFill>
                <a:latin typeface="Tech" pitchFamily="34" charset="0"/>
              </a:endParaRPr>
            </a:p>
          </p:txBody>
        </p:sp>
        <p:sp>
          <p:nvSpPr>
            <p:cNvPr id="127" name="Oval 30">
              <a:extLst>
                <a:ext uri="{FF2B5EF4-FFF2-40B4-BE49-F238E27FC236}">
                  <a16:creationId xmlns:a16="http://schemas.microsoft.com/office/drawing/2014/main" id="{FF8CE437-562A-CA9C-6995-2EDAE10524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6" y="3111"/>
              <a:ext cx="96" cy="96"/>
            </a:xfrm>
            <a:prstGeom prst="ellipse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400">
                <a:solidFill>
                  <a:srgbClr val="000000"/>
                </a:solidFill>
                <a:latin typeface="Constantia" panose="02030602050306030303" pitchFamily="18" charset="0"/>
              </a:endParaRPr>
            </a:p>
          </p:txBody>
        </p:sp>
      </p:grpSp>
      <p:sp>
        <p:nvSpPr>
          <p:cNvPr id="128" name="Rectangle 39">
            <a:extLst>
              <a:ext uri="{FF2B5EF4-FFF2-40B4-BE49-F238E27FC236}">
                <a16:creationId xmlns:a16="http://schemas.microsoft.com/office/drawing/2014/main" id="{47A8C39D-F6F8-6D2E-4326-6020C6CE5E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19542" y="4216218"/>
            <a:ext cx="1223963" cy="341313"/>
          </a:xfrm>
          <a:prstGeom prst="rect">
            <a:avLst/>
          </a:prstGeom>
          <a:noFill/>
          <a:ln w="38100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400">
                <a:solidFill>
                  <a:srgbClr val="000000"/>
                </a:solidFill>
                <a:latin typeface="Tahoma" panose="020B0604030504040204" pitchFamily="34" charset="0"/>
              </a:rPr>
              <a:t>s</a:t>
            </a:r>
            <a:r>
              <a:rPr lang="it-IT" altLang="it-IT" sz="1400" baseline="-25000">
                <a:solidFill>
                  <a:srgbClr val="000000"/>
                </a:solidFill>
                <a:latin typeface="Tahoma" panose="020B0604030504040204" pitchFamily="34" charset="0"/>
              </a:rPr>
              <a:t>23</a:t>
            </a:r>
          </a:p>
        </p:txBody>
      </p:sp>
      <p:sp>
        <p:nvSpPr>
          <p:cNvPr id="129" name="Line 65">
            <a:extLst>
              <a:ext uri="{FF2B5EF4-FFF2-40B4-BE49-F238E27FC236}">
                <a16:creationId xmlns:a16="http://schemas.microsoft.com/office/drawing/2014/main" id="{9AB19818-2572-3348-7886-509EDD5A8676}"/>
              </a:ext>
            </a:extLst>
          </p:cNvPr>
          <p:cNvSpPr>
            <a:spLocks noChangeShapeType="1"/>
          </p:cNvSpPr>
          <p:nvPr/>
        </p:nvSpPr>
        <p:spPr bwMode="auto">
          <a:xfrm>
            <a:off x="5555717" y="5008381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it-IT"/>
          </a:p>
        </p:txBody>
      </p:sp>
      <p:sp>
        <p:nvSpPr>
          <p:cNvPr id="130" name="Line 29">
            <a:extLst>
              <a:ext uri="{FF2B5EF4-FFF2-40B4-BE49-F238E27FC236}">
                <a16:creationId xmlns:a16="http://schemas.microsoft.com/office/drawing/2014/main" id="{70E33C32-4DEB-F2B5-00D7-6B376C81100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724367" y="4557531"/>
            <a:ext cx="30163" cy="79375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31" name="Rectangle 13">
            <a:extLst>
              <a:ext uri="{FF2B5EF4-FFF2-40B4-BE49-F238E27FC236}">
                <a16:creationId xmlns:a16="http://schemas.microsoft.com/office/drawing/2014/main" id="{3BBADA44-88ED-5ABB-274F-84C5387DB0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3067" y="5359218"/>
            <a:ext cx="457200" cy="457200"/>
          </a:xfrm>
          <a:prstGeom prst="rect">
            <a:avLst/>
          </a:prstGeom>
          <a:solidFill>
            <a:srgbClr val="0000FF"/>
          </a:solidFill>
          <a:ln w="762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900">
                <a:solidFill>
                  <a:srgbClr val="FFFFFF"/>
                </a:solidFill>
                <a:latin typeface="Tahoma" panose="020B0604030504040204" pitchFamily="34" charset="0"/>
              </a:rPr>
              <a:t>CORE</a:t>
            </a:r>
            <a:endParaRPr lang="it-IT" altLang="it-IT" sz="1400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  <p:sp>
        <p:nvSpPr>
          <p:cNvPr id="132" name="Text Box 32">
            <a:extLst>
              <a:ext uri="{FF2B5EF4-FFF2-40B4-BE49-F238E27FC236}">
                <a16:creationId xmlns:a16="http://schemas.microsoft.com/office/drawing/2014/main" id="{D4FB77D8-F6E7-06C2-2307-42ED25058B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0667" y="4574993"/>
            <a:ext cx="1571625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>
                <a:solidFill>
                  <a:srgbClr val="000000"/>
                </a:solidFill>
                <a:latin typeface="Tahoma" panose="020B0604030504040204" pitchFamily="34" charset="0"/>
              </a:rPr>
              <a:t>s</a:t>
            </a:r>
            <a:r>
              <a:rPr lang="it-IT" altLang="it-IT" sz="2000" baseline="-25000">
                <a:solidFill>
                  <a:srgbClr val="000000"/>
                </a:solidFill>
                <a:latin typeface="Tahoma" panose="020B0604030504040204" pitchFamily="34" charset="0"/>
              </a:rPr>
              <a:t>23</a:t>
            </a:r>
            <a:r>
              <a:rPr lang="it-IT" altLang="it-IT" sz="2000">
                <a:solidFill>
                  <a:srgbClr val="000000"/>
                </a:solidFill>
                <a:latin typeface="Tahoma" panose="020B0604030504040204" pitchFamily="34" charset="0"/>
              </a:rPr>
              <a:t> = s</a:t>
            </a:r>
            <a:r>
              <a:rPr lang="it-IT" altLang="it-IT" sz="2000" baseline="-25000">
                <a:solidFill>
                  <a:srgbClr val="000000"/>
                </a:solidFill>
                <a:latin typeface="Tahoma" panose="020B0604030504040204" pitchFamily="34" charset="0"/>
              </a:rPr>
              <a:t>2 </a:t>
            </a:r>
            <a:r>
              <a:rPr lang="it-IT" altLang="it-IT" sz="2000">
                <a:solidFill>
                  <a:srgbClr val="000000"/>
                </a:solidFill>
                <a:latin typeface="Tahoma" panose="020B0604030504040204" pitchFamily="34" charset="0"/>
              </a:rPr>
              <a:t>+ s</a:t>
            </a:r>
            <a:r>
              <a:rPr lang="it-IT" altLang="it-IT" sz="2000" baseline="-25000">
                <a:solidFill>
                  <a:srgbClr val="000000"/>
                </a:solidFill>
                <a:latin typeface="Tahoma" panose="020B0604030504040204" pitchFamily="34" charset="0"/>
              </a:rPr>
              <a:t>3</a:t>
            </a:r>
            <a:endParaRPr lang="it-IT" altLang="it-IT" sz="20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68273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714A272B-3213-A33B-BC0E-F4CF860590E8}"/>
              </a:ext>
            </a:extLst>
          </p:cNvPr>
          <p:cNvSpPr txBox="1">
            <a:spLocks noChangeArrowheads="1"/>
          </p:cNvSpPr>
          <p:nvPr/>
        </p:nvSpPr>
        <p:spPr>
          <a:xfrm>
            <a:off x="387163" y="2884670"/>
            <a:ext cx="7772400" cy="4413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it-IT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Example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N=16, p=4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197A4799-6100-F036-8D43-A355D1557544}"/>
              </a:ext>
            </a:extLst>
          </p:cNvPr>
          <p:cNvSpPr txBox="1">
            <a:spLocks noChangeArrowheads="1"/>
          </p:cNvSpPr>
          <p:nvPr/>
        </p:nvSpPr>
        <p:spPr>
          <a:xfrm>
            <a:off x="3948836" y="1080236"/>
            <a:ext cx="8051800" cy="8382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2E3C5D"/>
                </a:solidFill>
                <a:latin typeface="Avenir Black" panose="02000503020000020003" pitchFamily="2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venir Black" panose="02000503020000020003" pitchFamily="2" charset="0"/>
                <a:ea typeface="+mj-ea"/>
                <a:cs typeface="Calibri" panose="020F0502020204030204" pitchFamily="34" charset="0"/>
              </a:rPr>
              <a:t>Parallel</a:t>
            </a:r>
            <a:r>
              <a:rPr kumimoji="0" lang="it-IT" alt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venir Black" panose="02000503020000020003" pitchFamily="2" charset="0"/>
                <a:ea typeface="+mj-ea"/>
                <a:cs typeface="Calibri" panose="020F0502020204030204" pitchFamily="34" charset="0"/>
              </a:rPr>
              <a:t> sum – </a:t>
            </a:r>
            <a:r>
              <a:rPr kumimoji="0" lang="it-IT" alt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enir Black" panose="02000503020000020003" pitchFamily="2" charset="0"/>
                <a:ea typeface="+mj-ea"/>
                <a:cs typeface="Calibri" panose="020F0502020204030204" pitchFamily="34" charset="0"/>
              </a:rPr>
              <a:t>MIMD-SM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EBCD0C9F-8895-E059-317C-6D2E49161C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2107" y="1743078"/>
            <a:ext cx="11475067" cy="1143000"/>
          </a:xfrm>
        </p:spPr>
        <p:txBody>
          <a:bodyPr/>
          <a:lstStyle/>
          <a:p>
            <a:pPr eaLnBrk="1" hangingPunct="1"/>
            <a:r>
              <a:rPr lang="it-IT" altLang="it-IT" sz="3200" dirty="0">
                <a:solidFill>
                  <a:srgbClr val="00B050"/>
                </a:solidFill>
              </a:rPr>
              <a:t>Local </a:t>
            </a:r>
            <a:r>
              <a:rPr lang="it-IT" altLang="it-IT" sz="3200" dirty="0" err="1">
                <a:solidFill>
                  <a:srgbClr val="00B050"/>
                </a:solidFill>
              </a:rPr>
              <a:t>results</a:t>
            </a:r>
            <a:r>
              <a:rPr lang="it-IT" altLang="it-IT" sz="3200" dirty="0">
                <a:solidFill>
                  <a:srgbClr val="00B050"/>
                </a:solidFill>
              </a:rPr>
              <a:t> </a:t>
            </a:r>
            <a:r>
              <a:rPr lang="it-IT" altLang="it-IT" sz="3200" dirty="0" err="1">
                <a:solidFill>
                  <a:srgbClr val="00B050"/>
                </a:solidFill>
              </a:rPr>
              <a:t>collection</a:t>
            </a:r>
            <a:r>
              <a:rPr lang="it-IT" altLang="it-IT" sz="3200" dirty="0">
                <a:solidFill>
                  <a:srgbClr val="00B050"/>
                </a:solidFill>
              </a:rPr>
              <a:t>: </a:t>
            </a:r>
            <a:r>
              <a:rPr lang="it-IT" altLang="it-IT" sz="3200" dirty="0">
                <a:solidFill>
                  <a:schemeClr val="tx1"/>
                </a:solidFill>
              </a:rPr>
              <a:t> 2 strategy</a:t>
            </a:r>
            <a:endParaRPr lang="it-IT" altLang="it-IT" sz="2400" dirty="0">
              <a:solidFill>
                <a:schemeClr val="tx1"/>
              </a:solidFill>
            </a:endParaRPr>
          </a:p>
        </p:txBody>
      </p:sp>
      <p:sp>
        <p:nvSpPr>
          <p:cNvPr id="55" name="Text Box 48">
            <a:extLst>
              <a:ext uri="{FF2B5EF4-FFF2-40B4-BE49-F238E27FC236}">
                <a16:creationId xmlns:a16="http://schemas.microsoft.com/office/drawing/2014/main" id="{59736967-34C1-112B-C7D8-6AC3C122A4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4200" y="5299872"/>
            <a:ext cx="2451312" cy="400110"/>
          </a:xfrm>
          <a:prstGeom prst="rect">
            <a:avLst/>
          </a:prstGeom>
          <a:solidFill>
            <a:srgbClr val="FF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updates and </a:t>
            </a:r>
            <a:r>
              <a:rPr kumimoji="0" lang="it-IT" alt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writes</a:t>
            </a:r>
            <a:endParaRPr kumimoji="0" lang="it-IT" altLang="it-IT" sz="2000" b="0" i="0" u="none" strike="noStrike" kern="1200" cap="none" spc="0" normalizeH="0" baseline="0" noProof="0" dirty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47" name="Line 5">
            <a:extLst>
              <a:ext uri="{FF2B5EF4-FFF2-40B4-BE49-F238E27FC236}">
                <a16:creationId xmlns:a16="http://schemas.microsoft.com/office/drawing/2014/main" id="{A3425B7A-30A5-2D7A-B451-B6BC8721CC91}"/>
              </a:ext>
            </a:extLst>
          </p:cNvPr>
          <p:cNvSpPr>
            <a:spLocks noChangeShapeType="1"/>
          </p:cNvSpPr>
          <p:nvPr/>
        </p:nvSpPr>
        <p:spPr bwMode="auto">
          <a:xfrm>
            <a:off x="7477125" y="4560157"/>
            <a:ext cx="0" cy="457200"/>
          </a:xfrm>
          <a:prstGeom prst="line">
            <a:avLst/>
          </a:prstGeom>
          <a:noFill/>
          <a:ln w="28575" cap="rnd">
            <a:solidFill>
              <a:schemeClr val="bg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" name="Line 6">
            <a:extLst>
              <a:ext uri="{FF2B5EF4-FFF2-40B4-BE49-F238E27FC236}">
                <a16:creationId xmlns:a16="http://schemas.microsoft.com/office/drawing/2014/main" id="{8B588D43-B693-09E1-5C82-FAC833CEB56A}"/>
              </a:ext>
            </a:extLst>
          </p:cNvPr>
          <p:cNvSpPr>
            <a:spLocks noChangeShapeType="1"/>
          </p:cNvSpPr>
          <p:nvPr/>
        </p:nvSpPr>
        <p:spPr bwMode="auto">
          <a:xfrm>
            <a:off x="5191125" y="5017357"/>
            <a:ext cx="4572000" cy="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CCC9F86A-A20E-2565-7A9A-5C9B5B3876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7325" y="2309082"/>
            <a:ext cx="4419600" cy="2479675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 bIns="720000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>
                <a:solidFill>
                  <a:srgbClr val="000000"/>
                </a:solidFill>
                <a:latin typeface="Tahoma" panose="020B0604030504040204" pitchFamily="34" charset="0"/>
              </a:rPr>
              <a:t>a</a:t>
            </a:r>
            <a:r>
              <a:rPr lang="it-IT" altLang="it-IT" sz="2000" baseline="-25000">
                <a:solidFill>
                  <a:srgbClr val="000000"/>
                </a:solidFill>
                <a:latin typeface="Tahoma" panose="020B0604030504040204" pitchFamily="34" charset="0"/>
              </a:rPr>
              <a:t>0</a:t>
            </a:r>
            <a:r>
              <a:rPr lang="it-IT" altLang="it-IT" sz="2000">
                <a:solidFill>
                  <a:srgbClr val="000000"/>
                </a:solidFill>
                <a:latin typeface="Tahoma" panose="020B0604030504040204" pitchFamily="34" charset="0"/>
              </a:rPr>
              <a:t>	a</a:t>
            </a:r>
            <a:r>
              <a:rPr lang="it-IT" altLang="it-IT" sz="2000" baseline="-25000">
                <a:solidFill>
                  <a:srgbClr val="000000"/>
                </a:solidFill>
                <a:latin typeface="Tahoma" panose="020B0604030504040204" pitchFamily="34" charset="0"/>
              </a:rPr>
              <a:t>1</a:t>
            </a:r>
            <a:r>
              <a:rPr lang="it-IT" altLang="it-IT" sz="2000">
                <a:solidFill>
                  <a:srgbClr val="000000"/>
                </a:solidFill>
                <a:latin typeface="Tahoma" panose="020B0604030504040204" pitchFamily="34" charset="0"/>
              </a:rPr>
              <a:t>	a</a:t>
            </a:r>
            <a:r>
              <a:rPr lang="it-IT" altLang="it-IT" sz="2000" baseline="-25000">
                <a:solidFill>
                  <a:srgbClr val="000000"/>
                </a:solidFill>
                <a:latin typeface="Tahoma" panose="020B0604030504040204" pitchFamily="34" charset="0"/>
              </a:rPr>
              <a:t>2</a:t>
            </a:r>
            <a:r>
              <a:rPr lang="it-IT" altLang="it-IT" sz="2000">
                <a:solidFill>
                  <a:srgbClr val="000000"/>
                </a:solidFill>
                <a:latin typeface="Tahoma" panose="020B0604030504040204" pitchFamily="34" charset="0"/>
              </a:rPr>
              <a:t>	a</a:t>
            </a:r>
            <a:r>
              <a:rPr lang="it-IT" altLang="it-IT" sz="2000" baseline="-25000">
                <a:solidFill>
                  <a:srgbClr val="000000"/>
                </a:solidFill>
                <a:latin typeface="Tahoma" panose="020B0604030504040204" pitchFamily="34" charset="0"/>
              </a:rPr>
              <a:t>3</a:t>
            </a:r>
            <a:endParaRPr lang="it-IT" altLang="it-IT" sz="200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>
                <a:solidFill>
                  <a:srgbClr val="000000"/>
                </a:solidFill>
                <a:latin typeface="Tahoma" panose="020B0604030504040204" pitchFamily="34" charset="0"/>
              </a:rPr>
              <a:t>a</a:t>
            </a:r>
            <a:r>
              <a:rPr lang="it-IT" altLang="it-IT" sz="2000" baseline="-25000">
                <a:solidFill>
                  <a:srgbClr val="000000"/>
                </a:solidFill>
                <a:latin typeface="Tahoma" panose="020B0604030504040204" pitchFamily="34" charset="0"/>
              </a:rPr>
              <a:t>4</a:t>
            </a:r>
            <a:r>
              <a:rPr lang="it-IT" altLang="it-IT" sz="2000">
                <a:solidFill>
                  <a:srgbClr val="000000"/>
                </a:solidFill>
                <a:latin typeface="Tahoma" panose="020B0604030504040204" pitchFamily="34" charset="0"/>
              </a:rPr>
              <a:t>	a</a:t>
            </a:r>
            <a:r>
              <a:rPr lang="it-IT" altLang="it-IT" sz="2000" baseline="-25000">
                <a:solidFill>
                  <a:srgbClr val="000000"/>
                </a:solidFill>
                <a:latin typeface="Tahoma" panose="020B0604030504040204" pitchFamily="34" charset="0"/>
              </a:rPr>
              <a:t>5</a:t>
            </a:r>
            <a:r>
              <a:rPr lang="it-IT" altLang="it-IT" sz="2000">
                <a:solidFill>
                  <a:srgbClr val="000000"/>
                </a:solidFill>
                <a:latin typeface="Tahoma" panose="020B0604030504040204" pitchFamily="34" charset="0"/>
              </a:rPr>
              <a:t>	a</a:t>
            </a:r>
            <a:r>
              <a:rPr lang="it-IT" altLang="it-IT" sz="2000" baseline="-25000">
                <a:solidFill>
                  <a:srgbClr val="000000"/>
                </a:solidFill>
                <a:latin typeface="Tahoma" panose="020B0604030504040204" pitchFamily="34" charset="0"/>
              </a:rPr>
              <a:t>6</a:t>
            </a:r>
            <a:r>
              <a:rPr lang="it-IT" altLang="it-IT" sz="2000">
                <a:solidFill>
                  <a:srgbClr val="000000"/>
                </a:solidFill>
                <a:latin typeface="Tahoma" panose="020B0604030504040204" pitchFamily="34" charset="0"/>
              </a:rPr>
              <a:t>	a</a:t>
            </a:r>
            <a:r>
              <a:rPr lang="it-IT" altLang="it-IT" sz="2000" baseline="-25000">
                <a:solidFill>
                  <a:srgbClr val="000000"/>
                </a:solidFill>
                <a:latin typeface="Tahoma" panose="020B0604030504040204" pitchFamily="34" charset="0"/>
              </a:rPr>
              <a:t>7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>
                <a:solidFill>
                  <a:srgbClr val="000000"/>
                </a:solidFill>
                <a:latin typeface="Tahoma" panose="020B0604030504040204" pitchFamily="34" charset="0"/>
              </a:rPr>
              <a:t>a</a:t>
            </a:r>
            <a:r>
              <a:rPr lang="it-IT" altLang="it-IT" sz="2000" baseline="-25000">
                <a:solidFill>
                  <a:srgbClr val="000000"/>
                </a:solidFill>
                <a:latin typeface="Tahoma" panose="020B0604030504040204" pitchFamily="34" charset="0"/>
              </a:rPr>
              <a:t>8</a:t>
            </a:r>
            <a:r>
              <a:rPr lang="it-IT" altLang="it-IT" sz="2000">
                <a:solidFill>
                  <a:srgbClr val="000000"/>
                </a:solidFill>
                <a:latin typeface="Tahoma" panose="020B0604030504040204" pitchFamily="34" charset="0"/>
              </a:rPr>
              <a:t>	a</a:t>
            </a:r>
            <a:r>
              <a:rPr lang="it-IT" altLang="it-IT" sz="2000" baseline="-25000">
                <a:solidFill>
                  <a:srgbClr val="000000"/>
                </a:solidFill>
                <a:latin typeface="Tahoma" panose="020B0604030504040204" pitchFamily="34" charset="0"/>
              </a:rPr>
              <a:t>9</a:t>
            </a:r>
            <a:r>
              <a:rPr lang="it-IT" altLang="it-IT" sz="2000">
                <a:solidFill>
                  <a:srgbClr val="000000"/>
                </a:solidFill>
                <a:latin typeface="Tahoma" panose="020B0604030504040204" pitchFamily="34" charset="0"/>
              </a:rPr>
              <a:t>	a</a:t>
            </a:r>
            <a:r>
              <a:rPr lang="it-IT" altLang="it-IT" sz="2000" baseline="-25000">
                <a:solidFill>
                  <a:srgbClr val="000000"/>
                </a:solidFill>
                <a:latin typeface="Tahoma" panose="020B0604030504040204" pitchFamily="34" charset="0"/>
              </a:rPr>
              <a:t>10</a:t>
            </a:r>
            <a:r>
              <a:rPr lang="it-IT" altLang="it-IT" sz="2000">
                <a:solidFill>
                  <a:srgbClr val="000000"/>
                </a:solidFill>
                <a:latin typeface="Tahoma" panose="020B0604030504040204" pitchFamily="34" charset="0"/>
              </a:rPr>
              <a:t>	a</a:t>
            </a:r>
            <a:r>
              <a:rPr lang="it-IT" altLang="it-IT" sz="2000" baseline="-25000">
                <a:solidFill>
                  <a:srgbClr val="000000"/>
                </a:solidFill>
                <a:latin typeface="Tahoma" panose="020B0604030504040204" pitchFamily="34" charset="0"/>
              </a:rPr>
              <a:t>11</a:t>
            </a:r>
            <a:endParaRPr lang="it-IT" altLang="it-IT" sz="200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>
                <a:solidFill>
                  <a:srgbClr val="000000"/>
                </a:solidFill>
                <a:latin typeface="Tahoma" panose="020B0604030504040204" pitchFamily="34" charset="0"/>
              </a:rPr>
              <a:t>a</a:t>
            </a:r>
            <a:r>
              <a:rPr lang="it-IT" altLang="it-IT" sz="2000" baseline="-25000">
                <a:solidFill>
                  <a:srgbClr val="000000"/>
                </a:solidFill>
                <a:latin typeface="Tahoma" panose="020B0604030504040204" pitchFamily="34" charset="0"/>
              </a:rPr>
              <a:t>12</a:t>
            </a:r>
            <a:r>
              <a:rPr lang="it-IT" altLang="it-IT" sz="2000">
                <a:solidFill>
                  <a:srgbClr val="000000"/>
                </a:solidFill>
                <a:latin typeface="Tahoma" panose="020B0604030504040204" pitchFamily="34" charset="0"/>
              </a:rPr>
              <a:t>	a</a:t>
            </a:r>
            <a:r>
              <a:rPr lang="it-IT" altLang="it-IT" sz="2000" baseline="-25000">
                <a:solidFill>
                  <a:srgbClr val="000000"/>
                </a:solidFill>
                <a:latin typeface="Tahoma" panose="020B0604030504040204" pitchFamily="34" charset="0"/>
              </a:rPr>
              <a:t>13</a:t>
            </a:r>
            <a:r>
              <a:rPr lang="it-IT" altLang="it-IT" sz="2000">
                <a:solidFill>
                  <a:srgbClr val="000000"/>
                </a:solidFill>
                <a:latin typeface="Tahoma" panose="020B0604030504040204" pitchFamily="34" charset="0"/>
              </a:rPr>
              <a:t>	a</a:t>
            </a:r>
            <a:r>
              <a:rPr lang="it-IT" altLang="it-IT" sz="2000" baseline="-25000">
                <a:solidFill>
                  <a:srgbClr val="000000"/>
                </a:solidFill>
                <a:latin typeface="Tahoma" panose="020B0604030504040204" pitchFamily="34" charset="0"/>
              </a:rPr>
              <a:t>14</a:t>
            </a:r>
            <a:r>
              <a:rPr lang="it-IT" altLang="it-IT" sz="2000">
                <a:solidFill>
                  <a:srgbClr val="000000"/>
                </a:solidFill>
                <a:latin typeface="Tahoma" panose="020B0604030504040204" pitchFamily="34" charset="0"/>
              </a:rPr>
              <a:t>	a</a:t>
            </a:r>
            <a:r>
              <a:rPr lang="it-IT" altLang="it-IT" sz="2000" baseline="-25000">
                <a:solidFill>
                  <a:srgbClr val="000000"/>
                </a:solidFill>
                <a:latin typeface="Tahoma" panose="020B0604030504040204" pitchFamily="34" charset="0"/>
              </a:rPr>
              <a:t>15</a:t>
            </a:r>
          </a:p>
        </p:txBody>
      </p:sp>
      <p:sp>
        <p:nvSpPr>
          <p:cNvPr id="56" name="Line 29">
            <a:extLst>
              <a:ext uri="{FF2B5EF4-FFF2-40B4-BE49-F238E27FC236}">
                <a16:creationId xmlns:a16="http://schemas.microsoft.com/office/drawing/2014/main" id="{4F6BB095-C240-8382-44CA-66308D0EE82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00650" y="4788757"/>
            <a:ext cx="2276475" cy="5286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7" name="Rectangle 39">
            <a:extLst>
              <a:ext uri="{FF2B5EF4-FFF2-40B4-BE49-F238E27FC236}">
                <a16:creationId xmlns:a16="http://schemas.microsoft.com/office/drawing/2014/main" id="{532222F5-63EB-7DA6-4162-BFC910037A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2500" y="4260119"/>
            <a:ext cx="722313" cy="3429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400">
                <a:solidFill>
                  <a:srgbClr val="000000"/>
                </a:solidFill>
                <a:latin typeface="Tahoma" panose="020B0604030504040204" pitchFamily="34" charset="0"/>
              </a:rPr>
              <a:t>s</a:t>
            </a:r>
            <a:r>
              <a:rPr lang="it-IT" altLang="it-IT" sz="1400" baseline="-25000">
                <a:solidFill>
                  <a:srgbClr val="000000"/>
                </a:solidFill>
                <a:latin typeface="Tahoma" panose="020B0604030504040204" pitchFamily="34" charset="0"/>
              </a:rPr>
              <a:t>01</a:t>
            </a:r>
          </a:p>
        </p:txBody>
      </p:sp>
      <p:sp>
        <p:nvSpPr>
          <p:cNvPr id="58" name="Rectangle 54">
            <a:extLst>
              <a:ext uri="{FF2B5EF4-FFF2-40B4-BE49-F238E27FC236}">
                <a16:creationId xmlns:a16="http://schemas.microsoft.com/office/drawing/2014/main" id="{0ECF1B25-BFDF-2E7E-B69A-778F079A84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6600" y="3872769"/>
            <a:ext cx="584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400">
                <a:solidFill>
                  <a:srgbClr val="000000"/>
                </a:solidFill>
                <a:latin typeface="Tahoma" panose="020B0604030504040204" pitchFamily="34" charset="0"/>
              </a:rPr>
              <a:t>s</a:t>
            </a:r>
            <a:r>
              <a:rPr lang="it-IT" altLang="it-IT" sz="1400" baseline="-25000">
                <a:solidFill>
                  <a:srgbClr val="000000"/>
                </a:solidFill>
                <a:latin typeface="Tahoma" panose="020B0604030504040204" pitchFamily="34" charset="0"/>
              </a:rPr>
              <a:t>0</a:t>
            </a:r>
          </a:p>
        </p:txBody>
      </p:sp>
      <p:sp>
        <p:nvSpPr>
          <p:cNvPr id="59" name="Line 65">
            <a:extLst>
              <a:ext uri="{FF2B5EF4-FFF2-40B4-BE49-F238E27FC236}">
                <a16:creationId xmlns:a16="http://schemas.microsoft.com/office/drawing/2014/main" id="{764A4E25-0C8B-7B46-E0CA-4B74D1F7B3ED}"/>
              </a:ext>
            </a:extLst>
          </p:cNvPr>
          <p:cNvSpPr>
            <a:spLocks noChangeShapeType="1"/>
          </p:cNvSpPr>
          <p:nvPr/>
        </p:nvSpPr>
        <p:spPr bwMode="auto">
          <a:xfrm>
            <a:off x="6738938" y="5039582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it-IT"/>
          </a:p>
        </p:txBody>
      </p:sp>
      <p:sp>
        <p:nvSpPr>
          <p:cNvPr id="60" name="Line 66">
            <a:extLst>
              <a:ext uri="{FF2B5EF4-FFF2-40B4-BE49-F238E27FC236}">
                <a16:creationId xmlns:a16="http://schemas.microsoft.com/office/drawing/2014/main" id="{2B4B2AFE-9132-CD77-94B8-6DC5BD03E197}"/>
              </a:ext>
            </a:extLst>
          </p:cNvPr>
          <p:cNvSpPr>
            <a:spLocks noChangeShapeType="1"/>
          </p:cNvSpPr>
          <p:nvPr/>
        </p:nvSpPr>
        <p:spPr bwMode="auto">
          <a:xfrm>
            <a:off x="8337550" y="5039582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it-IT"/>
          </a:p>
        </p:txBody>
      </p:sp>
      <p:sp>
        <p:nvSpPr>
          <p:cNvPr id="61" name="Line 67">
            <a:extLst>
              <a:ext uri="{FF2B5EF4-FFF2-40B4-BE49-F238E27FC236}">
                <a16:creationId xmlns:a16="http://schemas.microsoft.com/office/drawing/2014/main" id="{CE59C4CA-9EC7-D12C-AE52-CC9A9D3E75A5}"/>
              </a:ext>
            </a:extLst>
          </p:cNvPr>
          <p:cNvSpPr>
            <a:spLocks noChangeShapeType="1"/>
          </p:cNvSpPr>
          <p:nvPr/>
        </p:nvSpPr>
        <p:spPr bwMode="auto">
          <a:xfrm>
            <a:off x="9777413" y="5039582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it-IT"/>
          </a:p>
        </p:txBody>
      </p:sp>
      <p:sp>
        <p:nvSpPr>
          <p:cNvPr id="62" name="Rectangle 11">
            <a:extLst>
              <a:ext uri="{FF2B5EF4-FFF2-40B4-BE49-F238E27FC236}">
                <a16:creationId xmlns:a16="http://schemas.microsoft.com/office/drawing/2014/main" id="{9F41946E-F529-1663-0968-885AFCC02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2050" y="5388832"/>
            <a:ext cx="457200" cy="457200"/>
          </a:xfrm>
          <a:prstGeom prst="rect">
            <a:avLst/>
          </a:prstGeom>
          <a:solidFill>
            <a:schemeClr val="tx1"/>
          </a:solidFill>
          <a:ln w="762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900">
                <a:solidFill>
                  <a:srgbClr val="DBF5F9"/>
                </a:solidFill>
                <a:latin typeface="Tahoma" panose="020B0604030504040204" pitchFamily="34" charset="0"/>
              </a:rPr>
              <a:t>CORE</a:t>
            </a:r>
            <a:endParaRPr lang="it-IT" altLang="it-IT" sz="1400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  <p:sp>
        <p:nvSpPr>
          <p:cNvPr id="63" name="Rectangle 12">
            <a:extLst>
              <a:ext uri="{FF2B5EF4-FFF2-40B4-BE49-F238E27FC236}">
                <a16:creationId xmlns:a16="http://schemas.microsoft.com/office/drawing/2014/main" id="{BA101B8E-078D-CF36-1385-018017544F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6050" y="5388832"/>
            <a:ext cx="457200" cy="457200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900">
                <a:solidFill>
                  <a:srgbClr val="DBF5F9"/>
                </a:solidFill>
                <a:latin typeface="Tahoma" panose="020B0604030504040204" pitchFamily="34" charset="0"/>
              </a:rPr>
              <a:t>CORE</a:t>
            </a:r>
            <a:endParaRPr lang="it-IT" altLang="it-IT" sz="4400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  <p:sp>
        <p:nvSpPr>
          <p:cNvPr id="64" name="Rectangle 14">
            <a:extLst>
              <a:ext uri="{FF2B5EF4-FFF2-40B4-BE49-F238E27FC236}">
                <a16:creationId xmlns:a16="http://schemas.microsoft.com/office/drawing/2014/main" id="{4AD87348-1EA5-3449-F639-1F65FF2720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44050" y="5388832"/>
            <a:ext cx="457200" cy="4572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900">
                <a:solidFill>
                  <a:srgbClr val="DBF5F9"/>
                </a:solidFill>
                <a:latin typeface="Tahoma" panose="020B0604030504040204" pitchFamily="34" charset="0"/>
              </a:rPr>
              <a:t>CORE</a:t>
            </a:r>
            <a:endParaRPr lang="it-IT" altLang="it-IT" sz="1400">
              <a:solidFill>
                <a:srgbClr val="DBF5F9"/>
              </a:solidFill>
              <a:latin typeface="Tahoma" panose="020B0604030504040204" pitchFamily="34" charset="0"/>
            </a:endParaRPr>
          </a:p>
        </p:txBody>
      </p:sp>
      <p:sp>
        <p:nvSpPr>
          <p:cNvPr id="65" name="Text Box 16">
            <a:extLst>
              <a:ext uri="{FF2B5EF4-FFF2-40B4-BE49-F238E27FC236}">
                <a16:creationId xmlns:a16="http://schemas.microsoft.com/office/drawing/2014/main" id="{3E27650F-B880-F639-04F1-316902211D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2213" y="5846032"/>
            <a:ext cx="441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>
                <a:solidFill>
                  <a:srgbClr val="000000"/>
                </a:solidFill>
                <a:latin typeface="Tahoma" panose="020B0604030504040204" pitchFamily="34" charset="0"/>
              </a:rPr>
              <a:t>C</a:t>
            </a:r>
            <a:r>
              <a:rPr lang="it-IT" altLang="it-IT" sz="2000" baseline="-25000">
                <a:solidFill>
                  <a:srgbClr val="000000"/>
                </a:solidFill>
                <a:latin typeface="Tahoma" panose="020B0604030504040204" pitchFamily="34" charset="0"/>
              </a:rPr>
              <a:t>0</a:t>
            </a:r>
            <a:endParaRPr lang="it-IT" altLang="it-IT" sz="20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66" name="Text Box 17">
            <a:extLst>
              <a:ext uri="{FF2B5EF4-FFF2-40B4-BE49-F238E27FC236}">
                <a16:creationId xmlns:a16="http://schemas.microsoft.com/office/drawing/2014/main" id="{7849C91A-EBCC-9104-12B6-5018FC2303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8438" y="5846032"/>
            <a:ext cx="4143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>
                <a:solidFill>
                  <a:srgbClr val="00B050"/>
                </a:solidFill>
                <a:latin typeface="Tahoma" panose="020B0604030504040204" pitchFamily="34" charset="0"/>
              </a:rPr>
              <a:t>C</a:t>
            </a:r>
            <a:r>
              <a:rPr lang="it-IT" altLang="it-IT" sz="2000" baseline="-25000">
                <a:solidFill>
                  <a:srgbClr val="00B050"/>
                </a:solidFill>
                <a:latin typeface="Tahoma" panose="020B0604030504040204" pitchFamily="34" charset="0"/>
              </a:rPr>
              <a:t>1</a:t>
            </a:r>
            <a:endParaRPr lang="it-IT" altLang="it-IT" sz="2000">
              <a:solidFill>
                <a:srgbClr val="00B050"/>
              </a:solidFill>
              <a:latin typeface="Tahoma" panose="020B0604030504040204" pitchFamily="34" charset="0"/>
            </a:endParaRPr>
          </a:p>
        </p:txBody>
      </p:sp>
      <p:sp>
        <p:nvSpPr>
          <p:cNvPr id="67" name="Text Box 18">
            <a:extLst>
              <a:ext uri="{FF2B5EF4-FFF2-40B4-BE49-F238E27FC236}">
                <a16:creationId xmlns:a16="http://schemas.microsoft.com/office/drawing/2014/main" id="{2B40DB92-9488-E01F-0BFE-D6AE71945E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7050" y="5846032"/>
            <a:ext cx="441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>
                <a:solidFill>
                  <a:srgbClr val="0000FF"/>
                </a:solidFill>
                <a:latin typeface="Tahoma" panose="020B0604030504040204" pitchFamily="34" charset="0"/>
              </a:rPr>
              <a:t>C</a:t>
            </a:r>
            <a:r>
              <a:rPr lang="it-IT" altLang="it-IT" sz="2000" baseline="-25000">
                <a:solidFill>
                  <a:srgbClr val="0000FF"/>
                </a:solidFill>
                <a:latin typeface="Tahoma" panose="020B0604030504040204" pitchFamily="34" charset="0"/>
              </a:rPr>
              <a:t>2</a:t>
            </a:r>
            <a:endParaRPr lang="it-IT" altLang="it-IT" sz="2000">
              <a:solidFill>
                <a:srgbClr val="0000FF"/>
              </a:solidFill>
              <a:latin typeface="Tahoma" panose="020B0604030504040204" pitchFamily="34" charset="0"/>
            </a:endParaRPr>
          </a:p>
        </p:txBody>
      </p:sp>
      <p:sp>
        <p:nvSpPr>
          <p:cNvPr id="68" name="Text Box 19">
            <a:extLst>
              <a:ext uri="{FF2B5EF4-FFF2-40B4-BE49-F238E27FC236}">
                <a16:creationId xmlns:a16="http://schemas.microsoft.com/office/drawing/2014/main" id="{1A503E5B-989C-6ABB-0A73-93B8ECDBA3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93263" y="5846032"/>
            <a:ext cx="441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>
                <a:solidFill>
                  <a:srgbClr val="FF0000"/>
                </a:solidFill>
                <a:latin typeface="Tahoma" panose="020B0604030504040204" pitchFamily="34" charset="0"/>
              </a:rPr>
              <a:t>C</a:t>
            </a:r>
            <a:r>
              <a:rPr lang="it-IT" altLang="it-IT" sz="2000" baseline="-25000">
                <a:solidFill>
                  <a:srgbClr val="FF0000"/>
                </a:solidFill>
                <a:latin typeface="Tahoma" panose="020B0604030504040204" pitchFamily="34" charset="0"/>
              </a:rPr>
              <a:t>3</a:t>
            </a:r>
            <a:endParaRPr lang="it-IT" altLang="it-IT" sz="2000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  <p:grpSp>
        <p:nvGrpSpPr>
          <p:cNvPr id="69" name="Group 27">
            <a:extLst>
              <a:ext uri="{FF2B5EF4-FFF2-40B4-BE49-F238E27FC236}">
                <a16:creationId xmlns:a16="http://schemas.microsoft.com/office/drawing/2014/main" id="{406FE901-AEA5-E407-26BE-E446E7883F4D}"/>
              </a:ext>
            </a:extLst>
          </p:cNvPr>
          <p:cNvGrpSpPr>
            <a:grpSpLocks/>
          </p:cNvGrpSpPr>
          <p:nvPr/>
        </p:nvGrpSpPr>
        <p:grpSpPr bwMode="auto">
          <a:xfrm>
            <a:off x="4657725" y="5317394"/>
            <a:ext cx="228600" cy="533400"/>
            <a:chOff x="720" y="2928"/>
            <a:chExt cx="144" cy="336"/>
          </a:xfrm>
        </p:grpSpPr>
        <p:sp>
          <p:nvSpPr>
            <p:cNvPr id="70" name="Oval 28">
              <a:extLst>
                <a:ext uri="{FF2B5EF4-FFF2-40B4-BE49-F238E27FC236}">
                  <a16:creationId xmlns:a16="http://schemas.microsoft.com/office/drawing/2014/main" id="{00AA342D-862D-174E-CBEA-7C46E802F4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2928"/>
              <a:ext cx="144" cy="336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400">
                <a:solidFill>
                  <a:srgbClr val="000000"/>
                </a:solidFill>
                <a:latin typeface="Constantia" panose="02030602050306030303" pitchFamily="18" charset="0"/>
              </a:endParaRPr>
            </a:p>
          </p:txBody>
        </p:sp>
        <p:sp>
          <p:nvSpPr>
            <p:cNvPr id="71" name="Oval 29" descr="25%">
              <a:extLst>
                <a:ext uri="{FF2B5EF4-FFF2-40B4-BE49-F238E27FC236}">
                  <a16:creationId xmlns:a16="http://schemas.microsoft.com/office/drawing/2014/main" id="{3AB984C5-9260-804F-9E66-5044A8BB88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5" y="2992"/>
              <a:ext cx="96" cy="96"/>
            </a:xfrm>
            <a:prstGeom prst="ellips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2000">
                <a:solidFill>
                  <a:srgbClr val="04617B"/>
                </a:solidFill>
                <a:latin typeface="Tech" pitchFamily="34" charset="0"/>
              </a:endParaRPr>
            </a:p>
          </p:txBody>
        </p:sp>
        <p:sp>
          <p:nvSpPr>
            <p:cNvPr id="72" name="Oval 30">
              <a:extLst>
                <a:ext uri="{FF2B5EF4-FFF2-40B4-BE49-F238E27FC236}">
                  <a16:creationId xmlns:a16="http://schemas.microsoft.com/office/drawing/2014/main" id="{F40FD580-DC75-4F2E-480D-D5D31CD7E1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6" y="3111"/>
              <a:ext cx="96" cy="96"/>
            </a:xfrm>
            <a:prstGeom prst="ellipse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400">
                <a:solidFill>
                  <a:srgbClr val="000000"/>
                </a:solidFill>
                <a:latin typeface="Constantia" panose="02030602050306030303" pitchFamily="18" charset="0"/>
              </a:endParaRPr>
            </a:p>
          </p:txBody>
        </p:sp>
      </p:grpSp>
      <p:grpSp>
        <p:nvGrpSpPr>
          <p:cNvPr id="73" name="Group 40">
            <a:extLst>
              <a:ext uri="{FF2B5EF4-FFF2-40B4-BE49-F238E27FC236}">
                <a16:creationId xmlns:a16="http://schemas.microsoft.com/office/drawing/2014/main" id="{F03323BB-3CDD-DDAC-62CB-ED0323373361}"/>
              </a:ext>
            </a:extLst>
          </p:cNvPr>
          <p:cNvGrpSpPr>
            <a:grpSpLocks/>
          </p:cNvGrpSpPr>
          <p:nvPr/>
        </p:nvGrpSpPr>
        <p:grpSpPr bwMode="auto">
          <a:xfrm>
            <a:off x="6181725" y="5317394"/>
            <a:ext cx="228600" cy="533400"/>
            <a:chOff x="192" y="2928"/>
            <a:chExt cx="144" cy="336"/>
          </a:xfrm>
        </p:grpSpPr>
        <p:sp>
          <p:nvSpPr>
            <p:cNvPr id="74" name="Oval 41">
              <a:extLst>
                <a:ext uri="{FF2B5EF4-FFF2-40B4-BE49-F238E27FC236}">
                  <a16:creationId xmlns:a16="http://schemas.microsoft.com/office/drawing/2014/main" id="{525BFF74-F5BC-78EB-126D-53BCFCDE6C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2928"/>
              <a:ext cx="144" cy="336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400">
                <a:solidFill>
                  <a:srgbClr val="000000"/>
                </a:solidFill>
                <a:latin typeface="Constantia" panose="02030602050306030303" pitchFamily="18" charset="0"/>
              </a:endParaRPr>
            </a:p>
          </p:txBody>
        </p:sp>
        <p:sp>
          <p:nvSpPr>
            <p:cNvPr id="75" name="Oval 42">
              <a:extLst>
                <a:ext uri="{FF2B5EF4-FFF2-40B4-BE49-F238E27FC236}">
                  <a16:creationId xmlns:a16="http://schemas.microsoft.com/office/drawing/2014/main" id="{66165808-272B-E91A-5FCB-F66246AF07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" y="2992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2000">
                <a:solidFill>
                  <a:srgbClr val="04617B"/>
                </a:solidFill>
                <a:latin typeface="Tech" pitchFamily="34" charset="0"/>
              </a:endParaRPr>
            </a:p>
          </p:txBody>
        </p:sp>
        <p:sp>
          <p:nvSpPr>
            <p:cNvPr id="76" name="Oval 43" descr="25%">
              <a:extLst>
                <a:ext uri="{FF2B5EF4-FFF2-40B4-BE49-F238E27FC236}">
                  <a16:creationId xmlns:a16="http://schemas.microsoft.com/office/drawing/2014/main" id="{741002E1-B44C-0FFA-D0C1-57F95BF87E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" y="3111"/>
              <a:ext cx="96" cy="96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400">
                <a:solidFill>
                  <a:srgbClr val="000000"/>
                </a:solidFill>
                <a:latin typeface="Constantia" panose="02030602050306030303" pitchFamily="18" charset="0"/>
              </a:endParaRPr>
            </a:p>
          </p:txBody>
        </p:sp>
      </p:grpSp>
      <p:grpSp>
        <p:nvGrpSpPr>
          <p:cNvPr id="77" name="Group 48">
            <a:extLst>
              <a:ext uri="{FF2B5EF4-FFF2-40B4-BE49-F238E27FC236}">
                <a16:creationId xmlns:a16="http://schemas.microsoft.com/office/drawing/2014/main" id="{7484136A-25A8-CCD8-D954-1E4FAB240F34}"/>
              </a:ext>
            </a:extLst>
          </p:cNvPr>
          <p:cNvGrpSpPr>
            <a:grpSpLocks/>
          </p:cNvGrpSpPr>
          <p:nvPr/>
        </p:nvGrpSpPr>
        <p:grpSpPr bwMode="auto">
          <a:xfrm>
            <a:off x="9229725" y="5317394"/>
            <a:ext cx="228600" cy="533400"/>
            <a:chOff x="192" y="2928"/>
            <a:chExt cx="144" cy="336"/>
          </a:xfrm>
        </p:grpSpPr>
        <p:sp>
          <p:nvSpPr>
            <p:cNvPr id="78" name="Oval 49">
              <a:extLst>
                <a:ext uri="{FF2B5EF4-FFF2-40B4-BE49-F238E27FC236}">
                  <a16:creationId xmlns:a16="http://schemas.microsoft.com/office/drawing/2014/main" id="{5F41F609-22A2-B26B-CB3A-0C20258FE8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2928"/>
              <a:ext cx="144" cy="336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400">
                <a:solidFill>
                  <a:srgbClr val="000000"/>
                </a:solidFill>
                <a:latin typeface="Constantia" panose="02030602050306030303" pitchFamily="18" charset="0"/>
              </a:endParaRPr>
            </a:p>
          </p:txBody>
        </p:sp>
        <p:sp>
          <p:nvSpPr>
            <p:cNvPr id="79" name="Oval 50">
              <a:extLst>
                <a:ext uri="{FF2B5EF4-FFF2-40B4-BE49-F238E27FC236}">
                  <a16:creationId xmlns:a16="http://schemas.microsoft.com/office/drawing/2014/main" id="{97E4DB63-0DEA-1A47-075D-B87ACE8432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" y="2992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2000">
                <a:solidFill>
                  <a:srgbClr val="04617B"/>
                </a:solidFill>
                <a:latin typeface="Tech" pitchFamily="34" charset="0"/>
              </a:endParaRPr>
            </a:p>
          </p:txBody>
        </p:sp>
        <p:sp>
          <p:nvSpPr>
            <p:cNvPr id="80" name="Oval 51" descr="25%">
              <a:extLst>
                <a:ext uri="{FF2B5EF4-FFF2-40B4-BE49-F238E27FC236}">
                  <a16:creationId xmlns:a16="http://schemas.microsoft.com/office/drawing/2014/main" id="{04E11679-9396-8ECB-2600-A5B64B8D30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" y="3111"/>
              <a:ext cx="96" cy="96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400">
                <a:solidFill>
                  <a:srgbClr val="000000"/>
                </a:solidFill>
                <a:latin typeface="Constantia" panose="02030602050306030303" pitchFamily="18" charset="0"/>
              </a:endParaRPr>
            </a:p>
          </p:txBody>
        </p:sp>
      </p:grpSp>
      <p:sp>
        <p:nvSpPr>
          <p:cNvPr id="81" name="Rectangle 21">
            <a:extLst>
              <a:ext uri="{FF2B5EF4-FFF2-40B4-BE49-F238E27FC236}">
                <a16:creationId xmlns:a16="http://schemas.microsoft.com/office/drawing/2014/main" id="{41ADC2B7-9AFE-8699-18F2-33EAD084F5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7350" y="3888644"/>
            <a:ext cx="60960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400">
                <a:solidFill>
                  <a:srgbClr val="000000"/>
                </a:solidFill>
                <a:latin typeface="Tahoma" panose="020B0604030504040204" pitchFamily="34" charset="0"/>
              </a:rPr>
              <a:t>s</a:t>
            </a:r>
            <a:r>
              <a:rPr lang="it-IT" altLang="it-IT" sz="1400" baseline="-25000">
                <a:solidFill>
                  <a:srgbClr val="000000"/>
                </a:solidFill>
                <a:latin typeface="Tahoma" panose="020B0604030504040204" pitchFamily="34" charset="0"/>
              </a:rPr>
              <a:t>1</a:t>
            </a:r>
          </a:p>
        </p:txBody>
      </p:sp>
      <p:sp>
        <p:nvSpPr>
          <p:cNvPr id="82" name="Rectangle 22">
            <a:extLst>
              <a:ext uri="{FF2B5EF4-FFF2-40B4-BE49-F238E27FC236}">
                <a16:creationId xmlns:a16="http://schemas.microsoft.com/office/drawing/2014/main" id="{9A4B385C-EB72-78B2-08AD-1973C7A6E7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2225" y="3888644"/>
            <a:ext cx="60960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400">
                <a:solidFill>
                  <a:srgbClr val="000000"/>
                </a:solidFill>
                <a:latin typeface="Tahoma" panose="020B0604030504040204" pitchFamily="34" charset="0"/>
              </a:rPr>
              <a:t>s</a:t>
            </a:r>
            <a:r>
              <a:rPr lang="it-IT" altLang="it-IT" sz="1400" baseline="-25000">
                <a:solidFill>
                  <a:srgbClr val="000000"/>
                </a:solidFill>
                <a:latin typeface="Tahoma" panose="020B0604030504040204" pitchFamily="34" charset="0"/>
              </a:rPr>
              <a:t>2</a:t>
            </a:r>
          </a:p>
        </p:txBody>
      </p:sp>
      <p:sp>
        <p:nvSpPr>
          <p:cNvPr id="83" name="Rectangle 23">
            <a:extLst>
              <a:ext uri="{FF2B5EF4-FFF2-40B4-BE49-F238E27FC236}">
                <a16:creationId xmlns:a16="http://schemas.microsoft.com/office/drawing/2014/main" id="{C02A161C-60B4-B8AC-047F-AE40473B40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5675" y="3888644"/>
            <a:ext cx="60960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400">
                <a:solidFill>
                  <a:srgbClr val="000000"/>
                </a:solidFill>
                <a:latin typeface="Tahoma" panose="020B0604030504040204" pitchFamily="34" charset="0"/>
              </a:rPr>
              <a:t>s</a:t>
            </a:r>
            <a:r>
              <a:rPr lang="it-IT" altLang="it-IT" sz="1400" baseline="-25000">
                <a:solidFill>
                  <a:srgbClr val="000000"/>
                </a:solidFill>
                <a:latin typeface="Tahoma" panose="020B0604030504040204" pitchFamily="34" charset="0"/>
              </a:rPr>
              <a:t>3</a:t>
            </a:r>
          </a:p>
        </p:txBody>
      </p:sp>
      <p:sp>
        <p:nvSpPr>
          <p:cNvPr id="84" name="Rectangle 39">
            <a:extLst>
              <a:ext uri="{FF2B5EF4-FFF2-40B4-BE49-F238E27FC236}">
                <a16:creationId xmlns:a16="http://schemas.microsoft.com/office/drawing/2014/main" id="{EFA3B567-FA89-5278-E952-C4B585536F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4850" y="4253769"/>
            <a:ext cx="731838" cy="34131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400">
                <a:solidFill>
                  <a:srgbClr val="000000"/>
                </a:solidFill>
                <a:latin typeface="Tahoma" panose="020B0604030504040204" pitchFamily="34" charset="0"/>
              </a:rPr>
              <a:t>s</a:t>
            </a:r>
            <a:r>
              <a:rPr lang="it-IT" altLang="it-IT" sz="1400" baseline="-25000">
                <a:solidFill>
                  <a:srgbClr val="000000"/>
                </a:solidFill>
                <a:latin typeface="Tahoma" panose="020B0604030504040204" pitchFamily="34" charset="0"/>
              </a:rPr>
              <a:t>23</a:t>
            </a:r>
          </a:p>
        </p:txBody>
      </p:sp>
      <p:sp>
        <p:nvSpPr>
          <p:cNvPr id="85" name="Line 65">
            <a:extLst>
              <a:ext uri="{FF2B5EF4-FFF2-40B4-BE49-F238E27FC236}">
                <a16:creationId xmlns:a16="http://schemas.microsoft.com/office/drawing/2014/main" id="{E41CAC43-ABA4-6A8C-7E33-12B98EC510D5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8900" y="5045932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it-IT"/>
          </a:p>
        </p:txBody>
      </p:sp>
      <p:sp>
        <p:nvSpPr>
          <p:cNvPr id="86" name="Text Box 32">
            <a:extLst>
              <a:ext uri="{FF2B5EF4-FFF2-40B4-BE49-F238E27FC236}">
                <a16:creationId xmlns:a16="http://schemas.microsoft.com/office/drawing/2014/main" id="{A71AB604-E29C-C4D0-53E9-7BAC7BBF85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3850" y="4206144"/>
            <a:ext cx="2336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>
                <a:solidFill>
                  <a:srgbClr val="000000"/>
                </a:solidFill>
                <a:latin typeface="Tahoma" panose="020B0604030504040204" pitchFamily="34" charset="0"/>
              </a:rPr>
              <a:t>sumtot = s</a:t>
            </a:r>
            <a:r>
              <a:rPr lang="it-IT" altLang="it-IT" sz="2000" baseline="-25000">
                <a:solidFill>
                  <a:srgbClr val="000000"/>
                </a:solidFill>
                <a:latin typeface="Tahoma" panose="020B0604030504040204" pitchFamily="34" charset="0"/>
              </a:rPr>
              <a:t>01 </a:t>
            </a:r>
            <a:r>
              <a:rPr lang="it-IT" altLang="it-IT" sz="2000">
                <a:solidFill>
                  <a:srgbClr val="000000"/>
                </a:solidFill>
                <a:latin typeface="Tahoma" panose="020B0604030504040204" pitchFamily="34" charset="0"/>
              </a:rPr>
              <a:t>+ s</a:t>
            </a:r>
            <a:r>
              <a:rPr lang="it-IT" altLang="it-IT" sz="2000" baseline="-25000">
                <a:solidFill>
                  <a:srgbClr val="000000"/>
                </a:solidFill>
                <a:latin typeface="Tahoma" panose="020B0604030504040204" pitchFamily="34" charset="0"/>
              </a:rPr>
              <a:t>23</a:t>
            </a:r>
            <a:endParaRPr lang="it-IT" altLang="it-IT" sz="20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grpSp>
        <p:nvGrpSpPr>
          <p:cNvPr id="87" name="Group 48">
            <a:extLst>
              <a:ext uri="{FF2B5EF4-FFF2-40B4-BE49-F238E27FC236}">
                <a16:creationId xmlns:a16="http://schemas.microsoft.com/office/drawing/2014/main" id="{6B5F5FCC-E28B-C1F8-0FE7-BC2415485008}"/>
              </a:ext>
            </a:extLst>
          </p:cNvPr>
          <p:cNvGrpSpPr>
            <a:grpSpLocks/>
          </p:cNvGrpSpPr>
          <p:nvPr/>
        </p:nvGrpSpPr>
        <p:grpSpPr bwMode="auto">
          <a:xfrm>
            <a:off x="7616825" y="5333269"/>
            <a:ext cx="228600" cy="533400"/>
            <a:chOff x="192" y="2928"/>
            <a:chExt cx="144" cy="336"/>
          </a:xfrm>
        </p:grpSpPr>
        <p:sp>
          <p:nvSpPr>
            <p:cNvPr id="88" name="Oval 49">
              <a:extLst>
                <a:ext uri="{FF2B5EF4-FFF2-40B4-BE49-F238E27FC236}">
                  <a16:creationId xmlns:a16="http://schemas.microsoft.com/office/drawing/2014/main" id="{247DCC74-7CC2-EB74-C83D-D523D5108B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2928"/>
              <a:ext cx="144" cy="336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400">
                <a:solidFill>
                  <a:srgbClr val="000000"/>
                </a:solidFill>
                <a:latin typeface="Constantia" panose="02030602050306030303" pitchFamily="18" charset="0"/>
              </a:endParaRPr>
            </a:p>
          </p:txBody>
        </p:sp>
        <p:sp>
          <p:nvSpPr>
            <p:cNvPr id="89" name="Oval 50">
              <a:extLst>
                <a:ext uri="{FF2B5EF4-FFF2-40B4-BE49-F238E27FC236}">
                  <a16:creationId xmlns:a16="http://schemas.microsoft.com/office/drawing/2014/main" id="{C29C2CAC-CCD1-0D06-38A8-CF031B4367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" y="2992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2000">
                <a:solidFill>
                  <a:srgbClr val="04617B"/>
                </a:solidFill>
                <a:latin typeface="Tech" pitchFamily="34" charset="0"/>
              </a:endParaRPr>
            </a:p>
          </p:txBody>
        </p:sp>
        <p:sp>
          <p:nvSpPr>
            <p:cNvPr id="90" name="Oval 51" descr="25%">
              <a:extLst>
                <a:ext uri="{FF2B5EF4-FFF2-40B4-BE49-F238E27FC236}">
                  <a16:creationId xmlns:a16="http://schemas.microsoft.com/office/drawing/2014/main" id="{39DD2C96-2CEB-4F3A-9B05-0C202D1B89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" y="3111"/>
              <a:ext cx="96" cy="96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400">
                <a:solidFill>
                  <a:srgbClr val="000000"/>
                </a:solidFill>
                <a:latin typeface="Constantia" panose="02030602050306030303" pitchFamily="18" charset="0"/>
              </a:endParaRPr>
            </a:p>
          </p:txBody>
        </p:sp>
      </p:grpSp>
      <p:sp>
        <p:nvSpPr>
          <p:cNvPr id="91" name="Rectangle 13">
            <a:extLst>
              <a:ext uri="{FF2B5EF4-FFF2-40B4-BE49-F238E27FC236}">
                <a16:creationId xmlns:a16="http://schemas.microsoft.com/office/drawing/2014/main" id="{F1FD52B7-B95D-2EF8-02D8-612ED6DE3B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6250" y="5388832"/>
            <a:ext cx="457200" cy="4572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900">
                <a:solidFill>
                  <a:srgbClr val="FFFFFF"/>
                </a:solidFill>
                <a:latin typeface="Tahoma" panose="020B0604030504040204" pitchFamily="34" charset="0"/>
              </a:rPr>
              <a:t>CORE</a:t>
            </a:r>
            <a:endParaRPr lang="it-IT" altLang="it-IT" sz="1400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  <p:sp>
        <p:nvSpPr>
          <p:cNvPr id="92" name="Rectangle 39">
            <a:extLst>
              <a:ext uri="{FF2B5EF4-FFF2-40B4-BE49-F238E27FC236}">
                <a16:creationId xmlns:a16="http://schemas.microsoft.com/office/drawing/2014/main" id="{E2A35F50-7283-BF9F-4EE9-3A449392CB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9125" y="4412519"/>
            <a:ext cx="1223963" cy="3429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400">
                <a:solidFill>
                  <a:srgbClr val="000000"/>
                </a:solidFill>
                <a:latin typeface="Tahoma" panose="020B0604030504040204" pitchFamily="34" charset="0"/>
              </a:rPr>
              <a:t>sumtot</a:t>
            </a:r>
            <a:endParaRPr lang="it-IT" altLang="it-IT" sz="1400" baseline="-250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80082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714A272B-3213-A33B-BC0E-F4CF860590E8}"/>
              </a:ext>
            </a:extLst>
          </p:cNvPr>
          <p:cNvSpPr txBox="1">
            <a:spLocks noChangeArrowheads="1"/>
          </p:cNvSpPr>
          <p:nvPr/>
        </p:nvSpPr>
        <p:spPr>
          <a:xfrm>
            <a:off x="387163" y="2884670"/>
            <a:ext cx="7772400" cy="4413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it-IT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Example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N=16, p=4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197A4799-6100-F036-8D43-A355D1557544}"/>
              </a:ext>
            </a:extLst>
          </p:cNvPr>
          <p:cNvSpPr txBox="1">
            <a:spLocks noChangeArrowheads="1"/>
          </p:cNvSpPr>
          <p:nvPr/>
        </p:nvSpPr>
        <p:spPr>
          <a:xfrm>
            <a:off x="3948836" y="1080236"/>
            <a:ext cx="8051800" cy="8382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2E3C5D"/>
                </a:solidFill>
                <a:latin typeface="Avenir Black" panose="02000503020000020003" pitchFamily="2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venir Black" panose="02000503020000020003" pitchFamily="2" charset="0"/>
                <a:ea typeface="+mj-ea"/>
                <a:cs typeface="Calibri" panose="020F0502020204030204" pitchFamily="34" charset="0"/>
              </a:rPr>
              <a:t>Parallel</a:t>
            </a:r>
            <a:r>
              <a:rPr kumimoji="0" lang="it-IT" alt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venir Black" panose="02000503020000020003" pitchFamily="2" charset="0"/>
                <a:ea typeface="+mj-ea"/>
                <a:cs typeface="Calibri" panose="020F0502020204030204" pitchFamily="34" charset="0"/>
              </a:rPr>
              <a:t> sum – </a:t>
            </a:r>
            <a:r>
              <a:rPr kumimoji="0" lang="it-IT" alt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enir Black" panose="02000503020000020003" pitchFamily="2" charset="0"/>
                <a:ea typeface="+mj-ea"/>
                <a:cs typeface="Calibri" panose="020F0502020204030204" pitchFamily="34" charset="0"/>
              </a:rPr>
              <a:t>MIMD-SM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EBCD0C9F-8895-E059-317C-6D2E49161C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2107" y="1743078"/>
            <a:ext cx="11475067" cy="1143000"/>
          </a:xfrm>
        </p:spPr>
        <p:txBody>
          <a:bodyPr/>
          <a:lstStyle/>
          <a:p>
            <a:pPr eaLnBrk="1" hangingPunct="1"/>
            <a:r>
              <a:rPr lang="it-IT" altLang="it-IT" sz="3200" dirty="0">
                <a:solidFill>
                  <a:srgbClr val="00B050"/>
                </a:solidFill>
              </a:rPr>
              <a:t>Local </a:t>
            </a:r>
            <a:r>
              <a:rPr lang="it-IT" altLang="it-IT" sz="3200" dirty="0" err="1">
                <a:solidFill>
                  <a:srgbClr val="00B050"/>
                </a:solidFill>
              </a:rPr>
              <a:t>results</a:t>
            </a:r>
            <a:r>
              <a:rPr lang="it-IT" altLang="it-IT" sz="3200" dirty="0">
                <a:solidFill>
                  <a:srgbClr val="00B050"/>
                </a:solidFill>
              </a:rPr>
              <a:t> </a:t>
            </a:r>
            <a:r>
              <a:rPr lang="it-IT" altLang="it-IT" sz="3200" dirty="0" err="1">
                <a:solidFill>
                  <a:srgbClr val="00B050"/>
                </a:solidFill>
              </a:rPr>
              <a:t>collection</a:t>
            </a:r>
            <a:r>
              <a:rPr lang="it-IT" altLang="it-IT" sz="3200" dirty="0">
                <a:solidFill>
                  <a:srgbClr val="00B050"/>
                </a:solidFill>
              </a:rPr>
              <a:t>: </a:t>
            </a:r>
            <a:r>
              <a:rPr lang="it-IT" altLang="it-IT" sz="3200" dirty="0">
                <a:solidFill>
                  <a:schemeClr val="tx1"/>
                </a:solidFill>
              </a:rPr>
              <a:t> 2 strategy</a:t>
            </a:r>
            <a:endParaRPr lang="it-IT" altLang="it-IT" sz="2400" dirty="0">
              <a:solidFill>
                <a:schemeClr val="tx1"/>
              </a:solidFill>
            </a:endParaRPr>
          </a:p>
        </p:txBody>
      </p:sp>
      <p:sp>
        <p:nvSpPr>
          <p:cNvPr id="49" name="Rectangle 4">
            <a:extLst>
              <a:ext uri="{FF2B5EF4-FFF2-40B4-BE49-F238E27FC236}">
                <a16:creationId xmlns:a16="http://schemas.microsoft.com/office/drawing/2014/main" id="{4B99DFB9-ED75-0A84-7F9B-9042D42B25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2088" y="2528888"/>
            <a:ext cx="4419600" cy="1981200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 bIns="720000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</a:t>
            </a:r>
            <a:r>
              <a:rPr kumimoji="0" lang="it-IT" altLang="it-IT" sz="20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0</a:t>
            </a:r>
            <a:r>
              <a:rPr kumimoji="0" lang="it-IT" alt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	a</a:t>
            </a:r>
            <a:r>
              <a:rPr kumimoji="0" lang="it-IT" altLang="it-IT" sz="20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</a:t>
            </a:r>
            <a:r>
              <a:rPr kumimoji="0" lang="it-IT" alt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	a</a:t>
            </a:r>
            <a:r>
              <a:rPr kumimoji="0" lang="it-IT" altLang="it-IT" sz="20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</a:t>
            </a:r>
            <a:r>
              <a:rPr kumimoji="0" lang="it-IT" alt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	a</a:t>
            </a:r>
            <a:r>
              <a:rPr kumimoji="0" lang="it-IT" altLang="it-IT" sz="20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3</a:t>
            </a:r>
            <a:endParaRPr kumimoji="0" lang="it-IT" altLang="it-IT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</a:t>
            </a:r>
            <a:r>
              <a:rPr kumimoji="0" lang="it-IT" altLang="it-IT" sz="20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4</a:t>
            </a:r>
            <a:r>
              <a:rPr kumimoji="0" lang="it-IT" alt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	a</a:t>
            </a:r>
            <a:r>
              <a:rPr kumimoji="0" lang="it-IT" altLang="it-IT" sz="20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5</a:t>
            </a:r>
            <a:r>
              <a:rPr kumimoji="0" lang="it-IT" alt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	a</a:t>
            </a:r>
            <a:r>
              <a:rPr kumimoji="0" lang="it-IT" altLang="it-IT" sz="20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6</a:t>
            </a:r>
            <a:r>
              <a:rPr kumimoji="0" lang="it-IT" alt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	a</a:t>
            </a:r>
            <a:r>
              <a:rPr kumimoji="0" lang="it-IT" altLang="it-IT" sz="20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</a:t>
            </a:r>
            <a:r>
              <a:rPr kumimoji="0" lang="it-IT" altLang="it-IT" sz="20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8</a:t>
            </a:r>
            <a:r>
              <a:rPr kumimoji="0" lang="it-IT" alt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	a</a:t>
            </a:r>
            <a:r>
              <a:rPr kumimoji="0" lang="it-IT" altLang="it-IT" sz="20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9</a:t>
            </a:r>
            <a:r>
              <a:rPr kumimoji="0" lang="it-IT" alt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	a</a:t>
            </a:r>
            <a:r>
              <a:rPr kumimoji="0" lang="it-IT" altLang="it-IT" sz="20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10</a:t>
            </a:r>
            <a:r>
              <a:rPr kumimoji="0" lang="it-IT" alt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	a</a:t>
            </a:r>
            <a:r>
              <a:rPr kumimoji="0" lang="it-IT" altLang="it-IT" sz="20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11</a:t>
            </a:r>
            <a:endParaRPr kumimoji="0" lang="it-IT" altLang="it-IT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</a:t>
            </a:r>
            <a:r>
              <a:rPr kumimoji="0" lang="it-IT" altLang="it-IT" sz="20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12</a:t>
            </a:r>
            <a:r>
              <a:rPr kumimoji="0" lang="it-IT" alt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	a</a:t>
            </a:r>
            <a:r>
              <a:rPr kumimoji="0" lang="it-IT" altLang="it-IT" sz="20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13</a:t>
            </a:r>
            <a:r>
              <a:rPr kumimoji="0" lang="it-IT" alt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	a</a:t>
            </a:r>
            <a:r>
              <a:rPr kumimoji="0" lang="it-IT" altLang="it-IT" sz="20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14</a:t>
            </a:r>
            <a:r>
              <a:rPr kumimoji="0" lang="it-IT" alt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	a</a:t>
            </a:r>
            <a:r>
              <a:rPr kumimoji="0" lang="it-IT" altLang="it-IT" sz="20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15</a:t>
            </a:r>
          </a:p>
        </p:txBody>
      </p:sp>
      <p:sp>
        <p:nvSpPr>
          <p:cNvPr id="50" name="Line 5">
            <a:extLst>
              <a:ext uri="{FF2B5EF4-FFF2-40B4-BE49-F238E27FC236}">
                <a16:creationId xmlns:a16="http://schemas.microsoft.com/office/drawing/2014/main" id="{34C4D7B1-8C12-139F-3719-7B32238032BE}"/>
              </a:ext>
            </a:extLst>
          </p:cNvPr>
          <p:cNvSpPr>
            <a:spLocks noChangeShapeType="1"/>
          </p:cNvSpPr>
          <p:nvPr/>
        </p:nvSpPr>
        <p:spPr bwMode="auto">
          <a:xfrm>
            <a:off x="7481888" y="4510088"/>
            <a:ext cx="0" cy="45720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Line 6">
            <a:extLst>
              <a:ext uri="{FF2B5EF4-FFF2-40B4-BE49-F238E27FC236}">
                <a16:creationId xmlns:a16="http://schemas.microsoft.com/office/drawing/2014/main" id="{93D066C6-F43A-D42C-6D77-CF10A91AF1A5}"/>
              </a:ext>
            </a:extLst>
          </p:cNvPr>
          <p:cNvSpPr>
            <a:spLocks noChangeShapeType="1"/>
          </p:cNvSpPr>
          <p:nvPr/>
        </p:nvSpPr>
        <p:spPr bwMode="auto">
          <a:xfrm>
            <a:off x="5195888" y="4967288"/>
            <a:ext cx="4572000" cy="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Rectangle 16">
            <a:extLst>
              <a:ext uri="{FF2B5EF4-FFF2-40B4-BE49-F238E27FC236}">
                <a16:creationId xmlns:a16="http://schemas.microsoft.com/office/drawing/2014/main" id="{51D11E57-5446-1B12-F7CB-DC1DD22216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4688" y="4129088"/>
            <a:ext cx="914400" cy="333375"/>
          </a:xfrm>
          <a:prstGeom prst="rect">
            <a:avLst/>
          </a:prstGeom>
          <a:noFill/>
          <a:ln w="28575">
            <a:solidFill>
              <a:schemeClr val="bg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sumtot</a:t>
            </a:r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graphicFrame>
        <p:nvGraphicFramePr>
          <p:cNvPr id="53" name="Object 17">
            <a:extLst>
              <a:ext uri="{FF2B5EF4-FFF2-40B4-BE49-F238E27FC236}">
                <a16:creationId xmlns:a16="http://schemas.microsoft.com/office/drawing/2014/main" id="{82B4D412-8849-58AC-DE25-8C30E2B44E0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98801" y="3900488"/>
          <a:ext cx="1831975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9661120" imgH="13808160" progId="">
                  <p:embed/>
                </p:oleObj>
              </mc:Choice>
              <mc:Fallback>
                <p:oleObj name="Equation" r:id="rId2" imgW="29661120" imgH="13808160" progId="">
                  <p:embed/>
                  <p:pic>
                    <p:nvPicPr>
                      <p:cNvPr id="53" name="Object 17">
                        <a:extLst>
                          <a:ext uri="{FF2B5EF4-FFF2-40B4-BE49-F238E27FC236}">
                            <a16:creationId xmlns:a16="http://schemas.microsoft.com/office/drawing/2014/main" id="{82B4D412-8849-58AC-DE25-8C30E2B44E0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8801" y="3900488"/>
                        <a:ext cx="1831975" cy="854075"/>
                      </a:xfrm>
                      <a:prstGeom prst="rect">
                        <a:avLst/>
                      </a:prstGeom>
                      <a:solidFill>
                        <a:srgbClr val="66CC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Line 18">
            <a:extLst>
              <a:ext uri="{FF2B5EF4-FFF2-40B4-BE49-F238E27FC236}">
                <a16:creationId xmlns:a16="http://schemas.microsoft.com/office/drawing/2014/main" id="{FA34DE8B-DA68-E4ED-7CC1-8ACB0F1A59E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43488" y="4281488"/>
            <a:ext cx="1905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Line 19">
            <a:extLst>
              <a:ext uri="{FF2B5EF4-FFF2-40B4-BE49-F238E27FC236}">
                <a16:creationId xmlns:a16="http://schemas.microsoft.com/office/drawing/2014/main" id="{24536268-B10E-67FC-B935-0A2255A1DF2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43488" y="4281488"/>
            <a:ext cx="2286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Rectangle 11">
            <a:extLst>
              <a:ext uri="{FF2B5EF4-FFF2-40B4-BE49-F238E27FC236}">
                <a16:creationId xmlns:a16="http://schemas.microsoft.com/office/drawing/2014/main" id="{E0F7F481-14AB-AD83-9F0B-A2AB3E8258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7288" y="5348288"/>
            <a:ext cx="457200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CORE</a:t>
            </a:r>
          </a:p>
        </p:txBody>
      </p:sp>
      <p:sp>
        <p:nvSpPr>
          <p:cNvPr id="59" name="Rectangle 12">
            <a:extLst>
              <a:ext uri="{FF2B5EF4-FFF2-40B4-BE49-F238E27FC236}">
                <a16:creationId xmlns:a16="http://schemas.microsoft.com/office/drawing/2014/main" id="{1009C3ED-FFAA-EC11-11E7-A479EFD2FF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1288" y="5348288"/>
            <a:ext cx="457200" cy="457200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CORE</a:t>
            </a:r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DBF5F9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0" name="Rectangle 13">
            <a:extLst>
              <a:ext uri="{FF2B5EF4-FFF2-40B4-BE49-F238E27FC236}">
                <a16:creationId xmlns:a16="http://schemas.microsoft.com/office/drawing/2014/main" id="{4C9647A3-4FCF-F19D-3143-D7FAE5683C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1488" y="5348288"/>
            <a:ext cx="457200" cy="4572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CORE</a:t>
            </a:r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1" name="Rectangle 14">
            <a:extLst>
              <a:ext uri="{FF2B5EF4-FFF2-40B4-BE49-F238E27FC236}">
                <a16:creationId xmlns:a16="http://schemas.microsoft.com/office/drawing/2014/main" id="{C7551FF4-9B89-9969-E0AE-B52509CB40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39288" y="5348288"/>
            <a:ext cx="457200" cy="4572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CORE</a:t>
            </a:r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DBF5F9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grpSp>
        <p:nvGrpSpPr>
          <p:cNvPr id="62" name="Group 28">
            <a:extLst>
              <a:ext uri="{FF2B5EF4-FFF2-40B4-BE49-F238E27FC236}">
                <a16:creationId xmlns:a16="http://schemas.microsoft.com/office/drawing/2014/main" id="{D5674AE3-FF4A-D603-5719-BB7E63FF4CA9}"/>
              </a:ext>
            </a:extLst>
          </p:cNvPr>
          <p:cNvGrpSpPr>
            <a:grpSpLocks/>
          </p:cNvGrpSpPr>
          <p:nvPr/>
        </p:nvGrpSpPr>
        <p:grpSpPr bwMode="auto">
          <a:xfrm>
            <a:off x="5202238" y="4989513"/>
            <a:ext cx="4579938" cy="358775"/>
            <a:chOff x="1492" y="2750"/>
            <a:chExt cx="2885" cy="226"/>
          </a:xfrm>
        </p:grpSpPr>
        <p:sp>
          <p:nvSpPr>
            <p:cNvPr id="63" name="Line 29">
              <a:extLst>
                <a:ext uri="{FF2B5EF4-FFF2-40B4-BE49-F238E27FC236}">
                  <a16:creationId xmlns:a16="http://schemas.microsoft.com/office/drawing/2014/main" id="{07200EA2-12CB-D746-6919-3B118220E4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92" y="2750"/>
              <a:ext cx="0" cy="2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Line 30">
              <a:extLst>
                <a:ext uri="{FF2B5EF4-FFF2-40B4-BE49-F238E27FC236}">
                  <a16:creationId xmlns:a16="http://schemas.microsoft.com/office/drawing/2014/main" id="{9439243E-BDC7-59BD-59D6-FFBCDA9548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63" y="2750"/>
              <a:ext cx="0" cy="2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Line 31">
              <a:extLst>
                <a:ext uri="{FF2B5EF4-FFF2-40B4-BE49-F238E27FC236}">
                  <a16:creationId xmlns:a16="http://schemas.microsoft.com/office/drawing/2014/main" id="{6BC9172C-4505-A5F7-F7ED-7BC87CB1D4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70" y="2750"/>
              <a:ext cx="0" cy="2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Line 32">
              <a:extLst>
                <a:ext uri="{FF2B5EF4-FFF2-40B4-BE49-F238E27FC236}">
                  <a16:creationId xmlns:a16="http://schemas.microsoft.com/office/drawing/2014/main" id="{B17AA3A4-84EE-6420-F9B3-1BF967082C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77" y="2750"/>
              <a:ext cx="0" cy="2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7" name="Text Box 16">
            <a:extLst>
              <a:ext uri="{FF2B5EF4-FFF2-40B4-BE49-F238E27FC236}">
                <a16:creationId xmlns:a16="http://schemas.microsoft.com/office/drawing/2014/main" id="{CE092C35-58B7-48A4-5DBA-0F7B9166F2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4751" y="5805488"/>
            <a:ext cx="4429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</a:t>
            </a:r>
            <a:r>
              <a:rPr kumimoji="0" lang="it-IT" altLang="it-IT" sz="20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0</a:t>
            </a:r>
            <a:endParaRPr kumimoji="0" lang="it-IT" altLang="it-IT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8" name="Text Box 17">
            <a:extLst>
              <a:ext uri="{FF2B5EF4-FFF2-40B4-BE49-F238E27FC236}">
                <a16:creationId xmlns:a16="http://schemas.microsoft.com/office/drawing/2014/main" id="{85DE8DBA-69CB-604B-7C14-42D0899959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2563" y="5805488"/>
            <a:ext cx="4143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0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</a:t>
            </a:r>
            <a:r>
              <a:rPr kumimoji="0" lang="it-IT" altLang="it-IT" sz="2000" b="0" i="0" u="none" strike="noStrike" kern="1200" cap="none" spc="0" normalizeH="0" baseline="-2500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</a:t>
            </a:r>
            <a:endParaRPr kumimoji="0" lang="it-IT" altLang="it-IT" sz="20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9" name="Text Box 18">
            <a:extLst>
              <a:ext uri="{FF2B5EF4-FFF2-40B4-BE49-F238E27FC236}">
                <a16:creationId xmlns:a16="http://schemas.microsoft.com/office/drawing/2014/main" id="{52F7DE19-73FA-284A-DCFB-07CD36C307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1176" y="5805488"/>
            <a:ext cx="441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</a:t>
            </a:r>
            <a:r>
              <a:rPr kumimoji="0" lang="it-IT" altLang="it-IT" sz="2000" b="0" i="0" u="none" strike="noStrike" kern="1200" cap="none" spc="0" normalizeH="0" baseline="-2500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</a:t>
            </a:r>
            <a:endParaRPr kumimoji="0" lang="it-IT" altLang="it-IT" sz="20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70" name="Text Box 19">
            <a:extLst>
              <a:ext uri="{FF2B5EF4-FFF2-40B4-BE49-F238E27FC236}">
                <a16:creationId xmlns:a16="http://schemas.microsoft.com/office/drawing/2014/main" id="{B595E52C-8878-44BA-215C-5592625D6D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5801" y="5805488"/>
            <a:ext cx="4429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</a:t>
            </a:r>
            <a:r>
              <a:rPr kumimoji="0" lang="it-IT" altLang="it-IT" sz="2000" b="0" i="0" u="none" strike="noStrike" kern="1200" cap="none" spc="0" normalizeH="0" baseline="-25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3</a:t>
            </a:r>
            <a:endParaRPr kumimoji="0" lang="it-IT" altLang="it-IT" sz="20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14523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5">
            <a:extLst>
              <a:ext uri="{FF2B5EF4-FFF2-40B4-BE49-F238E27FC236}">
                <a16:creationId xmlns:a16="http://schemas.microsoft.com/office/drawing/2014/main" id="{E4A899EA-0E9D-FA7E-408B-257760B4C4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0627" y="2365595"/>
            <a:ext cx="8807896" cy="3170099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68686"/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Each core</a:t>
            </a:r>
          </a:p>
          <a:p>
            <a:pPr marL="1257300" marR="0" lvl="2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compute its own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partial sum.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At every step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 </a:t>
            </a: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half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of cores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(with </a:t>
            </a: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respect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to the </a:t>
            </a: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previous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step)     	</a:t>
            </a: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computes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a </a:t>
            </a: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contribution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of the </a:t>
            </a: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partial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sum.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  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The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global sum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is stored in the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shared memory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.</a:t>
            </a: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grpSp>
        <p:nvGrpSpPr>
          <p:cNvPr id="6" name="Group 9">
            <a:extLst>
              <a:ext uri="{FF2B5EF4-FFF2-40B4-BE49-F238E27FC236}">
                <a16:creationId xmlns:a16="http://schemas.microsoft.com/office/drawing/2014/main" id="{A801C8FD-4BF8-4F6C-C70E-6E6088DF9A9A}"/>
              </a:ext>
            </a:extLst>
          </p:cNvPr>
          <p:cNvGrpSpPr>
            <a:grpSpLocks/>
          </p:cNvGrpSpPr>
          <p:nvPr/>
        </p:nvGrpSpPr>
        <p:grpSpPr bwMode="auto">
          <a:xfrm>
            <a:off x="2560627" y="2789458"/>
            <a:ext cx="4005263" cy="3357562"/>
            <a:chOff x="144" y="1659"/>
            <a:chExt cx="2523" cy="2115"/>
          </a:xfrm>
        </p:grpSpPr>
        <p:sp>
          <p:nvSpPr>
            <p:cNvPr id="7" name="AutoShape 10">
              <a:extLst>
                <a:ext uri="{FF2B5EF4-FFF2-40B4-BE49-F238E27FC236}">
                  <a16:creationId xmlns:a16="http://schemas.microsoft.com/office/drawing/2014/main" id="{589837BF-9F05-A08A-0D11-C8CC07E1EB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1659"/>
              <a:ext cx="351" cy="2037"/>
            </a:xfrm>
            <a:prstGeom prst="curvedRightArrow">
              <a:avLst>
                <a:gd name="adj1" fmla="val 66471"/>
                <a:gd name="adj2" fmla="val 132995"/>
                <a:gd name="adj3" fmla="val 33333"/>
              </a:avLst>
            </a:prstGeom>
            <a:gradFill rotWithShape="0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1"/>
            </a:gra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alt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8" name="Text Box 11">
              <a:extLst>
                <a:ext uri="{FF2B5EF4-FFF2-40B4-BE49-F238E27FC236}">
                  <a16:creationId xmlns:a16="http://schemas.microsoft.com/office/drawing/2014/main" id="{AE418100-4EB8-C44E-BDEB-5DC323C387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5" y="3486"/>
              <a:ext cx="21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it-IT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rPr>
                <a:t>Concurrent</a:t>
              </a:r>
              <a:r>
                <a:rPr kumimoji="0" lang="it-IT" altLang="it-IT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rPr>
                <a:t> </a:t>
              </a:r>
              <a:r>
                <a:rPr kumimoji="0" lang="it-IT" altLang="it-IT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rPr>
                <a:t>operations</a:t>
              </a:r>
              <a:endPara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8B723E59-012C-021C-F1C9-635ECD6396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6827" y="2213194"/>
            <a:ext cx="8534400" cy="2567105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D2B3D682-8C4B-1055-1535-FFAC674764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245" y="789104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3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/>
                <a:ea typeface="+mj-ea"/>
                <a:cs typeface="+mj-cs"/>
              </a:rPr>
              <a:t>II strategy </a:t>
            </a:r>
            <a:r>
              <a:rPr kumimoji="0" lang="it-IT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j-ea"/>
                <a:cs typeface="+mj-cs"/>
              </a:rPr>
              <a:t>(</a:t>
            </a:r>
            <a:r>
              <a:rPr kumimoji="0" lang="it-IT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ea typeface="+mj-ea"/>
                <a:cs typeface="+mj-cs"/>
              </a:rPr>
              <a:t>MIMD-SM</a:t>
            </a:r>
            <a:r>
              <a:rPr kumimoji="0" lang="it-IT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j-ea"/>
                <a:cs typeface="+mj-cs"/>
              </a:rPr>
              <a:t>)</a:t>
            </a:r>
            <a:endParaRPr kumimoji="0" lang="it-IT" altLang="it-IT" sz="32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mic Sans MS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52119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1FC492F7-668E-D77B-C59B-71389EC3F5BC}"/>
              </a:ext>
            </a:extLst>
          </p:cNvPr>
          <p:cNvSpPr txBox="1">
            <a:spLocks noChangeArrowheads="1"/>
          </p:cNvSpPr>
          <p:nvPr/>
        </p:nvSpPr>
        <p:spPr>
          <a:xfrm>
            <a:off x="2577288" y="2428868"/>
            <a:ext cx="7143799" cy="3143272"/>
          </a:xfrm>
          <a:prstGeom prst="rect">
            <a:avLst/>
          </a:prstGeom>
          <a:ln w="57150" cmpd="thickThin">
            <a:solidFill>
              <a:srgbClr val="33CC33"/>
            </a:solidFill>
          </a:ln>
        </p:spPr>
        <p:txBody>
          <a:bodyPr tIns="288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sz="3600">
                <a:solidFill>
                  <a:srgbClr val="C00000"/>
                </a:solidFill>
              </a:rPr>
              <a:t>There isn’t a 3rd strategy!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sz="3600"/>
              <a:t> There is no need to design it, because the result is always stored in the shared memory!</a:t>
            </a: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81836886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A3933CBD-B058-6ECB-3DA9-0D39C7610E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0013" y="1421334"/>
            <a:ext cx="8737382" cy="2640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4320" indent="-274320" algn="ctr" fontAlgn="auto"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</a:pPr>
            <a:r>
              <a:rPr lang="en-US" sz="3600" baseline="0" dirty="0">
                <a:solidFill>
                  <a:prstClr val="black"/>
                </a:solidFill>
                <a:latin typeface="Constantia"/>
              </a:rPr>
              <a:t>There are several tools </a:t>
            </a:r>
          </a:p>
          <a:p>
            <a:pPr marL="274320" indent="-274320" algn="ctr" fontAlgn="auto"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</a:pPr>
            <a:r>
              <a:rPr lang="en-US" sz="3600" baseline="0" dirty="0">
                <a:solidFill>
                  <a:prstClr val="black"/>
                </a:solidFill>
                <a:latin typeface="Constantia"/>
              </a:rPr>
              <a:t>for software development in </a:t>
            </a:r>
          </a:p>
          <a:p>
            <a:pPr marL="274320" indent="-274320" algn="ctr" fontAlgn="auto"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</a:pPr>
            <a:r>
              <a:rPr lang="en-US" sz="3600" baseline="0" dirty="0">
                <a:solidFill>
                  <a:prstClr val="black"/>
                </a:solidFill>
                <a:latin typeface="Constantia"/>
              </a:rPr>
              <a:t>MIMD-Shared Memory </a:t>
            </a:r>
          </a:p>
          <a:p>
            <a:pPr marL="274320" indent="-274320" algn="ctr" fontAlgn="auto"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</a:pPr>
            <a:r>
              <a:rPr lang="en-US" sz="3600" baseline="0" dirty="0">
                <a:solidFill>
                  <a:prstClr val="black"/>
                </a:solidFill>
                <a:latin typeface="Constantia"/>
              </a:rPr>
              <a:t>computing environment</a:t>
            </a:r>
            <a:endParaRPr lang="it-IT" sz="3600" baseline="0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6" name="AutoShape 4">
            <a:extLst>
              <a:ext uri="{FF2B5EF4-FFF2-40B4-BE49-F238E27FC236}">
                <a16:creationId xmlns:a16="http://schemas.microsoft.com/office/drawing/2014/main" id="{BE24DEFD-0AD2-E733-63DB-770C386E31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6695" y="4663173"/>
            <a:ext cx="6929437" cy="783193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 w="57150" cmpd="thinThick">
            <a:solidFill>
              <a:srgbClr val="D2109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aseline="0" dirty="0" err="1">
                <a:solidFill>
                  <a:srgbClr val="D2109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OpenMp</a:t>
            </a:r>
            <a:r>
              <a:rPr lang="it-IT" sz="4000" dirty="0">
                <a:solidFill>
                  <a:srgbClr val="D2109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- </a:t>
            </a:r>
            <a:r>
              <a:rPr lang="it-IT" sz="4000" baseline="0" dirty="0" err="1">
                <a:solidFill>
                  <a:srgbClr val="D2109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Pthreads</a:t>
            </a:r>
            <a:endParaRPr lang="it-IT" sz="4000" baseline="0" dirty="0">
              <a:solidFill>
                <a:srgbClr val="D2109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094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F975824-4421-2C65-3312-848E094F0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9351" y="2964398"/>
            <a:ext cx="4908550" cy="464602"/>
          </a:xfrm>
        </p:spPr>
        <p:txBody>
          <a:bodyPr/>
          <a:lstStyle/>
          <a:p>
            <a:pPr algn="ctr"/>
            <a:r>
              <a:rPr lang="it-IT" dirty="0" err="1"/>
              <a:t>pyOMP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60158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AF9B01E-CBA9-0C9D-FEA3-9CC4B90DD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697" y="1318723"/>
            <a:ext cx="9605477" cy="464602"/>
          </a:xfrm>
        </p:spPr>
        <p:txBody>
          <a:bodyPr/>
          <a:lstStyle/>
          <a:p>
            <a:r>
              <a:rPr lang="it-IT" dirty="0" err="1"/>
              <a:t>Computational</a:t>
            </a:r>
            <a:r>
              <a:rPr lang="it-IT" dirty="0"/>
              <a:t> kernels:</a:t>
            </a:r>
            <a:br>
              <a:rPr lang="it-IT" dirty="0"/>
            </a:br>
            <a:r>
              <a:rPr lang="it-IT" sz="2800" dirty="0"/>
              <a:t>data </a:t>
            </a:r>
            <a:r>
              <a:rPr lang="it-IT" sz="2800" dirty="0" err="1"/>
              <a:t>structures</a:t>
            </a:r>
            <a:endParaRPr lang="it-IT" sz="2800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E102595-A73A-5A9A-04C8-044F0DBA1C8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7251" y="2634191"/>
            <a:ext cx="10851270" cy="406115"/>
          </a:xfrm>
        </p:spPr>
        <p:txBody>
          <a:bodyPr/>
          <a:lstStyle/>
          <a:p>
            <a:pPr algn="ctr"/>
            <a:r>
              <a:rPr lang="en-US" sz="3200" dirty="0"/>
              <a:t>whatever is the problem to be solved </a:t>
            </a:r>
          </a:p>
          <a:p>
            <a:pPr algn="ctr"/>
            <a:r>
              <a:rPr lang="en-US" sz="2800" dirty="0"/>
              <a:t>(and you have seen and will see it in the previous and next lessons)</a:t>
            </a:r>
            <a:r>
              <a:rPr lang="en-US" sz="3200" dirty="0"/>
              <a:t> </a:t>
            </a:r>
          </a:p>
          <a:p>
            <a:pPr algn="ctr"/>
            <a:r>
              <a:rPr lang="en-US" sz="3200" dirty="0"/>
              <a:t>the basic computational kernels to parallelize are based on </a:t>
            </a:r>
          </a:p>
          <a:p>
            <a:pPr algn="ctr"/>
            <a:r>
              <a:rPr lang="en-US" sz="3200" dirty="0"/>
              <a:t>only two data structures:</a:t>
            </a:r>
          </a:p>
          <a:p>
            <a:pPr algn="ctr"/>
            <a:r>
              <a:rPr lang="en-US" sz="3200" dirty="0"/>
              <a:t> vectors and matrices</a:t>
            </a:r>
          </a:p>
          <a:p>
            <a:pPr algn="ctr"/>
            <a:r>
              <a:rPr lang="en-US" sz="3200" dirty="0"/>
              <a:t>i.e. 1D-2D arrays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140901126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F2C7CFC9-F0A1-6583-3E92-A3B615C83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7048" y="2608188"/>
            <a:ext cx="6414927" cy="2411414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6" name="Nuvola 5">
            <a:extLst>
              <a:ext uri="{FF2B5EF4-FFF2-40B4-BE49-F238E27FC236}">
                <a16:creationId xmlns:a16="http://schemas.microsoft.com/office/drawing/2014/main" id="{AA1801F4-0C75-ADAE-470D-71DD62A35ED4}"/>
              </a:ext>
            </a:extLst>
          </p:cNvPr>
          <p:cNvSpPr/>
          <p:nvPr/>
        </p:nvSpPr>
        <p:spPr>
          <a:xfrm>
            <a:off x="8249398" y="2918136"/>
            <a:ext cx="3138667" cy="1791518"/>
          </a:xfrm>
          <a:prstGeom prst="cloud">
            <a:avLst/>
          </a:prstGeom>
          <a:solidFill>
            <a:schemeClr val="accent6">
              <a:lumMod val="7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white"/>
                </a:solidFill>
                <a:latin typeface="Comic Sans MS" pitchFamily="66" charset="0"/>
              </a:rPr>
              <a:t>synchronization and communication between different devices</a:t>
            </a:r>
            <a:endParaRPr lang="it-IT" sz="1600" baseline="0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AB73CDC5-73C0-65A3-98DF-50B0C55D339B}"/>
              </a:ext>
            </a:extLst>
          </p:cNvPr>
          <p:cNvSpPr txBox="1"/>
          <p:nvPr/>
        </p:nvSpPr>
        <p:spPr>
          <a:xfrm>
            <a:off x="641308" y="1120082"/>
            <a:ext cx="6130774" cy="12557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" pitchFamily="2" charset="2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Computer MIMD</a:t>
            </a:r>
          </a:p>
          <a:p>
            <a:pPr marL="274320" marR="0" lvl="0" indent="-27432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" pitchFamily="2" charset="2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+ </a:t>
            </a:r>
          </a:p>
          <a:p>
            <a:pPr marL="274320" marR="0" lvl="0" indent="-27432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" pitchFamily="2" charset="2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D21091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GPU</a:t>
            </a:r>
          </a:p>
          <a:p>
            <a:pPr marL="274320" marR="0" lvl="0" indent="-27432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" pitchFamily="2" charset="2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(Graphic Processing Unit)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077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>
            <a:extLst>
              <a:ext uri="{FF2B5EF4-FFF2-40B4-BE49-F238E27FC236}">
                <a16:creationId xmlns:a16="http://schemas.microsoft.com/office/drawing/2014/main" id="{57BA9996-2E36-B2DF-2CC0-8584923E98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2465" y="972722"/>
            <a:ext cx="7456487" cy="13223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endParaRPr lang="it-IT" sz="800" b="1" dirty="0">
              <a:latin typeface="Arial" pitchFamily="34" charset="0"/>
            </a:endParaRPr>
          </a:p>
          <a:p>
            <a:pPr>
              <a:defRPr/>
            </a:pPr>
            <a:r>
              <a:rPr lang="it-IT" sz="3200" b="1" dirty="0" err="1">
                <a:latin typeface="Arial" pitchFamily="34" charset="0"/>
              </a:rPr>
              <a:t>What</a:t>
            </a:r>
            <a:r>
              <a:rPr lang="it-IT" sz="3200" b="1" dirty="0">
                <a:latin typeface="Arial" pitchFamily="34" charset="0"/>
              </a:rPr>
              <a:t> are </a:t>
            </a:r>
            <a:r>
              <a:rPr lang="it-IT" sz="3200" b="1" dirty="0" err="1">
                <a:latin typeface="Arial" pitchFamily="34" charset="0"/>
              </a:rPr>
              <a:t>GPUs</a:t>
            </a:r>
            <a:r>
              <a:rPr lang="it-IT" sz="3200" b="1" dirty="0">
                <a:latin typeface="Arial" pitchFamily="34" charset="0"/>
              </a:rPr>
              <a:t>?</a:t>
            </a:r>
          </a:p>
          <a:p>
            <a:pPr>
              <a:defRPr/>
            </a:pPr>
            <a:r>
              <a:rPr lang="it-IT" sz="3200" b="1" dirty="0">
                <a:latin typeface="Arial" pitchFamily="34" charset="0"/>
              </a:rPr>
              <a:t>GPU = Graphic Processing Unit</a:t>
            </a:r>
          </a:p>
          <a:p>
            <a:pPr>
              <a:defRPr/>
            </a:pPr>
            <a:endParaRPr lang="it-IT" sz="800" b="1" dirty="0">
              <a:latin typeface="Avant Garde"/>
            </a:endParaRPr>
          </a:p>
        </p:txBody>
      </p:sp>
      <p:sp>
        <p:nvSpPr>
          <p:cNvPr id="6" name="Text Box 13">
            <a:extLst>
              <a:ext uri="{FF2B5EF4-FFF2-40B4-BE49-F238E27FC236}">
                <a16:creationId xmlns:a16="http://schemas.microsoft.com/office/drawing/2014/main" id="{D084BDBA-7D94-9F28-EA9F-8E3F134FB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565" y="3515897"/>
            <a:ext cx="8085137" cy="830263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it-IT" sz="2400">
                <a:latin typeface="Arial" panose="020B0604020202020204" pitchFamily="34" charset="0"/>
              </a:rPr>
              <a:t>GPUs born in the </a:t>
            </a:r>
            <a:r>
              <a:rPr lang="en-US" altLang="it-IT" sz="2400" b="1" i="1">
                <a:latin typeface="Arial" panose="020B0604020202020204" pitchFamily="34" charset="0"/>
              </a:rPr>
              <a:t>Computer Graphics</a:t>
            </a:r>
            <a:r>
              <a:rPr lang="en-US" altLang="it-IT" sz="2400">
                <a:latin typeface="Arial" panose="020B0604020202020204" pitchFamily="34" charset="0"/>
              </a:rPr>
              <a:t> field: rendering and graphics operations, parallel approach for big data</a:t>
            </a:r>
            <a:endParaRPr lang="it-IT" altLang="it-IT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12">
            <a:extLst>
              <a:ext uri="{FF2B5EF4-FFF2-40B4-BE49-F238E27FC236}">
                <a16:creationId xmlns:a16="http://schemas.microsoft.com/office/drawing/2014/main" id="{1B47E5E5-4197-8447-221B-78D6AF28D2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565" y="2512597"/>
            <a:ext cx="7993062" cy="830263"/>
          </a:xfrm>
          <a:prstGeom prst="rect">
            <a:avLst/>
          </a:prstGeom>
          <a:solidFill>
            <a:srgbClr val="EAEAEA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it-IT" sz="24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parallel microprocessors of modern video cards</a:t>
            </a:r>
          </a:p>
          <a:p>
            <a:pPr algn="ctr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it-IT" sz="24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computer or console</a:t>
            </a:r>
            <a:endParaRPr lang="it-IT" altLang="it-IT" sz="240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13">
            <a:extLst>
              <a:ext uri="{FF2B5EF4-FFF2-40B4-BE49-F238E27FC236}">
                <a16:creationId xmlns:a16="http://schemas.microsoft.com/office/drawing/2014/main" id="{B0392E69-4538-A086-0312-AA7534B072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6289" y="5133858"/>
            <a:ext cx="6333614" cy="923330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dirty="0">
                <a:solidFill>
                  <a:schemeClr val="bg1"/>
                </a:solidFill>
                <a:latin typeface="Arial" pitchFamily="34" charset="0"/>
              </a:rPr>
              <a:t>Thanks to their parallel processing power, </a:t>
            </a:r>
          </a:p>
          <a:p>
            <a:pPr algn="ctr" eaLnBrk="1" hangingPunct="1">
              <a:defRPr/>
            </a:pPr>
            <a:r>
              <a:rPr lang="en-US" dirty="0">
                <a:solidFill>
                  <a:schemeClr val="bg1"/>
                </a:solidFill>
                <a:latin typeface="Arial" pitchFamily="34" charset="0"/>
              </a:rPr>
              <a:t>the GPUs were also used in </a:t>
            </a:r>
          </a:p>
          <a:p>
            <a:pPr algn="ctr" eaLnBrk="1" hangingPunct="1">
              <a:defRPr/>
            </a:pPr>
            <a:r>
              <a:rPr lang="en-US" dirty="0">
                <a:solidFill>
                  <a:schemeClr val="bg1"/>
                </a:solidFill>
                <a:latin typeface="Arial" pitchFamily="34" charset="0"/>
              </a:rPr>
              <a:t>General Purpose applications!</a:t>
            </a:r>
          </a:p>
        </p:txBody>
      </p:sp>
      <p:sp>
        <p:nvSpPr>
          <p:cNvPr id="9" name="Down Arrow 9">
            <a:extLst>
              <a:ext uri="{FF2B5EF4-FFF2-40B4-BE49-F238E27FC236}">
                <a16:creationId xmlns:a16="http://schemas.microsoft.com/office/drawing/2014/main" id="{C7FCB940-EC96-1805-4B80-53A9DFD66C42}"/>
              </a:ext>
            </a:extLst>
          </p:cNvPr>
          <p:cNvSpPr/>
          <p:nvPr/>
        </p:nvSpPr>
        <p:spPr bwMode="auto">
          <a:xfrm>
            <a:off x="5671115" y="4426993"/>
            <a:ext cx="936625" cy="792163"/>
          </a:xfrm>
          <a:prstGeom prst="downArrow">
            <a:avLst/>
          </a:prstGeom>
          <a:solidFill>
            <a:srgbClr val="C00000"/>
          </a:solidFill>
          <a:ln w="952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665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>
            <a:extLst>
              <a:ext uri="{FF2B5EF4-FFF2-40B4-BE49-F238E27FC236}">
                <a16:creationId xmlns:a16="http://schemas.microsoft.com/office/drawing/2014/main" id="{7C3B81C5-7B90-2F54-F28E-78B649B18B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2910" y="1477665"/>
            <a:ext cx="2900362" cy="52387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800" b="1">
                <a:solidFill>
                  <a:schemeClr val="bg1"/>
                </a:solidFill>
                <a:latin typeface="Arial" panose="020B0604020202020204" pitchFamily="34" charset="0"/>
              </a:rPr>
              <a:t>why use GPUs?</a:t>
            </a:r>
            <a:endParaRPr lang="it-IT" altLang="it-IT" sz="2400" b="1">
              <a:solidFill>
                <a:schemeClr val="bg1"/>
              </a:solidFill>
            </a:endParaRPr>
          </a:p>
        </p:txBody>
      </p:sp>
      <p:sp>
        <p:nvSpPr>
          <p:cNvPr id="6" name="Text Box 12">
            <a:extLst>
              <a:ext uri="{FF2B5EF4-FFF2-40B4-BE49-F238E27FC236}">
                <a16:creationId xmlns:a16="http://schemas.microsoft.com/office/drawing/2014/main" id="{2095E7AC-504B-800E-7759-DAE1AB0D02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0792" y="3667125"/>
            <a:ext cx="8424863" cy="1631950"/>
          </a:xfrm>
          <a:prstGeom prst="rect">
            <a:avLst/>
          </a:prstGeom>
          <a:solidFill>
            <a:srgbClr val="EAEAEA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 b="1">
                <a:solidFill>
                  <a:srgbClr val="C00000"/>
                </a:solidFill>
                <a:latin typeface="Arial" panose="020B0604020202020204" pitchFamily="34" charset="0"/>
              </a:rPr>
              <a:t>Actually, GPUs offer the best performance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2000" b="1">
                <a:solidFill>
                  <a:srgbClr val="C00000"/>
                </a:solidFill>
                <a:latin typeface="Arial" panose="020B0604020202020204" pitchFamily="34" charset="0"/>
              </a:rPr>
              <a:t>at a low market cost</a:t>
            </a:r>
            <a:r>
              <a:rPr lang="it-IT" altLang="it-IT" sz="2000" b="1">
                <a:solidFill>
                  <a:srgbClr val="C00000"/>
                </a:solidFill>
                <a:latin typeface="Arial" panose="020B0604020202020204" pitchFamily="34" charset="0"/>
              </a:rPr>
              <a:t>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it-IT" sz="2000">
                <a:latin typeface="Arial" panose="020B0604020202020204" pitchFamily="34" charset="0"/>
              </a:rPr>
              <a:t>Referring to Moore's Law (CPUs performance doubles every 18 months), GPUs performance double every 6 months.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it-IT" sz="2000" b="1">
                <a:latin typeface="Arial" panose="020B0604020202020204" pitchFamily="34" charset="0"/>
              </a:rPr>
              <a:t>Remark: triple</a:t>
            </a:r>
            <a:r>
              <a:rPr lang="en-US" altLang="it-IT" sz="2000">
                <a:latin typeface="Arial" panose="020B0604020202020204" pitchFamily="34" charset="0"/>
              </a:rPr>
              <a:t> Moore's Law!</a:t>
            </a:r>
            <a:endParaRPr lang="it-IT" altLang="it-IT" sz="20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650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>
            <a:extLst>
              <a:ext uri="{FF2B5EF4-FFF2-40B4-BE49-F238E27FC236}">
                <a16:creationId xmlns:a16="http://schemas.microsoft.com/office/drawing/2014/main" id="{502610C7-35E0-94CA-57D5-33BA42DF71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9911" y="937071"/>
            <a:ext cx="6016391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endParaRPr lang="it-IT" sz="800" b="1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it-IT" sz="3200" b="1" dirty="0">
                <a:latin typeface="Arial" pitchFamily="34" charset="0"/>
                <a:cs typeface="Arial" pitchFamily="34" charset="0"/>
              </a:rPr>
              <a:t>GPU: the programming model</a:t>
            </a:r>
            <a:endParaRPr lang="it-IT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tangolo 4">
            <a:extLst>
              <a:ext uri="{FF2B5EF4-FFF2-40B4-BE49-F238E27FC236}">
                <a16:creationId xmlns:a16="http://schemas.microsoft.com/office/drawing/2014/main" id="{36C12A9D-9788-76FE-3C37-1FD6107C18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1481" y="1924789"/>
            <a:ext cx="435357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it-IT" sz="2400" dirty="0"/>
              <a:t>The programming model considers the </a:t>
            </a:r>
            <a:r>
              <a:rPr lang="it-IT" altLang="it-IT" sz="2400" b="1" dirty="0"/>
              <a:t>CPU </a:t>
            </a:r>
            <a:r>
              <a:rPr lang="it-IT" altLang="it-IT" sz="2400" dirty="0"/>
              <a:t>and the </a:t>
            </a:r>
            <a:r>
              <a:rPr lang="it-IT" altLang="it-IT" sz="2400" b="1" dirty="0"/>
              <a:t>GPU </a:t>
            </a:r>
            <a:r>
              <a:rPr lang="en-US" altLang="it-IT" sz="2400" dirty="0"/>
              <a:t>as two distinct and separate machines, called </a:t>
            </a:r>
            <a:r>
              <a:rPr lang="it-IT" altLang="it-IT" sz="2400" b="1" dirty="0" err="1">
                <a:solidFill>
                  <a:srgbClr val="C00000"/>
                </a:solidFill>
              </a:rPr>
              <a:t>host</a:t>
            </a:r>
            <a:r>
              <a:rPr lang="it-IT" altLang="it-IT" sz="2400" dirty="0"/>
              <a:t> and </a:t>
            </a:r>
            <a:r>
              <a:rPr lang="it-IT" altLang="it-IT" sz="2400" b="1" dirty="0">
                <a:solidFill>
                  <a:srgbClr val="C00000"/>
                </a:solidFill>
              </a:rPr>
              <a:t>device</a:t>
            </a:r>
            <a:r>
              <a:rPr lang="it-IT" altLang="it-IT" sz="2400" dirty="0"/>
              <a:t>.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E2616791-A53D-5537-1362-02451B8A01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518" y="4281488"/>
            <a:ext cx="11813557" cy="769937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buClr>
                <a:srgbClr val="C00000"/>
              </a:buClr>
              <a:buFontTx/>
              <a:buNone/>
            </a:pPr>
            <a:r>
              <a:rPr lang="en-US" altLang="it-IT" sz="2200" dirty="0">
                <a:solidFill>
                  <a:schemeClr val="bg1"/>
                </a:solidFill>
                <a:latin typeface="Arial" panose="020B0604020202020204" pitchFamily="34" charset="0"/>
              </a:rPr>
              <a:t>Each program combines:</a:t>
            </a:r>
          </a:p>
          <a:p>
            <a:pPr algn="just">
              <a:spcBef>
                <a:spcPct val="0"/>
              </a:spcBef>
              <a:buClr>
                <a:srgbClr val="C00000"/>
              </a:buClr>
              <a:buFontTx/>
              <a:buNone/>
            </a:pPr>
            <a:r>
              <a:rPr lang="en-US" altLang="it-IT" sz="2200" dirty="0">
                <a:solidFill>
                  <a:schemeClr val="bg1"/>
                </a:solidFill>
                <a:latin typeface="Arial" panose="020B0604020202020204" pitchFamily="34" charset="0"/>
              </a:rPr>
              <a:t>sequential parts (demanded to the </a:t>
            </a:r>
            <a:r>
              <a:rPr lang="en-US" altLang="it-IT" sz="2200" b="1" u="sng" dirty="0">
                <a:solidFill>
                  <a:schemeClr val="bg1"/>
                </a:solidFill>
                <a:latin typeface="Arial" panose="020B0604020202020204" pitchFamily="34" charset="0"/>
              </a:rPr>
              <a:t>host</a:t>
            </a:r>
            <a:r>
              <a:rPr lang="en-US" altLang="it-IT" sz="2200" dirty="0">
                <a:solidFill>
                  <a:schemeClr val="bg1"/>
                </a:solidFill>
                <a:latin typeface="Arial" panose="020B0604020202020204" pitchFamily="34" charset="0"/>
              </a:rPr>
              <a:t>) and parallel parts (demanded to the </a:t>
            </a:r>
            <a:r>
              <a:rPr lang="en-US" altLang="it-IT" sz="2200" b="1" u="sng" dirty="0">
                <a:solidFill>
                  <a:schemeClr val="bg1"/>
                </a:solidFill>
                <a:latin typeface="Arial" panose="020B0604020202020204" pitchFamily="34" charset="0"/>
              </a:rPr>
              <a:t>device</a:t>
            </a:r>
            <a:r>
              <a:rPr lang="en-US" altLang="it-IT" sz="2200" dirty="0">
                <a:solidFill>
                  <a:schemeClr val="bg1"/>
                </a:solidFill>
                <a:latin typeface="Arial" panose="020B0604020202020204" pitchFamily="34" charset="0"/>
              </a:rPr>
              <a:t>).</a:t>
            </a:r>
            <a:endParaRPr lang="it-IT" altLang="it-IT" sz="2400" i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8" name="Freccia in giù 7">
            <a:extLst>
              <a:ext uri="{FF2B5EF4-FFF2-40B4-BE49-F238E27FC236}">
                <a16:creationId xmlns:a16="http://schemas.microsoft.com/office/drawing/2014/main" id="{D9EC7D5C-44B4-C0D6-EF55-7FD9493032A3}"/>
              </a:ext>
            </a:extLst>
          </p:cNvPr>
          <p:cNvSpPr/>
          <p:nvPr/>
        </p:nvSpPr>
        <p:spPr bwMode="auto">
          <a:xfrm>
            <a:off x="5555611" y="3484909"/>
            <a:ext cx="1439863" cy="1079500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5192AA4C-5D75-0057-17AF-8292D2A2F1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561" y="5265738"/>
            <a:ext cx="1185651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it-IT" sz="2400" dirty="0"/>
              <a:t>The parts of code which work in parallel are called </a:t>
            </a:r>
            <a:r>
              <a:rPr lang="it-IT" altLang="it-IT" sz="2400" b="1" dirty="0">
                <a:solidFill>
                  <a:srgbClr val="C00000"/>
                </a:solidFill>
              </a:rPr>
              <a:t>kernel</a:t>
            </a:r>
            <a:r>
              <a:rPr lang="it-IT" altLang="it-IT" sz="2400" dirty="0"/>
              <a:t>.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it-IT" sz="2400" dirty="0"/>
              <a:t>The </a:t>
            </a:r>
            <a:r>
              <a:rPr lang="en-US" altLang="it-IT" sz="2400" b="1" dirty="0"/>
              <a:t>host</a:t>
            </a:r>
            <a:r>
              <a:rPr lang="en-US" altLang="it-IT" sz="2400" dirty="0"/>
              <a:t> calls the </a:t>
            </a:r>
            <a:r>
              <a:rPr lang="en-US" altLang="it-IT" sz="2400" b="1" dirty="0"/>
              <a:t>kernels</a:t>
            </a:r>
            <a:r>
              <a:rPr lang="en-US" altLang="it-IT" sz="2400" dirty="0"/>
              <a:t> by configuring the </a:t>
            </a:r>
            <a:r>
              <a:rPr lang="en-US" altLang="it-IT" sz="2400" b="1" dirty="0"/>
              <a:t>device </a:t>
            </a:r>
            <a:r>
              <a:rPr lang="en-US" altLang="it-IT" sz="2400" dirty="0"/>
              <a:t>to run in parallel, passing it </a:t>
            </a:r>
            <a:r>
              <a:rPr lang="en-US" altLang="it-IT" sz="2400" u="sng" dirty="0"/>
              <a:t>some</a:t>
            </a:r>
            <a:r>
              <a:rPr lang="en-US" altLang="it-IT" sz="2400" dirty="0"/>
              <a:t> parameters. The device runs only one </a:t>
            </a:r>
            <a:r>
              <a:rPr lang="en-US" altLang="it-IT" sz="2400" i="1" dirty="0"/>
              <a:t>kernel</a:t>
            </a:r>
            <a:r>
              <a:rPr lang="en-US" altLang="it-IT" sz="2400" dirty="0"/>
              <a:t> </a:t>
            </a:r>
            <a:r>
              <a:rPr lang="en-US" altLang="it-IT" sz="2400" b="1" dirty="0"/>
              <a:t>at a time</a:t>
            </a:r>
            <a:r>
              <a:rPr lang="en-US" altLang="it-IT" sz="2400" dirty="0"/>
              <a:t>. </a:t>
            </a:r>
          </a:p>
        </p:txBody>
      </p:sp>
      <p:pic>
        <p:nvPicPr>
          <p:cNvPr id="10" name="Picture 6">
            <a:extLst>
              <a:ext uri="{FF2B5EF4-FFF2-40B4-BE49-F238E27FC236}">
                <a16:creationId xmlns:a16="http://schemas.microsoft.com/office/drawing/2014/main" id="{ADDEC95D-8B7C-A229-2593-7AA631711E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18819" y="2017700"/>
            <a:ext cx="4422135" cy="1662310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01562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E5E7B4E-6C1F-61C8-07CA-199CB1E441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6369" y="5754783"/>
            <a:ext cx="4572000" cy="646112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C00000"/>
              </a:buClr>
              <a:buFontTx/>
              <a:buNone/>
            </a:pPr>
            <a:r>
              <a:rPr lang="en-US" altLang="it-IT" sz="1800" dirty="0">
                <a:solidFill>
                  <a:schemeClr val="bg1"/>
                </a:solidFill>
                <a:latin typeface="Arial" panose="020B0604020202020204" pitchFamily="34" charset="0"/>
              </a:rPr>
              <a:t>The host get back the results from the device memory to the host memory</a:t>
            </a:r>
            <a:endParaRPr lang="it-IT" altLang="it-IT" sz="1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B0B84E10-17DD-B598-F452-9DADB615D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9831" y="1141754"/>
            <a:ext cx="7569200" cy="7080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endParaRPr lang="it-IT" sz="800" b="1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3200" b="1" dirty="0">
                <a:latin typeface="Arial" pitchFamily="34" charset="0"/>
                <a:cs typeface="Arial" pitchFamily="34" charset="0"/>
              </a:rPr>
              <a:t>Basic structure of a CUDA application</a:t>
            </a:r>
            <a:endParaRPr lang="it-IT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25B628B2-A366-13DB-96D7-F4B6840BBACD}"/>
              </a:ext>
            </a:extLst>
          </p:cNvPr>
          <p:cNvSpPr txBox="1">
            <a:spLocks/>
          </p:cNvSpPr>
          <p:nvPr/>
        </p:nvSpPr>
        <p:spPr>
          <a:xfrm>
            <a:off x="8479631" y="6961529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spcBef>
                <a:spcPct val="20000"/>
              </a:spcBef>
              <a:buChar char="•"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har char="–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»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FFF6D08-9C9B-4AD0-B2AE-15179C904607}" type="slidenum">
              <a:rPr lang="it-IT" altLang="it-IT" sz="1400" smtClean="0"/>
              <a:pPr>
                <a:spcBef>
                  <a:spcPct val="0"/>
                </a:spcBef>
                <a:buFontTx/>
                <a:buNone/>
              </a:pPr>
              <a:t>54</a:t>
            </a:fld>
            <a:endParaRPr lang="it-IT" altLang="it-IT" sz="140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6DCAFAA5-2C77-6A42-8A5B-F94795954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7599" y="2182361"/>
            <a:ext cx="2697163" cy="44243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533BDE9C-CC18-1925-B5A6-AC1271958A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313" y="2438390"/>
            <a:ext cx="8138318" cy="707886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it-IT" sz="2000" dirty="0">
                <a:solidFill>
                  <a:schemeClr val="bg1"/>
                </a:solidFill>
              </a:rPr>
              <a:t>Before calling a kernel, the host transfers the data to be processed from the CPU memory to the GPU memory.</a:t>
            </a:r>
            <a:endParaRPr lang="it-IT" altLang="it-IT" sz="2000" dirty="0">
              <a:solidFill>
                <a:schemeClr val="bg1"/>
              </a:solidFill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617F1FE-0DFC-9A87-8545-DFEC88E9E2C9}"/>
              </a:ext>
            </a:extLst>
          </p:cNvPr>
          <p:cNvSpPr/>
          <p:nvPr/>
        </p:nvSpPr>
        <p:spPr>
          <a:xfrm>
            <a:off x="1161128" y="4112141"/>
            <a:ext cx="6210556" cy="646112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algn="ctr" eaLnBrk="1" hangingPunct="1">
              <a:buClr>
                <a:srgbClr val="C00000"/>
              </a:buClr>
              <a:defRPr/>
            </a:pPr>
            <a:r>
              <a:rPr lang="en-US" sz="1800" dirty="0">
                <a:solidFill>
                  <a:schemeClr val="bg1"/>
                </a:solidFill>
                <a:latin typeface="Arial" pitchFamily="34" charset="0"/>
              </a:rPr>
              <a:t>The host calls the kernel, passing it </a:t>
            </a:r>
          </a:p>
          <a:p>
            <a:pPr algn="ctr" eaLnBrk="1" hangingPunct="1">
              <a:buClr>
                <a:srgbClr val="C00000"/>
              </a:buClr>
              <a:defRPr/>
            </a:pPr>
            <a:r>
              <a:rPr lang="en-US" sz="1800" dirty="0">
                <a:solidFill>
                  <a:schemeClr val="bg1"/>
                </a:solidFill>
                <a:latin typeface="Arial" pitchFamily="34" charset="0"/>
              </a:rPr>
              <a:t>the parameters and configuring its execution.</a:t>
            </a:r>
            <a:endParaRPr lang="it-IT" sz="18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2" name="Freccia in giù 11">
            <a:extLst>
              <a:ext uri="{FF2B5EF4-FFF2-40B4-BE49-F238E27FC236}">
                <a16:creationId xmlns:a16="http://schemas.microsoft.com/office/drawing/2014/main" id="{CC2636D7-D474-7518-C76D-4F709CDFA540}"/>
              </a:ext>
            </a:extLst>
          </p:cNvPr>
          <p:cNvSpPr/>
          <p:nvPr/>
        </p:nvSpPr>
        <p:spPr bwMode="auto">
          <a:xfrm>
            <a:off x="3642438" y="4842024"/>
            <a:ext cx="1439863" cy="955750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13" name="Freccia in giù 12">
            <a:extLst>
              <a:ext uri="{FF2B5EF4-FFF2-40B4-BE49-F238E27FC236}">
                <a16:creationId xmlns:a16="http://schemas.microsoft.com/office/drawing/2014/main" id="{EB913949-6BAC-10E7-68AC-4D864E0CA07F}"/>
              </a:ext>
            </a:extLst>
          </p:cNvPr>
          <p:cNvSpPr/>
          <p:nvPr/>
        </p:nvSpPr>
        <p:spPr bwMode="auto">
          <a:xfrm>
            <a:off x="3642438" y="3245258"/>
            <a:ext cx="1439862" cy="869993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6501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E4400E75-A6E0-2722-4B0A-12F8560EA4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2108" y="2167918"/>
            <a:ext cx="10130412" cy="1143000"/>
          </a:xfrm>
        </p:spPr>
        <p:txBody>
          <a:bodyPr/>
          <a:lstStyle/>
          <a:p>
            <a:pPr eaLnBrk="1" hangingPunct="1"/>
            <a:r>
              <a:rPr lang="it-IT" altLang="it-IT" sz="3200" dirty="0">
                <a:solidFill>
                  <a:srgbClr val="00B050"/>
                </a:solidFill>
              </a:rPr>
              <a:t>Input:</a:t>
            </a:r>
            <a:r>
              <a:rPr lang="it-IT" altLang="it-IT" sz="3200" dirty="0">
                <a:solidFill>
                  <a:srgbClr val="0000FF"/>
                </a:solidFill>
              </a:rPr>
              <a:t> </a:t>
            </a:r>
            <a:r>
              <a:rPr lang="it-IT" altLang="it-IT" sz="2400" dirty="0">
                <a:solidFill>
                  <a:schemeClr val="tx1"/>
                </a:solidFill>
              </a:rPr>
              <a:t>the CPU (</a:t>
            </a:r>
            <a:r>
              <a:rPr lang="it-IT" altLang="it-IT" sz="2400" dirty="0" err="1">
                <a:solidFill>
                  <a:schemeClr val="tx1"/>
                </a:solidFill>
              </a:rPr>
              <a:t>hots</a:t>
            </a:r>
            <a:r>
              <a:rPr lang="it-IT" altLang="it-IT" sz="2400" dirty="0">
                <a:solidFill>
                  <a:schemeClr val="tx1"/>
                </a:solidFill>
              </a:rPr>
              <a:t>) </a:t>
            </a:r>
            <a:r>
              <a:rPr lang="it-IT" altLang="it-IT" sz="2400" dirty="0" err="1">
                <a:solidFill>
                  <a:schemeClr val="tx1"/>
                </a:solidFill>
              </a:rPr>
              <a:t>reads</a:t>
            </a:r>
            <a:r>
              <a:rPr lang="it-IT" altLang="it-IT" sz="2400" dirty="0">
                <a:solidFill>
                  <a:schemeClr val="tx1"/>
                </a:solidFill>
              </a:rPr>
              <a:t> input data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E4FA4D1-33AE-65E4-B2F6-FC115DB01DD7}"/>
              </a:ext>
            </a:extLst>
          </p:cNvPr>
          <p:cNvSpPr txBox="1">
            <a:spLocks noChangeArrowheads="1"/>
          </p:cNvSpPr>
          <p:nvPr/>
        </p:nvSpPr>
        <p:spPr>
          <a:xfrm>
            <a:off x="3948836" y="1080236"/>
            <a:ext cx="8051800" cy="8382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2E3C5D"/>
                </a:solidFill>
                <a:latin typeface="Avenir Black" panose="02000503020000020003" pitchFamily="2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venir Black" panose="02000503020000020003" pitchFamily="2" charset="0"/>
                <a:ea typeface="+mj-ea"/>
                <a:cs typeface="Calibri" panose="020F0502020204030204" pitchFamily="34" charset="0"/>
              </a:rPr>
              <a:t>Parallel</a:t>
            </a:r>
            <a:r>
              <a:rPr kumimoji="0" lang="it-IT" alt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venir Black" panose="02000503020000020003" pitchFamily="2" charset="0"/>
                <a:ea typeface="+mj-ea"/>
                <a:cs typeface="Calibri" panose="020F0502020204030204" pitchFamily="34" charset="0"/>
              </a:rPr>
              <a:t> sum – </a:t>
            </a:r>
            <a:r>
              <a:rPr lang="it-IT" altLang="it-IT" sz="3200" dirty="0">
                <a:solidFill>
                  <a:srgbClr val="C00000"/>
                </a:solidFill>
              </a:rPr>
              <a:t>on </a:t>
            </a:r>
            <a:r>
              <a:rPr kumimoji="0" lang="it-IT" alt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enir Black" panose="02000503020000020003" pitchFamily="2" charset="0"/>
                <a:ea typeface="+mj-ea"/>
                <a:cs typeface="Calibri" panose="020F0502020204030204" pitchFamily="34" charset="0"/>
              </a:rPr>
              <a:t>GPU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9466FF64-4B19-6841-14AD-00D57D97ECED}"/>
              </a:ext>
            </a:extLst>
          </p:cNvPr>
          <p:cNvSpPr txBox="1">
            <a:spLocks noChangeArrowheads="1"/>
          </p:cNvSpPr>
          <p:nvPr/>
        </p:nvSpPr>
        <p:spPr>
          <a:xfrm>
            <a:off x="387163" y="2884670"/>
            <a:ext cx="7772400" cy="4413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it-IT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Example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N=16, p = </a:t>
            </a:r>
            <a:r>
              <a:rPr kumimoji="0" lang="it-IT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many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it-IT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many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it-IT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many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 </a:t>
            </a:r>
            <a:r>
              <a:rPr kumimoji="0" lang="it-IT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it-IT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that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 </a:t>
            </a:r>
            <a:r>
              <a:rPr kumimoji="0" lang="it-IT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need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  <p:sp>
        <p:nvSpPr>
          <p:cNvPr id="38" name="Text Box 34">
            <a:extLst>
              <a:ext uri="{FF2B5EF4-FFF2-40B4-BE49-F238E27FC236}">
                <a16:creationId xmlns:a16="http://schemas.microsoft.com/office/drawing/2014/main" id="{984FA579-4C45-1F17-ACEE-4AC28914F8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9194" y="8113723"/>
            <a:ext cx="709681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3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How to compute the global sum?</a:t>
            </a:r>
            <a:endParaRPr kumimoji="0" lang="it-IT" altLang="it-IT" sz="3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30" name="Rectangle 3">
            <a:extLst>
              <a:ext uri="{FF2B5EF4-FFF2-40B4-BE49-F238E27FC236}">
                <a16:creationId xmlns:a16="http://schemas.microsoft.com/office/drawing/2014/main" id="{6773A26B-B63E-AD1F-C590-54C87D26BF4D}"/>
              </a:ext>
            </a:extLst>
          </p:cNvPr>
          <p:cNvSpPr txBox="1">
            <a:spLocks noChangeArrowheads="1"/>
          </p:cNvSpPr>
          <p:nvPr/>
        </p:nvSpPr>
        <p:spPr>
          <a:xfrm>
            <a:off x="1949536" y="3488119"/>
            <a:ext cx="8229600" cy="43891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9" name="Picture 6">
            <a:extLst>
              <a:ext uri="{FF2B5EF4-FFF2-40B4-BE49-F238E27FC236}">
                <a16:creationId xmlns:a16="http://schemas.microsoft.com/office/drawing/2014/main" id="{7EE5CE54-EBB2-70E5-348A-C95C03717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51414" y="3535076"/>
            <a:ext cx="7462932" cy="2908256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62" name="CasellaDiTesto 61">
            <a:extLst>
              <a:ext uri="{FF2B5EF4-FFF2-40B4-BE49-F238E27FC236}">
                <a16:creationId xmlns:a16="http://schemas.microsoft.com/office/drawing/2014/main" id="{EEC54D81-5E9D-D00C-6728-5389F5787F08}"/>
              </a:ext>
            </a:extLst>
          </p:cNvPr>
          <p:cNvSpPr txBox="1"/>
          <p:nvPr/>
        </p:nvSpPr>
        <p:spPr>
          <a:xfrm>
            <a:off x="2975957" y="4549857"/>
            <a:ext cx="3335478" cy="1477328"/>
          </a:xfrm>
          <a:prstGeom prst="rect">
            <a:avLst/>
          </a:prstGeom>
          <a:solidFill>
            <a:srgbClr val="F49B29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a</a:t>
            </a:r>
            <a:r>
              <a:rPr kumimoji="0" lang="it-IT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0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	a</a:t>
            </a:r>
            <a:r>
              <a:rPr kumimoji="0" lang="it-IT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1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	a</a:t>
            </a:r>
            <a:r>
              <a:rPr kumimoji="0" lang="it-IT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2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	a</a:t>
            </a:r>
            <a:r>
              <a:rPr kumimoji="0" lang="it-IT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3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a</a:t>
            </a:r>
            <a:r>
              <a:rPr kumimoji="0" lang="it-IT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4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	a</a:t>
            </a:r>
            <a:r>
              <a:rPr kumimoji="0" lang="it-IT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5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	a</a:t>
            </a:r>
            <a:r>
              <a:rPr kumimoji="0" lang="it-IT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6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	a</a:t>
            </a:r>
            <a:r>
              <a:rPr kumimoji="0" lang="it-IT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7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a</a:t>
            </a:r>
            <a:r>
              <a:rPr kumimoji="0" lang="it-IT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8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	a</a:t>
            </a:r>
            <a:r>
              <a:rPr kumimoji="0" lang="it-IT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9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	a</a:t>
            </a:r>
            <a:r>
              <a:rPr kumimoji="0" lang="it-IT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10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	a</a:t>
            </a:r>
            <a:r>
              <a:rPr kumimoji="0" lang="it-IT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11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a</a:t>
            </a:r>
            <a:r>
              <a:rPr kumimoji="0" lang="it-IT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12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	a</a:t>
            </a:r>
            <a:r>
              <a:rPr kumimoji="0" lang="it-IT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13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	a</a:t>
            </a:r>
            <a:r>
              <a:rPr kumimoji="0" lang="it-IT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14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	a</a:t>
            </a:r>
            <a:r>
              <a:rPr kumimoji="0" lang="it-IT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15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9966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E4400E75-A6E0-2722-4B0A-12F8560EA4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1435" y="1844837"/>
            <a:ext cx="11858528" cy="1143000"/>
          </a:xfrm>
        </p:spPr>
        <p:txBody>
          <a:bodyPr/>
          <a:lstStyle/>
          <a:p>
            <a:r>
              <a:rPr lang="it-IT" altLang="it-IT" sz="3200" dirty="0">
                <a:solidFill>
                  <a:srgbClr val="00B050"/>
                </a:solidFill>
              </a:rPr>
              <a:t>Data transfert:</a:t>
            </a:r>
            <a:r>
              <a:rPr lang="it-IT" altLang="it-IT" sz="3200" dirty="0">
                <a:solidFill>
                  <a:srgbClr val="0000FF"/>
                </a:solidFill>
              </a:rPr>
              <a:t> </a:t>
            </a:r>
            <a:r>
              <a:rPr lang="en-US" altLang="it-IT" sz="2400" dirty="0">
                <a:solidFill>
                  <a:prstClr val="black"/>
                </a:solidFill>
                <a:latin typeface="Comic Sans MS" pitchFamily="66" charset="0"/>
              </a:rPr>
              <a:t>the host transfers data to be processed from the CPU memory to the GPU memory.</a:t>
            </a:r>
            <a:br>
              <a:rPr lang="it-IT" sz="2400" b="1" u="sng" baseline="0" dirty="0">
                <a:solidFill>
                  <a:prstClr val="black"/>
                </a:solidFill>
                <a:latin typeface="Comic Sans MS" pitchFamily="66" charset="0"/>
              </a:rPr>
            </a:br>
            <a:endParaRPr lang="it-IT" altLang="it-IT" sz="2400" dirty="0">
              <a:solidFill>
                <a:schemeClr val="tx1"/>
              </a:solidFill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E4FA4D1-33AE-65E4-B2F6-FC115DB01DD7}"/>
              </a:ext>
            </a:extLst>
          </p:cNvPr>
          <p:cNvSpPr txBox="1">
            <a:spLocks noChangeArrowheads="1"/>
          </p:cNvSpPr>
          <p:nvPr/>
        </p:nvSpPr>
        <p:spPr>
          <a:xfrm>
            <a:off x="3948836" y="1080236"/>
            <a:ext cx="8051800" cy="8382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2E3C5D"/>
                </a:solidFill>
                <a:latin typeface="Avenir Black" panose="02000503020000020003" pitchFamily="2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venir Black" panose="02000503020000020003" pitchFamily="2" charset="0"/>
                <a:ea typeface="+mj-ea"/>
                <a:cs typeface="Calibri" panose="020F0502020204030204" pitchFamily="34" charset="0"/>
              </a:rPr>
              <a:t>Parallel</a:t>
            </a:r>
            <a:r>
              <a:rPr kumimoji="0" lang="it-IT" alt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venir Black" panose="02000503020000020003" pitchFamily="2" charset="0"/>
                <a:ea typeface="+mj-ea"/>
                <a:cs typeface="Calibri" panose="020F0502020204030204" pitchFamily="34" charset="0"/>
              </a:rPr>
              <a:t> sum – </a:t>
            </a:r>
            <a:r>
              <a:rPr lang="it-IT" altLang="it-IT" sz="3200" dirty="0">
                <a:solidFill>
                  <a:srgbClr val="C00000"/>
                </a:solidFill>
              </a:rPr>
              <a:t>on </a:t>
            </a:r>
            <a:r>
              <a:rPr kumimoji="0" lang="it-IT" alt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enir Black" panose="02000503020000020003" pitchFamily="2" charset="0"/>
                <a:ea typeface="+mj-ea"/>
                <a:cs typeface="Calibri" panose="020F0502020204030204" pitchFamily="34" charset="0"/>
              </a:rPr>
              <a:t>GPU</a:t>
            </a:r>
          </a:p>
        </p:txBody>
      </p:sp>
      <p:sp>
        <p:nvSpPr>
          <p:cNvPr id="38" name="Text Box 34">
            <a:extLst>
              <a:ext uri="{FF2B5EF4-FFF2-40B4-BE49-F238E27FC236}">
                <a16:creationId xmlns:a16="http://schemas.microsoft.com/office/drawing/2014/main" id="{984FA579-4C45-1F17-ACEE-4AC28914F8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9194" y="8113723"/>
            <a:ext cx="709681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3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How to compute the global sum?</a:t>
            </a:r>
            <a:endParaRPr kumimoji="0" lang="it-IT" altLang="it-IT" sz="3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30" name="Rectangle 3">
            <a:extLst>
              <a:ext uri="{FF2B5EF4-FFF2-40B4-BE49-F238E27FC236}">
                <a16:creationId xmlns:a16="http://schemas.microsoft.com/office/drawing/2014/main" id="{6773A26B-B63E-AD1F-C590-54C87D26BF4D}"/>
              </a:ext>
            </a:extLst>
          </p:cNvPr>
          <p:cNvSpPr txBox="1">
            <a:spLocks noChangeArrowheads="1"/>
          </p:cNvSpPr>
          <p:nvPr/>
        </p:nvSpPr>
        <p:spPr>
          <a:xfrm>
            <a:off x="1949536" y="3488119"/>
            <a:ext cx="8229600" cy="43891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ectangle 3">
            <a:extLst>
              <a:ext uri="{FF2B5EF4-FFF2-40B4-BE49-F238E27FC236}">
                <a16:creationId xmlns:a16="http://schemas.microsoft.com/office/drawing/2014/main" id="{C39C2BA0-B3D8-4EBF-C20E-071BB10085F1}"/>
              </a:ext>
            </a:extLst>
          </p:cNvPr>
          <p:cNvSpPr txBox="1">
            <a:spLocks noChangeArrowheads="1"/>
          </p:cNvSpPr>
          <p:nvPr/>
        </p:nvSpPr>
        <p:spPr>
          <a:xfrm>
            <a:off x="387163" y="2884670"/>
            <a:ext cx="7772400" cy="4413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it-IT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Example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N=16, p = </a:t>
            </a:r>
            <a:r>
              <a:rPr kumimoji="0" lang="it-IT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many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it-IT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many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it-IT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many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 </a:t>
            </a:r>
            <a:r>
              <a:rPr kumimoji="0" lang="it-IT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it-IT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that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 </a:t>
            </a:r>
            <a:r>
              <a:rPr kumimoji="0" lang="it-IT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need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  <p:pic>
        <p:nvPicPr>
          <p:cNvPr id="66" name="Picture 6">
            <a:extLst>
              <a:ext uri="{FF2B5EF4-FFF2-40B4-BE49-F238E27FC236}">
                <a16:creationId xmlns:a16="http://schemas.microsoft.com/office/drawing/2014/main" id="{64150DC7-B599-6120-F016-E06A543A7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5958" y="3541213"/>
            <a:ext cx="7462932" cy="2908256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67" name="CasellaDiTesto 66">
            <a:extLst>
              <a:ext uri="{FF2B5EF4-FFF2-40B4-BE49-F238E27FC236}">
                <a16:creationId xmlns:a16="http://schemas.microsoft.com/office/drawing/2014/main" id="{FBA0F6C0-D01D-8F86-F0CE-25FA09CDA012}"/>
              </a:ext>
            </a:extLst>
          </p:cNvPr>
          <p:cNvSpPr txBox="1"/>
          <p:nvPr/>
        </p:nvSpPr>
        <p:spPr>
          <a:xfrm>
            <a:off x="2975957" y="4549857"/>
            <a:ext cx="3335478" cy="1477328"/>
          </a:xfrm>
          <a:prstGeom prst="rect">
            <a:avLst/>
          </a:prstGeom>
          <a:solidFill>
            <a:srgbClr val="F49B29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a</a:t>
            </a:r>
            <a:r>
              <a:rPr kumimoji="0" lang="it-IT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0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	a</a:t>
            </a:r>
            <a:r>
              <a:rPr kumimoji="0" lang="it-IT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1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	a</a:t>
            </a:r>
            <a:r>
              <a:rPr kumimoji="0" lang="it-IT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2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	a</a:t>
            </a:r>
            <a:r>
              <a:rPr kumimoji="0" lang="it-IT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3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a</a:t>
            </a:r>
            <a:r>
              <a:rPr kumimoji="0" lang="it-IT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4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	a</a:t>
            </a:r>
            <a:r>
              <a:rPr kumimoji="0" lang="it-IT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5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	a</a:t>
            </a:r>
            <a:r>
              <a:rPr kumimoji="0" lang="it-IT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6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	a</a:t>
            </a:r>
            <a:r>
              <a:rPr kumimoji="0" lang="it-IT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7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a</a:t>
            </a:r>
            <a:r>
              <a:rPr kumimoji="0" lang="it-IT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8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	a</a:t>
            </a:r>
            <a:r>
              <a:rPr kumimoji="0" lang="it-IT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9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	a</a:t>
            </a:r>
            <a:r>
              <a:rPr kumimoji="0" lang="it-IT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10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	a</a:t>
            </a:r>
            <a:r>
              <a:rPr kumimoji="0" lang="it-IT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11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a</a:t>
            </a:r>
            <a:r>
              <a:rPr kumimoji="0" lang="it-IT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12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	a</a:t>
            </a:r>
            <a:r>
              <a:rPr kumimoji="0" lang="it-IT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13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	a</a:t>
            </a:r>
            <a:r>
              <a:rPr kumimoji="0" lang="it-IT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14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	a</a:t>
            </a:r>
            <a:r>
              <a:rPr kumimoji="0" lang="it-IT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15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68" name="CasellaDiTesto 67">
            <a:extLst>
              <a:ext uri="{FF2B5EF4-FFF2-40B4-BE49-F238E27FC236}">
                <a16:creationId xmlns:a16="http://schemas.microsoft.com/office/drawing/2014/main" id="{E9E08C2A-1681-CE01-F9EE-AA38EF97B011}"/>
              </a:ext>
            </a:extLst>
          </p:cNvPr>
          <p:cNvSpPr txBox="1"/>
          <p:nvPr/>
        </p:nvSpPr>
        <p:spPr>
          <a:xfrm>
            <a:off x="7103412" y="4995341"/>
            <a:ext cx="3335478" cy="1200329"/>
          </a:xfrm>
          <a:prstGeom prst="rect">
            <a:avLst/>
          </a:prstGeom>
          <a:solidFill>
            <a:srgbClr val="F49B29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a</a:t>
            </a:r>
            <a:r>
              <a:rPr kumimoji="0" lang="it-IT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0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	a</a:t>
            </a:r>
            <a:r>
              <a:rPr kumimoji="0" lang="it-IT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1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	a</a:t>
            </a:r>
            <a:r>
              <a:rPr kumimoji="0" lang="it-IT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2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	a</a:t>
            </a:r>
            <a:r>
              <a:rPr kumimoji="0" lang="it-IT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3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a</a:t>
            </a:r>
            <a:r>
              <a:rPr kumimoji="0" lang="it-IT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4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	a</a:t>
            </a:r>
            <a:r>
              <a:rPr kumimoji="0" lang="it-IT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5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	a</a:t>
            </a:r>
            <a:r>
              <a:rPr kumimoji="0" lang="it-IT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6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	a</a:t>
            </a:r>
            <a:r>
              <a:rPr kumimoji="0" lang="it-IT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7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a</a:t>
            </a:r>
            <a:r>
              <a:rPr kumimoji="0" lang="it-IT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8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	a</a:t>
            </a:r>
            <a:r>
              <a:rPr kumimoji="0" lang="it-IT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9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	a</a:t>
            </a:r>
            <a:r>
              <a:rPr kumimoji="0" lang="it-IT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10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	a</a:t>
            </a:r>
            <a:r>
              <a:rPr kumimoji="0" lang="it-IT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11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a</a:t>
            </a:r>
            <a:r>
              <a:rPr kumimoji="0" lang="it-IT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12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	a</a:t>
            </a:r>
            <a:r>
              <a:rPr kumimoji="0" lang="it-IT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13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	a</a:t>
            </a:r>
            <a:r>
              <a:rPr kumimoji="0" lang="it-IT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14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	a</a:t>
            </a:r>
            <a:r>
              <a:rPr kumimoji="0" lang="it-IT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15</a:t>
            </a:r>
          </a:p>
        </p:txBody>
      </p:sp>
      <p:sp>
        <p:nvSpPr>
          <p:cNvPr id="69" name="AutoShape 10">
            <a:extLst>
              <a:ext uri="{FF2B5EF4-FFF2-40B4-BE49-F238E27FC236}">
                <a16:creationId xmlns:a16="http://schemas.microsoft.com/office/drawing/2014/main" id="{0C739141-C428-C0FF-EE10-BC401C92F1D0}"/>
              </a:ext>
            </a:extLst>
          </p:cNvPr>
          <p:cNvSpPr>
            <a:spLocks noChangeArrowheads="1"/>
          </p:cNvSpPr>
          <p:nvPr/>
        </p:nvSpPr>
        <p:spPr bwMode="auto">
          <a:xfrm rot="5246610" flipH="1" flipV="1">
            <a:off x="6570480" y="5415877"/>
            <a:ext cx="595415" cy="2032554"/>
          </a:xfrm>
          <a:prstGeom prst="curvedRightArrow">
            <a:avLst>
              <a:gd name="adj1" fmla="val 66471"/>
              <a:gd name="adj2" fmla="val 132995"/>
              <a:gd name="adj3" fmla="val 33333"/>
            </a:avLst>
          </a:prstGeom>
          <a:gradFill rotWithShape="0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1"/>
          </a:gra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604218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4">
            <a:extLst>
              <a:ext uri="{FF2B5EF4-FFF2-40B4-BE49-F238E27FC236}">
                <a16:creationId xmlns:a16="http://schemas.microsoft.com/office/drawing/2014/main" id="{E084626D-A813-289E-78EB-EC2D0E6661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2401" y="821079"/>
            <a:ext cx="4248150" cy="461963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400" dirty="0">
                <a:solidFill>
                  <a:srgbClr val="FFFFFF"/>
                </a:solidFill>
              </a:rPr>
              <a:t>GPU </a:t>
            </a:r>
            <a:r>
              <a:rPr lang="it-IT" altLang="it-IT" sz="2400" dirty="0" err="1">
                <a:solidFill>
                  <a:srgbClr val="FFFFFF"/>
                </a:solidFill>
              </a:rPr>
              <a:t>memory</a:t>
            </a:r>
            <a:r>
              <a:rPr lang="it-IT" altLang="it-IT" sz="2400" dirty="0">
                <a:solidFill>
                  <a:srgbClr val="FFFFFF"/>
                </a:solidFill>
              </a:rPr>
              <a:t> </a:t>
            </a:r>
            <a:r>
              <a:rPr lang="it-IT" altLang="it-IT" sz="2400" dirty="0" err="1">
                <a:solidFill>
                  <a:srgbClr val="FFFFFF"/>
                </a:solidFill>
              </a:rPr>
              <a:t>organization</a:t>
            </a:r>
            <a:endParaRPr lang="it-IT" altLang="it-IT" sz="2400" dirty="0">
              <a:solidFill>
                <a:srgbClr val="FFFFFF"/>
              </a:solidFill>
            </a:endParaRP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4B2005B9-A3DB-AAF2-9883-6C3787C4DC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930" y="1440757"/>
            <a:ext cx="1154100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it-IT" sz="2400" dirty="0">
                <a:solidFill>
                  <a:srgbClr val="000000"/>
                </a:solidFill>
                <a:cs typeface="Arial" panose="020B0604020202020204" pitchFamily="34" charset="0"/>
              </a:rPr>
              <a:t>The memory of the GPU device can be divided into different types distinguishable by the latency in access time.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it-IT" sz="2400" dirty="0">
                <a:solidFill>
                  <a:srgbClr val="000000"/>
                </a:solidFill>
                <a:cs typeface="Arial" panose="020B0604020202020204" pitchFamily="34" charset="0"/>
              </a:rPr>
              <a:t>The most important are: GLOBAL memory, LOCAL memory and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it-IT" sz="2400" dirty="0">
                <a:solidFill>
                  <a:srgbClr val="000000"/>
                </a:solidFill>
                <a:cs typeface="Arial" panose="020B0604020202020204" pitchFamily="34" charset="0"/>
              </a:rPr>
              <a:t>SHARED memory.</a:t>
            </a:r>
            <a:endParaRPr lang="it-IT" altLang="it-IT" sz="24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4" name="Text Box 1">
            <a:extLst>
              <a:ext uri="{FF2B5EF4-FFF2-40B4-BE49-F238E27FC236}">
                <a16:creationId xmlns:a16="http://schemas.microsoft.com/office/drawing/2014/main" id="{C1CDD19E-8F86-6B16-2689-2B174DDEEB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249" y="4081669"/>
            <a:ext cx="4248150" cy="1079500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buClr>
                <a:srgbClr val="C00000"/>
              </a:buClr>
              <a:buFontTx/>
              <a:buNone/>
            </a:pPr>
            <a:r>
              <a:rPr lang="en-US" altLang="it-IT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this space, controlled by the host, are the variables transferred from the host to the device and vice versa.</a:t>
            </a:r>
          </a:p>
          <a:p>
            <a:pPr algn="just">
              <a:spcBef>
                <a:spcPct val="0"/>
              </a:spcBef>
              <a:buClr>
                <a:srgbClr val="C00000"/>
              </a:buClr>
              <a:buFontTx/>
              <a:buNone/>
            </a:pPr>
            <a:r>
              <a:rPr lang="en-US" altLang="it-IT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Memory interface between HOST-DEVICE</a:t>
            </a:r>
            <a:endParaRPr lang="it-IT" altLang="it-IT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ttangolo 6">
            <a:extLst>
              <a:ext uri="{FF2B5EF4-FFF2-40B4-BE49-F238E27FC236}">
                <a16:creationId xmlns:a16="http://schemas.microsoft.com/office/drawing/2014/main" id="{1ED3F28D-6A0A-E4BB-058E-B2B6899C17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299" y="3066103"/>
            <a:ext cx="8712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it-IT" altLang="it-IT" sz="2400" dirty="0">
                <a:cs typeface="Arial" panose="020B0604020202020204" pitchFamily="34" charset="0"/>
              </a:rPr>
              <a:t> </a:t>
            </a:r>
            <a:r>
              <a:rPr lang="it-IT" altLang="it-IT" sz="2400" b="1" i="1" dirty="0">
                <a:solidFill>
                  <a:srgbClr val="C00000"/>
                </a:solidFill>
                <a:cs typeface="Arial" panose="020B0604020202020204" pitchFamily="34" charset="0"/>
              </a:rPr>
              <a:t>Global </a:t>
            </a:r>
            <a:r>
              <a:rPr lang="it-IT" altLang="it-IT" sz="2400" b="1" i="1" dirty="0" err="1">
                <a:solidFill>
                  <a:srgbClr val="C00000"/>
                </a:solidFill>
                <a:cs typeface="Arial" panose="020B0604020202020204" pitchFamily="34" charset="0"/>
              </a:rPr>
              <a:t>memory</a:t>
            </a:r>
            <a:r>
              <a:rPr lang="it-IT" altLang="it-IT" sz="2400" b="1" i="1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it-IT" altLang="it-IT" sz="2400" dirty="0" err="1">
                <a:cs typeface="Arial" panose="020B0604020202020204" pitchFamily="34" charset="0"/>
              </a:rPr>
              <a:t>is</a:t>
            </a:r>
            <a:r>
              <a:rPr lang="it-IT" altLang="it-IT" sz="2400" dirty="0">
                <a:cs typeface="Arial" panose="020B0604020202020204" pitchFamily="34" charset="0"/>
              </a:rPr>
              <a:t> a</a:t>
            </a:r>
            <a:r>
              <a:rPr lang="it-IT" altLang="it-IT" sz="24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it-IT" sz="2400" b="1" dirty="0">
                <a:solidFill>
                  <a:srgbClr val="000000"/>
                </a:solidFill>
                <a:cs typeface="Arial" panose="020B0604020202020204" pitchFamily="34" charset="0"/>
              </a:rPr>
              <a:t>read/write</a:t>
            </a:r>
            <a:r>
              <a:rPr lang="en-US" altLang="it-IT" sz="2400" dirty="0">
                <a:solidFill>
                  <a:srgbClr val="000000"/>
                </a:solidFill>
                <a:cs typeface="Arial" panose="020B0604020202020204" pitchFamily="34" charset="0"/>
              </a:rPr>
              <a:t> area, external to multiprocessors streaming and </a:t>
            </a:r>
            <a:r>
              <a:rPr lang="en-US" altLang="it-IT" sz="2400" b="1" dirty="0">
                <a:solidFill>
                  <a:srgbClr val="000000"/>
                </a:solidFill>
                <a:cs typeface="Arial" panose="020B0604020202020204" pitchFamily="34" charset="0"/>
              </a:rPr>
              <a:t>shared </a:t>
            </a:r>
            <a:r>
              <a:rPr lang="en-US" altLang="it-IT" sz="2400" dirty="0">
                <a:solidFill>
                  <a:srgbClr val="000000"/>
                </a:solidFill>
                <a:cs typeface="Arial" panose="020B0604020202020204" pitchFamily="34" charset="0"/>
              </a:rPr>
              <a:t>between all multiprocessor</a:t>
            </a:r>
            <a:endParaRPr lang="it-IT" altLang="it-IT" sz="2000" b="1" i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6" name="Text Box 1">
            <a:extLst>
              <a:ext uri="{FF2B5EF4-FFF2-40B4-BE49-F238E27FC236}">
                <a16:creationId xmlns:a16="http://schemas.microsoft.com/office/drawing/2014/main" id="{5211379E-6C9F-39B5-830C-FC3D8B2AEB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1094" y="4711487"/>
            <a:ext cx="3384550" cy="1571625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C00000"/>
              </a:buClr>
              <a:buFontTx/>
              <a:buNone/>
            </a:pPr>
            <a:r>
              <a:rPr lang="en-US" altLang="it-IT" sz="16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access time to this memory is very high, but the global memory is the immediate interface with the RAM memory of the CPU. </a:t>
            </a:r>
          </a:p>
          <a:p>
            <a:pPr algn="ctr">
              <a:spcBef>
                <a:spcPct val="0"/>
              </a:spcBef>
              <a:buClr>
                <a:srgbClr val="C00000"/>
              </a:buClr>
              <a:buFontTx/>
              <a:buNone/>
            </a:pPr>
            <a:endParaRPr lang="en-US" altLang="it-IT" sz="16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>
                <a:srgbClr val="C00000"/>
              </a:buClr>
              <a:buFontTx/>
              <a:buNone/>
            </a:pPr>
            <a:r>
              <a:rPr lang="en-US" altLang="it-IT" sz="16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it is inevitable to use it</a:t>
            </a:r>
            <a:endParaRPr lang="it-IT" altLang="it-IT" sz="16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6BBE123-ADEF-9532-407C-FFEB374E96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0551" y="3147969"/>
            <a:ext cx="3484790" cy="2946900"/>
          </a:xfrm>
          <a:prstGeom prst="rect">
            <a:avLst/>
          </a:prstGeom>
        </p:spPr>
      </p:pic>
      <p:sp>
        <p:nvSpPr>
          <p:cNvPr id="17" name="Freccia a destra 16">
            <a:extLst>
              <a:ext uri="{FF2B5EF4-FFF2-40B4-BE49-F238E27FC236}">
                <a16:creationId xmlns:a16="http://schemas.microsoft.com/office/drawing/2014/main" id="{4FA19227-B2A9-494E-216B-42FCAC384320}"/>
              </a:ext>
            </a:extLst>
          </p:cNvPr>
          <p:cNvSpPr/>
          <p:nvPr/>
        </p:nvSpPr>
        <p:spPr>
          <a:xfrm>
            <a:off x="8270066" y="5266771"/>
            <a:ext cx="416064" cy="3625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449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 animBg="1"/>
      <p:bldP spid="17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4">
            <a:extLst>
              <a:ext uri="{FF2B5EF4-FFF2-40B4-BE49-F238E27FC236}">
                <a16:creationId xmlns:a16="http://schemas.microsoft.com/office/drawing/2014/main" id="{E084626D-A813-289E-78EB-EC2D0E6661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2401" y="821079"/>
            <a:ext cx="4248150" cy="461963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GPU </a:t>
            </a:r>
            <a:r>
              <a:rPr kumimoji="0" lang="it-IT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memory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it-IT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organization</a:t>
            </a:r>
            <a:endParaRPr kumimoji="0" lang="it-IT" altLang="it-IT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4B2005B9-A3DB-AAF2-9883-6C3787C4DC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930" y="1440757"/>
            <a:ext cx="1154100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The memory of the GPU device can be divided into different types distinguishable by the latency in access time.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The most important are: GLOBAL memory, LOCAL memory and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SHARED memory.</a:t>
            </a:r>
            <a:endParaRPr kumimoji="0" lang="it-IT" altLang="it-IT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6BBE123-ADEF-9532-407C-FFEB374E96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0551" y="3147969"/>
            <a:ext cx="3484790" cy="2946900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4B1CA092-E55F-7830-3206-E7BD9216C26C}"/>
              </a:ext>
            </a:extLst>
          </p:cNvPr>
          <p:cNvSpPr txBox="1"/>
          <p:nvPr/>
        </p:nvSpPr>
        <p:spPr>
          <a:xfrm>
            <a:off x="178930" y="2682427"/>
            <a:ext cx="80911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it-IT" altLang="it-IT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it-IT" altLang="it-IT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Shared</a:t>
            </a:r>
            <a:r>
              <a:rPr kumimoji="0" lang="it-IT" altLang="it-IT" sz="24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it-IT" altLang="it-IT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memory</a:t>
            </a:r>
            <a:r>
              <a:rPr kumimoji="0" lang="it-IT" alt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low-latency access area shared between all processors of the same streaming of multiprocessors.</a:t>
            </a:r>
            <a:endParaRPr kumimoji="0" lang="it-IT" altLang="it-IT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 Box 1">
            <a:extLst>
              <a:ext uri="{FF2B5EF4-FFF2-40B4-BE49-F238E27FC236}">
                <a16:creationId xmlns:a16="http://schemas.microsoft.com/office/drawing/2014/main" id="{AFC0C591-DA31-2618-52E6-C413FEE873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5663" y="4111864"/>
            <a:ext cx="4105275" cy="586957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C00000"/>
              </a:buClr>
              <a:buFontTx/>
              <a:buNone/>
            </a:pPr>
            <a:r>
              <a:rPr lang="it-IT" altLang="it-IT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t-IT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memory </a:t>
            </a:r>
            <a:r>
              <a:rPr lang="en-US" altLang="it-IT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very fast</a:t>
            </a:r>
            <a:r>
              <a:rPr lang="en-US" altLang="it-IT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ctr">
              <a:spcBef>
                <a:spcPct val="0"/>
              </a:spcBef>
              <a:buClr>
                <a:srgbClr val="C00000"/>
              </a:buClr>
              <a:buFontTx/>
              <a:buNone/>
            </a:pPr>
            <a:r>
              <a:rPr lang="en-US" altLang="it-IT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</a:t>
            </a:r>
            <a:r>
              <a:rPr lang="en-US" altLang="it-IT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very small</a:t>
            </a:r>
            <a:endParaRPr lang="it-IT" altLang="it-IT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B6F1BDED-0BE6-14DE-0B06-53E0D5BA5BCB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7620938" y="4405343"/>
            <a:ext cx="1081204" cy="633062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451CCCE0-E5B6-A318-172A-37E174411949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7620938" y="4405343"/>
            <a:ext cx="1081204" cy="356901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45D76C93-31F2-FACB-4C42-B5EC69039CEE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7620938" y="4405343"/>
            <a:ext cx="1081204" cy="127793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>
            <a:extLst>
              <a:ext uri="{FF2B5EF4-FFF2-40B4-BE49-F238E27FC236}">
                <a16:creationId xmlns:a16="http://schemas.microsoft.com/office/drawing/2014/main" id="{0FC87B89-5FE7-E236-29C9-2EE9FF43D0AF}"/>
              </a:ext>
            </a:extLst>
          </p:cNvPr>
          <p:cNvCxnSpPr>
            <a:cxnSpLocks/>
            <a:stCxn id="18" idx="3"/>
          </p:cNvCxnSpPr>
          <p:nvPr/>
        </p:nvCxnSpPr>
        <p:spPr>
          <a:xfrm flipV="1">
            <a:off x="7620938" y="4280639"/>
            <a:ext cx="1081204" cy="124704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2 21">
            <a:extLst>
              <a:ext uri="{FF2B5EF4-FFF2-40B4-BE49-F238E27FC236}">
                <a16:creationId xmlns:a16="http://schemas.microsoft.com/office/drawing/2014/main" id="{E65063D3-11B1-5C5E-8A4F-57164BF8DEC1}"/>
              </a:ext>
            </a:extLst>
          </p:cNvPr>
          <p:cNvCxnSpPr>
            <a:cxnSpLocks/>
            <a:stCxn id="18" idx="3"/>
          </p:cNvCxnSpPr>
          <p:nvPr/>
        </p:nvCxnSpPr>
        <p:spPr>
          <a:xfrm flipV="1">
            <a:off x="7620938" y="4045766"/>
            <a:ext cx="1081204" cy="359577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22">
            <a:extLst>
              <a:ext uri="{FF2B5EF4-FFF2-40B4-BE49-F238E27FC236}">
                <a16:creationId xmlns:a16="http://schemas.microsoft.com/office/drawing/2014/main" id="{6B5FD0A3-DFD9-4671-D032-C7C9673B88BF}"/>
              </a:ext>
            </a:extLst>
          </p:cNvPr>
          <p:cNvCxnSpPr>
            <a:cxnSpLocks/>
            <a:stCxn id="18" idx="3"/>
          </p:cNvCxnSpPr>
          <p:nvPr/>
        </p:nvCxnSpPr>
        <p:spPr>
          <a:xfrm flipV="1">
            <a:off x="7620938" y="3811998"/>
            <a:ext cx="1081204" cy="593345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2 33">
            <a:extLst>
              <a:ext uri="{FF2B5EF4-FFF2-40B4-BE49-F238E27FC236}">
                <a16:creationId xmlns:a16="http://schemas.microsoft.com/office/drawing/2014/main" id="{EB3F857C-6269-88E3-D70A-522E58A9EEA6}"/>
              </a:ext>
            </a:extLst>
          </p:cNvPr>
          <p:cNvCxnSpPr>
            <a:cxnSpLocks/>
            <a:stCxn id="18" idx="3"/>
          </p:cNvCxnSpPr>
          <p:nvPr/>
        </p:nvCxnSpPr>
        <p:spPr>
          <a:xfrm flipV="1">
            <a:off x="7620938" y="3272762"/>
            <a:ext cx="1081204" cy="1132581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2 34">
            <a:extLst>
              <a:ext uri="{FF2B5EF4-FFF2-40B4-BE49-F238E27FC236}">
                <a16:creationId xmlns:a16="http://schemas.microsoft.com/office/drawing/2014/main" id="{E05144EE-1D42-DBF5-AE82-FB11EB66C381}"/>
              </a:ext>
            </a:extLst>
          </p:cNvPr>
          <p:cNvCxnSpPr>
            <a:cxnSpLocks/>
            <a:stCxn id="18" idx="3"/>
          </p:cNvCxnSpPr>
          <p:nvPr/>
        </p:nvCxnSpPr>
        <p:spPr>
          <a:xfrm flipV="1">
            <a:off x="7620938" y="3549653"/>
            <a:ext cx="1081204" cy="85569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0083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4">
            <a:extLst>
              <a:ext uri="{FF2B5EF4-FFF2-40B4-BE49-F238E27FC236}">
                <a16:creationId xmlns:a16="http://schemas.microsoft.com/office/drawing/2014/main" id="{E084626D-A813-289E-78EB-EC2D0E6661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2401" y="821079"/>
            <a:ext cx="4248150" cy="461963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GPU </a:t>
            </a:r>
            <a:r>
              <a:rPr kumimoji="0" lang="it-IT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memory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it-IT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organization</a:t>
            </a:r>
            <a:endParaRPr kumimoji="0" lang="it-IT" altLang="it-IT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4B2005B9-A3DB-AAF2-9883-6C3787C4DC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930" y="1440757"/>
            <a:ext cx="1154100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The memory of the GPU device can be divided into different types distinguishable by the latency in access time.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The most important are: GLOBAL memory, LOCAL memory and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SHARED memory.</a:t>
            </a:r>
            <a:endParaRPr kumimoji="0" lang="it-IT" altLang="it-IT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6BBE123-ADEF-9532-407C-FFEB374E96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0551" y="3147969"/>
            <a:ext cx="3484790" cy="2946900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4B1CA092-E55F-7830-3206-E7BD9216C26C}"/>
              </a:ext>
            </a:extLst>
          </p:cNvPr>
          <p:cNvSpPr txBox="1"/>
          <p:nvPr/>
        </p:nvSpPr>
        <p:spPr>
          <a:xfrm>
            <a:off x="178930" y="2682427"/>
            <a:ext cx="809113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it-IT" altLang="it-IT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it-IT" altLang="it-IT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it-IT" altLang="it-IT" sz="24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Local </a:t>
            </a:r>
            <a:r>
              <a:rPr kumimoji="0" lang="it-IT" altLang="it-IT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memory</a:t>
            </a:r>
            <a:r>
              <a:rPr kumimoji="0" lang="it-IT" alt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:</a:t>
            </a:r>
            <a:r>
              <a:rPr kumimoji="0" lang="it-IT" alt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private space for each individual processors where local variables are stored.</a:t>
            </a:r>
            <a:endParaRPr kumimoji="0" lang="it-IT" altLang="it-IT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 Box 1">
            <a:extLst>
              <a:ext uri="{FF2B5EF4-FFF2-40B4-BE49-F238E27FC236}">
                <a16:creationId xmlns:a16="http://schemas.microsoft.com/office/drawing/2014/main" id="{AFC0C591-DA31-2618-52E6-C413FEE873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4270" y="4985733"/>
            <a:ext cx="4105275" cy="833178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it-IT" alt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it-IT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Also, these </a:t>
            </a:r>
            <a:r>
              <a:rPr kumimoji="0" lang="en-US" alt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memories </a:t>
            </a:r>
            <a:r>
              <a:rPr kumimoji="0" lang="en-US" alt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are very fast</a:t>
            </a:r>
            <a:r>
              <a:rPr kumimoji="0" lang="en-US" alt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en-US" alt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but </a:t>
            </a:r>
            <a:r>
              <a:rPr kumimoji="0" lang="en-US" alt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they</a:t>
            </a:r>
            <a:r>
              <a:rPr kumimoji="0" lang="en-US" altLang="it-IT" sz="1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can be used only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en-US" altLang="it-IT" sz="1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 local computation</a:t>
            </a:r>
            <a:endParaRPr kumimoji="0" lang="it-IT" altLang="it-IT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678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AF9B01E-CBA9-0C9D-FEA3-9CC4B90DD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8007" y="1310069"/>
            <a:ext cx="9605477" cy="464602"/>
          </a:xfrm>
        </p:spPr>
        <p:txBody>
          <a:bodyPr/>
          <a:lstStyle/>
          <a:p>
            <a:r>
              <a:rPr lang="it-IT" dirty="0" err="1"/>
              <a:t>Computational</a:t>
            </a:r>
            <a:r>
              <a:rPr lang="it-IT" dirty="0"/>
              <a:t> kernels:</a:t>
            </a:r>
            <a:br>
              <a:rPr lang="it-IT" dirty="0"/>
            </a:br>
            <a:r>
              <a:rPr lang="it-IT" sz="3200" dirty="0"/>
              <a:t>domain </a:t>
            </a:r>
            <a:r>
              <a:rPr lang="it-IT" sz="3200" dirty="0" err="1"/>
              <a:t>decomposition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E102595-A73A-5A9A-04C8-044F0DBA1C8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7251" y="2634191"/>
            <a:ext cx="10851270" cy="406115"/>
          </a:xfrm>
        </p:spPr>
        <p:txBody>
          <a:bodyPr/>
          <a:lstStyle/>
          <a:p>
            <a:pPr algn="ctr"/>
            <a:r>
              <a:rPr lang="en-US" sz="3200" dirty="0"/>
              <a:t>to decompose the problem and solve it in parallel </a:t>
            </a:r>
          </a:p>
          <a:p>
            <a:pPr algn="ctr"/>
            <a:r>
              <a:rPr lang="en-US" sz="3200" dirty="0"/>
              <a:t>it is enough to understand the concept of </a:t>
            </a:r>
          </a:p>
          <a:p>
            <a:pPr algn="ctr"/>
            <a:r>
              <a:rPr lang="en-US" sz="3200" dirty="0"/>
              <a:t>domain decomposition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341490946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26D4986-091F-A1AF-D891-80F8ADCA6D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4389" y="2853931"/>
            <a:ext cx="8358188" cy="830997"/>
          </a:xfrm>
          <a:prstGeom prst="rect">
            <a:avLst/>
          </a:prstGeom>
          <a:solidFill>
            <a:srgbClr val="F49B2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C00000"/>
              </a:buClr>
              <a:buFontTx/>
              <a:buNone/>
            </a:pPr>
            <a:r>
              <a:rPr lang="en-US" altLang="it-IT" sz="2400" dirty="0">
                <a:solidFill>
                  <a:srgbClr val="000000"/>
                </a:solidFill>
                <a:cs typeface="Arial" panose="020B0604020202020204" pitchFamily="34" charset="0"/>
              </a:rPr>
              <a:t>by suitably combining the use of these memories, very high performances can be achieved</a:t>
            </a:r>
            <a:endParaRPr lang="it-IT" altLang="it-IT" sz="24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DA7EEA79-3AF6-474D-AD33-27C2889E5F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1475" y="1684323"/>
            <a:ext cx="6244017" cy="707886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endParaRPr lang="it-IT" sz="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it-IT" sz="3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Organization of GPU </a:t>
            </a:r>
            <a:r>
              <a:rPr lang="it-IT" sz="32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memories</a:t>
            </a:r>
            <a:endParaRPr lang="it-IT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5386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E4400E75-A6E0-2722-4B0A-12F8560EA4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1435" y="1844837"/>
            <a:ext cx="11858528" cy="1143000"/>
          </a:xfrm>
        </p:spPr>
        <p:txBody>
          <a:bodyPr/>
          <a:lstStyle/>
          <a:p>
            <a:r>
              <a:rPr kumimoji="0" lang="it-IT" alt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venir Black" panose="02000503020000020003" pitchFamily="2" charset="0"/>
                <a:ea typeface="+mj-ea"/>
                <a:cs typeface="Calibri" panose="020F0502020204030204" pitchFamily="34" charset="0"/>
              </a:rPr>
              <a:t>Local sum </a:t>
            </a:r>
            <a:r>
              <a:rPr kumimoji="0" lang="it-IT" altLang="it-IT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venir Black" panose="02000503020000020003" pitchFamily="2" charset="0"/>
                <a:ea typeface="+mj-ea"/>
                <a:cs typeface="Calibri" panose="020F0502020204030204" pitchFamily="34" charset="0"/>
              </a:rPr>
              <a:t>computation</a:t>
            </a:r>
            <a:r>
              <a:rPr kumimoji="0" lang="it-IT" alt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venir Black" panose="02000503020000020003" pitchFamily="2" charset="0"/>
                <a:ea typeface="+mj-ea"/>
                <a:cs typeface="Calibri" panose="020F0502020204030204" pitchFamily="34" charset="0"/>
              </a:rPr>
              <a:t>:</a:t>
            </a:r>
            <a:r>
              <a:rPr kumimoji="0" lang="it-IT" alt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venir Black" panose="02000503020000020003" pitchFamily="2" charset="0"/>
                <a:ea typeface="+mj-ea"/>
                <a:cs typeface="Calibri" panose="020F0502020204030204" pitchFamily="34" charset="0"/>
              </a:rPr>
              <a:t> </a:t>
            </a:r>
            <a:r>
              <a:rPr kumimoji="0" lang="en-US" alt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j-ea"/>
                <a:cs typeface="Calibri" panose="020F0502020204030204" pitchFamily="34" charset="0"/>
              </a:rPr>
              <a:t>all processor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j-ea"/>
                <a:cs typeface="Calibri" panose="020F0502020204030204" pitchFamily="34" charset="0"/>
              </a:rPr>
              <a:t>s can simultaneously access global memory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j-ea"/>
                <a:cs typeface="Calibri" panose="020F0502020204030204" pitchFamily="34" charset="0"/>
              </a:rPr>
              <a:t>on different data</a:t>
            </a:r>
            <a:r>
              <a:rPr kumimoji="0" lang="en-US" sz="24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j-ea"/>
                <a:cs typeface="Calibri" panose="020F0502020204030204" pitchFamily="34" charset="0"/>
              </a:rPr>
              <a:t>, </a:t>
            </a:r>
            <a:r>
              <a:rPr kumimoji="0" lang="en-US" sz="2400" b="1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Calibri" panose="020F0502020204030204" pitchFamily="34" charset="0"/>
              </a:rPr>
              <a:t>in a very similar way to MIMD-SM environment</a:t>
            </a:r>
            <a:br>
              <a:rPr kumimoji="0" lang="it-IT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j-ea"/>
                <a:cs typeface="Calibri" panose="020F0502020204030204" pitchFamily="34" charset="0"/>
              </a:rPr>
            </a:br>
            <a:endParaRPr lang="it-IT" altLang="it-IT" sz="2400" dirty="0">
              <a:solidFill>
                <a:schemeClr val="tx1"/>
              </a:solidFill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E4FA4D1-33AE-65E4-B2F6-FC115DB01DD7}"/>
              </a:ext>
            </a:extLst>
          </p:cNvPr>
          <p:cNvSpPr txBox="1">
            <a:spLocks noChangeArrowheads="1"/>
          </p:cNvSpPr>
          <p:nvPr/>
        </p:nvSpPr>
        <p:spPr>
          <a:xfrm>
            <a:off x="3948836" y="1080236"/>
            <a:ext cx="8051800" cy="8382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2E3C5D"/>
                </a:solidFill>
                <a:latin typeface="Avenir Black" panose="02000503020000020003" pitchFamily="2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venir Black" panose="02000503020000020003" pitchFamily="2" charset="0"/>
                <a:ea typeface="+mj-ea"/>
                <a:cs typeface="Calibri" panose="020F0502020204030204" pitchFamily="34" charset="0"/>
              </a:rPr>
              <a:t>Parallel</a:t>
            </a:r>
            <a:r>
              <a:rPr kumimoji="0" lang="it-IT" alt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venir Black" panose="02000503020000020003" pitchFamily="2" charset="0"/>
                <a:ea typeface="+mj-ea"/>
                <a:cs typeface="Calibri" panose="020F0502020204030204" pitchFamily="34" charset="0"/>
              </a:rPr>
              <a:t> sum – </a:t>
            </a:r>
            <a:r>
              <a:rPr kumimoji="0" lang="it-IT" alt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enir Black" panose="02000503020000020003" pitchFamily="2" charset="0"/>
                <a:ea typeface="+mj-ea"/>
                <a:cs typeface="Calibri" panose="020F0502020204030204" pitchFamily="34" charset="0"/>
              </a:rPr>
              <a:t>on GPU</a:t>
            </a:r>
          </a:p>
        </p:txBody>
      </p:sp>
      <p:sp>
        <p:nvSpPr>
          <p:cNvPr id="38" name="Text Box 34">
            <a:extLst>
              <a:ext uri="{FF2B5EF4-FFF2-40B4-BE49-F238E27FC236}">
                <a16:creationId xmlns:a16="http://schemas.microsoft.com/office/drawing/2014/main" id="{984FA579-4C45-1F17-ACEE-4AC28914F8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9194" y="8113723"/>
            <a:ext cx="709681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3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How to compute the global sum?</a:t>
            </a:r>
            <a:endParaRPr kumimoji="0" lang="it-IT" altLang="it-IT" sz="3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30" name="Rectangle 3">
            <a:extLst>
              <a:ext uri="{FF2B5EF4-FFF2-40B4-BE49-F238E27FC236}">
                <a16:creationId xmlns:a16="http://schemas.microsoft.com/office/drawing/2014/main" id="{6773A26B-B63E-AD1F-C590-54C87D26BF4D}"/>
              </a:ext>
            </a:extLst>
          </p:cNvPr>
          <p:cNvSpPr txBox="1">
            <a:spLocks noChangeArrowheads="1"/>
          </p:cNvSpPr>
          <p:nvPr/>
        </p:nvSpPr>
        <p:spPr>
          <a:xfrm>
            <a:off x="1949536" y="3488119"/>
            <a:ext cx="8229600" cy="43891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ectangle 3">
            <a:extLst>
              <a:ext uri="{FF2B5EF4-FFF2-40B4-BE49-F238E27FC236}">
                <a16:creationId xmlns:a16="http://schemas.microsoft.com/office/drawing/2014/main" id="{C39C2BA0-B3D8-4EBF-C20E-071BB10085F1}"/>
              </a:ext>
            </a:extLst>
          </p:cNvPr>
          <p:cNvSpPr txBox="1">
            <a:spLocks noChangeArrowheads="1"/>
          </p:cNvSpPr>
          <p:nvPr/>
        </p:nvSpPr>
        <p:spPr>
          <a:xfrm>
            <a:off x="387163" y="2884670"/>
            <a:ext cx="7772400" cy="4413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it-IT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Example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N=16, p = </a:t>
            </a:r>
            <a:r>
              <a:rPr kumimoji="0" lang="it-IT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many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it-IT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many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it-IT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many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 </a:t>
            </a:r>
            <a:r>
              <a:rPr kumimoji="0" lang="it-IT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it-IT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that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 </a:t>
            </a:r>
            <a:r>
              <a:rPr kumimoji="0" lang="it-IT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need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  <p:pic>
        <p:nvPicPr>
          <p:cNvPr id="66" name="Picture 6">
            <a:extLst>
              <a:ext uri="{FF2B5EF4-FFF2-40B4-BE49-F238E27FC236}">
                <a16:creationId xmlns:a16="http://schemas.microsoft.com/office/drawing/2014/main" id="{64150DC7-B599-6120-F016-E06A543A7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01530" y="3541213"/>
            <a:ext cx="7462932" cy="2908256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68" name="CasellaDiTesto 67">
            <a:extLst>
              <a:ext uri="{FF2B5EF4-FFF2-40B4-BE49-F238E27FC236}">
                <a16:creationId xmlns:a16="http://schemas.microsoft.com/office/drawing/2014/main" id="{E9E08C2A-1681-CE01-F9EE-AA38EF97B011}"/>
              </a:ext>
            </a:extLst>
          </p:cNvPr>
          <p:cNvSpPr txBox="1"/>
          <p:nvPr/>
        </p:nvSpPr>
        <p:spPr>
          <a:xfrm>
            <a:off x="8428984" y="4995341"/>
            <a:ext cx="3335478" cy="1200329"/>
          </a:xfrm>
          <a:prstGeom prst="rect">
            <a:avLst/>
          </a:prstGeom>
          <a:solidFill>
            <a:srgbClr val="F49B29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a</a:t>
            </a:r>
            <a:r>
              <a:rPr kumimoji="0" lang="it-IT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0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	a</a:t>
            </a:r>
            <a:r>
              <a:rPr kumimoji="0" lang="it-IT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1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	a</a:t>
            </a:r>
            <a:r>
              <a:rPr kumimoji="0" lang="it-IT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2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	a</a:t>
            </a:r>
            <a:r>
              <a:rPr kumimoji="0" lang="it-IT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3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a</a:t>
            </a:r>
            <a:r>
              <a:rPr kumimoji="0" lang="it-IT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4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	a</a:t>
            </a:r>
            <a:r>
              <a:rPr kumimoji="0" lang="it-IT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5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	a</a:t>
            </a:r>
            <a:r>
              <a:rPr kumimoji="0" lang="it-IT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6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	a</a:t>
            </a:r>
            <a:r>
              <a:rPr kumimoji="0" lang="it-IT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7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a</a:t>
            </a:r>
            <a:r>
              <a:rPr kumimoji="0" lang="it-IT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8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	a</a:t>
            </a:r>
            <a:r>
              <a:rPr kumimoji="0" lang="it-IT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9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	a</a:t>
            </a:r>
            <a:r>
              <a:rPr kumimoji="0" lang="it-IT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10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	a</a:t>
            </a:r>
            <a:r>
              <a:rPr kumimoji="0" lang="it-IT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11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a</a:t>
            </a:r>
            <a:r>
              <a:rPr kumimoji="0" lang="it-IT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12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	a</a:t>
            </a:r>
            <a:r>
              <a:rPr kumimoji="0" lang="it-IT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13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	a</a:t>
            </a:r>
            <a:r>
              <a:rPr kumimoji="0" lang="it-IT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14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	a</a:t>
            </a:r>
            <a:r>
              <a:rPr kumimoji="0" lang="it-IT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15</a:t>
            </a:r>
          </a:p>
        </p:txBody>
      </p:sp>
      <p:sp>
        <p:nvSpPr>
          <p:cNvPr id="11" name="Text Box 1">
            <a:extLst>
              <a:ext uri="{FF2B5EF4-FFF2-40B4-BE49-F238E27FC236}">
                <a16:creationId xmlns:a16="http://schemas.microsoft.com/office/drawing/2014/main" id="{0DEC5364-5F36-AD23-6115-AF3624FD0D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163" y="3991795"/>
            <a:ext cx="3396578" cy="586957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en-US" alt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local computation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it-IT" alt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</a:t>
            </a:r>
            <a:r>
              <a:rPr kumimoji="0" lang="it-IT" alt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it-IT" alt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stored</a:t>
            </a:r>
            <a:r>
              <a:rPr kumimoji="0" lang="it-IT" alt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 </a:t>
            </a:r>
            <a:r>
              <a:rPr kumimoji="0" lang="it-IT" alt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local</a:t>
            </a:r>
            <a:r>
              <a:rPr kumimoji="0" lang="it-IT" alt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it-IT" alt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memory</a:t>
            </a:r>
            <a:endParaRPr kumimoji="0" lang="it-IT" altLang="it-IT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65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E4400E75-A6E0-2722-4B0A-12F8560EA4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1435" y="1844837"/>
            <a:ext cx="11858528" cy="1143000"/>
          </a:xfrm>
        </p:spPr>
        <p:txBody>
          <a:bodyPr/>
          <a:lstStyle/>
          <a:p>
            <a:r>
              <a:rPr lang="it-IT" altLang="it-IT" sz="3200" dirty="0">
                <a:solidFill>
                  <a:srgbClr val="00B050"/>
                </a:solidFill>
              </a:rPr>
              <a:t>Local </a:t>
            </a:r>
            <a:r>
              <a:rPr lang="it-IT" altLang="it-IT" sz="3200" dirty="0" err="1">
                <a:solidFill>
                  <a:srgbClr val="00B050"/>
                </a:solidFill>
              </a:rPr>
              <a:t>results</a:t>
            </a:r>
            <a:r>
              <a:rPr lang="it-IT" altLang="it-IT" sz="3200" dirty="0">
                <a:solidFill>
                  <a:srgbClr val="00B050"/>
                </a:solidFill>
              </a:rPr>
              <a:t> </a:t>
            </a:r>
            <a:r>
              <a:rPr lang="it-IT" altLang="it-IT" sz="3200" dirty="0" err="1">
                <a:solidFill>
                  <a:srgbClr val="00B050"/>
                </a:solidFill>
              </a:rPr>
              <a:t>collection</a:t>
            </a:r>
            <a:r>
              <a:rPr lang="it-IT" altLang="it-IT" sz="3200" dirty="0">
                <a:solidFill>
                  <a:srgbClr val="00B050"/>
                </a:solidFill>
              </a:rPr>
              <a:t>:</a:t>
            </a:r>
            <a:r>
              <a:rPr kumimoji="0" lang="it-IT" alt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venir Black" panose="02000503020000020003" pitchFamily="2" charset="0"/>
                <a:ea typeface="+mj-ea"/>
                <a:cs typeface="Calibri" panose="020F0502020204030204" pitchFamily="34" charset="0"/>
              </a:rPr>
              <a:t> </a:t>
            </a:r>
            <a:r>
              <a:rPr kumimoji="0" lang="en-US" sz="24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j-ea"/>
                <a:cs typeface="Calibri" panose="020F0502020204030204" pitchFamily="34" charset="0"/>
              </a:rPr>
              <a:t>in a very similar way to MIMD-SM environment, by 1</a:t>
            </a:r>
            <a:r>
              <a:rPr kumimoji="0" lang="en-US" sz="2400" b="1" i="0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j-ea"/>
                <a:cs typeface="Calibri" panose="020F0502020204030204" pitchFamily="34" charset="0"/>
              </a:rPr>
              <a:t>st</a:t>
            </a:r>
            <a:r>
              <a:rPr kumimoji="0" lang="en-US" sz="24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j-ea"/>
                <a:cs typeface="Calibri" panose="020F0502020204030204" pitchFamily="34" charset="0"/>
              </a:rPr>
              <a:t> or 2</a:t>
            </a:r>
            <a:r>
              <a:rPr kumimoji="0" lang="en-US" sz="2400" b="1" i="0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j-ea"/>
                <a:cs typeface="Calibri" panose="020F0502020204030204" pitchFamily="34" charset="0"/>
              </a:rPr>
              <a:t>nd</a:t>
            </a:r>
            <a:r>
              <a:rPr kumimoji="0" lang="en-US" sz="24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j-ea"/>
                <a:cs typeface="Calibri" panose="020F0502020204030204" pitchFamily="34" charset="0"/>
              </a:rPr>
              <a:t> strategy</a:t>
            </a:r>
            <a:br>
              <a:rPr kumimoji="0" lang="it-IT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j-ea"/>
                <a:cs typeface="Calibri" panose="020F0502020204030204" pitchFamily="34" charset="0"/>
              </a:rPr>
            </a:br>
            <a:endParaRPr lang="it-IT" altLang="it-IT" sz="2400" dirty="0">
              <a:solidFill>
                <a:schemeClr val="tx1"/>
              </a:solidFill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E4FA4D1-33AE-65E4-B2F6-FC115DB01DD7}"/>
              </a:ext>
            </a:extLst>
          </p:cNvPr>
          <p:cNvSpPr txBox="1">
            <a:spLocks noChangeArrowheads="1"/>
          </p:cNvSpPr>
          <p:nvPr/>
        </p:nvSpPr>
        <p:spPr>
          <a:xfrm>
            <a:off x="3948836" y="1080236"/>
            <a:ext cx="8051800" cy="8382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2E3C5D"/>
                </a:solidFill>
                <a:latin typeface="Avenir Black" panose="02000503020000020003" pitchFamily="2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venir Black" panose="02000503020000020003" pitchFamily="2" charset="0"/>
                <a:ea typeface="+mj-ea"/>
                <a:cs typeface="Calibri" panose="020F0502020204030204" pitchFamily="34" charset="0"/>
              </a:rPr>
              <a:t>Parallel</a:t>
            </a:r>
            <a:r>
              <a:rPr kumimoji="0" lang="it-IT" alt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venir Black" panose="02000503020000020003" pitchFamily="2" charset="0"/>
                <a:ea typeface="+mj-ea"/>
                <a:cs typeface="Calibri" panose="020F0502020204030204" pitchFamily="34" charset="0"/>
              </a:rPr>
              <a:t> sum – </a:t>
            </a:r>
            <a:r>
              <a:rPr kumimoji="0" lang="it-IT" alt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enir Black" panose="02000503020000020003" pitchFamily="2" charset="0"/>
                <a:ea typeface="+mj-ea"/>
                <a:cs typeface="Calibri" panose="020F0502020204030204" pitchFamily="34" charset="0"/>
              </a:rPr>
              <a:t>on GPU</a:t>
            </a:r>
          </a:p>
        </p:txBody>
      </p:sp>
      <p:sp>
        <p:nvSpPr>
          <p:cNvPr id="38" name="Text Box 34">
            <a:extLst>
              <a:ext uri="{FF2B5EF4-FFF2-40B4-BE49-F238E27FC236}">
                <a16:creationId xmlns:a16="http://schemas.microsoft.com/office/drawing/2014/main" id="{984FA579-4C45-1F17-ACEE-4AC28914F8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9194" y="8113723"/>
            <a:ext cx="709681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3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How to compute the global sum?</a:t>
            </a:r>
            <a:endParaRPr kumimoji="0" lang="it-IT" altLang="it-IT" sz="3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30" name="Rectangle 3">
            <a:extLst>
              <a:ext uri="{FF2B5EF4-FFF2-40B4-BE49-F238E27FC236}">
                <a16:creationId xmlns:a16="http://schemas.microsoft.com/office/drawing/2014/main" id="{6773A26B-B63E-AD1F-C590-54C87D26BF4D}"/>
              </a:ext>
            </a:extLst>
          </p:cNvPr>
          <p:cNvSpPr txBox="1">
            <a:spLocks noChangeArrowheads="1"/>
          </p:cNvSpPr>
          <p:nvPr/>
        </p:nvSpPr>
        <p:spPr>
          <a:xfrm>
            <a:off x="1949536" y="3488119"/>
            <a:ext cx="8229600" cy="43891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ectangle 3">
            <a:extLst>
              <a:ext uri="{FF2B5EF4-FFF2-40B4-BE49-F238E27FC236}">
                <a16:creationId xmlns:a16="http://schemas.microsoft.com/office/drawing/2014/main" id="{C39C2BA0-B3D8-4EBF-C20E-071BB10085F1}"/>
              </a:ext>
            </a:extLst>
          </p:cNvPr>
          <p:cNvSpPr txBox="1">
            <a:spLocks noChangeArrowheads="1"/>
          </p:cNvSpPr>
          <p:nvPr/>
        </p:nvSpPr>
        <p:spPr>
          <a:xfrm>
            <a:off x="387163" y="2884670"/>
            <a:ext cx="7772400" cy="4413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it-IT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Example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N=16, p = </a:t>
            </a:r>
            <a:r>
              <a:rPr kumimoji="0" lang="it-IT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many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it-IT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many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it-IT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many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 </a:t>
            </a:r>
            <a:r>
              <a:rPr kumimoji="0" lang="it-IT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it-IT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that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 </a:t>
            </a:r>
            <a:r>
              <a:rPr kumimoji="0" lang="it-IT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need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  <p:pic>
        <p:nvPicPr>
          <p:cNvPr id="66" name="Picture 6">
            <a:extLst>
              <a:ext uri="{FF2B5EF4-FFF2-40B4-BE49-F238E27FC236}">
                <a16:creationId xmlns:a16="http://schemas.microsoft.com/office/drawing/2014/main" id="{64150DC7-B599-6120-F016-E06A543A7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01530" y="3541213"/>
            <a:ext cx="7462932" cy="2908256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68" name="CasellaDiTesto 67">
            <a:extLst>
              <a:ext uri="{FF2B5EF4-FFF2-40B4-BE49-F238E27FC236}">
                <a16:creationId xmlns:a16="http://schemas.microsoft.com/office/drawing/2014/main" id="{E9E08C2A-1681-CE01-F9EE-AA38EF97B011}"/>
              </a:ext>
            </a:extLst>
          </p:cNvPr>
          <p:cNvSpPr txBox="1"/>
          <p:nvPr/>
        </p:nvSpPr>
        <p:spPr>
          <a:xfrm>
            <a:off x="8428984" y="4995341"/>
            <a:ext cx="3335478" cy="1015663"/>
          </a:xfrm>
          <a:prstGeom prst="rect">
            <a:avLst/>
          </a:prstGeom>
          <a:solidFill>
            <a:srgbClr val="F49B29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baseline="-25000" dirty="0">
              <a:solidFill>
                <a:prstClr val="black"/>
              </a:solidFill>
              <a:latin typeface="Comic Sans MS" pitchFamily="66" charset="0"/>
            </a:endParaRP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baseline="-25000" dirty="0">
              <a:solidFill>
                <a:prstClr val="black"/>
              </a:solidFill>
              <a:latin typeface="Comic Sans MS" pitchFamily="66" charset="0"/>
            </a:endParaRP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graphicFrame>
        <p:nvGraphicFramePr>
          <p:cNvPr id="12" name="Object 17">
            <a:extLst>
              <a:ext uri="{FF2B5EF4-FFF2-40B4-BE49-F238E27FC236}">
                <a16:creationId xmlns:a16="http://schemas.microsoft.com/office/drawing/2014/main" id="{8CA670EA-2212-0A30-31BD-628761537A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7296172"/>
              </p:ext>
            </p:extLst>
          </p:nvPr>
        </p:nvGraphicFramePr>
        <p:xfrm>
          <a:off x="9139824" y="5044437"/>
          <a:ext cx="1831975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9661120" imgH="13808160" progId="">
                  <p:embed/>
                </p:oleObj>
              </mc:Choice>
              <mc:Fallback>
                <p:oleObj name="Equation" r:id="rId3" imgW="29661120" imgH="13808160" progId="">
                  <p:embed/>
                  <p:pic>
                    <p:nvPicPr>
                      <p:cNvPr id="53" name="Object 17">
                        <a:extLst>
                          <a:ext uri="{FF2B5EF4-FFF2-40B4-BE49-F238E27FC236}">
                            <a16:creationId xmlns:a16="http://schemas.microsoft.com/office/drawing/2014/main" id="{82B4D412-8849-58AC-DE25-8C30E2B44E0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39824" y="5044437"/>
                        <a:ext cx="1831975" cy="854075"/>
                      </a:xfrm>
                      <a:prstGeom prst="rect">
                        <a:avLst/>
                      </a:prstGeom>
                      <a:solidFill>
                        <a:srgbClr val="F49B29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1">
            <a:extLst>
              <a:ext uri="{FF2B5EF4-FFF2-40B4-BE49-F238E27FC236}">
                <a16:creationId xmlns:a16="http://schemas.microsoft.com/office/drawing/2014/main" id="{3ECF2C70-7A2A-1478-15F8-604DC09B4E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163" y="3991795"/>
            <a:ext cx="3396578" cy="586957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en-US" alt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Final sums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it-IT" alt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</a:t>
            </a:r>
            <a:r>
              <a:rPr kumimoji="0" lang="it-IT" alt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it-IT" alt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stored</a:t>
            </a:r>
            <a:r>
              <a:rPr kumimoji="0" lang="it-IT" alt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 the global </a:t>
            </a:r>
            <a:r>
              <a:rPr kumimoji="0" lang="it-IT" alt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memory</a:t>
            </a:r>
            <a:endParaRPr kumimoji="0" lang="it-IT" altLang="it-IT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729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E4400E75-A6E0-2722-4B0A-12F8560EA4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1435" y="1844837"/>
            <a:ext cx="11858528" cy="1143000"/>
          </a:xfrm>
        </p:spPr>
        <p:txBody>
          <a:bodyPr/>
          <a:lstStyle/>
          <a:p>
            <a:r>
              <a:rPr lang="it-IT" altLang="it-IT" sz="3200" dirty="0">
                <a:solidFill>
                  <a:srgbClr val="00B050"/>
                </a:solidFill>
              </a:rPr>
              <a:t>Data transfert:</a:t>
            </a:r>
            <a:r>
              <a:rPr lang="it-IT" altLang="it-IT" sz="3200" dirty="0">
                <a:solidFill>
                  <a:srgbClr val="0000FF"/>
                </a:solidFill>
              </a:rPr>
              <a:t> </a:t>
            </a:r>
            <a:r>
              <a:rPr lang="en-US" altLang="it-IT" sz="2400" dirty="0">
                <a:solidFill>
                  <a:prstClr val="black"/>
                </a:solidFill>
                <a:latin typeface="Comic Sans MS" pitchFamily="66" charset="0"/>
              </a:rPr>
              <a:t>the device transfers results from the GPU global memory to the CPU memory.</a:t>
            </a:r>
            <a:br>
              <a:rPr lang="it-IT" sz="2400" b="1" u="sng" baseline="0" dirty="0">
                <a:solidFill>
                  <a:prstClr val="black"/>
                </a:solidFill>
                <a:latin typeface="Comic Sans MS" pitchFamily="66" charset="0"/>
              </a:rPr>
            </a:br>
            <a:endParaRPr lang="it-IT" altLang="it-IT" sz="2400" dirty="0">
              <a:solidFill>
                <a:schemeClr val="tx1"/>
              </a:solidFill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E4FA4D1-33AE-65E4-B2F6-FC115DB01DD7}"/>
              </a:ext>
            </a:extLst>
          </p:cNvPr>
          <p:cNvSpPr txBox="1">
            <a:spLocks noChangeArrowheads="1"/>
          </p:cNvSpPr>
          <p:nvPr/>
        </p:nvSpPr>
        <p:spPr>
          <a:xfrm>
            <a:off x="3948836" y="1080236"/>
            <a:ext cx="8051800" cy="8382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2E3C5D"/>
                </a:solidFill>
                <a:latin typeface="Avenir Black" panose="02000503020000020003" pitchFamily="2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venir Black" panose="02000503020000020003" pitchFamily="2" charset="0"/>
                <a:ea typeface="+mj-ea"/>
                <a:cs typeface="Calibri" panose="020F0502020204030204" pitchFamily="34" charset="0"/>
              </a:rPr>
              <a:t>Parallel</a:t>
            </a:r>
            <a:r>
              <a:rPr kumimoji="0" lang="it-IT" alt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venir Black" panose="02000503020000020003" pitchFamily="2" charset="0"/>
                <a:ea typeface="+mj-ea"/>
                <a:cs typeface="Calibri" panose="020F0502020204030204" pitchFamily="34" charset="0"/>
              </a:rPr>
              <a:t> sum – </a:t>
            </a:r>
            <a:r>
              <a:rPr kumimoji="0" lang="it-IT" alt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enir Black" panose="02000503020000020003" pitchFamily="2" charset="0"/>
                <a:ea typeface="+mj-ea"/>
                <a:cs typeface="Calibri" panose="020F0502020204030204" pitchFamily="34" charset="0"/>
              </a:rPr>
              <a:t>on GPU</a:t>
            </a:r>
          </a:p>
        </p:txBody>
      </p:sp>
      <p:sp>
        <p:nvSpPr>
          <p:cNvPr id="38" name="Text Box 34">
            <a:extLst>
              <a:ext uri="{FF2B5EF4-FFF2-40B4-BE49-F238E27FC236}">
                <a16:creationId xmlns:a16="http://schemas.microsoft.com/office/drawing/2014/main" id="{984FA579-4C45-1F17-ACEE-4AC28914F8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9194" y="8113723"/>
            <a:ext cx="709681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3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How to compute the global sum?</a:t>
            </a:r>
            <a:endParaRPr kumimoji="0" lang="it-IT" altLang="it-IT" sz="3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30" name="Rectangle 3">
            <a:extLst>
              <a:ext uri="{FF2B5EF4-FFF2-40B4-BE49-F238E27FC236}">
                <a16:creationId xmlns:a16="http://schemas.microsoft.com/office/drawing/2014/main" id="{6773A26B-B63E-AD1F-C590-54C87D26BF4D}"/>
              </a:ext>
            </a:extLst>
          </p:cNvPr>
          <p:cNvSpPr txBox="1">
            <a:spLocks noChangeArrowheads="1"/>
          </p:cNvSpPr>
          <p:nvPr/>
        </p:nvSpPr>
        <p:spPr>
          <a:xfrm>
            <a:off x="1949536" y="3488119"/>
            <a:ext cx="8229600" cy="43891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ectangle 3">
            <a:extLst>
              <a:ext uri="{FF2B5EF4-FFF2-40B4-BE49-F238E27FC236}">
                <a16:creationId xmlns:a16="http://schemas.microsoft.com/office/drawing/2014/main" id="{C39C2BA0-B3D8-4EBF-C20E-071BB10085F1}"/>
              </a:ext>
            </a:extLst>
          </p:cNvPr>
          <p:cNvSpPr txBox="1">
            <a:spLocks noChangeArrowheads="1"/>
          </p:cNvSpPr>
          <p:nvPr/>
        </p:nvSpPr>
        <p:spPr>
          <a:xfrm>
            <a:off x="387163" y="2884670"/>
            <a:ext cx="7772400" cy="4413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it-IT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Example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N=16, p = </a:t>
            </a:r>
            <a:r>
              <a:rPr kumimoji="0" lang="it-IT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many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it-IT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many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it-IT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many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 </a:t>
            </a:r>
            <a:r>
              <a:rPr kumimoji="0" lang="it-IT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it-IT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that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 </a:t>
            </a:r>
            <a:r>
              <a:rPr kumimoji="0" lang="it-IT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need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  <p:pic>
        <p:nvPicPr>
          <p:cNvPr id="66" name="Picture 6">
            <a:extLst>
              <a:ext uri="{FF2B5EF4-FFF2-40B4-BE49-F238E27FC236}">
                <a16:creationId xmlns:a16="http://schemas.microsoft.com/office/drawing/2014/main" id="{64150DC7-B599-6120-F016-E06A543A7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5958" y="3541213"/>
            <a:ext cx="7462932" cy="2908256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69" name="AutoShape 10">
            <a:extLst>
              <a:ext uri="{FF2B5EF4-FFF2-40B4-BE49-F238E27FC236}">
                <a16:creationId xmlns:a16="http://schemas.microsoft.com/office/drawing/2014/main" id="{0C739141-C428-C0FF-EE10-BC401C92F1D0}"/>
              </a:ext>
            </a:extLst>
          </p:cNvPr>
          <p:cNvSpPr>
            <a:spLocks noChangeArrowheads="1"/>
          </p:cNvSpPr>
          <p:nvPr/>
        </p:nvSpPr>
        <p:spPr bwMode="auto">
          <a:xfrm rot="5246610" flipH="1">
            <a:off x="6129894" y="5530705"/>
            <a:ext cx="595415" cy="1900941"/>
          </a:xfrm>
          <a:prstGeom prst="curvedRightArrow">
            <a:avLst>
              <a:gd name="adj1" fmla="val 66471"/>
              <a:gd name="adj2" fmla="val 132995"/>
              <a:gd name="adj3" fmla="val 33333"/>
            </a:avLst>
          </a:prstGeom>
          <a:gradFill rotWithShape="0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1"/>
          </a:gra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A6A8CBE8-F18B-4397-9A0B-3B8AB321E008}"/>
              </a:ext>
            </a:extLst>
          </p:cNvPr>
          <p:cNvSpPr txBox="1"/>
          <p:nvPr/>
        </p:nvSpPr>
        <p:spPr>
          <a:xfrm>
            <a:off x="7103412" y="4995341"/>
            <a:ext cx="3335478" cy="1015663"/>
          </a:xfrm>
          <a:prstGeom prst="rect">
            <a:avLst/>
          </a:prstGeom>
          <a:solidFill>
            <a:srgbClr val="F49B29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baseline="-25000" dirty="0">
              <a:solidFill>
                <a:prstClr val="black"/>
              </a:solidFill>
              <a:latin typeface="Comic Sans MS" pitchFamily="66" charset="0"/>
            </a:endParaRP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baseline="-25000" dirty="0">
              <a:solidFill>
                <a:prstClr val="black"/>
              </a:solidFill>
              <a:latin typeface="Comic Sans MS" pitchFamily="66" charset="0"/>
            </a:endParaRP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graphicFrame>
        <p:nvGraphicFramePr>
          <p:cNvPr id="12" name="Object 17">
            <a:extLst>
              <a:ext uri="{FF2B5EF4-FFF2-40B4-BE49-F238E27FC236}">
                <a16:creationId xmlns:a16="http://schemas.microsoft.com/office/drawing/2014/main" id="{DC035DE4-C707-3866-366B-8CA32B770F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8563015"/>
              </p:ext>
            </p:extLst>
          </p:nvPr>
        </p:nvGraphicFramePr>
        <p:xfrm>
          <a:off x="7814252" y="5044437"/>
          <a:ext cx="1831975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9661120" imgH="13808160" progId="">
                  <p:embed/>
                </p:oleObj>
              </mc:Choice>
              <mc:Fallback>
                <p:oleObj name="Equation" r:id="rId3" imgW="29661120" imgH="13808160" progId="">
                  <p:embed/>
                  <p:pic>
                    <p:nvPicPr>
                      <p:cNvPr id="12" name="Object 17">
                        <a:extLst>
                          <a:ext uri="{FF2B5EF4-FFF2-40B4-BE49-F238E27FC236}">
                            <a16:creationId xmlns:a16="http://schemas.microsoft.com/office/drawing/2014/main" id="{8CA670EA-2212-0A30-31BD-628761537A1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4252" y="5044437"/>
                        <a:ext cx="1831975" cy="854075"/>
                      </a:xfrm>
                      <a:prstGeom prst="rect">
                        <a:avLst/>
                      </a:prstGeom>
                      <a:solidFill>
                        <a:srgbClr val="F49B29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EBCBD5E7-35E7-5E73-B266-20851E115832}"/>
              </a:ext>
            </a:extLst>
          </p:cNvPr>
          <p:cNvSpPr txBox="1"/>
          <p:nvPr/>
        </p:nvSpPr>
        <p:spPr>
          <a:xfrm>
            <a:off x="2975958" y="4745222"/>
            <a:ext cx="3335478" cy="1015663"/>
          </a:xfrm>
          <a:prstGeom prst="rect">
            <a:avLst/>
          </a:prstGeom>
          <a:solidFill>
            <a:srgbClr val="F49B29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baseline="-25000" dirty="0">
              <a:solidFill>
                <a:prstClr val="black"/>
              </a:solidFill>
              <a:latin typeface="Comic Sans MS" pitchFamily="66" charset="0"/>
            </a:endParaRP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baseline="-25000" dirty="0">
              <a:solidFill>
                <a:prstClr val="black"/>
              </a:solidFill>
              <a:latin typeface="Comic Sans MS" pitchFamily="66" charset="0"/>
            </a:endParaRP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graphicFrame>
        <p:nvGraphicFramePr>
          <p:cNvPr id="14" name="Object 17">
            <a:extLst>
              <a:ext uri="{FF2B5EF4-FFF2-40B4-BE49-F238E27FC236}">
                <a16:creationId xmlns:a16="http://schemas.microsoft.com/office/drawing/2014/main" id="{DAC68C81-2886-C28F-25D0-7CF9620B7D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2567362"/>
              </p:ext>
            </p:extLst>
          </p:nvPr>
        </p:nvGraphicFramePr>
        <p:xfrm>
          <a:off x="3686798" y="4794318"/>
          <a:ext cx="1831975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9661120" imgH="13808160" progId="">
                  <p:embed/>
                </p:oleObj>
              </mc:Choice>
              <mc:Fallback>
                <p:oleObj name="Equation" r:id="rId3" imgW="29661120" imgH="13808160" progId="">
                  <p:embed/>
                  <p:pic>
                    <p:nvPicPr>
                      <p:cNvPr id="12" name="Object 17">
                        <a:extLst>
                          <a:ext uri="{FF2B5EF4-FFF2-40B4-BE49-F238E27FC236}">
                            <a16:creationId xmlns:a16="http://schemas.microsoft.com/office/drawing/2014/main" id="{8CA670EA-2212-0A30-31BD-628761537A1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6798" y="4794318"/>
                        <a:ext cx="1831975" cy="854075"/>
                      </a:xfrm>
                      <a:prstGeom prst="rect">
                        <a:avLst/>
                      </a:prstGeom>
                      <a:solidFill>
                        <a:srgbClr val="F49B29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3762659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26D4986-091F-A1AF-D891-80F8ADCA6D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9622" y="2577211"/>
            <a:ext cx="8358188" cy="1200329"/>
          </a:xfrm>
          <a:prstGeom prst="rect">
            <a:avLst/>
          </a:prstGeom>
          <a:solidFill>
            <a:srgbClr val="F49B2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it is clear that using GPUs only makes sense when the data to be processed is really a lot and it is necessary to use many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many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processors, paying the price of host-device data transfer</a:t>
            </a:r>
            <a:endParaRPr kumimoji="0" lang="it-IT" altLang="it-IT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62930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A3933CBD-B058-6ECB-3DA9-0D39C7610E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0013" y="1421334"/>
            <a:ext cx="8737382" cy="197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There are several tools 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for software development 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for GPU environment</a:t>
            </a:r>
            <a:endParaRPr kumimoji="0" lang="it-IT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7" name="AutoShape 4">
            <a:extLst>
              <a:ext uri="{FF2B5EF4-FFF2-40B4-BE49-F238E27FC236}">
                <a16:creationId xmlns:a16="http://schemas.microsoft.com/office/drawing/2014/main" id="{666883AF-B101-207E-E770-2B14AAFB13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1854" y="4663173"/>
            <a:ext cx="6929437" cy="783193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 w="57150" cmpd="thinThick">
            <a:solidFill>
              <a:srgbClr val="D2109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srgbClr val="D2109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CUDA</a:t>
            </a:r>
            <a:endParaRPr kumimoji="0" lang="it-IT" sz="4000" b="0" i="0" u="none" strike="noStrike" kern="1200" cap="none" spc="0" normalizeH="0" baseline="0" noProof="0" dirty="0">
              <a:ln>
                <a:noFill/>
              </a:ln>
              <a:solidFill>
                <a:srgbClr val="D2109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0591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utoUpdateAnimBg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F975824-4421-2C65-3312-848E094F0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9351" y="2964398"/>
            <a:ext cx="4908550" cy="464602"/>
          </a:xfrm>
        </p:spPr>
        <p:txBody>
          <a:bodyPr/>
          <a:lstStyle/>
          <a:p>
            <a:pPr algn="ctr"/>
            <a:r>
              <a:rPr lang="it-IT" dirty="0" err="1"/>
              <a:t>PyCUDA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22753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AF9B01E-CBA9-0C9D-FEA3-9CC4B90DD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8007" y="1310069"/>
            <a:ext cx="9605477" cy="464602"/>
          </a:xfrm>
        </p:spPr>
        <p:txBody>
          <a:bodyPr/>
          <a:lstStyle/>
          <a:p>
            <a:r>
              <a:rPr lang="it-IT" dirty="0"/>
              <a:t>A </a:t>
            </a:r>
            <a:r>
              <a:rPr lang="it-IT" dirty="0" err="1"/>
              <a:t>simple</a:t>
            </a:r>
            <a:r>
              <a:rPr lang="it-IT" dirty="0"/>
              <a:t> </a:t>
            </a:r>
            <a:r>
              <a:rPr lang="it-IT" dirty="0" err="1"/>
              <a:t>example</a:t>
            </a:r>
            <a:r>
              <a:rPr lang="it-IT" dirty="0"/>
              <a:t>:</a:t>
            </a:r>
            <a:br>
              <a:rPr lang="it-IT" dirty="0"/>
            </a:br>
            <a:r>
              <a:rPr lang="it-IT" sz="3200" dirty="0"/>
              <a:t>sum of N </a:t>
            </a:r>
            <a:r>
              <a:rPr lang="it-IT" sz="3200" dirty="0" err="1"/>
              <a:t>elements</a:t>
            </a:r>
            <a:r>
              <a:rPr lang="it-IT" sz="3200" dirty="0"/>
              <a:t> of 1D - array</a:t>
            </a:r>
            <a:endParaRPr lang="it-IT" dirty="0"/>
          </a:p>
        </p:txBody>
      </p:sp>
      <p:sp>
        <p:nvSpPr>
          <p:cNvPr id="17" name="Text Box 5">
            <a:extLst>
              <a:ext uri="{FF2B5EF4-FFF2-40B4-BE49-F238E27FC236}">
                <a16:creationId xmlns:a16="http://schemas.microsoft.com/office/drawing/2014/main" id="{238272EB-1823-735E-36FC-7EFD9BC794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1401" y="4323456"/>
            <a:ext cx="2198687" cy="576263"/>
          </a:xfrm>
          <a:prstGeom prst="rect">
            <a:avLst/>
          </a:prstGeom>
          <a:noFill/>
          <a:ln w="57150" cmpd="thickThin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it-IT" altLang="it-IT" sz="2800" baseline="0">
                <a:solidFill>
                  <a:srgbClr val="1C1C1C"/>
                </a:solidFill>
                <a:latin typeface="Comic Sans MS" pitchFamily="66" charset="0"/>
              </a:rPr>
              <a:t>a</a:t>
            </a:r>
            <a:r>
              <a:rPr lang="it-IT" altLang="it-IT" sz="2800" baseline="-25000">
                <a:solidFill>
                  <a:srgbClr val="1C1C1C"/>
                </a:solidFill>
                <a:latin typeface="Comic Sans MS" pitchFamily="66" charset="0"/>
              </a:rPr>
              <a:t>0</a:t>
            </a:r>
            <a:r>
              <a:rPr lang="it-IT" altLang="it-IT" sz="2800" baseline="0">
                <a:solidFill>
                  <a:srgbClr val="1C1C1C"/>
                </a:solidFill>
                <a:latin typeface="Comic Sans MS" pitchFamily="66" charset="0"/>
              </a:rPr>
              <a:t>+a</a:t>
            </a:r>
            <a:r>
              <a:rPr lang="it-IT" altLang="it-IT" sz="2800" baseline="-25000">
                <a:solidFill>
                  <a:srgbClr val="1C1C1C"/>
                </a:solidFill>
                <a:latin typeface="Comic Sans MS" pitchFamily="66" charset="0"/>
              </a:rPr>
              <a:t>1</a:t>
            </a:r>
            <a:r>
              <a:rPr lang="it-IT" altLang="it-IT" sz="2800" baseline="0">
                <a:solidFill>
                  <a:srgbClr val="1C1C1C"/>
                </a:solidFill>
                <a:latin typeface="Comic Sans MS" pitchFamily="66" charset="0"/>
              </a:rPr>
              <a:t>+…+a</a:t>
            </a:r>
            <a:r>
              <a:rPr lang="it-IT" altLang="it-IT" sz="2800" i="1" baseline="-25000">
                <a:solidFill>
                  <a:srgbClr val="1C1C1C"/>
                </a:solidFill>
                <a:latin typeface="Comic Sans MS" pitchFamily="66" charset="0"/>
              </a:rPr>
              <a:t>N</a:t>
            </a:r>
            <a:r>
              <a:rPr lang="it-IT" altLang="it-IT" sz="2800" baseline="-25000">
                <a:solidFill>
                  <a:srgbClr val="1C1C1C"/>
                </a:solidFill>
                <a:latin typeface="Comic Sans MS" pitchFamily="66" charset="0"/>
              </a:rPr>
              <a:t>-1</a:t>
            </a:r>
            <a:endParaRPr lang="it-IT" altLang="it-IT" sz="2800" baseline="0">
              <a:solidFill>
                <a:srgbClr val="1C1C1C"/>
              </a:solidFill>
              <a:latin typeface="Comic Sans MS" pitchFamily="66" charset="0"/>
            </a:endParaRP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7F7CE2B6-5F52-4494-6565-47BD8AA1D4E6}"/>
              </a:ext>
            </a:extLst>
          </p:cNvPr>
          <p:cNvSpPr/>
          <p:nvPr/>
        </p:nvSpPr>
        <p:spPr>
          <a:xfrm>
            <a:off x="3385065" y="3264268"/>
            <a:ext cx="525658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B39BB17B-6FD0-ECAA-AB46-41AA06EEE1E3}"/>
              </a:ext>
            </a:extLst>
          </p:cNvPr>
          <p:cNvSpPr txBox="1"/>
          <p:nvPr/>
        </p:nvSpPr>
        <p:spPr>
          <a:xfrm>
            <a:off x="2995975" y="3244334"/>
            <a:ext cx="45828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40587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711F4C6F-789C-45C6-5CB8-EA9072DF26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89811" y="507074"/>
            <a:ext cx="7793037" cy="1143000"/>
          </a:xfrm>
        </p:spPr>
        <p:txBody>
          <a:bodyPr/>
          <a:lstStyle/>
          <a:p>
            <a:pPr eaLnBrk="1" hangingPunct="1"/>
            <a:r>
              <a:rPr lang="it-IT" altLang="it-IT" sz="3200" dirty="0">
                <a:solidFill>
                  <a:srgbClr val="0000FF"/>
                </a:solidFill>
              </a:rPr>
              <a:t>Sum of N </a:t>
            </a:r>
            <a:r>
              <a:rPr lang="it-IT" altLang="it-IT" sz="3200" dirty="0" err="1">
                <a:solidFill>
                  <a:srgbClr val="0000FF"/>
                </a:solidFill>
              </a:rPr>
              <a:t>numbers</a:t>
            </a:r>
            <a:endParaRPr lang="it-IT" altLang="it-IT" sz="3200" dirty="0">
              <a:solidFill>
                <a:srgbClr val="0000FF"/>
              </a:solidFill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BE32A6C0-BAB0-8B39-17DF-C8377F368D87}"/>
              </a:ext>
            </a:extLst>
          </p:cNvPr>
          <p:cNvSpPr txBox="1">
            <a:spLocks noChangeArrowheads="1"/>
          </p:cNvSpPr>
          <p:nvPr/>
        </p:nvSpPr>
        <p:spPr>
          <a:xfrm>
            <a:off x="2209800" y="1543967"/>
            <a:ext cx="7772400" cy="13223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 a single processor computer, the sum is computed 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by performing N-1 additions </a:t>
            </a: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one at a time</a:t>
            </a:r>
            <a:endParaRPr kumimoji="0" lang="it-IT" alt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 Box 4">
            <a:extLst>
              <a:ext uri="{FF2B5EF4-FFF2-40B4-BE49-F238E27FC236}">
                <a16:creationId xmlns:a16="http://schemas.microsoft.com/office/drawing/2014/main" id="{3FAB043C-AAE1-4C75-06DB-E80232EC28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5615" y="3090894"/>
            <a:ext cx="187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400" b="0" i="0" u="none" strike="noStrike" kern="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Comic Sans MS" panose="030F0702030302020204" pitchFamily="66" charset="0"/>
              </a:rPr>
              <a:t>sumtot := a</a:t>
            </a:r>
            <a:r>
              <a:rPr kumimoji="0" lang="it-IT" altLang="it-IT" sz="2400" b="0" i="0" u="none" strike="noStrike" kern="0" cap="none" spc="0" normalizeH="0" baseline="-2500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Comic Sans MS" panose="030F0702030302020204" pitchFamily="66" charset="0"/>
              </a:rPr>
              <a:t>0</a:t>
            </a:r>
            <a:endParaRPr kumimoji="0" lang="it-IT" altLang="it-IT" sz="2400" b="0" i="0" u="none" strike="noStrike" kern="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15" name="Text Box 9">
            <a:extLst>
              <a:ext uri="{FF2B5EF4-FFF2-40B4-BE49-F238E27FC236}">
                <a16:creationId xmlns:a16="http://schemas.microsoft.com/office/drawing/2014/main" id="{56E5F35E-0514-3831-92B7-5E532B5AF6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5615" y="3516344"/>
            <a:ext cx="32686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400" b="0" i="0" u="none" strike="noStrike" kern="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Comic Sans MS" panose="030F0702030302020204" pitchFamily="66" charset="0"/>
              </a:rPr>
              <a:t>sumtot :=</a:t>
            </a:r>
            <a:r>
              <a:rPr kumimoji="0" lang="it-IT" altLang="it-IT" sz="2800" b="0" i="0" u="none" strike="noStrike" kern="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Comic Sans MS" panose="030F0702030302020204" pitchFamily="66" charset="0"/>
              </a:rPr>
              <a:t> </a:t>
            </a:r>
            <a:r>
              <a:rPr kumimoji="0" lang="it-IT" altLang="it-IT" sz="2400" b="0" i="0" u="none" strike="noStrike" kern="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Comic Sans MS" panose="030F0702030302020204" pitchFamily="66" charset="0"/>
              </a:rPr>
              <a:t>sumtot</a:t>
            </a:r>
            <a:r>
              <a:rPr kumimoji="0" lang="it-IT" altLang="it-IT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</a:rPr>
              <a:t> </a:t>
            </a:r>
            <a:r>
              <a:rPr kumimoji="0" lang="it-IT" altLang="it-IT" sz="2800" b="0" i="0" u="none" strike="noStrike" kern="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Comic Sans MS" panose="030F0702030302020204" pitchFamily="66" charset="0"/>
              </a:rPr>
              <a:t>+ a</a:t>
            </a:r>
            <a:r>
              <a:rPr kumimoji="0" lang="it-IT" altLang="it-IT" sz="2800" b="0" i="0" u="none" strike="noStrike" kern="0" cap="none" spc="0" normalizeH="0" baseline="-2500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16" name="Text Box 10">
            <a:extLst>
              <a:ext uri="{FF2B5EF4-FFF2-40B4-BE49-F238E27FC236}">
                <a16:creationId xmlns:a16="http://schemas.microsoft.com/office/drawing/2014/main" id="{A0D318AC-1F89-44BF-43A3-A2E9336729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5615" y="4092607"/>
            <a:ext cx="33083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400" b="0" i="0" u="none" strike="noStrike" kern="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Comic Sans MS" panose="030F0702030302020204" pitchFamily="66" charset="0"/>
              </a:rPr>
              <a:t>sumtot :=</a:t>
            </a:r>
            <a:r>
              <a:rPr kumimoji="0" lang="it-IT" altLang="it-IT" sz="2800" b="0" i="0" u="none" strike="noStrike" kern="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Comic Sans MS" panose="030F0702030302020204" pitchFamily="66" charset="0"/>
              </a:rPr>
              <a:t> </a:t>
            </a:r>
            <a:r>
              <a:rPr kumimoji="0" lang="it-IT" altLang="it-IT" sz="2400" b="0" i="0" u="none" strike="noStrike" kern="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Comic Sans MS" panose="030F0702030302020204" pitchFamily="66" charset="0"/>
              </a:rPr>
              <a:t>sumtot</a:t>
            </a:r>
            <a:r>
              <a:rPr kumimoji="0" lang="it-IT" altLang="it-IT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</a:rPr>
              <a:t> </a:t>
            </a:r>
            <a:r>
              <a:rPr kumimoji="0" lang="it-IT" altLang="it-IT" sz="2800" b="0" i="0" u="none" strike="noStrike" kern="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Comic Sans MS" panose="030F0702030302020204" pitchFamily="66" charset="0"/>
              </a:rPr>
              <a:t>+ a</a:t>
            </a:r>
            <a:r>
              <a:rPr kumimoji="0" lang="it-IT" altLang="it-IT" sz="2800" b="0" i="0" u="none" strike="noStrike" kern="0" cap="none" spc="0" normalizeH="0" baseline="-2500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17" name="Text Box 11">
            <a:extLst>
              <a:ext uri="{FF2B5EF4-FFF2-40B4-BE49-F238E27FC236}">
                <a16:creationId xmlns:a16="http://schemas.microsoft.com/office/drawing/2014/main" id="{EB2E132D-D4E5-426B-A463-B45E97F50F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5615" y="5100669"/>
            <a:ext cx="35607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400" b="0" i="0" u="none" strike="noStrike" kern="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Comic Sans MS" panose="030F0702030302020204" pitchFamily="66" charset="0"/>
              </a:rPr>
              <a:t>sumtot :=</a:t>
            </a:r>
            <a:r>
              <a:rPr kumimoji="0" lang="it-IT" altLang="it-IT" sz="2800" b="0" i="0" u="none" strike="noStrike" kern="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Comic Sans MS" panose="030F0702030302020204" pitchFamily="66" charset="0"/>
              </a:rPr>
              <a:t> </a:t>
            </a:r>
            <a:r>
              <a:rPr kumimoji="0" lang="it-IT" altLang="it-IT" sz="2400" b="0" i="0" u="none" strike="noStrike" kern="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Comic Sans MS" panose="030F0702030302020204" pitchFamily="66" charset="0"/>
              </a:rPr>
              <a:t>sumtot</a:t>
            </a:r>
            <a:r>
              <a:rPr kumimoji="0" lang="it-IT" altLang="it-IT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</a:rPr>
              <a:t> </a:t>
            </a:r>
            <a:r>
              <a:rPr kumimoji="0" lang="it-IT" altLang="it-IT" sz="2800" b="0" i="0" u="none" strike="noStrike" kern="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Comic Sans MS" panose="030F0702030302020204" pitchFamily="66" charset="0"/>
              </a:rPr>
              <a:t>+ a</a:t>
            </a:r>
            <a:r>
              <a:rPr kumimoji="0" lang="it-IT" altLang="it-IT" sz="2800" b="0" i="0" u="none" strike="noStrike" kern="0" cap="none" spc="0" normalizeH="0" baseline="-2500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Comic Sans MS" panose="030F0702030302020204" pitchFamily="66" charset="0"/>
              </a:rPr>
              <a:t>N-1</a:t>
            </a:r>
          </a:p>
        </p:txBody>
      </p:sp>
      <p:sp>
        <p:nvSpPr>
          <p:cNvPr id="18" name="Line 14">
            <a:extLst>
              <a:ext uri="{FF2B5EF4-FFF2-40B4-BE49-F238E27FC236}">
                <a16:creationId xmlns:a16="http://schemas.microsoft.com/office/drawing/2014/main" id="{40379F01-95F5-5B25-7375-E5A087BA4C36}"/>
              </a:ext>
            </a:extLst>
          </p:cNvPr>
          <p:cNvSpPr>
            <a:spLocks noChangeShapeType="1"/>
          </p:cNvSpPr>
          <p:nvPr/>
        </p:nvSpPr>
        <p:spPr bwMode="auto">
          <a:xfrm>
            <a:off x="5217590" y="4684744"/>
            <a:ext cx="0" cy="504825"/>
          </a:xfrm>
          <a:prstGeom prst="line">
            <a:avLst/>
          </a:prstGeom>
          <a:noFill/>
          <a:ln w="19050">
            <a:solidFill>
              <a:srgbClr val="0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928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utoUpdateAnimBg="0"/>
      <p:bldP spid="15" grpId="0" autoUpdateAnimBg="0"/>
      <p:bldP spid="16" grpId="0" autoUpdateAnimBg="0"/>
      <p:bldP spid="17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711F4C6F-789C-45C6-5CB8-EA9072DF26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89811" y="507074"/>
            <a:ext cx="7793037" cy="1143000"/>
          </a:xfrm>
        </p:spPr>
        <p:txBody>
          <a:bodyPr/>
          <a:lstStyle/>
          <a:p>
            <a:pPr eaLnBrk="1" hangingPunct="1"/>
            <a:r>
              <a:rPr lang="it-IT" altLang="it-IT" sz="3200" dirty="0">
                <a:solidFill>
                  <a:srgbClr val="0000FF"/>
                </a:solidFill>
              </a:rPr>
              <a:t>Sum of N </a:t>
            </a:r>
            <a:r>
              <a:rPr lang="it-IT" altLang="it-IT" sz="3200" dirty="0" err="1">
                <a:solidFill>
                  <a:srgbClr val="0000FF"/>
                </a:solidFill>
              </a:rPr>
              <a:t>numbers</a:t>
            </a:r>
            <a:endParaRPr lang="it-IT" altLang="it-IT" sz="3200" dirty="0">
              <a:solidFill>
                <a:srgbClr val="0000FF"/>
              </a:solidFill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BE32A6C0-BAB0-8B39-17DF-C8377F368D87}"/>
              </a:ext>
            </a:extLst>
          </p:cNvPr>
          <p:cNvSpPr txBox="1">
            <a:spLocks noChangeArrowheads="1"/>
          </p:cNvSpPr>
          <p:nvPr/>
        </p:nvSpPr>
        <p:spPr>
          <a:xfrm>
            <a:off x="3315148" y="1734211"/>
            <a:ext cx="7772400" cy="13223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itchFamily="2" charset="2"/>
              <a:buNone/>
            </a:pPr>
            <a:r>
              <a:rPr lang="en-US" altLang="it-IT" sz="2400"/>
              <a:t>On a single processor computer, the sum is computed </a:t>
            </a:r>
            <a:r>
              <a:rPr lang="en-US" altLang="it-IT" sz="2400">
                <a:solidFill>
                  <a:srgbClr val="0066FF"/>
                </a:solidFill>
              </a:rPr>
              <a:t>by performing N-1 additions </a:t>
            </a:r>
          </a:p>
          <a:p>
            <a:pPr algn="ctr">
              <a:buFont typeface="Wingdings" pitchFamily="2" charset="2"/>
              <a:buNone/>
            </a:pPr>
            <a:r>
              <a:rPr lang="en-US" altLang="it-IT" sz="2400">
                <a:solidFill>
                  <a:srgbClr val="0066FF"/>
                </a:solidFill>
              </a:rPr>
              <a:t>one at a time</a:t>
            </a:r>
            <a:endParaRPr lang="it-IT" altLang="it-IT" sz="2400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9CE8D5AB-0616-C690-09F2-0E55461D3B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3073" y="5533099"/>
            <a:ext cx="541020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it-IT" sz="2000" b="1" baseline="0" dirty="0">
                <a:solidFill>
                  <a:srgbClr val="1C1C1C"/>
                </a:solidFill>
                <a:latin typeface="Comic Sans MS" pitchFamily="66" charset="0"/>
              </a:rPr>
              <a:t>Which is the </a:t>
            </a:r>
          </a:p>
          <a:p>
            <a:pPr algn="ctr">
              <a:spcBef>
                <a:spcPct val="50000"/>
              </a:spcBef>
            </a:pPr>
            <a:r>
              <a:rPr lang="en-US" altLang="it-IT" sz="2000" b="1" baseline="0" dirty="0">
                <a:solidFill>
                  <a:srgbClr val="0066FF"/>
                </a:solidFill>
                <a:latin typeface="Comic Sans MS" pitchFamily="66" charset="0"/>
              </a:rPr>
              <a:t>PARALLEL ALGORITHM</a:t>
            </a:r>
            <a:r>
              <a:rPr lang="en-US" altLang="it-IT" sz="2000" b="1" baseline="0" dirty="0">
                <a:solidFill>
                  <a:srgbClr val="1C1C1C"/>
                </a:solidFill>
                <a:latin typeface="Comic Sans MS" pitchFamily="66" charset="0"/>
              </a:rPr>
              <a:t>?</a:t>
            </a:r>
            <a:endParaRPr lang="en-GB" altLang="it-IT" sz="2000" b="1" baseline="0" dirty="0">
              <a:solidFill>
                <a:srgbClr val="1C1C1C"/>
              </a:solidFill>
              <a:latin typeface="Comic Sans MS" pitchFamily="66" charset="0"/>
            </a:endParaRPr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E20CDE3E-79DF-01F5-4B58-71172F7CB4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2311" y="3101049"/>
            <a:ext cx="4897437" cy="2233612"/>
          </a:xfrm>
          <a:prstGeom prst="rect">
            <a:avLst/>
          </a:prstGeom>
          <a:solidFill>
            <a:schemeClr val="bg1"/>
          </a:solidFill>
          <a:ln w="57150" cmpd="thinThick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10000"/>
              </a:spcBef>
            </a:pPr>
            <a:r>
              <a:rPr lang="it-IT" altLang="it-IT" sz="2000" b="1" baseline="0">
                <a:solidFill>
                  <a:srgbClr val="000000"/>
                </a:solidFill>
                <a:latin typeface="Courier New" pitchFamily="49" charset="0"/>
              </a:rPr>
              <a:t>begin</a:t>
            </a:r>
          </a:p>
          <a:p>
            <a:pPr eaLnBrk="1" hangingPunct="1">
              <a:spcBef>
                <a:spcPct val="10000"/>
              </a:spcBef>
            </a:pPr>
            <a:r>
              <a:rPr lang="it-IT" altLang="it-IT" sz="2000" b="1" baseline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it-IT" altLang="it-IT" sz="2000" baseline="0">
                <a:solidFill>
                  <a:srgbClr val="000000"/>
                </a:solidFill>
                <a:latin typeface="Courier New" pitchFamily="49" charset="0"/>
              </a:rPr>
              <a:t>sumtot:= a</a:t>
            </a:r>
            <a:r>
              <a:rPr lang="it-IT" altLang="it-IT" sz="2000" baseline="-25000">
                <a:solidFill>
                  <a:srgbClr val="000000"/>
                </a:solidFill>
                <a:latin typeface="Courier New" pitchFamily="49" charset="0"/>
              </a:rPr>
              <a:t>0</a:t>
            </a:r>
            <a:r>
              <a:rPr lang="it-IT" altLang="it-IT" sz="2000" baseline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pPr eaLnBrk="1" hangingPunct="1">
              <a:spcBef>
                <a:spcPct val="10000"/>
              </a:spcBef>
            </a:pPr>
            <a:r>
              <a:rPr lang="it-IT" altLang="it-IT" sz="2000" baseline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it-IT" altLang="it-IT" sz="2000" b="1" baseline="0">
                <a:solidFill>
                  <a:srgbClr val="000000"/>
                </a:solidFill>
                <a:latin typeface="Courier New" pitchFamily="49" charset="0"/>
              </a:rPr>
              <a:t>for</a:t>
            </a:r>
            <a:r>
              <a:rPr lang="it-IT" altLang="it-IT" sz="2000" baseline="0">
                <a:solidFill>
                  <a:srgbClr val="000000"/>
                </a:solidFill>
                <a:latin typeface="Courier New" pitchFamily="49" charset="0"/>
              </a:rPr>
              <a:t> i=1 </a:t>
            </a:r>
            <a:r>
              <a:rPr lang="it-IT" altLang="it-IT" sz="2000" b="1" baseline="0">
                <a:solidFill>
                  <a:srgbClr val="000000"/>
                </a:solidFill>
                <a:latin typeface="Courier New" pitchFamily="49" charset="0"/>
              </a:rPr>
              <a:t>to</a:t>
            </a:r>
            <a:r>
              <a:rPr lang="it-IT" altLang="it-IT" sz="2000" baseline="0">
                <a:solidFill>
                  <a:srgbClr val="000000"/>
                </a:solidFill>
                <a:latin typeface="Courier New" pitchFamily="49" charset="0"/>
              </a:rPr>
              <a:t> N-1 </a:t>
            </a:r>
            <a:r>
              <a:rPr lang="it-IT" altLang="it-IT" sz="2000" b="1" baseline="0">
                <a:solidFill>
                  <a:srgbClr val="000000"/>
                </a:solidFill>
                <a:latin typeface="Courier New" pitchFamily="49" charset="0"/>
              </a:rPr>
              <a:t>do</a:t>
            </a:r>
          </a:p>
          <a:p>
            <a:pPr eaLnBrk="1" hangingPunct="1">
              <a:spcBef>
                <a:spcPct val="10000"/>
              </a:spcBef>
            </a:pPr>
            <a:r>
              <a:rPr lang="it-IT" altLang="it-IT" sz="2000" baseline="0">
                <a:solidFill>
                  <a:srgbClr val="000000"/>
                </a:solidFill>
                <a:latin typeface="Courier New" pitchFamily="49" charset="0"/>
              </a:rPr>
              <a:t>          sumtot:= sumtot+a</a:t>
            </a:r>
            <a:r>
              <a:rPr lang="it-IT" altLang="it-IT" sz="2000" baseline="-25000">
                <a:solidFill>
                  <a:srgbClr val="000000"/>
                </a:solidFill>
                <a:latin typeface="Courier New" pitchFamily="49" charset="0"/>
              </a:rPr>
              <a:t>i</a:t>
            </a:r>
            <a:r>
              <a:rPr lang="it-IT" altLang="it-IT" sz="2000" baseline="0">
                <a:solidFill>
                  <a:srgbClr val="000000"/>
                </a:solidFill>
                <a:latin typeface="Courier New" pitchFamily="49" charset="0"/>
              </a:rPr>
              <a:t> ;</a:t>
            </a:r>
          </a:p>
          <a:p>
            <a:pPr eaLnBrk="1" hangingPunct="1">
              <a:spcBef>
                <a:spcPct val="10000"/>
              </a:spcBef>
            </a:pPr>
            <a:r>
              <a:rPr lang="it-IT" altLang="it-IT" sz="2000" baseline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it-IT" altLang="it-IT" sz="2000" b="1" baseline="0">
                <a:solidFill>
                  <a:srgbClr val="000000"/>
                </a:solidFill>
                <a:latin typeface="Courier New" pitchFamily="49" charset="0"/>
              </a:rPr>
              <a:t>endfor</a:t>
            </a:r>
          </a:p>
          <a:p>
            <a:pPr eaLnBrk="1" hangingPunct="1">
              <a:spcBef>
                <a:spcPct val="10000"/>
              </a:spcBef>
            </a:pPr>
            <a:r>
              <a:rPr lang="it-IT" altLang="it-IT" sz="2000" b="1" baseline="0">
                <a:solidFill>
                  <a:srgbClr val="000000"/>
                </a:solidFill>
                <a:latin typeface="Courier New" pitchFamily="49" charset="0"/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3678437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  <p:bldP spid="8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lnSpc>
            <a:spcPct val="150000"/>
          </a:lnSpc>
          <a:defRPr sz="1200" spc="100" dirty="0">
            <a:latin typeface="Arial" panose="020B0604020202020204" pitchFamily="34" charset="0"/>
            <a:ea typeface="Open Sans" panose="020B0606030504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zione standard1" id="{7ED010E2-75C0-6A46-A3A7-23127AAC8894}" vid="{CB180AE7-B54F-F34B-B2B3-130DFE485EB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 di Office</Template>
  <TotalTime>17613</TotalTime>
  <Words>3023</Words>
  <Application>Microsoft Office PowerPoint</Application>
  <PresentationFormat>Widescreen</PresentationFormat>
  <Paragraphs>751</Paragraphs>
  <Slides>66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12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66</vt:i4>
      </vt:variant>
    </vt:vector>
  </HeadingPairs>
  <TitlesOfParts>
    <vt:vector size="80" baseType="lpstr">
      <vt:lpstr>Arial</vt:lpstr>
      <vt:lpstr>Avant Garde</vt:lpstr>
      <vt:lpstr>Avenir Black</vt:lpstr>
      <vt:lpstr>Avenir Book</vt:lpstr>
      <vt:lpstr>Calibri</vt:lpstr>
      <vt:lpstr>Comic Sans MS</vt:lpstr>
      <vt:lpstr>Constantia</vt:lpstr>
      <vt:lpstr>Courier New</vt:lpstr>
      <vt:lpstr>Tahoma</vt:lpstr>
      <vt:lpstr>Tech</vt:lpstr>
      <vt:lpstr>Times New Roman</vt:lpstr>
      <vt:lpstr>Wingdings</vt:lpstr>
      <vt:lpstr>Tema di Office</vt:lpstr>
      <vt:lpstr>Equation</vt:lpstr>
      <vt:lpstr>Presentazione standard di PowerPoint</vt:lpstr>
      <vt:lpstr>PARALLEL COMPUTING</vt:lpstr>
      <vt:lpstr>Thinking parallel – Parallel and distributed software design:  applications</vt:lpstr>
      <vt:lpstr>Presentazione standard di PowerPoint</vt:lpstr>
      <vt:lpstr>Computational kernels: data structures</vt:lpstr>
      <vt:lpstr>Computational kernels: domain decomposition </vt:lpstr>
      <vt:lpstr>A simple example: sum of N elements of 1D - array</vt:lpstr>
      <vt:lpstr>Sum of N numbers</vt:lpstr>
      <vt:lpstr>Sum of N numbers</vt:lpstr>
      <vt:lpstr>A simple example: sum of N elements</vt:lpstr>
      <vt:lpstr>STEP 1: domain and problem decomposition...</vt:lpstr>
      <vt:lpstr>STEP 2: local results collection...</vt:lpstr>
      <vt:lpstr>The parallel algorithm</vt:lpstr>
      <vt:lpstr>Presentazione standard di PowerPoint</vt:lpstr>
      <vt:lpstr>Input: only one PC (the master) can be read input data</vt:lpstr>
      <vt:lpstr>Data distribution: the master PC sends local data to the other PCs in the cluster</vt:lpstr>
      <vt:lpstr>Local sum computation: each PC computes a sum using the data in its memory</vt:lpstr>
      <vt:lpstr>Local results collection:</vt:lpstr>
      <vt:lpstr>I strategy  p=4</vt:lpstr>
      <vt:lpstr>I strategy (MIMD-DM)</vt:lpstr>
      <vt:lpstr>Presentazione standard di PowerPoint</vt:lpstr>
      <vt:lpstr>Presentazione standard di PowerPoint</vt:lpstr>
      <vt:lpstr>Presentazione standard di PowerPoint</vt:lpstr>
      <vt:lpstr>I-II strategies  p=4</vt:lpstr>
      <vt:lpstr>III strategy  p=4</vt:lpstr>
      <vt:lpstr>III strategy (MIMD-DM)</vt:lpstr>
      <vt:lpstr>Presentazione standard di PowerPoint</vt:lpstr>
      <vt:lpstr>Presentazione standard di PowerPoint</vt:lpstr>
      <vt:lpstr>mpi4py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Input: the master core (thread) reads input data</vt:lpstr>
      <vt:lpstr>Local sum computation: all cores can simultaneously access global memory on different data </vt:lpstr>
      <vt:lpstr>Local results collection:</vt:lpstr>
      <vt:lpstr>Local results collection:  1 strategy</vt:lpstr>
      <vt:lpstr>Local results collection:  1 strategy</vt:lpstr>
      <vt:lpstr>Local results collection:  1 strategy</vt:lpstr>
      <vt:lpstr>Local results collection:  1 strategy</vt:lpstr>
      <vt:lpstr>Local results collection:  1 strategy</vt:lpstr>
      <vt:lpstr>Presentazione standard di PowerPoint</vt:lpstr>
      <vt:lpstr>Local results collection:  2 strategy</vt:lpstr>
      <vt:lpstr>Local results collection:  2 strategy</vt:lpstr>
      <vt:lpstr>Local results collection:  2 strategy</vt:lpstr>
      <vt:lpstr>Presentazione standard di PowerPoint</vt:lpstr>
      <vt:lpstr>Presentazione standard di PowerPoint</vt:lpstr>
      <vt:lpstr>Presentazione standard di PowerPoint</vt:lpstr>
      <vt:lpstr>pyOMP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Input: the CPU (hots) reads input data</vt:lpstr>
      <vt:lpstr>Data transfert: the host transfers data to be processed from the CPU memory to the GPU memory.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Local sum computation: all processors can simultaneously access global memory on different data, in a very similar way to MIMD-SM environment </vt:lpstr>
      <vt:lpstr>Local results collection: in a very similar way to MIMD-SM environment, by 1st or 2nd strategy </vt:lpstr>
      <vt:lpstr>Data transfert: the device transfers results from the GPU global memory to the CPU memory. </vt:lpstr>
      <vt:lpstr>Presentazione standard di PowerPoint</vt:lpstr>
      <vt:lpstr>Presentazione standard di PowerPoint</vt:lpstr>
      <vt:lpstr>PyCUDA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Microsoft Office User</dc:creator>
  <cp:lastModifiedBy>livia tamara</cp:lastModifiedBy>
  <cp:revision>184</cp:revision>
  <dcterms:created xsi:type="dcterms:W3CDTF">2021-11-23T11:10:02Z</dcterms:created>
  <dcterms:modified xsi:type="dcterms:W3CDTF">2022-07-05T14:59:21Z</dcterms:modified>
</cp:coreProperties>
</file>