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44"/>
  </p:notesMasterIdLst>
  <p:handoutMasterIdLst>
    <p:handoutMasterId r:id="rId45"/>
  </p:handoutMasterIdLst>
  <p:sldIdLst>
    <p:sldId id="256" r:id="rId4"/>
    <p:sldId id="257" r:id="rId5"/>
    <p:sldId id="354" r:id="rId6"/>
    <p:sldId id="357" r:id="rId7"/>
    <p:sldId id="355" r:id="rId8"/>
    <p:sldId id="356" r:id="rId9"/>
    <p:sldId id="358" r:id="rId10"/>
    <p:sldId id="360" r:id="rId11"/>
    <p:sldId id="359" r:id="rId12"/>
    <p:sldId id="361" r:id="rId13"/>
    <p:sldId id="363" r:id="rId14"/>
    <p:sldId id="362" r:id="rId15"/>
    <p:sldId id="364" r:id="rId16"/>
    <p:sldId id="366" r:id="rId17"/>
    <p:sldId id="367" r:id="rId18"/>
    <p:sldId id="370" r:id="rId19"/>
    <p:sldId id="371" r:id="rId20"/>
    <p:sldId id="378" r:id="rId21"/>
    <p:sldId id="372" r:id="rId22"/>
    <p:sldId id="380" r:id="rId23"/>
    <p:sldId id="379" r:id="rId24"/>
    <p:sldId id="373" r:id="rId25"/>
    <p:sldId id="382" r:id="rId26"/>
    <p:sldId id="381" r:id="rId27"/>
    <p:sldId id="374" r:id="rId28"/>
    <p:sldId id="375" r:id="rId29"/>
    <p:sldId id="383" r:id="rId30"/>
    <p:sldId id="384" r:id="rId31"/>
    <p:sldId id="385" r:id="rId32"/>
    <p:sldId id="386" r:id="rId33"/>
    <p:sldId id="376" r:id="rId34"/>
    <p:sldId id="387" r:id="rId35"/>
    <p:sldId id="388" r:id="rId36"/>
    <p:sldId id="389" r:id="rId37"/>
    <p:sldId id="390" r:id="rId38"/>
    <p:sldId id="395" r:id="rId39"/>
    <p:sldId id="396" r:id="rId40"/>
    <p:sldId id="397" r:id="rId41"/>
    <p:sldId id="398" r:id="rId42"/>
    <p:sldId id="36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78B5"/>
    <a:srgbClr val="67D652"/>
    <a:srgbClr val="2C3A58"/>
    <a:srgbClr val="2E3C5D"/>
    <a:srgbClr val="F49B29"/>
    <a:srgbClr val="BAD124"/>
    <a:srgbClr val="FEF756"/>
    <a:srgbClr val="93D637"/>
    <a:srgbClr val="AACC1F"/>
    <a:srgbClr val="FEDE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047" autoAdjust="0"/>
    <p:restoredTop sz="94674"/>
  </p:normalViewPr>
  <p:slideViewPr>
    <p:cSldViewPr snapToGrid="0" snapToObjects="1">
      <p:cViewPr>
        <p:scale>
          <a:sx n="70" d="100"/>
          <a:sy n="70" d="100"/>
        </p:scale>
        <p:origin x="-14" y="-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11986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75B522D-3ED6-BC45-A22D-160874D51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FC7636-BD45-E34C-9409-CA5E7A970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BEE3-00EC-E144-80BB-53EB9371AC7C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C376C0-16E2-394B-9D94-8D28124226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12BCF4-7769-DE43-A1E5-C6317FFC3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A377-4FBE-B44B-BFD0-C9284A181E7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20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A133-FFC3-D849-945B-DEEA996073AE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4ECF-A28F-A640-830E-12E967B987A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42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xmlns="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x-none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xmlns="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x-none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xmlns="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x-none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xmlns="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x-none" dirty="0"/>
              <a:t>nserire qui i link</a:t>
            </a:r>
          </a:p>
          <a:p>
            <a:pPr lvl="0"/>
            <a:r>
              <a:rPr lang="x-none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8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x-none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xmlns="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x-none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xmlns="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5708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16E87D62-8E5E-E04B-A72B-C45F0A71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6163835"/>
            <a:ext cx="12409714" cy="74136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xmlns="" id="{8F5248E1-F774-C148-9E6C-D745BF76AF50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Segnaposto testo 12">
            <a:extLst>
              <a:ext uri="{FF2B5EF4-FFF2-40B4-BE49-F238E27FC236}">
                <a16:creationId xmlns:a16="http://schemas.microsoft.com/office/drawing/2014/main" xmlns="" id="{94AEE95B-463E-164B-8843-DB1E9ABFF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931239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la</a:t>
            </a:r>
          </a:p>
          <a:p>
            <a:pPr lvl="0"/>
            <a:r>
              <a:rPr lang="it-IT" dirty="0"/>
              <a:t>Frase di ringraziamento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xmlns="" id="{7F1B02F4-9558-7741-A0BF-D6C679910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2607015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x-none" dirty="0"/>
              <a:t>FARE CLICK PER INSERIRE SOPRATITOLO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0C38C22B-E175-054A-8A82-E7C7F9485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85E42D68-17BC-014A-87EC-E1FB61ED7F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3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19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DIGITAL TECH</a:t>
            </a:r>
            <a:endParaRPr lang="x-none" dirty="0"/>
          </a:p>
          <a:p>
            <a:r>
              <a:rPr lang="it-IT" dirty="0"/>
              <a:t>High Performance Computing</a:t>
            </a:r>
            <a:endParaRPr lang="x-none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x-none" dirty="0"/>
              <a:t>MASTER MEIM 2021-2022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2509037-548E-9B4F-8125-61469E14C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z="2400" dirty="0" err="1"/>
              <a:t>Lesson</a:t>
            </a:r>
            <a:r>
              <a:rPr lang="it-IT" sz="2400" dirty="0"/>
              <a:t> </a:t>
            </a:r>
            <a:r>
              <a:rPr lang="it-IT" sz="2400" dirty="0" smtClean="0"/>
              <a:t>1:   </a:t>
            </a:r>
            <a:r>
              <a:rPr lang="it-IT" sz="2400" dirty="0" err="1" smtClean="0"/>
              <a:t>Basic</a:t>
            </a:r>
            <a:r>
              <a:rPr lang="it-IT" sz="2400" dirty="0" smtClean="0"/>
              <a:t> </a:t>
            </a:r>
            <a:r>
              <a:rPr lang="it-IT" sz="2400" dirty="0" err="1" smtClean="0"/>
              <a:t>scientific</a:t>
            </a:r>
            <a:r>
              <a:rPr lang="it-IT" sz="2400" dirty="0" smtClean="0"/>
              <a:t> </a:t>
            </a:r>
            <a:r>
              <a:rPr lang="it-IT" sz="2400" dirty="0" err="1" smtClean="0"/>
              <a:t>computing</a:t>
            </a:r>
            <a:r>
              <a:rPr lang="it-IT" sz="2400" dirty="0" smtClean="0"/>
              <a:t> </a:t>
            </a:r>
            <a:r>
              <a:rPr lang="it-IT" sz="2400" dirty="0" err="1" smtClean="0"/>
              <a:t>tools</a:t>
            </a:r>
            <a:endParaRPr lang="x-none" sz="24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400" dirty="0"/>
              <a:t>Prof. </a:t>
            </a:r>
            <a:r>
              <a:rPr lang="it-IT" sz="1400" dirty="0" smtClean="0"/>
              <a:t>Ardelio Galletti</a:t>
            </a:r>
            <a:endParaRPr lang="x-none" sz="1400" dirty="0"/>
          </a:p>
          <a:p>
            <a:r>
              <a:rPr lang="x-none" sz="1400" dirty="0"/>
              <a:t>Prof. </a:t>
            </a:r>
            <a:r>
              <a:rPr lang="it-IT" sz="1400" dirty="0"/>
              <a:t>of </a:t>
            </a:r>
            <a:r>
              <a:rPr lang="it-IT" sz="1400" dirty="0" err="1" smtClean="0"/>
              <a:t>Numerical</a:t>
            </a:r>
            <a:r>
              <a:rPr lang="it-IT" sz="1400" dirty="0" smtClean="0"/>
              <a:t> </a:t>
            </a:r>
            <a:r>
              <a:rPr lang="it-IT" sz="1400" dirty="0" err="1" smtClean="0"/>
              <a:t>Computing</a:t>
            </a:r>
            <a:r>
              <a:rPr lang="it-IT" sz="1400" dirty="0"/>
              <a:t>,  </a:t>
            </a:r>
            <a:r>
              <a:rPr lang="x-none" sz="1400" dirty="0"/>
              <a:t>Università degli Studi di Napoli Parthenope</a:t>
            </a:r>
          </a:p>
        </p:txBody>
      </p:sp>
    </p:spTree>
    <p:extLst>
      <p:ext uri="{BB962C8B-B14F-4D97-AF65-F5344CB8AC3E}">
        <p14:creationId xmlns:p14="http://schemas.microsoft.com/office/powerpoint/2010/main" xmlns="" val="32995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main</a:t>
            </a:r>
            <a:r>
              <a:rPr lang="it-IT" sz="3600" dirty="0" smtClean="0"/>
              <a:t> </a:t>
            </a:r>
            <a:r>
              <a:rPr lang="it-IT" sz="3600" dirty="0" err="1" smtClean="0"/>
              <a:t>concepts</a:t>
            </a:r>
            <a:endParaRPr lang="x-none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917246"/>
            <a:ext cx="95821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main</a:t>
            </a:r>
            <a:r>
              <a:rPr lang="it-IT" sz="3600" dirty="0" smtClean="0"/>
              <a:t> </a:t>
            </a:r>
            <a:r>
              <a:rPr lang="it-IT" sz="3600" dirty="0" err="1" smtClean="0"/>
              <a:t>concepts</a:t>
            </a:r>
            <a:endParaRPr lang="x-none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781515"/>
            <a:ext cx="60864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5457" y="5323114"/>
            <a:ext cx="2447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75" y="4800600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5457" y="2389413"/>
            <a:ext cx="35623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8752117" y="2304031"/>
            <a:ext cx="566057" cy="183254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006443" y="3434440"/>
            <a:ext cx="2476500" cy="4408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/>
          <p:cNvCxnSpPr>
            <a:endCxn id="16" idx="1"/>
          </p:cNvCxnSpPr>
          <p:nvPr/>
        </p:nvCxnSpPr>
        <p:spPr>
          <a:xfrm>
            <a:off x="6487243" y="2950028"/>
            <a:ext cx="1519200" cy="704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5739567" y="2590800"/>
            <a:ext cx="2076380" cy="84364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 rot="1361785">
            <a:off x="7768360" y="2844013"/>
            <a:ext cx="2864829" cy="3282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23"/>
          <p:cNvCxnSpPr/>
          <p:nvPr/>
        </p:nvCxnSpPr>
        <p:spPr>
          <a:xfrm>
            <a:off x="5584371" y="3654877"/>
            <a:ext cx="3167746" cy="4816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main</a:t>
            </a:r>
            <a:r>
              <a:rPr lang="it-IT" sz="3600" dirty="0" smtClean="0"/>
              <a:t> </a:t>
            </a:r>
            <a:r>
              <a:rPr lang="it-IT" sz="3600" dirty="0" err="1" smtClean="0"/>
              <a:t>concepts</a:t>
            </a:r>
            <a:endParaRPr lang="x-none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781515"/>
            <a:ext cx="104394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main</a:t>
            </a:r>
            <a:r>
              <a:rPr lang="it-IT" sz="3600" dirty="0" smtClean="0"/>
              <a:t> </a:t>
            </a:r>
            <a:r>
              <a:rPr lang="it-IT" sz="3600" dirty="0" err="1" smtClean="0"/>
              <a:t>concepts</a:t>
            </a:r>
            <a:endParaRPr lang="x-none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781515"/>
            <a:ext cx="93535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main</a:t>
            </a:r>
            <a:r>
              <a:rPr lang="it-IT" sz="3600" dirty="0" smtClean="0"/>
              <a:t> </a:t>
            </a:r>
            <a:r>
              <a:rPr lang="it-IT" sz="3600" dirty="0" err="1" smtClean="0"/>
              <a:t>concepts</a:t>
            </a:r>
            <a:endParaRPr lang="x-none" sz="36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660075"/>
            <a:ext cx="101727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9450" y="5119688"/>
            <a:ext cx="15335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93861" y="5338083"/>
            <a:ext cx="1933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main</a:t>
            </a:r>
            <a:r>
              <a:rPr lang="it-IT" sz="3600" dirty="0" smtClean="0"/>
              <a:t> </a:t>
            </a:r>
            <a:r>
              <a:rPr lang="it-IT" sz="3600" dirty="0" err="1" smtClean="0"/>
              <a:t>concepts</a:t>
            </a:r>
            <a:endParaRPr lang="x-none" sz="36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627414"/>
            <a:ext cx="8543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565" y="2514600"/>
            <a:ext cx="1790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3434" y="3626982"/>
            <a:ext cx="2314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680" y="5327877"/>
            <a:ext cx="3914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7815" y="4798557"/>
            <a:ext cx="2628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main</a:t>
            </a:r>
            <a:r>
              <a:rPr lang="it-IT" sz="3600" dirty="0" smtClean="0"/>
              <a:t> </a:t>
            </a:r>
            <a:r>
              <a:rPr lang="it-IT" sz="3600" dirty="0" err="1" smtClean="0"/>
              <a:t>concepts</a:t>
            </a:r>
            <a:endParaRPr lang="x-none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110" y="1716199"/>
            <a:ext cx="8286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110" y="3401099"/>
            <a:ext cx="516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110" y="5132614"/>
            <a:ext cx="504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2652" y="1535567"/>
            <a:ext cx="20669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0536" y="2930975"/>
            <a:ext cx="3057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4836" y="4635960"/>
            <a:ext cx="27908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562" y="791935"/>
            <a:ext cx="98869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multiplication</a:t>
            </a:r>
            <a:endParaRPr lang="x-none" sz="3600" dirty="0"/>
          </a:p>
        </p:txBody>
      </p:sp>
      <p:sp>
        <p:nvSpPr>
          <p:cNvPr id="6" name="Rettangolo 5"/>
          <p:cNvSpPr/>
          <p:nvPr/>
        </p:nvSpPr>
        <p:spPr>
          <a:xfrm>
            <a:off x="1393371" y="3341914"/>
            <a:ext cx="4430490" cy="3701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16200000">
            <a:off x="4163788" y="2051955"/>
            <a:ext cx="2764972" cy="5551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7547" y="3396342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562" y="791935"/>
            <a:ext cx="98869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multiplication</a:t>
            </a:r>
            <a:endParaRPr lang="x-none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325" y="2867704"/>
            <a:ext cx="5314950" cy="16097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8175171" y="3026228"/>
            <a:ext cx="870858" cy="37011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321628" y="947055"/>
            <a:ext cx="500743" cy="224245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4822371" y="3026228"/>
            <a:ext cx="3352800" cy="158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1415139" y="2819397"/>
            <a:ext cx="3407232" cy="37011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multiplication</a:t>
            </a:r>
            <a:endParaRPr lang="x-none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7364" y="980055"/>
            <a:ext cx="57531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44" y="3212987"/>
            <a:ext cx="37242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Lesson</a:t>
            </a:r>
            <a:r>
              <a:rPr lang="it-IT" sz="3600" dirty="0" smtClean="0"/>
              <a:t> 1:   </a:t>
            </a:r>
            <a:r>
              <a:rPr lang="it-IT" sz="3600" dirty="0" err="1" smtClean="0"/>
              <a:t>Basic</a:t>
            </a:r>
            <a:r>
              <a:rPr lang="it-IT" sz="3600" dirty="0" smtClean="0"/>
              <a:t> </a:t>
            </a:r>
            <a:r>
              <a:rPr lang="it-IT" sz="3600" dirty="0" err="1" smtClean="0"/>
              <a:t>scientific</a:t>
            </a:r>
            <a:r>
              <a:rPr lang="it-IT" sz="3600" dirty="0" smtClean="0"/>
              <a:t> </a:t>
            </a:r>
            <a:r>
              <a:rPr lang="it-IT" sz="3600" dirty="0" err="1" smtClean="0"/>
              <a:t>computing</a:t>
            </a:r>
            <a:r>
              <a:rPr lang="it-IT" sz="3600" dirty="0" smtClean="0"/>
              <a:t> </a:t>
            </a:r>
            <a:r>
              <a:rPr lang="it-IT" sz="3600" dirty="0" err="1" smtClean="0"/>
              <a:t>tools</a:t>
            </a:r>
            <a:endParaRPr lang="x-none" sz="3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E7EA0C8-F354-4BC8-913B-286C500E05A2}"/>
              </a:ext>
            </a:extLst>
          </p:cNvPr>
          <p:cNvSpPr txBox="1"/>
          <p:nvPr/>
        </p:nvSpPr>
        <p:spPr>
          <a:xfrm>
            <a:off x="158387" y="2258674"/>
            <a:ext cx="80929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Vectors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arrays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Matrices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Linear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systems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/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multiplication</a:t>
            </a:r>
            <a:endParaRPr lang="x-none" sz="36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44" y="3212987"/>
            <a:ext cx="37242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5984" y="148654"/>
            <a:ext cx="5381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8491" y="2075437"/>
            <a:ext cx="56197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0913" y="4623437"/>
            <a:ext cx="1930173" cy="15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multiplication</a:t>
            </a:r>
            <a:r>
              <a:rPr lang="it-IT" sz="3600" dirty="0" smtClean="0"/>
              <a:t> (</a:t>
            </a:r>
            <a:r>
              <a:rPr lang="it-IT" sz="3600" dirty="0" err="1" smtClean="0"/>
              <a:t>properties</a:t>
            </a:r>
            <a:r>
              <a:rPr lang="it-IT" sz="3600" dirty="0" smtClean="0"/>
              <a:t>)</a:t>
            </a:r>
            <a:endParaRPr lang="x-none" sz="36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781515"/>
            <a:ext cx="102774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matrix-vector</a:t>
            </a:r>
            <a:r>
              <a:rPr lang="it-IT" sz="3600" dirty="0" smtClean="0"/>
              <a:t> </a:t>
            </a:r>
            <a:r>
              <a:rPr lang="it-IT" sz="3600" dirty="0" err="1" smtClean="0"/>
              <a:t>multiplication</a:t>
            </a:r>
            <a:r>
              <a:rPr lang="it-IT" sz="3600" dirty="0" smtClean="0"/>
              <a:t> </a:t>
            </a:r>
            <a:r>
              <a:rPr lang="it-IT" sz="3600" dirty="0" err="1" smtClean="0"/>
              <a:t>as</a:t>
            </a:r>
            <a:r>
              <a:rPr lang="it-IT" sz="3600" dirty="0" smtClean="0"/>
              <a:t> a </a:t>
            </a:r>
            <a:r>
              <a:rPr lang="it-IT" sz="3600" dirty="0" err="1" smtClean="0"/>
              <a:t>linear</a:t>
            </a:r>
            <a:r>
              <a:rPr lang="it-IT" sz="3600" dirty="0" smtClean="0"/>
              <a:t> </a:t>
            </a:r>
            <a:r>
              <a:rPr lang="it-IT" sz="3600" dirty="0" err="1" smtClean="0"/>
              <a:t>combination</a:t>
            </a:r>
            <a:endParaRPr lang="x-none" sz="3600" dirty="0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67" y="1781515"/>
            <a:ext cx="112871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14"/>
          <p:cNvSpPr/>
          <p:nvPr/>
        </p:nvSpPr>
        <p:spPr>
          <a:xfrm>
            <a:off x="7456714" y="2286000"/>
            <a:ext cx="4267200" cy="370114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vector</a:t>
            </a:r>
            <a:r>
              <a:rPr lang="it-IT" sz="3600" dirty="0" smtClean="0"/>
              <a:t> – </a:t>
            </a:r>
            <a:r>
              <a:rPr lang="it-IT" sz="3600" dirty="0" err="1" smtClean="0"/>
              <a:t>matrix</a:t>
            </a:r>
            <a:r>
              <a:rPr lang="it-IT" sz="3600" dirty="0" smtClean="0"/>
              <a:t> </a:t>
            </a:r>
            <a:r>
              <a:rPr lang="it-IT" sz="3600" dirty="0" err="1" smtClean="0"/>
              <a:t>multiplication</a:t>
            </a:r>
            <a:r>
              <a:rPr lang="it-IT" sz="3600" dirty="0" smtClean="0"/>
              <a:t> </a:t>
            </a:r>
            <a:r>
              <a:rPr lang="it-IT" sz="3600" dirty="0" err="1" smtClean="0"/>
              <a:t>as</a:t>
            </a:r>
            <a:r>
              <a:rPr lang="it-IT" sz="3600" dirty="0" smtClean="0"/>
              <a:t> a </a:t>
            </a:r>
            <a:r>
              <a:rPr lang="it-IT" sz="3600" dirty="0" err="1" smtClean="0"/>
              <a:t>linear</a:t>
            </a:r>
            <a:r>
              <a:rPr lang="it-IT" sz="3600" dirty="0" smtClean="0"/>
              <a:t> </a:t>
            </a:r>
            <a:r>
              <a:rPr lang="it-IT" sz="3600" dirty="0" err="1" smtClean="0"/>
              <a:t>combination</a:t>
            </a:r>
            <a:endParaRPr lang="x-none" sz="36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781515"/>
            <a:ext cx="115633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inverse </a:t>
            </a:r>
            <a:r>
              <a:rPr lang="it-IT" sz="3600" dirty="0" err="1" smtClean="0"/>
              <a:t>matrix</a:t>
            </a:r>
            <a:endParaRPr lang="x-none" sz="36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707021"/>
            <a:ext cx="8382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inverse </a:t>
            </a:r>
            <a:r>
              <a:rPr lang="it-IT" sz="3600" dirty="0" err="1" smtClean="0"/>
              <a:t>matrix</a:t>
            </a:r>
            <a:r>
              <a:rPr lang="it-IT" sz="3600" dirty="0" smtClean="0"/>
              <a:t> (</a:t>
            </a:r>
            <a:r>
              <a:rPr lang="it-IT" sz="3600" dirty="0" err="1" smtClean="0"/>
              <a:t>properties</a:t>
            </a:r>
            <a:r>
              <a:rPr lang="it-IT" sz="3600" dirty="0" smtClean="0"/>
              <a:t>)</a:t>
            </a:r>
            <a:endParaRPr lang="x-none" sz="360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706" y="1750563"/>
            <a:ext cx="110109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determinant</a:t>
            </a:r>
            <a:r>
              <a:rPr lang="it-IT" sz="3600" dirty="0" smtClean="0"/>
              <a:t> (</a:t>
            </a:r>
            <a:r>
              <a:rPr lang="it-IT" sz="3600" dirty="0" err="1" smtClean="0"/>
              <a:t>small</a:t>
            </a:r>
            <a:r>
              <a:rPr lang="it-IT" sz="3600" dirty="0" smtClean="0"/>
              <a:t> </a:t>
            </a:r>
            <a:r>
              <a:rPr lang="it-IT" sz="3600" dirty="0" err="1" smtClean="0"/>
              <a:t>order</a:t>
            </a:r>
            <a:r>
              <a:rPr lang="it-IT" sz="3600" dirty="0" smtClean="0"/>
              <a:t> n=1, n=2, n=3)</a:t>
            </a:r>
            <a:endParaRPr lang="x-none" sz="3600" dirty="0"/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781515"/>
            <a:ext cx="11563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determinant</a:t>
            </a:r>
            <a:r>
              <a:rPr lang="it-IT" sz="3600" dirty="0" smtClean="0"/>
              <a:t> (Laplace </a:t>
            </a:r>
            <a:r>
              <a:rPr lang="it-IT" sz="3600" dirty="0" err="1" smtClean="0"/>
              <a:t>expansion</a:t>
            </a:r>
            <a:r>
              <a:rPr lang="it-IT" sz="3600" dirty="0" smtClean="0"/>
              <a:t>, </a:t>
            </a:r>
            <a:r>
              <a:rPr lang="it-IT" sz="3600" dirty="0" err="1" smtClean="0"/>
              <a:t>recursive</a:t>
            </a:r>
            <a:r>
              <a:rPr lang="it-IT" sz="3600" dirty="0" smtClean="0"/>
              <a:t> </a:t>
            </a:r>
            <a:r>
              <a:rPr lang="it-IT" sz="3600" dirty="0" err="1" smtClean="0"/>
              <a:t>definition</a:t>
            </a:r>
            <a:r>
              <a:rPr lang="it-IT" sz="3600" dirty="0" smtClean="0"/>
              <a:t>)</a:t>
            </a:r>
            <a:endParaRPr lang="x-none" sz="3600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759743"/>
            <a:ext cx="89820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determinant</a:t>
            </a:r>
            <a:r>
              <a:rPr lang="it-IT" sz="3600" dirty="0" smtClean="0"/>
              <a:t> (</a:t>
            </a:r>
            <a:r>
              <a:rPr lang="it-IT" sz="3600" dirty="0" err="1" smtClean="0"/>
              <a:t>properties</a:t>
            </a:r>
            <a:r>
              <a:rPr lang="it-IT" sz="3600" dirty="0" smtClean="0"/>
              <a:t>)</a:t>
            </a:r>
            <a:endParaRPr lang="x-none" sz="3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385" y="2055359"/>
            <a:ext cx="69627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696" y="5922510"/>
            <a:ext cx="2876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determinant</a:t>
            </a:r>
            <a:r>
              <a:rPr lang="it-IT" sz="3600" dirty="0" smtClean="0"/>
              <a:t> (</a:t>
            </a:r>
            <a:r>
              <a:rPr lang="it-IT" sz="3600" dirty="0" err="1" smtClean="0"/>
              <a:t>properties</a:t>
            </a:r>
            <a:r>
              <a:rPr lang="it-IT" sz="3600" dirty="0" smtClean="0"/>
              <a:t>)</a:t>
            </a:r>
            <a:endParaRPr lang="x-none" sz="3600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567" y="1868603"/>
            <a:ext cx="98393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Vectors</a:t>
            </a:r>
            <a:r>
              <a:rPr lang="it-IT" sz="3600" dirty="0" smtClean="0"/>
              <a:t>: </a:t>
            </a:r>
            <a:r>
              <a:rPr lang="it-IT" sz="3600" dirty="0" err="1" smtClean="0"/>
              <a:t>preliminaries</a:t>
            </a:r>
            <a:endParaRPr lang="x-none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761448"/>
            <a:ext cx="89154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Lesson</a:t>
            </a:r>
            <a:r>
              <a:rPr lang="it-IT" sz="3600" dirty="0" smtClean="0"/>
              <a:t> 1:   </a:t>
            </a:r>
            <a:r>
              <a:rPr lang="it-IT" sz="3600" dirty="0" err="1" smtClean="0"/>
              <a:t>Basic</a:t>
            </a:r>
            <a:r>
              <a:rPr lang="it-IT" sz="3600" dirty="0" smtClean="0"/>
              <a:t> </a:t>
            </a:r>
            <a:r>
              <a:rPr lang="it-IT" sz="3600" dirty="0" err="1" smtClean="0"/>
              <a:t>scientific</a:t>
            </a:r>
            <a:r>
              <a:rPr lang="it-IT" sz="3600" dirty="0" smtClean="0"/>
              <a:t> </a:t>
            </a:r>
            <a:r>
              <a:rPr lang="it-IT" sz="3600" dirty="0" err="1" smtClean="0"/>
              <a:t>computing</a:t>
            </a:r>
            <a:r>
              <a:rPr lang="it-IT" sz="3600" dirty="0" smtClean="0"/>
              <a:t> </a:t>
            </a:r>
            <a:r>
              <a:rPr lang="it-IT" sz="3600" dirty="0" err="1" smtClean="0"/>
              <a:t>tools</a:t>
            </a:r>
            <a:endParaRPr lang="x-none" sz="3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E7EA0C8-F354-4BC8-913B-286C500E05A2}"/>
              </a:ext>
            </a:extLst>
          </p:cNvPr>
          <p:cNvSpPr txBox="1"/>
          <p:nvPr/>
        </p:nvSpPr>
        <p:spPr>
          <a:xfrm>
            <a:off x="158387" y="2258674"/>
            <a:ext cx="80929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Vectors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arrays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Matrices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Linear 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systems</a:t>
            </a:r>
            <a:endParaRPr lang="it-IT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/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smtClean="0"/>
              <a:t>Linear </a:t>
            </a:r>
            <a:r>
              <a:rPr lang="it-IT" sz="3600" dirty="0" err="1" smtClean="0"/>
              <a:t>systems</a:t>
            </a:r>
            <a:r>
              <a:rPr lang="it-IT" sz="3600" dirty="0" smtClean="0"/>
              <a:t>: a </a:t>
            </a:r>
            <a:r>
              <a:rPr lang="it-IT" sz="3600" dirty="0" err="1" smtClean="0"/>
              <a:t>linear</a:t>
            </a:r>
            <a:r>
              <a:rPr lang="it-IT" sz="3600" dirty="0" smtClean="0"/>
              <a:t> </a:t>
            </a:r>
            <a:r>
              <a:rPr lang="it-IT" sz="3600" dirty="0" err="1" smtClean="0"/>
              <a:t>equation</a:t>
            </a:r>
            <a:r>
              <a:rPr lang="it-IT" sz="3600" dirty="0" smtClean="0"/>
              <a:t> … </a:t>
            </a:r>
            <a:endParaRPr lang="x-none" sz="36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197" y="1781515"/>
            <a:ext cx="7372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8796" y="2800350"/>
            <a:ext cx="3409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ttore 2 6"/>
          <p:cNvCxnSpPr/>
          <p:nvPr/>
        </p:nvCxnSpPr>
        <p:spPr>
          <a:xfrm rot="5400000">
            <a:off x="4750254" y="2499632"/>
            <a:ext cx="492579" cy="108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>
            <a:off x="5234667" y="2330904"/>
            <a:ext cx="492582" cy="44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10800000" flipV="1">
            <a:off x="5704117" y="2307772"/>
            <a:ext cx="1349827" cy="492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681" y="2695575"/>
            <a:ext cx="2828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nettore 2 13"/>
          <p:cNvCxnSpPr/>
          <p:nvPr/>
        </p:nvCxnSpPr>
        <p:spPr>
          <a:xfrm rot="16200000" flipH="1">
            <a:off x="7275741" y="2412548"/>
            <a:ext cx="492576" cy="28302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421089" y="2307781"/>
            <a:ext cx="1959426" cy="49257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6139543" y="2307781"/>
            <a:ext cx="1393372" cy="49256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0909" y="1400515"/>
            <a:ext cx="1762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Connettore 2 23"/>
          <p:cNvCxnSpPr/>
          <p:nvPr/>
        </p:nvCxnSpPr>
        <p:spPr>
          <a:xfrm rot="10800000" flipV="1">
            <a:off x="7979233" y="1781516"/>
            <a:ext cx="381677" cy="31943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197" y="4024313"/>
            <a:ext cx="4857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04117" y="4805363"/>
            <a:ext cx="1762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83538" y="5619070"/>
            <a:ext cx="4600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ttangolo 28"/>
          <p:cNvSpPr/>
          <p:nvPr/>
        </p:nvSpPr>
        <p:spPr>
          <a:xfrm>
            <a:off x="5408246" y="5246914"/>
            <a:ext cx="2255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solution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vectors</a:t>
            </a:r>
            <a:endParaRPr lang="it-IT" dirty="0"/>
          </a:p>
        </p:txBody>
      </p:sp>
      <p:sp>
        <p:nvSpPr>
          <p:cNvPr id="30" name="Rettangolo 29"/>
          <p:cNvSpPr/>
          <p:nvPr/>
        </p:nvSpPr>
        <p:spPr>
          <a:xfrm>
            <a:off x="4136571" y="4659086"/>
            <a:ext cx="5257870" cy="16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0164" y="1777094"/>
            <a:ext cx="8953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smtClean="0"/>
              <a:t>Linear </a:t>
            </a:r>
            <a:r>
              <a:rPr lang="it-IT" sz="3600" dirty="0" err="1" smtClean="0"/>
              <a:t>systems</a:t>
            </a:r>
            <a:r>
              <a:rPr lang="it-IT" sz="3600" dirty="0" smtClean="0"/>
              <a:t>: more </a:t>
            </a:r>
            <a:r>
              <a:rPr lang="it-IT" sz="3600" dirty="0" err="1" smtClean="0"/>
              <a:t>linear</a:t>
            </a:r>
            <a:r>
              <a:rPr lang="it-IT" sz="3600" dirty="0" smtClean="0"/>
              <a:t> </a:t>
            </a:r>
            <a:r>
              <a:rPr lang="it-IT" sz="3600" dirty="0" err="1" smtClean="0"/>
              <a:t>equations</a:t>
            </a:r>
            <a:r>
              <a:rPr lang="it-IT" sz="3600" dirty="0" smtClean="0"/>
              <a:t>, </a:t>
            </a:r>
            <a:r>
              <a:rPr lang="it-IT" sz="3600" dirty="0" err="1" smtClean="0"/>
              <a:t>i.e</a:t>
            </a:r>
            <a:r>
              <a:rPr lang="it-IT" sz="3600" dirty="0" smtClean="0"/>
              <a:t> </a:t>
            </a:r>
            <a:r>
              <a:rPr lang="it-IT" sz="3600" dirty="0" err="1" smtClean="0"/>
              <a:t>linear</a:t>
            </a:r>
            <a:r>
              <a:rPr lang="it-IT" sz="3600" dirty="0" smtClean="0"/>
              <a:t> </a:t>
            </a:r>
            <a:r>
              <a:rPr lang="it-IT" sz="3600" dirty="0" err="1" smtClean="0"/>
              <a:t>systems</a:t>
            </a:r>
            <a:endParaRPr lang="x-none" sz="3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781515"/>
            <a:ext cx="861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smtClean="0"/>
              <a:t>Linear </a:t>
            </a:r>
            <a:r>
              <a:rPr lang="it-IT" sz="3600" dirty="0" err="1" smtClean="0"/>
              <a:t>systems</a:t>
            </a:r>
            <a:r>
              <a:rPr lang="it-IT" sz="3600" dirty="0" smtClean="0"/>
              <a:t>: </a:t>
            </a:r>
            <a:r>
              <a:rPr lang="it-IT" sz="3600" dirty="0" err="1" smtClean="0"/>
              <a:t>matrix</a:t>
            </a:r>
            <a:r>
              <a:rPr lang="it-IT" sz="3600" dirty="0" smtClean="0"/>
              <a:t> </a:t>
            </a:r>
            <a:r>
              <a:rPr lang="it-IT" sz="3600" dirty="0" err="1" smtClean="0"/>
              <a:t>form</a:t>
            </a:r>
            <a:endParaRPr lang="x-none" sz="3600" dirty="0"/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792401"/>
            <a:ext cx="101822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smtClean="0"/>
              <a:t>Linear </a:t>
            </a:r>
            <a:r>
              <a:rPr lang="it-IT" sz="3600" dirty="0" err="1" smtClean="0"/>
              <a:t>systems</a:t>
            </a:r>
            <a:r>
              <a:rPr lang="it-IT" sz="3600" dirty="0" smtClean="0"/>
              <a:t>: </a:t>
            </a:r>
            <a:r>
              <a:rPr lang="it-IT" sz="3600" dirty="0" err="1" smtClean="0"/>
              <a:t>linear</a:t>
            </a:r>
            <a:r>
              <a:rPr lang="it-IT" sz="3600" dirty="0" smtClean="0"/>
              <a:t> </a:t>
            </a:r>
            <a:r>
              <a:rPr lang="it-IT" sz="3600" dirty="0" err="1" smtClean="0"/>
              <a:t>systems</a:t>
            </a:r>
            <a:r>
              <a:rPr lang="it-IT" sz="3600" dirty="0" smtClean="0"/>
              <a:t> </a:t>
            </a:r>
            <a:r>
              <a:rPr lang="it-IT" sz="3600" dirty="0" err="1" smtClean="0"/>
              <a:t>with</a:t>
            </a:r>
            <a:r>
              <a:rPr lang="it-IT" sz="3600" dirty="0" smtClean="0"/>
              <a:t> a </a:t>
            </a:r>
            <a:r>
              <a:rPr lang="it-IT" sz="3600" dirty="0" err="1" smtClean="0"/>
              <a:t>unique</a:t>
            </a:r>
            <a:r>
              <a:rPr lang="it-IT" sz="3600" dirty="0" smtClean="0"/>
              <a:t> </a:t>
            </a:r>
            <a:r>
              <a:rPr lang="it-IT" sz="3600" dirty="0" err="1" smtClean="0"/>
              <a:t>solution</a:t>
            </a:r>
            <a:endParaRPr lang="x-none" sz="3600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781515"/>
            <a:ext cx="10210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smtClean="0"/>
              <a:t>Linear </a:t>
            </a:r>
            <a:r>
              <a:rPr lang="it-IT" sz="3600" dirty="0" err="1" smtClean="0"/>
              <a:t>systems</a:t>
            </a:r>
            <a:r>
              <a:rPr lang="it-IT" sz="3600" dirty="0" smtClean="0"/>
              <a:t>: DIAGONAL SYSTEMS</a:t>
            </a:r>
            <a:endParaRPr lang="x-none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7250" y="2098867"/>
            <a:ext cx="764184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dirty="0" err="1" smtClean="0">
                <a:latin typeface="Arial" charset="0"/>
                <a:ea typeface="+mn-ea"/>
              </a:rPr>
              <a:t>What</a:t>
            </a:r>
            <a:r>
              <a:rPr lang="it-IT" sz="3200" dirty="0" smtClean="0">
                <a:latin typeface="Arial" charset="0"/>
                <a:ea typeface="+mn-ea"/>
              </a:rPr>
              <a:t> </a:t>
            </a:r>
            <a:r>
              <a:rPr lang="it-IT" sz="3200" dirty="0" err="1" smtClean="0">
                <a:latin typeface="Arial" charset="0"/>
                <a:ea typeface="+mn-ea"/>
              </a:rPr>
              <a:t>linear</a:t>
            </a:r>
            <a:r>
              <a:rPr lang="it-IT" sz="3200" dirty="0" smtClean="0">
                <a:latin typeface="Arial" charset="0"/>
                <a:ea typeface="+mn-ea"/>
              </a:rPr>
              <a:t> </a:t>
            </a:r>
            <a:r>
              <a:rPr lang="it-IT" sz="3200" dirty="0" err="1" smtClean="0">
                <a:latin typeface="Arial" charset="0"/>
                <a:ea typeface="+mn-ea"/>
              </a:rPr>
              <a:t>systems</a:t>
            </a:r>
            <a:r>
              <a:rPr lang="it-IT" sz="3200" dirty="0" smtClean="0">
                <a:latin typeface="Arial" charset="0"/>
                <a:ea typeface="+mn-ea"/>
              </a:rPr>
              <a:t> are fast </a:t>
            </a:r>
            <a:r>
              <a:rPr lang="it-IT" sz="3200" dirty="0" err="1" smtClean="0">
                <a:latin typeface="Arial" charset="0"/>
                <a:ea typeface="+mn-ea"/>
              </a:rPr>
              <a:t>to</a:t>
            </a:r>
            <a:r>
              <a:rPr lang="it-IT" sz="3200" dirty="0" smtClean="0">
                <a:latin typeface="Arial" charset="0"/>
                <a:ea typeface="+mn-ea"/>
              </a:rPr>
              <a:t> solve?</a:t>
            </a:r>
            <a:endParaRPr lang="it-IT" sz="3200" dirty="0">
              <a:latin typeface="Arial" charset="0"/>
              <a:ea typeface="+mn-ea"/>
            </a:endParaRPr>
          </a:p>
        </p:txBody>
      </p:sp>
      <p:graphicFrame>
        <p:nvGraphicFramePr>
          <p:cNvPr id="5" name="Object 2048"/>
          <p:cNvGraphicFramePr>
            <a:graphicFrameLocks noChangeAspect="1"/>
          </p:cNvGraphicFramePr>
          <p:nvPr/>
        </p:nvGraphicFramePr>
        <p:xfrm>
          <a:off x="278102" y="3823141"/>
          <a:ext cx="2458020" cy="2114358"/>
        </p:xfrm>
        <a:graphic>
          <a:graphicData uri="http://schemas.openxmlformats.org/presentationml/2006/ole">
            <p:oleObj spid="_x0000_s32770" name="Equation" r:id="rId3" imgW="1066800" imgH="914400" progId="">
              <p:embed/>
            </p:oleObj>
          </a:graphicData>
        </a:graphic>
      </p:graphicFrame>
      <p:graphicFrame>
        <p:nvGraphicFramePr>
          <p:cNvPr id="6" name="Object 2049"/>
          <p:cNvGraphicFramePr>
            <a:graphicFrameLocks noChangeAspect="1"/>
          </p:cNvGraphicFramePr>
          <p:nvPr/>
        </p:nvGraphicFramePr>
        <p:xfrm>
          <a:off x="9394441" y="3405930"/>
          <a:ext cx="2414015" cy="2811112"/>
        </p:xfrm>
        <a:graphic>
          <a:graphicData uri="http://schemas.openxmlformats.org/presentationml/2006/ole">
            <p:oleObj spid="_x0000_s32771" name="Equation" r:id="rId4" imgW="965200" imgH="1778000" progId="">
              <p:embed/>
            </p:oleObj>
          </a:graphicData>
        </a:graphic>
      </p:graphicFrame>
      <p:sp>
        <p:nvSpPr>
          <p:cNvPr id="8" name="Rettangolo 7"/>
          <p:cNvSpPr/>
          <p:nvPr/>
        </p:nvSpPr>
        <p:spPr>
          <a:xfrm>
            <a:off x="702645" y="3233635"/>
            <a:ext cx="2599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charset="0"/>
              </a:rPr>
              <a:t>DIAGONAL SYSTEMS </a:t>
            </a:r>
            <a:endParaRPr lang="it-IT" dirty="0"/>
          </a:p>
        </p:txBody>
      </p:sp>
      <p:graphicFrame>
        <p:nvGraphicFramePr>
          <p:cNvPr id="32773" name="Object 2048"/>
          <p:cNvGraphicFramePr>
            <a:graphicFrameLocks noChangeAspect="1"/>
          </p:cNvGraphicFramePr>
          <p:nvPr/>
        </p:nvGraphicFramePr>
        <p:xfrm>
          <a:off x="3073577" y="3943049"/>
          <a:ext cx="4350478" cy="1994450"/>
        </p:xfrm>
        <a:graphic>
          <a:graphicData uri="http://schemas.openxmlformats.org/presentationml/2006/ole">
            <p:oleObj spid="_x0000_s32773" name="Equation" r:id="rId5" imgW="2057400" imgH="939800" progId="">
              <p:embed/>
            </p:oleObj>
          </a:graphicData>
        </a:graphic>
      </p:graphicFrame>
      <p:sp>
        <p:nvSpPr>
          <p:cNvPr id="10" name="Freccia a destra 9"/>
          <p:cNvSpPr/>
          <p:nvPr/>
        </p:nvSpPr>
        <p:spPr>
          <a:xfrm>
            <a:off x="8001000" y="4452257"/>
            <a:ext cx="838200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795198" y="3823141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charset="0"/>
              </a:rPr>
              <a:t>Immediate </a:t>
            </a:r>
          </a:p>
          <a:p>
            <a:r>
              <a:rPr lang="it-IT" dirty="0" err="1" smtClean="0">
                <a:latin typeface="Arial" charset="0"/>
              </a:rPr>
              <a:t>solution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smtClean="0"/>
              <a:t>Linear </a:t>
            </a:r>
            <a:r>
              <a:rPr lang="it-IT" sz="3600" dirty="0" err="1" smtClean="0"/>
              <a:t>systems</a:t>
            </a:r>
            <a:r>
              <a:rPr lang="it-IT" sz="3600" dirty="0" smtClean="0"/>
              <a:t>: TRIANGULAR SYSTEMS</a:t>
            </a:r>
            <a:endParaRPr lang="x-none" sz="3600" dirty="0"/>
          </a:p>
        </p:txBody>
      </p:sp>
      <p:sp>
        <p:nvSpPr>
          <p:cNvPr id="8" name="Rettangolo 7"/>
          <p:cNvSpPr/>
          <p:nvPr/>
        </p:nvSpPr>
        <p:spPr>
          <a:xfrm>
            <a:off x="702645" y="1781515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charset="0"/>
              </a:rPr>
              <a:t>TRIANGULAR SYSTEMS </a:t>
            </a:r>
            <a:endParaRPr lang="it-IT" dirty="0"/>
          </a:p>
        </p:txBody>
      </p:sp>
      <p:graphicFrame>
        <p:nvGraphicFramePr>
          <p:cNvPr id="37895" name="Object 1024"/>
          <p:cNvGraphicFramePr>
            <a:graphicFrameLocks noChangeAspect="1"/>
          </p:cNvGraphicFramePr>
          <p:nvPr/>
        </p:nvGraphicFramePr>
        <p:xfrm>
          <a:off x="414593" y="4466138"/>
          <a:ext cx="4081204" cy="1871003"/>
        </p:xfrm>
        <a:graphic>
          <a:graphicData uri="http://schemas.openxmlformats.org/presentationml/2006/ole">
            <p:oleObj spid="_x0000_s37895" name="Equation" r:id="rId3" imgW="2057400" imgH="939800" progId="">
              <p:embed/>
            </p:oleObj>
          </a:graphicData>
        </a:graphic>
      </p:graphicFrame>
      <p:sp>
        <p:nvSpPr>
          <p:cNvPr id="14" name="Freccia bidirezionale orizzontale 13"/>
          <p:cNvSpPr/>
          <p:nvPr/>
        </p:nvSpPr>
        <p:spPr>
          <a:xfrm>
            <a:off x="4876800" y="2906486"/>
            <a:ext cx="838200" cy="3736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7897" name="Object 1024"/>
          <p:cNvGraphicFramePr>
            <a:graphicFrameLocks noChangeAspect="1"/>
          </p:cNvGraphicFramePr>
          <p:nvPr/>
        </p:nvGraphicFramePr>
        <p:xfrm>
          <a:off x="557250" y="2150847"/>
          <a:ext cx="4102798" cy="1735252"/>
        </p:xfrm>
        <a:graphic>
          <a:graphicData uri="http://schemas.openxmlformats.org/presentationml/2006/ole">
            <p:oleObj spid="_x0000_s37897" name="Equation" r:id="rId4" imgW="2171700" imgH="914400" progId="">
              <p:embed/>
            </p:oleObj>
          </a:graphicData>
        </a:graphic>
      </p:graphicFrame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7184641" y="667625"/>
            <a:ext cx="2209800" cy="1298575"/>
            <a:chOff x="3840" y="720"/>
            <a:chExt cx="1392" cy="818"/>
          </a:xfrm>
        </p:grpSpPr>
        <p:graphicFrame>
          <p:nvGraphicFramePr>
            <p:cNvPr id="18" name="Object 1028"/>
            <p:cNvGraphicFramePr>
              <a:graphicFrameLocks noChangeAspect="1"/>
            </p:cNvGraphicFramePr>
            <p:nvPr/>
          </p:nvGraphicFramePr>
          <p:xfrm>
            <a:off x="4224" y="720"/>
            <a:ext cx="1008" cy="818"/>
          </p:xfrm>
          <a:graphic>
            <a:graphicData uri="http://schemas.openxmlformats.org/presentationml/2006/ole">
              <p:oleObj spid="_x0000_s37898" name="Equation" r:id="rId5" imgW="533169" imgH="431613" progId="">
                <p:embed/>
              </p:oleObj>
            </a:graphicData>
          </a:graphic>
        </p:graphicFrame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840" y="960"/>
              <a:ext cx="362" cy="4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3600"/>
                <a:t>1)</a:t>
              </a:r>
              <a:endParaRPr lang="it-IT"/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6897303" y="2224540"/>
            <a:ext cx="3444876" cy="1298575"/>
            <a:chOff x="928" y="1584"/>
            <a:chExt cx="2170" cy="818"/>
          </a:xfrm>
        </p:grpSpPr>
        <p:graphicFrame>
          <p:nvGraphicFramePr>
            <p:cNvPr id="21" name="Object 1027"/>
            <p:cNvGraphicFramePr>
              <a:graphicFrameLocks noChangeAspect="1"/>
            </p:cNvGraphicFramePr>
            <p:nvPr/>
          </p:nvGraphicFramePr>
          <p:xfrm>
            <a:off x="1365" y="1584"/>
            <a:ext cx="1733" cy="818"/>
          </p:xfrm>
          <a:graphic>
            <a:graphicData uri="http://schemas.openxmlformats.org/presentationml/2006/ole">
              <p:oleObj spid="_x0000_s37899" name="Equation" r:id="rId6" imgW="914400" imgH="431800" progId="">
                <p:embed/>
              </p:oleObj>
            </a:graphicData>
          </a:graphic>
        </p:graphicFrame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928" y="1788"/>
              <a:ext cx="362" cy="4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3600" dirty="0"/>
                <a:t>2)</a:t>
              </a:r>
              <a:endParaRPr lang="it-IT" dirty="0"/>
            </a:p>
          </p:txBody>
        </p:sp>
      </p:grp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6157913" y="3668482"/>
            <a:ext cx="4697413" cy="1298575"/>
            <a:chOff x="1479" y="3072"/>
            <a:chExt cx="2959" cy="818"/>
          </a:xfrm>
        </p:grpSpPr>
        <p:graphicFrame>
          <p:nvGraphicFramePr>
            <p:cNvPr id="24" name="Object 1026"/>
            <p:cNvGraphicFramePr>
              <a:graphicFrameLocks noChangeAspect="1"/>
            </p:cNvGraphicFramePr>
            <p:nvPr/>
          </p:nvGraphicFramePr>
          <p:xfrm>
            <a:off x="1863" y="3072"/>
            <a:ext cx="2575" cy="818"/>
          </p:xfrm>
          <a:graphic>
            <a:graphicData uri="http://schemas.openxmlformats.org/presentationml/2006/ole">
              <p:oleObj spid="_x0000_s37900" name="Equation" r:id="rId7" imgW="1358310" imgH="431613" progId="">
                <p:embed/>
              </p:oleObj>
            </a:graphicData>
          </a:graphic>
        </p:graphicFrame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479" y="3312"/>
              <a:ext cx="362" cy="4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3600"/>
                <a:t>3)</a:t>
              </a:r>
              <a:endParaRPr lang="it-IT"/>
            </a:p>
          </p:txBody>
        </p:sp>
      </p:grp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5427662" y="5108575"/>
            <a:ext cx="5924550" cy="1298575"/>
            <a:chOff x="4955" y="3170"/>
            <a:chExt cx="3732" cy="818"/>
          </a:xfrm>
        </p:grpSpPr>
        <p:graphicFrame>
          <p:nvGraphicFramePr>
            <p:cNvPr id="27" name="Object 1025"/>
            <p:cNvGraphicFramePr>
              <a:graphicFrameLocks noChangeAspect="1"/>
            </p:cNvGraphicFramePr>
            <p:nvPr/>
          </p:nvGraphicFramePr>
          <p:xfrm>
            <a:off x="5415" y="3170"/>
            <a:ext cx="3272" cy="818"/>
          </p:xfrm>
          <a:graphic>
            <a:graphicData uri="http://schemas.openxmlformats.org/presentationml/2006/ole">
              <p:oleObj spid="_x0000_s37901" name="Equation" r:id="rId8" imgW="1727200" imgH="431800" progId="">
                <p:embed/>
              </p:oleObj>
            </a:graphicData>
          </a:graphic>
        </p:graphicFrame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955" y="3360"/>
              <a:ext cx="362" cy="4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3600" dirty="0"/>
                <a:t>4)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smtClean="0"/>
              <a:t>Linear </a:t>
            </a:r>
            <a:r>
              <a:rPr lang="it-IT" sz="3600" dirty="0" err="1" smtClean="0"/>
              <a:t>systems</a:t>
            </a:r>
            <a:r>
              <a:rPr lang="it-IT" sz="3600" dirty="0" smtClean="0"/>
              <a:t>: TRIANGULAR SYSTEMS</a:t>
            </a:r>
            <a:endParaRPr lang="x-none" sz="3600" dirty="0"/>
          </a:p>
        </p:txBody>
      </p:sp>
      <p:sp>
        <p:nvSpPr>
          <p:cNvPr id="8" name="Rettangolo 7"/>
          <p:cNvSpPr/>
          <p:nvPr/>
        </p:nvSpPr>
        <p:spPr>
          <a:xfrm>
            <a:off x="702645" y="1781515"/>
            <a:ext cx="7996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charset="0"/>
              </a:rPr>
              <a:t>IN GENERAL </a:t>
            </a:r>
            <a:r>
              <a:rPr lang="it-IT" dirty="0" smtClean="0">
                <a:latin typeface="Arial" charset="0"/>
                <a:sym typeface="Wingdings" pitchFamily="2" charset="2"/>
              </a:rPr>
              <a:t> </a:t>
            </a:r>
            <a:r>
              <a:rPr lang="it-IT" sz="2400" b="1" dirty="0" err="1" smtClean="0">
                <a:solidFill>
                  <a:srgbClr val="C00000"/>
                </a:solidFill>
              </a:rPr>
              <a:t>Backward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Substitution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Algorithm</a:t>
            </a:r>
            <a:r>
              <a:rPr lang="it-IT" sz="2400" b="1" dirty="0" smtClean="0">
                <a:solidFill>
                  <a:srgbClr val="C00000"/>
                </a:solidFill>
              </a:rPr>
              <a:t> (</a:t>
            </a:r>
            <a:r>
              <a:rPr lang="it-IT" sz="2400" b="1" dirty="0" err="1" smtClean="0">
                <a:solidFill>
                  <a:srgbClr val="C00000"/>
                </a:solidFill>
              </a:rPr>
              <a:t>matlab</a:t>
            </a:r>
            <a:r>
              <a:rPr lang="it-IT" sz="2400" b="1" dirty="0" smtClean="0">
                <a:solidFill>
                  <a:srgbClr val="C00000"/>
                </a:solidFill>
              </a:rPr>
              <a:t> code)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57250" y="2514600"/>
            <a:ext cx="5902578" cy="30469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2400" b="1" dirty="0">
                <a:latin typeface="Courier New" pitchFamily="49" charset="0"/>
                <a:ea typeface="+mn-ea"/>
              </a:rPr>
              <a:t>x(n)</a:t>
            </a:r>
            <a:r>
              <a:rPr lang="it-IT" sz="2400" b="1" dirty="0" err="1">
                <a:latin typeface="Courier New" pitchFamily="49" charset="0"/>
                <a:ea typeface="+mn-ea"/>
              </a:rPr>
              <a:t>=b</a:t>
            </a:r>
            <a:r>
              <a:rPr lang="it-IT" sz="2400" b="1" dirty="0">
                <a:latin typeface="Courier New" pitchFamily="49" charset="0"/>
                <a:ea typeface="+mn-ea"/>
              </a:rPr>
              <a:t>(n)/A(n,</a:t>
            </a:r>
            <a:r>
              <a:rPr lang="it-IT" sz="2400" b="1" dirty="0" err="1">
                <a:latin typeface="Courier New" pitchFamily="49" charset="0"/>
                <a:ea typeface="+mn-ea"/>
              </a:rPr>
              <a:t>n</a:t>
            </a:r>
            <a:r>
              <a:rPr lang="it-IT" sz="2400" b="1" dirty="0">
                <a:latin typeface="Courier New" pitchFamily="49" charset="0"/>
                <a:ea typeface="+mn-ea"/>
              </a:rPr>
              <a:t>) </a:t>
            </a:r>
          </a:p>
          <a:p>
            <a:pPr eaLnBrk="0" hangingPunct="0">
              <a:defRPr/>
            </a:pPr>
            <a:r>
              <a:rPr lang="it-IT" sz="2400" b="1" dirty="0" err="1">
                <a:latin typeface="Courier New" pitchFamily="49" charset="0"/>
                <a:ea typeface="+mn-ea"/>
              </a:rPr>
              <a:t>for</a:t>
            </a:r>
            <a:r>
              <a:rPr lang="it-IT" sz="2400" b="1" dirty="0">
                <a:latin typeface="Courier New" pitchFamily="49" charset="0"/>
                <a:ea typeface="+mn-ea"/>
              </a:rPr>
              <a:t> i=n-1:-1:1</a:t>
            </a:r>
          </a:p>
          <a:p>
            <a:pPr eaLnBrk="0" hangingPunct="0">
              <a:defRPr/>
            </a:pPr>
            <a:r>
              <a:rPr lang="it-IT" sz="2400" b="1" dirty="0">
                <a:latin typeface="Courier New" pitchFamily="49" charset="0"/>
                <a:ea typeface="+mn-ea"/>
              </a:rPr>
              <a:t>	x(i)</a:t>
            </a:r>
            <a:r>
              <a:rPr lang="it-IT" sz="2400" b="1" dirty="0" err="1">
                <a:latin typeface="Courier New" pitchFamily="49" charset="0"/>
                <a:ea typeface="+mn-ea"/>
              </a:rPr>
              <a:t>=b</a:t>
            </a:r>
            <a:r>
              <a:rPr lang="it-IT" sz="2400" b="1" dirty="0">
                <a:latin typeface="Courier New" pitchFamily="49" charset="0"/>
                <a:ea typeface="+mn-ea"/>
              </a:rPr>
              <a:t>(i)</a:t>
            </a:r>
          </a:p>
          <a:p>
            <a:pPr eaLnBrk="0" hangingPunct="0">
              <a:defRPr/>
            </a:pPr>
            <a:r>
              <a:rPr lang="it-IT" sz="2400" b="1" dirty="0">
                <a:latin typeface="Courier New" pitchFamily="49" charset="0"/>
                <a:ea typeface="+mn-ea"/>
              </a:rPr>
              <a:t>	</a:t>
            </a:r>
            <a:r>
              <a:rPr lang="it-IT" sz="2400" b="1" dirty="0" err="1">
                <a:latin typeface="Courier New" pitchFamily="49" charset="0"/>
                <a:ea typeface="+mn-ea"/>
              </a:rPr>
              <a:t>for</a:t>
            </a:r>
            <a:r>
              <a:rPr lang="it-IT" sz="2400" b="1" dirty="0">
                <a:latin typeface="Courier New" pitchFamily="49" charset="0"/>
                <a:ea typeface="+mn-ea"/>
              </a:rPr>
              <a:t> j=i+1:n</a:t>
            </a:r>
          </a:p>
          <a:p>
            <a:pPr eaLnBrk="0" hangingPunct="0">
              <a:defRPr/>
            </a:pPr>
            <a:r>
              <a:rPr lang="it-IT" sz="2400" b="1" dirty="0">
                <a:latin typeface="Courier New" pitchFamily="49" charset="0"/>
                <a:ea typeface="+mn-ea"/>
              </a:rPr>
              <a:t>		x(i)</a:t>
            </a:r>
            <a:r>
              <a:rPr lang="it-IT" sz="2400" b="1" dirty="0" err="1">
                <a:latin typeface="Courier New" pitchFamily="49" charset="0"/>
                <a:ea typeface="+mn-ea"/>
              </a:rPr>
              <a:t>=x</a:t>
            </a:r>
            <a:r>
              <a:rPr lang="it-IT" sz="2400" b="1" dirty="0">
                <a:latin typeface="Courier New" pitchFamily="49" charset="0"/>
                <a:ea typeface="+mn-ea"/>
              </a:rPr>
              <a:t>(i)-A(i,j)</a:t>
            </a:r>
            <a:r>
              <a:rPr lang="it-IT" sz="2400" b="1" dirty="0" err="1">
                <a:latin typeface="Courier New" pitchFamily="49" charset="0"/>
                <a:ea typeface="+mn-ea"/>
              </a:rPr>
              <a:t>*x</a:t>
            </a:r>
            <a:r>
              <a:rPr lang="it-IT" sz="2400" b="1" dirty="0">
                <a:latin typeface="Courier New" pitchFamily="49" charset="0"/>
                <a:ea typeface="+mn-ea"/>
              </a:rPr>
              <a:t>(j)</a:t>
            </a:r>
          </a:p>
          <a:p>
            <a:pPr eaLnBrk="0" hangingPunct="0">
              <a:defRPr/>
            </a:pPr>
            <a:r>
              <a:rPr lang="it-IT" sz="2400" b="1" dirty="0">
                <a:latin typeface="Courier New" pitchFamily="49" charset="0"/>
                <a:ea typeface="+mn-ea"/>
              </a:rPr>
              <a:t>	end</a:t>
            </a:r>
          </a:p>
          <a:p>
            <a:pPr eaLnBrk="0" hangingPunct="0">
              <a:defRPr/>
            </a:pPr>
            <a:r>
              <a:rPr lang="it-IT" sz="2400" b="1" dirty="0">
                <a:latin typeface="Courier New" pitchFamily="49" charset="0"/>
                <a:ea typeface="+mn-ea"/>
              </a:rPr>
              <a:t>	x(i)</a:t>
            </a:r>
            <a:r>
              <a:rPr lang="it-IT" sz="2400" b="1" dirty="0" err="1">
                <a:latin typeface="Courier New" pitchFamily="49" charset="0"/>
                <a:ea typeface="+mn-ea"/>
              </a:rPr>
              <a:t>=x</a:t>
            </a:r>
            <a:r>
              <a:rPr lang="it-IT" sz="2400" b="1" dirty="0">
                <a:latin typeface="Courier New" pitchFamily="49" charset="0"/>
                <a:ea typeface="+mn-ea"/>
              </a:rPr>
              <a:t>(i)/A(i,</a:t>
            </a:r>
            <a:r>
              <a:rPr lang="it-IT" sz="2400" b="1" dirty="0" err="1">
                <a:latin typeface="Courier New" pitchFamily="49" charset="0"/>
                <a:ea typeface="+mn-ea"/>
              </a:rPr>
              <a:t>i</a:t>
            </a:r>
            <a:r>
              <a:rPr lang="it-IT" sz="2400" b="1" dirty="0">
                <a:latin typeface="Courier New" pitchFamily="49" charset="0"/>
                <a:ea typeface="+mn-ea"/>
              </a:rPr>
              <a:t>)</a:t>
            </a:r>
          </a:p>
          <a:p>
            <a:pPr eaLnBrk="0" hangingPunct="0">
              <a:defRPr/>
            </a:pPr>
            <a:r>
              <a:rPr lang="it-IT" sz="2400" b="1" dirty="0">
                <a:latin typeface="Courier New" pitchFamily="49" charset="0"/>
                <a:ea typeface="+mn-ea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smtClean="0"/>
              <a:t>Linear </a:t>
            </a:r>
            <a:r>
              <a:rPr lang="it-IT" sz="3600" dirty="0" err="1" smtClean="0"/>
              <a:t>systems</a:t>
            </a:r>
            <a:r>
              <a:rPr lang="it-IT" sz="3600" dirty="0" smtClean="0"/>
              <a:t>: FULL SYSTEMS (</a:t>
            </a:r>
            <a:r>
              <a:rPr lang="it-IT" sz="3600" dirty="0" err="1" smtClean="0"/>
              <a:t>Gaussian</a:t>
            </a:r>
            <a:r>
              <a:rPr lang="it-IT" sz="3600" dirty="0" smtClean="0"/>
              <a:t> </a:t>
            </a:r>
            <a:r>
              <a:rPr lang="it-IT" sz="3600" dirty="0" err="1" smtClean="0"/>
              <a:t>elimination</a:t>
            </a:r>
            <a:r>
              <a:rPr lang="it-IT" sz="3600" dirty="0" smtClean="0"/>
              <a:t>)</a:t>
            </a:r>
            <a:endParaRPr lang="x-none" sz="3600" dirty="0"/>
          </a:p>
        </p:txBody>
      </p:sp>
      <p:sp>
        <p:nvSpPr>
          <p:cNvPr id="8" name="Rettangolo 7"/>
          <p:cNvSpPr/>
          <p:nvPr/>
        </p:nvSpPr>
        <p:spPr>
          <a:xfrm>
            <a:off x="702645" y="1781515"/>
            <a:ext cx="1152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Arial" charset="0"/>
              </a:rPr>
              <a:t>Gaussian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elimination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method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transforms</a:t>
            </a:r>
            <a:r>
              <a:rPr lang="it-IT" dirty="0" smtClean="0">
                <a:latin typeface="Arial" charset="0"/>
              </a:rPr>
              <a:t> a full system of n </a:t>
            </a:r>
            <a:r>
              <a:rPr lang="it-IT" dirty="0" err="1" smtClean="0">
                <a:latin typeface="Arial" charset="0"/>
              </a:rPr>
              <a:t>equations</a:t>
            </a:r>
            <a:r>
              <a:rPr lang="it-IT" dirty="0" smtClean="0">
                <a:latin typeface="Arial" charset="0"/>
              </a:rPr>
              <a:t> in a </a:t>
            </a:r>
            <a:r>
              <a:rPr lang="it-IT" dirty="0" err="1" smtClean="0">
                <a:latin typeface="Arial" charset="0"/>
              </a:rPr>
              <a:t>equivalent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triangular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one</a:t>
            </a:r>
            <a:r>
              <a:rPr lang="it-IT" dirty="0" smtClean="0">
                <a:latin typeface="Arial" charset="0"/>
              </a:rPr>
              <a:t> in  n-1 </a:t>
            </a:r>
            <a:r>
              <a:rPr lang="it-IT" dirty="0" err="1" smtClean="0">
                <a:latin typeface="Arial" charset="0"/>
              </a:rPr>
              <a:t>steps</a:t>
            </a:r>
            <a:endParaRPr lang="it-IT" dirty="0" smtClean="0">
              <a:latin typeface="Arial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0257"/>
            <a:ext cx="61531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385891" y="25262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charset="0"/>
              </a:rPr>
              <a:t>Idea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645" y="2790825"/>
            <a:ext cx="103727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ttore 2 11"/>
          <p:cNvCxnSpPr/>
          <p:nvPr/>
        </p:nvCxnSpPr>
        <p:spPr>
          <a:xfrm>
            <a:off x="1589314" y="4824515"/>
            <a:ext cx="62048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1523998" y="4398611"/>
            <a:ext cx="851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>
                <a:latin typeface="Arial" charset="0"/>
              </a:rPr>
              <a:t>Step</a:t>
            </a:r>
            <a:r>
              <a:rPr lang="it-IT" sz="1600" dirty="0" smtClean="0">
                <a:latin typeface="Arial" charset="0"/>
              </a:rPr>
              <a:t> 1</a:t>
            </a:r>
            <a:endParaRPr lang="it-IT" sz="1600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3744686" y="4824515"/>
            <a:ext cx="62048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3679370" y="4398611"/>
            <a:ext cx="77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>
                <a:latin typeface="Arial" charset="0"/>
              </a:rPr>
              <a:t>Step</a:t>
            </a:r>
            <a:r>
              <a:rPr lang="it-IT" sz="1600" dirty="0" smtClean="0">
                <a:latin typeface="Arial" charset="0"/>
              </a:rPr>
              <a:t> 2</a:t>
            </a:r>
            <a:endParaRPr lang="it-IT" sz="1600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5900058" y="4824515"/>
            <a:ext cx="62048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5834742" y="4398611"/>
            <a:ext cx="77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>
                <a:latin typeface="Arial" charset="0"/>
              </a:rPr>
              <a:t>Step</a:t>
            </a:r>
            <a:r>
              <a:rPr lang="it-IT" sz="1600" dirty="0" smtClean="0">
                <a:latin typeface="Arial" charset="0"/>
              </a:rPr>
              <a:t> 3</a:t>
            </a:r>
            <a:endParaRPr lang="it-IT" sz="1600" dirty="0"/>
          </a:p>
        </p:txBody>
      </p:sp>
      <p:sp>
        <p:nvSpPr>
          <p:cNvPr id="27" name="Rettangolo 26"/>
          <p:cNvSpPr/>
          <p:nvPr/>
        </p:nvSpPr>
        <p:spPr>
          <a:xfrm>
            <a:off x="6690295" y="437527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charset="0"/>
              </a:rPr>
              <a:t>…</a:t>
            </a:r>
            <a:endParaRPr lang="it-IT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016" y="3889440"/>
            <a:ext cx="14954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onnettore 2 27"/>
          <p:cNvCxnSpPr/>
          <p:nvPr/>
        </p:nvCxnSpPr>
        <p:spPr>
          <a:xfrm>
            <a:off x="7160223" y="4831959"/>
            <a:ext cx="62048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7094907" y="4406055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>
                <a:latin typeface="Arial" charset="0"/>
              </a:rPr>
              <a:t>Step</a:t>
            </a:r>
            <a:r>
              <a:rPr lang="it-IT" sz="1600" dirty="0" smtClean="0">
                <a:latin typeface="Arial" charset="0"/>
              </a:rPr>
              <a:t> n-2</a:t>
            </a:r>
            <a:endParaRPr lang="it-IT" sz="1600" dirty="0"/>
          </a:p>
        </p:txBody>
      </p:sp>
      <p:cxnSp>
        <p:nvCxnSpPr>
          <p:cNvPr id="30" name="Connettore 2 29"/>
          <p:cNvCxnSpPr/>
          <p:nvPr/>
        </p:nvCxnSpPr>
        <p:spPr>
          <a:xfrm>
            <a:off x="9372052" y="4864879"/>
            <a:ext cx="62048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9306736" y="4438975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>
                <a:latin typeface="Arial" charset="0"/>
              </a:rPr>
              <a:t>Step</a:t>
            </a:r>
            <a:r>
              <a:rPr lang="it-IT" sz="1600" dirty="0" smtClean="0">
                <a:latin typeface="Arial" charset="0"/>
              </a:rPr>
              <a:t> n-1</a:t>
            </a:r>
            <a:endParaRPr lang="it-IT" sz="1600" dirty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12825" y="3992134"/>
            <a:ext cx="15430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ttangolo 31"/>
          <p:cNvSpPr/>
          <p:nvPr/>
        </p:nvSpPr>
        <p:spPr>
          <a:xfrm>
            <a:off x="385891" y="558489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Arial" charset="0"/>
              </a:rPr>
              <a:t>How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to</a:t>
            </a:r>
            <a:r>
              <a:rPr lang="it-IT" dirty="0" smtClean="0">
                <a:latin typeface="Arial" charset="0"/>
              </a:rPr>
              <a:t> do </a:t>
            </a:r>
            <a:r>
              <a:rPr lang="it-IT" dirty="0" err="1" smtClean="0">
                <a:latin typeface="Arial" charset="0"/>
              </a:rPr>
              <a:t>this</a:t>
            </a:r>
            <a:r>
              <a:rPr lang="it-IT" dirty="0" smtClean="0"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smtClean="0"/>
              <a:t>Linear </a:t>
            </a:r>
            <a:r>
              <a:rPr lang="it-IT" sz="3600" dirty="0" err="1" smtClean="0"/>
              <a:t>systems</a:t>
            </a:r>
            <a:r>
              <a:rPr lang="it-IT" sz="3600" dirty="0" smtClean="0"/>
              <a:t>: </a:t>
            </a:r>
            <a:r>
              <a:rPr lang="it-IT" sz="3600" dirty="0" err="1" smtClean="0"/>
              <a:t>Gaussian</a:t>
            </a:r>
            <a:r>
              <a:rPr lang="it-IT" sz="3600" dirty="0" smtClean="0"/>
              <a:t> </a:t>
            </a:r>
            <a:r>
              <a:rPr lang="it-IT" sz="3600" dirty="0" err="1" smtClean="0"/>
              <a:t>Elimination</a:t>
            </a:r>
            <a:endParaRPr lang="x-none" sz="3600" dirty="0"/>
          </a:p>
        </p:txBody>
      </p:sp>
      <p:sp>
        <p:nvSpPr>
          <p:cNvPr id="8" name="Rettangolo 7"/>
          <p:cNvSpPr/>
          <p:nvPr/>
        </p:nvSpPr>
        <p:spPr>
          <a:xfrm>
            <a:off x="702645" y="1781515"/>
            <a:ext cx="7996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charset="0"/>
              </a:rPr>
              <a:t>IN GENERAL </a:t>
            </a:r>
            <a:r>
              <a:rPr lang="it-IT" dirty="0" smtClean="0">
                <a:latin typeface="Arial" charset="0"/>
                <a:sym typeface="Wingdings" pitchFamily="2" charset="2"/>
              </a:rPr>
              <a:t> </a:t>
            </a:r>
            <a:r>
              <a:rPr lang="it-IT" sz="2400" b="1" dirty="0" err="1" smtClean="0">
                <a:solidFill>
                  <a:srgbClr val="C00000"/>
                </a:solidFill>
              </a:rPr>
              <a:t>Gaussian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Elimination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Algorithm</a:t>
            </a:r>
            <a:r>
              <a:rPr lang="it-IT" sz="2400" b="1" dirty="0" smtClean="0">
                <a:solidFill>
                  <a:srgbClr val="C00000"/>
                </a:solidFill>
              </a:rPr>
              <a:t> (</a:t>
            </a:r>
            <a:r>
              <a:rPr lang="it-IT" sz="2400" b="1" dirty="0" err="1" smtClean="0">
                <a:solidFill>
                  <a:srgbClr val="C00000"/>
                </a:solidFill>
              </a:rPr>
              <a:t>matlab</a:t>
            </a:r>
            <a:r>
              <a:rPr lang="it-IT" sz="2400" b="1" dirty="0" smtClean="0">
                <a:solidFill>
                  <a:srgbClr val="C00000"/>
                </a:solidFill>
              </a:rPr>
              <a:t> code)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57250" y="2514600"/>
            <a:ext cx="5530681" cy="341632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2400" b="1" dirty="0" err="1" smtClean="0">
                <a:latin typeface="Courier New" pitchFamily="49" charset="0"/>
              </a:rPr>
              <a:t>for</a:t>
            </a:r>
            <a:r>
              <a:rPr lang="it-IT" sz="2400" b="1" dirty="0" smtClean="0">
                <a:latin typeface="Courier New" pitchFamily="49" charset="0"/>
              </a:rPr>
              <a:t> k=1:n-1</a:t>
            </a:r>
          </a:p>
          <a:p>
            <a:pPr eaLnBrk="0" hangingPunct="0">
              <a:defRPr/>
            </a:pPr>
            <a:r>
              <a:rPr lang="it-IT" sz="2400" b="1" dirty="0" smtClean="0">
                <a:latin typeface="Courier New" pitchFamily="49" charset="0"/>
              </a:rPr>
              <a:t> </a:t>
            </a:r>
            <a:r>
              <a:rPr lang="it-IT" sz="2400" b="1" dirty="0" err="1" smtClean="0">
                <a:latin typeface="Courier New" pitchFamily="49" charset="0"/>
              </a:rPr>
              <a:t>for</a:t>
            </a:r>
            <a:r>
              <a:rPr lang="it-IT" sz="2400" b="1" dirty="0" smtClean="0">
                <a:latin typeface="Courier New" pitchFamily="49" charset="0"/>
              </a:rPr>
              <a:t> i=k+1:n</a:t>
            </a:r>
          </a:p>
          <a:p>
            <a:pPr eaLnBrk="0" hangingPunct="0">
              <a:defRPr/>
            </a:pPr>
            <a:r>
              <a:rPr lang="it-IT" sz="2400" b="1" dirty="0" smtClean="0">
                <a:latin typeface="Courier New" pitchFamily="49" charset="0"/>
              </a:rPr>
              <a:t>  M(i)= A(i,k)/A(k,</a:t>
            </a:r>
            <a:r>
              <a:rPr lang="it-IT" sz="2400" b="1" dirty="0" err="1" smtClean="0">
                <a:latin typeface="Courier New" pitchFamily="49" charset="0"/>
              </a:rPr>
              <a:t>k</a:t>
            </a:r>
            <a:r>
              <a:rPr lang="it-IT" sz="2400" b="1" dirty="0" smtClean="0">
                <a:latin typeface="Courier New" pitchFamily="49" charset="0"/>
              </a:rPr>
              <a:t>)</a:t>
            </a:r>
          </a:p>
          <a:p>
            <a:pPr eaLnBrk="0" hangingPunct="0">
              <a:defRPr/>
            </a:pPr>
            <a:r>
              <a:rPr lang="it-IT" sz="2400" b="1" dirty="0" smtClean="0">
                <a:latin typeface="Courier New" pitchFamily="49" charset="0"/>
              </a:rPr>
              <a:t>  </a:t>
            </a:r>
            <a:r>
              <a:rPr lang="it-IT" sz="2400" b="1" dirty="0" err="1" smtClean="0">
                <a:latin typeface="Courier New" pitchFamily="49" charset="0"/>
              </a:rPr>
              <a:t>for</a:t>
            </a:r>
            <a:r>
              <a:rPr lang="it-IT" sz="2400" b="1" dirty="0" smtClean="0">
                <a:latin typeface="Courier New" pitchFamily="49" charset="0"/>
              </a:rPr>
              <a:t> j=k+1:n</a:t>
            </a:r>
          </a:p>
          <a:p>
            <a:pPr eaLnBrk="0" hangingPunct="0">
              <a:defRPr/>
            </a:pPr>
            <a:r>
              <a:rPr lang="it-IT" sz="2400" b="1" dirty="0" smtClean="0">
                <a:latin typeface="Courier New" pitchFamily="49" charset="0"/>
              </a:rPr>
              <a:t>    A(i,j)</a:t>
            </a:r>
            <a:r>
              <a:rPr lang="it-IT" sz="2400" b="1" dirty="0" err="1" smtClean="0">
                <a:latin typeface="Courier New" pitchFamily="49" charset="0"/>
              </a:rPr>
              <a:t>=A</a:t>
            </a:r>
            <a:r>
              <a:rPr lang="it-IT" sz="2400" b="1" dirty="0" smtClean="0">
                <a:latin typeface="Courier New" pitchFamily="49" charset="0"/>
              </a:rPr>
              <a:t>(i,j)-M(i)</a:t>
            </a:r>
            <a:r>
              <a:rPr lang="it-IT" sz="2400" b="1" dirty="0" err="1" smtClean="0">
                <a:latin typeface="Courier New" pitchFamily="49" charset="0"/>
              </a:rPr>
              <a:t>*A</a:t>
            </a:r>
            <a:r>
              <a:rPr lang="it-IT" sz="2400" b="1" dirty="0" smtClean="0">
                <a:latin typeface="Courier New" pitchFamily="49" charset="0"/>
              </a:rPr>
              <a:t>(k,j)</a:t>
            </a:r>
          </a:p>
          <a:p>
            <a:pPr eaLnBrk="0" hangingPunct="0">
              <a:defRPr/>
            </a:pPr>
            <a:r>
              <a:rPr lang="it-IT" sz="2400" b="1" dirty="0" smtClean="0">
                <a:latin typeface="Courier New" pitchFamily="49" charset="0"/>
              </a:rPr>
              <a:t>  end</a:t>
            </a:r>
          </a:p>
          <a:p>
            <a:pPr eaLnBrk="0" hangingPunct="0">
              <a:defRPr/>
            </a:pPr>
            <a:r>
              <a:rPr lang="it-IT" sz="2400" b="1" dirty="0" smtClean="0">
                <a:latin typeface="Courier New" pitchFamily="49" charset="0"/>
              </a:rPr>
              <a:t>  b(i)</a:t>
            </a:r>
            <a:r>
              <a:rPr lang="it-IT" sz="2400" b="1" dirty="0" err="1" smtClean="0">
                <a:latin typeface="Courier New" pitchFamily="49" charset="0"/>
              </a:rPr>
              <a:t>=b</a:t>
            </a:r>
            <a:r>
              <a:rPr lang="it-IT" sz="2400" b="1" dirty="0" smtClean="0">
                <a:latin typeface="Courier New" pitchFamily="49" charset="0"/>
              </a:rPr>
              <a:t>(i)-M(i)</a:t>
            </a:r>
            <a:r>
              <a:rPr lang="it-IT" sz="2400" b="1" dirty="0" err="1" smtClean="0">
                <a:latin typeface="Courier New" pitchFamily="49" charset="0"/>
              </a:rPr>
              <a:t>*b</a:t>
            </a:r>
            <a:r>
              <a:rPr lang="it-IT" sz="2400" b="1" dirty="0" smtClean="0">
                <a:latin typeface="Courier New" pitchFamily="49" charset="0"/>
              </a:rPr>
              <a:t>(k)</a:t>
            </a:r>
          </a:p>
          <a:p>
            <a:pPr eaLnBrk="0" hangingPunct="0">
              <a:defRPr/>
            </a:pPr>
            <a:r>
              <a:rPr lang="it-IT" sz="2400" b="1" dirty="0" smtClean="0">
                <a:latin typeface="Courier New" pitchFamily="49" charset="0"/>
              </a:rPr>
              <a:t> end</a:t>
            </a:r>
          </a:p>
          <a:p>
            <a:pPr eaLnBrk="0" hangingPunct="0">
              <a:defRPr/>
            </a:pPr>
            <a:r>
              <a:rPr lang="it-IT" sz="2400" b="1" dirty="0" smtClean="0">
                <a:latin typeface="Courier New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Vectors</a:t>
            </a:r>
            <a:r>
              <a:rPr lang="it-IT" sz="3600" dirty="0" smtClean="0"/>
              <a:t>: </a:t>
            </a:r>
            <a:r>
              <a:rPr lang="it-IT" sz="3600" dirty="0" err="1" smtClean="0"/>
              <a:t>preliminaries</a:t>
            </a:r>
            <a:r>
              <a:rPr lang="it-IT" sz="3600" dirty="0" smtClean="0"/>
              <a:t> (2)</a:t>
            </a:r>
            <a:endParaRPr lang="x-none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364" y="1721307"/>
            <a:ext cx="9486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4985657" y="512309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resulting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times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long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 (k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times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original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length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032DAE03-0387-4642-ADBA-70E440F19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Thanks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endParaRPr lang="x-none" dirty="0"/>
          </a:p>
          <a:p>
            <a:r>
              <a:rPr lang="it-IT" dirty="0"/>
              <a:t>…… Digital Tech HPC </a:t>
            </a:r>
            <a:r>
              <a:rPr lang="it-IT" dirty="0" err="1"/>
              <a:t>continues</a:t>
            </a:r>
            <a:endParaRPr lang="x-none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A4D0998-23CE-A241-8F7C-5282C99D9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x-none" dirty="0"/>
              <a:t>MASTER MEIM 2021-2022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13681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Vectors</a:t>
            </a:r>
            <a:r>
              <a:rPr lang="it-IT" sz="3600" dirty="0" smtClean="0"/>
              <a:t>: </a:t>
            </a:r>
            <a:r>
              <a:rPr lang="it-IT" sz="3600" dirty="0" err="1" smtClean="0"/>
              <a:t>preliminaries</a:t>
            </a:r>
            <a:r>
              <a:rPr lang="it-IT" sz="3600" dirty="0" smtClean="0"/>
              <a:t> (3)</a:t>
            </a:r>
            <a:endParaRPr lang="x-none" sz="3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022" y="1803287"/>
            <a:ext cx="104108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Vectors</a:t>
            </a:r>
            <a:r>
              <a:rPr lang="it-IT" sz="3600" dirty="0" smtClean="0"/>
              <a:t>: </a:t>
            </a:r>
            <a:r>
              <a:rPr lang="it-IT" sz="3600" dirty="0" err="1" smtClean="0"/>
              <a:t>preliminaries</a:t>
            </a:r>
            <a:r>
              <a:rPr lang="it-IT" sz="3600" dirty="0" smtClean="0"/>
              <a:t> (4)</a:t>
            </a:r>
            <a:endParaRPr lang="x-none" sz="3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832" y="1716199"/>
            <a:ext cx="101536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Vectors</a:t>
            </a:r>
            <a:r>
              <a:rPr lang="it-IT" sz="3600" dirty="0" smtClean="0"/>
              <a:t>: </a:t>
            </a:r>
            <a:r>
              <a:rPr lang="it-IT" sz="3600" dirty="0" err="1" smtClean="0"/>
              <a:t>preliminaries</a:t>
            </a:r>
            <a:r>
              <a:rPr lang="it-IT" sz="3600" dirty="0" smtClean="0"/>
              <a:t> (5)</a:t>
            </a:r>
            <a:endParaRPr lang="x-none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949903"/>
            <a:ext cx="47720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260267" y="3759211"/>
            <a:ext cx="4298950" cy="646113"/>
            <a:chOff x="1577" y="3038"/>
            <a:chExt cx="2708" cy="407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3166" y="3038"/>
              <a:ext cx="1119" cy="40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800" dirty="0" err="1" smtClean="0">
                  <a:effectLst/>
                </a:rPr>
                <a:t>Cauchy-Schwartz</a:t>
              </a:r>
              <a:endParaRPr lang="it-IT" sz="1800" dirty="0" smtClean="0">
                <a:effectLst/>
              </a:endParaRPr>
            </a:p>
            <a:p>
              <a:pPr algn="ctr"/>
              <a:r>
                <a:rPr lang="it-IT" dirty="0" err="1" smtClean="0"/>
                <a:t>inequality</a:t>
              </a:r>
              <a:endParaRPr lang="it-IT" sz="1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>
              <a:off x="1577" y="3294"/>
              <a:ext cx="14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615868" y="4551374"/>
            <a:ext cx="3540128" cy="646113"/>
            <a:chOff x="1801" y="3519"/>
            <a:chExt cx="2230" cy="407"/>
          </a:xfrm>
        </p:grpSpPr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328" y="3519"/>
              <a:ext cx="703" cy="40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800" dirty="0" err="1" smtClean="0">
                  <a:effectLst/>
                </a:rPr>
                <a:t>Triangle</a:t>
              </a:r>
              <a:r>
                <a:rPr lang="it-IT" sz="1800" dirty="0" smtClean="0">
                  <a:effectLst/>
                </a:rPr>
                <a:t> </a:t>
              </a:r>
            </a:p>
            <a:p>
              <a:pPr algn="ctr"/>
              <a:r>
                <a:rPr lang="it-IT" dirty="0" err="1" smtClean="0"/>
                <a:t>inequality</a:t>
              </a:r>
              <a:endPara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>
              <a:off x="1801" y="3741"/>
              <a:ext cx="14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Lesson</a:t>
            </a:r>
            <a:r>
              <a:rPr lang="it-IT" sz="3600" dirty="0" smtClean="0"/>
              <a:t> 1:   </a:t>
            </a:r>
            <a:r>
              <a:rPr lang="it-IT" sz="3600" dirty="0" err="1" smtClean="0"/>
              <a:t>Basic</a:t>
            </a:r>
            <a:r>
              <a:rPr lang="it-IT" sz="3600" dirty="0" smtClean="0"/>
              <a:t> </a:t>
            </a:r>
            <a:r>
              <a:rPr lang="it-IT" sz="3600" dirty="0" err="1" smtClean="0"/>
              <a:t>scientific</a:t>
            </a:r>
            <a:r>
              <a:rPr lang="it-IT" sz="3600" dirty="0" smtClean="0"/>
              <a:t> </a:t>
            </a:r>
            <a:r>
              <a:rPr lang="it-IT" sz="3600" dirty="0" err="1" smtClean="0"/>
              <a:t>computing</a:t>
            </a:r>
            <a:r>
              <a:rPr lang="it-IT" sz="3600" dirty="0" smtClean="0"/>
              <a:t> </a:t>
            </a:r>
            <a:r>
              <a:rPr lang="it-IT" sz="3600" dirty="0" err="1" smtClean="0"/>
              <a:t>tools</a:t>
            </a:r>
            <a:endParaRPr lang="x-none" sz="3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E7EA0C8-F354-4BC8-913B-286C500E05A2}"/>
              </a:ext>
            </a:extLst>
          </p:cNvPr>
          <p:cNvSpPr txBox="1"/>
          <p:nvPr/>
        </p:nvSpPr>
        <p:spPr>
          <a:xfrm>
            <a:off x="158387" y="2258674"/>
            <a:ext cx="80929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Vectors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arrays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Matrices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Linear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systems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/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837191" cy="464602"/>
          </a:xfrm>
        </p:spPr>
        <p:txBody>
          <a:bodyPr/>
          <a:lstStyle/>
          <a:p>
            <a:r>
              <a:rPr lang="it-IT" sz="3600" dirty="0" err="1" smtClean="0"/>
              <a:t>Matrices</a:t>
            </a:r>
            <a:r>
              <a:rPr lang="it-IT" sz="3600" dirty="0" smtClean="0"/>
              <a:t>: </a:t>
            </a:r>
            <a:r>
              <a:rPr lang="it-IT" sz="3600" dirty="0" err="1" smtClean="0"/>
              <a:t>main</a:t>
            </a:r>
            <a:r>
              <a:rPr lang="it-IT" sz="3600" dirty="0" smtClean="0"/>
              <a:t> </a:t>
            </a:r>
            <a:r>
              <a:rPr lang="it-IT" sz="3600" dirty="0" err="1" smtClean="0"/>
              <a:t>concepts</a:t>
            </a:r>
            <a:endParaRPr lang="x-none" sz="3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50" y="1781515"/>
            <a:ext cx="102298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1200" spc="100" dirty="0"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zione standard1" id="{7ED010E2-75C0-6A46-A3A7-23127AAC8894}" vid="{CB180AE7-B54F-F34B-B2B3-130DFE485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7691E10742076438AA0FBD0076E4B8A" ma:contentTypeVersion="9" ma:contentTypeDescription="Creare un nuovo documento." ma:contentTypeScope="" ma:versionID="4c6f8dac283fbba59d739dc49c965988">
  <xsd:schema xmlns:xsd="http://www.w3.org/2001/XMLSchema" xmlns:xs="http://www.w3.org/2001/XMLSchema" xmlns:p="http://schemas.microsoft.com/office/2006/metadata/properties" xmlns:ns2="e77a1e44-6dbc-4194-ba61-ec022940b702" xmlns:ns3="92ad08c8-b203-4f52-87b4-1c731f240803" targetNamespace="http://schemas.microsoft.com/office/2006/metadata/properties" ma:root="true" ma:fieldsID="d4e573e8baf429f96ba29c3c9a72d744" ns2:_="" ns3:_="">
    <xsd:import namespace="e77a1e44-6dbc-4194-ba61-ec022940b702"/>
    <xsd:import namespace="92ad08c8-b203-4f52-87b4-1c731f2408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a1e44-6dbc-4194-ba61-ec022940b7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d08c8-b203-4f52-87b4-1c731f24080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F152AA-1E71-49ED-B601-5473D0E205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a1e44-6dbc-4194-ba61-ec022940b702"/>
    <ds:schemaRef ds:uri="92ad08c8-b203-4f52-87b4-1c731f2408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26D7E4-2DD3-4D7D-98E8-E0040C12D8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1874</TotalTime>
  <Words>436</Words>
  <Application>Microsoft Office PowerPoint</Application>
  <PresentationFormat>Personalizzato</PresentationFormat>
  <Paragraphs>102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2" baseType="lpstr">
      <vt:lpstr>Tema di Office</vt:lpstr>
      <vt:lpstr>Equation</vt:lpstr>
      <vt:lpstr>Diapositiva 1</vt:lpstr>
      <vt:lpstr>Lesson 1:   Basic scientific computing tools</vt:lpstr>
      <vt:lpstr>Vectors: preliminaries</vt:lpstr>
      <vt:lpstr>Vectors: preliminaries (2)</vt:lpstr>
      <vt:lpstr>Vectors: preliminaries (3)</vt:lpstr>
      <vt:lpstr>Vectors: preliminaries (4)</vt:lpstr>
      <vt:lpstr>Vectors: preliminaries (5)</vt:lpstr>
      <vt:lpstr>Lesson 1:   Basic scientific computing tools</vt:lpstr>
      <vt:lpstr>Matrices: main concepts</vt:lpstr>
      <vt:lpstr>Matrices: main concepts</vt:lpstr>
      <vt:lpstr>Matrices: main concepts</vt:lpstr>
      <vt:lpstr>Matrices: main concepts</vt:lpstr>
      <vt:lpstr>Matrices: main concepts</vt:lpstr>
      <vt:lpstr>Matrices: main concepts</vt:lpstr>
      <vt:lpstr>Matrices: main concepts</vt:lpstr>
      <vt:lpstr>Matrices: main concepts</vt:lpstr>
      <vt:lpstr>Matrices: multiplication</vt:lpstr>
      <vt:lpstr>Matrices: multiplication</vt:lpstr>
      <vt:lpstr>Matrices: multiplication</vt:lpstr>
      <vt:lpstr>Matrices: multiplication</vt:lpstr>
      <vt:lpstr>Matrices: multiplication (properties)</vt:lpstr>
      <vt:lpstr>Matrices: matrix-vector multiplication as a linear combination</vt:lpstr>
      <vt:lpstr>Matrices: vector – matrix multiplication as a linear combination</vt:lpstr>
      <vt:lpstr>Matrices: inverse matrix</vt:lpstr>
      <vt:lpstr>Matrices: inverse matrix (properties)</vt:lpstr>
      <vt:lpstr>Matrices: determinant (small order n=1, n=2, n=3)</vt:lpstr>
      <vt:lpstr>Matrices: determinant (Laplace expansion, recursive definition)</vt:lpstr>
      <vt:lpstr>Matrices: determinant (properties)</vt:lpstr>
      <vt:lpstr>Matrices: determinant (properties)</vt:lpstr>
      <vt:lpstr>Lesson 1:   Basic scientific computing tools</vt:lpstr>
      <vt:lpstr>Linear systems: a linear equation … </vt:lpstr>
      <vt:lpstr>Linear systems: more linear equations, i.e linear systems</vt:lpstr>
      <vt:lpstr>Linear systems: matrix form</vt:lpstr>
      <vt:lpstr>Linear systems: linear systems with a unique solution</vt:lpstr>
      <vt:lpstr>Linear systems: DIAGONAL SYSTEMS</vt:lpstr>
      <vt:lpstr>Linear systems: TRIANGULAR SYSTEMS</vt:lpstr>
      <vt:lpstr>Linear systems: TRIANGULAR SYSTEMS</vt:lpstr>
      <vt:lpstr>Linear systems: FULL SYSTEMS (Gaussian elimination)</vt:lpstr>
      <vt:lpstr>Linear systems: Gaussian Elimination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Ardelio</cp:lastModifiedBy>
  <cp:revision>91</cp:revision>
  <dcterms:created xsi:type="dcterms:W3CDTF">2021-11-23T11:10:02Z</dcterms:created>
  <dcterms:modified xsi:type="dcterms:W3CDTF">2022-07-07T04:22:05Z</dcterms:modified>
</cp:coreProperties>
</file>