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6"/>
  </p:notesMasterIdLst>
  <p:sldIdLst>
    <p:sldId id="256" r:id="rId2"/>
    <p:sldId id="288" r:id="rId3"/>
    <p:sldId id="581" r:id="rId4"/>
    <p:sldId id="584" r:id="rId5"/>
    <p:sldId id="407" r:id="rId6"/>
    <p:sldId id="586" r:id="rId7"/>
    <p:sldId id="528" r:id="rId8"/>
    <p:sldId id="585" r:id="rId9"/>
    <p:sldId id="530" r:id="rId10"/>
    <p:sldId id="531" r:id="rId11"/>
    <p:sldId id="532" r:id="rId12"/>
    <p:sldId id="566" r:id="rId13"/>
    <p:sldId id="338" r:id="rId14"/>
    <p:sldId id="25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B0C9"/>
    <a:srgbClr val="FFCCFF"/>
    <a:srgbClr val="D4B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B4E7-B8A1-4225-B8BD-530B8CEA5D05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9A4FD-DFF1-4F14-905E-E079DA60B6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368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413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454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4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33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63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200" b="1" i="1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894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56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700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9A4FD-DFF1-4F14-905E-E079DA60B6B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2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FE18-3454-D544-923D-5B6F352785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3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5EC77-5D28-D37C-0A83-5DFBFE327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1996965"/>
            <a:ext cx="5219228" cy="1408769"/>
          </a:xfrm>
          <a:prstGeom prst="rect">
            <a:avLst/>
          </a:prstGeom>
        </p:spPr>
        <p:txBody>
          <a:bodyPr anchor="b"/>
          <a:lstStyle>
            <a:lvl1pPr algn="ctr">
              <a:defRPr kumimoji="0" lang="fr-FR" sz="4400" b="1" i="0" u="none" strike="noStrike" kern="1200" cap="none" normalizeH="0" baseline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E68F2B-B18B-58F9-75ED-8FBCF8E0E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96" y="3602038"/>
            <a:ext cx="5219228" cy="1655762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fr-FR" sz="2400" b="1" i="0" u="none" strike="noStrike" kern="1200" cap="none" normalizeH="0" baseline="0">
                <a:ln>
                  <a:noFill/>
                </a:ln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8BE3E-C0F1-8E70-03D2-41501496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0438-034E-4EC5-B463-BB004E32C095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3FE3F7-C7BC-058B-77C1-28DB02CB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2EABA-2026-0ACF-D2E9-08C5103B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A11F51E-521A-A807-ADDD-1E9E2E164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5" y="136524"/>
            <a:ext cx="3117159" cy="39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0BF522A-F837-AC69-7294-9B37F4CE2BBF}"/>
              </a:ext>
            </a:extLst>
          </p:cNvPr>
          <p:cNvSpPr txBox="1"/>
          <p:nvPr userDrawn="1"/>
        </p:nvSpPr>
        <p:spPr>
          <a:xfrm>
            <a:off x="9343697" y="942302"/>
            <a:ext cx="2251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44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IDEA </a:t>
            </a:r>
            <a:r>
              <a:rPr lang="en-US" sz="36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Certificate</a:t>
            </a:r>
            <a:endParaRPr lang="fr-FR" sz="2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/>
            <a:br>
              <a:rPr lang="en-US" sz="2800" i="1" dirty="0"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36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3484897-E0A9-56A2-B102-55007F98D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" y="0"/>
            <a:ext cx="1162050" cy="11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74437A0-10BE-5293-8532-7F0E3E34B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74" y="245025"/>
            <a:ext cx="923925" cy="9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158A9937-1B6D-1E96-DF6B-20AB363CB3E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99818" y="177329"/>
            <a:ext cx="2854244" cy="9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9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solidFill>
          <a:srgbClr val="D4B0C9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22C14-65C7-4874-0EDE-AE877F4F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99B2-0007-4EAA-9A7A-6B96F4736962}" type="datetime3">
              <a:rPr lang="en-US" smtClean="0"/>
              <a:t>1 October 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6D13D2-7CFB-6EA9-103B-40A16BC6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229DC9-1F4C-7238-995E-7ABAFA07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14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14FD4-5977-90B4-B5EC-D46B04CF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8DBFCB-EAAB-5B5B-6411-FDDE7FAC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1B2164-DBA1-F4F8-E891-BBB852671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F2B048-43CE-E1E6-7431-A090B837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E3B6-6EFA-408F-AEE4-F42DE75A3FCA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4D8A87-1694-FBD9-D3F9-5461546C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C27B91-CD4A-D22F-32D6-CED56BD4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35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C847A-3465-64C9-6B6D-1F44983B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AB19D1-2B1C-245B-B941-FF1D7F0A0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EFD5CE-BD0A-93B4-7DE2-F5DA795B8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FFAE8B-7D61-1BF9-8E97-8A8EB06BB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E6E9-3CFB-4E68-B53D-E4D7F90AEC2F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C1ADBA-5AFC-D6C2-ED30-DC98FBF3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866CEB-D646-C6C9-91D8-20A07EF2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04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B25FF-95F8-F303-0B38-9DF5A2F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B87478-F590-DC79-CD74-6C2147297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711FAF-BD1F-9740-D5A5-CCD55483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6FDF0-8154-4E18-86BB-E02D60F976C3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A49BAC-5287-6E4C-AD9C-A0BD79BB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52CB5E-E451-CBB2-BF37-83DD4D42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4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712430-A452-3CD7-1C95-802123D03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5B45E7-0457-BB1A-4BBC-222E2CEBA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8743D4-3AD0-B31F-3209-5A9D2260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9AF83-ECA1-42E7-BF5E-203E224ECFB7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13499B-C020-C76C-2070-1EADA711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A02EA-116A-C04F-216D-4D47D1E1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45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5EC77-5D28-D37C-0A83-5DFBFE327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1996965"/>
            <a:ext cx="5219228" cy="1408769"/>
          </a:xfrm>
          <a:prstGeom prst="rect">
            <a:avLst/>
          </a:prstGeom>
        </p:spPr>
        <p:txBody>
          <a:bodyPr anchor="b"/>
          <a:lstStyle>
            <a:lvl1pPr algn="ctr">
              <a:defRPr kumimoji="0" lang="fr-FR" sz="4400" b="1" i="0" u="none" strike="noStrike" kern="1200" cap="none" normalizeH="0" baseline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E68F2B-B18B-58F9-75ED-8FBCF8E0E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96" y="3602038"/>
            <a:ext cx="5219228" cy="1655762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fr-FR" sz="2400" b="1" i="0" u="none" strike="noStrike" kern="1200" cap="none" normalizeH="0" baseline="0">
                <a:ln>
                  <a:noFill/>
                </a:ln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8BE3E-C0F1-8E70-03D2-41501496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6AA5-6B7F-4514-8783-2C69269B63B4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3FE3F7-C7BC-058B-77C1-28DB02CB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2EABA-2026-0ACF-D2E9-08C5103B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A11F51E-521A-A807-ADDD-1E9E2E1640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5" y="136524"/>
            <a:ext cx="3117159" cy="39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0BF522A-F837-AC69-7294-9B37F4CE2BBF}"/>
              </a:ext>
            </a:extLst>
          </p:cNvPr>
          <p:cNvSpPr txBox="1"/>
          <p:nvPr userDrawn="1"/>
        </p:nvSpPr>
        <p:spPr>
          <a:xfrm>
            <a:off x="9343697" y="942302"/>
            <a:ext cx="2251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A6A6A6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44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IDEA </a:t>
            </a:r>
            <a:r>
              <a:rPr lang="en-US" sz="3600" i="1" dirty="0">
                <a:solidFill>
                  <a:srgbClr val="A6A6A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Certificate</a:t>
            </a:r>
            <a:endParaRPr lang="fr-FR" sz="2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ctr"/>
            <a:br>
              <a:rPr lang="en-US" sz="2800" i="1" dirty="0"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34628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rgbClr val="D4B1C9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00701-AB5D-1F67-35E5-44EBA13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C8E91-6A65-8969-C7FB-F9EB414E0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40826-C05E-3FB4-B0E8-B3BE75A3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BFA2C-04D4-41FD-A55A-FB604C46B417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2BDC1-247B-510B-3571-276C2517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58CCFF-1BB4-38ED-C41C-7CFE2270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40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bg>
      <p:bgPr>
        <a:solidFill>
          <a:srgbClr val="D4B1C9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5A445D53-D312-5E77-048A-55CA2750FE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9" t="1038" b="15163"/>
          <a:stretch/>
        </p:blipFill>
        <p:spPr bwMode="auto">
          <a:xfrm rot="5400000">
            <a:off x="2712717" y="-2738336"/>
            <a:ext cx="6909238" cy="123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D00701-AB5D-1F67-35E5-44EBA13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C8E91-6A65-8969-C7FB-F9EB414E0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40826-C05E-3FB4-B0E8-B3BE75A3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7BA9-D8A0-4CF0-A9CB-4778DF330362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2BDC1-247B-510B-3571-276C2517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58CCFF-1BB4-38ED-C41C-7CFE2270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27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F2407-308A-9EE2-7ACC-9BF616C8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FB7044-C5D6-47E3-13FF-3836B51E0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11011-C0EA-6D2C-88B7-0C0AA80F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82B4-6DDF-4894-9D80-41C5901715BC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06617D-2F29-C2F5-0254-A1F86C41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2AA83D-DD5A-BDC4-F09C-DD7AAC76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48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9C09D5-0223-5BBE-99F2-F642D839C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AFB2A8-CDC4-71F5-EDFF-D95243BEB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6292D3-8545-F238-5958-A3615BB6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816C-96E2-47C3-AA09-A4B67549BE20}" type="datetime3">
              <a:rPr lang="en-US" smtClean="0"/>
              <a:t>1 October 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D3AD65-FDC3-9AA1-4267-BCAA290E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190A75-CA06-03D8-AB46-4A1F8CE7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34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9926B0-9744-0432-59FF-073901FF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4B193-9A0C-2E36-431C-97B1B41C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89C842-CD4B-D0BC-4A3D-8868ED696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7247F0-484A-DD1C-8079-915B6C5B5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D7AC08-9C72-EAC6-61BF-36DFC9181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CB6A-5CC2-4029-A689-CAAA4F92E8BB}" type="datetime3">
              <a:rPr lang="en-US" smtClean="0"/>
              <a:t>1 October 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59000A-A75C-370A-C238-9B031CAF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0DDAE5-ACB8-52F7-F3C1-B8F3D00F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34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9BA4E-7C62-9E23-D6D2-C715CB57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fr-FR" sz="4400" b="1" i="0" u="none" strike="noStrike" kern="1200" cap="none" normalizeH="0" baseline="0" dirty="0" smtClean="0">
                <a:ln>
                  <a:noFill/>
                </a:ln>
                <a:solidFill>
                  <a:srgbClr val="4B449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3AFD52-86EF-F15D-B966-B1EFFCC6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5612-98F1-49A2-A97F-1120A33E2942}" type="datetime3">
              <a:rPr lang="en-US" smtClean="0"/>
              <a:t>1 October 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CE7A9B-0B18-0013-8717-8DF173B3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ABD730-6E47-AB95-066F-640ADA8B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98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422C14-65C7-4874-0EDE-AE877F4F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B16C-EDA6-4814-883C-3D6A2497931E}" type="datetime3">
              <a:rPr lang="en-US" smtClean="0"/>
              <a:t>1 October 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6D13D2-7CFB-6EA9-103B-40A16BC6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229DC9-1F4C-7238-995E-7ABAFA07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0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2DE60B-B17F-A5FD-AF6D-AB4B6AA7E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F0FE36-630B-F127-D117-CAD336794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64BE0-206C-4EE3-9FDB-FE3415240A3C}" type="datetime3">
              <a:rPr lang="en-US" smtClean="0"/>
              <a:t>1 October 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9C5B79-C66C-2318-1228-6133CF4E7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535BDB-A1E3-FE90-E4A2-A7CF4FA39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CCB3F-FB25-4499-86B7-0CB2437FA1B7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611AD369-F2A0-1EB0-507F-AF481A12B8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28" y="0"/>
            <a:ext cx="3346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0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10" r:id="rId2"/>
    <p:sldLayoutId id="2147483800" r:id="rId3"/>
    <p:sldLayoutId id="2147483811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12" r:id="rId10"/>
    <p:sldLayoutId id="2147483806" r:id="rId11"/>
    <p:sldLayoutId id="2147483807" r:id="rId12"/>
    <p:sldLayoutId id="2147483808" r:id="rId13"/>
    <p:sldLayoutId id="214748380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5A24F-397F-465F-8BE0-8C560897E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6" y="2063692"/>
            <a:ext cx="6007504" cy="190410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cs typeface="Book Antiqua"/>
              </a:rPr>
              <a:t>Innovation &amp; Entrepreneurship</a:t>
            </a:r>
            <a:br>
              <a:rPr lang="en-US" sz="3600" dirty="0">
                <a:solidFill>
                  <a:schemeClr val="tx1"/>
                </a:solidFill>
                <a:cs typeface="Book Antiqua"/>
              </a:rPr>
            </a:br>
            <a:br>
              <a:rPr lang="en-US" sz="3600" dirty="0">
                <a:solidFill>
                  <a:schemeClr val="tx1"/>
                </a:solidFill>
                <a:cs typeface="Book Antiqua"/>
              </a:rPr>
            </a:br>
            <a:r>
              <a:rPr lang="en-US" sz="3000" i="1" dirty="0">
                <a:solidFill>
                  <a:schemeClr val="tx1"/>
                </a:solidFill>
                <a:cs typeface="Book Antiqua"/>
              </a:rPr>
              <a:t>Session 4</a:t>
            </a:r>
            <a:endParaRPr lang="fr-FR" sz="3000" i="1" dirty="0">
              <a:solidFill>
                <a:schemeClr val="accent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C49801-5E8B-4664-949D-FD416C02C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562" y="5202238"/>
            <a:ext cx="5025006" cy="1655762"/>
          </a:xfrm>
        </p:spPr>
        <p:txBody>
          <a:bodyPr/>
          <a:lstStyle/>
          <a:p>
            <a:pPr marL="228600" lvl="0" indent="-228600" algn="r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i="1" dirty="0"/>
              <a:t>Son Thi Kim LE</a:t>
            </a:r>
          </a:p>
          <a:p>
            <a:pPr marL="228600" lvl="0" indent="-228600" algn="l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b="0" dirty="0"/>
              <a:t>University of Littoral Côte </a:t>
            </a:r>
            <a:r>
              <a:rPr lang="en-US" sz="2200" b="0" dirty="0" err="1"/>
              <a:t>d’Opale</a:t>
            </a:r>
            <a:endParaRPr lang="en-US" sz="2200" b="0" dirty="0"/>
          </a:p>
          <a:p>
            <a:pPr marL="228600" lvl="0" indent="-228600" algn="r">
              <a:spcBef>
                <a:spcPts val="0"/>
              </a:spcBef>
              <a:buClr>
                <a:srgbClr val="2C3A58"/>
              </a:buClr>
              <a:buSzPts val="4000"/>
            </a:pPr>
            <a:r>
              <a:rPr lang="en-US" sz="2200" b="0" dirty="0"/>
              <a:t>France</a:t>
            </a:r>
          </a:p>
          <a:p>
            <a:pPr marL="228600" lvl="0" indent="-228600" algn="l">
              <a:spcBef>
                <a:spcPts val="0"/>
              </a:spcBef>
              <a:buClr>
                <a:srgbClr val="2C3A58"/>
              </a:buClr>
              <a:buSzPts val="4000"/>
            </a:pPr>
            <a:endParaRPr lang="en-US" sz="2200" i="1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1B3410-6531-424F-8B5F-B0D8BE0F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AB10F4-8E15-4F27-BF8C-24C07CF3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1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4A6B874-F4AA-462E-8C80-D81C6715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5121-78BA-447F-91C7-B3EB26BAE732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8A4EEF-33D3-4F44-9A93-75CB8F5E4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5"/>
    </mc:Choice>
    <mc:Fallback xmlns="">
      <p:transition spd="slow" advTm="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Screen Shot 2021-02-13 at 15.09.2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17045" r="17830" b="6017"/>
          <a:stretch/>
        </p:blipFill>
        <p:spPr>
          <a:xfrm>
            <a:off x="1061621" y="1690688"/>
            <a:ext cx="8467390" cy="48007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1A7B304-1355-4F6F-8F62-D2091EA9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c. Open Innovation / Innovation network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738F98A-02D2-47F3-94E4-40673502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13EBF0-333E-4CBD-B1ED-0B5BFB81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8D172-0E6F-41D6-AA30-DCAD96F505CB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FCBFFD-208E-43E4-B6DF-FAC784AB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85"/>
    </mc:Choice>
    <mc:Fallback xmlns="">
      <p:transition spd="slow" advTm="245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Screen Shot 2021-02-13 at 15.09.3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16897" r="17541" b="6479"/>
          <a:stretch/>
        </p:blipFill>
        <p:spPr>
          <a:xfrm>
            <a:off x="1013444" y="1603251"/>
            <a:ext cx="7947676" cy="48405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0D1EF96-9D54-4B4B-8EA7-C2941428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c. Open Innovation / Innovation network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E0EC75-FAC8-43DE-942D-802713A0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D5AD07-B20B-48E3-86CE-17F4D0DA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F6DF-884F-443C-9BC5-CF2EF2B8B1DA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72F030-BE67-4D3F-9A3A-A81575BE1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9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52"/>
    </mc:Choice>
    <mc:Fallback xmlns="">
      <p:transition spd="slow" advTm="30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1527048"/>
            <a:ext cx="9491472" cy="47518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Coupled open innovation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6F7CB1-4006-41E7-9C14-24A3A98D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c. Open Innovation / Innovation network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B20B54-DDF2-414A-81BA-AB01594C1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7" y="2103639"/>
            <a:ext cx="7015269" cy="44211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84A6F0-D342-424E-834C-230BE5444200}"/>
              </a:ext>
            </a:extLst>
          </p:cNvPr>
          <p:cNvSpPr/>
          <p:nvPr/>
        </p:nvSpPr>
        <p:spPr>
          <a:xfrm>
            <a:off x="8871045" y="2103639"/>
            <a:ext cx="2447818" cy="4421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Examples of Coupled Open Innovation:-</a:t>
            </a:r>
          </a:p>
          <a:p>
            <a:r>
              <a:rPr lang="en-US" dirty="0"/>
              <a:t>Joint research projects between universities and industry partners.</a:t>
            </a:r>
          </a:p>
          <a:p>
            <a:r>
              <a:rPr lang="en-US" dirty="0"/>
              <a:t>Consortia or industry alliances focused on innovation.</a:t>
            </a:r>
          </a:p>
          <a:p>
            <a:r>
              <a:rPr lang="en-US" dirty="0"/>
              <a:t>Co-development agreements between companies in different sectors.</a:t>
            </a:r>
          </a:p>
          <a:p>
            <a:pPr algn="ctr"/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1D50F5A-B3AD-4DDE-9D50-2E705E4AD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B1EF3B-BA60-40FA-94A8-8E89C7DE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672E-CD67-4CB2-9F97-F9C2B2E1227A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D92EDD-1ABA-4B0D-9B92-15D424542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83"/>
    </mc:Choice>
    <mc:Fallback xmlns="">
      <p:transition spd="slow" advTm="102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952751" y="1479127"/>
            <a:ext cx="8503920" cy="48031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                                 </a:t>
            </a:r>
            <a:r>
              <a:rPr lang="en-US" sz="2600" b="1" u="sng" dirty="0"/>
              <a:t>Networked enterprises</a:t>
            </a:r>
            <a:endParaRPr lang="en-US" sz="2600" u="sng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500" dirty="0"/>
          </a:p>
        </p:txBody>
      </p:sp>
      <p:sp>
        <p:nvSpPr>
          <p:cNvPr id="7" name="Oval 6"/>
          <p:cNvSpPr/>
          <p:nvPr/>
        </p:nvSpPr>
        <p:spPr>
          <a:xfrm>
            <a:off x="5503333" y="2692401"/>
            <a:ext cx="1363134" cy="6942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Internal subsidiaries</a:t>
            </a:r>
          </a:p>
        </p:txBody>
      </p:sp>
      <p:sp>
        <p:nvSpPr>
          <p:cNvPr id="13" name="Oval 12"/>
          <p:cNvSpPr/>
          <p:nvPr/>
        </p:nvSpPr>
        <p:spPr>
          <a:xfrm>
            <a:off x="5571066" y="4191001"/>
            <a:ext cx="1363134" cy="6942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Subsidiaries acquired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6620933" y="3564467"/>
            <a:ext cx="1803400" cy="42333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/>
              <a:t>Central firm/ Holding company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88401" y="2074333"/>
            <a:ext cx="1668271" cy="4064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Licensing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88401" y="3090333"/>
            <a:ext cx="1668271" cy="4064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Subcontracting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88401" y="4097867"/>
            <a:ext cx="1668271" cy="4064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Partnerships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88401" y="5029200"/>
            <a:ext cx="1668271" cy="4064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Franchises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593281" y="2167468"/>
            <a:ext cx="101600" cy="3522133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424334" y="2286001"/>
            <a:ext cx="364067" cy="149013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424334" y="3310467"/>
            <a:ext cx="364067" cy="46566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424334" y="3776134"/>
            <a:ext cx="364067" cy="51646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3"/>
          </p:cNvCxnSpPr>
          <p:nvPr/>
        </p:nvCxnSpPr>
        <p:spPr>
          <a:xfrm>
            <a:off x="8424334" y="3776134"/>
            <a:ext cx="364067" cy="1464733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7" idx="5"/>
          </p:cNvCxnSpPr>
          <p:nvPr/>
        </p:nvCxnSpPr>
        <p:spPr>
          <a:xfrm flipH="1" flipV="1">
            <a:off x="6666842" y="3284994"/>
            <a:ext cx="394359" cy="29640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3" idx="7"/>
          </p:cNvCxnSpPr>
          <p:nvPr/>
        </p:nvCxnSpPr>
        <p:spPr>
          <a:xfrm flipH="1">
            <a:off x="6734574" y="4004733"/>
            <a:ext cx="326626" cy="28794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748208" y="5664200"/>
            <a:ext cx="1837266" cy="541866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Core activities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967133" y="5647267"/>
            <a:ext cx="2489538" cy="541866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Outsourced activities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948526"/>
              </p:ext>
            </p:extLst>
          </p:nvPr>
        </p:nvGraphicFramePr>
        <p:xfrm>
          <a:off x="838201" y="1899582"/>
          <a:ext cx="4631268" cy="4501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1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5125"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1/ Central firm/ Holding company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: focuses on core activities such as firms’ strategy,</a:t>
                      </a:r>
                      <a:r>
                        <a:rPr lang="en-US" sz="1800" b="0" baseline="0" dirty="0">
                          <a:solidFill>
                            <a:srgbClr val="000000"/>
                          </a:solidFill>
                        </a:rPr>
                        <a:t> considered as a designer and an architect of a global network. 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2/</a:t>
                      </a:r>
                      <a:r>
                        <a:rPr lang="en-US" sz="18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Other independent entities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(subcontracting, partnerships,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</a:rPr>
                        <a:t>licences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,</a:t>
                      </a:r>
                      <a:r>
                        <a:rPr lang="en-US" sz="1800" b="0" baseline="0" dirty="0">
                          <a:solidFill>
                            <a:srgbClr val="000000"/>
                          </a:solidFill>
                        </a:rPr>
                        <a:t> franchises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):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Tx/>
                        <a:buChar char="-"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Outsources activities: the production of parts of the final products, the commercialization of final goods are managed</a:t>
                      </a:r>
                      <a:r>
                        <a:rPr lang="en-US" sz="1800" b="0" baseline="0" dirty="0">
                          <a:solidFill>
                            <a:srgbClr val="000000"/>
                          </a:solidFill>
                        </a:rPr>
                        <a:t> through contracts with other more or less independent entities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.</a:t>
                      </a:r>
                      <a:r>
                        <a:rPr lang="en-US" sz="18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 These activities are mainly to</a:t>
                      </a:r>
                      <a:r>
                        <a:rPr lang="en-US" sz="18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deal with the implementation of the firm’s strategy.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itle 1">
            <a:extLst>
              <a:ext uri="{FF2B5EF4-FFF2-40B4-BE49-F238E27FC236}">
                <a16:creationId xmlns:a16="http://schemas.microsoft.com/office/drawing/2014/main" id="{23E50B21-40D3-4F4A-A819-DBE4BBA33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c. Open Innovation / Innovation network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7E7930-F13A-43F7-8821-B6672211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0FAE-399F-483A-A352-3DC97BA5ACB1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665FDF-702D-4581-AF9C-A4B625A4E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89"/>
    </mc:Choice>
    <mc:Fallback xmlns="">
      <p:transition spd="slow" advTm="16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A3007C-87FD-4806-9CF3-C1F094B8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E47A0E-CB72-4344-A195-F7C10115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CB3F-FB25-4499-86B7-0CB2437FA1B7}" type="slidenum">
              <a:rPr lang="fr-FR" smtClean="0"/>
              <a:t>14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848AD-8CD4-4C9C-8344-30C4F2801D58}"/>
              </a:ext>
            </a:extLst>
          </p:cNvPr>
          <p:cNvSpPr/>
          <p:nvPr/>
        </p:nvSpPr>
        <p:spPr>
          <a:xfrm>
            <a:off x="1219199" y="1134160"/>
            <a:ext cx="896302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for your attention</a:t>
            </a: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it-IT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2600" b="1" i="1" dirty="0">
                <a:latin typeface="Verdana" panose="020B0604030504040204" pitchFamily="34" charset="0"/>
                <a:ea typeface="Verdana" panose="020B0604030504040204" pitchFamily="34" charset="0"/>
              </a:rPr>
              <a:t>Don’t hesitate to contact me </a:t>
            </a:r>
          </a:p>
          <a:p>
            <a:pPr algn="ctr"/>
            <a:r>
              <a:rPr lang="it-IT" sz="2600" b="1" i="1" dirty="0">
                <a:latin typeface="Verdana" panose="020B0604030504040204" pitchFamily="34" charset="0"/>
                <a:ea typeface="Verdana" panose="020B0604030504040204" pitchFamily="34" charset="0"/>
              </a:rPr>
              <a:t>if you have any question or you need further information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Son Thi Kim Le</a:t>
            </a:r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ISI/Lab RII and ISCID-CO (ULCO)</a:t>
            </a:r>
          </a:p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Sontk.le@univ-littoral.fr</a:t>
            </a:r>
          </a:p>
          <a:p>
            <a:br>
              <a:rPr lang="it-IT" b="1" dirty="0"/>
            </a:b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F1D28B7-980A-438F-8995-C0C3418D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7963-0639-47A0-B5AB-A4091BD92A3F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6D9F9C-6FD3-4E08-BF6F-84431F3D0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9"/>
    </mc:Choice>
    <mc:Fallback xmlns="">
      <p:transition spd="slow" advTm="1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4110C-9DCA-D879-1384-DDBFD06D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Course sessions</a:t>
            </a:r>
            <a:endParaRPr lang="it-IT" sz="2600" b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F89739-57A4-FE4F-F5F8-E9B904EF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Innovation and Entrepreneurship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552F28-152E-06FD-057C-16ABEF7F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1B99C96-6470-4F3D-A385-52CE3537814A}"/>
              </a:ext>
            </a:extLst>
          </p:cNvPr>
          <p:cNvSpPr txBox="1">
            <a:spLocks/>
          </p:cNvSpPr>
          <p:nvPr/>
        </p:nvSpPr>
        <p:spPr>
          <a:xfrm>
            <a:off x="990600" y="1690688"/>
            <a:ext cx="10515600" cy="4462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1. Identify entrepreneurial ideas and opportunities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2. Building a business model and plan</a:t>
            </a:r>
            <a:endParaRPr lang="fr-FR" sz="3200" dirty="0"/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3. Innovation and entrepreneurship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None/>
            </a:pPr>
            <a:r>
              <a:rPr lang="en-US" sz="3200" dirty="0"/>
              <a:t>4. Innovation diffusion and Open innovation/Innovation network </a:t>
            </a:r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None/>
            </a:pPr>
            <a:r>
              <a:rPr lang="en-US" sz="3200" dirty="0"/>
              <a:t>5. Protecting intellectual property </a:t>
            </a:r>
            <a:endParaRPr lang="fr-FR" sz="3200" dirty="0"/>
          </a:p>
          <a:p>
            <a:pPr marL="0" indent="0">
              <a:lnSpc>
                <a:spcPct val="120000"/>
              </a:lnSpc>
              <a:spcBef>
                <a:spcPts val="1248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dirty="0"/>
              <a:t>6. Innovation management in resource-constrained environment</a:t>
            </a:r>
            <a:endParaRPr lang="fr-FR" sz="3200" dirty="0"/>
          </a:p>
          <a:p>
            <a:endParaRPr lang="it-IT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976197-6817-47FC-AE3D-59C38270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7A0D-CCFA-4387-BEF4-2086D46FFD2C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550732-3976-4834-BD21-4202C992F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3"/>
    </mc:Choice>
    <mc:Fallback xmlns="">
      <p:transition spd="slow" advTm="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4. Innovation diffusion and Open innovation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2280213"/>
            <a:ext cx="9856808" cy="3998666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buAutoNum type="alphaLcPeriod"/>
            </a:pPr>
            <a:r>
              <a:rPr lang="en-US" sz="2600" b="1" dirty="0"/>
              <a:t>Diffusion of innovation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AutoNum type="alphaLcPeriod"/>
            </a:pPr>
            <a:r>
              <a:rPr lang="en-US" sz="2600" b="1" dirty="0"/>
              <a:t>Innovation as an interactive process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AutoNum type="alphaLcPeriod"/>
            </a:pPr>
            <a:r>
              <a:rPr lang="en-US" sz="2600" b="1" dirty="0"/>
              <a:t>Open innovation/innovation network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DAED3E-82DB-48B8-8C37-63D223CA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0AE1582-FB0E-4A60-9BC7-8DB80EEA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FC53-0076-4C8A-9DDC-25397D7B5246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73161C-D299-4E08-A4D3-D288F5C1C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7"/>
    </mc:Choice>
    <mc:Fallback xmlns="">
      <p:transition spd="slow" advTm="1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a. Diffusion of Innovation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1905918"/>
            <a:ext cx="9856808" cy="437296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u="sng" dirty="0"/>
              <a:t>Innovation diffusion</a:t>
            </a:r>
            <a:r>
              <a:rPr lang="en-US" sz="2600" dirty="0"/>
              <a:t> includes: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the process by which ideas underpinning product and business process innovations spread (innovation knowledge diffusion), and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the adoption of such products, or business processes by other firms (innovation output diffusion).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Innovation diffusion creates </a:t>
            </a:r>
            <a:r>
              <a:rPr lang="en-US" sz="2600" u="sng" dirty="0"/>
              <a:t>knowledge flows </a:t>
            </a:r>
            <a:r>
              <a:rPr lang="en-US" sz="2600" dirty="0"/>
              <a:t>that lead to further innovations.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EDF151-1847-4634-965F-C35352CE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291D291-14F8-4BC4-BC19-73B25266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A54-4287-4DC0-8FF1-101A7C413710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69D9A4-8871-4C16-B06D-6983C39A4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59"/>
    </mc:Choice>
    <mc:Fallback xmlns="">
      <p:transition spd="slow" advTm="12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66A764-927B-493E-A2F2-ACB9D8FC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b. Innovation as an interactive process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E38C0CA-8EE7-4B1C-B60D-0CAE53221ED2}"/>
              </a:ext>
            </a:extLst>
          </p:cNvPr>
          <p:cNvGrpSpPr/>
          <p:nvPr/>
        </p:nvGrpSpPr>
        <p:grpSpPr>
          <a:xfrm>
            <a:off x="1192457" y="1968373"/>
            <a:ext cx="8601537" cy="4365834"/>
            <a:chOff x="827584" y="1124744"/>
            <a:chExt cx="7560840" cy="5472608"/>
          </a:xfrm>
        </p:grpSpPr>
        <p:sp>
          <p:nvSpPr>
            <p:cNvPr id="13" name="Rectangle à coins arrondis 2053">
              <a:extLst>
                <a:ext uri="{FF2B5EF4-FFF2-40B4-BE49-F238E27FC236}">
                  <a16:creationId xmlns:a16="http://schemas.microsoft.com/office/drawing/2014/main" id="{100994CC-9ABC-4B4A-8954-2926D361E6A1}"/>
                </a:ext>
              </a:extLst>
            </p:cNvPr>
            <p:cNvSpPr/>
            <p:nvPr/>
          </p:nvSpPr>
          <p:spPr>
            <a:xfrm>
              <a:off x="1115617" y="1484784"/>
              <a:ext cx="2016224" cy="72008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600" dirty="0"/>
                <a:t>Basic </a:t>
              </a:r>
              <a:r>
                <a:rPr lang="fr-FR" sz="1600" dirty="0" err="1"/>
                <a:t>research</a:t>
              </a:r>
              <a:endParaRPr lang="fr-FR" sz="1600" dirty="0"/>
            </a:p>
          </p:txBody>
        </p:sp>
        <p:sp>
          <p:nvSpPr>
            <p:cNvPr id="14" name="Rectangle à coins arrondis 46">
              <a:extLst>
                <a:ext uri="{FF2B5EF4-FFF2-40B4-BE49-F238E27FC236}">
                  <a16:creationId xmlns:a16="http://schemas.microsoft.com/office/drawing/2014/main" id="{FAE40858-B953-41BB-A664-6EEC78560BD0}"/>
                </a:ext>
              </a:extLst>
            </p:cNvPr>
            <p:cNvSpPr/>
            <p:nvPr/>
          </p:nvSpPr>
          <p:spPr>
            <a:xfrm>
              <a:off x="1115616" y="2708920"/>
              <a:ext cx="2016224" cy="75096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/>
                <a:t>Applied research </a:t>
              </a:r>
              <a:r>
                <a:rPr lang="fr-FR" sz="1400" dirty="0"/>
                <a:t>Invention</a:t>
              </a:r>
            </a:p>
          </p:txBody>
        </p:sp>
        <p:sp>
          <p:nvSpPr>
            <p:cNvPr id="15" name="Rectangle à coins arrondis 47">
              <a:extLst>
                <a:ext uri="{FF2B5EF4-FFF2-40B4-BE49-F238E27FC236}">
                  <a16:creationId xmlns:a16="http://schemas.microsoft.com/office/drawing/2014/main" id="{41E946A8-35D3-4777-BBCD-452783765C21}"/>
                </a:ext>
              </a:extLst>
            </p:cNvPr>
            <p:cNvSpPr/>
            <p:nvPr/>
          </p:nvSpPr>
          <p:spPr>
            <a:xfrm>
              <a:off x="1115616" y="4149080"/>
              <a:ext cx="2016224" cy="72008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dirty="0" err="1"/>
                <a:t>Technological</a:t>
              </a:r>
              <a:r>
                <a:rPr lang="fr-FR" sz="1400" dirty="0"/>
                <a:t> </a:t>
              </a:r>
              <a:r>
                <a:rPr lang="fr-FR" sz="1400" dirty="0" err="1"/>
                <a:t>development</a:t>
              </a:r>
              <a:endParaRPr lang="fr-FR" sz="1400" dirty="0"/>
            </a:p>
          </p:txBody>
        </p:sp>
        <p:sp>
          <p:nvSpPr>
            <p:cNvPr id="16" name="Rectangle à coins arrondis 48">
              <a:extLst>
                <a:ext uri="{FF2B5EF4-FFF2-40B4-BE49-F238E27FC236}">
                  <a16:creationId xmlns:a16="http://schemas.microsoft.com/office/drawing/2014/main" id="{1F987D70-81A9-4D95-AF83-9F8E25E6380C}"/>
                </a:ext>
              </a:extLst>
            </p:cNvPr>
            <p:cNvSpPr/>
            <p:nvPr/>
          </p:nvSpPr>
          <p:spPr>
            <a:xfrm>
              <a:off x="1115616" y="5589240"/>
              <a:ext cx="2016224" cy="86409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/>
                <a:t>Launching on the market</a:t>
              </a:r>
            </a:p>
            <a:p>
              <a:pPr algn="ctr"/>
              <a:r>
                <a:rPr lang="en-US" sz="1400" dirty="0"/>
                <a:t>Innovation</a:t>
              </a:r>
            </a:p>
          </p:txBody>
        </p:sp>
        <p:sp>
          <p:nvSpPr>
            <p:cNvPr id="17" name="Flèche droite 51">
              <a:extLst>
                <a:ext uri="{FF2B5EF4-FFF2-40B4-BE49-F238E27FC236}">
                  <a16:creationId xmlns:a16="http://schemas.microsoft.com/office/drawing/2014/main" id="{B88AB7EB-E985-4784-B376-0FE1024FB36D}"/>
                </a:ext>
              </a:extLst>
            </p:cNvPr>
            <p:cNvSpPr/>
            <p:nvPr/>
          </p:nvSpPr>
          <p:spPr>
            <a:xfrm>
              <a:off x="3563888" y="4329100"/>
              <a:ext cx="1080120" cy="39604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8" name="Flèche droite 52">
              <a:extLst>
                <a:ext uri="{FF2B5EF4-FFF2-40B4-BE49-F238E27FC236}">
                  <a16:creationId xmlns:a16="http://schemas.microsoft.com/office/drawing/2014/main" id="{A3005952-3B03-4490-89CC-B8E1E2421781}"/>
                </a:ext>
              </a:extLst>
            </p:cNvPr>
            <p:cNvSpPr/>
            <p:nvPr/>
          </p:nvSpPr>
          <p:spPr>
            <a:xfrm>
              <a:off x="3563888" y="5751258"/>
              <a:ext cx="1080120" cy="486054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B1342D6-4127-499F-AD71-8C12A7137403}"/>
                </a:ext>
              </a:extLst>
            </p:cNvPr>
            <p:cNvSpPr/>
            <p:nvPr/>
          </p:nvSpPr>
          <p:spPr>
            <a:xfrm>
              <a:off x="5004048" y="1124744"/>
              <a:ext cx="3384376" cy="1224136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sz="1200" dirty="0"/>
                <a:t>General or oriented knowledge </a:t>
              </a:r>
            </a:p>
            <a:p>
              <a:r>
                <a:rPr lang="en-US" sz="1200" dirty="0"/>
                <a:t>Location: public research centers and universities</a:t>
              </a:r>
              <a:endParaRPr lang="fr-FR" sz="120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6255512-9B23-42C3-AF37-81D8A60EAE03}"/>
                </a:ext>
              </a:extLst>
            </p:cNvPr>
            <p:cNvSpPr/>
            <p:nvPr/>
          </p:nvSpPr>
          <p:spPr>
            <a:xfrm>
              <a:off x="5004048" y="2564904"/>
              <a:ext cx="3384376" cy="1188278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sz="1200" dirty="0"/>
                <a:t>Tests, prototypes for mass production </a:t>
              </a:r>
            </a:p>
            <a:p>
              <a:r>
                <a:rPr lang="en-US" sz="1200" dirty="0"/>
                <a:t>Location: industrial laboratory</a:t>
              </a:r>
              <a:endParaRPr lang="fr-FR" sz="120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5334916-F7FF-4BE5-9319-05A232EEDD3F}"/>
                </a:ext>
              </a:extLst>
            </p:cNvPr>
            <p:cNvSpPr/>
            <p:nvPr/>
          </p:nvSpPr>
          <p:spPr>
            <a:xfrm>
              <a:off x="5076056" y="3933056"/>
              <a:ext cx="3312368" cy="1296144"/>
            </a:xfrm>
            <a:prstGeom prst="ellips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sz="1200" dirty="0"/>
                <a:t>Applications of fundamental knowledge </a:t>
              </a:r>
            </a:p>
            <a:p>
              <a:r>
                <a:rPr lang="en-US" sz="1200" dirty="0"/>
                <a:t>Location: industrial laboratory 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22D4685-DE46-4C2B-8380-625B2C4114FA}"/>
                </a:ext>
              </a:extLst>
            </p:cNvPr>
            <p:cNvSpPr/>
            <p:nvPr/>
          </p:nvSpPr>
          <p:spPr>
            <a:xfrm>
              <a:off x="5076056" y="5445224"/>
              <a:ext cx="3312368" cy="1152128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en-US" sz="1200" dirty="0"/>
                <a:t>Activities related to marketing (marketing, advertising, etc.)</a:t>
              </a:r>
            </a:p>
            <a:p>
              <a:r>
                <a:rPr lang="en-US" sz="1200" dirty="0"/>
                <a:t>Location: company</a:t>
              </a:r>
              <a:endParaRPr lang="fr-FR" sz="1200" dirty="0"/>
            </a:p>
          </p:txBody>
        </p:sp>
        <p:sp>
          <p:nvSpPr>
            <p:cNvPr id="23" name="Flèche droite 57">
              <a:extLst>
                <a:ext uri="{FF2B5EF4-FFF2-40B4-BE49-F238E27FC236}">
                  <a16:creationId xmlns:a16="http://schemas.microsoft.com/office/drawing/2014/main" id="{CA335DB8-1141-445B-8848-0FD550586DAC}"/>
                </a:ext>
              </a:extLst>
            </p:cNvPr>
            <p:cNvSpPr/>
            <p:nvPr/>
          </p:nvSpPr>
          <p:spPr>
            <a:xfrm>
              <a:off x="3563888" y="2924944"/>
              <a:ext cx="1080120" cy="39604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24" name="Flèche droite 58">
              <a:extLst>
                <a:ext uri="{FF2B5EF4-FFF2-40B4-BE49-F238E27FC236}">
                  <a16:creationId xmlns:a16="http://schemas.microsoft.com/office/drawing/2014/main" id="{5126E96F-33F2-4D1B-9A12-3C7EC2B52869}"/>
                </a:ext>
              </a:extLst>
            </p:cNvPr>
            <p:cNvSpPr/>
            <p:nvPr/>
          </p:nvSpPr>
          <p:spPr>
            <a:xfrm>
              <a:off x="3563888" y="1556792"/>
              <a:ext cx="1080120" cy="396044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9CFD3976-85DC-45C5-844F-E973202708EC}"/>
                </a:ext>
              </a:extLst>
            </p:cNvPr>
            <p:cNvCxnSpPr>
              <a:stCxn id="13" idx="2"/>
              <a:endCxn id="14" idx="0"/>
            </p:cNvCxnSpPr>
            <p:nvPr/>
          </p:nvCxnSpPr>
          <p:spPr>
            <a:xfrm>
              <a:off x="2123728" y="2204864"/>
              <a:ext cx="0" cy="5040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521D018B-0112-435D-99CE-02DD8944EC3D}"/>
                </a:ext>
              </a:extLst>
            </p:cNvPr>
            <p:cNvCxnSpPr>
              <a:stCxn id="14" idx="2"/>
              <a:endCxn id="15" idx="0"/>
            </p:cNvCxnSpPr>
            <p:nvPr/>
          </p:nvCxnSpPr>
          <p:spPr>
            <a:xfrm>
              <a:off x="2123728" y="3459885"/>
              <a:ext cx="0" cy="6891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D46365B-E706-4D69-9590-BD6982737B67}"/>
                </a:ext>
              </a:extLst>
            </p:cNvPr>
            <p:cNvCxnSpPr>
              <a:stCxn id="15" idx="2"/>
              <a:endCxn id="16" idx="0"/>
            </p:cNvCxnSpPr>
            <p:nvPr/>
          </p:nvCxnSpPr>
          <p:spPr>
            <a:xfrm>
              <a:off x="2123728" y="4869160"/>
              <a:ext cx="0" cy="7200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8E40FD6D-0EBD-49FB-A659-A1698BFF6335}"/>
                </a:ext>
              </a:extLst>
            </p:cNvPr>
            <p:cNvCxnSpPr>
              <a:stCxn id="19" idx="4"/>
              <a:endCxn id="20" idx="0"/>
            </p:cNvCxnSpPr>
            <p:nvPr/>
          </p:nvCxnSpPr>
          <p:spPr>
            <a:xfrm>
              <a:off x="6696236" y="2348880"/>
              <a:ext cx="0" cy="2160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23B5B790-A3D0-4E37-AA3D-F29D6175928E}"/>
                </a:ext>
              </a:extLst>
            </p:cNvPr>
            <p:cNvCxnSpPr>
              <a:stCxn id="20" idx="4"/>
              <a:endCxn id="21" idx="0"/>
            </p:cNvCxnSpPr>
            <p:nvPr/>
          </p:nvCxnSpPr>
          <p:spPr>
            <a:xfrm>
              <a:off x="6696236" y="3753182"/>
              <a:ext cx="36004" cy="1798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A5DA2704-8DDD-4F4C-9915-A13503233510}"/>
                </a:ext>
              </a:extLst>
            </p:cNvPr>
            <p:cNvCxnSpPr>
              <a:stCxn id="21" idx="4"/>
              <a:endCxn id="22" idx="0"/>
            </p:cNvCxnSpPr>
            <p:nvPr/>
          </p:nvCxnSpPr>
          <p:spPr>
            <a:xfrm>
              <a:off x="6732240" y="5229200"/>
              <a:ext cx="0" cy="2160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ccolade ouvrante 30">
              <a:extLst>
                <a:ext uri="{FF2B5EF4-FFF2-40B4-BE49-F238E27FC236}">
                  <a16:creationId xmlns:a16="http://schemas.microsoft.com/office/drawing/2014/main" id="{F5BD627F-CD71-48D0-8880-0CCBD380DE15}"/>
                </a:ext>
              </a:extLst>
            </p:cNvPr>
            <p:cNvSpPr/>
            <p:nvPr/>
          </p:nvSpPr>
          <p:spPr>
            <a:xfrm>
              <a:off x="827584" y="1484784"/>
              <a:ext cx="288032" cy="3384376"/>
            </a:xfrm>
            <a:prstGeom prst="leftBrace">
              <a:avLst>
                <a:gd name="adj1" fmla="val 57464"/>
                <a:gd name="adj2" fmla="val 49678"/>
              </a:avLst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27A9A38A-1F4C-4681-85EC-39FC00BC52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87266" y="1527048"/>
            <a:ext cx="6018405" cy="441325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000" b="1" dirty="0"/>
              <a:t>Linear model of innovation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686B69-3888-40A8-AC0B-69CE9878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EFEDA-826A-41FD-A139-1710481257FD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BFD4AB-F610-435C-A8F0-16DBE61BC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2"/>
    </mc:Choice>
    <mc:Fallback xmlns="">
      <p:transition spd="slow" advTm="9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Innovation and Entrepreneurship</a:t>
            </a:r>
          </a:p>
        </p:txBody>
      </p:sp>
      <p:sp>
        <p:nvSpPr>
          <p:cNvPr id="6" name="Oval 5"/>
          <p:cNvSpPr/>
          <p:nvPr/>
        </p:nvSpPr>
        <p:spPr>
          <a:xfrm>
            <a:off x="2430588" y="1718732"/>
            <a:ext cx="4176889" cy="11571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 &amp; D</a:t>
            </a:r>
          </a:p>
          <a:p>
            <a:pPr algn="ctr"/>
            <a:r>
              <a:rPr lang="en-US" dirty="0"/>
              <a:t>(universities, public research laboratories, other companies)</a:t>
            </a:r>
          </a:p>
        </p:txBody>
      </p:sp>
      <p:sp>
        <p:nvSpPr>
          <p:cNvPr id="9" name="Oval 8"/>
          <p:cNvSpPr/>
          <p:nvPr/>
        </p:nvSpPr>
        <p:spPr>
          <a:xfrm>
            <a:off x="2430588" y="3313289"/>
            <a:ext cx="4176889" cy="11571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Available Knowledge base/Knowledge set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30587" y="4808882"/>
            <a:ext cx="4176889" cy="9877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Activities related to commercialization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85521" y="2283177"/>
            <a:ext cx="745067" cy="0"/>
          </a:xfrm>
          <a:prstGeom prst="straightConnector1">
            <a:avLst/>
          </a:prstGeom>
          <a:ln w="38100" cmpd="sng"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85520" y="2283178"/>
            <a:ext cx="0" cy="3062111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85520" y="5328355"/>
            <a:ext cx="745067" cy="0"/>
          </a:xfrm>
          <a:prstGeom prst="straightConnector1">
            <a:avLst/>
          </a:prstGeom>
          <a:ln w="38100" cmpd="sng"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67031" y="2283178"/>
            <a:ext cx="0" cy="3062111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6" idx="6"/>
          </p:cNvCxnSpPr>
          <p:nvPr/>
        </p:nvCxnSpPr>
        <p:spPr>
          <a:xfrm flipH="1">
            <a:off x="6607477" y="2283178"/>
            <a:ext cx="959555" cy="14111"/>
          </a:xfrm>
          <a:prstGeom prst="straightConnector1">
            <a:avLst/>
          </a:prstGeom>
          <a:ln w="38100" cmpd="sng"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607477" y="5328355"/>
            <a:ext cx="959555" cy="14111"/>
          </a:xfrm>
          <a:prstGeom prst="straightConnector1">
            <a:avLst/>
          </a:prstGeom>
          <a:ln w="38100" cmpd="sng"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4"/>
            <a:endCxn id="9" idx="0"/>
          </p:cNvCxnSpPr>
          <p:nvPr/>
        </p:nvCxnSpPr>
        <p:spPr>
          <a:xfrm>
            <a:off x="4519032" y="2875845"/>
            <a:ext cx="0" cy="437445"/>
          </a:xfrm>
          <a:prstGeom prst="straightConnector1">
            <a:avLst/>
          </a:prstGeom>
          <a:ln w="38100" cmpd="sng"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4"/>
          </p:cNvCxnSpPr>
          <p:nvPr/>
        </p:nvCxnSpPr>
        <p:spPr>
          <a:xfrm>
            <a:off x="4519032" y="4470401"/>
            <a:ext cx="0" cy="380998"/>
          </a:xfrm>
          <a:prstGeom prst="straightConnector1">
            <a:avLst/>
          </a:prstGeom>
          <a:ln w="38100" cmpd="sng"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0731488F-DFDD-4139-B4A5-223C19D6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b. Innovation as an interactive process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4214F0-67BE-4174-B9D8-30F6C822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E657-03BD-4524-A56D-2814C0DDDA23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15892F-BE9C-44D7-81AB-13AFD4FE3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60"/>
    </mc:Choice>
    <mc:Fallback xmlns="">
      <p:transition spd="slow" advTm="17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Screen Shot 2021-02-13 at 15.08.5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17128" r="17830" b="5553"/>
          <a:stretch/>
        </p:blipFill>
        <p:spPr>
          <a:xfrm>
            <a:off x="1385740" y="1819373"/>
            <a:ext cx="7020151" cy="42955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3E9F69-8C37-47C7-8BF9-5B3FF1B7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c. Open Innovation / Innovation network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902DBBC-FF98-4AE0-BF75-8C1AADA1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D03A03-7FA6-473B-8857-44B5AFEAB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9752-0D0C-454F-8301-D15C5DB2AAF2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B33AC4-5714-4D6C-BC79-5C716C60E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29"/>
    </mc:Choice>
    <mc:Fallback xmlns="">
      <p:transition spd="slow" advTm="8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Screen Shot 2021-02-13 at 15.09.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18271" r="17830" b="5785"/>
          <a:stretch/>
        </p:blipFill>
        <p:spPr>
          <a:xfrm>
            <a:off x="1055549" y="1690688"/>
            <a:ext cx="7915196" cy="46656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FB5B83-4491-4349-AC94-B77619AA7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c. Open Innovation / Innovation network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F24C10E-4907-4379-9B55-1C99DF51D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A45DF5-0C42-4FAD-85D0-8FD9130C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BE1AC-8BEA-4158-AEED-AD70560A7593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169BB54-B620-4A5F-80A4-C1FE431C5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5"/>
    </mc:Choice>
    <mc:Fallback xmlns="">
      <p:transition spd="slow" advTm="3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272C-92A5-A04E-91CD-E6EC72F17F4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Screen Shot 2021-02-13 at 15.09.1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17128" r="17830" b="6016"/>
          <a:stretch/>
        </p:blipFill>
        <p:spPr>
          <a:xfrm>
            <a:off x="1037533" y="1690688"/>
            <a:ext cx="7368112" cy="48759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E94730-B4D4-41ED-9C1A-557B95CB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097"/>
            <a:ext cx="10515600" cy="576591"/>
          </a:xfrm>
        </p:spPr>
        <p:txBody>
          <a:bodyPr>
            <a:noAutofit/>
          </a:bodyPr>
          <a:lstStyle/>
          <a:p>
            <a:r>
              <a:rPr lang="en-US" sz="2600" dirty="0"/>
              <a:t>c. Open Innovation / Innovation network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181A630-4050-4A25-86E9-F2D7D393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Innovation and Entrepreneurship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2257BE-39B9-4715-9B7E-1503957F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DF4-F2BF-4383-BF69-55AFEB6DD544}" type="datetime3">
              <a:rPr lang="en-US" smtClean="0"/>
              <a:t>1 October 2023</a:t>
            </a:fld>
            <a:endParaRPr lang="fr-FR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94D5FF-59D3-4FC3-BE73-5142356AF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71"/>
    </mc:Choice>
    <mc:Fallback xmlns="">
      <p:transition spd="slow" advTm="94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2492</TotalTime>
  <Words>544</Words>
  <Application>Microsoft Office PowerPoint</Application>
  <PresentationFormat>Grand écran</PresentationFormat>
  <Paragraphs>135</Paragraphs>
  <Slides>14</Slides>
  <Notes>11</Notes>
  <HiddenSlides>0</HiddenSlides>
  <MMClips>14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Georgia</vt:lpstr>
      <vt:lpstr>Tahoma</vt:lpstr>
      <vt:lpstr>Times New Roman</vt:lpstr>
      <vt:lpstr>Verdana</vt:lpstr>
      <vt:lpstr>Wingdings 2</vt:lpstr>
      <vt:lpstr>Thème Office</vt:lpstr>
      <vt:lpstr>Innovation &amp; Entrepreneurship  Session 4</vt:lpstr>
      <vt:lpstr>Course sessions</vt:lpstr>
      <vt:lpstr>4. Innovation diffusion and Open innovation</vt:lpstr>
      <vt:lpstr>a. Diffusion of Innovation</vt:lpstr>
      <vt:lpstr>b. Innovation as an interactive process</vt:lpstr>
      <vt:lpstr>b. Innovation as an interactive process</vt:lpstr>
      <vt:lpstr>c. Open Innovation / Innovation network</vt:lpstr>
      <vt:lpstr>c. Open Innovation / Innovation network</vt:lpstr>
      <vt:lpstr>c. Open Innovation / Innovation network</vt:lpstr>
      <vt:lpstr>c. Open Innovation / Innovation network</vt:lpstr>
      <vt:lpstr>c. Open Innovation / Innovation network</vt:lpstr>
      <vt:lpstr>c. Open Innovation / Innovation network</vt:lpstr>
      <vt:lpstr>c. Open Innovation / Innovation network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Anonym</dc:creator>
  <cp:lastModifiedBy>Vérificateur 2</cp:lastModifiedBy>
  <cp:revision>452</cp:revision>
  <dcterms:created xsi:type="dcterms:W3CDTF">2023-08-08T11:37:57Z</dcterms:created>
  <dcterms:modified xsi:type="dcterms:W3CDTF">2023-10-01T15:47:29Z</dcterms:modified>
</cp:coreProperties>
</file>