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91" r:id="rId3"/>
    <p:sldId id="272" r:id="rId4"/>
    <p:sldId id="271" r:id="rId5"/>
    <p:sldId id="260" r:id="rId6"/>
    <p:sldId id="261" r:id="rId7"/>
    <p:sldId id="274" r:id="rId8"/>
    <p:sldId id="262" r:id="rId9"/>
    <p:sldId id="269" r:id="rId10"/>
    <p:sldId id="263" r:id="rId11"/>
    <p:sldId id="270" r:id="rId12"/>
    <p:sldId id="273" r:id="rId1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21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601E10C-93A2-4086-A810-771CF181A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0DF48C1-69AD-417E-9C38-4020593102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5EC2984-CC98-472B-AB60-601B77B8A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05680-400F-43CE-85B5-9437F3D64A58}" type="datetimeFigureOut">
              <a:rPr lang="it-IT" smtClean="0"/>
              <a:t>10/03/2022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9F18880-47FD-4809-AC3C-ED643B7ED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EF4A53D-F5D4-4DA8-920C-09A2FFF64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EED8F-F1CC-44B1-962F-19731CA556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356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9B81B82-5BCB-40FB-89DC-E4C931101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9B1E505-A838-4568-90BE-B48E007663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96216F4-C420-494F-911B-C2D72E79D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05680-400F-43CE-85B5-9437F3D64A58}" type="datetimeFigureOut">
              <a:rPr lang="it-IT" smtClean="0"/>
              <a:t>10/03/2022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22B8F80-5506-4A2B-A62D-96B898E49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4EAD372-8B20-42F3-A5F7-91F04A900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EED8F-F1CC-44B1-962F-19731CA556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8857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2A96AB1D-8911-471E-9FC3-73F33742CA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8D3C884-4678-4D18-9DBF-B0B2D7A874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5F4AE7B-5ADF-47CC-B35E-AE637A778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05680-400F-43CE-85B5-9437F3D64A58}" type="datetimeFigureOut">
              <a:rPr lang="it-IT" smtClean="0"/>
              <a:t>10/03/2022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B6E99FF-E809-4C8A-B29A-218697A3F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B52E177-80A7-4AE7-9234-7AA73F81F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EED8F-F1CC-44B1-962F-19731CA556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02967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>
            <a:extLst>
              <a:ext uri="{FF2B5EF4-FFF2-40B4-BE49-F238E27FC236}">
                <a16:creationId xmlns:a16="http://schemas.microsoft.com/office/drawing/2014/main" id="{94136B80-E5A0-D846-A771-A02B0B4F6C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4308" y="6163835"/>
            <a:ext cx="12268199" cy="741362"/>
          </a:xfrm>
          <a:prstGeom prst="rect">
            <a:avLst/>
          </a:prstGeom>
        </p:spPr>
      </p:pic>
      <p:sp>
        <p:nvSpPr>
          <p:cNvPr id="6" name="TextBox 7">
            <a:extLst>
              <a:ext uri="{FF2B5EF4-FFF2-40B4-BE49-F238E27FC236}">
                <a16:creationId xmlns:a16="http://schemas.microsoft.com/office/drawing/2014/main" id="{D7462FFF-5085-5749-93DE-9AD106446D3A}"/>
              </a:ext>
            </a:extLst>
          </p:cNvPr>
          <p:cNvSpPr txBox="1"/>
          <p:nvPr userDrawn="1"/>
        </p:nvSpPr>
        <p:spPr>
          <a:xfrm>
            <a:off x="3949027" y="6381656"/>
            <a:ext cx="4201530" cy="303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ID" sz="1000" b="1" i="0" spc="100" dirty="0" err="1">
                <a:solidFill>
                  <a:schemeClr val="bg1"/>
                </a:solidFill>
                <a:latin typeface="Avenir Black" panose="02000503020000020003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www.meim.uniparthenope.it</a:t>
            </a:r>
            <a:endParaRPr lang="en-US" sz="1000" b="1" i="0" spc="100" dirty="0">
              <a:solidFill>
                <a:schemeClr val="bg1"/>
              </a:solidFill>
              <a:latin typeface="Avenir Black" panose="02000503020000020003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Segnaposto testo 12">
            <a:extLst>
              <a:ext uri="{FF2B5EF4-FFF2-40B4-BE49-F238E27FC236}">
                <a16:creationId xmlns:a16="http://schemas.microsoft.com/office/drawing/2014/main" id="{DB77F1C3-0F81-BB42-A6E0-4E7A807D35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7250" y="2317626"/>
            <a:ext cx="7780300" cy="1323438"/>
          </a:xfrm>
          <a:prstGeom prst="rect">
            <a:avLst/>
          </a:prstGeom>
        </p:spPr>
        <p:txBody>
          <a:bodyPr/>
          <a:lstStyle>
            <a:lvl1pPr algn="l">
              <a:buNone/>
              <a:defRPr sz="4000" b="1" i="0">
                <a:solidFill>
                  <a:srgbClr val="2C3A58"/>
                </a:solidFill>
                <a:latin typeface="Avenir Black" panose="02000503020000020003" pitchFamily="2" charset="0"/>
              </a:defRPr>
            </a:lvl1pPr>
          </a:lstStyle>
          <a:p>
            <a:pPr lvl="0"/>
            <a:r>
              <a:rPr lang="it-IT" dirty="0"/>
              <a:t>Fare click qui per inserire il</a:t>
            </a:r>
          </a:p>
          <a:p>
            <a:pPr lvl="0"/>
            <a:r>
              <a:rPr lang="it-IT" dirty="0"/>
              <a:t>Titolo della presentazione</a:t>
            </a:r>
            <a:endParaRPr lang="it-GB" dirty="0"/>
          </a:p>
        </p:txBody>
      </p:sp>
      <p:sp>
        <p:nvSpPr>
          <p:cNvPr id="16" name="Segnaposto testo 24">
            <a:extLst>
              <a:ext uri="{FF2B5EF4-FFF2-40B4-BE49-F238E27FC236}">
                <a16:creationId xmlns:a16="http://schemas.microsoft.com/office/drawing/2014/main" id="{091E822F-1E5C-D14A-BDC4-5B1AC72688F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7250" y="1993402"/>
            <a:ext cx="4908550" cy="406114"/>
          </a:xfrm>
          <a:prstGeom prst="rect">
            <a:avLst/>
          </a:prstGeom>
        </p:spPr>
        <p:txBody>
          <a:bodyPr/>
          <a:lstStyle>
            <a:lvl1pPr algn="l">
              <a:buNone/>
              <a:defRPr sz="1200">
                <a:solidFill>
                  <a:srgbClr val="C00000"/>
                </a:solidFill>
                <a:latin typeface="Avenir Book" panose="02000503020000020003" pitchFamily="2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it-GB" dirty="0"/>
              <a:t>FARE CLICK PER INSERIRE SOPRATITOLO</a:t>
            </a:r>
          </a:p>
        </p:txBody>
      </p:sp>
      <p:sp>
        <p:nvSpPr>
          <p:cNvPr id="18" name="Segnaposto testo 24">
            <a:extLst>
              <a:ext uri="{FF2B5EF4-FFF2-40B4-BE49-F238E27FC236}">
                <a16:creationId xmlns:a16="http://schemas.microsoft.com/office/drawing/2014/main" id="{3085F0A4-4DF5-9049-AE38-680906DCA47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9262" y="3698649"/>
            <a:ext cx="4908550" cy="406114"/>
          </a:xfrm>
          <a:prstGeom prst="rect">
            <a:avLst/>
          </a:prstGeom>
        </p:spPr>
        <p:txBody>
          <a:bodyPr/>
          <a:lstStyle>
            <a:lvl1pPr algn="l">
              <a:buNone/>
              <a:defRPr sz="1200">
                <a:solidFill>
                  <a:srgbClr val="C00000"/>
                </a:solidFill>
                <a:latin typeface="Avenir Book" panose="02000503020000020003" pitchFamily="2" charset="0"/>
              </a:defRPr>
            </a:lvl1pPr>
          </a:lstStyle>
          <a:p>
            <a:pPr lvl="0"/>
            <a:r>
              <a:rPr lang="it-GB" dirty="0"/>
              <a:t>FARE CLICK PER INSERIRE SOTTOTITOLO</a:t>
            </a:r>
          </a:p>
        </p:txBody>
      </p:sp>
      <p:sp>
        <p:nvSpPr>
          <p:cNvPr id="22" name="Segnaposto testo 20">
            <a:extLst>
              <a:ext uri="{FF2B5EF4-FFF2-40B4-BE49-F238E27FC236}">
                <a16:creationId xmlns:a16="http://schemas.microsoft.com/office/drawing/2014/main" id="{D418B3BC-4365-C04B-9C7A-1CF2CFDD36A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7250" y="5332121"/>
            <a:ext cx="6719887" cy="566738"/>
          </a:xfrm>
          <a:prstGeom prst="rect">
            <a:avLst/>
          </a:prstGeom>
        </p:spPr>
        <p:txBody>
          <a:bodyPr/>
          <a:lstStyle>
            <a:lvl1pPr>
              <a:buNone/>
              <a:defRPr sz="900">
                <a:solidFill>
                  <a:srgbClr val="2C3A58"/>
                </a:solidFill>
                <a:latin typeface="Avenir Book" panose="02000503020000020003" pitchFamily="2" charset="0"/>
              </a:defRPr>
            </a:lvl1pPr>
          </a:lstStyle>
          <a:p>
            <a:pPr lvl="0"/>
            <a:r>
              <a:rPr lang="it-IT" dirty="0"/>
              <a:t>I</a:t>
            </a:r>
            <a:r>
              <a:rPr lang="it-GB" dirty="0"/>
              <a:t>nserire qui i link</a:t>
            </a:r>
          </a:p>
          <a:p>
            <a:pPr lvl="0"/>
            <a:r>
              <a:rPr lang="it-GB" dirty="0"/>
              <a:t>o informazioni aggiuntive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B0C47796-1DFE-0B46-AFC3-1C7F31C7AF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7251" y="501621"/>
            <a:ext cx="3595608" cy="474595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D9676AE4-89B6-4E47-8B08-CFDF9CB4AD6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58491" y="394896"/>
            <a:ext cx="3793268" cy="680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6396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BA003401-3D7C-2242-8C9D-CA00A7F274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32770" y="459510"/>
            <a:ext cx="2074718" cy="444582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C5C1891B-CCB9-E541-888E-C0E086281C5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7251" y="459510"/>
            <a:ext cx="2787527" cy="367934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6F01C985-3B58-7749-A927-4FDDDD6B04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4090" y="6550176"/>
            <a:ext cx="12260179" cy="337879"/>
          </a:xfrm>
          <a:prstGeom prst="rect">
            <a:avLst/>
          </a:prstGeom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id="{47EF7789-BA93-494F-AC06-0A891EB3BC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7251" y="1316913"/>
            <a:ext cx="4908550" cy="464602"/>
          </a:xfrm>
          <a:prstGeom prst="rect">
            <a:avLst/>
          </a:prstGeom>
        </p:spPr>
        <p:txBody>
          <a:bodyPr/>
          <a:lstStyle>
            <a:lvl1pPr algn="l">
              <a:defRPr sz="4000" b="1" i="0">
                <a:solidFill>
                  <a:srgbClr val="2E3C5D"/>
                </a:solidFill>
                <a:latin typeface="Avenir Black" panose="02000503020000020003" pitchFamily="2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Fare click per</a:t>
            </a:r>
            <a:br>
              <a:rPr lang="it-IT" dirty="0"/>
            </a:br>
            <a:r>
              <a:rPr lang="it-IT" dirty="0"/>
              <a:t>inserire titolo</a:t>
            </a:r>
            <a:endParaRPr lang="it-GB" dirty="0"/>
          </a:p>
        </p:txBody>
      </p:sp>
      <p:sp>
        <p:nvSpPr>
          <p:cNvPr id="8" name="Segnaposto testo 24">
            <a:extLst>
              <a:ext uri="{FF2B5EF4-FFF2-40B4-BE49-F238E27FC236}">
                <a16:creationId xmlns:a16="http://schemas.microsoft.com/office/drawing/2014/main" id="{E975D560-3B6D-8A40-B538-54E8CF1F548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7251" y="2634191"/>
            <a:ext cx="4908550" cy="406115"/>
          </a:xfrm>
          <a:prstGeom prst="rect">
            <a:avLst/>
          </a:prstGeom>
        </p:spPr>
        <p:txBody>
          <a:bodyPr/>
          <a:lstStyle>
            <a:lvl1pPr algn="l">
              <a:buNone/>
              <a:defRPr sz="1200">
                <a:solidFill>
                  <a:srgbClr val="C00000"/>
                </a:solidFill>
                <a:latin typeface="Avenir Book" panose="02000503020000020003" pitchFamily="2" charset="0"/>
              </a:defRPr>
            </a:lvl1pPr>
          </a:lstStyle>
          <a:p>
            <a:pPr lvl="0"/>
            <a:r>
              <a:rPr lang="it-GB" dirty="0"/>
              <a:t>FARE CLICK PER INSERIRE SOTTOTESTO</a:t>
            </a:r>
          </a:p>
        </p:txBody>
      </p:sp>
      <p:sp>
        <p:nvSpPr>
          <p:cNvPr id="9" name="Segnaposto testo 27">
            <a:extLst>
              <a:ext uri="{FF2B5EF4-FFF2-40B4-BE49-F238E27FC236}">
                <a16:creationId xmlns:a16="http://schemas.microsoft.com/office/drawing/2014/main" id="{FA5F31F9-18FC-504B-99AA-ECA41BC1106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7250" y="3231740"/>
            <a:ext cx="4908549" cy="2737928"/>
          </a:xfrm>
          <a:prstGeom prst="rect">
            <a:avLst/>
          </a:prstGeom>
        </p:spPr>
        <p:txBody>
          <a:bodyPr/>
          <a:lstStyle>
            <a:lvl1pPr>
              <a:buNone/>
              <a:defRPr sz="1200">
                <a:latin typeface="Avenir Book" panose="02000503020000020003" pitchFamily="2" charset="0"/>
                <a:cs typeface="Arial" panose="020B0604020202020204" pitchFamily="34" charset="0"/>
              </a:defRPr>
            </a:lvl1pPr>
            <a:lvl2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it-GB" dirty="0"/>
          </a:p>
        </p:txBody>
      </p:sp>
    </p:spTree>
    <p:extLst>
      <p:ext uri="{BB962C8B-B14F-4D97-AF65-F5344CB8AC3E}">
        <p14:creationId xmlns:p14="http://schemas.microsoft.com/office/powerpoint/2010/main" val="477029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55001B5-A2B0-4257-BBDE-9F6E402F7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46C5D32-9B0B-4D9B-B390-2BB1615F01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CE24BBE-9BB7-40C6-9D43-F52A53807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05680-400F-43CE-85B5-9437F3D64A58}" type="datetimeFigureOut">
              <a:rPr lang="it-IT" smtClean="0"/>
              <a:t>10/03/2022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7AC7BA9-E70D-489C-B24B-5EB18ACA5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4AEFF99-E3D8-4845-9B00-63465A9B9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EED8F-F1CC-44B1-962F-19731CA556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2720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813A3C5-5EE0-4F12-9C5E-65B80EED8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7B4909E-BA29-49A3-8D8F-F04D01F765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269208D-48AD-44C4-9936-B0B5F5CC6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05680-400F-43CE-85B5-9437F3D64A58}" type="datetimeFigureOut">
              <a:rPr lang="it-IT" smtClean="0"/>
              <a:t>10/03/2022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4F299BC-AFB5-4E87-B268-DC1AFBF38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E20D24D-A4BF-4236-ACE9-E33224B0D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EED8F-F1CC-44B1-962F-19731CA556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4070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D32FDAE-3333-4E25-9C83-BE4A16A02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DFCBE37-0F28-404C-9DBB-A20119C49B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17B217B-7924-4FE0-828D-8EAD7F65D9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F1EE5BD-BB0C-47D8-9F3B-84D5D27EA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05680-400F-43CE-85B5-9437F3D64A58}" type="datetimeFigureOut">
              <a:rPr lang="it-IT" smtClean="0"/>
              <a:t>10/03/2022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875EAA3-C855-45A6-ABE0-E9B9DA154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D0D349D-943A-4C9D-850F-EF2D1E7BF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EED8F-F1CC-44B1-962F-19731CA556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4304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13FA30D-82CC-4B9D-8041-44329EFF5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4968EB1-1B50-4446-93B4-4B286B52A2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21DE160-D3FF-4F0C-9110-E116CB4E4A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FF15377E-D294-4FC4-A8D4-C0AF7CDF6A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E5734CD3-6FFB-48E3-A700-B13438BE87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1B465172-0CED-438D-A8A9-873041215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05680-400F-43CE-85B5-9437F3D64A58}" type="datetimeFigureOut">
              <a:rPr lang="it-IT" smtClean="0"/>
              <a:t>10/03/2022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793282C9-368C-47F5-A14A-3CDABFFCB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8280AD2D-A352-4A98-9E11-9D114A7E1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EED8F-F1CC-44B1-962F-19731CA556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7087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A8833CF-ED22-4B7C-83A8-A3B9F34DA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715655C7-60C4-45A1-AF3D-F91C89B6D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05680-400F-43CE-85B5-9437F3D64A58}" type="datetimeFigureOut">
              <a:rPr lang="it-IT" smtClean="0"/>
              <a:t>10/03/2022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AAFF5B9-E329-425B-B96F-CA67A0F99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E257283-D542-44A9-9552-3798FDFA9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EED8F-F1CC-44B1-962F-19731CA556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1091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462CDC1-9D72-4894-84FD-BD286A3AD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05680-400F-43CE-85B5-9437F3D64A58}" type="datetimeFigureOut">
              <a:rPr lang="it-IT" smtClean="0"/>
              <a:t>10/03/2022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EB7FFF0-0D43-489D-A6AD-FEF495086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05520E8-2591-4812-9D00-F9B7375E9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EED8F-F1CC-44B1-962F-19731CA556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1898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60BD955-6F6A-4CF0-92AF-A78A9021E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D4DA4D1-7D7F-490E-9A58-AE217BFA0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724F55D-FEF1-45A3-99F7-1BDFD9DF11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94577C8-F79A-496A-A4F9-FC77384A5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05680-400F-43CE-85B5-9437F3D64A58}" type="datetimeFigureOut">
              <a:rPr lang="it-IT" smtClean="0"/>
              <a:t>10/03/2022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1F9D5A0-1929-4602-B883-0AFA99E3B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D8E0DD8-237D-4BB6-8957-9A7FA8811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EED8F-F1CC-44B1-962F-19731CA556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9468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223079-58C8-45DD-83AC-1753D2E7C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F98A47E2-4E46-4FEC-AE5F-5E0562423D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7131AE3-90AD-43BC-96DF-90A297B849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AB70A86-F658-4AE6-8CCA-A633E6153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05680-400F-43CE-85B5-9437F3D64A58}" type="datetimeFigureOut">
              <a:rPr lang="it-IT" smtClean="0"/>
              <a:t>10/03/2022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93A3FBF-FA4C-410F-A605-962C03779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CFBFC13-CC3A-4E25-B587-1563E54C8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EED8F-F1CC-44B1-962F-19731CA556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6233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08D70752-3608-460A-BB23-799D2EF16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BD4B114-584F-4495-91FD-5FBF91AF83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EB0F9DC-E480-41E1-B573-DBD4DB296E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A05680-400F-43CE-85B5-9437F3D64A58}" type="datetimeFigureOut">
              <a:rPr lang="it-IT" smtClean="0"/>
              <a:t>10/03/2022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9C61342-C53E-4AA6-8793-25DE5D52D6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7C5E30D-2B7B-44F4-876D-7B5FD271D3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7EED8F-F1CC-44B1-962F-19731CA556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5583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CD6D445B-AE62-8249-8841-F9BE5887D2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it-IT" dirty="0"/>
              <a:t>Self-knowledge, </a:t>
            </a:r>
            <a:r>
              <a:rPr lang="it-IT" dirty="0" err="1"/>
              <a:t>identity</a:t>
            </a:r>
            <a:r>
              <a:rPr lang="it-IT" dirty="0"/>
              <a:t> and future</a:t>
            </a:r>
            <a:endParaRPr lang="it-GB" dirty="0"/>
          </a:p>
          <a:p>
            <a:r>
              <a:rPr lang="it-GB" dirty="0"/>
              <a:t>Master 2022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A2AFA6F-7C32-6E4A-97D7-7F3215C6B57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it-GB" dirty="0"/>
              <a:t>MASTER MEIM 2022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7A0FD6FB-25CC-5548-9E18-53B8F29855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7250" y="4717774"/>
            <a:ext cx="6719887" cy="1323438"/>
          </a:xfrm>
        </p:spPr>
        <p:txBody>
          <a:bodyPr>
            <a:normAutofit/>
          </a:bodyPr>
          <a:lstStyle/>
          <a:p>
            <a:r>
              <a:rPr lang="it-GB" sz="1500" dirty="0"/>
              <a:t>A cura del </a:t>
            </a:r>
            <a:r>
              <a:rPr lang="it-IT" sz="1500" dirty="0"/>
              <a:t>dott. Luca Fusco</a:t>
            </a:r>
          </a:p>
          <a:p>
            <a:r>
              <a:rPr lang="it-IT" sz="1500" dirty="0"/>
              <a:t>Psicologo clinico e dell’orientamento</a:t>
            </a:r>
          </a:p>
          <a:p>
            <a:r>
              <a:rPr lang="it-IT" sz="1500" dirty="0"/>
              <a:t>Assegnista di ricerca dell’Università degli studi di Napoli Parthenope</a:t>
            </a:r>
          </a:p>
          <a:p>
            <a:endParaRPr lang="it-IT" sz="1500" dirty="0"/>
          </a:p>
        </p:txBody>
      </p:sp>
    </p:spTree>
    <p:extLst>
      <p:ext uri="{BB962C8B-B14F-4D97-AF65-F5344CB8AC3E}">
        <p14:creationId xmlns:p14="http://schemas.microsoft.com/office/powerpoint/2010/main" val="3299545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EDF5583-AB64-42B1-9E9E-05D0C283E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The self system </a:t>
            </a:r>
          </a:p>
        </p:txBody>
      </p:sp>
      <p:pic>
        <p:nvPicPr>
          <p:cNvPr id="8" name="Immagine 7" descr="Immagine che contiene albero, cielo, esterni, giorno&#10;&#10;Descrizione generata automaticamente">
            <a:extLst>
              <a:ext uri="{FF2B5EF4-FFF2-40B4-BE49-F238E27FC236}">
                <a16:creationId xmlns:a16="http://schemas.microsoft.com/office/drawing/2014/main" id="{A85C5417-896C-4DAF-8222-F34B4B587B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773" y="2215586"/>
            <a:ext cx="5201449" cy="39010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19AEA700-2835-4A37-8243-823A94FA817D}"/>
              </a:ext>
            </a:extLst>
          </p:cNvPr>
          <p:cNvSpPr txBox="1"/>
          <p:nvPr/>
        </p:nvSpPr>
        <p:spPr>
          <a:xfrm>
            <a:off x="6718852" y="1781515"/>
            <a:ext cx="4267200" cy="4190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l">
              <a:lnSpc>
                <a:spcPct val="150000"/>
              </a:lnSpc>
              <a:buAutoNum type="arabicParenR"/>
            </a:pPr>
            <a:r>
              <a:rPr lang="en-AU" sz="2000" spc="1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Present representations (core or peripheric) </a:t>
            </a:r>
          </a:p>
          <a:p>
            <a:pPr marL="742950" indent="-742950" algn="l">
              <a:lnSpc>
                <a:spcPct val="150000"/>
              </a:lnSpc>
              <a:buAutoNum type="arabicParenR"/>
            </a:pPr>
            <a:r>
              <a:rPr lang="en-AU" sz="2000" spc="1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Self-judgements </a:t>
            </a:r>
          </a:p>
          <a:p>
            <a:pPr marL="742950" indent="-742950" algn="l">
              <a:lnSpc>
                <a:spcPct val="150000"/>
              </a:lnSpc>
              <a:buAutoNum type="arabicParenR"/>
            </a:pPr>
            <a:r>
              <a:rPr lang="en-AU" sz="2000" spc="1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Domains of self (social identity, ethnic identity, occupational identity)</a:t>
            </a:r>
          </a:p>
          <a:p>
            <a:pPr marL="742950" indent="-742950" algn="l">
              <a:lnSpc>
                <a:spcPct val="150000"/>
              </a:lnSpc>
              <a:buAutoNum type="arabicParenR"/>
            </a:pPr>
            <a:r>
              <a:rPr lang="en-AU" sz="2000" spc="1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Temporal dimensions (past representations of self, possible selves)</a:t>
            </a:r>
          </a:p>
        </p:txBody>
      </p:sp>
    </p:spTree>
    <p:extLst>
      <p:ext uri="{BB962C8B-B14F-4D97-AF65-F5344CB8AC3E}">
        <p14:creationId xmlns:p14="http://schemas.microsoft.com/office/powerpoint/2010/main" val="122794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B156420-1A8B-48E7-9A61-F781FA03A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02" y="415651"/>
            <a:ext cx="6877219" cy="1479296"/>
          </a:xfrm>
        </p:spPr>
        <p:txBody>
          <a:bodyPr>
            <a:noAutofit/>
          </a:bodyPr>
          <a:lstStyle/>
          <a:p>
            <a:r>
              <a:rPr lang="it-IT" sz="4400" dirty="0"/>
              <a:t>Build </a:t>
            </a:r>
            <a:r>
              <a:rPr lang="it-IT" sz="4400" dirty="0" err="1"/>
              <a:t>your</a:t>
            </a:r>
            <a:r>
              <a:rPr lang="it-IT" sz="4400" dirty="0"/>
              <a:t> self </a:t>
            </a:r>
            <a:r>
              <a:rPr lang="it-IT" sz="4400" dirty="0" err="1"/>
              <a:t>structure</a:t>
            </a:r>
            <a:endParaRPr lang="it-IT" sz="4400" dirty="0"/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08AE734D-FC06-4E18-8C22-2B5B4A3FF07C}"/>
              </a:ext>
            </a:extLst>
          </p:cNvPr>
          <p:cNvSpPr/>
          <p:nvPr/>
        </p:nvSpPr>
        <p:spPr>
          <a:xfrm>
            <a:off x="5204791" y="2624350"/>
            <a:ext cx="1152939" cy="109993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48332346-8B3D-4081-9D8E-2227A5FC00FA}"/>
              </a:ext>
            </a:extLst>
          </p:cNvPr>
          <p:cNvSpPr/>
          <p:nvPr/>
        </p:nvSpPr>
        <p:spPr>
          <a:xfrm>
            <a:off x="7129669" y="3339547"/>
            <a:ext cx="1152939" cy="109993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3FF0CB8D-6DA2-41CF-9ABD-C7F1B2764D3A}"/>
              </a:ext>
            </a:extLst>
          </p:cNvPr>
          <p:cNvSpPr/>
          <p:nvPr/>
        </p:nvSpPr>
        <p:spPr>
          <a:xfrm>
            <a:off x="8511207" y="2001077"/>
            <a:ext cx="1152939" cy="109993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0DA7B40A-97B2-4E7E-BA67-388A95C6FD63}"/>
              </a:ext>
            </a:extLst>
          </p:cNvPr>
          <p:cNvSpPr/>
          <p:nvPr/>
        </p:nvSpPr>
        <p:spPr>
          <a:xfrm>
            <a:off x="9892747" y="3339548"/>
            <a:ext cx="1152939" cy="109993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Ovale 11">
            <a:extLst>
              <a:ext uri="{FF2B5EF4-FFF2-40B4-BE49-F238E27FC236}">
                <a16:creationId xmlns:a16="http://schemas.microsoft.com/office/drawing/2014/main" id="{0AC35258-C1EA-4B32-9525-406756FAAB30}"/>
              </a:ext>
            </a:extLst>
          </p:cNvPr>
          <p:cNvSpPr/>
          <p:nvPr/>
        </p:nvSpPr>
        <p:spPr>
          <a:xfrm>
            <a:off x="9872869" y="4863548"/>
            <a:ext cx="1152939" cy="109993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Ovale 12">
            <a:extLst>
              <a:ext uri="{FF2B5EF4-FFF2-40B4-BE49-F238E27FC236}">
                <a16:creationId xmlns:a16="http://schemas.microsoft.com/office/drawing/2014/main" id="{9AF81E64-398F-4C53-948F-1F26FE819B18}"/>
              </a:ext>
            </a:extLst>
          </p:cNvPr>
          <p:cNvSpPr/>
          <p:nvPr/>
        </p:nvSpPr>
        <p:spPr>
          <a:xfrm>
            <a:off x="6857999" y="602973"/>
            <a:ext cx="1152939" cy="109993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id="{34CD2D8B-02B3-498C-A668-1E7BB159FE05}"/>
              </a:ext>
            </a:extLst>
          </p:cNvPr>
          <p:cNvSpPr/>
          <p:nvPr/>
        </p:nvSpPr>
        <p:spPr>
          <a:xfrm>
            <a:off x="3912704" y="5011000"/>
            <a:ext cx="1152939" cy="109993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678836A6-5D4D-4AFE-85C5-0627085565FF}"/>
              </a:ext>
            </a:extLst>
          </p:cNvPr>
          <p:cNvCxnSpPr>
            <a:stCxn id="8" idx="6"/>
            <a:endCxn id="9" idx="2"/>
          </p:cNvCxnSpPr>
          <p:nvPr/>
        </p:nvCxnSpPr>
        <p:spPr>
          <a:xfrm>
            <a:off x="6357730" y="3174316"/>
            <a:ext cx="771939" cy="7151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1BF420AA-FF75-421A-9761-6D882217B375}"/>
              </a:ext>
            </a:extLst>
          </p:cNvPr>
          <p:cNvCxnSpPr>
            <a:cxnSpLocks/>
            <a:stCxn id="9" idx="7"/>
            <a:endCxn id="10" idx="3"/>
          </p:cNvCxnSpPr>
          <p:nvPr/>
        </p:nvCxnSpPr>
        <p:spPr>
          <a:xfrm flipV="1">
            <a:off x="8113764" y="2939927"/>
            <a:ext cx="566287" cy="5607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31EE2000-E0A8-425D-B930-3A2E6A89A610}"/>
              </a:ext>
            </a:extLst>
          </p:cNvPr>
          <p:cNvCxnSpPr>
            <a:cxnSpLocks/>
            <a:endCxn id="11" idx="2"/>
          </p:cNvCxnSpPr>
          <p:nvPr/>
        </p:nvCxnSpPr>
        <p:spPr>
          <a:xfrm>
            <a:off x="8282608" y="3854328"/>
            <a:ext cx="1610139" cy="351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diritto 18">
            <a:extLst>
              <a:ext uri="{FF2B5EF4-FFF2-40B4-BE49-F238E27FC236}">
                <a16:creationId xmlns:a16="http://schemas.microsoft.com/office/drawing/2014/main" id="{11605984-0D1C-420F-9AB1-70218925966E}"/>
              </a:ext>
            </a:extLst>
          </p:cNvPr>
          <p:cNvCxnSpPr>
            <a:cxnSpLocks/>
            <a:stCxn id="9" idx="5"/>
            <a:endCxn id="12" idx="1"/>
          </p:cNvCxnSpPr>
          <p:nvPr/>
        </p:nvCxnSpPr>
        <p:spPr>
          <a:xfrm>
            <a:off x="8113764" y="4278397"/>
            <a:ext cx="1927949" cy="7462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B5801F4D-09D4-4C0E-832B-F7BC38F29647}"/>
              </a:ext>
            </a:extLst>
          </p:cNvPr>
          <p:cNvCxnSpPr>
            <a:cxnSpLocks/>
            <a:stCxn id="9" idx="3"/>
            <a:endCxn id="14" idx="6"/>
          </p:cNvCxnSpPr>
          <p:nvPr/>
        </p:nvCxnSpPr>
        <p:spPr>
          <a:xfrm flipH="1">
            <a:off x="5065643" y="4278397"/>
            <a:ext cx="2232870" cy="12825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diritto 31">
            <a:extLst>
              <a:ext uri="{FF2B5EF4-FFF2-40B4-BE49-F238E27FC236}">
                <a16:creationId xmlns:a16="http://schemas.microsoft.com/office/drawing/2014/main" id="{7EF29253-35C0-42AD-BC17-FCAC2AA4CF9E}"/>
              </a:ext>
            </a:extLst>
          </p:cNvPr>
          <p:cNvCxnSpPr>
            <a:cxnSpLocks/>
            <a:stCxn id="13" idx="4"/>
            <a:endCxn id="9" idx="0"/>
          </p:cNvCxnSpPr>
          <p:nvPr/>
        </p:nvCxnSpPr>
        <p:spPr>
          <a:xfrm>
            <a:off x="7434469" y="1702904"/>
            <a:ext cx="271670" cy="16366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diritto 34">
            <a:extLst>
              <a:ext uri="{FF2B5EF4-FFF2-40B4-BE49-F238E27FC236}">
                <a16:creationId xmlns:a16="http://schemas.microsoft.com/office/drawing/2014/main" id="{EA6AF627-4C49-4EB2-AC21-511A52930EE4}"/>
              </a:ext>
            </a:extLst>
          </p:cNvPr>
          <p:cNvCxnSpPr>
            <a:cxnSpLocks/>
            <a:stCxn id="9" idx="4"/>
            <a:endCxn id="37" idx="0"/>
          </p:cNvCxnSpPr>
          <p:nvPr/>
        </p:nvCxnSpPr>
        <p:spPr>
          <a:xfrm flipH="1">
            <a:off x="7537295" y="4439478"/>
            <a:ext cx="168844" cy="7777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e 36">
            <a:extLst>
              <a:ext uri="{FF2B5EF4-FFF2-40B4-BE49-F238E27FC236}">
                <a16:creationId xmlns:a16="http://schemas.microsoft.com/office/drawing/2014/main" id="{EE788512-7E70-4007-B179-8E43B605C7F2}"/>
              </a:ext>
            </a:extLst>
          </p:cNvPr>
          <p:cNvSpPr/>
          <p:nvPr/>
        </p:nvSpPr>
        <p:spPr>
          <a:xfrm>
            <a:off x="6960825" y="5217247"/>
            <a:ext cx="1152939" cy="109993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1" name="Ovale 40">
            <a:extLst>
              <a:ext uri="{FF2B5EF4-FFF2-40B4-BE49-F238E27FC236}">
                <a16:creationId xmlns:a16="http://schemas.microsoft.com/office/drawing/2014/main" id="{E64D821A-CD2F-4AC3-BE0A-8ACAC63E207F}"/>
              </a:ext>
            </a:extLst>
          </p:cNvPr>
          <p:cNvSpPr/>
          <p:nvPr/>
        </p:nvSpPr>
        <p:spPr>
          <a:xfrm>
            <a:off x="10648119" y="766947"/>
            <a:ext cx="1152939" cy="109993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2" name="Ovale 41">
            <a:extLst>
              <a:ext uri="{FF2B5EF4-FFF2-40B4-BE49-F238E27FC236}">
                <a16:creationId xmlns:a16="http://schemas.microsoft.com/office/drawing/2014/main" id="{2484A95C-9BE3-4699-BA1E-EB84756CF5E6}"/>
              </a:ext>
            </a:extLst>
          </p:cNvPr>
          <p:cNvSpPr/>
          <p:nvPr/>
        </p:nvSpPr>
        <p:spPr>
          <a:xfrm>
            <a:off x="2670313" y="3600481"/>
            <a:ext cx="1152939" cy="109993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43" name="Connettore diritto 42">
            <a:extLst>
              <a:ext uri="{FF2B5EF4-FFF2-40B4-BE49-F238E27FC236}">
                <a16:creationId xmlns:a16="http://schemas.microsoft.com/office/drawing/2014/main" id="{F1B33F77-3128-45B6-9F1A-ED0F139952F5}"/>
              </a:ext>
            </a:extLst>
          </p:cNvPr>
          <p:cNvCxnSpPr>
            <a:cxnSpLocks/>
            <a:stCxn id="10" idx="7"/>
          </p:cNvCxnSpPr>
          <p:nvPr/>
        </p:nvCxnSpPr>
        <p:spPr>
          <a:xfrm flipV="1">
            <a:off x="9495302" y="1501227"/>
            <a:ext cx="1152817" cy="6609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ttore diritto 45">
            <a:extLst>
              <a:ext uri="{FF2B5EF4-FFF2-40B4-BE49-F238E27FC236}">
                <a16:creationId xmlns:a16="http://schemas.microsoft.com/office/drawing/2014/main" id="{D8D54C5B-6D2A-4182-8C63-9444D266C71C}"/>
              </a:ext>
            </a:extLst>
          </p:cNvPr>
          <p:cNvCxnSpPr>
            <a:cxnSpLocks/>
            <a:stCxn id="42" idx="6"/>
            <a:endCxn id="8" idx="2"/>
          </p:cNvCxnSpPr>
          <p:nvPr/>
        </p:nvCxnSpPr>
        <p:spPr>
          <a:xfrm flipV="1">
            <a:off x="3823252" y="3174316"/>
            <a:ext cx="1381539" cy="9761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CasellaDiTesto 52">
            <a:extLst>
              <a:ext uri="{FF2B5EF4-FFF2-40B4-BE49-F238E27FC236}">
                <a16:creationId xmlns:a16="http://schemas.microsoft.com/office/drawing/2014/main" id="{748D4217-BF48-4F8B-AAA4-0FB6B51C3DA2}"/>
              </a:ext>
            </a:extLst>
          </p:cNvPr>
          <p:cNvSpPr txBox="1"/>
          <p:nvPr/>
        </p:nvSpPr>
        <p:spPr>
          <a:xfrm>
            <a:off x="53651" y="1866878"/>
            <a:ext cx="27052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it-IT" dirty="0" err="1"/>
              <a:t>Choose</a:t>
            </a:r>
            <a:r>
              <a:rPr lang="it-IT" dirty="0"/>
              <a:t> the </a:t>
            </a:r>
            <a:r>
              <a:rPr lang="it-IT" dirty="0" err="1"/>
              <a:t>elements</a:t>
            </a:r>
            <a:r>
              <a:rPr lang="it-IT" dirty="0"/>
              <a:t> (</a:t>
            </a:r>
            <a:r>
              <a:rPr lang="it-IT" dirty="0" err="1"/>
              <a:t>things</a:t>
            </a:r>
            <a:r>
              <a:rPr lang="it-IT" dirty="0"/>
              <a:t> </a:t>
            </a:r>
            <a:r>
              <a:rPr lang="it-IT" dirty="0" err="1"/>
              <a:t>you</a:t>
            </a:r>
            <a:r>
              <a:rPr lang="it-IT" dirty="0"/>
              <a:t> are, </a:t>
            </a:r>
            <a:r>
              <a:rPr lang="it-IT" dirty="0" err="1"/>
              <a:t>things</a:t>
            </a:r>
            <a:r>
              <a:rPr lang="it-IT" dirty="0"/>
              <a:t> </a:t>
            </a:r>
            <a:r>
              <a:rPr lang="it-IT" dirty="0" err="1"/>
              <a:t>you</a:t>
            </a:r>
            <a:r>
              <a:rPr lang="it-IT" dirty="0"/>
              <a:t> do, </a:t>
            </a:r>
            <a:r>
              <a:rPr lang="it-IT" dirty="0" err="1"/>
              <a:t>things</a:t>
            </a:r>
            <a:r>
              <a:rPr lang="it-IT" dirty="0"/>
              <a:t> </a:t>
            </a:r>
            <a:r>
              <a:rPr lang="it-IT" dirty="0" err="1"/>
              <a:t>you</a:t>
            </a:r>
            <a:r>
              <a:rPr lang="it-IT" dirty="0"/>
              <a:t> </a:t>
            </a:r>
            <a:r>
              <a:rPr lang="it-IT" dirty="0" err="1"/>
              <a:t>will</a:t>
            </a:r>
            <a:r>
              <a:rPr lang="it-IT" dirty="0"/>
              <a:t>  and </a:t>
            </a:r>
            <a:r>
              <a:rPr lang="it-IT" dirty="0" err="1"/>
              <a:t>things</a:t>
            </a:r>
            <a:r>
              <a:rPr lang="it-IT" dirty="0"/>
              <a:t> </a:t>
            </a:r>
            <a:r>
              <a:rPr lang="it-IT" dirty="0" err="1"/>
              <a:t>you</a:t>
            </a:r>
            <a:r>
              <a:rPr lang="it-IT" dirty="0"/>
              <a:t> </a:t>
            </a:r>
            <a:r>
              <a:rPr lang="it-IT" dirty="0" err="1"/>
              <a:t>want</a:t>
            </a:r>
            <a:r>
              <a:rPr lang="it-IT" dirty="0"/>
              <a:t> to do)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most</a:t>
            </a:r>
            <a:r>
              <a:rPr lang="it-IT" dirty="0"/>
              <a:t> </a:t>
            </a:r>
            <a:r>
              <a:rPr lang="it-IT" dirty="0" err="1"/>
              <a:t>describe</a:t>
            </a:r>
            <a:r>
              <a:rPr lang="it-IT" dirty="0"/>
              <a:t> </a:t>
            </a:r>
            <a:r>
              <a:rPr lang="it-IT" dirty="0" err="1"/>
              <a:t>yourself</a:t>
            </a:r>
            <a:r>
              <a:rPr lang="it-IT" dirty="0"/>
              <a:t>  </a:t>
            </a:r>
          </a:p>
          <a:p>
            <a:pPr marL="285750" indent="-285750">
              <a:buFontTx/>
              <a:buChar char="-"/>
            </a:pPr>
            <a:endParaRPr lang="it-IT" dirty="0"/>
          </a:p>
          <a:p>
            <a:pPr marL="285750" indent="-285750">
              <a:buFontTx/>
              <a:buChar char="-"/>
            </a:pPr>
            <a:r>
              <a:rPr lang="it-IT" dirty="0"/>
              <a:t>Place </a:t>
            </a:r>
            <a:r>
              <a:rPr lang="it-IT" dirty="0" err="1"/>
              <a:t>them</a:t>
            </a:r>
            <a:r>
              <a:rPr lang="it-IT" dirty="0"/>
              <a:t> in </a:t>
            </a:r>
            <a:r>
              <a:rPr lang="it-IT" dirty="0" err="1"/>
              <a:t>your</a:t>
            </a:r>
            <a:r>
              <a:rPr lang="it-IT" dirty="0"/>
              <a:t> self </a:t>
            </a:r>
            <a:r>
              <a:rPr lang="it-IT" dirty="0" err="1"/>
              <a:t>structure</a:t>
            </a:r>
            <a:r>
              <a:rPr lang="it-IT" dirty="0"/>
              <a:t> (</a:t>
            </a:r>
            <a:r>
              <a:rPr lang="it-IT" dirty="0" err="1"/>
              <a:t>remember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central</a:t>
            </a:r>
            <a:r>
              <a:rPr lang="it-IT" dirty="0"/>
              <a:t> positions are </a:t>
            </a:r>
            <a:r>
              <a:rPr lang="it-IT" dirty="0" err="1"/>
              <a:t>occupied</a:t>
            </a:r>
            <a:r>
              <a:rPr lang="it-IT" dirty="0"/>
              <a:t> by core </a:t>
            </a:r>
            <a:r>
              <a:rPr lang="it-IT" dirty="0" err="1"/>
              <a:t>elements</a:t>
            </a:r>
            <a:r>
              <a:rPr lang="it-IT" dirty="0"/>
              <a:t>, </a:t>
            </a:r>
            <a:r>
              <a:rPr lang="it-IT" dirty="0" err="1"/>
              <a:t>essential</a:t>
            </a:r>
            <a:r>
              <a:rPr lang="it-IT" dirty="0"/>
              <a:t> </a:t>
            </a:r>
            <a:r>
              <a:rPr lang="it-IT" dirty="0" err="1"/>
              <a:t>qualities</a:t>
            </a:r>
            <a:r>
              <a:rPr lang="it-IT" dirty="0"/>
              <a:t> of </a:t>
            </a:r>
            <a:r>
              <a:rPr lang="it-IT" dirty="0" err="1"/>
              <a:t>yourself</a:t>
            </a:r>
            <a:r>
              <a:rPr lang="it-IT" dirty="0"/>
              <a:t> and side positions are </a:t>
            </a:r>
            <a:r>
              <a:rPr lang="it-IT" dirty="0" err="1"/>
              <a:t>occupied</a:t>
            </a:r>
            <a:r>
              <a:rPr lang="it-IT" dirty="0"/>
              <a:t> by more </a:t>
            </a:r>
            <a:r>
              <a:rPr lang="it-IT" dirty="0" err="1"/>
              <a:t>accessory</a:t>
            </a:r>
            <a:r>
              <a:rPr lang="it-IT" dirty="0"/>
              <a:t> </a:t>
            </a:r>
            <a:r>
              <a:rPr lang="it-IT" dirty="0" err="1"/>
              <a:t>elements</a:t>
            </a:r>
            <a:r>
              <a:rPr lang="it-IT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5437520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3E13C04A-5272-4621-89A2-013E95319D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7249" y="2317625"/>
            <a:ext cx="10680593" cy="1432739"/>
          </a:xfrm>
        </p:spPr>
        <p:txBody>
          <a:bodyPr/>
          <a:lstStyle/>
          <a:p>
            <a:r>
              <a:rPr lang="it-IT" dirty="0" err="1"/>
              <a:t>What</a:t>
            </a:r>
            <a:r>
              <a:rPr lang="it-IT" dirty="0"/>
              <a:t> are </a:t>
            </a:r>
            <a:r>
              <a:rPr lang="it-IT" dirty="0" err="1"/>
              <a:t>you</a:t>
            </a:r>
            <a:r>
              <a:rPr lang="it-IT" dirty="0"/>
              <a:t> </a:t>
            </a:r>
            <a:r>
              <a:rPr lang="it-IT" dirty="0" err="1"/>
              <a:t>taking</a:t>
            </a:r>
            <a:r>
              <a:rPr lang="it-IT" dirty="0"/>
              <a:t> home? </a:t>
            </a:r>
          </a:p>
        </p:txBody>
      </p:sp>
      <p:pic>
        <p:nvPicPr>
          <p:cNvPr id="7" name="Immagine 6" descr="Immagine che contiene cielo, esterni, edificio, erba&#10;&#10;Descrizione generata automaticamente">
            <a:extLst>
              <a:ext uri="{FF2B5EF4-FFF2-40B4-BE49-F238E27FC236}">
                <a16:creationId xmlns:a16="http://schemas.microsoft.com/office/drawing/2014/main" id="{549BF9BA-1D54-41E7-A9D5-DF43B6F91B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023" y="2509423"/>
            <a:ext cx="4438650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269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268FFF73-36AB-4709-A21B-0C48576861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633" b="28310"/>
          <a:stretch/>
        </p:blipFill>
        <p:spPr>
          <a:xfrm>
            <a:off x="3953164" y="1632883"/>
            <a:ext cx="4285672" cy="4092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752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E436D20A-D25D-463F-ABA2-7D68627A27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965" y="1147990"/>
            <a:ext cx="12192000" cy="1489192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4A62D275-9074-4DF1-A7FD-72AD656E48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4" r="16087"/>
          <a:stretch/>
        </p:blipFill>
        <p:spPr>
          <a:xfrm>
            <a:off x="3445565" y="2637182"/>
            <a:ext cx="4856700" cy="3200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448293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F9C736C0-D41E-4FDC-8388-F667A5A284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2937" y="2105562"/>
            <a:ext cx="9488227" cy="833860"/>
          </a:xfrm>
        </p:spPr>
        <p:txBody>
          <a:bodyPr>
            <a:normAutofit/>
          </a:bodyPr>
          <a:lstStyle/>
          <a:p>
            <a:r>
              <a:rPr lang="it-IT" dirty="0"/>
              <a:t>ACTIVITY NUMBER 2:  SELF-EVALUATION</a:t>
            </a:r>
          </a:p>
        </p:txBody>
      </p:sp>
      <p:pic>
        <p:nvPicPr>
          <p:cNvPr id="7" name="Immagine 6" descr="Immagine che contiene pianta&#10;&#10;Descrizione generata automaticamente">
            <a:extLst>
              <a:ext uri="{FF2B5EF4-FFF2-40B4-BE49-F238E27FC236}">
                <a16:creationId xmlns:a16="http://schemas.microsoft.com/office/drawing/2014/main" id="{07C71F91-4851-4F70-B808-CCA3A47CF7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157" y="2862394"/>
            <a:ext cx="3723861" cy="273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290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C8CB7C6-031C-484D-9E42-F28BC4F3E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err="1"/>
              <a:t>Definitions</a:t>
            </a:r>
            <a:r>
              <a:rPr lang="it-IT" dirty="0"/>
              <a:t> of Identity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A6B1A8E8-29C7-492D-9CC4-1DEEE252A85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7252" y="2796209"/>
            <a:ext cx="7963896" cy="3271497"/>
          </a:xfrm>
        </p:spPr>
        <p:txBody>
          <a:bodyPr/>
          <a:lstStyle/>
          <a:p>
            <a:pPr algn="ctr"/>
            <a:r>
              <a:rPr lang="it-IT" sz="4000" dirty="0"/>
              <a:t>«A </a:t>
            </a:r>
            <a:r>
              <a:rPr lang="it-IT" sz="4000" dirty="0" err="1"/>
              <a:t>fundamental</a:t>
            </a:r>
            <a:r>
              <a:rPr lang="it-IT" sz="4000" dirty="0"/>
              <a:t> </a:t>
            </a:r>
            <a:r>
              <a:rPr lang="it-IT" sz="4000" dirty="0" err="1"/>
              <a:t>organizing</a:t>
            </a:r>
            <a:r>
              <a:rPr lang="it-IT" sz="4000" dirty="0"/>
              <a:t> </a:t>
            </a:r>
            <a:r>
              <a:rPr lang="it-IT" sz="4000" dirty="0" err="1"/>
              <a:t>principle</a:t>
            </a:r>
            <a:r>
              <a:rPr lang="it-IT" sz="4000" dirty="0"/>
              <a:t> </a:t>
            </a:r>
            <a:r>
              <a:rPr lang="it-IT" sz="4000" dirty="0" err="1"/>
              <a:t>which</a:t>
            </a:r>
            <a:r>
              <a:rPr lang="it-IT" sz="4000" dirty="0"/>
              <a:t> </a:t>
            </a:r>
            <a:r>
              <a:rPr lang="it-IT" sz="4000" dirty="0" err="1"/>
              <a:t>develops</a:t>
            </a:r>
            <a:r>
              <a:rPr lang="it-IT" sz="4000" dirty="0"/>
              <a:t> </a:t>
            </a:r>
            <a:r>
              <a:rPr lang="it-IT" sz="4000" dirty="0" err="1"/>
              <a:t>constantly</a:t>
            </a:r>
            <a:r>
              <a:rPr lang="it-IT" sz="4000" dirty="0"/>
              <a:t> </a:t>
            </a:r>
            <a:r>
              <a:rPr lang="it-IT" sz="4000" dirty="0" err="1"/>
              <a:t>throughout</a:t>
            </a:r>
            <a:r>
              <a:rPr lang="it-IT" sz="4000" dirty="0"/>
              <a:t> the life </a:t>
            </a:r>
            <a:r>
              <a:rPr lang="it-IT" sz="4000" dirty="0" err="1"/>
              <a:t>span</a:t>
            </a:r>
            <a:r>
              <a:rPr lang="it-IT" sz="4000" dirty="0"/>
              <a:t>» </a:t>
            </a:r>
          </a:p>
          <a:p>
            <a:pPr algn="ctr"/>
            <a:r>
              <a:rPr lang="it-IT" sz="4000" dirty="0"/>
              <a:t>[Erik Erikson, 1968]</a:t>
            </a:r>
          </a:p>
        </p:txBody>
      </p:sp>
      <p:pic>
        <p:nvPicPr>
          <p:cNvPr id="10" name="Immagine 9" descr="Immagine che contiene testo, persona, vecchio, posando&#10;&#10;Descrizione generata automaticamente">
            <a:extLst>
              <a:ext uri="{FF2B5EF4-FFF2-40B4-BE49-F238E27FC236}">
                <a16:creationId xmlns:a16="http://schemas.microsoft.com/office/drawing/2014/main" id="{3E7CFD5F-2C66-44CE-88EC-2C8E08C87D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9067" y="2796209"/>
            <a:ext cx="1619250" cy="19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093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C8CB7C6-031C-484D-9E42-F28BC4F3E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err="1"/>
              <a:t>Definitions</a:t>
            </a:r>
            <a:r>
              <a:rPr lang="it-IT" dirty="0"/>
              <a:t> of Identity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A6B1A8E8-29C7-492D-9CC4-1DEEE252A85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114052" y="2796209"/>
            <a:ext cx="7963896" cy="3271497"/>
          </a:xfrm>
        </p:spPr>
        <p:txBody>
          <a:bodyPr/>
          <a:lstStyle/>
          <a:p>
            <a:pPr algn="ctr"/>
            <a:r>
              <a:rPr lang="it-IT" sz="4000" dirty="0"/>
              <a:t>«A feeling of </a:t>
            </a:r>
            <a:r>
              <a:rPr lang="it-IT" sz="4000" dirty="0" err="1"/>
              <a:t>samenees</a:t>
            </a:r>
            <a:r>
              <a:rPr lang="it-IT" sz="4000" dirty="0"/>
              <a:t> and </a:t>
            </a:r>
            <a:r>
              <a:rPr lang="it-IT" sz="4000" dirty="0" err="1"/>
              <a:t>continuity</a:t>
            </a:r>
            <a:r>
              <a:rPr lang="it-IT" sz="4000" dirty="0"/>
              <a:t> </a:t>
            </a:r>
            <a:r>
              <a:rPr lang="it-IT" sz="4000" dirty="0" err="1"/>
              <a:t>that</a:t>
            </a:r>
            <a:r>
              <a:rPr lang="it-IT" sz="4000" dirty="0"/>
              <a:t> </a:t>
            </a:r>
            <a:r>
              <a:rPr lang="it-IT" sz="4000" dirty="0" err="1"/>
              <a:t>accompanies</a:t>
            </a:r>
            <a:r>
              <a:rPr lang="it-IT" sz="4000" dirty="0"/>
              <a:t> the </a:t>
            </a:r>
            <a:r>
              <a:rPr lang="it-IT" sz="4000" dirty="0" err="1"/>
              <a:t>person</a:t>
            </a:r>
            <a:r>
              <a:rPr lang="it-IT" sz="4000" dirty="0"/>
              <a:t> in </a:t>
            </a:r>
            <a:r>
              <a:rPr lang="it-IT" sz="4000" dirty="0" err="1"/>
              <a:t>her</a:t>
            </a:r>
            <a:r>
              <a:rPr lang="it-IT" sz="4000" dirty="0"/>
              <a:t>/</a:t>
            </a:r>
            <a:r>
              <a:rPr lang="it-IT" sz="4000" dirty="0" err="1"/>
              <a:t>his</a:t>
            </a:r>
            <a:r>
              <a:rPr lang="it-IT" sz="4000" dirty="0"/>
              <a:t> life </a:t>
            </a:r>
            <a:r>
              <a:rPr lang="it-IT" sz="4000" dirty="0" err="1"/>
              <a:t>experiences</a:t>
            </a:r>
            <a:r>
              <a:rPr lang="it-IT" sz="4000" dirty="0"/>
              <a:t>»</a:t>
            </a:r>
          </a:p>
          <a:p>
            <a:pPr algn="ctr"/>
            <a:endParaRPr lang="it-IT" sz="4000" dirty="0"/>
          </a:p>
          <a:p>
            <a:pPr algn="ctr"/>
            <a:endParaRPr lang="it-IT" sz="4000" dirty="0"/>
          </a:p>
        </p:txBody>
      </p:sp>
    </p:spTree>
    <p:extLst>
      <p:ext uri="{BB962C8B-B14F-4D97-AF65-F5344CB8AC3E}">
        <p14:creationId xmlns:p14="http://schemas.microsoft.com/office/powerpoint/2010/main" val="2507097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BEE64802-E570-489C-BEFB-77BF7AA92A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30" b="40483"/>
          <a:stretch/>
        </p:blipFill>
        <p:spPr>
          <a:xfrm>
            <a:off x="3188554" y="977347"/>
            <a:ext cx="5602148" cy="4903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523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EDF5583-AB64-42B1-9E9E-05D0C283E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51" y="1817124"/>
            <a:ext cx="6055584" cy="464602"/>
          </a:xfrm>
        </p:spPr>
        <p:txBody>
          <a:bodyPr>
            <a:normAutofit fontScale="90000"/>
          </a:bodyPr>
          <a:lstStyle/>
          <a:p>
            <a:r>
              <a:rPr lang="it-IT" dirty="0" err="1"/>
              <a:t>Main</a:t>
            </a:r>
            <a:r>
              <a:rPr lang="it-IT" dirty="0"/>
              <a:t> </a:t>
            </a:r>
            <a:r>
              <a:rPr lang="it-IT" dirty="0" err="1"/>
              <a:t>identity</a:t>
            </a:r>
            <a:r>
              <a:rPr lang="it-IT" dirty="0"/>
              <a:t> </a:t>
            </a:r>
            <a:r>
              <a:rPr lang="it-IT" dirty="0" err="1"/>
              <a:t>processes</a:t>
            </a:r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C8F35A8-820E-47BF-A30E-7CEB7F005967}"/>
              </a:ext>
            </a:extLst>
          </p:cNvPr>
          <p:cNvSpPr txBox="1"/>
          <p:nvPr/>
        </p:nvSpPr>
        <p:spPr>
          <a:xfrm>
            <a:off x="557251" y="2637183"/>
            <a:ext cx="8626506" cy="3279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 algn="l">
              <a:lnSpc>
                <a:spcPct val="150000"/>
              </a:lnSpc>
              <a:buAutoNum type="arabicParenR"/>
            </a:pPr>
            <a:r>
              <a:rPr lang="it-IT" sz="4800" spc="1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Exploration</a:t>
            </a:r>
          </a:p>
          <a:p>
            <a:pPr marL="914400" indent="-914400" algn="l">
              <a:lnSpc>
                <a:spcPct val="150000"/>
              </a:lnSpc>
              <a:buAutoNum type="arabicParenR"/>
            </a:pPr>
            <a:r>
              <a:rPr lang="it-IT" sz="4800" spc="1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Commitment</a:t>
            </a:r>
          </a:p>
          <a:p>
            <a:pPr marL="914400" indent="-914400" algn="l">
              <a:lnSpc>
                <a:spcPct val="150000"/>
              </a:lnSpc>
              <a:buAutoNum type="arabicParenR"/>
            </a:pPr>
            <a:r>
              <a:rPr lang="it-IT" sz="4800" spc="1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Reconsideration</a:t>
            </a:r>
            <a:endParaRPr lang="it-IT" sz="4800" spc="1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B4D0CF9B-D40A-4EC4-B8C1-30CD6D7306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4226" y="2390870"/>
            <a:ext cx="2686672" cy="326238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616289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3CFA201-3C7B-4359-A833-9E8E7696D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Narrative Identity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B340F8D-8104-4B59-A0A0-32371DE6D80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24729" y="3429000"/>
            <a:ext cx="7142262" cy="597549"/>
          </a:xfrm>
        </p:spPr>
        <p:txBody>
          <a:bodyPr>
            <a:normAutofit fontScale="85000" lnSpcReduction="20000"/>
          </a:bodyPr>
          <a:lstStyle/>
          <a:p>
            <a:r>
              <a:rPr lang="it-IT" sz="5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«The Self </a:t>
            </a:r>
            <a:r>
              <a:rPr lang="it-IT" sz="5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</a:t>
            </a:r>
            <a:r>
              <a:rPr lang="it-IT" sz="5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story»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7D8CB1C2-2C3B-47EF-8145-4441B710A1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0643" y="1487195"/>
            <a:ext cx="3883610" cy="388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92392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1437</TotalTime>
  <Words>195</Words>
  <Application>Microsoft Office PowerPoint</Application>
  <PresentationFormat>Widescreen</PresentationFormat>
  <Paragraphs>28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8" baseType="lpstr">
      <vt:lpstr>Arial</vt:lpstr>
      <vt:lpstr>Avenir Black</vt:lpstr>
      <vt:lpstr>Avenir Book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Definitions of Identity</vt:lpstr>
      <vt:lpstr>Definitions of Identity</vt:lpstr>
      <vt:lpstr>Presentazione standard di PowerPoint</vt:lpstr>
      <vt:lpstr>Main identity processes</vt:lpstr>
      <vt:lpstr>Narrative Identity</vt:lpstr>
      <vt:lpstr>The self system </vt:lpstr>
      <vt:lpstr>Build your self structure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Luca Fusco</dc:creator>
  <cp:lastModifiedBy>Luca Fusco</cp:lastModifiedBy>
  <cp:revision>4</cp:revision>
  <dcterms:created xsi:type="dcterms:W3CDTF">2022-02-20T17:53:29Z</dcterms:created>
  <dcterms:modified xsi:type="dcterms:W3CDTF">2022-03-10T11:03:21Z</dcterms:modified>
</cp:coreProperties>
</file>