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324" r:id="rId2"/>
    <p:sldId id="257" r:id="rId3"/>
    <p:sldId id="260" r:id="rId4"/>
    <p:sldId id="261" r:id="rId5"/>
    <p:sldId id="262" r:id="rId6"/>
    <p:sldId id="263" r:id="rId7"/>
    <p:sldId id="264" r:id="rId8"/>
    <p:sldId id="268" r:id="rId9"/>
    <p:sldId id="269" r:id="rId10"/>
    <p:sldId id="270" r:id="rId11"/>
    <p:sldId id="272" r:id="rId12"/>
    <p:sldId id="275" r:id="rId13"/>
    <p:sldId id="276" r:id="rId14"/>
    <p:sldId id="278" r:id="rId15"/>
    <p:sldId id="279" r:id="rId16"/>
    <p:sldId id="280" r:id="rId17"/>
    <p:sldId id="281" r:id="rId18"/>
    <p:sldId id="282" r:id="rId19"/>
    <p:sldId id="283" r:id="rId20"/>
    <p:sldId id="323" r:id="rId21"/>
    <p:sldId id="342" r:id="rId22"/>
    <p:sldId id="284" r:id="rId23"/>
    <p:sldId id="285" r:id="rId24"/>
    <p:sldId id="321" r:id="rId25"/>
    <p:sldId id="286" r:id="rId26"/>
    <p:sldId id="287" r:id="rId27"/>
    <p:sldId id="339" r:id="rId28"/>
    <p:sldId id="340" r:id="rId29"/>
    <p:sldId id="343" r:id="rId30"/>
    <p:sldId id="345" r:id="rId31"/>
    <p:sldId id="344" r:id="rId32"/>
    <p:sldId id="289" r:id="rId33"/>
    <p:sldId id="348" r:id="rId34"/>
    <p:sldId id="290" r:id="rId35"/>
    <p:sldId id="291" r:id="rId36"/>
    <p:sldId id="341" r:id="rId37"/>
    <p:sldId id="320" r:id="rId38"/>
    <p:sldId id="313" r:id="rId39"/>
    <p:sldId id="308" r:id="rId40"/>
    <p:sldId id="309" r:id="rId41"/>
    <p:sldId id="310" r:id="rId42"/>
    <p:sldId id="311" r:id="rId43"/>
    <p:sldId id="312" r:id="rId44"/>
    <p:sldId id="346" r:id="rId45"/>
    <p:sldId id="347" r:id="rId46"/>
  </p:sldIdLst>
  <p:sldSz cx="9144000" cy="6858000" type="screen4x3"/>
  <p:notesSz cx="9906000" cy="6784975"/>
  <p:defaultTextStyle>
    <a:defPPr>
      <a:defRPr lang="it-IT"/>
    </a:defPPr>
    <a:lvl1pPr algn="l" rtl="0" eaLnBrk="0" fontAlgn="base" hangingPunct="0">
      <a:spcBef>
        <a:spcPct val="0"/>
      </a:spcBef>
      <a:spcAft>
        <a:spcPct val="0"/>
      </a:spcAft>
      <a:defRPr sz="2000"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sz="2000"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sz="2000"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sz="2000"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sz="2000" kern="1200">
        <a:solidFill>
          <a:schemeClr val="tx1"/>
        </a:solidFill>
        <a:latin typeface="Comic Sans MS" panose="030F0702030302020204" pitchFamily="66" charset="0"/>
        <a:ea typeface="+mn-ea"/>
        <a:cs typeface="+mn-cs"/>
      </a:defRPr>
    </a:lvl5pPr>
    <a:lvl6pPr marL="2286000" algn="l" defTabSz="914400" rtl="0" eaLnBrk="1" latinLnBrk="0" hangingPunct="1">
      <a:defRPr sz="2000" kern="1200">
        <a:solidFill>
          <a:schemeClr val="tx1"/>
        </a:solidFill>
        <a:latin typeface="Comic Sans MS" panose="030F0702030302020204" pitchFamily="66" charset="0"/>
        <a:ea typeface="+mn-ea"/>
        <a:cs typeface="+mn-cs"/>
      </a:defRPr>
    </a:lvl6pPr>
    <a:lvl7pPr marL="2743200" algn="l" defTabSz="914400" rtl="0" eaLnBrk="1" latinLnBrk="0" hangingPunct="1">
      <a:defRPr sz="2000" kern="1200">
        <a:solidFill>
          <a:schemeClr val="tx1"/>
        </a:solidFill>
        <a:latin typeface="Comic Sans MS" panose="030F0702030302020204" pitchFamily="66" charset="0"/>
        <a:ea typeface="+mn-ea"/>
        <a:cs typeface="+mn-cs"/>
      </a:defRPr>
    </a:lvl7pPr>
    <a:lvl8pPr marL="3200400" algn="l" defTabSz="914400" rtl="0" eaLnBrk="1" latinLnBrk="0" hangingPunct="1">
      <a:defRPr sz="2000" kern="1200">
        <a:solidFill>
          <a:schemeClr val="tx1"/>
        </a:solidFill>
        <a:latin typeface="Comic Sans MS" panose="030F0702030302020204" pitchFamily="66" charset="0"/>
        <a:ea typeface="+mn-ea"/>
        <a:cs typeface="+mn-cs"/>
      </a:defRPr>
    </a:lvl8pPr>
    <a:lvl9pPr marL="3657600" algn="l" defTabSz="914400" rtl="0" eaLnBrk="1" latinLnBrk="0" hangingPunct="1">
      <a:defRPr sz="2000" kern="1200">
        <a:solidFill>
          <a:schemeClr val="tx1"/>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CC3300"/>
    <a:srgbClr val="FF0000"/>
    <a:srgbClr val="66FF33"/>
    <a:srgbClr val="99FF33"/>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D54507-0AF2-4707-4966-5F079B4E6215}" v="127" dt="2023-03-22T16:42:24.9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105" d="100"/>
          <a:sy n="105"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 xmlns:a16="http://schemas.microsoft.com/office/drawing/2014/main" id="{D3938319-AEAB-6A2A-D026-6636ECF723FA}"/>
              </a:ext>
            </a:extLst>
          </p:cNvPr>
          <p:cNvSpPr>
            <a:spLocks noGrp="1"/>
          </p:cNvSpPr>
          <p:nvPr>
            <p:ph type="hdr" sz="quarter"/>
          </p:nvPr>
        </p:nvSpPr>
        <p:spPr>
          <a:xfrm>
            <a:off x="0" y="0"/>
            <a:ext cx="4292600" cy="339725"/>
          </a:xfrm>
          <a:prstGeom prst="rect">
            <a:avLst/>
          </a:prstGeom>
        </p:spPr>
        <p:txBody>
          <a:bodyPr vert="horz" lIns="91440" tIns="45720" rIns="91440" bIns="45720" rtlCol="0"/>
          <a:lstStyle>
            <a:lvl1pPr algn="l" eaLnBrk="1" hangingPunct="1">
              <a:defRPr sz="1200"/>
            </a:lvl1pPr>
          </a:lstStyle>
          <a:p>
            <a:pPr>
              <a:defRPr/>
            </a:pPr>
            <a:endParaRPr lang="it-IT"/>
          </a:p>
        </p:txBody>
      </p:sp>
      <p:sp>
        <p:nvSpPr>
          <p:cNvPr id="3" name="Segnaposto data 2">
            <a:extLst>
              <a:ext uri="{FF2B5EF4-FFF2-40B4-BE49-F238E27FC236}">
                <a16:creationId xmlns="" xmlns:a16="http://schemas.microsoft.com/office/drawing/2014/main" id="{525EEEF4-49AC-A170-2DB8-1A03D6F12C75}"/>
              </a:ext>
            </a:extLst>
          </p:cNvPr>
          <p:cNvSpPr>
            <a:spLocks noGrp="1"/>
          </p:cNvSpPr>
          <p:nvPr>
            <p:ph type="dt" sz="quarter" idx="1"/>
          </p:nvPr>
        </p:nvSpPr>
        <p:spPr>
          <a:xfrm>
            <a:off x="5611813" y="0"/>
            <a:ext cx="4292600" cy="339725"/>
          </a:xfrm>
          <a:prstGeom prst="rect">
            <a:avLst/>
          </a:prstGeom>
        </p:spPr>
        <p:txBody>
          <a:bodyPr vert="horz" lIns="91440" tIns="45720" rIns="91440" bIns="45720" rtlCol="0"/>
          <a:lstStyle>
            <a:lvl1pPr algn="r" eaLnBrk="1" hangingPunct="1">
              <a:defRPr sz="1200"/>
            </a:lvl1pPr>
          </a:lstStyle>
          <a:p>
            <a:pPr>
              <a:defRPr/>
            </a:pPr>
            <a:fld id="{5AC626EE-9D7A-4574-B306-C922EE4D0ADF}" type="datetimeFigureOut">
              <a:rPr lang="it-IT"/>
              <a:pPr>
                <a:defRPr/>
              </a:pPr>
              <a:t>03/05/2023</a:t>
            </a:fld>
            <a:endParaRPr lang="it-IT"/>
          </a:p>
        </p:txBody>
      </p:sp>
      <p:sp>
        <p:nvSpPr>
          <p:cNvPr id="4" name="Segnaposto piè di pagina 3">
            <a:extLst>
              <a:ext uri="{FF2B5EF4-FFF2-40B4-BE49-F238E27FC236}">
                <a16:creationId xmlns="" xmlns:a16="http://schemas.microsoft.com/office/drawing/2014/main" id="{A0D0D674-5938-C156-7C37-9BA6DE392EE6}"/>
              </a:ext>
            </a:extLst>
          </p:cNvPr>
          <p:cNvSpPr>
            <a:spLocks noGrp="1"/>
          </p:cNvSpPr>
          <p:nvPr>
            <p:ph type="ftr" sz="quarter" idx="2"/>
          </p:nvPr>
        </p:nvSpPr>
        <p:spPr>
          <a:xfrm>
            <a:off x="0" y="6445250"/>
            <a:ext cx="4292600" cy="338138"/>
          </a:xfrm>
          <a:prstGeom prst="rect">
            <a:avLst/>
          </a:prstGeom>
        </p:spPr>
        <p:txBody>
          <a:bodyPr vert="horz" lIns="91440" tIns="45720" rIns="91440" bIns="45720" rtlCol="0" anchor="b"/>
          <a:lstStyle>
            <a:lvl1pPr algn="l" eaLnBrk="1" hangingPunct="1">
              <a:defRPr sz="1200"/>
            </a:lvl1pPr>
          </a:lstStyle>
          <a:p>
            <a:pPr>
              <a:defRPr/>
            </a:pPr>
            <a:endParaRPr lang="it-IT"/>
          </a:p>
        </p:txBody>
      </p:sp>
      <p:sp>
        <p:nvSpPr>
          <p:cNvPr id="5" name="Segnaposto numero diapositiva 4">
            <a:extLst>
              <a:ext uri="{FF2B5EF4-FFF2-40B4-BE49-F238E27FC236}">
                <a16:creationId xmlns="" xmlns:a16="http://schemas.microsoft.com/office/drawing/2014/main" id="{D4EEB11E-1B57-6E7E-65A2-CA4F2EA98E16}"/>
              </a:ext>
            </a:extLst>
          </p:cNvPr>
          <p:cNvSpPr>
            <a:spLocks noGrp="1"/>
          </p:cNvSpPr>
          <p:nvPr>
            <p:ph type="sldNum" sz="quarter" idx="3"/>
          </p:nvPr>
        </p:nvSpPr>
        <p:spPr>
          <a:xfrm>
            <a:off x="5611813" y="6445250"/>
            <a:ext cx="4292600" cy="338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16EAAB56-0517-4201-B136-C48F3F2EDB37}" type="slidenum">
              <a:rPr lang="it-IT" altLang="it-IT"/>
              <a:pPr/>
              <a:t>‹#›</a:t>
            </a:fld>
            <a:endParaRPr lang="it-IT" altLang="it-IT"/>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 xmlns:a16="http://schemas.microsoft.com/office/drawing/2014/main" id="{4B8B19B4-4A00-13A6-A9F7-4436BAC6C856}"/>
              </a:ext>
            </a:extLst>
          </p:cNvPr>
          <p:cNvSpPr>
            <a:spLocks noGrp="1"/>
          </p:cNvSpPr>
          <p:nvPr>
            <p:ph type="hdr" sz="quarter"/>
          </p:nvPr>
        </p:nvSpPr>
        <p:spPr>
          <a:xfrm>
            <a:off x="0" y="0"/>
            <a:ext cx="4292600" cy="339725"/>
          </a:xfrm>
          <a:prstGeom prst="rect">
            <a:avLst/>
          </a:prstGeom>
        </p:spPr>
        <p:txBody>
          <a:bodyPr vert="horz" lIns="91440" tIns="45720" rIns="91440" bIns="45720" rtlCol="0"/>
          <a:lstStyle>
            <a:lvl1pPr algn="l" eaLnBrk="1" hangingPunct="1">
              <a:defRPr sz="1200"/>
            </a:lvl1pPr>
          </a:lstStyle>
          <a:p>
            <a:pPr>
              <a:defRPr/>
            </a:pPr>
            <a:endParaRPr lang="it-IT"/>
          </a:p>
        </p:txBody>
      </p:sp>
      <p:sp>
        <p:nvSpPr>
          <p:cNvPr id="3" name="Segnaposto data 2">
            <a:extLst>
              <a:ext uri="{FF2B5EF4-FFF2-40B4-BE49-F238E27FC236}">
                <a16:creationId xmlns="" xmlns:a16="http://schemas.microsoft.com/office/drawing/2014/main" id="{9A950CEC-DD81-83DB-E72E-6BF13C28285D}"/>
              </a:ext>
            </a:extLst>
          </p:cNvPr>
          <p:cNvSpPr>
            <a:spLocks noGrp="1"/>
          </p:cNvSpPr>
          <p:nvPr>
            <p:ph type="dt" idx="1"/>
          </p:nvPr>
        </p:nvSpPr>
        <p:spPr>
          <a:xfrm>
            <a:off x="5611813" y="0"/>
            <a:ext cx="4292600" cy="339725"/>
          </a:xfrm>
          <a:prstGeom prst="rect">
            <a:avLst/>
          </a:prstGeom>
        </p:spPr>
        <p:txBody>
          <a:bodyPr vert="horz" lIns="91440" tIns="45720" rIns="91440" bIns="45720" rtlCol="0"/>
          <a:lstStyle>
            <a:lvl1pPr algn="r" eaLnBrk="1" hangingPunct="1">
              <a:defRPr sz="1200"/>
            </a:lvl1pPr>
          </a:lstStyle>
          <a:p>
            <a:pPr>
              <a:defRPr/>
            </a:pPr>
            <a:fld id="{54AB0442-FC83-48F8-966C-7835586A5648}" type="datetimeFigureOut">
              <a:rPr lang="it-IT"/>
              <a:pPr>
                <a:defRPr/>
              </a:pPr>
              <a:t>03/05/2023</a:t>
            </a:fld>
            <a:endParaRPr lang="it-IT"/>
          </a:p>
        </p:txBody>
      </p:sp>
      <p:sp>
        <p:nvSpPr>
          <p:cNvPr id="4" name="Segnaposto immagine diapositiva 3">
            <a:extLst>
              <a:ext uri="{FF2B5EF4-FFF2-40B4-BE49-F238E27FC236}">
                <a16:creationId xmlns="" xmlns:a16="http://schemas.microsoft.com/office/drawing/2014/main" id="{44B56CC8-25C2-F88F-39A0-2033306363F4}"/>
              </a:ext>
            </a:extLst>
          </p:cNvPr>
          <p:cNvSpPr>
            <a:spLocks noGrp="1" noRot="1" noChangeAspect="1"/>
          </p:cNvSpPr>
          <p:nvPr>
            <p:ph type="sldImg" idx="2"/>
          </p:nvPr>
        </p:nvSpPr>
        <p:spPr>
          <a:xfrm>
            <a:off x="3257550" y="509588"/>
            <a:ext cx="3390900" cy="2543175"/>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a:extLst>
              <a:ext uri="{FF2B5EF4-FFF2-40B4-BE49-F238E27FC236}">
                <a16:creationId xmlns="" xmlns:a16="http://schemas.microsoft.com/office/drawing/2014/main" id="{C7489D9D-8529-FAEF-FAA9-93E19ECDD59C}"/>
              </a:ext>
            </a:extLst>
          </p:cNvPr>
          <p:cNvSpPr>
            <a:spLocks noGrp="1"/>
          </p:cNvSpPr>
          <p:nvPr>
            <p:ph type="body" sz="quarter" idx="3"/>
          </p:nvPr>
        </p:nvSpPr>
        <p:spPr>
          <a:xfrm>
            <a:off x="990600" y="3222625"/>
            <a:ext cx="7924800" cy="3052763"/>
          </a:xfrm>
          <a:prstGeom prst="rect">
            <a:avLst/>
          </a:prstGeom>
        </p:spPr>
        <p:txBody>
          <a:bodyPr vert="horz" lIns="91440" tIns="45720" rIns="91440" bIns="45720" rtlCol="0">
            <a:normAutofit/>
          </a:bodyPr>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a:extLst>
              <a:ext uri="{FF2B5EF4-FFF2-40B4-BE49-F238E27FC236}">
                <a16:creationId xmlns="" xmlns:a16="http://schemas.microsoft.com/office/drawing/2014/main" id="{C0053A35-C920-D94E-7AAC-EDBA6E4F02A1}"/>
              </a:ext>
            </a:extLst>
          </p:cNvPr>
          <p:cNvSpPr>
            <a:spLocks noGrp="1"/>
          </p:cNvSpPr>
          <p:nvPr>
            <p:ph type="ftr" sz="quarter" idx="4"/>
          </p:nvPr>
        </p:nvSpPr>
        <p:spPr>
          <a:xfrm>
            <a:off x="0" y="6445250"/>
            <a:ext cx="4292600" cy="338138"/>
          </a:xfrm>
          <a:prstGeom prst="rect">
            <a:avLst/>
          </a:prstGeom>
        </p:spPr>
        <p:txBody>
          <a:bodyPr vert="horz" lIns="91440" tIns="45720" rIns="91440" bIns="45720" rtlCol="0" anchor="b"/>
          <a:lstStyle>
            <a:lvl1pPr algn="l" eaLnBrk="1" hangingPunct="1">
              <a:defRPr sz="1200"/>
            </a:lvl1pPr>
          </a:lstStyle>
          <a:p>
            <a:pPr>
              <a:defRPr/>
            </a:pPr>
            <a:endParaRPr lang="it-IT"/>
          </a:p>
        </p:txBody>
      </p:sp>
      <p:sp>
        <p:nvSpPr>
          <p:cNvPr id="7" name="Segnaposto numero diapositiva 6">
            <a:extLst>
              <a:ext uri="{FF2B5EF4-FFF2-40B4-BE49-F238E27FC236}">
                <a16:creationId xmlns="" xmlns:a16="http://schemas.microsoft.com/office/drawing/2014/main" id="{D22D3F1B-BDF1-EB24-A570-EE3CF346B24A}"/>
              </a:ext>
            </a:extLst>
          </p:cNvPr>
          <p:cNvSpPr>
            <a:spLocks noGrp="1"/>
          </p:cNvSpPr>
          <p:nvPr>
            <p:ph type="sldNum" sz="quarter" idx="5"/>
          </p:nvPr>
        </p:nvSpPr>
        <p:spPr>
          <a:xfrm>
            <a:off x="5611813" y="6445250"/>
            <a:ext cx="4292600" cy="338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F2A96CF4-04D3-4D9F-AB5D-B011316AB4B5}" type="slidenum">
              <a:rPr lang="it-IT" altLang="it-IT"/>
              <a:pPr/>
              <a:t>‹#›</a:t>
            </a:fld>
            <a:endParaRPr lang="it-IT" altLang="it-IT"/>
          </a:p>
        </p:txBody>
      </p:sp>
    </p:spTree>
    <p:extLst>
      <p:ext uri="{BB962C8B-B14F-4D97-AF65-F5344CB8AC3E}">
        <p14:creationId xmlns:p14="http://schemas.microsoft.com/office/powerpoint/2010/main" val="22935749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 xmlns:a16="http://schemas.microsoft.com/office/drawing/2014/main" id="{6993C9BA-FD63-E9C9-B6A2-E0F0B455F3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 xmlns:a16="http://schemas.microsoft.com/office/drawing/2014/main" id="{9286C641-EA5F-AA30-0655-28D690F975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49156" name="Slide Number Placeholder 3">
            <a:extLst>
              <a:ext uri="{FF2B5EF4-FFF2-40B4-BE49-F238E27FC236}">
                <a16:creationId xmlns="" xmlns:a16="http://schemas.microsoft.com/office/drawing/2014/main" id="{994F4E4A-7EAC-A214-1711-01ABAE407F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fld id="{DDE4F5C5-F321-441C-87B8-7F0A2B5F9F56}" type="slidenum">
              <a:rPr lang="it-IT" altLang="it-IT" sz="1200"/>
              <a:pPr/>
              <a:t>23</a:t>
            </a:fld>
            <a:endParaRPr lang="it-IT" altLang="it-IT" sz="1200"/>
          </a:p>
        </p:txBody>
      </p:sp>
    </p:spTree>
    <p:extLst>
      <p:ext uri="{BB962C8B-B14F-4D97-AF65-F5344CB8AC3E}">
        <p14:creationId xmlns:p14="http://schemas.microsoft.com/office/powerpoint/2010/main" val="1823273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a:extLst>
              <a:ext uri="{FF2B5EF4-FFF2-40B4-BE49-F238E27FC236}">
                <a16:creationId xmlns="" xmlns:a16="http://schemas.microsoft.com/office/drawing/2014/main" id="{D0EB116C-17A0-A17A-06BF-1348AE93B751}"/>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 xmlns:a16="http://schemas.microsoft.com/office/drawing/2014/main" id="{40FC1F19-A034-155F-2DB1-5D8923612AD1}"/>
              </a:ext>
            </a:extLst>
          </p:cNvPr>
          <p:cNvSpPr>
            <a:spLocks noGrp="1" noChangeArrowheads="1"/>
          </p:cNvSpPr>
          <p:nvPr>
            <p:ph type="ftr" sz="quarter" idx="11"/>
          </p:nvPr>
        </p:nvSpPr>
        <p:spPr>
          <a:ln/>
        </p:spPr>
        <p:txBody>
          <a:bodyPr/>
          <a:lstStyle>
            <a:lvl1pPr>
              <a:defRPr/>
            </a:lvl1pPr>
          </a:lstStyle>
          <a:p>
            <a:pPr>
              <a:defRPr/>
            </a:pPr>
            <a:r>
              <a:rPr lang="it-IT"/>
              <a:t>Dott.ssa Elena Chianese</a:t>
            </a:r>
          </a:p>
        </p:txBody>
      </p:sp>
      <p:sp>
        <p:nvSpPr>
          <p:cNvPr id="6" name="Rectangle 6">
            <a:extLst>
              <a:ext uri="{FF2B5EF4-FFF2-40B4-BE49-F238E27FC236}">
                <a16:creationId xmlns="" xmlns:a16="http://schemas.microsoft.com/office/drawing/2014/main" id="{8F3F234A-85B7-F3F4-43CD-ADF9E03EDA10}"/>
              </a:ext>
            </a:extLst>
          </p:cNvPr>
          <p:cNvSpPr>
            <a:spLocks noGrp="1" noChangeArrowheads="1"/>
          </p:cNvSpPr>
          <p:nvPr>
            <p:ph type="sldNum" sz="quarter" idx="12"/>
          </p:nvPr>
        </p:nvSpPr>
        <p:spPr>
          <a:ln/>
        </p:spPr>
        <p:txBody>
          <a:bodyPr/>
          <a:lstStyle>
            <a:lvl1pPr>
              <a:defRPr/>
            </a:lvl1pPr>
          </a:lstStyle>
          <a:p>
            <a:fld id="{1E202CAF-F0C2-47F8-942F-0124966FC4EF}" type="slidenum">
              <a:rPr lang="it-IT" altLang="it-IT"/>
              <a:pPr/>
              <a:t>‹#›</a:t>
            </a:fld>
            <a:endParaRPr lang="it-IT" altLang="it-IT"/>
          </a:p>
        </p:txBody>
      </p:sp>
    </p:spTree>
    <p:extLst>
      <p:ext uri="{BB962C8B-B14F-4D97-AF65-F5344CB8AC3E}">
        <p14:creationId xmlns:p14="http://schemas.microsoft.com/office/powerpoint/2010/main" val="1768376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 xmlns:a16="http://schemas.microsoft.com/office/drawing/2014/main" id="{910F1F47-30A1-8CC5-DC19-585BC77E9437}"/>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 xmlns:a16="http://schemas.microsoft.com/office/drawing/2014/main" id="{A05BA698-846F-E3F1-5970-309B89C7328A}"/>
              </a:ext>
            </a:extLst>
          </p:cNvPr>
          <p:cNvSpPr>
            <a:spLocks noGrp="1" noChangeArrowheads="1"/>
          </p:cNvSpPr>
          <p:nvPr>
            <p:ph type="ftr" sz="quarter" idx="11"/>
          </p:nvPr>
        </p:nvSpPr>
        <p:spPr>
          <a:ln/>
        </p:spPr>
        <p:txBody>
          <a:bodyPr/>
          <a:lstStyle>
            <a:lvl1pPr>
              <a:defRPr/>
            </a:lvl1pPr>
          </a:lstStyle>
          <a:p>
            <a:pPr>
              <a:defRPr/>
            </a:pPr>
            <a:r>
              <a:rPr lang="it-IT"/>
              <a:t>Dott.ssa Elena Chianese</a:t>
            </a:r>
          </a:p>
        </p:txBody>
      </p:sp>
      <p:sp>
        <p:nvSpPr>
          <p:cNvPr id="6" name="Rectangle 6">
            <a:extLst>
              <a:ext uri="{FF2B5EF4-FFF2-40B4-BE49-F238E27FC236}">
                <a16:creationId xmlns="" xmlns:a16="http://schemas.microsoft.com/office/drawing/2014/main" id="{5F5AB208-EEDC-0E37-1EC5-24FA7D968041}"/>
              </a:ext>
            </a:extLst>
          </p:cNvPr>
          <p:cNvSpPr>
            <a:spLocks noGrp="1" noChangeArrowheads="1"/>
          </p:cNvSpPr>
          <p:nvPr>
            <p:ph type="sldNum" sz="quarter" idx="12"/>
          </p:nvPr>
        </p:nvSpPr>
        <p:spPr>
          <a:ln/>
        </p:spPr>
        <p:txBody>
          <a:bodyPr/>
          <a:lstStyle>
            <a:lvl1pPr>
              <a:defRPr/>
            </a:lvl1pPr>
          </a:lstStyle>
          <a:p>
            <a:fld id="{D595D3F1-5B36-4E88-873A-477A30EA66E3}" type="slidenum">
              <a:rPr lang="it-IT" altLang="it-IT"/>
              <a:pPr/>
              <a:t>‹#›</a:t>
            </a:fld>
            <a:endParaRPr lang="it-IT" altLang="it-IT"/>
          </a:p>
        </p:txBody>
      </p:sp>
    </p:spTree>
    <p:extLst>
      <p:ext uri="{BB962C8B-B14F-4D97-AF65-F5344CB8AC3E}">
        <p14:creationId xmlns:p14="http://schemas.microsoft.com/office/powerpoint/2010/main" val="1851691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 xmlns:a16="http://schemas.microsoft.com/office/drawing/2014/main" id="{5057DFE8-8FAA-7417-5497-610FACF58F36}"/>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 xmlns:a16="http://schemas.microsoft.com/office/drawing/2014/main" id="{A3A3EFCA-6D8D-5EF7-E432-2382EF543027}"/>
              </a:ext>
            </a:extLst>
          </p:cNvPr>
          <p:cNvSpPr>
            <a:spLocks noGrp="1" noChangeArrowheads="1"/>
          </p:cNvSpPr>
          <p:nvPr>
            <p:ph type="ftr" sz="quarter" idx="11"/>
          </p:nvPr>
        </p:nvSpPr>
        <p:spPr>
          <a:ln/>
        </p:spPr>
        <p:txBody>
          <a:bodyPr/>
          <a:lstStyle>
            <a:lvl1pPr>
              <a:defRPr/>
            </a:lvl1pPr>
          </a:lstStyle>
          <a:p>
            <a:pPr>
              <a:defRPr/>
            </a:pPr>
            <a:r>
              <a:rPr lang="it-IT"/>
              <a:t>Dott.ssa Elena Chianese</a:t>
            </a:r>
          </a:p>
        </p:txBody>
      </p:sp>
      <p:sp>
        <p:nvSpPr>
          <p:cNvPr id="6" name="Rectangle 6">
            <a:extLst>
              <a:ext uri="{FF2B5EF4-FFF2-40B4-BE49-F238E27FC236}">
                <a16:creationId xmlns="" xmlns:a16="http://schemas.microsoft.com/office/drawing/2014/main" id="{8883CC60-7E16-5989-22EB-6A0CBB4C0591}"/>
              </a:ext>
            </a:extLst>
          </p:cNvPr>
          <p:cNvSpPr>
            <a:spLocks noGrp="1" noChangeArrowheads="1"/>
          </p:cNvSpPr>
          <p:nvPr>
            <p:ph type="sldNum" sz="quarter" idx="12"/>
          </p:nvPr>
        </p:nvSpPr>
        <p:spPr>
          <a:ln/>
        </p:spPr>
        <p:txBody>
          <a:bodyPr/>
          <a:lstStyle>
            <a:lvl1pPr>
              <a:defRPr/>
            </a:lvl1pPr>
          </a:lstStyle>
          <a:p>
            <a:fld id="{E5DBA75C-3F43-4802-B140-D06C607A9E6D}" type="slidenum">
              <a:rPr lang="it-IT" altLang="it-IT"/>
              <a:pPr/>
              <a:t>‹#›</a:t>
            </a:fld>
            <a:endParaRPr lang="it-IT" altLang="it-IT"/>
          </a:p>
        </p:txBody>
      </p:sp>
    </p:spTree>
    <p:extLst>
      <p:ext uri="{BB962C8B-B14F-4D97-AF65-F5344CB8AC3E}">
        <p14:creationId xmlns:p14="http://schemas.microsoft.com/office/powerpoint/2010/main" val="3026460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 xmlns:a16="http://schemas.microsoft.com/office/drawing/2014/main" id="{B2C2F583-6F36-8165-D5FD-C12BC94D225F}"/>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 xmlns:a16="http://schemas.microsoft.com/office/drawing/2014/main" id="{727F133C-DF2A-A885-8119-39F59BE42E09}"/>
              </a:ext>
            </a:extLst>
          </p:cNvPr>
          <p:cNvSpPr>
            <a:spLocks noGrp="1" noChangeArrowheads="1"/>
          </p:cNvSpPr>
          <p:nvPr>
            <p:ph type="ftr" sz="quarter" idx="11"/>
          </p:nvPr>
        </p:nvSpPr>
        <p:spPr>
          <a:ln/>
        </p:spPr>
        <p:txBody>
          <a:bodyPr/>
          <a:lstStyle>
            <a:lvl1pPr>
              <a:defRPr/>
            </a:lvl1pPr>
          </a:lstStyle>
          <a:p>
            <a:pPr>
              <a:defRPr/>
            </a:pPr>
            <a:r>
              <a:rPr lang="it-IT"/>
              <a:t>Dott.ssa Elena Chianese</a:t>
            </a:r>
          </a:p>
        </p:txBody>
      </p:sp>
      <p:sp>
        <p:nvSpPr>
          <p:cNvPr id="6" name="Rectangle 6">
            <a:extLst>
              <a:ext uri="{FF2B5EF4-FFF2-40B4-BE49-F238E27FC236}">
                <a16:creationId xmlns="" xmlns:a16="http://schemas.microsoft.com/office/drawing/2014/main" id="{29BADFB0-6425-732C-A2EF-7945C166D5ED}"/>
              </a:ext>
            </a:extLst>
          </p:cNvPr>
          <p:cNvSpPr>
            <a:spLocks noGrp="1" noChangeArrowheads="1"/>
          </p:cNvSpPr>
          <p:nvPr>
            <p:ph type="sldNum" sz="quarter" idx="12"/>
          </p:nvPr>
        </p:nvSpPr>
        <p:spPr>
          <a:ln/>
        </p:spPr>
        <p:txBody>
          <a:bodyPr/>
          <a:lstStyle>
            <a:lvl1pPr>
              <a:defRPr/>
            </a:lvl1pPr>
          </a:lstStyle>
          <a:p>
            <a:fld id="{D2FAE958-9210-4FA1-9B74-47ABDEFEC151}" type="slidenum">
              <a:rPr lang="it-IT" altLang="it-IT"/>
              <a:pPr/>
              <a:t>‹#›</a:t>
            </a:fld>
            <a:endParaRPr lang="it-IT" altLang="it-IT"/>
          </a:p>
        </p:txBody>
      </p:sp>
    </p:spTree>
    <p:extLst>
      <p:ext uri="{BB962C8B-B14F-4D97-AF65-F5344CB8AC3E}">
        <p14:creationId xmlns:p14="http://schemas.microsoft.com/office/powerpoint/2010/main" val="2152603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a:extLst>
              <a:ext uri="{FF2B5EF4-FFF2-40B4-BE49-F238E27FC236}">
                <a16:creationId xmlns="" xmlns:a16="http://schemas.microsoft.com/office/drawing/2014/main" id="{61CD7797-3E8C-D7F6-F7E4-11A6472B4854}"/>
              </a:ext>
            </a:extLst>
          </p:cNvPr>
          <p:cNvSpPr>
            <a:spLocks noGrp="1" noChangeArrowheads="1"/>
          </p:cNvSpPr>
          <p:nvPr>
            <p:ph type="dt" sz="half" idx="10"/>
          </p:nvPr>
        </p:nvSpPr>
        <p:spPr>
          <a:ln/>
        </p:spPr>
        <p:txBody>
          <a:bodyPr/>
          <a:lstStyle>
            <a:lvl1pPr>
              <a:defRPr/>
            </a:lvl1pPr>
          </a:lstStyle>
          <a:p>
            <a:pPr>
              <a:defRPr/>
            </a:pPr>
            <a:endParaRPr lang="it-IT"/>
          </a:p>
        </p:txBody>
      </p:sp>
      <p:sp>
        <p:nvSpPr>
          <p:cNvPr id="5" name="Rectangle 5">
            <a:extLst>
              <a:ext uri="{FF2B5EF4-FFF2-40B4-BE49-F238E27FC236}">
                <a16:creationId xmlns="" xmlns:a16="http://schemas.microsoft.com/office/drawing/2014/main" id="{721656F0-D717-D632-11B3-9D7D13E28D2E}"/>
              </a:ext>
            </a:extLst>
          </p:cNvPr>
          <p:cNvSpPr>
            <a:spLocks noGrp="1" noChangeArrowheads="1"/>
          </p:cNvSpPr>
          <p:nvPr>
            <p:ph type="ftr" sz="quarter" idx="11"/>
          </p:nvPr>
        </p:nvSpPr>
        <p:spPr>
          <a:ln/>
        </p:spPr>
        <p:txBody>
          <a:bodyPr/>
          <a:lstStyle>
            <a:lvl1pPr>
              <a:defRPr/>
            </a:lvl1pPr>
          </a:lstStyle>
          <a:p>
            <a:pPr>
              <a:defRPr/>
            </a:pPr>
            <a:r>
              <a:rPr lang="it-IT"/>
              <a:t>Dott.ssa Elena Chianese</a:t>
            </a:r>
          </a:p>
        </p:txBody>
      </p:sp>
      <p:sp>
        <p:nvSpPr>
          <p:cNvPr id="6" name="Rectangle 6">
            <a:extLst>
              <a:ext uri="{FF2B5EF4-FFF2-40B4-BE49-F238E27FC236}">
                <a16:creationId xmlns="" xmlns:a16="http://schemas.microsoft.com/office/drawing/2014/main" id="{89D90696-D2FB-0C98-E52A-E318FDD6EADA}"/>
              </a:ext>
            </a:extLst>
          </p:cNvPr>
          <p:cNvSpPr>
            <a:spLocks noGrp="1" noChangeArrowheads="1"/>
          </p:cNvSpPr>
          <p:nvPr>
            <p:ph type="sldNum" sz="quarter" idx="12"/>
          </p:nvPr>
        </p:nvSpPr>
        <p:spPr>
          <a:ln/>
        </p:spPr>
        <p:txBody>
          <a:bodyPr/>
          <a:lstStyle>
            <a:lvl1pPr>
              <a:defRPr/>
            </a:lvl1pPr>
          </a:lstStyle>
          <a:p>
            <a:fld id="{BE909AA2-67EA-4059-832E-DEDBAF3599CF}" type="slidenum">
              <a:rPr lang="it-IT" altLang="it-IT"/>
              <a:pPr/>
              <a:t>‹#›</a:t>
            </a:fld>
            <a:endParaRPr lang="it-IT" altLang="it-IT"/>
          </a:p>
        </p:txBody>
      </p:sp>
    </p:spTree>
    <p:extLst>
      <p:ext uri="{BB962C8B-B14F-4D97-AF65-F5344CB8AC3E}">
        <p14:creationId xmlns:p14="http://schemas.microsoft.com/office/powerpoint/2010/main" val="3056496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a:extLst>
              <a:ext uri="{FF2B5EF4-FFF2-40B4-BE49-F238E27FC236}">
                <a16:creationId xmlns="" xmlns:a16="http://schemas.microsoft.com/office/drawing/2014/main" id="{9EFBBCAD-FE7F-522D-CF6B-7C3243DF35A8}"/>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 xmlns:a16="http://schemas.microsoft.com/office/drawing/2014/main" id="{30EB07E2-26A7-4D36-CA14-0160B56202FA}"/>
              </a:ext>
            </a:extLst>
          </p:cNvPr>
          <p:cNvSpPr>
            <a:spLocks noGrp="1" noChangeArrowheads="1"/>
          </p:cNvSpPr>
          <p:nvPr>
            <p:ph type="ftr" sz="quarter" idx="11"/>
          </p:nvPr>
        </p:nvSpPr>
        <p:spPr>
          <a:ln/>
        </p:spPr>
        <p:txBody>
          <a:bodyPr/>
          <a:lstStyle>
            <a:lvl1pPr>
              <a:defRPr/>
            </a:lvl1pPr>
          </a:lstStyle>
          <a:p>
            <a:pPr>
              <a:defRPr/>
            </a:pPr>
            <a:r>
              <a:rPr lang="it-IT"/>
              <a:t>Dott.ssa Elena Chianese</a:t>
            </a:r>
          </a:p>
        </p:txBody>
      </p:sp>
      <p:sp>
        <p:nvSpPr>
          <p:cNvPr id="7" name="Rectangle 6">
            <a:extLst>
              <a:ext uri="{FF2B5EF4-FFF2-40B4-BE49-F238E27FC236}">
                <a16:creationId xmlns="" xmlns:a16="http://schemas.microsoft.com/office/drawing/2014/main" id="{D46CF7A2-2608-6FF7-590C-42539D545129}"/>
              </a:ext>
            </a:extLst>
          </p:cNvPr>
          <p:cNvSpPr>
            <a:spLocks noGrp="1" noChangeArrowheads="1"/>
          </p:cNvSpPr>
          <p:nvPr>
            <p:ph type="sldNum" sz="quarter" idx="12"/>
          </p:nvPr>
        </p:nvSpPr>
        <p:spPr>
          <a:ln/>
        </p:spPr>
        <p:txBody>
          <a:bodyPr/>
          <a:lstStyle>
            <a:lvl1pPr>
              <a:defRPr/>
            </a:lvl1pPr>
          </a:lstStyle>
          <a:p>
            <a:fld id="{DACF13A0-D8F5-44E5-959C-BC8D56DB9702}" type="slidenum">
              <a:rPr lang="it-IT" altLang="it-IT"/>
              <a:pPr/>
              <a:t>‹#›</a:t>
            </a:fld>
            <a:endParaRPr lang="it-IT" altLang="it-IT"/>
          </a:p>
        </p:txBody>
      </p:sp>
    </p:spTree>
    <p:extLst>
      <p:ext uri="{BB962C8B-B14F-4D97-AF65-F5344CB8AC3E}">
        <p14:creationId xmlns:p14="http://schemas.microsoft.com/office/powerpoint/2010/main" val="1870379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a:extLst>
              <a:ext uri="{FF2B5EF4-FFF2-40B4-BE49-F238E27FC236}">
                <a16:creationId xmlns="" xmlns:a16="http://schemas.microsoft.com/office/drawing/2014/main" id="{6E77B7B7-D6A6-5CDE-8410-F22462EE4B96}"/>
              </a:ext>
            </a:extLst>
          </p:cNvPr>
          <p:cNvSpPr>
            <a:spLocks noGrp="1" noChangeArrowheads="1"/>
          </p:cNvSpPr>
          <p:nvPr>
            <p:ph type="dt" sz="half" idx="10"/>
          </p:nvPr>
        </p:nvSpPr>
        <p:spPr>
          <a:ln/>
        </p:spPr>
        <p:txBody>
          <a:bodyPr/>
          <a:lstStyle>
            <a:lvl1pPr>
              <a:defRPr/>
            </a:lvl1pPr>
          </a:lstStyle>
          <a:p>
            <a:pPr>
              <a:defRPr/>
            </a:pPr>
            <a:endParaRPr lang="it-IT"/>
          </a:p>
        </p:txBody>
      </p:sp>
      <p:sp>
        <p:nvSpPr>
          <p:cNvPr id="8" name="Rectangle 5">
            <a:extLst>
              <a:ext uri="{FF2B5EF4-FFF2-40B4-BE49-F238E27FC236}">
                <a16:creationId xmlns="" xmlns:a16="http://schemas.microsoft.com/office/drawing/2014/main" id="{3365EBE0-6E65-2555-9B75-56C7B1A34FDB}"/>
              </a:ext>
            </a:extLst>
          </p:cNvPr>
          <p:cNvSpPr>
            <a:spLocks noGrp="1" noChangeArrowheads="1"/>
          </p:cNvSpPr>
          <p:nvPr>
            <p:ph type="ftr" sz="quarter" idx="11"/>
          </p:nvPr>
        </p:nvSpPr>
        <p:spPr>
          <a:ln/>
        </p:spPr>
        <p:txBody>
          <a:bodyPr/>
          <a:lstStyle>
            <a:lvl1pPr>
              <a:defRPr/>
            </a:lvl1pPr>
          </a:lstStyle>
          <a:p>
            <a:pPr>
              <a:defRPr/>
            </a:pPr>
            <a:r>
              <a:rPr lang="it-IT"/>
              <a:t>Dott.ssa Elena Chianese</a:t>
            </a:r>
          </a:p>
        </p:txBody>
      </p:sp>
      <p:sp>
        <p:nvSpPr>
          <p:cNvPr id="9" name="Rectangle 6">
            <a:extLst>
              <a:ext uri="{FF2B5EF4-FFF2-40B4-BE49-F238E27FC236}">
                <a16:creationId xmlns="" xmlns:a16="http://schemas.microsoft.com/office/drawing/2014/main" id="{2201C70F-D13F-9EB8-F2DE-7A53A6138B73}"/>
              </a:ext>
            </a:extLst>
          </p:cNvPr>
          <p:cNvSpPr>
            <a:spLocks noGrp="1" noChangeArrowheads="1"/>
          </p:cNvSpPr>
          <p:nvPr>
            <p:ph type="sldNum" sz="quarter" idx="12"/>
          </p:nvPr>
        </p:nvSpPr>
        <p:spPr>
          <a:ln/>
        </p:spPr>
        <p:txBody>
          <a:bodyPr/>
          <a:lstStyle>
            <a:lvl1pPr>
              <a:defRPr/>
            </a:lvl1pPr>
          </a:lstStyle>
          <a:p>
            <a:fld id="{1C1FDB26-A232-4D7B-AB14-690E2F1BB07D}" type="slidenum">
              <a:rPr lang="it-IT" altLang="it-IT"/>
              <a:pPr/>
              <a:t>‹#›</a:t>
            </a:fld>
            <a:endParaRPr lang="it-IT" altLang="it-IT"/>
          </a:p>
        </p:txBody>
      </p:sp>
    </p:spTree>
    <p:extLst>
      <p:ext uri="{BB962C8B-B14F-4D97-AF65-F5344CB8AC3E}">
        <p14:creationId xmlns:p14="http://schemas.microsoft.com/office/powerpoint/2010/main" val="3743489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a:extLst>
              <a:ext uri="{FF2B5EF4-FFF2-40B4-BE49-F238E27FC236}">
                <a16:creationId xmlns="" xmlns:a16="http://schemas.microsoft.com/office/drawing/2014/main" id="{BFD1E15B-0295-8445-453C-14C8D4D7FBB5}"/>
              </a:ext>
            </a:extLst>
          </p:cNvPr>
          <p:cNvSpPr>
            <a:spLocks noGrp="1" noChangeArrowheads="1"/>
          </p:cNvSpPr>
          <p:nvPr>
            <p:ph type="dt" sz="half" idx="10"/>
          </p:nvPr>
        </p:nvSpPr>
        <p:spPr>
          <a:ln/>
        </p:spPr>
        <p:txBody>
          <a:bodyPr/>
          <a:lstStyle>
            <a:lvl1pPr>
              <a:defRPr/>
            </a:lvl1pPr>
          </a:lstStyle>
          <a:p>
            <a:pPr>
              <a:defRPr/>
            </a:pPr>
            <a:endParaRPr lang="it-IT"/>
          </a:p>
        </p:txBody>
      </p:sp>
      <p:sp>
        <p:nvSpPr>
          <p:cNvPr id="4" name="Rectangle 5">
            <a:extLst>
              <a:ext uri="{FF2B5EF4-FFF2-40B4-BE49-F238E27FC236}">
                <a16:creationId xmlns="" xmlns:a16="http://schemas.microsoft.com/office/drawing/2014/main" id="{39D0453E-48B6-B52C-1C78-C8138AD518FC}"/>
              </a:ext>
            </a:extLst>
          </p:cNvPr>
          <p:cNvSpPr>
            <a:spLocks noGrp="1" noChangeArrowheads="1"/>
          </p:cNvSpPr>
          <p:nvPr>
            <p:ph type="ftr" sz="quarter" idx="11"/>
          </p:nvPr>
        </p:nvSpPr>
        <p:spPr>
          <a:ln/>
        </p:spPr>
        <p:txBody>
          <a:bodyPr/>
          <a:lstStyle>
            <a:lvl1pPr>
              <a:defRPr/>
            </a:lvl1pPr>
          </a:lstStyle>
          <a:p>
            <a:pPr>
              <a:defRPr/>
            </a:pPr>
            <a:r>
              <a:rPr lang="it-IT"/>
              <a:t>Dott.ssa Elena Chianese</a:t>
            </a:r>
          </a:p>
        </p:txBody>
      </p:sp>
      <p:sp>
        <p:nvSpPr>
          <p:cNvPr id="5" name="Rectangle 6">
            <a:extLst>
              <a:ext uri="{FF2B5EF4-FFF2-40B4-BE49-F238E27FC236}">
                <a16:creationId xmlns="" xmlns:a16="http://schemas.microsoft.com/office/drawing/2014/main" id="{CFB9AC1B-0733-A217-E1B5-CB4BAA13AF01}"/>
              </a:ext>
            </a:extLst>
          </p:cNvPr>
          <p:cNvSpPr>
            <a:spLocks noGrp="1" noChangeArrowheads="1"/>
          </p:cNvSpPr>
          <p:nvPr>
            <p:ph type="sldNum" sz="quarter" idx="12"/>
          </p:nvPr>
        </p:nvSpPr>
        <p:spPr>
          <a:ln/>
        </p:spPr>
        <p:txBody>
          <a:bodyPr/>
          <a:lstStyle>
            <a:lvl1pPr>
              <a:defRPr/>
            </a:lvl1pPr>
          </a:lstStyle>
          <a:p>
            <a:fld id="{C34CE3D0-DE75-42CF-A501-E26F0FC83CD1}" type="slidenum">
              <a:rPr lang="it-IT" altLang="it-IT"/>
              <a:pPr/>
              <a:t>‹#›</a:t>
            </a:fld>
            <a:endParaRPr lang="it-IT" altLang="it-IT"/>
          </a:p>
        </p:txBody>
      </p:sp>
    </p:spTree>
    <p:extLst>
      <p:ext uri="{BB962C8B-B14F-4D97-AF65-F5344CB8AC3E}">
        <p14:creationId xmlns:p14="http://schemas.microsoft.com/office/powerpoint/2010/main" val="2863728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FDF60B48-64E4-F6DB-472B-C6C511395AA6}"/>
              </a:ext>
            </a:extLst>
          </p:cNvPr>
          <p:cNvSpPr>
            <a:spLocks noGrp="1" noChangeArrowheads="1"/>
          </p:cNvSpPr>
          <p:nvPr>
            <p:ph type="dt" sz="half" idx="10"/>
          </p:nvPr>
        </p:nvSpPr>
        <p:spPr>
          <a:ln/>
        </p:spPr>
        <p:txBody>
          <a:bodyPr/>
          <a:lstStyle>
            <a:lvl1pPr>
              <a:defRPr/>
            </a:lvl1pPr>
          </a:lstStyle>
          <a:p>
            <a:pPr>
              <a:defRPr/>
            </a:pPr>
            <a:endParaRPr lang="it-IT"/>
          </a:p>
        </p:txBody>
      </p:sp>
      <p:sp>
        <p:nvSpPr>
          <p:cNvPr id="3" name="Rectangle 5">
            <a:extLst>
              <a:ext uri="{FF2B5EF4-FFF2-40B4-BE49-F238E27FC236}">
                <a16:creationId xmlns="" xmlns:a16="http://schemas.microsoft.com/office/drawing/2014/main" id="{C7E58A2D-109E-F1D0-4A0E-1C6C38B8C7D4}"/>
              </a:ext>
            </a:extLst>
          </p:cNvPr>
          <p:cNvSpPr>
            <a:spLocks noGrp="1" noChangeArrowheads="1"/>
          </p:cNvSpPr>
          <p:nvPr>
            <p:ph type="ftr" sz="quarter" idx="11"/>
          </p:nvPr>
        </p:nvSpPr>
        <p:spPr>
          <a:ln/>
        </p:spPr>
        <p:txBody>
          <a:bodyPr/>
          <a:lstStyle>
            <a:lvl1pPr>
              <a:defRPr/>
            </a:lvl1pPr>
          </a:lstStyle>
          <a:p>
            <a:pPr>
              <a:defRPr/>
            </a:pPr>
            <a:r>
              <a:rPr lang="it-IT"/>
              <a:t>Dott.ssa Elena Chianese</a:t>
            </a:r>
          </a:p>
        </p:txBody>
      </p:sp>
      <p:sp>
        <p:nvSpPr>
          <p:cNvPr id="4" name="Rectangle 6">
            <a:extLst>
              <a:ext uri="{FF2B5EF4-FFF2-40B4-BE49-F238E27FC236}">
                <a16:creationId xmlns="" xmlns:a16="http://schemas.microsoft.com/office/drawing/2014/main" id="{713DEE06-484C-C7C8-0561-00DB27B67F42}"/>
              </a:ext>
            </a:extLst>
          </p:cNvPr>
          <p:cNvSpPr>
            <a:spLocks noGrp="1" noChangeArrowheads="1"/>
          </p:cNvSpPr>
          <p:nvPr>
            <p:ph type="sldNum" sz="quarter" idx="12"/>
          </p:nvPr>
        </p:nvSpPr>
        <p:spPr>
          <a:ln/>
        </p:spPr>
        <p:txBody>
          <a:bodyPr/>
          <a:lstStyle>
            <a:lvl1pPr>
              <a:defRPr/>
            </a:lvl1pPr>
          </a:lstStyle>
          <a:p>
            <a:fld id="{B8EBAF03-A64F-4129-A896-FB180F1C145D}" type="slidenum">
              <a:rPr lang="it-IT" altLang="it-IT"/>
              <a:pPr/>
              <a:t>‹#›</a:t>
            </a:fld>
            <a:endParaRPr lang="it-IT" altLang="it-IT"/>
          </a:p>
        </p:txBody>
      </p:sp>
    </p:spTree>
    <p:extLst>
      <p:ext uri="{BB962C8B-B14F-4D97-AF65-F5344CB8AC3E}">
        <p14:creationId xmlns:p14="http://schemas.microsoft.com/office/powerpoint/2010/main" val="1294538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 xmlns:a16="http://schemas.microsoft.com/office/drawing/2014/main" id="{63E57FFE-4AFC-DD64-A498-7349510208E7}"/>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 xmlns:a16="http://schemas.microsoft.com/office/drawing/2014/main" id="{EE00BDC4-C9BF-D085-D5A2-8FE793E0A64D}"/>
              </a:ext>
            </a:extLst>
          </p:cNvPr>
          <p:cNvSpPr>
            <a:spLocks noGrp="1" noChangeArrowheads="1"/>
          </p:cNvSpPr>
          <p:nvPr>
            <p:ph type="ftr" sz="quarter" idx="11"/>
          </p:nvPr>
        </p:nvSpPr>
        <p:spPr>
          <a:ln/>
        </p:spPr>
        <p:txBody>
          <a:bodyPr/>
          <a:lstStyle>
            <a:lvl1pPr>
              <a:defRPr/>
            </a:lvl1pPr>
          </a:lstStyle>
          <a:p>
            <a:pPr>
              <a:defRPr/>
            </a:pPr>
            <a:r>
              <a:rPr lang="it-IT"/>
              <a:t>Dott.ssa Elena Chianese</a:t>
            </a:r>
          </a:p>
        </p:txBody>
      </p:sp>
      <p:sp>
        <p:nvSpPr>
          <p:cNvPr id="7" name="Rectangle 6">
            <a:extLst>
              <a:ext uri="{FF2B5EF4-FFF2-40B4-BE49-F238E27FC236}">
                <a16:creationId xmlns="" xmlns:a16="http://schemas.microsoft.com/office/drawing/2014/main" id="{C4F48069-422D-028F-5912-340D25CCB822}"/>
              </a:ext>
            </a:extLst>
          </p:cNvPr>
          <p:cNvSpPr>
            <a:spLocks noGrp="1" noChangeArrowheads="1"/>
          </p:cNvSpPr>
          <p:nvPr>
            <p:ph type="sldNum" sz="quarter" idx="12"/>
          </p:nvPr>
        </p:nvSpPr>
        <p:spPr>
          <a:ln/>
        </p:spPr>
        <p:txBody>
          <a:bodyPr/>
          <a:lstStyle>
            <a:lvl1pPr>
              <a:defRPr/>
            </a:lvl1pPr>
          </a:lstStyle>
          <a:p>
            <a:fld id="{65BFFACF-52B5-43A4-9E48-45098D08EDB7}" type="slidenum">
              <a:rPr lang="it-IT" altLang="it-IT"/>
              <a:pPr/>
              <a:t>‹#›</a:t>
            </a:fld>
            <a:endParaRPr lang="it-IT" altLang="it-IT"/>
          </a:p>
        </p:txBody>
      </p:sp>
    </p:spTree>
    <p:extLst>
      <p:ext uri="{BB962C8B-B14F-4D97-AF65-F5344CB8AC3E}">
        <p14:creationId xmlns:p14="http://schemas.microsoft.com/office/powerpoint/2010/main" val="36251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 xmlns:a16="http://schemas.microsoft.com/office/drawing/2014/main" id="{8A94C6D9-FBC5-5DCD-5C66-54231F61FC1E}"/>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 xmlns:a16="http://schemas.microsoft.com/office/drawing/2014/main" id="{AE3169A2-F318-BFCC-8C48-429806A45830}"/>
              </a:ext>
            </a:extLst>
          </p:cNvPr>
          <p:cNvSpPr>
            <a:spLocks noGrp="1" noChangeArrowheads="1"/>
          </p:cNvSpPr>
          <p:nvPr>
            <p:ph type="ftr" sz="quarter" idx="11"/>
          </p:nvPr>
        </p:nvSpPr>
        <p:spPr>
          <a:ln/>
        </p:spPr>
        <p:txBody>
          <a:bodyPr/>
          <a:lstStyle>
            <a:lvl1pPr>
              <a:defRPr/>
            </a:lvl1pPr>
          </a:lstStyle>
          <a:p>
            <a:pPr>
              <a:defRPr/>
            </a:pPr>
            <a:r>
              <a:rPr lang="it-IT"/>
              <a:t>Dott.ssa Elena Chianese</a:t>
            </a:r>
          </a:p>
        </p:txBody>
      </p:sp>
      <p:sp>
        <p:nvSpPr>
          <p:cNvPr id="7" name="Rectangle 6">
            <a:extLst>
              <a:ext uri="{FF2B5EF4-FFF2-40B4-BE49-F238E27FC236}">
                <a16:creationId xmlns="" xmlns:a16="http://schemas.microsoft.com/office/drawing/2014/main" id="{36C85BE1-66FB-6C0C-464B-BAA18055E1E1}"/>
              </a:ext>
            </a:extLst>
          </p:cNvPr>
          <p:cNvSpPr>
            <a:spLocks noGrp="1" noChangeArrowheads="1"/>
          </p:cNvSpPr>
          <p:nvPr>
            <p:ph type="sldNum" sz="quarter" idx="12"/>
          </p:nvPr>
        </p:nvSpPr>
        <p:spPr>
          <a:ln/>
        </p:spPr>
        <p:txBody>
          <a:bodyPr/>
          <a:lstStyle>
            <a:lvl1pPr>
              <a:defRPr/>
            </a:lvl1pPr>
          </a:lstStyle>
          <a:p>
            <a:fld id="{7573EB08-C6AA-4BA0-94B7-71BC27FD69CB}" type="slidenum">
              <a:rPr lang="it-IT" altLang="it-IT"/>
              <a:pPr/>
              <a:t>‹#›</a:t>
            </a:fld>
            <a:endParaRPr lang="it-IT" altLang="it-IT"/>
          </a:p>
        </p:txBody>
      </p:sp>
    </p:spTree>
    <p:extLst>
      <p:ext uri="{BB962C8B-B14F-4D97-AF65-F5344CB8AC3E}">
        <p14:creationId xmlns:p14="http://schemas.microsoft.com/office/powerpoint/2010/main" val="3145347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7001">
              <a:srgbClr val="E6E6E6"/>
            </a:gs>
            <a:gs pos="32001">
              <a:srgbClr val="7D8496"/>
            </a:gs>
            <a:gs pos="47000">
              <a:srgbClr val="E6E6E6"/>
            </a:gs>
            <a:gs pos="85001">
              <a:srgbClr val="7D8496"/>
            </a:gs>
            <a:gs pos="100000">
              <a:srgbClr val="E6E6E6"/>
            </a:gs>
          </a:gsLst>
          <a:lin ang="5400000"/>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 xmlns:a16="http://schemas.microsoft.com/office/drawing/2014/main" id="{7966E32E-D9BD-AD9E-8FBE-B69A9FC8B537}"/>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 dello schema</a:t>
            </a:r>
          </a:p>
        </p:txBody>
      </p:sp>
      <p:sp>
        <p:nvSpPr>
          <p:cNvPr id="1027" name="Rectangle 3">
            <a:extLst>
              <a:ext uri="{FF2B5EF4-FFF2-40B4-BE49-F238E27FC236}">
                <a16:creationId xmlns="" xmlns:a16="http://schemas.microsoft.com/office/drawing/2014/main" id="{851DAFC7-F898-BDAC-A143-4F926329B82C}"/>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a:extLst>
              <a:ext uri="{FF2B5EF4-FFF2-40B4-BE49-F238E27FC236}">
                <a16:creationId xmlns="" xmlns:a16="http://schemas.microsoft.com/office/drawing/2014/main" id="{B5115580-E4FB-0EEE-9D31-D3C27773C435}"/>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it-IT"/>
          </a:p>
        </p:txBody>
      </p:sp>
      <p:sp>
        <p:nvSpPr>
          <p:cNvPr id="1029" name="Rectangle 5">
            <a:extLst>
              <a:ext uri="{FF2B5EF4-FFF2-40B4-BE49-F238E27FC236}">
                <a16:creationId xmlns="" xmlns:a16="http://schemas.microsoft.com/office/drawing/2014/main" id="{03F53BB7-1D6E-9E82-0D8F-C856225D09D3}"/>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r>
              <a:rPr lang="it-IT"/>
              <a:t>Dott.ssa Elena Chianese</a:t>
            </a:r>
          </a:p>
        </p:txBody>
      </p:sp>
      <p:sp>
        <p:nvSpPr>
          <p:cNvPr id="1030" name="Rectangle 6">
            <a:extLst>
              <a:ext uri="{FF2B5EF4-FFF2-40B4-BE49-F238E27FC236}">
                <a16:creationId xmlns="" xmlns:a16="http://schemas.microsoft.com/office/drawing/2014/main" id="{4588923B-49AD-16D4-7107-25F492ED2185}"/>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anose="02020603050405020304" pitchFamily="18" charset="0"/>
              </a:defRPr>
            </a:lvl1pPr>
          </a:lstStyle>
          <a:p>
            <a:fld id="{91801249-12D7-4479-B38D-E66EC6EE2CB6}" type="slidenum">
              <a:rPr lang="it-IT" altLang="it-IT"/>
              <a:pPr/>
              <a:t>‹#›</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29.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8.jpeg"/><Relationship Id="rId5" Type="http://schemas.openxmlformats.org/officeDocument/2006/relationships/image" Target="../media/image26.wmf"/><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41.wmf"/><Relationship Id="rId5" Type="http://schemas.openxmlformats.org/officeDocument/2006/relationships/oleObject" Target="../embeddings/oleObject4.bin"/><Relationship Id="rId4" Type="http://schemas.openxmlformats.org/officeDocument/2006/relationships/image" Target="../media/image40.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asellaDiTesto 4">
            <a:extLst>
              <a:ext uri="{FF2B5EF4-FFF2-40B4-BE49-F238E27FC236}">
                <a16:creationId xmlns="" xmlns:a16="http://schemas.microsoft.com/office/drawing/2014/main" id="{BEDAA0EE-AB76-854A-55FF-0827EB8A74C5}"/>
              </a:ext>
            </a:extLst>
          </p:cNvPr>
          <p:cNvSpPr txBox="1">
            <a:spLocks noChangeArrowheads="1"/>
          </p:cNvSpPr>
          <p:nvPr/>
        </p:nvSpPr>
        <p:spPr bwMode="auto">
          <a:xfrm>
            <a:off x="1371600" y="0"/>
            <a:ext cx="72390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None/>
            </a:pPr>
            <a:r>
              <a:rPr lang="it-IT" altLang="it-IT" sz="2800" dirty="0">
                <a:latin typeface="Comic Sans MS"/>
                <a:cs typeface="Arial"/>
              </a:rPr>
              <a:t>Corso di Chimica dell’ Ambiente  </a:t>
            </a:r>
            <a:endParaRPr lang="it-IT" altLang="it-IT" sz="2800">
              <a:latin typeface="Comic Sans MS" panose="030F0702030302020204" pitchFamily="66" charset="0"/>
              <a:cs typeface="Arial" panose="020B0604020202020204" pitchFamily="34" charset="0"/>
            </a:endParaRPr>
          </a:p>
          <a:p>
            <a:pPr algn="ctr" eaLnBrk="1" hangingPunct="1">
              <a:spcBef>
                <a:spcPct val="0"/>
              </a:spcBef>
              <a:buNone/>
            </a:pPr>
            <a:r>
              <a:rPr lang="it-IT" altLang="it-IT" sz="2000" dirty="0">
                <a:latin typeface="Comic Sans MS"/>
                <a:cs typeface="Arial"/>
              </a:rPr>
              <a:t>Laurea Magistrale in </a:t>
            </a:r>
            <a:endParaRPr lang="it-IT" altLang="it-IT" sz="2000" dirty="0">
              <a:latin typeface="Comic Sans MS" panose="030F0702030302020204" pitchFamily="66" charset="0"/>
              <a:cs typeface="Arial" panose="020B0604020202020204" pitchFamily="34" charset="0"/>
            </a:endParaRPr>
          </a:p>
          <a:p>
            <a:pPr algn="ctr" eaLnBrk="1" hangingPunct="1">
              <a:spcBef>
                <a:spcPct val="0"/>
              </a:spcBef>
              <a:buNone/>
            </a:pPr>
            <a:r>
              <a:rPr lang="it-IT" altLang="it-IT" sz="2000" dirty="0">
                <a:latin typeface="Comic Sans MS"/>
                <a:cs typeface="Arial"/>
              </a:rPr>
              <a:t>Biologia per la Sostenibilità </a:t>
            </a:r>
            <a:endParaRPr lang="it-IT" altLang="it-IT" sz="2000" dirty="0">
              <a:latin typeface="Comic Sans MS" panose="030F0702030302020204" pitchFamily="66" charset="0"/>
              <a:cs typeface="Arial" panose="020B0604020202020204" pitchFamily="34" charset="0"/>
            </a:endParaRPr>
          </a:p>
        </p:txBody>
      </p:sp>
      <p:sp>
        <p:nvSpPr>
          <p:cNvPr id="2051" name="CasellaDiTesto 5">
            <a:extLst>
              <a:ext uri="{FF2B5EF4-FFF2-40B4-BE49-F238E27FC236}">
                <a16:creationId xmlns="" xmlns:a16="http://schemas.microsoft.com/office/drawing/2014/main" id="{C1B9503B-37AE-02AD-30CB-2AD89712181D}"/>
              </a:ext>
            </a:extLst>
          </p:cNvPr>
          <p:cNvSpPr txBox="1">
            <a:spLocks noChangeArrowheads="1"/>
          </p:cNvSpPr>
          <p:nvPr/>
        </p:nvSpPr>
        <p:spPr bwMode="auto">
          <a:xfrm>
            <a:off x="1981200" y="1260475"/>
            <a:ext cx="54864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400" i="1" dirty="0">
                <a:latin typeface="Comic Sans MS"/>
                <a:cs typeface="Arial"/>
              </a:rPr>
              <a:t>Prof.ssa Elena Chianese</a:t>
            </a:r>
          </a:p>
          <a:p>
            <a:pPr algn="ctr" eaLnBrk="1" hangingPunct="1">
              <a:spcBef>
                <a:spcPct val="0"/>
              </a:spcBef>
              <a:buFontTx/>
              <a:buNone/>
            </a:pPr>
            <a:endParaRPr lang="it-IT" altLang="it-IT" sz="2000" dirty="0">
              <a:latin typeface="Comic Sans MS" panose="030F0702030302020204" pitchFamily="66" charset="0"/>
              <a:cs typeface="Arial" panose="020B0604020202020204" pitchFamily="34" charset="0"/>
            </a:endParaRPr>
          </a:p>
          <a:p>
            <a:pPr algn="ctr" eaLnBrk="1" hangingPunct="1">
              <a:spcBef>
                <a:spcPct val="0"/>
              </a:spcBef>
              <a:buFontTx/>
              <a:buNone/>
            </a:pPr>
            <a:r>
              <a:rPr lang="it-IT" altLang="it-IT" sz="1600" dirty="0">
                <a:latin typeface="Comic Sans MS"/>
                <a:cs typeface="Arial"/>
              </a:rPr>
              <a:t>Dip. di Scienze </a:t>
            </a:r>
            <a:r>
              <a:rPr lang="it-IT" altLang="it-IT" sz="1600" dirty="0" smtClean="0">
                <a:latin typeface="Comic Sans MS"/>
                <a:cs typeface="Arial"/>
              </a:rPr>
              <a:t>e Tecnologie</a:t>
            </a:r>
            <a:endParaRPr lang="it-IT" altLang="it-IT" sz="1600" dirty="0">
              <a:latin typeface="Comic Sans MS"/>
              <a:cs typeface="Arial"/>
            </a:endParaRPr>
          </a:p>
          <a:p>
            <a:pPr algn="ctr" eaLnBrk="1" hangingPunct="1">
              <a:spcBef>
                <a:spcPct val="0"/>
              </a:spcBef>
              <a:buFontTx/>
              <a:buNone/>
            </a:pPr>
            <a:r>
              <a:rPr lang="it-IT" altLang="it-IT" sz="1600" dirty="0">
                <a:latin typeface="Comic Sans MS"/>
                <a:cs typeface="Arial"/>
              </a:rPr>
              <a:t>Università Parthenope</a:t>
            </a:r>
          </a:p>
          <a:p>
            <a:pPr algn="ctr" eaLnBrk="1" hangingPunct="1">
              <a:spcBef>
                <a:spcPct val="0"/>
              </a:spcBef>
              <a:buFontTx/>
              <a:buNone/>
            </a:pPr>
            <a:r>
              <a:rPr lang="it-IT" altLang="it-IT" sz="1600" dirty="0">
                <a:latin typeface="Comic Sans MS"/>
                <a:cs typeface="Arial"/>
              </a:rPr>
              <a:t>Tel. 0815476631</a:t>
            </a:r>
          </a:p>
          <a:p>
            <a:pPr algn="ctr" eaLnBrk="1" hangingPunct="1">
              <a:spcBef>
                <a:spcPct val="0"/>
              </a:spcBef>
              <a:buFontTx/>
              <a:buNone/>
            </a:pPr>
            <a:r>
              <a:rPr lang="it-IT" altLang="it-IT" sz="1600" dirty="0">
                <a:latin typeface="Comic Sans MS"/>
                <a:cs typeface="Arial"/>
              </a:rPr>
              <a:t>elena.chianese@uniparthenope.it</a:t>
            </a:r>
          </a:p>
        </p:txBody>
      </p:sp>
      <p:sp>
        <p:nvSpPr>
          <p:cNvPr id="2052" name="Segnaposto numero diapositiva 6">
            <a:extLst>
              <a:ext uri="{FF2B5EF4-FFF2-40B4-BE49-F238E27FC236}">
                <a16:creationId xmlns="" xmlns:a16="http://schemas.microsoft.com/office/drawing/2014/main" id="{73D34D88-84F2-1FD5-762F-9C2DD5D0CB55}"/>
              </a:ext>
            </a:extLst>
          </p:cNvPr>
          <p:cNvSpPr txBox="1">
            <a:spLocks noGrp="1"/>
          </p:cNvSpPr>
          <p:nvPr/>
        </p:nvSpPr>
        <p:spPr bwMode="auto">
          <a:xfrm>
            <a:off x="8382000" y="6473825"/>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FDF4C823-05C2-4533-99E2-B1CF4FF4788C}" type="slidenum">
              <a:rPr lang="it-IT" altLang="it-IT" sz="1000">
                <a:latin typeface="Comic Sans MS" panose="030F0702030302020204" pitchFamily="66" charset="0"/>
              </a:rPr>
              <a:pPr algn="r" eaLnBrk="1" hangingPunct="1">
                <a:spcBef>
                  <a:spcPct val="0"/>
                </a:spcBef>
                <a:buFontTx/>
                <a:buNone/>
              </a:pPr>
              <a:t>1</a:t>
            </a:fld>
            <a:endParaRPr lang="it-IT" altLang="it-IT" sz="1000">
              <a:latin typeface="Comic Sans MS" panose="030F0702030302020204" pitchFamily="66" charset="0"/>
            </a:endParaRPr>
          </a:p>
        </p:txBody>
      </p:sp>
      <p:sp>
        <p:nvSpPr>
          <p:cNvPr id="2053" name="Segnaposto data 4">
            <a:extLst>
              <a:ext uri="{FF2B5EF4-FFF2-40B4-BE49-F238E27FC236}">
                <a16:creationId xmlns="" xmlns:a16="http://schemas.microsoft.com/office/drawing/2014/main" id="{1E178DD0-F3EB-60B9-1B76-6DB29F4DD3D5}"/>
              </a:ext>
            </a:extLst>
          </p:cNvPr>
          <p:cNvSpPr txBox="1">
            <a:spLocks noGrp="1"/>
          </p:cNvSpPr>
          <p:nvPr/>
        </p:nvSpPr>
        <p:spPr bwMode="auto">
          <a:xfrm>
            <a:off x="457200" y="6553200"/>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000">
                <a:latin typeface="Comic Sans MS" panose="030F0702030302020204" pitchFamily="66" charset="0"/>
              </a:rPr>
              <a:t>Corso di  Chimica dell’Ambiente </a:t>
            </a:r>
          </a:p>
        </p:txBody>
      </p:sp>
      <p:sp>
        <p:nvSpPr>
          <p:cNvPr id="2055" name="CasellaDiTesto 4">
            <a:extLst>
              <a:ext uri="{FF2B5EF4-FFF2-40B4-BE49-F238E27FC236}">
                <a16:creationId xmlns="" xmlns:a16="http://schemas.microsoft.com/office/drawing/2014/main" id="{15632500-0477-4D17-46C4-099F7B51E863}"/>
              </a:ext>
            </a:extLst>
          </p:cNvPr>
          <p:cNvSpPr txBox="1">
            <a:spLocks noChangeArrowheads="1"/>
          </p:cNvSpPr>
          <p:nvPr/>
        </p:nvSpPr>
        <p:spPr bwMode="auto">
          <a:xfrm>
            <a:off x="381000" y="5724525"/>
            <a:ext cx="838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400" u="sng">
                <a:latin typeface="Comic Sans MS" panose="030F0702030302020204" pitchFamily="66" charset="0"/>
              </a:rPr>
              <a:t>Argomento della presentazione</a:t>
            </a:r>
            <a:r>
              <a:rPr lang="it-IT" altLang="it-IT" sz="1400">
                <a:latin typeface="Comic Sans MS" panose="030F0702030302020204" pitchFamily="66" charset="0"/>
              </a:rPr>
              <a:t>: tecniche di analisi degli inquinanti dei settori aria, acque e suolo.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analizzatori tipo B">
            <a:extLst>
              <a:ext uri="{FF2B5EF4-FFF2-40B4-BE49-F238E27FC236}">
                <a16:creationId xmlns="" xmlns:a16="http://schemas.microsoft.com/office/drawing/2014/main" id="{340ACFC8-342B-7EB4-620D-8776E6287F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7818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4" descr="centralina tipo B">
            <a:extLst>
              <a:ext uri="{FF2B5EF4-FFF2-40B4-BE49-F238E27FC236}">
                <a16:creationId xmlns="" xmlns:a16="http://schemas.microsoft.com/office/drawing/2014/main" id="{F0E10207-21C9-D43A-B86C-2FF4D21078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3313" y="2590800"/>
            <a:ext cx="5500687" cy="380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5">
            <a:extLst>
              <a:ext uri="{FF2B5EF4-FFF2-40B4-BE49-F238E27FC236}">
                <a16:creationId xmlns="" xmlns:a16="http://schemas.microsoft.com/office/drawing/2014/main" id="{0A45FB07-9BFE-D1B8-7499-C9B5EFBAEE67}"/>
              </a:ext>
            </a:extLst>
          </p:cNvPr>
          <p:cNvSpPr txBox="1">
            <a:spLocks noChangeArrowheads="1"/>
          </p:cNvSpPr>
          <p:nvPr/>
        </p:nvSpPr>
        <p:spPr bwMode="auto">
          <a:xfrm>
            <a:off x="7164388" y="503238"/>
            <a:ext cx="1727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400">
                <a:latin typeface="Comic Sans MS" panose="030F0702030302020204" pitchFamily="66" charset="0"/>
              </a:rPr>
              <a:t>Centraline </a:t>
            </a:r>
          </a:p>
          <a:p>
            <a:pPr algn="ctr" eaLnBrk="1" hangingPunct="1">
              <a:spcBef>
                <a:spcPct val="0"/>
              </a:spcBef>
              <a:buFontTx/>
              <a:buNone/>
            </a:pPr>
            <a:r>
              <a:rPr lang="it-IT" altLang="it-IT" sz="2400">
                <a:latin typeface="Comic Sans MS" panose="030F0702030302020204" pitchFamily="66" charset="0"/>
              </a:rPr>
              <a:t>Tipo B</a:t>
            </a:r>
          </a:p>
        </p:txBody>
      </p:sp>
      <p:grpSp>
        <p:nvGrpSpPr>
          <p:cNvPr id="11269" name="Group 6">
            <a:extLst>
              <a:ext uri="{FF2B5EF4-FFF2-40B4-BE49-F238E27FC236}">
                <a16:creationId xmlns="" xmlns:a16="http://schemas.microsoft.com/office/drawing/2014/main" id="{19922D51-EB42-3E74-6BBC-CA90A426FA2C}"/>
              </a:ext>
            </a:extLst>
          </p:cNvPr>
          <p:cNvGrpSpPr>
            <a:grpSpLocks/>
          </p:cNvGrpSpPr>
          <p:nvPr/>
        </p:nvGrpSpPr>
        <p:grpSpPr bwMode="auto">
          <a:xfrm>
            <a:off x="381000" y="2667000"/>
            <a:ext cx="2514600" cy="3140075"/>
            <a:chOff x="240" y="1440"/>
            <a:chExt cx="1584" cy="1978"/>
          </a:xfrm>
        </p:grpSpPr>
        <p:sp>
          <p:nvSpPr>
            <p:cNvPr id="11273" name="Text Box 7">
              <a:extLst>
                <a:ext uri="{FF2B5EF4-FFF2-40B4-BE49-F238E27FC236}">
                  <a16:creationId xmlns="" xmlns:a16="http://schemas.microsoft.com/office/drawing/2014/main" id="{58178C59-3E6D-B093-A11E-E580540BD046}"/>
                </a:ext>
              </a:extLst>
            </p:cNvPr>
            <p:cNvSpPr txBox="1">
              <a:spLocks noChangeArrowheads="1"/>
            </p:cNvSpPr>
            <p:nvPr/>
          </p:nvSpPr>
          <p:spPr bwMode="auto">
            <a:xfrm>
              <a:off x="240" y="2208"/>
              <a:ext cx="1344" cy="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000">
                  <a:latin typeface="Comic Sans MS" panose="030F0702030302020204" pitchFamily="66" charset="0"/>
                </a:rPr>
                <a:t>Sensori presenti.</a:t>
              </a:r>
            </a:p>
            <a:p>
              <a:pPr eaLnBrk="1" hangingPunct="1">
                <a:spcBef>
                  <a:spcPct val="50000"/>
                </a:spcBef>
                <a:buFontTx/>
                <a:buNone/>
              </a:pPr>
              <a:endParaRPr lang="it-IT" altLang="it-IT" sz="2000">
                <a:latin typeface="Comic Sans MS" panose="030F0702030302020204" pitchFamily="66" charset="0"/>
              </a:endParaRPr>
            </a:p>
            <a:p>
              <a:pPr algn="ctr" eaLnBrk="1" hangingPunct="1">
                <a:spcBef>
                  <a:spcPct val="50000"/>
                </a:spcBef>
                <a:buFontTx/>
                <a:buNone/>
              </a:pPr>
              <a:r>
                <a:rPr lang="it-IT" altLang="it-IT" sz="2000">
                  <a:latin typeface="Comic Sans MS" panose="030F0702030302020204" pitchFamily="66" charset="0"/>
                </a:rPr>
                <a:t>Organizzazione della centralina</a:t>
              </a:r>
            </a:p>
          </p:txBody>
        </p:sp>
        <p:sp>
          <p:nvSpPr>
            <p:cNvPr id="11274" name="Line 8">
              <a:extLst>
                <a:ext uri="{FF2B5EF4-FFF2-40B4-BE49-F238E27FC236}">
                  <a16:creationId xmlns="" xmlns:a16="http://schemas.microsoft.com/office/drawing/2014/main" id="{7C1EC711-616D-9AB3-A83A-06357CA82239}"/>
                </a:ext>
              </a:extLst>
            </p:cNvPr>
            <p:cNvSpPr>
              <a:spLocks noChangeShapeType="1"/>
            </p:cNvSpPr>
            <p:nvPr/>
          </p:nvSpPr>
          <p:spPr bwMode="auto">
            <a:xfrm flipV="1">
              <a:off x="1056" y="1440"/>
              <a:ext cx="288" cy="67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1275" name="Line 9">
              <a:extLst>
                <a:ext uri="{FF2B5EF4-FFF2-40B4-BE49-F238E27FC236}">
                  <a16:creationId xmlns="" xmlns:a16="http://schemas.microsoft.com/office/drawing/2014/main" id="{E515FC87-B3E7-F938-023A-1B788AC8F254}"/>
                </a:ext>
              </a:extLst>
            </p:cNvPr>
            <p:cNvSpPr>
              <a:spLocks noChangeShapeType="1"/>
            </p:cNvSpPr>
            <p:nvPr/>
          </p:nvSpPr>
          <p:spPr bwMode="auto">
            <a:xfrm>
              <a:off x="1440" y="3216"/>
              <a:ext cx="384"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sp>
        <p:nvSpPr>
          <p:cNvPr id="11270" name="Segnaposto numero diapositiva 6">
            <a:extLst>
              <a:ext uri="{FF2B5EF4-FFF2-40B4-BE49-F238E27FC236}">
                <a16:creationId xmlns="" xmlns:a16="http://schemas.microsoft.com/office/drawing/2014/main" id="{41256D17-1AD4-E48D-BC21-1E708F5DF308}"/>
              </a:ext>
            </a:extLst>
          </p:cNvPr>
          <p:cNvSpPr txBox="1">
            <a:spLocks noGrp="1"/>
          </p:cNvSpPr>
          <p:nvPr/>
        </p:nvSpPr>
        <p:spPr bwMode="auto">
          <a:xfrm>
            <a:off x="8382000" y="6572250"/>
            <a:ext cx="4048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B8B2736E-99CF-4F09-A191-E86F3490595A}" type="slidenum">
              <a:rPr lang="it-IT" altLang="it-IT" sz="1000">
                <a:latin typeface="Comic Sans MS" panose="030F0702030302020204" pitchFamily="66" charset="0"/>
              </a:rPr>
              <a:pPr algn="r" eaLnBrk="1" hangingPunct="1">
                <a:spcBef>
                  <a:spcPct val="0"/>
                </a:spcBef>
                <a:buFontTx/>
                <a:buNone/>
              </a:pPr>
              <a:t>10</a:t>
            </a:fld>
            <a:endParaRPr lang="it-IT" altLang="it-IT" sz="1000">
              <a:latin typeface="Comic Sans MS" panose="030F0702030302020204" pitchFamily="66" charset="0"/>
            </a:endParaRPr>
          </a:p>
        </p:txBody>
      </p:sp>
      <p:sp>
        <p:nvSpPr>
          <p:cNvPr id="11271" name="Segnaposto data 4">
            <a:extLst>
              <a:ext uri="{FF2B5EF4-FFF2-40B4-BE49-F238E27FC236}">
                <a16:creationId xmlns="" xmlns:a16="http://schemas.microsoft.com/office/drawing/2014/main" id="{5BFC55F1-1666-7A24-4C33-0C6D28B9CB75}"/>
              </a:ext>
            </a:extLst>
          </p:cNvPr>
          <p:cNvSpPr txBox="1">
            <a:spLocks noGrp="1"/>
          </p:cNvSpPr>
          <p:nvPr/>
        </p:nvSpPr>
        <p:spPr bwMode="auto">
          <a:xfrm>
            <a:off x="457200" y="6651625"/>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000">
                <a:latin typeface="Comic Sans MS" panose="030F0702030302020204" pitchFamily="66" charset="0"/>
              </a:rPr>
              <a:t>Corso di  Chimica dell’Ambiente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analizzatori tipo C">
            <a:extLst>
              <a:ext uri="{FF2B5EF4-FFF2-40B4-BE49-F238E27FC236}">
                <a16:creationId xmlns="" xmlns:a16="http://schemas.microsoft.com/office/drawing/2014/main" id="{3AB259AC-FE3F-D77A-81A0-61D5283B3E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781800"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5" descr="centralina tipo C">
            <a:extLst>
              <a:ext uri="{FF2B5EF4-FFF2-40B4-BE49-F238E27FC236}">
                <a16:creationId xmlns="" xmlns:a16="http://schemas.microsoft.com/office/drawing/2014/main" id="{D8DBDBDE-1FA7-C62B-ABEE-0ED711600B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1938" y="2776538"/>
            <a:ext cx="5072062"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6">
            <a:extLst>
              <a:ext uri="{FF2B5EF4-FFF2-40B4-BE49-F238E27FC236}">
                <a16:creationId xmlns="" xmlns:a16="http://schemas.microsoft.com/office/drawing/2014/main" id="{4C5D9941-03BF-FC4C-8A4D-C33C7BF16D86}"/>
              </a:ext>
            </a:extLst>
          </p:cNvPr>
          <p:cNvSpPr txBox="1">
            <a:spLocks noChangeArrowheads="1"/>
          </p:cNvSpPr>
          <p:nvPr/>
        </p:nvSpPr>
        <p:spPr bwMode="auto">
          <a:xfrm>
            <a:off x="7164388" y="503238"/>
            <a:ext cx="1727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400">
                <a:latin typeface="Comic Sans MS" panose="030F0702030302020204" pitchFamily="66" charset="0"/>
              </a:rPr>
              <a:t>Centraline </a:t>
            </a:r>
          </a:p>
          <a:p>
            <a:pPr algn="ctr" eaLnBrk="1" hangingPunct="1">
              <a:spcBef>
                <a:spcPct val="0"/>
              </a:spcBef>
              <a:buFontTx/>
              <a:buNone/>
            </a:pPr>
            <a:r>
              <a:rPr lang="it-IT" altLang="it-IT" sz="2400">
                <a:latin typeface="Comic Sans MS" panose="030F0702030302020204" pitchFamily="66" charset="0"/>
              </a:rPr>
              <a:t>Tipo C</a:t>
            </a:r>
          </a:p>
        </p:txBody>
      </p:sp>
      <p:grpSp>
        <p:nvGrpSpPr>
          <p:cNvPr id="12293" name="Group 7">
            <a:extLst>
              <a:ext uri="{FF2B5EF4-FFF2-40B4-BE49-F238E27FC236}">
                <a16:creationId xmlns="" xmlns:a16="http://schemas.microsoft.com/office/drawing/2014/main" id="{91344454-6761-240F-3FBE-0DCCE79176D6}"/>
              </a:ext>
            </a:extLst>
          </p:cNvPr>
          <p:cNvGrpSpPr>
            <a:grpSpLocks/>
          </p:cNvGrpSpPr>
          <p:nvPr/>
        </p:nvGrpSpPr>
        <p:grpSpPr bwMode="auto">
          <a:xfrm>
            <a:off x="914400" y="2955925"/>
            <a:ext cx="2514600" cy="3140075"/>
            <a:chOff x="240" y="1440"/>
            <a:chExt cx="1584" cy="1978"/>
          </a:xfrm>
        </p:grpSpPr>
        <p:sp>
          <p:nvSpPr>
            <p:cNvPr id="12297" name="Text Box 8">
              <a:extLst>
                <a:ext uri="{FF2B5EF4-FFF2-40B4-BE49-F238E27FC236}">
                  <a16:creationId xmlns="" xmlns:a16="http://schemas.microsoft.com/office/drawing/2014/main" id="{5C02F75C-4553-E2CD-D8E6-184A9DBD2149}"/>
                </a:ext>
              </a:extLst>
            </p:cNvPr>
            <p:cNvSpPr txBox="1">
              <a:spLocks noChangeArrowheads="1"/>
            </p:cNvSpPr>
            <p:nvPr/>
          </p:nvSpPr>
          <p:spPr bwMode="auto">
            <a:xfrm>
              <a:off x="240" y="2208"/>
              <a:ext cx="1344" cy="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000">
                  <a:latin typeface="Comic Sans MS" panose="030F0702030302020204" pitchFamily="66" charset="0"/>
                </a:rPr>
                <a:t>Sensori presenti.</a:t>
              </a:r>
            </a:p>
            <a:p>
              <a:pPr eaLnBrk="1" hangingPunct="1">
                <a:spcBef>
                  <a:spcPct val="50000"/>
                </a:spcBef>
                <a:buFontTx/>
                <a:buNone/>
              </a:pPr>
              <a:endParaRPr lang="it-IT" altLang="it-IT" sz="2000">
                <a:latin typeface="Comic Sans MS" panose="030F0702030302020204" pitchFamily="66" charset="0"/>
              </a:endParaRPr>
            </a:p>
            <a:p>
              <a:pPr algn="ctr" eaLnBrk="1" hangingPunct="1">
                <a:spcBef>
                  <a:spcPct val="50000"/>
                </a:spcBef>
                <a:buFontTx/>
                <a:buNone/>
              </a:pPr>
              <a:r>
                <a:rPr lang="it-IT" altLang="it-IT" sz="2000">
                  <a:latin typeface="Comic Sans MS" panose="030F0702030302020204" pitchFamily="66" charset="0"/>
                </a:rPr>
                <a:t>Organizzazione della centralina</a:t>
              </a:r>
            </a:p>
          </p:txBody>
        </p:sp>
        <p:sp>
          <p:nvSpPr>
            <p:cNvPr id="12298" name="Line 9">
              <a:extLst>
                <a:ext uri="{FF2B5EF4-FFF2-40B4-BE49-F238E27FC236}">
                  <a16:creationId xmlns="" xmlns:a16="http://schemas.microsoft.com/office/drawing/2014/main" id="{130E46F2-1FA6-0FF2-0F66-63476A630727}"/>
                </a:ext>
              </a:extLst>
            </p:cNvPr>
            <p:cNvSpPr>
              <a:spLocks noChangeShapeType="1"/>
            </p:cNvSpPr>
            <p:nvPr/>
          </p:nvSpPr>
          <p:spPr bwMode="auto">
            <a:xfrm flipV="1">
              <a:off x="1056" y="1440"/>
              <a:ext cx="288" cy="67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2299" name="Line 10">
              <a:extLst>
                <a:ext uri="{FF2B5EF4-FFF2-40B4-BE49-F238E27FC236}">
                  <a16:creationId xmlns="" xmlns:a16="http://schemas.microsoft.com/office/drawing/2014/main" id="{EBB1A312-89C1-F47C-3356-A7088AB331CC}"/>
                </a:ext>
              </a:extLst>
            </p:cNvPr>
            <p:cNvSpPr>
              <a:spLocks noChangeShapeType="1"/>
            </p:cNvSpPr>
            <p:nvPr/>
          </p:nvSpPr>
          <p:spPr bwMode="auto">
            <a:xfrm>
              <a:off x="1440" y="3216"/>
              <a:ext cx="384"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sp>
        <p:nvSpPr>
          <p:cNvPr id="12294" name="Segnaposto numero diapositiva 6">
            <a:extLst>
              <a:ext uri="{FF2B5EF4-FFF2-40B4-BE49-F238E27FC236}">
                <a16:creationId xmlns="" xmlns:a16="http://schemas.microsoft.com/office/drawing/2014/main" id="{384F5EFD-2884-BB77-F424-C06892D15DC9}"/>
              </a:ext>
            </a:extLst>
          </p:cNvPr>
          <p:cNvSpPr txBox="1">
            <a:spLocks noGrp="1"/>
          </p:cNvSpPr>
          <p:nvPr/>
        </p:nvSpPr>
        <p:spPr bwMode="auto">
          <a:xfrm>
            <a:off x="8382000" y="6572250"/>
            <a:ext cx="4048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CC5A6575-C61A-45B0-90CF-D80928037AA4}" type="slidenum">
              <a:rPr lang="it-IT" altLang="it-IT" sz="1000">
                <a:latin typeface="Comic Sans MS" panose="030F0702030302020204" pitchFamily="66" charset="0"/>
              </a:rPr>
              <a:pPr algn="r" eaLnBrk="1" hangingPunct="1">
                <a:spcBef>
                  <a:spcPct val="0"/>
                </a:spcBef>
                <a:buFontTx/>
                <a:buNone/>
              </a:pPr>
              <a:t>11</a:t>
            </a:fld>
            <a:endParaRPr lang="it-IT" altLang="it-IT" sz="1000">
              <a:latin typeface="Comic Sans MS" panose="030F0702030302020204" pitchFamily="66" charset="0"/>
            </a:endParaRPr>
          </a:p>
        </p:txBody>
      </p:sp>
      <p:sp>
        <p:nvSpPr>
          <p:cNvPr id="12295" name="Segnaposto data 4">
            <a:extLst>
              <a:ext uri="{FF2B5EF4-FFF2-40B4-BE49-F238E27FC236}">
                <a16:creationId xmlns="" xmlns:a16="http://schemas.microsoft.com/office/drawing/2014/main" id="{4BB7FD5F-D07F-F771-DDF6-5E6D7FE304AB}"/>
              </a:ext>
            </a:extLst>
          </p:cNvPr>
          <p:cNvSpPr txBox="1">
            <a:spLocks noGrp="1"/>
          </p:cNvSpPr>
          <p:nvPr/>
        </p:nvSpPr>
        <p:spPr bwMode="auto">
          <a:xfrm>
            <a:off x="457200" y="6651625"/>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000">
                <a:latin typeface="Comic Sans MS" panose="030F0702030302020204" pitchFamily="66" charset="0"/>
              </a:rPr>
              <a:t>Corso di  Chimica dell’Ambiente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analizzatori tipo D">
            <a:extLst>
              <a:ext uri="{FF2B5EF4-FFF2-40B4-BE49-F238E27FC236}">
                <a16:creationId xmlns="" xmlns:a16="http://schemas.microsoft.com/office/drawing/2014/main" id="{79A09B77-40E1-9E68-5D22-4DF5855D41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7056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5" descr="centralina tipo D">
            <a:extLst>
              <a:ext uri="{FF2B5EF4-FFF2-40B4-BE49-F238E27FC236}">
                <a16:creationId xmlns="" xmlns:a16="http://schemas.microsoft.com/office/drawing/2014/main" id="{48AE78CD-FD6D-1F90-CA28-EA7D6E098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9488" y="2239963"/>
            <a:ext cx="5624512" cy="42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6">
            <a:extLst>
              <a:ext uri="{FF2B5EF4-FFF2-40B4-BE49-F238E27FC236}">
                <a16:creationId xmlns="" xmlns:a16="http://schemas.microsoft.com/office/drawing/2014/main" id="{FDF1686C-189C-B123-1597-B676417D04CF}"/>
              </a:ext>
            </a:extLst>
          </p:cNvPr>
          <p:cNvSpPr txBox="1">
            <a:spLocks noChangeArrowheads="1"/>
          </p:cNvSpPr>
          <p:nvPr/>
        </p:nvSpPr>
        <p:spPr bwMode="auto">
          <a:xfrm>
            <a:off x="7164388" y="503238"/>
            <a:ext cx="1727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400">
                <a:latin typeface="Comic Sans MS" panose="030F0702030302020204" pitchFamily="66" charset="0"/>
              </a:rPr>
              <a:t>Centraline </a:t>
            </a:r>
          </a:p>
          <a:p>
            <a:pPr algn="ctr" eaLnBrk="1" hangingPunct="1">
              <a:spcBef>
                <a:spcPct val="0"/>
              </a:spcBef>
              <a:buFontTx/>
              <a:buNone/>
            </a:pPr>
            <a:r>
              <a:rPr lang="it-IT" altLang="it-IT" sz="2400">
                <a:latin typeface="Comic Sans MS" panose="030F0702030302020204" pitchFamily="66" charset="0"/>
              </a:rPr>
              <a:t>Tipo D</a:t>
            </a:r>
          </a:p>
        </p:txBody>
      </p:sp>
      <p:grpSp>
        <p:nvGrpSpPr>
          <p:cNvPr id="13317" name="Group 10">
            <a:extLst>
              <a:ext uri="{FF2B5EF4-FFF2-40B4-BE49-F238E27FC236}">
                <a16:creationId xmlns="" xmlns:a16="http://schemas.microsoft.com/office/drawing/2014/main" id="{5E039C5F-C7EB-66ED-F0A0-FD769F9A7D51}"/>
              </a:ext>
            </a:extLst>
          </p:cNvPr>
          <p:cNvGrpSpPr>
            <a:grpSpLocks/>
          </p:cNvGrpSpPr>
          <p:nvPr/>
        </p:nvGrpSpPr>
        <p:grpSpPr bwMode="auto">
          <a:xfrm>
            <a:off x="381000" y="2286000"/>
            <a:ext cx="2514600" cy="3140075"/>
            <a:chOff x="240" y="1440"/>
            <a:chExt cx="1584" cy="1978"/>
          </a:xfrm>
        </p:grpSpPr>
        <p:sp>
          <p:nvSpPr>
            <p:cNvPr id="13321" name="Text Box 7">
              <a:extLst>
                <a:ext uri="{FF2B5EF4-FFF2-40B4-BE49-F238E27FC236}">
                  <a16:creationId xmlns="" xmlns:a16="http://schemas.microsoft.com/office/drawing/2014/main" id="{AB385F59-9735-0907-3899-A73FB2EA7E29}"/>
                </a:ext>
              </a:extLst>
            </p:cNvPr>
            <p:cNvSpPr txBox="1">
              <a:spLocks noChangeArrowheads="1"/>
            </p:cNvSpPr>
            <p:nvPr/>
          </p:nvSpPr>
          <p:spPr bwMode="auto">
            <a:xfrm>
              <a:off x="240" y="2208"/>
              <a:ext cx="1344" cy="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000">
                  <a:latin typeface="Comic Sans MS" panose="030F0702030302020204" pitchFamily="66" charset="0"/>
                </a:rPr>
                <a:t>Sensori presenti.</a:t>
              </a:r>
            </a:p>
            <a:p>
              <a:pPr eaLnBrk="1" hangingPunct="1">
                <a:spcBef>
                  <a:spcPct val="50000"/>
                </a:spcBef>
                <a:buFontTx/>
                <a:buNone/>
              </a:pPr>
              <a:endParaRPr lang="it-IT" altLang="it-IT" sz="2000">
                <a:latin typeface="Comic Sans MS" panose="030F0702030302020204" pitchFamily="66" charset="0"/>
              </a:endParaRPr>
            </a:p>
            <a:p>
              <a:pPr algn="ctr" eaLnBrk="1" hangingPunct="1">
                <a:spcBef>
                  <a:spcPct val="50000"/>
                </a:spcBef>
                <a:buFontTx/>
                <a:buNone/>
              </a:pPr>
              <a:r>
                <a:rPr lang="it-IT" altLang="it-IT" sz="2000">
                  <a:latin typeface="Comic Sans MS" panose="030F0702030302020204" pitchFamily="66" charset="0"/>
                </a:rPr>
                <a:t>Organizzazione della centralina</a:t>
              </a:r>
            </a:p>
          </p:txBody>
        </p:sp>
        <p:sp>
          <p:nvSpPr>
            <p:cNvPr id="13322" name="Line 8">
              <a:extLst>
                <a:ext uri="{FF2B5EF4-FFF2-40B4-BE49-F238E27FC236}">
                  <a16:creationId xmlns="" xmlns:a16="http://schemas.microsoft.com/office/drawing/2014/main" id="{3EAC03CD-C676-8D55-8952-D74E9B94BA60}"/>
                </a:ext>
              </a:extLst>
            </p:cNvPr>
            <p:cNvSpPr>
              <a:spLocks noChangeShapeType="1"/>
            </p:cNvSpPr>
            <p:nvPr/>
          </p:nvSpPr>
          <p:spPr bwMode="auto">
            <a:xfrm flipV="1">
              <a:off x="1056" y="1440"/>
              <a:ext cx="288" cy="67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3323" name="Line 9">
              <a:extLst>
                <a:ext uri="{FF2B5EF4-FFF2-40B4-BE49-F238E27FC236}">
                  <a16:creationId xmlns="" xmlns:a16="http://schemas.microsoft.com/office/drawing/2014/main" id="{784140B5-86DB-4DEB-FEA7-8D308D4A290B}"/>
                </a:ext>
              </a:extLst>
            </p:cNvPr>
            <p:cNvSpPr>
              <a:spLocks noChangeShapeType="1"/>
            </p:cNvSpPr>
            <p:nvPr/>
          </p:nvSpPr>
          <p:spPr bwMode="auto">
            <a:xfrm>
              <a:off x="1440" y="3216"/>
              <a:ext cx="384"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sp>
        <p:nvSpPr>
          <p:cNvPr id="13318" name="Segnaposto numero diapositiva 6">
            <a:extLst>
              <a:ext uri="{FF2B5EF4-FFF2-40B4-BE49-F238E27FC236}">
                <a16:creationId xmlns="" xmlns:a16="http://schemas.microsoft.com/office/drawing/2014/main" id="{3802BE01-A936-7603-FFAA-3C7BD72399BA}"/>
              </a:ext>
            </a:extLst>
          </p:cNvPr>
          <p:cNvSpPr txBox="1">
            <a:spLocks noGrp="1"/>
          </p:cNvSpPr>
          <p:nvPr/>
        </p:nvSpPr>
        <p:spPr bwMode="auto">
          <a:xfrm>
            <a:off x="8382000" y="6572250"/>
            <a:ext cx="4048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997F9E62-B481-44EA-B905-748428719A7E}" type="slidenum">
              <a:rPr lang="it-IT" altLang="it-IT" sz="1000">
                <a:latin typeface="Comic Sans MS" panose="030F0702030302020204" pitchFamily="66" charset="0"/>
              </a:rPr>
              <a:pPr algn="r" eaLnBrk="1" hangingPunct="1">
                <a:spcBef>
                  <a:spcPct val="0"/>
                </a:spcBef>
                <a:buFontTx/>
                <a:buNone/>
              </a:pPr>
              <a:t>12</a:t>
            </a:fld>
            <a:endParaRPr lang="it-IT" altLang="it-IT" sz="1000">
              <a:latin typeface="Comic Sans MS" panose="030F0702030302020204" pitchFamily="66" charset="0"/>
            </a:endParaRPr>
          </a:p>
        </p:txBody>
      </p:sp>
      <p:sp>
        <p:nvSpPr>
          <p:cNvPr id="13319" name="Segnaposto data 4">
            <a:extLst>
              <a:ext uri="{FF2B5EF4-FFF2-40B4-BE49-F238E27FC236}">
                <a16:creationId xmlns="" xmlns:a16="http://schemas.microsoft.com/office/drawing/2014/main" id="{506F1330-0354-5EC6-6DDF-33E35C99DDD6}"/>
              </a:ext>
            </a:extLst>
          </p:cNvPr>
          <p:cNvSpPr txBox="1">
            <a:spLocks noGrp="1"/>
          </p:cNvSpPr>
          <p:nvPr/>
        </p:nvSpPr>
        <p:spPr bwMode="auto">
          <a:xfrm>
            <a:off x="457200" y="6651625"/>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000">
                <a:latin typeface="Comic Sans MS" panose="030F0702030302020204" pitchFamily="66" charset="0"/>
              </a:rPr>
              <a:t>Corso di  Chimica dell’Ambiente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 xmlns:a16="http://schemas.microsoft.com/office/drawing/2014/main" id="{FA0506C9-E078-B6E7-F2B9-4100262AE010}"/>
              </a:ext>
            </a:extLst>
          </p:cNvPr>
          <p:cNvSpPr txBox="1">
            <a:spLocks noChangeArrowheads="1"/>
          </p:cNvSpPr>
          <p:nvPr/>
        </p:nvSpPr>
        <p:spPr bwMode="auto">
          <a:xfrm>
            <a:off x="827088" y="439738"/>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400">
                <a:latin typeface="Comic Sans MS" panose="030F0702030302020204" pitchFamily="66" charset="0"/>
              </a:rPr>
              <a:t>Principi di funzionamento di analizzatori chimici</a:t>
            </a:r>
          </a:p>
        </p:txBody>
      </p:sp>
      <p:pic>
        <p:nvPicPr>
          <p:cNvPr id="14339" name="Picture 3" descr="principi di funzionamento">
            <a:extLst>
              <a:ext uri="{FF2B5EF4-FFF2-40B4-BE49-F238E27FC236}">
                <a16:creationId xmlns="" xmlns:a16="http://schemas.microsoft.com/office/drawing/2014/main" id="{C1C87B11-F4AF-263B-CE86-1ABC7CC2B5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484313"/>
            <a:ext cx="8931275" cy="397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Segnaposto numero diapositiva 6">
            <a:extLst>
              <a:ext uri="{FF2B5EF4-FFF2-40B4-BE49-F238E27FC236}">
                <a16:creationId xmlns="" xmlns:a16="http://schemas.microsoft.com/office/drawing/2014/main" id="{DF10CBD8-7AFD-538E-99FF-DD5A8FD36B47}"/>
              </a:ext>
            </a:extLst>
          </p:cNvPr>
          <p:cNvSpPr txBox="1">
            <a:spLocks noGrp="1"/>
          </p:cNvSpPr>
          <p:nvPr/>
        </p:nvSpPr>
        <p:spPr bwMode="auto">
          <a:xfrm>
            <a:off x="8382000" y="6572250"/>
            <a:ext cx="4048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DEC57C34-F624-4D2F-9749-E5154443D20E}" type="slidenum">
              <a:rPr lang="it-IT" altLang="it-IT" sz="1000">
                <a:latin typeface="Comic Sans MS" panose="030F0702030302020204" pitchFamily="66" charset="0"/>
              </a:rPr>
              <a:pPr algn="r" eaLnBrk="1" hangingPunct="1">
                <a:spcBef>
                  <a:spcPct val="0"/>
                </a:spcBef>
                <a:buFontTx/>
                <a:buNone/>
              </a:pPr>
              <a:t>13</a:t>
            </a:fld>
            <a:endParaRPr lang="it-IT" altLang="it-IT" sz="1000">
              <a:latin typeface="Comic Sans MS" panose="030F0702030302020204" pitchFamily="66" charset="0"/>
            </a:endParaRPr>
          </a:p>
        </p:txBody>
      </p:sp>
      <p:sp>
        <p:nvSpPr>
          <p:cNvPr id="14341" name="Segnaposto data 4">
            <a:extLst>
              <a:ext uri="{FF2B5EF4-FFF2-40B4-BE49-F238E27FC236}">
                <a16:creationId xmlns="" xmlns:a16="http://schemas.microsoft.com/office/drawing/2014/main" id="{2F5018D0-65A1-2FF3-4E5F-8335E876FF43}"/>
              </a:ext>
            </a:extLst>
          </p:cNvPr>
          <p:cNvSpPr txBox="1">
            <a:spLocks noGrp="1"/>
          </p:cNvSpPr>
          <p:nvPr/>
        </p:nvSpPr>
        <p:spPr bwMode="auto">
          <a:xfrm>
            <a:off x="457200" y="6651625"/>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000">
                <a:latin typeface="Comic Sans MS" panose="030F0702030302020204" pitchFamily="66" charset="0"/>
              </a:rPr>
              <a:t>Corso di  Chimica dell’Ambiente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a:extLst>
              <a:ext uri="{FF2B5EF4-FFF2-40B4-BE49-F238E27FC236}">
                <a16:creationId xmlns="" xmlns:a16="http://schemas.microsoft.com/office/drawing/2014/main" id="{B111EB21-E0BB-05FD-508C-D7FD84F3610D}"/>
              </a:ext>
            </a:extLst>
          </p:cNvPr>
          <p:cNvSpPr txBox="1">
            <a:spLocks noChangeArrowheads="1"/>
          </p:cNvSpPr>
          <p:nvPr/>
        </p:nvSpPr>
        <p:spPr bwMode="auto">
          <a:xfrm>
            <a:off x="914400" y="228600"/>
            <a:ext cx="7162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000">
                <a:latin typeface="Comic Sans MS" panose="030F0702030302020204" pitchFamily="66" charset="0"/>
              </a:rPr>
              <a:t>Analizzatore </a:t>
            </a:r>
            <a:r>
              <a:rPr lang="it-IT" altLang="it-IT" sz="2000">
                <a:solidFill>
                  <a:srgbClr val="FF0000"/>
                </a:solidFill>
                <a:latin typeface="Comic Sans MS" panose="030F0702030302020204" pitchFamily="66" charset="0"/>
              </a:rPr>
              <a:t>ossidi di azoto</a:t>
            </a:r>
            <a:r>
              <a:rPr lang="it-IT" altLang="it-IT" sz="2000">
                <a:latin typeface="Comic Sans MS" panose="030F0702030302020204" pitchFamily="66" charset="0"/>
              </a:rPr>
              <a:t>:</a:t>
            </a:r>
          </a:p>
        </p:txBody>
      </p:sp>
      <p:grpSp>
        <p:nvGrpSpPr>
          <p:cNvPr id="15363" name="Group 7">
            <a:extLst>
              <a:ext uri="{FF2B5EF4-FFF2-40B4-BE49-F238E27FC236}">
                <a16:creationId xmlns="" xmlns:a16="http://schemas.microsoft.com/office/drawing/2014/main" id="{7CAC8675-9FB3-BC79-01B8-0023392B4D49}"/>
              </a:ext>
            </a:extLst>
          </p:cNvPr>
          <p:cNvGrpSpPr>
            <a:grpSpLocks/>
          </p:cNvGrpSpPr>
          <p:nvPr/>
        </p:nvGrpSpPr>
        <p:grpSpPr bwMode="auto">
          <a:xfrm>
            <a:off x="381000" y="1143000"/>
            <a:ext cx="8229600" cy="4816475"/>
            <a:chOff x="240" y="720"/>
            <a:chExt cx="5184" cy="3034"/>
          </a:xfrm>
        </p:grpSpPr>
        <p:sp>
          <p:nvSpPr>
            <p:cNvPr id="15367" name="Text Box 4">
              <a:extLst>
                <a:ext uri="{FF2B5EF4-FFF2-40B4-BE49-F238E27FC236}">
                  <a16:creationId xmlns="" xmlns:a16="http://schemas.microsoft.com/office/drawing/2014/main" id="{51508CC7-68B0-FB12-9DB0-C2FBD3BE71CD}"/>
                </a:ext>
              </a:extLst>
            </p:cNvPr>
            <p:cNvSpPr txBox="1">
              <a:spLocks noChangeArrowheads="1"/>
            </p:cNvSpPr>
            <p:nvPr/>
          </p:nvSpPr>
          <p:spPr bwMode="auto">
            <a:xfrm>
              <a:off x="240" y="720"/>
              <a:ext cx="5184" cy="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pPr>
              <a:r>
                <a:rPr lang="it-IT" altLang="it-IT" sz="2000">
                  <a:latin typeface="Comic Sans MS" panose="030F0702030302020204" pitchFamily="66" charset="0"/>
                </a:rPr>
                <a:t>Si sfrutta la reazione in fase gassosa tra monossido di azoto e ozono; questa reazione produce una luminescenza caratteristica (chemioluminescenza), la cui intensità è proporzionale alla concentrazione di NO.  </a:t>
              </a:r>
            </a:p>
            <a:p>
              <a:pPr algn="ctr" eaLnBrk="1" hangingPunct="1">
                <a:spcBef>
                  <a:spcPct val="50000"/>
                </a:spcBef>
                <a:buFontTx/>
                <a:buNone/>
              </a:pPr>
              <a:r>
                <a:rPr lang="it-IT" altLang="it-IT" sz="2000">
                  <a:latin typeface="Comic Sans MS" panose="030F0702030302020204" pitchFamily="66" charset="0"/>
                </a:rPr>
                <a:t>NO+O</a:t>
              </a:r>
              <a:r>
                <a:rPr lang="it-IT" altLang="it-IT" sz="1400">
                  <a:latin typeface="Comic Sans MS" panose="030F0702030302020204" pitchFamily="66" charset="0"/>
                </a:rPr>
                <a:t>3</a:t>
              </a:r>
              <a:r>
                <a:rPr lang="it-IT" altLang="it-IT" sz="2000">
                  <a:latin typeface="Comic Sans MS" panose="030F0702030302020204" pitchFamily="66" charset="0"/>
                </a:rPr>
                <a:t>=NO</a:t>
              </a:r>
              <a:r>
                <a:rPr lang="it-IT" altLang="it-IT" sz="1400">
                  <a:latin typeface="Comic Sans MS" panose="030F0702030302020204" pitchFamily="66" charset="0"/>
                </a:rPr>
                <a:t>2</a:t>
              </a:r>
              <a:r>
                <a:rPr lang="it-IT" altLang="it-IT" sz="2000">
                  <a:latin typeface="Comic Sans MS" panose="030F0702030302020204" pitchFamily="66" charset="0"/>
                </a:rPr>
                <a:t>*+O</a:t>
              </a:r>
              <a:r>
                <a:rPr lang="it-IT" altLang="it-IT" sz="1400">
                  <a:latin typeface="Comic Sans MS" panose="030F0702030302020204" pitchFamily="66" charset="0"/>
                </a:rPr>
                <a:t>2</a:t>
              </a:r>
            </a:p>
            <a:p>
              <a:pPr algn="ctr" eaLnBrk="1" hangingPunct="1">
                <a:spcBef>
                  <a:spcPct val="50000"/>
                </a:spcBef>
                <a:buFontTx/>
                <a:buNone/>
              </a:pPr>
              <a:r>
                <a:rPr lang="it-IT" altLang="it-IT" sz="2000">
                  <a:latin typeface="Comic Sans MS" panose="030F0702030302020204" pitchFamily="66" charset="0"/>
                </a:rPr>
                <a:t>NO</a:t>
              </a:r>
              <a:r>
                <a:rPr lang="it-IT" altLang="it-IT" sz="1400">
                  <a:latin typeface="Comic Sans MS" panose="030F0702030302020204" pitchFamily="66" charset="0"/>
                </a:rPr>
                <a:t>2</a:t>
              </a:r>
              <a:r>
                <a:rPr lang="it-IT" altLang="it-IT" sz="2000">
                  <a:latin typeface="Comic Sans MS" panose="030F0702030302020204" pitchFamily="66" charset="0"/>
                </a:rPr>
                <a:t>*      h</a:t>
              </a:r>
              <a:r>
                <a:rPr lang="it-IT" altLang="it-IT" sz="2000">
                  <a:latin typeface="Comic Sans MS" panose="030F0702030302020204" pitchFamily="66" charset="0"/>
                  <a:sym typeface="Symbol" panose="05050102010706020507" pitchFamily="18" charset="2"/>
                </a:rPr>
                <a:t>+NO</a:t>
              </a:r>
              <a:r>
                <a:rPr lang="it-IT" altLang="it-IT" sz="1400">
                  <a:latin typeface="Comic Sans MS" panose="030F0702030302020204" pitchFamily="66" charset="0"/>
                  <a:sym typeface="Symbol" panose="05050102010706020507" pitchFamily="18" charset="2"/>
                </a:rPr>
                <a:t>2</a:t>
              </a:r>
            </a:p>
            <a:p>
              <a:pPr algn="ctr" eaLnBrk="1" hangingPunct="1">
                <a:spcBef>
                  <a:spcPct val="50000"/>
                </a:spcBef>
              </a:pPr>
              <a:r>
                <a:rPr lang="it-IT" altLang="it-IT" sz="2000">
                  <a:latin typeface="Comic Sans MS" panose="030F0702030302020204" pitchFamily="66" charset="0"/>
                </a:rPr>
                <a:t>Poiché la reazione coinvolge il solo NO è necessario convertire NO</a:t>
              </a:r>
              <a:r>
                <a:rPr lang="it-IT" altLang="it-IT" sz="1400">
                  <a:latin typeface="Comic Sans MS" panose="030F0702030302020204" pitchFamily="66" charset="0"/>
                </a:rPr>
                <a:t>2</a:t>
              </a:r>
              <a:r>
                <a:rPr lang="it-IT" altLang="it-IT" sz="2000">
                  <a:latin typeface="Comic Sans MS" panose="030F0702030302020204" pitchFamily="66" charset="0"/>
                </a:rPr>
                <a:t> in NO; ciò avviene mediante uso di catalizzatori al molibdeno sui quali avviene la reazione:</a:t>
              </a:r>
            </a:p>
            <a:p>
              <a:pPr algn="ctr" eaLnBrk="1" hangingPunct="1">
                <a:spcBef>
                  <a:spcPct val="50000"/>
                </a:spcBef>
                <a:buFontTx/>
                <a:buNone/>
              </a:pPr>
              <a:r>
                <a:rPr lang="it-IT" altLang="it-IT" sz="2000">
                  <a:latin typeface="Comic Sans MS" panose="030F0702030302020204" pitchFamily="66" charset="0"/>
                </a:rPr>
                <a:t>3NO</a:t>
              </a:r>
              <a:r>
                <a:rPr lang="it-IT" altLang="it-IT" sz="1400">
                  <a:latin typeface="Comic Sans MS" panose="030F0702030302020204" pitchFamily="66" charset="0"/>
                </a:rPr>
                <a:t>2</a:t>
              </a:r>
              <a:r>
                <a:rPr lang="it-IT" altLang="it-IT" sz="2000">
                  <a:latin typeface="Comic Sans MS" panose="030F0702030302020204" pitchFamily="66" charset="0"/>
                </a:rPr>
                <a:t>+Mo=3NO+MoO</a:t>
              </a:r>
              <a:r>
                <a:rPr lang="it-IT" altLang="it-IT" sz="1400">
                  <a:latin typeface="Comic Sans MS" panose="030F0702030302020204" pitchFamily="66" charset="0"/>
                </a:rPr>
                <a:t>3</a:t>
              </a:r>
            </a:p>
            <a:p>
              <a:pPr algn="ctr" eaLnBrk="1" hangingPunct="1">
                <a:spcBef>
                  <a:spcPct val="50000"/>
                </a:spcBef>
                <a:buFontTx/>
                <a:buNone/>
              </a:pPr>
              <a:r>
                <a:rPr lang="it-IT" altLang="it-IT" sz="2000">
                  <a:latin typeface="Comic Sans MS" panose="030F0702030302020204" pitchFamily="66" charset="0"/>
                </a:rPr>
                <a:t>In questo modo si effettua una misura degli NO</a:t>
              </a:r>
              <a:r>
                <a:rPr lang="it-IT" altLang="it-IT" sz="1400">
                  <a:latin typeface="Comic Sans MS" panose="030F0702030302020204" pitchFamily="66" charset="0"/>
                </a:rPr>
                <a:t>x</a:t>
              </a:r>
              <a:r>
                <a:rPr lang="it-IT" altLang="it-IT" sz="2000">
                  <a:latin typeface="Comic Sans MS" panose="030F0702030302020204" pitchFamily="66" charset="0"/>
                </a:rPr>
                <a:t> totali, è possibile però strutturare l’analizzatore per poter misurare separatamente le concentrazioni di NO e NO</a:t>
              </a:r>
              <a:r>
                <a:rPr lang="it-IT" altLang="it-IT" sz="1400">
                  <a:latin typeface="Comic Sans MS" panose="030F0702030302020204" pitchFamily="66" charset="0"/>
                </a:rPr>
                <a:t>2</a:t>
              </a:r>
            </a:p>
          </p:txBody>
        </p:sp>
        <p:sp>
          <p:nvSpPr>
            <p:cNvPr id="15368" name="Line 6">
              <a:extLst>
                <a:ext uri="{FF2B5EF4-FFF2-40B4-BE49-F238E27FC236}">
                  <a16:creationId xmlns="" xmlns:a16="http://schemas.microsoft.com/office/drawing/2014/main" id="{33F5DAF6-178E-0008-061D-6333B5615C83}"/>
                </a:ext>
              </a:extLst>
            </p:cNvPr>
            <p:cNvSpPr>
              <a:spLocks noChangeShapeType="1"/>
            </p:cNvSpPr>
            <p:nvPr/>
          </p:nvSpPr>
          <p:spPr bwMode="auto">
            <a:xfrm>
              <a:off x="2544" y="2016"/>
              <a:ext cx="33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sp>
        <p:nvSpPr>
          <p:cNvPr id="15364" name="Segnaposto numero diapositiva 6">
            <a:extLst>
              <a:ext uri="{FF2B5EF4-FFF2-40B4-BE49-F238E27FC236}">
                <a16:creationId xmlns="" xmlns:a16="http://schemas.microsoft.com/office/drawing/2014/main" id="{4598EAD7-577A-FB8B-EA2F-10646B76BC57}"/>
              </a:ext>
            </a:extLst>
          </p:cNvPr>
          <p:cNvSpPr txBox="1">
            <a:spLocks noGrp="1"/>
          </p:cNvSpPr>
          <p:nvPr/>
        </p:nvSpPr>
        <p:spPr bwMode="auto">
          <a:xfrm>
            <a:off x="8382000" y="6572250"/>
            <a:ext cx="4048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AA3C8A3B-A1B1-4A54-ADEC-CD1408BF29E7}" type="slidenum">
              <a:rPr lang="it-IT" altLang="it-IT" sz="1000">
                <a:latin typeface="Comic Sans MS" panose="030F0702030302020204" pitchFamily="66" charset="0"/>
              </a:rPr>
              <a:pPr algn="r" eaLnBrk="1" hangingPunct="1">
                <a:spcBef>
                  <a:spcPct val="0"/>
                </a:spcBef>
                <a:buFontTx/>
                <a:buNone/>
              </a:pPr>
              <a:t>14</a:t>
            </a:fld>
            <a:endParaRPr lang="it-IT" altLang="it-IT" sz="1000">
              <a:latin typeface="Comic Sans MS" panose="030F0702030302020204" pitchFamily="66" charset="0"/>
            </a:endParaRPr>
          </a:p>
        </p:txBody>
      </p:sp>
      <p:sp>
        <p:nvSpPr>
          <p:cNvPr id="15365" name="Segnaposto data 4">
            <a:extLst>
              <a:ext uri="{FF2B5EF4-FFF2-40B4-BE49-F238E27FC236}">
                <a16:creationId xmlns="" xmlns:a16="http://schemas.microsoft.com/office/drawing/2014/main" id="{290A4CAB-785F-C6CB-F71F-28BFF083E9E7}"/>
              </a:ext>
            </a:extLst>
          </p:cNvPr>
          <p:cNvSpPr txBox="1">
            <a:spLocks noGrp="1"/>
          </p:cNvSpPr>
          <p:nvPr/>
        </p:nvSpPr>
        <p:spPr bwMode="auto">
          <a:xfrm>
            <a:off x="457200" y="6651625"/>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000">
                <a:latin typeface="Comic Sans MS" panose="030F0702030302020204" pitchFamily="66" charset="0"/>
              </a:rPr>
              <a:t>Corso di  Chimica dell’Ambiente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a:extLst>
              <a:ext uri="{FF2B5EF4-FFF2-40B4-BE49-F238E27FC236}">
                <a16:creationId xmlns="" xmlns:a16="http://schemas.microsoft.com/office/drawing/2014/main" id="{EE7EE12B-7DD8-FAF0-5E22-B9D4F9417361}"/>
              </a:ext>
            </a:extLst>
          </p:cNvPr>
          <p:cNvSpPr txBox="1">
            <a:spLocks noChangeArrowheads="1"/>
          </p:cNvSpPr>
          <p:nvPr/>
        </p:nvSpPr>
        <p:spPr bwMode="auto">
          <a:xfrm>
            <a:off x="990600" y="381000"/>
            <a:ext cx="678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000">
                <a:latin typeface="Comic Sans MS" panose="030F0702030302020204" pitchFamily="66" charset="0"/>
              </a:rPr>
              <a:t>Schema dell’analizzatore di </a:t>
            </a:r>
            <a:r>
              <a:rPr lang="it-IT" altLang="it-IT" sz="2000">
                <a:solidFill>
                  <a:srgbClr val="FF0000"/>
                </a:solidFill>
                <a:latin typeface="Comic Sans MS" panose="030F0702030302020204" pitchFamily="66" charset="0"/>
              </a:rPr>
              <a:t>ossidi di azoto:</a:t>
            </a:r>
          </a:p>
        </p:txBody>
      </p:sp>
      <p:grpSp>
        <p:nvGrpSpPr>
          <p:cNvPr id="16387" name="Gruppo 110">
            <a:extLst>
              <a:ext uri="{FF2B5EF4-FFF2-40B4-BE49-F238E27FC236}">
                <a16:creationId xmlns="" xmlns:a16="http://schemas.microsoft.com/office/drawing/2014/main" id="{125E6223-44A3-34FC-853A-C5BB90283FC3}"/>
              </a:ext>
            </a:extLst>
          </p:cNvPr>
          <p:cNvGrpSpPr>
            <a:grpSpLocks/>
          </p:cNvGrpSpPr>
          <p:nvPr/>
        </p:nvGrpSpPr>
        <p:grpSpPr bwMode="auto">
          <a:xfrm>
            <a:off x="71438" y="1785938"/>
            <a:ext cx="9001125" cy="2973387"/>
            <a:chOff x="0" y="3028890"/>
            <a:chExt cx="9001156" cy="2973466"/>
          </a:xfrm>
        </p:grpSpPr>
        <p:sp>
          <p:nvSpPr>
            <p:cNvPr id="4" name="Rettangolo 3">
              <a:extLst>
                <a:ext uri="{FF2B5EF4-FFF2-40B4-BE49-F238E27FC236}">
                  <a16:creationId xmlns="" xmlns:a16="http://schemas.microsoft.com/office/drawing/2014/main" id="{7579F1FE-C034-1F16-43B9-893BB8874479}"/>
                </a:ext>
              </a:extLst>
            </p:cNvPr>
            <p:cNvSpPr/>
            <p:nvPr/>
          </p:nvSpPr>
          <p:spPr>
            <a:xfrm>
              <a:off x="1714506" y="3428951"/>
              <a:ext cx="1285879" cy="7858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5" name="Rettangolo 4">
              <a:extLst>
                <a:ext uri="{FF2B5EF4-FFF2-40B4-BE49-F238E27FC236}">
                  <a16:creationId xmlns="" xmlns:a16="http://schemas.microsoft.com/office/drawing/2014/main" id="{9B40CD06-8F5B-A222-B01E-088B64580686}"/>
                </a:ext>
              </a:extLst>
            </p:cNvPr>
            <p:cNvSpPr/>
            <p:nvPr/>
          </p:nvSpPr>
          <p:spPr>
            <a:xfrm>
              <a:off x="1714506" y="4786299"/>
              <a:ext cx="1285879" cy="7858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cxnSp>
          <p:nvCxnSpPr>
            <p:cNvPr id="14" name="Connettore 1 13">
              <a:extLst>
                <a:ext uri="{FF2B5EF4-FFF2-40B4-BE49-F238E27FC236}">
                  <a16:creationId xmlns="" xmlns:a16="http://schemas.microsoft.com/office/drawing/2014/main" id="{39505793-E4C6-5D31-C0A2-3860E4ACD6F8}"/>
                </a:ext>
              </a:extLst>
            </p:cNvPr>
            <p:cNvCxnSpPr/>
            <p:nvPr/>
          </p:nvCxnSpPr>
          <p:spPr>
            <a:xfrm rot="5400000">
              <a:off x="-322290" y="4892665"/>
              <a:ext cx="2214622"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ttore 1 15">
              <a:extLst>
                <a:ext uri="{FF2B5EF4-FFF2-40B4-BE49-F238E27FC236}">
                  <a16:creationId xmlns="" xmlns:a16="http://schemas.microsoft.com/office/drawing/2014/main" id="{A3DB7CDE-B649-3359-2EA5-46D437B8709C}"/>
                </a:ext>
              </a:extLst>
            </p:cNvPr>
            <p:cNvCxnSpPr/>
            <p:nvPr/>
          </p:nvCxnSpPr>
          <p:spPr>
            <a:xfrm>
              <a:off x="785815" y="6000769"/>
              <a:ext cx="3786201"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ttore 2 25">
              <a:extLst>
                <a:ext uri="{FF2B5EF4-FFF2-40B4-BE49-F238E27FC236}">
                  <a16:creationId xmlns="" xmlns:a16="http://schemas.microsoft.com/office/drawing/2014/main" id="{78CB7845-095E-20B7-BF6E-E0B98949B222}"/>
                </a:ext>
              </a:extLst>
            </p:cNvPr>
            <p:cNvCxnSpPr/>
            <p:nvPr/>
          </p:nvCxnSpPr>
          <p:spPr>
            <a:xfrm>
              <a:off x="785815" y="3786147"/>
              <a:ext cx="928691"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ttore 2 27">
              <a:extLst>
                <a:ext uri="{FF2B5EF4-FFF2-40B4-BE49-F238E27FC236}">
                  <a16:creationId xmlns="" xmlns:a16="http://schemas.microsoft.com/office/drawing/2014/main" id="{872CE5E1-FAE1-85E3-6D86-40A117555A33}"/>
                </a:ext>
              </a:extLst>
            </p:cNvPr>
            <p:cNvCxnSpPr/>
            <p:nvPr/>
          </p:nvCxnSpPr>
          <p:spPr>
            <a:xfrm>
              <a:off x="785815" y="5143496"/>
              <a:ext cx="928691"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ttore 2 28">
              <a:extLst>
                <a:ext uri="{FF2B5EF4-FFF2-40B4-BE49-F238E27FC236}">
                  <a16:creationId xmlns="" xmlns:a16="http://schemas.microsoft.com/office/drawing/2014/main" id="{3B4863F9-FBA7-9790-0746-5E24D5543EF1}"/>
                </a:ext>
              </a:extLst>
            </p:cNvPr>
            <p:cNvCxnSpPr/>
            <p:nvPr/>
          </p:nvCxnSpPr>
          <p:spPr>
            <a:xfrm>
              <a:off x="3000385" y="3786147"/>
              <a:ext cx="92869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ttore 2 29">
              <a:extLst>
                <a:ext uri="{FF2B5EF4-FFF2-40B4-BE49-F238E27FC236}">
                  <a16:creationId xmlns="" xmlns:a16="http://schemas.microsoft.com/office/drawing/2014/main" id="{74B8D177-ADD2-985A-659C-685E48E4EB33}"/>
                </a:ext>
              </a:extLst>
            </p:cNvPr>
            <p:cNvCxnSpPr/>
            <p:nvPr/>
          </p:nvCxnSpPr>
          <p:spPr>
            <a:xfrm>
              <a:off x="3000385" y="5143496"/>
              <a:ext cx="92869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ttangolo arrotondato 30">
              <a:extLst>
                <a:ext uri="{FF2B5EF4-FFF2-40B4-BE49-F238E27FC236}">
                  <a16:creationId xmlns="" xmlns:a16="http://schemas.microsoft.com/office/drawing/2014/main" id="{B06B7ADE-3F63-BBC3-B1F9-92DE407206F0}"/>
                </a:ext>
              </a:extLst>
            </p:cNvPr>
            <p:cNvSpPr/>
            <p:nvPr/>
          </p:nvSpPr>
          <p:spPr>
            <a:xfrm>
              <a:off x="3929076" y="3428951"/>
              <a:ext cx="1214442" cy="78583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1800"/>
            </a:p>
          </p:txBody>
        </p:sp>
        <p:sp>
          <p:nvSpPr>
            <p:cNvPr id="32" name="Rettangolo arrotondato 31">
              <a:extLst>
                <a:ext uri="{FF2B5EF4-FFF2-40B4-BE49-F238E27FC236}">
                  <a16:creationId xmlns="" xmlns:a16="http://schemas.microsoft.com/office/drawing/2014/main" id="{01578B3E-CBBC-D73C-7F63-A86737791C87}"/>
                </a:ext>
              </a:extLst>
            </p:cNvPr>
            <p:cNvSpPr/>
            <p:nvPr/>
          </p:nvSpPr>
          <p:spPr>
            <a:xfrm>
              <a:off x="3929076" y="4786299"/>
              <a:ext cx="1214442" cy="78583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cxnSp>
          <p:nvCxnSpPr>
            <p:cNvPr id="47" name="Connettore 2 46">
              <a:extLst>
                <a:ext uri="{FF2B5EF4-FFF2-40B4-BE49-F238E27FC236}">
                  <a16:creationId xmlns="" xmlns:a16="http://schemas.microsoft.com/office/drawing/2014/main" id="{1EBAC80B-1041-EFDC-3E17-853045DE557E}"/>
                </a:ext>
              </a:extLst>
            </p:cNvPr>
            <p:cNvCxnSpPr/>
            <p:nvPr/>
          </p:nvCxnSpPr>
          <p:spPr>
            <a:xfrm rot="16200000" flipV="1">
              <a:off x="4357697" y="5786451"/>
              <a:ext cx="42863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Connettore 4 50">
              <a:extLst>
                <a:ext uri="{FF2B5EF4-FFF2-40B4-BE49-F238E27FC236}">
                  <a16:creationId xmlns="" xmlns:a16="http://schemas.microsoft.com/office/drawing/2014/main" id="{2A21C052-5F81-71FB-A8FE-5D3186BAC8C2}"/>
                </a:ext>
              </a:extLst>
            </p:cNvPr>
            <p:cNvCxnSpPr>
              <a:stCxn id="5" idx="0"/>
              <a:endCxn id="31" idx="2"/>
            </p:cNvCxnSpPr>
            <p:nvPr/>
          </p:nvCxnSpPr>
          <p:spPr>
            <a:xfrm rot="5400000" flipH="1" flipV="1">
              <a:off x="3160716" y="3411512"/>
              <a:ext cx="571515" cy="2178058"/>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Connettore 2 53">
              <a:extLst>
                <a:ext uri="{FF2B5EF4-FFF2-40B4-BE49-F238E27FC236}">
                  <a16:creationId xmlns="" xmlns:a16="http://schemas.microsoft.com/office/drawing/2014/main" id="{50A22D99-151F-99C4-1122-4670EF5FB188}"/>
                </a:ext>
              </a:extLst>
            </p:cNvPr>
            <p:cNvCxnSpPr/>
            <p:nvPr/>
          </p:nvCxnSpPr>
          <p:spPr>
            <a:xfrm>
              <a:off x="5143518" y="3643268"/>
              <a:ext cx="42862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Connettore 2 54">
              <a:extLst>
                <a:ext uri="{FF2B5EF4-FFF2-40B4-BE49-F238E27FC236}">
                  <a16:creationId xmlns="" xmlns:a16="http://schemas.microsoft.com/office/drawing/2014/main" id="{6A91AD59-662C-CCE8-8D3D-9CDD07C3D72D}"/>
                </a:ext>
              </a:extLst>
            </p:cNvPr>
            <p:cNvCxnSpPr/>
            <p:nvPr/>
          </p:nvCxnSpPr>
          <p:spPr>
            <a:xfrm>
              <a:off x="5143518" y="3795672"/>
              <a:ext cx="42862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Connettore 2 55">
              <a:extLst>
                <a:ext uri="{FF2B5EF4-FFF2-40B4-BE49-F238E27FC236}">
                  <a16:creationId xmlns="" xmlns:a16="http://schemas.microsoft.com/office/drawing/2014/main" id="{70B91632-BDFA-D457-FF0F-89D569597BCC}"/>
                </a:ext>
              </a:extLst>
            </p:cNvPr>
            <p:cNvCxnSpPr/>
            <p:nvPr/>
          </p:nvCxnSpPr>
          <p:spPr>
            <a:xfrm>
              <a:off x="5143518" y="3948076"/>
              <a:ext cx="42862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Connettore 2 56">
              <a:extLst>
                <a:ext uri="{FF2B5EF4-FFF2-40B4-BE49-F238E27FC236}">
                  <a16:creationId xmlns="" xmlns:a16="http://schemas.microsoft.com/office/drawing/2014/main" id="{12600B4A-B9ED-820E-C9AC-8A6A5A7354B7}"/>
                </a:ext>
              </a:extLst>
            </p:cNvPr>
            <p:cNvCxnSpPr/>
            <p:nvPr/>
          </p:nvCxnSpPr>
          <p:spPr>
            <a:xfrm>
              <a:off x="5143518" y="5000617"/>
              <a:ext cx="428626"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Connettore 2 57">
              <a:extLst>
                <a:ext uri="{FF2B5EF4-FFF2-40B4-BE49-F238E27FC236}">
                  <a16:creationId xmlns="" xmlns:a16="http://schemas.microsoft.com/office/drawing/2014/main" id="{DFD5FE32-4B8B-4877-1EA5-33F64013F49B}"/>
                </a:ext>
              </a:extLst>
            </p:cNvPr>
            <p:cNvCxnSpPr/>
            <p:nvPr/>
          </p:nvCxnSpPr>
          <p:spPr>
            <a:xfrm>
              <a:off x="5143518" y="5153021"/>
              <a:ext cx="428626"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Connettore 2 58">
              <a:extLst>
                <a:ext uri="{FF2B5EF4-FFF2-40B4-BE49-F238E27FC236}">
                  <a16:creationId xmlns="" xmlns:a16="http://schemas.microsoft.com/office/drawing/2014/main" id="{E94B344B-C725-7179-FFAF-3EFFBC935AF3}"/>
                </a:ext>
              </a:extLst>
            </p:cNvPr>
            <p:cNvCxnSpPr/>
            <p:nvPr/>
          </p:nvCxnSpPr>
          <p:spPr>
            <a:xfrm>
              <a:off x="5143518" y="5305425"/>
              <a:ext cx="428626"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Ritaglia angolo stesso lato rettangolo 59">
              <a:extLst>
                <a:ext uri="{FF2B5EF4-FFF2-40B4-BE49-F238E27FC236}">
                  <a16:creationId xmlns="" xmlns:a16="http://schemas.microsoft.com/office/drawing/2014/main" id="{B5A31699-81AD-BC38-47A9-329C5763CDF2}"/>
                </a:ext>
              </a:extLst>
            </p:cNvPr>
            <p:cNvSpPr/>
            <p:nvPr/>
          </p:nvSpPr>
          <p:spPr>
            <a:xfrm rot="5400000">
              <a:off x="5500698" y="3500397"/>
              <a:ext cx="785833" cy="642939"/>
            </a:xfrm>
            <a:prstGeom prst="snip2SameRect">
              <a:avLst>
                <a:gd name="adj1" fmla="val 39673"/>
                <a:gd name="adj2" fmla="val 209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61" name="Ritaglia angolo stesso lato rettangolo 60">
              <a:extLst>
                <a:ext uri="{FF2B5EF4-FFF2-40B4-BE49-F238E27FC236}">
                  <a16:creationId xmlns="" xmlns:a16="http://schemas.microsoft.com/office/drawing/2014/main" id="{3A005790-5D18-84A5-E514-B9EB3B619D4C}"/>
                </a:ext>
              </a:extLst>
            </p:cNvPr>
            <p:cNvSpPr/>
            <p:nvPr/>
          </p:nvSpPr>
          <p:spPr>
            <a:xfrm rot="5400000">
              <a:off x="5500697" y="4857746"/>
              <a:ext cx="785834" cy="642939"/>
            </a:xfrm>
            <a:prstGeom prst="snip2SameRect">
              <a:avLst>
                <a:gd name="adj1" fmla="val 39673"/>
                <a:gd name="adj2" fmla="val 209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cxnSp>
          <p:nvCxnSpPr>
            <p:cNvPr id="63" name="Connettore 1 62">
              <a:extLst>
                <a:ext uri="{FF2B5EF4-FFF2-40B4-BE49-F238E27FC236}">
                  <a16:creationId xmlns="" xmlns:a16="http://schemas.microsoft.com/office/drawing/2014/main" id="{8887E2B5-1520-4B12-20D0-952292A1BB64}"/>
                </a:ext>
              </a:extLst>
            </p:cNvPr>
            <p:cNvCxnSpPr/>
            <p:nvPr/>
          </p:nvCxnSpPr>
          <p:spPr>
            <a:xfrm rot="5400000">
              <a:off x="5392728" y="4465615"/>
              <a:ext cx="2357501"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Connettore 1 72">
              <a:extLst>
                <a:ext uri="{FF2B5EF4-FFF2-40B4-BE49-F238E27FC236}">
                  <a16:creationId xmlns="" xmlns:a16="http://schemas.microsoft.com/office/drawing/2014/main" id="{668A3C85-CA41-C46B-ECF9-E92B6A4A3818}"/>
                </a:ext>
              </a:extLst>
            </p:cNvPr>
            <p:cNvCxnSpPr/>
            <p:nvPr/>
          </p:nvCxnSpPr>
          <p:spPr>
            <a:xfrm>
              <a:off x="6215083" y="3786147"/>
              <a:ext cx="357189"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Connettore 1 73">
              <a:extLst>
                <a:ext uri="{FF2B5EF4-FFF2-40B4-BE49-F238E27FC236}">
                  <a16:creationId xmlns="" xmlns:a16="http://schemas.microsoft.com/office/drawing/2014/main" id="{6E3C8CFE-4E81-8D76-02BE-B2747245D3CD}"/>
                </a:ext>
              </a:extLst>
            </p:cNvPr>
            <p:cNvCxnSpPr/>
            <p:nvPr/>
          </p:nvCxnSpPr>
          <p:spPr>
            <a:xfrm>
              <a:off x="6215083" y="5143496"/>
              <a:ext cx="357189"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Connettore 1 77">
              <a:extLst>
                <a:ext uri="{FF2B5EF4-FFF2-40B4-BE49-F238E27FC236}">
                  <a16:creationId xmlns="" xmlns:a16="http://schemas.microsoft.com/office/drawing/2014/main" id="{F89CF345-929E-618E-CE14-D9FF355F635A}"/>
                </a:ext>
              </a:extLst>
            </p:cNvPr>
            <p:cNvCxnSpPr/>
            <p:nvPr/>
          </p:nvCxnSpPr>
          <p:spPr>
            <a:xfrm>
              <a:off x="6572273" y="3286072"/>
              <a:ext cx="500064"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Connettore 1 78">
              <a:extLst>
                <a:ext uri="{FF2B5EF4-FFF2-40B4-BE49-F238E27FC236}">
                  <a16:creationId xmlns="" xmlns:a16="http://schemas.microsoft.com/office/drawing/2014/main" id="{201CC361-4B80-156A-C1BE-EE021B7840B9}"/>
                </a:ext>
              </a:extLst>
            </p:cNvPr>
            <p:cNvCxnSpPr/>
            <p:nvPr/>
          </p:nvCxnSpPr>
          <p:spPr>
            <a:xfrm>
              <a:off x="6572273" y="4427514"/>
              <a:ext cx="50006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riangolo rettangolo 80">
              <a:extLst>
                <a:ext uri="{FF2B5EF4-FFF2-40B4-BE49-F238E27FC236}">
                  <a16:creationId xmlns="" xmlns:a16="http://schemas.microsoft.com/office/drawing/2014/main" id="{A0218E40-51BA-06A6-749B-4E118D927A4B}"/>
                </a:ext>
              </a:extLst>
            </p:cNvPr>
            <p:cNvSpPr/>
            <p:nvPr/>
          </p:nvSpPr>
          <p:spPr>
            <a:xfrm rot="13420691">
              <a:off x="6834211" y="3040002"/>
              <a:ext cx="547690" cy="563578"/>
            </a:xfrm>
            <a:prstGeom prst="r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cxnSp>
          <p:nvCxnSpPr>
            <p:cNvPr id="85" name="Connettore 1 84">
              <a:extLst>
                <a:ext uri="{FF2B5EF4-FFF2-40B4-BE49-F238E27FC236}">
                  <a16:creationId xmlns="" xmlns:a16="http://schemas.microsoft.com/office/drawing/2014/main" id="{B510D426-0861-B396-F9E5-F8028D01295B}"/>
                </a:ext>
              </a:extLst>
            </p:cNvPr>
            <p:cNvCxnSpPr/>
            <p:nvPr/>
          </p:nvCxnSpPr>
          <p:spPr>
            <a:xfrm>
              <a:off x="7500963" y="3284484"/>
              <a:ext cx="42862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Ovale 85">
              <a:extLst>
                <a:ext uri="{FF2B5EF4-FFF2-40B4-BE49-F238E27FC236}">
                  <a16:creationId xmlns="" xmlns:a16="http://schemas.microsoft.com/office/drawing/2014/main" id="{78C2EE84-16E4-1188-9E00-B6363BFD1A0B}"/>
                </a:ext>
              </a:extLst>
            </p:cNvPr>
            <p:cNvSpPr/>
            <p:nvPr/>
          </p:nvSpPr>
          <p:spPr>
            <a:xfrm>
              <a:off x="7929589" y="3214632"/>
              <a:ext cx="142875" cy="1428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88" name="Triangolo rettangolo 87">
              <a:extLst>
                <a:ext uri="{FF2B5EF4-FFF2-40B4-BE49-F238E27FC236}">
                  <a16:creationId xmlns="" xmlns:a16="http://schemas.microsoft.com/office/drawing/2014/main" id="{25156B78-53C4-4332-2EC2-AEEBFEAC23EF}"/>
                </a:ext>
              </a:extLst>
            </p:cNvPr>
            <p:cNvSpPr/>
            <p:nvPr/>
          </p:nvSpPr>
          <p:spPr>
            <a:xfrm rot="13420691">
              <a:off x="6834211" y="4183033"/>
              <a:ext cx="547690" cy="563578"/>
            </a:xfrm>
            <a:prstGeom prst="r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cxnSp>
          <p:nvCxnSpPr>
            <p:cNvPr id="89" name="Connettore 1 88">
              <a:extLst>
                <a:ext uri="{FF2B5EF4-FFF2-40B4-BE49-F238E27FC236}">
                  <a16:creationId xmlns="" xmlns:a16="http://schemas.microsoft.com/office/drawing/2014/main" id="{710BF79E-936B-DA6C-CB17-48049012FB4E}"/>
                </a:ext>
              </a:extLst>
            </p:cNvPr>
            <p:cNvCxnSpPr/>
            <p:nvPr/>
          </p:nvCxnSpPr>
          <p:spPr>
            <a:xfrm>
              <a:off x="7500963" y="4427514"/>
              <a:ext cx="42862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Ovale 89">
              <a:extLst>
                <a:ext uri="{FF2B5EF4-FFF2-40B4-BE49-F238E27FC236}">
                  <a16:creationId xmlns="" xmlns:a16="http://schemas.microsoft.com/office/drawing/2014/main" id="{EF43B409-3E03-93C7-7F3D-B7778E559B2D}"/>
                </a:ext>
              </a:extLst>
            </p:cNvPr>
            <p:cNvSpPr/>
            <p:nvPr/>
          </p:nvSpPr>
          <p:spPr>
            <a:xfrm>
              <a:off x="7929589" y="4357662"/>
              <a:ext cx="142875" cy="1428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cxnSp>
          <p:nvCxnSpPr>
            <p:cNvPr id="95" name="Connettore 1 94">
              <a:extLst>
                <a:ext uri="{FF2B5EF4-FFF2-40B4-BE49-F238E27FC236}">
                  <a16:creationId xmlns="" xmlns:a16="http://schemas.microsoft.com/office/drawing/2014/main" id="{545E139C-46EE-4678-8DFE-C13988814FF4}"/>
                </a:ext>
              </a:extLst>
            </p:cNvPr>
            <p:cNvCxnSpPr/>
            <p:nvPr/>
          </p:nvCxnSpPr>
          <p:spPr>
            <a:xfrm>
              <a:off x="6572273" y="5643571"/>
              <a:ext cx="50006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Triangolo rettangolo 95">
              <a:extLst>
                <a:ext uri="{FF2B5EF4-FFF2-40B4-BE49-F238E27FC236}">
                  <a16:creationId xmlns="" xmlns:a16="http://schemas.microsoft.com/office/drawing/2014/main" id="{F7961726-BB48-163C-F7CC-D8C52C9445CA}"/>
                </a:ext>
              </a:extLst>
            </p:cNvPr>
            <p:cNvSpPr/>
            <p:nvPr/>
          </p:nvSpPr>
          <p:spPr>
            <a:xfrm rot="13420691">
              <a:off x="6834211" y="5397503"/>
              <a:ext cx="547690" cy="563577"/>
            </a:xfrm>
            <a:prstGeom prst="r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cxnSp>
          <p:nvCxnSpPr>
            <p:cNvPr id="97" name="Connettore 1 96">
              <a:extLst>
                <a:ext uri="{FF2B5EF4-FFF2-40B4-BE49-F238E27FC236}">
                  <a16:creationId xmlns="" xmlns:a16="http://schemas.microsoft.com/office/drawing/2014/main" id="{49DEA2A5-E7C4-AA7E-A8DE-5A957C54EA10}"/>
                </a:ext>
              </a:extLst>
            </p:cNvPr>
            <p:cNvCxnSpPr/>
            <p:nvPr/>
          </p:nvCxnSpPr>
          <p:spPr>
            <a:xfrm>
              <a:off x="7500963" y="5641984"/>
              <a:ext cx="428626"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Ovale 97">
              <a:extLst>
                <a:ext uri="{FF2B5EF4-FFF2-40B4-BE49-F238E27FC236}">
                  <a16:creationId xmlns="" xmlns:a16="http://schemas.microsoft.com/office/drawing/2014/main" id="{439A43E7-2BE5-E672-4C0C-27200194B313}"/>
                </a:ext>
              </a:extLst>
            </p:cNvPr>
            <p:cNvSpPr/>
            <p:nvPr/>
          </p:nvSpPr>
          <p:spPr>
            <a:xfrm>
              <a:off x="7929589" y="5572133"/>
              <a:ext cx="142875" cy="1428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cxnSp>
          <p:nvCxnSpPr>
            <p:cNvPr id="100" name="Connettore 2 99">
              <a:extLst>
                <a:ext uri="{FF2B5EF4-FFF2-40B4-BE49-F238E27FC236}">
                  <a16:creationId xmlns="" xmlns:a16="http://schemas.microsoft.com/office/drawing/2014/main" id="{8C65225F-C631-0D75-DFE4-2A0BC07E6FAD}"/>
                </a:ext>
              </a:extLst>
            </p:cNvPr>
            <p:cNvCxnSpPr/>
            <p:nvPr/>
          </p:nvCxnSpPr>
          <p:spPr>
            <a:xfrm>
              <a:off x="0" y="4714860"/>
              <a:ext cx="714377"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433" name="CasellaDiTesto 100">
              <a:extLst>
                <a:ext uri="{FF2B5EF4-FFF2-40B4-BE49-F238E27FC236}">
                  <a16:creationId xmlns="" xmlns:a16="http://schemas.microsoft.com/office/drawing/2014/main" id="{EF46A25F-C5B9-4668-CB77-70D073B6B581}"/>
                </a:ext>
              </a:extLst>
            </p:cNvPr>
            <p:cNvSpPr txBox="1">
              <a:spLocks noChangeArrowheads="1"/>
            </p:cNvSpPr>
            <p:nvPr/>
          </p:nvSpPr>
          <p:spPr bwMode="auto">
            <a:xfrm>
              <a:off x="0" y="4286256"/>
              <a:ext cx="7143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2000">
                  <a:latin typeface="Comic Sans MS" panose="030F0702030302020204" pitchFamily="66" charset="0"/>
                </a:rPr>
                <a:t>aria</a:t>
              </a:r>
            </a:p>
          </p:txBody>
        </p:sp>
        <p:sp>
          <p:nvSpPr>
            <p:cNvPr id="16434" name="CasellaDiTesto 102">
              <a:extLst>
                <a:ext uri="{FF2B5EF4-FFF2-40B4-BE49-F238E27FC236}">
                  <a16:creationId xmlns="" xmlns:a16="http://schemas.microsoft.com/office/drawing/2014/main" id="{616F4A46-A4B3-28E9-2D0A-C3AFCCCFED33}"/>
                </a:ext>
              </a:extLst>
            </p:cNvPr>
            <p:cNvSpPr txBox="1">
              <a:spLocks noChangeArrowheads="1"/>
            </p:cNvSpPr>
            <p:nvPr/>
          </p:nvSpPr>
          <p:spPr bwMode="auto">
            <a:xfrm>
              <a:off x="1714480" y="3487167"/>
              <a:ext cx="121444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600">
                  <a:latin typeface="Comic Sans MS" panose="030F0702030302020204" pitchFamily="66" charset="0"/>
                </a:rPr>
                <a:t>convertit.</a:t>
              </a:r>
            </a:p>
            <a:p>
              <a:pPr eaLnBrk="1" hangingPunct="1">
                <a:spcBef>
                  <a:spcPct val="0"/>
                </a:spcBef>
                <a:buFontTx/>
                <a:buNone/>
              </a:pPr>
              <a:r>
                <a:rPr lang="it-IT" altLang="it-IT" sz="1600">
                  <a:latin typeface="Comic Sans MS" panose="030F0702030302020204" pitchFamily="66" charset="0"/>
                </a:rPr>
                <a:t>NO</a:t>
              </a:r>
              <a:r>
                <a:rPr lang="it-IT" altLang="it-IT" sz="1600" baseline="-25000">
                  <a:latin typeface="Comic Sans MS" panose="030F0702030302020204" pitchFamily="66" charset="0"/>
                </a:rPr>
                <a:t>x</a:t>
              </a:r>
              <a:r>
                <a:rPr lang="it-IT" altLang="it-IT" sz="1600">
                  <a:latin typeface="Arial" panose="020B0604020202020204" pitchFamily="34" charset="0"/>
                  <a:cs typeface="Arial" panose="020B0604020202020204" pitchFamily="34" charset="0"/>
                </a:rPr>
                <a:t>→NO</a:t>
              </a:r>
              <a:endParaRPr lang="it-IT" altLang="it-IT" sz="1600">
                <a:latin typeface="Comic Sans MS" panose="030F0702030302020204" pitchFamily="66" charset="0"/>
              </a:endParaRPr>
            </a:p>
          </p:txBody>
        </p:sp>
        <p:sp>
          <p:nvSpPr>
            <p:cNvPr id="16435" name="CasellaDiTesto 103">
              <a:extLst>
                <a:ext uri="{FF2B5EF4-FFF2-40B4-BE49-F238E27FC236}">
                  <a16:creationId xmlns="" xmlns:a16="http://schemas.microsoft.com/office/drawing/2014/main" id="{787034F9-5BAB-29F6-11F8-8D3C1A3011BD}"/>
                </a:ext>
              </a:extLst>
            </p:cNvPr>
            <p:cNvSpPr txBox="1">
              <a:spLocks noChangeArrowheads="1"/>
            </p:cNvSpPr>
            <p:nvPr/>
          </p:nvSpPr>
          <p:spPr bwMode="auto">
            <a:xfrm>
              <a:off x="1714480" y="4857760"/>
              <a:ext cx="12858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600">
                  <a:latin typeface="Comic Sans MS" panose="030F0702030302020204" pitchFamily="66" charset="0"/>
                </a:rPr>
                <a:t>Generatore di ozono </a:t>
              </a:r>
            </a:p>
          </p:txBody>
        </p:sp>
        <p:sp>
          <p:nvSpPr>
            <p:cNvPr id="16436" name="CasellaDiTesto 104">
              <a:extLst>
                <a:ext uri="{FF2B5EF4-FFF2-40B4-BE49-F238E27FC236}">
                  <a16:creationId xmlns="" xmlns:a16="http://schemas.microsoft.com/office/drawing/2014/main" id="{BBF04FB8-8E66-F9D2-2123-97D72ED24287}"/>
                </a:ext>
              </a:extLst>
            </p:cNvPr>
            <p:cNvSpPr txBox="1">
              <a:spLocks noChangeArrowheads="1"/>
            </p:cNvSpPr>
            <p:nvPr/>
          </p:nvSpPr>
          <p:spPr bwMode="auto">
            <a:xfrm>
              <a:off x="3929058" y="3429000"/>
              <a:ext cx="121444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600">
                  <a:latin typeface="Comic Sans MS" panose="030F0702030302020204" pitchFamily="66" charset="0"/>
                </a:rPr>
                <a:t>Camera di reazione</a:t>
              </a:r>
            </a:p>
          </p:txBody>
        </p:sp>
        <p:sp>
          <p:nvSpPr>
            <p:cNvPr id="16437" name="CasellaDiTesto 105">
              <a:extLst>
                <a:ext uri="{FF2B5EF4-FFF2-40B4-BE49-F238E27FC236}">
                  <a16:creationId xmlns="" xmlns:a16="http://schemas.microsoft.com/office/drawing/2014/main" id="{2E2F0B3B-E8CC-2D72-ED3F-AFD0666C607C}"/>
                </a:ext>
              </a:extLst>
            </p:cNvPr>
            <p:cNvSpPr txBox="1">
              <a:spLocks noChangeArrowheads="1"/>
            </p:cNvSpPr>
            <p:nvPr/>
          </p:nvSpPr>
          <p:spPr bwMode="auto">
            <a:xfrm>
              <a:off x="3929058" y="4844489"/>
              <a:ext cx="121444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600">
                  <a:latin typeface="Comic Sans MS" panose="030F0702030302020204" pitchFamily="66" charset="0"/>
                </a:rPr>
                <a:t>Camera di reazione</a:t>
              </a:r>
            </a:p>
          </p:txBody>
        </p:sp>
        <p:sp>
          <p:nvSpPr>
            <p:cNvPr id="16438" name="CasellaDiTesto 106">
              <a:extLst>
                <a:ext uri="{FF2B5EF4-FFF2-40B4-BE49-F238E27FC236}">
                  <a16:creationId xmlns="" xmlns:a16="http://schemas.microsoft.com/office/drawing/2014/main" id="{631FC2CF-8720-22D5-29CD-38496D8C00CB}"/>
                </a:ext>
              </a:extLst>
            </p:cNvPr>
            <p:cNvSpPr txBox="1">
              <a:spLocks noChangeArrowheads="1"/>
            </p:cNvSpPr>
            <p:nvPr/>
          </p:nvSpPr>
          <p:spPr bwMode="auto">
            <a:xfrm>
              <a:off x="4786314" y="4304892"/>
              <a:ext cx="18573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600">
                  <a:latin typeface="Comic Sans MS" panose="030F0702030302020204" pitchFamily="66" charset="0"/>
                </a:rPr>
                <a:t>fotomoltiplicatori</a:t>
              </a:r>
            </a:p>
          </p:txBody>
        </p:sp>
        <p:sp>
          <p:nvSpPr>
            <p:cNvPr id="16439" name="CasellaDiTesto 107">
              <a:extLst>
                <a:ext uri="{FF2B5EF4-FFF2-40B4-BE49-F238E27FC236}">
                  <a16:creationId xmlns="" xmlns:a16="http://schemas.microsoft.com/office/drawing/2014/main" id="{6FB684EA-B169-1432-8940-5E103FA0D114}"/>
                </a:ext>
              </a:extLst>
            </p:cNvPr>
            <p:cNvSpPr txBox="1">
              <a:spLocks noChangeArrowheads="1"/>
            </p:cNvSpPr>
            <p:nvPr/>
          </p:nvSpPr>
          <p:spPr bwMode="auto">
            <a:xfrm>
              <a:off x="8143900" y="3028890"/>
              <a:ext cx="8572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2000">
                  <a:latin typeface="Comic Sans MS" panose="030F0702030302020204" pitchFamily="66" charset="0"/>
                </a:rPr>
                <a:t>NO</a:t>
              </a:r>
              <a:r>
                <a:rPr lang="it-IT" altLang="it-IT" sz="2000" baseline="-25000">
                  <a:latin typeface="Comic Sans MS" panose="030F0702030302020204" pitchFamily="66" charset="0"/>
                </a:rPr>
                <a:t>x</a:t>
              </a:r>
            </a:p>
          </p:txBody>
        </p:sp>
        <p:sp>
          <p:nvSpPr>
            <p:cNvPr id="16440" name="CasellaDiTesto 108">
              <a:extLst>
                <a:ext uri="{FF2B5EF4-FFF2-40B4-BE49-F238E27FC236}">
                  <a16:creationId xmlns="" xmlns:a16="http://schemas.microsoft.com/office/drawing/2014/main" id="{9E447F20-B29A-E5B1-160A-CDE05B70D268}"/>
                </a:ext>
              </a:extLst>
            </p:cNvPr>
            <p:cNvSpPr txBox="1">
              <a:spLocks noChangeArrowheads="1"/>
            </p:cNvSpPr>
            <p:nvPr/>
          </p:nvSpPr>
          <p:spPr bwMode="auto">
            <a:xfrm>
              <a:off x="8143900" y="4214818"/>
              <a:ext cx="8572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2000">
                  <a:latin typeface="Comic Sans MS" panose="030F0702030302020204" pitchFamily="66" charset="0"/>
                </a:rPr>
                <a:t>NO</a:t>
              </a:r>
              <a:r>
                <a:rPr lang="it-IT" altLang="it-IT" sz="2000" baseline="-25000">
                  <a:latin typeface="Comic Sans MS" panose="030F0702030302020204" pitchFamily="66" charset="0"/>
                </a:rPr>
                <a:t>2</a:t>
              </a:r>
            </a:p>
          </p:txBody>
        </p:sp>
        <p:sp>
          <p:nvSpPr>
            <p:cNvPr id="16441" name="CasellaDiTesto 109">
              <a:extLst>
                <a:ext uri="{FF2B5EF4-FFF2-40B4-BE49-F238E27FC236}">
                  <a16:creationId xmlns="" xmlns:a16="http://schemas.microsoft.com/office/drawing/2014/main" id="{39DC4B38-5DDF-0AE7-77A0-F64001026E5F}"/>
                </a:ext>
              </a:extLst>
            </p:cNvPr>
            <p:cNvSpPr txBox="1">
              <a:spLocks noChangeArrowheads="1"/>
            </p:cNvSpPr>
            <p:nvPr/>
          </p:nvSpPr>
          <p:spPr bwMode="auto">
            <a:xfrm>
              <a:off x="8072462" y="5429264"/>
              <a:ext cx="8572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2000">
                  <a:latin typeface="Comic Sans MS" panose="030F0702030302020204" pitchFamily="66" charset="0"/>
                </a:rPr>
                <a:t>NO</a:t>
              </a:r>
              <a:endParaRPr lang="it-IT" altLang="it-IT" sz="2000" baseline="-25000">
                <a:latin typeface="Comic Sans MS" panose="030F0702030302020204" pitchFamily="66" charset="0"/>
              </a:endParaRPr>
            </a:p>
          </p:txBody>
        </p:sp>
      </p:grpSp>
      <p:sp>
        <p:nvSpPr>
          <p:cNvPr id="112" name="Ovale 111">
            <a:extLst>
              <a:ext uri="{FF2B5EF4-FFF2-40B4-BE49-F238E27FC236}">
                <a16:creationId xmlns="" xmlns:a16="http://schemas.microsoft.com/office/drawing/2014/main" id="{5E128D2A-892E-4DFB-405A-2B0E702C69DF}"/>
              </a:ext>
            </a:extLst>
          </p:cNvPr>
          <p:cNvSpPr/>
          <p:nvPr/>
        </p:nvSpPr>
        <p:spPr>
          <a:xfrm>
            <a:off x="3786188" y="1714500"/>
            <a:ext cx="1643062" cy="15001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113" name="Ovale 112">
            <a:extLst>
              <a:ext uri="{FF2B5EF4-FFF2-40B4-BE49-F238E27FC236}">
                <a16:creationId xmlns="" xmlns:a16="http://schemas.microsoft.com/office/drawing/2014/main" id="{BF66495F-3A21-F39B-E8D0-583E7CCBEAD7}"/>
              </a:ext>
            </a:extLst>
          </p:cNvPr>
          <p:cNvSpPr/>
          <p:nvPr/>
        </p:nvSpPr>
        <p:spPr>
          <a:xfrm>
            <a:off x="3786188" y="3286125"/>
            <a:ext cx="1643062" cy="1428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cxnSp>
        <p:nvCxnSpPr>
          <p:cNvPr id="115" name="Connettore 2 114">
            <a:extLst>
              <a:ext uri="{FF2B5EF4-FFF2-40B4-BE49-F238E27FC236}">
                <a16:creationId xmlns="" xmlns:a16="http://schemas.microsoft.com/office/drawing/2014/main" id="{6131FC66-C795-676C-34F2-9CE5B4CDB692}"/>
              </a:ext>
            </a:extLst>
          </p:cNvPr>
          <p:cNvCxnSpPr/>
          <p:nvPr/>
        </p:nvCxnSpPr>
        <p:spPr>
          <a:xfrm rot="5400000">
            <a:off x="5107781" y="1464469"/>
            <a:ext cx="428625" cy="3571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391" name="CasellaDiTesto 115">
            <a:extLst>
              <a:ext uri="{FF2B5EF4-FFF2-40B4-BE49-F238E27FC236}">
                <a16:creationId xmlns="" xmlns:a16="http://schemas.microsoft.com/office/drawing/2014/main" id="{75CE1701-D96B-E4D8-369E-B2D4601817CC}"/>
              </a:ext>
            </a:extLst>
          </p:cNvPr>
          <p:cNvSpPr txBox="1">
            <a:spLocks noChangeArrowheads="1"/>
          </p:cNvSpPr>
          <p:nvPr/>
        </p:nvSpPr>
        <p:spPr bwMode="auto">
          <a:xfrm>
            <a:off x="5429250" y="955675"/>
            <a:ext cx="16430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600">
                <a:latin typeface="Comic Sans MS" panose="030F0702030302020204" pitchFamily="66" charset="0"/>
              </a:rPr>
              <a:t>Miscela di tutti gli ossidi di azoto</a:t>
            </a:r>
          </a:p>
        </p:txBody>
      </p:sp>
      <p:cxnSp>
        <p:nvCxnSpPr>
          <p:cNvPr id="118" name="Connettore 2 117">
            <a:extLst>
              <a:ext uri="{FF2B5EF4-FFF2-40B4-BE49-F238E27FC236}">
                <a16:creationId xmlns="" xmlns:a16="http://schemas.microsoft.com/office/drawing/2014/main" id="{DA337795-DEC4-C317-D9D6-620021B48DAA}"/>
              </a:ext>
            </a:extLst>
          </p:cNvPr>
          <p:cNvCxnSpPr/>
          <p:nvPr/>
        </p:nvCxnSpPr>
        <p:spPr>
          <a:xfrm rot="16200000" flipV="1">
            <a:off x="5000626" y="4643437"/>
            <a:ext cx="571500" cy="4286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393" name="CasellaDiTesto 119">
            <a:extLst>
              <a:ext uri="{FF2B5EF4-FFF2-40B4-BE49-F238E27FC236}">
                <a16:creationId xmlns="" xmlns:a16="http://schemas.microsoft.com/office/drawing/2014/main" id="{62FD2BA7-520F-DF46-59BE-0663BDFCCCAA}"/>
              </a:ext>
            </a:extLst>
          </p:cNvPr>
          <p:cNvSpPr txBox="1">
            <a:spLocks noChangeArrowheads="1"/>
          </p:cNvSpPr>
          <p:nvPr/>
        </p:nvSpPr>
        <p:spPr bwMode="auto">
          <a:xfrm>
            <a:off x="5429250" y="4929188"/>
            <a:ext cx="12144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600">
                <a:latin typeface="Comic Sans MS" panose="030F0702030302020204" pitchFamily="66" charset="0"/>
              </a:rPr>
              <a:t>Reazione del solo NO</a:t>
            </a:r>
          </a:p>
        </p:txBody>
      </p:sp>
      <p:sp>
        <p:nvSpPr>
          <p:cNvPr id="16394" name="Segnaposto numero diapositiva 6">
            <a:extLst>
              <a:ext uri="{FF2B5EF4-FFF2-40B4-BE49-F238E27FC236}">
                <a16:creationId xmlns="" xmlns:a16="http://schemas.microsoft.com/office/drawing/2014/main" id="{3CA17D0B-E2C3-BB2B-45DE-09819599A2CF}"/>
              </a:ext>
            </a:extLst>
          </p:cNvPr>
          <p:cNvSpPr txBox="1">
            <a:spLocks noGrp="1"/>
          </p:cNvSpPr>
          <p:nvPr/>
        </p:nvSpPr>
        <p:spPr bwMode="auto">
          <a:xfrm>
            <a:off x="8382000" y="6572250"/>
            <a:ext cx="4048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DD8921F1-507D-4463-9EEA-9BE2B3C1F860}" type="slidenum">
              <a:rPr lang="it-IT" altLang="it-IT" sz="1000">
                <a:latin typeface="Comic Sans MS" panose="030F0702030302020204" pitchFamily="66" charset="0"/>
              </a:rPr>
              <a:pPr algn="r" eaLnBrk="1" hangingPunct="1">
                <a:spcBef>
                  <a:spcPct val="0"/>
                </a:spcBef>
                <a:buFontTx/>
                <a:buNone/>
              </a:pPr>
              <a:t>15</a:t>
            </a:fld>
            <a:endParaRPr lang="it-IT" altLang="it-IT" sz="1000">
              <a:latin typeface="Comic Sans MS" panose="030F0702030302020204" pitchFamily="66" charset="0"/>
            </a:endParaRPr>
          </a:p>
        </p:txBody>
      </p:sp>
      <p:sp>
        <p:nvSpPr>
          <p:cNvPr id="16395" name="Segnaposto data 4">
            <a:extLst>
              <a:ext uri="{FF2B5EF4-FFF2-40B4-BE49-F238E27FC236}">
                <a16:creationId xmlns="" xmlns:a16="http://schemas.microsoft.com/office/drawing/2014/main" id="{256DAADD-ECEE-1910-5C2E-E6D7A618CC82}"/>
              </a:ext>
            </a:extLst>
          </p:cNvPr>
          <p:cNvSpPr txBox="1">
            <a:spLocks noGrp="1"/>
          </p:cNvSpPr>
          <p:nvPr/>
        </p:nvSpPr>
        <p:spPr bwMode="auto">
          <a:xfrm>
            <a:off x="457200" y="6651625"/>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000">
                <a:latin typeface="Comic Sans MS" panose="030F0702030302020204" pitchFamily="66" charset="0"/>
              </a:rPr>
              <a:t>Corso di  Chimica dell’Ambiente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a:extLst>
              <a:ext uri="{FF2B5EF4-FFF2-40B4-BE49-F238E27FC236}">
                <a16:creationId xmlns="" xmlns:a16="http://schemas.microsoft.com/office/drawing/2014/main" id="{DC8CD8E1-156B-3386-79B2-0B9BDDAD964F}"/>
              </a:ext>
            </a:extLst>
          </p:cNvPr>
          <p:cNvSpPr txBox="1">
            <a:spLocks noChangeArrowheads="1"/>
          </p:cNvSpPr>
          <p:nvPr/>
        </p:nvSpPr>
        <p:spPr bwMode="auto">
          <a:xfrm>
            <a:off x="914400" y="228600"/>
            <a:ext cx="7162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000">
                <a:latin typeface="Comic Sans MS" panose="030F0702030302020204" pitchFamily="66" charset="0"/>
              </a:rPr>
              <a:t>Analizzatore di </a:t>
            </a:r>
            <a:r>
              <a:rPr lang="it-IT" altLang="it-IT" sz="2000">
                <a:solidFill>
                  <a:srgbClr val="FF0000"/>
                </a:solidFill>
                <a:latin typeface="Comic Sans MS" panose="030F0702030302020204" pitchFamily="66" charset="0"/>
              </a:rPr>
              <a:t>ozono</a:t>
            </a:r>
            <a:r>
              <a:rPr lang="it-IT" altLang="it-IT" sz="2000">
                <a:latin typeface="Comic Sans MS" panose="030F0702030302020204" pitchFamily="66" charset="0"/>
              </a:rPr>
              <a:t>:</a:t>
            </a:r>
          </a:p>
        </p:txBody>
      </p:sp>
      <p:sp>
        <p:nvSpPr>
          <p:cNvPr id="17411" name="Text Box 3">
            <a:extLst>
              <a:ext uri="{FF2B5EF4-FFF2-40B4-BE49-F238E27FC236}">
                <a16:creationId xmlns="" xmlns:a16="http://schemas.microsoft.com/office/drawing/2014/main" id="{357FB8CE-C057-2A61-6A03-8854C03CB5CB}"/>
              </a:ext>
            </a:extLst>
          </p:cNvPr>
          <p:cNvSpPr txBox="1">
            <a:spLocks noChangeArrowheads="1"/>
          </p:cNvSpPr>
          <p:nvPr/>
        </p:nvSpPr>
        <p:spPr bwMode="auto">
          <a:xfrm>
            <a:off x="685800" y="838200"/>
            <a:ext cx="78486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pPr>
            <a:r>
              <a:rPr lang="it-IT" altLang="it-IT" sz="2000">
                <a:latin typeface="Comic Sans MS" panose="030F0702030302020204" pitchFamily="66" charset="0"/>
              </a:rPr>
              <a:t>Lo strumento sfrutta la capacità dell’O</a:t>
            </a:r>
            <a:r>
              <a:rPr lang="it-IT" altLang="it-IT" sz="1400">
                <a:latin typeface="Comic Sans MS" panose="030F0702030302020204" pitchFamily="66" charset="0"/>
              </a:rPr>
              <a:t>3 </a:t>
            </a:r>
            <a:r>
              <a:rPr lang="it-IT" altLang="it-IT" sz="2000">
                <a:latin typeface="Comic Sans MS" panose="030F0702030302020204" pitchFamily="66" charset="0"/>
              </a:rPr>
              <a:t>di assorbire radiazioni ultraviolette con lunghezza d’onda pari a 250 nm.</a:t>
            </a:r>
          </a:p>
          <a:p>
            <a:pPr algn="ctr" eaLnBrk="1" hangingPunct="1">
              <a:spcBef>
                <a:spcPct val="50000"/>
              </a:spcBef>
            </a:pPr>
            <a:r>
              <a:rPr lang="it-IT" altLang="it-IT" sz="2000">
                <a:latin typeface="Comic Sans MS" panose="030F0702030302020204" pitchFamily="66" charset="0"/>
              </a:rPr>
              <a:t>Si misura dunque l’attenuazione della radiazione in ingresso, tale attenuazione è proporzionale alla quantità di O</a:t>
            </a:r>
            <a:r>
              <a:rPr lang="it-IT" altLang="it-IT" sz="1400">
                <a:latin typeface="Comic Sans MS" panose="030F0702030302020204" pitchFamily="66" charset="0"/>
              </a:rPr>
              <a:t>3</a:t>
            </a:r>
            <a:r>
              <a:rPr lang="it-IT" altLang="it-IT" sz="2000">
                <a:latin typeface="Comic Sans MS" panose="030F0702030302020204" pitchFamily="66" charset="0"/>
              </a:rPr>
              <a:t>.</a:t>
            </a:r>
            <a:endParaRPr lang="it-IT" altLang="it-IT" sz="1400">
              <a:latin typeface="Comic Sans MS" panose="030F0702030302020204" pitchFamily="66" charset="0"/>
            </a:endParaRPr>
          </a:p>
        </p:txBody>
      </p:sp>
      <p:pic>
        <p:nvPicPr>
          <p:cNvPr id="17412" name="Picture 4" descr="analizzatore ozono">
            <a:extLst>
              <a:ext uri="{FF2B5EF4-FFF2-40B4-BE49-F238E27FC236}">
                <a16:creationId xmlns="" xmlns:a16="http://schemas.microsoft.com/office/drawing/2014/main" id="{8646C6D2-FB31-88FB-775C-3867EFA364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2384425"/>
            <a:ext cx="5715000"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Line 5">
            <a:extLst>
              <a:ext uri="{FF2B5EF4-FFF2-40B4-BE49-F238E27FC236}">
                <a16:creationId xmlns="" xmlns:a16="http://schemas.microsoft.com/office/drawing/2014/main" id="{1308A175-5305-2005-D96D-519AABC7CFDB}"/>
              </a:ext>
            </a:extLst>
          </p:cNvPr>
          <p:cNvSpPr>
            <a:spLocks noChangeShapeType="1"/>
          </p:cNvSpPr>
          <p:nvPr/>
        </p:nvSpPr>
        <p:spPr bwMode="auto">
          <a:xfrm>
            <a:off x="1371600" y="3352800"/>
            <a:ext cx="14478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7414" name="Text Box 6">
            <a:extLst>
              <a:ext uri="{FF2B5EF4-FFF2-40B4-BE49-F238E27FC236}">
                <a16:creationId xmlns="" xmlns:a16="http://schemas.microsoft.com/office/drawing/2014/main" id="{34510500-4BB8-51B8-11DA-984C9F8832D5}"/>
              </a:ext>
            </a:extLst>
          </p:cNvPr>
          <p:cNvSpPr txBox="1">
            <a:spLocks noChangeArrowheads="1"/>
          </p:cNvSpPr>
          <p:nvPr/>
        </p:nvSpPr>
        <p:spPr bwMode="auto">
          <a:xfrm>
            <a:off x="0" y="2971800"/>
            <a:ext cx="1371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000">
                <a:latin typeface="Comic Sans MS" panose="030F0702030302020204" pitchFamily="66" charset="0"/>
              </a:rPr>
              <a:t>Camera di analisi</a:t>
            </a:r>
          </a:p>
        </p:txBody>
      </p:sp>
      <p:sp>
        <p:nvSpPr>
          <p:cNvPr id="17415" name="Line 7">
            <a:extLst>
              <a:ext uri="{FF2B5EF4-FFF2-40B4-BE49-F238E27FC236}">
                <a16:creationId xmlns="" xmlns:a16="http://schemas.microsoft.com/office/drawing/2014/main" id="{2CD62849-66F2-31BD-5C6A-DFBA2ECA5EE3}"/>
              </a:ext>
            </a:extLst>
          </p:cNvPr>
          <p:cNvSpPr>
            <a:spLocks noChangeShapeType="1"/>
          </p:cNvSpPr>
          <p:nvPr/>
        </p:nvSpPr>
        <p:spPr bwMode="auto">
          <a:xfrm>
            <a:off x="1371600" y="6172200"/>
            <a:ext cx="16002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7416" name="Text Box 8">
            <a:extLst>
              <a:ext uri="{FF2B5EF4-FFF2-40B4-BE49-F238E27FC236}">
                <a16:creationId xmlns="" xmlns:a16="http://schemas.microsoft.com/office/drawing/2014/main" id="{9AD94AA0-E8EA-B213-D9FC-4CFF143ED173}"/>
              </a:ext>
            </a:extLst>
          </p:cNvPr>
          <p:cNvSpPr txBox="1">
            <a:spLocks noChangeArrowheads="1"/>
          </p:cNvSpPr>
          <p:nvPr/>
        </p:nvSpPr>
        <p:spPr bwMode="auto">
          <a:xfrm>
            <a:off x="-76200" y="5791200"/>
            <a:ext cx="1752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000">
                <a:latin typeface="Comic Sans MS" panose="030F0702030302020204" pitchFamily="66" charset="0"/>
              </a:rPr>
              <a:t>Camera di riferimento</a:t>
            </a:r>
          </a:p>
        </p:txBody>
      </p:sp>
      <p:sp>
        <p:nvSpPr>
          <p:cNvPr id="17417" name="Segnaposto numero diapositiva 6">
            <a:extLst>
              <a:ext uri="{FF2B5EF4-FFF2-40B4-BE49-F238E27FC236}">
                <a16:creationId xmlns="" xmlns:a16="http://schemas.microsoft.com/office/drawing/2014/main" id="{B143E51F-54BB-821B-88E1-9E848EB128EF}"/>
              </a:ext>
            </a:extLst>
          </p:cNvPr>
          <p:cNvSpPr txBox="1">
            <a:spLocks noGrp="1"/>
          </p:cNvSpPr>
          <p:nvPr/>
        </p:nvSpPr>
        <p:spPr bwMode="auto">
          <a:xfrm>
            <a:off x="8382000" y="6572250"/>
            <a:ext cx="4048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83EFA432-83DC-4BFE-800A-F60489C16CCE}" type="slidenum">
              <a:rPr lang="it-IT" altLang="it-IT" sz="1000">
                <a:latin typeface="Comic Sans MS" panose="030F0702030302020204" pitchFamily="66" charset="0"/>
              </a:rPr>
              <a:pPr algn="r" eaLnBrk="1" hangingPunct="1">
                <a:spcBef>
                  <a:spcPct val="0"/>
                </a:spcBef>
                <a:buFontTx/>
                <a:buNone/>
              </a:pPr>
              <a:t>16</a:t>
            </a:fld>
            <a:endParaRPr lang="it-IT" altLang="it-IT" sz="1000">
              <a:latin typeface="Comic Sans MS" panose="030F0702030302020204" pitchFamily="66" charset="0"/>
            </a:endParaRPr>
          </a:p>
        </p:txBody>
      </p:sp>
      <p:sp>
        <p:nvSpPr>
          <p:cNvPr id="17418" name="Segnaposto data 4">
            <a:extLst>
              <a:ext uri="{FF2B5EF4-FFF2-40B4-BE49-F238E27FC236}">
                <a16:creationId xmlns="" xmlns:a16="http://schemas.microsoft.com/office/drawing/2014/main" id="{64A4BDB5-9EFB-8573-411C-35B1BD361FDD}"/>
              </a:ext>
            </a:extLst>
          </p:cNvPr>
          <p:cNvSpPr txBox="1">
            <a:spLocks noGrp="1"/>
          </p:cNvSpPr>
          <p:nvPr/>
        </p:nvSpPr>
        <p:spPr bwMode="auto">
          <a:xfrm>
            <a:off x="457200" y="6651625"/>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000">
                <a:latin typeface="Comic Sans MS" panose="030F0702030302020204" pitchFamily="66" charset="0"/>
              </a:rPr>
              <a:t>Corso di  Chimica dell’Ambiente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 xmlns:a16="http://schemas.microsoft.com/office/drawing/2014/main" id="{7B593E82-4BED-2162-18DE-0398C5F4EEFC}"/>
              </a:ext>
            </a:extLst>
          </p:cNvPr>
          <p:cNvSpPr txBox="1">
            <a:spLocks noChangeArrowheads="1"/>
          </p:cNvSpPr>
          <p:nvPr/>
        </p:nvSpPr>
        <p:spPr bwMode="auto">
          <a:xfrm>
            <a:off x="304800" y="228600"/>
            <a:ext cx="861060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000">
                <a:latin typeface="Comic Sans MS" panose="030F0702030302020204" pitchFamily="66" charset="0"/>
              </a:rPr>
              <a:t>Analizzatore di </a:t>
            </a:r>
            <a:r>
              <a:rPr lang="it-IT" altLang="it-IT" sz="2000">
                <a:solidFill>
                  <a:srgbClr val="FF0000"/>
                </a:solidFill>
                <a:latin typeface="Comic Sans MS" panose="030F0702030302020204" pitchFamily="66" charset="0"/>
              </a:rPr>
              <a:t>anidride solforosa</a:t>
            </a:r>
            <a:r>
              <a:rPr lang="it-IT" altLang="it-IT" sz="2000">
                <a:latin typeface="Comic Sans MS" panose="030F0702030302020204" pitchFamily="66" charset="0"/>
              </a:rPr>
              <a:t>:</a:t>
            </a:r>
          </a:p>
          <a:p>
            <a:pPr algn="ctr" eaLnBrk="1" hangingPunct="1">
              <a:spcBef>
                <a:spcPct val="50000"/>
              </a:spcBef>
              <a:buFontTx/>
              <a:buNone/>
            </a:pPr>
            <a:r>
              <a:rPr lang="it-IT" altLang="it-IT" sz="2000">
                <a:latin typeface="Comic Sans MS" panose="030F0702030302020204" pitchFamily="66" charset="0"/>
              </a:rPr>
              <a:t>Si sfrutta il fenomeno di fluorescenza ossia emissione di specifiche radiazioni a seguito di eccitamento della molecola mediante irraggiamento con radiazione elettromagnetiche di lunghezza d’onda selezionata.</a:t>
            </a:r>
          </a:p>
        </p:txBody>
      </p:sp>
      <p:pic>
        <p:nvPicPr>
          <p:cNvPr id="18435" name="Picture 3" descr="analizzatore SO2">
            <a:extLst>
              <a:ext uri="{FF2B5EF4-FFF2-40B4-BE49-F238E27FC236}">
                <a16:creationId xmlns="" xmlns:a16="http://schemas.microsoft.com/office/drawing/2014/main" id="{E17D66C8-4DC4-6144-388C-34A16A8E65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9188" y="2081213"/>
            <a:ext cx="6373812" cy="393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Line 4">
            <a:extLst>
              <a:ext uri="{FF2B5EF4-FFF2-40B4-BE49-F238E27FC236}">
                <a16:creationId xmlns="" xmlns:a16="http://schemas.microsoft.com/office/drawing/2014/main" id="{9D5319E4-23E7-B104-6080-BEA600A0EBA3}"/>
              </a:ext>
            </a:extLst>
          </p:cNvPr>
          <p:cNvSpPr>
            <a:spLocks noChangeShapeType="1"/>
          </p:cNvSpPr>
          <p:nvPr/>
        </p:nvSpPr>
        <p:spPr bwMode="auto">
          <a:xfrm>
            <a:off x="1828800" y="4191000"/>
            <a:ext cx="8382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8437" name="Text Box 5">
            <a:extLst>
              <a:ext uri="{FF2B5EF4-FFF2-40B4-BE49-F238E27FC236}">
                <a16:creationId xmlns="" xmlns:a16="http://schemas.microsoft.com/office/drawing/2014/main" id="{2828B15E-5B4E-3B99-9405-DB82C485221A}"/>
              </a:ext>
            </a:extLst>
          </p:cNvPr>
          <p:cNvSpPr txBox="1">
            <a:spLocks noChangeArrowheads="1"/>
          </p:cNvSpPr>
          <p:nvPr/>
        </p:nvSpPr>
        <p:spPr bwMode="auto">
          <a:xfrm>
            <a:off x="0" y="3962400"/>
            <a:ext cx="1752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000">
                <a:latin typeface="Comic Sans MS" panose="030F0702030302020204" pitchFamily="66" charset="0"/>
              </a:rPr>
              <a:t>Lunghezza d’onda pari a 214 nm </a:t>
            </a:r>
          </a:p>
        </p:txBody>
      </p:sp>
      <p:sp>
        <p:nvSpPr>
          <p:cNvPr id="18438" name="Line 6">
            <a:extLst>
              <a:ext uri="{FF2B5EF4-FFF2-40B4-BE49-F238E27FC236}">
                <a16:creationId xmlns="" xmlns:a16="http://schemas.microsoft.com/office/drawing/2014/main" id="{BAEF31EC-A46F-4360-68FF-AC4358CBD8A5}"/>
              </a:ext>
            </a:extLst>
          </p:cNvPr>
          <p:cNvSpPr>
            <a:spLocks noChangeShapeType="1"/>
          </p:cNvSpPr>
          <p:nvPr/>
        </p:nvSpPr>
        <p:spPr bwMode="auto">
          <a:xfrm flipV="1">
            <a:off x="1676400" y="4343400"/>
            <a:ext cx="2743200" cy="1676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8439" name="Text Box 7">
            <a:extLst>
              <a:ext uri="{FF2B5EF4-FFF2-40B4-BE49-F238E27FC236}">
                <a16:creationId xmlns="" xmlns:a16="http://schemas.microsoft.com/office/drawing/2014/main" id="{B20A0D25-FF78-2344-C5E8-DA7908DF5430}"/>
              </a:ext>
            </a:extLst>
          </p:cNvPr>
          <p:cNvSpPr txBox="1">
            <a:spLocks noChangeArrowheads="1"/>
          </p:cNvSpPr>
          <p:nvPr/>
        </p:nvSpPr>
        <p:spPr bwMode="auto">
          <a:xfrm>
            <a:off x="457200" y="5181600"/>
            <a:ext cx="1828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000">
                <a:latin typeface="Comic Sans MS" panose="030F0702030302020204" pitchFamily="66" charset="0"/>
              </a:rPr>
              <a:t>Camera di osservazione della fluorescenza</a:t>
            </a:r>
          </a:p>
        </p:txBody>
      </p:sp>
      <p:sp>
        <p:nvSpPr>
          <p:cNvPr id="18440" name="Segnaposto numero diapositiva 6">
            <a:extLst>
              <a:ext uri="{FF2B5EF4-FFF2-40B4-BE49-F238E27FC236}">
                <a16:creationId xmlns="" xmlns:a16="http://schemas.microsoft.com/office/drawing/2014/main" id="{9F15A48F-98A3-3B60-091C-8365FDCA8B7A}"/>
              </a:ext>
            </a:extLst>
          </p:cNvPr>
          <p:cNvSpPr txBox="1">
            <a:spLocks noGrp="1"/>
          </p:cNvSpPr>
          <p:nvPr/>
        </p:nvSpPr>
        <p:spPr bwMode="auto">
          <a:xfrm>
            <a:off x="8382000" y="6572250"/>
            <a:ext cx="4048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B002B43C-5426-492F-B253-EAF9194E7329}" type="slidenum">
              <a:rPr lang="it-IT" altLang="it-IT" sz="1000">
                <a:latin typeface="Comic Sans MS" panose="030F0702030302020204" pitchFamily="66" charset="0"/>
              </a:rPr>
              <a:pPr algn="r" eaLnBrk="1" hangingPunct="1">
                <a:spcBef>
                  <a:spcPct val="0"/>
                </a:spcBef>
                <a:buFontTx/>
                <a:buNone/>
              </a:pPr>
              <a:t>17</a:t>
            </a:fld>
            <a:endParaRPr lang="it-IT" altLang="it-IT" sz="1000">
              <a:latin typeface="Comic Sans MS" panose="030F0702030302020204" pitchFamily="66" charset="0"/>
            </a:endParaRPr>
          </a:p>
        </p:txBody>
      </p:sp>
      <p:sp>
        <p:nvSpPr>
          <p:cNvPr id="18441" name="Segnaposto data 4">
            <a:extLst>
              <a:ext uri="{FF2B5EF4-FFF2-40B4-BE49-F238E27FC236}">
                <a16:creationId xmlns="" xmlns:a16="http://schemas.microsoft.com/office/drawing/2014/main" id="{378F2941-238C-BE1B-1FCE-A75DBF4A6268}"/>
              </a:ext>
            </a:extLst>
          </p:cNvPr>
          <p:cNvSpPr txBox="1">
            <a:spLocks noGrp="1"/>
          </p:cNvSpPr>
          <p:nvPr/>
        </p:nvSpPr>
        <p:spPr bwMode="auto">
          <a:xfrm>
            <a:off x="457200" y="6651625"/>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000">
                <a:latin typeface="Comic Sans MS" panose="030F0702030302020204" pitchFamily="66" charset="0"/>
              </a:rPr>
              <a:t>Corso di  Chimica dell’Ambiente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a:extLst>
              <a:ext uri="{FF2B5EF4-FFF2-40B4-BE49-F238E27FC236}">
                <a16:creationId xmlns="" xmlns:a16="http://schemas.microsoft.com/office/drawing/2014/main" id="{B82B1BFC-478D-6750-3F41-A8F11E6D21AD}"/>
              </a:ext>
            </a:extLst>
          </p:cNvPr>
          <p:cNvSpPr txBox="1">
            <a:spLocks noChangeArrowheads="1"/>
          </p:cNvSpPr>
          <p:nvPr/>
        </p:nvSpPr>
        <p:spPr bwMode="auto">
          <a:xfrm>
            <a:off x="1143000" y="0"/>
            <a:ext cx="701040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000">
                <a:latin typeface="Comic Sans MS" panose="030F0702030302020204" pitchFamily="66" charset="0"/>
              </a:rPr>
              <a:t>Analizzatore di </a:t>
            </a:r>
            <a:r>
              <a:rPr lang="it-IT" altLang="it-IT" sz="2000">
                <a:solidFill>
                  <a:srgbClr val="FF0000"/>
                </a:solidFill>
                <a:latin typeface="Comic Sans MS" panose="030F0702030302020204" pitchFamily="66" charset="0"/>
              </a:rPr>
              <a:t>anidride solforosa</a:t>
            </a:r>
          </a:p>
          <a:p>
            <a:pPr algn="ctr" eaLnBrk="1" hangingPunct="1">
              <a:spcBef>
                <a:spcPct val="50000"/>
              </a:spcBef>
              <a:buFontTx/>
              <a:buNone/>
            </a:pPr>
            <a:r>
              <a:rPr lang="it-IT" altLang="it-IT" sz="2000">
                <a:latin typeface="Comic Sans MS" panose="030F0702030302020204" pitchFamily="66" charset="0"/>
              </a:rPr>
              <a:t>In alcuni casi può essere interessante valutare anche la presenza di idrogeno solforato, H</a:t>
            </a:r>
            <a:r>
              <a:rPr lang="it-IT" altLang="it-IT" sz="1400">
                <a:latin typeface="Comic Sans MS" panose="030F0702030302020204" pitchFamily="66" charset="0"/>
              </a:rPr>
              <a:t>2</a:t>
            </a:r>
            <a:r>
              <a:rPr lang="it-IT" altLang="it-IT" sz="2000">
                <a:latin typeface="Comic Sans MS" panose="030F0702030302020204" pitchFamily="66" charset="0"/>
              </a:rPr>
              <a:t>S; ad esempio nel caso di siti adiacenti discariche o aree di trattamento di derivati dello zolfo.</a:t>
            </a:r>
          </a:p>
          <a:p>
            <a:pPr algn="ctr" eaLnBrk="1" hangingPunct="1">
              <a:spcBef>
                <a:spcPct val="50000"/>
              </a:spcBef>
              <a:buFontTx/>
              <a:buNone/>
            </a:pPr>
            <a:r>
              <a:rPr lang="it-IT" altLang="it-IT" sz="2000">
                <a:latin typeface="Comic Sans MS" panose="030F0702030302020204" pitchFamily="66" charset="0"/>
              </a:rPr>
              <a:t>In questo caso si usa lo stesso analizzatore visto prima ma solo dopo aver convertito H</a:t>
            </a:r>
            <a:r>
              <a:rPr lang="it-IT" altLang="it-IT" sz="1400">
                <a:latin typeface="Comic Sans MS" panose="030F0702030302020204" pitchFamily="66" charset="0"/>
              </a:rPr>
              <a:t>2</a:t>
            </a:r>
            <a:r>
              <a:rPr lang="it-IT" altLang="it-IT" sz="2000">
                <a:latin typeface="Comic Sans MS" panose="030F0702030302020204" pitchFamily="66" charset="0"/>
              </a:rPr>
              <a:t>S in SO</a:t>
            </a:r>
            <a:r>
              <a:rPr lang="it-IT" altLang="it-IT" sz="1400">
                <a:latin typeface="Comic Sans MS" panose="030F0702030302020204" pitchFamily="66" charset="0"/>
              </a:rPr>
              <a:t>2. </a:t>
            </a:r>
            <a:r>
              <a:rPr lang="it-IT" altLang="it-IT" sz="2000">
                <a:latin typeface="Comic Sans MS" panose="030F0702030302020204" pitchFamily="66" charset="0"/>
              </a:rPr>
              <a:t>Volendo anche in questo caso il convertitore può essere messo in parallelo con l’analizzatore per eseguire la misura in un unico stadio.</a:t>
            </a:r>
            <a:endParaRPr lang="it-IT" altLang="it-IT" sz="1400">
              <a:latin typeface="Comic Sans MS" panose="030F0702030302020204" pitchFamily="66" charset="0"/>
            </a:endParaRPr>
          </a:p>
        </p:txBody>
      </p:sp>
      <p:pic>
        <p:nvPicPr>
          <p:cNvPr id="19459" name="Picture 3" descr="analizzatore HS">
            <a:extLst>
              <a:ext uri="{FF2B5EF4-FFF2-40B4-BE49-F238E27FC236}">
                <a16:creationId xmlns="" xmlns:a16="http://schemas.microsoft.com/office/drawing/2014/main" id="{2831380D-9CAB-1AB0-D215-1797B34DD4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429000"/>
            <a:ext cx="7669213"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Line 4">
            <a:extLst>
              <a:ext uri="{FF2B5EF4-FFF2-40B4-BE49-F238E27FC236}">
                <a16:creationId xmlns="" xmlns:a16="http://schemas.microsoft.com/office/drawing/2014/main" id="{003D1875-FEAC-2F97-4E21-300A956A1986}"/>
              </a:ext>
            </a:extLst>
          </p:cNvPr>
          <p:cNvSpPr>
            <a:spLocks noChangeShapeType="1"/>
          </p:cNvSpPr>
          <p:nvPr/>
        </p:nvSpPr>
        <p:spPr bwMode="auto">
          <a:xfrm flipV="1">
            <a:off x="2514600" y="4937125"/>
            <a:ext cx="0" cy="914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9461" name="Text Box 5">
            <a:extLst>
              <a:ext uri="{FF2B5EF4-FFF2-40B4-BE49-F238E27FC236}">
                <a16:creationId xmlns="" xmlns:a16="http://schemas.microsoft.com/office/drawing/2014/main" id="{310A16F9-8049-9A4E-E2FB-8F7F1CB3727B}"/>
              </a:ext>
            </a:extLst>
          </p:cNvPr>
          <p:cNvSpPr txBox="1">
            <a:spLocks noChangeArrowheads="1"/>
          </p:cNvSpPr>
          <p:nvPr/>
        </p:nvSpPr>
        <p:spPr bwMode="auto">
          <a:xfrm>
            <a:off x="990600" y="5715000"/>
            <a:ext cx="2895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000">
                <a:latin typeface="Comic Sans MS" panose="030F0702030302020204" pitchFamily="66" charset="0"/>
              </a:rPr>
              <a:t>Allontanamento dell’SO</a:t>
            </a:r>
            <a:r>
              <a:rPr lang="it-IT" altLang="it-IT" sz="1400">
                <a:latin typeface="Comic Sans MS" panose="030F0702030302020204" pitchFamily="66" charset="0"/>
              </a:rPr>
              <a:t>2 </a:t>
            </a:r>
            <a:r>
              <a:rPr lang="it-IT" altLang="it-IT" sz="2000">
                <a:latin typeface="Comic Sans MS" panose="030F0702030302020204" pitchFamily="66" charset="0"/>
              </a:rPr>
              <a:t>mediante lavaggio con acqua</a:t>
            </a:r>
            <a:endParaRPr lang="it-IT" altLang="it-IT" sz="1400">
              <a:latin typeface="Comic Sans MS" panose="030F0702030302020204" pitchFamily="66" charset="0"/>
            </a:endParaRPr>
          </a:p>
        </p:txBody>
      </p:sp>
      <p:sp>
        <p:nvSpPr>
          <p:cNvPr id="19462" name="Line 7">
            <a:extLst>
              <a:ext uri="{FF2B5EF4-FFF2-40B4-BE49-F238E27FC236}">
                <a16:creationId xmlns="" xmlns:a16="http://schemas.microsoft.com/office/drawing/2014/main" id="{94EA4B68-85B0-FC5E-9CFA-A8AC85787FEE}"/>
              </a:ext>
            </a:extLst>
          </p:cNvPr>
          <p:cNvSpPr>
            <a:spLocks noChangeShapeType="1"/>
          </p:cNvSpPr>
          <p:nvPr/>
        </p:nvSpPr>
        <p:spPr bwMode="auto">
          <a:xfrm flipV="1">
            <a:off x="5181600" y="4784725"/>
            <a:ext cx="0" cy="990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9463" name="Text Box 8">
            <a:extLst>
              <a:ext uri="{FF2B5EF4-FFF2-40B4-BE49-F238E27FC236}">
                <a16:creationId xmlns="" xmlns:a16="http://schemas.microsoft.com/office/drawing/2014/main" id="{1EF7E44F-8347-2B2B-2790-74D670098426}"/>
              </a:ext>
            </a:extLst>
          </p:cNvPr>
          <p:cNvSpPr txBox="1">
            <a:spLocks noChangeArrowheads="1"/>
          </p:cNvSpPr>
          <p:nvPr/>
        </p:nvSpPr>
        <p:spPr bwMode="auto">
          <a:xfrm>
            <a:off x="3657600" y="5715000"/>
            <a:ext cx="38100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000">
                <a:latin typeface="Comic Sans MS" panose="030F0702030302020204" pitchFamily="66" charset="0"/>
              </a:rPr>
              <a:t>La reazione è: </a:t>
            </a:r>
          </a:p>
          <a:p>
            <a:pPr algn="ctr" eaLnBrk="1" hangingPunct="1">
              <a:spcBef>
                <a:spcPct val="50000"/>
              </a:spcBef>
              <a:buFontTx/>
              <a:buNone/>
            </a:pPr>
            <a:r>
              <a:rPr lang="it-IT" altLang="it-IT" sz="2000">
                <a:latin typeface="Comic Sans MS" panose="030F0702030302020204" pitchFamily="66" charset="0"/>
              </a:rPr>
              <a:t>2H</a:t>
            </a:r>
            <a:r>
              <a:rPr lang="it-IT" altLang="it-IT" sz="1400">
                <a:latin typeface="Comic Sans MS" panose="030F0702030302020204" pitchFamily="66" charset="0"/>
              </a:rPr>
              <a:t>2</a:t>
            </a:r>
            <a:r>
              <a:rPr lang="it-IT" altLang="it-IT" sz="2000">
                <a:latin typeface="Comic Sans MS" panose="030F0702030302020204" pitchFamily="66" charset="0"/>
              </a:rPr>
              <a:t>S+3O</a:t>
            </a:r>
            <a:r>
              <a:rPr lang="it-IT" altLang="it-IT" sz="1400">
                <a:latin typeface="Comic Sans MS" panose="030F0702030302020204" pitchFamily="66" charset="0"/>
              </a:rPr>
              <a:t>2</a:t>
            </a:r>
            <a:r>
              <a:rPr lang="it-IT" altLang="it-IT" sz="2000">
                <a:latin typeface="Comic Sans MS" panose="030F0702030302020204" pitchFamily="66" charset="0"/>
              </a:rPr>
              <a:t>=2SO</a:t>
            </a:r>
            <a:r>
              <a:rPr lang="it-IT" altLang="it-IT" sz="1400">
                <a:latin typeface="Comic Sans MS" panose="030F0702030302020204" pitchFamily="66" charset="0"/>
              </a:rPr>
              <a:t>2</a:t>
            </a:r>
            <a:r>
              <a:rPr lang="it-IT" altLang="it-IT" sz="2000">
                <a:latin typeface="Comic Sans MS" panose="030F0702030302020204" pitchFamily="66" charset="0"/>
              </a:rPr>
              <a:t>+2H</a:t>
            </a:r>
            <a:r>
              <a:rPr lang="it-IT" altLang="it-IT" sz="1400">
                <a:latin typeface="Comic Sans MS" panose="030F0702030302020204" pitchFamily="66" charset="0"/>
              </a:rPr>
              <a:t>2</a:t>
            </a:r>
            <a:r>
              <a:rPr lang="it-IT" altLang="it-IT" sz="2000">
                <a:latin typeface="Comic Sans MS" panose="030F0702030302020204" pitchFamily="66" charset="0"/>
              </a:rPr>
              <a:t>O</a:t>
            </a:r>
          </a:p>
        </p:txBody>
      </p:sp>
      <p:sp>
        <p:nvSpPr>
          <p:cNvPr id="19464" name="Segnaposto numero diapositiva 6">
            <a:extLst>
              <a:ext uri="{FF2B5EF4-FFF2-40B4-BE49-F238E27FC236}">
                <a16:creationId xmlns="" xmlns:a16="http://schemas.microsoft.com/office/drawing/2014/main" id="{06FFD534-BDB6-20B6-481F-4326625850F4}"/>
              </a:ext>
            </a:extLst>
          </p:cNvPr>
          <p:cNvSpPr txBox="1">
            <a:spLocks noGrp="1"/>
          </p:cNvSpPr>
          <p:nvPr/>
        </p:nvSpPr>
        <p:spPr bwMode="auto">
          <a:xfrm>
            <a:off x="8382000" y="6572250"/>
            <a:ext cx="4048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41E5BC20-0F91-495E-94B7-8E4266284C8B}" type="slidenum">
              <a:rPr lang="it-IT" altLang="it-IT" sz="1000">
                <a:latin typeface="Comic Sans MS" panose="030F0702030302020204" pitchFamily="66" charset="0"/>
              </a:rPr>
              <a:pPr algn="r" eaLnBrk="1" hangingPunct="1">
                <a:spcBef>
                  <a:spcPct val="0"/>
                </a:spcBef>
                <a:buFontTx/>
                <a:buNone/>
              </a:pPr>
              <a:t>18</a:t>
            </a:fld>
            <a:endParaRPr lang="it-IT" altLang="it-IT" sz="1000">
              <a:latin typeface="Comic Sans MS" panose="030F0702030302020204" pitchFamily="66" charset="0"/>
            </a:endParaRPr>
          </a:p>
        </p:txBody>
      </p:sp>
      <p:sp>
        <p:nvSpPr>
          <p:cNvPr id="19465" name="Segnaposto data 4">
            <a:extLst>
              <a:ext uri="{FF2B5EF4-FFF2-40B4-BE49-F238E27FC236}">
                <a16:creationId xmlns="" xmlns:a16="http://schemas.microsoft.com/office/drawing/2014/main" id="{BECE7611-4FDB-5184-5EB3-934F4DAA37C1}"/>
              </a:ext>
            </a:extLst>
          </p:cNvPr>
          <p:cNvSpPr txBox="1">
            <a:spLocks noGrp="1"/>
          </p:cNvSpPr>
          <p:nvPr/>
        </p:nvSpPr>
        <p:spPr bwMode="auto">
          <a:xfrm>
            <a:off x="457200" y="6651625"/>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000">
                <a:latin typeface="Comic Sans MS" panose="030F0702030302020204" pitchFamily="66" charset="0"/>
              </a:rPr>
              <a:t>Corso di  Chimica dell’Ambiente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 xmlns:a16="http://schemas.microsoft.com/office/drawing/2014/main" id="{00445077-C46D-9516-02B4-AE84264E92B8}"/>
              </a:ext>
            </a:extLst>
          </p:cNvPr>
          <p:cNvSpPr txBox="1">
            <a:spLocks noChangeArrowheads="1"/>
          </p:cNvSpPr>
          <p:nvPr/>
        </p:nvSpPr>
        <p:spPr bwMode="auto">
          <a:xfrm>
            <a:off x="685800" y="0"/>
            <a:ext cx="79248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000">
                <a:latin typeface="Comic Sans MS" panose="030F0702030302020204" pitchFamily="66" charset="0"/>
              </a:rPr>
              <a:t>Analizzatore di </a:t>
            </a:r>
            <a:r>
              <a:rPr lang="it-IT" altLang="it-IT" sz="2000">
                <a:solidFill>
                  <a:srgbClr val="FF0000"/>
                </a:solidFill>
                <a:latin typeface="Comic Sans MS" panose="030F0702030302020204" pitchFamily="66" charset="0"/>
              </a:rPr>
              <a:t>monossido di carbonio</a:t>
            </a:r>
          </a:p>
          <a:p>
            <a:pPr algn="ctr" eaLnBrk="1" hangingPunct="1">
              <a:spcBef>
                <a:spcPct val="50000"/>
              </a:spcBef>
              <a:buFontTx/>
              <a:buNone/>
            </a:pPr>
            <a:r>
              <a:rPr lang="it-IT" altLang="it-IT" sz="2000">
                <a:latin typeface="Comic Sans MS" panose="030F0702030302020204" pitchFamily="66" charset="0"/>
              </a:rPr>
              <a:t>Si sfrutta la capacità del monossido di carbonio di assorbire selettivamente la radiazione infrarossa.</a:t>
            </a:r>
          </a:p>
          <a:p>
            <a:pPr algn="ctr" eaLnBrk="1" hangingPunct="1">
              <a:spcBef>
                <a:spcPct val="50000"/>
              </a:spcBef>
              <a:buFontTx/>
              <a:buNone/>
            </a:pPr>
            <a:r>
              <a:rPr lang="it-IT" altLang="it-IT" sz="2000">
                <a:latin typeface="Comic Sans MS" panose="030F0702030302020204" pitchFamily="66" charset="0"/>
              </a:rPr>
              <a:t>Si misura dunque l’attenuazione del raggio di IR in ingresso, direttamente proporzionale alla quantità di CO presente.</a:t>
            </a:r>
          </a:p>
        </p:txBody>
      </p:sp>
      <p:pic>
        <p:nvPicPr>
          <p:cNvPr id="20483" name="Picture 3" descr="analizzatore CO">
            <a:extLst>
              <a:ext uri="{FF2B5EF4-FFF2-40B4-BE49-F238E27FC236}">
                <a16:creationId xmlns="" xmlns:a16="http://schemas.microsoft.com/office/drawing/2014/main" id="{072ABF68-63A9-D54D-0FB2-327BCC87603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2362200"/>
            <a:ext cx="5562600"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Line 4">
            <a:extLst>
              <a:ext uri="{FF2B5EF4-FFF2-40B4-BE49-F238E27FC236}">
                <a16:creationId xmlns="" xmlns:a16="http://schemas.microsoft.com/office/drawing/2014/main" id="{C2A11394-5A27-EC36-39F0-EEF8BF1B67D7}"/>
              </a:ext>
            </a:extLst>
          </p:cNvPr>
          <p:cNvSpPr>
            <a:spLocks noChangeShapeType="1"/>
          </p:cNvSpPr>
          <p:nvPr/>
        </p:nvSpPr>
        <p:spPr bwMode="auto">
          <a:xfrm>
            <a:off x="2971800" y="3048000"/>
            <a:ext cx="2286000" cy="3810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0485" name="Text Box 5">
            <a:extLst>
              <a:ext uri="{FF2B5EF4-FFF2-40B4-BE49-F238E27FC236}">
                <a16:creationId xmlns="" xmlns:a16="http://schemas.microsoft.com/office/drawing/2014/main" id="{482C0A3B-E582-D8BB-837A-02DE1EF52C6E}"/>
              </a:ext>
            </a:extLst>
          </p:cNvPr>
          <p:cNvSpPr txBox="1">
            <a:spLocks noChangeArrowheads="1"/>
          </p:cNvSpPr>
          <p:nvPr/>
        </p:nvSpPr>
        <p:spPr bwMode="auto">
          <a:xfrm>
            <a:off x="304800" y="2438400"/>
            <a:ext cx="26670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000">
                <a:latin typeface="Comic Sans MS" panose="030F0702030302020204" pitchFamily="66" charset="0"/>
              </a:rPr>
              <a:t>Il filtro di CO serve a creare uno spettro di assorbimento di riferimento relativo alle altre sostanze presenti.</a:t>
            </a:r>
          </a:p>
        </p:txBody>
      </p:sp>
      <p:sp>
        <p:nvSpPr>
          <p:cNvPr id="20486" name="Segnaposto numero diapositiva 6">
            <a:extLst>
              <a:ext uri="{FF2B5EF4-FFF2-40B4-BE49-F238E27FC236}">
                <a16:creationId xmlns="" xmlns:a16="http://schemas.microsoft.com/office/drawing/2014/main" id="{EB2C4B5A-20D3-1492-1204-7F8E83CE4A49}"/>
              </a:ext>
            </a:extLst>
          </p:cNvPr>
          <p:cNvSpPr txBox="1">
            <a:spLocks noGrp="1"/>
          </p:cNvSpPr>
          <p:nvPr/>
        </p:nvSpPr>
        <p:spPr bwMode="auto">
          <a:xfrm>
            <a:off x="8382000" y="6572250"/>
            <a:ext cx="4048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0F898357-90C6-4C69-8581-067ADCFEA240}" type="slidenum">
              <a:rPr lang="it-IT" altLang="it-IT" sz="1000">
                <a:latin typeface="Comic Sans MS" panose="030F0702030302020204" pitchFamily="66" charset="0"/>
              </a:rPr>
              <a:pPr algn="r" eaLnBrk="1" hangingPunct="1">
                <a:spcBef>
                  <a:spcPct val="0"/>
                </a:spcBef>
                <a:buFontTx/>
                <a:buNone/>
              </a:pPr>
              <a:t>19</a:t>
            </a:fld>
            <a:endParaRPr lang="it-IT" altLang="it-IT" sz="1000">
              <a:latin typeface="Comic Sans MS" panose="030F0702030302020204" pitchFamily="66" charset="0"/>
            </a:endParaRPr>
          </a:p>
        </p:txBody>
      </p:sp>
      <p:sp>
        <p:nvSpPr>
          <p:cNvPr id="20487" name="Segnaposto data 4">
            <a:extLst>
              <a:ext uri="{FF2B5EF4-FFF2-40B4-BE49-F238E27FC236}">
                <a16:creationId xmlns="" xmlns:a16="http://schemas.microsoft.com/office/drawing/2014/main" id="{EE1A2417-BC66-8120-903B-6CED5848315F}"/>
              </a:ext>
            </a:extLst>
          </p:cNvPr>
          <p:cNvSpPr txBox="1">
            <a:spLocks noGrp="1"/>
          </p:cNvSpPr>
          <p:nvPr/>
        </p:nvSpPr>
        <p:spPr bwMode="auto">
          <a:xfrm>
            <a:off x="457200" y="6651625"/>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000">
                <a:latin typeface="Comic Sans MS" panose="030F0702030302020204" pitchFamily="66" charset="0"/>
              </a:rPr>
              <a:t>Corso di  Chimica dell’Ambiente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 xmlns:a16="http://schemas.microsoft.com/office/drawing/2014/main" id="{EB7F2E2C-9617-F8A6-54E8-6741F80529D5}"/>
              </a:ext>
            </a:extLst>
          </p:cNvPr>
          <p:cNvSpPr txBox="1">
            <a:spLocks noChangeArrowheads="1"/>
          </p:cNvSpPr>
          <p:nvPr/>
        </p:nvSpPr>
        <p:spPr bwMode="auto">
          <a:xfrm>
            <a:off x="457200" y="152400"/>
            <a:ext cx="8229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000">
                <a:latin typeface="Comic Sans MS" panose="030F0702030302020204" pitchFamily="66" charset="0"/>
              </a:rPr>
              <a:t>La consapevolezza dell’esistenza di un problema relativo alla qualità dell’aria, richiede il ricorso a strumenti che consentano di monitorare in continuo le evoluzioni del fenomeno, allo scopo di consentire interventi tempestivi e mirati.</a:t>
            </a:r>
          </a:p>
        </p:txBody>
      </p:sp>
      <p:pic>
        <p:nvPicPr>
          <p:cNvPr id="3075" name="Picture 3" descr="centraline campania">
            <a:extLst>
              <a:ext uri="{FF2B5EF4-FFF2-40B4-BE49-F238E27FC236}">
                <a16:creationId xmlns="" xmlns:a16="http://schemas.microsoft.com/office/drawing/2014/main" id="{B1ABF66F-0EB1-63CD-5858-4D60F803D6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7700" y="1524000"/>
            <a:ext cx="5803900" cy="513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4">
            <a:extLst>
              <a:ext uri="{FF2B5EF4-FFF2-40B4-BE49-F238E27FC236}">
                <a16:creationId xmlns="" xmlns:a16="http://schemas.microsoft.com/office/drawing/2014/main" id="{E81AD0E2-67DD-E165-3457-74FB2091778D}"/>
              </a:ext>
            </a:extLst>
          </p:cNvPr>
          <p:cNvSpPr txBox="1">
            <a:spLocks noChangeArrowheads="1"/>
          </p:cNvSpPr>
          <p:nvPr/>
        </p:nvSpPr>
        <p:spPr bwMode="auto">
          <a:xfrm>
            <a:off x="228600" y="2754313"/>
            <a:ext cx="25908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000">
                <a:latin typeface="Comic Sans MS" panose="030F0702030302020204" pitchFamily="66" charset="0"/>
              </a:rPr>
              <a:t>La Regione Campania, come ogni altra Regione dispone di una rete di stazioni di monitoraggio distribuite tra le province come mostrato: </a:t>
            </a:r>
          </a:p>
        </p:txBody>
      </p:sp>
      <p:sp>
        <p:nvSpPr>
          <p:cNvPr id="3077" name="Segnaposto numero diapositiva 6">
            <a:extLst>
              <a:ext uri="{FF2B5EF4-FFF2-40B4-BE49-F238E27FC236}">
                <a16:creationId xmlns="" xmlns:a16="http://schemas.microsoft.com/office/drawing/2014/main" id="{E4B22285-1E97-B3B4-DDA5-9B2B2B0B2ED8}"/>
              </a:ext>
            </a:extLst>
          </p:cNvPr>
          <p:cNvSpPr txBox="1">
            <a:spLocks noGrp="1"/>
          </p:cNvSpPr>
          <p:nvPr/>
        </p:nvSpPr>
        <p:spPr bwMode="auto">
          <a:xfrm>
            <a:off x="8382000" y="6473825"/>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0BAFF6A3-997D-49ED-95E9-298E5587948C}" type="slidenum">
              <a:rPr lang="it-IT" altLang="it-IT" sz="1000">
                <a:latin typeface="Comic Sans MS" panose="030F0702030302020204" pitchFamily="66" charset="0"/>
              </a:rPr>
              <a:pPr algn="r" eaLnBrk="1" hangingPunct="1">
                <a:spcBef>
                  <a:spcPct val="0"/>
                </a:spcBef>
                <a:buFontTx/>
                <a:buNone/>
              </a:pPr>
              <a:t>2</a:t>
            </a:fld>
            <a:endParaRPr lang="it-IT" altLang="it-IT" sz="1000">
              <a:latin typeface="Comic Sans MS" panose="030F0702030302020204" pitchFamily="66" charset="0"/>
            </a:endParaRPr>
          </a:p>
        </p:txBody>
      </p:sp>
      <p:sp>
        <p:nvSpPr>
          <p:cNvPr id="3078" name="Segnaposto data 4">
            <a:extLst>
              <a:ext uri="{FF2B5EF4-FFF2-40B4-BE49-F238E27FC236}">
                <a16:creationId xmlns="" xmlns:a16="http://schemas.microsoft.com/office/drawing/2014/main" id="{68D4FC28-27C5-25AB-8AD3-46ECEDFDD28B}"/>
              </a:ext>
            </a:extLst>
          </p:cNvPr>
          <p:cNvSpPr txBox="1">
            <a:spLocks noGrp="1"/>
          </p:cNvSpPr>
          <p:nvPr/>
        </p:nvSpPr>
        <p:spPr bwMode="auto">
          <a:xfrm>
            <a:off x="457200" y="6553200"/>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000">
                <a:latin typeface="Comic Sans MS" panose="030F0702030302020204" pitchFamily="66" charset="0"/>
              </a:rPr>
              <a:t>Corso di  Chimica dell’Ambiente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wipe(left)">
                                      <p:cBhvr>
                                        <p:cTn id="7" dur="500"/>
                                        <p:tgtEl>
                                          <p:spTgt spid="30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dissolve">
                                      <p:cBhvr>
                                        <p:cTn id="12"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ttangolo 1">
            <a:extLst>
              <a:ext uri="{FF2B5EF4-FFF2-40B4-BE49-F238E27FC236}">
                <a16:creationId xmlns="" xmlns:a16="http://schemas.microsoft.com/office/drawing/2014/main" id="{C75F88E4-8D88-9C0E-C6D9-E21DB10CC451}"/>
              </a:ext>
            </a:extLst>
          </p:cNvPr>
          <p:cNvSpPr>
            <a:spLocks noChangeArrowheads="1"/>
          </p:cNvSpPr>
          <p:nvPr/>
        </p:nvSpPr>
        <p:spPr bwMode="auto">
          <a:xfrm>
            <a:off x="2000250" y="0"/>
            <a:ext cx="5572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000">
                <a:latin typeface="Comic Sans MS" panose="030F0702030302020204" pitchFamily="66" charset="0"/>
              </a:rPr>
              <a:t>Analizzatore di </a:t>
            </a:r>
            <a:r>
              <a:rPr lang="it-IT" altLang="it-IT" sz="2000">
                <a:solidFill>
                  <a:srgbClr val="FF0000"/>
                </a:solidFill>
                <a:latin typeface="Comic Sans MS" panose="030F0702030302020204" pitchFamily="66" charset="0"/>
              </a:rPr>
              <a:t>monossido di carbonio</a:t>
            </a:r>
          </a:p>
        </p:txBody>
      </p:sp>
      <p:sp>
        <p:nvSpPr>
          <p:cNvPr id="32" name="Disco magnetico 31">
            <a:extLst>
              <a:ext uri="{FF2B5EF4-FFF2-40B4-BE49-F238E27FC236}">
                <a16:creationId xmlns="" xmlns:a16="http://schemas.microsoft.com/office/drawing/2014/main" id="{1CA8442C-63F6-0236-8105-566DA9A8098E}"/>
              </a:ext>
            </a:extLst>
          </p:cNvPr>
          <p:cNvSpPr/>
          <p:nvPr/>
        </p:nvSpPr>
        <p:spPr bwMode="auto">
          <a:xfrm>
            <a:off x="6429375" y="1428750"/>
            <a:ext cx="1000125" cy="2857500"/>
          </a:xfrm>
          <a:prstGeom prst="flowChartMagneticDisk">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cxnSp>
        <p:nvCxnSpPr>
          <p:cNvPr id="46" name="Connettore 2 45">
            <a:extLst>
              <a:ext uri="{FF2B5EF4-FFF2-40B4-BE49-F238E27FC236}">
                <a16:creationId xmlns="" xmlns:a16="http://schemas.microsoft.com/office/drawing/2014/main" id="{19D98501-BC9C-66F8-D482-AB7CB78D00F7}"/>
              </a:ext>
            </a:extLst>
          </p:cNvPr>
          <p:cNvCxnSpPr/>
          <p:nvPr/>
        </p:nvCxnSpPr>
        <p:spPr bwMode="auto">
          <a:xfrm rot="5400000" flipH="1" flipV="1">
            <a:off x="107157" y="4036219"/>
            <a:ext cx="1214437"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509" name="CasellaDiTesto 46">
            <a:extLst>
              <a:ext uri="{FF2B5EF4-FFF2-40B4-BE49-F238E27FC236}">
                <a16:creationId xmlns="" xmlns:a16="http://schemas.microsoft.com/office/drawing/2014/main" id="{00A82E13-94E6-49DC-6559-8391B4D44742}"/>
              </a:ext>
            </a:extLst>
          </p:cNvPr>
          <p:cNvSpPr txBox="1">
            <a:spLocks noChangeArrowheads="1"/>
          </p:cNvSpPr>
          <p:nvPr/>
        </p:nvSpPr>
        <p:spPr bwMode="auto">
          <a:xfrm>
            <a:off x="0" y="4714875"/>
            <a:ext cx="16430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600">
                <a:latin typeface="Comic Sans MS" panose="030F0702030302020204" pitchFamily="66" charset="0"/>
              </a:rPr>
              <a:t>Sorgente IR</a:t>
            </a:r>
          </a:p>
        </p:txBody>
      </p:sp>
      <p:sp>
        <p:nvSpPr>
          <p:cNvPr id="66" name="Ovale 65">
            <a:extLst>
              <a:ext uri="{FF2B5EF4-FFF2-40B4-BE49-F238E27FC236}">
                <a16:creationId xmlns="" xmlns:a16="http://schemas.microsoft.com/office/drawing/2014/main" id="{0B81CF45-2263-5CF7-53FB-36613E142353}"/>
              </a:ext>
            </a:extLst>
          </p:cNvPr>
          <p:cNvSpPr/>
          <p:nvPr/>
        </p:nvSpPr>
        <p:spPr bwMode="auto">
          <a:xfrm>
            <a:off x="3500438" y="785813"/>
            <a:ext cx="142875" cy="1428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67" name="Ovale 66">
            <a:extLst>
              <a:ext uri="{FF2B5EF4-FFF2-40B4-BE49-F238E27FC236}">
                <a16:creationId xmlns="" xmlns:a16="http://schemas.microsoft.com/office/drawing/2014/main" id="{B0E7BADA-7013-75F2-2B78-B4DDE68E9E11}"/>
              </a:ext>
            </a:extLst>
          </p:cNvPr>
          <p:cNvSpPr/>
          <p:nvPr/>
        </p:nvSpPr>
        <p:spPr bwMode="auto">
          <a:xfrm>
            <a:off x="3571875" y="1285875"/>
            <a:ext cx="71438"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21512" name="CasellaDiTesto 67">
            <a:extLst>
              <a:ext uri="{FF2B5EF4-FFF2-40B4-BE49-F238E27FC236}">
                <a16:creationId xmlns="" xmlns:a16="http://schemas.microsoft.com/office/drawing/2014/main" id="{8D39DE5D-2433-1791-0A89-D0263104662F}"/>
              </a:ext>
            </a:extLst>
          </p:cNvPr>
          <p:cNvSpPr txBox="1">
            <a:spLocks noChangeArrowheads="1"/>
          </p:cNvSpPr>
          <p:nvPr/>
        </p:nvSpPr>
        <p:spPr bwMode="auto">
          <a:xfrm>
            <a:off x="3714750" y="661988"/>
            <a:ext cx="7143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600">
                <a:latin typeface="Comic Sans MS" panose="030F0702030302020204" pitchFamily="66" charset="0"/>
              </a:rPr>
              <a:t>aria</a:t>
            </a:r>
          </a:p>
        </p:txBody>
      </p:sp>
      <p:sp>
        <p:nvSpPr>
          <p:cNvPr id="21513" name="CasellaDiTesto 68">
            <a:extLst>
              <a:ext uri="{FF2B5EF4-FFF2-40B4-BE49-F238E27FC236}">
                <a16:creationId xmlns="" xmlns:a16="http://schemas.microsoft.com/office/drawing/2014/main" id="{5A557517-0F4C-D10E-3D2E-524239DDA3DE}"/>
              </a:ext>
            </a:extLst>
          </p:cNvPr>
          <p:cNvSpPr txBox="1">
            <a:spLocks noChangeArrowheads="1"/>
          </p:cNvSpPr>
          <p:nvPr/>
        </p:nvSpPr>
        <p:spPr bwMode="auto">
          <a:xfrm>
            <a:off x="3643313" y="1143000"/>
            <a:ext cx="6429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600">
                <a:latin typeface="Comic Sans MS" panose="030F0702030302020204" pitchFamily="66" charset="0"/>
              </a:rPr>
              <a:t>CO</a:t>
            </a:r>
          </a:p>
        </p:txBody>
      </p:sp>
      <p:cxnSp>
        <p:nvCxnSpPr>
          <p:cNvPr id="71" name="Connettore 2 70">
            <a:extLst>
              <a:ext uri="{FF2B5EF4-FFF2-40B4-BE49-F238E27FC236}">
                <a16:creationId xmlns="" xmlns:a16="http://schemas.microsoft.com/office/drawing/2014/main" id="{91665749-6345-869D-38A6-FA273695D3C6}"/>
              </a:ext>
            </a:extLst>
          </p:cNvPr>
          <p:cNvCxnSpPr/>
          <p:nvPr/>
        </p:nvCxnSpPr>
        <p:spPr bwMode="auto">
          <a:xfrm rot="5400000">
            <a:off x="5107781" y="964407"/>
            <a:ext cx="714375" cy="5000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515" name="CasellaDiTesto 71">
            <a:extLst>
              <a:ext uri="{FF2B5EF4-FFF2-40B4-BE49-F238E27FC236}">
                <a16:creationId xmlns="" xmlns:a16="http://schemas.microsoft.com/office/drawing/2014/main" id="{F4E81BC7-B922-1612-EA87-C5E739FF1859}"/>
              </a:ext>
            </a:extLst>
          </p:cNvPr>
          <p:cNvSpPr txBox="1">
            <a:spLocks noChangeArrowheads="1"/>
          </p:cNvSpPr>
          <p:nvPr/>
        </p:nvSpPr>
        <p:spPr bwMode="auto">
          <a:xfrm>
            <a:off x="5643563" y="500063"/>
            <a:ext cx="9286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600">
                <a:latin typeface="Comic Sans MS" panose="030F0702030302020204" pitchFamily="66" charset="0"/>
              </a:rPr>
              <a:t>Cella di misura</a:t>
            </a:r>
          </a:p>
        </p:txBody>
      </p:sp>
      <p:cxnSp>
        <p:nvCxnSpPr>
          <p:cNvPr id="74" name="Connettore 2 73">
            <a:extLst>
              <a:ext uri="{FF2B5EF4-FFF2-40B4-BE49-F238E27FC236}">
                <a16:creationId xmlns="" xmlns:a16="http://schemas.microsoft.com/office/drawing/2014/main" id="{78E5F104-5AFE-9FB6-1BCC-A4EA4FBEF0A0}"/>
              </a:ext>
            </a:extLst>
          </p:cNvPr>
          <p:cNvCxnSpPr/>
          <p:nvPr/>
        </p:nvCxnSpPr>
        <p:spPr bwMode="auto">
          <a:xfrm rot="16200000" flipV="1">
            <a:off x="5357812" y="4143376"/>
            <a:ext cx="714375" cy="5715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517" name="CasellaDiTesto 76">
            <a:extLst>
              <a:ext uri="{FF2B5EF4-FFF2-40B4-BE49-F238E27FC236}">
                <a16:creationId xmlns="" xmlns:a16="http://schemas.microsoft.com/office/drawing/2014/main" id="{779DCA1C-33F1-E248-9B4D-0D2ECEA0A92A}"/>
              </a:ext>
            </a:extLst>
          </p:cNvPr>
          <p:cNvSpPr txBox="1">
            <a:spLocks noChangeArrowheads="1"/>
          </p:cNvSpPr>
          <p:nvPr/>
        </p:nvSpPr>
        <p:spPr bwMode="auto">
          <a:xfrm>
            <a:off x="5929313" y="4559300"/>
            <a:ext cx="128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600">
                <a:latin typeface="Comic Sans MS" panose="030F0702030302020204" pitchFamily="66" charset="0"/>
              </a:rPr>
              <a:t>Cella di riferimento</a:t>
            </a:r>
          </a:p>
        </p:txBody>
      </p:sp>
      <p:cxnSp>
        <p:nvCxnSpPr>
          <p:cNvPr id="79" name="Connettore 2 78">
            <a:extLst>
              <a:ext uri="{FF2B5EF4-FFF2-40B4-BE49-F238E27FC236}">
                <a16:creationId xmlns="" xmlns:a16="http://schemas.microsoft.com/office/drawing/2014/main" id="{628DC645-4D18-7793-697F-15F428019B38}"/>
              </a:ext>
            </a:extLst>
          </p:cNvPr>
          <p:cNvCxnSpPr/>
          <p:nvPr/>
        </p:nvCxnSpPr>
        <p:spPr bwMode="auto">
          <a:xfrm rot="5400000">
            <a:off x="7322344" y="2393156"/>
            <a:ext cx="642938" cy="4286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519" name="CasellaDiTesto 79">
            <a:extLst>
              <a:ext uri="{FF2B5EF4-FFF2-40B4-BE49-F238E27FC236}">
                <a16:creationId xmlns="" xmlns:a16="http://schemas.microsoft.com/office/drawing/2014/main" id="{B24B8480-607D-FDDD-6920-4C00DC122974}"/>
              </a:ext>
            </a:extLst>
          </p:cNvPr>
          <p:cNvSpPr txBox="1">
            <a:spLocks noChangeArrowheads="1"/>
          </p:cNvSpPr>
          <p:nvPr/>
        </p:nvSpPr>
        <p:spPr bwMode="auto">
          <a:xfrm>
            <a:off x="7786688" y="1987550"/>
            <a:ext cx="128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600">
                <a:latin typeface="Comic Sans MS" panose="030F0702030302020204" pitchFamily="66" charset="0"/>
              </a:rPr>
              <a:t>Diaframma mobile</a:t>
            </a:r>
          </a:p>
        </p:txBody>
      </p:sp>
      <p:sp>
        <p:nvSpPr>
          <p:cNvPr id="81" name="CasellaDiTesto 80">
            <a:extLst>
              <a:ext uri="{FF2B5EF4-FFF2-40B4-BE49-F238E27FC236}">
                <a16:creationId xmlns="" xmlns:a16="http://schemas.microsoft.com/office/drawing/2014/main" id="{5E1903F7-BFDF-02EA-50E4-E9B999DF2FCF}"/>
              </a:ext>
            </a:extLst>
          </p:cNvPr>
          <p:cNvSpPr txBox="1"/>
          <p:nvPr/>
        </p:nvSpPr>
        <p:spPr>
          <a:xfrm>
            <a:off x="285750" y="5413375"/>
            <a:ext cx="8715375" cy="1016000"/>
          </a:xfrm>
          <a:prstGeom prst="rect">
            <a:avLst/>
          </a:prstGeom>
          <a:noFill/>
        </p:spPr>
        <p:txBody>
          <a:bodyPr>
            <a:spAutoFit/>
          </a:bodyPr>
          <a:lstStyle/>
          <a:p>
            <a:pPr eaLnBrk="1" hangingPunct="1">
              <a:defRPr/>
            </a:pPr>
            <a:r>
              <a:rPr lang="it-IT" dirty="0"/>
              <a:t>Tecniche alternative:</a:t>
            </a:r>
          </a:p>
          <a:p>
            <a:pPr marL="457200" indent="-457200" eaLnBrk="1" hangingPunct="1">
              <a:buFontTx/>
              <a:buAutoNum type="arabicPeriod"/>
              <a:defRPr/>
            </a:pPr>
            <a:r>
              <a:rPr lang="it-IT" dirty="0"/>
              <a:t>Ionizzazione di fiamma</a:t>
            </a:r>
          </a:p>
          <a:p>
            <a:pPr marL="457200" indent="-457200" eaLnBrk="1" hangingPunct="1">
              <a:buFontTx/>
              <a:buAutoNum type="arabicPeriod"/>
              <a:defRPr/>
            </a:pPr>
            <a:r>
              <a:rPr lang="it-IT" dirty="0"/>
              <a:t>Calore di combustione</a:t>
            </a:r>
          </a:p>
        </p:txBody>
      </p:sp>
      <p:grpSp>
        <p:nvGrpSpPr>
          <p:cNvPr id="21521" name="Gruppo 81">
            <a:extLst>
              <a:ext uri="{FF2B5EF4-FFF2-40B4-BE49-F238E27FC236}">
                <a16:creationId xmlns="" xmlns:a16="http://schemas.microsoft.com/office/drawing/2014/main" id="{35AC89FB-D77F-20BB-AA5F-B37772820360}"/>
              </a:ext>
            </a:extLst>
          </p:cNvPr>
          <p:cNvGrpSpPr>
            <a:grpSpLocks/>
          </p:cNvGrpSpPr>
          <p:nvPr/>
        </p:nvGrpSpPr>
        <p:grpSpPr bwMode="auto">
          <a:xfrm>
            <a:off x="142875" y="1643063"/>
            <a:ext cx="7286625" cy="2428875"/>
            <a:chOff x="142875" y="1643063"/>
            <a:chExt cx="7286625" cy="2428875"/>
          </a:xfrm>
        </p:grpSpPr>
        <p:sp>
          <p:nvSpPr>
            <p:cNvPr id="3" name="Ovale 2">
              <a:extLst>
                <a:ext uri="{FF2B5EF4-FFF2-40B4-BE49-F238E27FC236}">
                  <a16:creationId xmlns="" xmlns:a16="http://schemas.microsoft.com/office/drawing/2014/main" id="{712101F0-2073-1796-2D68-0BCA8AB39CEB}"/>
                </a:ext>
              </a:extLst>
            </p:cNvPr>
            <p:cNvSpPr/>
            <p:nvPr/>
          </p:nvSpPr>
          <p:spPr bwMode="auto">
            <a:xfrm>
              <a:off x="142875" y="2214563"/>
              <a:ext cx="1143000" cy="100012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5" name="Triangolo rettangolo 4">
              <a:extLst>
                <a:ext uri="{FF2B5EF4-FFF2-40B4-BE49-F238E27FC236}">
                  <a16:creationId xmlns="" xmlns:a16="http://schemas.microsoft.com/office/drawing/2014/main" id="{12EF7516-7809-CACA-E89E-10DF5E8B8586}"/>
                </a:ext>
              </a:extLst>
            </p:cNvPr>
            <p:cNvSpPr/>
            <p:nvPr/>
          </p:nvSpPr>
          <p:spPr bwMode="auto">
            <a:xfrm rot="2768726">
              <a:off x="2074863" y="2079625"/>
              <a:ext cx="1652587" cy="1509713"/>
            </a:xfrm>
            <a:prstGeom prst="rtTriangle">
              <a:avLst/>
            </a:prstGeom>
            <a:solidFill>
              <a:srgbClr val="CC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6" name="Memoria ad accesso diretto 5">
              <a:extLst>
                <a:ext uri="{FF2B5EF4-FFF2-40B4-BE49-F238E27FC236}">
                  <a16:creationId xmlns="" xmlns:a16="http://schemas.microsoft.com/office/drawing/2014/main" id="{EDA9755C-E36F-509E-5074-3CF07E6E8EF7}"/>
                </a:ext>
              </a:extLst>
            </p:cNvPr>
            <p:cNvSpPr/>
            <p:nvPr/>
          </p:nvSpPr>
          <p:spPr bwMode="auto">
            <a:xfrm rot="10800000">
              <a:off x="3286125" y="1643063"/>
              <a:ext cx="2500313" cy="785812"/>
            </a:xfrm>
            <a:prstGeom prst="flowChartMagneticDru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7" name="Memoria ad accesso diretto 6">
              <a:extLst>
                <a:ext uri="{FF2B5EF4-FFF2-40B4-BE49-F238E27FC236}">
                  <a16:creationId xmlns="" xmlns:a16="http://schemas.microsoft.com/office/drawing/2014/main" id="{D1B772DD-2A26-61D9-5D3B-9FCD4A9D0091}"/>
                </a:ext>
              </a:extLst>
            </p:cNvPr>
            <p:cNvSpPr/>
            <p:nvPr/>
          </p:nvSpPr>
          <p:spPr bwMode="auto">
            <a:xfrm rot="10800000">
              <a:off x="3286125" y="3286125"/>
              <a:ext cx="2500313" cy="785813"/>
            </a:xfrm>
            <a:prstGeom prst="flowChartMagneticDru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cxnSp>
          <p:nvCxnSpPr>
            <p:cNvPr id="12" name="Connettore 2 11">
              <a:extLst>
                <a:ext uri="{FF2B5EF4-FFF2-40B4-BE49-F238E27FC236}">
                  <a16:creationId xmlns="" xmlns:a16="http://schemas.microsoft.com/office/drawing/2014/main" id="{BD0DF13C-B78F-6F47-E779-022307B9083A}"/>
                </a:ext>
              </a:extLst>
            </p:cNvPr>
            <p:cNvCxnSpPr/>
            <p:nvPr/>
          </p:nvCxnSpPr>
          <p:spPr bwMode="auto">
            <a:xfrm>
              <a:off x="2928938" y="3551238"/>
              <a:ext cx="3357562" cy="206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ttore 2 12">
              <a:extLst>
                <a:ext uri="{FF2B5EF4-FFF2-40B4-BE49-F238E27FC236}">
                  <a16:creationId xmlns="" xmlns:a16="http://schemas.microsoft.com/office/drawing/2014/main" id="{DC2B77F3-2C5B-3D7F-7827-6CD95D9A7D5B}"/>
                </a:ext>
              </a:extLst>
            </p:cNvPr>
            <p:cNvCxnSpPr/>
            <p:nvPr/>
          </p:nvCxnSpPr>
          <p:spPr bwMode="auto">
            <a:xfrm>
              <a:off x="2928938" y="3703638"/>
              <a:ext cx="3357562" cy="111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 xmlns:a16="http://schemas.microsoft.com/office/drawing/2014/main" id="{6FB9B9FD-47F6-C171-3FC4-D22AC91D8AEA}"/>
                </a:ext>
              </a:extLst>
            </p:cNvPr>
            <p:cNvCxnSpPr/>
            <p:nvPr/>
          </p:nvCxnSpPr>
          <p:spPr bwMode="auto">
            <a:xfrm>
              <a:off x="2928938" y="3856038"/>
              <a:ext cx="335756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ttore 1 15">
              <a:extLst>
                <a:ext uri="{FF2B5EF4-FFF2-40B4-BE49-F238E27FC236}">
                  <a16:creationId xmlns="" xmlns:a16="http://schemas.microsoft.com/office/drawing/2014/main" id="{90A8A997-793C-80C9-3ADC-9B09174420E7}"/>
                </a:ext>
              </a:extLst>
            </p:cNvPr>
            <p:cNvCxnSpPr/>
            <p:nvPr/>
          </p:nvCxnSpPr>
          <p:spPr bwMode="auto">
            <a:xfrm>
              <a:off x="2857500" y="1857375"/>
              <a:ext cx="64293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ttore 1 16">
              <a:extLst>
                <a:ext uri="{FF2B5EF4-FFF2-40B4-BE49-F238E27FC236}">
                  <a16:creationId xmlns="" xmlns:a16="http://schemas.microsoft.com/office/drawing/2014/main" id="{CEAF5E51-5070-7244-71FD-D9722ECD0AAD}"/>
                </a:ext>
              </a:extLst>
            </p:cNvPr>
            <p:cNvCxnSpPr/>
            <p:nvPr/>
          </p:nvCxnSpPr>
          <p:spPr bwMode="auto">
            <a:xfrm>
              <a:off x="2857500" y="2009775"/>
              <a:ext cx="64293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ttore 1 17">
              <a:extLst>
                <a:ext uri="{FF2B5EF4-FFF2-40B4-BE49-F238E27FC236}">
                  <a16:creationId xmlns="" xmlns:a16="http://schemas.microsoft.com/office/drawing/2014/main" id="{49A2B3DF-BCAE-4A7C-91B9-74A60281F073}"/>
                </a:ext>
              </a:extLst>
            </p:cNvPr>
            <p:cNvCxnSpPr/>
            <p:nvPr/>
          </p:nvCxnSpPr>
          <p:spPr bwMode="auto">
            <a:xfrm>
              <a:off x="2857500" y="2162175"/>
              <a:ext cx="64293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 xmlns:a16="http://schemas.microsoft.com/office/drawing/2014/main" id="{AF2223C0-774D-EB0B-28C7-4E193188D83B}"/>
                </a:ext>
              </a:extLst>
            </p:cNvPr>
            <p:cNvCxnSpPr/>
            <p:nvPr/>
          </p:nvCxnSpPr>
          <p:spPr bwMode="auto">
            <a:xfrm>
              <a:off x="5786438" y="1998663"/>
              <a:ext cx="50006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1539" name="Gruppo 36">
              <a:extLst>
                <a:ext uri="{FF2B5EF4-FFF2-40B4-BE49-F238E27FC236}">
                  <a16:creationId xmlns="" xmlns:a16="http://schemas.microsoft.com/office/drawing/2014/main" id="{214A4A8F-D3D0-7DDE-0FD6-414DD0AB733C}"/>
                </a:ext>
              </a:extLst>
            </p:cNvPr>
            <p:cNvGrpSpPr>
              <a:grpSpLocks/>
            </p:cNvGrpSpPr>
            <p:nvPr/>
          </p:nvGrpSpPr>
          <p:grpSpPr bwMode="auto">
            <a:xfrm>
              <a:off x="6429375" y="2623188"/>
              <a:ext cx="1000125" cy="520062"/>
              <a:chOff x="6357950" y="2480306"/>
              <a:chExt cx="1000132" cy="520066"/>
            </a:xfrm>
          </p:grpSpPr>
          <p:sp>
            <p:nvSpPr>
              <p:cNvPr id="35" name="Arco 34">
                <a:extLst>
                  <a:ext uri="{FF2B5EF4-FFF2-40B4-BE49-F238E27FC236}">
                    <a16:creationId xmlns="" xmlns:a16="http://schemas.microsoft.com/office/drawing/2014/main" id="{85E7C487-0A9C-9BAE-A6DF-787D8803C083}"/>
                  </a:ext>
                </a:extLst>
              </p:cNvPr>
              <p:cNvSpPr/>
              <p:nvPr/>
            </p:nvSpPr>
            <p:spPr>
              <a:xfrm>
                <a:off x="6357950" y="2740020"/>
                <a:ext cx="1000132" cy="260352"/>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it-IT"/>
              </a:p>
            </p:txBody>
          </p:sp>
          <p:sp>
            <p:nvSpPr>
              <p:cNvPr id="36" name="Arco 35">
                <a:extLst>
                  <a:ext uri="{FF2B5EF4-FFF2-40B4-BE49-F238E27FC236}">
                    <a16:creationId xmlns="" xmlns:a16="http://schemas.microsoft.com/office/drawing/2014/main" id="{10A696F0-820C-2277-AAC9-413D42AA7976}"/>
                  </a:ext>
                </a:extLst>
              </p:cNvPr>
              <p:cNvSpPr/>
              <p:nvPr/>
            </p:nvSpPr>
            <p:spPr>
              <a:xfrm rot="10800000">
                <a:off x="6357950" y="2479668"/>
                <a:ext cx="1000132" cy="260352"/>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it-IT"/>
              </a:p>
            </p:txBody>
          </p:sp>
        </p:grpSp>
        <p:cxnSp>
          <p:nvCxnSpPr>
            <p:cNvPr id="39" name="Connettore 1 38">
              <a:extLst>
                <a:ext uri="{FF2B5EF4-FFF2-40B4-BE49-F238E27FC236}">
                  <a16:creationId xmlns="" xmlns:a16="http://schemas.microsoft.com/office/drawing/2014/main" id="{AC72B3F3-D146-206A-A44C-EED9C8381ADE}"/>
                </a:ext>
              </a:extLst>
            </p:cNvPr>
            <p:cNvCxnSpPr/>
            <p:nvPr/>
          </p:nvCxnSpPr>
          <p:spPr bwMode="auto">
            <a:xfrm>
              <a:off x="1285875" y="2357438"/>
              <a:ext cx="64293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onnettore 1 39">
              <a:extLst>
                <a:ext uri="{FF2B5EF4-FFF2-40B4-BE49-F238E27FC236}">
                  <a16:creationId xmlns="" xmlns:a16="http://schemas.microsoft.com/office/drawing/2014/main" id="{5519E15E-39B4-113C-3DCC-5F73F6FEBA55}"/>
                </a:ext>
              </a:extLst>
            </p:cNvPr>
            <p:cNvCxnSpPr/>
            <p:nvPr/>
          </p:nvCxnSpPr>
          <p:spPr bwMode="auto">
            <a:xfrm>
              <a:off x="1285875" y="2500313"/>
              <a:ext cx="64293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ttore 1 40">
              <a:extLst>
                <a:ext uri="{FF2B5EF4-FFF2-40B4-BE49-F238E27FC236}">
                  <a16:creationId xmlns="" xmlns:a16="http://schemas.microsoft.com/office/drawing/2014/main" id="{107F89A3-3949-CC91-2645-27CBBCFCBFA5}"/>
                </a:ext>
              </a:extLst>
            </p:cNvPr>
            <p:cNvCxnSpPr/>
            <p:nvPr/>
          </p:nvCxnSpPr>
          <p:spPr bwMode="auto">
            <a:xfrm>
              <a:off x="1285875" y="2643188"/>
              <a:ext cx="64293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Connettore 1 41">
              <a:extLst>
                <a:ext uri="{FF2B5EF4-FFF2-40B4-BE49-F238E27FC236}">
                  <a16:creationId xmlns="" xmlns:a16="http://schemas.microsoft.com/office/drawing/2014/main" id="{4DDC8326-A3E6-582D-49F6-9A4956B58E01}"/>
                </a:ext>
              </a:extLst>
            </p:cNvPr>
            <p:cNvCxnSpPr/>
            <p:nvPr/>
          </p:nvCxnSpPr>
          <p:spPr bwMode="auto">
            <a:xfrm>
              <a:off x="1285875" y="2786063"/>
              <a:ext cx="64293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onnettore 1 42">
              <a:extLst>
                <a:ext uri="{FF2B5EF4-FFF2-40B4-BE49-F238E27FC236}">
                  <a16:creationId xmlns="" xmlns:a16="http://schemas.microsoft.com/office/drawing/2014/main" id="{3C986AA5-9B8B-0BFE-5380-66E128869CCB}"/>
                </a:ext>
              </a:extLst>
            </p:cNvPr>
            <p:cNvCxnSpPr/>
            <p:nvPr/>
          </p:nvCxnSpPr>
          <p:spPr bwMode="auto">
            <a:xfrm>
              <a:off x="1285875" y="2928938"/>
              <a:ext cx="64293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Connettore 1 43">
              <a:extLst>
                <a:ext uri="{FF2B5EF4-FFF2-40B4-BE49-F238E27FC236}">
                  <a16:creationId xmlns="" xmlns:a16="http://schemas.microsoft.com/office/drawing/2014/main" id="{548945AE-3A64-0063-D979-64A894978482}"/>
                </a:ext>
              </a:extLst>
            </p:cNvPr>
            <p:cNvCxnSpPr/>
            <p:nvPr/>
          </p:nvCxnSpPr>
          <p:spPr bwMode="auto">
            <a:xfrm>
              <a:off x="1285875" y="3071813"/>
              <a:ext cx="64293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Ovale 47">
              <a:extLst>
                <a:ext uri="{FF2B5EF4-FFF2-40B4-BE49-F238E27FC236}">
                  <a16:creationId xmlns="" xmlns:a16="http://schemas.microsoft.com/office/drawing/2014/main" id="{E9B9AE78-D746-71B4-E94C-7E2B8392EB14}"/>
                </a:ext>
              </a:extLst>
            </p:cNvPr>
            <p:cNvSpPr/>
            <p:nvPr/>
          </p:nvSpPr>
          <p:spPr bwMode="auto">
            <a:xfrm>
              <a:off x="4214813" y="1785938"/>
              <a:ext cx="71437" cy="714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49" name="Ovale 48">
              <a:extLst>
                <a:ext uri="{FF2B5EF4-FFF2-40B4-BE49-F238E27FC236}">
                  <a16:creationId xmlns="" xmlns:a16="http://schemas.microsoft.com/office/drawing/2014/main" id="{5B52CA66-122F-75AB-6AE4-21330EE9E06A}"/>
                </a:ext>
              </a:extLst>
            </p:cNvPr>
            <p:cNvSpPr/>
            <p:nvPr/>
          </p:nvSpPr>
          <p:spPr bwMode="auto">
            <a:xfrm>
              <a:off x="4214813" y="2214563"/>
              <a:ext cx="71437" cy="714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50" name="Ovale 49">
              <a:extLst>
                <a:ext uri="{FF2B5EF4-FFF2-40B4-BE49-F238E27FC236}">
                  <a16:creationId xmlns="" xmlns:a16="http://schemas.microsoft.com/office/drawing/2014/main" id="{0EA68A78-ABB2-D7B0-9991-EBE8E2F35E0C}"/>
                </a:ext>
              </a:extLst>
            </p:cNvPr>
            <p:cNvSpPr/>
            <p:nvPr/>
          </p:nvSpPr>
          <p:spPr bwMode="auto">
            <a:xfrm>
              <a:off x="5214938" y="2090738"/>
              <a:ext cx="71437" cy="714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51" name="Ovale 50">
              <a:extLst>
                <a:ext uri="{FF2B5EF4-FFF2-40B4-BE49-F238E27FC236}">
                  <a16:creationId xmlns="" xmlns:a16="http://schemas.microsoft.com/office/drawing/2014/main" id="{3B6D82C3-2ED8-5F70-6669-F296F1C7C822}"/>
                </a:ext>
              </a:extLst>
            </p:cNvPr>
            <p:cNvSpPr/>
            <p:nvPr/>
          </p:nvSpPr>
          <p:spPr bwMode="auto">
            <a:xfrm>
              <a:off x="4672013" y="2243138"/>
              <a:ext cx="71437" cy="714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52" name="Ovale 51">
              <a:extLst>
                <a:ext uri="{FF2B5EF4-FFF2-40B4-BE49-F238E27FC236}">
                  <a16:creationId xmlns="" xmlns:a16="http://schemas.microsoft.com/office/drawing/2014/main" id="{0CF08BC9-4D25-28AD-F497-354EE884CA43}"/>
                </a:ext>
              </a:extLst>
            </p:cNvPr>
            <p:cNvSpPr/>
            <p:nvPr/>
          </p:nvSpPr>
          <p:spPr bwMode="auto">
            <a:xfrm>
              <a:off x="4824413" y="1785938"/>
              <a:ext cx="71437" cy="714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53" name="Ovale 52">
              <a:extLst>
                <a:ext uri="{FF2B5EF4-FFF2-40B4-BE49-F238E27FC236}">
                  <a16:creationId xmlns="" xmlns:a16="http://schemas.microsoft.com/office/drawing/2014/main" id="{A04A9FE0-E811-34C6-0734-1B58CBCA08D5}"/>
                </a:ext>
              </a:extLst>
            </p:cNvPr>
            <p:cNvSpPr/>
            <p:nvPr/>
          </p:nvSpPr>
          <p:spPr bwMode="auto">
            <a:xfrm>
              <a:off x="4500563" y="2000250"/>
              <a:ext cx="71437"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54" name="Ovale 53">
              <a:extLst>
                <a:ext uri="{FF2B5EF4-FFF2-40B4-BE49-F238E27FC236}">
                  <a16:creationId xmlns="" xmlns:a16="http://schemas.microsoft.com/office/drawing/2014/main" id="{C85944C6-BEE5-26A5-ADF2-A8FC1CC8D80F}"/>
                </a:ext>
              </a:extLst>
            </p:cNvPr>
            <p:cNvSpPr/>
            <p:nvPr/>
          </p:nvSpPr>
          <p:spPr bwMode="auto">
            <a:xfrm>
              <a:off x="5500688" y="1938338"/>
              <a:ext cx="71437" cy="714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55" name="Ovale 54">
              <a:extLst>
                <a:ext uri="{FF2B5EF4-FFF2-40B4-BE49-F238E27FC236}">
                  <a16:creationId xmlns="" xmlns:a16="http://schemas.microsoft.com/office/drawing/2014/main" id="{C3BD9E8D-3CE6-040D-B5DE-02E8F9C5A6FE}"/>
                </a:ext>
              </a:extLst>
            </p:cNvPr>
            <p:cNvSpPr/>
            <p:nvPr/>
          </p:nvSpPr>
          <p:spPr bwMode="auto">
            <a:xfrm>
              <a:off x="4786313" y="2000250"/>
              <a:ext cx="142875" cy="1428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56" name="Ovale 55">
              <a:extLst>
                <a:ext uri="{FF2B5EF4-FFF2-40B4-BE49-F238E27FC236}">
                  <a16:creationId xmlns="" xmlns:a16="http://schemas.microsoft.com/office/drawing/2014/main" id="{80607DCB-EBA1-974F-7964-64B874322736}"/>
                </a:ext>
              </a:extLst>
            </p:cNvPr>
            <p:cNvSpPr/>
            <p:nvPr/>
          </p:nvSpPr>
          <p:spPr bwMode="auto">
            <a:xfrm>
              <a:off x="4214813" y="1928813"/>
              <a:ext cx="142875" cy="1428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57" name="Ovale 56">
              <a:extLst>
                <a:ext uri="{FF2B5EF4-FFF2-40B4-BE49-F238E27FC236}">
                  <a16:creationId xmlns="" xmlns:a16="http://schemas.microsoft.com/office/drawing/2014/main" id="{9E1B44A5-2F2F-6C91-8E65-A4D489586B4A}"/>
                </a:ext>
              </a:extLst>
            </p:cNvPr>
            <p:cNvSpPr/>
            <p:nvPr/>
          </p:nvSpPr>
          <p:spPr bwMode="auto">
            <a:xfrm>
              <a:off x="5000625" y="2214563"/>
              <a:ext cx="142875" cy="1428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58" name="Ovale 57">
              <a:extLst>
                <a:ext uri="{FF2B5EF4-FFF2-40B4-BE49-F238E27FC236}">
                  <a16:creationId xmlns="" xmlns:a16="http://schemas.microsoft.com/office/drawing/2014/main" id="{338277EC-E301-C589-4350-60C2DA2396B8}"/>
                </a:ext>
              </a:extLst>
            </p:cNvPr>
            <p:cNvSpPr/>
            <p:nvPr/>
          </p:nvSpPr>
          <p:spPr bwMode="auto">
            <a:xfrm>
              <a:off x="5072063" y="1857375"/>
              <a:ext cx="142875" cy="1428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59" name="Ovale 58">
              <a:extLst>
                <a:ext uri="{FF2B5EF4-FFF2-40B4-BE49-F238E27FC236}">
                  <a16:creationId xmlns="" xmlns:a16="http://schemas.microsoft.com/office/drawing/2014/main" id="{3DBA9476-D94E-196C-58AC-76C922C48D99}"/>
                </a:ext>
              </a:extLst>
            </p:cNvPr>
            <p:cNvSpPr/>
            <p:nvPr/>
          </p:nvSpPr>
          <p:spPr bwMode="auto">
            <a:xfrm>
              <a:off x="5357813" y="1714500"/>
              <a:ext cx="142875" cy="1428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60" name="Ovale 59">
              <a:extLst>
                <a:ext uri="{FF2B5EF4-FFF2-40B4-BE49-F238E27FC236}">
                  <a16:creationId xmlns="" xmlns:a16="http://schemas.microsoft.com/office/drawing/2014/main" id="{7DF13DEF-D5C0-7ACE-CDA4-DDD50E4DCFE4}"/>
                </a:ext>
              </a:extLst>
            </p:cNvPr>
            <p:cNvSpPr/>
            <p:nvPr/>
          </p:nvSpPr>
          <p:spPr bwMode="auto">
            <a:xfrm>
              <a:off x="4357688" y="3786188"/>
              <a:ext cx="142875" cy="1428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61" name="Ovale 60">
              <a:extLst>
                <a:ext uri="{FF2B5EF4-FFF2-40B4-BE49-F238E27FC236}">
                  <a16:creationId xmlns="" xmlns:a16="http://schemas.microsoft.com/office/drawing/2014/main" id="{8D19BBE1-31FF-8376-C8BB-9DA711935871}"/>
                </a:ext>
              </a:extLst>
            </p:cNvPr>
            <p:cNvSpPr/>
            <p:nvPr/>
          </p:nvSpPr>
          <p:spPr bwMode="auto">
            <a:xfrm>
              <a:off x="4938713" y="3857625"/>
              <a:ext cx="142875" cy="1428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62" name="Ovale 61">
              <a:extLst>
                <a:ext uri="{FF2B5EF4-FFF2-40B4-BE49-F238E27FC236}">
                  <a16:creationId xmlns="" xmlns:a16="http://schemas.microsoft.com/office/drawing/2014/main" id="{EFB196C0-4E12-D004-DBFA-4F9E1EA8F99F}"/>
                </a:ext>
              </a:extLst>
            </p:cNvPr>
            <p:cNvSpPr/>
            <p:nvPr/>
          </p:nvSpPr>
          <p:spPr bwMode="auto">
            <a:xfrm>
              <a:off x="4938713" y="3357563"/>
              <a:ext cx="142875" cy="1428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63" name="Ovale 62">
              <a:extLst>
                <a:ext uri="{FF2B5EF4-FFF2-40B4-BE49-F238E27FC236}">
                  <a16:creationId xmlns="" xmlns:a16="http://schemas.microsoft.com/office/drawing/2014/main" id="{02969ED8-F6CA-278C-87C9-32DDA24BFAC6}"/>
                </a:ext>
              </a:extLst>
            </p:cNvPr>
            <p:cNvSpPr/>
            <p:nvPr/>
          </p:nvSpPr>
          <p:spPr bwMode="auto">
            <a:xfrm>
              <a:off x="4143375" y="3357563"/>
              <a:ext cx="142875" cy="1428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64" name="Ovale 63">
              <a:extLst>
                <a:ext uri="{FF2B5EF4-FFF2-40B4-BE49-F238E27FC236}">
                  <a16:creationId xmlns="" xmlns:a16="http://schemas.microsoft.com/office/drawing/2014/main" id="{3DDAB88E-CF28-3DB6-3C54-CCAD2EC41BFB}"/>
                </a:ext>
              </a:extLst>
            </p:cNvPr>
            <p:cNvSpPr/>
            <p:nvPr/>
          </p:nvSpPr>
          <p:spPr bwMode="auto">
            <a:xfrm>
              <a:off x="4643438" y="3571875"/>
              <a:ext cx="142875" cy="1428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65" name="Ovale 64">
              <a:extLst>
                <a:ext uri="{FF2B5EF4-FFF2-40B4-BE49-F238E27FC236}">
                  <a16:creationId xmlns="" xmlns:a16="http://schemas.microsoft.com/office/drawing/2014/main" id="{8342540F-AA11-4EA2-40C8-FE49BA760A39}"/>
                </a:ext>
              </a:extLst>
            </p:cNvPr>
            <p:cNvSpPr/>
            <p:nvPr/>
          </p:nvSpPr>
          <p:spPr bwMode="auto">
            <a:xfrm>
              <a:off x="5286375" y="3571875"/>
              <a:ext cx="142875" cy="1428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70" name="Ovale 69">
              <a:extLst>
                <a:ext uri="{FF2B5EF4-FFF2-40B4-BE49-F238E27FC236}">
                  <a16:creationId xmlns="" xmlns:a16="http://schemas.microsoft.com/office/drawing/2014/main" id="{735687B6-A682-AF11-98FF-E705B6144DE6}"/>
                </a:ext>
              </a:extLst>
            </p:cNvPr>
            <p:cNvSpPr/>
            <p:nvPr/>
          </p:nvSpPr>
          <p:spPr bwMode="auto">
            <a:xfrm>
              <a:off x="6796088" y="3286125"/>
              <a:ext cx="142875" cy="142875"/>
            </a:xfrm>
            <a:prstGeom prst="ellipse">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72" name="Ovale 71">
              <a:extLst>
                <a:ext uri="{FF2B5EF4-FFF2-40B4-BE49-F238E27FC236}">
                  <a16:creationId xmlns="" xmlns:a16="http://schemas.microsoft.com/office/drawing/2014/main" id="{0DD2F793-42C1-0765-5396-91E723E47BB8}"/>
                </a:ext>
              </a:extLst>
            </p:cNvPr>
            <p:cNvSpPr/>
            <p:nvPr/>
          </p:nvSpPr>
          <p:spPr bwMode="auto">
            <a:xfrm>
              <a:off x="6948488" y="3786188"/>
              <a:ext cx="142875" cy="142875"/>
            </a:xfrm>
            <a:prstGeom prst="ellipse">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73" name="Ovale 72">
              <a:extLst>
                <a:ext uri="{FF2B5EF4-FFF2-40B4-BE49-F238E27FC236}">
                  <a16:creationId xmlns="" xmlns:a16="http://schemas.microsoft.com/office/drawing/2014/main" id="{7808763A-E415-1387-FFCF-B226D68D08AA}"/>
                </a:ext>
              </a:extLst>
            </p:cNvPr>
            <p:cNvSpPr/>
            <p:nvPr/>
          </p:nvSpPr>
          <p:spPr bwMode="auto">
            <a:xfrm>
              <a:off x="6948488" y="2857500"/>
              <a:ext cx="142875" cy="142875"/>
            </a:xfrm>
            <a:prstGeom prst="ellipse">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75" name="Ovale 74">
              <a:extLst>
                <a:ext uri="{FF2B5EF4-FFF2-40B4-BE49-F238E27FC236}">
                  <a16:creationId xmlns="" xmlns:a16="http://schemas.microsoft.com/office/drawing/2014/main" id="{92E37F25-2F82-648B-AF51-3BC9CD90FC18}"/>
                </a:ext>
              </a:extLst>
            </p:cNvPr>
            <p:cNvSpPr/>
            <p:nvPr/>
          </p:nvSpPr>
          <p:spPr bwMode="auto">
            <a:xfrm>
              <a:off x="6572250" y="2500313"/>
              <a:ext cx="142875" cy="142875"/>
            </a:xfrm>
            <a:prstGeom prst="ellipse">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76" name="Ovale 75">
              <a:extLst>
                <a:ext uri="{FF2B5EF4-FFF2-40B4-BE49-F238E27FC236}">
                  <a16:creationId xmlns="" xmlns:a16="http://schemas.microsoft.com/office/drawing/2014/main" id="{72D33B1A-782B-51D1-F9B7-37BB74D7A9D3}"/>
                </a:ext>
              </a:extLst>
            </p:cNvPr>
            <p:cNvSpPr/>
            <p:nvPr/>
          </p:nvSpPr>
          <p:spPr bwMode="auto">
            <a:xfrm>
              <a:off x="7143750" y="3438525"/>
              <a:ext cx="142875" cy="142875"/>
            </a:xfrm>
            <a:prstGeom prst="ellipse">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77" name="Ovale 76">
              <a:extLst>
                <a:ext uri="{FF2B5EF4-FFF2-40B4-BE49-F238E27FC236}">
                  <a16:creationId xmlns="" xmlns:a16="http://schemas.microsoft.com/office/drawing/2014/main" id="{9CE69E44-EEA4-91CE-3AE6-AFA569BC883B}"/>
                </a:ext>
              </a:extLst>
            </p:cNvPr>
            <p:cNvSpPr/>
            <p:nvPr/>
          </p:nvSpPr>
          <p:spPr bwMode="auto">
            <a:xfrm>
              <a:off x="7072313" y="2500313"/>
              <a:ext cx="142875" cy="142875"/>
            </a:xfrm>
            <a:prstGeom prst="ellipse">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78" name="Ovale 77">
              <a:extLst>
                <a:ext uri="{FF2B5EF4-FFF2-40B4-BE49-F238E27FC236}">
                  <a16:creationId xmlns="" xmlns:a16="http://schemas.microsoft.com/office/drawing/2014/main" id="{132F3C11-5CE0-701D-D127-CAA9AFFFCD00}"/>
                </a:ext>
              </a:extLst>
            </p:cNvPr>
            <p:cNvSpPr/>
            <p:nvPr/>
          </p:nvSpPr>
          <p:spPr bwMode="auto">
            <a:xfrm>
              <a:off x="6572250" y="3714750"/>
              <a:ext cx="142875" cy="142875"/>
            </a:xfrm>
            <a:prstGeom prst="ellipse">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80" name="Ovale 79">
              <a:extLst>
                <a:ext uri="{FF2B5EF4-FFF2-40B4-BE49-F238E27FC236}">
                  <a16:creationId xmlns="" xmlns:a16="http://schemas.microsoft.com/office/drawing/2014/main" id="{107BFB19-D713-D904-DF0B-0CB47D3C7A22}"/>
                </a:ext>
              </a:extLst>
            </p:cNvPr>
            <p:cNvSpPr/>
            <p:nvPr/>
          </p:nvSpPr>
          <p:spPr bwMode="auto">
            <a:xfrm>
              <a:off x="6500813" y="3000375"/>
              <a:ext cx="142875" cy="142875"/>
            </a:xfrm>
            <a:prstGeom prst="ellipse">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grpSp>
      <p:sp>
        <p:nvSpPr>
          <p:cNvPr id="83" name="Rettangolo 82">
            <a:extLst>
              <a:ext uri="{FF2B5EF4-FFF2-40B4-BE49-F238E27FC236}">
                <a16:creationId xmlns="" xmlns:a16="http://schemas.microsoft.com/office/drawing/2014/main" id="{852E26B6-DE19-ED3D-8497-1940CDD6FEAE}"/>
              </a:ext>
            </a:extLst>
          </p:cNvPr>
          <p:cNvSpPr/>
          <p:nvPr/>
        </p:nvSpPr>
        <p:spPr>
          <a:xfrm>
            <a:off x="7643813" y="2571750"/>
            <a:ext cx="1428750" cy="1000125"/>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21523" name="CasellaDiTesto 83">
            <a:extLst>
              <a:ext uri="{FF2B5EF4-FFF2-40B4-BE49-F238E27FC236}">
                <a16:creationId xmlns="" xmlns:a16="http://schemas.microsoft.com/office/drawing/2014/main" id="{A72C8C79-5526-030B-5CA8-E5F83525DF51}"/>
              </a:ext>
            </a:extLst>
          </p:cNvPr>
          <p:cNvSpPr txBox="1">
            <a:spLocks noChangeArrowheads="1"/>
          </p:cNvSpPr>
          <p:nvPr/>
        </p:nvSpPr>
        <p:spPr bwMode="auto">
          <a:xfrm>
            <a:off x="7643813" y="2565400"/>
            <a:ext cx="150018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600">
                <a:latin typeface="Comic Sans MS" panose="030F0702030302020204" pitchFamily="66" charset="0"/>
              </a:rPr>
              <a:t>Registratore</a:t>
            </a:r>
          </a:p>
          <a:p>
            <a:pPr eaLnBrk="1" hangingPunct="1">
              <a:spcBef>
                <a:spcPct val="0"/>
              </a:spcBef>
              <a:buFontTx/>
              <a:buNone/>
            </a:pPr>
            <a:r>
              <a:rPr lang="it-IT" altLang="it-IT" sz="1600">
                <a:latin typeface="Comic Sans MS" panose="030F0702030302020204" pitchFamily="66" charset="0"/>
              </a:rPr>
              <a:t> ed amplificatore del segnale</a:t>
            </a:r>
          </a:p>
        </p:txBody>
      </p:sp>
      <p:sp>
        <p:nvSpPr>
          <p:cNvPr id="85" name="Freccia a destra 84">
            <a:extLst>
              <a:ext uri="{FF2B5EF4-FFF2-40B4-BE49-F238E27FC236}">
                <a16:creationId xmlns="" xmlns:a16="http://schemas.microsoft.com/office/drawing/2014/main" id="{242D3553-E25B-01AD-C3FF-25AA15DEA4DA}"/>
              </a:ext>
            </a:extLst>
          </p:cNvPr>
          <p:cNvSpPr/>
          <p:nvPr/>
        </p:nvSpPr>
        <p:spPr>
          <a:xfrm>
            <a:off x="7429500" y="3071813"/>
            <a:ext cx="214313" cy="46037"/>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21525" name="Segnaposto numero diapositiva 6">
            <a:extLst>
              <a:ext uri="{FF2B5EF4-FFF2-40B4-BE49-F238E27FC236}">
                <a16:creationId xmlns="" xmlns:a16="http://schemas.microsoft.com/office/drawing/2014/main" id="{EB02F7A1-E27D-758F-60B6-9A5D101BC064}"/>
              </a:ext>
            </a:extLst>
          </p:cNvPr>
          <p:cNvSpPr txBox="1">
            <a:spLocks noGrp="1"/>
          </p:cNvSpPr>
          <p:nvPr/>
        </p:nvSpPr>
        <p:spPr bwMode="auto">
          <a:xfrm>
            <a:off x="8382000" y="6572250"/>
            <a:ext cx="4048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DC2E5AEF-65EA-4890-813F-64450B30BC51}" type="slidenum">
              <a:rPr lang="it-IT" altLang="it-IT" sz="1000">
                <a:latin typeface="Comic Sans MS" panose="030F0702030302020204" pitchFamily="66" charset="0"/>
              </a:rPr>
              <a:pPr algn="r" eaLnBrk="1" hangingPunct="1">
                <a:spcBef>
                  <a:spcPct val="0"/>
                </a:spcBef>
                <a:buFontTx/>
                <a:buNone/>
              </a:pPr>
              <a:t>20</a:t>
            </a:fld>
            <a:endParaRPr lang="it-IT" altLang="it-IT" sz="1000">
              <a:latin typeface="Comic Sans MS" panose="030F0702030302020204" pitchFamily="66" charset="0"/>
            </a:endParaRPr>
          </a:p>
        </p:txBody>
      </p:sp>
      <p:sp>
        <p:nvSpPr>
          <p:cNvPr id="21526" name="Segnaposto data 4">
            <a:extLst>
              <a:ext uri="{FF2B5EF4-FFF2-40B4-BE49-F238E27FC236}">
                <a16:creationId xmlns="" xmlns:a16="http://schemas.microsoft.com/office/drawing/2014/main" id="{2B84D367-AC0F-71D3-4558-BA5FE288E8FD}"/>
              </a:ext>
            </a:extLst>
          </p:cNvPr>
          <p:cNvSpPr txBox="1">
            <a:spLocks noGrp="1"/>
          </p:cNvSpPr>
          <p:nvPr/>
        </p:nvSpPr>
        <p:spPr bwMode="auto">
          <a:xfrm>
            <a:off x="457200" y="6651625"/>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000">
                <a:latin typeface="Comic Sans MS" panose="030F0702030302020204" pitchFamily="66" charset="0"/>
              </a:rPr>
              <a:t>Corso di  Chimica dell’Ambiente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numero diapositiva 6">
            <a:extLst>
              <a:ext uri="{FF2B5EF4-FFF2-40B4-BE49-F238E27FC236}">
                <a16:creationId xmlns="" xmlns:a16="http://schemas.microsoft.com/office/drawing/2014/main" id="{CE97EC3D-AA4E-C10B-57E1-382CCC950322}"/>
              </a:ext>
            </a:extLst>
          </p:cNvPr>
          <p:cNvSpPr txBox="1">
            <a:spLocks noGrp="1"/>
          </p:cNvSpPr>
          <p:nvPr/>
        </p:nvSpPr>
        <p:spPr bwMode="auto">
          <a:xfrm>
            <a:off x="8382000" y="6572250"/>
            <a:ext cx="4048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3262BE57-4BDB-4816-A80A-B439B6E2E6E9}" type="slidenum">
              <a:rPr lang="it-IT" altLang="it-IT" sz="1000">
                <a:latin typeface="Comic Sans MS" panose="030F0702030302020204" pitchFamily="66" charset="0"/>
              </a:rPr>
              <a:pPr algn="r" eaLnBrk="1" hangingPunct="1">
                <a:spcBef>
                  <a:spcPct val="0"/>
                </a:spcBef>
                <a:buFontTx/>
                <a:buNone/>
              </a:pPr>
              <a:t>21</a:t>
            </a:fld>
            <a:endParaRPr lang="it-IT" altLang="it-IT" sz="1000">
              <a:latin typeface="Comic Sans MS" panose="030F0702030302020204" pitchFamily="66" charset="0"/>
            </a:endParaRPr>
          </a:p>
        </p:txBody>
      </p:sp>
      <p:sp>
        <p:nvSpPr>
          <p:cNvPr id="22531" name="Segnaposto data 4">
            <a:extLst>
              <a:ext uri="{FF2B5EF4-FFF2-40B4-BE49-F238E27FC236}">
                <a16:creationId xmlns="" xmlns:a16="http://schemas.microsoft.com/office/drawing/2014/main" id="{B45AA87A-7D3F-8B70-BDC7-06AF3204082F}"/>
              </a:ext>
            </a:extLst>
          </p:cNvPr>
          <p:cNvSpPr txBox="1">
            <a:spLocks noGrp="1"/>
          </p:cNvSpPr>
          <p:nvPr/>
        </p:nvSpPr>
        <p:spPr bwMode="auto">
          <a:xfrm>
            <a:off x="457200" y="6651625"/>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000">
                <a:latin typeface="Comic Sans MS" panose="030F0702030302020204" pitchFamily="66" charset="0"/>
              </a:rPr>
              <a:t>Corso di  Chimica dell’Ambiente </a:t>
            </a:r>
          </a:p>
        </p:txBody>
      </p:sp>
      <p:sp>
        <p:nvSpPr>
          <p:cNvPr id="22533" name="TextBox 4">
            <a:extLst>
              <a:ext uri="{FF2B5EF4-FFF2-40B4-BE49-F238E27FC236}">
                <a16:creationId xmlns="" xmlns:a16="http://schemas.microsoft.com/office/drawing/2014/main" id="{850FF95E-7F21-AB97-7C0C-0ADC52380229}"/>
              </a:ext>
            </a:extLst>
          </p:cNvPr>
          <p:cNvSpPr txBox="1">
            <a:spLocks noChangeArrowheads="1"/>
          </p:cNvSpPr>
          <p:nvPr/>
        </p:nvSpPr>
        <p:spPr bwMode="auto">
          <a:xfrm>
            <a:off x="457200" y="188913"/>
            <a:ext cx="8218488" cy="132238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it-IT" altLang="it-IT" sz="2000">
                <a:latin typeface="Comic Sans MS" panose="030F0702030302020204" pitchFamily="66" charset="0"/>
              </a:rPr>
              <a:t>Un indice molto importante delle proprietà dell’aria che stiamo considerando è la </a:t>
            </a:r>
            <a:r>
              <a:rPr lang="it-IT" altLang="it-IT" sz="2000" u="sng">
                <a:solidFill>
                  <a:srgbClr val="FF0000"/>
                </a:solidFill>
                <a:latin typeface="Comic Sans MS" panose="030F0702030302020204" pitchFamily="66" charset="0"/>
              </a:rPr>
              <a:t>capacità ossidante</a:t>
            </a:r>
            <a:r>
              <a:rPr lang="it-IT" altLang="it-IT" sz="2000">
                <a:latin typeface="Comic Sans MS" panose="030F0702030302020204" pitchFamily="66" charset="0"/>
              </a:rPr>
              <a:t>. </a:t>
            </a:r>
          </a:p>
          <a:p>
            <a:pPr algn="just" eaLnBrk="1" hangingPunct="1">
              <a:spcBef>
                <a:spcPct val="0"/>
              </a:spcBef>
              <a:buFontTx/>
              <a:buNone/>
            </a:pPr>
            <a:r>
              <a:rPr lang="it-IT" altLang="it-IT" sz="2000">
                <a:latin typeface="Comic Sans MS" panose="030F0702030302020204" pitchFamily="66" charset="0"/>
              </a:rPr>
              <a:t>Si fa dunque una stima della presenza di sostanze a carattere ossidante. </a:t>
            </a:r>
          </a:p>
        </p:txBody>
      </p:sp>
      <p:sp>
        <p:nvSpPr>
          <p:cNvPr id="22534" name="TextBox 5">
            <a:extLst>
              <a:ext uri="{FF2B5EF4-FFF2-40B4-BE49-F238E27FC236}">
                <a16:creationId xmlns="" xmlns:a16="http://schemas.microsoft.com/office/drawing/2014/main" id="{B4DBF927-7D3C-ECB9-6C4F-666CCD3A3FA4}"/>
              </a:ext>
            </a:extLst>
          </p:cNvPr>
          <p:cNvSpPr txBox="1">
            <a:spLocks noChangeArrowheads="1"/>
          </p:cNvSpPr>
          <p:nvPr/>
        </p:nvSpPr>
        <p:spPr bwMode="auto">
          <a:xfrm>
            <a:off x="1476375" y="1844675"/>
            <a:ext cx="64087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000">
                <a:latin typeface="Comic Sans MS" panose="030F0702030302020204" pitchFamily="66" charset="0"/>
              </a:rPr>
              <a:t>È possibile sfruttare le reazioni del tipo:</a:t>
            </a:r>
          </a:p>
          <a:p>
            <a:pPr algn="ctr" eaLnBrk="1" hangingPunct="1">
              <a:spcBef>
                <a:spcPct val="0"/>
              </a:spcBef>
              <a:buFontTx/>
              <a:buNone/>
            </a:pPr>
            <a:endParaRPr lang="it-IT" altLang="it-IT" sz="2000">
              <a:latin typeface="Comic Sans MS" panose="030F0702030302020204" pitchFamily="66" charset="0"/>
            </a:endParaRPr>
          </a:p>
          <a:p>
            <a:pPr algn="ctr" eaLnBrk="1" hangingPunct="1">
              <a:spcBef>
                <a:spcPct val="0"/>
              </a:spcBef>
              <a:buFontTx/>
              <a:buNone/>
            </a:pPr>
            <a:r>
              <a:rPr lang="it-IT" altLang="it-IT" sz="2000">
                <a:latin typeface="Comic Sans MS" panose="030F0702030302020204" pitchFamily="66" charset="0"/>
              </a:rPr>
              <a:t>O</a:t>
            </a:r>
            <a:r>
              <a:rPr lang="it-IT" altLang="it-IT" sz="2000" baseline="-25000">
                <a:latin typeface="Comic Sans MS" panose="030F0702030302020204" pitchFamily="66" charset="0"/>
              </a:rPr>
              <a:t>3</a:t>
            </a:r>
            <a:r>
              <a:rPr lang="it-IT" altLang="it-IT" sz="2000">
                <a:latin typeface="Comic Sans MS" panose="030F0702030302020204" pitchFamily="66" charset="0"/>
              </a:rPr>
              <a:t>  +3 KI  + H</a:t>
            </a:r>
            <a:r>
              <a:rPr lang="it-IT" altLang="it-IT" sz="2000" baseline="-25000">
                <a:latin typeface="Comic Sans MS" panose="030F0702030302020204" pitchFamily="66" charset="0"/>
              </a:rPr>
              <a:t>2</a:t>
            </a:r>
            <a:r>
              <a:rPr lang="it-IT" altLang="it-IT" sz="2000">
                <a:latin typeface="Comic Sans MS" panose="030F0702030302020204" pitchFamily="66" charset="0"/>
              </a:rPr>
              <a:t>O = KI</a:t>
            </a:r>
            <a:r>
              <a:rPr lang="it-IT" altLang="it-IT" sz="2000" baseline="-25000">
                <a:latin typeface="Comic Sans MS" panose="030F0702030302020204" pitchFamily="66" charset="0"/>
              </a:rPr>
              <a:t>3</a:t>
            </a:r>
            <a:r>
              <a:rPr lang="it-IT" altLang="it-IT" sz="2000">
                <a:latin typeface="Comic Sans MS" panose="030F0702030302020204" pitchFamily="66" charset="0"/>
              </a:rPr>
              <a:t> + 2 KOH + O</a:t>
            </a:r>
            <a:r>
              <a:rPr lang="it-IT" altLang="it-IT" sz="2000" baseline="-25000">
                <a:latin typeface="Comic Sans MS" panose="030F0702030302020204" pitchFamily="66" charset="0"/>
              </a:rPr>
              <a:t>2</a:t>
            </a:r>
            <a:endParaRPr lang="it-IT" altLang="it-IT" sz="2000">
              <a:latin typeface="Comic Sans MS" panose="030F0702030302020204" pitchFamily="66" charset="0"/>
            </a:endParaRPr>
          </a:p>
        </p:txBody>
      </p:sp>
      <p:cxnSp>
        <p:nvCxnSpPr>
          <p:cNvPr id="8" name="Straight Arrow Connector 7">
            <a:extLst>
              <a:ext uri="{FF2B5EF4-FFF2-40B4-BE49-F238E27FC236}">
                <a16:creationId xmlns="" xmlns:a16="http://schemas.microsoft.com/office/drawing/2014/main" id="{DA06493F-54CE-D9F0-2BB1-29B79958BC10}"/>
              </a:ext>
            </a:extLst>
          </p:cNvPr>
          <p:cNvCxnSpPr/>
          <p:nvPr/>
        </p:nvCxnSpPr>
        <p:spPr>
          <a:xfrm flipV="1">
            <a:off x="4067175" y="2860675"/>
            <a:ext cx="792163" cy="7842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536" name="TextBox 8">
            <a:extLst>
              <a:ext uri="{FF2B5EF4-FFF2-40B4-BE49-F238E27FC236}">
                <a16:creationId xmlns="" xmlns:a16="http://schemas.microsoft.com/office/drawing/2014/main" id="{21FB96A0-E66F-0659-9746-EDA17F82FB90}"/>
              </a:ext>
            </a:extLst>
          </p:cNvPr>
          <p:cNvSpPr txBox="1">
            <a:spLocks noChangeArrowheads="1"/>
          </p:cNvSpPr>
          <p:nvPr/>
        </p:nvSpPr>
        <p:spPr bwMode="auto">
          <a:xfrm>
            <a:off x="684213" y="3644900"/>
            <a:ext cx="76977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2000">
                <a:latin typeface="Comic Sans MS" panose="030F0702030302020204" pitchFamily="66" charset="0"/>
              </a:rPr>
              <a:t>Da questa reazione si produce lo ione triioduro, che può essere misurato con metodi spettrofotometrici, assorbendo a 352 nm.</a:t>
            </a:r>
          </a:p>
          <a:p>
            <a:pPr eaLnBrk="1" hangingPunct="1">
              <a:spcBef>
                <a:spcPct val="0"/>
              </a:spcBef>
              <a:buFontTx/>
              <a:buNone/>
            </a:pPr>
            <a:endParaRPr lang="it-IT" altLang="it-IT" sz="2000">
              <a:latin typeface="Comic Sans MS" panose="030F0702030302020204" pitchFamily="66" charset="0"/>
            </a:endParaRPr>
          </a:p>
          <a:p>
            <a:pPr eaLnBrk="1" hangingPunct="1">
              <a:spcBef>
                <a:spcPct val="0"/>
              </a:spcBef>
              <a:buFontTx/>
              <a:buNone/>
            </a:pPr>
            <a:r>
              <a:rPr lang="it-IT" altLang="it-IT" sz="2000">
                <a:latin typeface="Comic Sans MS" panose="030F0702030302020204" pitchFamily="66" charset="0"/>
              </a:rPr>
              <a:t>  </a:t>
            </a:r>
          </a:p>
        </p:txBody>
      </p:sp>
      <p:sp>
        <p:nvSpPr>
          <p:cNvPr id="22537" name="TextBox 9">
            <a:extLst>
              <a:ext uri="{FF2B5EF4-FFF2-40B4-BE49-F238E27FC236}">
                <a16:creationId xmlns="" xmlns:a16="http://schemas.microsoft.com/office/drawing/2014/main" id="{0089DC7E-0DB7-51AD-86B5-49ED49EAF967}"/>
              </a:ext>
            </a:extLst>
          </p:cNvPr>
          <p:cNvSpPr txBox="1">
            <a:spLocks noChangeArrowheads="1"/>
          </p:cNvSpPr>
          <p:nvPr/>
        </p:nvSpPr>
        <p:spPr bwMode="auto">
          <a:xfrm>
            <a:off x="611188" y="5373688"/>
            <a:ext cx="7921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2000">
                <a:latin typeface="Comic Sans MS" panose="030F0702030302020204" pitchFamily="66" charset="0"/>
              </a:rPr>
              <a:t>Il metodo consente di determinare le specie ossidanti nell’intervallo di concentrazioni 0,01 a 10 ppm.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a:extLst>
              <a:ext uri="{FF2B5EF4-FFF2-40B4-BE49-F238E27FC236}">
                <a16:creationId xmlns="" xmlns:a16="http://schemas.microsoft.com/office/drawing/2014/main" id="{B209B614-35FB-E5D0-2154-0165FD475502}"/>
              </a:ext>
            </a:extLst>
          </p:cNvPr>
          <p:cNvSpPr txBox="1">
            <a:spLocks noChangeArrowheads="1"/>
          </p:cNvSpPr>
          <p:nvPr/>
        </p:nvSpPr>
        <p:spPr bwMode="auto">
          <a:xfrm>
            <a:off x="533400" y="0"/>
            <a:ext cx="8229600"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000">
                <a:latin typeface="Comic Sans MS" panose="030F0702030302020204" pitchFamily="66" charset="0"/>
              </a:rPr>
              <a:t>Analizzatore di </a:t>
            </a:r>
            <a:r>
              <a:rPr lang="it-IT" altLang="it-IT" sz="2000">
                <a:solidFill>
                  <a:srgbClr val="FF0000"/>
                </a:solidFill>
                <a:latin typeface="Comic Sans MS" panose="030F0702030302020204" pitchFamily="66" charset="0"/>
              </a:rPr>
              <a:t>idrocarburi totali</a:t>
            </a:r>
          </a:p>
          <a:p>
            <a:pPr algn="ctr" eaLnBrk="1" hangingPunct="1">
              <a:spcBef>
                <a:spcPct val="50000"/>
              </a:spcBef>
              <a:buFontTx/>
              <a:buNone/>
            </a:pPr>
            <a:r>
              <a:rPr lang="it-IT" altLang="it-IT" sz="1800">
                <a:latin typeface="Comic Sans MS" panose="030F0702030302020204" pitchFamily="66" charset="0"/>
              </a:rPr>
              <a:t>Per la misura degli idrocarburi totali, si usa la tecnica di rilevamento mediante combustione.</a:t>
            </a:r>
          </a:p>
        </p:txBody>
      </p:sp>
      <p:pic>
        <p:nvPicPr>
          <p:cNvPr id="23555" name="Picture 3" descr="analizzatore idrocarburi">
            <a:extLst>
              <a:ext uri="{FF2B5EF4-FFF2-40B4-BE49-F238E27FC236}">
                <a16:creationId xmlns="" xmlns:a16="http://schemas.microsoft.com/office/drawing/2014/main" id="{DC6E589C-E681-5037-5238-B764FEB78E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143000"/>
            <a:ext cx="6400800"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Line 4">
            <a:extLst>
              <a:ext uri="{FF2B5EF4-FFF2-40B4-BE49-F238E27FC236}">
                <a16:creationId xmlns="" xmlns:a16="http://schemas.microsoft.com/office/drawing/2014/main" id="{EA1E7BB2-7FE0-AFF2-D581-BB31CF791110}"/>
              </a:ext>
            </a:extLst>
          </p:cNvPr>
          <p:cNvSpPr>
            <a:spLocks noChangeShapeType="1"/>
          </p:cNvSpPr>
          <p:nvPr/>
        </p:nvSpPr>
        <p:spPr bwMode="auto">
          <a:xfrm>
            <a:off x="1600200" y="2362200"/>
            <a:ext cx="27432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3557" name="Text Box 5">
            <a:extLst>
              <a:ext uri="{FF2B5EF4-FFF2-40B4-BE49-F238E27FC236}">
                <a16:creationId xmlns="" xmlns:a16="http://schemas.microsoft.com/office/drawing/2014/main" id="{7D63C339-038F-9DFD-8EF0-42FCFB29A5FB}"/>
              </a:ext>
            </a:extLst>
          </p:cNvPr>
          <p:cNvSpPr txBox="1">
            <a:spLocks noChangeArrowheads="1"/>
          </p:cNvSpPr>
          <p:nvPr/>
        </p:nvSpPr>
        <p:spPr bwMode="auto">
          <a:xfrm>
            <a:off x="304800" y="1933575"/>
            <a:ext cx="2286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1800">
                <a:latin typeface="Comic Sans MS" panose="030F0702030302020204" pitchFamily="66" charset="0"/>
              </a:rPr>
              <a:t>Generazione della miscela da bruciare: aggiunta di idrogeno</a:t>
            </a:r>
          </a:p>
        </p:txBody>
      </p:sp>
      <p:sp>
        <p:nvSpPr>
          <p:cNvPr id="23558" name="Line 6">
            <a:extLst>
              <a:ext uri="{FF2B5EF4-FFF2-40B4-BE49-F238E27FC236}">
                <a16:creationId xmlns="" xmlns:a16="http://schemas.microsoft.com/office/drawing/2014/main" id="{2EE2AB49-4864-19A2-EFA2-1568C59E329D}"/>
              </a:ext>
            </a:extLst>
          </p:cNvPr>
          <p:cNvSpPr>
            <a:spLocks noChangeShapeType="1"/>
          </p:cNvSpPr>
          <p:nvPr/>
        </p:nvSpPr>
        <p:spPr bwMode="auto">
          <a:xfrm flipV="1">
            <a:off x="2362200" y="2743200"/>
            <a:ext cx="3581400" cy="7620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3559" name="Text Box 7">
            <a:extLst>
              <a:ext uri="{FF2B5EF4-FFF2-40B4-BE49-F238E27FC236}">
                <a16:creationId xmlns="" xmlns:a16="http://schemas.microsoft.com/office/drawing/2014/main" id="{E27820EB-CCCC-C829-F30E-13EA38938EC4}"/>
              </a:ext>
            </a:extLst>
          </p:cNvPr>
          <p:cNvSpPr txBox="1">
            <a:spLocks noChangeArrowheads="1"/>
          </p:cNvSpPr>
          <p:nvPr/>
        </p:nvSpPr>
        <p:spPr bwMode="auto">
          <a:xfrm>
            <a:off x="990600" y="3305175"/>
            <a:ext cx="2057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1800">
                <a:latin typeface="Comic Sans MS" panose="030F0702030302020204" pitchFamily="66" charset="0"/>
              </a:rPr>
              <a:t>Reazione di combustione: aggiunta di ossigeno</a:t>
            </a:r>
          </a:p>
        </p:txBody>
      </p:sp>
      <p:sp>
        <p:nvSpPr>
          <p:cNvPr id="23560" name="Line 8">
            <a:extLst>
              <a:ext uri="{FF2B5EF4-FFF2-40B4-BE49-F238E27FC236}">
                <a16:creationId xmlns="" xmlns:a16="http://schemas.microsoft.com/office/drawing/2014/main" id="{E7A74142-3BCD-258A-F02B-CC68F4AEE8EC}"/>
              </a:ext>
            </a:extLst>
          </p:cNvPr>
          <p:cNvSpPr>
            <a:spLocks noChangeShapeType="1"/>
          </p:cNvSpPr>
          <p:nvPr/>
        </p:nvSpPr>
        <p:spPr bwMode="auto">
          <a:xfrm flipV="1">
            <a:off x="2286000" y="3124200"/>
            <a:ext cx="3657600" cy="2057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3561" name="Text Box 9">
            <a:extLst>
              <a:ext uri="{FF2B5EF4-FFF2-40B4-BE49-F238E27FC236}">
                <a16:creationId xmlns="" xmlns:a16="http://schemas.microsoft.com/office/drawing/2014/main" id="{38C57AE5-7EE3-1966-6BDA-33AF551793AC}"/>
              </a:ext>
            </a:extLst>
          </p:cNvPr>
          <p:cNvSpPr txBox="1">
            <a:spLocks noChangeArrowheads="1"/>
          </p:cNvSpPr>
          <p:nvPr/>
        </p:nvSpPr>
        <p:spPr bwMode="auto">
          <a:xfrm>
            <a:off x="76200" y="5257800"/>
            <a:ext cx="91440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800">
                <a:latin typeface="Comic Sans MS" panose="030F0702030302020204" pitchFamily="66" charset="0"/>
              </a:rPr>
              <a:t>La combustione degli idrocarburi passa per delle fasi intermedie in cui si ha la ionizzazione delle molecole presenti per cui nella miscela finale saranno presenti ioni molecolari positivi ed elettroni liberi, facendo passare questa miscela tra due elettrodi, le cariche si separano e si genera una differenza di potenziale, la cui intensità è proporzionale alla quantità di sostanza bruciata </a:t>
            </a:r>
          </a:p>
        </p:txBody>
      </p:sp>
      <p:sp>
        <p:nvSpPr>
          <p:cNvPr id="23562" name="Segnaposto numero diapositiva 6">
            <a:extLst>
              <a:ext uri="{FF2B5EF4-FFF2-40B4-BE49-F238E27FC236}">
                <a16:creationId xmlns="" xmlns:a16="http://schemas.microsoft.com/office/drawing/2014/main" id="{34216516-4EB9-0A0C-DD5C-AC9E909C1AEB}"/>
              </a:ext>
            </a:extLst>
          </p:cNvPr>
          <p:cNvSpPr txBox="1">
            <a:spLocks noGrp="1"/>
          </p:cNvSpPr>
          <p:nvPr/>
        </p:nvSpPr>
        <p:spPr bwMode="auto">
          <a:xfrm>
            <a:off x="8382000" y="6572250"/>
            <a:ext cx="4048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917F2FF4-2FC2-4388-8EEE-2D404CF0623D}" type="slidenum">
              <a:rPr lang="it-IT" altLang="it-IT" sz="1000">
                <a:latin typeface="Comic Sans MS" panose="030F0702030302020204" pitchFamily="66" charset="0"/>
              </a:rPr>
              <a:pPr algn="r" eaLnBrk="1" hangingPunct="1">
                <a:spcBef>
                  <a:spcPct val="0"/>
                </a:spcBef>
                <a:buFontTx/>
                <a:buNone/>
              </a:pPr>
              <a:t>22</a:t>
            </a:fld>
            <a:endParaRPr lang="it-IT" altLang="it-IT" sz="1000">
              <a:latin typeface="Comic Sans MS" panose="030F0702030302020204" pitchFamily="66" charset="0"/>
            </a:endParaRPr>
          </a:p>
        </p:txBody>
      </p:sp>
      <p:sp>
        <p:nvSpPr>
          <p:cNvPr id="23563" name="Segnaposto data 4">
            <a:extLst>
              <a:ext uri="{FF2B5EF4-FFF2-40B4-BE49-F238E27FC236}">
                <a16:creationId xmlns="" xmlns:a16="http://schemas.microsoft.com/office/drawing/2014/main" id="{A5E37B33-CC11-7A93-104F-3BACC9E58C3B}"/>
              </a:ext>
            </a:extLst>
          </p:cNvPr>
          <p:cNvSpPr txBox="1">
            <a:spLocks noGrp="1"/>
          </p:cNvSpPr>
          <p:nvPr/>
        </p:nvSpPr>
        <p:spPr bwMode="auto">
          <a:xfrm>
            <a:off x="457200" y="6651625"/>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000">
                <a:latin typeface="Comic Sans MS" panose="030F0702030302020204" pitchFamily="66" charset="0"/>
              </a:rPr>
              <a:t>Corso di  Chimica dell’Ambiente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a:extLst>
              <a:ext uri="{FF2B5EF4-FFF2-40B4-BE49-F238E27FC236}">
                <a16:creationId xmlns="" xmlns:a16="http://schemas.microsoft.com/office/drawing/2014/main" id="{2F362ADD-24E1-ADD6-073E-8613956ADD9D}"/>
              </a:ext>
            </a:extLst>
          </p:cNvPr>
          <p:cNvSpPr txBox="1">
            <a:spLocks noChangeArrowheads="1"/>
          </p:cNvSpPr>
          <p:nvPr/>
        </p:nvSpPr>
        <p:spPr bwMode="auto">
          <a:xfrm>
            <a:off x="304800" y="76200"/>
            <a:ext cx="8458200"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000">
                <a:solidFill>
                  <a:srgbClr val="FF0000"/>
                </a:solidFill>
                <a:latin typeface="Comic Sans MS" panose="030F0702030302020204" pitchFamily="66" charset="0"/>
              </a:rPr>
              <a:t>Analizzatore di idrocarburi</a:t>
            </a:r>
          </a:p>
          <a:p>
            <a:pPr algn="ctr" eaLnBrk="1" hangingPunct="1">
              <a:spcBef>
                <a:spcPct val="50000"/>
              </a:spcBef>
              <a:buFontTx/>
              <a:buNone/>
            </a:pPr>
            <a:r>
              <a:rPr lang="it-IT" altLang="it-IT" sz="1800">
                <a:latin typeface="Comic Sans MS" panose="030F0702030302020204" pitchFamily="66" charset="0"/>
              </a:rPr>
              <a:t>Può essere però interessante determinare anche la tipologia degli idrocarburi presenti, in questa caso è necessario ricorrere a tecniche di separazione degli idrocarburi presenti e poi rilevarli separatamente mediante la tecnica FID (</a:t>
            </a:r>
            <a:r>
              <a:rPr lang="it-IT" altLang="it-IT" sz="1800" i="1">
                <a:latin typeface="Comic Sans MS" panose="030F0702030302020204" pitchFamily="66" charset="0"/>
              </a:rPr>
              <a:t>Flame Ionization Detector</a:t>
            </a:r>
            <a:r>
              <a:rPr lang="it-IT" altLang="it-IT" sz="1800">
                <a:latin typeface="Comic Sans MS" panose="030F0702030302020204" pitchFamily="66" charset="0"/>
              </a:rPr>
              <a:t>)</a:t>
            </a:r>
          </a:p>
        </p:txBody>
      </p:sp>
      <p:sp>
        <p:nvSpPr>
          <p:cNvPr id="24579" name="Text Box 3">
            <a:extLst>
              <a:ext uri="{FF2B5EF4-FFF2-40B4-BE49-F238E27FC236}">
                <a16:creationId xmlns="" xmlns:a16="http://schemas.microsoft.com/office/drawing/2014/main" id="{4E444097-3FE0-463A-CFEF-C56B94591468}"/>
              </a:ext>
            </a:extLst>
          </p:cNvPr>
          <p:cNvSpPr txBox="1">
            <a:spLocks noChangeArrowheads="1"/>
          </p:cNvSpPr>
          <p:nvPr/>
        </p:nvSpPr>
        <p:spPr bwMode="auto">
          <a:xfrm>
            <a:off x="-36513" y="2293938"/>
            <a:ext cx="3509963"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300">
                <a:latin typeface="Comic Sans MS" panose="030F0702030302020204" pitchFamily="66" charset="0"/>
              </a:rPr>
              <a:t>Le tecniche a cui più di frequente si fa ricorso sono le tecniche cromatografiche; esse comportano il passaggio del gas da analizzare su oppure attraverso (a seconda del tipo di cromatografia) uno specifico supporto.</a:t>
            </a:r>
          </a:p>
          <a:p>
            <a:pPr algn="ctr" eaLnBrk="1" hangingPunct="1">
              <a:spcBef>
                <a:spcPct val="50000"/>
              </a:spcBef>
              <a:buFontTx/>
              <a:buNone/>
            </a:pPr>
            <a:r>
              <a:rPr lang="it-IT" altLang="it-IT" sz="1300">
                <a:latin typeface="Comic Sans MS" panose="030F0702030302020204" pitchFamily="66" charset="0"/>
              </a:rPr>
              <a:t>Molecole diverse, per numero di atomi di carbonio, per gruppo funzionale etc interagiranno differentemente con il supporto selezionato, per cui usciranno dalla camera di interazione in tempi diversi, caratteristici di ogni sostanza.</a:t>
            </a:r>
          </a:p>
          <a:p>
            <a:pPr algn="ctr" eaLnBrk="1" hangingPunct="1">
              <a:spcBef>
                <a:spcPct val="50000"/>
              </a:spcBef>
              <a:buFontTx/>
              <a:buNone/>
            </a:pPr>
            <a:r>
              <a:rPr lang="it-IT" altLang="it-IT" sz="1300">
                <a:latin typeface="Comic Sans MS" panose="030F0702030302020204" pitchFamily="66" charset="0"/>
              </a:rPr>
              <a:t>Il principio su cui si basa la tecnica è la competizione tra fase stazionaria e fase mobile nel lagare le stonze contenute nel campione.</a:t>
            </a:r>
          </a:p>
          <a:p>
            <a:pPr algn="ctr" eaLnBrk="1" hangingPunct="1">
              <a:spcBef>
                <a:spcPct val="50000"/>
              </a:spcBef>
              <a:buFontTx/>
              <a:buNone/>
            </a:pPr>
            <a:r>
              <a:rPr lang="it-IT" altLang="it-IT" sz="1300">
                <a:latin typeface="Comic Sans MS" panose="030F0702030302020204" pitchFamily="66" charset="0"/>
              </a:rPr>
              <a:t>Sostanze differenti hanno diverse interazioni con le fasi stazionaria e mobile, pertanto usciranno a tempi diversi, ossia separate.  </a:t>
            </a:r>
          </a:p>
        </p:txBody>
      </p:sp>
      <p:pic>
        <p:nvPicPr>
          <p:cNvPr id="24580" name="Picture 5" descr="gascromatografo">
            <a:extLst>
              <a:ext uri="{FF2B5EF4-FFF2-40B4-BE49-F238E27FC236}">
                <a16:creationId xmlns="" xmlns:a16="http://schemas.microsoft.com/office/drawing/2014/main" id="{63A7B641-990B-D92C-BD76-C83D698996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2205038"/>
            <a:ext cx="5473700"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nettore 2 5">
            <a:extLst>
              <a:ext uri="{FF2B5EF4-FFF2-40B4-BE49-F238E27FC236}">
                <a16:creationId xmlns="" xmlns:a16="http://schemas.microsoft.com/office/drawing/2014/main" id="{7D549339-323A-553D-A303-25D61D624A69}"/>
              </a:ext>
            </a:extLst>
          </p:cNvPr>
          <p:cNvCxnSpPr/>
          <p:nvPr/>
        </p:nvCxnSpPr>
        <p:spPr>
          <a:xfrm rot="5400000">
            <a:off x="6893719" y="2536032"/>
            <a:ext cx="1000125" cy="35718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582" name="CasellaDiTesto 6">
            <a:extLst>
              <a:ext uri="{FF2B5EF4-FFF2-40B4-BE49-F238E27FC236}">
                <a16:creationId xmlns="" xmlns:a16="http://schemas.microsoft.com/office/drawing/2014/main" id="{3E08BCCA-53D7-E178-E064-4F5CDF7A3573}"/>
              </a:ext>
            </a:extLst>
          </p:cNvPr>
          <p:cNvSpPr txBox="1">
            <a:spLocks noChangeArrowheads="1"/>
          </p:cNvSpPr>
          <p:nvPr/>
        </p:nvSpPr>
        <p:spPr bwMode="auto">
          <a:xfrm>
            <a:off x="6572250" y="1643063"/>
            <a:ext cx="2071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400">
                <a:latin typeface="Comic Sans MS" panose="030F0702030302020204" pitchFamily="66" charset="0"/>
              </a:rPr>
              <a:t>Immersa in un forno per il controllo della T</a:t>
            </a:r>
          </a:p>
        </p:txBody>
      </p:sp>
      <p:sp>
        <p:nvSpPr>
          <p:cNvPr id="24583" name="Segnaposto numero diapositiva 6">
            <a:extLst>
              <a:ext uri="{FF2B5EF4-FFF2-40B4-BE49-F238E27FC236}">
                <a16:creationId xmlns="" xmlns:a16="http://schemas.microsoft.com/office/drawing/2014/main" id="{E35E5F39-0033-D24B-DAC9-F513D5B04B1F}"/>
              </a:ext>
            </a:extLst>
          </p:cNvPr>
          <p:cNvSpPr txBox="1">
            <a:spLocks noGrp="1"/>
          </p:cNvSpPr>
          <p:nvPr/>
        </p:nvSpPr>
        <p:spPr bwMode="auto">
          <a:xfrm>
            <a:off x="8382000" y="6572250"/>
            <a:ext cx="4048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5916E70C-B7A5-4859-AF6E-F16E1956D7B0}" type="slidenum">
              <a:rPr lang="it-IT" altLang="it-IT" sz="1000">
                <a:latin typeface="Comic Sans MS" panose="030F0702030302020204" pitchFamily="66" charset="0"/>
              </a:rPr>
              <a:pPr algn="r" eaLnBrk="1" hangingPunct="1">
                <a:spcBef>
                  <a:spcPct val="0"/>
                </a:spcBef>
                <a:buFontTx/>
                <a:buNone/>
              </a:pPr>
              <a:t>23</a:t>
            </a:fld>
            <a:endParaRPr lang="it-IT" altLang="it-IT" sz="1000">
              <a:latin typeface="Comic Sans MS" panose="030F0702030302020204" pitchFamily="66" charset="0"/>
            </a:endParaRPr>
          </a:p>
        </p:txBody>
      </p:sp>
      <p:sp>
        <p:nvSpPr>
          <p:cNvPr id="24584" name="Segnaposto data 4">
            <a:extLst>
              <a:ext uri="{FF2B5EF4-FFF2-40B4-BE49-F238E27FC236}">
                <a16:creationId xmlns="" xmlns:a16="http://schemas.microsoft.com/office/drawing/2014/main" id="{18A1D28F-6961-5B5F-80D7-6FBB2EC3843B}"/>
              </a:ext>
            </a:extLst>
          </p:cNvPr>
          <p:cNvSpPr txBox="1">
            <a:spLocks noGrp="1"/>
          </p:cNvSpPr>
          <p:nvPr/>
        </p:nvSpPr>
        <p:spPr bwMode="auto">
          <a:xfrm>
            <a:off x="457200" y="6651625"/>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000">
                <a:latin typeface="Comic Sans MS" panose="030F0702030302020204" pitchFamily="66" charset="0"/>
              </a:rPr>
              <a:t>Corso di  Chimica dell’Ambiente </a:t>
            </a:r>
          </a:p>
        </p:txBody>
      </p:sp>
      <p:sp>
        <p:nvSpPr>
          <p:cNvPr id="24586" name="TextBox 1">
            <a:extLst>
              <a:ext uri="{FF2B5EF4-FFF2-40B4-BE49-F238E27FC236}">
                <a16:creationId xmlns="" xmlns:a16="http://schemas.microsoft.com/office/drawing/2014/main" id="{BA90ADD4-CE9E-D2FA-6B4D-F1198FAB8C00}"/>
              </a:ext>
            </a:extLst>
          </p:cNvPr>
          <p:cNvSpPr txBox="1">
            <a:spLocks noChangeArrowheads="1"/>
          </p:cNvSpPr>
          <p:nvPr/>
        </p:nvSpPr>
        <p:spPr bwMode="auto">
          <a:xfrm>
            <a:off x="3721100" y="4005263"/>
            <a:ext cx="2290763" cy="73818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400">
                <a:latin typeface="Comic Sans MS" panose="030F0702030302020204" pitchFamily="66" charset="0"/>
              </a:rPr>
              <a:t>Il carrier è un gas nella gascromatografia altrimenti è un liquido. </a:t>
            </a:r>
          </a:p>
        </p:txBody>
      </p:sp>
      <p:sp>
        <p:nvSpPr>
          <p:cNvPr id="24587" name="TextBox 2">
            <a:extLst>
              <a:ext uri="{FF2B5EF4-FFF2-40B4-BE49-F238E27FC236}">
                <a16:creationId xmlns="" xmlns:a16="http://schemas.microsoft.com/office/drawing/2014/main" id="{3AE9E4BD-9CED-C798-BDB9-6D195B0DAB2D}"/>
              </a:ext>
            </a:extLst>
          </p:cNvPr>
          <p:cNvSpPr txBox="1">
            <a:spLocks noChangeArrowheads="1"/>
          </p:cNvSpPr>
          <p:nvPr/>
        </p:nvSpPr>
        <p:spPr bwMode="auto">
          <a:xfrm>
            <a:off x="3605213" y="2797175"/>
            <a:ext cx="1857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400">
                <a:latin typeface="Comic Sans MS" panose="030F0702030302020204" pitchFamily="66" charset="0"/>
              </a:rPr>
              <a:t>Fase mobile</a:t>
            </a:r>
          </a:p>
        </p:txBody>
      </p:sp>
      <p:cxnSp>
        <p:nvCxnSpPr>
          <p:cNvPr id="5" name="Straight Arrow Connector 4">
            <a:extLst>
              <a:ext uri="{FF2B5EF4-FFF2-40B4-BE49-F238E27FC236}">
                <a16:creationId xmlns="" xmlns:a16="http://schemas.microsoft.com/office/drawing/2014/main" id="{B536DD8B-052F-EBED-9D2E-FDA32A659229}"/>
              </a:ext>
            </a:extLst>
          </p:cNvPr>
          <p:cNvCxnSpPr/>
          <p:nvPr/>
        </p:nvCxnSpPr>
        <p:spPr>
          <a:xfrm>
            <a:off x="4067175" y="2997200"/>
            <a:ext cx="0" cy="3603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589" name="TextBox 13">
            <a:extLst>
              <a:ext uri="{FF2B5EF4-FFF2-40B4-BE49-F238E27FC236}">
                <a16:creationId xmlns="" xmlns:a16="http://schemas.microsoft.com/office/drawing/2014/main" id="{36512143-32FD-BB0C-025C-49388099F9FF}"/>
              </a:ext>
            </a:extLst>
          </p:cNvPr>
          <p:cNvSpPr txBox="1">
            <a:spLocks noChangeArrowheads="1"/>
          </p:cNvSpPr>
          <p:nvPr/>
        </p:nvSpPr>
        <p:spPr bwMode="auto">
          <a:xfrm>
            <a:off x="6242050" y="2781300"/>
            <a:ext cx="1858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400">
                <a:latin typeface="Comic Sans MS" panose="030F0702030302020204" pitchFamily="66" charset="0"/>
              </a:rPr>
              <a:t>Fase stazionaria</a:t>
            </a:r>
          </a:p>
        </p:txBody>
      </p:sp>
      <p:cxnSp>
        <p:nvCxnSpPr>
          <p:cNvPr id="15" name="Straight Arrow Connector 14">
            <a:extLst>
              <a:ext uri="{FF2B5EF4-FFF2-40B4-BE49-F238E27FC236}">
                <a16:creationId xmlns="" xmlns:a16="http://schemas.microsoft.com/office/drawing/2014/main" id="{E321B4CA-7792-2557-83A8-AB85BBE286E3}"/>
              </a:ext>
            </a:extLst>
          </p:cNvPr>
          <p:cNvCxnSpPr/>
          <p:nvPr/>
        </p:nvCxnSpPr>
        <p:spPr>
          <a:xfrm>
            <a:off x="7092950" y="2997200"/>
            <a:ext cx="0" cy="3603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cromatogramma">
            <a:extLst>
              <a:ext uri="{FF2B5EF4-FFF2-40B4-BE49-F238E27FC236}">
                <a16:creationId xmlns="" xmlns:a16="http://schemas.microsoft.com/office/drawing/2014/main" id="{8C003A34-5F4F-E709-ABD6-A6105F1628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2790825"/>
            <a:ext cx="4284662"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5" descr="cromatogramma">
            <a:extLst>
              <a:ext uri="{FF2B5EF4-FFF2-40B4-BE49-F238E27FC236}">
                <a16:creationId xmlns="" xmlns:a16="http://schemas.microsoft.com/office/drawing/2014/main" id="{8267DF8E-E596-1685-66B2-FB81E156DB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743450"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6">
            <a:extLst>
              <a:ext uri="{FF2B5EF4-FFF2-40B4-BE49-F238E27FC236}">
                <a16:creationId xmlns="" xmlns:a16="http://schemas.microsoft.com/office/drawing/2014/main" id="{A13B0A3F-C6A3-9760-4415-0A55CF26711E}"/>
              </a:ext>
            </a:extLst>
          </p:cNvPr>
          <p:cNvSpPr txBox="1">
            <a:spLocks noChangeArrowheads="1"/>
          </p:cNvSpPr>
          <p:nvPr/>
        </p:nvSpPr>
        <p:spPr bwMode="auto">
          <a:xfrm>
            <a:off x="4859338" y="260350"/>
            <a:ext cx="40671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000">
                <a:latin typeface="Comic Sans MS" panose="030F0702030302020204" pitchFamily="66" charset="0"/>
              </a:rPr>
              <a:t>Sono nate essenzialmente come tecniche di indagine sulle sostanze di natura organica; sono sia qualitative che quantitative; sono molto selettive e sensibili.</a:t>
            </a:r>
          </a:p>
        </p:txBody>
      </p:sp>
      <p:sp>
        <p:nvSpPr>
          <p:cNvPr id="25605" name="Text Box 7">
            <a:extLst>
              <a:ext uri="{FF2B5EF4-FFF2-40B4-BE49-F238E27FC236}">
                <a16:creationId xmlns="" xmlns:a16="http://schemas.microsoft.com/office/drawing/2014/main" id="{9736DA64-0154-9A58-FB6E-C3D7BC923B69}"/>
              </a:ext>
            </a:extLst>
          </p:cNvPr>
          <p:cNvSpPr txBox="1">
            <a:spLocks noChangeArrowheads="1"/>
          </p:cNvSpPr>
          <p:nvPr/>
        </p:nvSpPr>
        <p:spPr bwMode="auto">
          <a:xfrm>
            <a:off x="395288" y="3933825"/>
            <a:ext cx="3959225"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000">
                <a:latin typeface="Comic Sans MS" panose="030F0702030302020204" pitchFamily="66" charset="0"/>
              </a:rPr>
              <a:t>È possibile eseguire analisi  per la misura degli idrocarburi totali, separare il solo metano, oppure ottenere separazioni molto spinte.</a:t>
            </a:r>
          </a:p>
          <a:p>
            <a:pPr algn="ctr" eaLnBrk="1" hangingPunct="1">
              <a:spcBef>
                <a:spcPct val="50000"/>
              </a:spcBef>
              <a:buFontTx/>
              <a:buNone/>
            </a:pPr>
            <a:r>
              <a:rPr lang="it-IT" altLang="it-IT" sz="2000">
                <a:latin typeface="Comic Sans MS" panose="030F0702030302020204" pitchFamily="66" charset="0"/>
              </a:rPr>
              <a:t>Possono essere individuati e misurati: nitrati, nitriti, pesticidi, PCB detergenti</a:t>
            </a:r>
          </a:p>
        </p:txBody>
      </p:sp>
      <p:sp>
        <p:nvSpPr>
          <p:cNvPr id="25606" name="Segnaposto numero diapositiva 6">
            <a:extLst>
              <a:ext uri="{FF2B5EF4-FFF2-40B4-BE49-F238E27FC236}">
                <a16:creationId xmlns="" xmlns:a16="http://schemas.microsoft.com/office/drawing/2014/main" id="{9E75C310-07B6-BB17-40AE-A7C06D71278C}"/>
              </a:ext>
            </a:extLst>
          </p:cNvPr>
          <p:cNvSpPr txBox="1">
            <a:spLocks noGrp="1"/>
          </p:cNvSpPr>
          <p:nvPr/>
        </p:nvSpPr>
        <p:spPr bwMode="auto">
          <a:xfrm>
            <a:off x="8382000" y="6572250"/>
            <a:ext cx="4048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84331290-5C10-4B95-AD41-FEE88FBEC16D}" type="slidenum">
              <a:rPr lang="it-IT" altLang="it-IT" sz="1000">
                <a:latin typeface="Comic Sans MS" panose="030F0702030302020204" pitchFamily="66" charset="0"/>
              </a:rPr>
              <a:pPr algn="r" eaLnBrk="1" hangingPunct="1">
                <a:spcBef>
                  <a:spcPct val="0"/>
                </a:spcBef>
                <a:buFontTx/>
                <a:buNone/>
              </a:pPr>
              <a:t>24</a:t>
            </a:fld>
            <a:endParaRPr lang="it-IT" altLang="it-IT" sz="1000">
              <a:latin typeface="Comic Sans MS" panose="030F0702030302020204" pitchFamily="66" charset="0"/>
            </a:endParaRPr>
          </a:p>
        </p:txBody>
      </p:sp>
      <p:sp>
        <p:nvSpPr>
          <p:cNvPr id="25607" name="Segnaposto data 4">
            <a:extLst>
              <a:ext uri="{FF2B5EF4-FFF2-40B4-BE49-F238E27FC236}">
                <a16:creationId xmlns="" xmlns:a16="http://schemas.microsoft.com/office/drawing/2014/main" id="{BF809467-27D4-AE41-1CDB-ECA3CCE0AB74}"/>
              </a:ext>
            </a:extLst>
          </p:cNvPr>
          <p:cNvSpPr txBox="1">
            <a:spLocks noGrp="1"/>
          </p:cNvSpPr>
          <p:nvPr/>
        </p:nvSpPr>
        <p:spPr bwMode="auto">
          <a:xfrm>
            <a:off x="457200" y="6651625"/>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000">
                <a:latin typeface="Comic Sans MS" panose="030F0702030302020204" pitchFamily="66" charset="0"/>
              </a:rPr>
              <a:t>Corso di  Chimica dell’Ambiente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analizzatore BTX">
            <a:extLst>
              <a:ext uri="{FF2B5EF4-FFF2-40B4-BE49-F238E27FC236}">
                <a16:creationId xmlns="" xmlns:a16="http://schemas.microsoft.com/office/drawing/2014/main" id="{B13B0DDE-2EE4-F858-7FBD-84AE208A3D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95525"/>
            <a:ext cx="8404225"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3">
            <a:extLst>
              <a:ext uri="{FF2B5EF4-FFF2-40B4-BE49-F238E27FC236}">
                <a16:creationId xmlns="" xmlns:a16="http://schemas.microsoft.com/office/drawing/2014/main" id="{220E4882-BCF1-AD40-7C91-89EC94A6F8D3}"/>
              </a:ext>
            </a:extLst>
          </p:cNvPr>
          <p:cNvSpPr txBox="1">
            <a:spLocks noChangeArrowheads="1"/>
          </p:cNvSpPr>
          <p:nvPr/>
        </p:nvSpPr>
        <p:spPr bwMode="auto">
          <a:xfrm>
            <a:off x="762000" y="1447800"/>
            <a:ext cx="7924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000">
                <a:latin typeface="Comic Sans MS" panose="030F0702030302020204" pitchFamily="66" charset="0"/>
              </a:rPr>
              <a:t>Schema operativo per l’analisi di laboratorio dei BTX (Benzene, Toluene, Xileni)</a:t>
            </a:r>
          </a:p>
        </p:txBody>
      </p:sp>
      <p:sp>
        <p:nvSpPr>
          <p:cNvPr id="26628" name="Text Box 4">
            <a:extLst>
              <a:ext uri="{FF2B5EF4-FFF2-40B4-BE49-F238E27FC236}">
                <a16:creationId xmlns="" xmlns:a16="http://schemas.microsoft.com/office/drawing/2014/main" id="{3277E637-4C02-1EAF-E09C-DF42A98E5EEF}"/>
              </a:ext>
            </a:extLst>
          </p:cNvPr>
          <p:cNvSpPr txBox="1">
            <a:spLocks noChangeArrowheads="1"/>
          </p:cNvSpPr>
          <p:nvPr/>
        </p:nvSpPr>
        <p:spPr bwMode="auto">
          <a:xfrm>
            <a:off x="533400" y="0"/>
            <a:ext cx="8458200"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000">
                <a:solidFill>
                  <a:srgbClr val="FF0000"/>
                </a:solidFill>
                <a:latin typeface="Comic Sans MS" panose="030F0702030302020204" pitchFamily="66" charset="0"/>
              </a:rPr>
              <a:t>Analizzatore di idrocarburi</a:t>
            </a:r>
          </a:p>
          <a:p>
            <a:pPr algn="ctr" eaLnBrk="1" hangingPunct="1">
              <a:spcBef>
                <a:spcPct val="50000"/>
              </a:spcBef>
              <a:buFontTx/>
              <a:buNone/>
            </a:pPr>
            <a:r>
              <a:rPr lang="it-IT" altLang="it-IT" sz="1800">
                <a:latin typeface="Comic Sans MS" panose="030F0702030302020204" pitchFamily="66" charset="0"/>
              </a:rPr>
              <a:t>Spesso però le quantità delle singole specie sono molto piccole, per cui si procede prima all’arricchimento e poi all’analisi.</a:t>
            </a:r>
          </a:p>
        </p:txBody>
      </p:sp>
      <p:sp>
        <p:nvSpPr>
          <p:cNvPr id="26629" name="Segnaposto numero diapositiva 6">
            <a:extLst>
              <a:ext uri="{FF2B5EF4-FFF2-40B4-BE49-F238E27FC236}">
                <a16:creationId xmlns="" xmlns:a16="http://schemas.microsoft.com/office/drawing/2014/main" id="{C98C1836-9CF3-916F-2EA0-E355BB69A776}"/>
              </a:ext>
            </a:extLst>
          </p:cNvPr>
          <p:cNvSpPr txBox="1">
            <a:spLocks noGrp="1"/>
          </p:cNvSpPr>
          <p:nvPr/>
        </p:nvSpPr>
        <p:spPr bwMode="auto">
          <a:xfrm>
            <a:off x="8382000" y="6572250"/>
            <a:ext cx="4048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68A43662-79FF-47C6-9F3F-7964B61D7A7A}" type="slidenum">
              <a:rPr lang="it-IT" altLang="it-IT" sz="1000">
                <a:latin typeface="Comic Sans MS" panose="030F0702030302020204" pitchFamily="66" charset="0"/>
              </a:rPr>
              <a:pPr algn="r" eaLnBrk="1" hangingPunct="1">
                <a:spcBef>
                  <a:spcPct val="0"/>
                </a:spcBef>
                <a:buFontTx/>
                <a:buNone/>
              </a:pPr>
              <a:t>25</a:t>
            </a:fld>
            <a:endParaRPr lang="it-IT" altLang="it-IT" sz="1000">
              <a:latin typeface="Comic Sans MS" panose="030F0702030302020204" pitchFamily="66" charset="0"/>
            </a:endParaRPr>
          </a:p>
        </p:txBody>
      </p:sp>
      <p:sp>
        <p:nvSpPr>
          <p:cNvPr id="26630" name="Segnaposto data 4">
            <a:extLst>
              <a:ext uri="{FF2B5EF4-FFF2-40B4-BE49-F238E27FC236}">
                <a16:creationId xmlns="" xmlns:a16="http://schemas.microsoft.com/office/drawing/2014/main" id="{7F34B9A9-FAE0-6DE4-4F3E-797716D0DC3B}"/>
              </a:ext>
            </a:extLst>
          </p:cNvPr>
          <p:cNvSpPr txBox="1">
            <a:spLocks noGrp="1"/>
          </p:cNvSpPr>
          <p:nvPr/>
        </p:nvSpPr>
        <p:spPr bwMode="auto">
          <a:xfrm>
            <a:off x="457200" y="6651625"/>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000">
                <a:latin typeface="Comic Sans MS" panose="030F0702030302020204" pitchFamily="66" charset="0"/>
              </a:rPr>
              <a:t>Corso di  Chimica dell’Ambiente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misuratore PAN">
            <a:extLst>
              <a:ext uri="{FF2B5EF4-FFF2-40B4-BE49-F238E27FC236}">
                <a16:creationId xmlns="" xmlns:a16="http://schemas.microsoft.com/office/drawing/2014/main" id="{9B3A420A-0E63-C475-A14D-D2C6612193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609600"/>
            <a:ext cx="6781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3">
            <a:extLst>
              <a:ext uri="{FF2B5EF4-FFF2-40B4-BE49-F238E27FC236}">
                <a16:creationId xmlns="" xmlns:a16="http://schemas.microsoft.com/office/drawing/2014/main" id="{F29ADCCB-4774-2588-8A79-F4C0E8C2644F}"/>
              </a:ext>
            </a:extLst>
          </p:cNvPr>
          <p:cNvSpPr txBox="1">
            <a:spLocks noChangeArrowheads="1"/>
          </p:cNvSpPr>
          <p:nvPr/>
        </p:nvSpPr>
        <p:spPr bwMode="auto">
          <a:xfrm>
            <a:off x="533400" y="76200"/>
            <a:ext cx="815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000">
                <a:solidFill>
                  <a:srgbClr val="FF0000"/>
                </a:solidFill>
                <a:latin typeface="Comic Sans MS" panose="030F0702030302020204" pitchFamily="66" charset="0"/>
              </a:rPr>
              <a:t>Altro esempio: schema di analisi per il PAN e derivati</a:t>
            </a:r>
          </a:p>
        </p:txBody>
      </p:sp>
      <p:sp>
        <p:nvSpPr>
          <p:cNvPr id="27652" name="Text Box 4">
            <a:extLst>
              <a:ext uri="{FF2B5EF4-FFF2-40B4-BE49-F238E27FC236}">
                <a16:creationId xmlns="" xmlns:a16="http://schemas.microsoft.com/office/drawing/2014/main" id="{0039F2EE-EF7E-F900-5F79-53D44EF59393}"/>
              </a:ext>
            </a:extLst>
          </p:cNvPr>
          <p:cNvSpPr txBox="1">
            <a:spLocks noChangeArrowheads="1"/>
          </p:cNvSpPr>
          <p:nvPr/>
        </p:nvSpPr>
        <p:spPr bwMode="auto">
          <a:xfrm>
            <a:off x="228600" y="5029200"/>
            <a:ext cx="86106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000">
                <a:latin typeface="Comic Sans MS" panose="030F0702030302020204" pitchFamily="66" charset="0"/>
              </a:rPr>
              <a:t>Nel caso della </a:t>
            </a:r>
            <a:r>
              <a:rPr lang="it-IT" altLang="it-IT" sz="2000">
                <a:solidFill>
                  <a:srgbClr val="FF0000"/>
                </a:solidFill>
                <a:latin typeface="Comic Sans MS" panose="030F0702030302020204" pitchFamily="66" charset="0"/>
              </a:rPr>
              <a:t>formaldeide</a:t>
            </a:r>
            <a:r>
              <a:rPr lang="it-IT" altLang="it-IT" sz="2000">
                <a:latin typeface="Comic Sans MS" panose="030F0702030302020204" pitchFamily="66" charset="0"/>
              </a:rPr>
              <a:t> e della </a:t>
            </a:r>
            <a:r>
              <a:rPr lang="it-IT" altLang="it-IT" sz="2000">
                <a:solidFill>
                  <a:srgbClr val="FF0000"/>
                </a:solidFill>
                <a:latin typeface="Comic Sans MS" panose="030F0702030302020204" pitchFamily="66" charset="0"/>
              </a:rPr>
              <a:t>benzaldeide</a:t>
            </a:r>
            <a:r>
              <a:rPr lang="it-IT" altLang="it-IT" sz="2000">
                <a:latin typeface="Comic Sans MS" panose="030F0702030302020204" pitchFamily="66" charset="0"/>
              </a:rPr>
              <a:t> (composti carbonilici volatili) la misurazione viene effettuata raccogliendo prima il materiale su cartucce di gel di silice  impregnate con sostanza assorbente (2.4-dinitrofenilidrazina). I derivati idrazonici ottenuti vengono poi estratti e analizzati con cromatografia HPLC.</a:t>
            </a:r>
          </a:p>
        </p:txBody>
      </p:sp>
      <p:sp>
        <p:nvSpPr>
          <p:cNvPr id="27653" name="Segnaposto numero diapositiva 6">
            <a:extLst>
              <a:ext uri="{FF2B5EF4-FFF2-40B4-BE49-F238E27FC236}">
                <a16:creationId xmlns="" xmlns:a16="http://schemas.microsoft.com/office/drawing/2014/main" id="{72408E93-96F2-1F41-1E00-5D0D449D5318}"/>
              </a:ext>
            </a:extLst>
          </p:cNvPr>
          <p:cNvSpPr txBox="1">
            <a:spLocks noGrp="1"/>
          </p:cNvSpPr>
          <p:nvPr/>
        </p:nvSpPr>
        <p:spPr bwMode="auto">
          <a:xfrm>
            <a:off x="8382000" y="6572250"/>
            <a:ext cx="4048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A08A5195-1FF7-4B9B-B19A-CDE8886ABEBF}" type="slidenum">
              <a:rPr lang="it-IT" altLang="it-IT" sz="1000">
                <a:latin typeface="Comic Sans MS" panose="030F0702030302020204" pitchFamily="66" charset="0"/>
              </a:rPr>
              <a:pPr algn="r" eaLnBrk="1" hangingPunct="1">
                <a:spcBef>
                  <a:spcPct val="0"/>
                </a:spcBef>
                <a:buFontTx/>
                <a:buNone/>
              </a:pPr>
              <a:t>26</a:t>
            </a:fld>
            <a:endParaRPr lang="it-IT" altLang="it-IT" sz="1000">
              <a:latin typeface="Comic Sans MS" panose="030F0702030302020204" pitchFamily="66" charset="0"/>
            </a:endParaRPr>
          </a:p>
        </p:txBody>
      </p:sp>
      <p:sp>
        <p:nvSpPr>
          <p:cNvPr id="27654" name="Segnaposto data 4">
            <a:extLst>
              <a:ext uri="{FF2B5EF4-FFF2-40B4-BE49-F238E27FC236}">
                <a16:creationId xmlns="" xmlns:a16="http://schemas.microsoft.com/office/drawing/2014/main" id="{98576302-CB08-1E8E-945C-3F3B2E52F926}"/>
              </a:ext>
            </a:extLst>
          </p:cNvPr>
          <p:cNvSpPr txBox="1">
            <a:spLocks noGrp="1"/>
          </p:cNvSpPr>
          <p:nvPr/>
        </p:nvSpPr>
        <p:spPr bwMode="auto">
          <a:xfrm>
            <a:off x="457200" y="6651625"/>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000">
                <a:latin typeface="Comic Sans MS" panose="030F0702030302020204" pitchFamily="66" charset="0"/>
              </a:rPr>
              <a:t>Corso di  Chimica dell’Ambiente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a:extLst>
              <a:ext uri="{FF2B5EF4-FFF2-40B4-BE49-F238E27FC236}">
                <a16:creationId xmlns="" xmlns:a16="http://schemas.microsoft.com/office/drawing/2014/main" id="{45723420-6A20-8E84-6AFA-CC237BD0FF7B}"/>
              </a:ext>
            </a:extLst>
          </p:cNvPr>
          <p:cNvSpPr txBox="1">
            <a:spLocks noChangeArrowheads="1"/>
          </p:cNvSpPr>
          <p:nvPr/>
        </p:nvSpPr>
        <p:spPr bwMode="auto">
          <a:xfrm>
            <a:off x="466725" y="854075"/>
            <a:ext cx="8153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000">
                <a:latin typeface="Comic Sans MS" panose="030F0702030302020204" pitchFamily="66" charset="0"/>
              </a:rPr>
              <a:t>Nel caso di sostanze presenti in piccole quantità, si fa spesso ricorso a campionatori passivi: in essi le sostanze vengono accumulate filtrandole dalla corrente di aria che passa e poi vengono analizzati. </a:t>
            </a:r>
          </a:p>
        </p:txBody>
      </p:sp>
      <p:sp>
        <p:nvSpPr>
          <p:cNvPr id="28675" name="Text Box 5">
            <a:extLst>
              <a:ext uri="{FF2B5EF4-FFF2-40B4-BE49-F238E27FC236}">
                <a16:creationId xmlns="" xmlns:a16="http://schemas.microsoft.com/office/drawing/2014/main" id="{900AD605-6EB0-4139-3FDE-00BF9220DC07}"/>
              </a:ext>
            </a:extLst>
          </p:cNvPr>
          <p:cNvSpPr txBox="1">
            <a:spLocks noChangeArrowheads="1"/>
          </p:cNvSpPr>
          <p:nvPr/>
        </p:nvSpPr>
        <p:spPr bwMode="auto">
          <a:xfrm>
            <a:off x="1143000" y="152400"/>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000">
                <a:latin typeface="Comic Sans MS" panose="030F0702030302020204" pitchFamily="66" charset="0"/>
              </a:rPr>
              <a:t>Campionatori passivi</a:t>
            </a:r>
          </a:p>
        </p:txBody>
      </p:sp>
      <p:pic>
        <p:nvPicPr>
          <p:cNvPr id="28676" name="Picture 6" descr="denuder">
            <a:extLst>
              <a:ext uri="{FF2B5EF4-FFF2-40B4-BE49-F238E27FC236}">
                <a16:creationId xmlns="" xmlns:a16="http://schemas.microsoft.com/office/drawing/2014/main" id="{808348E6-D55C-E1CB-A0C0-A1D1E1B3F8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460625"/>
            <a:ext cx="4908550"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8677" name="Object 2">
            <a:extLst>
              <a:ext uri="{FF2B5EF4-FFF2-40B4-BE49-F238E27FC236}">
                <a16:creationId xmlns="" xmlns:a16="http://schemas.microsoft.com/office/drawing/2014/main" id="{684164E4-BA5F-0EB7-A16F-1B8A11D7A180}"/>
              </a:ext>
            </a:extLst>
          </p:cNvPr>
          <p:cNvGraphicFramePr>
            <a:graphicFrameLocks noChangeAspect="1"/>
          </p:cNvGraphicFramePr>
          <p:nvPr/>
        </p:nvGraphicFramePr>
        <p:xfrm>
          <a:off x="1908175" y="5732463"/>
          <a:ext cx="1371600" cy="733425"/>
        </p:xfrm>
        <a:graphic>
          <a:graphicData uri="http://schemas.openxmlformats.org/presentationml/2006/ole">
            <mc:AlternateContent xmlns:mc="http://schemas.openxmlformats.org/markup-compatibility/2006">
              <mc:Choice xmlns:v="urn:schemas-microsoft-com:vml" Requires="v">
                <p:oleObj spid="_x0000_s2051" name="Equation" r:id="rId4" imgW="545863" imgH="291973" progId="Equation.3">
                  <p:embed/>
                </p:oleObj>
              </mc:Choice>
              <mc:Fallback>
                <p:oleObj name="Equation" r:id="rId4" imgW="545863" imgH="291973" progId="Equation.3">
                  <p:embed/>
                  <p:pic>
                    <p:nvPicPr>
                      <p:cNvPr id="28677" name="Object 2">
                        <a:extLst>
                          <a:ext uri="{FF2B5EF4-FFF2-40B4-BE49-F238E27FC236}">
                            <a16:creationId xmlns="" xmlns:a16="http://schemas.microsoft.com/office/drawing/2014/main" id="{684164E4-BA5F-0EB7-A16F-1B8A11D7A1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8175" y="5732463"/>
                        <a:ext cx="1371600" cy="733425"/>
                      </a:xfrm>
                      <a:prstGeom prst="rect">
                        <a:avLst/>
                      </a:prstGeom>
                      <a:solidFill>
                        <a:srgbClr val="66FF3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 name="Picture 2" descr="http://old.area.fi.cnr.it/r&amp;f/n17/images/brevetti1.jpg">
            <a:extLst>
              <a:ext uri="{FF2B5EF4-FFF2-40B4-BE49-F238E27FC236}">
                <a16:creationId xmlns="" xmlns:a16="http://schemas.microsoft.com/office/drawing/2014/main" id="{8FF74889-A6BF-4122-3B7A-4305458B6C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8313" y="2565400"/>
            <a:ext cx="3354387"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www.fagor.it/i_radiello.jpg">
            <a:extLst>
              <a:ext uri="{FF2B5EF4-FFF2-40B4-BE49-F238E27FC236}">
                <a16:creationId xmlns="" xmlns:a16="http://schemas.microsoft.com/office/drawing/2014/main" id="{1F96914B-6222-584E-8208-6E707F0F5B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2588" y="3444875"/>
            <a:ext cx="2033587"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Segnaposto numero diapositiva 6">
            <a:extLst>
              <a:ext uri="{FF2B5EF4-FFF2-40B4-BE49-F238E27FC236}">
                <a16:creationId xmlns="" xmlns:a16="http://schemas.microsoft.com/office/drawing/2014/main" id="{BF67D9FF-7A0E-8FBB-ABBC-BC6F2AB5195E}"/>
              </a:ext>
            </a:extLst>
          </p:cNvPr>
          <p:cNvSpPr txBox="1">
            <a:spLocks noGrp="1"/>
          </p:cNvSpPr>
          <p:nvPr/>
        </p:nvSpPr>
        <p:spPr bwMode="auto">
          <a:xfrm>
            <a:off x="8382000" y="6572250"/>
            <a:ext cx="4048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F0B3AB89-E0CB-4F8D-8CC0-CB83A45D8819}" type="slidenum">
              <a:rPr lang="it-IT" altLang="it-IT" sz="1000">
                <a:latin typeface="Comic Sans MS" panose="030F0702030302020204" pitchFamily="66" charset="0"/>
              </a:rPr>
              <a:pPr algn="r" eaLnBrk="1" hangingPunct="1">
                <a:spcBef>
                  <a:spcPct val="0"/>
                </a:spcBef>
                <a:buFontTx/>
                <a:buNone/>
              </a:pPr>
              <a:t>27</a:t>
            </a:fld>
            <a:endParaRPr lang="it-IT" altLang="it-IT" sz="1000">
              <a:latin typeface="Comic Sans MS" panose="030F0702030302020204" pitchFamily="66" charset="0"/>
            </a:endParaRPr>
          </a:p>
        </p:txBody>
      </p:sp>
      <p:sp>
        <p:nvSpPr>
          <p:cNvPr id="28681" name="Segnaposto data 4">
            <a:extLst>
              <a:ext uri="{FF2B5EF4-FFF2-40B4-BE49-F238E27FC236}">
                <a16:creationId xmlns="" xmlns:a16="http://schemas.microsoft.com/office/drawing/2014/main" id="{840EBAF9-BA37-FD79-5450-1377BAB23AA8}"/>
              </a:ext>
            </a:extLst>
          </p:cNvPr>
          <p:cNvSpPr txBox="1">
            <a:spLocks noGrp="1"/>
          </p:cNvSpPr>
          <p:nvPr/>
        </p:nvSpPr>
        <p:spPr bwMode="auto">
          <a:xfrm>
            <a:off x="457200" y="6651625"/>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000">
                <a:latin typeface="Comic Sans MS" panose="030F0702030302020204" pitchFamily="66" charset="0"/>
              </a:rPr>
              <a:t>Corso di  Chimica dell’Ambiente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egnaposto numero diapositiva 6">
            <a:extLst>
              <a:ext uri="{FF2B5EF4-FFF2-40B4-BE49-F238E27FC236}">
                <a16:creationId xmlns="" xmlns:a16="http://schemas.microsoft.com/office/drawing/2014/main" id="{021D1610-2A57-D466-BFA6-6D98F1452B5A}"/>
              </a:ext>
            </a:extLst>
          </p:cNvPr>
          <p:cNvSpPr txBox="1">
            <a:spLocks noGrp="1"/>
          </p:cNvSpPr>
          <p:nvPr/>
        </p:nvSpPr>
        <p:spPr bwMode="auto">
          <a:xfrm>
            <a:off x="8382000" y="6572250"/>
            <a:ext cx="4048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78D5A885-F5BE-4AAB-ACB7-41CA433079F7}" type="slidenum">
              <a:rPr lang="it-IT" altLang="it-IT" sz="1000">
                <a:latin typeface="Comic Sans MS" panose="030F0702030302020204" pitchFamily="66" charset="0"/>
              </a:rPr>
              <a:pPr algn="r" eaLnBrk="1" hangingPunct="1">
                <a:spcBef>
                  <a:spcPct val="0"/>
                </a:spcBef>
                <a:buFontTx/>
                <a:buNone/>
              </a:pPr>
              <a:t>28</a:t>
            </a:fld>
            <a:endParaRPr lang="it-IT" altLang="it-IT" sz="1000">
              <a:latin typeface="Comic Sans MS" panose="030F0702030302020204" pitchFamily="66" charset="0"/>
            </a:endParaRPr>
          </a:p>
        </p:txBody>
      </p:sp>
      <p:sp>
        <p:nvSpPr>
          <p:cNvPr id="29699" name="Segnaposto data 4">
            <a:extLst>
              <a:ext uri="{FF2B5EF4-FFF2-40B4-BE49-F238E27FC236}">
                <a16:creationId xmlns="" xmlns:a16="http://schemas.microsoft.com/office/drawing/2014/main" id="{852537A1-B431-E3A1-1EA2-F1EEA10E5816}"/>
              </a:ext>
            </a:extLst>
          </p:cNvPr>
          <p:cNvSpPr txBox="1">
            <a:spLocks noGrp="1"/>
          </p:cNvSpPr>
          <p:nvPr/>
        </p:nvSpPr>
        <p:spPr bwMode="auto">
          <a:xfrm>
            <a:off x="457200" y="6651625"/>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000">
                <a:latin typeface="Comic Sans MS" panose="030F0702030302020204" pitchFamily="66" charset="0"/>
              </a:rPr>
              <a:t>Corso di  Chimica dell’Ambiente </a:t>
            </a:r>
          </a:p>
        </p:txBody>
      </p:sp>
      <p:sp>
        <p:nvSpPr>
          <p:cNvPr id="5" name="CasellaDiTesto 4">
            <a:extLst>
              <a:ext uri="{FF2B5EF4-FFF2-40B4-BE49-F238E27FC236}">
                <a16:creationId xmlns="" xmlns:a16="http://schemas.microsoft.com/office/drawing/2014/main" id="{8447B43B-9690-0E91-16B5-64455B09E8F3}"/>
              </a:ext>
            </a:extLst>
          </p:cNvPr>
          <p:cNvSpPr txBox="1"/>
          <p:nvPr/>
        </p:nvSpPr>
        <p:spPr>
          <a:xfrm>
            <a:off x="378920" y="126453"/>
            <a:ext cx="8526135" cy="6524863"/>
          </a:xfrm>
          <a:prstGeom prst="rect">
            <a:avLst/>
          </a:prstGeom>
          <a:noFill/>
        </p:spPr>
        <p:txBody>
          <a:bodyPr wrap="square">
            <a:spAutoFit/>
          </a:bodyPr>
          <a:lstStyle/>
          <a:p>
            <a:pPr eaLnBrk="1" hangingPunct="1">
              <a:defRPr/>
            </a:pPr>
            <a:r>
              <a:rPr lang="it-IT" sz="2200" dirty="0"/>
              <a:t>Dopo il tempo di esposizione, differente in base al tipo di campionatore utilizzatore (dalla settimana al mese) il supporto adsorbente viene sottoposto ad estrazione con opportuno solvente: </a:t>
            </a:r>
          </a:p>
          <a:p>
            <a:pPr marL="342900" indent="-342900" eaLnBrk="1" hangingPunct="1">
              <a:buFontTx/>
              <a:buChar char="-"/>
              <a:defRPr/>
            </a:pPr>
            <a:r>
              <a:rPr lang="it-IT" sz="2200" dirty="0"/>
              <a:t>acqua </a:t>
            </a:r>
            <a:r>
              <a:rPr lang="it-IT" sz="2200" dirty="0" err="1"/>
              <a:t>ultrapura</a:t>
            </a:r>
            <a:r>
              <a:rPr lang="it-IT" sz="2200" dirty="0"/>
              <a:t> </a:t>
            </a:r>
          </a:p>
          <a:p>
            <a:pPr marL="342900" indent="-342900" eaLnBrk="1" hangingPunct="1">
              <a:buFontTx/>
              <a:buChar char="-"/>
              <a:defRPr/>
            </a:pPr>
            <a:r>
              <a:rPr lang="it-IT" sz="2200" dirty="0"/>
              <a:t>eluenti (specifici per le tecniche cromatografiche che verranno poi utilizzate)</a:t>
            </a:r>
          </a:p>
          <a:p>
            <a:pPr eaLnBrk="1" hangingPunct="1">
              <a:defRPr/>
            </a:pPr>
            <a:endParaRPr lang="it-IT" sz="2200" dirty="0"/>
          </a:p>
          <a:p>
            <a:pPr eaLnBrk="1" hangingPunct="1">
              <a:defRPr/>
            </a:pPr>
            <a:r>
              <a:rPr lang="it-IT" sz="2200" dirty="0"/>
              <a:t>Le soluzioni così estratte vengono poi analizzate con le opportune tecniche:</a:t>
            </a:r>
          </a:p>
          <a:p>
            <a:pPr marL="342900" indent="-342900" eaLnBrk="1" hangingPunct="1">
              <a:buFontTx/>
              <a:buChar char="-"/>
              <a:defRPr/>
            </a:pPr>
            <a:r>
              <a:rPr lang="it-IT" sz="2200" dirty="0"/>
              <a:t>Per SO</a:t>
            </a:r>
            <a:r>
              <a:rPr lang="it-IT" sz="2200" baseline="-25000" dirty="0"/>
              <a:t>2</a:t>
            </a:r>
            <a:r>
              <a:rPr lang="it-IT" sz="2200" dirty="0"/>
              <a:t>, O</a:t>
            </a:r>
            <a:r>
              <a:rPr lang="it-IT" sz="2200" baseline="-25000" dirty="0"/>
              <a:t>3</a:t>
            </a:r>
            <a:r>
              <a:rPr lang="it-IT" sz="2200" dirty="0"/>
              <a:t>, NO</a:t>
            </a:r>
            <a:r>
              <a:rPr lang="it-IT" sz="2200" baseline="-25000" dirty="0"/>
              <a:t>X</a:t>
            </a:r>
            <a:r>
              <a:rPr lang="it-IT" sz="2200" dirty="0"/>
              <a:t>, HNO</a:t>
            </a:r>
            <a:r>
              <a:rPr lang="it-IT" sz="2200" baseline="-25000" dirty="0"/>
              <a:t>2</a:t>
            </a:r>
            <a:r>
              <a:rPr lang="it-IT" sz="2200" dirty="0"/>
              <a:t>, NH</a:t>
            </a:r>
            <a:r>
              <a:rPr lang="it-IT" sz="2200" baseline="-25000" dirty="0"/>
              <a:t>3</a:t>
            </a:r>
            <a:r>
              <a:rPr lang="it-IT" sz="2200" dirty="0"/>
              <a:t> si ricorre alla cromatografia ionica con la quale si determinano le specie in modo «indiretto»</a:t>
            </a:r>
          </a:p>
          <a:p>
            <a:pPr marL="342900" indent="-342900" eaLnBrk="1" hangingPunct="1">
              <a:buFontTx/>
              <a:buChar char="-"/>
              <a:defRPr/>
            </a:pPr>
            <a:r>
              <a:rPr lang="it-IT" sz="2200" dirty="0"/>
              <a:t>Per i BTEX ed in generale i composti organici si ricorre alla gascromatografia.</a:t>
            </a:r>
          </a:p>
          <a:p>
            <a:pPr marL="342900" indent="-342900" eaLnBrk="1" hangingPunct="1">
              <a:buFontTx/>
              <a:buChar char="-"/>
              <a:defRPr/>
            </a:pPr>
            <a:r>
              <a:rPr lang="it-IT" sz="2200" dirty="0"/>
              <a:t>In alcuni casi è possibile avere una linea d analisi più semplice: desorbimento termico e poi direttamente gascromatografia (</a:t>
            </a:r>
            <a:r>
              <a:rPr lang="it-IT" sz="2200" dirty="0" err="1"/>
              <a:t>Radiello</a:t>
            </a:r>
            <a:r>
              <a:rPr lang="it-IT" sz="2200" dirty="0"/>
              <a:t>).  </a:t>
            </a:r>
          </a:p>
          <a:p>
            <a:pPr marL="342900" indent="-342900" eaLnBrk="1" hangingPunct="1">
              <a:buFontTx/>
              <a:buChar char="-"/>
              <a:defRPr/>
            </a:pPr>
            <a:endParaRPr lang="it-IT" sz="2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numero diapositiva 6">
            <a:extLst>
              <a:ext uri="{FF2B5EF4-FFF2-40B4-BE49-F238E27FC236}">
                <a16:creationId xmlns="" xmlns:a16="http://schemas.microsoft.com/office/drawing/2014/main" id="{C04A0D6D-F007-05BA-348F-5771D6F177ED}"/>
              </a:ext>
            </a:extLst>
          </p:cNvPr>
          <p:cNvSpPr txBox="1">
            <a:spLocks noGrp="1"/>
          </p:cNvSpPr>
          <p:nvPr/>
        </p:nvSpPr>
        <p:spPr bwMode="auto">
          <a:xfrm>
            <a:off x="8382000" y="6572250"/>
            <a:ext cx="4048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7A1EE09C-919D-444F-AD77-9A6CDBB6469C}" type="slidenum">
              <a:rPr lang="it-IT" altLang="it-IT" sz="1000">
                <a:latin typeface="Comic Sans MS" panose="030F0702030302020204" pitchFamily="66" charset="0"/>
              </a:rPr>
              <a:pPr algn="r" eaLnBrk="1" hangingPunct="1">
                <a:spcBef>
                  <a:spcPct val="0"/>
                </a:spcBef>
                <a:buFontTx/>
                <a:buNone/>
              </a:pPr>
              <a:t>29</a:t>
            </a:fld>
            <a:endParaRPr lang="it-IT" altLang="it-IT" sz="1000">
              <a:latin typeface="Comic Sans MS" panose="030F0702030302020204" pitchFamily="66" charset="0"/>
            </a:endParaRPr>
          </a:p>
        </p:txBody>
      </p:sp>
      <p:sp>
        <p:nvSpPr>
          <p:cNvPr id="30723" name="Segnaposto data 4">
            <a:extLst>
              <a:ext uri="{FF2B5EF4-FFF2-40B4-BE49-F238E27FC236}">
                <a16:creationId xmlns="" xmlns:a16="http://schemas.microsoft.com/office/drawing/2014/main" id="{CDAB974B-A863-1F3E-57B0-189080938C4C}"/>
              </a:ext>
            </a:extLst>
          </p:cNvPr>
          <p:cNvSpPr txBox="1">
            <a:spLocks noGrp="1"/>
          </p:cNvSpPr>
          <p:nvPr/>
        </p:nvSpPr>
        <p:spPr bwMode="auto">
          <a:xfrm>
            <a:off x="457200" y="6651625"/>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000">
                <a:latin typeface="Comic Sans MS" panose="030F0702030302020204" pitchFamily="66" charset="0"/>
              </a:rPr>
              <a:t>Corso di  Chimica dell’Ambiente </a:t>
            </a:r>
          </a:p>
        </p:txBody>
      </p:sp>
      <p:pic>
        <p:nvPicPr>
          <p:cNvPr id="30725" name="Immagine 4">
            <a:extLst>
              <a:ext uri="{FF2B5EF4-FFF2-40B4-BE49-F238E27FC236}">
                <a16:creationId xmlns="" xmlns:a16="http://schemas.microsoft.com/office/drawing/2014/main" id="{6B4C1195-18AC-D448-C529-6043F24061A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6900" y="404813"/>
            <a:ext cx="8189913"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CasellaDiTesto 5">
            <a:extLst>
              <a:ext uri="{FF2B5EF4-FFF2-40B4-BE49-F238E27FC236}">
                <a16:creationId xmlns="" xmlns:a16="http://schemas.microsoft.com/office/drawing/2014/main" id="{E14FAAC3-36B6-C1AC-5B73-B544EE126E64}"/>
              </a:ext>
            </a:extLst>
          </p:cNvPr>
          <p:cNvSpPr txBox="1">
            <a:spLocks noChangeArrowheads="1"/>
          </p:cNvSpPr>
          <p:nvPr/>
        </p:nvSpPr>
        <p:spPr bwMode="auto">
          <a:xfrm>
            <a:off x="407988" y="5589588"/>
            <a:ext cx="8569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2000">
                <a:latin typeface="Comic Sans MS" panose="030F0702030302020204" pitchFamily="66" charset="0"/>
              </a:rPr>
              <a:t>Esempio di allestimento con campionatori passivi in ambienti museali.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a:extLst>
              <a:ext uri="{FF2B5EF4-FFF2-40B4-BE49-F238E27FC236}">
                <a16:creationId xmlns="" xmlns:a16="http://schemas.microsoft.com/office/drawing/2014/main" id="{CE285C32-2E92-5F6E-33F0-8AF722EB354C}"/>
              </a:ext>
            </a:extLst>
          </p:cNvPr>
          <p:cNvSpPr txBox="1">
            <a:spLocks noChangeArrowheads="1"/>
          </p:cNvSpPr>
          <p:nvPr/>
        </p:nvSpPr>
        <p:spPr bwMode="auto">
          <a:xfrm>
            <a:off x="3429000" y="0"/>
            <a:ext cx="2514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000">
                <a:latin typeface="Comic Sans MS" panose="030F0702030302020204" pitchFamily="66" charset="0"/>
              </a:rPr>
              <a:t>Alcune definizioni:</a:t>
            </a:r>
          </a:p>
        </p:txBody>
      </p:sp>
      <p:sp>
        <p:nvSpPr>
          <p:cNvPr id="5123" name="Text Box 3">
            <a:extLst>
              <a:ext uri="{FF2B5EF4-FFF2-40B4-BE49-F238E27FC236}">
                <a16:creationId xmlns="" xmlns:a16="http://schemas.microsoft.com/office/drawing/2014/main" id="{0953C074-4251-F6B1-69F9-9EF4BD08EC3C}"/>
              </a:ext>
            </a:extLst>
          </p:cNvPr>
          <p:cNvSpPr txBox="1">
            <a:spLocks noChangeArrowheads="1"/>
          </p:cNvSpPr>
          <p:nvPr/>
        </p:nvSpPr>
        <p:spPr bwMode="auto">
          <a:xfrm>
            <a:off x="4608512" y="4841552"/>
            <a:ext cx="4381500" cy="1631216"/>
          </a:xfrm>
          <a:prstGeom prst="rect">
            <a:avLst/>
          </a:prstGeom>
          <a:noFill/>
          <a:ln w="9525">
            <a:solidFill>
              <a:srgbClr val="000000"/>
            </a:solidFill>
            <a:miter lim="800000"/>
            <a:headEnd/>
            <a:tailEnd/>
          </a:ln>
          <a:effectLst>
            <a:glow rad="228600">
              <a:schemeClr val="accent5">
                <a:satMod val="175000"/>
                <a:alpha val="40000"/>
              </a:schemeClr>
            </a:glow>
          </a:effectLst>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algn="ctr" eaLnBrk="1" hangingPunct="1">
              <a:spcBef>
                <a:spcPct val="50000"/>
              </a:spcBef>
              <a:defRPr/>
            </a:pPr>
            <a:r>
              <a:rPr lang="it-IT" u="sng" dirty="0"/>
              <a:t>Mediana</a:t>
            </a:r>
            <a:r>
              <a:rPr lang="it-IT" dirty="0"/>
              <a:t>: dato un numero N di valori di concentrazioni ordinati in modo crescente, si definisce mediana il valore centrale della sequenza</a:t>
            </a:r>
          </a:p>
        </p:txBody>
      </p:sp>
      <p:sp>
        <p:nvSpPr>
          <p:cNvPr id="4102" name="Segnaposto numero diapositiva 6">
            <a:extLst>
              <a:ext uri="{FF2B5EF4-FFF2-40B4-BE49-F238E27FC236}">
                <a16:creationId xmlns="" xmlns:a16="http://schemas.microsoft.com/office/drawing/2014/main" id="{F29EF65B-F1EB-FCB8-3D16-678C4A28B7EF}"/>
              </a:ext>
            </a:extLst>
          </p:cNvPr>
          <p:cNvSpPr txBox="1">
            <a:spLocks noGrp="1"/>
          </p:cNvSpPr>
          <p:nvPr/>
        </p:nvSpPr>
        <p:spPr bwMode="auto">
          <a:xfrm>
            <a:off x="8382000" y="6473825"/>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53846E3D-7F30-4B6E-8F28-7CFC19EBEB47}" type="slidenum">
              <a:rPr lang="it-IT" altLang="it-IT" sz="1000">
                <a:latin typeface="Comic Sans MS" panose="030F0702030302020204" pitchFamily="66" charset="0"/>
              </a:rPr>
              <a:pPr algn="r" eaLnBrk="1" hangingPunct="1">
                <a:spcBef>
                  <a:spcPct val="0"/>
                </a:spcBef>
                <a:buFontTx/>
                <a:buNone/>
              </a:pPr>
              <a:t>3</a:t>
            </a:fld>
            <a:endParaRPr lang="it-IT" altLang="it-IT" sz="1000">
              <a:latin typeface="Comic Sans MS" panose="030F0702030302020204" pitchFamily="66" charset="0"/>
            </a:endParaRPr>
          </a:p>
        </p:txBody>
      </p:sp>
      <p:sp>
        <p:nvSpPr>
          <p:cNvPr id="4103" name="Segnaposto data 4">
            <a:extLst>
              <a:ext uri="{FF2B5EF4-FFF2-40B4-BE49-F238E27FC236}">
                <a16:creationId xmlns="" xmlns:a16="http://schemas.microsoft.com/office/drawing/2014/main" id="{F20C104F-161E-7CFA-04A7-01419172672E}"/>
              </a:ext>
            </a:extLst>
          </p:cNvPr>
          <p:cNvSpPr txBox="1">
            <a:spLocks noGrp="1"/>
          </p:cNvSpPr>
          <p:nvPr/>
        </p:nvSpPr>
        <p:spPr bwMode="auto">
          <a:xfrm>
            <a:off x="457200" y="6553200"/>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000">
                <a:latin typeface="Comic Sans MS" panose="030F0702030302020204" pitchFamily="66" charset="0"/>
              </a:rPr>
              <a:t>Corso di  Chimica dell’Ambiente </a:t>
            </a:r>
          </a:p>
        </p:txBody>
      </p:sp>
      <p:sp>
        <p:nvSpPr>
          <p:cNvPr id="7" name="Text Box 4">
            <a:extLst>
              <a:ext uri="{FF2B5EF4-FFF2-40B4-BE49-F238E27FC236}">
                <a16:creationId xmlns="" xmlns:a16="http://schemas.microsoft.com/office/drawing/2014/main" id="{3A40535C-3A42-1C64-273E-2EA7F5C43F03}"/>
              </a:ext>
            </a:extLst>
          </p:cNvPr>
          <p:cNvSpPr txBox="1">
            <a:spLocks noChangeArrowheads="1"/>
          </p:cNvSpPr>
          <p:nvPr/>
        </p:nvSpPr>
        <p:spPr bwMode="auto">
          <a:xfrm>
            <a:off x="271238" y="566470"/>
            <a:ext cx="4104928" cy="1631216"/>
          </a:xfrm>
          <a:prstGeom prst="rect">
            <a:avLst/>
          </a:prstGeom>
          <a:noFill/>
          <a:ln w="57150">
            <a:solidFill>
              <a:srgbClr val="FF9933"/>
            </a:solidFill>
            <a:miter lim="800000"/>
            <a:headEnd/>
            <a:tailEnd/>
          </a:ln>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algn="ctr" eaLnBrk="1" hangingPunct="1">
              <a:spcBef>
                <a:spcPct val="50000"/>
              </a:spcBef>
              <a:defRPr/>
            </a:pPr>
            <a:r>
              <a:rPr lang="it-IT" u="sng" dirty="0"/>
              <a:t>Livello di attenzione</a:t>
            </a:r>
            <a:r>
              <a:rPr lang="it-IT" dirty="0"/>
              <a:t>: valore di concentrazione raggiunto il quale è necessario avvisare la popolazione perché prenda le proprie misure di sicurezza</a:t>
            </a:r>
          </a:p>
        </p:txBody>
      </p:sp>
      <p:sp>
        <p:nvSpPr>
          <p:cNvPr id="8" name="Text Box 5">
            <a:extLst>
              <a:ext uri="{FF2B5EF4-FFF2-40B4-BE49-F238E27FC236}">
                <a16:creationId xmlns="" xmlns:a16="http://schemas.microsoft.com/office/drawing/2014/main" id="{8E7A85C9-AFF4-522F-3A02-6F9B4A89EFBC}"/>
              </a:ext>
            </a:extLst>
          </p:cNvPr>
          <p:cNvSpPr txBox="1">
            <a:spLocks noChangeArrowheads="1"/>
          </p:cNvSpPr>
          <p:nvPr/>
        </p:nvSpPr>
        <p:spPr bwMode="auto">
          <a:xfrm>
            <a:off x="5106752" y="555972"/>
            <a:ext cx="3389548" cy="1323439"/>
          </a:xfrm>
          <a:prstGeom prst="rect">
            <a:avLst/>
          </a:prstGeom>
          <a:noFill/>
          <a:ln w="57150">
            <a:solidFill>
              <a:srgbClr val="FF0000"/>
            </a:solidFill>
            <a:miter lim="800000"/>
            <a:headEnd/>
            <a:tailEnd/>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algn="ctr" eaLnBrk="1" hangingPunct="1">
              <a:spcBef>
                <a:spcPct val="50000"/>
              </a:spcBef>
              <a:defRPr/>
            </a:pPr>
            <a:r>
              <a:rPr lang="it-IT" u="sng" dirty="0"/>
              <a:t>Livello di allarme</a:t>
            </a:r>
            <a:r>
              <a:rPr lang="it-IT" dirty="0"/>
              <a:t>: valore di concentrazione raggiunto il quale le autorità locali devono intervenire</a:t>
            </a:r>
          </a:p>
        </p:txBody>
      </p:sp>
      <p:sp>
        <p:nvSpPr>
          <p:cNvPr id="3" name="Rettangolo 2">
            <a:extLst>
              <a:ext uri="{FF2B5EF4-FFF2-40B4-BE49-F238E27FC236}">
                <a16:creationId xmlns="" xmlns:a16="http://schemas.microsoft.com/office/drawing/2014/main" id="{343F6D06-3A6B-CD51-49E6-D5BC954F6BFC}"/>
              </a:ext>
            </a:extLst>
          </p:cNvPr>
          <p:cNvSpPr/>
          <p:nvPr/>
        </p:nvSpPr>
        <p:spPr>
          <a:xfrm>
            <a:off x="274591" y="2636912"/>
            <a:ext cx="4081383" cy="1661993"/>
          </a:xfrm>
          <a:prstGeom prst="rect">
            <a:avLst/>
          </a:prstGeom>
          <a:ln>
            <a:solidFill>
              <a:srgbClr val="00B0F0"/>
            </a:solidFill>
          </a:ln>
          <a:effectLst>
            <a:glow rad="228600">
              <a:schemeClr val="accent2">
                <a:satMod val="175000"/>
                <a:alpha val="40000"/>
              </a:schemeClr>
            </a:glow>
          </a:effectLst>
        </p:spPr>
        <p:txBody>
          <a:bodyPr>
            <a:spAutoFit/>
          </a:bodyPr>
          <a:lstStyle/>
          <a:p>
            <a:pPr algn="ctr" eaLnBrk="1" hangingPunct="1">
              <a:spcBef>
                <a:spcPct val="50000"/>
              </a:spcBef>
              <a:defRPr/>
            </a:pPr>
            <a:r>
              <a:rPr lang="it-IT" sz="1700" u="sng" dirty="0"/>
              <a:t>Periodo di osservazione</a:t>
            </a:r>
            <a:r>
              <a:rPr lang="it-IT" sz="1700" dirty="0"/>
              <a:t>: intervallo di tempo che intercorre tra l’inizio del primo prelievo e la fine dell’ultimo, riferito ad un determinato sito o stazione di rilevamento e per ciascun inquinante</a:t>
            </a:r>
          </a:p>
        </p:txBody>
      </p:sp>
      <p:sp>
        <p:nvSpPr>
          <p:cNvPr id="4" name="Rettangolo 3">
            <a:extLst>
              <a:ext uri="{FF2B5EF4-FFF2-40B4-BE49-F238E27FC236}">
                <a16:creationId xmlns="" xmlns:a16="http://schemas.microsoft.com/office/drawing/2014/main" id="{11A0F77C-3064-CF5B-2AD7-0298CE7E49AA}"/>
              </a:ext>
            </a:extLst>
          </p:cNvPr>
          <p:cNvSpPr/>
          <p:nvPr/>
        </p:nvSpPr>
        <p:spPr>
          <a:xfrm>
            <a:off x="4634750" y="2506106"/>
            <a:ext cx="4572000" cy="1923604"/>
          </a:xfrm>
          <a:prstGeom prst="rect">
            <a:avLst/>
          </a:prstGeom>
          <a:ln>
            <a:solidFill>
              <a:srgbClr val="92D050"/>
            </a:solidFill>
          </a:ln>
          <a:effectLst>
            <a:glow rad="139700">
              <a:schemeClr val="accent5">
                <a:satMod val="175000"/>
                <a:alpha val="40000"/>
              </a:schemeClr>
            </a:glow>
          </a:effectLst>
        </p:spPr>
        <p:txBody>
          <a:bodyPr>
            <a:spAutoFit/>
          </a:bodyPr>
          <a:lstStyle/>
          <a:p>
            <a:pPr algn="ctr" eaLnBrk="1" hangingPunct="1">
              <a:spcBef>
                <a:spcPct val="50000"/>
              </a:spcBef>
              <a:defRPr/>
            </a:pPr>
            <a:r>
              <a:rPr lang="it-IT" sz="1700" u="sng" dirty="0"/>
              <a:t>Frequenza di osservazione</a:t>
            </a:r>
            <a:r>
              <a:rPr lang="it-IT" sz="1700" dirty="0"/>
              <a:t>: dato un numero N di campionamenti di un dato inquinante, sia n l’insieme dei valori di concentrazione Ci distinti tra loro; la frequenza di osservazione f associata ad ognuno di tali valori è il numero di volte in cui il medesimo valore Ci è osservato</a:t>
            </a:r>
          </a:p>
        </p:txBody>
      </p:sp>
      <p:sp>
        <p:nvSpPr>
          <p:cNvPr id="5" name="Rettangolo 4">
            <a:extLst>
              <a:ext uri="{FF2B5EF4-FFF2-40B4-BE49-F238E27FC236}">
                <a16:creationId xmlns="" xmlns:a16="http://schemas.microsoft.com/office/drawing/2014/main" id="{372B4BB6-283D-F12E-AAEB-81255AE9039C}"/>
              </a:ext>
            </a:extLst>
          </p:cNvPr>
          <p:cNvSpPr/>
          <p:nvPr/>
        </p:nvSpPr>
        <p:spPr>
          <a:xfrm>
            <a:off x="454612" y="4960911"/>
            <a:ext cx="3721343" cy="1015663"/>
          </a:xfrm>
          <a:prstGeom prst="rect">
            <a:avLst/>
          </a:prstGeom>
          <a:ln>
            <a:solidFill>
              <a:schemeClr val="accent1">
                <a:lumMod val="50000"/>
              </a:schemeClr>
            </a:solidFill>
          </a:ln>
          <a:effectLst>
            <a:glow rad="228600">
              <a:schemeClr val="accent4">
                <a:satMod val="175000"/>
                <a:alpha val="40000"/>
              </a:schemeClr>
            </a:glow>
          </a:effectLst>
        </p:spPr>
        <p:txBody>
          <a:bodyPr>
            <a:spAutoFit/>
          </a:bodyPr>
          <a:lstStyle/>
          <a:p>
            <a:pPr algn="ctr" eaLnBrk="1" hangingPunct="1">
              <a:spcBef>
                <a:spcPct val="50000"/>
              </a:spcBef>
              <a:defRPr/>
            </a:pPr>
            <a:r>
              <a:rPr lang="it-IT" u="sng" dirty="0"/>
              <a:t>Tempo di mediazione</a:t>
            </a:r>
            <a:r>
              <a:rPr lang="it-IT" dirty="0"/>
              <a:t>: intervallo di tempo richiesto per la mediazione dei dati</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numero diapositiva 6">
            <a:extLst>
              <a:ext uri="{FF2B5EF4-FFF2-40B4-BE49-F238E27FC236}">
                <a16:creationId xmlns="" xmlns:a16="http://schemas.microsoft.com/office/drawing/2014/main" id="{50EA7709-41A8-1333-E853-12378A9246C3}"/>
              </a:ext>
            </a:extLst>
          </p:cNvPr>
          <p:cNvSpPr txBox="1">
            <a:spLocks noGrp="1"/>
          </p:cNvSpPr>
          <p:nvPr/>
        </p:nvSpPr>
        <p:spPr bwMode="auto">
          <a:xfrm>
            <a:off x="8382000" y="6572250"/>
            <a:ext cx="4048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73544EAF-7CF9-42CB-9B66-8154F92AD086}" type="slidenum">
              <a:rPr lang="it-IT" altLang="it-IT" sz="1000">
                <a:latin typeface="Comic Sans MS" panose="030F0702030302020204" pitchFamily="66" charset="0"/>
              </a:rPr>
              <a:pPr algn="r" eaLnBrk="1" hangingPunct="1">
                <a:spcBef>
                  <a:spcPct val="0"/>
                </a:spcBef>
                <a:buFontTx/>
                <a:buNone/>
              </a:pPr>
              <a:t>30</a:t>
            </a:fld>
            <a:endParaRPr lang="it-IT" altLang="it-IT" sz="1000">
              <a:latin typeface="Comic Sans MS" panose="030F0702030302020204" pitchFamily="66" charset="0"/>
            </a:endParaRPr>
          </a:p>
        </p:txBody>
      </p:sp>
      <p:sp>
        <p:nvSpPr>
          <p:cNvPr id="31747" name="Segnaposto data 4">
            <a:extLst>
              <a:ext uri="{FF2B5EF4-FFF2-40B4-BE49-F238E27FC236}">
                <a16:creationId xmlns="" xmlns:a16="http://schemas.microsoft.com/office/drawing/2014/main" id="{DE70B93B-5AA6-944B-ADA8-9B6815E26F66}"/>
              </a:ext>
            </a:extLst>
          </p:cNvPr>
          <p:cNvSpPr txBox="1">
            <a:spLocks noGrp="1"/>
          </p:cNvSpPr>
          <p:nvPr/>
        </p:nvSpPr>
        <p:spPr bwMode="auto">
          <a:xfrm>
            <a:off x="457200" y="6651625"/>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000">
                <a:latin typeface="Comic Sans MS" panose="030F0702030302020204" pitchFamily="66" charset="0"/>
              </a:rPr>
              <a:t>Corso di  Chimica dell’Ambiente </a:t>
            </a:r>
          </a:p>
        </p:txBody>
      </p:sp>
      <p:sp>
        <p:nvSpPr>
          <p:cNvPr id="31749" name="CasellaDiTesto 4">
            <a:extLst>
              <a:ext uri="{FF2B5EF4-FFF2-40B4-BE49-F238E27FC236}">
                <a16:creationId xmlns="" xmlns:a16="http://schemas.microsoft.com/office/drawing/2014/main" id="{CB455FD2-9559-A5B4-D8F3-A6DA8F740212}"/>
              </a:ext>
            </a:extLst>
          </p:cNvPr>
          <p:cNvSpPr txBox="1">
            <a:spLocks noChangeArrowheads="1"/>
          </p:cNvSpPr>
          <p:nvPr/>
        </p:nvSpPr>
        <p:spPr bwMode="auto">
          <a:xfrm>
            <a:off x="250825" y="333375"/>
            <a:ext cx="8669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2000">
                <a:latin typeface="Comic Sans MS" panose="030F0702030302020204" pitchFamily="66" charset="0"/>
              </a:rPr>
              <a:t>Altro esempio di campionatori passivi sono i </a:t>
            </a:r>
            <a:r>
              <a:rPr lang="it-IT" altLang="it-IT" sz="2000">
                <a:solidFill>
                  <a:srgbClr val="FF0000"/>
                </a:solidFill>
                <a:latin typeface="Comic Sans MS" panose="030F0702030302020204" pitchFamily="66" charset="0"/>
              </a:rPr>
              <a:t>tubi diffusivi colorimetrici</a:t>
            </a:r>
            <a:r>
              <a:rPr lang="it-IT" altLang="it-IT" sz="2000">
                <a:latin typeface="Comic Sans MS" panose="030F0702030302020204" pitchFamily="66" charset="0"/>
              </a:rPr>
              <a:t>. </a:t>
            </a:r>
          </a:p>
        </p:txBody>
      </p:sp>
      <p:pic>
        <p:nvPicPr>
          <p:cNvPr id="31750" name="Immagine 5">
            <a:extLst>
              <a:ext uri="{FF2B5EF4-FFF2-40B4-BE49-F238E27FC236}">
                <a16:creationId xmlns="" xmlns:a16="http://schemas.microsoft.com/office/drawing/2014/main" id="{FE77C62B-2E48-E801-8B73-ADEAA62116D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538" y="1196975"/>
            <a:ext cx="3040062"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CasellaDiTesto 6">
            <a:extLst>
              <a:ext uri="{FF2B5EF4-FFF2-40B4-BE49-F238E27FC236}">
                <a16:creationId xmlns="" xmlns:a16="http://schemas.microsoft.com/office/drawing/2014/main" id="{B3B9CCC5-99C8-E790-153C-122F6B9A46CD}"/>
              </a:ext>
            </a:extLst>
          </p:cNvPr>
          <p:cNvSpPr txBox="1">
            <a:spLocks noChangeArrowheads="1"/>
          </p:cNvSpPr>
          <p:nvPr/>
        </p:nvSpPr>
        <p:spPr bwMode="auto">
          <a:xfrm>
            <a:off x="3779838" y="1268413"/>
            <a:ext cx="4803775"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2000">
                <a:latin typeface="Comic Sans MS" panose="030F0702030302020204" pitchFamily="66" charset="0"/>
              </a:rPr>
              <a:t>In questo caso si ha una risposta quantitativa, il sistema consente di monitorare direttamente il contaminante presente nell’aria. </a:t>
            </a:r>
          </a:p>
          <a:p>
            <a:pPr>
              <a:spcBef>
                <a:spcPct val="0"/>
              </a:spcBef>
              <a:buFontTx/>
              <a:buNone/>
            </a:pPr>
            <a:endParaRPr lang="it-IT" altLang="it-IT" sz="2000">
              <a:latin typeface="Comic Sans MS" panose="030F0702030302020204" pitchFamily="66" charset="0"/>
            </a:endParaRPr>
          </a:p>
          <a:p>
            <a:pPr>
              <a:spcBef>
                <a:spcPct val="0"/>
              </a:spcBef>
              <a:buFontTx/>
              <a:buNone/>
            </a:pPr>
            <a:r>
              <a:rPr lang="it-IT" altLang="it-IT" sz="2000">
                <a:latin typeface="Comic Sans MS" panose="030F0702030302020204" pitchFamily="66" charset="0"/>
              </a:rPr>
              <a:t>Si tratta di tubi di vetro all’interno dei quali c’è un reagente; quando il tubo viene aperto, il reagente può reagire con il contaminante dell’aria.  </a:t>
            </a:r>
          </a:p>
        </p:txBody>
      </p:sp>
      <p:sp>
        <p:nvSpPr>
          <p:cNvPr id="31752" name="CasellaDiTesto 7">
            <a:extLst>
              <a:ext uri="{FF2B5EF4-FFF2-40B4-BE49-F238E27FC236}">
                <a16:creationId xmlns="" xmlns:a16="http://schemas.microsoft.com/office/drawing/2014/main" id="{62DCCF18-B702-066F-3D5D-AC2D683AD236}"/>
              </a:ext>
            </a:extLst>
          </p:cNvPr>
          <p:cNvSpPr txBox="1">
            <a:spLocks noChangeArrowheads="1"/>
          </p:cNvSpPr>
          <p:nvPr/>
        </p:nvSpPr>
        <p:spPr bwMode="auto">
          <a:xfrm>
            <a:off x="323850" y="4581525"/>
            <a:ext cx="846296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2000">
                <a:latin typeface="Comic Sans MS" panose="030F0702030302020204" pitchFamily="66" charset="0"/>
              </a:rPr>
              <a:t>La reazione comporta un viraggio del colore lungo la barra.</a:t>
            </a:r>
          </a:p>
          <a:p>
            <a:pPr>
              <a:spcBef>
                <a:spcPct val="0"/>
              </a:spcBef>
              <a:buFontTx/>
              <a:buNone/>
            </a:pPr>
            <a:r>
              <a:rPr lang="it-IT" altLang="it-IT" sz="2000">
                <a:latin typeface="Comic Sans MS" panose="030F0702030302020204" pitchFamily="66" charset="0"/>
              </a:rPr>
              <a:t>La lunghezza della barra colorata è direttamente proporzionale alla quantità di contaminante presente nell’aria. </a:t>
            </a:r>
          </a:p>
          <a:p>
            <a:pPr>
              <a:spcBef>
                <a:spcPct val="0"/>
              </a:spcBef>
              <a:buFontTx/>
              <a:buNone/>
            </a:pPr>
            <a:r>
              <a:rPr lang="it-IT" altLang="it-IT" sz="2000">
                <a:latin typeface="Comic Sans MS" panose="030F0702030302020204" pitchFamily="66" charset="0"/>
              </a:rPr>
              <a:t>La scala graduata consente la lettura della concentrazione. </a:t>
            </a:r>
          </a:p>
          <a:p>
            <a:pPr>
              <a:spcBef>
                <a:spcPct val="0"/>
              </a:spcBef>
              <a:buFontTx/>
              <a:buNone/>
            </a:pPr>
            <a:r>
              <a:rPr lang="it-IT" altLang="it-IT" sz="2000">
                <a:latin typeface="Comic Sans MS" panose="030F0702030302020204" pitchFamily="66" charset="0"/>
              </a:rPr>
              <a:t>Va bene per concentrazioni nell’ordine dei ppm. Ne esistono tipologie differenti per la misura del singolo contaminate oppure per le miscele.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numero diapositiva 6">
            <a:extLst>
              <a:ext uri="{FF2B5EF4-FFF2-40B4-BE49-F238E27FC236}">
                <a16:creationId xmlns="" xmlns:a16="http://schemas.microsoft.com/office/drawing/2014/main" id="{BBA58B2A-96B9-AD11-CCA9-22289317D27E}"/>
              </a:ext>
            </a:extLst>
          </p:cNvPr>
          <p:cNvSpPr txBox="1">
            <a:spLocks noGrp="1"/>
          </p:cNvSpPr>
          <p:nvPr/>
        </p:nvSpPr>
        <p:spPr bwMode="auto">
          <a:xfrm>
            <a:off x="8382000" y="6572250"/>
            <a:ext cx="4048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D5211C3A-9459-414E-8E87-9FA75D62F9C0}" type="slidenum">
              <a:rPr lang="it-IT" altLang="it-IT" sz="1000">
                <a:latin typeface="Comic Sans MS" panose="030F0702030302020204" pitchFamily="66" charset="0"/>
              </a:rPr>
              <a:pPr algn="r" eaLnBrk="1" hangingPunct="1">
                <a:spcBef>
                  <a:spcPct val="0"/>
                </a:spcBef>
                <a:buFontTx/>
                <a:buNone/>
              </a:pPr>
              <a:t>31</a:t>
            </a:fld>
            <a:endParaRPr lang="it-IT" altLang="it-IT" sz="1000">
              <a:latin typeface="Comic Sans MS" panose="030F0702030302020204" pitchFamily="66" charset="0"/>
            </a:endParaRPr>
          </a:p>
        </p:txBody>
      </p:sp>
      <p:sp>
        <p:nvSpPr>
          <p:cNvPr id="32771" name="Segnaposto data 4">
            <a:extLst>
              <a:ext uri="{FF2B5EF4-FFF2-40B4-BE49-F238E27FC236}">
                <a16:creationId xmlns="" xmlns:a16="http://schemas.microsoft.com/office/drawing/2014/main" id="{E82CBE34-02CA-8870-E8C0-F604F1EC0496}"/>
              </a:ext>
            </a:extLst>
          </p:cNvPr>
          <p:cNvSpPr txBox="1">
            <a:spLocks noGrp="1"/>
          </p:cNvSpPr>
          <p:nvPr/>
        </p:nvSpPr>
        <p:spPr bwMode="auto">
          <a:xfrm>
            <a:off x="457200" y="6651625"/>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000">
                <a:latin typeface="Comic Sans MS" panose="030F0702030302020204" pitchFamily="66" charset="0"/>
              </a:rPr>
              <a:t>Corso di  Chimica dell’Ambiente </a:t>
            </a:r>
          </a:p>
        </p:txBody>
      </p:sp>
      <p:pic>
        <p:nvPicPr>
          <p:cNvPr id="32773" name="Immagine 4">
            <a:extLst>
              <a:ext uri="{FF2B5EF4-FFF2-40B4-BE49-F238E27FC236}">
                <a16:creationId xmlns="" xmlns:a16="http://schemas.microsoft.com/office/drawing/2014/main" id="{6BFA3CA7-006E-04FF-95FA-9ADB489C65F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476250"/>
            <a:ext cx="5776913"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CasellaDiTesto 5">
            <a:extLst>
              <a:ext uri="{FF2B5EF4-FFF2-40B4-BE49-F238E27FC236}">
                <a16:creationId xmlns="" xmlns:a16="http://schemas.microsoft.com/office/drawing/2014/main" id="{ABD8C1EB-B467-3085-5C9C-147E17C47E5D}"/>
              </a:ext>
            </a:extLst>
          </p:cNvPr>
          <p:cNvSpPr txBox="1">
            <a:spLocks noChangeArrowheads="1"/>
          </p:cNvSpPr>
          <p:nvPr/>
        </p:nvSpPr>
        <p:spPr bwMode="auto">
          <a:xfrm>
            <a:off x="6878638" y="1196975"/>
            <a:ext cx="18732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2000">
                <a:latin typeface="Comic Sans MS" panose="030F0702030302020204" pitchFamily="66" charset="0"/>
              </a:rPr>
              <a:t>«Coupon» per la corrosione del piombo </a:t>
            </a:r>
          </a:p>
        </p:txBody>
      </p:sp>
      <p:cxnSp>
        <p:nvCxnSpPr>
          <p:cNvPr id="8" name="Connettore 2 7">
            <a:extLst>
              <a:ext uri="{FF2B5EF4-FFF2-40B4-BE49-F238E27FC236}">
                <a16:creationId xmlns="" xmlns:a16="http://schemas.microsoft.com/office/drawing/2014/main" id="{B031BDB2-7265-7EFB-0C4C-545461BEFF60}"/>
              </a:ext>
            </a:extLst>
          </p:cNvPr>
          <p:cNvCxnSpPr/>
          <p:nvPr/>
        </p:nvCxnSpPr>
        <p:spPr>
          <a:xfrm flipH="1">
            <a:off x="4953000" y="1704975"/>
            <a:ext cx="1851025" cy="211138"/>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32776" name="CasellaDiTesto 8">
            <a:extLst>
              <a:ext uri="{FF2B5EF4-FFF2-40B4-BE49-F238E27FC236}">
                <a16:creationId xmlns="" xmlns:a16="http://schemas.microsoft.com/office/drawing/2014/main" id="{329D5CF6-B4DB-204D-8C45-255BA4E8D56A}"/>
              </a:ext>
            </a:extLst>
          </p:cNvPr>
          <p:cNvSpPr txBox="1">
            <a:spLocks noChangeArrowheads="1"/>
          </p:cNvSpPr>
          <p:nvPr/>
        </p:nvSpPr>
        <p:spPr bwMode="auto">
          <a:xfrm>
            <a:off x="457200" y="0"/>
            <a:ext cx="8075613"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2000">
                <a:latin typeface="Comic Sans MS" panose="030F0702030302020204" pitchFamily="66" charset="0"/>
              </a:rPr>
              <a:t>Monitoraggio con i «coupon»</a:t>
            </a:r>
          </a:p>
        </p:txBody>
      </p:sp>
      <p:sp>
        <p:nvSpPr>
          <p:cNvPr id="32777" name="CasellaDiTesto 9">
            <a:extLst>
              <a:ext uri="{FF2B5EF4-FFF2-40B4-BE49-F238E27FC236}">
                <a16:creationId xmlns="" xmlns:a16="http://schemas.microsoft.com/office/drawing/2014/main" id="{BE908B3E-54D4-18FE-359F-9997C84F7A25}"/>
              </a:ext>
            </a:extLst>
          </p:cNvPr>
          <p:cNvSpPr txBox="1">
            <a:spLocks noChangeArrowheads="1"/>
          </p:cNvSpPr>
          <p:nvPr/>
        </p:nvSpPr>
        <p:spPr bwMode="auto">
          <a:xfrm>
            <a:off x="179388" y="5013325"/>
            <a:ext cx="8404225"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2000">
                <a:latin typeface="Comic Sans MS" panose="030F0702030302020204" pitchFamily="66" charset="0"/>
              </a:rPr>
              <a:t>Con questi sistemi non si fa un monitoraggio della composizione dell’aria, ma piuttosto si valuta l’effetto dell’aria stessa sui materiali esposti. In tal senso fornisce una stima del potenziale degradativo dell’aria. I materiali del coupon sono vari, tipicamente vendono stimanti gli effetti sui metalli o leghe oppure su materiali calcarei.</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a:extLst>
              <a:ext uri="{FF2B5EF4-FFF2-40B4-BE49-F238E27FC236}">
                <a16:creationId xmlns="" xmlns:a16="http://schemas.microsoft.com/office/drawing/2014/main" id="{9B57ACDA-CFA9-9D29-0640-AAE78CF478AC}"/>
              </a:ext>
            </a:extLst>
          </p:cNvPr>
          <p:cNvSpPr txBox="1">
            <a:spLocks noChangeArrowheads="1"/>
          </p:cNvSpPr>
          <p:nvPr/>
        </p:nvSpPr>
        <p:spPr bwMode="auto">
          <a:xfrm>
            <a:off x="1676400" y="0"/>
            <a:ext cx="609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000">
                <a:solidFill>
                  <a:srgbClr val="FF0000"/>
                </a:solidFill>
                <a:latin typeface="Comic Sans MS" panose="030F0702030302020204" pitchFamily="66" charset="0"/>
              </a:rPr>
              <a:t>Analizzatore di particolato</a:t>
            </a:r>
          </a:p>
        </p:txBody>
      </p:sp>
      <p:pic>
        <p:nvPicPr>
          <p:cNvPr id="33795" name="Picture 3" descr="analizzatore polveri">
            <a:extLst>
              <a:ext uri="{FF2B5EF4-FFF2-40B4-BE49-F238E27FC236}">
                <a16:creationId xmlns="" xmlns:a16="http://schemas.microsoft.com/office/drawing/2014/main" id="{94AC086F-34F7-4F58-6084-F240E2DC5A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2850" y="2144713"/>
            <a:ext cx="5294313" cy="431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 Box 4">
            <a:extLst>
              <a:ext uri="{FF2B5EF4-FFF2-40B4-BE49-F238E27FC236}">
                <a16:creationId xmlns="" xmlns:a16="http://schemas.microsoft.com/office/drawing/2014/main" id="{9B902F9D-92F8-8E37-4857-4C6A4CD65045}"/>
              </a:ext>
            </a:extLst>
          </p:cNvPr>
          <p:cNvSpPr txBox="1">
            <a:spLocks noChangeArrowheads="1"/>
          </p:cNvSpPr>
          <p:nvPr/>
        </p:nvSpPr>
        <p:spPr bwMode="auto">
          <a:xfrm>
            <a:off x="838200" y="533400"/>
            <a:ext cx="79248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000">
                <a:latin typeface="Comic Sans MS" panose="030F0702030302020204" pitchFamily="66" charset="0"/>
              </a:rPr>
              <a:t>Il sistema automatico di campionamento delle particelle sospese, non fornisce informazioni sulle dimensioni e sulla composizione del materiale raccolto. Si sfrutta l’assorbimento da parte del materiale solido delle particelle </a:t>
            </a:r>
            <a:r>
              <a:rPr lang="it-IT" altLang="it-IT" sz="2000">
                <a:latin typeface="Comic Sans MS" panose="030F0702030302020204" pitchFamily="66" charset="0"/>
                <a:sym typeface="Symbol" panose="05050102010706020507" pitchFamily="18" charset="2"/>
              </a:rPr>
              <a:t> generate da un’opportuna sorgente.</a:t>
            </a:r>
            <a:endParaRPr lang="it-IT" altLang="it-IT" sz="2000">
              <a:latin typeface="Comic Sans MS" panose="030F0702030302020204" pitchFamily="66" charset="0"/>
            </a:endParaRPr>
          </a:p>
        </p:txBody>
      </p:sp>
      <p:sp>
        <p:nvSpPr>
          <p:cNvPr id="33797" name="Segnaposto numero diapositiva 6">
            <a:extLst>
              <a:ext uri="{FF2B5EF4-FFF2-40B4-BE49-F238E27FC236}">
                <a16:creationId xmlns="" xmlns:a16="http://schemas.microsoft.com/office/drawing/2014/main" id="{3E669EC8-E865-4885-0136-B806B84686FA}"/>
              </a:ext>
            </a:extLst>
          </p:cNvPr>
          <p:cNvSpPr txBox="1">
            <a:spLocks noGrp="1"/>
          </p:cNvSpPr>
          <p:nvPr/>
        </p:nvSpPr>
        <p:spPr bwMode="auto">
          <a:xfrm>
            <a:off x="8382000" y="6572250"/>
            <a:ext cx="4048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8BCCD14D-C128-40E0-B113-DCB8F1E45BA2}" type="slidenum">
              <a:rPr lang="it-IT" altLang="it-IT" sz="1000">
                <a:latin typeface="Comic Sans MS" panose="030F0702030302020204" pitchFamily="66" charset="0"/>
              </a:rPr>
              <a:pPr algn="r" eaLnBrk="1" hangingPunct="1">
                <a:spcBef>
                  <a:spcPct val="0"/>
                </a:spcBef>
                <a:buFontTx/>
                <a:buNone/>
              </a:pPr>
              <a:t>32</a:t>
            </a:fld>
            <a:endParaRPr lang="it-IT" altLang="it-IT" sz="1000">
              <a:latin typeface="Comic Sans MS" panose="030F0702030302020204" pitchFamily="66" charset="0"/>
            </a:endParaRPr>
          </a:p>
        </p:txBody>
      </p:sp>
      <p:sp>
        <p:nvSpPr>
          <p:cNvPr id="33798" name="Segnaposto data 4">
            <a:extLst>
              <a:ext uri="{FF2B5EF4-FFF2-40B4-BE49-F238E27FC236}">
                <a16:creationId xmlns="" xmlns:a16="http://schemas.microsoft.com/office/drawing/2014/main" id="{6E2EC5DE-6DC1-385A-E251-D88F88505A2F}"/>
              </a:ext>
            </a:extLst>
          </p:cNvPr>
          <p:cNvSpPr txBox="1">
            <a:spLocks noGrp="1"/>
          </p:cNvSpPr>
          <p:nvPr/>
        </p:nvSpPr>
        <p:spPr bwMode="auto">
          <a:xfrm>
            <a:off x="457200" y="6651625"/>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000">
                <a:latin typeface="Comic Sans MS" panose="030F0702030302020204" pitchFamily="66" charset="0"/>
              </a:rPr>
              <a:t>Corso di  Chimica dell’Ambiente </a:t>
            </a:r>
          </a:p>
        </p:txBody>
      </p:sp>
      <p:sp>
        <p:nvSpPr>
          <p:cNvPr id="33800" name="CasellaDiTesto 1">
            <a:extLst>
              <a:ext uri="{FF2B5EF4-FFF2-40B4-BE49-F238E27FC236}">
                <a16:creationId xmlns="" xmlns:a16="http://schemas.microsoft.com/office/drawing/2014/main" id="{4E6B223D-9705-014D-7D1F-072E75F0498D}"/>
              </a:ext>
            </a:extLst>
          </p:cNvPr>
          <p:cNvSpPr txBox="1">
            <a:spLocks noChangeArrowheads="1"/>
          </p:cNvSpPr>
          <p:nvPr/>
        </p:nvSpPr>
        <p:spPr bwMode="auto">
          <a:xfrm>
            <a:off x="107950" y="1916113"/>
            <a:ext cx="33940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1600">
                <a:latin typeface="Comic Sans MS" panose="030F0702030302020204" pitchFamily="66" charset="0"/>
              </a:rPr>
              <a:t>Questa tecnica restituisce come informazione la quantità di massa presente e non fornisce indicazioni sulla segregazione dimensionale.</a:t>
            </a:r>
          </a:p>
          <a:p>
            <a:pPr algn="ctr" eaLnBrk="1" hangingPunct="1">
              <a:spcBef>
                <a:spcPct val="0"/>
              </a:spcBef>
              <a:buFontTx/>
              <a:buNone/>
            </a:pPr>
            <a:endParaRPr lang="it-IT" altLang="it-IT" sz="1600">
              <a:latin typeface="Comic Sans MS" panose="030F0702030302020204" pitchFamily="66"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ttangolo 1">
            <a:extLst>
              <a:ext uri="{FF2B5EF4-FFF2-40B4-BE49-F238E27FC236}">
                <a16:creationId xmlns="" xmlns:a16="http://schemas.microsoft.com/office/drawing/2014/main" id="{280F1023-8FCA-6BA2-7D75-E25951B394C1}"/>
              </a:ext>
            </a:extLst>
          </p:cNvPr>
          <p:cNvSpPr>
            <a:spLocks noChangeArrowheads="1"/>
          </p:cNvSpPr>
          <p:nvPr/>
        </p:nvSpPr>
        <p:spPr bwMode="auto">
          <a:xfrm>
            <a:off x="395288" y="836613"/>
            <a:ext cx="338455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eaLnBrk="1" hangingPunct="1"/>
            <a:r>
              <a:rPr lang="it-IT" altLang="it-IT"/>
              <a:t>Una varante è quello degli OPC (Optical Particle Counters) ossia sistemi in cui una radiazione (solitamente a 670 nm) irradia il campione. La radiazione viene deviata ad angoli diversi dalle diverse particelle (principio del light scattering) ed in misura proporzionale alla concentrazione di queste, per cui la tecnica restituisce l’informazione sul numero di particelle e sulle loro dimensioni.</a:t>
            </a:r>
          </a:p>
        </p:txBody>
      </p:sp>
      <p:sp>
        <p:nvSpPr>
          <p:cNvPr id="34819" name="Segnaposto numero diapositiva 6">
            <a:extLst>
              <a:ext uri="{FF2B5EF4-FFF2-40B4-BE49-F238E27FC236}">
                <a16:creationId xmlns="" xmlns:a16="http://schemas.microsoft.com/office/drawing/2014/main" id="{B008CEA4-7ECD-967E-EEB7-19FB21F513F4}"/>
              </a:ext>
            </a:extLst>
          </p:cNvPr>
          <p:cNvSpPr txBox="1">
            <a:spLocks noGrp="1"/>
          </p:cNvSpPr>
          <p:nvPr/>
        </p:nvSpPr>
        <p:spPr bwMode="auto">
          <a:xfrm>
            <a:off x="8382000" y="6572250"/>
            <a:ext cx="4048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5640640E-75F0-4400-BEAD-38627117ABE0}" type="slidenum">
              <a:rPr lang="it-IT" altLang="it-IT" sz="1000">
                <a:latin typeface="Comic Sans MS" panose="030F0702030302020204" pitchFamily="66" charset="0"/>
              </a:rPr>
              <a:pPr algn="r" eaLnBrk="1" hangingPunct="1">
                <a:spcBef>
                  <a:spcPct val="0"/>
                </a:spcBef>
                <a:buFontTx/>
                <a:buNone/>
              </a:pPr>
              <a:t>33</a:t>
            </a:fld>
            <a:endParaRPr lang="it-IT" altLang="it-IT" sz="1000">
              <a:latin typeface="Comic Sans MS" panose="030F0702030302020204" pitchFamily="66" charset="0"/>
            </a:endParaRPr>
          </a:p>
        </p:txBody>
      </p:sp>
      <p:sp>
        <p:nvSpPr>
          <p:cNvPr id="34820" name="Segnaposto data 4">
            <a:extLst>
              <a:ext uri="{FF2B5EF4-FFF2-40B4-BE49-F238E27FC236}">
                <a16:creationId xmlns="" xmlns:a16="http://schemas.microsoft.com/office/drawing/2014/main" id="{5E04776B-BAD5-5B7F-D991-FAB2966C268D}"/>
              </a:ext>
            </a:extLst>
          </p:cNvPr>
          <p:cNvSpPr txBox="1">
            <a:spLocks noGrp="1"/>
          </p:cNvSpPr>
          <p:nvPr/>
        </p:nvSpPr>
        <p:spPr bwMode="auto">
          <a:xfrm>
            <a:off x="457200" y="6651625"/>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000">
                <a:latin typeface="Comic Sans MS" panose="030F0702030302020204" pitchFamily="66" charset="0"/>
              </a:rPr>
              <a:t>Corso di  Chimica dell’Ambiente </a:t>
            </a:r>
          </a:p>
        </p:txBody>
      </p:sp>
      <p:pic>
        <p:nvPicPr>
          <p:cNvPr id="34822" name="Immagine 5">
            <a:extLst>
              <a:ext uri="{FF2B5EF4-FFF2-40B4-BE49-F238E27FC236}">
                <a16:creationId xmlns="" xmlns:a16="http://schemas.microsoft.com/office/drawing/2014/main" id="{5147FC38-1579-D4AD-3184-BA2406D53AE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41750" y="1484313"/>
            <a:ext cx="4989513"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CasellaDiTesto 6">
            <a:extLst>
              <a:ext uri="{FF2B5EF4-FFF2-40B4-BE49-F238E27FC236}">
                <a16:creationId xmlns="" xmlns:a16="http://schemas.microsoft.com/office/drawing/2014/main" id="{DD69F465-BB69-60CB-4C5A-9E1D68C926B1}"/>
              </a:ext>
            </a:extLst>
          </p:cNvPr>
          <p:cNvSpPr txBox="1">
            <a:spLocks noChangeArrowheads="1"/>
          </p:cNvSpPr>
          <p:nvPr/>
        </p:nvSpPr>
        <p:spPr bwMode="auto">
          <a:xfrm>
            <a:off x="827088" y="188913"/>
            <a:ext cx="7200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pPr algn="ctr"/>
            <a:r>
              <a:rPr lang="it-IT" altLang="it-IT"/>
              <a:t>Contatori ottici di particelle </a:t>
            </a:r>
          </a:p>
        </p:txBody>
      </p:sp>
      <p:sp>
        <p:nvSpPr>
          <p:cNvPr id="34824" name="CasellaDiTesto 7">
            <a:extLst>
              <a:ext uri="{FF2B5EF4-FFF2-40B4-BE49-F238E27FC236}">
                <a16:creationId xmlns="" xmlns:a16="http://schemas.microsoft.com/office/drawing/2014/main" id="{261AC919-ED66-730C-7126-275829FE3BF2}"/>
              </a:ext>
            </a:extLst>
          </p:cNvPr>
          <p:cNvSpPr txBox="1">
            <a:spLocks noChangeArrowheads="1"/>
          </p:cNvSpPr>
          <p:nvPr/>
        </p:nvSpPr>
        <p:spPr bwMode="auto">
          <a:xfrm>
            <a:off x="4953000" y="863600"/>
            <a:ext cx="27670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r>
              <a:rPr lang="it-IT" altLang="it-IT" sz="1600"/>
              <a:t>Principio del metodo</a:t>
            </a:r>
          </a:p>
        </p:txBody>
      </p:sp>
      <p:pic>
        <p:nvPicPr>
          <p:cNvPr id="34825" name="Immagine 8">
            <a:extLst>
              <a:ext uri="{FF2B5EF4-FFF2-40B4-BE49-F238E27FC236}">
                <a16:creationId xmlns="" xmlns:a16="http://schemas.microsoft.com/office/drawing/2014/main" id="{459BEA94-9FB7-0E39-F7AE-F03E55CF5F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0113" y="3716338"/>
            <a:ext cx="3575050" cy="232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6" name="CasellaDiTesto 9">
            <a:extLst>
              <a:ext uri="{FF2B5EF4-FFF2-40B4-BE49-F238E27FC236}">
                <a16:creationId xmlns="" xmlns:a16="http://schemas.microsoft.com/office/drawing/2014/main" id="{EA287CF4-C583-351B-0ECA-E4236B9A520F}"/>
              </a:ext>
            </a:extLst>
          </p:cNvPr>
          <p:cNvSpPr txBox="1">
            <a:spLocks noChangeArrowheads="1"/>
          </p:cNvSpPr>
          <p:nvPr/>
        </p:nvSpPr>
        <p:spPr bwMode="auto">
          <a:xfrm>
            <a:off x="5673725" y="6045200"/>
            <a:ext cx="2354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panose="030F0702030302020204" pitchFamily="66" charset="0"/>
              </a:defRPr>
            </a:lvl1pPr>
            <a:lvl2pPr marL="742950" indent="-285750">
              <a:defRPr sz="2000">
                <a:solidFill>
                  <a:schemeClr val="tx1"/>
                </a:solidFill>
                <a:latin typeface="Comic Sans MS" panose="030F0702030302020204" pitchFamily="66" charset="0"/>
              </a:defRPr>
            </a:lvl2pPr>
            <a:lvl3pPr marL="1143000" indent="-228600">
              <a:defRPr sz="2000">
                <a:solidFill>
                  <a:schemeClr val="tx1"/>
                </a:solidFill>
                <a:latin typeface="Comic Sans MS" panose="030F0702030302020204" pitchFamily="66" charset="0"/>
              </a:defRPr>
            </a:lvl3pPr>
            <a:lvl4pPr marL="1600200" indent="-228600">
              <a:defRPr sz="2000">
                <a:solidFill>
                  <a:schemeClr val="tx1"/>
                </a:solidFill>
                <a:latin typeface="Comic Sans MS" panose="030F0702030302020204" pitchFamily="66" charset="0"/>
              </a:defRPr>
            </a:lvl4pPr>
            <a:lvl5pPr marL="2057400" indent="-228600">
              <a:defRPr sz="2000">
                <a:solidFill>
                  <a:schemeClr val="tx1"/>
                </a:solidFill>
                <a:latin typeface="Comic Sans MS" panose="030F0702030302020204" pitchFamily="66" charset="0"/>
              </a:defRPr>
            </a:lvl5pPr>
            <a:lvl6pPr marL="2514600" indent="-228600" eaLnBrk="0" fontAlgn="base" hangingPunct="0">
              <a:spcBef>
                <a:spcPct val="0"/>
              </a:spcBef>
              <a:spcAft>
                <a:spcPct val="0"/>
              </a:spcAft>
              <a:defRPr sz="2000">
                <a:solidFill>
                  <a:schemeClr val="tx1"/>
                </a:solidFill>
                <a:latin typeface="Comic Sans MS" panose="030F0702030302020204" pitchFamily="66" charset="0"/>
              </a:defRPr>
            </a:lvl6pPr>
            <a:lvl7pPr marL="2971800" indent="-228600" eaLnBrk="0" fontAlgn="base" hangingPunct="0">
              <a:spcBef>
                <a:spcPct val="0"/>
              </a:spcBef>
              <a:spcAft>
                <a:spcPct val="0"/>
              </a:spcAft>
              <a:defRPr sz="2000">
                <a:solidFill>
                  <a:schemeClr val="tx1"/>
                </a:solidFill>
                <a:latin typeface="Comic Sans MS" panose="030F0702030302020204" pitchFamily="66" charset="0"/>
              </a:defRPr>
            </a:lvl7pPr>
            <a:lvl8pPr marL="3429000" indent="-228600" eaLnBrk="0" fontAlgn="base" hangingPunct="0">
              <a:spcBef>
                <a:spcPct val="0"/>
              </a:spcBef>
              <a:spcAft>
                <a:spcPct val="0"/>
              </a:spcAft>
              <a:defRPr sz="2000">
                <a:solidFill>
                  <a:schemeClr val="tx1"/>
                </a:solidFill>
                <a:latin typeface="Comic Sans MS" panose="030F0702030302020204" pitchFamily="66" charset="0"/>
              </a:defRPr>
            </a:lvl8pPr>
            <a:lvl9pPr marL="3886200" indent="-228600" eaLnBrk="0" fontAlgn="base" hangingPunct="0">
              <a:spcBef>
                <a:spcPct val="0"/>
              </a:spcBef>
              <a:spcAft>
                <a:spcPct val="0"/>
              </a:spcAft>
              <a:defRPr sz="2000">
                <a:solidFill>
                  <a:schemeClr val="tx1"/>
                </a:solidFill>
                <a:latin typeface="Comic Sans MS" panose="030F0702030302020204" pitchFamily="66" charset="0"/>
              </a:defRPr>
            </a:lvl9pPr>
          </a:lstStyle>
          <a:p>
            <a:r>
              <a:rPr lang="it-IT" altLang="it-IT"/>
              <a:t>OPC Grimm</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a:extLst>
              <a:ext uri="{FF2B5EF4-FFF2-40B4-BE49-F238E27FC236}">
                <a16:creationId xmlns="" xmlns:a16="http://schemas.microsoft.com/office/drawing/2014/main" id="{6AC3433E-7245-5C9A-FAC3-306AEEAE64D2}"/>
              </a:ext>
            </a:extLst>
          </p:cNvPr>
          <p:cNvSpPr txBox="1">
            <a:spLocks noChangeArrowheads="1"/>
          </p:cNvSpPr>
          <p:nvPr/>
        </p:nvSpPr>
        <p:spPr bwMode="auto">
          <a:xfrm>
            <a:off x="1676400" y="0"/>
            <a:ext cx="609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000">
                <a:solidFill>
                  <a:srgbClr val="FF0000"/>
                </a:solidFill>
                <a:latin typeface="Comic Sans MS" panose="030F0702030302020204" pitchFamily="66" charset="0"/>
              </a:rPr>
              <a:t>Analizzatore di particolato</a:t>
            </a:r>
          </a:p>
        </p:txBody>
      </p:sp>
      <p:sp>
        <p:nvSpPr>
          <p:cNvPr id="35843" name="Text Box 3">
            <a:extLst>
              <a:ext uri="{FF2B5EF4-FFF2-40B4-BE49-F238E27FC236}">
                <a16:creationId xmlns="" xmlns:a16="http://schemas.microsoft.com/office/drawing/2014/main" id="{50BBBF9C-07B9-1D0C-788E-62C9D4D49345}"/>
              </a:ext>
            </a:extLst>
          </p:cNvPr>
          <p:cNvSpPr txBox="1">
            <a:spLocks noChangeArrowheads="1"/>
          </p:cNvSpPr>
          <p:nvPr/>
        </p:nvSpPr>
        <p:spPr bwMode="auto">
          <a:xfrm>
            <a:off x="762000" y="685800"/>
            <a:ext cx="8001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000">
                <a:latin typeface="Comic Sans MS" panose="030F0702030302020204" pitchFamily="66" charset="0"/>
              </a:rPr>
              <a:t>Poiché però come detto precedentemente è molto importante avere informazioni sulla distribuzione dimensionale del particolato, si fa spesso ricorse a tecniche di analisi differenti:</a:t>
            </a:r>
          </a:p>
        </p:txBody>
      </p:sp>
      <p:pic>
        <p:nvPicPr>
          <p:cNvPr id="37892" name="Picture 4" descr="analizzatore polveri II">
            <a:extLst>
              <a:ext uri="{FF2B5EF4-FFF2-40B4-BE49-F238E27FC236}">
                <a16:creationId xmlns="" xmlns:a16="http://schemas.microsoft.com/office/drawing/2014/main" id="{2F730099-5814-608A-1FFF-197DB292E2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0" y="1712913"/>
            <a:ext cx="44608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 Box 5">
            <a:extLst>
              <a:ext uri="{FF2B5EF4-FFF2-40B4-BE49-F238E27FC236}">
                <a16:creationId xmlns="" xmlns:a16="http://schemas.microsoft.com/office/drawing/2014/main" id="{FD325600-2BB7-1E73-FB92-CCB1514B0F55}"/>
              </a:ext>
            </a:extLst>
          </p:cNvPr>
          <p:cNvSpPr txBox="1">
            <a:spLocks noChangeArrowheads="1"/>
          </p:cNvSpPr>
          <p:nvPr/>
        </p:nvSpPr>
        <p:spPr bwMode="auto">
          <a:xfrm>
            <a:off x="5084763" y="1927225"/>
            <a:ext cx="3886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800">
                <a:latin typeface="Comic Sans MS" panose="030F0702030302020204" pitchFamily="66" charset="0"/>
              </a:rPr>
              <a:t>Con questo strumento detto conimetro a urto virtuale, è possibile ad esempio differenziare almeno due frazioni di particolato.</a:t>
            </a:r>
          </a:p>
        </p:txBody>
      </p:sp>
      <p:grpSp>
        <p:nvGrpSpPr>
          <p:cNvPr id="2" name="Group 9">
            <a:extLst>
              <a:ext uri="{FF2B5EF4-FFF2-40B4-BE49-F238E27FC236}">
                <a16:creationId xmlns="" xmlns:a16="http://schemas.microsoft.com/office/drawing/2014/main" id="{8AAF95DD-4190-8EF1-FA6D-B8CD8CAACA3D}"/>
              </a:ext>
            </a:extLst>
          </p:cNvPr>
          <p:cNvGrpSpPr>
            <a:grpSpLocks/>
          </p:cNvGrpSpPr>
          <p:nvPr/>
        </p:nvGrpSpPr>
        <p:grpSpPr bwMode="auto">
          <a:xfrm rot="-1044265">
            <a:off x="1792288" y="5173663"/>
            <a:ext cx="3706812" cy="901700"/>
            <a:chOff x="1121" y="3264"/>
            <a:chExt cx="2335" cy="568"/>
          </a:xfrm>
        </p:grpSpPr>
        <p:sp>
          <p:nvSpPr>
            <p:cNvPr id="35852" name="Line 6">
              <a:extLst>
                <a:ext uri="{FF2B5EF4-FFF2-40B4-BE49-F238E27FC236}">
                  <a16:creationId xmlns="" xmlns:a16="http://schemas.microsoft.com/office/drawing/2014/main" id="{3A9E6E1E-04AC-639E-D686-B39D496B0E31}"/>
                </a:ext>
              </a:extLst>
            </p:cNvPr>
            <p:cNvSpPr>
              <a:spLocks noChangeShapeType="1"/>
            </p:cNvSpPr>
            <p:nvPr/>
          </p:nvSpPr>
          <p:spPr bwMode="auto">
            <a:xfrm flipV="1">
              <a:off x="2108" y="3264"/>
              <a:ext cx="1300" cy="56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5853" name="Line 7">
              <a:extLst>
                <a:ext uri="{FF2B5EF4-FFF2-40B4-BE49-F238E27FC236}">
                  <a16:creationId xmlns="" xmlns:a16="http://schemas.microsoft.com/office/drawing/2014/main" id="{3D6530AF-84C1-8C1C-EA06-DA21A9A52B5C}"/>
                </a:ext>
              </a:extLst>
            </p:cNvPr>
            <p:cNvSpPr>
              <a:spLocks noChangeShapeType="1"/>
            </p:cNvSpPr>
            <p:nvPr/>
          </p:nvSpPr>
          <p:spPr bwMode="auto">
            <a:xfrm flipV="1">
              <a:off x="1121" y="3264"/>
              <a:ext cx="2335" cy="56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sp>
        <p:nvSpPr>
          <p:cNvPr id="37896" name="Text Box 8">
            <a:extLst>
              <a:ext uri="{FF2B5EF4-FFF2-40B4-BE49-F238E27FC236}">
                <a16:creationId xmlns="" xmlns:a16="http://schemas.microsoft.com/office/drawing/2014/main" id="{5638A77F-12C4-CE41-C234-FF31917B99A8}"/>
              </a:ext>
            </a:extLst>
          </p:cNvPr>
          <p:cNvSpPr txBox="1">
            <a:spLocks noChangeArrowheads="1"/>
          </p:cNvSpPr>
          <p:nvPr/>
        </p:nvSpPr>
        <p:spPr bwMode="auto">
          <a:xfrm>
            <a:off x="5281613" y="3495675"/>
            <a:ext cx="35052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800">
                <a:latin typeface="Comic Sans MS" panose="030F0702030302020204" pitchFamily="66" charset="0"/>
              </a:rPr>
              <a:t>Le particelle più grandi dunque più pesanti cadono in verticale, mentre quelle più leggere vengono deviate dalla corrente; in questo modo vengono raccolte su due filtri differenti.</a:t>
            </a:r>
          </a:p>
        </p:txBody>
      </p:sp>
      <p:sp>
        <p:nvSpPr>
          <p:cNvPr id="35848" name="Segnaposto numero diapositiva 6">
            <a:extLst>
              <a:ext uri="{FF2B5EF4-FFF2-40B4-BE49-F238E27FC236}">
                <a16:creationId xmlns="" xmlns:a16="http://schemas.microsoft.com/office/drawing/2014/main" id="{836AEEA0-F92C-8B90-E44E-9610F5CA2D1C}"/>
              </a:ext>
            </a:extLst>
          </p:cNvPr>
          <p:cNvSpPr txBox="1">
            <a:spLocks noGrp="1"/>
          </p:cNvSpPr>
          <p:nvPr/>
        </p:nvSpPr>
        <p:spPr bwMode="auto">
          <a:xfrm>
            <a:off x="8382000" y="6572250"/>
            <a:ext cx="4048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58CE195C-7E00-4F14-AC34-AFB35B4F6221}" type="slidenum">
              <a:rPr lang="it-IT" altLang="it-IT" sz="1000">
                <a:latin typeface="Comic Sans MS" panose="030F0702030302020204" pitchFamily="66" charset="0"/>
              </a:rPr>
              <a:pPr algn="r" eaLnBrk="1" hangingPunct="1">
                <a:spcBef>
                  <a:spcPct val="0"/>
                </a:spcBef>
                <a:buFontTx/>
                <a:buNone/>
              </a:pPr>
              <a:t>34</a:t>
            </a:fld>
            <a:endParaRPr lang="it-IT" altLang="it-IT" sz="1000">
              <a:latin typeface="Comic Sans MS" panose="030F0702030302020204" pitchFamily="66" charset="0"/>
            </a:endParaRPr>
          </a:p>
        </p:txBody>
      </p:sp>
      <p:sp>
        <p:nvSpPr>
          <p:cNvPr id="35849" name="Segnaposto data 4">
            <a:extLst>
              <a:ext uri="{FF2B5EF4-FFF2-40B4-BE49-F238E27FC236}">
                <a16:creationId xmlns="" xmlns:a16="http://schemas.microsoft.com/office/drawing/2014/main" id="{C00DEF49-38C6-7018-AB0E-209CF4E6DCB8}"/>
              </a:ext>
            </a:extLst>
          </p:cNvPr>
          <p:cNvSpPr txBox="1">
            <a:spLocks noGrp="1"/>
          </p:cNvSpPr>
          <p:nvPr/>
        </p:nvSpPr>
        <p:spPr bwMode="auto">
          <a:xfrm>
            <a:off x="457200" y="6651625"/>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000">
                <a:latin typeface="Comic Sans MS" panose="030F0702030302020204" pitchFamily="66" charset="0"/>
              </a:rPr>
              <a:t>Corso di  Chimica dell’Ambiente </a:t>
            </a:r>
          </a:p>
        </p:txBody>
      </p:sp>
      <p:sp>
        <p:nvSpPr>
          <p:cNvPr id="35851" name="CasellaDiTesto 3">
            <a:extLst>
              <a:ext uri="{FF2B5EF4-FFF2-40B4-BE49-F238E27FC236}">
                <a16:creationId xmlns="" xmlns:a16="http://schemas.microsoft.com/office/drawing/2014/main" id="{8606CA23-0236-0689-95AE-860D9CAEE20F}"/>
              </a:ext>
            </a:extLst>
          </p:cNvPr>
          <p:cNvSpPr txBox="1">
            <a:spLocks noChangeArrowheads="1"/>
          </p:cNvSpPr>
          <p:nvPr/>
        </p:nvSpPr>
        <p:spPr bwMode="auto">
          <a:xfrm>
            <a:off x="5154613" y="5510213"/>
            <a:ext cx="3810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000">
                <a:latin typeface="Comic Sans MS" panose="030F0702030302020204" pitchFamily="66" charset="0"/>
              </a:rPr>
              <a:t>La segregazione può essere realizzata anche a monte nella testa di campionamento.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dissolve">
                                      <p:cBhvr>
                                        <p:cTn id="7" dur="500"/>
                                        <p:tgtEl>
                                          <p:spTgt spid="378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37893"/>
                                        </p:tgtEl>
                                        <p:attrNameLst>
                                          <p:attrName>style.visibility</p:attrName>
                                        </p:attrNameLst>
                                      </p:cBhvr>
                                      <p:to>
                                        <p:strVal val="visible"/>
                                      </p:to>
                                    </p:set>
                                    <p:anim calcmode="lin" valueType="num">
                                      <p:cBhvr additive="base">
                                        <p:cTn id="12" dur="500" fill="hold"/>
                                        <p:tgtEl>
                                          <p:spTgt spid="37893"/>
                                        </p:tgtEl>
                                        <p:attrNameLst>
                                          <p:attrName>ppt_x</p:attrName>
                                        </p:attrNameLst>
                                      </p:cBhvr>
                                      <p:tavLst>
                                        <p:tav tm="0">
                                          <p:val>
                                            <p:strVal val="1+#ppt_w/2"/>
                                          </p:val>
                                        </p:tav>
                                        <p:tav tm="100000">
                                          <p:val>
                                            <p:strVal val="#ppt_x"/>
                                          </p:val>
                                        </p:tav>
                                      </p:tavLst>
                                    </p:anim>
                                    <p:anim calcmode="lin" valueType="num">
                                      <p:cBhvr additive="base">
                                        <p:cTn id="13" dur="500" fill="hold"/>
                                        <p:tgtEl>
                                          <p:spTgt spid="37893"/>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37896"/>
                                        </p:tgtEl>
                                        <p:attrNameLst>
                                          <p:attrName>style.visibility</p:attrName>
                                        </p:attrNameLst>
                                      </p:cBhvr>
                                      <p:to>
                                        <p:strVal val="visible"/>
                                      </p:to>
                                    </p:set>
                                    <p:animEffect transition="in" filter="wipe(left)">
                                      <p:cBhvr>
                                        <p:cTn id="23" dur="500"/>
                                        <p:tgtEl>
                                          <p:spTgt spid="378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autoUpdateAnimBg="0"/>
      <p:bldP spid="37896"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a:extLst>
              <a:ext uri="{FF2B5EF4-FFF2-40B4-BE49-F238E27FC236}">
                <a16:creationId xmlns="" xmlns:a16="http://schemas.microsoft.com/office/drawing/2014/main" id="{10319BD9-7A90-8E8C-E0FF-54A14652639F}"/>
              </a:ext>
            </a:extLst>
          </p:cNvPr>
          <p:cNvSpPr txBox="1">
            <a:spLocks noChangeArrowheads="1"/>
          </p:cNvSpPr>
          <p:nvPr/>
        </p:nvSpPr>
        <p:spPr bwMode="auto">
          <a:xfrm>
            <a:off x="1676400" y="0"/>
            <a:ext cx="609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000">
                <a:solidFill>
                  <a:srgbClr val="FF0000"/>
                </a:solidFill>
                <a:latin typeface="Comic Sans MS" panose="030F0702030302020204" pitchFamily="66" charset="0"/>
              </a:rPr>
              <a:t>Analisi del particolato</a:t>
            </a:r>
          </a:p>
        </p:txBody>
      </p:sp>
      <p:sp>
        <p:nvSpPr>
          <p:cNvPr id="36867" name="Text Box 4">
            <a:extLst>
              <a:ext uri="{FF2B5EF4-FFF2-40B4-BE49-F238E27FC236}">
                <a16:creationId xmlns="" xmlns:a16="http://schemas.microsoft.com/office/drawing/2014/main" id="{5D962FCD-6221-C575-5C90-89E52B7CA587}"/>
              </a:ext>
            </a:extLst>
          </p:cNvPr>
          <p:cNvSpPr txBox="1">
            <a:spLocks noChangeArrowheads="1"/>
          </p:cNvSpPr>
          <p:nvPr/>
        </p:nvSpPr>
        <p:spPr bwMode="auto">
          <a:xfrm>
            <a:off x="123825" y="4581525"/>
            <a:ext cx="8912225"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it-IT" altLang="it-IT" sz="1800">
                <a:latin typeface="Comic Sans MS" panose="030F0702030302020204" pitchFamily="66" charset="0"/>
              </a:rPr>
              <a:t>I filtri di raccolta, sia in caso di separazione che non, possono essere analizzati con due tecniche differenti: mediante uso di particelle </a:t>
            </a:r>
            <a:r>
              <a:rPr lang="it-IT" altLang="it-IT" sz="1800">
                <a:latin typeface="Comic Sans MS" panose="030F0702030302020204" pitchFamily="66" charset="0"/>
                <a:sym typeface="Symbol" panose="05050102010706020507" pitchFamily="18" charset="2"/>
              </a:rPr>
              <a:t>, che però non consentono di fare anche l’analisi qualitativa, oppure mediante l’uso di raggi X, che invece consente di individuare i componenti presenti. In realtà è ormai pratica comune dividere i filtri di raccolta in più frazioni, ciascuna delle quali viene destinata ad un tipo specifico di analisi per la determinazione delle frazioni di interesse (com ionica, elementi, carbonio organico, carbonio elementare)</a:t>
            </a:r>
            <a:endParaRPr lang="it-IT" altLang="it-IT" sz="1800">
              <a:latin typeface="Comic Sans MS" panose="030F0702030302020204" pitchFamily="66" charset="0"/>
            </a:endParaRPr>
          </a:p>
        </p:txBody>
      </p:sp>
      <p:grpSp>
        <p:nvGrpSpPr>
          <p:cNvPr id="2" name="Group 9">
            <a:extLst>
              <a:ext uri="{FF2B5EF4-FFF2-40B4-BE49-F238E27FC236}">
                <a16:creationId xmlns="" xmlns:a16="http://schemas.microsoft.com/office/drawing/2014/main" id="{5CBBA43E-F276-47CB-6D71-EDE28AB639CC}"/>
              </a:ext>
            </a:extLst>
          </p:cNvPr>
          <p:cNvGrpSpPr>
            <a:grpSpLocks/>
          </p:cNvGrpSpPr>
          <p:nvPr/>
        </p:nvGrpSpPr>
        <p:grpSpPr bwMode="auto">
          <a:xfrm>
            <a:off x="152400" y="533400"/>
            <a:ext cx="8991600" cy="3816350"/>
            <a:chOff x="96" y="336"/>
            <a:chExt cx="5664" cy="2404"/>
          </a:xfrm>
        </p:grpSpPr>
        <p:pic>
          <p:nvPicPr>
            <p:cNvPr id="36872" name="Picture 3" descr="analizzatore polveri III">
              <a:extLst>
                <a:ext uri="{FF2B5EF4-FFF2-40B4-BE49-F238E27FC236}">
                  <a16:creationId xmlns="" xmlns:a16="http://schemas.microsoft.com/office/drawing/2014/main" id="{04CDE3E3-E1DF-E8F0-3022-EE4F20A8DE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 y="336"/>
              <a:ext cx="3155" cy="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3" name="Line 5">
              <a:extLst>
                <a:ext uri="{FF2B5EF4-FFF2-40B4-BE49-F238E27FC236}">
                  <a16:creationId xmlns="" xmlns:a16="http://schemas.microsoft.com/office/drawing/2014/main" id="{75698391-3AC9-A6BC-0701-90144270103F}"/>
                </a:ext>
              </a:extLst>
            </p:cNvPr>
            <p:cNvSpPr>
              <a:spLocks noChangeShapeType="1"/>
            </p:cNvSpPr>
            <p:nvPr/>
          </p:nvSpPr>
          <p:spPr bwMode="auto">
            <a:xfrm flipV="1">
              <a:off x="1248" y="1056"/>
              <a:ext cx="768" cy="67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6874" name="Text Box 6">
              <a:extLst>
                <a:ext uri="{FF2B5EF4-FFF2-40B4-BE49-F238E27FC236}">
                  <a16:creationId xmlns="" xmlns:a16="http://schemas.microsoft.com/office/drawing/2014/main" id="{536236CA-9BFA-AE10-5505-ED3A92D4C8C0}"/>
                </a:ext>
              </a:extLst>
            </p:cNvPr>
            <p:cNvSpPr txBox="1">
              <a:spLocks noChangeArrowheads="1"/>
            </p:cNvSpPr>
            <p:nvPr/>
          </p:nvSpPr>
          <p:spPr bwMode="auto">
            <a:xfrm>
              <a:off x="96" y="1632"/>
              <a:ext cx="110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000">
                  <a:latin typeface="Comic Sans MS" panose="030F0702030302020204" pitchFamily="66" charset="0"/>
                </a:rPr>
                <a:t>Tecnica non selettiva</a:t>
              </a:r>
            </a:p>
          </p:txBody>
        </p:sp>
        <p:sp>
          <p:nvSpPr>
            <p:cNvPr id="36875" name="Line 7">
              <a:extLst>
                <a:ext uri="{FF2B5EF4-FFF2-40B4-BE49-F238E27FC236}">
                  <a16:creationId xmlns="" xmlns:a16="http://schemas.microsoft.com/office/drawing/2014/main" id="{4F4A3DE4-9969-613F-C776-1D8FD22FCA41}"/>
                </a:ext>
              </a:extLst>
            </p:cNvPr>
            <p:cNvSpPr>
              <a:spLocks noChangeShapeType="1"/>
            </p:cNvSpPr>
            <p:nvPr/>
          </p:nvSpPr>
          <p:spPr bwMode="auto">
            <a:xfrm flipH="1" flipV="1">
              <a:off x="3648" y="1152"/>
              <a:ext cx="1152" cy="52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6876" name="Text Box 8">
              <a:extLst>
                <a:ext uri="{FF2B5EF4-FFF2-40B4-BE49-F238E27FC236}">
                  <a16:creationId xmlns="" xmlns:a16="http://schemas.microsoft.com/office/drawing/2014/main" id="{A7AC75BA-F146-12D2-4D53-464B347521FF}"/>
                </a:ext>
              </a:extLst>
            </p:cNvPr>
            <p:cNvSpPr txBox="1">
              <a:spLocks noChangeArrowheads="1"/>
            </p:cNvSpPr>
            <p:nvPr/>
          </p:nvSpPr>
          <p:spPr bwMode="auto">
            <a:xfrm>
              <a:off x="4704" y="1776"/>
              <a:ext cx="105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000">
                  <a:latin typeface="Comic Sans MS" panose="030F0702030302020204" pitchFamily="66" charset="0"/>
                </a:rPr>
                <a:t>Tecnica selettiva</a:t>
              </a:r>
            </a:p>
          </p:txBody>
        </p:sp>
      </p:grpSp>
      <p:sp>
        <p:nvSpPr>
          <p:cNvPr id="36869" name="Segnaposto numero diapositiva 6">
            <a:extLst>
              <a:ext uri="{FF2B5EF4-FFF2-40B4-BE49-F238E27FC236}">
                <a16:creationId xmlns="" xmlns:a16="http://schemas.microsoft.com/office/drawing/2014/main" id="{A3E7C58F-22E9-A658-3EC0-CCCD42780DFF}"/>
              </a:ext>
            </a:extLst>
          </p:cNvPr>
          <p:cNvSpPr txBox="1">
            <a:spLocks noGrp="1"/>
          </p:cNvSpPr>
          <p:nvPr/>
        </p:nvSpPr>
        <p:spPr bwMode="auto">
          <a:xfrm>
            <a:off x="8382000" y="6572250"/>
            <a:ext cx="4048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57B22DAD-A79F-4B18-A0D4-F9F6D54D8342}" type="slidenum">
              <a:rPr lang="it-IT" altLang="it-IT" sz="1000">
                <a:latin typeface="Comic Sans MS" panose="030F0702030302020204" pitchFamily="66" charset="0"/>
              </a:rPr>
              <a:pPr algn="r" eaLnBrk="1" hangingPunct="1">
                <a:spcBef>
                  <a:spcPct val="0"/>
                </a:spcBef>
                <a:buFontTx/>
                <a:buNone/>
              </a:pPr>
              <a:t>35</a:t>
            </a:fld>
            <a:endParaRPr lang="it-IT" altLang="it-IT" sz="1000">
              <a:latin typeface="Comic Sans MS" panose="030F0702030302020204" pitchFamily="66" charset="0"/>
            </a:endParaRPr>
          </a:p>
        </p:txBody>
      </p:sp>
      <p:sp>
        <p:nvSpPr>
          <p:cNvPr id="36870" name="Segnaposto data 4">
            <a:extLst>
              <a:ext uri="{FF2B5EF4-FFF2-40B4-BE49-F238E27FC236}">
                <a16:creationId xmlns="" xmlns:a16="http://schemas.microsoft.com/office/drawing/2014/main" id="{FD2E9EE8-CB6E-84DE-D01E-42F37D4C8D24}"/>
              </a:ext>
            </a:extLst>
          </p:cNvPr>
          <p:cNvSpPr txBox="1">
            <a:spLocks noGrp="1"/>
          </p:cNvSpPr>
          <p:nvPr/>
        </p:nvSpPr>
        <p:spPr bwMode="auto">
          <a:xfrm>
            <a:off x="457200" y="6651625"/>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000">
                <a:latin typeface="Comic Sans MS" panose="030F0702030302020204" pitchFamily="66" charset="0"/>
              </a:rPr>
              <a:t>Corso di  Chimica dell’Ambiente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egnaposto numero diapositiva 6">
            <a:extLst>
              <a:ext uri="{FF2B5EF4-FFF2-40B4-BE49-F238E27FC236}">
                <a16:creationId xmlns="" xmlns:a16="http://schemas.microsoft.com/office/drawing/2014/main" id="{962FB2CF-7095-5FC6-638D-C4545262CC6C}"/>
              </a:ext>
            </a:extLst>
          </p:cNvPr>
          <p:cNvSpPr txBox="1">
            <a:spLocks noGrp="1"/>
          </p:cNvSpPr>
          <p:nvPr/>
        </p:nvSpPr>
        <p:spPr bwMode="auto">
          <a:xfrm>
            <a:off x="8382000" y="6572250"/>
            <a:ext cx="4048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876085EF-3EF5-4E22-B4F6-2AE11D6973AC}" type="slidenum">
              <a:rPr lang="it-IT" altLang="it-IT" sz="1000">
                <a:latin typeface="Comic Sans MS" panose="030F0702030302020204" pitchFamily="66" charset="0"/>
              </a:rPr>
              <a:pPr algn="r" eaLnBrk="1" hangingPunct="1">
                <a:spcBef>
                  <a:spcPct val="0"/>
                </a:spcBef>
                <a:buFontTx/>
                <a:buNone/>
              </a:pPr>
              <a:t>36</a:t>
            </a:fld>
            <a:endParaRPr lang="it-IT" altLang="it-IT" sz="1000">
              <a:latin typeface="Comic Sans MS" panose="030F0702030302020204" pitchFamily="66" charset="0"/>
            </a:endParaRPr>
          </a:p>
        </p:txBody>
      </p:sp>
      <p:sp>
        <p:nvSpPr>
          <p:cNvPr id="37891" name="Segnaposto data 4">
            <a:extLst>
              <a:ext uri="{FF2B5EF4-FFF2-40B4-BE49-F238E27FC236}">
                <a16:creationId xmlns="" xmlns:a16="http://schemas.microsoft.com/office/drawing/2014/main" id="{C0F97E2F-E56B-CAFE-66FF-944166CB7A9C}"/>
              </a:ext>
            </a:extLst>
          </p:cNvPr>
          <p:cNvSpPr txBox="1">
            <a:spLocks noGrp="1"/>
          </p:cNvSpPr>
          <p:nvPr/>
        </p:nvSpPr>
        <p:spPr bwMode="auto">
          <a:xfrm>
            <a:off x="457200" y="6651625"/>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000">
                <a:latin typeface="Comic Sans MS" panose="030F0702030302020204" pitchFamily="66" charset="0"/>
              </a:rPr>
              <a:t>Corso di  Chimica dell’Ambiente </a:t>
            </a:r>
          </a:p>
        </p:txBody>
      </p:sp>
      <p:sp>
        <p:nvSpPr>
          <p:cNvPr id="37893" name="Text Box 2">
            <a:extLst>
              <a:ext uri="{FF2B5EF4-FFF2-40B4-BE49-F238E27FC236}">
                <a16:creationId xmlns="" xmlns:a16="http://schemas.microsoft.com/office/drawing/2014/main" id="{BB413910-D384-18A3-EB64-292FB6D87D6E}"/>
              </a:ext>
            </a:extLst>
          </p:cNvPr>
          <p:cNvSpPr txBox="1">
            <a:spLocks noChangeArrowheads="1"/>
          </p:cNvSpPr>
          <p:nvPr/>
        </p:nvSpPr>
        <p:spPr bwMode="auto">
          <a:xfrm>
            <a:off x="1676400" y="0"/>
            <a:ext cx="609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000">
                <a:solidFill>
                  <a:srgbClr val="FF0000"/>
                </a:solidFill>
                <a:latin typeface="Comic Sans MS" panose="030F0702030302020204" pitchFamily="66" charset="0"/>
              </a:rPr>
              <a:t>Analisi di particolato</a:t>
            </a:r>
          </a:p>
        </p:txBody>
      </p:sp>
      <p:sp>
        <p:nvSpPr>
          <p:cNvPr id="6" name="CasellaDiTesto 5">
            <a:extLst>
              <a:ext uri="{FF2B5EF4-FFF2-40B4-BE49-F238E27FC236}">
                <a16:creationId xmlns="" xmlns:a16="http://schemas.microsoft.com/office/drawing/2014/main" id="{B7A1B223-6769-747B-61D0-C079B37700FB}"/>
              </a:ext>
            </a:extLst>
          </p:cNvPr>
          <p:cNvSpPr txBox="1"/>
          <p:nvPr/>
        </p:nvSpPr>
        <p:spPr>
          <a:xfrm>
            <a:off x="457200" y="436563"/>
            <a:ext cx="8126413" cy="6232525"/>
          </a:xfrm>
          <a:prstGeom prst="rect">
            <a:avLst/>
          </a:prstGeom>
          <a:noFill/>
        </p:spPr>
        <p:txBody>
          <a:bodyPr>
            <a:spAutoFit/>
          </a:bodyPr>
          <a:lstStyle/>
          <a:p>
            <a:pPr eaLnBrk="1" hangingPunct="1">
              <a:defRPr/>
            </a:pPr>
            <a:r>
              <a:rPr lang="it-IT" sz="1900" dirty="0"/>
              <a:t>La linea operativa sui filtri di particolato è di solito la seguente:</a:t>
            </a:r>
          </a:p>
          <a:p>
            <a:pPr eaLnBrk="1" hangingPunct="1">
              <a:defRPr/>
            </a:pPr>
            <a:r>
              <a:rPr lang="it-IT" sz="1900" dirty="0"/>
              <a:t> - taglio del filtro in un numero di parti uguali al numero di tecniche che si volgiamo utilizzare</a:t>
            </a:r>
          </a:p>
          <a:p>
            <a:pPr eaLnBrk="1" hangingPunct="1">
              <a:defRPr/>
            </a:pPr>
            <a:endParaRPr lang="it-IT" sz="1900" dirty="0"/>
          </a:p>
          <a:p>
            <a:pPr marL="342900" indent="-342900" eaLnBrk="1" hangingPunct="1">
              <a:buFontTx/>
              <a:buChar char="-"/>
              <a:defRPr/>
            </a:pPr>
            <a:r>
              <a:rPr lang="it-IT" sz="1900" dirty="0"/>
              <a:t>Per la determinazione delle componenti ioniche: </a:t>
            </a:r>
          </a:p>
          <a:p>
            <a:pPr marL="342900" indent="-342900" eaLnBrk="1" hangingPunct="1">
              <a:buFont typeface="Wingdings" pitchFamily="2" charset="2"/>
              <a:buChar char="ü"/>
              <a:defRPr/>
            </a:pPr>
            <a:r>
              <a:rPr lang="it-IT" sz="1900" dirty="0"/>
              <a:t>Estrazione con acqua  </a:t>
            </a:r>
            <a:r>
              <a:rPr lang="it-IT" sz="1900" dirty="0" err="1"/>
              <a:t>ultrapura</a:t>
            </a:r>
            <a:r>
              <a:rPr lang="it-IT" sz="1900" dirty="0"/>
              <a:t> in </a:t>
            </a:r>
            <a:r>
              <a:rPr lang="it-IT" sz="1900" dirty="0" err="1"/>
              <a:t>sonicatore</a:t>
            </a:r>
            <a:r>
              <a:rPr lang="it-IT" sz="1900" dirty="0"/>
              <a:t> (sistema di estrazione basato sulle microonde)</a:t>
            </a:r>
          </a:p>
          <a:p>
            <a:pPr marL="342900" indent="-342900" eaLnBrk="1" hangingPunct="1">
              <a:buFont typeface="Wingdings" pitchFamily="2" charset="2"/>
              <a:buChar char="ü"/>
              <a:defRPr/>
            </a:pPr>
            <a:r>
              <a:rPr lang="it-IT" sz="1900" dirty="0"/>
              <a:t>Analisi in cromatografia ionica (cationi ed anioni)</a:t>
            </a:r>
          </a:p>
          <a:p>
            <a:pPr eaLnBrk="1" hangingPunct="1">
              <a:defRPr/>
            </a:pPr>
            <a:endParaRPr lang="it-IT" sz="1900" dirty="0"/>
          </a:p>
          <a:p>
            <a:pPr marL="342900" indent="-342900" eaLnBrk="1" hangingPunct="1">
              <a:buFontTx/>
              <a:buChar char="-"/>
              <a:defRPr/>
            </a:pPr>
            <a:r>
              <a:rPr lang="it-IT" sz="1900" dirty="0"/>
              <a:t>Per l’analisi elementare:</a:t>
            </a:r>
          </a:p>
          <a:p>
            <a:pPr marL="342900" indent="-342900" eaLnBrk="1" hangingPunct="1">
              <a:buFont typeface="Wingdings" pitchFamily="2" charset="2"/>
              <a:buChar char="ü"/>
              <a:defRPr/>
            </a:pPr>
            <a:r>
              <a:rPr lang="it-IT" sz="1900" dirty="0"/>
              <a:t>Raggi X, Fluorescenza a raggi X (nessun pretrattamento),</a:t>
            </a:r>
          </a:p>
          <a:p>
            <a:pPr marL="342900" indent="-342900" eaLnBrk="1" hangingPunct="1">
              <a:buFont typeface="Wingdings" pitchFamily="2" charset="2"/>
              <a:buChar char="ü"/>
              <a:defRPr/>
            </a:pPr>
            <a:r>
              <a:rPr lang="it-IT" sz="1900" dirty="0"/>
              <a:t>Microscopia elettronica (nessun pretrattamento)</a:t>
            </a:r>
          </a:p>
          <a:p>
            <a:pPr marL="342900" indent="-342900" eaLnBrk="1" hangingPunct="1">
              <a:buFont typeface="Wingdings" pitchFamily="2" charset="2"/>
              <a:buChar char="ü"/>
              <a:defRPr/>
            </a:pPr>
            <a:r>
              <a:rPr lang="it-IT" sz="1900" dirty="0"/>
              <a:t>Assorbimento atomico:</a:t>
            </a:r>
          </a:p>
          <a:p>
            <a:pPr eaLnBrk="1" hangingPunct="1">
              <a:defRPr/>
            </a:pPr>
            <a:r>
              <a:rPr lang="it-IT" sz="1900" dirty="0"/>
              <a:t>     estrazione in mineralizzatore (attacco acido).</a:t>
            </a:r>
          </a:p>
          <a:p>
            <a:pPr eaLnBrk="1" hangingPunct="1">
              <a:defRPr/>
            </a:pPr>
            <a:endParaRPr lang="it-IT" sz="1900" dirty="0"/>
          </a:p>
          <a:p>
            <a:pPr eaLnBrk="1" hangingPunct="1">
              <a:defRPr/>
            </a:pPr>
            <a:r>
              <a:rPr lang="it-IT" sz="1900" dirty="0"/>
              <a:t>-Per la componente organica</a:t>
            </a:r>
          </a:p>
          <a:p>
            <a:pPr marL="342900" indent="-342900" eaLnBrk="1" hangingPunct="1">
              <a:buFont typeface="Wingdings" pitchFamily="2" charset="2"/>
              <a:buChar char="ü"/>
              <a:defRPr/>
            </a:pPr>
            <a:r>
              <a:rPr lang="it-IT" sz="1900" dirty="0"/>
              <a:t>Estrazione con solventi organici oppure mediante trattamento termico e poi analisi in gascromatografia</a:t>
            </a:r>
          </a:p>
          <a:p>
            <a:pPr eaLnBrk="1" hangingPunct="1">
              <a:defRPr/>
            </a:pPr>
            <a:endParaRPr lang="it-IT" sz="1900" dirty="0"/>
          </a:p>
          <a:p>
            <a:pPr eaLnBrk="1" hangingPunct="1">
              <a:defRPr/>
            </a:pPr>
            <a:r>
              <a:rPr lang="it-IT" sz="1900" dirty="0"/>
              <a:t>-Per le lettura di EC ed OC:</a:t>
            </a:r>
          </a:p>
          <a:p>
            <a:pPr marL="342900" indent="-342900" eaLnBrk="1" hangingPunct="1">
              <a:buFont typeface="Wingdings" pitchFamily="2" charset="2"/>
              <a:buChar char="ü"/>
              <a:defRPr/>
            </a:pPr>
            <a:r>
              <a:rPr lang="it-IT" sz="1900" dirty="0"/>
              <a:t>Tecniche termogravimentriche oppure ottiche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3">
            <a:extLst>
              <a:ext uri="{FF2B5EF4-FFF2-40B4-BE49-F238E27FC236}">
                <a16:creationId xmlns="" xmlns:a16="http://schemas.microsoft.com/office/drawing/2014/main" id="{FEF315ED-4B5C-2B21-6916-AB3AC2B6F36C}"/>
              </a:ext>
            </a:extLst>
          </p:cNvPr>
          <p:cNvSpPr txBox="1">
            <a:spLocks noChangeArrowheads="1"/>
          </p:cNvSpPr>
          <p:nvPr/>
        </p:nvSpPr>
        <p:spPr bwMode="auto">
          <a:xfrm>
            <a:off x="6553200" y="746125"/>
            <a:ext cx="2209800" cy="542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000">
                <a:latin typeface="Comic Sans MS" panose="030F0702030302020204" pitchFamily="66" charset="0"/>
              </a:rPr>
              <a:t>Esempio di risultato dell’analisi ai raggi X:</a:t>
            </a:r>
          </a:p>
          <a:p>
            <a:pPr algn="ctr" eaLnBrk="1" hangingPunct="1">
              <a:spcBef>
                <a:spcPct val="50000"/>
              </a:spcBef>
              <a:buFontTx/>
              <a:buNone/>
            </a:pPr>
            <a:r>
              <a:rPr lang="it-IT" altLang="it-IT" sz="2000">
                <a:latin typeface="Comic Sans MS" panose="030F0702030302020204" pitchFamily="66" charset="0"/>
              </a:rPr>
              <a:t>l’irraggiamento con i raggi X stimola le sostanze presenti ad emettere una loro radiazione specifica, sempre nel campo dei raggi X che consente dunque di individuarle.</a:t>
            </a:r>
          </a:p>
        </p:txBody>
      </p:sp>
      <p:pic>
        <p:nvPicPr>
          <p:cNvPr id="38915" name="Immagine 5" descr="spettro.gif">
            <a:extLst>
              <a:ext uri="{FF2B5EF4-FFF2-40B4-BE49-F238E27FC236}">
                <a16:creationId xmlns="" xmlns:a16="http://schemas.microsoft.com/office/drawing/2014/main" id="{34334A95-8BD3-C6BD-9AF5-6103C61BB96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313" y="857250"/>
            <a:ext cx="6442075"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 Box 2">
            <a:extLst>
              <a:ext uri="{FF2B5EF4-FFF2-40B4-BE49-F238E27FC236}">
                <a16:creationId xmlns="" xmlns:a16="http://schemas.microsoft.com/office/drawing/2014/main" id="{33DDAFF6-E8E7-079B-CCDD-50EDEC537586}"/>
              </a:ext>
            </a:extLst>
          </p:cNvPr>
          <p:cNvSpPr txBox="1">
            <a:spLocks noChangeArrowheads="1"/>
          </p:cNvSpPr>
          <p:nvPr/>
        </p:nvSpPr>
        <p:spPr bwMode="auto">
          <a:xfrm>
            <a:off x="1676400" y="0"/>
            <a:ext cx="609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000">
                <a:solidFill>
                  <a:srgbClr val="FF0000"/>
                </a:solidFill>
                <a:latin typeface="Comic Sans MS" panose="030F0702030302020204" pitchFamily="66" charset="0"/>
              </a:rPr>
              <a:t>Analizzatore di particolato</a:t>
            </a:r>
          </a:p>
        </p:txBody>
      </p:sp>
      <p:sp>
        <p:nvSpPr>
          <p:cNvPr id="38917" name="Segnaposto numero diapositiva 6">
            <a:extLst>
              <a:ext uri="{FF2B5EF4-FFF2-40B4-BE49-F238E27FC236}">
                <a16:creationId xmlns="" xmlns:a16="http://schemas.microsoft.com/office/drawing/2014/main" id="{34F775A8-5BCA-B334-07F6-884010D58FAF}"/>
              </a:ext>
            </a:extLst>
          </p:cNvPr>
          <p:cNvSpPr txBox="1">
            <a:spLocks noGrp="1"/>
          </p:cNvSpPr>
          <p:nvPr/>
        </p:nvSpPr>
        <p:spPr bwMode="auto">
          <a:xfrm>
            <a:off x="8382000" y="6572250"/>
            <a:ext cx="4048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53E89653-324B-4ADD-86CE-4E3B8480322A}" type="slidenum">
              <a:rPr lang="it-IT" altLang="it-IT" sz="1000">
                <a:latin typeface="Comic Sans MS" panose="030F0702030302020204" pitchFamily="66" charset="0"/>
              </a:rPr>
              <a:pPr algn="r" eaLnBrk="1" hangingPunct="1">
                <a:spcBef>
                  <a:spcPct val="0"/>
                </a:spcBef>
                <a:buFontTx/>
                <a:buNone/>
              </a:pPr>
              <a:t>37</a:t>
            </a:fld>
            <a:endParaRPr lang="it-IT" altLang="it-IT" sz="1000">
              <a:latin typeface="Comic Sans MS" panose="030F0702030302020204" pitchFamily="66" charset="0"/>
            </a:endParaRPr>
          </a:p>
        </p:txBody>
      </p:sp>
      <p:sp>
        <p:nvSpPr>
          <p:cNvPr id="38918" name="Segnaposto data 4">
            <a:extLst>
              <a:ext uri="{FF2B5EF4-FFF2-40B4-BE49-F238E27FC236}">
                <a16:creationId xmlns="" xmlns:a16="http://schemas.microsoft.com/office/drawing/2014/main" id="{25038F01-EB2C-9025-961C-6979A0318BC0}"/>
              </a:ext>
            </a:extLst>
          </p:cNvPr>
          <p:cNvSpPr txBox="1">
            <a:spLocks noGrp="1"/>
          </p:cNvSpPr>
          <p:nvPr/>
        </p:nvSpPr>
        <p:spPr bwMode="auto">
          <a:xfrm>
            <a:off x="457200" y="6651625"/>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000">
                <a:latin typeface="Comic Sans MS" panose="030F0702030302020204" pitchFamily="66" charset="0"/>
              </a:rPr>
              <a:t>Corso di  Chimica dell’Ambiente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a:extLst>
              <a:ext uri="{FF2B5EF4-FFF2-40B4-BE49-F238E27FC236}">
                <a16:creationId xmlns="" xmlns:a16="http://schemas.microsoft.com/office/drawing/2014/main" id="{3096762E-AE61-097F-35EF-E58CD5B4B5ED}"/>
              </a:ext>
            </a:extLst>
          </p:cNvPr>
          <p:cNvSpPr txBox="1">
            <a:spLocks noChangeArrowheads="1"/>
          </p:cNvSpPr>
          <p:nvPr/>
        </p:nvSpPr>
        <p:spPr bwMode="auto">
          <a:xfrm>
            <a:off x="914400" y="152400"/>
            <a:ext cx="769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000" dirty="0">
                <a:solidFill>
                  <a:srgbClr val="FF0000"/>
                </a:solidFill>
                <a:latin typeface="Comic Sans MS" panose="030F0702030302020204" pitchFamily="66" charset="0"/>
              </a:rPr>
              <a:t>Fluorescenza ai raggi X (XRF)</a:t>
            </a:r>
          </a:p>
        </p:txBody>
      </p:sp>
      <p:sp>
        <p:nvSpPr>
          <p:cNvPr id="39939" name="Text Box 3">
            <a:extLst>
              <a:ext uri="{FF2B5EF4-FFF2-40B4-BE49-F238E27FC236}">
                <a16:creationId xmlns="" xmlns:a16="http://schemas.microsoft.com/office/drawing/2014/main" id="{56BE7917-19ED-3025-3BC5-8D9DE5A6B4A2}"/>
              </a:ext>
            </a:extLst>
          </p:cNvPr>
          <p:cNvSpPr txBox="1">
            <a:spLocks noChangeArrowheads="1"/>
          </p:cNvSpPr>
          <p:nvPr/>
        </p:nvSpPr>
        <p:spPr bwMode="auto">
          <a:xfrm>
            <a:off x="466725" y="692150"/>
            <a:ext cx="7993063"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000" dirty="0">
                <a:latin typeface="Comic Sans MS" panose="030F0702030302020204" pitchFamily="66" charset="0"/>
              </a:rPr>
              <a:t>Come visto in precedenza è molto utilizzata nella caratterizzazione del materiale particolato, ma può essere usata anche per l’analisi di campioni di acque e suolo (previo pretrattamento). È anch’essa una tecnica a multi-componenti.</a:t>
            </a:r>
          </a:p>
          <a:p>
            <a:pPr algn="ctr" eaLnBrk="1" hangingPunct="1">
              <a:spcBef>
                <a:spcPct val="50000"/>
              </a:spcBef>
              <a:buFontTx/>
              <a:buNone/>
            </a:pPr>
            <a:r>
              <a:rPr lang="it-IT" altLang="it-IT" sz="2000" dirty="0">
                <a:latin typeface="Comic Sans MS" panose="030F0702030302020204" pitchFamily="66" charset="0"/>
              </a:rPr>
              <a:t>Si basa sulla registrazione della radiazione emessa dopo bombardamento con raggi X ad alta energia; tali radiazioni hanno una frequenza caratteristica per l’atomo da cui sono generate.</a:t>
            </a:r>
          </a:p>
        </p:txBody>
      </p:sp>
      <p:pic>
        <p:nvPicPr>
          <p:cNvPr id="39940" name="Picture 4" descr="raggix">
            <a:extLst>
              <a:ext uri="{FF2B5EF4-FFF2-40B4-BE49-F238E27FC236}">
                <a16:creationId xmlns="" xmlns:a16="http://schemas.microsoft.com/office/drawing/2014/main" id="{D51EB863-824C-FC38-5ABE-97B4C5AA75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3068638"/>
            <a:ext cx="7921625"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Segnaposto numero diapositiva 6">
            <a:extLst>
              <a:ext uri="{FF2B5EF4-FFF2-40B4-BE49-F238E27FC236}">
                <a16:creationId xmlns="" xmlns:a16="http://schemas.microsoft.com/office/drawing/2014/main" id="{A2B673D1-39BC-A237-DEB7-9A1BC612434D}"/>
              </a:ext>
            </a:extLst>
          </p:cNvPr>
          <p:cNvSpPr txBox="1">
            <a:spLocks noGrp="1"/>
          </p:cNvSpPr>
          <p:nvPr/>
        </p:nvSpPr>
        <p:spPr bwMode="auto">
          <a:xfrm>
            <a:off x="8382000" y="6572250"/>
            <a:ext cx="4048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771EEA25-15B9-4E97-86FE-4B07844225F6}" type="slidenum">
              <a:rPr lang="it-IT" altLang="it-IT" sz="1000" dirty="0">
                <a:latin typeface="Comic Sans MS" panose="030F0702030302020204" pitchFamily="66" charset="0"/>
              </a:rPr>
              <a:pPr algn="r" eaLnBrk="1" hangingPunct="1">
                <a:spcBef>
                  <a:spcPct val="0"/>
                </a:spcBef>
                <a:buFontTx/>
                <a:buNone/>
              </a:pPr>
              <a:t>38</a:t>
            </a:fld>
            <a:endParaRPr lang="it-IT" altLang="it-IT" sz="1000" dirty="0">
              <a:latin typeface="Comic Sans MS" panose="030F0702030302020204" pitchFamily="66" charset="0"/>
            </a:endParaRPr>
          </a:p>
        </p:txBody>
      </p:sp>
      <p:sp>
        <p:nvSpPr>
          <p:cNvPr id="39942" name="Segnaposto data 4">
            <a:extLst>
              <a:ext uri="{FF2B5EF4-FFF2-40B4-BE49-F238E27FC236}">
                <a16:creationId xmlns="" xmlns:a16="http://schemas.microsoft.com/office/drawing/2014/main" id="{645A0ED5-BA7B-D121-15AC-162B2F0B4F30}"/>
              </a:ext>
            </a:extLst>
          </p:cNvPr>
          <p:cNvSpPr txBox="1">
            <a:spLocks noGrp="1"/>
          </p:cNvSpPr>
          <p:nvPr/>
        </p:nvSpPr>
        <p:spPr bwMode="auto">
          <a:xfrm>
            <a:off x="457200" y="6651625"/>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000" dirty="0">
                <a:latin typeface="Comic Sans MS" panose="030F0702030302020204" pitchFamily="66" charset="0"/>
              </a:rPr>
              <a:t>Corso di  Chimica dell’Ambiente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 xmlns:a16="http://schemas.microsoft.com/office/drawing/2014/main" id="{E007A2D4-A5EF-C9C1-ED41-22B7E025DCF0}"/>
              </a:ext>
            </a:extLst>
          </p:cNvPr>
          <p:cNvSpPr txBox="1">
            <a:spLocks noChangeArrowheads="1"/>
          </p:cNvSpPr>
          <p:nvPr/>
        </p:nvSpPr>
        <p:spPr bwMode="auto">
          <a:xfrm>
            <a:off x="914400" y="152400"/>
            <a:ext cx="769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000" dirty="0">
                <a:solidFill>
                  <a:srgbClr val="FF3300"/>
                </a:solidFill>
                <a:latin typeface="Comic Sans MS" panose="030F0702030302020204" pitchFamily="66" charset="0"/>
              </a:rPr>
              <a:t>Spettrometria di assorbimento</a:t>
            </a:r>
          </a:p>
        </p:txBody>
      </p:sp>
      <p:sp>
        <p:nvSpPr>
          <p:cNvPr id="40963" name="Text Box 3">
            <a:extLst>
              <a:ext uri="{FF2B5EF4-FFF2-40B4-BE49-F238E27FC236}">
                <a16:creationId xmlns="" xmlns:a16="http://schemas.microsoft.com/office/drawing/2014/main" id="{06A5E3C5-5185-B4D3-41C8-F91C89C3FC9A}"/>
              </a:ext>
            </a:extLst>
          </p:cNvPr>
          <p:cNvSpPr txBox="1">
            <a:spLocks noChangeArrowheads="1"/>
          </p:cNvSpPr>
          <p:nvPr/>
        </p:nvSpPr>
        <p:spPr bwMode="auto">
          <a:xfrm>
            <a:off x="539750" y="836613"/>
            <a:ext cx="8353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it-IT" altLang="it-IT" sz="2400">
              <a:latin typeface="Comic Sans MS" panose="030F0702030302020204" pitchFamily="66" charset="0"/>
            </a:endParaRPr>
          </a:p>
        </p:txBody>
      </p:sp>
      <p:sp>
        <p:nvSpPr>
          <p:cNvPr id="40964" name="Text Box 4">
            <a:extLst>
              <a:ext uri="{FF2B5EF4-FFF2-40B4-BE49-F238E27FC236}">
                <a16:creationId xmlns="" xmlns:a16="http://schemas.microsoft.com/office/drawing/2014/main" id="{6240FC98-6F1E-F20D-04AA-E26C2C6D9980}"/>
              </a:ext>
            </a:extLst>
          </p:cNvPr>
          <p:cNvSpPr txBox="1">
            <a:spLocks noChangeArrowheads="1"/>
          </p:cNvSpPr>
          <p:nvPr/>
        </p:nvSpPr>
        <p:spPr bwMode="auto">
          <a:xfrm>
            <a:off x="323850" y="692150"/>
            <a:ext cx="8135938"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it-IT" altLang="it-IT" sz="2000">
                <a:latin typeface="Comic Sans MS" panose="030F0702030302020204" pitchFamily="66" charset="0"/>
              </a:rPr>
              <a:t>Tale tecnica viene anche detta colorimetria quando si utilizza la radiazione visibile, è utilizzata per il monitoraggio di molti inquinanti sia dell’aria che delle acque (nonché estratti da campioni di suolo).</a:t>
            </a:r>
          </a:p>
          <a:p>
            <a:pPr algn="just" eaLnBrk="1" hangingPunct="1">
              <a:spcBef>
                <a:spcPct val="50000"/>
              </a:spcBef>
              <a:buFontTx/>
              <a:buNone/>
            </a:pPr>
            <a:r>
              <a:rPr lang="it-IT" altLang="it-IT" sz="2000" b="1">
                <a:latin typeface="Comic Sans MS" panose="030F0702030302020204" pitchFamily="66" charset="0"/>
              </a:rPr>
              <a:t>Principio del metodo</a:t>
            </a:r>
          </a:p>
          <a:p>
            <a:pPr algn="just" eaLnBrk="1" hangingPunct="1">
              <a:spcBef>
                <a:spcPct val="50000"/>
              </a:spcBef>
              <a:buFontTx/>
              <a:buNone/>
            </a:pPr>
            <a:r>
              <a:rPr lang="it-IT" altLang="it-IT" sz="2000">
                <a:latin typeface="Comic Sans MS" panose="030F0702030302020204" pitchFamily="66" charset="0"/>
              </a:rPr>
              <a:t>Consiste nella misura della percentuale di radiazione trasmessa (T) quando una radiazione monocromatica passa attraverso il campione da analizzare (la lunghezza d’onda dipende fortemente dall’inquinante che deve essere monitorato) valutata per confronto con la radiazione passante per un campione puro (bianco).</a:t>
            </a:r>
          </a:p>
          <a:p>
            <a:pPr algn="just" eaLnBrk="1" hangingPunct="1">
              <a:spcBef>
                <a:spcPct val="50000"/>
              </a:spcBef>
              <a:buFontTx/>
              <a:buNone/>
            </a:pPr>
            <a:r>
              <a:rPr lang="it-IT" altLang="it-IT" sz="2000">
                <a:latin typeface="Comic Sans MS" panose="030F0702030302020204" pitchFamily="66" charset="0"/>
              </a:rPr>
              <a:t>Si definisce assorbanza la quantità:</a:t>
            </a:r>
          </a:p>
          <a:p>
            <a:pPr algn="just" eaLnBrk="1" hangingPunct="1">
              <a:spcBef>
                <a:spcPct val="50000"/>
              </a:spcBef>
              <a:buFontTx/>
              <a:buNone/>
            </a:pPr>
            <a:r>
              <a:rPr lang="it-IT" altLang="it-IT" sz="2000">
                <a:latin typeface="Comic Sans MS" panose="030F0702030302020204" pitchFamily="66" charset="0"/>
              </a:rPr>
              <a:t>                     </a:t>
            </a:r>
          </a:p>
        </p:txBody>
      </p:sp>
      <p:graphicFrame>
        <p:nvGraphicFramePr>
          <p:cNvPr id="40965" name="Object 5">
            <a:extLst>
              <a:ext uri="{FF2B5EF4-FFF2-40B4-BE49-F238E27FC236}">
                <a16:creationId xmlns="" xmlns:a16="http://schemas.microsoft.com/office/drawing/2014/main" id="{ECB33D50-07AD-1AF7-8C38-4E2CE8D87FB7}"/>
              </a:ext>
            </a:extLst>
          </p:cNvPr>
          <p:cNvGraphicFramePr>
            <a:graphicFrameLocks noChangeAspect="1"/>
          </p:cNvGraphicFramePr>
          <p:nvPr/>
        </p:nvGraphicFramePr>
        <p:xfrm>
          <a:off x="3635375" y="4330700"/>
          <a:ext cx="1728788" cy="776288"/>
        </p:xfrm>
        <a:graphic>
          <a:graphicData uri="http://schemas.openxmlformats.org/presentationml/2006/ole">
            <mc:AlternateContent xmlns:mc="http://schemas.openxmlformats.org/markup-compatibility/2006">
              <mc:Choice xmlns:v="urn:schemas-microsoft-com:vml" Requires="v">
                <p:oleObj spid="_x0000_s3076" name="Equation" r:id="rId3" imgW="875920" imgH="393529" progId="Equation.3">
                  <p:embed/>
                </p:oleObj>
              </mc:Choice>
              <mc:Fallback>
                <p:oleObj name="Equation" r:id="rId3" imgW="875920" imgH="393529" progId="Equation.3">
                  <p:embed/>
                  <p:pic>
                    <p:nvPicPr>
                      <p:cNvPr id="40965" name="Object 5">
                        <a:extLst>
                          <a:ext uri="{FF2B5EF4-FFF2-40B4-BE49-F238E27FC236}">
                            <a16:creationId xmlns="" xmlns:a16="http://schemas.microsoft.com/office/drawing/2014/main" id="{ECB33D50-07AD-1AF7-8C38-4E2CE8D87F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75" y="4330700"/>
                        <a:ext cx="1728788" cy="77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66" name="Text Box 6">
            <a:extLst>
              <a:ext uri="{FF2B5EF4-FFF2-40B4-BE49-F238E27FC236}">
                <a16:creationId xmlns="" xmlns:a16="http://schemas.microsoft.com/office/drawing/2014/main" id="{7860A86A-422E-F17D-F5F9-B187CD5276A3}"/>
              </a:ext>
            </a:extLst>
          </p:cNvPr>
          <p:cNvSpPr txBox="1">
            <a:spLocks noChangeArrowheads="1"/>
          </p:cNvSpPr>
          <p:nvPr/>
        </p:nvSpPr>
        <p:spPr bwMode="auto">
          <a:xfrm>
            <a:off x="468313" y="5229225"/>
            <a:ext cx="5040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400">
                <a:latin typeface="Comic Sans MS" panose="030F0702030302020204" pitchFamily="66" charset="0"/>
              </a:rPr>
              <a:t>E dalla legge di Beer:</a:t>
            </a:r>
          </a:p>
        </p:txBody>
      </p:sp>
      <p:graphicFrame>
        <p:nvGraphicFramePr>
          <p:cNvPr id="40967" name="Object 7">
            <a:extLst>
              <a:ext uri="{FF2B5EF4-FFF2-40B4-BE49-F238E27FC236}">
                <a16:creationId xmlns="" xmlns:a16="http://schemas.microsoft.com/office/drawing/2014/main" id="{C71F18DB-E387-0CFC-CA6E-78CD96606C8C}"/>
              </a:ext>
            </a:extLst>
          </p:cNvPr>
          <p:cNvGraphicFramePr>
            <a:graphicFrameLocks noChangeAspect="1"/>
          </p:cNvGraphicFramePr>
          <p:nvPr/>
        </p:nvGraphicFramePr>
        <p:xfrm>
          <a:off x="3492500" y="5865813"/>
          <a:ext cx="1655763" cy="515937"/>
        </p:xfrm>
        <a:graphic>
          <a:graphicData uri="http://schemas.openxmlformats.org/presentationml/2006/ole">
            <mc:AlternateContent xmlns:mc="http://schemas.openxmlformats.org/markup-compatibility/2006">
              <mc:Choice xmlns:v="urn:schemas-microsoft-com:vml" Requires="v">
                <p:oleObj spid="_x0000_s3077" name="Equation" r:id="rId5" imgW="571004" imgH="177646" progId="Equation.3">
                  <p:embed/>
                </p:oleObj>
              </mc:Choice>
              <mc:Fallback>
                <p:oleObj name="Equation" r:id="rId5" imgW="571004" imgH="177646" progId="Equation.3">
                  <p:embed/>
                  <p:pic>
                    <p:nvPicPr>
                      <p:cNvPr id="40967" name="Object 7">
                        <a:extLst>
                          <a:ext uri="{FF2B5EF4-FFF2-40B4-BE49-F238E27FC236}">
                            <a16:creationId xmlns="" xmlns:a16="http://schemas.microsoft.com/office/drawing/2014/main" id="{C71F18DB-E387-0CFC-CA6E-78CD96606C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2500" y="5865813"/>
                        <a:ext cx="1655763" cy="515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68" name="Text Box 8">
            <a:extLst>
              <a:ext uri="{FF2B5EF4-FFF2-40B4-BE49-F238E27FC236}">
                <a16:creationId xmlns="" xmlns:a16="http://schemas.microsoft.com/office/drawing/2014/main" id="{52AC3A7C-E14C-F539-7EA0-EA2E077AD41F}"/>
              </a:ext>
            </a:extLst>
          </p:cNvPr>
          <p:cNvSpPr txBox="1">
            <a:spLocks noChangeArrowheads="1"/>
          </p:cNvSpPr>
          <p:nvPr/>
        </p:nvSpPr>
        <p:spPr bwMode="auto">
          <a:xfrm>
            <a:off x="6156325" y="5157788"/>
            <a:ext cx="2987675"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1800">
                <a:latin typeface="Comic Sans MS" panose="030F0702030302020204" pitchFamily="66" charset="0"/>
              </a:rPr>
              <a:t>a= coefficiente di     assorbanza</a:t>
            </a:r>
          </a:p>
          <a:p>
            <a:pPr algn="ctr" eaLnBrk="1" hangingPunct="1">
              <a:spcBef>
                <a:spcPct val="50000"/>
              </a:spcBef>
              <a:buFontTx/>
              <a:buNone/>
            </a:pPr>
            <a:r>
              <a:rPr lang="it-IT" altLang="it-IT" sz="1800">
                <a:latin typeface="Comic Sans MS" panose="030F0702030302020204" pitchFamily="66" charset="0"/>
              </a:rPr>
              <a:t>b= cammino ottico</a:t>
            </a:r>
          </a:p>
          <a:p>
            <a:pPr algn="ctr" eaLnBrk="1" hangingPunct="1">
              <a:spcBef>
                <a:spcPct val="50000"/>
              </a:spcBef>
              <a:buFontTx/>
              <a:buNone/>
            </a:pPr>
            <a:r>
              <a:rPr lang="it-IT" altLang="it-IT" sz="1800">
                <a:latin typeface="Comic Sans MS" panose="030F0702030302020204" pitchFamily="66" charset="0"/>
              </a:rPr>
              <a:t>C=concentrazione</a:t>
            </a:r>
          </a:p>
        </p:txBody>
      </p:sp>
      <p:sp>
        <p:nvSpPr>
          <p:cNvPr id="40969" name="Segnaposto numero diapositiva 6">
            <a:extLst>
              <a:ext uri="{FF2B5EF4-FFF2-40B4-BE49-F238E27FC236}">
                <a16:creationId xmlns="" xmlns:a16="http://schemas.microsoft.com/office/drawing/2014/main" id="{AB1A8CC0-EA39-3B7D-432C-8912EDB294A6}"/>
              </a:ext>
            </a:extLst>
          </p:cNvPr>
          <p:cNvSpPr txBox="1">
            <a:spLocks noGrp="1"/>
          </p:cNvSpPr>
          <p:nvPr/>
        </p:nvSpPr>
        <p:spPr bwMode="auto">
          <a:xfrm>
            <a:off x="8382000" y="6572250"/>
            <a:ext cx="4048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D917806E-3AB9-47B6-B213-434B5088C9C3}" type="slidenum">
              <a:rPr lang="it-IT" altLang="it-IT" sz="1000">
                <a:latin typeface="Comic Sans MS" panose="030F0702030302020204" pitchFamily="66" charset="0"/>
              </a:rPr>
              <a:pPr algn="r" eaLnBrk="1" hangingPunct="1">
                <a:spcBef>
                  <a:spcPct val="0"/>
                </a:spcBef>
                <a:buFontTx/>
                <a:buNone/>
              </a:pPr>
              <a:t>39</a:t>
            </a:fld>
            <a:endParaRPr lang="it-IT" altLang="it-IT" sz="1000">
              <a:latin typeface="Comic Sans MS" panose="030F0702030302020204" pitchFamily="66" charset="0"/>
            </a:endParaRPr>
          </a:p>
        </p:txBody>
      </p:sp>
      <p:sp>
        <p:nvSpPr>
          <p:cNvPr id="40970" name="Segnaposto data 4">
            <a:extLst>
              <a:ext uri="{FF2B5EF4-FFF2-40B4-BE49-F238E27FC236}">
                <a16:creationId xmlns="" xmlns:a16="http://schemas.microsoft.com/office/drawing/2014/main" id="{A30288FE-5609-4A0B-E98D-80DFAB85D90F}"/>
              </a:ext>
            </a:extLst>
          </p:cNvPr>
          <p:cNvSpPr txBox="1">
            <a:spLocks noGrp="1"/>
          </p:cNvSpPr>
          <p:nvPr/>
        </p:nvSpPr>
        <p:spPr bwMode="auto">
          <a:xfrm>
            <a:off x="457200" y="6651625"/>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000">
                <a:latin typeface="Comic Sans MS" panose="030F0702030302020204" pitchFamily="66" charset="0"/>
              </a:rPr>
              <a:t>Corso di  Chimica dell’Ambiente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a:extLst>
              <a:ext uri="{FF2B5EF4-FFF2-40B4-BE49-F238E27FC236}">
                <a16:creationId xmlns="" xmlns:a16="http://schemas.microsoft.com/office/drawing/2014/main" id="{276576E1-10FC-8062-5548-3664AD75C2A8}"/>
              </a:ext>
            </a:extLst>
          </p:cNvPr>
          <p:cNvSpPr txBox="1">
            <a:spLocks noChangeArrowheads="1"/>
          </p:cNvSpPr>
          <p:nvPr/>
        </p:nvSpPr>
        <p:spPr bwMode="auto">
          <a:xfrm>
            <a:off x="3429000" y="0"/>
            <a:ext cx="2514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it-IT" altLang="it-IT" sz="2000">
                <a:latin typeface="Comic Sans MS" panose="030F0702030302020204" pitchFamily="66" charset="0"/>
              </a:rPr>
              <a:t>Alcune definizioni:</a:t>
            </a:r>
          </a:p>
        </p:txBody>
      </p:sp>
      <p:sp>
        <p:nvSpPr>
          <p:cNvPr id="6147" name="Text Box 4">
            <a:extLst>
              <a:ext uri="{FF2B5EF4-FFF2-40B4-BE49-F238E27FC236}">
                <a16:creationId xmlns="" xmlns:a16="http://schemas.microsoft.com/office/drawing/2014/main" id="{746B0197-3862-F73A-B3B4-7980A9E7753B}"/>
              </a:ext>
            </a:extLst>
          </p:cNvPr>
          <p:cNvSpPr txBox="1">
            <a:spLocks noChangeArrowheads="1"/>
          </p:cNvSpPr>
          <p:nvPr/>
        </p:nvSpPr>
        <p:spPr bwMode="auto">
          <a:xfrm>
            <a:off x="457200" y="620688"/>
            <a:ext cx="4229100" cy="1938992"/>
          </a:xfrm>
          <a:prstGeom prst="rect">
            <a:avLst/>
          </a:prstGeom>
          <a:noFill/>
          <a:ln w="76200">
            <a:solidFill>
              <a:srgbClr val="FFC000"/>
            </a:solidFill>
            <a:miter lim="800000"/>
            <a:headEnd/>
            <a:tailEnd/>
          </a:ln>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algn="ctr" eaLnBrk="1" hangingPunct="1">
              <a:spcBef>
                <a:spcPct val="50000"/>
              </a:spcBef>
              <a:defRPr/>
            </a:pPr>
            <a:r>
              <a:rPr lang="it-IT" u="sng" dirty="0"/>
              <a:t>Media pesata o ponderale</a:t>
            </a:r>
            <a:r>
              <a:rPr lang="it-IT" dirty="0"/>
              <a:t>: dato un insieme di N valori distinti di concentrazione Ci,  a ciascuno dei quali è associata una frequenza di osservazione f</a:t>
            </a:r>
            <a:r>
              <a:rPr lang="it-IT" baseline="-25000" dirty="0"/>
              <a:t>i</a:t>
            </a:r>
            <a:r>
              <a:rPr lang="it-IT" dirty="0"/>
              <a:t>, si definisce media aritmetica pesata il rapporto:</a:t>
            </a:r>
          </a:p>
        </p:txBody>
      </p:sp>
      <p:graphicFrame>
        <p:nvGraphicFramePr>
          <p:cNvPr id="5126" name="Object 5">
            <a:extLst>
              <a:ext uri="{FF2B5EF4-FFF2-40B4-BE49-F238E27FC236}">
                <a16:creationId xmlns="" xmlns:a16="http://schemas.microsoft.com/office/drawing/2014/main" id="{C24BD535-30A0-C591-30CD-06FEBDE8DAC1}"/>
              </a:ext>
            </a:extLst>
          </p:cNvPr>
          <p:cNvGraphicFramePr>
            <a:graphicFrameLocks noChangeAspect="1"/>
          </p:cNvGraphicFramePr>
          <p:nvPr/>
        </p:nvGraphicFramePr>
        <p:xfrm>
          <a:off x="5410200" y="981075"/>
          <a:ext cx="1981200" cy="949325"/>
        </p:xfrm>
        <a:graphic>
          <a:graphicData uri="http://schemas.openxmlformats.org/presentationml/2006/ole">
            <mc:AlternateContent xmlns:mc="http://schemas.openxmlformats.org/markup-compatibility/2006">
              <mc:Choice xmlns:v="urn:schemas-microsoft-com:vml" Requires="v">
                <p:oleObj spid="_x0000_s1027" name="Equation" r:id="rId3" imgW="609336" imgH="291973" progId="Equation.3">
                  <p:embed/>
                </p:oleObj>
              </mc:Choice>
              <mc:Fallback>
                <p:oleObj name="Equation" r:id="rId3" imgW="609336" imgH="291973" progId="Equation.3">
                  <p:embed/>
                  <p:pic>
                    <p:nvPicPr>
                      <p:cNvPr id="5126" name="Object 5">
                        <a:extLst>
                          <a:ext uri="{FF2B5EF4-FFF2-40B4-BE49-F238E27FC236}">
                            <a16:creationId xmlns="" xmlns:a16="http://schemas.microsoft.com/office/drawing/2014/main" id="{C24BD535-30A0-C591-30CD-06FEBDE8DA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981075"/>
                        <a:ext cx="1981200" cy="949325"/>
                      </a:xfrm>
                      <a:prstGeom prst="rect">
                        <a:avLst/>
                      </a:prstGeom>
                      <a:solidFill>
                        <a:srgbClr val="66FF3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49" name="Text Box 6">
            <a:extLst>
              <a:ext uri="{FF2B5EF4-FFF2-40B4-BE49-F238E27FC236}">
                <a16:creationId xmlns="" xmlns:a16="http://schemas.microsoft.com/office/drawing/2014/main" id="{68000A41-3DC9-C7F9-ED20-E9EBE5DEFA94}"/>
              </a:ext>
            </a:extLst>
          </p:cNvPr>
          <p:cNvSpPr txBox="1">
            <a:spLocks noChangeArrowheads="1"/>
          </p:cNvSpPr>
          <p:nvPr/>
        </p:nvSpPr>
        <p:spPr bwMode="auto">
          <a:xfrm>
            <a:off x="762000" y="2780928"/>
            <a:ext cx="8229600" cy="3597275"/>
          </a:xfrm>
          <a:prstGeom prst="rect">
            <a:avLst/>
          </a:prstGeom>
          <a:noFill/>
          <a:ln w="9525">
            <a:solidFill>
              <a:srgbClr val="000000"/>
            </a:solidFill>
            <a:miter lim="800000"/>
            <a:headEnd/>
            <a:tailEnd/>
          </a:ln>
          <a:effectLst>
            <a:glow rad="63500">
              <a:schemeClr val="accent6">
                <a:satMod val="175000"/>
                <a:alpha val="40000"/>
              </a:schemeClr>
            </a:glow>
          </a:effectLst>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Comic Sans MS" pitchFamily="66" charset="0"/>
              </a:defRPr>
            </a:lvl1pPr>
            <a:lvl2pPr marL="742950" indent="-285750" eaLnBrk="0" hangingPunct="0">
              <a:defRPr sz="2000">
                <a:solidFill>
                  <a:schemeClr val="tx1"/>
                </a:solidFill>
                <a:latin typeface="Comic Sans MS" pitchFamily="66" charset="0"/>
              </a:defRPr>
            </a:lvl2pPr>
            <a:lvl3pPr marL="1143000" indent="-228600" eaLnBrk="0" hangingPunct="0">
              <a:defRPr sz="2000">
                <a:solidFill>
                  <a:schemeClr val="tx1"/>
                </a:solidFill>
                <a:latin typeface="Comic Sans MS" pitchFamily="66" charset="0"/>
              </a:defRPr>
            </a:lvl3pPr>
            <a:lvl4pPr marL="1600200" indent="-228600" eaLnBrk="0" hangingPunct="0">
              <a:defRPr sz="2000">
                <a:solidFill>
                  <a:schemeClr val="tx1"/>
                </a:solidFill>
                <a:latin typeface="Comic Sans MS" pitchFamily="66" charset="0"/>
              </a:defRPr>
            </a:lvl4pPr>
            <a:lvl5pPr marL="2057400" indent="-228600" eaLnBrk="0" hangingPunct="0">
              <a:defRPr sz="2000">
                <a:solidFill>
                  <a:schemeClr val="tx1"/>
                </a:solidFill>
                <a:latin typeface="Comic Sans MS" pitchFamily="66" charset="0"/>
              </a:defRPr>
            </a:lvl5pPr>
            <a:lvl6pPr marL="2514600" indent="-228600" eaLnBrk="0" fontAlgn="base" hangingPunct="0">
              <a:spcBef>
                <a:spcPct val="0"/>
              </a:spcBef>
              <a:spcAft>
                <a:spcPct val="0"/>
              </a:spcAft>
              <a:defRPr sz="2000">
                <a:solidFill>
                  <a:schemeClr val="tx1"/>
                </a:solidFill>
                <a:latin typeface="Comic Sans MS" pitchFamily="66" charset="0"/>
              </a:defRPr>
            </a:lvl6pPr>
            <a:lvl7pPr marL="2971800" indent="-228600" eaLnBrk="0" fontAlgn="base" hangingPunct="0">
              <a:spcBef>
                <a:spcPct val="0"/>
              </a:spcBef>
              <a:spcAft>
                <a:spcPct val="0"/>
              </a:spcAft>
              <a:defRPr sz="2000">
                <a:solidFill>
                  <a:schemeClr val="tx1"/>
                </a:solidFill>
                <a:latin typeface="Comic Sans MS" pitchFamily="66" charset="0"/>
              </a:defRPr>
            </a:lvl7pPr>
            <a:lvl8pPr marL="3429000" indent="-228600" eaLnBrk="0" fontAlgn="base" hangingPunct="0">
              <a:spcBef>
                <a:spcPct val="0"/>
              </a:spcBef>
              <a:spcAft>
                <a:spcPct val="0"/>
              </a:spcAft>
              <a:defRPr sz="2000">
                <a:solidFill>
                  <a:schemeClr val="tx1"/>
                </a:solidFill>
                <a:latin typeface="Comic Sans MS" pitchFamily="66" charset="0"/>
              </a:defRPr>
            </a:lvl8pPr>
            <a:lvl9pPr marL="3886200" indent="-228600" eaLnBrk="0" fontAlgn="base" hangingPunct="0">
              <a:spcBef>
                <a:spcPct val="0"/>
              </a:spcBef>
              <a:spcAft>
                <a:spcPct val="0"/>
              </a:spcAft>
              <a:defRPr sz="2000">
                <a:solidFill>
                  <a:schemeClr val="tx1"/>
                </a:solidFill>
                <a:latin typeface="Comic Sans MS" pitchFamily="66" charset="0"/>
              </a:defRPr>
            </a:lvl9pPr>
          </a:lstStyle>
          <a:p>
            <a:pPr algn="ctr" eaLnBrk="1" hangingPunct="1">
              <a:spcBef>
                <a:spcPct val="50000"/>
              </a:spcBef>
              <a:defRPr/>
            </a:pPr>
            <a:r>
              <a:rPr lang="it-IT" u="sng" dirty="0"/>
              <a:t>Concentrazione del k-esimo percentile, </a:t>
            </a:r>
            <a:r>
              <a:rPr lang="it-IT" u="sng" dirty="0" err="1"/>
              <a:t>Ck</a:t>
            </a:r>
            <a:r>
              <a:rPr lang="it-IT" dirty="0"/>
              <a:t>: dato un insieme di N valori di concentrazioni Ci, ordinati in modo crescente, si definisce k-esimo percentile, </a:t>
            </a:r>
            <a:r>
              <a:rPr lang="it-IT" dirty="0" err="1"/>
              <a:t>Ck</a:t>
            </a:r>
            <a:r>
              <a:rPr lang="it-IT" dirty="0"/>
              <a:t>, il valore di concentrazione che occupa il K (N/100)-esimo posto della sequenza. Ad esempio con 50 valori ordinati in modo crescente:</a:t>
            </a:r>
          </a:p>
          <a:p>
            <a:pPr algn="ctr" eaLnBrk="1" hangingPunct="1">
              <a:spcBef>
                <a:spcPct val="50000"/>
              </a:spcBef>
              <a:defRPr/>
            </a:pPr>
            <a:r>
              <a:rPr lang="it-IT" dirty="0"/>
              <a:t>C1&lt;C2&lt;C3&lt;C4……..&lt;C50</a:t>
            </a:r>
          </a:p>
          <a:p>
            <a:pPr algn="ctr" eaLnBrk="1" hangingPunct="1">
              <a:spcBef>
                <a:spcPct val="50000"/>
              </a:spcBef>
              <a:defRPr/>
            </a:pPr>
            <a:r>
              <a:rPr lang="it-IT" dirty="0"/>
              <a:t>Il valore associato al 98-esimo percentile del suddetto insieme è l’elemento C49 che occupa la 49-esima posizione della sequenza; infatti </a:t>
            </a:r>
          </a:p>
          <a:p>
            <a:pPr algn="ctr" eaLnBrk="1" hangingPunct="1">
              <a:spcBef>
                <a:spcPct val="50000"/>
              </a:spcBef>
              <a:defRPr/>
            </a:pPr>
            <a:r>
              <a:rPr lang="it-IT" dirty="0"/>
              <a:t>98(50/100)=49</a:t>
            </a:r>
          </a:p>
        </p:txBody>
      </p:sp>
      <p:sp>
        <p:nvSpPr>
          <p:cNvPr id="5130" name="Segnaposto numero diapositiva 6">
            <a:extLst>
              <a:ext uri="{FF2B5EF4-FFF2-40B4-BE49-F238E27FC236}">
                <a16:creationId xmlns="" xmlns:a16="http://schemas.microsoft.com/office/drawing/2014/main" id="{B34EDD54-D424-D896-C82B-0FB90658187E}"/>
              </a:ext>
            </a:extLst>
          </p:cNvPr>
          <p:cNvSpPr txBox="1">
            <a:spLocks noGrp="1"/>
          </p:cNvSpPr>
          <p:nvPr/>
        </p:nvSpPr>
        <p:spPr bwMode="auto">
          <a:xfrm>
            <a:off x="8382000" y="6473825"/>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9836778F-8CC1-47D1-BDA4-E0F502025B93}" type="slidenum">
              <a:rPr lang="it-IT" altLang="it-IT" sz="1000">
                <a:latin typeface="Comic Sans MS" panose="030F0702030302020204" pitchFamily="66" charset="0"/>
              </a:rPr>
              <a:pPr algn="r" eaLnBrk="1" hangingPunct="1">
                <a:spcBef>
                  <a:spcPct val="0"/>
                </a:spcBef>
                <a:buFontTx/>
                <a:buNone/>
              </a:pPr>
              <a:t>4</a:t>
            </a:fld>
            <a:endParaRPr lang="it-IT" altLang="it-IT" sz="1000">
              <a:latin typeface="Comic Sans MS" panose="030F0702030302020204" pitchFamily="66" charset="0"/>
            </a:endParaRPr>
          </a:p>
        </p:txBody>
      </p:sp>
      <p:sp>
        <p:nvSpPr>
          <p:cNvPr id="5131" name="Segnaposto data 4">
            <a:extLst>
              <a:ext uri="{FF2B5EF4-FFF2-40B4-BE49-F238E27FC236}">
                <a16:creationId xmlns="" xmlns:a16="http://schemas.microsoft.com/office/drawing/2014/main" id="{1244A897-739B-2D9A-F656-D8A724FE043F}"/>
              </a:ext>
            </a:extLst>
          </p:cNvPr>
          <p:cNvSpPr txBox="1">
            <a:spLocks noGrp="1"/>
          </p:cNvSpPr>
          <p:nvPr/>
        </p:nvSpPr>
        <p:spPr bwMode="auto">
          <a:xfrm>
            <a:off x="457200" y="6553200"/>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000">
                <a:latin typeface="Comic Sans MS" panose="030F0702030302020204" pitchFamily="66" charset="0"/>
              </a:rPr>
              <a:t>Corso di  Chimica dell’Ambiente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a:extLst>
              <a:ext uri="{FF2B5EF4-FFF2-40B4-BE49-F238E27FC236}">
                <a16:creationId xmlns="" xmlns:a16="http://schemas.microsoft.com/office/drawing/2014/main" id="{244C667A-1498-6016-92CE-34E1CDD3DC42}"/>
              </a:ext>
            </a:extLst>
          </p:cNvPr>
          <p:cNvSpPr txBox="1">
            <a:spLocks noChangeArrowheads="1"/>
          </p:cNvSpPr>
          <p:nvPr/>
        </p:nvSpPr>
        <p:spPr bwMode="auto">
          <a:xfrm>
            <a:off x="914400" y="152400"/>
            <a:ext cx="769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000">
                <a:solidFill>
                  <a:srgbClr val="FF0000"/>
                </a:solidFill>
                <a:latin typeface="Comic Sans MS" panose="030F0702030302020204" pitchFamily="66" charset="0"/>
              </a:rPr>
              <a:t>Spettrometria di assorbimento</a:t>
            </a:r>
          </a:p>
        </p:txBody>
      </p:sp>
      <p:pic>
        <p:nvPicPr>
          <p:cNvPr id="41987" name="Picture 3" descr="spettrometria1">
            <a:extLst>
              <a:ext uri="{FF2B5EF4-FFF2-40B4-BE49-F238E27FC236}">
                <a16:creationId xmlns="" xmlns:a16="http://schemas.microsoft.com/office/drawing/2014/main" id="{29757A31-7A88-4032-9296-4B1ECFE59A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908050"/>
            <a:ext cx="8243887"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Segnaposto numero diapositiva 6">
            <a:extLst>
              <a:ext uri="{FF2B5EF4-FFF2-40B4-BE49-F238E27FC236}">
                <a16:creationId xmlns="" xmlns:a16="http://schemas.microsoft.com/office/drawing/2014/main" id="{A8F1F06E-DDB2-4151-AD63-6423E9CD03B1}"/>
              </a:ext>
            </a:extLst>
          </p:cNvPr>
          <p:cNvSpPr txBox="1">
            <a:spLocks noGrp="1"/>
          </p:cNvSpPr>
          <p:nvPr/>
        </p:nvSpPr>
        <p:spPr bwMode="auto">
          <a:xfrm>
            <a:off x="8382000" y="6572250"/>
            <a:ext cx="4048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ACE0F4DB-35F2-47B9-AAF3-93EB32F38BBB}" type="slidenum">
              <a:rPr lang="it-IT" altLang="it-IT" sz="1000">
                <a:latin typeface="Comic Sans MS" panose="030F0702030302020204" pitchFamily="66" charset="0"/>
              </a:rPr>
              <a:pPr algn="r" eaLnBrk="1" hangingPunct="1">
                <a:spcBef>
                  <a:spcPct val="0"/>
                </a:spcBef>
                <a:buFontTx/>
                <a:buNone/>
              </a:pPr>
              <a:t>40</a:t>
            </a:fld>
            <a:endParaRPr lang="it-IT" altLang="it-IT" sz="1000">
              <a:latin typeface="Comic Sans MS" panose="030F0702030302020204" pitchFamily="66" charset="0"/>
            </a:endParaRPr>
          </a:p>
        </p:txBody>
      </p:sp>
      <p:sp>
        <p:nvSpPr>
          <p:cNvPr id="41989" name="Segnaposto data 4">
            <a:extLst>
              <a:ext uri="{FF2B5EF4-FFF2-40B4-BE49-F238E27FC236}">
                <a16:creationId xmlns="" xmlns:a16="http://schemas.microsoft.com/office/drawing/2014/main" id="{4589673C-8B62-5C47-D576-E9077A6166CF}"/>
              </a:ext>
            </a:extLst>
          </p:cNvPr>
          <p:cNvSpPr txBox="1">
            <a:spLocks noGrp="1"/>
          </p:cNvSpPr>
          <p:nvPr/>
        </p:nvSpPr>
        <p:spPr bwMode="auto">
          <a:xfrm>
            <a:off x="457200" y="6651625"/>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000">
                <a:latin typeface="Comic Sans MS" panose="030F0702030302020204" pitchFamily="66" charset="0"/>
              </a:rPr>
              <a:t>Corso di  Chimica dell’Ambiente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a:extLst>
              <a:ext uri="{FF2B5EF4-FFF2-40B4-BE49-F238E27FC236}">
                <a16:creationId xmlns="" xmlns:a16="http://schemas.microsoft.com/office/drawing/2014/main" id="{B3F09C1B-48EC-377B-94F3-C191ADB33C4A}"/>
              </a:ext>
            </a:extLst>
          </p:cNvPr>
          <p:cNvSpPr txBox="1">
            <a:spLocks noChangeArrowheads="1"/>
          </p:cNvSpPr>
          <p:nvPr/>
        </p:nvSpPr>
        <p:spPr bwMode="auto">
          <a:xfrm>
            <a:off x="914400" y="188913"/>
            <a:ext cx="769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000">
                <a:solidFill>
                  <a:srgbClr val="FF0000"/>
                </a:solidFill>
                <a:latin typeface="Comic Sans MS" panose="030F0702030302020204" pitchFamily="66" charset="0"/>
              </a:rPr>
              <a:t>Spettrometria di assorbimento</a:t>
            </a:r>
          </a:p>
        </p:txBody>
      </p:sp>
      <p:pic>
        <p:nvPicPr>
          <p:cNvPr id="43011" name="Picture 3" descr="spettrometria2">
            <a:extLst>
              <a:ext uri="{FF2B5EF4-FFF2-40B4-BE49-F238E27FC236}">
                <a16:creationId xmlns="" xmlns:a16="http://schemas.microsoft.com/office/drawing/2014/main" id="{54718558-D74F-F1A4-50DC-B00264137F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693738"/>
            <a:ext cx="7129463" cy="573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Segnaposto numero diapositiva 6">
            <a:extLst>
              <a:ext uri="{FF2B5EF4-FFF2-40B4-BE49-F238E27FC236}">
                <a16:creationId xmlns="" xmlns:a16="http://schemas.microsoft.com/office/drawing/2014/main" id="{BC8219F6-3F68-6C0A-5BBB-4FE6D39CF2A5}"/>
              </a:ext>
            </a:extLst>
          </p:cNvPr>
          <p:cNvSpPr txBox="1">
            <a:spLocks noGrp="1"/>
          </p:cNvSpPr>
          <p:nvPr/>
        </p:nvSpPr>
        <p:spPr bwMode="auto">
          <a:xfrm>
            <a:off x="8382000" y="6572250"/>
            <a:ext cx="4048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8F69A79D-C42E-4183-9EFC-7572ABA53BAA}" type="slidenum">
              <a:rPr lang="it-IT" altLang="it-IT" sz="1000">
                <a:latin typeface="Comic Sans MS" panose="030F0702030302020204" pitchFamily="66" charset="0"/>
              </a:rPr>
              <a:pPr algn="r" eaLnBrk="1" hangingPunct="1">
                <a:spcBef>
                  <a:spcPct val="0"/>
                </a:spcBef>
                <a:buFontTx/>
                <a:buNone/>
              </a:pPr>
              <a:t>41</a:t>
            </a:fld>
            <a:endParaRPr lang="it-IT" altLang="it-IT" sz="1000">
              <a:latin typeface="Comic Sans MS" panose="030F0702030302020204" pitchFamily="66" charset="0"/>
            </a:endParaRPr>
          </a:p>
        </p:txBody>
      </p:sp>
      <p:sp>
        <p:nvSpPr>
          <p:cNvPr id="43013" name="Segnaposto data 4">
            <a:extLst>
              <a:ext uri="{FF2B5EF4-FFF2-40B4-BE49-F238E27FC236}">
                <a16:creationId xmlns="" xmlns:a16="http://schemas.microsoft.com/office/drawing/2014/main" id="{85C9413E-563C-48E9-20C7-B81F67E378D6}"/>
              </a:ext>
            </a:extLst>
          </p:cNvPr>
          <p:cNvSpPr txBox="1">
            <a:spLocks noGrp="1"/>
          </p:cNvSpPr>
          <p:nvPr/>
        </p:nvSpPr>
        <p:spPr bwMode="auto">
          <a:xfrm>
            <a:off x="457200" y="6651625"/>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000">
                <a:latin typeface="Comic Sans MS" panose="030F0702030302020204" pitchFamily="66" charset="0"/>
              </a:rPr>
              <a:t>Corso di  Chimica dell’Ambiente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a:extLst>
              <a:ext uri="{FF2B5EF4-FFF2-40B4-BE49-F238E27FC236}">
                <a16:creationId xmlns="" xmlns:a16="http://schemas.microsoft.com/office/drawing/2014/main" id="{38516530-57C6-90B8-FD54-82B8A00CE820}"/>
              </a:ext>
            </a:extLst>
          </p:cNvPr>
          <p:cNvSpPr txBox="1">
            <a:spLocks noChangeArrowheads="1"/>
          </p:cNvSpPr>
          <p:nvPr/>
        </p:nvSpPr>
        <p:spPr bwMode="auto">
          <a:xfrm>
            <a:off x="914400" y="152400"/>
            <a:ext cx="769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000">
                <a:solidFill>
                  <a:srgbClr val="FF0000"/>
                </a:solidFill>
                <a:latin typeface="Comic Sans MS" panose="030F0702030302020204" pitchFamily="66" charset="0"/>
              </a:rPr>
              <a:t>Spettrometria di assorbimento atomico</a:t>
            </a:r>
          </a:p>
        </p:txBody>
      </p:sp>
      <p:sp>
        <p:nvSpPr>
          <p:cNvPr id="44035" name="Text Box 3">
            <a:extLst>
              <a:ext uri="{FF2B5EF4-FFF2-40B4-BE49-F238E27FC236}">
                <a16:creationId xmlns="" xmlns:a16="http://schemas.microsoft.com/office/drawing/2014/main" id="{70CC95F7-CAD2-CBF4-CE7A-A21AF9FE66A0}"/>
              </a:ext>
            </a:extLst>
          </p:cNvPr>
          <p:cNvSpPr txBox="1">
            <a:spLocks noChangeArrowheads="1"/>
          </p:cNvSpPr>
          <p:nvPr/>
        </p:nvSpPr>
        <p:spPr bwMode="auto">
          <a:xfrm>
            <a:off x="539750" y="549275"/>
            <a:ext cx="8135938"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000">
                <a:latin typeface="Comic Sans MS" panose="030F0702030302020204" pitchFamily="66" charset="0"/>
              </a:rPr>
              <a:t>È la tecnica maggiormente utilizzata per le analisi sui metalli.</a:t>
            </a:r>
          </a:p>
          <a:p>
            <a:pPr algn="ctr" eaLnBrk="1" hangingPunct="1">
              <a:spcBef>
                <a:spcPct val="50000"/>
              </a:spcBef>
              <a:buFontTx/>
              <a:buNone/>
            </a:pPr>
            <a:r>
              <a:rPr lang="it-IT" altLang="it-IT" sz="2000">
                <a:latin typeface="Comic Sans MS" panose="030F0702030302020204" pitchFamily="66" charset="0"/>
              </a:rPr>
              <a:t>È basata sull’assorbimento della radiazione monocromatica da parte degli atomi del metallo che deve essere analizzato.</a:t>
            </a:r>
          </a:p>
          <a:p>
            <a:pPr eaLnBrk="1" hangingPunct="1">
              <a:spcBef>
                <a:spcPct val="50000"/>
              </a:spcBef>
              <a:buFontTx/>
              <a:buNone/>
            </a:pPr>
            <a:endParaRPr lang="it-IT" altLang="it-IT" sz="2000">
              <a:latin typeface="Comic Sans MS" panose="030F0702030302020204" pitchFamily="66" charset="0"/>
            </a:endParaRPr>
          </a:p>
          <a:p>
            <a:pPr eaLnBrk="1" hangingPunct="1">
              <a:spcBef>
                <a:spcPct val="50000"/>
              </a:spcBef>
              <a:buFontTx/>
              <a:buNone/>
            </a:pPr>
            <a:endParaRPr lang="it-IT" altLang="it-IT" sz="2000">
              <a:latin typeface="Comic Sans MS" panose="030F0702030302020204" pitchFamily="66" charset="0"/>
            </a:endParaRPr>
          </a:p>
        </p:txBody>
      </p:sp>
      <p:pic>
        <p:nvPicPr>
          <p:cNvPr id="44036" name="Picture 4" descr="AAstrumento">
            <a:extLst>
              <a:ext uri="{FF2B5EF4-FFF2-40B4-BE49-F238E27FC236}">
                <a16:creationId xmlns="" xmlns:a16="http://schemas.microsoft.com/office/drawing/2014/main" id="{1EEA5D5D-8B0D-2204-031E-6549980C03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475" y="1773238"/>
            <a:ext cx="6624638" cy="408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 Box 5">
            <a:extLst>
              <a:ext uri="{FF2B5EF4-FFF2-40B4-BE49-F238E27FC236}">
                <a16:creationId xmlns="" xmlns:a16="http://schemas.microsoft.com/office/drawing/2014/main" id="{32B3789F-0830-04A5-19D0-2A7719931F5D}"/>
              </a:ext>
            </a:extLst>
          </p:cNvPr>
          <p:cNvSpPr txBox="1">
            <a:spLocks noChangeArrowheads="1"/>
          </p:cNvSpPr>
          <p:nvPr/>
        </p:nvSpPr>
        <p:spPr bwMode="auto">
          <a:xfrm>
            <a:off x="250825" y="5857875"/>
            <a:ext cx="86423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000">
                <a:latin typeface="Comic Sans MS" panose="030F0702030302020204" pitchFamily="66" charset="0"/>
              </a:rPr>
              <a:t>Alluminio, bario, berillio,  cadmio, calcio, cromo, rame, ferro, piombo, litio, durezza, manganese, argento, sodio, stronzio, zinco</a:t>
            </a:r>
          </a:p>
        </p:txBody>
      </p:sp>
      <p:sp>
        <p:nvSpPr>
          <p:cNvPr id="44038" name="Segnaposto numero diapositiva 6">
            <a:extLst>
              <a:ext uri="{FF2B5EF4-FFF2-40B4-BE49-F238E27FC236}">
                <a16:creationId xmlns="" xmlns:a16="http://schemas.microsoft.com/office/drawing/2014/main" id="{8EE5233B-4E24-4ADE-6CAE-A69A423150A6}"/>
              </a:ext>
            </a:extLst>
          </p:cNvPr>
          <p:cNvSpPr txBox="1">
            <a:spLocks noGrp="1"/>
          </p:cNvSpPr>
          <p:nvPr/>
        </p:nvSpPr>
        <p:spPr bwMode="auto">
          <a:xfrm>
            <a:off x="8382000" y="6572250"/>
            <a:ext cx="4048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2E049708-3C87-4654-AF4D-D6A5D4F2CDBB}" type="slidenum">
              <a:rPr lang="it-IT" altLang="it-IT" sz="1000">
                <a:latin typeface="Comic Sans MS" panose="030F0702030302020204" pitchFamily="66" charset="0"/>
              </a:rPr>
              <a:pPr algn="r" eaLnBrk="1" hangingPunct="1">
                <a:spcBef>
                  <a:spcPct val="0"/>
                </a:spcBef>
                <a:buFontTx/>
                <a:buNone/>
              </a:pPr>
              <a:t>42</a:t>
            </a:fld>
            <a:endParaRPr lang="it-IT" altLang="it-IT" sz="1000">
              <a:latin typeface="Comic Sans MS" panose="030F0702030302020204" pitchFamily="66" charset="0"/>
            </a:endParaRPr>
          </a:p>
        </p:txBody>
      </p:sp>
      <p:sp>
        <p:nvSpPr>
          <p:cNvPr id="44039" name="Segnaposto data 4">
            <a:extLst>
              <a:ext uri="{FF2B5EF4-FFF2-40B4-BE49-F238E27FC236}">
                <a16:creationId xmlns="" xmlns:a16="http://schemas.microsoft.com/office/drawing/2014/main" id="{49AC39FF-7280-4704-FC31-52A24D11EEB5}"/>
              </a:ext>
            </a:extLst>
          </p:cNvPr>
          <p:cNvSpPr txBox="1">
            <a:spLocks noGrp="1"/>
          </p:cNvSpPr>
          <p:nvPr/>
        </p:nvSpPr>
        <p:spPr bwMode="auto">
          <a:xfrm>
            <a:off x="457200" y="6651625"/>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000">
                <a:latin typeface="Comic Sans MS" panose="030F0702030302020204" pitchFamily="66" charset="0"/>
              </a:rPr>
              <a:t>Corso di  Chimica dell’Ambiente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a:extLst>
              <a:ext uri="{FF2B5EF4-FFF2-40B4-BE49-F238E27FC236}">
                <a16:creationId xmlns="" xmlns:a16="http://schemas.microsoft.com/office/drawing/2014/main" id="{76551F80-7857-4208-A030-D4E0A53AD0F8}"/>
              </a:ext>
            </a:extLst>
          </p:cNvPr>
          <p:cNvSpPr txBox="1">
            <a:spLocks noChangeArrowheads="1"/>
          </p:cNvSpPr>
          <p:nvPr/>
        </p:nvSpPr>
        <p:spPr bwMode="auto">
          <a:xfrm>
            <a:off x="914400" y="152400"/>
            <a:ext cx="769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000">
                <a:solidFill>
                  <a:srgbClr val="FF0000"/>
                </a:solidFill>
                <a:latin typeface="Comic Sans MS" panose="030F0702030302020204" pitchFamily="66" charset="0"/>
              </a:rPr>
              <a:t>Tecnica di emissione atomica</a:t>
            </a:r>
          </a:p>
        </p:txBody>
      </p:sp>
      <p:sp>
        <p:nvSpPr>
          <p:cNvPr id="45059" name="Text Box 3">
            <a:extLst>
              <a:ext uri="{FF2B5EF4-FFF2-40B4-BE49-F238E27FC236}">
                <a16:creationId xmlns="" xmlns:a16="http://schemas.microsoft.com/office/drawing/2014/main" id="{E28C31E0-CDD9-8862-CD4F-1E88B575DE60}"/>
              </a:ext>
            </a:extLst>
          </p:cNvPr>
          <p:cNvSpPr txBox="1">
            <a:spLocks noChangeArrowheads="1"/>
          </p:cNvSpPr>
          <p:nvPr/>
        </p:nvSpPr>
        <p:spPr bwMode="auto">
          <a:xfrm>
            <a:off x="468313" y="692150"/>
            <a:ext cx="81359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000">
                <a:latin typeface="Comic Sans MS" panose="030F0702030302020204" pitchFamily="66" charset="0"/>
              </a:rPr>
              <a:t>Con questa tecnica si misura la radiazione generata in opportune condizioni (alte temperature) da specifici elementi. </a:t>
            </a:r>
          </a:p>
        </p:txBody>
      </p:sp>
      <p:pic>
        <p:nvPicPr>
          <p:cNvPr id="45060" name="Picture 4" descr="emissione-strumento">
            <a:extLst>
              <a:ext uri="{FF2B5EF4-FFF2-40B4-BE49-F238E27FC236}">
                <a16:creationId xmlns="" xmlns:a16="http://schemas.microsoft.com/office/drawing/2014/main" id="{1897D0FF-5639-0FA8-D82A-4BBDF21828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557338"/>
            <a:ext cx="7704137"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 Box 5">
            <a:extLst>
              <a:ext uri="{FF2B5EF4-FFF2-40B4-BE49-F238E27FC236}">
                <a16:creationId xmlns="" xmlns:a16="http://schemas.microsoft.com/office/drawing/2014/main" id="{7023B7C2-6A92-F637-7604-B92FB3498489}"/>
              </a:ext>
            </a:extLst>
          </p:cNvPr>
          <p:cNvSpPr txBox="1">
            <a:spLocks noChangeArrowheads="1"/>
          </p:cNvSpPr>
          <p:nvPr/>
        </p:nvSpPr>
        <p:spPr bwMode="auto">
          <a:xfrm>
            <a:off x="433388" y="5715000"/>
            <a:ext cx="84248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000">
                <a:latin typeface="Comic Sans MS" panose="030F0702030302020204" pitchFamily="66" charset="0"/>
              </a:rPr>
              <a:t>Alluminio, arsenico, boro, berillio, boro, cadmio, calcio, cromo, rame, ferro, piombo, litio, magnesio, manganese, silice, vanadio, zinco, stronzio, sodio, rame</a:t>
            </a:r>
          </a:p>
        </p:txBody>
      </p:sp>
      <p:sp>
        <p:nvSpPr>
          <p:cNvPr id="45062" name="Segnaposto numero diapositiva 6">
            <a:extLst>
              <a:ext uri="{FF2B5EF4-FFF2-40B4-BE49-F238E27FC236}">
                <a16:creationId xmlns="" xmlns:a16="http://schemas.microsoft.com/office/drawing/2014/main" id="{F7AB3F4D-F4C3-4AE0-55F9-E6E4A4373095}"/>
              </a:ext>
            </a:extLst>
          </p:cNvPr>
          <p:cNvSpPr txBox="1">
            <a:spLocks noGrp="1"/>
          </p:cNvSpPr>
          <p:nvPr/>
        </p:nvSpPr>
        <p:spPr bwMode="auto">
          <a:xfrm>
            <a:off x="8382000" y="6572250"/>
            <a:ext cx="4048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EBFE3D5C-5E42-4C55-8441-818FBFD45602}" type="slidenum">
              <a:rPr lang="it-IT" altLang="it-IT" sz="1000">
                <a:latin typeface="Comic Sans MS" panose="030F0702030302020204" pitchFamily="66" charset="0"/>
              </a:rPr>
              <a:pPr algn="r" eaLnBrk="1" hangingPunct="1">
                <a:spcBef>
                  <a:spcPct val="0"/>
                </a:spcBef>
                <a:buFontTx/>
                <a:buNone/>
              </a:pPr>
              <a:t>43</a:t>
            </a:fld>
            <a:endParaRPr lang="it-IT" altLang="it-IT" sz="1000">
              <a:latin typeface="Comic Sans MS" panose="030F0702030302020204" pitchFamily="66" charset="0"/>
            </a:endParaRPr>
          </a:p>
        </p:txBody>
      </p:sp>
      <p:sp>
        <p:nvSpPr>
          <p:cNvPr id="45063" name="Segnaposto data 4">
            <a:extLst>
              <a:ext uri="{FF2B5EF4-FFF2-40B4-BE49-F238E27FC236}">
                <a16:creationId xmlns="" xmlns:a16="http://schemas.microsoft.com/office/drawing/2014/main" id="{15652A77-8477-015A-B428-933DA48D7EA6}"/>
              </a:ext>
            </a:extLst>
          </p:cNvPr>
          <p:cNvSpPr txBox="1">
            <a:spLocks noGrp="1"/>
          </p:cNvSpPr>
          <p:nvPr/>
        </p:nvSpPr>
        <p:spPr bwMode="auto">
          <a:xfrm>
            <a:off x="457200" y="6651625"/>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000">
                <a:latin typeface="Comic Sans MS" panose="030F0702030302020204" pitchFamily="66" charset="0"/>
              </a:rPr>
              <a:t>Corso di  Chimica dell’Ambiente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egnaposto numero diapositiva 6">
            <a:extLst>
              <a:ext uri="{FF2B5EF4-FFF2-40B4-BE49-F238E27FC236}">
                <a16:creationId xmlns="" xmlns:a16="http://schemas.microsoft.com/office/drawing/2014/main" id="{3F497DD8-FEBD-0507-A6C2-12D498741B4D}"/>
              </a:ext>
            </a:extLst>
          </p:cNvPr>
          <p:cNvSpPr txBox="1">
            <a:spLocks noGrp="1"/>
          </p:cNvSpPr>
          <p:nvPr/>
        </p:nvSpPr>
        <p:spPr bwMode="auto">
          <a:xfrm>
            <a:off x="8382000" y="6572250"/>
            <a:ext cx="4048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585F105E-BA3E-43EE-93F9-3B98C78D31B7}" type="slidenum">
              <a:rPr lang="it-IT" altLang="it-IT" sz="1000">
                <a:latin typeface="Comic Sans MS" panose="030F0702030302020204" pitchFamily="66" charset="0"/>
              </a:rPr>
              <a:pPr algn="r" eaLnBrk="1" hangingPunct="1">
                <a:spcBef>
                  <a:spcPct val="0"/>
                </a:spcBef>
                <a:buFontTx/>
                <a:buNone/>
              </a:pPr>
              <a:t>44</a:t>
            </a:fld>
            <a:endParaRPr lang="it-IT" altLang="it-IT" sz="1000">
              <a:latin typeface="Comic Sans MS" panose="030F0702030302020204" pitchFamily="66" charset="0"/>
            </a:endParaRPr>
          </a:p>
        </p:txBody>
      </p:sp>
      <p:sp>
        <p:nvSpPr>
          <p:cNvPr id="46083" name="Segnaposto data 4">
            <a:extLst>
              <a:ext uri="{FF2B5EF4-FFF2-40B4-BE49-F238E27FC236}">
                <a16:creationId xmlns="" xmlns:a16="http://schemas.microsoft.com/office/drawing/2014/main" id="{3D5946AA-5508-A8C9-1470-E43F6DAA65A4}"/>
              </a:ext>
            </a:extLst>
          </p:cNvPr>
          <p:cNvSpPr txBox="1">
            <a:spLocks noGrp="1"/>
          </p:cNvSpPr>
          <p:nvPr/>
        </p:nvSpPr>
        <p:spPr bwMode="auto">
          <a:xfrm>
            <a:off x="457200" y="6651625"/>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000">
                <a:latin typeface="Comic Sans MS" panose="030F0702030302020204" pitchFamily="66" charset="0"/>
              </a:rPr>
              <a:t>Corso di  Chimica dell’Ambiente </a:t>
            </a:r>
          </a:p>
        </p:txBody>
      </p:sp>
      <p:sp>
        <p:nvSpPr>
          <p:cNvPr id="46085" name="CasellaDiTesto 1">
            <a:extLst>
              <a:ext uri="{FF2B5EF4-FFF2-40B4-BE49-F238E27FC236}">
                <a16:creationId xmlns="" xmlns:a16="http://schemas.microsoft.com/office/drawing/2014/main" id="{340EAA59-04FC-59B7-F97E-87285B3A6380}"/>
              </a:ext>
            </a:extLst>
          </p:cNvPr>
          <p:cNvSpPr txBox="1">
            <a:spLocks noChangeArrowheads="1"/>
          </p:cNvSpPr>
          <p:nvPr/>
        </p:nvSpPr>
        <p:spPr bwMode="auto">
          <a:xfrm>
            <a:off x="250825" y="115888"/>
            <a:ext cx="86423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FontTx/>
              <a:buNone/>
            </a:pPr>
            <a:r>
              <a:rPr lang="it-IT" altLang="it-IT" sz="2000">
                <a:latin typeface="Comic Sans MS" panose="030F0702030302020204" pitchFamily="66" charset="0"/>
              </a:rPr>
              <a:t>Oltre alla qualità dell’aria in termini di concentrazione dei contaminanti, occorre caratterizzare l’aria anche in merito ai valori dei parametri fisici, ossia umidità, temperatura e condizioni di illuminamento. </a:t>
            </a:r>
          </a:p>
        </p:txBody>
      </p:sp>
      <p:sp>
        <p:nvSpPr>
          <p:cNvPr id="46086" name="CasellaDiTesto 5">
            <a:extLst>
              <a:ext uri="{FF2B5EF4-FFF2-40B4-BE49-F238E27FC236}">
                <a16:creationId xmlns="" xmlns:a16="http://schemas.microsoft.com/office/drawing/2014/main" id="{F0A69BBB-DA40-1397-C319-8D0228A82899}"/>
              </a:ext>
            </a:extLst>
          </p:cNvPr>
          <p:cNvSpPr txBox="1">
            <a:spLocks noChangeArrowheads="1"/>
          </p:cNvSpPr>
          <p:nvPr/>
        </p:nvSpPr>
        <p:spPr bwMode="auto">
          <a:xfrm>
            <a:off x="1168400" y="1500188"/>
            <a:ext cx="680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2000">
                <a:latin typeface="Comic Sans MS" panose="030F0702030302020204" pitchFamily="66" charset="0"/>
              </a:rPr>
              <a:t>Misura dei parametri microclimatici: i </a:t>
            </a:r>
            <a:r>
              <a:rPr lang="it-IT" altLang="it-IT" sz="2000">
                <a:solidFill>
                  <a:srgbClr val="FF0000"/>
                </a:solidFill>
                <a:latin typeface="Comic Sans MS" panose="030F0702030302020204" pitchFamily="66" charset="0"/>
              </a:rPr>
              <a:t>termoigrometri</a:t>
            </a:r>
          </a:p>
        </p:txBody>
      </p:sp>
      <p:pic>
        <p:nvPicPr>
          <p:cNvPr id="46087" name="Immagine 6">
            <a:extLst>
              <a:ext uri="{FF2B5EF4-FFF2-40B4-BE49-F238E27FC236}">
                <a16:creationId xmlns="" xmlns:a16="http://schemas.microsoft.com/office/drawing/2014/main" id="{763650CF-5923-8205-C26E-1938C430AD2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205038"/>
            <a:ext cx="5287962"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8" name="CasellaDiTesto 7">
            <a:extLst>
              <a:ext uri="{FF2B5EF4-FFF2-40B4-BE49-F238E27FC236}">
                <a16:creationId xmlns="" xmlns:a16="http://schemas.microsoft.com/office/drawing/2014/main" id="{BB9A5450-709A-CC61-E524-AD36B146FE54}"/>
              </a:ext>
            </a:extLst>
          </p:cNvPr>
          <p:cNvSpPr txBox="1">
            <a:spLocks noChangeArrowheads="1"/>
          </p:cNvSpPr>
          <p:nvPr/>
        </p:nvSpPr>
        <p:spPr bwMode="auto">
          <a:xfrm>
            <a:off x="5651500" y="2060575"/>
            <a:ext cx="3241675"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2000">
                <a:latin typeface="Comic Sans MS" panose="030F0702030302020204" pitchFamily="66" charset="0"/>
              </a:rPr>
              <a:t>Esistono sistemi di diverso livello di complessità. Possono registrare i valori singoli di temperatura ed umidità oppure entrambi simultaneamente (più diffusi). </a:t>
            </a:r>
          </a:p>
          <a:p>
            <a:pPr>
              <a:spcBef>
                <a:spcPct val="0"/>
              </a:spcBef>
              <a:buFontTx/>
              <a:buNone/>
            </a:pPr>
            <a:r>
              <a:rPr lang="it-IT" altLang="it-IT" sz="2000">
                <a:latin typeface="Comic Sans MS" panose="030F0702030302020204" pitchFamily="66" charset="0"/>
              </a:rPr>
              <a:t>Possono essere portatili, oppure possono essere installati stabilmente. </a:t>
            </a:r>
          </a:p>
          <a:p>
            <a:pPr>
              <a:spcBef>
                <a:spcPct val="0"/>
              </a:spcBef>
              <a:buFontTx/>
              <a:buNone/>
            </a:pPr>
            <a:endParaRPr lang="it-IT" altLang="it-IT" sz="2000">
              <a:latin typeface="Comic Sans MS" panose="030F0702030302020204" pitchFamily="66" charset="0"/>
            </a:endParaRPr>
          </a:p>
          <a:p>
            <a:pPr>
              <a:spcBef>
                <a:spcPct val="0"/>
              </a:spcBef>
              <a:buFontTx/>
              <a:buNone/>
            </a:pPr>
            <a:r>
              <a:rPr lang="it-IT" altLang="it-IT" sz="2000">
                <a:latin typeface="Comic Sans MS" panose="030F0702030302020204" pitchFamily="66" charset="0"/>
              </a:rPr>
              <a:t>Possono disporre di memoria interna o essere tipo wireless.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egnaposto numero diapositiva 6">
            <a:extLst>
              <a:ext uri="{FF2B5EF4-FFF2-40B4-BE49-F238E27FC236}">
                <a16:creationId xmlns="" xmlns:a16="http://schemas.microsoft.com/office/drawing/2014/main" id="{C087DA38-9E57-8353-6870-467207E69412}"/>
              </a:ext>
            </a:extLst>
          </p:cNvPr>
          <p:cNvSpPr txBox="1">
            <a:spLocks noGrp="1"/>
          </p:cNvSpPr>
          <p:nvPr/>
        </p:nvSpPr>
        <p:spPr bwMode="auto">
          <a:xfrm>
            <a:off x="8382000" y="6572250"/>
            <a:ext cx="4048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5A00BBE0-0B2E-4611-8CCA-6AA9B635550A}" type="slidenum">
              <a:rPr lang="it-IT" altLang="it-IT" sz="1000">
                <a:latin typeface="Comic Sans MS" panose="030F0702030302020204" pitchFamily="66" charset="0"/>
              </a:rPr>
              <a:pPr algn="r" eaLnBrk="1" hangingPunct="1">
                <a:spcBef>
                  <a:spcPct val="0"/>
                </a:spcBef>
                <a:buFontTx/>
                <a:buNone/>
              </a:pPr>
              <a:t>45</a:t>
            </a:fld>
            <a:endParaRPr lang="it-IT" altLang="it-IT" sz="1000">
              <a:latin typeface="Comic Sans MS" panose="030F0702030302020204" pitchFamily="66" charset="0"/>
            </a:endParaRPr>
          </a:p>
        </p:txBody>
      </p:sp>
      <p:sp>
        <p:nvSpPr>
          <p:cNvPr id="47107" name="Segnaposto data 4">
            <a:extLst>
              <a:ext uri="{FF2B5EF4-FFF2-40B4-BE49-F238E27FC236}">
                <a16:creationId xmlns="" xmlns:a16="http://schemas.microsoft.com/office/drawing/2014/main" id="{1A616FBF-6F75-7E2D-EFB8-B2F9646E9BDE}"/>
              </a:ext>
            </a:extLst>
          </p:cNvPr>
          <p:cNvSpPr txBox="1">
            <a:spLocks noGrp="1"/>
          </p:cNvSpPr>
          <p:nvPr/>
        </p:nvSpPr>
        <p:spPr bwMode="auto">
          <a:xfrm>
            <a:off x="457200" y="6651625"/>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000">
                <a:latin typeface="Comic Sans MS" panose="030F0702030302020204" pitchFamily="66" charset="0"/>
              </a:rPr>
              <a:t>Corso di  Chimica dell’Ambiente </a:t>
            </a:r>
          </a:p>
        </p:txBody>
      </p:sp>
      <p:pic>
        <p:nvPicPr>
          <p:cNvPr id="47109" name="Immagine 1">
            <a:extLst>
              <a:ext uri="{FF2B5EF4-FFF2-40B4-BE49-F238E27FC236}">
                <a16:creationId xmlns="" xmlns:a16="http://schemas.microsoft.com/office/drawing/2014/main" id="{5B9CD675-F7D1-EE3C-8578-639FB2E9B84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549275"/>
            <a:ext cx="446405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CasellaDiTesto 5">
            <a:extLst>
              <a:ext uri="{FF2B5EF4-FFF2-40B4-BE49-F238E27FC236}">
                <a16:creationId xmlns="" xmlns:a16="http://schemas.microsoft.com/office/drawing/2014/main" id="{5CE8CAC6-A8AC-CB09-5700-C8FD4B9C423E}"/>
              </a:ext>
            </a:extLst>
          </p:cNvPr>
          <p:cNvSpPr txBox="1">
            <a:spLocks noChangeArrowheads="1"/>
          </p:cNvSpPr>
          <p:nvPr/>
        </p:nvSpPr>
        <p:spPr bwMode="auto">
          <a:xfrm>
            <a:off x="457200" y="0"/>
            <a:ext cx="7786688"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it-IT" sz="2000">
                <a:latin typeface="Comic Sans MS" panose="030F0702030302020204" pitchFamily="66" charset="0"/>
              </a:rPr>
              <a:t>Esposizione alla luce: </a:t>
            </a:r>
            <a:r>
              <a:rPr lang="it-IT" altLang="it-IT" sz="2000">
                <a:solidFill>
                  <a:srgbClr val="FF0000"/>
                </a:solidFill>
                <a:latin typeface="Comic Sans MS" panose="030F0702030302020204" pitchFamily="66" charset="0"/>
              </a:rPr>
              <a:t>luxmetro</a:t>
            </a:r>
          </a:p>
        </p:txBody>
      </p:sp>
      <p:pic>
        <p:nvPicPr>
          <p:cNvPr id="47111" name="Immagine 6">
            <a:extLst>
              <a:ext uri="{FF2B5EF4-FFF2-40B4-BE49-F238E27FC236}">
                <a16:creationId xmlns="" xmlns:a16="http://schemas.microsoft.com/office/drawing/2014/main" id="{B5368132-334E-049E-2DCF-ECC0BDF6CD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4292600"/>
            <a:ext cx="4156075" cy="216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2" name="CasellaDiTesto 7">
            <a:extLst>
              <a:ext uri="{FF2B5EF4-FFF2-40B4-BE49-F238E27FC236}">
                <a16:creationId xmlns="" xmlns:a16="http://schemas.microsoft.com/office/drawing/2014/main" id="{D2804A45-0C34-C2C0-9F60-C8D867C5C5D9}"/>
              </a:ext>
            </a:extLst>
          </p:cNvPr>
          <p:cNvSpPr txBox="1">
            <a:spLocks noChangeArrowheads="1"/>
          </p:cNvSpPr>
          <p:nvPr/>
        </p:nvSpPr>
        <p:spPr bwMode="auto">
          <a:xfrm>
            <a:off x="5003800" y="1196975"/>
            <a:ext cx="3940175"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2000">
                <a:latin typeface="Comic Sans MS" panose="030F0702030302020204" pitchFamily="66" charset="0"/>
              </a:rPr>
              <a:t>Il luxometro o luxmetro è un sistema che misura la quantità di luce. Il sistema è solitamente dotato di una sonda fotosensibile (trasduttore di radiazione elettromagnetica in segnale elettrico). </a:t>
            </a:r>
          </a:p>
        </p:txBody>
      </p:sp>
      <p:sp>
        <p:nvSpPr>
          <p:cNvPr id="47113" name="CasellaDiTesto 8">
            <a:extLst>
              <a:ext uri="{FF2B5EF4-FFF2-40B4-BE49-F238E27FC236}">
                <a16:creationId xmlns="" xmlns:a16="http://schemas.microsoft.com/office/drawing/2014/main" id="{A042107A-DC39-0F3E-C30A-74B277418953}"/>
              </a:ext>
            </a:extLst>
          </p:cNvPr>
          <p:cNvSpPr txBox="1">
            <a:spLocks noChangeArrowheads="1"/>
          </p:cNvSpPr>
          <p:nvPr/>
        </p:nvSpPr>
        <p:spPr bwMode="auto">
          <a:xfrm>
            <a:off x="250825" y="5059363"/>
            <a:ext cx="432117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it-IT" sz="2000">
                <a:latin typeface="Comic Sans MS" panose="030F0702030302020204" pitchFamily="66" charset="0"/>
              </a:rPr>
              <a:t>I parametri misurati sono: illuminamento totale, radianza, radiazione nell’intervallo UV.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a:extLst>
              <a:ext uri="{FF2B5EF4-FFF2-40B4-BE49-F238E27FC236}">
                <a16:creationId xmlns="" xmlns:a16="http://schemas.microsoft.com/office/drawing/2014/main" id="{9B154970-FA2C-671E-CDDA-C3196323ED42}"/>
              </a:ext>
            </a:extLst>
          </p:cNvPr>
          <p:cNvSpPr txBox="1">
            <a:spLocks noChangeArrowheads="1"/>
          </p:cNvSpPr>
          <p:nvPr/>
        </p:nvSpPr>
        <p:spPr bwMode="auto">
          <a:xfrm>
            <a:off x="723900" y="620713"/>
            <a:ext cx="18097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000">
                <a:latin typeface="Comic Sans MS" panose="030F0702030302020204" pitchFamily="66" charset="0"/>
              </a:rPr>
              <a:t>Ovviamente esistono dei valori di riferimento:</a:t>
            </a:r>
          </a:p>
        </p:txBody>
      </p:sp>
      <p:sp>
        <p:nvSpPr>
          <p:cNvPr id="6147" name="Segnaposto numero diapositiva 6">
            <a:extLst>
              <a:ext uri="{FF2B5EF4-FFF2-40B4-BE49-F238E27FC236}">
                <a16:creationId xmlns="" xmlns:a16="http://schemas.microsoft.com/office/drawing/2014/main" id="{8A784A48-0AF4-ABA3-AA9C-507A8DA8AFCD}"/>
              </a:ext>
            </a:extLst>
          </p:cNvPr>
          <p:cNvSpPr txBox="1">
            <a:spLocks noGrp="1"/>
          </p:cNvSpPr>
          <p:nvPr/>
        </p:nvSpPr>
        <p:spPr bwMode="auto">
          <a:xfrm>
            <a:off x="8382000" y="6473825"/>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1D46CEAB-B137-4EC3-9770-6D5AA7DBE537}" type="slidenum">
              <a:rPr lang="it-IT" altLang="it-IT" sz="1000">
                <a:latin typeface="Comic Sans MS" panose="030F0702030302020204" pitchFamily="66" charset="0"/>
              </a:rPr>
              <a:pPr algn="r" eaLnBrk="1" hangingPunct="1">
                <a:spcBef>
                  <a:spcPct val="0"/>
                </a:spcBef>
                <a:buFontTx/>
                <a:buNone/>
              </a:pPr>
              <a:t>5</a:t>
            </a:fld>
            <a:endParaRPr lang="it-IT" altLang="it-IT" sz="1000">
              <a:latin typeface="Comic Sans MS" panose="030F0702030302020204" pitchFamily="66" charset="0"/>
            </a:endParaRPr>
          </a:p>
        </p:txBody>
      </p:sp>
      <p:sp>
        <p:nvSpPr>
          <p:cNvPr id="6148" name="Segnaposto data 4">
            <a:extLst>
              <a:ext uri="{FF2B5EF4-FFF2-40B4-BE49-F238E27FC236}">
                <a16:creationId xmlns="" xmlns:a16="http://schemas.microsoft.com/office/drawing/2014/main" id="{8BEBF2EF-E84E-3065-196F-CCD84292D87D}"/>
              </a:ext>
            </a:extLst>
          </p:cNvPr>
          <p:cNvSpPr txBox="1">
            <a:spLocks noGrp="1"/>
          </p:cNvSpPr>
          <p:nvPr/>
        </p:nvSpPr>
        <p:spPr bwMode="auto">
          <a:xfrm>
            <a:off x="457200" y="6553200"/>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000">
                <a:latin typeface="Comic Sans MS" panose="030F0702030302020204" pitchFamily="66" charset="0"/>
              </a:rPr>
              <a:t>Corso di  Chimica dell’Ambiente </a:t>
            </a:r>
          </a:p>
        </p:txBody>
      </p:sp>
      <p:pic>
        <p:nvPicPr>
          <p:cNvPr id="6150" name="Immagine 1">
            <a:extLst>
              <a:ext uri="{FF2B5EF4-FFF2-40B4-BE49-F238E27FC236}">
                <a16:creationId xmlns="" xmlns:a16="http://schemas.microsoft.com/office/drawing/2014/main" id="{C6AA7514-453A-8A8A-13F3-F7193FE9AF6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14675" y="44450"/>
            <a:ext cx="5994400" cy="651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Rettangolo 2">
            <a:extLst>
              <a:ext uri="{FF2B5EF4-FFF2-40B4-BE49-F238E27FC236}">
                <a16:creationId xmlns="" xmlns:a16="http://schemas.microsoft.com/office/drawing/2014/main" id="{9386FDC7-E761-1FB9-FC06-8E5B2B1CD842}"/>
              </a:ext>
            </a:extLst>
          </p:cNvPr>
          <p:cNvSpPr>
            <a:spLocks noChangeArrowheads="1"/>
          </p:cNvSpPr>
          <p:nvPr/>
        </p:nvSpPr>
        <p:spPr bwMode="auto">
          <a:xfrm>
            <a:off x="215900" y="2708275"/>
            <a:ext cx="2924175"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it-IT" altLang="it-IT" sz="2000">
                <a:latin typeface="Comic Sans MS" panose="030F0702030302020204" pitchFamily="66" charset="0"/>
              </a:rPr>
              <a:t>Quadro normativo nazionale relativo ai limiti alle concentrazioni di inquinanti </a:t>
            </a:r>
          </a:p>
          <a:p>
            <a:pPr algn="ctr" eaLnBrk="1" hangingPunct="1">
              <a:spcBef>
                <a:spcPct val="0"/>
              </a:spcBef>
              <a:buFontTx/>
              <a:buNone/>
            </a:pPr>
            <a:r>
              <a:rPr lang="it-IT" altLang="it-IT" sz="2000">
                <a:latin typeface="Comic Sans MS" panose="030F0702030302020204" pitchFamily="66" charset="0"/>
              </a:rPr>
              <a:t>dell'aria </a:t>
            </a:r>
          </a:p>
          <a:p>
            <a:pPr algn="ctr" eaLnBrk="1" hangingPunct="1">
              <a:spcBef>
                <a:spcPct val="0"/>
              </a:spcBef>
              <a:buFontTx/>
              <a:buNone/>
            </a:pPr>
            <a:r>
              <a:rPr lang="it-IT" altLang="it-IT" sz="2000">
                <a:latin typeface="Comic Sans MS" panose="030F0702030302020204" pitchFamily="66" charset="0"/>
              </a:rPr>
              <a:t>al 1° gennaio 2010 (considerando anche il recepimento della direttiva ozono)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ipologia cenraline">
            <a:extLst>
              <a:ext uri="{FF2B5EF4-FFF2-40B4-BE49-F238E27FC236}">
                <a16:creationId xmlns="" xmlns:a16="http://schemas.microsoft.com/office/drawing/2014/main" id="{C74C3202-66B8-16A9-34FD-E9F1FC9FA8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86400" cy="443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descr="distribuzione centraline">
            <a:extLst>
              <a:ext uri="{FF2B5EF4-FFF2-40B4-BE49-F238E27FC236}">
                <a16:creationId xmlns="" xmlns:a16="http://schemas.microsoft.com/office/drawing/2014/main" id="{9BDA3F82-2AED-8C0D-B0EC-930B4C9392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4688" y="4468813"/>
            <a:ext cx="5929312"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 Box 4">
            <a:extLst>
              <a:ext uri="{FF2B5EF4-FFF2-40B4-BE49-F238E27FC236}">
                <a16:creationId xmlns="" xmlns:a16="http://schemas.microsoft.com/office/drawing/2014/main" id="{98C15E19-26FE-9EAC-D87B-715014AF912B}"/>
              </a:ext>
            </a:extLst>
          </p:cNvPr>
          <p:cNvSpPr txBox="1">
            <a:spLocks noChangeArrowheads="1"/>
          </p:cNvSpPr>
          <p:nvPr/>
        </p:nvSpPr>
        <p:spPr bwMode="auto">
          <a:xfrm>
            <a:off x="5715000" y="304800"/>
            <a:ext cx="32004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000">
                <a:latin typeface="Comic Sans MS" panose="030F0702030302020204" pitchFamily="66" charset="0"/>
              </a:rPr>
              <a:t>Le centraline si differenziano sulla base dei parametri che devono monitorare e della loro locazione</a:t>
            </a:r>
          </a:p>
        </p:txBody>
      </p:sp>
      <p:sp>
        <p:nvSpPr>
          <p:cNvPr id="9221" name="AutoShape 5">
            <a:extLst>
              <a:ext uri="{FF2B5EF4-FFF2-40B4-BE49-F238E27FC236}">
                <a16:creationId xmlns="" xmlns:a16="http://schemas.microsoft.com/office/drawing/2014/main" id="{3211BB56-9A13-787E-5EAF-31218D6F0489}"/>
              </a:ext>
            </a:extLst>
          </p:cNvPr>
          <p:cNvSpPr>
            <a:spLocks noChangeArrowheads="1"/>
          </p:cNvSpPr>
          <p:nvPr/>
        </p:nvSpPr>
        <p:spPr bwMode="auto">
          <a:xfrm>
            <a:off x="6588125" y="2349500"/>
            <a:ext cx="1447800" cy="1447800"/>
          </a:xfrm>
          <a:prstGeom prst="curvedLeftArrow">
            <a:avLst>
              <a:gd name="adj1" fmla="val 20000"/>
              <a:gd name="adj2" fmla="val 40000"/>
              <a:gd name="adj3" fmla="val 33333"/>
            </a:avLst>
          </a:prstGeom>
          <a:solidFill>
            <a:srgbClr val="66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000">
              <a:latin typeface="Comic Sans MS" panose="030F0702030302020204" pitchFamily="66" charset="0"/>
            </a:endParaRPr>
          </a:p>
        </p:txBody>
      </p:sp>
      <p:sp>
        <p:nvSpPr>
          <p:cNvPr id="9222" name="Text Box 6">
            <a:extLst>
              <a:ext uri="{FF2B5EF4-FFF2-40B4-BE49-F238E27FC236}">
                <a16:creationId xmlns="" xmlns:a16="http://schemas.microsoft.com/office/drawing/2014/main" id="{FCAD9106-FB41-D138-8CF8-B886E70276B7}"/>
              </a:ext>
            </a:extLst>
          </p:cNvPr>
          <p:cNvSpPr txBox="1">
            <a:spLocks noChangeArrowheads="1"/>
          </p:cNvSpPr>
          <p:nvPr/>
        </p:nvSpPr>
        <p:spPr bwMode="auto">
          <a:xfrm>
            <a:off x="152400" y="4724400"/>
            <a:ext cx="2286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000">
                <a:latin typeface="Comic Sans MS" panose="030F0702030302020204" pitchFamily="66" charset="0"/>
              </a:rPr>
              <a:t>Il loro numero non è casuale:</a:t>
            </a:r>
          </a:p>
        </p:txBody>
      </p:sp>
      <p:sp>
        <p:nvSpPr>
          <p:cNvPr id="9223" name="AutoShape 7">
            <a:extLst>
              <a:ext uri="{FF2B5EF4-FFF2-40B4-BE49-F238E27FC236}">
                <a16:creationId xmlns="" xmlns:a16="http://schemas.microsoft.com/office/drawing/2014/main" id="{ED890308-1F7A-140C-8BBD-78FF8A9D1ED0}"/>
              </a:ext>
            </a:extLst>
          </p:cNvPr>
          <p:cNvSpPr>
            <a:spLocks noChangeArrowheads="1"/>
          </p:cNvSpPr>
          <p:nvPr/>
        </p:nvSpPr>
        <p:spPr bwMode="auto">
          <a:xfrm>
            <a:off x="1428750" y="5500688"/>
            <a:ext cx="838200" cy="838200"/>
          </a:xfrm>
          <a:prstGeom prst="curvedRightArrow">
            <a:avLst>
              <a:gd name="adj1" fmla="val 20000"/>
              <a:gd name="adj2" fmla="val 40000"/>
              <a:gd name="adj3" fmla="val 33333"/>
            </a:avLst>
          </a:prstGeom>
          <a:solidFill>
            <a:srgbClr val="66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it-IT" altLang="it-IT" sz="2000">
              <a:latin typeface="Comic Sans MS" panose="030F0702030302020204" pitchFamily="66" charset="0"/>
            </a:endParaRPr>
          </a:p>
        </p:txBody>
      </p:sp>
      <p:sp>
        <p:nvSpPr>
          <p:cNvPr id="7176" name="Segnaposto numero diapositiva 6">
            <a:extLst>
              <a:ext uri="{FF2B5EF4-FFF2-40B4-BE49-F238E27FC236}">
                <a16:creationId xmlns="" xmlns:a16="http://schemas.microsoft.com/office/drawing/2014/main" id="{856EB4BD-E5B0-9433-A0F3-323D7FBD2049}"/>
              </a:ext>
            </a:extLst>
          </p:cNvPr>
          <p:cNvSpPr txBox="1">
            <a:spLocks noGrp="1"/>
          </p:cNvSpPr>
          <p:nvPr/>
        </p:nvSpPr>
        <p:spPr bwMode="auto">
          <a:xfrm>
            <a:off x="8382000" y="6572250"/>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3707D3F7-57B8-4FE0-A14B-0117F5D174A8}" type="slidenum">
              <a:rPr lang="it-IT" altLang="it-IT" sz="1000">
                <a:latin typeface="Comic Sans MS" panose="030F0702030302020204" pitchFamily="66" charset="0"/>
              </a:rPr>
              <a:pPr algn="r" eaLnBrk="1" hangingPunct="1">
                <a:spcBef>
                  <a:spcPct val="0"/>
                </a:spcBef>
                <a:buFontTx/>
                <a:buNone/>
              </a:pPr>
              <a:t>6</a:t>
            </a:fld>
            <a:endParaRPr lang="it-IT" altLang="it-IT" sz="1000">
              <a:latin typeface="Comic Sans MS" panose="030F0702030302020204" pitchFamily="66" charset="0"/>
            </a:endParaRPr>
          </a:p>
        </p:txBody>
      </p:sp>
      <p:sp>
        <p:nvSpPr>
          <p:cNvPr id="7177" name="Segnaposto data 4">
            <a:extLst>
              <a:ext uri="{FF2B5EF4-FFF2-40B4-BE49-F238E27FC236}">
                <a16:creationId xmlns="" xmlns:a16="http://schemas.microsoft.com/office/drawing/2014/main" id="{1293200A-1E00-7B9F-894D-5F0AE77C1D8A}"/>
              </a:ext>
            </a:extLst>
          </p:cNvPr>
          <p:cNvSpPr txBox="1">
            <a:spLocks noGrp="1"/>
          </p:cNvSpPr>
          <p:nvPr/>
        </p:nvSpPr>
        <p:spPr bwMode="auto">
          <a:xfrm>
            <a:off x="457200" y="6651625"/>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000">
                <a:latin typeface="Comic Sans MS" panose="030F0702030302020204" pitchFamily="66" charset="0"/>
              </a:rPr>
              <a:t>Corso di  Chimica dell’Ambiente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500" fill="hold"/>
                                        <p:tgtEl>
                                          <p:spTgt spid="9220"/>
                                        </p:tgtEl>
                                        <p:attrNameLst>
                                          <p:attrName>ppt_x</p:attrName>
                                        </p:attrNameLst>
                                      </p:cBhvr>
                                      <p:tavLst>
                                        <p:tav tm="0">
                                          <p:val>
                                            <p:strVal val="1+#ppt_w/2"/>
                                          </p:val>
                                        </p:tav>
                                        <p:tav tm="100000">
                                          <p:val>
                                            <p:strVal val="#ppt_x"/>
                                          </p:val>
                                        </p:tav>
                                      </p:tavLst>
                                    </p:anim>
                                    <p:anim calcmode="lin" valueType="num">
                                      <p:cBhvr additive="base">
                                        <p:cTn id="8" dur="500" fill="hold"/>
                                        <p:tgtEl>
                                          <p:spTgt spid="922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nodeType="clickEffect">
                                  <p:stCondLst>
                                    <p:cond delay="0"/>
                                  </p:stCondLst>
                                  <p:childTnLst>
                                    <p:set>
                                      <p:cBhvr>
                                        <p:cTn id="12" dur="1" fill="hold">
                                          <p:stCondLst>
                                            <p:cond delay="0"/>
                                          </p:stCondLst>
                                        </p:cTn>
                                        <p:tgtEl>
                                          <p:spTgt spid="9221"/>
                                        </p:tgtEl>
                                        <p:attrNameLst>
                                          <p:attrName>style.visibility</p:attrName>
                                        </p:attrNameLst>
                                      </p:cBhvr>
                                      <p:to>
                                        <p:strVal val="visible"/>
                                      </p:to>
                                    </p:set>
                                    <p:anim calcmode="lin" valueType="num">
                                      <p:cBhvr additive="base">
                                        <p:cTn id="13" dur="500" fill="hold"/>
                                        <p:tgtEl>
                                          <p:spTgt spid="9221"/>
                                        </p:tgtEl>
                                        <p:attrNameLst>
                                          <p:attrName>ppt_x</p:attrName>
                                        </p:attrNameLst>
                                      </p:cBhvr>
                                      <p:tavLst>
                                        <p:tav tm="0">
                                          <p:val>
                                            <p:strVal val="1+#ppt_w/2"/>
                                          </p:val>
                                        </p:tav>
                                        <p:tav tm="100000">
                                          <p:val>
                                            <p:strVal val="#ppt_x"/>
                                          </p:val>
                                        </p:tav>
                                      </p:tavLst>
                                    </p:anim>
                                    <p:anim calcmode="lin" valueType="num">
                                      <p:cBhvr additive="base">
                                        <p:cTn id="14" dur="500" fill="hold"/>
                                        <p:tgtEl>
                                          <p:spTgt spid="9221"/>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9218"/>
                                        </p:tgtEl>
                                        <p:attrNameLst>
                                          <p:attrName>style.visibility</p:attrName>
                                        </p:attrNameLst>
                                      </p:cBhvr>
                                      <p:to>
                                        <p:strVal val="visible"/>
                                      </p:to>
                                    </p:set>
                                    <p:animEffect transition="in" filter="dissolve">
                                      <p:cBhvr>
                                        <p:cTn id="19" dur="500"/>
                                        <p:tgtEl>
                                          <p:spTgt spid="921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12" fill="hold" nodeType="clickEffect">
                                  <p:stCondLst>
                                    <p:cond delay="0"/>
                                  </p:stCondLst>
                                  <p:childTnLst>
                                    <p:set>
                                      <p:cBhvr>
                                        <p:cTn id="23" dur="1" fill="hold">
                                          <p:stCondLst>
                                            <p:cond delay="0"/>
                                          </p:stCondLst>
                                        </p:cTn>
                                        <p:tgtEl>
                                          <p:spTgt spid="9222"/>
                                        </p:tgtEl>
                                        <p:attrNameLst>
                                          <p:attrName>style.visibility</p:attrName>
                                        </p:attrNameLst>
                                      </p:cBhvr>
                                      <p:to>
                                        <p:strVal val="visible"/>
                                      </p:to>
                                    </p:set>
                                    <p:anim calcmode="lin" valueType="num">
                                      <p:cBhvr additive="base">
                                        <p:cTn id="24" dur="500" fill="hold"/>
                                        <p:tgtEl>
                                          <p:spTgt spid="9222"/>
                                        </p:tgtEl>
                                        <p:attrNameLst>
                                          <p:attrName>ppt_x</p:attrName>
                                        </p:attrNameLst>
                                      </p:cBhvr>
                                      <p:tavLst>
                                        <p:tav tm="0">
                                          <p:val>
                                            <p:strVal val="0-#ppt_w/2"/>
                                          </p:val>
                                        </p:tav>
                                        <p:tav tm="100000">
                                          <p:val>
                                            <p:strVal val="#ppt_x"/>
                                          </p:val>
                                        </p:tav>
                                      </p:tavLst>
                                    </p:anim>
                                    <p:anim calcmode="lin" valueType="num">
                                      <p:cBhvr additive="base">
                                        <p:cTn id="25" dur="500" fill="hold"/>
                                        <p:tgtEl>
                                          <p:spTgt spid="9222"/>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12" fill="hold" nodeType="clickEffect">
                                  <p:stCondLst>
                                    <p:cond delay="0"/>
                                  </p:stCondLst>
                                  <p:childTnLst>
                                    <p:set>
                                      <p:cBhvr>
                                        <p:cTn id="29" dur="1" fill="hold">
                                          <p:stCondLst>
                                            <p:cond delay="0"/>
                                          </p:stCondLst>
                                        </p:cTn>
                                        <p:tgtEl>
                                          <p:spTgt spid="9223"/>
                                        </p:tgtEl>
                                        <p:attrNameLst>
                                          <p:attrName>style.visibility</p:attrName>
                                        </p:attrNameLst>
                                      </p:cBhvr>
                                      <p:to>
                                        <p:strVal val="visible"/>
                                      </p:to>
                                    </p:set>
                                    <p:anim calcmode="lin" valueType="num">
                                      <p:cBhvr additive="base">
                                        <p:cTn id="30" dur="500" fill="hold"/>
                                        <p:tgtEl>
                                          <p:spTgt spid="9223"/>
                                        </p:tgtEl>
                                        <p:attrNameLst>
                                          <p:attrName>ppt_x</p:attrName>
                                        </p:attrNameLst>
                                      </p:cBhvr>
                                      <p:tavLst>
                                        <p:tav tm="0">
                                          <p:val>
                                            <p:strVal val="0-#ppt_w/2"/>
                                          </p:val>
                                        </p:tav>
                                        <p:tav tm="100000">
                                          <p:val>
                                            <p:strVal val="#ppt_x"/>
                                          </p:val>
                                        </p:tav>
                                      </p:tavLst>
                                    </p:anim>
                                    <p:anim calcmode="lin" valueType="num">
                                      <p:cBhvr additive="base">
                                        <p:cTn id="31" dur="500" fill="hold"/>
                                        <p:tgtEl>
                                          <p:spTgt spid="9223"/>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nodeType="clickEffect">
                                  <p:stCondLst>
                                    <p:cond delay="0"/>
                                  </p:stCondLst>
                                  <p:childTnLst>
                                    <p:set>
                                      <p:cBhvr>
                                        <p:cTn id="35" dur="1" fill="hold">
                                          <p:stCondLst>
                                            <p:cond delay="0"/>
                                          </p:stCondLst>
                                        </p:cTn>
                                        <p:tgtEl>
                                          <p:spTgt spid="9219"/>
                                        </p:tgtEl>
                                        <p:attrNameLst>
                                          <p:attrName>style.visibility</p:attrName>
                                        </p:attrNameLst>
                                      </p:cBhvr>
                                      <p:to>
                                        <p:strVal val="visible"/>
                                      </p:to>
                                    </p:set>
                                    <p:animEffect transition="in" filter="dissolve">
                                      <p:cBhvr>
                                        <p:cTn id="36"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utoUpdateAnimBg="0"/>
      <p:bldP spid="9221" grpId="0" animBg="1"/>
      <p:bldP spid="9222" grpId="0" autoUpdateAnimBg="0"/>
      <p:bldP spid="92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te di informazione">
            <a:extLst>
              <a:ext uri="{FF2B5EF4-FFF2-40B4-BE49-F238E27FC236}">
                <a16:creationId xmlns="" xmlns:a16="http://schemas.microsoft.com/office/drawing/2014/main" id="{0148C132-B98F-5036-D5E8-E91963D41C1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093788"/>
            <a:ext cx="7239000" cy="563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3">
            <a:extLst>
              <a:ext uri="{FF2B5EF4-FFF2-40B4-BE49-F238E27FC236}">
                <a16:creationId xmlns="" xmlns:a16="http://schemas.microsoft.com/office/drawing/2014/main" id="{DA471A40-7DFD-36F6-16E1-053BBEE303A4}"/>
              </a:ext>
            </a:extLst>
          </p:cNvPr>
          <p:cNvSpPr txBox="1">
            <a:spLocks noChangeArrowheads="1"/>
          </p:cNvSpPr>
          <p:nvPr/>
        </p:nvSpPr>
        <p:spPr bwMode="auto">
          <a:xfrm>
            <a:off x="762000" y="46038"/>
            <a:ext cx="8001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000">
                <a:latin typeface="Comic Sans MS" panose="030F0702030302020204" pitchFamily="66" charset="0"/>
              </a:rPr>
              <a:t>I dati raccolti devono essere trasmessi dalle autorità locali alle autorità nazionali per consentire un completo controllo del territorio</a:t>
            </a:r>
          </a:p>
        </p:txBody>
      </p:sp>
      <p:sp>
        <p:nvSpPr>
          <p:cNvPr id="8196" name="Segnaposto numero diapositiva 6">
            <a:extLst>
              <a:ext uri="{FF2B5EF4-FFF2-40B4-BE49-F238E27FC236}">
                <a16:creationId xmlns="" xmlns:a16="http://schemas.microsoft.com/office/drawing/2014/main" id="{9912E3AE-74E7-21CF-4ABE-89DF09A9CD30}"/>
              </a:ext>
            </a:extLst>
          </p:cNvPr>
          <p:cNvSpPr txBox="1">
            <a:spLocks noGrp="1"/>
          </p:cNvSpPr>
          <p:nvPr/>
        </p:nvSpPr>
        <p:spPr bwMode="auto">
          <a:xfrm>
            <a:off x="8382000" y="6572250"/>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60C7E84A-D96F-4357-AB52-F0095619F67D}" type="slidenum">
              <a:rPr lang="it-IT" altLang="it-IT" sz="1000">
                <a:latin typeface="Comic Sans MS" panose="030F0702030302020204" pitchFamily="66" charset="0"/>
              </a:rPr>
              <a:pPr algn="r" eaLnBrk="1" hangingPunct="1">
                <a:spcBef>
                  <a:spcPct val="0"/>
                </a:spcBef>
                <a:buFontTx/>
                <a:buNone/>
              </a:pPr>
              <a:t>7</a:t>
            </a:fld>
            <a:endParaRPr lang="it-IT" altLang="it-IT" sz="1000">
              <a:latin typeface="Comic Sans MS" panose="030F0702030302020204" pitchFamily="66" charset="0"/>
            </a:endParaRPr>
          </a:p>
        </p:txBody>
      </p:sp>
      <p:sp>
        <p:nvSpPr>
          <p:cNvPr id="8197" name="Segnaposto data 4">
            <a:extLst>
              <a:ext uri="{FF2B5EF4-FFF2-40B4-BE49-F238E27FC236}">
                <a16:creationId xmlns="" xmlns:a16="http://schemas.microsoft.com/office/drawing/2014/main" id="{C41F85A6-A9EB-65F5-B326-311AC485044E}"/>
              </a:ext>
            </a:extLst>
          </p:cNvPr>
          <p:cNvSpPr txBox="1">
            <a:spLocks noGrp="1"/>
          </p:cNvSpPr>
          <p:nvPr/>
        </p:nvSpPr>
        <p:spPr bwMode="auto">
          <a:xfrm>
            <a:off x="457200" y="6651625"/>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000">
                <a:latin typeface="Comic Sans MS" panose="030F0702030302020204" pitchFamily="66" charset="0"/>
              </a:rPr>
              <a:t>Corso di  Chimica dell’Ambiente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dissolve">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 xmlns:a16="http://schemas.microsoft.com/office/drawing/2014/main" id="{DF1F57AC-FBAB-992B-EB0B-E3DF96336A5C}"/>
              </a:ext>
            </a:extLst>
          </p:cNvPr>
          <p:cNvSpPr txBox="1">
            <a:spLocks noChangeArrowheads="1"/>
          </p:cNvSpPr>
          <p:nvPr/>
        </p:nvSpPr>
        <p:spPr bwMode="auto">
          <a:xfrm>
            <a:off x="685800" y="228600"/>
            <a:ext cx="784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000">
                <a:latin typeface="Comic Sans MS" panose="030F0702030302020204" pitchFamily="66" charset="0"/>
              </a:rPr>
              <a:t>Centraline di tipo A, analizzatori presenti</a:t>
            </a:r>
          </a:p>
        </p:txBody>
      </p:sp>
      <p:pic>
        <p:nvPicPr>
          <p:cNvPr id="9219" name="Picture 3" descr="analizzatori tipo A">
            <a:extLst>
              <a:ext uri="{FF2B5EF4-FFF2-40B4-BE49-F238E27FC236}">
                <a16:creationId xmlns="" xmlns:a16="http://schemas.microsoft.com/office/drawing/2014/main" id="{B7ADA5E5-906A-1041-CCFD-95429C9C91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071563"/>
            <a:ext cx="79248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Segnaposto numero diapositiva 6">
            <a:extLst>
              <a:ext uri="{FF2B5EF4-FFF2-40B4-BE49-F238E27FC236}">
                <a16:creationId xmlns="" xmlns:a16="http://schemas.microsoft.com/office/drawing/2014/main" id="{9AF2FE87-5C6F-2068-3A90-96820664E95E}"/>
              </a:ext>
            </a:extLst>
          </p:cNvPr>
          <p:cNvSpPr txBox="1">
            <a:spLocks noGrp="1"/>
          </p:cNvSpPr>
          <p:nvPr/>
        </p:nvSpPr>
        <p:spPr bwMode="auto">
          <a:xfrm>
            <a:off x="8382000" y="6572250"/>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D5F036B7-AE88-4A36-B3BD-FD6DA78F9533}" type="slidenum">
              <a:rPr lang="it-IT" altLang="it-IT" sz="1000">
                <a:latin typeface="Comic Sans MS" panose="030F0702030302020204" pitchFamily="66" charset="0"/>
              </a:rPr>
              <a:pPr algn="r" eaLnBrk="1" hangingPunct="1">
                <a:spcBef>
                  <a:spcPct val="0"/>
                </a:spcBef>
                <a:buFontTx/>
                <a:buNone/>
              </a:pPr>
              <a:t>8</a:t>
            </a:fld>
            <a:endParaRPr lang="it-IT" altLang="it-IT" sz="1000">
              <a:latin typeface="Comic Sans MS" panose="030F0702030302020204" pitchFamily="66" charset="0"/>
            </a:endParaRPr>
          </a:p>
        </p:txBody>
      </p:sp>
      <p:sp>
        <p:nvSpPr>
          <p:cNvPr id="9221" name="Segnaposto data 4">
            <a:extLst>
              <a:ext uri="{FF2B5EF4-FFF2-40B4-BE49-F238E27FC236}">
                <a16:creationId xmlns="" xmlns:a16="http://schemas.microsoft.com/office/drawing/2014/main" id="{B7C71439-20AE-11C8-E327-CA81C0E15991}"/>
              </a:ext>
            </a:extLst>
          </p:cNvPr>
          <p:cNvSpPr txBox="1">
            <a:spLocks noGrp="1"/>
          </p:cNvSpPr>
          <p:nvPr/>
        </p:nvSpPr>
        <p:spPr bwMode="auto">
          <a:xfrm>
            <a:off x="457200" y="6651625"/>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000">
                <a:latin typeface="Comic Sans MS" panose="030F0702030302020204" pitchFamily="66" charset="0"/>
              </a:rPr>
              <a:t>Corso di  Chimica dell’Ambiente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 xmlns:a16="http://schemas.microsoft.com/office/drawing/2014/main" id="{970E88A0-C6E5-4AEC-756F-FD43FBB18075}"/>
              </a:ext>
            </a:extLst>
          </p:cNvPr>
          <p:cNvSpPr txBox="1">
            <a:spLocks noChangeArrowheads="1"/>
          </p:cNvSpPr>
          <p:nvPr/>
        </p:nvSpPr>
        <p:spPr bwMode="auto">
          <a:xfrm>
            <a:off x="685800" y="228600"/>
            <a:ext cx="784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it-IT" altLang="it-IT" sz="2000">
                <a:latin typeface="Comic Sans MS" panose="030F0702030302020204" pitchFamily="66" charset="0"/>
              </a:rPr>
              <a:t>Centraline di tipo A, organizzazione</a:t>
            </a:r>
          </a:p>
        </p:txBody>
      </p:sp>
      <p:pic>
        <p:nvPicPr>
          <p:cNvPr id="10243" name="Picture 3" descr="centralina tipo A">
            <a:extLst>
              <a:ext uri="{FF2B5EF4-FFF2-40B4-BE49-F238E27FC236}">
                <a16:creationId xmlns="" xmlns:a16="http://schemas.microsoft.com/office/drawing/2014/main" id="{7E4588E5-D1D1-88C9-E2DE-BF383FE53C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762000"/>
            <a:ext cx="7762875" cy="579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Segnaposto numero diapositiva 6">
            <a:extLst>
              <a:ext uri="{FF2B5EF4-FFF2-40B4-BE49-F238E27FC236}">
                <a16:creationId xmlns="" xmlns:a16="http://schemas.microsoft.com/office/drawing/2014/main" id="{68726136-0A86-068F-E16A-E7601AA6BE7C}"/>
              </a:ext>
            </a:extLst>
          </p:cNvPr>
          <p:cNvSpPr txBox="1">
            <a:spLocks noGrp="1"/>
          </p:cNvSpPr>
          <p:nvPr/>
        </p:nvSpPr>
        <p:spPr bwMode="auto">
          <a:xfrm>
            <a:off x="8382000" y="6572250"/>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522CA568-BC71-4CAB-8F62-7B264A116454}" type="slidenum">
              <a:rPr lang="it-IT" altLang="it-IT" sz="1000">
                <a:latin typeface="Comic Sans MS" panose="030F0702030302020204" pitchFamily="66" charset="0"/>
              </a:rPr>
              <a:pPr algn="r" eaLnBrk="1" hangingPunct="1">
                <a:spcBef>
                  <a:spcPct val="0"/>
                </a:spcBef>
                <a:buFontTx/>
                <a:buNone/>
              </a:pPr>
              <a:t>9</a:t>
            </a:fld>
            <a:endParaRPr lang="it-IT" altLang="it-IT" sz="1000">
              <a:latin typeface="Comic Sans MS" panose="030F0702030302020204" pitchFamily="66" charset="0"/>
            </a:endParaRPr>
          </a:p>
        </p:txBody>
      </p:sp>
      <p:sp>
        <p:nvSpPr>
          <p:cNvPr id="10245" name="Segnaposto data 4">
            <a:extLst>
              <a:ext uri="{FF2B5EF4-FFF2-40B4-BE49-F238E27FC236}">
                <a16:creationId xmlns="" xmlns:a16="http://schemas.microsoft.com/office/drawing/2014/main" id="{1824B1B0-523E-1383-0F81-40051F0835DF}"/>
              </a:ext>
            </a:extLst>
          </p:cNvPr>
          <p:cNvSpPr txBox="1">
            <a:spLocks noGrp="1"/>
          </p:cNvSpPr>
          <p:nvPr/>
        </p:nvSpPr>
        <p:spPr bwMode="auto">
          <a:xfrm>
            <a:off x="457200" y="6651625"/>
            <a:ext cx="2819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1000">
                <a:latin typeface="Comic Sans MS" panose="030F0702030302020204" pitchFamily="66" charset="0"/>
              </a:rPr>
              <a:t>Corso di  Chimica dell’Ambiente </a:t>
            </a:r>
          </a:p>
        </p:txBody>
      </p:sp>
    </p:spTree>
  </p:cSld>
  <p:clrMapOvr>
    <a:masterClrMapping/>
  </p:clrMapOvr>
</p:sld>
</file>

<file path=ppt/theme/theme1.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2365</TotalTime>
  <Words>2960</Words>
  <Application>Microsoft Office PowerPoint</Application>
  <PresentationFormat>On-screen Show (4:3)</PresentationFormat>
  <Paragraphs>315</Paragraphs>
  <Slides>45</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3" baseType="lpstr">
      <vt:lpstr>Arial</vt:lpstr>
      <vt:lpstr>Calibri</vt:lpstr>
      <vt:lpstr>Comic Sans MS</vt:lpstr>
      <vt:lpstr>Symbol</vt:lpstr>
      <vt:lpstr>Times New Roman</vt:lpstr>
      <vt:lpstr>Wingdings</vt:lpstr>
      <vt:lpstr>Struttura predefinita</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A</dc:creator>
  <cp:lastModifiedBy>Microsoft account</cp:lastModifiedBy>
  <cp:revision>185</cp:revision>
  <cp:lastPrinted>2012-12-07T13:37:36Z</cp:lastPrinted>
  <dcterms:created xsi:type="dcterms:W3CDTF">2006-01-16T08:51:48Z</dcterms:created>
  <dcterms:modified xsi:type="dcterms:W3CDTF">2023-05-03T15:56:23Z</dcterms:modified>
</cp:coreProperties>
</file>