
<file path=[Content_Types].xml><?xml version="1.0" encoding="utf-8"?>
<Types xmlns="http://schemas.openxmlformats.org/package/2006/content-types">
  <Default Extension="crdownload" ContentType="image/jpeg"/>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4.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04"/>
  </p:notesMasterIdLst>
  <p:sldIdLst>
    <p:sldId id="256" r:id="rId3"/>
    <p:sldId id="269" r:id="rId4"/>
    <p:sldId id="267" r:id="rId5"/>
    <p:sldId id="257" r:id="rId6"/>
    <p:sldId id="259" r:id="rId7"/>
    <p:sldId id="261" r:id="rId8"/>
    <p:sldId id="263" r:id="rId9"/>
    <p:sldId id="262" r:id="rId10"/>
    <p:sldId id="264" r:id="rId11"/>
    <p:sldId id="265" r:id="rId12"/>
    <p:sldId id="274" r:id="rId13"/>
    <p:sldId id="275" r:id="rId14"/>
    <p:sldId id="276" r:id="rId15"/>
    <p:sldId id="369"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277" r:id="rId35"/>
    <p:sldId id="278" r:id="rId36"/>
    <p:sldId id="279" r:id="rId37"/>
    <p:sldId id="280" r:id="rId38"/>
    <p:sldId id="281" r:id="rId39"/>
    <p:sldId id="282" r:id="rId40"/>
    <p:sldId id="283" r:id="rId41"/>
    <p:sldId id="284" r:id="rId42"/>
    <p:sldId id="286" r:id="rId43"/>
    <p:sldId id="351" r:id="rId44"/>
    <p:sldId id="352" r:id="rId45"/>
    <p:sldId id="271" r:id="rId46"/>
    <p:sldId id="353" r:id="rId47"/>
    <p:sldId id="367" r:id="rId48"/>
    <p:sldId id="354" r:id="rId49"/>
    <p:sldId id="355" r:id="rId50"/>
    <p:sldId id="356" r:id="rId51"/>
    <p:sldId id="357" r:id="rId52"/>
    <p:sldId id="358" r:id="rId53"/>
    <p:sldId id="359" r:id="rId54"/>
    <p:sldId id="360" r:id="rId55"/>
    <p:sldId id="361" r:id="rId56"/>
    <p:sldId id="266" r:id="rId57"/>
    <p:sldId id="373" r:id="rId58"/>
    <p:sldId id="362" r:id="rId59"/>
    <p:sldId id="268" r:id="rId60"/>
    <p:sldId id="363" r:id="rId61"/>
    <p:sldId id="272" r:id="rId62"/>
    <p:sldId id="374" r:id="rId63"/>
    <p:sldId id="273" r:id="rId64"/>
    <p:sldId id="368" r:id="rId65"/>
    <p:sldId id="375" r:id="rId66"/>
    <p:sldId id="365" r:id="rId67"/>
    <p:sldId id="366" r:id="rId68"/>
    <p:sldId id="308" r:id="rId69"/>
    <p:sldId id="309" r:id="rId70"/>
    <p:sldId id="310" r:id="rId71"/>
    <p:sldId id="311" r:id="rId72"/>
    <p:sldId id="312" r:id="rId73"/>
    <p:sldId id="313" r:id="rId74"/>
    <p:sldId id="314" r:id="rId75"/>
    <p:sldId id="316" r:id="rId76"/>
    <p:sldId id="317" r:id="rId77"/>
    <p:sldId id="318" r:id="rId78"/>
    <p:sldId id="320" r:id="rId79"/>
    <p:sldId id="319" r:id="rId80"/>
    <p:sldId id="322" r:id="rId81"/>
    <p:sldId id="321" r:id="rId82"/>
    <p:sldId id="323" r:id="rId83"/>
    <p:sldId id="324" r:id="rId84"/>
    <p:sldId id="326" r:id="rId85"/>
    <p:sldId id="327" r:id="rId86"/>
    <p:sldId id="328" r:id="rId87"/>
    <p:sldId id="329" r:id="rId88"/>
    <p:sldId id="330" r:id="rId89"/>
    <p:sldId id="331" r:id="rId90"/>
    <p:sldId id="332" r:id="rId91"/>
    <p:sldId id="333" r:id="rId92"/>
    <p:sldId id="334" r:id="rId93"/>
    <p:sldId id="335" r:id="rId94"/>
    <p:sldId id="336" r:id="rId95"/>
    <p:sldId id="349" r:id="rId96"/>
    <p:sldId id="340" r:id="rId97"/>
    <p:sldId id="341" r:id="rId98"/>
    <p:sldId id="342" r:id="rId99"/>
    <p:sldId id="344" r:id="rId100"/>
    <p:sldId id="371" r:id="rId101"/>
    <p:sldId id="372" r:id="rId102"/>
    <p:sldId id="348" r:id="rId10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18" autoAdjust="0"/>
    <p:restoredTop sz="94291" autoAdjust="0"/>
  </p:normalViewPr>
  <p:slideViewPr>
    <p:cSldViewPr snapToGrid="0">
      <p:cViewPr>
        <p:scale>
          <a:sx n="66" d="100"/>
          <a:sy n="66" d="100"/>
        </p:scale>
        <p:origin x="120"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79729D-238F-4264-910F-C2694D37DA93}" type="datetimeFigureOut">
              <a:rPr lang="it-IT" smtClean="0"/>
              <a:t>24/05/2023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C51796-482E-44F6-B8F8-9AC03FF9066A}" type="slidenum">
              <a:rPr lang="it-IT" smtClean="0"/>
              <a:t>‹N›</a:t>
            </a:fld>
            <a:endParaRPr lang="it-IT"/>
          </a:p>
        </p:txBody>
      </p:sp>
    </p:spTree>
    <p:extLst>
      <p:ext uri="{BB962C8B-B14F-4D97-AF65-F5344CB8AC3E}">
        <p14:creationId xmlns:p14="http://schemas.microsoft.com/office/powerpoint/2010/main" val="371663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4C51796-482E-44F6-B8F8-9AC03FF9066A}" type="slidenum">
              <a:rPr lang="it-IT" smtClean="0"/>
              <a:t>14</a:t>
            </a:fld>
            <a:endParaRPr lang="it-IT"/>
          </a:p>
        </p:txBody>
      </p:sp>
    </p:spTree>
    <p:extLst>
      <p:ext uri="{BB962C8B-B14F-4D97-AF65-F5344CB8AC3E}">
        <p14:creationId xmlns:p14="http://schemas.microsoft.com/office/powerpoint/2010/main" val="73570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5B33ED0-C7D0-4CFC-B9A0-8E78AC5053E6}" type="slidenum">
              <a:rPr lang="it-IT" smtClean="0"/>
              <a:t>41</a:t>
            </a:fld>
            <a:endParaRPr lang="it-IT"/>
          </a:p>
        </p:txBody>
      </p:sp>
    </p:spTree>
    <p:extLst>
      <p:ext uri="{BB962C8B-B14F-4D97-AF65-F5344CB8AC3E}">
        <p14:creationId xmlns:p14="http://schemas.microsoft.com/office/powerpoint/2010/main" val="177089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4132B7-FBF5-45BA-912E-45C4C4AAE1D8}" type="slidenum">
              <a:rPr lang="it-IT" smtClean="0"/>
              <a:t>79</a:t>
            </a:fld>
            <a:endParaRPr lang="it-IT"/>
          </a:p>
        </p:txBody>
      </p:sp>
    </p:spTree>
    <p:extLst>
      <p:ext uri="{BB962C8B-B14F-4D97-AF65-F5344CB8AC3E}">
        <p14:creationId xmlns:p14="http://schemas.microsoft.com/office/powerpoint/2010/main" val="937368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4132B7-FBF5-45BA-912E-45C4C4AAE1D8}" type="slidenum">
              <a:rPr lang="it-IT" smtClean="0"/>
              <a:t>81</a:t>
            </a:fld>
            <a:endParaRPr lang="it-IT"/>
          </a:p>
        </p:txBody>
      </p:sp>
    </p:spTree>
    <p:extLst>
      <p:ext uri="{BB962C8B-B14F-4D97-AF65-F5344CB8AC3E}">
        <p14:creationId xmlns:p14="http://schemas.microsoft.com/office/powerpoint/2010/main" val="2665067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4132B7-FBF5-45BA-912E-45C4C4AAE1D8}" type="slidenum">
              <a:rPr lang="it-IT" smtClean="0"/>
              <a:t>88</a:t>
            </a:fld>
            <a:endParaRPr lang="it-IT"/>
          </a:p>
        </p:txBody>
      </p:sp>
    </p:spTree>
    <p:extLst>
      <p:ext uri="{BB962C8B-B14F-4D97-AF65-F5344CB8AC3E}">
        <p14:creationId xmlns:p14="http://schemas.microsoft.com/office/powerpoint/2010/main" val="1996719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4132B7-FBF5-45BA-912E-45C4C4AAE1D8}" type="slidenum">
              <a:rPr lang="it-IT" smtClean="0"/>
              <a:t>93</a:t>
            </a:fld>
            <a:endParaRPr lang="it-IT"/>
          </a:p>
        </p:txBody>
      </p:sp>
    </p:spTree>
    <p:extLst>
      <p:ext uri="{BB962C8B-B14F-4D97-AF65-F5344CB8AC3E}">
        <p14:creationId xmlns:p14="http://schemas.microsoft.com/office/powerpoint/2010/main" val="1958797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3ADBA88-CFDE-46BE-806B-DE1C9DD62EE3}" type="slidenum">
              <a:rPr lang="it-IT" smtClean="0"/>
              <a:t>95</a:t>
            </a:fld>
            <a:endParaRPr lang="it-IT"/>
          </a:p>
        </p:txBody>
      </p:sp>
    </p:spTree>
    <p:extLst>
      <p:ext uri="{BB962C8B-B14F-4D97-AF65-F5344CB8AC3E}">
        <p14:creationId xmlns:p14="http://schemas.microsoft.com/office/powerpoint/2010/main" val="2149936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74132B7-FBF5-45BA-912E-45C4C4AAE1D8}" type="slidenum">
              <a:rPr lang="it-IT" smtClean="0"/>
              <a:t>97</a:t>
            </a:fld>
            <a:endParaRPr lang="it-IT"/>
          </a:p>
        </p:txBody>
      </p:sp>
    </p:spTree>
    <p:extLst>
      <p:ext uri="{BB962C8B-B14F-4D97-AF65-F5344CB8AC3E}">
        <p14:creationId xmlns:p14="http://schemas.microsoft.com/office/powerpoint/2010/main" val="3220963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3ADBA88-CFDE-46BE-806B-DE1C9DD62EE3}" type="slidenum">
              <a:rPr lang="it-IT" smtClean="0"/>
              <a:t>101</a:t>
            </a:fld>
            <a:endParaRPr lang="it-IT"/>
          </a:p>
        </p:txBody>
      </p:sp>
    </p:spTree>
    <p:extLst>
      <p:ext uri="{BB962C8B-B14F-4D97-AF65-F5344CB8AC3E}">
        <p14:creationId xmlns:p14="http://schemas.microsoft.com/office/powerpoint/2010/main" val="354329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73A1E4-3953-B245-33EF-729CCF21C8F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53A0C3B-FADB-F957-AA66-EE05270F11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D282CB5-70B1-37D4-9F7E-32E10FB9825A}"/>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5" name="Segnaposto piè di pagina 4">
            <a:extLst>
              <a:ext uri="{FF2B5EF4-FFF2-40B4-BE49-F238E27FC236}">
                <a16:creationId xmlns:a16="http://schemas.microsoft.com/office/drawing/2014/main" id="{A598EC24-3315-A75F-F44D-70D4BBCC733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8BC7ABB-21C8-760B-80B5-28CA919E2762}"/>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1795196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4E9AEB-440C-CB5F-3DA5-4DDDE682FCC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DC8CE2C-5EE9-62BE-07D0-E77CF393ABE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32F09D9-D2D9-0FCD-A022-3A3756E450EE}"/>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5" name="Segnaposto piè di pagina 4">
            <a:extLst>
              <a:ext uri="{FF2B5EF4-FFF2-40B4-BE49-F238E27FC236}">
                <a16:creationId xmlns:a16="http://schemas.microsoft.com/office/drawing/2014/main" id="{9B3718A6-D6E5-779B-3926-E848ECD2EDE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24F6F71-1BE7-EB7D-1A45-D2F6848DFBE0}"/>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3317978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3B17B11-E8CD-37E3-62A0-867E06D8101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B892067-FB04-FA7A-A82F-DDC712A7E94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6040904-C7BF-08E9-428A-A1979FDC0F2D}"/>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5" name="Segnaposto piè di pagina 4">
            <a:extLst>
              <a:ext uri="{FF2B5EF4-FFF2-40B4-BE49-F238E27FC236}">
                <a16:creationId xmlns:a16="http://schemas.microsoft.com/office/drawing/2014/main" id="{12ADADD3-67DF-B5D8-5955-566EA383EEC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FCFA92F-65FE-0297-6B35-2F29B5C84D03}"/>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546341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73A1E4-3953-B245-33EF-729CCF21C8F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53A0C3B-FADB-F957-AA66-EE05270F11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D282CB5-70B1-37D4-9F7E-32E10FB9825A}"/>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5" name="Segnaposto piè di pagina 4">
            <a:extLst>
              <a:ext uri="{FF2B5EF4-FFF2-40B4-BE49-F238E27FC236}">
                <a16:creationId xmlns:a16="http://schemas.microsoft.com/office/drawing/2014/main" id="{A598EC24-3315-A75F-F44D-70D4BBCC733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8BC7ABB-21C8-760B-80B5-28CA919E2762}"/>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1795196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49A695-5BDA-18A3-F757-957DF4B9304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1DC015F-DE86-118C-6909-13BD25B524C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89DB0B5-667C-1CFB-B118-6C0ABB3DDC5E}"/>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5" name="Segnaposto piè di pagina 4">
            <a:extLst>
              <a:ext uri="{FF2B5EF4-FFF2-40B4-BE49-F238E27FC236}">
                <a16:creationId xmlns:a16="http://schemas.microsoft.com/office/drawing/2014/main" id="{7A13829C-E2AA-F353-C35B-DDCC81516FA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565B9E6-C2AD-BDB1-E60F-2C3315A3D1C5}"/>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3850735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635CC5-5189-451B-0347-ABC66FEDA33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E831886-8825-7535-F269-19DFF73146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51315D5-C932-B10F-241F-A70FCDE52D2F}"/>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5" name="Segnaposto piè di pagina 4">
            <a:extLst>
              <a:ext uri="{FF2B5EF4-FFF2-40B4-BE49-F238E27FC236}">
                <a16:creationId xmlns:a16="http://schemas.microsoft.com/office/drawing/2014/main" id="{13603246-A91A-0C08-257F-B4EC2150E5F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9A17F98-2686-84C4-E31D-0FC049056001}"/>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2117077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217EB0-2C6D-C019-D405-AE5369DC005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BCA6D32-5BD0-2EB9-12C9-4A2E080DDA6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4E2CDE7-8DB2-A357-D326-6C171F2B8DE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FF7CD0C-A48D-2C6F-4B61-3C45E9A1F57D}"/>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6" name="Segnaposto piè di pagina 5">
            <a:extLst>
              <a:ext uri="{FF2B5EF4-FFF2-40B4-BE49-F238E27FC236}">
                <a16:creationId xmlns:a16="http://schemas.microsoft.com/office/drawing/2014/main" id="{66E273EF-357D-CE82-FAC7-251B945293C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3E6811C-B7D2-9E9D-A8EF-F8574A318258}"/>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3664294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ABBF26-E724-5DE3-205C-E4FE8C8ECF3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2825FB5-338A-08CC-1066-502EE25E9E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3A1FF20-01D1-4994-5E58-F979147B587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01704AA-86C9-6317-E865-4DEF428975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AF21BE2-670C-1A91-F404-1D9EB5DEB72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8773D5C-0932-22CD-A8D3-0458A3B997B1}"/>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8" name="Segnaposto piè di pagina 7">
            <a:extLst>
              <a:ext uri="{FF2B5EF4-FFF2-40B4-BE49-F238E27FC236}">
                <a16:creationId xmlns:a16="http://schemas.microsoft.com/office/drawing/2014/main" id="{2F85BBE9-E90F-1239-6A5F-45155A0DC93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F72DD9C0-6D35-13D2-B868-580CD84E71B9}"/>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575702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BFAEC1-58FA-A6E7-E0A4-C8A1A291BBC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1431AE2-7320-1E46-061D-B10F9C076C4E}"/>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4" name="Segnaposto piè di pagina 3">
            <a:extLst>
              <a:ext uri="{FF2B5EF4-FFF2-40B4-BE49-F238E27FC236}">
                <a16:creationId xmlns:a16="http://schemas.microsoft.com/office/drawing/2014/main" id="{7A6CEC89-79E7-65B8-2026-D6675340B84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2ADB872-FB9A-728E-00A1-F6F544B6AF07}"/>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1018164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C71EED1-664E-1F67-1D33-69A15792F642}"/>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3" name="Segnaposto piè di pagina 2">
            <a:extLst>
              <a:ext uri="{FF2B5EF4-FFF2-40B4-BE49-F238E27FC236}">
                <a16:creationId xmlns:a16="http://schemas.microsoft.com/office/drawing/2014/main" id="{9FA47F3E-ECFA-F136-3743-82887BE01CF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048FEE5-A3B5-CAA2-EB97-6F7C3DD5A644}"/>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2602862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B1DE4D-6D6D-8A29-2B70-6A2034C4729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3D532CA-34AA-B4E9-17D7-EE713D6239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E60410D-3B7B-952F-95C0-489C673F42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ED83C3C-D580-BFC5-C15C-C448C3F6B333}"/>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6" name="Segnaposto piè di pagina 5">
            <a:extLst>
              <a:ext uri="{FF2B5EF4-FFF2-40B4-BE49-F238E27FC236}">
                <a16:creationId xmlns:a16="http://schemas.microsoft.com/office/drawing/2014/main" id="{949F0DAB-A34F-DCD8-FB4A-2561238ABED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AA4DE03-44A7-CFF6-6488-1AA2B84F0AD5}"/>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252599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49A695-5BDA-18A3-F757-957DF4B9304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1DC015F-DE86-118C-6909-13BD25B524C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89DB0B5-667C-1CFB-B118-6C0ABB3DDC5E}"/>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5" name="Segnaposto piè di pagina 4">
            <a:extLst>
              <a:ext uri="{FF2B5EF4-FFF2-40B4-BE49-F238E27FC236}">
                <a16:creationId xmlns:a16="http://schemas.microsoft.com/office/drawing/2014/main" id="{7A13829C-E2AA-F353-C35B-DDCC81516FA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565B9E6-C2AD-BDB1-E60F-2C3315A3D1C5}"/>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3850735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092502-F4B8-A099-0C94-B8979D0933F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7615AC6-CB2F-619E-DA3F-4D0C71D3F9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DCF84A6-0B11-834B-0CE2-CA86AA1E7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358BE85-9802-4194-2040-418F815A71A7}"/>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6" name="Segnaposto piè di pagina 5">
            <a:extLst>
              <a:ext uri="{FF2B5EF4-FFF2-40B4-BE49-F238E27FC236}">
                <a16:creationId xmlns:a16="http://schemas.microsoft.com/office/drawing/2014/main" id="{87B015E5-FB72-885A-58E6-3DE216C4EBC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90944B5-C10C-70A1-471B-2647E0EBD508}"/>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2597359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4E9AEB-440C-CB5F-3DA5-4DDDE682FCC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DC8CE2C-5EE9-62BE-07D0-E77CF393ABE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32F09D9-D2D9-0FCD-A022-3A3756E450EE}"/>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5" name="Segnaposto piè di pagina 4">
            <a:extLst>
              <a:ext uri="{FF2B5EF4-FFF2-40B4-BE49-F238E27FC236}">
                <a16:creationId xmlns:a16="http://schemas.microsoft.com/office/drawing/2014/main" id="{9B3718A6-D6E5-779B-3926-E848ECD2EDE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24F6F71-1BE7-EB7D-1A45-D2F6848DFBE0}"/>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3317978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3B17B11-E8CD-37E3-62A0-867E06D8101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B892067-FB04-FA7A-A82F-DDC712A7E94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6040904-C7BF-08E9-428A-A1979FDC0F2D}"/>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5" name="Segnaposto piè di pagina 4">
            <a:extLst>
              <a:ext uri="{FF2B5EF4-FFF2-40B4-BE49-F238E27FC236}">
                <a16:creationId xmlns:a16="http://schemas.microsoft.com/office/drawing/2014/main" id="{12ADADD3-67DF-B5D8-5955-566EA383EEC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FCFA92F-65FE-0297-6B35-2F29B5C84D03}"/>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546341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635CC5-5189-451B-0347-ABC66FEDA33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E831886-8825-7535-F269-19DFF73146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51315D5-C932-B10F-241F-A70FCDE52D2F}"/>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5" name="Segnaposto piè di pagina 4">
            <a:extLst>
              <a:ext uri="{FF2B5EF4-FFF2-40B4-BE49-F238E27FC236}">
                <a16:creationId xmlns:a16="http://schemas.microsoft.com/office/drawing/2014/main" id="{13603246-A91A-0C08-257F-B4EC2150E5F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9A17F98-2686-84C4-E31D-0FC049056001}"/>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2117077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217EB0-2C6D-C019-D405-AE5369DC005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BCA6D32-5BD0-2EB9-12C9-4A2E080DDA6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4E2CDE7-8DB2-A357-D326-6C171F2B8DE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FF7CD0C-A48D-2C6F-4B61-3C45E9A1F57D}"/>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6" name="Segnaposto piè di pagina 5">
            <a:extLst>
              <a:ext uri="{FF2B5EF4-FFF2-40B4-BE49-F238E27FC236}">
                <a16:creationId xmlns:a16="http://schemas.microsoft.com/office/drawing/2014/main" id="{66E273EF-357D-CE82-FAC7-251B945293C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3E6811C-B7D2-9E9D-A8EF-F8574A318258}"/>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3664294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ABBF26-E724-5DE3-205C-E4FE8C8ECF3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2825FB5-338A-08CC-1066-502EE25E9E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3A1FF20-01D1-4994-5E58-F979147B587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01704AA-86C9-6317-E865-4DEF428975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AF21BE2-670C-1A91-F404-1D9EB5DEB72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8773D5C-0932-22CD-A8D3-0458A3B997B1}"/>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8" name="Segnaposto piè di pagina 7">
            <a:extLst>
              <a:ext uri="{FF2B5EF4-FFF2-40B4-BE49-F238E27FC236}">
                <a16:creationId xmlns:a16="http://schemas.microsoft.com/office/drawing/2014/main" id="{2F85BBE9-E90F-1239-6A5F-45155A0DC93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F72DD9C0-6D35-13D2-B868-580CD84E71B9}"/>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575702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BFAEC1-58FA-A6E7-E0A4-C8A1A291BBC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1431AE2-7320-1E46-061D-B10F9C076C4E}"/>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4" name="Segnaposto piè di pagina 3">
            <a:extLst>
              <a:ext uri="{FF2B5EF4-FFF2-40B4-BE49-F238E27FC236}">
                <a16:creationId xmlns:a16="http://schemas.microsoft.com/office/drawing/2014/main" id="{7A6CEC89-79E7-65B8-2026-D6675340B84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2ADB872-FB9A-728E-00A1-F6F544B6AF07}"/>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1018164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C71EED1-664E-1F67-1D33-69A15792F642}"/>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3" name="Segnaposto piè di pagina 2">
            <a:extLst>
              <a:ext uri="{FF2B5EF4-FFF2-40B4-BE49-F238E27FC236}">
                <a16:creationId xmlns:a16="http://schemas.microsoft.com/office/drawing/2014/main" id="{9FA47F3E-ECFA-F136-3743-82887BE01CF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048FEE5-A3B5-CAA2-EB97-6F7C3DD5A644}"/>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2602862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B1DE4D-6D6D-8A29-2B70-6A2034C4729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3D532CA-34AA-B4E9-17D7-EE713D6239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E60410D-3B7B-952F-95C0-489C673F42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ED83C3C-D580-BFC5-C15C-C448C3F6B333}"/>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6" name="Segnaposto piè di pagina 5">
            <a:extLst>
              <a:ext uri="{FF2B5EF4-FFF2-40B4-BE49-F238E27FC236}">
                <a16:creationId xmlns:a16="http://schemas.microsoft.com/office/drawing/2014/main" id="{949F0DAB-A34F-DCD8-FB4A-2561238ABED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AA4DE03-44A7-CFF6-6488-1AA2B84F0AD5}"/>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2525993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092502-F4B8-A099-0C94-B8979D0933F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7615AC6-CB2F-619E-DA3F-4D0C71D3F9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DCF84A6-0B11-834B-0CE2-CA86AA1E7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358BE85-9802-4194-2040-418F815A71A7}"/>
              </a:ext>
            </a:extLst>
          </p:cNvPr>
          <p:cNvSpPr>
            <a:spLocks noGrp="1"/>
          </p:cNvSpPr>
          <p:nvPr>
            <p:ph type="dt" sz="half" idx="10"/>
          </p:nvPr>
        </p:nvSpPr>
        <p:spPr/>
        <p:txBody>
          <a:bodyPr/>
          <a:lstStyle/>
          <a:p>
            <a:fld id="{970D0B76-C107-4AE9-97F3-12F2423D7C92}" type="datetimeFigureOut">
              <a:rPr lang="it-IT" smtClean="0"/>
              <a:t>24/05/2023</a:t>
            </a:fld>
            <a:endParaRPr lang="it-IT"/>
          </a:p>
        </p:txBody>
      </p:sp>
      <p:sp>
        <p:nvSpPr>
          <p:cNvPr id="6" name="Segnaposto piè di pagina 5">
            <a:extLst>
              <a:ext uri="{FF2B5EF4-FFF2-40B4-BE49-F238E27FC236}">
                <a16:creationId xmlns:a16="http://schemas.microsoft.com/office/drawing/2014/main" id="{87B015E5-FB72-885A-58E6-3DE216C4EBC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90944B5-C10C-70A1-471B-2647E0EBD508}"/>
              </a:ext>
            </a:extLst>
          </p:cNvPr>
          <p:cNvSpPr>
            <a:spLocks noGrp="1"/>
          </p:cNvSpPr>
          <p:nvPr>
            <p:ph type="sldNum" sz="quarter" idx="12"/>
          </p:nvPr>
        </p:nvSpPr>
        <p:spPr/>
        <p:txBody>
          <a:bodyPr/>
          <a:lstStyle/>
          <a:p>
            <a:fld id="{D1413927-244B-4D79-8D87-85F298729963}" type="slidenum">
              <a:rPr lang="it-IT" smtClean="0"/>
              <a:t>‹N›</a:t>
            </a:fld>
            <a:endParaRPr lang="it-IT"/>
          </a:p>
        </p:txBody>
      </p:sp>
    </p:spTree>
    <p:extLst>
      <p:ext uri="{BB962C8B-B14F-4D97-AF65-F5344CB8AC3E}">
        <p14:creationId xmlns:p14="http://schemas.microsoft.com/office/powerpoint/2010/main" val="2597359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587ABC1-E655-E7C2-5A07-7757409067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E55D8E2-17C0-AC80-AFFE-2AED87C64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279C38D-927D-757D-20A7-5C6A9D9666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0D0B76-C107-4AE9-97F3-12F2423D7C92}" type="datetimeFigureOut">
              <a:rPr lang="it-IT" smtClean="0"/>
              <a:t>24/05/2023</a:t>
            </a:fld>
            <a:endParaRPr lang="it-IT"/>
          </a:p>
        </p:txBody>
      </p:sp>
      <p:sp>
        <p:nvSpPr>
          <p:cNvPr id="5" name="Segnaposto piè di pagina 4">
            <a:extLst>
              <a:ext uri="{FF2B5EF4-FFF2-40B4-BE49-F238E27FC236}">
                <a16:creationId xmlns:a16="http://schemas.microsoft.com/office/drawing/2014/main" id="{95C6427F-4B9E-626A-9082-811AC3EBAB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58FF838-7CF7-2CD3-A674-067E2FA580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413927-244B-4D79-8D87-85F298729963}" type="slidenum">
              <a:rPr lang="it-IT" smtClean="0"/>
              <a:t>‹N›</a:t>
            </a:fld>
            <a:endParaRPr lang="it-IT"/>
          </a:p>
        </p:txBody>
      </p:sp>
    </p:spTree>
    <p:extLst>
      <p:ext uri="{BB962C8B-B14F-4D97-AF65-F5344CB8AC3E}">
        <p14:creationId xmlns:p14="http://schemas.microsoft.com/office/powerpoint/2010/main" val="1178941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587ABC1-E655-E7C2-5A07-7757409067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E55D8E2-17C0-AC80-AFFE-2AED87C64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279C38D-927D-757D-20A7-5C6A9D9666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0D0B76-C107-4AE9-97F3-12F2423D7C92}" type="datetimeFigureOut">
              <a:rPr lang="it-IT" smtClean="0"/>
              <a:t>24/05/2023</a:t>
            </a:fld>
            <a:endParaRPr lang="it-IT"/>
          </a:p>
        </p:txBody>
      </p:sp>
      <p:sp>
        <p:nvSpPr>
          <p:cNvPr id="5" name="Segnaposto piè di pagina 4">
            <a:extLst>
              <a:ext uri="{FF2B5EF4-FFF2-40B4-BE49-F238E27FC236}">
                <a16:creationId xmlns:a16="http://schemas.microsoft.com/office/drawing/2014/main" id="{95C6427F-4B9E-626A-9082-811AC3EBAB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58FF838-7CF7-2CD3-A674-067E2FA580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413927-244B-4D79-8D87-85F298729963}" type="slidenum">
              <a:rPr lang="it-IT" smtClean="0"/>
              <a:t>‹N›</a:t>
            </a:fld>
            <a:endParaRPr lang="it-IT"/>
          </a:p>
        </p:txBody>
      </p:sp>
    </p:spTree>
    <p:extLst>
      <p:ext uri="{BB962C8B-B14F-4D97-AF65-F5344CB8AC3E}">
        <p14:creationId xmlns:p14="http://schemas.microsoft.com/office/powerpoint/2010/main" val="11789411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crdownload"/><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s://www.earth-prints.org/handle/2122/15382" TargetMode="External"/><Relationship Id="rId2" Type="http://schemas.openxmlformats.org/officeDocument/2006/relationships/image" Target="../media/image185.jpg"/><Relationship Id="rId1" Type="http://schemas.openxmlformats.org/officeDocument/2006/relationships/slideLayout" Target="../slideLayouts/slideLayout1.xml"/><Relationship Id="rId5" Type="http://schemas.openxmlformats.org/officeDocument/2006/relationships/hyperlink" Target="https://www.sciencedirect.com/science/article/abs/pii/S0045206819309824" TargetMode="External"/><Relationship Id="rId4" Type="http://schemas.openxmlformats.org/officeDocument/2006/relationships/hyperlink" Target="https://www.mdpi.com/2309-608X/8/2/140" TargetMode="External"/></Relationships>
</file>

<file path=ppt/slides/_rels/slide101.xml.rels><?xml version="1.0" encoding="UTF-8" standalone="yes"?>
<Relationships xmlns="http://schemas.openxmlformats.org/package/2006/relationships"><Relationship Id="rId8" Type="http://schemas.openxmlformats.org/officeDocument/2006/relationships/image" Target="../media/image191.jpg"/><Relationship Id="rId3" Type="http://schemas.openxmlformats.org/officeDocument/2006/relationships/image" Target="../media/image186.jpeg"/><Relationship Id="rId7" Type="http://schemas.openxmlformats.org/officeDocument/2006/relationships/image" Target="../media/image190.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89.jpeg"/><Relationship Id="rId5" Type="http://schemas.openxmlformats.org/officeDocument/2006/relationships/image" Target="../media/image188.jpg"/><Relationship Id="rId4" Type="http://schemas.openxmlformats.org/officeDocument/2006/relationships/image" Target="../media/image187.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61.jp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66.jpg"/></Relationships>
</file>

<file path=ppt/slides/_rels/slide3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Layout" Target="../slideLayouts/slideLayout1.xml"/><Relationship Id="rId7" Type="http://schemas.openxmlformats.org/officeDocument/2006/relationships/image" Target="../media/image5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7.jpeg"/><Relationship Id="rId5" Type="http://schemas.openxmlformats.org/officeDocument/2006/relationships/image" Target="../media/image67.pn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2.jpe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7.jpg"/><Relationship Id="rId1" Type="http://schemas.openxmlformats.org/officeDocument/2006/relationships/slideLayout" Target="../slideLayouts/slideLayout16.xml"/><Relationship Id="rId4" Type="http://schemas.openxmlformats.org/officeDocument/2006/relationships/image" Target="../media/image80.jp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7.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7.jpg"/><Relationship Id="rId1" Type="http://schemas.openxmlformats.org/officeDocument/2006/relationships/slideLayout" Target="../slideLayouts/slideLayout12.xml"/><Relationship Id="rId4" Type="http://schemas.openxmlformats.org/officeDocument/2006/relationships/image" Target="../media/image83.jp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7.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7.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7.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77.jp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77.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77.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77.jpg"/><Relationship Id="rId1" Type="http://schemas.openxmlformats.org/officeDocument/2006/relationships/slideLayout" Target="../slideLayouts/slideLayout16.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7.jpg"/><Relationship Id="rId1" Type="http://schemas.openxmlformats.org/officeDocument/2006/relationships/slideLayout" Target="../slideLayouts/slideLayout12.xml"/><Relationship Id="rId4" Type="http://schemas.openxmlformats.org/officeDocument/2006/relationships/image" Target="../media/image93.jp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7.jp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7.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7.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77.jpg"/><Relationship Id="rId1" Type="http://schemas.openxmlformats.org/officeDocument/2006/relationships/slideLayout" Target="../slideLayouts/slideLayout12.xml"/><Relationship Id="rId4" Type="http://schemas.openxmlformats.org/officeDocument/2006/relationships/image" Target="../media/image98.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77.jpg"/><Relationship Id="rId1" Type="http://schemas.openxmlformats.org/officeDocument/2006/relationships/slideLayout" Target="../slideLayouts/slideLayout12.xml"/><Relationship Id="rId4" Type="http://schemas.openxmlformats.org/officeDocument/2006/relationships/image" Target="../media/image100.gif"/></Relationships>
</file>

<file path=ppt/slides/_rels/slide6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77.jpg"/><Relationship Id="rId1" Type="http://schemas.openxmlformats.org/officeDocument/2006/relationships/slideLayout" Target="../slideLayouts/slideLayout12.xml"/><Relationship Id="rId4" Type="http://schemas.openxmlformats.org/officeDocument/2006/relationships/image" Target="../media/image103.jpg"/></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77.jpg"/><Relationship Id="rId1" Type="http://schemas.openxmlformats.org/officeDocument/2006/relationships/slideLayout" Target="../slideLayouts/slideLayout13.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77.jpg"/><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6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77.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jpeg"/><Relationship Id="rId1" Type="http://schemas.openxmlformats.org/officeDocument/2006/relationships/slideLayout" Target="../slideLayouts/slideLayout12.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png"/></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8.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8.jpeg"/><Relationship Id="rId1" Type="http://schemas.openxmlformats.org/officeDocument/2006/relationships/slideLayout" Target="../slideLayouts/slideLayout12.xml"/><Relationship Id="rId4" Type="http://schemas.openxmlformats.org/officeDocument/2006/relationships/image" Target="../media/image117.png"/></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08.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08.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8" Type="http://schemas.openxmlformats.org/officeDocument/2006/relationships/image" Target="../media/image127.jpg"/><Relationship Id="rId3" Type="http://schemas.openxmlformats.org/officeDocument/2006/relationships/image" Target="../media/image122.jpg"/><Relationship Id="rId7" Type="http://schemas.openxmlformats.org/officeDocument/2006/relationships/image" Target="../media/image126.jpg"/><Relationship Id="rId2" Type="http://schemas.openxmlformats.org/officeDocument/2006/relationships/image" Target="../media/image108.jpeg"/><Relationship Id="rId1" Type="http://schemas.openxmlformats.org/officeDocument/2006/relationships/slideLayout" Target="../slideLayouts/slideLayout12.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pg"/><Relationship Id="rId9" Type="http://schemas.openxmlformats.org/officeDocument/2006/relationships/image" Target="../media/image128.jpg"/></Relationships>
</file>

<file path=ppt/slides/_rels/slide76.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08.jpeg"/><Relationship Id="rId1" Type="http://schemas.openxmlformats.org/officeDocument/2006/relationships/slideLayout" Target="../slideLayouts/slideLayout13.xml"/><Relationship Id="rId5" Type="http://schemas.openxmlformats.org/officeDocument/2006/relationships/image" Target="../media/image131.jpg"/><Relationship Id="rId4" Type="http://schemas.openxmlformats.org/officeDocument/2006/relationships/image" Target="../media/image130.png"/></Relationships>
</file>

<file path=ppt/slides/_rels/slide77.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08.jpeg"/><Relationship Id="rId1" Type="http://schemas.openxmlformats.org/officeDocument/2006/relationships/slideLayout" Target="../slideLayouts/slideLayout12.xml"/><Relationship Id="rId4" Type="http://schemas.openxmlformats.org/officeDocument/2006/relationships/image" Target="../media/image133.jpg"/></Relationships>
</file>

<file path=ppt/slides/_rels/slide78.xml.rels><?xml version="1.0" encoding="UTF-8" standalone="yes"?>
<Relationships xmlns="http://schemas.openxmlformats.org/package/2006/relationships"><Relationship Id="rId8" Type="http://schemas.openxmlformats.org/officeDocument/2006/relationships/image" Target="../media/image139.jpg"/><Relationship Id="rId3" Type="http://schemas.openxmlformats.org/officeDocument/2006/relationships/image" Target="../media/image134.jpg"/><Relationship Id="rId7" Type="http://schemas.openxmlformats.org/officeDocument/2006/relationships/image" Target="../media/image138.jpg"/><Relationship Id="rId2" Type="http://schemas.openxmlformats.org/officeDocument/2006/relationships/image" Target="../media/image108.jpeg"/><Relationship Id="rId1" Type="http://schemas.openxmlformats.org/officeDocument/2006/relationships/slideLayout" Target="../slideLayouts/slideLayout12.xml"/><Relationship Id="rId6" Type="http://schemas.openxmlformats.org/officeDocument/2006/relationships/image" Target="../media/image137.jpg"/><Relationship Id="rId5" Type="http://schemas.openxmlformats.org/officeDocument/2006/relationships/image" Target="../media/image136.jpg"/><Relationship Id="rId4" Type="http://schemas.openxmlformats.org/officeDocument/2006/relationships/image" Target="../media/image135.jpg"/></Relationships>
</file>

<file path=ppt/slides/_rels/slide7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0.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svg"/></Relationships>
</file>

<file path=ppt/slides/_rels/slide8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gif"/><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3.png"/></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4.png"/><Relationship Id="rId1" Type="http://schemas.openxmlformats.org/officeDocument/2006/relationships/slideLayout" Target="../slideLayouts/slideLayout1.xml"/><Relationship Id="rId4" Type="http://schemas.openxmlformats.org/officeDocument/2006/relationships/image" Target="../media/image145.gif"/></Relationships>
</file>

<file path=ppt/slides/_rels/slide8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08.jpeg"/><Relationship Id="rId1" Type="http://schemas.openxmlformats.org/officeDocument/2006/relationships/slideLayout" Target="../slideLayouts/slideLayout1.xml"/><Relationship Id="rId5" Type="http://schemas.openxmlformats.org/officeDocument/2006/relationships/image" Target="../media/image150.jpg"/><Relationship Id="rId4" Type="http://schemas.openxmlformats.org/officeDocument/2006/relationships/image" Target="../media/image149.png"/></Relationships>
</file>

<file path=ppt/slides/_rels/slide8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08.jpeg"/><Relationship Id="rId1" Type="http://schemas.openxmlformats.org/officeDocument/2006/relationships/slideLayout" Target="../slideLayouts/slideLayout1.xml"/><Relationship Id="rId6" Type="http://schemas.openxmlformats.org/officeDocument/2006/relationships/image" Target="../media/image154.jpg"/><Relationship Id="rId5" Type="http://schemas.openxmlformats.org/officeDocument/2006/relationships/image" Target="../media/image153.png"/><Relationship Id="rId4" Type="http://schemas.openxmlformats.org/officeDocument/2006/relationships/image" Target="../media/image152.jpg"/></Relationships>
</file>

<file path=ppt/slides/_rels/slide87.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08.jpeg"/><Relationship Id="rId1" Type="http://schemas.openxmlformats.org/officeDocument/2006/relationships/slideLayout" Target="../slideLayouts/slideLayout1.xml"/><Relationship Id="rId5" Type="http://schemas.openxmlformats.org/officeDocument/2006/relationships/image" Target="../media/image157.jpg"/><Relationship Id="rId4" Type="http://schemas.openxmlformats.org/officeDocument/2006/relationships/image" Target="../media/image156.jpg"/></Relationships>
</file>

<file path=ppt/slides/_rels/slide8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8.jpeg"/></Relationships>
</file>

<file path=ppt/slides/_rels/slide8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08.jpeg"/><Relationship Id="rId1" Type="http://schemas.openxmlformats.org/officeDocument/2006/relationships/slideLayout" Target="../slideLayouts/slideLayout1.xml"/><Relationship Id="rId5" Type="http://schemas.openxmlformats.org/officeDocument/2006/relationships/image" Target="../media/image161.png"/><Relationship Id="rId4" Type="http://schemas.openxmlformats.org/officeDocument/2006/relationships/image" Target="../media/image160.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08.jpeg"/><Relationship Id="rId1" Type="http://schemas.openxmlformats.org/officeDocument/2006/relationships/slideLayout" Target="../slideLayouts/slideLayout1.xml"/><Relationship Id="rId4" Type="http://schemas.openxmlformats.org/officeDocument/2006/relationships/image" Target="../media/image164.png"/></Relationships>
</file>

<file path=ppt/slides/_rels/slide9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08.jpeg"/><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9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8.png"/><Relationship Id="rId4" Type="http://schemas.openxmlformats.org/officeDocument/2006/relationships/image" Target="../media/image167.png"/></Relationships>
</file>

<file path=ppt/slides/_rels/slide9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08.jpeg"/><Relationship Id="rId1" Type="http://schemas.openxmlformats.org/officeDocument/2006/relationships/slideLayout" Target="../slideLayouts/slideLayout12.xml"/><Relationship Id="rId5" Type="http://schemas.openxmlformats.org/officeDocument/2006/relationships/image" Target="../media/image171.png"/><Relationship Id="rId4" Type="http://schemas.openxmlformats.org/officeDocument/2006/relationships/image" Target="../media/image170.png"/></Relationships>
</file>

<file path=ppt/slides/_rels/slide9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2.png"/></Relationships>
</file>

<file path=ppt/slides/_rels/slide9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08.jpeg"/><Relationship Id="rId1" Type="http://schemas.openxmlformats.org/officeDocument/2006/relationships/slideLayout" Target="../slideLayouts/slideLayout1.xml"/><Relationship Id="rId4" Type="http://schemas.openxmlformats.org/officeDocument/2006/relationships/image" Target="../media/image174.png"/></Relationships>
</file>

<file path=ppt/slides/_rels/slide9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6.jpeg"/><Relationship Id="rId4" Type="http://schemas.openxmlformats.org/officeDocument/2006/relationships/image" Target="../media/image175.jpg"/></Relationships>
</file>

<file path=ppt/slides/_rels/slide98.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08.jpeg"/><Relationship Id="rId1" Type="http://schemas.openxmlformats.org/officeDocument/2006/relationships/slideLayout" Target="../slideLayouts/slideLayout12.xml"/><Relationship Id="rId4" Type="http://schemas.openxmlformats.org/officeDocument/2006/relationships/image" Target="../media/image178.jpg"/></Relationships>
</file>

<file path=ppt/slides/_rels/slide99.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image" Target="../media/image179.jpg"/><Relationship Id="rId1" Type="http://schemas.openxmlformats.org/officeDocument/2006/relationships/slideLayout" Target="../slideLayouts/slideLayout7.xml"/><Relationship Id="rId6" Type="http://schemas.openxmlformats.org/officeDocument/2006/relationships/image" Target="../media/image183.PNG"/><Relationship Id="rId5" Type="http://schemas.openxmlformats.org/officeDocument/2006/relationships/image" Target="../media/image182.jpg"/><Relationship Id="rId4" Type="http://schemas.openxmlformats.org/officeDocument/2006/relationships/image" Target="../media/image18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9144000" cy="2387600"/>
          </a:xfrm>
        </p:spPr>
        <p:txBody>
          <a:bodyPr>
            <a:normAutofit/>
          </a:bodyPr>
          <a:lstStyle/>
          <a:p>
            <a:r>
              <a:rPr lang="it-IT" sz="4400" dirty="0">
                <a:latin typeface="Times New Roman" panose="02020603050405020304" pitchFamily="18" charset="0"/>
                <a:cs typeface="Times New Roman" panose="02020603050405020304" pitchFamily="18" charset="0"/>
              </a:rPr>
              <a:t>Chimica </a:t>
            </a:r>
            <a:r>
              <a:rPr lang="it-IT" sz="4400" dirty="0" err="1">
                <a:latin typeface="Times New Roman" panose="02020603050405020304" pitchFamily="18" charset="0"/>
                <a:cs typeface="Times New Roman" panose="02020603050405020304" pitchFamily="18" charset="0"/>
              </a:rPr>
              <a:t>Bioanalitica</a:t>
            </a:r>
            <a:br>
              <a:rPr lang="it-IT" sz="4400" dirty="0">
                <a:latin typeface="Times New Roman" panose="02020603050405020304" pitchFamily="18" charset="0"/>
                <a:cs typeface="Times New Roman" panose="02020603050405020304" pitchFamily="18" charset="0"/>
              </a:rPr>
            </a:br>
            <a:r>
              <a:rPr lang="it-IT" sz="3200" dirty="0" err="1">
                <a:latin typeface="Times New Roman" panose="02020603050405020304" pitchFamily="18" charset="0"/>
                <a:cs typeface="Times New Roman" panose="02020603050405020304" pitchFamily="18" charset="0"/>
              </a:rPr>
              <a:t>a.a</a:t>
            </a:r>
            <a:r>
              <a:rPr lang="it-IT" sz="3200" dirty="0">
                <a:latin typeface="Times New Roman" panose="02020603050405020304" pitchFamily="18" charset="0"/>
                <a:cs typeface="Times New Roman" panose="02020603050405020304" pitchFamily="18" charset="0"/>
              </a:rPr>
              <a:t> 22/23</a:t>
            </a:r>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1524000" y="3115468"/>
            <a:ext cx="9144000" cy="1655762"/>
          </a:xfrm>
        </p:spPr>
        <p:txBody>
          <a:bodyPr/>
          <a:lstStyle/>
          <a:p>
            <a:r>
              <a:rPr lang="it-IT" b="1" dirty="0">
                <a:latin typeface="Times New Roman" panose="02020603050405020304" pitchFamily="18" charset="0"/>
                <a:cs typeface="Times New Roman" panose="02020603050405020304" pitchFamily="18" charset="0"/>
              </a:rPr>
              <a:t>SEPARAZIONI ANALITICHE</a:t>
            </a:r>
          </a:p>
          <a:p>
            <a:r>
              <a:rPr lang="it-IT" dirty="0">
                <a:latin typeface="Times New Roman" panose="02020603050405020304" pitchFamily="18" charset="0"/>
                <a:cs typeface="Times New Roman" panose="02020603050405020304" pitchFamily="18" charset="0"/>
              </a:rPr>
              <a:t>Cromatografia, cromatografia a scambio ionico, gascromatografia e cromatografia liquida ad alta prestazione.</a:t>
            </a:r>
          </a:p>
        </p:txBody>
      </p:sp>
      <p:pic>
        <p:nvPicPr>
          <p:cNvPr id="5" name="Immagine 4" descr="Immagine che contiene logo&#10;&#10;Descrizione generata automaticamente">
            <a:extLst>
              <a:ext uri="{FF2B5EF4-FFF2-40B4-BE49-F238E27FC236}">
                <a16:creationId xmlns:a16="http://schemas.microsoft.com/office/drawing/2014/main" id="{05F01070-42E8-7EBC-9134-C8947DE26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655762" cy="1655762"/>
          </a:xfrm>
          <a:prstGeom prst="rect">
            <a:avLst/>
          </a:prstGeom>
        </p:spPr>
      </p:pic>
      <p:sp>
        <p:nvSpPr>
          <p:cNvPr id="6" name="CasellaDiTesto 5">
            <a:extLst>
              <a:ext uri="{FF2B5EF4-FFF2-40B4-BE49-F238E27FC236}">
                <a16:creationId xmlns:a16="http://schemas.microsoft.com/office/drawing/2014/main" id="{4719B941-79AC-F716-82C1-578BC0A15549}"/>
              </a:ext>
            </a:extLst>
          </p:cNvPr>
          <p:cNvSpPr txBox="1"/>
          <p:nvPr/>
        </p:nvSpPr>
        <p:spPr>
          <a:xfrm>
            <a:off x="436880" y="5503068"/>
            <a:ext cx="3860800" cy="369332"/>
          </a:xfrm>
          <a:prstGeom prst="rect">
            <a:avLst/>
          </a:prstGeom>
          <a:noFill/>
        </p:spPr>
        <p:txBody>
          <a:bodyPr wrap="square" rtlCol="0">
            <a:spAutoFit/>
          </a:bodyPr>
          <a:lstStyle/>
          <a:p>
            <a:r>
              <a:rPr lang="it-IT" dirty="0">
                <a:latin typeface="Times New Roman" panose="02020603050405020304" pitchFamily="18" charset="0"/>
                <a:cs typeface="Times New Roman" panose="02020603050405020304" pitchFamily="18" charset="0"/>
              </a:rPr>
              <a:t>Docente: prof.ssa Elena Chianese</a:t>
            </a:r>
          </a:p>
        </p:txBody>
      </p:sp>
      <p:sp>
        <p:nvSpPr>
          <p:cNvPr id="7" name="CasellaDiTesto 6">
            <a:extLst>
              <a:ext uri="{FF2B5EF4-FFF2-40B4-BE49-F238E27FC236}">
                <a16:creationId xmlns:a16="http://schemas.microsoft.com/office/drawing/2014/main" id="{4E4AABA8-5F93-E827-324F-A2BDC601078E}"/>
              </a:ext>
            </a:extLst>
          </p:cNvPr>
          <p:cNvSpPr txBox="1"/>
          <p:nvPr/>
        </p:nvSpPr>
        <p:spPr>
          <a:xfrm>
            <a:off x="9418320" y="5133736"/>
            <a:ext cx="2976880" cy="1754326"/>
          </a:xfrm>
          <a:prstGeom prst="rect">
            <a:avLst/>
          </a:prstGeom>
          <a:noFill/>
        </p:spPr>
        <p:txBody>
          <a:bodyPr wrap="square" rtlCol="0">
            <a:spAutoFit/>
          </a:bodyPr>
          <a:lstStyle/>
          <a:p>
            <a:r>
              <a:rPr lang="it-IT" dirty="0">
                <a:latin typeface="Times New Roman" panose="02020603050405020304" pitchFamily="18" charset="0"/>
                <a:cs typeface="Times New Roman" panose="02020603050405020304" pitchFamily="18" charset="0"/>
              </a:rPr>
              <a:t>Ilaria Fiorillo</a:t>
            </a:r>
          </a:p>
          <a:p>
            <a:r>
              <a:rPr lang="it-IT" dirty="0">
                <a:latin typeface="Times New Roman" panose="02020603050405020304" pitchFamily="18" charset="0"/>
                <a:cs typeface="Times New Roman" panose="02020603050405020304" pitchFamily="18" charset="0"/>
              </a:rPr>
              <a:t>Miriam Fortuna</a:t>
            </a:r>
          </a:p>
          <a:p>
            <a:r>
              <a:rPr lang="it-IT" dirty="0">
                <a:latin typeface="Times New Roman" panose="02020603050405020304" pitchFamily="18" charset="0"/>
                <a:cs typeface="Times New Roman" panose="02020603050405020304" pitchFamily="18" charset="0"/>
              </a:rPr>
              <a:t>Giovanni Zinzi</a:t>
            </a:r>
          </a:p>
          <a:p>
            <a:r>
              <a:rPr lang="it-IT" dirty="0">
                <a:latin typeface="Times New Roman" panose="02020603050405020304" pitchFamily="18" charset="0"/>
                <a:cs typeface="Times New Roman" panose="02020603050405020304" pitchFamily="18" charset="0"/>
              </a:rPr>
              <a:t>Francesca Anna Bizzarro</a:t>
            </a:r>
          </a:p>
          <a:p>
            <a:r>
              <a:rPr lang="it-IT" dirty="0">
                <a:latin typeface="Times New Roman" panose="02020603050405020304" pitchFamily="18" charset="0"/>
                <a:cs typeface="Times New Roman" panose="02020603050405020304" pitchFamily="18" charset="0"/>
              </a:rPr>
              <a:t>Anna Maione</a:t>
            </a:r>
          </a:p>
          <a:p>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430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362857"/>
            <a:ext cx="8245151" cy="595086"/>
          </a:xfrm>
        </p:spPr>
        <p:txBody>
          <a:bodyPr>
            <a:noAutofit/>
          </a:bodyPr>
          <a:lstStyle/>
          <a:p>
            <a:br>
              <a:rPr lang="it-IT" sz="3600" dirty="0">
                <a:solidFill>
                  <a:srgbClr val="FF0000"/>
                </a:solidFill>
                <a:latin typeface="Freestyle Script" panose="030804020302050B0404" pitchFamily="66" charset="0"/>
              </a:rPr>
            </a:br>
            <a:r>
              <a:rPr lang="it-IT" sz="3600" dirty="0">
                <a:solidFill>
                  <a:srgbClr val="FF0000"/>
                </a:solidFill>
                <a:latin typeface="Freestyle Script" panose="030804020302050B0404" pitchFamily="66" charset="0"/>
                <a:cs typeface="Times New Roman" panose="02020603050405020304" pitchFamily="18" charset="0"/>
              </a:rPr>
              <a:t>ESTRAZIONE CON SOLVENTE</a:t>
            </a: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5874214" y="1862224"/>
            <a:ext cx="6076708" cy="5707618"/>
          </a:xfrm>
        </p:spPr>
        <p:txBody>
          <a:bodyPr>
            <a:normAutofit/>
          </a:bodyPr>
          <a:lstStyle/>
          <a:p>
            <a:pPr algn="l"/>
            <a:r>
              <a:rPr lang="it-IT" sz="2000" dirty="0">
                <a:latin typeface="Times New Roman" panose="02020603050405020304" pitchFamily="18" charset="0"/>
                <a:cs typeface="Times New Roman" panose="02020603050405020304" pitchFamily="18" charset="0"/>
              </a:rPr>
              <a:t>Il processo di estrazione permette di trasferire un composto da una fase liquida nella quale si trova sospeso o disciolto, a un’altra fase liquida.  </a:t>
            </a:r>
          </a:p>
          <a:p>
            <a:pPr algn="l"/>
            <a:r>
              <a:rPr lang="it-IT" sz="2000" dirty="0">
                <a:latin typeface="Times New Roman" panose="02020603050405020304" pitchFamily="18" charset="0"/>
                <a:cs typeface="Times New Roman" panose="02020603050405020304" pitchFamily="18" charset="0"/>
              </a:rPr>
              <a:t>Il principio su cui si basa l’estrazione è </a:t>
            </a:r>
            <a:r>
              <a:rPr lang="it-IT" sz="2000" b="1" dirty="0">
                <a:latin typeface="Times New Roman" panose="02020603050405020304" pitchFamily="18" charset="0"/>
                <a:cs typeface="Times New Roman" panose="02020603050405020304" pitchFamily="18" charset="0"/>
              </a:rPr>
              <a:t>la legge di ripartizione di </a:t>
            </a:r>
            <a:r>
              <a:rPr lang="it-IT" sz="2000" b="1" dirty="0" err="1">
                <a:latin typeface="Times New Roman" panose="02020603050405020304" pitchFamily="18" charset="0"/>
                <a:cs typeface="Times New Roman" panose="02020603050405020304" pitchFamily="18" charset="0"/>
              </a:rPr>
              <a:t>Nerst</a:t>
            </a:r>
            <a:r>
              <a:rPr lang="it-IT" sz="2000" dirty="0">
                <a:latin typeface="Times New Roman" panose="02020603050405020304" pitchFamily="18" charset="0"/>
                <a:cs typeface="Times New Roman" panose="02020603050405020304" pitchFamily="18" charset="0"/>
              </a:rPr>
              <a:t>, secondo cui: in condizioni di equilibrio il rapporto tra le concentrazioni di un soluto distribuito fra due fasi liquide immiscibili tra loro è costante quando la temperatura è mantenuta costante.                                                   </a:t>
            </a:r>
          </a:p>
          <a:p>
            <a:pPr algn="l"/>
            <a:r>
              <a:rPr lang="it-IT" sz="2000" dirty="0">
                <a:latin typeface="Times New Roman" panose="02020603050405020304" pitchFamily="18" charset="0"/>
                <a:cs typeface="Times New Roman" panose="02020603050405020304" pitchFamily="18" charset="0"/>
              </a:rPr>
              <a:t>L’apparecchiatura utilizzata per l’estrazione è l’imbuto separatore che consente il contatto diretto tra le due fasi non miscibili e quindi il passaggio della sostanza da una fase all’altra. </a:t>
            </a:r>
          </a:p>
        </p:txBody>
      </p:sp>
      <p:pic>
        <p:nvPicPr>
          <p:cNvPr id="5" name="Immagine 4" descr="Immagine che contiene diagramma&#10;&#10;Descrizione generata automaticamente">
            <a:extLst>
              <a:ext uri="{FF2B5EF4-FFF2-40B4-BE49-F238E27FC236}">
                <a16:creationId xmlns:a16="http://schemas.microsoft.com/office/drawing/2014/main" id="{F9A5BA73-2510-E528-3346-2FF2F1B42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61" y="1862224"/>
            <a:ext cx="4311631" cy="3875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55306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3133725" y="1401309"/>
            <a:ext cx="5924550" cy="3781454"/>
          </a:xfrm>
        </p:spPr>
        <p:txBody>
          <a:bodyPr lIns="36000" bIns="0">
            <a:normAutofit fontScale="85000" lnSpcReduction="20000"/>
          </a:bodyPr>
          <a:lstStyle/>
          <a:p>
            <a:pPr marL="342900" indent="-342900" algn="l">
              <a:buFont typeface="Arial" panose="020B0604020202020204" pitchFamily="34" charset="0"/>
              <a:buChar char="•"/>
            </a:pPr>
            <a:endParaRPr lang="it-IT" sz="2000" dirty="0">
              <a:latin typeface="Times New Roman" panose="02020603050405020304" pitchFamily="18" charset="0"/>
              <a:cs typeface="Times New Roman" panose="02020603050405020304" pitchFamily="18" charset="0"/>
            </a:endParaRPr>
          </a:p>
          <a:p>
            <a:pPr marL="514350" indent="-514350" algn="l">
              <a:buFont typeface="+mj-lt"/>
              <a:buAutoNum type="romanUcPeriod"/>
            </a:pPr>
            <a:r>
              <a:rPr lang="it-IT" sz="2300" dirty="0">
                <a:latin typeface="Times New Roman" panose="02020603050405020304" pitchFamily="18" charset="0"/>
                <a:cs typeface="Times New Roman" panose="02020603050405020304" pitchFamily="18" charset="0"/>
              </a:rPr>
              <a:t>«Determinazione di anioni inorganici e fosfati in acque naturali mediante cromatografia ionica» : </a:t>
            </a:r>
            <a:r>
              <a:rPr lang="it-IT" sz="2300" dirty="0">
                <a:latin typeface="Times New Roman" panose="02020603050405020304" pitchFamily="18" charset="0"/>
                <a:cs typeface="Times New Roman" panose="02020603050405020304" pitchFamily="18" charset="0"/>
                <a:hlinkClick r:id="rId3"/>
              </a:rPr>
              <a:t>https://www.earth-prints.org/handle/2122/15382</a:t>
            </a:r>
            <a:endParaRPr lang="it-IT" sz="2300" dirty="0">
              <a:latin typeface="Times New Roman" panose="02020603050405020304" pitchFamily="18" charset="0"/>
              <a:cs typeface="Times New Roman" panose="02020603050405020304" pitchFamily="18" charset="0"/>
            </a:endParaRPr>
          </a:p>
          <a:p>
            <a:pPr marL="514350" indent="-514350" algn="l">
              <a:buFont typeface="+mj-lt"/>
              <a:buAutoNum type="romanUcPeriod"/>
            </a:pPr>
            <a:r>
              <a:rPr lang="it-IT" sz="2300" dirty="0">
                <a:latin typeface="Times New Roman" panose="02020603050405020304" pitchFamily="18" charset="0"/>
                <a:cs typeface="Times New Roman" panose="02020603050405020304" pitchFamily="18" charset="0"/>
              </a:rPr>
              <a:t>«Il Silenzio: il primo dipinto ad olio su tela del Rinascimento dal Museo degli Uffizi restaurato con una sicura emulsione antimicrobica verde a base di </a:t>
            </a:r>
            <a:r>
              <a:rPr lang="it-IT" sz="2300" i="1" dirty="0">
                <a:latin typeface="Times New Roman" panose="02020603050405020304" pitchFamily="18" charset="0"/>
                <a:cs typeface="Times New Roman" panose="02020603050405020304" pitchFamily="18" charset="0"/>
              </a:rPr>
              <a:t>Citrus </a:t>
            </a:r>
            <a:r>
              <a:rPr lang="it-IT" sz="2300" i="1" dirty="0" err="1">
                <a:latin typeface="Times New Roman" panose="02020603050405020304" pitchFamily="18" charset="0"/>
                <a:cs typeface="Times New Roman" panose="02020603050405020304" pitchFamily="18" charset="0"/>
              </a:rPr>
              <a:t>aurantium</a:t>
            </a:r>
            <a:r>
              <a:rPr lang="it-IT" sz="2300" dirty="0">
                <a:latin typeface="Times New Roman" panose="02020603050405020304" pitchFamily="18" charset="0"/>
                <a:cs typeface="Times New Roman" panose="02020603050405020304" pitchFamily="18" charset="0"/>
              </a:rPr>
              <a:t> var. Idrolato di amara e olio essenziale di </a:t>
            </a:r>
            <a:r>
              <a:rPr lang="it-IT" sz="2300" i="1" dirty="0" err="1">
                <a:latin typeface="Times New Roman" panose="02020603050405020304" pitchFamily="18" charset="0"/>
                <a:cs typeface="Times New Roman" panose="02020603050405020304" pitchFamily="18" charset="0"/>
              </a:rPr>
              <a:t>Cinnamomum</a:t>
            </a:r>
            <a:r>
              <a:rPr lang="it-IT" sz="2300" i="1" dirty="0">
                <a:latin typeface="Times New Roman" panose="02020603050405020304" pitchFamily="18" charset="0"/>
                <a:cs typeface="Times New Roman" panose="02020603050405020304" pitchFamily="18" charset="0"/>
              </a:rPr>
              <a:t> </a:t>
            </a:r>
            <a:r>
              <a:rPr lang="it-IT" sz="2300" i="1" dirty="0" err="1">
                <a:latin typeface="Times New Roman" panose="02020603050405020304" pitchFamily="18" charset="0"/>
                <a:cs typeface="Times New Roman" panose="02020603050405020304" pitchFamily="18" charset="0"/>
              </a:rPr>
              <a:t>zeylanicum</a:t>
            </a:r>
            <a:r>
              <a:rPr lang="it-IT" sz="2300" dirty="0">
                <a:latin typeface="Times New Roman" panose="02020603050405020304" pitchFamily="18" charset="0"/>
                <a:cs typeface="Times New Roman" panose="02020603050405020304" pitchFamily="18" charset="0"/>
              </a:rPr>
              <a:t>»: </a:t>
            </a:r>
            <a:r>
              <a:rPr lang="it-IT" sz="2300" dirty="0">
                <a:latin typeface="Times New Roman" panose="02020603050405020304" pitchFamily="18" charset="0"/>
                <a:cs typeface="Times New Roman" panose="02020603050405020304" pitchFamily="18" charset="0"/>
                <a:hlinkClick r:id="rId4"/>
              </a:rPr>
              <a:t>https://www.mdpi.com/2309-608X/8/2/140</a:t>
            </a:r>
            <a:endParaRPr lang="it-IT" sz="2300" dirty="0">
              <a:latin typeface="Times New Roman" panose="02020603050405020304" pitchFamily="18" charset="0"/>
              <a:cs typeface="Times New Roman" panose="02020603050405020304" pitchFamily="18" charset="0"/>
            </a:endParaRPr>
          </a:p>
          <a:p>
            <a:pPr marL="514350" indent="-514350" algn="l">
              <a:buFont typeface="+mj-lt"/>
              <a:buAutoNum type="romanUcPeriod"/>
            </a:pPr>
            <a:r>
              <a:rPr lang="it-IT" sz="2300" dirty="0">
                <a:latin typeface="Times New Roman" panose="02020603050405020304" pitchFamily="18" charset="0"/>
                <a:cs typeface="Times New Roman" panose="02020603050405020304" pitchFamily="18" charset="0"/>
              </a:rPr>
              <a:t>«Analisi ICP-MS e HPLC, inibizione enzimatica e potenziale antiossidante di </a:t>
            </a:r>
            <a:r>
              <a:rPr lang="it-IT" sz="2300" i="1" dirty="0">
                <a:latin typeface="Times New Roman" panose="02020603050405020304" pitchFamily="18" charset="0"/>
                <a:cs typeface="Times New Roman" panose="02020603050405020304" pitchFamily="18" charset="0"/>
              </a:rPr>
              <a:t>Achillea </a:t>
            </a:r>
            <a:r>
              <a:rPr lang="it-IT" sz="2300" i="1" dirty="0" err="1">
                <a:latin typeface="Times New Roman" panose="02020603050405020304" pitchFamily="18" charset="0"/>
                <a:cs typeface="Times New Roman" panose="02020603050405020304" pitchFamily="18" charset="0"/>
              </a:rPr>
              <a:t>schischkinii</a:t>
            </a:r>
            <a:r>
              <a:rPr lang="it-IT" sz="2300" i="1" dirty="0">
                <a:latin typeface="Times New Roman" panose="02020603050405020304" pitchFamily="18" charset="0"/>
                <a:cs typeface="Times New Roman" panose="02020603050405020304" pitchFamily="18" charset="0"/>
              </a:rPr>
              <a:t> </a:t>
            </a:r>
            <a:r>
              <a:rPr lang="it-IT" sz="2300" i="1" dirty="0" err="1">
                <a:latin typeface="Times New Roman" panose="02020603050405020304" pitchFamily="18" charset="0"/>
                <a:cs typeface="Times New Roman" panose="02020603050405020304" pitchFamily="18" charset="0"/>
              </a:rPr>
              <a:t>Sosn</a:t>
            </a:r>
            <a:r>
              <a:rPr lang="it-IT" sz="2300" dirty="0">
                <a:latin typeface="Times New Roman" panose="02020603050405020304" pitchFamily="18" charset="0"/>
                <a:cs typeface="Times New Roman" panose="02020603050405020304" pitchFamily="18" charset="0"/>
              </a:rPr>
              <a:t>.»: </a:t>
            </a:r>
            <a:r>
              <a:rPr lang="it-IT" sz="2300" dirty="0">
                <a:latin typeface="Times New Roman" panose="02020603050405020304" pitchFamily="18" charset="0"/>
                <a:cs typeface="Times New Roman" panose="02020603050405020304" pitchFamily="18" charset="0"/>
                <a:hlinkClick r:id="rId5"/>
              </a:rPr>
              <a:t>https://www.sciencedirect.com/science/article/abs/pii/S0045206819309824</a:t>
            </a:r>
            <a:endParaRPr lang="it-IT" sz="2300" dirty="0">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endParaRPr lang="it-IT" sz="2000" dirty="0">
              <a:latin typeface="Times New Roman" panose="02020603050405020304" pitchFamily="18" charset="0"/>
              <a:cs typeface="Times New Roman" panose="02020603050405020304" pitchFamily="18" charset="0"/>
            </a:endParaRPr>
          </a:p>
          <a:p>
            <a:pPr algn="l"/>
            <a:endParaRPr lang="it-IT" sz="2000" dirty="0">
              <a:latin typeface="Times New Roman" panose="02020603050405020304" pitchFamily="18" charset="0"/>
              <a:cs typeface="Times New Roman" panose="02020603050405020304" pitchFamily="18" charset="0"/>
            </a:endParaRPr>
          </a:p>
          <a:p>
            <a:pPr algn="l"/>
            <a:endParaRPr lang="it-IT" sz="2000" dirty="0">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BA2ECE1E-0CCA-EBEC-37B1-5E8B66EE9739}"/>
              </a:ext>
            </a:extLst>
          </p:cNvPr>
          <p:cNvSpPr txBox="1"/>
          <p:nvPr/>
        </p:nvSpPr>
        <p:spPr>
          <a:xfrm>
            <a:off x="10248901" y="4801284"/>
            <a:ext cx="1943100" cy="523220"/>
          </a:xfrm>
          <a:prstGeom prst="rect">
            <a:avLst/>
          </a:prstGeom>
          <a:noFill/>
        </p:spPr>
        <p:txBody>
          <a:bodyPr wrap="square" rtlCol="0">
            <a:spAutoFit/>
          </a:bodyPr>
          <a:lstStyle/>
          <a:p>
            <a:r>
              <a:rPr lang="it-IT" sz="2800" dirty="0">
                <a:solidFill>
                  <a:schemeClr val="tx1">
                    <a:lumMod val="75000"/>
                    <a:lumOff val="25000"/>
                  </a:schemeClr>
                </a:solidFill>
                <a:latin typeface="Modern Love" panose="04090805081005020601" pitchFamily="82" charset="0"/>
              </a:rPr>
              <a:t>FONTI</a:t>
            </a:r>
          </a:p>
        </p:txBody>
      </p:sp>
    </p:spTree>
    <p:extLst>
      <p:ext uri="{BB962C8B-B14F-4D97-AF65-F5344CB8AC3E}">
        <p14:creationId xmlns:p14="http://schemas.microsoft.com/office/powerpoint/2010/main" val="3551820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magine 10" descr="Immagine che contiene interno, legno&#10;&#10;Descrizione generata automaticamente">
            <a:extLst>
              <a:ext uri="{FF2B5EF4-FFF2-40B4-BE49-F238E27FC236}">
                <a16:creationId xmlns:a16="http://schemas.microsoft.com/office/drawing/2014/main" id="{C5907EF4-73AD-423D-6755-40168E9C549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0675" b="5080"/>
          <a:stretch/>
        </p:blipFill>
        <p:spPr>
          <a:xfrm>
            <a:off x="-8" y="-4"/>
            <a:ext cx="12192000" cy="6855958"/>
          </a:xfrm>
          <a:prstGeom prst="rect">
            <a:avLst/>
          </a:prstGeom>
        </p:spPr>
      </p:pic>
      <p:sp>
        <p:nvSpPr>
          <p:cNvPr id="16" name="CasellaDiTesto 15">
            <a:extLst>
              <a:ext uri="{FF2B5EF4-FFF2-40B4-BE49-F238E27FC236}">
                <a16:creationId xmlns:a16="http://schemas.microsoft.com/office/drawing/2014/main" id="{F5E94B61-0754-CC35-2018-72793B9193A0}"/>
              </a:ext>
            </a:extLst>
          </p:cNvPr>
          <p:cNvSpPr txBox="1"/>
          <p:nvPr/>
        </p:nvSpPr>
        <p:spPr>
          <a:xfrm>
            <a:off x="4233198" y="4490109"/>
            <a:ext cx="6462467" cy="136321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100" b="1" kern="1200" dirty="0">
                <a:latin typeface="Times New Roman" panose="02020603050405020304" pitchFamily="18" charset="0"/>
                <a:ea typeface="+mj-ea"/>
                <a:cs typeface="Times New Roman" panose="02020603050405020304" pitchFamily="18" charset="0"/>
              </a:rPr>
              <a:t>GRAZIE PER L’ATTENZIONE!</a:t>
            </a:r>
          </a:p>
          <a:p>
            <a:pPr>
              <a:lnSpc>
                <a:spcPct val="90000"/>
              </a:lnSpc>
              <a:spcBef>
                <a:spcPct val="0"/>
              </a:spcBef>
              <a:spcAft>
                <a:spcPts val="600"/>
              </a:spcAft>
            </a:pPr>
            <a:endParaRPr lang="en-US" sz="4100" kern="1200" dirty="0">
              <a:solidFill>
                <a:schemeClr val="tx1"/>
              </a:solidFill>
              <a:latin typeface="+mj-lt"/>
              <a:ea typeface="+mj-ea"/>
              <a:cs typeface="+mj-cs"/>
            </a:endParaRPr>
          </a:p>
        </p:txBody>
      </p:sp>
      <p:sp>
        <p:nvSpPr>
          <p:cNvPr id="39" name="Freeform: Shape 38">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magine 14" descr="Immagine che contiene robot da cucina&#10;&#10;Descrizione generata automaticamente">
            <a:extLst>
              <a:ext uri="{FF2B5EF4-FFF2-40B4-BE49-F238E27FC236}">
                <a16:creationId xmlns:a16="http://schemas.microsoft.com/office/drawing/2014/main" id="{D5A3EAC0-9DCF-F998-1484-5E8A470EA4AD}"/>
              </a:ext>
            </a:extLst>
          </p:cNvPr>
          <p:cNvPicPr>
            <a:picLocks noChangeAspect="1"/>
          </p:cNvPicPr>
          <p:nvPr/>
        </p:nvPicPr>
        <p:blipFill rotWithShape="1">
          <a:blip r:embed="rId4">
            <a:extLst>
              <a:ext uri="{28A0092B-C50C-407E-A947-70E740481C1C}">
                <a14:useLocalDpi xmlns:a14="http://schemas.microsoft.com/office/drawing/2010/main" val="0"/>
              </a:ext>
            </a:extLst>
          </a:blip>
          <a:srcRect r="1953" b="-1"/>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3" name="Immagine 12" descr="Immagine che contiene interno, mugnaio&#10;&#10;Descrizione generata automaticamente">
            <a:extLst>
              <a:ext uri="{FF2B5EF4-FFF2-40B4-BE49-F238E27FC236}">
                <a16:creationId xmlns:a16="http://schemas.microsoft.com/office/drawing/2014/main" id="{C26E8B39-F0DD-76A6-7589-75E31C6210F5}"/>
              </a:ext>
            </a:extLst>
          </p:cNvPr>
          <p:cNvPicPr>
            <a:picLocks noChangeAspect="1"/>
          </p:cNvPicPr>
          <p:nvPr/>
        </p:nvPicPr>
        <p:blipFill rotWithShape="1">
          <a:blip r:embed="rId5">
            <a:extLst>
              <a:ext uri="{28A0092B-C50C-407E-A947-70E740481C1C}">
                <a14:useLocalDpi xmlns:a14="http://schemas.microsoft.com/office/drawing/2010/main" val="0"/>
              </a:ext>
            </a:extLst>
          </a:blip>
          <a:srcRect l="4440" r="51682" b="2"/>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43" name="Oval 42">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descr="Immagine che contiene testo, frigorifero, interno, aperto&#10;&#10;Descrizione generata automaticamente">
            <a:extLst>
              <a:ext uri="{FF2B5EF4-FFF2-40B4-BE49-F238E27FC236}">
                <a16:creationId xmlns:a16="http://schemas.microsoft.com/office/drawing/2014/main" id="{30B13413-C6FB-BF36-CA49-A8FB696AE9E8}"/>
              </a:ext>
            </a:extLst>
          </p:cNvPr>
          <p:cNvPicPr>
            <a:picLocks noChangeAspect="1"/>
          </p:cNvPicPr>
          <p:nvPr/>
        </p:nvPicPr>
        <p:blipFill rotWithShape="1">
          <a:blip r:embed="rId6">
            <a:extLst>
              <a:ext uri="{28A0092B-C50C-407E-A947-70E740481C1C}">
                <a14:useLocalDpi xmlns:a14="http://schemas.microsoft.com/office/drawing/2010/main" val="0"/>
              </a:ext>
            </a:extLst>
          </a:blip>
          <a:srcRect t="23876" r="3" b="1126"/>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5" name="Freeform: Shape 44">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Immagine 2" descr="Immagine che contiene interno, muro, stampante, elettronica&#10;&#10;Descrizione generata automaticamente">
            <a:extLst>
              <a:ext uri="{FF2B5EF4-FFF2-40B4-BE49-F238E27FC236}">
                <a16:creationId xmlns:a16="http://schemas.microsoft.com/office/drawing/2014/main" id="{57EB833C-53A7-1413-57AE-21CF27B4B4BB}"/>
              </a:ext>
            </a:extLst>
          </p:cNvPr>
          <p:cNvPicPr>
            <a:picLocks noChangeAspect="1"/>
          </p:cNvPicPr>
          <p:nvPr/>
        </p:nvPicPr>
        <p:blipFill rotWithShape="1">
          <a:blip r:embed="rId7">
            <a:extLst>
              <a:ext uri="{28A0092B-C50C-407E-A947-70E740481C1C}">
                <a14:useLocalDpi xmlns:a14="http://schemas.microsoft.com/office/drawing/2010/main" val="0"/>
              </a:ext>
            </a:extLst>
          </a:blip>
          <a:srcRect l="27452" r="3" b="3"/>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47" name="Freeform: Shape 46">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magine 6">
            <a:extLst>
              <a:ext uri="{FF2B5EF4-FFF2-40B4-BE49-F238E27FC236}">
                <a16:creationId xmlns:a16="http://schemas.microsoft.com/office/drawing/2014/main" id="{3DF37622-8B88-54D6-67EF-B0A51DFAB43B}"/>
              </a:ext>
            </a:extLst>
          </p:cNvPr>
          <p:cNvPicPr>
            <a:picLocks noChangeAspect="1"/>
          </p:cNvPicPr>
          <p:nvPr/>
        </p:nvPicPr>
        <p:blipFill rotWithShape="1">
          <a:blip r:embed="rId8">
            <a:extLst>
              <a:ext uri="{28A0092B-C50C-407E-A947-70E740481C1C}">
                <a14:useLocalDpi xmlns:a14="http://schemas.microsoft.com/office/drawing/2010/main" val="0"/>
              </a:ext>
            </a:extLst>
          </a:blip>
          <a:srcRect l="22598" r="4" b="4"/>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12288673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294662"/>
            <a:ext cx="8245151" cy="1246868"/>
          </a:xfrm>
        </p:spPr>
        <p:txBody>
          <a:bodyPr>
            <a:normAutofit fontScale="90000"/>
          </a:bodyPr>
          <a:lstStyle/>
          <a:p>
            <a:r>
              <a:rPr lang="it-IT" sz="4000" dirty="0">
                <a:solidFill>
                  <a:srgbClr val="FF0000"/>
                </a:solidFill>
                <a:latin typeface="Freestyle Script" panose="030804020302050B0404" pitchFamily="66" charset="0"/>
                <a:cs typeface="Times New Roman" panose="02020603050405020304" pitchFamily="18" charset="0"/>
              </a:rPr>
              <a:t>LEVIGAZIONE</a:t>
            </a:r>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252690" y="1541530"/>
            <a:ext cx="5681161" cy="4152122"/>
          </a:xfrm>
        </p:spPr>
        <p:txBody>
          <a:bodyPr>
            <a:normAutofit lnSpcReduction="10000"/>
          </a:bodyPr>
          <a:lstStyle/>
          <a:p>
            <a:pPr algn="l"/>
            <a:r>
              <a:rPr lang="it-IT" sz="2200" dirty="0">
                <a:latin typeface="Times New Roman" panose="02020603050405020304" pitchFamily="18" charset="0"/>
                <a:cs typeface="Times New Roman" panose="02020603050405020304" pitchFamily="18" charset="0"/>
              </a:rPr>
              <a:t>La levigazione è un metodo per separare particelle solide aventi differente densità o dimensioni sfruttando il fatto che ciascuna di tali particelle presenta una differente velocità di sedimentazione. In particolare, a parità di dimensioni, le particelle più dense sedimentano più velocemente.                                                                                                   La levigazione è utilizzata per separare più solidi.</a:t>
            </a:r>
          </a:p>
          <a:p>
            <a:pPr algn="l"/>
            <a:r>
              <a:rPr lang="it-IT" sz="2200" dirty="0">
                <a:latin typeface="Times New Roman" panose="02020603050405020304" pitchFamily="18" charset="0"/>
                <a:cs typeface="Times New Roman" panose="02020603050405020304" pitchFamily="18" charset="0"/>
              </a:rPr>
              <a:t>Si utilizza ad esempio per ottenere oro dalle                                                                                                         sabbie aurifere: infatti le particelle d’oro hanno                                                                                     una densità maggiore per cui rimangono                                                                                                  depositate sul fondo, mentre la sabbia rimane in                                                                         sospensione nel liquido.</a:t>
            </a:r>
          </a:p>
        </p:txBody>
      </p:sp>
      <p:pic>
        <p:nvPicPr>
          <p:cNvPr id="5" name="Immagine 4" descr="Immagine che contiene erba, aria aperta&#10;&#10;Descrizione generata automaticamente">
            <a:extLst>
              <a:ext uri="{FF2B5EF4-FFF2-40B4-BE49-F238E27FC236}">
                <a16:creationId xmlns:a16="http://schemas.microsoft.com/office/drawing/2014/main" id="{0A0AECF1-F048-CC9A-1A1A-94D026D77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738" y="1113765"/>
            <a:ext cx="4002584" cy="2710841"/>
          </a:xfrm>
          <a:prstGeom prst="rect">
            <a:avLst/>
          </a:prstGeom>
          <a:ln>
            <a:noFill/>
          </a:ln>
          <a:effectLst>
            <a:softEdge rad="112500"/>
          </a:effectLst>
        </p:spPr>
      </p:pic>
      <p:pic>
        <p:nvPicPr>
          <p:cNvPr id="6" name="Immagine 5" descr="Immagine che contiene diagramma&#10;&#10;Descrizione generata automaticamente">
            <a:extLst>
              <a:ext uri="{FF2B5EF4-FFF2-40B4-BE49-F238E27FC236}">
                <a16:creationId xmlns:a16="http://schemas.microsoft.com/office/drawing/2014/main" id="{44D1CBF0-2B80-2EAC-7B15-43BEEEA37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6112" y="3947818"/>
            <a:ext cx="5193252" cy="2834053"/>
          </a:xfrm>
          <a:prstGeom prst="rect">
            <a:avLst/>
          </a:prstGeom>
        </p:spPr>
      </p:pic>
    </p:spTree>
    <p:extLst>
      <p:ext uri="{BB962C8B-B14F-4D97-AF65-F5344CB8AC3E}">
        <p14:creationId xmlns:p14="http://schemas.microsoft.com/office/powerpoint/2010/main" val="364080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496007" y="378864"/>
            <a:ext cx="8245151" cy="482889"/>
          </a:xfrm>
        </p:spPr>
        <p:txBody>
          <a:bodyPr>
            <a:normAutofit fontScale="90000"/>
          </a:bodyPr>
          <a:lstStyle/>
          <a:p>
            <a:br>
              <a:rPr lang="it-IT" dirty="0"/>
            </a:br>
            <a:r>
              <a:rPr lang="it-IT" sz="3600" dirty="0">
                <a:solidFill>
                  <a:srgbClr val="FF0000"/>
                </a:solidFill>
                <a:latin typeface="Freestyle Script" panose="030804020302050B0404" pitchFamily="66" charset="0"/>
                <a:cs typeface="Times New Roman" panose="02020603050405020304" pitchFamily="18" charset="0"/>
              </a:rPr>
              <a:t>FLOTTAZIONE</a:t>
            </a: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4803494" y="1516677"/>
            <a:ext cx="6803488" cy="5125616"/>
          </a:xfrm>
        </p:spPr>
        <p:txBody>
          <a:bodyPr>
            <a:normAutofit/>
          </a:bodyPr>
          <a:lstStyle/>
          <a:p>
            <a:pPr algn="l"/>
            <a:r>
              <a:rPr lang="it-IT" sz="2200" b="0" i="0" dirty="0">
                <a:solidFill>
                  <a:srgbClr val="202124"/>
                </a:solidFill>
                <a:effectLst/>
                <a:latin typeface="Times New Roman" panose="02020603050405020304" pitchFamily="18" charset="0"/>
                <a:cs typeface="Times New Roman" panose="02020603050405020304" pitchFamily="18" charset="0"/>
              </a:rPr>
              <a:t>La flottazione è un'operazione che </a:t>
            </a:r>
            <a:r>
              <a:rPr lang="it-IT" sz="2200" b="0" i="0" dirty="0">
                <a:solidFill>
                  <a:srgbClr val="040C28"/>
                </a:solidFill>
                <a:effectLst/>
                <a:latin typeface="Times New Roman" panose="02020603050405020304" pitchFamily="18" charset="0"/>
                <a:cs typeface="Times New Roman" panose="02020603050405020304" pitchFamily="18" charset="0"/>
              </a:rPr>
              <a:t>consiste nel separare solidi (o alcuni di essi) in un mezzo liquido facendoli galleggiare mediante l'azione combinata di bolle d'aria e di agenti flottanti</a:t>
            </a:r>
            <a:r>
              <a:rPr lang="it-IT" sz="2200" b="0" i="0" dirty="0">
                <a:solidFill>
                  <a:srgbClr val="202124"/>
                </a:solidFill>
                <a:effectLst/>
                <a:latin typeface="Times New Roman" panose="02020603050405020304" pitchFamily="18" charset="0"/>
                <a:cs typeface="Times New Roman" panose="02020603050405020304" pitchFamily="18" charset="0"/>
              </a:rPr>
              <a:t>.</a:t>
            </a:r>
          </a:p>
          <a:p>
            <a:pPr algn="l"/>
            <a:r>
              <a:rPr lang="it-IT" sz="2200" dirty="0">
                <a:solidFill>
                  <a:srgbClr val="202124"/>
                </a:solidFill>
                <a:latin typeface="Times New Roman" panose="02020603050405020304" pitchFamily="18" charset="0"/>
                <a:cs typeface="Times New Roman" panose="02020603050405020304" pitchFamily="18" charset="0"/>
              </a:rPr>
              <a:t>La separazione si esegue con un contenitore di soluzione e gas (solitamente aria), chiuse dall’esterno; nella soluzione liquida viene immessa aria.</a:t>
            </a:r>
          </a:p>
          <a:p>
            <a:pPr algn="l"/>
            <a:r>
              <a:rPr lang="it-IT" sz="2200" dirty="0">
                <a:solidFill>
                  <a:srgbClr val="202124"/>
                </a:solidFill>
                <a:latin typeface="Times New Roman" panose="02020603050405020304" pitchFamily="18" charset="0"/>
                <a:cs typeface="Times New Roman" panose="02020603050405020304" pitchFamily="18" charset="0"/>
              </a:rPr>
              <a:t> In questo modo si andranno a formare delle bolle nella miscela che risaliranno verso l’alto perché meno dense. </a:t>
            </a:r>
          </a:p>
          <a:p>
            <a:pPr algn="l"/>
            <a:r>
              <a:rPr lang="it-IT" sz="2200" b="0" i="0" dirty="0">
                <a:solidFill>
                  <a:srgbClr val="202124"/>
                </a:solidFill>
                <a:effectLst/>
                <a:latin typeface="Times New Roman" panose="02020603050405020304" pitchFamily="18" charset="0"/>
                <a:cs typeface="Times New Roman" panose="02020603050405020304" pitchFamily="18" charset="0"/>
              </a:rPr>
              <a:t>Le particelle aerofile (che interagiscono meglio con l</a:t>
            </a:r>
            <a:r>
              <a:rPr lang="it-IT" sz="2200" dirty="0">
                <a:solidFill>
                  <a:srgbClr val="202124"/>
                </a:solidFill>
                <a:latin typeface="Times New Roman" panose="02020603050405020304" pitchFamily="18" charset="0"/>
                <a:cs typeface="Times New Roman" panose="02020603050405020304" pitchFamily="18" charset="0"/>
              </a:rPr>
              <a:t>’aria) tenderanno a risalire anch’esse, quelle più idrofile (che interagiscono meglio con l’acqua) tenderanno a decantare.</a:t>
            </a:r>
            <a:endParaRPr lang="it-IT" sz="2200" b="0" i="0" dirty="0">
              <a:solidFill>
                <a:srgbClr val="202124"/>
              </a:solidFill>
              <a:effectLst/>
              <a:latin typeface="Times New Roman" panose="02020603050405020304" pitchFamily="18" charset="0"/>
              <a:cs typeface="Times New Roman" panose="02020603050405020304" pitchFamily="18" charset="0"/>
            </a:endParaRPr>
          </a:p>
        </p:txBody>
      </p:sp>
      <p:pic>
        <p:nvPicPr>
          <p:cNvPr id="5" name="Immagine 4" descr="Immagine che contiene diagramma&#10;&#10;Descrizione generata automaticamente">
            <a:extLst>
              <a:ext uri="{FF2B5EF4-FFF2-40B4-BE49-F238E27FC236}">
                <a16:creationId xmlns:a16="http://schemas.microsoft.com/office/drawing/2014/main" id="{E1B12EB1-CCFD-B11F-599A-B5A973BC9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91" y="1157664"/>
            <a:ext cx="3964795" cy="5154233"/>
          </a:xfrm>
          <a:prstGeom prst="rect">
            <a:avLst/>
          </a:prstGeom>
        </p:spPr>
      </p:pic>
    </p:spTree>
    <p:extLst>
      <p:ext uri="{BB962C8B-B14F-4D97-AF65-F5344CB8AC3E}">
        <p14:creationId xmlns:p14="http://schemas.microsoft.com/office/powerpoint/2010/main" val="2639784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651322" y="131618"/>
            <a:ext cx="8245151" cy="1080654"/>
          </a:xfrm>
        </p:spPr>
        <p:txBody>
          <a:bodyPr>
            <a:normAutofit fontScale="90000"/>
          </a:bodyPr>
          <a:lstStyle/>
          <a:p>
            <a:br>
              <a:rPr lang="it-IT" dirty="0"/>
            </a:br>
            <a:r>
              <a:rPr lang="it-IT" sz="4000" dirty="0">
                <a:solidFill>
                  <a:srgbClr val="FF0000"/>
                </a:solidFill>
                <a:latin typeface="Freestyle Script" panose="030804020302050B0404" pitchFamily="66" charset="0"/>
                <a:cs typeface="Times New Roman" panose="02020603050405020304" pitchFamily="18" charset="0"/>
              </a:rPr>
              <a:t>DISTILLAZIONE</a:t>
            </a:r>
            <a:br>
              <a:rPr lang="it-IT" sz="2700" dirty="0">
                <a:latin typeface="Times New Roman" panose="02020603050405020304" pitchFamily="18" charset="0"/>
                <a:cs typeface="Times New Roman" panose="02020603050405020304" pitchFamily="18" charset="0"/>
              </a:rPr>
            </a:br>
            <a:endParaRPr lang="it-IT" sz="2700" dirty="0">
              <a:latin typeface="Times New Roman" panose="02020603050405020304" pitchFamily="18" charset="0"/>
              <a:cs typeface="Times New Roman" panose="02020603050405020304" pitchFamily="18" charset="0"/>
            </a:endParaRP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268225" y="997527"/>
            <a:ext cx="11711572" cy="1536123"/>
          </a:xfrm>
        </p:spPr>
        <p:txBody>
          <a:bodyPr/>
          <a:lstStyle/>
          <a:p>
            <a:pPr algn="l"/>
            <a:r>
              <a:rPr lang="it-IT" sz="1800" dirty="0">
                <a:effectLst/>
                <a:latin typeface="Times New Roman" panose="02020603050405020304" pitchFamily="18" charset="0"/>
                <a:ea typeface="Calibri" panose="020F0502020204030204" pitchFamily="34" charset="0"/>
                <a:cs typeface="Times New Roman" panose="02020603050405020304" pitchFamily="18" charset="0"/>
              </a:rPr>
              <a:t>La distillazione è una tecnica che </a:t>
            </a:r>
            <a:r>
              <a:rPr lang="it-IT" sz="1800" dirty="0">
                <a:latin typeface="Times New Roman" panose="02020603050405020304" pitchFamily="18" charset="0"/>
                <a:ea typeface="Calibri" panose="020F0502020204030204" pitchFamily="34" charset="0"/>
                <a:cs typeface="Times New Roman" panose="02020603050405020304" pitchFamily="18" charset="0"/>
              </a:rPr>
              <a:t>sfrutta la diversa facilità che hanno i componenti di una miscela omogenea di passare allo stato di vapore.</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È usata sia per separare miscele complesse, sia per purificare singole sostanze.</a:t>
            </a:r>
          </a:p>
          <a:p>
            <a:pPr algn="l"/>
            <a:r>
              <a:rPr lang="it-IT" sz="1800" dirty="0">
                <a:latin typeface="Times New Roman" panose="02020603050405020304" pitchFamily="18" charset="0"/>
                <a:ea typeface="Calibri" panose="020F0502020204030204" pitchFamily="34" charset="0"/>
                <a:cs typeface="Times New Roman" panose="02020603050405020304" pitchFamily="18" charset="0"/>
              </a:rPr>
              <a:t>Distinguiamo due tecniche di distillazione: la Distillazione semplice e la Distillazione frazionata.</a:t>
            </a:r>
          </a:p>
          <a:p>
            <a:pPr algn="l"/>
            <a:endParaRPr lang="it-IT" sz="2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magine 3" descr="Immagine che contiene diagramma&#10;&#10;Descrizione generata automaticamente">
            <a:extLst>
              <a:ext uri="{FF2B5EF4-FFF2-40B4-BE49-F238E27FC236}">
                <a16:creationId xmlns:a16="http://schemas.microsoft.com/office/drawing/2014/main" id="{5432EA3F-C409-1260-A7FB-95EC1BC7C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42" y="3964135"/>
            <a:ext cx="4118251" cy="2701834"/>
          </a:xfrm>
          <a:prstGeom prst="rect">
            <a:avLst/>
          </a:prstGeom>
        </p:spPr>
      </p:pic>
      <p:sp>
        <p:nvSpPr>
          <p:cNvPr id="6" name="CasellaDiTesto 5">
            <a:extLst>
              <a:ext uri="{FF2B5EF4-FFF2-40B4-BE49-F238E27FC236}">
                <a16:creationId xmlns:a16="http://schemas.microsoft.com/office/drawing/2014/main" id="{E2C1106F-A690-C0BD-CDC8-2C0A871E0603}"/>
              </a:ext>
            </a:extLst>
          </p:cNvPr>
          <p:cNvSpPr txBox="1"/>
          <p:nvPr/>
        </p:nvSpPr>
        <p:spPr>
          <a:xfrm>
            <a:off x="282442" y="2428012"/>
            <a:ext cx="4849660" cy="1323439"/>
          </a:xfrm>
          <a:prstGeom prst="rect">
            <a:avLst/>
          </a:prstGeom>
          <a:noFill/>
        </p:spPr>
        <p:txBody>
          <a:bodyPr wrap="square">
            <a:spAutoFit/>
          </a:bodyPr>
          <a:lstStyle/>
          <a:p>
            <a:r>
              <a:rPr lang="it-IT" sz="1600" dirty="0">
                <a:solidFill>
                  <a:srgbClr val="FF0000"/>
                </a:solidFill>
                <a:latin typeface="Times New Roman" panose="02020603050405020304" pitchFamily="18" charset="0"/>
                <a:cs typeface="Times New Roman" panose="02020603050405020304" pitchFamily="18" charset="0"/>
              </a:rPr>
              <a:t>DISTILLAZIONE SEMPLICE</a:t>
            </a:r>
          </a:p>
          <a:p>
            <a:r>
              <a:rPr lang="it-IT" sz="1600" dirty="0">
                <a:latin typeface="Times New Roman" panose="02020603050405020304" pitchFamily="18" charset="0"/>
                <a:cs typeface="Times New Roman" panose="02020603050405020304" pitchFamily="18" charset="0"/>
              </a:rPr>
              <a:t>E’ utilizzata per separare i componenti di una  soluzione liquido-solido o liquido-liquido in cui i due liquidi presentano temperature di ebollizione che differiscono tra loro almeno di 25°C.                                                                               </a:t>
            </a:r>
          </a:p>
        </p:txBody>
      </p:sp>
      <p:sp>
        <p:nvSpPr>
          <p:cNvPr id="8" name="CasellaDiTesto 7">
            <a:extLst>
              <a:ext uri="{FF2B5EF4-FFF2-40B4-BE49-F238E27FC236}">
                <a16:creationId xmlns:a16="http://schemas.microsoft.com/office/drawing/2014/main" id="{D3F2C27D-A1AE-3E7F-906E-789B8AB28578}"/>
              </a:ext>
            </a:extLst>
          </p:cNvPr>
          <p:cNvSpPr txBox="1"/>
          <p:nvPr/>
        </p:nvSpPr>
        <p:spPr>
          <a:xfrm>
            <a:off x="5285725" y="3301390"/>
            <a:ext cx="3548349" cy="2800767"/>
          </a:xfrm>
          <a:prstGeom prst="rect">
            <a:avLst/>
          </a:prstGeom>
          <a:noFill/>
        </p:spPr>
        <p:txBody>
          <a:bodyPr wrap="square">
            <a:spAutoFit/>
          </a:bodyPr>
          <a:lstStyle/>
          <a:p>
            <a:r>
              <a:rPr lang="it-IT" sz="1600" dirty="0">
                <a:solidFill>
                  <a:srgbClr val="FF0000"/>
                </a:solidFill>
                <a:latin typeface="Times New Roman" panose="02020603050405020304" pitchFamily="18" charset="0"/>
                <a:cs typeface="Times New Roman" panose="02020603050405020304" pitchFamily="18" charset="0"/>
              </a:rPr>
              <a:t>DISTILLAZIONE FRAZIONATA</a:t>
            </a:r>
          </a:p>
          <a:p>
            <a:r>
              <a:rPr lang="it-IT" sz="1600" dirty="0">
                <a:latin typeface="Times New Roman" panose="02020603050405020304" pitchFamily="18" charset="0"/>
                <a:cs typeface="Times New Roman" panose="02020603050405020304" pitchFamily="18" charset="0"/>
              </a:rPr>
              <a:t>E’ utilizzata per separare miscele omogenee                                                                                                  di due o più liquidi con temperature di                                                                                             ebollizione che differiscono tra loro meno di                                                                                 25°C. L’apparecchiatura utilizzata presenta in più                                                                                               rispetto alla distillazione semplice,                                                                                                              una colonna di frazionamento                                                                                                                       (colonna di </a:t>
            </a:r>
            <a:r>
              <a:rPr lang="it-IT" sz="1600" dirty="0" err="1">
                <a:latin typeface="Times New Roman" panose="02020603050405020304" pitchFamily="18" charset="0"/>
                <a:cs typeface="Times New Roman" panose="02020603050405020304" pitchFamily="18" charset="0"/>
              </a:rPr>
              <a:t>Vigreux</a:t>
            </a:r>
            <a:r>
              <a:rPr lang="it-IT" sz="1600" dirty="0">
                <a:latin typeface="Times New Roman" panose="02020603050405020304" pitchFamily="18" charset="0"/>
                <a:cs typeface="Times New Roman" panose="02020603050405020304" pitchFamily="18" charset="0"/>
              </a:rPr>
              <a:t>). </a:t>
            </a:r>
          </a:p>
        </p:txBody>
      </p:sp>
      <p:pic>
        <p:nvPicPr>
          <p:cNvPr id="9" name="Immagine 8">
            <a:extLst>
              <a:ext uri="{FF2B5EF4-FFF2-40B4-BE49-F238E27FC236}">
                <a16:creationId xmlns:a16="http://schemas.microsoft.com/office/drawing/2014/main" id="{F7F1CC99-9376-E6CC-8121-44CBF1C0AE9F}"/>
              </a:ext>
            </a:extLst>
          </p:cNvPr>
          <p:cNvPicPr>
            <a:picLocks noChangeAspect="1"/>
          </p:cNvPicPr>
          <p:nvPr/>
        </p:nvPicPr>
        <p:blipFill>
          <a:blip r:embed="rId4"/>
          <a:stretch>
            <a:fillRect/>
          </a:stretch>
        </p:blipFill>
        <p:spPr>
          <a:xfrm>
            <a:off x="8948058" y="2721689"/>
            <a:ext cx="2961499" cy="3776962"/>
          </a:xfrm>
          <a:prstGeom prst="rect">
            <a:avLst/>
          </a:prstGeom>
        </p:spPr>
      </p:pic>
    </p:spTree>
    <p:extLst>
      <p:ext uri="{BB962C8B-B14F-4D97-AF65-F5344CB8AC3E}">
        <p14:creationId xmlns:p14="http://schemas.microsoft.com/office/powerpoint/2010/main" val="940961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15F6B6-B768-1B57-9BF8-5D2332CCAFBE}"/>
              </a:ext>
            </a:extLst>
          </p:cNvPr>
          <p:cNvSpPr>
            <a:spLocks noGrp="1"/>
          </p:cNvSpPr>
          <p:nvPr>
            <p:ph type="title"/>
          </p:nvPr>
        </p:nvSpPr>
        <p:spPr>
          <a:xfrm>
            <a:off x="4398706" y="18255"/>
            <a:ext cx="3394587" cy="1325563"/>
          </a:xfrm>
        </p:spPr>
        <p:txBody>
          <a:bodyPr/>
          <a:lstStyle/>
          <a:p>
            <a:r>
              <a:rPr lang="it-IT" dirty="0">
                <a:solidFill>
                  <a:srgbClr val="FF0000"/>
                </a:solidFill>
                <a:latin typeface="Freestyle Script" panose="030804020302050B0404" pitchFamily="66" charset="0"/>
              </a:rPr>
              <a:t>CROMATOGRAFIA</a:t>
            </a:r>
          </a:p>
        </p:txBody>
      </p:sp>
      <p:sp>
        <p:nvSpPr>
          <p:cNvPr id="3" name="Segnaposto contenuto 2">
            <a:extLst>
              <a:ext uri="{FF2B5EF4-FFF2-40B4-BE49-F238E27FC236}">
                <a16:creationId xmlns:a16="http://schemas.microsoft.com/office/drawing/2014/main" id="{50E9D9C7-92C4-8ED1-2EF6-8DCD86ED8CD1}"/>
              </a:ext>
            </a:extLst>
          </p:cNvPr>
          <p:cNvSpPr>
            <a:spLocks noGrp="1"/>
          </p:cNvSpPr>
          <p:nvPr>
            <p:ph idx="1"/>
          </p:nvPr>
        </p:nvSpPr>
        <p:spPr>
          <a:xfrm>
            <a:off x="292511" y="1343818"/>
            <a:ext cx="5803490" cy="4351338"/>
          </a:xfrm>
        </p:spPr>
        <p:txBody>
          <a:bodyPr/>
          <a:lstStyle/>
          <a:p>
            <a:pPr marL="0" indent="0">
              <a:buNone/>
            </a:pPr>
            <a:r>
              <a:rPr lang="it-IT" sz="2400" dirty="0">
                <a:solidFill>
                  <a:srgbClr val="FF0000"/>
                </a:solidFill>
                <a:latin typeface="Times New Roman" panose="02020603050405020304" pitchFamily="18" charset="0"/>
                <a:cs typeface="Times New Roman" panose="02020603050405020304" pitchFamily="18" charset="0"/>
              </a:rPr>
              <a:t>CENNI STORICI</a:t>
            </a:r>
          </a:p>
          <a:p>
            <a:pPr marL="0" indent="0">
              <a:buNone/>
            </a:pPr>
            <a:r>
              <a:rPr lang="it-IT" sz="1800" dirty="0">
                <a:latin typeface="Times New Roman" panose="02020603050405020304" pitchFamily="18" charset="0"/>
                <a:cs typeface="Times New Roman" panose="02020603050405020304" pitchFamily="18" charset="0"/>
              </a:rPr>
              <a:t>I primi tentativi di tecniche cromatografiche sono attribuibili al botanico russo Michail </a:t>
            </a:r>
            <a:r>
              <a:rPr lang="it-IT" sz="1800" dirty="0" err="1">
                <a:latin typeface="Times New Roman" panose="02020603050405020304" pitchFamily="18" charset="0"/>
                <a:cs typeface="Times New Roman" panose="02020603050405020304" pitchFamily="18" charset="0"/>
              </a:rPr>
              <a:t>Tsweett</a:t>
            </a:r>
            <a:r>
              <a:rPr lang="it-IT" sz="1800" dirty="0">
                <a:latin typeface="Times New Roman" panose="02020603050405020304" pitchFamily="18" charset="0"/>
                <a:cs typeface="Times New Roman" panose="02020603050405020304" pitchFamily="18" charset="0"/>
              </a:rPr>
              <a:t> e risalgono agli inizi del'900; il suo esperimento “fondamentale” prevedeva l'utilizzo di una colonna riempita di carbonato di calcio, alla quale poneva dei pigmenti vegetali.</a:t>
            </a:r>
          </a:p>
          <a:p>
            <a:pPr marL="0" indent="0">
              <a:buNone/>
            </a:pPr>
            <a:r>
              <a:rPr lang="it-IT" sz="1800" dirty="0">
                <a:latin typeface="Times New Roman" panose="02020603050405020304" pitchFamily="18" charset="0"/>
                <a:cs typeface="Times New Roman" panose="02020603050405020304" pitchFamily="18" charset="0"/>
              </a:rPr>
              <a:t> Infine, veniva aggiunta una miscela di alcol etilico ed etere di petrolio, la quale, attraversando la colonna, trascinava con se le varie componenti della sostanza madre. </a:t>
            </a:r>
          </a:p>
          <a:p>
            <a:pPr marL="0" indent="0">
              <a:buNone/>
            </a:pPr>
            <a:endParaRPr lang="it-IT" dirty="0">
              <a:latin typeface="Times New Roman" panose="02020603050405020304" pitchFamily="18" charset="0"/>
              <a:cs typeface="Times New Roman" panose="02020603050405020304" pitchFamily="18" charset="0"/>
            </a:endParaRPr>
          </a:p>
        </p:txBody>
      </p:sp>
      <p:pic>
        <p:nvPicPr>
          <p:cNvPr id="4" name="Immagine 3">
            <a:extLst>
              <a:ext uri="{FF2B5EF4-FFF2-40B4-BE49-F238E27FC236}">
                <a16:creationId xmlns:a16="http://schemas.microsoft.com/office/drawing/2014/main" id="{0628FA17-9144-149D-DBD1-EB8254C4876F}"/>
              </a:ext>
            </a:extLst>
          </p:cNvPr>
          <p:cNvPicPr>
            <a:picLocks noChangeAspect="1"/>
          </p:cNvPicPr>
          <p:nvPr/>
        </p:nvPicPr>
        <p:blipFill>
          <a:blip r:embed="rId3"/>
          <a:stretch>
            <a:fillRect/>
          </a:stretch>
        </p:blipFill>
        <p:spPr>
          <a:xfrm>
            <a:off x="6828503" y="1343819"/>
            <a:ext cx="3056200" cy="2535124"/>
          </a:xfrm>
          <a:prstGeom prst="rect">
            <a:avLst/>
          </a:prstGeom>
        </p:spPr>
      </p:pic>
      <p:pic>
        <p:nvPicPr>
          <p:cNvPr id="5" name="Immagine 4">
            <a:extLst>
              <a:ext uri="{FF2B5EF4-FFF2-40B4-BE49-F238E27FC236}">
                <a16:creationId xmlns:a16="http://schemas.microsoft.com/office/drawing/2014/main" id="{EA1056A2-03E9-1101-3958-B802EB41C992}"/>
              </a:ext>
            </a:extLst>
          </p:cNvPr>
          <p:cNvPicPr>
            <a:picLocks noChangeAspect="1"/>
          </p:cNvPicPr>
          <p:nvPr/>
        </p:nvPicPr>
        <p:blipFill>
          <a:blip r:embed="rId4"/>
          <a:stretch>
            <a:fillRect/>
          </a:stretch>
        </p:blipFill>
        <p:spPr>
          <a:xfrm>
            <a:off x="10033829" y="1343818"/>
            <a:ext cx="2158171" cy="1926503"/>
          </a:xfrm>
          <a:prstGeom prst="rect">
            <a:avLst/>
          </a:prstGeom>
        </p:spPr>
      </p:pic>
      <p:sp>
        <p:nvSpPr>
          <p:cNvPr id="7" name="CasellaDiTesto 6">
            <a:extLst>
              <a:ext uri="{FF2B5EF4-FFF2-40B4-BE49-F238E27FC236}">
                <a16:creationId xmlns:a16="http://schemas.microsoft.com/office/drawing/2014/main" id="{89C07877-12D5-41A3-F3BF-D127DD8F9466}"/>
              </a:ext>
            </a:extLst>
          </p:cNvPr>
          <p:cNvSpPr txBox="1"/>
          <p:nvPr/>
        </p:nvSpPr>
        <p:spPr>
          <a:xfrm>
            <a:off x="5358580" y="4155016"/>
            <a:ext cx="6833420" cy="2308324"/>
          </a:xfrm>
          <a:prstGeom prst="rect">
            <a:avLst/>
          </a:prstGeom>
          <a:noFill/>
        </p:spPr>
        <p:txBody>
          <a:bodyPr wrap="square">
            <a:spAutoFit/>
          </a:bodyPr>
          <a:lstStyle/>
          <a:p>
            <a:r>
              <a:rPr lang="it-IT" dirty="0">
                <a:solidFill>
                  <a:srgbClr val="FF0000"/>
                </a:solidFill>
                <a:latin typeface="Times New Roman" panose="02020603050405020304" pitchFamily="18" charset="0"/>
                <a:cs typeface="Times New Roman" panose="02020603050405020304" pitchFamily="18" charset="0"/>
              </a:rPr>
              <a:t>UNA CROMATOGRAFIA </a:t>
            </a:r>
            <a:r>
              <a:rPr lang="it-IT" dirty="0">
                <a:latin typeface="Times New Roman" panose="02020603050405020304" pitchFamily="18" charset="0"/>
                <a:cs typeface="Times New Roman" panose="02020603050405020304" pitchFamily="18" charset="0"/>
              </a:rPr>
              <a:t>si basa sul fatto che i vari componenti di una miscela tendono a ripartirsi in modo diverso tra due FASI, in funzione della loro affinità con ciascuna di esse (principio di ripartizione): </a:t>
            </a:r>
          </a:p>
          <a:p>
            <a:pPr marL="285750" indent="-285750">
              <a:buFont typeface="Wingdings" panose="05000000000000000000" pitchFamily="2" charset="2"/>
              <a:buChar char="Ø"/>
            </a:pPr>
            <a:r>
              <a:rPr lang="it-IT" b="1" dirty="0">
                <a:latin typeface="Times New Roman" panose="02020603050405020304" pitchFamily="18" charset="0"/>
                <a:cs typeface="Times New Roman" panose="02020603050405020304" pitchFamily="18" charset="0"/>
              </a:rPr>
              <a:t>fase stazionaria</a:t>
            </a:r>
            <a:r>
              <a:rPr lang="it-IT" dirty="0">
                <a:latin typeface="Times New Roman" panose="02020603050405020304" pitchFamily="18" charset="0"/>
                <a:cs typeface="Times New Roman" panose="02020603050405020304" pitchFamily="18" charset="0"/>
              </a:rPr>
              <a:t>: fase che rimane fissa, costituita da un solido o un liquido su supporto solido inerte;  </a:t>
            </a:r>
          </a:p>
          <a:p>
            <a:pPr marL="285750" indent="-285750">
              <a:buFont typeface="Wingdings" panose="05000000000000000000" pitchFamily="2" charset="2"/>
              <a:buChar char="Ø"/>
            </a:pPr>
            <a:r>
              <a:rPr lang="it-IT" b="1" dirty="0">
                <a:latin typeface="Times New Roman" panose="02020603050405020304" pitchFamily="18" charset="0"/>
                <a:cs typeface="Times New Roman" panose="02020603050405020304" pitchFamily="18" charset="0"/>
              </a:rPr>
              <a:t> fase mobile</a:t>
            </a:r>
            <a:r>
              <a:rPr lang="it-IT" dirty="0">
                <a:latin typeface="Times New Roman" panose="02020603050405020304" pitchFamily="18" charset="0"/>
                <a:cs typeface="Times New Roman" panose="02020603050405020304" pitchFamily="18" charset="0"/>
              </a:rPr>
              <a:t>: un gas o un liquido che fluisce in modo continuo sulla fase stazionaria trascinando con sé in quantità maggiore i componenti della miscela che più risultano affini a lei. </a:t>
            </a:r>
          </a:p>
        </p:txBody>
      </p:sp>
      <p:pic>
        <p:nvPicPr>
          <p:cNvPr id="8" name="Immagine 7">
            <a:extLst>
              <a:ext uri="{FF2B5EF4-FFF2-40B4-BE49-F238E27FC236}">
                <a16:creationId xmlns:a16="http://schemas.microsoft.com/office/drawing/2014/main" id="{7858A487-D343-44EE-46F2-132E96E468AB}"/>
              </a:ext>
            </a:extLst>
          </p:cNvPr>
          <p:cNvPicPr>
            <a:picLocks noChangeAspect="1"/>
          </p:cNvPicPr>
          <p:nvPr/>
        </p:nvPicPr>
        <p:blipFill>
          <a:blip r:embed="rId5"/>
          <a:stretch>
            <a:fillRect/>
          </a:stretch>
        </p:blipFill>
        <p:spPr>
          <a:xfrm>
            <a:off x="174523" y="4155017"/>
            <a:ext cx="4985977" cy="2308323"/>
          </a:xfrm>
          <a:prstGeom prst="rect">
            <a:avLst/>
          </a:prstGeom>
        </p:spPr>
      </p:pic>
    </p:spTree>
    <p:extLst>
      <p:ext uri="{BB962C8B-B14F-4D97-AF65-F5344CB8AC3E}">
        <p14:creationId xmlns:p14="http://schemas.microsoft.com/office/powerpoint/2010/main" val="26908260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4603530" y="1735364"/>
            <a:ext cx="7161325" cy="3727708"/>
          </a:xfrm>
        </p:spPr>
        <p:txBody>
          <a:bodyPr>
            <a:normAutofit fontScale="92500" lnSpcReduction="10000"/>
          </a:bodyPr>
          <a:lstStyle/>
          <a:p>
            <a:pPr marL="285750" indent="-285750">
              <a:buFont typeface="Wingdings" panose="05000000000000000000" pitchFamily="2" charset="2"/>
              <a:buChar char="q"/>
            </a:pPr>
            <a:r>
              <a:rPr lang="it-IT" sz="1800" dirty="0">
                <a:effectLst/>
                <a:latin typeface="Times New Roman" panose="02020603050405020304" pitchFamily="18" charset="0"/>
                <a:ea typeface="Calibri" panose="020F0502020204030204" pitchFamily="34" charset="0"/>
              </a:rPr>
              <a:t>Se si hanno due sostanze in due fasi diverse in contatto tra loro ma non miscibili e si aggiunge una terza sostanza in piccole quantità, questa si ripartisce tra le due fasi con un rapporto (</a:t>
            </a:r>
            <a:r>
              <a:rPr lang="it-IT" sz="1800" b="1" dirty="0">
                <a:effectLst/>
                <a:latin typeface="Times New Roman" panose="02020603050405020304" pitchFamily="18" charset="0"/>
                <a:ea typeface="Calibri" panose="020F0502020204030204" pitchFamily="34" charset="0"/>
              </a:rPr>
              <a:t>costante di ripartizione</a:t>
            </a:r>
            <a:r>
              <a:rPr lang="it-IT" sz="1800" dirty="0">
                <a:effectLst/>
                <a:latin typeface="Times New Roman" panose="02020603050405020304" pitchFamily="18" charset="0"/>
                <a:ea typeface="Calibri" panose="020F0502020204030204" pitchFamily="34" charset="0"/>
              </a:rPr>
              <a:t>) caratteristico per quella sostanza e che dipende dall’affinità della sostanza stessa per le due fasi in cui viene distribuita. Il coefficiente di ripartizione è dunque una misura di un equilibrio chimico.</a:t>
            </a:r>
          </a:p>
          <a:p>
            <a:endParaRPr lang="it-IT" sz="1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q"/>
            </a:pPr>
            <a:r>
              <a:rPr lang="it-IT" sz="1800" dirty="0">
                <a:effectLst/>
                <a:latin typeface="Times New Roman" panose="02020603050405020304" pitchFamily="18" charset="0"/>
                <a:ea typeface="Calibri" panose="020F0502020204030204" pitchFamily="34" charset="0"/>
              </a:rPr>
              <a:t>Per separare due sostanze con una tecnica cromatografica è dunque necessario che i </a:t>
            </a:r>
            <a:r>
              <a:rPr lang="it-IT" sz="1800" b="1" dirty="0">
                <a:effectLst/>
                <a:latin typeface="Times New Roman" panose="02020603050405020304" pitchFamily="18" charset="0"/>
                <a:ea typeface="Calibri" panose="020F0502020204030204" pitchFamily="34" charset="0"/>
              </a:rPr>
              <a:t>coefficienti di ripartizione </a:t>
            </a:r>
            <a:r>
              <a:rPr lang="it-IT" sz="1800" dirty="0">
                <a:effectLst/>
                <a:latin typeface="Times New Roman" panose="02020603050405020304" pitchFamily="18" charset="0"/>
                <a:ea typeface="Calibri" panose="020F0502020204030204" pitchFamily="34" charset="0"/>
              </a:rPr>
              <a:t>(e quindi anche i tempi di ritenzione) siano diversi. </a:t>
            </a:r>
          </a:p>
          <a:p>
            <a:pPr marL="285750" indent="-285750">
              <a:buFont typeface="Wingdings" panose="05000000000000000000" pitchFamily="2" charset="2"/>
              <a:buChar char="q"/>
            </a:pPr>
            <a:r>
              <a:rPr lang="it-IT" sz="1800" dirty="0">
                <a:effectLst/>
                <a:latin typeface="Times New Roman" panose="02020603050405020304" pitchFamily="18" charset="0"/>
                <a:ea typeface="Calibri" panose="020F0502020204030204" pitchFamily="34" charset="0"/>
              </a:rPr>
              <a:t> La concentrazione di una sostanza ripartita tra due diverse fasi liquide obbedisce alla </a:t>
            </a:r>
            <a:r>
              <a:rPr lang="it-IT" sz="1800" dirty="0">
                <a:solidFill>
                  <a:srgbClr val="FF0000"/>
                </a:solidFill>
                <a:effectLst/>
                <a:latin typeface="Times New Roman" panose="02020603050405020304" pitchFamily="18" charset="0"/>
                <a:ea typeface="Calibri" panose="020F0502020204030204" pitchFamily="34" charset="0"/>
              </a:rPr>
              <a:t>legge di </a:t>
            </a:r>
            <a:r>
              <a:rPr lang="it-IT" sz="1800" dirty="0" err="1">
                <a:solidFill>
                  <a:srgbClr val="FF0000"/>
                </a:solidFill>
                <a:effectLst/>
                <a:latin typeface="Times New Roman" panose="02020603050405020304" pitchFamily="18" charset="0"/>
                <a:ea typeface="Calibri" panose="020F0502020204030204" pitchFamily="34" charset="0"/>
              </a:rPr>
              <a:t>Nernst</a:t>
            </a:r>
            <a:r>
              <a:rPr lang="it-IT" sz="1800" dirty="0">
                <a:effectLst/>
                <a:latin typeface="Times New Roman" panose="02020603050405020304" pitchFamily="18" charset="0"/>
                <a:ea typeface="Calibri" panose="020F0502020204030204" pitchFamily="34" charset="0"/>
              </a:rPr>
              <a:t>, che stabilisce che il rapporto tra le concentrazioni del soluto nelle due fasi a contatto fra loro è una costante a temperatura costante per un dato soluto:                                                          </a:t>
            </a:r>
          </a:p>
          <a:p>
            <a:r>
              <a:rPr lang="it-IT" sz="1800" dirty="0">
                <a:effectLst/>
                <a:latin typeface="Times New Roman" panose="02020603050405020304" pitchFamily="18" charset="0"/>
                <a:ea typeface="Calibri" panose="020F0502020204030204" pitchFamily="34" charset="0"/>
              </a:rPr>
              <a:t>    </a:t>
            </a:r>
            <a:endParaRPr lang="it-IT" dirty="0">
              <a:latin typeface="Times New Roman" panose="02020603050405020304" pitchFamily="18" charset="0"/>
              <a:cs typeface="Times New Roman" panose="02020603050405020304" pitchFamily="18" charset="0"/>
            </a:endParaRPr>
          </a:p>
        </p:txBody>
      </p:sp>
      <p:pic>
        <p:nvPicPr>
          <p:cNvPr id="1026" name="Picture 2" descr="Cromatografia su carta: definizione, descrizione e procedimento">
            <a:extLst>
              <a:ext uri="{FF2B5EF4-FFF2-40B4-BE49-F238E27FC236}">
                <a16:creationId xmlns:a16="http://schemas.microsoft.com/office/drawing/2014/main" id="{311EB2DE-3396-8538-746B-8F91D8323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71" y="305456"/>
            <a:ext cx="3879072" cy="222034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B48B6C8D-4426-F33B-B561-DDF61280D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1038" y="5261124"/>
            <a:ext cx="5052498" cy="4038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magine 7" descr="Immagine che contiene persona&#10;&#10;Descrizione generata automaticamente">
            <a:extLst>
              <a:ext uri="{FF2B5EF4-FFF2-40B4-BE49-F238E27FC236}">
                <a16:creationId xmlns:a16="http://schemas.microsoft.com/office/drawing/2014/main" id="{78A8A47C-0B6D-358C-3B40-D5CD5E9C4F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765" y="3210127"/>
            <a:ext cx="3843878" cy="2882909"/>
          </a:xfrm>
          <a:prstGeom prst="rect">
            <a:avLst/>
          </a:prstGeom>
          <a:ln>
            <a:noFill/>
          </a:ln>
          <a:effectLst>
            <a:softEdge rad="112500"/>
          </a:effectLst>
        </p:spPr>
      </p:pic>
      <p:sp>
        <p:nvSpPr>
          <p:cNvPr id="10" name="CasellaDiTesto 9">
            <a:extLst>
              <a:ext uri="{FF2B5EF4-FFF2-40B4-BE49-F238E27FC236}">
                <a16:creationId xmlns:a16="http://schemas.microsoft.com/office/drawing/2014/main" id="{C3F65030-E4AA-0E08-CBCD-128514C5D63A}"/>
              </a:ext>
            </a:extLst>
          </p:cNvPr>
          <p:cNvSpPr txBox="1"/>
          <p:nvPr/>
        </p:nvSpPr>
        <p:spPr>
          <a:xfrm>
            <a:off x="5046259" y="948642"/>
            <a:ext cx="6662056" cy="584775"/>
          </a:xfrm>
          <a:prstGeom prst="rect">
            <a:avLst/>
          </a:prstGeom>
          <a:noFill/>
        </p:spPr>
        <p:txBody>
          <a:bodyPr wrap="square">
            <a:spAutoFit/>
          </a:bodyPr>
          <a:lstStyle/>
          <a:p>
            <a:r>
              <a:rPr lang="it-IT" sz="3200" dirty="0">
                <a:solidFill>
                  <a:srgbClr val="FF0000"/>
                </a:solidFill>
                <a:latin typeface="Freestyle Script" panose="030804020302050B0404" pitchFamily="66" charset="0"/>
              </a:rPr>
              <a:t>COEFFICIENTE DI RIPARTIZIONE </a:t>
            </a:r>
          </a:p>
        </p:txBody>
      </p:sp>
    </p:spTree>
    <p:extLst>
      <p:ext uri="{BB962C8B-B14F-4D97-AF65-F5344CB8AC3E}">
        <p14:creationId xmlns:p14="http://schemas.microsoft.com/office/powerpoint/2010/main" val="972539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9000" b="-9000"/>
          </a:stretch>
        </a:blipFill>
        <a:effectLst/>
      </p:bgPr>
    </p:bg>
    <p:spTree>
      <p:nvGrpSpPr>
        <p:cNvPr id="1" name=""/>
        <p:cNvGrpSpPr/>
        <p:nvPr/>
      </p:nvGrpSpPr>
      <p:grpSpPr>
        <a:xfrm>
          <a:off x="0" y="0"/>
          <a:ext cx="0" cy="0"/>
          <a:chOff x="0" y="0"/>
          <a:chExt cx="0" cy="0"/>
        </a:xfrm>
      </p:grpSpPr>
      <p:sp useBgFill="1">
        <p:nvSpPr>
          <p:cNvPr id="2074" name="Rectangle 2065">
            <a:extLst>
              <a:ext uri="{FF2B5EF4-FFF2-40B4-BE49-F238E27FC236}">
                <a16:creationId xmlns:a16="http://schemas.microsoft.com/office/drawing/2014/main" id="{E18F6E8B-15ED-43C7-94BA-91549A651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113810" y="3023754"/>
            <a:ext cx="4900144" cy="2736965"/>
          </a:xfrm>
        </p:spPr>
        <p:txBody>
          <a:bodyPr vert="horz" lIns="91440" tIns="45720" rIns="91440" bIns="45720" rtlCol="0" anchor="t">
            <a:normAutofit/>
          </a:bodyPr>
          <a:lstStyle/>
          <a:p>
            <a:pPr algn="l"/>
            <a:br>
              <a:rPr lang="en-US" sz="5400" dirty="0"/>
            </a:br>
            <a:endParaRPr lang="en-US" sz="5400"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845977" y="1093745"/>
            <a:ext cx="4837177" cy="5267776"/>
          </a:xfrm>
        </p:spPr>
        <p:txBody>
          <a:bodyPr vert="horz" lIns="91440" tIns="45720" rIns="91440" bIns="45720" rtlCol="0" anchor="b">
            <a:noAutofit/>
          </a:bodyPr>
          <a:lstStyle/>
          <a:p>
            <a:pPr marL="285750" indent="-285750" algn="l">
              <a:buFont typeface="Arial" panose="020B0604020202020204" pitchFamily="34" charset="0"/>
              <a:buChar char="•"/>
            </a:pPr>
            <a:r>
              <a:rPr lang="en-US" sz="1800" dirty="0">
                <a:effectLst/>
                <a:latin typeface="Times New Roman" panose="02020603050405020304" pitchFamily="18" charset="0"/>
                <a:cs typeface="Times New Roman" panose="02020603050405020304" pitchFamily="18" charset="0"/>
              </a:rPr>
              <a:t>Nel </a:t>
            </a:r>
            <a:r>
              <a:rPr lang="en-US" sz="1800" dirty="0" err="1">
                <a:effectLst/>
                <a:latin typeface="Times New Roman" panose="02020603050405020304" pitchFamily="18" charset="0"/>
                <a:cs typeface="Times New Roman" panose="02020603050405020304" pitchFamily="18" charset="0"/>
              </a:rPr>
              <a:t>corso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della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separazione</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delle</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sostanze</a:t>
            </a:r>
            <a:r>
              <a:rPr lang="en-US" sz="1800" dirty="0">
                <a:effectLst/>
                <a:latin typeface="Times New Roman" panose="02020603050405020304" pitchFamily="18" charset="0"/>
                <a:cs typeface="Times New Roman" panose="02020603050405020304" pitchFamily="18" charset="0"/>
              </a:rPr>
              <a:t>, per </a:t>
            </a:r>
            <a:r>
              <a:rPr lang="en-US" sz="1800" dirty="0" err="1">
                <a:effectLst/>
                <a:latin typeface="Times New Roman" panose="02020603050405020304" pitchFamily="18" charset="0"/>
                <a:cs typeface="Times New Roman" panose="02020603050405020304" pitchFamily="18" charset="0"/>
              </a:rPr>
              <a:t>interpretare</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risultati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ottenuti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effettua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l’analisi</a:t>
            </a:r>
            <a:r>
              <a:rPr lang="en-US" sz="1800" dirty="0">
                <a:effectLst/>
                <a:latin typeface="Times New Roman" panose="02020603050405020304" pitchFamily="18" charset="0"/>
                <a:cs typeface="Times New Roman" panose="02020603050405020304" pitchFamily="18" charset="0"/>
              </a:rPr>
              <a:t> di </a:t>
            </a:r>
            <a:r>
              <a:rPr lang="en-US" sz="1800" dirty="0" err="1">
                <a:effectLst/>
                <a:latin typeface="Times New Roman" panose="02020603050405020304" pitchFamily="18" charset="0"/>
                <a:cs typeface="Times New Roman" panose="02020603050405020304" pitchFamily="18" charset="0"/>
              </a:rPr>
              <a:t>flusso</a:t>
            </a:r>
            <a:r>
              <a:rPr lang="en-US" sz="1800" dirty="0">
                <a:effectLst/>
                <a:latin typeface="Times New Roman" panose="02020603050405020304" pitchFamily="18" charset="0"/>
                <a:cs typeface="Times New Roman" panose="02020603050405020304" pitchFamily="18" charset="0"/>
              </a:rPr>
              <a:t>. </a:t>
            </a:r>
          </a:p>
          <a:p>
            <a:pPr marL="285750" indent="-285750" algn="l">
              <a:buFont typeface="Arial" panose="020B0604020202020204" pitchFamily="34" charset="0"/>
              <a:buChar char="•"/>
            </a:pPr>
            <a:r>
              <a:rPr lang="en-US" sz="1800" dirty="0">
                <a:effectLst/>
                <a:latin typeface="Times New Roman" panose="02020603050405020304" pitchFamily="18" charset="0"/>
                <a:cs typeface="Times New Roman" panose="02020603050405020304" pitchFamily="18" charset="0"/>
              </a:rPr>
              <a:t>Il </a:t>
            </a:r>
            <a:r>
              <a:rPr lang="en-US" sz="1800" dirty="0" err="1">
                <a:effectLst/>
                <a:latin typeface="Times New Roman" panose="02020603050405020304" pitchFamily="18" charset="0"/>
                <a:cs typeface="Times New Roman" panose="02020603050405020304" pitchFamily="18" charset="0"/>
              </a:rPr>
              <a:t>flusso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proveniente</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dalla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colonna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deve</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essere</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analizzato</a:t>
            </a:r>
            <a:r>
              <a:rPr lang="en-US" sz="1800" dirty="0">
                <a:effectLst/>
                <a:latin typeface="Times New Roman" panose="02020603050405020304" pitchFamily="18" charset="0"/>
                <a:cs typeface="Times New Roman" panose="02020603050405020304" pitchFamily="18" charset="0"/>
              </a:rPr>
              <a:t> per </a:t>
            </a:r>
            <a:r>
              <a:rPr lang="en-US" sz="1800" dirty="0" err="1">
                <a:effectLst/>
                <a:latin typeface="Times New Roman" panose="02020603050405020304" pitchFamily="18" charset="0"/>
                <a:cs typeface="Times New Roman" panose="02020603050405020304" pitchFamily="18" charset="0"/>
              </a:rPr>
              <a:t>comprendere</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quando</a:t>
            </a:r>
            <a:r>
              <a:rPr lang="en-US" sz="1800" dirty="0">
                <a:effectLst/>
                <a:latin typeface="Times New Roman" panose="02020603050405020304" pitchFamily="18" charset="0"/>
                <a:cs typeface="Times New Roman" panose="02020603050405020304" pitchFamily="18" charset="0"/>
              </a:rPr>
              <a:t> le </a:t>
            </a:r>
            <a:r>
              <a:rPr lang="en-US" sz="1800" dirty="0" err="1">
                <a:effectLst/>
                <a:latin typeface="Times New Roman" panose="02020603050405020304" pitchFamily="18" charset="0"/>
                <a:cs typeface="Times New Roman" panose="02020603050405020304" pitchFamily="18" charset="0"/>
              </a:rPr>
              <a:t>sostanze</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fuoriescono</a:t>
            </a:r>
            <a:r>
              <a:rPr lang="en-US" sz="1800" dirty="0">
                <a:effectLst/>
                <a:latin typeface="Times New Roman" panose="02020603050405020304" pitchFamily="18" charset="0"/>
                <a:cs typeface="Times New Roman" panose="02020603050405020304" pitchFamily="18" charset="0"/>
              </a:rPr>
              <a:t> e per </a:t>
            </a:r>
            <a:r>
              <a:rPr lang="en-US" sz="1800" dirty="0" err="1">
                <a:effectLst/>
                <a:latin typeface="Times New Roman" panose="02020603050405020304" pitchFamily="18" charset="0"/>
                <a:cs typeface="Times New Roman" panose="02020603050405020304" pitchFamily="18" charset="0"/>
              </a:rPr>
              <a:t>tal</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motivo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all’estremità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della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colonna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viene</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posto</a:t>
            </a:r>
            <a:r>
              <a:rPr lang="en-US" sz="1800" dirty="0">
                <a:effectLst/>
                <a:latin typeface="Times New Roman" panose="02020603050405020304" pitchFamily="18" charset="0"/>
                <a:cs typeface="Times New Roman" panose="02020603050405020304" pitchFamily="18" charset="0"/>
              </a:rPr>
              <a:t> un </a:t>
            </a:r>
            <a:r>
              <a:rPr lang="en-US" sz="1800" dirty="0" err="1">
                <a:effectLst/>
                <a:latin typeface="Times New Roman" panose="02020603050405020304" pitchFamily="18" charset="0"/>
                <a:cs typeface="Times New Roman" panose="02020603050405020304" pitchFamily="18" charset="0"/>
              </a:rPr>
              <a:t>rivelatore</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sensibile</a:t>
            </a:r>
            <a:r>
              <a:rPr lang="en-US" sz="1800" dirty="0">
                <a:effectLst/>
                <a:latin typeface="Times New Roman" panose="02020603050405020304" pitchFamily="18" charset="0"/>
                <a:cs typeface="Times New Roman" panose="02020603050405020304" pitchFamily="18" charset="0"/>
              </a:rPr>
              <a:t> alle </a:t>
            </a:r>
            <a:r>
              <a:rPr lang="en-US" sz="1800" dirty="0" err="1">
                <a:effectLst/>
                <a:latin typeface="Times New Roman" panose="02020603050405020304" pitchFamily="18" charset="0"/>
                <a:cs typeface="Times New Roman" panose="02020603050405020304" pitchFamily="18" charset="0"/>
              </a:rPr>
              <a:t>sostanze</a:t>
            </a:r>
            <a:r>
              <a:rPr lang="en-US" sz="1800" dirty="0">
                <a:effectLst/>
                <a:latin typeface="Times New Roman" panose="02020603050405020304" pitchFamily="18" charset="0"/>
                <a:cs typeface="Times New Roman" panose="02020603050405020304" pitchFamily="18" charset="0"/>
              </a:rPr>
              <a:t> in </a:t>
            </a:r>
            <a:r>
              <a:rPr lang="en-US" sz="1800" dirty="0" err="1">
                <a:effectLst/>
                <a:latin typeface="Times New Roman" panose="02020603050405020304" pitchFamily="18" charset="0"/>
                <a:cs typeface="Times New Roman" panose="02020603050405020304" pitchFamily="18" charset="0"/>
              </a:rPr>
              <a:t>uscita</a:t>
            </a:r>
            <a:r>
              <a:rPr lang="en-US" sz="1800" dirty="0">
                <a:effectLst/>
                <a:latin typeface="Times New Roman" panose="02020603050405020304" pitchFamily="18" charset="0"/>
                <a:cs typeface="Times New Roman" panose="02020603050405020304" pitchFamily="18" charset="0"/>
              </a:rPr>
              <a:t>.</a:t>
            </a:r>
          </a:p>
          <a:p>
            <a:pPr marL="285750" indent="-285750" algn="l">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Tutte le </a:t>
            </a:r>
            <a:r>
              <a:rPr lang="en-US" sz="1800" dirty="0" err="1">
                <a:latin typeface="Times New Roman" panose="02020603050405020304" pitchFamily="18" charset="0"/>
                <a:cs typeface="Times New Roman" panose="02020603050405020304" pitchFamily="18" charset="0"/>
              </a:rPr>
              <a:t>separazioni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cromatografiche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tranne</a:t>
            </a:r>
            <a:r>
              <a:rPr lang="en-US" sz="1800" dirty="0">
                <a:latin typeface="Times New Roman" panose="02020603050405020304" pitchFamily="18" charset="0"/>
                <a:cs typeface="Times New Roman" panose="02020603050405020304" pitchFamily="18" charset="0"/>
              </a:rPr>
              <a:t> la </a:t>
            </a:r>
            <a:r>
              <a:rPr lang="en-US" sz="1800" dirty="0" err="1">
                <a:latin typeface="Times New Roman" panose="02020603050405020304" pitchFamily="18" charset="0"/>
                <a:cs typeface="Times New Roman" panose="02020603050405020304" pitchFamily="18" charset="0"/>
              </a:rPr>
              <a:t>cromatografia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stato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sottile</a:t>
            </a:r>
            <a:r>
              <a:rPr lang="en-US" sz="1800" dirty="0">
                <a:latin typeface="Times New Roman" panose="02020603050405020304" pitchFamily="18" charset="0"/>
                <a:cs typeface="Times New Roman" panose="02020603050405020304" pitchFamily="18" charset="0"/>
              </a:rPr>
              <a:t> o </a:t>
            </a:r>
            <a:r>
              <a:rPr lang="en-US" sz="1800" i="1" dirty="0">
                <a:latin typeface="Times New Roman" panose="02020603050405020304" pitchFamily="18" charset="0"/>
                <a:cs typeface="Times New Roman" panose="02020603050405020304" pitchFamily="18" charset="0"/>
              </a:rPr>
              <a:t>Thin Layer Chromatography, </a:t>
            </a:r>
            <a:r>
              <a:rPr lang="en-US" sz="1800" dirty="0">
                <a:latin typeface="Times New Roman" panose="02020603050405020304" pitchFamily="18" charset="0"/>
                <a:cs typeface="Times New Roman" panose="02020603050405020304" pitchFamily="18" charset="0"/>
              </a:rPr>
              <a:t>TLC) </a:t>
            </a:r>
            <a:r>
              <a:rPr lang="en-US" sz="1800" dirty="0" err="1">
                <a:latin typeface="Times New Roman" panose="02020603050405020304" pitchFamily="18" charset="0"/>
                <a:cs typeface="Times New Roman" panose="02020603050405020304" pitchFamily="18" charset="0"/>
              </a:rPr>
              <a:t>terminano</a:t>
            </a:r>
            <a:r>
              <a:rPr lang="en-US" sz="1800" dirty="0">
                <a:latin typeface="Times New Roman" panose="02020603050405020304" pitchFamily="18" charset="0"/>
                <a:cs typeface="Times New Roman" panose="02020603050405020304" pitchFamily="18" charset="0"/>
              </a:rPr>
              <a:t> con la </a:t>
            </a:r>
            <a:r>
              <a:rPr lang="en-US" sz="1800" dirty="0" err="1">
                <a:latin typeface="Times New Roman" panose="02020603050405020304" pitchFamily="18" charset="0"/>
                <a:cs typeface="Times New Roman" panose="02020603050405020304" pitchFamily="18" charset="0"/>
              </a:rPr>
              <a:t>registrazione</a:t>
            </a:r>
            <a:r>
              <a:rPr lang="en-US" sz="1800" dirty="0">
                <a:latin typeface="Times New Roman" panose="02020603050405020304" pitchFamily="18" charset="0"/>
                <a:cs typeface="Times New Roman" panose="02020603050405020304" pitchFamily="18" charset="0"/>
              </a:rPr>
              <a:t> del </a:t>
            </a:r>
            <a:r>
              <a:rPr lang="en-US" sz="1800" b="1" dirty="0" err="1">
                <a:latin typeface="Times New Roman" panose="02020603050405020304" pitchFamily="18" charset="0"/>
                <a:cs typeface="Times New Roman" panose="02020603050405020304" pitchFamily="18" charset="0"/>
              </a:rPr>
              <a:t>cromatogramma</a:t>
            </a:r>
            <a:r>
              <a:rPr lang="en-US" sz="1800" dirty="0">
                <a:latin typeface="Times New Roman" panose="02020603050405020304" pitchFamily="18" charset="0"/>
                <a:cs typeface="Times New Roman" panose="02020603050405020304" pitchFamily="18" charset="0"/>
              </a:rPr>
              <a:t>, ossia un </a:t>
            </a:r>
            <a:r>
              <a:rPr lang="en-US" sz="1800" dirty="0" err="1">
                <a:latin typeface="Times New Roman" panose="02020603050405020304" pitchFamily="18" charset="0"/>
                <a:cs typeface="Times New Roman" panose="02020603050405020304" pitchFamily="18" charset="0"/>
              </a:rPr>
              <a:t>diagramma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nel</a:t>
            </a:r>
            <a:r>
              <a:rPr lang="en-US" sz="1800" dirty="0">
                <a:latin typeface="Times New Roman" panose="02020603050405020304" pitchFamily="18" charset="0"/>
                <a:cs typeface="Times New Roman" panose="02020603050405020304" pitchFamily="18" charset="0"/>
              </a:rPr>
              <a:t> quale </a:t>
            </a:r>
            <a:r>
              <a:rPr lang="en-US" sz="1800" dirty="0" err="1">
                <a:latin typeface="Times New Roman" panose="02020603050405020304" pitchFamily="18" charset="0"/>
                <a:cs typeface="Times New Roman" panose="02020603050405020304" pitchFamily="18" charset="0"/>
              </a:rPr>
              <a:t>viene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riportata</a:t>
            </a:r>
            <a:r>
              <a:rPr lang="en-US" sz="1800" dirty="0">
                <a:latin typeface="Times New Roman" panose="02020603050405020304" pitchFamily="18" charset="0"/>
                <a:cs typeface="Times New Roman" panose="02020603050405020304" pitchFamily="18" charset="0"/>
              </a:rPr>
              <a:t> la </a:t>
            </a:r>
            <a:r>
              <a:rPr lang="en-US" sz="1800" dirty="0" err="1">
                <a:latin typeface="Times New Roman" panose="02020603050405020304" pitchFamily="18" charset="0"/>
                <a:cs typeface="Times New Roman" panose="02020603050405020304" pitchFamily="18" charset="0"/>
              </a:rPr>
              <a:t>concentrazione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degli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analiti</a:t>
            </a:r>
            <a:r>
              <a:rPr lang="en-US" sz="1800" dirty="0">
                <a:latin typeface="Times New Roman" panose="02020603050405020304" pitchFamily="18" charset="0"/>
                <a:cs typeface="Times New Roman" panose="02020603050405020304" pitchFamily="18" charset="0"/>
              </a:rPr>
              <a:t> in </a:t>
            </a:r>
            <a:r>
              <a:rPr lang="en-US" sz="1800" dirty="0" err="1">
                <a:latin typeface="Times New Roman" panose="02020603050405020304" pitchFamily="18" charset="0"/>
                <a:cs typeface="Times New Roman" panose="02020603050405020304" pitchFamily="18" charset="0"/>
              </a:rPr>
              <a:t>funzione</a:t>
            </a:r>
            <a:r>
              <a:rPr lang="en-US" sz="1800" dirty="0">
                <a:latin typeface="Times New Roman" panose="02020603050405020304" pitchFamily="18" charset="0"/>
                <a:cs typeface="Times New Roman" panose="02020603050405020304" pitchFamily="18" charset="0"/>
              </a:rPr>
              <a:t> del tempo o del volume di </a:t>
            </a:r>
            <a:r>
              <a:rPr lang="en-US" sz="1800" dirty="0" err="1">
                <a:latin typeface="Times New Roman" panose="02020603050405020304" pitchFamily="18" charset="0"/>
                <a:cs typeface="Times New Roman" panose="02020603050405020304" pitchFamily="18" charset="0"/>
              </a:rPr>
              <a:t>eluizione</a:t>
            </a:r>
            <a:r>
              <a:rPr lang="en-US" sz="1800" dirty="0">
                <a:latin typeface="Times New Roman" panose="02020603050405020304" pitchFamily="18" charset="0"/>
                <a:cs typeface="Times New Roman" panose="02020603050405020304" pitchFamily="18" charset="0"/>
              </a:rPr>
              <a:t>. In base </a:t>
            </a:r>
            <a:r>
              <a:rPr lang="en-US" sz="1800" dirty="0" err="1">
                <a:latin typeface="Times New Roman" panose="02020603050405020304" pitchFamily="18" charset="0"/>
                <a:cs typeface="Times New Roman" panose="02020603050405020304" pitchFamily="18" charset="0"/>
              </a:rPr>
              <a:t>alla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posizione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picchi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sull’asse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dei</a:t>
            </a:r>
            <a:r>
              <a:rPr lang="en-US" sz="1800" dirty="0">
                <a:latin typeface="Times New Roman" panose="02020603050405020304" pitchFamily="18" charset="0"/>
                <a:cs typeface="Times New Roman" panose="02020603050405020304" pitchFamily="18" charset="0"/>
              </a:rPr>
              <a:t> tempi è possible </a:t>
            </a:r>
            <a:r>
              <a:rPr lang="en-US" sz="1800" dirty="0" err="1">
                <a:latin typeface="Times New Roman" panose="02020603050405020304" pitchFamily="18" charset="0"/>
                <a:cs typeface="Times New Roman" panose="02020603050405020304" pitchFamily="18" charset="0"/>
              </a:rPr>
              <a:t>identificare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diversi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componenti</a:t>
            </a:r>
            <a:r>
              <a:rPr lang="en-US" sz="1800" dirty="0">
                <a:latin typeface="Times New Roman" panose="02020603050405020304" pitchFamily="18" charset="0"/>
                <a:cs typeface="Times New Roman" panose="02020603050405020304" pitchFamily="18" charset="0"/>
              </a:rPr>
              <a:t> del </a:t>
            </a:r>
            <a:r>
              <a:rPr lang="en-US" sz="1800" dirty="0" err="1">
                <a:latin typeface="Times New Roman" panose="02020603050405020304" pitchFamily="18" charset="0"/>
                <a:cs typeface="Times New Roman" panose="02020603050405020304" pitchFamily="18" charset="0"/>
              </a:rPr>
              <a:t>campione</a:t>
            </a:r>
            <a:r>
              <a:rPr lang="en-US" sz="1800" dirty="0">
                <a:latin typeface="Times New Roman" panose="02020603050405020304" pitchFamily="18" charset="0"/>
                <a:cs typeface="Times New Roman" panose="02020603050405020304" pitchFamily="18" charset="0"/>
              </a:rPr>
              <a:t>.</a:t>
            </a:r>
          </a:p>
        </p:txBody>
      </p:sp>
      <p:grpSp>
        <p:nvGrpSpPr>
          <p:cNvPr id="2076" name="Group 206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069" name="Rectangle 206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Rectangle 206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1" name="Rectangle 207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3" name="Rectangle 207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5" name="Rectangle 2074">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7" name="Rectangle 207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grafico&#10;&#10;Descrizione generata automaticamente">
            <a:extLst>
              <a:ext uri="{FF2B5EF4-FFF2-40B4-BE49-F238E27FC236}">
                <a16:creationId xmlns:a16="http://schemas.microsoft.com/office/drawing/2014/main" id="{F8D5979C-8281-453A-3A43-4797A39D9B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589521" y="471747"/>
            <a:ext cx="3190008" cy="2552007"/>
          </a:xfrm>
          <a:prstGeom prst="rect">
            <a:avLst/>
          </a:prstGeom>
          <a:noFill/>
        </p:spPr>
      </p:pic>
      <p:sp>
        <p:nvSpPr>
          <p:cNvPr id="4" name="CasellaDiTesto 3">
            <a:extLst>
              <a:ext uri="{FF2B5EF4-FFF2-40B4-BE49-F238E27FC236}">
                <a16:creationId xmlns:a16="http://schemas.microsoft.com/office/drawing/2014/main" id="{37AA06E2-46BF-4955-A521-36FD17837909}"/>
              </a:ext>
            </a:extLst>
          </p:cNvPr>
          <p:cNvSpPr txBox="1"/>
          <p:nvPr/>
        </p:nvSpPr>
        <p:spPr>
          <a:xfrm>
            <a:off x="961761" y="351619"/>
            <a:ext cx="9817768" cy="769441"/>
          </a:xfrm>
          <a:prstGeom prst="rect">
            <a:avLst/>
          </a:prstGeom>
          <a:noFill/>
        </p:spPr>
        <p:txBody>
          <a:bodyPr wrap="square" rtlCol="0">
            <a:spAutoFit/>
          </a:bodyPr>
          <a:lstStyle/>
          <a:p>
            <a:pPr>
              <a:spcAft>
                <a:spcPts val="600"/>
              </a:spcAft>
            </a:pPr>
            <a:r>
              <a:rPr lang="it-IT" sz="4400" dirty="0">
                <a:solidFill>
                  <a:srgbClr val="FF0000"/>
                </a:solidFill>
                <a:latin typeface="Freestyle Script" panose="030804020302050B0404" pitchFamily="66" charset="0"/>
                <a:cs typeface="Times New Roman" panose="02020603050405020304" pitchFamily="18" charset="0"/>
              </a:rPr>
              <a:t>ANALISI DEI RISULTATI </a:t>
            </a:r>
          </a:p>
        </p:txBody>
      </p:sp>
      <p:pic>
        <p:nvPicPr>
          <p:cNvPr id="2050" name="Picture 2" descr="Risultato immagine per Cromatogramma">
            <a:extLst>
              <a:ext uri="{FF2B5EF4-FFF2-40B4-BE49-F238E27FC236}">
                <a16:creationId xmlns:a16="http://schemas.microsoft.com/office/drawing/2014/main" id="{3240BF52-3DB6-D55D-9B72-AFCD3ECA105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16565" y="3495505"/>
            <a:ext cx="3276187" cy="2866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617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4" name="CasellaDiTesto 3">
            <a:extLst>
              <a:ext uri="{FF2B5EF4-FFF2-40B4-BE49-F238E27FC236}">
                <a16:creationId xmlns:a16="http://schemas.microsoft.com/office/drawing/2014/main" id="{049038DC-86EE-5124-84BB-555BDA694AA1}"/>
              </a:ext>
            </a:extLst>
          </p:cNvPr>
          <p:cNvSpPr txBox="1"/>
          <p:nvPr/>
        </p:nvSpPr>
        <p:spPr>
          <a:xfrm>
            <a:off x="-262647" y="360215"/>
            <a:ext cx="9620655" cy="646331"/>
          </a:xfrm>
          <a:prstGeom prst="rect">
            <a:avLst/>
          </a:prstGeom>
          <a:noFill/>
        </p:spPr>
        <p:txBody>
          <a:bodyPr wrap="square" rtlCol="0">
            <a:spAutoFit/>
          </a:bodyPr>
          <a:lstStyle/>
          <a:p>
            <a:pPr algn="ctr"/>
            <a:r>
              <a:rPr lang="it-IT" sz="3600" dirty="0">
                <a:solidFill>
                  <a:srgbClr val="FF0000"/>
                </a:solidFill>
                <a:latin typeface="Freestyle Script" panose="030804020302050B0404" pitchFamily="66" charset="0"/>
                <a:cs typeface="Times New Roman" panose="02020603050405020304" pitchFamily="18" charset="0"/>
              </a:rPr>
              <a:t>GRANDEZZE CARATTERISTICHE DI UN CROMATOGRAMMA</a:t>
            </a:r>
          </a:p>
        </p:txBody>
      </p:sp>
      <p:sp>
        <p:nvSpPr>
          <p:cNvPr id="11" name="CasellaDiTesto 10">
            <a:extLst>
              <a:ext uri="{FF2B5EF4-FFF2-40B4-BE49-F238E27FC236}">
                <a16:creationId xmlns:a16="http://schemas.microsoft.com/office/drawing/2014/main" id="{CF9529A9-24A6-C1C3-EAE9-FC89BC4C02E8}"/>
              </a:ext>
            </a:extLst>
          </p:cNvPr>
          <p:cNvSpPr txBox="1"/>
          <p:nvPr/>
        </p:nvSpPr>
        <p:spPr>
          <a:xfrm>
            <a:off x="200933" y="1235217"/>
            <a:ext cx="4773082" cy="5019387"/>
          </a:xfrm>
          <a:prstGeom prst="rect">
            <a:avLst/>
          </a:prstGeom>
          <a:noFill/>
        </p:spPr>
        <p:txBody>
          <a:bodyPr wrap="square">
            <a:spAutoFit/>
          </a:bodyPr>
          <a:lstStyle/>
          <a:p>
            <a:pPr marL="285750" lvl="0" indent="-285750" algn="just">
              <a:lnSpc>
                <a:spcPct val="107000"/>
              </a:lnSpc>
              <a:buFont typeface="Wingdings" panose="05000000000000000000" pitchFamily="2" charset="2"/>
              <a:buChar char="Ø"/>
            </a:pPr>
            <a:r>
              <a:rPr lang="it-IT" b="1" kern="100" dirty="0">
                <a:latin typeface="Times New Roman" panose="02020603050405020304" pitchFamily="18" charset="0"/>
                <a:ea typeface="Calibri" panose="020F0502020204030204" pitchFamily="34" charset="0"/>
                <a:cs typeface="Times New Roman" panose="02020603050405020304" pitchFamily="18" charset="0"/>
              </a:rPr>
              <a:t>I</a:t>
            </a:r>
            <a:r>
              <a:rPr lang="it-IT" b="1" kern="100" dirty="0">
                <a:effectLst/>
                <a:latin typeface="Times New Roman" panose="02020603050405020304" pitchFamily="18" charset="0"/>
                <a:ea typeface="Calibri" panose="020F0502020204030204" pitchFamily="34" charset="0"/>
                <a:cs typeface="Times New Roman" panose="02020603050405020304" pitchFamily="18" charset="0"/>
              </a:rPr>
              <a:t>l tempo di ritenzione</a:t>
            </a:r>
            <a:r>
              <a:rPr lang="it-IT" kern="100" dirty="0">
                <a:effectLst/>
                <a:latin typeface="Times New Roman" panose="02020603050405020304" pitchFamily="18" charset="0"/>
                <a:ea typeface="Calibri" panose="020F0502020204030204" pitchFamily="34" charset="0"/>
                <a:cs typeface="Times New Roman" panose="02020603050405020304" pitchFamily="18" charset="0"/>
              </a:rPr>
              <a:t>: è il tempo impiegato da una sostanza per fuoriuscire dalla colonna. </a:t>
            </a:r>
            <a:r>
              <a:rPr lang="it-IT" kern="100" dirty="0">
                <a:latin typeface="Times New Roman" panose="02020603050405020304" pitchFamily="18" charset="0"/>
                <a:ea typeface="Calibri" panose="020F0502020204030204" pitchFamily="34" charset="0"/>
                <a:cs typeface="Times New Roman" panose="02020603050405020304" pitchFamily="18" charset="0"/>
              </a:rPr>
              <a:t>T</a:t>
            </a:r>
            <a:r>
              <a:rPr lang="it-IT" kern="100" dirty="0">
                <a:effectLst/>
                <a:latin typeface="Times New Roman" panose="02020603050405020304" pitchFamily="18" charset="0"/>
                <a:ea typeface="Calibri" panose="020F0502020204030204" pitchFamily="34" charset="0"/>
                <a:cs typeface="Times New Roman" panose="02020603050405020304" pitchFamily="18" charset="0"/>
              </a:rPr>
              <a:t>ale tempo viene calcolato a partire dall'istante in cui la miscela viene introdotta nella colonna cromatografica fino all'istante in cui si registra il massimo del picco cromatografico.</a:t>
            </a:r>
            <a:endParaRPr lang="it-IT"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lnSpc>
                <a:spcPct val="107000"/>
              </a:lnSpc>
              <a:spcAft>
                <a:spcPts val="800"/>
              </a:spcAft>
              <a:buFont typeface="Wingdings" panose="05000000000000000000" pitchFamily="2" charset="2"/>
              <a:buChar char="Ø"/>
            </a:pPr>
            <a:r>
              <a:rPr lang="it-IT" b="1" kern="100" dirty="0">
                <a:effectLst/>
                <a:latin typeface="Times New Roman" panose="02020603050405020304" pitchFamily="18" charset="0"/>
                <a:ea typeface="Calibri" panose="020F0502020204030204" pitchFamily="34" charset="0"/>
                <a:cs typeface="Times New Roman" panose="02020603050405020304" pitchFamily="18" charset="0"/>
              </a:rPr>
              <a:t>Il tempo morto</a:t>
            </a:r>
            <a:r>
              <a:rPr lang="it-IT" kern="100" dirty="0">
                <a:effectLst/>
                <a:latin typeface="Times New Roman" panose="02020603050405020304" pitchFamily="18" charset="0"/>
                <a:ea typeface="Calibri" panose="020F0502020204030204" pitchFamily="34" charset="0"/>
                <a:cs typeface="Times New Roman" panose="02020603050405020304" pitchFamily="18" charset="0"/>
              </a:rPr>
              <a:t>: è il tempo di ritenzione di una sostanza che non ha alcuna affinità con la fase stazionaria e che quindi scorre lungo la colonna alla stessa velocità della fase mobile</a:t>
            </a:r>
          </a:p>
          <a:p>
            <a:pPr marL="285750" lvl="0" indent="-285750" algn="just">
              <a:lnSpc>
                <a:spcPct val="107000"/>
              </a:lnSpc>
              <a:spcAft>
                <a:spcPts val="800"/>
              </a:spcAft>
              <a:buFont typeface="Wingdings" panose="05000000000000000000" pitchFamily="2" charset="2"/>
              <a:buChar char="Ø"/>
            </a:pPr>
            <a:r>
              <a:rPr lang="it-IT" b="1" dirty="0">
                <a:latin typeface="Times New Roman" panose="02020603050405020304" pitchFamily="18" charset="0"/>
                <a:ea typeface="Calibri" panose="020F0502020204030204" pitchFamily="34" charset="0"/>
              </a:rPr>
              <a:t>I</a:t>
            </a:r>
            <a:r>
              <a:rPr lang="it-IT" b="1" dirty="0">
                <a:effectLst/>
                <a:latin typeface="Times New Roman" panose="02020603050405020304" pitchFamily="18" charset="0"/>
                <a:ea typeface="Calibri" panose="020F0502020204030204" pitchFamily="34" charset="0"/>
              </a:rPr>
              <a:t>l tempo di ritenzione corretto</a:t>
            </a:r>
            <a:r>
              <a:rPr lang="it-IT" dirty="0">
                <a:effectLst/>
                <a:latin typeface="Times New Roman" panose="02020603050405020304" pitchFamily="18" charset="0"/>
                <a:ea typeface="Calibri" panose="020F0502020204030204" pitchFamily="34" charset="0"/>
              </a:rPr>
              <a:t>: è il tempo speso da una sostanza nelle interazioni chimiche-fisiche con la fase stazionaria. </a:t>
            </a:r>
            <a:endParaRPr lang="it-IT" dirty="0">
              <a:latin typeface="Times New Roman" panose="02020603050405020304" pitchFamily="18" charset="0"/>
              <a:ea typeface="Calibri" panose="020F0502020204030204" pitchFamily="34" charset="0"/>
            </a:endParaRPr>
          </a:p>
          <a:p>
            <a:pPr lvl="0" algn="just">
              <a:lnSpc>
                <a:spcPct val="107000"/>
              </a:lnSpc>
              <a:spcAft>
                <a:spcPts val="800"/>
              </a:spcAft>
            </a:pPr>
            <a:r>
              <a:rPr lang="it-IT" dirty="0">
                <a:effectLst/>
                <a:latin typeface="Times New Roman" panose="02020603050405020304" pitchFamily="18" charset="0"/>
                <a:ea typeface="Calibri" panose="020F0502020204030204" pitchFamily="34" charset="0"/>
              </a:rPr>
              <a:t>È dato dalla differenza tra il tempo di ritenzione e il tempo morto.</a:t>
            </a:r>
            <a:endParaRPr lang="it-IT"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Immagine 12" descr="Immagine che contiene diagramma&#10;&#10;Descrizione generata automaticamente">
            <a:extLst>
              <a:ext uri="{FF2B5EF4-FFF2-40B4-BE49-F238E27FC236}">
                <a16:creationId xmlns:a16="http://schemas.microsoft.com/office/drawing/2014/main" id="{E542E71D-DD8E-DF7E-ED32-2A3DD94176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450" y="2024743"/>
            <a:ext cx="5376768" cy="3046322"/>
          </a:xfrm>
          <a:prstGeom prst="rect">
            <a:avLst/>
          </a:prstGeom>
          <a:noFill/>
          <a:ln>
            <a:noFill/>
          </a:ln>
          <a:effectLst>
            <a:softEdge rad="63500"/>
          </a:effectLst>
        </p:spPr>
      </p:pic>
    </p:spTree>
    <p:extLst>
      <p:ext uri="{BB962C8B-B14F-4D97-AF65-F5344CB8AC3E}">
        <p14:creationId xmlns:p14="http://schemas.microsoft.com/office/powerpoint/2010/main" val="1930419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4" name="CasellaDiTesto 3">
            <a:extLst>
              <a:ext uri="{FF2B5EF4-FFF2-40B4-BE49-F238E27FC236}">
                <a16:creationId xmlns:a16="http://schemas.microsoft.com/office/drawing/2014/main" id="{D5A61478-9A65-48C5-2DA8-FCA1CF4EF8B5}"/>
              </a:ext>
            </a:extLst>
          </p:cNvPr>
          <p:cNvSpPr txBox="1"/>
          <p:nvPr/>
        </p:nvSpPr>
        <p:spPr>
          <a:xfrm>
            <a:off x="372083" y="485487"/>
            <a:ext cx="8539442" cy="584775"/>
          </a:xfrm>
          <a:prstGeom prst="rect">
            <a:avLst/>
          </a:prstGeom>
          <a:noFill/>
        </p:spPr>
        <p:txBody>
          <a:bodyPr wrap="square">
            <a:spAutoFit/>
          </a:bodyPr>
          <a:lstStyle/>
          <a:p>
            <a:r>
              <a:rPr lang="it-IT" sz="3200" dirty="0">
                <a:solidFill>
                  <a:srgbClr val="FF0000"/>
                </a:solidFill>
                <a:latin typeface="Freestyle Script" panose="030804020302050B0404" pitchFamily="66" charset="0"/>
              </a:rPr>
              <a:t>GRANDEZZE CARATTERISTICHE DI UN CROMATOGRAMMA</a:t>
            </a:r>
          </a:p>
        </p:txBody>
      </p:sp>
      <p:sp>
        <p:nvSpPr>
          <p:cNvPr id="7" name="CasellaDiTesto 6">
            <a:extLst>
              <a:ext uri="{FF2B5EF4-FFF2-40B4-BE49-F238E27FC236}">
                <a16:creationId xmlns:a16="http://schemas.microsoft.com/office/drawing/2014/main" id="{095D1FC1-AF39-1BA0-20D1-28292DE9DA04}"/>
              </a:ext>
            </a:extLst>
          </p:cNvPr>
          <p:cNvSpPr txBox="1"/>
          <p:nvPr/>
        </p:nvSpPr>
        <p:spPr>
          <a:xfrm>
            <a:off x="254612" y="1595247"/>
            <a:ext cx="5391963" cy="4524315"/>
          </a:xfrm>
          <a:prstGeom prst="rect">
            <a:avLst/>
          </a:prstGeom>
          <a:noFill/>
        </p:spPr>
        <p:txBody>
          <a:bodyPr wrap="square">
            <a:spAutoFit/>
          </a:bodyPr>
          <a:lstStyle/>
          <a:p>
            <a:pPr marL="285750" indent="-285750">
              <a:buFont typeface="Wingdings" panose="05000000000000000000" pitchFamily="2" charset="2"/>
              <a:buChar char="Ø"/>
            </a:pPr>
            <a:r>
              <a:rPr lang="it-IT" dirty="0"/>
              <a:t>   </a:t>
            </a:r>
            <a:r>
              <a:rPr lang="it-IT" b="1" dirty="0">
                <a:latin typeface="Times New Roman" panose="02020603050405020304" pitchFamily="18" charset="0"/>
                <a:cs typeface="Times New Roman" panose="02020603050405020304" pitchFamily="18" charset="0"/>
              </a:rPr>
              <a:t>Il volume di ritenzione</a:t>
            </a:r>
            <a:r>
              <a:rPr lang="it-IT" dirty="0">
                <a:latin typeface="Times New Roman" panose="02020603050405020304" pitchFamily="18" charset="0"/>
                <a:cs typeface="Times New Roman" panose="02020603050405020304" pitchFamily="18" charset="0"/>
              </a:rPr>
              <a:t>: è il volume di eluente necessario a far fuoriuscire dalla colonna un determinato componente.</a:t>
            </a:r>
          </a:p>
          <a:p>
            <a:pPr marL="285750" indent="-28575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Il volume morto</a:t>
            </a:r>
            <a:r>
              <a:rPr lang="it-IT" dirty="0">
                <a:latin typeface="Times New Roman" panose="02020603050405020304" pitchFamily="18" charset="0"/>
                <a:cs typeface="Times New Roman" panose="02020603050405020304" pitchFamily="18" charset="0"/>
              </a:rPr>
              <a:t>: è il volume della colonna non occupato dalla fase stazionaria e quindi a disposizione della fase mobile; corrisponde al volume di ritenzione di una sostanza che non ha alcuna affinità con la fase stazionaria e che quindi scorre alla stessa velocità della fase mobile. Se si conosce la velocità di flusso (volume nell’unità di tempo) e la si moltiplica per il tempo di ritenzione, si ottiene il volume di fase mobile necessario per eluire la sostanza, ossia il volume di ritenzione. V</a:t>
            </a:r>
            <a:r>
              <a:rPr lang="it-IT" sz="1100" dirty="0">
                <a:latin typeface="Times New Roman" panose="02020603050405020304" pitchFamily="18" charset="0"/>
                <a:cs typeface="Times New Roman" panose="02020603050405020304" pitchFamily="18" charset="0"/>
              </a:rPr>
              <a:t>R</a:t>
            </a:r>
            <a:r>
              <a:rPr lang="it-IT" dirty="0">
                <a:latin typeface="Times New Roman" panose="02020603050405020304" pitchFamily="18" charset="0"/>
                <a:cs typeface="Times New Roman" panose="02020603050405020304" pitchFamily="18" charset="0"/>
              </a:rPr>
              <a:t> = 𝑣 ⋅𝑡</a:t>
            </a:r>
            <a:r>
              <a:rPr lang="it-IT" sz="1100" dirty="0">
                <a:latin typeface="Times New Roman" panose="02020603050405020304" pitchFamily="18" charset="0"/>
                <a:cs typeface="Times New Roman" panose="02020603050405020304" pitchFamily="18" charset="0"/>
              </a:rPr>
              <a:t>R</a:t>
            </a:r>
          </a:p>
          <a:p>
            <a:pPr marL="285750" indent="-28575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Il volume di ritenzione corretto</a:t>
            </a:r>
            <a:r>
              <a:rPr lang="it-IT" dirty="0">
                <a:latin typeface="Times New Roman" panose="02020603050405020304" pitchFamily="18" charset="0"/>
                <a:cs typeface="Times New Roman" panose="02020603050405020304" pitchFamily="18" charset="0"/>
              </a:rPr>
              <a:t>: è dato dalla differenza tra il volume di ritenzione e il volume morto.</a:t>
            </a:r>
          </a:p>
        </p:txBody>
      </p:sp>
      <p:pic>
        <p:nvPicPr>
          <p:cNvPr id="9" name="Immagine 8" descr="Immagine che contiene diagramma&#10;&#10;Descrizione generata automaticamente">
            <a:extLst>
              <a:ext uri="{FF2B5EF4-FFF2-40B4-BE49-F238E27FC236}">
                <a16:creationId xmlns:a16="http://schemas.microsoft.com/office/drawing/2014/main" id="{5ABE631F-1F05-7364-58D2-E12797CC5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938" y="1595246"/>
            <a:ext cx="5149174" cy="38618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e 2">
            <a:extLst>
              <a:ext uri="{FF2B5EF4-FFF2-40B4-BE49-F238E27FC236}">
                <a16:creationId xmlns:a16="http://schemas.microsoft.com/office/drawing/2014/main" id="{BF89A0A8-A05F-6156-2157-60C7DCE994DD}"/>
              </a:ext>
            </a:extLst>
          </p:cNvPr>
          <p:cNvSpPr/>
          <p:nvPr/>
        </p:nvSpPr>
        <p:spPr>
          <a:xfrm>
            <a:off x="6763563" y="3526187"/>
            <a:ext cx="513537" cy="266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720CBE11-18CC-3CCF-8313-C5FCB1CE9237}"/>
              </a:ext>
            </a:extLst>
          </p:cNvPr>
          <p:cNvSpPr/>
          <p:nvPr/>
        </p:nvSpPr>
        <p:spPr>
          <a:xfrm>
            <a:off x="8077200" y="2842114"/>
            <a:ext cx="444500" cy="5040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13745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41014" y="-145697"/>
            <a:ext cx="10963073" cy="1246868"/>
          </a:xfrm>
        </p:spPr>
        <p:txBody>
          <a:bodyPr>
            <a:normAutofit fontScale="90000"/>
          </a:bodyPr>
          <a:lstStyle/>
          <a:p>
            <a:br>
              <a:rPr lang="it-IT" dirty="0">
                <a:solidFill>
                  <a:srgbClr val="FF0000"/>
                </a:solidFill>
                <a:latin typeface="Freestyle Script" panose="030804020302050B0404" pitchFamily="66" charset="0"/>
              </a:rPr>
            </a:br>
            <a:r>
              <a:rPr lang="it-IT" sz="4400" dirty="0">
                <a:solidFill>
                  <a:srgbClr val="FF0000"/>
                </a:solidFill>
                <a:latin typeface="Freestyle Script" panose="030804020302050B0404" pitchFamily="66" charset="0"/>
                <a:cs typeface="Times New Roman" panose="02020603050405020304" pitchFamily="18" charset="0"/>
              </a:rPr>
              <a:t>GRANDEZZE CARATTERISTICHE DI UN PICCO CROMATOGRAFICO</a:t>
            </a: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5522551" y="2002462"/>
            <a:ext cx="6442471" cy="4239061"/>
          </a:xfrm>
        </p:spPr>
        <p:txBody>
          <a:bodyPr/>
          <a:lstStyle/>
          <a:p>
            <a:pPr marL="285750" lvl="0" indent="-285750" algn="l">
              <a:lnSpc>
                <a:spcPct val="107000"/>
              </a:lnSpc>
              <a:buFont typeface="Wingdings" panose="05000000000000000000" pitchFamily="2" charset="2"/>
              <a:buChar char="Ø"/>
            </a:pPr>
            <a:r>
              <a:rPr lang="it-IT" sz="1800" b="1" kern="100" dirty="0">
                <a:effectLst/>
                <a:latin typeface="Times New Roman" panose="02020603050405020304" pitchFamily="18" charset="0"/>
                <a:ea typeface="Calibri" panose="020F0502020204030204" pitchFamily="34" charset="0"/>
                <a:cs typeface="Times New Roman" panose="02020603050405020304" pitchFamily="18" charset="0"/>
              </a:rPr>
              <a:t>Altezza del picco</a:t>
            </a: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 e la distanza tra il punto massimo del picco e la linea di base; spesso è proporzionale alla quantità o alla concentrazione della sostanza eluita.</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l">
              <a:lnSpc>
                <a:spcPct val="107000"/>
              </a:lnSpc>
              <a:buFont typeface="Wingdings" panose="05000000000000000000" pitchFamily="2" charset="2"/>
              <a:buChar char="Ø"/>
            </a:pPr>
            <a:r>
              <a:rPr lang="it-IT" sz="1800" b="1" kern="100" dirty="0">
                <a:latin typeface="Times New Roman" panose="02020603050405020304" pitchFamily="18" charset="0"/>
                <a:ea typeface="Calibri" panose="020F0502020204030204" pitchFamily="34" charset="0"/>
                <a:cs typeface="Times New Roman" panose="02020603050405020304" pitchFamily="18" charset="0"/>
              </a:rPr>
              <a:t>A</a:t>
            </a:r>
            <a:r>
              <a:rPr lang="it-IT" sz="1800" b="1" kern="100" dirty="0">
                <a:effectLst/>
                <a:latin typeface="Times New Roman" panose="02020603050405020304" pitchFamily="18" charset="0"/>
                <a:ea typeface="Calibri" panose="020F0502020204030204" pitchFamily="34" charset="0"/>
                <a:cs typeface="Times New Roman" panose="02020603050405020304" pitchFamily="18" charset="0"/>
              </a:rPr>
              <a:t>rea totale del picco</a:t>
            </a: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 è l'aria sottesa alla curva ed è proporzionale alla quantità o alla concentrazione della sostanza eluita.</a:t>
            </a:r>
            <a:endParaRPr lang="it-IT" sz="1800" kern="1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gn="l">
              <a:lnSpc>
                <a:spcPct val="107000"/>
              </a:lnSpc>
              <a:buFont typeface="Wingdings" panose="05000000000000000000" pitchFamily="2" charset="2"/>
              <a:buChar char="Ø"/>
            </a:pPr>
            <a:r>
              <a:rPr lang="it-IT" sz="1800" b="1" kern="100" dirty="0">
                <a:effectLst/>
                <a:latin typeface="Times New Roman" panose="02020603050405020304" pitchFamily="18" charset="0"/>
                <a:ea typeface="Calibri" panose="020F0502020204030204" pitchFamily="34" charset="0"/>
                <a:cs typeface="Times New Roman" panose="02020603050405020304" pitchFamily="18" charset="0"/>
              </a:rPr>
              <a:t>La larghezza della base del picco</a:t>
            </a: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 è la lunghezza del segmento che si ottiene dall'intersezione con la linea di base delle due tangenti ai flessi della gaussiana che descrive il picco cromatografico</a:t>
            </a:r>
            <a:r>
              <a:rPr lang="it-IT" sz="1800" kern="100" dirty="0">
                <a:latin typeface="Calibri" panose="020F0502020204030204" pitchFamily="34" charset="0"/>
                <a:ea typeface="Calibri" panose="020F0502020204030204" pitchFamily="34" charset="0"/>
                <a:cs typeface="Times New Roman" panose="02020603050405020304" pitchFamily="18" charset="0"/>
              </a:rPr>
              <a:t>.</a:t>
            </a:r>
          </a:p>
          <a:p>
            <a:pPr marL="285750" lvl="0" indent="-285750" algn="l">
              <a:lnSpc>
                <a:spcPct val="107000"/>
              </a:lnSpc>
              <a:buFont typeface="Wingdings" panose="05000000000000000000" pitchFamily="2" charset="2"/>
              <a:buChar char="Ø"/>
            </a:pPr>
            <a:r>
              <a:rPr lang="it-IT" sz="1800" b="1" kern="100" dirty="0">
                <a:latin typeface="Times New Roman" panose="02020603050405020304" pitchFamily="18" charset="0"/>
                <a:ea typeface="Calibri" panose="020F0502020204030204" pitchFamily="34" charset="0"/>
                <a:cs typeface="Times New Roman" panose="02020603050405020304" pitchFamily="18" charset="0"/>
              </a:rPr>
              <a:t>L</a:t>
            </a:r>
            <a:r>
              <a:rPr lang="it-IT" sz="1800" b="1" kern="100" dirty="0">
                <a:effectLst/>
                <a:latin typeface="Times New Roman" panose="02020603050405020304" pitchFamily="18" charset="0"/>
                <a:ea typeface="Calibri" panose="020F0502020204030204" pitchFamily="34" charset="0"/>
                <a:cs typeface="Times New Roman" panose="02020603050405020304" pitchFamily="18" charset="0"/>
              </a:rPr>
              <a:t>a larghezza a metà altezza</a:t>
            </a: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 è uguale alla larghezza del picco misurata a metà altezza.</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p:txBody>
      </p:sp>
      <p:pic>
        <p:nvPicPr>
          <p:cNvPr id="4" name="Immagine 3">
            <a:extLst>
              <a:ext uri="{FF2B5EF4-FFF2-40B4-BE49-F238E27FC236}">
                <a16:creationId xmlns:a16="http://schemas.microsoft.com/office/drawing/2014/main" id="{08769DC7-9BFB-FDF3-9E0C-6B58649E98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554" y="1507133"/>
            <a:ext cx="4551553" cy="4873130"/>
          </a:xfrm>
          <a:prstGeom prst="rect">
            <a:avLst/>
          </a:prstGeom>
          <a:noFill/>
          <a:effectLst>
            <a:softEdge rad="63500"/>
          </a:effectLst>
        </p:spPr>
      </p:pic>
    </p:spTree>
    <p:extLst>
      <p:ext uri="{BB962C8B-B14F-4D97-AF65-F5344CB8AC3E}">
        <p14:creationId xmlns:p14="http://schemas.microsoft.com/office/powerpoint/2010/main" val="4053536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9000" b="-9000"/>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3150673" y="-18808"/>
            <a:ext cx="4179189" cy="1403137"/>
          </a:xfrm>
        </p:spPr>
        <p:txBody>
          <a:bodyPr vert="horz" lIns="91440" tIns="45720" rIns="91440" bIns="45720" rtlCol="0" anchor="b">
            <a:normAutofit fontScale="90000"/>
          </a:bodyPr>
          <a:lstStyle/>
          <a:p>
            <a:pPr algn="l"/>
            <a:r>
              <a:rPr lang="en-US" sz="4800" kern="1200" dirty="0">
                <a:solidFill>
                  <a:srgbClr val="FF0000"/>
                </a:solidFill>
                <a:latin typeface="Freestyle Script" panose="030804020302050B0404" pitchFamily="66" charset="0"/>
                <a:cs typeface="Times New Roman" panose="02020603050405020304" pitchFamily="18" charset="0"/>
              </a:rPr>
              <a:t>LA MATERIA</a:t>
            </a:r>
            <a:br>
              <a:rPr lang="en-US" sz="5000" kern="1200" dirty="0">
                <a:solidFill>
                  <a:schemeClr val="tx1"/>
                </a:solidFill>
                <a:latin typeface="+mj-lt"/>
                <a:ea typeface="+mj-ea"/>
                <a:cs typeface="+mj-cs"/>
              </a:rPr>
            </a:br>
            <a:endParaRPr lang="en-US" sz="5000" kern="120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a:extLst>
              <a:ext uri="{FF2B5EF4-FFF2-40B4-BE49-F238E27FC236}">
                <a16:creationId xmlns:a16="http://schemas.microsoft.com/office/drawing/2014/main" id="{310F1E5E-6D10-B129-82E5-415CF1C40FD4}"/>
              </a:ext>
            </a:extLst>
          </p:cNvPr>
          <p:cNvSpPr txBox="1"/>
          <p:nvPr/>
        </p:nvSpPr>
        <p:spPr>
          <a:xfrm>
            <a:off x="48296" y="699464"/>
            <a:ext cx="6996316" cy="35659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La </a:t>
            </a:r>
            <a:r>
              <a:rPr lang="en-US" b="1" dirty="0" err="1">
                <a:latin typeface="Times New Roman" panose="02020603050405020304" pitchFamily="18" charset="0"/>
                <a:cs typeface="Times New Roman" panose="02020603050405020304" pitchFamily="18" charset="0"/>
              </a:rPr>
              <a:t>materia</a:t>
            </a:r>
            <a:r>
              <a:rPr lang="en-US" dirty="0">
                <a:latin typeface="Times New Roman" panose="02020603050405020304" pitchFamily="18" charset="0"/>
                <a:cs typeface="Times New Roman" panose="02020603050405020304" pitchFamily="18" charset="0"/>
              </a:rPr>
              <a:t> è </a:t>
            </a:r>
            <a:r>
              <a:rPr lang="en-US" dirty="0" err="1">
                <a:latin typeface="Times New Roman" panose="02020603050405020304" pitchFamily="18" charset="0"/>
                <a:cs typeface="Times New Roman" panose="02020603050405020304" pitchFamily="18" charset="0"/>
              </a:rPr>
              <a:t>tutto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ciò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occupa</a:t>
            </a:r>
            <a:r>
              <a:rPr lang="en-US" dirty="0">
                <a:latin typeface="Times New Roman" panose="02020603050405020304" pitchFamily="18" charset="0"/>
                <a:cs typeface="Times New Roman" panose="02020603050405020304" pitchFamily="18" charset="0"/>
              </a:rPr>
              <a:t> uno </a:t>
            </a:r>
            <a:r>
              <a:rPr lang="en-US" dirty="0" err="1">
                <a:latin typeface="Times New Roman" panose="02020603050405020304" pitchFamily="18" charset="0"/>
                <a:cs typeface="Times New Roman" panose="02020603050405020304" pitchFamily="18" charset="0"/>
              </a:rPr>
              <a:t>spazio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che</a:t>
            </a:r>
            <a:r>
              <a:rPr lang="en-US" dirty="0">
                <a:latin typeface="Times New Roman" panose="02020603050405020304" pitchFamily="18" charset="0"/>
                <a:cs typeface="Times New Roman" panose="02020603050405020304" pitchFamily="18" charset="0"/>
              </a:rPr>
              <a:t> ha un volume e </a:t>
            </a:r>
            <a:r>
              <a:rPr lang="en-US" dirty="0" err="1">
                <a:latin typeface="Times New Roman" panose="02020603050405020304" pitchFamily="18" charset="0"/>
                <a:cs typeface="Times New Roman" panose="02020603050405020304" pitchFamily="18" charset="0"/>
              </a:rPr>
              <a:t>possiede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massa</a:t>
            </a:r>
            <a:r>
              <a:rPr lang="en-US" dirty="0">
                <a:latin typeface="Times New Roman" panose="02020603050405020304" pitchFamily="18" charset="0"/>
                <a:cs typeface="Times New Roman" panose="02020603050405020304" pitchFamily="18" charset="0"/>
              </a:rPr>
              <a:t>. </a:t>
            </a:r>
          </a:p>
          <a:p>
            <a:pPr indent="-228600">
              <a:lnSpc>
                <a:spcPct val="90000"/>
              </a:lnSpc>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Essa </a:t>
            </a:r>
            <a:r>
              <a:rPr lang="en-US" dirty="0" err="1">
                <a:latin typeface="Times New Roman" panose="02020603050405020304" pitchFamily="18" charset="0"/>
                <a:cs typeface="Times New Roman" panose="02020603050405020304" pitchFamily="18" charset="0"/>
              </a:rPr>
              <a:t>può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esistere</a:t>
            </a:r>
            <a:r>
              <a:rPr lang="en-US" dirty="0">
                <a:latin typeface="Times New Roman" panose="02020603050405020304" pitchFamily="18" charset="0"/>
                <a:cs typeface="Times New Roman" panose="02020603050405020304" pitchFamily="18" charset="0"/>
              </a:rPr>
              <a:t> in </a:t>
            </a:r>
            <a:r>
              <a:rPr lang="en-US" dirty="0" err="1">
                <a:latin typeface="Times New Roman" panose="02020603050405020304" pitchFamily="18" charset="0"/>
                <a:cs typeface="Times New Roman" panose="02020603050405020304" pitchFamily="18" charset="0"/>
              </a:rPr>
              <a:t>tre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stati</a:t>
            </a:r>
            <a:r>
              <a:rPr lang="en-US" dirty="0">
                <a:latin typeface="Times New Roman" panose="02020603050405020304" pitchFamily="18" charset="0"/>
                <a:cs typeface="Times New Roman" panose="02020603050405020304" pitchFamily="18" charset="0"/>
              </a:rPr>
              <a:t> di </a:t>
            </a:r>
            <a:r>
              <a:rPr lang="en-US" dirty="0" err="1">
                <a:latin typeface="Times New Roman" panose="02020603050405020304" pitchFamily="18" charset="0"/>
                <a:cs typeface="Times New Roman" panose="02020603050405020304" pitchFamily="18" charset="0"/>
              </a:rPr>
              <a:t>aggregazione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solido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liquido</a:t>
            </a:r>
            <a:r>
              <a:rPr lang="en-US" dirty="0">
                <a:latin typeface="Times New Roman" panose="02020603050405020304" pitchFamily="18" charset="0"/>
                <a:cs typeface="Times New Roman" panose="02020603050405020304" pitchFamily="18" charset="0"/>
              </a:rPr>
              <a:t> e </a:t>
            </a:r>
            <a:r>
              <a:rPr lang="en-US" dirty="0" err="1">
                <a:latin typeface="Times New Roman" panose="02020603050405020304" pitchFamily="18" charset="0"/>
                <a:cs typeface="Times New Roman" panose="02020603050405020304" pitchFamily="18" charset="0"/>
              </a:rPr>
              <a:t>gassoso</a:t>
            </a:r>
            <a:r>
              <a:rPr lang="en-US" dirty="0">
                <a:latin typeface="Times New Roman" panose="02020603050405020304" pitchFamily="18" charset="0"/>
                <a:cs typeface="Times New Roman" panose="02020603050405020304" pitchFamily="18" charset="0"/>
              </a:rPr>
              <a:t>; e </a:t>
            </a:r>
            <a:r>
              <a:rPr lang="en-US" dirty="0" err="1">
                <a:latin typeface="Times New Roman" panose="02020603050405020304" pitchFamily="18" charset="0"/>
                <a:cs typeface="Times New Roman" panose="02020603050405020304" pitchFamily="18" charset="0"/>
              </a:rPr>
              <a:t>può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cambiare</a:t>
            </a:r>
            <a:r>
              <a:rPr lang="en-US" dirty="0">
                <a:latin typeface="Times New Roman" panose="02020603050405020304" pitchFamily="18" charset="0"/>
                <a:cs typeface="Times New Roman" panose="02020603050405020304" pitchFamily="18" charset="0"/>
              </a:rPr>
              <a:t> il </a:t>
            </a:r>
            <a:r>
              <a:rPr lang="en-US" dirty="0" err="1">
                <a:latin typeface="Times New Roman" panose="02020603050405020304" pitchFamily="18" charset="0"/>
                <a:cs typeface="Times New Roman" panose="02020603050405020304" pitchFamily="18" charset="0"/>
              </a:rPr>
              <a:t>suo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stato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fisico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tramite</a:t>
            </a:r>
            <a:r>
              <a:rPr lang="en-US" dirty="0">
                <a:latin typeface="Times New Roman" panose="02020603050405020304" pitchFamily="18" charset="0"/>
                <a:cs typeface="Times New Roman" panose="02020603050405020304" pitchFamily="18" charset="0"/>
              </a:rPr>
              <a:t> opportune </a:t>
            </a:r>
            <a:r>
              <a:rPr lang="en-US" dirty="0" err="1">
                <a:latin typeface="Times New Roman" panose="02020603050405020304" pitchFamily="18" charset="0"/>
                <a:cs typeface="Times New Roman" panose="02020603050405020304" pitchFamily="18" charset="0"/>
              </a:rPr>
              <a:t>variazioni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della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temperatura</a:t>
            </a:r>
            <a:r>
              <a:rPr lang="en-US" dirty="0">
                <a:latin typeface="Times New Roman" panose="02020603050405020304" pitchFamily="18" charset="0"/>
                <a:cs typeface="Times New Roman" panose="02020603050405020304" pitchFamily="18" charset="0"/>
              </a:rPr>
              <a:t> e/o </a:t>
            </a:r>
            <a:r>
              <a:rPr lang="en-US" dirty="0" err="1">
                <a:latin typeface="Times New Roman" panose="02020603050405020304" pitchFamily="18" charset="0"/>
                <a:cs typeface="Times New Roman" panose="02020603050405020304" pitchFamily="18" charset="0"/>
              </a:rPr>
              <a:t>della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pressione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Tali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trasformazioni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sono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trasformazioni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fisiche</a:t>
            </a:r>
            <a:r>
              <a:rPr lang="en-US" dirty="0">
                <a:latin typeface="Times New Roman" panose="02020603050405020304" pitchFamily="18" charset="0"/>
                <a:cs typeface="Times New Roman" panose="02020603050405020304" pitchFamily="18" charset="0"/>
              </a:rPr>
              <a:t> e </a:t>
            </a:r>
            <a:r>
              <a:rPr lang="en-US" dirty="0" err="1">
                <a:latin typeface="Times New Roman" panose="02020603050405020304" pitchFamily="18" charset="0"/>
                <a:cs typeface="Times New Roman" panose="02020603050405020304" pitchFamily="18" charset="0"/>
              </a:rPr>
              <a:t>vengono</a:t>
            </a:r>
            <a:r>
              <a:rPr lang="en-US" dirty="0">
                <a:latin typeface="Times New Roman" panose="02020603050405020304" pitchFamily="18" charset="0"/>
                <a:cs typeface="Times New Roman" panose="02020603050405020304" pitchFamily="18" charset="0"/>
              </a:rPr>
              <a:t> denominate </a:t>
            </a:r>
            <a:r>
              <a:rPr lang="en-US" dirty="0" err="1">
                <a:latin typeface="Times New Roman" panose="02020603050405020304" pitchFamily="18" charset="0"/>
                <a:cs typeface="Times New Roman" panose="02020603050405020304" pitchFamily="18" charset="0"/>
              </a:rPr>
              <a:t>passaggi</a:t>
            </a:r>
            <a:r>
              <a:rPr lang="en-US" dirty="0">
                <a:latin typeface="Times New Roman" panose="02020603050405020304" pitchFamily="18" charset="0"/>
                <a:cs typeface="Times New Roman" panose="02020603050405020304" pitchFamily="18" charset="0"/>
              </a:rPr>
              <a:t> di </a:t>
            </a:r>
            <a:r>
              <a:rPr lang="en-US" dirty="0" err="1">
                <a:latin typeface="Times New Roman" panose="02020603050405020304" pitchFamily="18" charset="0"/>
                <a:cs typeface="Times New Roman" panose="02020603050405020304" pitchFamily="18" charset="0"/>
              </a:rPr>
              <a:t>stato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della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materia</a:t>
            </a:r>
            <a:r>
              <a:rPr lang="en-US" dirty="0">
                <a:latin typeface="Times New Roman" panose="02020603050405020304" pitchFamily="18" charset="0"/>
                <a:cs typeface="Times New Roman" panose="02020603050405020304" pitchFamily="18" charset="0"/>
              </a:rPr>
              <a:t>. </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p:txBody>
      </p:sp>
      <p:pic>
        <p:nvPicPr>
          <p:cNvPr id="4" name="Immagine 3" descr="Immagine che contiene diagramma&#10;&#10;Descrizione generata automaticamente">
            <a:extLst>
              <a:ext uri="{FF2B5EF4-FFF2-40B4-BE49-F238E27FC236}">
                <a16:creationId xmlns:a16="http://schemas.microsoft.com/office/drawing/2014/main" id="{25B2F2D0-E37F-0F15-7F44-BFBE27250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509" y="248936"/>
            <a:ext cx="4024016" cy="3031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asellaDiTesto 5">
            <a:extLst>
              <a:ext uri="{FF2B5EF4-FFF2-40B4-BE49-F238E27FC236}">
                <a16:creationId xmlns:a16="http://schemas.microsoft.com/office/drawing/2014/main" id="{B4492C53-E641-2C3F-A9BE-783FDC65DE26}"/>
              </a:ext>
            </a:extLst>
          </p:cNvPr>
          <p:cNvSpPr txBox="1"/>
          <p:nvPr/>
        </p:nvSpPr>
        <p:spPr>
          <a:xfrm>
            <a:off x="101895" y="2782669"/>
            <a:ext cx="6410871" cy="646331"/>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La materia può presentarsi sottoforma di sostanze pure o di miscugli. </a:t>
            </a:r>
          </a:p>
        </p:txBody>
      </p:sp>
      <p:sp>
        <p:nvSpPr>
          <p:cNvPr id="8" name="CasellaDiTesto 7">
            <a:extLst>
              <a:ext uri="{FF2B5EF4-FFF2-40B4-BE49-F238E27FC236}">
                <a16:creationId xmlns:a16="http://schemas.microsoft.com/office/drawing/2014/main" id="{D622DBB9-1F51-B554-CF96-760BBC96185D}"/>
              </a:ext>
            </a:extLst>
          </p:cNvPr>
          <p:cNvSpPr txBox="1"/>
          <p:nvPr/>
        </p:nvSpPr>
        <p:spPr>
          <a:xfrm>
            <a:off x="101895" y="3619625"/>
            <a:ext cx="7371925" cy="2862322"/>
          </a:xfrm>
          <a:prstGeom prst="rect">
            <a:avLst/>
          </a:prstGeom>
          <a:noFill/>
        </p:spPr>
        <p:txBody>
          <a:bodyPr wrap="square">
            <a:spAutoFit/>
          </a:bodyPr>
          <a:lstStyle/>
          <a:p>
            <a:pPr marL="285750" indent="-285750">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Sono sostanze pure i materiali che presentano proprietà intensive (come la densità, il peso specifico, la temperatura di fusione, la temperatura di ebollizione) che si ripetono costantemente in ogni suo campione (es: acqua distillata). </a:t>
            </a:r>
          </a:p>
          <a:p>
            <a:pPr marL="285750" indent="-285750">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Le sostanze pure a loro volta possono essere classificate in                                                                               elementi (specie chimiche che non possono essere scomposte                                                                        in specie più semplici, in quanto formate da atomi dello stesso                                                              tipo) e composti (che a differenza degli elementi, possono                                                                essere scomposti in sostanze più semplici in quanto sono                                                                                                                          formati da atomi di tipo diverso.                                                                                                                                      </a:t>
            </a:r>
          </a:p>
        </p:txBody>
      </p:sp>
      <p:pic>
        <p:nvPicPr>
          <p:cNvPr id="9" name="Immagine 8">
            <a:extLst>
              <a:ext uri="{FF2B5EF4-FFF2-40B4-BE49-F238E27FC236}">
                <a16:creationId xmlns:a16="http://schemas.microsoft.com/office/drawing/2014/main" id="{11065086-C88A-85AA-B1E7-6045E5839969}"/>
              </a:ext>
            </a:extLst>
          </p:cNvPr>
          <p:cNvPicPr>
            <a:picLocks noChangeAspect="1"/>
          </p:cNvPicPr>
          <p:nvPr/>
        </p:nvPicPr>
        <p:blipFill>
          <a:blip r:embed="rId4"/>
          <a:stretch>
            <a:fillRect/>
          </a:stretch>
        </p:blipFill>
        <p:spPr>
          <a:xfrm>
            <a:off x="8623305" y="3732698"/>
            <a:ext cx="3350393" cy="2862323"/>
          </a:xfrm>
          <a:prstGeom prst="rect">
            <a:avLst/>
          </a:prstGeom>
        </p:spPr>
      </p:pic>
    </p:spTree>
    <p:extLst>
      <p:ext uri="{BB962C8B-B14F-4D97-AF65-F5344CB8AC3E}">
        <p14:creationId xmlns:p14="http://schemas.microsoft.com/office/powerpoint/2010/main" val="3077983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3962671" y="1413561"/>
            <a:ext cx="8050984" cy="1733476"/>
          </a:xfrm>
        </p:spPr>
        <p:txBody>
          <a:bodyPr/>
          <a:lstStyle/>
          <a:p>
            <a:pPr algn="just"/>
            <a:r>
              <a:rPr lang="it-IT" b="1" kern="100" dirty="0">
                <a:effectLst/>
                <a:latin typeface="Times New Roman" panose="02020603050405020304" pitchFamily="18" charset="0"/>
                <a:ea typeface="Calibri" panose="020F0502020204030204" pitchFamily="34" charset="0"/>
                <a:cs typeface="Times New Roman" panose="02020603050405020304" pitchFamily="18" charset="0"/>
              </a:rPr>
              <a:t>Selettività</a:t>
            </a:r>
            <a:r>
              <a:rPr lang="it-IT" sz="1800" b="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 E’ definita come la capacità di una colonna di fornire picchi distanziati e dipende dalla temperatura e dalla natura della fase stazionaria. A fianco sono riportati due cromatogrammi, di una miscela di due composti, ottenuti con due diverse fasi stazionarie: nel secondo caso si ha una maggior selettività. </a:t>
            </a:r>
          </a:p>
          <a:p>
            <a:endParaRPr lang="it-IT" dirty="0">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DCAC3F2E-EAE8-D290-F808-FAC4E7F002F7}"/>
              </a:ext>
            </a:extLst>
          </p:cNvPr>
          <p:cNvSpPr txBox="1"/>
          <p:nvPr/>
        </p:nvSpPr>
        <p:spPr>
          <a:xfrm>
            <a:off x="480992" y="291267"/>
            <a:ext cx="10900938" cy="584775"/>
          </a:xfrm>
          <a:prstGeom prst="rect">
            <a:avLst/>
          </a:prstGeom>
          <a:noFill/>
        </p:spPr>
        <p:txBody>
          <a:bodyPr wrap="square" rtlCol="0">
            <a:spAutoFit/>
          </a:bodyPr>
          <a:lstStyle/>
          <a:p>
            <a:r>
              <a:rPr lang="it-IT" sz="3200" b="1" dirty="0">
                <a:solidFill>
                  <a:srgbClr val="FF0000"/>
                </a:solidFill>
                <a:latin typeface="Freestyle Script" panose="030804020302050B0404" pitchFamily="66" charset="0"/>
                <a:cs typeface="Times New Roman" panose="02020603050405020304" pitchFamily="18" charset="0"/>
              </a:rPr>
              <a:t>RISOLUZIONE, SELETTIVITÀ ED EFFICIENZA</a:t>
            </a:r>
          </a:p>
        </p:txBody>
      </p:sp>
      <p:pic>
        <p:nvPicPr>
          <p:cNvPr id="5" name="Immagine 4" descr="Immagine che contiene diagramma&#10;&#10;Descrizione generata automaticamente">
            <a:extLst>
              <a:ext uri="{FF2B5EF4-FFF2-40B4-BE49-F238E27FC236}">
                <a16:creationId xmlns:a16="http://schemas.microsoft.com/office/drawing/2014/main" id="{0984C160-F6B7-135E-E2B6-53F2D6F66A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92" y="925973"/>
            <a:ext cx="2871497" cy="2897052"/>
          </a:xfrm>
          <a:prstGeom prst="rect">
            <a:avLst/>
          </a:prstGeom>
          <a:effectLst>
            <a:softEdge rad="63500"/>
          </a:effectLst>
        </p:spPr>
      </p:pic>
      <p:sp>
        <p:nvSpPr>
          <p:cNvPr id="6" name="CasellaDiTesto 5">
            <a:extLst>
              <a:ext uri="{FF2B5EF4-FFF2-40B4-BE49-F238E27FC236}">
                <a16:creationId xmlns:a16="http://schemas.microsoft.com/office/drawing/2014/main" id="{AD1AF3DA-0269-F7B2-9DB2-82316E4B8D02}"/>
              </a:ext>
            </a:extLst>
          </p:cNvPr>
          <p:cNvSpPr txBox="1"/>
          <p:nvPr/>
        </p:nvSpPr>
        <p:spPr>
          <a:xfrm>
            <a:off x="178345" y="3992264"/>
            <a:ext cx="8413557" cy="2677656"/>
          </a:xfrm>
          <a:prstGeom prst="rect">
            <a:avLst/>
          </a:prstGeom>
          <a:noFill/>
        </p:spPr>
        <p:txBody>
          <a:bodyPr wrap="square" rtlCol="0">
            <a:spAutoFit/>
          </a:bodyPr>
          <a:lstStyle/>
          <a:p>
            <a:pPr algn="just"/>
            <a:r>
              <a:rPr lang="it-IT" sz="2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Efficienza</a:t>
            </a:r>
            <a:r>
              <a:rPr lang="it-IT"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 la capacità del sistema cromatografico di mantenere compatta la banda di eluizione di una sostanza lungo tutto il percorso della fase mobile. Ciò significa ottenere picchi alti e stretti all’uscita della colonna. La cosa </a:t>
            </a:r>
            <a:r>
              <a:rPr lang="it-IT"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é</a:t>
            </a:r>
            <a:r>
              <a:rPr lang="it-IT"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di grande importanza, perché qualora due sostanze avessero tempi di ritenzione molto vicini se ne potrebbe ottenere ugualmente la separazione. Quindi, </a:t>
            </a:r>
            <a:r>
              <a:rPr lang="it-IT"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quanto più stretti sono i picchi tanto più efficiente risulta la colonna</a:t>
            </a:r>
            <a:r>
              <a:rPr lang="it-IT"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fianco sono riportati due cromatogrammi di una miscela di due sostanze effettuati con colonne diverse; in ambedue i casi si ha la stessa selettività, ma nel secondo caso si ha una maggior efficienza.</a:t>
            </a:r>
            <a:endParaRPr lang="it-IT"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it-IT" dirty="0"/>
          </a:p>
        </p:txBody>
      </p:sp>
      <p:pic>
        <p:nvPicPr>
          <p:cNvPr id="7" name="Immagine 6" descr="Immagine che contiene diagramma&#10;&#10;Descrizione generata automaticamente">
            <a:extLst>
              <a:ext uri="{FF2B5EF4-FFF2-40B4-BE49-F238E27FC236}">
                <a16:creationId xmlns:a16="http://schemas.microsoft.com/office/drawing/2014/main" id="{A97B9985-EBB9-AC75-FD52-B446FD6C5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5523" y="3024227"/>
            <a:ext cx="3218132" cy="3328041"/>
          </a:xfrm>
          <a:prstGeom prst="rect">
            <a:avLst/>
          </a:prstGeom>
          <a:effectLst>
            <a:softEdge rad="63500"/>
          </a:effectLst>
        </p:spPr>
      </p:pic>
    </p:spTree>
    <p:extLst>
      <p:ext uri="{BB962C8B-B14F-4D97-AF65-F5344CB8AC3E}">
        <p14:creationId xmlns:p14="http://schemas.microsoft.com/office/powerpoint/2010/main" val="4032278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7" name="Rectangle 5">
            <a:extLst>
              <a:ext uri="{FF2B5EF4-FFF2-40B4-BE49-F238E27FC236}">
                <a16:creationId xmlns:a16="http://schemas.microsoft.com/office/drawing/2014/main" id="{91D3053A-E529-ADB3-6575-7C2933B54AF3}"/>
              </a:ext>
            </a:extLst>
          </p:cNvPr>
          <p:cNvSpPr>
            <a:spLocks noChangeArrowheads="1"/>
          </p:cNvSpPr>
          <p:nvPr/>
        </p:nvSpPr>
        <p:spPr bwMode="auto">
          <a:xfrm>
            <a:off x="288758" y="662372"/>
            <a:ext cx="10648936"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3200" b="1" i="0" u="none" strike="noStrike" cap="none" normalizeH="0" baseline="0" dirty="0">
                <a:ln>
                  <a:noFill/>
                </a:ln>
                <a:solidFill>
                  <a:srgbClr val="000000"/>
                </a:solidFill>
                <a:effectLst/>
                <a:latin typeface="Freestyle Script" panose="030804020302050B0404" pitchFamily="66" charset="0"/>
                <a:ea typeface="Calibri" panose="020F0502020204030204" pitchFamily="34" charset="0"/>
                <a:cs typeface="Times New Roman" panose="02020603050405020304" pitchFamily="18" charset="0"/>
              </a:rPr>
              <a:t>RISOLUZIONE. </a:t>
            </a:r>
            <a:r>
              <a:rPr kumimoji="0" lang="it-IT" altLang="it-IT"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Questo fattore tiene conto sia della selettività che dell’efficienza, e indica il grado di effettiva separazione ottenuto per due sostanze in un processo cromatografico. </a:t>
            </a:r>
            <a:endParaRPr kumimoji="0" lang="it-IT" altLang="it-IT"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2052" name="Immagine 11" descr="DAL&#10;">
            <a:extLst>
              <a:ext uri="{FF2B5EF4-FFF2-40B4-BE49-F238E27FC236}">
                <a16:creationId xmlns:a16="http://schemas.microsoft.com/office/drawing/2014/main" id="{E530B6A2-9DDF-4084-8A42-2EAD5B34B0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00" t="2247" r="5398" b="15492"/>
          <a:stretch/>
        </p:blipFill>
        <p:spPr bwMode="auto">
          <a:xfrm>
            <a:off x="417094" y="2057932"/>
            <a:ext cx="2534653" cy="6596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A5699266-53BC-8BD7-45BE-2C822BB77DB2}"/>
              </a:ext>
            </a:extLst>
          </p:cNvPr>
          <p:cNvSpPr>
            <a:spLocks noChangeArrowheads="1"/>
          </p:cNvSpPr>
          <p:nvPr/>
        </p:nvSpPr>
        <p:spPr bwMode="auto">
          <a:xfrm>
            <a:off x="288758" y="2481943"/>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it-IT" altLang="it-IT"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a:ln>
                <a:noFill/>
              </a:ln>
              <a:solidFill>
                <a:schemeClr val="tx1"/>
              </a:solidFill>
              <a:effectLst/>
              <a:latin typeface="Arial" panose="020B0604020202020204" pitchFamily="34" charset="0"/>
            </a:endParaRPr>
          </a:p>
        </p:txBody>
      </p:sp>
      <p:pic>
        <p:nvPicPr>
          <p:cNvPr id="9" name="Immagine 8" descr="Immagine che contiene diagramma&#10;&#10;Descrizione generata automaticamente">
            <a:extLst>
              <a:ext uri="{FF2B5EF4-FFF2-40B4-BE49-F238E27FC236}">
                <a16:creationId xmlns:a16="http://schemas.microsoft.com/office/drawing/2014/main" id="{40544869-C4B1-0D46-AD7B-E1C79CF168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32" t="988" r="-1" b="6667"/>
          <a:stretch/>
        </p:blipFill>
        <p:spPr bwMode="auto">
          <a:xfrm>
            <a:off x="198674" y="3166276"/>
            <a:ext cx="5800192" cy="27320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10" name="Immagine 9" descr="Immagine che contiene diagramma&#10;&#10;Descrizione generata automaticamente">
            <a:extLst>
              <a:ext uri="{FF2B5EF4-FFF2-40B4-BE49-F238E27FC236}">
                <a16:creationId xmlns:a16="http://schemas.microsoft.com/office/drawing/2014/main" id="{5ADD7D84-A398-F13E-E286-5327D7D7E3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0863" y="3166276"/>
            <a:ext cx="5472581" cy="24708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30233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630936" y="639520"/>
            <a:ext cx="3429000" cy="1719072"/>
          </a:xfrm>
        </p:spPr>
        <p:txBody>
          <a:bodyPr vert="horz" lIns="91440" tIns="45720" rIns="91440" bIns="45720" rtlCol="0" anchor="b">
            <a:normAutofit/>
          </a:bodyPr>
          <a:lstStyle/>
          <a:p>
            <a:pPr algn="l"/>
            <a:br>
              <a:rPr lang="en-US" sz="5400" kern="1200">
                <a:solidFill>
                  <a:schemeClr val="tx1"/>
                </a:solidFill>
                <a:latin typeface="+mj-lt"/>
                <a:ea typeface="+mj-ea"/>
                <a:cs typeface="+mj-cs"/>
              </a:rPr>
            </a:br>
            <a:endParaRPr lang="en-US" sz="5400" kern="120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630936" y="2807208"/>
            <a:ext cx="3429000" cy="3410712"/>
          </a:xfrm>
        </p:spPr>
        <p:txBody>
          <a:bodyPr vert="horz" lIns="91440" tIns="45720" rIns="91440" bIns="45720" rtlCol="0" anchor="t">
            <a:normAutofit lnSpcReduction="10000"/>
          </a:bodyPr>
          <a:lstStyle/>
          <a:p>
            <a:pPr algn="l"/>
            <a:r>
              <a:rPr lang="en-US" sz="2200" dirty="0">
                <a:latin typeface="Times New Roman" panose="02020603050405020304" pitchFamily="18" charset="0"/>
                <a:cs typeface="Times New Roman" panose="02020603050405020304" pitchFamily="18" charset="0"/>
              </a:rPr>
              <a:t>È</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possibile</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classificare</a:t>
            </a:r>
            <a:r>
              <a:rPr lang="en-US" sz="2200" dirty="0">
                <a:effectLst/>
                <a:latin typeface="Times New Roman" panose="02020603050405020304" pitchFamily="18" charset="0"/>
                <a:cs typeface="Times New Roman" panose="02020603050405020304" pitchFamily="18" charset="0"/>
              </a:rPr>
              <a:t> le </a:t>
            </a:r>
            <a:r>
              <a:rPr lang="en-US" sz="2200" dirty="0" err="1">
                <a:effectLst/>
                <a:latin typeface="Times New Roman" panose="02020603050405020304" pitchFamily="18" charset="0"/>
                <a:cs typeface="Times New Roman" panose="02020603050405020304" pitchFamily="18" charset="0"/>
              </a:rPr>
              <a:t>varie</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tecniche</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cromatografiche</a:t>
            </a:r>
            <a:r>
              <a:rPr lang="en-US" sz="2200" dirty="0">
                <a:effectLst/>
                <a:latin typeface="Times New Roman" panose="02020603050405020304" pitchFamily="18" charset="0"/>
                <a:cs typeface="Times New Roman" panose="02020603050405020304" pitchFamily="18" charset="0"/>
              </a:rPr>
              <a:t> in </a:t>
            </a:r>
            <a:r>
              <a:rPr lang="en-US" sz="2200" dirty="0" err="1">
                <a:effectLst/>
                <a:latin typeface="Times New Roman" panose="02020603050405020304" pitchFamily="18" charset="0"/>
                <a:cs typeface="Times New Roman" panose="02020603050405020304" pitchFamily="18" charset="0"/>
              </a:rPr>
              <a:t>diversi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modi</a:t>
            </a:r>
            <a:r>
              <a:rPr lang="en-US" sz="2200" dirty="0">
                <a:effectLst/>
                <a:latin typeface="Times New Roman" panose="02020603050405020304" pitchFamily="18" charset="0"/>
                <a:cs typeface="Times New Roman" panose="02020603050405020304" pitchFamily="18" charset="0"/>
              </a:rPr>
              <a:t>:</a:t>
            </a:r>
          </a:p>
          <a:p>
            <a:pPr marL="285750" indent="-228600" algn="l">
              <a:buFont typeface="Arial" panose="020B0604020202020204" pitchFamily="34" charset="0"/>
              <a:buChar char="•"/>
            </a:pPr>
            <a:r>
              <a:rPr lang="en-US" sz="2200" dirty="0">
                <a:effectLst/>
                <a:latin typeface="Times New Roman" panose="02020603050405020304" pitchFamily="18" charset="0"/>
                <a:cs typeface="Times New Roman" panose="02020603050405020304" pitchFamily="18" charset="0"/>
              </a:rPr>
              <a:t> in base al </a:t>
            </a:r>
            <a:r>
              <a:rPr lang="en-US" sz="2200" dirty="0" err="1">
                <a:effectLst/>
                <a:latin typeface="Times New Roman" panose="02020603050405020304" pitchFamily="18" charset="0"/>
                <a:cs typeface="Times New Roman" panose="02020603050405020304" pitchFamily="18" charset="0"/>
              </a:rPr>
              <a:t>meccanismo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principale</a:t>
            </a:r>
            <a:r>
              <a:rPr lang="en-US" sz="2200" dirty="0">
                <a:effectLst/>
                <a:latin typeface="Times New Roman" panose="02020603050405020304" pitchFamily="18" charset="0"/>
                <a:cs typeface="Times New Roman" panose="02020603050405020304" pitchFamily="18" charset="0"/>
              </a:rPr>
              <a:t> di </a:t>
            </a:r>
            <a:r>
              <a:rPr lang="en-US" sz="2200" dirty="0" err="1">
                <a:effectLst/>
                <a:latin typeface="Times New Roman" panose="02020603050405020304" pitchFamily="18" charset="0"/>
                <a:cs typeface="Times New Roman" panose="02020603050405020304" pitchFamily="18" charset="0"/>
              </a:rPr>
              <a:t>separazione</a:t>
            </a:r>
            <a:r>
              <a:rPr lang="en-US" sz="2200" dirty="0">
                <a:effectLst/>
                <a:latin typeface="Times New Roman" panose="02020603050405020304" pitchFamily="18" charset="0"/>
                <a:cs typeface="Times New Roman" panose="02020603050405020304" pitchFamily="18" charset="0"/>
              </a:rPr>
              <a:t>;</a:t>
            </a:r>
          </a:p>
          <a:p>
            <a:pPr marL="285750" indent="-228600" algn="l">
              <a:buFont typeface="Arial" panose="020B0604020202020204" pitchFamily="34" charset="0"/>
              <a:buChar char="•"/>
            </a:pPr>
            <a:r>
              <a:rPr lang="en-US" sz="2200" dirty="0">
                <a:effectLst/>
                <a:latin typeface="Times New Roman" panose="02020603050405020304" pitchFamily="18" charset="0"/>
                <a:cs typeface="Times New Roman" panose="02020603050405020304" pitchFamily="18" charset="0"/>
              </a:rPr>
              <a:t> in base al </a:t>
            </a:r>
            <a:r>
              <a:rPr lang="en-US" sz="2200" dirty="0" err="1">
                <a:effectLst/>
                <a:latin typeface="Times New Roman" panose="02020603050405020304" pitchFamily="18" charset="0"/>
                <a:cs typeface="Times New Roman" panose="02020603050405020304" pitchFamily="18" charset="0"/>
              </a:rPr>
              <a:t>tipo</a:t>
            </a:r>
            <a:r>
              <a:rPr lang="en-US" sz="2200" dirty="0">
                <a:effectLst/>
                <a:latin typeface="Times New Roman" panose="02020603050405020304" pitchFamily="18" charset="0"/>
                <a:cs typeface="Times New Roman" panose="02020603050405020304" pitchFamily="18" charset="0"/>
              </a:rPr>
              <a:t> di </a:t>
            </a:r>
            <a:r>
              <a:rPr lang="en-US" sz="2200" dirty="0" err="1">
                <a:effectLst/>
                <a:latin typeface="Times New Roman" panose="02020603050405020304" pitchFamily="18" charset="0"/>
                <a:cs typeface="Times New Roman" panose="02020603050405020304" pitchFamily="18" charset="0"/>
              </a:rPr>
              <a:t>fase</a:t>
            </a:r>
            <a:r>
              <a:rPr lang="en-US" sz="2200" dirty="0">
                <a:effectLst/>
                <a:latin typeface="Times New Roman" panose="02020603050405020304" pitchFamily="18" charset="0"/>
                <a:cs typeface="Times New Roman" panose="02020603050405020304" pitchFamily="18" charset="0"/>
              </a:rPr>
              <a:t> mobile;</a:t>
            </a:r>
          </a:p>
          <a:p>
            <a:pPr marL="285750" indent="-228600" algn="l">
              <a:buFont typeface="Arial" panose="020B0604020202020204" pitchFamily="34" charset="0"/>
              <a:buChar char="•"/>
            </a:pPr>
            <a:r>
              <a:rPr lang="en-US" sz="2200" dirty="0">
                <a:effectLst/>
                <a:latin typeface="Times New Roman" panose="02020603050405020304" pitchFamily="18" charset="0"/>
                <a:cs typeface="Times New Roman" panose="02020603050405020304" pitchFamily="18" charset="0"/>
              </a:rPr>
              <a:t> secondo la </a:t>
            </a:r>
            <a:r>
              <a:rPr lang="en-US" sz="2200" dirty="0" err="1">
                <a:effectLst/>
                <a:latin typeface="Times New Roman" panose="02020603050405020304" pitchFamily="18" charset="0"/>
                <a:cs typeface="Times New Roman" panose="02020603050405020304" pitchFamily="18" charset="0"/>
              </a:rPr>
              <a:t>strumentazione</a:t>
            </a:r>
            <a:r>
              <a:rPr lang="en-US" sz="2200" dirty="0">
                <a:effectLst/>
                <a:latin typeface="Times New Roman" panose="02020603050405020304" pitchFamily="18" charset="0"/>
                <a:cs typeface="Times New Roman" panose="02020603050405020304" pitchFamily="18" charset="0"/>
              </a:rPr>
              <a:t>.</a:t>
            </a:r>
          </a:p>
          <a:p>
            <a:pPr indent="-228600" algn="l">
              <a:buFont typeface="Arial" panose="020B0604020202020204" pitchFamily="34" charset="0"/>
              <a:buChar char="•"/>
            </a:pPr>
            <a:endParaRPr lang="en-US" sz="2200" dirty="0"/>
          </a:p>
        </p:txBody>
      </p:sp>
      <p:pic>
        <p:nvPicPr>
          <p:cNvPr id="7" name="Immagine 6" descr="Immagine che contiene tavolo&#10;&#10;Descrizione generata automaticamente">
            <a:extLst>
              <a:ext uri="{FF2B5EF4-FFF2-40B4-BE49-F238E27FC236}">
                <a16:creationId xmlns:a16="http://schemas.microsoft.com/office/drawing/2014/main" id="{C1036F24-CB13-8ACE-A179-8F3587486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397" y="2399035"/>
            <a:ext cx="7180704" cy="3787821"/>
          </a:xfrm>
          <a:prstGeom prst="rect">
            <a:avLst/>
          </a:prstGeom>
        </p:spPr>
      </p:pic>
      <p:sp>
        <p:nvSpPr>
          <p:cNvPr id="5" name="CasellaDiTesto 4">
            <a:extLst>
              <a:ext uri="{FF2B5EF4-FFF2-40B4-BE49-F238E27FC236}">
                <a16:creationId xmlns:a16="http://schemas.microsoft.com/office/drawing/2014/main" id="{2188EAAB-DD42-79E1-5F90-E2BFBD941A79}"/>
              </a:ext>
            </a:extLst>
          </p:cNvPr>
          <p:cNvSpPr txBox="1"/>
          <p:nvPr/>
        </p:nvSpPr>
        <p:spPr>
          <a:xfrm>
            <a:off x="312962" y="1081560"/>
            <a:ext cx="7170821" cy="646331"/>
          </a:xfrm>
          <a:prstGeom prst="rect">
            <a:avLst/>
          </a:prstGeom>
          <a:noFill/>
        </p:spPr>
        <p:txBody>
          <a:bodyPr wrap="square" rtlCol="0">
            <a:spAutoFit/>
          </a:bodyPr>
          <a:lstStyle/>
          <a:p>
            <a:pPr>
              <a:spcAft>
                <a:spcPts val="600"/>
              </a:spcAft>
            </a:pPr>
            <a:r>
              <a:rPr lang="it-IT" sz="3600" dirty="0">
                <a:solidFill>
                  <a:srgbClr val="FF0000"/>
                </a:solidFill>
                <a:latin typeface="Freestyle Script" panose="030804020302050B0404" pitchFamily="66" charset="0"/>
                <a:cs typeface="Times New Roman" panose="02020603050405020304" pitchFamily="18" charset="0"/>
              </a:rPr>
              <a:t>TECNICHE CROMATOGRAFICHE</a:t>
            </a:r>
          </a:p>
        </p:txBody>
      </p:sp>
    </p:spTree>
    <p:extLst>
      <p:ext uri="{BB962C8B-B14F-4D97-AF65-F5344CB8AC3E}">
        <p14:creationId xmlns:p14="http://schemas.microsoft.com/office/powerpoint/2010/main" val="236609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872197" y="5152387"/>
            <a:ext cx="10098833" cy="4152122"/>
          </a:xfrm>
        </p:spPr>
        <p:txBody>
          <a:bodyPr/>
          <a:lstStyle/>
          <a:p>
            <a:pPr algn="just"/>
            <a:r>
              <a:rPr lang="it-IT" b="1" dirty="0">
                <a:latin typeface="Times New Roman" panose="02020603050405020304" pitchFamily="18" charset="0"/>
                <a:cs typeface="Times New Roman" panose="02020603050405020304" pitchFamily="18" charset="0"/>
              </a:rPr>
              <a:t>SU COLONNA</a:t>
            </a:r>
          </a:p>
        </p:txBody>
      </p:sp>
      <p:pic>
        <p:nvPicPr>
          <p:cNvPr id="5" name="Immagine 4">
            <a:extLst>
              <a:ext uri="{FF2B5EF4-FFF2-40B4-BE49-F238E27FC236}">
                <a16:creationId xmlns:a16="http://schemas.microsoft.com/office/drawing/2014/main" id="{BBCF84F1-7EDF-99BC-24E8-99E3EEFFD497}"/>
              </a:ext>
            </a:extLst>
          </p:cNvPr>
          <p:cNvPicPr>
            <a:picLocks noChangeAspect="1"/>
          </p:cNvPicPr>
          <p:nvPr/>
        </p:nvPicPr>
        <p:blipFill>
          <a:blip r:embed="rId3"/>
          <a:stretch>
            <a:fillRect/>
          </a:stretch>
        </p:blipFill>
        <p:spPr>
          <a:xfrm>
            <a:off x="970103" y="1694356"/>
            <a:ext cx="2204720" cy="3307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magine 6">
            <a:extLst>
              <a:ext uri="{FF2B5EF4-FFF2-40B4-BE49-F238E27FC236}">
                <a16:creationId xmlns:a16="http://schemas.microsoft.com/office/drawing/2014/main" id="{1F2BC5FB-BF58-378D-83D5-6F6C7D9E446B}"/>
              </a:ext>
            </a:extLst>
          </p:cNvPr>
          <p:cNvPicPr>
            <a:picLocks noChangeAspect="1"/>
          </p:cNvPicPr>
          <p:nvPr/>
        </p:nvPicPr>
        <p:blipFill>
          <a:blip r:embed="rId4"/>
          <a:stretch>
            <a:fillRect/>
          </a:stretch>
        </p:blipFill>
        <p:spPr>
          <a:xfrm>
            <a:off x="4219074" y="1799897"/>
            <a:ext cx="6180970" cy="3095998"/>
          </a:xfrm>
          <a:prstGeom prst="rect">
            <a:avLst/>
          </a:prstGeom>
          <a:effectLst>
            <a:softEdge rad="127000"/>
          </a:effectLst>
        </p:spPr>
      </p:pic>
      <p:sp>
        <p:nvSpPr>
          <p:cNvPr id="6" name="CasellaDiTesto 5">
            <a:extLst>
              <a:ext uri="{FF2B5EF4-FFF2-40B4-BE49-F238E27FC236}">
                <a16:creationId xmlns:a16="http://schemas.microsoft.com/office/drawing/2014/main" id="{D1326C68-025D-384C-AAA2-C4DED437AC03}"/>
              </a:ext>
            </a:extLst>
          </p:cNvPr>
          <p:cNvSpPr txBox="1"/>
          <p:nvPr/>
        </p:nvSpPr>
        <p:spPr>
          <a:xfrm>
            <a:off x="545432" y="295686"/>
            <a:ext cx="10122568" cy="707886"/>
          </a:xfrm>
          <a:prstGeom prst="rect">
            <a:avLst/>
          </a:prstGeom>
          <a:noFill/>
        </p:spPr>
        <p:txBody>
          <a:bodyPr wrap="square" rtlCol="0">
            <a:spAutoFit/>
          </a:bodyPr>
          <a:lstStyle/>
          <a:p>
            <a:r>
              <a:rPr lang="it-IT" sz="4000" dirty="0">
                <a:solidFill>
                  <a:srgbClr val="FF0000"/>
                </a:solidFill>
                <a:latin typeface="Freestyle Script" panose="030804020302050B0404" pitchFamily="66" charset="0"/>
                <a:cs typeface="Times New Roman" panose="02020603050405020304" pitchFamily="18" charset="0"/>
              </a:rPr>
              <a:t>IN BASE ALLA STRUMENTALIZZAZIONE:</a:t>
            </a:r>
          </a:p>
        </p:txBody>
      </p:sp>
      <p:sp>
        <p:nvSpPr>
          <p:cNvPr id="8" name="CasellaDiTesto 7">
            <a:extLst>
              <a:ext uri="{FF2B5EF4-FFF2-40B4-BE49-F238E27FC236}">
                <a16:creationId xmlns:a16="http://schemas.microsoft.com/office/drawing/2014/main" id="{27CB79DC-7504-10C4-A9AF-6C8404A8C102}"/>
              </a:ext>
            </a:extLst>
          </p:cNvPr>
          <p:cNvSpPr txBox="1"/>
          <p:nvPr/>
        </p:nvSpPr>
        <p:spPr>
          <a:xfrm>
            <a:off x="4573676" y="5046846"/>
            <a:ext cx="6094324" cy="461665"/>
          </a:xfrm>
          <a:prstGeom prst="rect">
            <a:avLst/>
          </a:prstGeom>
          <a:noFill/>
        </p:spPr>
        <p:txBody>
          <a:bodyPr wrap="square">
            <a:spAutoFit/>
          </a:bodyPr>
          <a:lstStyle/>
          <a:p>
            <a:r>
              <a:rPr lang="it-IT" sz="2400" b="1" dirty="0">
                <a:latin typeface="Times New Roman" panose="02020603050405020304" pitchFamily="18" charset="0"/>
                <a:cs typeface="Times New Roman" panose="02020603050405020304" pitchFamily="18" charset="0"/>
              </a:rPr>
              <a:t>SU CARTA</a:t>
            </a:r>
          </a:p>
        </p:txBody>
      </p:sp>
      <p:sp>
        <p:nvSpPr>
          <p:cNvPr id="10" name="CasellaDiTesto 9">
            <a:extLst>
              <a:ext uri="{FF2B5EF4-FFF2-40B4-BE49-F238E27FC236}">
                <a16:creationId xmlns:a16="http://schemas.microsoft.com/office/drawing/2014/main" id="{2FFC098F-36F8-2393-D0A0-95CDF8C364A4}"/>
              </a:ext>
            </a:extLst>
          </p:cNvPr>
          <p:cNvSpPr txBox="1"/>
          <p:nvPr/>
        </p:nvSpPr>
        <p:spPr>
          <a:xfrm>
            <a:off x="7309559" y="5084396"/>
            <a:ext cx="6094324" cy="461665"/>
          </a:xfrm>
          <a:prstGeom prst="rect">
            <a:avLst/>
          </a:prstGeom>
          <a:noFill/>
        </p:spPr>
        <p:txBody>
          <a:bodyPr wrap="square">
            <a:spAutoFit/>
          </a:bodyPr>
          <a:lstStyle/>
          <a:p>
            <a:r>
              <a:rPr lang="it-IT" sz="2400" b="1" dirty="0">
                <a:latin typeface="Times New Roman" panose="02020603050405020304" pitchFamily="18" charset="0"/>
                <a:cs typeface="Times New Roman" panose="02020603050405020304" pitchFamily="18" charset="0"/>
              </a:rPr>
              <a:t>SU STRATO SOTTILE </a:t>
            </a:r>
          </a:p>
        </p:txBody>
      </p:sp>
    </p:spTree>
    <p:extLst>
      <p:ext uri="{BB962C8B-B14F-4D97-AF65-F5344CB8AC3E}">
        <p14:creationId xmlns:p14="http://schemas.microsoft.com/office/powerpoint/2010/main" val="270075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p:cTn id="23"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 calcmode="lin" valueType="num">
                                      <p:cBhvr>
                                        <p:cTn id="36"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7"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38"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39"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192996" y="1424205"/>
            <a:ext cx="6971479" cy="4765579"/>
          </a:xfrm>
        </p:spPr>
        <p:txBody>
          <a:bodyPr>
            <a:normAutofit/>
          </a:bodyPr>
          <a:lstStyle/>
          <a:p>
            <a:pPr algn="just"/>
            <a:r>
              <a:rPr lang="it-IT" b="1" dirty="0">
                <a:latin typeface="Times New Roman" panose="02020603050405020304" pitchFamily="18" charset="0"/>
                <a:cs typeface="Times New Roman" panose="02020603050405020304" pitchFamily="18" charset="0"/>
              </a:rPr>
              <a:t>Cromatografia di assorbimento</a:t>
            </a:r>
          </a:p>
          <a:p>
            <a:pPr algn="just">
              <a:lnSpc>
                <a:spcPct val="107000"/>
              </a:lnSpc>
              <a:spcAft>
                <a:spcPts val="800"/>
              </a:spcAft>
            </a:pPr>
            <a:r>
              <a:rPr lang="it-IT" sz="2200" kern="100" dirty="0">
                <a:effectLst/>
                <a:latin typeface="Times New Roman" panose="02020603050405020304" pitchFamily="18" charset="0"/>
                <a:ea typeface="Calibri" panose="020F0502020204030204" pitchFamily="34" charset="0"/>
                <a:cs typeface="Times New Roman" panose="02020603050405020304" pitchFamily="18" charset="0"/>
              </a:rPr>
              <a:t>La cromatografia di adsorbimento è detta anche cromatografia liquido-solido in quanto al processo separativo prendono parte una fase stazionaria costituita da un solido finemente suddiviso e una fase mobile costituita da un liquido. </a:t>
            </a:r>
          </a:p>
          <a:p>
            <a:pPr marL="342900" indent="-342900" algn="just">
              <a:buFont typeface="Wingdings" panose="05000000000000000000" pitchFamily="2" charset="2"/>
              <a:buChar char="§"/>
            </a:pP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Il fenomeno dell’adsorbimento dipende dalla particolare affinità di un soluto disciolto in una fase liquida nei confronti di una fase solida (adsorbente) a contatto con quest’ultima. </a:t>
            </a:r>
            <a:r>
              <a:rPr lang="it-IT" sz="2200" kern="100" dirty="0">
                <a:effectLst/>
                <a:latin typeface="Times New Roman" panose="02020603050405020304" pitchFamily="18" charset="0"/>
                <a:ea typeface="Calibri" panose="020F0502020204030204" pitchFamily="34" charset="0"/>
                <a:cs typeface="Times New Roman" panose="02020603050405020304" pitchFamily="18" charset="0"/>
              </a:rPr>
              <a:t>Poichè il processo di adsorbimento avviene sulla superficie dell’adsorbente la sua efficacia è direttamente proporzionale all’estensione superficiale dell’adsorbente a parità di volume.</a:t>
            </a:r>
          </a:p>
          <a:p>
            <a:pPr algn="just"/>
            <a:endParaRPr lang="it-IT" dirty="0">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EF5E2772-DA47-3CBA-371C-FED9DE75E2C3}"/>
              </a:ext>
            </a:extLst>
          </p:cNvPr>
          <p:cNvSpPr txBox="1"/>
          <p:nvPr/>
        </p:nvSpPr>
        <p:spPr>
          <a:xfrm>
            <a:off x="192996" y="599120"/>
            <a:ext cx="9858201" cy="646331"/>
          </a:xfrm>
          <a:prstGeom prst="rect">
            <a:avLst/>
          </a:prstGeom>
          <a:noFill/>
        </p:spPr>
        <p:txBody>
          <a:bodyPr wrap="square" rtlCol="0">
            <a:spAutoFit/>
          </a:bodyPr>
          <a:lstStyle/>
          <a:p>
            <a:r>
              <a:rPr lang="it-IT" sz="3600" dirty="0">
                <a:solidFill>
                  <a:srgbClr val="FF0000"/>
                </a:solidFill>
                <a:latin typeface="Freestyle Script" panose="030804020302050B0404" pitchFamily="66" charset="0"/>
                <a:cs typeface="Times New Roman" panose="02020603050405020304" pitchFamily="18" charset="0"/>
              </a:rPr>
              <a:t>IN BASE AL MECCANISMO DI SEPARAZIONE:</a:t>
            </a:r>
          </a:p>
        </p:txBody>
      </p:sp>
      <p:pic>
        <p:nvPicPr>
          <p:cNvPr id="3076" name="Picture 4">
            <a:extLst>
              <a:ext uri="{FF2B5EF4-FFF2-40B4-BE49-F238E27FC236}">
                <a16:creationId xmlns:a16="http://schemas.microsoft.com/office/drawing/2014/main" id="{1EB54BCC-2512-9ECC-4C60-25CC4F1D12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9586" r="2010" b="8393"/>
          <a:stretch/>
        </p:blipFill>
        <p:spPr bwMode="auto">
          <a:xfrm>
            <a:off x="7499550" y="2203497"/>
            <a:ext cx="4499454" cy="282067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375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90434" y="762138"/>
            <a:ext cx="11704282" cy="1246869"/>
          </a:xfrm>
        </p:spPr>
        <p:txBody>
          <a:bodyPr>
            <a:normAutofit/>
          </a:bodyPr>
          <a:lstStyle/>
          <a:p>
            <a:pPr algn="just"/>
            <a:r>
              <a:rPr lang="it-IT" sz="1800" dirty="0">
                <a:effectLst/>
                <a:latin typeface="Times New Roman" panose="02020603050405020304" pitchFamily="18" charset="0"/>
                <a:ea typeface="Calibri" panose="020F0502020204030204" pitchFamily="34" charset="0"/>
              </a:rPr>
              <a:t>È un metodo di separazione che si basa sulla diversa solubilità delle sostanze da separare relativamente alle due fasi tra cui esse si ripartiscono. </a:t>
            </a:r>
          </a:p>
          <a:p>
            <a:pPr algn="just"/>
            <a:r>
              <a:rPr lang="it-IT" sz="1800" dirty="0">
                <a:effectLst/>
                <a:latin typeface="Times New Roman" panose="02020603050405020304" pitchFamily="18" charset="0"/>
                <a:ea typeface="Calibri" panose="020F0502020204030204" pitchFamily="34" charset="0"/>
              </a:rPr>
              <a:t>Nella cromatografia di ripartizione </a:t>
            </a:r>
            <a:r>
              <a:rPr lang="it-IT" sz="1800" dirty="0">
                <a:solidFill>
                  <a:srgbClr val="FF0000"/>
                </a:solidFill>
                <a:effectLst/>
                <a:latin typeface="Times New Roman" panose="02020603050405020304" pitchFamily="18" charset="0"/>
                <a:ea typeface="Calibri" panose="020F0502020204030204" pitchFamily="34" charset="0"/>
              </a:rPr>
              <a:t>la fase stazionaria è liquida</a:t>
            </a:r>
            <a:r>
              <a:rPr lang="it-IT" sz="1800" dirty="0">
                <a:effectLst/>
                <a:latin typeface="Times New Roman" panose="02020603050405020304" pitchFamily="18" charset="0"/>
                <a:ea typeface="Calibri" panose="020F0502020204030204" pitchFamily="34" charset="0"/>
              </a:rPr>
              <a:t> mentre </a:t>
            </a:r>
            <a:r>
              <a:rPr lang="it-IT" sz="1800" dirty="0">
                <a:solidFill>
                  <a:srgbClr val="FF0000"/>
                </a:solidFill>
                <a:effectLst/>
                <a:latin typeface="Times New Roman" panose="02020603050405020304" pitchFamily="18" charset="0"/>
                <a:ea typeface="Calibri" panose="020F0502020204030204" pitchFamily="34" charset="0"/>
              </a:rPr>
              <a:t>la fase mobile può essere liquida o gassosa</a:t>
            </a:r>
            <a:r>
              <a:rPr lang="it-IT" sz="1800" dirty="0">
                <a:effectLst/>
                <a:latin typeface="Times New Roman" panose="02020603050405020304" pitchFamily="18" charset="0"/>
                <a:ea typeface="Calibri" panose="020F0502020204030204" pitchFamily="34" charset="0"/>
              </a:rPr>
              <a:t>. </a:t>
            </a:r>
          </a:p>
          <a:p>
            <a:endParaRPr lang="it-IT" dirty="0">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C786F932-D044-C79F-6934-141106E9C5B1}"/>
              </a:ext>
            </a:extLst>
          </p:cNvPr>
          <p:cNvSpPr txBox="1"/>
          <p:nvPr/>
        </p:nvSpPr>
        <p:spPr>
          <a:xfrm>
            <a:off x="90434" y="112712"/>
            <a:ext cx="10235865" cy="707886"/>
          </a:xfrm>
          <a:prstGeom prst="rect">
            <a:avLst/>
          </a:prstGeom>
          <a:noFill/>
        </p:spPr>
        <p:txBody>
          <a:bodyPr wrap="square" rtlCol="0">
            <a:spAutoFit/>
          </a:bodyPr>
          <a:lstStyle/>
          <a:p>
            <a:r>
              <a:rPr lang="it-IT" sz="4000" dirty="0">
                <a:solidFill>
                  <a:srgbClr val="FF0000"/>
                </a:solidFill>
                <a:latin typeface="Freestyle Script" panose="030804020302050B0404" pitchFamily="66" charset="0"/>
                <a:cs typeface="Times New Roman" panose="02020603050405020304" pitchFamily="18" charset="0"/>
              </a:rPr>
              <a:t>CROMATOGRAFIA DI RIPARTIZIONE</a:t>
            </a:r>
          </a:p>
        </p:txBody>
      </p:sp>
      <p:pic>
        <p:nvPicPr>
          <p:cNvPr id="6" name="Immagine 5" descr="Immagine che contiene diagramma&#10;&#10;Descrizione generata automaticamente">
            <a:extLst>
              <a:ext uri="{FF2B5EF4-FFF2-40B4-BE49-F238E27FC236}">
                <a16:creationId xmlns:a16="http://schemas.microsoft.com/office/drawing/2014/main" id="{891BC609-CA5A-960D-411B-E799EC528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71" y="2219046"/>
            <a:ext cx="3173627" cy="4330012"/>
          </a:xfrm>
          <a:prstGeom prst="rect">
            <a:avLst/>
          </a:prstGeom>
        </p:spPr>
      </p:pic>
      <p:sp>
        <p:nvSpPr>
          <p:cNvPr id="8" name="CasellaDiTesto 7">
            <a:extLst>
              <a:ext uri="{FF2B5EF4-FFF2-40B4-BE49-F238E27FC236}">
                <a16:creationId xmlns:a16="http://schemas.microsoft.com/office/drawing/2014/main" id="{70D5AF0C-7323-3BEE-C23E-8F5519C0419D}"/>
              </a:ext>
            </a:extLst>
          </p:cNvPr>
          <p:cNvSpPr txBox="1"/>
          <p:nvPr/>
        </p:nvSpPr>
        <p:spPr>
          <a:xfrm>
            <a:off x="3537535" y="2121895"/>
            <a:ext cx="8427294" cy="4524315"/>
          </a:xfrm>
          <a:prstGeom prst="rect">
            <a:avLst/>
          </a:prstGeom>
          <a:noFill/>
        </p:spPr>
        <p:txBody>
          <a:bodyPr wrap="square">
            <a:spAutoFit/>
          </a:bodyPr>
          <a:lstStyle/>
          <a:p>
            <a:pPr marL="285750" indent="-285750" algn="ctr">
              <a:buFont typeface="Arial" panose="020B0604020202020204" pitchFamily="34" charset="0"/>
              <a:buChar char="•"/>
            </a:pPr>
            <a:r>
              <a:rPr lang="it-IT" b="1" dirty="0"/>
              <a:t>La fase mobile</a:t>
            </a:r>
            <a:r>
              <a:rPr lang="it-IT" dirty="0"/>
              <a:t>, immiscibile con la fase stazionaria, fluisce a velocità costante attraverso la colonna. Una sostanza A viene introdotta in colonna e, una volta raggiunta dalla fase mobile, si ripartisce tra le due fasi fino al raggiungimento dell’equilibrio. Le concentrazioni di A nella fase mobile, [A]m e nella fase stazionaria, [A]s , sono legate dal coefficiente di ripartizione K=[A]m/[A]s.</a:t>
            </a:r>
          </a:p>
          <a:p>
            <a:pPr marL="285750" indent="-285750" algn="ctr">
              <a:buFont typeface="Arial" panose="020B0604020202020204" pitchFamily="34" charset="0"/>
              <a:buChar char="•"/>
            </a:pPr>
            <a:r>
              <a:rPr lang="it-IT" dirty="0"/>
              <a:t>La fase mobile fluisce lungo la colonna trasportando la sostanza A disciolta in essa.</a:t>
            </a:r>
          </a:p>
          <a:p>
            <a:pPr algn="ctr"/>
            <a:r>
              <a:rPr lang="it-IT" dirty="0"/>
              <a:t> Quando questa soluzione incontra nuove particelle di fase stazionaria, A si ripartisce tra le due fasi fino a raggiungere l’equilibrio. </a:t>
            </a:r>
          </a:p>
          <a:p>
            <a:pPr marL="285750" indent="-285750" algn="ctr">
              <a:buFont typeface="Arial" panose="020B0604020202020204" pitchFamily="34" charset="0"/>
              <a:buChar char="•"/>
            </a:pPr>
            <a:r>
              <a:rPr lang="it-IT" dirty="0"/>
              <a:t>Contemporaneamente </a:t>
            </a:r>
            <a:r>
              <a:rPr lang="it-IT" b="1" dirty="0"/>
              <a:t>la fase stazionaria </a:t>
            </a:r>
            <a:r>
              <a:rPr lang="it-IT" dirty="0"/>
              <a:t>in cui era stato deposto A inizialmente entra in contatto con fase mobile fresca e A si ripartisce tra le due fasi fino ad un nuovo equilibrio. Il composto A si trova quindi ripartito tra le due fasi in corrispondenza di una nuova posizione all’interno della colonna. Il processo si ripete continuamente con il risultato che A cammina attraverso la colonna trasportato dalla fase mobile. La velocità con cui A si muove attraverso la colonna dipende dalla velocità di flusso della fase mobile e dall’affinità relativa di A per le due fasi, o meglio dal valore del suo coefficiente di ripartizione K=[A]m/[A]s.</a:t>
            </a:r>
          </a:p>
        </p:txBody>
      </p:sp>
    </p:spTree>
    <p:extLst>
      <p:ext uri="{BB962C8B-B14F-4D97-AF65-F5344CB8AC3E}">
        <p14:creationId xmlns:p14="http://schemas.microsoft.com/office/powerpoint/2010/main" val="2438185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216241" y="1250067"/>
            <a:ext cx="6566523" cy="5164334"/>
          </a:xfrm>
        </p:spPr>
        <p:txBody>
          <a:bodyPr>
            <a:noAutofit/>
          </a:bodyPr>
          <a:lstStyle/>
          <a:p>
            <a:pPr algn="just" fontAlgn="base">
              <a:spcAft>
                <a:spcPts val="1200"/>
              </a:spcAft>
            </a:pP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Questa tecnica cromatografica liquido-liquido viene anche definita cromatografia di esclusione molecolare e viene usata per separare i vari componenti di una miscela in funzione delle loro dimensioni molecolari. </a:t>
            </a:r>
            <a:r>
              <a:rPr lang="it-I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Come fase stazionaria vengono usati i </a:t>
            </a:r>
            <a:r>
              <a:rPr lang="it-IT"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Sephadex</a:t>
            </a:r>
            <a:r>
              <a:rPr lang="it-I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sostanze di natura polisaccaridica (</a:t>
            </a:r>
            <a:r>
              <a:rPr lang="it-IT"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destrani</a:t>
            </a:r>
            <a:r>
              <a:rPr lang="it-I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che formano dei reticoli tridimensionali.</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spcAft>
                <a:spcPts val="1200"/>
              </a:spcAft>
            </a:pPr>
            <a:r>
              <a:rPr lang="it-I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a:t>
            </a:r>
            <a:r>
              <a:rPr lang="it-IT"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Sephadex</a:t>
            </a:r>
            <a:r>
              <a:rPr lang="it-I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si presentano come delle piccole sferette e data la loro natura chimica contengono un gran numero di gruppi idrossilici. Questo conferisce loro una grande affinità per l’acqua, infatti quando i </a:t>
            </a:r>
            <a:r>
              <a:rPr lang="it-IT"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Sephadex</a:t>
            </a:r>
            <a:r>
              <a:rPr lang="it-IT"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vengono trattati con acqua o con soluzioni elettrolitiche si rigonfiano per dare un gel trasparente.</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it-IT" sz="2000" dirty="0">
                <a:effectLst/>
                <a:latin typeface="Times New Roman" panose="02020603050405020304" pitchFamily="18" charset="0"/>
                <a:ea typeface="Calibri" panose="020F0502020204030204" pitchFamily="34" charset="0"/>
                <a:cs typeface="Times New Roman" panose="02020603050405020304" pitchFamily="18" charset="0"/>
              </a:rPr>
              <a:t>Il reticolo di destrano rende le sferette porose; all’interno di queste vi sono dei canali dove si inseriscono le molecole di acqua. </a:t>
            </a:r>
          </a:p>
        </p:txBody>
      </p:sp>
      <p:sp>
        <p:nvSpPr>
          <p:cNvPr id="4" name="CasellaDiTesto 3">
            <a:extLst>
              <a:ext uri="{FF2B5EF4-FFF2-40B4-BE49-F238E27FC236}">
                <a16:creationId xmlns:a16="http://schemas.microsoft.com/office/drawing/2014/main" id="{21EE5E30-D9D2-802B-35A0-2352CE404050}"/>
              </a:ext>
            </a:extLst>
          </p:cNvPr>
          <p:cNvSpPr txBox="1"/>
          <p:nvPr/>
        </p:nvSpPr>
        <p:spPr>
          <a:xfrm>
            <a:off x="216241" y="490463"/>
            <a:ext cx="10933022" cy="861774"/>
          </a:xfrm>
          <a:prstGeom prst="rect">
            <a:avLst/>
          </a:prstGeom>
          <a:noFill/>
        </p:spPr>
        <p:txBody>
          <a:bodyPr wrap="square" rtlCol="0">
            <a:spAutoFit/>
          </a:bodyPr>
          <a:lstStyle/>
          <a:p>
            <a:r>
              <a:rPr lang="it-IT" sz="3200" kern="100" dirty="0">
                <a:solidFill>
                  <a:srgbClr val="FF0000"/>
                </a:solidFill>
                <a:effectLst/>
                <a:latin typeface="Freestyle Script" panose="030804020302050B0404" pitchFamily="66" charset="0"/>
                <a:ea typeface="Calibri" panose="020F0502020204030204" pitchFamily="34" charset="0"/>
                <a:cs typeface="Times New Roman" panose="02020603050405020304" pitchFamily="18" charset="0"/>
              </a:rPr>
              <a:t>CROMATOGRAFIA A ESCLUSIONE MOLECOLARE O FILTRAZIONE SU GEL </a:t>
            </a:r>
          </a:p>
          <a:p>
            <a:endParaRPr lang="it-IT" dirty="0"/>
          </a:p>
        </p:txBody>
      </p:sp>
      <p:pic>
        <p:nvPicPr>
          <p:cNvPr id="5" name="Immagine 4">
            <a:extLst>
              <a:ext uri="{FF2B5EF4-FFF2-40B4-BE49-F238E27FC236}">
                <a16:creationId xmlns:a16="http://schemas.microsoft.com/office/drawing/2014/main" id="{6E319032-00BC-6255-3EE2-30C171473282}"/>
              </a:ext>
            </a:extLst>
          </p:cNvPr>
          <p:cNvPicPr>
            <a:picLocks noChangeAspect="1"/>
          </p:cNvPicPr>
          <p:nvPr/>
        </p:nvPicPr>
        <p:blipFill>
          <a:blip r:embed="rId3"/>
          <a:stretch>
            <a:fillRect/>
          </a:stretch>
        </p:blipFill>
        <p:spPr>
          <a:xfrm>
            <a:off x="7032889" y="1578030"/>
            <a:ext cx="4942870" cy="3701939"/>
          </a:xfrm>
          <a:prstGeom prst="rect">
            <a:avLst/>
          </a:prstGeom>
          <a:effectLst>
            <a:softEdge rad="63500"/>
          </a:effectLst>
        </p:spPr>
      </p:pic>
    </p:spTree>
    <p:extLst>
      <p:ext uri="{BB962C8B-B14F-4D97-AF65-F5344CB8AC3E}">
        <p14:creationId xmlns:p14="http://schemas.microsoft.com/office/powerpoint/2010/main" val="3036414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4896091" y="1350236"/>
            <a:ext cx="6748041" cy="5164334"/>
          </a:xfrm>
        </p:spPr>
        <p:txBody>
          <a:bodyPr>
            <a:noAutofit/>
          </a:bodyPr>
          <a:lstStyle/>
          <a:p>
            <a:pPr algn="just" fontAlgn="base">
              <a:spcAft>
                <a:spcPts val="1200"/>
              </a:spcAft>
            </a:pPr>
            <a:r>
              <a:rPr lang="it-IT" sz="2000" b="1" dirty="0">
                <a:effectLst/>
                <a:latin typeface="Times New Roman" panose="02020603050405020304" pitchFamily="18" charset="0"/>
                <a:ea typeface="Calibri" panose="020F0502020204030204" pitchFamily="34" charset="0"/>
                <a:cs typeface="Times New Roman" panose="02020603050405020304" pitchFamily="18" charset="0"/>
              </a:rPr>
              <a:t>PROCESSO CROMATOGRAFICO</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si carica la miscela da separare alla sommità di una colonna entro cui si trova il gel. Facendo scorrere la fase mobile (acqua o soluzione tampone) le varie sostanze della miscela, in funzione della loro dimensione molecolare, si inseriranno all’interno dei canali oppure, se le loro dimensioni sono al di sopra del cosiddetto limite di esclusione, non riusciranno ad inserirsi all’interno dei suddetti canali e verranno trascinate dall’eluente attraverso gli interstizi che si sono formati tra le sferette.</a:t>
            </a:r>
          </a:p>
          <a:p>
            <a:pPr marL="342900" indent="-342900" algn="just" fontAlgn="base">
              <a:spcAft>
                <a:spcPts val="1200"/>
              </a:spcAft>
              <a:buFont typeface="Wingdings" panose="05000000000000000000" pitchFamily="2" charset="2"/>
              <a:buChar char="Ø"/>
            </a:pP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Le particelle più piccole s’inseriranno dentro i canali del gel in modo variabile in funzione della dimensione e della forma, si avrà una ripartizione delle molecole fra liquido all’interno delle sferette e del liquido all’esterno. Le varie sostanze man mano che si eluisce usciranno dalla colonna in ordine di peso molecolare decrescente.</a:t>
            </a:r>
          </a:p>
          <a:p>
            <a:pPr algn="just" fontAlgn="base">
              <a:spcAft>
                <a:spcPts val="1200"/>
              </a:spcAft>
            </a:pPr>
            <a:endParaRPr lang="it-IT"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CasellaDiTesto 3">
            <a:extLst>
              <a:ext uri="{FF2B5EF4-FFF2-40B4-BE49-F238E27FC236}">
                <a16:creationId xmlns:a16="http://schemas.microsoft.com/office/drawing/2014/main" id="{21EE5E30-D9D2-802B-35A0-2352CE404050}"/>
              </a:ext>
            </a:extLst>
          </p:cNvPr>
          <p:cNvSpPr txBox="1"/>
          <p:nvPr/>
        </p:nvSpPr>
        <p:spPr>
          <a:xfrm>
            <a:off x="180064" y="202282"/>
            <a:ext cx="10933022" cy="861774"/>
          </a:xfrm>
          <a:prstGeom prst="rect">
            <a:avLst/>
          </a:prstGeom>
          <a:noFill/>
        </p:spPr>
        <p:txBody>
          <a:bodyPr wrap="square" rtlCol="0">
            <a:spAutoFit/>
          </a:bodyPr>
          <a:lstStyle/>
          <a:p>
            <a:r>
              <a:rPr lang="it-IT" sz="3200" kern="100" dirty="0">
                <a:solidFill>
                  <a:srgbClr val="FF0000"/>
                </a:solidFill>
                <a:effectLst/>
                <a:latin typeface="Freestyle Script" panose="030804020302050B0404" pitchFamily="66" charset="0"/>
                <a:ea typeface="Calibri" panose="020F0502020204030204" pitchFamily="34" charset="0"/>
                <a:cs typeface="Times New Roman" panose="02020603050405020304" pitchFamily="18" charset="0"/>
              </a:rPr>
              <a:t>CROMATOGRAFIA A ESCLUSIONE MOLECOLARE O FILTRAZIONE SU GEL </a:t>
            </a:r>
          </a:p>
          <a:p>
            <a:endParaRPr lang="it-IT" dirty="0"/>
          </a:p>
        </p:txBody>
      </p:sp>
      <p:pic>
        <p:nvPicPr>
          <p:cNvPr id="7" name="Immagine 6" descr="Immagine che contiene diagramma&#10;&#10;Descrizione generata automaticamente">
            <a:extLst>
              <a:ext uri="{FF2B5EF4-FFF2-40B4-BE49-F238E27FC236}">
                <a16:creationId xmlns:a16="http://schemas.microsoft.com/office/drawing/2014/main" id="{6F58BBE7-A5E7-C470-369B-5D2D28064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55" y="1064056"/>
            <a:ext cx="4120588" cy="3090441"/>
          </a:xfrm>
          <a:prstGeom prst="rect">
            <a:avLst/>
          </a:prstGeom>
        </p:spPr>
      </p:pic>
      <p:pic>
        <p:nvPicPr>
          <p:cNvPr id="9" name="Immagine 8" descr="Immagine che contiene diagramma&#10;&#10;Descrizione generata automaticamente">
            <a:extLst>
              <a:ext uri="{FF2B5EF4-FFF2-40B4-BE49-F238E27FC236}">
                <a16:creationId xmlns:a16="http://schemas.microsoft.com/office/drawing/2014/main" id="{B0A2782F-4E81-4148-6A2F-AFA00C774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523" y="4261386"/>
            <a:ext cx="3244651" cy="2433489"/>
          </a:xfrm>
          <a:prstGeom prst="rect">
            <a:avLst/>
          </a:prstGeom>
        </p:spPr>
      </p:pic>
    </p:spTree>
    <p:extLst>
      <p:ext uri="{BB962C8B-B14F-4D97-AF65-F5344CB8AC3E}">
        <p14:creationId xmlns:p14="http://schemas.microsoft.com/office/powerpoint/2010/main" val="660568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255659" y="1157468"/>
            <a:ext cx="6260887" cy="5544274"/>
          </a:xfrm>
        </p:spPr>
        <p:txBody>
          <a:bodyPr>
            <a:normAutofit fontScale="92500" lnSpcReduction="20000"/>
          </a:bodyPr>
          <a:lstStyle/>
          <a:p>
            <a:pPr algn="just"/>
            <a:r>
              <a:rPr lang="it-IT" b="1" kern="0" dirty="0">
                <a:effectLst/>
                <a:latin typeface="Times New Roman" panose="02020603050405020304" pitchFamily="18" charset="0"/>
                <a:ea typeface="Times New Roman" panose="02020603050405020304" pitchFamily="18" charset="0"/>
                <a:cs typeface="Times New Roman" panose="02020603050405020304" pitchFamily="18" charset="0"/>
              </a:rPr>
              <a:t>LA CROMATOGRAFIA IONICA </a:t>
            </a:r>
            <a:r>
              <a:rPr lang="it-IT" sz="2200" kern="0" dirty="0">
                <a:effectLst/>
                <a:latin typeface="Times New Roman" panose="02020603050405020304" pitchFamily="18" charset="0"/>
                <a:ea typeface="Times New Roman" panose="02020603050405020304" pitchFamily="18" charset="0"/>
                <a:cs typeface="Times New Roman" panose="02020603050405020304" pitchFamily="18" charset="0"/>
              </a:rPr>
              <a:t>è una tecnica</a:t>
            </a:r>
            <a:r>
              <a:rPr lang="it-IT" sz="22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separativa </a:t>
            </a:r>
            <a:r>
              <a:rPr lang="it-IT" sz="2200" kern="0" dirty="0">
                <a:effectLst/>
                <a:latin typeface="Times New Roman" panose="02020603050405020304" pitchFamily="18" charset="0"/>
                <a:ea typeface="Times New Roman" panose="02020603050405020304" pitchFamily="18" charset="0"/>
                <a:cs typeface="Times New Roman" panose="02020603050405020304" pitchFamily="18" charset="0"/>
              </a:rPr>
              <a:t>e </a:t>
            </a:r>
            <a:r>
              <a:rPr lang="it-IT" sz="22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di riconoscimento</a:t>
            </a:r>
            <a:r>
              <a:rPr lang="it-IT" sz="2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
            </a:pPr>
            <a:r>
              <a:rPr lang="it-IT" sz="22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Separativa</a:t>
            </a:r>
            <a:r>
              <a:rPr lang="it-IT" sz="2200" kern="0" dirty="0">
                <a:effectLst/>
                <a:latin typeface="Times New Roman" panose="02020603050405020304" pitchFamily="18" charset="0"/>
                <a:ea typeface="Times New Roman" panose="02020603050405020304" pitchFamily="18" charset="0"/>
                <a:cs typeface="Times New Roman" panose="02020603050405020304" pitchFamily="18" charset="0"/>
              </a:rPr>
              <a:t> perché è in grado sulla base di principi di interazione, di separare le componenti di una soluzione;</a:t>
            </a:r>
          </a:p>
          <a:p>
            <a:pPr marL="285750" indent="-285750" algn="just">
              <a:buFont typeface="Wingdings" panose="05000000000000000000" pitchFamily="2" charset="2"/>
              <a:buChar char="§"/>
            </a:pPr>
            <a:r>
              <a:rPr lang="it-IT" sz="22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2200" b="1"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di riconoscimento </a:t>
            </a:r>
            <a:r>
              <a:rPr lang="it-IT" sz="2200" kern="0" dirty="0">
                <a:effectLst/>
                <a:latin typeface="Times New Roman" panose="02020603050405020304" pitchFamily="18" charset="0"/>
                <a:ea typeface="Times New Roman" panose="02020603050405020304" pitchFamily="18" charset="0"/>
                <a:cs typeface="Times New Roman" panose="02020603050405020304" pitchFamily="18" charset="0"/>
              </a:rPr>
              <a:t>perché riesce a riconoscere le sostanze attraverso un’interazione. </a:t>
            </a:r>
          </a:p>
          <a:p>
            <a:pPr algn="just"/>
            <a:r>
              <a:rPr lang="it-IT" sz="2200" kern="0" dirty="0">
                <a:effectLst/>
                <a:latin typeface="Times New Roman" panose="02020603050405020304" pitchFamily="18" charset="0"/>
                <a:ea typeface="Times New Roman" panose="02020603050405020304" pitchFamily="18" charset="0"/>
                <a:cs typeface="Times New Roman" panose="02020603050405020304" pitchFamily="18" charset="0"/>
              </a:rPr>
              <a:t>Le sostanze da individuare in questo caso sono ioni, positivi e negativi, presenti in soluzione. Lo strumento utilizzato è formato infatti da due strutture: una prima macchina che separa e riconosce gli anioni e una seconda macchina separa e riconosce i cationi.</a:t>
            </a:r>
          </a:p>
          <a:p>
            <a:pPr algn="just"/>
            <a:r>
              <a:rPr lang="it-IT" sz="2200" dirty="0">
                <a:effectLst/>
                <a:latin typeface="Times New Roman" panose="02020603050405020304" pitchFamily="18" charset="0"/>
                <a:ea typeface="Calibri" panose="020F0502020204030204" pitchFamily="34" charset="0"/>
                <a:cs typeface="Times New Roman" panose="02020603050405020304" pitchFamily="18" charset="0"/>
              </a:rPr>
              <a:t>La fase mobile </a:t>
            </a:r>
            <a:r>
              <a:rPr lang="it-IT" sz="2200" dirty="0" err="1">
                <a:effectLst/>
                <a:latin typeface="Times New Roman" panose="02020603050405020304" pitchFamily="18" charset="0"/>
                <a:ea typeface="Calibri" panose="020F0502020204030204" pitchFamily="34" charset="0"/>
                <a:cs typeface="Times New Roman" panose="02020603050405020304" pitchFamily="18" charset="0"/>
              </a:rPr>
              <a:t>é</a:t>
            </a:r>
            <a:r>
              <a:rPr lang="it-IT" sz="2200" dirty="0">
                <a:effectLst/>
                <a:latin typeface="Times New Roman" panose="02020603050405020304" pitchFamily="18" charset="0"/>
                <a:ea typeface="Calibri" panose="020F0502020204030204" pitchFamily="34" charset="0"/>
                <a:cs typeface="Times New Roman" panose="02020603050405020304" pitchFamily="18" charset="0"/>
              </a:rPr>
              <a:t> generalmente costituita da acqua pura o da soluzioni tampone.  </a:t>
            </a:r>
          </a:p>
          <a:p>
            <a:pPr algn="just"/>
            <a:r>
              <a:rPr lang="it-IT" sz="2200" kern="0" dirty="0">
                <a:effectLst/>
                <a:latin typeface="Times New Roman" panose="02020603050405020304" pitchFamily="18" charset="0"/>
                <a:ea typeface="Times New Roman" panose="02020603050405020304" pitchFamily="18" charset="0"/>
                <a:cs typeface="Times New Roman" panose="02020603050405020304" pitchFamily="18" charset="0"/>
              </a:rPr>
              <a:t>I materiali più adatti per costituire la fase stazionaria sono:</a:t>
            </a:r>
            <a:endParaRPr lang="it-IT"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07000"/>
              </a:lnSpc>
              <a:spcAft>
                <a:spcPts val="800"/>
              </a:spcAft>
              <a:buSzPts val="1000"/>
              <a:buFont typeface="Symbol" panose="05050102010706020507" pitchFamily="18" charset="2"/>
              <a:buChar char=""/>
              <a:tabLst>
                <a:tab pos="457200" algn="l"/>
              </a:tabLst>
            </a:pPr>
            <a:r>
              <a:rPr lang="it-IT" sz="2200" kern="0" dirty="0">
                <a:effectLst/>
                <a:latin typeface="Times New Roman" panose="02020603050405020304" pitchFamily="18" charset="0"/>
                <a:ea typeface="Times New Roman" panose="02020603050405020304" pitchFamily="18" charset="0"/>
                <a:cs typeface="Times New Roman" panose="02020603050405020304" pitchFamily="18" charset="0"/>
              </a:rPr>
              <a:t>resine,</a:t>
            </a:r>
            <a:endParaRPr lang="it-IT"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fontAlgn="base">
              <a:lnSpc>
                <a:spcPct val="107000"/>
              </a:lnSpc>
              <a:spcAft>
                <a:spcPts val="800"/>
              </a:spcAft>
              <a:buSzPts val="1000"/>
              <a:buFont typeface="Symbol" panose="05050102010706020507" pitchFamily="18" charset="2"/>
              <a:buChar char=""/>
              <a:tabLst>
                <a:tab pos="457200" algn="l"/>
              </a:tabLst>
            </a:pPr>
            <a:r>
              <a:rPr lang="it-IT" sz="2200" kern="0" dirty="0">
                <a:effectLst/>
                <a:latin typeface="Times New Roman" panose="02020603050405020304" pitchFamily="18" charset="0"/>
                <a:ea typeface="Times New Roman" panose="02020603050405020304" pitchFamily="18" charset="0"/>
                <a:cs typeface="Times New Roman" panose="02020603050405020304" pitchFamily="18" charset="0"/>
              </a:rPr>
              <a:t>Gel,</a:t>
            </a:r>
          </a:p>
          <a:p>
            <a:pPr marL="342900" lvl="0" indent="-342900" algn="just" fontAlgn="base">
              <a:lnSpc>
                <a:spcPct val="107000"/>
              </a:lnSpc>
              <a:spcAft>
                <a:spcPts val="800"/>
              </a:spcAft>
              <a:buSzPts val="1000"/>
              <a:buFont typeface="Symbol" panose="05050102010706020507" pitchFamily="18" charset="2"/>
              <a:buChar char=""/>
              <a:tabLst>
                <a:tab pos="457200" algn="l"/>
              </a:tabLst>
            </a:pPr>
            <a:r>
              <a:rPr lang="it-IT" sz="2200" kern="0" dirty="0">
                <a:effectLst/>
                <a:latin typeface="Times New Roman" panose="02020603050405020304" pitchFamily="18" charset="0"/>
                <a:ea typeface="Times New Roman" panose="02020603050405020304" pitchFamily="18" charset="0"/>
                <a:cs typeface="Times New Roman" panose="02020603050405020304" pitchFamily="18" charset="0"/>
              </a:rPr>
              <a:t>cellulosa.</a:t>
            </a:r>
            <a:endParaRPr lang="it-IT" sz="2200" dirty="0">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E1197696-650C-C9DE-9AFC-F6733322919A}"/>
              </a:ext>
            </a:extLst>
          </p:cNvPr>
          <p:cNvSpPr txBox="1"/>
          <p:nvPr/>
        </p:nvSpPr>
        <p:spPr>
          <a:xfrm>
            <a:off x="3185045" y="315735"/>
            <a:ext cx="8751296" cy="646331"/>
          </a:xfrm>
          <a:prstGeom prst="rect">
            <a:avLst/>
          </a:prstGeom>
          <a:noFill/>
        </p:spPr>
        <p:txBody>
          <a:bodyPr wrap="square" rtlCol="0">
            <a:spAutoFit/>
          </a:bodyPr>
          <a:lstStyle/>
          <a:p>
            <a:r>
              <a:rPr lang="it-IT" sz="3600" b="1" dirty="0">
                <a:solidFill>
                  <a:srgbClr val="002060"/>
                </a:solidFill>
                <a:latin typeface="Freestyle Script" panose="030804020302050B0404" pitchFamily="66" charset="0"/>
                <a:cs typeface="Times New Roman" panose="02020603050405020304" pitchFamily="18" charset="0"/>
              </a:rPr>
              <a:t>CROMATOGRAFIA A SCAMBIO IONICO</a:t>
            </a:r>
          </a:p>
        </p:txBody>
      </p:sp>
      <p:pic>
        <p:nvPicPr>
          <p:cNvPr id="8" name="Immagine 7" descr="Immagine che contiene testo, muro, interno, varietà&#10;&#10;Descrizione generata automaticamente">
            <a:extLst>
              <a:ext uri="{FF2B5EF4-FFF2-40B4-BE49-F238E27FC236}">
                <a16:creationId xmlns:a16="http://schemas.microsoft.com/office/drawing/2014/main" id="{0F7CA848-A619-B00D-39F6-B66531FA6CC5}"/>
              </a:ext>
            </a:extLst>
          </p:cNvPr>
          <p:cNvPicPr>
            <a:picLocks noChangeAspect="1"/>
          </p:cNvPicPr>
          <p:nvPr/>
        </p:nvPicPr>
        <p:blipFill rotWithShape="1">
          <a:blip r:embed="rId3">
            <a:extLst>
              <a:ext uri="{28A0092B-C50C-407E-A947-70E740481C1C}">
                <a14:useLocalDpi xmlns:a14="http://schemas.microsoft.com/office/drawing/2010/main" val="0"/>
              </a:ext>
            </a:extLst>
          </a:blip>
          <a:srcRect l="-1145" t="11867" r="10974" b="16787"/>
          <a:stretch/>
        </p:blipFill>
        <p:spPr>
          <a:xfrm>
            <a:off x="6658380" y="2747888"/>
            <a:ext cx="5277961" cy="3247798"/>
          </a:xfrm>
          <a:prstGeom prst="rect">
            <a:avLst/>
          </a:prstGeom>
          <a:effectLst>
            <a:softEdge rad="63500"/>
          </a:effectLst>
        </p:spPr>
      </p:pic>
    </p:spTree>
    <p:extLst>
      <p:ext uri="{BB962C8B-B14F-4D97-AF65-F5344CB8AC3E}">
        <p14:creationId xmlns:p14="http://schemas.microsoft.com/office/powerpoint/2010/main" val="1970848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292527" y="512039"/>
            <a:ext cx="8284314" cy="3256027"/>
          </a:xfrm>
        </p:spPr>
        <p:txBody>
          <a:bodyPr>
            <a:normAutofit/>
          </a:bodyPr>
          <a:lstStyle/>
          <a:p>
            <a:pPr marL="285750" indent="-285750" algn="just">
              <a:buFont typeface="Wingdings" panose="05000000000000000000" pitchFamily="2" charset="2"/>
              <a:buChar char="Ø"/>
            </a:pPr>
            <a:r>
              <a:rPr lang="it-IT" kern="0" dirty="0">
                <a:effectLst/>
                <a:latin typeface="Times New Roman" panose="02020603050405020304" pitchFamily="18" charset="0"/>
                <a:ea typeface="Times New Roman" panose="02020603050405020304" pitchFamily="18" charset="0"/>
                <a:cs typeface="Times New Roman" panose="02020603050405020304" pitchFamily="18" charset="0"/>
              </a:rPr>
              <a:t>Vi è un </a:t>
            </a:r>
            <a:r>
              <a:rPr lang="it-IT" b="1" kern="0" dirty="0">
                <a:effectLst/>
                <a:latin typeface="Times New Roman" panose="02020603050405020304" pitchFamily="18" charset="0"/>
                <a:ea typeface="Times New Roman" panose="02020603050405020304" pitchFamily="18" charset="0"/>
                <a:cs typeface="Times New Roman" panose="02020603050405020304" pitchFamily="18" charset="0"/>
              </a:rPr>
              <a:t>autocampionatore</a:t>
            </a:r>
            <a:r>
              <a:rPr lang="it-IT" kern="0" dirty="0">
                <a:effectLst/>
                <a:latin typeface="Times New Roman" panose="02020603050405020304" pitchFamily="18" charset="0"/>
                <a:ea typeface="Times New Roman" panose="02020603050405020304" pitchFamily="18" charset="0"/>
                <a:cs typeface="Times New Roman" panose="02020603050405020304" pitchFamily="18" charset="0"/>
              </a:rPr>
              <a:t>, la parte dello strumento in cui immettiamo i campioni e ci permette di programmare la misura e di lavorare in tempi più ridotti grazie alla possibilità di inserire un gran numero di campioni. </a:t>
            </a:r>
            <a:endParaRPr lang="it-IT"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it-IT" dirty="0">
              <a:latin typeface="Times New Roman" panose="02020603050405020304" pitchFamily="18" charset="0"/>
              <a:cs typeface="Times New Roman" panose="02020603050405020304" pitchFamily="18" charset="0"/>
            </a:endParaRPr>
          </a:p>
        </p:txBody>
      </p:sp>
      <p:pic>
        <p:nvPicPr>
          <p:cNvPr id="9" name="Immagine 8" descr="Immagine che contiene interno, aperto&#10;&#10;Descrizione generata automaticamente">
            <a:extLst>
              <a:ext uri="{FF2B5EF4-FFF2-40B4-BE49-F238E27FC236}">
                <a16:creationId xmlns:a16="http://schemas.microsoft.com/office/drawing/2014/main" id="{95A50B1D-20A2-B704-1AFB-DC6906807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081" y="1"/>
            <a:ext cx="2975392" cy="3967190"/>
          </a:xfrm>
          <a:prstGeom prst="rect">
            <a:avLst/>
          </a:prstGeom>
          <a:effectLst>
            <a:softEdge rad="127000"/>
          </a:effectLst>
        </p:spPr>
      </p:pic>
      <p:pic>
        <p:nvPicPr>
          <p:cNvPr id="17" name="Immagine 16">
            <a:extLst>
              <a:ext uri="{FF2B5EF4-FFF2-40B4-BE49-F238E27FC236}">
                <a16:creationId xmlns:a16="http://schemas.microsoft.com/office/drawing/2014/main" id="{E6DD4EED-8000-FE52-AA42-084B344DCFD4}"/>
              </a:ext>
            </a:extLst>
          </p:cNvPr>
          <p:cNvPicPr>
            <a:picLocks noChangeAspect="1"/>
          </p:cNvPicPr>
          <p:nvPr/>
        </p:nvPicPr>
        <p:blipFill rotWithShape="1">
          <a:blip r:embed="rId4"/>
          <a:srcRect t="15689" r="-3672"/>
          <a:stretch/>
        </p:blipFill>
        <p:spPr>
          <a:xfrm>
            <a:off x="161689" y="2455828"/>
            <a:ext cx="3855118" cy="4180224"/>
          </a:xfrm>
          <a:prstGeom prst="rect">
            <a:avLst/>
          </a:prstGeom>
          <a:effectLst>
            <a:softEdge rad="127000"/>
          </a:effectLst>
        </p:spPr>
      </p:pic>
      <p:sp>
        <p:nvSpPr>
          <p:cNvPr id="5" name="CasellaDiTesto 4">
            <a:extLst>
              <a:ext uri="{FF2B5EF4-FFF2-40B4-BE49-F238E27FC236}">
                <a16:creationId xmlns:a16="http://schemas.microsoft.com/office/drawing/2014/main" id="{7FA6952E-9029-8EAD-5666-76084ED043A1}"/>
              </a:ext>
            </a:extLst>
          </p:cNvPr>
          <p:cNvSpPr txBox="1"/>
          <p:nvPr/>
        </p:nvSpPr>
        <p:spPr>
          <a:xfrm>
            <a:off x="4016807" y="4431688"/>
            <a:ext cx="7184985" cy="1938992"/>
          </a:xfrm>
          <a:prstGeom prst="rect">
            <a:avLst/>
          </a:prstGeom>
          <a:noFill/>
        </p:spPr>
        <p:txBody>
          <a:bodyPr wrap="square">
            <a:spAutoFit/>
          </a:bodyPr>
          <a:lstStyle/>
          <a:p>
            <a:pPr marL="285750" indent="-285750">
              <a:buFont typeface="Wingdings" panose="05000000000000000000" pitchFamily="2" charset="2"/>
              <a:buChar char="Ø"/>
            </a:pPr>
            <a:r>
              <a:rPr lang="it-IT" sz="2400" dirty="0">
                <a:latin typeface="Times New Roman" panose="02020603050405020304" pitchFamily="18" charset="0"/>
                <a:cs typeface="Times New Roman" panose="02020603050405020304" pitchFamily="18" charset="0"/>
              </a:rPr>
              <a:t>Un </a:t>
            </a:r>
            <a:r>
              <a:rPr lang="it-IT" sz="2400" b="1" dirty="0">
                <a:latin typeface="Times New Roman" panose="02020603050405020304" pitchFamily="18" charset="0"/>
                <a:cs typeface="Times New Roman" panose="02020603050405020304" pitchFamily="18" charset="0"/>
              </a:rPr>
              <a:t>software di controllo </a:t>
            </a:r>
            <a:r>
              <a:rPr lang="it-IT" sz="2400" dirty="0">
                <a:latin typeface="Times New Roman" panose="02020603050405020304" pitchFamily="18" charset="0"/>
                <a:cs typeface="Times New Roman" panose="02020603050405020304" pitchFamily="18" charset="0"/>
              </a:rPr>
              <a:t>che gestisce l’apparecchio da un punto di vista meccanico e che ci serve per interpretare la misura, in quanto deve esservi un osservabile che deve essere tradotto in termini di concentrazione. </a:t>
            </a:r>
          </a:p>
        </p:txBody>
      </p:sp>
    </p:spTree>
    <p:extLst>
      <p:ext uri="{BB962C8B-B14F-4D97-AF65-F5344CB8AC3E}">
        <p14:creationId xmlns:p14="http://schemas.microsoft.com/office/powerpoint/2010/main" val="29036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39C3025-4784-4B16-914D-CCFC3E833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D20437-C88A-4F45-9C6D-DA32B29A4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610598"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137034" y="609600"/>
            <a:ext cx="6112220" cy="1330839"/>
          </a:xfrm>
        </p:spPr>
        <p:txBody>
          <a:bodyPr vert="horz" lIns="91440" tIns="45720" rIns="91440" bIns="45720" rtlCol="0" anchor="ctr">
            <a:normAutofit/>
          </a:bodyPr>
          <a:lstStyle/>
          <a:p>
            <a:pPr algn="l"/>
            <a:br>
              <a:rPr lang="en-US" sz="4400" kern="1200" dirty="0">
                <a:solidFill>
                  <a:schemeClr val="tx1">
                    <a:lumMod val="85000"/>
                    <a:lumOff val="15000"/>
                  </a:schemeClr>
                </a:solidFill>
                <a:latin typeface="+mj-lt"/>
                <a:ea typeface="+mj-ea"/>
                <a:cs typeface="+mj-cs"/>
              </a:rPr>
            </a:br>
            <a:endParaRPr lang="en-US" sz="4400" kern="1200" dirty="0">
              <a:solidFill>
                <a:schemeClr val="tx1">
                  <a:lumMod val="85000"/>
                  <a:lumOff val="15000"/>
                </a:schemeClr>
              </a:solidFill>
              <a:latin typeface="+mj-lt"/>
              <a:ea typeface="+mj-ea"/>
              <a:cs typeface="+mj-cs"/>
            </a:endParaRP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162560" y="2164080"/>
            <a:ext cx="7528559" cy="4556948"/>
          </a:xfrm>
        </p:spPr>
        <p:txBody>
          <a:bodyPr vert="horz" lIns="91440" tIns="45720" rIns="91440" bIns="45720" rtlCol="0">
            <a:normAutofit/>
          </a:bodyPr>
          <a:lstStyle/>
          <a:p>
            <a:pPr marL="342900" indent="-228600" algn="l">
              <a:buFont typeface="Arial" panose="020B0604020202020204" pitchFamily="34" charset="0"/>
              <a:buChar char="•"/>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I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miscugli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1" dirty="0" err="1">
                <a:solidFill>
                  <a:schemeClr val="tx1">
                    <a:lumMod val="95000"/>
                    <a:lumOff val="5000"/>
                  </a:schemeClr>
                </a:solidFill>
                <a:latin typeface="Times New Roman" panose="02020603050405020304" pitchFamily="18" charset="0"/>
                <a:cs typeface="Times New Roman" panose="02020603050405020304" pitchFamily="18" charset="0"/>
              </a:rPr>
              <a:t>eterogenei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sono</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miscugli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cui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componenti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sono</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mescolati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in modo non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uniforme</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tanto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che</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è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possibile</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osservarli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occhio</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nudo</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o al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microscopio</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Esempio</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il latte. </a:t>
            </a:r>
          </a:p>
          <a:p>
            <a:pPr marL="342900" indent="-228600" algn="l">
              <a:buFont typeface="Arial" panose="020B0604020202020204" pitchFamily="34" charset="0"/>
              <a:buChar char="•"/>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I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miscugli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1" dirty="0" err="1">
                <a:solidFill>
                  <a:schemeClr val="tx1">
                    <a:lumMod val="95000"/>
                    <a:lumOff val="5000"/>
                  </a:schemeClr>
                </a:solidFill>
                <a:latin typeface="Times New Roman" panose="02020603050405020304" pitchFamily="18" charset="0"/>
                <a:cs typeface="Times New Roman" panose="02020603050405020304" pitchFamily="18" charset="0"/>
              </a:rPr>
              <a:t>omogenei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invece</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sono</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miscugli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cui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componenti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sono</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mescolati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in modo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uniforme</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tanto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che</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non è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possibile</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osservarli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occhio</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nudo</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o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tramite</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l’utilizzo</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del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microscopio</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Esempio</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acqua</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salata</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57150" algn="l"/>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I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miscugli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omogenei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chiamati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anche</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soluzioni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sono</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costituiti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da un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componente</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presente</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in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maggior</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quantità</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chiamato</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solvente</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e da un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componente</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o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più</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presente</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in minor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quantità</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chiamato</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soluto</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p>
          <a:p>
            <a:pPr indent="-228600" algn="l">
              <a:buFont typeface="Arial" panose="020B0604020202020204" pitchFamily="34" charset="0"/>
              <a:buChar char="•"/>
            </a:pPr>
            <a:endParaRPr lang="en-US" sz="1600" dirty="0">
              <a:solidFill>
                <a:schemeClr val="tx1">
                  <a:lumMod val="85000"/>
                  <a:lumOff val="15000"/>
                </a:schemeClr>
              </a:solidFill>
            </a:endParaRPr>
          </a:p>
        </p:txBody>
      </p:sp>
      <p:pic>
        <p:nvPicPr>
          <p:cNvPr id="4" name="Immagine 3">
            <a:extLst>
              <a:ext uri="{FF2B5EF4-FFF2-40B4-BE49-F238E27FC236}">
                <a16:creationId xmlns:a16="http://schemas.microsoft.com/office/drawing/2014/main" id="{FCBF58CE-63F2-B469-DB07-F7AF16239E9C}"/>
              </a:ext>
            </a:extLst>
          </p:cNvPr>
          <p:cNvPicPr>
            <a:picLocks noChangeAspect="1"/>
          </p:cNvPicPr>
          <p:nvPr/>
        </p:nvPicPr>
        <p:blipFill rotWithShape="1">
          <a:blip r:embed="rId3">
            <a:extLst>
              <a:ext uri="{28A0092B-C50C-407E-A947-70E740481C1C}">
                <a14:useLocalDpi xmlns:a14="http://schemas.microsoft.com/office/drawing/2010/main" val="0"/>
              </a:ext>
            </a:extLst>
          </a:blip>
          <a:srcRect l="-1441" t="4573" r="1442" b="4655"/>
          <a:stretch/>
        </p:blipFill>
        <p:spPr>
          <a:xfrm>
            <a:off x="8177912" y="3003525"/>
            <a:ext cx="3952567" cy="3333943"/>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Immagine 7" descr="Immagine che contiene tazza, tavolo, vetro, contenitore&#10;&#10;Descrizione generata automaticamente">
            <a:extLst>
              <a:ext uri="{FF2B5EF4-FFF2-40B4-BE49-F238E27FC236}">
                <a16:creationId xmlns:a16="http://schemas.microsoft.com/office/drawing/2014/main" id="{5F1AEED9-E8DF-DC87-DA45-19A57B787537}"/>
              </a:ext>
            </a:extLst>
          </p:cNvPr>
          <p:cNvPicPr>
            <a:picLocks noChangeAspect="1"/>
          </p:cNvPicPr>
          <p:nvPr/>
        </p:nvPicPr>
        <p:blipFill rotWithShape="1">
          <a:blip r:embed="rId4">
            <a:extLst>
              <a:ext uri="{28A0092B-C50C-407E-A947-70E740481C1C}">
                <a14:useLocalDpi xmlns:a14="http://schemas.microsoft.com/office/drawing/2010/main" val="0"/>
              </a:ext>
            </a:extLst>
          </a:blip>
          <a:srcRect t="20794" r="-1" b="37574"/>
          <a:stretch/>
        </p:blipFill>
        <p:spPr>
          <a:xfrm>
            <a:off x="8397333" y="-46653"/>
            <a:ext cx="3805713" cy="3003525"/>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
        <p:nvSpPr>
          <p:cNvPr id="6" name="CasellaDiTesto 5">
            <a:extLst>
              <a:ext uri="{FF2B5EF4-FFF2-40B4-BE49-F238E27FC236}">
                <a16:creationId xmlns:a16="http://schemas.microsoft.com/office/drawing/2014/main" id="{242AD864-6EA7-5E42-3950-21CC228ED12E}"/>
              </a:ext>
            </a:extLst>
          </p:cNvPr>
          <p:cNvSpPr txBox="1"/>
          <p:nvPr/>
        </p:nvSpPr>
        <p:spPr>
          <a:xfrm>
            <a:off x="259269" y="366460"/>
            <a:ext cx="7918643" cy="1431161"/>
          </a:xfrm>
          <a:prstGeom prst="rect">
            <a:avLst/>
          </a:prstGeom>
          <a:noFill/>
        </p:spPr>
        <p:txBody>
          <a:bodyPr wrap="square">
            <a:spAutoFit/>
          </a:bodyPr>
          <a:lstStyle/>
          <a:p>
            <a:pPr>
              <a:spcAft>
                <a:spcPts val="600"/>
              </a:spcAft>
            </a:pPr>
            <a:r>
              <a:rPr lang="it-IT" sz="2800" dirty="0">
                <a:solidFill>
                  <a:srgbClr val="FF0000"/>
                </a:solidFill>
                <a:latin typeface="Freestyle Script" panose="030804020302050B0404" pitchFamily="66" charset="0"/>
                <a:cs typeface="Times New Roman" panose="02020603050405020304" pitchFamily="18" charset="0"/>
              </a:rPr>
              <a:t>I MISCUGLI </a:t>
            </a:r>
            <a:r>
              <a:rPr lang="it-IT" dirty="0">
                <a:latin typeface="Times New Roman" panose="02020603050405020304" pitchFamily="18" charset="0"/>
                <a:cs typeface="Times New Roman" panose="02020603050405020304" pitchFamily="18" charset="0"/>
              </a:rPr>
              <a:t>invece sono costituiti da due o più sostanze pure mescolate tra loro. (Es: acqua potabile)</a:t>
            </a:r>
          </a:p>
          <a:p>
            <a:pPr>
              <a:spcAft>
                <a:spcPts val="600"/>
              </a:spcAft>
            </a:pPr>
            <a:r>
              <a:rPr lang="it-IT" dirty="0">
                <a:latin typeface="Times New Roman" panose="02020603050405020304" pitchFamily="18" charset="0"/>
                <a:cs typeface="Times New Roman" panose="02020603050405020304" pitchFamily="18" charset="0"/>
              </a:rPr>
              <a:t>  I miscugli a loro volta possono essere classificati in miscugli omogenei o miscugli eterogenei.</a:t>
            </a:r>
          </a:p>
        </p:txBody>
      </p:sp>
    </p:spTree>
    <p:extLst>
      <p:ext uri="{BB962C8B-B14F-4D97-AF65-F5344CB8AC3E}">
        <p14:creationId xmlns:p14="http://schemas.microsoft.com/office/powerpoint/2010/main" val="1337992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96253" y="393645"/>
            <a:ext cx="7126350" cy="6070709"/>
          </a:xfrm>
        </p:spPr>
        <p:txBody>
          <a:bodyPr>
            <a:normAutofit/>
          </a:bodyPr>
          <a:lstStyle/>
          <a:p>
            <a:pPr algn="just" fontAlgn="base">
              <a:lnSpc>
                <a:spcPct val="107000"/>
              </a:lnSpc>
              <a:spcAft>
                <a:spcPts val="1200"/>
              </a:spcAft>
            </a:pPr>
            <a:r>
              <a:rPr lang="it-IT" sz="2000" kern="0" dirty="0">
                <a:effectLst/>
                <a:latin typeface="Times New Roman" panose="02020603050405020304" pitchFamily="18" charset="0"/>
                <a:ea typeface="Times New Roman" panose="02020603050405020304" pitchFamily="18" charset="0"/>
                <a:cs typeface="Times New Roman" panose="02020603050405020304" pitchFamily="18" charset="0"/>
              </a:rPr>
              <a:t>Per far si che il campione passi nella fase stazionaria abbiamo la fase mobile che prende il nome di </a:t>
            </a:r>
            <a:r>
              <a:rPr lang="it-IT" sz="2000" b="1" kern="0" dirty="0">
                <a:effectLst/>
                <a:latin typeface="Times New Roman" panose="02020603050405020304" pitchFamily="18" charset="0"/>
                <a:ea typeface="Times New Roman" panose="02020603050405020304" pitchFamily="18" charset="0"/>
                <a:cs typeface="Times New Roman" panose="02020603050405020304" pitchFamily="18" charset="0"/>
              </a:rPr>
              <a:t>eluente</a:t>
            </a:r>
            <a:r>
              <a:rPr lang="it-IT" sz="2000" kern="0" dirty="0">
                <a:effectLst/>
                <a:latin typeface="Times New Roman" panose="02020603050405020304" pitchFamily="18" charset="0"/>
                <a:ea typeface="Times New Roman" panose="02020603050405020304" pitchFamily="18" charset="0"/>
                <a:cs typeface="Times New Roman" panose="02020603050405020304" pitchFamily="18" charset="0"/>
              </a:rPr>
              <a:t>, situato nelle bottiglie sulle macchine, che deve trascinare il campione attraverso le diverse parti del sistema.</a:t>
            </a:r>
          </a:p>
          <a:p>
            <a:pPr marL="342900" indent="-342900" algn="just" fontAlgn="base">
              <a:lnSpc>
                <a:spcPct val="107000"/>
              </a:lnSpc>
              <a:spcAft>
                <a:spcPts val="1200"/>
              </a:spcAft>
              <a:buFont typeface="Wingdings" panose="05000000000000000000" pitchFamily="2" charset="2"/>
              <a:buChar char="Ø"/>
            </a:pPr>
            <a:r>
              <a:rPr lang="it-IT" sz="2000" kern="0" dirty="0">
                <a:effectLst/>
                <a:latin typeface="Times New Roman" panose="02020603050405020304" pitchFamily="18" charset="0"/>
                <a:ea typeface="Times New Roman" panose="02020603050405020304" pitchFamily="18" charset="0"/>
                <a:cs typeface="Times New Roman" panose="02020603050405020304" pitchFamily="18" charset="0"/>
              </a:rPr>
              <a:t> L’eluente per la separazione degli anioni è una soluzione tampone </a:t>
            </a:r>
            <a:r>
              <a:rPr lang="it-IT" sz="2000" b="1" kern="0" dirty="0">
                <a:effectLst/>
                <a:latin typeface="Times New Roman" panose="02020603050405020304" pitchFamily="18" charset="0"/>
                <a:ea typeface="Times New Roman" panose="02020603050405020304" pitchFamily="18" charset="0"/>
                <a:cs typeface="Times New Roman" panose="02020603050405020304" pitchFamily="18" charset="0"/>
              </a:rPr>
              <a:t>carbonato-bicarbonato, </a:t>
            </a:r>
            <a:r>
              <a:rPr lang="it-IT" sz="2000" kern="0" dirty="0">
                <a:effectLst/>
                <a:latin typeface="Times New Roman" panose="02020603050405020304" pitchFamily="18" charset="0"/>
                <a:ea typeface="Times New Roman" panose="02020603050405020304" pitchFamily="18" charset="0"/>
                <a:cs typeface="Times New Roman" panose="02020603050405020304" pitchFamily="18" charset="0"/>
              </a:rPr>
              <a:t>mentre l’eluente per la colonna dei cationi è una soluzione diluita di </a:t>
            </a:r>
            <a:r>
              <a:rPr lang="it-IT" sz="2000" b="1" kern="0" dirty="0">
                <a:effectLst/>
                <a:latin typeface="Times New Roman" panose="02020603050405020304" pitchFamily="18" charset="0"/>
                <a:ea typeface="Times New Roman" panose="02020603050405020304" pitchFamily="18" charset="0"/>
                <a:cs typeface="Times New Roman" panose="02020603050405020304" pitchFamily="18" charset="0"/>
              </a:rPr>
              <a:t>acido </a:t>
            </a:r>
            <a:r>
              <a:rPr lang="it-IT" sz="2000" b="1" kern="0" dirty="0" err="1">
                <a:effectLst/>
                <a:latin typeface="Times New Roman" panose="02020603050405020304" pitchFamily="18" charset="0"/>
                <a:ea typeface="Times New Roman" panose="02020603050405020304" pitchFamily="18" charset="0"/>
                <a:cs typeface="Times New Roman" panose="02020603050405020304" pitchFamily="18" charset="0"/>
              </a:rPr>
              <a:t>metansolforico</a:t>
            </a:r>
            <a:r>
              <a:rPr lang="it-IT" sz="20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it-IT" sz="2000" kern="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p:txBody>
      </p:sp>
      <p:pic>
        <p:nvPicPr>
          <p:cNvPr id="5" name="Immagine 4" descr="Immagine che contiene testo, muro, interno, varietà&#10;&#10;Descrizione generata automaticamente">
            <a:extLst>
              <a:ext uri="{FF2B5EF4-FFF2-40B4-BE49-F238E27FC236}">
                <a16:creationId xmlns:a16="http://schemas.microsoft.com/office/drawing/2014/main" id="{4EF02775-022C-7709-C5BA-8E4DC29C8FA1}"/>
              </a:ext>
            </a:extLst>
          </p:cNvPr>
          <p:cNvPicPr>
            <a:picLocks noChangeAspect="1"/>
          </p:cNvPicPr>
          <p:nvPr/>
        </p:nvPicPr>
        <p:blipFill rotWithShape="1">
          <a:blip r:embed="rId3">
            <a:extLst>
              <a:ext uri="{28A0092B-C50C-407E-A947-70E740481C1C}">
                <a14:useLocalDpi xmlns:a14="http://schemas.microsoft.com/office/drawing/2010/main" val="0"/>
              </a:ext>
            </a:extLst>
          </a:blip>
          <a:srcRect l="44210" t="7483" r="8422" b="50000"/>
          <a:stretch/>
        </p:blipFill>
        <p:spPr>
          <a:xfrm>
            <a:off x="7934220" y="76491"/>
            <a:ext cx="3935962" cy="2649635"/>
          </a:xfrm>
          <a:prstGeom prst="rect">
            <a:avLst/>
          </a:prstGeom>
          <a:effectLst>
            <a:softEdge rad="127000"/>
          </a:effectLst>
        </p:spPr>
      </p:pic>
      <p:sp>
        <p:nvSpPr>
          <p:cNvPr id="4" name="Ovale 3">
            <a:extLst>
              <a:ext uri="{FF2B5EF4-FFF2-40B4-BE49-F238E27FC236}">
                <a16:creationId xmlns:a16="http://schemas.microsoft.com/office/drawing/2014/main" id="{30E4AC5D-FCA1-C139-21BC-A0929200D163}"/>
              </a:ext>
            </a:extLst>
          </p:cNvPr>
          <p:cNvSpPr/>
          <p:nvPr/>
        </p:nvSpPr>
        <p:spPr>
          <a:xfrm>
            <a:off x="8517300" y="76492"/>
            <a:ext cx="1384901" cy="16334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689EE491-5E27-1B03-E4F0-253D5392B9B9}"/>
              </a:ext>
            </a:extLst>
          </p:cNvPr>
          <p:cNvSpPr/>
          <p:nvPr/>
        </p:nvSpPr>
        <p:spPr>
          <a:xfrm>
            <a:off x="9917428" y="76491"/>
            <a:ext cx="1384901" cy="16334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72525314-D56A-4EEF-104D-A957FE102A06}"/>
              </a:ext>
            </a:extLst>
          </p:cNvPr>
          <p:cNvSpPr txBox="1"/>
          <p:nvPr/>
        </p:nvSpPr>
        <p:spPr>
          <a:xfrm>
            <a:off x="326020" y="3772743"/>
            <a:ext cx="11539960" cy="2308324"/>
          </a:xfrm>
          <a:prstGeom prst="rect">
            <a:avLst/>
          </a:prstGeom>
          <a:noFill/>
        </p:spPr>
        <p:txBody>
          <a:bodyPr wrap="square">
            <a:spAutoFit/>
          </a:bodyPr>
          <a:lstStyle/>
          <a:p>
            <a:pPr marL="285750" indent="-285750">
              <a:buFont typeface="Wingdings" panose="05000000000000000000" pitchFamily="2" charset="2"/>
              <a:buChar char="Ø"/>
            </a:pPr>
            <a:r>
              <a:rPr lang="it-IT" sz="2400" b="1" dirty="0">
                <a:latin typeface="Times New Roman" panose="02020603050405020304" pitchFamily="18" charset="0"/>
                <a:cs typeface="Times New Roman" panose="02020603050405020304" pitchFamily="18" charset="0"/>
              </a:rPr>
              <a:t>Il soppressore </a:t>
            </a:r>
            <a:r>
              <a:rPr lang="it-IT" sz="2000" dirty="0">
                <a:latin typeface="Times New Roman" panose="02020603050405020304" pitchFamily="18" charset="0"/>
                <a:cs typeface="Times New Roman" panose="02020603050405020304" pitchFamily="18" charset="0"/>
              </a:rPr>
              <a:t>sopprime le cariche dell’eluente; al suo interno ci sono delle membrane che sopprimono le cariche dell’eluente quando passa attraverso di esse. Questo serve per far si che non ci sia un segnale di fondo dell’eluente, altrimenti sarebbe troppo forte e non riusciremmo a vedere il segnale delle sostanze all’interno della soluzione. </a:t>
            </a:r>
          </a:p>
          <a:p>
            <a:pPr marL="285750" indent="-285750">
              <a:buFont typeface="Wingdings" panose="05000000000000000000" pitchFamily="2" charset="2"/>
              <a:buChar char="Ø"/>
            </a:pPr>
            <a:r>
              <a:rPr lang="it-IT" sz="2000" dirty="0">
                <a:latin typeface="Times New Roman" panose="02020603050405020304" pitchFamily="18" charset="0"/>
                <a:cs typeface="Times New Roman" panose="02020603050405020304" pitchFamily="18" charset="0"/>
              </a:rPr>
              <a:t>I volumi usati per questa tecnica sono molto piccoli.</a:t>
            </a:r>
          </a:p>
          <a:p>
            <a:r>
              <a:rPr lang="it-IT" sz="2000" dirty="0">
                <a:latin typeface="Times New Roman" panose="02020603050405020304" pitchFamily="18" charset="0"/>
                <a:cs typeface="Times New Roman" panose="02020603050405020304" pitchFamily="18" charset="0"/>
              </a:rPr>
              <a:t>Il campione attraverso il tubicino va all’interno del primo sistema dove viene diviso in due correnti, una andrà all’interno della colonna dei cationi e una degli anioni.</a:t>
            </a:r>
          </a:p>
        </p:txBody>
      </p:sp>
    </p:spTree>
    <p:extLst>
      <p:ext uri="{BB962C8B-B14F-4D97-AF65-F5344CB8AC3E}">
        <p14:creationId xmlns:p14="http://schemas.microsoft.com/office/powerpoint/2010/main" val="240065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204831" y="716988"/>
            <a:ext cx="4796155" cy="5950030"/>
          </a:xfrm>
        </p:spPr>
        <p:txBody>
          <a:bodyPr>
            <a:normAutofit/>
          </a:bodyPr>
          <a:lstStyle/>
          <a:p>
            <a:r>
              <a:rPr lang="it-IT" sz="2000" kern="0" dirty="0">
                <a:effectLst/>
                <a:latin typeface="Times New Roman" panose="02020603050405020304" pitchFamily="18" charset="0"/>
                <a:ea typeface="Times New Roman" panose="02020603050405020304" pitchFamily="18" charset="0"/>
                <a:cs typeface="Times New Roman" panose="02020603050405020304" pitchFamily="18" charset="0"/>
              </a:rPr>
              <a:t>Le macchine che dividono </a:t>
            </a:r>
            <a:r>
              <a:rPr lang="it-IT" sz="2000" b="1" kern="0" dirty="0">
                <a:effectLst/>
                <a:latin typeface="Times New Roman" panose="02020603050405020304" pitchFamily="18" charset="0"/>
                <a:ea typeface="Times New Roman" panose="02020603050405020304" pitchFamily="18" charset="0"/>
                <a:cs typeface="Times New Roman" panose="02020603050405020304" pitchFamily="18" charset="0"/>
              </a:rPr>
              <a:t>anioni e cationi </a:t>
            </a:r>
            <a:r>
              <a:rPr lang="it-IT" sz="2000" kern="0" dirty="0">
                <a:effectLst/>
                <a:latin typeface="Times New Roman" panose="02020603050405020304" pitchFamily="18" charset="0"/>
                <a:ea typeface="Times New Roman" panose="02020603050405020304" pitchFamily="18" charset="0"/>
                <a:cs typeface="Times New Roman" panose="02020603050405020304" pitchFamily="18" charset="0"/>
              </a:rPr>
              <a:t>presentano le stesse componenti; la differenza sostanziale è nella </a:t>
            </a:r>
            <a:r>
              <a:rPr lang="it-IT" sz="2000" b="1" kern="0" dirty="0">
                <a:effectLst/>
                <a:latin typeface="Times New Roman" panose="02020603050405020304" pitchFamily="18" charset="0"/>
                <a:ea typeface="Times New Roman" panose="02020603050405020304" pitchFamily="18" charset="0"/>
                <a:cs typeface="Times New Roman" panose="02020603050405020304" pitchFamily="18" charset="0"/>
              </a:rPr>
              <a:t>colonna di separazione</a:t>
            </a:r>
            <a:r>
              <a:rPr lang="it-IT" sz="2000" kern="0" dirty="0">
                <a:effectLst/>
                <a:latin typeface="Times New Roman" panose="02020603050405020304" pitchFamily="18" charset="0"/>
                <a:ea typeface="Times New Roman" panose="02020603050405020304" pitchFamily="18" charset="0"/>
                <a:cs typeface="Times New Roman" panose="02020603050405020304" pitchFamily="18" charset="0"/>
              </a:rPr>
              <a:t>, quella parte della macchina all’interno della quale c’è il materiale che interagisce con le diverse sostanze presenti in soluzione. Nella colonna degli anioni abbiamo una resina, fase solida stazionaria che interagisce con la soluzione, con matrice positiva in grado di legare gli anioni della soluzione, e rilascia le cariche </a:t>
            </a:r>
            <a:r>
              <a:rPr lang="it-IT" sz="2000" kern="0" dirty="0">
                <a:latin typeface="Times New Roman" panose="02020603050405020304" pitchFamily="18" charset="0"/>
                <a:ea typeface="Times New Roman" panose="02020603050405020304" pitchFamily="18" charset="0"/>
                <a:cs typeface="Times New Roman" panose="02020603050405020304" pitchFamily="18" charset="0"/>
              </a:rPr>
              <a:t>positive</a:t>
            </a:r>
            <a:r>
              <a:rPr lang="it-IT" sz="2000" kern="0" dirty="0">
                <a:effectLst/>
                <a:latin typeface="Times New Roman" panose="02020603050405020304" pitchFamily="18" charset="0"/>
                <a:ea typeface="Times New Roman" panose="02020603050405020304" pitchFamily="18" charset="0"/>
                <a:cs typeface="Times New Roman" panose="02020603050405020304" pitchFamily="18" charset="0"/>
              </a:rPr>
              <a:t>. Viceversa, nell’altra colonna. Nella colonna degli anioni vi è una specie di </a:t>
            </a:r>
            <a:r>
              <a:rPr lang="it-IT" sz="2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gabbia</a:t>
            </a:r>
            <a:r>
              <a:rPr lang="it-IT" sz="2000" kern="0" dirty="0">
                <a:effectLst/>
                <a:latin typeface="Times New Roman" panose="02020603050405020304" pitchFamily="18" charset="0"/>
                <a:ea typeface="Times New Roman" panose="02020603050405020304" pitchFamily="18" charset="0"/>
                <a:cs typeface="Times New Roman" panose="02020603050405020304" pitchFamily="18" charset="0"/>
              </a:rPr>
              <a:t>, fondamentale per la separazione degli anioni in quanto la loro colonna deve essere riscaldata; serve infatti a mantenere una temperatura di 37°C. </a:t>
            </a:r>
            <a:endParaRPr lang="it-IT" sz="2000"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p:txBody>
      </p:sp>
      <p:pic>
        <p:nvPicPr>
          <p:cNvPr id="4" name="Immagine 3" descr="Immagine che contiene interno&#10;&#10;Descrizione generata automaticamente">
            <a:extLst>
              <a:ext uri="{FF2B5EF4-FFF2-40B4-BE49-F238E27FC236}">
                <a16:creationId xmlns:a16="http://schemas.microsoft.com/office/drawing/2014/main" id="{6D99CDC7-5B0C-BBA8-6EC4-F59E764983B0}"/>
              </a:ext>
            </a:extLst>
          </p:cNvPr>
          <p:cNvPicPr>
            <a:picLocks noChangeAspect="1"/>
          </p:cNvPicPr>
          <p:nvPr/>
        </p:nvPicPr>
        <p:blipFill rotWithShape="1">
          <a:blip r:embed="rId3">
            <a:extLst>
              <a:ext uri="{28A0092B-C50C-407E-A947-70E740481C1C}">
                <a14:useLocalDpi xmlns:a14="http://schemas.microsoft.com/office/drawing/2010/main" val="0"/>
              </a:ext>
            </a:extLst>
          </a:blip>
          <a:srcRect t="11223" r="5613" b="21938"/>
          <a:stretch/>
        </p:blipFill>
        <p:spPr>
          <a:xfrm>
            <a:off x="5359078" y="438001"/>
            <a:ext cx="3044142" cy="4665370"/>
          </a:xfrm>
          <a:prstGeom prst="rect">
            <a:avLst/>
          </a:prstGeom>
          <a:effectLst>
            <a:softEdge rad="63500"/>
          </a:effectLst>
        </p:spPr>
      </p:pic>
      <p:pic>
        <p:nvPicPr>
          <p:cNvPr id="5" name="Immagine 4" descr="Immagine che contiene muro, interno, bianco, servizi igienici&#10;&#10;Descrizione generata automaticamente">
            <a:extLst>
              <a:ext uri="{FF2B5EF4-FFF2-40B4-BE49-F238E27FC236}">
                <a16:creationId xmlns:a16="http://schemas.microsoft.com/office/drawing/2014/main" id="{9AE0B1A1-7E2C-6F0C-6F3F-897F38148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1312" y="2544802"/>
            <a:ext cx="3225857" cy="4301143"/>
          </a:xfrm>
          <a:prstGeom prst="rect">
            <a:avLst/>
          </a:prstGeom>
          <a:effectLst>
            <a:softEdge rad="63500"/>
          </a:effectLst>
        </p:spPr>
      </p:pic>
      <p:sp>
        <p:nvSpPr>
          <p:cNvPr id="7" name="CasellaDiTesto 6">
            <a:extLst>
              <a:ext uri="{FF2B5EF4-FFF2-40B4-BE49-F238E27FC236}">
                <a16:creationId xmlns:a16="http://schemas.microsoft.com/office/drawing/2014/main" id="{CD80FF18-6EDE-C523-5265-E70CFB482B7A}"/>
              </a:ext>
            </a:extLst>
          </p:cNvPr>
          <p:cNvSpPr txBox="1"/>
          <p:nvPr/>
        </p:nvSpPr>
        <p:spPr>
          <a:xfrm>
            <a:off x="7083706" y="1527858"/>
            <a:ext cx="868102" cy="2986269"/>
          </a:xfrm>
          <a:prstGeom prst="rect">
            <a:avLst/>
          </a:prstGeom>
          <a:noFill/>
          <a:ln w="38100">
            <a:solidFill>
              <a:srgbClr val="FF0000"/>
            </a:solidFill>
          </a:ln>
        </p:spPr>
        <p:txBody>
          <a:bodyPr wrap="square" rtlCol="0">
            <a:spAutoFit/>
          </a:bodyPr>
          <a:lstStyle/>
          <a:p>
            <a:endParaRPr lang="it-IT" dirty="0"/>
          </a:p>
        </p:txBody>
      </p:sp>
    </p:spTree>
    <p:extLst>
      <p:ext uri="{BB962C8B-B14F-4D97-AF65-F5344CB8AC3E}">
        <p14:creationId xmlns:p14="http://schemas.microsoft.com/office/powerpoint/2010/main" val="344295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magine 7" descr="Immagine che contiene interno, microscopio&#10;&#10;Descrizione generata automaticamente">
            <a:extLst>
              <a:ext uri="{FF2B5EF4-FFF2-40B4-BE49-F238E27FC236}">
                <a16:creationId xmlns:a16="http://schemas.microsoft.com/office/drawing/2014/main" id="{E847DD96-499D-ECD2-C430-099211F01D09}"/>
              </a:ext>
            </a:extLst>
          </p:cNvPr>
          <p:cNvPicPr>
            <a:picLocks noChangeAspect="1"/>
          </p:cNvPicPr>
          <p:nvPr/>
        </p:nvPicPr>
        <p:blipFill rotWithShape="1">
          <a:blip r:embed="rId3">
            <a:extLst>
              <a:ext uri="{28A0092B-C50C-407E-A947-70E740481C1C}">
                <a14:useLocalDpi xmlns:a14="http://schemas.microsoft.com/office/drawing/2010/main" val="0"/>
              </a:ext>
            </a:extLst>
          </a:blip>
          <a:srcRect r="13993" b="2"/>
          <a:stretch/>
        </p:blipFill>
        <p:spPr>
          <a:xfrm>
            <a:off x="2847949" y="-152400"/>
            <a:ext cx="9084625" cy="6443079"/>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838200" y="365125"/>
            <a:ext cx="3822189" cy="1899912"/>
          </a:xfrm>
        </p:spPr>
        <p:txBody>
          <a:bodyPr vert="horz" lIns="91440" tIns="45720" rIns="91440" bIns="45720" rtlCol="0" anchor="ctr">
            <a:normAutofit/>
          </a:bodyPr>
          <a:lstStyle/>
          <a:p>
            <a:pPr algn="l"/>
            <a:br>
              <a:rPr lang="en-US" sz="4000" dirty="0"/>
            </a:br>
            <a:endParaRPr lang="en-US" sz="4000"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71120" y="934878"/>
            <a:ext cx="4267199" cy="6075522"/>
          </a:xfrm>
        </p:spPr>
        <p:txBody>
          <a:bodyPr vert="horz" lIns="91440" tIns="45720" rIns="91440" bIns="45720" rtlCol="0">
            <a:normAutofit/>
          </a:bodyPr>
          <a:lstStyle/>
          <a:p>
            <a:pPr marL="342900" indent="-228600" algn="l">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Il </a:t>
            </a:r>
            <a:r>
              <a:rPr lang="en-US" sz="1600" dirty="0" err="1">
                <a:latin typeface="Times New Roman" panose="02020603050405020304" pitchFamily="18" charset="0"/>
                <a:cs typeface="Times New Roman" panose="02020603050405020304" pitchFamily="18" charset="0"/>
              </a:rPr>
              <a:t>tubicino</a:t>
            </a:r>
            <a:r>
              <a:rPr lang="en-US" sz="1600" dirty="0">
                <a:latin typeface="Times New Roman" panose="02020603050405020304" pitchFamily="18" charset="0"/>
                <a:cs typeface="Times New Roman" panose="02020603050405020304" pitchFamily="18" charset="0"/>
              </a:rPr>
              <a:t> porta il </a:t>
            </a:r>
            <a:r>
              <a:rPr lang="en-US" sz="1600" dirty="0" err="1">
                <a:latin typeface="Times New Roman" panose="02020603050405020304" pitchFamily="18" charset="0"/>
                <a:cs typeface="Times New Roman" panose="02020603050405020304" pitchFamily="18" charset="0"/>
              </a:rPr>
              <a:t>campione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dall’autocampionatore</a:t>
            </a:r>
            <a:r>
              <a:rPr lang="en-US" sz="1600" dirty="0">
                <a:latin typeface="Times New Roman" panose="02020603050405020304" pitchFamily="18" charset="0"/>
                <a:cs typeface="Times New Roman" panose="02020603050405020304" pitchFamily="18" charset="0"/>
              </a:rPr>
              <a:t> a </a:t>
            </a:r>
            <a:r>
              <a:rPr lang="en-US" sz="1600" dirty="0" err="1">
                <a:latin typeface="Times New Roman" panose="02020603050405020304" pitchFamily="18" charset="0"/>
                <a:cs typeface="Times New Roman" panose="02020603050405020304" pitchFamily="18" charset="0"/>
              </a:rPr>
              <a:t>una</a:t>
            </a:r>
            <a:r>
              <a:rPr lang="en-US" sz="1600"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precolonna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tutto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intero</a:t>
            </a:r>
            <a:r>
              <a:rPr lang="en-US" sz="1600" dirty="0">
                <a:latin typeface="Times New Roman" panose="02020603050405020304" pitchFamily="18" charset="0"/>
                <a:cs typeface="Times New Roman" panose="02020603050405020304" pitchFamily="18" charset="0"/>
              </a:rPr>
              <a:t> e qui </a:t>
            </a:r>
            <a:r>
              <a:rPr lang="en-US" sz="1600" dirty="0" err="1">
                <a:latin typeface="Times New Roman" panose="02020603050405020304" pitchFamily="18" charset="0"/>
                <a:cs typeface="Times New Roman" panose="02020603050405020304" pitchFamily="18" charset="0"/>
              </a:rPr>
              <a:t>subisce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una</a:t>
            </a:r>
            <a:r>
              <a:rPr lang="en-US" sz="1600" dirty="0">
                <a:latin typeface="Times New Roman" panose="02020603050405020304" pitchFamily="18" charset="0"/>
                <a:cs typeface="Times New Roman" panose="02020603050405020304" pitchFamily="18" charset="0"/>
              </a:rPr>
              <a:t> prima </a:t>
            </a:r>
            <a:r>
              <a:rPr lang="en-US" sz="1600" dirty="0" err="1">
                <a:latin typeface="Times New Roman" panose="02020603050405020304" pitchFamily="18" charset="0"/>
                <a:cs typeface="Times New Roman" panose="02020603050405020304" pitchFamily="18" charset="0"/>
              </a:rPr>
              <a:t>separazione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alcune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particelle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vengono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trattenute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altre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usciranno</a:t>
            </a:r>
            <a:r>
              <a:rPr lang="en-US" sz="1600" dirty="0">
                <a:latin typeface="Times New Roman" panose="02020603050405020304" pitchFamily="18" charset="0"/>
                <a:cs typeface="Times New Roman" panose="02020603050405020304" pitchFamily="18" charset="0"/>
              </a:rPr>
              <a:t> prima, come </a:t>
            </a:r>
            <a:r>
              <a:rPr lang="en-US" sz="1600" dirty="0" err="1">
                <a:latin typeface="Times New Roman" panose="02020603050405020304" pitchFamily="18" charset="0"/>
                <a:cs typeface="Times New Roman" panose="02020603050405020304" pitchFamily="18" charset="0"/>
              </a:rPr>
              <a:t>gli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ioni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più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piccoli</a:t>
            </a:r>
            <a:r>
              <a:rPr lang="en-US" sz="1600" dirty="0">
                <a:latin typeface="Times New Roman" panose="02020603050405020304" pitchFamily="18" charset="0"/>
                <a:cs typeface="Times New Roman" panose="02020603050405020304" pitchFamily="18" charset="0"/>
              </a:rPr>
              <a:t> con </a:t>
            </a:r>
            <a:r>
              <a:rPr lang="en-US" sz="1600" dirty="0" err="1">
                <a:latin typeface="Times New Roman" panose="02020603050405020304" pitchFamily="18" charset="0"/>
                <a:cs typeface="Times New Roman" panose="02020603050405020304" pitchFamily="18" charset="0"/>
              </a:rPr>
              <a:t>intensità</a:t>
            </a:r>
            <a:r>
              <a:rPr lang="en-US" sz="1600" dirty="0">
                <a:latin typeface="Times New Roman" panose="02020603050405020304" pitchFamily="18" charset="0"/>
                <a:cs typeface="Times New Roman" panose="02020603050405020304" pitchFamily="18" charset="0"/>
              </a:rPr>
              <a:t> di </a:t>
            </a:r>
            <a:r>
              <a:rPr lang="en-US" sz="1600" dirty="0" err="1">
                <a:latin typeface="Times New Roman" panose="02020603050405020304" pitchFamily="18" charset="0"/>
                <a:cs typeface="Times New Roman" panose="02020603050405020304" pitchFamily="18" charset="0"/>
              </a:rPr>
              <a:t>carica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minore</a:t>
            </a:r>
            <a:r>
              <a:rPr lang="en-US" sz="1600" dirty="0">
                <a:latin typeface="Times New Roman" panose="02020603050405020304" pitchFamily="18" charset="0"/>
                <a:cs typeface="Times New Roman" panose="02020603050405020304" pitchFamily="18" charset="0"/>
              </a:rPr>
              <a:t>. </a:t>
            </a:r>
          </a:p>
          <a:p>
            <a:pPr marL="342900" indent="-228600" algn="l">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Le diverse specie </a:t>
            </a:r>
            <a:r>
              <a:rPr lang="en-US" sz="1600" dirty="0" err="1">
                <a:latin typeface="Times New Roman" panose="02020603050405020304" pitchFamily="18" charset="0"/>
                <a:cs typeface="Times New Roman" panose="02020603050405020304" pitchFamily="18" charset="0"/>
              </a:rPr>
              <a:t>vengono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infatti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riconosciute</a:t>
            </a:r>
            <a:r>
              <a:rPr lang="en-US" sz="1600" dirty="0">
                <a:latin typeface="Times New Roman" panose="02020603050405020304" pitchFamily="18" charset="0"/>
                <a:cs typeface="Times New Roman" panose="02020603050405020304" pitchFamily="18" charset="0"/>
              </a:rPr>
              <a:t> per il tempo di </a:t>
            </a:r>
            <a:r>
              <a:rPr lang="en-US" sz="1600" dirty="0" err="1">
                <a:latin typeface="Times New Roman" panose="02020603050405020304" pitchFamily="18" charset="0"/>
                <a:cs typeface="Times New Roman" panose="02020603050405020304" pitchFamily="18" charset="0"/>
              </a:rPr>
              <a:t>ritenzione</a:t>
            </a:r>
            <a:r>
              <a:rPr lang="en-US" sz="1600" dirty="0">
                <a:latin typeface="Times New Roman" panose="02020603050405020304" pitchFamily="18" charset="0"/>
                <a:cs typeface="Times New Roman" panose="02020603050405020304" pitchFamily="18" charset="0"/>
              </a:rPr>
              <a:t>, tempo per il quale </a:t>
            </a:r>
            <a:r>
              <a:rPr lang="en-US" sz="1600" dirty="0" err="1">
                <a:latin typeface="Times New Roman" panose="02020603050405020304" pitchFamily="18" charset="0"/>
                <a:cs typeface="Times New Roman" panose="02020603050405020304" pitchFamily="18" charset="0"/>
              </a:rPr>
              <a:t>vengono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trattenuti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nella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colonna</a:t>
            </a:r>
            <a:r>
              <a:rPr lang="en-US" sz="1600" dirty="0">
                <a:latin typeface="Times New Roman" panose="02020603050405020304" pitchFamily="18" charset="0"/>
                <a:cs typeface="Times New Roman" panose="02020603050405020304" pitchFamily="18" charset="0"/>
              </a:rPr>
              <a:t>. </a:t>
            </a:r>
          </a:p>
          <a:p>
            <a:pPr indent="-228600" algn="l">
              <a:buFont typeface="Arial" panose="020B0604020202020204" pitchFamily="34" charset="0"/>
              <a:buChar char="•"/>
            </a:pPr>
            <a:r>
              <a:rPr lang="en-US" sz="1600" dirty="0" err="1">
                <a:latin typeface="Times New Roman" panose="02020603050405020304" pitchFamily="18" charset="0"/>
                <a:cs typeface="Times New Roman" panose="02020603050405020304" pitchFamily="18" charset="0"/>
              </a:rPr>
              <a:t>Possiamo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riconoscere</a:t>
            </a:r>
            <a:r>
              <a:rPr lang="en-US" sz="1600" dirty="0">
                <a:latin typeface="Times New Roman" panose="02020603050405020304" pitchFamily="18" charset="0"/>
                <a:cs typeface="Times New Roman" panose="02020603050405020304" pitchFamily="18" charset="0"/>
              </a:rPr>
              <a:t> le </a:t>
            </a:r>
            <a:r>
              <a:rPr lang="en-US" sz="1600" dirty="0" err="1">
                <a:latin typeface="Times New Roman" panose="02020603050405020304" pitchFamily="18" charset="0"/>
                <a:cs typeface="Times New Roman" panose="02020603050405020304" pitchFamily="18" charset="0"/>
              </a:rPr>
              <a:t>sostanze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grazie</a:t>
            </a:r>
            <a:r>
              <a:rPr lang="en-US" sz="1600" dirty="0">
                <a:latin typeface="Times New Roman" panose="02020603050405020304" pitchFamily="18" charset="0"/>
                <a:cs typeface="Times New Roman" panose="02020603050405020304" pitchFamily="18" charset="0"/>
              </a:rPr>
              <a:t> ad un </a:t>
            </a:r>
            <a:r>
              <a:rPr lang="en-US" sz="1600" dirty="0" err="1">
                <a:latin typeface="Times New Roman" panose="02020603050405020304" pitchFamily="18" charset="0"/>
                <a:cs typeface="Times New Roman" panose="02020603050405020304" pitchFamily="18" charset="0"/>
              </a:rPr>
              <a:t>conduttimetro</a:t>
            </a:r>
            <a:r>
              <a:rPr lang="en-US" sz="1600" dirty="0">
                <a:latin typeface="Times New Roman" panose="02020603050405020304" pitchFamily="18" charset="0"/>
                <a:cs typeface="Times New Roman" panose="02020603050405020304" pitchFamily="18" charset="0"/>
              </a:rPr>
              <a:t> sempre </a:t>
            </a:r>
            <a:r>
              <a:rPr lang="en-US" sz="1600" dirty="0" err="1">
                <a:latin typeface="Times New Roman" panose="02020603050405020304" pitchFamily="18" charset="0"/>
                <a:cs typeface="Times New Roman" panose="02020603050405020304" pitchFamily="18" charset="0"/>
              </a:rPr>
              <a:t>acceso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registra</a:t>
            </a:r>
            <a:r>
              <a:rPr lang="en-US" sz="1600" dirty="0">
                <a:latin typeface="Times New Roman" panose="02020603050405020304" pitchFamily="18" charset="0"/>
                <a:cs typeface="Times New Roman" panose="02020603050405020304" pitchFamily="18" charset="0"/>
              </a:rPr>
              <a:t> il passaggio </a:t>
            </a:r>
            <a:r>
              <a:rPr lang="en-US" sz="1600" dirty="0" err="1">
                <a:latin typeface="Times New Roman" panose="02020603050405020304" pitchFamily="18" charset="0"/>
                <a:cs typeface="Times New Roman" panose="02020603050405020304" pitchFamily="18" charset="0"/>
              </a:rPr>
              <a:t>della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corrente</a:t>
            </a:r>
            <a:r>
              <a:rPr lang="en-US" sz="1600" dirty="0">
                <a:latin typeface="Times New Roman" panose="02020603050405020304" pitchFamily="18" charset="0"/>
                <a:cs typeface="Times New Roman" panose="02020603050405020304" pitchFamily="18" charset="0"/>
              </a:rPr>
              <a:t>; se </a:t>
            </a:r>
            <a:r>
              <a:rPr lang="en-US" sz="1600" dirty="0" err="1">
                <a:latin typeface="Times New Roman" panose="02020603050405020304" pitchFamily="18" charset="0"/>
                <a:cs typeface="Times New Roman" panose="02020603050405020304" pitchFamily="18" charset="0"/>
              </a:rPr>
              <a:t>passano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gli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ioni</a:t>
            </a:r>
            <a:r>
              <a:rPr lang="en-US" sz="1600"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il </a:t>
            </a:r>
            <a:r>
              <a:rPr lang="en-US" sz="1600" b="1" dirty="0" err="1">
                <a:latin typeface="Times New Roman" panose="02020603050405020304" pitchFamily="18" charset="0"/>
                <a:cs typeface="Times New Roman" panose="02020603050405020304" pitchFamily="18" charset="0"/>
              </a:rPr>
              <a:t>conduttimetro</a:t>
            </a:r>
            <a:r>
              <a:rPr lang="en-US" sz="1600" b="1"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segna</a:t>
            </a:r>
            <a:r>
              <a:rPr lang="en-US" sz="1600" dirty="0">
                <a:latin typeface="Times New Roman" panose="02020603050405020304" pitchFamily="18" charset="0"/>
                <a:cs typeface="Times New Roman" panose="02020603050405020304" pitchFamily="18" charset="0"/>
              </a:rPr>
              <a:t> un </a:t>
            </a:r>
            <a:r>
              <a:rPr lang="en-US" sz="1600" dirty="0" err="1">
                <a:latin typeface="Times New Roman" panose="02020603050405020304" pitchFamily="18" charset="0"/>
                <a:cs typeface="Times New Roman" panose="02020603050405020304" pitchFamily="18" charset="0"/>
              </a:rPr>
              <a:t>picco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corrisponde</a:t>
            </a:r>
            <a:r>
              <a:rPr lang="en-US" sz="1600" dirty="0">
                <a:latin typeface="Times New Roman" panose="02020603050405020304" pitchFamily="18" charset="0"/>
                <a:cs typeface="Times New Roman" panose="02020603050405020304" pitchFamily="18" charset="0"/>
              </a:rPr>
              <a:t> ad </a:t>
            </a:r>
            <a:r>
              <a:rPr lang="en-US" sz="1600" dirty="0" err="1">
                <a:latin typeface="Times New Roman" panose="02020603050405020304" pitchFamily="18" charset="0"/>
                <a:cs typeface="Times New Roman" panose="02020603050405020304" pitchFamily="18" charset="0"/>
              </a:rPr>
              <a:t>una</a:t>
            </a:r>
            <a:r>
              <a:rPr lang="en-US" sz="1600" dirty="0">
                <a:latin typeface="Times New Roman" panose="02020603050405020304" pitchFamily="18" charset="0"/>
                <a:cs typeface="Times New Roman" panose="02020603050405020304" pitchFamily="18" charset="0"/>
              </a:rPr>
              <a:t> specie </a:t>
            </a:r>
            <a:r>
              <a:rPr lang="en-US" sz="1600" dirty="0" err="1">
                <a:latin typeface="Times New Roman" panose="02020603050405020304" pitchFamily="18" charset="0"/>
                <a:cs typeface="Times New Roman" panose="02020603050405020304" pitchFamily="18" charset="0"/>
              </a:rPr>
              <a:t>chimica</a:t>
            </a:r>
            <a:r>
              <a:rPr lang="en-US" sz="1600" dirty="0">
                <a:latin typeface="Times New Roman" panose="02020603050405020304" pitchFamily="18" charset="0"/>
                <a:cs typeface="Times New Roman" panose="02020603050405020304" pitchFamily="18" charset="0"/>
              </a:rPr>
              <a:t>, in </a:t>
            </a:r>
            <a:r>
              <a:rPr lang="en-US" sz="1600" dirty="0" err="1">
                <a:latin typeface="Times New Roman" panose="02020603050405020304" pitchFamily="18" charset="0"/>
                <a:cs typeface="Times New Roman" panose="02020603050405020304" pitchFamily="18" charset="0"/>
              </a:rPr>
              <a:t>quanto</a:t>
            </a:r>
            <a:r>
              <a:rPr lang="en-US" sz="1600" dirty="0">
                <a:latin typeface="Times New Roman" panose="02020603050405020304" pitchFamily="18" charset="0"/>
                <a:cs typeface="Times New Roman" panose="02020603050405020304" pitchFamily="18" charset="0"/>
              </a:rPr>
              <a:t> al </a:t>
            </a:r>
            <a:r>
              <a:rPr lang="en-US" sz="1600" dirty="0" err="1">
                <a:latin typeface="Times New Roman" panose="02020603050405020304" pitchFamily="18" charset="0"/>
                <a:cs typeface="Times New Roman" panose="02020603050405020304" pitchFamily="18" charset="0"/>
              </a:rPr>
              <a:t>conduttimetro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arrivano</a:t>
            </a:r>
            <a:r>
              <a:rPr lang="en-US" sz="1600" dirty="0">
                <a:latin typeface="Times New Roman" panose="02020603050405020304" pitchFamily="18" charset="0"/>
                <a:cs typeface="Times New Roman" panose="02020603050405020304" pitchFamily="18" charset="0"/>
              </a:rPr>
              <a:t> le specie </a:t>
            </a:r>
            <a:r>
              <a:rPr lang="en-US" sz="1600" dirty="0" err="1">
                <a:latin typeface="Times New Roman" panose="02020603050405020304" pitchFamily="18" charset="0"/>
                <a:cs typeface="Times New Roman" panose="02020603050405020304" pitchFamily="18" charset="0"/>
              </a:rPr>
              <a:t>già</a:t>
            </a:r>
            <a:r>
              <a:rPr lang="en-US" sz="1600" dirty="0">
                <a:latin typeface="Times New Roman" panose="02020603050405020304" pitchFamily="18" charset="0"/>
                <a:cs typeface="Times New Roman" panose="02020603050405020304" pitchFamily="18" charset="0"/>
              </a:rPr>
              <a:t> separate. </a:t>
            </a:r>
          </a:p>
          <a:p>
            <a:pPr indent="-228600" algn="l">
              <a:buFont typeface="Arial" panose="020B0604020202020204" pitchFamily="34" charset="0"/>
              <a:buChar char="•"/>
            </a:pPr>
            <a:r>
              <a:rPr lang="en-US" sz="1600" dirty="0" err="1">
                <a:latin typeface="Times New Roman" panose="02020603050405020304" pitchFamily="18" charset="0"/>
                <a:cs typeface="Times New Roman" panose="02020603050405020304" pitchFamily="18" charset="0"/>
              </a:rPr>
              <a:t>Questo</a:t>
            </a:r>
            <a:r>
              <a:rPr lang="en-US" sz="1600" dirty="0">
                <a:latin typeface="Times New Roman" panose="02020603050405020304" pitchFamily="18" charset="0"/>
                <a:cs typeface="Times New Roman" panose="02020603050405020304" pitchFamily="18" charset="0"/>
              </a:rPr>
              <a:t> ci </a:t>
            </a:r>
            <a:r>
              <a:rPr lang="en-US" sz="1600" dirty="0" err="1">
                <a:latin typeface="Times New Roman" panose="02020603050405020304" pitchFamily="18" charset="0"/>
                <a:cs typeface="Times New Roman" panose="02020603050405020304" pitchFamily="18" charset="0"/>
              </a:rPr>
              <a:t>consente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separando</a:t>
            </a:r>
            <a:r>
              <a:rPr lang="en-US" sz="1600" dirty="0">
                <a:latin typeface="Times New Roman" panose="02020603050405020304" pitchFamily="18" charset="0"/>
                <a:cs typeface="Times New Roman" panose="02020603050405020304" pitchFamily="18" charset="0"/>
              </a:rPr>
              <a:t> prima e </a:t>
            </a:r>
            <a:r>
              <a:rPr lang="en-US" sz="1600" dirty="0" err="1">
                <a:latin typeface="Times New Roman" panose="02020603050405020304" pitchFamily="18" charset="0"/>
                <a:cs typeface="Times New Roman" panose="02020603050405020304" pitchFamily="18" charset="0"/>
              </a:rPr>
              <a:t>mettendo</a:t>
            </a:r>
            <a:r>
              <a:rPr lang="en-US" sz="1600" dirty="0">
                <a:latin typeface="Times New Roman" panose="02020603050405020304" pitchFamily="18" charset="0"/>
                <a:cs typeface="Times New Roman" panose="02020603050405020304" pitchFamily="18" charset="0"/>
              </a:rPr>
              <a:t> dopo un </a:t>
            </a:r>
            <a:r>
              <a:rPr lang="en-US" sz="1600" dirty="0" err="1">
                <a:latin typeface="Times New Roman" panose="02020603050405020304" pitchFamily="18" charset="0"/>
                <a:cs typeface="Times New Roman" panose="02020603050405020304" pitchFamily="18" charset="0"/>
              </a:rPr>
              <a:t>sistema</a:t>
            </a:r>
            <a:r>
              <a:rPr lang="en-US" sz="1600" dirty="0">
                <a:latin typeface="Times New Roman" panose="02020603050405020304" pitchFamily="18" charset="0"/>
                <a:cs typeface="Times New Roman" panose="02020603050405020304" pitchFamily="18" charset="0"/>
              </a:rPr>
              <a:t> di </a:t>
            </a:r>
            <a:r>
              <a:rPr lang="en-US" sz="1600" dirty="0" err="1">
                <a:latin typeface="Times New Roman" panose="02020603050405020304" pitchFamily="18" charset="0"/>
                <a:cs typeface="Times New Roman" panose="02020603050405020304" pitchFamily="18" charset="0"/>
              </a:rPr>
              <a:t>rilevazione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abbiamo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separazione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identificazione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delle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sostanze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contenute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all’interno</a:t>
            </a:r>
            <a:r>
              <a:rPr lang="en-US" sz="1600" dirty="0">
                <a:latin typeface="Times New Roman" panose="02020603050405020304" pitchFamily="18" charset="0"/>
                <a:cs typeface="Times New Roman" panose="02020603050405020304" pitchFamily="18" charset="0"/>
              </a:rPr>
              <a:t> del </a:t>
            </a:r>
            <a:r>
              <a:rPr lang="en-US" sz="1600" dirty="0" err="1">
                <a:latin typeface="Times New Roman" panose="02020603050405020304" pitchFamily="18" charset="0"/>
                <a:cs typeface="Times New Roman" panose="02020603050405020304" pitchFamily="18" charset="0"/>
              </a:rPr>
              <a:t>campione</a:t>
            </a:r>
            <a:r>
              <a:rPr lang="en-US" sz="1600" dirty="0">
                <a:latin typeface="Times New Roman" panose="02020603050405020304" pitchFamily="18" charset="0"/>
                <a:cs typeface="Times New Roman" panose="02020603050405020304" pitchFamily="18" charset="0"/>
              </a:rPr>
              <a:t>. </a:t>
            </a:r>
          </a:p>
          <a:p>
            <a:pPr indent="-228600" algn="l">
              <a:buFont typeface="Arial" panose="020B0604020202020204" pitchFamily="34" charset="0"/>
              <a:buChar char="•"/>
            </a:pPr>
            <a:endParaRPr lang="en-US" sz="1100" dirty="0"/>
          </a:p>
        </p:txBody>
      </p:sp>
    </p:spTree>
    <p:extLst>
      <p:ext uri="{BB962C8B-B14F-4D97-AF65-F5344CB8AC3E}">
        <p14:creationId xmlns:p14="http://schemas.microsoft.com/office/powerpoint/2010/main" val="1620721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105078" y="777875"/>
            <a:ext cx="11380906" cy="3214254"/>
          </a:xfrm>
        </p:spPr>
        <p:txBody>
          <a:bodyPr>
            <a:normAutofit/>
          </a:bodyPr>
          <a:lstStyle/>
          <a:p>
            <a:pPr algn="l"/>
            <a:r>
              <a:rPr lang="it-IT" sz="1800" dirty="0">
                <a:latin typeface="Times New Roman" panose="02020603050405020304" pitchFamily="18" charset="0"/>
                <a:cs typeface="Times New Roman" panose="02020603050405020304" pitchFamily="18" charset="0"/>
              </a:rPr>
              <a:t>Si utilizzano due macchinari facenti parte del cromatografo ionico controllati da un software denominati: </a:t>
            </a:r>
            <a:r>
              <a:rPr lang="it-IT" sz="1800" b="1" dirty="0">
                <a:latin typeface="Times New Roman" panose="02020603050405020304" pitchFamily="18" charset="0"/>
                <a:cs typeface="Times New Roman" panose="02020603050405020304" pitchFamily="18" charset="0"/>
              </a:rPr>
              <a:t>pompa </a:t>
            </a:r>
            <a:r>
              <a:rPr lang="it-IT" sz="1800" b="1" dirty="0" err="1">
                <a:latin typeface="Times New Roman" panose="02020603050405020304" pitchFamily="18" charset="0"/>
                <a:cs typeface="Times New Roman" panose="02020603050405020304" pitchFamily="18" charset="0"/>
              </a:rPr>
              <a:t>ecd</a:t>
            </a:r>
            <a:r>
              <a:rPr lang="it-IT" sz="1800" b="1" dirty="0">
                <a:latin typeface="Times New Roman" panose="02020603050405020304" pitchFamily="18" charset="0"/>
                <a:cs typeface="Times New Roman" panose="02020603050405020304" pitchFamily="18" charset="0"/>
              </a:rPr>
              <a:t> 1 e pompa </a:t>
            </a:r>
            <a:r>
              <a:rPr lang="it-IT" sz="1800" b="1" dirty="0" err="1">
                <a:latin typeface="Times New Roman" panose="02020603050405020304" pitchFamily="18" charset="0"/>
                <a:cs typeface="Times New Roman" panose="02020603050405020304" pitchFamily="18" charset="0"/>
              </a:rPr>
              <a:t>ecd</a:t>
            </a:r>
            <a:r>
              <a:rPr lang="it-IT" sz="1800" b="1" dirty="0">
                <a:latin typeface="Times New Roman" panose="02020603050405020304" pitchFamily="18" charset="0"/>
                <a:cs typeface="Times New Roman" panose="02020603050405020304" pitchFamily="18" charset="0"/>
              </a:rPr>
              <a:t> 2</a:t>
            </a:r>
            <a:r>
              <a:rPr lang="it-IT" sz="1800" dirty="0">
                <a:latin typeface="Times New Roman" panose="02020603050405020304" pitchFamily="18" charset="0"/>
                <a:cs typeface="Times New Roman" panose="02020603050405020304" pitchFamily="18" charset="0"/>
              </a:rPr>
              <a:t>. Queste ci consentono di controllare le due macchine: </a:t>
            </a:r>
            <a:r>
              <a:rPr lang="it-IT" sz="1800" b="1" dirty="0">
                <a:solidFill>
                  <a:schemeClr val="accent6">
                    <a:lumMod val="75000"/>
                  </a:schemeClr>
                </a:solidFill>
                <a:latin typeface="Times New Roman" panose="02020603050405020304" pitchFamily="18" charset="0"/>
                <a:cs typeface="Times New Roman" panose="02020603050405020304" pitchFamily="18" charset="0"/>
              </a:rPr>
              <a:t>la 1 per gli anioni</a:t>
            </a:r>
            <a:r>
              <a:rPr lang="it-IT" sz="1800" dirty="0">
                <a:latin typeface="Times New Roman" panose="02020603050405020304" pitchFamily="18" charset="0"/>
                <a:cs typeface="Times New Roman" panose="02020603050405020304" pitchFamily="18" charset="0"/>
              </a:rPr>
              <a:t>, e </a:t>
            </a:r>
            <a:r>
              <a:rPr lang="it-IT" sz="1800" b="1" dirty="0">
                <a:solidFill>
                  <a:schemeClr val="accent2">
                    <a:lumMod val="75000"/>
                  </a:schemeClr>
                </a:solidFill>
                <a:latin typeface="Times New Roman" panose="02020603050405020304" pitchFamily="18" charset="0"/>
                <a:cs typeface="Times New Roman" panose="02020603050405020304" pitchFamily="18" charset="0"/>
              </a:rPr>
              <a:t>la 2 per i cationi</a:t>
            </a:r>
            <a:r>
              <a:rPr lang="it-IT" sz="1800" dirty="0">
                <a:latin typeface="Times New Roman" panose="02020603050405020304" pitchFamily="18" charset="0"/>
                <a:cs typeface="Times New Roman" panose="02020603050405020304" pitchFamily="18" charset="0"/>
              </a:rPr>
              <a:t>.</a:t>
            </a:r>
          </a:p>
          <a:p>
            <a:pPr marL="285750" indent="-285750" algn="l">
              <a:buFont typeface="Wingdings" panose="05000000000000000000" pitchFamily="2" charset="2"/>
              <a:buChar char="Ø"/>
            </a:pPr>
            <a:r>
              <a:rPr lang="it-IT" sz="1800" dirty="0">
                <a:latin typeface="Times New Roman" panose="02020603050405020304" pitchFamily="18" charset="0"/>
                <a:cs typeface="Times New Roman" panose="02020603050405020304" pitchFamily="18" charset="0"/>
              </a:rPr>
              <a:t>Per prima cosa si avvia la pompa, che lavora fino ad arrivare ad una pressione ottimale.                                                  </a:t>
            </a:r>
          </a:p>
          <a:p>
            <a:pPr algn="l"/>
            <a:endParaRPr lang="it-IT"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it-IT" sz="2000" dirty="0">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35232E58-CA7D-539B-D962-2926D68E05BD}"/>
              </a:ext>
            </a:extLst>
          </p:cNvPr>
          <p:cNvSpPr txBox="1"/>
          <p:nvPr/>
        </p:nvSpPr>
        <p:spPr>
          <a:xfrm>
            <a:off x="569167" y="113564"/>
            <a:ext cx="3993502" cy="584775"/>
          </a:xfrm>
          <a:prstGeom prst="rect">
            <a:avLst/>
          </a:prstGeom>
          <a:noFill/>
        </p:spPr>
        <p:txBody>
          <a:bodyPr wrap="square" rtlCol="0">
            <a:spAutoFit/>
          </a:bodyPr>
          <a:lstStyle/>
          <a:p>
            <a:r>
              <a:rPr lang="it-IT" sz="3200" b="1" dirty="0">
                <a:solidFill>
                  <a:srgbClr val="002060"/>
                </a:solidFill>
                <a:latin typeface="Freestyle Script" panose="030804020302050B0404" pitchFamily="66" charset="0"/>
              </a:rPr>
              <a:t>POMPA</a:t>
            </a:r>
          </a:p>
        </p:txBody>
      </p:sp>
      <p:sp>
        <p:nvSpPr>
          <p:cNvPr id="7" name="CasellaDiTesto 6">
            <a:extLst>
              <a:ext uri="{FF2B5EF4-FFF2-40B4-BE49-F238E27FC236}">
                <a16:creationId xmlns:a16="http://schemas.microsoft.com/office/drawing/2014/main" id="{74DC6AE5-DB81-7CB7-1A6F-42E22ECBD97A}"/>
              </a:ext>
            </a:extLst>
          </p:cNvPr>
          <p:cNvSpPr txBox="1"/>
          <p:nvPr/>
        </p:nvSpPr>
        <p:spPr>
          <a:xfrm>
            <a:off x="6096000" y="2589245"/>
            <a:ext cx="5629081" cy="3139321"/>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Quando la pressione delle due pompe si stabilizza, diamo il valore di corrente al quale deve lavorare e accendiamo il soppressore.</a:t>
            </a:r>
          </a:p>
          <a:p>
            <a:r>
              <a:rPr lang="it-IT" dirty="0">
                <a:latin typeface="Times New Roman" panose="02020603050405020304" pitchFamily="18" charset="0"/>
                <a:cs typeface="Times New Roman" panose="02020603050405020304" pitchFamily="18" charset="0"/>
              </a:rPr>
              <a:t> Dopo la stabilizzazione ci accertiamo che i valori di conducibilità hanno raggiunto un valore ottimale:</a:t>
            </a:r>
          </a:p>
          <a:p>
            <a:pPr marL="285750" indent="-285750">
              <a:buFont typeface="Wingdings" panose="05000000000000000000" pitchFamily="2" charset="2"/>
              <a:buChar char="§"/>
            </a:pPr>
            <a:r>
              <a:rPr lang="it-IT" dirty="0">
                <a:latin typeface="Times New Roman" panose="02020603050405020304" pitchFamily="18" charset="0"/>
                <a:cs typeface="Times New Roman" panose="02020603050405020304" pitchFamily="18" charset="0"/>
              </a:rPr>
              <a:t>per gli anioni attorno a 22microsimens,</a:t>
            </a:r>
          </a:p>
          <a:p>
            <a:pPr marL="285750" indent="-285750">
              <a:buFont typeface="Wingdings" panose="05000000000000000000" pitchFamily="2" charset="2"/>
              <a:buChar char="§"/>
            </a:pPr>
            <a:r>
              <a:rPr lang="it-IT" dirty="0">
                <a:latin typeface="Times New Roman" panose="02020603050405020304" pitchFamily="18" charset="0"/>
                <a:cs typeface="Times New Roman" panose="02020603050405020304" pitchFamily="18" charset="0"/>
              </a:rPr>
              <a:t>per i cationi attorno a 2microsiemens. </a:t>
            </a:r>
          </a:p>
          <a:p>
            <a:r>
              <a:rPr lang="it-IT" dirty="0">
                <a:latin typeface="Times New Roman" panose="02020603050405020304" pitchFamily="18" charset="0"/>
                <a:cs typeface="Times New Roman" panose="02020603050405020304" pitchFamily="18" charset="0"/>
              </a:rPr>
              <a:t>Al raggiungimento dei valori, lo strumento potrà lavorare.</a:t>
            </a:r>
          </a:p>
          <a:p>
            <a:r>
              <a:rPr lang="it-IT" dirty="0">
                <a:latin typeface="Times New Roman" panose="02020603050405020304" pitchFamily="18" charset="0"/>
                <a:cs typeface="Times New Roman" panose="02020603050405020304" pitchFamily="18" charset="0"/>
              </a:rPr>
              <a:t>Nella schermata del software si visualizzeranno tutte le cartelle di lavoro, all’interno delle quali sono presenti i dati delle misure.</a:t>
            </a:r>
          </a:p>
        </p:txBody>
      </p:sp>
      <p:pic>
        <p:nvPicPr>
          <p:cNvPr id="8" name="Immagine 7">
            <a:extLst>
              <a:ext uri="{FF2B5EF4-FFF2-40B4-BE49-F238E27FC236}">
                <a16:creationId xmlns:a16="http://schemas.microsoft.com/office/drawing/2014/main" id="{AF135281-CD12-6632-9DFC-04734E2CFEF3}"/>
              </a:ext>
            </a:extLst>
          </p:cNvPr>
          <p:cNvPicPr>
            <a:picLocks noChangeAspect="1"/>
          </p:cNvPicPr>
          <p:nvPr/>
        </p:nvPicPr>
        <p:blipFill>
          <a:blip r:embed="rId3"/>
          <a:stretch>
            <a:fillRect/>
          </a:stretch>
        </p:blipFill>
        <p:spPr>
          <a:xfrm>
            <a:off x="255203" y="2658013"/>
            <a:ext cx="5391372" cy="3731921"/>
          </a:xfrm>
          <a:prstGeom prst="rect">
            <a:avLst/>
          </a:prstGeom>
        </p:spPr>
      </p:pic>
      <p:cxnSp>
        <p:nvCxnSpPr>
          <p:cNvPr id="10" name="Connettore curvo 9">
            <a:extLst>
              <a:ext uri="{FF2B5EF4-FFF2-40B4-BE49-F238E27FC236}">
                <a16:creationId xmlns:a16="http://schemas.microsoft.com/office/drawing/2014/main" id="{683B1F36-B0C3-88BC-1A32-5917036A27EA}"/>
              </a:ext>
            </a:extLst>
          </p:cNvPr>
          <p:cNvCxnSpPr>
            <a:cxnSpLocks/>
          </p:cNvCxnSpPr>
          <p:nvPr/>
        </p:nvCxnSpPr>
        <p:spPr>
          <a:xfrm rot="16200000" flipH="1">
            <a:off x="2290149" y="2503546"/>
            <a:ext cx="1201225" cy="649683"/>
          </a:xfrm>
          <a:prstGeom prst="curvedConnector3">
            <a:avLst/>
          </a:prstGeom>
          <a:ln>
            <a:solidFill>
              <a:schemeClr val="accent6">
                <a:lumMod val="75000"/>
              </a:schemeClr>
            </a:solidFill>
            <a:tailEnd type="triangle"/>
          </a:ln>
        </p:spPr>
        <p:style>
          <a:lnRef idx="3">
            <a:schemeClr val="dk1"/>
          </a:lnRef>
          <a:fillRef idx="0">
            <a:schemeClr val="dk1"/>
          </a:fillRef>
          <a:effectRef idx="2">
            <a:schemeClr val="dk1"/>
          </a:effectRef>
          <a:fontRef idx="minor">
            <a:schemeClr val="tx1"/>
          </a:fontRef>
        </p:style>
      </p:cxnSp>
      <p:cxnSp>
        <p:nvCxnSpPr>
          <p:cNvPr id="12" name="Connettore curvo 11">
            <a:extLst>
              <a:ext uri="{FF2B5EF4-FFF2-40B4-BE49-F238E27FC236}">
                <a16:creationId xmlns:a16="http://schemas.microsoft.com/office/drawing/2014/main" id="{B149F969-09AB-661F-8C64-8C4CB10915CD}"/>
              </a:ext>
            </a:extLst>
          </p:cNvPr>
          <p:cNvCxnSpPr/>
          <p:nvPr/>
        </p:nvCxnSpPr>
        <p:spPr>
          <a:xfrm rot="16200000" flipH="1">
            <a:off x="3466323" y="2299996"/>
            <a:ext cx="1156996" cy="830425"/>
          </a:xfrm>
          <a:prstGeom prst="curvedConnector3">
            <a:avLst/>
          </a:prstGeom>
          <a:ln>
            <a:solidFill>
              <a:schemeClr val="accent2">
                <a:lumMod val="75000"/>
              </a:schemeClr>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5186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9000" b="-9000"/>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838201" y="345810"/>
            <a:ext cx="5120561" cy="1325563"/>
          </a:xfrm>
        </p:spPr>
        <p:txBody>
          <a:bodyPr vert="horz" lIns="91440" tIns="45720" rIns="91440" bIns="45720" rtlCol="0" anchor="ctr">
            <a:normAutofit/>
          </a:bodyPr>
          <a:lstStyle/>
          <a:p>
            <a:pPr algn="l"/>
            <a:br>
              <a:rPr lang="en-US" sz="4400" kern="1200" dirty="0">
                <a:solidFill>
                  <a:schemeClr val="tx1"/>
                </a:solidFill>
                <a:latin typeface="+mj-lt"/>
                <a:ea typeface="+mj-ea"/>
                <a:cs typeface="+mj-cs"/>
              </a:rPr>
            </a:br>
            <a:endParaRPr lang="en-US" sz="4400" kern="1200" dirty="0">
              <a:solidFill>
                <a:schemeClr val="tx1"/>
              </a:solidFill>
              <a:latin typeface="+mj-lt"/>
              <a:ea typeface="+mj-ea"/>
              <a:cs typeface="+mj-cs"/>
            </a:endParaRP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236964" y="822566"/>
            <a:ext cx="5721798" cy="5212867"/>
          </a:xfrm>
        </p:spPr>
        <p:txBody>
          <a:bodyPr vert="horz" lIns="91440" tIns="45720" rIns="91440" bIns="45720" rtlCol="0">
            <a:normAutofit lnSpcReduction="10000"/>
          </a:bodyPr>
          <a:lstStyle/>
          <a:p>
            <a:pPr algn="l"/>
            <a:r>
              <a:rPr lang="en-US" sz="3200" b="1" dirty="0">
                <a:solidFill>
                  <a:srgbClr val="002060"/>
                </a:solidFill>
                <a:latin typeface="Freestyle Script" panose="030804020302050B0404" pitchFamily="66" charset="0"/>
                <a:cs typeface="Times New Roman" panose="02020603050405020304" pitchFamily="18" charset="0"/>
              </a:rPr>
              <a:t>I DATI </a:t>
            </a:r>
            <a:r>
              <a:rPr lang="en-US" sz="1800" dirty="0" err="1">
                <a:latin typeface="Times New Roman" panose="02020603050405020304" pitchFamily="18" charset="0"/>
                <a:cs typeface="Times New Roman" panose="02020603050405020304" pitchFamily="18" charset="0"/>
              </a:rPr>
              <a:t>sono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visualizzati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su</a:t>
            </a:r>
            <a:r>
              <a:rPr lang="en-US" sz="1800" dirty="0">
                <a:latin typeface="Times New Roman" panose="02020603050405020304" pitchFamily="18" charset="0"/>
                <a:cs typeface="Times New Roman" panose="02020603050405020304" pitchFamily="18" charset="0"/>
              </a:rPr>
              <a:t> un </a:t>
            </a:r>
            <a:r>
              <a:rPr lang="en-US" sz="1800" dirty="0" err="1">
                <a:latin typeface="Times New Roman" panose="02020603050405020304" pitchFamily="18" charset="0"/>
                <a:cs typeface="Times New Roman" panose="02020603050405020304" pitchFamily="18" charset="0"/>
              </a:rPr>
              <a:t>grafico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presenta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un</a:t>
            </a:r>
            <a:r>
              <a:rPr lang="en-US" sz="1800" dirty="0" err="1">
                <a:latin typeface="Times New Roman" panose="02020603050405020304" pitchFamily="18" charset="0"/>
                <a:cs typeface="Times New Roman" panose="02020603050405020304" pitchFamily="18" charset="0"/>
              </a:rPr>
              <a:t>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successione</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picchi</a:t>
            </a:r>
            <a:r>
              <a:rPr lang="en-US" sz="1800" dirty="0">
                <a:latin typeface="Times New Roman" panose="02020603050405020304" pitchFamily="18" charset="0"/>
                <a:cs typeface="Times New Roman" panose="02020603050405020304" pitchFamily="18" charset="0"/>
              </a:rPr>
              <a:t>, ad </a:t>
            </a:r>
            <a:r>
              <a:rPr lang="en-US" sz="1800" dirty="0" err="1">
                <a:latin typeface="Times New Roman" panose="02020603050405020304" pitchFamily="18" charset="0"/>
                <a:cs typeface="Times New Roman" panose="02020603050405020304" pitchFamily="18" charset="0"/>
              </a:rPr>
              <a:t>ogni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picco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corrisponde</a:t>
            </a:r>
            <a:r>
              <a:rPr lang="en-US" sz="1800" dirty="0">
                <a:latin typeface="Times New Roman" panose="02020603050405020304" pitchFamily="18" charset="0"/>
                <a:cs typeface="Times New Roman" panose="02020603050405020304" pitchFamily="18" charset="0"/>
              </a:rPr>
              <a:t> un </a:t>
            </a:r>
            <a:r>
              <a:rPr lang="en-US" sz="1800" dirty="0" err="1">
                <a:latin typeface="Times New Roman" panose="02020603050405020304" pitchFamily="18" charset="0"/>
                <a:cs typeface="Times New Roman" panose="02020603050405020304" pitchFamily="18" charset="0"/>
              </a:rPr>
              <a:t>elemento</a:t>
            </a:r>
            <a:r>
              <a:rPr lang="en-US" sz="1800" dirty="0">
                <a:latin typeface="Times New Roman" panose="02020603050405020304" pitchFamily="18" charset="0"/>
                <a:cs typeface="Times New Roman" panose="02020603050405020304" pitchFamily="18" charset="0"/>
              </a:rPr>
              <a:t>.</a:t>
            </a:r>
          </a:p>
          <a:p>
            <a:pPr algn="l"/>
            <a:r>
              <a:rPr lang="en-US" sz="1800" dirty="0" err="1">
                <a:latin typeface="Times New Roman" panose="02020603050405020304" pitchFamily="18" charset="0"/>
                <a:cs typeface="Times New Roman" panose="02020603050405020304" pitchFamily="18" charset="0"/>
              </a:rPr>
              <a:t>Quello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che</a:t>
            </a:r>
            <a:r>
              <a:rPr lang="en-US" sz="1800" dirty="0">
                <a:latin typeface="Times New Roman" panose="02020603050405020304" pitchFamily="18" charset="0"/>
                <a:cs typeface="Times New Roman" panose="02020603050405020304" pitchFamily="18" charset="0"/>
              </a:rPr>
              <a:t> fa la </a:t>
            </a:r>
            <a:r>
              <a:rPr lang="en-US" sz="1800" dirty="0" err="1">
                <a:latin typeface="Times New Roman" panose="02020603050405020304" pitchFamily="18" charset="0"/>
                <a:cs typeface="Times New Roman" panose="02020603050405020304" pitchFamily="18" charset="0"/>
              </a:rPr>
              <a:t>differenza</a:t>
            </a:r>
            <a:r>
              <a:rPr lang="en-US" sz="1800" dirty="0">
                <a:latin typeface="Times New Roman" panose="02020603050405020304" pitchFamily="18" charset="0"/>
                <a:cs typeface="Times New Roman" panose="02020603050405020304" pitchFamily="18" charset="0"/>
              </a:rPr>
              <a:t> è </a:t>
            </a:r>
            <a:r>
              <a:rPr lang="en-US" sz="1800" b="1" dirty="0">
                <a:latin typeface="Times New Roman" panose="02020603050405020304" pitchFamily="18" charset="0"/>
                <a:cs typeface="Times New Roman" panose="02020603050405020304" pitchFamily="18" charset="0"/>
              </a:rPr>
              <a:t>il tempo di </a:t>
            </a:r>
            <a:r>
              <a:rPr lang="en-US" sz="1800" b="1" dirty="0" err="1">
                <a:latin typeface="Times New Roman" panose="02020603050405020304" pitchFamily="18" charset="0"/>
                <a:cs typeface="Times New Roman" panose="02020603050405020304" pitchFamily="18" charset="0"/>
              </a:rPr>
              <a:t>ritenzione</a:t>
            </a:r>
            <a:r>
              <a:rPr lang="en-US" sz="1800" dirty="0">
                <a:latin typeface="Times New Roman" panose="02020603050405020304" pitchFamily="18" charset="0"/>
                <a:cs typeface="Times New Roman" panose="02020603050405020304" pitchFamily="18" charset="0"/>
              </a:rPr>
              <a:t>, ossia il tempo </a:t>
            </a:r>
            <a:r>
              <a:rPr lang="en-US" sz="1800" dirty="0" err="1">
                <a:latin typeface="Times New Roman" panose="02020603050405020304" pitchFamily="18" charset="0"/>
                <a:cs typeface="Times New Roman" panose="02020603050405020304" pitchFamily="18" charset="0"/>
              </a:rPr>
              <a:t>che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impiega</a:t>
            </a:r>
            <a:r>
              <a:rPr lang="en-US" sz="1800" dirty="0">
                <a:latin typeface="Times New Roman" panose="02020603050405020304" pitchFamily="18" charset="0"/>
                <a:cs typeface="Times New Roman" panose="02020603050405020304" pitchFamily="18" charset="0"/>
              </a:rPr>
              <a:t> un </a:t>
            </a:r>
            <a:r>
              <a:rPr lang="en-US" sz="1800" dirty="0" err="1">
                <a:latin typeface="Times New Roman" panose="02020603050405020304" pitchFamily="18" charset="0"/>
                <a:cs typeface="Times New Roman" panose="02020603050405020304" pitchFamily="18" charset="0"/>
              </a:rPr>
              <a:t>componente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della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miscela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iniettata</a:t>
            </a:r>
            <a:r>
              <a:rPr lang="en-US" sz="1800" dirty="0">
                <a:latin typeface="Times New Roman" panose="02020603050405020304" pitchFamily="18" charset="0"/>
                <a:cs typeface="Times New Roman" panose="02020603050405020304" pitchFamily="18" charset="0"/>
              </a:rPr>
              <a:t> ad </a:t>
            </a:r>
            <a:r>
              <a:rPr lang="en-US" sz="1800" dirty="0" err="1">
                <a:latin typeface="Times New Roman" panose="02020603050405020304" pitchFamily="18" charset="0"/>
                <a:cs typeface="Times New Roman" panose="02020603050405020304" pitchFamily="18" charset="0"/>
              </a:rPr>
              <a:t>uscire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dalla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colonna</a:t>
            </a:r>
            <a:r>
              <a:rPr lang="en-US" sz="1800" dirty="0">
                <a:latin typeface="Times New Roman" panose="02020603050405020304" pitchFamily="18" charset="0"/>
                <a:cs typeface="Times New Roman" panose="02020603050405020304" pitchFamily="18" charset="0"/>
              </a:rPr>
              <a:t>.</a:t>
            </a:r>
          </a:p>
          <a:p>
            <a:pPr algn="l"/>
            <a:r>
              <a:rPr lang="en-US" sz="1800" dirty="0">
                <a:latin typeface="Times New Roman" panose="02020603050405020304" pitchFamily="18" charset="0"/>
                <a:cs typeface="Times New Roman" panose="02020603050405020304" pitchFamily="18" charset="0"/>
              </a:rPr>
              <a:t>Nella </a:t>
            </a:r>
            <a:r>
              <a:rPr lang="en-US" sz="1800" dirty="0" err="1">
                <a:latin typeface="Times New Roman" panose="02020603050405020304" pitchFamily="18" charset="0"/>
                <a:cs typeface="Times New Roman" panose="02020603050405020304" pitchFamily="18" charset="0"/>
              </a:rPr>
              <a:t>cromatografia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ionica</a:t>
            </a:r>
            <a:r>
              <a:rPr lang="en-US" sz="1800" dirty="0">
                <a:latin typeface="Times New Roman" panose="02020603050405020304" pitchFamily="18" charset="0"/>
                <a:cs typeface="Times New Roman" panose="02020603050405020304" pitchFamily="18" charset="0"/>
              </a:rPr>
              <a:t> il tempo di </a:t>
            </a:r>
            <a:r>
              <a:rPr lang="en-US" sz="1800" dirty="0" err="1">
                <a:latin typeface="Times New Roman" panose="02020603050405020304" pitchFamily="18" charset="0"/>
                <a:cs typeface="Times New Roman" panose="02020603050405020304" pitchFamily="18" charset="0"/>
              </a:rPr>
              <a:t>ritenzione</a:t>
            </a:r>
            <a:r>
              <a:rPr lang="en-US" sz="1800" dirty="0">
                <a:latin typeface="Times New Roman" panose="02020603050405020304" pitchFamily="18" charset="0"/>
                <a:cs typeface="Times New Roman" panose="02020603050405020304" pitchFamily="18" charset="0"/>
              </a:rPr>
              <a:t> è </a:t>
            </a:r>
            <a:r>
              <a:rPr lang="en-US" sz="1800" dirty="0" err="1">
                <a:latin typeface="Times New Roman" panose="02020603050405020304" pitchFamily="18" charset="0"/>
                <a:cs typeface="Times New Roman" panose="02020603050405020304" pitchFamily="18" charset="0"/>
              </a:rPr>
              <a:t>governato</a:t>
            </a:r>
            <a:r>
              <a:rPr lang="en-US" sz="1800" dirty="0">
                <a:latin typeface="Times New Roman" panose="02020603050405020304" pitchFamily="18" charset="0"/>
                <a:cs typeface="Times New Roman" panose="02020603050405020304" pitchFamily="18" charset="0"/>
              </a:rPr>
              <a:t> da due </a:t>
            </a:r>
            <a:r>
              <a:rPr lang="en-US" sz="1800" dirty="0" err="1">
                <a:latin typeface="Times New Roman" panose="02020603050405020304" pitchFamily="18" charset="0"/>
                <a:cs typeface="Times New Roman" panose="02020603050405020304" pitchFamily="18" charset="0"/>
              </a:rPr>
              <a:t>parametri</a:t>
            </a:r>
            <a:r>
              <a:rPr lang="en-US" sz="1800" dirty="0">
                <a:latin typeface="Times New Roman" panose="02020603050405020304" pitchFamily="18" charset="0"/>
                <a:cs typeface="Times New Roman" panose="02020603050405020304" pitchFamily="18" charset="0"/>
              </a:rPr>
              <a:t>: </a:t>
            </a:r>
          </a:p>
          <a:p>
            <a:pPr marL="342900" indent="-228600" algn="l">
              <a:buFont typeface="Arial" panose="020B0604020202020204" pitchFamily="34" charset="0"/>
              <a:buChar char="•"/>
            </a:pPr>
            <a:r>
              <a:rPr lang="en-US" sz="1800" dirty="0" err="1">
                <a:latin typeface="Times New Roman" panose="02020603050405020304" pitchFamily="18" charset="0"/>
                <a:cs typeface="Times New Roman" panose="02020603050405020304" pitchFamily="18" charset="0"/>
              </a:rPr>
              <a:t>numero</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cariche</a:t>
            </a:r>
            <a:r>
              <a:rPr lang="en-US" sz="1800" dirty="0">
                <a:latin typeface="Times New Roman" panose="02020603050405020304" pitchFamily="18" charset="0"/>
                <a:cs typeface="Times New Roman" panose="02020603050405020304" pitchFamily="18" charset="0"/>
              </a:rPr>
              <a:t>;</a:t>
            </a:r>
          </a:p>
          <a:p>
            <a:pPr marL="342900" indent="-228600" algn="l">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dimensione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dello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ione</a:t>
            </a:r>
            <a:r>
              <a:rPr lang="en-US" sz="1800" dirty="0">
                <a:latin typeface="Times New Roman" panose="02020603050405020304" pitchFamily="18" charset="0"/>
                <a:cs typeface="Times New Roman" panose="02020603050405020304" pitchFamily="18" charset="0"/>
              </a:rPr>
              <a:t>.</a:t>
            </a:r>
          </a:p>
          <a:p>
            <a:pPr marL="342900" indent="-228600" algn="l">
              <a:buFont typeface="Arial" panose="020B0604020202020204" pitchFamily="34" charset="0"/>
              <a:buChar char="•"/>
            </a:pPr>
            <a:r>
              <a:rPr lang="en-US" sz="1800" dirty="0" err="1">
                <a:latin typeface="Times New Roman" panose="02020603050405020304" pitchFamily="18" charset="0"/>
                <a:cs typeface="Times New Roman" panose="02020603050405020304" pitchFamily="18" charset="0"/>
              </a:rPr>
              <a:t>Tipicamente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minori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sono</a:t>
            </a:r>
            <a:r>
              <a:rPr lang="en-US" sz="1800" dirty="0">
                <a:latin typeface="Times New Roman" panose="02020603050405020304" pitchFamily="18" charset="0"/>
                <a:cs typeface="Times New Roman" panose="02020603050405020304" pitchFamily="18" charset="0"/>
              </a:rPr>
              <a:t> le </a:t>
            </a:r>
            <a:r>
              <a:rPr lang="en-US" sz="1800" dirty="0" err="1">
                <a:latin typeface="Times New Roman" panose="02020603050405020304" pitchFamily="18" charset="0"/>
                <a:cs typeface="Times New Roman" panose="02020603050405020304" pitchFamily="18" charset="0"/>
              </a:rPr>
              <a:t>cariche</a:t>
            </a:r>
            <a:r>
              <a:rPr lang="en-US" sz="1800" dirty="0">
                <a:latin typeface="Times New Roman" panose="02020603050405020304" pitchFamily="18" charset="0"/>
                <a:cs typeface="Times New Roman" panose="02020603050405020304" pitchFamily="18" charset="0"/>
              </a:rPr>
              <a:t> e </a:t>
            </a:r>
            <a:r>
              <a:rPr lang="en-US" sz="1800" dirty="0" err="1">
                <a:latin typeface="Times New Roman" panose="02020603050405020304" pitchFamily="18" charset="0"/>
                <a:cs typeface="Times New Roman" panose="02020603050405020304" pitchFamily="18" charset="0"/>
              </a:rPr>
              <a:t>minore</a:t>
            </a:r>
            <a:r>
              <a:rPr lang="en-US" sz="1800" dirty="0">
                <a:latin typeface="Times New Roman" panose="02020603050405020304" pitchFamily="18" charset="0"/>
                <a:cs typeface="Times New Roman" panose="02020603050405020304" pitchFamily="18" charset="0"/>
              </a:rPr>
              <a:t> è il tempo di </a:t>
            </a:r>
            <a:r>
              <a:rPr lang="en-US" sz="1800" dirty="0" err="1">
                <a:latin typeface="Times New Roman" panose="02020603050405020304" pitchFamily="18" charset="0"/>
                <a:cs typeface="Times New Roman" panose="02020603050405020304" pitchFamily="18" charset="0"/>
              </a:rPr>
              <a:t>ritenzione</a:t>
            </a:r>
            <a:r>
              <a:rPr lang="en-US" sz="1800" dirty="0">
                <a:latin typeface="Times New Roman" panose="02020603050405020304" pitchFamily="18" charset="0"/>
                <a:cs typeface="Times New Roman" panose="02020603050405020304" pitchFamily="18" charset="0"/>
              </a:rPr>
              <a:t>.</a:t>
            </a:r>
          </a:p>
          <a:p>
            <a:pPr algn="l"/>
            <a:r>
              <a:rPr lang="en-US" sz="1800" dirty="0">
                <a:latin typeface="Times New Roman" panose="02020603050405020304" pitchFamily="18" charset="0"/>
                <a:cs typeface="Times New Roman" panose="02020603050405020304" pitchFamily="18" charset="0"/>
              </a:rPr>
              <a:t>Le specie </a:t>
            </a:r>
            <a:r>
              <a:rPr lang="en-US" sz="1800" dirty="0" err="1">
                <a:latin typeface="Times New Roman" panose="02020603050405020304" pitchFamily="18" charset="0"/>
                <a:cs typeface="Times New Roman" panose="02020603050405020304" pitchFamily="18" charset="0"/>
              </a:rPr>
              <a:t>che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escono</a:t>
            </a:r>
            <a:r>
              <a:rPr lang="en-US" sz="1800" dirty="0">
                <a:latin typeface="Times New Roman" panose="02020603050405020304" pitchFamily="18" charset="0"/>
                <a:cs typeface="Times New Roman" panose="02020603050405020304" pitchFamily="18" charset="0"/>
              </a:rPr>
              <a:t> prima </a:t>
            </a:r>
            <a:r>
              <a:rPr lang="en-US" sz="1800" dirty="0" err="1">
                <a:latin typeface="Times New Roman" panose="02020603050405020304" pitchFamily="18" charset="0"/>
                <a:cs typeface="Times New Roman" panose="02020603050405020304" pitchFamily="18" charset="0"/>
              </a:rPr>
              <a:t>sono</a:t>
            </a:r>
            <a:r>
              <a:rPr lang="en-US" sz="1800" dirty="0">
                <a:latin typeface="Times New Roman" panose="02020603050405020304" pitchFamily="18" charset="0"/>
                <a:cs typeface="Times New Roman" panose="02020603050405020304" pitchFamily="18" charset="0"/>
              </a:rPr>
              <a:t>: il sodio, il </a:t>
            </a:r>
            <a:r>
              <a:rPr lang="en-US" sz="1800" dirty="0" err="1">
                <a:latin typeface="Times New Roman" panose="02020603050405020304" pitchFamily="18" charset="0"/>
                <a:cs typeface="Times New Roman" panose="02020603050405020304" pitchFamily="18" charset="0"/>
              </a:rPr>
              <a:t>litio</a:t>
            </a:r>
            <a:r>
              <a:rPr lang="en-US" sz="1800" dirty="0">
                <a:latin typeface="Times New Roman" panose="02020603050405020304" pitchFamily="18" charset="0"/>
                <a:cs typeface="Times New Roman" panose="02020603050405020304" pitchFamily="18" charset="0"/>
              </a:rPr>
              <a:t> ed il </a:t>
            </a:r>
            <a:r>
              <a:rPr lang="en-US" sz="1800" dirty="0" err="1">
                <a:latin typeface="Times New Roman" panose="02020603050405020304" pitchFamily="18" charset="0"/>
                <a:cs typeface="Times New Roman" panose="02020603050405020304" pitchFamily="18" charset="0"/>
              </a:rPr>
              <a:t>potassio</a:t>
            </a:r>
            <a:r>
              <a:rPr lang="en-US" sz="1800" dirty="0">
                <a:latin typeface="Times New Roman" panose="02020603050405020304" pitchFamily="18" charset="0"/>
                <a:cs typeface="Times New Roman" panose="02020603050405020304" pitchFamily="18" charset="0"/>
              </a:rPr>
              <a:t> (1 </a:t>
            </a:r>
            <a:r>
              <a:rPr lang="en-US" sz="1800" dirty="0" err="1">
                <a:latin typeface="Times New Roman" panose="02020603050405020304" pitchFamily="18" charset="0"/>
                <a:cs typeface="Times New Roman" panose="02020603050405020304" pitchFamily="18" charset="0"/>
              </a:rPr>
              <a:t>carica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Successivamente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escono</a:t>
            </a:r>
            <a:r>
              <a:rPr lang="en-US" sz="1800" dirty="0">
                <a:latin typeface="Times New Roman" panose="02020603050405020304" pitchFamily="18" charset="0"/>
                <a:cs typeface="Times New Roman" panose="02020603050405020304" pitchFamily="18" charset="0"/>
              </a:rPr>
              <a:t>: il </a:t>
            </a:r>
            <a:r>
              <a:rPr lang="en-US" sz="1800" dirty="0" err="1">
                <a:latin typeface="Times New Roman" panose="02020603050405020304" pitchFamily="18" charset="0"/>
                <a:cs typeface="Times New Roman" panose="02020603050405020304" pitchFamily="18" charset="0"/>
              </a:rPr>
              <a:t>magnesio</a:t>
            </a:r>
            <a:r>
              <a:rPr lang="en-US" sz="1800" dirty="0">
                <a:latin typeface="Times New Roman" panose="02020603050405020304" pitchFamily="18" charset="0"/>
                <a:cs typeface="Times New Roman" panose="02020603050405020304" pitchFamily="18" charset="0"/>
              </a:rPr>
              <a:t> e il calcio (2 </a:t>
            </a:r>
            <a:r>
              <a:rPr lang="en-US" sz="1800" dirty="0" err="1">
                <a:latin typeface="Times New Roman" panose="02020603050405020304" pitchFamily="18" charset="0"/>
                <a:cs typeface="Times New Roman" panose="02020603050405020304" pitchFamily="18" charset="0"/>
              </a:rPr>
              <a:t>cariche</a:t>
            </a:r>
            <a:r>
              <a:rPr lang="en-US" sz="1800" dirty="0">
                <a:latin typeface="Times New Roman" panose="02020603050405020304" pitchFamily="18" charset="0"/>
                <a:cs typeface="Times New Roman" panose="02020603050405020304" pitchFamily="18" charset="0"/>
              </a:rPr>
              <a:t>).</a:t>
            </a:r>
          </a:p>
          <a:p>
            <a:pPr marL="400050" indent="-285750" algn="l">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A </a:t>
            </a:r>
            <a:r>
              <a:rPr lang="en-US" sz="1800" dirty="0" err="1">
                <a:latin typeface="Times New Roman" panose="02020603050405020304" pitchFamily="18" charset="0"/>
                <a:cs typeface="Times New Roman" panose="02020603050405020304" pitchFamily="18" charset="0"/>
              </a:rPr>
              <a:t>parità</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carica</a:t>
            </a:r>
            <a:r>
              <a:rPr lang="en-US" sz="1800" dirty="0">
                <a:latin typeface="Times New Roman" panose="02020603050405020304" pitchFamily="18" charset="0"/>
                <a:cs typeface="Times New Roman" panose="02020603050405020304" pitchFamily="18" charset="0"/>
              </a:rPr>
              <a:t> la </a:t>
            </a:r>
            <a:r>
              <a:rPr lang="en-US" sz="1800" dirty="0" err="1">
                <a:latin typeface="Times New Roman" panose="02020603050405020304" pitchFamily="18" charset="0"/>
                <a:cs typeface="Times New Roman" panose="02020603050405020304" pitchFamily="18" charset="0"/>
              </a:rPr>
              <a:t>differenza</a:t>
            </a:r>
            <a:r>
              <a:rPr lang="en-US" sz="1800" dirty="0">
                <a:latin typeface="Times New Roman" panose="02020603050405020304" pitchFamily="18" charset="0"/>
                <a:cs typeface="Times New Roman" panose="02020603050405020304" pitchFamily="18" charset="0"/>
              </a:rPr>
              <a:t> la fa la </a:t>
            </a:r>
            <a:r>
              <a:rPr lang="en-US" sz="1800" dirty="0" err="1">
                <a:latin typeface="Times New Roman" panose="02020603050405020304" pitchFamily="18" charset="0"/>
                <a:cs typeface="Times New Roman" panose="02020603050405020304" pitchFamily="18" charset="0"/>
              </a:rPr>
              <a:t>dimensione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dello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ione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ioni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più</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grandi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escono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più</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tardi</a:t>
            </a:r>
            <a:r>
              <a:rPr lang="en-US" sz="1800" dirty="0">
                <a:latin typeface="Times New Roman" panose="02020603050405020304" pitchFamily="18" charset="0"/>
                <a:cs typeface="Times New Roman" panose="02020603050405020304" pitchFamily="18" charset="0"/>
              </a:rPr>
              <a:t>.</a:t>
            </a:r>
          </a:p>
          <a:p>
            <a:pPr indent="-228600" algn="l">
              <a:buFont typeface="Arial" panose="020B0604020202020204" pitchFamily="34" charset="0"/>
              <a:buChar char="•"/>
            </a:pPr>
            <a:endParaRPr lang="en-US" sz="1300" dirty="0"/>
          </a:p>
        </p:txBody>
      </p:sp>
      <p:sp>
        <p:nvSpPr>
          <p:cNvPr id="1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Immagine 7">
            <a:extLst>
              <a:ext uri="{FF2B5EF4-FFF2-40B4-BE49-F238E27FC236}">
                <a16:creationId xmlns:a16="http://schemas.microsoft.com/office/drawing/2014/main" id="{2A00D617-E98D-DC2F-2552-F74AF255E6AA}"/>
              </a:ext>
            </a:extLst>
          </p:cNvPr>
          <p:cNvPicPr>
            <a:picLocks noChangeAspect="1"/>
          </p:cNvPicPr>
          <p:nvPr/>
        </p:nvPicPr>
        <p:blipFill rotWithShape="1">
          <a:blip r:embed="rId3">
            <a:extLst>
              <a:ext uri="{28A0092B-C50C-407E-A947-70E740481C1C}">
                <a14:useLocalDpi xmlns:a14="http://schemas.microsoft.com/office/drawing/2010/main" val="0"/>
              </a:ext>
            </a:extLst>
          </a:blip>
          <a:srcRect l="5001" r="17088" b="3"/>
          <a:stretch/>
        </p:blipFill>
        <p:spPr>
          <a:xfrm>
            <a:off x="7901259" y="2777516"/>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7" name="Arc 1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Immagine 4" descr="Immagine che contiene testo, elettronica, schermo&#10;&#10;Descrizione generata automaticamente">
            <a:extLst>
              <a:ext uri="{FF2B5EF4-FFF2-40B4-BE49-F238E27FC236}">
                <a16:creationId xmlns:a16="http://schemas.microsoft.com/office/drawing/2014/main" id="{70F276BD-E12F-8F0C-1A19-496FAA3A2D28}"/>
              </a:ext>
            </a:extLst>
          </p:cNvPr>
          <p:cNvPicPr>
            <a:picLocks noChangeAspect="1"/>
          </p:cNvPicPr>
          <p:nvPr/>
        </p:nvPicPr>
        <p:blipFill rotWithShape="1">
          <a:blip r:embed="rId4">
            <a:extLst>
              <a:ext uri="{28A0092B-C50C-407E-A947-70E740481C1C}">
                <a14:useLocalDpi xmlns:a14="http://schemas.microsoft.com/office/drawing/2010/main" val="0"/>
              </a:ext>
            </a:extLst>
          </a:blip>
          <a:srcRect t="35899"/>
          <a:stretch/>
        </p:blipFill>
        <p:spPr>
          <a:xfrm>
            <a:off x="6229947" y="0"/>
            <a:ext cx="4096586" cy="3165987"/>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9" name="Ovale 8">
            <a:extLst>
              <a:ext uri="{FF2B5EF4-FFF2-40B4-BE49-F238E27FC236}">
                <a16:creationId xmlns:a16="http://schemas.microsoft.com/office/drawing/2014/main" id="{1CB542EF-D7D1-8577-A361-806927DBC79C}"/>
              </a:ext>
            </a:extLst>
          </p:cNvPr>
          <p:cNvSpPr/>
          <p:nvPr/>
        </p:nvSpPr>
        <p:spPr>
          <a:xfrm>
            <a:off x="8982075" y="5105400"/>
            <a:ext cx="342900" cy="63023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6C46F007-EDF3-02FA-AE11-47180C6CE603}"/>
              </a:ext>
            </a:extLst>
          </p:cNvPr>
          <p:cNvSpPr/>
          <p:nvPr/>
        </p:nvSpPr>
        <p:spPr>
          <a:xfrm>
            <a:off x="9153525" y="3591167"/>
            <a:ext cx="550013" cy="63023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5E1D4B56-BDCD-5E44-F114-DE0EE1A18B80}"/>
              </a:ext>
            </a:extLst>
          </p:cNvPr>
          <p:cNvSpPr/>
          <p:nvPr/>
        </p:nvSpPr>
        <p:spPr>
          <a:xfrm>
            <a:off x="10983956" y="4792864"/>
            <a:ext cx="464769" cy="8112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a:extLst>
              <a:ext uri="{FF2B5EF4-FFF2-40B4-BE49-F238E27FC236}">
                <a16:creationId xmlns:a16="http://schemas.microsoft.com/office/drawing/2014/main" id="{51709D04-91FC-03E6-48E4-252D352F74A8}"/>
              </a:ext>
            </a:extLst>
          </p:cNvPr>
          <p:cNvSpPr/>
          <p:nvPr/>
        </p:nvSpPr>
        <p:spPr>
          <a:xfrm>
            <a:off x="11840736" y="4897639"/>
            <a:ext cx="342900" cy="8112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a:extLst>
              <a:ext uri="{FF2B5EF4-FFF2-40B4-BE49-F238E27FC236}">
                <a16:creationId xmlns:a16="http://schemas.microsoft.com/office/drawing/2014/main" id="{60EF8D1A-4AAE-0D2F-7AB2-0FCF0E5BFD09}"/>
              </a:ext>
            </a:extLst>
          </p:cNvPr>
          <p:cNvSpPr/>
          <p:nvPr/>
        </p:nvSpPr>
        <p:spPr>
          <a:xfrm>
            <a:off x="9789473" y="5014912"/>
            <a:ext cx="342900" cy="81121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4708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2"/>
                                        </p:tgtEl>
                                      </p:cBhvr>
                                    </p:animEffect>
                                    <p:animScale>
                                      <p:cBhvr>
                                        <p:cTn id="22" dur="250" autoRev="1" fill="hold"/>
                                        <p:tgtEl>
                                          <p:spTgt spid="1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4"/>
                                        </p:tgtEl>
                                      </p:cBhvr>
                                    </p:animEffect>
                                    <p:animScale>
                                      <p:cBhvr>
                                        <p:cTn id="2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361950" y="263525"/>
            <a:ext cx="10410825" cy="2422525"/>
          </a:xfrm>
          <a:solidFill>
            <a:schemeClr val="bg1"/>
          </a:solidFill>
        </p:spPr>
        <p:txBody>
          <a:bodyPr/>
          <a:lstStyle/>
          <a:p>
            <a:pPr algn="l"/>
            <a:r>
              <a:rPr lang="it-IT" b="1" kern="100" dirty="0">
                <a:solidFill>
                  <a:srgbClr val="002060"/>
                </a:solidFill>
                <a:latin typeface="Freestyle Script" panose="030804020302050B0404" pitchFamily="66" charset="0"/>
                <a:ea typeface="Calibri" panose="020F0502020204030204" pitchFamily="34" charset="0"/>
                <a:cs typeface="Times New Roman" panose="02020603050405020304" pitchFamily="18" charset="0"/>
              </a:rPr>
              <a:t>IL TEMPO DI RITENZIONE </a:t>
            </a:r>
            <a:r>
              <a:rPr lang="it-IT" sz="1800" kern="100" dirty="0">
                <a:latin typeface="Times New Roman" panose="02020603050405020304" pitchFamily="18" charset="0"/>
                <a:ea typeface="Calibri" panose="020F0502020204030204" pitchFamily="34" charset="0"/>
                <a:cs typeface="Times New Roman" panose="02020603050405020304" pitchFamily="18" charset="0"/>
              </a:rPr>
              <a:t>è il parametro qualitativo, che rende possibile riconoscere la specie. </a:t>
            </a:r>
          </a:p>
          <a:p>
            <a:pPr algn="l"/>
            <a:r>
              <a:rPr lang="it-IT" sz="1800" kern="100" dirty="0">
                <a:latin typeface="Times New Roman" panose="02020603050405020304" pitchFamily="18" charset="0"/>
                <a:ea typeface="Calibri" panose="020F0502020204030204" pitchFamily="34" charset="0"/>
                <a:cs typeface="Times New Roman" panose="02020603050405020304" pitchFamily="18" charset="0"/>
              </a:rPr>
              <a:t>Specificando gli standard è possibile avere l’informazione quantitativa: l’aria sottesa dai picchi è proporzionale alla quantità di ogni singolo componente.</a:t>
            </a:r>
          </a:p>
          <a:p>
            <a:pPr marL="342900" indent="-342900" algn="l">
              <a:buFont typeface="Wingdings" panose="05000000000000000000" pitchFamily="2" charset="2"/>
              <a:buChar char="§"/>
            </a:pP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Ogni specie ha il suo tempo di ritenzione. </a:t>
            </a:r>
          </a:p>
          <a:p>
            <a:pPr marL="342900" indent="-342900" algn="l">
              <a:buFont typeface="Wingdings" panose="05000000000000000000" pitchFamily="2" charset="2"/>
              <a:buChar char="§"/>
            </a:pP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L’intervallo dipende dalla specie.                  </a:t>
            </a:r>
          </a:p>
          <a:p>
            <a:pPr algn="l"/>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(Es: </a:t>
            </a:r>
            <a:r>
              <a:rPr lang="it-IT" sz="1800" kern="100" dirty="0">
                <a:latin typeface="Times New Roman" panose="02020603050405020304" pitchFamily="18" charset="0"/>
                <a:ea typeface="Calibri" panose="020F0502020204030204" pitchFamily="34" charset="0"/>
                <a:cs typeface="Times New Roman" panose="02020603050405020304" pitchFamily="18" charset="0"/>
              </a:rPr>
              <a:t>i</a:t>
            </a: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l calcio è quello che può avere maggiore variabilità, cioè può uscire con tempi di ritenzione più ampi. Quindi ovviamente la barra relativa al calcio ha un intervallo maggiore).</a:t>
            </a:r>
          </a:p>
          <a:p>
            <a:pPr algn="l"/>
            <a:endParaRPr lang="it-IT"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p:txBody>
      </p:sp>
      <p:sp>
        <p:nvSpPr>
          <p:cNvPr id="5" name="CasellaDiTesto 4">
            <a:extLst>
              <a:ext uri="{FF2B5EF4-FFF2-40B4-BE49-F238E27FC236}">
                <a16:creationId xmlns:a16="http://schemas.microsoft.com/office/drawing/2014/main" id="{9A1E42E5-A3BD-32F4-6085-523064955CA8}"/>
              </a:ext>
            </a:extLst>
          </p:cNvPr>
          <p:cNvSpPr txBox="1"/>
          <p:nvPr/>
        </p:nvSpPr>
        <p:spPr>
          <a:xfrm>
            <a:off x="6096000" y="3574614"/>
            <a:ext cx="5695951" cy="2862322"/>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Per ciascuna specie abbiamo la propria </a:t>
            </a:r>
            <a:r>
              <a:rPr lang="it-IT" b="1" dirty="0">
                <a:latin typeface="Times New Roman" panose="02020603050405020304" pitchFamily="18" charset="0"/>
                <a:cs typeface="Times New Roman" panose="02020603050405020304" pitchFamily="18" charset="0"/>
              </a:rPr>
              <a:t>retta di calibrazione</a:t>
            </a:r>
            <a:r>
              <a:rPr lang="it-IT" dirty="0">
                <a:latin typeface="Times New Roman" panose="02020603050405020304" pitchFamily="18" charset="0"/>
                <a:cs typeface="Times New Roman" panose="02020603050405020304" pitchFamily="18" charset="0"/>
              </a:rPr>
              <a:t>. </a:t>
            </a:r>
          </a:p>
          <a:p>
            <a:r>
              <a:rPr lang="it-IT" dirty="0">
                <a:latin typeface="Times New Roman" panose="02020603050405020304" pitchFamily="18" charset="0"/>
                <a:cs typeface="Times New Roman" panose="02020603050405020304" pitchFamily="18" charset="0"/>
              </a:rPr>
              <a:t>Se i punti sono ben allineati vuol dire che è una buona retta</a:t>
            </a:r>
          </a:p>
          <a:p>
            <a:pPr marL="285750" indent="-28575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r</a:t>
            </a:r>
            <a:r>
              <a:rPr lang="it-IT" baseline="30000" dirty="0">
                <a:latin typeface="Times New Roman" panose="02020603050405020304" pitchFamily="18" charset="0"/>
                <a:cs typeface="Times New Roman" panose="02020603050405020304" pitchFamily="18" charset="0"/>
              </a:rPr>
              <a:t>2 </a:t>
            </a:r>
            <a:r>
              <a:rPr lang="it-IT" dirty="0">
                <a:latin typeface="Times New Roman" panose="02020603050405020304" pitchFamily="18" charset="0"/>
                <a:cs typeface="Times New Roman" panose="02020603050405020304" pitchFamily="18" charset="0"/>
              </a:rPr>
              <a:t>deve essere un valore intono allo 0,99. </a:t>
            </a:r>
          </a:p>
          <a:p>
            <a:r>
              <a:rPr lang="it-IT" dirty="0">
                <a:latin typeface="Times New Roman" panose="02020603050405020304" pitchFamily="18" charset="0"/>
                <a:cs typeface="Times New Roman" panose="02020603050405020304" pitchFamily="18" charset="0"/>
              </a:rPr>
              <a:t>Al di sotto dei picchi visualizzati sul grafico sono presenti varie colonnine:</a:t>
            </a:r>
          </a:p>
          <a:p>
            <a:pPr marL="342900" indent="-342900">
              <a:buFont typeface="+mj-lt"/>
              <a:buAutoNum type="arabicPeriod"/>
            </a:pPr>
            <a:r>
              <a:rPr lang="it-IT" dirty="0">
                <a:latin typeface="Times New Roman" panose="02020603050405020304" pitchFamily="18" charset="0"/>
                <a:cs typeface="Times New Roman" panose="02020603050405020304" pitchFamily="18" charset="0"/>
              </a:rPr>
              <a:t>Numero del picco</a:t>
            </a:r>
          </a:p>
          <a:p>
            <a:pPr marL="342900" indent="-342900">
              <a:buFont typeface="+mj-lt"/>
              <a:buAutoNum type="arabicPeriod"/>
            </a:pPr>
            <a:r>
              <a:rPr lang="it-IT" dirty="0">
                <a:latin typeface="Times New Roman" panose="02020603050405020304" pitchFamily="18" charset="0"/>
                <a:cs typeface="Times New Roman" panose="02020603050405020304" pitchFamily="18" charset="0"/>
              </a:rPr>
              <a:t>Nome dell’analita</a:t>
            </a:r>
          </a:p>
          <a:p>
            <a:pPr marL="342900" indent="-342900">
              <a:buFont typeface="+mj-lt"/>
              <a:buAutoNum type="arabicPeriod"/>
            </a:pPr>
            <a:r>
              <a:rPr lang="it-IT" dirty="0">
                <a:latin typeface="Times New Roman" panose="02020603050405020304" pitchFamily="18" charset="0"/>
                <a:cs typeface="Times New Roman" panose="02020603050405020304" pitchFamily="18" charset="0"/>
              </a:rPr>
              <a:t>Tempo di ritenzione </a:t>
            </a:r>
          </a:p>
          <a:p>
            <a:pPr marL="342900" indent="-342900">
              <a:buFont typeface="+mj-lt"/>
              <a:buAutoNum type="arabicPeriod"/>
            </a:pPr>
            <a:r>
              <a:rPr lang="it-IT" dirty="0">
                <a:latin typeface="Times New Roman" panose="02020603050405020304" pitchFamily="18" charset="0"/>
                <a:cs typeface="Times New Roman" panose="02020603050405020304" pitchFamily="18" charset="0"/>
              </a:rPr>
              <a:t>Concentrazione dell’analita                                                                                     </a:t>
            </a:r>
          </a:p>
        </p:txBody>
      </p:sp>
      <p:pic>
        <p:nvPicPr>
          <p:cNvPr id="8" name="Immagine 7" descr="Immagine che contiene diagramma&#10;&#10;Descrizione generata automaticamente">
            <a:extLst>
              <a:ext uri="{FF2B5EF4-FFF2-40B4-BE49-F238E27FC236}">
                <a16:creationId xmlns:a16="http://schemas.microsoft.com/office/drawing/2014/main" id="{F5DEBC7C-E5ED-2A74-4999-DE9C4E650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 y="2948373"/>
            <a:ext cx="5147438" cy="36461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10988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3970366" y="609600"/>
            <a:ext cx="4267200" cy="1351472"/>
          </a:xfrm>
        </p:spPr>
        <p:txBody>
          <a:bodyPr vert="horz" lIns="91440" tIns="45720" rIns="91440" bIns="45720" rtlCol="0" anchor="ctr">
            <a:normAutofit/>
          </a:bodyPr>
          <a:lstStyle/>
          <a:p>
            <a:br>
              <a:rPr lang="en-US" sz="4400" kern="1200">
                <a:solidFill>
                  <a:schemeClr val="tx1">
                    <a:lumMod val="85000"/>
                    <a:lumOff val="15000"/>
                  </a:schemeClr>
                </a:solidFill>
                <a:latin typeface="+mj-lt"/>
                <a:ea typeface="+mj-ea"/>
                <a:cs typeface="+mj-cs"/>
              </a:rPr>
            </a:br>
            <a:endParaRPr lang="en-US" sz="4400" kern="1200">
              <a:solidFill>
                <a:schemeClr val="tx1">
                  <a:lumMod val="85000"/>
                  <a:lumOff val="15000"/>
                </a:schemeClr>
              </a:solidFill>
              <a:latin typeface="+mj-lt"/>
              <a:ea typeface="+mj-ea"/>
              <a:cs typeface="+mj-cs"/>
            </a:endParaRPr>
          </a:p>
        </p:txBody>
      </p:sp>
      <p:pic>
        <p:nvPicPr>
          <p:cNvPr id="7" name="Immagine 6" descr="Immagine che contiene interno, crema per la pelle&#10;&#10;Descrizione generata automaticamente">
            <a:extLst>
              <a:ext uri="{FF2B5EF4-FFF2-40B4-BE49-F238E27FC236}">
                <a16:creationId xmlns:a16="http://schemas.microsoft.com/office/drawing/2014/main" id="{51620E65-6818-A02D-638E-E213C5513CB0}"/>
              </a:ext>
            </a:extLst>
          </p:cNvPr>
          <p:cNvPicPr>
            <a:picLocks noChangeAspect="1"/>
          </p:cNvPicPr>
          <p:nvPr/>
        </p:nvPicPr>
        <p:blipFill rotWithShape="1">
          <a:blip r:embed="rId3">
            <a:extLst>
              <a:ext uri="{28A0092B-C50C-407E-A947-70E740481C1C}">
                <a14:useLocalDpi xmlns:a14="http://schemas.microsoft.com/office/drawing/2010/main" val="0"/>
              </a:ext>
            </a:extLst>
          </a:blip>
          <a:srcRect l="19677" t="25592" r="8471" b="12574"/>
          <a:stretch/>
        </p:blipFill>
        <p:spPr>
          <a:xfrm>
            <a:off x="0" y="1"/>
            <a:ext cx="4267200" cy="6858000"/>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3970366" y="981687"/>
            <a:ext cx="4697384" cy="5102887"/>
          </a:xfrm>
          <a:noFill/>
        </p:spPr>
        <p:txBody>
          <a:bodyPr vert="horz" lIns="91440" tIns="45720" rIns="91440" bIns="45720" rtlCol="0">
            <a:normAutofit/>
          </a:bodyPr>
          <a:lstStyle/>
          <a:p>
            <a:pPr marL="342900" indent="-228600" algn="l">
              <a:buFont typeface="Arial" panose="020B0604020202020204" pitchFamily="34" charset="0"/>
              <a:buChar char="•"/>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Per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interpretare</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le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concentrazioni</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dobbiamo</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fare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una</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calibrazione</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Per fare le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calibrazioni</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si</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utilizzano</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b="1" dirty="0" err="1">
                <a:solidFill>
                  <a:schemeClr val="tx1">
                    <a:lumMod val="85000"/>
                    <a:lumOff val="15000"/>
                  </a:schemeClr>
                </a:solidFill>
                <a:latin typeface="Times New Roman" panose="02020603050405020304" pitchFamily="18" charset="0"/>
                <a:cs typeface="Times New Roman" panose="02020603050405020304" pitchFamily="18" charset="0"/>
              </a:rPr>
              <a:t>soluzioni</a:t>
            </a:r>
            <a: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t> a </a:t>
            </a:r>
            <a:r>
              <a:rPr lang="en-US" sz="2000" b="1" dirty="0" err="1">
                <a:solidFill>
                  <a:schemeClr val="tx1">
                    <a:lumMod val="85000"/>
                    <a:lumOff val="15000"/>
                  </a:schemeClr>
                </a:solidFill>
                <a:latin typeface="Times New Roman" panose="02020603050405020304" pitchFamily="18" charset="0"/>
                <a:cs typeface="Times New Roman" panose="02020603050405020304" pitchFamily="18" charset="0"/>
              </a:rPr>
              <a:t>titolo</a:t>
            </a:r>
            <a: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b="1" dirty="0" err="1">
                <a:solidFill>
                  <a:schemeClr val="tx1">
                    <a:lumMod val="85000"/>
                    <a:lumOff val="15000"/>
                  </a:schemeClr>
                </a:solidFill>
                <a:latin typeface="Times New Roman" panose="02020603050405020304" pitchFamily="18" charset="0"/>
                <a:cs typeface="Times New Roman" panose="02020603050405020304" pitchFamily="18" charset="0"/>
              </a:rPr>
              <a:t>noto</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prodotte</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dai</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costruttori</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degli</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apparecchi</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o da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ditte</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certificate.                                                                                                                                                                                                                           </a:t>
            </a:r>
          </a:p>
          <a:p>
            <a:pPr marL="342900" indent="-228600" algn="l">
              <a:buFont typeface="Arial" panose="020B0604020202020204" pitchFamily="34" charset="0"/>
              <a:buChar char="•"/>
            </a:pPr>
            <a:endParaRPr lang="en-US"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342900" indent="-228600" algn="l">
              <a:buFont typeface="Arial" panose="020B0604020202020204" pitchFamily="34" charset="0"/>
              <a:buChar char="•"/>
            </a:pPr>
            <a:endParaRPr lang="en-US"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457200" indent="-342900" algn="l">
              <a:buFont typeface="Arial" panose="020B0604020202020204" pitchFamily="34" charset="0"/>
              <a:buChar char="•"/>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La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curva</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di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calibrazione</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si</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ottiene</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preparando</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una</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serie</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di standard a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concentrazioni</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note e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crescenti</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di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analita</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Essa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consente</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di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trovare</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una</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relazione</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tra</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risposta</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analitica</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e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concentrazione</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dell’analita</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a:t>
            </a:r>
          </a:p>
          <a:p>
            <a:pPr indent="-228600" algn="l">
              <a:buFont typeface="Arial" panose="020B0604020202020204" pitchFamily="34" charset="0"/>
              <a:buChar char="•"/>
            </a:pPr>
            <a:endParaRPr lang="en-US" sz="1700" dirty="0">
              <a:solidFill>
                <a:schemeClr val="tx1">
                  <a:lumMod val="85000"/>
                  <a:lumOff val="15000"/>
                </a:schemeClr>
              </a:solidFill>
            </a:endParaRPr>
          </a:p>
          <a:p>
            <a:pPr algn="l"/>
            <a:endParaRPr lang="en-US" sz="1700" dirty="0">
              <a:solidFill>
                <a:schemeClr val="tx1">
                  <a:lumMod val="85000"/>
                  <a:lumOff val="15000"/>
                </a:schemeClr>
              </a:solidFill>
              <a:effectLst/>
            </a:endParaRPr>
          </a:p>
          <a:p>
            <a:pPr indent="-228600" algn="l">
              <a:buFont typeface="Arial" panose="020B0604020202020204" pitchFamily="34" charset="0"/>
              <a:buChar char="•"/>
            </a:pPr>
            <a:endParaRPr lang="en-US" sz="1700" dirty="0">
              <a:solidFill>
                <a:schemeClr val="tx1">
                  <a:lumMod val="85000"/>
                  <a:lumOff val="15000"/>
                </a:schemeClr>
              </a:solidFill>
            </a:endParaRPr>
          </a:p>
          <a:p>
            <a:pPr indent="-228600" algn="l">
              <a:buFont typeface="Arial" panose="020B0604020202020204" pitchFamily="34" charset="0"/>
              <a:buChar char="•"/>
            </a:pPr>
            <a:endParaRPr lang="en-US" sz="1700" dirty="0">
              <a:solidFill>
                <a:schemeClr val="tx1">
                  <a:lumMod val="85000"/>
                  <a:lumOff val="15000"/>
                </a:schemeClr>
              </a:solidFill>
            </a:endParaRPr>
          </a:p>
          <a:p>
            <a:pPr indent="-228600" algn="l">
              <a:buFont typeface="Arial" panose="020B0604020202020204" pitchFamily="34" charset="0"/>
              <a:buChar char="•"/>
            </a:pPr>
            <a:endParaRPr lang="en-US" sz="1700" dirty="0">
              <a:solidFill>
                <a:schemeClr val="tx1">
                  <a:lumMod val="85000"/>
                  <a:lumOff val="15000"/>
                </a:schemeClr>
              </a:solidFill>
            </a:endParaRPr>
          </a:p>
          <a:p>
            <a:pPr indent="-228600" algn="l">
              <a:buFont typeface="Arial" panose="020B0604020202020204" pitchFamily="34" charset="0"/>
              <a:buChar char="•"/>
            </a:pPr>
            <a:endParaRPr lang="en-US" sz="1700" dirty="0">
              <a:solidFill>
                <a:schemeClr val="tx1">
                  <a:lumMod val="85000"/>
                  <a:lumOff val="15000"/>
                </a:schemeClr>
              </a:solidFill>
              <a:effectLst/>
            </a:endParaRPr>
          </a:p>
          <a:p>
            <a:pPr indent="-228600" algn="l">
              <a:buFont typeface="Arial" panose="020B0604020202020204" pitchFamily="34" charset="0"/>
              <a:buChar char="•"/>
            </a:pPr>
            <a:endParaRPr lang="en-US" sz="1700" dirty="0">
              <a:solidFill>
                <a:schemeClr val="tx1">
                  <a:lumMod val="85000"/>
                  <a:lumOff val="15000"/>
                </a:schemeClr>
              </a:solidFill>
            </a:endParaRPr>
          </a:p>
        </p:txBody>
      </p:sp>
      <p:pic>
        <p:nvPicPr>
          <p:cNvPr id="5" name="Immagine 4" descr="Immagine che contiene testo, interno, bottiglia, verde&#10;&#10;Descrizione generata automaticamente">
            <a:extLst>
              <a:ext uri="{FF2B5EF4-FFF2-40B4-BE49-F238E27FC236}">
                <a16:creationId xmlns:a16="http://schemas.microsoft.com/office/drawing/2014/main" id="{70B71383-B583-FDA4-06B4-90B84927B1B0}"/>
              </a:ext>
            </a:extLst>
          </p:cNvPr>
          <p:cNvPicPr>
            <a:picLocks noChangeAspect="1"/>
          </p:cNvPicPr>
          <p:nvPr/>
        </p:nvPicPr>
        <p:blipFill rotWithShape="1">
          <a:blip r:embed="rId4">
            <a:extLst>
              <a:ext uri="{28A0092B-C50C-407E-A947-70E740481C1C}">
                <a14:useLocalDpi xmlns:a14="http://schemas.microsoft.com/office/drawing/2010/main" val="0"/>
              </a:ext>
            </a:extLst>
          </a:blip>
          <a:srcRect l="13684" r="16101"/>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2768795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t="-9000" b="-9000"/>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7320466" y="609600"/>
            <a:ext cx="4140014" cy="1330839"/>
          </a:xfrm>
        </p:spPr>
        <p:txBody>
          <a:bodyPr vert="horz" lIns="91440" tIns="45720" rIns="91440" bIns="45720" rtlCol="0" anchor="ctr">
            <a:normAutofit/>
          </a:bodyPr>
          <a:lstStyle/>
          <a:p>
            <a:pPr algn="l"/>
            <a:br>
              <a:rPr lang="en-US" sz="4400"/>
            </a:br>
            <a:endParaRPr lang="en-US" sz="4400"/>
          </a:p>
        </p:txBody>
      </p:sp>
      <p:pic>
        <p:nvPicPr>
          <p:cNvPr id="5" name="Immagine 4">
            <a:extLst>
              <a:ext uri="{FF2B5EF4-FFF2-40B4-BE49-F238E27FC236}">
                <a16:creationId xmlns:a16="http://schemas.microsoft.com/office/drawing/2014/main" id="{4C5DC125-3304-7A05-FCB3-F1FEF3CFF3E2}"/>
              </a:ext>
            </a:extLst>
          </p:cNvPr>
          <p:cNvPicPr>
            <a:picLocks noChangeAspect="1"/>
          </p:cNvPicPr>
          <p:nvPr/>
        </p:nvPicPr>
        <p:blipFill rotWithShape="1">
          <a:blip r:embed="rId3">
            <a:extLst>
              <a:ext uri="{28A0092B-C50C-407E-A947-70E740481C1C}">
                <a14:useLocalDpi xmlns:a14="http://schemas.microsoft.com/office/drawing/2010/main" val="0"/>
              </a:ext>
            </a:extLst>
          </a:blip>
          <a:srcRect r="1" b="25476"/>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7145118" y="312516"/>
            <a:ext cx="4803494" cy="6678593"/>
          </a:xfrm>
        </p:spPr>
        <p:txBody>
          <a:bodyPr vert="horz" lIns="91440" tIns="45720" rIns="91440" bIns="45720" rtlCol="0">
            <a:normAutofit/>
          </a:bodyPr>
          <a:lstStyle/>
          <a:p>
            <a:pPr marL="342900" indent="-228600" algn="l">
              <a:spcAft>
                <a:spcPts val="8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Per </a:t>
            </a:r>
            <a:r>
              <a:rPr lang="en-US" sz="2000" dirty="0" err="1">
                <a:latin typeface="Times New Roman" panose="02020603050405020304" pitchFamily="18" charset="0"/>
                <a:cs typeface="Times New Roman" panose="02020603050405020304" pitchFamily="18" charset="0"/>
              </a:rPr>
              <a:t>essere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sicuri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che</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strumento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lavora</a:t>
            </a:r>
            <a:r>
              <a:rPr lang="en-US" sz="2000" dirty="0">
                <a:latin typeface="Times New Roman" panose="02020603050405020304" pitchFamily="18" charset="0"/>
                <a:cs typeface="Times New Roman" panose="02020603050405020304" pitchFamily="18" charset="0"/>
              </a:rPr>
              <a:t> bene </a:t>
            </a:r>
            <a:r>
              <a:rPr lang="en-US" sz="2000" dirty="0" err="1">
                <a:latin typeface="Times New Roman" panose="02020603050405020304" pitchFamily="18" charset="0"/>
                <a:cs typeface="Times New Roman" panose="02020603050405020304" pitchFamily="18" charset="0"/>
              </a:rPr>
              <a:t>usiamo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campioni</a:t>
            </a:r>
            <a:r>
              <a:rPr lang="en-US" sz="2000" dirty="0">
                <a:latin typeface="Times New Roman" panose="02020603050405020304" pitchFamily="18" charset="0"/>
                <a:cs typeface="Times New Roman" panose="02020603050405020304" pitchFamily="18" charset="0"/>
              </a:rPr>
              <a:t> di </a:t>
            </a:r>
            <a:r>
              <a:rPr lang="en-US" sz="2000" dirty="0" err="1">
                <a:latin typeface="Times New Roman" panose="02020603050405020304" pitchFamily="18" charset="0"/>
                <a:cs typeface="Times New Roman" panose="02020603050405020304" pitchFamily="18" charset="0"/>
              </a:rPr>
              <a:t>acqua</a:t>
            </a:r>
            <a:r>
              <a:rPr lang="en-US" sz="2000" dirty="0">
                <a:effectLst/>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campioni</a:t>
            </a:r>
            <a:r>
              <a:rPr lang="en-US" sz="2000" dirty="0">
                <a:effectLst/>
                <a:latin typeface="Times New Roman" panose="02020603050405020304" pitchFamily="18" charset="0"/>
                <a:cs typeface="Times New Roman" panose="02020603050405020304" pitchFamily="18" charset="0"/>
              </a:rPr>
              <a:t> di standard </a:t>
            </a:r>
            <a:r>
              <a:rPr lang="en-US" sz="2000" dirty="0" err="1">
                <a:effectLst/>
                <a:latin typeface="Times New Roman" panose="02020603050405020304" pitchFamily="18" charset="0"/>
                <a:cs typeface="Times New Roman" panose="02020603050405020304" pitchFamily="18" charset="0"/>
              </a:rPr>
              <a:t>caricato</a:t>
            </a:r>
            <a:r>
              <a:rPr lang="en-US" sz="2000" dirty="0">
                <a:effectLst/>
                <a:latin typeface="Times New Roman" panose="02020603050405020304" pitchFamily="18" charset="0"/>
                <a:cs typeface="Times New Roman" panose="02020603050405020304" pitchFamily="18" charset="0"/>
              </a:rPr>
              <a:t> come </a:t>
            </a:r>
            <a:r>
              <a:rPr lang="en-US" sz="2000" dirty="0" err="1">
                <a:effectLst/>
                <a:latin typeface="Times New Roman" panose="02020603050405020304" pitchFamily="18" charset="0"/>
                <a:cs typeface="Times New Roman" panose="02020603050405020304" pitchFamily="18" charset="0"/>
              </a:rPr>
              <a:t>campione</a:t>
            </a:r>
            <a:r>
              <a:rPr lang="en-US" sz="2000" dirty="0">
                <a:effectLst/>
                <a:latin typeface="Times New Roman" panose="02020603050405020304" pitchFamily="18" charset="0"/>
                <a:cs typeface="Times New Roman" panose="02020603050405020304" pitchFamily="18" charset="0"/>
              </a:rPr>
              <a:t> incognito. Se </a:t>
            </a:r>
            <a:r>
              <a:rPr lang="en-US" sz="2000" dirty="0" err="1">
                <a:effectLst/>
                <a:latin typeface="Times New Roman" panose="02020603050405020304" pitchFamily="18" charset="0"/>
                <a:cs typeface="Times New Roman" panose="02020603050405020304" pitchFamily="18" charset="0"/>
              </a:rPr>
              <a:t>ridà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valori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inseriti</a:t>
            </a:r>
            <a:r>
              <a:rPr lang="en-US" sz="2000" dirty="0">
                <a:effectLst/>
                <a:latin typeface="Times New Roman" panose="02020603050405020304" pitchFamily="18" charset="0"/>
                <a:cs typeface="Times New Roman" panose="02020603050405020304" pitchFamily="18" charset="0"/>
              </a:rPr>
              <a:t> in input </a:t>
            </a:r>
            <a:r>
              <a:rPr lang="en-US" sz="2000" dirty="0" err="1">
                <a:effectLst/>
                <a:latin typeface="Times New Roman" panose="02020603050405020304" pitchFamily="18" charset="0"/>
                <a:cs typeface="Times New Roman" panose="02020603050405020304" pitchFamily="18" charset="0"/>
              </a:rPr>
              <a:t>vuol</a:t>
            </a:r>
            <a:r>
              <a:rPr lang="en-US" sz="2000" dirty="0">
                <a:effectLst/>
                <a:latin typeface="Times New Roman" panose="02020603050405020304" pitchFamily="18" charset="0"/>
                <a:cs typeface="Times New Roman" panose="02020603050405020304" pitchFamily="18" charset="0"/>
              </a:rPr>
              <a:t> dire </a:t>
            </a:r>
            <a:r>
              <a:rPr lang="en-US" sz="2000" dirty="0" err="1">
                <a:effectLst/>
                <a:latin typeface="Times New Roman" panose="02020603050405020304" pitchFamily="18" charset="0"/>
                <a:cs typeface="Times New Roman" panose="02020603050405020304" pitchFamily="18" charset="0"/>
              </a:rPr>
              <a:t>che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sta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lavorando</a:t>
            </a:r>
            <a:r>
              <a:rPr lang="en-US" sz="2000" dirty="0">
                <a:effectLst/>
                <a:latin typeface="Times New Roman" panose="02020603050405020304" pitchFamily="18" charset="0"/>
                <a:cs typeface="Times New Roman" panose="02020603050405020304" pitchFamily="18" charset="0"/>
              </a:rPr>
              <a:t> bene, </a:t>
            </a:r>
            <a:r>
              <a:rPr lang="en-US" sz="2000" dirty="0" err="1">
                <a:latin typeface="Times New Roman" panose="02020603050405020304" pitchFamily="18" charset="0"/>
                <a:cs typeface="Times New Roman" panose="02020603050405020304" pitchFamily="18" charset="0"/>
              </a:rPr>
              <a:t>altrimenti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bisogna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ricalibrare</a:t>
            </a:r>
            <a:r>
              <a:rPr lang="en-US" sz="2000" dirty="0">
                <a:effectLst/>
                <a:latin typeface="Times New Roman" panose="02020603050405020304" pitchFamily="18" charset="0"/>
                <a:cs typeface="Times New Roman" panose="02020603050405020304" pitchFamily="18" charset="0"/>
              </a:rPr>
              <a:t>.</a:t>
            </a:r>
          </a:p>
          <a:p>
            <a:pPr marL="342900" indent="-228600" algn="l">
              <a:spcAft>
                <a:spcPts val="8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Le </a:t>
            </a:r>
            <a:r>
              <a:rPr lang="en-US" sz="2000" dirty="0" err="1">
                <a:latin typeface="Times New Roman" panose="02020603050405020304" pitchFamily="18" charset="0"/>
                <a:cs typeface="Times New Roman" panose="02020603050405020304" pitchFamily="18" charset="0"/>
              </a:rPr>
              <a:t>colonne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invecchiando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cambiano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tempi di </a:t>
            </a:r>
            <a:r>
              <a:rPr lang="en-US" sz="2000" dirty="0" err="1">
                <a:latin typeface="Times New Roman" panose="02020603050405020304" pitchFamily="18" charset="0"/>
                <a:cs typeface="Times New Roman" panose="02020603050405020304" pitchFamily="18" charset="0"/>
              </a:rPr>
              <a:t>ritenzione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più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invecchia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colonna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più</a:t>
            </a:r>
            <a:r>
              <a:rPr lang="en-US" sz="2000" dirty="0">
                <a:effectLst/>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picchi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spostano</a:t>
            </a:r>
            <a:r>
              <a:rPr lang="en-US" sz="2000" dirty="0">
                <a:latin typeface="Times New Roman" panose="02020603050405020304" pitchFamily="18" charset="0"/>
                <a:cs typeface="Times New Roman" panose="02020603050405020304" pitchFamily="18" charset="0"/>
              </a:rPr>
              <a:t>, per </a:t>
            </a:r>
            <a:r>
              <a:rPr lang="en-US" sz="2000" dirty="0" err="1">
                <a:latin typeface="Times New Roman" panose="02020603050405020304" pitchFamily="18" charset="0"/>
                <a:cs typeface="Times New Roman" panose="02020603050405020304" pitchFamily="18" charset="0"/>
              </a:rPr>
              <a:t>questo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motivo</a:t>
            </a:r>
            <a:r>
              <a:rPr lang="en-US" sz="2000" dirty="0">
                <a:effectLst/>
                <a:latin typeface="Times New Roman" panose="02020603050405020304" pitchFamily="18" charset="0"/>
                <a:cs typeface="Times New Roman" panose="02020603050405020304" pitchFamily="18" charset="0"/>
              </a:rPr>
              <a:t> le </a:t>
            </a:r>
            <a:r>
              <a:rPr lang="en-US" sz="2000" dirty="0" err="1">
                <a:effectLst/>
                <a:latin typeface="Times New Roman" panose="02020603050405020304" pitchFamily="18" charset="0"/>
                <a:cs typeface="Times New Roman" panose="02020603050405020304" pitchFamily="18" charset="0"/>
              </a:rPr>
              <a:t>calibrazioni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nel</a:t>
            </a:r>
            <a:r>
              <a:rPr lang="en-US" sz="2000" dirty="0">
                <a:effectLst/>
                <a:latin typeface="Times New Roman" panose="02020603050405020304" pitchFamily="18" charset="0"/>
                <a:cs typeface="Times New Roman" panose="02020603050405020304" pitchFamily="18" charset="0"/>
              </a:rPr>
              <a:t> tempo </a:t>
            </a:r>
            <a:r>
              <a:rPr lang="en-US" sz="2000" dirty="0" err="1">
                <a:effectLst/>
                <a:latin typeface="Times New Roman" panose="02020603050405020304" pitchFamily="18" charset="0"/>
                <a:cs typeface="Times New Roman" panose="02020603050405020304" pitchFamily="18" charset="0"/>
              </a:rPr>
              <a:t>vengono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rifatte</a:t>
            </a:r>
            <a:r>
              <a:rPr lang="en-US" sz="2000" dirty="0">
                <a:effectLst/>
                <a:latin typeface="Times New Roman" panose="02020603050405020304" pitchFamily="18" charset="0"/>
                <a:cs typeface="Times New Roman" panose="02020603050405020304" pitchFamily="18" charset="0"/>
              </a:rPr>
              <a:t> di </a:t>
            </a:r>
            <a:r>
              <a:rPr lang="en-US" sz="2000" dirty="0" err="1">
                <a:effectLst/>
                <a:latin typeface="Times New Roman" panose="02020603050405020304" pitchFamily="18" charset="0"/>
                <a:cs typeface="Times New Roman" panose="02020603050405020304" pitchFamily="18" charset="0"/>
              </a:rPr>
              <a:t>solito</a:t>
            </a:r>
            <a:r>
              <a:rPr lang="en-US" sz="2000" dirty="0">
                <a:effectLst/>
                <a:latin typeface="Times New Roman" panose="02020603050405020304" pitchFamily="18" charset="0"/>
                <a:cs typeface="Times New Roman" panose="02020603050405020304" pitchFamily="18" charset="0"/>
              </a:rPr>
              <a:t> verso tempi </a:t>
            </a:r>
            <a:r>
              <a:rPr lang="en-US" sz="2000" dirty="0" err="1">
                <a:effectLst/>
                <a:latin typeface="Times New Roman" panose="02020603050405020304" pitchFamily="18" charset="0"/>
                <a:cs typeface="Times New Roman" panose="02020603050405020304" pitchFamily="18" charset="0"/>
              </a:rPr>
              <a:t>maggiori</a:t>
            </a:r>
            <a:r>
              <a:rPr lang="en-US" sz="2000" dirty="0">
                <a:effectLst/>
                <a:latin typeface="Times New Roman" panose="02020603050405020304" pitchFamily="18" charset="0"/>
                <a:cs typeface="Times New Roman" panose="02020603050405020304" pitchFamily="18" charset="0"/>
              </a:rPr>
              <a:t>.</a:t>
            </a:r>
          </a:p>
          <a:p>
            <a:pPr marL="342900" indent="-228600" algn="l">
              <a:spcAft>
                <a:spcPts val="8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Per le curve di </a:t>
            </a:r>
            <a:r>
              <a:rPr lang="en-US" sz="2000" dirty="0" err="1">
                <a:latin typeface="Times New Roman" panose="02020603050405020304" pitchFamily="18" charset="0"/>
                <a:cs typeface="Times New Roman" panose="02020603050405020304" pitchFamily="18" charset="0"/>
              </a:rPr>
              <a:t>calibrazione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utilizzeremo</a:t>
            </a:r>
            <a:r>
              <a:rPr lang="en-US" sz="2000" dirty="0">
                <a:latin typeface="Times New Roman" panose="02020603050405020304" pitchFamily="18" charset="0"/>
                <a:cs typeface="Times New Roman" panose="02020603050405020304" pitchFamily="18" charset="0"/>
              </a:rPr>
              <a:t> quelle </a:t>
            </a:r>
            <a:r>
              <a:rPr lang="en-US" sz="2000" dirty="0" err="1">
                <a:latin typeface="Times New Roman" panose="02020603050405020304" pitchFamily="18" charset="0"/>
                <a:cs typeface="Times New Roman" panose="02020603050405020304" pitchFamily="18" charset="0"/>
              </a:rPr>
              <a:t>già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presenti</a:t>
            </a:r>
            <a:r>
              <a:rPr lang="en-US" sz="2000" dirty="0">
                <a:latin typeface="Times New Roman" panose="02020603050405020304" pitchFamily="18" charset="0"/>
                <a:cs typeface="Times New Roman" panose="02020603050405020304" pitchFamily="18" charset="0"/>
              </a:rPr>
              <a:t>, in </a:t>
            </a:r>
            <a:r>
              <a:rPr lang="en-US" sz="2000" dirty="0" err="1">
                <a:latin typeface="Times New Roman" panose="02020603050405020304" pitchFamily="18" charset="0"/>
                <a:cs typeface="Times New Roman" panose="02020603050405020304" pitchFamily="18" charset="0"/>
              </a:rPr>
              <a:t>caso</a:t>
            </a:r>
            <a:r>
              <a:rPr lang="en-US" sz="2000" dirty="0">
                <a:latin typeface="Times New Roman" panose="02020603050405020304" pitchFamily="18" charset="0"/>
                <a:cs typeface="Times New Roman" panose="02020603050405020304" pitchFamily="18" charset="0"/>
              </a:rPr>
              <a:t> di </a:t>
            </a:r>
            <a:r>
              <a:rPr lang="en-US" sz="2000" dirty="0" err="1">
                <a:latin typeface="Times New Roman" panose="02020603050405020304" pitchFamily="18" charset="0"/>
                <a:cs typeface="Times New Roman" panose="02020603050405020304" pitchFamily="18" charset="0"/>
              </a:rPr>
              <a:t>errore</a:t>
            </a:r>
            <a:r>
              <a:rPr lang="en-US" sz="2000" dirty="0">
                <a:latin typeface="Times New Roman" panose="02020603050405020304" pitchFamily="18" charset="0"/>
                <a:cs typeface="Times New Roman" panose="02020603050405020304" pitchFamily="18" charset="0"/>
              </a:rPr>
              <a:t> di </a:t>
            </a:r>
            <a:r>
              <a:rPr lang="en-US" sz="2000" dirty="0" err="1">
                <a:latin typeface="Times New Roman" panose="02020603050405020304" pitchFamily="18" charset="0"/>
                <a:cs typeface="Times New Roman" panose="02020603050405020304" pitchFamily="18" charset="0"/>
              </a:rPr>
              <a:t>misurazione</a:t>
            </a:r>
            <a:r>
              <a:rPr lang="en-US" sz="2000" dirty="0">
                <a:latin typeface="Times New Roman" panose="02020603050405020304" pitchFamily="18" charset="0"/>
                <a:cs typeface="Times New Roman" panose="02020603050405020304" pitchFamily="18" charset="0"/>
              </a:rPr>
              <a:t>, non la </a:t>
            </a:r>
            <a:r>
              <a:rPr lang="en-US" sz="2000" dirty="0" err="1">
                <a:latin typeface="Times New Roman" panose="02020603050405020304" pitchFamily="18" charset="0"/>
                <a:cs typeface="Times New Roman" panose="02020603050405020304" pitchFamily="18" charset="0"/>
              </a:rPr>
              <a:t>perdiamo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apriamo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nuova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cartella</a:t>
            </a:r>
            <a:r>
              <a:rPr lang="en-US" sz="2000" dirty="0">
                <a:latin typeface="Times New Roman" panose="02020603050405020304" pitchFamily="18" charset="0"/>
                <a:cs typeface="Times New Roman" panose="02020603050405020304" pitchFamily="18" charset="0"/>
              </a:rPr>
              <a:t> e </a:t>
            </a:r>
            <a:r>
              <a:rPr lang="en-US" sz="2000" dirty="0" err="1">
                <a:latin typeface="Times New Roman" panose="02020603050405020304" pitchFamily="18" charset="0"/>
                <a:cs typeface="Times New Roman" panose="02020603050405020304" pitchFamily="18" charset="0"/>
              </a:rPr>
              <a:t>spostiamo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file. Il software </a:t>
            </a:r>
            <a:r>
              <a:rPr lang="en-US" sz="2000" dirty="0" err="1">
                <a:latin typeface="Times New Roman" panose="02020603050405020304" pitchFamily="18" charset="0"/>
                <a:cs typeface="Times New Roman" panose="02020603050405020304" pitchFamily="18" charset="0"/>
              </a:rPr>
              <a:t>rileggerà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valori</a:t>
            </a:r>
            <a:r>
              <a:rPr lang="en-US" sz="2000" dirty="0">
                <a:latin typeface="Times New Roman" panose="02020603050405020304" pitchFamily="18" charset="0"/>
                <a:cs typeface="Times New Roman" panose="02020603050405020304" pitchFamily="18" charset="0"/>
              </a:rPr>
              <a:t> di </a:t>
            </a:r>
            <a:r>
              <a:rPr lang="en-US" sz="2000" dirty="0" err="1">
                <a:latin typeface="Times New Roman" panose="02020603050405020304" pitchFamily="18" charset="0"/>
                <a:cs typeface="Times New Roman" panose="02020603050405020304" pitchFamily="18" charset="0"/>
              </a:rPr>
              <a:t>concentrazione</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nuovi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valori</a:t>
            </a:r>
            <a:r>
              <a:rPr lang="en-US" sz="2000" dirty="0">
                <a:latin typeface="Times New Roman" panose="02020603050405020304" pitchFamily="18" charset="0"/>
                <a:cs typeface="Times New Roman" panose="02020603050405020304" pitchFamily="18" charset="0"/>
              </a:rPr>
              <a:t> di </a:t>
            </a:r>
            <a:r>
              <a:rPr lang="en-US" sz="2000" dirty="0" err="1">
                <a:latin typeface="Times New Roman" panose="02020603050405020304" pitchFamily="18" charset="0"/>
                <a:cs typeface="Times New Roman" panose="02020603050405020304" pitchFamily="18" charset="0"/>
              </a:rPr>
              <a:t>calibrazione</a:t>
            </a:r>
            <a:r>
              <a:rPr lang="en-US" sz="2000" dirty="0">
                <a:latin typeface="Times New Roman" panose="02020603050405020304" pitchFamily="18" charset="0"/>
                <a:cs typeface="Times New Roman" panose="02020603050405020304" pitchFamily="18" charset="0"/>
              </a:rPr>
              <a:t>.</a:t>
            </a:r>
            <a:r>
              <a:rPr lang="en-US" sz="2000" dirty="0">
                <a:effectLst/>
                <a:latin typeface="Times New Roman" panose="02020603050405020304" pitchFamily="18" charset="0"/>
                <a:cs typeface="Times New Roman" panose="02020603050405020304" pitchFamily="18" charset="0"/>
              </a:rPr>
              <a:t> </a:t>
            </a:r>
          </a:p>
          <a:p>
            <a:pPr indent="-228600" algn="l">
              <a:buFont typeface="Arial" panose="020B0604020202020204" pitchFamily="34" charset="0"/>
              <a:buChar char="•"/>
            </a:pPr>
            <a:endParaRPr lang="en-US" sz="1400" dirty="0"/>
          </a:p>
        </p:txBody>
      </p:sp>
    </p:spTree>
    <p:extLst>
      <p:ext uri="{BB962C8B-B14F-4D97-AF65-F5344CB8AC3E}">
        <p14:creationId xmlns:p14="http://schemas.microsoft.com/office/powerpoint/2010/main" val="3684492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838201" y="365125"/>
            <a:ext cx="5251316" cy="1807305"/>
          </a:xfrm>
        </p:spPr>
        <p:txBody>
          <a:bodyPr vert="horz" lIns="91440" tIns="45720" rIns="91440" bIns="45720" rtlCol="0" anchor="ctr">
            <a:normAutofit/>
          </a:bodyPr>
          <a:lstStyle/>
          <a:p>
            <a:pPr algn="l"/>
            <a:br>
              <a:rPr lang="en-US" sz="4400"/>
            </a:br>
            <a:endParaRPr lang="en-US" sz="440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285765" y="1011456"/>
            <a:ext cx="5657686" cy="4918718"/>
          </a:xfrm>
        </p:spPr>
        <p:txBody>
          <a:bodyPr vert="horz" lIns="91440" tIns="45720" rIns="91440" bIns="45720" rtlCol="0">
            <a:normAutofit/>
          </a:bodyPr>
          <a:lstStyle/>
          <a:p>
            <a:pPr indent="-228600" algn="l">
              <a:buFont typeface="Arial" panose="020B0604020202020204" pitchFamily="34" charset="0"/>
              <a:buChar char="•"/>
            </a:pPr>
            <a:r>
              <a:rPr lang="en-US" sz="2000" dirty="0">
                <a:effectLst/>
                <a:latin typeface="Times New Roman" panose="02020603050405020304" pitchFamily="18" charset="0"/>
                <a:cs typeface="Times New Roman" panose="02020603050405020304" pitchFamily="18" charset="0"/>
              </a:rPr>
              <a:t>Il </a:t>
            </a:r>
            <a:r>
              <a:rPr lang="en-US" sz="2000" dirty="0" err="1">
                <a:effectLst/>
                <a:latin typeface="Times New Roman" panose="02020603050405020304" pitchFamily="18" charset="0"/>
                <a:cs typeface="Times New Roman" panose="02020603050405020304" pitchFamily="18" charset="0"/>
              </a:rPr>
              <a:t>campione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viene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messo</a:t>
            </a:r>
            <a:r>
              <a:rPr lang="en-US" sz="2000" dirty="0">
                <a:effectLst/>
                <a:latin typeface="Times New Roman" panose="02020603050405020304" pitchFamily="18" charset="0"/>
                <a:cs typeface="Times New Roman" panose="02020603050405020304" pitchFamily="18" charset="0"/>
              </a:rPr>
              <a:t> in apposite </a:t>
            </a:r>
            <a:r>
              <a:rPr lang="en-US" sz="2000" b="1" dirty="0">
                <a:effectLst/>
                <a:latin typeface="Times New Roman" panose="02020603050405020304" pitchFamily="18" charset="0"/>
                <a:cs typeface="Times New Roman" panose="02020603050405020304" pitchFamily="18" charset="0"/>
              </a:rPr>
              <a:t>vials</a:t>
            </a:r>
            <a:r>
              <a:rPr lang="en-US" sz="2000" dirty="0">
                <a:effectLst/>
                <a:latin typeface="Times New Roman" panose="02020603050405020304" pitchFamily="18" charset="0"/>
                <a:cs typeface="Times New Roman" panose="02020603050405020304" pitchFamily="18" charset="0"/>
              </a:rPr>
              <a:t> e </a:t>
            </a:r>
            <a:r>
              <a:rPr lang="en-US" sz="2000" dirty="0" err="1">
                <a:effectLst/>
                <a:latin typeface="Times New Roman" panose="02020603050405020304" pitchFamily="18" charset="0"/>
                <a:cs typeface="Times New Roman" panose="02020603050405020304" pitchFamily="18" charset="0"/>
              </a:rPr>
              <a:t>inseriti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nell’</a:t>
            </a:r>
            <a:r>
              <a:rPr lang="en-US" sz="2000" b="1" dirty="0" err="1">
                <a:effectLst/>
                <a:latin typeface="Times New Roman" panose="02020603050405020304" pitchFamily="18" charset="0"/>
                <a:cs typeface="Times New Roman" panose="02020603050405020304" pitchFamily="18" charset="0"/>
              </a:rPr>
              <a:t>autocampionatore</a:t>
            </a:r>
            <a:r>
              <a:rPr lang="en-US" sz="2000" dirty="0">
                <a:effectLst/>
                <a:latin typeface="Times New Roman" panose="02020603050405020304" pitchFamily="18" charset="0"/>
                <a:cs typeface="Times New Roman" panose="02020603050405020304" pitchFamily="18" charset="0"/>
              </a:rPr>
              <a:t>.</a:t>
            </a:r>
          </a:p>
          <a:p>
            <a:pPr marL="342900" indent="-228600" algn="l">
              <a:buFont typeface="Arial" panose="020B0604020202020204" pitchFamily="34" charset="0"/>
              <a:buChar char="•"/>
            </a:pPr>
            <a:r>
              <a:rPr lang="en-US" sz="2000" dirty="0">
                <a:effectLst/>
                <a:latin typeface="Times New Roman" panose="02020603050405020304" pitchFamily="18" charset="0"/>
                <a:cs typeface="Times New Roman" panose="02020603050405020304" pitchFamily="18" charset="0"/>
              </a:rPr>
              <a:t> Il </a:t>
            </a:r>
            <a:r>
              <a:rPr lang="en-US" sz="2000" dirty="0" err="1">
                <a:effectLst/>
                <a:latin typeface="Times New Roman" panose="02020603050405020304" pitchFamily="18" charset="0"/>
                <a:cs typeface="Times New Roman" panose="02020603050405020304" pitchFamily="18" charset="0"/>
              </a:rPr>
              <a:t>sistema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gira</a:t>
            </a:r>
            <a:r>
              <a:rPr lang="en-US" sz="2000" dirty="0">
                <a:effectLst/>
                <a:latin typeface="Times New Roman" panose="02020603050405020304" pitchFamily="18" charset="0"/>
                <a:cs typeface="Times New Roman" panose="02020603050405020304" pitchFamily="18" charset="0"/>
              </a:rPr>
              <a:t> e il </a:t>
            </a:r>
            <a:r>
              <a:rPr lang="en-US" sz="2000" dirty="0" err="1">
                <a:effectLst/>
                <a:latin typeface="Times New Roman" panose="02020603050405020304" pitchFamily="18" charset="0"/>
                <a:cs typeface="Times New Roman" panose="02020603050405020304" pitchFamily="18" charset="0"/>
              </a:rPr>
              <a:t>campione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va</a:t>
            </a:r>
            <a:r>
              <a:rPr lang="en-US" sz="2000" dirty="0">
                <a:effectLst/>
                <a:latin typeface="Times New Roman" panose="02020603050405020304" pitchFamily="18" charset="0"/>
                <a:cs typeface="Times New Roman" panose="02020603050405020304" pitchFamily="18" charset="0"/>
              </a:rPr>
              <a:t> sotto </a:t>
            </a:r>
            <a:r>
              <a:rPr lang="en-US" sz="2000" dirty="0" err="1">
                <a:effectLst/>
                <a:latin typeface="Times New Roman" panose="02020603050405020304" pitchFamily="18" charset="0"/>
                <a:cs typeface="Times New Roman" panose="02020603050405020304" pitchFamily="18" charset="0"/>
              </a:rPr>
              <a:t>alla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siringa</a:t>
            </a:r>
            <a:r>
              <a:rPr lang="en-US" sz="2000" dirty="0">
                <a:effectLst/>
                <a:latin typeface="Times New Roman" panose="02020603050405020304" pitchFamily="18" charset="0"/>
                <a:cs typeface="Times New Roman" panose="02020603050405020304" pitchFamily="18" charset="0"/>
              </a:rPr>
              <a:t> di </a:t>
            </a:r>
            <a:r>
              <a:rPr lang="en-US" sz="2000" dirty="0" err="1">
                <a:effectLst/>
                <a:latin typeface="Times New Roman" panose="02020603050405020304" pitchFamily="18" charset="0"/>
                <a:cs typeface="Times New Roman" panose="02020603050405020304" pitchFamily="18" charset="0"/>
              </a:rPr>
              <a:t>aspirazione</a:t>
            </a:r>
            <a:r>
              <a:rPr lang="en-US" sz="2000" dirty="0">
                <a:effectLst/>
                <a:latin typeface="Times New Roman" panose="02020603050405020304" pitchFamily="18" charset="0"/>
                <a:cs typeface="Times New Roman" panose="02020603050405020304" pitchFamily="18" charset="0"/>
              </a:rPr>
              <a:t> e per </a:t>
            </a:r>
            <a:r>
              <a:rPr lang="en-US" sz="2000" dirty="0" err="1">
                <a:effectLst/>
                <a:latin typeface="Times New Roman" panose="02020603050405020304" pitchFamily="18" charset="0"/>
                <a:cs typeface="Times New Roman" panose="02020603050405020304" pitchFamily="18" charset="0"/>
              </a:rPr>
              <a:t>pressione</a:t>
            </a:r>
            <a:r>
              <a:rPr lang="en-US" sz="2000" dirty="0">
                <a:effectLst/>
                <a:latin typeface="Times New Roman" panose="02020603050405020304" pitchFamily="18" charset="0"/>
                <a:cs typeface="Times New Roman" panose="02020603050405020304" pitchFamily="18" charset="0"/>
              </a:rPr>
              <a:t>, solo </a:t>
            </a:r>
            <a:r>
              <a:rPr lang="en-US" sz="2000" dirty="0" err="1">
                <a:effectLst/>
                <a:latin typeface="Times New Roman" panose="02020603050405020304" pitchFamily="18" charset="0"/>
                <a:cs typeface="Times New Roman" panose="02020603050405020304" pitchFamily="18" charset="0"/>
              </a:rPr>
              <a:t>attraverso</a:t>
            </a:r>
            <a:r>
              <a:rPr lang="en-US" sz="2000" dirty="0">
                <a:effectLst/>
                <a:latin typeface="Times New Roman" panose="02020603050405020304" pitchFamily="18" charset="0"/>
                <a:cs typeface="Times New Roman" panose="02020603050405020304" pitchFamily="18" charset="0"/>
              </a:rPr>
              <a:t> il </a:t>
            </a:r>
            <a:r>
              <a:rPr lang="en-US" sz="2000" dirty="0" err="1">
                <a:effectLst/>
                <a:latin typeface="Times New Roman" panose="02020603050405020304" pitchFamily="18" charset="0"/>
                <a:cs typeface="Times New Roman" panose="02020603050405020304" pitchFamily="18" charset="0"/>
              </a:rPr>
              <a:t>filtrino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passerà</a:t>
            </a:r>
            <a:r>
              <a:rPr lang="en-US" sz="2000" dirty="0">
                <a:effectLst/>
                <a:latin typeface="Times New Roman" panose="02020603050405020304" pitchFamily="18" charset="0"/>
                <a:cs typeface="Times New Roman" panose="02020603050405020304" pitchFamily="18" charset="0"/>
              </a:rPr>
              <a:t> la </a:t>
            </a:r>
            <a:r>
              <a:rPr lang="en-US" sz="2000" dirty="0" err="1">
                <a:effectLst/>
                <a:latin typeface="Times New Roman" panose="02020603050405020304" pitchFamily="18" charset="0"/>
                <a:cs typeface="Times New Roman" panose="02020603050405020304" pitchFamily="18" charset="0"/>
              </a:rPr>
              <a:t>soluzione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nel</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sistema</a:t>
            </a:r>
            <a:r>
              <a:rPr lang="en-US" sz="2000" dirty="0">
                <a:effectLst/>
                <a:latin typeface="Times New Roman" panose="02020603050405020304" pitchFamily="18" charset="0"/>
                <a:cs typeface="Times New Roman" panose="02020603050405020304" pitchFamily="18" charset="0"/>
              </a:rPr>
              <a:t>.                                                                                      Il </a:t>
            </a:r>
            <a:r>
              <a:rPr lang="en-US" sz="2000" dirty="0" err="1">
                <a:effectLst/>
                <a:latin typeface="Times New Roman" panose="02020603050405020304" pitchFamily="18" charset="0"/>
                <a:cs typeface="Times New Roman" panose="02020603050405020304" pitchFamily="18" charset="0"/>
              </a:rPr>
              <a:t>filtrino</a:t>
            </a:r>
            <a:r>
              <a:rPr lang="en-US" sz="2000" dirty="0">
                <a:effectLst/>
                <a:latin typeface="Times New Roman" panose="02020603050405020304" pitchFamily="18" charset="0"/>
                <a:cs typeface="Times New Roman" panose="02020603050405020304" pitchFamily="18" charset="0"/>
              </a:rPr>
              <a:t> serve a dare </a:t>
            </a:r>
            <a:r>
              <a:rPr lang="en-US" sz="2000" dirty="0" err="1">
                <a:effectLst/>
                <a:latin typeface="Times New Roman" panose="02020603050405020304" pitchFamily="18" charset="0"/>
                <a:cs typeface="Times New Roman" panose="02020603050405020304" pitchFamily="18" charset="0"/>
              </a:rPr>
              <a:t>un’ulteriore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filtrazione</a:t>
            </a:r>
            <a:r>
              <a:rPr lang="en-US" sz="2000" dirty="0">
                <a:effectLst/>
                <a:latin typeface="Times New Roman" panose="02020603050405020304" pitchFamily="18" charset="0"/>
                <a:cs typeface="Times New Roman" panose="02020603050405020304" pitchFamily="18" charset="0"/>
              </a:rPr>
              <a:t> al </a:t>
            </a:r>
            <a:r>
              <a:rPr lang="en-US" sz="2000" dirty="0" err="1">
                <a:effectLst/>
                <a:latin typeface="Times New Roman" panose="02020603050405020304" pitchFamily="18" charset="0"/>
                <a:cs typeface="Times New Roman" panose="02020603050405020304" pitchFamily="18" charset="0"/>
              </a:rPr>
              <a:t>sistema</a:t>
            </a:r>
            <a:r>
              <a:rPr lang="en-US" sz="2000" dirty="0">
                <a:effectLst/>
                <a:latin typeface="Times New Roman" panose="02020603050405020304" pitchFamily="18" charset="0"/>
                <a:cs typeface="Times New Roman" panose="02020603050405020304" pitchFamily="18" charset="0"/>
              </a:rPr>
              <a:t> per non far </a:t>
            </a:r>
            <a:r>
              <a:rPr lang="en-US" sz="2000" dirty="0" err="1">
                <a:effectLst/>
                <a:latin typeface="Times New Roman" panose="02020603050405020304" pitchFamily="18" charset="0"/>
                <a:cs typeface="Times New Roman" panose="02020603050405020304" pitchFamily="18" charset="0"/>
              </a:rPr>
              <a:t>entrare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nulla</a:t>
            </a:r>
            <a:r>
              <a:rPr lang="en-US" sz="2000" dirty="0">
                <a:effectLst/>
                <a:latin typeface="Times New Roman" panose="02020603050405020304" pitchFamily="18" charset="0"/>
                <a:cs typeface="Times New Roman" panose="02020603050405020304" pitchFamily="18" charset="0"/>
              </a:rPr>
              <a:t> di </a:t>
            </a:r>
            <a:r>
              <a:rPr lang="en-US" sz="2000" dirty="0" err="1">
                <a:effectLst/>
                <a:latin typeface="Times New Roman" panose="02020603050405020304" pitchFamily="18" charset="0"/>
                <a:cs typeface="Times New Roman" panose="02020603050405020304" pitchFamily="18" charset="0"/>
              </a:rPr>
              <a:t>macroscopico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andrebbe</a:t>
            </a:r>
            <a:r>
              <a:rPr lang="en-US" sz="2000" dirty="0">
                <a:effectLst/>
                <a:latin typeface="Times New Roman" panose="02020603050405020304" pitchFamily="18" charset="0"/>
                <a:cs typeface="Times New Roman" panose="02020603050405020304" pitchFamily="18" charset="0"/>
              </a:rPr>
              <a:t> ad </a:t>
            </a:r>
            <a:r>
              <a:rPr lang="en-US" sz="2000" dirty="0" err="1">
                <a:effectLst/>
                <a:latin typeface="Times New Roman" panose="02020603050405020304" pitchFamily="18" charset="0"/>
                <a:cs typeface="Times New Roman" panose="02020603050405020304" pitchFamily="18" charset="0"/>
              </a:rPr>
              <a:t>intasare</a:t>
            </a:r>
            <a:r>
              <a:rPr lang="en-US" sz="2000" dirty="0">
                <a:effectLst/>
                <a:latin typeface="Times New Roman" panose="02020603050405020304" pitchFamily="18" charset="0"/>
                <a:cs typeface="Times New Roman" panose="02020603050405020304" pitchFamily="18" charset="0"/>
              </a:rPr>
              <a:t> la </a:t>
            </a:r>
            <a:r>
              <a:rPr lang="en-US" sz="2000" dirty="0" err="1">
                <a:effectLst/>
                <a:latin typeface="Times New Roman" panose="02020603050405020304" pitchFamily="18" charset="0"/>
                <a:cs typeface="Times New Roman" panose="02020603050405020304" pitchFamily="18" charset="0"/>
              </a:rPr>
              <a:t>colonna</a:t>
            </a:r>
            <a:r>
              <a:rPr lang="en-US" sz="2000" dirty="0">
                <a:effectLst/>
                <a:latin typeface="Times New Roman" panose="02020603050405020304" pitchFamily="18" charset="0"/>
                <a:cs typeface="Times New Roman" panose="02020603050405020304" pitchFamily="18" charset="0"/>
              </a:rPr>
              <a:t>. </a:t>
            </a:r>
          </a:p>
          <a:p>
            <a:pPr algn="l"/>
            <a:r>
              <a:rPr lang="en-US" sz="2000" dirty="0">
                <a:latin typeface="Times New Roman" panose="02020603050405020304" pitchFamily="18" charset="0"/>
                <a:cs typeface="Times New Roman" panose="02020603050405020304" pitchFamily="18" charset="0"/>
              </a:rPr>
              <a:t>Il </a:t>
            </a:r>
            <a:r>
              <a:rPr lang="en-US" sz="2000" dirty="0" err="1">
                <a:latin typeface="Times New Roman" panose="02020603050405020304" pitchFamily="18" charset="0"/>
                <a:cs typeface="Times New Roman" panose="02020603050405020304" pitchFamily="18" charset="0"/>
              </a:rPr>
              <a:t>f</a:t>
            </a:r>
            <a:r>
              <a:rPr lang="en-US" sz="2000" dirty="0" err="1">
                <a:effectLst/>
                <a:latin typeface="Times New Roman" panose="02020603050405020304" pitchFamily="18" charset="0"/>
                <a:cs typeface="Times New Roman" panose="02020603050405020304" pitchFamily="18" charset="0"/>
              </a:rPr>
              <a:t>iltro</a:t>
            </a:r>
            <a:r>
              <a:rPr lang="en-US" sz="2000" dirty="0">
                <a:effectLst/>
                <a:latin typeface="Times New Roman" panose="02020603050405020304" pitchFamily="18" charset="0"/>
                <a:cs typeface="Times New Roman" panose="02020603050405020304" pitchFamily="18" charset="0"/>
              </a:rPr>
              <a:t> di </a:t>
            </a:r>
            <a:r>
              <a:rPr lang="en-US" sz="2000" dirty="0" err="1">
                <a:effectLst/>
                <a:latin typeface="Times New Roman" panose="02020603050405020304" pitchFamily="18" charset="0"/>
                <a:cs typeface="Times New Roman" panose="02020603050405020304" pitchFamily="18" charset="0"/>
              </a:rPr>
              <a:t>separazione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può</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essere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riutilizzato</a:t>
            </a:r>
            <a:r>
              <a:rPr lang="en-US" sz="2000" dirty="0">
                <a:latin typeface="Times New Roman" panose="02020603050405020304" pitchFamily="18" charset="0"/>
                <a:cs typeface="Times New Roman" panose="02020603050405020304" pitchFamily="18" charset="0"/>
              </a:rPr>
              <a:t>: lo </a:t>
            </a:r>
            <a:r>
              <a:rPr lang="en-US" sz="2000" dirty="0" err="1">
                <a:effectLst/>
                <a:latin typeface="Times New Roman" panose="02020603050405020304" pitchFamily="18" charset="0"/>
                <a:cs typeface="Times New Roman" panose="02020603050405020304" pitchFamily="18" charset="0"/>
              </a:rPr>
              <a:t>ristappiamo</a:t>
            </a:r>
            <a:r>
              <a:rPr lang="en-US" sz="2000" dirty="0">
                <a:effectLst/>
                <a:latin typeface="Times New Roman" panose="02020603050405020304" pitchFamily="18" charset="0"/>
                <a:cs typeface="Times New Roman" panose="02020603050405020304" pitchFamily="18" charset="0"/>
              </a:rPr>
              <a:t> e lo </a:t>
            </a:r>
            <a:r>
              <a:rPr lang="en-US" sz="2000" dirty="0" err="1">
                <a:effectLst/>
                <a:latin typeface="Times New Roman" panose="02020603050405020304" pitchFamily="18" charset="0"/>
                <a:cs typeface="Times New Roman" panose="02020603050405020304" pitchFamily="18" charset="0"/>
              </a:rPr>
              <a:t>laviamo</a:t>
            </a:r>
            <a:r>
              <a:rPr lang="en-US" sz="2000" dirty="0">
                <a:effectLst/>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in </a:t>
            </a:r>
            <a:r>
              <a:rPr lang="en-US" sz="2000" dirty="0" err="1">
                <a:latin typeface="Times New Roman" panose="02020603050405020304" pitchFamily="18" charset="0"/>
                <a:cs typeface="Times New Roman" panose="02020603050405020304" pitchFamily="18" charset="0"/>
              </a:rPr>
              <a:t>acqua</a:t>
            </a:r>
            <a:r>
              <a:rPr lang="en-US" sz="2000" dirty="0">
                <a:latin typeface="Times New Roman" panose="02020603050405020304" pitchFamily="18" charset="0"/>
                <a:cs typeface="Times New Roman" panose="02020603050405020304" pitchFamily="18" charset="0"/>
              </a:rPr>
              <a:t> ultra pura, </a:t>
            </a:r>
            <a:r>
              <a:rPr lang="en-US" sz="2000" dirty="0" err="1">
                <a:latin typeface="Times New Roman" panose="02020603050405020304" pitchFamily="18" charset="0"/>
                <a:cs typeface="Times New Roman" panose="02020603050405020304" pitchFamily="18" charset="0"/>
              </a:rPr>
              <a:t>te</a:t>
            </a:r>
            <a:r>
              <a:rPr lang="en-US" sz="2000" dirty="0" err="1">
                <a:effectLst/>
                <a:latin typeface="Times New Roman" panose="02020603050405020304" pitchFamily="18" charset="0"/>
                <a:cs typeface="Times New Roman" panose="02020603050405020304" pitchFamily="18" charset="0"/>
              </a:rPr>
              <a:t>nendo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conto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della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matrice</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usata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poiché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hanno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diverso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assorbimento</a:t>
            </a:r>
            <a:r>
              <a:rPr lang="en-US" sz="2000" dirty="0">
                <a:effectLst/>
                <a:latin typeface="Times New Roman" panose="02020603050405020304" pitchFamily="18" charset="0"/>
                <a:cs typeface="Times New Roman" panose="02020603050405020304" pitchFamily="18" charset="0"/>
              </a:rPr>
              <a:t>.</a:t>
            </a:r>
          </a:p>
          <a:p>
            <a:pPr indent="-228600" algn="l">
              <a:buFont typeface="Arial" panose="020B0604020202020204" pitchFamily="34" charset="0"/>
              <a:buChar char="•"/>
            </a:pPr>
            <a:endParaRPr lang="en-US" sz="1700" dirty="0">
              <a:effectLst/>
            </a:endParaRPr>
          </a:p>
          <a:p>
            <a:pPr indent="-228600" algn="l">
              <a:buFont typeface="Arial" panose="020B0604020202020204" pitchFamily="34" charset="0"/>
              <a:buChar char="•"/>
            </a:pPr>
            <a:endParaRPr lang="en-US" sz="1700" dirty="0"/>
          </a:p>
        </p:txBody>
      </p:sp>
      <p:pic>
        <p:nvPicPr>
          <p:cNvPr id="5" name="Immagine 4" descr="Immagine che contiene interno, aperto&#10;&#10;Descrizione generata automaticamente">
            <a:extLst>
              <a:ext uri="{FF2B5EF4-FFF2-40B4-BE49-F238E27FC236}">
                <a16:creationId xmlns:a16="http://schemas.microsoft.com/office/drawing/2014/main" id="{2319B752-65EB-8AC9-5E8C-A4A7180AB201}"/>
              </a:ext>
            </a:extLst>
          </p:cNvPr>
          <p:cNvPicPr>
            <a:picLocks noChangeAspect="1"/>
          </p:cNvPicPr>
          <p:nvPr/>
        </p:nvPicPr>
        <p:blipFill rotWithShape="1">
          <a:blip r:embed="rId3">
            <a:extLst>
              <a:ext uri="{28A0092B-C50C-407E-A947-70E740481C1C}">
                <a14:useLocalDpi xmlns:a14="http://schemas.microsoft.com/office/drawing/2010/main" val="0"/>
              </a:ext>
            </a:extLst>
          </a:blip>
          <a:srcRect t="9494" b="424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CasellaDiTesto 3">
            <a:extLst>
              <a:ext uri="{FF2B5EF4-FFF2-40B4-BE49-F238E27FC236}">
                <a16:creationId xmlns:a16="http://schemas.microsoft.com/office/drawing/2014/main" id="{D95AFA41-367F-687E-81DB-E8CAC397EA73}"/>
              </a:ext>
            </a:extLst>
          </p:cNvPr>
          <p:cNvSpPr txBox="1"/>
          <p:nvPr/>
        </p:nvSpPr>
        <p:spPr>
          <a:xfrm>
            <a:off x="571649" y="204258"/>
            <a:ext cx="5152722" cy="646331"/>
          </a:xfrm>
          <a:prstGeom prst="rect">
            <a:avLst/>
          </a:prstGeom>
          <a:noFill/>
        </p:spPr>
        <p:txBody>
          <a:bodyPr wrap="square" rtlCol="0">
            <a:spAutoFit/>
          </a:bodyPr>
          <a:lstStyle/>
          <a:p>
            <a:pPr>
              <a:spcAft>
                <a:spcPts val="600"/>
              </a:spcAft>
            </a:pPr>
            <a:r>
              <a:rPr lang="it-IT" sz="3600" b="1" dirty="0">
                <a:solidFill>
                  <a:srgbClr val="002060"/>
                </a:solidFill>
                <a:latin typeface="Freestyle Script" panose="030804020302050B0404" pitchFamily="66" charset="0"/>
              </a:rPr>
              <a:t>AUTOCAMPIONATORE</a:t>
            </a:r>
          </a:p>
        </p:txBody>
      </p:sp>
      <p:pic>
        <p:nvPicPr>
          <p:cNvPr id="7" name="Immagine 6" descr="Immagine che contiene interno&#10;&#10;Descrizione generata automaticamente">
            <a:extLst>
              <a:ext uri="{FF2B5EF4-FFF2-40B4-BE49-F238E27FC236}">
                <a16:creationId xmlns:a16="http://schemas.microsoft.com/office/drawing/2014/main" id="{88310C20-4CAD-7376-E6F4-08E7BCC5E4A2}"/>
              </a:ext>
            </a:extLst>
          </p:cNvPr>
          <p:cNvPicPr>
            <a:picLocks noChangeAspect="1"/>
          </p:cNvPicPr>
          <p:nvPr/>
        </p:nvPicPr>
        <p:blipFill rotWithShape="1">
          <a:blip r:embed="rId4">
            <a:extLst>
              <a:ext uri="{28A0092B-C50C-407E-A947-70E740481C1C}">
                <a14:useLocalDpi xmlns:a14="http://schemas.microsoft.com/office/drawing/2010/main" val="0"/>
              </a:ext>
            </a:extLst>
          </a:blip>
          <a:srcRect t="7666" b="8304"/>
          <a:stretch/>
        </p:blipFill>
        <p:spPr>
          <a:xfrm>
            <a:off x="1826757" y="4394702"/>
            <a:ext cx="3752240" cy="2463298"/>
          </a:xfrm>
          <a:prstGeom prst="ellipse">
            <a:avLst/>
          </a:prstGeom>
          <a:ln>
            <a:noFill/>
          </a:ln>
          <a:effectLst>
            <a:softEdge rad="112500"/>
          </a:effectLst>
        </p:spPr>
      </p:pic>
    </p:spTree>
    <p:extLst>
      <p:ext uri="{BB962C8B-B14F-4D97-AF65-F5344CB8AC3E}">
        <p14:creationId xmlns:p14="http://schemas.microsoft.com/office/powerpoint/2010/main" val="2483309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pic>
        <p:nvPicPr>
          <p:cNvPr id="6" name="WhatsApp Video 2023-04-19 at 12.54.59">
            <a:hlinkClick r:id="" action="ppaction://media"/>
            <a:extLst>
              <a:ext uri="{FF2B5EF4-FFF2-40B4-BE49-F238E27FC236}">
                <a16:creationId xmlns:a16="http://schemas.microsoft.com/office/drawing/2014/main" id="{15ED1CCE-C869-B381-A593-C1BFA9B161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5036" y="107588"/>
            <a:ext cx="4764042" cy="6184521"/>
          </a:xfrm>
          <a:prstGeom prst="rect">
            <a:avLst/>
          </a:prstGeom>
        </p:spPr>
      </p:pic>
      <p:pic>
        <p:nvPicPr>
          <p:cNvPr id="8" name="Immagine 7" descr="Immagine che contiene muro, interno, bianco, servizi igienici&#10;&#10;Descrizione generata automaticamente">
            <a:extLst>
              <a:ext uri="{FF2B5EF4-FFF2-40B4-BE49-F238E27FC236}">
                <a16:creationId xmlns:a16="http://schemas.microsoft.com/office/drawing/2014/main" id="{DF1949AC-5893-A395-2114-E3E22E661E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9119" y="284102"/>
            <a:ext cx="2816506" cy="3755341"/>
          </a:xfrm>
          <a:prstGeom prst="rect">
            <a:avLst/>
          </a:prstGeom>
          <a:ln>
            <a:noFill/>
          </a:ln>
          <a:effectLst>
            <a:softEdge rad="112500"/>
          </a:effectLst>
        </p:spPr>
      </p:pic>
      <p:pic>
        <p:nvPicPr>
          <p:cNvPr id="10" name="Immagine 9">
            <a:extLst>
              <a:ext uri="{FF2B5EF4-FFF2-40B4-BE49-F238E27FC236}">
                <a16:creationId xmlns:a16="http://schemas.microsoft.com/office/drawing/2014/main" id="{A73D45EE-BD06-2FAA-EA24-04B4C561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2675" y="4120467"/>
            <a:ext cx="2318794" cy="2604673"/>
          </a:xfrm>
          <a:prstGeom prst="ellipse">
            <a:avLst/>
          </a:prstGeom>
          <a:ln>
            <a:noFill/>
          </a:ln>
          <a:effectLst>
            <a:softEdge rad="112500"/>
          </a:effectLst>
        </p:spPr>
      </p:pic>
      <p:pic>
        <p:nvPicPr>
          <p:cNvPr id="12" name="Immagine 11" descr="Immagine che contiene muro, interno&#10;&#10;Descrizione generata automaticamente">
            <a:extLst>
              <a:ext uri="{FF2B5EF4-FFF2-40B4-BE49-F238E27FC236}">
                <a16:creationId xmlns:a16="http://schemas.microsoft.com/office/drawing/2014/main" id="{5E7D5B49-A5D3-59B5-DB09-C6A1B6D7E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4747" y="506672"/>
            <a:ext cx="2710347" cy="3613795"/>
          </a:xfrm>
          <a:prstGeom prst="rect">
            <a:avLst/>
          </a:prstGeom>
          <a:ln>
            <a:noFill/>
          </a:ln>
          <a:effectLst>
            <a:softEdge rad="112500"/>
          </a:effectLst>
        </p:spPr>
      </p:pic>
    </p:spTree>
    <p:extLst>
      <p:ext uri="{BB962C8B-B14F-4D97-AF65-F5344CB8AC3E}">
        <p14:creationId xmlns:p14="http://schemas.microsoft.com/office/powerpoint/2010/main" val="385245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1000" b="-1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3946849" y="196736"/>
            <a:ext cx="8245151" cy="831272"/>
          </a:xfrm>
        </p:spPr>
        <p:txBody>
          <a:bodyPr>
            <a:normAutofit fontScale="90000"/>
          </a:bodyPr>
          <a:lstStyle/>
          <a:p>
            <a:br>
              <a:rPr lang="it-IT" sz="2700" dirty="0">
                <a:latin typeface="Times New Roman" panose="02020603050405020304" pitchFamily="18" charset="0"/>
                <a:cs typeface="Times New Roman" panose="02020603050405020304" pitchFamily="18" charset="0"/>
              </a:rPr>
            </a:br>
            <a:br>
              <a:rPr lang="it-IT" dirty="0"/>
            </a:br>
            <a:r>
              <a:rPr lang="it-IT" sz="4000" b="1" dirty="0">
                <a:latin typeface="Freestyle Script" panose="030804020302050B0404" pitchFamily="66" charset="0"/>
                <a:cs typeface="Times New Roman" panose="02020603050405020304" pitchFamily="18" charset="0"/>
              </a:rPr>
              <a:t>LE SEPARAZIONI ANALITICHE</a:t>
            </a: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675967" y="1356852"/>
            <a:ext cx="10840065" cy="2271251"/>
          </a:xfrm>
          <a:solidFill>
            <a:schemeClr val="accent1">
              <a:lumMod val="60000"/>
              <a:lumOff val="40000"/>
            </a:schemeClr>
          </a:solidFill>
        </p:spPr>
        <p:txBody>
          <a:bodyPr>
            <a:normAutofit lnSpcReduction="10000"/>
          </a:bodyPr>
          <a:lstStyle/>
          <a:p>
            <a:pPr algn="l"/>
            <a:r>
              <a:rPr lang="it-IT" sz="2200" dirty="0">
                <a:latin typeface="Times New Roman" panose="02020603050405020304" pitchFamily="18" charset="0"/>
                <a:cs typeface="Times New Roman" panose="02020603050405020304" pitchFamily="18" charset="0"/>
              </a:rPr>
              <a:t>Le </a:t>
            </a:r>
            <a:r>
              <a:rPr lang="it-IT" sz="2200" b="1" dirty="0">
                <a:latin typeface="Times New Roman" panose="02020603050405020304" pitchFamily="18" charset="0"/>
                <a:cs typeface="Times New Roman" panose="02020603050405020304" pitchFamily="18" charset="0"/>
              </a:rPr>
              <a:t>separazioni analitiche </a:t>
            </a:r>
            <a:r>
              <a:rPr lang="it-IT" sz="2200" dirty="0">
                <a:latin typeface="Times New Roman" panose="02020603050405020304" pitchFamily="18" charset="0"/>
                <a:cs typeface="Times New Roman" panose="02020603050405020304" pitchFamily="18" charset="0"/>
              </a:rPr>
              <a:t>sono l’insieme di tecniche che hanno lo scopo di separare una miscela nei suoi componenti, per permetterne il </a:t>
            </a:r>
            <a:r>
              <a:rPr lang="it-IT" sz="2200" dirty="0">
                <a:solidFill>
                  <a:srgbClr val="FF0000"/>
                </a:solidFill>
                <a:latin typeface="Times New Roman" panose="02020603050405020304" pitchFamily="18" charset="0"/>
                <a:cs typeface="Times New Roman" panose="02020603050405020304" pitchFamily="18" charset="0"/>
              </a:rPr>
              <a:t>riconoscimento qualitativo </a:t>
            </a:r>
            <a:r>
              <a:rPr lang="it-IT" sz="2200" dirty="0">
                <a:latin typeface="Times New Roman" panose="02020603050405020304" pitchFamily="18" charset="0"/>
                <a:cs typeface="Times New Roman" panose="02020603050405020304" pitchFamily="18" charset="0"/>
              </a:rPr>
              <a:t>(quali componenti ci sono) </a:t>
            </a:r>
            <a:r>
              <a:rPr lang="it-IT" sz="2200" dirty="0">
                <a:solidFill>
                  <a:srgbClr val="FF0000"/>
                </a:solidFill>
                <a:latin typeface="Times New Roman" panose="02020603050405020304" pitchFamily="18" charset="0"/>
                <a:cs typeface="Times New Roman" panose="02020603050405020304" pitchFamily="18" charset="0"/>
              </a:rPr>
              <a:t>e quantitativo </a:t>
            </a:r>
            <a:r>
              <a:rPr lang="it-IT" sz="2200" dirty="0">
                <a:latin typeface="Times New Roman" panose="02020603050405020304" pitchFamily="18" charset="0"/>
                <a:cs typeface="Times New Roman" panose="02020603050405020304" pitchFamily="18" charset="0"/>
              </a:rPr>
              <a:t>(in quali quantità sono presenti).</a:t>
            </a:r>
          </a:p>
          <a:p>
            <a:pPr algn="l"/>
            <a:r>
              <a:rPr lang="it-IT" sz="2200" dirty="0">
                <a:effectLst/>
                <a:latin typeface="Times New Roman" panose="02020603050405020304" pitchFamily="18" charset="0"/>
                <a:ea typeface="Calibri" panose="020F0502020204030204" pitchFamily="34" charset="0"/>
                <a:cs typeface="Times New Roman" panose="02020603050405020304" pitchFamily="18" charset="0"/>
              </a:rPr>
              <a:t>Gli obiettivi di una analisi analitica consistono nella eliminazione o riduzione degli interferenti che, insieme all’analita, partecipano alla formazione delle matrici complesse.                                                                                                                             Un interferente è una specie chimica che causa un errore sistematico, in quanto determina un aumento del segnale analitico, o una attenuazione del segnale di fondo.</a:t>
            </a:r>
          </a:p>
          <a:p>
            <a:pPr algn="l"/>
            <a:endParaRPr lang="it-IT" sz="2200" dirty="0">
              <a:latin typeface="Times New Roman" panose="02020603050405020304" pitchFamily="18" charset="0"/>
              <a:cs typeface="Times New Roman" panose="02020603050405020304" pitchFamily="18" charset="0"/>
            </a:endParaRPr>
          </a:p>
          <a:p>
            <a:pPr algn="l"/>
            <a:endParaRPr lang="it-IT" sz="2200" dirty="0">
              <a:latin typeface="Times New Roman" panose="02020603050405020304" pitchFamily="18" charset="0"/>
              <a:cs typeface="Times New Roman" panose="02020603050405020304" pitchFamily="18" charset="0"/>
            </a:endParaRPr>
          </a:p>
          <a:p>
            <a:pPr algn="l"/>
            <a:endParaRPr lang="it-IT" sz="1600" dirty="0">
              <a:latin typeface="Times New Roman" panose="02020603050405020304" pitchFamily="18" charset="0"/>
              <a:cs typeface="Times New Roman" panose="02020603050405020304" pitchFamily="18" charset="0"/>
            </a:endParaRPr>
          </a:p>
          <a:p>
            <a:pPr algn="l"/>
            <a:endParaRPr lang="it-IT" sz="1600" dirty="0">
              <a:latin typeface="Times New Roman" panose="02020603050405020304" pitchFamily="18" charset="0"/>
              <a:cs typeface="Times New Roman" panose="02020603050405020304" pitchFamily="18" charset="0"/>
            </a:endParaRPr>
          </a:p>
          <a:p>
            <a:pPr algn="l"/>
            <a:endParaRPr lang="it-IT" sz="1600" dirty="0">
              <a:latin typeface="Times New Roman" panose="02020603050405020304" pitchFamily="18" charset="0"/>
              <a:cs typeface="Times New Roman" panose="02020603050405020304" pitchFamily="18" charset="0"/>
            </a:endParaRPr>
          </a:p>
          <a:p>
            <a:pPr algn="l"/>
            <a:endParaRPr lang="it-IT" sz="1600" dirty="0">
              <a:latin typeface="Times New Roman" panose="02020603050405020304" pitchFamily="18" charset="0"/>
              <a:cs typeface="Times New Roman" panose="02020603050405020304" pitchFamily="18" charset="0"/>
            </a:endParaRPr>
          </a:p>
          <a:p>
            <a:pPr algn="l"/>
            <a:endParaRPr lang="it-IT" sz="1600" dirty="0">
              <a:latin typeface="Times New Roman" panose="02020603050405020304" pitchFamily="18" charset="0"/>
              <a:cs typeface="Times New Roman" panose="02020603050405020304" pitchFamily="18" charset="0"/>
            </a:endParaRPr>
          </a:p>
          <a:p>
            <a:pPr algn="l"/>
            <a:endParaRPr lang="it-IT" sz="1600" dirty="0">
              <a:latin typeface="Times New Roman" panose="02020603050405020304" pitchFamily="18" charset="0"/>
              <a:cs typeface="Times New Roman" panose="02020603050405020304" pitchFamily="18" charset="0"/>
            </a:endParaRPr>
          </a:p>
          <a:p>
            <a:pPr algn="l"/>
            <a:endParaRPr lang="it-IT" sz="1600" dirty="0">
              <a:latin typeface="Times New Roman" panose="02020603050405020304" pitchFamily="18" charset="0"/>
              <a:cs typeface="Times New Roman" panose="02020603050405020304" pitchFamily="18" charset="0"/>
            </a:endParaRPr>
          </a:p>
          <a:p>
            <a:pPr algn="l"/>
            <a:endParaRPr lang="it-IT" sz="1600" dirty="0">
              <a:latin typeface="Times New Roman" panose="02020603050405020304" pitchFamily="18" charset="0"/>
              <a:cs typeface="Times New Roman" panose="02020603050405020304" pitchFamily="18" charset="0"/>
            </a:endParaRPr>
          </a:p>
          <a:p>
            <a:pPr algn="l"/>
            <a:endParaRPr lang="it-IT" sz="1600" dirty="0">
              <a:latin typeface="Times New Roman" panose="02020603050405020304" pitchFamily="18" charset="0"/>
              <a:cs typeface="Times New Roman" panose="02020603050405020304" pitchFamily="18" charset="0"/>
            </a:endParaRPr>
          </a:p>
          <a:p>
            <a:pPr algn="l"/>
            <a:endParaRPr lang="it-IT" sz="1600" dirty="0">
              <a:latin typeface="Times New Roman" panose="02020603050405020304" pitchFamily="18" charset="0"/>
              <a:cs typeface="Times New Roman" panose="02020603050405020304" pitchFamily="18" charset="0"/>
            </a:endParaRPr>
          </a:p>
          <a:p>
            <a:pPr algn="l"/>
            <a:endParaRPr lang="it-I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6025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173365" y="2236874"/>
            <a:ext cx="5005125" cy="5707507"/>
          </a:xfrm>
        </p:spPr>
        <p:txBody>
          <a:bodyPr>
            <a:normAutofit/>
          </a:bodyPr>
          <a:lstStyle/>
          <a:p>
            <a:pPr algn="l"/>
            <a:r>
              <a:rPr lang="it-IT" sz="2000" dirty="0">
                <a:latin typeface="Times New Roman" panose="02020603050405020304" pitchFamily="18" charset="0"/>
                <a:cs typeface="Times New Roman" panose="02020603050405020304" pitchFamily="18" charset="0"/>
              </a:rPr>
              <a:t>Alcune applicazioni della cromatografia ionica sono:</a:t>
            </a:r>
          </a:p>
          <a:p>
            <a:pPr marL="514350" indent="-514350" algn="l">
              <a:buFont typeface="+mj-lt"/>
              <a:buAutoNum type="romanUcPeriod"/>
            </a:pPr>
            <a:r>
              <a:rPr lang="it-IT" sz="2000" dirty="0">
                <a:latin typeface="Times New Roman" panose="02020603050405020304" pitchFamily="18" charset="0"/>
                <a:cs typeface="Times New Roman" panose="02020603050405020304" pitchFamily="18" charset="0"/>
              </a:rPr>
              <a:t>Analisi chimiche di acque potabili per la determinazione dei costituenti maggiori.</a:t>
            </a:r>
          </a:p>
          <a:p>
            <a:pPr marL="514350" indent="-514350" algn="l">
              <a:buFont typeface="+mj-lt"/>
              <a:buAutoNum type="romanUcPeriod"/>
            </a:pPr>
            <a:r>
              <a:rPr lang="it-IT" sz="2000" dirty="0">
                <a:latin typeface="Times New Roman" panose="02020603050405020304" pitchFamily="18" charset="0"/>
                <a:cs typeface="Times New Roman" panose="02020603050405020304" pitchFamily="18" charset="0"/>
              </a:rPr>
              <a:t>Analisi chimiche di acque naturali per scopi di ricerca e monitoraggio geochimico e ambientale. </a:t>
            </a:r>
          </a:p>
          <a:p>
            <a:pPr marL="514350" indent="-514350" algn="l">
              <a:buFont typeface="+mj-lt"/>
              <a:buAutoNum type="romanUcPeriod"/>
            </a:pPr>
            <a:r>
              <a:rPr lang="it-IT" sz="2000" dirty="0">
                <a:latin typeface="Times New Roman" panose="02020603050405020304" pitchFamily="18" charset="0"/>
                <a:cs typeface="Times New Roman" panose="02020603050405020304" pitchFamily="18" charset="0"/>
              </a:rPr>
              <a:t>Analisi di fluidi fumarolici, campionati tramite metodo delle ampolle di </a:t>
            </a:r>
            <a:r>
              <a:rPr lang="it-IT" sz="2000" dirty="0" err="1">
                <a:latin typeface="Times New Roman" panose="02020603050405020304" pitchFamily="18" charset="0"/>
                <a:cs typeface="Times New Roman" panose="02020603050405020304" pitchFamily="18" charset="0"/>
              </a:rPr>
              <a:t>Giggenbach</a:t>
            </a:r>
            <a:r>
              <a:rPr lang="it-IT" sz="2000" dirty="0">
                <a:latin typeface="Times New Roman" panose="02020603050405020304" pitchFamily="18" charset="0"/>
                <a:cs typeface="Times New Roman" panose="02020603050405020304" pitchFamily="18" charset="0"/>
              </a:rPr>
              <a:t>.</a:t>
            </a:r>
          </a:p>
          <a:p>
            <a:pPr marL="514350" indent="-514350" algn="l">
              <a:buFont typeface="+mj-lt"/>
              <a:buAutoNum type="romanUcPeriod"/>
            </a:pPr>
            <a:r>
              <a:rPr lang="it-IT" sz="2000" dirty="0">
                <a:latin typeface="Times New Roman" panose="02020603050405020304" pitchFamily="18" charset="0"/>
                <a:cs typeface="Times New Roman" panose="02020603050405020304" pitchFamily="18" charset="0"/>
              </a:rPr>
              <a:t>Determinazione delle specie emesse dai pennacchi vulcanici campionati con trappole alcaline.</a:t>
            </a:r>
          </a:p>
        </p:txBody>
      </p:sp>
      <p:sp>
        <p:nvSpPr>
          <p:cNvPr id="4" name="CasellaDiTesto 3">
            <a:extLst>
              <a:ext uri="{FF2B5EF4-FFF2-40B4-BE49-F238E27FC236}">
                <a16:creationId xmlns:a16="http://schemas.microsoft.com/office/drawing/2014/main" id="{6AED89F1-FE43-719D-C38B-71A1EB435F1C}"/>
              </a:ext>
            </a:extLst>
          </p:cNvPr>
          <p:cNvSpPr txBox="1"/>
          <p:nvPr/>
        </p:nvSpPr>
        <p:spPr>
          <a:xfrm>
            <a:off x="682906" y="274123"/>
            <a:ext cx="8866208" cy="584775"/>
          </a:xfrm>
          <a:prstGeom prst="rect">
            <a:avLst/>
          </a:prstGeom>
          <a:noFill/>
        </p:spPr>
        <p:txBody>
          <a:bodyPr wrap="square" rtlCol="0">
            <a:spAutoFit/>
          </a:bodyPr>
          <a:lstStyle/>
          <a:p>
            <a:r>
              <a:rPr lang="it-IT" sz="3200" b="1" dirty="0">
                <a:solidFill>
                  <a:srgbClr val="002060"/>
                </a:solidFill>
                <a:latin typeface="Freestyle Script" panose="030804020302050B0404" pitchFamily="66" charset="0"/>
              </a:rPr>
              <a:t>APPLICAZIONI DELLA CROMATOGRAFIA A SCAMBIO IONICO</a:t>
            </a:r>
          </a:p>
        </p:txBody>
      </p:sp>
      <p:pic>
        <p:nvPicPr>
          <p:cNvPr id="6" name="Immagine 5" descr="Immagine che contiene natura, montagna, primavera&#10;&#10;Descrizione generata automaticamente">
            <a:extLst>
              <a:ext uri="{FF2B5EF4-FFF2-40B4-BE49-F238E27FC236}">
                <a16:creationId xmlns:a16="http://schemas.microsoft.com/office/drawing/2014/main" id="{6E2F2B23-73DD-488E-9990-D754CDB3E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4403" y="2345429"/>
            <a:ext cx="2966720" cy="16571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Immagine 7" descr="Immagine che contiene aria aperta, natura, primavera, montagna&#10;&#10;Descrizione generata automaticamente">
            <a:extLst>
              <a:ext uri="{FF2B5EF4-FFF2-40B4-BE49-F238E27FC236}">
                <a16:creationId xmlns:a16="http://schemas.microsoft.com/office/drawing/2014/main" id="{F6001672-A596-2571-4FF9-FB2478D14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6714" y="2345429"/>
            <a:ext cx="2249484" cy="16865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magine 9" descr="Immagine che contiene interno, persona, stanza d'ospedale, stanza&#10;&#10;Descrizione generata automaticamente">
            <a:extLst>
              <a:ext uri="{FF2B5EF4-FFF2-40B4-BE49-F238E27FC236}">
                <a16:creationId xmlns:a16="http://schemas.microsoft.com/office/drawing/2014/main" id="{A71CCAF8-B338-D016-0061-F150B0A3E2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6714" y="4783755"/>
            <a:ext cx="2487343" cy="1657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magine 11" descr="Immagine che contiene diagramma&#10;&#10;Descrizione generata automaticamente">
            <a:extLst>
              <a:ext uri="{FF2B5EF4-FFF2-40B4-BE49-F238E27FC236}">
                <a16:creationId xmlns:a16="http://schemas.microsoft.com/office/drawing/2014/main" id="{78C48CE1-CB22-683D-7F8C-B3E4D8828F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2738" y="4506372"/>
            <a:ext cx="3885041" cy="2211959"/>
          </a:xfrm>
          <a:prstGeom prst="rect">
            <a:avLst/>
          </a:prstGeom>
        </p:spPr>
      </p:pic>
      <p:sp>
        <p:nvSpPr>
          <p:cNvPr id="7" name="CasellaDiTesto 6">
            <a:extLst>
              <a:ext uri="{FF2B5EF4-FFF2-40B4-BE49-F238E27FC236}">
                <a16:creationId xmlns:a16="http://schemas.microsoft.com/office/drawing/2014/main" id="{B4837441-EA4E-C256-585B-7A557B8E237A}"/>
              </a:ext>
            </a:extLst>
          </p:cNvPr>
          <p:cNvSpPr txBox="1"/>
          <p:nvPr/>
        </p:nvSpPr>
        <p:spPr>
          <a:xfrm>
            <a:off x="127942" y="939392"/>
            <a:ext cx="11367372" cy="923330"/>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Le applicazioni della cromatografia ionica sono principalmente nei seguenti campi: analisi ambientale (aria, suolo e acqua), chimica delle centrali elettriche , industria dei semiconduttori , alimenti e bevande, galvanica , farmaceutica, biotecnologia e persino agricoltura.</a:t>
            </a:r>
          </a:p>
        </p:txBody>
      </p:sp>
    </p:spTree>
    <p:extLst>
      <p:ext uri="{BB962C8B-B14F-4D97-AF65-F5344CB8AC3E}">
        <p14:creationId xmlns:p14="http://schemas.microsoft.com/office/powerpoint/2010/main" val="1187197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pic>
        <p:nvPicPr>
          <p:cNvPr id="4" name="Immagine 3" descr="Immagine che contiene testo&#10;&#10;Descrizione generata automaticamente">
            <a:extLst>
              <a:ext uri="{FF2B5EF4-FFF2-40B4-BE49-F238E27FC236}">
                <a16:creationId xmlns:a16="http://schemas.microsoft.com/office/drawing/2014/main" id="{26039F1B-D026-E3BB-C288-7A14619D7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50" y="173303"/>
            <a:ext cx="2684206" cy="3702880"/>
          </a:xfrm>
          <a:prstGeom prst="rect">
            <a:avLst/>
          </a:prstGeom>
        </p:spPr>
      </p:pic>
      <p:sp>
        <p:nvSpPr>
          <p:cNvPr id="5" name="CasellaDiTesto 4">
            <a:extLst>
              <a:ext uri="{FF2B5EF4-FFF2-40B4-BE49-F238E27FC236}">
                <a16:creationId xmlns:a16="http://schemas.microsoft.com/office/drawing/2014/main" id="{2240771D-BBD1-548A-1FD1-16466DDEB749}"/>
              </a:ext>
            </a:extLst>
          </p:cNvPr>
          <p:cNvSpPr txBox="1"/>
          <p:nvPr/>
        </p:nvSpPr>
        <p:spPr>
          <a:xfrm>
            <a:off x="3354831" y="0"/>
            <a:ext cx="7436874" cy="584775"/>
          </a:xfrm>
          <a:prstGeom prst="rect">
            <a:avLst/>
          </a:prstGeom>
          <a:noFill/>
        </p:spPr>
        <p:txBody>
          <a:bodyPr wrap="square">
            <a:spAutoFit/>
          </a:bodyPr>
          <a:lstStyle/>
          <a:p>
            <a:r>
              <a:rPr lang="it-IT" sz="3200" b="1" dirty="0">
                <a:solidFill>
                  <a:schemeClr val="accent1">
                    <a:lumMod val="50000"/>
                  </a:schemeClr>
                </a:solidFill>
                <a:latin typeface="Freestyle Script" panose="030804020302050B0404" pitchFamily="66" charset="0"/>
              </a:rPr>
              <a:t>ESEMPIO DI APPLICAZIONE CROMATOGRAFIA IONICA</a:t>
            </a:r>
          </a:p>
        </p:txBody>
      </p:sp>
      <p:sp>
        <p:nvSpPr>
          <p:cNvPr id="9" name="CasellaDiTesto 8">
            <a:extLst>
              <a:ext uri="{FF2B5EF4-FFF2-40B4-BE49-F238E27FC236}">
                <a16:creationId xmlns:a16="http://schemas.microsoft.com/office/drawing/2014/main" id="{A6512D09-EA60-EA36-61C5-73E3BCF5E62A}"/>
              </a:ext>
            </a:extLst>
          </p:cNvPr>
          <p:cNvSpPr txBox="1"/>
          <p:nvPr/>
        </p:nvSpPr>
        <p:spPr>
          <a:xfrm>
            <a:off x="3384328" y="584775"/>
            <a:ext cx="8266898" cy="2800767"/>
          </a:xfrm>
          <a:prstGeom prst="rect">
            <a:avLst/>
          </a:prstGeom>
          <a:noFill/>
        </p:spPr>
        <p:txBody>
          <a:bodyPr wrap="square">
            <a:spAutoFit/>
          </a:bodyPr>
          <a:lstStyle/>
          <a:p>
            <a:r>
              <a:rPr lang="it-IT" sz="1600" b="1" dirty="0">
                <a:latin typeface="Times New Roman" panose="02020603050405020304" pitchFamily="18" charset="0"/>
                <a:cs typeface="Times New Roman" panose="02020603050405020304" pitchFamily="18" charset="0"/>
              </a:rPr>
              <a:t>DETERMINAZIONE DI ANIONI INORGANICI E FOSFATI IN ACQUE NATURALI</a:t>
            </a:r>
          </a:p>
          <a:p>
            <a:r>
              <a:rPr lang="it-IT" sz="1600" dirty="0">
                <a:latin typeface="Times New Roman" panose="02020603050405020304" pitchFamily="18" charset="0"/>
                <a:cs typeface="Times New Roman" panose="02020603050405020304" pitchFamily="18" charset="0"/>
              </a:rPr>
              <a:t>La determinazione di anioni inorganici in acque naturali, sotterranee e superficiali è  un'applicazione importante della cromatografia ionica. </a:t>
            </a:r>
          </a:p>
          <a:p>
            <a:r>
              <a:rPr lang="it-IT" sz="1600" dirty="0">
                <a:latin typeface="Times New Roman" panose="02020603050405020304" pitchFamily="18" charset="0"/>
                <a:cs typeface="Times New Roman" panose="02020603050405020304" pitchFamily="18" charset="0"/>
              </a:rPr>
              <a:t>Si possono determinare i principali anioni inorganici: fluoruro, cloruro ,bromuro, nitrato e solfato; inoltre utilizzando specifiche metodologie si può determinare anche il fosfato. </a:t>
            </a:r>
          </a:p>
          <a:p>
            <a:pPr marL="285750" indent="-285750">
              <a:buFont typeface="Wingdings" panose="05000000000000000000" pitchFamily="2" charset="2"/>
              <a:buChar char="Ø"/>
            </a:pPr>
            <a:r>
              <a:rPr lang="it-IT" sz="1600" dirty="0">
                <a:latin typeface="Times New Roman" panose="02020603050405020304" pitchFamily="18" charset="0"/>
                <a:cs typeface="Times New Roman" panose="02020603050405020304" pitchFamily="18" charset="0"/>
              </a:rPr>
              <a:t>La determinazione dei fosfati nelle acque rappresenta un possibile indice di inquinamento poiché è presente in moltissimi composti chimici: detersivi domestici ed industriali, fertilizzanti ecc. </a:t>
            </a:r>
          </a:p>
          <a:p>
            <a:pPr marL="285750" indent="-285750">
              <a:buFont typeface="Wingdings" panose="05000000000000000000" pitchFamily="2" charset="2"/>
              <a:buChar char="Ø"/>
            </a:pPr>
            <a:r>
              <a:rPr lang="it-IT" sz="1600" dirty="0">
                <a:latin typeface="Times New Roman" panose="02020603050405020304" pitchFamily="18" charset="0"/>
                <a:cs typeface="Times New Roman" panose="02020603050405020304" pitchFamily="18" charset="0"/>
              </a:rPr>
              <a:t>L'elevata concentrazione indica inquinamento. </a:t>
            </a:r>
          </a:p>
          <a:p>
            <a:pPr marL="285750" indent="-285750">
              <a:buFont typeface="Wingdings" panose="05000000000000000000" pitchFamily="2" charset="2"/>
              <a:buChar char="ü"/>
            </a:pPr>
            <a:r>
              <a:rPr lang="it-IT" sz="1600" dirty="0">
                <a:latin typeface="Times New Roman" panose="02020603050405020304" pitchFamily="18" charset="0"/>
                <a:cs typeface="Times New Roman" panose="02020603050405020304" pitchFamily="18" charset="0"/>
              </a:rPr>
              <a:t>La cromatografia ionica consente di determinare in breve tempo tutti i costituenti maggiori disciolti nelle acque.</a:t>
            </a:r>
          </a:p>
        </p:txBody>
      </p:sp>
      <p:pic>
        <p:nvPicPr>
          <p:cNvPr id="10" name="Immagine 9">
            <a:extLst>
              <a:ext uri="{FF2B5EF4-FFF2-40B4-BE49-F238E27FC236}">
                <a16:creationId xmlns:a16="http://schemas.microsoft.com/office/drawing/2014/main" id="{1E38F817-F429-33B0-3F3E-B33C0A03EC09}"/>
              </a:ext>
            </a:extLst>
          </p:cNvPr>
          <p:cNvPicPr>
            <a:picLocks noChangeAspect="1"/>
          </p:cNvPicPr>
          <p:nvPr/>
        </p:nvPicPr>
        <p:blipFill>
          <a:blip r:embed="rId5"/>
          <a:stretch>
            <a:fillRect/>
          </a:stretch>
        </p:blipFill>
        <p:spPr>
          <a:xfrm>
            <a:off x="292885" y="4238092"/>
            <a:ext cx="3807166" cy="2177357"/>
          </a:xfrm>
          <a:prstGeom prst="rect">
            <a:avLst/>
          </a:prstGeom>
        </p:spPr>
      </p:pic>
      <p:sp>
        <p:nvSpPr>
          <p:cNvPr id="13" name="CasellaDiTesto 12">
            <a:extLst>
              <a:ext uri="{FF2B5EF4-FFF2-40B4-BE49-F238E27FC236}">
                <a16:creationId xmlns:a16="http://schemas.microsoft.com/office/drawing/2014/main" id="{92604332-014C-D2D5-973B-E0F1F83C8951}"/>
              </a:ext>
            </a:extLst>
          </p:cNvPr>
          <p:cNvSpPr txBox="1"/>
          <p:nvPr/>
        </p:nvSpPr>
        <p:spPr>
          <a:xfrm>
            <a:off x="4338093" y="4019094"/>
            <a:ext cx="7693757" cy="2554545"/>
          </a:xfrm>
          <a:prstGeom prst="rect">
            <a:avLst/>
          </a:prstGeom>
          <a:noFill/>
        </p:spPr>
        <p:txBody>
          <a:bodyPr wrap="square">
            <a:spAutoFit/>
          </a:bodyPr>
          <a:lstStyle/>
          <a:p>
            <a:r>
              <a:rPr lang="it-IT" sz="1600" dirty="0">
                <a:latin typeface="Times New Roman" panose="02020603050405020304" pitchFamily="18" charset="0"/>
                <a:cs typeface="Times New Roman" panose="02020603050405020304" pitchFamily="18" charset="0"/>
              </a:rPr>
              <a:t>Viene descritta la determinazione del fosfato e dei costituenti maggiori nelle acque naturali utilizzando come strumento un cromatografo </a:t>
            </a:r>
            <a:r>
              <a:rPr lang="it-IT" sz="1600" dirty="0" err="1">
                <a:latin typeface="Times New Roman" panose="02020603050405020304" pitchFamily="18" charset="0"/>
                <a:cs typeface="Times New Roman" panose="02020603050405020304" pitchFamily="18" charset="0"/>
              </a:rPr>
              <a:t>Thermo</a:t>
            </a:r>
            <a:r>
              <a:rPr lang="it-IT" sz="1600" dirty="0">
                <a:latin typeface="Times New Roman" panose="02020603050405020304" pitchFamily="18" charset="0"/>
                <a:cs typeface="Times New Roman" panose="02020603050405020304" pitchFamily="18" charset="0"/>
              </a:rPr>
              <a:t> Scientific </a:t>
            </a:r>
            <a:r>
              <a:rPr lang="it-IT" sz="1600" dirty="0" err="1">
                <a:latin typeface="Times New Roman" panose="02020603050405020304" pitchFamily="18" charset="0"/>
                <a:cs typeface="Times New Roman" panose="02020603050405020304" pitchFamily="18" charset="0"/>
              </a:rPr>
              <a:t>Dionex</a:t>
            </a:r>
            <a:r>
              <a:rPr lang="it-IT" sz="1600" dirty="0">
                <a:latin typeface="Times New Roman" panose="02020603050405020304" pitchFamily="18" charset="0"/>
                <a:cs typeface="Times New Roman" panose="02020603050405020304" pitchFamily="18" charset="0"/>
              </a:rPr>
              <a:t> ICS- 5000+, equipaggiato con:</a:t>
            </a:r>
          </a:p>
          <a:p>
            <a:pPr marL="285750" indent="-285750">
              <a:buFont typeface="Wingdings" panose="05000000000000000000" pitchFamily="2" charset="2"/>
              <a:buChar char="q"/>
            </a:pPr>
            <a:r>
              <a:rPr lang="it-IT" sz="1600" dirty="0">
                <a:latin typeface="Times New Roman" panose="02020603050405020304" pitchFamily="18" charset="0"/>
                <a:cs typeface="Times New Roman" panose="02020603050405020304" pitchFamily="18" charset="0"/>
              </a:rPr>
              <a:t> una colonna a scambio anionico «</a:t>
            </a:r>
            <a:r>
              <a:rPr lang="it-IT" sz="1600" dirty="0" err="1">
                <a:latin typeface="Times New Roman" panose="02020603050405020304" pitchFamily="18" charset="0"/>
                <a:cs typeface="Times New Roman" panose="02020603050405020304" pitchFamily="18" charset="0"/>
              </a:rPr>
              <a:t>Dionex</a:t>
            </a:r>
            <a:r>
              <a:rPr lang="it-IT" sz="1600" dirty="0">
                <a:latin typeface="Times New Roman" panose="02020603050405020304" pitchFamily="18" charset="0"/>
                <a:cs typeface="Times New Roman" panose="02020603050405020304" pitchFamily="18" charset="0"/>
              </a:rPr>
              <a:t> AS19 4µm»</a:t>
            </a:r>
          </a:p>
          <a:p>
            <a:pPr marL="285750" indent="-285750">
              <a:buFont typeface="Wingdings" panose="05000000000000000000" pitchFamily="2" charset="2"/>
              <a:buChar char="q"/>
            </a:pPr>
            <a:r>
              <a:rPr lang="it-IT" sz="1600" dirty="0">
                <a:latin typeface="Times New Roman" panose="02020603050405020304" pitchFamily="18" charset="0"/>
                <a:cs typeface="Times New Roman" panose="02020603050405020304" pitchFamily="18" charset="0"/>
              </a:rPr>
              <a:t>un generatore di eluente a idrossido di potassio (KOH)</a:t>
            </a:r>
          </a:p>
          <a:p>
            <a:pPr marL="285750" indent="-285750">
              <a:buFont typeface="Wingdings" panose="05000000000000000000" pitchFamily="2" charset="2"/>
              <a:buChar char="q"/>
            </a:pPr>
            <a:r>
              <a:rPr lang="it-IT" sz="1600" dirty="0">
                <a:latin typeface="Times New Roman" panose="02020603050405020304" pitchFamily="18" charset="0"/>
                <a:cs typeface="Times New Roman" panose="02020603050405020304" pitchFamily="18" charset="0"/>
              </a:rPr>
              <a:t> un soppressore elettrochimico </a:t>
            </a:r>
          </a:p>
          <a:p>
            <a:pPr marL="285750" indent="-285750">
              <a:buFont typeface="Wingdings" panose="05000000000000000000" pitchFamily="2" charset="2"/>
              <a:buChar char="q"/>
            </a:pPr>
            <a:r>
              <a:rPr lang="it-IT" sz="1600" dirty="0">
                <a:latin typeface="Times New Roman" panose="02020603050405020304" pitchFamily="18" charset="0"/>
                <a:cs typeface="Times New Roman" panose="02020603050405020304" pitchFamily="18" charset="0"/>
              </a:rPr>
              <a:t> un rivelatore a cella conduttimetrica</a:t>
            </a:r>
          </a:p>
          <a:p>
            <a:pPr marL="285750" indent="-285750">
              <a:buFont typeface="Wingdings" panose="05000000000000000000" pitchFamily="2" charset="2"/>
              <a:buChar char="ü"/>
            </a:pPr>
            <a:r>
              <a:rPr lang="it-IT" sz="1600" dirty="0">
                <a:latin typeface="Times New Roman" panose="02020603050405020304" pitchFamily="18" charset="0"/>
                <a:cs typeface="Times New Roman" panose="02020603050405020304" pitchFamily="18" charset="0"/>
              </a:rPr>
              <a:t>Con questo nuovo sistema ad alta efficienza e selettività è possibile determinare, oltre ai costituenti maggiori, anche alcuni elementi minori, specie anioniche e cationiche, con una buona accuratezza e precisione.</a:t>
            </a:r>
          </a:p>
        </p:txBody>
      </p:sp>
    </p:spTree>
    <p:extLst>
      <p:ext uri="{BB962C8B-B14F-4D97-AF65-F5344CB8AC3E}">
        <p14:creationId xmlns:p14="http://schemas.microsoft.com/office/powerpoint/2010/main" val="1573346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9B10DB-E4BF-670F-E6BF-B981D1B22E41}"/>
              </a:ext>
            </a:extLst>
          </p:cNvPr>
          <p:cNvSpPr>
            <a:spLocks noGrp="1"/>
          </p:cNvSpPr>
          <p:nvPr>
            <p:ph type="ctrTitle"/>
          </p:nvPr>
        </p:nvSpPr>
        <p:spPr>
          <a:xfrm>
            <a:off x="-2626297" y="0"/>
            <a:ext cx="9144000" cy="752015"/>
          </a:xfrm>
        </p:spPr>
        <p:txBody>
          <a:bodyPr>
            <a:normAutofit/>
          </a:bodyPr>
          <a:lstStyle/>
          <a:p>
            <a:r>
              <a:rPr lang="it-IT" sz="4000" b="1" dirty="0">
                <a:solidFill>
                  <a:schemeClr val="accent1">
                    <a:lumMod val="50000"/>
                  </a:schemeClr>
                </a:solidFill>
                <a:latin typeface="Freestyle Script" panose="030804020302050B0404" pitchFamily="66" charset="0"/>
              </a:rPr>
              <a:t>RISULTATI…</a:t>
            </a:r>
          </a:p>
        </p:txBody>
      </p:sp>
      <p:pic>
        <p:nvPicPr>
          <p:cNvPr id="4" name="Immagine 3">
            <a:extLst>
              <a:ext uri="{FF2B5EF4-FFF2-40B4-BE49-F238E27FC236}">
                <a16:creationId xmlns:a16="http://schemas.microsoft.com/office/drawing/2014/main" id="{58486550-E8A9-C4B8-38A3-8C1969F49F51}"/>
              </a:ext>
            </a:extLst>
          </p:cNvPr>
          <p:cNvPicPr>
            <a:picLocks noChangeAspect="1"/>
          </p:cNvPicPr>
          <p:nvPr/>
        </p:nvPicPr>
        <p:blipFill>
          <a:blip r:embed="rId3"/>
          <a:stretch>
            <a:fillRect/>
          </a:stretch>
        </p:blipFill>
        <p:spPr>
          <a:xfrm>
            <a:off x="10904208" y="154620"/>
            <a:ext cx="1203702" cy="1659526"/>
          </a:xfrm>
          <a:prstGeom prst="rect">
            <a:avLst/>
          </a:prstGeom>
        </p:spPr>
      </p:pic>
      <p:pic>
        <p:nvPicPr>
          <p:cNvPr id="16" name="Immagine 15">
            <a:extLst>
              <a:ext uri="{FF2B5EF4-FFF2-40B4-BE49-F238E27FC236}">
                <a16:creationId xmlns:a16="http://schemas.microsoft.com/office/drawing/2014/main" id="{9CFB0E37-153D-041C-0B16-42833B7AE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663" y="949030"/>
            <a:ext cx="6417959" cy="309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CasellaDiTesto 17">
            <a:extLst>
              <a:ext uri="{FF2B5EF4-FFF2-40B4-BE49-F238E27FC236}">
                <a16:creationId xmlns:a16="http://schemas.microsoft.com/office/drawing/2014/main" id="{8D539C2E-ABAE-FD64-2A4B-8DF3B5E98B8B}"/>
              </a:ext>
            </a:extLst>
          </p:cNvPr>
          <p:cNvSpPr txBox="1"/>
          <p:nvPr/>
        </p:nvSpPr>
        <p:spPr>
          <a:xfrm>
            <a:off x="655813" y="4371441"/>
            <a:ext cx="10850246" cy="2308324"/>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Mettendo a confronto i campioni di acqua analizzati nelle diverse condizioni analitiche (isocratica e a gradiente) si nota che:</a:t>
            </a:r>
          </a:p>
          <a:p>
            <a:pPr marL="285750" indent="-285750">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 quella con gradiente di concentrazione presenta il </a:t>
            </a:r>
            <a:r>
              <a:rPr lang="it-IT" b="1" dirty="0">
                <a:latin typeface="Times New Roman" panose="02020603050405020304" pitchFamily="18" charset="0"/>
                <a:cs typeface="Times New Roman" panose="02020603050405020304" pitchFamily="18" charset="0"/>
              </a:rPr>
              <a:t>vantaggio </a:t>
            </a:r>
            <a:r>
              <a:rPr lang="it-IT" dirty="0">
                <a:latin typeface="Times New Roman" panose="02020603050405020304" pitchFamily="18" charset="0"/>
                <a:cs typeface="Times New Roman" panose="02020603050405020304" pitchFamily="18" charset="0"/>
              </a:rPr>
              <a:t>di avere una risoluzione migliore e di quantificare in maniera accurata le abbondanze di ogni analita, anche a bassissime concentrazioni.</a:t>
            </a:r>
          </a:p>
          <a:p>
            <a:r>
              <a:rPr lang="it-IT" dirty="0">
                <a:latin typeface="Times New Roman" panose="02020603050405020304" pitchFamily="18" charset="0"/>
                <a:cs typeface="Times New Roman" panose="02020603050405020304" pitchFamily="18" charset="0"/>
              </a:rPr>
              <a:t> Tuttavia presenta lo </a:t>
            </a:r>
            <a:r>
              <a:rPr lang="it-IT" b="1" dirty="0">
                <a:latin typeface="Times New Roman" panose="02020603050405020304" pitchFamily="18" charset="0"/>
                <a:cs typeface="Times New Roman" panose="02020603050405020304" pitchFamily="18" charset="0"/>
              </a:rPr>
              <a:t>svantaggio</a:t>
            </a:r>
            <a:r>
              <a:rPr lang="it-IT" dirty="0">
                <a:latin typeface="Times New Roman" panose="02020603050405020304" pitchFamily="18" charset="0"/>
                <a:cs typeface="Times New Roman" panose="02020603050405020304" pitchFamily="18" charset="0"/>
              </a:rPr>
              <a:t> che il tempo di analisi è molto elevato e riduce la capacità analitica del laboratorio;</a:t>
            </a:r>
          </a:p>
          <a:p>
            <a:pPr marL="285750" indent="-285750">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la condizione a flusso isocratico, presenta il </a:t>
            </a:r>
            <a:r>
              <a:rPr lang="it-IT" b="1" dirty="0">
                <a:latin typeface="Times New Roman" panose="02020603050405020304" pitchFamily="18" charset="0"/>
                <a:cs typeface="Times New Roman" panose="02020603050405020304" pitchFamily="18" charset="0"/>
              </a:rPr>
              <a:t>vantaggio</a:t>
            </a:r>
            <a:r>
              <a:rPr lang="it-IT" dirty="0">
                <a:latin typeface="Times New Roman" panose="02020603050405020304" pitchFamily="18" charset="0"/>
                <a:cs typeface="Times New Roman" panose="02020603050405020304" pitchFamily="18" charset="0"/>
              </a:rPr>
              <a:t> di ridurre notevolmente i tempi di analisi.</a:t>
            </a:r>
          </a:p>
          <a:p>
            <a:r>
              <a:rPr lang="it-IT" dirty="0">
                <a:latin typeface="Times New Roman" panose="02020603050405020304" pitchFamily="18" charset="0"/>
                <a:cs typeface="Times New Roman" panose="02020603050405020304" pitchFamily="18" charset="0"/>
              </a:rPr>
              <a:t>Tuttavia, l’accuratezza e la precisione per la determinazione quantitativa degli analiti a basse concentrazioni</a:t>
            </a:r>
          </a:p>
          <a:p>
            <a:r>
              <a:rPr lang="it-IT" dirty="0">
                <a:latin typeface="Times New Roman" panose="02020603050405020304" pitchFamily="18" charset="0"/>
                <a:cs typeface="Times New Roman" panose="02020603050405020304" pitchFamily="18" charset="0"/>
              </a:rPr>
              <a:t>sono inferiori rispetto alle condizioni a gradiente di concentrazione dell’eluente.</a:t>
            </a:r>
          </a:p>
        </p:txBody>
      </p:sp>
    </p:spTree>
    <p:extLst>
      <p:ext uri="{BB962C8B-B14F-4D97-AF65-F5344CB8AC3E}">
        <p14:creationId xmlns:p14="http://schemas.microsoft.com/office/powerpoint/2010/main" val="1204465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569168" y="555172"/>
            <a:ext cx="9835596" cy="580901"/>
          </a:xfrm>
        </p:spPr>
        <p:txBody>
          <a:bodyPr>
            <a:normAutofit fontScale="92500" lnSpcReduction="20000"/>
          </a:bodyPr>
          <a:lstStyle/>
          <a:p>
            <a:r>
              <a:rPr lang="it-IT" sz="4800" b="1" dirty="0">
                <a:solidFill>
                  <a:schemeClr val="accent2">
                    <a:lumMod val="50000"/>
                  </a:schemeClr>
                </a:solidFill>
                <a:latin typeface="Freestyle Script" panose="030804020302050B0404" pitchFamily="66" charset="0"/>
              </a:rPr>
              <a:t>GAS-CROMATOGRAFIA</a:t>
            </a:r>
            <a:r>
              <a:rPr lang="it-IT" dirty="0">
                <a:solidFill>
                  <a:srgbClr val="FF0000"/>
                </a:solidFill>
              </a:rPr>
              <a:t> </a:t>
            </a:r>
          </a:p>
          <a:p>
            <a:endParaRPr lang="it-IT" dirty="0"/>
          </a:p>
          <a:p>
            <a:endParaRPr lang="it-IT" dirty="0"/>
          </a:p>
          <a:p>
            <a:endParaRPr lang="it-IT" dirty="0"/>
          </a:p>
        </p:txBody>
      </p:sp>
      <p:sp>
        <p:nvSpPr>
          <p:cNvPr id="5" name="CasellaDiTesto 4">
            <a:extLst>
              <a:ext uri="{FF2B5EF4-FFF2-40B4-BE49-F238E27FC236}">
                <a16:creationId xmlns:a16="http://schemas.microsoft.com/office/drawing/2014/main" id="{2FC22C4E-82E1-62CA-384D-76A6E8C7355C}"/>
              </a:ext>
            </a:extLst>
          </p:cNvPr>
          <p:cNvSpPr txBox="1"/>
          <p:nvPr/>
        </p:nvSpPr>
        <p:spPr>
          <a:xfrm>
            <a:off x="788546" y="4139967"/>
            <a:ext cx="4858029" cy="1754326"/>
          </a:xfrm>
          <a:prstGeom prst="rect">
            <a:avLst/>
          </a:prstGeom>
          <a:noFill/>
        </p:spPr>
        <p:txBody>
          <a:bodyPr wrap="square">
            <a:spAutoFit/>
          </a:bodyPr>
          <a:lstStyle/>
          <a:p>
            <a:r>
              <a:rPr lang="it-IT" sz="1600" dirty="0">
                <a:solidFill>
                  <a:srgbClr val="FF0000"/>
                </a:solidFill>
                <a:latin typeface="Times New Roman" panose="02020603050405020304" pitchFamily="18" charset="0"/>
                <a:cs typeface="Times New Roman" panose="02020603050405020304" pitchFamily="18" charset="0"/>
              </a:rPr>
              <a:t>LA FASE MOBILE </a:t>
            </a:r>
            <a:r>
              <a:rPr lang="it-IT" dirty="0">
                <a:latin typeface="Times New Roman" panose="02020603050405020304" pitchFamily="18" charset="0"/>
                <a:cs typeface="Times New Roman" panose="02020603050405020304" pitchFamily="18" charset="0"/>
              </a:rPr>
              <a:t>é un gas che fluisce attraverso una colonna in cui si trova </a:t>
            </a:r>
            <a:r>
              <a:rPr lang="it-IT" sz="1600" dirty="0">
                <a:solidFill>
                  <a:srgbClr val="FF0000"/>
                </a:solidFill>
                <a:latin typeface="Times New Roman" panose="02020603050405020304" pitchFamily="18" charset="0"/>
                <a:cs typeface="Times New Roman" panose="02020603050405020304" pitchFamily="18" charset="0"/>
              </a:rPr>
              <a:t>LA FASE STAZIONARIA</a:t>
            </a:r>
            <a:r>
              <a:rPr lang="it-IT" dirty="0">
                <a:latin typeface="Times New Roman" panose="02020603050405020304" pitchFamily="18" charset="0"/>
                <a:cs typeface="Times New Roman" panose="02020603050405020304" pitchFamily="18" charset="0"/>
              </a:rPr>
              <a:t>, la quale può essere un solido granulare poroso e si parla di </a:t>
            </a:r>
            <a:r>
              <a:rPr lang="it-IT" b="1" dirty="0">
                <a:latin typeface="Times New Roman" panose="02020603050405020304" pitchFamily="18" charset="0"/>
                <a:cs typeface="Times New Roman" panose="02020603050405020304" pitchFamily="18" charset="0"/>
              </a:rPr>
              <a:t>cromatografia gas solido (GSC</a:t>
            </a:r>
            <a:r>
              <a:rPr lang="it-IT" dirty="0">
                <a:latin typeface="Times New Roman" panose="02020603050405020304" pitchFamily="18" charset="0"/>
                <a:cs typeface="Times New Roman" panose="02020603050405020304" pitchFamily="18" charset="0"/>
              </a:rPr>
              <a:t>) oppure un liquido e si parla di </a:t>
            </a:r>
            <a:r>
              <a:rPr lang="it-IT" b="1" dirty="0">
                <a:latin typeface="Times New Roman" panose="02020603050405020304" pitchFamily="18" charset="0"/>
                <a:cs typeface="Times New Roman" panose="02020603050405020304" pitchFamily="18" charset="0"/>
              </a:rPr>
              <a:t>cromatografia gas liquido (GLC). </a:t>
            </a:r>
          </a:p>
        </p:txBody>
      </p:sp>
      <p:pic>
        <p:nvPicPr>
          <p:cNvPr id="6" name="Immagine 5">
            <a:extLst>
              <a:ext uri="{FF2B5EF4-FFF2-40B4-BE49-F238E27FC236}">
                <a16:creationId xmlns:a16="http://schemas.microsoft.com/office/drawing/2014/main" id="{79033CE6-5152-61E1-409B-3C84A5DAB83A}"/>
              </a:ext>
            </a:extLst>
          </p:cNvPr>
          <p:cNvPicPr>
            <a:picLocks noChangeAspect="1"/>
          </p:cNvPicPr>
          <p:nvPr/>
        </p:nvPicPr>
        <p:blipFill>
          <a:blip r:embed="rId3"/>
          <a:stretch>
            <a:fillRect/>
          </a:stretch>
        </p:blipFill>
        <p:spPr>
          <a:xfrm>
            <a:off x="6824821" y="3429000"/>
            <a:ext cx="4266861" cy="26511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CasellaDiTesto 6">
            <a:extLst>
              <a:ext uri="{FF2B5EF4-FFF2-40B4-BE49-F238E27FC236}">
                <a16:creationId xmlns:a16="http://schemas.microsoft.com/office/drawing/2014/main" id="{DF03CDEE-8DEC-F572-D9BD-14721050B629}"/>
              </a:ext>
            </a:extLst>
          </p:cNvPr>
          <p:cNvSpPr txBox="1"/>
          <p:nvPr/>
        </p:nvSpPr>
        <p:spPr>
          <a:xfrm>
            <a:off x="569168" y="1278828"/>
            <a:ext cx="10713349" cy="2246769"/>
          </a:xfrm>
          <a:prstGeom prst="rect">
            <a:avLst/>
          </a:prstGeom>
          <a:noFill/>
        </p:spPr>
        <p:txBody>
          <a:bodyPr wrap="square">
            <a:spAutoFit/>
          </a:bodyPr>
          <a:lstStyle/>
          <a:p>
            <a:r>
              <a:rPr lang="it-IT" sz="2000" dirty="0">
                <a:latin typeface="Times New Roman" panose="02020603050405020304" pitchFamily="18" charset="0"/>
                <a:cs typeface="Times New Roman" panose="02020603050405020304" pitchFamily="18" charset="0"/>
              </a:rPr>
              <a:t>La gascromatografia, nota anche come GC, è una tecnica cromatografica impiegata a scopo analitico, tecnica concepita per la prima volta da </a:t>
            </a:r>
            <a:r>
              <a:rPr lang="it-IT" sz="2000" b="1" dirty="0">
                <a:latin typeface="Times New Roman" panose="02020603050405020304" pitchFamily="18" charset="0"/>
                <a:cs typeface="Times New Roman" panose="02020603050405020304" pitchFamily="18" charset="0"/>
              </a:rPr>
              <a:t>Archer John Porter Martin</a:t>
            </a:r>
            <a:r>
              <a:rPr lang="it-IT" sz="2000" dirty="0">
                <a:latin typeface="Times New Roman" panose="02020603050405020304" pitchFamily="18" charset="0"/>
                <a:cs typeface="Times New Roman" panose="02020603050405020304" pitchFamily="18" charset="0"/>
              </a:rPr>
              <a:t> e </a:t>
            </a:r>
            <a:r>
              <a:rPr lang="it-IT" sz="2000" b="1" dirty="0">
                <a:latin typeface="Times New Roman" panose="02020603050405020304" pitchFamily="18" charset="0"/>
                <a:cs typeface="Times New Roman" panose="02020603050405020304" pitchFamily="18" charset="0"/>
              </a:rPr>
              <a:t>Richard Laurence Millington </a:t>
            </a:r>
            <a:r>
              <a:rPr lang="it-IT" sz="2000" b="1" dirty="0" err="1">
                <a:latin typeface="Times New Roman" panose="02020603050405020304" pitchFamily="18" charset="0"/>
                <a:cs typeface="Times New Roman" panose="02020603050405020304" pitchFamily="18" charset="0"/>
              </a:rPr>
              <a:t>Synge</a:t>
            </a:r>
            <a:r>
              <a:rPr lang="it-IT" sz="2000" b="1" dirty="0">
                <a:latin typeface="Times New Roman" panose="02020603050405020304" pitchFamily="18"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nel 1941.</a:t>
            </a:r>
          </a:p>
          <a:p>
            <a:r>
              <a:rPr lang="it-IT" sz="2000" b="1" dirty="0"/>
              <a:t>La tecnica cromatografica consiste nello sfruttare in modo particolarmente efficiente la diversa attitudine che ogni molecola o ione possiede nel distribuirsi tra due differenti fasi (una stazionaria e una mobile). </a:t>
            </a:r>
            <a:endParaRPr lang="it-IT" sz="2000" dirty="0"/>
          </a:p>
          <a:p>
            <a:endParaRPr lang="it-I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488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6" name="Segnaposto testo 5"/>
          <p:cNvSpPr>
            <a:spLocks noGrp="1"/>
          </p:cNvSpPr>
          <p:nvPr>
            <p:ph type="body" idx="1"/>
          </p:nvPr>
        </p:nvSpPr>
        <p:spPr>
          <a:xfrm>
            <a:off x="438429" y="558633"/>
            <a:ext cx="3338946" cy="823912"/>
          </a:xfrm>
        </p:spPr>
        <p:txBody>
          <a:bodyPr/>
          <a:lstStyle/>
          <a:p>
            <a:r>
              <a:rPr lang="it-IT" dirty="0">
                <a:solidFill>
                  <a:srgbClr val="FF0000"/>
                </a:solidFill>
                <a:latin typeface="Times New Roman" panose="02020603050405020304" pitchFamily="18" charset="0"/>
                <a:cs typeface="Times New Roman" panose="02020603050405020304" pitchFamily="18" charset="0"/>
              </a:rPr>
              <a:t>CROMATOGRAFIA GAS SOLIDO (</a:t>
            </a:r>
            <a:r>
              <a:rPr lang="it-IT" i="1" dirty="0">
                <a:solidFill>
                  <a:srgbClr val="FF0000"/>
                </a:solidFill>
                <a:latin typeface="Times New Roman" panose="02020603050405020304" pitchFamily="18" charset="0"/>
                <a:cs typeface="Times New Roman" panose="02020603050405020304" pitchFamily="18" charset="0"/>
              </a:rPr>
              <a:t>GSC</a:t>
            </a:r>
            <a:r>
              <a:rPr lang="it-IT" dirty="0">
                <a:solidFill>
                  <a:srgbClr val="FF0000"/>
                </a:solidFill>
                <a:latin typeface="Times New Roman" panose="02020603050405020304" pitchFamily="18" charset="0"/>
                <a:cs typeface="Times New Roman" panose="02020603050405020304" pitchFamily="18" charset="0"/>
              </a:rPr>
              <a:t>)</a:t>
            </a:r>
          </a:p>
          <a:p>
            <a:endParaRPr lang="it-IT" dirty="0">
              <a:solidFill>
                <a:srgbClr val="FF0000"/>
              </a:solidFill>
            </a:endParaRPr>
          </a:p>
        </p:txBody>
      </p:sp>
      <p:sp>
        <p:nvSpPr>
          <p:cNvPr id="4" name="Segnaposto contenuto 3"/>
          <p:cNvSpPr>
            <a:spLocks noGrp="1"/>
          </p:cNvSpPr>
          <p:nvPr>
            <p:ph sz="half" idx="2"/>
          </p:nvPr>
        </p:nvSpPr>
        <p:spPr>
          <a:xfrm>
            <a:off x="435342" y="1520754"/>
            <a:ext cx="5106965" cy="3684588"/>
          </a:xfrm>
        </p:spPr>
        <p:txBody>
          <a:bodyPr>
            <a:normAutofit fontScale="25000" lnSpcReduction="20000"/>
          </a:bodyPr>
          <a:lstStyle/>
          <a:p>
            <a:r>
              <a:rPr lang="it-IT" sz="7400" dirty="0">
                <a:latin typeface="Times New Roman" panose="02020603050405020304" pitchFamily="18" charset="0"/>
                <a:cs typeface="Times New Roman" panose="02020603050405020304" pitchFamily="18" charset="0"/>
              </a:rPr>
              <a:t>La fase stazionaria é un solido sulla cui superficie si trovano dei siti attivi in grado di stabilire legami secondari (dipolo-dipolo, ponte di idrogeno, Van </a:t>
            </a:r>
            <a:r>
              <a:rPr lang="it-IT" sz="7400" dirty="0" err="1">
                <a:latin typeface="Times New Roman" panose="02020603050405020304" pitchFamily="18" charset="0"/>
                <a:cs typeface="Times New Roman" panose="02020603050405020304" pitchFamily="18" charset="0"/>
              </a:rPr>
              <a:t>der</a:t>
            </a:r>
            <a:r>
              <a:rPr lang="it-IT" sz="7400" dirty="0">
                <a:latin typeface="Times New Roman" panose="02020603050405020304" pitchFamily="18" charset="0"/>
                <a:cs typeface="Times New Roman" panose="02020603050405020304" pitchFamily="18" charset="0"/>
              </a:rPr>
              <a:t> </a:t>
            </a:r>
            <a:r>
              <a:rPr lang="it-IT" sz="7400" dirty="0" err="1">
                <a:latin typeface="Times New Roman" panose="02020603050405020304" pitchFamily="18" charset="0"/>
                <a:cs typeface="Times New Roman" panose="02020603050405020304" pitchFamily="18" charset="0"/>
              </a:rPr>
              <a:t>Waals</a:t>
            </a:r>
            <a:r>
              <a:rPr lang="it-IT" sz="7400" dirty="0">
                <a:latin typeface="Times New Roman" panose="02020603050405020304" pitchFamily="18" charset="0"/>
                <a:cs typeface="Times New Roman" panose="02020603050405020304" pitchFamily="18" charset="0"/>
              </a:rPr>
              <a:t>) con le diverse molecole della miscela da separare. </a:t>
            </a:r>
          </a:p>
          <a:p>
            <a:r>
              <a:rPr lang="it-IT" sz="7400" dirty="0">
                <a:latin typeface="Times New Roman" panose="02020603050405020304" pitchFamily="18" charset="0"/>
                <a:cs typeface="Times New Roman" panose="02020603050405020304" pitchFamily="18" charset="0"/>
              </a:rPr>
              <a:t>In genere, le molecole che più ̀ facilmente vengono fissate sono quelle che presentano gruppi polari, anche se la natura dell’adsorbente influisce sul fenomeno.</a:t>
            </a:r>
          </a:p>
          <a:p>
            <a:r>
              <a:rPr lang="it-IT" sz="7400" dirty="0">
                <a:latin typeface="Times New Roman" panose="02020603050405020304" pitchFamily="18" charset="0"/>
                <a:cs typeface="Times New Roman" panose="02020603050405020304" pitchFamily="18" charset="0"/>
              </a:rPr>
              <a:t> L’aumento di temperatura agisce negativamente sull’adsorbimento in quanto provoca una maggior agitazione termica. </a:t>
            </a:r>
          </a:p>
          <a:p>
            <a:endParaRPr lang="it-IT" dirty="0"/>
          </a:p>
        </p:txBody>
      </p:sp>
      <p:sp>
        <p:nvSpPr>
          <p:cNvPr id="7" name="Segnaposto testo 6"/>
          <p:cNvSpPr>
            <a:spLocks noGrp="1"/>
          </p:cNvSpPr>
          <p:nvPr>
            <p:ph type="body" sz="quarter" idx="3"/>
          </p:nvPr>
        </p:nvSpPr>
        <p:spPr>
          <a:xfrm>
            <a:off x="7131136" y="558633"/>
            <a:ext cx="3699164" cy="823912"/>
          </a:xfrm>
        </p:spPr>
        <p:txBody>
          <a:bodyPr/>
          <a:lstStyle/>
          <a:p>
            <a:r>
              <a:rPr lang="it-IT" dirty="0">
                <a:solidFill>
                  <a:srgbClr val="FF0000"/>
                </a:solidFill>
                <a:latin typeface="Times New Roman" panose="02020603050405020304" pitchFamily="18" charset="0"/>
                <a:cs typeface="Times New Roman" panose="02020603050405020304" pitchFamily="18" charset="0"/>
              </a:rPr>
              <a:t>CROMATOGRAFIA GAS LIQUIDO (</a:t>
            </a:r>
            <a:r>
              <a:rPr lang="it-IT" i="1" dirty="0">
                <a:solidFill>
                  <a:srgbClr val="FF0000"/>
                </a:solidFill>
                <a:latin typeface="Times New Roman" panose="02020603050405020304" pitchFamily="18" charset="0"/>
                <a:cs typeface="Times New Roman" panose="02020603050405020304" pitchFamily="18" charset="0"/>
              </a:rPr>
              <a:t>GLC</a:t>
            </a:r>
            <a:r>
              <a:rPr lang="it-IT" dirty="0">
                <a:solidFill>
                  <a:srgbClr val="FF0000"/>
                </a:solidFill>
                <a:latin typeface="Times New Roman" panose="02020603050405020304" pitchFamily="18" charset="0"/>
                <a:cs typeface="Times New Roman" panose="02020603050405020304" pitchFamily="18" charset="0"/>
              </a:rPr>
              <a:t>) </a:t>
            </a:r>
          </a:p>
          <a:p>
            <a:endParaRPr lang="it-IT" dirty="0">
              <a:solidFill>
                <a:srgbClr val="FF0000"/>
              </a:solidFill>
            </a:endParaRPr>
          </a:p>
        </p:txBody>
      </p:sp>
      <p:sp>
        <p:nvSpPr>
          <p:cNvPr id="5" name="Segnaposto contenuto 4"/>
          <p:cNvSpPr>
            <a:spLocks noGrp="1"/>
          </p:cNvSpPr>
          <p:nvPr>
            <p:ph sz="quarter" idx="4"/>
          </p:nvPr>
        </p:nvSpPr>
        <p:spPr>
          <a:xfrm>
            <a:off x="7131136" y="970589"/>
            <a:ext cx="4695709" cy="3684588"/>
          </a:xfrm>
        </p:spPr>
        <p:txBody>
          <a:bodyPr>
            <a:normAutofit/>
          </a:bodyPr>
          <a:lstStyle/>
          <a:p>
            <a:r>
              <a:rPr lang="it-IT" sz="2000" dirty="0">
                <a:latin typeface="Times New Roman" panose="02020603050405020304" pitchFamily="18" charset="0"/>
                <a:cs typeface="Times New Roman" panose="02020603050405020304" pitchFamily="18" charset="0"/>
              </a:rPr>
              <a:t>Ripartizione</a:t>
            </a:r>
          </a:p>
          <a:p>
            <a:r>
              <a:rPr lang="it-IT" sz="2000" dirty="0">
                <a:latin typeface="Times New Roman" panose="02020603050405020304" pitchFamily="18" charset="0"/>
                <a:cs typeface="Times New Roman" panose="02020603050405020304" pitchFamily="18" charset="0"/>
              </a:rPr>
              <a:t>La fase stazionaria é un liquido, in cui si verifica una vera e propria solubilizzazione delle sostanze da analizzare. </a:t>
            </a:r>
          </a:p>
          <a:p>
            <a:r>
              <a:rPr lang="it-IT" sz="2000" dirty="0">
                <a:latin typeface="Times New Roman" panose="02020603050405020304" pitchFamily="18" charset="0"/>
                <a:cs typeface="Times New Roman" panose="02020603050405020304" pitchFamily="18" charset="0"/>
              </a:rPr>
              <a:t>Esse pertanto si ripartiscono fra le due fasi (immiscibili tra loro).</a:t>
            </a:r>
            <a:endParaRPr lang="it-IT" dirty="0"/>
          </a:p>
        </p:txBody>
      </p:sp>
      <p:sp>
        <p:nvSpPr>
          <p:cNvPr id="8" name="Rettangolo 7"/>
          <p:cNvSpPr/>
          <p:nvPr/>
        </p:nvSpPr>
        <p:spPr>
          <a:xfrm>
            <a:off x="438429" y="1044280"/>
            <a:ext cx="2018694" cy="400110"/>
          </a:xfrm>
          <a:prstGeom prst="rect">
            <a:avLst/>
          </a:prstGeom>
        </p:spPr>
        <p:txBody>
          <a:bodyPr wrap="none">
            <a:spAutoFit/>
          </a:bodyPr>
          <a:lstStyle/>
          <a:p>
            <a:pPr marL="342900" indent="-342900">
              <a:buFont typeface="Arial" charset="0"/>
              <a:buChar char="•"/>
            </a:pPr>
            <a:r>
              <a:rPr lang="it-IT" sz="2000" dirty="0">
                <a:latin typeface="Times New Roman" panose="02020603050405020304" pitchFamily="18" charset="0"/>
                <a:cs typeface="Times New Roman" panose="02020603050405020304" pitchFamily="18" charset="0"/>
              </a:rPr>
              <a:t>Adsorbimento</a:t>
            </a:r>
            <a:endParaRPr lang="it-IT" dirty="0">
              <a:latin typeface="Times New Roman" panose="02020603050405020304" pitchFamily="18" charset="0"/>
              <a:cs typeface="Times New Roman" panose="02020603050405020304" pitchFamily="18" charset="0"/>
            </a:endParaRPr>
          </a:p>
        </p:txBody>
      </p:sp>
      <p:pic>
        <p:nvPicPr>
          <p:cNvPr id="9" name="Immagine 8">
            <a:extLst>
              <a:ext uri="{FF2B5EF4-FFF2-40B4-BE49-F238E27FC236}">
                <a16:creationId xmlns:a16="http://schemas.microsoft.com/office/drawing/2014/main" id="{4ACD2AD6-2B10-5CA9-70E4-90451300235D}"/>
              </a:ext>
            </a:extLst>
          </p:cNvPr>
          <p:cNvPicPr>
            <a:picLocks noChangeAspect="1"/>
          </p:cNvPicPr>
          <p:nvPr/>
        </p:nvPicPr>
        <p:blipFill rotWithShape="1">
          <a:blip r:embed="rId3">
            <a:extLst>
              <a:ext uri="{28A0092B-C50C-407E-A947-70E740481C1C}">
                <a14:useLocalDpi xmlns:a14="http://schemas.microsoft.com/office/drawing/2010/main" val="0"/>
              </a:ext>
            </a:extLst>
          </a:blip>
          <a:srcRect t="16850" b="9059"/>
          <a:stretch/>
        </p:blipFill>
        <p:spPr>
          <a:xfrm>
            <a:off x="1181583" y="4350774"/>
            <a:ext cx="4590922" cy="2507226"/>
          </a:xfrm>
          <a:prstGeom prst="rect">
            <a:avLst/>
          </a:prstGeom>
          <a:ln>
            <a:noFill/>
          </a:ln>
          <a:effectLst>
            <a:softEdge rad="112500"/>
          </a:effectLst>
        </p:spPr>
      </p:pic>
      <p:pic>
        <p:nvPicPr>
          <p:cNvPr id="11" name="Immagine 10">
            <a:extLst>
              <a:ext uri="{FF2B5EF4-FFF2-40B4-BE49-F238E27FC236}">
                <a16:creationId xmlns:a16="http://schemas.microsoft.com/office/drawing/2014/main" id="{F21534C6-3E75-2E38-9532-913E8977C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1136" y="4031415"/>
            <a:ext cx="4695709" cy="23478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33854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pic>
        <p:nvPicPr>
          <p:cNvPr id="6" name="Immagine 5">
            <a:extLst>
              <a:ext uri="{FF2B5EF4-FFF2-40B4-BE49-F238E27FC236}">
                <a16:creationId xmlns:a16="http://schemas.microsoft.com/office/drawing/2014/main" id="{92293375-0283-CE6E-EBEF-5EE38FB62477}"/>
              </a:ext>
            </a:extLst>
          </p:cNvPr>
          <p:cNvPicPr>
            <a:picLocks noChangeAspect="1"/>
          </p:cNvPicPr>
          <p:nvPr/>
        </p:nvPicPr>
        <p:blipFill>
          <a:blip r:embed="rId3"/>
          <a:stretch>
            <a:fillRect/>
          </a:stretch>
        </p:blipFill>
        <p:spPr>
          <a:xfrm>
            <a:off x="2661646" y="289678"/>
            <a:ext cx="6632274" cy="2895973"/>
          </a:xfrm>
          <a:prstGeom prst="rect">
            <a:avLst/>
          </a:prstGeom>
        </p:spPr>
      </p:pic>
      <p:sp>
        <p:nvSpPr>
          <p:cNvPr id="7" name="CasellaDiTesto 6">
            <a:extLst>
              <a:ext uri="{FF2B5EF4-FFF2-40B4-BE49-F238E27FC236}">
                <a16:creationId xmlns:a16="http://schemas.microsoft.com/office/drawing/2014/main" id="{746B7538-77F3-FE23-6E78-E1AF0E79D6E5}"/>
              </a:ext>
            </a:extLst>
          </p:cNvPr>
          <p:cNvSpPr txBox="1"/>
          <p:nvPr/>
        </p:nvSpPr>
        <p:spPr>
          <a:xfrm>
            <a:off x="521109" y="3429000"/>
            <a:ext cx="11149780" cy="2862322"/>
          </a:xfrm>
          <a:prstGeom prst="rect">
            <a:avLst/>
          </a:prstGeom>
          <a:noFill/>
        </p:spPr>
        <p:txBody>
          <a:bodyPr wrap="square">
            <a:spAutoFit/>
          </a:bodyPr>
          <a:lstStyle/>
          <a:p>
            <a:pPr marL="285750" indent="-28575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La sostanza da analizzare è introdotta mediante una micro siringa o altro opportuno sistema di campionamento. </a:t>
            </a:r>
          </a:p>
          <a:p>
            <a:r>
              <a:rPr lang="it-IT" dirty="0">
                <a:latin typeface="Times New Roman" panose="02020603050405020304" pitchFamily="18" charset="0"/>
                <a:cs typeface="Times New Roman" panose="02020603050405020304" pitchFamily="18" charset="0"/>
              </a:rPr>
              <a:t>Nel caso di sostanze gassose è immessa in una camera di miscelamento e vaporizzazione dove un gas inerte (elio, argon, azoto) , che percorre e fluisce in maniera costante in una colonna riempita con il materiale della </a:t>
            </a:r>
            <a:r>
              <a:rPr lang="it-IT" dirty="0">
                <a:solidFill>
                  <a:srgbClr val="FF0000"/>
                </a:solidFill>
                <a:latin typeface="Times New Roman" panose="02020603050405020304" pitchFamily="18" charset="0"/>
                <a:cs typeface="Times New Roman" panose="02020603050405020304" pitchFamily="18" charset="0"/>
              </a:rPr>
              <a:t>fase stazionaria</a:t>
            </a:r>
            <a:r>
              <a:rPr lang="it-IT"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Quest’ultima è costituita da un liquido a bassa tensione di vapore o solida </a:t>
            </a:r>
          </a:p>
          <a:p>
            <a:pPr marL="285750" indent="-28575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Ogni componente della miscela gassosa si distribuisce diversamente, secondo le sue caratteristiche, fra la fase mobile e la fase stazionaria. Di conseguenza si avrà la separazione dei vari componenti che percorreranno la colonna in tempi diversi uscendone separatamente.</a:t>
            </a:r>
          </a:p>
          <a:p>
            <a:pPr marL="285750" indent="-28575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All’uscita della colonna è posto un rivelatore (detector) che segnala e rivela il passaggio delle varie sostanze producendo un segnale elettrico che è amplificato e registrato e si ottiene direttamente il cromatogramma della miscela in esame.</a:t>
            </a:r>
          </a:p>
        </p:txBody>
      </p:sp>
    </p:spTree>
    <p:extLst>
      <p:ext uri="{BB962C8B-B14F-4D97-AF65-F5344CB8AC3E}">
        <p14:creationId xmlns:p14="http://schemas.microsoft.com/office/powerpoint/2010/main" val="39932090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C2BD6D7-5108-74C4-D902-3060FC5C87C7}"/>
              </a:ext>
            </a:extLst>
          </p:cNvPr>
          <p:cNvPicPr>
            <a:picLocks noChangeAspect="1"/>
          </p:cNvPicPr>
          <p:nvPr/>
        </p:nvPicPr>
        <p:blipFill>
          <a:blip r:embed="rId3"/>
          <a:stretch>
            <a:fillRect/>
          </a:stretch>
        </p:blipFill>
        <p:spPr>
          <a:xfrm>
            <a:off x="7374194" y="4395219"/>
            <a:ext cx="4153899" cy="2083693"/>
          </a:xfrm>
          <a:prstGeom prst="rect">
            <a:avLst/>
          </a:prstGeom>
        </p:spPr>
      </p:pic>
      <p:sp>
        <p:nvSpPr>
          <p:cNvPr id="3" name="Sottotitolo 2">
            <a:extLst>
              <a:ext uri="{FF2B5EF4-FFF2-40B4-BE49-F238E27FC236}">
                <a16:creationId xmlns:a16="http://schemas.microsoft.com/office/drawing/2014/main" id="{332E7D11-55D3-D145-8D9D-08D854FFC1BD}"/>
              </a:ext>
            </a:extLst>
          </p:cNvPr>
          <p:cNvSpPr>
            <a:spLocks noGrp="1"/>
          </p:cNvSpPr>
          <p:nvPr>
            <p:ph type="subTitle" idx="1"/>
          </p:nvPr>
        </p:nvSpPr>
        <p:spPr>
          <a:xfrm>
            <a:off x="6852969" y="2601119"/>
            <a:ext cx="4783392" cy="1655762"/>
          </a:xfrm>
        </p:spPr>
        <p:txBody>
          <a:bodyPr>
            <a:normAutofit fontScale="92500" lnSpcReduction="10000"/>
          </a:bodyPr>
          <a:lstStyle/>
          <a:p>
            <a:r>
              <a:rPr lang="it-IT" sz="2000" b="1" dirty="0">
                <a:solidFill>
                  <a:srgbClr val="FF0000"/>
                </a:solidFill>
                <a:latin typeface="Times New Roman" panose="02020603050405020304" pitchFamily="18" charset="0"/>
                <a:cs typeface="Times New Roman" panose="02020603050405020304" pitchFamily="18" charset="0"/>
              </a:rPr>
              <a:t>CI SONO DELLE LIMITAZIONI ?</a:t>
            </a:r>
          </a:p>
          <a:p>
            <a:pPr marL="342900" indent="-342900">
              <a:buFont typeface="Arial" panose="020B0604020202020204" pitchFamily="34" charset="0"/>
              <a:buChar char="•"/>
            </a:pPr>
            <a:r>
              <a:rPr lang="it-IT" sz="2000" dirty="0">
                <a:latin typeface="Times New Roman" panose="02020603050405020304" pitchFamily="18" charset="0"/>
                <a:cs typeface="Times New Roman" panose="02020603050405020304" pitchFamily="18" charset="0"/>
              </a:rPr>
              <a:t>L’unica limitazione della gas-cromatografia é la necessità di rendere volatili i campioni da analizzare, ecco perché spesso si ricorre all’ HPLC (cromatografia liquida ad alto potere risolutivo). </a:t>
            </a:r>
          </a:p>
          <a:p>
            <a:endParaRPr lang="it-IT" dirty="0"/>
          </a:p>
        </p:txBody>
      </p:sp>
      <p:pic>
        <p:nvPicPr>
          <p:cNvPr id="10" name="Immagine 9">
            <a:extLst>
              <a:ext uri="{FF2B5EF4-FFF2-40B4-BE49-F238E27FC236}">
                <a16:creationId xmlns:a16="http://schemas.microsoft.com/office/drawing/2014/main" id="{4DC42629-496A-A5AB-8862-E39FEE6BE484}"/>
              </a:ext>
            </a:extLst>
          </p:cNvPr>
          <p:cNvPicPr>
            <a:picLocks noChangeAspect="1"/>
          </p:cNvPicPr>
          <p:nvPr/>
        </p:nvPicPr>
        <p:blipFill rotWithShape="1">
          <a:blip r:embed="rId4">
            <a:extLst>
              <a:ext uri="{28A0092B-C50C-407E-A947-70E740481C1C}">
                <a14:useLocalDpi xmlns:a14="http://schemas.microsoft.com/office/drawing/2010/main" val="0"/>
              </a:ext>
            </a:extLst>
          </a:blip>
          <a:srcRect t="5943" b="21075"/>
          <a:stretch/>
        </p:blipFill>
        <p:spPr>
          <a:xfrm>
            <a:off x="349045" y="2984565"/>
            <a:ext cx="5746955" cy="31456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CasellaDiTesto 10">
            <a:extLst>
              <a:ext uri="{FF2B5EF4-FFF2-40B4-BE49-F238E27FC236}">
                <a16:creationId xmlns:a16="http://schemas.microsoft.com/office/drawing/2014/main" id="{D799EEB6-5CE2-6B78-C438-5D0C8AC93C54}"/>
              </a:ext>
            </a:extLst>
          </p:cNvPr>
          <p:cNvSpPr txBox="1"/>
          <p:nvPr/>
        </p:nvSpPr>
        <p:spPr>
          <a:xfrm>
            <a:off x="1548581" y="545690"/>
            <a:ext cx="10323871" cy="707886"/>
          </a:xfrm>
          <a:prstGeom prst="rect">
            <a:avLst/>
          </a:prstGeom>
          <a:noFill/>
        </p:spPr>
        <p:txBody>
          <a:bodyPr wrap="square" rtlCol="0">
            <a:spAutoFit/>
          </a:bodyPr>
          <a:lstStyle/>
          <a:p>
            <a:r>
              <a:rPr lang="it-IT" sz="4000" b="1" dirty="0">
                <a:solidFill>
                  <a:schemeClr val="accent1">
                    <a:lumMod val="75000"/>
                  </a:schemeClr>
                </a:solidFill>
                <a:latin typeface="Freestyle Script" panose="030804020302050B0404" pitchFamily="66" charset="0"/>
              </a:rPr>
              <a:t>VANTAGGI</a:t>
            </a:r>
            <a:r>
              <a:rPr lang="it-IT" sz="4000" b="1" dirty="0">
                <a:solidFill>
                  <a:schemeClr val="accent2">
                    <a:lumMod val="50000"/>
                  </a:schemeClr>
                </a:solidFill>
                <a:latin typeface="Freestyle Script" panose="030804020302050B0404" pitchFamily="66" charset="0"/>
              </a:rPr>
              <a:t> E </a:t>
            </a:r>
            <a:r>
              <a:rPr lang="it-IT" sz="4000" b="1" dirty="0">
                <a:solidFill>
                  <a:srgbClr val="FF0000"/>
                </a:solidFill>
                <a:latin typeface="Freestyle Script" panose="030804020302050B0404" pitchFamily="66" charset="0"/>
              </a:rPr>
              <a:t>SVATAGGI</a:t>
            </a:r>
            <a:r>
              <a:rPr lang="it-IT" sz="4000" b="1" dirty="0">
                <a:solidFill>
                  <a:schemeClr val="accent2">
                    <a:lumMod val="50000"/>
                  </a:schemeClr>
                </a:solidFill>
                <a:latin typeface="Freestyle Script" panose="030804020302050B0404" pitchFamily="66" charset="0"/>
              </a:rPr>
              <a:t> DELLA GAS-CROMATOGRAFIA</a:t>
            </a:r>
          </a:p>
        </p:txBody>
      </p:sp>
    </p:spTree>
    <p:extLst>
      <p:ext uri="{BB962C8B-B14F-4D97-AF65-F5344CB8AC3E}">
        <p14:creationId xmlns:p14="http://schemas.microsoft.com/office/powerpoint/2010/main" val="21689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248229" y="333829"/>
            <a:ext cx="12192000" cy="582804"/>
          </a:xfrm>
        </p:spPr>
        <p:txBody>
          <a:bodyPr>
            <a:normAutofit fontScale="90000"/>
          </a:bodyPr>
          <a:lstStyle/>
          <a:p>
            <a:r>
              <a:rPr lang="it-IT" sz="3600" b="1" dirty="0">
                <a:solidFill>
                  <a:schemeClr val="accent2">
                    <a:lumMod val="50000"/>
                  </a:schemeClr>
                </a:solidFill>
                <a:latin typeface="Freestyle Script" panose="030804020302050B0404" pitchFamily="66" charset="0"/>
              </a:rPr>
              <a:t>SISTEMA DI ALIMENTAZIONE GAS DI TRASPORTO (CARRIER) </a:t>
            </a: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336938" y="1873380"/>
            <a:ext cx="4859176" cy="4152122"/>
          </a:xfrm>
        </p:spPr>
        <p:txBody>
          <a:bodyPr/>
          <a:lstStyle/>
          <a:p>
            <a:r>
              <a:rPr lang="it-IT" dirty="0">
                <a:latin typeface="Times New Roman" panose="02020603050405020304" pitchFamily="18" charset="0"/>
                <a:cs typeface="Times New Roman" panose="02020603050405020304" pitchFamily="18" charset="0"/>
              </a:rPr>
              <a:t>Si tratta di bombole di gas inerte (azoto, elio, argon), talvolta può essere utilizzato anche l’idrogeno.</a:t>
            </a:r>
          </a:p>
          <a:p>
            <a:pPr marL="342900" indent="-34290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 Lo scopo principale é quello di trascinare i componenti della miscela in analisi lungo la colonna cromatografica. </a:t>
            </a:r>
          </a:p>
          <a:p>
            <a:endParaRPr lang="it-IT" dirty="0">
              <a:latin typeface="Times New Roman" panose="02020603050405020304" pitchFamily="18" charset="0"/>
              <a:cs typeface="Times New Roman" panose="02020603050405020304" pitchFamily="18" charset="0"/>
            </a:endParaRPr>
          </a:p>
        </p:txBody>
      </p:sp>
      <p:pic>
        <p:nvPicPr>
          <p:cNvPr id="7" name="Immagine 6">
            <a:extLst>
              <a:ext uri="{FF2B5EF4-FFF2-40B4-BE49-F238E27FC236}">
                <a16:creationId xmlns:a16="http://schemas.microsoft.com/office/drawing/2014/main" id="{43AD6349-6EAD-DB0A-4958-C9B82100F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3143" y="2259131"/>
            <a:ext cx="4992914" cy="3380619"/>
          </a:xfrm>
          <a:prstGeom prst="rect">
            <a:avLst/>
          </a:prstGeom>
        </p:spPr>
      </p:pic>
      <p:sp>
        <p:nvSpPr>
          <p:cNvPr id="8" name="Ovale 7">
            <a:extLst>
              <a:ext uri="{FF2B5EF4-FFF2-40B4-BE49-F238E27FC236}">
                <a16:creationId xmlns:a16="http://schemas.microsoft.com/office/drawing/2014/main" id="{EC624907-D478-DFA7-AD4A-19C2017D31E3}"/>
              </a:ext>
            </a:extLst>
          </p:cNvPr>
          <p:cNvSpPr/>
          <p:nvPr/>
        </p:nvSpPr>
        <p:spPr>
          <a:xfrm>
            <a:off x="5733143" y="5018789"/>
            <a:ext cx="1596571" cy="75474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8055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248229" y="344716"/>
            <a:ext cx="12192000" cy="724828"/>
          </a:xfrm>
        </p:spPr>
        <p:txBody>
          <a:bodyPr>
            <a:noAutofit/>
          </a:bodyPr>
          <a:lstStyle/>
          <a:p>
            <a:br>
              <a:rPr lang="it-IT" sz="4400" b="1" dirty="0"/>
            </a:br>
            <a:br>
              <a:rPr lang="it-IT" sz="4400" b="1" dirty="0"/>
            </a:br>
            <a:br>
              <a:rPr lang="it-IT" sz="4400" b="1" dirty="0"/>
            </a:br>
            <a:br>
              <a:rPr lang="it-IT" sz="4400" b="1" dirty="0">
                <a:solidFill>
                  <a:schemeClr val="accent2">
                    <a:lumMod val="50000"/>
                  </a:schemeClr>
                </a:solidFill>
                <a:latin typeface="Freestyle Script" panose="030804020302050B0404" pitchFamily="66" charset="0"/>
              </a:rPr>
            </a:br>
            <a:r>
              <a:rPr lang="it-IT" sz="4400" b="1" dirty="0">
                <a:solidFill>
                  <a:schemeClr val="accent2">
                    <a:lumMod val="50000"/>
                  </a:schemeClr>
                </a:solidFill>
                <a:latin typeface="Freestyle Script" panose="030804020302050B0404" pitchFamily="66" charset="0"/>
              </a:rPr>
              <a:t>INIETTORE O CAMERA DI INIEZIONE</a:t>
            </a: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52" y="1872342"/>
            <a:ext cx="4650939" cy="3802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asellaDiTesto 5">
            <a:extLst>
              <a:ext uri="{FF2B5EF4-FFF2-40B4-BE49-F238E27FC236}">
                <a16:creationId xmlns:a16="http://schemas.microsoft.com/office/drawing/2014/main" id="{9ECBE16C-B4A6-6A64-5B38-85D4608630C6}"/>
              </a:ext>
            </a:extLst>
          </p:cNvPr>
          <p:cNvSpPr txBox="1"/>
          <p:nvPr/>
        </p:nvSpPr>
        <p:spPr>
          <a:xfrm>
            <a:off x="5747658" y="1219527"/>
            <a:ext cx="6110514" cy="5293757"/>
          </a:xfrm>
          <a:prstGeom prst="rect">
            <a:avLst/>
          </a:prstGeom>
          <a:noFill/>
        </p:spPr>
        <p:txBody>
          <a:bodyPr wrap="square">
            <a:spAutoFit/>
          </a:bodyPr>
          <a:lstStyle/>
          <a:p>
            <a:endParaRPr lang="it-IT" dirty="0"/>
          </a:p>
          <a:p>
            <a:pPr marL="342900" indent="-342900">
              <a:buFont typeface="Wingdings" panose="05000000000000000000" pitchFamily="2" charset="2"/>
              <a:buChar char="Ø"/>
            </a:pPr>
            <a:r>
              <a:rPr lang="it-IT" sz="2000" dirty="0">
                <a:latin typeface="Times New Roman" panose="02020603050405020304" pitchFamily="18" charset="0"/>
                <a:cs typeface="Times New Roman" panose="02020603050405020304" pitchFamily="18" charset="0"/>
              </a:rPr>
              <a:t>Il suo compito é assicurare l’istantanea vaporizzazione del campione. </a:t>
            </a:r>
          </a:p>
          <a:p>
            <a:endParaRPr lang="it-IT"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it-IT" sz="2000" dirty="0">
                <a:latin typeface="Times New Roman" panose="02020603050405020304" pitchFamily="18" charset="0"/>
                <a:cs typeface="Times New Roman" panose="02020603050405020304" pitchFamily="18" charset="0"/>
              </a:rPr>
              <a:t>La camera di iniezione è corredata da un sistema di resistenze variabili attraverso le quali è possibile fissare la temperatura ritenuta più adatta per la vaporizzazione della miscela. L’introduzione del campione viene effettuata con una iniezione su un apposito disco di gomma al silicone, posto tra una ghiera metallica e il dispositivi di attacco alla colonna. </a:t>
            </a:r>
          </a:p>
          <a:p>
            <a:endParaRPr lang="it-IT"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it-IT" sz="2000" dirty="0" err="1">
                <a:latin typeface="Times New Roman" panose="02020603050405020304" pitchFamily="18" charset="0"/>
                <a:cs typeface="Times New Roman" panose="02020603050405020304" pitchFamily="18" charset="0"/>
              </a:rPr>
              <a:t>Poichè</a:t>
            </a:r>
            <a:r>
              <a:rPr lang="it-IT" sz="2000" dirty="0">
                <a:latin typeface="Times New Roman" panose="02020603050405020304" pitchFamily="18" charset="0"/>
                <a:cs typeface="Times New Roman" panose="02020603050405020304" pitchFamily="18" charset="0"/>
              </a:rPr>
              <a:t> con l’uso di colonne capillari la quantità, di campione da iniettare é dell’ordine dei nano litri, e misurare queste quantità con siringhe é praticamente impossibile sono state messe a punto particolari tecniche di iniezione. </a:t>
            </a:r>
          </a:p>
        </p:txBody>
      </p:sp>
    </p:spTree>
    <p:extLst>
      <p:ext uri="{BB962C8B-B14F-4D97-AF65-F5344CB8AC3E}">
        <p14:creationId xmlns:p14="http://schemas.microsoft.com/office/powerpoint/2010/main" val="3720017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title"/>
          </p:nvPr>
        </p:nvSpPr>
        <p:spPr>
          <a:xfrm>
            <a:off x="-2063069" y="69496"/>
            <a:ext cx="10515600" cy="679904"/>
          </a:xfrm>
        </p:spPr>
        <p:txBody>
          <a:bodyPr>
            <a:normAutofit fontScale="90000"/>
          </a:bodyPr>
          <a:lstStyle/>
          <a:p>
            <a:pPr algn="ctr"/>
            <a:br>
              <a:rPr lang="it-IT" b="1" dirty="0">
                <a:solidFill>
                  <a:srgbClr val="FF0000"/>
                </a:solidFill>
              </a:rPr>
            </a:br>
            <a:r>
              <a:rPr lang="it-IT" b="1" dirty="0">
                <a:solidFill>
                  <a:schemeClr val="accent2">
                    <a:lumMod val="50000"/>
                  </a:schemeClr>
                </a:solidFill>
                <a:latin typeface="Freestyle Script" panose="030804020302050B0404" pitchFamily="66" charset="0"/>
              </a:rPr>
              <a:t>TECNICHE DI INIEZIONE</a:t>
            </a:r>
            <a:br>
              <a:rPr lang="it-IT" b="1" dirty="0">
                <a:solidFill>
                  <a:srgbClr val="FF0000"/>
                </a:solidFill>
              </a:rPr>
            </a:br>
            <a:endParaRPr lang="it-IT" b="1" dirty="0">
              <a:solidFill>
                <a:srgbClr val="FF0000"/>
              </a:solidFill>
            </a:endParaRPr>
          </a:p>
        </p:txBody>
      </p:sp>
      <p:sp>
        <p:nvSpPr>
          <p:cNvPr id="3" name="Sottotitolo 2">
            <a:extLst>
              <a:ext uri="{FF2B5EF4-FFF2-40B4-BE49-F238E27FC236}">
                <a16:creationId xmlns:a16="http://schemas.microsoft.com/office/drawing/2014/main" id="{C7D4A73B-1AA9-67AD-BAC9-AA30EC1A9EC9}"/>
              </a:ext>
            </a:extLst>
          </p:cNvPr>
          <p:cNvSpPr>
            <a:spLocks noGrp="1"/>
          </p:cNvSpPr>
          <p:nvPr>
            <p:ph type="body" idx="1"/>
          </p:nvPr>
        </p:nvSpPr>
        <p:spPr>
          <a:xfrm>
            <a:off x="825274" y="1141853"/>
            <a:ext cx="5157787" cy="475015"/>
          </a:xfrm>
        </p:spPr>
        <p:txBody>
          <a:bodyPr>
            <a:normAutofit/>
          </a:bodyPr>
          <a:lstStyle/>
          <a:p>
            <a:r>
              <a:rPr lang="it-IT" dirty="0">
                <a:solidFill>
                  <a:srgbClr val="FF0000"/>
                </a:solidFill>
                <a:latin typeface="Times New Roman" panose="02020603050405020304" pitchFamily="18" charset="0"/>
                <a:cs typeface="Times New Roman" panose="02020603050405020304" pitchFamily="18" charset="0"/>
              </a:rPr>
              <a:t>SPLIT</a:t>
            </a:r>
          </a:p>
        </p:txBody>
      </p:sp>
      <p:sp>
        <p:nvSpPr>
          <p:cNvPr id="4" name="Segnaposto contenuto 3"/>
          <p:cNvSpPr>
            <a:spLocks noGrp="1"/>
          </p:cNvSpPr>
          <p:nvPr>
            <p:ph sz="half" idx="2"/>
          </p:nvPr>
        </p:nvSpPr>
        <p:spPr>
          <a:xfrm>
            <a:off x="615837" y="2009321"/>
            <a:ext cx="5157787" cy="3684588"/>
          </a:xfrm>
        </p:spPr>
        <p:txBody>
          <a:bodyPr>
            <a:normAutofit fontScale="85000" lnSpcReduction="20000"/>
          </a:bodyPr>
          <a:lstStyle/>
          <a:p>
            <a:r>
              <a:rPr lang="it-IT" dirty="0">
                <a:latin typeface="Times New Roman" panose="02020603050405020304" pitchFamily="18" charset="0"/>
                <a:cs typeface="Times New Roman" panose="02020603050405020304" pitchFamily="18" charset="0"/>
              </a:rPr>
              <a:t>Lo </a:t>
            </a:r>
            <a:r>
              <a:rPr lang="it-IT" i="1" dirty="0">
                <a:latin typeface="Times New Roman" panose="02020603050405020304" pitchFamily="18" charset="0"/>
                <a:cs typeface="Times New Roman" panose="02020603050405020304" pitchFamily="18" charset="0"/>
              </a:rPr>
              <a:t>split</a:t>
            </a:r>
            <a:r>
              <a:rPr lang="it-IT" dirty="0">
                <a:latin typeface="Times New Roman" panose="02020603050405020304" pitchFamily="18" charset="0"/>
                <a:cs typeface="Times New Roman" panose="02020603050405020304" pitchFamily="18" charset="0"/>
              </a:rPr>
              <a:t> si usa quando il campione a causa della sua alta concentrazione potrebbe saturare la risposta del rilevatore ed uscendo fuori scala falsare il risultato dell'analisi; </a:t>
            </a:r>
          </a:p>
          <a:p>
            <a:r>
              <a:rPr lang="it-IT" dirty="0">
                <a:latin typeface="Times New Roman" panose="02020603050405020304" pitchFamily="18" charset="0"/>
                <a:cs typeface="Times New Roman" panose="02020603050405020304" pitchFamily="18" charset="0"/>
              </a:rPr>
              <a:t>lo </a:t>
            </a:r>
            <a:r>
              <a:rPr lang="it-IT" i="1" dirty="0">
                <a:latin typeface="Times New Roman" panose="02020603050405020304" pitchFamily="18" charset="0"/>
                <a:cs typeface="Times New Roman" panose="02020603050405020304" pitchFamily="18" charset="0"/>
              </a:rPr>
              <a:t>split</a:t>
            </a:r>
            <a:r>
              <a:rPr lang="it-IT" dirty="0">
                <a:latin typeface="Times New Roman" panose="02020603050405020304" pitchFamily="18" charset="0"/>
                <a:cs typeface="Times New Roman" panose="02020603050405020304" pitchFamily="18" charset="0"/>
              </a:rPr>
              <a:t> diluisce il campione nel gas di trasporto, ne libera una parte all'esterno mediante uno sfiatatoio e dopo un certo periodo di tempo lo immette in colonna. </a:t>
            </a:r>
          </a:p>
          <a:p>
            <a:r>
              <a:rPr lang="it-IT" dirty="0">
                <a:latin typeface="Times New Roman" panose="02020603050405020304" pitchFamily="18" charset="0"/>
                <a:cs typeface="Times New Roman" panose="02020603050405020304" pitchFamily="18" charset="0"/>
              </a:rPr>
              <a:t>Questo tipo di analisi viene solitamente effettuata in caso di essenze</a:t>
            </a:r>
          </a:p>
          <a:p>
            <a:endParaRPr lang="it-IT" dirty="0"/>
          </a:p>
          <a:p>
            <a:endParaRPr lang="it-IT"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384" y="2009321"/>
            <a:ext cx="3690087" cy="23391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CasellaDiTesto 8"/>
          <p:cNvSpPr txBox="1"/>
          <p:nvPr/>
        </p:nvSpPr>
        <p:spPr>
          <a:xfrm>
            <a:off x="7462384" y="4556686"/>
            <a:ext cx="3889829" cy="1477328"/>
          </a:xfrm>
          <a:prstGeom prst="rect">
            <a:avLst/>
          </a:prstGeom>
          <a:noFill/>
        </p:spPr>
        <p:txBody>
          <a:bodyPr wrap="square" rtlCol="0">
            <a:spAutoFit/>
          </a:bodyPr>
          <a:lstStyle/>
          <a:p>
            <a:r>
              <a:rPr lang="en-GB" altLang="it-IT" b="1" dirty="0">
                <a:latin typeface="Times New Roman" panose="02020603050405020304" pitchFamily="18" charset="0"/>
                <a:cs typeface="Times New Roman" panose="02020603050405020304" pitchFamily="18" charset="0"/>
              </a:rPr>
              <a:t>Nella </a:t>
            </a:r>
            <a:r>
              <a:rPr lang="en-GB" altLang="it-IT" b="1" dirty="0" err="1">
                <a:latin typeface="Times New Roman" panose="02020603050405020304" pitchFamily="18" charset="0"/>
                <a:cs typeface="Times New Roman" panose="02020603050405020304" pitchFamily="18" charset="0"/>
              </a:rPr>
              <a:t>versione</a:t>
            </a:r>
            <a:r>
              <a:rPr lang="en-GB" altLang="it-IT" b="1" dirty="0">
                <a:latin typeface="Times New Roman" panose="02020603050405020304" pitchFamily="18" charset="0"/>
                <a:cs typeface="Times New Roman" panose="02020603050405020304" pitchFamily="18" charset="0"/>
              </a:rPr>
              <a:t> split, la </a:t>
            </a:r>
            <a:r>
              <a:rPr lang="en-GB" altLang="it-IT" b="1" dirty="0" err="1">
                <a:latin typeface="Times New Roman" panose="02020603050405020304" pitchFamily="18" charset="0"/>
                <a:cs typeface="Times New Roman" panose="02020603050405020304" pitchFamily="18" charset="0"/>
              </a:rPr>
              <a:t>valvola</a:t>
            </a:r>
            <a:r>
              <a:rPr lang="en-GB" altLang="it-IT" b="1" dirty="0">
                <a:latin typeface="Times New Roman" panose="02020603050405020304" pitchFamily="18" charset="0"/>
                <a:cs typeface="Times New Roman" panose="02020603050405020304" pitchFamily="18" charset="0"/>
              </a:rPr>
              <a:t> di </a:t>
            </a:r>
            <a:r>
              <a:rPr lang="en-GB" altLang="it-IT" b="1" dirty="0" err="1">
                <a:latin typeface="Times New Roman" panose="02020603050405020304" pitchFamily="18" charset="0"/>
                <a:cs typeface="Times New Roman" panose="02020603050405020304" pitchFamily="18" charset="0"/>
              </a:rPr>
              <a:t>spurgo</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è</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aperta</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durante</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l’iniezione</a:t>
            </a:r>
            <a:r>
              <a:rPr lang="en-GB" altLang="it-IT" b="1" dirty="0">
                <a:latin typeface="Times New Roman" panose="02020603050405020304" pitchFamily="18" charset="0"/>
                <a:cs typeface="Times New Roman" panose="02020603050405020304" pitchFamily="18" charset="0"/>
              </a:rPr>
              <a:t> e </a:t>
            </a:r>
            <a:r>
              <a:rPr lang="en-GB" altLang="it-IT" b="1" dirty="0" err="1">
                <a:latin typeface="Times New Roman" panose="02020603050405020304" pitchFamily="18" charset="0"/>
                <a:cs typeface="Times New Roman" panose="02020603050405020304" pitchFamily="18" charset="0"/>
              </a:rPr>
              <a:t>si</a:t>
            </a:r>
            <a:r>
              <a:rPr lang="en-GB" altLang="it-IT" b="1" dirty="0">
                <a:latin typeface="Times New Roman" panose="02020603050405020304" pitchFamily="18" charset="0"/>
                <a:cs typeface="Times New Roman" panose="02020603050405020304" pitchFamily="18" charset="0"/>
              </a:rPr>
              <a:t> ha solo </a:t>
            </a:r>
            <a:r>
              <a:rPr lang="en-GB" altLang="it-IT" b="1" dirty="0" err="1">
                <a:latin typeface="Times New Roman" panose="02020603050405020304" pitchFamily="18" charset="0"/>
                <a:cs typeface="Times New Roman" panose="02020603050405020304" pitchFamily="18" charset="0"/>
              </a:rPr>
              <a:t>una</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piccola</a:t>
            </a:r>
            <a:r>
              <a:rPr lang="en-GB" altLang="it-IT" b="1" dirty="0">
                <a:latin typeface="Times New Roman" panose="02020603050405020304" pitchFamily="18" charset="0"/>
                <a:cs typeface="Times New Roman" panose="02020603050405020304" pitchFamily="18" charset="0"/>
              </a:rPr>
              <a:t> parte </a:t>
            </a:r>
            <a:r>
              <a:rPr lang="en-GB" altLang="it-IT" b="1" dirty="0" err="1">
                <a:latin typeface="Times New Roman" panose="02020603050405020304" pitchFamily="18" charset="0"/>
                <a:cs typeface="Times New Roman" panose="02020603050405020304" pitchFamily="18" charset="0"/>
              </a:rPr>
              <a:t>della</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miscela</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che</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entra</a:t>
            </a:r>
            <a:r>
              <a:rPr lang="en-GB" altLang="it-IT" b="1" dirty="0">
                <a:latin typeface="Times New Roman" panose="02020603050405020304" pitchFamily="18" charset="0"/>
                <a:cs typeface="Times New Roman" panose="02020603050405020304" pitchFamily="18" charset="0"/>
              </a:rPr>
              <a:t> in </a:t>
            </a:r>
            <a:r>
              <a:rPr lang="en-GB" altLang="it-IT" b="1" dirty="0" err="1">
                <a:latin typeface="Times New Roman" panose="02020603050405020304" pitchFamily="18" charset="0"/>
                <a:cs typeface="Times New Roman" panose="02020603050405020304" pitchFamily="18" charset="0"/>
              </a:rPr>
              <a:t>colonna</a:t>
            </a:r>
            <a:r>
              <a:rPr lang="en-GB" altLang="it-IT" b="1" dirty="0">
                <a:latin typeface="Times New Roman" panose="02020603050405020304" pitchFamily="18" charset="0"/>
                <a:cs typeface="Times New Roman" panose="02020603050405020304" pitchFamily="18" charset="0"/>
              </a:rPr>
              <a:t> </a:t>
            </a:r>
          </a:p>
          <a:p>
            <a:endParaRPr lang="it-IT" dirty="0"/>
          </a:p>
        </p:txBody>
      </p:sp>
    </p:spTree>
    <p:extLst>
      <p:ext uri="{BB962C8B-B14F-4D97-AF65-F5344CB8AC3E}">
        <p14:creationId xmlns:p14="http://schemas.microsoft.com/office/powerpoint/2010/main" val="3227046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421829" y="263237"/>
            <a:ext cx="10520491" cy="1535083"/>
          </a:xfrm>
        </p:spPr>
        <p:txBody>
          <a:bodyPr>
            <a:normAutofit/>
          </a:bodyPr>
          <a:lstStyle/>
          <a:p>
            <a:pPr algn="l"/>
            <a:r>
              <a:rPr lang="it-IT" dirty="0">
                <a:solidFill>
                  <a:srgbClr val="FF0000"/>
                </a:solidFill>
                <a:latin typeface="Freestyle Script" panose="030804020302050B0404" pitchFamily="66" charset="0"/>
                <a:cs typeface="Times New Roman" panose="02020603050405020304" pitchFamily="18" charset="0"/>
              </a:rPr>
              <a:t>LE SEPARAZIONI </a:t>
            </a:r>
            <a:r>
              <a:rPr lang="it-IT" sz="1800" dirty="0">
                <a:latin typeface="Times New Roman" panose="02020603050405020304" pitchFamily="18" charset="0"/>
                <a:cs typeface="Times New Roman" panose="02020603050405020304" pitchFamily="18" charset="0"/>
              </a:rPr>
              <a:t>possono essere parziali o complete, e il processo coinvolge il trasporto di materiale e la ridistribuzione spaziale dei suoi componenti.                                                       </a:t>
            </a:r>
          </a:p>
          <a:p>
            <a:pPr marL="285750" indent="-285750" algn="l">
              <a:buFont typeface="Wingdings" panose="05000000000000000000" pitchFamily="2" charset="2"/>
              <a:buChar char="§"/>
            </a:pPr>
            <a:r>
              <a:rPr lang="it-IT" sz="1800" dirty="0">
                <a:latin typeface="Times New Roman" panose="02020603050405020304" pitchFamily="18" charset="0"/>
                <a:cs typeface="Times New Roman" panose="02020603050405020304" pitchFamily="18" charset="0"/>
              </a:rPr>
              <a:t>La separazione richiede sempre energia. </a:t>
            </a:r>
          </a:p>
          <a:p>
            <a:pPr marL="285750" indent="-285750" algn="l">
              <a:buFont typeface="Wingdings" panose="05000000000000000000" pitchFamily="2" charset="2"/>
              <a:buChar char="§"/>
            </a:pPr>
            <a:r>
              <a:rPr lang="it-IT" sz="1800" dirty="0">
                <a:latin typeface="Times New Roman" panose="02020603050405020304" pitchFamily="18" charset="0"/>
                <a:cs typeface="Times New Roman" panose="02020603050405020304" pitchFamily="18" charset="0"/>
              </a:rPr>
              <a:t>Il processo di separazione da adottare dipende dal tipo di miscele</a:t>
            </a:r>
          </a:p>
          <a:p>
            <a:pPr algn="l"/>
            <a:endParaRPr lang="it-IT" sz="2400" dirty="0">
              <a:latin typeface="Times New Roman" panose="02020603050405020304" pitchFamily="18" charset="0"/>
              <a:cs typeface="Times New Roman" panose="02020603050405020304" pitchFamily="18" charset="0"/>
            </a:endParaRPr>
          </a:p>
          <a:p>
            <a:pPr algn="l"/>
            <a:endParaRPr lang="it-IT" dirty="0">
              <a:latin typeface="Times New Roman" panose="02020603050405020304" pitchFamily="18" charset="0"/>
              <a:cs typeface="Times New Roman" panose="02020603050405020304" pitchFamily="18" charset="0"/>
            </a:endParaRPr>
          </a:p>
          <a:p>
            <a:pPr algn="l"/>
            <a:endParaRPr lang="it-IT" sz="2400" dirty="0">
              <a:latin typeface="Times New Roman" panose="02020603050405020304" pitchFamily="18" charset="0"/>
              <a:cs typeface="Times New Roman" panose="02020603050405020304" pitchFamily="18" charset="0"/>
            </a:endParaRPr>
          </a:p>
          <a:p>
            <a:pPr algn="l"/>
            <a:endParaRPr lang="it-IT" dirty="0">
              <a:latin typeface="Times New Roman" panose="02020603050405020304" pitchFamily="18" charset="0"/>
              <a:cs typeface="Times New Roman" panose="02020603050405020304" pitchFamily="18" charset="0"/>
            </a:endParaRPr>
          </a:p>
          <a:p>
            <a:pPr algn="l"/>
            <a:endParaRPr lang="it-IT" sz="2400" dirty="0">
              <a:latin typeface="Times New Roman" panose="02020603050405020304" pitchFamily="18" charset="0"/>
              <a:cs typeface="Times New Roman" panose="02020603050405020304" pitchFamily="18" charset="0"/>
            </a:endParaRPr>
          </a:p>
          <a:p>
            <a:pPr algn="l"/>
            <a:endParaRPr lang="it-IT" dirty="0">
              <a:latin typeface="Times New Roman" panose="02020603050405020304" pitchFamily="18" charset="0"/>
              <a:cs typeface="Times New Roman" panose="02020603050405020304" pitchFamily="18" charset="0"/>
            </a:endParaRPr>
          </a:p>
          <a:p>
            <a:pPr algn="l"/>
            <a:endParaRPr lang="it-IT" sz="2400" dirty="0">
              <a:latin typeface="Times New Roman" panose="02020603050405020304" pitchFamily="18" charset="0"/>
              <a:cs typeface="Times New Roman" panose="02020603050405020304" pitchFamily="18" charset="0"/>
            </a:endParaRPr>
          </a:p>
          <a:p>
            <a:pPr algn="l"/>
            <a:endParaRPr lang="it-IT" dirty="0">
              <a:latin typeface="Times New Roman" panose="02020603050405020304" pitchFamily="18" charset="0"/>
              <a:cs typeface="Times New Roman" panose="02020603050405020304" pitchFamily="18" charset="0"/>
            </a:endParaRPr>
          </a:p>
          <a:p>
            <a:pPr algn="l"/>
            <a:endParaRPr lang="it-IT" sz="2400" dirty="0">
              <a:latin typeface="Times New Roman" panose="02020603050405020304" pitchFamily="18" charset="0"/>
              <a:cs typeface="Times New Roman" panose="02020603050405020304" pitchFamily="18" charset="0"/>
            </a:endParaRPr>
          </a:p>
          <a:p>
            <a:pPr algn="l"/>
            <a:endParaRPr lang="it-IT" sz="2200" dirty="0">
              <a:latin typeface="Times New Roman" panose="02020603050405020304" pitchFamily="18" charset="0"/>
              <a:cs typeface="Times New Roman" panose="02020603050405020304" pitchFamily="18" charset="0"/>
            </a:endParaRPr>
          </a:p>
          <a:p>
            <a:pPr algn="l"/>
            <a:endParaRPr lang="it-IT" sz="2400" dirty="0">
              <a:latin typeface="Times New Roman" panose="02020603050405020304" pitchFamily="18" charset="0"/>
              <a:cs typeface="Times New Roman" panose="02020603050405020304" pitchFamily="18" charset="0"/>
            </a:endParaRPr>
          </a:p>
          <a:p>
            <a:pPr algn="l"/>
            <a:endParaRPr lang="it-IT"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C134F8A0-FBD8-D6C1-8FF1-38ABD42112AA}"/>
              </a:ext>
            </a:extLst>
          </p:cNvPr>
          <p:cNvSpPr txBox="1"/>
          <p:nvPr/>
        </p:nvSpPr>
        <p:spPr>
          <a:xfrm>
            <a:off x="5646575" y="2312958"/>
            <a:ext cx="6004560" cy="4401205"/>
          </a:xfrm>
          <a:prstGeom prst="rect">
            <a:avLst/>
          </a:prstGeom>
          <a:solidFill>
            <a:schemeClr val="bg1"/>
          </a:solidFill>
        </p:spPr>
        <p:txBody>
          <a:bodyPr wrap="square">
            <a:spAutoFit/>
          </a:bodyPr>
          <a:lstStyle/>
          <a:p>
            <a:r>
              <a:rPr lang="it-IT" sz="2800" dirty="0">
                <a:solidFill>
                  <a:srgbClr val="FF0000"/>
                </a:solidFill>
                <a:latin typeface="Freestyle Script" panose="030804020302050B0404" pitchFamily="66" charset="0"/>
                <a:cs typeface="Times New Roman" panose="02020603050405020304" pitchFamily="18" charset="0"/>
              </a:rPr>
              <a:t>METODI DI SEPARAZIONE ANALITICA: </a:t>
            </a:r>
          </a:p>
          <a:p>
            <a:r>
              <a:rPr lang="it-IT" dirty="0">
                <a:latin typeface="Times New Roman" panose="02020603050405020304" pitchFamily="18" charset="0"/>
                <a:cs typeface="Times New Roman" panose="02020603050405020304" pitchFamily="18" charset="0"/>
              </a:rPr>
              <a:t>                                        </a:t>
            </a:r>
          </a:p>
          <a:p>
            <a:r>
              <a:rPr lang="it-IT" b="1" dirty="0">
                <a:latin typeface="Times New Roman" panose="02020603050405020304" pitchFamily="18" charset="0"/>
                <a:cs typeface="Times New Roman" panose="02020603050405020304" pitchFamily="18" charset="0"/>
              </a:rPr>
              <a:t>Filtrazione</a:t>
            </a:r>
            <a:r>
              <a:rPr lang="it-IT" dirty="0">
                <a:latin typeface="Times New Roman" panose="02020603050405020304" pitchFamily="18" charset="0"/>
                <a:cs typeface="Times New Roman" panose="02020603050405020304" pitchFamily="18" charset="0"/>
              </a:rPr>
              <a:t>: si basa sulla diversa dimensione</a:t>
            </a:r>
          </a:p>
          <a:p>
            <a:r>
              <a:rPr lang="it-IT" b="1" dirty="0">
                <a:latin typeface="Times New Roman" panose="02020603050405020304" pitchFamily="18" charset="0"/>
                <a:cs typeface="Times New Roman" panose="02020603050405020304" pitchFamily="18" charset="0"/>
              </a:rPr>
              <a:t>Decantazione</a:t>
            </a:r>
            <a:r>
              <a:rPr lang="it-IT" dirty="0">
                <a:latin typeface="Times New Roman" panose="02020603050405020304" pitchFamily="18" charset="0"/>
                <a:cs typeface="Times New Roman" panose="02020603050405020304" pitchFamily="18" charset="0"/>
              </a:rPr>
              <a:t>: si basa sulla diversa densità</a:t>
            </a:r>
          </a:p>
          <a:p>
            <a:r>
              <a:rPr lang="it-IT" b="1" dirty="0">
                <a:latin typeface="Times New Roman" panose="02020603050405020304" pitchFamily="18" charset="0"/>
                <a:cs typeface="Times New Roman" panose="02020603050405020304" pitchFamily="18" charset="0"/>
              </a:rPr>
              <a:t>Centrifugazione</a:t>
            </a:r>
            <a:r>
              <a:rPr lang="it-IT" dirty="0">
                <a:latin typeface="Times New Roman" panose="02020603050405020304" pitchFamily="18" charset="0"/>
                <a:cs typeface="Times New Roman" panose="02020603050405020304" pitchFamily="18" charset="0"/>
              </a:rPr>
              <a:t>: si basa sulla diversa densità </a:t>
            </a:r>
          </a:p>
          <a:p>
            <a:r>
              <a:rPr lang="it-IT" b="1" dirty="0">
                <a:latin typeface="Times New Roman" panose="02020603050405020304" pitchFamily="18" charset="0"/>
                <a:cs typeface="Times New Roman" panose="02020603050405020304" pitchFamily="18" charset="0"/>
              </a:rPr>
              <a:t>Cristallizzazione</a:t>
            </a:r>
            <a:r>
              <a:rPr lang="it-IT" dirty="0">
                <a:latin typeface="Times New Roman" panose="02020603050405020304" pitchFamily="18" charset="0"/>
                <a:cs typeface="Times New Roman" panose="02020603050405020304" pitchFamily="18" charset="0"/>
              </a:rPr>
              <a:t>: si basa sulla diversa solubilità</a:t>
            </a:r>
          </a:p>
          <a:p>
            <a:r>
              <a:rPr lang="it-IT" b="1" dirty="0">
                <a:latin typeface="Times New Roman" panose="02020603050405020304" pitchFamily="18" charset="0"/>
                <a:cs typeface="Times New Roman" panose="02020603050405020304" pitchFamily="18" charset="0"/>
              </a:rPr>
              <a:t>Estrazione con solvente</a:t>
            </a:r>
            <a:r>
              <a:rPr lang="it-IT" dirty="0">
                <a:latin typeface="Times New Roman" panose="02020603050405020304" pitchFamily="18" charset="0"/>
                <a:cs typeface="Times New Roman" panose="02020603050405020304" pitchFamily="18" charset="0"/>
              </a:rPr>
              <a:t>: si basa sulla diversa solubilità</a:t>
            </a:r>
          </a:p>
          <a:p>
            <a:r>
              <a:rPr lang="it-IT" b="1" dirty="0">
                <a:latin typeface="Times New Roman" panose="02020603050405020304" pitchFamily="18" charset="0"/>
                <a:cs typeface="Times New Roman" panose="02020603050405020304" pitchFamily="18" charset="0"/>
              </a:rPr>
              <a:t>Levigazione</a:t>
            </a:r>
            <a:r>
              <a:rPr lang="it-IT" dirty="0">
                <a:latin typeface="Times New Roman" panose="02020603050405020304" pitchFamily="18" charset="0"/>
                <a:cs typeface="Times New Roman" panose="02020603050405020304" pitchFamily="18" charset="0"/>
              </a:rPr>
              <a:t>: si basa sulla diversa densità</a:t>
            </a:r>
          </a:p>
          <a:p>
            <a:r>
              <a:rPr lang="it-IT" b="1" dirty="0">
                <a:latin typeface="Times New Roman" panose="02020603050405020304" pitchFamily="18" charset="0"/>
                <a:cs typeface="Times New Roman" panose="02020603050405020304" pitchFamily="18" charset="0"/>
              </a:rPr>
              <a:t>Flottazione</a:t>
            </a:r>
            <a:r>
              <a:rPr lang="it-IT" dirty="0">
                <a:latin typeface="Times New Roman" panose="02020603050405020304" pitchFamily="18" charset="0"/>
                <a:cs typeface="Times New Roman" panose="02020603050405020304" pitchFamily="18" charset="0"/>
              </a:rPr>
              <a:t>: si basa sulla diversa bagnabilità delle superfici</a:t>
            </a:r>
          </a:p>
          <a:p>
            <a:r>
              <a:rPr lang="it-IT" b="1" dirty="0">
                <a:latin typeface="Times New Roman" panose="02020603050405020304" pitchFamily="18" charset="0"/>
                <a:cs typeface="Times New Roman" panose="02020603050405020304" pitchFamily="18" charset="0"/>
              </a:rPr>
              <a:t>Distillazione</a:t>
            </a:r>
            <a:r>
              <a:rPr lang="it-IT" dirty="0">
                <a:latin typeface="Times New Roman" panose="02020603050405020304" pitchFamily="18" charset="0"/>
                <a:cs typeface="Times New Roman" panose="02020603050405020304" pitchFamily="18" charset="0"/>
              </a:rPr>
              <a:t>: si basa sulla diversa volatilità </a:t>
            </a:r>
          </a:p>
          <a:p>
            <a:r>
              <a:rPr lang="it-IT" b="1" dirty="0">
                <a:latin typeface="Times New Roman" panose="02020603050405020304" pitchFamily="18" charset="0"/>
                <a:cs typeface="Times New Roman" panose="02020603050405020304" pitchFamily="18" charset="0"/>
              </a:rPr>
              <a:t>Cromatografia</a:t>
            </a:r>
            <a:r>
              <a:rPr lang="it-IT" dirty="0">
                <a:latin typeface="Times New Roman" panose="02020603050405020304" pitchFamily="18" charset="0"/>
                <a:cs typeface="Times New Roman" panose="02020603050405020304" pitchFamily="18" charset="0"/>
              </a:rPr>
              <a:t>: si basa sulla diversa </a:t>
            </a:r>
            <a:r>
              <a:rPr lang="it-IT" dirty="0" err="1">
                <a:latin typeface="Times New Roman" panose="02020603050405020304" pitchFamily="18" charset="0"/>
                <a:cs typeface="Times New Roman" panose="02020603050405020304" pitchFamily="18" charset="0"/>
              </a:rPr>
              <a:t>adsorbibilità</a:t>
            </a:r>
            <a:endParaRPr lang="it-IT"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a:p>
            <a:r>
              <a:rPr lang="it-IT" dirty="0">
                <a:solidFill>
                  <a:srgbClr val="FF0000"/>
                </a:solidFill>
                <a:latin typeface="Times New Roman" panose="02020603050405020304" pitchFamily="18" charset="0"/>
                <a:cs typeface="Times New Roman" panose="02020603050405020304" pitchFamily="18" charset="0"/>
              </a:rPr>
              <a:t>I metodi più efficaci per la separazione di una miscela sono i metodi cromatografici.</a:t>
            </a:r>
          </a:p>
        </p:txBody>
      </p:sp>
      <p:pic>
        <p:nvPicPr>
          <p:cNvPr id="8" name="Immagine 7" descr="Immagine che contiene diagramma&#10;&#10;Descrizione generata automaticamente">
            <a:extLst>
              <a:ext uri="{FF2B5EF4-FFF2-40B4-BE49-F238E27FC236}">
                <a16:creationId xmlns:a16="http://schemas.microsoft.com/office/drawing/2014/main" id="{BBEA971D-7CF5-6BEE-62F6-C50CC8933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106" y="2126498"/>
            <a:ext cx="4127840" cy="4149285"/>
          </a:xfrm>
          <a:prstGeom prst="rect">
            <a:avLst/>
          </a:prstGeom>
        </p:spPr>
      </p:pic>
    </p:spTree>
    <p:extLst>
      <p:ext uri="{BB962C8B-B14F-4D97-AF65-F5344CB8AC3E}">
        <p14:creationId xmlns:p14="http://schemas.microsoft.com/office/powerpoint/2010/main" val="6425735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title"/>
          </p:nvPr>
        </p:nvSpPr>
        <p:spPr>
          <a:xfrm>
            <a:off x="-2063069" y="69496"/>
            <a:ext cx="10515600" cy="679904"/>
          </a:xfrm>
        </p:spPr>
        <p:txBody>
          <a:bodyPr>
            <a:normAutofit fontScale="90000"/>
          </a:bodyPr>
          <a:lstStyle/>
          <a:p>
            <a:pPr algn="ctr"/>
            <a:br>
              <a:rPr lang="it-IT" b="1" dirty="0">
                <a:solidFill>
                  <a:srgbClr val="FF0000"/>
                </a:solidFill>
              </a:rPr>
            </a:br>
            <a:r>
              <a:rPr lang="it-IT" b="1" dirty="0">
                <a:solidFill>
                  <a:schemeClr val="accent2">
                    <a:lumMod val="50000"/>
                  </a:schemeClr>
                </a:solidFill>
                <a:latin typeface="Freestyle Script" panose="030804020302050B0404" pitchFamily="66" charset="0"/>
              </a:rPr>
              <a:t>TECNICHE DI INIEZIONE</a:t>
            </a:r>
            <a:br>
              <a:rPr lang="it-IT" b="1" dirty="0">
                <a:solidFill>
                  <a:srgbClr val="FF0000"/>
                </a:solidFill>
              </a:rPr>
            </a:br>
            <a:endParaRPr lang="it-IT" b="1" dirty="0">
              <a:solidFill>
                <a:srgbClr val="FF0000"/>
              </a:solidFill>
            </a:endParaRPr>
          </a:p>
        </p:txBody>
      </p:sp>
      <p:sp>
        <p:nvSpPr>
          <p:cNvPr id="5" name="Segnaposto testo 4"/>
          <p:cNvSpPr>
            <a:spLocks noGrp="1"/>
          </p:cNvSpPr>
          <p:nvPr>
            <p:ph type="body" sz="quarter" idx="3"/>
          </p:nvPr>
        </p:nvSpPr>
        <p:spPr>
          <a:xfrm>
            <a:off x="6346372" y="1066332"/>
            <a:ext cx="5183188" cy="398009"/>
          </a:xfrm>
        </p:spPr>
        <p:txBody>
          <a:bodyPr>
            <a:normAutofit lnSpcReduction="10000"/>
          </a:bodyPr>
          <a:lstStyle/>
          <a:p>
            <a:r>
              <a:rPr lang="it-IT" dirty="0">
                <a:solidFill>
                  <a:srgbClr val="FF0000"/>
                </a:solidFill>
              </a:rPr>
              <a:t>SPLITLESS</a:t>
            </a:r>
          </a:p>
        </p:txBody>
      </p:sp>
      <p:sp>
        <p:nvSpPr>
          <p:cNvPr id="6" name="Segnaposto contenuto 5"/>
          <p:cNvSpPr>
            <a:spLocks noGrp="1"/>
          </p:cNvSpPr>
          <p:nvPr>
            <p:ph sz="quarter" idx="4"/>
          </p:nvPr>
        </p:nvSpPr>
        <p:spPr>
          <a:xfrm>
            <a:off x="6115731" y="1709071"/>
            <a:ext cx="5183188" cy="3684588"/>
          </a:xfrm>
        </p:spPr>
        <p:txBody>
          <a:bodyPr>
            <a:normAutofit fontScale="92500" lnSpcReduction="10000"/>
          </a:bodyPr>
          <a:lstStyle/>
          <a:p>
            <a:r>
              <a:rPr lang="it-IT" dirty="0">
                <a:latin typeface="Times New Roman" panose="02020603050405020304" pitchFamily="18" charset="0"/>
                <a:cs typeface="Times New Roman" panose="02020603050405020304" pitchFamily="18" charset="0"/>
              </a:rPr>
              <a:t>L'iniezione </a:t>
            </a:r>
            <a:r>
              <a:rPr lang="it-IT" i="1" dirty="0" err="1">
                <a:latin typeface="Times New Roman" panose="02020603050405020304" pitchFamily="18" charset="0"/>
                <a:cs typeface="Times New Roman" panose="02020603050405020304" pitchFamily="18" charset="0"/>
              </a:rPr>
              <a:t>splitless</a:t>
            </a:r>
            <a:r>
              <a:rPr lang="it-IT" dirty="0">
                <a:latin typeface="Times New Roman" panose="02020603050405020304" pitchFamily="18" charset="0"/>
                <a:cs typeface="Times New Roman" panose="02020603050405020304" pitchFamily="18" charset="0"/>
              </a:rPr>
              <a:t> invece invia direttamente in colonna tutto il, in tal caso il solvente dovrebbe essere sempre il primo ad arrivare e creare un picco visibile ed inconfondibile </a:t>
            </a:r>
          </a:p>
          <a:p>
            <a:r>
              <a:rPr lang="it-IT" dirty="0">
                <a:latin typeface="Times New Roman" panose="02020603050405020304" pitchFamily="18" charset="0"/>
                <a:cs typeface="Times New Roman" panose="02020603050405020304" pitchFamily="18" charset="0"/>
              </a:rPr>
              <a:t>Questo tipo di analisi viene usata ad esempio per l'identificazione degli acidi grassi volatili identificativi della maturazione o della putrefazione, o per le droghe.</a:t>
            </a:r>
          </a:p>
          <a:p>
            <a:endParaRPr lang="it-IT"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12" y="1767292"/>
            <a:ext cx="3558319" cy="225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CasellaDiTesto 9"/>
          <p:cNvSpPr txBox="1"/>
          <p:nvPr/>
        </p:nvSpPr>
        <p:spPr>
          <a:xfrm>
            <a:off x="710460" y="4043830"/>
            <a:ext cx="3684471" cy="2831544"/>
          </a:xfrm>
          <a:prstGeom prst="rect">
            <a:avLst/>
          </a:prstGeom>
          <a:noFill/>
        </p:spPr>
        <p:txBody>
          <a:bodyPr wrap="square" rtlCol="0">
            <a:spAutoFit/>
          </a:bodyPr>
          <a:lstStyle/>
          <a:p>
            <a:r>
              <a:rPr lang="en-GB" altLang="it-IT" b="1" dirty="0">
                <a:latin typeface="Times New Roman" panose="02020603050405020304" pitchFamily="18" charset="0"/>
                <a:cs typeface="Times New Roman" panose="02020603050405020304" pitchFamily="18" charset="0"/>
              </a:rPr>
              <a:t>Nella </a:t>
            </a:r>
            <a:r>
              <a:rPr lang="en-GB" altLang="it-IT" b="1" dirty="0" err="1">
                <a:latin typeface="Times New Roman" panose="02020603050405020304" pitchFamily="18" charset="0"/>
                <a:cs typeface="Times New Roman" panose="02020603050405020304" pitchFamily="18" charset="0"/>
              </a:rPr>
              <a:t>versione</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splitless</a:t>
            </a:r>
            <a:r>
              <a:rPr lang="en-GB" altLang="it-IT" b="1" dirty="0">
                <a:latin typeface="Times New Roman" panose="02020603050405020304" pitchFamily="18" charset="0"/>
                <a:cs typeface="Times New Roman" panose="02020603050405020304" pitchFamily="18" charset="0"/>
              </a:rPr>
              <a:t>, la </a:t>
            </a:r>
            <a:r>
              <a:rPr lang="en-GB" altLang="it-IT" b="1" dirty="0" err="1">
                <a:latin typeface="Times New Roman" panose="02020603050405020304" pitchFamily="18" charset="0"/>
                <a:cs typeface="Times New Roman" panose="02020603050405020304" pitchFamily="18" charset="0"/>
              </a:rPr>
              <a:t>valvola</a:t>
            </a:r>
            <a:r>
              <a:rPr lang="en-GB" altLang="it-IT" b="1" dirty="0">
                <a:latin typeface="Times New Roman" panose="02020603050405020304" pitchFamily="18" charset="0"/>
                <a:cs typeface="Times New Roman" panose="02020603050405020304" pitchFamily="18" charset="0"/>
              </a:rPr>
              <a:t> di </a:t>
            </a:r>
            <a:r>
              <a:rPr lang="en-GB" altLang="it-IT" b="1" dirty="0" err="1">
                <a:latin typeface="Times New Roman" panose="02020603050405020304" pitchFamily="18" charset="0"/>
                <a:cs typeface="Times New Roman" panose="02020603050405020304" pitchFamily="18" charset="0"/>
              </a:rPr>
              <a:t>spurgo</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è</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chiusa</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durante</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l’iniezione</a:t>
            </a:r>
            <a:r>
              <a:rPr lang="en-GB" altLang="it-IT" b="1" dirty="0">
                <a:latin typeface="Times New Roman" panose="02020603050405020304" pitchFamily="18" charset="0"/>
                <a:cs typeface="Times New Roman" panose="02020603050405020304" pitchFamily="18" charset="0"/>
              </a:rPr>
              <a:t>, e la </a:t>
            </a:r>
            <a:r>
              <a:rPr lang="en-GB" altLang="it-IT" b="1" dirty="0" err="1">
                <a:latin typeface="Times New Roman" panose="02020603050405020304" pitchFamily="18" charset="0"/>
                <a:cs typeface="Times New Roman" panose="02020603050405020304" pitchFamily="18" charset="0"/>
              </a:rPr>
              <a:t>miscela</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entra</a:t>
            </a:r>
            <a:r>
              <a:rPr lang="en-GB" altLang="it-IT" b="1" dirty="0">
                <a:latin typeface="Times New Roman" panose="02020603050405020304" pitchFamily="18" charset="0"/>
                <a:cs typeface="Times New Roman" panose="02020603050405020304" pitchFamily="18" charset="0"/>
              </a:rPr>
              <a:t> in </a:t>
            </a:r>
            <a:r>
              <a:rPr lang="en-GB" altLang="it-IT" b="1" dirty="0" err="1">
                <a:latin typeface="Times New Roman" panose="02020603050405020304" pitchFamily="18" charset="0"/>
                <a:cs typeface="Times New Roman" panose="02020603050405020304" pitchFamily="18" charset="0"/>
              </a:rPr>
              <a:t>colonna</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assieme</a:t>
            </a:r>
            <a:r>
              <a:rPr lang="en-GB" altLang="it-IT" b="1" dirty="0">
                <a:latin typeface="Times New Roman" panose="02020603050405020304" pitchFamily="18" charset="0"/>
                <a:cs typeface="Times New Roman" panose="02020603050405020304" pitchFamily="18" charset="0"/>
              </a:rPr>
              <a:t> al </a:t>
            </a:r>
            <a:r>
              <a:rPr lang="en-GB" altLang="it-IT" b="1" dirty="0" err="1">
                <a:latin typeface="Times New Roman" panose="02020603050405020304" pitchFamily="18" charset="0"/>
                <a:cs typeface="Times New Roman" panose="02020603050405020304" pitchFamily="18" charset="0"/>
              </a:rPr>
              <a:t>solvente</a:t>
            </a:r>
            <a:r>
              <a:rPr lang="en-GB" altLang="it-IT" b="1" dirty="0">
                <a:latin typeface="Times New Roman" panose="02020603050405020304" pitchFamily="18" charset="0"/>
                <a:cs typeface="Times New Roman" panose="02020603050405020304" pitchFamily="18" charset="0"/>
              </a:rPr>
              <a:t>. Gran parte del </a:t>
            </a:r>
            <a:r>
              <a:rPr lang="en-GB" altLang="it-IT" b="1" dirty="0" err="1">
                <a:latin typeface="Times New Roman" panose="02020603050405020304" pitchFamily="18" charset="0"/>
                <a:cs typeface="Times New Roman" panose="02020603050405020304" pitchFamily="18" charset="0"/>
              </a:rPr>
              <a:t>solvente</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più</a:t>
            </a:r>
            <a:r>
              <a:rPr lang="en-GB" altLang="it-IT" b="1" dirty="0">
                <a:latin typeface="Times New Roman" panose="02020603050405020304" pitchFamily="18" charset="0"/>
                <a:cs typeface="Times New Roman" panose="02020603050405020304" pitchFamily="18" charset="0"/>
              </a:rPr>
              <a:t> volatile, </a:t>
            </a:r>
            <a:r>
              <a:rPr lang="en-GB" altLang="it-IT" b="1" dirty="0" err="1">
                <a:latin typeface="Times New Roman" panose="02020603050405020304" pitchFamily="18" charset="0"/>
                <a:cs typeface="Times New Roman" panose="02020603050405020304" pitchFamily="18" charset="0"/>
              </a:rPr>
              <a:t>tende</a:t>
            </a:r>
            <a:r>
              <a:rPr lang="en-GB" altLang="it-IT" b="1" dirty="0">
                <a:latin typeface="Times New Roman" panose="02020603050405020304" pitchFamily="18" charset="0"/>
                <a:cs typeface="Times New Roman" panose="02020603050405020304" pitchFamily="18" charset="0"/>
              </a:rPr>
              <a:t> a </a:t>
            </a:r>
            <a:r>
              <a:rPr lang="en-GB" altLang="it-IT" b="1" dirty="0" err="1">
                <a:latin typeface="Times New Roman" panose="02020603050405020304" pitchFamily="18" charset="0"/>
                <a:cs typeface="Times New Roman" panose="02020603050405020304" pitchFamily="18" charset="0"/>
              </a:rPr>
              <a:t>rimanere</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nella</a:t>
            </a:r>
            <a:r>
              <a:rPr lang="en-GB" altLang="it-IT" b="1" dirty="0">
                <a:latin typeface="Times New Roman" panose="02020603050405020304" pitchFamily="18" charset="0"/>
                <a:cs typeface="Times New Roman" panose="02020603050405020304" pitchFamily="18" charset="0"/>
              </a:rPr>
              <a:t> camera di </a:t>
            </a:r>
            <a:r>
              <a:rPr lang="en-GB" altLang="it-IT" b="1" dirty="0" err="1">
                <a:latin typeface="Times New Roman" panose="02020603050405020304" pitchFamily="18" charset="0"/>
                <a:cs typeface="Times New Roman" panose="02020603050405020304" pitchFamily="18" charset="0"/>
              </a:rPr>
              <a:t>vaporizzazione</a:t>
            </a:r>
            <a:r>
              <a:rPr lang="en-GB" altLang="it-IT" b="1" dirty="0">
                <a:latin typeface="Times New Roman" panose="02020603050405020304" pitchFamily="18" charset="0"/>
                <a:cs typeface="Times New Roman" panose="02020603050405020304" pitchFamily="18" charset="0"/>
              </a:rPr>
              <a:t> e </a:t>
            </a:r>
            <a:r>
              <a:rPr lang="en-GB" altLang="it-IT" b="1" dirty="0" err="1">
                <a:latin typeface="Times New Roman" panose="02020603050405020304" pitchFamily="18" charset="0"/>
                <a:cs typeface="Times New Roman" panose="02020603050405020304" pitchFamily="18" charset="0"/>
              </a:rPr>
              <a:t>verrà</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eliminato</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quando</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viene</a:t>
            </a:r>
            <a:r>
              <a:rPr lang="en-GB" altLang="it-IT" b="1" dirty="0">
                <a:latin typeface="Times New Roman" panose="02020603050405020304" pitchFamily="18" charset="0"/>
                <a:cs typeface="Times New Roman" panose="02020603050405020304" pitchFamily="18" charset="0"/>
              </a:rPr>
              <a:t> </a:t>
            </a:r>
            <a:r>
              <a:rPr lang="en-GB" altLang="it-IT" b="1" dirty="0" err="1">
                <a:latin typeface="Times New Roman" panose="02020603050405020304" pitchFamily="18" charset="0"/>
                <a:cs typeface="Times New Roman" panose="02020603050405020304" pitchFamily="18" charset="0"/>
              </a:rPr>
              <a:t>aperta</a:t>
            </a:r>
            <a:r>
              <a:rPr lang="en-GB" altLang="it-IT" b="1" dirty="0">
                <a:latin typeface="Times New Roman" panose="02020603050405020304" pitchFamily="18" charset="0"/>
                <a:cs typeface="Times New Roman" panose="02020603050405020304" pitchFamily="18" charset="0"/>
              </a:rPr>
              <a:t> la </a:t>
            </a:r>
            <a:r>
              <a:rPr lang="en-GB" altLang="it-IT" b="1" dirty="0" err="1">
                <a:latin typeface="Times New Roman" panose="02020603050405020304" pitchFamily="18" charset="0"/>
                <a:cs typeface="Times New Roman" panose="02020603050405020304" pitchFamily="18" charset="0"/>
              </a:rPr>
              <a:t>valvola</a:t>
            </a:r>
            <a:r>
              <a:rPr lang="en-GB" altLang="it-IT" b="1" dirty="0">
                <a:latin typeface="Times New Roman" panose="02020603050405020304" pitchFamily="18" charset="0"/>
                <a:cs typeface="Times New Roman" panose="02020603050405020304" pitchFamily="18" charset="0"/>
              </a:rPr>
              <a:t> di </a:t>
            </a:r>
            <a:r>
              <a:rPr lang="en-GB" altLang="it-IT" b="1" dirty="0" err="1">
                <a:latin typeface="Times New Roman" panose="02020603050405020304" pitchFamily="18" charset="0"/>
                <a:cs typeface="Times New Roman" panose="02020603050405020304" pitchFamily="18" charset="0"/>
              </a:rPr>
              <a:t>spurgo</a:t>
            </a:r>
            <a:r>
              <a:rPr lang="en-GB" altLang="it-IT" b="1" dirty="0">
                <a:latin typeface="Times New Roman" panose="02020603050405020304" pitchFamily="18" charset="0"/>
                <a:cs typeface="Times New Roman" panose="02020603050405020304" pitchFamily="18" charset="0"/>
              </a:rPr>
              <a:t>. </a:t>
            </a:r>
          </a:p>
          <a:p>
            <a:endParaRPr lang="it-IT" sz="1600" dirty="0"/>
          </a:p>
        </p:txBody>
      </p:sp>
    </p:spTree>
    <p:extLst>
      <p:ext uri="{BB962C8B-B14F-4D97-AF65-F5344CB8AC3E}">
        <p14:creationId xmlns:p14="http://schemas.microsoft.com/office/powerpoint/2010/main" val="674600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496007" y="603704"/>
            <a:ext cx="8245151" cy="909411"/>
          </a:xfrm>
        </p:spPr>
        <p:txBody>
          <a:bodyPr>
            <a:normAutofit fontScale="90000"/>
          </a:bodyPr>
          <a:lstStyle/>
          <a:p>
            <a:r>
              <a:rPr lang="it-IT" b="1" dirty="0">
                <a:solidFill>
                  <a:schemeClr val="accent2">
                    <a:lumMod val="50000"/>
                  </a:schemeClr>
                </a:solidFill>
                <a:latin typeface="Freestyle Script" panose="030804020302050B0404" pitchFamily="66" charset="0"/>
              </a:rPr>
              <a:t>INIETTORI ON-COLUMN</a:t>
            </a: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653142" y="2192693"/>
            <a:ext cx="4723558" cy="3903306"/>
          </a:xfrm>
        </p:spPr>
        <p:txBody>
          <a:bodyPr>
            <a:normAutofit/>
          </a:bodyPr>
          <a:lstStyle/>
          <a:p>
            <a:pPr marL="327025" indent="-327025" algn="l">
              <a:lnSpc>
                <a:spcPct val="80000"/>
              </a:lnSpc>
              <a:spcBef>
                <a:spcPts val="600"/>
              </a:spcBef>
              <a:buClr>
                <a:srgbClr val="000066"/>
              </a:buClr>
              <a:buFont typeface="Tahoma" charset="0"/>
              <a:buChar char="•"/>
              <a:tabLst>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it-IT" dirty="0">
                <a:latin typeface="Times New Roman" panose="02020603050405020304" pitchFamily="18" charset="0"/>
                <a:cs typeface="Times New Roman" panose="02020603050405020304" pitchFamily="18" charset="0"/>
              </a:rPr>
              <a:t>La </a:t>
            </a:r>
            <a:r>
              <a:rPr lang="en-GB" altLang="it-IT" dirty="0" err="1">
                <a:latin typeface="Times New Roman" panose="02020603050405020304" pitchFamily="18" charset="0"/>
                <a:cs typeface="Times New Roman" panose="02020603050405020304" pitchFamily="18" charset="0"/>
              </a:rPr>
              <a:t>costruzione</a:t>
            </a:r>
            <a:r>
              <a:rPr lang="en-GB" altLang="it-IT" dirty="0">
                <a:latin typeface="Times New Roman" panose="02020603050405020304" pitchFamily="18" charset="0"/>
                <a:cs typeface="Times New Roman" panose="02020603050405020304" pitchFamily="18" charset="0"/>
              </a:rPr>
              <a:t> di </a:t>
            </a:r>
            <a:r>
              <a:rPr lang="en-GB" altLang="it-IT" dirty="0" err="1">
                <a:latin typeface="Times New Roman" panose="02020603050405020304" pitchFamily="18" charset="0"/>
                <a:cs typeface="Times New Roman" panose="02020603050405020304" pitchFamily="18" charset="0"/>
              </a:rPr>
              <a:t>siringhe</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capaci</a:t>
            </a:r>
            <a:r>
              <a:rPr lang="en-GB" altLang="it-IT" dirty="0">
                <a:latin typeface="Times New Roman" panose="02020603050405020304" pitchFamily="18" charset="0"/>
                <a:cs typeface="Times New Roman" panose="02020603050405020304" pitchFamily="18" charset="0"/>
              </a:rPr>
              <a:t> di </a:t>
            </a:r>
            <a:r>
              <a:rPr lang="en-GB" altLang="it-IT" dirty="0" err="1">
                <a:latin typeface="Times New Roman" panose="02020603050405020304" pitchFamily="18" charset="0"/>
                <a:cs typeface="Times New Roman" panose="02020603050405020304" pitchFamily="18" charset="0"/>
              </a:rPr>
              <a:t>iniettare</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anche</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pochi</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nanolitri</a:t>
            </a:r>
            <a:r>
              <a:rPr lang="en-GB" altLang="it-IT" dirty="0">
                <a:latin typeface="Times New Roman" panose="02020603050405020304" pitchFamily="18" charset="0"/>
                <a:cs typeface="Times New Roman" panose="02020603050405020304" pitchFamily="18" charset="0"/>
              </a:rPr>
              <a:t> ha </a:t>
            </a:r>
            <a:r>
              <a:rPr lang="en-GB" altLang="it-IT" dirty="0" err="1">
                <a:latin typeface="Times New Roman" panose="02020603050405020304" pitchFamily="18" charset="0"/>
                <a:cs typeface="Times New Roman" panose="02020603050405020304" pitchFamily="18" charset="0"/>
              </a:rPr>
              <a:t>consentito</a:t>
            </a:r>
            <a:r>
              <a:rPr lang="en-GB" altLang="it-IT" dirty="0">
                <a:latin typeface="Times New Roman" panose="02020603050405020304" pitchFamily="18" charset="0"/>
                <a:cs typeface="Times New Roman" panose="02020603050405020304" pitchFamily="18" charset="0"/>
              </a:rPr>
              <a:t> la </a:t>
            </a:r>
            <a:r>
              <a:rPr lang="en-GB" altLang="it-IT" dirty="0" err="1">
                <a:latin typeface="Times New Roman" panose="02020603050405020304" pitchFamily="18" charset="0"/>
                <a:cs typeface="Times New Roman" panose="02020603050405020304" pitchFamily="18" charset="0"/>
              </a:rPr>
              <a:t>costruzione</a:t>
            </a:r>
            <a:r>
              <a:rPr lang="en-GB" altLang="it-IT" dirty="0">
                <a:latin typeface="Times New Roman" panose="02020603050405020304" pitchFamily="18" charset="0"/>
                <a:cs typeface="Times New Roman" panose="02020603050405020304" pitchFamily="18" charset="0"/>
              </a:rPr>
              <a:t> di </a:t>
            </a:r>
            <a:r>
              <a:rPr lang="en-GB" altLang="it-IT" dirty="0" err="1">
                <a:latin typeface="Times New Roman" panose="02020603050405020304" pitchFamily="18" charset="0"/>
                <a:cs typeface="Times New Roman" panose="02020603050405020304" pitchFamily="18" charset="0"/>
              </a:rPr>
              <a:t>iniettori</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che</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immettano</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il</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campione</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direttamente</a:t>
            </a:r>
            <a:r>
              <a:rPr lang="en-GB" altLang="it-IT" dirty="0">
                <a:latin typeface="Times New Roman" panose="02020603050405020304" pitchFamily="18" charset="0"/>
                <a:cs typeface="Times New Roman" panose="02020603050405020304" pitchFamily="18" charset="0"/>
              </a:rPr>
              <a:t> in </a:t>
            </a:r>
            <a:r>
              <a:rPr lang="en-GB" altLang="it-IT" dirty="0" err="1">
                <a:latin typeface="Times New Roman" panose="02020603050405020304" pitchFamily="18" charset="0"/>
                <a:cs typeface="Times New Roman" panose="02020603050405020304" pitchFamily="18" charset="0"/>
              </a:rPr>
              <a:t>colonna</a:t>
            </a:r>
            <a:r>
              <a:rPr lang="en-GB" altLang="it-IT" dirty="0">
                <a:latin typeface="Times New Roman" panose="02020603050405020304" pitchFamily="18" charset="0"/>
                <a:cs typeface="Times New Roman" panose="02020603050405020304" pitchFamily="18" charset="0"/>
              </a:rPr>
              <a:t>. </a:t>
            </a:r>
          </a:p>
          <a:p>
            <a:pPr marL="327025" indent="-327025" algn="l">
              <a:lnSpc>
                <a:spcPct val="80000"/>
              </a:lnSpc>
              <a:spcBef>
                <a:spcPts val="600"/>
              </a:spcBef>
              <a:buClr>
                <a:srgbClr val="000066"/>
              </a:buClr>
              <a:buFont typeface="Tahoma" charset="0"/>
              <a:buChar char="•"/>
              <a:tabLst>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it-IT" dirty="0" err="1">
                <a:latin typeface="Times New Roman" panose="02020603050405020304" pitchFamily="18" charset="0"/>
                <a:cs typeface="Times New Roman" panose="02020603050405020304" pitchFamily="18" charset="0"/>
              </a:rPr>
              <a:t>Gli</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iniettori</a:t>
            </a:r>
            <a:r>
              <a:rPr lang="en-GB" altLang="it-IT" dirty="0">
                <a:latin typeface="Times New Roman" panose="02020603050405020304" pitchFamily="18" charset="0"/>
                <a:cs typeface="Times New Roman" panose="02020603050405020304" pitchFamily="18" charset="0"/>
              </a:rPr>
              <a:t> On-Column </a:t>
            </a:r>
            <a:r>
              <a:rPr lang="en-GB" altLang="it-IT" dirty="0" err="1">
                <a:latin typeface="Times New Roman" panose="02020603050405020304" pitchFamily="18" charset="0"/>
                <a:cs typeface="Times New Roman" panose="02020603050405020304" pitchFamily="18" charset="0"/>
              </a:rPr>
              <a:t>hanno</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una</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valvola</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che</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si</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apre</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all’istante</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quando</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l’ago</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sta</a:t>
            </a:r>
            <a:r>
              <a:rPr lang="en-GB" altLang="it-IT" dirty="0">
                <a:latin typeface="Times New Roman" panose="02020603050405020304" pitchFamily="18" charset="0"/>
                <a:cs typeface="Times New Roman" panose="02020603050405020304" pitchFamily="18" charset="0"/>
              </a:rPr>
              <a:t> per </a:t>
            </a:r>
            <a:r>
              <a:rPr lang="en-GB" altLang="it-IT" dirty="0" err="1">
                <a:latin typeface="Times New Roman" panose="02020603050405020304" pitchFamily="18" charset="0"/>
                <a:cs typeface="Times New Roman" panose="02020603050405020304" pitchFamily="18" charset="0"/>
              </a:rPr>
              <a:t>toccarla</a:t>
            </a:r>
            <a:r>
              <a:rPr lang="en-GB" altLang="it-IT" dirty="0">
                <a:latin typeface="Times New Roman" panose="02020603050405020304" pitchFamily="18" charset="0"/>
                <a:cs typeface="Times New Roman" panose="02020603050405020304" pitchFamily="18" charset="0"/>
              </a:rPr>
              <a:t>, e </a:t>
            </a:r>
            <a:r>
              <a:rPr lang="en-GB" altLang="it-IT" dirty="0" err="1">
                <a:latin typeface="Times New Roman" panose="02020603050405020304" pitchFamily="18" charset="0"/>
                <a:cs typeface="Times New Roman" panose="02020603050405020304" pitchFamily="18" charset="0"/>
              </a:rPr>
              <a:t>si</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richiude</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subito</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dopo</a:t>
            </a:r>
            <a:r>
              <a:rPr lang="en-GB" altLang="it-IT" dirty="0">
                <a:latin typeface="Times New Roman" panose="02020603050405020304" pitchFamily="18" charset="0"/>
                <a:cs typeface="Times New Roman" panose="02020603050405020304" pitchFamily="18" charset="0"/>
              </a:rPr>
              <a:t> la </a:t>
            </a:r>
            <a:r>
              <a:rPr lang="en-GB" altLang="it-IT" dirty="0" err="1">
                <a:latin typeface="Times New Roman" panose="02020603050405020304" pitchFamily="18" charset="0"/>
                <a:cs typeface="Times New Roman" panose="02020603050405020304" pitchFamily="18" charset="0"/>
              </a:rPr>
              <a:t>sua</a:t>
            </a:r>
            <a:r>
              <a:rPr lang="en-GB" altLang="it-IT" dirty="0">
                <a:latin typeface="Times New Roman" panose="02020603050405020304" pitchFamily="18" charset="0"/>
                <a:cs typeface="Times New Roman" panose="02020603050405020304" pitchFamily="18" charset="0"/>
              </a:rPr>
              <a:t> </a:t>
            </a:r>
            <a:r>
              <a:rPr lang="en-GB" altLang="it-IT" dirty="0" err="1">
                <a:latin typeface="Times New Roman" panose="02020603050405020304" pitchFamily="18" charset="0"/>
                <a:cs typeface="Times New Roman" panose="02020603050405020304" pitchFamily="18" charset="0"/>
              </a:rPr>
              <a:t>uscita</a:t>
            </a:r>
            <a:r>
              <a:rPr lang="en-GB" altLang="it-IT" dirty="0">
                <a:latin typeface="Times New Roman" panose="02020603050405020304" pitchFamily="18" charset="0"/>
                <a:cs typeface="Times New Roman" panose="02020603050405020304" pitchFamily="18" charset="0"/>
              </a:rPr>
              <a:t>.</a:t>
            </a:r>
          </a:p>
          <a:p>
            <a:pPr marL="327025" indent="-327025" algn="l">
              <a:lnSpc>
                <a:spcPct val="80000"/>
              </a:lnSpc>
              <a:spcBef>
                <a:spcPts val="600"/>
              </a:spcBef>
              <a:buClr>
                <a:srgbClr val="000066"/>
              </a:buClr>
              <a:tabLst>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it-IT" dirty="0"/>
          </a:p>
          <a:p>
            <a:endParaRPr lang="it-IT" dirty="0">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3436" y="1686834"/>
            <a:ext cx="3789362" cy="4915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1681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3535998" y="333828"/>
            <a:ext cx="12113941" cy="836341"/>
          </a:xfrm>
        </p:spPr>
        <p:txBody>
          <a:bodyPr>
            <a:normAutofit fontScale="90000"/>
          </a:bodyPr>
          <a:lstStyle/>
          <a:p>
            <a:br>
              <a:rPr lang="it-IT" b="1" dirty="0"/>
            </a:br>
            <a:r>
              <a:rPr lang="it-IT" b="1" dirty="0">
                <a:solidFill>
                  <a:schemeClr val="accent2">
                    <a:lumMod val="50000"/>
                  </a:schemeClr>
                </a:solidFill>
                <a:latin typeface="Freestyle Script" panose="030804020302050B0404" pitchFamily="66" charset="0"/>
              </a:rPr>
              <a:t>COLONNA</a:t>
            </a: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165145" y="1679348"/>
            <a:ext cx="6250170" cy="4550907"/>
          </a:xfrm>
        </p:spPr>
        <p:txBody>
          <a:bodyPr>
            <a:normAutofit/>
          </a:bodyPr>
          <a:lstStyle/>
          <a:p>
            <a:pPr marL="342900" indent="-342900">
              <a:buFont typeface="Wingdings" panose="05000000000000000000" pitchFamily="2" charset="2"/>
              <a:buChar char="§"/>
            </a:pPr>
            <a:r>
              <a:rPr lang="it-IT" dirty="0">
                <a:latin typeface="Times New Roman" panose="02020603050405020304" pitchFamily="18" charset="0"/>
                <a:cs typeface="Times New Roman" panose="02020603050405020304" pitchFamily="18" charset="0"/>
              </a:rPr>
              <a:t>La colonna può essere di due tipi: </a:t>
            </a:r>
          </a:p>
          <a:p>
            <a:r>
              <a:rPr lang="it-IT" b="1" i="1" dirty="0">
                <a:solidFill>
                  <a:srgbClr val="FF0000"/>
                </a:solidFill>
                <a:latin typeface="Times New Roman" panose="02020603050405020304" pitchFamily="18" charset="0"/>
                <a:cs typeface="Times New Roman" panose="02020603050405020304" pitchFamily="18" charset="0"/>
              </a:rPr>
              <a:t>impaccata,</a:t>
            </a:r>
          </a:p>
          <a:p>
            <a:r>
              <a:rPr lang="it-IT" b="1" i="1" dirty="0">
                <a:solidFill>
                  <a:srgbClr val="FF0000"/>
                </a:solidFill>
                <a:latin typeface="Times New Roman" panose="02020603050405020304" pitchFamily="18" charset="0"/>
                <a:cs typeface="Times New Roman" panose="02020603050405020304" pitchFamily="18" charset="0"/>
              </a:rPr>
              <a:t>capillare</a:t>
            </a:r>
            <a:r>
              <a:rPr lang="it-IT" dirty="0">
                <a:latin typeface="Times New Roman" panose="02020603050405020304" pitchFamily="18" charset="0"/>
                <a:cs typeface="Times New Roman" panose="02020603050405020304" pitchFamily="18" charset="0"/>
              </a:rPr>
              <a:t>.</a:t>
            </a:r>
          </a:p>
          <a:p>
            <a:r>
              <a:rPr lang="it-IT" dirty="0">
                <a:latin typeface="Times New Roman" panose="02020603050405020304" pitchFamily="18" charset="0"/>
                <a:cs typeface="Times New Roman" panose="02020603050405020304" pitchFamily="18" charset="0"/>
              </a:rPr>
              <a:t>Le colonne sono alloggiate in una </a:t>
            </a:r>
            <a:r>
              <a:rPr lang="it-IT" b="1" i="1" dirty="0">
                <a:latin typeface="Times New Roman" panose="02020603050405020304" pitchFamily="18" charset="0"/>
                <a:cs typeface="Times New Roman" panose="02020603050405020304" pitchFamily="18" charset="0"/>
              </a:rPr>
              <a:t>camera termostatica</a:t>
            </a:r>
            <a:r>
              <a:rPr lang="it-IT" dirty="0">
                <a:latin typeface="Times New Roman" panose="02020603050405020304" pitchFamily="18" charset="0"/>
                <a:cs typeface="Times New Roman" panose="02020603050405020304" pitchFamily="18" charset="0"/>
              </a:rPr>
              <a:t>, in genere a circolazione di aria calda, con questo sistema viene assicurata una buona stabilità di temperatura. </a:t>
            </a:r>
          </a:p>
          <a:p>
            <a:r>
              <a:rPr lang="it-IT" dirty="0">
                <a:latin typeface="Times New Roman" panose="02020603050405020304" pitchFamily="18" charset="0"/>
                <a:cs typeface="Times New Roman" panose="02020603050405020304" pitchFamily="18" charset="0"/>
              </a:rPr>
              <a:t>Un dispositivo permette all’operatore di fissare la temperatura, la quale può essere mantenuta costante per tutta la durata dell’analisi (isoterma) oppure fatta variare (programmata). </a:t>
            </a:r>
          </a:p>
          <a:p>
            <a:endParaRPr lang="it-IT" dirty="0">
              <a:latin typeface="Times New Roman" panose="02020603050405020304" pitchFamily="18" charset="0"/>
              <a:cs typeface="Times New Roman" panose="02020603050405020304" pitchFamily="18" charset="0"/>
            </a:endParaRPr>
          </a:p>
        </p:txBody>
      </p:sp>
      <p:pic>
        <p:nvPicPr>
          <p:cNvPr id="7" name="Immagine 6">
            <a:extLst>
              <a:ext uri="{FF2B5EF4-FFF2-40B4-BE49-F238E27FC236}">
                <a16:creationId xmlns:a16="http://schemas.microsoft.com/office/drawing/2014/main" id="{28D081C9-EE19-B797-2D6D-807E9A84F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0685" y="2198914"/>
            <a:ext cx="3048000" cy="3048000"/>
          </a:xfrm>
          <a:prstGeom prst="rect">
            <a:avLst/>
          </a:prstGeom>
        </p:spPr>
      </p:pic>
      <p:sp>
        <p:nvSpPr>
          <p:cNvPr id="8" name="Ovale 7">
            <a:extLst>
              <a:ext uri="{FF2B5EF4-FFF2-40B4-BE49-F238E27FC236}">
                <a16:creationId xmlns:a16="http://schemas.microsoft.com/office/drawing/2014/main" id="{52D24D98-ED2D-B307-1A47-8C81D23707E7}"/>
              </a:ext>
            </a:extLst>
          </p:cNvPr>
          <p:cNvSpPr/>
          <p:nvPr/>
        </p:nvSpPr>
        <p:spPr>
          <a:xfrm>
            <a:off x="8142513" y="3095172"/>
            <a:ext cx="2540000" cy="2061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3015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title"/>
          </p:nvPr>
        </p:nvSpPr>
        <p:spPr/>
        <p:txBody>
          <a:bodyPr>
            <a:normAutofit/>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body" idx="1"/>
          </p:nvPr>
        </p:nvSpPr>
        <p:spPr>
          <a:xfrm>
            <a:off x="360816" y="211845"/>
            <a:ext cx="5157787" cy="575791"/>
          </a:xfrm>
        </p:spPr>
        <p:txBody>
          <a:bodyPr>
            <a:normAutofit/>
          </a:bodyPr>
          <a:lstStyle/>
          <a:p>
            <a:r>
              <a:rPr lang="it-IT" dirty="0">
                <a:solidFill>
                  <a:srgbClr val="FF0000"/>
                </a:solidFill>
                <a:latin typeface="Times New Roman" panose="02020603050405020304" pitchFamily="18" charset="0"/>
                <a:cs typeface="Times New Roman" panose="02020603050405020304" pitchFamily="18" charset="0"/>
              </a:rPr>
              <a:t>COLONNA IMPACCATA</a:t>
            </a:r>
          </a:p>
        </p:txBody>
      </p:sp>
      <p:sp>
        <p:nvSpPr>
          <p:cNvPr id="4" name="Segnaposto contenuto 3"/>
          <p:cNvSpPr>
            <a:spLocks noGrp="1"/>
          </p:cNvSpPr>
          <p:nvPr>
            <p:ph sz="half" idx="2"/>
          </p:nvPr>
        </p:nvSpPr>
        <p:spPr>
          <a:xfrm>
            <a:off x="154353" y="940915"/>
            <a:ext cx="5869075" cy="4578115"/>
          </a:xfrm>
        </p:spPr>
        <p:txBody>
          <a:bodyPr>
            <a:normAutofit/>
          </a:bodyPr>
          <a:lstStyle/>
          <a:p>
            <a:r>
              <a:rPr lang="it-IT" sz="2200" dirty="0">
                <a:latin typeface="Times New Roman" panose="02020603050405020304" pitchFamily="18" charset="0"/>
                <a:cs typeface="Times New Roman" panose="02020603050405020304" pitchFamily="18" charset="0"/>
              </a:rPr>
              <a:t>L’impaccata usata nella gas-cromatografia classica, comporta una separazione in colonna di acciaio o di vetro riempita di materiale inerte (supporto per la fase stazionaria) sul quale è distribuita una pellicola sottile di liquido (fase stazionaria) continuamente attraversata da un gas (fase mobile) detto gas di trasporto. </a:t>
            </a:r>
          </a:p>
          <a:p>
            <a:r>
              <a:rPr lang="it-IT" sz="2200" dirty="0">
                <a:latin typeface="Times New Roman" panose="02020603050405020304" pitchFamily="18" charset="0"/>
                <a:cs typeface="Times New Roman" panose="02020603050405020304" pitchFamily="18" charset="0"/>
              </a:rPr>
              <a:t>Il processo di separazione è limitato dalla lentezza di eluizione della molecole del campione lungo la colonna. </a:t>
            </a:r>
          </a:p>
          <a:p>
            <a:endParaRPr lang="it-IT" dirty="0"/>
          </a:p>
        </p:txBody>
      </p:sp>
      <p:sp>
        <p:nvSpPr>
          <p:cNvPr id="5" name="Segnaposto testo 4"/>
          <p:cNvSpPr>
            <a:spLocks noGrp="1"/>
          </p:cNvSpPr>
          <p:nvPr>
            <p:ph type="body" sz="quarter" idx="3"/>
          </p:nvPr>
        </p:nvSpPr>
        <p:spPr>
          <a:xfrm>
            <a:off x="6673399" y="-46831"/>
            <a:ext cx="5183188" cy="823912"/>
          </a:xfrm>
        </p:spPr>
        <p:txBody>
          <a:bodyPr/>
          <a:lstStyle/>
          <a:p>
            <a:r>
              <a:rPr lang="it-IT" dirty="0">
                <a:solidFill>
                  <a:srgbClr val="FF0000"/>
                </a:solidFill>
                <a:latin typeface="Times New Roman" charset="0"/>
                <a:ea typeface="Times New Roman" charset="0"/>
                <a:cs typeface="Times New Roman" charset="0"/>
              </a:rPr>
              <a:t>COLONNA CAPILLARE</a:t>
            </a:r>
          </a:p>
        </p:txBody>
      </p:sp>
      <p:sp>
        <p:nvSpPr>
          <p:cNvPr id="6" name="Segnaposto contenuto 5"/>
          <p:cNvSpPr>
            <a:spLocks noGrp="1"/>
          </p:cNvSpPr>
          <p:nvPr>
            <p:ph sz="quarter" idx="4"/>
          </p:nvPr>
        </p:nvSpPr>
        <p:spPr>
          <a:xfrm>
            <a:off x="6625771" y="940916"/>
            <a:ext cx="5331960" cy="4578115"/>
          </a:xfrm>
        </p:spPr>
        <p:txBody>
          <a:bodyPr>
            <a:normAutofit/>
          </a:bodyPr>
          <a:lstStyle/>
          <a:p>
            <a:r>
              <a:rPr lang="it-IT" sz="2200" dirty="0">
                <a:latin typeface="Times New Roman" panose="02020603050405020304" pitchFamily="18" charset="0"/>
                <a:cs typeface="Times New Roman" panose="02020603050405020304" pitchFamily="18" charset="0"/>
              </a:rPr>
              <a:t>La capillare, di uso comune, rappresenta un’importante innovazione per la sua rapidità̀ di eluizione e per una migliore risoluzione.</a:t>
            </a:r>
          </a:p>
          <a:p>
            <a:r>
              <a:rPr lang="it-IT" sz="2200" dirty="0">
                <a:latin typeface="Times New Roman" panose="02020603050405020304" pitchFamily="18" charset="0"/>
                <a:cs typeface="Times New Roman" panose="02020603050405020304" pitchFamily="18" charset="0"/>
              </a:rPr>
              <a:t> Essa è molto più̀ lunga dell’impaccata di diametro molto minore e quindi contiene una quantità̀ molto minore di fase stazionaria, per cui la quantità di campione da iniettare è molto più piccola e viene eluita prima. </a:t>
            </a:r>
          </a:p>
          <a:p>
            <a:endParaRPr lang="it-IT" dirty="0"/>
          </a:p>
        </p:txBody>
      </p:sp>
      <p:pic>
        <p:nvPicPr>
          <p:cNvPr id="8" name="Immagine 7">
            <a:extLst>
              <a:ext uri="{FF2B5EF4-FFF2-40B4-BE49-F238E27FC236}">
                <a16:creationId xmlns:a16="http://schemas.microsoft.com/office/drawing/2014/main" id="{045E1DBE-5EF1-AC07-01A8-A31DF09BC553}"/>
              </a:ext>
            </a:extLst>
          </p:cNvPr>
          <p:cNvPicPr>
            <a:picLocks noChangeAspect="1"/>
          </p:cNvPicPr>
          <p:nvPr/>
        </p:nvPicPr>
        <p:blipFill rotWithShape="1">
          <a:blip r:embed="rId3">
            <a:extLst>
              <a:ext uri="{28A0092B-C50C-407E-A947-70E740481C1C}">
                <a14:useLocalDpi xmlns:a14="http://schemas.microsoft.com/office/drawing/2010/main" val="0"/>
              </a:ext>
            </a:extLst>
          </a:blip>
          <a:srcRect l="3426" t="24520" r="46417" b="4191"/>
          <a:stretch/>
        </p:blipFill>
        <p:spPr>
          <a:xfrm>
            <a:off x="1741715" y="4340221"/>
            <a:ext cx="2209346" cy="2357617"/>
          </a:xfrm>
          <a:prstGeom prst="rect">
            <a:avLst/>
          </a:prstGeom>
        </p:spPr>
      </p:pic>
      <p:pic>
        <p:nvPicPr>
          <p:cNvPr id="14" name="Immagine 13">
            <a:extLst>
              <a:ext uri="{FF2B5EF4-FFF2-40B4-BE49-F238E27FC236}">
                <a16:creationId xmlns:a16="http://schemas.microsoft.com/office/drawing/2014/main" id="{B8F6BE4F-D6C7-102E-DF50-5675F21D5AF5}"/>
              </a:ext>
            </a:extLst>
          </p:cNvPr>
          <p:cNvPicPr>
            <a:picLocks noChangeAspect="1"/>
          </p:cNvPicPr>
          <p:nvPr/>
        </p:nvPicPr>
        <p:blipFill rotWithShape="1">
          <a:blip r:embed="rId4">
            <a:extLst>
              <a:ext uri="{28A0092B-C50C-407E-A947-70E740481C1C}">
                <a14:useLocalDpi xmlns:a14="http://schemas.microsoft.com/office/drawing/2010/main" val="0"/>
              </a:ext>
            </a:extLst>
          </a:blip>
          <a:srcRect t="38965"/>
          <a:stretch/>
        </p:blipFill>
        <p:spPr>
          <a:xfrm>
            <a:off x="6726689" y="4371820"/>
            <a:ext cx="4628699" cy="2121055"/>
          </a:xfrm>
          <a:prstGeom prst="rect">
            <a:avLst/>
          </a:prstGeom>
        </p:spPr>
      </p:pic>
    </p:spTree>
    <p:extLst>
      <p:ext uri="{BB962C8B-B14F-4D97-AF65-F5344CB8AC3E}">
        <p14:creationId xmlns:p14="http://schemas.microsoft.com/office/powerpoint/2010/main" val="1268657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3860800" y="188686"/>
            <a:ext cx="12192000" cy="858643"/>
          </a:xfrm>
        </p:spPr>
        <p:txBody>
          <a:bodyPr>
            <a:normAutofit fontScale="90000"/>
          </a:bodyPr>
          <a:lstStyle/>
          <a:p>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br>
              <a:rPr lang="it-IT" b="1" dirty="0">
                <a:solidFill>
                  <a:srgbClr val="FF0000"/>
                </a:solidFill>
              </a:rPr>
            </a:br>
            <a:r>
              <a:rPr lang="it-IT" b="1" dirty="0">
                <a:solidFill>
                  <a:schemeClr val="accent2">
                    <a:lumMod val="50000"/>
                  </a:schemeClr>
                </a:solidFill>
                <a:latin typeface="Freestyle Script" panose="030804020302050B0404" pitchFamily="66" charset="0"/>
              </a:rPr>
              <a:t>     RIVELATORE </a:t>
            </a: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348176" y="1308693"/>
            <a:ext cx="5595424" cy="4841384"/>
          </a:xfrm>
        </p:spPr>
        <p:txBody>
          <a:bodyPr>
            <a:normAutofit/>
          </a:bodyPr>
          <a:lstStyle/>
          <a:p>
            <a:r>
              <a:rPr lang="it-IT" sz="2000" dirty="0">
                <a:latin typeface="Times New Roman" panose="02020603050405020304" pitchFamily="18" charset="0"/>
                <a:cs typeface="Times New Roman" panose="02020603050405020304" pitchFamily="18" charset="0"/>
              </a:rPr>
              <a:t>I dispositivi in grado di rivelare la presenza di una sostanza estranea nel gas di trasporto e possono dividersi in </a:t>
            </a:r>
            <a:r>
              <a:rPr lang="it-IT" sz="2000" dirty="0">
                <a:solidFill>
                  <a:srgbClr val="FF0000"/>
                </a:solidFill>
                <a:latin typeface="Times New Roman" panose="02020603050405020304" pitchFamily="18" charset="0"/>
                <a:cs typeface="Times New Roman" panose="02020603050405020304" pitchFamily="18" charset="0"/>
              </a:rPr>
              <a:t>universali e selettivi</a:t>
            </a:r>
            <a:r>
              <a:rPr lang="it-IT" sz="2000" dirty="0">
                <a:latin typeface="Times New Roman" panose="02020603050405020304" pitchFamily="18" charset="0"/>
                <a:cs typeface="Times New Roman" panose="02020603050405020304" pitchFamily="18" charset="0"/>
              </a:rPr>
              <a:t>.</a:t>
            </a:r>
          </a:p>
          <a:p>
            <a:pPr marL="342900" indent="-342900">
              <a:buFont typeface="Arial" charset="0"/>
              <a:buChar char="•"/>
            </a:pPr>
            <a:r>
              <a:rPr lang="it-IT" sz="2000" dirty="0">
                <a:solidFill>
                  <a:srgbClr val="FF0000"/>
                </a:solidFill>
                <a:latin typeface="Times New Roman" panose="02020603050405020304" pitchFamily="18" charset="0"/>
                <a:cs typeface="Times New Roman" panose="02020603050405020304" pitchFamily="18" charset="0"/>
              </a:rPr>
              <a:t>UNIVERSALI: </a:t>
            </a:r>
            <a:r>
              <a:rPr lang="it-IT" sz="2000" dirty="0">
                <a:latin typeface="Times New Roman" panose="02020603050405020304" pitchFamily="18" charset="0"/>
                <a:cs typeface="Times New Roman" panose="02020603050405020304" pitchFamily="18" charset="0"/>
              </a:rPr>
              <a:t>individuano tutti i componenti di una miscela</a:t>
            </a:r>
          </a:p>
          <a:p>
            <a:pPr marL="342900" indent="-342900">
              <a:buFont typeface="Arial" charset="0"/>
              <a:buChar char="•"/>
            </a:pPr>
            <a:r>
              <a:rPr lang="it-IT" sz="2000" dirty="0">
                <a:solidFill>
                  <a:srgbClr val="FF0000"/>
                </a:solidFill>
                <a:latin typeface="Times New Roman" panose="02020603050405020304" pitchFamily="18" charset="0"/>
                <a:cs typeface="Times New Roman" panose="02020603050405020304" pitchFamily="18" charset="0"/>
              </a:rPr>
              <a:t>SELETTIVI: </a:t>
            </a:r>
            <a:r>
              <a:rPr lang="it-IT" sz="2000" dirty="0">
                <a:latin typeface="Times New Roman" panose="02020603050405020304" pitchFamily="18" charset="0"/>
                <a:cs typeface="Times New Roman" panose="02020603050405020304" pitchFamily="18" charset="0"/>
              </a:rPr>
              <a:t>rivelano solo particolari categorie di sostanze</a:t>
            </a:r>
          </a:p>
          <a:p>
            <a:endParaRPr lang="it-IT" sz="2000" dirty="0">
              <a:latin typeface="Times New Roman" panose="02020603050405020304" pitchFamily="18" charset="0"/>
              <a:cs typeface="Times New Roman" panose="02020603050405020304" pitchFamily="18" charset="0"/>
            </a:endParaRPr>
          </a:p>
          <a:p>
            <a:pPr algn="l"/>
            <a:r>
              <a:rPr lang="it-IT" sz="2000" dirty="0">
                <a:latin typeface="Times New Roman" panose="02020603050405020304" pitchFamily="18" charset="0"/>
                <a:cs typeface="Times New Roman" panose="02020603050405020304" pitchFamily="18" charset="0"/>
              </a:rPr>
              <a:t>Tra i rivelatori </a:t>
            </a:r>
            <a:r>
              <a:rPr lang="it-IT" sz="2000" dirty="0" err="1">
                <a:latin typeface="Times New Roman" panose="02020603050405020304" pitchFamily="18" charset="0"/>
                <a:cs typeface="Times New Roman" panose="02020603050405020304" pitchFamily="18" charset="0"/>
              </a:rPr>
              <a:t>piu</a:t>
            </a:r>
            <a:r>
              <a:rPr lang="it-IT" sz="2000" dirty="0">
                <a:latin typeface="Times New Roman" panose="02020603050405020304" pitchFamily="18" charset="0"/>
                <a:cs typeface="Times New Roman" panose="02020603050405020304" pitchFamily="18" charset="0"/>
              </a:rPr>
              <a:t>̀ usati, si segnalano: </a:t>
            </a:r>
          </a:p>
          <a:p>
            <a:pPr marL="457200" indent="-457200" algn="l">
              <a:buFont typeface="+mj-lt"/>
              <a:buAutoNum type="arabicPeriod"/>
            </a:pPr>
            <a:r>
              <a:rPr lang="it-IT" sz="2000" b="1" dirty="0">
                <a:solidFill>
                  <a:srgbClr val="FF0000"/>
                </a:solidFill>
                <a:latin typeface="Times New Roman" panose="02020603050405020304" pitchFamily="18" charset="0"/>
                <a:cs typeface="Times New Roman" panose="02020603050405020304" pitchFamily="18" charset="0"/>
              </a:rPr>
              <a:t>Rivelatore a ionizzazione di fiamma (</a:t>
            </a:r>
            <a:r>
              <a:rPr lang="it-IT" sz="2000" b="1" i="1" dirty="0">
                <a:solidFill>
                  <a:srgbClr val="FF0000"/>
                </a:solidFill>
                <a:latin typeface="Times New Roman" panose="02020603050405020304" pitchFamily="18" charset="0"/>
                <a:cs typeface="Times New Roman" panose="02020603050405020304" pitchFamily="18" charset="0"/>
              </a:rPr>
              <a:t>FID) </a:t>
            </a:r>
            <a:endParaRPr lang="it-IT" sz="2000" dirty="0">
              <a:solidFill>
                <a:srgbClr val="FF0000"/>
              </a:solidFill>
              <a:latin typeface="Times New Roman" panose="02020603050405020304" pitchFamily="18" charset="0"/>
              <a:cs typeface="Times New Roman" panose="02020603050405020304" pitchFamily="18" charset="0"/>
            </a:endParaRPr>
          </a:p>
          <a:p>
            <a:pPr marL="457200" indent="-457200" algn="l">
              <a:buFont typeface="+mj-lt"/>
              <a:buAutoNum type="arabicPeriod"/>
            </a:pPr>
            <a:r>
              <a:rPr lang="it-IT" sz="2000" b="1" dirty="0">
                <a:solidFill>
                  <a:srgbClr val="FF0000"/>
                </a:solidFill>
                <a:latin typeface="Times New Roman" panose="02020603050405020304" pitchFamily="18" charset="0"/>
                <a:cs typeface="Times New Roman" panose="02020603050405020304" pitchFamily="18" charset="0"/>
              </a:rPr>
              <a:t>Rivelatore a cattura di elettroni (</a:t>
            </a:r>
            <a:r>
              <a:rPr lang="it-IT" sz="2000" b="1" i="1" dirty="0">
                <a:solidFill>
                  <a:srgbClr val="FF0000"/>
                </a:solidFill>
                <a:latin typeface="Times New Roman" panose="02020603050405020304" pitchFamily="18" charset="0"/>
                <a:cs typeface="Times New Roman" panose="02020603050405020304" pitchFamily="18" charset="0"/>
              </a:rPr>
              <a:t>ECD) </a:t>
            </a:r>
            <a:endParaRPr lang="it-IT" sz="2000" dirty="0">
              <a:solidFill>
                <a:srgbClr val="FF0000"/>
              </a:solidFill>
              <a:latin typeface="Times New Roman" panose="02020603050405020304" pitchFamily="18" charset="0"/>
              <a:cs typeface="Times New Roman" panose="02020603050405020304" pitchFamily="18" charset="0"/>
            </a:endParaRPr>
          </a:p>
          <a:p>
            <a:pPr marL="457200" indent="-457200" algn="l">
              <a:buFont typeface="+mj-lt"/>
              <a:buAutoNum type="arabicPeriod"/>
            </a:pPr>
            <a:r>
              <a:rPr lang="it-IT" sz="2000" b="1" dirty="0">
                <a:solidFill>
                  <a:srgbClr val="FF0000"/>
                </a:solidFill>
                <a:latin typeface="Times New Roman" panose="02020603050405020304" pitchFamily="18" charset="0"/>
                <a:cs typeface="Times New Roman" panose="02020603050405020304" pitchFamily="18" charset="0"/>
              </a:rPr>
              <a:t>Rivelatore a  </a:t>
            </a:r>
            <a:r>
              <a:rPr lang="it-IT" sz="2000" b="1" dirty="0" err="1">
                <a:solidFill>
                  <a:srgbClr val="FF0000"/>
                </a:solidFill>
                <a:latin typeface="Times New Roman" panose="02020603050405020304" pitchFamily="18" charset="0"/>
                <a:cs typeface="Times New Roman" panose="02020603050405020304" pitchFamily="18" charset="0"/>
              </a:rPr>
              <a:t>termoconducibilità</a:t>
            </a:r>
            <a:r>
              <a:rPr lang="it-IT" sz="2000" b="1" dirty="0">
                <a:solidFill>
                  <a:srgbClr val="FF0000"/>
                </a:solidFill>
                <a:latin typeface="Times New Roman" panose="02020603050405020304" pitchFamily="18" charset="0"/>
                <a:cs typeface="Times New Roman" panose="02020603050405020304" pitchFamily="18" charset="0"/>
              </a:rPr>
              <a:t> (HWD</a:t>
            </a:r>
            <a:r>
              <a:rPr lang="it-IT" sz="2000" b="1" i="1" dirty="0">
                <a:solidFill>
                  <a:srgbClr val="FF0000"/>
                </a:solidFill>
                <a:latin typeface="Times New Roman" panose="02020603050405020304" pitchFamily="18" charset="0"/>
                <a:cs typeface="Times New Roman" panose="02020603050405020304" pitchFamily="18" charset="0"/>
              </a:rPr>
              <a:t>) </a:t>
            </a:r>
            <a:endParaRPr lang="it-IT" sz="2000" dirty="0">
              <a:solidFill>
                <a:srgbClr val="FF0000"/>
              </a:solidFill>
              <a:latin typeface="Times New Roman" panose="02020603050405020304" pitchFamily="18" charset="0"/>
              <a:cs typeface="Times New Roman" panose="02020603050405020304" pitchFamily="18" charset="0"/>
            </a:endParaRPr>
          </a:p>
          <a:p>
            <a:pPr marL="457200" indent="-457200" algn="l">
              <a:buFont typeface="+mj-lt"/>
              <a:buAutoNum type="arabicPeriod"/>
            </a:pPr>
            <a:endParaRPr lang="it-IT" dirty="0"/>
          </a:p>
          <a:p>
            <a:endParaRPr lang="it-IT" dirty="0">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44379225-669C-7DEB-27A8-B38C6DD0A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455" y="3104534"/>
            <a:ext cx="4618528" cy="3384756"/>
          </a:xfrm>
          <a:prstGeom prst="rect">
            <a:avLst/>
          </a:prstGeom>
        </p:spPr>
      </p:pic>
      <p:pic>
        <p:nvPicPr>
          <p:cNvPr id="7" name="Immagine 6">
            <a:extLst>
              <a:ext uri="{FF2B5EF4-FFF2-40B4-BE49-F238E27FC236}">
                <a16:creationId xmlns:a16="http://schemas.microsoft.com/office/drawing/2014/main" id="{E30A0365-15DE-805B-9EC0-D652370A3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245" y="188686"/>
            <a:ext cx="3583860" cy="2687895"/>
          </a:xfrm>
          <a:prstGeom prst="rect">
            <a:avLst/>
          </a:prstGeom>
          <a:ln>
            <a:noFill/>
          </a:ln>
          <a:effectLst>
            <a:softEdge rad="112500"/>
          </a:effectLst>
        </p:spPr>
      </p:pic>
      <p:sp>
        <p:nvSpPr>
          <p:cNvPr id="8" name="Freccia a destra 7">
            <a:extLst>
              <a:ext uri="{FF2B5EF4-FFF2-40B4-BE49-F238E27FC236}">
                <a16:creationId xmlns:a16="http://schemas.microsoft.com/office/drawing/2014/main" id="{286AB5C7-20B3-CE6B-EA53-B7967BDBC7C0}"/>
              </a:ext>
            </a:extLst>
          </p:cNvPr>
          <p:cNvSpPr/>
          <p:nvPr/>
        </p:nvSpPr>
        <p:spPr>
          <a:xfrm>
            <a:off x="6622568" y="4675238"/>
            <a:ext cx="339213" cy="2433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destra 8">
            <a:extLst>
              <a:ext uri="{FF2B5EF4-FFF2-40B4-BE49-F238E27FC236}">
                <a16:creationId xmlns:a16="http://schemas.microsoft.com/office/drawing/2014/main" id="{67C8A734-ADBE-D022-3733-F6D1A9243FF4}"/>
              </a:ext>
            </a:extLst>
          </p:cNvPr>
          <p:cNvSpPr/>
          <p:nvPr/>
        </p:nvSpPr>
        <p:spPr>
          <a:xfrm>
            <a:off x="6622568" y="3749552"/>
            <a:ext cx="339213" cy="2433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 destra 11">
            <a:extLst>
              <a:ext uri="{FF2B5EF4-FFF2-40B4-BE49-F238E27FC236}">
                <a16:creationId xmlns:a16="http://schemas.microsoft.com/office/drawing/2014/main" id="{8C86AECB-CC50-5350-A288-EA0016822AA8}"/>
              </a:ext>
            </a:extLst>
          </p:cNvPr>
          <p:cNvSpPr/>
          <p:nvPr/>
        </p:nvSpPr>
        <p:spPr>
          <a:xfrm>
            <a:off x="6491939" y="3459617"/>
            <a:ext cx="444867" cy="24334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5347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9"/>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0" y="262760"/>
            <a:ext cx="12192000" cy="968187"/>
          </a:xfrm>
        </p:spPr>
        <p:txBody>
          <a:bodyPr>
            <a:normAutofit/>
          </a:bodyPr>
          <a:lstStyle/>
          <a:p>
            <a:r>
              <a:rPr lang="it-IT" sz="4800" b="1" dirty="0">
                <a:solidFill>
                  <a:schemeClr val="accent2">
                    <a:lumMod val="50000"/>
                  </a:schemeClr>
                </a:solidFill>
                <a:latin typeface="Freestyle Script" panose="030804020302050B0404" pitchFamily="66" charset="0"/>
              </a:rPr>
              <a:t>RIVELATORE A IONIZZAZIONE DI FIAMMA (</a:t>
            </a:r>
            <a:r>
              <a:rPr lang="it-IT" sz="4800" b="1" i="1" dirty="0">
                <a:solidFill>
                  <a:schemeClr val="accent2">
                    <a:lumMod val="50000"/>
                  </a:schemeClr>
                </a:solidFill>
                <a:latin typeface="Freestyle Script" panose="030804020302050B0404" pitchFamily="66" charset="0"/>
              </a:rPr>
              <a:t>FID) </a:t>
            </a:r>
            <a:endParaRPr lang="it-IT" sz="4800" dirty="0">
              <a:solidFill>
                <a:schemeClr val="accent2">
                  <a:lumMod val="50000"/>
                </a:schemeClr>
              </a:solidFill>
              <a:latin typeface="Freestyle Script" panose="030804020302050B0404" pitchFamily="66" charset="0"/>
            </a:endParaRP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73572" y="1780711"/>
            <a:ext cx="9259613" cy="3803509"/>
          </a:xfrm>
        </p:spPr>
        <p:txBody>
          <a:bodyPr>
            <a:normAutofit fontScale="92500" lnSpcReduction="20000"/>
          </a:bodyPr>
          <a:lstStyle/>
          <a:p>
            <a:r>
              <a:rPr lang="it-IT" dirty="0">
                <a:latin typeface="Times New Roman" panose="02020603050405020304" pitchFamily="18" charset="0"/>
                <a:cs typeface="Times New Roman" panose="02020603050405020304" pitchFamily="18" charset="0"/>
              </a:rPr>
              <a:t>Si tratta di un rivelatore:</a:t>
            </a:r>
          </a:p>
          <a:p>
            <a:pPr marL="457200" indent="-457200">
              <a:buFont typeface="+mj-lt"/>
              <a:buAutoNum type="arabicPeriod"/>
            </a:pPr>
            <a:r>
              <a:rPr lang="it-IT" dirty="0">
                <a:solidFill>
                  <a:srgbClr val="FF0000"/>
                </a:solidFill>
                <a:latin typeface="Times New Roman" panose="02020603050405020304" pitchFamily="18" charset="0"/>
                <a:cs typeface="Times New Roman" panose="02020603050405020304" pitchFamily="18" charset="0"/>
              </a:rPr>
              <a:t>universale</a:t>
            </a:r>
            <a:r>
              <a:rPr lang="it-IT" dirty="0">
                <a:latin typeface="Times New Roman" panose="02020603050405020304" pitchFamily="18" charset="0"/>
                <a:cs typeface="Times New Roman" panose="02020603050405020304" pitchFamily="18" charset="0"/>
              </a:rPr>
              <a:t> perché sono poche le sostanze che hanno potenziali di ionizzazione alti da non poter essere ionizzate nelle normali condizioni di lavoro (tra queste abbiamo acqua, solfuro di carbonio, anidride carbonica, ossido di carbonio, ossidi di azoto, ammoniaca, acido solfidrico, biossido di zolfo, acido formico, gas nobili, azoto e ossigeno) </a:t>
            </a:r>
          </a:p>
          <a:p>
            <a:pPr marL="457200" indent="-457200">
              <a:buFont typeface="+mj-lt"/>
              <a:buAutoNum type="arabicPeriod"/>
            </a:pPr>
            <a:r>
              <a:rPr lang="it-IT" dirty="0">
                <a:solidFill>
                  <a:srgbClr val="FF0000"/>
                </a:solidFill>
                <a:latin typeface="Times New Roman" panose="02020603050405020304" pitchFamily="18" charset="0"/>
                <a:cs typeface="Times New Roman" panose="02020603050405020304" pitchFamily="18" charset="0"/>
              </a:rPr>
              <a:t>distruttivo</a:t>
            </a:r>
            <a:r>
              <a:rPr lang="it-IT" dirty="0">
                <a:latin typeface="Times New Roman" panose="02020603050405020304" pitchFamily="18" charset="0"/>
                <a:cs typeface="Times New Roman" panose="02020603050405020304" pitchFamily="18" charset="0"/>
              </a:rPr>
              <a:t> in quanto i campioni vengono bruciati e non possono essere riutilizzati </a:t>
            </a:r>
          </a:p>
          <a:p>
            <a:pPr marL="457200" indent="-457200">
              <a:buFont typeface="+mj-lt"/>
              <a:buAutoNum type="arabicPeriod"/>
            </a:pPr>
            <a:r>
              <a:rPr lang="it-IT" dirty="0">
                <a:solidFill>
                  <a:srgbClr val="FF0000"/>
                </a:solidFill>
                <a:latin typeface="Times New Roman" panose="02020603050405020304" pitchFamily="18" charset="0"/>
                <a:cs typeface="Times New Roman" panose="02020603050405020304" pitchFamily="18" charset="0"/>
              </a:rPr>
              <a:t>con elevata sensibilità</a:t>
            </a:r>
            <a:r>
              <a:rPr lang="it-IT" dirty="0">
                <a:latin typeface="Times New Roman" panose="02020603050405020304" pitchFamily="18" charset="0"/>
                <a:cs typeface="Times New Roman" panose="02020603050405020304" pitchFamily="18" charset="0"/>
              </a:rPr>
              <a:t>, infatti si </a:t>
            </a:r>
            <a:r>
              <a:rPr lang="it-IT" dirty="0" err="1">
                <a:latin typeface="Times New Roman" panose="02020603050405020304" pitchFamily="18" charset="0"/>
                <a:cs typeface="Times New Roman" panose="02020603050405020304" pitchFamily="18" charset="0"/>
              </a:rPr>
              <a:t>puo</a:t>
            </a:r>
            <a:r>
              <a:rPr lang="it-IT" dirty="0">
                <a:latin typeface="Times New Roman" panose="02020603050405020304" pitchFamily="18" charset="0"/>
                <a:cs typeface="Times New Roman" panose="02020603050405020304" pitchFamily="18" charset="0"/>
              </a:rPr>
              <a:t>̀ arrivare ai nanogrammi. </a:t>
            </a:r>
          </a:p>
          <a:p>
            <a:pPr marL="457200" indent="-457200">
              <a:buFont typeface="+mj-lt"/>
              <a:buAutoNum type="arabicPeriod"/>
            </a:pPr>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Il rivelatore a ionizzazione di fiamma viene utilizzato per ottenerne la trasformazione in </a:t>
            </a:r>
            <a:r>
              <a:rPr lang="it-IT" dirty="0">
                <a:solidFill>
                  <a:srgbClr val="FF0000"/>
                </a:solidFill>
                <a:latin typeface="Times New Roman" panose="02020603050405020304" pitchFamily="18" charset="0"/>
                <a:cs typeface="Times New Roman" panose="02020603050405020304" pitchFamily="18" charset="0"/>
              </a:rPr>
              <a:t>ioni allo stato gassoso</a:t>
            </a:r>
            <a:r>
              <a:rPr lang="it-IT" dirty="0">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
            </a:pPr>
            <a:endParaRPr lang="it-IT" dirty="0">
              <a:latin typeface="Times New Roman" panose="02020603050405020304" pitchFamily="18" charset="0"/>
              <a:cs typeface="Times New Roman" panose="02020603050405020304" pitchFamily="18" charset="0"/>
            </a:endParaRPr>
          </a:p>
          <a:p>
            <a:endParaRPr lang="it-IT" dirty="0"/>
          </a:p>
          <a:p>
            <a:endParaRPr lang="it-IT" dirty="0">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4327" y="2081732"/>
            <a:ext cx="2625765" cy="3201468"/>
          </a:xfrm>
          <a:prstGeom prst="rect">
            <a:avLst/>
          </a:prstGeom>
        </p:spPr>
      </p:pic>
    </p:spTree>
    <p:extLst>
      <p:ext uri="{BB962C8B-B14F-4D97-AF65-F5344CB8AC3E}">
        <p14:creationId xmlns:p14="http://schemas.microsoft.com/office/powerpoint/2010/main" val="1735552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362200" y="0"/>
            <a:ext cx="10515600" cy="1325563"/>
          </a:xfrm>
        </p:spPr>
        <p:txBody>
          <a:bodyPr/>
          <a:lstStyle/>
          <a:p>
            <a:pPr algn="ctr"/>
            <a:r>
              <a:rPr lang="it-IT" b="1" dirty="0">
                <a:solidFill>
                  <a:schemeClr val="accent2">
                    <a:lumMod val="50000"/>
                  </a:schemeClr>
                </a:solidFill>
                <a:latin typeface="Freestyle Script" panose="030804020302050B0404" pitchFamily="66" charset="0"/>
              </a:rPr>
              <a:t>FUNZIONAMENTO FID</a:t>
            </a:r>
          </a:p>
        </p:txBody>
      </p:sp>
      <p:sp>
        <p:nvSpPr>
          <p:cNvPr id="3" name="Segnaposto contenuto 2"/>
          <p:cNvSpPr>
            <a:spLocks noGrp="1"/>
          </p:cNvSpPr>
          <p:nvPr>
            <p:ph idx="1"/>
          </p:nvPr>
        </p:nvSpPr>
        <p:spPr>
          <a:xfrm>
            <a:off x="197068" y="1487837"/>
            <a:ext cx="9070918" cy="5222929"/>
          </a:xfrm>
        </p:spPr>
        <p:txBody>
          <a:bodyPr>
            <a:normAutofit fontScale="77500" lnSpcReduction="20000"/>
          </a:bodyPr>
          <a:lstStyle/>
          <a:p>
            <a:pPr marL="342900" indent="-342900">
              <a:buFont typeface="Wingdings" panose="05000000000000000000" pitchFamily="2" charset="2"/>
              <a:buChar char="§"/>
            </a:pPr>
            <a:r>
              <a:rPr lang="it-IT" dirty="0">
                <a:latin typeface="Times New Roman" panose="02020603050405020304" pitchFamily="18" charset="0"/>
                <a:cs typeface="Times New Roman" panose="02020603050405020304" pitchFamily="18" charset="0"/>
              </a:rPr>
              <a:t>Il </a:t>
            </a:r>
            <a:r>
              <a:rPr lang="it-IT" dirty="0" err="1">
                <a:latin typeface="Times New Roman" panose="02020603050405020304" pitchFamily="18" charset="0"/>
                <a:cs typeface="Times New Roman" panose="02020603050405020304" pitchFamily="18" charset="0"/>
              </a:rPr>
              <a:t>carrier</a:t>
            </a:r>
            <a:r>
              <a:rPr lang="it-IT" dirty="0">
                <a:latin typeface="Times New Roman" panose="02020603050405020304" pitchFamily="18" charset="0"/>
                <a:cs typeface="Times New Roman" panose="02020603050405020304" pitchFamily="18" charset="0"/>
              </a:rPr>
              <a:t> viene convogliato verso un ugello a cui giungono anche idrogeno ed aria, necessari per alimentare una piccola fiammella. Una resistenza posta accanto all’ugello provoca l’accensione della fiammella. Quest’ultima si trova circondata da un collettore cilindrico caricato positivamente (primo elettrodo del circuito) ; il secondo elettrodo del circuito, caricato negativamente, è l’ugello stesso. </a:t>
            </a:r>
          </a:p>
          <a:p>
            <a:pPr marL="342900" indent="-342900">
              <a:buFont typeface="Wingdings" panose="05000000000000000000" pitchFamily="2" charset="2"/>
              <a:buChar char="§"/>
            </a:pPr>
            <a:r>
              <a:rPr lang="it-IT" dirty="0">
                <a:latin typeface="Times New Roman" panose="02020603050405020304" pitchFamily="18" charset="0"/>
                <a:cs typeface="Times New Roman" panose="02020603050405020304" pitchFamily="18" charset="0"/>
              </a:rPr>
              <a:t>La </a:t>
            </a:r>
            <a:r>
              <a:rPr lang="it-IT" dirty="0" err="1">
                <a:latin typeface="Times New Roman" panose="02020603050405020304" pitchFamily="18" charset="0"/>
                <a:cs typeface="Times New Roman" panose="02020603050405020304" pitchFamily="18" charset="0"/>
              </a:rPr>
              <a:t>microfiamma</a:t>
            </a:r>
            <a:r>
              <a:rPr lang="it-IT" dirty="0">
                <a:latin typeface="Times New Roman" panose="02020603050405020304" pitchFamily="18" charset="0"/>
                <a:cs typeface="Times New Roman" panose="02020603050405020304" pitchFamily="18" charset="0"/>
              </a:rPr>
              <a:t> provoca una debolissima corrente ionica tra gli elettrodi,</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che vengono mantenuti sotto una differenza di potenziale di circa 300V.</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Questa corrente, elaborata, amplificata e misurata, viene inviata ad un</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opportuno registratore e costituisce il rumore di fondo. Quando un</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componente della miscela raggiunge la fiamma, viene subito ionizzato con</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conseguente aumento dell’</a:t>
            </a:r>
            <a:r>
              <a:rPr lang="it-IT" dirty="0" err="1">
                <a:latin typeface="Times New Roman" panose="02020603050405020304" pitchFamily="18" charset="0"/>
                <a:cs typeface="Times New Roman" panose="02020603050405020304" pitchFamily="18" charset="0"/>
              </a:rPr>
              <a:t>intensita</a:t>
            </a:r>
            <a:r>
              <a:rPr lang="it-IT" dirty="0">
                <a:latin typeface="Times New Roman" panose="02020603050405020304" pitchFamily="18" charset="0"/>
                <a:cs typeface="Times New Roman" panose="02020603050405020304" pitchFamily="18" charset="0"/>
              </a:rPr>
              <a:t>̀ di corrente e quindi rivelato con un</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segnale più̀ intenso che poi viene visualizzato sul </a:t>
            </a:r>
            <a:r>
              <a:rPr lang="it-IT" dirty="0" err="1">
                <a:latin typeface="Times New Roman" panose="02020603050405020304" pitchFamily="18" charset="0"/>
                <a:cs typeface="Times New Roman" panose="02020603050405020304" pitchFamily="18" charset="0"/>
              </a:rPr>
              <a:t>cromatogramma</a:t>
            </a:r>
            <a:r>
              <a:rPr lang="it-IT" dirty="0">
                <a:latin typeface="Times New Roman" panose="02020603050405020304" pitchFamily="18" charset="0"/>
                <a:cs typeface="Times New Roman" panose="02020603050405020304" pitchFamily="18" charset="0"/>
              </a:rPr>
              <a:t>. </a:t>
            </a:r>
          </a:p>
          <a:p>
            <a:endParaRPr lang="it-IT"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Qualora si utilizzi un rivelatore a ionizzazione di fiamma (FID) è necessario alimentare un combustibile ed un comburente (ad esempio idrogeno ed aria). </a:t>
            </a:r>
          </a:p>
          <a:p>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389" y="2922560"/>
            <a:ext cx="2625765" cy="3201468"/>
          </a:xfrm>
          <a:prstGeom prst="rect">
            <a:avLst/>
          </a:prstGeom>
        </p:spPr>
      </p:pic>
    </p:spTree>
    <p:extLst>
      <p:ext uri="{BB962C8B-B14F-4D97-AF65-F5344CB8AC3E}">
        <p14:creationId xmlns:p14="http://schemas.microsoft.com/office/powerpoint/2010/main" val="1999589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0" y="1"/>
            <a:ext cx="12192000" cy="914400"/>
          </a:xfrm>
        </p:spPr>
        <p:txBody>
          <a:bodyPr>
            <a:normAutofit/>
          </a:bodyPr>
          <a:lstStyle/>
          <a:p>
            <a:r>
              <a:rPr lang="it-IT" sz="4800" b="1" dirty="0">
                <a:solidFill>
                  <a:schemeClr val="accent2">
                    <a:lumMod val="50000"/>
                  </a:schemeClr>
                </a:solidFill>
                <a:latin typeface="Freestyle Script" panose="030804020302050B0404" pitchFamily="66" charset="0"/>
              </a:rPr>
              <a:t>RIVELATORE A CATTURA DI ELETTRONI (</a:t>
            </a:r>
            <a:r>
              <a:rPr lang="it-IT" sz="4800" b="1" i="1" dirty="0">
                <a:solidFill>
                  <a:schemeClr val="accent2">
                    <a:lumMod val="50000"/>
                  </a:schemeClr>
                </a:solidFill>
                <a:latin typeface="Freestyle Script" panose="030804020302050B0404" pitchFamily="66" charset="0"/>
              </a:rPr>
              <a:t>ECD) </a:t>
            </a:r>
            <a:endParaRPr lang="it-IT" sz="4800" dirty="0">
              <a:solidFill>
                <a:schemeClr val="accent2">
                  <a:lumMod val="50000"/>
                </a:schemeClr>
              </a:solidFill>
              <a:latin typeface="Freestyle Script" panose="030804020302050B0404" pitchFamily="66" charset="0"/>
            </a:endParaRP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0" y="914401"/>
            <a:ext cx="9150873" cy="5943599"/>
          </a:xfrm>
        </p:spPr>
        <p:txBody>
          <a:bodyPr>
            <a:normAutofit fontScale="92500"/>
          </a:bodyPr>
          <a:lstStyle/>
          <a:p>
            <a:pPr marL="342900" indent="-342900">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Si tratta di un rivelatore </a:t>
            </a:r>
            <a:r>
              <a:rPr lang="it-IT" dirty="0">
                <a:solidFill>
                  <a:srgbClr val="FF0000"/>
                </a:solidFill>
                <a:latin typeface="Times New Roman" panose="02020603050405020304" pitchFamily="18" charset="0"/>
                <a:cs typeface="Times New Roman" panose="02020603050405020304" pitchFamily="18" charset="0"/>
              </a:rPr>
              <a:t>selettivo e non distruttivo</a:t>
            </a:r>
            <a:r>
              <a:rPr lang="it-IT" dirty="0">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it-IT" b="1" dirty="0">
                <a:latin typeface="Freestyle Script" panose="030804020302050B0404" pitchFamily="66" charset="0"/>
              </a:rPr>
              <a:t>Il rivelatore a cattura di elettroni </a:t>
            </a:r>
            <a:r>
              <a:rPr lang="it-IT" dirty="0">
                <a:latin typeface="Times New Roman" panose="02020603050405020304" pitchFamily="18" charset="0"/>
                <a:cs typeface="Times New Roman" panose="02020603050405020304" pitchFamily="18" charset="0"/>
              </a:rPr>
              <a:t>é costituito da una sorgente radioattiva (63Ni) che emette radiazioni beta (elettroni). </a:t>
            </a:r>
          </a:p>
          <a:p>
            <a:pPr marL="342900" indent="-342900">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Gli elettroni, detti primari, emessi dalla sorgente, vengono a trovarsi in un campo elettrico di cui la sorgente costituisce l’anodo, mentre il catodo si trova verso l’uscita. Gli elettroni primari colpiscono il </a:t>
            </a:r>
            <a:r>
              <a:rPr lang="it-IT" dirty="0" err="1">
                <a:latin typeface="Times New Roman" panose="02020603050405020304" pitchFamily="18" charset="0"/>
                <a:cs typeface="Times New Roman" panose="02020603050405020304" pitchFamily="18" charset="0"/>
              </a:rPr>
              <a:t>carrier</a:t>
            </a:r>
            <a:r>
              <a:rPr lang="it-IT" dirty="0">
                <a:latin typeface="Times New Roman" panose="02020603050405020304" pitchFamily="18" charset="0"/>
                <a:cs typeface="Times New Roman" panose="02020603050405020304" pitchFamily="18" charset="0"/>
              </a:rPr>
              <a:t> formando ioni positivi ed elettroni secondari. Il flusso di queste cariche costituisce la corrente di fondo e dipende dalla differenza di potenziale tra i due elettrodi. </a:t>
            </a:r>
          </a:p>
          <a:p>
            <a:pPr marL="342900" indent="-342900">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Quando insieme al carrier é presente un’altra sostanza elettro-affine, </a:t>
            </a:r>
            <a:r>
              <a:rPr lang="it-IT" dirty="0" err="1">
                <a:latin typeface="Times New Roman" panose="02020603050405020304" pitchFamily="18" charset="0"/>
                <a:cs typeface="Times New Roman" panose="02020603050405020304" pitchFamily="18" charset="0"/>
              </a:rPr>
              <a:t>cioe</a:t>
            </a:r>
            <a:r>
              <a:rPr lang="it-IT" dirty="0">
                <a:latin typeface="Times New Roman" panose="02020603050405020304" pitchFamily="18" charset="0"/>
                <a:cs typeface="Times New Roman" panose="02020603050405020304" pitchFamily="18" charset="0"/>
              </a:rPr>
              <a:t>̀ in grado di catturare gli elettroni secondari, si verifica una diminuzione di corrente di fondo. </a:t>
            </a:r>
          </a:p>
          <a:p>
            <a:pPr marL="342900" indent="-342900">
              <a:buFont typeface="Arial" panose="020B0604020202020204" pitchFamily="34" charset="0"/>
              <a:buChar char="•"/>
            </a:pPr>
            <a:r>
              <a:rPr lang="it-IT" dirty="0">
                <a:solidFill>
                  <a:srgbClr val="FF0000"/>
                </a:solidFill>
                <a:latin typeface="Times New Roman" panose="02020603050405020304" pitchFamily="18" charset="0"/>
                <a:cs typeface="Times New Roman" panose="02020603050405020304" pitchFamily="18" charset="0"/>
              </a:rPr>
              <a:t>La corrente</a:t>
            </a:r>
            <a:r>
              <a:rPr lang="it-IT" dirty="0">
                <a:latin typeface="Times New Roman" panose="02020603050405020304" pitchFamily="18" charset="0"/>
                <a:cs typeface="Times New Roman" panose="02020603050405020304" pitchFamily="18" charset="0"/>
              </a:rPr>
              <a:t>, elaborata, amplificata e misurata, viene inviata ad un </a:t>
            </a:r>
            <a:r>
              <a:rPr lang="it-IT" dirty="0">
                <a:solidFill>
                  <a:srgbClr val="FF0000"/>
                </a:solidFill>
                <a:latin typeface="Times New Roman" panose="02020603050405020304" pitchFamily="18" charset="0"/>
                <a:cs typeface="Times New Roman" panose="02020603050405020304" pitchFamily="18" charset="0"/>
              </a:rPr>
              <a:t>registratore</a:t>
            </a:r>
            <a:r>
              <a:rPr lang="it-IT" dirty="0">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I limiti di rivelabilità possono essere molto bassi, ad esempio per i pesticidi cloro-organici o derivati del fosforo, si </a:t>
            </a:r>
            <a:r>
              <a:rPr lang="it-IT" dirty="0" err="1">
                <a:latin typeface="Times New Roman" panose="02020603050405020304" pitchFamily="18" charset="0"/>
                <a:cs typeface="Times New Roman" panose="02020603050405020304" pitchFamily="18" charset="0"/>
              </a:rPr>
              <a:t>puo</a:t>
            </a:r>
            <a:r>
              <a:rPr lang="it-IT" dirty="0">
                <a:latin typeface="Times New Roman" panose="02020603050405020304" pitchFamily="18" charset="0"/>
                <a:cs typeface="Times New Roman" panose="02020603050405020304" pitchFamily="18" charset="0"/>
              </a:rPr>
              <a:t>̀ arrivare a rivelare i picogrammi. Le sostanze maggiormente rivelate sono quelle contenenti alogeni. </a:t>
            </a:r>
          </a:p>
          <a:p>
            <a:endParaRPr lang="it-IT" dirty="0">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3346" y="2895600"/>
            <a:ext cx="2356180" cy="3198693"/>
          </a:xfrm>
          <a:prstGeom prst="rect">
            <a:avLst/>
          </a:prstGeom>
        </p:spPr>
      </p:pic>
    </p:spTree>
    <p:extLst>
      <p:ext uri="{BB962C8B-B14F-4D97-AF65-F5344CB8AC3E}">
        <p14:creationId xmlns:p14="http://schemas.microsoft.com/office/powerpoint/2010/main" val="21840215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0" y="1"/>
            <a:ext cx="12192000" cy="883920"/>
          </a:xfrm>
        </p:spPr>
        <p:txBody>
          <a:bodyPr>
            <a:normAutofit/>
          </a:bodyPr>
          <a:lstStyle/>
          <a:p>
            <a:r>
              <a:rPr lang="it-IT" sz="4800" b="1" dirty="0">
                <a:solidFill>
                  <a:schemeClr val="accent2">
                    <a:lumMod val="50000"/>
                  </a:schemeClr>
                </a:solidFill>
                <a:latin typeface="Freestyle Script" panose="030804020302050B0404" pitchFamily="66" charset="0"/>
                <a:cs typeface="Times New Roman" panose="02020603050405020304" pitchFamily="18" charset="0"/>
              </a:rPr>
              <a:t>RIVELATORE A A TERMOCONDUCIBILITÀ (HWD</a:t>
            </a:r>
            <a:r>
              <a:rPr lang="it-IT" sz="4800" b="1" i="1" dirty="0">
                <a:solidFill>
                  <a:schemeClr val="accent2">
                    <a:lumMod val="50000"/>
                  </a:schemeClr>
                </a:solidFill>
                <a:latin typeface="Freestyle Script" panose="030804020302050B0404" pitchFamily="66" charset="0"/>
                <a:cs typeface="Times New Roman" panose="02020603050405020304" pitchFamily="18" charset="0"/>
              </a:rPr>
              <a:t>) </a:t>
            </a:r>
            <a:endParaRPr lang="it-IT" sz="4800" dirty="0">
              <a:solidFill>
                <a:schemeClr val="accent2">
                  <a:lumMod val="50000"/>
                </a:schemeClr>
              </a:solidFill>
              <a:latin typeface="Freestyle Script" panose="030804020302050B0404" pitchFamily="66" charset="0"/>
              <a:cs typeface="Times New Roman" panose="02020603050405020304" pitchFamily="18" charset="0"/>
            </a:endParaRP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1" y="1036320"/>
            <a:ext cx="6763655" cy="5516880"/>
          </a:xfrm>
        </p:spPr>
        <p:txBody>
          <a:bodyPr>
            <a:normAutofit/>
          </a:bodyPr>
          <a:lstStyle/>
          <a:p>
            <a:pPr marL="342900" indent="-34290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Si tratta di un </a:t>
            </a:r>
            <a:r>
              <a:rPr lang="it-IT" dirty="0">
                <a:solidFill>
                  <a:srgbClr val="FF0000"/>
                </a:solidFill>
                <a:latin typeface="Times New Roman" panose="02020603050405020304" pitchFamily="18" charset="0"/>
                <a:cs typeface="Times New Roman" panose="02020603050405020304" pitchFamily="18" charset="0"/>
              </a:rPr>
              <a:t>rivelatore universale </a:t>
            </a:r>
            <a:r>
              <a:rPr lang="it-IT" dirty="0">
                <a:latin typeface="Times New Roman" panose="02020603050405020304" pitchFamily="18" charset="0"/>
                <a:cs typeface="Times New Roman" panose="02020603050405020304" pitchFamily="18" charset="0"/>
              </a:rPr>
              <a:t>e </a:t>
            </a:r>
            <a:r>
              <a:rPr lang="it-IT" dirty="0">
                <a:solidFill>
                  <a:srgbClr val="FF0000"/>
                </a:solidFill>
                <a:latin typeface="Times New Roman" panose="02020603050405020304" pitchFamily="18" charset="0"/>
                <a:cs typeface="Times New Roman" panose="02020603050405020304" pitchFamily="18" charset="0"/>
              </a:rPr>
              <a:t>non distruttivo</a:t>
            </a:r>
            <a:r>
              <a:rPr lang="it-IT" dirty="0">
                <a:latin typeface="Times New Roman" panose="02020603050405020304" pitchFamily="18" charset="0"/>
                <a:cs typeface="Times New Roman" panose="02020603050405020304" pitchFamily="18" charset="0"/>
              </a:rPr>
              <a:t> e </a:t>
            </a:r>
            <a:r>
              <a:rPr lang="it-IT" dirty="0">
                <a:solidFill>
                  <a:srgbClr val="FF0000"/>
                </a:solidFill>
                <a:latin typeface="Times New Roman" panose="02020603050405020304" pitchFamily="18" charset="0"/>
                <a:cs typeface="Times New Roman" panose="02020603050405020304" pitchFamily="18" charset="0"/>
              </a:rPr>
              <a:t>la </a:t>
            </a:r>
            <a:r>
              <a:rPr lang="it-IT" dirty="0" err="1">
                <a:solidFill>
                  <a:srgbClr val="FF0000"/>
                </a:solidFill>
                <a:latin typeface="Times New Roman" panose="02020603050405020304" pitchFamily="18" charset="0"/>
                <a:cs typeface="Times New Roman" panose="02020603050405020304" pitchFamily="18" charset="0"/>
              </a:rPr>
              <a:t>sensibilita</a:t>
            </a:r>
            <a:r>
              <a:rPr lang="it-IT" dirty="0">
                <a:solidFill>
                  <a:srgbClr val="FF0000"/>
                </a:solidFill>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di questo rivelatore non è elevata ed inoltre costringe all'uso di </a:t>
            </a:r>
            <a:r>
              <a:rPr lang="it-IT" dirty="0" err="1">
                <a:latin typeface="Times New Roman" panose="02020603050405020304" pitchFamily="18" charset="0"/>
                <a:cs typeface="Times New Roman" panose="02020603050405020304" pitchFamily="18" charset="0"/>
              </a:rPr>
              <a:t>carrier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piu</a:t>
            </a:r>
            <a:r>
              <a:rPr lang="it-IT" dirty="0">
                <a:latin typeface="Times New Roman" panose="02020603050405020304" pitchFamily="18" charset="0"/>
                <a:cs typeface="Times New Roman" panose="02020603050405020304" pitchFamily="18" charset="0"/>
              </a:rPr>
              <a:t>̀ costosi (ad esempio elio e argon). </a:t>
            </a:r>
          </a:p>
          <a:p>
            <a:pPr marL="342900" indent="-342900">
              <a:buFont typeface="Wingdings" panose="05000000000000000000" pitchFamily="2" charset="2"/>
              <a:buChar char="Ø"/>
            </a:pPr>
            <a:endParaRPr lang="it-IT"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it-IT" b="1" dirty="0">
                <a:latin typeface="Freestyle Script" panose="030804020302050B0404" pitchFamily="66" charset="0"/>
                <a:cs typeface="Times New Roman" panose="02020603050405020304" pitchFamily="18" charset="0"/>
              </a:rPr>
              <a:t>Il rivelatore a  </a:t>
            </a:r>
            <a:r>
              <a:rPr lang="it-IT" b="1" dirty="0" err="1">
                <a:latin typeface="Freestyle Script" panose="030804020302050B0404" pitchFamily="66" charset="0"/>
                <a:cs typeface="Times New Roman" panose="02020603050405020304" pitchFamily="18" charset="0"/>
              </a:rPr>
              <a:t>termoconducibilita</a:t>
            </a:r>
            <a:r>
              <a:rPr lang="it-IT" b="1" dirty="0">
                <a:latin typeface="Freestyle Script" panose="030804020302050B0404" pitchFamily="66"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si basa su due sensori contenenti un filamento la cui resistenza elettrica varia al variare della temperatura, a sua volta la temperatura dipende dalla </a:t>
            </a:r>
            <a:r>
              <a:rPr lang="it-IT" dirty="0" err="1">
                <a:latin typeface="Times New Roman" panose="02020603050405020304" pitchFamily="18" charset="0"/>
                <a:cs typeface="Times New Roman" panose="02020603050405020304" pitchFamily="18" charset="0"/>
              </a:rPr>
              <a:t>conducibilita</a:t>
            </a:r>
            <a:r>
              <a:rPr lang="it-IT" dirty="0">
                <a:latin typeface="Times New Roman" panose="02020603050405020304" pitchFamily="18" charset="0"/>
                <a:cs typeface="Times New Roman" panose="02020603050405020304" pitchFamily="18" charset="0"/>
              </a:rPr>
              <a:t>̀ termica dei gas con cui sono a contatto i filamenti e che varia con la composizione dei gas stessi. </a:t>
            </a:r>
          </a:p>
          <a:p>
            <a:pPr marL="342900" indent="-34290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Un sensore è lambito dal carrier puro mentre l'altro è sull'uscita della colonna: un accurato sistema elettrico rileva ed amplifica le differenze dei due segnali e inviati al registratore. </a:t>
            </a:r>
          </a:p>
          <a:p>
            <a:endParaRPr lang="it-IT" dirty="0">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1039" y="1817539"/>
            <a:ext cx="4457645" cy="3136900"/>
          </a:xfrm>
          <a:prstGeom prst="rect">
            <a:avLst/>
          </a:prstGeom>
        </p:spPr>
      </p:pic>
    </p:spTree>
    <p:extLst>
      <p:ext uri="{BB962C8B-B14F-4D97-AF65-F5344CB8AC3E}">
        <p14:creationId xmlns:p14="http://schemas.microsoft.com/office/powerpoint/2010/main" val="30067138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 y="1"/>
            <a:ext cx="12192000" cy="1005839"/>
          </a:xfrm>
        </p:spPr>
        <p:txBody>
          <a:bodyPr>
            <a:normAutofit/>
          </a:bodyPr>
          <a:lstStyle/>
          <a:p>
            <a:r>
              <a:rPr lang="it-IT" sz="4800" b="1" dirty="0">
                <a:solidFill>
                  <a:schemeClr val="accent2">
                    <a:lumMod val="50000"/>
                  </a:schemeClr>
                </a:solidFill>
                <a:latin typeface="Freestyle Script" panose="030804020302050B0404" pitchFamily="66" charset="0"/>
              </a:rPr>
              <a:t>REGISTRATORE E INTEGRATORE</a:t>
            </a:r>
            <a:endParaRPr lang="it-IT" b="1" dirty="0">
              <a:solidFill>
                <a:srgbClr val="FF0000"/>
              </a:solidFill>
            </a:endParaRP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132736" y="1352939"/>
            <a:ext cx="11621729" cy="4152122"/>
          </a:xfrm>
        </p:spPr>
        <p:txBody>
          <a:bodyPr/>
          <a:lstStyle/>
          <a:p>
            <a:pPr marL="342900" indent="-342900" algn="l">
              <a:buFont typeface="Wingdings" panose="05000000000000000000" pitchFamily="2" charset="2"/>
              <a:buChar char="q"/>
            </a:pPr>
            <a:r>
              <a:rPr lang="it-IT" dirty="0"/>
              <a:t>Il segnale in uscita dal rivelatore passa ad un registratore che ha il compito di realizzare il tracciato cromatografico. </a:t>
            </a:r>
          </a:p>
          <a:p>
            <a:pPr marL="342900" indent="-342900" algn="l">
              <a:buFont typeface="Wingdings" panose="05000000000000000000" pitchFamily="2" charset="2"/>
              <a:buChar char="q"/>
            </a:pPr>
            <a:r>
              <a:rPr lang="it-IT" dirty="0"/>
              <a:t>I moderni strumenti sono corredati anche di un integratore che permette il calcolo automatico delle aree dei picchi.</a:t>
            </a:r>
            <a:endParaRPr lang="it-IT" dirty="0">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5D4619C4-76B2-80A0-72F7-46AE63B46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721" y="3620729"/>
            <a:ext cx="6079398" cy="2927555"/>
          </a:xfrm>
          <a:prstGeom prst="rect">
            <a:avLst/>
          </a:prstGeom>
        </p:spPr>
      </p:pic>
      <p:pic>
        <p:nvPicPr>
          <p:cNvPr id="7" name="Immagine 6">
            <a:extLst>
              <a:ext uri="{FF2B5EF4-FFF2-40B4-BE49-F238E27FC236}">
                <a16:creationId xmlns:a16="http://schemas.microsoft.com/office/drawing/2014/main" id="{367BD5F0-4994-A91D-E840-0671D5388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4104" y="3311013"/>
            <a:ext cx="4391333" cy="2927555"/>
          </a:xfrm>
          <a:prstGeom prst="rect">
            <a:avLst/>
          </a:prstGeom>
          <a:ln>
            <a:noFill/>
          </a:ln>
          <a:effectLst>
            <a:softEdge rad="112500"/>
          </a:effectLst>
        </p:spPr>
      </p:pic>
    </p:spTree>
    <p:extLst>
      <p:ext uri="{BB962C8B-B14F-4D97-AF65-F5344CB8AC3E}">
        <p14:creationId xmlns:p14="http://schemas.microsoft.com/office/powerpoint/2010/main" val="1964793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496007" y="223693"/>
            <a:ext cx="8245151" cy="676852"/>
          </a:xfrm>
        </p:spPr>
        <p:txBody>
          <a:bodyPr>
            <a:normAutofit/>
          </a:bodyPr>
          <a:lstStyle/>
          <a:p>
            <a:r>
              <a:rPr lang="it-IT" sz="3200" dirty="0">
                <a:solidFill>
                  <a:srgbClr val="FF0000"/>
                </a:solidFill>
                <a:latin typeface="Freestyle Script" panose="030804020302050B0404" pitchFamily="66" charset="0"/>
                <a:cs typeface="Times New Roman" panose="02020603050405020304" pitchFamily="18" charset="0"/>
              </a:rPr>
              <a:t>FILTRAZIONE</a:t>
            </a: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193040" y="846050"/>
            <a:ext cx="11775440" cy="5609071"/>
          </a:xfrm>
        </p:spPr>
        <p:txBody>
          <a:bodyPr>
            <a:normAutofit/>
          </a:bodyPr>
          <a:lstStyle/>
          <a:p>
            <a:pPr algn="l"/>
            <a:r>
              <a:rPr lang="it-IT" sz="1800" dirty="0">
                <a:latin typeface="Times New Roman" panose="02020603050405020304" pitchFamily="18" charset="0"/>
                <a:cs typeface="Times New Roman" panose="02020603050405020304" pitchFamily="18" charset="0"/>
              </a:rPr>
              <a:t>La filtrazione è un processo che consente di separare i componenti di un miscuglio eterogeneo sfruttando le differenti dimensioni delle particelle.</a:t>
            </a:r>
          </a:p>
          <a:p>
            <a:pPr marL="285750" indent="-285750" algn="l">
              <a:buFont typeface="Wingdings" panose="05000000000000000000" pitchFamily="2" charset="2"/>
              <a:buChar char="Ø"/>
            </a:pPr>
            <a:r>
              <a:rPr lang="it-IT" sz="1800" dirty="0">
                <a:latin typeface="Times New Roman" panose="02020603050405020304" pitchFamily="18" charset="0"/>
                <a:cs typeface="Times New Roman" panose="02020603050405020304" pitchFamily="18" charset="0"/>
              </a:rPr>
              <a:t>Con la filtrazione è possibile separare il solido (precipitato) dal liquido (filtrato) mediante percolazione attraverso un filtro di carta permeabile soltanto al liquido.</a:t>
            </a:r>
          </a:p>
          <a:p>
            <a:pPr marL="285750" indent="-285750" algn="l">
              <a:buFont typeface="Wingdings" panose="05000000000000000000" pitchFamily="2" charset="2"/>
              <a:buChar char="Ø"/>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Sono disponibili in commercio filtri che differiscono per le dimensioni dei pori. </a:t>
            </a:r>
          </a:p>
          <a:p>
            <a:pPr algn="l">
              <a:lnSpc>
                <a:spcPct val="107000"/>
              </a:lnSpc>
              <a:spcAft>
                <a:spcPts val="800"/>
              </a:spcAft>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Vi sono due tecniche di filtrazione: Filtrazione per gravità e Filtrazione per aspirazione.</a:t>
            </a:r>
          </a:p>
          <a:p>
            <a:pPr algn="l"/>
            <a:endParaRPr lang="it-IT" sz="22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it-IT" sz="2200" dirty="0">
              <a:latin typeface="Times New Roman" panose="02020603050405020304" pitchFamily="18" charset="0"/>
              <a:cs typeface="Times New Roman" panose="02020603050405020304" pitchFamily="18" charset="0"/>
            </a:endParaRPr>
          </a:p>
        </p:txBody>
      </p:sp>
      <p:sp>
        <p:nvSpPr>
          <p:cNvPr id="5" name="CasellaDiTesto 4">
            <a:extLst>
              <a:ext uri="{FF2B5EF4-FFF2-40B4-BE49-F238E27FC236}">
                <a16:creationId xmlns:a16="http://schemas.microsoft.com/office/drawing/2014/main" id="{F1A0A8B8-7C0D-A555-12E7-24D095BC365A}"/>
              </a:ext>
            </a:extLst>
          </p:cNvPr>
          <p:cNvSpPr txBox="1"/>
          <p:nvPr/>
        </p:nvSpPr>
        <p:spPr>
          <a:xfrm>
            <a:off x="193040" y="3193011"/>
            <a:ext cx="5171440" cy="1064074"/>
          </a:xfrm>
          <a:prstGeom prst="rect">
            <a:avLst/>
          </a:prstGeom>
          <a:noFill/>
        </p:spPr>
        <p:txBody>
          <a:bodyPr wrap="square">
            <a:spAutoFit/>
          </a:bodyPr>
          <a:lstStyle/>
          <a:p>
            <a:pPr>
              <a:lnSpc>
                <a:spcPct val="107000"/>
              </a:lnSpc>
              <a:spcAft>
                <a:spcPts val="800"/>
              </a:spcAft>
            </a:pPr>
            <a:r>
              <a:rPr lang="it-IT"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FILTRAZIONE PER GRAVITÀ </a:t>
            </a:r>
          </a:p>
          <a:p>
            <a:pPr>
              <a:lnSpc>
                <a:spcPct val="107000"/>
              </a:lnSpc>
              <a:spcAft>
                <a:spcPts val="800"/>
              </a:spcAft>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Si chiama così perché il liquido attraversa per gravità la barriera porosa (carta) lasciano il solido su di essa.</a:t>
            </a:r>
          </a:p>
        </p:txBody>
      </p:sp>
      <p:pic>
        <p:nvPicPr>
          <p:cNvPr id="4" name="Immagine 3">
            <a:extLst>
              <a:ext uri="{FF2B5EF4-FFF2-40B4-BE49-F238E27FC236}">
                <a16:creationId xmlns:a16="http://schemas.microsoft.com/office/drawing/2014/main" id="{3F704534-977A-24DA-113A-45F7AEA9CF3E}"/>
              </a:ext>
            </a:extLst>
          </p:cNvPr>
          <p:cNvPicPr>
            <a:picLocks noChangeAspect="1"/>
          </p:cNvPicPr>
          <p:nvPr/>
        </p:nvPicPr>
        <p:blipFill>
          <a:blip r:embed="rId3"/>
          <a:stretch>
            <a:fillRect/>
          </a:stretch>
        </p:blipFill>
        <p:spPr>
          <a:xfrm>
            <a:off x="709867" y="4337912"/>
            <a:ext cx="3721834" cy="2408328"/>
          </a:xfrm>
          <a:prstGeom prst="rect">
            <a:avLst/>
          </a:prstGeom>
        </p:spPr>
      </p:pic>
      <p:sp>
        <p:nvSpPr>
          <p:cNvPr id="7" name="CasellaDiTesto 6">
            <a:extLst>
              <a:ext uri="{FF2B5EF4-FFF2-40B4-BE49-F238E27FC236}">
                <a16:creationId xmlns:a16="http://schemas.microsoft.com/office/drawing/2014/main" id="{FA1E7807-0DFD-6BC5-F8E5-021CFF1AF196}"/>
              </a:ext>
            </a:extLst>
          </p:cNvPr>
          <p:cNvSpPr txBox="1"/>
          <p:nvPr/>
        </p:nvSpPr>
        <p:spPr>
          <a:xfrm>
            <a:off x="6096000" y="3183047"/>
            <a:ext cx="6096000" cy="1200329"/>
          </a:xfrm>
          <a:prstGeom prst="rect">
            <a:avLst/>
          </a:prstGeom>
          <a:noFill/>
        </p:spPr>
        <p:txBody>
          <a:bodyPr wrap="square">
            <a:spAutoFit/>
          </a:bodyPr>
          <a:lstStyle/>
          <a:p>
            <a:r>
              <a:rPr lang="it-IT" dirty="0">
                <a:solidFill>
                  <a:srgbClr val="FF0000"/>
                </a:solidFill>
                <a:latin typeface="Times New Roman" panose="02020603050405020304" pitchFamily="18" charset="0"/>
                <a:cs typeface="Times New Roman" panose="02020603050405020304" pitchFamily="18" charset="0"/>
              </a:rPr>
              <a:t>FILTRAZIONE PER ASPIRAZIONE  </a:t>
            </a:r>
          </a:p>
          <a:p>
            <a:r>
              <a:rPr lang="it-IT" dirty="0">
                <a:latin typeface="Times New Roman" panose="02020603050405020304" pitchFamily="18" charset="0"/>
                <a:cs typeface="Times New Roman" panose="02020603050405020304" pitchFamily="18" charset="0"/>
              </a:rPr>
              <a:t>Si realizza collegando la beuta codata  con una pompa ad acqua. Questa filtrazione è più veloce della filtrazione                                                                                     per gravità.</a:t>
            </a:r>
          </a:p>
        </p:txBody>
      </p:sp>
      <p:pic>
        <p:nvPicPr>
          <p:cNvPr id="8" name="Immagine 7">
            <a:extLst>
              <a:ext uri="{FF2B5EF4-FFF2-40B4-BE49-F238E27FC236}">
                <a16:creationId xmlns:a16="http://schemas.microsoft.com/office/drawing/2014/main" id="{2E5C7269-CAAF-EC1B-EC42-9E0F7F8043C7}"/>
              </a:ext>
            </a:extLst>
          </p:cNvPr>
          <p:cNvPicPr>
            <a:picLocks noChangeAspect="1"/>
          </p:cNvPicPr>
          <p:nvPr/>
        </p:nvPicPr>
        <p:blipFill>
          <a:blip r:embed="rId4"/>
          <a:stretch>
            <a:fillRect/>
          </a:stretch>
        </p:blipFill>
        <p:spPr>
          <a:xfrm>
            <a:off x="7863840" y="4257085"/>
            <a:ext cx="3488154" cy="2459665"/>
          </a:xfrm>
          <a:prstGeom prst="rect">
            <a:avLst/>
          </a:prstGeom>
        </p:spPr>
      </p:pic>
    </p:spTree>
    <p:extLst>
      <p:ext uri="{BB962C8B-B14F-4D97-AF65-F5344CB8AC3E}">
        <p14:creationId xmlns:p14="http://schemas.microsoft.com/office/powerpoint/2010/main" val="27823631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0" y="225217"/>
            <a:ext cx="8245151" cy="1246868"/>
          </a:xfrm>
        </p:spPr>
        <p:txBody>
          <a:bodyPr>
            <a:normAutofit/>
          </a:bodyPr>
          <a:lstStyle/>
          <a:p>
            <a:r>
              <a:rPr lang="it-IT" sz="4800" b="1" dirty="0">
                <a:solidFill>
                  <a:schemeClr val="accent2">
                    <a:lumMod val="50000"/>
                  </a:schemeClr>
                </a:solidFill>
                <a:latin typeface="Freestyle Script" panose="030804020302050B0404" pitchFamily="66" charset="0"/>
              </a:rPr>
              <a:t>APPLICAZIONI ANALITICHE</a:t>
            </a: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494758" y="1804017"/>
            <a:ext cx="10789952" cy="4152122"/>
          </a:xfrm>
        </p:spPr>
        <p:txBody>
          <a:bodyPr/>
          <a:lstStyle/>
          <a:p>
            <a:pPr algn="l"/>
            <a:r>
              <a:rPr lang="it-IT" dirty="0">
                <a:latin typeface="Times New Roman" panose="02020603050405020304" pitchFamily="18" charset="0"/>
                <a:cs typeface="Times New Roman" panose="02020603050405020304" pitchFamily="18" charset="0"/>
              </a:rPr>
              <a:t>La gas-cromatografia permette di effettuare sia</a:t>
            </a:r>
          </a:p>
          <a:p>
            <a:pPr marL="457200" indent="-457200" algn="l">
              <a:buFont typeface="+mj-lt"/>
              <a:buAutoNum type="arabicPeriod"/>
            </a:pPr>
            <a:r>
              <a:rPr lang="it-IT" dirty="0">
                <a:solidFill>
                  <a:srgbClr val="FF0000"/>
                </a:solidFill>
                <a:latin typeface="Times New Roman" panose="02020603050405020304" pitchFamily="18" charset="0"/>
                <a:cs typeface="Times New Roman" panose="02020603050405020304" pitchFamily="18" charset="0"/>
              </a:rPr>
              <a:t>analisi qualitative </a:t>
            </a:r>
          </a:p>
          <a:p>
            <a:pPr marL="457200" indent="-457200" algn="l">
              <a:buFont typeface="+mj-lt"/>
              <a:buAutoNum type="arabicPeriod"/>
            </a:pPr>
            <a:r>
              <a:rPr lang="it-IT" dirty="0">
                <a:solidFill>
                  <a:srgbClr val="FF0000"/>
                </a:solidFill>
                <a:latin typeface="Times New Roman" panose="02020603050405020304" pitchFamily="18" charset="0"/>
                <a:cs typeface="Times New Roman" panose="02020603050405020304" pitchFamily="18" charset="0"/>
              </a:rPr>
              <a:t>analisi quantitative</a:t>
            </a:r>
          </a:p>
          <a:p>
            <a:pPr algn="l"/>
            <a:r>
              <a:rPr lang="it-IT" dirty="0">
                <a:latin typeface="Times New Roman" panose="02020603050405020304" pitchFamily="18" charset="0"/>
                <a:cs typeface="Times New Roman" panose="02020603050405020304" pitchFamily="18" charset="0"/>
              </a:rPr>
              <a:t> principalmente è utilizzata per analisi quantitative. </a:t>
            </a:r>
          </a:p>
          <a:p>
            <a:endParaRPr lang="it-IT" dirty="0">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57124D18-E03F-E64D-1A5E-4D3CF75C4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9790" y="0"/>
            <a:ext cx="2712210" cy="1813791"/>
          </a:xfrm>
          <a:prstGeom prst="ellipse">
            <a:avLst/>
          </a:prstGeom>
          <a:ln>
            <a:noFill/>
          </a:ln>
          <a:effectLst>
            <a:softEdge rad="112500"/>
          </a:effectLst>
        </p:spPr>
      </p:pic>
      <p:pic>
        <p:nvPicPr>
          <p:cNvPr id="7" name="Immagine 6">
            <a:extLst>
              <a:ext uri="{FF2B5EF4-FFF2-40B4-BE49-F238E27FC236}">
                <a16:creationId xmlns:a16="http://schemas.microsoft.com/office/drawing/2014/main" id="{1EE18E6A-E851-B651-5FD6-512DF42E3A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807" y="3880078"/>
            <a:ext cx="4762500" cy="2743200"/>
          </a:xfrm>
          <a:prstGeom prst="rect">
            <a:avLst/>
          </a:prstGeom>
        </p:spPr>
      </p:pic>
    </p:spTree>
    <p:extLst>
      <p:ext uri="{BB962C8B-B14F-4D97-AF65-F5344CB8AC3E}">
        <p14:creationId xmlns:p14="http://schemas.microsoft.com/office/powerpoint/2010/main" val="17012747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28296" y="305287"/>
            <a:ext cx="8221717" cy="1325563"/>
          </a:xfrm>
        </p:spPr>
        <p:txBody>
          <a:bodyPr/>
          <a:lstStyle/>
          <a:p>
            <a:r>
              <a:rPr lang="it-IT" b="1" dirty="0">
                <a:solidFill>
                  <a:schemeClr val="accent2">
                    <a:lumMod val="50000"/>
                  </a:schemeClr>
                </a:solidFill>
                <a:latin typeface="Freestyle Script" panose="030804020302050B0404" pitchFamily="66" charset="0"/>
                <a:cs typeface="Times New Roman" panose="02020603050405020304" pitchFamily="18" charset="0"/>
              </a:rPr>
              <a:t>L'ANALISI QUANTITATIVA</a:t>
            </a:r>
            <a:endParaRPr lang="it-IT" dirty="0">
              <a:solidFill>
                <a:schemeClr val="accent2">
                  <a:lumMod val="50000"/>
                </a:schemeClr>
              </a:solidFill>
            </a:endParaRPr>
          </a:p>
        </p:txBody>
      </p:sp>
      <p:sp>
        <p:nvSpPr>
          <p:cNvPr id="3" name="Segnaposto contenuto 2"/>
          <p:cNvSpPr>
            <a:spLocks noGrp="1"/>
          </p:cNvSpPr>
          <p:nvPr>
            <p:ph idx="1"/>
          </p:nvPr>
        </p:nvSpPr>
        <p:spPr>
          <a:xfrm>
            <a:off x="144516" y="1783583"/>
            <a:ext cx="11910849" cy="4585686"/>
          </a:xfrm>
        </p:spPr>
        <p:txBody>
          <a:bodyPr>
            <a:normAutofit lnSpcReduction="10000"/>
          </a:bodyPr>
          <a:lstStyle/>
          <a:p>
            <a:r>
              <a:rPr lang="it-IT" sz="2600" b="1" dirty="0">
                <a:solidFill>
                  <a:srgbClr val="FF0000"/>
                </a:solidFill>
                <a:latin typeface="Freestyle Script" panose="030804020302050B0404" pitchFamily="66" charset="0"/>
                <a:cs typeface="Times New Roman" panose="02020603050405020304" pitchFamily="18" charset="0"/>
              </a:rPr>
              <a:t>L'ANALISI QUANTITATIVA </a:t>
            </a:r>
            <a:r>
              <a:rPr lang="it-IT" dirty="0">
                <a:latin typeface="Times New Roman" panose="02020603050405020304" pitchFamily="18" charset="0"/>
                <a:cs typeface="Times New Roman" panose="02020603050405020304" pitchFamily="18" charset="0"/>
              </a:rPr>
              <a:t>è basata sul confronto delle aree dei picchi.</a:t>
            </a:r>
          </a:p>
          <a:p>
            <a:endParaRPr lang="it-IT"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Ci potrebbero essere delle complicazioni: </a:t>
            </a:r>
          </a:p>
          <a:p>
            <a:pPr marL="342900" indent="-34290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non è detto che tutte le sostanze presenti nel campione si vedano nel </a:t>
            </a:r>
            <a:r>
              <a:rPr lang="it-IT" dirty="0" err="1">
                <a:latin typeface="Times New Roman" panose="02020603050405020304" pitchFamily="18" charset="0"/>
                <a:cs typeface="Times New Roman" panose="02020603050405020304" pitchFamily="18" charset="0"/>
              </a:rPr>
              <a:t>cromatogramma</a:t>
            </a:r>
            <a:r>
              <a:rPr lang="it-IT" dirty="0">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 i rivelatori possono presentare diverse risposte per diverse sostanze; </a:t>
            </a:r>
          </a:p>
          <a:p>
            <a:pPr marL="342900" indent="-34290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 non tutti i picchi potrebbero essere ben separati; </a:t>
            </a:r>
          </a:p>
          <a:p>
            <a:pPr marL="342900" indent="-34290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non è facile conoscere accuratamente la quantità̀ di miscuglio effettivamente immesso in colonna. </a:t>
            </a:r>
          </a:p>
          <a:p>
            <a:endParaRPr lang="it-IT" dirty="0"/>
          </a:p>
        </p:txBody>
      </p:sp>
      <p:pic>
        <p:nvPicPr>
          <p:cNvPr id="5" name="Immagine 4">
            <a:extLst>
              <a:ext uri="{FF2B5EF4-FFF2-40B4-BE49-F238E27FC236}">
                <a16:creationId xmlns:a16="http://schemas.microsoft.com/office/drawing/2014/main" id="{4DA5FD39-2CCD-C6CC-7665-4B8AB1672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112059"/>
            <a:ext cx="2895600" cy="1819275"/>
          </a:xfrm>
          <a:prstGeom prst="ellipse">
            <a:avLst/>
          </a:prstGeom>
          <a:ln>
            <a:noFill/>
          </a:ln>
          <a:effectLst>
            <a:softEdge rad="112500"/>
          </a:effectLst>
        </p:spPr>
      </p:pic>
    </p:spTree>
    <p:extLst>
      <p:ext uri="{BB962C8B-B14F-4D97-AF65-F5344CB8AC3E}">
        <p14:creationId xmlns:p14="http://schemas.microsoft.com/office/powerpoint/2010/main" val="287024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157666" y="1046027"/>
            <a:ext cx="11574552" cy="5673047"/>
          </a:xfrm>
        </p:spPr>
        <p:txBody>
          <a:bodyPr>
            <a:noAutofit/>
          </a:bodyPr>
          <a:lstStyle/>
          <a:p>
            <a:pPr algn="l"/>
            <a:r>
              <a:rPr lang="it-IT" dirty="0">
                <a:solidFill>
                  <a:srgbClr val="FF0000"/>
                </a:solidFill>
                <a:latin typeface="Times New Roman" panose="02020603050405020304" pitchFamily="18" charset="0"/>
                <a:cs typeface="Times New Roman" panose="02020603050405020304" pitchFamily="18" charset="0"/>
              </a:rPr>
              <a:t>L’analisi qualitativa utilizza vari metodi per l’individuazione delle sostanze</a:t>
            </a:r>
            <a:r>
              <a:rPr lang="it-IT" dirty="0">
                <a:latin typeface="Times New Roman" panose="02020603050405020304" pitchFamily="18" charset="0"/>
                <a:cs typeface="Times New Roman" panose="02020603050405020304" pitchFamily="18" charset="0"/>
              </a:rPr>
              <a:t>:</a:t>
            </a:r>
            <a:r>
              <a:rPr lang="it-IT" sz="1800" dirty="0">
                <a:latin typeface="Times New Roman" panose="02020603050405020304" pitchFamily="18" charset="0"/>
                <a:cs typeface="Times New Roman" panose="02020603050405020304" pitchFamily="18" charset="0"/>
              </a:rPr>
              <a:t> </a:t>
            </a:r>
          </a:p>
          <a:p>
            <a:pPr marL="342900" indent="-342900" algn="l">
              <a:buFont typeface="Arial" charset="0"/>
              <a:buChar char="•"/>
            </a:pPr>
            <a:r>
              <a:rPr lang="it-IT" dirty="0">
                <a:latin typeface="Times New Roman" panose="02020603050405020304" pitchFamily="18" charset="0"/>
                <a:cs typeface="Times New Roman" panose="02020603050405020304" pitchFamily="18" charset="0"/>
              </a:rPr>
              <a:t>Si basa su dati di letteratura, quali i tempi di ritenzione; purtroppo però tali valori dipendono da molti fattori quali le caratteristiche dello strumento, le condizioni operative e l’operatore. </a:t>
            </a:r>
          </a:p>
          <a:p>
            <a:pPr marL="342900" indent="-342900" algn="l">
              <a:buFont typeface="Arial" charset="0"/>
              <a:buChar char="•"/>
            </a:pPr>
            <a:r>
              <a:rPr lang="it-IT" dirty="0">
                <a:latin typeface="Times New Roman" panose="02020603050405020304" pitchFamily="18" charset="0"/>
                <a:cs typeface="Times New Roman" panose="02020603050405020304" pitchFamily="18" charset="0"/>
              </a:rPr>
              <a:t>Effettua un confronto dei tempi di ritenzione tra la miscela in esame e sostanze pure o miscele di composizione nota. </a:t>
            </a:r>
          </a:p>
          <a:p>
            <a:pPr marL="342900" indent="-342900" algn="l">
              <a:buFont typeface="Arial" charset="0"/>
              <a:buChar char="•"/>
            </a:pPr>
            <a:r>
              <a:rPr lang="it-IT" dirty="0">
                <a:latin typeface="Times New Roman" panose="02020603050405020304" pitchFamily="18" charset="0"/>
                <a:cs typeface="Times New Roman" panose="02020603050405020304" pitchFamily="18" charset="0"/>
              </a:rPr>
              <a:t>Si basa sul Metodo sull’arricchimento cioè quando si ritiene che un determinato picco corrisponda ad una sostanza nota, si aggiunge alla miscela una certa quantità di sostanza pura. Se compare un altro picco, siamo sicuri che la specie nota non é presente nella miscela, mentre se un picco risulta più̀ alto, potrebbe essere presente e per questo é necessario effettuare altre analisi cambiando condizioni operative. </a:t>
            </a:r>
          </a:p>
          <a:p>
            <a:pPr marL="342900" indent="-342900" algn="l">
              <a:buFont typeface="Arial" charset="0"/>
              <a:buChar char="•"/>
            </a:pPr>
            <a:r>
              <a:rPr lang="it-IT" dirty="0">
                <a:latin typeface="Times New Roman" panose="02020603050405020304" pitchFamily="18" charset="0"/>
                <a:cs typeface="Times New Roman" panose="02020603050405020304" pitchFamily="18" charset="0"/>
              </a:rPr>
              <a:t>Si basa sull’Impiego di reattivi. Per evidenziare la presenza di determinati componenti si può̀ far gorgogliare il gas in uscita entro una provetta contenente reattivi specifici. Naturalmente il rivelatore non deve essere distruttivo. </a:t>
            </a:r>
          </a:p>
          <a:p>
            <a:endParaRPr lang="it-IT" sz="2000"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1576142" y="0"/>
            <a:ext cx="8737600" cy="923330"/>
          </a:xfrm>
          <a:prstGeom prst="rect">
            <a:avLst/>
          </a:prstGeom>
          <a:noFill/>
        </p:spPr>
        <p:txBody>
          <a:bodyPr wrap="square" rtlCol="0">
            <a:spAutoFit/>
          </a:bodyPr>
          <a:lstStyle/>
          <a:p>
            <a:pPr algn="ctr"/>
            <a:r>
              <a:rPr lang="it-IT" sz="3600" b="1" dirty="0">
                <a:solidFill>
                  <a:schemeClr val="accent2">
                    <a:lumMod val="50000"/>
                  </a:schemeClr>
                </a:solidFill>
                <a:latin typeface="Freestyle Script" panose="030804020302050B0404" pitchFamily="66" charset="0"/>
              </a:rPr>
              <a:t>ANALISI QUALITATIVA </a:t>
            </a:r>
          </a:p>
          <a:p>
            <a:pPr algn="ctr"/>
            <a:endParaRPr lang="it-IT" dirty="0"/>
          </a:p>
        </p:txBody>
      </p:sp>
    </p:spTree>
    <p:extLst>
      <p:ext uri="{BB962C8B-B14F-4D97-AF65-F5344CB8AC3E}">
        <p14:creationId xmlns:p14="http://schemas.microsoft.com/office/powerpoint/2010/main" val="35369566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204160" y="777875"/>
            <a:ext cx="12147989" cy="5673047"/>
          </a:xfrm>
        </p:spPr>
        <p:txBody>
          <a:bodyPr>
            <a:noAutofit/>
          </a:bodyPr>
          <a:lstStyle/>
          <a:p>
            <a:pPr marL="342900" indent="-342900" algn="l">
              <a:buFont typeface="Arial" charset="0"/>
              <a:buChar char="•"/>
            </a:pPr>
            <a:r>
              <a:rPr lang="it-IT" sz="2000" dirty="0">
                <a:latin typeface="Times New Roman" panose="02020603050405020304" pitchFamily="18" charset="0"/>
                <a:cs typeface="Times New Roman" panose="02020603050405020304" pitchFamily="18" charset="0"/>
              </a:rPr>
              <a:t>Impiego di strumenti ausiliari. Il gas in uscita da un rivelatore non distruttivo può essere fatto gorgogliare in appositi solventi e la soluzione indagata con altri metodi strumentali. </a:t>
            </a:r>
            <a:r>
              <a:rPr lang="it-IT" sz="2000" b="1" i="1" dirty="0">
                <a:latin typeface="Times New Roman" panose="02020603050405020304" pitchFamily="18" charset="0"/>
                <a:cs typeface="Times New Roman" panose="02020603050405020304" pitchFamily="18" charset="0"/>
              </a:rPr>
              <a:t>Inoltre é possibile collegare direttamente il gas-cromatografo ad uno spettrometro di massa </a:t>
            </a:r>
            <a:r>
              <a:rPr lang="it-IT" sz="2000" dirty="0">
                <a:latin typeface="Times New Roman" panose="02020603050405020304" pitchFamily="18" charset="0"/>
                <a:cs typeface="Times New Roman" panose="02020603050405020304" pitchFamily="18" charset="0"/>
              </a:rPr>
              <a:t>, in questo modo si può registrare lo spettro di massa il quale é univoco per una certa specie chimica (e fornisce poi importanti indicazioni strutturali). </a:t>
            </a:r>
          </a:p>
          <a:p>
            <a:endParaRPr lang="it-IT" sz="2000"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1773448" y="77852"/>
            <a:ext cx="8737600" cy="923330"/>
          </a:xfrm>
          <a:prstGeom prst="rect">
            <a:avLst/>
          </a:prstGeom>
          <a:noFill/>
        </p:spPr>
        <p:txBody>
          <a:bodyPr wrap="square" rtlCol="0">
            <a:spAutoFit/>
          </a:bodyPr>
          <a:lstStyle/>
          <a:p>
            <a:pPr algn="ctr"/>
            <a:r>
              <a:rPr lang="it-IT" sz="3600" b="1" dirty="0">
                <a:solidFill>
                  <a:schemeClr val="accent2">
                    <a:lumMod val="50000"/>
                  </a:schemeClr>
                </a:solidFill>
                <a:latin typeface="Freestyle Script" panose="030804020302050B0404" pitchFamily="66" charset="0"/>
              </a:rPr>
              <a:t>ANALISI QUALITATIVA </a:t>
            </a:r>
          </a:p>
          <a:p>
            <a:pPr algn="ctr"/>
            <a:endParaRPr lang="it-IT" dirty="0">
              <a:solidFill>
                <a:srgbClr val="FF0000"/>
              </a:solidFill>
            </a:endParaRPr>
          </a:p>
        </p:txBody>
      </p:sp>
      <p:pic>
        <p:nvPicPr>
          <p:cNvPr id="6" name="Immagine 5">
            <a:extLst>
              <a:ext uri="{FF2B5EF4-FFF2-40B4-BE49-F238E27FC236}">
                <a16:creationId xmlns:a16="http://schemas.microsoft.com/office/drawing/2014/main" id="{F444B5E9-4BCD-BCAC-1EED-AA3893085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405" y="2501460"/>
            <a:ext cx="5992677" cy="3146155"/>
          </a:xfrm>
          <a:prstGeom prst="rect">
            <a:avLst/>
          </a:prstGeom>
        </p:spPr>
      </p:pic>
      <p:pic>
        <p:nvPicPr>
          <p:cNvPr id="7" name="Immagine 6">
            <a:extLst>
              <a:ext uri="{FF2B5EF4-FFF2-40B4-BE49-F238E27FC236}">
                <a16:creationId xmlns:a16="http://schemas.microsoft.com/office/drawing/2014/main" id="{566B280C-64E0-D5E3-DD31-FDCC6AC75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268" y="3430086"/>
            <a:ext cx="4770070" cy="2650039"/>
          </a:xfrm>
          <a:prstGeom prst="rect">
            <a:avLst/>
          </a:prstGeom>
        </p:spPr>
      </p:pic>
    </p:spTree>
    <p:extLst>
      <p:ext uri="{BB962C8B-B14F-4D97-AF65-F5344CB8AC3E}">
        <p14:creationId xmlns:p14="http://schemas.microsoft.com/office/powerpoint/2010/main" val="2386637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02170" y="1078446"/>
            <a:ext cx="10213429" cy="1325563"/>
          </a:xfrm>
        </p:spPr>
        <p:txBody>
          <a:bodyPr>
            <a:noAutofit/>
          </a:bodyPr>
          <a:lstStyle/>
          <a:p>
            <a:r>
              <a:rPr lang="it-IT" sz="2800" dirty="0">
                <a:latin typeface="Times New Roman" panose="02020603050405020304" pitchFamily="18" charset="0"/>
                <a:cs typeface="Times New Roman" panose="02020603050405020304" pitchFamily="18" charset="0"/>
              </a:rPr>
              <a:t>LA GASCROMATOGRAFIA, applicata alla determinazione di sostanze volatili, trova ampia applicazione :</a:t>
            </a:r>
            <a:endParaRPr lang="it-IT" sz="2800" dirty="0"/>
          </a:p>
        </p:txBody>
      </p:sp>
      <p:sp>
        <p:nvSpPr>
          <p:cNvPr id="3" name="Segnaposto contenuto 2"/>
          <p:cNvSpPr>
            <a:spLocks noGrp="1"/>
          </p:cNvSpPr>
          <p:nvPr>
            <p:ph idx="1"/>
          </p:nvPr>
        </p:nvSpPr>
        <p:spPr>
          <a:xfrm>
            <a:off x="302171" y="2362988"/>
            <a:ext cx="8079829" cy="4351338"/>
          </a:xfrm>
        </p:spPr>
        <p:txBody>
          <a:bodyPr/>
          <a:lstStyle/>
          <a:p>
            <a:pPr marL="285750" indent="-285750"/>
            <a:r>
              <a:rPr lang="it-IT" dirty="0">
                <a:latin typeface="Times New Roman" panose="02020603050405020304" pitchFamily="18" charset="0"/>
                <a:cs typeface="Times New Roman" panose="02020603050405020304" pitchFamily="18" charset="0"/>
              </a:rPr>
              <a:t> nell’industria petrolifera e petrolchimica,</a:t>
            </a:r>
          </a:p>
          <a:p>
            <a:pPr marL="285750" indent="-285750"/>
            <a:r>
              <a:rPr lang="it-IT" dirty="0">
                <a:latin typeface="Times New Roman" panose="02020603050405020304" pitchFamily="18" charset="0"/>
                <a:cs typeface="Times New Roman" panose="02020603050405020304" pitchFamily="18" charset="0"/>
              </a:rPr>
              <a:t> nell’industria alimentare e cosmetica per la determinazione negli aromi e nelle fragranze,</a:t>
            </a:r>
          </a:p>
          <a:p>
            <a:pPr marL="285750" indent="-285750"/>
            <a:r>
              <a:rPr lang="it-IT" dirty="0">
                <a:latin typeface="Times New Roman" panose="02020603050405020304" pitchFamily="18" charset="0"/>
                <a:cs typeface="Times New Roman" panose="02020603050405020304" pitchFamily="18" charset="0"/>
              </a:rPr>
              <a:t>nel settore farmaceutico/chimico per la determinazione di </a:t>
            </a:r>
            <a:r>
              <a:rPr lang="it-IT" dirty="0" err="1">
                <a:latin typeface="Times New Roman" panose="02020603050405020304" pitchFamily="18" charset="0"/>
                <a:cs typeface="Times New Roman" panose="02020603050405020304" pitchFamily="18" charset="0"/>
              </a:rPr>
              <a:t>impurezze</a:t>
            </a:r>
            <a:r>
              <a:rPr lang="it-IT" dirty="0">
                <a:latin typeface="Times New Roman" panose="02020603050405020304" pitchFamily="18" charset="0"/>
                <a:cs typeface="Times New Roman" panose="02020603050405020304" pitchFamily="18" charset="0"/>
              </a:rPr>
              <a:t> volatili nei prodotti finiti o nelle materie prime,</a:t>
            </a:r>
          </a:p>
          <a:p>
            <a:pPr marL="285750" indent="-285750"/>
            <a:r>
              <a:rPr lang="it-IT" dirty="0">
                <a:latin typeface="Times New Roman" panose="02020603050405020304" pitchFamily="18" charset="0"/>
                <a:cs typeface="Times New Roman" panose="02020603050405020304" pitchFamily="18" charset="0"/>
              </a:rPr>
              <a:t> nel settore ambientale per il monitoraggio della qualità dell’aria.</a:t>
            </a:r>
          </a:p>
          <a:p>
            <a:endParaRPr lang="it-IT" dirty="0"/>
          </a:p>
          <a:p>
            <a:endParaRPr lang="it-IT" dirty="0"/>
          </a:p>
        </p:txBody>
      </p:sp>
      <p:pic>
        <p:nvPicPr>
          <p:cNvPr id="4" name="Immagine 3">
            <a:extLst>
              <a:ext uri="{FF2B5EF4-FFF2-40B4-BE49-F238E27FC236}">
                <a16:creationId xmlns:a16="http://schemas.microsoft.com/office/drawing/2014/main" id="{83D64889-6C43-037B-5183-4CC081F19AF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8259719" y="4248150"/>
            <a:ext cx="3918944" cy="2609850"/>
          </a:xfrm>
          <a:prstGeom prst="ellipse">
            <a:avLst/>
          </a:prstGeom>
          <a:ln>
            <a:noFill/>
          </a:ln>
          <a:effectLst>
            <a:outerShdw dist="50800" dir="5400000" algn="ctr" rotWithShape="0">
              <a:srgbClr val="000000">
                <a:alpha val="43137"/>
              </a:srgbClr>
            </a:outerShdw>
            <a:softEdge rad="112500"/>
          </a:effectLst>
        </p:spPr>
      </p:pic>
      <p:sp>
        <p:nvSpPr>
          <p:cNvPr id="5" name="CasellaDiTesto 4"/>
          <p:cNvSpPr txBox="1"/>
          <p:nvPr/>
        </p:nvSpPr>
        <p:spPr>
          <a:xfrm>
            <a:off x="1" y="294290"/>
            <a:ext cx="12143190" cy="584775"/>
          </a:xfrm>
          <a:prstGeom prst="rect">
            <a:avLst/>
          </a:prstGeom>
          <a:noFill/>
        </p:spPr>
        <p:txBody>
          <a:bodyPr wrap="square" rtlCol="0">
            <a:spAutoFit/>
          </a:bodyPr>
          <a:lstStyle/>
          <a:p>
            <a:pPr algn="ctr"/>
            <a:r>
              <a:rPr lang="it-IT" sz="3200" b="1" dirty="0">
                <a:solidFill>
                  <a:schemeClr val="accent2">
                    <a:lumMod val="50000"/>
                  </a:schemeClr>
                </a:solidFill>
                <a:latin typeface="Freestyle Script" panose="030804020302050B0404" pitchFamily="66" charset="0"/>
              </a:rPr>
              <a:t>APPLICAZIONE DI GC IN CAMPO INDUSTRIALE E AMBIENTALE</a:t>
            </a:r>
          </a:p>
        </p:txBody>
      </p:sp>
    </p:spTree>
    <p:extLst>
      <p:ext uri="{BB962C8B-B14F-4D97-AF65-F5344CB8AC3E}">
        <p14:creationId xmlns:p14="http://schemas.microsoft.com/office/powerpoint/2010/main" val="9104089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5238043" y="643467"/>
            <a:ext cx="6254045" cy="5701349"/>
          </a:xfrm>
        </p:spPr>
        <p:txBody>
          <a:bodyPr>
            <a:normAutofit fontScale="85000" lnSpcReduction="20000"/>
          </a:bodyPr>
          <a:lstStyle/>
          <a:p>
            <a:pPr algn="l"/>
            <a:r>
              <a:rPr lang="it-IT" dirty="0">
                <a:latin typeface="Times New Roman" panose="02020603050405020304" pitchFamily="18" charset="0"/>
                <a:cs typeface="Times New Roman" panose="02020603050405020304" pitchFamily="18" charset="0"/>
              </a:rPr>
              <a:t>Lo studio è stato suddiviso in due fasi. </a:t>
            </a:r>
          </a:p>
          <a:p>
            <a:pPr marL="285750" indent="-285750" algn="l">
              <a:buFont typeface="Wingdings" panose="05000000000000000000" pitchFamily="2" charset="2"/>
              <a:buChar char="Ø"/>
            </a:pPr>
            <a:r>
              <a:rPr lang="it-IT" dirty="0">
                <a:solidFill>
                  <a:srgbClr val="FF0000"/>
                </a:solidFill>
                <a:latin typeface="Times New Roman" panose="02020603050405020304" pitchFamily="18" charset="0"/>
                <a:cs typeface="Times New Roman" panose="02020603050405020304" pitchFamily="18" charset="0"/>
              </a:rPr>
              <a:t>Prima fase (studio in vitro)</a:t>
            </a: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tre oli essenziali (EO) e quattro idrolati (</a:t>
            </a:r>
            <a:r>
              <a:rPr lang="it-IT" b="1" dirty="0" err="1">
                <a:latin typeface="Times New Roman" panose="02020603050405020304" pitchFamily="18" charset="0"/>
                <a:cs typeface="Times New Roman" panose="02020603050405020304" pitchFamily="18" charset="0"/>
              </a:rPr>
              <a:t>Hys</a:t>
            </a:r>
            <a:r>
              <a:rPr lang="it-IT" b="1" dirty="0">
                <a:latin typeface="Times New Roman" panose="02020603050405020304" pitchFamily="18" charset="0"/>
                <a:cs typeface="Times New Roman" panose="02020603050405020304" pitchFamily="18" charset="0"/>
              </a:rPr>
              <a:t>) sono stati analizzati mediante spettrometria di massa GC </a:t>
            </a:r>
            <a:r>
              <a:rPr lang="it-IT" dirty="0">
                <a:latin typeface="Times New Roman" panose="02020603050405020304" pitchFamily="18" charset="0"/>
                <a:cs typeface="Times New Roman" panose="02020603050405020304" pitchFamily="18" charset="0"/>
              </a:rPr>
              <a:t>e testati in vitro contro sei ceppi ATCC di muffe. Un'emulsione a base dei composti naturali più attivi è stata testata su campioni di tele invecchiate e non invecchiate per valutarne sia l'attività fungicida che l'impatto sui parametri chimico-fisici. Finalmente, Il modello Galleria </a:t>
            </a:r>
            <a:r>
              <a:rPr lang="it-IT" dirty="0" err="1">
                <a:latin typeface="Times New Roman" panose="02020603050405020304" pitchFamily="18" charset="0"/>
                <a:cs typeface="Times New Roman" panose="02020603050405020304" pitchFamily="18" charset="0"/>
              </a:rPr>
              <a:t>mellonella</a:t>
            </a:r>
            <a:r>
              <a:rPr lang="it-IT" dirty="0">
                <a:latin typeface="Times New Roman" panose="02020603050405020304" pitchFamily="18" charset="0"/>
                <a:cs typeface="Times New Roman" panose="02020603050405020304" pitchFamily="18" charset="0"/>
              </a:rPr>
              <a:t> ha valutato la sicurezza per la salute. </a:t>
            </a:r>
          </a:p>
          <a:p>
            <a:pPr marL="285750" indent="-285750" algn="l">
              <a:buFont typeface="Wingdings" panose="05000000000000000000" pitchFamily="2" charset="2"/>
              <a:buChar char="Ø"/>
            </a:pPr>
            <a:r>
              <a:rPr lang="it-IT" dirty="0">
                <a:solidFill>
                  <a:srgbClr val="FF0000"/>
                </a:solidFill>
                <a:latin typeface="Times New Roman" panose="02020603050405020304" pitchFamily="18" charset="0"/>
                <a:cs typeface="Times New Roman" panose="02020603050405020304" pitchFamily="18" charset="0"/>
              </a:rPr>
              <a:t>Seconda fase (applicazione in situ): </a:t>
            </a:r>
            <a:r>
              <a:rPr lang="it-IT" dirty="0">
                <a:latin typeface="Times New Roman" panose="02020603050405020304" pitchFamily="18" charset="0"/>
                <a:cs typeface="Times New Roman" panose="02020603050405020304" pitchFamily="18" charset="0"/>
              </a:rPr>
              <a:t>l'emulsione è stata spruzzata sul retro del dipinto e lasciata agire per 24 h. I </a:t>
            </a:r>
            <a:r>
              <a:rPr lang="it-IT" dirty="0" err="1">
                <a:latin typeface="Times New Roman" panose="02020603050405020304" pitchFamily="18" charset="0"/>
                <a:cs typeface="Times New Roman" panose="02020603050405020304" pitchFamily="18" charset="0"/>
              </a:rPr>
              <a:t>biodeteriogeni</a:t>
            </a:r>
            <a:r>
              <a:rPr lang="it-IT" dirty="0">
                <a:latin typeface="Times New Roman" panose="02020603050405020304" pitchFamily="18" charset="0"/>
                <a:cs typeface="Times New Roman" panose="02020603050405020304" pitchFamily="18" charset="0"/>
              </a:rPr>
              <a:t> presenti sul dipinto “Il Silenzio” sono stati microbiologicamente identificati prima e dopo il trattamento. L'emulsione formulata con </a:t>
            </a:r>
            <a:r>
              <a:rPr lang="it-IT" i="1" dirty="0">
                <a:latin typeface="Times New Roman" panose="02020603050405020304" pitchFamily="18" charset="0"/>
                <a:cs typeface="Times New Roman" panose="02020603050405020304" pitchFamily="18" charset="0"/>
              </a:rPr>
              <a:t>C. </a:t>
            </a:r>
            <a:r>
              <a:rPr lang="it-IT" dirty="0" err="1">
                <a:latin typeface="Times New Roman" panose="02020603050405020304" pitchFamily="18" charset="0"/>
                <a:cs typeface="Times New Roman" panose="02020603050405020304" pitchFamily="18" charset="0"/>
              </a:rPr>
              <a:t>zeylanicum</a:t>
            </a:r>
            <a:r>
              <a:rPr lang="it-IT" dirty="0">
                <a:latin typeface="Times New Roman" panose="02020603050405020304" pitchFamily="18" charset="0"/>
                <a:cs typeface="Times New Roman" panose="02020603050405020304" pitchFamily="18" charset="0"/>
              </a:rPr>
              <a:t> </a:t>
            </a:r>
            <a:r>
              <a:rPr lang="it-IT" i="1" dirty="0">
                <a:latin typeface="Times New Roman" panose="02020603050405020304" pitchFamily="18" charset="0"/>
                <a:cs typeface="Times New Roman" panose="02020603050405020304" pitchFamily="18" charset="0"/>
              </a:rPr>
              <a:t>EO e C. </a:t>
            </a:r>
            <a:r>
              <a:rPr lang="it-IT" i="1" dirty="0" err="1">
                <a:latin typeface="Times New Roman" panose="02020603050405020304" pitchFamily="18" charset="0"/>
                <a:cs typeface="Times New Roman" panose="02020603050405020304" pitchFamily="18" charset="0"/>
              </a:rPr>
              <a:t>aurantium</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var</a:t>
            </a:r>
            <a:r>
              <a:rPr lang="it-IT" i="1" dirty="0">
                <a:latin typeface="Times New Roman" panose="02020603050405020304" pitchFamily="18" charset="0"/>
                <a:cs typeface="Times New Roman" panose="02020603050405020304" pitchFamily="18" charset="0"/>
              </a:rPr>
              <a:t>. amara </a:t>
            </a:r>
            <a:r>
              <a:rPr lang="it-IT" i="1" dirty="0" err="1">
                <a:latin typeface="Times New Roman" panose="02020603050405020304" pitchFamily="18" charset="0"/>
                <a:cs typeface="Times New Roman" panose="02020603050405020304" pitchFamily="18" charset="0"/>
              </a:rPr>
              <a:t>Hy</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ha mostrato la migliore attività antimicotica sia in vitro che in situ senza alterare le caratteristiche chimico-fisiche dei dipinti.</a:t>
            </a:r>
          </a:p>
          <a:p>
            <a:pPr marL="285750" indent="-285750" algn="l">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 Inoltre, non è stata dimostrata alcuna tossicità in vivo. Per la prima volta, un'emulsione antimicrobica verde a base di </a:t>
            </a:r>
            <a:r>
              <a:rPr lang="it-IT" b="1" dirty="0" err="1">
                <a:latin typeface="Times New Roman" panose="02020603050405020304" pitchFamily="18" charset="0"/>
                <a:cs typeface="Times New Roman" panose="02020603050405020304" pitchFamily="18" charset="0"/>
              </a:rPr>
              <a:t>Hy</a:t>
            </a:r>
            <a:r>
              <a:rPr lang="it-IT" b="1" dirty="0">
                <a:latin typeface="Times New Roman" panose="02020603050405020304" pitchFamily="18" charset="0"/>
                <a:cs typeface="Times New Roman" panose="02020603050405020304" pitchFamily="18" charset="0"/>
              </a:rPr>
              <a:t> ed EO, </a:t>
            </a:r>
            <a:r>
              <a:rPr lang="it-IT" dirty="0">
                <a:latin typeface="Times New Roman" panose="02020603050405020304" pitchFamily="18" charset="0"/>
                <a:cs typeface="Times New Roman" panose="02020603050405020304" pitchFamily="18" charset="0"/>
              </a:rPr>
              <a:t>sicura per gli operatori, è stata utilizzata per decontaminare un'opera d'arte colonizzata da funghi prima delle pratiche di restauro.</a:t>
            </a:r>
          </a:p>
          <a:p>
            <a:endParaRPr lang="it-IT" dirty="0">
              <a:latin typeface="Times New Roman" panose="02020603050405020304" pitchFamily="18" charset="0"/>
              <a:cs typeface="Times New Roman" panose="02020603050405020304" pitchFamily="18" charset="0"/>
            </a:endParaRPr>
          </a:p>
        </p:txBody>
      </p:sp>
      <p:pic>
        <p:nvPicPr>
          <p:cNvPr id="4" name="Immagine 3">
            <a:extLst>
              <a:ext uri="{FF2B5EF4-FFF2-40B4-BE49-F238E27FC236}">
                <a16:creationId xmlns:a16="http://schemas.microsoft.com/office/drawing/2014/main" id="{04BAEB8E-19B5-0247-57C2-CF84B01B3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15" y="643467"/>
            <a:ext cx="4720275" cy="3796145"/>
          </a:xfrm>
          <a:prstGeom prst="rect">
            <a:avLst/>
          </a:prstGeom>
        </p:spPr>
      </p:pic>
      <p:pic>
        <p:nvPicPr>
          <p:cNvPr id="5" name="Immagine 4">
            <a:extLst>
              <a:ext uri="{FF2B5EF4-FFF2-40B4-BE49-F238E27FC236}">
                <a16:creationId xmlns:a16="http://schemas.microsoft.com/office/drawing/2014/main" id="{337B3CA7-E849-D03D-113F-DA3B7A7F9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981" y="4675853"/>
            <a:ext cx="4860345" cy="1319429"/>
          </a:xfrm>
          <a:prstGeom prst="rect">
            <a:avLst/>
          </a:prstGeom>
        </p:spPr>
      </p:pic>
      <p:sp>
        <p:nvSpPr>
          <p:cNvPr id="2" name="CasellaDiTesto 1"/>
          <p:cNvSpPr txBox="1"/>
          <p:nvPr/>
        </p:nvSpPr>
        <p:spPr>
          <a:xfrm>
            <a:off x="3300248" y="63681"/>
            <a:ext cx="4490332" cy="461665"/>
          </a:xfrm>
          <a:prstGeom prst="rect">
            <a:avLst/>
          </a:prstGeom>
          <a:noFill/>
        </p:spPr>
        <p:txBody>
          <a:bodyPr wrap="none" rtlCol="0">
            <a:spAutoFit/>
          </a:bodyPr>
          <a:lstStyle/>
          <a:p>
            <a:r>
              <a:rPr lang="it-IT" sz="2400" b="1" dirty="0">
                <a:solidFill>
                  <a:srgbClr val="FF0000"/>
                </a:solidFill>
                <a:latin typeface="Freestyle Script" panose="030804020302050B0404" pitchFamily="66" charset="0"/>
              </a:rPr>
              <a:t>APPLICAZIONE DI GC IN CAMPO ARTISTICO</a:t>
            </a:r>
          </a:p>
        </p:txBody>
      </p:sp>
    </p:spTree>
    <p:extLst>
      <p:ext uri="{BB962C8B-B14F-4D97-AF65-F5344CB8AC3E}">
        <p14:creationId xmlns:p14="http://schemas.microsoft.com/office/powerpoint/2010/main" val="14342440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39000" b="-3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206792" y="154983"/>
            <a:ext cx="7578671" cy="6858000"/>
          </a:xfrm>
        </p:spPr>
        <p:txBody>
          <a:bodyPr>
            <a:normAutofit fontScale="92500" lnSpcReduction="20000"/>
          </a:bodyPr>
          <a:lstStyle/>
          <a:p>
            <a:pPr algn="l"/>
            <a:r>
              <a:rPr lang="it-IT" dirty="0">
                <a:solidFill>
                  <a:srgbClr val="FF0000"/>
                </a:solidFill>
                <a:latin typeface="Times New Roman" panose="02020603050405020304" pitchFamily="18" charset="0"/>
                <a:cs typeface="Times New Roman" panose="02020603050405020304" pitchFamily="18" charset="0"/>
              </a:rPr>
              <a:t>L'ANALISI CHIMICA </a:t>
            </a:r>
            <a:r>
              <a:rPr lang="it-IT" dirty="0">
                <a:latin typeface="Times New Roman" panose="02020603050405020304" pitchFamily="18" charset="0"/>
                <a:cs typeface="Times New Roman" panose="02020603050405020304" pitchFamily="18" charset="0"/>
              </a:rPr>
              <a:t>di </a:t>
            </a:r>
            <a:r>
              <a:rPr lang="it-IT" i="1" dirty="0">
                <a:latin typeface="Times New Roman" panose="02020603050405020304" pitchFamily="18" charset="0"/>
                <a:cs typeface="Times New Roman" panose="02020603050405020304" pitchFamily="18" charset="0"/>
              </a:rPr>
              <a:t>C. </a:t>
            </a:r>
            <a:r>
              <a:rPr lang="it-IT" i="1" dirty="0" err="1">
                <a:latin typeface="Times New Roman" panose="02020603050405020304" pitchFamily="18" charset="0"/>
                <a:cs typeface="Times New Roman" panose="02020603050405020304" pitchFamily="18" charset="0"/>
              </a:rPr>
              <a:t>zeylanicum</a:t>
            </a:r>
            <a:r>
              <a:rPr lang="it-IT" i="1" dirty="0">
                <a:latin typeface="Times New Roman" panose="02020603050405020304" pitchFamily="18" charset="0"/>
                <a:cs typeface="Times New Roman" panose="02020603050405020304" pitchFamily="18" charset="0"/>
              </a:rPr>
              <a:t> EO </a:t>
            </a:r>
            <a:r>
              <a:rPr lang="it-IT" dirty="0">
                <a:latin typeface="Times New Roman" panose="02020603050405020304" pitchFamily="18" charset="0"/>
                <a:cs typeface="Times New Roman" panose="02020603050405020304" pitchFamily="18" charset="0"/>
              </a:rPr>
              <a:t>è stata effettuata con l'uso di </a:t>
            </a:r>
            <a:r>
              <a:rPr lang="it-IT" b="1" dirty="0">
                <a:latin typeface="Times New Roman" panose="02020603050405020304" pitchFamily="18" charset="0"/>
                <a:cs typeface="Times New Roman" panose="02020603050405020304" pitchFamily="18" charset="0"/>
              </a:rPr>
              <a:t>un gascromatografo accoppiato con uno spettrometro di massa </a:t>
            </a:r>
            <a:r>
              <a:rPr lang="it-IT" dirty="0">
                <a:latin typeface="Times New Roman" panose="02020603050405020304" pitchFamily="18" charset="0"/>
                <a:cs typeface="Times New Roman" panose="02020603050405020304" pitchFamily="18" charset="0"/>
              </a:rPr>
              <a:t>a singolo quadrupolo (modello </a:t>
            </a:r>
            <a:r>
              <a:rPr lang="it-IT" dirty="0" err="1">
                <a:latin typeface="Times New Roman" panose="02020603050405020304" pitchFamily="18" charset="0"/>
                <a:cs typeface="Times New Roman" panose="02020603050405020304" pitchFamily="18" charset="0"/>
              </a:rPr>
              <a:t>Clarus</a:t>
            </a:r>
            <a:r>
              <a:rPr lang="it-IT" dirty="0">
                <a:latin typeface="Times New Roman" panose="02020603050405020304" pitchFamily="18" charset="0"/>
                <a:cs typeface="Times New Roman" panose="02020603050405020304" pitchFamily="18" charset="0"/>
              </a:rPr>
              <a:t> 500-Perkin Elmer, </a:t>
            </a:r>
            <a:r>
              <a:rPr lang="it-IT" dirty="0" err="1">
                <a:latin typeface="Times New Roman" panose="02020603050405020304" pitchFamily="18" charset="0"/>
                <a:cs typeface="Times New Roman" panose="02020603050405020304" pitchFamily="18" charset="0"/>
              </a:rPr>
              <a:t>Harfsen</a:t>
            </a:r>
            <a:r>
              <a:rPr lang="it-IT" dirty="0">
                <a:latin typeface="Times New Roman" panose="02020603050405020304" pitchFamily="18" charset="0"/>
                <a:cs typeface="Times New Roman" panose="02020603050405020304" pitchFamily="18" charset="0"/>
              </a:rPr>
              <a:t>, Paesi Bassi). L'analisi è stata ripetuta in triplicato. Il GC era dotato di una colonna capillare </a:t>
            </a:r>
            <a:r>
              <a:rPr lang="it-IT" dirty="0" err="1">
                <a:latin typeface="Times New Roman" panose="02020603050405020304" pitchFamily="18" charset="0"/>
                <a:cs typeface="Times New Roman" panose="02020603050405020304" pitchFamily="18" charset="0"/>
              </a:rPr>
              <a:t>Varian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Factor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Four</a:t>
            </a:r>
            <a:r>
              <a:rPr lang="it-IT" dirty="0">
                <a:latin typeface="Times New Roman" panose="02020603050405020304" pitchFamily="18" charset="0"/>
                <a:cs typeface="Times New Roman" panose="02020603050405020304" pitchFamily="18" charset="0"/>
              </a:rPr>
              <a:t> VF-1. </a:t>
            </a:r>
          </a:p>
          <a:p>
            <a:pPr algn="l"/>
            <a:r>
              <a:rPr lang="it-IT" dirty="0">
                <a:latin typeface="Times New Roman" panose="02020603050405020304" pitchFamily="18" charset="0"/>
                <a:cs typeface="Times New Roman" panose="02020603050405020304" pitchFamily="18" charset="0"/>
              </a:rPr>
              <a:t>L'elio è stato utilizzato come </a:t>
            </a:r>
            <a:r>
              <a:rPr lang="it-IT" b="1" dirty="0">
                <a:latin typeface="Times New Roman" panose="02020603050405020304" pitchFamily="18" charset="0"/>
                <a:cs typeface="Times New Roman" panose="02020603050405020304" pitchFamily="18" charset="0"/>
              </a:rPr>
              <a:t>gas </a:t>
            </a:r>
            <a:r>
              <a:rPr lang="it-IT" b="1" dirty="0" err="1">
                <a:latin typeface="Times New Roman" panose="02020603050405020304" pitchFamily="18" charset="0"/>
                <a:cs typeface="Times New Roman" panose="02020603050405020304" pitchFamily="18" charset="0"/>
              </a:rPr>
              <a:t>carrier</a:t>
            </a:r>
            <a:r>
              <a:rPr lang="it-IT" b="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con un flusso di 1 </a:t>
            </a:r>
            <a:r>
              <a:rPr lang="it-IT" dirty="0" err="1">
                <a:latin typeface="Times New Roman" panose="02020603050405020304" pitchFamily="18" charset="0"/>
                <a:cs typeface="Times New Roman" panose="02020603050405020304" pitchFamily="18" charset="0"/>
              </a:rPr>
              <a:t>mL</a:t>
            </a:r>
            <a:r>
              <a:rPr lang="it-IT" dirty="0">
                <a:latin typeface="Times New Roman" panose="02020603050405020304" pitchFamily="18" charset="0"/>
                <a:cs typeface="Times New Roman" panose="02020603050405020304" pitchFamily="18" charset="0"/>
              </a:rPr>
              <a:t>/</a:t>
            </a:r>
            <a:r>
              <a:rPr lang="it-IT" dirty="0" err="1">
                <a:latin typeface="Times New Roman" panose="02020603050405020304" pitchFamily="18" charset="0"/>
                <a:cs typeface="Times New Roman" panose="02020603050405020304" pitchFamily="18" charset="0"/>
              </a:rPr>
              <a:t>min</a:t>
            </a:r>
            <a:r>
              <a:rPr lang="it-IT" dirty="0">
                <a:latin typeface="Times New Roman" panose="02020603050405020304" pitchFamily="18" charset="0"/>
                <a:cs typeface="Times New Roman" panose="02020603050405020304" pitchFamily="18" charset="0"/>
              </a:rPr>
              <a:t> e la condizione operativa di una temperatura dell'iniettore di 280 °C; rampa di temperatura del forno GC: 60 °C per 5 </a:t>
            </a:r>
            <a:r>
              <a:rPr lang="it-IT" dirty="0" err="1">
                <a:latin typeface="Times New Roman" panose="02020603050405020304" pitchFamily="18" charset="0"/>
                <a:cs typeface="Times New Roman" panose="02020603050405020304" pitchFamily="18" charset="0"/>
              </a:rPr>
              <a:t>min</a:t>
            </a:r>
            <a:r>
              <a:rPr lang="it-IT" dirty="0">
                <a:latin typeface="Times New Roman" panose="02020603050405020304" pitchFamily="18" charset="0"/>
                <a:cs typeface="Times New Roman" panose="02020603050405020304" pitchFamily="18" charset="0"/>
              </a:rPr>
              <a:t> e rampa a 220 °C a una velocità di 5 °C/</a:t>
            </a:r>
            <a:r>
              <a:rPr lang="it-IT" dirty="0" err="1">
                <a:latin typeface="Times New Roman" panose="02020603050405020304" pitchFamily="18" charset="0"/>
                <a:cs typeface="Times New Roman" panose="02020603050405020304" pitchFamily="18" charset="0"/>
              </a:rPr>
              <a:t>min</a:t>
            </a:r>
            <a:r>
              <a:rPr lang="it-IT" dirty="0">
                <a:latin typeface="Times New Roman" panose="02020603050405020304" pitchFamily="18" charset="0"/>
                <a:cs typeface="Times New Roman" panose="02020603050405020304" pitchFamily="18" charset="0"/>
              </a:rPr>
              <a:t> per 20 min. Un </a:t>
            </a:r>
            <a:r>
              <a:rPr lang="it-IT" dirty="0" err="1">
                <a:latin typeface="Times New Roman" panose="02020603050405020304" pitchFamily="18" charset="0"/>
                <a:cs typeface="Times New Roman" panose="02020603050405020304" pitchFamily="18" charset="0"/>
              </a:rPr>
              <a:t>mL</a:t>
            </a:r>
            <a:r>
              <a:rPr lang="it-IT" dirty="0">
                <a:latin typeface="Times New Roman" panose="02020603050405020304" pitchFamily="18" charset="0"/>
                <a:cs typeface="Times New Roman" panose="02020603050405020304" pitchFamily="18" charset="0"/>
              </a:rPr>
              <a:t> di </a:t>
            </a:r>
            <a:r>
              <a:rPr lang="it-IT" i="1" dirty="0">
                <a:latin typeface="Times New Roman" panose="02020603050405020304" pitchFamily="18" charset="0"/>
                <a:cs typeface="Times New Roman" panose="02020603050405020304" pitchFamily="18" charset="0"/>
              </a:rPr>
              <a:t>EO</a:t>
            </a:r>
            <a:r>
              <a:rPr lang="it-IT" dirty="0">
                <a:latin typeface="Times New Roman" panose="02020603050405020304" pitchFamily="18" charset="0"/>
                <a:cs typeface="Times New Roman" panose="02020603050405020304" pitchFamily="18" charset="0"/>
              </a:rPr>
              <a:t> è stato diluito in 1 </a:t>
            </a:r>
            <a:r>
              <a:rPr lang="it-IT" dirty="0" err="1">
                <a:latin typeface="Times New Roman" panose="02020603050405020304" pitchFamily="18" charset="0"/>
                <a:cs typeface="Times New Roman" panose="02020603050405020304" pitchFamily="18" charset="0"/>
              </a:rPr>
              <a:t>mL</a:t>
            </a:r>
            <a:r>
              <a:rPr lang="it-IT" dirty="0">
                <a:latin typeface="Times New Roman" panose="02020603050405020304" pitchFamily="18" charset="0"/>
                <a:cs typeface="Times New Roman" panose="02020603050405020304" pitchFamily="18" charset="0"/>
              </a:rPr>
              <a:t> di metanolo ed è stato iniettato 1 </a:t>
            </a:r>
            <a:r>
              <a:rPr lang="it-IT" dirty="0" err="1">
                <a:latin typeface="Times New Roman" panose="02020603050405020304" pitchFamily="18" charset="0"/>
                <a:cs typeface="Times New Roman" panose="02020603050405020304" pitchFamily="18" charset="0"/>
              </a:rPr>
              <a:t>mL</a:t>
            </a:r>
            <a:r>
              <a:rPr lang="it-IT" dirty="0">
                <a:latin typeface="Times New Roman" panose="02020603050405020304" pitchFamily="18" charset="0"/>
                <a:cs typeface="Times New Roman" panose="02020603050405020304" pitchFamily="18" charset="0"/>
              </a:rPr>
              <a:t> di questa soluzione. L'energia di ionizzazione di MS era di 70 </a:t>
            </a:r>
            <a:r>
              <a:rPr lang="it-IT" dirty="0" err="1">
                <a:latin typeface="Times New Roman" panose="02020603050405020304" pitchFamily="18" charset="0"/>
                <a:cs typeface="Times New Roman" panose="02020603050405020304" pitchFamily="18" charset="0"/>
              </a:rPr>
              <a:t>eV</a:t>
            </a:r>
            <a:r>
              <a:rPr lang="it-IT" dirty="0">
                <a:latin typeface="Times New Roman" panose="02020603050405020304" pitchFamily="18" charset="0"/>
                <a:cs typeface="Times New Roman" panose="02020603050405020304" pitchFamily="18" charset="0"/>
              </a:rPr>
              <a:t> e l'intervallo di scansione era di 40–450 m / </a:t>
            </a:r>
            <a:r>
              <a:rPr lang="it-IT" dirty="0" err="1">
                <a:latin typeface="Times New Roman" panose="02020603050405020304" pitchFamily="18" charset="0"/>
                <a:cs typeface="Times New Roman" panose="02020603050405020304" pitchFamily="18" charset="0"/>
              </a:rPr>
              <a:t>z</a:t>
            </a:r>
            <a:r>
              <a:rPr lang="it-IT" dirty="0">
                <a:latin typeface="Times New Roman" panose="02020603050405020304" pitchFamily="18" charset="0"/>
                <a:cs typeface="Times New Roman" panose="02020603050405020304" pitchFamily="18" charset="0"/>
              </a:rPr>
              <a:t>. La temperatura della sorgente ionica e delle parti di connessione era rispettivamente di 200 °C e 220 °C. </a:t>
            </a:r>
          </a:p>
          <a:p>
            <a:pPr algn="l"/>
            <a:r>
              <a:rPr lang="it-IT" dirty="0">
                <a:latin typeface="Times New Roman" panose="02020603050405020304" pitchFamily="18" charset="0"/>
                <a:cs typeface="Times New Roman" panose="02020603050405020304" pitchFamily="18" charset="0"/>
              </a:rPr>
              <a:t>L'identificazione dei composti separati è stata eseguita sulla base degli Indici di Ritenzione Lineare (LRI) calcolati con riferimento alla serie di </a:t>
            </a:r>
            <a:r>
              <a:rPr lang="it-IT" dirty="0" err="1">
                <a:latin typeface="Times New Roman" panose="02020603050405020304" pitchFamily="18" charset="0"/>
                <a:cs typeface="Times New Roman" panose="02020603050405020304" pitchFamily="18" charset="0"/>
              </a:rPr>
              <a:t>n</a:t>
            </a:r>
            <a:r>
              <a:rPr lang="it-IT" dirty="0">
                <a:latin typeface="Times New Roman" panose="02020603050405020304" pitchFamily="18" charset="0"/>
                <a:cs typeface="Times New Roman" panose="02020603050405020304" pitchFamily="18" charset="0"/>
              </a:rPr>
              <a:t>-alcani (idrocarburi alifatici C8–C30, </a:t>
            </a:r>
            <a:r>
              <a:rPr lang="it-IT" dirty="0" err="1">
                <a:latin typeface="Times New Roman" panose="02020603050405020304" pitchFamily="18" charset="0"/>
                <a:cs typeface="Times New Roman" panose="02020603050405020304" pitchFamily="18" charset="0"/>
              </a:rPr>
              <a:t>Ultrascientific</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srl</a:t>
            </a:r>
            <a:r>
              <a:rPr lang="it-IT" dirty="0">
                <a:latin typeface="Times New Roman" panose="02020603050405020304" pitchFamily="18" charset="0"/>
                <a:cs typeface="Times New Roman" panose="02020603050405020304" pitchFamily="18" charset="0"/>
              </a:rPr>
              <a:t> Bologna, Italia) iniettati nelle stesse condizioni sperimentali e dal confronto degli spettri di massa con quelli degli standard autentici delle librerie </a:t>
            </a:r>
            <a:r>
              <a:rPr lang="it-IT" dirty="0" err="1">
                <a:latin typeface="Times New Roman" panose="02020603050405020304" pitchFamily="18" charset="0"/>
                <a:cs typeface="Times New Roman" panose="02020603050405020304" pitchFamily="18" charset="0"/>
              </a:rPr>
              <a:t>Wiley</a:t>
            </a:r>
            <a:r>
              <a:rPr lang="it-IT" dirty="0">
                <a:latin typeface="Times New Roman" panose="02020603050405020304" pitchFamily="18" charset="0"/>
                <a:cs typeface="Times New Roman" panose="02020603050405020304" pitchFamily="18" charset="0"/>
              </a:rPr>
              <a:t> e </a:t>
            </a:r>
            <a:r>
              <a:rPr lang="it-IT" dirty="0" err="1">
                <a:latin typeface="Times New Roman" panose="02020603050405020304" pitchFamily="18" charset="0"/>
                <a:cs typeface="Times New Roman" panose="02020603050405020304" pitchFamily="18" charset="0"/>
              </a:rPr>
              <a:t>Nist</a:t>
            </a:r>
            <a:r>
              <a:rPr lang="it-IT" dirty="0">
                <a:latin typeface="Times New Roman" panose="02020603050405020304" pitchFamily="18" charset="0"/>
                <a:cs typeface="Times New Roman" panose="02020603050405020304" pitchFamily="18" charset="0"/>
              </a:rPr>
              <a:t>. </a:t>
            </a:r>
          </a:p>
          <a:p>
            <a:pPr algn="l"/>
            <a:r>
              <a:rPr lang="it-IT" b="1" dirty="0">
                <a:latin typeface="Times New Roman" panose="02020603050405020304" pitchFamily="18" charset="0"/>
                <a:cs typeface="Times New Roman" panose="02020603050405020304" pitchFamily="18" charset="0"/>
              </a:rPr>
              <a:t>La quantificazione dei composti identificati è stata ottenuta mediante analisi GC-FID utilizzando la stessa colonna alle stesse condizioni sopra riportate. Le percentuali relative sono state ottenute mediante normalizzazione dell'area dei picchi senza l'uso di uno standard interno o di fattori di correzione.</a:t>
            </a:r>
          </a:p>
          <a:p>
            <a:endParaRPr lang="it-IT" dirty="0">
              <a:latin typeface="Times New Roman" panose="02020603050405020304" pitchFamily="18" charset="0"/>
              <a:cs typeface="Times New Roman" panose="02020603050405020304" pitchFamily="18" charset="0"/>
            </a:endParaRPr>
          </a:p>
        </p:txBody>
      </p:sp>
      <p:pic>
        <p:nvPicPr>
          <p:cNvPr id="4" name="Immagine 3">
            <a:extLst>
              <a:ext uri="{FF2B5EF4-FFF2-40B4-BE49-F238E27FC236}">
                <a16:creationId xmlns:a16="http://schemas.microsoft.com/office/drawing/2014/main" id="{9A7E4F22-C00D-A22B-AB21-75F47B54B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3671" y="1336852"/>
            <a:ext cx="4151537" cy="3765726"/>
          </a:xfrm>
          <a:prstGeom prst="rect">
            <a:avLst/>
          </a:prstGeom>
        </p:spPr>
      </p:pic>
    </p:spTree>
    <p:extLst>
      <p:ext uri="{BB962C8B-B14F-4D97-AF65-F5344CB8AC3E}">
        <p14:creationId xmlns:p14="http://schemas.microsoft.com/office/powerpoint/2010/main" val="334547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9000" b="-9000"/>
          </a:stretch>
        </a:blipFill>
        <a:effectLst/>
      </p:bgPr>
    </p:bg>
    <p:spTree>
      <p:nvGrpSpPr>
        <p:cNvPr id="1" name=""/>
        <p:cNvGrpSpPr/>
        <p:nvPr/>
      </p:nvGrpSpPr>
      <p:grpSpPr>
        <a:xfrm>
          <a:off x="0" y="0"/>
          <a:ext cx="0" cy="0"/>
          <a:chOff x="0" y="0"/>
          <a:chExt cx="0" cy="0"/>
        </a:xfrm>
      </p:grpSpPr>
      <p:sp>
        <p:nvSpPr>
          <p:cNvPr id="63" name="Ovale 62">
            <a:extLst>
              <a:ext uri="{FF2B5EF4-FFF2-40B4-BE49-F238E27FC236}">
                <a16:creationId xmlns:a16="http://schemas.microsoft.com/office/drawing/2014/main" id="{A330759C-4465-124A-755B-F719326CB0E9}"/>
              </a:ext>
            </a:extLst>
          </p:cNvPr>
          <p:cNvSpPr/>
          <p:nvPr/>
        </p:nvSpPr>
        <p:spPr>
          <a:xfrm>
            <a:off x="8275521" y="4146884"/>
            <a:ext cx="3408480" cy="97028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a:extLst>
              <a:ext uri="{FF2B5EF4-FFF2-40B4-BE49-F238E27FC236}">
                <a16:creationId xmlns:a16="http://schemas.microsoft.com/office/drawing/2014/main" id="{5D1188D4-B372-92BD-828B-D7E77AFE449A}"/>
              </a:ext>
            </a:extLst>
          </p:cNvPr>
          <p:cNvSpPr/>
          <p:nvPr/>
        </p:nvSpPr>
        <p:spPr>
          <a:xfrm>
            <a:off x="3629543" y="5265293"/>
            <a:ext cx="3544430" cy="8407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Rettangolo 53">
            <a:extLst>
              <a:ext uri="{FF2B5EF4-FFF2-40B4-BE49-F238E27FC236}">
                <a16:creationId xmlns:a16="http://schemas.microsoft.com/office/drawing/2014/main" id="{599A06A9-6B5B-A2AA-1A51-634162737CA9}"/>
              </a:ext>
            </a:extLst>
          </p:cNvPr>
          <p:cNvSpPr/>
          <p:nvPr/>
        </p:nvSpPr>
        <p:spPr>
          <a:xfrm>
            <a:off x="508000" y="4418511"/>
            <a:ext cx="3251200" cy="7598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Rettangolo 49">
            <a:extLst>
              <a:ext uri="{FF2B5EF4-FFF2-40B4-BE49-F238E27FC236}">
                <a16:creationId xmlns:a16="http://schemas.microsoft.com/office/drawing/2014/main" id="{C5CDEBF9-C246-605E-C8A0-CF25E525DF93}"/>
              </a:ext>
            </a:extLst>
          </p:cNvPr>
          <p:cNvSpPr/>
          <p:nvPr/>
        </p:nvSpPr>
        <p:spPr>
          <a:xfrm>
            <a:off x="8454858" y="3234375"/>
            <a:ext cx="3507891" cy="3064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44">
            <a:extLst>
              <a:ext uri="{FF2B5EF4-FFF2-40B4-BE49-F238E27FC236}">
                <a16:creationId xmlns:a16="http://schemas.microsoft.com/office/drawing/2014/main" id="{EE121BE4-003A-D41E-FF5C-9F63F2A1580A}"/>
              </a:ext>
            </a:extLst>
          </p:cNvPr>
          <p:cNvSpPr/>
          <p:nvPr/>
        </p:nvSpPr>
        <p:spPr>
          <a:xfrm>
            <a:off x="8709687" y="2030406"/>
            <a:ext cx="3162144" cy="5519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Rettangolo 41">
            <a:extLst>
              <a:ext uri="{FF2B5EF4-FFF2-40B4-BE49-F238E27FC236}">
                <a16:creationId xmlns:a16="http://schemas.microsoft.com/office/drawing/2014/main" id="{57D2E5CD-AC7B-6A5E-63A4-EFD39A89D666}"/>
              </a:ext>
            </a:extLst>
          </p:cNvPr>
          <p:cNvSpPr/>
          <p:nvPr/>
        </p:nvSpPr>
        <p:spPr>
          <a:xfrm>
            <a:off x="923782" y="3064452"/>
            <a:ext cx="2038401"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38">
            <a:extLst>
              <a:ext uri="{FF2B5EF4-FFF2-40B4-BE49-F238E27FC236}">
                <a16:creationId xmlns:a16="http://schemas.microsoft.com/office/drawing/2014/main" id="{4281C8E2-952C-FDE6-6535-3DBE19511907}"/>
              </a:ext>
            </a:extLst>
          </p:cNvPr>
          <p:cNvSpPr/>
          <p:nvPr/>
        </p:nvSpPr>
        <p:spPr>
          <a:xfrm>
            <a:off x="8305279" y="644970"/>
            <a:ext cx="2442025"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50ACCBEA-E8DA-474D-B0E7-DD2F8468B669}"/>
              </a:ext>
            </a:extLst>
          </p:cNvPr>
          <p:cNvSpPr/>
          <p:nvPr/>
        </p:nvSpPr>
        <p:spPr>
          <a:xfrm>
            <a:off x="4060371" y="1869440"/>
            <a:ext cx="2442028" cy="5411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a:extLst>
              <a:ext uri="{FF2B5EF4-FFF2-40B4-BE49-F238E27FC236}">
                <a16:creationId xmlns:a16="http://schemas.microsoft.com/office/drawing/2014/main" id="{77DB6A73-F1F3-131D-F8D0-D388CE86D5DF}"/>
              </a:ext>
            </a:extLst>
          </p:cNvPr>
          <p:cNvSpPr/>
          <p:nvPr/>
        </p:nvSpPr>
        <p:spPr>
          <a:xfrm>
            <a:off x="1973994" y="748188"/>
            <a:ext cx="2286000" cy="686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6B04752E-F5C3-ACD1-4F75-ADA8890752F4}"/>
              </a:ext>
            </a:extLst>
          </p:cNvPr>
          <p:cNvSpPr/>
          <p:nvPr/>
        </p:nvSpPr>
        <p:spPr>
          <a:xfrm>
            <a:off x="4060371" y="3167390"/>
            <a:ext cx="3172408" cy="457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3759200" y="1163743"/>
            <a:ext cx="2966720" cy="1246868"/>
          </a:xfrm>
        </p:spPr>
        <p:txBody>
          <a:bodyPr>
            <a:normAutofit/>
          </a:bodyPr>
          <a:lstStyle/>
          <a:p>
            <a:r>
              <a:rPr lang="it-IT" sz="1800" dirty="0">
                <a:latin typeface="Times New Roman" panose="02020603050405020304" pitchFamily="18" charset="0"/>
                <a:cs typeface="Times New Roman" panose="02020603050405020304" pitchFamily="18" charset="0"/>
              </a:rPr>
              <a:t>CROMATOGRAFIA DI ADSORBIMENTO</a:t>
            </a:r>
          </a:p>
        </p:txBody>
      </p:sp>
      <p:sp>
        <p:nvSpPr>
          <p:cNvPr id="5" name="CasellaDiTesto 4">
            <a:extLst>
              <a:ext uri="{FF2B5EF4-FFF2-40B4-BE49-F238E27FC236}">
                <a16:creationId xmlns:a16="http://schemas.microsoft.com/office/drawing/2014/main" id="{36B5E9A2-A419-AE17-81E6-029EC5B72328}"/>
              </a:ext>
            </a:extLst>
          </p:cNvPr>
          <p:cNvSpPr txBox="1"/>
          <p:nvPr/>
        </p:nvSpPr>
        <p:spPr>
          <a:xfrm>
            <a:off x="3981944" y="3187563"/>
            <a:ext cx="6097554" cy="523220"/>
          </a:xfrm>
          <a:prstGeom prst="rect">
            <a:avLst/>
          </a:prstGeom>
          <a:noFill/>
        </p:spPr>
        <p:txBody>
          <a:bodyPr wrap="square">
            <a:spAutoFit/>
          </a:bodyPr>
          <a:lstStyle/>
          <a:p>
            <a:r>
              <a:rPr lang="it-IT" dirty="0"/>
              <a:t> </a:t>
            </a:r>
            <a:r>
              <a:rPr lang="it-IT" sz="2800" dirty="0">
                <a:solidFill>
                  <a:schemeClr val="accent6">
                    <a:lumMod val="75000"/>
                  </a:schemeClr>
                </a:solidFill>
                <a:latin typeface="Freestyle Script" panose="030804020302050B0404" pitchFamily="66" charset="0"/>
                <a:cs typeface="FreesiaUPC" panose="020B0502040204020203" pitchFamily="34" charset="-34"/>
              </a:rPr>
              <a:t>CROMATOGRAFIA LIQUIDA</a:t>
            </a:r>
          </a:p>
        </p:txBody>
      </p:sp>
      <p:cxnSp>
        <p:nvCxnSpPr>
          <p:cNvPr id="8" name="Connettore 2 7">
            <a:extLst>
              <a:ext uri="{FF2B5EF4-FFF2-40B4-BE49-F238E27FC236}">
                <a16:creationId xmlns:a16="http://schemas.microsoft.com/office/drawing/2014/main" id="{7E17B265-00C7-583F-329A-7D9B70369F9B}"/>
              </a:ext>
            </a:extLst>
          </p:cNvPr>
          <p:cNvCxnSpPr>
            <a:cxnSpLocks/>
            <a:endCxn id="34" idx="2"/>
          </p:cNvCxnSpPr>
          <p:nvPr/>
        </p:nvCxnSpPr>
        <p:spPr>
          <a:xfrm flipH="1" flipV="1">
            <a:off x="3116994" y="1435029"/>
            <a:ext cx="943377" cy="1732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FCC77958-BCD4-990E-E5D3-D6A24CD5FEE4}"/>
              </a:ext>
            </a:extLst>
          </p:cNvPr>
          <p:cNvCxnSpPr>
            <a:cxnSpLocks/>
          </p:cNvCxnSpPr>
          <p:nvPr/>
        </p:nvCxnSpPr>
        <p:spPr>
          <a:xfrm flipV="1">
            <a:off x="7240165" y="1327311"/>
            <a:ext cx="1725268" cy="1850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02DDEFA9-9BDE-B4E7-FE20-8BBEF8FC37E5}"/>
              </a:ext>
            </a:extLst>
          </p:cNvPr>
          <p:cNvCxnSpPr>
            <a:cxnSpLocks/>
          </p:cNvCxnSpPr>
          <p:nvPr/>
        </p:nvCxnSpPr>
        <p:spPr>
          <a:xfrm flipV="1">
            <a:off x="7241143" y="3405651"/>
            <a:ext cx="1213715" cy="31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DE0A300C-101F-E1B7-2A4F-B5427AB5AE2A}"/>
              </a:ext>
            </a:extLst>
          </p:cNvPr>
          <p:cNvCxnSpPr>
            <a:cxnSpLocks/>
          </p:cNvCxnSpPr>
          <p:nvPr/>
        </p:nvCxnSpPr>
        <p:spPr>
          <a:xfrm flipH="1">
            <a:off x="3267648" y="3624943"/>
            <a:ext cx="792723" cy="793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E36C3F86-0803-B95A-D158-47773E98CE8A}"/>
              </a:ext>
            </a:extLst>
          </p:cNvPr>
          <p:cNvCxnSpPr/>
          <p:nvPr/>
        </p:nvCxnSpPr>
        <p:spPr>
          <a:xfrm flipV="1">
            <a:off x="5242560" y="2458720"/>
            <a:ext cx="0" cy="708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17A50DA7-D689-4DF6-73F3-3AE3946C75CB}"/>
              </a:ext>
            </a:extLst>
          </p:cNvPr>
          <p:cNvCxnSpPr>
            <a:cxnSpLocks/>
          </p:cNvCxnSpPr>
          <p:nvPr/>
        </p:nvCxnSpPr>
        <p:spPr>
          <a:xfrm>
            <a:off x="5242560" y="3624943"/>
            <a:ext cx="0" cy="1587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3B79E12B-C9A7-6C67-501F-7FA009B408D8}"/>
              </a:ext>
            </a:extLst>
          </p:cNvPr>
          <p:cNvCxnSpPr>
            <a:cxnSpLocks/>
          </p:cNvCxnSpPr>
          <p:nvPr/>
        </p:nvCxnSpPr>
        <p:spPr>
          <a:xfrm flipV="1">
            <a:off x="7245690" y="2628383"/>
            <a:ext cx="2233988" cy="777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9C7EB638-97C8-EFDE-C3C9-3C4154C16190}"/>
              </a:ext>
            </a:extLst>
          </p:cNvPr>
          <p:cNvCxnSpPr>
            <a:cxnSpLocks/>
          </p:cNvCxnSpPr>
          <p:nvPr/>
        </p:nvCxnSpPr>
        <p:spPr>
          <a:xfrm flipH="1">
            <a:off x="2962183" y="3434080"/>
            <a:ext cx="10981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71CF63F2-3140-0565-1AE6-118A15F56486}"/>
              </a:ext>
            </a:extLst>
          </p:cNvPr>
          <p:cNvCxnSpPr>
            <a:cxnSpLocks/>
          </p:cNvCxnSpPr>
          <p:nvPr/>
        </p:nvCxnSpPr>
        <p:spPr>
          <a:xfrm>
            <a:off x="5979932" y="3635029"/>
            <a:ext cx="2444644" cy="779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CasellaDiTesto 31">
            <a:extLst>
              <a:ext uri="{FF2B5EF4-FFF2-40B4-BE49-F238E27FC236}">
                <a16:creationId xmlns:a16="http://schemas.microsoft.com/office/drawing/2014/main" id="{3E7F84F2-1350-CD20-742D-AEFDFA065D4D}"/>
              </a:ext>
            </a:extLst>
          </p:cNvPr>
          <p:cNvSpPr txBox="1"/>
          <p:nvPr/>
        </p:nvSpPr>
        <p:spPr>
          <a:xfrm>
            <a:off x="1973994" y="693267"/>
            <a:ext cx="2535231" cy="646331"/>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CROMATOGRAFIA LIQUIDA CLASSICA</a:t>
            </a:r>
          </a:p>
        </p:txBody>
      </p:sp>
      <p:sp>
        <p:nvSpPr>
          <p:cNvPr id="38" name="CasellaDiTesto 37">
            <a:extLst>
              <a:ext uri="{FF2B5EF4-FFF2-40B4-BE49-F238E27FC236}">
                <a16:creationId xmlns:a16="http://schemas.microsoft.com/office/drawing/2014/main" id="{4ABAAE7B-CD4C-02CB-989F-5BF34202513F}"/>
              </a:ext>
            </a:extLst>
          </p:cNvPr>
          <p:cNvSpPr txBox="1"/>
          <p:nvPr/>
        </p:nvSpPr>
        <p:spPr>
          <a:xfrm>
            <a:off x="8275520" y="676394"/>
            <a:ext cx="2600956" cy="646331"/>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CROMATOGRAFIA A SCAMBIO IONICO</a:t>
            </a:r>
          </a:p>
        </p:txBody>
      </p:sp>
      <p:sp>
        <p:nvSpPr>
          <p:cNvPr id="41" name="CasellaDiTesto 40">
            <a:extLst>
              <a:ext uri="{FF2B5EF4-FFF2-40B4-BE49-F238E27FC236}">
                <a16:creationId xmlns:a16="http://schemas.microsoft.com/office/drawing/2014/main" id="{6EC7856A-62E3-DD15-93C6-20EB42E70405}"/>
              </a:ext>
            </a:extLst>
          </p:cNvPr>
          <p:cNvSpPr txBox="1"/>
          <p:nvPr/>
        </p:nvSpPr>
        <p:spPr>
          <a:xfrm>
            <a:off x="876378" y="3044280"/>
            <a:ext cx="2343906" cy="646331"/>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CROMATOGRAFIA DI RIPARTIZIONE</a:t>
            </a:r>
          </a:p>
        </p:txBody>
      </p:sp>
      <p:sp>
        <p:nvSpPr>
          <p:cNvPr id="44" name="CasellaDiTesto 43">
            <a:extLst>
              <a:ext uri="{FF2B5EF4-FFF2-40B4-BE49-F238E27FC236}">
                <a16:creationId xmlns:a16="http://schemas.microsoft.com/office/drawing/2014/main" id="{4F4E5D42-7A77-63E7-D19A-394BCA6175BC}"/>
              </a:ext>
            </a:extLst>
          </p:cNvPr>
          <p:cNvSpPr txBox="1"/>
          <p:nvPr/>
        </p:nvSpPr>
        <p:spPr>
          <a:xfrm>
            <a:off x="8737467" y="1946042"/>
            <a:ext cx="3241610" cy="646331"/>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CROMATOGRAFIA DI ESCLUSIONE MOLECOLARE</a:t>
            </a:r>
          </a:p>
        </p:txBody>
      </p:sp>
      <p:sp>
        <p:nvSpPr>
          <p:cNvPr id="49" name="CasellaDiTesto 48">
            <a:extLst>
              <a:ext uri="{FF2B5EF4-FFF2-40B4-BE49-F238E27FC236}">
                <a16:creationId xmlns:a16="http://schemas.microsoft.com/office/drawing/2014/main" id="{7D69F0BE-3A2E-5FC6-2801-D6CFCF4C1066}"/>
              </a:ext>
            </a:extLst>
          </p:cNvPr>
          <p:cNvSpPr txBox="1"/>
          <p:nvPr/>
        </p:nvSpPr>
        <p:spPr>
          <a:xfrm>
            <a:off x="8454858" y="3214692"/>
            <a:ext cx="6096000" cy="369332"/>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CROMATOGRAFIA DI AFFINITÀ</a:t>
            </a:r>
          </a:p>
        </p:txBody>
      </p:sp>
      <p:sp>
        <p:nvSpPr>
          <p:cNvPr id="53" name="CasellaDiTesto 52">
            <a:extLst>
              <a:ext uri="{FF2B5EF4-FFF2-40B4-BE49-F238E27FC236}">
                <a16:creationId xmlns:a16="http://schemas.microsoft.com/office/drawing/2014/main" id="{8F174EBA-8329-94DA-3814-FE6EA527261B}"/>
              </a:ext>
            </a:extLst>
          </p:cNvPr>
          <p:cNvSpPr txBox="1"/>
          <p:nvPr/>
        </p:nvSpPr>
        <p:spPr>
          <a:xfrm>
            <a:off x="536915" y="4475272"/>
            <a:ext cx="3350613" cy="646331"/>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CROMATOGRAFIA LIQUIDA AD ALTA TEMPERATURA</a:t>
            </a:r>
          </a:p>
        </p:txBody>
      </p:sp>
      <p:sp>
        <p:nvSpPr>
          <p:cNvPr id="56" name="CasellaDiTesto 55">
            <a:extLst>
              <a:ext uri="{FF2B5EF4-FFF2-40B4-BE49-F238E27FC236}">
                <a16:creationId xmlns:a16="http://schemas.microsoft.com/office/drawing/2014/main" id="{B7CA936C-3D92-4C04-7FD4-E666CF8F58B9}"/>
              </a:ext>
            </a:extLst>
          </p:cNvPr>
          <p:cNvSpPr txBox="1"/>
          <p:nvPr/>
        </p:nvSpPr>
        <p:spPr>
          <a:xfrm>
            <a:off x="3695836" y="5326294"/>
            <a:ext cx="3662700" cy="646331"/>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CROMATOGRAFIA LIQUIDA A ULTRA ALTA PRESTAZIONE</a:t>
            </a:r>
          </a:p>
        </p:txBody>
      </p:sp>
      <p:sp>
        <p:nvSpPr>
          <p:cNvPr id="62" name="CasellaDiTesto 61">
            <a:extLst>
              <a:ext uri="{FF2B5EF4-FFF2-40B4-BE49-F238E27FC236}">
                <a16:creationId xmlns:a16="http://schemas.microsoft.com/office/drawing/2014/main" id="{F35144E1-B3F7-66B3-938E-994500DAC5EF}"/>
              </a:ext>
            </a:extLst>
          </p:cNvPr>
          <p:cNvSpPr txBox="1"/>
          <p:nvPr/>
        </p:nvSpPr>
        <p:spPr>
          <a:xfrm rot="10800000" flipV="1">
            <a:off x="8875365" y="4173514"/>
            <a:ext cx="2606482" cy="923330"/>
          </a:xfrm>
          <a:prstGeom prst="rect">
            <a:avLst/>
          </a:prstGeom>
          <a:noFill/>
        </p:spPr>
        <p:txBody>
          <a:bodyPr wrap="square">
            <a:spAutoFit/>
          </a:bodyPr>
          <a:lstStyle/>
          <a:p>
            <a:r>
              <a:rPr lang="it-IT" dirty="0">
                <a:solidFill>
                  <a:schemeClr val="accent6">
                    <a:lumMod val="75000"/>
                  </a:schemeClr>
                </a:solidFill>
                <a:latin typeface="Amasis MT Pro Black" panose="02040A04050005020304" pitchFamily="18" charset="0"/>
                <a:cs typeface="Times New Roman" panose="02020603050405020304" pitchFamily="18" charset="0"/>
              </a:rPr>
              <a:t>CROMATOGRAFIA LIQUIDA AD ALTA PRESTAZIONE</a:t>
            </a:r>
          </a:p>
        </p:txBody>
      </p:sp>
      <p:pic>
        <p:nvPicPr>
          <p:cNvPr id="67" name="Immagine 66">
            <a:extLst>
              <a:ext uri="{FF2B5EF4-FFF2-40B4-BE49-F238E27FC236}">
                <a16:creationId xmlns:a16="http://schemas.microsoft.com/office/drawing/2014/main" id="{E5E1A7F1-4A87-AF54-180C-22C6E3DB0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2684" y="4976934"/>
            <a:ext cx="3730052" cy="1854005"/>
          </a:xfrm>
          <a:prstGeom prst="rect">
            <a:avLst/>
          </a:prstGeom>
        </p:spPr>
      </p:pic>
    </p:spTree>
    <p:extLst>
      <p:ext uri="{BB962C8B-B14F-4D97-AF65-F5344CB8AC3E}">
        <p14:creationId xmlns:p14="http://schemas.microsoft.com/office/powerpoint/2010/main" val="344282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1000" fill="hold"/>
                                        <p:tgtEl>
                                          <p:spTgt spid="63"/>
                                        </p:tgtEl>
                                        <p:attrNameLst>
                                          <p:attrName>ppt_w</p:attrName>
                                        </p:attrNameLst>
                                      </p:cBhvr>
                                      <p:tavLst>
                                        <p:tav tm="0">
                                          <p:val>
                                            <p:fltVal val="0"/>
                                          </p:val>
                                        </p:tav>
                                        <p:tav tm="100000">
                                          <p:val>
                                            <p:strVal val="#ppt_w"/>
                                          </p:val>
                                        </p:tav>
                                      </p:tavLst>
                                    </p:anim>
                                    <p:anim calcmode="lin" valueType="num">
                                      <p:cBhvr>
                                        <p:cTn id="8" dur="1000" fill="hold"/>
                                        <p:tgtEl>
                                          <p:spTgt spid="63"/>
                                        </p:tgtEl>
                                        <p:attrNameLst>
                                          <p:attrName>ppt_h</p:attrName>
                                        </p:attrNameLst>
                                      </p:cBhvr>
                                      <p:tavLst>
                                        <p:tav tm="0">
                                          <p:val>
                                            <p:fltVal val="0"/>
                                          </p:val>
                                        </p:tav>
                                        <p:tav tm="100000">
                                          <p:val>
                                            <p:strVal val="#ppt_h"/>
                                          </p:val>
                                        </p:tav>
                                      </p:tavLst>
                                    </p:anim>
                                    <p:anim calcmode="lin" valueType="num">
                                      <p:cBhvr>
                                        <p:cTn id="9" dur="1000" fill="hold"/>
                                        <p:tgtEl>
                                          <p:spTgt spid="63"/>
                                        </p:tgtEl>
                                        <p:attrNameLst>
                                          <p:attrName>style.rotation</p:attrName>
                                        </p:attrNameLst>
                                      </p:cBhvr>
                                      <p:tavLst>
                                        <p:tav tm="0">
                                          <p:val>
                                            <p:fltVal val="90"/>
                                          </p:val>
                                        </p:tav>
                                        <p:tav tm="100000">
                                          <p:val>
                                            <p:fltVal val="0"/>
                                          </p:val>
                                        </p:tav>
                                      </p:tavLst>
                                    </p:anim>
                                    <p:animEffect transition="in" filter="fade">
                                      <p:cBhvr>
                                        <p:cTn id="10" dur="10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anim calcmode="lin" valueType="num">
                                      <p:cBhvr>
                                        <p:cTn id="15" dur="1000" fill="hold"/>
                                        <p:tgtEl>
                                          <p:spTgt spid="62"/>
                                        </p:tgtEl>
                                        <p:attrNameLst>
                                          <p:attrName>ppt_w</p:attrName>
                                        </p:attrNameLst>
                                      </p:cBhvr>
                                      <p:tavLst>
                                        <p:tav tm="0">
                                          <p:val>
                                            <p:fltVal val="0"/>
                                          </p:val>
                                        </p:tav>
                                        <p:tav tm="100000">
                                          <p:val>
                                            <p:strVal val="#ppt_w"/>
                                          </p:val>
                                        </p:tav>
                                      </p:tavLst>
                                    </p:anim>
                                    <p:anim calcmode="lin" valueType="num">
                                      <p:cBhvr>
                                        <p:cTn id="16" dur="1000" fill="hold"/>
                                        <p:tgtEl>
                                          <p:spTgt spid="62"/>
                                        </p:tgtEl>
                                        <p:attrNameLst>
                                          <p:attrName>ppt_h</p:attrName>
                                        </p:attrNameLst>
                                      </p:cBhvr>
                                      <p:tavLst>
                                        <p:tav tm="0">
                                          <p:val>
                                            <p:fltVal val="0"/>
                                          </p:val>
                                        </p:tav>
                                        <p:tav tm="100000">
                                          <p:val>
                                            <p:strVal val="#ppt_h"/>
                                          </p:val>
                                        </p:tav>
                                      </p:tavLst>
                                    </p:anim>
                                    <p:anim calcmode="lin" valueType="num">
                                      <p:cBhvr>
                                        <p:cTn id="17" dur="1000" fill="hold"/>
                                        <p:tgtEl>
                                          <p:spTgt spid="62"/>
                                        </p:tgtEl>
                                        <p:attrNameLst>
                                          <p:attrName>style.rotation</p:attrName>
                                        </p:attrNameLst>
                                      </p:cBhvr>
                                      <p:tavLst>
                                        <p:tav tm="0">
                                          <p:val>
                                            <p:fltVal val="90"/>
                                          </p:val>
                                        </p:tav>
                                        <p:tav tm="100000">
                                          <p:val>
                                            <p:fltVal val="0"/>
                                          </p:val>
                                        </p:tav>
                                      </p:tavLst>
                                    </p:anim>
                                    <p:animEffect transition="in" filter="fade">
                                      <p:cBhvr>
                                        <p:cTn id="18" dur="1000"/>
                                        <p:tgtEl>
                                          <p:spTgt spid="62"/>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down)">
                                      <p:cBhvr>
                                        <p:cTn id="23" dur="580">
                                          <p:stCondLst>
                                            <p:cond delay="0"/>
                                          </p:stCondLst>
                                        </p:cTn>
                                        <p:tgtEl>
                                          <p:spTgt spid="67"/>
                                        </p:tgtEl>
                                      </p:cBhvr>
                                    </p:animEffect>
                                    <p:anim calcmode="lin" valueType="num">
                                      <p:cBhvr>
                                        <p:cTn id="24"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29" dur="26">
                                          <p:stCondLst>
                                            <p:cond delay="650"/>
                                          </p:stCondLst>
                                        </p:cTn>
                                        <p:tgtEl>
                                          <p:spTgt spid="67"/>
                                        </p:tgtEl>
                                      </p:cBhvr>
                                      <p:to x="100000" y="60000"/>
                                    </p:animScale>
                                    <p:animScale>
                                      <p:cBhvr>
                                        <p:cTn id="30" dur="166" decel="50000">
                                          <p:stCondLst>
                                            <p:cond delay="676"/>
                                          </p:stCondLst>
                                        </p:cTn>
                                        <p:tgtEl>
                                          <p:spTgt spid="67"/>
                                        </p:tgtEl>
                                      </p:cBhvr>
                                      <p:to x="100000" y="100000"/>
                                    </p:animScale>
                                    <p:animScale>
                                      <p:cBhvr>
                                        <p:cTn id="31" dur="26">
                                          <p:stCondLst>
                                            <p:cond delay="1312"/>
                                          </p:stCondLst>
                                        </p:cTn>
                                        <p:tgtEl>
                                          <p:spTgt spid="67"/>
                                        </p:tgtEl>
                                      </p:cBhvr>
                                      <p:to x="100000" y="80000"/>
                                    </p:animScale>
                                    <p:animScale>
                                      <p:cBhvr>
                                        <p:cTn id="32" dur="166" decel="50000">
                                          <p:stCondLst>
                                            <p:cond delay="1338"/>
                                          </p:stCondLst>
                                        </p:cTn>
                                        <p:tgtEl>
                                          <p:spTgt spid="67"/>
                                        </p:tgtEl>
                                      </p:cBhvr>
                                      <p:to x="100000" y="100000"/>
                                    </p:animScale>
                                    <p:animScale>
                                      <p:cBhvr>
                                        <p:cTn id="33" dur="26">
                                          <p:stCondLst>
                                            <p:cond delay="1642"/>
                                          </p:stCondLst>
                                        </p:cTn>
                                        <p:tgtEl>
                                          <p:spTgt spid="67"/>
                                        </p:tgtEl>
                                      </p:cBhvr>
                                      <p:to x="100000" y="90000"/>
                                    </p:animScale>
                                    <p:animScale>
                                      <p:cBhvr>
                                        <p:cTn id="34" dur="166" decel="50000">
                                          <p:stCondLst>
                                            <p:cond delay="1668"/>
                                          </p:stCondLst>
                                        </p:cTn>
                                        <p:tgtEl>
                                          <p:spTgt spid="67"/>
                                        </p:tgtEl>
                                      </p:cBhvr>
                                      <p:to x="100000" y="100000"/>
                                    </p:animScale>
                                    <p:animScale>
                                      <p:cBhvr>
                                        <p:cTn id="35" dur="26">
                                          <p:stCondLst>
                                            <p:cond delay="1808"/>
                                          </p:stCondLst>
                                        </p:cTn>
                                        <p:tgtEl>
                                          <p:spTgt spid="67"/>
                                        </p:tgtEl>
                                      </p:cBhvr>
                                      <p:to x="100000" y="95000"/>
                                    </p:animScale>
                                    <p:animScale>
                                      <p:cBhvr>
                                        <p:cTn id="36" dur="166" decel="50000">
                                          <p:stCondLst>
                                            <p:cond delay="1834"/>
                                          </p:stCondLst>
                                        </p:cTn>
                                        <p:tgtEl>
                                          <p:spTgt spid="6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DD6EF8-A526-A602-9C92-A269936A091D}"/>
              </a:ext>
            </a:extLst>
          </p:cNvPr>
          <p:cNvSpPr>
            <a:spLocks noGrp="1"/>
          </p:cNvSpPr>
          <p:nvPr>
            <p:ph type="ctrTitle"/>
          </p:nvPr>
        </p:nvSpPr>
        <p:spPr>
          <a:xfrm>
            <a:off x="0" y="174009"/>
            <a:ext cx="7371522" cy="638641"/>
          </a:xfrm>
        </p:spPr>
        <p:txBody>
          <a:bodyPr>
            <a:normAutofit/>
          </a:bodyPr>
          <a:lstStyle/>
          <a:p>
            <a:r>
              <a:rPr lang="it-IT" sz="3600" b="1" dirty="0">
                <a:solidFill>
                  <a:schemeClr val="accent6">
                    <a:lumMod val="75000"/>
                  </a:schemeClr>
                </a:solidFill>
                <a:latin typeface="Freestyle Script" panose="030804020302050B0404" pitchFamily="66" charset="0"/>
              </a:rPr>
              <a:t>IL CROMATOGRAFO HPLC DI LIPSKY E HORVÁTH</a:t>
            </a:r>
          </a:p>
        </p:txBody>
      </p:sp>
      <p:sp>
        <p:nvSpPr>
          <p:cNvPr id="3" name="Sottotitolo 2">
            <a:extLst>
              <a:ext uri="{FF2B5EF4-FFF2-40B4-BE49-F238E27FC236}">
                <a16:creationId xmlns:a16="http://schemas.microsoft.com/office/drawing/2014/main" id="{4AE4ED37-7AF2-9F3D-ECE6-58FB2F8FE467}"/>
              </a:ext>
            </a:extLst>
          </p:cNvPr>
          <p:cNvSpPr>
            <a:spLocks noGrp="1"/>
          </p:cNvSpPr>
          <p:nvPr>
            <p:ph type="subTitle" idx="1"/>
          </p:nvPr>
        </p:nvSpPr>
        <p:spPr>
          <a:xfrm>
            <a:off x="0" y="1396467"/>
            <a:ext cx="8140148" cy="2222292"/>
          </a:xfrm>
        </p:spPr>
        <p:txBody>
          <a:bodyPr>
            <a:normAutofit/>
          </a:bodyPr>
          <a:lstStyle/>
          <a:p>
            <a:pPr marL="285750" indent="-285750">
              <a:buFont typeface="Arial" panose="020B0604020202020204" pitchFamily="34" charset="0"/>
              <a:buChar char="•"/>
            </a:pPr>
            <a:r>
              <a:rPr lang="it-IT" sz="1800" dirty="0">
                <a:latin typeface="Times New Roman" panose="02020603050405020304" pitchFamily="18" charset="0"/>
                <a:cs typeface="Times New Roman" panose="02020603050405020304" pitchFamily="18" charset="0"/>
              </a:rPr>
              <a:t>Il primo cromatografo per HPLC (Cromatografia Liquida ad Alte Prestazioni) venne messo a punto presso la Yale </a:t>
            </a:r>
            <a:r>
              <a:rPr lang="it-IT" sz="1800" dirty="0" err="1">
                <a:latin typeface="Times New Roman" panose="02020603050405020304" pitchFamily="18" charset="0"/>
                <a:cs typeface="Times New Roman" panose="02020603050405020304" pitchFamily="18" charset="0"/>
              </a:rPr>
              <a:t>Medical</a:t>
            </a:r>
            <a:r>
              <a:rPr lang="it-IT" sz="1800" dirty="0">
                <a:latin typeface="Times New Roman" panose="02020603050405020304" pitchFamily="18" charset="0"/>
                <a:cs typeface="Times New Roman" panose="02020603050405020304" pitchFamily="18" charset="0"/>
              </a:rPr>
              <a:t> School nel 1965.</a:t>
            </a:r>
          </a:p>
          <a:p>
            <a:pPr marL="285750" indent="-285750">
              <a:buFont typeface="Arial" panose="020B0604020202020204" pitchFamily="34" charset="0"/>
              <a:buChar char="•"/>
            </a:pPr>
            <a:r>
              <a:rPr lang="it-IT" sz="1800" dirty="0">
                <a:latin typeface="Times New Roman" panose="02020603050405020304" pitchFamily="18" charset="0"/>
                <a:cs typeface="Times New Roman" panose="02020603050405020304" pitchFamily="18" charset="0"/>
              </a:rPr>
              <a:t> Il risultato venne dalla collaborazione di S.R. Lipsky (1924-1986) e C. </a:t>
            </a:r>
            <a:r>
              <a:rPr lang="it-IT" sz="1800" dirty="0" err="1">
                <a:latin typeface="Times New Roman" panose="02020603050405020304" pitchFamily="18" charset="0"/>
                <a:cs typeface="Times New Roman" panose="02020603050405020304" pitchFamily="18" charset="0"/>
              </a:rPr>
              <a:t>Horváth</a:t>
            </a:r>
            <a:r>
              <a:rPr lang="it-IT" sz="1800" dirty="0">
                <a:latin typeface="Times New Roman" panose="02020603050405020304" pitchFamily="18" charset="0"/>
                <a:cs typeface="Times New Roman" panose="02020603050405020304" pitchFamily="18" charset="0"/>
              </a:rPr>
              <a:t> (1930-2004), i quali, nel 1966, pubblicarono un primo articolo su Nature. Bisogna dire però che l’articolo più importante uscì l’anno dopo su </a:t>
            </a:r>
            <a:r>
              <a:rPr lang="it-IT" sz="1800" dirty="0" err="1">
                <a:latin typeface="Times New Roman" panose="02020603050405020304" pitchFamily="18" charset="0"/>
                <a:cs typeface="Times New Roman" panose="02020603050405020304" pitchFamily="18" charset="0"/>
              </a:rPr>
              <a:t>Analytical</a:t>
            </a:r>
            <a:r>
              <a:rPr lang="it-IT" sz="1800" dirty="0">
                <a:latin typeface="Times New Roman" panose="02020603050405020304" pitchFamily="18" charset="0"/>
                <a:cs typeface="Times New Roman" panose="02020603050405020304" pitchFamily="18" charset="0"/>
              </a:rPr>
              <a:t> </a:t>
            </a:r>
            <a:r>
              <a:rPr lang="it-IT" sz="1800" dirty="0" err="1">
                <a:latin typeface="Times New Roman" panose="02020603050405020304" pitchFamily="18" charset="0"/>
                <a:cs typeface="Times New Roman" panose="02020603050405020304" pitchFamily="18" charset="0"/>
              </a:rPr>
              <a:t>Chemistry</a:t>
            </a:r>
            <a:r>
              <a:rPr lang="it-IT" sz="1800" dirty="0">
                <a:latin typeface="Times New Roman" panose="02020603050405020304" pitchFamily="18" charset="0"/>
                <a:cs typeface="Times New Roman" panose="02020603050405020304" pitchFamily="18" charset="0"/>
              </a:rPr>
              <a:t>.</a:t>
            </a:r>
          </a:p>
        </p:txBody>
      </p:sp>
      <p:sp>
        <p:nvSpPr>
          <p:cNvPr id="5" name="CasellaDiTesto 4">
            <a:extLst>
              <a:ext uri="{FF2B5EF4-FFF2-40B4-BE49-F238E27FC236}">
                <a16:creationId xmlns:a16="http://schemas.microsoft.com/office/drawing/2014/main" id="{150A5D16-268A-E07D-A7BC-DDB7005420F6}"/>
              </a:ext>
            </a:extLst>
          </p:cNvPr>
          <p:cNvSpPr txBox="1"/>
          <p:nvPr/>
        </p:nvSpPr>
        <p:spPr>
          <a:xfrm>
            <a:off x="6447182" y="3566805"/>
            <a:ext cx="5744818" cy="2585323"/>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L’ungherese </a:t>
            </a:r>
            <a:r>
              <a:rPr lang="it-IT" dirty="0" err="1">
                <a:latin typeface="Times New Roman" panose="02020603050405020304" pitchFamily="18" charset="0"/>
                <a:cs typeface="Times New Roman" panose="02020603050405020304" pitchFamily="18" charset="0"/>
              </a:rPr>
              <a:t>Horváth</a:t>
            </a:r>
            <a:r>
              <a:rPr lang="it-IT" dirty="0">
                <a:latin typeface="Times New Roman" panose="02020603050405020304" pitchFamily="18" charset="0"/>
                <a:cs typeface="Times New Roman" panose="02020603050405020304" pitchFamily="18" charset="0"/>
              </a:rPr>
              <a:t>, che aveva lasciato il suo Paese nel 1956 e che già lavorava negli USA presso l’Harvard </a:t>
            </a:r>
            <a:r>
              <a:rPr lang="it-IT" dirty="0" err="1">
                <a:latin typeface="Times New Roman" panose="02020603050405020304" pitchFamily="18" charset="0"/>
                <a:cs typeface="Times New Roman" panose="02020603050405020304" pitchFamily="18" charset="0"/>
              </a:rPr>
              <a:t>Medical</a:t>
            </a:r>
            <a:r>
              <a:rPr lang="it-IT" dirty="0">
                <a:latin typeface="Times New Roman" panose="02020603050405020304" pitchFamily="18" charset="0"/>
                <a:cs typeface="Times New Roman" panose="02020603050405020304" pitchFamily="18" charset="0"/>
              </a:rPr>
              <a:t> School di Cambridge (Mass.), raggiunse Lipsky a Yale perché a Cambridge non erano molto convinti che il suo interesse per l’HPLC fosse giustificato.</a:t>
            </a:r>
          </a:p>
          <a:p>
            <a:r>
              <a:rPr lang="it-IT" dirty="0">
                <a:latin typeface="Times New Roman" panose="02020603050405020304" pitchFamily="18" charset="0"/>
                <a:cs typeface="Times New Roman" panose="02020603050405020304" pitchFamily="18" charset="0"/>
              </a:rPr>
              <a:t> Lipsky era stato scelto dalla NASA come principale analista delle sostanze organiche che fossero state eventualmente reperite sulla Luna. Questo gli permise di formare il Gruppo di cui avrebbe fatto parte anche </a:t>
            </a:r>
            <a:r>
              <a:rPr lang="it-IT" dirty="0" err="1">
                <a:latin typeface="Times New Roman" panose="02020603050405020304" pitchFamily="18" charset="0"/>
                <a:cs typeface="Times New Roman" panose="02020603050405020304" pitchFamily="18" charset="0"/>
              </a:rPr>
              <a:t>Horváth</a:t>
            </a:r>
            <a:r>
              <a:rPr lang="it-IT" dirty="0">
                <a:latin typeface="Times New Roman" panose="02020603050405020304" pitchFamily="18" charset="0"/>
                <a:cs typeface="Times New Roman" panose="02020603050405020304" pitchFamily="18" charset="0"/>
              </a:rPr>
              <a:t>.</a:t>
            </a:r>
          </a:p>
        </p:txBody>
      </p:sp>
      <p:pic>
        <p:nvPicPr>
          <p:cNvPr id="7" name="Immagine 6" descr="Immagine che contiene testo&#10;&#10;Descrizione generata automaticamente">
            <a:extLst>
              <a:ext uri="{FF2B5EF4-FFF2-40B4-BE49-F238E27FC236}">
                <a16:creationId xmlns:a16="http://schemas.microsoft.com/office/drawing/2014/main" id="{FA158025-FB83-915D-DEB7-FBAA2EBCD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725" y="3267276"/>
            <a:ext cx="4960759" cy="15842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magine 8" descr="Immagine che contiene testo&#10;&#10;Descrizione generata automaticamente">
            <a:extLst>
              <a:ext uri="{FF2B5EF4-FFF2-40B4-BE49-F238E27FC236}">
                <a16:creationId xmlns:a16="http://schemas.microsoft.com/office/drawing/2014/main" id="{25CA4547-60F9-E554-E771-86C34BC57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725" y="4946072"/>
            <a:ext cx="4960759" cy="1668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magine 10" descr="Immagine che contiene uomo, persona, posare&#10;&#10;Descrizione generata automaticamente">
            <a:extLst>
              <a:ext uri="{FF2B5EF4-FFF2-40B4-BE49-F238E27FC236}">
                <a16:creationId xmlns:a16="http://schemas.microsoft.com/office/drawing/2014/main" id="{00FB2B55-8722-F848-0E38-7E61EEB583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8559" y="455240"/>
            <a:ext cx="1572768" cy="2360696"/>
          </a:xfrm>
          <a:prstGeom prst="ellipse">
            <a:avLst/>
          </a:prstGeom>
          <a:ln>
            <a:noFill/>
          </a:ln>
          <a:effectLst>
            <a:softEdge rad="112500"/>
          </a:effectLst>
        </p:spPr>
      </p:pic>
      <p:pic>
        <p:nvPicPr>
          <p:cNvPr id="15" name="Immagine 14" descr="Immagine che contiene testo, uomo, persona, muro&#10;&#10;Descrizione generata automaticamente">
            <a:extLst>
              <a:ext uri="{FF2B5EF4-FFF2-40B4-BE49-F238E27FC236}">
                <a16:creationId xmlns:a16="http://schemas.microsoft.com/office/drawing/2014/main" id="{EF0DDD71-E4E9-B7BA-0B5E-00BAA03D1F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5717" y="1197137"/>
            <a:ext cx="1542842" cy="2369668"/>
          </a:xfrm>
          <a:prstGeom prst="ellipse">
            <a:avLst/>
          </a:prstGeom>
          <a:ln>
            <a:noFill/>
          </a:ln>
          <a:effectLst>
            <a:softEdge rad="112500"/>
          </a:effectLst>
        </p:spPr>
      </p:pic>
    </p:spTree>
    <p:extLst>
      <p:ext uri="{BB962C8B-B14F-4D97-AF65-F5344CB8AC3E}">
        <p14:creationId xmlns:p14="http://schemas.microsoft.com/office/powerpoint/2010/main" val="21037250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113810" y="2825248"/>
            <a:ext cx="4036334" cy="2387600"/>
          </a:xfrm>
        </p:spPr>
        <p:txBody>
          <a:bodyPr vert="horz" lIns="91440" tIns="45720" rIns="91440" bIns="45720" rtlCol="0" anchor="t">
            <a:normAutofit/>
          </a:bodyPr>
          <a:lstStyle/>
          <a:p>
            <a:pPr algn="l"/>
            <a:br>
              <a:rPr lang="en-US" sz="5400" kern="1200" dirty="0">
                <a:solidFill>
                  <a:schemeClr val="tx1"/>
                </a:solidFill>
                <a:latin typeface="+mj-lt"/>
                <a:ea typeface="+mj-ea"/>
                <a:cs typeface="+mj-cs"/>
              </a:rPr>
            </a:br>
            <a:endParaRPr lang="en-US" sz="5400" kern="1200" dirty="0">
              <a:solidFill>
                <a:schemeClr val="tx1"/>
              </a:solidFill>
              <a:latin typeface="+mj-lt"/>
              <a:ea typeface="+mj-ea"/>
              <a:cs typeface="+mj-cs"/>
            </a:endParaRP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1152654" y="723030"/>
            <a:ext cx="4036333" cy="1709849"/>
          </a:xfrm>
        </p:spPr>
        <p:txBody>
          <a:bodyPr vert="horz" lIns="91440" tIns="45720" rIns="91440" bIns="45720" rtlCol="0" anchor="b">
            <a:normAutofit/>
          </a:bodyPr>
          <a:lstStyle/>
          <a:p>
            <a:pPr algn="l"/>
            <a:r>
              <a:rPr lang="en-US" sz="2000" kern="1200">
                <a:solidFill>
                  <a:schemeClr val="tx1"/>
                </a:solidFill>
                <a:latin typeface="+mn-lt"/>
                <a:ea typeface="+mn-ea"/>
                <a:cs typeface="+mn-cs"/>
              </a:rPr>
              <a:t>+</a:t>
            </a:r>
          </a:p>
        </p:txBody>
      </p:sp>
      <p:sp>
        <p:nvSpPr>
          <p:cNvPr id="23" name="CasellaDiTesto 22">
            <a:extLst>
              <a:ext uri="{FF2B5EF4-FFF2-40B4-BE49-F238E27FC236}">
                <a16:creationId xmlns:a16="http://schemas.microsoft.com/office/drawing/2014/main" id="{EE03A2D7-9499-9E73-8A38-48116B14FF55}"/>
              </a:ext>
            </a:extLst>
          </p:cNvPr>
          <p:cNvSpPr txBox="1"/>
          <p:nvPr/>
        </p:nvSpPr>
        <p:spPr>
          <a:xfrm>
            <a:off x="366091" y="4019048"/>
            <a:ext cx="11612549" cy="2369880"/>
          </a:xfrm>
          <a:prstGeom prst="rect">
            <a:avLst/>
          </a:prstGeom>
          <a:noFill/>
        </p:spPr>
        <p:txBody>
          <a:bodyPr wrap="square">
            <a:spAutoFit/>
          </a:bodyPr>
          <a:lstStyle/>
          <a:p>
            <a:r>
              <a:rPr lang="it-IT" sz="2800" b="1" dirty="0">
                <a:solidFill>
                  <a:schemeClr val="accent6">
                    <a:lumMod val="75000"/>
                  </a:schemeClr>
                </a:solidFill>
                <a:latin typeface="Freestyle Script" panose="030804020302050B0404" pitchFamily="66" charset="0"/>
                <a:cs typeface="Times New Roman" panose="02020603050405020304" pitchFamily="18" charset="0"/>
              </a:rPr>
              <a:t>PRINCIPIO</a:t>
            </a:r>
            <a:r>
              <a:rPr lang="it-IT" sz="2000" b="1" dirty="0">
                <a:latin typeface="Times New Roman" panose="02020603050405020304" pitchFamily="18" charset="0"/>
                <a:cs typeface="Times New Roman" panose="02020603050405020304" pitchFamily="18" charset="0"/>
              </a:rPr>
              <a:t>: </a:t>
            </a:r>
            <a:r>
              <a:rPr lang="it-IT" sz="2400" dirty="0">
                <a:latin typeface="Times New Roman" panose="02020603050405020304" pitchFamily="18" charset="0"/>
                <a:cs typeface="Times New Roman" panose="02020603050405020304" pitchFamily="18" charset="0"/>
              </a:rPr>
              <a:t>si tratta di una tecnica cromatografica che permette di separare due o più composti presenti in un solvente sfruttando l'equilibrio di affinità tra una "</a:t>
            </a:r>
            <a:r>
              <a:rPr lang="it-IT" sz="2400" b="1" dirty="0">
                <a:solidFill>
                  <a:srgbClr val="FF0000"/>
                </a:solidFill>
                <a:latin typeface="Times New Roman" panose="02020603050405020304" pitchFamily="18" charset="0"/>
                <a:cs typeface="Times New Roman" panose="02020603050405020304" pitchFamily="18" charset="0"/>
              </a:rPr>
              <a:t>fase stazionaria</a:t>
            </a:r>
            <a:r>
              <a:rPr lang="it-IT" sz="2400" dirty="0">
                <a:latin typeface="Times New Roman" panose="02020603050405020304" pitchFamily="18" charset="0"/>
                <a:cs typeface="Times New Roman" panose="02020603050405020304" pitchFamily="18" charset="0"/>
              </a:rPr>
              <a:t>" posta all'interno della colonna cromatografica e una "</a:t>
            </a:r>
            <a:r>
              <a:rPr lang="it-IT" sz="2400" b="1" dirty="0">
                <a:solidFill>
                  <a:srgbClr val="FF0000"/>
                </a:solidFill>
                <a:latin typeface="Times New Roman" panose="02020603050405020304" pitchFamily="18" charset="0"/>
                <a:cs typeface="Times New Roman" panose="02020603050405020304" pitchFamily="18" charset="0"/>
              </a:rPr>
              <a:t>fase mobile</a:t>
            </a:r>
            <a:r>
              <a:rPr lang="it-IT" sz="2400" dirty="0">
                <a:latin typeface="Times New Roman" panose="02020603050405020304" pitchFamily="18" charset="0"/>
                <a:cs typeface="Times New Roman" panose="02020603050405020304" pitchFamily="18" charset="0"/>
              </a:rPr>
              <a:t>" che fluisce attraverso essa.</a:t>
            </a:r>
          </a:p>
          <a:p>
            <a:r>
              <a:rPr lang="it-IT" sz="2400" dirty="0">
                <a:latin typeface="Times New Roman" panose="02020603050405020304" pitchFamily="18" charset="0"/>
                <a:cs typeface="Times New Roman" panose="02020603050405020304" pitchFamily="18" charset="0"/>
              </a:rPr>
              <a:t> Una sostanza più affine alla </a:t>
            </a:r>
            <a:r>
              <a:rPr lang="it-IT" sz="2400" b="1" dirty="0">
                <a:latin typeface="Times New Roman" panose="02020603050405020304" pitchFamily="18" charset="0"/>
                <a:cs typeface="Times New Roman" panose="02020603050405020304" pitchFamily="18" charset="0"/>
              </a:rPr>
              <a:t>fase</a:t>
            </a:r>
            <a:r>
              <a:rPr lang="it-IT" sz="2400" b="1" dirty="0">
                <a:solidFill>
                  <a:srgbClr val="FF0000"/>
                </a:solidFill>
                <a:latin typeface="Times New Roman" panose="02020603050405020304" pitchFamily="18" charset="0"/>
                <a:cs typeface="Times New Roman" panose="02020603050405020304" pitchFamily="18" charset="0"/>
              </a:rPr>
              <a:t> </a:t>
            </a:r>
            <a:r>
              <a:rPr lang="it-IT" sz="2400" b="1" dirty="0">
                <a:latin typeface="Times New Roman" panose="02020603050405020304" pitchFamily="18" charset="0"/>
                <a:cs typeface="Times New Roman" panose="02020603050405020304" pitchFamily="18" charset="0"/>
              </a:rPr>
              <a:t>stazionaria </a:t>
            </a:r>
            <a:r>
              <a:rPr lang="it-IT" sz="2400" dirty="0">
                <a:latin typeface="Times New Roman" panose="02020603050405020304" pitchFamily="18" charset="0"/>
                <a:cs typeface="Times New Roman" panose="02020603050405020304" pitchFamily="18" charset="0"/>
              </a:rPr>
              <a:t>rispetto alla fase mobile impiega un tempo maggiore a percorrere la colonna cromatografica (</a:t>
            </a:r>
            <a:r>
              <a:rPr lang="it-IT" sz="2400" b="1" dirty="0">
                <a:latin typeface="Times New Roman" panose="02020603050405020304" pitchFamily="18" charset="0"/>
                <a:cs typeface="Times New Roman" panose="02020603050405020304" pitchFamily="18" charset="0"/>
              </a:rPr>
              <a:t>tempo di ritenzione</a:t>
            </a:r>
            <a:r>
              <a:rPr lang="it-IT" sz="2400" dirty="0">
                <a:latin typeface="Times New Roman" panose="02020603050405020304" pitchFamily="18" charset="0"/>
                <a:cs typeface="Times New Roman" panose="02020603050405020304" pitchFamily="18" charset="0"/>
              </a:rPr>
              <a:t>), rispetto ad una sostanza con bassa affinità per la fase stazionaria ed alta per la </a:t>
            </a:r>
            <a:r>
              <a:rPr lang="it-IT" sz="2400" b="1" dirty="0">
                <a:latin typeface="Times New Roman" panose="02020603050405020304" pitchFamily="18" charset="0"/>
                <a:cs typeface="Times New Roman" panose="02020603050405020304" pitchFamily="18" charset="0"/>
              </a:rPr>
              <a:t>fase mobile.</a:t>
            </a:r>
          </a:p>
        </p:txBody>
      </p:sp>
      <p:pic>
        <p:nvPicPr>
          <p:cNvPr id="5" name="Immagine 4" descr="Immagine che contiene diagramma&#10;&#10;Descrizione generata automaticamente">
            <a:extLst>
              <a:ext uri="{FF2B5EF4-FFF2-40B4-BE49-F238E27FC236}">
                <a16:creationId xmlns:a16="http://schemas.microsoft.com/office/drawing/2014/main" id="{66591A10-1D02-210D-1699-9C41042658D2}"/>
              </a:ext>
            </a:extLst>
          </p:cNvPr>
          <p:cNvPicPr>
            <a:picLocks noChangeAspect="1"/>
          </p:cNvPicPr>
          <p:nvPr/>
        </p:nvPicPr>
        <p:blipFill rotWithShape="1">
          <a:blip r:embed="rId3">
            <a:extLst>
              <a:ext uri="{28A0092B-C50C-407E-A947-70E740481C1C}">
                <a14:useLocalDpi xmlns:a14="http://schemas.microsoft.com/office/drawing/2010/main" val="0"/>
              </a:ext>
            </a:extLst>
          </a:blip>
          <a:srcRect b="19407"/>
          <a:stretch/>
        </p:blipFill>
        <p:spPr>
          <a:xfrm>
            <a:off x="1948466" y="181872"/>
            <a:ext cx="7898794" cy="349861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87051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5940655" y="141531"/>
            <a:ext cx="5291663" cy="698016"/>
          </a:xfrm>
        </p:spPr>
        <p:txBody>
          <a:bodyPr vert="horz" lIns="91440" tIns="45720" rIns="91440" bIns="45720" rtlCol="0" anchor="b">
            <a:normAutofit/>
          </a:bodyPr>
          <a:lstStyle/>
          <a:p>
            <a:pPr algn="l"/>
            <a:r>
              <a:rPr lang="en-US" sz="4000" dirty="0">
                <a:solidFill>
                  <a:srgbClr val="FF0000"/>
                </a:solidFill>
                <a:latin typeface="Freestyle Script" panose="030804020302050B0404" pitchFamily="66" charset="0"/>
              </a:rPr>
              <a:t>DECANTAZIONE</a:t>
            </a:r>
          </a:p>
        </p:txBody>
      </p:sp>
      <p:pic>
        <p:nvPicPr>
          <p:cNvPr id="5" name="Immagine 4" descr="Immagine che contiene diagramma&#10;&#10;Descrizione generata automaticamente">
            <a:extLst>
              <a:ext uri="{FF2B5EF4-FFF2-40B4-BE49-F238E27FC236}">
                <a16:creationId xmlns:a16="http://schemas.microsoft.com/office/drawing/2014/main" id="{5AF826E5-9158-4D23-1701-B21601FD89C4}"/>
              </a:ext>
            </a:extLst>
          </p:cNvPr>
          <p:cNvPicPr>
            <a:picLocks noChangeAspect="1"/>
          </p:cNvPicPr>
          <p:nvPr/>
        </p:nvPicPr>
        <p:blipFill rotWithShape="1">
          <a:blip r:embed="rId3">
            <a:extLst>
              <a:ext uri="{28A0092B-C50C-407E-A947-70E740481C1C}">
                <a14:useLocalDpi xmlns:a14="http://schemas.microsoft.com/office/drawing/2010/main" val="0"/>
              </a:ext>
            </a:extLst>
          </a:blip>
          <a:srcRect t="2100" r="-1" b="-1"/>
          <a:stretch/>
        </p:blipFill>
        <p:spPr>
          <a:xfrm>
            <a:off x="266219" y="172274"/>
            <a:ext cx="4084981" cy="4594541"/>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5940655" y="743888"/>
            <a:ext cx="5291663" cy="3752849"/>
          </a:xfrm>
        </p:spPr>
        <p:txBody>
          <a:bodyPr vert="horz" lIns="91440" tIns="45720" rIns="91440" bIns="45720" rtlCol="0">
            <a:normAutofit/>
          </a:bodyPr>
          <a:lstStyle/>
          <a:p>
            <a:pPr algn="l"/>
            <a:r>
              <a:rPr lang="en-US" sz="1800" dirty="0">
                <a:latin typeface="Times New Roman" panose="02020603050405020304" pitchFamily="18" charset="0"/>
                <a:cs typeface="Times New Roman" panose="02020603050405020304" pitchFamily="18" charset="0"/>
              </a:rPr>
              <a:t>La </a:t>
            </a:r>
            <a:r>
              <a:rPr lang="en-US" sz="1800" dirty="0" err="1">
                <a:latin typeface="Times New Roman" panose="02020603050405020304" pitchFamily="18" charset="0"/>
                <a:cs typeface="Times New Roman" panose="02020603050405020304" pitchFamily="18" charset="0"/>
              </a:rPr>
              <a:t>decantazione</a:t>
            </a:r>
            <a:r>
              <a:rPr lang="en-US" sz="1800" dirty="0">
                <a:latin typeface="Times New Roman" panose="02020603050405020304" pitchFamily="18" charset="0"/>
                <a:cs typeface="Times New Roman" panose="02020603050405020304" pitchFamily="18" charset="0"/>
              </a:rPr>
              <a:t> è </a:t>
            </a:r>
            <a:r>
              <a:rPr lang="en-US" sz="1800" dirty="0" err="1">
                <a:latin typeface="Times New Roman" panose="02020603050405020304" pitchFamily="18" charset="0"/>
                <a:cs typeface="Times New Roman" panose="02020603050405020304" pitchFamily="18" charset="0"/>
              </a:rPr>
              <a:t>una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tecnica</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separazione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consente</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separare</a:t>
            </a:r>
            <a:r>
              <a:rPr lang="en-US" sz="1800" dirty="0">
                <a:latin typeface="Times New Roman" panose="02020603050405020304" pitchFamily="18" charset="0"/>
                <a:cs typeface="Times New Roman" panose="02020603050405020304" pitchFamily="18" charset="0"/>
              </a:rPr>
              <a:t> due </a:t>
            </a:r>
            <a:r>
              <a:rPr lang="en-US" sz="1800" dirty="0" err="1">
                <a:latin typeface="Times New Roman" panose="02020603050405020304" pitchFamily="18" charset="0"/>
                <a:cs typeface="Times New Roman" panose="02020603050405020304" pitchFamily="18" charset="0"/>
              </a:rPr>
              <a:t>sostanze</a:t>
            </a:r>
            <a:r>
              <a:rPr lang="en-US" sz="1800" dirty="0">
                <a:latin typeface="Times New Roman" panose="02020603050405020304" pitchFamily="18" charset="0"/>
                <a:cs typeface="Times New Roman" panose="02020603050405020304" pitchFamily="18" charset="0"/>
              </a:rPr>
              <a:t> di un </a:t>
            </a:r>
            <a:r>
              <a:rPr lang="en-US" sz="1800" dirty="0" err="1">
                <a:latin typeface="Times New Roman" panose="02020603050405020304" pitchFamily="18" charset="0"/>
                <a:cs typeface="Times New Roman" panose="02020603050405020304" pitchFamily="18" charset="0"/>
              </a:rPr>
              <a:t>miscuglio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eterogeneo</a:t>
            </a:r>
            <a:r>
              <a:rPr lang="en-US" sz="1800" dirty="0">
                <a:latin typeface="Times New Roman" panose="02020603050405020304" pitchFamily="18" charset="0"/>
                <a:cs typeface="Times New Roman" panose="02020603050405020304" pitchFamily="18" charset="0"/>
              </a:rPr>
              <a:t> per mezzo </a:t>
            </a:r>
            <a:r>
              <a:rPr lang="en-US" sz="1800" dirty="0" err="1">
                <a:latin typeface="Times New Roman" panose="02020603050405020304" pitchFamily="18" charset="0"/>
                <a:cs typeface="Times New Roman" panose="02020603050405020304" pitchFamily="18" charset="0"/>
              </a:rPr>
              <a:t>della</a:t>
            </a:r>
            <a:r>
              <a:rPr lang="en-US" sz="1800" dirty="0">
                <a:latin typeface="Times New Roman" panose="02020603050405020304" pitchFamily="18" charset="0"/>
                <a:cs typeface="Times New Roman" panose="02020603050405020304" pitchFamily="18" charset="0"/>
              </a:rPr>
              <a:t> forza di </a:t>
            </a:r>
            <a:r>
              <a:rPr lang="en-US" sz="1800" dirty="0" err="1">
                <a:latin typeface="Times New Roman" panose="02020603050405020304" pitchFamily="18" charset="0"/>
                <a:cs typeface="Times New Roman" panose="02020603050405020304" pitchFamily="18" charset="0"/>
              </a:rPr>
              <a:t>gravità</a:t>
            </a:r>
            <a:r>
              <a:rPr lang="en-US" sz="1800" dirty="0">
                <a:latin typeface="Times New Roman" panose="02020603050405020304" pitchFamily="18" charset="0"/>
                <a:cs typeface="Times New Roman" panose="02020603050405020304" pitchFamily="18" charset="0"/>
              </a:rPr>
              <a:t>.   </a:t>
            </a:r>
          </a:p>
          <a:p>
            <a:pPr algn="l"/>
            <a:r>
              <a:rPr lang="en-US" sz="1800" dirty="0" err="1">
                <a:latin typeface="Times New Roman" panose="02020603050405020304" pitchFamily="18" charset="0"/>
                <a:cs typeface="Times New Roman" panose="02020603050405020304" pitchFamily="18" charset="0"/>
              </a:rPr>
              <a:t>Consiste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nel</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mettere</a:t>
            </a:r>
            <a:r>
              <a:rPr lang="en-US" sz="1800" dirty="0">
                <a:latin typeface="Times New Roman" panose="02020603050405020304" pitchFamily="18" charset="0"/>
                <a:cs typeface="Times New Roman" panose="02020603050405020304" pitchFamily="18" charset="0"/>
              </a:rPr>
              <a:t> a </a:t>
            </a:r>
            <a:r>
              <a:rPr lang="en-US" sz="1800" dirty="0" err="1">
                <a:latin typeface="Times New Roman" panose="02020603050405020304" pitchFamily="18" charset="0"/>
                <a:cs typeface="Times New Roman" panose="02020603050405020304" pitchFamily="18" charset="0"/>
              </a:rPr>
              <a:t>riposo</a:t>
            </a:r>
            <a:r>
              <a:rPr lang="en-US" sz="1800" dirty="0">
                <a:latin typeface="Times New Roman" panose="02020603050405020304" pitchFamily="18" charset="0"/>
                <a:cs typeface="Times New Roman" panose="02020603050405020304" pitchFamily="18" charset="0"/>
              </a:rPr>
              <a:t> il </a:t>
            </a:r>
            <a:r>
              <a:rPr lang="en-US" sz="1800" dirty="0" err="1">
                <a:latin typeface="Times New Roman" panose="02020603050405020304" pitchFamily="18" charset="0"/>
                <a:cs typeface="Times New Roman" panose="02020603050405020304" pitchFamily="18" charset="0"/>
              </a:rPr>
              <a:t>miscuglio</a:t>
            </a:r>
            <a:r>
              <a:rPr lang="en-US" sz="1800" dirty="0">
                <a:latin typeface="Times New Roman" panose="02020603050405020304" pitchFamily="18" charset="0"/>
                <a:cs typeface="Times New Roman" panose="02020603050405020304" pitchFamily="18" charset="0"/>
              </a:rPr>
              <a:t> e </a:t>
            </a:r>
            <a:r>
              <a:rPr lang="en-US" sz="1800" dirty="0" err="1">
                <a:latin typeface="Times New Roman" panose="02020603050405020304" pitchFamily="18" charset="0"/>
                <a:cs typeface="Times New Roman" panose="02020603050405020304" pitchFamily="18" charset="0"/>
              </a:rPr>
              <a:t>si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lascia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agisca</a:t>
            </a:r>
            <a:r>
              <a:rPr lang="en-US" sz="1800" dirty="0">
                <a:latin typeface="Times New Roman" panose="02020603050405020304" pitchFamily="18" charset="0"/>
                <a:cs typeface="Times New Roman" panose="02020603050405020304" pitchFamily="18" charset="0"/>
              </a:rPr>
              <a:t> la </a:t>
            </a:r>
            <a:r>
              <a:rPr lang="en-US" sz="1800" dirty="0" err="1">
                <a:latin typeface="Times New Roman" panose="02020603050405020304" pitchFamily="18" charset="0"/>
                <a:cs typeface="Times New Roman" panose="02020603050405020304" pitchFamily="18" charset="0"/>
              </a:rPr>
              <a:t>gravità</a:t>
            </a:r>
            <a:r>
              <a:rPr lang="en-US" sz="1800" dirty="0">
                <a:latin typeface="Times New Roman" panose="02020603050405020304" pitchFamily="18" charset="0"/>
                <a:cs typeface="Times New Roman" panose="02020603050405020304" pitchFamily="18" charset="0"/>
              </a:rPr>
              <a:t> per un </a:t>
            </a:r>
            <a:r>
              <a:rPr lang="en-US" sz="1800" dirty="0" err="1">
                <a:latin typeface="Times New Roman" panose="02020603050405020304" pitchFamily="18" charset="0"/>
                <a:cs typeface="Times New Roman" panose="02020603050405020304" pitchFamily="18" charset="0"/>
              </a:rPr>
              <a:t>periodo</a:t>
            </a:r>
            <a:r>
              <a:rPr lang="en-US" sz="1800" dirty="0">
                <a:latin typeface="Times New Roman" panose="02020603050405020304" pitchFamily="18" charset="0"/>
                <a:cs typeface="Times New Roman" panose="02020603050405020304" pitchFamily="18" charset="0"/>
              </a:rPr>
              <a:t> di tempo </a:t>
            </a:r>
            <a:r>
              <a:rPr lang="en-US" sz="1800" dirty="0" err="1">
                <a:latin typeface="Times New Roman" panose="02020603050405020304" pitchFamily="18" charset="0"/>
                <a:cs typeface="Times New Roman" panose="02020603050405020304" pitchFamily="18" charset="0"/>
              </a:rPr>
              <a:t>variabile</a:t>
            </a:r>
            <a:r>
              <a:rPr lang="en-US" sz="1800" dirty="0">
                <a:latin typeface="Times New Roman" panose="02020603050405020304" pitchFamily="18" charset="0"/>
                <a:cs typeface="Times New Roman" panose="02020603050405020304" pitchFamily="18" charset="0"/>
              </a:rPr>
              <a:t> in </a:t>
            </a:r>
            <a:r>
              <a:rPr lang="en-US" sz="1800" dirty="0" err="1">
                <a:latin typeface="Times New Roman" panose="02020603050405020304" pitchFamily="18" charset="0"/>
                <a:cs typeface="Times New Roman" panose="02020603050405020304" pitchFamily="18" charset="0"/>
              </a:rPr>
              <a:t>funzione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delle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dimensioni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delle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particelle</a:t>
            </a:r>
            <a:r>
              <a:rPr lang="en-US" sz="1800" dirty="0">
                <a:latin typeface="Times New Roman" panose="02020603050405020304" pitchFamily="18" charset="0"/>
                <a:cs typeface="Times New Roman" panose="02020603050405020304" pitchFamily="18" charset="0"/>
              </a:rPr>
              <a:t> del </a:t>
            </a:r>
            <a:r>
              <a:rPr lang="en-US" sz="1800" dirty="0" err="1">
                <a:latin typeface="Times New Roman" panose="02020603050405020304" pitchFamily="18" charset="0"/>
                <a:cs typeface="Times New Roman" panose="02020603050405020304" pitchFamily="18" charset="0"/>
              </a:rPr>
              <a:t>solido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Quanto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più</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piccole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sono</a:t>
            </a:r>
            <a:r>
              <a:rPr lang="en-US" sz="1800" dirty="0">
                <a:latin typeface="Times New Roman" panose="02020603050405020304" pitchFamily="18" charset="0"/>
                <a:cs typeface="Times New Roman" panose="02020603050405020304" pitchFamily="18" charset="0"/>
              </a:rPr>
              <a:t> le </a:t>
            </a:r>
            <a:r>
              <a:rPr lang="en-US" sz="1800" dirty="0" err="1">
                <a:latin typeface="Times New Roman" panose="02020603050405020304" pitchFamily="18" charset="0"/>
                <a:cs typeface="Times New Roman" panose="02020603050405020304" pitchFamily="18" charset="0"/>
              </a:rPr>
              <a:t>particelle</a:t>
            </a:r>
            <a:r>
              <a:rPr lang="en-US" sz="1800" dirty="0">
                <a:latin typeface="Times New Roman" panose="02020603050405020304" pitchFamily="18" charset="0"/>
                <a:cs typeface="Times New Roman" panose="02020603050405020304" pitchFamily="18" charset="0"/>
              </a:rPr>
              <a:t>, tanto </a:t>
            </a:r>
            <a:r>
              <a:rPr lang="en-US" sz="1800" dirty="0" err="1">
                <a:latin typeface="Times New Roman" panose="02020603050405020304" pitchFamily="18" charset="0"/>
                <a:cs typeface="Times New Roman" panose="02020603050405020304" pitchFamily="18" charset="0"/>
              </a:rPr>
              <a:t>più</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lungo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sarà</a:t>
            </a:r>
            <a:r>
              <a:rPr lang="en-US" sz="1800" dirty="0">
                <a:latin typeface="Times New Roman" panose="02020603050405020304" pitchFamily="18" charset="0"/>
                <a:cs typeface="Times New Roman" panose="02020603050405020304" pitchFamily="18" charset="0"/>
              </a:rPr>
              <a:t> il tempo </a:t>
            </a:r>
            <a:r>
              <a:rPr lang="en-US" sz="1800" dirty="0" err="1">
                <a:latin typeface="Times New Roman" panose="02020603050405020304" pitchFamily="18" charset="0"/>
                <a:cs typeface="Times New Roman" panose="02020603050405020304" pitchFamily="18" charset="0"/>
              </a:rPr>
              <a:t>necessario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perché</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decantino</a:t>
            </a:r>
            <a:r>
              <a:rPr lang="en-US" sz="1800" dirty="0">
                <a:latin typeface="Times New Roman" panose="02020603050405020304" pitchFamily="18" charset="0"/>
                <a:cs typeface="Times New Roman" panose="02020603050405020304" pitchFamily="18" charset="0"/>
              </a:rPr>
              <a:t>».  </a:t>
            </a:r>
          </a:p>
          <a:p>
            <a:pPr algn="l"/>
            <a:r>
              <a:rPr lang="en-US" sz="1800" dirty="0">
                <a:latin typeface="Times New Roman" panose="02020603050405020304" pitchFamily="18" charset="0"/>
                <a:cs typeface="Times New Roman" panose="02020603050405020304" pitchFamily="18" charset="0"/>
              </a:rPr>
              <a:t>Al </a:t>
            </a:r>
            <a:r>
              <a:rPr lang="en-US" sz="1800" dirty="0" err="1">
                <a:latin typeface="Times New Roman" panose="02020603050405020304" pitchFamily="18" charset="0"/>
                <a:cs typeface="Times New Roman" panose="02020603050405020304" pitchFamily="18" charset="0"/>
              </a:rPr>
              <a:t>termine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dell’operazione</a:t>
            </a:r>
            <a:r>
              <a:rPr lang="en-US" sz="1800" dirty="0">
                <a:latin typeface="Times New Roman" panose="02020603050405020304" pitchFamily="18" charset="0"/>
                <a:cs typeface="Times New Roman" panose="02020603050405020304" pitchFamily="18" charset="0"/>
              </a:rPr>
              <a:t>, la </a:t>
            </a:r>
            <a:r>
              <a:rPr lang="en-US" sz="1800" dirty="0" err="1">
                <a:latin typeface="Times New Roman" panose="02020603050405020304" pitchFamily="18" charset="0"/>
                <a:cs typeface="Times New Roman" panose="02020603050405020304" pitchFamily="18" charset="0"/>
              </a:rPr>
              <a:t>parte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solida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cadrà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sul</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fondo</a:t>
            </a:r>
            <a:r>
              <a:rPr lang="en-US" sz="1800" dirty="0">
                <a:latin typeface="Times New Roman" panose="02020603050405020304" pitchFamily="18" charset="0"/>
                <a:cs typeface="Times New Roman" panose="02020603050405020304" pitchFamily="18" charset="0"/>
              </a:rPr>
              <a:t> del </a:t>
            </a:r>
            <a:r>
              <a:rPr lang="en-US" sz="1800" dirty="0" err="1">
                <a:latin typeface="Times New Roman" panose="02020603050405020304" pitchFamily="18" charset="0"/>
                <a:cs typeface="Times New Roman" panose="02020603050405020304" pitchFamily="18" charset="0"/>
              </a:rPr>
              <a:t>recipiente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mentre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quella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liquida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rimarrà</a:t>
            </a:r>
            <a:r>
              <a:rPr lang="en-US" sz="1800" dirty="0">
                <a:latin typeface="Times New Roman" panose="02020603050405020304" pitchFamily="18" charset="0"/>
                <a:cs typeface="Times New Roman" panose="02020603050405020304" pitchFamily="18" charset="0"/>
              </a:rPr>
              <a:t> al di sopra.                                                            </a:t>
            </a:r>
          </a:p>
        </p:txBody>
      </p:sp>
      <p:sp>
        <p:nvSpPr>
          <p:cNvPr id="6" name="CasellaDiTesto 5">
            <a:extLst>
              <a:ext uri="{FF2B5EF4-FFF2-40B4-BE49-F238E27FC236}">
                <a16:creationId xmlns:a16="http://schemas.microsoft.com/office/drawing/2014/main" id="{FF2EF53B-7F41-3BCC-1271-B7D8A6ED6B0D}"/>
              </a:ext>
            </a:extLst>
          </p:cNvPr>
          <p:cNvSpPr txBox="1"/>
          <p:nvPr/>
        </p:nvSpPr>
        <p:spPr>
          <a:xfrm>
            <a:off x="449575" y="5275253"/>
            <a:ext cx="7002116" cy="1354217"/>
          </a:xfrm>
          <a:prstGeom prst="rect">
            <a:avLst/>
          </a:prstGeom>
          <a:noFill/>
        </p:spPr>
        <p:txBody>
          <a:bodyPr wrap="square">
            <a:spAutoFit/>
          </a:bodyPr>
          <a:lstStyle/>
          <a:p>
            <a:r>
              <a:rPr lang="it-IT" sz="2800" dirty="0">
                <a:solidFill>
                  <a:srgbClr val="FF0000"/>
                </a:solidFill>
                <a:latin typeface="Freestyle Script" panose="030804020302050B0404" pitchFamily="66" charset="0"/>
              </a:rPr>
              <a:t>SETACCIATURA</a:t>
            </a:r>
            <a:r>
              <a:rPr lang="it-IT" dirty="0"/>
              <a:t>: </a:t>
            </a:r>
            <a:r>
              <a:rPr lang="it-IT" dirty="0">
                <a:latin typeface="Times New Roman" panose="02020603050405020304" pitchFamily="18" charset="0"/>
                <a:cs typeface="Times New Roman" panose="02020603050405020304" pitchFamily="18" charset="0"/>
              </a:rPr>
              <a:t>consente di separare due componenti solidi dotati di diversa dimensione tramite l’utilizzo di un setaccio.</a:t>
            </a:r>
          </a:p>
          <a:p>
            <a:r>
              <a:rPr lang="it-IT" dirty="0">
                <a:latin typeface="Times New Roman" panose="02020603050405020304" pitchFamily="18" charset="0"/>
                <a:cs typeface="Times New Roman" panose="02020603050405020304" pitchFamily="18" charset="0"/>
              </a:rPr>
              <a:t> Due componenti separabili con questo metodo sono, per esempio la sabbia e la ghiaia.</a:t>
            </a:r>
          </a:p>
        </p:txBody>
      </p:sp>
      <p:pic>
        <p:nvPicPr>
          <p:cNvPr id="7" name="Immagine 6">
            <a:extLst>
              <a:ext uri="{FF2B5EF4-FFF2-40B4-BE49-F238E27FC236}">
                <a16:creationId xmlns:a16="http://schemas.microsoft.com/office/drawing/2014/main" id="{264C43AC-899D-51B4-38B0-96AFC0696207}"/>
              </a:ext>
            </a:extLst>
          </p:cNvPr>
          <p:cNvPicPr>
            <a:picLocks noChangeAspect="1"/>
          </p:cNvPicPr>
          <p:nvPr/>
        </p:nvPicPr>
        <p:blipFill>
          <a:blip r:embed="rId4"/>
          <a:stretch>
            <a:fillRect/>
          </a:stretch>
        </p:blipFill>
        <p:spPr>
          <a:xfrm>
            <a:off x="8368747" y="4204486"/>
            <a:ext cx="3190461" cy="251198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4856414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838200" y="365125"/>
            <a:ext cx="5387502" cy="1325563"/>
          </a:xfrm>
        </p:spPr>
        <p:txBody>
          <a:bodyPr vert="horz" lIns="91440" tIns="45720" rIns="91440" bIns="45720" rtlCol="0" anchor="ctr">
            <a:normAutofit/>
          </a:bodyPr>
          <a:lstStyle/>
          <a:p>
            <a:pPr algn="l"/>
            <a:br>
              <a:rPr lang="en-US" sz="4400" dirty="0"/>
            </a:br>
            <a:endParaRPr lang="en-US" sz="4400"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352546" y="1690688"/>
            <a:ext cx="6123879" cy="6269355"/>
          </a:xfrm>
          <a:noFill/>
        </p:spPr>
        <p:txBody>
          <a:bodyPr vert="horz" lIns="91440" tIns="45720" rIns="91440" bIns="45720" rtlCol="0">
            <a:normAutofit/>
          </a:bodyPr>
          <a:lstStyle/>
          <a:p>
            <a:pPr marL="400050" indent="-285750" algn="l">
              <a:buFont typeface="Wingdings" panose="05000000000000000000" pitchFamily="2" charset="2"/>
              <a:buChar char="v"/>
            </a:pPr>
            <a:r>
              <a:rPr lang="en-US" sz="2000" b="1" dirty="0" err="1">
                <a:latin typeface="Times New Roman" panose="02020603050405020304" pitchFamily="18" charset="0"/>
                <a:cs typeface="Times New Roman" panose="02020603050405020304" pitchFamily="18" charset="0"/>
              </a:rPr>
              <a:t>Fase</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stazionaria</a:t>
            </a:r>
            <a:endParaRPr lang="en-US" sz="2000" b="1" dirty="0">
              <a:latin typeface="Times New Roman" panose="02020603050405020304" pitchFamily="18" charset="0"/>
              <a:cs typeface="Times New Roman" panose="02020603050405020304" pitchFamily="18" charset="0"/>
            </a:endParaRPr>
          </a:p>
          <a:p>
            <a:pPr algn="l"/>
            <a:r>
              <a:rPr lang="en-US" sz="1900" dirty="0">
                <a:latin typeface="Times New Roman" panose="02020603050405020304" pitchFamily="18" charset="0"/>
                <a:cs typeface="Times New Roman" panose="02020603050405020304" pitchFamily="18" charset="0"/>
              </a:rPr>
              <a:t>La </a:t>
            </a:r>
            <a:r>
              <a:rPr lang="en-US" sz="1900" dirty="0" err="1">
                <a:latin typeface="Times New Roman" panose="02020603050405020304" pitchFamily="18" charset="0"/>
                <a:cs typeface="Times New Roman" panose="02020603050405020304" pitchFamily="18" charset="0"/>
              </a:rPr>
              <a:t>fase</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stazionaria</a:t>
            </a:r>
            <a:r>
              <a:rPr lang="en-US" sz="1900" dirty="0">
                <a:latin typeface="Times New Roman" panose="02020603050405020304" pitchFamily="18" charset="0"/>
                <a:cs typeface="Times New Roman" panose="02020603050405020304" pitchFamily="18" charset="0"/>
              </a:rPr>
              <a:t> è un </a:t>
            </a:r>
            <a:r>
              <a:rPr lang="en-US" sz="1900" dirty="0" err="1">
                <a:latin typeface="Times New Roman" panose="02020603050405020304" pitchFamily="18" charset="0"/>
                <a:cs typeface="Times New Roman" panose="02020603050405020304" pitchFamily="18" charset="0"/>
              </a:rPr>
              <a:t>liquido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supportato</a:t>
            </a:r>
            <a:r>
              <a:rPr lang="en-US" sz="1900" dirty="0">
                <a:latin typeface="Times New Roman" panose="02020603050405020304" pitchFamily="18" charset="0"/>
                <a:cs typeface="Times New Roman" panose="02020603050405020304" pitchFamily="18" charset="0"/>
              </a:rPr>
              <a:t> o </a:t>
            </a:r>
            <a:r>
              <a:rPr lang="en-US" sz="1900" dirty="0" err="1">
                <a:latin typeface="Times New Roman" panose="02020603050405020304" pitchFamily="18" charset="0"/>
                <a:cs typeface="Times New Roman" panose="02020603050405020304" pitchFamily="18" charset="0"/>
              </a:rPr>
              <a:t>chimicamente</a:t>
            </a:r>
            <a:r>
              <a:rPr lang="en-US" sz="1900" dirty="0">
                <a:latin typeface="Times New Roman" panose="02020603050405020304" pitchFamily="18" charset="0"/>
                <a:cs typeface="Times New Roman" panose="02020603050405020304" pitchFamily="18" charset="0"/>
              </a:rPr>
              <a:t> legato </a:t>
            </a:r>
            <a:r>
              <a:rPr lang="en-US" sz="1900" dirty="0" err="1">
                <a:latin typeface="Times New Roman" panose="02020603050405020304" pitchFamily="18" charset="0"/>
                <a:cs typeface="Times New Roman" panose="02020603050405020304" pitchFamily="18" charset="0"/>
              </a:rPr>
              <a:t>su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solido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all’interno</a:t>
            </a:r>
            <a:r>
              <a:rPr lang="en-US" sz="1900" dirty="0">
                <a:latin typeface="Times New Roman" panose="02020603050405020304" pitchFamily="18" charset="0"/>
                <a:cs typeface="Times New Roman" panose="02020603050405020304" pitchFamily="18" charset="0"/>
              </a:rPr>
              <a:t> di </a:t>
            </a:r>
            <a:r>
              <a:rPr lang="en-US" sz="1900" dirty="0" err="1">
                <a:latin typeface="Times New Roman" panose="02020603050405020304" pitchFamily="18" charset="0"/>
                <a:cs typeface="Times New Roman" panose="02020603050405020304" pitchFamily="18" charset="0"/>
              </a:rPr>
              <a:t>una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colonna</a:t>
            </a:r>
            <a:r>
              <a:rPr lang="en-US" sz="1900" dirty="0">
                <a:latin typeface="Times New Roman" panose="02020603050405020304" pitchFamily="18" charset="0"/>
                <a:cs typeface="Times New Roman" panose="02020603050405020304" pitchFamily="18" charset="0"/>
              </a:rPr>
              <a:t> di </a:t>
            </a:r>
            <a:r>
              <a:rPr lang="en-US" sz="1900" dirty="0" err="1">
                <a:latin typeface="Times New Roman" panose="02020603050405020304" pitchFamily="18" charset="0"/>
                <a:cs typeface="Times New Roman" panose="02020603050405020304" pitchFamily="18" charset="0"/>
              </a:rPr>
              <a:t>acciaio</a:t>
            </a:r>
            <a:r>
              <a:rPr lang="en-US" sz="1900" dirty="0">
                <a:latin typeface="Times New Roman" panose="02020603050405020304" pitchFamily="18" charset="0"/>
                <a:cs typeface="Times New Roman" panose="02020603050405020304" pitchFamily="18" charset="0"/>
              </a:rPr>
              <a:t> o </a:t>
            </a:r>
            <a:r>
              <a:rPr lang="en-US" sz="1900" dirty="0" err="1">
                <a:latin typeface="Times New Roman" panose="02020603050405020304" pitchFamily="18" charset="0"/>
                <a:cs typeface="Times New Roman" panose="02020603050405020304" pitchFamily="18" charset="0"/>
              </a:rPr>
              <a:t>vetro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speciale</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nella</a:t>
            </a:r>
            <a:r>
              <a:rPr lang="en-US" sz="1900" dirty="0">
                <a:latin typeface="Times New Roman" panose="02020603050405020304" pitchFamily="18" charset="0"/>
                <a:cs typeface="Times New Roman" panose="02020603050405020304" pitchFamily="18" charset="0"/>
              </a:rPr>
              <a:t> quale </a:t>
            </a:r>
            <a:r>
              <a:rPr lang="en-US" sz="1900" dirty="0" err="1">
                <a:latin typeface="Times New Roman" panose="02020603050405020304" pitchFamily="18" charset="0"/>
                <a:cs typeface="Times New Roman" panose="02020603050405020304" pitchFamily="18" charset="0"/>
              </a:rPr>
              <a:t>va</a:t>
            </a:r>
            <a:r>
              <a:rPr lang="en-US" sz="1900" dirty="0">
                <a:latin typeface="Times New Roman" panose="02020603050405020304" pitchFamily="18" charset="0"/>
                <a:cs typeface="Times New Roman" panose="02020603050405020304" pitchFamily="18" charset="0"/>
              </a:rPr>
              <a:t> a </a:t>
            </a:r>
            <a:r>
              <a:rPr lang="en-US" sz="1900" dirty="0" err="1">
                <a:latin typeface="Times New Roman" panose="02020603050405020304" pitchFamily="18" charset="0"/>
                <a:cs typeface="Times New Roman" panose="02020603050405020304" pitchFamily="18" charset="0"/>
              </a:rPr>
              <a:t>legarsi</a:t>
            </a:r>
            <a:r>
              <a:rPr lang="en-US" sz="1900" dirty="0">
                <a:latin typeface="Times New Roman" panose="02020603050405020304" pitchFamily="18" charset="0"/>
                <a:cs typeface="Times New Roman" panose="02020603050405020304" pitchFamily="18" charset="0"/>
              </a:rPr>
              <a:t> il </a:t>
            </a:r>
            <a:r>
              <a:rPr lang="en-US" sz="1900" dirty="0" err="1">
                <a:latin typeface="Times New Roman" panose="02020603050405020304" pitchFamily="18" charset="0"/>
                <a:cs typeface="Times New Roman" panose="02020603050405020304" pitchFamily="18" charset="0"/>
              </a:rPr>
              <a:t>soluto</a:t>
            </a:r>
            <a:r>
              <a:rPr lang="en-US" sz="1900" dirty="0">
                <a:latin typeface="Times New Roman" panose="02020603050405020304" pitchFamily="18" charset="0"/>
                <a:cs typeface="Times New Roman" panose="02020603050405020304" pitchFamily="18" charset="0"/>
              </a:rPr>
              <a:t>. </a:t>
            </a:r>
          </a:p>
          <a:p>
            <a:pPr algn="l"/>
            <a:r>
              <a:rPr lang="en-US" sz="1900" dirty="0" err="1">
                <a:latin typeface="Times New Roman" panose="02020603050405020304" pitchFamily="18" charset="0"/>
                <a:cs typeface="Times New Roman" panose="02020603050405020304" pitchFamily="18" charset="0"/>
              </a:rPr>
              <a:t>Quest’ultima</a:t>
            </a:r>
            <a:r>
              <a:rPr lang="en-US" sz="1900" dirty="0">
                <a:latin typeface="Times New Roman" panose="02020603050405020304" pitchFamily="18" charset="0"/>
                <a:cs typeface="Times New Roman" panose="02020603050405020304" pitchFamily="18" charset="0"/>
              </a:rPr>
              <a:t> è </a:t>
            </a:r>
            <a:r>
              <a:rPr lang="en-US" sz="1900" dirty="0" err="1">
                <a:latin typeface="Times New Roman" panose="02020603050405020304" pitchFamily="18" charset="0"/>
                <a:cs typeface="Times New Roman" panose="02020603050405020304" pitchFamily="18" charset="0"/>
              </a:rPr>
              <a:t>impaccata</a:t>
            </a:r>
            <a:r>
              <a:rPr lang="en-US" sz="1900" dirty="0">
                <a:latin typeface="Times New Roman" panose="02020603050405020304" pitchFamily="18" charset="0"/>
                <a:cs typeface="Times New Roman" panose="02020603050405020304" pitchFamily="18" charset="0"/>
              </a:rPr>
              <a:t> in </a:t>
            </a:r>
            <a:r>
              <a:rPr lang="en-US" sz="1900" dirty="0" err="1">
                <a:latin typeface="Times New Roman" panose="02020603050405020304" pitchFamily="18" charset="0"/>
                <a:cs typeface="Times New Roman" panose="02020603050405020304" pitchFamily="18" charset="0"/>
              </a:rPr>
              <a:t>colonne</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chiuse</a:t>
            </a:r>
            <a:r>
              <a:rPr lang="en-US" sz="1900" dirty="0">
                <a:latin typeface="Times New Roman" panose="02020603050405020304" pitchFamily="18" charset="0"/>
                <a:cs typeface="Times New Roman" panose="02020603050405020304" pitchFamily="18" charset="0"/>
              </a:rPr>
              <a:t>, con </a:t>
            </a:r>
            <a:r>
              <a:rPr lang="en-US" sz="1900" dirty="0" err="1">
                <a:latin typeface="Times New Roman" panose="02020603050405020304" pitchFamily="18" charset="0"/>
                <a:cs typeface="Times New Roman" panose="02020603050405020304" pitchFamily="18" charset="0"/>
              </a:rPr>
              <a:t>materiali</a:t>
            </a:r>
            <a:r>
              <a:rPr lang="en-US" sz="1900" dirty="0">
                <a:latin typeface="Times New Roman" panose="02020603050405020304" pitchFamily="18" charset="0"/>
                <a:cs typeface="Times New Roman" panose="02020603050405020304" pitchFamily="18" charset="0"/>
              </a:rPr>
              <a:t> di </a:t>
            </a:r>
            <a:r>
              <a:rPr lang="en-US" sz="1900" dirty="0" err="1">
                <a:latin typeface="Times New Roman" panose="02020603050405020304" pitchFamily="18" charset="0"/>
                <a:cs typeface="Times New Roman" panose="02020603050405020304" pitchFamily="18" charset="0"/>
              </a:rPr>
              <a:t>granulometria</a:t>
            </a:r>
            <a:r>
              <a:rPr lang="en-US" sz="1900" dirty="0">
                <a:latin typeface="Times New Roman" panose="02020603050405020304" pitchFamily="18" charset="0"/>
                <a:cs typeface="Times New Roman" panose="02020603050405020304" pitchFamily="18" charset="0"/>
              </a:rPr>
              <a:t> molto fine (5-10 </a:t>
            </a:r>
            <a:r>
              <a:rPr lang="en-US" sz="1900" dirty="0" err="1">
                <a:latin typeface="Times New Roman" panose="02020603050405020304" pitchFamily="18" charset="0"/>
                <a:cs typeface="Times New Roman" panose="02020603050405020304" pitchFamily="18" charset="0"/>
              </a:rPr>
              <a:t>μm</a:t>
            </a:r>
            <a:r>
              <a:rPr lang="en-US" sz="1900" dirty="0">
                <a:latin typeface="Times New Roman" panose="02020603050405020304" pitchFamily="18" charset="0"/>
                <a:cs typeface="Times New Roman" panose="02020603050405020304" pitchFamily="18" charset="0"/>
              </a:rPr>
              <a:t>) e </a:t>
            </a:r>
            <a:r>
              <a:rPr lang="en-US" sz="1900" dirty="0" err="1">
                <a:latin typeface="Times New Roman" panose="02020603050405020304" pitchFamily="18" charset="0"/>
                <a:cs typeface="Times New Roman" panose="02020603050405020304" pitchFamily="18" charset="0"/>
              </a:rPr>
              <a:t>controllata</a:t>
            </a:r>
            <a:r>
              <a:rPr lang="en-US" sz="1900" dirty="0">
                <a:latin typeface="Times New Roman" panose="02020603050405020304" pitchFamily="18" charset="0"/>
                <a:cs typeface="Times New Roman" panose="02020603050405020304" pitchFamily="18" charset="0"/>
              </a:rPr>
              <a:t>: in </a:t>
            </a:r>
            <a:r>
              <a:rPr lang="en-US" sz="1900" dirty="0" err="1">
                <a:latin typeface="Times New Roman" panose="02020603050405020304" pitchFamily="18" charset="0"/>
                <a:cs typeface="Times New Roman" panose="02020603050405020304" pitchFamily="18" charset="0"/>
              </a:rPr>
              <a:t>tal</a:t>
            </a:r>
            <a:r>
              <a:rPr lang="en-US" sz="1900" dirty="0">
                <a:latin typeface="Times New Roman" panose="02020603050405020304" pitchFamily="18" charset="0"/>
                <a:cs typeface="Times New Roman" panose="02020603050405020304" pitchFamily="18" charset="0"/>
              </a:rPr>
              <a:t> modo </a:t>
            </a:r>
            <a:r>
              <a:rPr lang="en-US" sz="1900" dirty="0" err="1">
                <a:latin typeface="Times New Roman" panose="02020603050405020304" pitchFamily="18" charset="0"/>
                <a:cs typeface="Times New Roman" panose="02020603050405020304" pitchFamily="18" charset="0"/>
              </a:rPr>
              <a:t>viene</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aumentata</a:t>
            </a:r>
            <a:r>
              <a:rPr lang="en-US" sz="1900" dirty="0">
                <a:latin typeface="Times New Roman" panose="02020603050405020304" pitchFamily="18" charset="0"/>
                <a:cs typeface="Times New Roman" panose="02020603050405020304" pitchFamily="18" charset="0"/>
              </a:rPr>
              <a:t> la </a:t>
            </a:r>
            <a:r>
              <a:rPr lang="en-US" sz="1900" dirty="0" err="1">
                <a:latin typeface="Times New Roman" panose="02020603050405020304" pitchFamily="18" charset="0"/>
                <a:cs typeface="Times New Roman" panose="02020603050405020304" pitchFamily="18" charset="0"/>
              </a:rPr>
              <a:t>superficie</a:t>
            </a:r>
            <a:r>
              <a:rPr lang="en-US" sz="1900" dirty="0">
                <a:latin typeface="Times New Roman" panose="02020603050405020304" pitchFamily="18" charset="0"/>
                <a:cs typeface="Times New Roman" panose="02020603050405020304" pitchFamily="18" charset="0"/>
              </a:rPr>
              <a:t> di </a:t>
            </a:r>
            <a:r>
              <a:rPr lang="en-US" sz="1900" dirty="0" err="1">
                <a:latin typeface="Times New Roman" panose="02020603050405020304" pitchFamily="18" charset="0"/>
                <a:cs typeface="Times New Roman" panose="02020603050405020304" pitchFamily="18" charset="0"/>
              </a:rPr>
              <a:t>contatto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fra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fase</a:t>
            </a:r>
            <a:r>
              <a:rPr lang="en-US" sz="1900" dirty="0">
                <a:latin typeface="Times New Roman" panose="02020603050405020304" pitchFamily="18" charset="0"/>
                <a:cs typeface="Times New Roman" panose="02020603050405020304" pitchFamily="18" charset="0"/>
              </a:rPr>
              <a:t> mobile e </a:t>
            </a:r>
            <a:r>
              <a:rPr lang="en-US" sz="1900" dirty="0" err="1">
                <a:latin typeface="Times New Roman" panose="02020603050405020304" pitchFamily="18" charset="0"/>
                <a:cs typeface="Times New Roman" panose="02020603050405020304" pitchFamily="18" charset="0"/>
              </a:rPr>
              <a:t>fase</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stazionaria</a:t>
            </a:r>
            <a:r>
              <a:rPr lang="en-US" sz="1900" dirty="0">
                <a:latin typeface="Times New Roman" panose="02020603050405020304" pitchFamily="18" charset="0"/>
                <a:cs typeface="Times New Roman" panose="02020603050405020304" pitchFamily="18" charset="0"/>
              </a:rPr>
              <a:t> e </a:t>
            </a:r>
            <a:r>
              <a:rPr lang="en-US" sz="1900" dirty="0" err="1">
                <a:latin typeface="Times New Roman" panose="02020603050405020304" pitchFamily="18" charset="0"/>
                <a:cs typeface="Times New Roman" panose="02020603050405020304" pitchFamily="18" charset="0"/>
              </a:rPr>
              <a:t>l’impaccamento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diviene</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più</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omogeneo</a:t>
            </a:r>
            <a:r>
              <a:rPr lang="en-US" sz="1900" dirty="0">
                <a:latin typeface="Times New Roman" panose="02020603050405020304" pitchFamily="18" charset="0"/>
                <a:cs typeface="Times New Roman" panose="02020603050405020304" pitchFamily="18" charset="0"/>
              </a:rPr>
              <a:t>.</a:t>
            </a:r>
          </a:p>
          <a:p>
            <a:pPr algn="l"/>
            <a:r>
              <a:rPr lang="en-US" sz="1900" dirty="0">
                <a:solidFill>
                  <a:srgbClr val="FF0000"/>
                </a:solidFill>
                <a:latin typeface="Times New Roman" panose="02020603050405020304" pitchFamily="18" charset="0"/>
                <a:cs typeface="Times New Roman" panose="02020603050405020304" pitchFamily="18" charset="0"/>
              </a:rPr>
              <a:t>Questa </a:t>
            </a:r>
            <a:r>
              <a:rPr lang="en-US" sz="1900" dirty="0" err="1">
                <a:solidFill>
                  <a:srgbClr val="FF0000"/>
                </a:solidFill>
                <a:latin typeface="Times New Roman" panose="02020603050405020304" pitchFamily="18" charset="0"/>
                <a:cs typeface="Times New Roman" panose="02020603050405020304" pitchFamily="18" charset="0"/>
              </a:rPr>
              <a:t>fase</a:t>
            </a:r>
            <a:r>
              <a:rPr lang="en-US" sz="1900" dirty="0">
                <a:solidFill>
                  <a:srgbClr val="FF0000"/>
                </a:solidFill>
                <a:latin typeface="Times New Roman" panose="02020603050405020304" pitchFamily="18" charset="0"/>
                <a:cs typeface="Times New Roman" panose="02020603050405020304" pitchFamily="18" charset="0"/>
              </a:rPr>
              <a:t> è </a:t>
            </a:r>
            <a:r>
              <a:rPr lang="en-US" sz="1900" dirty="0" err="1">
                <a:solidFill>
                  <a:srgbClr val="FF0000"/>
                </a:solidFill>
                <a:latin typeface="Times New Roman" panose="02020603050405020304" pitchFamily="18" charset="0"/>
                <a:cs typeface="Times New Roman" panose="02020603050405020304" pitchFamily="18" charset="0"/>
              </a:rPr>
              <a:t>più</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polare</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della</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fase</a:t>
            </a:r>
            <a:r>
              <a:rPr lang="en-US" sz="1900" dirty="0">
                <a:solidFill>
                  <a:srgbClr val="FF0000"/>
                </a:solidFill>
                <a:latin typeface="Times New Roman" panose="02020603050405020304" pitchFamily="18" charset="0"/>
                <a:cs typeface="Times New Roman" panose="02020603050405020304" pitchFamily="18" charset="0"/>
              </a:rPr>
              <a:t> mobile</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quindi</a:t>
            </a:r>
            <a:r>
              <a:rPr lang="en-US" sz="1900" dirty="0">
                <a:latin typeface="Times New Roman" panose="02020603050405020304" pitchFamily="18" charset="0"/>
                <a:cs typeface="Times New Roman" panose="02020603050405020304" pitchFamily="18" charset="0"/>
              </a:rPr>
              <a:t> le </a:t>
            </a:r>
            <a:r>
              <a:rPr lang="en-US" sz="1900" dirty="0" err="1">
                <a:latin typeface="Times New Roman" panose="02020603050405020304" pitchFamily="18" charset="0"/>
                <a:cs typeface="Times New Roman" panose="02020603050405020304" pitchFamily="18" charset="0"/>
              </a:rPr>
              <a:t>sostanze</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più</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polari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saranno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più</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trattenute</a:t>
            </a:r>
            <a:r>
              <a:rPr lang="en-US" sz="1900" dirty="0">
                <a:latin typeface="Times New Roman" panose="02020603050405020304" pitchFamily="18" charset="0"/>
                <a:cs typeface="Times New Roman" panose="02020603050405020304" pitchFamily="18" charset="0"/>
              </a:rPr>
              <a:t> e </a:t>
            </a:r>
            <a:r>
              <a:rPr lang="en-US" sz="1900" dirty="0" err="1">
                <a:latin typeface="Times New Roman" panose="02020603050405020304" pitchFamily="18" charset="0"/>
                <a:cs typeface="Times New Roman" panose="02020603050405020304" pitchFamily="18" charset="0"/>
              </a:rPr>
              <a:t>usciranno</a:t>
            </a:r>
            <a:r>
              <a:rPr lang="en-US" sz="1900" dirty="0">
                <a:latin typeface="Times New Roman" panose="02020603050405020304" pitchFamily="18" charset="0"/>
                <a:cs typeface="Times New Roman" panose="02020603050405020304" pitchFamily="18" charset="0"/>
              </a:rPr>
              <a:t> dopo </a:t>
            </a:r>
            <a:r>
              <a:rPr lang="en-US" sz="1900" dirty="0" err="1">
                <a:latin typeface="Times New Roman" panose="02020603050405020304" pitchFamily="18" charset="0"/>
                <a:cs typeface="Times New Roman" panose="02020603050405020304" pitchFamily="18" charset="0"/>
              </a:rPr>
              <a:t>dalla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colonna</a:t>
            </a:r>
            <a:r>
              <a:rPr lang="en-US" sz="1900" dirty="0">
                <a:latin typeface="Times New Roman" panose="02020603050405020304" pitchFamily="18" charset="0"/>
                <a:cs typeface="Times New Roman" panose="02020603050405020304" pitchFamily="18" charset="0"/>
              </a:rPr>
              <a:t>.</a:t>
            </a:r>
          </a:p>
          <a:p>
            <a:pPr indent="-228600" algn="l">
              <a:buFont typeface="Arial" panose="020B0604020202020204" pitchFamily="34" charset="0"/>
              <a:buChar char="•"/>
            </a:pPr>
            <a:endParaRPr lang="en-US" sz="1900" dirty="0">
              <a:latin typeface="Times New Roman" panose="02020603050405020304" pitchFamily="18" charset="0"/>
              <a:cs typeface="Times New Roman" panose="02020603050405020304" pitchFamily="18" charset="0"/>
            </a:endParaRPr>
          </a:p>
          <a:p>
            <a:pPr marL="114300" algn="l"/>
            <a:endParaRPr lang="en-US" sz="2200" dirty="0"/>
          </a:p>
        </p:txBody>
      </p:sp>
      <p:pic>
        <p:nvPicPr>
          <p:cNvPr id="6" name="Immagine 5" descr="Immagine che contiene diagramma&#10;&#10;Descrizione generata automaticamente">
            <a:extLst>
              <a:ext uri="{FF2B5EF4-FFF2-40B4-BE49-F238E27FC236}">
                <a16:creationId xmlns:a16="http://schemas.microsoft.com/office/drawing/2014/main" id="{712DC8F6-E217-C9DA-BF24-41214BB0A4F8}"/>
              </a:ext>
            </a:extLst>
          </p:cNvPr>
          <p:cNvPicPr>
            <a:picLocks noChangeAspect="1"/>
          </p:cNvPicPr>
          <p:nvPr/>
        </p:nvPicPr>
        <p:blipFill rotWithShape="1">
          <a:blip r:embed="rId3">
            <a:extLst>
              <a:ext uri="{28A0092B-C50C-407E-A947-70E740481C1C}">
                <a14:useLocalDpi xmlns:a14="http://schemas.microsoft.com/office/drawing/2010/main" val="0"/>
              </a:ext>
            </a:extLst>
          </a:blip>
          <a:srcRect l="19105" t="11354" r="37101"/>
          <a:stretch/>
        </p:blipFill>
        <p:spPr>
          <a:xfrm>
            <a:off x="8175785" y="631069"/>
            <a:ext cx="3457192" cy="55958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CasellaDiTesto 4">
            <a:extLst>
              <a:ext uri="{FF2B5EF4-FFF2-40B4-BE49-F238E27FC236}">
                <a16:creationId xmlns:a16="http://schemas.microsoft.com/office/drawing/2014/main" id="{286A25EF-8BB7-0E77-7604-6AA18E4DF1D6}"/>
              </a:ext>
            </a:extLst>
          </p:cNvPr>
          <p:cNvSpPr txBox="1"/>
          <p:nvPr/>
        </p:nvSpPr>
        <p:spPr>
          <a:xfrm>
            <a:off x="559023" y="232628"/>
            <a:ext cx="6096000" cy="584775"/>
          </a:xfrm>
          <a:prstGeom prst="rect">
            <a:avLst/>
          </a:prstGeom>
          <a:noFill/>
        </p:spPr>
        <p:txBody>
          <a:bodyPr wrap="square">
            <a:spAutoFit/>
          </a:bodyPr>
          <a:lstStyle/>
          <a:p>
            <a:r>
              <a:rPr lang="it-IT" sz="3200" b="1" dirty="0">
                <a:solidFill>
                  <a:schemeClr val="accent6">
                    <a:lumMod val="75000"/>
                  </a:schemeClr>
                </a:solidFill>
                <a:latin typeface="Freestyle Script" panose="030804020302050B0404" pitchFamily="66" charset="0"/>
              </a:rPr>
              <a:t>I CONCETTI FONDAMENTALI</a:t>
            </a:r>
          </a:p>
        </p:txBody>
      </p:sp>
    </p:spTree>
    <p:extLst>
      <p:ext uri="{BB962C8B-B14F-4D97-AF65-F5344CB8AC3E}">
        <p14:creationId xmlns:p14="http://schemas.microsoft.com/office/powerpoint/2010/main" val="28800198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E8767961-119B-9F50-C781-DC901BAAFC8E}"/>
              </a:ext>
            </a:extLst>
          </p:cNvPr>
          <p:cNvSpPr>
            <a:spLocks noGrp="1"/>
          </p:cNvSpPr>
          <p:nvPr>
            <p:ph type="subTitle" idx="1"/>
          </p:nvPr>
        </p:nvSpPr>
        <p:spPr>
          <a:xfrm>
            <a:off x="203199" y="350838"/>
            <a:ext cx="4865757" cy="2270442"/>
          </a:xfrm>
        </p:spPr>
        <p:txBody>
          <a:bodyPr>
            <a:noAutofit/>
          </a:bodyPr>
          <a:lstStyle/>
          <a:p>
            <a:r>
              <a:rPr lang="it-IT" sz="1800" b="1" dirty="0">
                <a:solidFill>
                  <a:schemeClr val="accent6">
                    <a:lumMod val="75000"/>
                  </a:schemeClr>
                </a:solidFill>
                <a:latin typeface="Times New Roman" panose="02020603050405020304" pitchFamily="18" charset="0"/>
                <a:cs typeface="Times New Roman" panose="02020603050405020304" pitchFamily="18" charset="0"/>
              </a:rPr>
              <a:t>LE FASI STAZIONARIE </a:t>
            </a:r>
            <a:r>
              <a:rPr lang="it-IT" sz="1800" dirty="0">
                <a:latin typeface="Times New Roman" panose="02020603050405020304" pitchFamily="18" charset="0"/>
                <a:cs typeface="Times New Roman" panose="02020603050405020304" pitchFamily="18" charset="0"/>
              </a:rPr>
              <a:t>in HPLC sono costituite da particelle di </a:t>
            </a:r>
            <a:r>
              <a:rPr lang="it-IT" sz="1800" b="1" dirty="0">
                <a:latin typeface="Times New Roman" panose="02020603050405020304" pitchFamily="18" charset="0"/>
                <a:cs typeface="Times New Roman" panose="02020603050405020304" pitchFamily="18" charset="0"/>
              </a:rPr>
              <a:t>silice </a:t>
            </a:r>
            <a:r>
              <a:rPr lang="it-IT" sz="1800" dirty="0">
                <a:latin typeface="Times New Roman" panose="02020603050405020304" pitchFamily="18" charset="0"/>
                <a:cs typeface="Times New Roman" panose="02020603050405020304" pitchFamily="18" charset="0"/>
              </a:rPr>
              <a:t>(più raramente allumina) che funzionano da ADSORBENTI (cromatografia di adsorbimento = LSC) o da SUPPORTO (cromatografia di partizione = LLC).</a:t>
            </a:r>
          </a:p>
        </p:txBody>
      </p:sp>
      <p:pic>
        <p:nvPicPr>
          <p:cNvPr id="7" name="Immagine 6" descr="Immagine che contiene testo&#10;&#10;Descrizione generata automaticamente">
            <a:extLst>
              <a:ext uri="{FF2B5EF4-FFF2-40B4-BE49-F238E27FC236}">
                <a16:creationId xmlns:a16="http://schemas.microsoft.com/office/drawing/2014/main" id="{393A534D-0232-4968-E209-C6235916A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460" y="271325"/>
            <a:ext cx="6111566" cy="20289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asellaDiTesto 8">
            <a:extLst>
              <a:ext uri="{FF2B5EF4-FFF2-40B4-BE49-F238E27FC236}">
                <a16:creationId xmlns:a16="http://schemas.microsoft.com/office/drawing/2014/main" id="{28D9C16D-0761-B673-CE4B-7A3911F80671}"/>
              </a:ext>
            </a:extLst>
          </p:cNvPr>
          <p:cNvSpPr txBox="1"/>
          <p:nvPr/>
        </p:nvSpPr>
        <p:spPr>
          <a:xfrm>
            <a:off x="415921" y="2862372"/>
            <a:ext cx="5276957" cy="2308324"/>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 La fase stazionaria liquida è oggi costituita da una fase stabile chimicamente legata alla supporto, detta </a:t>
            </a:r>
            <a:r>
              <a:rPr lang="it-IT" b="1" dirty="0" err="1">
                <a:latin typeface="Times New Roman" panose="02020603050405020304" pitchFamily="18" charset="0"/>
                <a:cs typeface="Times New Roman" panose="02020603050405020304" pitchFamily="18" charset="0"/>
              </a:rPr>
              <a:t>bonded</a:t>
            </a:r>
            <a:r>
              <a:rPr lang="it-IT" b="1" dirty="0">
                <a:latin typeface="Times New Roman" panose="02020603050405020304" pitchFamily="18" charset="0"/>
                <a:cs typeface="Times New Roman" panose="02020603050405020304" pitchFamily="18" charset="0"/>
              </a:rPr>
              <a:t> </a:t>
            </a:r>
            <a:r>
              <a:rPr lang="it-IT" b="1" dirty="0" err="1">
                <a:latin typeface="Times New Roman" panose="02020603050405020304" pitchFamily="18" charset="0"/>
                <a:cs typeface="Times New Roman" panose="02020603050405020304" pitchFamily="18" charset="0"/>
              </a:rPr>
              <a:t>phase</a:t>
            </a:r>
            <a:r>
              <a:rPr lang="it-IT" b="1" dirty="0">
                <a:latin typeface="Times New Roman" panose="02020603050405020304" pitchFamily="18" charset="0"/>
                <a:cs typeface="Times New Roman" panose="02020603050405020304" pitchFamily="18" charset="0"/>
              </a:rPr>
              <a:t> (BP)</a:t>
            </a:r>
            <a:r>
              <a:rPr lang="it-IT" dirty="0">
                <a:latin typeface="Times New Roman" panose="02020603050405020304" pitchFamily="18" charset="0"/>
                <a:cs typeface="Times New Roman" panose="02020603050405020304" pitchFamily="18" charset="0"/>
              </a:rPr>
              <a:t>.</a:t>
            </a:r>
          </a:p>
          <a:p>
            <a:r>
              <a:rPr lang="it-IT" dirty="0">
                <a:latin typeface="Times New Roman" panose="02020603050405020304" pitchFamily="18" charset="0"/>
                <a:cs typeface="Times New Roman" panose="02020603050405020304" pitchFamily="18" charset="0"/>
              </a:rPr>
              <a:t>Le fasi legate possono essere polari(ad es. con un </a:t>
            </a:r>
            <a:r>
              <a:rPr lang="it-IT" dirty="0" err="1">
                <a:latin typeface="Times New Roman" panose="02020603050405020304" pitchFamily="18" charset="0"/>
                <a:cs typeface="Times New Roman" panose="02020603050405020304" pitchFamily="18" charset="0"/>
              </a:rPr>
              <a:t>ammino</a:t>
            </a:r>
            <a:r>
              <a:rPr lang="it-IT" dirty="0">
                <a:latin typeface="Times New Roman" panose="02020603050405020304" pitchFamily="18" charset="0"/>
                <a:cs typeface="Times New Roman" panose="02020603050405020304" pitchFamily="18" charset="0"/>
              </a:rPr>
              <a:t> gruppo o un ciano gruppo), utilizzate in fase normale; oppure apolari(ad es. con una catena alchilica, come quella </a:t>
            </a:r>
            <a:r>
              <a:rPr lang="it-IT" dirty="0" err="1">
                <a:latin typeface="Times New Roman" panose="02020603050405020304" pitchFamily="18" charset="0"/>
                <a:cs typeface="Times New Roman" panose="02020603050405020304" pitchFamily="18" charset="0"/>
              </a:rPr>
              <a:t>octadecilica</a:t>
            </a:r>
            <a:r>
              <a:rPr lang="it-IT" dirty="0">
                <a:latin typeface="Times New Roman" panose="02020603050405020304" pitchFamily="18" charset="0"/>
                <a:cs typeface="Times New Roman" panose="02020603050405020304" pitchFamily="18" charset="0"/>
              </a:rPr>
              <a:t>, C18), usate in fase inversa.</a:t>
            </a:r>
          </a:p>
        </p:txBody>
      </p:sp>
      <p:pic>
        <p:nvPicPr>
          <p:cNvPr id="11" name="Immagine 10">
            <a:extLst>
              <a:ext uri="{FF2B5EF4-FFF2-40B4-BE49-F238E27FC236}">
                <a16:creationId xmlns:a16="http://schemas.microsoft.com/office/drawing/2014/main" id="{4D308C7C-8266-2F61-5711-8EAC6556DE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035475"/>
            <a:ext cx="5843498" cy="22704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426844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t="-9000" b="-9000"/>
          </a:stretch>
        </a:blip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2D63ABB5-9133-60F5-2DBE-FC12A8FBD5AF}"/>
              </a:ext>
            </a:extLst>
          </p:cNvPr>
          <p:cNvSpPr>
            <a:spLocks noGrp="1"/>
          </p:cNvSpPr>
          <p:nvPr>
            <p:ph type="subTitle" idx="1"/>
          </p:nvPr>
        </p:nvSpPr>
        <p:spPr>
          <a:xfrm>
            <a:off x="71120" y="426402"/>
            <a:ext cx="5252720" cy="4917757"/>
          </a:xfrm>
        </p:spPr>
        <p:txBody>
          <a:bodyPr>
            <a:noAutofit/>
          </a:bodyPr>
          <a:lstStyle/>
          <a:p>
            <a:pPr marL="285750" indent="-285750">
              <a:buFont typeface="Wingdings" panose="05000000000000000000" pitchFamily="2" charset="2"/>
              <a:buChar char="v"/>
            </a:pPr>
            <a:r>
              <a:rPr lang="it-IT" sz="1800" b="1" dirty="0">
                <a:solidFill>
                  <a:schemeClr val="accent6">
                    <a:lumMod val="75000"/>
                  </a:schemeClr>
                </a:solidFill>
                <a:latin typeface="Times New Roman" panose="02020603050405020304" pitchFamily="18" charset="0"/>
                <a:cs typeface="Times New Roman" panose="02020603050405020304" pitchFamily="18" charset="0"/>
              </a:rPr>
              <a:t>Le fasi mobili </a:t>
            </a:r>
            <a:r>
              <a:rPr lang="it-IT" sz="1800" dirty="0">
                <a:latin typeface="Times New Roman" panose="02020603050405020304" pitchFamily="18" charset="0"/>
                <a:cs typeface="Times New Roman" panose="02020603050405020304" pitchFamily="18" charset="0"/>
              </a:rPr>
              <a:t>( o eluenti) in HPLC sono solventi puri o miscele di due o più solventi che con il campione passano attraverso la colonna spinti da grandi pressioni. </a:t>
            </a:r>
          </a:p>
          <a:p>
            <a:pPr marL="342900" indent="-342900">
              <a:buFont typeface="Wingdings" panose="05000000000000000000" pitchFamily="2" charset="2"/>
              <a:buChar char="q"/>
            </a:pPr>
            <a:r>
              <a:rPr lang="it-IT" sz="1800" dirty="0">
                <a:latin typeface="Times New Roman" panose="02020603050405020304" pitchFamily="18" charset="0"/>
                <a:cs typeface="Times New Roman" panose="02020603050405020304" pitchFamily="18" charset="0"/>
              </a:rPr>
              <a:t>Proprietà:  Elevata purezza, basso costo, trasparenza UV, non corrosive, bassa viscosità, bassa tossicità, non infiammabili, buoni solventi per il campione.     </a:t>
            </a:r>
          </a:p>
          <a:p>
            <a:r>
              <a:rPr lang="it-IT" sz="1800" dirty="0">
                <a:latin typeface="Times New Roman" panose="02020603050405020304" pitchFamily="18" charset="0"/>
                <a:cs typeface="Times New Roman" panose="02020603050405020304" pitchFamily="18" charset="0"/>
              </a:rPr>
              <a:t>Ogni eluente ( o miscela) presenta forza e selettività specifiche, che dipendono dalla polarità dei solventi e dipende dal tipo di interazioni intermolecolari che li interessano: momento dipolare, dipolo indotto, legame ad H, etc.</a:t>
            </a:r>
          </a:p>
          <a:p>
            <a:pPr marL="285750" indent="-285750">
              <a:buFont typeface="Wingdings" panose="05000000000000000000" pitchFamily="2" charset="2"/>
              <a:buChar char="Ø"/>
            </a:pPr>
            <a:r>
              <a:rPr lang="it-IT" sz="1800" dirty="0">
                <a:latin typeface="Times New Roman" panose="02020603050405020304" pitchFamily="18" charset="0"/>
                <a:cs typeface="Times New Roman" panose="02020603050405020304" pitchFamily="18" charset="0"/>
              </a:rPr>
              <a:t>In tutte le tecniche di separazione LC si utilizza una grandissima varietà di solventi; la polarità della fase mobile, anche se non è l’unico, è il più importante fattore che produce una migliore solvatazione del soluto e dunque una più veloce eluizione. (Questa necessità di variare la composizione della fase mobile per ottimizzare le separazioni dei soluti è alla base della classificazione delle  tipologie di eluizione della LC).</a:t>
            </a:r>
          </a:p>
          <a:p>
            <a:endParaRPr lang="it-IT" sz="1800" dirty="0">
              <a:latin typeface="Times New Roman" panose="02020603050405020304" pitchFamily="18" charset="0"/>
              <a:cs typeface="Times New Roman" panose="02020603050405020304" pitchFamily="18" charset="0"/>
            </a:endParaRPr>
          </a:p>
          <a:p>
            <a:endParaRPr lang="it-IT" sz="1800" dirty="0">
              <a:latin typeface="Times New Roman" panose="02020603050405020304" pitchFamily="18" charset="0"/>
              <a:cs typeface="Times New Roman" panose="02020603050405020304" pitchFamily="18" charset="0"/>
            </a:endParaRPr>
          </a:p>
        </p:txBody>
      </p:sp>
      <p:pic>
        <p:nvPicPr>
          <p:cNvPr id="7" name="Immagine 6" descr="Immagine che contiene tavolo&#10;&#10;Descrizione generata automaticamente">
            <a:extLst>
              <a:ext uri="{FF2B5EF4-FFF2-40B4-BE49-F238E27FC236}">
                <a16:creationId xmlns:a16="http://schemas.microsoft.com/office/drawing/2014/main" id="{EBD8C364-8C62-BAF1-E077-8F5160EF5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138" y="1137920"/>
            <a:ext cx="6209902" cy="4074159"/>
          </a:xfrm>
          <a:prstGeom prst="rect">
            <a:avLst/>
          </a:prstGeom>
        </p:spPr>
      </p:pic>
    </p:spTree>
    <p:extLst>
      <p:ext uri="{BB962C8B-B14F-4D97-AF65-F5344CB8AC3E}">
        <p14:creationId xmlns:p14="http://schemas.microsoft.com/office/powerpoint/2010/main" val="4902600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t="-9000" b="-9000"/>
          </a:stretch>
        </a:blip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5501C1AA-013D-7BBD-5ED4-C45348EADD0D}"/>
              </a:ext>
            </a:extLst>
          </p:cNvPr>
          <p:cNvSpPr>
            <a:spLocks noGrp="1"/>
          </p:cNvSpPr>
          <p:nvPr>
            <p:ph type="subTitle" idx="1"/>
          </p:nvPr>
        </p:nvSpPr>
        <p:spPr>
          <a:xfrm>
            <a:off x="274320" y="802640"/>
            <a:ext cx="4744720" cy="4744720"/>
          </a:xfrm>
        </p:spPr>
        <p:txBody>
          <a:bodyPr>
            <a:normAutofit lnSpcReduction="10000"/>
          </a:bodyPr>
          <a:lstStyle/>
          <a:p>
            <a:r>
              <a:rPr lang="it-IT" b="1" dirty="0">
                <a:solidFill>
                  <a:schemeClr val="accent6">
                    <a:lumMod val="75000"/>
                  </a:schemeClr>
                </a:solidFill>
              </a:rPr>
              <a:t> </a:t>
            </a:r>
            <a:r>
              <a:rPr lang="it-IT" sz="1900" b="1" dirty="0">
                <a:solidFill>
                  <a:schemeClr val="accent6">
                    <a:lumMod val="75000"/>
                  </a:schemeClr>
                </a:solidFill>
                <a:latin typeface="Times New Roman" panose="02020603050405020304" pitchFamily="18" charset="0"/>
                <a:cs typeface="Times New Roman" panose="02020603050405020304" pitchFamily="18" charset="0"/>
              </a:rPr>
              <a:t>LA FASE MOBILE </a:t>
            </a:r>
            <a:r>
              <a:rPr lang="it-IT" sz="1900" dirty="0">
                <a:latin typeface="Times New Roman" panose="02020603050405020304" pitchFamily="18" charset="0"/>
                <a:cs typeface="Times New Roman" panose="02020603050405020304" pitchFamily="18" charset="0"/>
              </a:rPr>
              <a:t>gioca un ruolo fondamentale nella separazione.</a:t>
            </a:r>
          </a:p>
          <a:p>
            <a:r>
              <a:rPr lang="it-IT" sz="1900" dirty="0">
                <a:latin typeface="Times New Roman" panose="02020603050405020304" pitchFamily="18" charset="0"/>
                <a:cs typeface="Times New Roman" panose="02020603050405020304" pitchFamily="18" charset="0"/>
              </a:rPr>
              <a:t> E’ possibile utilizzare un solvente singolo, tuttavia molto spesso è necessario utilizzare una miscela di due o più solventi per ottenere la fase mobile di composizione ottimale. </a:t>
            </a:r>
          </a:p>
          <a:p>
            <a:pPr marL="342900" indent="-342900">
              <a:buFont typeface="Wingdings" panose="05000000000000000000" pitchFamily="2" charset="2"/>
              <a:buChar char="q"/>
            </a:pPr>
            <a:r>
              <a:rPr lang="it-IT" sz="1900" dirty="0">
                <a:latin typeface="Times New Roman" panose="02020603050405020304" pitchFamily="18" charset="0"/>
                <a:cs typeface="Times New Roman" panose="02020603050405020304" pitchFamily="18" charset="0"/>
              </a:rPr>
              <a:t>Durante l’analisi è possibile effettuare un’</a:t>
            </a:r>
            <a:r>
              <a:rPr lang="it-IT" sz="1900" dirty="0">
                <a:solidFill>
                  <a:srgbClr val="FF0000"/>
                </a:solidFill>
                <a:latin typeface="Times New Roman" panose="02020603050405020304" pitchFamily="18" charset="0"/>
                <a:cs typeface="Times New Roman" panose="02020603050405020304" pitchFamily="18" charset="0"/>
              </a:rPr>
              <a:t>eluizione isocratica </a:t>
            </a:r>
            <a:r>
              <a:rPr lang="it-IT" sz="1900" dirty="0">
                <a:latin typeface="Times New Roman" panose="02020603050405020304" pitchFamily="18" charset="0"/>
                <a:cs typeface="Times New Roman" panose="02020603050405020304" pitchFamily="18" charset="0"/>
              </a:rPr>
              <a:t>(mantenendo costante la composizione della fase mobile) o un’</a:t>
            </a:r>
            <a:r>
              <a:rPr lang="it-IT" sz="1900" dirty="0">
                <a:solidFill>
                  <a:srgbClr val="FF0000"/>
                </a:solidFill>
                <a:latin typeface="Times New Roman" panose="02020603050405020304" pitchFamily="18" charset="0"/>
                <a:cs typeface="Times New Roman" panose="02020603050405020304" pitchFamily="18" charset="0"/>
              </a:rPr>
              <a:t>eluizione in gradiente </a:t>
            </a:r>
            <a:r>
              <a:rPr lang="it-IT" sz="1900" dirty="0">
                <a:latin typeface="Times New Roman" panose="02020603050405020304" pitchFamily="18" charset="0"/>
                <a:cs typeface="Times New Roman" panose="02020603050405020304" pitchFamily="18" charset="0"/>
              </a:rPr>
              <a:t>(la composizione della fase mobile varia durante l’analisi).</a:t>
            </a:r>
          </a:p>
          <a:p>
            <a:r>
              <a:rPr lang="it-IT" sz="1900" dirty="0">
                <a:latin typeface="Times New Roman" panose="02020603050405020304" pitchFamily="18" charset="0"/>
                <a:cs typeface="Times New Roman" panose="02020603050405020304" pitchFamily="18" charset="0"/>
              </a:rPr>
              <a:t> L’eluizione in gradiente viene utilizzata quando la miscela di analiti comprende composti di caratteristiche molto diverse tra loro e serve per migliorare la separazione e ridurre i tempi di analisi.</a:t>
            </a:r>
          </a:p>
          <a:p>
            <a:endParaRPr lang="it-IT" dirty="0"/>
          </a:p>
        </p:txBody>
      </p:sp>
      <p:pic>
        <p:nvPicPr>
          <p:cNvPr id="6" name="Immagine 5" descr="Immagine che contiene diagramma&#10;&#10;Descrizione generata automaticamente">
            <a:extLst>
              <a:ext uri="{FF2B5EF4-FFF2-40B4-BE49-F238E27FC236}">
                <a16:creationId xmlns:a16="http://schemas.microsoft.com/office/drawing/2014/main" id="{3C6E5065-EDEC-020B-2C12-6D74F3933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2027" y="802640"/>
            <a:ext cx="5838613" cy="4378960"/>
          </a:xfrm>
          <a:prstGeom prst="rect">
            <a:avLst/>
          </a:prstGeom>
        </p:spPr>
      </p:pic>
    </p:spTree>
    <p:extLst>
      <p:ext uri="{BB962C8B-B14F-4D97-AF65-F5344CB8AC3E}">
        <p14:creationId xmlns:p14="http://schemas.microsoft.com/office/powerpoint/2010/main" val="13722355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t="-39000" b="-39000"/>
          </a:stretch>
        </a:blip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3A78FD4-BD68-7305-42FD-27002CB3ABF8}"/>
              </a:ext>
            </a:extLst>
          </p:cNvPr>
          <p:cNvSpPr txBox="1"/>
          <p:nvPr/>
        </p:nvSpPr>
        <p:spPr>
          <a:xfrm>
            <a:off x="3078063" y="127139"/>
            <a:ext cx="8888649" cy="1754326"/>
          </a:xfrm>
          <a:prstGeom prst="rect">
            <a:avLst/>
          </a:prstGeom>
          <a:solidFill>
            <a:schemeClr val="accent6">
              <a:lumMod val="40000"/>
              <a:lumOff val="60000"/>
            </a:schemeClr>
          </a:solidFill>
        </p:spPr>
        <p:txBody>
          <a:bodyPr wrap="square">
            <a:spAutoFit/>
          </a:bodyPr>
          <a:lstStyle/>
          <a:p>
            <a:pPr marL="285750" indent="-285750">
              <a:buFont typeface="Wingdings" panose="05000000000000000000" pitchFamily="2" charset="2"/>
              <a:buChar char="v"/>
            </a:pPr>
            <a:r>
              <a:rPr lang="it-IT" b="1" dirty="0">
                <a:latin typeface="Times New Roman" panose="02020603050405020304" pitchFamily="18" charset="0"/>
                <a:cs typeface="Times New Roman" panose="02020603050405020304" pitchFamily="18" charset="0"/>
              </a:rPr>
              <a:t>Filtri</a:t>
            </a:r>
          </a:p>
          <a:p>
            <a:r>
              <a:rPr lang="it-IT" dirty="0">
                <a:latin typeface="Times New Roman" panose="02020603050405020304" pitchFamily="18" charset="0"/>
                <a:cs typeface="Times New Roman" panose="02020603050405020304" pitchFamily="18" charset="0"/>
              </a:rPr>
              <a:t>I filtri costituiti da uno strato di materiale  inerte, servono ad impedire (tramite filtrazione) che granelli di materiali di qualunque tipo entrino all’interno della colonna. </a:t>
            </a:r>
          </a:p>
          <a:p>
            <a:r>
              <a:rPr lang="it-IT" dirty="0">
                <a:latin typeface="Times New Roman" panose="02020603050405020304" pitchFamily="18" charset="0"/>
                <a:cs typeface="Times New Roman" panose="02020603050405020304" pitchFamily="18" charset="0"/>
              </a:rPr>
              <a:t>Vengono utilizzati in fase di preparazione del campioni o direttamente nel sistema.</a:t>
            </a:r>
          </a:p>
          <a:p>
            <a:r>
              <a:rPr lang="it-IT" dirty="0">
                <a:latin typeface="Times New Roman" panose="02020603050405020304" pitchFamily="18" charset="0"/>
                <a:cs typeface="Times New Roman" panose="02020603050405020304" pitchFamily="18" charset="0"/>
              </a:rPr>
              <a:t>Si utilizzano filtri con diametro dei pori di 5-10 micrometri, che non provocano significative cadute di pressione e che bloccano le particelle indesiderate.</a:t>
            </a:r>
          </a:p>
        </p:txBody>
      </p:sp>
      <p:sp>
        <p:nvSpPr>
          <p:cNvPr id="5" name="CasellaDiTesto 4">
            <a:extLst>
              <a:ext uri="{FF2B5EF4-FFF2-40B4-BE49-F238E27FC236}">
                <a16:creationId xmlns:a16="http://schemas.microsoft.com/office/drawing/2014/main" id="{8B1D96E9-8F89-5281-05A6-B782340114FC}"/>
              </a:ext>
            </a:extLst>
          </p:cNvPr>
          <p:cNvSpPr txBox="1"/>
          <p:nvPr/>
        </p:nvSpPr>
        <p:spPr>
          <a:xfrm>
            <a:off x="217537" y="4156869"/>
            <a:ext cx="8218539" cy="2308324"/>
          </a:xfrm>
          <a:prstGeom prst="rect">
            <a:avLst/>
          </a:prstGeom>
          <a:solidFill>
            <a:schemeClr val="accent6">
              <a:lumMod val="40000"/>
              <a:lumOff val="60000"/>
            </a:schemeClr>
          </a:solidFill>
        </p:spPr>
        <p:txBody>
          <a:bodyPr wrap="square">
            <a:spAutoFit/>
          </a:bodyPr>
          <a:lstStyle/>
          <a:p>
            <a:pPr marL="285750" indent="-285750">
              <a:buFont typeface="Wingdings" panose="05000000000000000000" pitchFamily="2" charset="2"/>
              <a:buChar char="v"/>
            </a:pPr>
            <a:r>
              <a:rPr lang="it-IT" b="1" dirty="0">
                <a:latin typeface="Times New Roman" panose="02020603050405020304" pitchFamily="18" charset="0"/>
                <a:cs typeface="Times New Roman" panose="02020603050405020304" pitchFamily="18" charset="0"/>
              </a:rPr>
              <a:t>Il campione </a:t>
            </a:r>
            <a:r>
              <a:rPr lang="it-IT" dirty="0">
                <a:latin typeface="Times New Roman" panose="02020603050405020304" pitchFamily="18" charset="0"/>
                <a:cs typeface="Times New Roman" panose="02020603050405020304" pitchFamily="18" charset="0"/>
              </a:rPr>
              <a:t>si va ad introdurre nella macchina, in modo tale che non ci siano malfunzionamenti o risultati errati. Questa procedura varia a seconda che si parta da una matrice solida o da un liquido.</a:t>
            </a:r>
          </a:p>
          <a:p>
            <a:pPr marL="285750" indent="-285750">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Matrice solida: si provvede a omogeneizzare la matrice e successivamente a estrarne il contenuto con appositi solventi che successivamente vengono filtrati e messi in </a:t>
            </a:r>
            <a:r>
              <a:rPr lang="it-IT" dirty="0" err="1">
                <a:latin typeface="Times New Roman" panose="02020603050405020304" pitchFamily="18" charset="0"/>
                <a:cs typeface="Times New Roman" panose="02020603050405020304" pitchFamily="18" charset="0"/>
              </a:rPr>
              <a:t>vial</a:t>
            </a:r>
            <a:r>
              <a:rPr lang="it-IT"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Matrice liquida: si omogenizza il campione, nel caso fosse troppo concentrato lo si diluisce, si filtra e si mette in </a:t>
            </a:r>
            <a:r>
              <a:rPr lang="it-IT" dirty="0" err="1">
                <a:latin typeface="Times New Roman" panose="02020603050405020304" pitchFamily="18" charset="0"/>
                <a:cs typeface="Times New Roman" panose="02020603050405020304" pitchFamily="18" charset="0"/>
              </a:rPr>
              <a:t>vial</a:t>
            </a:r>
            <a:r>
              <a:rPr lang="it-IT" dirty="0">
                <a:latin typeface="Times New Roman" panose="02020603050405020304" pitchFamily="18" charset="0"/>
                <a:cs typeface="Times New Roman" panose="02020603050405020304" pitchFamily="18" charset="0"/>
              </a:rPr>
              <a:t>.</a:t>
            </a:r>
          </a:p>
        </p:txBody>
      </p:sp>
      <p:pic>
        <p:nvPicPr>
          <p:cNvPr id="6" name="Immagine 5">
            <a:extLst>
              <a:ext uri="{FF2B5EF4-FFF2-40B4-BE49-F238E27FC236}">
                <a16:creationId xmlns:a16="http://schemas.microsoft.com/office/drawing/2014/main" id="{84ED0BA4-6A13-B1FA-015D-9201CFE52641}"/>
              </a:ext>
            </a:extLst>
          </p:cNvPr>
          <p:cNvPicPr>
            <a:picLocks noChangeAspect="1"/>
          </p:cNvPicPr>
          <p:nvPr/>
        </p:nvPicPr>
        <p:blipFill>
          <a:blip r:embed="rId3"/>
          <a:stretch>
            <a:fillRect/>
          </a:stretch>
        </p:blipFill>
        <p:spPr>
          <a:xfrm>
            <a:off x="8927732" y="4010675"/>
            <a:ext cx="3038980" cy="2600712"/>
          </a:xfrm>
          <a:prstGeom prst="roundRect">
            <a:avLst>
              <a:gd name="adj" fmla="val 16667"/>
            </a:avLst>
          </a:prstGeom>
          <a:noFill/>
          <a:ln>
            <a:noFill/>
          </a:ln>
        </p:spPr>
        <p:style>
          <a:lnRef idx="0">
            <a:scrgbClr r="0" g="0" b="0"/>
          </a:lnRef>
          <a:fillRef idx="0">
            <a:scrgbClr r="0" g="0" b="0"/>
          </a:fillRef>
          <a:effectRef idx="0">
            <a:scrgbClr r="0" g="0" b="0"/>
          </a:effectRef>
          <a:fontRef idx="minor">
            <a:schemeClr val="dk1"/>
          </a:fontRef>
        </p:style>
      </p:pic>
    </p:spTree>
    <p:extLst>
      <p:ext uri="{BB962C8B-B14F-4D97-AF65-F5344CB8AC3E}">
        <p14:creationId xmlns:p14="http://schemas.microsoft.com/office/powerpoint/2010/main" val="20805159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3336588" y="311285"/>
            <a:ext cx="4966798" cy="1465099"/>
          </a:xfrm>
        </p:spPr>
        <p:txBody>
          <a:bodyPr vert="horz" lIns="91440" tIns="45720" rIns="91440" bIns="45720" rtlCol="0" anchor="b">
            <a:normAutofit/>
          </a:bodyPr>
          <a:lstStyle/>
          <a:p>
            <a:r>
              <a:rPr lang="en-US" sz="3200" b="1" dirty="0">
                <a:solidFill>
                  <a:schemeClr val="accent6">
                    <a:lumMod val="75000"/>
                  </a:schemeClr>
                </a:solidFill>
                <a:latin typeface="Freestyle Script" panose="030804020302050B0404" pitchFamily="66" charset="0"/>
                <a:cs typeface="Times New Roman" panose="02020603050405020304" pitchFamily="18" charset="0"/>
              </a:rPr>
              <a:t>HPLC</a:t>
            </a:r>
            <a:r>
              <a:rPr lang="en-US" sz="3200" b="1" dirty="0">
                <a:latin typeface="Freestyle Script" panose="030804020302050B0404" pitchFamily="66" charset="0"/>
                <a:cs typeface="Times New Roman" panose="02020603050405020304" pitchFamily="18" charset="0"/>
              </a:rPr>
              <a:t>: </a:t>
            </a:r>
            <a:r>
              <a:rPr lang="en-US" sz="3200" b="1" dirty="0">
                <a:solidFill>
                  <a:schemeClr val="accent1">
                    <a:lumMod val="50000"/>
                  </a:schemeClr>
                </a:solidFill>
                <a:latin typeface="Freestyle Script" panose="030804020302050B0404" pitchFamily="66" charset="0"/>
                <a:cs typeface="Times New Roman" panose="02020603050405020304" pitchFamily="18" charset="0"/>
              </a:rPr>
              <a:t>VANTAGGI </a:t>
            </a:r>
            <a:r>
              <a:rPr lang="en-US" sz="3200" b="1" dirty="0">
                <a:latin typeface="Freestyle Script" panose="030804020302050B0404" pitchFamily="66" charset="0"/>
                <a:cs typeface="Times New Roman" panose="02020603050405020304" pitchFamily="18" charset="0"/>
              </a:rPr>
              <a:t>E</a:t>
            </a:r>
            <a:r>
              <a:rPr lang="en-US" sz="3200" b="1" dirty="0">
                <a:solidFill>
                  <a:srgbClr val="FF0000"/>
                </a:solidFill>
                <a:latin typeface="Freestyle Script" panose="030804020302050B0404" pitchFamily="66" charset="0"/>
                <a:cs typeface="Times New Roman" panose="02020603050405020304" pitchFamily="18" charset="0"/>
              </a:rPr>
              <a:t> SVANTAGGI</a:t>
            </a:r>
            <a:br>
              <a:rPr lang="en-US" sz="3200" b="1" dirty="0">
                <a:solidFill>
                  <a:schemeClr val="accent4">
                    <a:lumMod val="75000"/>
                  </a:schemeClr>
                </a:solidFill>
              </a:rPr>
            </a:br>
            <a:br>
              <a:rPr lang="en-US" sz="3200" b="1" dirty="0">
                <a:solidFill>
                  <a:schemeClr val="tx2"/>
                </a:solidFill>
              </a:rPr>
            </a:br>
            <a:endParaRPr lang="en-US" sz="3200" b="1" dirty="0">
              <a:solidFill>
                <a:schemeClr val="tx2"/>
              </a:solidFill>
            </a:endParaRP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443934" y="1348367"/>
            <a:ext cx="4815058" cy="5081730"/>
          </a:xfrm>
          <a:noFill/>
        </p:spPr>
        <p:txBody>
          <a:bodyPr vert="horz" lIns="91440" tIns="45720" rIns="91440" bIns="45720" rtlCol="0" anchor="t">
            <a:noAutofit/>
          </a:bodyPr>
          <a:lstStyle/>
          <a:p>
            <a:pPr marL="1428750" lvl="2" indent="-342900" algn="l">
              <a:buFont typeface="Wingdings" panose="05000000000000000000" pitchFamily="2" charset="2"/>
              <a:buChar char="v"/>
            </a:pPr>
            <a:r>
              <a:rPr lang="en-US" sz="2000" dirty="0" err="1">
                <a:solidFill>
                  <a:schemeClr val="accent1">
                    <a:lumMod val="50000"/>
                  </a:schemeClr>
                </a:solidFill>
                <a:latin typeface="Times New Roman" panose="02020603050405020304" pitchFamily="18" charset="0"/>
                <a:cs typeface="Times New Roman" panose="02020603050405020304" pitchFamily="18" charset="0"/>
              </a:rPr>
              <a:t>Rapidità</a:t>
            </a:r>
            <a:r>
              <a:rPr lang="en-US" sz="2000" dirty="0">
                <a:solidFill>
                  <a:schemeClr val="accent1">
                    <a:lumMod val="50000"/>
                  </a:schemeClr>
                </a:solidFill>
                <a:latin typeface="Times New Roman" panose="02020603050405020304" pitchFamily="18" charset="0"/>
                <a:cs typeface="Times New Roman" panose="02020603050405020304" pitchFamily="18" charset="0"/>
              </a:rPr>
              <a:t> e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precisione</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in </a:t>
            </a:r>
            <a:r>
              <a:rPr lang="en-US" sz="2000" dirty="0" err="1">
                <a:latin typeface="Times New Roman" panose="02020603050405020304" pitchFamily="18" charset="0"/>
                <a:cs typeface="Times New Roman" panose="02020603050405020304" pitchFamily="18" charset="0"/>
              </a:rPr>
              <a:t>analisi</a:t>
            </a:r>
            <a:r>
              <a:rPr lang="en-US" sz="2000" dirty="0">
                <a:latin typeface="Times New Roman" panose="02020603050405020304" pitchFamily="18" charset="0"/>
                <a:cs typeface="Times New Roman" panose="02020603050405020304" pitchFamily="18" charset="0"/>
              </a:rPr>
              <a:t> quantitative: </a:t>
            </a:r>
            <a:r>
              <a:rPr lang="en-US" sz="2000" dirty="0" err="1">
                <a:latin typeface="Times New Roman" panose="02020603050405020304" pitchFamily="18" charset="0"/>
                <a:cs typeface="Times New Roman" panose="02020603050405020304" pitchFamily="18" charset="0"/>
              </a:rPr>
              <a:t>tipico</a:t>
            </a:r>
            <a:r>
              <a:rPr lang="en-US" sz="2000" dirty="0">
                <a:latin typeface="Times New Roman" panose="02020603050405020304" pitchFamily="18" charset="0"/>
                <a:cs typeface="Times New Roman" panose="02020603050405020304" pitchFamily="18" charset="0"/>
              </a:rPr>
              <a:t> tempo di </a:t>
            </a:r>
            <a:r>
              <a:rPr lang="en-US" sz="2000" dirty="0" err="1">
                <a:latin typeface="Times New Roman" panose="02020603050405020304" pitchFamily="18" charset="0"/>
                <a:cs typeface="Times New Roman" panose="02020603050405020304" pitchFamily="18" charset="0"/>
              </a:rPr>
              <a:t>analisi</a:t>
            </a:r>
            <a:r>
              <a:rPr lang="en-US" sz="2000" dirty="0">
                <a:latin typeface="Times New Roman" panose="02020603050405020304" pitchFamily="18" charset="0"/>
                <a:cs typeface="Times New Roman" panose="02020603050405020304" pitchFamily="18" charset="0"/>
              </a:rPr>
              <a:t> 5-15 </a:t>
            </a:r>
            <a:r>
              <a:rPr lang="en-US" sz="2000" dirty="0" err="1">
                <a:latin typeface="Times New Roman" panose="02020603050405020304" pitchFamily="18" charset="0"/>
                <a:cs typeface="Times New Roman" panose="02020603050405020304" pitchFamily="18" charset="0"/>
              </a:rPr>
              <a:t>minuti</a:t>
            </a:r>
            <a:endParaRPr lang="en-US" sz="2000" dirty="0">
              <a:latin typeface="Times New Roman" panose="02020603050405020304" pitchFamily="18" charset="0"/>
              <a:cs typeface="Times New Roman" panose="02020603050405020304" pitchFamily="18" charset="0"/>
            </a:endParaRPr>
          </a:p>
          <a:p>
            <a:pPr marL="1085850" lvl="2" algn="l"/>
            <a:endParaRPr lang="en-US" sz="2000" dirty="0">
              <a:latin typeface="Times New Roman" panose="02020603050405020304" pitchFamily="18" charset="0"/>
              <a:cs typeface="Times New Roman" panose="02020603050405020304" pitchFamily="18" charset="0"/>
            </a:endParaRPr>
          </a:p>
          <a:p>
            <a:pPr marL="1428750" lvl="2" indent="-342900" algn="l">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Analisi</a:t>
            </a:r>
            <a:r>
              <a:rPr lang="en-US" sz="2000" dirty="0">
                <a:solidFill>
                  <a:schemeClr val="accent1">
                    <a:lumMod val="50000"/>
                  </a:schemeClr>
                </a:solidFill>
                <a:latin typeface="Times New Roman" panose="02020603050405020304" pitchFamily="18" charset="0"/>
                <a:cs typeface="Times New Roman" panose="02020603050405020304" pitchFamily="18" charset="0"/>
              </a:rPr>
              <a:t>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automatizzate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usando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autocampionatori</a:t>
            </a:r>
            <a:r>
              <a:rPr lang="en-US" sz="2000" dirty="0">
                <a:latin typeface="Times New Roman" panose="02020603050405020304" pitchFamily="18" charset="0"/>
                <a:cs typeface="Times New Roman" panose="02020603050405020304" pitchFamily="18" charset="0"/>
              </a:rPr>
              <a:t> ed </a:t>
            </a:r>
            <a:r>
              <a:rPr lang="en-US" sz="2000" dirty="0" err="1">
                <a:latin typeface="Times New Roman" panose="02020603050405020304" pitchFamily="18" charset="0"/>
                <a:cs typeface="Times New Roman" panose="02020603050405020304" pitchFamily="18" charset="0"/>
              </a:rPr>
              <a:t>elaboratori</a:t>
            </a:r>
            <a:r>
              <a:rPr lang="en-US" sz="2000" dirty="0">
                <a:latin typeface="Times New Roman" panose="02020603050405020304" pitchFamily="18" charset="0"/>
                <a:cs typeface="Times New Roman" panose="02020603050405020304" pitchFamily="18" charset="0"/>
              </a:rPr>
              <a:t> di </a:t>
            </a:r>
            <a:r>
              <a:rPr lang="en-US" sz="2000" dirty="0" err="1">
                <a:latin typeface="Times New Roman" panose="02020603050405020304" pitchFamily="18" charset="0"/>
                <a:cs typeface="Times New Roman" panose="02020603050405020304" pitchFamily="18" charset="0"/>
              </a:rPr>
              <a:t>dati</a:t>
            </a:r>
            <a:r>
              <a:rPr lang="en-US" sz="2000" dirty="0">
                <a:latin typeface="Times New Roman" panose="02020603050405020304" pitchFamily="18" charset="0"/>
                <a:cs typeface="Times New Roman" panose="02020603050405020304" pitchFamily="18" charset="0"/>
              </a:rPr>
              <a:t>.</a:t>
            </a:r>
          </a:p>
          <a:p>
            <a:pPr marL="1428750" lvl="2" indent="-342900" algn="l">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1428750" lvl="2" indent="-342900" algn="l">
              <a:buFont typeface="Wingdings" panose="05000000000000000000" pitchFamily="2" charset="2"/>
              <a:buChar char="v"/>
            </a:pPr>
            <a:r>
              <a:rPr lang="en-US" sz="2000" dirty="0">
                <a:solidFill>
                  <a:schemeClr val="accent1">
                    <a:lumMod val="50000"/>
                  </a:schemeClr>
                </a:solidFill>
                <a:latin typeface="Times New Roman" panose="02020603050405020304" pitchFamily="18" charset="0"/>
                <a:cs typeface="Times New Roman" panose="02020603050405020304" pitchFamily="18" charset="0"/>
              </a:rPr>
              <a:t>Alta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sensibilità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limite</a:t>
            </a:r>
            <a:r>
              <a:rPr lang="en-US" sz="2000" dirty="0">
                <a:latin typeface="Times New Roman" panose="02020603050405020304" pitchFamily="18" charset="0"/>
                <a:cs typeface="Times New Roman" panose="02020603050405020304" pitchFamily="18" charset="0"/>
              </a:rPr>
              <a:t> di </a:t>
            </a:r>
            <a:r>
              <a:rPr lang="en-US" sz="2000" dirty="0" err="1">
                <a:latin typeface="Times New Roman" panose="02020603050405020304" pitchFamily="18" charset="0"/>
                <a:cs typeface="Times New Roman" panose="02020603050405020304" pitchFamily="18" charset="0"/>
              </a:rPr>
              <a:t>rivelabilità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lod</a:t>
            </a:r>
            <a:r>
              <a:rPr lang="en-US" sz="2000" dirty="0">
                <a:latin typeface="Times New Roman" panose="02020603050405020304" pitchFamily="18" charset="0"/>
                <a:cs typeface="Times New Roman" panose="02020603050405020304" pitchFamily="18" charset="0"/>
              </a:rPr>
              <a:t>) di ng a </a:t>
            </a:r>
            <a:r>
              <a:rPr lang="en-US" sz="2000" dirty="0" err="1">
                <a:latin typeface="Times New Roman" panose="02020603050405020304" pitchFamily="18" charset="0"/>
                <a:cs typeface="Times New Roman" panose="02020603050405020304" pitchFamily="18" charset="0"/>
              </a:rPr>
              <a:t>pg</a:t>
            </a:r>
            <a:endParaRPr lang="en-US" sz="2000" dirty="0">
              <a:latin typeface="Times New Roman" panose="02020603050405020304" pitchFamily="18" charset="0"/>
              <a:cs typeface="Times New Roman" panose="02020603050405020304" pitchFamily="18" charset="0"/>
            </a:endParaRPr>
          </a:p>
          <a:p>
            <a:pPr marL="1428750" lvl="2" indent="-342900" algn="l">
              <a:buFont typeface="Wingdings" panose="05000000000000000000" pitchFamily="2" charset="2"/>
              <a:buChar char="v"/>
            </a:pPr>
            <a:endParaRPr lang="en-US" sz="2000" dirty="0">
              <a:latin typeface="Times New Roman" panose="02020603050405020304" pitchFamily="18" charset="0"/>
              <a:cs typeface="Times New Roman" panose="02020603050405020304" pitchFamily="18" charset="0"/>
            </a:endParaRPr>
          </a:p>
          <a:p>
            <a:pPr marL="1428750" lvl="2" indent="-342900" algn="l">
              <a:buFont typeface="Wingdings" panose="05000000000000000000" pitchFamily="2" charset="2"/>
              <a:buChar char="v"/>
            </a:pPr>
            <a:r>
              <a:rPr lang="en-US" sz="2000" dirty="0" err="1">
                <a:solidFill>
                  <a:schemeClr val="accent1">
                    <a:lumMod val="50000"/>
                  </a:schemeClr>
                </a:solidFill>
                <a:latin typeface="Times New Roman" panose="02020603050405020304" pitchFamily="18" charset="0"/>
                <a:cs typeface="Times New Roman" panose="02020603050405020304" pitchFamily="18" charset="0"/>
              </a:rPr>
              <a:t>Adatta</a:t>
            </a:r>
            <a:r>
              <a:rPr lang="en-US" sz="2000" dirty="0">
                <a:solidFill>
                  <a:schemeClr val="accent1">
                    <a:lumMod val="50000"/>
                  </a:schemeClr>
                </a:solidFill>
                <a:latin typeface="Times New Roman" panose="02020603050405020304" pitchFamily="18" charset="0"/>
                <a:cs typeface="Times New Roman" panose="02020603050405020304" pitchFamily="18" charset="0"/>
              </a:rPr>
              <a:t> a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diversi</a:t>
            </a:r>
            <a:r>
              <a:rPr lang="en-US" sz="2000" dirty="0">
                <a:solidFill>
                  <a:schemeClr val="accent1">
                    <a:lumMod val="50000"/>
                  </a:schemeClr>
                </a:solidFill>
                <a:latin typeface="Times New Roman" panose="02020603050405020304" pitchFamily="18" charset="0"/>
                <a:cs typeface="Times New Roman" panose="02020603050405020304" pitchFamily="18" charset="0"/>
              </a:rPr>
              <a:t> tipi di </a:t>
            </a:r>
            <a:r>
              <a:rPr lang="en-US" sz="2000" dirty="0" err="1">
                <a:solidFill>
                  <a:schemeClr val="accent1">
                    <a:lumMod val="50000"/>
                  </a:schemeClr>
                </a:solidFill>
                <a:latin typeface="Times New Roman" panose="02020603050405020304" pitchFamily="18" charset="0"/>
                <a:cs typeface="Times New Roman" panose="02020603050405020304" pitchFamily="18" charset="0"/>
              </a:rPr>
              <a:t>campione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può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analizzare</a:t>
            </a:r>
            <a:r>
              <a:rPr lang="en-US" sz="2000" dirty="0">
                <a:latin typeface="Times New Roman" panose="02020603050405020304" pitchFamily="18" charset="0"/>
                <a:cs typeface="Times New Roman" panose="02020603050405020304" pitchFamily="18" charset="0"/>
              </a:rPr>
              <a:t> il 60% di tutti </a:t>
            </a:r>
            <a:r>
              <a:rPr lang="en-US" sz="2000" dirty="0" err="1">
                <a:latin typeface="Times New Roman" panose="02020603050405020304" pitchFamily="18" charset="0"/>
                <a:cs typeface="Times New Roman" panose="02020603050405020304" pitchFamily="18" charset="0"/>
              </a:rPr>
              <a:t>composti</a:t>
            </a:r>
            <a:r>
              <a:rPr lang="en-US" sz="2000" dirty="0">
                <a:latin typeface="Times New Roman" panose="02020603050405020304" pitchFamily="18" charset="0"/>
                <a:cs typeface="Times New Roman" panose="02020603050405020304" pitchFamily="18" charset="0"/>
              </a:rPr>
              <a:t> a </a:t>
            </a:r>
            <a:r>
              <a:rPr lang="en-US" sz="2000" dirty="0" err="1">
                <a:latin typeface="Times New Roman" panose="02020603050405020304" pitchFamily="18" charset="0"/>
                <a:cs typeface="Times New Roman" panose="02020603050405020304" pitchFamily="18" charset="0"/>
              </a:rPr>
              <a:t>differnza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della</a:t>
            </a:r>
            <a:r>
              <a:rPr lang="en-US" sz="2000" dirty="0">
                <a:latin typeface="Times New Roman" panose="02020603050405020304" pitchFamily="18" charset="0"/>
                <a:cs typeface="Times New Roman" panose="02020603050405020304" pitchFamily="18" charset="0"/>
              </a:rPr>
              <a:t> GS.</a:t>
            </a:r>
          </a:p>
          <a:p>
            <a:pPr marL="1428750" lvl="2" indent="-342900" algn="l">
              <a:buFont typeface="Wingdings" panose="05000000000000000000" pitchFamily="2" charset="2"/>
              <a:buChar char="v"/>
            </a:pPr>
            <a:endParaRPr lang="en-US" sz="2400" dirty="0">
              <a:solidFill>
                <a:schemeClr val="tx2"/>
              </a:solidFill>
              <a:latin typeface="Times New Roman" panose="02020603050405020304" pitchFamily="18" charset="0"/>
              <a:cs typeface="Times New Roman" panose="02020603050405020304" pitchFamily="18" charset="0"/>
            </a:endParaRPr>
          </a:p>
          <a:p>
            <a:pPr marL="857250" lvl="1" indent="-228600" algn="l">
              <a:buFont typeface="Arial" panose="020B0604020202020204" pitchFamily="34" charset="0"/>
              <a:buChar char="•"/>
            </a:pPr>
            <a:endParaRPr lang="en-US" sz="2400" dirty="0">
              <a:solidFill>
                <a:schemeClr val="tx2"/>
              </a:solidFill>
            </a:endParaRPr>
          </a:p>
          <a:p>
            <a:pPr marL="628650" lvl="1" algn="l"/>
            <a:endParaRPr lang="en-US" dirty="0">
              <a:solidFill>
                <a:schemeClr val="tx2"/>
              </a:solidFill>
              <a:latin typeface="Times New Roman" panose="02020603050405020304" pitchFamily="18" charset="0"/>
              <a:cs typeface="Times New Roman" panose="02020603050405020304" pitchFamily="18" charset="0"/>
            </a:endParaRPr>
          </a:p>
        </p:txBody>
      </p:sp>
      <p:sp>
        <p:nvSpPr>
          <p:cNvPr id="12" name="CasellaDiTesto 11">
            <a:extLst>
              <a:ext uri="{FF2B5EF4-FFF2-40B4-BE49-F238E27FC236}">
                <a16:creationId xmlns:a16="http://schemas.microsoft.com/office/drawing/2014/main" id="{88F91373-8614-30CA-336B-C2FA86F5C5CF}"/>
              </a:ext>
            </a:extLst>
          </p:cNvPr>
          <p:cNvSpPr txBox="1"/>
          <p:nvPr/>
        </p:nvSpPr>
        <p:spPr>
          <a:xfrm>
            <a:off x="6706476" y="1348367"/>
            <a:ext cx="3929975" cy="1015663"/>
          </a:xfrm>
          <a:prstGeom prst="rect">
            <a:avLst/>
          </a:prstGeom>
          <a:noFill/>
        </p:spPr>
        <p:txBody>
          <a:bodyPr wrap="square" rtlCol="0">
            <a:spAutoFit/>
          </a:bodyPr>
          <a:lstStyle/>
          <a:p>
            <a:pPr marL="342900" indent="-342900">
              <a:buFont typeface="Wingdings" panose="05000000000000000000" pitchFamily="2" charset="2"/>
              <a:buChar char="v"/>
            </a:pPr>
            <a:r>
              <a:rPr lang="it-IT" sz="2000" dirty="0">
                <a:latin typeface="Times New Roman" panose="02020603050405020304" pitchFamily="18" charset="0"/>
                <a:cs typeface="Times New Roman" panose="02020603050405020304" pitchFamily="18" charset="0"/>
              </a:rPr>
              <a:t>Lo </a:t>
            </a:r>
            <a:r>
              <a:rPr lang="it-IT" sz="2000" b="1" dirty="0">
                <a:solidFill>
                  <a:srgbClr val="FF0000"/>
                </a:solidFill>
                <a:latin typeface="Times New Roman" panose="02020603050405020304" pitchFamily="18" charset="0"/>
                <a:cs typeface="Times New Roman" panose="02020603050405020304" pitchFamily="18" charset="0"/>
              </a:rPr>
              <a:t>svantaggio</a:t>
            </a:r>
            <a:r>
              <a:rPr lang="it-IT" sz="2000" dirty="0">
                <a:solidFill>
                  <a:srgbClr val="FF0000"/>
                </a:solidFill>
                <a:latin typeface="Times New Roman" panose="02020603050405020304" pitchFamily="18"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principale è il costo molto elevato.</a:t>
            </a:r>
          </a:p>
          <a:p>
            <a:pPr marL="342900" indent="-342900">
              <a:buFont typeface="Wingdings" panose="05000000000000000000" pitchFamily="2" charset="2"/>
              <a:buChar char="v"/>
            </a:pPr>
            <a:r>
              <a:rPr lang="it-IT" sz="2000" dirty="0">
                <a:latin typeface="Times New Roman" panose="02020603050405020304" pitchFamily="18" charset="0"/>
                <a:cs typeface="Times New Roman" panose="02020603050405020304" pitchFamily="18" charset="0"/>
              </a:rPr>
              <a:t>Bassa capacità delle colonne</a:t>
            </a:r>
          </a:p>
        </p:txBody>
      </p:sp>
      <p:pic>
        <p:nvPicPr>
          <p:cNvPr id="8" name="Immagine 7" descr="Immagine che contiene testo, orologio, manometro&#10;&#10;Descrizione generata automaticamente">
            <a:extLst>
              <a:ext uri="{FF2B5EF4-FFF2-40B4-BE49-F238E27FC236}">
                <a16:creationId xmlns:a16="http://schemas.microsoft.com/office/drawing/2014/main" id="{46D9B09B-912A-3E98-1831-1EFBDB41A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124" y="1348367"/>
            <a:ext cx="1050633" cy="10506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Immagine 9" descr="Immagine che contiene oggetti in metallo, ingranaggio&#10;&#10;Descrizione generata automaticamente">
            <a:extLst>
              <a:ext uri="{FF2B5EF4-FFF2-40B4-BE49-F238E27FC236}">
                <a16:creationId xmlns:a16="http://schemas.microsoft.com/office/drawing/2014/main" id="{05A4C583-2570-3077-126C-C7E3B7C99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0723" y="2720193"/>
            <a:ext cx="1738808" cy="1738808"/>
          </a:xfrm>
          <a:prstGeom prst="ellipse">
            <a:avLst/>
          </a:prstGeom>
          <a:ln>
            <a:noFill/>
          </a:ln>
          <a:effectLst>
            <a:softEdge rad="112500"/>
          </a:effectLst>
        </p:spPr>
      </p:pic>
      <p:pic>
        <p:nvPicPr>
          <p:cNvPr id="13" name="Immagine 12" descr="Immagine che contiene testo&#10;&#10;Descrizione generata automaticamente">
            <a:extLst>
              <a:ext uri="{FF2B5EF4-FFF2-40B4-BE49-F238E27FC236}">
                <a16:creationId xmlns:a16="http://schemas.microsoft.com/office/drawing/2014/main" id="{51EDF7D8-093D-9FC9-2326-E95A99F6956D}"/>
              </a:ext>
            </a:extLst>
          </p:cNvPr>
          <p:cNvPicPr>
            <a:picLocks noChangeAspect="1"/>
          </p:cNvPicPr>
          <p:nvPr/>
        </p:nvPicPr>
        <p:blipFill rotWithShape="1">
          <a:blip r:embed="rId5">
            <a:extLst>
              <a:ext uri="{28A0092B-C50C-407E-A947-70E740481C1C}">
                <a14:useLocalDpi xmlns:a14="http://schemas.microsoft.com/office/drawing/2010/main" val="0"/>
              </a:ext>
            </a:extLst>
          </a:blip>
          <a:srcRect l="51301"/>
          <a:stretch/>
        </p:blipFill>
        <p:spPr>
          <a:xfrm>
            <a:off x="3741052" y="5081617"/>
            <a:ext cx="2838551" cy="1649903"/>
          </a:xfrm>
          <a:prstGeom prst="ellipse">
            <a:avLst/>
          </a:prstGeom>
          <a:ln>
            <a:noFill/>
          </a:ln>
          <a:effectLst>
            <a:softEdge rad="112500"/>
          </a:effectLst>
        </p:spPr>
      </p:pic>
      <p:sp>
        <p:nvSpPr>
          <p:cNvPr id="15" name="CasellaDiTesto 14">
            <a:extLst>
              <a:ext uri="{FF2B5EF4-FFF2-40B4-BE49-F238E27FC236}">
                <a16:creationId xmlns:a16="http://schemas.microsoft.com/office/drawing/2014/main" id="{F35D4707-6A1D-620E-25E6-EA45F1B732EA}"/>
              </a:ext>
            </a:extLst>
          </p:cNvPr>
          <p:cNvSpPr txBox="1"/>
          <p:nvPr/>
        </p:nvSpPr>
        <p:spPr>
          <a:xfrm>
            <a:off x="6706476" y="2399000"/>
            <a:ext cx="4332790" cy="1938992"/>
          </a:xfrm>
          <a:prstGeom prst="rect">
            <a:avLst/>
          </a:prstGeom>
          <a:noFill/>
        </p:spPr>
        <p:txBody>
          <a:bodyPr wrap="square">
            <a:spAutoFit/>
          </a:bodyPr>
          <a:lstStyle/>
          <a:p>
            <a:pPr marL="285750" indent="-285750">
              <a:buFont typeface="Wingdings" panose="05000000000000000000" pitchFamily="2" charset="2"/>
              <a:buChar char="v"/>
            </a:pPr>
            <a:r>
              <a:rPr lang="it-IT" dirty="0"/>
              <a:t> </a:t>
            </a:r>
            <a:r>
              <a:rPr lang="it-IT" sz="2000" dirty="0">
                <a:latin typeface="Times New Roman" panose="02020603050405020304" pitchFamily="18" charset="0"/>
                <a:cs typeface="Times New Roman" panose="02020603050405020304" pitchFamily="18" charset="0"/>
              </a:rPr>
              <a:t>L'HPLC ha bassa sensibilità per alcuni composti e alcuni non possono essere rilevati poiché sono adsorbiti in modo irreversibile. </a:t>
            </a:r>
            <a:r>
              <a:rPr lang="it-IT" sz="2000" dirty="0">
                <a:solidFill>
                  <a:srgbClr val="FF0000"/>
                </a:solidFill>
                <a:latin typeface="Times New Roman" panose="02020603050405020304" pitchFamily="18" charset="0"/>
                <a:cs typeface="Times New Roman" panose="02020603050405020304" pitchFamily="18" charset="0"/>
              </a:rPr>
              <a:t>Le sostanze volatili sono meglio separate dalla gascromatografia</a:t>
            </a:r>
            <a:r>
              <a:rPr lang="it-IT" sz="2000" dirty="0">
                <a:latin typeface="Times New Roman" panose="02020603050405020304" pitchFamily="18" charset="0"/>
                <a:cs typeface="Times New Roman" panose="02020603050405020304" pitchFamily="18" charset="0"/>
              </a:rPr>
              <a:t>.</a:t>
            </a:r>
          </a:p>
        </p:txBody>
      </p:sp>
      <p:pic>
        <p:nvPicPr>
          <p:cNvPr id="17" name="Immagine 16" descr="Immagine che contiene testo&#10;&#10;Descrizione generata automaticamente">
            <a:extLst>
              <a:ext uri="{FF2B5EF4-FFF2-40B4-BE49-F238E27FC236}">
                <a16:creationId xmlns:a16="http://schemas.microsoft.com/office/drawing/2014/main" id="{E3E9DB62-8661-7B1A-72EE-D21B0C6BA9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8738" y="1498618"/>
            <a:ext cx="1436453" cy="952847"/>
          </a:xfrm>
          <a:prstGeom prst="rect">
            <a:avLst/>
          </a:prstGeom>
          <a:ln>
            <a:noFill/>
          </a:ln>
          <a:effectLst>
            <a:outerShdw blurRad="190500" algn="tl" rotWithShape="0">
              <a:srgbClr val="000000">
                <a:alpha val="70000"/>
              </a:srgbClr>
            </a:outerShdw>
          </a:effectLst>
        </p:spPr>
      </p:pic>
      <p:pic>
        <p:nvPicPr>
          <p:cNvPr id="5" name="Immagine 4">
            <a:extLst>
              <a:ext uri="{FF2B5EF4-FFF2-40B4-BE49-F238E27FC236}">
                <a16:creationId xmlns:a16="http://schemas.microsoft.com/office/drawing/2014/main" id="{757E1F43-9F1E-76BE-01FD-1A055F25CB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0063" y="5045856"/>
            <a:ext cx="2233395" cy="1446524"/>
          </a:xfrm>
          <a:prstGeom prst="rect">
            <a:avLst/>
          </a:prstGeom>
          <a:ln>
            <a:noFill/>
          </a:ln>
          <a:effectLst>
            <a:softEdge rad="112500"/>
          </a:effectLst>
        </p:spPr>
      </p:pic>
      <p:pic>
        <p:nvPicPr>
          <p:cNvPr id="7" name="Immagine 6">
            <a:extLst>
              <a:ext uri="{FF2B5EF4-FFF2-40B4-BE49-F238E27FC236}">
                <a16:creationId xmlns:a16="http://schemas.microsoft.com/office/drawing/2014/main" id="{5CAAA1F3-9363-C713-00AE-E79A513F41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42063" y="3779170"/>
            <a:ext cx="1383193" cy="1117643"/>
          </a:xfrm>
          <a:prstGeom prst="rect">
            <a:avLst/>
          </a:prstGeom>
          <a:ln>
            <a:noFill/>
          </a:ln>
          <a:effectLst>
            <a:softEdge rad="112500"/>
          </a:effectLst>
        </p:spPr>
      </p:pic>
      <p:pic>
        <p:nvPicPr>
          <p:cNvPr id="11" name="Immagine 10">
            <a:extLst>
              <a:ext uri="{FF2B5EF4-FFF2-40B4-BE49-F238E27FC236}">
                <a16:creationId xmlns:a16="http://schemas.microsoft.com/office/drawing/2014/main" id="{9AB1DDB1-F87E-D22D-33D6-51DDBC8AA4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21479" y="4644331"/>
            <a:ext cx="1669261" cy="1440354"/>
          </a:xfrm>
          <a:prstGeom prst="rect">
            <a:avLst/>
          </a:prstGeom>
          <a:ln>
            <a:noFill/>
          </a:ln>
          <a:effectLst>
            <a:softEdge rad="112500"/>
          </a:effectLst>
        </p:spPr>
      </p:pic>
    </p:spTree>
    <p:extLst>
      <p:ext uri="{BB962C8B-B14F-4D97-AF65-F5344CB8AC3E}">
        <p14:creationId xmlns:p14="http://schemas.microsoft.com/office/powerpoint/2010/main" val="39354469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t="-9000" b="-9000"/>
          </a:stretch>
        </a:blip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FB4026B-D571-B5FF-4AD9-3F93152BBA0E}"/>
              </a:ext>
            </a:extLst>
          </p:cNvPr>
          <p:cNvSpPr>
            <a:spLocks noGrp="1"/>
          </p:cNvSpPr>
          <p:nvPr>
            <p:ph type="title"/>
          </p:nvPr>
        </p:nvSpPr>
        <p:spPr>
          <a:xfrm>
            <a:off x="400092" y="362700"/>
            <a:ext cx="5910072" cy="1776484"/>
          </a:xfrm>
        </p:spPr>
        <p:txBody>
          <a:bodyPr anchor="b">
            <a:normAutofit/>
          </a:bodyPr>
          <a:lstStyle/>
          <a:p>
            <a:r>
              <a:rPr lang="it-IT" sz="5400" b="1" dirty="0">
                <a:solidFill>
                  <a:schemeClr val="accent6">
                    <a:lumMod val="75000"/>
                  </a:schemeClr>
                </a:solidFill>
                <a:latin typeface="Freestyle Script" panose="030804020302050B0404" pitchFamily="66" charset="0"/>
                <a:cs typeface="Times New Roman" panose="02020603050405020304" pitchFamily="18" charset="0"/>
              </a:rPr>
              <a:t>HPLC VS UPLC</a:t>
            </a:r>
            <a:br>
              <a:rPr lang="it-IT" sz="5400" b="1" dirty="0">
                <a:solidFill>
                  <a:schemeClr val="accent6">
                    <a:lumMod val="75000"/>
                  </a:schemeClr>
                </a:solidFill>
                <a:latin typeface="Freestyle Script" panose="030804020302050B0404" pitchFamily="66" charset="0"/>
                <a:cs typeface="Times New Roman" panose="02020603050405020304" pitchFamily="18" charset="0"/>
              </a:rPr>
            </a:br>
            <a:r>
              <a:rPr lang="it-IT" sz="5400" b="1" dirty="0">
                <a:solidFill>
                  <a:schemeClr val="accent6">
                    <a:lumMod val="75000"/>
                  </a:schemeClr>
                </a:solidFill>
                <a:latin typeface="Freestyle Script" panose="030804020302050B0404" pitchFamily="66" charset="0"/>
                <a:cs typeface="Times New Roman" panose="02020603050405020304" pitchFamily="18" charset="0"/>
              </a:rPr>
              <a:t>QUAL È LA DIFFERENZA?</a:t>
            </a:r>
          </a:p>
        </p:txBody>
      </p:sp>
      <p:sp>
        <p:nvSpPr>
          <p:cNvPr id="30" name="sketch line">
            <a:extLst>
              <a:ext uri="{FF2B5EF4-FFF2-40B4-BE49-F238E27FC236}">
                <a16:creationId xmlns:a16="http://schemas.microsoft.com/office/drawing/2014/main" id="{75F6FDB4-2351-48C2-A863-2364A023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06870D4F-26E4-B66A-5AF1-1D52284901D5}"/>
              </a:ext>
            </a:extLst>
          </p:cNvPr>
          <p:cNvSpPr>
            <a:spLocks noGrp="1"/>
          </p:cNvSpPr>
          <p:nvPr>
            <p:ph idx="1"/>
          </p:nvPr>
        </p:nvSpPr>
        <p:spPr>
          <a:xfrm>
            <a:off x="165619" y="2501883"/>
            <a:ext cx="7423902" cy="4143910"/>
          </a:xfrm>
        </p:spPr>
        <p:txBody>
          <a:bodyPr>
            <a:noAutofit/>
          </a:bodyPr>
          <a:lstStyle/>
          <a:p>
            <a:pPr fontAlgn="base">
              <a:buFont typeface="Courier New" panose="02070309020205020404" pitchFamily="49" charset="0"/>
              <a:buChar char="o"/>
            </a:pPr>
            <a:r>
              <a:rPr lang="it-IT" sz="1750" dirty="0">
                <a:latin typeface="Times New Roman" panose="02020603050405020304" pitchFamily="18" charset="0"/>
                <a:cs typeface="Times New Roman" panose="02020603050405020304" pitchFamily="18" charset="0"/>
              </a:rPr>
              <a:t>L</a:t>
            </a:r>
            <a:r>
              <a:rPr lang="it-IT" sz="1750" b="0" i="0" dirty="0">
                <a:effectLst/>
                <a:latin typeface="Times New Roman" panose="02020603050405020304" pitchFamily="18" charset="0"/>
                <a:cs typeface="Times New Roman" panose="02020603050405020304" pitchFamily="18" charset="0"/>
              </a:rPr>
              <a:t>a cromatografia liquida ad alte prestazioni (</a:t>
            </a:r>
            <a:r>
              <a:rPr lang="it-IT" sz="1750" b="1" i="0" dirty="0">
                <a:effectLst/>
                <a:latin typeface="Times New Roman" panose="02020603050405020304" pitchFamily="18" charset="0"/>
                <a:cs typeface="Times New Roman" panose="02020603050405020304" pitchFamily="18" charset="0"/>
              </a:rPr>
              <a:t>HPLC</a:t>
            </a:r>
            <a:r>
              <a:rPr lang="it-IT" sz="1750" b="0" i="0" dirty="0">
                <a:effectLst/>
                <a:latin typeface="Times New Roman" panose="02020603050405020304" pitchFamily="18" charset="0"/>
                <a:cs typeface="Times New Roman" panose="02020603050405020304" pitchFamily="18" charset="0"/>
              </a:rPr>
              <a:t>) e la cromatografia liquida ad altissime prestazioni (</a:t>
            </a:r>
            <a:r>
              <a:rPr lang="it-IT" sz="1750" b="1" i="0" dirty="0">
                <a:effectLst/>
                <a:latin typeface="Times New Roman" panose="02020603050405020304" pitchFamily="18" charset="0"/>
                <a:cs typeface="Times New Roman" panose="02020603050405020304" pitchFamily="18" charset="0"/>
              </a:rPr>
              <a:t>UPLC</a:t>
            </a:r>
            <a:r>
              <a:rPr lang="it-IT" sz="1750" b="0" i="0" dirty="0">
                <a:effectLst/>
                <a:latin typeface="Times New Roman" panose="02020603050405020304" pitchFamily="18" charset="0"/>
                <a:cs typeface="Times New Roman" panose="02020603050405020304" pitchFamily="18" charset="0"/>
              </a:rPr>
              <a:t>) sono entrambe tecniche comunemente utilizzate quando si tratta di separare i componenti.</a:t>
            </a:r>
          </a:p>
          <a:p>
            <a:pPr marL="0" indent="0" fontAlgn="base">
              <a:buNone/>
            </a:pPr>
            <a:r>
              <a:rPr lang="it-IT" sz="1750" b="0" i="0" dirty="0">
                <a:effectLst/>
                <a:latin typeface="Times New Roman" panose="02020603050405020304" pitchFamily="18" charset="0"/>
                <a:cs typeface="Times New Roman" panose="02020603050405020304" pitchFamily="18" charset="0"/>
              </a:rPr>
              <a:t>Dato il loro scopo comune, può essere difficile per alcune persone distinguere tra i due. Una delle </a:t>
            </a:r>
            <a:r>
              <a:rPr lang="it-IT" sz="1750" b="1" i="0" dirty="0">
                <a:effectLst/>
                <a:latin typeface="Times New Roman" panose="02020603050405020304" pitchFamily="18" charset="0"/>
                <a:cs typeface="Times New Roman" panose="02020603050405020304" pitchFamily="18" charset="0"/>
              </a:rPr>
              <a:t>differenze</a:t>
            </a:r>
            <a:r>
              <a:rPr lang="it-IT" sz="1750" b="0" i="0" dirty="0">
                <a:effectLst/>
                <a:latin typeface="Times New Roman" panose="02020603050405020304" pitchFamily="18" charset="0"/>
                <a:cs typeface="Times New Roman" panose="02020603050405020304" pitchFamily="18" charset="0"/>
              </a:rPr>
              <a:t> più evidenti tra </a:t>
            </a:r>
            <a:r>
              <a:rPr lang="it-IT" sz="1750" b="1" i="0" dirty="0">
                <a:effectLst/>
                <a:latin typeface="Times New Roman" panose="02020603050405020304" pitchFamily="18" charset="0"/>
                <a:cs typeface="Times New Roman" panose="02020603050405020304" pitchFamily="18" charset="0"/>
              </a:rPr>
              <a:t>HPLC </a:t>
            </a:r>
            <a:r>
              <a:rPr lang="it-IT" sz="1750" b="0" i="0" dirty="0">
                <a:effectLst/>
                <a:latin typeface="Times New Roman" panose="02020603050405020304" pitchFamily="18" charset="0"/>
                <a:cs typeface="Times New Roman" panose="02020603050405020304" pitchFamily="18" charset="0"/>
              </a:rPr>
              <a:t>e </a:t>
            </a:r>
            <a:r>
              <a:rPr lang="it-IT" sz="1750" b="1" i="0" dirty="0">
                <a:effectLst/>
                <a:latin typeface="Times New Roman" panose="02020603050405020304" pitchFamily="18" charset="0"/>
                <a:cs typeface="Times New Roman" panose="02020603050405020304" pitchFamily="18" charset="0"/>
              </a:rPr>
              <a:t>UPLC</a:t>
            </a:r>
            <a:r>
              <a:rPr lang="it-IT" sz="1750" b="0" i="0" dirty="0">
                <a:effectLst/>
                <a:latin typeface="Times New Roman" panose="02020603050405020304" pitchFamily="18" charset="0"/>
                <a:cs typeface="Times New Roman" panose="02020603050405020304" pitchFamily="18" charset="0"/>
              </a:rPr>
              <a:t> è la pressione che possono gestire. </a:t>
            </a:r>
          </a:p>
          <a:p>
            <a:pPr fontAlgn="base">
              <a:buFont typeface="Courier New" panose="02070309020205020404" pitchFamily="49" charset="0"/>
              <a:buChar char="o"/>
            </a:pPr>
            <a:r>
              <a:rPr lang="it-IT" sz="1750" b="0" i="0" dirty="0">
                <a:effectLst/>
                <a:latin typeface="Times New Roman" panose="02020603050405020304" pitchFamily="18" charset="0"/>
                <a:cs typeface="Times New Roman" panose="02020603050405020304" pitchFamily="18" charset="0"/>
              </a:rPr>
              <a:t>I</a:t>
            </a:r>
            <a:r>
              <a:rPr lang="it-IT" sz="1750" dirty="0">
                <a:latin typeface="Times New Roman" panose="02020603050405020304" pitchFamily="18" charset="0"/>
                <a:cs typeface="Times New Roman" panose="02020603050405020304" pitchFamily="18" charset="0"/>
              </a:rPr>
              <a:t> </a:t>
            </a:r>
            <a:r>
              <a:rPr lang="it-IT" sz="1750" b="0" i="0" dirty="0">
                <a:effectLst/>
                <a:latin typeface="Times New Roman" panose="02020603050405020304" pitchFamily="18" charset="0"/>
                <a:cs typeface="Times New Roman" panose="02020603050405020304" pitchFamily="18" charset="0"/>
              </a:rPr>
              <a:t>sistemi </a:t>
            </a:r>
            <a:r>
              <a:rPr lang="it-IT" sz="1750" b="1" i="0" dirty="0">
                <a:effectLst/>
                <a:latin typeface="Times New Roman" panose="02020603050405020304" pitchFamily="18" charset="0"/>
                <a:cs typeface="Times New Roman" panose="02020603050405020304" pitchFamily="18" charset="0"/>
              </a:rPr>
              <a:t>HPLC</a:t>
            </a:r>
            <a:r>
              <a:rPr lang="it-IT" sz="1750" b="0" i="0" dirty="0">
                <a:effectLst/>
                <a:latin typeface="Times New Roman" panose="02020603050405020304" pitchFamily="18" charset="0"/>
                <a:cs typeface="Times New Roman" panose="02020603050405020304" pitchFamily="18" charset="0"/>
              </a:rPr>
              <a:t> possono gestire fino a 6.000 psi, UPLC può gestire fino a 15.000 psi. Oltre a gestire livelli di pressione più elevati, </a:t>
            </a:r>
            <a:r>
              <a:rPr lang="it-IT" sz="1750" b="1" i="0" dirty="0">
                <a:effectLst/>
                <a:latin typeface="Times New Roman" panose="02020603050405020304" pitchFamily="18" charset="0"/>
                <a:cs typeface="Times New Roman" panose="02020603050405020304" pitchFamily="18" charset="0"/>
              </a:rPr>
              <a:t>UPLC</a:t>
            </a:r>
            <a:r>
              <a:rPr lang="it-IT" sz="1750" b="0" i="0" dirty="0">
                <a:effectLst/>
                <a:latin typeface="Times New Roman" panose="02020603050405020304" pitchFamily="18" charset="0"/>
                <a:cs typeface="Times New Roman" panose="02020603050405020304" pitchFamily="18" charset="0"/>
              </a:rPr>
              <a:t> ha una sensibilità più elevata. Ciò significa che consente particelle di dimensioni inferiori all'interno delle colonne, rendendolo adatto per l'analisi a basso componente. A causa della sua maggiore sensibilità, </a:t>
            </a:r>
            <a:r>
              <a:rPr lang="it-IT" sz="1750" b="1" i="0" dirty="0">
                <a:effectLst/>
                <a:latin typeface="Times New Roman" panose="02020603050405020304" pitchFamily="18" charset="0"/>
                <a:cs typeface="Times New Roman" panose="02020603050405020304" pitchFamily="18" charset="0"/>
              </a:rPr>
              <a:t>UPLC</a:t>
            </a:r>
            <a:r>
              <a:rPr lang="it-IT" sz="1750" b="0" i="0" dirty="0">
                <a:effectLst/>
                <a:latin typeface="Times New Roman" panose="02020603050405020304" pitchFamily="18" charset="0"/>
                <a:cs typeface="Times New Roman" panose="02020603050405020304" pitchFamily="18" charset="0"/>
              </a:rPr>
              <a:t> può essere utilizzato per campioni più complicati, che possono avere quantità inferiori di vari componenti. Alcuni esempi includono integratori alimentari e campioni biologici. D'altra parte, </a:t>
            </a:r>
            <a:r>
              <a:rPr lang="it-IT" sz="1750" b="1" i="0" dirty="0">
                <a:effectLst/>
                <a:latin typeface="Times New Roman" panose="02020603050405020304" pitchFamily="18" charset="0"/>
                <a:cs typeface="Times New Roman" panose="02020603050405020304" pitchFamily="18" charset="0"/>
              </a:rPr>
              <a:t>l'HPLC </a:t>
            </a:r>
            <a:r>
              <a:rPr lang="it-IT" sz="1750" b="0" i="0" dirty="0">
                <a:effectLst/>
                <a:latin typeface="Times New Roman" panose="02020603050405020304" pitchFamily="18" charset="0"/>
                <a:cs typeface="Times New Roman" panose="02020603050405020304" pitchFamily="18" charset="0"/>
              </a:rPr>
              <a:t>viene utilizzato per applicazioni più semplici come la purificazione dell'acqua e il rilevamento di impurità nei prodotti farmaceutici.</a:t>
            </a:r>
            <a:endParaRPr lang="it-IT" sz="1750" dirty="0">
              <a:latin typeface="Times New Roman" panose="02020603050405020304" pitchFamily="18" charset="0"/>
              <a:cs typeface="Times New Roman" panose="02020603050405020304" pitchFamily="18" charset="0"/>
            </a:endParaRPr>
          </a:p>
        </p:txBody>
      </p:sp>
      <p:pic>
        <p:nvPicPr>
          <p:cNvPr id="5" name="Immagine 4" descr="Immagine che contiene testo&#10;&#10;Descrizione generata automaticamente">
            <a:extLst>
              <a:ext uri="{FF2B5EF4-FFF2-40B4-BE49-F238E27FC236}">
                <a16:creationId xmlns:a16="http://schemas.microsoft.com/office/drawing/2014/main" id="{9825D2D9-090E-6BE2-EF1A-DBC750153C25}"/>
              </a:ext>
            </a:extLst>
          </p:cNvPr>
          <p:cNvPicPr>
            <a:picLocks noChangeAspect="1"/>
          </p:cNvPicPr>
          <p:nvPr/>
        </p:nvPicPr>
        <p:blipFill rotWithShape="1">
          <a:blip r:embed="rId3">
            <a:extLst>
              <a:ext uri="{28A0092B-C50C-407E-A947-70E740481C1C}">
                <a14:useLocalDpi xmlns:a14="http://schemas.microsoft.com/office/drawing/2010/main" val="0"/>
              </a:ext>
            </a:extLst>
          </a:blip>
          <a:srcRect l="15" t="4009" r="-13" b="-164"/>
          <a:stretch/>
        </p:blipFill>
        <p:spPr>
          <a:xfrm>
            <a:off x="8514885" y="61123"/>
            <a:ext cx="3325201" cy="2398058"/>
          </a:xfrm>
          <a:prstGeom prst="rect">
            <a:avLst/>
          </a:prstGeom>
        </p:spPr>
      </p:pic>
      <p:pic>
        <p:nvPicPr>
          <p:cNvPr id="6" name="Immagine 5">
            <a:extLst>
              <a:ext uri="{FF2B5EF4-FFF2-40B4-BE49-F238E27FC236}">
                <a16:creationId xmlns:a16="http://schemas.microsoft.com/office/drawing/2014/main" id="{F23A3E1B-F92D-4F3E-CA76-BEF6A043F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4821" y="4469139"/>
            <a:ext cx="4011560" cy="2246474"/>
          </a:xfrm>
          <a:prstGeom prst="rect">
            <a:avLst/>
          </a:prstGeom>
        </p:spPr>
      </p:pic>
      <p:pic>
        <p:nvPicPr>
          <p:cNvPr id="8" name="Immagine 7" descr="Immagine che contiene testo, interno, computer, elettrodomestico&#10;&#10;Descrizione generata automaticamente">
            <a:extLst>
              <a:ext uri="{FF2B5EF4-FFF2-40B4-BE49-F238E27FC236}">
                <a16:creationId xmlns:a16="http://schemas.microsoft.com/office/drawing/2014/main" id="{ECA7232F-1B67-261A-7108-29F39A4CEB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9811" y="2520303"/>
            <a:ext cx="3535351" cy="1856058"/>
          </a:xfrm>
          <a:prstGeom prst="rect">
            <a:avLst/>
          </a:prstGeom>
        </p:spPr>
      </p:pic>
    </p:spTree>
    <p:extLst>
      <p:ext uri="{BB962C8B-B14F-4D97-AF65-F5344CB8AC3E}">
        <p14:creationId xmlns:p14="http://schemas.microsoft.com/office/powerpoint/2010/main" val="42638149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4653887" y="609600"/>
            <a:ext cx="6564574" cy="1330518"/>
          </a:xfrm>
        </p:spPr>
        <p:txBody>
          <a:bodyPr vert="horz" lIns="91440" tIns="45720" rIns="91440" bIns="45720" rtlCol="0" anchor="ctr">
            <a:normAutofit/>
          </a:bodyPr>
          <a:lstStyle/>
          <a:p>
            <a:pPr algn="l"/>
            <a:br>
              <a:rPr lang="en-US" sz="4400" kern="1200">
                <a:solidFill>
                  <a:schemeClr val="tx1"/>
                </a:solidFill>
                <a:latin typeface="+mj-lt"/>
                <a:ea typeface="+mj-ea"/>
                <a:cs typeface="+mj-cs"/>
              </a:rPr>
            </a:br>
            <a:endParaRPr lang="en-US" sz="4400" kern="1200">
              <a:solidFill>
                <a:schemeClr val="tx1"/>
              </a:solidFill>
              <a:latin typeface="+mj-lt"/>
              <a:ea typeface="+mj-ea"/>
              <a:cs typeface="+mj-cs"/>
            </a:endParaRP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4285178" y="276489"/>
            <a:ext cx="6933283" cy="6581509"/>
          </a:xfrm>
        </p:spPr>
        <p:txBody>
          <a:bodyPr vert="horz" lIns="91440" tIns="45720" rIns="91440" bIns="45720" rtlCol="0">
            <a:normAutofit/>
          </a:bodyPr>
          <a:lstStyle/>
          <a:p>
            <a:pPr marL="400050" indent="-285750" algn="l">
              <a:buFont typeface="Wingdings" panose="05000000000000000000" pitchFamily="2" charset="2"/>
              <a:buChar char="v"/>
            </a:pPr>
            <a:r>
              <a:rPr lang="en-US" b="1" dirty="0">
                <a:solidFill>
                  <a:srgbClr val="FF0000"/>
                </a:solidFill>
                <a:latin typeface="Times New Roman" panose="02020603050405020304" pitchFamily="18" charset="0"/>
                <a:cs typeface="Times New Roman" panose="02020603050405020304" pitchFamily="18" charset="0"/>
              </a:rPr>
              <a:t>La natura </a:t>
            </a:r>
            <a:r>
              <a:rPr lang="en-US" b="1" dirty="0" err="1">
                <a:solidFill>
                  <a:srgbClr val="FF0000"/>
                </a:solidFill>
                <a:latin typeface="Times New Roman" panose="02020603050405020304" pitchFamily="18" charset="0"/>
                <a:cs typeface="Times New Roman" panose="02020603050405020304" pitchFamily="18" charset="0"/>
              </a:rPr>
              <a:t>dei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campioni</a:t>
            </a:r>
            <a:endParaRPr lang="en-US" b="1" dirty="0">
              <a:solidFill>
                <a:srgbClr val="FF0000"/>
              </a:solidFill>
              <a:latin typeface="Times New Roman" panose="02020603050405020304" pitchFamily="18" charset="0"/>
              <a:cs typeface="Times New Roman" panose="02020603050405020304" pitchFamily="18" charset="0"/>
            </a:endParaRPr>
          </a:p>
          <a:p>
            <a:pPr algn="l"/>
            <a:r>
              <a:rPr lang="en-US" sz="2000" b="0" i="0" dirty="0">
                <a:effectLst/>
                <a:latin typeface="Times New Roman" panose="02020603050405020304" pitchFamily="18" charset="0"/>
                <a:cs typeface="Times New Roman" panose="02020603050405020304" pitchFamily="18" charset="0"/>
              </a:rPr>
              <a:t>Il </a:t>
            </a:r>
            <a:r>
              <a:rPr lang="en-US" sz="2000" b="1" i="0" dirty="0">
                <a:effectLst/>
                <a:latin typeface="Times New Roman" panose="02020603050405020304" pitchFamily="18" charset="0"/>
                <a:cs typeface="Times New Roman" panose="02020603050405020304" pitchFamily="18" charset="0"/>
              </a:rPr>
              <a:t>GC</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risponde</a:t>
            </a:r>
            <a:r>
              <a:rPr lang="en-US" sz="2000" b="0" i="0" dirty="0">
                <a:effectLst/>
                <a:latin typeface="Times New Roman" panose="02020603050405020304" pitchFamily="18" charset="0"/>
                <a:cs typeface="Times New Roman" panose="02020603050405020304" pitchFamily="18" charset="0"/>
              </a:rPr>
              <a:t> alle </a:t>
            </a:r>
            <a:r>
              <a:rPr lang="en-US" sz="2000" b="0" i="0" dirty="0" err="1">
                <a:effectLst/>
                <a:latin typeface="Times New Roman" panose="02020603050405020304" pitchFamily="18" charset="0"/>
                <a:cs typeface="Times New Roman" panose="02020603050405020304" pitchFamily="18" charset="0"/>
              </a:rPr>
              <a:t>sostanze</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che</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possono</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sperimentare</a:t>
            </a:r>
            <a:r>
              <a:rPr lang="en-US" sz="2000" b="0" i="0" dirty="0">
                <a:effectLst/>
                <a:latin typeface="Times New Roman" panose="02020603050405020304" pitchFamily="18" charset="0"/>
                <a:cs typeface="Times New Roman" panose="02020603050405020304" pitchFamily="18" charset="0"/>
              </a:rPr>
              <a:t> un </a:t>
            </a:r>
            <a:r>
              <a:rPr lang="en-US" sz="2000" b="0" i="0" dirty="0" err="1">
                <a:effectLst/>
                <a:latin typeface="Times New Roman" panose="02020603050405020304" pitchFamily="18" charset="0"/>
                <a:cs typeface="Times New Roman" panose="02020603050405020304" pitchFamily="18" charset="0"/>
              </a:rPr>
              <a:t>cambiamento</a:t>
            </a:r>
            <a:r>
              <a:rPr lang="en-US" sz="2000" b="0" i="0" dirty="0">
                <a:effectLst/>
                <a:latin typeface="Times New Roman" panose="02020603050405020304" pitchFamily="18" charset="0"/>
                <a:cs typeface="Times New Roman" panose="02020603050405020304" pitchFamily="18" charset="0"/>
              </a:rPr>
              <a:t> di </a:t>
            </a:r>
            <a:r>
              <a:rPr lang="en-US" sz="2000" b="0" i="0" dirty="0" err="1">
                <a:effectLst/>
                <a:latin typeface="Times New Roman" panose="02020603050405020304" pitchFamily="18" charset="0"/>
                <a:cs typeface="Times New Roman" panose="02020603050405020304" pitchFamily="18" charset="0"/>
              </a:rPr>
              <a:t>stato</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alla</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fase</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gassosa</a:t>
            </a:r>
            <a:r>
              <a:rPr lang="en-US" sz="2000" b="0" i="0" dirty="0">
                <a:effectLst/>
                <a:latin typeface="Times New Roman" panose="02020603050405020304" pitchFamily="18" charset="0"/>
                <a:cs typeface="Times New Roman" panose="02020603050405020304" pitchFamily="18" charset="0"/>
              </a:rPr>
              <a:t> con il </a:t>
            </a:r>
            <a:r>
              <a:rPr lang="en-US" sz="2000" b="0" i="0" dirty="0" err="1">
                <a:effectLst/>
                <a:latin typeface="Times New Roman" panose="02020603050405020304" pitchFamily="18" charset="0"/>
                <a:cs typeface="Times New Roman" panose="02020603050405020304" pitchFamily="18" charset="0"/>
              </a:rPr>
              <a:t>calore</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ovvero</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composti</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volatili</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Pertanto</a:t>
            </a:r>
            <a:r>
              <a:rPr lang="en-US" sz="2000" b="0" i="0" dirty="0">
                <a:effectLst/>
                <a:latin typeface="Times New Roman" panose="02020603050405020304" pitchFamily="18" charset="0"/>
                <a:cs typeface="Times New Roman" panose="02020603050405020304" pitchFamily="18" charset="0"/>
              </a:rPr>
              <a:t>, il </a:t>
            </a:r>
            <a:r>
              <a:rPr lang="en-US" sz="2000" b="1" i="0" dirty="0">
                <a:effectLst/>
                <a:latin typeface="Times New Roman" panose="02020603050405020304" pitchFamily="18" charset="0"/>
                <a:cs typeface="Times New Roman" panose="02020603050405020304" pitchFamily="18" charset="0"/>
              </a:rPr>
              <a:t>GC </a:t>
            </a:r>
            <a:r>
              <a:rPr lang="en-US" sz="2000" b="0" i="0" dirty="0">
                <a:effectLst/>
                <a:latin typeface="Times New Roman" panose="02020603050405020304" pitchFamily="18" charset="0"/>
                <a:cs typeface="Times New Roman" panose="02020603050405020304" pitchFamily="18" charset="0"/>
              </a:rPr>
              <a:t>è </a:t>
            </a:r>
            <a:r>
              <a:rPr lang="en-US" sz="2000" b="0" i="0" dirty="0" err="1">
                <a:effectLst/>
                <a:latin typeface="Times New Roman" panose="02020603050405020304" pitchFamily="18" charset="0"/>
                <a:cs typeface="Times New Roman" panose="02020603050405020304" pitchFamily="18" charset="0"/>
              </a:rPr>
              <a:t>limitato</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all’analisi</a:t>
            </a:r>
            <a:r>
              <a:rPr lang="en-US" sz="2000" b="0" i="0" dirty="0">
                <a:effectLst/>
                <a:latin typeface="Times New Roman" panose="02020603050405020304" pitchFamily="18" charset="0"/>
                <a:cs typeface="Times New Roman" panose="02020603050405020304" pitchFamily="18" charset="0"/>
              </a:rPr>
              <a:t> di </a:t>
            </a:r>
            <a:r>
              <a:rPr lang="en-US" sz="2000" b="0" i="0" dirty="0" err="1">
                <a:effectLst/>
                <a:latin typeface="Times New Roman" panose="02020603050405020304" pitchFamily="18" charset="0"/>
                <a:cs typeface="Times New Roman" panose="02020603050405020304" pitchFamily="18" charset="0"/>
              </a:rPr>
              <a:t>composti</a:t>
            </a:r>
            <a:r>
              <a:rPr lang="en-US" sz="2000" b="0" i="0" dirty="0">
                <a:effectLst/>
                <a:latin typeface="Times New Roman" panose="02020603050405020304" pitchFamily="18" charset="0"/>
                <a:cs typeface="Times New Roman" panose="02020603050405020304" pitchFamily="18" charset="0"/>
              </a:rPr>
              <a:t> a basso peso </a:t>
            </a:r>
            <a:r>
              <a:rPr lang="en-US" sz="2000" b="0" i="0" dirty="0" err="1">
                <a:effectLst/>
                <a:latin typeface="Times New Roman" panose="02020603050405020304" pitchFamily="18" charset="0"/>
                <a:cs typeface="Times New Roman" panose="02020603050405020304" pitchFamily="18" charset="0"/>
              </a:rPr>
              <a:t>molecolare</a:t>
            </a:r>
            <a:r>
              <a:rPr lang="en-US" sz="2000" b="0" i="0" dirty="0">
                <a:effectLst/>
                <a:latin typeface="Times New Roman" panose="02020603050405020304" pitchFamily="18" charset="0"/>
                <a:cs typeface="Times New Roman" panose="02020603050405020304" pitchFamily="18" charset="0"/>
              </a:rPr>
              <a:t> e </a:t>
            </a:r>
            <a:r>
              <a:rPr lang="en-US" sz="2000" b="0" i="0" dirty="0" err="1">
                <a:effectLst/>
                <a:latin typeface="Times New Roman" panose="02020603050405020304" pitchFamily="18" charset="0"/>
                <a:cs typeface="Times New Roman" panose="02020603050405020304" pitchFamily="18" charset="0"/>
              </a:rPr>
              <a:t>stabili</a:t>
            </a:r>
            <a:r>
              <a:rPr lang="en-US" sz="2000" b="0" i="0" dirty="0">
                <a:effectLst/>
                <a:latin typeface="Times New Roman" panose="02020603050405020304" pitchFamily="18" charset="0"/>
                <a:cs typeface="Times New Roman" panose="02020603050405020304" pitchFamily="18" charset="0"/>
              </a:rPr>
              <a:t> alle </a:t>
            </a:r>
            <a:r>
              <a:rPr lang="en-US" sz="2000" b="0" i="0" dirty="0" err="1">
                <a:effectLst/>
                <a:latin typeface="Times New Roman" panose="02020603050405020304" pitchFamily="18" charset="0"/>
                <a:cs typeface="Times New Roman" panose="02020603050405020304" pitchFamily="18" charset="0"/>
              </a:rPr>
              <a:t>alte</a:t>
            </a:r>
            <a:r>
              <a:rPr lang="en-US" sz="2000" b="0" i="0" dirty="0">
                <a:effectLst/>
                <a:latin typeface="Times New Roman" panose="02020603050405020304" pitchFamily="18" charset="0"/>
                <a:cs typeface="Times New Roman" panose="02020603050405020304" pitchFamily="18" charset="0"/>
              </a:rPr>
              <a:t> </a:t>
            </a:r>
            <a:r>
              <a:rPr lang="en-US" sz="2000" i="0" dirty="0">
                <a:effectLst/>
                <a:latin typeface="Times New Roman" panose="02020603050405020304" pitchFamily="18" charset="0"/>
                <a:cs typeface="Times New Roman" panose="02020603050405020304" pitchFamily="18" charset="0"/>
              </a:rPr>
              <a:t>temperature</a:t>
            </a:r>
            <a:r>
              <a:rPr lang="en-US" sz="2000" dirty="0">
                <a:latin typeface="Times New Roman" panose="02020603050405020304" pitchFamily="18" charset="0"/>
                <a:cs typeface="Times New Roman" panose="02020603050405020304" pitchFamily="18" charset="0"/>
              </a:rPr>
              <a:t>.</a:t>
            </a:r>
          </a:p>
          <a:p>
            <a:pPr algn="l"/>
            <a:r>
              <a:rPr lang="en-US" sz="2000" b="1" i="0" dirty="0">
                <a:effectLst/>
                <a:latin typeface="Times New Roman" panose="02020603050405020304" pitchFamily="18" charset="0"/>
                <a:cs typeface="Times New Roman" panose="02020603050405020304" pitchFamily="18" charset="0"/>
              </a:rPr>
              <a:t>L’HPLC </a:t>
            </a:r>
            <a:r>
              <a:rPr lang="en-US" sz="2000" b="0" i="0" dirty="0" err="1">
                <a:effectLst/>
                <a:latin typeface="Times New Roman" panose="02020603050405020304" pitchFamily="18" charset="0"/>
                <a:cs typeface="Times New Roman" panose="02020603050405020304" pitchFamily="18" charset="0"/>
              </a:rPr>
              <a:t>invece</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dà</a:t>
            </a:r>
            <a:r>
              <a:rPr lang="en-US" sz="2000" b="0" i="0" dirty="0">
                <a:effectLst/>
                <a:latin typeface="Times New Roman" panose="02020603050405020304" pitchFamily="18" charset="0"/>
                <a:cs typeface="Times New Roman" panose="02020603050405020304" pitchFamily="18" charset="0"/>
              </a:rPr>
              <a:t> la </a:t>
            </a:r>
            <a:r>
              <a:rPr lang="en-US" sz="2000" b="0" i="0" dirty="0" err="1">
                <a:effectLst/>
                <a:latin typeface="Times New Roman" panose="02020603050405020304" pitchFamily="18" charset="0"/>
                <a:cs typeface="Times New Roman" panose="02020603050405020304" pitchFamily="18" charset="0"/>
              </a:rPr>
              <a:t>possibile</a:t>
            </a:r>
            <a:r>
              <a:rPr lang="en-US" sz="2000" b="0" i="0" dirty="0">
                <a:effectLst/>
                <a:latin typeface="Times New Roman" panose="02020603050405020304" pitchFamily="18" charset="0"/>
                <a:cs typeface="Times New Roman" panose="02020603050405020304" pitchFamily="18" charset="0"/>
              </a:rPr>
              <a:t> di </a:t>
            </a:r>
            <a:r>
              <a:rPr lang="en-US" sz="2000" b="0" i="0" dirty="0" err="1">
                <a:effectLst/>
                <a:latin typeface="Times New Roman" panose="02020603050405020304" pitchFamily="18" charset="0"/>
                <a:cs typeface="Times New Roman" panose="02020603050405020304" pitchFamily="18" charset="0"/>
              </a:rPr>
              <a:t>analizzare</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composti</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volatili</a:t>
            </a:r>
            <a:r>
              <a:rPr lang="en-US" sz="2000" b="0" i="0" dirty="0">
                <a:effectLst/>
                <a:latin typeface="Times New Roman" panose="02020603050405020304" pitchFamily="18" charset="0"/>
                <a:cs typeface="Times New Roman" panose="02020603050405020304" pitchFamily="18" charset="0"/>
              </a:rPr>
              <a:t> e non </a:t>
            </a:r>
            <a:r>
              <a:rPr lang="en-US" sz="2000" b="0" i="0" dirty="0" err="1">
                <a:effectLst/>
                <a:latin typeface="Times New Roman" panose="02020603050405020304" pitchFamily="18" charset="0"/>
                <a:cs typeface="Times New Roman" panose="02020603050405020304" pitchFamily="18" charset="0"/>
              </a:rPr>
              <a:t>volatili</a:t>
            </a:r>
            <a:r>
              <a:rPr lang="en-US" sz="2000" b="0" i="0" dirty="0">
                <a:effectLst/>
                <a:latin typeface="Times New Roman" panose="02020603050405020304" pitchFamily="18" charset="0"/>
                <a:cs typeface="Times New Roman" panose="02020603050405020304" pitchFamily="18" charset="0"/>
              </a:rPr>
              <a:t>, da </a:t>
            </a:r>
            <a:r>
              <a:rPr lang="en-US" sz="2000" b="0" i="0" dirty="0" err="1">
                <a:effectLst/>
                <a:latin typeface="Times New Roman" panose="02020603050405020304" pitchFamily="18" charset="0"/>
                <a:cs typeface="Times New Roman" panose="02020603050405020304" pitchFamily="18" charset="0"/>
              </a:rPr>
              <a:t>pesi</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molecolari</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bassi</a:t>
            </a:r>
            <a:r>
              <a:rPr lang="en-US" sz="2000" b="0" i="0" dirty="0">
                <a:effectLst/>
                <a:latin typeface="Times New Roman" panose="02020603050405020304" pitchFamily="18" charset="0"/>
                <a:cs typeface="Times New Roman" panose="02020603050405020304" pitchFamily="18" charset="0"/>
              </a:rPr>
              <a:t> a </a:t>
            </a:r>
            <a:r>
              <a:rPr lang="en-US" sz="2000" b="0" i="0" dirty="0" err="1">
                <a:effectLst/>
                <a:latin typeface="Times New Roman" panose="02020603050405020304" pitchFamily="18" charset="0"/>
                <a:cs typeface="Times New Roman" panose="02020603050405020304" pitchFamily="18" charset="0"/>
              </a:rPr>
              <a:t>elevati</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purché</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siano</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solubili</a:t>
            </a:r>
            <a:r>
              <a:rPr lang="en-US" sz="2000" b="0" i="0" dirty="0">
                <a:effectLst/>
                <a:latin typeface="Times New Roman" panose="02020603050405020304" pitchFamily="18" charset="0"/>
                <a:cs typeface="Times New Roman" panose="02020603050405020304" pitchFamily="18" charset="0"/>
              </a:rPr>
              <a:t> in </a:t>
            </a:r>
            <a:r>
              <a:rPr lang="en-US" sz="2000" b="0" i="0" dirty="0" err="1">
                <a:effectLst/>
                <a:latin typeface="Times New Roman" panose="02020603050405020304" pitchFamily="18" charset="0"/>
                <a:cs typeface="Times New Roman" panose="02020603050405020304" pitchFamily="18" charset="0"/>
              </a:rPr>
              <a:t>una</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fase</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liquida</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Inoltre,i</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campioni</a:t>
            </a:r>
            <a:r>
              <a:rPr lang="en-US" sz="2000" b="0" i="0" dirty="0">
                <a:effectLst/>
                <a:latin typeface="Times New Roman" panose="02020603050405020304" pitchFamily="18" charset="0"/>
                <a:cs typeface="Times New Roman" panose="02020603050405020304" pitchFamily="18" charset="0"/>
              </a:rPr>
              <a:t> di </a:t>
            </a:r>
            <a:r>
              <a:rPr lang="en-US" sz="2000" b="0" i="0" dirty="0" err="1">
                <a:effectLst/>
                <a:latin typeface="Times New Roman" panose="02020603050405020304" pitchFamily="18" charset="0"/>
                <a:cs typeface="Times New Roman" panose="02020603050405020304" pitchFamily="18" charset="0"/>
              </a:rPr>
              <a:t>solito</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vengono</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analizzati</a:t>
            </a:r>
            <a:r>
              <a:rPr lang="en-US" sz="2000" b="0" i="0" dirty="0">
                <a:effectLst/>
                <a:latin typeface="Times New Roman" panose="02020603050405020304" pitchFamily="18" charset="0"/>
                <a:cs typeface="Times New Roman" panose="02020603050405020304" pitchFamily="18" charset="0"/>
              </a:rPr>
              <a:t> a </a:t>
            </a:r>
            <a:r>
              <a:rPr lang="en-US" sz="2000" b="0" i="0" dirty="0" err="1">
                <a:effectLst/>
                <a:latin typeface="Times New Roman" panose="02020603050405020304" pitchFamily="18" charset="0"/>
                <a:cs typeface="Times New Roman" panose="02020603050405020304" pitchFamily="18" charset="0"/>
              </a:rPr>
              <a:t>temperatura</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ambiente</a:t>
            </a:r>
            <a:r>
              <a:rPr lang="en-US" sz="2000" b="0" i="0" dirty="0">
                <a:effectLst/>
                <a:latin typeface="Times New Roman" panose="02020603050405020304" pitchFamily="18" charset="0"/>
                <a:cs typeface="Times New Roman" panose="02020603050405020304" pitchFamily="18" charset="0"/>
              </a:rPr>
              <a:t>.</a:t>
            </a:r>
          </a:p>
          <a:p>
            <a:pPr indent="-228600" algn="l">
              <a:buFont typeface="Arial" panose="020B0604020202020204" pitchFamily="34" charset="0"/>
              <a:buChar char="•"/>
            </a:pPr>
            <a:endParaRPr lang="en-US" sz="2000" b="0" i="0" dirty="0">
              <a:effectLst/>
              <a:latin typeface="Times New Roman" panose="02020603050405020304" pitchFamily="18" charset="0"/>
              <a:cs typeface="Times New Roman" panose="02020603050405020304" pitchFamily="18" charset="0"/>
            </a:endParaRPr>
          </a:p>
          <a:p>
            <a:pPr marL="457200" indent="-342900" algn="l">
              <a:buFont typeface="Wingdings" panose="05000000000000000000" pitchFamily="2" charset="2"/>
              <a:buChar char="v"/>
            </a:pPr>
            <a:r>
              <a:rPr lang="en-US" b="1" dirty="0">
                <a:solidFill>
                  <a:srgbClr val="FF0000"/>
                </a:solidFill>
                <a:latin typeface="Times New Roman" panose="02020603050405020304" pitchFamily="18" charset="0"/>
                <a:cs typeface="Times New Roman" panose="02020603050405020304" pitchFamily="18" charset="0"/>
              </a:rPr>
              <a:t>La </a:t>
            </a:r>
            <a:r>
              <a:rPr lang="en-US" b="1" dirty="0" err="1">
                <a:solidFill>
                  <a:srgbClr val="FF0000"/>
                </a:solidFill>
                <a:latin typeface="Times New Roman" panose="02020603050405020304" pitchFamily="18" charset="0"/>
                <a:cs typeface="Times New Roman" panose="02020603050405020304" pitchFamily="18" charset="0"/>
              </a:rPr>
              <a:t>fase</a:t>
            </a:r>
            <a:r>
              <a:rPr lang="en-US" b="1" dirty="0">
                <a:solidFill>
                  <a:srgbClr val="FF0000"/>
                </a:solidFill>
                <a:latin typeface="Times New Roman" panose="02020603050405020304" pitchFamily="18" charset="0"/>
                <a:cs typeface="Times New Roman" panose="02020603050405020304" pitchFamily="18" charset="0"/>
              </a:rPr>
              <a:t> mobile</a:t>
            </a:r>
          </a:p>
          <a:p>
            <a:pPr algn="l"/>
            <a:r>
              <a:rPr lang="en-US" sz="2000" dirty="0">
                <a:latin typeface="Times New Roman" panose="02020603050405020304" pitchFamily="18" charset="0"/>
                <a:cs typeface="Times New Roman" panose="02020603050405020304" pitchFamily="18" charset="0"/>
              </a:rPr>
              <a:t>L</a:t>
            </a:r>
            <a:r>
              <a:rPr lang="en-US" sz="2000" b="0" i="0" dirty="0">
                <a:effectLst/>
                <a:latin typeface="Times New Roman" panose="02020603050405020304" pitchFamily="18" charset="0"/>
                <a:cs typeface="Times New Roman" panose="02020603050405020304" pitchFamily="18" charset="0"/>
              </a:rPr>
              <a:t>a </a:t>
            </a:r>
            <a:r>
              <a:rPr lang="en-US" sz="2000" b="1" i="0" dirty="0" err="1">
                <a:effectLst/>
                <a:latin typeface="Times New Roman" panose="02020603050405020304" pitchFamily="18" charset="0"/>
                <a:cs typeface="Times New Roman" panose="02020603050405020304" pitchFamily="18" charset="0"/>
              </a:rPr>
              <a:t>fase</a:t>
            </a:r>
            <a:r>
              <a:rPr lang="en-US" sz="2000" b="1" i="0" dirty="0">
                <a:effectLst/>
                <a:latin typeface="Times New Roman" panose="02020603050405020304" pitchFamily="18" charset="0"/>
                <a:cs typeface="Times New Roman" panose="02020603050405020304" pitchFamily="18" charset="0"/>
              </a:rPr>
              <a:t> mobile </a:t>
            </a:r>
            <a:r>
              <a:rPr lang="en-US" sz="2000" b="0" i="0" dirty="0">
                <a:effectLst/>
                <a:latin typeface="Times New Roman" panose="02020603050405020304" pitchFamily="18" charset="0"/>
                <a:cs typeface="Times New Roman" panose="02020603050405020304" pitchFamily="18" charset="0"/>
              </a:rPr>
              <a:t>per </a:t>
            </a:r>
            <a:r>
              <a:rPr lang="en-US" sz="2000" b="0" i="0" dirty="0" err="1">
                <a:effectLst/>
                <a:latin typeface="Times New Roman" panose="02020603050405020304" pitchFamily="18" charset="0"/>
                <a:cs typeface="Times New Roman" panose="02020603050405020304" pitchFamily="18" charset="0"/>
              </a:rPr>
              <a:t>l’analisi</a:t>
            </a:r>
            <a:r>
              <a:rPr lang="en-US" sz="2000" b="0" i="0" dirty="0">
                <a:effectLst/>
                <a:latin typeface="Times New Roman" panose="02020603050405020304" pitchFamily="18" charset="0"/>
                <a:cs typeface="Times New Roman" panose="02020603050405020304" pitchFamily="18" charset="0"/>
              </a:rPr>
              <a:t> HPLC è </a:t>
            </a:r>
            <a:r>
              <a:rPr lang="en-US" sz="2000" b="0" i="0" dirty="0" err="1">
                <a:effectLst/>
                <a:latin typeface="Times New Roman" panose="02020603050405020304" pitchFamily="18" charset="0"/>
                <a:cs typeface="Times New Roman" panose="02020603050405020304" pitchFamily="18" charset="0"/>
              </a:rPr>
              <a:t>liquida</a:t>
            </a:r>
            <a:r>
              <a:rPr lang="en-US" sz="2000" b="0" i="0" dirty="0">
                <a:effectLst/>
                <a:latin typeface="Times New Roman" panose="02020603050405020304" pitchFamily="18" charset="0"/>
                <a:cs typeface="Times New Roman" panose="02020603050405020304" pitchFamily="18" charset="0"/>
              </a:rPr>
              <a:t> e per </a:t>
            </a:r>
            <a:r>
              <a:rPr lang="en-US" sz="2000" b="0" i="0" dirty="0" err="1">
                <a:effectLst/>
                <a:latin typeface="Times New Roman" panose="02020603050405020304" pitchFamily="18" charset="0"/>
                <a:cs typeface="Times New Roman" panose="02020603050405020304" pitchFamily="18" charset="0"/>
              </a:rPr>
              <a:t>l’analisi</a:t>
            </a:r>
            <a:r>
              <a:rPr lang="en-US" sz="2000" b="0" i="0" dirty="0">
                <a:effectLst/>
                <a:latin typeface="Times New Roman" panose="02020603050405020304" pitchFamily="18" charset="0"/>
                <a:cs typeface="Times New Roman" panose="02020603050405020304" pitchFamily="18" charset="0"/>
              </a:rPr>
              <a:t> GC è un gas. </a:t>
            </a:r>
            <a:r>
              <a:rPr lang="en-US" sz="2000" b="0" i="0" dirty="0" err="1">
                <a:effectLst/>
                <a:latin typeface="Times New Roman" panose="02020603050405020304" pitchFamily="18" charset="0"/>
                <a:cs typeface="Times New Roman" panose="02020603050405020304" pitchFamily="18" charset="0"/>
              </a:rPr>
              <a:t>Un’altra</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grande</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differenza</a:t>
            </a:r>
            <a:r>
              <a:rPr lang="en-US" sz="2000" b="0" i="0" dirty="0">
                <a:effectLst/>
                <a:latin typeface="Times New Roman" panose="02020603050405020304" pitchFamily="18" charset="0"/>
                <a:cs typeface="Times New Roman" panose="02020603050405020304" pitchFamily="18" charset="0"/>
              </a:rPr>
              <a:t> è </a:t>
            </a:r>
            <a:r>
              <a:rPr lang="en-US" sz="2000" b="0" i="0" dirty="0" err="1">
                <a:effectLst/>
                <a:latin typeface="Times New Roman" panose="02020603050405020304" pitchFamily="18" charset="0"/>
                <a:cs typeface="Times New Roman" panose="02020603050405020304" pitchFamily="18" charset="0"/>
              </a:rPr>
              <a:t>che</a:t>
            </a:r>
            <a:r>
              <a:rPr lang="en-US" sz="2000" b="0" i="0" dirty="0">
                <a:effectLst/>
                <a:latin typeface="Times New Roman" panose="02020603050405020304" pitchFamily="18" charset="0"/>
                <a:cs typeface="Times New Roman" panose="02020603050405020304" pitchFamily="18" charset="0"/>
              </a:rPr>
              <a:t> la </a:t>
            </a:r>
            <a:r>
              <a:rPr lang="en-US" sz="2000" b="0" i="0" dirty="0" err="1">
                <a:effectLst/>
                <a:latin typeface="Times New Roman" panose="02020603050405020304" pitchFamily="18" charset="0"/>
                <a:cs typeface="Times New Roman" panose="02020603050405020304" pitchFamily="18" charset="0"/>
              </a:rPr>
              <a:t>fase</a:t>
            </a:r>
            <a:r>
              <a:rPr lang="en-US" sz="2000" b="0" i="0" dirty="0">
                <a:effectLst/>
                <a:latin typeface="Times New Roman" panose="02020603050405020304" pitchFamily="18" charset="0"/>
                <a:cs typeface="Times New Roman" panose="02020603050405020304" pitchFamily="18" charset="0"/>
              </a:rPr>
              <a:t> mobile è un </a:t>
            </a:r>
            <a:r>
              <a:rPr lang="en-US" sz="2000" b="0" i="0" dirty="0" err="1">
                <a:effectLst/>
                <a:latin typeface="Times New Roman" panose="02020603050405020304" pitchFamily="18" charset="0"/>
                <a:cs typeface="Times New Roman" panose="02020603050405020304" pitchFamily="18" charset="0"/>
              </a:rPr>
              <a:t>partecipante</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chiave</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nella</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separazione</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dei</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campioni</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durante</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un’analisi</a:t>
            </a:r>
            <a:r>
              <a:rPr lang="en-US" sz="2000" b="0" i="0" dirty="0">
                <a:effectLst/>
                <a:latin typeface="Times New Roman" panose="02020603050405020304" pitchFamily="18" charset="0"/>
                <a:cs typeface="Times New Roman" panose="02020603050405020304" pitchFamily="18" charset="0"/>
              </a:rPr>
              <a:t> </a:t>
            </a:r>
            <a:r>
              <a:rPr lang="en-US" sz="2000" b="1" i="0" dirty="0">
                <a:effectLst/>
                <a:latin typeface="Times New Roman" panose="02020603050405020304" pitchFamily="18" charset="0"/>
                <a:cs typeface="Times New Roman" panose="02020603050405020304" pitchFamily="18" charset="0"/>
              </a:rPr>
              <a:t>HPLC</a:t>
            </a:r>
            <a:r>
              <a:rPr lang="en-US" sz="2000" b="0" i="0" dirty="0">
                <a:effectLst/>
                <a:latin typeface="Times New Roman" panose="02020603050405020304" pitchFamily="18" charset="0"/>
                <a:cs typeface="Times New Roman" panose="02020603050405020304" pitchFamily="18" charset="0"/>
              </a:rPr>
              <a:t>, ma non per </a:t>
            </a:r>
            <a:r>
              <a:rPr lang="en-US" sz="2000" b="0" i="0" dirty="0" err="1">
                <a:effectLst/>
                <a:latin typeface="Times New Roman" panose="02020603050405020304" pitchFamily="18" charset="0"/>
                <a:cs typeface="Times New Roman" panose="02020603050405020304" pitchFamily="18" charset="0"/>
              </a:rPr>
              <a:t>un’analisi</a:t>
            </a:r>
            <a:r>
              <a:rPr lang="en-US" sz="2000" b="0" i="0" dirty="0">
                <a:effectLst/>
                <a:latin typeface="Times New Roman" panose="02020603050405020304" pitchFamily="18" charset="0"/>
                <a:cs typeface="Times New Roman" panose="02020603050405020304" pitchFamily="18" charset="0"/>
              </a:rPr>
              <a:t> </a:t>
            </a:r>
            <a:r>
              <a:rPr lang="en-US" sz="2000" b="1" i="0" dirty="0">
                <a:effectLst/>
                <a:latin typeface="Times New Roman" panose="02020603050405020304" pitchFamily="18" charset="0"/>
                <a:cs typeface="Times New Roman" panose="02020603050405020304" pitchFamily="18" charset="0"/>
              </a:rPr>
              <a:t>GC</a:t>
            </a:r>
            <a:r>
              <a:rPr lang="en-US" sz="2000" b="0" i="0" dirty="0">
                <a:effectLst/>
                <a:latin typeface="Times New Roman" panose="02020603050405020304" pitchFamily="18" charset="0"/>
                <a:cs typeface="Times New Roman" panose="02020603050405020304" pitchFamily="18" charset="0"/>
              </a:rPr>
              <a:t>.</a:t>
            </a:r>
          </a:p>
          <a:p>
            <a:pPr algn="l"/>
            <a:r>
              <a:rPr lang="en-US" sz="2000" b="0" i="0" dirty="0">
                <a:effectLst/>
                <a:latin typeface="Times New Roman" panose="02020603050405020304" pitchFamily="18" charset="0"/>
                <a:cs typeface="Times New Roman" panose="02020603050405020304" pitchFamily="18" charset="0"/>
              </a:rPr>
              <a:t>Per </a:t>
            </a:r>
            <a:r>
              <a:rPr lang="en-US" sz="2000" b="0" i="0" dirty="0" err="1">
                <a:effectLst/>
                <a:latin typeface="Times New Roman" panose="02020603050405020304" pitchFamily="18" charset="0"/>
                <a:cs typeface="Times New Roman" panose="02020603050405020304" pitchFamily="18" charset="0"/>
              </a:rPr>
              <a:t>l’analisi</a:t>
            </a:r>
            <a:r>
              <a:rPr lang="en-US" sz="2000" b="0" i="0" dirty="0">
                <a:effectLst/>
                <a:latin typeface="Times New Roman" panose="02020603050405020304" pitchFamily="18" charset="0"/>
                <a:cs typeface="Times New Roman" panose="02020603050405020304" pitchFamily="18" charset="0"/>
              </a:rPr>
              <a:t> </a:t>
            </a:r>
            <a:r>
              <a:rPr lang="en-US" sz="2000" b="1" i="0" dirty="0">
                <a:effectLst/>
                <a:latin typeface="Times New Roman" panose="02020603050405020304" pitchFamily="18" charset="0"/>
                <a:cs typeface="Times New Roman" panose="02020603050405020304" pitchFamily="18" charset="0"/>
              </a:rPr>
              <a:t>HPLC</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si</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utilizzano</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miscele</a:t>
            </a:r>
            <a:r>
              <a:rPr lang="en-US" sz="2000" b="0" i="0" dirty="0">
                <a:effectLst/>
                <a:latin typeface="Times New Roman" panose="02020603050405020304" pitchFamily="18" charset="0"/>
                <a:cs typeface="Times New Roman" panose="02020603050405020304" pitchFamily="18" charset="0"/>
              </a:rPr>
              <a:t> di </a:t>
            </a:r>
            <a:r>
              <a:rPr lang="en-US" sz="2000" b="0" i="0" dirty="0" err="1">
                <a:effectLst/>
                <a:latin typeface="Times New Roman" panose="02020603050405020304" pitchFamily="18" charset="0"/>
                <a:cs typeface="Times New Roman" panose="02020603050405020304" pitchFamily="18" charset="0"/>
              </a:rPr>
              <a:t>solventi</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che</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permettono</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l’eluizione</a:t>
            </a:r>
            <a:r>
              <a:rPr lang="en-US" sz="2000" b="0" i="0" dirty="0">
                <a:effectLst/>
                <a:latin typeface="Times New Roman" panose="02020603050405020304" pitchFamily="18" charset="0"/>
                <a:cs typeface="Times New Roman" panose="02020603050405020304" pitchFamily="18" charset="0"/>
              </a:rPr>
              <a:t> di </a:t>
            </a:r>
            <a:r>
              <a:rPr lang="en-US" sz="2000" b="0" i="0" dirty="0" err="1">
                <a:effectLst/>
                <a:latin typeface="Times New Roman" panose="02020603050405020304" pitchFamily="18" charset="0"/>
                <a:cs typeface="Times New Roman" panose="02020603050405020304" pitchFamily="18" charset="0"/>
              </a:rPr>
              <a:t>composti</a:t>
            </a:r>
            <a:r>
              <a:rPr lang="en-US" sz="2000" b="0" i="0" dirty="0">
                <a:effectLst/>
                <a:latin typeface="Times New Roman" panose="02020603050405020304" pitchFamily="18" charset="0"/>
                <a:cs typeface="Times New Roman" panose="02020603050405020304" pitchFamily="18" charset="0"/>
              </a:rPr>
              <a:t>, per il </a:t>
            </a:r>
            <a:r>
              <a:rPr lang="en-US" sz="2000" b="1" i="0" dirty="0">
                <a:effectLst/>
                <a:latin typeface="Times New Roman" panose="02020603050405020304" pitchFamily="18" charset="0"/>
                <a:cs typeface="Times New Roman" panose="02020603050405020304" pitchFamily="18" charset="0"/>
              </a:rPr>
              <a:t>GC</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si</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utilizza</a:t>
            </a:r>
            <a:r>
              <a:rPr lang="en-US" sz="2000" b="0" i="0" dirty="0">
                <a:effectLst/>
                <a:latin typeface="Times New Roman" panose="02020603050405020304" pitchFamily="18" charset="0"/>
                <a:cs typeface="Times New Roman" panose="02020603050405020304" pitchFamily="18" charset="0"/>
              </a:rPr>
              <a:t> come </a:t>
            </a:r>
            <a:r>
              <a:rPr lang="en-US" sz="2000" b="0" i="0" dirty="0" err="1">
                <a:effectLst/>
                <a:latin typeface="Times New Roman" panose="02020603050405020304" pitchFamily="18" charset="0"/>
                <a:cs typeface="Times New Roman" panose="02020603050405020304" pitchFamily="18" charset="0"/>
              </a:rPr>
              <a:t>fase</a:t>
            </a:r>
            <a:r>
              <a:rPr lang="en-US" sz="2000" b="0" i="0" dirty="0">
                <a:effectLst/>
                <a:latin typeface="Times New Roman" panose="02020603050405020304" pitchFamily="18" charset="0"/>
                <a:cs typeface="Times New Roman" panose="02020603050405020304" pitchFamily="18" charset="0"/>
              </a:rPr>
              <a:t> mobile un gas </a:t>
            </a:r>
            <a:r>
              <a:rPr lang="en-US" sz="2000" b="0" i="0" dirty="0" err="1">
                <a:effectLst/>
                <a:latin typeface="Times New Roman" panose="02020603050405020304" pitchFamily="18" charset="0"/>
                <a:cs typeface="Times New Roman" panose="02020603050405020304" pitchFamily="18" charset="0"/>
              </a:rPr>
              <a:t>inerte</a:t>
            </a:r>
            <a:r>
              <a:rPr lang="en-US" sz="2000" b="0" i="0" dirty="0">
                <a:effectLst/>
                <a:latin typeface="Times New Roman" panose="02020603050405020304" pitchFamily="18" charset="0"/>
                <a:cs typeface="Times New Roman" panose="02020603050405020304" pitchFamily="18" charset="0"/>
              </a:rPr>
              <a:t> puro, </a:t>
            </a:r>
            <a:r>
              <a:rPr lang="en-US" sz="2000" b="0" i="0" dirty="0" err="1">
                <a:effectLst/>
                <a:latin typeface="Times New Roman" panose="02020603050405020304" pitchFamily="18" charset="0"/>
                <a:cs typeface="Times New Roman" panose="02020603050405020304" pitchFamily="18" charset="0"/>
              </a:rPr>
              <a:t>comunemente</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noto</a:t>
            </a:r>
            <a:r>
              <a:rPr lang="en-US" sz="2000" b="0" i="0" dirty="0">
                <a:effectLst/>
                <a:latin typeface="Times New Roman" panose="02020603050405020304" pitchFamily="18" charset="0"/>
                <a:cs typeface="Times New Roman" panose="02020603050405020304" pitchFamily="18" charset="0"/>
              </a:rPr>
              <a:t> come gas </a:t>
            </a:r>
            <a:r>
              <a:rPr lang="en-US" sz="2000" b="0" i="0" dirty="0" err="1">
                <a:effectLst/>
                <a:latin typeface="Times New Roman" panose="02020603050405020304" pitchFamily="18" charset="0"/>
                <a:cs typeface="Times New Roman" panose="02020603050405020304" pitchFamily="18" charset="0"/>
              </a:rPr>
              <a:t>vettore</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perché</a:t>
            </a:r>
            <a:r>
              <a:rPr lang="en-US" sz="2000" b="0" i="0" dirty="0">
                <a:effectLst/>
                <a:latin typeface="Times New Roman" panose="02020603050405020304" pitchFamily="18" charset="0"/>
                <a:cs typeface="Times New Roman" panose="02020603050405020304" pitchFamily="18" charset="0"/>
              </a:rPr>
              <a:t> il </a:t>
            </a:r>
            <a:r>
              <a:rPr lang="en-US" sz="2000" b="0" i="0" dirty="0" err="1">
                <a:effectLst/>
                <a:latin typeface="Times New Roman" panose="02020603050405020304" pitchFamily="18" charset="0"/>
                <a:cs typeface="Times New Roman" panose="02020603050405020304" pitchFamily="18" charset="0"/>
              </a:rPr>
              <a:t>suo</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scopo</a:t>
            </a:r>
            <a:r>
              <a:rPr lang="en-US" sz="2000" b="0" i="0" dirty="0">
                <a:effectLst/>
                <a:latin typeface="Times New Roman" panose="02020603050405020304" pitchFamily="18" charset="0"/>
                <a:cs typeface="Times New Roman" panose="02020603050405020304" pitchFamily="18" charset="0"/>
              </a:rPr>
              <a:t> è </a:t>
            </a:r>
            <a:r>
              <a:rPr lang="en-US" sz="2000" b="0" i="0" dirty="0" err="1">
                <a:effectLst/>
                <a:latin typeface="Times New Roman" panose="02020603050405020304" pitchFamily="18" charset="0"/>
                <a:cs typeface="Times New Roman" panose="02020603050405020304" pitchFamily="18" charset="0"/>
              </a:rPr>
              <a:t>trasportare</a:t>
            </a:r>
            <a:r>
              <a:rPr lang="en-US" sz="2000" b="0" i="0" dirty="0">
                <a:effectLst/>
                <a:latin typeface="Times New Roman" panose="02020603050405020304" pitchFamily="18" charset="0"/>
                <a:cs typeface="Times New Roman" panose="02020603050405020304" pitchFamily="18" charset="0"/>
              </a:rPr>
              <a:t> le </a:t>
            </a:r>
            <a:r>
              <a:rPr lang="en-US" sz="2000" b="0" i="0" dirty="0" err="1">
                <a:effectLst/>
                <a:latin typeface="Times New Roman" panose="02020603050405020304" pitchFamily="18" charset="0"/>
                <a:cs typeface="Times New Roman" panose="02020603050405020304" pitchFamily="18" charset="0"/>
              </a:rPr>
              <a:t>molecole</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attraverso</a:t>
            </a:r>
            <a:r>
              <a:rPr lang="en-US" sz="2000" b="0" i="0" dirty="0">
                <a:effectLst/>
                <a:latin typeface="Times New Roman" panose="02020603050405020304" pitchFamily="18" charset="0"/>
                <a:cs typeface="Times New Roman" panose="02020603050405020304" pitchFamily="18" charset="0"/>
              </a:rPr>
              <a:t> la </a:t>
            </a:r>
            <a:r>
              <a:rPr lang="en-US" sz="2000" b="0" i="0" dirty="0" err="1">
                <a:effectLst/>
                <a:latin typeface="Times New Roman" panose="02020603050405020304" pitchFamily="18" charset="0"/>
                <a:cs typeface="Times New Roman" panose="02020603050405020304" pitchFamily="18" charset="0"/>
              </a:rPr>
              <a:t>colonna</a:t>
            </a:r>
            <a:r>
              <a:rPr lang="en-US" sz="2000" b="0" i="0" dirty="0">
                <a:effectLst/>
                <a:latin typeface="Times New Roman" panose="02020603050405020304" pitchFamily="18" charset="0"/>
                <a:cs typeface="Times New Roman" panose="02020603050405020304" pitchFamily="18" charset="0"/>
              </a:rPr>
              <a:t> </a:t>
            </a:r>
            <a:r>
              <a:rPr lang="en-US" sz="2000" b="0" i="0" dirty="0" err="1">
                <a:effectLst/>
                <a:latin typeface="Times New Roman" panose="02020603050405020304" pitchFamily="18" charset="0"/>
                <a:cs typeface="Times New Roman" panose="02020603050405020304" pitchFamily="18" charset="0"/>
              </a:rPr>
              <a:t>cromatografica</a:t>
            </a:r>
            <a:r>
              <a:rPr lang="en-US" sz="2000" b="0" i="0" dirty="0">
                <a:effectLst/>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5" name="Immagine 4" descr="Immagine che contiene testo, interno, tavolo, tavolo da lavoro&#10;&#10;Descrizione generata automaticamente">
            <a:extLst>
              <a:ext uri="{FF2B5EF4-FFF2-40B4-BE49-F238E27FC236}">
                <a16:creationId xmlns:a16="http://schemas.microsoft.com/office/drawing/2014/main" id="{1496E009-F9DA-C698-98F6-AE757EE06F51}"/>
              </a:ext>
            </a:extLst>
          </p:cNvPr>
          <p:cNvPicPr>
            <a:picLocks noChangeAspect="1"/>
          </p:cNvPicPr>
          <p:nvPr/>
        </p:nvPicPr>
        <p:blipFill rotWithShape="1">
          <a:blip r:embed="rId3">
            <a:extLst>
              <a:ext uri="{28A0092B-C50C-407E-A947-70E740481C1C}">
                <a14:useLocalDpi xmlns:a14="http://schemas.microsoft.com/office/drawing/2010/main" val="0"/>
              </a:ext>
            </a:extLst>
          </a:blip>
          <a:srcRect l="1123" r="10544" b="1"/>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7" name="Immagine 6" descr="Immagine che contiene testo, interno&#10;&#10;Descrizione generata automaticamente">
            <a:extLst>
              <a:ext uri="{FF2B5EF4-FFF2-40B4-BE49-F238E27FC236}">
                <a16:creationId xmlns:a16="http://schemas.microsoft.com/office/drawing/2014/main" id="{FC370327-D079-DFDC-463A-2E07E753A8A4}"/>
              </a:ext>
            </a:extLst>
          </p:cNvPr>
          <p:cNvPicPr>
            <a:picLocks noChangeAspect="1"/>
          </p:cNvPicPr>
          <p:nvPr/>
        </p:nvPicPr>
        <p:blipFill rotWithShape="1">
          <a:blip r:embed="rId4">
            <a:extLst>
              <a:ext uri="{28A0092B-C50C-407E-A947-70E740481C1C}">
                <a14:useLocalDpi xmlns:a14="http://schemas.microsoft.com/office/drawing/2010/main" val="0"/>
              </a:ext>
            </a:extLst>
          </a:blip>
          <a:srcRect t="17927" r="2" b="16962"/>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Tree>
    <p:extLst>
      <p:ext uri="{BB962C8B-B14F-4D97-AF65-F5344CB8AC3E}">
        <p14:creationId xmlns:p14="http://schemas.microsoft.com/office/powerpoint/2010/main" val="21454506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755903" y="3399769"/>
            <a:ext cx="10640754" cy="775845"/>
          </a:xfrm>
        </p:spPr>
        <p:txBody>
          <a:bodyPr anchor="b">
            <a:normAutofit/>
          </a:bodyPr>
          <a:lstStyle/>
          <a:p>
            <a:br>
              <a:rPr lang="it-IT" sz="2200" dirty="0">
                <a:solidFill>
                  <a:schemeClr val="tx2"/>
                </a:solidFill>
              </a:rPr>
            </a:br>
            <a:endParaRPr lang="it-IT" sz="2200" dirty="0">
              <a:solidFill>
                <a:schemeClr val="tx2"/>
              </a:solidFill>
            </a:endParaRP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1402871" y="260187"/>
            <a:ext cx="6884602" cy="619490"/>
          </a:xfrm>
          <a:noFill/>
        </p:spPr>
        <p:txBody>
          <a:bodyPr anchor="ctr">
            <a:normAutofit/>
          </a:bodyPr>
          <a:lstStyle/>
          <a:p>
            <a:r>
              <a:rPr lang="it-IT" sz="3200" b="1" dirty="0">
                <a:solidFill>
                  <a:schemeClr val="accent6">
                    <a:lumMod val="75000"/>
                  </a:schemeClr>
                </a:solidFill>
                <a:latin typeface="Freestyle Script" panose="030804020302050B0404" pitchFamily="66" charset="0"/>
                <a:cs typeface="Times New Roman" panose="02020603050405020304" pitchFamily="18" charset="0"/>
              </a:rPr>
              <a:t>HPLC </a:t>
            </a:r>
            <a:r>
              <a:rPr lang="it-IT" sz="3200" b="1" dirty="0">
                <a:latin typeface="Freestyle Script" panose="030804020302050B0404" pitchFamily="66" charset="0"/>
                <a:cs typeface="Times New Roman" panose="02020603050405020304" pitchFamily="18" charset="0"/>
              </a:rPr>
              <a:t>E </a:t>
            </a:r>
            <a:r>
              <a:rPr lang="it-IT" sz="3200" b="1" dirty="0">
                <a:solidFill>
                  <a:schemeClr val="accent2">
                    <a:lumMod val="50000"/>
                  </a:schemeClr>
                </a:solidFill>
                <a:latin typeface="Freestyle Script" panose="030804020302050B0404" pitchFamily="66" charset="0"/>
                <a:cs typeface="Times New Roman" panose="02020603050405020304" pitchFamily="18" charset="0"/>
              </a:rPr>
              <a:t>GC</a:t>
            </a:r>
            <a:r>
              <a:rPr lang="it-IT" sz="3200" b="1" dirty="0">
                <a:latin typeface="Freestyle Script" panose="030804020302050B0404" pitchFamily="66" charset="0"/>
                <a:cs typeface="Times New Roman" panose="02020603050405020304" pitchFamily="18" charset="0"/>
              </a:rPr>
              <a:t>: UN CONFRONTO TRA LE TECNICHE </a:t>
            </a:r>
          </a:p>
        </p:txBody>
      </p:sp>
      <p:sp>
        <p:nvSpPr>
          <p:cNvPr id="5" name="CasellaDiTesto 4">
            <a:extLst>
              <a:ext uri="{FF2B5EF4-FFF2-40B4-BE49-F238E27FC236}">
                <a16:creationId xmlns:a16="http://schemas.microsoft.com/office/drawing/2014/main" id="{190C0D4E-3863-C2F9-069D-E4B0D36BE998}"/>
              </a:ext>
            </a:extLst>
          </p:cNvPr>
          <p:cNvSpPr txBox="1"/>
          <p:nvPr/>
        </p:nvSpPr>
        <p:spPr>
          <a:xfrm>
            <a:off x="170445" y="1198423"/>
            <a:ext cx="5006237" cy="3139321"/>
          </a:xfrm>
          <a:prstGeom prst="rect">
            <a:avLst/>
          </a:prstGeom>
          <a:noFill/>
        </p:spPr>
        <p:txBody>
          <a:bodyPr wrap="square">
            <a:spAutoFit/>
          </a:bodyPr>
          <a:lstStyle/>
          <a:p>
            <a:r>
              <a:rPr lang="it-IT" b="1" dirty="0">
                <a:solidFill>
                  <a:schemeClr val="accent2">
                    <a:lumMod val="50000"/>
                  </a:schemeClr>
                </a:solidFill>
                <a:latin typeface="Times New Roman" panose="02020603050405020304" pitchFamily="18" charset="0"/>
                <a:cs typeface="Times New Roman" panose="02020603050405020304" pitchFamily="18" charset="0"/>
              </a:rPr>
              <a:t>LA GASCROMATOGRAFIA</a:t>
            </a:r>
            <a:r>
              <a:rPr lang="it-IT" dirty="0">
                <a:latin typeface="Times New Roman" panose="02020603050405020304" pitchFamily="18" charset="0"/>
                <a:cs typeface="Times New Roman" panose="02020603050405020304" pitchFamily="18" charset="0"/>
              </a:rPr>
              <a:t>, applicata alla determinazione di sostanze volatili, trova ampia applicazione nell’</a:t>
            </a:r>
            <a:r>
              <a:rPr lang="it-IT" dirty="0">
                <a:solidFill>
                  <a:srgbClr val="FF0000"/>
                </a:solidFill>
                <a:latin typeface="Times New Roman" panose="02020603050405020304" pitchFamily="18" charset="0"/>
                <a:cs typeface="Times New Roman" panose="02020603050405020304" pitchFamily="18" charset="0"/>
              </a:rPr>
              <a:t>industria</a:t>
            </a:r>
            <a:r>
              <a:rPr lang="it-IT" dirty="0">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petrolifera e petrolchimica</a:t>
            </a:r>
          </a:p>
          <a:p>
            <a:pPr marL="342900" indent="-342900">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alimentare e cosmetica per la determinazione negli aromi e nelle fragranze,</a:t>
            </a:r>
          </a:p>
          <a:p>
            <a:pPr marL="342900" indent="-342900">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nel settore farmaceutico/chimico per la determinazione di impurezze volatili nei prodotti finiti o nelle materie prime e nel settore ambientale per il monitoraggio della qualità dell’aria. </a:t>
            </a:r>
          </a:p>
        </p:txBody>
      </p:sp>
      <p:sp>
        <p:nvSpPr>
          <p:cNvPr id="8" name="CasellaDiTesto 7">
            <a:extLst>
              <a:ext uri="{FF2B5EF4-FFF2-40B4-BE49-F238E27FC236}">
                <a16:creationId xmlns:a16="http://schemas.microsoft.com/office/drawing/2014/main" id="{571ED075-C1EF-E457-1BF8-7C920AE16D17}"/>
              </a:ext>
            </a:extLst>
          </p:cNvPr>
          <p:cNvSpPr txBox="1"/>
          <p:nvPr/>
        </p:nvSpPr>
        <p:spPr>
          <a:xfrm>
            <a:off x="6150081" y="1198423"/>
            <a:ext cx="5871474" cy="2893100"/>
          </a:xfrm>
          <a:prstGeom prst="rect">
            <a:avLst/>
          </a:prstGeom>
          <a:noFill/>
        </p:spPr>
        <p:txBody>
          <a:bodyPr wrap="square">
            <a:spAutoFit/>
          </a:bodyPr>
          <a:lstStyle/>
          <a:p>
            <a:r>
              <a:rPr lang="it-IT" b="1" dirty="0">
                <a:solidFill>
                  <a:schemeClr val="accent6">
                    <a:lumMod val="75000"/>
                  </a:schemeClr>
                </a:solidFill>
                <a:latin typeface="Times New Roman" panose="02020603050405020304" pitchFamily="18" charset="0"/>
                <a:cs typeface="Times New Roman" panose="02020603050405020304" pitchFamily="18" charset="0"/>
              </a:rPr>
              <a:t>LA CROMATOGRAFIA LIQUIDA</a:t>
            </a:r>
            <a:r>
              <a:rPr lang="it-IT" dirty="0">
                <a:latin typeface="Times New Roman" panose="02020603050405020304" pitchFamily="18" charset="0"/>
                <a:cs typeface="Times New Roman" panose="02020603050405020304" pitchFamily="18" charset="0"/>
              </a:rPr>
              <a:t>, nell’ambito della biologia e della medicina, l’HPLC viene spesso utilizzato per:</a:t>
            </a:r>
          </a:p>
          <a:p>
            <a:pPr marL="342900" indent="-342900">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analizzare </a:t>
            </a:r>
            <a:r>
              <a:rPr lang="it-IT" dirty="0">
                <a:solidFill>
                  <a:srgbClr val="FF0000"/>
                </a:solidFill>
                <a:latin typeface="Times New Roman" panose="02020603050405020304" pitchFamily="18" charset="0"/>
                <a:cs typeface="Times New Roman" panose="02020603050405020304" pitchFamily="18" charset="0"/>
              </a:rPr>
              <a:t>campioni biologici e ambientali </a:t>
            </a:r>
            <a:r>
              <a:rPr lang="it-IT" dirty="0">
                <a:latin typeface="Times New Roman" panose="02020603050405020304" pitchFamily="18" charset="0"/>
                <a:cs typeface="Times New Roman" panose="02020603050405020304" pitchFamily="18" charset="0"/>
              </a:rPr>
              <a:t>per verificare la presenza o l’assenza di composti noti (ad esempio metaboliti, farmaci, tossine, pesticidi) e può aiutare nell’identificazione di composti sconosciuti.</a:t>
            </a:r>
          </a:p>
          <a:p>
            <a:pPr marL="285750" indent="-28575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In ambito ambientale, ad esempio il controllo delle acque alla ricerca di residui di fitofarmaci ed erbicidi utilizzati in agricoltura o inquinanti industriali. </a:t>
            </a:r>
          </a:p>
          <a:p>
            <a:pPr marL="342900" indent="-342900">
              <a:buFont typeface="Arial" panose="020B0604020202020204" pitchFamily="34" charset="0"/>
              <a:buChar char="•"/>
            </a:pPr>
            <a:endParaRPr lang="it-IT" sz="2000" dirty="0">
              <a:latin typeface="Times New Roman" panose="02020603050405020304" pitchFamily="18" charset="0"/>
              <a:cs typeface="Times New Roman" panose="02020603050405020304" pitchFamily="18" charset="0"/>
            </a:endParaRPr>
          </a:p>
        </p:txBody>
      </p:sp>
      <p:pic>
        <p:nvPicPr>
          <p:cNvPr id="11" name="Immagine 10" descr="Immagine che contiene diagramma">
            <a:extLst>
              <a:ext uri="{FF2B5EF4-FFF2-40B4-BE49-F238E27FC236}">
                <a16:creationId xmlns:a16="http://schemas.microsoft.com/office/drawing/2014/main" id="{7F9783F9-87E3-57F3-BE43-1A4040E72A6E}"/>
              </a:ext>
            </a:extLst>
          </p:cNvPr>
          <p:cNvPicPr>
            <a:picLocks noChangeAspect="1"/>
          </p:cNvPicPr>
          <p:nvPr/>
        </p:nvPicPr>
        <p:blipFill rotWithShape="1">
          <a:blip r:embed="rId3">
            <a:extLst>
              <a:ext uri="{28A0092B-C50C-407E-A947-70E740481C1C}">
                <a14:useLocalDpi xmlns:a14="http://schemas.microsoft.com/office/drawing/2010/main" val="0"/>
              </a:ext>
            </a:extLst>
          </a:blip>
          <a:srcRect b="4042"/>
          <a:stretch/>
        </p:blipFill>
        <p:spPr>
          <a:xfrm>
            <a:off x="10102644" y="4638144"/>
            <a:ext cx="2089355" cy="2152035"/>
          </a:xfrm>
          <a:prstGeom prst="rect">
            <a:avLst/>
          </a:prstGeom>
          <a:ln>
            <a:noFill/>
          </a:ln>
          <a:effectLst>
            <a:softEdge rad="112500"/>
          </a:effectLst>
        </p:spPr>
      </p:pic>
      <p:pic>
        <p:nvPicPr>
          <p:cNvPr id="13" name="Immagine 12">
            <a:extLst>
              <a:ext uri="{FF2B5EF4-FFF2-40B4-BE49-F238E27FC236}">
                <a16:creationId xmlns:a16="http://schemas.microsoft.com/office/drawing/2014/main" id="{4B6F9F76-2B0B-D517-8527-D987E408CB69}"/>
              </a:ext>
            </a:extLst>
          </p:cNvPr>
          <p:cNvPicPr>
            <a:picLocks noChangeAspect="1"/>
          </p:cNvPicPr>
          <p:nvPr/>
        </p:nvPicPr>
        <p:blipFill rotWithShape="1">
          <a:blip r:embed="rId4">
            <a:extLst>
              <a:ext uri="{28A0092B-C50C-407E-A947-70E740481C1C}">
                <a14:useLocalDpi xmlns:a14="http://schemas.microsoft.com/office/drawing/2010/main" val="0"/>
              </a:ext>
            </a:extLst>
          </a:blip>
          <a:srcRect t="48150" b="8940"/>
          <a:stretch/>
        </p:blipFill>
        <p:spPr>
          <a:xfrm>
            <a:off x="0" y="4748981"/>
            <a:ext cx="4666932" cy="170333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Immagine 8">
            <a:extLst>
              <a:ext uri="{FF2B5EF4-FFF2-40B4-BE49-F238E27FC236}">
                <a16:creationId xmlns:a16="http://schemas.microsoft.com/office/drawing/2014/main" id="{EDFD23E0-1DEF-EC40-C422-EEF33F7395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8145" y="4313309"/>
            <a:ext cx="1849004" cy="1037627"/>
          </a:xfrm>
          <a:prstGeom prst="ellipse">
            <a:avLst/>
          </a:prstGeom>
          <a:ln>
            <a:noFill/>
          </a:ln>
          <a:effectLst>
            <a:softEdge rad="112500"/>
          </a:effectLst>
        </p:spPr>
      </p:pic>
      <p:pic>
        <p:nvPicPr>
          <p:cNvPr id="21" name="Immagine 20">
            <a:extLst>
              <a:ext uri="{FF2B5EF4-FFF2-40B4-BE49-F238E27FC236}">
                <a16:creationId xmlns:a16="http://schemas.microsoft.com/office/drawing/2014/main" id="{0189DBC8-3ED4-7CF1-68C5-5B2ABBF581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2480" y="5600648"/>
            <a:ext cx="1844669" cy="1037627"/>
          </a:xfrm>
          <a:prstGeom prst="rect">
            <a:avLst/>
          </a:prstGeom>
          <a:ln>
            <a:noFill/>
          </a:ln>
          <a:effectLst>
            <a:softEdge rad="112500"/>
          </a:effectLst>
        </p:spPr>
      </p:pic>
      <p:pic>
        <p:nvPicPr>
          <p:cNvPr id="25" name="Immagine 24">
            <a:extLst>
              <a:ext uri="{FF2B5EF4-FFF2-40B4-BE49-F238E27FC236}">
                <a16:creationId xmlns:a16="http://schemas.microsoft.com/office/drawing/2014/main" id="{278C57A7-B9B8-ACB5-7B27-FFAA706E46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4624" y="4285226"/>
            <a:ext cx="2075254" cy="10376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Immagine 26">
            <a:extLst>
              <a:ext uri="{FF2B5EF4-FFF2-40B4-BE49-F238E27FC236}">
                <a16:creationId xmlns:a16="http://schemas.microsoft.com/office/drawing/2014/main" id="{F3B92094-817A-05C3-2813-EFE0C56933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7904623" y="5560693"/>
            <a:ext cx="2075253" cy="10371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684912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t="-9000" b="-9000"/>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113810" y="2960716"/>
            <a:ext cx="4036334" cy="2387600"/>
          </a:xfrm>
        </p:spPr>
        <p:txBody>
          <a:bodyPr anchor="t">
            <a:normAutofit/>
          </a:bodyPr>
          <a:lstStyle/>
          <a:p>
            <a:pPr algn="l"/>
            <a:br>
              <a:rPr lang="it-IT" sz="5400"/>
            </a:br>
            <a:endParaRPr lang="it-IT" sz="540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731521" y="1341782"/>
            <a:ext cx="4744027" cy="4557399"/>
          </a:xfrm>
          <a:solidFill>
            <a:schemeClr val="bg1"/>
          </a:solidFill>
        </p:spPr>
        <p:txBody>
          <a:bodyPr anchor="b">
            <a:noAutofit/>
          </a:bodyPr>
          <a:lstStyle/>
          <a:p>
            <a:pPr algn="l"/>
            <a:r>
              <a:rPr lang="it-IT" sz="1800" dirty="0">
                <a:latin typeface="Times New Roman" panose="02020603050405020304" pitchFamily="18" charset="0"/>
                <a:cs typeface="Times New Roman" panose="02020603050405020304" pitchFamily="18" charset="0"/>
              </a:rPr>
              <a:t>L’HPLC si distingue dalla tradizionale (“bassa”) cromatografia liquida perché le pressioni operative sono significativamente superiori (50-350 atmosfere), mentre la cromatografia liquida ordinaria si basa tipicamente sulla forza di gravità per far circolare la fase mobile attraverso la colonna. A causa della piccola quantità di campione separato nell’HPLC, le dimensioni tipiche della colonna sono 2,1-4,6 mm di diametro e 30-250 mm di lunghezza. </a:t>
            </a:r>
          </a:p>
          <a:p>
            <a:pPr algn="l"/>
            <a:r>
              <a:rPr lang="it-IT" sz="1800" dirty="0">
                <a:latin typeface="Times New Roman" panose="02020603050405020304" pitchFamily="18" charset="0"/>
                <a:cs typeface="Times New Roman" panose="02020603050405020304" pitchFamily="18" charset="0"/>
              </a:rPr>
              <a:t>Inoltre le colonne HPLC sono realizzate con particelle adsorbenti più piccole (2-50 micrometri mediamente).</a:t>
            </a:r>
          </a:p>
          <a:p>
            <a:pPr algn="l"/>
            <a:r>
              <a:rPr lang="it-IT" sz="1800" dirty="0">
                <a:latin typeface="Times New Roman" panose="02020603050405020304" pitchFamily="18" charset="0"/>
                <a:cs typeface="Times New Roman" panose="02020603050405020304" pitchFamily="18" charset="0"/>
              </a:rPr>
              <a:t> Questo dà all’HPLC un </a:t>
            </a:r>
            <a:r>
              <a:rPr lang="it-IT" sz="1800" dirty="0">
                <a:solidFill>
                  <a:srgbClr val="FF0000"/>
                </a:solidFill>
                <a:latin typeface="Times New Roman" panose="02020603050405020304" pitchFamily="18" charset="0"/>
                <a:cs typeface="Times New Roman" panose="02020603050405020304" pitchFamily="18" charset="0"/>
              </a:rPr>
              <a:t>potere di risoluzione superiore</a:t>
            </a:r>
            <a:r>
              <a:rPr lang="it-IT" sz="1800" dirty="0">
                <a:latin typeface="Times New Roman" panose="02020603050405020304" pitchFamily="18" charset="0"/>
                <a:cs typeface="Times New Roman" panose="02020603050405020304" pitchFamily="18" charset="0"/>
              </a:rPr>
              <a:t> nel separare le miscele, è per questo che è una tecnica cromatografica molto conosciuta.</a:t>
            </a:r>
          </a:p>
        </p:txBody>
      </p:sp>
      <p:grpSp>
        <p:nvGrpSpPr>
          <p:cNvPr id="19" name="Group 1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0" name="Rectangle 1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magine 9" descr="Immagine che contiene diagramma&#10;&#10;Descrizione generata automaticamente">
            <a:extLst>
              <a:ext uri="{FF2B5EF4-FFF2-40B4-BE49-F238E27FC236}">
                <a16:creationId xmlns:a16="http://schemas.microsoft.com/office/drawing/2014/main" id="{9FAE32F0-CC36-7943-D96F-57A2E05DB8B7}"/>
              </a:ext>
            </a:extLst>
          </p:cNvPr>
          <p:cNvPicPr>
            <a:picLocks noChangeAspect="1"/>
          </p:cNvPicPr>
          <p:nvPr/>
        </p:nvPicPr>
        <p:blipFill rotWithShape="1">
          <a:blip r:embed="rId4">
            <a:extLst>
              <a:ext uri="{28A0092B-C50C-407E-A947-70E740481C1C}">
                <a14:useLocalDpi xmlns:a14="http://schemas.microsoft.com/office/drawing/2010/main" val="0"/>
              </a:ext>
            </a:extLst>
          </a:blip>
          <a:srcRect b="10460"/>
          <a:stretch/>
        </p:blipFill>
        <p:spPr>
          <a:xfrm>
            <a:off x="5743381" y="391251"/>
            <a:ext cx="5150144" cy="5957673"/>
          </a:xfrm>
          <a:prstGeom prst="rect">
            <a:avLst/>
          </a:prstGeom>
        </p:spPr>
      </p:pic>
    </p:spTree>
    <p:extLst>
      <p:ext uri="{BB962C8B-B14F-4D97-AF65-F5344CB8AC3E}">
        <p14:creationId xmlns:p14="http://schemas.microsoft.com/office/powerpoint/2010/main" val="1118683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t="-9000" b="-9000"/>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150EA6C-1DF0-470B-86CD-997C5010B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C8EE7CA-2667-4595-9D9F-1312D84801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8" cy="6858000"/>
            <a:chOff x="0" y="-1"/>
            <a:chExt cx="12150168" cy="6858001"/>
          </a:xfrm>
          <a:solidFill>
            <a:schemeClr val="bg2">
              <a:alpha val="50000"/>
            </a:schemeClr>
          </a:solidFill>
        </p:grpSpPr>
        <p:pic>
          <p:nvPicPr>
            <p:cNvPr id="14" name="Graphic 13">
              <a:extLst>
                <a:ext uri="{FF2B5EF4-FFF2-40B4-BE49-F238E27FC236}">
                  <a16:creationId xmlns:a16="http://schemas.microsoft.com/office/drawing/2014/main" id="{DC78D0B3-F1E8-4B4B-B764-1E40D06FDD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4555" y="-1"/>
              <a:ext cx="3052480" cy="6858001"/>
            </a:xfrm>
            <a:prstGeom prst="rect">
              <a:avLst/>
            </a:prstGeom>
          </p:spPr>
        </p:pic>
        <p:pic>
          <p:nvPicPr>
            <p:cNvPr id="15" name="Graphic 14">
              <a:extLst>
                <a:ext uri="{FF2B5EF4-FFF2-40B4-BE49-F238E27FC236}">
                  <a16:creationId xmlns:a16="http://schemas.microsoft.com/office/drawing/2014/main" id="{886309BE-2E90-40A5-BF91-70F0402C73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
              <a:ext cx="3052480" cy="6858001"/>
            </a:xfrm>
            <a:prstGeom prst="rect">
              <a:avLst/>
            </a:prstGeom>
          </p:spPr>
        </p:pic>
        <p:pic>
          <p:nvPicPr>
            <p:cNvPr id="16" name="Graphic 15">
              <a:extLst>
                <a:ext uri="{FF2B5EF4-FFF2-40B4-BE49-F238E27FC236}">
                  <a16:creationId xmlns:a16="http://schemas.microsoft.com/office/drawing/2014/main" id="{44C950C8-232C-4FEE-9DF9-D2E33F306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97688" y="-1"/>
              <a:ext cx="3052480" cy="6858001"/>
            </a:xfrm>
            <a:prstGeom prst="rect">
              <a:avLst/>
            </a:prstGeom>
          </p:spPr>
        </p:pic>
        <p:pic>
          <p:nvPicPr>
            <p:cNvPr id="17" name="Graphic 16">
              <a:extLst>
                <a:ext uri="{FF2B5EF4-FFF2-40B4-BE49-F238E27FC236}">
                  <a16:creationId xmlns:a16="http://schemas.microsoft.com/office/drawing/2014/main" id="{0B78C261-10A0-4843-A7CF-F66CF2EB192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3134" y="-1"/>
              <a:ext cx="3052480" cy="6858001"/>
            </a:xfrm>
            <a:prstGeom prst="rect">
              <a:avLst/>
            </a:prstGeom>
          </p:spPr>
        </p:pic>
      </p:grpSp>
      <p:sp>
        <p:nvSpPr>
          <p:cNvPr id="19" name="Rectangle 18">
            <a:extLst>
              <a:ext uri="{FF2B5EF4-FFF2-40B4-BE49-F238E27FC236}">
                <a16:creationId xmlns:a16="http://schemas.microsoft.com/office/drawing/2014/main" id="{68F83AEE-44EB-41EB-8E79-4D5C90401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31F9B3-1C72-4450-83BA-8B825D696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2217432" y="820580"/>
            <a:ext cx="4365663" cy="2697162"/>
          </a:xfrm>
        </p:spPr>
        <p:txBody>
          <a:bodyPr anchor="t">
            <a:normAutofit/>
          </a:bodyPr>
          <a:lstStyle/>
          <a:p>
            <a:pPr algn="l"/>
            <a:r>
              <a:rPr lang="it-IT" sz="5000" dirty="0">
                <a:solidFill>
                  <a:srgbClr val="FF0000"/>
                </a:solidFill>
                <a:latin typeface="Freestyle Script" panose="030804020302050B0404" pitchFamily="66" charset="0"/>
                <a:cs typeface="Times New Roman" panose="02020603050405020304" pitchFamily="18" charset="0"/>
              </a:rPr>
              <a:t>CENTRIFUGAZIONE</a:t>
            </a:r>
            <a:br>
              <a:rPr lang="it-IT" sz="5000" dirty="0"/>
            </a:br>
            <a:endParaRPr lang="it-IT" sz="5000"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2313124" y="2150191"/>
            <a:ext cx="4362616" cy="3566160"/>
          </a:xfrm>
        </p:spPr>
        <p:txBody>
          <a:bodyPr>
            <a:normAutofit/>
          </a:bodyPr>
          <a:lstStyle/>
          <a:p>
            <a:pPr algn="l"/>
            <a:r>
              <a:rPr lang="it-IT" sz="1800" dirty="0">
                <a:latin typeface="Times New Roman" panose="02020603050405020304" pitchFamily="18" charset="0"/>
                <a:cs typeface="Times New Roman" panose="02020603050405020304" pitchFamily="18" charset="0"/>
              </a:rPr>
              <a:t>La centrifugazione è simile alla decantazione ma molto più veloce in quanto per separare il miscuglio sfrutta la forza centrifuga. Per effettuare questo tipo di separazione si ricorre a una centrifuga.   </a:t>
            </a:r>
          </a:p>
          <a:p>
            <a:pPr algn="l"/>
            <a:r>
              <a:rPr lang="it-IT" sz="1800" dirty="0">
                <a:latin typeface="Times New Roman" panose="02020603050405020304" pitchFamily="18" charset="0"/>
                <a:ea typeface="Calibri" panose="020F0502020204030204" pitchFamily="34" charset="0"/>
                <a:cs typeface="Times New Roman" panose="02020603050405020304" pitchFamily="18" charset="0"/>
              </a:rPr>
              <a:t>C</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onsiste in una tecnica utilizzata per la separazione di un’emulsione o di una sospensione che hanno diversa densità. La provetta contenente la miscela viene inserita in una centrifuga e la forza centrifuga generata farà depositare il componente più denso sul fondo della provetta.</a:t>
            </a:r>
            <a:r>
              <a:rPr lang="it-IT" sz="1800" dirty="0">
                <a:latin typeface="Times New Roman" panose="02020603050405020304" pitchFamily="18" charset="0"/>
                <a:cs typeface="Times New Roman" panose="02020603050405020304" pitchFamily="18" charset="0"/>
              </a:rPr>
              <a:t>                                                                                            </a:t>
            </a:r>
          </a:p>
        </p:txBody>
      </p:sp>
      <p:pic>
        <p:nvPicPr>
          <p:cNvPr id="6" name="Immagine 5" descr="Immagine che contiene diagramma&#10;&#10;Descrizione generata automaticamente">
            <a:extLst>
              <a:ext uri="{FF2B5EF4-FFF2-40B4-BE49-F238E27FC236}">
                <a16:creationId xmlns:a16="http://schemas.microsoft.com/office/drawing/2014/main" id="{38534022-8C6D-7C05-66FD-828E3AE53597}"/>
              </a:ext>
            </a:extLst>
          </p:cNvPr>
          <p:cNvPicPr>
            <a:picLocks noChangeAspect="1"/>
          </p:cNvPicPr>
          <p:nvPr/>
        </p:nvPicPr>
        <p:blipFill rotWithShape="1">
          <a:blip r:embed="rId6">
            <a:extLst>
              <a:ext uri="{28A0092B-C50C-407E-A947-70E740481C1C}">
                <a14:useLocalDpi xmlns:a14="http://schemas.microsoft.com/office/drawing/2010/main" val="0"/>
              </a:ext>
            </a:extLst>
          </a:blip>
          <a:srcRect l="1" t="360" r="1" b="-1586"/>
          <a:stretch/>
        </p:blipFill>
        <p:spPr bwMode="auto">
          <a:xfrm>
            <a:off x="7142479" y="750726"/>
            <a:ext cx="4746733" cy="5309307"/>
          </a:xfrm>
          <a:prstGeom prst="rect">
            <a:avLst/>
          </a:prstGeom>
          <a:noFill/>
        </p:spPr>
      </p:pic>
      <p:sp>
        <p:nvSpPr>
          <p:cNvPr id="23" name="Rectangle 22">
            <a:extLst>
              <a:ext uri="{FF2B5EF4-FFF2-40B4-BE49-F238E27FC236}">
                <a16:creationId xmlns:a16="http://schemas.microsoft.com/office/drawing/2014/main" id="{DAA6B357-A355-4674-B4E9-C0378611D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2925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000" r="-2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7536335" y="541292"/>
            <a:ext cx="4465631" cy="6192416"/>
          </a:xfrm>
        </p:spPr>
        <p:txBody>
          <a:bodyPr>
            <a:normAutofit/>
          </a:bodyPr>
          <a:lstStyle/>
          <a:p>
            <a:pPr marL="342900" indent="-342900" algn="l">
              <a:buFont typeface="Wingdings" panose="05000000000000000000" pitchFamily="2" charset="2"/>
              <a:buChar char="v"/>
            </a:pPr>
            <a:r>
              <a:rPr lang="it-IT" sz="2800" dirty="0">
                <a:solidFill>
                  <a:srgbClr val="FF0000"/>
                </a:solidFill>
                <a:latin typeface="Times New Roman" panose="02020603050405020304" pitchFamily="18" charset="0"/>
                <a:cs typeface="Times New Roman" panose="02020603050405020304" pitchFamily="18" charset="0"/>
              </a:rPr>
              <a:t>La risoluzione</a:t>
            </a:r>
          </a:p>
          <a:p>
            <a:pPr algn="l"/>
            <a:r>
              <a:rPr lang="it-IT" sz="2000" b="0" i="0" dirty="0">
                <a:solidFill>
                  <a:srgbClr val="000000"/>
                </a:solidFill>
                <a:effectLst/>
                <a:latin typeface="Times New Roman" panose="02020603050405020304" pitchFamily="18" charset="0"/>
                <a:cs typeface="Times New Roman" panose="02020603050405020304" pitchFamily="18" charset="0"/>
              </a:rPr>
              <a:t>Se il campione è una </a:t>
            </a:r>
            <a:r>
              <a:rPr lang="it-IT" sz="2000" b="1" i="0" dirty="0">
                <a:solidFill>
                  <a:srgbClr val="000000"/>
                </a:solidFill>
                <a:effectLst/>
                <a:latin typeface="Times New Roman" panose="02020603050405020304" pitchFamily="18" charset="0"/>
                <a:cs typeface="Times New Roman" panose="02020603050405020304" pitchFamily="18" charset="0"/>
              </a:rPr>
              <a:t>miscela</a:t>
            </a:r>
            <a:r>
              <a:rPr lang="it-IT" sz="2000" b="0" i="0" dirty="0">
                <a:solidFill>
                  <a:srgbClr val="000000"/>
                </a:solidFill>
                <a:effectLst/>
                <a:latin typeface="Times New Roman" panose="02020603050405020304" pitchFamily="18" charset="0"/>
                <a:cs typeface="Times New Roman" panose="02020603050405020304" pitchFamily="18" charset="0"/>
              </a:rPr>
              <a:t>, bisogna tenere presente che </a:t>
            </a:r>
            <a:r>
              <a:rPr lang="it-IT" sz="2000" b="1" i="0" dirty="0">
                <a:solidFill>
                  <a:srgbClr val="000000"/>
                </a:solidFill>
                <a:effectLst/>
                <a:latin typeface="Times New Roman" panose="02020603050405020304" pitchFamily="18" charset="0"/>
                <a:cs typeface="Times New Roman" panose="02020603050405020304" pitchFamily="18" charset="0"/>
              </a:rPr>
              <a:t>la risoluzione </a:t>
            </a:r>
            <a:r>
              <a:rPr lang="it-IT" sz="2000" b="0" i="0" dirty="0">
                <a:solidFill>
                  <a:srgbClr val="000000"/>
                </a:solidFill>
                <a:effectLst/>
                <a:latin typeface="Times New Roman" panose="02020603050405020304" pitchFamily="18" charset="0"/>
                <a:cs typeface="Times New Roman" panose="02020603050405020304" pitchFamily="18" charset="0"/>
              </a:rPr>
              <a:t>è influenzata da una serie di fattori, che si può riassumere a quanto simile sia l</a:t>
            </a:r>
            <a:r>
              <a:rPr lang="it-IT" sz="2000" b="1" i="0" dirty="0">
                <a:solidFill>
                  <a:srgbClr val="000000"/>
                </a:solidFill>
                <a:effectLst/>
                <a:latin typeface="Times New Roman" panose="02020603050405020304" pitchFamily="18" charset="0"/>
                <a:cs typeface="Times New Roman" panose="02020603050405020304" pitchFamily="18" charset="0"/>
              </a:rPr>
              <a:t>’</a:t>
            </a:r>
            <a:r>
              <a:rPr lang="it-IT" sz="2000" b="1" dirty="0">
                <a:latin typeface="Times New Roman" panose="02020603050405020304" pitchFamily="18" charset="0"/>
                <a:cs typeface="Times New Roman" panose="02020603050405020304" pitchFamily="18" charset="0"/>
              </a:rPr>
              <a:t>equilibrio</a:t>
            </a:r>
            <a:r>
              <a:rPr lang="it-IT" sz="2000" dirty="0">
                <a:latin typeface="Times New Roman" panose="02020603050405020304" pitchFamily="18" charset="0"/>
                <a:cs typeface="Times New Roman" panose="02020603050405020304" pitchFamily="18" charset="0"/>
              </a:rPr>
              <a:t> </a:t>
            </a:r>
            <a:r>
              <a:rPr lang="it-IT" sz="2000" b="1" dirty="0">
                <a:latin typeface="Times New Roman" panose="02020603050405020304" pitchFamily="18" charset="0"/>
                <a:cs typeface="Times New Roman" panose="02020603050405020304" pitchFamily="18" charset="0"/>
              </a:rPr>
              <a:t>di ripartizione </a:t>
            </a:r>
            <a:r>
              <a:rPr lang="it-IT" sz="2000" b="0" i="0" dirty="0">
                <a:solidFill>
                  <a:srgbClr val="000000"/>
                </a:solidFill>
                <a:effectLst/>
                <a:latin typeface="Times New Roman" panose="02020603050405020304" pitchFamily="18" charset="0"/>
                <a:cs typeface="Times New Roman" panose="02020603050405020304" pitchFamily="18" charset="0"/>
              </a:rPr>
              <a:t>tra la fase mobile e la fase stazionaria per i diversi composti. </a:t>
            </a:r>
          </a:p>
          <a:p>
            <a:pPr algn="l"/>
            <a:r>
              <a:rPr lang="it-IT" sz="2000" b="0" i="0" dirty="0">
                <a:solidFill>
                  <a:srgbClr val="000000"/>
                </a:solidFill>
                <a:effectLst/>
                <a:latin typeface="Times New Roman" panose="02020603050405020304" pitchFamily="18" charset="0"/>
                <a:cs typeface="Times New Roman" panose="02020603050405020304" pitchFamily="18" charset="0"/>
              </a:rPr>
              <a:t>Più è paragonabile l’equilibrio di ripartizione tra due sostanze dello stesso campione, maggiori sono le possibilità di co-eluizione con quindi una scarsa separazione.</a:t>
            </a:r>
          </a:p>
          <a:p>
            <a:pPr algn="l"/>
            <a:r>
              <a:rPr lang="it-IT" sz="2000" b="0" i="0" dirty="0">
                <a:solidFill>
                  <a:srgbClr val="000000"/>
                </a:solidFill>
                <a:effectLst/>
                <a:latin typeface="Times New Roman" panose="02020603050405020304" pitchFamily="18" charset="0"/>
                <a:cs typeface="Times New Roman" panose="02020603050405020304" pitchFamily="18" charset="0"/>
              </a:rPr>
              <a:t> </a:t>
            </a:r>
            <a:r>
              <a:rPr lang="it-IT" sz="2000" dirty="0">
                <a:solidFill>
                  <a:srgbClr val="000000"/>
                </a:solidFill>
                <a:latin typeface="Times New Roman" panose="02020603050405020304" pitchFamily="18" charset="0"/>
                <a:cs typeface="Times New Roman" panose="02020603050405020304" pitchFamily="18" charset="0"/>
              </a:rPr>
              <a:t>La </a:t>
            </a:r>
            <a:r>
              <a:rPr lang="it-IT" sz="2000" b="1" i="0" dirty="0">
                <a:solidFill>
                  <a:srgbClr val="000000"/>
                </a:solidFill>
                <a:effectLst/>
                <a:latin typeface="Times New Roman" panose="02020603050405020304" pitchFamily="18" charset="0"/>
                <a:cs typeface="Times New Roman" panose="02020603050405020304" pitchFamily="18" charset="0"/>
              </a:rPr>
              <a:t>polarità</a:t>
            </a:r>
            <a:r>
              <a:rPr lang="it-IT" sz="2000" b="0" i="0" dirty="0">
                <a:solidFill>
                  <a:srgbClr val="000000"/>
                </a:solidFill>
                <a:effectLst/>
                <a:latin typeface="Times New Roman" panose="02020603050405020304" pitchFamily="18" charset="0"/>
                <a:cs typeface="Times New Roman" panose="02020603050405020304" pitchFamily="18" charset="0"/>
              </a:rPr>
              <a:t> delle molecole influisce sulla scelta e composizione della fase mobile e di conseguenza sulla risoluzione dell’HPLC.</a:t>
            </a:r>
            <a:endParaRPr lang="it-IT" sz="2000" dirty="0">
              <a:solidFill>
                <a:srgbClr val="FF0000"/>
              </a:solidFill>
              <a:latin typeface="Times New Roman" panose="02020603050405020304" pitchFamily="18" charset="0"/>
              <a:cs typeface="Times New Roman" panose="02020603050405020304" pitchFamily="18" charset="0"/>
            </a:endParaRPr>
          </a:p>
        </p:txBody>
      </p:sp>
      <p:pic>
        <p:nvPicPr>
          <p:cNvPr id="6" name="Immagine 5">
            <a:extLst>
              <a:ext uri="{FF2B5EF4-FFF2-40B4-BE49-F238E27FC236}">
                <a16:creationId xmlns:a16="http://schemas.microsoft.com/office/drawing/2014/main" id="{D5F6831C-0160-A857-4925-586A08F7547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90034" y="2847703"/>
            <a:ext cx="6512560" cy="3613281"/>
          </a:xfrm>
          <a:prstGeom prst="rect">
            <a:avLst/>
          </a:prstGeom>
          <a:solidFill>
            <a:schemeClr val="bg1"/>
          </a:solidFill>
        </p:spPr>
      </p:pic>
    </p:spTree>
    <p:extLst>
      <p:ext uri="{BB962C8B-B14F-4D97-AF65-F5344CB8AC3E}">
        <p14:creationId xmlns:p14="http://schemas.microsoft.com/office/powerpoint/2010/main" val="32871757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129359" y="1108803"/>
            <a:ext cx="11933281" cy="1433809"/>
          </a:xfrm>
        </p:spPr>
        <p:txBody>
          <a:bodyPr>
            <a:normAutofit/>
          </a:bodyPr>
          <a:lstStyle/>
          <a:p>
            <a:pPr algn="l"/>
            <a:r>
              <a:rPr lang="it-IT" sz="2000" dirty="0">
                <a:latin typeface="Times New Roman" panose="02020603050405020304" pitchFamily="18" charset="0"/>
                <a:cs typeface="Times New Roman" panose="02020603050405020304" pitchFamily="18" charset="0"/>
              </a:rPr>
              <a:t>La strumentazione utilizzata per la cromatografia liquida ad alta prestazione, A causa delle elevate pressioni di esercizio, è molto più elaborata e costosa rispetto a quella impiegata in altri tipi di cromatografia.</a:t>
            </a:r>
          </a:p>
        </p:txBody>
      </p:sp>
      <p:sp>
        <p:nvSpPr>
          <p:cNvPr id="4" name="CasellaDiTesto 3">
            <a:extLst>
              <a:ext uri="{FF2B5EF4-FFF2-40B4-BE49-F238E27FC236}">
                <a16:creationId xmlns:a16="http://schemas.microsoft.com/office/drawing/2014/main" id="{B5CC65C5-02E2-79B1-852E-BC29320B7D77}"/>
              </a:ext>
            </a:extLst>
          </p:cNvPr>
          <p:cNvSpPr txBox="1"/>
          <p:nvPr/>
        </p:nvSpPr>
        <p:spPr>
          <a:xfrm>
            <a:off x="4066477" y="263895"/>
            <a:ext cx="5282104" cy="1015663"/>
          </a:xfrm>
          <a:prstGeom prst="rect">
            <a:avLst/>
          </a:prstGeom>
          <a:noFill/>
        </p:spPr>
        <p:txBody>
          <a:bodyPr wrap="square" rtlCol="0">
            <a:spAutoFit/>
          </a:bodyPr>
          <a:lstStyle/>
          <a:p>
            <a:r>
              <a:rPr lang="it-IT" sz="3200" b="1" dirty="0">
                <a:solidFill>
                  <a:schemeClr val="accent6">
                    <a:lumMod val="75000"/>
                  </a:schemeClr>
                </a:solidFill>
                <a:latin typeface="Times New Roman" panose="02020603050405020304" pitchFamily="18" charset="0"/>
                <a:cs typeface="Times New Roman" panose="02020603050405020304" pitchFamily="18" charset="0"/>
              </a:rPr>
              <a:t>STRUMENTAZIONE</a:t>
            </a:r>
          </a:p>
          <a:p>
            <a:endParaRPr lang="it-IT" sz="2800" dirty="0">
              <a:latin typeface="Times New Roman" panose="02020603050405020304" pitchFamily="18" charset="0"/>
              <a:cs typeface="Times New Roman" panose="02020603050405020304" pitchFamily="18" charset="0"/>
            </a:endParaRPr>
          </a:p>
        </p:txBody>
      </p:sp>
      <p:sp>
        <p:nvSpPr>
          <p:cNvPr id="10" name="CasellaDiTesto 9">
            <a:extLst>
              <a:ext uri="{FF2B5EF4-FFF2-40B4-BE49-F238E27FC236}">
                <a16:creationId xmlns:a16="http://schemas.microsoft.com/office/drawing/2014/main" id="{F7030B29-83E3-E176-121C-058B1F2DF57F}"/>
              </a:ext>
            </a:extLst>
          </p:cNvPr>
          <p:cNvSpPr txBox="1"/>
          <p:nvPr/>
        </p:nvSpPr>
        <p:spPr>
          <a:xfrm>
            <a:off x="7330410" y="2622773"/>
            <a:ext cx="4036342" cy="3139321"/>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La strumentazione prevede:</a:t>
            </a:r>
          </a:p>
          <a:p>
            <a:pPr marL="285750" indent="-285750">
              <a:buFont typeface="Arial" panose="020B0604020202020204" pitchFamily="34" charset="0"/>
              <a:buChar char="•"/>
            </a:pPr>
            <a:r>
              <a:rPr lang="it-IT" sz="2000" dirty="0">
                <a:latin typeface="Times New Roman" panose="02020603050405020304" pitchFamily="18" charset="0"/>
                <a:cs typeface="Times New Roman" panose="02020603050405020304" pitchFamily="18" charset="0"/>
              </a:rPr>
              <a:t>contenitori per i solventi;</a:t>
            </a:r>
          </a:p>
          <a:p>
            <a:pPr marL="285750" indent="-285750">
              <a:buFont typeface="Arial" panose="020B0604020202020204" pitchFamily="34" charset="0"/>
              <a:buChar char="•"/>
            </a:pPr>
            <a:r>
              <a:rPr lang="it-IT" sz="2000" dirty="0">
                <a:latin typeface="Times New Roman" panose="02020603050405020304" pitchFamily="18" charset="0"/>
                <a:cs typeface="Times New Roman" panose="02020603050405020304" pitchFamily="18" charset="0"/>
              </a:rPr>
              <a:t>sistema di erogazione del solvente (pompa);</a:t>
            </a:r>
          </a:p>
          <a:p>
            <a:pPr marL="285750" indent="-285750">
              <a:buFont typeface="Arial" panose="020B0604020202020204" pitchFamily="34" charset="0"/>
              <a:buChar char="•"/>
            </a:pPr>
            <a:r>
              <a:rPr lang="it-IT" sz="2000" dirty="0">
                <a:latin typeface="Times New Roman" panose="02020603050405020304" pitchFamily="18" charset="0"/>
                <a:cs typeface="Times New Roman" panose="02020603050405020304" pitchFamily="18" charset="0"/>
              </a:rPr>
              <a:t>sistema di iniezione del campione;</a:t>
            </a:r>
          </a:p>
          <a:p>
            <a:pPr marL="285750" indent="-285750">
              <a:buFont typeface="Arial" panose="020B0604020202020204" pitchFamily="34" charset="0"/>
              <a:buChar char="•"/>
            </a:pPr>
            <a:r>
              <a:rPr lang="it-IT" sz="2000" dirty="0">
                <a:latin typeface="Times New Roman" panose="02020603050405020304" pitchFamily="18" charset="0"/>
                <a:cs typeface="Times New Roman" panose="02020603050405020304" pitchFamily="18" charset="0"/>
              </a:rPr>
              <a:t>colonna (che nella maggior parte dei casi è posta all’interno di un termostato); </a:t>
            </a:r>
          </a:p>
          <a:p>
            <a:pPr marL="285750" indent="-285750">
              <a:buFont typeface="Arial" panose="020B0604020202020204" pitchFamily="34" charset="0"/>
              <a:buChar char="•"/>
            </a:pPr>
            <a:r>
              <a:rPr lang="it-IT" sz="2000" dirty="0">
                <a:latin typeface="Times New Roman" panose="02020603050405020304" pitchFamily="18" charset="0"/>
                <a:cs typeface="Times New Roman" panose="02020603050405020304" pitchFamily="18" charset="0"/>
              </a:rPr>
              <a:t>Rivelatore.</a:t>
            </a:r>
          </a:p>
          <a:p>
            <a:endParaRPr lang="it-IT" dirty="0">
              <a:latin typeface="Times New Roman" panose="02020603050405020304" pitchFamily="18" charset="0"/>
              <a:cs typeface="Times New Roman" panose="02020603050405020304" pitchFamily="18" charset="0"/>
            </a:endParaRPr>
          </a:p>
        </p:txBody>
      </p:sp>
      <p:pic>
        <p:nvPicPr>
          <p:cNvPr id="12" name="Immagine 11" descr="Immagine che contiene diagramma&#10;&#10;Descrizione generata automaticamente">
            <a:extLst>
              <a:ext uri="{FF2B5EF4-FFF2-40B4-BE49-F238E27FC236}">
                <a16:creationId xmlns:a16="http://schemas.microsoft.com/office/drawing/2014/main" id="{FB6B59B4-6A52-7533-9954-6A1F65862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44" y="2024743"/>
            <a:ext cx="6928316" cy="4335383"/>
          </a:xfrm>
          <a:prstGeom prst="rect">
            <a:avLst/>
          </a:prstGeom>
        </p:spPr>
      </p:pic>
    </p:spTree>
    <p:extLst>
      <p:ext uri="{BB962C8B-B14F-4D97-AF65-F5344CB8AC3E}">
        <p14:creationId xmlns:p14="http://schemas.microsoft.com/office/powerpoint/2010/main" val="12250691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magine 8" descr="Immagine che contiene interno, soffitto, cucina, elettrodomestico&#10;&#10;Descrizione generata automaticamente">
            <a:extLst>
              <a:ext uri="{FF2B5EF4-FFF2-40B4-BE49-F238E27FC236}">
                <a16:creationId xmlns:a16="http://schemas.microsoft.com/office/drawing/2014/main" id="{DE54B312-3FCE-429A-FD38-2BD676AD210F}"/>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30000"/>
                    </a14:imgEffect>
                    <a14:imgEffect>
                      <a14:brightnessContrast bright="14000"/>
                    </a14:imgEffect>
                  </a14:imgLayer>
                </a14:imgProps>
              </a:ext>
              <a:ext uri="{28A0092B-C50C-407E-A947-70E740481C1C}">
                <a14:useLocalDpi xmlns:a14="http://schemas.microsoft.com/office/drawing/2010/main" val="0"/>
              </a:ext>
            </a:extLst>
          </a:blip>
          <a:srcRect t="2174"/>
          <a:stretch/>
        </p:blipFill>
        <p:spPr>
          <a:xfrm>
            <a:off x="20" y="1"/>
            <a:ext cx="12191980" cy="6857999"/>
          </a:xfrm>
          <a:prstGeom prst="rect">
            <a:avLst/>
          </a:prstGeom>
          <a:ln>
            <a:noFill/>
          </a:ln>
          <a:effectLst>
            <a:outerShdw dist="139700" dir="2700000" algn="tl" rotWithShape="0">
              <a:srgbClr val="333333"/>
            </a:outerShdw>
          </a:effectLst>
        </p:spPr>
      </p:pic>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1122362"/>
            <a:ext cx="9144000" cy="2900518"/>
          </a:xfrm>
        </p:spPr>
        <p:txBody>
          <a:bodyPr>
            <a:normAutofit/>
          </a:bodyPr>
          <a:lstStyle/>
          <a:p>
            <a:br>
              <a:rPr lang="it-IT">
                <a:solidFill>
                  <a:srgbClr val="FFFFFF"/>
                </a:solidFill>
              </a:rPr>
            </a:br>
            <a:endParaRPr lang="it-IT">
              <a:solidFill>
                <a:srgbClr val="FFFFFF"/>
              </a:solidFill>
            </a:endParaRPr>
          </a:p>
        </p:txBody>
      </p:sp>
      <p:pic>
        <p:nvPicPr>
          <p:cNvPr id="4" name="Immagine 3">
            <a:extLst>
              <a:ext uri="{FF2B5EF4-FFF2-40B4-BE49-F238E27FC236}">
                <a16:creationId xmlns:a16="http://schemas.microsoft.com/office/drawing/2014/main" id="{170CF683-B391-4E2B-A2EC-F3E29A5CF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180" y="586810"/>
            <a:ext cx="5622523" cy="1389474"/>
          </a:xfrm>
          <a:prstGeom prst="rect">
            <a:avLst/>
          </a:prstGeom>
        </p:spPr>
      </p:pic>
    </p:spTree>
    <p:extLst>
      <p:ext uri="{BB962C8B-B14F-4D97-AF65-F5344CB8AC3E}">
        <p14:creationId xmlns:p14="http://schemas.microsoft.com/office/powerpoint/2010/main" val="2998376847"/>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2905245" y="1291627"/>
            <a:ext cx="10769786" cy="2227077"/>
          </a:xfrm>
        </p:spPr>
        <p:txBody>
          <a:bodyPr>
            <a:normAutofit/>
          </a:bodyPr>
          <a:lstStyle/>
          <a:p>
            <a:r>
              <a:rPr lang="it-IT" sz="3200" b="1" dirty="0">
                <a:solidFill>
                  <a:srgbClr val="00B050"/>
                </a:solidFill>
                <a:latin typeface="Freestyle Script" panose="030804020302050B0404" pitchFamily="66" charset="0"/>
                <a:cs typeface="Times New Roman" panose="02020603050405020304" pitchFamily="18" charset="0"/>
              </a:rPr>
              <a:t>I CONTENITORI PER I SOLVENTI</a:t>
            </a:r>
          </a:p>
          <a:p>
            <a:endParaRPr lang="it-IT" sz="2000" dirty="0">
              <a:latin typeface="Times New Roman" panose="02020603050405020304" pitchFamily="18" charset="0"/>
              <a:cs typeface="Times New Roman" panose="02020603050405020304" pitchFamily="18" charset="0"/>
            </a:endParaRPr>
          </a:p>
        </p:txBody>
      </p:sp>
      <p:sp>
        <p:nvSpPr>
          <p:cNvPr id="5" name="CasellaDiTesto 4">
            <a:extLst>
              <a:ext uri="{FF2B5EF4-FFF2-40B4-BE49-F238E27FC236}">
                <a16:creationId xmlns:a16="http://schemas.microsoft.com/office/drawing/2014/main" id="{6472B83A-231C-E05A-9F0E-EA9DB740C812}"/>
              </a:ext>
            </a:extLst>
          </p:cNvPr>
          <p:cNvSpPr txBox="1"/>
          <p:nvPr/>
        </p:nvSpPr>
        <p:spPr>
          <a:xfrm>
            <a:off x="3440157" y="258078"/>
            <a:ext cx="6094428" cy="584775"/>
          </a:xfrm>
          <a:prstGeom prst="rect">
            <a:avLst/>
          </a:prstGeom>
          <a:noFill/>
        </p:spPr>
        <p:txBody>
          <a:bodyPr wrap="square">
            <a:spAutoFit/>
          </a:bodyPr>
          <a:lstStyle/>
          <a:p>
            <a:r>
              <a:rPr lang="it-IT" sz="3200" b="1" dirty="0">
                <a:solidFill>
                  <a:schemeClr val="accent6">
                    <a:lumMod val="75000"/>
                  </a:schemeClr>
                </a:solidFill>
                <a:latin typeface="Times New Roman" panose="02020603050405020304" pitchFamily="18" charset="0"/>
                <a:cs typeface="Times New Roman" panose="02020603050405020304" pitchFamily="18" charset="0"/>
              </a:rPr>
              <a:t>STRUMENTAZIONE</a:t>
            </a:r>
          </a:p>
        </p:txBody>
      </p:sp>
      <p:pic>
        <p:nvPicPr>
          <p:cNvPr id="7" name="Immagine 6" descr="Immagine che contiene interno&#10;&#10;Descrizione generata automaticamente">
            <a:extLst>
              <a:ext uri="{FF2B5EF4-FFF2-40B4-BE49-F238E27FC236}">
                <a16:creationId xmlns:a16="http://schemas.microsoft.com/office/drawing/2014/main" id="{0577F226-27B8-3D71-830C-78E208E29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541" y="981097"/>
            <a:ext cx="3979786" cy="2984840"/>
          </a:xfrm>
          <a:prstGeom prst="ellipse">
            <a:avLst/>
          </a:prstGeom>
          <a:ln>
            <a:noFill/>
          </a:ln>
          <a:effectLst>
            <a:softEdge rad="112500"/>
          </a:effectLst>
        </p:spPr>
      </p:pic>
      <p:sp>
        <p:nvSpPr>
          <p:cNvPr id="8" name="CasellaDiTesto 7">
            <a:extLst>
              <a:ext uri="{FF2B5EF4-FFF2-40B4-BE49-F238E27FC236}">
                <a16:creationId xmlns:a16="http://schemas.microsoft.com/office/drawing/2014/main" id="{3BFAAFB7-C8A2-7F18-25A0-332CC9B84025}"/>
              </a:ext>
            </a:extLst>
          </p:cNvPr>
          <p:cNvSpPr txBox="1"/>
          <p:nvPr/>
        </p:nvSpPr>
        <p:spPr>
          <a:xfrm>
            <a:off x="201340" y="1768384"/>
            <a:ext cx="7366829" cy="2031325"/>
          </a:xfrm>
          <a:prstGeom prst="rect">
            <a:avLst/>
          </a:prstGeom>
          <a:noFill/>
        </p:spPr>
        <p:txBody>
          <a:bodyPr wrap="square" rtlCol="0">
            <a:spAutoFit/>
          </a:bodyPr>
          <a:lstStyle/>
          <a:p>
            <a:pPr marL="285750" indent="-28575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I contenitori usati per le fasi mobili possono essere in vetro o acciaio inossidabile. </a:t>
            </a:r>
          </a:p>
          <a:p>
            <a:pPr marL="285750" indent="-28575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La capacità varia da 500 ml a 2 litri.</a:t>
            </a:r>
          </a:p>
          <a:p>
            <a:pPr marL="285750" indent="-28575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I solventi devono essere privi di impurità, compresi gas disciolti e particolato, per non inficiare la bontà dell'analisi; per questo motivo i contenitori integrano spesso </a:t>
            </a:r>
            <a:r>
              <a:rPr lang="it-IT" dirty="0" err="1">
                <a:latin typeface="Times New Roman" panose="02020603050405020304" pitchFamily="18" charset="0"/>
                <a:cs typeface="Times New Roman" panose="02020603050405020304" pitchFamily="18" charset="0"/>
              </a:rPr>
              <a:t>degasatori</a:t>
            </a:r>
            <a:r>
              <a:rPr lang="it-IT" dirty="0">
                <a:latin typeface="Times New Roman" panose="02020603050405020304" pitchFamily="18" charset="0"/>
                <a:cs typeface="Times New Roman" panose="02020603050405020304" pitchFamily="18" charset="0"/>
              </a:rPr>
              <a:t>, distillatori e sistemi di filtraggio. </a:t>
            </a:r>
          </a:p>
          <a:p>
            <a:endParaRPr lang="it-IT" dirty="0">
              <a:latin typeface="Times New Roman" panose="02020603050405020304" pitchFamily="18" charset="0"/>
              <a:cs typeface="Times New Roman" panose="02020603050405020304" pitchFamily="18" charset="0"/>
            </a:endParaRPr>
          </a:p>
        </p:txBody>
      </p:sp>
      <p:sp>
        <p:nvSpPr>
          <p:cNvPr id="11" name="CasellaDiTesto 10">
            <a:extLst>
              <a:ext uri="{FF2B5EF4-FFF2-40B4-BE49-F238E27FC236}">
                <a16:creationId xmlns:a16="http://schemas.microsoft.com/office/drawing/2014/main" id="{9D52EEE4-DFD1-50AD-0829-5BBAF9062882}"/>
              </a:ext>
            </a:extLst>
          </p:cNvPr>
          <p:cNvSpPr txBox="1"/>
          <p:nvPr/>
        </p:nvSpPr>
        <p:spPr>
          <a:xfrm>
            <a:off x="2801074" y="4104181"/>
            <a:ext cx="6852212" cy="584775"/>
          </a:xfrm>
          <a:prstGeom prst="rect">
            <a:avLst/>
          </a:prstGeom>
          <a:noFill/>
        </p:spPr>
        <p:txBody>
          <a:bodyPr wrap="square" rtlCol="0">
            <a:spAutoFit/>
          </a:bodyPr>
          <a:lstStyle/>
          <a:p>
            <a:r>
              <a:rPr lang="it-IT" sz="3200" b="1" dirty="0">
                <a:solidFill>
                  <a:srgbClr val="002060"/>
                </a:solidFill>
                <a:latin typeface="Freestyle Script" panose="030804020302050B0404" pitchFamily="66" charset="0"/>
              </a:rPr>
              <a:t>ELUIZIONE </a:t>
            </a:r>
            <a:r>
              <a:rPr lang="it-IT" sz="3200" b="1" dirty="0">
                <a:solidFill>
                  <a:schemeClr val="accent4">
                    <a:lumMod val="50000"/>
                  </a:schemeClr>
                </a:solidFill>
                <a:latin typeface="Freestyle Script" panose="030804020302050B0404" pitchFamily="66" charset="0"/>
              </a:rPr>
              <a:t>ISOCRATICA</a:t>
            </a:r>
            <a:r>
              <a:rPr lang="it-IT" sz="3200" b="1" dirty="0">
                <a:solidFill>
                  <a:srgbClr val="002060"/>
                </a:solidFill>
                <a:latin typeface="Freestyle Script" panose="030804020302050B0404" pitchFamily="66" charset="0"/>
              </a:rPr>
              <a:t> E </a:t>
            </a:r>
            <a:r>
              <a:rPr lang="it-IT" sz="3200" b="1" dirty="0">
                <a:latin typeface="Freestyle Script" panose="030804020302050B0404" pitchFamily="66" charset="0"/>
              </a:rPr>
              <a:t>A GRADIENTE </a:t>
            </a:r>
          </a:p>
        </p:txBody>
      </p:sp>
      <p:sp>
        <p:nvSpPr>
          <p:cNvPr id="13" name="Freccia in giù 12">
            <a:extLst>
              <a:ext uri="{FF2B5EF4-FFF2-40B4-BE49-F238E27FC236}">
                <a16:creationId xmlns:a16="http://schemas.microsoft.com/office/drawing/2014/main" id="{DD85A4E5-3C0A-DF58-1429-1E28540ED0C4}"/>
              </a:ext>
            </a:extLst>
          </p:cNvPr>
          <p:cNvSpPr/>
          <p:nvPr/>
        </p:nvSpPr>
        <p:spPr>
          <a:xfrm rot="1752849">
            <a:off x="4272328" y="4532189"/>
            <a:ext cx="625032" cy="1113002"/>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4B3D6983-8E99-A347-CF5C-5368C3AF4053}"/>
              </a:ext>
            </a:extLst>
          </p:cNvPr>
          <p:cNvSpPr txBox="1"/>
          <p:nvPr/>
        </p:nvSpPr>
        <p:spPr>
          <a:xfrm>
            <a:off x="3034625" y="5642168"/>
            <a:ext cx="2442258" cy="923330"/>
          </a:xfrm>
          <a:prstGeom prst="rect">
            <a:avLst/>
          </a:prstGeom>
          <a:noFill/>
        </p:spPr>
        <p:txBody>
          <a:bodyPr wrap="square" rtlCol="0">
            <a:spAutoFit/>
          </a:bodyPr>
          <a:lstStyle/>
          <a:p>
            <a:r>
              <a:rPr lang="it-IT" dirty="0">
                <a:solidFill>
                  <a:schemeClr val="accent4">
                    <a:lumMod val="50000"/>
                  </a:schemeClr>
                </a:solidFill>
                <a:latin typeface="Times New Roman" panose="02020603050405020304" pitchFamily="18" charset="0"/>
                <a:cs typeface="Times New Roman" panose="02020603050405020304" pitchFamily="18" charset="0"/>
              </a:rPr>
              <a:t>Usando un eluente la cui composizione non vari durante l'analisi.</a:t>
            </a:r>
          </a:p>
        </p:txBody>
      </p:sp>
      <p:sp>
        <p:nvSpPr>
          <p:cNvPr id="15" name="Freccia in giù 14">
            <a:extLst>
              <a:ext uri="{FF2B5EF4-FFF2-40B4-BE49-F238E27FC236}">
                <a16:creationId xmlns:a16="http://schemas.microsoft.com/office/drawing/2014/main" id="{CFB7534F-1496-FC42-B66F-B46C3ECE41FB}"/>
              </a:ext>
            </a:extLst>
          </p:cNvPr>
          <p:cNvSpPr/>
          <p:nvPr/>
        </p:nvSpPr>
        <p:spPr>
          <a:xfrm rot="20454824">
            <a:off x="7097522" y="4609839"/>
            <a:ext cx="587466" cy="76717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7" name="CasellaDiTesto 16">
            <a:extLst>
              <a:ext uri="{FF2B5EF4-FFF2-40B4-BE49-F238E27FC236}">
                <a16:creationId xmlns:a16="http://schemas.microsoft.com/office/drawing/2014/main" id="{CA287BA3-5DF6-D285-5F22-13D0BA00B114}"/>
              </a:ext>
            </a:extLst>
          </p:cNvPr>
          <p:cNvSpPr txBox="1"/>
          <p:nvPr/>
        </p:nvSpPr>
        <p:spPr>
          <a:xfrm>
            <a:off x="6227180" y="5403016"/>
            <a:ext cx="4849791" cy="1354217"/>
          </a:xfrm>
          <a:prstGeom prst="rect">
            <a:avLst/>
          </a:prstGeom>
          <a:noFill/>
        </p:spPr>
        <p:txBody>
          <a:bodyPr wrap="square">
            <a:spAutoFit/>
          </a:bodyPr>
          <a:lstStyle/>
          <a:p>
            <a:r>
              <a:rPr lang="it-IT" dirty="0"/>
              <a:t> </a:t>
            </a:r>
            <a:r>
              <a:rPr lang="it-IT" sz="1600" dirty="0">
                <a:latin typeface="Times New Roman" panose="02020603050405020304" pitchFamily="18" charset="0"/>
                <a:cs typeface="Times New Roman" panose="02020603050405020304" pitchFamily="18" charset="0"/>
              </a:rPr>
              <a:t>La natura dell'eluente varia durante l'analisi in maniera continua o a gradini. Per operare con l'eluizione a gradiente è necessario che lo strumento sia dotato di una camera di miscelazione in cui siano miscelati i solventi prelevati dai contenitori per poi inviarli nella colonna.</a:t>
            </a:r>
            <a:endParaRPr lang="it-IT" sz="1600" dirty="0"/>
          </a:p>
        </p:txBody>
      </p:sp>
    </p:spTree>
    <p:extLst>
      <p:ext uri="{BB962C8B-B14F-4D97-AF65-F5344CB8AC3E}">
        <p14:creationId xmlns:p14="http://schemas.microsoft.com/office/powerpoint/2010/main" val="3385004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973424" y="-480640"/>
            <a:ext cx="8245151" cy="1246868"/>
          </a:xfrm>
        </p:spPr>
        <p:txBody>
          <a:bodyPr>
            <a:normAutofit/>
          </a:bodyPr>
          <a:lstStyle/>
          <a:p>
            <a:r>
              <a:rPr lang="it-IT" sz="3200" b="1" dirty="0">
                <a:solidFill>
                  <a:schemeClr val="accent6">
                    <a:lumMod val="75000"/>
                  </a:schemeClr>
                </a:solidFill>
                <a:latin typeface="Times New Roman" panose="02020603050405020304" pitchFamily="18" charset="0"/>
                <a:cs typeface="Times New Roman" panose="02020603050405020304" pitchFamily="18" charset="0"/>
              </a:rPr>
              <a:t>STRUMENTAZIONE</a:t>
            </a: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243068" y="2314467"/>
            <a:ext cx="5648446" cy="4109481"/>
          </a:xfrm>
        </p:spPr>
        <p:txBody>
          <a:bodyPr>
            <a:normAutofit/>
          </a:bodyPr>
          <a:lstStyle/>
          <a:p>
            <a:pPr marL="342900" indent="-342900" algn="l">
              <a:buFont typeface="Arial" panose="020B0604020202020204" pitchFamily="34" charset="0"/>
              <a:buChar char="•"/>
            </a:pPr>
            <a:r>
              <a:rPr lang="it-IT" sz="1800" dirty="0">
                <a:latin typeface="Times New Roman" panose="02020603050405020304" pitchFamily="18" charset="0"/>
                <a:cs typeface="Times New Roman" panose="02020603050405020304" pitchFamily="18" charset="0"/>
              </a:rPr>
              <a:t>capacità di sostenere pressioni fino a 6000 psi;</a:t>
            </a:r>
          </a:p>
          <a:p>
            <a:pPr marL="342900" indent="-342900" algn="l">
              <a:buFont typeface="Arial" panose="020B0604020202020204" pitchFamily="34" charset="0"/>
              <a:buChar char="•"/>
            </a:pPr>
            <a:r>
              <a:rPr lang="it-IT" sz="1800" dirty="0">
                <a:latin typeface="Times New Roman" panose="02020603050405020304" pitchFamily="18" charset="0"/>
                <a:cs typeface="Times New Roman" panose="02020603050405020304" pitchFamily="18" charset="0"/>
              </a:rPr>
              <a:t>garantire un flusso costante;</a:t>
            </a:r>
          </a:p>
          <a:p>
            <a:pPr marL="342900" indent="-342900" algn="l">
              <a:buFont typeface="Arial" panose="020B0604020202020204" pitchFamily="34" charset="0"/>
              <a:buChar char="•"/>
            </a:pPr>
            <a:r>
              <a:rPr lang="it-IT" sz="1800" dirty="0">
                <a:latin typeface="Times New Roman" panose="02020603050405020304" pitchFamily="18" charset="0"/>
                <a:cs typeface="Times New Roman" panose="02020603050405020304" pitchFamily="18" charset="0"/>
              </a:rPr>
              <a:t>erogare flussi di fase mobile nell'intervallo comunemente compreso tra 0,1 e 10 ml/min;</a:t>
            </a:r>
          </a:p>
          <a:p>
            <a:pPr marL="342900" indent="-342900" algn="l">
              <a:buFont typeface="Arial" panose="020B0604020202020204" pitchFamily="34" charset="0"/>
              <a:buChar char="•"/>
            </a:pPr>
            <a:r>
              <a:rPr lang="it-IT" sz="1800" dirty="0">
                <a:latin typeface="Times New Roman" panose="02020603050405020304" pitchFamily="18" charset="0"/>
                <a:cs typeface="Times New Roman" panose="02020603050405020304" pitchFamily="18" charset="0"/>
              </a:rPr>
              <a:t>garantire la riproducibilità del flusso relativa maggiore o uguale allo 0,5%;</a:t>
            </a:r>
          </a:p>
          <a:p>
            <a:pPr marL="342900" indent="-342900" algn="l">
              <a:buFont typeface="Arial" panose="020B0604020202020204" pitchFamily="34" charset="0"/>
              <a:buChar char="•"/>
            </a:pPr>
            <a:r>
              <a:rPr lang="it-IT" sz="1800" dirty="0">
                <a:latin typeface="Times New Roman" panose="02020603050405020304" pitchFamily="18" charset="0"/>
                <a:cs typeface="Times New Roman" panose="02020603050405020304" pitchFamily="18" charset="0"/>
              </a:rPr>
              <a:t>resistenza alla corrosione.</a:t>
            </a:r>
          </a:p>
          <a:p>
            <a:pPr algn="l"/>
            <a:r>
              <a:rPr lang="it-IT" sz="1800" dirty="0">
                <a:latin typeface="Times New Roman" panose="02020603050405020304" pitchFamily="18" charset="0"/>
                <a:cs typeface="Times New Roman" panose="02020603050405020304" pitchFamily="18" charset="0"/>
              </a:rPr>
              <a:t>I principali tipi di pompe impiegate negli strumenti sono: pompe reciprocanti , pompe a siringa e pompe pneumatiche.</a:t>
            </a:r>
          </a:p>
          <a:p>
            <a:pPr algn="l"/>
            <a:r>
              <a:rPr lang="it-IT" sz="1800" dirty="0">
                <a:latin typeface="Times New Roman" panose="02020603050405020304" pitchFamily="18" charset="0"/>
                <a:cs typeface="Times New Roman" panose="02020603050405020304" pitchFamily="18" charset="0"/>
              </a:rPr>
              <a:t>Ad oggi le maggiormente usate sono le pompe reciprocanti.</a:t>
            </a:r>
          </a:p>
          <a:p>
            <a:pPr algn="l"/>
            <a:endParaRPr lang="it-IT" sz="1800" dirty="0">
              <a:latin typeface="Times New Roman" panose="02020603050405020304" pitchFamily="18" charset="0"/>
              <a:cs typeface="Times New Roman" panose="02020603050405020304" pitchFamily="18" charset="0"/>
            </a:endParaRPr>
          </a:p>
        </p:txBody>
      </p:sp>
      <p:sp>
        <p:nvSpPr>
          <p:cNvPr id="5" name="CasellaDiTesto 4">
            <a:extLst>
              <a:ext uri="{FF2B5EF4-FFF2-40B4-BE49-F238E27FC236}">
                <a16:creationId xmlns:a16="http://schemas.microsoft.com/office/drawing/2014/main" id="{B7ADA657-423D-1C2C-51A1-AE8AAE81C0F4}"/>
              </a:ext>
            </a:extLst>
          </p:cNvPr>
          <p:cNvSpPr txBox="1"/>
          <p:nvPr/>
        </p:nvSpPr>
        <p:spPr>
          <a:xfrm>
            <a:off x="243068" y="1247960"/>
            <a:ext cx="10993055" cy="584775"/>
          </a:xfrm>
          <a:prstGeom prst="rect">
            <a:avLst/>
          </a:prstGeom>
          <a:noFill/>
        </p:spPr>
        <p:txBody>
          <a:bodyPr wrap="square">
            <a:spAutoFit/>
          </a:bodyPr>
          <a:lstStyle/>
          <a:p>
            <a:r>
              <a:rPr lang="it-IT" sz="3200" b="1" dirty="0">
                <a:solidFill>
                  <a:srgbClr val="00B050"/>
                </a:solidFill>
                <a:latin typeface="Freestyle Script" panose="030804020302050B0404" pitchFamily="66" charset="0"/>
              </a:rPr>
              <a:t>LE POMPE PER HPLC </a:t>
            </a:r>
            <a:r>
              <a:rPr lang="it-IT" dirty="0">
                <a:latin typeface="Times New Roman" panose="02020603050405020304" pitchFamily="18" charset="0"/>
                <a:cs typeface="Times New Roman" panose="02020603050405020304" pitchFamily="18" charset="0"/>
              </a:rPr>
              <a:t>devono soddisfare requisiti molto stringenti, tra i quali i più importanti sono:</a:t>
            </a:r>
          </a:p>
        </p:txBody>
      </p:sp>
      <p:pic>
        <p:nvPicPr>
          <p:cNvPr id="9" name="Immagine 8" descr="Immagine che contiene interno, microscopio&#10;&#10;Descrizione generata automaticamente">
            <a:extLst>
              <a:ext uri="{FF2B5EF4-FFF2-40B4-BE49-F238E27FC236}">
                <a16:creationId xmlns:a16="http://schemas.microsoft.com/office/drawing/2014/main" id="{C3CFB109-B2AB-856D-E19D-584CD4601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564" y="2446363"/>
            <a:ext cx="5281733"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576861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8269187" y="3310316"/>
            <a:ext cx="3701605" cy="4152122"/>
          </a:xfrm>
        </p:spPr>
        <p:txBody>
          <a:bodyPr>
            <a:normAutofit/>
          </a:bodyPr>
          <a:lstStyle/>
          <a:p>
            <a:r>
              <a:rPr lang="it-IT" b="1" dirty="0">
                <a:solidFill>
                  <a:schemeClr val="accent6">
                    <a:lumMod val="75000"/>
                  </a:schemeClr>
                </a:solidFill>
                <a:latin typeface="Freestyle Script" panose="030804020302050B0404" pitchFamily="66" charset="0"/>
                <a:cs typeface="Times New Roman" panose="02020603050405020304" pitchFamily="18" charset="0"/>
              </a:rPr>
              <a:t>POMPE PNEUMATICHE</a:t>
            </a:r>
            <a:r>
              <a:rPr lang="it-IT" sz="1800" b="1" dirty="0">
                <a:solidFill>
                  <a:schemeClr val="accent6">
                    <a:lumMod val="75000"/>
                  </a:schemeClr>
                </a:solidFill>
                <a:latin typeface="Times New Roman" panose="02020603050405020304" pitchFamily="18" charset="0"/>
                <a:cs typeface="Times New Roman" panose="02020603050405020304" pitchFamily="18" charset="0"/>
              </a:rPr>
              <a:t>: </a:t>
            </a:r>
            <a:r>
              <a:rPr lang="it-IT" sz="1800" dirty="0">
                <a:latin typeface="Times New Roman" panose="02020603050405020304" pitchFamily="18" charset="0"/>
                <a:cs typeface="Times New Roman" panose="02020603050405020304" pitchFamily="18" charset="0"/>
              </a:rPr>
              <a:t>il solvente è contenuto in un recipiente flessibile, compresso dall'esterno con gas sotto pressione. Il flusso che ne risulta non è pulsato ma è di norma poco potente rispetto a quello generato dagli altri tipi di pompe. Ulteriori svantaggi sono dati dalla scarsa capacità del serbatoio e dal fatto che l'entità del flusso dipende sensibilmente dalla viscosità del solvente rendendo dunque non idonee queste pompe per le eluizioni a gradiente.</a:t>
            </a:r>
          </a:p>
        </p:txBody>
      </p:sp>
      <p:sp>
        <p:nvSpPr>
          <p:cNvPr id="5" name="CasellaDiTesto 4">
            <a:extLst>
              <a:ext uri="{FF2B5EF4-FFF2-40B4-BE49-F238E27FC236}">
                <a16:creationId xmlns:a16="http://schemas.microsoft.com/office/drawing/2014/main" id="{2285F641-2A28-FB8E-4109-94C78E4F6522}"/>
              </a:ext>
            </a:extLst>
          </p:cNvPr>
          <p:cNvSpPr txBox="1"/>
          <p:nvPr/>
        </p:nvSpPr>
        <p:spPr>
          <a:xfrm>
            <a:off x="151556" y="131917"/>
            <a:ext cx="3488804" cy="3785652"/>
          </a:xfrm>
          <a:prstGeom prst="rect">
            <a:avLst/>
          </a:prstGeom>
          <a:noFill/>
          <a:effectLst>
            <a:outerShdw blurRad="50800" dist="38100" dir="2700000" sx="1000" sy="1000" algn="tl" rotWithShape="0">
              <a:prstClr val="black"/>
            </a:outerShdw>
          </a:effectLst>
        </p:spPr>
        <p:txBody>
          <a:bodyPr wrap="square">
            <a:spAutoFit/>
          </a:bodyPr>
          <a:lstStyle/>
          <a:p>
            <a:r>
              <a:rPr lang="it-IT" sz="2400" b="1" dirty="0">
                <a:solidFill>
                  <a:schemeClr val="accent6">
                    <a:lumMod val="75000"/>
                  </a:schemeClr>
                </a:solidFill>
                <a:latin typeface="Freestyle Script" panose="030804020302050B0404" pitchFamily="66" charset="0"/>
                <a:cs typeface="Times New Roman" panose="02020603050405020304" pitchFamily="18" charset="0"/>
              </a:rPr>
              <a:t>LE POMPE A SIRINGA</a:t>
            </a:r>
            <a:r>
              <a:rPr lang="it-IT" dirty="0">
                <a:latin typeface="Times New Roman" panose="02020603050405020304" pitchFamily="18" charset="0"/>
                <a:cs typeface="Times New Roman" panose="02020603050405020304" pitchFamily="18" charset="0"/>
              </a:rPr>
              <a:t>, dette anche pompe a spostamento, sono costituite da un cilindro che contiene il solvente e da un pistone interno. Il pistone viene spinto da un motore applicato a una vite, generando una pressione non pulsata. Tali pompe garantiscono un flusso stabile e sufficientemente potente però hanno di norma una scarsa capacità del serbatoio e presentano inconvenienti quando si cambia il solvente.</a:t>
            </a:r>
          </a:p>
        </p:txBody>
      </p:sp>
      <p:sp>
        <p:nvSpPr>
          <p:cNvPr id="12" name="CasellaDiTesto 11">
            <a:extLst>
              <a:ext uri="{FF2B5EF4-FFF2-40B4-BE49-F238E27FC236}">
                <a16:creationId xmlns:a16="http://schemas.microsoft.com/office/drawing/2014/main" id="{0ECA5301-430C-EF9B-82C2-AB5B62B6C705}"/>
              </a:ext>
            </a:extLst>
          </p:cNvPr>
          <p:cNvSpPr txBox="1"/>
          <p:nvPr/>
        </p:nvSpPr>
        <p:spPr>
          <a:xfrm>
            <a:off x="4184330" y="355661"/>
            <a:ext cx="3694554" cy="2954655"/>
          </a:xfrm>
          <a:prstGeom prst="rect">
            <a:avLst/>
          </a:prstGeom>
          <a:noFill/>
        </p:spPr>
        <p:txBody>
          <a:bodyPr wrap="square" rtlCol="0">
            <a:spAutoFit/>
          </a:bodyPr>
          <a:lstStyle/>
          <a:p>
            <a:r>
              <a:rPr lang="it-IT" sz="2400" b="1" dirty="0">
                <a:solidFill>
                  <a:schemeClr val="accent6">
                    <a:lumMod val="75000"/>
                  </a:schemeClr>
                </a:solidFill>
                <a:latin typeface="Freestyle Script" panose="030804020302050B0404" pitchFamily="66" charset="0"/>
              </a:rPr>
              <a:t>LE POMPE RECIPROCANTI: </a:t>
            </a:r>
            <a:r>
              <a:rPr lang="it-IT" dirty="0">
                <a:latin typeface="Times New Roman" panose="02020603050405020304" pitchFamily="18" charset="0"/>
                <a:cs typeface="Times New Roman" panose="02020603050405020304" pitchFamily="18" charset="0"/>
              </a:rPr>
              <a:t>presentano una piccola camera cilindrica che viene riempita e svuotata in modo alternato grazie al movimento di un pistone; hanno un piccolo volume interno e sono capaci di resistere ad elevate pressioni interne (fino a 10000 psi). Sono le pompe che meglio si adattano ad un’eluizione i gradiente.</a:t>
            </a:r>
            <a:endParaRPr lang="it-IT" sz="3200" dirty="0">
              <a:latin typeface="Freestyle Script" panose="030804020302050B0404" pitchFamily="66" charset="0"/>
            </a:endParaRPr>
          </a:p>
        </p:txBody>
      </p:sp>
      <p:pic>
        <p:nvPicPr>
          <p:cNvPr id="18" name="Immagine 17" descr="Immagine che contiene testo&#10;&#10;Descrizione generata automaticamente">
            <a:extLst>
              <a:ext uri="{FF2B5EF4-FFF2-40B4-BE49-F238E27FC236}">
                <a16:creationId xmlns:a16="http://schemas.microsoft.com/office/drawing/2014/main" id="{6D3ABF09-F6EA-2618-6378-AA0637382B03}"/>
              </a:ext>
            </a:extLst>
          </p:cNvPr>
          <p:cNvPicPr>
            <a:picLocks noChangeAspect="1"/>
          </p:cNvPicPr>
          <p:nvPr/>
        </p:nvPicPr>
        <p:blipFill rotWithShape="1">
          <a:blip r:embed="rId3">
            <a:extLst>
              <a:ext uri="{28A0092B-C50C-407E-A947-70E740481C1C}">
                <a14:useLocalDpi xmlns:a14="http://schemas.microsoft.com/office/drawing/2010/main" val="0"/>
              </a:ext>
            </a:extLst>
          </a:blip>
          <a:srcRect l="16269" t="45693" r="20131" b="960"/>
          <a:stretch/>
        </p:blipFill>
        <p:spPr>
          <a:xfrm>
            <a:off x="8269187" y="76428"/>
            <a:ext cx="3630072" cy="3004960"/>
          </a:xfrm>
          <a:prstGeom prst="rect">
            <a:avLst/>
          </a:prstGeom>
          <a:ln>
            <a:noFill/>
          </a:ln>
          <a:effectLst>
            <a:softEdge rad="112500"/>
          </a:effectLst>
        </p:spPr>
      </p:pic>
      <p:pic>
        <p:nvPicPr>
          <p:cNvPr id="19" name="Immagine 18">
            <a:extLst>
              <a:ext uri="{FF2B5EF4-FFF2-40B4-BE49-F238E27FC236}">
                <a16:creationId xmlns:a16="http://schemas.microsoft.com/office/drawing/2014/main" id="{48EA2819-0460-D43C-C060-CE9CC066330B}"/>
              </a:ext>
            </a:extLst>
          </p:cNvPr>
          <p:cNvPicPr>
            <a:picLocks noChangeAspect="1"/>
          </p:cNvPicPr>
          <p:nvPr/>
        </p:nvPicPr>
        <p:blipFill>
          <a:blip r:embed="rId4"/>
          <a:stretch>
            <a:fillRect/>
          </a:stretch>
        </p:blipFill>
        <p:spPr>
          <a:xfrm>
            <a:off x="246782" y="3833354"/>
            <a:ext cx="3298352" cy="3106045"/>
          </a:xfrm>
          <a:prstGeom prst="rect">
            <a:avLst/>
          </a:prstGeom>
          <a:ln>
            <a:noFill/>
          </a:ln>
          <a:effectLst>
            <a:softEdge rad="112500"/>
          </a:effectLst>
        </p:spPr>
      </p:pic>
      <p:pic>
        <p:nvPicPr>
          <p:cNvPr id="21" name="Immagine 20" descr="Immagine che contiene diagramma&#10;&#10;Descrizione generata automaticamente">
            <a:extLst>
              <a:ext uri="{FF2B5EF4-FFF2-40B4-BE49-F238E27FC236}">
                <a16:creationId xmlns:a16="http://schemas.microsoft.com/office/drawing/2014/main" id="{BDF26695-4709-DB38-7EA5-AB15AD1EB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5837" y="3547685"/>
            <a:ext cx="3917873" cy="29384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63235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815089" y="777875"/>
            <a:ext cx="10098833" cy="4152122"/>
          </a:xfrm>
        </p:spPr>
        <p:txBody>
          <a:bodyPr>
            <a:normAutofit/>
          </a:bodyPr>
          <a:lstStyle/>
          <a:p>
            <a:r>
              <a:rPr lang="it-IT" sz="3200" dirty="0">
                <a:solidFill>
                  <a:srgbClr val="FF0000"/>
                </a:solidFill>
                <a:latin typeface="Freestyle Script" panose="030804020302050B0404" pitchFamily="66" charset="0"/>
                <a:cs typeface="Times New Roman" panose="02020603050405020304" pitchFamily="18" charset="0"/>
              </a:rPr>
              <a:t>I SISTEMI DI INIEZIONE</a:t>
            </a:r>
          </a:p>
          <a:p>
            <a:endParaRPr lang="it-IT" sz="3200" dirty="0">
              <a:solidFill>
                <a:srgbClr val="FF0000"/>
              </a:solidFill>
              <a:latin typeface="Freestyle Script" panose="030804020302050B0404" pitchFamily="66" charset="0"/>
              <a:cs typeface="Times New Roman" panose="02020603050405020304" pitchFamily="18" charset="0"/>
            </a:endParaRPr>
          </a:p>
        </p:txBody>
      </p:sp>
      <p:pic>
        <p:nvPicPr>
          <p:cNvPr id="4" name="Immagine 3">
            <a:extLst>
              <a:ext uri="{FF2B5EF4-FFF2-40B4-BE49-F238E27FC236}">
                <a16:creationId xmlns:a16="http://schemas.microsoft.com/office/drawing/2014/main" id="{5721D40B-57AD-32A4-526D-7DA17429603C}"/>
              </a:ext>
            </a:extLst>
          </p:cNvPr>
          <p:cNvPicPr>
            <a:picLocks noChangeAspect="1"/>
          </p:cNvPicPr>
          <p:nvPr/>
        </p:nvPicPr>
        <p:blipFill>
          <a:blip r:embed="rId3"/>
          <a:stretch>
            <a:fillRect/>
          </a:stretch>
        </p:blipFill>
        <p:spPr>
          <a:xfrm>
            <a:off x="1524000" y="663279"/>
            <a:ext cx="8248603" cy="584775"/>
          </a:xfrm>
          <a:prstGeom prst="rect">
            <a:avLst/>
          </a:prstGeom>
        </p:spPr>
      </p:pic>
      <p:sp>
        <p:nvSpPr>
          <p:cNvPr id="6" name="CasellaDiTesto 5">
            <a:extLst>
              <a:ext uri="{FF2B5EF4-FFF2-40B4-BE49-F238E27FC236}">
                <a16:creationId xmlns:a16="http://schemas.microsoft.com/office/drawing/2014/main" id="{22049AB7-5CDF-7541-7EDB-48A3A8CBF961}"/>
              </a:ext>
            </a:extLst>
          </p:cNvPr>
          <p:cNvSpPr txBox="1"/>
          <p:nvPr/>
        </p:nvSpPr>
        <p:spPr>
          <a:xfrm>
            <a:off x="4110943" y="46183"/>
            <a:ext cx="6094070" cy="584775"/>
          </a:xfrm>
          <a:prstGeom prst="rect">
            <a:avLst/>
          </a:prstGeom>
          <a:noFill/>
        </p:spPr>
        <p:txBody>
          <a:bodyPr wrap="square">
            <a:spAutoFit/>
          </a:bodyPr>
          <a:lstStyle/>
          <a:p>
            <a:r>
              <a:rPr lang="it-IT" sz="3200" b="1" dirty="0">
                <a:solidFill>
                  <a:schemeClr val="accent6">
                    <a:lumMod val="75000"/>
                  </a:schemeClr>
                </a:solidFill>
                <a:latin typeface="Times New Roman" panose="02020603050405020304" pitchFamily="18" charset="0"/>
                <a:cs typeface="Times New Roman" panose="02020603050405020304" pitchFamily="18" charset="0"/>
              </a:rPr>
              <a:t>STRUMENTAZIONE</a:t>
            </a:r>
          </a:p>
        </p:txBody>
      </p:sp>
      <p:sp>
        <p:nvSpPr>
          <p:cNvPr id="7" name="CasellaDiTesto 6">
            <a:extLst>
              <a:ext uri="{FF2B5EF4-FFF2-40B4-BE49-F238E27FC236}">
                <a16:creationId xmlns:a16="http://schemas.microsoft.com/office/drawing/2014/main" id="{638D8678-D321-592C-7024-A85394BD548C}"/>
              </a:ext>
            </a:extLst>
          </p:cNvPr>
          <p:cNvSpPr txBox="1"/>
          <p:nvPr/>
        </p:nvSpPr>
        <p:spPr>
          <a:xfrm>
            <a:off x="6930198" y="4486553"/>
            <a:ext cx="5488387" cy="2585323"/>
          </a:xfrm>
          <a:prstGeom prst="rect">
            <a:avLst/>
          </a:prstGeom>
          <a:noFill/>
        </p:spPr>
        <p:txBody>
          <a:bodyPr wrap="square" rtlCol="0">
            <a:spAutoFit/>
          </a:bodyPr>
          <a:lstStyle/>
          <a:p>
            <a:r>
              <a:rPr lang="it-IT" dirty="0">
                <a:latin typeface="Times New Roman" panose="02020603050405020304" pitchFamily="18" charset="0"/>
                <a:cs typeface="Times New Roman" panose="02020603050405020304" pitchFamily="18" charset="0"/>
              </a:rPr>
              <a:t>Garantiscono l’iniezione di una quantità di campione standardizzata.</a:t>
            </a:r>
          </a:p>
          <a:p>
            <a:r>
              <a:rPr lang="it-IT" dirty="0">
                <a:latin typeface="Times New Roman" panose="02020603050405020304" pitchFamily="18" charset="0"/>
                <a:cs typeface="Times New Roman" panose="02020603050405020304" pitchFamily="18" charset="0"/>
              </a:rPr>
              <a:t>Il volume dei campioni iniettati sono dell’ ordine dei microlitri (una singola iniezione sono circa 20 µL di campione). </a:t>
            </a:r>
          </a:p>
          <a:p>
            <a:r>
              <a:rPr lang="it-IT" dirty="0">
                <a:latin typeface="Times New Roman" panose="02020603050405020304" pitchFamily="18" charset="0"/>
                <a:cs typeface="Times New Roman" panose="02020603050405020304" pitchFamily="18" charset="0"/>
              </a:rPr>
              <a:t>L’iniezione è realizzata attraverso un iniettore che nella maggior parte dei casi consiste in una valvola a due posizioni che prende il nome di </a:t>
            </a:r>
            <a:r>
              <a:rPr lang="it-IT" dirty="0" err="1">
                <a:latin typeface="Times New Roman" panose="02020603050405020304" pitchFamily="18" charset="0"/>
                <a:cs typeface="Times New Roman" panose="02020603050405020304" pitchFamily="18" charset="0"/>
              </a:rPr>
              <a:t>Rheodyne</a:t>
            </a:r>
            <a:r>
              <a:rPr lang="it-IT" dirty="0">
                <a:latin typeface="Times New Roman" panose="02020603050405020304" pitchFamily="18" charset="0"/>
                <a:cs typeface="Times New Roman" panose="02020603050405020304" pitchFamily="18" charset="0"/>
              </a:rPr>
              <a:t>.</a:t>
            </a:r>
          </a:p>
          <a:p>
            <a:endParaRPr lang="it-IT" dirty="0">
              <a:latin typeface="Times New Roman" panose="02020603050405020304" pitchFamily="18" charset="0"/>
              <a:cs typeface="Times New Roman" panose="02020603050405020304" pitchFamily="18" charset="0"/>
            </a:endParaRPr>
          </a:p>
        </p:txBody>
      </p:sp>
      <p:pic>
        <p:nvPicPr>
          <p:cNvPr id="9" name="Immagine 8">
            <a:extLst>
              <a:ext uri="{FF2B5EF4-FFF2-40B4-BE49-F238E27FC236}">
                <a16:creationId xmlns:a16="http://schemas.microsoft.com/office/drawing/2014/main" id="{2180E463-C1AE-C3FA-82F6-822F109D57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9347" y="1266728"/>
            <a:ext cx="3184379" cy="2388285"/>
          </a:xfrm>
          <a:prstGeom prst="rect">
            <a:avLst/>
          </a:prstGeom>
        </p:spPr>
      </p:pic>
      <p:pic>
        <p:nvPicPr>
          <p:cNvPr id="11" name="Immagine 10" descr="Immagine che contiene diagramma&#10;&#10;Descrizione generata automaticamente">
            <a:extLst>
              <a:ext uri="{FF2B5EF4-FFF2-40B4-BE49-F238E27FC236}">
                <a16:creationId xmlns:a16="http://schemas.microsoft.com/office/drawing/2014/main" id="{3AADE61E-D5C0-C64A-95F6-FC5BF992BA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78" y="1704196"/>
            <a:ext cx="5249971" cy="415212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Immagine 7" descr="Immagine che contiene interno, arma&#10;&#10;Descrizione generata automaticamente">
            <a:extLst>
              <a:ext uri="{FF2B5EF4-FFF2-40B4-BE49-F238E27FC236}">
                <a16:creationId xmlns:a16="http://schemas.microsoft.com/office/drawing/2014/main" id="{E9382883-AE95-138F-6D18-597CD601B6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6377" y="2329555"/>
            <a:ext cx="2723202" cy="2042402"/>
          </a:xfrm>
          <a:prstGeom prst="rect">
            <a:avLst/>
          </a:prstGeom>
        </p:spPr>
      </p:pic>
    </p:spTree>
    <p:extLst>
      <p:ext uri="{BB962C8B-B14F-4D97-AF65-F5344CB8AC3E}">
        <p14:creationId xmlns:p14="http://schemas.microsoft.com/office/powerpoint/2010/main" val="23665790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242349" y="861850"/>
            <a:ext cx="8245151" cy="1246868"/>
          </a:xfrm>
        </p:spPr>
        <p:txBody>
          <a:bodyPr>
            <a:normAutofit fontScale="90000"/>
          </a:bodyPr>
          <a:lstStyle/>
          <a:p>
            <a:br>
              <a:rPr lang="it-IT" dirty="0"/>
            </a:br>
            <a:r>
              <a:rPr lang="it-IT" sz="3200" b="1" dirty="0">
                <a:solidFill>
                  <a:srgbClr val="00B050"/>
                </a:solidFill>
                <a:latin typeface="Freestyle Script" panose="030804020302050B0404" pitchFamily="66" charset="0"/>
              </a:rPr>
              <a:t>COLONNE PER HPCL</a:t>
            </a:r>
            <a:br>
              <a:rPr lang="it-IT" sz="3200" dirty="0">
                <a:solidFill>
                  <a:srgbClr val="FF0000"/>
                </a:solidFill>
                <a:latin typeface="Freestyle Script" panose="030804020302050B0404" pitchFamily="66" charset="0"/>
              </a:rPr>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11610" y="1283364"/>
            <a:ext cx="8589779" cy="4712786"/>
          </a:xfrm>
        </p:spPr>
        <p:txBody>
          <a:bodyPr/>
          <a:lstStyle/>
          <a:p>
            <a:pPr marL="342900" indent="-342900">
              <a:buFont typeface="Arial" panose="020B0604020202020204" pitchFamily="34" charset="0"/>
              <a:buChar char="•"/>
            </a:pPr>
            <a:r>
              <a:rPr lang="it-IT" sz="1800" dirty="0">
                <a:latin typeface="Times New Roman" panose="02020603050405020304" pitchFamily="18" charset="0"/>
                <a:cs typeface="Times New Roman" panose="02020603050405020304" pitchFamily="18" charset="0"/>
              </a:rPr>
              <a:t>Tubi di acciaio inossidabile di lunghezza variabile dai 10 ai 30 cm e con diametro interno che varia da 4 a 10 mm.</a:t>
            </a:r>
          </a:p>
          <a:p>
            <a:pPr marL="342900" indent="-342900">
              <a:buFont typeface="Arial" panose="020B0604020202020204" pitchFamily="34" charset="0"/>
              <a:buChar char="•"/>
            </a:pPr>
            <a:r>
              <a:rPr lang="it-IT" sz="1800" dirty="0">
                <a:latin typeface="Times New Roman" panose="02020603050405020304" pitchFamily="18" charset="0"/>
                <a:cs typeface="Times New Roman" panose="02020603050405020304" pitchFamily="18" charset="0"/>
              </a:rPr>
              <a:t>Sono impaccate con particelle di 5 o 10 µm e contengono dai 40000 ai 60000 piatti teorici per metro.</a:t>
            </a:r>
          </a:p>
          <a:p>
            <a:endParaRPr lang="it-IT" dirty="0">
              <a:latin typeface="Times New Roman" panose="02020603050405020304" pitchFamily="18" charset="0"/>
              <a:cs typeface="Times New Roman" panose="02020603050405020304" pitchFamily="18" charset="0"/>
            </a:endParaRPr>
          </a:p>
        </p:txBody>
      </p:sp>
      <p:sp>
        <p:nvSpPr>
          <p:cNvPr id="5" name="CasellaDiTesto 4">
            <a:extLst>
              <a:ext uri="{FF2B5EF4-FFF2-40B4-BE49-F238E27FC236}">
                <a16:creationId xmlns:a16="http://schemas.microsoft.com/office/drawing/2014/main" id="{E29C94B4-4DE4-0483-FFAF-B2EAFEBD9B1C}"/>
              </a:ext>
            </a:extLst>
          </p:cNvPr>
          <p:cNvSpPr txBox="1"/>
          <p:nvPr/>
        </p:nvSpPr>
        <p:spPr>
          <a:xfrm>
            <a:off x="4065608" y="193099"/>
            <a:ext cx="6094070" cy="584775"/>
          </a:xfrm>
          <a:prstGeom prst="rect">
            <a:avLst/>
          </a:prstGeom>
          <a:noFill/>
        </p:spPr>
        <p:txBody>
          <a:bodyPr wrap="square">
            <a:spAutoFit/>
          </a:bodyPr>
          <a:lstStyle/>
          <a:p>
            <a:r>
              <a:rPr lang="it-IT" sz="3200" b="1" dirty="0">
                <a:solidFill>
                  <a:schemeClr val="accent6">
                    <a:lumMod val="75000"/>
                  </a:schemeClr>
                </a:solidFill>
                <a:latin typeface="Times New Roman" panose="02020603050405020304" pitchFamily="18" charset="0"/>
                <a:cs typeface="Times New Roman" panose="02020603050405020304" pitchFamily="18" charset="0"/>
              </a:rPr>
              <a:t>STRUMENTAZIONE</a:t>
            </a:r>
          </a:p>
        </p:txBody>
      </p:sp>
      <p:pic>
        <p:nvPicPr>
          <p:cNvPr id="7" name="Immagine 6" descr="Immagine che contiene interno, muro&#10;&#10;Descrizione generata automaticamente">
            <a:extLst>
              <a:ext uri="{FF2B5EF4-FFF2-40B4-BE49-F238E27FC236}">
                <a16:creationId xmlns:a16="http://schemas.microsoft.com/office/drawing/2014/main" id="{E4CE99E0-BF5F-0B13-DE6F-B71B25444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7580" y="866299"/>
            <a:ext cx="2764196" cy="2073147"/>
          </a:xfrm>
          <a:prstGeom prst="rect">
            <a:avLst/>
          </a:prstGeom>
        </p:spPr>
      </p:pic>
      <p:sp>
        <p:nvSpPr>
          <p:cNvPr id="8" name="CasellaDiTesto 7">
            <a:extLst>
              <a:ext uri="{FF2B5EF4-FFF2-40B4-BE49-F238E27FC236}">
                <a16:creationId xmlns:a16="http://schemas.microsoft.com/office/drawing/2014/main" id="{B7B6CDDF-0066-66B9-FFEE-A00B948A93A7}"/>
              </a:ext>
            </a:extLst>
          </p:cNvPr>
          <p:cNvSpPr txBox="1"/>
          <p:nvPr/>
        </p:nvSpPr>
        <p:spPr>
          <a:xfrm>
            <a:off x="246813" y="2939446"/>
            <a:ext cx="3129433" cy="3693319"/>
          </a:xfrm>
          <a:prstGeom prst="rect">
            <a:avLst/>
          </a:prstGeom>
          <a:noFill/>
        </p:spPr>
        <p:txBody>
          <a:bodyPr wrap="square" rtlCol="0">
            <a:spAutoFit/>
          </a:bodyPr>
          <a:lstStyle/>
          <a:p>
            <a:r>
              <a:rPr lang="it-IT" dirty="0">
                <a:latin typeface="Times New Roman" panose="02020603050405020304" pitchFamily="18" charset="0"/>
                <a:cs typeface="Times New Roman" panose="02020603050405020304" pitchFamily="18" charset="0"/>
              </a:rPr>
              <a:t>Negli ultimi anni  si stanno diffondendo le cosiddette </a:t>
            </a:r>
            <a:r>
              <a:rPr lang="it-IT" dirty="0">
                <a:solidFill>
                  <a:srgbClr val="FF0000"/>
                </a:solidFill>
                <a:latin typeface="Times New Roman" panose="02020603050405020304" pitchFamily="18" charset="0"/>
                <a:cs typeface="Times New Roman" panose="02020603050405020304" pitchFamily="18" charset="0"/>
              </a:rPr>
              <a:t>micro-colonne per HPCL </a:t>
            </a:r>
            <a:r>
              <a:rPr lang="it-IT" dirty="0">
                <a:latin typeface="Times New Roman" panose="02020603050405020304" pitchFamily="18" charset="0"/>
                <a:cs typeface="Times New Roman" panose="02020603050405020304" pitchFamily="18" charset="0"/>
              </a:rPr>
              <a:t>che hanno:</a:t>
            </a:r>
          </a:p>
          <a:p>
            <a:pPr marL="285750" indent="-285750">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lunghezza variabile da 3 a 6.5 cm e un diametro interno che varia da 1 a 4-6 µm </a:t>
            </a:r>
          </a:p>
          <a:p>
            <a:pPr marL="285750" indent="-285750">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l’impaccamento  consiste in particelle dal diametro che va da 3 a 5µm e  più di 100’000 piatti teorici per metro.</a:t>
            </a:r>
          </a:p>
          <a:p>
            <a:pPr marL="285750" indent="-285750">
              <a:buFont typeface="Arial" panose="020B0604020202020204" pitchFamily="34" charset="0"/>
              <a:buChar char="•"/>
            </a:pPr>
            <a:endParaRPr lang="it-IT" dirty="0">
              <a:latin typeface="Times New Roman" panose="02020603050405020304" pitchFamily="18" charset="0"/>
              <a:cs typeface="Times New Roman" panose="02020603050405020304" pitchFamily="18" charset="0"/>
            </a:endParaRPr>
          </a:p>
        </p:txBody>
      </p:sp>
      <p:pic>
        <p:nvPicPr>
          <p:cNvPr id="10" name="Immagine 9">
            <a:extLst>
              <a:ext uri="{FF2B5EF4-FFF2-40B4-BE49-F238E27FC236}">
                <a16:creationId xmlns:a16="http://schemas.microsoft.com/office/drawing/2014/main" id="{688AF0DC-5317-C68E-75A9-1A694B658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6246" y="4139910"/>
            <a:ext cx="2174547" cy="2174547"/>
          </a:xfrm>
          <a:prstGeom prst="rect">
            <a:avLst/>
          </a:prstGeom>
          <a:noFill/>
          <a:effectLst>
            <a:outerShdw blurRad="50800" dist="50800" dir="5400000" algn="ctr" rotWithShape="0">
              <a:srgbClr val="000000"/>
            </a:outerShdw>
          </a:effectLst>
        </p:spPr>
      </p:pic>
      <p:sp>
        <p:nvSpPr>
          <p:cNvPr id="4" name="CasellaDiTesto 3">
            <a:extLst>
              <a:ext uri="{FF2B5EF4-FFF2-40B4-BE49-F238E27FC236}">
                <a16:creationId xmlns:a16="http://schemas.microsoft.com/office/drawing/2014/main" id="{96250B21-41C1-6403-7B19-C5B1F14054C6}"/>
              </a:ext>
            </a:extLst>
          </p:cNvPr>
          <p:cNvSpPr txBox="1"/>
          <p:nvPr/>
        </p:nvSpPr>
        <p:spPr>
          <a:xfrm>
            <a:off x="5652098" y="3569980"/>
            <a:ext cx="3590611" cy="2585323"/>
          </a:xfrm>
          <a:prstGeom prst="rect">
            <a:avLst/>
          </a:prstGeom>
          <a:noFill/>
        </p:spPr>
        <p:txBody>
          <a:bodyPr wrap="square" rtlCol="0">
            <a:spAutoFit/>
          </a:bodyPr>
          <a:lstStyle/>
          <a:p>
            <a:r>
              <a:rPr lang="it-IT" b="1" dirty="0">
                <a:solidFill>
                  <a:srgbClr val="00B050"/>
                </a:solidFill>
                <a:latin typeface="Times New Roman" panose="02020603050405020304" pitchFamily="18" charset="0"/>
                <a:cs typeface="Times New Roman" panose="02020603050405020304" pitchFamily="18" charset="0"/>
              </a:rPr>
              <a:t>PRECOLONNE</a:t>
            </a:r>
          </a:p>
          <a:p>
            <a:r>
              <a:rPr lang="it-IT" dirty="0">
                <a:latin typeface="Times New Roman" panose="02020603050405020304" pitchFamily="18" charset="0"/>
                <a:cs typeface="Times New Roman" panose="02020603050405020304" pitchFamily="18" charset="0"/>
              </a:rPr>
              <a:t>COLONNA DI GUARDIA( tra iniettore e colonna): permette di rimuovere piccole particelle e impurezze prima che raggiungano la colonna analitica vera e propria.</a:t>
            </a:r>
          </a:p>
          <a:p>
            <a:endParaRPr lang="it-IT"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p:txBody>
      </p:sp>
      <p:pic>
        <p:nvPicPr>
          <p:cNvPr id="9" name="Immagine 8" descr="Immagine che contiene diagramma&#10;&#10;Descrizione generata automaticamente">
            <a:extLst>
              <a:ext uri="{FF2B5EF4-FFF2-40B4-BE49-F238E27FC236}">
                <a16:creationId xmlns:a16="http://schemas.microsoft.com/office/drawing/2014/main" id="{D37BA8DD-8795-9C43-32E7-A407FA99DF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3589" y="4361811"/>
            <a:ext cx="3206801" cy="2405101"/>
          </a:xfrm>
          <a:prstGeom prst="ellipse">
            <a:avLst/>
          </a:prstGeom>
          <a:ln>
            <a:noFill/>
          </a:ln>
          <a:effectLst>
            <a:softEdge rad="112500"/>
          </a:effectLst>
        </p:spPr>
      </p:pic>
    </p:spTree>
    <p:extLst>
      <p:ext uri="{BB962C8B-B14F-4D97-AF65-F5344CB8AC3E}">
        <p14:creationId xmlns:p14="http://schemas.microsoft.com/office/powerpoint/2010/main" val="14332829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4582479" y="78454"/>
            <a:ext cx="6781800" cy="1338696"/>
          </a:xfrm>
        </p:spPr>
        <p:txBody>
          <a:bodyPr vert="horz" lIns="91440" tIns="45720" rIns="91440" bIns="45720" rtlCol="0" anchor="ctr">
            <a:normAutofit/>
          </a:bodyPr>
          <a:lstStyle/>
          <a:p>
            <a:pPr algn="l"/>
            <a:br>
              <a:rPr lang="en-US" sz="2800" dirty="0"/>
            </a:br>
            <a:r>
              <a:rPr lang="en-US" sz="2800" b="1" dirty="0">
                <a:solidFill>
                  <a:schemeClr val="accent6">
                    <a:lumMod val="75000"/>
                  </a:schemeClr>
                </a:solidFill>
                <a:latin typeface="Times New Roman" panose="02020603050405020304" pitchFamily="18" charset="0"/>
                <a:cs typeface="Times New Roman" panose="02020603050405020304" pitchFamily="18" charset="0"/>
              </a:rPr>
              <a:t>HPLC</a:t>
            </a:r>
            <a:r>
              <a:rPr lang="en-US" sz="2800" b="1" dirty="0">
                <a:latin typeface="Times New Roman" panose="02020603050405020304" pitchFamily="18" charset="0"/>
                <a:cs typeface="Times New Roman" panose="02020603050405020304" pitchFamily="18" charset="0"/>
              </a:rPr>
              <a:t> e </a:t>
            </a:r>
            <a:r>
              <a:rPr lang="en-US" sz="2800" b="1" dirty="0">
                <a:solidFill>
                  <a:schemeClr val="accent2">
                    <a:lumMod val="50000"/>
                  </a:schemeClr>
                </a:solidFill>
                <a:latin typeface="Times New Roman" panose="02020603050405020304" pitchFamily="18" charset="0"/>
                <a:cs typeface="Times New Roman" panose="02020603050405020304" pitchFamily="18" charset="0"/>
              </a:rPr>
              <a:t>GC</a:t>
            </a:r>
            <a:r>
              <a:rPr lang="en-US" sz="2800" b="1" dirty="0">
                <a:latin typeface="Times New Roman" panose="02020603050405020304" pitchFamily="18" charset="0"/>
                <a:cs typeface="Times New Roman" panose="02020603050405020304" pitchFamily="18" charset="0"/>
              </a:rPr>
              <a:t>: un </a:t>
            </a:r>
            <a:r>
              <a:rPr lang="en-US" sz="2800" b="1" dirty="0" err="1">
                <a:latin typeface="Times New Roman" panose="02020603050405020304" pitchFamily="18" charset="0"/>
                <a:cs typeface="Times New Roman" panose="02020603050405020304" pitchFamily="18" charset="0"/>
              </a:rPr>
              <a:t>confronto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a:t>
            </a:r>
            <a:r>
              <a:rPr lang="en-US" sz="2800" b="1" dirty="0">
                <a:latin typeface="Times New Roman" panose="02020603050405020304" pitchFamily="18" charset="0"/>
                <a:cs typeface="Times New Roman" panose="02020603050405020304" pitchFamily="18" charset="0"/>
              </a:rPr>
              <a:t> le </a:t>
            </a:r>
            <a:r>
              <a:rPr lang="en-US" sz="2800" b="1" dirty="0" err="1">
                <a:latin typeface="Times New Roman" panose="02020603050405020304" pitchFamily="18" charset="0"/>
                <a:cs typeface="Times New Roman" panose="02020603050405020304" pitchFamily="18" charset="0"/>
              </a:rPr>
              <a:t>tecniche</a:t>
            </a:r>
            <a:br>
              <a:rPr lang="en-US" sz="2800" b="1" dirty="0"/>
            </a:br>
            <a:endParaRPr lang="en-US" sz="2800" b="1" dirty="0"/>
          </a:p>
        </p:txBody>
      </p:sp>
      <p:pic>
        <p:nvPicPr>
          <p:cNvPr id="5" name="Immagine 4" descr="Immagine che contiene diagramma&#10;&#10;Descrizione generata automaticamente">
            <a:extLst>
              <a:ext uri="{FF2B5EF4-FFF2-40B4-BE49-F238E27FC236}">
                <a16:creationId xmlns:a16="http://schemas.microsoft.com/office/drawing/2014/main" id="{7CF45D4A-5755-29E5-835B-757427EBB19F}"/>
              </a:ext>
            </a:extLst>
          </p:cNvPr>
          <p:cNvPicPr>
            <a:picLocks noChangeAspect="1"/>
          </p:cNvPicPr>
          <p:nvPr/>
        </p:nvPicPr>
        <p:blipFill rotWithShape="1">
          <a:blip r:embed="rId4">
            <a:extLst>
              <a:ext uri="{28A0092B-C50C-407E-A947-70E740481C1C}">
                <a14:useLocalDpi xmlns:a14="http://schemas.microsoft.com/office/drawing/2010/main" val="0"/>
              </a:ext>
            </a:extLst>
          </a:blip>
          <a:srcRect l="869" r="1798"/>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4355690" y="1417150"/>
            <a:ext cx="7577809" cy="5519304"/>
          </a:xfrm>
        </p:spPr>
        <p:txBody>
          <a:bodyPr vert="horz" lIns="91440" tIns="45720" rIns="91440" bIns="45720" rtlCol="0" anchor="t">
            <a:normAutofit/>
          </a:bodyPr>
          <a:lstStyle/>
          <a:p>
            <a:pPr marL="400050" indent="-285750" algn="l">
              <a:buFont typeface="Wingdings" panose="05000000000000000000" pitchFamily="2" charset="2"/>
              <a:buChar char="q"/>
            </a:pPr>
            <a:r>
              <a:rPr lang="en-US" sz="2000" b="1" dirty="0">
                <a:latin typeface="Times New Roman" panose="02020603050405020304" pitchFamily="18" charset="0"/>
                <a:cs typeface="Times New Roman" panose="02020603050405020304" pitchFamily="18" charset="0"/>
              </a:rPr>
              <a:t>LA COLONNA O FASE STAZIONARIA</a:t>
            </a:r>
          </a:p>
          <a:p>
            <a:pPr indent="-228600" algn="l">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Le </a:t>
            </a:r>
            <a:r>
              <a:rPr lang="en-US" sz="1800" dirty="0" err="1">
                <a:latin typeface="Times New Roman" panose="02020603050405020304" pitchFamily="18" charset="0"/>
                <a:cs typeface="Times New Roman" panose="02020603050405020304" pitchFamily="18" charset="0"/>
              </a:rPr>
              <a:t>colonne</a:t>
            </a:r>
            <a:r>
              <a:rPr lang="en-US" sz="1800" dirty="0">
                <a:latin typeface="Times New Roman" panose="02020603050405020304" pitchFamily="18" charset="0"/>
                <a:cs typeface="Times New Roman" panose="02020603050405020304" pitchFamily="18" charset="0"/>
              </a:rPr>
              <a:t> HPLC </a:t>
            </a:r>
            <a:r>
              <a:rPr lang="en-US" sz="1800" dirty="0" err="1">
                <a:latin typeface="Times New Roman" panose="02020603050405020304" pitchFamily="18" charset="0"/>
                <a:cs typeface="Times New Roman" panose="02020603050405020304" pitchFamily="18" charset="0"/>
              </a:rPr>
              <a:t>sono</a:t>
            </a:r>
            <a:r>
              <a:rPr lang="en-US" sz="1800" dirty="0">
                <a:latin typeface="Times New Roman" panose="02020603050405020304" pitchFamily="18" charset="0"/>
                <a:cs typeface="Times New Roman" panose="02020603050405020304" pitchFamily="18" charset="0"/>
              </a:rPr>
              <a:t> corte, </a:t>
            </a:r>
            <a:r>
              <a:rPr lang="en-US" sz="1800" dirty="0" err="1">
                <a:latin typeface="Times New Roman" panose="02020603050405020304" pitchFamily="18" charset="0"/>
                <a:cs typeface="Times New Roman" panose="02020603050405020304" pitchFamily="18" charset="0"/>
              </a:rPr>
              <a:t>larghe</a:t>
            </a:r>
            <a:r>
              <a:rPr lang="en-US" sz="1800" dirty="0">
                <a:latin typeface="Times New Roman" panose="02020603050405020304" pitchFamily="18" charset="0"/>
                <a:cs typeface="Times New Roman" panose="02020603050405020304" pitchFamily="18" charset="0"/>
              </a:rPr>
              <a:t> e la </a:t>
            </a:r>
            <a:r>
              <a:rPr lang="en-US" sz="1800" dirty="0" err="1">
                <a:latin typeface="Times New Roman" panose="02020603050405020304" pitchFamily="18" charset="0"/>
                <a:cs typeface="Times New Roman" panose="02020603050405020304" pitchFamily="18" charset="0"/>
              </a:rPr>
              <a:t>fase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stazionaria</a:t>
            </a:r>
            <a:r>
              <a:rPr lang="en-US" sz="1800" dirty="0">
                <a:latin typeface="Times New Roman" panose="02020603050405020304" pitchFamily="18" charset="0"/>
                <a:cs typeface="Times New Roman" panose="02020603050405020304" pitchFamily="18" charset="0"/>
              </a:rPr>
              <a:t> è </a:t>
            </a:r>
            <a:r>
              <a:rPr lang="en-US" sz="1800" dirty="0" err="1">
                <a:latin typeface="Times New Roman" panose="02020603050405020304" pitchFamily="18" charset="0"/>
                <a:cs typeface="Times New Roman" panose="02020603050405020304" pitchFamily="18" charset="0"/>
              </a:rPr>
              <a:t>comunemente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realizzata</a:t>
            </a:r>
            <a:r>
              <a:rPr lang="en-US" sz="1800" dirty="0">
                <a:latin typeface="Times New Roman" panose="02020603050405020304" pitchFamily="18" charset="0"/>
                <a:cs typeface="Times New Roman" panose="02020603050405020304" pitchFamily="18" charset="0"/>
              </a:rPr>
              <a:t> con </a:t>
            </a:r>
            <a:r>
              <a:rPr lang="en-US" sz="1800" dirty="0" err="1">
                <a:latin typeface="Times New Roman" panose="02020603050405020304" pitchFamily="18" charset="0"/>
                <a:cs typeface="Times New Roman" panose="02020603050405020304" pitchFamily="18" charset="0"/>
              </a:rPr>
              <a:t>resine</a:t>
            </a:r>
            <a:r>
              <a:rPr lang="en-US" sz="1800" dirty="0">
                <a:latin typeface="Times New Roman" panose="02020603050405020304" pitchFamily="18" charset="0"/>
                <a:cs typeface="Times New Roman" panose="02020603050405020304" pitchFamily="18" charset="0"/>
              </a:rPr>
              <a:t> a base di </a:t>
            </a:r>
            <a:r>
              <a:rPr lang="en-US" sz="1800" dirty="0" err="1">
                <a:latin typeface="Times New Roman" panose="02020603050405020304" pitchFamily="18" charset="0"/>
                <a:cs typeface="Times New Roman" panose="02020603050405020304" pitchFamily="18" charset="0"/>
              </a:rPr>
              <a:t>silice</a:t>
            </a:r>
            <a:r>
              <a:rPr lang="en-US" sz="1800" dirty="0">
                <a:latin typeface="Times New Roman" panose="02020603050405020304" pitchFamily="18" charset="0"/>
                <a:cs typeface="Times New Roman" panose="02020603050405020304" pitchFamily="18" charset="0"/>
              </a:rPr>
              <a:t>, ma </a:t>
            </a:r>
            <a:r>
              <a:rPr lang="en-US" sz="1800" dirty="0" err="1">
                <a:latin typeface="Times New Roman" panose="02020603050405020304" pitchFamily="18" charset="0"/>
                <a:cs typeface="Times New Roman" panose="02020603050405020304" pitchFamily="18" charset="0"/>
              </a:rPr>
              <a:t>possono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essere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composte</a:t>
            </a:r>
            <a:r>
              <a:rPr lang="en-US" sz="1800" dirty="0">
                <a:latin typeface="Times New Roman" panose="02020603050405020304" pitchFamily="18" charset="0"/>
                <a:cs typeface="Times New Roman" panose="02020603050405020304" pitchFamily="18" charset="0"/>
              </a:rPr>
              <a:t> da </a:t>
            </a:r>
            <a:r>
              <a:rPr lang="en-US" sz="1800" dirty="0" err="1">
                <a:latin typeface="Times New Roman" panose="02020603050405020304" pitchFamily="18" charset="0"/>
                <a:cs typeface="Times New Roman" panose="02020603050405020304" pitchFamily="18" charset="0"/>
              </a:rPr>
              <a:t>una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varietà</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sostanze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Lunghe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catene</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carbonio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apolari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funzionalizzano</a:t>
            </a:r>
            <a:r>
              <a:rPr lang="en-US" sz="1800" dirty="0">
                <a:latin typeface="Times New Roman" panose="02020603050405020304" pitchFamily="18" charset="0"/>
                <a:cs typeface="Times New Roman" panose="02020603050405020304" pitchFamily="18" charset="0"/>
              </a:rPr>
              <a:t> le </a:t>
            </a:r>
            <a:r>
              <a:rPr lang="en-US" sz="1800" dirty="0" err="1">
                <a:latin typeface="Times New Roman" panose="02020603050405020304" pitchFamily="18" charset="0"/>
                <a:cs typeface="Times New Roman" panose="02020603050405020304" pitchFamily="18" charset="0"/>
              </a:rPr>
              <a:t>particelle</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silice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Più</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lunga</a:t>
            </a:r>
            <a:r>
              <a:rPr lang="en-US" sz="1800" dirty="0">
                <a:latin typeface="Times New Roman" panose="02020603050405020304" pitchFamily="18" charset="0"/>
                <a:cs typeface="Times New Roman" panose="02020603050405020304" pitchFamily="18" charset="0"/>
              </a:rPr>
              <a:t> è la catena, </a:t>
            </a:r>
            <a:r>
              <a:rPr lang="en-US" sz="1800" dirty="0" err="1">
                <a:latin typeface="Times New Roman" panose="02020603050405020304" pitchFamily="18" charset="0"/>
                <a:cs typeface="Times New Roman" panose="02020603050405020304" pitchFamily="18" charset="0"/>
              </a:rPr>
              <a:t>più</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apolare</a:t>
            </a:r>
            <a:r>
              <a:rPr lang="en-US" sz="1800" dirty="0">
                <a:latin typeface="Times New Roman" panose="02020603050405020304" pitchFamily="18" charset="0"/>
                <a:cs typeface="Times New Roman" panose="02020603050405020304" pitchFamily="18" charset="0"/>
              </a:rPr>
              <a:t> è la </a:t>
            </a:r>
            <a:r>
              <a:rPr lang="en-US" sz="1800" dirty="0" err="1">
                <a:latin typeface="Times New Roman" panose="02020603050405020304" pitchFamily="18" charset="0"/>
                <a:cs typeface="Times New Roman" panose="02020603050405020304" pitchFamily="18" charset="0"/>
              </a:rPr>
              <a:t>colonna</a:t>
            </a:r>
            <a:r>
              <a:rPr lang="en-US" sz="1800" dirty="0">
                <a:latin typeface="Times New Roman" panose="02020603050405020304" pitchFamily="18" charset="0"/>
                <a:cs typeface="Times New Roman" panose="02020603050405020304" pitchFamily="18" charset="0"/>
              </a:rPr>
              <a:t>. Le </a:t>
            </a:r>
            <a:r>
              <a:rPr lang="en-US" sz="1800" dirty="0" err="1">
                <a:latin typeface="Times New Roman" panose="02020603050405020304" pitchFamily="18" charset="0"/>
                <a:cs typeface="Times New Roman" panose="02020603050405020304" pitchFamily="18" charset="0"/>
              </a:rPr>
              <a:t>più</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utilizzate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sono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colonne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contenenti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catene</a:t>
            </a:r>
            <a:r>
              <a:rPr lang="en-US" sz="1800" dirty="0">
                <a:latin typeface="Times New Roman" panose="02020603050405020304" pitchFamily="18" charset="0"/>
                <a:cs typeface="Times New Roman" panose="02020603050405020304" pitchFamily="18" charset="0"/>
              </a:rPr>
              <a:t> a 18 </a:t>
            </a:r>
            <a:r>
              <a:rPr lang="en-US" sz="1800" dirty="0" err="1">
                <a:latin typeface="Times New Roman" panose="02020603050405020304" pitchFamily="18" charset="0"/>
                <a:cs typeface="Times New Roman" panose="02020603050405020304" pitchFamily="18" charset="0"/>
              </a:rPr>
              <a:t>atomi</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carbonio</a:t>
            </a:r>
            <a:r>
              <a:rPr lang="en-US" sz="1800" dirty="0">
                <a:latin typeface="Times New Roman" panose="02020603050405020304" pitchFamily="18" charset="0"/>
                <a:cs typeface="Times New Roman" panose="02020603050405020304" pitchFamily="18" charset="0"/>
              </a:rPr>
              <a:t>, note come </a:t>
            </a:r>
            <a:r>
              <a:rPr lang="en-US" sz="1800" dirty="0" err="1">
                <a:latin typeface="Times New Roman" panose="02020603050405020304" pitchFamily="18" charset="0"/>
                <a:cs typeface="Times New Roman" panose="02020603050405020304" pitchFamily="18" charset="0"/>
              </a:rPr>
              <a:t>colonne</a:t>
            </a:r>
            <a:r>
              <a:rPr lang="en-US" sz="1800" dirty="0">
                <a:latin typeface="Times New Roman" panose="02020603050405020304" pitchFamily="18" charset="0"/>
                <a:cs typeface="Times New Roman" panose="02020603050405020304" pitchFamily="18" charset="0"/>
              </a:rPr>
              <a:t> C18.</a:t>
            </a:r>
          </a:p>
          <a:p>
            <a:pPr indent="-228600" algn="l">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La </a:t>
            </a:r>
            <a:r>
              <a:rPr lang="en-US" sz="1800" dirty="0" err="1">
                <a:latin typeface="Times New Roman" panose="02020603050405020304" pitchFamily="18" charset="0"/>
                <a:cs typeface="Times New Roman" panose="02020603050405020304" pitchFamily="18" charset="0"/>
              </a:rPr>
              <a:t>colonna</a:t>
            </a:r>
            <a:r>
              <a:rPr lang="en-US" sz="1800" dirty="0">
                <a:latin typeface="Times New Roman" panose="02020603050405020304" pitchFamily="18" charset="0"/>
                <a:cs typeface="Times New Roman" panose="02020603050405020304" pitchFamily="18" charset="0"/>
              </a:rPr>
              <a:t> GC è un </a:t>
            </a:r>
            <a:r>
              <a:rPr lang="en-US" sz="1800" dirty="0" err="1">
                <a:latin typeface="Times New Roman" panose="02020603050405020304" pitchFamily="18" charset="0"/>
                <a:cs typeface="Times New Roman" panose="02020603050405020304" pitchFamily="18" charset="0"/>
              </a:rPr>
              <a:t>tubo</a:t>
            </a:r>
            <a:r>
              <a:rPr lang="en-US" sz="1800" dirty="0">
                <a:latin typeface="Times New Roman" panose="02020603050405020304" pitchFamily="18" charset="0"/>
                <a:cs typeface="Times New Roman" panose="02020603050405020304" pitchFamily="18" charset="0"/>
              </a:rPr>
              <a:t> molto </a:t>
            </a:r>
            <a:r>
              <a:rPr lang="en-US" sz="1800" dirty="0" err="1">
                <a:latin typeface="Times New Roman" panose="02020603050405020304" pitchFamily="18" charset="0"/>
                <a:cs typeface="Times New Roman" panose="02020603050405020304" pitchFamily="18" charset="0"/>
              </a:rPr>
              <a:t>sottile</a:t>
            </a:r>
            <a:r>
              <a:rPr lang="en-US" sz="1800" dirty="0">
                <a:latin typeface="Times New Roman" panose="02020603050405020304" pitchFamily="18" charset="0"/>
                <a:cs typeface="Times New Roman" panose="02020603050405020304" pitchFamily="18" charset="0"/>
              </a:rPr>
              <a:t> a </a:t>
            </a:r>
            <a:r>
              <a:rPr lang="en-US" sz="1800" dirty="0" err="1">
                <a:latin typeface="Times New Roman" panose="02020603050405020304" pitchFamily="18" charset="0"/>
                <a:cs typeface="Times New Roman" panose="02020603050405020304" pitchFamily="18" charset="0"/>
              </a:rPr>
              <a:t>spirale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realizzato</a:t>
            </a:r>
            <a:r>
              <a:rPr lang="en-US" sz="1800" dirty="0">
                <a:latin typeface="Times New Roman" panose="02020603050405020304" pitchFamily="18" charset="0"/>
                <a:cs typeface="Times New Roman" panose="02020603050405020304" pitchFamily="18" charset="0"/>
              </a:rPr>
              <a:t> in </a:t>
            </a:r>
            <a:r>
              <a:rPr lang="en-US" sz="1800" dirty="0" err="1">
                <a:latin typeface="Times New Roman" panose="02020603050405020304" pitchFamily="18" charset="0"/>
                <a:cs typeface="Times New Roman" panose="02020603050405020304" pitchFamily="18" charset="0"/>
              </a:rPr>
              <a:t>materiale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metallico</a:t>
            </a:r>
            <a:r>
              <a:rPr lang="en-US" sz="1800" dirty="0">
                <a:latin typeface="Times New Roman" panose="02020603050405020304" pitchFamily="18" charset="0"/>
                <a:cs typeface="Times New Roman" panose="02020603050405020304" pitchFamily="18" charset="0"/>
              </a:rPr>
              <a:t> o di </a:t>
            </a:r>
            <a:r>
              <a:rPr lang="en-US" sz="1800" dirty="0" err="1">
                <a:latin typeface="Times New Roman" panose="02020603050405020304" pitchFamily="18" charset="0"/>
                <a:cs typeface="Times New Roman" panose="02020603050405020304" pitchFamily="18" charset="0"/>
              </a:rPr>
              <a:t>vetro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può</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resistere</a:t>
            </a:r>
            <a:r>
              <a:rPr lang="en-US" sz="1800" dirty="0">
                <a:latin typeface="Times New Roman" panose="02020603050405020304" pitchFamily="18" charset="0"/>
                <a:cs typeface="Times New Roman" panose="02020603050405020304" pitchFamily="18" charset="0"/>
              </a:rPr>
              <a:t> a temperature elevate e </a:t>
            </a:r>
            <a:r>
              <a:rPr lang="en-US" sz="1800" dirty="0" err="1">
                <a:latin typeface="Times New Roman" panose="02020603050405020304" pitchFamily="18" charset="0"/>
                <a:cs typeface="Times New Roman" panose="02020603050405020304" pitchFamily="18" charset="0"/>
              </a:rPr>
              <a:t>può</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variare</a:t>
            </a:r>
            <a:r>
              <a:rPr lang="en-US" sz="1800" dirty="0">
                <a:latin typeface="Times New Roman" panose="02020603050405020304" pitchFamily="18" charset="0"/>
                <a:cs typeface="Times New Roman" panose="02020603050405020304" pitchFamily="18" charset="0"/>
              </a:rPr>
              <a:t> in </a:t>
            </a:r>
            <a:r>
              <a:rPr lang="en-US" sz="1800" dirty="0" err="1">
                <a:latin typeface="Times New Roman" panose="02020603050405020304" pitchFamily="18" charset="0"/>
                <a:cs typeface="Times New Roman" panose="02020603050405020304" pitchFamily="18" charset="0"/>
              </a:rPr>
              <a:t>lunghezza</a:t>
            </a:r>
            <a:r>
              <a:rPr lang="en-US" sz="1800" dirty="0">
                <a:latin typeface="Times New Roman" panose="02020603050405020304" pitchFamily="18" charset="0"/>
                <a:cs typeface="Times New Roman" panose="02020603050405020304" pitchFamily="18" charset="0"/>
              </a:rPr>
              <a:t> o </a:t>
            </a:r>
            <a:r>
              <a:rPr lang="en-US" sz="1800" dirty="0" err="1">
                <a:latin typeface="Times New Roman" panose="02020603050405020304" pitchFamily="18" charset="0"/>
                <a:cs typeface="Times New Roman" panose="02020603050405020304" pitchFamily="18" charset="0"/>
              </a:rPr>
              <a:t>diametro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All’interno</a:t>
            </a:r>
            <a:r>
              <a:rPr lang="en-US" sz="1800" dirty="0">
                <a:latin typeface="Times New Roman" panose="02020603050405020304" pitchFamily="18" charset="0"/>
                <a:cs typeface="Times New Roman" panose="02020603050405020304" pitchFamily="18" charset="0"/>
              </a:rPr>
              <a:t> del </a:t>
            </a:r>
            <a:r>
              <a:rPr lang="en-US" sz="1800" dirty="0" err="1">
                <a:latin typeface="Times New Roman" panose="02020603050405020304" pitchFamily="18" charset="0"/>
                <a:cs typeface="Times New Roman" panose="02020603050405020304" pitchFamily="18" charset="0"/>
              </a:rPr>
              <a:t>tubo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trova</a:t>
            </a:r>
            <a:r>
              <a:rPr lang="en-US" sz="1800" dirty="0">
                <a:latin typeface="Times New Roman" panose="02020603050405020304" pitchFamily="18" charset="0"/>
                <a:cs typeface="Times New Roman" panose="02020603050405020304" pitchFamily="18" charset="0"/>
              </a:rPr>
              <a:t> la </a:t>
            </a:r>
            <a:r>
              <a:rPr lang="en-US" sz="1800" dirty="0" err="1">
                <a:latin typeface="Times New Roman" panose="02020603050405020304" pitchFamily="18" charset="0"/>
                <a:cs typeface="Times New Roman" panose="02020603050405020304" pitchFamily="18" charset="0"/>
              </a:rPr>
              <a:t>fase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stazionaria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può</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essere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costituita</a:t>
            </a:r>
            <a:r>
              <a:rPr lang="en-US" sz="1800" dirty="0">
                <a:latin typeface="Times New Roman" panose="02020603050405020304" pitchFamily="18" charset="0"/>
                <a:cs typeface="Times New Roman" panose="02020603050405020304" pitchFamily="18" charset="0"/>
              </a:rPr>
              <a:t> da un </a:t>
            </a:r>
            <a:r>
              <a:rPr lang="en-US" sz="1800" dirty="0" err="1">
                <a:latin typeface="Times New Roman" panose="02020603050405020304" pitchFamily="18" charset="0"/>
                <a:cs typeface="Times New Roman" panose="02020603050405020304" pitchFamily="18" charset="0"/>
              </a:rPr>
              <a:t>diverso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numero</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materiali</a:t>
            </a:r>
            <a:r>
              <a:rPr lang="en-US" sz="1800" dirty="0">
                <a:latin typeface="Times New Roman" panose="02020603050405020304" pitchFamily="18" charset="0"/>
                <a:cs typeface="Times New Roman" panose="02020603050405020304" pitchFamily="18" charset="0"/>
              </a:rPr>
              <a:t>, con </a:t>
            </a:r>
            <a:r>
              <a:rPr lang="en-US" sz="1800" dirty="0" err="1">
                <a:latin typeface="Times New Roman" panose="02020603050405020304" pitchFamily="18" charset="0"/>
                <a:cs typeface="Times New Roman" panose="02020603050405020304" pitchFamily="18" charset="0"/>
              </a:rPr>
              <a:t>polarità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variabili</a:t>
            </a:r>
            <a:r>
              <a:rPr lang="en-US" sz="1800" dirty="0">
                <a:latin typeface="Times New Roman" panose="02020603050405020304" pitchFamily="18" charset="0"/>
                <a:cs typeface="Times New Roman" panose="02020603050405020304" pitchFamily="18" charset="0"/>
              </a:rPr>
              <a:t> e </a:t>
            </a:r>
            <a:r>
              <a:rPr lang="en-US" sz="1800" dirty="0" err="1">
                <a:latin typeface="Times New Roman" panose="02020603050405020304" pitchFamily="18" charset="0"/>
                <a:cs typeface="Times New Roman" panose="02020603050405020304" pitchFamily="18" charset="0"/>
              </a:rPr>
              <a:t>comunemente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possono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essere</a:t>
            </a:r>
            <a:r>
              <a:rPr lang="en-US" sz="1800" dirty="0">
                <a:latin typeface="Times New Roman" panose="02020603050405020304" pitchFamily="18" charset="0"/>
                <a:cs typeface="Times New Roman" panose="02020603050405020304" pitchFamily="18" charset="0"/>
              </a:rPr>
              <a:t> di due tipi: </a:t>
            </a:r>
            <a:r>
              <a:rPr lang="en-US" sz="1800" dirty="0" err="1">
                <a:latin typeface="Times New Roman" panose="02020603050405020304" pitchFamily="18" charset="0"/>
                <a:cs typeface="Times New Roman" panose="02020603050405020304" pitchFamily="18" charset="0"/>
              </a:rPr>
              <a:t>colonne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impaccate</a:t>
            </a:r>
            <a:r>
              <a:rPr lang="en-US" sz="1800" dirty="0">
                <a:latin typeface="Times New Roman" panose="02020603050405020304" pitchFamily="18" charset="0"/>
                <a:cs typeface="Times New Roman" panose="02020603050405020304" pitchFamily="18" charset="0"/>
              </a:rPr>
              <a:t> (la </a:t>
            </a:r>
            <a:r>
              <a:rPr lang="en-US" sz="1800" dirty="0" err="1">
                <a:latin typeface="Times New Roman" panose="02020603050405020304" pitchFamily="18" charset="0"/>
                <a:cs typeface="Times New Roman" panose="02020603050405020304" pitchFamily="18" charset="0"/>
              </a:rPr>
              <a:t>fase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stazionaria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viene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assemblata</a:t>
            </a:r>
            <a:r>
              <a:rPr lang="en-US" sz="1800" dirty="0">
                <a:latin typeface="Times New Roman" panose="02020603050405020304" pitchFamily="18" charset="0"/>
                <a:cs typeface="Times New Roman" panose="02020603050405020304" pitchFamily="18" charset="0"/>
              </a:rPr>
              <a:t> come </a:t>
            </a:r>
            <a:r>
              <a:rPr lang="en-US" sz="1800" dirty="0" err="1">
                <a:latin typeface="Times New Roman" panose="02020603050405020304" pitchFamily="18" charset="0"/>
                <a:cs typeface="Times New Roman" panose="02020603050405020304" pitchFamily="18" charset="0"/>
              </a:rPr>
              <a:t>materiale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compattato</a:t>
            </a:r>
            <a:r>
              <a:rPr lang="en-US" sz="1800" dirty="0">
                <a:latin typeface="Times New Roman" panose="02020603050405020304" pitchFamily="18" charset="0"/>
                <a:cs typeface="Times New Roman" panose="02020603050405020304" pitchFamily="18" charset="0"/>
              </a:rPr>
              <a:t>) e </a:t>
            </a:r>
            <a:r>
              <a:rPr lang="en-US" sz="1800" dirty="0" err="1">
                <a:latin typeface="Times New Roman" panose="02020603050405020304" pitchFamily="18" charset="0"/>
                <a:cs typeface="Times New Roman" panose="02020603050405020304" pitchFamily="18" charset="0"/>
              </a:rPr>
              <a:t>colonne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capillari</a:t>
            </a:r>
            <a:r>
              <a:rPr lang="en-US" sz="1800" dirty="0">
                <a:latin typeface="Times New Roman" panose="02020603050405020304" pitchFamily="18" charset="0"/>
                <a:cs typeface="Times New Roman" panose="02020603050405020304" pitchFamily="18" charset="0"/>
              </a:rPr>
              <a:t> (la </a:t>
            </a:r>
            <a:r>
              <a:rPr lang="en-US" sz="1800" dirty="0" err="1">
                <a:latin typeface="Times New Roman" panose="02020603050405020304" pitchFamily="18" charset="0"/>
                <a:cs typeface="Times New Roman" panose="02020603050405020304" pitchFamily="18" charset="0"/>
              </a:rPr>
              <a:t>fase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stazionaria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viene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assemblata</a:t>
            </a:r>
            <a:r>
              <a:rPr lang="en-US" sz="1800" dirty="0">
                <a:latin typeface="Times New Roman" panose="02020603050405020304" pitchFamily="18" charset="0"/>
                <a:cs typeface="Times New Roman" panose="02020603050405020304" pitchFamily="18" charset="0"/>
              </a:rPr>
              <a:t> come film di </a:t>
            </a:r>
            <a:r>
              <a:rPr lang="en-US" sz="1800" dirty="0" err="1">
                <a:latin typeface="Times New Roman" panose="02020603050405020304" pitchFamily="18" charset="0"/>
                <a:cs typeface="Times New Roman" panose="02020603050405020304" pitchFamily="18" charset="0"/>
              </a:rPr>
              <a:t>rivestimento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murale</a:t>
            </a:r>
            <a:r>
              <a:rPr lang="en-US" sz="1800" dirty="0">
                <a:latin typeface="Times New Roman" panose="02020603050405020304" pitchFamily="18" charset="0"/>
                <a:cs typeface="Times New Roman" panose="02020603050405020304" pitchFamily="18" charset="0"/>
              </a:rPr>
              <a:t>).</a:t>
            </a:r>
          </a:p>
          <a:p>
            <a:pPr indent="-228600" algn="l">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Le </a:t>
            </a:r>
            <a:r>
              <a:rPr lang="en-US" sz="1800" dirty="0" err="1">
                <a:latin typeface="Times New Roman" panose="02020603050405020304" pitchFamily="18" charset="0"/>
                <a:cs typeface="Times New Roman" panose="02020603050405020304" pitchFamily="18" charset="0"/>
              </a:rPr>
              <a:t>colonne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capillari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presentano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molti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vantaggi</a:t>
            </a:r>
            <a:r>
              <a:rPr lang="en-US" sz="1800" dirty="0">
                <a:latin typeface="Times New Roman" panose="02020603050405020304" pitchFamily="18" charset="0"/>
                <a:cs typeface="Times New Roman" panose="02020603050405020304" pitchFamily="18" charset="0"/>
              </a:rPr>
              <a:t> rispetto alle </a:t>
            </a:r>
            <a:r>
              <a:rPr lang="en-US" sz="1800" dirty="0" err="1">
                <a:latin typeface="Times New Roman" panose="02020603050405020304" pitchFamily="18" charset="0"/>
                <a:cs typeface="Times New Roman" panose="02020603050405020304" pitchFamily="18" charset="0"/>
              </a:rPr>
              <a:t>colonne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impaccate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tra</a:t>
            </a:r>
            <a:r>
              <a:rPr lang="en-US" sz="1800" dirty="0">
                <a:latin typeface="Times New Roman" panose="02020603050405020304" pitchFamily="18" charset="0"/>
                <a:cs typeface="Times New Roman" panose="02020603050405020304" pitchFamily="18" charset="0"/>
              </a:rPr>
              <a:t> cui </a:t>
            </a:r>
            <a:r>
              <a:rPr lang="en-US" sz="1800" dirty="0" err="1">
                <a:latin typeface="Times New Roman" panose="02020603050405020304" pitchFamily="18" charset="0"/>
                <a:cs typeface="Times New Roman" panose="02020603050405020304" pitchFamily="18" charset="0"/>
              </a:rPr>
              <a:t>una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migliore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separazione</a:t>
            </a:r>
            <a:r>
              <a:rPr lang="en-US" sz="1800" dirty="0">
                <a:latin typeface="Times New Roman" panose="02020603050405020304" pitchFamily="18" charset="0"/>
                <a:cs typeface="Times New Roman" panose="02020603050405020304" pitchFamily="18" charset="0"/>
              </a:rPr>
              <a:t> e </a:t>
            </a:r>
            <a:r>
              <a:rPr lang="en-US" sz="1800" dirty="0" err="1">
                <a:latin typeface="Times New Roman" panose="02020603050405020304" pitchFamily="18" charset="0"/>
                <a:cs typeface="Times New Roman" panose="02020603050405020304" pitchFamily="18" charset="0"/>
              </a:rPr>
              <a:t>una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maggiore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velocità</a:t>
            </a:r>
            <a:r>
              <a:rPr lang="en-US" sz="1800" dirty="0">
                <a:latin typeface="Times New Roman" panose="02020603050405020304" pitchFamily="18" charset="0"/>
                <a:cs typeface="Times New Roman" panose="02020603050405020304" pitchFamily="18" charset="0"/>
              </a:rPr>
              <a:t> di passaggio. Per </a:t>
            </a:r>
            <a:r>
              <a:rPr lang="en-US" sz="1800" dirty="0" err="1">
                <a:latin typeface="Times New Roman" panose="02020603050405020304" pitchFamily="18" charset="0"/>
                <a:cs typeface="Times New Roman" panose="02020603050405020304" pitchFamily="18" charset="0"/>
              </a:rPr>
              <a:t>questo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motivo</a:t>
            </a:r>
            <a:r>
              <a:rPr lang="en-US" sz="1800" dirty="0">
                <a:latin typeface="Times New Roman" panose="02020603050405020304" pitchFamily="18" charset="0"/>
                <a:cs typeface="Times New Roman" panose="02020603050405020304" pitchFamily="18" charset="0"/>
              </a:rPr>
              <a:t>, </a:t>
            </a:r>
            <a:r>
              <a:rPr lang="en-US" sz="1800" dirty="0">
                <a:solidFill>
                  <a:srgbClr val="FF0000"/>
                </a:solidFill>
                <a:latin typeface="Times New Roman" panose="02020603050405020304" pitchFamily="18" charset="0"/>
                <a:cs typeface="Times New Roman" panose="02020603050405020304" pitchFamily="18" charset="0"/>
              </a:rPr>
              <a:t>la GC </a:t>
            </a:r>
            <a:r>
              <a:rPr lang="en-US" sz="1800" dirty="0" err="1">
                <a:solidFill>
                  <a:srgbClr val="FF0000"/>
                </a:solidFill>
                <a:latin typeface="Times New Roman" panose="02020603050405020304" pitchFamily="18" charset="0"/>
                <a:cs typeface="Times New Roman" panose="02020603050405020304" pitchFamily="18" charset="0"/>
              </a:rPr>
              <a:t>capillare</a:t>
            </a:r>
            <a:r>
              <a:rPr lang="en-US" sz="1800" dirty="0">
                <a:solidFill>
                  <a:srgbClr val="FF0000"/>
                </a:solidFill>
                <a:latin typeface="Times New Roman" panose="02020603050405020304" pitchFamily="18" charset="0"/>
                <a:cs typeface="Times New Roman" panose="02020603050405020304" pitchFamily="18" charset="0"/>
              </a:rPr>
              <a:t> è </a:t>
            </a:r>
            <a:r>
              <a:rPr lang="en-US" sz="1800" dirty="0" err="1">
                <a:solidFill>
                  <a:srgbClr val="FF0000"/>
                </a:solidFill>
                <a:latin typeface="Times New Roman" panose="02020603050405020304" pitchFamily="18" charset="0"/>
                <a:cs typeface="Times New Roman" panose="02020603050405020304" pitchFamily="18" charset="0"/>
              </a:rPr>
              <a:t>generalmente</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preferita</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all’HPLC</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a:t>
            </a:r>
            <a:r>
              <a:rPr lang="en-US" sz="1800" dirty="0" err="1">
                <a:latin typeface="Times New Roman" panose="02020603050405020304" pitchFamily="18" charset="0"/>
                <a:cs typeface="Times New Roman" panose="02020603050405020304" pitchFamily="18" charset="0"/>
              </a:rPr>
              <a:t>quando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possibile</a:t>
            </a:r>
            <a:r>
              <a:rPr lang="en-US" sz="1800" dirty="0">
                <a:latin typeface="Times New Roman" panose="02020603050405020304" pitchFamily="18" charset="0"/>
                <a:cs typeface="Times New Roman" panose="02020603050405020304" pitchFamily="18" charset="0"/>
              </a:rPr>
              <a:t>) per </a:t>
            </a:r>
            <a:r>
              <a:rPr lang="en-US" sz="1800" dirty="0" err="1">
                <a:latin typeface="Times New Roman" panose="02020603050405020304" pitchFamily="18" charset="0"/>
                <a:cs typeface="Times New Roman" panose="02020603050405020304" pitchFamily="18" charset="0"/>
              </a:rPr>
              <a:t>l’analisi</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campioni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altamente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complessi</a:t>
            </a:r>
            <a:r>
              <a:rPr lang="en-US" sz="1800" dirty="0">
                <a:latin typeface="Times New Roman" panose="02020603050405020304" pitchFamily="18" charset="0"/>
                <a:cs typeface="Times New Roman" panose="02020603050405020304" pitchFamily="18" charset="0"/>
              </a:rPr>
              <a:t>.</a:t>
            </a:r>
          </a:p>
          <a:p>
            <a:pPr indent="-228600" algn="l">
              <a:buFont typeface="Arial" panose="020B0604020202020204" pitchFamily="34" charset="0"/>
              <a:buChar char="•"/>
            </a:pPr>
            <a:endParaRPr lang="en-US" sz="1400" dirty="0"/>
          </a:p>
          <a:p>
            <a:pPr indent="-228600" algn="l">
              <a:buFont typeface="Arial" panose="020B0604020202020204" pitchFamily="34" charset="0"/>
              <a:buChar char="•"/>
            </a:pPr>
            <a:endParaRPr lang="en-US" sz="1400" dirty="0"/>
          </a:p>
          <a:p>
            <a:pPr marL="342900" indent="-228600" algn="l">
              <a:buFont typeface="Arial" panose="020B0604020202020204" pitchFamily="34" charset="0"/>
              <a:buChar char="•"/>
            </a:pPr>
            <a:endParaRPr lang="en-US" sz="1400" dirty="0"/>
          </a:p>
          <a:p>
            <a:pPr indent="-228600" algn="l">
              <a:buFont typeface="Arial" panose="020B0604020202020204" pitchFamily="34" charset="0"/>
              <a:buChar char="•"/>
            </a:pPr>
            <a:endParaRPr lang="en-US" sz="1400" dirty="0"/>
          </a:p>
        </p:txBody>
      </p:sp>
    </p:spTree>
    <p:extLst>
      <p:ext uri="{BB962C8B-B14F-4D97-AF65-F5344CB8AC3E}">
        <p14:creationId xmlns:p14="http://schemas.microsoft.com/office/powerpoint/2010/main" val="15389032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interno, microonde, elettronica, forno&#10;&#10;Descrizione generata automaticamente">
            <a:extLst>
              <a:ext uri="{FF2B5EF4-FFF2-40B4-BE49-F238E27FC236}">
                <a16:creationId xmlns:a16="http://schemas.microsoft.com/office/drawing/2014/main" id="{91C99B95-06A5-83DB-AE65-050CAC14E368}"/>
              </a:ext>
            </a:extLst>
          </p:cNvPr>
          <p:cNvPicPr>
            <a:picLocks noChangeAspect="1"/>
          </p:cNvPicPr>
          <p:nvPr/>
        </p:nvPicPr>
        <p:blipFill rotWithShape="1">
          <a:blip r:embed="rId3">
            <a:extLst>
              <a:ext uri="{28A0092B-C50C-407E-A947-70E740481C1C}">
                <a14:useLocalDpi xmlns:a14="http://schemas.microsoft.com/office/drawing/2010/main" val="0"/>
              </a:ext>
            </a:extLst>
          </a:blip>
          <a:srcRect t="44991" r="-1" b="8910"/>
          <a:stretch/>
        </p:blipFill>
        <p:spPr>
          <a:xfrm>
            <a:off x="6884037" y="1257804"/>
            <a:ext cx="2835182" cy="1579416"/>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9" name="Immagine 8" descr="Immagine che contiene testo, bianco&#10;&#10;Descrizione generata automaticamente">
            <a:extLst>
              <a:ext uri="{FF2B5EF4-FFF2-40B4-BE49-F238E27FC236}">
                <a16:creationId xmlns:a16="http://schemas.microsoft.com/office/drawing/2014/main" id="{C3FBF9C7-4DD6-1B23-6012-BA585136A782}"/>
              </a:ext>
            </a:extLst>
          </p:cNvPr>
          <p:cNvPicPr>
            <a:picLocks noChangeAspect="1"/>
          </p:cNvPicPr>
          <p:nvPr/>
        </p:nvPicPr>
        <p:blipFill rotWithShape="1">
          <a:blip r:embed="rId4">
            <a:extLst>
              <a:ext uri="{28A0092B-C50C-407E-A947-70E740481C1C}">
                <a14:useLocalDpi xmlns:a14="http://schemas.microsoft.com/office/drawing/2010/main" val="0"/>
              </a:ext>
            </a:extLst>
          </a:blip>
          <a:srcRect l="5005" r="7203" b="-1"/>
          <a:stretch/>
        </p:blipFill>
        <p:spPr>
          <a:xfrm>
            <a:off x="9892146" y="0"/>
            <a:ext cx="2299854" cy="196478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6343650" y="3996130"/>
            <a:ext cx="5505814" cy="1576910"/>
          </a:xfrm>
        </p:spPr>
        <p:txBody>
          <a:bodyPr anchor="b">
            <a:normAutofit/>
          </a:bodyPr>
          <a:lstStyle/>
          <a:p>
            <a:pPr algn="l"/>
            <a:br>
              <a:rPr lang="it-IT" sz="4400" dirty="0"/>
            </a:br>
            <a:endParaRPr lang="it-IT" sz="4400"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6383689" y="3223523"/>
            <a:ext cx="5978190" cy="4068481"/>
          </a:xfrm>
        </p:spPr>
        <p:txBody>
          <a:bodyPr>
            <a:normAutofit/>
          </a:bodyPr>
          <a:lstStyle/>
          <a:p>
            <a:pPr algn="l"/>
            <a:r>
              <a:rPr lang="it-IT" sz="1600" dirty="0">
                <a:latin typeface="Times New Roman" panose="02020603050405020304" pitchFamily="18" charset="0"/>
                <a:cs typeface="Times New Roman" panose="02020603050405020304" pitchFamily="18" charset="0"/>
              </a:rPr>
              <a:t>La maggior parte degli strumenti HPLC hanno anche un forno a colonna che permette di </a:t>
            </a:r>
            <a:r>
              <a:rPr lang="it-IT" sz="1600" dirty="0">
                <a:solidFill>
                  <a:srgbClr val="FF0000"/>
                </a:solidFill>
                <a:latin typeface="Times New Roman" panose="02020603050405020304" pitchFamily="18" charset="0"/>
                <a:cs typeface="Times New Roman" panose="02020603050405020304" pitchFamily="18" charset="0"/>
              </a:rPr>
              <a:t>regolare la temperatura della separazione</a:t>
            </a:r>
            <a:r>
              <a:rPr lang="it-IT" sz="1600" dirty="0">
                <a:latin typeface="Times New Roman" panose="02020603050405020304" pitchFamily="18" charset="0"/>
                <a:cs typeface="Times New Roman" panose="02020603050405020304" pitchFamily="18" charset="0"/>
              </a:rPr>
              <a:t>.</a:t>
            </a:r>
          </a:p>
          <a:p>
            <a:pPr algn="l"/>
            <a:r>
              <a:rPr lang="it-IT" sz="1600" dirty="0">
                <a:latin typeface="Times New Roman" panose="02020603050405020304" pitchFamily="18" charset="0"/>
                <a:cs typeface="Times New Roman" panose="02020603050405020304" pitchFamily="18" charset="0"/>
              </a:rPr>
              <a:t>In molte analisi HPLC, le variazioni della temperatura della colonna possono causare cambiamenti significativi nella conservazione. Il forno provvede a mantenere con precisione la temperatura controllata della colonna in modo tale da ottenere risultati ottimali. Mantenendo la colonna di temperatura ad un set point stabile, si possono raccogliere risultati più standardizzati consentendo una migliore quotidianità e confronto nei risultati da laboratorio. Inoltre, le temperature elevate possono essere utilizzate in molte applicazioni per diminuire la viscosità cellulare ed il trasferimento di massa e solubilità del campione, con conseguente migliore risoluzione e/o una maggiore velocità di analisi. </a:t>
            </a:r>
          </a:p>
          <a:p>
            <a:pPr algn="l"/>
            <a:endParaRPr lang="it-IT" sz="600" dirty="0">
              <a:latin typeface="Times New Roman" panose="02020603050405020304" pitchFamily="18" charset="0"/>
              <a:cs typeface="Times New Roman" panose="02020603050405020304" pitchFamily="18" charset="0"/>
            </a:endParaRPr>
          </a:p>
        </p:txBody>
      </p:sp>
      <p:pic>
        <p:nvPicPr>
          <p:cNvPr id="4" name="Immagine 3">
            <a:extLst>
              <a:ext uri="{FF2B5EF4-FFF2-40B4-BE49-F238E27FC236}">
                <a16:creationId xmlns:a16="http://schemas.microsoft.com/office/drawing/2014/main" id="{03879454-6707-78FD-CEE3-C1D000576A09}"/>
              </a:ext>
            </a:extLst>
          </p:cNvPr>
          <p:cNvPicPr>
            <a:picLocks noChangeAspect="1"/>
          </p:cNvPicPr>
          <p:nvPr/>
        </p:nvPicPr>
        <p:blipFill>
          <a:blip r:embed="rId5"/>
          <a:stretch>
            <a:fillRect/>
          </a:stretch>
        </p:blipFill>
        <p:spPr>
          <a:xfrm>
            <a:off x="390711" y="3860288"/>
            <a:ext cx="5192573" cy="2809546"/>
          </a:xfrm>
          <a:prstGeom prst="rect">
            <a:avLst/>
          </a:prstGeom>
        </p:spPr>
      </p:pic>
      <p:sp>
        <p:nvSpPr>
          <p:cNvPr id="8" name="CasellaDiTesto 7">
            <a:extLst>
              <a:ext uri="{FF2B5EF4-FFF2-40B4-BE49-F238E27FC236}">
                <a16:creationId xmlns:a16="http://schemas.microsoft.com/office/drawing/2014/main" id="{33245507-5BA1-0349-A992-3EA0397B8D08}"/>
              </a:ext>
            </a:extLst>
          </p:cNvPr>
          <p:cNvSpPr txBox="1"/>
          <p:nvPr/>
        </p:nvSpPr>
        <p:spPr>
          <a:xfrm>
            <a:off x="165684" y="160429"/>
            <a:ext cx="5642628" cy="3539430"/>
          </a:xfrm>
          <a:prstGeom prst="rect">
            <a:avLst/>
          </a:prstGeom>
          <a:noFill/>
        </p:spPr>
        <p:txBody>
          <a:bodyPr wrap="square">
            <a:spAutoFit/>
          </a:bodyPr>
          <a:lstStyle/>
          <a:p>
            <a:r>
              <a:rPr lang="it-IT" sz="1600" dirty="0">
                <a:latin typeface="Times New Roman" panose="02020603050405020304" pitchFamily="18" charset="0"/>
                <a:cs typeface="Times New Roman" panose="02020603050405020304" pitchFamily="18" charset="0"/>
              </a:rPr>
              <a:t>Lo schema dello strumento di un HPLC comprende tipicamente un campionatore, delle pompe e un rivelatore. </a:t>
            </a:r>
          </a:p>
          <a:p>
            <a:pPr marL="285750" indent="-285750">
              <a:buFont typeface="Wingdings" panose="05000000000000000000" pitchFamily="2" charset="2"/>
              <a:buChar char="§"/>
            </a:pPr>
            <a:r>
              <a:rPr lang="it-IT" sz="1600" dirty="0">
                <a:latin typeface="Times New Roman" panose="02020603050405020304" pitchFamily="18" charset="0"/>
                <a:cs typeface="Times New Roman" panose="02020603050405020304" pitchFamily="18" charset="0"/>
              </a:rPr>
              <a:t>Il campionatore porta la miscela campione nel flusso di fase mobile che lo trasporta nella colonna. </a:t>
            </a:r>
          </a:p>
          <a:p>
            <a:pPr marL="285750" indent="-285750">
              <a:buFont typeface="Wingdings" panose="05000000000000000000" pitchFamily="2" charset="2"/>
              <a:buChar char="§"/>
            </a:pPr>
            <a:r>
              <a:rPr lang="it-IT" sz="1600" dirty="0">
                <a:latin typeface="Times New Roman" panose="02020603050405020304" pitchFamily="18" charset="0"/>
                <a:cs typeface="Times New Roman" panose="02020603050405020304" pitchFamily="18" charset="0"/>
              </a:rPr>
              <a:t>Le pompe forniscono la portata desiderata e la composizione della fase mobile attraverso la colonna.</a:t>
            </a:r>
          </a:p>
          <a:p>
            <a:pPr marL="285750" indent="-285750">
              <a:buFont typeface="Wingdings" panose="05000000000000000000" pitchFamily="2" charset="2"/>
              <a:buChar char="§"/>
            </a:pPr>
            <a:r>
              <a:rPr lang="it-IT" sz="1600" dirty="0">
                <a:latin typeface="Times New Roman" panose="02020603050405020304" pitchFamily="18" charset="0"/>
                <a:cs typeface="Times New Roman" panose="02020603050405020304" pitchFamily="18" charset="0"/>
              </a:rPr>
              <a:t> Il rilevatore è un calcolatore che permette una analisi in continuo dell’uscita della colonna e quindi di poter identificare le sostanze iniettate. Esso genera un segnale proporzionale alla quantità di componente del campione emergente dalla colonna, permettendo quindi anche una analisi quantitativa dei componenti del campione. Un microprocessore digitale ed un software utente consente di controllare lo strumento HPLC, programmare e fornire l’analisi dei dati.</a:t>
            </a:r>
          </a:p>
        </p:txBody>
      </p:sp>
    </p:spTree>
    <p:extLst>
      <p:ext uri="{BB962C8B-B14F-4D97-AF65-F5344CB8AC3E}">
        <p14:creationId xmlns:p14="http://schemas.microsoft.com/office/powerpoint/2010/main" val="1156369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9000" b="-9000"/>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3774440" y="-209729"/>
            <a:ext cx="10515600" cy="1306443"/>
          </a:xfrm>
        </p:spPr>
        <p:txBody>
          <a:bodyPr vert="horz" lIns="91440" tIns="45720" rIns="91440" bIns="45720" rtlCol="0" anchor="ctr">
            <a:normAutofit/>
          </a:bodyPr>
          <a:lstStyle/>
          <a:p>
            <a:pPr algn="l"/>
            <a:br>
              <a:rPr lang="en-US" sz="4000" dirty="0">
                <a:solidFill>
                  <a:srgbClr val="FF0000"/>
                </a:solidFill>
                <a:latin typeface="Freestyle Script" panose="030804020302050B0404" pitchFamily="66" charset="0"/>
              </a:rPr>
            </a:br>
            <a:r>
              <a:rPr lang="en-US" sz="4000" dirty="0">
                <a:solidFill>
                  <a:srgbClr val="FF0000"/>
                </a:solidFill>
                <a:latin typeface="Freestyle Script" panose="030804020302050B0404" pitchFamily="66" charset="0"/>
              </a:rPr>
              <a:t>CRISTALLIZZAZIONE</a:t>
            </a: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174889" y="1624655"/>
            <a:ext cx="5429077" cy="4705403"/>
          </a:xfrm>
        </p:spPr>
        <p:txBody>
          <a:bodyPr vert="horz" lIns="91440" tIns="45720" rIns="91440" bIns="45720" rtlCol="0">
            <a:normAutofit/>
          </a:bodyPr>
          <a:lstStyle/>
          <a:p>
            <a:pPr algn="l"/>
            <a:r>
              <a:rPr lang="en-US" sz="1700" dirty="0">
                <a:latin typeface="Times New Roman" panose="02020603050405020304" pitchFamily="18" charset="0"/>
                <a:cs typeface="Times New Roman" panose="02020603050405020304" pitchFamily="18" charset="0"/>
              </a:rPr>
              <a:t>La </a:t>
            </a:r>
            <a:r>
              <a:rPr lang="en-US" sz="1700" dirty="0" err="1">
                <a:latin typeface="Times New Roman" panose="02020603050405020304" pitchFamily="18" charset="0"/>
                <a:cs typeface="Times New Roman" panose="02020603050405020304" pitchFamily="18" charset="0"/>
              </a:rPr>
              <a:t>cristallizzazione</a:t>
            </a:r>
            <a:r>
              <a:rPr lang="en-US" sz="1700" dirty="0">
                <a:latin typeface="Times New Roman" panose="02020603050405020304" pitchFamily="18" charset="0"/>
                <a:cs typeface="Times New Roman" panose="02020603050405020304" pitchFamily="18" charset="0"/>
              </a:rPr>
              <a:t> è </a:t>
            </a:r>
            <a:r>
              <a:rPr lang="en-US" sz="1700" dirty="0" err="1">
                <a:latin typeface="Times New Roman" panose="02020603050405020304" pitchFamily="18" charset="0"/>
                <a:cs typeface="Times New Roman" panose="02020603050405020304" pitchFamily="18" charset="0"/>
              </a:rPr>
              <a:t>una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tecnica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utilizzata</a:t>
            </a:r>
            <a:r>
              <a:rPr lang="en-US" sz="1700" dirty="0">
                <a:latin typeface="Times New Roman" panose="02020603050405020304" pitchFamily="18" charset="0"/>
                <a:cs typeface="Times New Roman" panose="02020603050405020304" pitchFamily="18" charset="0"/>
              </a:rPr>
              <a:t> per la </a:t>
            </a:r>
            <a:r>
              <a:rPr lang="en-US" sz="1700" dirty="0" err="1">
                <a:latin typeface="Times New Roman" panose="02020603050405020304" pitchFamily="18" charset="0"/>
                <a:cs typeface="Times New Roman" panose="02020603050405020304" pitchFamily="18" charset="0"/>
              </a:rPr>
              <a:t>purificazione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delle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sostanze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solide</a:t>
            </a:r>
            <a:r>
              <a:rPr lang="en-US" sz="1700" dirty="0">
                <a:latin typeface="Times New Roman" panose="02020603050405020304" pitchFamily="18" charset="0"/>
                <a:cs typeface="Times New Roman" panose="02020603050405020304" pitchFamily="18" charset="0"/>
              </a:rPr>
              <a:t>.          </a:t>
            </a:r>
          </a:p>
          <a:p>
            <a:pPr algn="l"/>
            <a:r>
              <a:rPr lang="en-US" sz="1700" dirty="0" err="1">
                <a:latin typeface="Times New Roman" panose="02020603050405020304" pitchFamily="18" charset="0"/>
                <a:cs typeface="Times New Roman" panose="02020603050405020304" pitchFamily="18" charset="0"/>
              </a:rPr>
              <a:t>Sfrutta</a:t>
            </a:r>
            <a:r>
              <a:rPr lang="en-US" sz="1700" dirty="0">
                <a:latin typeface="Times New Roman" panose="02020603050405020304" pitchFamily="18" charset="0"/>
                <a:cs typeface="Times New Roman" panose="02020603050405020304" pitchFamily="18" charset="0"/>
              </a:rPr>
              <a:t> il </a:t>
            </a:r>
            <a:r>
              <a:rPr lang="en-US" sz="1700" dirty="0" err="1">
                <a:latin typeface="Times New Roman" panose="02020603050405020304" pitchFamily="18" charset="0"/>
                <a:cs typeface="Times New Roman" panose="02020603050405020304" pitchFamily="18" charset="0"/>
              </a:rPr>
              <a:t>fatto</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che</a:t>
            </a:r>
            <a:r>
              <a:rPr lang="en-US" sz="1700" dirty="0">
                <a:latin typeface="Times New Roman" panose="02020603050405020304" pitchFamily="18" charset="0"/>
                <a:cs typeface="Times New Roman" panose="02020603050405020304" pitchFamily="18" charset="0"/>
              </a:rPr>
              <a:t> la </a:t>
            </a:r>
            <a:r>
              <a:rPr lang="en-US" sz="1700" dirty="0" err="1">
                <a:latin typeface="Times New Roman" panose="02020603050405020304" pitchFamily="18" charset="0"/>
                <a:cs typeface="Times New Roman" panose="02020603050405020304" pitchFamily="18" charset="0"/>
              </a:rPr>
              <a:t>solubilità</a:t>
            </a:r>
            <a:r>
              <a:rPr lang="en-US" sz="1700" dirty="0">
                <a:latin typeface="Times New Roman" panose="02020603050405020304" pitchFamily="18" charset="0"/>
                <a:cs typeface="Times New Roman" panose="02020603050405020304" pitchFamily="18" charset="0"/>
              </a:rPr>
              <a:t> di un </a:t>
            </a:r>
            <a:r>
              <a:rPr lang="en-US" sz="1700" dirty="0" err="1">
                <a:latin typeface="Times New Roman" panose="02020603050405020304" pitchFamily="18" charset="0"/>
                <a:cs typeface="Times New Roman" panose="02020603050405020304" pitchFamily="18" charset="0"/>
              </a:rPr>
              <a:t>soluto</a:t>
            </a:r>
            <a:r>
              <a:rPr lang="en-US" sz="1700" dirty="0">
                <a:latin typeface="Times New Roman" panose="02020603050405020304" pitchFamily="18" charset="0"/>
                <a:cs typeface="Times New Roman" panose="02020603050405020304" pitchFamily="18" charset="0"/>
              </a:rPr>
              <a:t> in un </a:t>
            </a:r>
            <a:r>
              <a:rPr lang="en-US" sz="1700" dirty="0" err="1">
                <a:latin typeface="Times New Roman" panose="02020603050405020304" pitchFamily="18" charset="0"/>
                <a:cs typeface="Times New Roman" panose="02020603050405020304" pitchFamily="18" charset="0"/>
              </a:rPr>
              <a:t>determinato</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solvente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risulta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maggiore</a:t>
            </a:r>
            <a:r>
              <a:rPr lang="en-US" sz="1700" dirty="0">
                <a:latin typeface="Times New Roman" panose="02020603050405020304" pitchFamily="18" charset="0"/>
                <a:cs typeface="Times New Roman" panose="02020603050405020304" pitchFamily="18" charset="0"/>
              </a:rPr>
              <a:t> a </a:t>
            </a:r>
            <a:r>
              <a:rPr lang="en-US" sz="1700" dirty="0" err="1">
                <a:latin typeface="Times New Roman" panose="02020603050405020304" pitchFamily="18" charset="0"/>
                <a:cs typeface="Times New Roman" panose="02020603050405020304" pitchFamily="18" charset="0"/>
              </a:rPr>
              <a:t>caldo</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che</a:t>
            </a:r>
            <a:r>
              <a:rPr lang="en-US" sz="1700" dirty="0">
                <a:latin typeface="Times New Roman" panose="02020603050405020304" pitchFamily="18" charset="0"/>
                <a:cs typeface="Times New Roman" panose="02020603050405020304" pitchFamily="18" charset="0"/>
              </a:rPr>
              <a:t> non a freddo. </a:t>
            </a:r>
          </a:p>
          <a:p>
            <a:pPr algn="l"/>
            <a:r>
              <a:rPr lang="en-US" sz="1700" dirty="0" err="1">
                <a:latin typeface="Times New Roman" panose="02020603050405020304" pitchFamily="18" charset="0"/>
                <a:cs typeface="Times New Roman" panose="02020603050405020304" pitchFamily="18" charset="0"/>
              </a:rPr>
              <a:t>Prevede</a:t>
            </a:r>
            <a:r>
              <a:rPr lang="en-US" sz="1700" dirty="0">
                <a:latin typeface="Times New Roman" panose="02020603050405020304" pitchFamily="18" charset="0"/>
                <a:cs typeface="Times New Roman" panose="02020603050405020304" pitchFamily="18" charset="0"/>
              </a:rPr>
              <a:t> diverse </a:t>
            </a:r>
            <a:r>
              <a:rPr lang="en-US" sz="1700" dirty="0" err="1">
                <a:latin typeface="Times New Roman" panose="02020603050405020304" pitchFamily="18" charset="0"/>
                <a:cs typeface="Times New Roman" panose="02020603050405020304" pitchFamily="18" charset="0"/>
              </a:rPr>
              <a:t>fasi</a:t>
            </a:r>
            <a:r>
              <a:rPr lang="en-US" sz="1700" dirty="0">
                <a:latin typeface="Times New Roman" panose="02020603050405020304" pitchFamily="18" charset="0"/>
                <a:cs typeface="Times New Roman" panose="02020603050405020304" pitchFamily="18" charset="0"/>
              </a:rPr>
              <a:t>:                                                </a:t>
            </a:r>
          </a:p>
          <a:p>
            <a:pPr marL="457200" indent="-228600" algn="l">
              <a:buFont typeface="Arial" panose="020B0604020202020204" pitchFamily="34" charset="0"/>
              <a:buChar char="•"/>
            </a:pPr>
            <a:r>
              <a:rPr lang="en-US" sz="1700" dirty="0" err="1">
                <a:latin typeface="Times New Roman" panose="02020603050405020304" pitchFamily="18" charset="0"/>
                <a:cs typeface="Times New Roman" panose="02020603050405020304" pitchFamily="18" charset="0"/>
              </a:rPr>
              <a:t>Sciogliere</a:t>
            </a:r>
            <a:r>
              <a:rPr lang="en-US" sz="1700" dirty="0">
                <a:latin typeface="Times New Roman" panose="02020603050405020304" pitchFamily="18" charset="0"/>
                <a:cs typeface="Times New Roman" panose="02020603050405020304" pitchFamily="18" charset="0"/>
              </a:rPr>
              <a:t> a </a:t>
            </a:r>
            <a:r>
              <a:rPr lang="en-US" sz="1700" dirty="0" err="1">
                <a:latin typeface="Times New Roman" panose="02020603050405020304" pitchFamily="18" charset="0"/>
                <a:cs typeface="Times New Roman" panose="02020603050405020304" pitchFamily="18" charset="0"/>
              </a:rPr>
              <a:t>caldo</a:t>
            </a:r>
            <a:r>
              <a:rPr lang="en-US" sz="1700" dirty="0">
                <a:latin typeface="Times New Roman" panose="02020603050405020304" pitchFamily="18" charset="0"/>
                <a:cs typeface="Times New Roman" panose="02020603050405020304" pitchFamily="18" charset="0"/>
              </a:rPr>
              <a:t> e </a:t>
            </a:r>
            <a:r>
              <a:rPr lang="en-US" sz="1700" dirty="0" err="1">
                <a:latin typeface="Times New Roman" panose="02020603050405020304" pitchFamily="18" charset="0"/>
                <a:cs typeface="Times New Roman" panose="02020603050405020304" pitchFamily="18" charset="0"/>
              </a:rPr>
              <a:t>nella</a:t>
            </a:r>
            <a:r>
              <a:rPr lang="en-US" sz="1700" dirty="0">
                <a:latin typeface="Times New Roman" panose="02020603050405020304" pitchFamily="18" charset="0"/>
                <a:cs typeface="Times New Roman" panose="02020603050405020304" pitchFamily="18" charset="0"/>
              </a:rPr>
              <a:t> minima </a:t>
            </a:r>
            <a:r>
              <a:rPr lang="en-US" sz="1700" dirty="0" err="1">
                <a:latin typeface="Times New Roman" panose="02020603050405020304" pitchFamily="18" charset="0"/>
                <a:cs typeface="Times New Roman" panose="02020603050405020304" pitchFamily="18" charset="0"/>
              </a:rPr>
              <a:t>quantità</a:t>
            </a:r>
            <a:r>
              <a:rPr lang="en-US" sz="1700" dirty="0">
                <a:latin typeface="Times New Roman" panose="02020603050405020304" pitchFamily="18" charset="0"/>
                <a:cs typeface="Times New Roman" panose="02020603050405020304" pitchFamily="18" charset="0"/>
              </a:rPr>
              <a:t> di </a:t>
            </a:r>
            <a:r>
              <a:rPr lang="en-US" sz="1700" dirty="0" err="1">
                <a:latin typeface="Times New Roman" panose="02020603050405020304" pitchFamily="18" charset="0"/>
                <a:cs typeface="Times New Roman" panose="02020603050405020304" pitchFamily="18" charset="0"/>
              </a:rPr>
              <a:t>solvente</a:t>
            </a:r>
            <a:r>
              <a:rPr lang="en-US" sz="1700" dirty="0">
                <a:latin typeface="Times New Roman" panose="02020603050405020304" pitchFamily="18" charset="0"/>
                <a:cs typeface="Times New Roman" panose="02020603050405020304" pitchFamily="18" charset="0"/>
              </a:rPr>
              <a:t> il </a:t>
            </a:r>
            <a:r>
              <a:rPr lang="en-US" sz="1700" dirty="0" err="1">
                <a:latin typeface="Times New Roman" panose="02020603050405020304" pitchFamily="18" charset="0"/>
                <a:cs typeface="Times New Roman" panose="02020603050405020304" pitchFamily="18" charset="0"/>
              </a:rPr>
              <a:t>soluto</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impuro</a:t>
            </a:r>
            <a:endParaRPr lang="en-US" sz="1700" dirty="0">
              <a:latin typeface="Times New Roman" panose="02020603050405020304" pitchFamily="18" charset="0"/>
              <a:cs typeface="Times New Roman" panose="02020603050405020304" pitchFamily="18" charset="0"/>
            </a:endParaRPr>
          </a:p>
          <a:p>
            <a:pPr marL="457200" indent="-228600" algn="l">
              <a:buFont typeface="Arial" panose="020B0604020202020204" pitchFamily="34" charset="0"/>
              <a:buChar char="•"/>
            </a:pPr>
            <a:r>
              <a:rPr lang="en-US" sz="1700" dirty="0" err="1">
                <a:latin typeface="Times New Roman" panose="02020603050405020304" pitchFamily="18" charset="0"/>
                <a:cs typeface="Times New Roman" panose="02020603050405020304" pitchFamily="18" charset="0"/>
              </a:rPr>
              <a:t>Filtrare</a:t>
            </a:r>
            <a:r>
              <a:rPr lang="en-US" sz="1700" dirty="0">
                <a:latin typeface="Times New Roman" panose="02020603050405020304" pitchFamily="18" charset="0"/>
                <a:cs typeface="Times New Roman" panose="02020603050405020304" pitchFamily="18" charset="0"/>
              </a:rPr>
              <a:t> le </a:t>
            </a:r>
            <a:r>
              <a:rPr lang="en-US" sz="1700" dirty="0" err="1">
                <a:latin typeface="Times New Roman" panose="02020603050405020304" pitchFamily="18" charset="0"/>
                <a:cs typeface="Times New Roman" panose="02020603050405020304" pitchFamily="18" charset="0"/>
              </a:rPr>
              <a:t>impurezze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insolubili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che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così</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vengono</a:t>
            </a:r>
            <a:r>
              <a:rPr lang="en-US" sz="1700" dirty="0">
                <a:latin typeface="Times New Roman" panose="02020603050405020304" pitchFamily="18" charset="0"/>
                <a:cs typeface="Times New Roman" panose="02020603050405020304" pitchFamily="18" charset="0"/>
              </a:rPr>
              <a:t> separate</a:t>
            </a:r>
          </a:p>
          <a:p>
            <a:pPr marL="457200" indent="-228600" algn="l">
              <a:buFont typeface="Arial" panose="020B0604020202020204" pitchFamily="34" charset="0"/>
              <a:buChar char="•"/>
            </a:pPr>
            <a:r>
              <a:rPr lang="en-US" sz="1700" dirty="0" err="1">
                <a:latin typeface="Times New Roman" panose="02020603050405020304" pitchFamily="18" charset="0"/>
                <a:cs typeface="Times New Roman" panose="02020603050405020304" pitchFamily="18" charset="0"/>
              </a:rPr>
              <a:t>Lasciare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raffreddare</a:t>
            </a:r>
            <a:r>
              <a:rPr lang="en-US" sz="1700" dirty="0">
                <a:latin typeface="Times New Roman" panose="02020603050405020304" pitchFamily="18" charset="0"/>
                <a:cs typeface="Times New Roman" panose="02020603050405020304" pitchFamily="18" charset="0"/>
              </a:rPr>
              <a:t> lentamente la </a:t>
            </a:r>
            <a:r>
              <a:rPr lang="en-US" sz="1700" dirty="0" err="1">
                <a:latin typeface="Times New Roman" panose="02020603050405020304" pitchFamily="18" charset="0"/>
                <a:cs typeface="Times New Roman" panose="02020603050405020304" pitchFamily="18" charset="0"/>
              </a:rPr>
              <a:t>soluzione</a:t>
            </a:r>
            <a:endParaRPr lang="en-US" sz="1700" dirty="0">
              <a:latin typeface="Times New Roman" panose="02020603050405020304" pitchFamily="18" charset="0"/>
              <a:cs typeface="Times New Roman" panose="02020603050405020304" pitchFamily="18" charset="0"/>
            </a:endParaRPr>
          </a:p>
          <a:p>
            <a:pPr marL="457200" indent="-228600" algn="l">
              <a:buFont typeface="Arial" panose="020B0604020202020204" pitchFamily="34" charset="0"/>
              <a:buChar char="•"/>
            </a:pPr>
            <a:r>
              <a:rPr lang="en-US" sz="1700" dirty="0" err="1">
                <a:latin typeface="Times New Roman" panose="02020603050405020304" pitchFamily="18" charset="0"/>
                <a:cs typeface="Times New Roman" panose="02020603050405020304" pitchFamily="18" charset="0"/>
              </a:rPr>
              <a:t>Recuperare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cristalli</a:t>
            </a:r>
            <a:r>
              <a:rPr lang="en-US" sz="1700" dirty="0">
                <a:latin typeface="Times New Roman" panose="02020603050405020304" pitchFamily="18" charset="0"/>
                <a:cs typeface="Times New Roman" panose="02020603050405020304" pitchFamily="18" charset="0"/>
              </a:rPr>
              <a:t> del </a:t>
            </a:r>
            <a:r>
              <a:rPr lang="en-US" sz="1700" dirty="0" err="1">
                <a:latin typeface="Times New Roman" panose="02020603050405020304" pitchFamily="18" charset="0"/>
                <a:cs typeface="Times New Roman" panose="02020603050405020304" pitchFamily="18" charset="0"/>
              </a:rPr>
              <a:t>soluto</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tramite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filtrazione</a:t>
            </a:r>
            <a:endParaRPr lang="en-US" sz="1700" dirty="0">
              <a:latin typeface="Times New Roman" panose="02020603050405020304" pitchFamily="18" charset="0"/>
              <a:cs typeface="Times New Roman" panose="02020603050405020304" pitchFamily="18" charset="0"/>
            </a:endParaRPr>
          </a:p>
          <a:p>
            <a:pPr indent="-228600" algn="l">
              <a:buFont typeface="Arial" panose="020B0604020202020204" pitchFamily="34" charset="0"/>
              <a:buChar char="•"/>
            </a:pPr>
            <a:endParaRPr lang="en-US" sz="1700" dirty="0"/>
          </a:p>
        </p:txBody>
      </p:sp>
      <p:pic>
        <p:nvPicPr>
          <p:cNvPr id="5" name="Immagine 4" descr="Immagine che contiene diagramma&#10;&#10;Descrizione generata automaticamente">
            <a:extLst>
              <a:ext uri="{FF2B5EF4-FFF2-40B4-BE49-F238E27FC236}">
                <a16:creationId xmlns:a16="http://schemas.microsoft.com/office/drawing/2014/main" id="{A78A3F98-431D-F384-C41A-8EFB45EEC533}"/>
              </a:ext>
            </a:extLst>
          </p:cNvPr>
          <p:cNvPicPr>
            <a:picLocks noChangeAspect="1"/>
          </p:cNvPicPr>
          <p:nvPr/>
        </p:nvPicPr>
        <p:blipFill rotWithShape="1">
          <a:blip r:embed="rId3">
            <a:extLst>
              <a:ext uri="{28A0092B-C50C-407E-A947-70E740481C1C}">
                <a14:useLocalDpi xmlns:a14="http://schemas.microsoft.com/office/drawing/2010/main" val="0"/>
              </a:ext>
            </a:extLst>
          </a:blip>
          <a:srcRect t="1589" r="-1" b="7605"/>
          <a:stretch/>
        </p:blipFill>
        <p:spPr>
          <a:xfrm>
            <a:off x="5778855" y="1931158"/>
            <a:ext cx="5976914" cy="40923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9079316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660041" y="2767106"/>
            <a:ext cx="2880828" cy="3071906"/>
          </a:xfrm>
        </p:spPr>
        <p:txBody>
          <a:bodyPr anchor="t">
            <a:normAutofit/>
          </a:bodyPr>
          <a:lstStyle/>
          <a:p>
            <a:pPr algn="l"/>
            <a:br>
              <a:rPr lang="it-IT" sz="4000" dirty="0">
                <a:solidFill>
                  <a:srgbClr val="FFFFFF"/>
                </a:solidFill>
              </a:rPr>
            </a:br>
            <a:endParaRPr lang="it-IT" sz="4000" dirty="0">
              <a:solidFill>
                <a:srgbClr val="FFFFFF"/>
              </a:solidFill>
            </a:endParaRP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660041" y="1948522"/>
            <a:ext cx="2919738" cy="4709073"/>
          </a:xfrm>
        </p:spPr>
        <p:txBody>
          <a:bodyPr anchor="b">
            <a:normAutofit fontScale="85000" lnSpcReduction="10000"/>
          </a:bodyPr>
          <a:lstStyle/>
          <a:p>
            <a:pPr algn="l"/>
            <a:r>
              <a:rPr lang="it-IT" sz="2000" dirty="0">
                <a:solidFill>
                  <a:schemeClr val="bg1"/>
                </a:solidFill>
                <a:latin typeface="Times New Roman" panose="02020603050405020304" pitchFamily="18" charset="0"/>
                <a:cs typeface="Times New Roman" panose="02020603050405020304" pitchFamily="18" charset="0"/>
              </a:rPr>
              <a:t>TEMPERATURA</a:t>
            </a:r>
            <a:r>
              <a:rPr lang="it-IT" sz="2000" dirty="0">
                <a:solidFill>
                  <a:srgbClr val="FFFFFF"/>
                </a:solidFill>
                <a:latin typeface="Times New Roman" panose="02020603050405020304" pitchFamily="18" charset="0"/>
                <a:cs typeface="Times New Roman" panose="02020603050405020304" pitchFamily="18" charset="0"/>
              </a:rPr>
              <a:t>: per alcuni tipi di analisi è necessario mantenere la colonna cromatografica a temperatura costante, per cui verrà posta in un termostato. In altri casi non è necessario si lavorerà a  temperatura ambiente.</a:t>
            </a:r>
          </a:p>
          <a:p>
            <a:pPr marL="342900" indent="-342900" algn="l">
              <a:buFont typeface="Arial" panose="020B0604020202020204" pitchFamily="34" charset="0"/>
              <a:buChar char="•"/>
            </a:pPr>
            <a:r>
              <a:rPr lang="it-IT" sz="2000" dirty="0">
                <a:solidFill>
                  <a:srgbClr val="FFFFFF"/>
                </a:solidFill>
                <a:latin typeface="Times New Roman" panose="02020603050405020304" pitchFamily="18" charset="0"/>
                <a:cs typeface="Times New Roman" panose="02020603050405020304" pitchFamily="18" charset="0"/>
              </a:rPr>
              <a:t>Aumentando la temperatura della colonna si riduce la viscosità della fase mobile, riducendo la pressione e consentendo flussi più alti.</a:t>
            </a:r>
          </a:p>
          <a:p>
            <a:pPr marL="342900" indent="-342900" algn="l">
              <a:buFont typeface="Arial" panose="020B0604020202020204" pitchFamily="34" charset="0"/>
              <a:buChar char="•"/>
            </a:pPr>
            <a:r>
              <a:rPr lang="it-IT" sz="2000" dirty="0">
                <a:solidFill>
                  <a:srgbClr val="FFFFFF"/>
                </a:solidFill>
                <a:latin typeface="Times New Roman" panose="02020603050405020304" pitchFamily="18" charset="0"/>
                <a:cs typeface="Times New Roman" panose="02020603050405020304" pitchFamily="18" charset="0"/>
              </a:rPr>
              <a:t>Aumentando la temperatura i tempi di ritenzione sono più brevi.</a:t>
            </a:r>
          </a:p>
          <a:p>
            <a:pPr algn="l"/>
            <a:r>
              <a:rPr lang="it-IT" sz="2000" dirty="0">
                <a:solidFill>
                  <a:srgbClr val="FFFFFF"/>
                </a:solidFill>
                <a:latin typeface="Times New Roman" panose="02020603050405020304" pitchFamily="18" charset="0"/>
                <a:cs typeface="Times New Roman" panose="02020603050405020304" pitchFamily="18" charset="0"/>
              </a:rPr>
              <a:t>Molte fase stazionarie per HPLC possono resistere fino a temperature intorno ai 60°C.</a:t>
            </a:r>
          </a:p>
          <a:p>
            <a:pPr algn="l"/>
            <a:endParaRPr lang="it-IT" sz="2000" dirty="0">
              <a:solidFill>
                <a:srgbClr val="FFFFFF"/>
              </a:solidFill>
              <a:latin typeface="Times New Roman" panose="02020603050405020304" pitchFamily="18" charset="0"/>
              <a:cs typeface="Times New Roman" panose="02020603050405020304" pitchFamily="18" charset="0"/>
            </a:endParaRPr>
          </a:p>
          <a:p>
            <a:pPr algn="l"/>
            <a:endParaRPr lang="it-IT" sz="2000" dirty="0">
              <a:solidFill>
                <a:srgbClr val="FFFFFF"/>
              </a:solidFill>
              <a:latin typeface="Times New Roman" panose="02020603050405020304" pitchFamily="18" charset="0"/>
              <a:cs typeface="Times New Roman" panose="02020603050405020304" pitchFamily="18" charset="0"/>
            </a:endParaRPr>
          </a:p>
          <a:p>
            <a:pPr algn="l"/>
            <a:endParaRPr lang="it-IT" sz="2000" dirty="0">
              <a:solidFill>
                <a:srgbClr val="FFFFFF"/>
              </a:solidFill>
              <a:latin typeface="Times New Roman" panose="02020603050405020304" pitchFamily="18" charset="0"/>
              <a:cs typeface="Times New Roman" panose="02020603050405020304" pitchFamily="18" charset="0"/>
            </a:endParaRPr>
          </a:p>
        </p:txBody>
      </p:sp>
      <p:pic>
        <p:nvPicPr>
          <p:cNvPr id="5" name="Immagine 4" descr="Immagine che contiene testo, lettera&#10;&#10;Descrizione generata automaticamente">
            <a:extLst>
              <a:ext uri="{FF2B5EF4-FFF2-40B4-BE49-F238E27FC236}">
                <a16:creationId xmlns:a16="http://schemas.microsoft.com/office/drawing/2014/main" id="{FC781B98-3C25-3E97-505A-20BD6A072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428" y="719344"/>
            <a:ext cx="7225748" cy="5419311"/>
          </a:xfrm>
          <a:prstGeom prst="rect">
            <a:avLst/>
          </a:prstGeom>
        </p:spPr>
      </p:pic>
    </p:spTree>
    <p:extLst>
      <p:ext uri="{BB962C8B-B14F-4D97-AF65-F5344CB8AC3E}">
        <p14:creationId xmlns:p14="http://schemas.microsoft.com/office/powerpoint/2010/main" val="2726605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807372"/>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0" y="385150"/>
            <a:ext cx="6624320" cy="6554129"/>
          </a:xfrm>
        </p:spPr>
        <p:txBody>
          <a:bodyPr>
            <a:normAutofit/>
          </a:bodyPr>
          <a:lstStyle/>
          <a:p>
            <a:r>
              <a:rPr lang="it-IT" sz="1800" b="1" dirty="0">
                <a:solidFill>
                  <a:srgbClr val="FF0000"/>
                </a:solidFill>
                <a:latin typeface="Times New Roman" panose="02020603050405020304" pitchFamily="18" charset="0"/>
                <a:cs typeface="Times New Roman" panose="02020603050405020304" pitchFamily="18" charset="0"/>
              </a:rPr>
              <a:t>I riempimenti usati in HPLC </a:t>
            </a:r>
            <a:r>
              <a:rPr lang="it-IT" sz="1800" dirty="0">
                <a:latin typeface="Times New Roman" panose="02020603050405020304" pitchFamily="18" charset="0"/>
                <a:cs typeface="Times New Roman" panose="02020603050405020304" pitchFamily="18" charset="0"/>
              </a:rPr>
              <a:t>sono sostanzialmente di tre tipi: a particelle pellicolari, a particelle porose e con tecnologia </a:t>
            </a:r>
            <a:r>
              <a:rPr lang="it-IT" sz="1800" dirty="0" err="1">
                <a:latin typeface="Times New Roman" panose="02020603050405020304" pitchFamily="18" charset="0"/>
                <a:cs typeface="Times New Roman" panose="02020603050405020304" pitchFamily="18" charset="0"/>
              </a:rPr>
              <a:t>fused</a:t>
            </a:r>
            <a:r>
              <a:rPr lang="it-IT" sz="1800" dirty="0">
                <a:latin typeface="Times New Roman" panose="02020603050405020304" pitchFamily="18" charset="0"/>
                <a:cs typeface="Times New Roman" panose="02020603050405020304" pitchFamily="18" charset="0"/>
              </a:rPr>
              <a:t>-core.</a:t>
            </a:r>
          </a:p>
          <a:p>
            <a:endParaRPr lang="it-IT" sz="18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q"/>
            </a:pPr>
            <a:r>
              <a:rPr lang="it-IT" sz="1800" b="1" dirty="0">
                <a:solidFill>
                  <a:schemeClr val="accent1">
                    <a:lumMod val="75000"/>
                  </a:schemeClr>
                </a:solidFill>
                <a:latin typeface="Times New Roman" panose="02020603050405020304" pitchFamily="18" charset="0"/>
                <a:cs typeface="Times New Roman" panose="02020603050405020304" pitchFamily="18" charset="0"/>
              </a:rPr>
              <a:t>Le particelle pellicolari </a:t>
            </a:r>
            <a:r>
              <a:rPr lang="it-IT" sz="1800" dirty="0">
                <a:latin typeface="Times New Roman" panose="02020603050405020304" pitchFamily="18" charset="0"/>
                <a:cs typeface="Times New Roman" panose="02020603050405020304" pitchFamily="18" charset="0"/>
              </a:rPr>
              <a:t>sono impiegate quasi esclusivamente per le colonne di protezione. Sono granuli sferici e non porosi di vetro o materiale polimerico, di dimensione compresa tra i 30 e i 40 µm. Sulla superficie dei granuli viene depositato uno strato poroso di silice, allumina o resina a scambio ionico. Se si necessita di una fase stazionaria liquida, può essere applicata per adsorbimento.</a:t>
            </a:r>
          </a:p>
          <a:p>
            <a:endParaRPr lang="it-IT" sz="18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q"/>
            </a:pPr>
            <a:r>
              <a:rPr lang="it-IT" sz="1800" b="1" dirty="0">
                <a:solidFill>
                  <a:schemeClr val="accent2">
                    <a:lumMod val="50000"/>
                  </a:schemeClr>
                </a:solidFill>
                <a:latin typeface="Times New Roman" panose="02020603050405020304" pitchFamily="18" charset="0"/>
                <a:cs typeface="Times New Roman" panose="02020603050405020304" pitchFamily="18" charset="0"/>
              </a:rPr>
              <a:t>Le particelle porose </a:t>
            </a:r>
            <a:r>
              <a:rPr lang="it-IT" sz="1800" dirty="0">
                <a:latin typeface="Times New Roman" panose="02020603050405020304" pitchFamily="18" charset="0"/>
                <a:cs typeface="Times New Roman" panose="02020603050405020304" pitchFamily="18" charset="0"/>
              </a:rPr>
              <a:t>hanno diametri compresi tra 3 e 10 µm, il materiale più usato è la silice microporosa, ma possono essere costituite anche di allumina o resina a scambio ionico. Anche in questo caso vengono applicati rivestimenti specifici, legati o per adsorbimento o attraverso legami chimici alla superficie delle particelle.</a:t>
            </a:r>
          </a:p>
          <a:p>
            <a:endParaRPr lang="it-IT" sz="18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q"/>
            </a:pPr>
            <a:r>
              <a:rPr lang="it-IT" sz="1800" b="1" dirty="0">
                <a:solidFill>
                  <a:schemeClr val="accent6">
                    <a:lumMod val="50000"/>
                  </a:schemeClr>
                </a:solidFill>
                <a:latin typeface="Times New Roman" panose="02020603050405020304" pitchFamily="18" charset="0"/>
                <a:cs typeface="Times New Roman" panose="02020603050405020304" pitchFamily="18" charset="0"/>
              </a:rPr>
              <a:t>Le particelle </a:t>
            </a:r>
            <a:r>
              <a:rPr lang="it-IT" sz="1800" b="1" dirty="0" err="1">
                <a:solidFill>
                  <a:schemeClr val="accent6">
                    <a:lumMod val="50000"/>
                  </a:schemeClr>
                </a:solidFill>
                <a:latin typeface="Times New Roman" panose="02020603050405020304" pitchFamily="18" charset="0"/>
                <a:cs typeface="Times New Roman" panose="02020603050405020304" pitchFamily="18" charset="0"/>
              </a:rPr>
              <a:t>fused</a:t>
            </a:r>
            <a:r>
              <a:rPr lang="it-IT" sz="1800" b="1" dirty="0">
                <a:solidFill>
                  <a:schemeClr val="accent6">
                    <a:lumMod val="50000"/>
                  </a:schemeClr>
                </a:solidFill>
                <a:latin typeface="Times New Roman" panose="02020603050405020304" pitchFamily="18" charset="0"/>
                <a:cs typeface="Times New Roman" panose="02020603050405020304" pitchFamily="18" charset="0"/>
              </a:rPr>
              <a:t>-core </a:t>
            </a:r>
            <a:r>
              <a:rPr lang="it-IT" sz="1800" dirty="0">
                <a:latin typeface="Times New Roman" panose="02020603050405020304" pitchFamily="18" charset="0"/>
                <a:cs typeface="Times New Roman" panose="02020603050405020304" pitchFamily="18" charset="0"/>
              </a:rPr>
              <a:t>hanno dimensione inferiore a 2 µm, tipicamente si usa attribuire alla strumentazione che utilizza queste colonne il nome di UHPLC.</a:t>
            </a:r>
          </a:p>
        </p:txBody>
      </p:sp>
      <p:pic>
        <p:nvPicPr>
          <p:cNvPr id="5" name="Immagine 4" descr="Immagine che contiene tavolo&#10;&#10;Descrizione generata automaticamente">
            <a:extLst>
              <a:ext uri="{FF2B5EF4-FFF2-40B4-BE49-F238E27FC236}">
                <a16:creationId xmlns:a16="http://schemas.microsoft.com/office/drawing/2014/main" id="{91494635-93E1-0B40-0F8F-8BFB49E69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776" y="231761"/>
            <a:ext cx="4669893" cy="2633359"/>
          </a:xfrm>
          <a:prstGeom prst="rect">
            <a:avLst/>
          </a:prstGeom>
        </p:spPr>
      </p:pic>
      <p:pic>
        <p:nvPicPr>
          <p:cNvPr id="8" name="Immagine 7" descr="Immagine che contiene diagramma&#10;&#10;Descrizione generata automaticamente">
            <a:extLst>
              <a:ext uri="{FF2B5EF4-FFF2-40B4-BE49-F238E27FC236}">
                <a16:creationId xmlns:a16="http://schemas.microsoft.com/office/drawing/2014/main" id="{E88DC6F7-6E5B-3129-EB4B-85A3AFBE6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0775" y="2956561"/>
            <a:ext cx="4669893" cy="3632138"/>
          </a:xfrm>
          <a:prstGeom prst="rect">
            <a:avLst/>
          </a:prstGeom>
        </p:spPr>
      </p:pic>
    </p:spTree>
    <p:extLst>
      <p:ext uri="{BB962C8B-B14F-4D97-AF65-F5344CB8AC3E}">
        <p14:creationId xmlns:p14="http://schemas.microsoft.com/office/powerpoint/2010/main" val="13658203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17" name="Rettangolo 16">
            <a:extLst>
              <a:ext uri="{FF2B5EF4-FFF2-40B4-BE49-F238E27FC236}">
                <a16:creationId xmlns:a16="http://schemas.microsoft.com/office/drawing/2014/main" id="{1C773B4B-4AF3-3908-1DAE-DB37561B27C1}"/>
              </a:ext>
            </a:extLst>
          </p:cNvPr>
          <p:cNvSpPr/>
          <p:nvPr/>
        </p:nvSpPr>
        <p:spPr>
          <a:xfrm>
            <a:off x="4257368" y="693899"/>
            <a:ext cx="2458064" cy="3235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404213" y="693899"/>
            <a:ext cx="10098833" cy="4152122"/>
          </a:xfrm>
        </p:spPr>
        <p:txBody>
          <a:bodyPr/>
          <a:lstStyle/>
          <a:p>
            <a:r>
              <a:rPr lang="it-IT" dirty="0">
                <a:solidFill>
                  <a:srgbClr val="00B050"/>
                </a:solidFill>
                <a:latin typeface="Freestyle Script" panose="030804020302050B0404" pitchFamily="66" charset="0"/>
                <a:cs typeface="Aldhabi" panose="020B0604020202020204" pitchFamily="2" charset="-78"/>
              </a:rPr>
              <a:t>RILEVATORI PER HPLC</a:t>
            </a:r>
          </a:p>
          <a:p>
            <a:endParaRPr lang="it-IT" dirty="0">
              <a:solidFill>
                <a:srgbClr val="FF0000"/>
              </a:solidFill>
              <a:latin typeface="Freestyle Script" panose="030804020302050B0404" pitchFamily="66" charset="0"/>
              <a:cs typeface="Aldhabi" panose="020B0604020202020204" pitchFamily="2" charset="-78"/>
            </a:endParaRPr>
          </a:p>
          <a:p>
            <a:endParaRPr lang="it-IT" dirty="0">
              <a:solidFill>
                <a:srgbClr val="FF0000"/>
              </a:solidFill>
              <a:latin typeface="Freestyle Script" panose="030804020302050B0404" pitchFamily="66" charset="0"/>
              <a:cs typeface="Aldhabi" panose="020B0604020202020204" pitchFamily="2" charset="-78"/>
            </a:endParaRPr>
          </a:p>
          <a:p>
            <a:endParaRPr lang="it-IT" dirty="0">
              <a:solidFill>
                <a:srgbClr val="FF0000"/>
              </a:solidFill>
              <a:latin typeface="Freestyle Script" panose="030804020302050B0404" pitchFamily="66" charset="0"/>
              <a:cs typeface="Aldhabi" panose="020B0604020202020204" pitchFamily="2" charset="-78"/>
            </a:endParaRPr>
          </a:p>
        </p:txBody>
      </p:sp>
      <p:sp>
        <p:nvSpPr>
          <p:cNvPr id="5" name="CasellaDiTesto 4">
            <a:extLst>
              <a:ext uri="{FF2B5EF4-FFF2-40B4-BE49-F238E27FC236}">
                <a16:creationId xmlns:a16="http://schemas.microsoft.com/office/drawing/2014/main" id="{6BF8448D-6C55-C2AC-7656-7809446F9964}"/>
              </a:ext>
            </a:extLst>
          </p:cNvPr>
          <p:cNvSpPr txBox="1"/>
          <p:nvPr/>
        </p:nvSpPr>
        <p:spPr>
          <a:xfrm>
            <a:off x="3707011" y="109124"/>
            <a:ext cx="6096000" cy="584775"/>
          </a:xfrm>
          <a:prstGeom prst="rect">
            <a:avLst/>
          </a:prstGeom>
          <a:noFill/>
        </p:spPr>
        <p:txBody>
          <a:bodyPr wrap="square">
            <a:spAutoFit/>
          </a:bodyPr>
          <a:lstStyle/>
          <a:p>
            <a:r>
              <a:rPr lang="it-IT" sz="3200" b="1" dirty="0">
                <a:solidFill>
                  <a:schemeClr val="accent6">
                    <a:lumMod val="75000"/>
                  </a:schemeClr>
                </a:solidFill>
                <a:latin typeface="Times New Roman" panose="02020603050405020304" pitchFamily="18" charset="0"/>
                <a:cs typeface="Times New Roman" panose="02020603050405020304" pitchFamily="18" charset="0"/>
              </a:rPr>
              <a:t>STRUMENTAZIONE</a:t>
            </a:r>
          </a:p>
        </p:txBody>
      </p:sp>
      <p:sp>
        <p:nvSpPr>
          <p:cNvPr id="12" name="CasellaDiTesto 11">
            <a:extLst>
              <a:ext uri="{FF2B5EF4-FFF2-40B4-BE49-F238E27FC236}">
                <a16:creationId xmlns:a16="http://schemas.microsoft.com/office/drawing/2014/main" id="{61F49498-B942-7B88-38F2-B79A614A86C6}"/>
              </a:ext>
            </a:extLst>
          </p:cNvPr>
          <p:cNvSpPr txBox="1"/>
          <p:nvPr/>
        </p:nvSpPr>
        <p:spPr>
          <a:xfrm>
            <a:off x="142813" y="1149848"/>
            <a:ext cx="9401708" cy="646331"/>
          </a:xfrm>
          <a:prstGeom prst="rect">
            <a:avLst/>
          </a:prstGeom>
          <a:noFill/>
        </p:spPr>
        <p:txBody>
          <a:bodyPr wrap="square" rtlCol="0">
            <a:spAutoFit/>
          </a:bodyPr>
          <a:lstStyle/>
          <a:p>
            <a:r>
              <a:rPr lang="it-IT" dirty="0">
                <a:latin typeface="Times New Roman" panose="02020603050405020304" pitchFamily="18" charset="0"/>
                <a:cs typeface="Times New Roman" panose="02020603050405020304" pitchFamily="18" charset="0"/>
              </a:rPr>
              <a:t>Permettono di identificare le sostanze analizzate.</a:t>
            </a:r>
          </a:p>
          <a:p>
            <a:endParaRPr lang="it-IT" dirty="0">
              <a:latin typeface="Times New Roman" panose="02020603050405020304" pitchFamily="18" charset="0"/>
              <a:cs typeface="Times New Roman" panose="02020603050405020304" pitchFamily="18" charset="0"/>
            </a:endParaRPr>
          </a:p>
        </p:txBody>
      </p:sp>
      <p:sp>
        <p:nvSpPr>
          <p:cNvPr id="18" name="CasellaDiTesto 17">
            <a:extLst>
              <a:ext uri="{FF2B5EF4-FFF2-40B4-BE49-F238E27FC236}">
                <a16:creationId xmlns:a16="http://schemas.microsoft.com/office/drawing/2014/main" id="{8BA733E1-0789-99B8-3B58-E0A5375921A7}"/>
              </a:ext>
            </a:extLst>
          </p:cNvPr>
          <p:cNvSpPr txBox="1"/>
          <p:nvPr/>
        </p:nvSpPr>
        <p:spPr>
          <a:xfrm>
            <a:off x="137871" y="1233824"/>
            <a:ext cx="7630782" cy="646331"/>
          </a:xfrm>
          <a:prstGeom prst="rect">
            <a:avLst/>
          </a:prstGeom>
          <a:noFill/>
        </p:spPr>
        <p:txBody>
          <a:bodyPr wrap="square" rtlCol="0">
            <a:spAutoFit/>
          </a:bodyPr>
          <a:lstStyle/>
          <a:p>
            <a:endParaRPr lang="it-IT" dirty="0"/>
          </a:p>
          <a:p>
            <a:r>
              <a:rPr lang="it-IT" dirty="0"/>
              <a:t>Il rilevatore verrà scelto in base al tipo di analisi da analizzare.</a:t>
            </a:r>
          </a:p>
        </p:txBody>
      </p:sp>
      <p:sp>
        <p:nvSpPr>
          <p:cNvPr id="23" name="CasellaDiTesto 22">
            <a:extLst>
              <a:ext uri="{FF2B5EF4-FFF2-40B4-BE49-F238E27FC236}">
                <a16:creationId xmlns:a16="http://schemas.microsoft.com/office/drawing/2014/main" id="{9FDCF522-F75A-C024-7C89-F4B6957B46FA}"/>
              </a:ext>
            </a:extLst>
          </p:cNvPr>
          <p:cNvSpPr txBox="1"/>
          <p:nvPr/>
        </p:nvSpPr>
        <p:spPr>
          <a:xfrm>
            <a:off x="235411" y="2119717"/>
            <a:ext cx="3471600" cy="4524315"/>
          </a:xfrm>
          <a:prstGeom prst="rect">
            <a:avLst/>
          </a:prstGeom>
          <a:solidFill>
            <a:schemeClr val="bg1"/>
          </a:solidFill>
          <a:ln>
            <a:solidFill>
              <a:srgbClr val="FF0000"/>
            </a:solidFill>
          </a:ln>
        </p:spPr>
        <p:txBody>
          <a:bodyPr wrap="square" rtlCol="0">
            <a:spAutoFit/>
          </a:bodyPr>
          <a:lstStyle/>
          <a:p>
            <a:r>
              <a:rPr lang="it-IT" sz="1600" dirty="0">
                <a:latin typeface="Times New Roman" panose="02020603050405020304" pitchFamily="18" charset="0"/>
                <a:cs typeface="Times New Roman" panose="02020603050405020304" pitchFamily="18" charset="0"/>
              </a:rPr>
              <a:t>Requisiti fondamentali:</a:t>
            </a:r>
          </a:p>
          <a:p>
            <a:pPr marL="285750" indent="-285750">
              <a:buFont typeface="Arial" panose="020B0604020202020204" pitchFamily="34" charset="0"/>
              <a:buChar char="•"/>
            </a:pPr>
            <a:r>
              <a:rPr lang="it-IT" sz="1600" dirty="0">
                <a:latin typeface="Times New Roman" panose="02020603050405020304" pitchFamily="18" charset="0"/>
                <a:cs typeface="Times New Roman" panose="02020603050405020304" pitchFamily="18" charset="0"/>
              </a:rPr>
              <a:t>Sensibilità adeguata, che ovviamente dipende sia dalle particolari esigenze dell'operatore che dal tipo di campione da analizzare</a:t>
            </a:r>
          </a:p>
          <a:p>
            <a:pPr marL="285750" indent="-285750">
              <a:buFont typeface="Arial" panose="020B0604020202020204" pitchFamily="34" charset="0"/>
              <a:buChar char="•"/>
            </a:pPr>
            <a:r>
              <a:rPr lang="it-IT" sz="1600" dirty="0">
                <a:latin typeface="Times New Roman" panose="02020603050405020304" pitchFamily="18" charset="0"/>
                <a:cs typeface="Times New Roman" panose="02020603050405020304" pitchFamily="18" charset="0"/>
              </a:rPr>
              <a:t>buona stabilità e riproducibilità</a:t>
            </a:r>
          </a:p>
          <a:p>
            <a:pPr marL="285750" indent="-285750">
              <a:buFont typeface="Arial" panose="020B0604020202020204" pitchFamily="34" charset="0"/>
              <a:buChar char="•"/>
            </a:pPr>
            <a:r>
              <a:rPr lang="it-IT" sz="1600" dirty="0">
                <a:latin typeface="Times New Roman" panose="02020603050405020304" pitchFamily="18" charset="0"/>
                <a:cs typeface="Times New Roman" panose="02020603050405020304" pitchFamily="18" charset="0"/>
              </a:rPr>
              <a:t>risposta lineare per più ordini di grandezza</a:t>
            </a:r>
          </a:p>
          <a:p>
            <a:pPr marL="285750" indent="-285750">
              <a:buFont typeface="Arial" panose="020B0604020202020204" pitchFamily="34" charset="0"/>
              <a:buChar char="•"/>
            </a:pPr>
            <a:r>
              <a:rPr lang="it-IT" sz="1600" dirty="0">
                <a:latin typeface="Times New Roman" panose="02020603050405020304" pitchFamily="18" charset="0"/>
                <a:cs typeface="Times New Roman" panose="02020603050405020304" pitchFamily="18" charset="0"/>
              </a:rPr>
              <a:t>tempo di risposta breve</a:t>
            </a:r>
          </a:p>
          <a:p>
            <a:pPr marL="285750" indent="-285750">
              <a:buFont typeface="Arial" panose="020B0604020202020204" pitchFamily="34" charset="0"/>
              <a:buChar char="•"/>
            </a:pPr>
            <a:r>
              <a:rPr lang="it-IT" sz="1600" dirty="0">
                <a:latin typeface="Times New Roman" panose="02020603050405020304" pitchFamily="18" charset="0"/>
                <a:cs typeface="Times New Roman" panose="02020603050405020304" pitchFamily="18" charset="0"/>
              </a:rPr>
              <a:t>elevata facilità d'uso e affidabilità</a:t>
            </a:r>
          </a:p>
          <a:p>
            <a:pPr marL="285750" indent="-285750">
              <a:buFont typeface="Arial" panose="020B0604020202020204" pitchFamily="34" charset="0"/>
              <a:buChar char="•"/>
            </a:pPr>
            <a:r>
              <a:rPr lang="it-IT" sz="1600" dirty="0">
                <a:latin typeface="Times New Roman" panose="02020603050405020304" pitchFamily="18" charset="0"/>
                <a:cs typeface="Times New Roman" panose="02020603050405020304" pitchFamily="18" charset="0"/>
              </a:rPr>
              <a:t>uniformità di risposta nei confronti di tutti gli analiti o al contrario elevata specificità per particolari composti</a:t>
            </a:r>
          </a:p>
          <a:p>
            <a:pPr marL="285750" indent="-285750">
              <a:buFont typeface="Arial" panose="020B0604020202020204" pitchFamily="34" charset="0"/>
              <a:buChar char="•"/>
            </a:pPr>
            <a:r>
              <a:rPr lang="it-IT" sz="1600" dirty="0">
                <a:latin typeface="Times New Roman" panose="02020603050405020304" pitchFamily="18" charset="0"/>
                <a:cs typeface="Times New Roman" panose="02020603050405020304" pitchFamily="18" charset="0"/>
              </a:rPr>
              <a:t>rivelazione non distruttiva</a:t>
            </a:r>
          </a:p>
          <a:p>
            <a:pPr marL="285750" indent="-285750">
              <a:buFont typeface="Arial" panose="020B0604020202020204" pitchFamily="34" charset="0"/>
              <a:buChar char="•"/>
            </a:pPr>
            <a:r>
              <a:rPr lang="it-IT" sz="1600" dirty="0">
                <a:latin typeface="Times New Roman" panose="02020603050405020304" pitchFamily="18" charset="0"/>
                <a:cs typeface="Times New Roman" panose="02020603050405020304" pitchFamily="18" charset="0"/>
              </a:rPr>
              <a:t>piccolo volume interno per evitare allargamento delle bande</a:t>
            </a:r>
          </a:p>
        </p:txBody>
      </p:sp>
      <p:pic>
        <p:nvPicPr>
          <p:cNvPr id="27" name="Immagine 26" descr="Immagine che contiene tavolo&#10;&#10;Descrizione generata automaticamente">
            <a:extLst>
              <a:ext uri="{FF2B5EF4-FFF2-40B4-BE49-F238E27FC236}">
                <a16:creationId xmlns:a16="http://schemas.microsoft.com/office/drawing/2014/main" id="{EA4E56A5-FCED-56EE-A0C3-44F47AD6C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982" y="1311523"/>
            <a:ext cx="4738805" cy="2306813"/>
          </a:xfrm>
          <a:prstGeom prst="rect">
            <a:avLst/>
          </a:prstGeom>
        </p:spPr>
      </p:pic>
      <p:pic>
        <p:nvPicPr>
          <p:cNvPr id="33" name="Immagine 32" descr="Immagine che contiene testo, lettera&#10;&#10;Descrizione generata automaticamente">
            <a:extLst>
              <a:ext uri="{FF2B5EF4-FFF2-40B4-BE49-F238E27FC236}">
                <a16:creationId xmlns:a16="http://schemas.microsoft.com/office/drawing/2014/main" id="{32E71473-9A12-1F54-A4A0-4D26D12796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3493" y="3924777"/>
            <a:ext cx="6341923" cy="2626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869582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5250426" y="1081549"/>
            <a:ext cx="6778787" cy="5776451"/>
          </a:xfrm>
        </p:spPr>
        <p:txBody>
          <a:bodyPr>
            <a:normAutofit/>
          </a:bodyPr>
          <a:lstStyle/>
          <a:p>
            <a:pPr marL="342900" indent="-342900">
              <a:buFont typeface="Wingdings" panose="05000000000000000000" pitchFamily="2" charset="2"/>
              <a:buChar char="q"/>
            </a:pPr>
            <a:r>
              <a:rPr lang="it-IT" sz="2800" dirty="0">
                <a:latin typeface="Amasis MT Pro Medium" panose="02040604050005020304" pitchFamily="18" charset="0"/>
                <a:cs typeface="Times New Roman" panose="02020603050405020304" pitchFamily="18" charset="0"/>
              </a:rPr>
              <a:t>Il rivelatore</a:t>
            </a:r>
          </a:p>
          <a:p>
            <a:r>
              <a:rPr lang="it-IT" sz="1800" dirty="0">
                <a:latin typeface="Times New Roman" panose="02020603050405020304" pitchFamily="18" charset="0"/>
                <a:cs typeface="Times New Roman" panose="02020603050405020304" pitchFamily="18" charset="0"/>
              </a:rPr>
              <a:t>Il rilevatore è applicato alla fine della colonna permettendo un’analisi in continuo dell’eluito. I rivelatori rispondono alle proprietà chimiche o fisiche di una molecola.</a:t>
            </a:r>
          </a:p>
          <a:p>
            <a:r>
              <a:rPr lang="it-IT" sz="1800" dirty="0">
                <a:latin typeface="Times New Roman" panose="02020603050405020304" pitchFamily="18" charset="0"/>
                <a:cs typeface="Times New Roman" panose="02020603050405020304" pitchFamily="18" charset="0"/>
              </a:rPr>
              <a:t> Alcuni sono universali e altri sono selettivi rispondendo a una proprietà specifica. </a:t>
            </a:r>
          </a:p>
          <a:p>
            <a:r>
              <a:rPr lang="it-IT" sz="1800" dirty="0">
                <a:solidFill>
                  <a:srgbClr val="FF0000"/>
                </a:solidFill>
                <a:latin typeface="Times New Roman" panose="02020603050405020304" pitchFamily="18" charset="0"/>
                <a:cs typeface="Times New Roman" panose="02020603050405020304" pitchFamily="18" charset="0"/>
              </a:rPr>
              <a:t>I rivelatori GC variano in selettività e sensibilità</a:t>
            </a:r>
            <a:r>
              <a:rPr lang="it-IT" sz="1800" dirty="0">
                <a:latin typeface="Times New Roman" panose="02020603050405020304" pitchFamily="18" charset="0"/>
                <a:cs typeface="Times New Roman" panose="02020603050405020304" pitchFamily="18" charset="0"/>
              </a:rPr>
              <a:t>. Il rivelatore a ionizzazione di fiamma (FID) e il rivelatore a conducibilità termica (TCD) sono due esempi comuni. Il primo è selettivo per gli idrocarburi, mentre il secondo è universale.</a:t>
            </a:r>
          </a:p>
          <a:p>
            <a:r>
              <a:rPr lang="it-IT" sz="1800" dirty="0">
                <a:solidFill>
                  <a:srgbClr val="FF0000"/>
                </a:solidFill>
                <a:latin typeface="Times New Roman" panose="02020603050405020304" pitchFamily="18" charset="0"/>
                <a:cs typeface="Times New Roman" panose="02020603050405020304" pitchFamily="18" charset="0"/>
              </a:rPr>
              <a:t>Un rivelatore universale per HPLC non è stato sviluppato</a:t>
            </a:r>
            <a:r>
              <a:rPr lang="it-IT" sz="1800"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r>
              <a:rPr lang="it-IT" sz="1800" dirty="0">
                <a:latin typeface="Times New Roman" panose="02020603050405020304" pitchFamily="18" charset="0"/>
                <a:cs typeface="Times New Roman" panose="02020603050405020304" pitchFamily="18" charset="0"/>
              </a:rPr>
              <a:t>Indubbiamente, il metodo di rilevamento più potente però è quello offerto da GC-MS e HPLC-MS (o LC-MS). Questi sistemi analitici combinano le caratteristiche del cromatografo con quelle di un rivelatore spettrometrico di massa (MS). In questo modo, uno strumento (HPLC/GC) separa i componenti e il secondo strumento (MS) fornisce una determinazione della massa per ciascuno di questi componenti e quindi ulteriori informazioni per l’identificazione delle singole sostanze.</a:t>
            </a:r>
          </a:p>
          <a:p>
            <a:pPr algn="l"/>
            <a:endParaRPr lang="it-IT" sz="1800" dirty="0">
              <a:latin typeface="Times New Roman" panose="02020603050405020304" pitchFamily="18" charset="0"/>
              <a:cs typeface="Times New Roman" panose="02020603050405020304" pitchFamily="18" charset="0"/>
            </a:endParaRPr>
          </a:p>
        </p:txBody>
      </p:sp>
      <p:sp>
        <p:nvSpPr>
          <p:cNvPr id="5" name="CasellaDiTesto 4">
            <a:extLst>
              <a:ext uri="{FF2B5EF4-FFF2-40B4-BE49-F238E27FC236}">
                <a16:creationId xmlns:a16="http://schemas.microsoft.com/office/drawing/2014/main" id="{7C7F4BCE-FAAC-35CD-6B2A-C46F646D085B}"/>
              </a:ext>
            </a:extLst>
          </p:cNvPr>
          <p:cNvSpPr txBox="1"/>
          <p:nvPr/>
        </p:nvSpPr>
        <p:spPr>
          <a:xfrm>
            <a:off x="2556388" y="193100"/>
            <a:ext cx="7354529" cy="584775"/>
          </a:xfrm>
          <a:prstGeom prst="rect">
            <a:avLst/>
          </a:prstGeom>
          <a:noFill/>
        </p:spPr>
        <p:txBody>
          <a:bodyPr wrap="square">
            <a:spAutoFit/>
          </a:bodyPr>
          <a:lstStyle/>
          <a:p>
            <a:r>
              <a:rPr lang="it-IT" sz="3200" b="1" dirty="0">
                <a:solidFill>
                  <a:schemeClr val="accent6">
                    <a:lumMod val="75000"/>
                  </a:schemeClr>
                </a:solidFill>
                <a:latin typeface="Times New Roman" panose="02020603050405020304" pitchFamily="18" charset="0"/>
                <a:cs typeface="Times New Roman" panose="02020603050405020304" pitchFamily="18" charset="0"/>
              </a:rPr>
              <a:t>HPLC </a:t>
            </a:r>
            <a:r>
              <a:rPr lang="it-IT" sz="3200" b="1" dirty="0">
                <a:latin typeface="Times New Roman" panose="02020603050405020304" pitchFamily="18" charset="0"/>
                <a:cs typeface="Times New Roman" panose="02020603050405020304" pitchFamily="18" charset="0"/>
              </a:rPr>
              <a:t>e</a:t>
            </a:r>
            <a:r>
              <a:rPr lang="it-IT" sz="3200" b="1" dirty="0">
                <a:solidFill>
                  <a:schemeClr val="accent2">
                    <a:lumMod val="50000"/>
                  </a:schemeClr>
                </a:solidFill>
                <a:latin typeface="Times New Roman" panose="02020603050405020304" pitchFamily="18" charset="0"/>
                <a:cs typeface="Times New Roman" panose="02020603050405020304" pitchFamily="18" charset="0"/>
              </a:rPr>
              <a:t> GC</a:t>
            </a:r>
            <a:r>
              <a:rPr lang="it-IT" sz="3200" b="1" dirty="0">
                <a:latin typeface="Times New Roman" panose="02020603050405020304" pitchFamily="18" charset="0"/>
                <a:cs typeface="Times New Roman" panose="02020603050405020304" pitchFamily="18" charset="0"/>
              </a:rPr>
              <a:t>: un confronto tra le tecniche</a:t>
            </a:r>
          </a:p>
        </p:txBody>
      </p:sp>
      <p:pic>
        <p:nvPicPr>
          <p:cNvPr id="6" name="Immagine 5">
            <a:extLst>
              <a:ext uri="{FF2B5EF4-FFF2-40B4-BE49-F238E27FC236}">
                <a16:creationId xmlns:a16="http://schemas.microsoft.com/office/drawing/2014/main" id="{EA96CA57-F74A-5436-91D7-A3E3B58AB334}"/>
              </a:ext>
            </a:extLst>
          </p:cNvPr>
          <p:cNvPicPr>
            <a:picLocks noChangeAspect="1"/>
          </p:cNvPicPr>
          <p:nvPr/>
        </p:nvPicPr>
        <p:blipFill>
          <a:blip r:embed="rId4"/>
          <a:stretch>
            <a:fillRect/>
          </a:stretch>
        </p:blipFill>
        <p:spPr>
          <a:xfrm>
            <a:off x="162787" y="1165296"/>
            <a:ext cx="4913551" cy="2651125"/>
          </a:xfrm>
          <a:prstGeom prst="rect">
            <a:avLst/>
          </a:prstGeom>
        </p:spPr>
      </p:pic>
      <p:pic>
        <p:nvPicPr>
          <p:cNvPr id="7" name="Immagine 6">
            <a:extLst>
              <a:ext uri="{FF2B5EF4-FFF2-40B4-BE49-F238E27FC236}">
                <a16:creationId xmlns:a16="http://schemas.microsoft.com/office/drawing/2014/main" id="{8AA89C96-3FC0-F44F-73D2-3473B829F0EC}"/>
              </a:ext>
            </a:extLst>
          </p:cNvPr>
          <p:cNvPicPr>
            <a:picLocks noChangeAspect="1"/>
          </p:cNvPicPr>
          <p:nvPr/>
        </p:nvPicPr>
        <p:blipFill>
          <a:blip r:embed="rId5"/>
          <a:stretch>
            <a:fillRect/>
          </a:stretch>
        </p:blipFill>
        <p:spPr>
          <a:xfrm>
            <a:off x="157316" y="3854872"/>
            <a:ext cx="4913551" cy="53928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81649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791930-2F0D-7BA7-BB00-53D373543B86}"/>
              </a:ext>
            </a:extLst>
          </p:cNvPr>
          <p:cNvSpPr>
            <a:spLocks noGrp="1"/>
          </p:cNvSpPr>
          <p:nvPr>
            <p:ph type="ctrTitle"/>
          </p:nvPr>
        </p:nvSpPr>
        <p:spPr>
          <a:xfrm>
            <a:off x="-2593134" y="256630"/>
            <a:ext cx="9144000" cy="595313"/>
          </a:xfrm>
        </p:spPr>
        <p:txBody>
          <a:bodyPr>
            <a:normAutofit fontScale="90000"/>
          </a:bodyPr>
          <a:lstStyle/>
          <a:p>
            <a:r>
              <a:rPr lang="it-IT" sz="4000" b="1" dirty="0">
                <a:solidFill>
                  <a:schemeClr val="accent6">
                    <a:lumMod val="75000"/>
                  </a:schemeClr>
                </a:solidFill>
                <a:latin typeface="Freestyle Script" panose="030804020302050B0404" pitchFamily="66" charset="0"/>
              </a:rPr>
              <a:t>RILEVATORI PER HPLC</a:t>
            </a:r>
          </a:p>
        </p:txBody>
      </p:sp>
      <p:sp>
        <p:nvSpPr>
          <p:cNvPr id="3" name="Sottotitolo 2">
            <a:extLst>
              <a:ext uri="{FF2B5EF4-FFF2-40B4-BE49-F238E27FC236}">
                <a16:creationId xmlns:a16="http://schemas.microsoft.com/office/drawing/2014/main" id="{BE7DF5BD-1FB4-0E32-2F7F-002DD849E143}"/>
              </a:ext>
            </a:extLst>
          </p:cNvPr>
          <p:cNvSpPr>
            <a:spLocks noGrp="1"/>
          </p:cNvSpPr>
          <p:nvPr>
            <p:ph type="subTitle" idx="1"/>
          </p:nvPr>
        </p:nvSpPr>
        <p:spPr>
          <a:xfrm>
            <a:off x="52387" y="895349"/>
            <a:ext cx="5760199" cy="3186112"/>
          </a:xfrm>
        </p:spPr>
        <p:txBody>
          <a:bodyPr>
            <a:normAutofit/>
          </a:bodyPr>
          <a:lstStyle/>
          <a:p>
            <a:pPr marL="285750" indent="-285750">
              <a:buFont typeface="Wingdings" panose="05000000000000000000" pitchFamily="2" charset="2"/>
              <a:buChar char="§"/>
            </a:pPr>
            <a:r>
              <a:rPr lang="it-IT" sz="1600" dirty="0">
                <a:latin typeface="Times New Roman" panose="02020603050405020304" pitchFamily="18" charset="0"/>
                <a:cs typeface="Times New Roman" panose="02020603050405020304" pitchFamily="18" charset="0"/>
              </a:rPr>
              <a:t>I rivelatori più usati sono ad assorbimento UV, vi sono poi i metodi a fluorescenza (per le proteine), sull'indice di rifrazione, la costante dielettrica, rivelatori elettrochimici, a spettrometro di massa ed altri ancora. </a:t>
            </a:r>
          </a:p>
          <a:p>
            <a:pPr marL="285750" indent="-285750">
              <a:buFont typeface="Wingdings" panose="05000000000000000000" pitchFamily="2" charset="2"/>
              <a:buChar char="§"/>
            </a:pPr>
            <a:r>
              <a:rPr lang="it-IT" sz="1600" dirty="0">
                <a:latin typeface="Times New Roman" panose="02020603050405020304" pitchFamily="18" charset="0"/>
                <a:cs typeface="Times New Roman" panose="02020603050405020304" pitchFamily="18" charset="0"/>
              </a:rPr>
              <a:t>I rilevatori più ampiamente usati in HPLC sono basati su misure di assorbanza nella regione dell’ultravioletto o del </a:t>
            </a:r>
            <a:r>
              <a:rPr lang="it-IT" sz="1600" dirty="0" err="1">
                <a:latin typeface="Times New Roman" panose="02020603050405020304" pitchFamily="18" charset="0"/>
                <a:cs typeface="Times New Roman" panose="02020603050405020304" pitchFamily="18" charset="0"/>
              </a:rPr>
              <a:t>visible</a:t>
            </a:r>
            <a:r>
              <a:rPr lang="it-IT" sz="1600" dirty="0">
                <a:latin typeface="Times New Roman" panose="02020603050405020304" pitchFamily="18" charset="0"/>
                <a:cs typeface="Times New Roman" panose="02020603050405020304" pitchFamily="18" charset="0"/>
              </a:rPr>
              <a:t>.</a:t>
            </a:r>
          </a:p>
          <a:p>
            <a:r>
              <a:rPr lang="it-IT" sz="1600" dirty="0">
                <a:latin typeface="Times New Roman" panose="02020603050405020304" pitchFamily="18" charset="0"/>
                <a:cs typeface="Times New Roman" panose="02020603050405020304" pitchFamily="18" charset="0"/>
              </a:rPr>
              <a:t>Se il composto è fluorescente, viene utilizzato un rivelatore a fluorescenza. Se il composto non presenta nessuna di queste caratteristiche, viene utilizzato un tipo di rivelatore più universale, come </a:t>
            </a:r>
            <a:r>
              <a:rPr lang="it-IT" sz="1600" dirty="0" err="1">
                <a:latin typeface="Times New Roman" panose="02020603050405020304" pitchFamily="18" charset="0"/>
                <a:cs typeface="Times New Roman" panose="02020603050405020304" pitchFamily="18" charset="0"/>
              </a:rPr>
              <a:t>l’Evaporative</a:t>
            </a:r>
            <a:r>
              <a:rPr lang="it-IT" sz="1600" dirty="0">
                <a:latin typeface="Times New Roman" panose="02020603050405020304" pitchFamily="18" charset="0"/>
                <a:cs typeface="Times New Roman" panose="02020603050405020304" pitchFamily="18" charset="0"/>
              </a:rPr>
              <a:t> Light Scattering Detector (rilevatore evaporativo a luce diffusa) [ELSD].</a:t>
            </a:r>
          </a:p>
          <a:p>
            <a:endParaRPr lang="it-IT" dirty="0"/>
          </a:p>
        </p:txBody>
      </p:sp>
      <p:pic>
        <p:nvPicPr>
          <p:cNvPr id="4" name="Immagine 3">
            <a:extLst>
              <a:ext uri="{FF2B5EF4-FFF2-40B4-BE49-F238E27FC236}">
                <a16:creationId xmlns:a16="http://schemas.microsoft.com/office/drawing/2014/main" id="{12605A96-CB69-BD05-5E74-2C96D3ACD588}"/>
              </a:ext>
            </a:extLst>
          </p:cNvPr>
          <p:cNvPicPr>
            <a:picLocks noChangeAspect="1"/>
          </p:cNvPicPr>
          <p:nvPr/>
        </p:nvPicPr>
        <p:blipFill>
          <a:blip r:embed="rId3"/>
          <a:stretch>
            <a:fillRect/>
          </a:stretch>
        </p:blipFill>
        <p:spPr>
          <a:xfrm>
            <a:off x="257858" y="3859457"/>
            <a:ext cx="5554728" cy="2750135"/>
          </a:xfrm>
          <a:prstGeom prst="rect">
            <a:avLst/>
          </a:prstGeom>
        </p:spPr>
      </p:pic>
      <p:pic>
        <p:nvPicPr>
          <p:cNvPr id="5" name="Immagine 4">
            <a:extLst>
              <a:ext uri="{FF2B5EF4-FFF2-40B4-BE49-F238E27FC236}">
                <a16:creationId xmlns:a16="http://schemas.microsoft.com/office/drawing/2014/main" id="{296C84A3-D9CE-6247-25EF-58758872EED6}"/>
              </a:ext>
            </a:extLst>
          </p:cNvPr>
          <p:cNvPicPr>
            <a:picLocks noChangeAspect="1"/>
          </p:cNvPicPr>
          <p:nvPr/>
        </p:nvPicPr>
        <p:blipFill>
          <a:blip r:embed="rId4"/>
          <a:stretch>
            <a:fillRect/>
          </a:stretch>
        </p:blipFill>
        <p:spPr>
          <a:xfrm>
            <a:off x="6550866" y="2575216"/>
            <a:ext cx="3796947" cy="2507668"/>
          </a:xfrm>
          <a:prstGeom prst="rect">
            <a:avLst/>
          </a:prstGeom>
        </p:spPr>
      </p:pic>
      <p:pic>
        <p:nvPicPr>
          <p:cNvPr id="6" name="Immagine 5">
            <a:extLst>
              <a:ext uri="{FF2B5EF4-FFF2-40B4-BE49-F238E27FC236}">
                <a16:creationId xmlns:a16="http://schemas.microsoft.com/office/drawing/2014/main" id="{84654153-ABB2-13DD-A8E2-EF36595BFB2A}"/>
              </a:ext>
            </a:extLst>
          </p:cNvPr>
          <p:cNvPicPr>
            <a:picLocks noChangeAspect="1"/>
          </p:cNvPicPr>
          <p:nvPr/>
        </p:nvPicPr>
        <p:blipFill>
          <a:blip r:embed="rId5"/>
          <a:stretch>
            <a:fillRect/>
          </a:stretch>
        </p:blipFill>
        <p:spPr>
          <a:xfrm>
            <a:off x="8015287" y="68115"/>
            <a:ext cx="3890282" cy="2420290"/>
          </a:xfrm>
          <a:prstGeom prst="rect">
            <a:avLst/>
          </a:prstGeom>
          <a:ln>
            <a:noFill/>
          </a:ln>
          <a:effectLst>
            <a:softEdge rad="112500"/>
          </a:effectLst>
        </p:spPr>
      </p:pic>
      <p:sp>
        <p:nvSpPr>
          <p:cNvPr id="8" name="CasellaDiTesto 7">
            <a:extLst>
              <a:ext uri="{FF2B5EF4-FFF2-40B4-BE49-F238E27FC236}">
                <a16:creationId xmlns:a16="http://schemas.microsoft.com/office/drawing/2014/main" id="{F8039F70-9CD7-E275-8A69-8D6BE6DF1960}"/>
              </a:ext>
            </a:extLst>
          </p:cNvPr>
          <p:cNvSpPr txBox="1"/>
          <p:nvPr/>
        </p:nvSpPr>
        <p:spPr>
          <a:xfrm>
            <a:off x="6550866" y="5234525"/>
            <a:ext cx="5189348" cy="1323439"/>
          </a:xfrm>
          <a:prstGeom prst="rect">
            <a:avLst/>
          </a:prstGeom>
          <a:noFill/>
        </p:spPr>
        <p:txBody>
          <a:bodyPr wrap="square">
            <a:spAutoFit/>
          </a:bodyPr>
          <a:lstStyle/>
          <a:p>
            <a:pPr marL="285750" indent="-285750">
              <a:buFont typeface="Wingdings" panose="05000000000000000000" pitchFamily="2" charset="2"/>
              <a:buChar char="§"/>
            </a:pPr>
            <a:r>
              <a:rPr lang="it-IT" sz="1600" dirty="0">
                <a:latin typeface="Times New Roman" panose="02020603050405020304" pitchFamily="18" charset="0"/>
                <a:cs typeface="Times New Roman" panose="02020603050405020304" pitchFamily="18" charset="0"/>
              </a:rPr>
              <a:t>Il rivelatore è collegato alla stazione dati del computer, il componente del sistema HPLC che registra il segnale elettrico necessario per generare il cromatogramma sul display, così come per identificare e quantificare la concentrazione degli elementi costituenti del campione. </a:t>
            </a:r>
          </a:p>
        </p:txBody>
      </p:sp>
    </p:spTree>
    <p:extLst>
      <p:ext uri="{BB962C8B-B14F-4D97-AF65-F5344CB8AC3E}">
        <p14:creationId xmlns:p14="http://schemas.microsoft.com/office/powerpoint/2010/main" val="24651589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9000" b="-9000"/>
          </a:stretch>
        </a:blip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643278" y="-158675"/>
            <a:ext cx="4357753" cy="1719072"/>
          </a:xfrm>
        </p:spPr>
        <p:txBody>
          <a:bodyPr vert="horz" lIns="91440" tIns="45720" rIns="91440" bIns="45720" rtlCol="0" anchor="b">
            <a:normAutofit fontScale="90000"/>
          </a:bodyPr>
          <a:lstStyle/>
          <a:p>
            <a:pPr algn="l"/>
            <a:br>
              <a:rPr lang="en-US" sz="1400" kern="1200" dirty="0">
                <a:solidFill>
                  <a:schemeClr val="tx1"/>
                </a:solidFill>
                <a:latin typeface="+mj-lt"/>
                <a:ea typeface="+mj-ea"/>
                <a:cs typeface="+mj-cs"/>
              </a:rPr>
            </a:br>
            <a:br>
              <a:rPr lang="en-US" sz="1400" kern="1200" dirty="0">
                <a:solidFill>
                  <a:schemeClr val="tx1"/>
                </a:solidFill>
                <a:latin typeface="+mj-lt"/>
                <a:ea typeface="+mj-ea"/>
                <a:cs typeface="+mj-cs"/>
              </a:rPr>
            </a:br>
            <a:br>
              <a:rPr lang="en-US" sz="1400" kern="1200" dirty="0">
                <a:solidFill>
                  <a:schemeClr val="tx1"/>
                </a:solidFill>
                <a:latin typeface="+mj-lt"/>
                <a:ea typeface="+mj-ea"/>
                <a:cs typeface="+mj-cs"/>
              </a:rPr>
            </a:br>
            <a:br>
              <a:rPr lang="en-US" sz="1400" kern="1200" dirty="0">
                <a:solidFill>
                  <a:schemeClr val="tx1"/>
                </a:solidFill>
                <a:latin typeface="+mj-lt"/>
                <a:ea typeface="+mj-ea"/>
                <a:cs typeface="+mj-cs"/>
              </a:rPr>
            </a:br>
            <a:br>
              <a:rPr lang="en-US" sz="1400" kern="1200" dirty="0">
                <a:solidFill>
                  <a:schemeClr val="tx1"/>
                </a:solidFill>
                <a:latin typeface="+mj-lt"/>
                <a:ea typeface="+mj-ea"/>
                <a:cs typeface="+mj-cs"/>
              </a:rPr>
            </a:br>
            <a:br>
              <a:rPr lang="en-US" sz="1400" b="1" kern="1200" dirty="0">
                <a:solidFill>
                  <a:schemeClr val="tx1"/>
                </a:solidFill>
                <a:latin typeface="+mj-lt"/>
                <a:ea typeface="+mj-ea"/>
                <a:cs typeface="+mj-cs"/>
              </a:rPr>
            </a:br>
            <a:br>
              <a:rPr lang="en-US" sz="1400" b="1" kern="1200" dirty="0">
                <a:solidFill>
                  <a:schemeClr val="tx1"/>
                </a:solidFill>
                <a:latin typeface="+mj-lt"/>
                <a:ea typeface="+mj-ea"/>
                <a:cs typeface="+mj-cs"/>
              </a:rPr>
            </a:br>
            <a:r>
              <a:rPr lang="en-US" sz="3600" b="1" kern="1200" dirty="0">
                <a:solidFill>
                  <a:schemeClr val="accent6">
                    <a:lumMod val="75000"/>
                  </a:schemeClr>
                </a:solidFill>
                <a:latin typeface="Freestyle Script" panose="030804020302050B0404" pitchFamily="66" charset="0"/>
              </a:rPr>
              <a:t>RIVELATORI AD ASSORBANZA</a:t>
            </a:r>
            <a:br>
              <a:rPr lang="en-US" sz="1400" kern="1200" dirty="0">
                <a:solidFill>
                  <a:schemeClr val="tx1"/>
                </a:solidFill>
                <a:latin typeface="+mj-lt"/>
                <a:ea typeface="+mj-ea"/>
                <a:cs typeface="+mj-cs"/>
              </a:rPr>
            </a:br>
            <a:endParaRPr lang="en-US" sz="1400" kern="1200" dirty="0">
              <a:solidFill>
                <a:schemeClr val="tx1"/>
              </a:solidFill>
              <a:latin typeface="+mj-lt"/>
              <a:ea typeface="+mj-ea"/>
              <a:cs typeface="+mj-cs"/>
            </a:endParaRPr>
          </a:p>
        </p:txBody>
      </p:sp>
      <p:sp>
        <p:nvSpPr>
          <p:cNvPr id="8"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7442523" y="225614"/>
            <a:ext cx="4442344" cy="6632386"/>
          </a:xfrm>
        </p:spPr>
        <p:txBody>
          <a:bodyPr vert="horz" lIns="91440" tIns="45720" rIns="91440" bIns="45720" rtlCol="0" anchor="t">
            <a:normAutofit/>
          </a:bodyPr>
          <a:lstStyle/>
          <a:p>
            <a:pPr indent="-228600" algn="l">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Le </a:t>
            </a:r>
            <a:r>
              <a:rPr lang="en-US" sz="1800" dirty="0" err="1">
                <a:latin typeface="Times New Roman" panose="02020603050405020304" pitchFamily="18" charset="0"/>
                <a:cs typeface="Times New Roman" panose="02020603050405020304" pitchFamily="18" charset="0"/>
              </a:rPr>
              <a:t>celle</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assorbanza</a:t>
            </a:r>
            <a:r>
              <a:rPr lang="en-US" sz="1800" dirty="0">
                <a:latin typeface="Times New Roman" panose="02020603050405020304" pitchFamily="18" charset="0"/>
                <a:cs typeface="Times New Roman" panose="02020603050405020304" pitchFamily="18" charset="0"/>
              </a:rPr>
              <a:t> per HPLC </a:t>
            </a:r>
            <a:r>
              <a:rPr lang="en-US" sz="1800" dirty="0" err="1">
                <a:latin typeface="Times New Roman" panose="02020603050405020304" pitchFamily="18" charset="0"/>
                <a:cs typeface="Times New Roman" panose="02020603050405020304" pitchFamily="18" charset="0"/>
              </a:rPr>
              <a:t>sono</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solito</a:t>
            </a:r>
            <a:r>
              <a:rPr lang="en-US" sz="1800" dirty="0">
                <a:latin typeface="Times New Roman" panose="02020603050405020304" pitchFamily="18" charset="0"/>
                <a:cs typeface="Times New Roman" panose="02020603050405020304" pitchFamily="18" charset="0"/>
              </a:rPr>
              <a:t> a forma di Z, </a:t>
            </a:r>
            <a:r>
              <a:rPr lang="en-US" sz="1800" dirty="0" err="1">
                <a:latin typeface="Times New Roman" panose="02020603050405020304" pitchFamily="18" charset="0"/>
                <a:cs typeface="Times New Roman" panose="02020603050405020304" pitchFamily="18" charset="0"/>
              </a:rPr>
              <a:t>hanno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cammino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ottico</a:t>
            </a:r>
            <a:r>
              <a:rPr lang="en-US" sz="1800" dirty="0">
                <a:latin typeface="Times New Roman" panose="02020603050405020304" pitchFamily="18" charset="0"/>
                <a:cs typeface="Times New Roman" panose="02020603050405020304" pitchFamily="18" charset="0"/>
              </a:rPr>
              <a:t> da 2 a 10 mm e </a:t>
            </a:r>
            <a:r>
              <a:rPr lang="en-US" sz="1800" dirty="0" err="1">
                <a:latin typeface="Times New Roman" panose="02020603050405020304" pitchFamily="18" charset="0"/>
                <a:cs typeface="Times New Roman" panose="02020603050405020304" pitchFamily="18" charset="0"/>
              </a:rPr>
              <a:t>volumi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compresi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tra</a:t>
            </a:r>
            <a:r>
              <a:rPr lang="en-US" sz="1800" dirty="0">
                <a:latin typeface="Times New Roman" panose="02020603050405020304" pitchFamily="18" charset="0"/>
                <a:cs typeface="Times New Roman" panose="02020603050405020304" pitchFamily="18" charset="0"/>
              </a:rPr>
              <a:t> 1 e 10μL. </a:t>
            </a:r>
            <a:r>
              <a:rPr lang="en-US" sz="1800" dirty="0" err="1">
                <a:latin typeface="Times New Roman" panose="02020603050405020304" pitchFamily="18" charset="0"/>
                <a:cs typeface="Times New Roman" panose="02020603050405020304" pitchFamily="18" charset="0"/>
              </a:rPr>
              <a:t>Queste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piccole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celle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resistono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normalmente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alla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pressione</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qualche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decina</a:t>
            </a:r>
            <a:r>
              <a:rPr lang="en-US" sz="1800" dirty="0">
                <a:latin typeface="Times New Roman" panose="02020603050405020304" pitchFamily="18" charset="0"/>
                <a:cs typeface="Times New Roman" panose="02020603050405020304" pitchFamily="18" charset="0"/>
              </a:rPr>
              <a:t> di bar. Si </a:t>
            </a:r>
            <a:r>
              <a:rPr lang="en-US" sz="1800" dirty="0" err="1">
                <a:latin typeface="Times New Roman" panose="02020603050405020304" pitchFamily="18" charset="0"/>
                <a:cs typeface="Times New Roman" panose="02020603050405020304" pitchFamily="18" charset="0"/>
              </a:rPr>
              <a:t>usano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sia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rivelatori</a:t>
            </a:r>
            <a:r>
              <a:rPr lang="en-US" sz="1800" dirty="0">
                <a:latin typeface="Times New Roman" panose="02020603050405020304" pitchFamily="18" charset="0"/>
                <a:cs typeface="Times New Roman" panose="02020603050405020304" pitchFamily="18" charset="0"/>
              </a:rPr>
              <a:t> a doppio </a:t>
            </a:r>
            <a:r>
              <a:rPr lang="en-US" sz="1800" dirty="0" err="1">
                <a:latin typeface="Times New Roman" panose="02020603050405020304" pitchFamily="18" charset="0"/>
                <a:cs typeface="Times New Roman" panose="02020603050405020304" pitchFamily="18" charset="0"/>
              </a:rPr>
              <a:t>raggio</a:t>
            </a:r>
            <a:r>
              <a:rPr lang="en-US" sz="1800" dirty="0">
                <a:latin typeface="Times New Roman" panose="02020603050405020304" pitchFamily="18" charset="0"/>
                <a:cs typeface="Times New Roman" panose="02020603050405020304" pitchFamily="18" charset="0"/>
              </a:rPr>
              <a:t>, in cui un </a:t>
            </a:r>
            <a:r>
              <a:rPr lang="en-US" sz="1800" dirty="0" err="1">
                <a:latin typeface="Times New Roman" panose="02020603050405020304" pitchFamily="18" charset="0"/>
                <a:cs typeface="Times New Roman" panose="02020603050405020304" pitchFamily="18" charset="0"/>
              </a:rPr>
              <a:t>raggio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viene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fatto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passare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attraverso</a:t>
            </a:r>
            <a:r>
              <a:rPr lang="en-US" sz="1800" dirty="0">
                <a:latin typeface="Times New Roman" panose="02020603050405020304" pitchFamily="18" charset="0"/>
                <a:cs typeface="Times New Roman" panose="02020603050405020304" pitchFamily="18" charset="0"/>
              </a:rPr>
              <a:t> la </a:t>
            </a:r>
            <a:r>
              <a:rPr lang="en-US" sz="1800" dirty="0" err="1">
                <a:latin typeface="Times New Roman" panose="02020603050405020304" pitchFamily="18" charset="0"/>
                <a:cs typeface="Times New Roman" panose="02020603050405020304" pitchFamily="18" charset="0"/>
              </a:rPr>
              <a:t>cella</a:t>
            </a:r>
            <a:r>
              <a:rPr lang="en-US" sz="1800" dirty="0">
                <a:latin typeface="Times New Roman" panose="02020603050405020304" pitchFamily="18" charset="0"/>
                <a:cs typeface="Times New Roman" panose="02020603050405020304" pitchFamily="18" charset="0"/>
              </a:rPr>
              <a:t> e </a:t>
            </a:r>
            <a:r>
              <a:rPr lang="en-US" sz="1800" dirty="0" err="1">
                <a:latin typeface="Times New Roman" panose="02020603050405020304" pitchFamily="18" charset="0"/>
                <a:cs typeface="Times New Roman" panose="02020603050405020304" pitchFamily="18" charset="0"/>
              </a:rPr>
              <a:t>rivelato</a:t>
            </a:r>
            <a:r>
              <a:rPr lang="en-US" sz="1800" dirty="0">
                <a:latin typeface="Times New Roman" panose="02020603050405020304" pitchFamily="18" charset="0"/>
                <a:cs typeface="Times New Roman" panose="02020603050405020304" pitchFamily="18" charset="0"/>
              </a:rPr>
              <a:t> con la </a:t>
            </a:r>
            <a:r>
              <a:rPr lang="en-US" sz="1800" dirty="0" err="1">
                <a:latin typeface="Times New Roman" panose="02020603050405020304" pitchFamily="18" charset="0"/>
                <a:cs typeface="Times New Roman" panose="02020603050405020304" pitchFamily="18" charset="0"/>
              </a:rPr>
              <a:t>compensazione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dell'altro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raggio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attenuato</a:t>
            </a:r>
            <a:r>
              <a:rPr lang="en-US" sz="1800" dirty="0">
                <a:latin typeface="Times New Roman" panose="02020603050405020304" pitchFamily="18" charset="0"/>
                <a:cs typeface="Times New Roman" panose="02020603050405020304" pitchFamily="18" charset="0"/>
              </a:rPr>
              <a:t> da un </a:t>
            </a:r>
            <a:r>
              <a:rPr lang="en-US" sz="1800" dirty="0" err="1">
                <a:latin typeface="Times New Roman" panose="02020603050405020304" pitchFamily="18" charset="0"/>
                <a:cs typeface="Times New Roman" panose="02020603050405020304" pitchFamily="18" charset="0"/>
              </a:rPr>
              <a:t>filtro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sia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rivelatori</a:t>
            </a:r>
            <a:r>
              <a:rPr lang="en-US" sz="1800" dirty="0">
                <a:latin typeface="Times New Roman" panose="02020603050405020304" pitchFamily="18" charset="0"/>
                <a:cs typeface="Times New Roman" panose="02020603050405020304" pitchFamily="18" charset="0"/>
              </a:rPr>
              <a:t> a </a:t>
            </a:r>
            <a:r>
              <a:rPr lang="en-US" sz="1800" dirty="0" err="1">
                <a:latin typeface="Times New Roman" panose="02020603050405020304" pitchFamily="18" charset="0"/>
                <a:cs typeface="Times New Roman" panose="02020603050405020304" pitchFamily="18" charset="0"/>
              </a:rPr>
              <a:t>raggio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singolo</a:t>
            </a:r>
            <a:r>
              <a:rPr lang="en-US" sz="1800" dirty="0">
                <a:latin typeface="Times New Roman" panose="02020603050405020304" pitchFamily="18" charset="0"/>
                <a:cs typeface="Times New Roman" panose="02020603050405020304" pitchFamily="18" charset="0"/>
              </a:rPr>
              <a:t>.</a:t>
            </a:r>
          </a:p>
          <a:p>
            <a:pPr indent="-228600" algn="l">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La </a:t>
            </a:r>
            <a:r>
              <a:rPr lang="en-US" sz="1800" dirty="0" err="1">
                <a:latin typeface="Times New Roman" panose="02020603050405020304" pitchFamily="18" charset="0"/>
                <a:cs typeface="Times New Roman" panose="02020603050405020304" pitchFamily="18" charset="0"/>
              </a:rPr>
              <a:t>regione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dello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spettro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più</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sfruttata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nei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rivelatori</a:t>
            </a:r>
            <a:r>
              <a:rPr lang="en-US" sz="1800" dirty="0">
                <a:latin typeface="Times New Roman" panose="02020603050405020304" pitchFamily="18" charset="0"/>
                <a:cs typeface="Times New Roman" panose="02020603050405020304" pitchFamily="18" charset="0"/>
              </a:rPr>
              <a:t> ad </a:t>
            </a:r>
            <a:r>
              <a:rPr lang="en-US" sz="1800" dirty="0" err="1">
                <a:latin typeface="Times New Roman" panose="02020603050405020304" pitchFamily="18" charset="0"/>
                <a:cs typeface="Times New Roman" panose="02020603050405020304" pitchFamily="18" charset="0"/>
              </a:rPr>
              <a:t>assorbanza</a:t>
            </a:r>
            <a:r>
              <a:rPr lang="en-US" sz="1800" dirty="0">
                <a:latin typeface="Times New Roman" panose="02020603050405020304" pitchFamily="18" charset="0"/>
                <a:cs typeface="Times New Roman" panose="02020603050405020304" pitchFamily="18" charset="0"/>
              </a:rPr>
              <a:t> per HPLC è </a:t>
            </a:r>
            <a:r>
              <a:rPr lang="en-US" sz="1800" dirty="0" err="1">
                <a:latin typeface="Times New Roman" panose="02020603050405020304" pitchFamily="18" charset="0"/>
                <a:cs typeface="Times New Roman" panose="02020603050405020304" pitchFamily="18" charset="0"/>
              </a:rPr>
              <a:t>l'UV</a:t>
            </a:r>
            <a:r>
              <a:rPr lang="en-US" sz="1800" dirty="0">
                <a:latin typeface="Times New Roman" panose="02020603050405020304" pitchFamily="18" charset="0"/>
                <a:cs typeface="Times New Roman" panose="02020603050405020304" pitchFamily="18" charset="0"/>
              </a:rPr>
              <a:t>, in </a:t>
            </a:r>
            <a:r>
              <a:rPr lang="en-US" sz="1800" dirty="0" err="1">
                <a:latin typeface="Times New Roman" panose="02020603050405020304" pitchFamily="18" charset="0"/>
                <a:cs typeface="Times New Roman" panose="02020603050405020304" pitchFamily="18" charset="0"/>
              </a:rPr>
              <a:t>second'ordine</a:t>
            </a:r>
            <a:r>
              <a:rPr lang="en-US" sz="1800" dirty="0">
                <a:latin typeface="Times New Roman" panose="02020603050405020304" pitchFamily="18" charset="0"/>
                <a:cs typeface="Times New Roman" panose="02020603050405020304" pitchFamily="18" charset="0"/>
              </a:rPr>
              <a:t> vi è la </a:t>
            </a:r>
            <a:r>
              <a:rPr lang="en-US" sz="1800" dirty="0" err="1">
                <a:latin typeface="Times New Roman" panose="02020603050405020304" pitchFamily="18" charset="0"/>
                <a:cs typeface="Times New Roman" panose="02020603050405020304" pitchFamily="18" charset="0"/>
              </a:rPr>
              <a:t>regione</a:t>
            </a:r>
            <a:r>
              <a:rPr lang="en-US" sz="1800" dirty="0">
                <a:latin typeface="Times New Roman" panose="02020603050405020304" pitchFamily="18" charset="0"/>
                <a:cs typeface="Times New Roman" panose="02020603050405020304" pitchFamily="18" charset="0"/>
              </a:rPr>
              <a:t> del </a:t>
            </a:r>
            <a:r>
              <a:rPr lang="en-US" sz="1800" dirty="0" err="1">
                <a:latin typeface="Times New Roman" panose="02020603050405020304" pitchFamily="18" charset="0"/>
                <a:cs typeface="Times New Roman" panose="02020603050405020304" pitchFamily="18" charset="0"/>
              </a:rPr>
              <a:t>visibile</a:t>
            </a:r>
            <a:r>
              <a:rPr lang="en-US" sz="1800" dirty="0">
                <a:latin typeface="Times New Roman" panose="02020603050405020304" pitchFamily="18" charset="0"/>
                <a:cs typeface="Times New Roman" panose="02020603050405020304" pitchFamily="18" charset="0"/>
              </a:rPr>
              <a:t> e in </a:t>
            </a:r>
            <a:r>
              <a:rPr lang="en-US" sz="1800" dirty="0" err="1">
                <a:latin typeface="Times New Roman" panose="02020603050405020304" pitchFamily="18" charset="0"/>
                <a:cs typeface="Times New Roman" panose="02020603050405020304" pitchFamily="18" charset="0"/>
              </a:rPr>
              <a:t>misura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ancor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minore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l'infrarosso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Vengono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impiegati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sia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rivelatori</a:t>
            </a:r>
            <a:r>
              <a:rPr lang="en-US" sz="1800" dirty="0">
                <a:latin typeface="Times New Roman" panose="02020603050405020304" pitchFamily="18" charset="0"/>
                <a:cs typeface="Times New Roman" panose="02020603050405020304" pitchFamily="18" charset="0"/>
              </a:rPr>
              <a:t> a </a:t>
            </a:r>
            <a:r>
              <a:rPr lang="en-US" sz="1800" dirty="0" err="1">
                <a:latin typeface="Times New Roman" panose="02020603050405020304" pitchFamily="18" charset="0"/>
                <a:cs typeface="Times New Roman" panose="02020603050405020304" pitchFamily="18" charset="0"/>
              </a:rPr>
              <a:t>filtri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fotometri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che</a:t>
            </a:r>
            <a:r>
              <a:rPr lang="en-US" sz="1800" dirty="0">
                <a:latin typeface="Times New Roman" panose="02020603050405020304" pitchFamily="18" charset="0"/>
                <a:cs typeface="Times New Roman" panose="02020603050405020304" pitchFamily="18" charset="0"/>
              </a:rPr>
              <a:t> a </a:t>
            </a:r>
            <a:r>
              <a:rPr lang="en-US" sz="1800" dirty="0" err="1">
                <a:latin typeface="Times New Roman" panose="02020603050405020304" pitchFamily="18" charset="0"/>
                <a:cs typeface="Times New Roman" panose="02020603050405020304" pitchFamily="18" charset="0"/>
              </a:rPr>
              <a:t>monocromatore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spettrofotometri</a:t>
            </a:r>
            <a:r>
              <a:rPr lang="en-US" sz="1800" dirty="0">
                <a:latin typeface="Times New Roman" panose="02020603050405020304" pitchFamily="18" charset="0"/>
                <a:cs typeface="Times New Roman" panose="02020603050405020304" pitchFamily="18" charset="0"/>
              </a:rPr>
              <a:t>).</a:t>
            </a:r>
          </a:p>
          <a:p>
            <a:pPr indent="-228600" algn="l">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 </a:t>
            </a:r>
            <a:r>
              <a:rPr lang="en-US" sz="1800" dirty="0" err="1">
                <a:latin typeface="Times New Roman" panose="02020603050405020304" pitchFamily="18" charset="0"/>
                <a:cs typeface="Times New Roman" panose="02020603050405020304" pitchFamily="18" charset="0"/>
              </a:rPr>
              <a:t>più</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semplici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fotometri</a:t>
            </a:r>
            <a:r>
              <a:rPr lang="en-US" sz="1800" dirty="0">
                <a:latin typeface="Times New Roman" panose="02020603050405020304" pitchFamily="18" charset="0"/>
                <a:cs typeface="Times New Roman" panose="02020603050405020304" pitchFamily="18" charset="0"/>
              </a:rPr>
              <a:t> per HPLC </a:t>
            </a:r>
            <a:r>
              <a:rPr lang="en-US" sz="1800" dirty="0" err="1">
                <a:latin typeface="Times New Roman" panose="02020603050405020304" pitchFamily="18" charset="0"/>
                <a:cs typeface="Times New Roman" panose="02020603050405020304" pitchFamily="18" charset="0"/>
              </a:rPr>
              <a:t>usano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una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lampada</a:t>
            </a:r>
            <a:r>
              <a:rPr lang="en-US" sz="1800" dirty="0">
                <a:latin typeface="Times New Roman" panose="02020603050405020304" pitchFamily="18" charset="0"/>
                <a:cs typeface="Times New Roman" panose="02020603050405020304" pitchFamily="18" charset="0"/>
              </a:rPr>
              <a:t> a </a:t>
            </a:r>
            <a:r>
              <a:rPr lang="en-US" sz="1800" dirty="0" err="1">
                <a:latin typeface="Times New Roman" panose="02020603050405020304" pitchFamily="18" charset="0"/>
                <a:cs typeface="Times New Roman" panose="02020603050405020304" pitchFamily="18" charset="0"/>
              </a:rPr>
              <a:t>mercurio</a:t>
            </a:r>
            <a:r>
              <a:rPr lang="en-US" sz="1800" dirty="0">
                <a:latin typeface="Times New Roman" panose="02020603050405020304" pitchFamily="18" charset="0"/>
                <a:cs typeface="Times New Roman" panose="02020603050405020304" pitchFamily="18" charset="0"/>
              </a:rPr>
              <a:t>, di cui </a:t>
            </a:r>
            <a:r>
              <a:rPr lang="en-US" sz="1800" dirty="0" err="1">
                <a:latin typeface="Times New Roman" panose="02020603050405020304" pitchFamily="18" charset="0"/>
                <a:cs typeface="Times New Roman" panose="02020603050405020304" pitchFamily="18" charset="0"/>
              </a:rPr>
              <a:t>si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seleziona</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solito</a:t>
            </a:r>
            <a:r>
              <a:rPr lang="en-US" sz="1800" dirty="0">
                <a:latin typeface="Times New Roman" panose="02020603050405020304" pitchFamily="18" charset="0"/>
                <a:cs typeface="Times New Roman" panose="02020603050405020304" pitchFamily="18" charset="0"/>
              </a:rPr>
              <a:t> la </a:t>
            </a:r>
            <a:r>
              <a:rPr lang="en-US" sz="1800" dirty="0" err="1">
                <a:latin typeface="Times New Roman" panose="02020603050405020304" pitchFamily="18" charset="0"/>
                <a:cs typeface="Times New Roman" panose="02020603050405020304" pitchFamily="18" charset="0"/>
              </a:rPr>
              <a:t>banda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centrata</a:t>
            </a:r>
            <a:r>
              <a:rPr lang="en-US" sz="1800" dirty="0">
                <a:latin typeface="Times New Roman" panose="02020603050405020304" pitchFamily="18" charset="0"/>
                <a:cs typeface="Times New Roman" panose="02020603050405020304" pitchFamily="18" charset="0"/>
              </a:rPr>
              <a:t> a 254 nm, ma </a:t>
            </a:r>
            <a:r>
              <a:rPr lang="en-US" sz="1800" dirty="0" err="1">
                <a:latin typeface="Times New Roman" panose="02020603050405020304" pitchFamily="18" charset="0"/>
                <a:cs typeface="Times New Roman" panose="02020603050405020304" pitchFamily="18" charset="0"/>
              </a:rPr>
              <a:t>si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usano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anche</a:t>
            </a:r>
            <a:r>
              <a:rPr lang="en-US" sz="1800" dirty="0">
                <a:latin typeface="Times New Roman" panose="02020603050405020304" pitchFamily="18" charset="0"/>
                <a:cs typeface="Times New Roman" panose="02020603050405020304" pitchFamily="18" charset="0"/>
              </a:rPr>
              <a:t> le </a:t>
            </a:r>
            <a:r>
              <a:rPr lang="en-US" sz="1800" dirty="0" err="1">
                <a:latin typeface="Times New Roman" panose="02020603050405020304" pitchFamily="18" charset="0"/>
                <a:cs typeface="Times New Roman" panose="02020603050405020304" pitchFamily="18" charset="0"/>
              </a:rPr>
              <a:t>bande</a:t>
            </a:r>
            <a:r>
              <a:rPr lang="en-US" sz="1800" dirty="0">
                <a:latin typeface="Times New Roman" panose="02020603050405020304" pitchFamily="18" charset="0"/>
                <a:cs typeface="Times New Roman" panose="02020603050405020304" pitchFamily="18" charset="0"/>
              </a:rPr>
              <a:t> a 250, 313, 334, e 365 nm. </a:t>
            </a:r>
            <a:r>
              <a:rPr lang="en-US" sz="1800" dirty="0" err="1">
                <a:latin typeface="Times New Roman" panose="02020603050405020304" pitchFamily="18" charset="0"/>
                <a:cs typeface="Times New Roman" panose="02020603050405020304" pitchFamily="18" charset="0"/>
              </a:rPr>
              <a:t>Vengono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anche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usate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sorgenti</a:t>
            </a:r>
            <a:r>
              <a:rPr lang="en-US" sz="1800" dirty="0">
                <a:latin typeface="Times New Roman" panose="02020603050405020304" pitchFamily="18" charset="0"/>
                <a:cs typeface="Times New Roman" panose="02020603050405020304" pitchFamily="18" charset="0"/>
              </a:rPr>
              <a:t> a </a:t>
            </a:r>
            <a:r>
              <a:rPr lang="en-US" sz="1800" dirty="0" err="1">
                <a:latin typeface="Times New Roman" panose="02020603050405020304" pitchFamily="18" charset="0"/>
                <a:cs typeface="Times New Roman" panose="02020603050405020304" pitchFamily="18" charset="0"/>
              </a:rPr>
              <a:t>deuterio</a:t>
            </a:r>
            <a:r>
              <a:rPr lang="en-US" sz="1800" dirty="0">
                <a:latin typeface="Times New Roman" panose="02020603050405020304" pitchFamily="18" charset="0"/>
                <a:cs typeface="Times New Roman" panose="02020603050405020304" pitchFamily="18" charset="0"/>
              </a:rPr>
              <a:t> o a </a:t>
            </a:r>
            <a:r>
              <a:rPr lang="en-US" sz="1800" dirty="0" err="1">
                <a:latin typeface="Times New Roman" panose="02020603050405020304" pitchFamily="18" charset="0"/>
                <a:cs typeface="Times New Roman" panose="02020603050405020304" pitchFamily="18" charset="0"/>
              </a:rPr>
              <a:t>tungsteno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dotati</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tutta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una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serie</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filtri</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solito</a:t>
            </a:r>
            <a:r>
              <a:rPr lang="en-US" sz="1800" dirty="0">
                <a:latin typeface="Times New Roman" panose="02020603050405020304" pitchFamily="18" charset="0"/>
                <a:cs typeface="Times New Roman" panose="02020603050405020304" pitchFamily="18" charset="0"/>
              </a:rPr>
              <a:t> la </a:t>
            </a:r>
            <a:r>
              <a:rPr lang="en-US" sz="1800" dirty="0" err="1">
                <a:latin typeface="Times New Roman" panose="02020603050405020304" pitchFamily="18" charset="0"/>
                <a:cs typeface="Times New Roman" panose="02020603050405020304" pitchFamily="18" charset="0"/>
              </a:rPr>
              <a:t>gestione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filtri</a:t>
            </a:r>
            <a:r>
              <a:rPr lang="en-US" sz="1800" dirty="0">
                <a:latin typeface="Times New Roman" panose="02020603050405020304" pitchFamily="18" charset="0"/>
                <a:cs typeface="Times New Roman" panose="02020603050405020304" pitchFamily="18" charset="0"/>
              </a:rPr>
              <a:t> è </a:t>
            </a:r>
            <a:r>
              <a:rPr lang="en-US" sz="1800" dirty="0" err="1">
                <a:latin typeface="Times New Roman" panose="02020603050405020304" pitchFamily="18" charset="0"/>
                <a:cs typeface="Times New Roman" panose="02020603050405020304" pitchFamily="18" charset="0"/>
              </a:rPr>
              <a:t>affidata</a:t>
            </a:r>
            <a:r>
              <a:rPr lang="en-US" sz="1800" dirty="0">
                <a:latin typeface="Times New Roman" panose="02020603050405020304" pitchFamily="18" charset="0"/>
                <a:cs typeface="Times New Roman" panose="02020603050405020304" pitchFamily="18" charset="0"/>
              </a:rPr>
              <a:t> a un </a:t>
            </a:r>
            <a:r>
              <a:rPr lang="en-US" sz="1800" dirty="0" err="1">
                <a:latin typeface="Times New Roman" panose="02020603050405020304" pitchFamily="18" charset="0"/>
                <a:cs typeface="Times New Roman" panose="02020603050405020304" pitchFamily="18" charset="0"/>
              </a:rPr>
              <a:t>elaboratore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elettronico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ottimizza</a:t>
            </a:r>
            <a:r>
              <a:rPr lang="en-US" sz="1800" dirty="0">
                <a:latin typeface="Times New Roman" panose="02020603050405020304" pitchFamily="18" charset="0"/>
                <a:cs typeface="Times New Roman" panose="02020603050405020304" pitchFamily="18" charset="0"/>
              </a:rPr>
              <a:t> la </a:t>
            </a:r>
            <a:r>
              <a:rPr lang="en-US" sz="1800" dirty="0" err="1">
                <a:latin typeface="Times New Roman" panose="02020603050405020304" pitchFamily="18" charset="0"/>
                <a:cs typeface="Times New Roman" panose="02020603050405020304" pitchFamily="18" charset="0"/>
              </a:rPr>
              <a:t>scelta</a:t>
            </a:r>
            <a:r>
              <a:rPr lang="en-US" sz="1800" dirty="0">
                <a:latin typeface="Times New Roman" panose="02020603050405020304" pitchFamily="18" charset="0"/>
                <a:cs typeface="Times New Roman" panose="02020603050405020304" pitchFamily="18" charset="0"/>
              </a:rPr>
              <a:t>.</a:t>
            </a:r>
          </a:p>
          <a:p>
            <a:pPr indent="-228600" algn="l">
              <a:buFont typeface="Arial" panose="020B0604020202020204" pitchFamily="34" charset="0"/>
              <a:buChar char="•"/>
            </a:pPr>
            <a:endParaRPr lang="en-US" sz="1000" dirty="0"/>
          </a:p>
        </p:txBody>
      </p:sp>
      <p:pic>
        <p:nvPicPr>
          <p:cNvPr id="5" name="Immagine 4" descr="Immagine che contiene grafico&#10;&#10;Descrizione generata automaticamente">
            <a:extLst>
              <a:ext uri="{FF2B5EF4-FFF2-40B4-BE49-F238E27FC236}">
                <a16:creationId xmlns:a16="http://schemas.microsoft.com/office/drawing/2014/main" id="{19490DD2-9E4C-4947-D254-FD91C947C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34" y="2807208"/>
            <a:ext cx="6641677" cy="3686131"/>
          </a:xfrm>
          <a:prstGeom prst="rect">
            <a:avLst/>
          </a:prstGeom>
        </p:spPr>
      </p:pic>
    </p:spTree>
    <p:extLst>
      <p:ext uri="{BB962C8B-B14F-4D97-AF65-F5344CB8AC3E}">
        <p14:creationId xmlns:p14="http://schemas.microsoft.com/office/powerpoint/2010/main" val="23929756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6349833" y="1088835"/>
            <a:ext cx="5171952" cy="2506891"/>
          </a:xfrm>
        </p:spPr>
        <p:txBody>
          <a:bodyPr>
            <a:noAutofit/>
          </a:bodyPr>
          <a:lstStyle/>
          <a:p>
            <a:pPr marL="285750" indent="-285750" algn="l">
              <a:buFont typeface="Wingdings" panose="05000000000000000000" pitchFamily="2" charset="2"/>
              <a:buChar char="Ø"/>
            </a:pPr>
            <a:r>
              <a:rPr lang="it-IT" sz="1800" dirty="0">
                <a:latin typeface="Times New Roman" panose="02020603050405020304" pitchFamily="18" charset="0"/>
                <a:cs typeface="Times New Roman" panose="02020603050405020304" pitchFamily="18" charset="0"/>
              </a:rPr>
              <a:t>Vantaggio: avere un campo di applicabilità estremamente vasto; sono inoltre molto affidabili e non risentono delle variazioni di flusso.</a:t>
            </a:r>
            <a:br>
              <a:rPr lang="it-IT" sz="1800" dirty="0">
                <a:latin typeface="Times New Roman" panose="02020603050405020304" pitchFamily="18" charset="0"/>
                <a:cs typeface="Times New Roman" panose="02020603050405020304" pitchFamily="18" charset="0"/>
              </a:rPr>
            </a:br>
            <a:r>
              <a:rPr lang="it-IT" sz="1800" dirty="0">
                <a:latin typeface="Times New Roman" panose="02020603050405020304" pitchFamily="18" charset="0"/>
                <a:cs typeface="Times New Roman" panose="02020603050405020304" pitchFamily="18" charset="0"/>
              </a:rPr>
              <a:t> Svantaggio: scarsa sensibilità e selettività, non sono applicabili a eluizioni a gradiente di solvente (si avrebbe deriva della linea di base) e necessitano di essere termostatati al millesimo di grado centigrado perché le loro prestazioni dipendono fortemente dalla temperatura e dal cambiamento della velocità della fase mobile.</a:t>
            </a:r>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117754" y="502790"/>
            <a:ext cx="5311736" cy="4152122"/>
          </a:xfrm>
        </p:spPr>
        <p:txBody>
          <a:bodyPr>
            <a:normAutofit/>
          </a:bodyPr>
          <a:lstStyle/>
          <a:p>
            <a:pPr marL="285750" indent="-285750" algn="l">
              <a:buFont typeface="Wingdings" panose="05000000000000000000" pitchFamily="2" charset="2"/>
              <a:buChar char="Ø"/>
            </a:pPr>
            <a:r>
              <a:rPr lang="it-IT" sz="1800" dirty="0">
                <a:latin typeface="Times New Roman" panose="02020603050405020304" pitchFamily="18" charset="0"/>
                <a:cs typeface="Times New Roman" panose="02020603050405020304" pitchFamily="18" charset="0"/>
              </a:rPr>
              <a:t>Vantaggio: una maggiore sensibilità rispetto ai metodi ad assorbanza, di solito superiore a un ordine di grandezza. </a:t>
            </a:r>
          </a:p>
          <a:p>
            <a:pPr marL="285750" indent="-285750" algn="l">
              <a:buFont typeface="Wingdings" panose="05000000000000000000" pitchFamily="2" charset="2"/>
              <a:buChar char="Ø"/>
            </a:pPr>
            <a:r>
              <a:rPr lang="it-IT" sz="1800" dirty="0">
                <a:latin typeface="Times New Roman" panose="02020603050405020304" pitchFamily="18" charset="0"/>
                <a:cs typeface="Times New Roman" panose="02020603050405020304" pitchFamily="18" charset="0"/>
              </a:rPr>
              <a:t> Svantaggio: un minore campo di applicabilità, dato che il numero delle specie assorbenti è notevolmente superiore rispetto a quelle fluorescenti. Si possono comunque usare rivelatori a fluorescenza anche per analiti non fluorescenti se si riesce a trattarli con reagenti che diano prodotti fluorescenti, tramite la </a:t>
            </a:r>
            <a:r>
              <a:rPr lang="it-IT" sz="1800" dirty="0" err="1">
                <a:latin typeface="Times New Roman" panose="02020603050405020304" pitchFamily="18" charset="0"/>
                <a:cs typeface="Times New Roman" panose="02020603050405020304" pitchFamily="18" charset="0"/>
              </a:rPr>
              <a:t>derivatizzazione</a:t>
            </a:r>
            <a:r>
              <a:rPr lang="it-IT" sz="1800" dirty="0">
                <a:latin typeface="Times New Roman" panose="02020603050405020304" pitchFamily="18" charset="0"/>
                <a:cs typeface="Times New Roman" panose="02020603050405020304" pitchFamily="18" charset="0"/>
              </a:rPr>
              <a:t> dell'analita.</a:t>
            </a:r>
          </a:p>
          <a:p>
            <a:pPr algn="l"/>
            <a:endParaRPr lang="it-IT" dirty="0">
              <a:latin typeface="Times New Roman" panose="02020603050405020304" pitchFamily="18" charset="0"/>
              <a:cs typeface="Times New Roman" panose="02020603050405020304" pitchFamily="18" charset="0"/>
            </a:endParaRPr>
          </a:p>
        </p:txBody>
      </p:sp>
      <p:sp>
        <p:nvSpPr>
          <p:cNvPr id="5" name="CasellaDiTesto 4">
            <a:extLst>
              <a:ext uri="{FF2B5EF4-FFF2-40B4-BE49-F238E27FC236}">
                <a16:creationId xmlns:a16="http://schemas.microsoft.com/office/drawing/2014/main" id="{FE851EBD-BE2E-AEFD-77DE-4BF6A27691B3}"/>
              </a:ext>
            </a:extLst>
          </p:cNvPr>
          <p:cNvSpPr txBox="1"/>
          <p:nvPr/>
        </p:nvSpPr>
        <p:spPr>
          <a:xfrm>
            <a:off x="257537" y="40709"/>
            <a:ext cx="6094070" cy="584775"/>
          </a:xfrm>
          <a:prstGeom prst="rect">
            <a:avLst/>
          </a:prstGeom>
          <a:noFill/>
        </p:spPr>
        <p:txBody>
          <a:bodyPr wrap="square">
            <a:spAutoFit/>
          </a:bodyPr>
          <a:lstStyle/>
          <a:p>
            <a:r>
              <a:rPr lang="it-IT" sz="3200" b="1" dirty="0">
                <a:solidFill>
                  <a:schemeClr val="accent6">
                    <a:lumMod val="75000"/>
                  </a:schemeClr>
                </a:solidFill>
                <a:latin typeface="Freestyle Script" panose="030804020302050B0404" pitchFamily="66" charset="0"/>
              </a:rPr>
              <a:t>RIVELATORI A FLUORESCENZA</a:t>
            </a:r>
          </a:p>
        </p:txBody>
      </p:sp>
      <p:pic>
        <p:nvPicPr>
          <p:cNvPr id="7" name="Immagine 6" descr="Immagine che contiene grafico, diagramma&#10;&#10;Descrizione generata automaticamente">
            <a:extLst>
              <a:ext uri="{FF2B5EF4-FFF2-40B4-BE49-F238E27FC236}">
                <a16:creationId xmlns:a16="http://schemas.microsoft.com/office/drawing/2014/main" id="{F4E26C45-4ECC-BCDC-076E-AE48B906B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7346" y="3474303"/>
            <a:ext cx="3252487" cy="2977104"/>
          </a:xfrm>
          <a:prstGeom prst="rect">
            <a:avLst/>
          </a:prstGeom>
        </p:spPr>
      </p:pic>
      <p:sp>
        <p:nvSpPr>
          <p:cNvPr id="11" name="CasellaDiTesto 10">
            <a:extLst>
              <a:ext uri="{FF2B5EF4-FFF2-40B4-BE49-F238E27FC236}">
                <a16:creationId xmlns:a16="http://schemas.microsoft.com/office/drawing/2014/main" id="{B836F8F9-3B84-9781-93D0-2E1D647C830B}"/>
              </a:ext>
            </a:extLst>
          </p:cNvPr>
          <p:cNvSpPr txBox="1"/>
          <p:nvPr/>
        </p:nvSpPr>
        <p:spPr>
          <a:xfrm>
            <a:off x="117754" y="2931001"/>
            <a:ext cx="2722056" cy="3693319"/>
          </a:xfrm>
          <a:prstGeom prst="rect">
            <a:avLst/>
          </a:prstGeom>
          <a:noFill/>
        </p:spPr>
        <p:txBody>
          <a:bodyPr wrap="square">
            <a:spAutoFit/>
          </a:bodyPr>
          <a:lstStyle/>
          <a:p>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La fluorescenza viene osservata attraverso un detector fotoelettrico posto a 90º rispetto alla sorgente di eccitazione, che di solito è una lampada a mercurio. La radiazione fluorescente viene isolata attraverso dei filtri. Negli strumenti più sofisticati si usano lampade a xeno e reticoli di diffrazione.</a:t>
            </a:r>
          </a:p>
        </p:txBody>
      </p:sp>
      <p:sp>
        <p:nvSpPr>
          <p:cNvPr id="13" name="CasellaDiTesto 12">
            <a:extLst>
              <a:ext uri="{FF2B5EF4-FFF2-40B4-BE49-F238E27FC236}">
                <a16:creationId xmlns:a16="http://schemas.microsoft.com/office/drawing/2014/main" id="{C817A568-3315-4AA9-A22E-593ACC33A46B}"/>
              </a:ext>
            </a:extLst>
          </p:cNvPr>
          <p:cNvSpPr txBox="1"/>
          <p:nvPr/>
        </p:nvSpPr>
        <p:spPr>
          <a:xfrm>
            <a:off x="6199919" y="329589"/>
            <a:ext cx="5171952" cy="584775"/>
          </a:xfrm>
          <a:prstGeom prst="rect">
            <a:avLst/>
          </a:prstGeom>
          <a:noFill/>
        </p:spPr>
        <p:txBody>
          <a:bodyPr wrap="square">
            <a:spAutoFit/>
          </a:bodyPr>
          <a:lstStyle/>
          <a:p>
            <a:r>
              <a:rPr lang="it-IT" sz="3200" b="1" dirty="0">
                <a:solidFill>
                  <a:schemeClr val="accent6">
                    <a:lumMod val="75000"/>
                  </a:schemeClr>
                </a:solidFill>
                <a:latin typeface="Freestyle Script" panose="030804020302050B0404" pitchFamily="66" charset="0"/>
              </a:rPr>
              <a:t>RIVELATORI A INDICE DI RIFRAZIONE</a:t>
            </a:r>
          </a:p>
        </p:txBody>
      </p:sp>
      <p:pic>
        <p:nvPicPr>
          <p:cNvPr id="15" name="Immagine 14" descr="Immagine che contiene diagramma&#10;&#10;Descrizione generata automaticamente">
            <a:extLst>
              <a:ext uri="{FF2B5EF4-FFF2-40B4-BE49-F238E27FC236}">
                <a16:creationId xmlns:a16="http://schemas.microsoft.com/office/drawing/2014/main" id="{6C5CDB29-A817-65E0-3595-6093A08C6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040" y="3896464"/>
            <a:ext cx="4353831" cy="23027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7503405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B3007-59E9-BB3F-7F26-4AB1420F78F8}"/>
              </a:ext>
            </a:extLst>
          </p:cNvPr>
          <p:cNvSpPr>
            <a:spLocks noGrp="1"/>
          </p:cNvSpPr>
          <p:nvPr>
            <p:ph type="ctrTitle"/>
          </p:nvPr>
        </p:nvSpPr>
        <p:spPr>
          <a:xfrm>
            <a:off x="1524000" y="777875"/>
            <a:ext cx="8245151" cy="1246868"/>
          </a:xfrm>
        </p:spPr>
        <p:txBody>
          <a:bodyPr>
            <a:normAutofit fontScale="90000"/>
          </a:bodyPr>
          <a:lstStyle/>
          <a:p>
            <a:br>
              <a:rPr lang="it-IT" dirty="0"/>
            </a:br>
            <a:endParaRPr lang="it-IT" dirty="0"/>
          </a:p>
        </p:txBody>
      </p:sp>
      <p:sp>
        <p:nvSpPr>
          <p:cNvPr id="3" name="Sottotitolo 2">
            <a:extLst>
              <a:ext uri="{FF2B5EF4-FFF2-40B4-BE49-F238E27FC236}">
                <a16:creationId xmlns:a16="http://schemas.microsoft.com/office/drawing/2014/main" id="{C7D4A73B-1AA9-67AD-BAC9-AA30EC1A9EC9}"/>
              </a:ext>
            </a:extLst>
          </p:cNvPr>
          <p:cNvSpPr>
            <a:spLocks noGrp="1"/>
          </p:cNvSpPr>
          <p:nvPr>
            <p:ph type="subTitle" idx="1"/>
          </p:nvPr>
        </p:nvSpPr>
        <p:spPr>
          <a:xfrm>
            <a:off x="38580" y="390404"/>
            <a:ext cx="12110977" cy="4401110"/>
          </a:xfrm>
        </p:spPr>
        <p:txBody>
          <a:bodyPr>
            <a:normAutofit/>
          </a:bodyPr>
          <a:lstStyle/>
          <a:p>
            <a:pPr algn="l"/>
            <a:r>
              <a:rPr lang="it-IT" sz="1800" dirty="0">
                <a:latin typeface="Times New Roman" panose="02020603050405020304" pitchFamily="18" charset="0"/>
                <a:cs typeface="Times New Roman" panose="02020603050405020304" pitchFamily="18" charset="0"/>
              </a:rPr>
              <a:t>Esistono rivelatori elettrochimici basati sulla conduttimetria, la voltammetria, l'</a:t>
            </a:r>
            <a:r>
              <a:rPr lang="it-IT" sz="1800" dirty="0" err="1">
                <a:latin typeface="Times New Roman" panose="02020603050405020304" pitchFamily="18" charset="0"/>
                <a:cs typeface="Times New Roman" panose="02020603050405020304" pitchFamily="18" charset="0"/>
              </a:rPr>
              <a:t>amperometria</a:t>
            </a:r>
            <a:r>
              <a:rPr lang="it-IT" sz="1800" dirty="0">
                <a:latin typeface="Times New Roman" panose="02020603050405020304" pitchFamily="18" charset="0"/>
                <a:cs typeface="Times New Roman" panose="02020603050405020304" pitchFamily="18" charset="0"/>
              </a:rPr>
              <a:t> e la coulombometria. Hanno un ampio campo di applicabilità.</a:t>
            </a:r>
          </a:p>
        </p:txBody>
      </p:sp>
      <p:sp>
        <p:nvSpPr>
          <p:cNvPr id="5" name="CasellaDiTesto 4">
            <a:extLst>
              <a:ext uri="{FF2B5EF4-FFF2-40B4-BE49-F238E27FC236}">
                <a16:creationId xmlns:a16="http://schemas.microsoft.com/office/drawing/2014/main" id="{F8EFD3AB-DAA4-6E64-52BA-87D65CCECB40}"/>
              </a:ext>
            </a:extLst>
          </p:cNvPr>
          <p:cNvSpPr txBox="1"/>
          <p:nvPr/>
        </p:nvSpPr>
        <p:spPr>
          <a:xfrm>
            <a:off x="81023" y="49475"/>
            <a:ext cx="6094070" cy="584775"/>
          </a:xfrm>
          <a:prstGeom prst="rect">
            <a:avLst/>
          </a:prstGeom>
          <a:noFill/>
        </p:spPr>
        <p:txBody>
          <a:bodyPr wrap="square">
            <a:spAutoFit/>
          </a:bodyPr>
          <a:lstStyle/>
          <a:p>
            <a:r>
              <a:rPr lang="it-IT" sz="3200" b="1" dirty="0">
                <a:solidFill>
                  <a:schemeClr val="accent6">
                    <a:lumMod val="75000"/>
                  </a:schemeClr>
                </a:solidFill>
                <a:latin typeface="Freestyle Script" panose="030804020302050B0404" pitchFamily="66" charset="0"/>
              </a:rPr>
              <a:t>RIVELATORI ELETTROCHIMICI</a:t>
            </a:r>
          </a:p>
        </p:txBody>
      </p:sp>
      <p:sp>
        <p:nvSpPr>
          <p:cNvPr id="7" name="CasellaDiTesto 6">
            <a:extLst>
              <a:ext uri="{FF2B5EF4-FFF2-40B4-BE49-F238E27FC236}">
                <a16:creationId xmlns:a16="http://schemas.microsoft.com/office/drawing/2014/main" id="{FA5CA590-ABD4-74D0-4726-8F300B843361}"/>
              </a:ext>
            </a:extLst>
          </p:cNvPr>
          <p:cNvSpPr txBox="1"/>
          <p:nvPr/>
        </p:nvSpPr>
        <p:spPr>
          <a:xfrm>
            <a:off x="0" y="964995"/>
            <a:ext cx="6094070" cy="584775"/>
          </a:xfrm>
          <a:prstGeom prst="rect">
            <a:avLst/>
          </a:prstGeom>
          <a:noFill/>
        </p:spPr>
        <p:txBody>
          <a:bodyPr wrap="square">
            <a:spAutoFit/>
          </a:bodyPr>
          <a:lstStyle/>
          <a:p>
            <a:r>
              <a:rPr lang="it-IT" sz="3200" b="1" dirty="0">
                <a:solidFill>
                  <a:schemeClr val="accent6">
                    <a:lumMod val="75000"/>
                  </a:schemeClr>
                </a:solidFill>
                <a:latin typeface="Freestyle Script" panose="030804020302050B0404" pitchFamily="66" charset="0"/>
              </a:rPr>
              <a:t>RIVELATORI A SPETTROMETRO DI MASSA</a:t>
            </a:r>
          </a:p>
        </p:txBody>
      </p:sp>
      <p:sp>
        <p:nvSpPr>
          <p:cNvPr id="9" name="CasellaDiTesto 8">
            <a:extLst>
              <a:ext uri="{FF2B5EF4-FFF2-40B4-BE49-F238E27FC236}">
                <a16:creationId xmlns:a16="http://schemas.microsoft.com/office/drawing/2014/main" id="{933496C6-EAB4-8D92-86A8-D6872FD3BD42}"/>
              </a:ext>
            </a:extLst>
          </p:cNvPr>
          <p:cNvSpPr txBox="1"/>
          <p:nvPr/>
        </p:nvSpPr>
        <p:spPr>
          <a:xfrm>
            <a:off x="-27247" y="1322563"/>
            <a:ext cx="8885618" cy="1754326"/>
          </a:xfrm>
          <a:prstGeom prst="rect">
            <a:avLst/>
          </a:prstGeom>
          <a:noFill/>
        </p:spPr>
        <p:txBody>
          <a:bodyPr wrap="square">
            <a:spAutoFit/>
          </a:bodyPr>
          <a:lstStyle/>
          <a:p>
            <a:r>
              <a:rPr lang="it-IT" dirty="0">
                <a:latin typeface="Times New Roman" panose="02020603050405020304" pitchFamily="18" charset="0"/>
                <a:cs typeface="Times New Roman" panose="02020603050405020304" pitchFamily="18" charset="0"/>
              </a:rPr>
              <a:t>L'applicabilità dello spettrometro di massa come rivelatore per HPLC è complicata dalla grande quantità di eluito proveniente dalla colonna che mal si concilia con la necessità del vuoto spinto nelle analisi con spettrometro di massa. Si è quindi dovuto lavorare molto per sviluppare interfacce idonee che eliminino o riducano il solvente usato come eluente (</a:t>
            </a:r>
            <a:r>
              <a:rPr lang="it-IT" dirty="0" err="1">
                <a:latin typeface="Times New Roman" panose="02020603050405020304" pitchFamily="18" charset="0"/>
                <a:cs typeface="Times New Roman" panose="02020603050405020304" pitchFamily="18" charset="0"/>
              </a:rPr>
              <a:t>elettrospray</a:t>
            </a:r>
            <a:r>
              <a:rPr lang="it-IT" dirty="0">
                <a:latin typeface="Times New Roman" panose="02020603050405020304" pitchFamily="18" charset="0"/>
                <a:cs typeface="Times New Roman" panose="02020603050405020304" pitchFamily="18" charset="0"/>
              </a:rPr>
              <a:t> o </a:t>
            </a:r>
            <a:r>
              <a:rPr lang="it-IT" dirty="0" err="1">
                <a:latin typeface="Times New Roman" panose="02020603050405020304" pitchFamily="18" charset="0"/>
                <a:cs typeface="Times New Roman" panose="02020603050405020304" pitchFamily="18" charset="0"/>
              </a:rPr>
              <a:t>thermospray</a:t>
            </a:r>
            <a:r>
              <a:rPr lang="it-IT" dirty="0">
                <a:latin typeface="Times New Roman" panose="02020603050405020304" pitchFamily="18" charset="0"/>
                <a:cs typeface="Times New Roman" panose="02020603050405020304" pitchFamily="18" charset="0"/>
              </a:rPr>
              <a:t>)</a:t>
            </a:r>
          </a:p>
          <a:p>
            <a:endParaRPr lang="it-IT" dirty="0">
              <a:latin typeface="Times New Roman" panose="02020603050405020304" pitchFamily="18" charset="0"/>
              <a:cs typeface="Times New Roman" panose="02020603050405020304" pitchFamily="18" charset="0"/>
            </a:endParaRPr>
          </a:p>
        </p:txBody>
      </p:sp>
      <p:pic>
        <p:nvPicPr>
          <p:cNvPr id="11" name="Immagine 10" descr="Immagine che contiene testo, interno, bianco&#10;&#10;Descrizione generata automaticamente">
            <a:extLst>
              <a:ext uri="{FF2B5EF4-FFF2-40B4-BE49-F238E27FC236}">
                <a16:creationId xmlns:a16="http://schemas.microsoft.com/office/drawing/2014/main" id="{61ED8E31-450E-6809-714F-8ED61075C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0309" y="1219426"/>
            <a:ext cx="2895381" cy="2171536"/>
          </a:xfrm>
          <a:prstGeom prst="rect">
            <a:avLst/>
          </a:prstGeom>
        </p:spPr>
      </p:pic>
      <p:sp>
        <p:nvSpPr>
          <p:cNvPr id="13" name="CasellaDiTesto 12">
            <a:extLst>
              <a:ext uri="{FF2B5EF4-FFF2-40B4-BE49-F238E27FC236}">
                <a16:creationId xmlns:a16="http://schemas.microsoft.com/office/drawing/2014/main" id="{013F5195-D50B-065C-4DD4-B9CB61610592}"/>
              </a:ext>
            </a:extLst>
          </p:cNvPr>
          <p:cNvSpPr txBox="1"/>
          <p:nvPr/>
        </p:nvSpPr>
        <p:spPr>
          <a:xfrm>
            <a:off x="38580" y="2823117"/>
            <a:ext cx="7544648" cy="1077218"/>
          </a:xfrm>
          <a:prstGeom prst="rect">
            <a:avLst/>
          </a:prstGeom>
          <a:noFill/>
        </p:spPr>
        <p:txBody>
          <a:bodyPr wrap="square">
            <a:spAutoFit/>
          </a:bodyPr>
          <a:lstStyle/>
          <a:p>
            <a:r>
              <a:rPr lang="it-IT" sz="3200" b="1" dirty="0">
                <a:solidFill>
                  <a:schemeClr val="accent6">
                    <a:lumMod val="75000"/>
                  </a:schemeClr>
                </a:solidFill>
                <a:latin typeface="Freestyle Script" panose="030804020302050B0404" pitchFamily="66" charset="0"/>
              </a:rPr>
              <a:t>RIVELATORI A SERIE DI DIODI (DIOIDE ARRAY DETECTOR, DAD)</a:t>
            </a:r>
          </a:p>
        </p:txBody>
      </p:sp>
      <p:sp>
        <p:nvSpPr>
          <p:cNvPr id="14" name="CasellaDiTesto 13">
            <a:extLst>
              <a:ext uri="{FF2B5EF4-FFF2-40B4-BE49-F238E27FC236}">
                <a16:creationId xmlns:a16="http://schemas.microsoft.com/office/drawing/2014/main" id="{DDFEEBF1-3898-ECCA-88DB-941F7DEE99EF}"/>
              </a:ext>
            </a:extLst>
          </p:cNvPr>
          <p:cNvSpPr txBox="1"/>
          <p:nvPr/>
        </p:nvSpPr>
        <p:spPr>
          <a:xfrm>
            <a:off x="38580" y="3867038"/>
            <a:ext cx="5814349" cy="2862322"/>
          </a:xfrm>
          <a:prstGeom prst="rect">
            <a:avLst/>
          </a:prstGeom>
          <a:noFill/>
        </p:spPr>
        <p:txBody>
          <a:bodyPr wrap="square" rtlCol="0">
            <a:spAutoFit/>
          </a:bodyPr>
          <a:lstStyle/>
          <a:p>
            <a:r>
              <a:rPr lang="it-IT" dirty="0">
                <a:latin typeface="Times New Roman" panose="02020603050405020304" pitchFamily="18" charset="0"/>
                <a:cs typeface="Times New Roman" panose="02020603050405020304" pitchFamily="18" charset="0"/>
              </a:rPr>
              <a:t>La luce proveniente da una lampada a deuterio passa prima in una cella a flusso e questo causa una modifica del colore del raggio in quanto i composti presenti all’interno della cella avranno assorbito una certa lunghezza d’onda. Il raggio modificato arriverà al monocromatore a gradini che andrà a scinderlo in tutte le lunghezze d’onda. L’intensità della luce trasmessa a tutte le lunghezze d’onda verrà misurata simultaneamente attraverso una serie di fotodiodi.  Il rilevatore è affiancato ad un software che permette l’elaborazione dei dati.</a:t>
            </a:r>
          </a:p>
        </p:txBody>
      </p:sp>
      <p:pic>
        <p:nvPicPr>
          <p:cNvPr id="16" name="Immagine 15" descr="Immagine che contiene diagramma&#10;&#10;Descrizione generata automaticamente">
            <a:extLst>
              <a:ext uri="{FF2B5EF4-FFF2-40B4-BE49-F238E27FC236}">
                <a16:creationId xmlns:a16="http://schemas.microsoft.com/office/drawing/2014/main" id="{AD58D939-4EDF-8498-9458-57F78E9698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1359" y="3587596"/>
            <a:ext cx="4036640" cy="3141764"/>
          </a:xfrm>
          <a:prstGeom prst="rect">
            <a:avLst/>
          </a:prstGeom>
        </p:spPr>
      </p:pic>
    </p:spTree>
    <p:extLst>
      <p:ext uri="{BB962C8B-B14F-4D97-AF65-F5344CB8AC3E}">
        <p14:creationId xmlns:p14="http://schemas.microsoft.com/office/powerpoint/2010/main" val="4861856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t="-9000" b="-9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1C1D47-AAB5-9D80-8770-8D59456AAA38}"/>
              </a:ext>
            </a:extLst>
          </p:cNvPr>
          <p:cNvSpPr>
            <a:spLocks noGrp="1"/>
          </p:cNvSpPr>
          <p:nvPr>
            <p:ph type="ctrTitle"/>
          </p:nvPr>
        </p:nvSpPr>
        <p:spPr>
          <a:xfrm>
            <a:off x="-2550161" y="-1630997"/>
            <a:ext cx="9415909" cy="2514400"/>
          </a:xfrm>
        </p:spPr>
        <p:txBody>
          <a:bodyPr>
            <a:normAutofit/>
          </a:bodyPr>
          <a:lstStyle/>
          <a:p>
            <a:r>
              <a:rPr lang="it-IT" sz="3200" b="1" dirty="0">
                <a:solidFill>
                  <a:srgbClr val="C00000"/>
                </a:solidFill>
                <a:latin typeface="Freestyle Script" panose="030804020302050B0404" pitchFamily="66" charset="0"/>
              </a:rPr>
              <a:t>SISTEMA HPLC-MS</a:t>
            </a:r>
          </a:p>
        </p:txBody>
      </p:sp>
      <p:sp>
        <p:nvSpPr>
          <p:cNvPr id="3" name="Sottotitolo 2">
            <a:extLst>
              <a:ext uri="{FF2B5EF4-FFF2-40B4-BE49-F238E27FC236}">
                <a16:creationId xmlns:a16="http://schemas.microsoft.com/office/drawing/2014/main" id="{BAAC762C-3523-471C-E5F7-500DE8F8BE35}"/>
              </a:ext>
            </a:extLst>
          </p:cNvPr>
          <p:cNvSpPr>
            <a:spLocks noGrp="1"/>
          </p:cNvSpPr>
          <p:nvPr>
            <p:ph type="subTitle" idx="1"/>
          </p:nvPr>
        </p:nvSpPr>
        <p:spPr>
          <a:xfrm>
            <a:off x="-1" y="1041400"/>
            <a:ext cx="5625755" cy="5725160"/>
          </a:xfrm>
        </p:spPr>
        <p:txBody>
          <a:bodyPr>
            <a:normAutofit/>
          </a:bodyPr>
          <a:lstStyle/>
          <a:p>
            <a:pPr algn="l"/>
            <a:r>
              <a:rPr lang="it-IT" sz="1800" dirty="0">
                <a:latin typeface="Times New Roman" panose="02020603050405020304" pitchFamily="18" charset="0"/>
                <a:cs typeface="Times New Roman" panose="02020603050405020304" pitchFamily="18" charset="0"/>
              </a:rPr>
              <a:t>In un sistema </a:t>
            </a:r>
            <a:r>
              <a:rPr lang="it-IT" sz="1800" b="1" dirty="0">
                <a:latin typeface="Times New Roman" panose="02020603050405020304" pitchFamily="18" charset="0"/>
                <a:cs typeface="Times New Roman" panose="02020603050405020304" pitchFamily="18" charset="0"/>
              </a:rPr>
              <a:t>HPLC-MS</a:t>
            </a:r>
            <a:r>
              <a:rPr lang="it-IT" sz="1800" dirty="0">
                <a:latin typeface="Times New Roman" panose="02020603050405020304" pitchFamily="18" charset="0"/>
                <a:cs typeface="Times New Roman" panose="02020603050405020304" pitchFamily="18" charset="0"/>
              </a:rPr>
              <a:t> si osserva una separazione, purificazione e </a:t>
            </a:r>
            <a:r>
              <a:rPr lang="it-IT" sz="1800" dirty="0" err="1">
                <a:latin typeface="Times New Roman" panose="02020603050405020304" pitchFamily="18" charset="0"/>
                <a:cs typeface="Times New Roman" panose="02020603050405020304" pitchFamily="18" charset="0"/>
              </a:rPr>
              <a:t>pre</a:t>
            </a:r>
            <a:r>
              <a:rPr lang="it-IT" sz="1800" dirty="0">
                <a:latin typeface="Times New Roman" panose="02020603050405020304" pitchFamily="18" charset="0"/>
                <a:cs typeface="Times New Roman" panose="02020603050405020304" pitchFamily="18" charset="0"/>
              </a:rPr>
              <a:t>-concentramento degli analiti per mezzo di un sistema cromatografico LC che poi sfrutta la sensibilità della spettrofotometria di massa per la rivelazione e quantificazione.</a:t>
            </a:r>
          </a:p>
          <a:p>
            <a:pPr algn="l"/>
            <a:r>
              <a:rPr lang="it-IT" sz="1800" dirty="0">
                <a:latin typeface="Times New Roman" panose="02020603050405020304" pitchFamily="18" charset="0"/>
                <a:cs typeface="Times New Roman" panose="02020603050405020304" pitchFamily="18" charset="0"/>
              </a:rPr>
              <a:t>I problemi derivano dal fatto che si tratta di due tecniche basate su due principi fisici in contrasto tra loro. </a:t>
            </a:r>
          </a:p>
          <a:p>
            <a:pPr marL="285750" indent="-285750" algn="l">
              <a:buFont typeface="Wingdings" panose="05000000000000000000" pitchFamily="2" charset="2"/>
              <a:buChar char="Ø"/>
            </a:pPr>
            <a:r>
              <a:rPr lang="it-IT" sz="1800" dirty="0">
                <a:latin typeface="Times New Roman" panose="02020603050405020304" pitchFamily="18" charset="0"/>
                <a:cs typeface="Times New Roman" panose="02020603050405020304" pitchFamily="18" charset="0"/>
              </a:rPr>
              <a:t>La cromatografia liquida ad alte prestazioni infatti utilizza una fase mobile liquida ed è un sistema che lavora ad elevate pressioni, mentre la spettrometria di massa ionizza il campione allo stato gassoso e successivamente gli ioni ottenuti vengono analizzati in un sistema ad alto vuoto. Questi inconvenienti sono stati superati attraverso l’introduzione di interfacce di ionizzazione a pressione atmosferica ( API) e di sistemi cromatografici via via sempre più elaborati (</a:t>
            </a:r>
            <a:r>
              <a:rPr lang="it-IT" sz="1800" dirty="0" err="1">
                <a:latin typeface="Times New Roman" panose="02020603050405020304" pitchFamily="18" charset="0"/>
                <a:cs typeface="Times New Roman" panose="02020603050405020304" pitchFamily="18" charset="0"/>
              </a:rPr>
              <a:t>nanoHPLC</a:t>
            </a:r>
            <a:r>
              <a:rPr lang="it-IT" sz="1800" dirty="0">
                <a:latin typeface="Times New Roman" panose="02020603050405020304" pitchFamily="18" charset="0"/>
                <a:cs typeface="Times New Roman" panose="02020603050405020304" pitchFamily="18" charset="0"/>
              </a:rPr>
              <a:t>, UPLC) che permettessero la separazione degli analiti ricorrendo a basse velocità di flusso.</a:t>
            </a:r>
          </a:p>
          <a:p>
            <a:pPr algn="l"/>
            <a:endParaRPr lang="it-IT" sz="1800" dirty="0">
              <a:latin typeface="Times New Roman" panose="02020603050405020304" pitchFamily="18" charset="0"/>
              <a:cs typeface="Times New Roman" panose="02020603050405020304" pitchFamily="18" charset="0"/>
            </a:endParaRPr>
          </a:p>
        </p:txBody>
      </p:sp>
      <p:pic>
        <p:nvPicPr>
          <p:cNvPr id="5" name="Immagine 4" descr="Immagine che contiene finestra, interno, computer&#10;&#10;Descrizione generata automaticamente">
            <a:extLst>
              <a:ext uri="{FF2B5EF4-FFF2-40B4-BE49-F238E27FC236}">
                <a16:creationId xmlns:a16="http://schemas.microsoft.com/office/drawing/2014/main" id="{1EA90931-1951-C82E-A093-27FF363D7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202" y="214113"/>
            <a:ext cx="4104638" cy="3078479"/>
          </a:xfrm>
          <a:prstGeom prst="rect">
            <a:avLst/>
          </a:prstGeom>
        </p:spPr>
      </p:pic>
      <p:sp>
        <p:nvSpPr>
          <p:cNvPr id="6" name="CasellaDiTesto 5">
            <a:extLst>
              <a:ext uri="{FF2B5EF4-FFF2-40B4-BE49-F238E27FC236}">
                <a16:creationId xmlns:a16="http://schemas.microsoft.com/office/drawing/2014/main" id="{21A9DB3A-23EA-C8A2-C7CA-23A7313DECEF}"/>
              </a:ext>
            </a:extLst>
          </p:cNvPr>
          <p:cNvSpPr txBox="1"/>
          <p:nvPr/>
        </p:nvSpPr>
        <p:spPr>
          <a:xfrm>
            <a:off x="10485120" y="3292592"/>
            <a:ext cx="3870960" cy="369332"/>
          </a:xfrm>
          <a:prstGeom prst="rect">
            <a:avLst/>
          </a:prstGeom>
          <a:noFill/>
        </p:spPr>
        <p:txBody>
          <a:bodyPr wrap="square" rtlCol="0">
            <a:spAutoFit/>
          </a:bodyPr>
          <a:lstStyle/>
          <a:p>
            <a:r>
              <a:rPr lang="it-IT" b="1" dirty="0"/>
              <a:t>(UPLC-MS)</a:t>
            </a:r>
          </a:p>
        </p:txBody>
      </p:sp>
      <p:pic>
        <p:nvPicPr>
          <p:cNvPr id="8" name="Immagine 7" descr="Immagine che contiene interno, muro, cucina, bianco&#10;&#10;Descrizione generata automaticamente">
            <a:extLst>
              <a:ext uri="{FF2B5EF4-FFF2-40B4-BE49-F238E27FC236}">
                <a16:creationId xmlns:a16="http://schemas.microsoft.com/office/drawing/2014/main" id="{CC025BD6-5413-7C82-CB8E-31E2FCACC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997" y="3661924"/>
            <a:ext cx="3602409" cy="27018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5596118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1247B3B-546C-15B1-E38B-F41AC449AEB8}"/>
              </a:ext>
            </a:extLst>
          </p:cNvPr>
          <p:cNvPicPr>
            <a:picLocks noChangeAspect="1"/>
          </p:cNvPicPr>
          <p:nvPr/>
        </p:nvPicPr>
        <p:blipFill>
          <a:blip r:embed="rId3"/>
          <a:stretch>
            <a:fillRect/>
          </a:stretch>
        </p:blipFill>
        <p:spPr>
          <a:xfrm>
            <a:off x="45373" y="77396"/>
            <a:ext cx="4429244" cy="3351604"/>
          </a:xfrm>
          <a:prstGeom prst="rect">
            <a:avLst/>
          </a:prstGeom>
        </p:spPr>
      </p:pic>
      <p:sp>
        <p:nvSpPr>
          <p:cNvPr id="10" name="CasellaDiTesto 9">
            <a:extLst>
              <a:ext uri="{FF2B5EF4-FFF2-40B4-BE49-F238E27FC236}">
                <a16:creationId xmlns:a16="http://schemas.microsoft.com/office/drawing/2014/main" id="{D279A765-2434-0E7D-552D-E07FA31ACB43}"/>
              </a:ext>
            </a:extLst>
          </p:cNvPr>
          <p:cNvSpPr txBox="1"/>
          <p:nvPr/>
        </p:nvSpPr>
        <p:spPr>
          <a:xfrm>
            <a:off x="68612" y="3452308"/>
            <a:ext cx="2476077" cy="2893100"/>
          </a:xfrm>
          <a:prstGeom prst="rect">
            <a:avLst/>
          </a:prstGeom>
          <a:noFill/>
        </p:spPr>
        <p:txBody>
          <a:bodyPr wrap="square">
            <a:spAutoFit/>
          </a:bodyPr>
          <a:lstStyle/>
          <a:p>
            <a:r>
              <a:rPr lang="it-IT" sz="1400" b="1" i="1" dirty="0">
                <a:latin typeface="Times New Roman" panose="02020603050405020304" pitchFamily="18" charset="0"/>
                <a:cs typeface="Times New Roman" panose="02020603050405020304" pitchFamily="18" charset="0"/>
              </a:rPr>
              <a:t>Achillea </a:t>
            </a:r>
            <a:r>
              <a:rPr lang="it-IT" sz="1400" b="1" i="1" dirty="0" err="1">
                <a:latin typeface="Times New Roman" panose="02020603050405020304" pitchFamily="18" charset="0"/>
                <a:cs typeface="Times New Roman" panose="02020603050405020304" pitchFamily="18" charset="0"/>
              </a:rPr>
              <a:t>schischkinii</a:t>
            </a:r>
            <a:r>
              <a:rPr lang="it-IT" sz="1400" b="1" i="1" dirty="0">
                <a:latin typeface="Times New Roman" panose="02020603050405020304" pitchFamily="18" charset="0"/>
                <a:cs typeface="Times New Roman" panose="02020603050405020304" pitchFamily="18" charset="0"/>
              </a:rPr>
              <a:t> </a:t>
            </a:r>
            <a:r>
              <a:rPr lang="it-IT" sz="1400" b="1" i="1" dirty="0" err="1">
                <a:latin typeface="Times New Roman" panose="02020603050405020304" pitchFamily="18" charset="0"/>
                <a:cs typeface="Times New Roman" panose="02020603050405020304" pitchFamily="18" charset="0"/>
              </a:rPr>
              <a:t>Sosn</a:t>
            </a:r>
            <a:r>
              <a:rPr lang="it-IT" sz="1400" b="1" i="1" dirty="0">
                <a:latin typeface="Times New Roman" panose="02020603050405020304" pitchFamily="18" charset="0"/>
                <a:cs typeface="Times New Roman" panose="02020603050405020304" pitchFamily="18" charset="0"/>
              </a:rPr>
              <a:t>. </a:t>
            </a:r>
            <a:r>
              <a:rPr lang="it-IT" sz="1400" b="1" dirty="0">
                <a:latin typeface="Times New Roman" panose="02020603050405020304" pitchFamily="18" charset="0"/>
                <a:cs typeface="Times New Roman" panose="02020603050405020304" pitchFamily="18" charset="0"/>
              </a:rPr>
              <a:t>è una specie vegetale endemica e appartiene alla famiglia delle </a:t>
            </a:r>
            <a:r>
              <a:rPr lang="it-IT" sz="1400" b="1" dirty="0" err="1">
                <a:solidFill>
                  <a:srgbClr val="FF0000"/>
                </a:solidFill>
                <a:latin typeface="Times New Roman" panose="02020603050405020304" pitchFamily="18" charset="0"/>
                <a:cs typeface="Times New Roman" panose="02020603050405020304" pitchFamily="18" charset="0"/>
              </a:rPr>
              <a:t>Asteraceae</a:t>
            </a:r>
            <a:r>
              <a:rPr lang="it-IT" sz="1400" b="1" dirty="0">
                <a:latin typeface="Times New Roman" panose="02020603050405020304" pitchFamily="18" charset="0"/>
                <a:cs typeface="Times New Roman" panose="02020603050405020304" pitchFamily="18" charset="0"/>
              </a:rPr>
              <a:t>. </a:t>
            </a:r>
          </a:p>
          <a:p>
            <a:r>
              <a:rPr lang="it-IT" sz="1400" b="1" dirty="0">
                <a:latin typeface="Times New Roman" panose="02020603050405020304" pitchFamily="18" charset="0"/>
                <a:cs typeface="Times New Roman" panose="02020603050405020304" pitchFamily="18" charset="0"/>
              </a:rPr>
              <a:t>È ampiamente distribuito nell'Anatolia centrale e orientale. Questo studio è stato condotto per la valutazione dell'attività antiossidante, dell'effetto di inibizione enzimatica, del contenuto elementare e fenolico di </a:t>
            </a:r>
            <a:r>
              <a:rPr lang="it-IT" sz="1400" b="1" i="1" dirty="0">
                <a:latin typeface="Times New Roman" panose="02020603050405020304" pitchFamily="18" charset="0"/>
                <a:cs typeface="Times New Roman" panose="02020603050405020304" pitchFamily="18" charset="0"/>
              </a:rPr>
              <a:t>A. </a:t>
            </a:r>
            <a:r>
              <a:rPr lang="it-IT" sz="1400" b="1" i="1" dirty="0" err="1">
                <a:latin typeface="Times New Roman" panose="02020603050405020304" pitchFamily="18" charset="0"/>
                <a:cs typeface="Times New Roman" panose="02020603050405020304" pitchFamily="18" charset="0"/>
              </a:rPr>
              <a:t>schischkinii</a:t>
            </a:r>
            <a:r>
              <a:rPr lang="it-IT" sz="1400" b="1" i="1" dirty="0">
                <a:latin typeface="Times New Roman" panose="02020603050405020304" pitchFamily="18" charset="0"/>
                <a:cs typeface="Times New Roman" panose="02020603050405020304" pitchFamily="18" charset="0"/>
              </a:rPr>
              <a:t> </a:t>
            </a:r>
            <a:r>
              <a:rPr lang="it-IT" sz="1400" b="1" dirty="0">
                <a:latin typeface="Times New Roman" panose="02020603050405020304" pitchFamily="18" charset="0"/>
                <a:cs typeface="Times New Roman" panose="02020603050405020304" pitchFamily="18" charset="0"/>
              </a:rPr>
              <a:t>.</a:t>
            </a:r>
          </a:p>
        </p:txBody>
      </p:sp>
      <p:sp>
        <p:nvSpPr>
          <p:cNvPr id="12" name="CasellaDiTesto 11">
            <a:extLst>
              <a:ext uri="{FF2B5EF4-FFF2-40B4-BE49-F238E27FC236}">
                <a16:creationId xmlns:a16="http://schemas.microsoft.com/office/drawing/2014/main" id="{D582579C-92A1-11C6-232A-D6C0438FBD5D}"/>
              </a:ext>
            </a:extLst>
          </p:cNvPr>
          <p:cNvSpPr txBox="1"/>
          <p:nvPr/>
        </p:nvSpPr>
        <p:spPr>
          <a:xfrm>
            <a:off x="4749261" y="77396"/>
            <a:ext cx="7374127" cy="3293209"/>
          </a:xfrm>
          <a:prstGeom prst="rect">
            <a:avLst/>
          </a:prstGeom>
          <a:noFill/>
        </p:spPr>
        <p:txBody>
          <a:bodyPr wrap="square">
            <a:spAutoFit/>
          </a:bodyPr>
          <a:lstStyle/>
          <a:p>
            <a:r>
              <a:rPr lang="it-IT" sz="1600" dirty="0">
                <a:latin typeface="Times New Roman" panose="02020603050405020304" pitchFamily="18" charset="0"/>
                <a:cs typeface="Times New Roman" panose="02020603050405020304" pitchFamily="18" charset="0"/>
              </a:rPr>
              <a:t>Gli enzimi </a:t>
            </a:r>
            <a:r>
              <a:rPr lang="it-IT" sz="1600" dirty="0" err="1">
                <a:latin typeface="Times New Roman" panose="02020603050405020304" pitchFamily="18" charset="0"/>
                <a:cs typeface="Times New Roman" panose="02020603050405020304" pitchFamily="18" charset="0"/>
              </a:rPr>
              <a:t>acetilcolinesterasi</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AChE</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butirrilcolinesterasi</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BChE</a:t>
            </a:r>
            <a:r>
              <a:rPr lang="it-IT" sz="1600" dirty="0">
                <a:latin typeface="Times New Roman" panose="02020603050405020304" pitchFamily="18" charset="0"/>
                <a:cs typeface="Times New Roman" panose="02020603050405020304" pitchFamily="18" charset="0"/>
              </a:rPr>
              <a:t>), </a:t>
            </a:r>
          </a:p>
          <a:p>
            <a:r>
              <a:rPr lang="it-IT" sz="1600" dirty="0">
                <a:latin typeface="Times New Roman" panose="02020603050405020304" pitchFamily="18" charset="0"/>
                <a:cs typeface="Times New Roman" panose="02020603050405020304" pitchFamily="18" charset="0"/>
              </a:rPr>
              <a:t>α-glicosidasi (α-</a:t>
            </a:r>
            <a:r>
              <a:rPr lang="it-IT" sz="1600" dirty="0" err="1">
                <a:latin typeface="Times New Roman" panose="02020603050405020304" pitchFamily="18" charset="0"/>
                <a:cs typeface="Times New Roman" panose="02020603050405020304" pitchFamily="18" charset="0"/>
              </a:rPr>
              <a:t>Gly</a:t>
            </a:r>
            <a:r>
              <a:rPr lang="it-IT" sz="1600" dirty="0">
                <a:latin typeface="Times New Roman" panose="02020603050405020304" pitchFamily="18" charset="0"/>
                <a:cs typeface="Times New Roman" panose="02020603050405020304" pitchFamily="18" charset="0"/>
              </a:rPr>
              <a:t>) e glutatione S-transferasi (GST) sono stati fortemente inibiti da A. </a:t>
            </a:r>
            <a:r>
              <a:rPr lang="it-IT" sz="1600" dirty="0" err="1">
                <a:latin typeface="Times New Roman" panose="02020603050405020304" pitchFamily="18" charset="0"/>
                <a:cs typeface="Times New Roman" panose="02020603050405020304" pitchFamily="18" charset="0"/>
              </a:rPr>
              <a:t>schischkinii</a:t>
            </a:r>
            <a:r>
              <a:rPr lang="it-IT" sz="1600" dirty="0">
                <a:latin typeface="Times New Roman" panose="02020603050405020304" pitchFamily="18" charset="0"/>
                <a:cs typeface="Times New Roman" panose="02020603050405020304" pitchFamily="18" charset="0"/>
              </a:rPr>
              <a:t>. </a:t>
            </a:r>
          </a:p>
          <a:p>
            <a:r>
              <a:rPr lang="it-IT" sz="1600" dirty="0">
                <a:latin typeface="Times New Roman" panose="02020603050405020304" pitchFamily="18" charset="0"/>
                <a:cs typeface="Times New Roman" panose="02020603050405020304" pitchFamily="18" charset="0"/>
              </a:rPr>
              <a:t>Questi enzimi hanno funzioni cruciali sul metabolismo.</a:t>
            </a:r>
          </a:p>
          <a:p>
            <a:r>
              <a:rPr lang="it-IT" sz="1600" dirty="0">
                <a:latin typeface="Times New Roman" panose="02020603050405020304" pitchFamily="18" charset="0"/>
                <a:cs typeface="Times New Roman" panose="02020603050405020304" pitchFamily="18" charset="0"/>
              </a:rPr>
              <a:t> Inibizione o attivazione enzimatica principalmente attribuita ad alcuni disturbi di salute come il </a:t>
            </a:r>
            <a:r>
              <a:rPr lang="it-IT" sz="1600" dirty="0">
                <a:solidFill>
                  <a:schemeClr val="accent6">
                    <a:lumMod val="75000"/>
                  </a:schemeClr>
                </a:solidFill>
                <a:latin typeface="Times New Roman" panose="02020603050405020304" pitchFamily="18" charset="0"/>
                <a:cs typeface="Times New Roman" panose="02020603050405020304" pitchFamily="18" charset="0"/>
              </a:rPr>
              <a:t>morbo di Alzheimer</a:t>
            </a:r>
            <a:r>
              <a:rPr lang="it-IT" sz="1600" dirty="0">
                <a:latin typeface="Times New Roman" panose="02020603050405020304" pitchFamily="18" charset="0"/>
                <a:cs typeface="Times New Roman" panose="02020603050405020304" pitchFamily="18" charset="0"/>
              </a:rPr>
              <a:t>, il </a:t>
            </a:r>
            <a:r>
              <a:rPr lang="it-IT" sz="1600" dirty="0">
                <a:solidFill>
                  <a:schemeClr val="accent6">
                    <a:lumMod val="75000"/>
                  </a:schemeClr>
                </a:solidFill>
                <a:latin typeface="Times New Roman" panose="02020603050405020304" pitchFamily="18" charset="0"/>
                <a:cs typeface="Times New Roman" panose="02020603050405020304" pitchFamily="18" charset="0"/>
              </a:rPr>
              <a:t>diabete mellito</a:t>
            </a:r>
            <a:r>
              <a:rPr lang="it-IT" sz="1600" dirty="0">
                <a:latin typeface="Times New Roman" panose="02020603050405020304" pitchFamily="18" charset="0"/>
                <a:cs typeface="Times New Roman" panose="02020603050405020304" pitchFamily="18" charset="0"/>
              </a:rPr>
              <a:t>, il </a:t>
            </a:r>
            <a:r>
              <a:rPr lang="it-IT" sz="1600" dirty="0">
                <a:solidFill>
                  <a:schemeClr val="accent6">
                    <a:lumMod val="75000"/>
                  </a:schemeClr>
                </a:solidFill>
                <a:latin typeface="Times New Roman" panose="02020603050405020304" pitchFamily="18" charset="0"/>
                <a:cs typeface="Times New Roman" panose="02020603050405020304" pitchFamily="18" charset="0"/>
              </a:rPr>
              <a:t>cancro </a:t>
            </a:r>
            <a:r>
              <a:rPr lang="it-IT" sz="1600" dirty="0">
                <a:latin typeface="Times New Roman" panose="02020603050405020304" pitchFamily="18" charset="0"/>
                <a:cs typeface="Times New Roman" panose="02020603050405020304" pitchFamily="18" charset="0"/>
              </a:rPr>
              <a:t>e l'</a:t>
            </a:r>
            <a:r>
              <a:rPr lang="it-IT" sz="1600" dirty="0">
                <a:solidFill>
                  <a:schemeClr val="accent6">
                    <a:lumMod val="75000"/>
                  </a:schemeClr>
                </a:solidFill>
                <a:latin typeface="Times New Roman" panose="02020603050405020304" pitchFamily="18" charset="0"/>
                <a:cs typeface="Times New Roman" panose="02020603050405020304" pitchFamily="18" charset="0"/>
              </a:rPr>
              <a:t>iperglicemia</a:t>
            </a:r>
            <a:r>
              <a:rPr lang="it-IT" sz="1600" dirty="0">
                <a:latin typeface="Times New Roman" panose="02020603050405020304" pitchFamily="18" charset="0"/>
                <a:cs typeface="Times New Roman" panose="02020603050405020304" pitchFamily="18" charset="0"/>
              </a:rPr>
              <a:t>. L'attività antiossidante del campione è stata valutata da quattro diversi in </a:t>
            </a:r>
            <a:r>
              <a:rPr lang="it-IT" sz="1600" dirty="0" err="1">
                <a:latin typeface="Times New Roman" panose="02020603050405020304" pitchFamily="18" charset="0"/>
                <a:cs typeface="Times New Roman" panose="02020603050405020304" pitchFamily="18" charset="0"/>
              </a:rPr>
              <a:t>vitrometodi</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bioanalitici</a:t>
            </a:r>
            <a:r>
              <a:rPr lang="it-IT" sz="1600" dirty="0">
                <a:latin typeface="Times New Roman" panose="02020603050405020304" pitchFamily="18" charset="0"/>
                <a:cs typeface="Times New Roman" panose="02020603050405020304" pitchFamily="18" charset="0"/>
              </a:rPr>
              <a:t>. </a:t>
            </a:r>
          </a:p>
          <a:p>
            <a:r>
              <a:rPr lang="it-IT" sz="1600" dirty="0">
                <a:latin typeface="Times New Roman" panose="02020603050405020304" pitchFamily="18" charset="0"/>
                <a:cs typeface="Times New Roman" panose="02020603050405020304" pitchFamily="18" charset="0"/>
              </a:rPr>
              <a:t>Inoltre, </a:t>
            </a:r>
            <a:r>
              <a:rPr lang="it-IT" sz="1600" b="1" dirty="0">
                <a:latin typeface="Times New Roman" panose="02020603050405020304" pitchFamily="18" charset="0"/>
                <a:cs typeface="Times New Roman" panose="02020603050405020304" pitchFamily="18" charset="0"/>
              </a:rPr>
              <a:t>le concentrazioni di dodici elementi in A. </a:t>
            </a:r>
            <a:r>
              <a:rPr lang="it-IT" sz="1600" b="1" dirty="0" err="1">
                <a:latin typeface="Times New Roman" panose="02020603050405020304" pitchFamily="18" charset="0"/>
                <a:cs typeface="Times New Roman" panose="02020603050405020304" pitchFamily="18" charset="0"/>
              </a:rPr>
              <a:t>schischkinii</a:t>
            </a:r>
            <a:r>
              <a:rPr lang="it-IT" sz="1600" b="1" dirty="0">
                <a:latin typeface="Times New Roman" panose="02020603050405020304" pitchFamily="18" charset="0"/>
                <a:cs typeface="Times New Roman" panose="02020603050405020304" pitchFamily="18" charset="0"/>
              </a:rPr>
              <a:t> sono state analizzate mediante tecnica ICP-MS</a:t>
            </a:r>
            <a:r>
              <a:rPr lang="it-IT" sz="1600" dirty="0">
                <a:latin typeface="Times New Roman" panose="02020603050405020304" pitchFamily="18" charset="0"/>
                <a:cs typeface="Times New Roman" panose="02020603050405020304" pitchFamily="18" charset="0"/>
              </a:rPr>
              <a:t>. Zn (50,6 ppm), Mn (23,0 ppm) e Cu (12,7 ppm) sono stati trovati come elementi principali.</a:t>
            </a:r>
          </a:p>
          <a:p>
            <a:r>
              <a:rPr lang="it-IT" sz="1600" dirty="0">
                <a:latin typeface="Times New Roman" panose="02020603050405020304" pitchFamily="18" charset="0"/>
                <a:cs typeface="Times New Roman" panose="02020603050405020304" pitchFamily="18" charset="0"/>
              </a:rPr>
              <a:t> Inoltre, </a:t>
            </a:r>
            <a:r>
              <a:rPr lang="it-IT" sz="1600" b="1" dirty="0">
                <a:latin typeface="Times New Roman" panose="02020603050405020304" pitchFamily="18" charset="0"/>
                <a:cs typeface="Times New Roman" panose="02020603050405020304" pitchFamily="18" charset="0"/>
              </a:rPr>
              <a:t>la catechina (20,8 µg/mg di estratto), l'acido trans-</a:t>
            </a:r>
            <a:r>
              <a:rPr lang="it-IT" sz="1600" b="1" dirty="0" err="1">
                <a:latin typeface="Times New Roman" panose="02020603050405020304" pitchFamily="18" charset="0"/>
                <a:cs typeface="Times New Roman" panose="02020603050405020304" pitchFamily="18" charset="0"/>
              </a:rPr>
              <a:t>ferulico</a:t>
            </a:r>
            <a:r>
              <a:rPr lang="it-IT" sz="1600" b="1" dirty="0">
                <a:latin typeface="Times New Roman" panose="02020603050405020304" pitchFamily="18" charset="0"/>
                <a:cs typeface="Times New Roman" panose="02020603050405020304" pitchFamily="18" charset="0"/>
              </a:rPr>
              <a:t> (18,3 µg/mg di estratto) e l'acido gallico (11,2 µg/mg di estratto) sono stati caratterizzati come principali composti fenolici mediante HPLC</a:t>
            </a:r>
            <a:r>
              <a:rPr lang="it-IT" sz="1600" dirty="0">
                <a:latin typeface="Times New Roman" panose="02020603050405020304" pitchFamily="18" charset="0"/>
                <a:cs typeface="Times New Roman" panose="02020603050405020304" pitchFamily="18" charset="0"/>
              </a:rPr>
              <a:t>.</a:t>
            </a:r>
          </a:p>
        </p:txBody>
      </p:sp>
      <p:pic>
        <p:nvPicPr>
          <p:cNvPr id="13" name="Immagine 12">
            <a:extLst>
              <a:ext uri="{FF2B5EF4-FFF2-40B4-BE49-F238E27FC236}">
                <a16:creationId xmlns:a16="http://schemas.microsoft.com/office/drawing/2014/main" id="{695A81EF-FFB8-5980-E221-F216D4C72F15}"/>
              </a:ext>
            </a:extLst>
          </p:cNvPr>
          <p:cNvPicPr>
            <a:picLocks noChangeAspect="1"/>
          </p:cNvPicPr>
          <p:nvPr/>
        </p:nvPicPr>
        <p:blipFill>
          <a:blip r:embed="rId4"/>
          <a:stretch>
            <a:fillRect/>
          </a:stretch>
        </p:blipFill>
        <p:spPr>
          <a:xfrm>
            <a:off x="9715923" y="3075980"/>
            <a:ext cx="2476077" cy="2862323"/>
          </a:xfrm>
          <a:prstGeom prst="rect">
            <a:avLst/>
          </a:prstGeom>
        </p:spPr>
      </p:pic>
      <p:sp>
        <p:nvSpPr>
          <p:cNvPr id="15" name="CasellaDiTesto 14">
            <a:extLst>
              <a:ext uri="{FF2B5EF4-FFF2-40B4-BE49-F238E27FC236}">
                <a16:creationId xmlns:a16="http://schemas.microsoft.com/office/drawing/2014/main" id="{4B4A0FC3-FD44-3AB6-4022-E47B3876366D}"/>
              </a:ext>
            </a:extLst>
          </p:cNvPr>
          <p:cNvSpPr txBox="1"/>
          <p:nvPr/>
        </p:nvSpPr>
        <p:spPr>
          <a:xfrm>
            <a:off x="5514381" y="3790862"/>
            <a:ext cx="4406006" cy="923330"/>
          </a:xfrm>
          <a:prstGeom prst="rect">
            <a:avLst/>
          </a:prstGeom>
          <a:noFill/>
        </p:spPr>
        <p:txBody>
          <a:bodyPr wrap="square">
            <a:spAutoFit/>
          </a:bodyPr>
          <a:lstStyle/>
          <a:p>
            <a:pPr marL="285750" indent="-285750">
              <a:buFont typeface="Wingdings" panose="05000000000000000000" pitchFamily="2" charset="2"/>
              <a:buChar char="Ø"/>
            </a:pPr>
            <a:r>
              <a:rPr lang="it-IT" dirty="0">
                <a:latin typeface="Times New Roman" panose="02020603050405020304" pitchFamily="18" charset="0"/>
                <a:cs typeface="Times New Roman" panose="02020603050405020304" pitchFamily="18" charset="0"/>
              </a:rPr>
              <a:t>I risultati sarebbero vantaggiosi per l'utilizzo della pianta nell'industria alimentare e nel processo farmacologico.</a:t>
            </a:r>
          </a:p>
        </p:txBody>
      </p:sp>
      <p:pic>
        <p:nvPicPr>
          <p:cNvPr id="17" name="Immagine 16">
            <a:extLst>
              <a:ext uri="{FF2B5EF4-FFF2-40B4-BE49-F238E27FC236}">
                <a16:creationId xmlns:a16="http://schemas.microsoft.com/office/drawing/2014/main" id="{8EA185F7-D632-9CE8-DD40-5D7B26294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3178" y="4507141"/>
            <a:ext cx="1066958" cy="1600438"/>
          </a:xfrm>
          <a:prstGeom prst="rect">
            <a:avLst/>
          </a:prstGeom>
        </p:spPr>
      </p:pic>
      <p:pic>
        <p:nvPicPr>
          <p:cNvPr id="23" name="Immagine 22">
            <a:extLst>
              <a:ext uri="{FF2B5EF4-FFF2-40B4-BE49-F238E27FC236}">
                <a16:creationId xmlns:a16="http://schemas.microsoft.com/office/drawing/2014/main" id="{DAE0F6FC-5A3D-9D1A-0BA6-BCE651AB33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9261" y="4950711"/>
            <a:ext cx="1517787" cy="1600439"/>
          </a:xfrm>
          <a:prstGeom prst="rect">
            <a:avLst/>
          </a:prstGeom>
        </p:spPr>
      </p:pic>
      <p:pic>
        <p:nvPicPr>
          <p:cNvPr id="25" name="Immagine 24">
            <a:extLst>
              <a:ext uri="{FF2B5EF4-FFF2-40B4-BE49-F238E27FC236}">
                <a16:creationId xmlns:a16="http://schemas.microsoft.com/office/drawing/2014/main" id="{9A308DDC-6C7E-0C96-534D-4A3660B890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4285" y="5069612"/>
            <a:ext cx="920664" cy="1737382"/>
          </a:xfrm>
          <a:prstGeom prst="rect">
            <a:avLst/>
          </a:prstGeom>
        </p:spPr>
      </p:pic>
    </p:spTree>
    <p:extLst>
      <p:ext uri="{BB962C8B-B14F-4D97-AF65-F5344CB8AC3E}">
        <p14:creationId xmlns:p14="http://schemas.microsoft.com/office/powerpoint/2010/main" val="3310996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down)">
                                      <p:cBhvr>
                                        <p:cTn id="36" dur="580">
                                          <p:stCondLst>
                                            <p:cond delay="0"/>
                                          </p:stCondLst>
                                        </p:cTn>
                                        <p:tgtEl>
                                          <p:spTgt spid="15">
                                            <p:txEl>
                                              <p:pRg st="0" end="0"/>
                                            </p:txEl>
                                          </p:spTgt>
                                        </p:tgtEl>
                                      </p:cBhvr>
                                    </p:animEffect>
                                    <p:anim calcmode="lin" valueType="num">
                                      <p:cBhvr>
                                        <p:cTn id="37" dur="1822" tmFilter="0,0; 0.14,0.36; 0.43,0.73; 0.71,0.91; 1.0,1.0">
                                          <p:stCondLst>
                                            <p:cond delay="0"/>
                                          </p:stCondLst>
                                        </p:cTn>
                                        <p:tgtEl>
                                          <p:spTgt spid="15">
                                            <p:txEl>
                                              <p:pRg st="0" end="0"/>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5">
                                            <p:txEl>
                                              <p:pRg st="0" end="0"/>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5">
                                            <p:txEl>
                                              <p:pRg st="0" end="0"/>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5">
                                            <p:txEl>
                                              <p:pRg st="0" end="0"/>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5">
                                            <p:txEl>
                                              <p:pRg st="0" end="0"/>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15">
                                            <p:txEl>
                                              <p:pRg st="0" end="0"/>
                                            </p:txEl>
                                          </p:spTgt>
                                        </p:tgtEl>
                                      </p:cBhvr>
                                      <p:to x="100000" y="60000"/>
                                    </p:animScale>
                                    <p:animScale>
                                      <p:cBhvr>
                                        <p:cTn id="43" dur="166" decel="50000">
                                          <p:stCondLst>
                                            <p:cond delay="676"/>
                                          </p:stCondLst>
                                        </p:cTn>
                                        <p:tgtEl>
                                          <p:spTgt spid="15">
                                            <p:txEl>
                                              <p:pRg st="0" end="0"/>
                                            </p:txEl>
                                          </p:spTgt>
                                        </p:tgtEl>
                                      </p:cBhvr>
                                      <p:to x="100000" y="100000"/>
                                    </p:animScale>
                                    <p:animScale>
                                      <p:cBhvr>
                                        <p:cTn id="44" dur="26">
                                          <p:stCondLst>
                                            <p:cond delay="1312"/>
                                          </p:stCondLst>
                                        </p:cTn>
                                        <p:tgtEl>
                                          <p:spTgt spid="15">
                                            <p:txEl>
                                              <p:pRg st="0" end="0"/>
                                            </p:txEl>
                                          </p:spTgt>
                                        </p:tgtEl>
                                      </p:cBhvr>
                                      <p:to x="100000" y="80000"/>
                                    </p:animScale>
                                    <p:animScale>
                                      <p:cBhvr>
                                        <p:cTn id="45" dur="166" decel="50000">
                                          <p:stCondLst>
                                            <p:cond delay="1338"/>
                                          </p:stCondLst>
                                        </p:cTn>
                                        <p:tgtEl>
                                          <p:spTgt spid="15">
                                            <p:txEl>
                                              <p:pRg st="0" end="0"/>
                                            </p:txEl>
                                          </p:spTgt>
                                        </p:tgtEl>
                                      </p:cBhvr>
                                      <p:to x="100000" y="100000"/>
                                    </p:animScale>
                                    <p:animScale>
                                      <p:cBhvr>
                                        <p:cTn id="46" dur="26">
                                          <p:stCondLst>
                                            <p:cond delay="1642"/>
                                          </p:stCondLst>
                                        </p:cTn>
                                        <p:tgtEl>
                                          <p:spTgt spid="15">
                                            <p:txEl>
                                              <p:pRg st="0" end="0"/>
                                            </p:txEl>
                                          </p:spTgt>
                                        </p:tgtEl>
                                      </p:cBhvr>
                                      <p:to x="100000" y="90000"/>
                                    </p:animScale>
                                    <p:animScale>
                                      <p:cBhvr>
                                        <p:cTn id="47" dur="166" decel="50000">
                                          <p:stCondLst>
                                            <p:cond delay="1668"/>
                                          </p:stCondLst>
                                        </p:cTn>
                                        <p:tgtEl>
                                          <p:spTgt spid="15">
                                            <p:txEl>
                                              <p:pRg st="0" end="0"/>
                                            </p:txEl>
                                          </p:spTgt>
                                        </p:tgtEl>
                                      </p:cBhvr>
                                      <p:to x="100000" y="100000"/>
                                    </p:animScale>
                                    <p:animScale>
                                      <p:cBhvr>
                                        <p:cTn id="48" dur="26">
                                          <p:stCondLst>
                                            <p:cond delay="1808"/>
                                          </p:stCondLst>
                                        </p:cTn>
                                        <p:tgtEl>
                                          <p:spTgt spid="15">
                                            <p:txEl>
                                              <p:pRg st="0" end="0"/>
                                            </p:txEl>
                                          </p:spTgt>
                                        </p:tgtEl>
                                      </p:cBhvr>
                                      <p:to x="100000" y="95000"/>
                                    </p:animScale>
                                    <p:animScale>
                                      <p:cBhvr>
                                        <p:cTn id="49" dur="166" decel="50000">
                                          <p:stCondLst>
                                            <p:cond delay="1834"/>
                                          </p:stCondLst>
                                        </p:cTn>
                                        <p:tgtEl>
                                          <p:spTgt spid="15">
                                            <p:txEl>
                                              <p:pRg st="0" end="0"/>
                                            </p:txEl>
                                          </p:spTgt>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3532</TotalTime>
  <Words>12447</Words>
  <Application>Microsoft Office PowerPoint</Application>
  <PresentationFormat>Widescreen</PresentationFormat>
  <Paragraphs>668</Paragraphs>
  <Slides>101</Slides>
  <Notes>9</Notes>
  <HiddenSlides>0</HiddenSlides>
  <MMClips>1</MMClips>
  <ScaleCrop>false</ScaleCrop>
  <HeadingPairs>
    <vt:vector size="4" baseType="variant">
      <vt:variant>
        <vt:lpstr>Tema</vt:lpstr>
      </vt:variant>
      <vt:variant>
        <vt:i4>2</vt:i4>
      </vt:variant>
      <vt:variant>
        <vt:lpstr>Titoli diapositive</vt:lpstr>
      </vt:variant>
      <vt:variant>
        <vt:i4>101</vt:i4>
      </vt:variant>
    </vt:vector>
  </HeadingPairs>
  <TitlesOfParts>
    <vt:vector size="103" baseType="lpstr">
      <vt:lpstr>Tema di Office</vt:lpstr>
      <vt:lpstr>Tema di Office</vt:lpstr>
      <vt:lpstr>Chimica Bioanalitica a.a 22/23 </vt:lpstr>
      <vt:lpstr>LA MATERIA </vt:lpstr>
      <vt:lpstr> </vt:lpstr>
      <vt:lpstr>  LE SEPARAZIONI ANALITICHE</vt:lpstr>
      <vt:lpstr> </vt:lpstr>
      <vt:lpstr>FILTRAZIONE</vt:lpstr>
      <vt:lpstr>DECANTAZIONE</vt:lpstr>
      <vt:lpstr>CENTRIFUGAZIONE </vt:lpstr>
      <vt:lpstr> CRISTALLIZZAZIONE</vt:lpstr>
      <vt:lpstr> ESTRAZIONE CON SOLVENTE</vt:lpstr>
      <vt:lpstr>LEVIGAZIONE </vt:lpstr>
      <vt:lpstr> FLOTTAZIONE</vt:lpstr>
      <vt:lpstr> DISTILLAZIONE </vt:lpstr>
      <vt:lpstr>CROMATOGRAFIA</vt:lpstr>
      <vt:lpstr>Presentazione standard di PowerPoint</vt:lpstr>
      <vt:lpstr> </vt:lpstr>
      <vt:lpstr> </vt:lpstr>
      <vt:lpstr> </vt:lpstr>
      <vt:lpstr> GRANDEZZE CARATTERISTICHE DI UN PICCO CROMATOGRAFICO</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RISULTATI…</vt:lpstr>
      <vt:lpstr> </vt:lpstr>
      <vt:lpstr>Presentazione standard di PowerPoint</vt:lpstr>
      <vt:lpstr> </vt:lpstr>
      <vt:lpstr>Presentazione standard di PowerPoint</vt:lpstr>
      <vt:lpstr>SISTEMA DI ALIMENTAZIONE GAS DI TRASPORTO (CARRIER) </vt:lpstr>
      <vt:lpstr>    INIETTORE O CAMERA DI INIEZIONE</vt:lpstr>
      <vt:lpstr> TECNICHE DI INIEZIONE </vt:lpstr>
      <vt:lpstr> TECNICHE DI INIEZIONE </vt:lpstr>
      <vt:lpstr>INIETTORI ON-COLUMN</vt:lpstr>
      <vt:lpstr> COLONNA</vt:lpstr>
      <vt:lpstr> </vt:lpstr>
      <vt:lpstr>                                                           RIVELATORE </vt:lpstr>
      <vt:lpstr>RIVELATORE A IONIZZAZIONE DI FIAMMA (FID) </vt:lpstr>
      <vt:lpstr>FUNZIONAMENTO FID</vt:lpstr>
      <vt:lpstr>RIVELATORE A CATTURA DI ELETTRONI (ECD) </vt:lpstr>
      <vt:lpstr>RIVELATORE A A TERMOCONDUCIBILITÀ (HWD) </vt:lpstr>
      <vt:lpstr>REGISTRATORE E INTEGRATORE</vt:lpstr>
      <vt:lpstr>APPLICAZIONI ANALITICHE</vt:lpstr>
      <vt:lpstr>L'ANALISI QUANTITATIVA</vt:lpstr>
      <vt:lpstr> </vt:lpstr>
      <vt:lpstr> </vt:lpstr>
      <vt:lpstr>LA GASCROMATOGRAFIA, applicata alla determinazione di sostanze volatili, trova ampia applicazione :</vt:lpstr>
      <vt:lpstr>Presentazione standard di PowerPoint</vt:lpstr>
      <vt:lpstr> </vt:lpstr>
      <vt:lpstr>CROMATOGRAFIA DI ADSORBIMENTO</vt:lpstr>
      <vt:lpstr>IL CROMATOGRAFO HPLC DI LIPSKY E HORVÁTH</vt:lpstr>
      <vt:lpstr> </vt:lpstr>
      <vt:lpstr> </vt:lpstr>
      <vt:lpstr>Presentazione standard di PowerPoint</vt:lpstr>
      <vt:lpstr>Presentazione standard di PowerPoint</vt:lpstr>
      <vt:lpstr>Presentazione standard di PowerPoint</vt:lpstr>
      <vt:lpstr>Presentazione standard di PowerPoint</vt:lpstr>
      <vt:lpstr>HPLC: VANTAGGI E SVANTAGGI  </vt:lpstr>
      <vt:lpstr>HPLC VS UPLC QUAL È LA DIFFERENZA?</vt:lpstr>
      <vt:lpstr> </vt:lpstr>
      <vt:lpstr> </vt:lpstr>
      <vt:lpstr> </vt:lpstr>
      <vt:lpstr> </vt:lpstr>
      <vt:lpstr> </vt:lpstr>
      <vt:lpstr> </vt:lpstr>
      <vt:lpstr> </vt:lpstr>
      <vt:lpstr>STRUMENTAZIONE</vt:lpstr>
      <vt:lpstr> </vt:lpstr>
      <vt:lpstr> </vt:lpstr>
      <vt:lpstr> COLONNE PER HPCL </vt:lpstr>
      <vt:lpstr> HPLC e GC: un confronto tra le tecniche </vt:lpstr>
      <vt:lpstr> </vt:lpstr>
      <vt:lpstr> </vt:lpstr>
      <vt:lpstr> </vt:lpstr>
      <vt:lpstr> </vt:lpstr>
      <vt:lpstr> </vt:lpstr>
      <vt:lpstr>RILEVATORI PER HPLC</vt:lpstr>
      <vt:lpstr>       RIVELATORI AD ASSORBANZA </vt:lpstr>
      <vt:lpstr>Vantaggio: avere un campo di applicabilità estremamente vasto; sono inoltre molto affidabili e non risentono delle variazioni di flusso.  Svantaggio: scarsa sensibilità e selettività, non sono applicabili a eluizioni a gradiente di solvente (si avrebbe deriva della linea di base) e necessitano di essere termostatati al millesimo di grado centigrado perché le loro prestazioni dipendono fortemente dalla temperatura e dal cambiamento della velocità della fase mobile.</vt:lpstr>
      <vt:lpstr> </vt:lpstr>
      <vt:lpstr>SISTEMA HPLC-MS</vt:lpstr>
      <vt:lpstr>Presentazione standard di PowerPoint</vt:lpstr>
      <vt:lpstr> </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Chimica Bioanalitica a.a 22/23</dc:title>
  <dc:creator>Anna Maione</dc:creator>
  <cp:lastModifiedBy>ANNA MAIONE</cp:lastModifiedBy>
  <cp:revision>57</cp:revision>
  <dcterms:created xsi:type="dcterms:W3CDTF">2023-03-31T16:46:55Z</dcterms:created>
  <dcterms:modified xsi:type="dcterms:W3CDTF">2023-05-24T14:43:01Z</dcterms:modified>
</cp:coreProperties>
</file>