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382" r:id="rId3"/>
    <p:sldId id="261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4966"/>
  </p:normalViewPr>
  <p:slideViewPr>
    <p:cSldViewPr>
      <p:cViewPr varScale="1">
        <p:scale>
          <a:sx n="117" d="100"/>
          <a:sy n="117" d="100"/>
        </p:scale>
        <p:origin x="22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A3BA0C-123E-6C4F-BE5B-C2A8E3251CA7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0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480C7E4-7B7C-B14D-8F2F-6E6102EBB44A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9BB404-6404-E642-9A25-13493873B97E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32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D437E6-406A-2742-973B-22CCD5070CFA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7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41F21E9-E13D-2A4A-8FB4-2DB9A433B70D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9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9F20C0-5BF2-F24F-BEDB-57CB3009E770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16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5DCEB6B-9CC2-C847-BE2D-3FF1619C233C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2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69B490-F535-054E-835B-923BE084CD1A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266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92EE65-F6CB-CA49-A3BE-FE22634EAA0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64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24023B-5817-5D49-86B9-1361C0FAC4B1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4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853E418-57C2-E247-BBC9-5FBFE96DB191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91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FE395B8-5376-1046-BB61-7FED3575AACD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39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5BEBC3-ACEC-C84D-B9CA-1A9F8C757320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1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3FCDD4-7B2D-C54A-B255-32E118058ED3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E524745-53D8-1347-9B7C-D217F564FD9E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8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AB2381-76B9-5047-9A84-11C40B3376A8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5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0138F8F-62E7-B449-BF8B-F987CBF318EF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0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F6B1334-0518-B340-A7EA-03DFB8A04525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5D4176D-9A01-0B47-A9BB-75BE3B197A79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9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17A88D-FBB2-E14F-BC46-1CC136A143B3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FBA2D-C129-E331-4A4E-1BB81BD117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endParaRPr lang="en-GB" altLang="en-US" sz="1400" kern="0" dirty="0">
              <a:solidFill>
                <a:srgbClr val="673366"/>
              </a:solidFill>
            </a:endParaRP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2D225A-57AC-8C38-52AA-644A0A96D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43C4B90-55E4-6422-A12E-F70EBA348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emf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729D32-B252-1BDC-D292-9CC189C56ACD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5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5AA51D-0A03-52D0-3D30-F57D51540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03936D-9C07-8D87-0BCA-5C226C39A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27D7A1-D1DF-EB89-B7E9-0E5778E12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4761" y="1130537"/>
            <a:ext cx="7609608" cy="23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 Radar CW non sono in grado di calcolare la distanza tra il radar e il target.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Manca un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mark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temporale per la determinazione del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risolvere il problema, viene utilizzata una modulazione in frequenza (FM). La frequenza del segnale trasmesso è cambiata linearmente con il tempo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CW-FM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8485"/>
            <a:ext cx="4962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825" y="5622925"/>
            <a:ext cx="86407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 stazionario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genera un’eco dopo un tempo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CW-FM</a:t>
            </a:r>
          </a:p>
        </p:txBody>
      </p:sp>
    </p:spTree>
    <p:extLst>
      <p:ext uri="{BB962C8B-B14F-4D97-AF65-F5344CB8AC3E}">
        <p14:creationId xmlns:p14="http://schemas.microsoft.com/office/powerpoint/2010/main" val="10582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EDE7C7A-E22F-AE42-AB7F-2341BE18DEFA}" type="slidenum">
              <a:rPr lang="it-IT" altLang="it-IT" sz="1400"/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pic>
        <p:nvPicPr>
          <p:cNvPr id="2560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8" y="886054"/>
            <a:ext cx="4962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850" y="2636838"/>
            <a:ext cx="8640763" cy="32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Fissato un istante di tempo si calcola la frequenza di battimento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(differenza di frequenza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Coincide con la frequenza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dovuta alla distanza.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calcolare il tempo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il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partire da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df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dt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pendenza retta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1437770" y="4478338"/>
          <a:ext cx="2206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393700" progId="Equation.3">
                  <p:embed/>
                </p:oleObj>
              </mc:Choice>
              <mc:Fallback>
                <p:oleObj name="Equation" r:id="rId4" imgW="1206500" imgH="3937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70" y="4478338"/>
                        <a:ext cx="22066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5746498" y="4303712"/>
          <a:ext cx="11160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584200" progId="Equation.3">
                  <p:embed/>
                </p:oleObj>
              </mc:Choice>
              <mc:Fallback>
                <p:oleObj name="Equation" r:id="rId6" imgW="609600" imgH="584200" progId="Equation.3">
                  <p:embed/>
                  <p:pic>
                    <p:nvPicPr>
                      <p:cNvPr id="11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498" y="4303712"/>
                        <a:ext cx="11160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CW-FM</a:t>
            </a:r>
          </a:p>
        </p:txBody>
      </p:sp>
    </p:spTree>
    <p:extLst>
      <p:ext uri="{BB962C8B-B14F-4D97-AF65-F5344CB8AC3E}">
        <p14:creationId xmlns:p14="http://schemas.microsoft.com/office/powerpoint/2010/main" val="18174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864076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Nella pratica la frequenza del segnale non può essere aumentata con continuità in una sola direzione. Viene utilizzata una modulazione periodica</a:t>
            </a:r>
          </a:p>
        </p:txBody>
      </p:sp>
      <p:pic>
        <p:nvPicPr>
          <p:cNvPr id="2765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56880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850" y="4005263"/>
            <a:ext cx="86407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frequenza di battimento misurata è: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64415"/>
            <a:ext cx="5130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6683" y="5784730"/>
            <a:ext cx="86407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frequenza di battimento è costante.</a:t>
            </a:r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CW-FM</a:t>
            </a:r>
          </a:p>
        </p:txBody>
      </p:sp>
    </p:spTree>
    <p:extLst>
      <p:ext uri="{BB962C8B-B14F-4D97-AF65-F5344CB8AC3E}">
        <p14:creationId xmlns:p14="http://schemas.microsoft.com/office/powerpoint/2010/main" val="3606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504" y="980728"/>
            <a:ext cx="8856663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in cui il target è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moto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rispetto al radar, una frequenza Doppler si sovrappone alla frequenza del segnale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Doppler causa uno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shift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verso l’alto o verso il basso della frequenza del segnale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379" y="4654203"/>
            <a:ext cx="8785225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frequenza di battimento diminuisce in un intervallo e aumenta in un altro.</a:t>
            </a:r>
          </a:p>
        </p:txBody>
      </p:sp>
      <p:pic>
        <p:nvPicPr>
          <p:cNvPr id="2970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52725"/>
            <a:ext cx="49688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34" y="5082002"/>
            <a:ext cx="50403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CW-FM</a:t>
            </a:r>
          </a:p>
        </p:txBody>
      </p:sp>
    </p:spTree>
    <p:extLst>
      <p:ext uri="{BB962C8B-B14F-4D97-AF65-F5344CB8AC3E}">
        <p14:creationId xmlns:p14="http://schemas.microsoft.com/office/powerpoint/2010/main" val="17239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3850" y="2133600"/>
            <a:ext cx="8640763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E’ possibile calcolare sia la posizione del target (frequenza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sia la velocità del target (frequenza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pic>
        <p:nvPicPr>
          <p:cNvPr id="31748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6" y="947738"/>
            <a:ext cx="50419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0824" y="5179293"/>
            <a:ext cx="8640763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Nel caso di più target a diversa distanza, occorre calcolare le singole frequenze di battimento.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1692275" y="3213100"/>
          <a:ext cx="1800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800" imgH="215900" progId="Equation.3">
                  <p:embed/>
                </p:oleObj>
              </mc:Choice>
              <mc:Fallback>
                <p:oleObj name="Equation" r:id="rId4" imgW="939800" imgH="2159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13100"/>
                        <a:ext cx="1800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00563" y="3213100"/>
          <a:ext cx="2165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300" imgH="215900" progId="Equation.3">
                  <p:embed/>
                </p:oleObj>
              </mc:Choice>
              <mc:Fallback>
                <p:oleObj name="Equation" r:id="rId6" imgW="1130300" imgH="215900" progId="Equation.3">
                  <p:embed/>
                  <p:pic>
                    <p:nvPicPr>
                      <p:cNvPr id="12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13100"/>
                        <a:ext cx="21653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1258888" y="4221163"/>
          <a:ext cx="27003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700" imgH="393700" progId="Equation.3">
                  <p:embed/>
                </p:oleObj>
              </mc:Choice>
              <mc:Fallback>
                <p:oleObj name="Equation" r:id="rId8" imgW="1409700" imgH="393700" progId="Equation.3">
                  <p:embed/>
                  <p:pic>
                    <p:nvPicPr>
                      <p:cNvPr id="14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27003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4572000" y="4149725"/>
          <a:ext cx="27479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100" imgH="393700" progId="Equation.3">
                  <p:embed/>
                </p:oleObj>
              </mc:Choice>
              <mc:Fallback>
                <p:oleObj name="Equation" r:id="rId10" imgW="1435100" imgH="393700" progId="Equation.3">
                  <p:embed/>
                  <p:pic>
                    <p:nvPicPr>
                      <p:cNvPr id="15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725"/>
                        <a:ext cx="27479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CW-FM</a:t>
            </a:r>
          </a:p>
        </p:txBody>
      </p:sp>
    </p:spTree>
    <p:extLst>
      <p:ext uri="{BB962C8B-B14F-4D97-AF65-F5344CB8AC3E}">
        <p14:creationId xmlns:p14="http://schemas.microsoft.com/office/powerpoint/2010/main" val="6173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1055688"/>
            <a:ext cx="7633543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sistemi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Moving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Target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Indicator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MTI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sono utilizzati per discriminare i target in movimento rispetto ai target stazionari.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MTI si basano sulla trasmissione di un segnale ad onda continua (CW) convertito in un segnale impulsato.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Parte del segnale CW utilizzato in trasmissione viene fornito al ricevitore.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3994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3" y="4055426"/>
            <a:ext cx="4208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41" y="3874451"/>
            <a:ext cx="39989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9652" y="838346"/>
            <a:ext cx="8035081" cy="39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CW generato all’interno del trasmettitore e fornito come segnale di riferimento al ricevitore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frequenza di trasmissione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l’ampiezza. Il segnale ricevuto da un target a distanza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ricevuto e il segnale di riferimento sono “battuti”. Il battimento consiste nel moltiplicare i due segnali (uno dei due sfasato di 90 gradi)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F773E91C-6066-0FAB-5ED1-58A780A0E6A2}"/>
                  </a:ext>
                </a:extLst>
              </p:cNvPr>
              <p:cNvSpPr/>
              <p:nvPr/>
            </p:nvSpPr>
            <p:spPr>
              <a:xfrm>
                <a:off x="1259632" y="4795138"/>
                <a:ext cx="6343211" cy="697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𝑑𝑖𝑓𝑓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𝐴𝑠𝑖𝑛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𝑐𝑜𝑠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F773E91C-6066-0FAB-5ED1-58A780A0E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95138"/>
                <a:ext cx="6343211" cy="697627"/>
              </a:xfrm>
              <a:prstGeom prst="rect">
                <a:avLst/>
              </a:prstGeom>
              <a:blipFill>
                <a:blip r:embed="rId3"/>
                <a:stretch>
                  <a:fillRect l="-200" t="-1786" b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48DD452D-F716-3DBB-0DB7-A272AE542F05}"/>
                  </a:ext>
                </a:extLst>
              </p:cNvPr>
              <p:cNvSpPr/>
              <p:nvPr/>
            </p:nvSpPr>
            <p:spPr>
              <a:xfrm>
                <a:off x="1872704" y="2992151"/>
                <a:ext cx="4688976" cy="697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𝑒𝑐𝑜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𝐴𝑠𝑖𝑛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48DD452D-F716-3DBB-0DB7-A272AE54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04" y="2992151"/>
                <a:ext cx="4688976" cy="697627"/>
              </a:xfrm>
              <a:prstGeom prst="rect">
                <a:avLst/>
              </a:prstGeom>
              <a:blipFill>
                <a:blip r:embed="rId4"/>
                <a:stretch>
                  <a:fillRect l="-270" t="-1786" b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140DCBD-8CE1-81A4-157C-DEFAD340FC31}"/>
                  </a:ext>
                </a:extLst>
              </p:cNvPr>
              <p:cNvSpPr/>
              <p:nvPr/>
            </p:nvSpPr>
            <p:spPr>
              <a:xfrm>
                <a:off x="3061420" y="1658272"/>
                <a:ext cx="2545056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𝑟𝑖𝑓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E140DCBD-8CE1-81A4-157C-DEFAD340F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20" y="1658272"/>
                <a:ext cx="2545056" cy="432362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FA3733-435F-2E99-B324-A24F50CAEFDF}"/>
                  </a:ext>
                </a:extLst>
              </p:cNvPr>
              <p:cNvSpPr/>
              <p:nvPr/>
            </p:nvSpPr>
            <p:spPr>
              <a:xfrm>
                <a:off x="4860032" y="5759101"/>
                <a:ext cx="4133119" cy="52110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𝑐𝑜𝑠</m:t>
                      </m:r>
                      <m:d>
                        <m:dPr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FA3733-435F-2E99-B324-A24F50CAE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759101"/>
                <a:ext cx="4133119" cy="521105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5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0356" y="801067"/>
            <a:ext cx="8640763" cy="30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valle del filtraggio passa-basso (mixer) il segnale di uscita è dato da (solo segnale differenza):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 il target è stazionario (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= 0), il segnale in ogni impulso assumerà un valore costante. Se il target è in movimento, il segnale in ogni impulso sarà una funzione del tempo.</a:t>
            </a:r>
          </a:p>
        </p:txBody>
      </p:sp>
      <p:sp>
        <p:nvSpPr>
          <p:cNvPr id="15367" name="CasellaDiTesto 1"/>
          <p:cNvSpPr txBox="1">
            <a:spLocks noChangeArrowheads="1"/>
          </p:cNvSpPr>
          <p:nvPr/>
        </p:nvSpPr>
        <p:spPr bwMode="auto">
          <a:xfrm>
            <a:off x="1547813" y="50133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Costante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15368" name="CasellaDiTesto 12"/>
          <p:cNvSpPr txBox="1">
            <a:spLocks noChangeArrowheads="1"/>
          </p:cNvSpPr>
          <p:nvPr/>
        </p:nvSpPr>
        <p:spPr bwMode="auto">
          <a:xfrm>
            <a:off x="6011863" y="5013325"/>
            <a:ext cx="168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NON Costante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39F75190-661C-7267-90E0-EDB09FD157C6}"/>
                  </a:ext>
                </a:extLst>
              </p:cNvPr>
              <p:cNvSpPr/>
              <p:nvPr/>
            </p:nvSpPr>
            <p:spPr>
              <a:xfrm>
                <a:off x="2560106" y="1700808"/>
                <a:ext cx="4141262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𝑑𝑖𝑓𝑓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39F75190-661C-7267-90E0-EDB09FD15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06" y="1700808"/>
                <a:ext cx="4141262" cy="717697"/>
              </a:xfrm>
              <a:prstGeom prst="rect">
                <a:avLst/>
              </a:prstGeom>
              <a:blipFill>
                <a:blip r:embed="rId3"/>
                <a:stretch>
                  <a:fillRect t="-1724"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7D64158D-8E2B-F2F5-2B6E-6B5275AA3460}"/>
                  </a:ext>
                </a:extLst>
              </p:cNvPr>
              <p:cNvSpPr/>
              <p:nvPr/>
            </p:nvSpPr>
            <p:spPr>
              <a:xfrm>
                <a:off x="611560" y="4209657"/>
                <a:ext cx="3276923" cy="697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𝑑𝑖𝑓𝑓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7D64158D-8E2B-F2F5-2B6E-6B5275AA3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09657"/>
                <a:ext cx="3276923" cy="697627"/>
              </a:xfrm>
              <a:prstGeom prst="rect">
                <a:avLst/>
              </a:prstGeom>
              <a:blipFill>
                <a:blip r:embed="rId4"/>
                <a:stretch>
                  <a:fillRect l="-386" t="-1786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B87192F-4032-4C84-07E5-AE236CF5334B}"/>
                  </a:ext>
                </a:extLst>
              </p:cNvPr>
              <p:cNvSpPr/>
              <p:nvPr/>
            </p:nvSpPr>
            <p:spPr>
              <a:xfrm>
                <a:off x="4784194" y="4175587"/>
                <a:ext cx="4141262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𝑑𝑖𝑓𝑓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B87192F-4032-4C84-07E5-AE236CF53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94" y="4175587"/>
                <a:ext cx="4141262" cy="717697"/>
              </a:xfrm>
              <a:prstGeom prst="rect">
                <a:avLst/>
              </a:prstGeom>
              <a:blipFill>
                <a:blip r:embed="rId5"/>
                <a:stretch>
                  <a:fillRect t="-1724"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1497" y="996037"/>
            <a:ext cx="8084919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target in movimento possono essere distinti da quelli stazionari guardando un display A-Scope. Consideriamo il caso di 2 target in movimento.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L’uscita dell’A-scope nel caso di singolo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sweep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(un solo impulso trasmesso) è il seguente: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Non è possibile riconoscere target in movimento.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Utilizzando più impulsi, i target stazionari saranno rappresentati allo stesso modo. I target in movimento varieranno in ogni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sweep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4608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7" y="2996952"/>
            <a:ext cx="54848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7993012" cy="21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variare dell’impulso trasmesso, i segnali in movimento varieranno la loro ampiezza (varia l’argomento del seno).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ha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effetto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butterfly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sull’A-scope. Maggiore è l’oscillazione, maggiore è la frequenza Doppler.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4813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908300"/>
            <a:ext cx="3467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Sistemi Radar</a:t>
            </a:r>
          </a:p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(Prima Parte)</a:t>
            </a: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0669" y="1019397"/>
            <a:ext cx="8136732" cy="58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L’effetto farfalla permette di individuare i target in movimento nel caso di utilizzo dell’A-scope, ma non nel caso di un PPI.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di PPI, si utilizza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cancellatore a linea di ritardo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Elimina i target stazionari e mostra solo i target in movimento.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ricevuto viene inviato su due canali, uno dei quali è una linea di ritardo (ritardo pari al tempo di ripetizione dell’impulso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Segnali stazionari cancellati (ampiezze costanti al variare di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Segnali in movimento conservati (ampiezze variano con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50181" name="Immagine 1"/>
          <p:cNvSpPr>
            <a:spLocks noChangeAspect="1"/>
          </p:cNvSpPr>
          <p:nvPr/>
        </p:nvSpPr>
        <p:spPr bwMode="auto">
          <a:xfrm>
            <a:off x="684213" y="4005263"/>
            <a:ext cx="76327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149080"/>
            <a:ext cx="76327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848595"/>
            <a:ext cx="7992887" cy="553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segnale, ricevuto da un target a distanza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 uscita dal mixer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il termine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tiene conto della distanza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in uscita dalla linea di ritardo è dato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differenza tra i due segnali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Consiste in un segnale cosinusoidale a frequenza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fase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aphicFrame>
        <p:nvGraphicFramePr>
          <p:cNvPr id="23556" name="Oggetto 1"/>
          <p:cNvGraphicFramePr>
            <a:graphicFrameLocks noChangeAspect="1"/>
          </p:cNvGraphicFramePr>
          <p:nvPr/>
        </p:nvGraphicFramePr>
        <p:xfrm>
          <a:off x="2842418" y="1415602"/>
          <a:ext cx="2749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241300" progId="Equation.3">
                  <p:embed/>
                </p:oleObj>
              </mc:Choice>
              <mc:Fallback>
                <p:oleObj name="Equation" r:id="rId3" imgW="1320800" imgH="241300" progId="Equation.3">
                  <p:embed/>
                  <p:pic>
                    <p:nvPicPr>
                      <p:cNvPr id="23556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8" y="1415602"/>
                        <a:ext cx="27495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ggetto 6"/>
          <p:cNvGraphicFramePr>
            <a:graphicFrameLocks noChangeAspect="1"/>
          </p:cNvGraphicFramePr>
          <p:nvPr/>
        </p:nvGraphicFramePr>
        <p:xfrm>
          <a:off x="2503488" y="3504846"/>
          <a:ext cx="35687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266700" progId="Equation.3">
                  <p:embed/>
                </p:oleObj>
              </mc:Choice>
              <mc:Fallback>
                <p:oleObj name="Equation" r:id="rId5" imgW="1714500" imgH="266700" progId="Equation.3">
                  <p:embed/>
                  <p:pic>
                    <p:nvPicPr>
                      <p:cNvPr id="5223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3504846"/>
                        <a:ext cx="35687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ggetto 7"/>
          <p:cNvGraphicFramePr>
            <a:graphicFrameLocks noChangeAspect="1"/>
          </p:cNvGraphicFramePr>
          <p:nvPr/>
        </p:nvGraphicFramePr>
        <p:xfrm>
          <a:off x="1150937" y="4935451"/>
          <a:ext cx="6132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46400" imgH="482600" progId="Equation.3">
                  <p:embed/>
                </p:oleObj>
              </mc:Choice>
              <mc:Fallback>
                <p:oleObj name="Equation" r:id="rId7" imgW="2946400" imgH="482600" progId="Equation.3">
                  <p:embed/>
                  <p:pic>
                    <p:nvPicPr>
                      <p:cNvPr id="52231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7" y="4935451"/>
                        <a:ext cx="6132512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297FF083-BBB4-DBF1-2EAA-CDE2A397171F}"/>
                  </a:ext>
                </a:extLst>
              </p:cNvPr>
              <p:cNvSpPr/>
              <p:nvPr/>
            </p:nvSpPr>
            <p:spPr>
              <a:xfrm>
                <a:off x="4572000" y="4232812"/>
                <a:ext cx="4122732" cy="53206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𝑐𝑜𝑠</m:t>
                      </m:r>
                      <m:d>
                        <m:dPr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297FF083-BBB4-DBF1-2EAA-CDE2A397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32812"/>
                <a:ext cx="4122732" cy="532069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6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951705"/>
            <a:ext cx="8785225" cy="48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L’ampiezza del segnale differenza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Ciò determina che per alcune frequenze Doppler particolari, l’ampiezza del segnale differenza è nulla.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L’ampiezza del segnale differenza è nulla per le frequenze l’argomento del seno è nullo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=0,1,2,…):</a:t>
            </a:r>
          </a:p>
        </p:txBody>
      </p:sp>
      <p:graphicFrame>
        <p:nvGraphicFramePr>
          <p:cNvPr id="25604" name="Oggetto 6"/>
          <p:cNvGraphicFramePr>
            <a:graphicFrameLocks noChangeAspect="1"/>
          </p:cNvGraphicFramePr>
          <p:nvPr/>
        </p:nvGraphicFramePr>
        <p:xfrm>
          <a:off x="1323973" y="1367767"/>
          <a:ext cx="61325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482600" progId="Equation.3">
                  <p:embed/>
                </p:oleObj>
              </mc:Choice>
              <mc:Fallback>
                <p:oleObj name="Equation" r:id="rId3" imgW="2946400" imgH="482600" progId="Equation.3">
                  <p:embed/>
                  <p:pic>
                    <p:nvPicPr>
                      <p:cNvPr id="2560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3" y="1367767"/>
                        <a:ext cx="6132513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8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3369"/>
            <a:ext cx="4989391" cy="17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9" name="Oggetto 2"/>
          <p:cNvGraphicFramePr>
            <a:graphicFrameLocks noChangeAspect="1"/>
          </p:cNvGraphicFramePr>
          <p:nvPr/>
        </p:nvGraphicFramePr>
        <p:xfrm>
          <a:off x="3621088" y="5602288"/>
          <a:ext cx="18589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444500" progId="Equation.3">
                  <p:embed/>
                </p:oleObj>
              </mc:Choice>
              <mc:Fallback>
                <p:oleObj name="Equation" r:id="rId6" imgW="800100" imgH="444500" progId="Equation.3">
                  <p:embed/>
                  <p:pic>
                    <p:nvPicPr>
                      <p:cNvPr id="54279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5602288"/>
                        <a:ext cx="185896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MTI</a:t>
            </a:r>
          </a:p>
        </p:txBody>
      </p:sp>
    </p:spTree>
    <p:extLst>
      <p:ext uri="{BB962C8B-B14F-4D97-AF65-F5344CB8AC3E}">
        <p14:creationId xmlns:p14="http://schemas.microsoft.com/office/powerpoint/2010/main" val="14332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6693" y="828268"/>
            <a:ext cx="8171731" cy="54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L’ampiezza del segnale differenza è nulla non solo per i target stazionari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=0), ma anche per i target la cui frequenza 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multipla della frequenza di ripetizione degli impulsi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velocità di tali target prendono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velocità cieche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velocità cieche sono un limite dei radar MTI (a differenza dei radar CW).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progettare il sistema in maniera da avere la prima velocità cieca più grande della massima velocità radiale attesa. In tal caso occorre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grande.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legato all’antenna e/o all’applicazione. Aumentare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riduce la massima distanza non ambigua.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Trade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-off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velocità cieche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non ambiguo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graphicFrame>
        <p:nvGraphicFramePr>
          <p:cNvPr id="27652" name="Oggetto 1"/>
          <p:cNvGraphicFramePr>
            <a:graphicFrameLocks noChangeAspect="1"/>
          </p:cNvGraphicFramePr>
          <p:nvPr/>
        </p:nvGraphicFramePr>
        <p:xfrm>
          <a:off x="3491880" y="2420889"/>
          <a:ext cx="1728192" cy="73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2765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20889"/>
                        <a:ext cx="1728192" cy="736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MTI</a:t>
            </a:r>
          </a:p>
        </p:txBody>
      </p:sp>
    </p:spTree>
    <p:extLst>
      <p:ext uri="{BB962C8B-B14F-4D97-AF65-F5344CB8AC3E}">
        <p14:creationId xmlns:p14="http://schemas.microsoft.com/office/powerpoint/2010/main" val="2116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18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Effetto Doppler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Radar CW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Radar FM-CW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MTI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7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803275"/>
            <a:ext cx="7848550" cy="35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variazione di frequenza tra il segnale trasmesso e il segnale ricevuto quando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sono in moto tra loro,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effetto Doppler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di moto in avvicinamento, l’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riceve un numero maggior di lunghezze 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onda per unità di tempo, percepito come un segnale a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 maggiore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di moto in allontanamento, l’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riceve un numero minore di lunghezze 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onda per unità di tempo, percepito come un segnale a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 minore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magine 1" descr="doppler8.bi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8825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Effetto</a:t>
            </a:r>
            <a:r>
              <a:rPr lang="en-US" dirty="0"/>
              <a:t> Doppler</a:t>
            </a:r>
          </a:p>
        </p:txBody>
      </p:sp>
    </p:spTree>
    <p:extLst>
      <p:ext uri="{BB962C8B-B14F-4D97-AF65-F5344CB8AC3E}">
        <p14:creationId xmlns:p14="http://schemas.microsoft.com/office/powerpoint/2010/main" val="8710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6075" y="908720"/>
            <a:ext cx="8496300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Tale effetto si ha anche nei sistemi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trasmette un segnale con una frequenza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Il segnale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retrodiffuso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dal target, in movimento, presenta una variazione della frequenza rispetto alla frequenza di trasmissione. Tale frequenza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 doppler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numero di lunghezze d’onda contenuto nel percorso radar-target-radar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lunghezza d’onda corrisponde ad un’escursione di 2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L’escursione di fase totale nel percorso radar-target-radar è: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995738" y="3511550"/>
          <a:ext cx="5048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" imgH="393700" progId="Equation.3">
                  <p:embed/>
                </p:oleObj>
              </mc:Choice>
              <mc:Fallback>
                <p:oleObj name="Equation" r:id="rId3" imgW="254000" imgH="3937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11550"/>
                        <a:ext cx="5048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3708400" y="5516563"/>
          <a:ext cx="11588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4200" imgH="393700" progId="Equation.3">
                  <p:embed/>
                </p:oleObj>
              </mc:Choice>
              <mc:Fallback>
                <p:oleObj name="Equation" r:id="rId5" imgW="584200" imgH="393700" progId="Equation.3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16563"/>
                        <a:ext cx="11588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Effetto</a:t>
            </a:r>
            <a:r>
              <a:rPr lang="en-US" dirty="0"/>
              <a:t> Doppler</a:t>
            </a:r>
          </a:p>
        </p:txBody>
      </p:sp>
    </p:spTree>
    <p:extLst>
      <p:ext uri="{BB962C8B-B14F-4D97-AF65-F5344CB8AC3E}">
        <p14:creationId xmlns:p14="http://schemas.microsoft.com/office/powerpoint/2010/main" val="18227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1937" y="908720"/>
            <a:ext cx="8054479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 il target è in moto rispetto al radar, 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(e quindi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it-IT" altLang="it-IT" sz="2400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varia continuamente. La variazione della fase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rispetto al tempo è una frequenza angolare (pulsazione):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Doppler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legata alla velocità radiale del target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velocità dell’oggetto,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l’angolo tra la traiettoria del target e la linea radar-target.</a:t>
            </a:r>
          </a:p>
        </p:txBody>
      </p:sp>
      <p:graphicFrame>
        <p:nvGraphicFramePr>
          <p:cNvPr id="17412" name="Oggetto 6"/>
          <p:cNvGraphicFramePr>
            <a:graphicFrameLocks noChangeAspect="1"/>
          </p:cNvGraphicFramePr>
          <p:nvPr/>
        </p:nvGraphicFramePr>
        <p:xfrm>
          <a:off x="2339975" y="2060575"/>
          <a:ext cx="40560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700" imgH="393700" progId="Equation.3">
                  <p:embed/>
                </p:oleObj>
              </mc:Choice>
              <mc:Fallback>
                <p:oleObj name="Equation" r:id="rId3" imgW="2044700" imgH="393700" progId="Equation.3">
                  <p:embed/>
                  <p:pic>
                    <p:nvPicPr>
                      <p:cNvPr id="17412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060575"/>
                        <a:ext cx="40560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3095625" y="4035425"/>
          <a:ext cx="25447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419100" progId="Equation.3">
                  <p:embed/>
                </p:oleObj>
              </mc:Choice>
              <mc:Fallback>
                <p:oleObj name="Equation" r:id="rId5" imgW="1282700" imgH="419100" progId="Equation.3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035425"/>
                        <a:ext cx="25447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Effetto</a:t>
            </a:r>
            <a:r>
              <a:rPr lang="en-US" dirty="0"/>
              <a:t> Doppler</a:t>
            </a:r>
          </a:p>
        </p:txBody>
      </p:sp>
    </p:spTree>
    <p:extLst>
      <p:ext uri="{BB962C8B-B14F-4D97-AF65-F5344CB8AC3E}">
        <p14:creationId xmlns:p14="http://schemas.microsoft.com/office/powerpoint/2010/main" val="16027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504" y="836712"/>
            <a:ext cx="9144000" cy="28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Doppler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0 quando il target si muove lungo una traiettoria perpendicolare alla linea radar target (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=90°)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massima quando il target si muove lungo la linea radar target   (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=0°)</a:t>
            </a:r>
          </a:p>
        </p:txBody>
      </p:sp>
      <p:graphicFrame>
        <p:nvGraphicFramePr>
          <p:cNvPr id="19460" name="Oggetto 7"/>
          <p:cNvGraphicFramePr>
            <a:graphicFrameLocks noChangeAspect="1"/>
          </p:cNvGraphicFramePr>
          <p:nvPr/>
        </p:nvGraphicFramePr>
        <p:xfrm>
          <a:off x="2916238" y="1196975"/>
          <a:ext cx="25447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419100" progId="Equation.3">
                  <p:embed/>
                </p:oleObj>
              </mc:Choice>
              <mc:Fallback>
                <p:oleObj name="Equation" r:id="rId3" imgW="1282700" imgH="419100" progId="Equation.3">
                  <p:embed/>
                  <p:pic>
                    <p:nvPicPr>
                      <p:cNvPr id="1946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6975"/>
                        <a:ext cx="25447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 descr="radial_speed.bi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7081"/>
            <a:ext cx="5545162" cy="266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radial_speed.bi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5545162" cy="266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Effetto</a:t>
            </a:r>
            <a:r>
              <a:rPr lang="en-US" dirty="0"/>
              <a:t> Doppler</a:t>
            </a:r>
          </a:p>
        </p:txBody>
      </p:sp>
    </p:spTree>
    <p:extLst>
      <p:ext uri="{BB962C8B-B14F-4D97-AF65-F5344CB8AC3E}">
        <p14:creationId xmlns:p14="http://schemas.microsoft.com/office/powerpoint/2010/main" val="18949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1055688"/>
            <a:ext cx="7598568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Un radar può operare trasmettendo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segnali continui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al posto di segnali impulsati.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Tali sistemi radar prendono il nome di radar ad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onda continua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CW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sistema trasmette con continuità un segnale e riceve con continuità il segnale di eco.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Nascono problemi di separazione tra il segnale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il segnale RX.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applicazioni principali dei radar ad onda continua: stima della velocità del target (radar CW), stima della posizione (radar CW-FM)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CW</a:t>
            </a:r>
          </a:p>
        </p:txBody>
      </p:sp>
    </p:spTree>
    <p:extLst>
      <p:ext uri="{BB962C8B-B14F-4D97-AF65-F5344CB8AC3E}">
        <p14:creationId xmlns:p14="http://schemas.microsoft.com/office/powerpoint/2010/main" val="14573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789763"/>
            <a:ext cx="86407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Radar CW sono utilizzati per la stima della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velocità dei target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2150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1163329"/>
            <a:ext cx="619918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0" y="3068638"/>
            <a:ext cx="8640763" cy="30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Si confronta la frequenza del segnale tx con quello del segnale ricevuto e si determina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(e la velocità del target). Segno positivo bersaglio in avvicinamento. Segno negativo, bersaglio in allontanamento.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Problemi di accoppiamento tra tx e rx (parzialmente voluto)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Apparato più semplice rispetto a radar impulsato.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Utilizzi: autovelox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CW</a:t>
            </a:r>
          </a:p>
        </p:txBody>
      </p:sp>
    </p:spTree>
    <p:extLst>
      <p:ext uri="{BB962C8B-B14F-4D97-AF65-F5344CB8AC3E}">
        <p14:creationId xmlns:p14="http://schemas.microsoft.com/office/powerpoint/2010/main" val="12490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1433</Words>
  <Application>Microsoft Macintosh PowerPoint</Application>
  <PresentationFormat>Presentazione su schermo (4:3)</PresentationFormat>
  <Paragraphs>173</Paragraphs>
  <Slides>23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Effetto Doppler</vt:lpstr>
      <vt:lpstr>Effetto Doppler</vt:lpstr>
      <vt:lpstr>Effetto Doppler</vt:lpstr>
      <vt:lpstr>Effetto Doppler</vt:lpstr>
      <vt:lpstr>Radar CW</vt:lpstr>
      <vt:lpstr>Radar CW</vt:lpstr>
      <vt:lpstr>Radar CW-FM</vt:lpstr>
      <vt:lpstr>Radar CW-FM</vt:lpstr>
      <vt:lpstr>Radar CW-FM</vt:lpstr>
      <vt:lpstr>Radar CW-FM</vt:lpstr>
      <vt:lpstr>Radar CW-FM</vt:lpstr>
      <vt:lpstr>MTI </vt:lpstr>
      <vt:lpstr>MTI </vt:lpstr>
      <vt:lpstr>MTI </vt:lpstr>
      <vt:lpstr>MTI </vt:lpstr>
      <vt:lpstr>MTI </vt:lpstr>
      <vt:lpstr>MTI </vt:lpstr>
      <vt:lpstr>MTI </vt:lpstr>
      <vt:lpstr>MTI</vt:lpstr>
      <vt:lpstr>MTI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104</cp:revision>
  <cp:lastPrinted>1601-01-01T00:00:00Z</cp:lastPrinted>
  <dcterms:created xsi:type="dcterms:W3CDTF">2014-02-26T18:00:47Z</dcterms:created>
  <dcterms:modified xsi:type="dcterms:W3CDTF">2023-12-04T11:59:41Z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