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345" r:id="rId4"/>
    <p:sldId id="346" r:id="rId5"/>
    <p:sldId id="347" r:id="rId6"/>
    <p:sldId id="348" r:id="rId7"/>
    <p:sldId id="350" r:id="rId8"/>
    <p:sldId id="344" r:id="rId9"/>
    <p:sldId id="354" r:id="rId10"/>
    <p:sldId id="459" r:id="rId11"/>
    <p:sldId id="355" r:id="rId12"/>
    <p:sldId id="364" r:id="rId13"/>
    <p:sldId id="317" r:id="rId14"/>
    <p:sldId id="366" r:id="rId15"/>
    <p:sldId id="356" r:id="rId16"/>
    <p:sldId id="357" r:id="rId17"/>
    <p:sldId id="358" r:id="rId18"/>
    <p:sldId id="460" r:id="rId19"/>
    <p:sldId id="359" r:id="rId20"/>
    <p:sldId id="367" r:id="rId21"/>
    <p:sldId id="340" r:id="rId22"/>
    <p:sldId id="343" r:id="rId23"/>
    <p:sldId id="360" r:id="rId24"/>
    <p:sldId id="361" r:id="rId25"/>
    <p:sldId id="363" r:id="rId26"/>
    <p:sldId id="368" r:id="rId27"/>
    <p:sldId id="372" r:id="rId28"/>
    <p:sldId id="373" r:id="rId29"/>
    <p:sldId id="374" r:id="rId30"/>
    <p:sldId id="362" r:id="rId31"/>
    <p:sldId id="351" r:id="rId32"/>
    <p:sldId id="417" r:id="rId33"/>
    <p:sldId id="427" r:id="rId34"/>
    <p:sldId id="428" r:id="rId35"/>
    <p:sldId id="429" r:id="rId36"/>
    <p:sldId id="430" r:id="rId37"/>
    <p:sldId id="431" r:id="rId38"/>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029"/>
    <p:restoredTop sz="96327"/>
  </p:normalViewPr>
  <p:slideViewPr>
    <p:cSldViewPr snapToGrid="0">
      <p:cViewPr varScale="1">
        <p:scale>
          <a:sx n="160" d="100"/>
          <a:sy n="160" d="100"/>
        </p:scale>
        <p:origin x="52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svg"/><Relationship Id="rId1" Type="http://schemas.openxmlformats.org/officeDocument/2006/relationships/image" Target="../media/image7.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1B9A69-ADB3-4DE8-97EB-E65D6BD5A61C}" type="doc">
      <dgm:prSet loTypeId="urn:microsoft.com/office/officeart/2018/2/layout/IconLabelList" loCatId="icon" qsTypeId="urn:microsoft.com/office/officeart/2005/8/quickstyle/simple1" qsCatId="simple" csTypeId="urn:microsoft.com/office/officeart/2018/5/colors/Iconchunking_neutralbg_colorful1" csCatId="colorful" phldr="1"/>
      <dgm:spPr/>
      <dgm:t>
        <a:bodyPr/>
        <a:lstStyle/>
        <a:p>
          <a:endParaRPr lang="en-US"/>
        </a:p>
      </dgm:t>
    </dgm:pt>
    <dgm:pt modelId="{E416F922-7BB2-4073-AF94-F573484CAA7E}">
      <dgm:prSet custT="1"/>
      <dgm:spPr/>
      <dgm:t>
        <a:bodyPr/>
        <a:lstStyle/>
        <a:p>
          <a:r>
            <a:rPr lang="it-IT" sz="1400" dirty="0"/>
            <a:t>L’amministrazione non determina i fini da perseguire, ma li riceve dall’esterno. L’eteronomia dei fini è implicita nella stessa nozione di potere esecutivo nel quale l’amministrazione rientra: si esegue la direttiva o l’ordine che vengono impartiti da altri. I fini che l’amministrazione deve perseguire, ed è questa la seconda indicazione, sono determinati dalla legge</a:t>
          </a:r>
          <a:endParaRPr lang="en-US" sz="1400" dirty="0"/>
        </a:p>
      </dgm:t>
    </dgm:pt>
    <dgm:pt modelId="{0B4DC278-BB0C-4038-B0E5-22F6BA053749}" type="parTrans" cxnId="{A5AF6724-0934-4B17-9933-F2531EF22BD7}">
      <dgm:prSet/>
      <dgm:spPr/>
      <dgm:t>
        <a:bodyPr/>
        <a:lstStyle/>
        <a:p>
          <a:endParaRPr lang="en-US"/>
        </a:p>
      </dgm:t>
    </dgm:pt>
    <dgm:pt modelId="{8A2C13DE-8077-4204-B221-BD7169CC4F3C}" type="sibTrans" cxnId="{A5AF6724-0934-4B17-9933-F2531EF22BD7}">
      <dgm:prSet/>
      <dgm:spPr/>
      <dgm:t>
        <a:bodyPr/>
        <a:lstStyle/>
        <a:p>
          <a:endParaRPr lang="en-US"/>
        </a:p>
      </dgm:t>
    </dgm:pt>
    <dgm:pt modelId="{EA525E9B-F30F-4070-AB46-6E0A87BB5E15}">
      <dgm:prSet/>
      <dgm:spPr/>
      <dgm:t>
        <a:bodyPr/>
        <a:lstStyle/>
        <a:p>
          <a:r>
            <a:rPr lang="it-IT" b="0" i="0"/>
            <a:t>Legalità come democrazia e legalità come certezza giuridica</a:t>
          </a:r>
          <a:endParaRPr lang="en-US"/>
        </a:p>
      </dgm:t>
    </dgm:pt>
    <dgm:pt modelId="{C1429D19-B381-434B-B7D3-D981B396F791}" type="parTrans" cxnId="{6BC48C35-9049-4754-8D82-B11E51904E62}">
      <dgm:prSet/>
      <dgm:spPr/>
      <dgm:t>
        <a:bodyPr/>
        <a:lstStyle/>
        <a:p>
          <a:endParaRPr lang="en-US"/>
        </a:p>
      </dgm:t>
    </dgm:pt>
    <dgm:pt modelId="{36FEF870-8EC2-471D-81B6-272F929D1FD3}" type="sibTrans" cxnId="{6BC48C35-9049-4754-8D82-B11E51904E62}">
      <dgm:prSet/>
      <dgm:spPr/>
      <dgm:t>
        <a:bodyPr/>
        <a:lstStyle/>
        <a:p>
          <a:endParaRPr lang="en-US"/>
        </a:p>
      </dgm:t>
    </dgm:pt>
    <dgm:pt modelId="{08AB76C8-FAC7-4661-97DE-17015FCA942E}" type="pres">
      <dgm:prSet presAssocID="{0E1B9A69-ADB3-4DE8-97EB-E65D6BD5A61C}" presName="root" presStyleCnt="0">
        <dgm:presLayoutVars>
          <dgm:dir/>
          <dgm:resizeHandles val="exact"/>
        </dgm:presLayoutVars>
      </dgm:prSet>
      <dgm:spPr/>
    </dgm:pt>
    <dgm:pt modelId="{62DACC55-E76D-40F3-88A4-8AA7AC298151}" type="pres">
      <dgm:prSet presAssocID="{E416F922-7BB2-4073-AF94-F573484CAA7E}" presName="compNode" presStyleCnt="0"/>
      <dgm:spPr/>
    </dgm:pt>
    <dgm:pt modelId="{D91FBCD4-3C77-4161-9E4C-15B1109C47AD}" type="pres">
      <dgm:prSet presAssocID="{E416F922-7BB2-4073-AF94-F573484CAA7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onfused Person"/>
        </a:ext>
      </dgm:extLst>
    </dgm:pt>
    <dgm:pt modelId="{7DEFDDB2-0A8E-47AC-8F1F-66F3171D0FB5}" type="pres">
      <dgm:prSet presAssocID="{E416F922-7BB2-4073-AF94-F573484CAA7E}" presName="spaceRect" presStyleCnt="0"/>
      <dgm:spPr/>
    </dgm:pt>
    <dgm:pt modelId="{B097A3B5-F7E7-4FD7-B1C1-D8D2BEF27AB3}" type="pres">
      <dgm:prSet presAssocID="{E416F922-7BB2-4073-AF94-F573484CAA7E}" presName="textRect" presStyleLbl="revTx" presStyleIdx="0" presStyleCnt="2">
        <dgm:presLayoutVars>
          <dgm:chMax val="1"/>
          <dgm:chPref val="1"/>
        </dgm:presLayoutVars>
      </dgm:prSet>
      <dgm:spPr/>
    </dgm:pt>
    <dgm:pt modelId="{4A1EA1C0-20FF-47CF-95E0-C7C44FE33733}" type="pres">
      <dgm:prSet presAssocID="{8A2C13DE-8077-4204-B221-BD7169CC4F3C}" presName="sibTrans" presStyleCnt="0"/>
      <dgm:spPr/>
    </dgm:pt>
    <dgm:pt modelId="{70F13A80-6AC2-4711-9B38-42B13110AF28}" type="pres">
      <dgm:prSet presAssocID="{EA525E9B-F30F-4070-AB46-6E0A87BB5E15}" presName="compNode" presStyleCnt="0"/>
      <dgm:spPr/>
    </dgm:pt>
    <dgm:pt modelId="{C2465C73-FF09-49BB-9DE0-5C6A9FC1093F}" type="pres">
      <dgm:prSet presAssocID="{EA525E9B-F30F-4070-AB46-6E0A87BB5E15}"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cales of Justice"/>
        </a:ext>
      </dgm:extLst>
    </dgm:pt>
    <dgm:pt modelId="{3D0598C0-28FC-44FC-90AE-35269EAE7356}" type="pres">
      <dgm:prSet presAssocID="{EA525E9B-F30F-4070-AB46-6E0A87BB5E15}" presName="spaceRect" presStyleCnt="0"/>
      <dgm:spPr/>
    </dgm:pt>
    <dgm:pt modelId="{27D492F1-8C7D-48A9-A134-51BECA75C890}" type="pres">
      <dgm:prSet presAssocID="{EA525E9B-F30F-4070-AB46-6E0A87BB5E15}" presName="textRect" presStyleLbl="revTx" presStyleIdx="1" presStyleCnt="2">
        <dgm:presLayoutVars>
          <dgm:chMax val="1"/>
          <dgm:chPref val="1"/>
        </dgm:presLayoutVars>
      </dgm:prSet>
      <dgm:spPr/>
    </dgm:pt>
  </dgm:ptLst>
  <dgm:cxnLst>
    <dgm:cxn modelId="{EF10A81F-88A5-44CD-8677-F09E49EC3CA6}" type="presOf" srcId="{E416F922-7BB2-4073-AF94-F573484CAA7E}" destId="{B097A3B5-F7E7-4FD7-B1C1-D8D2BEF27AB3}" srcOrd="0" destOrd="0" presId="urn:microsoft.com/office/officeart/2018/2/layout/IconLabelList"/>
    <dgm:cxn modelId="{879A7D20-1C54-49F2-A435-5F7AEAAE236D}" type="presOf" srcId="{EA525E9B-F30F-4070-AB46-6E0A87BB5E15}" destId="{27D492F1-8C7D-48A9-A134-51BECA75C890}" srcOrd="0" destOrd="0" presId="urn:microsoft.com/office/officeart/2018/2/layout/IconLabelList"/>
    <dgm:cxn modelId="{A5AF6724-0934-4B17-9933-F2531EF22BD7}" srcId="{0E1B9A69-ADB3-4DE8-97EB-E65D6BD5A61C}" destId="{E416F922-7BB2-4073-AF94-F573484CAA7E}" srcOrd="0" destOrd="0" parTransId="{0B4DC278-BB0C-4038-B0E5-22F6BA053749}" sibTransId="{8A2C13DE-8077-4204-B221-BD7169CC4F3C}"/>
    <dgm:cxn modelId="{A8742026-F2C8-4611-B326-9232471B3FB5}" type="presOf" srcId="{0E1B9A69-ADB3-4DE8-97EB-E65D6BD5A61C}" destId="{08AB76C8-FAC7-4661-97DE-17015FCA942E}" srcOrd="0" destOrd="0" presId="urn:microsoft.com/office/officeart/2018/2/layout/IconLabelList"/>
    <dgm:cxn modelId="{6BC48C35-9049-4754-8D82-B11E51904E62}" srcId="{0E1B9A69-ADB3-4DE8-97EB-E65D6BD5A61C}" destId="{EA525E9B-F30F-4070-AB46-6E0A87BB5E15}" srcOrd="1" destOrd="0" parTransId="{C1429D19-B381-434B-B7D3-D981B396F791}" sibTransId="{36FEF870-8EC2-471D-81B6-272F929D1FD3}"/>
    <dgm:cxn modelId="{AF283A32-FF62-4633-8953-0355D518DDC5}" type="presParOf" srcId="{08AB76C8-FAC7-4661-97DE-17015FCA942E}" destId="{62DACC55-E76D-40F3-88A4-8AA7AC298151}" srcOrd="0" destOrd="0" presId="urn:microsoft.com/office/officeart/2018/2/layout/IconLabelList"/>
    <dgm:cxn modelId="{F7D18536-2926-4275-9596-E7EC18E16C54}" type="presParOf" srcId="{62DACC55-E76D-40F3-88A4-8AA7AC298151}" destId="{D91FBCD4-3C77-4161-9E4C-15B1109C47AD}" srcOrd="0" destOrd="0" presId="urn:microsoft.com/office/officeart/2018/2/layout/IconLabelList"/>
    <dgm:cxn modelId="{AF40C23B-6A75-4464-B7E4-0C4A34FF2884}" type="presParOf" srcId="{62DACC55-E76D-40F3-88A4-8AA7AC298151}" destId="{7DEFDDB2-0A8E-47AC-8F1F-66F3171D0FB5}" srcOrd="1" destOrd="0" presId="urn:microsoft.com/office/officeart/2018/2/layout/IconLabelList"/>
    <dgm:cxn modelId="{DB9598EB-BEE0-4E29-8751-0711FCDADB81}" type="presParOf" srcId="{62DACC55-E76D-40F3-88A4-8AA7AC298151}" destId="{B097A3B5-F7E7-4FD7-B1C1-D8D2BEF27AB3}" srcOrd="2" destOrd="0" presId="urn:microsoft.com/office/officeart/2018/2/layout/IconLabelList"/>
    <dgm:cxn modelId="{DA9D1B67-B6FF-4BF3-97F6-AA0555A21484}" type="presParOf" srcId="{08AB76C8-FAC7-4661-97DE-17015FCA942E}" destId="{4A1EA1C0-20FF-47CF-95E0-C7C44FE33733}" srcOrd="1" destOrd="0" presId="urn:microsoft.com/office/officeart/2018/2/layout/IconLabelList"/>
    <dgm:cxn modelId="{F7FB9FE0-DF82-40AA-B795-784039C3B4B8}" type="presParOf" srcId="{08AB76C8-FAC7-4661-97DE-17015FCA942E}" destId="{70F13A80-6AC2-4711-9B38-42B13110AF28}" srcOrd="2" destOrd="0" presId="urn:microsoft.com/office/officeart/2018/2/layout/IconLabelList"/>
    <dgm:cxn modelId="{76AD0BD9-FA3D-4AB7-884E-43F612B0F626}" type="presParOf" srcId="{70F13A80-6AC2-4711-9B38-42B13110AF28}" destId="{C2465C73-FF09-49BB-9DE0-5C6A9FC1093F}" srcOrd="0" destOrd="0" presId="urn:microsoft.com/office/officeart/2018/2/layout/IconLabelList"/>
    <dgm:cxn modelId="{D7ED208B-D6A2-40AE-9783-33626293738B}" type="presParOf" srcId="{70F13A80-6AC2-4711-9B38-42B13110AF28}" destId="{3D0598C0-28FC-44FC-90AE-35269EAE7356}" srcOrd="1" destOrd="0" presId="urn:microsoft.com/office/officeart/2018/2/layout/IconLabelList"/>
    <dgm:cxn modelId="{9F642ECD-D48E-4ED8-AFA1-13A1AEFA5CE0}" type="presParOf" srcId="{70F13A80-6AC2-4711-9B38-42B13110AF28}" destId="{27D492F1-8C7D-48A9-A134-51BECA75C890}"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1FBCD4-3C77-4161-9E4C-15B1109C47AD}">
      <dsp:nvSpPr>
        <dsp:cNvPr id="0" name=""/>
        <dsp:cNvSpPr/>
      </dsp:nvSpPr>
      <dsp:spPr>
        <a:xfrm>
          <a:off x="1953914" y="145311"/>
          <a:ext cx="1944000" cy="1944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97A3B5-F7E7-4FD7-B1C1-D8D2BEF27AB3}">
      <dsp:nvSpPr>
        <dsp:cNvPr id="0" name=""/>
        <dsp:cNvSpPr/>
      </dsp:nvSpPr>
      <dsp:spPr>
        <a:xfrm>
          <a:off x="765914" y="2674993"/>
          <a:ext cx="4320000"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90000"/>
            </a:lnSpc>
            <a:spcBef>
              <a:spcPct val="0"/>
            </a:spcBef>
            <a:spcAft>
              <a:spcPct val="35000"/>
            </a:spcAft>
            <a:buNone/>
          </a:pPr>
          <a:r>
            <a:rPr lang="it-IT" sz="1400" kern="1200" dirty="0"/>
            <a:t>L’amministrazione non determina i fini da perseguire, ma li riceve dall’esterno. L’eteronomia dei fini è implicita nella stessa nozione di potere esecutivo nel quale l’amministrazione rientra: si esegue la direttiva o l’ordine che vengono impartiti da altri. I fini che l’amministrazione deve perseguire, ed è questa la seconda indicazione, sono determinati dalla legge</a:t>
          </a:r>
          <a:endParaRPr lang="en-US" sz="1400" kern="1200" dirty="0"/>
        </a:p>
      </dsp:txBody>
      <dsp:txXfrm>
        <a:off x="765914" y="2674993"/>
        <a:ext cx="4320000" cy="1372500"/>
      </dsp:txXfrm>
    </dsp:sp>
    <dsp:sp modelId="{C2465C73-FF09-49BB-9DE0-5C6A9FC1093F}">
      <dsp:nvSpPr>
        <dsp:cNvPr id="0" name=""/>
        <dsp:cNvSpPr/>
      </dsp:nvSpPr>
      <dsp:spPr>
        <a:xfrm>
          <a:off x="7029914" y="145311"/>
          <a:ext cx="1944000" cy="1944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7D492F1-8C7D-48A9-A134-51BECA75C890}">
      <dsp:nvSpPr>
        <dsp:cNvPr id="0" name=""/>
        <dsp:cNvSpPr/>
      </dsp:nvSpPr>
      <dsp:spPr>
        <a:xfrm>
          <a:off x="5841914" y="2674993"/>
          <a:ext cx="4320000" cy="137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422400">
            <a:lnSpc>
              <a:spcPct val="90000"/>
            </a:lnSpc>
            <a:spcBef>
              <a:spcPct val="0"/>
            </a:spcBef>
            <a:spcAft>
              <a:spcPct val="35000"/>
            </a:spcAft>
            <a:buNone/>
          </a:pPr>
          <a:r>
            <a:rPr lang="it-IT" sz="3200" b="0" i="0" kern="1200"/>
            <a:t>Legalità come democrazia e legalità come certezza giuridica</a:t>
          </a:r>
          <a:endParaRPr lang="en-US" sz="3200" kern="1200"/>
        </a:p>
      </dsp:txBody>
      <dsp:txXfrm>
        <a:off x="5841914" y="2674993"/>
        <a:ext cx="4320000" cy="137250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6FE32C7-85E7-F2EB-A5D8-A2416974540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F96818C6-6464-C857-910E-ABEA2B9429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A24D3433-7E81-A8A7-314D-69EE159470C0}"/>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5" name="Segnaposto piè di pagina 4">
            <a:extLst>
              <a:ext uri="{FF2B5EF4-FFF2-40B4-BE49-F238E27FC236}">
                <a16:creationId xmlns:a16="http://schemas.microsoft.com/office/drawing/2014/main" id="{647F6291-A640-B894-D618-64744644049C}"/>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9FDB2630-1218-E841-4BA3-1307185D4D4B}"/>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69731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FE2E26B-FB9C-5AA1-2749-36A09053BAF3}"/>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7322C027-ED12-A1FA-9646-A0A1F2D17E6B}"/>
              </a:ext>
            </a:extLst>
          </p:cNvPr>
          <p:cNvSpPr>
            <a:spLocks noGrp="1"/>
          </p:cNvSpPr>
          <p:nvPr>
            <p:ph type="body" orient="vert" idx="1"/>
          </p:nvPr>
        </p:nvSpPr>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B32B80E7-B15C-CFDA-955D-0EB6E329F13E}"/>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5" name="Segnaposto piè di pagina 4">
            <a:extLst>
              <a:ext uri="{FF2B5EF4-FFF2-40B4-BE49-F238E27FC236}">
                <a16:creationId xmlns:a16="http://schemas.microsoft.com/office/drawing/2014/main" id="{931F410E-2B20-EA6A-A791-893E3839B7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1AEC831-8E77-686B-F088-A8AC6C94331B}"/>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432365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31AAC23D-9F0E-9FB9-1142-43890B50F86F}"/>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18512221-72F8-9898-C32C-FB28B0F63311}"/>
              </a:ext>
            </a:extLst>
          </p:cNvPr>
          <p:cNvSpPr>
            <a:spLocks noGrp="1"/>
          </p:cNvSpPr>
          <p:nvPr>
            <p:ph type="body" orient="vert" idx="1"/>
          </p:nvPr>
        </p:nvSpPr>
        <p:spPr>
          <a:xfrm>
            <a:off x="838200" y="365125"/>
            <a:ext cx="7734300" cy="5811838"/>
          </a:xfrm>
        </p:spPr>
        <p:txBody>
          <a:bodyPr vert="eaVert"/>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AF3C1D08-4FC6-4465-2CE9-3899862FA3B1}"/>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5" name="Segnaposto piè di pagina 4">
            <a:extLst>
              <a:ext uri="{FF2B5EF4-FFF2-40B4-BE49-F238E27FC236}">
                <a16:creationId xmlns:a16="http://schemas.microsoft.com/office/drawing/2014/main" id="{A5DC9C5A-A7BC-FFCC-5BA0-16EA2FFF285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CE0AA1A7-2B49-BC51-F47F-C46624CEA78C}"/>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855603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56480AE-16E2-3B8B-FA7F-CCAA2260CF77}"/>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BFF0CBA1-39FF-D1D4-F91F-70F5A0515B27}"/>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451BB71-72B1-450D-657D-88021BF6C100}"/>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5" name="Segnaposto piè di pagina 4">
            <a:extLst>
              <a:ext uri="{FF2B5EF4-FFF2-40B4-BE49-F238E27FC236}">
                <a16:creationId xmlns:a16="http://schemas.microsoft.com/office/drawing/2014/main" id="{1E3CFF1B-F3EE-B7A1-7B32-04D7D796AC7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D820420-94A7-E831-1EF2-D98C5359729E}"/>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8588700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54194FB-A87E-DB9E-EFC9-42EEC69BA155}"/>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E63B3BCB-CEC0-E12E-4814-7C77D3ED2A2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3E58F829-E10C-9E16-34CE-974C35496271}"/>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5" name="Segnaposto piè di pagina 4">
            <a:extLst>
              <a:ext uri="{FF2B5EF4-FFF2-40B4-BE49-F238E27FC236}">
                <a16:creationId xmlns:a16="http://schemas.microsoft.com/office/drawing/2014/main" id="{E8445CC3-9500-B66F-A65F-BA4D7466A6A1}"/>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11C3D2E-2C54-98F1-DED0-0E19A15F784D}"/>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20178700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B6E33FA-9D98-79B5-3707-C70BDAE9CE6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D9AAF418-B7C0-1815-A5D9-321DAF42945F}"/>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4BB5472-2983-5B83-7469-63F9FE15233B}"/>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26EDA69-7743-8404-AED6-FDCDFAB6188D}"/>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6" name="Segnaposto piè di pagina 5">
            <a:extLst>
              <a:ext uri="{FF2B5EF4-FFF2-40B4-BE49-F238E27FC236}">
                <a16:creationId xmlns:a16="http://schemas.microsoft.com/office/drawing/2014/main" id="{5663834F-D93C-7945-01B4-66215BA7829B}"/>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1F2822D-1B5E-4181-674C-BAC58A379CED}"/>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859889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A12F8D1-6C19-0C7E-AEC2-618975C59288}"/>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0B690FF-22C5-6E62-527C-E251B5ABF8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4" name="Segnaposto contenuto 3">
            <a:extLst>
              <a:ext uri="{FF2B5EF4-FFF2-40B4-BE49-F238E27FC236}">
                <a16:creationId xmlns:a16="http://schemas.microsoft.com/office/drawing/2014/main" id="{287B08C6-5FAE-702C-1512-4810EEDF381C}"/>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F60D9D64-CE54-0A8D-C82E-AFC84B6543D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FF6AFB2A-177D-DE89-2994-B07E6C584994}"/>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B115C5A4-2247-4EE8-C502-3F5D83168679}"/>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8" name="Segnaposto piè di pagina 7">
            <a:extLst>
              <a:ext uri="{FF2B5EF4-FFF2-40B4-BE49-F238E27FC236}">
                <a16:creationId xmlns:a16="http://schemas.microsoft.com/office/drawing/2014/main" id="{22542BAA-BB41-9D2D-C769-C938066F0924}"/>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AABCF5F2-16EC-9A78-FBC4-B9F5ACCDF06C}"/>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1001848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454E188-BFEB-9B4F-86AE-A69733DA9978}"/>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28E09F88-6CF0-78D6-9DBC-107271A82754}"/>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4" name="Segnaposto piè di pagina 3">
            <a:extLst>
              <a:ext uri="{FF2B5EF4-FFF2-40B4-BE49-F238E27FC236}">
                <a16:creationId xmlns:a16="http://schemas.microsoft.com/office/drawing/2014/main" id="{5C5B6EAC-EC8D-EDBD-75BA-76B581A050E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4931DC36-F356-5120-F29E-5BD483509173}"/>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12651439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FD42BCDE-2806-F32F-221B-5DE3009577F9}"/>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3" name="Segnaposto piè di pagina 2">
            <a:extLst>
              <a:ext uri="{FF2B5EF4-FFF2-40B4-BE49-F238E27FC236}">
                <a16:creationId xmlns:a16="http://schemas.microsoft.com/office/drawing/2014/main" id="{E08D9BBA-08E2-3ABD-39F9-E032F592D011}"/>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45AF1EF-1697-6811-850F-8E80A50DC693}"/>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77696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B768677-F734-4A50-9E6E-B92913AA6281}"/>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C923CDF-5B74-ACDD-B4DA-0A67D4C6900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B75F23E9-6AAD-0014-847D-C908D7D94C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1596FFDA-7CEF-B588-5CC6-4E777A1DC8AB}"/>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6" name="Segnaposto piè di pagina 5">
            <a:extLst>
              <a:ext uri="{FF2B5EF4-FFF2-40B4-BE49-F238E27FC236}">
                <a16:creationId xmlns:a16="http://schemas.microsoft.com/office/drawing/2014/main" id="{46819826-E562-9992-3E94-4492D59F0EB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BA6CF2A-45E5-D34B-1254-3CAD804868A7}"/>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31881775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7100BA5-8BE5-071A-736A-D66BEF323A15}"/>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D0BBDFB7-A3CC-D135-390F-E62B1AB2644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5FACDA32-9E86-BDAF-B2AE-65257B1F16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25B2A18-B3E5-9554-3B82-BA90B6EBF41F}"/>
              </a:ext>
            </a:extLst>
          </p:cNvPr>
          <p:cNvSpPr>
            <a:spLocks noGrp="1"/>
          </p:cNvSpPr>
          <p:nvPr>
            <p:ph type="dt" sz="half" idx="10"/>
          </p:nvPr>
        </p:nvSpPr>
        <p:spPr/>
        <p:txBody>
          <a:bodyPr/>
          <a:lstStyle/>
          <a:p>
            <a:fld id="{5F36B591-00FD-D543-8FB4-994889DE2D3A}" type="datetimeFigureOut">
              <a:rPr lang="it-IT" smtClean="0"/>
              <a:t>11/03/25</a:t>
            </a:fld>
            <a:endParaRPr lang="it-IT"/>
          </a:p>
        </p:txBody>
      </p:sp>
      <p:sp>
        <p:nvSpPr>
          <p:cNvPr id="6" name="Segnaposto piè di pagina 5">
            <a:extLst>
              <a:ext uri="{FF2B5EF4-FFF2-40B4-BE49-F238E27FC236}">
                <a16:creationId xmlns:a16="http://schemas.microsoft.com/office/drawing/2014/main" id="{35B128FA-77A9-C889-3EA6-B3F8CD4A4FF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F65E7A1-AF19-A763-BE76-5E6564CA65A1}"/>
              </a:ext>
            </a:extLst>
          </p:cNvPr>
          <p:cNvSpPr>
            <a:spLocks noGrp="1"/>
          </p:cNvSpPr>
          <p:nvPr>
            <p:ph type="sldNum" sz="quarter" idx="12"/>
          </p:nvPr>
        </p:nvSpPr>
        <p:spPr/>
        <p:txBody>
          <a:bodyPr/>
          <a:lstStyle/>
          <a:p>
            <a:fld id="{005BEDC4-8CFC-A042-92BF-A6390345F74D}" type="slidenum">
              <a:rPr lang="it-IT" smtClean="0"/>
              <a:t>‹N›</a:t>
            </a:fld>
            <a:endParaRPr lang="it-IT"/>
          </a:p>
        </p:txBody>
      </p:sp>
    </p:spTree>
    <p:extLst>
      <p:ext uri="{BB962C8B-B14F-4D97-AF65-F5344CB8AC3E}">
        <p14:creationId xmlns:p14="http://schemas.microsoft.com/office/powerpoint/2010/main" val="22977688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A3390135-7F1E-8738-C08F-169D0F543F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411E2FA8-36A8-269A-0709-1388383E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83E646FE-42CB-B785-3366-43037E9F70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36B591-00FD-D543-8FB4-994889DE2D3A}" type="datetimeFigureOut">
              <a:rPr lang="it-IT" smtClean="0"/>
              <a:t>11/03/25</a:t>
            </a:fld>
            <a:endParaRPr lang="it-IT"/>
          </a:p>
        </p:txBody>
      </p:sp>
      <p:sp>
        <p:nvSpPr>
          <p:cNvPr id="5" name="Segnaposto piè di pagina 4">
            <a:extLst>
              <a:ext uri="{FF2B5EF4-FFF2-40B4-BE49-F238E27FC236}">
                <a16:creationId xmlns:a16="http://schemas.microsoft.com/office/drawing/2014/main" id="{3880F557-9A9C-5714-9B04-7F39944F25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8A82B6F2-B1AE-A842-E6C7-C60CDC678F5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5BEDC4-8CFC-A042-92BF-A6390345F74D}" type="slidenum">
              <a:rPr lang="it-IT" smtClean="0"/>
              <a:t>‹N›</a:t>
            </a:fld>
            <a:endParaRPr lang="it-IT"/>
          </a:p>
        </p:txBody>
      </p:sp>
    </p:spTree>
    <p:extLst>
      <p:ext uri="{BB962C8B-B14F-4D97-AF65-F5344CB8AC3E}">
        <p14:creationId xmlns:p14="http://schemas.microsoft.com/office/powerpoint/2010/main" val="25634222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www.brocardi.it/dizionario/4274.html" TargetMode="External"/><Relationship Id="rId3" Type="http://schemas.openxmlformats.org/officeDocument/2006/relationships/hyperlink" Target="https://www.brocardi.it/preleggi/" TargetMode="External"/><Relationship Id="rId7" Type="http://schemas.openxmlformats.org/officeDocument/2006/relationships/hyperlink" Target="https://www.brocardi.it/dizionario/4273.html" TargetMode="External"/><Relationship Id="rId2" Type="http://schemas.openxmlformats.org/officeDocument/2006/relationships/hyperlink" Target="https://www.brocardi.it/fonti.html" TargetMode="External"/><Relationship Id="rId1" Type="http://schemas.openxmlformats.org/officeDocument/2006/relationships/slideLayout" Target="../slideLayouts/slideLayout2.xml"/><Relationship Id="rId6" Type="http://schemas.openxmlformats.org/officeDocument/2006/relationships/hyperlink" Target="https://www.brocardi.it/dizionario/4272.html" TargetMode="External"/><Relationship Id="rId5" Type="http://schemas.openxmlformats.org/officeDocument/2006/relationships/hyperlink" Target="https://www.brocardi.it/dizionario/4258.html" TargetMode="External"/><Relationship Id="rId4" Type="http://schemas.openxmlformats.org/officeDocument/2006/relationships/hyperlink" Target="https://www.brocardi.it/preleggi/capo-ii/" TargetMode="Externa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00" name="Rectangle 1099">
            <a:extLst>
              <a:ext uri="{FF2B5EF4-FFF2-40B4-BE49-F238E27FC236}">
                <a16:creationId xmlns:a16="http://schemas.microsoft.com/office/drawing/2014/main" id="{ED9C414A-A284-4D73-B9C7-54C138F6D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2" name="Rectangle 1101">
            <a:extLst>
              <a:ext uri="{FF2B5EF4-FFF2-40B4-BE49-F238E27FC236}">
                <a16:creationId xmlns:a16="http://schemas.microsoft.com/office/drawing/2014/main" id="{A3DAD80A-CFC8-4003-858B-671FF2048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5045" y="0"/>
            <a:ext cx="7406956" cy="685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solidFill>
            </a:endParaRPr>
          </a:p>
        </p:txBody>
      </p:sp>
      <p:pic>
        <p:nvPicPr>
          <p:cNvPr id="1030" name="Picture 6" descr="Cos'è un algoritmo in matematica e informatica: quello che devi sapere">
            <a:extLst>
              <a:ext uri="{FF2B5EF4-FFF2-40B4-BE49-F238E27FC236}">
                <a16:creationId xmlns:a16="http://schemas.microsoft.com/office/drawing/2014/main" id="{E5D8A661-4817-6468-9C53-A6CD11460E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2113" y="679450"/>
            <a:ext cx="3314700" cy="2189163"/>
          </a:xfrm>
          <a:prstGeom prst="rect">
            <a:avLst/>
          </a:prstGeom>
          <a:extLst>
            <a:ext uri="{909E8E84-426E-40DD-AFC4-6F175D3DCCD1}">
              <a14:hiddenFill xmlns:a14="http://schemas.microsoft.com/office/drawing/2010/main">
                <a:solidFill>
                  <a:srgbClr val="FFFFFF"/>
                </a:solidFill>
              </a14:hiddenFill>
            </a:ext>
          </a:extLst>
        </p:spPr>
      </p:pic>
      <p:pic>
        <p:nvPicPr>
          <p:cNvPr id="12" name="Immagine 11" descr="Immagine che contiene testo, schermata, logo, Carattere&#10;&#10;Descrizione generata automaticamente">
            <a:extLst>
              <a:ext uri="{FF2B5EF4-FFF2-40B4-BE49-F238E27FC236}">
                <a16:creationId xmlns:a16="http://schemas.microsoft.com/office/drawing/2014/main" id="{3596883F-D165-355A-CEEA-3A430E163607}"/>
              </a:ext>
            </a:extLst>
          </p:cNvPr>
          <p:cNvPicPr>
            <a:picLocks noChangeAspect="1"/>
          </p:cNvPicPr>
          <p:nvPr/>
        </p:nvPicPr>
        <p:blipFill rotWithShape="1">
          <a:blip r:embed="rId3"/>
          <a:srcRect t="25594" r="3" b="23245"/>
          <a:stretch/>
        </p:blipFill>
        <p:spPr>
          <a:xfrm>
            <a:off x="5472113" y="2935288"/>
            <a:ext cx="3314700" cy="1662113"/>
          </a:xfrm>
          <a:prstGeom prst="rect">
            <a:avLst/>
          </a:prstGeom>
        </p:spPr>
      </p:pic>
      <p:pic>
        <p:nvPicPr>
          <p:cNvPr id="1028" name="Picture 4" descr="Cosa pensano gli italiani del funzionamento della giustizia? Ecco i dati  delle ultime ricerche - Extrema Ratio">
            <a:extLst>
              <a:ext uri="{FF2B5EF4-FFF2-40B4-BE49-F238E27FC236}">
                <a16:creationId xmlns:a16="http://schemas.microsoft.com/office/drawing/2014/main" id="{D52FACFF-29AE-D404-888A-3A880F744752}"/>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5472113" y="4665663"/>
            <a:ext cx="3314700" cy="1509713"/>
          </a:xfrm>
          <a:prstGeom prst="rect">
            <a:avLst/>
          </a:prstGeom>
          <a:extLst>
            <a:ext uri="{909E8E84-426E-40DD-AFC4-6F175D3DCCD1}">
              <a14:hiddenFill xmlns:a14="http://schemas.microsoft.com/office/drawing/2010/main">
                <a:solidFill>
                  <a:srgbClr val="FFFFFF"/>
                </a:solidFill>
              </a14:hiddenFill>
            </a:ext>
          </a:extLst>
        </p:spPr>
      </p:pic>
      <p:pic>
        <p:nvPicPr>
          <p:cNvPr id="8" name="Immagine 7" descr="Immagine che contiene testo, lettera, calligrafia, carta&#10;&#10;Descrizione generata automaticamente">
            <a:extLst>
              <a:ext uri="{FF2B5EF4-FFF2-40B4-BE49-F238E27FC236}">
                <a16:creationId xmlns:a16="http://schemas.microsoft.com/office/drawing/2014/main" id="{D90899DC-DA71-9A53-9E99-F0B4F6AC3982}"/>
              </a:ext>
            </a:extLst>
          </p:cNvPr>
          <p:cNvPicPr>
            <a:picLocks noChangeAspect="1"/>
          </p:cNvPicPr>
          <p:nvPr/>
        </p:nvPicPr>
        <p:blipFill rotWithShape="1">
          <a:blip r:embed="rId5"/>
          <a:srcRect t="7411" r="2" b="20199"/>
          <a:stretch/>
        </p:blipFill>
        <p:spPr>
          <a:xfrm>
            <a:off x="8853488" y="679450"/>
            <a:ext cx="2649538" cy="2714625"/>
          </a:xfrm>
          <a:prstGeom prst="rect">
            <a:avLst/>
          </a:prstGeom>
        </p:spPr>
      </p:pic>
      <p:pic>
        <p:nvPicPr>
          <p:cNvPr id="10" name="Immagine 9" descr="Immagine che contiene bandiera, Blu elettrico, Blu intenso, blu&#10;&#10;Descrizione generata automaticamente">
            <a:extLst>
              <a:ext uri="{FF2B5EF4-FFF2-40B4-BE49-F238E27FC236}">
                <a16:creationId xmlns:a16="http://schemas.microsoft.com/office/drawing/2014/main" id="{3A5491DC-5BB3-265E-7BE2-61C24CCB12CD}"/>
              </a:ext>
            </a:extLst>
          </p:cNvPr>
          <p:cNvPicPr>
            <a:picLocks noChangeAspect="1"/>
          </p:cNvPicPr>
          <p:nvPr/>
        </p:nvPicPr>
        <p:blipFill rotWithShape="1">
          <a:blip r:embed="rId6"/>
          <a:srcRect l="25820" r="8944" b="1"/>
          <a:stretch/>
        </p:blipFill>
        <p:spPr>
          <a:xfrm>
            <a:off x="8853488" y="3460750"/>
            <a:ext cx="2649538" cy="2714625"/>
          </a:xfrm>
          <a:prstGeom prst="rect">
            <a:avLst/>
          </a:prstGeom>
        </p:spPr>
      </p:pic>
      <p:sp>
        <p:nvSpPr>
          <p:cNvPr id="2" name="Titolo 1">
            <a:extLst>
              <a:ext uri="{FF2B5EF4-FFF2-40B4-BE49-F238E27FC236}">
                <a16:creationId xmlns:a16="http://schemas.microsoft.com/office/drawing/2014/main" id="{6A4D5392-785A-D87A-A41B-A91506340AD6}"/>
              </a:ext>
            </a:extLst>
          </p:cNvPr>
          <p:cNvSpPr>
            <a:spLocks noGrp="1"/>
          </p:cNvSpPr>
          <p:nvPr>
            <p:ph type="ctrTitle"/>
          </p:nvPr>
        </p:nvSpPr>
        <p:spPr>
          <a:xfrm>
            <a:off x="935862" y="305341"/>
            <a:ext cx="2955852" cy="3283122"/>
          </a:xfrm>
        </p:spPr>
        <p:txBody>
          <a:bodyPr anchor="b">
            <a:normAutofit/>
          </a:bodyPr>
          <a:lstStyle/>
          <a:p>
            <a:r>
              <a:rPr lang="it-IT" sz="2800" b="1" dirty="0">
                <a:solidFill>
                  <a:srgbClr val="002060"/>
                </a:solidFill>
                <a:latin typeface="Garamond" panose="02020404030301010803" pitchFamily="18" charset="0"/>
              </a:rPr>
              <a:t>Corso di diritto amministrativo</a:t>
            </a:r>
          </a:p>
        </p:txBody>
      </p:sp>
      <p:sp>
        <p:nvSpPr>
          <p:cNvPr id="3" name="Sottotitolo 2">
            <a:extLst>
              <a:ext uri="{FF2B5EF4-FFF2-40B4-BE49-F238E27FC236}">
                <a16:creationId xmlns:a16="http://schemas.microsoft.com/office/drawing/2014/main" id="{3042FE56-3131-7D33-E6D5-CB2E360F8A77}"/>
              </a:ext>
            </a:extLst>
          </p:cNvPr>
          <p:cNvSpPr>
            <a:spLocks noGrp="1"/>
          </p:cNvSpPr>
          <p:nvPr>
            <p:ph type="subTitle" idx="1"/>
          </p:nvPr>
        </p:nvSpPr>
        <p:spPr>
          <a:xfrm>
            <a:off x="803563" y="3893804"/>
            <a:ext cx="3292507" cy="2867214"/>
          </a:xfrm>
        </p:spPr>
        <p:txBody>
          <a:bodyPr anchor="t">
            <a:normAutofit/>
          </a:bodyPr>
          <a:lstStyle/>
          <a:p>
            <a:r>
              <a:rPr lang="it-IT" sz="1400" dirty="0">
                <a:solidFill>
                  <a:srgbClr val="002060"/>
                </a:solidFill>
                <a:latin typeface="Garamond" panose="02020404030301010803" pitchFamily="18" charset="0"/>
              </a:rPr>
              <a:t>Sabrina Tranquilli</a:t>
            </a:r>
          </a:p>
          <a:p>
            <a:r>
              <a:rPr lang="it-IT" sz="1800" dirty="0">
                <a:solidFill>
                  <a:srgbClr val="002060"/>
                </a:solidFill>
                <a:latin typeface="Garamond" panose="02020404030301010803" pitchFamily="18" charset="0"/>
              </a:rPr>
              <a:t>A.A. 2024/2025</a:t>
            </a:r>
          </a:p>
          <a:p>
            <a:endParaRPr lang="it-IT" sz="1800" dirty="0">
              <a:solidFill>
                <a:srgbClr val="002060"/>
              </a:solidFill>
              <a:latin typeface="Garamond" panose="02020404030301010803" pitchFamily="18" charset="0"/>
            </a:endParaRPr>
          </a:p>
          <a:p>
            <a:r>
              <a:rPr lang="it-IT" sz="1800" b="1" dirty="0">
                <a:solidFill>
                  <a:srgbClr val="002060"/>
                </a:solidFill>
                <a:latin typeface="Garamond" panose="02020404030301010803" pitchFamily="18" charset="0"/>
              </a:rPr>
              <a:t>III lezione </a:t>
            </a:r>
          </a:p>
          <a:p>
            <a:r>
              <a:rPr lang="it-IT" sz="1800" b="1" dirty="0">
                <a:solidFill>
                  <a:srgbClr val="002060"/>
                </a:solidFill>
                <a:latin typeface="Garamond" panose="02020404030301010803" pitchFamily="18" charset="0"/>
              </a:rPr>
              <a:t>11 marzo 2024</a:t>
            </a:r>
          </a:p>
        </p:txBody>
      </p:sp>
      <p:pic>
        <p:nvPicPr>
          <p:cNvPr id="1032" name="Picture 8" descr="Università degli Studi di Napoli &quot;Parthenope&quot; - APRE">
            <a:extLst>
              <a:ext uri="{FF2B5EF4-FFF2-40B4-BE49-F238E27FC236}">
                <a16:creationId xmlns:a16="http://schemas.microsoft.com/office/drawing/2014/main" id="{B40979AA-E920-29FB-6337-0A204BF77EB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107" y="0"/>
            <a:ext cx="3749964" cy="1523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7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3" end="3"/>
                                            </p:txEl>
                                          </p:spTgt>
                                        </p:tgtEl>
                                        <p:attrNameLst>
                                          <p:attrName>style.visibility</p:attrName>
                                        </p:attrNameLst>
                                      </p:cBhvr>
                                      <p:to>
                                        <p:strVal val="visible"/>
                                      </p:to>
                                    </p:set>
                                    <p:animEffect transition="in" filter="fade">
                                      <p:cBhvr>
                                        <p:cTn id="15" dur="700"/>
                                        <p:tgtEl>
                                          <p:spTgt spid="3">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4" end="4"/>
                                            </p:txEl>
                                          </p:spTgt>
                                        </p:tgtEl>
                                        <p:attrNameLst>
                                          <p:attrName>style.visibility</p:attrName>
                                        </p:attrNameLst>
                                      </p:cBhvr>
                                      <p:to>
                                        <p:strVal val="visible"/>
                                      </p:to>
                                    </p:set>
                                    <p:animEffect transition="in" filter="fade">
                                      <p:cBhvr>
                                        <p:cTn id="20"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7D4628C7-7A02-8B0F-F9DA-CDA1D7530333}"/>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9AE6E2F-FE74-84B0-2AA7-3B27CCE99D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2613F4C-F6E8-387F-7A68-CB78A75397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3DD63D90-D081-24C8-2103-B97C26FB47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FF0A4E0F-0E9E-E6C7-D0B4-1922C1406B12}"/>
              </a:ext>
            </a:extLst>
          </p:cNvPr>
          <p:cNvSpPr>
            <a:spLocks noGrp="1"/>
          </p:cNvSpPr>
          <p:nvPr>
            <p:ph idx="1"/>
          </p:nvPr>
        </p:nvSpPr>
        <p:spPr>
          <a:xfrm>
            <a:off x="793750" y="1946419"/>
            <a:ext cx="10604500" cy="5585619"/>
          </a:xfrm>
        </p:spPr>
        <p:txBody>
          <a:bodyPr>
            <a:noAutofit/>
          </a:bodyPr>
          <a:lstStyle/>
          <a:p>
            <a:pPr algn="just">
              <a:spcAft>
                <a:spcPts val="0"/>
              </a:spcAft>
            </a:pPr>
            <a:r>
              <a:rPr lang="it-IT" sz="2000" b="0" i="0" dirty="0">
                <a:effectLst/>
                <a:latin typeface="Times New Roman" panose="02020603050405020304" pitchFamily="18" charset="0"/>
              </a:rPr>
              <a:t>Tale norma si porrebbe in contrasto con gli artt. 3, 51 e 97 Cost.</a:t>
            </a:r>
          </a:p>
          <a:p>
            <a:pPr algn="just">
              <a:spcAft>
                <a:spcPts val="0"/>
              </a:spcAft>
            </a:pPr>
            <a:r>
              <a:rPr lang="it-IT" sz="2000" b="0" i="0" dirty="0">
                <a:effectLst/>
                <a:latin typeface="Times New Roman" panose="02020603050405020304" pitchFamily="18" charset="0"/>
              </a:rPr>
              <a:t>Essa, infatti, nel riconoscere il diritto potestativo del personale a tempo indeterminato appartenente a enti pubblici economici o a società a totale partecipazione pubblica, in servizio da almeno cinque anni presso la Regione, di transitare nei ruoli del personale regionale, senza prevedere lo scrutinio delle professionalità acquisite da tali soggetti, determinerebbe un privilegio indebito per i soggetti beneficiari di tale meccanismo. Ciò violerebbe la regola del pubblico concorso per l’accesso agli impieghi nelle pubbliche amministrazioni (art. 97 Cost.) – che ammette deroghe solo per fronteggiare specifiche necessità funzionali dell’amministrazione, ovvero per peculiari e straordinarie ragioni di interesse pubblico, e comunque con la previsione di adeguati accorgimenti idonei a garantire la professionalità del personale assunto – e il principio secondo cui tutti i cittadini possono accedere agli uffici pubblici in condizioni di eguaglianza (artt. 3 e 51 Cost.)</a:t>
            </a:r>
          </a:p>
          <a:p>
            <a:pPr marL="0" indent="0" algn="just">
              <a:buNone/>
            </a:pPr>
            <a:endParaRPr lang="it-IT" sz="2000" dirty="0">
              <a:latin typeface="Garamond" panose="02020404030301010803" pitchFamily="18" charset="0"/>
            </a:endParaRPr>
          </a:p>
        </p:txBody>
      </p:sp>
    </p:spTree>
    <p:extLst>
      <p:ext uri="{BB962C8B-B14F-4D97-AF65-F5344CB8AC3E}">
        <p14:creationId xmlns:p14="http://schemas.microsoft.com/office/powerpoint/2010/main" val="1433782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C910416-13C5-7EFC-8893-8E9D2C343B63}"/>
              </a:ext>
            </a:extLst>
          </p:cNvPr>
          <p:cNvSpPr>
            <a:spLocks noGrp="1"/>
          </p:cNvSpPr>
          <p:nvPr>
            <p:ph type="title"/>
          </p:nvPr>
        </p:nvSpPr>
        <p:spPr>
          <a:xfrm>
            <a:off x="495300" y="147637"/>
            <a:ext cx="10515600" cy="1325563"/>
          </a:xfrm>
        </p:spPr>
        <p:txBody>
          <a:bodyPr/>
          <a:lstStyle/>
          <a:p>
            <a:r>
              <a:rPr lang="it-IT" b="1" dirty="0">
                <a:latin typeface="Garamond" panose="02020404030301010803" pitchFamily="18" charset="0"/>
              </a:rPr>
              <a:t>C. cost., 28 gennaio 2020, n. 5</a:t>
            </a:r>
          </a:p>
        </p:txBody>
      </p:sp>
      <p:sp>
        <p:nvSpPr>
          <p:cNvPr id="3" name="Segnaposto contenuto 2">
            <a:extLst>
              <a:ext uri="{FF2B5EF4-FFF2-40B4-BE49-F238E27FC236}">
                <a16:creationId xmlns:a16="http://schemas.microsoft.com/office/drawing/2014/main" id="{C3E7DC20-8694-795D-6D6B-2E2991EB3C89}"/>
              </a:ext>
            </a:extLst>
          </p:cNvPr>
          <p:cNvSpPr>
            <a:spLocks noGrp="1"/>
          </p:cNvSpPr>
          <p:nvPr>
            <p:ph idx="1"/>
          </p:nvPr>
        </p:nvSpPr>
        <p:spPr>
          <a:xfrm>
            <a:off x="152400" y="1409700"/>
            <a:ext cx="11201400" cy="5300663"/>
          </a:xfrm>
        </p:spPr>
        <p:txBody>
          <a:bodyPr>
            <a:noAutofit/>
          </a:bodyPr>
          <a:lstStyle/>
          <a:p>
            <a:pPr algn="just"/>
            <a:r>
              <a:rPr lang="it-IT" sz="1900" dirty="0">
                <a:latin typeface="Garamond" panose="02020404030301010803" pitchFamily="18" charset="0"/>
              </a:rPr>
              <a:t> </a:t>
            </a:r>
            <a:r>
              <a:rPr lang="it-IT" sz="1900" b="1" dirty="0">
                <a:latin typeface="Garamond" panose="02020404030301010803" pitchFamily="18" charset="0"/>
              </a:rPr>
              <a:t>La questione è fondata</a:t>
            </a:r>
            <a:r>
              <a:rPr lang="it-IT" sz="1900" dirty="0">
                <a:latin typeface="Garamond" panose="02020404030301010803" pitchFamily="18" charset="0"/>
              </a:rPr>
              <a:t>. Secondo la giurisprudenza costante di questa Corte, «la facoltà del legislatore di introdurre deroghe al principio del concorso pubblico deve essere delimitata in modo rigoroso, potendo tali deroghe essere considerate legittime solo quando siano funzionali esse stesse al buon andamento dell’amministrazione e ove ricorrano peculiari e straordinarie esigenze di interesse pubblico idonee a giustificarle » (sentenza n. 40 del 2018; fra le tante, sentenze n. 110 del 2017, n. 7 del 2015 e n. 134 del 2014) e, comunque, sempre che siano previsti « adeguati accorgimenti per assicurare [...] che il personale assunto abbia la professionalità necessaria allo svolgimento dell’incarico» (sentenza n. 225 del 2010). Infatti, «la necessità del concorso per le assunzioni a tempo indeterminato discende non solo dal rispetto del principio di buon andamento della pubblica amministrazione di cui all’art. 97 Cost., ma anche dalla necessità di consentire a tutti i cittadini l’accesso alle funzioni pubbliche, in base all’art. 51 Cost» (sentenza n. 225 del 2010).</a:t>
            </a:r>
          </a:p>
          <a:p>
            <a:pPr algn="just"/>
            <a:r>
              <a:rPr lang="it-IT" sz="1900" dirty="0">
                <a:latin typeface="Garamond" panose="02020404030301010803" pitchFamily="18" charset="0"/>
              </a:rPr>
              <a:t>Già in passato questa Corte ha ritenuto ingiustificato il mancato ricorso a una tale « forma generale ed ordinaria di reclutamento per le amministrazioni pubbliche » (sentenza n. 40 del 2018), in relazione a norme regionali di generale e automatico reinquadramento del personale di enti di diritto privato (come le società a partecipazione regionale) nei ruoli delle Regioni, senza la previsione del previo espletamento di alcuna procedura selettiva di tipo concorsuale, ma anche senza alcuna giustificazione della necessità funzionale dell’amministrazione (fra le tante, sentenza n. 225 del 2010). Un simile trasferimento automatico non può che risolversi in un privilegio indebito per i soggetti beneficiari di una procedura come quella descritta, in violazione dell’art. 97 Cost. e, di conseguenza, degli artt. 3 e 51 Cost. (fra le altre, sentenze n. 227 del 2013 e n. 62 del 2012).</a:t>
            </a:r>
          </a:p>
        </p:txBody>
      </p:sp>
    </p:spTree>
    <p:extLst>
      <p:ext uri="{BB962C8B-B14F-4D97-AF65-F5344CB8AC3E}">
        <p14:creationId xmlns:p14="http://schemas.microsoft.com/office/powerpoint/2010/main" val="7654954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14683C90-D7B2-2904-4349-93F69A82F20D}"/>
              </a:ext>
            </a:extLst>
          </p:cNvPr>
          <p:cNvSpPr>
            <a:spLocks noGrp="1"/>
          </p:cNvSpPr>
          <p:nvPr>
            <p:ph idx="1"/>
          </p:nvPr>
        </p:nvSpPr>
        <p:spPr>
          <a:xfrm>
            <a:off x="1120690" y="1492330"/>
            <a:ext cx="10515600" cy="4351338"/>
          </a:xfrm>
        </p:spPr>
        <p:txBody>
          <a:bodyPr>
            <a:normAutofit/>
          </a:bodyPr>
          <a:lstStyle/>
          <a:p>
            <a:pPr marL="0" indent="0">
              <a:buNone/>
            </a:pPr>
            <a:r>
              <a:rPr lang="it-IT" sz="2400" dirty="0">
                <a:latin typeface="Garamond" panose="02020404030301010803" pitchFamily="18" charset="0"/>
              </a:rPr>
              <a:t>«Anche la norma regionale qui esaminata non soddisfa le condizioni che giustificherebbero la deroga al principio del pubblico concorso. Essa, infatti, dispone l’inquadramento automatico nei ruoli della Regione di personale a tempo indeterminato di enti di diritto privato — enti pubblici economici e società a totale partecipazione pubblica — solo su domanda, senza alcuna valutazione di professionalità. Inoltre, il mancato ricorso alla selezione concorsuale non trova alcuna peculiare ragione giustificatrice, né con riferimento alle necessità funzionali dell’amministrazione, né con riguardo a peculiari e straordinarie ragioni di interesse pubblico, cui certamente non possono ricondursi le generiche finalità di « razionalizzazione dell’impiego del personale a tempo indeterminato», indicate dalla medesima norma. Deve, pertanto, essere dichiarata l’illegittimità costituzionale dell’art. 24 della legge reg. Basilicata n. 38 del 2018»</a:t>
            </a:r>
          </a:p>
          <a:p>
            <a:endParaRPr lang="it-IT" sz="2400" dirty="0"/>
          </a:p>
        </p:txBody>
      </p:sp>
    </p:spTree>
    <p:extLst>
      <p:ext uri="{BB962C8B-B14F-4D97-AF65-F5344CB8AC3E}">
        <p14:creationId xmlns:p14="http://schemas.microsoft.com/office/powerpoint/2010/main" val="17705760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FA8EBBC-B9C3-359A-5534-35E62F8DDCD9}"/>
              </a:ext>
            </a:extLst>
          </p:cNvPr>
          <p:cNvSpPr>
            <a:spLocks noGrp="1"/>
          </p:cNvSpPr>
          <p:nvPr>
            <p:ph idx="1"/>
          </p:nvPr>
        </p:nvSpPr>
        <p:spPr>
          <a:xfrm>
            <a:off x="584200" y="685800"/>
            <a:ext cx="10769600" cy="4807990"/>
          </a:xfrm>
        </p:spPr>
        <p:txBody>
          <a:bodyPr>
            <a:normAutofit lnSpcReduction="10000"/>
          </a:bodyPr>
          <a:lstStyle/>
          <a:p>
            <a:pPr algn="just"/>
            <a:r>
              <a:rPr lang="en-US" dirty="0">
                <a:solidFill>
                  <a:schemeClr val="tx2"/>
                </a:solidFill>
                <a:latin typeface="Garamond" panose="02020404030301010803" pitchFamily="18" charset="0"/>
              </a:rPr>
              <a:t>Principio di </a:t>
            </a:r>
            <a:r>
              <a:rPr lang="en-US" dirty="0" err="1">
                <a:solidFill>
                  <a:schemeClr val="tx2"/>
                </a:solidFill>
                <a:latin typeface="Garamond" panose="02020404030301010803" pitchFamily="18" charset="0"/>
              </a:rPr>
              <a:t>imparzialità</a:t>
            </a:r>
            <a:endParaRPr lang="en-US" dirty="0">
              <a:solidFill>
                <a:schemeClr val="tx2"/>
              </a:solidFill>
              <a:latin typeface="Garamond" panose="02020404030301010803" pitchFamily="18" charset="0"/>
            </a:endParaRPr>
          </a:p>
          <a:p>
            <a:pPr marL="0" indent="0" algn="just">
              <a:buNone/>
            </a:pPr>
            <a:r>
              <a:rPr lang="it-IT" dirty="0">
                <a:latin typeface="Garamond" panose="02020404030301010803" pitchFamily="18" charset="0"/>
              </a:rPr>
              <a:t>Il principio di imparzialità si è sviluppato originariamente nell’ordinamento anglosassone, in conformità alla specificità dello Stato liberale inglese e alla correlativa genesi del sistema di diritto amministrativo. La tradizione della rule of </a:t>
            </a:r>
            <a:r>
              <a:rPr lang="it-IT" dirty="0" err="1">
                <a:latin typeface="Garamond" panose="02020404030301010803" pitchFamily="18" charset="0"/>
              </a:rPr>
              <a:t>law</a:t>
            </a:r>
            <a:r>
              <a:rPr lang="it-IT" dirty="0">
                <a:latin typeface="Garamond" panose="02020404030301010803" pitchFamily="18" charset="0"/>
              </a:rPr>
              <a:t>, infatti, non solo ha determinato una più lenta espansione dei corpi burocratici ma ne ha anche limitato, a differenza degli ordinamenti continentali, le prerogative speciali, nell’ottica di modello di common </a:t>
            </a:r>
            <a:r>
              <a:rPr lang="it-IT" dirty="0" err="1">
                <a:latin typeface="Garamond" panose="02020404030301010803" pitchFamily="18" charset="0"/>
              </a:rPr>
              <a:t>law</a:t>
            </a:r>
            <a:r>
              <a:rPr lang="it-IT" dirty="0">
                <a:latin typeface="Garamond" panose="02020404030301010803" pitchFamily="18" charset="0"/>
              </a:rPr>
              <a:t> che sottopone tutti i soggetti al medesimo diritto </a:t>
            </a:r>
          </a:p>
          <a:p>
            <a:pPr marL="0" indent="0" algn="just">
              <a:buNone/>
            </a:pPr>
            <a:r>
              <a:rPr lang="it-IT" dirty="0">
                <a:latin typeface="Garamond" panose="02020404030301010803" pitchFamily="18" charset="0"/>
              </a:rPr>
              <a:t>Dalla cultura anglosassone, esso si è diffuso permeando la cultura giuridica continentale: è un principio caratterizzante l’ordinamento dell’Unione europea ed è saldamente ancorato all’interno del sistema costituzionale italiano</a:t>
            </a:r>
          </a:p>
        </p:txBody>
      </p:sp>
    </p:spTree>
    <p:extLst>
      <p:ext uri="{BB962C8B-B14F-4D97-AF65-F5344CB8AC3E}">
        <p14:creationId xmlns:p14="http://schemas.microsoft.com/office/powerpoint/2010/main" val="921251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EFA8EBBC-B9C3-359A-5534-35E62F8DDCD9}"/>
              </a:ext>
            </a:extLst>
          </p:cNvPr>
          <p:cNvSpPr>
            <a:spLocks noGrp="1"/>
          </p:cNvSpPr>
          <p:nvPr>
            <p:ph idx="1"/>
          </p:nvPr>
        </p:nvSpPr>
        <p:spPr>
          <a:xfrm>
            <a:off x="584200" y="685800"/>
            <a:ext cx="10769600" cy="4807990"/>
          </a:xfrm>
        </p:spPr>
        <p:txBody>
          <a:bodyPr>
            <a:normAutofit fontScale="85000" lnSpcReduction="20000"/>
          </a:bodyPr>
          <a:lstStyle/>
          <a:p>
            <a:pPr algn="just"/>
            <a:r>
              <a:rPr lang="en-US" sz="3300" dirty="0">
                <a:solidFill>
                  <a:schemeClr val="tx2"/>
                </a:solidFill>
                <a:latin typeface="Garamond" panose="02020404030301010803" pitchFamily="18" charset="0"/>
              </a:rPr>
              <a:t>Principio di </a:t>
            </a:r>
            <a:r>
              <a:rPr lang="en-US" sz="3300" dirty="0" err="1">
                <a:solidFill>
                  <a:schemeClr val="tx2"/>
                </a:solidFill>
                <a:latin typeface="Garamond" panose="02020404030301010803" pitchFamily="18" charset="0"/>
              </a:rPr>
              <a:t>imparzialità</a:t>
            </a:r>
            <a:endParaRPr lang="en-US" sz="3300" dirty="0">
              <a:solidFill>
                <a:schemeClr val="tx2"/>
              </a:solidFill>
              <a:latin typeface="Garamond" panose="02020404030301010803" pitchFamily="18" charset="0"/>
            </a:endParaRPr>
          </a:p>
          <a:p>
            <a:pPr marL="0" indent="0" algn="just">
              <a:buNone/>
            </a:pPr>
            <a:r>
              <a:rPr lang="it-IT" dirty="0">
                <a:latin typeface="Garamond" panose="02020404030301010803" pitchFamily="18" charset="0"/>
              </a:rPr>
              <a:t>Il combinato disposto degli art. 3 e 97 Cost. disegna un preciso obbligo per la pubblica amministrazione di svolgere la propria attività nel pieno rispetto della giustizia, evitando ogni discriminazione e arbitrio nell’attuazione dell’interesse pubblico. Il principio di imparzialità si esplicita, dunque, sia sul piano dell’organizzazione sia su quello dell’attività; diventa principio generale che guida l’intera vita amministrativa, dal reclutamento del personale attraverso il meccanismo concorsuale, alla definizione delle sfere di competenza, al rapporto tra organi e uffici, alle modalità di svolgimento della stessa funzione pubblica.</a:t>
            </a:r>
          </a:p>
          <a:p>
            <a:pPr marL="0" indent="0" algn="just">
              <a:buNone/>
            </a:pPr>
            <a:r>
              <a:rPr lang="it-IT" dirty="0">
                <a:latin typeface="Garamond" panose="02020404030301010803" pitchFamily="18" charset="0"/>
              </a:rPr>
              <a:t>Dal precetto costituzionale di imparzialità derivano: l’ammissione di tutti i soggetti, indiscriminatamente, al godimento dei servizi pubblici; il divieto di qualsiasi favoritismo e l’illegittimità degli atti amministrativi emanati senza previa valutazione di tutti gli interessi, pubblici e privati; l’obbligo per i funzionari (e il correlativo diritto di ricusazione per i cittadini) di astenersi dal partecipare a quegli atti in cui essi abbiano, direttamente o per interposta persona, un qualche interesse; la prevalenza dell’elemento tecnico su quello politico nella composizione delle commissioni giudicatrici di concorsi e gare pubbliche (Corte cost., </a:t>
            </a:r>
            <a:r>
              <a:rPr lang="it-IT" dirty="0" err="1">
                <a:latin typeface="Garamond" panose="02020404030301010803" pitchFamily="18" charset="0"/>
              </a:rPr>
              <a:t>sent</a:t>
            </a:r>
            <a:r>
              <a:rPr lang="it-IT" dirty="0">
                <a:latin typeface="Garamond" panose="02020404030301010803" pitchFamily="18" charset="0"/>
              </a:rPr>
              <a:t>. n. 453/1990)</a:t>
            </a:r>
          </a:p>
        </p:txBody>
      </p:sp>
    </p:spTree>
    <p:extLst>
      <p:ext uri="{BB962C8B-B14F-4D97-AF65-F5344CB8AC3E}">
        <p14:creationId xmlns:p14="http://schemas.microsoft.com/office/powerpoint/2010/main" val="6138358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31B075-9DA6-22F5-5A1F-9AD34F6E30E5}"/>
              </a:ext>
            </a:extLst>
          </p:cNvPr>
          <p:cNvSpPr>
            <a:spLocks noGrp="1"/>
          </p:cNvSpPr>
          <p:nvPr>
            <p:ph type="title"/>
          </p:nvPr>
        </p:nvSpPr>
        <p:spPr/>
        <p:txBody>
          <a:bodyPr/>
          <a:lstStyle/>
          <a:p>
            <a:r>
              <a:rPr lang="it-IT" b="0" i="0" dirty="0">
                <a:solidFill>
                  <a:srgbClr val="1A1918"/>
                </a:solidFill>
                <a:effectLst/>
                <a:latin typeface="Garamond" panose="02020404030301010803" pitchFamily="18" charset="0"/>
              </a:rPr>
              <a:t>Cons. St., Ad. </a:t>
            </a:r>
            <a:r>
              <a:rPr lang="it-IT" b="0" i="0" dirty="0" err="1">
                <a:solidFill>
                  <a:srgbClr val="1A1918"/>
                </a:solidFill>
                <a:effectLst/>
                <a:latin typeface="Garamond" panose="02020404030301010803" pitchFamily="18" charset="0"/>
              </a:rPr>
              <a:t>Plen</a:t>
            </a:r>
            <a:r>
              <a:rPr lang="it-IT" b="0" i="0" dirty="0">
                <a:solidFill>
                  <a:srgbClr val="1A1918"/>
                </a:solidFill>
                <a:effectLst/>
                <a:latin typeface="Garamond" panose="02020404030301010803" pitchFamily="18" charset="0"/>
              </a:rPr>
              <a:t>., 28 luglio 2011, n. 14</a:t>
            </a:r>
            <a:endParaRPr lang="it-IT" dirty="0">
              <a:latin typeface="Garamond" panose="02020404030301010803" pitchFamily="18" charset="0"/>
            </a:endParaRPr>
          </a:p>
        </p:txBody>
      </p:sp>
      <p:sp>
        <p:nvSpPr>
          <p:cNvPr id="3" name="Segnaposto contenuto 2">
            <a:extLst>
              <a:ext uri="{FF2B5EF4-FFF2-40B4-BE49-F238E27FC236}">
                <a16:creationId xmlns:a16="http://schemas.microsoft.com/office/drawing/2014/main" id="{F5A0AC67-8CD5-A326-E747-5E1A64C2EA99}"/>
              </a:ext>
            </a:extLst>
          </p:cNvPr>
          <p:cNvSpPr>
            <a:spLocks noGrp="1"/>
          </p:cNvSpPr>
          <p:nvPr>
            <p:ph idx="1"/>
          </p:nvPr>
        </p:nvSpPr>
        <p:spPr/>
        <p:txBody>
          <a:bodyPr/>
          <a:lstStyle/>
          <a:p>
            <a:pPr marL="0" indent="0" algn="just">
              <a:buNone/>
            </a:pPr>
            <a:r>
              <a:rPr lang="it-IT" dirty="0">
                <a:latin typeface="Garamond" panose="02020404030301010803" pitchFamily="18" charset="0"/>
              </a:rPr>
              <a:t>In materia di reclutamento del personale amministrativo, l’utilizzo dello </a:t>
            </a:r>
            <a:r>
              <a:rPr lang="it-IT" b="1" dirty="0">
                <a:latin typeface="Garamond" panose="02020404030301010803" pitchFamily="18" charset="0"/>
              </a:rPr>
              <a:t>scorrimento della graduatoria </a:t>
            </a:r>
            <a:r>
              <a:rPr lang="it-IT" dirty="0">
                <a:latin typeface="Garamond" panose="02020404030301010803" pitchFamily="18" charset="0"/>
              </a:rPr>
              <a:t>preesistente ed efficace rappresenta ormai la regola generale, attuativa del </a:t>
            </a:r>
            <a:r>
              <a:rPr lang="it-IT" b="1" dirty="0">
                <a:latin typeface="Garamond" panose="02020404030301010803" pitchFamily="18" charset="0"/>
              </a:rPr>
              <a:t>principio di imparzialità </a:t>
            </a:r>
            <a:r>
              <a:rPr lang="it-IT" dirty="0">
                <a:latin typeface="Garamond" panose="02020404030301010803" pitchFamily="18" charset="0"/>
              </a:rPr>
              <a:t>di cui all’art. 97 Cost., mentre l’indizione del nuovo concorso costituisce l’eccezione e richiede un’apposita e approfondita motivazione, che dia conto del sacrificio imposto ai concorrenti idonei e delle preminenti esigenze di interesse pubblico</a:t>
            </a:r>
          </a:p>
        </p:txBody>
      </p:sp>
    </p:spTree>
    <p:extLst>
      <p:ext uri="{BB962C8B-B14F-4D97-AF65-F5344CB8AC3E}">
        <p14:creationId xmlns:p14="http://schemas.microsoft.com/office/powerpoint/2010/main" val="9016056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3" name="Segnaposto contenuto 2">
            <a:extLst>
              <a:ext uri="{FF2B5EF4-FFF2-40B4-BE49-F238E27FC236}">
                <a16:creationId xmlns:a16="http://schemas.microsoft.com/office/drawing/2014/main" id="{C8F7B6BF-B02E-4A54-8CA7-C1125BB4AC5E}"/>
              </a:ext>
            </a:extLst>
          </p:cNvPr>
          <p:cNvSpPr>
            <a:spLocks noGrp="1"/>
          </p:cNvSpPr>
          <p:nvPr>
            <p:ph idx="1"/>
          </p:nvPr>
        </p:nvSpPr>
        <p:spPr>
          <a:xfrm>
            <a:off x="838200" y="1825625"/>
            <a:ext cx="10515600" cy="4351338"/>
          </a:xfrm>
        </p:spPr>
        <p:txBody>
          <a:bodyPr>
            <a:normAutofit/>
          </a:bodyPr>
          <a:lstStyle/>
          <a:p>
            <a:r>
              <a:rPr lang="it-IT" sz="2200">
                <a:latin typeface="Garamond" panose="02020404030301010803" pitchFamily="18" charset="0"/>
              </a:rPr>
              <a:t>Fatti: Approvata la graduatoria di un concorso pubblico diretto alla copertura di un posto di categoria C bandito dall’Università del Salento, quest’ultima, per coprire successivi posti vacanti, procedeva allo “scorrimento” della graduatoria assumendo varie unità di personale tra i soggetti risultati idonei, ma non vincitori. In un secondo momento, tuttavia, </a:t>
            </a:r>
            <a:r>
              <a:rPr lang="it-IT" sz="2200" b="1">
                <a:latin typeface="Garamond" panose="02020404030301010803" pitchFamily="18" charset="0"/>
              </a:rPr>
              <a:t>l’Università, invece di continuare ad assumere personale tramite lo “scorrimento” della graduatoria, decideva di indire una nuova selezione pubblica.</a:t>
            </a:r>
          </a:p>
          <a:p>
            <a:r>
              <a:rPr lang="it-IT" sz="2200">
                <a:latin typeface="Garamond" panose="02020404030301010803" pitchFamily="18" charset="0"/>
              </a:rPr>
              <a:t>Doglianze: Alcuni candidati, idonei, ma non vincitori del concorso pubblico originariamente bandito lo impugnavano asserendo in particolare che l’Università, per la copertura dei posti ancora vacanti, avrebbe dovuto prioritariamente utilizzare le preesistenti graduatorie. Risultati soccombenti in primo grado, impugnavano la decisione del TAR dinanzi alla VI Sezione del Consiglio di Stato, la quale, a sua volta, rimetteva l’esame del ricorso all’Adunanza Plenaria.</a:t>
            </a:r>
          </a:p>
        </p:txBody>
      </p:sp>
    </p:spTree>
    <p:extLst>
      <p:ext uri="{BB962C8B-B14F-4D97-AF65-F5344CB8AC3E}">
        <p14:creationId xmlns:p14="http://schemas.microsoft.com/office/powerpoint/2010/main" val="34134622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97EF441C-141F-428F-E261-5DF3D89FF810}"/>
              </a:ext>
            </a:extLst>
          </p:cNvPr>
          <p:cNvSpPr>
            <a:spLocks noGrp="1"/>
          </p:cNvSpPr>
          <p:nvPr>
            <p:ph idx="1"/>
          </p:nvPr>
        </p:nvSpPr>
        <p:spPr>
          <a:xfrm>
            <a:off x="838200" y="1929384"/>
            <a:ext cx="10515600" cy="4251960"/>
          </a:xfrm>
        </p:spPr>
        <p:txBody>
          <a:bodyPr>
            <a:normAutofit/>
          </a:bodyPr>
          <a:lstStyle/>
          <a:p>
            <a:pPr algn="just"/>
            <a:r>
              <a:rPr lang="it-IT" sz="2200" dirty="0">
                <a:latin typeface="Garamond" panose="02020404030301010803" pitchFamily="18" charset="0"/>
              </a:rPr>
              <a:t>Decisione: L’ordinanza di rinvio compie un’analitica ricognizione delle opinioni espresse dalla giurisprudenza, evidenziando l’esistenza di due principali orientamenti interpretativi contrapposti, ai quali si affiancano, comunque, ulteriori indirizzi ermeneutici.</a:t>
            </a:r>
          </a:p>
          <a:p>
            <a:pPr algn="just"/>
            <a:r>
              <a:rPr lang="it-IT" sz="2200" dirty="0">
                <a:latin typeface="Garamond" panose="02020404030301010803" pitchFamily="18" charset="0"/>
              </a:rPr>
              <a:t>Una prima tesi, definita “tradizionale”, sostiene che l’indizione di un nuovo concorso, anche in presenza di graduatorie valide ed efficaci, costituisca sempre la regola, ritenuta di diretta derivazione costituzionale, e, pertanto, non debba essere corredata da alcuna specifica motivazione. </a:t>
            </a:r>
          </a:p>
          <a:p>
            <a:pPr algn="just"/>
            <a:r>
              <a:rPr lang="it-IT" sz="2200" dirty="0">
                <a:latin typeface="Garamond" panose="02020404030301010803" pitchFamily="18" charset="0"/>
              </a:rPr>
              <a:t>La tesi opposta, tuttora minoritaria ed emersa più recentemente, ritiene, al contrario che, in ogni caso, anche la determinazione di indizione di un nuovo concorso, al pari di tutti gli atti amministrativi costituenti l’esito di una scelta fra più alternative, debba essere adeguatamente motivata, pure con riguardo alla valutazione degli interessi dei candidati idonei collocati in graduatorie ancora efficaci»</a:t>
            </a:r>
          </a:p>
        </p:txBody>
      </p:sp>
    </p:spTree>
    <p:extLst>
      <p:ext uri="{BB962C8B-B14F-4D97-AF65-F5344CB8AC3E}">
        <p14:creationId xmlns:p14="http://schemas.microsoft.com/office/powerpoint/2010/main" val="2796754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C7E33D5-4795-C20F-B4B9-09A45C7F1EA5}"/>
            </a:ext>
          </a:extLst>
        </p:cNvPr>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9" name="Arc 18">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1AE9EDCF-B81C-AD54-709C-7B9A30E03251}"/>
              </a:ext>
            </a:extLst>
          </p:cNvPr>
          <p:cNvSpPr>
            <a:spLocks noGrp="1"/>
          </p:cNvSpPr>
          <p:nvPr>
            <p:ph idx="1"/>
          </p:nvPr>
        </p:nvSpPr>
        <p:spPr>
          <a:xfrm>
            <a:off x="838200" y="1825625"/>
            <a:ext cx="10515600" cy="4351338"/>
          </a:xfrm>
        </p:spPr>
        <p:txBody>
          <a:bodyPr>
            <a:normAutofit/>
          </a:bodyPr>
          <a:lstStyle/>
          <a:p>
            <a:pPr marL="0" indent="0">
              <a:buNone/>
            </a:pPr>
            <a:r>
              <a:rPr lang="it-IT" b="0" i="0" dirty="0">
                <a:effectLst/>
                <a:latin typeface="Times New Roman" panose="02020603050405020304" pitchFamily="18" charset="0"/>
              </a:rPr>
              <a:t>La soluzione dell’Adunanza Plenaria del Consiglio di Stato n. 14/2011: “</a:t>
            </a:r>
            <a:r>
              <a:rPr lang="it-IT" b="0" i="1" dirty="0">
                <a:effectLst/>
                <a:latin typeface="Times New Roman" panose="02020603050405020304" pitchFamily="18" charset="0"/>
              </a:rPr>
              <a:t>In presenza di graduatorie concorsuali valide  ed efficaci, l’amministrazione,  se stabilisce di provvedere alla copertura de i posti vacanti, deve motivare la determinazione  riguardante le modalità di reclutamento del personale, anche qualora scelga l’indizione di un  nuovo concorso, in luogo dello scorri mento delle graduatorie vigenti</a:t>
            </a:r>
            <a:r>
              <a:rPr lang="it-IT" b="0" i="0" dirty="0">
                <a:effectLst/>
                <a:latin typeface="Times New Roman" panose="02020603050405020304" pitchFamily="18" charset="0"/>
              </a:rPr>
              <a:t>”</a:t>
            </a:r>
            <a:endParaRPr lang="it-IT" b="0" i="0">
              <a:effectLst/>
              <a:latin typeface="Times New Roman" panose="02020603050405020304" pitchFamily="18" charset="0"/>
            </a:endParaRPr>
          </a:p>
        </p:txBody>
      </p:sp>
    </p:spTree>
    <p:extLst>
      <p:ext uri="{BB962C8B-B14F-4D97-AF65-F5344CB8AC3E}">
        <p14:creationId xmlns:p14="http://schemas.microsoft.com/office/powerpoint/2010/main" val="20846394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60A8600B-0DB4-24C9-E738-A5A672A42707}"/>
              </a:ext>
            </a:extLst>
          </p:cNvPr>
          <p:cNvSpPr>
            <a:spLocks noGrp="1"/>
          </p:cNvSpPr>
          <p:nvPr>
            <p:ph type="title"/>
          </p:nvPr>
        </p:nvSpPr>
        <p:spPr>
          <a:xfrm>
            <a:off x="5297762" y="329184"/>
            <a:ext cx="6251110" cy="1783080"/>
          </a:xfrm>
        </p:spPr>
        <p:txBody>
          <a:bodyPr anchor="b">
            <a:normAutofit/>
          </a:bodyPr>
          <a:lstStyle/>
          <a:p>
            <a:pPr algn="just"/>
            <a:r>
              <a:rPr lang="it-IT" sz="2200" b="1" i="0" dirty="0">
                <a:effectLst/>
                <a:latin typeface="Garamond" panose="02020404030301010803" pitchFamily="18" charset="0"/>
              </a:rPr>
              <a:t>Il rapporto di coniugio viola il principio di imparzialità?</a:t>
            </a:r>
            <a:br>
              <a:rPr lang="it-IT" sz="2200" b="1" i="0" dirty="0">
                <a:effectLst/>
                <a:latin typeface="Garamond" panose="02020404030301010803" pitchFamily="18" charset="0"/>
              </a:rPr>
            </a:br>
            <a:br>
              <a:rPr lang="it-IT" sz="2200" b="1" i="0" dirty="0">
                <a:effectLst/>
                <a:latin typeface="Garamond" panose="02020404030301010803" pitchFamily="18" charset="0"/>
              </a:rPr>
            </a:br>
            <a:r>
              <a:rPr lang="it-IT" sz="2200" b="1" i="0" dirty="0">
                <a:effectLst/>
                <a:latin typeface="Garamond" panose="02020404030301010803" pitchFamily="18" charset="0"/>
              </a:rPr>
              <a:t>C. cost., 9 aprile 2019, n. 78</a:t>
            </a:r>
            <a:endParaRPr lang="it-IT" sz="2200" b="1" dirty="0">
              <a:latin typeface="Garamond" panose="02020404030301010803" pitchFamily="18" charset="0"/>
            </a:endParaRPr>
          </a:p>
        </p:txBody>
      </p:sp>
      <p:pic>
        <p:nvPicPr>
          <p:cNvPr id="5" name="Picture 4" descr="Una bilancia vintage">
            <a:extLst>
              <a:ext uri="{FF2B5EF4-FFF2-40B4-BE49-F238E27FC236}">
                <a16:creationId xmlns:a16="http://schemas.microsoft.com/office/drawing/2014/main" id="{70C40326-B679-611A-E7E0-3A7DACF644DC}"/>
              </a:ext>
            </a:extLst>
          </p:cNvPr>
          <p:cNvPicPr>
            <a:picLocks noChangeAspect="1"/>
          </p:cNvPicPr>
          <p:nvPr/>
        </p:nvPicPr>
        <p:blipFill>
          <a:blip r:embed="rId2"/>
          <a:srcRect r="-3" b="1830"/>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1"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8E1817DE-AC39-C20E-1928-BD8F2B6AB1B0}"/>
              </a:ext>
            </a:extLst>
          </p:cNvPr>
          <p:cNvSpPr>
            <a:spLocks noGrp="1"/>
          </p:cNvSpPr>
          <p:nvPr>
            <p:ph idx="1"/>
          </p:nvPr>
        </p:nvSpPr>
        <p:spPr>
          <a:xfrm>
            <a:off x="5297762" y="2706624"/>
            <a:ext cx="6251110" cy="3483864"/>
          </a:xfrm>
        </p:spPr>
        <p:txBody>
          <a:bodyPr>
            <a:normAutofit/>
          </a:bodyPr>
          <a:lstStyle/>
          <a:p>
            <a:pPr algn="just"/>
            <a:r>
              <a:rPr lang="it-IT" sz="1700" dirty="0">
                <a:latin typeface="Garamond" panose="02020404030301010803" pitchFamily="18" charset="0"/>
              </a:rPr>
              <a:t>Fatti: A fronte dell’impugnazione della decisione con cui il primo giudice annullava la nomina della vincitrice della procedura selettiva indetta dall’Università degli Studi di Catania per la chiamata di un professore di prima fascia, sul rilievo del rapporto di coniugio tra la vincitrice ed altro professore appartenente allo stesso dipartimento che aveva chiesto l’attivazione di detta procedura, il Consiglio di giustizia amministrativa per la Regione Siciliana sollevava, in riferimento agli artt. 3 e 97 della Costituzione, questione di legittimità costituzionale dell’art. 18, comma 1, lettera b), ultimo periodo, della legge 30 dicembre2010, n. 240 (Norme in materia di organizzazione delle università, di personale accademico e reclutamento, nonché delega al Governo per incentivare la qualità e l’efficienza del sistema universitario)</a:t>
            </a:r>
          </a:p>
        </p:txBody>
      </p:sp>
    </p:spTree>
    <p:extLst>
      <p:ext uri="{BB962C8B-B14F-4D97-AF65-F5344CB8AC3E}">
        <p14:creationId xmlns:p14="http://schemas.microsoft.com/office/powerpoint/2010/main" val="1838488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87BF42CA-AD55-48B4-8949-C4DCA60A6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6AE1D3D-3106-4CB2-AA7C-0C1642AC0F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20" name="Group 19">
            <a:extLst>
              <a:ext uri="{FF2B5EF4-FFF2-40B4-BE49-F238E27FC236}">
                <a16:creationId xmlns:a16="http://schemas.microsoft.com/office/drawing/2014/main" id="{0A31B6AF-B711-4CDB-8C2B-16E963DDC4C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37" y="0"/>
            <a:ext cx="5646974" cy="6483075"/>
            <a:chOff x="-19221" y="0"/>
            <a:chExt cx="5646974" cy="6483075"/>
          </a:xfrm>
        </p:grpSpPr>
        <p:sp>
          <p:nvSpPr>
            <p:cNvPr id="21" name="Freeform: Shape 20">
              <a:extLst>
                <a:ext uri="{FF2B5EF4-FFF2-40B4-BE49-F238E27FC236}">
                  <a16:creationId xmlns:a16="http://schemas.microsoft.com/office/drawing/2014/main" id="{CA818331-E13C-49C6-B98D-A60AD0E85A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16610"/>
              <a:ext cx="5535001" cy="6250127"/>
            </a:xfrm>
            <a:custGeom>
              <a:avLst/>
              <a:gdLst>
                <a:gd name="connsiteX0" fmla="*/ 2510242 w 5535001"/>
                <a:gd name="connsiteY0" fmla="*/ 174 h 6250127"/>
                <a:gd name="connsiteX1" fmla="*/ 2550551 w 5535001"/>
                <a:gd name="connsiteY1" fmla="*/ 510 h 6250127"/>
                <a:gd name="connsiteX2" fmla="*/ 2629490 w 5535001"/>
                <a:gd name="connsiteY2" fmla="*/ 3757 h 6250127"/>
                <a:gd name="connsiteX3" fmla="*/ 2708317 w 5535001"/>
                <a:gd name="connsiteY3" fmla="*/ 7229 h 6250127"/>
                <a:gd name="connsiteX4" fmla="*/ 2787256 w 5535001"/>
                <a:gd name="connsiteY4" fmla="*/ 14619 h 6250127"/>
                <a:gd name="connsiteX5" fmla="*/ 3408467 w 5535001"/>
                <a:gd name="connsiteY5" fmla="*/ 145064 h 6250127"/>
                <a:gd name="connsiteX6" fmla="*/ 3557723 w 5535001"/>
                <a:gd name="connsiteY6" fmla="*/ 199593 h 6250127"/>
                <a:gd name="connsiteX7" fmla="*/ 3594337 w 5535001"/>
                <a:gd name="connsiteY7" fmla="*/ 214597 h 6250127"/>
                <a:gd name="connsiteX8" fmla="*/ 3630616 w 5535001"/>
                <a:gd name="connsiteY8" fmla="*/ 230385 h 6250127"/>
                <a:gd name="connsiteX9" fmla="*/ 3703172 w 5535001"/>
                <a:gd name="connsiteY9" fmla="*/ 262073 h 6250127"/>
                <a:gd name="connsiteX10" fmla="*/ 3739003 w 5535001"/>
                <a:gd name="connsiteY10" fmla="*/ 278756 h 6250127"/>
                <a:gd name="connsiteX11" fmla="*/ 3756806 w 5535001"/>
                <a:gd name="connsiteY11" fmla="*/ 287266 h 6250127"/>
                <a:gd name="connsiteX12" fmla="*/ 3773714 w 5535001"/>
                <a:gd name="connsiteY12" fmla="*/ 297567 h 6250127"/>
                <a:gd name="connsiteX13" fmla="*/ 3840784 w 5535001"/>
                <a:gd name="connsiteY13" fmla="*/ 339332 h 6250127"/>
                <a:gd name="connsiteX14" fmla="*/ 3873927 w 5535001"/>
                <a:gd name="connsiteY14" fmla="*/ 360495 h 6250127"/>
                <a:gd name="connsiteX15" fmla="*/ 3906062 w 5535001"/>
                <a:gd name="connsiteY15" fmla="*/ 383001 h 6250127"/>
                <a:gd name="connsiteX16" fmla="*/ 3969662 w 5535001"/>
                <a:gd name="connsiteY16" fmla="*/ 428572 h 6250127"/>
                <a:gd name="connsiteX17" fmla="*/ 4423029 w 5535001"/>
                <a:gd name="connsiteY17" fmla="*/ 837600 h 6250127"/>
                <a:gd name="connsiteX18" fmla="*/ 4474647 w 5535001"/>
                <a:gd name="connsiteY18" fmla="*/ 891569 h 6250127"/>
                <a:gd name="connsiteX19" fmla="*/ 4524250 w 5535001"/>
                <a:gd name="connsiteY19" fmla="*/ 946883 h 6250127"/>
                <a:gd name="connsiteX20" fmla="*/ 4573965 w 5535001"/>
                <a:gd name="connsiteY20" fmla="*/ 1001748 h 6250127"/>
                <a:gd name="connsiteX21" fmla="*/ 4622224 w 5535001"/>
                <a:gd name="connsiteY21" fmla="*/ 1057509 h 6250127"/>
                <a:gd name="connsiteX22" fmla="*/ 4717510 w 5535001"/>
                <a:gd name="connsiteY22" fmla="*/ 1169143 h 6250127"/>
                <a:gd name="connsiteX23" fmla="*/ 4764986 w 5535001"/>
                <a:gd name="connsiteY23" fmla="*/ 1224681 h 6250127"/>
                <a:gd name="connsiteX24" fmla="*/ 4813021 w 5535001"/>
                <a:gd name="connsiteY24" fmla="*/ 1279994 h 6250127"/>
                <a:gd name="connsiteX25" fmla="*/ 5001915 w 5535001"/>
                <a:gd name="connsiteY25" fmla="*/ 1506846 h 6250127"/>
                <a:gd name="connsiteX26" fmla="*/ 5170542 w 5535001"/>
                <a:gd name="connsiteY26" fmla="*/ 1751165 h 6250127"/>
                <a:gd name="connsiteX27" fmla="*/ 5428969 w 5535001"/>
                <a:gd name="connsiteY27" fmla="*/ 2293660 h 6250127"/>
                <a:gd name="connsiteX28" fmla="*/ 5534893 w 5535001"/>
                <a:gd name="connsiteY28" fmla="*/ 2899307 h 6250127"/>
                <a:gd name="connsiteX29" fmla="*/ 5508804 w 5535001"/>
                <a:gd name="connsiteY29" fmla="*/ 3211144 h 6250127"/>
                <a:gd name="connsiteX30" fmla="*/ 5426282 w 5535001"/>
                <a:gd name="connsiteY30" fmla="*/ 3513352 h 6250127"/>
                <a:gd name="connsiteX31" fmla="*/ 5248250 w 5535001"/>
                <a:gd name="connsiteY31" fmla="*/ 4030542 h 6250127"/>
                <a:gd name="connsiteX32" fmla="*/ 5208612 w 5535001"/>
                <a:gd name="connsiteY32" fmla="*/ 4161771 h 6250127"/>
                <a:gd name="connsiteX33" fmla="*/ 5170318 w 5535001"/>
                <a:gd name="connsiteY33" fmla="*/ 4294680 h 6250127"/>
                <a:gd name="connsiteX34" fmla="*/ 5132248 w 5535001"/>
                <a:gd name="connsiteY34" fmla="*/ 4430164 h 6250127"/>
                <a:gd name="connsiteX35" fmla="*/ 5112765 w 5535001"/>
                <a:gd name="connsiteY35" fmla="*/ 4498914 h 6250127"/>
                <a:gd name="connsiteX36" fmla="*/ 5091715 w 5535001"/>
                <a:gd name="connsiteY36" fmla="*/ 4569119 h 6250127"/>
                <a:gd name="connsiteX37" fmla="*/ 5068985 w 5535001"/>
                <a:gd name="connsiteY37" fmla="*/ 4640220 h 6250127"/>
                <a:gd name="connsiteX38" fmla="*/ 5043904 w 5535001"/>
                <a:gd name="connsiteY38" fmla="*/ 4712105 h 6250127"/>
                <a:gd name="connsiteX39" fmla="*/ 5015799 w 5535001"/>
                <a:gd name="connsiteY39" fmla="*/ 4784438 h 6250127"/>
                <a:gd name="connsiteX40" fmla="*/ 4982880 w 5535001"/>
                <a:gd name="connsiteY40" fmla="*/ 4856435 h 6250127"/>
                <a:gd name="connsiteX41" fmla="*/ 4817276 w 5535001"/>
                <a:gd name="connsiteY41" fmla="*/ 5125275 h 6250127"/>
                <a:gd name="connsiteX42" fmla="*/ 4618753 w 5535001"/>
                <a:gd name="connsiteY42" fmla="*/ 5355374 h 6250127"/>
                <a:gd name="connsiteX43" fmla="*/ 4566575 w 5535001"/>
                <a:gd name="connsiteY43" fmla="*/ 5408560 h 6250127"/>
                <a:gd name="connsiteX44" fmla="*/ 4513837 w 5535001"/>
                <a:gd name="connsiteY44" fmla="*/ 5461186 h 6250127"/>
                <a:gd name="connsiteX45" fmla="*/ 4459531 w 5535001"/>
                <a:gd name="connsiteY45" fmla="*/ 5512580 h 6250127"/>
                <a:gd name="connsiteX46" fmla="*/ 4404554 w 5535001"/>
                <a:gd name="connsiteY46" fmla="*/ 5563526 h 6250127"/>
                <a:gd name="connsiteX47" fmla="*/ 4348009 w 5535001"/>
                <a:gd name="connsiteY47" fmla="*/ 5613017 h 6250127"/>
                <a:gd name="connsiteX48" fmla="*/ 4290568 w 5535001"/>
                <a:gd name="connsiteY48" fmla="*/ 5661948 h 6250127"/>
                <a:gd name="connsiteX49" fmla="*/ 4276124 w 5535001"/>
                <a:gd name="connsiteY49" fmla="*/ 5674153 h 6250127"/>
                <a:gd name="connsiteX50" fmla="*/ 4261120 w 5535001"/>
                <a:gd name="connsiteY50" fmla="*/ 5685798 h 6250127"/>
                <a:gd name="connsiteX51" fmla="*/ 4231112 w 5535001"/>
                <a:gd name="connsiteY51" fmla="*/ 5708976 h 6250127"/>
                <a:gd name="connsiteX52" fmla="*/ 4170984 w 5535001"/>
                <a:gd name="connsiteY52" fmla="*/ 5755443 h 6250127"/>
                <a:gd name="connsiteX53" fmla="*/ 4046025 w 5535001"/>
                <a:gd name="connsiteY53" fmla="*/ 5843228 h 6250127"/>
                <a:gd name="connsiteX54" fmla="*/ 3915356 w 5535001"/>
                <a:gd name="connsiteY54" fmla="*/ 5923735 h 6250127"/>
                <a:gd name="connsiteX55" fmla="*/ 3346323 w 5535001"/>
                <a:gd name="connsiteY55" fmla="*/ 6158872 h 6250127"/>
                <a:gd name="connsiteX56" fmla="*/ 2743476 w 5535001"/>
                <a:gd name="connsiteY56" fmla="*/ 6247328 h 6250127"/>
                <a:gd name="connsiteX57" fmla="*/ 2668120 w 5535001"/>
                <a:gd name="connsiteY57" fmla="*/ 6249344 h 6250127"/>
                <a:gd name="connsiteX58" fmla="*/ 2630498 w 5535001"/>
                <a:gd name="connsiteY58" fmla="*/ 6250127 h 6250127"/>
                <a:gd name="connsiteX59" fmla="*/ 2592988 w 5535001"/>
                <a:gd name="connsiteY59" fmla="*/ 6249568 h 6250127"/>
                <a:gd name="connsiteX60" fmla="*/ 2518080 w 5535001"/>
                <a:gd name="connsiteY60" fmla="*/ 6247777 h 6250127"/>
                <a:gd name="connsiteX61" fmla="*/ 2442948 w 5535001"/>
                <a:gd name="connsiteY61" fmla="*/ 6244529 h 6250127"/>
                <a:gd name="connsiteX62" fmla="*/ 2291676 w 5535001"/>
                <a:gd name="connsiteY62" fmla="*/ 6232213 h 6250127"/>
                <a:gd name="connsiteX63" fmla="*/ 2141412 w 5535001"/>
                <a:gd name="connsiteY63" fmla="*/ 6212394 h 6250127"/>
                <a:gd name="connsiteX64" fmla="*/ 1992715 w 5535001"/>
                <a:gd name="connsiteY64" fmla="*/ 6184961 h 6250127"/>
                <a:gd name="connsiteX65" fmla="*/ 1845811 w 5535001"/>
                <a:gd name="connsiteY65" fmla="*/ 6151034 h 6250127"/>
                <a:gd name="connsiteX66" fmla="*/ 1701033 w 5535001"/>
                <a:gd name="connsiteY66" fmla="*/ 6110724 h 6250127"/>
                <a:gd name="connsiteX67" fmla="*/ 1629484 w 5535001"/>
                <a:gd name="connsiteY67" fmla="*/ 6088219 h 6250127"/>
                <a:gd name="connsiteX68" fmla="*/ 1558383 w 5535001"/>
                <a:gd name="connsiteY68" fmla="*/ 6064929 h 6250127"/>
                <a:gd name="connsiteX69" fmla="*/ 1011968 w 5535001"/>
                <a:gd name="connsiteY69" fmla="*/ 5828896 h 6250127"/>
                <a:gd name="connsiteX70" fmla="*/ 511237 w 5535001"/>
                <a:gd name="connsiteY70" fmla="*/ 5512356 h 6250127"/>
                <a:gd name="connsiteX71" fmla="*/ 395572 w 5535001"/>
                <a:gd name="connsiteY71" fmla="*/ 5419757 h 6250127"/>
                <a:gd name="connsiteX72" fmla="*/ 284722 w 5535001"/>
                <a:gd name="connsiteY72" fmla="*/ 5321559 h 6250127"/>
                <a:gd name="connsiteX73" fmla="*/ 257513 w 5535001"/>
                <a:gd name="connsiteY73" fmla="*/ 5296477 h 6250127"/>
                <a:gd name="connsiteX74" fmla="*/ 243853 w 5535001"/>
                <a:gd name="connsiteY74" fmla="*/ 5283937 h 6250127"/>
                <a:gd name="connsiteX75" fmla="*/ 230752 w 5535001"/>
                <a:gd name="connsiteY75" fmla="*/ 5270836 h 6250127"/>
                <a:gd name="connsiteX76" fmla="*/ 178574 w 5535001"/>
                <a:gd name="connsiteY76" fmla="*/ 5218322 h 6250127"/>
                <a:gd name="connsiteX77" fmla="*/ 126508 w 5535001"/>
                <a:gd name="connsiteY77" fmla="*/ 5165584 h 6250127"/>
                <a:gd name="connsiteX78" fmla="*/ 76345 w 5535001"/>
                <a:gd name="connsiteY78" fmla="*/ 5111167 h 6250127"/>
                <a:gd name="connsiteX79" fmla="*/ 26407 w 5535001"/>
                <a:gd name="connsiteY79" fmla="*/ 5056413 h 6250127"/>
                <a:gd name="connsiteX80" fmla="*/ 0 w 5535001"/>
                <a:gd name="connsiteY80" fmla="*/ 5024776 h 6250127"/>
                <a:gd name="connsiteX81" fmla="*/ 0 w 5535001"/>
                <a:gd name="connsiteY81" fmla="*/ 4492798 h 6250127"/>
                <a:gd name="connsiteX82" fmla="*/ 28534 w 5535001"/>
                <a:gd name="connsiteY82" fmla="*/ 4537879 h 6250127"/>
                <a:gd name="connsiteX83" fmla="*/ 66604 w 5535001"/>
                <a:gd name="connsiteY83" fmla="*/ 4592745 h 6250127"/>
                <a:gd name="connsiteX84" fmla="*/ 104114 w 5535001"/>
                <a:gd name="connsiteY84" fmla="*/ 4647834 h 6250127"/>
                <a:gd name="connsiteX85" fmla="*/ 143751 w 5535001"/>
                <a:gd name="connsiteY85" fmla="*/ 4701580 h 6250127"/>
                <a:gd name="connsiteX86" fmla="*/ 182717 w 5535001"/>
                <a:gd name="connsiteY86" fmla="*/ 4755773 h 6250127"/>
                <a:gd name="connsiteX87" fmla="*/ 223810 w 5535001"/>
                <a:gd name="connsiteY87" fmla="*/ 4808399 h 6250127"/>
                <a:gd name="connsiteX88" fmla="*/ 264679 w 5535001"/>
                <a:gd name="connsiteY88" fmla="*/ 4861249 h 6250127"/>
                <a:gd name="connsiteX89" fmla="*/ 307788 w 5535001"/>
                <a:gd name="connsiteY89" fmla="*/ 4912420 h 6250127"/>
                <a:gd name="connsiteX90" fmla="*/ 351232 w 5535001"/>
                <a:gd name="connsiteY90" fmla="*/ 4963254 h 6250127"/>
                <a:gd name="connsiteX91" fmla="*/ 397028 w 5535001"/>
                <a:gd name="connsiteY91" fmla="*/ 5012185 h 6250127"/>
                <a:gd name="connsiteX92" fmla="*/ 443496 w 5535001"/>
                <a:gd name="connsiteY92" fmla="*/ 5060444 h 6250127"/>
                <a:gd name="connsiteX93" fmla="*/ 455140 w 5535001"/>
                <a:gd name="connsiteY93" fmla="*/ 5072537 h 6250127"/>
                <a:gd name="connsiteX94" fmla="*/ 467345 w 5535001"/>
                <a:gd name="connsiteY94" fmla="*/ 5083958 h 6250127"/>
                <a:gd name="connsiteX95" fmla="*/ 491755 w 5535001"/>
                <a:gd name="connsiteY95" fmla="*/ 5106912 h 6250127"/>
                <a:gd name="connsiteX96" fmla="*/ 540686 w 5535001"/>
                <a:gd name="connsiteY96" fmla="*/ 5152819 h 6250127"/>
                <a:gd name="connsiteX97" fmla="*/ 552890 w 5535001"/>
                <a:gd name="connsiteY97" fmla="*/ 5164353 h 6250127"/>
                <a:gd name="connsiteX98" fmla="*/ 565655 w 5535001"/>
                <a:gd name="connsiteY98" fmla="*/ 5175214 h 6250127"/>
                <a:gd name="connsiteX99" fmla="*/ 591072 w 5535001"/>
                <a:gd name="connsiteY99" fmla="*/ 5197048 h 6250127"/>
                <a:gd name="connsiteX100" fmla="*/ 694197 w 5535001"/>
                <a:gd name="connsiteY100" fmla="*/ 5283041 h 6250127"/>
                <a:gd name="connsiteX101" fmla="*/ 1146221 w 5535001"/>
                <a:gd name="connsiteY101" fmla="*/ 5573716 h 6250127"/>
                <a:gd name="connsiteX102" fmla="*/ 1650982 w 5535001"/>
                <a:gd name="connsiteY102" fmla="*/ 5758130 h 6250127"/>
                <a:gd name="connsiteX103" fmla="*/ 1716485 w 5535001"/>
                <a:gd name="connsiteY103" fmla="*/ 5772798 h 6250127"/>
                <a:gd name="connsiteX104" fmla="*/ 1782211 w 5535001"/>
                <a:gd name="connsiteY104" fmla="*/ 5786235 h 6250127"/>
                <a:gd name="connsiteX105" fmla="*/ 1848386 w 5535001"/>
                <a:gd name="connsiteY105" fmla="*/ 5796984 h 6250127"/>
                <a:gd name="connsiteX106" fmla="*/ 1881417 w 5535001"/>
                <a:gd name="connsiteY106" fmla="*/ 5802359 h 6250127"/>
                <a:gd name="connsiteX107" fmla="*/ 1914560 w 5535001"/>
                <a:gd name="connsiteY107" fmla="*/ 5807061 h 6250127"/>
                <a:gd name="connsiteX108" fmla="*/ 2047469 w 5535001"/>
                <a:gd name="connsiteY108" fmla="*/ 5821282 h 6250127"/>
                <a:gd name="connsiteX109" fmla="*/ 2180601 w 5535001"/>
                <a:gd name="connsiteY109" fmla="*/ 5828896 h 6250127"/>
                <a:gd name="connsiteX110" fmla="*/ 2313622 w 5535001"/>
                <a:gd name="connsiteY110" fmla="*/ 5830463 h 6250127"/>
                <a:gd name="connsiteX111" fmla="*/ 2380021 w 5535001"/>
                <a:gd name="connsiteY111" fmla="*/ 5828448 h 6250127"/>
                <a:gd name="connsiteX112" fmla="*/ 2446195 w 5535001"/>
                <a:gd name="connsiteY112" fmla="*/ 5826433 h 6250127"/>
                <a:gd name="connsiteX113" fmla="*/ 2513041 w 5535001"/>
                <a:gd name="connsiteY113" fmla="*/ 5822737 h 6250127"/>
                <a:gd name="connsiteX114" fmla="*/ 2580111 w 5535001"/>
                <a:gd name="connsiteY114" fmla="*/ 5818258 h 6250127"/>
                <a:gd name="connsiteX115" fmla="*/ 2613590 w 5535001"/>
                <a:gd name="connsiteY115" fmla="*/ 5816355 h 6250127"/>
                <a:gd name="connsiteX116" fmla="*/ 2646845 w 5535001"/>
                <a:gd name="connsiteY116" fmla="*/ 5813108 h 6250127"/>
                <a:gd name="connsiteX117" fmla="*/ 2713244 w 5535001"/>
                <a:gd name="connsiteY117" fmla="*/ 5806838 h 6250127"/>
                <a:gd name="connsiteX118" fmla="*/ 3230882 w 5535001"/>
                <a:gd name="connsiteY118" fmla="*/ 5721292 h 6250127"/>
                <a:gd name="connsiteX119" fmla="*/ 3720416 w 5535001"/>
                <a:gd name="connsiteY119" fmla="*/ 5556472 h 6250127"/>
                <a:gd name="connsiteX120" fmla="*/ 3837425 w 5535001"/>
                <a:gd name="connsiteY120" fmla="*/ 5499927 h 6250127"/>
                <a:gd name="connsiteX121" fmla="*/ 3951634 w 5535001"/>
                <a:gd name="connsiteY121" fmla="*/ 5436552 h 6250127"/>
                <a:gd name="connsiteX122" fmla="*/ 4007284 w 5535001"/>
                <a:gd name="connsiteY122" fmla="*/ 5401841 h 6250127"/>
                <a:gd name="connsiteX123" fmla="*/ 4035164 w 5535001"/>
                <a:gd name="connsiteY123" fmla="*/ 5384374 h 6250127"/>
                <a:gd name="connsiteX124" fmla="*/ 4049049 w 5535001"/>
                <a:gd name="connsiteY124" fmla="*/ 5375640 h 6250127"/>
                <a:gd name="connsiteX125" fmla="*/ 4062485 w 5535001"/>
                <a:gd name="connsiteY125" fmla="*/ 5366123 h 6250127"/>
                <a:gd name="connsiteX126" fmla="*/ 4116567 w 5535001"/>
                <a:gd name="connsiteY126" fmla="*/ 5328277 h 6250127"/>
                <a:gd name="connsiteX127" fmla="*/ 4169976 w 5535001"/>
                <a:gd name="connsiteY127" fmla="*/ 5289199 h 6250127"/>
                <a:gd name="connsiteX128" fmla="*/ 4222042 w 5535001"/>
                <a:gd name="connsiteY128" fmla="*/ 5247994 h 6250127"/>
                <a:gd name="connsiteX129" fmla="*/ 4273213 w 5535001"/>
                <a:gd name="connsiteY129" fmla="*/ 5205558 h 6250127"/>
                <a:gd name="connsiteX130" fmla="*/ 4323151 w 5535001"/>
                <a:gd name="connsiteY130" fmla="*/ 5161329 h 6250127"/>
                <a:gd name="connsiteX131" fmla="*/ 4371971 w 5535001"/>
                <a:gd name="connsiteY131" fmla="*/ 5116093 h 6250127"/>
                <a:gd name="connsiteX132" fmla="*/ 4546868 w 5535001"/>
                <a:gd name="connsiteY132" fmla="*/ 4924400 h 6250127"/>
                <a:gd name="connsiteX133" fmla="*/ 4675634 w 5535001"/>
                <a:gd name="connsiteY133" fmla="*/ 4715352 h 6250127"/>
                <a:gd name="connsiteX134" fmla="*/ 4700155 w 5535001"/>
                <a:gd name="connsiteY134" fmla="*/ 4659255 h 6250127"/>
                <a:gd name="connsiteX135" fmla="*/ 4721206 w 5535001"/>
                <a:gd name="connsiteY135" fmla="*/ 4600135 h 6250127"/>
                <a:gd name="connsiteX136" fmla="*/ 4740465 w 5535001"/>
                <a:gd name="connsiteY136" fmla="*/ 4538887 h 6250127"/>
                <a:gd name="connsiteX137" fmla="*/ 4758492 w 5535001"/>
                <a:gd name="connsiteY137" fmla="*/ 4475848 h 6250127"/>
                <a:gd name="connsiteX138" fmla="*/ 4891288 w 5535001"/>
                <a:gd name="connsiteY138" fmla="*/ 3930329 h 6250127"/>
                <a:gd name="connsiteX139" fmla="*/ 5066298 w 5535001"/>
                <a:gd name="connsiteY139" fmla="*/ 3382235 h 6250127"/>
                <a:gd name="connsiteX140" fmla="*/ 5156994 w 5535001"/>
                <a:gd name="connsiteY140" fmla="*/ 2898635 h 6250127"/>
                <a:gd name="connsiteX141" fmla="*/ 5083317 w 5535001"/>
                <a:gd name="connsiteY141" fmla="*/ 2402047 h 6250127"/>
                <a:gd name="connsiteX142" fmla="*/ 4871022 w 5535001"/>
                <a:gd name="connsiteY142" fmla="*/ 1926958 h 6250127"/>
                <a:gd name="connsiteX143" fmla="*/ 4727028 w 5535001"/>
                <a:gd name="connsiteY143" fmla="*/ 1703577 h 6250127"/>
                <a:gd name="connsiteX144" fmla="*/ 4563776 w 5535001"/>
                <a:gd name="connsiteY144" fmla="*/ 1490834 h 6250127"/>
                <a:gd name="connsiteX145" fmla="*/ 4370291 w 5535001"/>
                <a:gd name="connsiteY145" fmla="*/ 1300596 h 6250127"/>
                <a:gd name="connsiteX146" fmla="*/ 4266046 w 5535001"/>
                <a:gd name="connsiteY146" fmla="*/ 1214491 h 6250127"/>
                <a:gd name="connsiteX147" fmla="*/ 4212973 w 5535001"/>
                <a:gd name="connsiteY147" fmla="*/ 1173062 h 6250127"/>
                <a:gd name="connsiteX148" fmla="*/ 4157995 w 5535001"/>
                <a:gd name="connsiteY148" fmla="*/ 1134545 h 6250127"/>
                <a:gd name="connsiteX149" fmla="*/ 3697126 w 5535001"/>
                <a:gd name="connsiteY149" fmla="*/ 881044 h 6250127"/>
                <a:gd name="connsiteX150" fmla="*/ 3637670 w 5535001"/>
                <a:gd name="connsiteY150" fmla="*/ 856747 h 6250127"/>
                <a:gd name="connsiteX151" fmla="*/ 3608222 w 5535001"/>
                <a:gd name="connsiteY151" fmla="*/ 844318 h 6250127"/>
                <a:gd name="connsiteX152" fmla="*/ 3578214 w 5535001"/>
                <a:gd name="connsiteY152" fmla="*/ 833457 h 6250127"/>
                <a:gd name="connsiteX153" fmla="*/ 3518309 w 5535001"/>
                <a:gd name="connsiteY153" fmla="*/ 812294 h 6250127"/>
                <a:gd name="connsiteX154" fmla="*/ 3503417 w 5535001"/>
                <a:gd name="connsiteY154" fmla="*/ 806920 h 6250127"/>
                <a:gd name="connsiteX155" fmla="*/ 3489533 w 5535001"/>
                <a:gd name="connsiteY155" fmla="*/ 799642 h 6250127"/>
                <a:gd name="connsiteX156" fmla="*/ 3460869 w 5535001"/>
                <a:gd name="connsiteY156" fmla="*/ 787101 h 6250127"/>
                <a:gd name="connsiteX157" fmla="*/ 3402980 w 5535001"/>
                <a:gd name="connsiteY157" fmla="*/ 763475 h 6250127"/>
                <a:gd name="connsiteX158" fmla="*/ 3374092 w 5535001"/>
                <a:gd name="connsiteY158" fmla="*/ 751606 h 6250127"/>
                <a:gd name="connsiteX159" fmla="*/ 3344980 w 5535001"/>
                <a:gd name="connsiteY159" fmla="*/ 740409 h 6250127"/>
                <a:gd name="connsiteX160" fmla="*/ 3226627 w 5535001"/>
                <a:gd name="connsiteY160" fmla="*/ 700772 h 6250127"/>
                <a:gd name="connsiteX161" fmla="*/ 2735750 w 5535001"/>
                <a:gd name="connsiteY161" fmla="*/ 614667 h 6250127"/>
                <a:gd name="connsiteX162" fmla="*/ 2673158 w 5535001"/>
                <a:gd name="connsiteY162" fmla="*/ 610412 h 6250127"/>
                <a:gd name="connsiteX163" fmla="*/ 2610119 w 5535001"/>
                <a:gd name="connsiteY163" fmla="*/ 609628 h 6250127"/>
                <a:gd name="connsiteX164" fmla="*/ 2547080 w 5535001"/>
                <a:gd name="connsiteY164" fmla="*/ 608620 h 6250127"/>
                <a:gd name="connsiteX165" fmla="*/ 2516400 w 5535001"/>
                <a:gd name="connsiteY165" fmla="*/ 608844 h 6250127"/>
                <a:gd name="connsiteX166" fmla="*/ 2486280 w 5535001"/>
                <a:gd name="connsiteY166" fmla="*/ 609740 h 6250127"/>
                <a:gd name="connsiteX167" fmla="*/ 2426376 w 5535001"/>
                <a:gd name="connsiteY167" fmla="*/ 613099 h 6250127"/>
                <a:gd name="connsiteX168" fmla="*/ 2366920 w 5535001"/>
                <a:gd name="connsiteY168" fmla="*/ 618474 h 6250127"/>
                <a:gd name="connsiteX169" fmla="*/ 2337248 w 5535001"/>
                <a:gd name="connsiteY169" fmla="*/ 621497 h 6250127"/>
                <a:gd name="connsiteX170" fmla="*/ 2307800 w 5535001"/>
                <a:gd name="connsiteY170" fmla="*/ 625528 h 6250127"/>
                <a:gd name="connsiteX171" fmla="*/ 2278351 w 5535001"/>
                <a:gd name="connsiteY171" fmla="*/ 629559 h 6250127"/>
                <a:gd name="connsiteX172" fmla="*/ 2249127 w 5535001"/>
                <a:gd name="connsiteY172" fmla="*/ 634710 h 6250127"/>
                <a:gd name="connsiteX173" fmla="*/ 1796096 w 5535001"/>
                <a:gd name="connsiteY173" fmla="*/ 781726 h 6250127"/>
                <a:gd name="connsiteX174" fmla="*/ 1370833 w 5535001"/>
                <a:gd name="connsiteY174" fmla="*/ 1048663 h 6250127"/>
                <a:gd name="connsiteX175" fmla="*/ 959790 w 5535001"/>
                <a:gd name="connsiteY175" fmla="*/ 1390844 h 6250127"/>
                <a:gd name="connsiteX176" fmla="*/ 749062 w 5535001"/>
                <a:gd name="connsiteY176" fmla="*/ 1577611 h 6250127"/>
                <a:gd name="connsiteX177" fmla="*/ 524786 w 5535001"/>
                <a:gd name="connsiteY177" fmla="*/ 1763145 h 6250127"/>
                <a:gd name="connsiteX178" fmla="*/ 84071 w 5535001"/>
                <a:gd name="connsiteY178" fmla="*/ 2098496 h 6250127"/>
                <a:gd name="connsiteX179" fmla="*/ 0 w 5535001"/>
                <a:gd name="connsiteY179" fmla="*/ 2168094 h 6250127"/>
                <a:gd name="connsiteX180" fmla="*/ 0 w 5535001"/>
                <a:gd name="connsiteY180" fmla="*/ 1576676 h 6250127"/>
                <a:gd name="connsiteX181" fmla="*/ 174655 w 5535001"/>
                <a:gd name="connsiteY181" fmla="*/ 1387597 h 6250127"/>
                <a:gd name="connsiteX182" fmla="*/ 363661 w 5535001"/>
                <a:gd name="connsiteY182" fmla="*/ 1188626 h 6250127"/>
                <a:gd name="connsiteX183" fmla="*/ 458052 w 5535001"/>
                <a:gd name="connsiteY183" fmla="*/ 1086397 h 6250127"/>
                <a:gd name="connsiteX184" fmla="*/ 557257 w 5535001"/>
                <a:gd name="connsiteY184" fmla="*/ 981593 h 6250127"/>
                <a:gd name="connsiteX185" fmla="*/ 994165 w 5535001"/>
                <a:gd name="connsiteY185" fmla="*/ 578389 h 6250127"/>
                <a:gd name="connsiteX186" fmla="*/ 1520873 w 5535001"/>
                <a:gd name="connsiteY186" fmla="*/ 237215 h 6250127"/>
                <a:gd name="connsiteX187" fmla="*/ 2141748 w 5535001"/>
                <a:gd name="connsiteY187" fmla="*/ 31190 h 6250127"/>
                <a:gd name="connsiteX188" fmla="*/ 2182505 w 5535001"/>
                <a:gd name="connsiteY188" fmla="*/ 24360 h 6250127"/>
                <a:gd name="connsiteX189" fmla="*/ 2223374 w 5535001"/>
                <a:gd name="connsiteY189" fmla="*/ 18873 h 6250127"/>
                <a:gd name="connsiteX190" fmla="*/ 2264355 w 5535001"/>
                <a:gd name="connsiteY190" fmla="*/ 13611 h 6250127"/>
                <a:gd name="connsiteX191" fmla="*/ 2305336 w 5535001"/>
                <a:gd name="connsiteY191" fmla="*/ 9580 h 6250127"/>
                <a:gd name="connsiteX192" fmla="*/ 2387410 w 5535001"/>
                <a:gd name="connsiteY192" fmla="*/ 3645 h 6250127"/>
                <a:gd name="connsiteX193" fmla="*/ 2469373 w 5535001"/>
                <a:gd name="connsiteY193" fmla="*/ 622 h 6250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Lst>
              <a:rect l="l" t="t" r="r" b="b"/>
              <a:pathLst>
                <a:path w="5535001" h="6250127">
                  <a:moveTo>
                    <a:pt x="2510242" y="174"/>
                  </a:moveTo>
                  <a:cubicBezTo>
                    <a:pt x="2523902" y="-50"/>
                    <a:pt x="2537562" y="-162"/>
                    <a:pt x="2550551" y="510"/>
                  </a:cubicBezTo>
                  <a:lnTo>
                    <a:pt x="2629490" y="3757"/>
                  </a:lnTo>
                  <a:lnTo>
                    <a:pt x="2708317" y="7229"/>
                  </a:lnTo>
                  <a:cubicBezTo>
                    <a:pt x="2734630" y="8572"/>
                    <a:pt x="2760943" y="12155"/>
                    <a:pt x="2787256" y="14619"/>
                  </a:cubicBezTo>
                  <a:cubicBezTo>
                    <a:pt x="2997536" y="34885"/>
                    <a:pt x="3207144" y="77994"/>
                    <a:pt x="3408467" y="145064"/>
                  </a:cubicBezTo>
                  <a:lnTo>
                    <a:pt x="3557723" y="199593"/>
                  </a:lnTo>
                  <a:cubicBezTo>
                    <a:pt x="3570264" y="203848"/>
                    <a:pt x="3582245" y="209447"/>
                    <a:pt x="3594337" y="214597"/>
                  </a:cubicBezTo>
                  <a:lnTo>
                    <a:pt x="3630616" y="230385"/>
                  </a:lnTo>
                  <a:lnTo>
                    <a:pt x="3703172" y="262073"/>
                  </a:lnTo>
                  <a:cubicBezTo>
                    <a:pt x="3715265" y="267335"/>
                    <a:pt x="3727358" y="272598"/>
                    <a:pt x="3739003" y="278756"/>
                  </a:cubicBezTo>
                  <a:cubicBezTo>
                    <a:pt x="3744937" y="281667"/>
                    <a:pt x="3750984" y="284131"/>
                    <a:pt x="3756806" y="287266"/>
                  </a:cubicBezTo>
                  <a:cubicBezTo>
                    <a:pt x="3762517" y="290513"/>
                    <a:pt x="3768115" y="294208"/>
                    <a:pt x="3773714" y="297567"/>
                  </a:cubicBezTo>
                  <a:lnTo>
                    <a:pt x="3840784" y="339332"/>
                  </a:lnTo>
                  <a:cubicBezTo>
                    <a:pt x="3851869" y="346386"/>
                    <a:pt x="3863290" y="352881"/>
                    <a:pt x="3873927" y="360495"/>
                  </a:cubicBezTo>
                  <a:lnTo>
                    <a:pt x="3906062" y="383001"/>
                  </a:lnTo>
                  <a:lnTo>
                    <a:pt x="3969662" y="428572"/>
                  </a:lnTo>
                  <a:cubicBezTo>
                    <a:pt x="4137281" y="552188"/>
                    <a:pt x="4285417" y="693270"/>
                    <a:pt x="4423029" y="837600"/>
                  </a:cubicBezTo>
                  <a:cubicBezTo>
                    <a:pt x="4440160" y="855739"/>
                    <a:pt x="4457404" y="873766"/>
                    <a:pt x="4474647" y="891569"/>
                  </a:cubicBezTo>
                  <a:lnTo>
                    <a:pt x="4524250" y="946883"/>
                  </a:lnTo>
                  <a:lnTo>
                    <a:pt x="4573965" y="1001748"/>
                  </a:lnTo>
                  <a:cubicBezTo>
                    <a:pt x="4590760" y="1019887"/>
                    <a:pt x="4605988" y="1039146"/>
                    <a:pt x="4622224" y="1057509"/>
                  </a:cubicBezTo>
                  <a:cubicBezTo>
                    <a:pt x="4653911" y="1094907"/>
                    <a:pt x="4686831" y="1131409"/>
                    <a:pt x="4717510" y="1169143"/>
                  </a:cubicBezTo>
                  <a:cubicBezTo>
                    <a:pt x="4733186" y="1187730"/>
                    <a:pt x="4748862" y="1206430"/>
                    <a:pt x="4764986" y="1224681"/>
                  </a:cubicBezTo>
                  <a:cubicBezTo>
                    <a:pt x="4780886" y="1243044"/>
                    <a:pt x="4797233" y="1261071"/>
                    <a:pt x="4813021" y="1279994"/>
                  </a:cubicBezTo>
                  <a:cubicBezTo>
                    <a:pt x="4877292" y="1354230"/>
                    <a:pt x="4941339" y="1428914"/>
                    <a:pt x="5001915" y="1506846"/>
                  </a:cubicBezTo>
                  <a:cubicBezTo>
                    <a:pt x="5062603" y="1584665"/>
                    <a:pt x="5118252" y="1666739"/>
                    <a:pt x="5170542" y="1751165"/>
                  </a:cubicBezTo>
                  <a:cubicBezTo>
                    <a:pt x="5274898" y="1920240"/>
                    <a:pt x="5363579" y="2101295"/>
                    <a:pt x="5428969" y="2293660"/>
                  </a:cubicBezTo>
                  <a:cubicBezTo>
                    <a:pt x="5494136" y="2485801"/>
                    <a:pt x="5533102" y="2690819"/>
                    <a:pt x="5534893" y="2899307"/>
                  </a:cubicBezTo>
                  <a:cubicBezTo>
                    <a:pt x="5536124" y="3003439"/>
                    <a:pt x="5526831" y="3108132"/>
                    <a:pt x="5508804" y="3211144"/>
                  </a:cubicBezTo>
                  <a:cubicBezTo>
                    <a:pt x="5490441" y="3314157"/>
                    <a:pt x="5462336" y="3415490"/>
                    <a:pt x="5426282" y="3513352"/>
                  </a:cubicBezTo>
                  <a:cubicBezTo>
                    <a:pt x="5363355" y="3684890"/>
                    <a:pt x="5302219" y="3856428"/>
                    <a:pt x="5248250" y="4030542"/>
                  </a:cubicBezTo>
                  <a:lnTo>
                    <a:pt x="5208612" y="4161771"/>
                  </a:lnTo>
                  <a:lnTo>
                    <a:pt x="5170318" y="4294680"/>
                  </a:lnTo>
                  <a:lnTo>
                    <a:pt x="5132248" y="4430164"/>
                  </a:lnTo>
                  <a:lnTo>
                    <a:pt x="5112765" y="4498914"/>
                  </a:lnTo>
                  <a:lnTo>
                    <a:pt x="5091715" y="4569119"/>
                  </a:lnTo>
                  <a:cubicBezTo>
                    <a:pt x="5085221" y="4592297"/>
                    <a:pt x="5076823" y="4616482"/>
                    <a:pt x="5068985" y="4640220"/>
                  </a:cubicBezTo>
                  <a:cubicBezTo>
                    <a:pt x="5060699" y="4664182"/>
                    <a:pt x="5053981" y="4687807"/>
                    <a:pt x="5043904" y="4712105"/>
                  </a:cubicBezTo>
                  <a:lnTo>
                    <a:pt x="5015799" y="4784438"/>
                  </a:lnTo>
                  <a:cubicBezTo>
                    <a:pt x="5005274" y="4808511"/>
                    <a:pt x="4993965" y="4832473"/>
                    <a:pt x="4982880" y="4856435"/>
                  </a:cubicBezTo>
                  <a:cubicBezTo>
                    <a:pt x="4936524" y="4951273"/>
                    <a:pt x="4881099" y="5044096"/>
                    <a:pt x="4817276" y="5125275"/>
                  </a:cubicBezTo>
                  <a:cubicBezTo>
                    <a:pt x="4755244" y="5208805"/>
                    <a:pt x="4686943" y="5282817"/>
                    <a:pt x="4618753" y="5355374"/>
                  </a:cubicBezTo>
                  <a:cubicBezTo>
                    <a:pt x="4602069" y="5374073"/>
                    <a:pt x="4584154" y="5391092"/>
                    <a:pt x="4566575" y="5408560"/>
                  </a:cubicBezTo>
                  <a:lnTo>
                    <a:pt x="4513837" y="5461186"/>
                  </a:lnTo>
                  <a:cubicBezTo>
                    <a:pt x="4496593" y="5479101"/>
                    <a:pt x="4477894" y="5495560"/>
                    <a:pt x="4459531" y="5512580"/>
                  </a:cubicBezTo>
                  <a:lnTo>
                    <a:pt x="4404554" y="5563526"/>
                  </a:lnTo>
                  <a:cubicBezTo>
                    <a:pt x="4386527" y="5580770"/>
                    <a:pt x="4366932" y="5596670"/>
                    <a:pt x="4348009" y="5613017"/>
                  </a:cubicBezTo>
                  <a:lnTo>
                    <a:pt x="4290568" y="5661948"/>
                  </a:lnTo>
                  <a:lnTo>
                    <a:pt x="4276124" y="5674153"/>
                  </a:lnTo>
                  <a:lnTo>
                    <a:pt x="4261120" y="5685798"/>
                  </a:lnTo>
                  <a:lnTo>
                    <a:pt x="4231112" y="5708976"/>
                  </a:lnTo>
                  <a:lnTo>
                    <a:pt x="4170984" y="5755443"/>
                  </a:lnTo>
                  <a:cubicBezTo>
                    <a:pt x="4130227" y="5785563"/>
                    <a:pt x="4087790" y="5813892"/>
                    <a:pt x="4046025" y="5843228"/>
                  </a:cubicBezTo>
                  <a:cubicBezTo>
                    <a:pt x="4002917" y="5870437"/>
                    <a:pt x="3959248" y="5897309"/>
                    <a:pt x="3915356" y="5923735"/>
                  </a:cubicBezTo>
                  <a:cubicBezTo>
                    <a:pt x="3737659" y="6026299"/>
                    <a:pt x="3544847" y="6106022"/>
                    <a:pt x="3346323" y="6158872"/>
                  </a:cubicBezTo>
                  <a:cubicBezTo>
                    <a:pt x="3147800" y="6211946"/>
                    <a:pt x="2944462" y="6239714"/>
                    <a:pt x="2743476" y="6247328"/>
                  </a:cubicBezTo>
                  <a:lnTo>
                    <a:pt x="2668120" y="6249344"/>
                  </a:lnTo>
                  <a:lnTo>
                    <a:pt x="2630498" y="6250127"/>
                  </a:lnTo>
                  <a:lnTo>
                    <a:pt x="2592988" y="6249568"/>
                  </a:lnTo>
                  <a:lnTo>
                    <a:pt x="2518080" y="6247777"/>
                  </a:lnTo>
                  <a:cubicBezTo>
                    <a:pt x="2493110" y="6247105"/>
                    <a:pt x="2468365" y="6246881"/>
                    <a:pt x="2442948" y="6244529"/>
                  </a:cubicBezTo>
                  <a:cubicBezTo>
                    <a:pt x="2392337" y="6240722"/>
                    <a:pt x="2341950" y="6237699"/>
                    <a:pt x="2291676" y="6232213"/>
                  </a:cubicBezTo>
                  <a:lnTo>
                    <a:pt x="2141412" y="6212394"/>
                  </a:lnTo>
                  <a:lnTo>
                    <a:pt x="1992715" y="6184961"/>
                  </a:lnTo>
                  <a:cubicBezTo>
                    <a:pt x="1943561" y="6173988"/>
                    <a:pt x="1894630" y="6162231"/>
                    <a:pt x="1845811" y="6151034"/>
                  </a:cubicBezTo>
                  <a:cubicBezTo>
                    <a:pt x="1797215" y="6138829"/>
                    <a:pt x="1749180" y="6123938"/>
                    <a:pt x="1701033" y="6110724"/>
                  </a:cubicBezTo>
                  <a:cubicBezTo>
                    <a:pt x="1676847" y="6104566"/>
                    <a:pt x="1653334" y="6095833"/>
                    <a:pt x="1629484" y="6088219"/>
                  </a:cubicBezTo>
                  <a:lnTo>
                    <a:pt x="1558383" y="6064929"/>
                  </a:lnTo>
                  <a:cubicBezTo>
                    <a:pt x="1369713" y="6000210"/>
                    <a:pt x="1186978" y="5921271"/>
                    <a:pt x="1011968" y="5828896"/>
                  </a:cubicBezTo>
                  <a:cubicBezTo>
                    <a:pt x="837071" y="5736408"/>
                    <a:pt x="668556" y="5631940"/>
                    <a:pt x="511237" y="5512356"/>
                  </a:cubicBezTo>
                  <a:cubicBezTo>
                    <a:pt x="471152" y="5483468"/>
                    <a:pt x="433642" y="5451220"/>
                    <a:pt x="395572" y="5419757"/>
                  </a:cubicBezTo>
                  <a:cubicBezTo>
                    <a:pt x="356831" y="5388965"/>
                    <a:pt x="321112" y="5354926"/>
                    <a:pt x="284722" y="5321559"/>
                  </a:cubicBezTo>
                  <a:lnTo>
                    <a:pt x="257513" y="5296477"/>
                  </a:lnTo>
                  <a:lnTo>
                    <a:pt x="243853" y="5283937"/>
                  </a:lnTo>
                  <a:lnTo>
                    <a:pt x="230752" y="5270836"/>
                  </a:lnTo>
                  <a:lnTo>
                    <a:pt x="178574" y="5218322"/>
                  </a:lnTo>
                  <a:cubicBezTo>
                    <a:pt x="161331" y="5200631"/>
                    <a:pt x="143191" y="5183948"/>
                    <a:pt x="126508" y="5165584"/>
                  </a:cubicBezTo>
                  <a:lnTo>
                    <a:pt x="76345" y="5111167"/>
                  </a:lnTo>
                  <a:cubicBezTo>
                    <a:pt x="59774" y="5092916"/>
                    <a:pt x="42530" y="5075112"/>
                    <a:pt x="26407" y="5056413"/>
                  </a:cubicBezTo>
                  <a:lnTo>
                    <a:pt x="0" y="5024776"/>
                  </a:lnTo>
                  <a:lnTo>
                    <a:pt x="0" y="4492798"/>
                  </a:lnTo>
                  <a:lnTo>
                    <a:pt x="28534" y="4537879"/>
                  </a:lnTo>
                  <a:cubicBezTo>
                    <a:pt x="41299" y="4556130"/>
                    <a:pt x="54175" y="4574382"/>
                    <a:pt x="66604" y="4592745"/>
                  </a:cubicBezTo>
                  <a:lnTo>
                    <a:pt x="104114" y="4647834"/>
                  </a:lnTo>
                  <a:lnTo>
                    <a:pt x="143751" y="4701580"/>
                  </a:lnTo>
                  <a:cubicBezTo>
                    <a:pt x="156964" y="4719495"/>
                    <a:pt x="169728" y="4737746"/>
                    <a:pt x="182717" y="4755773"/>
                  </a:cubicBezTo>
                  <a:lnTo>
                    <a:pt x="223810" y="4808399"/>
                  </a:lnTo>
                  <a:lnTo>
                    <a:pt x="264679" y="4861249"/>
                  </a:lnTo>
                  <a:cubicBezTo>
                    <a:pt x="278563" y="4878717"/>
                    <a:pt x="293455" y="4895288"/>
                    <a:pt x="307788" y="4912420"/>
                  </a:cubicBezTo>
                  <a:lnTo>
                    <a:pt x="351232" y="4963254"/>
                  </a:lnTo>
                  <a:cubicBezTo>
                    <a:pt x="365788" y="4980162"/>
                    <a:pt x="381688" y="4995837"/>
                    <a:pt x="397028" y="5012185"/>
                  </a:cubicBezTo>
                  <a:lnTo>
                    <a:pt x="443496" y="5060444"/>
                  </a:lnTo>
                  <a:lnTo>
                    <a:pt x="455140" y="5072537"/>
                  </a:lnTo>
                  <a:lnTo>
                    <a:pt x="467345" y="5083958"/>
                  </a:lnTo>
                  <a:lnTo>
                    <a:pt x="491755" y="5106912"/>
                  </a:lnTo>
                  <a:lnTo>
                    <a:pt x="540686" y="5152819"/>
                  </a:lnTo>
                  <a:lnTo>
                    <a:pt x="552890" y="5164353"/>
                  </a:lnTo>
                  <a:lnTo>
                    <a:pt x="565655" y="5175214"/>
                  </a:lnTo>
                  <a:lnTo>
                    <a:pt x="591072" y="5197048"/>
                  </a:lnTo>
                  <a:cubicBezTo>
                    <a:pt x="624999" y="5226160"/>
                    <a:pt x="658366" y="5256056"/>
                    <a:pt x="694197" y="5283041"/>
                  </a:cubicBezTo>
                  <a:cubicBezTo>
                    <a:pt x="834272" y="5394675"/>
                    <a:pt x="985207" y="5493881"/>
                    <a:pt x="1146221" y="5573716"/>
                  </a:cubicBezTo>
                  <a:cubicBezTo>
                    <a:pt x="1307122" y="5653774"/>
                    <a:pt x="1476869" y="5715918"/>
                    <a:pt x="1650982" y="5758130"/>
                  </a:cubicBezTo>
                  <a:lnTo>
                    <a:pt x="1716485" y="5772798"/>
                  </a:lnTo>
                  <a:cubicBezTo>
                    <a:pt x="1738431" y="5777390"/>
                    <a:pt x="1759929" y="5783100"/>
                    <a:pt x="1782211" y="5786235"/>
                  </a:cubicBezTo>
                  <a:lnTo>
                    <a:pt x="1848386" y="5796984"/>
                  </a:lnTo>
                  <a:lnTo>
                    <a:pt x="1881417" y="5802359"/>
                  </a:lnTo>
                  <a:cubicBezTo>
                    <a:pt x="1892390" y="5804151"/>
                    <a:pt x="1903363" y="5806054"/>
                    <a:pt x="1914560" y="5807061"/>
                  </a:cubicBezTo>
                  <a:cubicBezTo>
                    <a:pt x="1959012" y="5811765"/>
                    <a:pt x="2003241" y="5817251"/>
                    <a:pt x="2047469" y="5821282"/>
                  </a:cubicBezTo>
                  <a:lnTo>
                    <a:pt x="2180601" y="5828896"/>
                  </a:lnTo>
                  <a:lnTo>
                    <a:pt x="2313622" y="5830463"/>
                  </a:lnTo>
                  <a:cubicBezTo>
                    <a:pt x="2335680" y="5830799"/>
                    <a:pt x="2357962" y="5829008"/>
                    <a:pt x="2380021" y="5828448"/>
                  </a:cubicBezTo>
                  <a:lnTo>
                    <a:pt x="2446195" y="5826433"/>
                  </a:lnTo>
                  <a:cubicBezTo>
                    <a:pt x="2468029" y="5826208"/>
                    <a:pt x="2490647" y="5824193"/>
                    <a:pt x="2513041" y="5822737"/>
                  </a:cubicBezTo>
                  <a:lnTo>
                    <a:pt x="2580111" y="5818258"/>
                  </a:lnTo>
                  <a:lnTo>
                    <a:pt x="2613590" y="5816355"/>
                  </a:lnTo>
                  <a:lnTo>
                    <a:pt x="2646845" y="5813108"/>
                  </a:lnTo>
                  <a:cubicBezTo>
                    <a:pt x="2669016" y="5810869"/>
                    <a:pt x="2691074" y="5808741"/>
                    <a:pt x="2713244" y="5806838"/>
                  </a:cubicBezTo>
                  <a:cubicBezTo>
                    <a:pt x="2889933" y="5789371"/>
                    <a:pt x="3062815" y="5762050"/>
                    <a:pt x="3230882" y="5721292"/>
                  </a:cubicBezTo>
                  <a:cubicBezTo>
                    <a:pt x="3398837" y="5680423"/>
                    <a:pt x="3562426" y="5626902"/>
                    <a:pt x="3720416" y="5556472"/>
                  </a:cubicBezTo>
                  <a:cubicBezTo>
                    <a:pt x="3759381" y="5537997"/>
                    <a:pt x="3798347" y="5518962"/>
                    <a:pt x="3837425" y="5499927"/>
                  </a:cubicBezTo>
                  <a:cubicBezTo>
                    <a:pt x="3875271" y="5478765"/>
                    <a:pt x="3913900" y="5458610"/>
                    <a:pt x="3951634" y="5436552"/>
                  </a:cubicBezTo>
                  <a:lnTo>
                    <a:pt x="4007284" y="5401841"/>
                  </a:lnTo>
                  <a:lnTo>
                    <a:pt x="4035164" y="5384374"/>
                  </a:lnTo>
                  <a:lnTo>
                    <a:pt x="4049049" y="5375640"/>
                  </a:lnTo>
                  <a:lnTo>
                    <a:pt x="4062485" y="5366123"/>
                  </a:lnTo>
                  <a:lnTo>
                    <a:pt x="4116567" y="5328277"/>
                  </a:lnTo>
                  <a:cubicBezTo>
                    <a:pt x="4134594" y="5315624"/>
                    <a:pt x="4152957" y="5303420"/>
                    <a:pt x="4169976" y="5289199"/>
                  </a:cubicBezTo>
                  <a:lnTo>
                    <a:pt x="4222042" y="5247994"/>
                  </a:lnTo>
                  <a:cubicBezTo>
                    <a:pt x="4239398" y="5234222"/>
                    <a:pt x="4256865" y="5220562"/>
                    <a:pt x="4273213" y="5205558"/>
                  </a:cubicBezTo>
                  <a:lnTo>
                    <a:pt x="4323151" y="5161329"/>
                  </a:lnTo>
                  <a:cubicBezTo>
                    <a:pt x="4339611" y="5146437"/>
                    <a:pt x="4356631" y="5131881"/>
                    <a:pt x="4371971" y="5116093"/>
                  </a:cubicBezTo>
                  <a:cubicBezTo>
                    <a:pt x="4435457" y="5054398"/>
                    <a:pt x="4496258" y="4991135"/>
                    <a:pt x="4546868" y="4924400"/>
                  </a:cubicBezTo>
                  <a:cubicBezTo>
                    <a:pt x="4600054" y="4858450"/>
                    <a:pt x="4640699" y="4788916"/>
                    <a:pt x="4675634" y="4715352"/>
                  </a:cubicBezTo>
                  <a:lnTo>
                    <a:pt x="4700155" y="4659255"/>
                  </a:lnTo>
                  <a:lnTo>
                    <a:pt x="4721206" y="4600135"/>
                  </a:lnTo>
                  <a:cubicBezTo>
                    <a:pt x="4728707" y="4580988"/>
                    <a:pt x="4733970" y="4559266"/>
                    <a:pt x="4740465" y="4538887"/>
                  </a:cubicBezTo>
                  <a:cubicBezTo>
                    <a:pt x="4746623" y="4518061"/>
                    <a:pt x="4753005" y="4497906"/>
                    <a:pt x="4758492" y="4475848"/>
                  </a:cubicBezTo>
                  <a:cubicBezTo>
                    <a:pt x="4803168" y="4303637"/>
                    <a:pt x="4840902" y="4115080"/>
                    <a:pt x="4891288" y="3930329"/>
                  </a:cubicBezTo>
                  <a:cubicBezTo>
                    <a:pt x="4940891" y="3744906"/>
                    <a:pt x="5000235" y="3562059"/>
                    <a:pt x="5066298" y="3382235"/>
                  </a:cubicBezTo>
                  <a:cubicBezTo>
                    <a:pt x="5124186" y="3226932"/>
                    <a:pt x="5154530" y="3064015"/>
                    <a:pt x="5156994" y="2898635"/>
                  </a:cubicBezTo>
                  <a:cubicBezTo>
                    <a:pt x="5159681" y="2733255"/>
                    <a:pt x="5132920" y="2565636"/>
                    <a:pt x="5083317" y="2402047"/>
                  </a:cubicBezTo>
                  <a:cubicBezTo>
                    <a:pt x="5033938" y="2238123"/>
                    <a:pt x="4960150" y="2079013"/>
                    <a:pt x="4871022" y="1926958"/>
                  </a:cubicBezTo>
                  <a:cubicBezTo>
                    <a:pt x="4826570" y="1850818"/>
                    <a:pt x="4777415" y="1776918"/>
                    <a:pt x="4727028" y="1703577"/>
                  </a:cubicBezTo>
                  <a:cubicBezTo>
                    <a:pt x="4676418" y="1630349"/>
                    <a:pt x="4622784" y="1558464"/>
                    <a:pt x="4563776" y="1490834"/>
                  </a:cubicBezTo>
                  <a:cubicBezTo>
                    <a:pt x="4503647" y="1423764"/>
                    <a:pt x="4439041" y="1359157"/>
                    <a:pt x="4370291" y="1300596"/>
                  </a:cubicBezTo>
                  <a:cubicBezTo>
                    <a:pt x="4336812" y="1270141"/>
                    <a:pt x="4301541" y="1242148"/>
                    <a:pt x="4266046" y="1214491"/>
                  </a:cubicBezTo>
                  <a:cubicBezTo>
                    <a:pt x="4248355" y="1200607"/>
                    <a:pt x="4230776" y="1186611"/>
                    <a:pt x="4212973" y="1173062"/>
                  </a:cubicBezTo>
                  <a:cubicBezTo>
                    <a:pt x="4194722" y="1160074"/>
                    <a:pt x="4176359" y="1147197"/>
                    <a:pt x="4157995" y="1134545"/>
                  </a:cubicBezTo>
                  <a:cubicBezTo>
                    <a:pt x="4011426" y="1031980"/>
                    <a:pt x="3855004" y="948562"/>
                    <a:pt x="3697126" y="881044"/>
                  </a:cubicBezTo>
                  <a:lnTo>
                    <a:pt x="3637670" y="856747"/>
                  </a:lnTo>
                  <a:lnTo>
                    <a:pt x="3608222" y="844318"/>
                  </a:lnTo>
                  <a:cubicBezTo>
                    <a:pt x="3598480" y="840063"/>
                    <a:pt x="3588179" y="837040"/>
                    <a:pt x="3578214" y="833457"/>
                  </a:cubicBezTo>
                  <a:lnTo>
                    <a:pt x="3518309" y="812294"/>
                  </a:lnTo>
                  <a:cubicBezTo>
                    <a:pt x="3513383" y="810503"/>
                    <a:pt x="3508344" y="808823"/>
                    <a:pt x="3503417" y="806920"/>
                  </a:cubicBezTo>
                  <a:cubicBezTo>
                    <a:pt x="3498603" y="804792"/>
                    <a:pt x="3494236" y="801993"/>
                    <a:pt x="3489533" y="799642"/>
                  </a:cubicBezTo>
                  <a:cubicBezTo>
                    <a:pt x="3480240" y="794827"/>
                    <a:pt x="3470498" y="791020"/>
                    <a:pt x="3460869" y="787101"/>
                  </a:cubicBezTo>
                  <a:lnTo>
                    <a:pt x="3402980" y="763475"/>
                  </a:lnTo>
                  <a:lnTo>
                    <a:pt x="3374092" y="751606"/>
                  </a:lnTo>
                  <a:cubicBezTo>
                    <a:pt x="3364462" y="747688"/>
                    <a:pt x="3354945" y="743433"/>
                    <a:pt x="3344980" y="740409"/>
                  </a:cubicBezTo>
                  <a:lnTo>
                    <a:pt x="3226627" y="700772"/>
                  </a:lnTo>
                  <a:cubicBezTo>
                    <a:pt x="3067405" y="652849"/>
                    <a:pt x="2902697" y="625192"/>
                    <a:pt x="2735750" y="614667"/>
                  </a:cubicBezTo>
                  <a:cubicBezTo>
                    <a:pt x="2714811" y="613435"/>
                    <a:pt x="2694209" y="610860"/>
                    <a:pt x="2673158" y="610412"/>
                  </a:cubicBezTo>
                  <a:lnTo>
                    <a:pt x="2610119" y="609628"/>
                  </a:lnTo>
                  <a:lnTo>
                    <a:pt x="2547080" y="608620"/>
                  </a:lnTo>
                  <a:cubicBezTo>
                    <a:pt x="2536443" y="608173"/>
                    <a:pt x="2526365" y="608397"/>
                    <a:pt x="2516400" y="608844"/>
                  </a:cubicBezTo>
                  <a:lnTo>
                    <a:pt x="2486280" y="609740"/>
                  </a:lnTo>
                  <a:cubicBezTo>
                    <a:pt x="2466125" y="609852"/>
                    <a:pt x="2446307" y="611868"/>
                    <a:pt x="2426376" y="613099"/>
                  </a:cubicBezTo>
                  <a:cubicBezTo>
                    <a:pt x="2406333" y="613995"/>
                    <a:pt x="2386627" y="616458"/>
                    <a:pt x="2366920" y="618474"/>
                  </a:cubicBezTo>
                  <a:cubicBezTo>
                    <a:pt x="2357066" y="619482"/>
                    <a:pt x="2347101" y="620153"/>
                    <a:pt x="2337248" y="621497"/>
                  </a:cubicBezTo>
                  <a:lnTo>
                    <a:pt x="2307800" y="625528"/>
                  </a:lnTo>
                  <a:lnTo>
                    <a:pt x="2278351" y="629559"/>
                  </a:lnTo>
                  <a:lnTo>
                    <a:pt x="2249127" y="634710"/>
                  </a:lnTo>
                  <a:cubicBezTo>
                    <a:pt x="2093377" y="661918"/>
                    <a:pt x="1942329" y="710849"/>
                    <a:pt x="1796096" y="781726"/>
                  </a:cubicBezTo>
                  <a:cubicBezTo>
                    <a:pt x="1649751" y="852268"/>
                    <a:pt x="1508892" y="944307"/>
                    <a:pt x="1370833" y="1048663"/>
                  </a:cubicBezTo>
                  <a:cubicBezTo>
                    <a:pt x="1232774" y="1153244"/>
                    <a:pt x="1097290" y="1269917"/>
                    <a:pt x="959790" y="1390844"/>
                  </a:cubicBezTo>
                  <a:lnTo>
                    <a:pt x="749062" y="1577611"/>
                  </a:lnTo>
                  <a:cubicBezTo>
                    <a:pt x="674602" y="1642329"/>
                    <a:pt x="599806" y="1704137"/>
                    <a:pt x="524786" y="1763145"/>
                  </a:cubicBezTo>
                  <a:cubicBezTo>
                    <a:pt x="374858" y="1881498"/>
                    <a:pt x="223810" y="1987422"/>
                    <a:pt x="84071" y="2098496"/>
                  </a:cubicBezTo>
                  <a:lnTo>
                    <a:pt x="0" y="2168094"/>
                  </a:lnTo>
                  <a:lnTo>
                    <a:pt x="0" y="1576676"/>
                  </a:lnTo>
                  <a:lnTo>
                    <a:pt x="174655" y="1387597"/>
                  </a:lnTo>
                  <a:cubicBezTo>
                    <a:pt x="238926" y="1320079"/>
                    <a:pt x="302749" y="1254577"/>
                    <a:pt x="363661" y="1188626"/>
                  </a:cubicBezTo>
                  <a:lnTo>
                    <a:pt x="458052" y="1086397"/>
                  </a:lnTo>
                  <a:cubicBezTo>
                    <a:pt x="490635" y="1051351"/>
                    <a:pt x="523666" y="1016416"/>
                    <a:pt x="557257" y="981593"/>
                  </a:cubicBezTo>
                  <a:cubicBezTo>
                    <a:pt x="691510" y="842414"/>
                    <a:pt x="835055" y="705699"/>
                    <a:pt x="994165" y="578389"/>
                  </a:cubicBezTo>
                  <a:cubicBezTo>
                    <a:pt x="1152939" y="451190"/>
                    <a:pt x="1328060" y="333398"/>
                    <a:pt x="1520873" y="237215"/>
                  </a:cubicBezTo>
                  <a:cubicBezTo>
                    <a:pt x="1713238" y="141033"/>
                    <a:pt x="1924302" y="68028"/>
                    <a:pt x="2141748" y="31190"/>
                  </a:cubicBezTo>
                  <a:lnTo>
                    <a:pt x="2182505" y="24360"/>
                  </a:lnTo>
                  <a:cubicBezTo>
                    <a:pt x="2196165" y="22344"/>
                    <a:pt x="2209826" y="20665"/>
                    <a:pt x="2223374" y="18873"/>
                  </a:cubicBezTo>
                  <a:lnTo>
                    <a:pt x="2264355" y="13611"/>
                  </a:lnTo>
                  <a:cubicBezTo>
                    <a:pt x="2278015" y="11931"/>
                    <a:pt x="2291676" y="10924"/>
                    <a:pt x="2305336" y="9580"/>
                  </a:cubicBezTo>
                  <a:cubicBezTo>
                    <a:pt x="2332657" y="7229"/>
                    <a:pt x="2360090" y="4653"/>
                    <a:pt x="2387410" y="3645"/>
                  </a:cubicBezTo>
                  <a:cubicBezTo>
                    <a:pt x="2414731" y="2414"/>
                    <a:pt x="2442164" y="510"/>
                    <a:pt x="2469373" y="622"/>
                  </a:cubicBezTo>
                  <a:close/>
                </a:path>
              </a:pathLst>
            </a:custGeom>
            <a:gradFill>
              <a:gsLst>
                <a:gs pos="37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Shape 21">
              <a:extLst>
                <a:ext uri="{FF2B5EF4-FFF2-40B4-BE49-F238E27FC236}">
                  <a16:creationId xmlns:a16="http://schemas.microsoft.com/office/drawing/2014/main" id="{67C4629D-4AB7-48D4-A61B-1AE1837A78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646908" cy="6130481"/>
            </a:xfrm>
            <a:custGeom>
              <a:avLst/>
              <a:gdLst>
                <a:gd name="connsiteX0" fmla="*/ 2616837 w 5646908"/>
                <a:gd name="connsiteY0" fmla="*/ 0 h 6130481"/>
                <a:gd name="connsiteX1" fmla="*/ 4918721 w 5646908"/>
                <a:gd name="connsiteY1" fmla="*/ 1134258 h 6130481"/>
                <a:gd name="connsiteX2" fmla="*/ 5539036 w 5646908"/>
                <a:gd name="connsiteY2" fmla="*/ 3362353 h 6130481"/>
                <a:gd name="connsiteX3" fmla="*/ 4712024 w 5646908"/>
                <a:gd name="connsiteY3" fmla="*/ 5293280 h 6130481"/>
                <a:gd name="connsiteX4" fmla="*/ 2547864 w 5646908"/>
                <a:gd name="connsiteY4" fmla="*/ 6130481 h 6130481"/>
                <a:gd name="connsiteX5" fmla="*/ 263223 w 5646908"/>
                <a:gd name="connsiteY5" fmla="*/ 5212325 h 6130481"/>
                <a:gd name="connsiteX6" fmla="*/ 49974 w 5646908"/>
                <a:gd name="connsiteY6" fmla="*/ 4985345 h 6130481"/>
                <a:gd name="connsiteX7" fmla="*/ 0 w 5646908"/>
                <a:gd name="connsiteY7" fmla="*/ 4920618 h 6130481"/>
                <a:gd name="connsiteX8" fmla="*/ 0 w 5646908"/>
                <a:gd name="connsiteY8" fmla="*/ 3760303 h 6130481"/>
                <a:gd name="connsiteX9" fmla="*/ 80488 w 5646908"/>
                <a:gd name="connsiteY9" fmla="*/ 3974159 h 6130481"/>
                <a:gd name="connsiteX10" fmla="*/ 664748 w 5646908"/>
                <a:gd name="connsiteY10" fmla="*/ 4813600 h 6130481"/>
                <a:gd name="connsiteX11" fmla="*/ 2548087 w 5646908"/>
                <a:gd name="connsiteY11" fmla="*/ 5570406 h 6130481"/>
                <a:gd name="connsiteX12" fmla="*/ 3536561 w 5646908"/>
                <a:gd name="connsiteY12" fmla="*/ 5407153 h 6130481"/>
                <a:gd name="connsiteX13" fmla="*/ 4308035 w 5646908"/>
                <a:gd name="connsiteY13" fmla="*/ 4897241 h 6130481"/>
                <a:gd name="connsiteX14" fmla="*/ 4569038 w 5646908"/>
                <a:gd name="connsiteY14" fmla="*/ 4564802 h 6130481"/>
                <a:gd name="connsiteX15" fmla="*/ 4699147 w 5646908"/>
                <a:gd name="connsiteY15" fmla="*/ 4149952 h 6130481"/>
                <a:gd name="connsiteX16" fmla="*/ 5003034 w 5646908"/>
                <a:gd name="connsiteY16" fmla="*/ 3168421 h 6130481"/>
                <a:gd name="connsiteX17" fmla="*/ 4994189 w 5646908"/>
                <a:gd name="connsiteY17" fmla="*/ 2321590 h 6130481"/>
                <a:gd name="connsiteX18" fmla="*/ 4487860 w 5646908"/>
                <a:gd name="connsiteY18" fmla="*/ 1501856 h 6130481"/>
                <a:gd name="connsiteX19" fmla="*/ 3640469 w 5646908"/>
                <a:gd name="connsiteY19" fmla="*/ 808425 h 6130481"/>
                <a:gd name="connsiteX20" fmla="*/ 2616837 w 5646908"/>
                <a:gd name="connsiteY20" fmla="*/ 559851 h 6130481"/>
                <a:gd name="connsiteX21" fmla="*/ 1762952 w 5646908"/>
                <a:gd name="connsiteY21" fmla="*/ 812008 h 6130481"/>
                <a:gd name="connsiteX22" fmla="*/ 939635 w 5646908"/>
                <a:gd name="connsiteY22" fmla="*/ 1502976 h 6130481"/>
                <a:gd name="connsiteX23" fmla="*/ 585250 w 5646908"/>
                <a:gd name="connsiteY23" fmla="*/ 1831049 h 6130481"/>
                <a:gd name="connsiteX24" fmla="*/ 40403 w 5646908"/>
                <a:gd name="connsiteY24" fmla="*/ 2389556 h 6130481"/>
                <a:gd name="connsiteX25" fmla="*/ 0 w 5646908"/>
                <a:gd name="connsiteY25" fmla="*/ 2456747 h 6130481"/>
                <a:gd name="connsiteX26" fmla="*/ 0 w 5646908"/>
                <a:gd name="connsiteY26" fmla="*/ 1601114 h 6130481"/>
                <a:gd name="connsiteX27" fmla="*/ 93200 w 5646908"/>
                <a:gd name="connsiteY27" fmla="*/ 1513741 h 6130481"/>
                <a:gd name="connsiteX28" fmla="*/ 535423 w 5646908"/>
                <a:gd name="connsiteY28" fmla="*/ 1107273 h 6130481"/>
                <a:gd name="connsiteX29" fmla="*/ 2616837 w 5646908"/>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646908" h="6130481">
                  <a:moveTo>
                    <a:pt x="2616837" y="0"/>
                  </a:moveTo>
                  <a:cubicBezTo>
                    <a:pt x="3596241" y="0"/>
                    <a:pt x="4322479" y="463445"/>
                    <a:pt x="4918721" y="1134258"/>
                  </a:cubicBezTo>
                  <a:cubicBezTo>
                    <a:pt x="5416317" y="1694109"/>
                    <a:pt x="5857703" y="2516643"/>
                    <a:pt x="5539036" y="3362353"/>
                  </a:cubicBezTo>
                  <a:cubicBezTo>
                    <a:pt x="5111758" y="4496612"/>
                    <a:pt x="5300763" y="4716633"/>
                    <a:pt x="4712024" y="5293280"/>
                  </a:cubicBezTo>
                  <a:cubicBezTo>
                    <a:pt x="4123284" y="5869926"/>
                    <a:pt x="3446201" y="6130481"/>
                    <a:pt x="2547864" y="6130481"/>
                  </a:cubicBezTo>
                  <a:cubicBezTo>
                    <a:pt x="1657476" y="6130481"/>
                    <a:pt x="850619" y="5780127"/>
                    <a:pt x="263223" y="5212325"/>
                  </a:cubicBezTo>
                  <a:cubicBezTo>
                    <a:pt x="188497" y="5140091"/>
                    <a:pt x="117321" y="5064339"/>
                    <a:pt x="49974" y="4985345"/>
                  </a:cubicBezTo>
                  <a:lnTo>
                    <a:pt x="0" y="4920618"/>
                  </a:lnTo>
                  <a:lnTo>
                    <a:pt x="0" y="3760303"/>
                  </a:lnTo>
                  <a:lnTo>
                    <a:pt x="80488" y="3974159"/>
                  </a:lnTo>
                  <a:cubicBezTo>
                    <a:pt x="217875" y="4289243"/>
                    <a:pt x="414383" y="4571632"/>
                    <a:pt x="664748" y="4813600"/>
                  </a:cubicBezTo>
                  <a:cubicBezTo>
                    <a:pt x="1169734" y="5301566"/>
                    <a:pt x="1838644" y="5570406"/>
                    <a:pt x="2548087" y="5570406"/>
                  </a:cubicBezTo>
                  <a:cubicBezTo>
                    <a:pt x="2928786" y="5570406"/>
                    <a:pt x="3252156" y="5516996"/>
                    <a:pt x="3536561" y="5407153"/>
                  </a:cubicBezTo>
                  <a:cubicBezTo>
                    <a:pt x="3815366" y="5299438"/>
                    <a:pt x="4067747" y="5132603"/>
                    <a:pt x="4308035" y="4897241"/>
                  </a:cubicBezTo>
                  <a:cubicBezTo>
                    <a:pt x="4475095" y="4733653"/>
                    <a:pt x="4533767" y="4637358"/>
                    <a:pt x="4569038" y="4564802"/>
                  </a:cubicBezTo>
                  <a:cubicBezTo>
                    <a:pt x="4619313" y="4461453"/>
                    <a:pt x="4652792" y="4330784"/>
                    <a:pt x="4699147" y="4149952"/>
                  </a:cubicBezTo>
                  <a:cubicBezTo>
                    <a:pt x="4758491" y="3918846"/>
                    <a:pt x="4839558" y="3602194"/>
                    <a:pt x="5003034" y="3168421"/>
                  </a:cubicBezTo>
                  <a:cubicBezTo>
                    <a:pt x="5103024" y="2902940"/>
                    <a:pt x="5100112" y="2626037"/>
                    <a:pt x="4994189" y="2321590"/>
                  </a:cubicBezTo>
                  <a:cubicBezTo>
                    <a:pt x="4900470" y="2052526"/>
                    <a:pt x="4725460" y="1769129"/>
                    <a:pt x="4487860" y="1501856"/>
                  </a:cubicBezTo>
                  <a:cubicBezTo>
                    <a:pt x="4210285" y="1189683"/>
                    <a:pt x="3933047" y="962832"/>
                    <a:pt x="3640469" y="808425"/>
                  </a:cubicBezTo>
                  <a:cubicBezTo>
                    <a:pt x="3323369" y="641141"/>
                    <a:pt x="2988578" y="559851"/>
                    <a:pt x="2616837" y="559851"/>
                  </a:cubicBezTo>
                  <a:cubicBezTo>
                    <a:pt x="2315413" y="559851"/>
                    <a:pt x="2044110" y="640134"/>
                    <a:pt x="1762952" y="812008"/>
                  </a:cubicBezTo>
                  <a:cubicBezTo>
                    <a:pt x="1472838" y="989593"/>
                    <a:pt x="1197167" y="1250707"/>
                    <a:pt x="939635" y="1502976"/>
                  </a:cubicBezTo>
                  <a:cubicBezTo>
                    <a:pt x="819379" y="1620769"/>
                    <a:pt x="700355" y="1727700"/>
                    <a:pt x="585250" y="1831049"/>
                  </a:cubicBezTo>
                  <a:cubicBezTo>
                    <a:pt x="362317" y="2031140"/>
                    <a:pt x="169840" y="2204022"/>
                    <a:pt x="40403" y="2389556"/>
                  </a:cubicBezTo>
                  <a:lnTo>
                    <a:pt x="0" y="2456747"/>
                  </a:lnTo>
                  <a:lnTo>
                    <a:pt x="0" y="1601114"/>
                  </a:lnTo>
                  <a:lnTo>
                    <a:pt x="93200" y="1513741"/>
                  </a:lnTo>
                  <a:cubicBezTo>
                    <a:pt x="237107" y="1383294"/>
                    <a:pt x="388238" y="1251435"/>
                    <a:pt x="535423" y="1107273"/>
                  </a:cubicBezTo>
                  <a:cubicBezTo>
                    <a:pt x="1124050" y="530627"/>
                    <a:pt x="1718500" y="0"/>
                    <a:pt x="2616837" y="0"/>
                  </a:cubicBezTo>
                  <a:close/>
                </a:path>
              </a:pathLst>
            </a:custGeom>
            <a:gradFill>
              <a:gsLst>
                <a:gs pos="2000">
                  <a:schemeClr val="bg1">
                    <a:alpha val="10000"/>
                  </a:schemeClr>
                </a:gs>
                <a:gs pos="54000">
                  <a:schemeClr val="accent6">
                    <a:alpha val="10000"/>
                  </a:schemeClr>
                </a:gs>
                <a:gs pos="100000">
                  <a:schemeClr val="bg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3" name="Freeform: Shape 22">
              <a:extLst>
                <a:ext uri="{FF2B5EF4-FFF2-40B4-BE49-F238E27FC236}">
                  <a16:creationId xmlns:a16="http://schemas.microsoft.com/office/drawing/2014/main" id="{D1E30050-9FC4-4CC7-8C0B-BF5EFD1064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176241"/>
              <a:ext cx="5517522" cy="6130481"/>
            </a:xfrm>
            <a:custGeom>
              <a:avLst/>
              <a:gdLst>
                <a:gd name="connsiteX0" fmla="*/ 2549095 w 5517522"/>
                <a:gd name="connsiteY0" fmla="*/ 0 h 6130481"/>
                <a:gd name="connsiteX1" fmla="*/ 4804175 w 5517522"/>
                <a:gd name="connsiteY1" fmla="*/ 1134258 h 6130481"/>
                <a:gd name="connsiteX2" fmla="*/ 5411838 w 5517522"/>
                <a:gd name="connsiteY2" fmla="*/ 3362353 h 6130481"/>
                <a:gd name="connsiteX3" fmla="*/ 4601621 w 5517522"/>
                <a:gd name="connsiteY3" fmla="*/ 5293280 h 6130481"/>
                <a:gd name="connsiteX4" fmla="*/ 2481577 w 5517522"/>
                <a:gd name="connsiteY4" fmla="*/ 6130481 h 6130481"/>
                <a:gd name="connsiteX5" fmla="*/ 243517 w 5517522"/>
                <a:gd name="connsiteY5" fmla="*/ 5212325 h 6130481"/>
                <a:gd name="connsiteX6" fmla="*/ 34587 w 5517522"/>
                <a:gd name="connsiteY6" fmla="*/ 4985345 h 6130481"/>
                <a:gd name="connsiteX7" fmla="*/ 0 w 5517522"/>
                <a:gd name="connsiteY7" fmla="*/ 4939620 h 6130481"/>
                <a:gd name="connsiteX8" fmla="*/ 0 w 5517522"/>
                <a:gd name="connsiteY8" fmla="*/ 3335329 h 6130481"/>
                <a:gd name="connsiteX9" fmla="*/ 17141 w 5517522"/>
                <a:gd name="connsiteY9" fmla="*/ 3448738 h 6130481"/>
                <a:gd name="connsiteX10" fmla="*/ 167489 w 5517522"/>
                <a:gd name="connsiteY10" fmla="*/ 3930490 h 6130481"/>
                <a:gd name="connsiteX11" fmla="*/ 715471 w 5517522"/>
                <a:gd name="connsiteY11" fmla="*/ 4734212 h 6130481"/>
                <a:gd name="connsiteX12" fmla="*/ 2481689 w 5517522"/>
                <a:gd name="connsiteY12" fmla="*/ 5458772 h 6130481"/>
                <a:gd name="connsiteX13" fmla="*/ 4126644 w 5517522"/>
                <a:gd name="connsiteY13" fmla="*/ 4818302 h 6130481"/>
                <a:gd name="connsiteX14" fmla="*/ 4360437 w 5517522"/>
                <a:gd name="connsiteY14" fmla="*/ 4516766 h 6130481"/>
                <a:gd name="connsiteX15" fmla="*/ 4480357 w 5517522"/>
                <a:gd name="connsiteY15" fmla="*/ 4122855 h 6130481"/>
                <a:gd name="connsiteX16" fmla="*/ 4781557 w 5517522"/>
                <a:gd name="connsiteY16" fmla="*/ 3129791 h 6130481"/>
                <a:gd name="connsiteX17" fmla="*/ 4771928 w 5517522"/>
                <a:gd name="connsiteY17" fmla="*/ 2357869 h 6130481"/>
                <a:gd name="connsiteX18" fmla="*/ 4297510 w 5517522"/>
                <a:gd name="connsiteY18" fmla="*/ 1575533 h 6130481"/>
                <a:gd name="connsiteX19" fmla="*/ 3498715 w 5517522"/>
                <a:gd name="connsiteY19" fmla="*/ 907071 h 6130481"/>
                <a:gd name="connsiteX20" fmla="*/ 2549095 w 5517522"/>
                <a:gd name="connsiteY20" fmla="*/ 671821 h 6130481"/>
                <a:gd name="connsiteX21" fmla="*/ 985319 w 5517522"/>
                <a:gd name="connsiteY21" fmla="*/ 1582475 h 6130481"/>
                <a:gd name="connsiteX22" fmla="*/ 634628 w 5517522"/>
                <a:gd name="connsiteY22" fmla="*/ 1913907 h 6130481"/>
                <a:gd name="connsiteX23" fmla="*/ 117662 w 5517522"/>
                <a:gd name="connsiteY23" fmla="*/ 2453044 h 6130481"/>
                <a:gd name="connsiteX24" fmla="*/ 2515 w 5517522"/>
                <a:gd name="connsiteY24" fmla="*/ 2685494 h 6130481"/>
                <a:gd name="connsiteX25" fmla="*/ 0 w 5517522"/>
                <a:gd name="connsiteY25" fmla="*/ 2696965 h 6130481"/>
                <a:gd name="connsiteX26" fmla="*/ 0 w 5517522"/>
                <a:gd name="connsiteY26" fmla="*/ 1587383 h 6130481"/>
                <a:gd name="connsiteX27" fmla="*/ 76951 w 5517522"/>
                <a:gd name="connsiteY27" fmla="*/ 1513741 h 6130481"/>
                <a:gd name="connsiteX28" fmla="*/ 510118 w 5517522"/>
                <a:gd name="connsiteY28" fmla="*/ 1107273 h 6130481"/>
                <a:gd name="connsiteX29" fmla="*/ 2549095 w 5517522"/>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522" h="6130481">
                  <a:moveTo>
                    <a:pt x="2549095" y="0"/>
                  </a:moveTo>
                  <a:cubicBezTo>
                    <a:pt x="3508568" y="0"/>
                    <a:pt x="4219915" y="463445"/>
                    <a:pt x="4804175" y="1134258"/>
                  </a:cubicBezTo>
                  <a:cubicBezTo>
                    <a:pt x="5291694" y="1694109"/>
                    <a:pt x="5724011"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335329"/>
                  </a:lnTo>
                  <a:lnTo>
                    <a:pt x="17141" y="3448738"/>
                  </a:lnTo>
                  <a:cubicBezTo>
                    <a:pt x="50676" y="3613558"/>
                    <a:pt x="100867" y="3774516"/>
                    <a:pt x="167489" y="3930490"/>
                  </a:cubicBezTo>
                  <a:cubicBezTo>
                    <a:pt x="296255" y="4232138"/>
                    <a:pt x="480670" y="4502546"/>
                    <a:pt x="715471" y="4734212"/>
                  </a:cubicBezTo>
                  <a:cubicBezTo>
                    <a:pt x="1188993" y="5201464"/>
                    <a:pt x="1816250" y="5458772"/>
                    <a:pt x="2481689" y="5458772"/>
                  </a:cubicBezTo>
                  <a:cubicBezTo>
                    <a:pt x="3185758" y="5458772"/>
                    <a:pt x="3677755" y="5267191"/>
                    <a:pt x="4126644" y="4818302"/>
                  </a:cubicBezTo>
                  <a:cubicBezTo>
                    <a:pt x="4278363" y="4666583"/>
                    <a:pt x="4329982" y="4580701"/>
                    <a:pt x="4360437" y="4516766"/>
                  </a:cubicBezTo>
                  <a:cubicBezTo>
                    <a:pt x="4404890" y="4423495"/>
                    <a:pt x="4436577" y="4297417"/>
                    <a:pt x="4480357" y="4122855"/>
                  </a:cubicBezTo>
                  <a:cubicBezTo>
                    <a:pt x="4539030" y="3889285"/>
                    <a:pt x="4619425" y="3569275"/>
                    <a:pt x="4781557" y="3129791"/>
                  </a:cubicBezTo>
                  <a:cubicBezTo>
                    <a:pt x="4870238" y="2889503"/>
                    <a:pt x="4867103" y="2637010"/>
                    <a:pt x="4771928" y="2357869"/>
                  </a:cubicBezTo>
                  <a:cubicBezTo>
                    <a:pt x="4684815" y="2102465"/>
                    <a:pt x="4520779" y="1831945"/>
                    <a:pt x="4297510" y="1575533"/>
                  </a:cubicBezTo>
                  <a:cubicBezTo>
                    <a:pt x="4034492" y="1273549"/>
                    <a:pt x="3773266" y="1054983"/>
                    <a:pt x="3498715" y="907071"/>
                  </a:cubicBezTo>
                  <a:cubicBezTo>
                    <a:pt x="3204905" y="748745"/>
                    <a:pt x="2894187" y="671821"/>
                    <a:pt x="2549095" y="671821"/>
                  </a:cubicBezTo>
                  <a:cubicBezTo>
                    <a:pt x="1942553" y="671821"/>
                    <a:pt x="1518298" y="1049273"/>
                    <a:pt x="985319" y="1582475"/>
                  </a:cubicBezTo>
                  <a:cubicBezTo>
                    <a:pt x="865735" y="1702059"/>
                    <a:pt x="748278" y="1809774"/>
                    <a:pt x="634628" y="1913907"/>
                  </a:cubicBezTo>
                  <a:cubicBezTo>
                    <a:pt x="421325" y="2109407"/>
                    <a:pt x="237134" y="2278146"/>
                    <a:pt x="117662" y="2453044"/>
                  </a:cubicBezTo>
                  <a:cubicBezTo>
                    <a:pt x="64756" y="2530415"/>
                    <a:pt x="27022" y="2605799"/>
                    <a:pt x="2515" y="2685494"/>
                  </a:cubicBezTo>
                  <a:lnTo>
                    <a:pt x="0" y="2696965"/>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E7E03733-50FD-49A6-B226-40F6A0AD4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176241"/>
              <a:ext cx="5517475" cy="6130481"/>
            </a:xfrm>
            <a:custGeom>
              <a:avLst/>
              <a:gdLst>
                <a:gd name="connsiteX0" fmla="*/ 2549095 w 5517475"/>
                <a:gd name="connsiteY0" fmla="*/ 0 h 6130481"/>
                <a:gd name="connsiteX1" fmla="*/ 4804175 w 5517475"/>
                <a:gd name="connsiteY1" fmla="*/ 1134258 h 6130481"/>
                <a:gd name="connsiteX2" fmla="*/ 5411838 w 5517475"/>
                <a:gd name="connsiteY2" fmla="*/ 3362353 h 6130481"/>
                <a:gd name="connsiteX3" fmla="*/ 4601621 w 5517475"/>
                <a:gd name="connsiteY3" fmla="*/ 5293280 h 6130481"/>
                <a:gd name="connsiteX4" fmla="*/ 2481577 w 5517475"/>
                <a:gd name="connsiteY4" fmla="*/ 6130481 h 6130481"/>
                <a:gd name="connsiteX5" fmla="*/ 243517 w 5517475"/>
                <a:gd name="connsiteY5" fmla="*/ 5212325 h 6130481"/>
                <a:gd name="connsiteX6" fmla="*/ 34587 w 5517475"/>
                <a:gd name="connsiteY6" fmla="*/ 4985345 h 6130481"/>
                <a:gd name="connsiteX7" fmla="*/ 0 w 5517475"/>
                <a:gd name="connsiteY7" fmla="*/ 4939620 h 6130481"/>
                <a:gd name="connsiteX8" fmla="*/ 0 w 5517475"/>
                <a:gd name="connsiteY8" fmla="*/ 3799573 h 6130481"/>
                <a:gd name="connsiteX9" fmla="*/ 64364 w 5517475"/>
                <a:gd name="connsiteY9" fmla="*/ 3974159 h 6130481"/>
                <a:gd name="connsiteX10" fmla="*/ 636644 w 5517475"/>
                <a:gd name="connsiteY10" fmla="*/ 4813600 h 6130481"/>
                <a:gd name="connsiteX11" fmla="*/ 2481577 w 5517475"/>
                <a:gd name="connsiteY11" fmla="*/ 5570406 h 6130481"/>
                <a:gd name="connsiteX12" fmla="*/ 3449896 w 5517475"/>
                <a:gd name="connsiteY12" fmla="*/ 5407153 h 6130481"/>
                <a:gd name="connsiteX13" fmla="*/ 4205695 w 5517475"/>
                <a:gd name="connsiteY13" fmla="*/ 4897241 h 6130481"/>
                <a:gd name="connsiteX14" fmla="*/ 4461434 w 5517475"/>
                <a:gd name="connsiteY14" fmla="*/ 4564802 h 6130481"/>
                <a:gd name="connsiteX15" fmla="*/ 4588969 w 5517475"/>
                <a:gd name="connsiteY15" fmla="*/ 4149952 h 6130481"/>
                <a:gd name="connsiteX16" fmla="*/ 4886585 w 5517475"/>
                <a:gd name="connsiteY16" fmla="*/ 3168421 h 6130481"/>
                <a:gd name="connsiteX17" fmla="*/ 4877964 w 5517475"/>
                <a:gd name="connsiteY17" fmla="*/ 2321590 h 6130481"/>
                <a:gd name="connsiteX18" fmla="*/ 4382048 w 5517475"/>
                <a:gd name="connsiteY18" fmla="*/ 1501856 h 6130481"/>
                <a:gd name="connsiteX19" fmla="*/ 3551900 w 5517475"/>
                <a:gd name="connsiteY19" fmla="*/ 808425 h 6130481"/>
                <a:gd name="connsiteX20" fmla="*/ 2549095 w 5517475"/>
                <a:gd name="connsiteY20" fmla="*/ 559851 h 6130481"/>
                <a:gd name="connsiteX21" fmla="*/ 1712566 w 5517475"/>
                <a:gd name="connsiteY21" fmla="*/ 812008 h 6130481"/>
                <a:gd name="connsiteX22" fmla="*/ 906044 w 5517475"/>
                <a:gd name="connsiteY22" fmla="*/ 1502976 h 6130481"/>
                <a:gd name="connsiteX23" fmla="*/ 558825 w 5517475"/>
                <a:gd name="connsiteY23" fmla="*/ 1831049 h 6130481"/>
                <a:gd name="connsiteX24" fmla="*/ 25063 w 5517475"/>
                <a:gd name="connsiteY24" fmla="*/ 2389556 h 6130481"/>
                <a:gd name="connsiteX25" fmla="*/ 0 w 5517475"/>
                <a:gd name="connsiteY25" fmla="*/ 2432109 h 6130481"/>
                <a:gd name="connsiteX26" fmla="*/ 0 w 5517475"/>
                <a:gd name="connsiteY26" fmla="*/ 1587383 h 6130481"/>
                <a:gd name="connsiteX27" fmla="*/ 76951 w 5517475"/>
                <a:gd name="connsiteY27" fmla="*/ 1513741 h 6130481"/>
                <a:gd name="connsiteX28" fmla="*/ 510118 w 5517475"/>
                <a:gd name="connsiteY28" fmla="*/ 1107273 h 6130481"/>
                <a:gd name="connsiteX29" fmla="*/ 2549095 w 5517475"/>
                <a:gd name="connsiteY29" fmla="*/ 0 h 613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517475" h="6130481">
                  <a:moveTo>
                    <a:pt x="2549095" y="0"/>
                  </a:moveTo>
                  <a:cubicBezTo>
                    <a:pt x="3508568" y="0"/>
                    <a:pt x="4219915" y="463445"/>
                    <a:pt x="4804175" y="1134258"/>
                  </a:cubicBezTo>
                  <a:cubicBezTo>
                    <a:pt x="5291694" y="1694109"/>
                    <a:pt x="5723899" y="2516643"/>
                    <a:pt x="5411838" y="3362353"/>
                  </a:cubicBezTo>
                  <a:cubicBezTo>
                    <a:pt x="4993181" y="4496612"/>
                    <a:pt x="5178268" y="4716633"/>
                    <a:pt x="4601621" y="5293280"/>
                  </a:cubicBezTo>
                  <a:cubicBezTo>
                    <a:pt x="4024863" y="5869926"/>
                    <a:pt x="3361551" y="6130481"/>
                    <a:pt x="2481577" y="6130481"/>
                  </a:cubicBezTo>
                  <a:cubicBezTo>
                    <a:pt x="1609329" y="6130481"/>
                    <a:pt x="818932" y="5780127"/>
                    <a:pt x="243517" y="5212325"/>
                  </a:cubicBezTo>
                  <a:cubicBezTo>
                    <a:pt x="170302" y="5140091"/>
                    <a:pt x="100568" y="5064339"/>
                    <a:pt x="34587" y="4985345"/>
                  </a:cubicBezTo>
                  <a:lnTo>
                    <a:pt x="0" y="4939620"/>
                  </a:lnTo>
                  <a:lnTo>
                    <a:pt x="0" y="3799573"/>
                  </a:lnTo>
                  <a:lnTo>
                    <a:pt x="64364" y="3974159"/>
                  </a:lnTo>
                  <a:cubicBezTo>
                    <a:pt x="198841" y="4289243"/>
                    <a:pt x="391429" y="4571632"/>
                    <a:pt x="636644" y="4813600"/>
                  </a:cubicBezTo>
                  <a:cubicBezTo>
                    <a:pt x="1131328" y="5301566"/>
                    <a:pt x="1786578" y="5570406"/>
                    <a:pt x="2481577" y="5570406"/>
                  </a:cubicBezTo>
                  <a:cubicBezTo>
                    <a:pt x="2854550" y="5570406"/>
                    <a:pt x="3171314" y="5516996"/>
                    <a:pt x="3449896" y="5407153"/>
                  </a:cubicBezTo>
                  <a:cubicBezTo>
                    <a:pt x="3723103" y="5299438"/>
                    <a:pt x="3970333" y="5132603"/>
                    <a:pt x="4205695" y="4897241"/>
                  </a:cubicBezTo>
                  <a:cubicBezTo>
                    <a:pt x="4369395" y="4733653"/>
                    <a:pt x="4426836" y="4637358"/>
                    <a:pt x="4461434" y="4564802"/>
                  </a:cubicBezTo>
                  <a:cubicBezTo>
                    <a:pt x="4510701" y="4461453"/>
                    <a:pt x="4543509" y="4330784"/>
                    <a:pt x="4588969" y="4149952"/>
                  </a:cubicBezTo>
                  <a:cubicBezTo>
                    <a:pt x="4646969" y="3918846"/>
                    <a:pt x="4726468" y="3602194"/>
                    <a:pt x="4886585" y="3168421"/>
                  </a:cubicBezTo>
                  <a:cubicBezTo>
                    <a:pt x="4984560" y="2902940"/>
                    <a:pt x="4981760" y="2626037"/>
                    <a:pt x="4877964" y="2321590"/>
                  </a:cubicBezTo>
                  <a:cubicBezTo>
                    <a:pt x="4786260" y="2052526"/>
                    <a:pt x="4614834" y="1769129"/>
                    <a:pt x="4382048" y="1501856"/>
                  </a:cubicBezTo>
                  <a:cubicBezTo>
                    <a:pt x="4110072" y="1189683"/>
                    <a:pt x="3838544" y="962832"/>
                    <a:pt x="3551900" y="808425"/>
                  </a:cubicBezTo>
                  <a:cubicBezTo>
                    <a:pt x="3241183" y="641141"/>
                    <a:pt x="2913222" y="559851"/>
                    <a:pt x="2549095" y="559851"/>
                  </a:cubicBezTo>
                  <a:cubicBezTo>
                    <a:pt x="2253830" y="559851"/>
                    <a:pt x="1988013" y="640134"/>
                    <a:pt x="1712566" y="812008"/>
                  </a:cubicBezTo>
                  <a:cubicBezTo>
                    <a:pt x="1428385" y="989593"/>
                    <a:pt x="1158313" y="1250707"/>
                    <a:pt x="906044" y="1502976"/>
                  </a:cubicBezTo>
                  <a:cubicBezTo>
                    <a:pt x="788140" y="1620769"/>
                    <a:pt x="671579" y="1727700"/>
                    <a:pt x="558825" y="1831049"/>
                  </a:cubicBezTo>
                  <a:cubicBezTo>
                    <a:pt x="340371" y="2031140"/>
                    <a:pt x="151813" y="2204022"/>
                    <a:pt x="25063" y="2389556"/>
                  </a:cubicBezTo>
                  <a:lnTo>
                    <a:pt x="0" y="2432109"/>
                  </a:lnTo>
                  <a:lnTo>
                    <a:pt x="0" y="1587383"/>
                  </a:lnTo>
                  <a:lnTo>
                    <a:pt x="76951" y="1513741"/>
                  </a:lnTo>
                  <a:cubicBezTo>
                    <a:pt x="217918" y="1383294"/>
                    <a:pt x="365956" y="1251435"/>
                    <a:pt x="510118" y="1107273"/>
                  </a:cubicBezTo>
                  <a:cubicBezTo>
                    <a:pt x="1086764" y="530627"/>
                    <a:pt x="1669121" y="0"/>
                    <a:pt x="2549095"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Shape 24">
              <a:extLst>
                <a:ext uri="{FF2B5EF4-FFF2-40B4-BE49-F238E27FC236}">
                  <a16:creationId xmlns:a16="http://schemas.microsoft.com/office/drawing/2014/main" id="{8A614510-A9F4-41B6-B78E-F49E390C7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0"/>
              <a:ext cx="5646974" cy="6483075"/>
            </a:xfrm>
            <a:custGeom>
              <a:avLst/>
              <a:gdLst>
                <a:gd name="connsiteX0" fmla="*/ 2405773 w 5646974"/>
                <a:gd name="connsiteY0" fmla="*/ 0 h 6483075"/>
                <a:gd name="connsiteX1" fmla="*/ 5646974 w 5646974"/>
                <a:gd name="connsiteY1" fmla="*/ 3241538 h 6483075"/>
                <a:gd name="connsiteX2" fmla="*/ 2405773 w 5646974"/>
                <a:gd name="connsiteY2" fmla="*/ 6483075 h 6483075"/>
                <a:gd name="connsiteX3" fmla="*/ 113897 w 5646974"/>
                <a:gd name="connsiteY3" fmla="*/ 5533666 h 6483075"/>
                <a:gd name="connsiteX4" fmla="*/ 0 w 5646974"/>
                <a:gd name="connsiteY4" fmla="*/ 5408336 h 6483075"/>
                <a:gd name="connsiteX5" fmla="*/ 0 w 5646974"/>
                <a:gd name="connsiteY5" fmla="*/ 4983659 h 6483075"/>
                <a:gd name="connsiteX6" fmla="*/ 155731 w 5646974"/>
                <a:gd name="connsiteY6" fmla="*/ 5176047 h 6483075"/>
                <a:gd name="connsiteX7" fmla="*/ 1093706 w 5646974"/>
                <a:gd name="connsiteY7" fmla="*/ 5866903 h 6483075"/>
                <a:gd name="connsiteX8" fmla="*/ 1639673 w 5646974"/>
                <a:gd name="connsiteY8" fmla="*/ 6059940 h 6483075"/>
                <a:gd name="connsiteX9" fmla="*/ 1709990 w 5646974"/>
                <a:gd name="connsiteY9" fmla="*/ 6076287 h 6483075"/>
                <a:gd name="connsiteX10" fmla="*/ 1780307 w 5646974"/>
                <a:gd name="connsiteY10" fmla="*/ 6091963 h 6483075"/>
                <a:gd name="connsiteX11" fmla="*/ 1851072 w 5646974"/>
                <a:gd name="connsiteY11" fmla="*/ 6105176 h 6483075"/>
                <a:gd name="connsiteX12" fmla="*/ 1886455 w 5646974"/>
                <a:gd name="connsiteY12" fmla="*/ 6111782 h 6483075"/>
                <a:gd name="connsiteX13" fmla="*/ 1921949 w 5646974"/>
                <a:gd name="connsiteY13" fmla="*/ 6117716 h 6483075"/>
                <a:gd name="connsiteX14" fmla="*/ 2064152 w 5646974"/>
                <a:gd name="connsiteY14" fmla="*/ 6137647 h 6483075"/>
                <a:gd name="connsiteX15" fmla="*/ 2206914 w 5646974"/>
                <a:gd name="connsiteY15" fmla="*/ 6151195 h 6483075"/>
                <a:gd name="connsiteX16" fmla="*/ 2350011 w 5646974"/>
                <a:gd name="connsiteY16" fmla="*/ 6158250 h 6483075"/>
                <a:gd name="connsiteX17" fmla="*/ 2493109 w 5646974"/>
                <a:gd name="connsiteY17" fmla="*/ 6159705 h 6483075"/>
                <a:gd name="connsiteX18" fmla="*/ 2781321 w 5646974"/>
                <a:gd name="connsiteY18" fmla="*/ 6147277 h 6483075"/>
                <a:gd name="connsiteX19" fmla="*/ 3345091 w 5646974"/>
                <a:gd name="connsiteY19" fmla="*/ 6060276 h 6483075"/>
                <a:gd name="connsiteX20" fmla="*/ 3878853 w 5646974"/>
                <a:gd name="connsiteY20" fmla="*/ 5871718 h 6483075"/>
                <a:gd name="connsiteX21" fmla="*/ 4367267 w 5646974"/>
                <a:gd name="connsiteY21" fmla="*/ 5573093 h 6483075"/>
                <a:gd name="connsiteX22" fmla="*/ 4424484 w 5646974"/>
                <a:gd name="connsiteY22" fmla="*/ 5528529 h 6483075"/>
                <a:gd name="connsiteX23" fmla="*/ 4481252 w 5646974"/>
                <a:gd name="connsiteY23" fmla="*/ 5483069 h 6483075"/>
                <a:gd name="connsiteX24" fmla="*/ 4536790 w 5646974"/>
                <a:gd name="connsiteY24" fmla="*/ 5435818 h 6483075"/>
                <a:gd name="connsiteX25" fmla="*/ 4591543 w 5646974"/>
                <a:gd name="connsiteY25" fmla="*/ 5387671 h 6483075"/>
                <a:gd name="connsiteX26" fmla="*/ 4794209 w 5646974"/>
                <a:gd name="connsiteY26" fmla="*/ 5181198 h 6483075"/>
                <a:gd name="connsiteX27" fmla="*/ 4956678 w 5646974"/>
                <a:gd name="connsiteY27" fmla="*/ 4945836 h 6483075"/>
                <a:gd name="connsiteX28" fmla="*/ 4989262 w 5646974"/>
                <a:gd name="connsiteY28" fmla="*/ 4881453 h 6483075"/>
                <a:gd name="connsiteX29" fmla="*/ 5017814 w 5646974"/>
                <a:gd name="connsiteY29" fmla="*/ 4814607 h 6483075"/>
                <a:gd name="connsiteX30" fmla="*/ 5044127 w 5646974"/>
                <a:gd name="connsiteY30" fmla="*/ 4746193 h 6483075"/>
                <a:gd name="connsiteX31" fmla="*/ 5068425 w 5646974"/>
                <a:gd name="connsiteY31" fmla="*/ 4676436 h 6483075"/>
                <a:gd name="connsiteX32" fmla="*/ 5154641 w 5646974"/>
                <a:gd name="connsiteY32" fmla="*/ 4390352 h 6483075"/>
                <a:gd name="connsiteX33" fmla="*/ 5196854 w 5646974"/>
                <a:gd name="connsiteY33" fmla="*/ 4246134 h 6483075"/>
                <a:gd name="connsiteX34" fmla="*/ 5240299 w 5646974"/>
                <a:gd name="connsiteY34" fmla="*/ 4102140 h 6483075"/>
                <a:gd name="connsiteX35" fmla="*/ 5432440 w 5646974"/>
                <a:gd name="connsiteY35" fmla="*/ 3532884 h 6483075"/>
                <a:gd name="connsiteX36" fmla="*/ 5528846 w 5646974"/>
                <a:gd name="connsiteY36" fmla="*/ 2951647 h 6483075"/>
                <a:gd name="connsiteX37" fmla="*/ 5495927 w 5646974"/>
                <a:gd name="connsiteY37" fmla="*/ 2658733 h 6483075"/>
                <a:gd name="connsiteX38" fmla="*/ 5480027 w 5646974"/>
                <a:gd name="connsiteY38" fmla="*/ 2586848 h 6483075"/>
                <a:gd name="connsiteX39" fmla="*/ 5461328 w 5646974"/>
                <a:gd name="connsiteY39" fmla="*/ 2515635 h 6483075"/>
                <a:gd name="connsiteX40" fmla="*/ 5439605 w 5646974"/>
                <a:gd name="connsiteY40" fmla="*/ 2445317 h 6483075"/>
                <a:gd name="connsiteX41" fmla="*/ 5415532 w 5646974"/>
                <a:gd name="connsiteY41" fmla="*/ 2375896 h 6483075"/>
                <a:gd name="connsiteX42" fmla="*/ 5144564 w 5646974"/>
                <a:gd name="connsiteY42" fmla="*/ 1857138 h 6483075"/>
                <a:gd name="connsiteX43" fmla="*/ 4774838 w 5646974"/>
                <a:gd name="connsiteY43" fmla="*/ 1405450 h 6483075"/>
                <a:gd name="connsiteX44" fmla="*/ 4345769 w 5646974"/>
                <a:gd name="connsiteY44" fmla="*/ 1012323 h 6483075"/>
                <a:gd name="connsiteX45" fmla="*/ 4115334 w 5646974"/>
                <a:gd name="connsiteY45" fmla="*/ 841344 h 6483075"/>
                <a:gd name="connsiteX46" fmla="*/ 3874038 w 5646974"/>
                <a:gd name="connsiteY46" fmla="*/ 691528 h 6483075"/>
                <a:gd name="connsiteX47" fmla="*/ 3359535 w 5646974"/>
                <a:gd name="connsiteY47" fmla="*/ 468819 h 6483075"/>
                <a:gd name="connsiteX48" fmla="*/ 2811105 w 5646974"/>
                <a:gd name="connsiteY48" fmla="*/ 366031 h 6483075"/>
                <a:gd name="connsiteX49" fmla="*/ 2741124 w 5646974"/>
                <a:gd name="connsiteY49" fmla="*/ 361440 h 6483075"/>
                <a:gd name="connsiteX50" fmla="*/ 2671030 w 5646974"/>
                <a:gd name="connsiteY50" fmla="*/ 358417 h 6483075"/>
                <a:gd name="connsiteX51" fmla="*/ 2600713 w 5646974"/>
                <a:gd name="connsiteY51" fmla="*/ 357521 h 6483075"/>
                <a:gd name="connsiteX52" fmla="*/ 2531739 w 5646974"/>
                <a:gd name="connsiteY52" fmla="*/ 358529 h 6483075"/>
                <a:gd name="connsiteX53" fmla="*/ 2259988 w 5646974"/>
                <a:gd name="connsiteY53" fmla="*/ 385289 h 6483075"/>
                <a:gd name="connsiteX54" fmla="*/ 1740670 w 5646974"/>
                <a:gd name="connsiteY54" fmla="*/ 553917 h 6483075"/>
                <a:gd name="connsiteX55" fmla="*/ 1264124 w 5646974"/>
                <a:gd name="connsiteY55" fmla="*/ 853549 h 6483075"/>
                <a:gd name="connsiteX56" fmla="*/ 823074 w 5646974"/>
                <a:gd name="connsiteY56" fmla="*/ 1234136 h 6483075"/>
                <a:gd name="connsiteX57" fmla="*/ 715694 w 5646974"/>
                <a:gd name="connsiteY57" fmla="*/ 1336252 h 6483075"/>
                <a:gd name="connsiteX58" fmla="*/ 606859 w 5646974"/>
                <a:gd name="connsiteY58" fmla="*/ 1440945 h 6483075"/>
                <a:gd name="connsiteX59" fmla="*/ 382023 w 5646974"/>
                <a:gd name="connsiteY59" fmla="*/ 1646074 h 6483075"/>
                <a:gd name="connsiteX60" fmla="*/ 158531 w 5646974"/>
                <a:gd name="connsiteY60" fmla="*/ 1843813 h 6483075"/>
                <a:gd name="connsiteX61" fmla="*/ 0 w 5646974"/>
                <a:gd name="connsiteY61" fmla="*/ 1991775 h 6483075"/>
                <a:gd name="connsiteX62" fmla="*/ 0 w 5646974"/>
                <a:gd name="connsiteY62" fmla="*/ 1074740 h 6483075"/>
                <a:gd name="connsiteX63" fmla="*/ 113897 w 5646974"/>
                <a:gd name="connsiteY63" fmla="*/ 949410 h 6483075"/>
                <a:gd name="connsiteX64" fmla="*/ 2405773 w 5646974"/>
                <a:gd name="connsiteY64" fmla="*/ 0 h 6483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646974" h="6483075">
                  <a:moveTo>
                    <a:pt x="2405773" y="0"/>
                  </a:moveTo>
                  <a:cubicBezTo>
                    <a:pt x="4195841" y="0"/>
                    <a:pt x="5646974" y="1451246"/>
                    <a:pt x="5646974" y="3241538"/>
                  </a:cubicBezTo>
                  <a:cubicBezTo>
                    <a:pt x="5646974" y="5031830"/>
                    <a:pt x="4195841" y="6483075"/>
                    <a:pt x="2405773" y="6483075"/>
                  </a:cubicBezTo>
                  <a:cubicBezTo>
                    <a:pt x="1510739" y="6483075"/>
                    <a:pt x="700439" y="6120264"/>
                    <a:pt x="113897" y="5533666"/>
                  </a:cubicBezTo>
                  <a:lnTo>
                    <a:pt x="0" y="5408336"/>
                  </a:lnTo>
                  <a:lnTo>
                    <a:pt x="0" y="4983659"/>
                  </a:lnTo>
                  <a:lnTo>
                    <a:pt x="155731" y="5176047"/>
                  </a:lnTo>
                  <a:cubicBezTo>
                    <a:pt x="417742" y="5469073"/>
                    <a:pt x="741224" y="5704211"/>
                    <a:pt x="1093706" y="5866903"/>
                  </a:cubicBezTo>
                  <a:cubicBezTo>
                    <a:pt x="1269947" y="5948418"/>
                    <a:pt x="1453018" y="6013137"/>
                    <a:pt x="1639673" y="6059940"/>
                  </a:cubicBezTo>
                  <a:lnTo>
                    <a:pt x="1709990" y="6076287"/>
                  </a:lnTo>
                  <a:cubicBezTo>
                    <a:pt x="1733504" y="6081550"/>
                    <a:pt x="1756570" y="6088156"/>
                    <a:pt x="1780307" y="6091963"/>
                  </a:cubicBezTo>
                  <a:lnTo>
                    <a:pt x="1851072" y="6105176"/>
                  </a:lnTo>
                  <a:lnTo>
                    <a:pt x="1886455" y="6111782"/>
                  </a:lnTo>
                  <a:cubicBezTo>
                    <a:pt x="1898212" y="6114021"/>
                    <a:pt x="1909969" y="6116373"/>
                    <a:pt x="1921949" y="6117716"/>
                  </a:cubicBezTo>
                  <a:cubicBezTo>
                    <a:pt x="1969425" y="6124323"/>
                    <a:pt x="2016676" y="6131489"/>
                    <a:pt x="2064152" y="6137647"/>
                  </a:cubicBezTo>
                  <a:cubicBezTo>
                    <a:pt x="2111851" y="6141790"/>
                    <a:pt x="2159438" y="6146381"/>
                    <a:pt x="2206914" y="6151195"/>
                  </a:cubicBezTo>
                  <a:lnTo>
                    <a:pt x="2350011" y="6158250"/>
                  </a:lnTo>
                  <a:cubicBezTo>
                    <a:pt x="2397711" y="6159593"/>
                    <a:pt x="2445410" y="6159146"/>
                    <a:pt x="2493109" y="6159705"/>
                  </a:cubicBezTo>
                  <a:cubicBezTo>
                    <a:pt x="2589068" y="6158137"/>
                    <a:pt x="2685922" y="6154666"/>
                    <a:pt x="2781321" y="6147277"/>
                  </a:cubicBezTo>
                  <a:cubicBezTo>
                    <a:pt x="2972566" y="6132944"/>
                    <a:pt x="3161348" y="6105288"/>
                    <a:pt x="3345091" y="6060276"/>
                  </a:cubicBezTo>
                  <a:cubicBezTo>
                    <a:pt x="3528834" y="6015375"/>
                    <a:pt x="3707539" y="5952785"/>
                    <a:pt x="3878853" y="5871718"/>
                  </a:cubicBezTo>
                  <a:cubicBezTo>
                    <a:pt x="4050167" y="5790428"/>
                    <a:pt x="4213084" y="5689318"/>
                    <a:pt x="4367267" y="5573093"/>
                  </a:cubicBezTo>
                  <a:lnTo>
                    <a:pt x="4424484" y="5528529"/>
                  </a:lnTo>
                  <a:cubicBezTo>
                    <a:pt x="4443631" y="5513637"/>
                    <a:pt x="4463113" y="5499193"/>
                    <a:pt x="4481252" y="5483069"/>
                  </a:cubicBezTo>
                  <a:lnTo>
                    <a:pt x="4536790" y="5435818"/>
                  </a:lnTo>
                  <a:cubicBezTo>
                    <a:pt x="4555265" y="5419918"/>
                    <a:pt x="4574188" y="5404466"/>
                    <a:pt x="4591543" y="5387671"/>
                  </a:cubicBezTo>
                  <a:cubicBezTo>
                    <a:pt x="4662980" y="5321944"/>
                    <a:pt x="4733074" y="5254650"/>
                    <a:pt x="4794209" y="5181198"/>
                  </a:cubicBezTo>
                  <a:cubicBezTo>
                    <a:pt x="4857808" y="5109089"/>
                    <a:pt x="4910434" y="5029926"/>
                    <a:pt x="4956678" y="4945836"/>
                  </a:cubicBezTo>
                  <a:cubicBezTo>
                    <a:pt x="4967651" y="4924450"/>
                    <a:pt x="4978624" y="4903064"/>
                    <a:pt x="4989262" y="4881453"/>
                  </a:cubicBezTo>
                  <a:lnTo>
                    <a:pt x="5017814" y="4814607"/>
                  </a:lnTo>
                  <a:cubicBezTo>
                    <a:pt x="5027891" y="4792549"/>
                    <a:pt x="5035393" y="4769035"/>
                    <a:pt x="5044127" y="4746193"/>
                  </a:cubicBezTo>
                  <a:cubicBezTo>
                    <a:pt x="5052636" y="4723128"/>
                    <a:pt x="5061146" y="4700174"/>
                    <a:pt x="5068425" y="4676436"/>
                  </a:cubicBezTo>
                  <a:cubicBezTo>
                    <a:pt x="5099552" y="4582717"/>
                    <a:pt x="5126985" y="4486422"/>
                    <a:pt x="5154641" y="4390352"/>
                  </a:cubicBezTo>
                  <a:lnTo>
                    <a:pt x="5196854" y="4246134"/>
                  </a:lnTo>
                  <a:lnTo>
                    <a:pt x="5240299" y="4102140"/>
                  </a:lnTo>
                  <a:cubicBezTo>
                    <a:pt x="5299195" y="3910560"/>
                    <a:pt x="5364697" y="3721330"/>
                    <a:pt x="5432440" y="3532884"/>
                  </a:cubicBezTo>
                  <a:cubicBezTo>
                    <a:pt x="5500294" y="3346902"/>
                    <a:pt x="5533549" y="3148714"/>
                    <a:pt x="5528846" y="2951647"/>
                  </a:cubicBezTo>
                  <a:cubicBezTo>
                    <a:pt x="5526831" y="2853113"/>
                    <a:pt x="5515409" y="2755027"/>
                    <a:pt x="5495927" y="2658733"/>
                  </a:cubicBezTo>
                  <a:cubicBezTo>
                    <a:pt x="5491112" y="2634659"/>
                    <a:pt x="5486297" y="2610585"/>
                    <a:pt x="5480027" y="2586848"/>
                  </a:cubicBezTo>
                  <a:cubicBezTo>
                    <a:pt x="5474205" y="2562998"/>
                    <a:pt x="5468718" y="2539036"/>
                    <a:pt x="5461328" y="2515635"/>
                  </a:cubicBezTo>
                  <a:cubicBezTo>
                    <a:pt x="5454386" y="2492009"/>
                    <a:pt x="5447668" y="2468495"/>
                    <a:pt x="5439605" y="2445317"/>
                  </a:cubicBezTo>
                  <a:cubicBezTo>
                    <a:pt x="5431879" y="2422028"/>
                    <a:pt x="5424378" y="2398738"/>
                    <a:pt x="5415532" y="2375896"/>
                  </a:cubicBezTo>
                  <a:cubicBezTo>
                    <a:pt x="5347790" y="2191817"/>
                    <a:pt x="5254071" y="2018599"/>
                    <a:pt x="5144564" y="1857138"/>
                  </a:cubicBezTo>
                  <a:cubicBezTo>
                    <a:pt x="5034946" y="1695565"/>
                    <a:pt x="4909762" y="1545301"/>
                    <a:pt x="4774838" y="1405450"/>
                  </a:cubicBezTo>
                  <a:cubicBezTo>
                    <a:pt x="4638907" y="1265040"/>
                    <a:pt x="4496145" y="1132131"/>
                    <a:pt x="4345769" y="1012323"/>
                  </a:cubicBezTo>
                  <a:cubicBezTo>
                    <a:pt x="4270749" y="952195"/>
                    <a:pt x="4194273" y="894642"/>
                    <a:pt x="4115334" y="841344"/>
                  </a:cubicBezTo>
                  <a:cubicBezTo>
                    <a:pt x="4037067" y="787263"/>
                    <a:pt x="3956336" y="737548"/>
                    <a:pt x="3874038" y="691528"/>
                  </a:cubicBezTo>
                  <a:cubicBezTo>
                    <a:pt x="3709554" y="599712"/>
                    <a:pt x="3537792" y="523349"/>
                    <a:pt x="3359535" y="468819"/>
                  </a:cubicBezTo>
                  <a:cubicBezTo>
                    <a:pt x="3181278" y="414514"/>
                    <a:pt x="2997311" y="380699"/>
                    <a:pt x="2811105" y="366031"/>
                  </a:cubicBezTo>
                  <a:cubicBezTo>
                    <a:pt x="2787703" y="364575"/>
                    <a:pt x="2764525" y="362448"/>
                    <a:pt x="2741124" y="361440"/>
                  </a:cubicBezTo>
                  <a:lnTo>
                    <a:pt x="2671030" y="358417"/>
                  </a:lnTo>
                  <a:lnTo>
                    <a:pt x="2600713" y="357521"/>
                  </a:lnTo>
                  <a:cubicBezTo>
                    <a:pt x="2577087" y="356961"/>
                    <a:pt x="2554805" y="358305"/>
                    <a:pt x="2531739" y="358529"/>
                  </a:cubicBezTo>
                  <a:cubicBezTo>
                    <a:pt x="2440259" y="360992"/>
                    <a:pt x="2349564" y="370285"/>
                    <a:pt x="2259988" y="385289"/>
                  </a:cubicBezTo>
                  <a:cubicBezTo>
                    <a:pt x="2080723" y="415521"/>
                    <a:pt x="1906945" y="473634"/>
                    <a:pt x="1740670" y="553917"/>
                  </a:cubicBezTo>
                  <a:cubicBezTo>
                    <a:pt x="1574506" y="634647"/>
                    <a:pt x="1415844" y="737100"/>
                    <a:pt x="1264124" y="853549"/>
                  </a:cubicBezTo>
                  <a:cubicBezTo>
                    <a:pt x="1112181" y="969886"/>
                    <a:pt x="966508" y="1099212"/>
                    <a:pt x="823074" y="1234136"/>
                  </a:cubicBezTo>
                  <a:cubicBezTo>
                    <a:pt x="787131" y="1267951"/>
                    <a:pt x="751413" y="1301990"/>
                    <a:pt x="715694" y="1336252"/>
                  </a:cubicBezTo>
                  <a:lnTo>
                    <a:pt x="606859" y="1440945"/>
                  </a:lnTo>
                  <a:cubicBezTo>
                    <a:pt x="532623" y="1511374"/>
                    <a:pt x="457267" y="1579452"/>
                    <a:pt x="382023" y="1646074"/>
                  </a:cubicBezTo>
                  <a:lnTo>
                    <a:pt x="158531" y="1843813"/>
                  </a:lnTo>
                  <a:lnTo>
                    <a:pt x="0" y="1991775"/>
                  </a:lnTo>
                  <a:lnTo>
                    <a:pt x="0" y="1074740"/>
                  </a:lnTo>
                  <a:lnTo>
                    <a:pt x="113897" y="949410"/>
                  </a:lnTo>
                  <a:cubicBezTo>
                    <a:pt x="700439" y="362812"/>
                    <a:pt x="1510739" y="0"/>
                    <a:pt x="2405773" y="0"/>
                  </a:cubicBezTo>
                  <a:close/>
                </a:path>
              </a:pathLst>
            </a:custGeom>
            <a:gradFill>
              <a:gsLst>
                <a:gs pos="2000">
                  <a:schemeClr val="bg1">
                    <a:alpha val="10000"/>
                  </a:schemeClr>
                </a:gs>
                <a:gs pos="16000">
                  <a:schemeClr val="accent6">
                    <a:alpha val="10000"/>
                  </a:schemeClr>
                </a:gs>
                <a:gs pos="100000">
                  <a:schemeClr val="bg1">
                    <a:alpha val="10000"/>
                  </a:schemeClr>
                </a:gs>
                <a:gs pos="74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1" name="CasellaDiTesto 10">
            <a:extLst>
              <a:ext uri="{FF2B5EF4-FFF2-40B4-BE49-F238E27FC236}">
                <a16:creationId xmlns:a16="http://schemas.microsoft.com/office/drawing/2014/main" id="{6CBD15B7-4C21-6F7A-5F76-EE89650BCF55}"/>
              </a:ext>
            </a:extLst>
          </p:cNvPr>
          <p:cNvSpPr txBox="1"/>
          <p:nvPr/>
        </p:nvSpPr>
        <p:spPr>
          <a:xfrm>
            <a:off x="6306331" y="176242"/>
            <a:ext cx="5646974" cy="5922162"/>
          </a:xfrm>
          <a:prstGeom prst="rect">
            <a:avLst/>
          </a:prstGeom>
          <a:noFill/>
          <a:ln>
            <a:noFill/>
          </a:ln>
        </p:spPr>
        <p:txBody>
          <a:bodyPr vert="horz" lIns="91440" tIns="45720" rIns="91440" bIns="45720" rtlCol="0" anchor="ctr">
            <a:normAutofit/>
          </a:bodyPr>
          <a:lstStyle/>
          <a:p>
            <a:pPr marL="342900" indent="-228600">
              <a:lnSpc>
                <a:spcPct val="90000"/>
              </a:lnSpc>
              <a:spcAft>
                <a:spcPts val="600"/>
              </a:spcAft>
              <a:buFont typeface="Arial" panose="020B0604020202020204" pitchFamily="34" charset="0"/>
              <a:buChar char="•"/>
            </a:pPr>
            <a:r>
              <a:rPr lang="en-US" sz="2400" dirty="0">
                <a:solidFill>
                  <a:schemeClr val="tx2"/>
                </a:solidFill>
                <a:latin typeface="Garamond" panose="02020404030301010803" pitchFamily="18" charset="0"/>
                <a:cs typeface="Calibri" panose="020F0502020204030204" pitchFamily="34" charset="0"/>
              </a:rPr>
              <a:t>Il </a:t>
            </a:r>
            <a:r>
              <a:rPr lang="en-US" sz="2400" dirty="0" err="1">
                <a:solidFill>
                  <a:schemeClr val="tx2"/>
                </a:solidFill>
                <a:latin typeface="Garamond" panose="02020404030301010803" pitchFamily="18" charset="0"/>
                <a:cs typeface="Calibri" panose="020F0502020204030204" pitchFamily="34" charset="0"/>
              </a:rPr>
              <a:t>ruolo</a:t>
            </a:r>
            <a:r>
              <a:rPr lang="en-US" sz="2400" dirty="0">
                <a:solidFill>
                  <a:schemeClr val="tx2"/>
                </a:solidFill>
                <a:latin typeface="Garamond" panose="02020404030301010803" pitchFamily="18" charset="0"/>
                <a:cs typeface="Calibri" panose="020F0502020204030204" pitchFamily="34" charset="0"/>
              </a:rPr>
              <a:t> </a:t>
            </a:r>
            <a:r>
              <a:rPr lang="en-US" sz="2400" dirty="0" err="1">
                <a:solidFill>
                  <a:schemeClr val="tx2"/>
                </a:solidFill>
                <a:latin typeface="Garamond" panose="02020404030301010803" pitchFamily="18" charset="0"/>
                <a:cs typeface="Calibri" panose="020F0502020204030204" pitchFamily="34" charset="0"/>
              </a:rPr>
              <a:t>dei</a:t>
            </a:r>
            <a:r>
              <a:rPr lang="en-US" sz="2400" dirty="0">
                <a:solidFill>
                  <a:schemeClr val="tx2"/>
                </a:solidFill>
                <a:latin typeface="Garamond" panose="02020404030301010803" pitchFamily="18" charset="0"/>
                <a:cs typeface="Calibri" panose="020F0502020204030204" pitchFamily="34" charset="0"/>
              </a:rPr>
              <a:t> </a:t>
            </a:r>
            <a:r>
              <a:rPr lang="en-US" sz="2400" dirty="0" err="1">
                <a:solidFill>
                  <a:schemeClr val="tx2"/>
                </a:solidFill>
                <a:latin typeface="Garamond" panose="02020404030301010803" pitchFamily="18" charset="0"/>
                <a:cs typeface="Calibri" panose="020F0502020204030204" pitchFamily="34" charset="0"/>
              </a:rPr>
              <a:t>principi</a:t>
            </a:r>
            <a:r>
              <a:rPr lang="en-US" sz="2400" dirty="0">
                <a:solidFill>
                  <a:schemeClr val="tx2"/>
                </a:solidFill>
                <a:latin typeface="Garamond" panose="02020404030301010803" pitchFamily="18" charset="0"/>
                <a:cs typeface="Calibri" panose="020F0502020204030204" pitchFamily="34" charset="0"/>
              </a:rPr>
              <a:t> </a:t>
            </a:r>
            <a:r>
              <a:rPr lang="en-US" sz="2400" dirty="0" err="1">
                <a:solidFill>
                  <a:schemeClr val="tx2"/>
                </a:solidFill>
                <a:latin typeface="Garamond" panose="02020404030301010803" pitchFamily="18" charset="0"/>
                <a:cs typeface="Calibri" panose="020F0502020204030204" pitchFamily="34" charset="0"/>
              </a:rPr>
              <a:t>nel</a:t>
            </a:r>
            <a:r>
              <a:rPr lang="en-US" sz="2400" dirty="0">
                <a:solidFill>
                  <a:schemeClr val="tx2"/>
                </a:solidFill>
                <a:latin typeface="Garamond" panose="02020404030301010803" pitchFamily="18" charset="0"/>
                <a:cs typeface="Calibri" panose="020F0502020204030204" pitchFamily="34" charset="0"/>
              </a:rPr>
              <a:t> </a:t>
            </a:r>
            <a:r>
              <a:rPr lang="en-US" sz="2400" dirty="0" err="1">
                <a:solidFill>
                  <a:schemeClr val="tx2"/>
                </a:solidFill>
                <a:latin typeface="Garamond" panose="02020404030301010803" pitchFamily="18" charset="0"/>
                <a:cs typeface="Calibri" panose="020F0502020204030204" pitchFamily="34" charset="0"/>
              </a:rPr>
              <a:t>diritto</a:t>
            </a:r>
            <a:r>
              <a:rPr lang="en-US" sz="2400" dirty="0">
                <a:solidFill>
                  <a:schemeClr val="tx2"/>
                </a:solidFill>
                <a:latin typeface="Garamond" panose="02020404030301010803" pitchFamily="18" charset="0"/>
                <a:cs typeface="Calibri" panose="020F0502020204030204" pitchFamily="34" charset="0"/>
              </a:rPr>
              <a:t> </a:t>
            </a:r>
            <a:r>
              <a:rPr lang="en-US" sz="2400" dirty="0" err="1">
                <a:solidFill>
                  <a:schemeClr val="tx2"/>
                </a:solidFill>
                <a:latin typeface="Garamond" panose="02020404030301010803" pitchFamily="18" charset="0"/>
                <a:cs typeface="Calibri" panose="020F0502020204030204" pitchFamily="34" charset="0"/>
              </a:rPr>
              <a:t>amministrativo</a:t>
            </a:r>
            <a:r>
              <a:rPr lang="en-US" sz="2400" dirty="0">
                <a:solidFill>
                  <a:schemeClr val="tx2"/>
                </a:solidFill>
                <a:latin typeface="Garamond" panose="02020404030301010803" pitchFamily="18" charset="0"/>
                <a:cs typeface="Calibri" panose="020F0502020204030204" pitchFamily="34" charset="0"/>
              </a:rPr>
              <a:t>: principio di </a:t>
            </a:r>
            <a:r>
              <a:rPr lang="en-US" sz="2400" dirty="0" err="1">
                <a:solidFill>
                  <a:schemeClr val="tx2"/>
                </a:solidFill>
                <a:latin typeface="Garamond" panose="02020404030301010803" pitchFamily="18" charset="0"/>
                <a:cs typeface="Calibri" panose="020F0502020204030204" pitchFamily="34" charset="0"/>
              </a:rPr>
              <a:t>legalità</a:t>
            </a:r>
            <a:r>
              <a:rPr lang="en-US" sz="2400" dirty="0">
                <a:solidFill>
                  <a:schemeClr val="tx2"/>
                </a:solidFill>
                <a:latin typeface="Garamond" panose="02020404030301010803" pitchFamily="18" charset="0"/>
                <a:cs typeface="Calibri" panose="020F0502020204030204" pitchFamily="34" charset="0"/>
              </a:rPr>
              <a:t>: </a:t>
            </a:r>
            <a:r>
              <a:rPr lang="en-US" sz="2400" dirty="0" err="1">
                <a:solidFill>
                  <a:schemeClr val="tx2"/>
                </a:solidFill>
                <a:latin typeface="Garamond" panose="02020404030301010803" pitchFamily="18" charset="0"/>
                <a:cs typeface="Calibri" panose="020F0502020204030204" pitchFamily="34" charset="0"/>
              </a:rPr>
              <a:t>significato</a:t>
            </a:r>
            <a:r>
              <a:rPr lang="en-US" sz="2400" dirty="0">
                <a:solidFill>
                  <a:schemeClr val="tx2"/>
                </a:solidFill>
                <a:latin typeface="Garamond" panose="02020404030301010803" pitchFamily="18" charset="0"/>
                <a:cs typeface="Calibri" panose="020F0502020204030204" pitchFamily="34" charset="0"/>
              </a:rPr>
              <a:t> e </a:t>
            </a:r>
            <a:r>
              <a:rPr lang="en-US" sz="2400" dirty="0" err="1">
                <a:solidFill>
                  <a:schemeClr val="tx2"/>
                </a:solidFill>
                <a:latin typeface="Garamond" panose="02020404030301010803" pitchFamily="18" charset="0"/>
                <a:cs typeface="Calibri" panose="020F0502020204030204" pitchFamily="34" charset="0"/>
              </a:rPr>
              <a:t>applicazioni</a:t>
            </a:r>
            <a:r>
              <a:rPr lang="en-US" sz="2400" dirty="0">
                <a:solidFill>
                  <a:schemeClr val="tx2"/>
                </a:solidFill>
                <a:latin typeface="Garamond" panose="02020404030301010803" pitchFamily="18" charset="0"/>
                <a:cs typeface="Calibri" panose="020F0502020204030204" pitchFamily="34" charset="0"/>
              </a:rPr>
              <a:t> </a:t>
            </a:r>
          </a:p>
          <a:p>
            <a:pPr marL="342900" indent="-228600">
              <a:lnSpc>
                <a:spcPct val="90000"/>
              </a:lnSpc>
              <a:spcAft>
                <a:spcPts val="600"/>
              </a:spcAft>
              <a:buFont typeface="Arial" panose="020B0604020202020204" pitchFamily="34" charset="0"/>
              <a:buChar char="•"/>
            </a:pPr>
            <a:r>
              <a:rPr lang="en-US" sz="2400" dirty="0">
                <a:solidFill>
                  <a:schemeClr val="tx2"/>
                </a:solidFill>
                <a:latin typeface="Garamond" panose="02020404030301010803" pitchFamily="18" charset="0"/>
                <a:cs typeface="Calibri" panose="020F0502020204030204" pitchFamily="34" charset="0"/>
              </a:rPr>
              <a:t>Principio di </a:t>
            </a:r>
            <a:r>
              <a:rPr lang="en-US" sz="2400" dirty="0" err="1">
                <a:solidFill>
                  <a:schemeClr val="tx2"/>
                </a:solidFill>
                <a:latin typeface="Garamond" panose="02020404030301010803" pitchFamily="18" charset="0"/>
                <a:cs typeface="Calibri" panose="020F0502020204030204" pitchFamily="34" charset="0"/>
              </a:rPr>
              <a:t>imparzialità</a:t>
            </a:r>
            <a:r>
              <a:rPr lang="en-US" sz="2400" dirty="0">
                <a:solidFill>
                  <a:schemeClr val="tx2"/>
                </a:solidFill>
                <a:latin typeface="Garamond" panose="02020404030301010803" pitchFamily="18" charset="0"/>
                <a:cs typeface="Calibri" panose="020F0502020204030204" pitchFamily="34" charset="0"/>
              </a:rPr>
              <a:t> </a:t>
            </a:r>
          </a:p>
          <a:p>
            <a:pPr marL="342900" indent="-228600">
              <a:lnSpc>
                <a:spcPct val="90000"/>
              </a:lnSpc>
              <a:spcAft>
                <a:spcPts val="600"/>
              </a:spcAft>
              <a:buFont typeface="Arial" panose="020B0604020202020204" pitchFamily="34" charset="0"/>
              <a:buChar char="•"/>
            </a:pPr>
            <a:r>
              <a:rPr lang="en-US" sz="2400" dirty="0">
                <a:solidFill>
                  <a:schemeClr val="tx2"/>
                </a:solidFill>
                <a:latin typeface="Garamond" panose="02020404030301010803" pitchFamily="18" charset="0"/>
                <a:cs typeface="Calibri" panose="020F0502020204030204" pitchFamily="34" charset="0"/>
              </a:rPr>
              <a:t>Principio di </a:t>
            </a:r>
            <a:r>
              <a:rPr lang="en-US" sz="2400" dirty="0" err="1">
                <a:solidFill>
                  <a:schemeClr val="tx2"/>
                </a:solidFill>
                <a:latin typeface="Garamond" panose="02020404030301010803" pitchFamily="18" charset="0"/>
                <a:cs typeface="Calibri" panose="020F0502020204030204" pitchFamily="34" charset="0"/>
              </a:rPr>
              <a:t>sussidiarietà</a:t>
            </a:r>
            <a:r>
              <a:rPr lang="en-US" sz="2400" dirty="0">
                <a:solidFill>
                  <a:schemeClr val="tx2"/>
                </a:solidFill>
                <a:latin typeface="Garamond" panose="02020404030301010803" pitchFamily="18" charset="0"/>
                <a:cs typeface="Calibri" panose="020F0502020204030204" pitchFamily="34" charset="0"/>
              </a:rPr>
              <a:t> </a:t>
            </a:r>
          </a:p>
          <a:p>
            <a:pPr marL="342900" indent="-228600">
              <a:lnSpc>
                <a:spcPct val="90000"/>
              </a:lnSpc>
              <a:spcAft>
                <a:spcPts val="600"/>
              </a:spcAft>
              <a:buFont typeface="Arial" panose="020B0604020202020204" pitchFamily="34" charset="0"/>
              <a:buChar char="•"/>
            </a:pPr>
            <a:r>
              <a:rPr lang="en-US" sz="2400" dirty="0">
                <a:solidFill>
                  <a:schemeClr val="tx2"/>
                </a:solidFill>
                <a:latin typeface="Garamond" panose="02020404030301010803" pitchFamily="18" charset="0"/>
                <a:cs typeface="Calibri" panose="020F0502020204030204" pitchFamily="34" charset="0"/>
              </a:rPr>
              <a:t>Principio di </a:t>
            </a:r>
            <a:r>
              <a:rPr lang="en-US" sz="2400" dirty="0" err="1">
                <a:solidFill>
                  <a:schemeClr val="tx2"/>
                </a:solidFill>
                <a:latin typeface="Garamond" panose="02020404030301010803" pitchFamily="18" charset="0"/>
                <a:cs typeface="Calibri" panose="020F0502020204030204" pitchFamily="34" charset="0"/>
              </a:rPr>
              <a:t>ragionevolezza</a:t>
            </a:r>
            <a:r>
              <a:rPr lang="en-US" sz="2400" dirty="0">
                <a:solidFill>
                  <a:schemeClr val="tx2"/>
                </a:solidFill>
                <a:latin typeface="Garamond" panose="02020404030301010803" pitchFamily="18" charset="0"/>
                <a:cs typeface="Calibri" panose="020F0502020204030204" pitchFamily="34" charset="0"/>
              </a:rPr>
              <a:t> </a:t>
            </a:r>
          </a:p>
          <a:p>
            <a:pPr marL="342900" indent="-228600">
              <a:lnSpc>
                <a:spcPct val="90000"/>
              </a:lnSpc>
              <a:spcAft>
                <a:spcPts val="600"/>
              </a:spcAft>
              <a:buFont typeface="Arial" panose="020B0604020202020204" pitchFamily="34" charset="0"/>
              <a:buChar char="•"/>
            </a:pPr>
            <a:r>
              <a:rPr lang="en-US" sz="2400" dirty="0">
                <a:solidFill>
                  <a:schemeClr val="tx2"/>
                </a:solidFill>
                <a:latin typeface="Garamond" panose="02020404030301010803" pitchFamily="18" charset="0"/>
                <a:cs typeface="Calibri" panose="020F0502020204030204" pitchFamily="34" charset="0"/>
              </a:rPr>
              <a:t>Principio di </a:t>
            </a:r>
            <a:r>
              <a:rPr lang="en-US" sz="2400" dirty="0" err="1">
                <a:solidFill>
                  <a:schemeClr val="tx2"/>
                </a:solidFill>
                <a:latin typeface="Garamond" panose="02020404030301010803" pitchFamily="18" charset="0"/>
                <a:cs typeface="Calibri" panose="020F0502020204030204" pitchFamily="34" charset="0"/>
              </a:rPr>
              <a:t>proporzionalità</a:t>
            </a:r>
            <a:r>
              <a:rPr lang="en-US" sz="2400" dirty="0">
                <a:solidFill>
                  <a:schemeClr val="tx2"/>
                </a:solidFill>
                <a:latin typeface="Garamond" panose="02020404030301010803" pitchFamily="18" charset="0"/>
                <a:cs typeface="Calibri" panose="020F0502020204030204" pitchFamily="34" charset="0"/>
              </a:rPr>
              <a:t> </a:t>
            </a:r>
          </a:p>
          <a:p>
            <a:pPr marL="342900" indent="-228600">
              <a:lnSpc>
                <a:spcPct val="90000"/>
              </a:lnSpc>
              <a:spcAft>
                <a:spcPts val="600"/>
              </a:spcAft>
              <a:buFont typeface="Arial" panose="020B0604020202020204" pitchFamily="34" charset="0"/>
              <a:buChar char="•"/>
            </a:pPr>
            <a:r>
              <a:rPr lang="en-US" sz="2400" dirty="0">
                <a:solidFill>
                  <a:schemeClr val="tx2"/>
                </a:solidFill>
                <a:latin typeface="Garamond" panose="02020404030301010803" pitchFamily="18" charset="0"/>
                <a:cs typeface="Calibri" panose="020F0502020204030204" pitchFamily="34" charset="0"/>
              </a:rPr>
              <a:t>Principio di </a:t>
            </a:r>
            <a:r>
              <a:rPr lang="en-US" sz="2400" dirty="0" err="1">
                <a:solidFill>
                  <a:schemeClr val="tx2"/>
                </a:solidFill>
                <a:latin typeface="Garamond" panose="02020404030301010803" pitchFamily="18" charset="0"/>
                <a:cs typeface="Calibri" panose="020F0502020204030204" pitchFamily="34" charset="0"/>
              </a:rPr>
              <a:t>buon</a:t>
            </a:r>
            <a:r>
              <a:rPr lang="en-US" sz="2400" dirty="0">
                <a:solidFill>
                  <a:schemeClr val="tx2"/>
                </a:solidFill>
                <a:latin typeface="Garamond" panose="02020404030301010803" pitchFamily="18" charset="0"/>
                <a:cs typeface="Calibri" panose="020F0502020204030204" pitchFamily="34" charset="0"/>
              </a:rPr>
              <a:t> </a:t>
            </a:r>
            <a:r>
              <a:rPr lang="en-US" sz="2400" dirty="0" err="1">
                <a:solidFill>
                  <a:schemeClr val="tx2"/>
                </a:solidFill>
                <a:latin typeface="Garamond" panose="02020404030301010803" pitchFamily="18" charset="0"/>
                <a:cs typeface="Calibri" panose="020F0502020204030204" pitchFamily="34" charset="0"/>
              </a:rPr>
              <a:t>andamento</a:t>
            </a:r>
            <a:endParaRPr lang="en-US" sz="2400" dirty="0">
              <a:solidFill>
                <a:schemeClr val="tx2"/>
              </a:solidFill>
              <a:latin typeface="Garamond" panose="02020404030301010803" pitchFamily="18" charset="0"/>
              <a:cs typeface="Calibri" panose="020F0502020204030204" pitchFamily="34" charset="0"/>
            </a:endParaRPr>
          </a:p>
        </p:txBody>
      </p:sp>
      <p:sp>
        <p:nvSpPr>
          <p:cNvPr id="12" name="CasellaDiTesto 11">
            <a:extLst>
              <a:ext uri="{FF2B5EF4-FFF2-40B4-BE49-F238E27FC236}">
                <a16:creationId xmlns:a16="http://schemas.microsoft.com/office/drawing/2014/main" id="{1C65CE12-0CC6-AD5D-5A0B-F79A893D434F}"/>
              </a:ext>
            </a:extLst>
          </p:cNvPr>
          <p:cNvSpPr txBox="1"/>
          <p:nvPr/>
        </p:nvSpPr>
        <p:spPr>
          <a:xfrm>
            <a:off x="816486" y="2410484"/>
            <a:ext cx="3575407" cy="1661993"/>
          </a:xfrm>
          <a:prstGeom prst="rect">
            <a:avLst/>
          </a:prstGeom>
          <a:noFill/>
        </p:spPr>
        <p:txBody>
          <a:bodyPr wrap="square" rtlCol="0">
            <a:spAutoFit/>
          </a:bodyPr>
          <a:lstStyle/>
          <a:p>
            <a:r>
              <a:rPr lang="en-US" sz="2800" b="1" dirty="0">
                <a:solidFill>
                  <a:schemeClr val="tx2"/>
                </a:solidFill>
                <a:latin typeface="Garamond" panose="02020404030301010803" pitchFamily="18" charset="0"/>
              </a:rPr>
              <a:t>Le </a:t>
            </a:r>
            <a:r>
              <a:rPr lang="en-US" sz="2800" b="1" dirty="0" err="1">
                <a:solidFill>
                  <a:schemeClr val="tx2"/>
                </a:solidFill>
                <a:latin typeface="Garamond" panose="02020404030301010803" pitchFamily="18" charset="0"/>
              </a:rPr>
              <a:t>fonti</a:t>
            </a:r>
            <a:r>
              <a:rPr lang="en-US" sz="2800" b="1" dirty="0">
                <a:solidFill>
                  <a:schemeClr val="tx2"/>
                </a:solidFill>
                <a:latin typeface="Garamond" panose="02020404030301010803" pitchFamily="18" charset="0"/>
              </a:rPr>
              <a:t> del </a:t>
            </a:r>
            <a:r>
              <a:rPr lang="en-US" sz="2800" b="1" dirty="0" err="1">
                <a:solidFill>
                  <a:schemeClr val="tx2"/>
                </a:solidFill>
                <a:latin typeface="Garamond" panose="02020404030301010803" pitchFamily="18" charset="0"/>
              </a:rPr>
              <a:t>diritto</a:t>
            </a:r>
            <a:r>
              <a:rPr lang="en-US" sz="2800" b="1" dirty="0">
                <a:solidFill>
                  <a:schemeClr val="tx2"/>
                </a:solidFill>
                <a:latin typeface="Garamond" panose="02020404030301010803" pitchFamily="18" charset="0"/>
              </a:rPr>
              <a:t> </a:t>
            </a:r>
            <a:r>
              <a:rPr lang="en-US" sz="2800" b="1" dirty="0" err="1">
                <a:solidFill>
                  <a:schemeClr val="tx2"/>
                </a:solidFill>
                <a:latin typeface="Garamond" panose="02020404030301010803" pitchFamily="18" charset="0"/>
              </a:rPr>
              <a:t>amministrativo</a:t>
            </a:r>
            <a:r>
              <a:rPr lang="en-US" sz="2800" b="1" dirty="0">
                <a:solidFill>
                  <a:schemeClr val="tx2"/>
                </a:solidFill>
                <a:latin typeface="Garamond" panose="02020404030301010803" pitchFamily="18" charset="0"/>
              </a:rPr>
              <a:t> (</a:t>
            </a:r>
            <a:r>
              <a:rPr lang="en-US" sz="2800" b="1" i="1" dirty="0" err="1">
                <a:solidFill>
                  <a:schemeClr val="tx2"/>
                </a:solidFill>
                <a:latin typeface="Garamond" panose="02020404030301010803" pitchFamily="18" charset="0"/>
              </a:rPr>
              <a:t>fonti</a:t>
            </a:r>
            <a:r>
              <a:rPr lang="en-US" sz="2800" b="1" i="1" dirty="0">
                <a:solidFill>
                  <a:schemeClr val="tx2"/>
                </a:solidFill>
                <a:latin typeface="Garamond" panose="02020404030301010803" pitchFamily="18" charset="0"/>
              </a:rPr>
              <a:t> </a:t>
            </a:r>
            <a:r>
              <a:rPr lang="en-US" sz="2800" b="1" i="1" dirty="0" err="1">
                <a:solidFill>
                  <a:schemeClr val="tx2"/>
                </a:solidFill>
                <a:latin typeface="Garamond" panose="02020404030301010803" pitchFamily="18" charset="0"/>
              </a:rPr>
              <a:t>dell’amministrazione</a:t>
            </a:r>
            <a:r>
              <a:rPr lang="en-US" sz="2800" b="1" dirty="0">
                <a:solidFill>
                  <a:schemeClr val="tx2"/>
                </a:solidFill>
                <a:latin typeface="Garamond" panose="02020404030301010803" pitchFamily="18" charset="0"/>
              </a:rPr>
              <a:t>)</a:t>
            </a:r>
          </a:p>
          <a:p>
            <a:endParaRPr lang="it-IT" dirty="0"/>
          </a:p>
        </p:txBody>
      </p:sp>
    </p:spTree>
    <p:extLst>
      <p:ext uri="{BB962C8B-B14F-4D97-AF65-F5344CB8AC3E}">
        <p14:creationId xmlns:p14="http://schemas.microsoft.com/office/powerpoint/2010/main" val="17984905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0C0AA887-5BCF-5746-DBAB-7300587A1638}"/>
              </a:ext>
            </a:extLst>
          </p:cNvPr>
          <p:cNvSpPr>
            <a:spLocks noGrp="1"/>
          </p:cNvSpPr>
          <p:nvPr>
            <p:ph idx="1"/>
          </p:nvPr>
        </p:nvSpPr>
        <p:spPr>
          <a:xfrm>
            <a:off x="550843" y="483738"/>
            <a:ext cx="10802957" cy="5890524"/>
          </a:xfrm>
        </p:spPr>
        <p:txBody>
          <a:bodyPr>
            <a:normAutofit fontScale="55000" lnSpcReduction="20000"/>
          </a:bodyPr>
          <a:lstStyle/>
          <a:p>
            <a:pPr algn="just">
              <a:lnSpc>
                <a:spcPct val="170000"/>
              </a:lnSpc>
              <a:spcAft>
                <a:spcPts val="0"/>
              </a:spcAft>
            </a:pPr>
            <a:r>
              <a:rPr lang="it-IT" sz="2100" b="0" i="0" dirty="0">
                <a:effectLst/>
                <a:latin typeface="Times New Roman" panose="02020603050405020304" pitchFamily="18" charset="0"/>
              </a:rPr>
              <a:t>In particolare, all’art. 18, primo comma, lettera b), ultimo periodo, sono elencate le condizioni che precludono la partecipazione ai procedimenti di chiamata. Sono espressamente esclusi «coloro che abbiano un grado di parentela o affinità fino al quarto grado compreso con un professore appartenente al dipartimento o alla struttura che effettua la chiamata ovvero con il rettore, il direttore generale o un componente del consiglio di amministrazione».</a:t>
            </a:r>
          </a:p>
          <a:p>
            <a:pPr algn="just">
              <a:lnSpc>
                <a:spcPct val="170000"/>
              </a:lnSpc>
              <a:spcAft>
                <a:spcPts val="0"/>
              </a:spcAft>
            </a:pPr>
            <a:r>
              <a:rPr lang="it-IT" sz="2100" b="0" i="0" dirty="0">
                <a:effectLst/>
                <a:latin typeface="Times New Roman" panose="02020603050405020304" pitchFamily="18" charset="0"/>
              </a:rPr>
              <a:t>Nella prospettazione del rimettente, questo elenco evidenzierebbe una lacuna. Non è contemplato, infatti, il coniuge di chi sia già inserito nel dipartimento coinvolto nelle procedure indicate. È viceversa previsto, quale situazione ostativa, il rapporto di affinità, il quale presuppone il coniugio. Sotto il profilo testuale, quindi, il coniugio non ricade nel divieto in esame e sull’irragionevolezza di questa omissione si appuntano le censure del giudice a quo.</a:t>
            </a:r>
          </a:p>
          <a:p>
            <a:pPr algn="just">
              <a:lnSpc>
                <a:spcPct val="170000"/>
              </a:lnSpc>
              <a:spcAft>
                <a:spcPts val="0"/>
              </a:spcAft>
            </a:pPr>
            <a:r>
              <a:rPr lang="it-IT" sz="2100" b="0" i="0" dirty="0">
                <a:effectLst/>
                <a:latin typeface="Times New Roman" panose="02020603050405020304" pitchFamily="18" charset="0"/>
              </a:rPr>
              <a:t>5.2.– Nell’ambito della disciplina delle modalità di accesso e di avanzamento nella carriera accademica, le preclusioni introdotte dalla disposizione censurata sono volte a garantire l’imparzialità delle procedure. Attraverso la previsione di limitazioni riferite alla situazione soggettiva dei possibili candidati, la legge n. 240 del 2010 ha inteso rafforzare, in termini assoluti e preclusivi, le garanzie di imparzialità della scelta dell’amministrazione. Sino all’introduzione della disciplina in esame, ad evitare il pericolo di condizionamenti nello svolgimento della procedura era valso, invece, l’obbligo di astensione del soggetto che si trovasse in situazione di incompatibilità (art. 51 del codice di procedura civile, richiamato dall’art. 11 del d.P.R. 9 maggio 1994, n. 487, «Regolamento recante norme sull’accesso agli impieghi nelle pubbliche amministrazioni e le modalità di svolgimento dei concorsi, dei concorsi unici e delle altre forme di assunzione nei pubblici impieghi»). Nelle cause di incompatibilità, e nei modi di farle valere, di cui all’art. 51 cod. proc. civ., la giurisprudenza amministrativa ha individuato un modello generale, estensibile a tutti i campi dell’azione amministrativa, quale applicazione dell’obbligo costituzionale d’imparzialità nelle procedure di accesso ad impieghi pubblici.</a:t>
            </a:r>
          </a:p>
          <a:p>
            <a:pPr algn="just">
              <a:lnSpc>
                <a:spcPct val="170000"/>
              </a:lnSpc>
              <a:spcAft>
                <a:spcPts val="0"/>
              </a:spcAft>
            </a:pPr>
            <a:r>
              <a:rPr lang="it-IT" sz="2100" b="0" i="0" dirty="0">
                <a:effectLst/>
                <a:latin typeface="Times New Roman" panose="02020603050405020304" pitchFamily="18" charset="0"/>
              </a:rPr>
              <a:t>Nell’intervento legislativo in esame, che pure ha introdotto procedure selettive, non solo nazionali, ma anche locali, volte a meglio tutelare l’imparzialità della selezione, le previste situazioni di rigida incandidabilità sono espressione di un bilanciamento fra il diritto di ogni cittadino a partecipare ai concorsi universitari e le ragioni dell’imparzialità, che è tutto improntato alla prevalenza di tali ragioni. Che essa non includa il coniugio come motivo di incandidabilità degli aspiranti alla chiamata non può ritenersi irragionevole. Il coniugio richiede, infatti, un diverso bilanciamento. Esso pone a fronte dell’imparzialità non soltanto il diritto a partecipare ai concorsi, ma anche le molteplici ragioni dell’unità familiare, esse stesse costituzionalmente tutelate.</a:t>
            </a:r>
          </a:p>
          <a:p>
            <a:endParaRPr lang="it-IT" dirty="0"/>
          </a:p>
        </p:txBody>
      </p:sp>
    </p:spTree>
    <p:extLst>
      <p:ext uri="{BB962C8B-B14F-4D97-AF65-F5344CB8AC3E}">
        <p14:creationId xmlns:p14="http://schemas.microsoft.com/office/powerpoint/2010/main" val="253399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07DD5DD-266F-55AC-1783-039EF2B237D4}"/>
              </a:ext>
            </a:extLst>
          </p:cNvPr>
          <p:cNvSpPr>
            <a:spLocks noGrp="1"/>
          </p:cNvSpPr>
          <p:nvPr>
            <p:ph type="title"/>
          </p:nvPr>
        </p:nvSpPr>
        <p:spPr/>
        <p:txBody>
          <a:bodyPr>
            <a:normAutofit/>
          </a:bodyPr>
          <a:lstStyle/>
          <a:p>
            <a:pPr marL="114300">
              <a:lnSpc>
                <a:spcPct val="90000"/>
              </a:lnSpc>
              <a:spcAft>
                <a:spcPts val="600"/>
              </a:spcAft>
            </a:pPr>
            <a:r>
              <a:rPr lang="it-IT" dirty="0">
                <a:latin typeface="Garamond" panose="02020404030301010803" pitchFamily="18" charset="0"/>
              </a:rPr>
              <a:t>Principio di </a:t>
            </a:r>
            <a:r>
              <a:rPr lang="en-US" sz="4400" dirty="0" err="1">
                <a:latin typeface="Garamond" panose="02020404030301010803" pitchFamily="18" charset="0"/>
              </a:rPr>
              <a:t>ragionevolezza</a:t>
            </a:r>
            <a:r>
              <a:rPr lang="en-US" sz="4400" dirty="0">
                <a:latin typeface="Garamond" panose="02020404030301010803" pitchFamily="18" charset="0"/>
              </a:rPr>
              <a:t> </a:t>
            </a:r>
            <a:br>
              <a:rPr lang="en-US" sz="4400" dirty="0">
                <a:latin typeface="Garamond" panose="02020404030301010803" pitchFamily="18" charset="0"/>
              </a:rPr>
            </a:br>
            <a:endParaRPr lang="it-IT" dirty="0">
              <a:latin typeface="Garamond" panose="02020404030301010803" pitchFamily="18" charset="0"/>
            </a:endParaRPr>
          </a:p>
        </p:txBody>
      </p:sp>
      <p:sp>
        <p:nvSpPr>
          <p:cNvPr id="3" name="Segnaposto contenuto 2">
            <a:extLst>
              <a:ext uri="{FF2B5EF4-FFF2-40B4-BE49-F238E27FC236}">
                <a16:creationId xmlns:a16="http://schemas.microsoft.com/office/drawing/2014/main" id="{9B3D88AC-183D-A709-2AC5-1BEE704C63FC}"/>
              </a:ext>
            </a:extLst>
          </p:cNvPr>
          <p:cNvSpPr>
            <a:spLocks noGrp="1"/>
          </p:cNvSpPr>
          <p:nvPr>
            <p:ph idx="1"/>
          </p:nvPr>
        </p:nvSpPr>
        <p:spPr>
          <a:xfrm>
            <a:off x="838200" y="1825625"/>
            <a:ext cx="10515600" cy="4667250"/>
          </a:xfrm>
        </p:spPr>
        <p:txBody>
          <a:bodyPr>
            <a:normAutofit/>
          </a:bodyPr>
          <a:lstStyle/>
          <a:p>
            <a:pPr algn="just"/>
            <a:r>
              <a:rPr lang="it-IT" dirty="0">
                <a:latin typeface="Garamond" panose="02020404030301010803" pitchFamily="18" charset="0"/>
              </a:rPr>
              <a:t>In dottrina, così come in giurisprudenza, il principio di ragionevolezza è stato sovente individuato quale principio “assoluto” che presiede all’esercizio della discrezionalità amministrativa. </a:t>
            </a:r>
          </a:p>
          <a:p>
            <a:pPr algn="just"/>
            <a:r>
              <a:rPr lang="it-IT" dirty="0">
                <a:latin typeface="Garamond" panose="02020404030301010803" pitchFamily="18" charset="0"/>
              </a:rPr>
              <a:t>Esso viene infatti applicato in giurisprudenza nel contesto del sindacato di legittimità sugli atti amministrativi allo scopo non già di valutare “</a:t>
            </a:r>
            <a:r>
              <a:rPr lang="it-IT" b="1" dirty="0">
                <a:latin typeface="Garamond" panose="02020404030301010803" pitchFamily="18" charset="0"/>
              </a:rPr>
              <a:t>se un certo valore, isolatamente considerato, sia stato sacrificato</a:t>
            </a:r>
            <a:r>
              <a:rPr lang="it-IT" dirty="0">
                <a:latin typeface="Garamond" panose="02020404030301010803" pitchFamily="18" charset="0"/>
              </a:rPr>
              <a:t>”, quanto, piuttosto “</a:t>
            </a:r>
            <a:r>
              <a:rPr lang="it-IT" b="1" dirty="0">
                <a:latin typeface="Garamond" panose="02020404030301010803" pitchFamily="18" charset="0"/>
              </a:rPr>
              <a:t>se il sacrificio sia «ragionevole» tenuto canto della pluralità di valori e della necessita di stabilire un equilibrio fra loro</a:t>
            </a:r>
            <a:r>
              <a:rPr lang="it-IT" dirty="0">
                <a:latin typeface="Garamond" panose="02020404030301010803" pitchFamily="18" charset="0"/>
              </a:rPr>
              <a:t>” (Cons. St., Ad. </a:t>
            </a:r>
            <a:r>
              <a:rPr lang="it-IT" dirty="0" err="1">
                <a:latin typeface="Garamond" panose="02020404030301010803" pitchFamily="18" charset="0"/>
              </a:rPr>
              <a:t>Plen</a:t>
            </a:r>
            <a:r>
              <a:rPr lang="it-IT" dirty="0">
                <a:latin typeface="Garamond" panose="02020404030301010803" pitchFamily="18" charset="0"/>
              </a:rPr>
              <a:t>., 6 febbraio1993, n. 3). </a:t>
            </a:r>
          </a:p>
        </p:txBody>
      </p:sp>
    </p:spTree>
    <p:extLst>
      <p:ext uri="{BB962C8B-B14F-4D97-AF65-F5344CB8AC3E}">
        <p14:creationId xmlns:p14="http://schemas.microsoft.com/office/powerpoint/2010/main" val="12797884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4477189-0C6D-58BB-54BD-A774C04017EC}"/>
              </a:ext>
            </a:extLst>
          </p:cNvPr>
          <p:cNvSpPr>
            <a:spLocks noGrp="1"/>
          </p:cNvSpPr>
          <p:nvPr>
            <p:ph type="title"/>
          </p:nvPr>
        </p:nvSpPr>
        <p:spPr/>
        <p:txBody>
          <a:bodyPr/>
          <a:lstStyle/>
          <a:p>
            <a:pPr marL="342900" indent="-228600">
              <a:lnSpc>
                <a:spcPct val="90000"/>
              </a:lnSpc>
              <a:spcAft>
                <a:spcPts val="600"/>
              </a:spcAft>
              <a:buFont typeface="Arial" panose="020B0604020202020204" pitchFamily="34" charset="0"/>
              <a:buChar char="•"/>
            </a:pPr>
            <a:r>
              <a:rPr lang="en-US" sz="4400" dirty="0">
                <a:solidFill>
                  <a:schemeClr val="tx2"/>
                </a:solidFill>
              </a:rPr>
              <a:t>Principio di </a:t>
            </a:r>
            <a:r>
              <a:rPr lang="en-US" sz="4400" dirty="0" err="1">
                <a:solidFill>
                  <a:schemeClr val="tx2"/>
                </a:solidFill>
              </a:rPr>
              <a:t>proporzionalità</a:t>
            </a:r>
            <a:r>
              <a:rPr lang="en-US" sz="4400" dirty="0">
                <a:solidFill>
                  <a:schemeClr val="tx2"/>
                </a:solidFill>
              </a:rPr>
              <a:t> </a:t>
            </a:r>
          </a:p>
        </p:txBody>
      </p:sp>
      <p:sp>
        <p:nvSpPr>
          <p:cNvPr id="3" name="Segnaposto contenuto 2">
            <a:extLst>
              <a:ext uri="{FF2B5EF4-FFF2-40B4-BE49-F238E27FC236}">
                <a16:creationId xmlns:a16="http://schemas.microsoft.com/office/drawing/2014/main" id="{CB650A46-323F-3FB8-F450-1D21BF75098F}"/>
              </a:ext>
            </a:extLst>
          </p:cNvPr>
          <p:cNvSpPr>
            <a:spLocks noGrp="1"/>
          </p:cNvSpPr>
          <p:nvPr>
            <p:ph idx="1"/>
          </p:nvPr>
        </p:nvSpPr>
        <p:spPr/>
        <p:txBody>
          <a:bodyPr>
            <a:normAutofit/>
          </a:bodyPr>
          <a:lstStyle/>
          <a:p>
            <a:pPr algn="just"/>
            <a:r>
              <a:rPr lang="it-IT" dirty="0">
                <a:latin typeface="Garamond" panose="02020404030301010803" pitchFamily="18" charset="0"/>
              </a:rPr>
              <a:t>Per l’ordinamento italiano, un primo chiaro riferimento lo si trova nel pensiero di Giandomenico Romagnosi il quale, già nelle sue Istituzioni di diritto amministrativo del 1814 proponeva una concezione dell’interesse pubblico che appare perfettamente in linea con le più moderne esigenze imposte dall’applicazione del principio di proporzionalità. Nella sua opera egli affermava infatti che « </a:t>
            </a:r>
            <a:r>
              <a:rPr lang="it-IT" i="1" dirty="0">
                <a:latin typeface="Garamond" panose="02020404030301010803" pitchFamily="18" charset="0"/>
              </a:rPr>
              <a:t>... la seconda regola pratica direttrice dell’amministrazione pubblica, nel caso del conflitto degli interessi del privato con quelli del pubblico ... si è far prevalere la cosa pubblica alla privata entro i limiti della vera necessità. Lo che è sinonimo di far prevalere la cosa pubblica alla privata col minimo possibile sacrificio della privata proprietà e libertà. Qui la prevalenza della cosa pubblica alla privata non colpisce il fine o l’effetto, ma il semplice mezzo</a:t>
            </a:r>
            <a:r>
              <a:rPr lang="it-IT" dirty="0">
                <a:latin typeface="Garamond" panose="02020404030301010803" pitchFamily="18" charset="0"/>
              </a:rPr>
              <a:t>»</a:t>
            </a:r>
          </a:p>
        </p:txBody>
      </p:sp>
    </p:spTree>
    <p:extLst>
      <p:ext uri="{BB962C8B-B14F-4D97-AF65-F5344CB8AC3E}">
        <p14:creationId xmlns:p14="http://schemas.microsoft.com/office/powerpoint/2010/main" val="1953790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FBD29B45-B4EE-5F9F-A8C5-500FE4EA61B9}"/>
              </a:ext>
            </a:extLst>
          </p:cNvPr>
          <p:cNvSpPr>
            <a:spLocks noGrp="1"/>
          </p:cNvSpPr>
          <p:nvPr>
            <p:ph idx="1"/>
          </p:nvPr>
        </p:nvSpPr>
        <p:spPr>
          <a:xfrm>
            <a:off x="736600" y="889000"/>
            <a:ext cx="10617200" cy="5287963"/>
          </a:xfrm>
        </p:spPr>
        <p:txBody>
          <a:bodyPr>
            <a:normAutofit fontScale="85000" lnSpcReduction="20000"/>
          </a:bodyPr>
          <a:lstStyle/>
          <a:p>
            <a:pPr algn="just"/>
            <a:r>
              <a:rPr lang="it-IT" dirty="0">
                <a:latin typeface="Garamond" panose="02020404030301010803" pitchFamily="18" charset="0"/>
              </a:rPr>
              <a:t>Quella alla quale si riferisce Romagnosi era, in effetti, una concezione del prin-</a:t>
            </a:r>
            <a:r>
              <a:rPr lang="it-IT" dirty="0" err="1">
                <a:latin typeface="Garamond" panose="02020404030301010803" pitchFamily="18" charset="0"/>
              </a:rPr>
              <a:t>cipio</a:t>
            </a:r>
            <a:r>
              <a:rPr lang="it-IT" dirty="0">
                <a:latin typeface="Garamond" panose="02020404030301010803" pitchFamily="18" charset="0"/>
              </a:rPr>
              <a:t> di proporzionalità che corrisponde pienamente a quell’esigenza da tempo affermata nel «</a:t>
            </a:r>
            <a:r>
              <a:rPr lang="it-IT" dirty="0" err="1">
                <a:latin typeface="Garamond" panose="02020404030301010803" pitchFamily="18" charset="0"/>
              </a:rPr>
              <a:t>Polizeirecht</a:t>
            </a:r>
            <a:r>
              <a:rPr lang="it-IT" dirty="0">
                <a:latin typeface="Garamond" panose="02020404030301010803" pitchFamily="18" charset="0"/>
              </a:rPr>
              <a:t>» tedesco, e che è ben riassunta dalla efficace formula —coniata da </a:t>
            </a:r>
            <a:r>
              <a:rPr lang="it-IT" dirty="0" err="1">
                <a:latin typeface="Garamond" panose="02020404030301010803" pitchFamily="18" charset="0"/>
              </a:rPr>
              <a:t>Fleinernel</a:t>
            </a:r>
            <a:r>
              <a:rPr lang="it-IT" dirty="0">
                <a:latin typeface="Garamond" panose="02020404030301010803" pitchFamily="18" charset="0"/>
              </a:rPr>
              <a:t> 1912 — secondo cui «</a:t>
            </a:r>
            <a:r>
              <a:rPr lang="it-IT" b="1" i="1" dirty="0">
                <a:latin typeface="Garamond" panose="02020404030301010803" pitchFamily="18" charset="0"/>
              </a:rPr>
              <a:t>La polizia non deve sparare ai passeri con i cannoni</a:t>
            </a:r>
            <a:r>
              <a:rPr lang="it-IT" dirty="0">
                <a:latin typeface="Garamond" panose="02020404030301010803" pitchFamily="18" charset="0"/>
              </a:rPr>
              <a:t>». L’accento è, cioè, sulle limitazioni alla libertà individuale: che non debbono mai superare la misura di quanto appaia assolutamente necessario al raggiungimento dell’obiettivo di pubblico interesse perseguito dall’autorità pubblica.</a:t>
            </a:r>
          </a:p>
          <a:p>
            <a:pPr algn="just"/>
            <a:r>
              <a:rPr lang="it-IT" dirty="0">
                <a:latin typeface="Garamond" panose="02020404030301010803" pitchFamily="18" charset="0"/>
              </a:rPr>
              <a:t>Nel diritto tedesco — a cui si deve infatti l’elaborazione in concreto del principio giuridico in questione, ben oltre ed al di là degli sporadici riferimenti adesso contenuti anche nella nostra dottrina —, il principio di proporzionalità risulta dall’unione di tre diversi elementi, che, già a partire dallanotaApothekenurteildelBundesverfassungsgerichtdell’11 giugno 1958, sono </a:t>
            </a:r>
            <a:r>
              <a:rPr lang="it-IT" dirty="0" err="1">
                <a:latin typeface="Garamond" panose="02020404030301010803" pitchFamily="18" charset="0"/>
              </a:rPr>
              <a:t>statiriuniti</a:t>
            </a:r>
            <a:r>
              <a:rPr lang="it-IT" dirty="0">
                <a:latin typeface="Garamond" panose="02020404030301010803" pitchFamily="18" charset="0"/>
              </a:rPr>
              <a:t> dalla giurisprudenza costituzionale tedesca nel principio di </a:t>
            </a:r>
            <a:r>
              <a:rPr lang="it-IT" dirty="0" err="1">
                <a:latin typeface="Garamond" panose="02020404030301010803" pitchFamily="18" charset="0"/>
              </a:rPr>
              <a:t>proporzionalitàlato</a:t>
            </a:r>
            <a:r>
              <a:rPr lang="it-IT" dirty="0">
                <a:latin typeface="Garamond" panose="02020404030301010803" pitchFamily="18" charset="0"/>
              </a:rPr>
              <a:t> </a:t>
            </a:r>
            <a:r>
              <a:rPr lang="it-IT" dirty="0" err="1">
                <a:latin typeface="Garamond" panose="02020404030301010803" pitchFamily="18" charset="0"/>
              </a:rPr>
              <a:t>sensu</a:t>
            </a:r>
            <a:r>
              <a:rPr lang="it-IT" dirty="0">
                <a:latin typeface="Garamond" panose="02020404030301010803" pitchFamily="18" charset="0"/>
              </a:rPr>
              <a:t>: </a:t>
            </a:r>
          </a:p>
          <a:p>
            <a:pPr algn="just"/>
            <a:r>
              <a:rPr lang="it-IT" dirty="0">
                <a:latin typeface="Garamond" panose="02020404030301010803" pitchFamily="18" charset="0"/>
              </a:rPr>
              <a:t>trattasi dei tre elementi della idoneità, della necessarietà e della proporzionalità in senso stretto</a:t>
            </a:r>
            <a:br>
              <a:rPr lang="it-IT" dirty="0">
                <a:latin typeface="Garamond" panose="02020404030301010803" pitchFamily="18" charset="0"/>
              </a:rPr>
            </a:br>
            <a:endParaRPr lang="it-IT" dirty="0">
              <a:latin typeface="Garamond" panose="02020404030301010803" pitchFamily="18" charset="0"/>
            </a:endParaRPr>
          </a:p>
        </p:txBody>
      </p:sp>
    </p:spTree>
    <p:extLst>
      <p:ext uri="{BB962C8B-B14F-4D97-AF65-F5344CB8AC3E}">
        <p14:creationId xmlns:p14="http://schemas.microsoft.com/office/powerpoint/2010/main" val="26711372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DD69E9B-909C-F45C-9254-1795A456B73F}"/>
              </a:ext>
            </a:extLst>
          </p:cNvPr>
          <p:cNvSpPr>
            <a:spLocks noGrp="1"/>
          </p:cNvSpPr>
          <p:nvPr>
            <p:ph idx="1"/>
          </p:nvPr>
        </p:nvSpPr>
        <p:spPr>
          <a:xfrm>
            <a:off x="831850" y="647700"/>
            <a:ext cx="10528300" cy="6024563"/>
          </a:xfrm>
        </p:spPr>
        <p:txBody>
          <a:bodyPr>
            <a:normAutofit fontScale="92500" lnSpcReduction="20000"/>
          </a:bodyPr>
          <a:lstStyle/>
          <a:p>
            <a:pPr algn="just"/>
            <a:r>
              <a:rPr lang="it-IT" dirty="0">
                <a:latin typeface="Garamond" panose="02020404030301010803" pitchFamily="18" charset="0"/>
              </a:rPr>
              <a:t>Dire che l’attività amministrativa è retta dal principio di proporzionalità significa, in concreto, affermare che questo principio trova applicazione non solo in sede di sindacato giurisdizionale sul cattivo uso della discrezionalità amministrativa, ma anche quale parametro di riferimento costante per la pubblica amministrazione, il cui agire deve essere cioè costantemente “proporzionato” all’obiettivo perseguito dalla norma attributiva del potere. </a:t>
            </a:r>
          </a:p>
          <a:p>
            <a:pPr algn="just"/>
            <a:r>
              <a:rPr lang="it-IT" dirty="0">
                <a:latin typeface="Garamond" panose="02020404030301010803" pitchFamily="18" charset="0"/>
              </a:rPr>
              <a:t>E questa proporzione è possibile ricercarla solo attraverso l’individuazione ed il raffronto di tutti gli interessi concorrenti in gioco. La conseguenza pratica di ciò è che all’amministrazione incombe il dovere di investigare costantemente tutte le alternative possibili alla propria azione, con l’obiettivo di identificare quella soluzione che sia non solo idonea al perseguimento dell’interesse pubblico primario, ma anche una soluzione che rispetti il parametro della necessarietà. Quest’ultimo è spesso descritto come l’obbligo di scelta del mezzo più mite. Nel senso che l’amministrazione, nella scelta del mezzo idoneo per conseguire il raggiungimento di un dato obiettivo, deve optare per il mezzo </a:t>
            </a:r>
            <a:r>
              <a:rPr lang="it-IT" b="1" dirty="0">
                <a:latin typeface="Garamond" panose="02020404030301010803" pitchFamily="18" charset="0"/>
              </a:rPr>
              <a:t>meno invasivo e successivamente dimostrare </a:t>
            </a:r>
            <a:r>
              <a:rPr lang="it-IT" dirty="0">
                <a:latin typeface="Garamond" panose="02020404030301010803" pitchFamily="18" charset="0"/>
              </a:rPr>
              <a:t>(in caso di impugnazione del provvedimento amministrativo adottato) che non era disponibile nessun altro mezzo, egualmente efficace, ma in grado di incidere meno negativamente nella sfera del singolo.</a:t>
            </a:r>
          </a:p>
        </p:txBody>
      </p:sp>
    </p:spTree>
    <p:extLst>
      <p:ext uri="{BB962C8B-B14F-4D97-AF65-F5344CB8AC3E}">
        <p14:creationId xmlns:p14="http://schemas.microsoft.com/office/powerpoint/2010/main" val="62927807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27366D9-F547-5FCE-282B-01A52C2FFF76}"/>
              </a:ext>
            </a:extLst>
          </p:cNvPr>
          <p:cNvSpPr>
            <a:spLocks noGrp="1"/>
          </p:cNvSpPr>
          <p:nvPr>
            <p:ph type="title"/>
          </p:nvPr>
        </p:nvSpPr>
        <p:spPr/>
        <p:txBody>
          <a:bodyPr/>
          <a:lstStyle/>
          <a:p>
            <a:r>
              <a:rPr lang="it-IT" dirty="0">
                <a:latin typeface="Garamond" panose="02020404030301010803" pitchFamily="18" charset="0"/>
              </a:rPr>
              <a:t>Trasparenza</a:t>
            </a:r>
          </a:p>
        </p:txBody>
      </p:sp>
      <p:sp>
        <p:nvSpPr>
          <p:cNvPr id="3" name="Segnaposto contenuto 2">
            <a:extLst>
              <a:ext uri="{FF2B5EF4-FFF2-40B4-BE49-F238E27FC236}">
                <a16:creationId xmlns:a16="http://schemas.microsoft.com/office/drawing/2014/main" id="{2CA12E63-0400-16D6-EEE2-9D27997DF709}"/>
              </a:ext>
            </a:extLst>
          </p:cNvPr>
          <p:cNvSpPr>
            <a:spLocks noGrp="1"/>
          </p:cNvSpPr>
          <p:nvPr>
            <p:ph idx="1"/>
          </p:nvPr>
        </p:nvSpPr>
        <p:spPr/>
        <p:txBody>
          <a:bodyPr>
            <a:normAutofit/>
          </a:bodyPr>
          <a:lstStyle/>
          <a:p>
            <a:pPr algn="just"/>
            <a:r>
              <a:rPr lang="it-IT" dirty="0">
                <a:latin typeface="Garamond" panose="02020404030301010803" pitchFamily="18" charset="0"/>
              </a:rPr>
              <a:t>Per “trasparenza” amministrativa deve intendersi la comprensibilità, </a:t>
            </a:r>
            <a:r>
              <a:rPr lang="it-IT" dirty="0" err="1">
                <a:latin typeface="Garamond" panose="02020404030301010803" pitchFamily="18" charset="0"/>
              </a:rPr>
              <a:t>òa</a:t>
            </a:r>
            <a:r>
              <a:rPr lang="it-IT" dirty="0">
                <a:latin typeface="Garamond" panose="02020404030301010803" pitchFamily="18" charset="0"/>
              </a:rPr>
              <a:t> verificabilità e la conoscibilità dall’esterno dell’attività amministrativa, in particolare da parte dei cittadini; comprensibilità e conoscibilità finalizzate a realizzare imparzialità e buon andamento dell’azione amministrativa e a far comprendere le scelte rivolte alla cura dell’interesse generale.</a:t>
            </a:r>
          </a:p>
        </p:txBody>
      </p:sp>
    </p:spTree>
    <p:extLst>
      <p:ext uri="{BB962C8B-B14F-4D97-AF65-F5344CB8AC3E}">
        <p14:creationId xmlns:p14="http://schemas.microsoft.com/office/powerpoint/2010/main" val="23846450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6B46F-8271-24C1-7D41-A17DC6A7462C}"/>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7156BBBB-0198-401A-45A4-F653DD0A8E92}"/>
              </a:ext>
            </a:extLst>
          </p:cNvPr>
          <p:cNvSpPr>
            <a:spLocks noGrp="1"/>
          </p:cNvSpPr>
          <p:nvPr>
            <p:ph idx="1"/>
          </p:nvPr>
        </p:nvSpPr>
        <p:spPr>
          <a:xfrm>
            <a:off x="698643" y="811658"/>
            <a:ext cx="10655157" cy="5365305"/>
          </a:xfrm>
        </p:spPr>
        <p:txBody>
          <a:bodyPr>
            <a:normAutofit/>
          </a:bodyPr>
          <a:lstStyle/>
          <a:p>
            <a:pPr algn="just"/>
            <a:r>
              <a:rPr lang="it-IT" sz="3200" b="1" u="sng" dirty="0">
                <a:latin typeface="Garamond" panose="02020404030301010803" pitchFamily="18" charset="0"/>
              </a:rPr>
              <a:t>Fonti </a:t>
            </a:r>
            <a:r>
              <a:rPr lang="it-IT" sz="3200" b="1" i="1" u="sng" dirty="0">
                <a:latin typeface="Garamond" panose="02020404030301010803" pitchFamily="18" charset="0"/>
              </a:rPr>
              <a:t>sull’amministrazione</a:t>
            </a:r>
            <a:r>
              <a:rPr lang="it-IT" sz="3200" b="1" dirty="0">
                <a:latin typeface="Garamond" panose="02020404030301010803" pitchFamily="18" charset="0"/>
              </a:rPr>
              <a:t> </a:t>
            </a:r>
            <a:r>
              <a:rPr lang="it-IT" sz="3200" dirty="0">
                <a:latin typeface="Garamond" panose="02020404030301010803" pitchFamily="18" charset="0"/>
              </a:rPr>
              <a:t>hanno come destinatarie le pubbliche amministrazioni. Includono fonti normative di rango primario e fonti di rango secondario (l’art. 97 della Costituzione pone una </a:t>
            </a:r>
            <a:r>
              <a:rPr lang="it-IT" sz="3200" b="1" dirty="0">
                <a:latin typeface="Garamond" panose="02020404030301010803" pitchFamily="18" charset="0"/>
              </a:rPr>
              <a:t>riserva di legge relativa</a:t>
            </a:r>
            <a:r>
              <a:rPr lang="it-IT" sz="3200" dirty="0">
                <a:latin typeface="Garamond" panose="02020404030301010803" pitchFamily="18" charset="0"/>
              </a:rPr>
              <a:t>); </a:t>
            </a:r>
          </a:p>
          <a:p>
            <a:endParaRPr lang="it-IT" sz="3200" dirty="0">
              <a:latin typeface="Garamond" panose="02020404030301010803" pitchFamily="18" charset="0"/>
            </a:endParaRPr>
          </a:p>
          <a:p>
            <a:pPr algn="just"/>
            <a:r>
              <a:rPr lang="it-IT" sz="3200" b="1" u="sng" dirty="0">
                <a:latin typeface="Garamond" panose="02020404030301010803" pitchFamily="18" charset="0"/>
              </a:rPr>
              <a:t>Fonti </a:t>
            </a:r>
            <a:r>
              <a:rPr lang="it-IT" sz="3200" b="1" i="1" u="sng" dirty="0">
                <a:latin typeface="Garamond" panose="02020404030301010803" pitchFamily="18" charset="0"/>
              </a:rPr>
              <a:t>dell’amministrazione</a:t>
            </a:r>
            <a:r>
              <a:rPr lang="it-IT" sz="3200" b="1" dirty="0">
                <a:latin typeface="Garamond" panose="02020404030301010803" pitchFamily="18" charset="0"/>
              </a:rPr>
              <a:t> </a:t>
            </a:r>
            <a:r>
              <a:rPr lang="it-IT" sz="3200" dirty="0">
                <a:latin typeface="Garamond" panose="02020404030301010803" pitchFamily="18" charset="0"/>
              </a:rPr>
              <a:t>sono strumenti utilizzati dalle pubbliche amministrazioni sia per regolare comportamenti dei privati, che per disciplinare i propri apparati e il proprio funzionamento. Includono fonti normative e atti aventi natura non normativa (piani, bandi, atti generali).</a:t>
            </a:r>
          </a:p>
        </p:txBody>
      </p:sp>
    </p:spTree>
    <p:extLst>
      <p:ext uri="{BB962C8B-B14F-4D97-AF65-F5344CB8AC3E}">
        <p14:creationId xmlns:p14="http://schemas.microsoft.com/office/powerpoint/2010/main" val="1405274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E205BD-5ED5-1124-AD3C-3A7510BB9A57}"/>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94E15713-2C62-59F4-A13F-7591B1492C20}"/>
              </a:ext>
            </a:extLst>
          </p:cNvPr>
          <p:cNvSpPr>
            <a:spLocks noGrp="1"/>
          </p:cNvSpPr>
          <p:nvPr>
            <p:ph type="title"/>
          </p:nvPr>
        </p:nvSpPr>
        <p:spPr>
          <a:xfrm>
            <a:off x="699654" y="2103437"/>
            <a:ext cx="10515600" cy="1325563"/>
          </a:xfrm>
        </p:spPr>
        <p:txBody>
          <a:bodyPr/>
          <a:lstStyle/>
          <a:p>
            <a:pPr algn="ctr"/>
            <a:r>
              <a:rPr lang="it-IT" sz="4400" b="1" dirty="0">
                <a:latin typeface="Garamond" panose="02020404030301010803" pitchFamily="18" charset="0"/>
              </a:rPr>
              <a:t>Fonti </a:t>
            </a:r>
            <a:r>
              <a:rPr lang="it-IT" b="1" i="1" dirty="0">
                <a:latin typeface="Garamond" panose="02020404030301010803" pitchFamily="18" charset="0"/>
              </a:rPr>
              <a:t>de</a:t>
            </a:r>
            <a:r>
              <a:rPr lang="it-IT" sz="4400" b="1" i="1" dirty="0">
                <a:latin typeface="Garamond" panose="02020404030301010803" pitchFamily="18" charset="0"/>
              </a:rPr>
              <a:t>ll’amministrazione</a:t>
            </a:r>
            <a:br>
              <a:rPr lang="it-IT" dirty="0"/>
            </a:br>
            <a:endParaRPr lang="it-IT" dirty="0"/>
          </a:p>
        </p:txBody>
      </p:sp>
    </p:spTree>
    <p:extLst>
      <p:ext uri="{BB962C8B-B14F-4D97-AF65-F5344CB8AC3E}">
        <p14:creationId xmlns:p14="http://schemas.microsoft.com/office/powerpoint/2010/main" val="9962904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F10CE30-FED8-9FDF-1D46-8746706590E2}"/>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74ED7305-2699-4235-BADD-47E3F19C7DBC}"/>
              </a:ext>
            </a:extLst>
          </p:cNvPr>
          <p:cNvSpPr>
            <a:spLocks noGrp="1"/>
          </p:cNvSpPr>
          <p:nvPr>
            <p:ph type="title"/>
          </p:nvPr>
        </p:nvSpPr>
        <p:spPr>
          <a:xfrm>
            <a:off x="640080" y="325369"/>
            <a:ext cx="4368602" cy="1956841"/>
          </a:xfrm>
        </p:spPr>
        <p:txBody>
          <a:bodyPr anchor="b">
            <a:normAutofit/>
          </a:bodyPr>
          <a:lstStyle/>
          <a:p>
            <a:r>
              <a:rPr lang="it-IT" sz="5000"/>
              <a:t>Fonti normative della PA</a:t>
            </a:r>
          </a:p>
        </p:txBody>
      </p:sp>
      <p:sp>
        <p:nvSpPr>
          <p:cNvPr id="3" name="Segnaposto contenuto 2">
            <a:extLst>
              <a:ext uri="{FF2B5EF4-FFF2-40B4-BE49-F238E27FC236}">
                <a16:creationId xmlns:a16="http://schemas.microsoft.com/office/drawing/2014/main" id="{C5180CDA-516F-6435-9EB5-A1EAC6051237}"/>
              </a:ext>
            </a:extLst>
          </p:cNvPr>
          <p:cNvSpPr>
            <a:spLocks noGrp="1"/>
          </p:cNvSpPr>
          <p:nvPr>
            <p:ph idx="1"/>
          </p:nvPr>
        </p:nvSpPr>
        <p:spPr>
          <a:xfrm>
            <a:off x="640080" y="2872899"/>
            <a:ext cx="4243589" cy="3320668"/>
          </a:xfrm>
        </p:spPr>
        <p:txBody>
          <a:bodyPr>
            <a:normAutofit/>
          </a:bodyPr>
          <a:lstStyle/>
          <a:p>
            <a:pPr marL="0" indent="0">
              <a:buNone/>
            </a:pPr>
            <a:r>
              <a:rPr lang="it-IT" sz="2200" dirty="0"/>
              <a:t>Le fonti normative di comuni, province e città metropolitane sono essenzialmente</a:t>
            </a:r>
          </a:p>
          <a:p>
            <a:r>
              <a:rPr lang="it-IT" sz="2200" dirty="0"/>
              <a:t>Statuti (art. 114, II comma Cost.)</a:t>
            </a:r>
          </a:p>
          <a:p>
            <a:r>
              <a:rPr lang="it-IT" sz="2200" dirty="0"/>
              <a:t>Regolamenti (ad esempio regolamenti comunali)</a:t>
            </a:r>
          </a:p>
        </p:txBody>
      </p:sp>
      <p:pic>
        <p:nvPicPr>
          <p:cNvPr id="5" name="Picture 4" descr="Case colorate">
            <a:extLst>
              <a:ext uri="{FF2B5EF4-FFF2-40B4-BE49-F238E27FC236}">
                <a16:creationId xmlns:a16="http://schemas.microsoft.com/office/drawing/2014/main" id="{33959621-08BD-7796-D1F0-A8EF5CC9952E}"/>
              </a:ext>
            </a:extLst>
          </p:cNvPr>
          <p:cNvPicPr>
            <a:picLocks noChangeAspect="1"/>
          </p:cNvPicPr>
          <p:nvPr/>
        </p:nvPicPr>
        <p:blipFill>
          <a:blip r:embed="rId2"/>
          <a:srcRect l="12800" r="18492"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17957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848302-A670-3125-914D-937AADDAFD79}"/>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9B3DA36A-2727-ED41-4068-04BCC2B23CDF}"/>
              </a:ext>
            </a:extLst>
          </p:cNvPr>
          <p:cNvSpPr>
            <a:spLocks noGrp="1"/>
          </p:cNvSpPr>
          <p:nvPr>
            <p:ph idx="1"/>
          </p:nvPr>
        </p:nvSpPr>
        <p:spPr/>
        <p:txBody>
          <a:bodyPr/>
          <a:lstStyle/>
          <a:p>
            <a:r>
              <a:rPr lang="it-IT" dirty="0"/>
              <a:t>Art. 6 del TUEL stabilisce che lo Statuto degli enti locali sia approvato dal Consiglio dell’ente locale a maggioranza di 2/3, oppure se la maggioranza non viene ottenuta a maggioranza assoluta dei consiglieri</a:t>
            </a:r>
          </a:p>
        </p:txBody>
      </p:sp>
    </p:spTree>
    <p:extLst>
      <p:ext uri="{BB962C8B-B14F-4D97-AF65-F5344CB8AC3E}">
        <p14:creationId xmlns:p14="http://schemas.microsoft.com/office/powerpoint/2010/main" val="928883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6B4D666-E8F6-9917-6597-E3F2B16EDB48}"/>
              </a:ext>
            </a:extLst>
          </p:cNvPr>
          <p:cNvSpPr>
            <a:spLocks noGrp="1"/>
          </p:cNvSpPr>
          <p:nvPr>
            <p:ph idx="1"/>
          </p:nvPr>
        </p:nvSpPr>
        <p:spPr>
          <a:xfrm>
            <a:off x="623455" y="623455"/>
            <a:ext cx="10730345" cy="5553508"/>
          </a:xfrm>
        </p:spPr>
        <p:txBody>
          <a:bodyPr>
            <a:normAutofit fontScale="92500" lnSpcReduction="20000"/>
          </a:bodyPr>
          <a:lstStyle/>
          <a:p>
            <a:pPr algn="just"/>
            <a:r>
              <a:rPr lang="it-IT" dirty="0">
                <a:latin typeface="Garamond" panose="02020404030301010803" pitchFamily="18" charset="0"/>
              </a:rPr>
              <a:t>A fronte di un quadro normativo estremamente complesso e mutevole, oltre che spesso oscuro e contraddittorio (come dimostrano anche i frequenti contrasti giurisprudenziali), i principi costituiscono un essenziale collante della legislazione di settore e un faro indispensabile per un logico e coerente orientamento tra le diverse disposizioni e per una consapevole ed efficace contestazione dei vizi che, a vario titolo, possono inficiare l’operato dei pubblici poteri e, a livello più alto, le stesse regole che dovrebbero disciplinarlo</a:t>
            </a:r>
          </a:p>
          <a:p>
            <a:pPr marL="0" indent="0" algn="l">
              <a:buNone/>
            </a:pPr>
            <a:endParaRPr lang="it-IT" dirty="0">
              <a:latin typeface="Garamond" panose="02020404030301010803" pitchFamily="18" charset="0"/>
            </a:endParaRPr>
          </a:p>
          <a:p>
            <a:pPr marL="0" indent="0" algn="l">
              <a:buNone/>
            </a:pPr>
            <a:r>
              <a:rPr lang="it-IT" dirty="0">
                <a:latin typeface="Garamond" panose="02020404030301010803" pitchFamily="18" charset="0"/>
              </a:rPr>
              <a:t>Dispositivo dell'art. 12 Preleggi</a:t>
            </a:r>
          </a:p>
          <a:p>
            <a:pPr algn="l"/>
            <a:r>
              <a:rPr lang="it-IT" dirty="0">
                <a:latin typeface="Garamond" panose="02020404030301010803" pitchFamily="18" charset="0"/>
                <a:hlinkClick r:id="rId2">
                  <a:extLst>
                    <a:ext uri="{A12FA001-AC4F-418D-AE19-62706E023703}">
                      <ahyp:hlinkClr xmlns:ahyp="http://schemas.microsoft.com/office/drawing/2018/hyperlinkcolor" val="tx"/>
                    </a:ext>
                  </a:extLst>
                </a:hlinkClick>
              </a:rPr>
              <a:t>Fonti</a:t>
            </a:r>
            <a:r>
              <a:rPr lang="it-IT" dirty="0">
                <a:latin typeface="Garamond" panose="02020404030301010803" pitchFamily="18" charset="0"/>
              </a:rPr>
              <a:t> → </a:t>
            </a:r>
            <a:r>
              <a:rPr lang="it-IT" dirty="0">
                <a:latin typeface="Garamond" panose="02020404030301010803" pitchFamily="18" charset="0"/>
                <a:hlinkClick r:id="rId3">
                  <a:extLst>
                    <a:ext uri="{A12FA001-AC4F-418D-AE19-62706E023703}">
                      <ahyp:hlinkClr xmlns:ahyp="http://schemas.microsoft.com/office/drawing/2018/hyperlinkcolor" val="tx"/>
                    </a:ext>
                  </a:extLst>
                </a:hlinkClick>
              </a:rPr>
              <a:t>Preleggi</a:t>
            </a:r>
            <a:r>
              <a:rPr lang="it-IT" dirty="0">
                <a:latin typeface="Garamond" panose="02020404030301010803" pitchFamily="18" charset="0"/>
              </a:rPr>
              <a:t> → </a:t>
            </a:r>
            <a:r>
              <a:rPr lang="it-IT" dirty="0">
                <a:latin typeface="Garamond" panose="02020404030301010803" pitchFamily="18" charset="0"/>
                <a:hlinkClick r:id="rId4">
                  <a:extLst>
                    <a:ext uri="{A12FA001-AC4F-418D-AE19-62706E023703}">
                      <ahyp:hlinkClr xmlns:ahyp="http://schemas.microsoft.com/office/drawing/2018/hyperlinkcolor" val="tx"/>
                    </a:ext>
                  </a:extLst>
                </a:hlinkClick>
              </a:rPr>
              <a:t>Capo II - Dell'applicazione della legge in generale</a:t>
            </a:r>
            <a:endParaRPr lang="it-IT" dirty="0">
              <a:latin typeface="Garamond" panose="02020404030301010803" pitchFamily="18" charset="0"/>
            </a:endParaRPr>
          </a:p>
          <a:p>
            <a:pPr algn="just">
              <a:lnSpc>
                <a:spcPts val="2100"/>
              </a:lnSpc>
              <a:spcAft>
                <a:spcPts val="1800"/>
              </a:spcAft>
            </a:pPr>
            <a:r>
              <a:rPr lang="it-IT" dirty="0">
                <a:latin typeface="Garamond" panose="02020404030301010803" pitchFamily="18" charset="0"/>
              </a:rPr>
              <a:t>Nell'applicare la </a:t>
            </a:r>
            <a:r>
              <a:rPr lang="it-IT" dirty="0">
                <a:latin typeface="Garamond" panose="02020404030301010803" pitchFamily="18" charset="0"/>
                <a:hlinkClick r:id="rId5" tooltip="Dizionario Giuridico: Legge o atto avente valore di legge">
                  <a:extLst>
                    <a:ext uri="{A12FA001-AC4F-418D-AE19-62706E023703}">
                      <ahyp:hlinkClr xmlns:ahyp="http://schemas.microsoft.com/office/drawing/2018/hyperlinkcolor" val="tx"/>
                    </a:ext>
                  </a:extLst>
                </a:hlinkClick>
              </a:rPr>
              <a:t>legge</a:t>
            </a:r>
            <a:r>
              <a:rPr lang="it-IT" dirty="0">
                <a:latin typeface="Garamond" panose="02020404030301010803" pitchFamily="18" charset="0"/>
              </a:rPr>
              <a:t> non si può ad essa attribuire altro senso che quello fatto palese dal significato proprio delle parole secondo la </a:t>
            </a:r>
            <a:r>
              <a:rPr lang="it-IT" dirty="0">
                <a:latin typeface="Garamond" panose="02020404030301010803" pitchFamily="18" charset="0"/>
                <a:hlinkClick r:id="rId6" tooltip="Dizionario Giuridico: Connessione delle parole (interpretazione della legge)">
                  <a:extLst>
                    <a:ext uri="{A12FA001-AC4F-418D-AE19-62706E023703}">
                      <ahyp:hlinkClr xmlns:ahyp="http://schemas.microsoft.com/office/drawing/2018/hyperlinkcolor" val="tx"/>
                    </a:ext>
                  </a:extLst>
                </a:hlinkClick>
              </a:rPr>
              <a:t>connessione</a:t>
            </a:r>
            <a:r>
              <a:rPr lang="it-IT" dirty="0">
                <a:latin typeface="Garamond" panose="02020404030301010803" pitchFamily="18" charset="0"/>
              </a:rPr>
              <a:t> di esse, e dalla intenzione del </a:t>
            </a:r>
            <a:r>
              <a:rPr lang="it-IT" dirty="0">
                <a:latin typeface="Garamond" panose="02020404030301010803" pitchFamily="18" charset="0"/>
                <a:hlinkClick r:id="rId7" tooltip="Dizionario Giuridico: Legislatore">
                  <a:extLst>
                    <a:ext uri="{A12FA001-AC4F-418D-AE19-62706E023703}">
                      <ahyp:hlinkClr xmlns:ahyp="http://schemas.microsoft.com/office/drawing/2018/hyperlinkcolor" val="tx"/>
                    </a:ext>
                  </a:extLst>
                </a:hlinkClick>
              </a:rPr>
              <a:t>legislatore</a:t>
            </a:r>
            <a:r>
              <a:rPr lang="it-IT" dirty="0">
                <a:latin typeface="Garamond" panose="02020404030301010803" pitchFamily="18" charset="0"/>
              </a:rPr>
              <a:t>. Se una controversia non può essere decisa con una precisa disposizione, si ha riguardo alle disposizioni che regolano casi simili o materie </a:t>
            </a:r>
            <a:r>
              <a:rPr lang="it-IT" dirty="0">
                <a:latin typeface="Garamond" panose="02020404030301010803" pitchFamily="18" charset="0"/>
                <a:hlinkClick r:id="rId8" tooltip="Dizionario Giuridico: Analogia">
                  <a:extLst>
                    <a:ext uri="{A12FA001-AC4F-418D-AE19-62706E023703}">
                      <ahyp:hlinkClr xmlns:ahyp="http://schemas.microsoft.com/office/drawing/2018/hyperlinkcolor" val="tx"/>
                    </a:ext>
                  </a:extLst>
                </a:hlinkClick>
              </a:rPr>
              <a:t>analoghe</a:t>
            </a:r>
            <a:r>
              <a:rPr lang="it-IT" dirty="0">
                <a:latin typeface="Garamond" panose="02020404030301010803" pitchFamily="18" charset="0"/>
              </a:rPr>
              <a:t>; se il caso rimane ancora dubbio, si decide secondo i principi generali dell'ordinamento giuridico dello Stato</a:t>
            </a:r>
          </a:p>
          <a:p>
            <a:pPr algn="just"/>
            <a:endParaRPr lang="it-IT" dirty="0">
              <a:latin typeface="Garamond" panose="02020404030301010803" pitchFamily="18" charset="0"/>
            </a:endParaRPr>
          </a:p>
        </p:txBody>
      </p:sp>
    </p:spTree>
    <p:extLst>
      <p:ext uri="{BB962C8B-B14F-4D97-AF65-F5344CB8AC3E}">
        <p14:creationId xmlns:p14="http://schemas.microsoft.com/office/powerpoint/2010/main" val="40106280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17F8B-2D99-21D8-38C1-0FD025745A64}"/>
            </a:ext>
          </a:extLst>
        </p:cNvPr>
        <p:cNvGrpSpPr/>
        <p:nvPr/>
      </p:nvGrpSpPr>
      <p:grpSpPr>
        <a:xfrm>
          <a:off x="0" y="0"/>
          <a:ext cx="0" cy="0"/>
          <a:chOff x="0" y="0"/>
          <a:chExt cx="0" cy="0"/>
        </a:xfrm>
      </p:grpSpPr>
      <p:sp>
        <p:nvSpPr>
          <p:cNvPr id="2" name="Titolo 1">
            <a:extLst>
              <a:ext uri="{FF2B5EF4-FFF2-40B4-BE49-F238E27FC236}">
                <a16:creationId xmlns:a16="http://schemas.microsoft.com/office/drawing/2014/main" id="{1EAED125-E74C-7D7D-AC36-D8042BDFD73A}"/>
              </a:ext>
            </a:extLst>
          </p:cNvPr>
          <p:cNvSpPr>
            <a:spLocks noGrp="1"/>
          </p:cNvSpPr>
          <p:nvPr>
            <p:ph type="title"/>
          </p:nvPr>
        </p:nvSpPr>
        <p:spPr/>
        <p:txBody>
          <a:bodyPr/>
          <a:lstStyle/>
          <a:p>
            <a:r>
              <a:rPr lang="it-IT" dirty="0"/>
              <a:t>TAR Lazio, Roma, Sez. II-bis, 4 marzo 2021, n. 2707</a:t>
            </a:r>
          </a:p>
        </p:txBody>
      </p:sp>
      <p:sp>
        <p:nvSpPr>
          <p:cNvPr id="3" name="Segnaposto contenuto 2">
            <a:extLst>
              <a:ext uri="{FF2B5EF4-FFF2-40B4-BE49-F238E27FC236}">
                <a16:creationId xmlns:a16="http://schemas.microsoft.com/office/drawing/2014/main" id="{8A08E268-7053-20D9-29A4-07840CC1F1A7}"/>
              </a:ext>
            </a:extLst>
          </p:cNvPr>
          <p:cNvSpPr>
            <a:spLocks noGrp="1"/>
          </p:cNvSpPr>
          <p:nvPr>
            <p:ph idx="1"/>
          </p:nvPr>
        </p:nvSpPr>
        <p:spPr/>
        <p:txBody>
          <a:bodyPr>
            <a:normAutofit lnSpcReduction="10000"/>
          </a:bodyPr>
          <a:lstStyle/>
          <a:p>
            <a:pPr algn="just"/>
            <a:r>
              <a:rPr lang="it-IT" dirty="0">
                <a:latin typeface="Garamond" panose="02020404030301010803" pitchFamily="18" charset="0"/>
              </a:rPr>
              <a:t>LA LEGITTIMITÀ DELLE ORDINANZE CONTINGIBILI E URGENTI SECONDO I CANONI DELLA RAGIONEVOLEZZA E DELLA PROPORZIONALITÀ</a:t>
            </a:r>
          </a:p>
          <a:p>
            <a:pPr algn="just"/>
            <a:r>
              <a:rPr lang="it-IT" dirty="0">
                <a:latin typeface="Garamond" panose="02020404030301010803" pitchFamily="18" charset="0"/>
              </a:rPr>
              <a:t>Il principio di ragionevolezza, che postula la coerenza tra valutazione svolta e decisione assunta, e il principio di proporzionalità, che esige che gli atti amministrativi non vadano oltre a quanto strettamente necessario per conseguire lo scopo prefissato, devono essere applicati in modo ancor più rigoroso nel sindacato di legittimità delle ordinanze contingibili e urgenti, trattandosi di strumenti eccezionali cui l’amministrazione può ricorrere solo per far fronte a situazioni di carattere eccezionale e imprevisto</a:t>
            </a:r>
          </a:p>
        </p:txBody>
      </p:sp>
    </p:spTree>
    <p:extLst>
      <p:ext uri="{BB962C8B-B14F-4D97-AF65-F5344CB8AC3E}">
        <p14:creationId xmlns:p14="http://schemas.microsoft.com/office/powerpoint/2010/main" val="428886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D8DD41-2A3B-81B5-9C12-E38D18E0B4B7}"/>
            </a:ext>
          </a:extLst>
        </p:cNvPr>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656F79E2-534A-F0D5-8F6E-B9AD4BA38F85}"/>
              </a:ext>
            </a:extLst>
          </p:cNvPr>
          <p:cNvSpPr>
            <a:spLocks noGrp="1"/>
          </p:cNvSpPr>
          <p:nvPr>
            <p:ph idx="1"/>
          </p:nvPr>
        </p:nvSpPr>
        <p:spPr/>
        <p:txBody>
          <a:bodyPr/>
          <a:lstStyle/>
          <a:p>
            <a:pPr algn="just"/>
            <a:r>
              <a:rPr lang="it-IT" dirty="0">
                <a:latin typeface="Garamond" panose="02020404030301010803" pitchFamily="18" charset="0"/>
              </a:rPr>
              <a:t>Quando il legislatore ha cercato di sganciare il potere di ordinanza della necessità (o contingibilità) ed urgenza, autorizzando il sindaco ad adottare provvedimenti “anche” contingibili e urgenti nel rispetto dei principi generali dell’ordinamento (art. 54, co. 4, </a:t>
            </a:r>
            <a:r>
              <a:rPr lang="it-IT" dirty="0" err="1">
                <a:latin typeface="Garamond" panose="02020404030301010803" pitchFamily="18" charset="0"/>
              </a:rPr>
              <a:t>d.lg.</a:t>
            </a:r>
            <a:r>
              <a:rPr lang="it-IT" dirty="0">
                <a:latin typeface="Garamond" panose="02020404030301010803" pitchFamily="18" charset="0"/>
              </a:rPr>
              <a:t> n. 267/2000 cit., come sostituito dall’art. 6 del </a:t>
            </a:r>
            <a:r>
              <a:rPr lang="it-IT" dirty="0" err="1">
                <a:latin typeface="Garamond" panose="02020404030301010803" pitchFamily="18" charset="0"/>
              </a:rPr>
              <a:t>d.l.</a:t>
            </a:r>
            <a:r>
              <a:rPr lang="it-IT" dirty="0">
                <a:latin typeface="Garamond" panose="02020404030301010803" pitchFamily="18" charset="0"/>
              </a:rPr>
              <a:t> n.92 del 2008 </a:t>
            </a:r>
            <a:r>
              <a:rPr lang="it-IT" dirty="0" err="1">
                <a:latin typeface="Garamond" panose="02020404030301010803" pitchFamily="18" charset="0"/>
              </a:rPr>
              <a:t>conv</a:t>
            </a:r>
            <a:r>
              <a:rPr lang="it-IT" dirty="0">
                <a:latin typeface="Garamond" panose="02020404030301010803" pitchFamily="18" charset="0"/>
              </a:rPr>
              <a:t>. in l. n. 125 del 2008) la Corte costituzionale è intervenuta annullando quell’“anche”: ribadendo così che solo la contingibilità e l’urgenza legittimano il ricorso al potere di ordinanza (</a:t>
            </a:r>
            <a:r>
              <a:rPr lang="it-IT" b="1" u="sng" dirty="0" err="1">
                <a:latin typeface="Garamond" panose="02020404030301010803" pitchFamily="18" charset="0"/>
              </a:rPr>
              <a:t>sent</a:t>
            </a:r>
            <a:r>
              <a:rPr lang="it-IT" b="1" u="sng" dirty="0">
                <a:latin typeface="Garamond" panose="02020404030301010803" pitchFamily="18" charset="0"/>
              </a:rPr>
              <a:t>. n. 115/2011</a:t>
            </a:r>
            <a:r>
              <a:rPr lang="it-IT" dirty="0">
                <a:latin typeface="Garamond" panose="02020404030301010803" pitchFamily="18" charset="0"/>
              </a:rPr>
              <a:t>)</a:t>
            </a:r>
          </a:p>
        </p:txBody>
      </p:sp>
    </p:spTree>
    <p:extLst>
      <p:ext uri="{BB962C8B-B14F-4D97-AF65-F5344CB8AC3E}">
        <p14:creationId xmlns:p14="http://schemas.microsoft.com/office/powerpoint/2010/main" val="41997994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67E6520-A8FF-3298-EEE2-C5E343272C56}"/>
              </a:ext>
            </a:extLst>
          </p:cNvPr>
          <p:cNvSpPr>
            <a:spLocks noGrp="1"/>
          </p:cNvSpPr>
          <p:nvPr>
            <p:ph type="title"/>
          </p:nvPr>
        </p:nvSpPr>
        <p:spPr/>
        <p:txBody>
          <a:bodyPr/>
          <a:lstStyle/>
          <a:p>
            <a:r>
              <a:rPr lang="it-IT">
                <a:cs typeface="Calibri"/>
              </a:rPr>
              <a:t>Piani, programmi, standard</a:t>
            </a:r>
            <a:endParaRPr lang="it-IT"/>
          </a:p>
        </p:txBody>
      </p:sp>
      <p:sp>
        <p:nvSpPr>
          <p:cNvPr id="3" name="Segnaposto contenuto 2">
            <a:extLst>
              <a:ext uri="{FF2B5EF4-FFF2-40B4-BE49-F238E27FC236}">
                <a16:creationId xmlns:a16="http://schemas.microsoft.com/office/drawing/2014/main" id="{F5F1F7DA-2F20-8B22-C8EB-B4C6656CFCDA}"/>
              </a:ext>
            </a:extLst>
          </p:cNvPr>
          <p:cNvSpPr>
            <a:spLocks noGrp="1"/>
          </p:cNvSpPr>
          <p:nvPr>
            <p:ph idx="1"/>
          </p:nvPr>
        </p:nvSpPr>
        <p:spPr/>
        <p:txBody>
          <a:bodyPr vert="horz" lIns="91440" tIns="45720" rIns="91440" bIns="45720" rtlCol="0" anchor="t">
            <a:normAutofit/>
          </a:bodyPr>
          <a:lstStyle/>
          <a:p>
            <a:pPr marL="0" indent="0" algn="just">
              <a:buNone/>
            </a:pPr>
            <a:r>
              <a:rPr lang="it-IT" dirty="0">
                <a:cs typeface="Calibri"/>
              </a:rPr>
              <a:t>I piani e i programmi sono provvedimenti a </a:t>
            </a:r>
            <a:r>
              <a:rPr lang="it-IT" b="1" dirty="0">
                <a:cs typeface="Calibri"/>
              </a:rPr>
              <a:t>carattere generale</a:t>
            </a:r>
            <a:r>
              <a:rPr lang="it-IT" dirty="0">
                <a:cs typeface="Calibri"/>
              </a:rPr>
              <a:t> che rimandano per l'attuazione </a:t>
            </a:r>
            <a:r>
              <a:rPr lang="it-IT" b="1" dirty="0">
                <a:cs typeface="Calibri"/>
              </a:rPr>
              <a:t>ad atti successivi</a:t>
            </a:r>
            <a:r>
              <a:rPr lang="it-IT" dirty="0">
                <a:cs typeface="Calibri"/>
              </a:rPr>
              <a:t> o delimitano l'ambito entro il quale i provvedimenti successivi potranno essere adottati e segnano i confini alle future attività dei privati.</a:t>
            </a:r>
            <a:endParaRPr lang="it-IT"/>
          </a:p>
        </p:txBody>
      </p:sp>
    </p:spTree>
    <p:extLst>
      <p:ext uri="{BB962C8B-B14F-4D97-AF65-F5344CB8AC3E}">
        <p14:creationId xmlns:p14="http://schemas.microsoft.com/office/powerpoint/2010/main" val="33903705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CCAA0-871A-D7F8-C926-6BF32F0763BA}"/>
              </a:ext>
            </a:extLst>
          </p:cNvPr>
          <p:cNvSpPr>
            <a:spLocks noGrp="1"/>
          </p:cNvSpPr>
          <p:nvPr>
            <p:ph type="title"/>
          </p:nvPr>
        </p:nvSpPr>
        <p:spPr/>
        <p:txBody>
          <a:bodyPr/>
          <a:lstStyle/>
          <a:p>
            <a:r>
              <a:rPr lang="it-IT" dirty="0"/>
              <a:t>Ordinanze contingibili e urgenti</a:t>
            </a:r>
          </a:p>
        </p:txBody>
      </p:sp>
      <p:sp>
        <p:nvSpPr>
          <p:cNvPr id="3" name="Segnaposto contenuto 2">
            <a:extLst>
              <a:ext uri="{FF2B5EF4-FFF2-40B4-BE49-F238E27FC236}">
                <a16:creationId xmlns:a16="http://schemas.microsoft.com/office/drawing/2014/main" id="{39E2DC87-28C4-6B1D-8B19-99C90EB8B0F6}"/>
              </a:ext>
            </a:extLst>
          </p:cNvPr>
          <p:cNvSpPr>
            <a:spLocks noGrp="1"/>
          </p:cNvSpPr>
          <p:nvPr>
            <p:ph idx="1"/>
          </p:nvPr>
        </p:nvSpPr>
        <p:spPr/>
        <p:txBody>
          <a:bodyPr vert="horz" lIns="91440" tIns="45720" rIns="91440" bIns="45720" rtlCol="0" anchor="t">
            <a:normAutofit/>
          </a:bodyPr>
          <a:lstStyle/>
          <a:p>
            <a:pPr marL="0" indent="0" algn="just">
              <a:buNone/>
            </a:pPr>
            <a:r>
              <a:rPr lang="it-IT" dirty="0"/>
              <a:t>Sono dei provvedimenti a contenuto “atipico” adottati dall'autorità (es. Sindaco/Prefetto), sulla base di </a:t>
            </a:r>
            <a:r>
              <a:rPr lang="it-IT" b="1" dirty="0"/>
              <a:t>specifiche previsioni legislative</a:t>
            </a:r>
            <a:r>
              <a:rPr lang="it-IT" dirty="0"/>
              <a:t>,  per fronteggiare situazioni </a:t>
            </a:r>
            <a:r>
              <a:rPr lang="it-IT" b="1" dirty="0"/>
              <a:t>eccezionali</a:t>
            </a:r>
            <a:r>
              <a:rPr lang="it-IT" dirty="0"/>
              <a:t>, anche </a:t>
            </a:r>
            <a:r>
              <a:rPr lang="it-IT" b="1" dirty="0"/>
              <a:t>derogando</a:t>
            </a:r>
            <a:r>
              <a:rPr lang="it-IT" dirty="0"/>
              <a:t> alla disciplina di rango primario </a:t>
            </a:r>
            <a:r>
              <a:rPr lang="it-IT" b="1" dirty="0"/>
              <a:t>ma sempre nel rispetto della Costituzione e dei principi generali dell’ordinamento, ivi compresi i principi generali del diritto dell’Unione Europea</a:t>
            </a:r>
            <a:r>
              <a:rPr lang="it-IT" dirty="0"/>
              <a:t>. </a:t>
            </a:r>
          </a:p>
          <a:p>
            <a:pPr marL="0" indent="0" algn="just">
              <a:buNone/>
            </a:pPr>
            <a:r>
              <a:rPr lang="it-IT" dirty="0"/>
              <a:t>Si parla di  poteri </a:t>
            </a:r>
            <a:r>
              <a:rPr lang="it-IT" b="1" dirty="0"/>
              <a:t>extra </a:t>
            </a:r>
            <a:r>
              <a:rPr lang="it-IT" b="1" dirty="0" err="1"/>
              <a:t>ordinem</a:t>
            </a:r>
            <a:r>
              <a:rPr lang="it-IT" b="1" dirty="0"/>
              <a:t>.</a:t>
            </a:r>
          </a:p>
        </p:txBody>
      </p:sp>
    </p:spTree>
    <p:extLst>
      <p:ext uri="{BB962C8B-B14F-4D97-AF65-F5344CB8AC3E}">
        <p14:creationId xmlns:p14="http://schemas.microsoft.com/office/powerpoint/2010/main" val="28918372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CCAA0-871A-D7F8-C926-6BF32F0763BA}"/>
              </a:ext>
            </a:extLst>
          </p:cNvPr>
          <p:cNvSpPr>
            <a:spLocks noGrp="1"/>
          </p:cNvSpPr>
          <p:nvPr>
            <p:ph type="title"/>
          </p:nvPr>
        </p:nvSpPr>
        <p:spPr/>
        <p:txBody>
          <a:bodyPr/>
          <a:lstStyle/>
          <a:p>
            <a:r>
              <a:rPr lang="it-IT" dirty="0"/>
              <a:t>Ordinanze contingibili e urgenti</a:t>
            </a:r>
          </a:p>
        </p:txBody>
      </p:sp>
      <p:sp>
        <p:nvSpPr>
          <p:cNvPr id="3" name="Segnaposto contenuto 2">
            <a:extLst>
              <a:ext uri="{FF2B5EF4-FFF2-40B4-BE49-F238E27FC236}">
                <a16:creationId xmlns:a16="http://schemas.microsoft.com/office/drawing/2014/main" id="{39E2DC87-28C4-6B1D-8B19-99C90EB8B0F6}"/>
              </a:ext>
            </a:extLst>
          </p:cNvPr>
          <p:cNvSpPr>
            <a:spLocks noGrp="1"/>
          </p:cNvSpPr>
          <p:nvPr>
            <p:ph idx="1"/>
          </p:nvPr>
        </p:nvSpPr>
        <p:spPr/>
        <p:txBody>
          <a:bodyPr vert="horz" lIns="91440" tIns="45720" rIns="91440" bIns="45720" rtlCol="0" anchor="t">
            <a:normAutofit/>
          </a:bodyPr>
          <a:lstStyle/>
          <a:p>
            <a:pPr marL="457200" indent="-457200" algn="just"/>
            <a:r>
              <a:rPr lang="it-IT" dirty="0"/>
              <a:t>il carattere della contingibilità indica un fatto imprevedibile, eccezionale o straordinario che mette in pericolo la sicurezza e l’incolumità pubblica, rispetto al quale i mezzi giuridici ordinari appaiono inidonei ad eliminarli. </a:t>
            </a:r>
            <a:endParaRPr lang="it-IT"/>
          </a:p>
          <a:p>
            <a:pPr marL="457200" indent="-457200" algn="just"/>
            <a:r>
              <a:rPr lang="it-IT" dirty="0"/>
              <a:t> il carattere dell’urgenza si indica la presenza di un pericolo imminente che deve essere fronteggiato immediatamente.</a:t>
            </a:r>
          </a:p>
        </p:txBody>
      </p:sp>
    </p:spTree>
    <p:extLst>
      <p:ext uri="{BB962C8B-B14F-4D97-AF65-F5344CB8AC3E}">
        <p14:creationId xmlns:p14="http://schemas.microsoft.com/office/powerpoint/2010/main" val="266053049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CCAA0-871A-D7F8-C926-6BF32F0763BA}"/>
              </a:ext>
            </a:extLst>
          </p:cNvPr>
          <p:cNvSpPr>
            <a:spLocks noGrp="1"/>
          </p:cNvSpPr>
          <p:nvPr>
            <p:ph type="title"/>
          </p:nvPr>
        </p:nvSpPr>
        <p:spPr/>
        <p:txBody>
          <a:bodyPr/>
          <a:lstStyle/>
          <a:p>
            <a:r>
              <a:rPr lang="it-IT" dirty="0"/>
              <a:t>Ordinanze contingibili e urgenti</a:t>
            </a:r>
          </a:p>
        </p:txBody>
      </p:sp>
      <p:sp>
        <p:nvSpPr>
          <p:cNvPr id="3" name="Segnaposto contenuto 2">
            <a:extLst>
              <a:ext uri="{FF2B5EF4-FFF2-40B4-BE49-F238E27FC236}">
                <a16:creationId xmlns:a16="http://schemas.microsoft.com/office/drawing/2014/main" id="{39E2DC87-28C4-6B1D-8B19-99C90EB8B0F6}"/>
              </a:ext>
            </a:extLst>
          </p:cNvPr>
          <p:cNvSpPr>
            <a:spLocks noGrp="1"/>
          </p:cNvSpPr>
          <p:nvPr>
            <p:ph idx="1"/>
          </p:nvPr>
        </p:nvSpPr>
        <p:spPr/>
        <p:txBody>
          <a:bodyPr vert="horz" lIns="91440" tIns="45720" rIns="91440" bIns="45720" rtlCol="0" anchor="t">
            <a:normAutofit/>
          </a:bodyPr>
          <a:lstStyle/>
          <a:p>
            <a:pPr marL="457200" indent="-457200" algn="just"/>
            <a:r>
              <a:rPr lang="it-IT" dirty="0"/>
              <a:t>Caratteristica centrale delle ordinanze contingibili e urgenti è </a:t>
            </a:r>
            <a:r>
              <a:rPr lang="it-IT" b="1" dirty="0"/>
              <a:t>l’eccezionalità</a:t>
            </a:r>
            <a:r>
              <a:rPr lang="it-IT" dirty="0"/>
              <a:t> del potere, </a:t>
            </a:r>
            <a:r>
              <a:rPr lang="it-IT" b="1" dirty="0"/>
              <a:t>temporalmente limitato</a:t>
            </a:r>
            <a:r>
              <a:rPr lang="it-IT" dirty="0"/>
              <a:t>, conferito all’amministrazione, abilitata solo ad introdurre una deroga alla disciplina di rango primario.</a:t>
            </a:r>
          </a:p>
        </p:txBody>
      </p:sp>
    </p:spTree>
    <p:extLst>
      <p:ext uri="{BB962C8B-B14F-4D97-AF65-F5344CB8AC3E}">
        <p14:creationId xmlns:p14="http://schemas.microsoft.com/office/powerpoint/2010/main" val="37107002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CCAA0-871A-D7F8-C926-6BF32F0763BA}"/>
              </a:ext>
            </a:extLst>
          </p:cNvPr>
          <p:cNvSpPr>
            <a:spLocks noGrp="1"/>
          </p:cNvSpPr>
          <p:nvPr>
            <p:ph type="title"/>
          </p:nvPr>
        </p:nvSpPr>
        <p:spPr/>
        <p:txBody>
          <a:bodyPr/>
          <a:lstStyle/>
          <a:p>
            <a:r>
              <a:rPr lang="it-IT" dirty="0"/>
              <a:t>Ordinanze contingibili e urgenti – le ordinanze del Sindaco</a:t>
            </a:r>
          </a:p>
        </p:txBody>
      </p:sp>
      <p:sp>
        <p:nvSpPr>
          <p:cNvPr id="3" name="Segnaposto contenuto 2">
            <a:extLst>
              <a:ext uri="{FF2B5EF4-FFF2-40B4-BE49-F238E27FC236}">
                <a16:creationId xmlns:a16="http://schemas.microsoft.com/office/drawing/2014/main" id="{39E2DC87-28C4-6B1D-8B19-99C90EB8B0F6}"/>
              </a:ext>
            </a:extLst>
          </p:cNvPr>
          <p:cNvSpPr>
            <a:spLocks noGrp="1"/>
          </p:cNvSpPr>
          <p:nvPr>
            <p:ph idx="1"/>
          </p:nvPr>
        </p:nvSpPr>
        <p:spPr/>
        <p:txBody>
          <a:bodyPr vert="horz" lIns="91440" tIns="45720" rIns="91440" bIns="45720" rtlCol="0" anchor="t">
            <a:normAutofit/>
          </a:bodyPr>
          <a:lstStyle/>
          <a:p>
            <a:pPr marL="0" indent="0" algn="just">
              <a:buNone/>
            </a:pPr>
            <a:r>
              <a:rPr lang="it-IT" dirty="0"/>
              <a:t>Artt. 50 e 54 del D.lgs. 18 aprile 2000, n. 267. </a:t>
            </a:r>
            <a:endParaRPr lang="it-IT"/>
          </a:p>
          <a:p>
            <a:pPr marL="0" indent="0" algn="just">
              <a:buNone/>
            </a:pPr>
            <a:r>
              <a:rPr lang="it-IT" dirty="0"/>
              <a:t>Cfr. l’art. 50 del D.lgs. 18 aprile 2000, n. 267 che prevede che in caso di emergenze sanitarie o di igiene pubblica a carattere esclusivamente locale le ordinanze contingibili e urgenti sono adottate dal sindaco, quale rappresentante della comunità locale. “[…] le ordinanze sono adottate dal sindaco, quale rappresentante della comunità locale, ...</a:t>
            </a:r>
            <a:endParaRPr lang="it-IT"/>
          </a:p>
        </p:txBody>
      </p:sp>
    </p:spTree>
    <p:extLst>
      <p:ext uri="{BB962C8B-B14F-4D97-AF65-F5344CB8AC3E}">
        <p14:creationId xmlns:p14="http://schemas.microsoft.com/office/powerpoint/2010/main" val="164751816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3DCCAA0-871A-D7F8-C926-6BF32F0763BA}"/>
              </a:ext>
            </a:extLst>
          </p:cNvPr>
          <p:cNvSpPr>
            <a:spLocks noGrp="1"/>
          </p:cNvSpPr>
          <p:nvPr>
            <p:ph type="title"/>
          </p:nvPr>
        </p:nvSpPr>
        <p:spPr/>
        <p:txBody>
          <a:bodyPr/>
          <a:lstStyle/>
          <a:p>
            <a:r>
              <a:rPr lang="it-IT" dirty="0"/>
              <a:t>Ordinanze contingibili e urgenti – Le ordinanze del Sindaco</a:t>
            </a:r>
          </a:p>
        </p:txBody>
      </p:sp>
      <p:sp>
        <p:nvSpPr>
          <p:cNvPr id="3" name="Segnaposto contenuto 2">
            <a:extLst>
              <a:ext uri="{FF2B5EF4-FFF2-40B4-BE49-F238E27FC236}">
                <a16:creationId xmlns:a16="http://schemas.microsoft.com/office/drawing/2014/main" id="{39E2DC87-28C4-6B1D-8B19-99C90EB8B0F6}"/>
              </a:ext>
            </a:extLst>
          </p:cNvPr>
          <p:cNvSpPr>
            <a:spLocks noGrp="1"/>
          </p:cNvSpPr>
          <p:nvPr>
            <p:ph idx="1"/>
          </p:nvPr>
        </p:nvSpPr>
        <p:spPr/>
        <p:txBody>
          <a:bodyPr vert="horz" lIns="91440" tIns="45720" rIns="91440" bIns="45720" rtlCol="0" anchor="t">
            <a:normAutofit/>
          </a:bodyPr>
          <a:lstStyle/>
          <a:p>
            <a:pPr marL="0" indent="0" algn="just">
              <a:buNone/>
            </a:pPr>
            <a:r>
              <a:rPr lang="it-IT" dirty="0"/>
              <a:t>... in relazione all’urgente necessità di interventi volti a superare situazioni di grave incuria o degrado del territorio, dell’ambiente e del patrimonio culturale o di pregiudizio del decoro e della vivibilità urbana, con particolare riferimento alle esigenze di tutela della tranquillità e del riposo dei residenti, anche intervenendo in materia di orari di vendita, anche per asporto, e di somministrazione di bevande alcoliche e superalcoliche. Negli altri casi l’adozione dei provvedimenti d’urgenza ivi compresa la costituzione di centri e organismi di referenza o assistenza, spetta allo Stato o alle regioni in ragione della dimensione dell’emergenza e dell’eventuale interessamento di più ambiti territoriali regionali”.</a:t>
            </a:r>
          </a:p>
        </p:txBody>
      </p:sp>
    </p:spTree>
    <p:extLst>
      <p:ext uri="{BB962C8B-B14F-4D97-AF65-F5344CB8AC3E}">
        <p14:creationId xmlns:p14="http://schemas.microsoft.com/office/powerpoint/2010/main" val="32355495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77A147A-9ED8-46B4-8660-1B3C2AA880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ketch line">
            <a:extLst>
              <a:ext uri="{FF2B5EF4-FFF2-40B4-BE49-F238E27FC236}">
                <a16:creationId xmlns:a16="http://schemas.microsoft.com/office/drawing/2014/main" id="{5D6C15A0-C087-4593-8414-2B4EC1CD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543983" y="3258715"/>
            <a:ext cx="4480560" cy="18288"/>
          </a:xfrm>
          <a:custGeom>
            <a:avLst/>
            <a:gdLst>
              <a:gd name="connsiteX0" fmla="*/ 0 w 4480560"/>
              <a:gd name="connsiteY0" fmla="*/ 0 h 18288"/>
              <a:gd name="connsiteX1" fmla="*/ 595274 w 4480560"/>
              <a:gd name="connsiteY1" fmla="*/ 0 h 18288"/>
              <a:gd name="connsiteX2" fmla="*/ 1100938 w 4480560"/>
              <a:gd name="connsiteY2" fmla="*/ 0 h 18288"/>
              <a:gd name="connsiteX3" fmla="*/ 1651406 w 4480560"/>
              <a:gd name="connsiteY3" fmla="*/ 0 h 18288"/>
              <a:gd name="connsiteX4" fmla="*/ 2336292 w 4480560"/>
              <a:gd name="connsiteY4" fmla="*/ 0 h 18288"/>
              <a:gd name="connsiteX5" fmla="*/ 2931566 w 4480560"/>
              <a:gd name="connsiteY5" fmla="*/ 0 h 18288"/>
              <a:gd name="connsiteX6" fmla="*/ 3482035 w 4480560"/>
              <a:gd name="connsiteY6" fmla="*/ 0 h 18288"/>
              <a:gd name="connsiteX7" fmla="*/ 4480560 w 4480560"/>
              <a:gd name="connsiteY7" fmla="*/ 0 h 18288"/>
              <a:gd name="connsiteX8" fmla="*/ 4480560 w 4480560"/>
              <a:gd name="connsiteY8" fmla="*/ 18288 h 18288"/>
              <a:gd name="connsiteX9" fmla="*/ 3840480 w 4480560"/>
              <a:gd name="connsiteY9" fmla="*/ 18288 h 18288"/>
              <a:gd name="connsiteX10" fmla="*/ 3290011 w 4480560"/>
              <a:gd name="connsiteY10" fmla="*/ 18288 h 18288"/>
              <a:gd name="connsiteX11" fmla="*/ 2560320 w 4480560"/>
              <a:gd name="connsiteY11" fmla="*/ 18288 h 18288"/>
              <a:gd name="connsiteX12" fmla="*/ 1965046 w 4480560"/>
              <a:gd name="connsiteY12" fmla="*/ 18288 h 18288"/>
              <a:gd name="connsiteX13" fmla="*/ 1459382 w 4480560"/>
              <a:gd name="connsiteY13" fmla="*/ 18288 h 18288"/>
              <a:gd name="connsiteX14" fmla="*/ 774497 w 4480560"/>
              <a:gd name="connsiteY14" fmla="*/ 18288 h 18288"/>
              <a:gd name="connsiteX15" fmla="*/ 0 w 4480560"/>
              <a:gd name="connsiteY15" fmla="*/ 18288 h 18288"/>
              <a:gd name="connsiteX16" fmla="*/ 0 w 4480560"/>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18288"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80958" y="7429"/>
                  <a:pt x="4480540" y="10822"/>
                  <a:pt x="4480560" y="18288"/>
                </a:cubicBezTo>
                <a:cubicBezTo>
                  <a:pt x="4314132" y="14924"/>
                  <a:pt x="4028383" y="36632"/>
                  <a:pt x="3840480" y="18288"/>
                </a:cubicBezTo>
                <a:cubicBezTo>
                  <a:pt x="3652577" y="-56"/>
                  <a:pt x="3547615" y="2848"/>
                  <a:pt x="3290011" y="18288"/>
                </a:cubicBezTo>
                <a:cubicBezTo>
                  <a:pt x="3032407" y="33728"/>
                  <a:pt x="2830268" y="8719"/>
                  <a:pt x="2560320" y="18288"/>
                </a:cubicBezTo>
                <a:cubicBezTo>
                  <a:pt x="2290372" y="27857"/>
                  <a:pt x="2147422" y="6728"/>
                  <a:pt x="1965046" y="18288"/>
                </a:cubicBezTo>
                <a:cubicBezTo>
                  <a:pt x="1782670" y="29848"/>
                  <a:pt x="1689791" y="40680"/>
                  <a:pt x="1459382" y="18288"/>
                </a:cubicBezTo>
                <a:cubicBezTo>
                  <a:pt x="1228973" y="-4104"/>
                  <a:pt x="915486" y="36501"/>
                  <a:pt x="774497" y="18288"/>
                </a:cubicBezTo>
                <a:cubicBezTo>
                  <a:pt x="633508" y="75"/>
                  <a:pt x="361442" y="-11107"/>
                  <a:pt x="0" y="18288"/>
                </a:cubicBezTo>
                <a:cubicBezTo>
                  <a:pt x="-591" y="13205"/>
                  <a:pt x="-663" y="6329"/>
                  <a:pt x="0" y="0"/>
                </a:cubicBezTo>
                <a:close/>
              </a:path>
              <a:path w="4480560" h="18288"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79674" y="5429"/>
                  <a:pt x="4481381" y="14046"/>
                  <a:pt x="4480560" y="18288"/>
                </a:cubicBezTo>
                <a:cubicBezTo>
                  <a:pt x="4279652" y="-6850"/>
                  <a:pt x="4200762" y="41566"/>
                  <a:pt x="3930091" y="18288"/>
                </a:cubicBezTo>
                <a:cubicBezTo>
                  <a:pt x="3659420" y="-4990"/>
                  <a:pt x="3456052" y="22294"/>
                  <a:pt x="3290011" y="18288"/>
                </a:cubicBezTo>
                <a:cubicBezTo>
                  <a:pt x="3123970" y="14282"/>
                  <a:pt x="2882392" y="32818"/>
                  <a:pt x="2649931" y="18288"/>
                </a:cubicBezTo>
                <a:cubicBezTo>
                  <a:pt x="2417470" y="3758"/>
                  <a:pt x="2238426" y="7337"/>
                  <a:pt x="2054657" y="18288"/>
                </a:cubicBezTo>
                <a:cubicBezTo>
                  <a:pt x="1870888" y="29239"/>
                  <a:pt x="1566368" y="45040"/>
                  <a:pt x="1324966" y="18288"/>
                </a:cubicBezTo>
                <a:cubicBezTo>
                  <a:pt x="1083564" y="-8464"/>
                  <a:pt x="787410" y="10946"/>
                  <a:pt x="595274" y="18288"/>
                </a:cubicBezTo>
                <a:cubicBezTo>
                  <a:pt x="403138" y="25630"/>
                  <a:pt x="169622" y="10499"/>
                  <a:pt x="0" y="18288"/>
                </a:cubicBezTo>
                <a:cubicBezTo>
                  <a:pt x="668" y="13665"/>
                  <a:pt x="578" y="567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egnaposto contenuto 2">
            <a:extLst>
              <a:ext uri="{FF2B5EF4-FFF2-40B4-BE49-F238E27FC236}">
                <a16:creationId xmlns:a16="http://schemas.microsoft.com/office/drawing/2014/main" id="{AD96CB16-A76B-9A16-07AE-C3C3DF5B796D}"/>
              </a:ext>
            </a:extLst>
          </p:cNvPr>
          <p:cNvSpPr>
            <a:spLocks noGrp="1"/>
          </p:cNvSpPr>
          <p:nvPr>
            <p:ph idx="1"/>
          </p:nvPr>
        </p:nvSpPr>
        <p:spPr>
          <a:xfrm>
            <a:off x="5126418" y="552091"/>
            <a:ext cx="6224335" cy="5431536"/>
          </a:xfrm>
        </p:spPr>
        <p:txBody>
          <a:bodyPr anchor="ctr">
            <a:normAutofit/>
          </a:bodyPr>
          <a:lstStyle/>
          <a:p>
            <a:pPr marL="0" indent="0">
              <a:buNone/>
            </a:pPr>
            <a:r>
              <a:rPr lang="it-IT" sz="2200">
                <a:latin typeface="Garamond" panose="02020404030301010803" pitchFamily="18" charset="0"/>
              </a:rPr>
              <a:t>Già nel 1961 l’Adunanza plenaria del Consiglio di Stato, nella sentenza n. 3, rilevava del resto che “</a:t>
            </a:r>
            <a:r>
              <a:rPr lang="it-IT" sz="2200" i="1" u="sng">
                <a:latin typeface="Garamond" panose="02020404030301010803" pitchFamily="18" charset="0"/>
              </a:rPr>
              <a:t>il diritto amministrativo risulta appunto non soltanto da norme, ma anche da principi che dottrina e giurisprudenza hanno elaborato e ridotto ad unità e dignità di sistema</a:t>
            </a:r>
            <a:r>
              <a:rPr lang="it-IT" sz="2200">
                <a:latin typeface="Garamond" panose="02020404030301010803" pitchFamily="18" charset="0"/>
              </a:rPr>
              <a:t>»</a:t>
            </a:r>
            <a:br>
              <a:rPr lang="it-IT" sz="2200">
                <a:latin typeface="Garamond" panose="02020404030301010803" pitchFamily="18" charset="0"/>
              </a:rPr>
            </a:br>
            <a:endParaRPr lang="it-IT" sz="2200">
              <a:latin typeface="Garamond" panose="02020404030301010803" pitchFamily="18" charset="0"/>
            </a:endParaRPr>
          </a:p>
        </p:txBody>
      </p:sp>
    </p:spTree>
    <p:extLst>
      <p:ext uri="{BB962C8B-B14F-4D97-AF65-F5344CB8AC3E}">
        <p14:creationId xmlns:p14="http://schemas.microsoft.com/office/powerpoint/2010/main" val="1194216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olo 1">
            <a:extLst>
              <a:ext uri="{FF2B5EF4-FFF2-40B4-BE49-F238E27FC236}">
                <a16:creationId xmlns:a16="http://schemas.microsoft.com/office/drawing/2014/main" id="{C391BA17-0CAD-5185-DA68-248654BF90DB}"/>
              </a:ext>
            </a:extLst>
          </p:cNvPr>
          <p:cNvSpPr>
            <a:spLocks noGrp="1"/>
          </p:cNvSpPr>
          <p:nvPr>
            <p:ph type="title"/>
          </p:nvPr>
        </p:nvSpPr>
        <p:spPr>
          <a:xfrm>
            <a:off x="1371597" y="348865"/>
            <a:ext cx="10044023" cy="877729"/>
          </a:xfrm>
        </p:spPr>
        <p:txBody>
          <a:bodyPr anchor="ctr">
            <a:normAutofit/>
          </a:bodyPr>
          <a:lstStyle/>
          <a:p>
            <a:r>
              <a:rPr lang="it-IT" sz="4000">
                <a:solidFill>
                  <a:srgbClr val="FFFFFF"/>
                </a:solidFill>
                <a:latin typeface="Garamond" panose="02020404030301010803" pitchFamily="18" charset="0"/>
              </a:rPr>
              <a:t>Principio di legalità</a:t>
            </a:r>
          </a:p>
        </p:txBody>
      </p:sp>
      <p:graphicFrame>
        <p:nvGraphicFramePr>
          <p:cNvPr id="23" name="Segnaposto contenuto 2">
            <a:extLst>
              <a:ext uri="{FF2B5EF4-FFF2-40B4-BE49-F238E27FC236}">
                <a16:creationId xmlns:a16="http://schemas.microsoft.com/office/drawing/2014/main" id="{52A194B7-6FB3-31F1-0B1B-357ADC06493A}"/>
              </a:ext>
            </a:extLst>
          </p:cNvPr>
          <p:cNvGraphicFramePr>
            <a:graphicFrameLocks noGrp="1"/>
          </p:cNvGraphicFramePr>
          <p:nvPr>
            <p:ph idx="1"/>
            <p:extLst>
              <p:ext uri="{D42A27DB-BD31-4B8C-83A1-F6EECF244321}">
                <p14:modId xmlns:p14="http://schemas.microsoft.com/office/powerpoint/2010/main" val="2648871627"/>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52866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a:extLst>
              <a:ext uri="{FF2B5EF4-FFF2-40B4-BE49-F238E27FC236}">
                <a16:creationId xmlns:a16="http://schemas.microsoft.com/office/drawing/2014/main" id="{54F3FA43-212C-3BC0-FFB5-E53299EC29CB}"/>
              </a:ext>
            </a:extLst>
          </p:cNvPr>
          <p:cNvSpPr>
            <a:spLocks noGrp="1"/>
          </p:cNvSpPr>
          <p:nvPr>
            <p:ph idx="1"/>
          </p:nvPr>
        </p:nvSpPr>
        <p:spPr>
          <a:xfrm>
            <a:off x="665018" y="1302327"/>
            <a:ext cx="10688782" cy="4874636"/>
          </a:xfrm>
        </p:spPr>
        <p:txBody>
          <a:bodyPr/>
          <a:lstStyle/>
          <a:p>
            <a:pPr algn="just"/>
            <a:r>
              <a:rPr lang="it-IT" dirty="0">
                <a:latin typeface="Garamond" panose="02020404030301010803" pitchFamily="18" charset="0"/>
              </a:rPr>
              <a:t>Il principio di legalità riguarda innanzitutto l’organizzazione dei pubblici uffici: “</a:t>
            </a:r>
            <a:r>
              <a:rPr lang="it-IT" i="1" dirty="0">
                <a:latin typeface="Garamond" panose="02020404030301010803" pitchFamily="18" charset="0"/>
              </a:rPr>
              <a:t>I pubblici uffici sono organizzati secondo disposizioni di legge... una legge che determina le sfere di competenza e le attribuzioni</a:t>
            </a:r>
            <a:r>
              <a:rPr lang="it-IT" dirty="0">
                <a:latin typeface="Garamond" panose="02020404030301010803" pitchFamily="18" charset="0"/>
              </a:rPr>
              <a:t>”.</a:t>
            </a:r>
          </a:p>
          <a:p>
            <a:pPr algn="just"/>
            <a:r>
              <a:rPr lang="it-IT" dirty="0">
                <a:latin typeface="Garamond" panose="02020404030301010803" pitchFamily="18" charset="0"/>
              </a:rPr>
              <a:t>Non ci può essere una amministrazione che non sia individuata dalla legge; né tale amministrazione può essere investita di un potere amministrativo indifferenziato. Il potere va distribuito tra apparati titolari di attribuzioni, a loro volta suddivise in sfere di competenza.</a:t>
            </a:r>
          </a:p>
        </p:txBody>
      </p:sp>
    </p:spTree>
    <p:extLst>
      <p:ext uri="{BB962C8B-B14F-4D97-AF65-F5344CB8AC3E}">
        <p14:creationId xmlns:p14="http://schemas.microsoft.com/office/powerpoint/2010/main" val="10392912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AC99D21A-F466-6AE0-5AAB-8DB29124349E}"/>
              </a:ext>
            </a:extLst>
          </p:cNvPr>
          <p:cNvSpPr>
            <a:spLocks noGrp="1"/>
          </p:cNvSpPr>
          <p:nvPr>
            <p:ph type="title"/>
          </p:nvPr>
        </p:nvSpPr>
        <p:spPr>
          <a:xfrm>
            <a:off x="6096000" y="339794"/>
            <a:ext cx="4977976" cy="1454051"/>
          </a:xfrm>
        </p:spPr>
        <p:txBody>
          <a:bodyPr>
            <a:normAutofit/>
          </a:bodyPr>
          <a:lstStyle/>
          <a:p>
            <a:r>
              <a:rPr lang="it-IT" sz="3600" dirty="0">
                <a:solidFill>
                  <a:schemeClr val="tx2"/>
                </a:solidFill>
                <a:latin typeface="Garamond" panose="02020404030301010803" pitchFamily="18" charset="0"/>
              </a:rPr>
              <a:t>Tipicità</a:t>
            </a:r>
          </a:p>
        </p:txBody>
      </p:sp>
      <p:pic>
        <p:nvPicPr>
          <p:cNvPr id="7" name="Graphic 6" descr="Scatola contorno">
            <a:extLst>
              <a:ext uri="{FF2B5EF4-FFF2-40B4-BE49-F238E27FC236}">
                <a16:creationId xmlns:a16="http://schemas.microsoft.com/office/drawing/2014/main" id="{F9ED8524-2984-DB49-93C8-8FA4F093722E}"/>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86951" y="1793846"/>
            <a:ext cx="3620021" cy="3620021"/>
          </a:xfrm>
          <a:prstGeom prst="rect">
            <a:avLst/>
          </a:prstGeom>
        </p:spPr>
      </p:pic>
      <p:sp>
        <p:nvSpPr>
          <p:cNvPr id="3" name="Segnaposto contenuto 2">
            <a:extLst>
              <a:ext uri="{FF2B5EF4-FFF2-40B4-BE49-F238E27FC236}">
                <a16:creationId xmlns:a16="http://schemas.microsoft.com/office/drawing/2014/main" id="{11C90976-8352-F32E-5FF7-EE831A38F41A}"/>
              </a:ext>
            </a:extLst>
          </p:cNvPr>
          <p:cNvSpPr>
            <a:spLocks noGrp="1"/>
          </p:cNvSpPr>
          <p:nvPr>
            <p:ph idx="1"/>
          </p:nvPr>
        </p:nvSpPr>
        <p:spPr>
          <a:xfrm>
            <a:off x="5931240" y="1793846"/>
            <a:ext cx="5136912" cy="4267125"/>
          </a:xfrm>
        </p:spPr>
        <p:txBody>
          <a:bodyPr anchor="ctr">
            <a:noAutofit/>
          </a:bodyPr>
          <a:lstStyle/>
          <a:p>
            <a:pPr marL="0" indent="0" algn="just">
              <a:buNone/>
            </a:pPr>
            <a:r>
              <a:rPr lang="it-IT" sz="1900" dirty="0">
                <a:solidFill>
                  <a:schemeClr val="tx2"/>
                </a:solidFill>
                <a:latin typeface="Garamond" panose="02020404030301010803" pitchFamily="18" charset="0"/>
              </a:rPr>
              <a:t>Secondo una classifica definizione (M.S. GIANNINI) il principio di tipicità richiede che la norma di legge stabilisca una connessione tra i vari elementi dell’atto e la predeterminazione degli effetti che esso può produrre. </a:t>
            </a:r>
          </a:p>
          <a:p>
            <a:pPr marL="0" indent="0" algn="just">
              <a:buNone/>
            </a:pPr>
            <a:r>
              <a:rPr lang="it-IT" sz="1900" dirty="0">
                <a:solidFill>
                  <a:schemeClr val="tx2"/>
                </a:solidFill>
                <a:latin typeface="Garamond" panose="02020404030301010803" pitchFamily="18" charset="0"/>
              </a:rPr>
              <a:t>Gli effetti possono essere dedotti dalla stessa denominazione del provvedimento che di volta in volta è in questione. Un’autorizzazione abilita il soggetto a svolgere un’attività che altrimenti sarebbe vietata: una concessione assegna al beneficiario una utilità ritraibile del bene o del servizio concesso; un ordine impone al destinatario di fare qualcosa che altrimenti egli sarebbe libero di non fare: una direttiva prescrive indirizzi di comportamento ai quali i destinatari devono attenersi a meno che non ci siano ragioni oggettive per disattenderli</a:t>
            </a:r>
          </a:p>
        </p:txBody>
      </p:sp>
      <p:grpSp>
        <p:nvGrpSpPr>
          <p:cNvPr id="20"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3802977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45A9F99-D9B1-4094-A2E2-B90AC1DB7B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7FAF607-473A-4A43-A23D-BBFF5C4117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olo 1">
            <a:extLst>
              <a:ext uri="{FF2B5EF4-FFF2-40B4-BE49-F238E27FC236}">
                <a16:creationId xmlns:a16="http://schemas.microsoft.com/office/drawing/2014/main" id="{2B27B82E-A01C-DC42-0B07-D6762586A084}"/>
              </a:ext>
            </a:extLst>
          </p:cNvPr>
          <p:cNvSpPr>
            <a:spLocks noGrp="1"/>
          </p:cNvSpPr>
          <p:nvPr>
            <p:ph type="title"/>
          </p:nvPr>
        </p:nvSpPr>
        <p:spPr>
          <a:xfrm>
            <a:off x="6094104" y="802955"/>
            <a:ext cx="5715977" cy="1454051"/>
          </a:xfrm>
        </p:spPr>
        <p:txBody>
          <a:bodyPr>
            <a:normAutofit/>
          </a:bodyPr>
          <a:lstStyle/>
          <a:p>
            <a:pPr marL="114300">
              <a:spcAft>
                <a:spcPts val="600"/>
              </a:spcAft>
            </a:pPr>
            <a:r>
              <a:rPr lang="en-US" sz="3600" dirty="0">
                <a:solidFill>
                  <a:schemeClr val="tx2"/>
                </a:solidFill>
                <a:latin typeface="Garamond" panose="02020404030301010803" pitchFamily="18" charset="0"/>
              </a:rPr>
              <a:t>Principio di </a:t>
            </a:r>
            <a:r>
              <a:rPr lang="en-US" sz="3600" dirty="0" err="1">
                <a:solidFill>
                  <a:schemeClr val="tx2"/>
                </a:solidFill>
                <a:latin typeface="Garamond" panose="02020404030301010803" pitchFamily="18" charset="0"/>
              </a:rPr>
              <a:t>buon</a:t>
            </a:r>
            <a:r>
              <a:rPr lang="en-US" sz="3600" dirty="0">
                <a:solidFill>
                  <a:schemeClr val="tx2"/>
                </a:solidFill>
                <a:latin typeface="Garamond" panose="02020404030301010803" pitchFamily="18" charset="0"/>
              </a:rPr>
              <a:t> </a:t>
            </a:r>
            <a:r>
              <a:rPr lang="en-US" sz="3600" dirty="0" err="1">
                <a:solidFill>
                  <a:schemeClr val="tx2"/>
                </a:solidFill>
                <a:latin typeface="Garamond" panose="02020404030301010803" pitchFamily="18" charset="0"/>
              </a:rPr>
              <a:t>andamento</a:t>
            </a:r>
            <a:endParaRPr lang="en-US" sz="3600" dirty="0">
              <a:solidFill>
                <a:schemeClr val="tx2"/>
              </a:solidFill>
              <a:latin typeface="Garamond" panose="02020404030301010803" pitchFamily="18" charset="0"/>
            </a:endParaRPr>
          </a:p>
        </p:txBody>
      </p:sp>
      <p:pic>
        <p:nvPicPr>
          <p:cNvPr id="7" name="Graphic 6" descr="Connessioni">
            <a:extLst>
              <a:ext uri="{FF2B5EF4-FFF2-40B4-BE49-F238E27FC236}">
                <a16:creationId xmlns:a16="http://schemas.microsoft.com/office/drawing/2014/main" id="{6D7F31CD-6F71-652A-65DC-2DF773095E5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6951" y="1793846"/>
            <a:ext cx="3620021" cy="3620021"/>
          </a:xfrm>
          <a:prstGeom prst="rect">
            <a:avLst/>
          </a:prstGeom>
        </p:spPr>
      </p:pic>
      <p:sp>
        <p:nvSpPr>
          <p:cNvPr id="3" name="Segnaposto contenuto 2">
            <a:extLst>
              <a:ext uri="{FF2B5EF4-FFF2-40B4-BE49-F238E27FC236}">
                <a16:creationId xmlns:a16="http://schemas.microsoft.com/office/drawing/2014/main" id="{5A24D2EA-12BE-73AF-0A39-A9E3523F330A}"/>
              </a:ext>
            </a:extLst>
          </p:cNvPr>
          <p:cNvSpPr>
            <a:spLocks noGrp="1"/>
          </p:cNvSpPr>
          <p:nvPr>
            <p:ph idx="1"/>
          </p:nvPr>
        </p:nvSpPr>
        <p:spPr>
          <a:xfrm>
            <a:off x="6090574" y="2170324"/>
            <a:ext cx="5719508" cy="3890648"/>
          </a:xfrm>
        </p:spPr>
        <p:txBody>
          <a:bodyPr anchor="ctr">
            <a:normAutofit/>
          </a:bodyPr>
          <a:lstStyle/>
          <a:p>
            <a:pPr marL="0" indent="0" algn="just">
              <a:buNone/>
            </a:pPr>
            <a:r>
              <a:rPr lang="it-IT" sz="2200" dirty="0">
                <a:solidFill>
                  <a:schemeClr val="tx2"/>
                </a:solidFill>
                <a:latin typeface="Garamond" panose="02020404030301010803" pitchFamily="18" charset="0"/>
              </a:rPr>
              <a:t>Un innegabile nesso di connessione tra assetto organizzativo ed esercizio dell’azione, laddove è sancito, con l’art. 97 che imparzialità e buon andamento dovessero considerarsi i termini di un’unica proporzione intesa a concepire un “modo” di organizzare gli uffici pubblici, in una prospettiva tendente a valorizzare una concezione bi-dimensionale, ossia di razionale organizza-zione e fine dell’azione amministrativa</a:t>
            </a:r>
            <a:r>
              <a:rPr lang="it-IT" sz="1800" dirty="0">
                <a:solidFill>
                  <a:schemeClr val="tx2"/>
                </a:solidFill>
                <a:latin typeface="Garamond" panose="02020404030301010803" pitchFamily="18" charset="0"/>
              </a:rPr>
              <a:t>.</a:t>
            </a:r>
          </a:p>
        </p:txBody>
      </p:sp>
      <p:grpSp>
        <p:nvGrpSpPr>
          <p:cNvPr id="14" name="Group 13">
            <a:extLst>
              <a:ext uri="{FF2B5EF4-FFF2-40B4-BE49-F238E27FC236}">
                <a16:creationId xmlns:a16="http://schemas.microsoft.com/office/drawing/2014/main" id="{C5F6476F-D303-44D3-B30F-1BA348F0F64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2635" y="52996"/>
            <a:ext cx="5928607" cy="6805005"/>
            <a:chOff x="6095999" y="52996"/>
            <a:chExt cx="6093363" cy="6805005"/>
          </a:xfrm>
          <a:solidFill>
            <a:schemeClr val="accent5">
              <a:alpha val="10000"/>
            </a:schemeClr>
          </a:solidFill>
        </p:grpSpPr>
        <p:sp>
          <p:nvSpPr>
            <p:cNvPr id="15" name="Freeform: Shape 14">
              <a:extLst>
                <a:ext uri="{FF2B5EF4-FFF2-40B4-BE49-F238E27FC236}">
                  <a16:creationId xmlns:a16="http://schemas.microsoft.com/office/drawing/2014/main" id="{C972EB4B-0539-4430-9340-8117B9D7C3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ACA5348F-9FF6-485F-898D-1BED7EC727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5999"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33B89F41-1D91-447A-88C5-8A917809FEE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6608673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Segnaposto contenuto 2">
            <a:extLst>
              <a:ext uri="{FF2B5EF4-FFF2-40B4-BE49-F238E27FC236}">
                <a16:creationId xmlns:a16="http://schemas.microsoft.com/office/drawing/2014/main" id="{0AD0C36C-A1BF-3D47-F4C6-DFAA75366AB2}"/>
              </a:ext>
            </a:extLst>
          </p:cNvPr>
          <p:cNvSpPr>
            <a:spLocks noGrp="1"/>
          </p:cNvSpPr>
          <p:nvPr>
            <p:ph idx="1"/>
          </p:nvPr>
        </p:nvSpPr>
        <p:spPr>
          <a:xfrm>
            <a:off x="749300" y="591344"/>
            <a:ext cx="10604500" cy="5585619"/>
          </a:xfrm>
        </p:spPr>
        <p:txBody>
          <a:bodyPr>
            <a:noAutofit/>
          </a:bodyPr>
          <a:lstStyle/>
          <a:p>
            <a:pPr algn="just"/>
            <a:r>
              <a:rPr lang="it-IT" sz="2000" dirty="0">
                <a:latin typeface="Garamond" panose="02020404030301010803" pitchFamily="18" charset="0"/>
              </a:rPr>
              <a:t>L’APPLICAZIONE DEL PRINCIPIO DI BUON ANDAMENTO NEI CONCORSI PUBBLICI: L’ESPLETAMENTO DELCONCORSO PUBBLICO PUÒ ESSERE DEROGATO SOLO IN IPOTESI ECCEZIONALI</a:t>
            </a:r>
          </a:p>
          <a:p>
            <a:pPr algn="just"/>
            <a:r>
              <a:rPr lang="it-IT" sz="2000" dirty="0">
                <a:latin typeface="Garamond" panose="02020404030301010803" pitchFamily="18" charset="0"/>
              </a:rPr>
              <a:t>La facoltà del legislatore di introdurre deroghe al principio del concorso pubblico deve essere delimitata in modo rigoroso, potendo tali deroghe essere considerate legittime solo quando siano funzionali al </a:t>
            </a:r>
            <a:r>
              <a:rPr lang="it-IT" sz="2000" b="1" dirty="0">
                <a:latin typeface="Garamond" panose="02020404030301010803" pitchFamily="18" charset="0"/>
              </a:rPr>
              <a:t>buon andamento dell’amministrazione</a:t>
            </a:r>
            <a:r>
              <a:rPr lang="it-IT" sz="2000" dirty="0">
                <a:latin typeface="Garamond" panose="02020404030301010803" pitchFamily="18" charset="0"/>
              </a:rPr>
              <a:t>, nonché ricorrano straordinarie esigenze giustificative di interesse pubblico e, comunque, siano previsti adeguati accorgimenti per assicurare che il personale assunto abbia la professionalità necessaria allo svolgimento dell’incarico. </a:t>
            </a:r>
          </a:p>
          <a:p>
            <a:pPr algn="just">
              <a:spcAft>
                <a:spcPts val="0"/>
              </a:spcAft>
            </a:pPr>
            <a:r>
              <a:rPr lang="it-IT" sz="2000" dirty="0">
                <a:latin typeface="Garamond" panose="02020404030301010803" pitchFamily="18" charset="0"/>
              </a:rPr>
              <a:t>Fatti: Il Presidente del Consiglio dei ministri, rappresentato e difeso dall’Avvocatura generale dello Stato, </a:t>
            </a:r>
            <a:r>
              <a:rPr lang="it-IT" sz="2000" b="1" dirty="0">
                <a:latin typeface="Garamond" panose="02020404030301010803" pitchFamily="18" charset="0"/>
              </a:rPr>
              <a:t>sollevava questione di legittimità costituzionale</a:t>
            </a:r>
          </a:p>
          <a:p>
            <a:pPr algn="just">
              <a:spcAft>
                <a:spcPts val="0"/>
              </a:spcAft>
            </a:pPr>
            <a:r>
              <a:rPr lang="it-IT" sz="2000" dirty="0">
                <a:latin typeface="Garamond" panose="02020404030301010803" pitchFamily="18" charset="0"/>
              </a:rPr>
              <a:t>In particolare, l’art. 24 è impugnato nella parte in cui dispone che «[a]l fine di razionalizzare l’impiego del personale a tempo indeterminato appartenente ad enti pubblici economici o a società a totale partecipazione pubblica in servizio presso gli uffici della Regione Basilicata da almeno cinque anni se ne dispone, a domanda, il passaggio nei ruoli regionali, nel rispetto della normativa vigente in materia di limiti alla spesa per il personale».</a:t>
            </a:r>
          </a:p>
          <a:p>
            <a:pPr marL="0" indent="0" algn="just">
              <a:buNone/>
            </a:pPr>
            <a:endParaRPr lang="it-IT" sz="2000" dirty="0">
              <a:latin typeface="Garamond" panose="02020404030301010803" pitchFamily="18" charset="0"/>
            </a:endParaRPr>
          </a:p>
        </p:txBody>
      </p:sp>
    </p:spTree>
    <p:extLst>
      <p:ext uri="{BB962C8B-B14F-4D97-AF65-F5344CB8AC3E}">
        <p14:creationId xmlns:p14="http://schemas.microsoft.com/office/powerpoint/2010/main" val="369302439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4506</TotalTime>
  <Words>4375</Words>
  <Application>Microsoft Macintosh PowerPoint</Application>
  <PresentationFormat>Widescreen</PresentationFormat>
  <Paragraphs>99</Paragraphs>
  <Slides>37</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37</vt:i4>
      </vt:variant>
    </vt:vector>
  </HeadingPairs>
  <TitlesOfParts>
    <vt:vector size="43" baseType="lpstr">
      <vt:lpstr>Arial</vt:lpstr>
      <vt:lpstr>Calibri</vt:lpstr>
      <vt:lpstr>Calibri Light</vt:lpstr>
      <vt:lpstr>Garamond</vt:lpstr>
      <vt:lpstr>Times New Roman</vt:lpstr>
      <vt:lpstr>Tema di Office</vt:lpstr>
      <vt:lpstr>Corso di diritto amministrativo</vt:lpstr>
      <vt:lpstr>Presentazione standard di PowerPoint</vt:lpstr>
      <vt:lpstr>Presentazione standard di PowerPoint</vt:lpstr>
      <vt:lpstr>Presentazione standard di PowerPoint</vt:lpstr>
      <vt:lpstr>Principio di legalità</vt:lpstr>
      <vt:lpstr>Presentazione standard di PowerPoint</vt:lpstr>
      <vt:lpstr>Tipicità</vt:lpstr>
      <vt:lpstr>Principio di buon andamento</vt:lpstr>
      <vt:lpstr>Presentazione standard di PowerPoint</vt:lpstr>
      <vt:lpstr>Presentazione standard di PowerPoint</vt:lpstr>
      <vt:lpstr>C. cost., 28 gennaio 2020, n. 5</vt:lpstr>
      <vt:lpstr>Presentazione standard di PowerPoint</vt:lpstr>
      <vt:lpstr>Presentazione standard di PowerPoint</vt:lpstr>
      <vt:lpstr>Presentazione standard di PowerPoint</vt:lpstr>
      <vt:lpstr>Cons. St., Ad. Plen., 28 luglio 2011, n. 14</vt:lpstr>
      <vt:lpstr>Presentazione standard di PowerPoint</vt:lpstr>
      <vt:lpstr>Presentazione standard di PowerPoint</vt:lpstr>
      <vt:lpstr>Presentazione standard di PowerPoint</vt:lpstr>
      <vt:lpstr>Il rapporto di coniugio viola il principio di imparzialità?  C. cost., 9 aprile 2019, n. 78</vt:lpstr>
      <vt:lpstr>Presentazione standard di PowerPoint</vt:lpstr>
      <vt:lpstr>Principio di ragionevolezza  </vt:lpstr>
      <vt:lpstr>Principio di proporzionalità </vt:lpstr>
      <vt:lpstr>Presentazione standard di PowerPoint</vt:lpstr>
      <vt:lpstr>Presentazione standard di PowerPoint</vt:lpstr>
      <vt:lpstr>Trasparenza</vt:lpstr>
      <vt:lpstr>Presentazione standard di PowerPoint</vt:lpstr>
      <vt:lpstr>Fonti dell’amministrazione </vt:lpstr>
      <vt:lpstr>Fonti normative della PA</vt:lpstr>
      <vt:lpstr>Presentazione standard di PowerPoint</vt:lpstr>
      <vt:lpstr>TAR Lazio, Roma, Sez. II-bis, 4 marzo 2021, n. 2707</vt:lpstr>
      <vt:lpstr>Presentazione standard di PowerPoint</vt:lpstr>
      <vt:lpstr>Piani, programmi, standard</vt:lpstr>
      <vt:lpstr>Ordinanze contingibili e urgenti</vt:lpstr>
      <vt:lpstr>Ordinanze contingibili e urgenti</vt:lpstr>
      <vt:lpstr>Ordinanze contingibili e urgenti</vt:lpstr>
      <vt:lpstr>Ordinanze contingibili e urgenti – le ordinanze del Sindaco</vt:lpstr>
      <vt:lpstr>Ordinanze contingibili e urgenti – Le ordinanze del Sindaco</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diritto amministrativo</dc:title>
  <dc:creator>sabrina tranquilli</dc:creator>
  <cp:lastModifiedBy>sabrina tranquilli</cp:lastModifiedBy>
  <cp:revision>23</cp:revision>
  <dcterms:created xsi:type="dcterms:W3CDTF">2023-09-26T09:17:33Z</dcterms:created>
  <dcterms:modified xsi:type="dcterms:W3CDTF">2025-03-11T09:33:06Z</dcterms:modified>
</cp:coreProperties>
</file>