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36"/>
  </p:notesMasterIdLst>
  <p:sldIdLst>
    <p:sldId id="382" r:id="rId3"/>
    <p:sldId id="261" r:id="rId4"/>
    <p:sldId id="428" r:id="rId5"/>
    <p:sldId id="430" r:id="rId6"/>
    <p:sldId id="460" r:id="rId7"/>
    <p:sldId id="459" r:id="rId8"/>
    <p:sldId id="461" r:id="rId9"/>
    <p:sldId id="431" r:id="rId10"/>
    <p:sldId id="432" r:id="rId11"/>
    <p:sldId id="256" r:id="rId12"/>
    <p:sldId id="257" r:id="rId13"/>
    <p:sldId id="258" r:id="rId14"/>
    <p:sldId id="259" r:id="rId15"/>
    <p:sldId id="260" r:id="rId16"/>
    <p:sldId id="462" r:id="rId17"/>
    <p:sldId id="463" r:id="rId18"/>
    <p:sldId id="464" r:id="rId19"/>
    <p:sldId id="465" r:id="rId20"/>
    <p:sldId id="466" r:id="rId21"/>
    <p:sldId id="467" r:id="rId22"/>
    <p:sldId id="468" r:id="rId23"/>
    <p:sldId id="458" r:id="rId24"/>
    <p:sldId id="469" r:id="rId25"/>
    <p:sldId id="283" r:id="rId26"/>
    <p:sldId id="284" r:id="rId27"/>
    <p:sldId id="285" r:id="rId28"/>
    <p:sldId id="457" r:id="rId29"/>
    <p:sldId id="456" r:id="rId30"/>
    <p:sldId id="470" r:id="rId31"/>
    <p:sldId id="471" r:id="rId32"/>
    <p:sldId id="455" r:id="rId33"/>
    <p:sldId id="472" r:id="rId34"/>
    <p:sldId id="454" r:id="rId35"/>
  </p:sldIdLst>
  <p:sldSz cx="9144000" cy="6858000" type="screen4x3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73366"/>
    <a:srgbClr val="DE9910"/>
    <a:srgbClr val="873AC0"/>
    <a:srgbClr val="FF99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5"/>
    <p:restoredTop sz="94970"/>
  </p:normalViewPr>
  <p:slideViewPr>
    <p:cSldViewPr>
      <p:cViewPr varScale="1">
        <p:scale>
          <a:sx n="107" d="100"/>
          <a:sy n="107" d="100"/>
        </p:scale>
        <p:origin x="1992" y="16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089D49CB-1A7B-2942-9D94-2375D39183A5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9396643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/>
            <a:fld id="{B0FD1181-A2A7-5141-9FEF-2687CF961A24}" type="slidenum">
              <a:rPr lang="it-IT" altLang="en-US">
                <a:solidFill>
                  <a:srgbClr val="000000"/>
                </a:solidFill>
                <a:latin typeface="Times New Roman" charset="0"/>
              </a:rPr>
              <a:pPr eaLnBrk="1"/>
              <a:t>1</a:t>
            </a:fld>
            <a:endParaRPr lang="it-IT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43486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B233FE2-F194-2940-96C4-AAB3C72A7DC6}" type="slidenum">
              <a:rPr lang="it-IT" altLang="it-IT" sz="1200"/>
              <a:pPr eaLnBrk="1" hangingPunct="1"/>
              <a:t>16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025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8BA5747-DC8A-F048-AD4C-09B48FB3C938}" type="slidenum">
              <a:rPr lang="it-IT" altLang="it-IT" sz="1200"/>
              <a:pPr eaLnBrk="1" hangingPunct="1"/>
              <a:t>17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336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8BA5747-DC8A-F048-AD4C-09B48FB3C938}" type="slidenum">
              <a:rPr lang="it-IT" altLang="it-IT" sz="1200"/>
              <a:pPr eaLnBrk="1" hangingPunct="1"/>
              <a:t>18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6158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8BA5747-DC8A-F048-AD4C-09B48FB3C938}" type="slidenum">
              <a:rPr lang="it-IT" altLang="it-IT" sz="1200"/>
              <a:pPr eaLnBrk="1" hangingPunct="1"/>
              <a:t>19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619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8BA5747-DC8A-F048-AD4C-09B48FB3C938}" type="slidenum">
              <a:rPr lang="it-IT" altLang="it-IT" sz="1200"/>
              <a:pPr eaLnBrk="1" hangingPunct="1"/>
              <a:t>20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403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8BA5747-DC8A-F048-AD4C-09B48FB3C938}" type="slidenum">
              <a:rPr lang="it-IT" altLang="it-IT" sz="1200"/>
              <a:pPr eaLnBrk="1" hangingPunct="1"/>
              <a:t>21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895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8BA5747-DC8A-F048-AD4C-09B48FB3C938}" type="slidenum">
              <a:rPr lang="it-IT" altLang="it-IT" sz="1200"/>
              <a:pPr eaLnBrk="1" hangingPunct="1"/>
              <a:t>22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894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8BA5747-DC8A-F048-AD4C-09B48FB3C938}" type="slidenum">
              <a:rPr lang="it-IT" altLang="it-IT" sz="1200"/>
              <a:pPr eaLnBrk="1" hangingPunct="1"/>
              <a:t>23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50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8BA5747-DC8A-F048-AD4C-09B48FB3C938}" type="slidenum">
              <a:rPr lang="it-IT" altLang="it-IT" sz="1200"/>
              <a:pPr eaLnBrk="1" hangingPunct="1"/>
              <a:t>28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53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8BA5747-DC8A-F048-AD4C-09B48FB3C938}" type="slidenum">
              <a:rPr lang="it-IT" altLang="it-IT" sz="1200"/>
              <a:pPr eaLnBrk="1" hangingPunct="1"/>
              <a:t>29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79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0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charset="-128"/>
            </a:endParaRPr>
          </a:p>
        </p:txBody>
      </p:sp>
      <p:sp>
        <p:nvSpPr>
          <p:cNvPr id="1229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4679840-31BD-6442-8418-684F14E26961}" type="slidenum">
              <a:rPr lang="it-IT" altLang="it-IT">
                <a:solidFill>
                  <a:srgbClr val="FFFFFF"/>
                </a:solidFill>
              </a:rPr>
              <a:pPr>
                <a:spcBef>
                  <a:spcPct val="0"/>
                </a:spcBef>
              </a:pPr>
              <a:t>3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6116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8BA5747-DC8A-F048-AD4C-09B48FB3C938}" type="slidenum">
              <a:rPr lang="it-IT" altLang="it-IT" sz="1200"/>
              <a:pPr eaLnBrk="1" hangingPunct="1"/>
              <a:t>30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5265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8BA5747-DC8A-F048-AD4C-09B48FB3C938}" type="slidenum">
              <a:rPr lang="it-IT" altLang="it-IT" sz="1200"/>
              <a:pPr eaLnBrk="1" hangingPunct="1"/>
              <a:t>31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5415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8BA5747-DC8A-F048-AD4C-09B48FB3C938}" type="slidenum">
              <a:rPr lang="it-IT" altLang="it-IT" sz="1200"/>
              <a:pPr eaLnBrk="1" hangingPunct="1"/>
              <a:t>32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8527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8BA5747-DC8A-F048-AD4C-09B48FB3C938}" type="slidenum">
              <a:rPr lang="it-IT" altLang="it-IT" sz="1200"/>
              <a:pPr eaLnBrk="1" hangingPunct="1"/>
              <a:t>33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847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EF5B45C-DB75-D046-B4C7-9EA9EBC86095}" type="slidenum">
              <a:rPr lang="it-IT" altLang="it-IT" sz="1200"/>
              <a:pPr eaLnBrk="1" hangingPunct="1"/>
              <a:t>4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882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EF5B45C-DB75-D046-B4C7-9EA9EBC86095}" type="slidenum">
              <a:rPr lang="it-IT" altLang="it-IT" sz="1200"/>
              <a:pPr eaLnBrk="1" hangingPunct="1"/>
              <a:t>5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38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EF5B45C-DB75-D046-B4C7-9EA9EBC86095}" type="slidenum">
              <a:rPr lang="it-IT" altLang="it-IT" sz="1200"/>
              <a:pPr eaLnBrk="1" hangingPunct="1"/>
              <a:t>6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756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8BA5747-DC8A-F048-AD4C-09B48FB3C938}" type="slidenum">
              <a:rPr lang="it-IT" altLang="it-IT" sz="1200"/>
              <a:pPr eaLnBrk="1" hangingPunct="1"/>
              <a:t>7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608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EF5B45C-DB75-D046-B4C7-9EA9EBC86095}" type="slidenum">
              <a:rPr lang="it-IT" altLang="it-IT" sz="1200"/>
              <a:pPr eaLnBrk="1" hangingPunct="1"/>
              <a:t>8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194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5BE3828-BB79-6D4B-80EF-6FF9F1A97339}" type="slidenum">
              <a:rPr lang="it-IT" altLang="it-IT" sz="1200"/>
              <a:pPr eaLnBrk="1" hangingPunct="1"/>
              <a:t>9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771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B233FE2-F194-2940-96C4-AAB3C72A7DC6}" type="slidenum">
              <a:rPr lang="it-IT" altLang="it-IT" sz="1200"/>
              <a:pPr eaLnBrk="1" hangingPunct="1"/>
              <a:t>15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528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Urbano Tancredi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A8D99A-B3EF-A84C-8117-B30EEF2CD899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304297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73366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6F6A34-10BB-8347-BFBE-4AC8B407C733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154436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5CA2E-9DD8-4635-88DE-BCF91F0C0FB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8F0FA-8CAE-4424-AE32-0A5C002E698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524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/>
        </p:nvSpPr>
        <p:spPr bwMode="auto">
          <a:xfrm>
            <a:off x="282575" y="228600"/>
            <a:ext cx="4235450" cy="6345238"/>
          </a:xfrm>
          <a:prstGeom prst="rect">
            <a:avLst/>
          </a:prstGeom>
          <a:solidFill>
            <a:srgbClr val="6633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571750"/>
            <a:ext cx="40132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Fai clic per modificare il formato del testo del titolo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3733800"/>
            <a:ext cx="401161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Fai clic per modificare il formato del testo della struttura</a:t>
            </a:r>
          </a:p>
          <a:p>
            <a:pPr lvl="1"/>
            <a:r>
              <a:rPr lang="en-GB" altLang="en-US"/>
              <a:t>Secondo livello struttura</a:t>
            </a:r>
          </a:p>
          <a:p>
            <a:pPr lvl="2"/>
            <a:r>
              <a:rPr lang="en-GB" altLang="en-US"/>
              <a:t>Terzo livello struttura</a:t>
            </a:r>
          </a:p>
          <a:p>
            <a:pPr lvl="3"/>
            <a:r>
              <a:rPr lang="en-GB" altLang="en-US"/>
              <a:t>Quarto livello struttura</a:t>
            </a:r>
          </a:p>
          <a:p>
            <a:pPr lvl="4"/>
            <a:r>
              <a:rPr lang="en-GB" altLang="en-US"/>
              <a:t>Quinto livello struttura</a:t>
            </a:r>
          </a:p>
          <a:p>
            <a:pPr lvl="4"/>
            <a:r>
              <a:rPr lang="en-GB" altLang="en-US"/>
              <a:t>Sesto livello struttura</a:t>
            </a:r>
          </a:p>
          <a:p>
            <a:pPr lvl="4"/>
            <a:r>
              <a:rPr lang="en-GB" altLang="en-US"/>
              <a:t>Settimo livello struttura</a:t>
            </a: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048000" y="6235700"/>
            <a:ext cx="1347788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81000" y="6235700"/>
            <a:ext cx="2587625" cy="361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Noto Sans CJK JP DemiLight" charset="0"/>
                <a:cs typeface="Noto Sans CJK JP DemiLight" charset="0"/>
              </a:defRPr>
            </a:lvl1pPr>
          </a:lstStyle>
          <a:p>
            <a:pPr>
              <a:defRPr/>
            </a:pPr>
            <a:r>
              <a:rPr lang="it-IT" altLang="en-US"/>
              <a:t>Urbano Tancredi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8305800" y="242888"/>
            <a:ext cx="550863" cy="361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fld id="{D0EF2B96-1032-6741-8435-198DBA52B347}" type="slidenum">
              <a:rPr lang="it-IT" altLang="en-US"/>
              <a:pPr/>
              <a:t>‹N›</a:t>
            </a:fld>
            <a:endParaRPr lang="it-IT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25450" y="174625"/>
            <a:ext cx="412750" cy="823913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it-IT" altLang="en-US" sz="5400" b="1">
                <a:solidFill>
                  <a:srgbClr val="B870B8"/>
                </a:solidFill>
                <a:latin typeface="Times New Roman" charset="0"/>
              </a:rPr>
              <a:t>+</a:t>
            </a:r>
          </a:p>
        </p:txBody>
      </p:sp>
      <p:sp>
        <p:nvSpPr>
          <p:cNvPr id="1033" name="Rectangle 8"/>
          <p:cNvSpPr>
            <a:spLocks noChangeArrowheads="1"/>
          </p:cNvSpPr>
          <p:nvPr/>
        </p:nvSpPr>
        <p:spPr bwMode="auto">
          <a:xfrm>
            <a:off x="6802438" y="228600"/>
            <a:ext cx="2057400" cy="2038350"/>
          </a:xfrm>
          <a:prstGeom prst="rect">
            <a:avLst/>
          </a:prstGeom>
          <a:solidFill>
            <a:srgbClr val="66669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1034" name="Rectangle 9"/>
          <p:cNvSpPr>
            <a:spLocks noChangeArrowheads="1"/>
          </p:cNvSpPr>
          <p:nvPr/>
        </p:nvSpPr>
        <p:spPr bwMode="auto">
          <a:xfrm>
            <a:off x="4624388" y="4533900"/>
            <a:ext cx="2057400" cy="2038350"/>
          </a:xfrm>
          <a:prstGeom prst="rect">
            <a:avLst/>
          </a:prstGeom>
          <a:solidFill>
            <a:srgbClr val="9999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hf sldNum="0" hdr="0" dt="0"/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9pPr>
    </p:titleStyle>
    <p:bodyStyle>
      <a:lvl1pPr marL="342900" indent="-342900" algn="l" defTabSz="449263" rtl="0" eaLnBrk="0" fontAlgn="base" hangingPunct="0">
        <a:lnSpc>
          <a:spcPct val="98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8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595959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8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595959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8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595959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8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595959"/>
          </a:solidFill>
          <a:latin typeface="+mn-lt"/>
          <a:ea typeface="+mn-ea"/>
        </a:defRPr>
      </a:lvl5pPr>
      <a:lvl6pPr marL="2514600" indent="-228600" algn="l" defTabSz="449263" rtl="0" fontAlgn="base">
        <a:lnSpc>
          <a:spcPct val="98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595959"/>
          </a:solidFill>
          <a:latin typeface="+mn-lt"/>
          <a:ea typeface="+mn-ea"/>
        </a:defRPr>
      </a:lvl6pPr>
      <a:lvl7pPr marL="2971800" indent="-228600" algn="l" defTabSz="449263" rtl="0" fontAlgn="base">
        <a:lnSpc>
          <a:spcPct val="98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595959"/>
          </a:solidFill>
          <a:latin typeface="+mn-lt"/>
          <a:ea typeface="+mn-ea"/>
        </a:defRPr>
      </a:lvl7pPr>
      <a:lvl8pPr marL="3429000" indent="-228600" algn="l" defTabSz="449263" rtl="0" fontAlgn="base">
        <a:lnSpc>
          <a:spcPct val="98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595959"/>
          </a:solidFill>
          <a:latin typeface="+mn-lt"/>
          <a:ea typeface="+mn-ea"/>
        </a:defRPr>
      </a:lvl8pPr>
      <a:lvl9pPr marL="3886200" indent="-228600" algn="l" defTabSz="449263" rtl="0" fontAlgn="base">
        <a:lnSpc>
          <a:spcPct val="98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8215313" y="260648"/>
            <a:ext cx="641350" cy="1600200"/>
          </a:xfrm>
          <a:prstGeom prst="rect">
            <a:avLst/>
          </a:prstGeom>
          <a:solidFill>
            <a:srgbClr val="6633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0531" y="303722"/>
            <a:ext cx="7553325" cy="47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Fai </a:t>
            </a:r>
            <a:r>
              <a:rPr lang="en-GB" altLang="en-US" dirty="0" err="1"/>
              <a:t>clic</a:t>
            </a:r>
            <a:r>
              <a:rPr lang="en-GB" altLang="en-US" dirty="0"/>
              <a:t> per </a:t>
            </a:r>
            <a:r>
              <a:rPr lang="en-GB" altLang="en-US" dirty="0" err="1"/>
              <a:t>modificare</a:t>
            </a:r>
            <a:r>
              <a:rPr lang="en-GB" altLang="en-US" dirty="0"/>
              <a:t> </a:t>
            </a:r>
            <a:r>
              <a:rPr lang="en-GB" altLang="en-US" dirty="0" err="1"/>
              <a:t>il</a:t>
            </a:r>
            <a:r>
              <a:rPr lang="en-GB" altLang="en-US" dirty="0"/>
              <a:t> </a:t>
            </a:r>
            <a:r>
              <a:rPr lang="en-GB" altLang="en-US" dirty="0" err="1"/>
              <a:t>formato</a:t>
            </a:r>
            <a:r>
              <a:rPr lang="en-GB" altLang="en-US" dirty="0"/>
              <a:t> del </a:t>
            </a:r>
            <a:r>
              <a:rPr lang="en-GB" altLang="en-US" dirty="0" err="1"/>
              <a:t>testo</a:t>
            </a:r>
            <a:r>
              <a:rPr lang="en-GB" altLang="en-US" dirty="0"/>
              <a:t> del </a:t>
            </a:r>
            <a:r>
              <a:rPr lang="en-GB" altLang="en-US" dirty="0" err="1"/>
              <a:t>titolo</a:t>
            </a:r>
            <a:endParaRPr lang="en-GB" altLang="en-US" dirty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0531" y="1176337"/>
            <a:ext cx="7553325" cy="414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Fai </a:t>
            </a:r>
            <a:r>
              <a:rPr lang="en-GB" altLang="en-US" dirty="0" err="1"/>
              <a:t>clic</a:t>
            </a:r>
            <a:r>
              <a:rPr lang="en-GB" altLang="en-US" dirty="0"/>
              <a:t> per </a:t>
            </a:r>
            <a:r>
              <a:rPr lang="en-GB" altLang="en-US" dirty="0" err="1"/>
              <a:t>modificare</a:t>
            </a:r>
            <a:r>
              <a:rPr lang="en-GB" altLang="en-US" dirty="0"/>
              <a:t> </a:t>
            </a:r>
            <a:r>
              <a:rPr lang="en-GB" altLang="en-US" dirty="0" err="1"/>
              <a:t>il</a:t>
            </a:r>
            <a:r>
              <a:rPr lang="en-GB" altLang="en-US" dirty="0"/>
              <a:t> </a:t>
            </a:r>
            <a:r>
              <a:rPr lang="en-GB" altLang="en-US" dirty="0" err="1"/>
              <a:t>formato</a:t>
            </a:r>
            <a:r>
              <a:rPr lang="en-GB" altLang="en-US" dirty="0"/>
              <a:t> del </a:t>
            </a:r>
            <a:r>
              <a:rPr lang="en-GB" altLang="en-US" dirty="0" err="1"/>
              <a:t>testo</a:t>
            </a:r>
            <a:r>
              <a:rPr lang="en-GB" altLang="en-US" dirty="0"/>
              <a:t> </a:t>
            </a:r>
            <a:r>
              <a:rPr lang="en-GB" altLang="en-US" dirty="0" err="1"/>
              <a:t>della</a:t>
            </a:r>
            <a:r>
              <a:rPr lang="en-GB" altLang="en-US" dirty="0"/>
              <a:t> </a:t>
            </a:r>
            <a:r>
              <a:rPr lang="en-GB" altLang="en-US" dirty="0" err="1"/>
              <a:t>struttura</a:t>
            </a:r>
            <a:endParaRPr lang="en-GB" altLang="en-US" dirty="0"/>
          </a:p>
          <a:p>
            <a:pPr lvl="1"/>
            <a:r>
              <a:rPr lang="en-GB" altLang="en-US" dirty="0"/>
              <a:t>Secondo </a:t>
            </a:r>
            <a:r>
              <a:rPr lang="en-GB" altLang="en-US" dirty="0" err="1"/>
              <a:t>livello</a:t>
            </a:r>
            <a:r>
              <a:rPr lang="en-GB" altLang="en-US" dirty="0"/>
              <a:t> </a:t>
            </a:r>
            <a:r>
              <a:rPr lang="en-GB" altLang="en-US" dirty="0" err="1"/>
              <a:t>struttura</a:t>
            </a:r>
            <a:endParaRPr lang="en-GB" altLang="en-US" dirty="0"/>
          </a:p>
          <a:p>
            <a:pPr lvl="2"/>
            <a:r>
              <a:rPr lang="en-GB" altLang="en-US" dirty="0" err="1"/>
              <a:t>Terzo</a:t>
            </a:r>
            <a:r>
              <a:rPr lang="en-GB" altLang="en-US" dirty="0"/>
              <a:t> </a:t>
            </a:r>
            <a:r>
              <a:rPr lang="en-GB" altLang="en-US" dirty="0" err="1"/>
              <a:t>livello</a:t>
            </a:r>
            <a:r>
              <a:rPr lang="en-GB" altLang="en-US" dirty="0"/>
              <a:t> </a:t>
            </a:r>
            <a:r>
              <a:rPr lang="en-GB" altLang="en-US" dirty="0" err="1"/>
              <a:t>struttura</a:t>
            </a:r>
            <a:endParaRPr lang="en-GB" altLang="en-US" dirty="0"/>
          </a:p>
          <a:p>
            <a:pPr lvl="3"/>
            <a:r>
              <a:rPr lang="en-GB" altLang="en-US" dirty="0"/>
              <a:t>Quarto </a:t>
            </a:r>
            <a:r>
              <a:rPr lang="en-GB" altLang="en-US" dirty="0" err="1"/>
              <a:t>livello</a:t>
            </a:r>
            <a:r>
              <a:rPr lang="en-GB" altLang="en-US" dirty="0"/>
              <a:t> </a:t>
            </a:r>
            <a:r>
              <a:rPr lang="en-GB" altLang="en-US" dirty="0" err="1"/>
              <a:t>struttura</a:t>
            </a:r>
            <a:endParaRPr lang="en-GB" altLang="en-US" dirty="0"/>
          </a:p>
          <a:p>
            <a:pPr lvl="4"/>
            <a:r>
              <a:rPr lang="en-GB" altLang="en-US" dirty="0" err="1"/>
              <a:t>Quinto</a:t>
            </a:r>
            <a:r>
              <a:rPr lang="en-GB" altLang="en-US" dirty="0"/>
              <a:t> </a:t>
            </a:r>
            <a:r>
              <a:rPr lang="en-GB" altLang="en-US" dirty="0" err="1"/>
              <a:t>livello</a:t>
            </a:r>
            <a:r>
              <a:rPr lang="en-GB" altLang="en-US" dirty="0"/>
              <a:t> </a:t>
            </a:r>
            <a:r>
              <a:rPr lang="en-GB" altLang="en-US" dirty="0" err="1"/>
              <a:t>struttura</a:t>
            </a:r>
            <a:endParaRPr lang="en-GB" altLang="en-US" dirty="0"/>
          </a:p>
          <a:p>
            <a:pPr lvl="4"/>
            <a:r>
              <a:rPr lang="en-GB" altLang="en-US" dirty="0"/>
              <a:t>Sesto </a:t>
            </a:r>
            <a:r>
              <a:rPr lang="en-GB" altLang="en-US" dirty="0" err="1"/>
              <a:t>livello</a:t>
            </a:r>
            <a:r>
              <a:rPr lang="en-GB" altLang="en-US" dirty="0"/>
              <a:t> </a:t>
            </a:r>
            <a:r>
              <a:rPr lang="en-GB" altLang="en-US" dirty="0" err="1"/>
              <a:t>struttura</a:t>
            </a:r>
            <a:endParaRPr lang="en-GB" altLang="en-US" dirty="0"/>
          </a:p>
          <a:p>
            <a:pPr lvl="4"/>
            <a:r>
              <a:rPr lang="en-GB" altLang="en-US" dirty="0" err="1"/>
              <a:t>Settimo</a:t>
            </a:r>
            <a:r>
              <a:rPr lang="en-GB" altLang="en-US" dirty="0"/>
              <a:t> </a:t>
            </a:r>
            <a:r>
              <a:rPr lang="en-GB" altLang="en-US" dirty="0" err="1"/>
              <a:t>livello</a:t>
            </a:r>
            <a:r>
              <a:rPr lang="en-GB" altLang="en-US" dirty="0"/>
              <a:t> </a:t>
            </a:r>
            <a:r>
              <a:rPr lang="en-GB" altLang="en-US" dirty="0" err="1"/>
              <a:t>struttura</a:t>
            </a:r>
            <a:endParaRPr lang="en-GB" altLang="en-US" dirty="0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305800" y="242888"/>
            <a:ext cx="550863" cy="361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FontTx/>
              <a:buNone/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fld id="{6DC62007-F568-C543-B416-20283069F037}" type="slidenum">
              <a:rPr lang="it-IT" altLang="en-US"/>
              <a:pPr/>
              <a:t>‹N›</a:t>
            </a:fld>
            <a:endParaRPr lang="it-IT" alt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23838" y="228600"/>
            <a:ext cx="260350" cy="549275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it-IT" altLang="en-US" sz="3600" b="1">
                <a:solidFill>
                  <a:srgbClr val="B870B8"/>
                </a:solidFill>
                <a:latin typeface="Times New Roman" charset="0"/>
              </a:rPr>
              <a:t>+</a:t>
            </a:r>
          </a:p>
        </p:txBody>
      </p:sp>
      <p:sp>
        <p:nvSpPr>
          <p:cNvPr id="2056" name="Rectangle 7"/>
          <p:cNvSpPr>
            <a:spLocks noChangeArrowheads="1"/>
          </p:cNvSpPr>
          <p:nvPr/>
        </p:nvSpPr>
        <p:spPr bwMode="auto">
          <a:xfrm>
            <a:off x="8067675" y="260648"/>
            <a:ext cx="90488" cy="1600200"/>
          </a:xfrm>
          <a:prstGeom prst="rect">
            <a:avLst/>
          </a:prstGeom>
          <a:solidFill>
            <a:srgbClr val="66669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10" name="Rectangle 1"/>
          <p:cNvSpPr>
            <a:spLocks noChangeArrowheads="1"/>
          </p:cNvSpPr>
          <p:nvPr userDrawn="1"/>
        </p:nvSpPr>
        <p:spPr bwMode="auto">
          <a:xfrm>
            <a:off x="330250" y="6237312"/>
            <a:ext cx="641350" cy="495300"/>
          </a:xfrm>
          <a:prstGeom prst="rect">
            <a:avLst/>
          </a:prstGeom>
          <a:solidFill>
            <a:srgbClr val="6633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auto">
          <a:xfrm>
            <a:off x="182612" y="6237312"/>
            <a:ext cx="90488" cy="495300"/>
          </a:xfrm>
          <a:prstGeom prst="rect">
            <a:avLst/>
          </a:prstGeom>
          <a:solidFill>
            <a:srgbClr val="66669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AFBA2D-C129-E331-4A4E-1BB81BD117B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334992" y="6309320"/>
            <a:ext cx="2629496" cy="40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9pPr>
          </a:lstStyle>
          <a:p>
            <a:pPr algn="r"/>
            <a:r>
              <a:rPr lang="en-GB" altLang="en-US" sz="1400" kern="0" dirty="0">
                <a:solidFill>
                  <a:srgbClr val="673366"/>
                </a:solidFill>
              </a:rPr>
              <a:t>G. </a:t>
            </a:r>
            <a:r>
              <a:rPr lang="en-GB" altLang="en-US" sz="1400" kern="0" dirty="0" err="1">
                <a:solidFill>
                  <a:srgbClr val="673366"/>
                </a:solidFill>
              </a:rPr>
              <a:t>Ferraioli</a:t>
            </a:r>
            <a:endParaRPr lang="en-GB" altLang="en-US" sz="1400" kern="0" dirty="0">
              <a:solidFill>
                <a:srgbClr val="673366"/>
              </a:solidFill>
            </a:endParaRPr>
          </a:p>
          <a:p>
            <a:pPr algn="r"/>
            <a:r>
              <a:rPr lang="en-GB" altLang="en-US" sz="1400" kern="0" dirty="0">
                <a:solidFill>
                  <a:srgbClr val="673366"/>
                </a:solidFill>
              </a:rPr>
              <a:t>Radar 23/24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72D225A-57AC-8C38-52AA-644A0A96DE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38" y="6186648"/>
            <a:ext cx="1782888" cy="588216"/>
          </a:xfrm>
          <a:prstGeom prst="rect">
            <a:avLst/>
          </a:prstGeom>
        </p:spPr>
      </p:pic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243C4B90-55E4-6422-A12E-F70EBA348D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5676" y="6185485"/>
            <a:ext cx="3456380" cy="5832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Times New Roman" pitchFamily="16" charset="0"/>
          <a:ea typeface="ＭＳ Ｐゴシック" charset="-128"/>
        </a:defRPr>
      </a:lvl9pPr>
    </p:titleStyle>
    <p:bodyStyle>
      <a:lvl1pPr marL="342900" indent="-342900" algn="l" defTabSz="449263" rtl="0" eaLnBrk="0" fontAlgn="base" hangingPunct="0">
        <a:lnSpc>
          <a:spcPct val="98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8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595959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8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595959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8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595959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8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595959"/>
          </a:solidFill>
          <a:latin typeface="+mn-lt"/>
          <a:ea typeface="+mn-ea"/>
        </a:defRPr>
      </a:lvl5pPr>
      <a:lvl6pPr marL="2514600" indent="-228600" algn="l" defTabSz="449263" rtl="0" fontAlgn="base">
        <a:lnSpc>
          <a:spcPct val="98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595959"/>
          </a:solidFill>
          <a:latin typeface="+mn-lt"/>
          <a:ea typeface="+mn-ea"/>
        </a:defRPr>
      </a:lvl6pPr>
      <a:lvl7pPr marL="2971800" indent="-228600" algn="l" defTabSz="449263" rtl="0" fontAlgn="base">
        <a:lnSpc>
          <a:spcPct val="98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595959"/>
          </a:solidFill>
          <a:latin typeface="+mn-lt"/>
          <a:ea typeface="+mn-ea"/>
        </a:defRPr>
      </a:lvl7pPr>
      <a:lvl8pPr marL="3429000" indent="-228600" algn="l" defTabSz="449263" rtl="0" fontAlgn="base">
        <a:lnSpc>
          <a:spcPct val="98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595959"/>
          </a:solidFill>
          <a:latin typeface="+mn-lt"/>
          <a:ea typeface="+mn-ea"/>
        </a:defRPr>
      </a:lvl8pPr>
      <a:lvl9pPr marL="3886200" indent="-228600" algn="l" defTabSz="449263" rtl="0" fontAlgn="base">
        <a:lnSpc>
          <a:spcPct val="98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12" Type="http://schemas.openxmlformats.org/officeDocument/2006/relationships/image" Target="../media/image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gif"/><Relationship Id="rId10" Type="http://schemas.openxmlformats.org/officeDocument/2006/relationships/image" Target="../media/image10.png"/><Relationship Id="rId4" Type="http://schemas.openxmlformats.org/officeDocument/2006/relationships/image" Target="../media/image5.jpg"/><Relationship Id="rId9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20.png"/><Relationship Id="rId4" Type="http://schemas.openxmlformats.org/officeDocument/2006/relationships/image" Target="../media/image2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image" Target="../media/image200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wmf"/><Relationship Id="rId11" Type="http://schemas.openxmlformats.org/officeDocument/2006/relationships/image" Target="../media/image18.png"/><Relationship Id="rId5" Type="http://schemas.openxmlformats.org/officeDocument/2006/relationships/image" Target="../media/image17.jpeg"/><Relationship Id="rId15" Type="http://schemas.openxmlformats.org/officeDocument/2006/relationships/image" Target="../media/image22.png"/><Relationship Id="rId10" Type="http://schemas.openxmlformats.org/officeDocument/2006/relationships/image" Target="../media/image21.png"/><Relationship Id="rId4" Type="http://schemas.openxmlformats.org/officeDocument/2006/relationships/image" Target="../media/image130.png"/><Relationship Id="rId9" Type="http://schemas.openxmlformats.org/officeDocument/2006/relationships/image" Target="../media/image20.png"/><Relationship Id="rId14" Type="http://schemas.openxmlformats.org/officeDocument/2006/relationships/image" Target="../media/image2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381000" y="5877272"/>
            <a:ext cx="4014788" cy="90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00"/>
              </a:spcBef>
              <a:buClrTx/>
              <a:buFontTx/>
              <a:buNone/>
            </a:pPr>
            <a:endParaRPr lang="it-IT" altLang="en-US" sz="1600" dirty="0">
              <a:solidFill>
                <a:srgbClr val="FFFFFF"/>
              </a:solidFill>
              <a:latin typeface="Rockwell" charset="0"/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380554" y="2571750"/>
            <a:ext cx="4016633" cy="11620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en-US" dirty="0">
                <a:solidFill>
                  <a:sysClr val="window" lastClr="FFFFFF"/>
                </a:solidFill>
                <a:latin typeface="Rockwell"/>
                <a:ea typeface=""/>
              </a:rPr>
              <a:t>Radar</a:t>
            </a:r>
          </a:p>
        </p:txBody>
      </p:sp>
      <p:pic>
        <p:nvPicPr>
          <p:cNvPr id="2" name="Immagine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1" t="40039" r="27814" b="14541"/>
          <a:stretch/>
        </p:blipFill>
        <p:spPr>
          <a:xfrm>
            <a:off x="4551388" y="620688"/>
            <a:ext cx="2180852" cy="141753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248" y="2686163"/>
            <a:ext cx="2052000" cy="141137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96" y="2686163"/>
            <a:ext cx="2110580" cy="1224136"/>
          </a:xfrm>
          <a:prstGeom prst="rect">
            <a:avLst/>
          </a:prstGeom>
        </p:spPr>
      </p:pic>
      <p:pic>
        <p:nvPicPr>
          <p:cNvPr id="12" name="Immagine 1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48" y="2420888"/>
            <a:ext cx="2015999" cy="19080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r="5802"/>
          <a:stretch/>
        </p:blipFill>
        <p:spPr>
          <a:xfrm>
            <a:off x="4644008" y="260648"/>
            <a:ext cx="2015999" cy="201622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215" y="2506329"/>
            <a:ext cx="1895584" cy="1737117"/>
          </a:xfrm>
          <a:prstGeom prst="rect">
            <a:avLst/>
          </a:prstGeom>
        </p:spPr>
      </p:pic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46729D32-B252-1BDC-D292-9CC189C56ACD}"/>
              </a:ext>
            </a:extLst>
          </p:cNvPr>
          <p:cNvSpPr txBox="1">
            <a:spLocks/>
          </p:cNvSpPr>
          <p:nvPr/>
        </p:nvSpPr>
        <p:spPr>
          <a:xfrm>
            <a:off x="381094" y="3916957"/>
            <a:ext cx="4102966" cy="2536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9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9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9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buClr>
                <a:srgbClr val="663366"/>
              </a:buClr>
              <a:defRPr/>
            </a:pPr>
            <a:r>
              <a:rPr lang="en-US" sz="1600" dirty="0">
                <a:solidFill>
                  <a:sysClr val="window" lastClr="FFFFFF"/>
                </a:solidFill>
                <a:ea typeface=""/>
              </a:rPr>
              <a:t>Corso di </a:t>
            </a:r>
            <a:r>
              <a:rPr lang="en-US" sz="1600" dirty="0" err="1">
                <a:solidFill>
                  <a:sysClr val="window" lastClr="FFFFFF"/>
                </a:solidFill>
                <a:ea typeface=""/>
              </a:rPr>
              <a:t>Laurea</a:t>
            </a:r>
            <a:r>
              <a:rPr lang="en-US" sz="1600" dirty="0">
                <a:solidFill>
                  <a:sysClr val="window" lastClr="FFFFFF"/>
                </a:solidFill>
                <a:ea typeface=""/>
              </a:rPr>
              <a:t>: 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Clr>
                <a:srgbClr val="663366"/>
              </a:buClr>
              <a:defRPr/>
            </a:pPr>
            <a:r>
              <a:rPr lang="en-US" sz="1600" dirty="0" err="1">
                <a:solidFill>
                  <a:sysClr val="window" lastClr="FFFFFF"/>
                </a:solidFill>
                <a:ea typeface=""/>
              </a:rPr>
              <a:t>Scienze</a:t>
            </a:r>
            <a:r>
              <a:rPr lang="en-US" sz="1600" dirty="0">
                <a:solidFill>
                  <a:sysClr val="window" lastClr="FFFFFF"/>
                </a:solidFill>
                <a:ea typeface=""/>
              </a:rPr>
              <a:t> e </a:t>
            </a:r>
            <a:r>
              <a:rPr lang="en-US" sz="1600" dirty="0" err="1">
                <a:solidFill>
                  <a:sysClr val="window" lastClr="FFFFFF"/>
                </a:solidFill>
                <a:ea typeface=""/>
              </a:rPr>
              <a:t>Tecnologie</a:t>
            </a:r>
            <a:r>
              <a:rPr lang="en-US" sz="1600" dirty="0">
                <a:solidFill>
                  <a:sysClr val="window" lastClr="FFFFFF"/>
                </a:solidFill>
                <a:ea typeface=""/>
              </a:rPr>
              <a:t> </a:t>
            </a:r>
            <a:r>
              <a:rPr lang="en-US" sz="1600" dirty="0" err="1">
                <a:solidFill>
                  <a:sysClr val="window" lastClr="FFFFFF"/>
                </a:solidFill>
                <a:ea typeface=""/>
              </a:rPr>
              <a:t>della</a:t>
            </a:r>
            <a:r>
              <a:rPr lang="en-US" sz="1600" dirty="0">
                <a:solidFill>
                  <a:sysClr val="window" lastClr="FFFFFF"/>
                </a:solidFill>
                <a:ea typeface=""/>
              </a:rPr>
              <a:t> </a:t>
            </a:r>
            <a:r>
              <a:rPr lang="en-US" sz="1600" dirty="0" err="1">
                <a:solidFill>
                  <a:sysClr val="window" lastClr="FFFFFF"/>
                </a:solidFill>
                <a:ea typeface=""/>
              </a:rPr>
              <a:t>Navigazione</a:t>
            </a:r>
            <a:r>
              <a:rPr lang="en-US" sz="1600" dirty="0">
                <a:solidFill>
                  <a:sysClr val="window" lastClr="FFFFFF"/>
                </a:solidFill>
                <a:ea typeface=""/>
              </a:rPr>
              <a:t> 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Clr>
                <a:srgbClr val="663366"/>
              </a:buClr>
              <a:defRPr/>
            </a:pPr>
            <a:r>
              <a:rPr lang="en-US" sz="1600" dirty="0" err="1">
                <a:solidFill>
                  <a:sysClr val="window" lastClr="FFFFFF"/>
                </a:solidFill>
                <a:ea typeface=""/>
              </a:rPr>
              <a:t>Scienze</a:t>
            </a:r>
            <a:r>
              <a:rPr lang="en-US" sz="1600" dirty="0">
                <a:solidFill>
                  <a:sysClr val="window" lastClr="FFFFFF"/>
                </a:solidFill>
                <a:ea typeface=""/>
              </a:rPr>
              <a:t> </a:t>
            </a:r>
            <a:r>
              <a:rPr lang="en-US" sz="1600" dirty="0" err="1">
                <a:solidFill>
                  <a:sysClr val="window" lastClr="FFFFFF"/>
                </a:solidFill>
                <a:ea typeface=""/>
              </a:rPr>
              <a:t>Nautiche</a:t>
            </a:r>
            <a:r>
              <a:rPr lang="en-US" sz="1600" dirty="0">
                <a:solidFill>
                  <a:sysClr val="window" lastClr="FFFFFF"/>
                </a:solidFill>
                <a:ea typeface=""/>
              </a:rPr>
              <a:t> </a:t>
            </a:r>
            <a:r>
              <a:rPr lang="en-US" sz="1600" dirty="0" err="1">
                <a:solidFill>
                  <a:sysClr val="window" lastClr="FFFFFF"/>
                </a:solidFill>
                <a:ea typeface=""/>
              </a:rPr>
              <a:t>Aeronautiche</a:t>
            </a:r>
            <a:r>
              <a:rPr lang="en-US" sz="1600" dirty="0">
                <a:solidFill>
                  <a:sysClr val="window" lastClr="FFFFFF"/>
                </a:solidFill>
                <a:ea typeface=""/>
              </a:rPr>
              <a:t> e </a:t>
            </a:r>
            <a:r>
              <a:rPr lang="en-US" sz="1600" dirty="0" err="1">
                <a:solidFill>
                  <a:sysClr val="window" lastClr="FFFFFF"/>
                </a:solidFill>
                <a:ea typeface=""/>
              </a:rPr>
              <a:t>Meteo-Oceanografiche</a:t>
            </a:r>
            <a:endParaRPr lang="en-US" sz="1600" dirty="0">
              <a:solidFill>
                <a:sysClr val="window" lastClr="FFFFFF"/>
              </a:solidFill>
              <a:ea typeface=""/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  <a:buClr>
                <a:srgbClr val="663366"/>
              </a:buClr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Rockwell"/>
              <a:ea typeface=""/>
              <a:cs typeface=""/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  <a:buClr>
                <a:srgbClr val="663366"/>
              </a:buCl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ockwell"/>
                <a:ea typeface=""/>
                <a:cs typeface=""/>
              </a:rPr>
              <a:t>Anno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ockwell"/>
                <a:ea typeface=""/>
                <a:cs typeface=""/>
              </a:rPr>
              <a:t>Accademico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ockwell"/>
                <a:ea typeface=""/>
                <a:cs typeface=""/>
              </a:rPr>
              <a:t>: 2023/2024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3366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ockwell"/>
                <a:ea typeface=""/>
                <a:cs typeface=""/>
              </a:rPr>
              <a:t>Crediti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ockwell"/>
                <a:ea typeface=""/>
                <a:cs typeface=""/>
              </a:rPr>
              <a:t>: 6 CFU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3366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ockwell"/>
                <a:ea typeface=""/>
                <a:cs typeface=""/>
              </a:rPr>
              <a:t>Docente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ockwell"/>
                <a:ea typeface=""/>
                <a:cs typeface=""/>
              </a:rPr>
              <a:t>: Giampaolo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ockwell"/>
                <a:ea typeface=""/>
                <a:cs typeface=""/>
              </a:rPr>
              <a:t>Ferraioli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Rockwell"/>
              <a:ea typeface=""/>
              <a:cs typeface="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95AA51D-0A03-52D0-3D30-F57D515405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511222"/>
            <a:ext cx="1671464" cy="55145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203936D-9C07-8D87-0BCA-5C226C39AC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286" y="5444514"/>
            <a:ext cx="678691" cy="678691"/>
          </a:xfrm>
          <a:prstGeom prst="rect">
            <a:avLst/>
          </a:prstGeom>
        </p:spPr>
      </p:pic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6627D7A1-D1DF-EB89-B7E9-0E5778E1216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6726" t="-1" b="-5521"/>
          <a:stretch/>
        </p:blipFill>
        <p:spPr>
          <a:xfrm>
            <a:off x="6823248" y="6062677"/>
            <a:ext cx="2182568" cy="53035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3335" t="5585" r="14388" b="12191"/>
          <a:stretch/>
        </p:blipFill>
        <p:spPr>
          <a:xfrm>
            <a:off x="5436096" y="2917141"/>
            <a:ext cx="3267075" cy="366303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/>
          <a:stretch/>
        </p:blipFill>
        <p:spPr>
          <a:xfrm>
            <a:off x="179512" y="934144"/>
            <a:ext cx="4974651" cy="3663033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BA4AC594-6E56-E944-AA2B-56F0D6F69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30213"/>
            <a:ext cx="86407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dirty="0">
                <a:ea typeface="ＭＳ Ｐゴシック" charset="0"/>
                <a:cs typeface="ＭＳ Ｐゴシック" charset="0"/>
              </a:rPr>
              <a:t>Illuminazione laterale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3F2E85A6-1005-274D-9165-A169834B79AE}"/>
              </a:ext>
            </a:extLst>
          </p:cNvPr>
          <p:cNvSpPr txBox="1">
            <a:spLocks/>
          </p:cNvSpPr>
          <p:nvPr/>
        </p:nvSpPr>
        <p:spPr>
          <a:xfrm>
            <a:off x="440531" y="303722"/>
            <a:ext cx="7553325" cy="474154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9pPr>
          </a:lstStyle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kern="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2E79F2D-0D77-7140-B434-C591168678BA}"/>
              </a:ext>
            </a:extLst>
          </p:cNvPr>
          <p:cNvSpPr/>
          <p:nvPr/>
        </p:nvSpPr>
        <p:spPr>
          <a:xfrm>
            <a:off x="4067944" y="6450426"/>
            <a:ext cx="1668717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© </a:t>
            </a:r>
            <a:r>
              <a:rPr lang="it-IT" altLang="it-IT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Irea</a:t>
            </a:r>
            <a:r>
              <a:rPr lang="it-IT" alt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-CNR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381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74" y="1082664"/>
            <a:ext cx="6357688" cy="5610646"/>
          </a:xfrm>
          <a:prstGeom prst="rect">
            <a:avLst/>
          </a:prstGeom>
        </p:spPr>
      </p:pic>
      <p:grpSp>
        <p:nvGrpSpPr>
          <p:cNvPr id="50" name="Gruppo 49"/>
          <p:cNvGrpSpPr/>
          <p:nvPr/>
        </p:nvGrpSpPr>
        <p:grpSpPr>
          <a:xfrm>
            <a:off x="5010232" y="49789"/>
            <a:ext cx="3954261" cy="4514218"/>
            <a:chOff x="4640677" y="231479"/>
            <a:chExt cx="3954261" cy="4514218"/>
          </a:xfrm>
        </p:grpSpPr>
        <p:pic>
          <p:nvPicPr>
            <p:cNvPr id="33" name="Immagine 32"/>
            <p:cNvPicPr>
              <a:picLocks noChangeAspect="1"/>
            </p:cNvPicPr>
            <p:nvPr/>
          </p:nvPicPr>
          <p:blipFill rotWithShape="1">
            <a:blip r:embed="rId3"/>
            <a:srcRect l="13335" t="5585" r="14388" b="12191"/>
            <a:stretch/>
          </p:blipFill>
          <p:spPr>
            <a:xfrm>
              <a:off x="4640677" y="1082664"/>
              <a:ext cx="3267075" cy="3663033"/>
            </a:xfrm>
            <a:prstGeom prst="rect">
              <a:avLst/>
            </a:prstGeom>
          </p:spPr>
        </p:pic>
        <p:pic>
          <p:nvPicPr>
            <p:cNvPr id="40" name="Picture 4" descr="http://www.agilspace.com/staging/upload/image/20150831/20150831081221_5655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91707">
              <a:off x="7687756" y="692448"/>
              <a:ext cx="1368152" cy="446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5" name="Connettore 2 44"/>
            <p:cNvCxnSpPr/>
            <p:nvPr/>
          </p:nvCxnSpPr>
          <p:spPr>
            <a:xfrm rot="5400000">
              <a:off x="7212954" y="1799251"/>
              <a:ext cx="1666875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2 45"/>
            <p:cNvCxnSpPr/>
            <p:nvPr/>
          </p:nvCxnSpPr>
          <p:spPr>
            <a:xfrm rot="10800000">
              <a:off x="7290390" y="965813"/>
              <a:ext cx="756000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asellaDiTesto 47"/>
            <p:cNvSpPr txBox="1"/>
            <p:nvPr/>
          </p:nvSpPr>
          <p:spPr>
            <a:xfrm>
              <a:off x="6792508" y="588930"/>
              <a:ext cx="8527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i="1" dirty="0" err="1">
                  <a:solidFill>
                    <a:srgbClr val="0070C0"/>
                  </a:solidFill>
                </a:rPr>
                <a:t>range</a:t>
              </a:r>
              <a:endParaRPr lang="it-IT" i="1" dirty="0">
                <a:solidFill>
                  <a:srgbClr val="0070C0"/>
                </a:solidFill>
              </a:endParaRPr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8046390" y="2229824"/>
              <a:ext cx="461665" cy="1107530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it-IT" i="1" dirty="0" err="1">
                  <a:solidFill>
                    <a:srgbClr val="0070C0"/>
                  </a:solidFill>
                </a:rPr>
                <a:t>azimuth</a:t>
              </a:r>
              <a:endParaRPr lang="it-IT" i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38" name="Connettore 2 37"/>
          <p:cNvCxnSpPr/>
          <p:nvPr/>
        </p:nvCxnSpPr>
        <p:spPr>
          <a:xfrm flipV="1">
            <a:off x="5156230" y="2838450"/>
            <a:ext cx="968345" cy="2864343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/>
          <p:cNvCxnSpPr/>
          <p:nvPr/>
        </p:nvCxnSpPr>
        <p:spPr>
          <a:xfrm flipV="1">
            <a:off x="4614583" y="2905125"/>
            <a:ext cx="2233892" cy="201901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olo 1">
            <a:extLst>
              <a:ext uri="{FF2B5EF4-FFF2-40B4-BE49-F238E27FC236}">
                <a16:creationId xmlns:a16="http://schemas.microsoft.com/office/drawing/2014/main" id="{82E7B530-E76C-3E42-892A-A1BD21CD2B79}"/>
              </a:ext>
            </a:extLst>
          </p:cNvPr>
          <p:cNvSpPr txBox="1">
            <a:spLocks/>
          </p:cNvSpPr>
          <p:nvPr/>
        </p:nvSpPr>
        <p:spPr>
          <a:xfrm>
            <a:off x="440531" y="303722"/>
            <a:ext cx="7553325" cy="474154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9pPr>
          </a:lstStyle>
          <a:p>
            <a:r>
              <a:rPr lang="en-US" kern="0"/>
              <a:t>Radar d’Immagine</a:t>
            </a:r>
            <a:endParaRPr lang="en-US" kern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E9ADA4F-445E-7E4B-BD42-8D6247AE4CA8}"/>
              </a:ext>
            </a:extLst>
          </p:cNvPr>
          <p:cNvSpPr/>
          <p:nvPr/>
        </p:nvSpPr>
        <p:spPr>
          <a:xfrm>
            <a:off x="4067944" y="6450426"/>
            <a:ext cx="1668717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© </a:t>
            </a:r>
            <a:r>
              <a:rPr lang="it-IT" altLang="it-IT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Irea</a:t>
            </a:r>
            <a:r>
              <a:rPr lang="it-IT" alt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-CNR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682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magin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74" y="1074853"/>
            <a:ext cx="6373996" cy="5626268"/>
          </a:xfrm>
          <a:prstGeom prst="rect">
            <a:avLst/>
          </a:prstGeom>
        </p:spPr>
      </p:pic>
      <p:grpSp>
        <p:nvGrpSpPr>
          <p:cNvPr id="50" name="Gruppo 49"/>
          <p:cNvGrpSpPr/>
          <p:nvPr/>
        </p:nvGrpSpPr>
        <p:grpSpPr>
          <a:xfrm>
            <a:off x="5010232" y="49789"/>
            <a:ext cx="3954261" cy="4514218"/>
            <a:chOff x="4640677" y="231479"/>
            <a:chExt cx="3954261" cy="4514218"/>
          </a:xfrm>
        </p:grpSpPr>
        <p:pic>
          <p:nvPicPr>
            <p:cNvPr id="33" name="Immagine 32"/>
            <p:cNvPicPr>
              <a:picLocks noChangeAspect="1"/>
            </p:cNvPicPr>
            <p:nvPr/>
          </p:nvPicPr>
          <p:blipFill rotWithShape="1">
            <a:blip r:embed="rId3"/>
            <a:srcRect l="13335" t="5585" r="14388" b="12191"/>
            <a:stretch/>
          </p:blipFill>
          <p:spPr>
            <a:xfrm>
              <a:off x="4640677" y="1082664"/>
              <a:ext cx="3267075" cy="3663033"/>
            </a:xfrm>
            <a:prstGeom prst="rect">
              <a:avLst/>
            </a:prstGeom>
          </p:spPr>
        </p:pic>
        <p:pic>
          <p:nvPicPr>
            <p:cNvPr id="40" name="Picture 4" descr="http://www.agilspace.com/staging/upload/image/20150831/20150831081221_5655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91707">
              <a:off x="7687756" y="692448"/>
              <a:ext cx="1368152" cy="446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5" name="Connettore 2 44"/>
            <p:cNvCxnSpPr/>
            <p:nvPr/>
          </p:nvCxnSpPr>
          <p:spPr>
            <a:xfrm rot="5400000">
              <a:off x="7212954" y="1799251"/>
              <a:ext cx="1666875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2 45"/>
            <p:cNvCxnSpPr/>
            <p:nvPr/>
          </p:nvCxnSpPr>
          <p:spPr>
            <a:xfrm rot="10800000">
              <a:off x="7290390" y="965813"/>
              <a:ext cx="756000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asellaDiTesto 47"/>
            <p:cNvSpPr txBox="1"/>
            <p:nvPr/>
          </p:nvSpPr>
          <p:spPr>
            <a:xfrm>
              <a:off x="7360312" y="612814"/>
              <a:ext cx="8527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i="1" dirty="0" err="1">
                  <a:solidFill>
                    <a:srgbClr val="0070C0"/>
                  </a:solidFill>
                </a:rPr>
                <a:t>range</a:t>
              </a:r>
              <a:endParaRPr lang="it-IT" i="1" dirty="0">
                <a:solidFill>
                  <a:srgbClr val="0070C0"/>
                </a:solidFill>
              </a:endParaRPr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8008292" y="1684548"/>
              <a:ext cx="461665" cy="1107530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it-IT" i="1" dirty="0" err="1">
                  <a:solidFill>
                    <a:srgbClr val="0070C0"/>
                  </a:solidFill>
                </a:rPr>
                <a:t>azimuth</a:t>
              </a:r>
              <a:endParaRPr lang="it-IT" i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35" name="Connettore 2 34"/>
          <p:cNvCxnSpPr/>
          <p:nvPr/>
        </p:nvCxnSpPr>
        <p:spPr>
          <a:xfrm flipV="1">
            <a:off x="5224097" y="2732490"/>
            <a:ext cx="1500553" cy="24488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olo 1">
            <a:extLst>
              <a:ext uri="{FF2B5EF4-FFF2-40B4-BE49-F238E27FC236}">
                <a16:creationId xmlns:a16="http://schemas.microsoft.com/office/drawing/2014/main" id="{804F1A3E-B3C6-C041-B901-4E037EA5FC73}"/>
              </a:ext>
            </a:extLst>
          </p:cNvPr>
          <p:cNvSpPr txBox="1">
            <a:spLocks/>
          </p:cNvSpPr>
          <p:nvPr/>
        </p:nvSpPr>
        <p:spPr>
          <a:xfrm>
            <a:off x="440531" y="303722"/>
            <a:ext cx="7553325" cy="474154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9pPr>
          </a:lstStyle>
          <a:p>
            <a:r>
              <a:rPr lang="en-US" kern="0"/>
              <a:t>Radar d’Immagine</a:t>
            </a:r>
            <a:endParaRPr lang="en-US" kern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B769DD8-EA81-2943-B612-5864EF83A40D}"/>
              </a:ext>
            </a:extLst>
          </p:cNvPr>
          <p:cNvSpPr/>
          <p:nvPr/>
        </p:nvSpPr>
        <p:spPr>
          <a:xfrm>
            <a:off x="4067944" y="6450426"/>
            <a:ext cx="1668717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© </a:t>
            </a:r>
            <a:r>
              <a:rPr lang="it-IT" altLang="it-IT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Irea</a:t>
            </a:r>
            <a:r>
              <a:rPr lang="it-IT" alt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-CNR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209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o 49"/>
          <p:cNvGrpSpPr/>
          <p:nvPr/>
        </p:nvGrpSpPr>
        <p:grpSpPr>
          <a:xfrm>
            <a:off x="5010232" y="49789"/>
            <a:ext cx="3954261" cy="4514218"/>
            <a:chOff x="4640677" y="231479"/>
            <a:chExt cx="3954261" cy="4514218"/>
          </a:xfrm>
        </p:grpSpPr>
        <p:pic>
          <p:nvPicPr>
            <p:cNvPr id="33" name="Immagine 32"/>
            <p:cNvPicPr>
              <a:picLocks noChangeAspect="1"/>
            </p:cNvPicPr>
            <p:nvPr/>
          </p:nvPicPr>
          <p:blipFill rotWithShape="1">
            <a:blip r:embed="rId2"/>
            <a:srcRect l="13335" t="5585" r="14388" b="12191"/>
            <a:stretch/>
          </p:blipFill>
          <p:spPr>
            <a:xfrm>
              <a:off x="4640677" y="1082664"/>
              <a:ext cx="3267075" cy="3663033"/>
            </a:xfrm>
            <a:prstGeom prst="rect">
              <a:avLst/>
            </a:prstGeom>
          </p:spPr>
        </p:pic>
        <p:pic>
          <p:nvPicPr>
            <p:cNvPr id="40" name="Picture 4" descr="http://www.agilspace.com/staging/upload/image/20150831/20150831081221_5655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91707">
              <a:off x="7687756" y="692448"/>
              <a:ext cx="1368152" cy="446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5" name="Connettore 2 44"/>
            <p:cNvCxnSpPr/>
            <p:nvPr/>
          </p:nvCxnSpPr>
          <p:spPr>
            <a:xfrm rot="5400000">
              <a:off x="7212954" y="1799251"/>
              <a:ext cx="1666875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2 45"/>
            <p:cNvCxnSpPr/>
            <p:nvPr/>
          </p:nvCxnSpPr>
          <p:spPr>
            <a:xfrm rot="10800000">
              <a:off x="7290390" y="965813"/>
              <a:ext cx="756000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asellaDiTesto 47"/>
            <p:cNvSpPr txBox="1"/>
            <p:nvPr/>
          </p:nvSpPr>
          <p:spPr>
            <a:xfrm>
              <a:off x="7360312" y="612814"/>
              <a:ext cx="8527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i="1" dirty="0" err="1">
                  <a:solidFill>
                    <a:srgbClr val="0070C0"/>
                  </a:solidFill>
                </a:rPr>
                <a:t>range</a:t>
              </a:r>
              <a:endParaRPr lang="it-IT" i="1" dirty="0">
                <a:solidFill>
                  <a:srgbClr val="0070C0"/>
                </a:solidFill>
              </a:endParaRPr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8008292" y="1684548"/>
              <a:ext cx="461665" cy="1107530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it-IT" i="1" dirty="0" err="1">
                  <a:solidFill>
                    <a:srgbClr val="0070C0"/>
                  </a:solidFill>
                </a:rPr>
                <a:t>azimuth</a:t>
              </a:r>
              <a:endParaRPr lang="it-IT" i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8" name="Immagin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136" y="1006298"/>
            <a:ext cx="6453072" cy="5694823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26333635-2BE5-FB47-92AB-7F81C78304DA}"/>
              </a:ext>
            </a:extLst>
          </p:cNvPr>
          <p:cNvSpPr txBox="1">
            <a:spLocks/>
          </p:cNvSpPr>
          <p:nvPr/>
        </p:nvSpPr>
        <p:spPr>
          <a:xfrm>
            <a:off x="440531" y="303722"/>
            <a:ext cx="7553325" cy="474154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9pPr>
          </a:lstStyle>
          <a:p>
            <a:r>
              <a:rPr lang="en-US" kern="0"/>
              <a:t>Radar d’Immagine</a:t>
            </a:r>
            <a:endParaRPr lang="en-US" kern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059FAC1C-F40A-6743-8CDB-41F1F6F4352D}"/>
              </a:ext>
            </a:extLst>
          </p:cNvPr>
          <p:cNvSpPr/>
          <p:nvPr/>
        </p:nvSpPr>
        <p:spPr>
          <a:xfrm>
            <a:off x="4067944" y="6450426"/>
            <a:ext cx="1668717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© </a:t>
            </a:r>
            <a:r>
              <a:rPr lang="it-IT" altLang="it-IT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Irea</a:t>
            </a:r>
            <a:r>
              <a:rPr lang="it-IT" alt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-CNR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79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2469098" y="900781"/>
            <a:ext cx="1387027" cy="2467783"/>
            <a:chOff x="7659944" y="721808"/>
            <a:chExt cx="1387027" cy="2467783"/>
          </a:xfrm>
        </p:grpSpPr>
        <p:pic>
          <p:nvPicPr>
            <p:cNvPr id="40" name="Picture 4" descr="http://www.agilspace.com/staging/upload/image/20150831/20150831081221_5655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08293" flipH="1">
              <a:off x="7198975" y="2282408"/>
              <a:ext cx="1368152" cy="446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5" name="Connettore 2 44"/>
            <p:cNvCxnSpPr/>
            <p:nvPr/>
          </p:nvCxnSpPr>
          <p:spPr>
            <a:xfrm rot="16200000" flipH="1">
              <a:off x="7384579" y="1712811"/>
              <a:ext cx="1666875" cy="0"/>
            </a:xfrm>
            <a:prstGeom prst="straightConnector1">
              <a:avLst/>
            </a:prstGeom>
            <a:ln w="25400"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2 45"/>
            <p:cNvCxnSpPr/>
            <p:nvPr/>
          </p:nvCxnSpPr>
          <p:spPr>
            <a:xfrm rot="10800000" flipH="1">
              <a:off x="8208493" y="2555773"/>
              <a:ext cx="756000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asellaDiTesto 47"/>
            <p:cNvSpPr txBox="1"/>
            <p:nvPr/>
          </p:nvSpPr>
          <p:spPr>
            <a:xfrm flipH="1">
              <a:off x="8194204" y="2498049"/>
              <a:ext cx="8527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i="1" dirty="0" err="1">
                  <a:solidFill>
                    <a:srgbClr val="0070C0"/>
                  </a:solidFill>
                </a:rPr>
                <a:t>range</a:t>
              </a:r>
              <a:endParaRPr lang="it-IT" i="1" dirty="0">
                <a:solidFill>
                  <a:srgbClr val="0070C0"/>
                </a:solidFill>
              </a:endParaRPr>
            </a:p>
          </p:txBody>
        </p:sp>
        <p:sp>
          <p:nvSpPr>
            <p:cNvPr id="49" name="CasellaDiTesto 48"/>
            <p:cNvSpPr txBox="1"/>
            <p:nvPr/>
          </p:nvSpPr>
          <p:spPr>
            <a:xfrm flipH="1">
              <a:off x="7842076" y="721808"/>
              <a:ext cx="461665" cy="110753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it-IT" i="1" dirty="0" err="1">
                  <a:solidFill>
                    <a:srgbClr val="0070C0"/>
                  </a:solidFill>
                </a:rPr>
                <a:t>azimuth</a:t>
              </a:r>
              <a:endParaRPr lang="it-IT" i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8" name="Immagin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36" y="3186902"/>
            <a:ext cx="3982127" cy="3514219"/>
          </a:xfrm>
          <a:prstGeom prst="rect">
            <a:avLst/>
          </a:prstGeom>
        </p:spPr>
      </p:pic>
      <p:pic>
        <p:nvPicPr>
          <p:cNvPr id="13" name="Picture 2" descr="Imma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423" y="549554"/>
            <a:ext cx="399415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sl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810" y="3773767"/>
            <a:ext cx="3656013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5"/>
          <p:cNvGrpSpPr>
            <a:grpSpLocks/>
          </p:cNvGrpSpPr>
          <p:nvPr/>
        </p:nvGrpSpPr>
        <p:grpSpPr bwMode="auto">
          <a:xfrm rot="531097">
            <a:off x="5097810" y="1378229"/>
            <a:ext cx="1720850" cy="1376363"/>
            <a:chOff x="2345" y="1008"/>
            <a:chExt cx="1084" cy="867"/>
          </a:xfrm>
        </p:grpSpPr>
        <p:sp>
          <p:nvSpPr>
            <p:cNvPr id="16" name="Line 6"/>
            <p:cNvSpPr>
              <a:spLocks noChangeShapeType="1"/>
            </p:cNvSpPr>
            <p:nvPr/>
          </p:nvSpPr>
          <p:spPr bwMode="auto">
            <a:xfrm rot="58793">
              <a:off x="2345" y="1431"/>
              <a:ext cx="646" cy="6"/>
            </a:xfrm>
            <a:prstGeom prst="line">
              <a:avLst/>
            </a:prstGeom>
            <a:noFill/>
            <a:ln w="38100">
              <a:solidFill>
                <a:srgbClr val="D3452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 rot="58793" flipV="1">
              <a:off x="3005" y="1008"/>
              <a:ext cx="424" cy="428"/>
            </a:xfrm>
            <a:prstGeom prst="line">
              <a:avLst/>
            </a:prstGeom>
            <a:noFill/>
            <a:ln w="38100">
              <a:solidFill>
                <a:srgbClr val="D3452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 rot="58793">
              <a:off x="2989" y="1454"/>
              <a:ext cx="399" cy="421"/>
            </a:xfrm>
            <a:prstGeom prst="line">
              <a:avLst/>
            </a:prstGeom>
            <a:noFill/>
            <a:ln w="38100">
              <a:solidFill>
                <a:srgbClr val="D3452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9"/>
          <p:cNvGrpSpPr>
            <a:grpSpLocks/>
          </p:cNvGrpSpPr>
          <p:nvPr/>
        </p:nvGrpSpPr>
        <p:grpSpPr bwMode="auto">
          <a:xfrm>
            <a:off x="6266210" y="1524279"/>
            <a:ext cx="804863" cy="1331913"/>
            <a:chOff x="3044" y="970"/>
            <a:chExt cx="507" cy="839"/>
          </a:xfrm>
        </p:grpSpPr>
        <p:sp>
          <p:nvSpPr>
            <p:cNvPr id="20" name="Line 10"/>
            <p:cNvSpPr>
              <a:spLocks noChangeShapeType="1"/>
            </p:cNvSpPr>
            <p:nvPr/>
          </p:nvSpPr>
          <p:spPr bwMode="auto">
            <a:xfrm rot="589891" flipV="1">
              <a:off x="3127" y="970"/>
              <a:ext cx="424" cy="428"/>
            </a:xfrm>
            <a:prstGeom prst="line">
              <a:avLst/>
            </a:prstGeom>
            <a:noFill/>
            <a:ln w="38100">
              <a:solidFill>
                <a:srgbClr val="33FC0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1"/>
            <p:cNvSpPr>
              <a:spLocks noChangeShapeType="1"/>
            </p:cNvSpPr>
            <p:nvPr/>
          </p:nvSpPr>
          <p:spPr bwMode="auto">
            <a:xfrm rot="589891">
              <a:off x="3044" y="1388"/>
              <a:ext cx="399" cy="421"/>
            </a:xfrm>
            <a:prstGeom prst="line">
              <a:avLst/>
            </a:prstGeom>
            <a:noFill/>
            <a:ln w="38100">
              <a:solidFill>
                <a:srgbClr val="33FC0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5"/>
          <p:cNvGrpSpPr>
            <a:grpSpLocks/>
          </p:cNvGrpSpPr>
          <p:nvPr/>
        </p:nvGrpSpPr>
        <p:grpSpPr bwMode="auto">
          <a:xfrm rot="531097">
            <a:off x="3800048" y="4255830"/>
            <a:ext cx="1720850" cy="1376363"/>
            <a:chOff x="2345" y="1008"/>
            <a:chExt cx="1084" cy="867"/>
          </a:xfrm>
        </p:grpSpPr>
        <p:sp>
          <p:nvSpPr>
            <p:cNvPr id="23" name="Line 6"/>
            <p:cNvSpPr>
              <a:spLocks noChangeShapeType="1"/>
            </p:cNvSpPr>
            <p:nvPr/>
          </p:nvSpPr>
          <p:spPr bwMode="auto">
            <a:xfrm rot="58793">
              <a:off x="2345" y="1431"/>
              <a:ext cx="646" cy="6"/>
            </a:xfrm>
            <a:prstGeom prst="line">
              <a:avLst/>
            </a:prstGeom>
            <a:noFill/>
            <a:ln w="38100">
              <a:solidFill>
                <a:srgbClr val="D3452D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7"/>
            <p:cNvSpPr>
              <a:spLocks noChangeShapeType="1"/>
            </p:cNvSpPr>
            <p:nvPr/>
          </p:nvSpPr>
          <p:spPr bwMode="auto">
            <a:xfrm rot="58793" flipV="1">
              <a:off x="3005" y="1008"/>
              <a:ext cx="424" cy="428"/>
            </a:xfrm>
            <a:prstGeom prst="line">
              <a:avLst/>
            </a:prstGeom>
            <a:noFill/>
            <a:ln w="38100">
              <a:solidFill>
                <a:srgbClr val="D3452D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8"/>
            <p:cNvSpPr>
              <a:spLocks noChangeShapeType="1"/>
            </p:cNvSpPr>
            <p:nvPr/>
          </p:nvSpPr>
          <p:spPr bwMode="auto">
            <a:xfrm rot="58793">
              <a:off x="2989" y="1454"/>
              <a:ext cx="399" cy="421"/>
            </a:xfrm>
            <a:prstGeom prst="line">
              <a:avLst/>
            </a:prstGeom>
            <a:noFill/>
            <a:ln w="38100">
              <a:solidFill>
                <a:srgbClr val="D3452D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9"/>
          <p:cNvGrpSpPr>
            <a:grpSpLocks/>
          </p:cNvGrpSpPr>
          <p:nvPr/>
        </p:nvGrpSpPr>
        <p:grpSpPr bwMode="auto">
          <a:xfrm>
            <a:off x="6114243" y="4413183"/>
            <a:ext cx="804863" cy="1331913"/>
            <a:chOff x="3044" y="970"/>
            <a:chExt cx="507" cy="839"/>
          </a:xfrm>
        </p:grpSpPr>
        <p:sp>
          <p:nvSpPr>
            <p:cNvPr id="27" name="Line 10"/>
            <p:cNvSpPr>
              <a:spLocks noChangeShapeType="1"/>
            </p:cNvSpPr>
            <p:nvPr/>
          </p:nvSpPr>
          <p:spPr bwMode="auto">
            <a:xfrm rot="589891" flipV="1">
              <a:off x="3127" y="970"/>
              <a:ext cx="424" cy="428"/>
            </a:xfrm>
            <a:prstGeom prst="line">
              <a:avLst/>
            </a:prstGeom>
            <a:noFill/>
            <a:ln w="38100">
              <a:solidFill>
                <a:srgbClr val="33FC04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1"/>
            <p:cNvSpPr>
              <a:spLocks noChangeShapeType="1"/>
            </p:cNvSpPr>
            <p:nvPr/>
          </p:nvSpPr>
          <p:spPr bwMode="auto">
            <a:xfrm rot="589891">
              <a:off x="3044" y="1388"/>
              <a:ext cx="399" cy="421"/>
            </a:xfrm>
            <a:prstGeom prst="line">
              <a:avLst/>
            </a:prstGeom>
            <a:noFill/>
            <a:ln w="38100">
              <a:solidFill>
                <a:srgbClr val="33FC04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itolo 1">
            <a:extLst>
              <a:ext uri="{FF2B5EF4-FFF2-40B4-BE49-F238E27FC236}">
                <a16:creationId xmlns:a16="http://schemas.microsoft.com/office/drawing/2014/main" id="{36A2BD62-8647-ED4B-9DCC-2EDDA997BCCF}"/>
              </a:ext>
            </a:extLst>
          </p:cNvPr>
          <p:cNvSpPr txBox="1">
            <a:spLocks/>
          </p:cNvSpPr>
          <p:nvPr/>
        </p:nvSpPr>
        <p:spPr>
          <a:xfrm>
            <a:off x="440531" y="303722"/>
            <a:ext cx="7553325" cy="474154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9pPr>
          </a:lstStyle>
          <a:p>
            <a:r>
              <a:rPr lang="en-US" kern="0"/>
              <a:t>Radar d’Immagine</a:t>
            </a:r>
            <a:endParaRPr lang="en-US" kern="0" dirty="0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DCF2043A-3CFD-194B-B429-098205EB9887}"/>
              </a:ext>
            </a:extLst>
          </p:cNvPr>
          <p:cNvSpPr/>
          <p:nvPr/>
        </p:nvSpPr>
        <p:spPr>
          <a:xfrm>
            <a:off x="4067944" y="6450426"/>
            <a:ext cx="1668717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© </a:t>
            </a:r>
            <a:r>
              <a:rPr lang="it-IT" altLang="it-IT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Irea</a:t>
            </a:r>
            <a:r>
              <a:rPr lang="it-IT" alt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-CNR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76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932040" y="1036752"/>
            <a:ext cx="2448272" cy="96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>
                <a:latin typeface="Calibri" charset="0"/>
                <a:ea typeface="Calibri" charset="0"/>
                <a:cs typeface="Calibri" charset="0"/>
              </a:rPr>
              <a:t>E-SAR 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(© DLR)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Dresda, Germania</a:t>
            </a:r>
          </a:p>
        </p:txBody>
      </p:sp>
      <p:pic>
        <p:nvPicPr>
          <p:cNvPr id="29700" name="Immagine 2" descr="d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052" y="3284984"/>
            <a:ext cx="4505321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Immagine 1" descr="un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74" y="812284"/>
            <a:ext cx="4511857" cy="30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1363" y="3876169"/>
            <a:ext cx="4480272" cy="2496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Immagini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Ottiche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elevata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risoluzione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, facile </a:t>
            </a:r>
            <a:r>
              <a:rPr lang="en-US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interpretazione</a:t>
            </a:r>
            <a:endParaRPr lang="en-US" sz="24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US" sz="24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Immagini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Radar: </a:t>
            </a:r>
            <a:r>
              <a:rPr lang="en-US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acquisizioni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anche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di </a:t>
            </a:r>
            <a:r>
              <a:rPr lang="en-US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notte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e in </a:t>
            </a:r>
            <a:r>
              <a:rPr lang="en-US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presenza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di </a:t>
            </a:r>
            <a:r>
              <a:rPr lang="en-US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nuvole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Interpretazione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più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difficile</a:t>
            </a:r>
          </a:p>
        </p:txBody>
      </p:sp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144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932040" y="1036752"/>
            <a:ext cx="2552452" cy="96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E-SAR (© DLR)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Dresda, Germania</a:t>
            </a:r>
          </a:p>
        </p:txBody>
      </p:sp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5307" b="3191"/>
          <a:stretch/>
        </p:blipFill>
        <p:spPr bwMode="auto">
          <a:xfrm>
            <a:off x="683568" y="1036752"/>
            <a:ext cx="2943225" cy="453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5" descr="ampiezza_dresd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3" t="7396" r="9195" b="10478"/>
          <a:stretch>
            <a:fillRect/>
          </a:stretch>
        </p:blipFill>
        <p:spPr bwMode="auto">
          <a:xfrm>
            <a:off x="4499992" y="2252662"/>
            <a:ext cx="298450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52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217912"/>
            <a:ext cx="184731" cy="4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240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5576" y="2419000"/>
            <a:ext cx="184731" cy="4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240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217912"/>
            <a:ext cx="184731" cy="4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240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467544" y="980728"/>
            <a:ext cx="7776864" cy="373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dirty="0">
                <a:latin typeface="Calibri" charset="0"/>
                <a:ea typeface="Calibri" charset="0"/>
                <a:cs typeface="Calibri" charset="0"/>
              </a:rPr>
              <a:t>La risoluzione è il parametro che determina la qualità dell’immagine e rappresenta la minima distanza alla quale devono trovarsi due bersagli per essere distinguibili</a:t>
            </a:r>
            <a:endParaRPr lang="it-IT" altLang="it-IT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La risoluzione in </a:t>
            </a:r>
            <a:r>
              <a:rPr lang="it-IT" altLang="it-IT" dirty="0" err="1">
                <a:latin typeface="Calibri" charset="0"/>
                <a:ea typeface="Calibri" charset="0"/>
                <a:cs typeface="Calibri" charset="0"/>
              </a:rPr>
              <a:t>range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 è legata alla durata dell’impulso (come per il radar classico).  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Normalmente si usano segnali chiamati </a:t>
            </a:r>
            <a:r>
              <a:rPr lang="it-IT" altLang="it-IT" dirty="0" err="1">
                <a:latin typeface="Calibri" charset="0"/>
                <a:ea typeface="Calibri" charset="0"/>
                <a:cs typeface="Calibri" charset="0"/>
              </a:rPr>
              <a:t>chirp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 (modulazione FM – banda larga)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Consentono di migliorare la risoluzione senza dover ricorrere a Potenza e di picco estremamente alte (brevi durate)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A2E8B0E1-D693-4BE6-8EE6-91AC7B33C3DB}"/>
                  </a:ext>
                </a:extLst>
              </p:cNvPr>
              <p:cNvSpPr/>
              <p:nvPr/>
            </p:nvSpPr>
            <p:spPr>
              <a:xfrm>
                <a:off x="3275856" y="4916399"/>
                <a:ext cx="1746332" cy="6781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ρ</m:t>
                      </m:r>
                      <m:r>
                        <a:rPr lang="it-IT" sz="2400" b="0" i="1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𝑟𝑎</m:t>
                      </m:r>
                      <m:r>
                        <a:rPr lang="it-IT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</m:num>
                        <m:den>
                          <m:r>
                            <a:rPr lang="it-IT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2E8B0E1-D693-4BE6-8EE6-91AC7B33C3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4916399"/>
                <a:ext cx="1746332" cy="67819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4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217912"/>
            <a:ext cx="184731" cy="4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240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5576" y="2419000"/>
            <a:ext cx="184731" cy="4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240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217912"/>
            <a:ext cx="184731" cy="4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240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28760" y="782219"/>
            <a:ext cx="8059663" cy="199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La risoluzione in </a:t>
            </a:r>
            <a:r>
              <a:rPr lang="it-IT" altLang="it-IT" dirty="0" err="1">
                <a:latin typeface="Calibri" charset="0"/>
                <a:ea typeface="Calibri" charset="0"/>
                <a:cs typeface="Calibri" charset="0"/>
              </a:rPr>
              <a:t>azimuth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 è legata alla dimensione dell’antenna. Maggiore è l’antenna, più stretto è il fascio, migliore è la risoluzione in </a:t>
            </a:r>
            <a:r>
              <a:rPr lang="it-IT" altLang="it-IT" dirty="0" err="1">
                <a:latin typeface="Calibri" charset="0"/>
                <a:ea typeface="Calibri" charset="0"/>
                <a:cs typeface="Calibri" charset="0"/>
              </a:rPr>
              <a:t>azimuth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. 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La risoluzione in </a:t>
            </a:r>
            <a:r>
              <a:rPr lang="it-IT" altLang="it-IT" dirty="0" err="1">
                <a:latin typeface="Calibri" charset="0"/>
                <a:ea typeface="Calibri" charset="0"/>
                <a:cs typeface="Calibri" charset="0"/>
              </a:rPr>
              <a:t>Azimuth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 di un radar d’immagine classico (Radar ad Apertura Reale – RAR) è data da</a:t>
            </a:r>
          </a:p>
        </p:txBody>
      </p:sp>
      <p:sp>
        <p:nvSpPr>
          <p:cNvPr id="19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  <p:pic>
        <p:nvPicPr>
          <p:cNvPr id="10" name="Picture 6" descr="Risultati immagini per side looking airborne radar">
            <a:extLst>
              <a:ext uri="{FF2B5EF4-FFF2-40B4-BE49-F238E27FC236}">
                <a16:creationId xmlns:a16="http://schemas.microsoft.com/office/drawing/2014/main" id="{98BDC9BE-C85A-46D7-B9FE-BE556C3C8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" y="2751321"/>
            <a:ext cx="3347376" cy="218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29ECD3FA-34C7-4F1D-8BDF-695DB0C1DC19}"/>
                  </a:ext>
                </a:extLst>
              </p:cNvPr>
              <p:cNvSpPr/>
              <p:nvPr/>
            </p:nvSpPr>
            <p:spPr>
              <a:xfrm>
                <a:off x="2976934" y="2746978"/>
                <a:ext cx="3456384" cy="435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𝑎𝑧</m:t>
                          </m:r>
                        </m:sub>
                      </m:sSub>
                      <m:r>
                        <a:rPr lang="it-IT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it-IT" sz="2400" i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9ECD3FA-34C7-4F1D-8BDF-695DB0C1DC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6934" y="2746978"/>
                <a:ext cx="3456384" cy="435825"/>
              </a:xfrm>
              <a:prstGeom prst="rect">
                <a:avLst/>
              </a:prstGeom>
              <a:blipFill rotWithShape="0">
                <a:blip r:embed="rId4"/>
                <a:stretch>
                  <a:fillRect b="-18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29ECD3FA-34C7-4F1D-8BDF-695DB0C1DC19}"/>
                  </a:ext>
                </a:extLst>
              </p:cNvPr>
              <p:cNvSpPr/>
              <p:nvPr/>
            </p:nvSpPr>
            <p:spPr>
              <a:xfrm>
                <a:off x="1788802" y="5370455"/>
                <a:ext cx="5832648" cy="8055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𝑎𝑧</m:t>
                          </m:r>
                        </m:sub>
                      </m:sSub>
                      <m:r>
                        <a:rPr lang="it-IT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d>
                            <m:dPr>
                              <m:begChr m:val=""/>
                              <m:ctrlP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it-IT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m:rPr>
                                  <m:sty m:val="p"/>
                                </m:rPr>
                                <a:rPr lang="el-G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e>
                          </m:d>
                        </m:den>
                      </m:f>
                      <m:r>
                        <a:rPr lang="it-IT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d>
                            <m:dPr>
                              <m:begChr m:val=""/>
                              <m:ctrlP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it-IT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bg-BG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bg-BG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  <m:r>
                            <m:rPr>
                              <m:nor/>
                            </m:rPr>
                            <a:rPr lang="it-IT" sz="24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9ECD3FA-34C7-4F1D-8BDF-695DB0C1DC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802" y="5370455"/>
                <a:ext cx="5832648" cy="80554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2"/>
              <p:cNvSpPr/>
              <p:nvPr/>
            </p:nvSpPr>
            <p:spPr>
              <a:xfrm>
                <a:off x="3899677" y="3205963"/>
                <a:ext cx="5244323" cy="19691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dove </a:t>
                </a:r>
              </a:p>
              <a:p>
                <a:r>
                  <a:rPr lang="it-IT" sz="2400" i="1" dirty="0" err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r</a:t>
                </a:r>
                <a:r>
                  <a:rPr lang="it-IT" sz="24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= </a:t>
                </a:r>
                <a:r>
                  <a:rPr lang="it-IT" sz="2400" dirty="0" err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slant</a:t>
                </a:r>
                <a:r>
                  <a:rPr lang="it-IT" sz="24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it-IT" sz="2400" dirty="0" err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range</a:t>
                </a:r>
                <a:r>
                  <a:rPr lang="it-IT" sz="24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 e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= larghezza del fascio</a:t>
                </a:r>
              </a:p>
              <a:p>
                <a:endParaRPr lang="it-IT" sz="24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r>
                  <a:rPr lang="it-IT" sz="24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Considerando un antenna di lunghezza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charset="0"/>
                      </a:rPr>
                      <m:t>𝐿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vale la relazione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it-IT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bg-BG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  <m:r>
                          <m:rPr>
                            <m:nor/>
                          </m:rPr>
                          <a:rPr lang="it-IT" sz="2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𝐿</m:t>
                        </m:r>
                      </m:den>
                    </m:f>
                  </m:oMath>
                </a14:m>
                <a:endParaRPr lang="en-US" sz="24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3" name="Rettango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677" y="3205963"/>
                <a:ext cx="5244323" cy="1969193"/>
              </a:xfrm>
              <a:prstGeom prst="rect">
                <a:avLst/>
              </a:prstGeom>
              <a:blipFill rotWithShape="0">
                <a:blip r:embed="rId6"/>
                <a:stretch>
                  <a:fillRect l="-1860" t="-3715" r="-116" b="-2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911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217912"/>
            <a:ext cx="184731" cy="4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240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5576" y="2419000"/>
            <a:ext cx="184731" cy="4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240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217912"/>
            <a:ext cx="184731" cy="4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240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  <p:pic>
        <p:nvPicPr>
          <p:cNvPr id="10" name="Picture 6" descr="Risultati immagini per side looking airborne radar">
            <a:extLst>
              <a:ext uri="{FF2B5EF4-FFF2-40B4-BE49-F238E27FC236}">
                <a16:creationId xmlns:a16="http://schemas.microsoft.com/office/drawing/2014/main" id="{98BDC9BE-C85A-46D7-B9FE-BE556C3C8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16" y="859394"/>
            <a:ext cx="3347376" cy="218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29ECD3FA-34C7-4F1D-8BDF-695DB0C1DC19}"/>
                  </a:ext>
                </a:extLst>
              </p:cNvPr>
              <p:cNvSpPr/>
              <p:nvPr/>
            </p:nvSpPr>
            <p:spPr>
              <a:xfrm>
                <a:off x="3059832" y="1333900"/>
                <a:ext cx="5832648" cy="8055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𝑎𝑧</m:t>
                          </m:r>
                        </m:sub>
                      </m:sSub>
                      <m:r>
                        <a:rPr lang="it-IT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d>
                            <m:dPr>
                              <m:begChr m:val=""/>
                              <m:ctrlP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it-IT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bg-BG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bg-BG" sz="2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  <m:r>
                            <m:rPr>
                              <m:nor/>
                            </m:rPr>
                            <a:rPr lang="it-IT" sz="24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9ECD3FA-34C7-4F1D-8BDF-695DB0C1DC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1333900"/>
                <a:ext cx="5832648" cy="80554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tangolo 4"/>
          <p:cNvSpPr/>
          <p:nvPr/>
        </p:nvSpPr>
        <p:spPr>
          <a:xfrm>
            <a:off x="349062" y="5373216"/>
            <a:ext cx="8471410" cy="77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it-IT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Un Radar d’immagine è limitato dalla dimensione massima dell’antenna utilizzabile (risoluzione in </a:t>
            </a:r>
            <a:r>
              <a:rPr lang="it-IT" altLang="it-IT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azimuth</a:t>
            </a:r>
            <a:r>
              <a:rPr lang="it-IT" altLang="it-IT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non buona)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2A3ADD5F-5E8F-49F8-9F33-7E070C3A02C7}"/>
                  </a:ext>
                </a:extLst>
              </p:cNvPr>
              <p:cNvSpPr txBox="1"/>
              <p:nvPr/>
            </p:nvSpPr>
            <p:spPr>
              <a:xfrm>
                <a:off x="438316" y="3067745"/>
                <a:ext cx="4665095" cy="2531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Radar su piattaforma aerea</a:t>
                </a:r>
              </a:p>
              <a:p>
                <a:pPr algn="just"/>
                <a:r>
                  <a:rPr lang="it-IT" sz="24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λ = 3,1 cm</a:t>
                </a:r>
              </a:p>
              <a:p>
                <a:pPr algn="just"/>
                <a:r>
                  <a:rPr lang="it-IT" sz="24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L = 10 m</a:t>
                </a:r>
              </a:p>
              <a:p>
                <a:pPr algn="just"/>
                <a:r>
                  <a:rPr lang="it-IT" sz="24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H = 7 km</a:t>
                </a:r>
              </a:p>
              <a:p>
                <a:pPr algn="just"/>
                <a:r>
                  <a:rPr lang="it-IT" sz="24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Θ = 29°</a:t>
                </a: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𝜌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𝑎𝑧</m:t>
                        </m:r>
                      </m:sub>
                    </m:sSub>
                  </m:oMath>
                </a14:m>
                <a:r>
                  <a:rPr lang="it-IT" sz="2400" baseline="-250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it-IT" sz="24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≈ 24 m</a:t>
                </a:r>
              </a:p>
              <a:p>
                <a:endParaRPr lang="it-IT" sz="24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A3ADD5F-5E8F-49F8-9F33-7E070C3A0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16" y="3067745"/>
                <a:ext cx="4665095" cy="2531975"/>
              </a:xfrm>
              <a:prstGeom prst="rect">
                <a:avLst/>
              </a:prstGeom>
              <a:blipFill rotWithShape="0">
                <a:blip r:embed="rId5"/>
                <a:stretch>
                  <a:fillRect l="-2092" t="-2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EE810BCF-BB9D-44EB-8352-2A8879D86E73}"/>
                  </a:ext>
                </a:extLst>
              </p:cNvPr>
              <p:cNvSpPr txBox="1"/>
              <p:nvPr/>
            </p:nvSpPr>
            <p:spPr>
              <a:xfrm>
                <a:off x="4427984" y="3067745"/>
                <a:ext cx="4129990" cy="2531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Radar su piattaforma satellitare</a:t>
                </a:r>
              </a:p>
              <a:p>
                <a:pPr algn="just"/>
                <a:r>
                  <a:rPr lang="it-IT" sz="24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λ = 3,1 cm</a:t>
                </a:r>
              </a:p>
              <a:p>
                <a:pPr algn="just"/>
                <a:r>
                  <a:rPr lang="it-IT" sz="24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L = 10 m</a:t>
                </a:r>
              </a:p>
              <a:p>
                <a:pPr algn="just"/>
                <a:r>
                  <a:rPr lang="it-IT" sz="24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H = 700 km</a:t>
                </a:r>
              </a:p>
              <a:p>
                <a:pPr algn="just"/>
                <a:r>
                  <a:rPr lang="it-IT" sz="24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Θ = 29°</a:t>
                </a: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𝜌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𝑎𝑧</m:t>
                        </m:r>
                      </m:sub>
                    </m:sSub>
                  </m:oMath>
                </a14:m>
                <a:r>
                  <a:rPr lang="it-IT" sz="2400" baseline="-250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it-IT" sz="24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≈ 3 km</a:t>
                </a:r>
              </a:p>
              <a:p>
                <a:endParaRPr lang="it-IT" sz="24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E810BCF-BB9D-44EB-8352-2A8879D86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3067745"/>
                <a:ext cx="4129990" cy="2531975"/>
              </a:xfrm>
              <a:prstGeom prst="rect">
                <a:avLst/>
              </a:prstGeom>
              <a:blipFill rotWithShape="0">
                <a:blip r:embed="rId6"/>
                <a:stretch>
                  <a:fillRect l="-2212" t="-2885" r="-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302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827584" y="2420888"/>
            <a:ext cx="7553325" cy="129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algn="ctr" defTabSz="914400" eaLnBrk="1" hangingPunct="1">
              <a:lnSpc>
                <a:spcPct val="120000"/>
              </a:lnSpc>
            </a:pPr>
            <a:r>
              <a:rPr lang="it-IT" altLang="it-IT" sz="3600" dirty="0">
                <a:solidFill>
                  <a:srgbClr val="673366"/>
                </a:solidFill>
                <a:latin typeface="+mj-lt"/>
                <a:ea typeface="+mj-ea"/>
                <a:cs typeface="+mj-cs"/>
              </a:rPr>
              <a:t>Radar d’Immagine</a:t>
            </a:r>
          </a:p>
          <a:p>
            <a:pPr algn="ctr" defTabSz="914400" eaLnBrk="1" hangingPunct="1">
              <a:lnSpc>
                <a:spcPct val="120000"/>
              </a:lnSpc>
              <a:buFontTx/>
              <a:buChar char="•"/>
            </a:pPr>
            <a:endParaRPr lang="it-IT" altLang="it-IT" sz="320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23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217912"/>
            <a:ext cx="184731" cy="4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240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Immagine 6" descr="sar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384" y="2172162"/>
            <a:ext cx="3629286" cy="201908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5576" y="2419000"/>
            <a:ext cx="184731" cy="4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240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217912"/>
            <a:ext cx="184731" cy="4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240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84731" y="978584"/>
            <a:ext cx="7864011" cy="1122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Un sistema </a:t>
            </a:r>
            <a:r>
              <a:rPr lang="it-IT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Radar ad Apertura Sintetica (SAR)</a:t>
            </a:r>
            <a:r>
              <a:rPr lang="it-IT" sz="2400" dirty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 si avvantaggia del fatto che la risposta di un punto </a:t>
            </a:r>
            <a:r>
              <a:rPr lang="it-IT" sz="2400" dirty="0" err="1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scatteratore</a:t>
            </a:r>
            <a:r>
              <a:rPr lang="it-IT" sz="2400" dirty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 (Target) sul terreno è contenuta in più di un singolo eco radar</a:t>
            </a:r>
            <a:endParaRPr lang="it-IT" sz="24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252391" y="4262017"/>
            <a:ext cx="8635964" cy="1809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31800" indent="9525" algn="just">
              <a:spcAft>
                <a:spcPts val="600"/>
              </a:spcAft>
            </a:pPr>
            <a:r>
              <a:rPr lang="it-IT" sz="2400" dirty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Un’appropriata combinazione degli impulsi ricevuti consente di sintetizzare un’antenna la cui dimensione apparente (</a:t>
            </a:r>
            <a:r>
              <a:rPr lang="it-IT" sz="2400" i="1" dirty="0" err="1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it-IT" sz="2400" i="1" baseline="-25000" dirty="0" err="1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sa</a:t>
            </a:r>
            <a:r>
              <a:rPr lang="it-IT" sz="2400" dirty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) è notevolmente superiore a quella reale (</a:t>
            </a:r>
            <a:r>
              <a:rPr lang="it-IT" sz="2400" i="1" dirty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it-IT" sz="2400" dirty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). L’antenna sintetica </a:t>
            </a:r>
            <a:r>
              <a:rPr lang="it-IT" sz="2400" i="1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it-IT" sz="2400" i="1" baseline="-250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sa</a:t>
            </a:r>
            <a:r>
              <a:rPr lang="it-IT" sz="2400" dirty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 è costruita muovendo l’apertura reale attraverso una serie di posizioni lungo l’orbita.</a:t>
            </a:r>
          </a:p>
        </p:txBody>
      </p:sp>
      <p:sp>
        <p:nvSpPr>
          <p:cNvPr id="14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  <p:pic>
        <p:nvPicPr>
          <p:cNvPr id="11" name="Picture 7" descr="SAR">
            <a:extLst>
              <a:ext uri="{FF2B5EF4-FFF2-40B4-BE49-F238E27FC236}">
                <a16:creationId xmlns:a16="http://schemas.microsoft.com/office/drawing/2014/main" id="{E668B91B-62BD-7749-8804-71BED61EB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4" y="2121473"/>
            <a:ext cx="4511142" cy="201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260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217912"/>
            <a:ext cx="184731" cy="4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240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5576" y="2419000"/>
            <a:ext cx="184731" cy="4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240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217912"/>
            <a:ext cx="184731" cy="4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240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56E783D6-F30E-48A0-8278-6263136B91F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4"/>
          <a:stretch/>
        </p:blipFill>
        <p:spPr bwMode="auto">
          <a:xfrm>
            <a:off x="215903" y="1134278"/>
            <a:ext cx="4993690" cy="347101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A05CCF8-F723-4708-98B0-1FEAEE49A54C}"/>
                  </a:ext>
                </a:extLst>
              </p:cNvPr>
              <p:cNvSpPr txBox="1"/>
              <p:nvPr/>
            </p:nvSpPr>
            <p:spPr>
              <a:xfrm>
                <a:off x="4663424" y="947081"/>
                <a:ext cx="4373072" cy="39533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it-IT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La larghezza di fascio sintetica</a:t>
                </a:r>
              </a:p>
              <a:p>
                <a:endParaRPr lang="it-IT" sz="22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2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it-IT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𝑠𝑎</m:t>
                          </m:r>
                        </m:sub>
                      </m:sSub>
                      <m:r>
                        <a:rPr lang="it-IT" sz="2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it-IT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it-IT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it-IT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2200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>
                  <a:spcBef>
                    <a:spcPts val="600"/>
                  </a:spcBef>
                </a:pPr>
                <a:endParaRPr lang="it-IT" sz="2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it-IT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𝑠𝑎</m:t>
                        </m:r>
                      </m:sub>
                    </m:sSub>
                  </m:oMath>
                </a14:m>
                <a:r>
                  <a:rPr lang="it-IT" sz="2200" baseline="-25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lunghezza sintetica ed il fattore 2 tiene conto del percorso A/</a:t>
                </a:r>
                <a:r>
                  <a:rPr lang="it-IT" sz="22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it-IT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del segnale.</a:t>
                </a:r>
                <a:endParaRPr lang="it-IT" sz="22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it-IT" sz="22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it-IT" sz="2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La risoluzione è quindi data da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𝑎𝑧</m:t>
                          </m:r>
                        </m:sub>
                      </m:sSub>
                      <m:r>
                        <a:rPr lang="it-IT" sz="2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sz="2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it-IT" sz="2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it-IT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2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it-IT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𝑠𝑎</m:t>
                          </m:r>
                        </m:sub>
                      </m:sSub>
                    </m:oMath>
                  </m:oMathPara>
                </a14:m>
                <a:endParaRPr lang="it-IT" sz="2200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endParaRPr lang="it-IT" sz="2200" i="1" dirty="0">
                  <a:solidFill>
                    <a:schemeClr val="tx1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A05CCF8-F723-4708-98B0-1FEAEE49A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424" y="947081"/>
                <a:ext cx="4373072" cy="3953326"/>
              </a:xfrm>
              <a:prstGeom prst="rect">
                <a:avLst/>
              </a:prstGeom>
              <a:blipFill>
                <a:blip r:embed="rId4"/>
                <a:stretch>
                  <a:fillRect l="-4058" t="-2885" r="-17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807E2868-523D-C642-B7CB-7B4D2209822D}"/>
                  </a:ext>
                </a:extLst>
              </p:cNvPr>
              <p:cNvSpPr txBox="1"/>
              <p:nvPr/>
            </p:nvSpPr>
            <p:spPr>
              <a:xfrm>
                <a:off x="1168884" y="4221366"/>
                <a:ext cx="6806232" cy="13676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endParaRPr lang="it-IT" sz="2400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endParaRPr lang="it-IT" sz="2400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𝑠𝑎</m:t>
                        </m:r>
                      </m:sub>
                    </m:sSub>
                  </m:oMath>
                </a14:m>
                <a:r>
                  <a:rPr lang="it-IT" sz="240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charset="0"/>
                      </a:rPr>
                      <m:t>𝑋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it-IT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it-IT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num>
                      <m:den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                    </m:t>
                        </m:r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𝑎𝑧</m:t>
                        </m:r>
                      </m:sub>
                    </m:sSub>
                    <m:r>
                      <a:rPr lang="it-IT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it-IT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it-IT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f>
                          <m:fPr>
                            <m:ctrlPr>
                              <a:rPr lang="it-IT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d>
                              <m:dPr>
                                <m:ctrlPr>
                                  <a:rPr lang="it-IT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it-IT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</m:num>
                          <m:den>
                            <m:r>
                              <a:rPr lang="it-IT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den>
                    </m:f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807E2868-523D-C642-B7CB-7B4D22098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884" y="4221366"/>
                <a:ext cx="6806232" cy="1367682"/>
              </a:xfrm>
              <a:prstGeom prst="rect">
                <a:avLst/>
              </a:prstGeom>
              <a:blipFill>
                <a:blip r:embed="rId5"/>
                <a:stretch>
                  <a:fillRect l="-1493" b="-36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656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217912"/>
            <a:ext cx="184731" cy="4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240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5576" y="2419000"/>
            <a:ext cx="184731" cy="4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240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217912"/>
            <a:ext cx="184731" cy="4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240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56E783D6-F30E-48A0-8278-6263136B91F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4"/>
          <a:stretch/>
        </p:blipFill>
        <p:spPr bwMode="auto">
          <a:xfrm>
            <a:off x="250776" y="795593"/>
            <a:ext cx="4993690" cy="347101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51DA2C5-9AB4-2346-942F-3E823B51E839}"/>
                  </a:ext>
                </a:extLst>
              </p:cNvPr>
              <p:cNvSpPr txBox="1"/>
              <p:nvPr/>
            </p:nvSpPr>
            <p:spPr>
              <a:xfrm>
                <a:off x="4721511" y="959050"/>
                <a:ext cx="3838206" cy="1895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Radar ad apertura sintetica</a:t>
                </a:r>
              </a:p>
              <a:p>
                <a:pPr algn="just"/>
                <a:r>
                  <a:rPr lang="it-IT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λ = 3,1 cm</a:t>
                </a:r>
              </a:p>
              <a:p>
                <a:pPr algn="just"/>
                <a:r>
                  <a:rPr lang="it-IT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L = 10 m</a:t>
                </a:r>
              </a:p>
              <a:p>
                <a:pPr algn="just"/>
                <a:r>
                  <a:rPr lang="it-IT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H = 700 km</a:t>
                </a:r>
              </a:p>
              <a:p>
                <a:pPr algn="just"/>
                <a:r>
                  <a:rPr lang="it-IT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Θ = 29°</a:t>
                </a: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𝜌</m:t>
                        </m:r>
                      </m:e>
                      <m:sub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𝑎𝑧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= 5 m</a:t>
                </a:r>
              </a:p>
              <a:p>
                <a:endParaRPr lang="it-IT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51DA2C5-9AB4-2346-942F-3E823B51E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511" y="959050"/>
                <a:ext cx="3838206" cy="1895775"/>
              </a:xfrm>
              <a:prstGeom prst="rect">
                <a:avLst/>
              </a:prstGeom>
              <a:blipFill>
                <a:blip r:embed="rId4"/>
                <a:stretch>
                  <a:fillRect l="-1656" t="-2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tangolo 4"/>
          <p:cNvSpPr/>
          <p:nvPr/>
        </p:nvSpPr>
        <p:spPr>
          <a:xfrm>
            <a:off x="4721511" y="2811706"/>
            <a:ext cx="4164276" cy="112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Il SAR è caratterizzato da una risoluzione in </a:t>
            </a:r>
            <a:r>
              <a:rPr lang="it-IT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azimuth</a:t>
            </a:r>
            <a:r>
              <a:rPr 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molto migliore rispetto al radar d’immagine standard (</a:t>
            </a:r>
            <a:r>
              <a:rPr lang="it-IT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indipendente dalla quota</a:t>
            </a:r>
            <a:r>
              <a:rPr 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5">
                <a:extLst>
                  <a:ext uri="{FF2B5EF4-FFF2-40B4-BE49-F238E27FC236}">
                    <a16:creationId xmlns:a16="http://schemas.microsoft.com/office/drawing/2014/main" id="{1A3B56BE-C45A-A24E-960C-9D66F33158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0477" y="4220644"/>
                <a:ext cx="8629650" cy="28623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t" anchorCtr="0">
                <a:spAutoFit/>
              </a:bodyPr>
              <a:lstStyle>
                <a:defPPr>
                  <a:defRPr lang="en-US"/>
                </a:defPPr>
                <a:lvl1pPr algn="just">
                  <a:defRPr sz="2000" b="0">
                    <a:effectLst/>
                    <a:cs typeface="Times New Roman" panose="02020603050405020304" pitchFamily="18" charset="0"/>
                  </a:defRPr>
                </a:lvl1pPr>
              </a:lstStyle>
              <a:p>
                <a:pPr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Un modo </a:t>
                </a:r>
                <a:r>
                  <a:rPr lang="en-US" sz="1800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efficiente</a:t>
                </a: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per </a:t>
                </a:r>
                <a:r>
                  <a:rPr lang="en-US" sz="1800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migliorare</a:t>
                </a: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la </a:t>
                </a:r>
                <a:r>
                  <a:rPr lang="en-US" sz="1800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risoluzione</a:t>
                </a: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in </a:t>
                </a:r>
                <a:r>
                  <a:rPr lang="en-US" sz="1800" i="1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azimuth </a:t>
                </a:r>
                <a:r>
                  <a:rPr lang="en-US" sz="1800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consiste</a:t>
                </a: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nell’implementare</a:t>
                </a: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un array </a:t>
                </a:r>
                <a:r>
                  <a:rPr lang="en-US" sz="1800" i="1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sintetico</a:t>
                </a: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, </a:t>
                </a:r>
                <a:r>
                  <a:rPr lang="en-US" sz="1800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che</a:t>
                </a: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consiste</a:t>
                </a: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in </a:t>
                </a:r>
                <a:r>
                  <a:rPr lang="en-US" sz="1800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un’antenna</a:t>
                </a: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“</a:t>
                </a:r>
                <a:r>
                  <a:rPr lang="en-US" sz="1800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virtuale</a:t>
                </a: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” di </a:t>
                </a:r>
                <a:r>
                  <a:rPr lang="en-US" sz="1800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grandi</a:t>
                </a: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dimensioni</a:t>
                </a: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. </a:t>
                </a:r>
                <a:r>
                  <a:rPr lang="en-US" altLang="it-IT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Per </a:t>
                </a:r>
                <a:r>
                  <a:rPr lang="en-US" altLang="it-IT" sz="1800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generare</a:t>
                </a:r>
                <a:r>
                  <a:rPr lang="en-US" altLang="it-IT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it-IT" sz="1800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questa</a:t>
                </a:r>
                <a:r>
                  <a:rPr lang="en-US" altLang="it-IT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antenna </a:t>
                </a:r>
                <a:r>
                  <a:rPr lang="en-US" altLang="it-IT" sz="1800" i="1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Sintetica</a:t>
                </a:r>
                <a:r>
                  <a:rPr lang="en-US" altLang="it-IT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è </a:t>
                </a:r>
                <a:r>
                  <a:rPr lang="en-US" altLang="it-IT" sz="1800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necessario</a:t>
                </a:r>
                <a:r>
                  <a:rPr lang="en-US" altLang="it-IT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:</a:t>
                </a:r>
              </a:p>
              <a:p>
                <a:pPr marL="800100" lvl="1" indent="-342900" algn="just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LcParenR"/>
                </a:pPr>
                <a:r>
                  <a:rPr lang="en-US" altLang="it-IT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Muovere</a:t>
                </a:r>
                <a:r>
                  <a:rPr lang="en-US" altLang="it-IT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it-IT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un’antenna</a:t>
                </a:r>
                <a:r>
                  <a:rPr lang="en-US" altLang="it-IT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reale di </a:t>
                </a:r>
                <a:r>
                  <a:rPr lang="en-US" altLang="it-IT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dimensioni</a:t>
                </a:r>
                <a:r>
                  <a:rPr lang="en-US" altLang="it-IT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altLang="it-IT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𝐿</m:t>
                    </m:r>
                  </m:oMath>
                </a14:m>
                <a:r>
                  <a:rPr lang="en-US" altLang="it-IT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it-IT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lungo</a:t>
                </a:r>
                <a:r>
                  <a:rPr lang="en-US" altLang="it-IT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la </a:t>
                </a:r>
                <a:r>
                  <a:rPr lang="en-US" altLang="it-IT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traiettoria</a:t>
                </a:r>
                <a:r>
                  <a:rPr lang="en-US" altLang="it-IT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di </a:t>
                </a:r>
                <a:r>
                  <a:rPr lang="en-US" altLang="it-IT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volo</a:t>
                </a:r>
                <a:r>
                  <a:rPr lang="en-US" altLang="it-IT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it-IT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della</a:t>
                </a:r>
                <a:r>
                  <a:rPr lang="en-US" altLang="it-IT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it-IT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piattaforma</a:t>
                </a:r>
                <a:r>
                  <a:rPr lang="en-US" altLang="it-IT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;</a:t>
                </a:r>
              </a:p>
              <a:p>
                <a:pPr marL="800100" lvl="1" indent="-342900" algn="just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LcParenR"/>
                </a:pPr>
                <a:r>
                  <a:rPr lang="en-US" altLang="it-IT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Elaborare</a:t>
                </a:r>
                <a:r>
                  <a:rPr lang="en-US" altLang="it-IT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in modo </a:t>
                </a:r>
                <a:r>
                  <a:rPr lang="en-US" altLang="it-IT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coerente</a:t>
                </a:r>
                <a:r>
                  <a:rPr lang="en-US" altLang="it-IT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(modulo e </a:t>
                </a:r>
                <a:r>
                  <a:rPr lang="en-US" altLang="it-IT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fase</a:t>
                </a:r>
                <a:r>
                  <a:rPr lang="en-US" altLang="it-IT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) </a:t>
                </a:r>
                <a:r>
                  <a:rPr lang="en-US" altLang="it-IT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gli</a:t>
                </a:r>
                <a:r>
                  <a:rPr lang="en-US" altLang="it-IT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it-IT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echi</a:t>
                </a:r>
                <a:r>
                  <a:rPr lang="en-US" altLang="it-IT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it-IT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ricevuti</a:t>
                </a:r>
                <a:r>
                  <a:rPr lang="en-US" altLang="it-IT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it-IT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provenienti</a:t>
                </a:r>
                <a:r>
                  <a:rPr lang="en-US" altLang="it-IT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it-IT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dalla</a:t>
                </a:r>
                <a:r>
                  <a:rPr lang="en-US" altLang="it-IT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scena </a:t>
                </a:r>
                <a:r>
                  <a:rPr lang="en-US" altLang="it-IT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osservata</a:t>
                </a:r>
                <a:endParaRPr lang="en-US" altLang="it-IT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0" lvl="1" indent="0" algn="just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lang="en-US" altLang="it-IT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0" lvl="1" indent="0" algn="just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lang="en-US" altLang="it-IT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0" lvl="1" indent="0" algn="just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it-IT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 </a:t>
                </a:r>
                <a:endParaRPr lang="it-IT" altLang="it-IT" dirty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 Box 5">
                <a:extLst>
                  <a:ext uri="{FF2B5EF4-FFF2-40B4-BE49-F238E27FC236}">
                    <a16:creationId xmlns:a16="http://schemas.microsoft.com/office/drawing/2014/main" id="{1A3B56BE-C45A-A24E-960C-9D66F3315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477" y="4220644"/>
                <a:ext cx="8629650" cy="2862322"/>
              </a:xfrm>
              <a:prstGeom prst="rect">
                <a:avLst/>
              </a:prstGeom>
              <a:blipFill>
                <a:blip r:embed="rId5"/>
                <a:stretch>
                  <a:fillRect l="-588" t="-885" r="-58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181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5576" y="2419000"/>
            <a:ext cx="184731" cy="4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240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139131" y="757626"/>
            <a:ext cx="7673229" cy="95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Lo </a:t>
            </a:r>
            <a:r>
              <a:rPr lang="it-IT" sz="20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Speckle</a:t>
            </a:r>
            <a:r>
              <a:rPr lang="it-IT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 si genera quando un'onda coerente viene fatta passare attraverso un mezzo disordinato. SI consideri una cella di risoluzione contenente diversi </a:t>
            </a:r>
            <a:r>
              <a:rPr lang="it-IT" sz="20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scatteratori</a:t>
            </a:r>
            <a:endParaRPr lang="it-IT" sz="20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9" name="Immagine 18" descr="Cattura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31" y="1880434"/>
            <a:ext cx="3155724" cy="2665757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3911300" y="1846332"/>
            <a:ext cx="4922817" cy="180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Il segnale relativo alla cella di risoluzione è dato dalla somma coerente dei segnali di ogni </a:t>
            </a:r>
            <a:r>
              <a:rPr lang="it-IT" sz="20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scatteratore</a:t>
            </a:r>
            <a:r>
              <a:rPr lang="it-IT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all’interno</a:t>
            </a:r>
          </a:p>
          <a:p>
            <a:r>
              <a:rPr lang="it-IT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Una variazione degli </a:t>
            </a:r>
            <a:r>
              <a:rPr lang="it-IT" sz="20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scatteratori</a:t>
            </a:r>
            <a:r>
              <a:rPr lang="it-IT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all’interno della cella determina un vettore risultante diverso (dx vs </a:t>
            </a:r>
            <a:r>
              <a:rPr lang="it-IT" sz="20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sx</a:t>
            </a:r>
            <a:r>
              <a:rPr lang="it-IT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). </a:t>
            </a:r>
          </a:p>
        </p:txBody>
      </p:sp>
      <p:sp>
        <p:nvSpPr>
          <p:cNvPr id="3" name="Rettangolo 2"/>
          <p:cNvSpPr/>
          <p:nvPr/>
        </p:nvSpPr>
        <p:spPr>
          <a:xfrm>
            <a:off x="172370" y="4863112"/>
            <a:ext cx="4399629" cy="95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Il risultato è un’immagine in cui </a:t>
            </a:r>
            <a:r>
              <a:rPr lang="it-IT" sz="20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pixels</a:t>
            </a:r>
            <a:r>
              <a:rPr lang="it-IT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hanno un’intensità fortemente variabile (granulosa)  - anche tra </a:t>
            </a:r>
            <a:r>
              <a:rPr lang="it-IT" sz="20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pixels</a:t>
            </a:r>
            <a:r>
              <a:rPr lang="it-IT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adiacenti</a:t>
            </a:r>
          </a:p>
        </p:txBody>
      </p:sp>
      <p:sp>
        <p:nvSpPr>
          <p:cNvPr id="17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5" r="60837" b="52590"/>
          <a:stretch/>
        </p:blipFill>
        <p:spPr>
          <a:xfrm>
            <a:off x="4953863" y="3686138"/>
            <a:ext cx="2828001" cy="293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79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40531" y="756141"/>
            <a:ext cx="7553325" cy="5530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Sebbene in genere si assuma lo </a:t>
            </a:r>
            <a:r>
              <a:rPr lang="it-IT" sz="2000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speckle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come un rumore (</a:t>
            </a:r>
            <a:r>
              <a:rPr lang="it-IT" sz="2000" i="1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speckle</a:t>
            </a:r>
            <a:r>
              <a:rPr lang="it-IT" sz="2000" i="1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t-IT" sz="2000" i="1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noise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), lo </a:t>
            </a:r>
            <a:r>
              <a:rPr lang="it-IT" sz="2000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speckle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non è a rigore un rumore nel senso che non è una alterazione non desiderata di un segnale utile. Piuttosto, il fatto che i bersagli elementari cambiano di cella in cella provoca una fluttuazione del segnale.</a:t>
            </a:r>
          </a:p>
          <a:p>
            <a:pPr lvl="0" algn="just"/>
            <a:endParaRPr lang="it-IT" sz="2000" dirty="0">
              <a:solidFill>
                <a:schemeClr val="tx1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  <a:p>
            <a:pPr lvl="0" algn="just"/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Lo </a:t>
            </a:r>
            <a:r>
              <a:rPr lang="it-IT" sz="2000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speckle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può essere ridotto attraverso una elaborazione </a:t>
            </a:r>
            <a:r>
              <a:rPr lang="it-IT" sz="2000" i="1" dirty="0">
                <a:solidFill>
                  <a:srgbClr val="FF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multi-look</a:t>
            </a:r>
            <a:r>
              <a:rPr lang="it-IT" sz="2000" dirty="0">
                <a:solidFill>
                  <a:srgbClr val="FF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,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basata sulla media incoerente (quindi delle sole intensità) di misure indipendenti, i </a:t>
            </a:r>
            <a:r>
              <a:rPr lang="it-IT" sz="2000" i="1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looks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appunto, della stessa scena.</a:t>
            </a:r>
          </a:p>
          <a:p>
            <a:pPr lvl="0" algn="just"/>
            <a:endParaRPr lang="it-IT" sz="2000" dirty="0">
              <a:solidFill>
                <a:schemeClr val="tx1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  <a:p>
            <a:pPr lvl="0" algn="just"/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I look indipendenti possono appartenere ad una finestra mobile nell’intorno del pixel di interesse della singola immagine, quindi si parla di </a:t>
            </a:r>
            <a:r>
              <a:rPr lang="it-IT" sz="2000" i="1" dirty="0">
                <a:solidFill>
                  <a:srgbClr val="FF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multi-look spaziale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, oppure, in presenza di una collezione di immagini SAR sulla stessa area, attraverso la media nel tempo delle acquisizioni (</a:t>
            </a:r>
            <a:r>
              <a:rPr lang="it-IT" sz="2000" i="1" dirty="0">
                <a:solidFill>
                  <a:srgbClr val="FF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multi-look temporale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).</a:t>
            </a:r>
          </a:p>
          <a:p>
            <a:pPr lvl="0" algn="just"/>
            <a:endParaRPr lang="it-IT" sz="2000" dirty="0">
              <a:solidFill>
                <a:schemeClr val="tx1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  <a:p>
            <a:pPr lvl="0" algn="just"/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In generale, il multi-look spaziale introduce una attenuazione dello </a:t>
            </a:r>
            <a:r>
              <a:rPr lang="it-IT" sz="2000" dirty="0" err="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speckle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al prezzo della degradazione della risoluzione spaziale.</a:t>
            </a:r>
          </a:p>
          <a:p>
            <a:pPr lvl="0" algn="just"/>
            <a:endParaRPr lang="it-IT" sz="2000" dirty="0">
              <a:solidFill>
                <a:schemeClr val="tx1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29F449B7-7E16-3B46-BDE8-2C533E2897AF}"/>
              </a:ext>
            </a:extLst>
          </p:cNvPr>
          <p:cNvSpPr txBox="1">
            <a:spLocks/>
          </p:cNvSpPr>
          <p:nvPr/>
        </p:nvSpPr>
        <p:spPr>
          <a:xfrm>
            <a:off x="440531" y="303722"/>
            <a:ext cx="7553325" cy="474154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9pPr>
          </a:lstStyle>
          <a:p>
            <a:r>
              <a:rPr lang="en-US" kern="0" dirty="0"/>
              <a:t>Radar </a:t>
            </a:r>
            <a:r>
              <a:rPr lang="en-US" kern="0" dirty="0" err="1"/>
              <a:t>d’Immagine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259500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64672" y="927591"/>
            <a:ext cx="2998870" cy="3213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206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Multi-Look Spaziale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2" y="2357434"/>
            <a:ext cx="3348038" cy="21717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16868"/>
            <a:ext cx="3348038" cy="21717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2357434"/>
            <a:ext cx="3348038" cy="21717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4698000"/>
            <a:ext cx="3348038" cy="21717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38175" y="4602750"/>
            <a:ext cx="2625367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206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SLC single-look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005002" y="1850014"/>
            <a:ext cx="2625367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>
                <a:solidFill>
                  <a:srgbClr val="FFFF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3x3 multi-look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005001" y="4171521"/>
            <a:ext cx="2625367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>
                <a:solidFill>
                  <a:srgbClr val="FFFF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5x5 multi-look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005000" y="6528962"/>
            <a:ext cx="2625367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>
                <a:solidFill>
                  <a:srgbClr val="FFFF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7x7 multi-look</a:t>
            </a:r>
          </a:p>
        </p:txBody>
      </p:sp>
      <p:graphicFrame>
        <p:nvGraphicFramePr>
          <p:cNvPr id="14" name="Tabella 13"/>
          <p:cNvGraphicFramePr>
            <a:graphicFrameLocks noGrp="1"/>
          </p:cNvGraphicFramePr>
          <p:nvPr/>
        </p:nvGraphicFramePr>
        <p:xfrm>
          <a:off x="3909543" y="2703120"/>
          <a:ext cx="1080000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CasellaDiTesto 14"/>
          <p:cNvSpPr txBox="1"/>
          <p:nvPr/>
        </p:nvSpPr>
        <p:spPr>
          <a:xfrm>
            <a:off x="3136859" y="3800400"/>
            <a:ext cx="2625367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206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media mobile</a:t>
            </a: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393993DC-8479-1542-9854-F61513AEBC27}"/>
              </a:ext>
            </a:extLst>
          </p:cNvPr>
          <p:cNvSpPr txBox="1">
            <a:spLocks/>
          </p:cNvSpPr>
          <p:nvPr/>
        </p:nvSpPr>
        <p:spPr>
          <a:xfrm>
            <a:off x="440531" y="303722"/>
            <a:ext cx="7553325" cy="474154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9pPr>
          </a:lstStyle>
          <a:p>
            <a:r>
              <a:rPr lang="en-US" kern="0" dirty="0">
                <a:latin typeface="Calibri" panose="020F0502020204030204" pitchFamily="34" charset="0"/>
                <a:cs typeface="Calibri" panose="020F0502020204030204" pitchFamily="34" charset="0"/>
              </a:rPr>
              <a:t>Radar </a:t>
            </a:r>
            <a:r>
              <a:rPr lang="en-US" kern="0" dirty="0" err="1">
                <a:latin typeface="Calibri" panose="020F0502020204030204" pitchFamily="34" charset="0"/>
                <a:cs typeface="Calibri" panose="020F0502020204030204" pitchFamily="34" charset="0"/>
              </a:rPr>
              <a:t>d’Immagine</a:t>
            </a:r>
            <a:endParaRPr lang="en-US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6233B734-4847-934F-9338-282D88C93E6C}"/>
              </a:ext>
            </a:extLst>
          </p:cNvPr>
          <p:cNvSpPr/>
          <p:nvPr/>
        </p:nvSpPr>
        <p:spPr>
          <a:xfrm>
            <a:off x="4067944" y="6450426"/>
            <a:ext cx="1668717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© </a:t>
            </a:r>
            <a:r>
              <a:rPr lang="it-IT" altLang="it-IT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Irea</a:t>
            </a:r>
            <a:r>
              <a:rPr lang="it-IT" alt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-CNR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05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wo stacking approaches. A)'Cascaded' interferograms: every SAR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950" y="2167374"/>
            <a:ext cx="2368549" cy="236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903472" y="928271"/>
            <a:ext cx="2998870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Multi-Look Temporale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171825" cy="20574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45288"/>
            <a:ext cx="3171825" cy="20574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00600"/>
            <a:ext cx="3171825" cy="20574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297" y="2373888"/>
            <a:ext cx="3524250" cy="2286000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 rot="5400000">
            <a:off x="1385888" y="4305935"/>
            <a:ext cx="40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.…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546459" y="1718846"/>
            <a:ext cx="2625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>
                <a:solidFill>
                  <a:srgbClr val="FFFF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07/12/2011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546459" y="3844369"/>
            <a:ext cx="2625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>
                <a:solidFill>
                  <a:srgbClr val="FFFF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09/02/2012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546459" y="6519446"/>
            <a:ext cx="2625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>
                <a:solidFill>
                  <a:srgbClr val="FFFF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12/03/2012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3048001" y="4755288"/>
            <a:ext cx="2625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media temporale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861A3395-7350-C947-9F06-AADAC69890F1}"/>
              </a:ext>
            </a:extLst>
          </p:cNvPr>
          <p:cNvSpPr txBox="1">
            <a:spLocks/>
          </p:cNvSpPr>
          <p:nvPr/>
        </p:nvSpPr>
        <p:spPr>
          <a:xfrm>
            <a:off x="440531" y="303722"/>
            <a:ext cx="7553325" cy="474154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9pPr>
          </a:lstStyle>
          <a:p>
            <a:r>
              <a:rPr lang="en-US" kern="0" dirty="0"/>
              <a:t>Radar </a:t>
            </a:r>
            <a:r>
              <a:rPr lang="en-US" kern="0" dirty="0" err="1"/>
              <a:t>d’Immagine</a:t>
            </a:r>
            <a:endParaRPr lang="en-US" kern="0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31D88EC-C05F-3948-921F-7978FCEA91A3}"/>
              </a:ext>
            </a:extLst>
          </p:cNvPr>
          <p:cNvSpPr/>
          <p:nvPr/>
        </p:nvSpPr>
        <p:spPr>
          <a:xfrm>
            <a:off x="4067944" y="6450426"/>
            <a:ext cx="1668717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© </a:t>
            </a:r>
            <a:r>
              <a:rPr lang="it-IT" altLang="it-IT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Irea</a:t>
            </a:r>
            <a:r>
              <a:rPr lang="it-IT" alt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-CNR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307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606280" y="820912"/>
            <a:ext cx="2998870" cy="3213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Approcci Non Locali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546459" y="6519446"/>
            <a:ext cx="2625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>
                <a:solidFill>
                  <a:srgbClr val="FFFF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12/03/2012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861A3395-7350-C947-9F06-AADAC69890F1}"/>
              </a:ext>
            </a:extLst>
          </p:cNvPr>
          <p:cNvSpPr txBox="1">
            <a:spLocks/>
          </p:cNvSpPr>
          <p:nvPr/>
        </p:nvSpPr>
        <p:spPr>
          <a:xfrm>
            <a:off x="440531" y="303722"/>
            <a:ext cx="7553325" cy="474154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9pPr>
          </a:lstStyle>
          <a:p>
            <a:r>
              <a:rPr lang="en-US" kern="0" dirty="0"/>
              <a:t>Radar </a:t>
            </a:r>
            <a:r>
              <a:rPr lang="en-US" kern="0" dirty="0" err="1"/>
              <a:t>d’Immagine</a:t>
            </a:r>
            <a:endParaRPr lang="en-US" kern="0" dirty="0"/>
          </a:p>
        </p:txBody>
      </p:sp>
      <p:pic>
        <p:nvPicPr>
          <p:cNvPr id="15" name="Immagine 1" descr="Schermata 2014-11-03 a 17.29.41.png">
            <a:extLst>
              <a:ext uri="{FF2B5EF4-FFF2-40B4-BE49-F238E27FC236}">
                <a16:creationId xmlns:a16="http://schemas.microsoft.com/office/drawing/2014/main" id="{78911E24-8796-1A4F-8BFB-49170E00B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25281"/>
            <a:ext cx="3859213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2" descr="Schermata 2014-11-03 a 17.28.50.png">
            <a:extLst>
              <a:ext uri="{FF2B5EF4-FFF2-40B4-BE49-F238E27FC236}">
                <a16:creationId xmlns:a16="http://schemas.microsoft.com/office/drawing/2014/main" id="{6529A02C-99C6-6746-84F7-1BE522B43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60"/>
            <a:ext cx="2508250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 descr="Immagine che contiene motore&#10;&#10;Descrizione generata automaticamente">
            <a:extLst>
              <a:ext uri="{FF2B5EF4-FFF2-40B4-BE49-F238E27FC236}">
                <a16:creationId xmlns:a16="http://schemas.microsoft.com/office/drawing/2014/main" id="{615D2818-B922-6D4A-9DDF-6C85FF544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776334"/>
            <a:ext cx="3348038" cy="21717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79A812F-3135-794A-8610-18D5E83345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5" y="3805751"/>
            <a:ext cx="3348038" cy="21717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FCDF81F-1CBF-E346-90EF-73A9171B4ABB}"/>
              </a:ext>
            </a:extLst>
          </p:cNvPr>
          <p:cNvSpPr/>
          <p:nvPr/>
        </p:nvSpPr>
        <p:spPr>
          <a:xfrm>
            <a:off x="4067944" y="6450426"/>
            <a:ext cx="1668717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© </a:t>
            </a:r>
            <a:r>
              <a:rPr lang="it-IT" altLang="it-IT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Irea</a:t>
            </a:r>
            <a:r>
              <a:rPr lang="it-IT" alt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-CNR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7505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7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161925" y="1268235"/>
            <a:ext cx="8820150" cy="472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spcAft>
                <a:spcPct val="40000"/>
              </a:spcAft>
              <a:tabLst>
                <a:tab pos="1168400" algn="l"/>
                <a:tab pos="2327275" algn="l"/>
                <a:tab pos="3140075" algn="l"/>
                <a:tab pos="4572000" algn="l"/>
                <a:tab pos="6184900" algn="l"/>
                <a:tab pos="7620000" algn="l"/>
              </a:tabLst>
            </a:pPr>
            <a:r>
              <a:rPr lang="en-US" sz="1800" b="1" dirty="0">
                <a:solidFill>
                  <a:schemeClr val="tx1"/>
                </a:solidFill>
                <a:latin typeface="Calibri" pitchFamily="34" charset="0"/>
              </a:rPr>
              <a:t>satellite	owner	band	resolution	look angle	swath	lifetime</a:t>
            </a:r>
          </a:p>
          <a:p>
            <a:pPr>
              <a:lnSpc>
                <a:spcPct val="150000"/>
              </a:lnSpc>
              <a:tabLst>
                <a:tab pos="1168400" algn="l"/>
                <a:tab pos="2327275" algn="l"/>
                <a:tab pos="3140075" algn="l"/>
                <a:tab pos="4572000" algn="l"/>
                <a:tab pos="6184900" algn="l"/>
                <a:tab pos="7620000" algn="l"/>
              </a:tabLst>
            </a:pPr>
            <a:r>
              <a:rPr lang="en-US" sz="1600" dirty="0">
                <a:solidFill>
                  <a:schemeClr val="tx1"/>
                </a:solidFill>
                <a:latin typeface="Calibri" pitchFamily="34" charset="0"/>
              </a:rPr>
              <a:t>ERS-1	ESA	C	25 m	23°	100 km	1991-2000</a:t>
            </a:r>
          </a:p>
          <a:p>
            <a:pPr>
              <a:lnSpc>
                <a:spcPct val="150000"/>
              </a:lnSpc>
              <a:tabLst>
                <a:tab pos="1168400" algn="l"/>
                <a:tab pos="2327275" algn="l"/>
                <a:tab pos="3140075" algn="l"/>
                <a:tab pos="4572000" algn="l"/>
                <a:tab pos="6184900" algn="l"/>
                <a:tab pos="7620000" algn="l"/>
              </a:tabLst>
            </a:pPr>
            <a:r>
              <a:rPr lang="en-US" sz="1600" dirty="0">
                <a:solidFill>
                  <a:schemeClr val="tx1"/>
                </a:solidFill>
                <a:latin typeface="Calibri" pitchFamily="34" charset="0"/>
              </a:rPr>
              <a:t>ERS-2	ESA	C	25 m	23°	100 km	1995-2012 </a:t>
            </a:r>
          </a:p>
          <a:p>
            <a:pPr>
              <a:lnSpc>
                <a:spcPct val="150000"/>
              </a:lnSpc>
              <a:tabLst>
                <a:tab pos="1168400" algn="l"/>
                <a:tab pos="2327275" algn="l"/>
                <a:tab pos="3140075" algn="l"/>
                <a:tab pos="4572000" algn="l"/>
                <a:tab pos="6184900" algn="l"/>
                <a:tab pos="7620000" algn="l"/>
              </a:tabLst>
            </a:pPr>
            <a:r>
              <a:rPr lang="en-US" sz="1600" dirty="0">
                <a:solidFill>
                  <a:schemeClr val="tx1"/>
                </a:solidFill>
                <a:latin typeface="Calibri" pitchFamily="34" charset="0"/>
              </a:rPr>
              <a:t>Radarsat-1	Canada	C	10 m - 100 m	20°- 59°	50 - 500 km	1995-2013</a:t>
            </a:r>
          </a:p>
          <a:p>
            <a:pPr>
              <a:lnSpc>
                <a:spcPct val="150000"/>
              </a:lnSpc>
              <a:tabLst>
                <a:tab pos="1168400" algn="l"/>
                <a:tab pos="2327275" algn="l"/>
                <a:tab pos="3140075" algn="l"/>
                <a:tab pos="4572000" algn="l"/>
                <a:tab pos="6184900" algn="l"/>
                <a:tab pos="7620000" algn="l"/>
              </a:tabLst>
            </a:pPr>
            <a:r>
              <a:rPr lang="en-US" sz="1600" dirty="0">
                <a:solidFill>
                  <a:schemeClr val="tx1"/>
                </a:solidFill>
                <a:latin typeface="Calibri" pitchFamily="34" charset="0"/>
              </a:rPr>
              <a:t>ENVISAT	ESA	C	25 m - 1 km	15°- 40°	100 - 400 km	2002-2012</a:t>
            </a:r>
          </a:p>
          <a:p>
            <a:pPr>
              <a:lnSpc>
                <a:spcPct val="150000"/>
              </a:lnSpc>
              <a:tabLst>
                <a:tab pos="1168400" algn="l"/>
                <a:tab pos="2327275" algn="l"/>
                <a:tab pos="3140075" algn="l"/>
                <a:tab pos="4572000" algn="l"/>
                <a:tab pos="6184900" algn="l"/>
                <a:tab pos="7620000" algn="l"/>
              </a:tabLst>
            </a:pPr>
            <a:r>
              <a:rPr lang="en-US" sz="1600" dirty="0">
                <a:solidFill>
                  <a:schemeClr val="tx1"/>
                </a:solidFill>
                <a:latin typeface="Calibri" pitchFamily="34" charset="0"/>
              </a:rPr>
              <a:t>ALOS	Japan	L	10 m -100 m 	35°- 41°	70 - 360 km	2006-2011</a:t>
            </a:r>
          </a:p>
          <a:p>
            <a:pPr>
              <a:lnSpc>
                <a:spcPct val="150000"/>
              </a:lnSpc>
              <a:tabLst>
                <a:tab pos="1168400" algn="l"/>
                <a:tab pos="2327275" algn="l"/>
                <a:tab pos="3140075" algn="l"/>
                <a:tab pos="4572000" algn="l"/>
                <a:tab pos="6184900" algn="l"/>
                <a:tab pos="7620000" algn="l"/>
              </a:tabLst>
            </a:pPr>
            <a:r>
              <a:rPr lang="en-US" sz="1600" dirty="0">
                <a:solidFill>
                  <a:schemeClr val="tx1"/>
                </a:solidFill>
                <a:latin typeface="Calibri" pitchFamily="34" charset="0"/>
              </a:rPr>
              <a:t>Cosmo	Italy	X	ca. 1 m - 16 m	…	…	2007-</a:t>
            </a:r>
          </a:p>
          <a:p>
            <a:pPr>
              <a:lnSpc>
                <a:spcPct val="150000"/>
              </a:lnSpc>
              <a:tabLst>
                <a:tab pos="1168400" algn="l"/>
                <a:tab pos="2327275" algn="l"/>
                <a:tab pos="3140075" algn="l"/>
                <a:tab pos="4572000" algn="l"/>
                <a:tab pos="6184900" algn="l"/>
                <a:tab pos="7620000" algn="l"/>
              </a:tabLst>
            </a:pPr>
            <a:r>
              <a:rPr lang="en-US" sz="1600" dirty="0" err="1">
                <a:solidFill>
                  <a:schemeClr val="tx1"/>
                </a:solidFill>
                <a:latin typeface="Calibri" pitchFamily="34" charset="0"/>
              </a:rPr>
              <a:t>TerraSAR</a:t>
            </a:r>
            <a:r>
              <a:rPr lang="en-US" sz="1600" dirty="0">
                <a:solidFill>
                  <a:schemeClr val="tx1"/>
                </a:solidFill>
                <a:latin typeface="Calibri" pitchFamily="34" charset="0"/>
              </a:rPr>
              <a:t>-X	Germany	X	1 m - 16 m	15°- 60°	10 - 100 km	2007/2010-</a:t>
            </a:r>
            <a:br>
              <a:rPr lang="en-US" sz="1600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Calibri" pitchFamily="34" charset="0"/>
              </a:rPr>
              <a:t>&amp; </a:t>
            </a:r>
            <a:r>
              <a:rPr lang="en-US" sz="1600" dirty="0" err="1">
                <a:solidFill>
                  <a:schemeClr val="tx1"/>
                </a:solidFill>
                <a:latin typeface="Calibri" pitchFamily="34" charset="0"/>
              </a:rPr>
              <a:t>TanDEM</a:t>
            </a:r>
            <a:r>
              <a:rPr lang="en-US" sz="1600" dirty="0">
                <a:solidFill>
                  <a:schemeClr val="tx1"/>
                </a:solidFill>
                <a:latin typeface="Calibri" pitchFamily="34" charset="0"/>
              </a:rPr>
              <a:t>-X</a:t>
            </a:r>
          </a:p>
          <a:p>
            <a:pPr>
              <a:lnSpc>
                <a:spcPct val="150000"/>
              </a:lnSpc>
              <a:tabLst>
                <a:tab pos="1168400" algn="l"/>
                <a:tab pos="2327275" algn="l"/>
                <a:tab pos="3140075" algn="l"/>
                <a:tab pos="4572000" algn="l"/>
                <a:tab pos="6184900" algn="l"/>
                <a:tab pos="7620000" algn="l"/>
              </a:tabLst>
            </a:pPr>
            <a:r>
              <a:rPr lang="en-US" sz="1600" dirty="0">
                <a:solidFill>
                  <a:schemeClr val="tx1"/>
                </a:solidFill>
                <a:latin typeface="Calibri" pitchFamily="34" charset="0"/>
              </a:rPr>
              <a:t>Radarsat-2	Canada	C	3 m - 100 m	15°- 59° 	10 - 500 km	2007-</a:t>
            </a:r>
          </a:p>
          <a:p>
            <a:pPr>
              <a:lnSpc>
                <a:spcPct val="150000"/>
              </a:lnSpc>
              <a:tabLst>
                <a:tab pos="1168400" algn="l"/>
                <a:tab pos="2327275" algn="l"/>
                <a:tab pos="3140075" algn="l"/>
                <a:tab pos="4572000" algn="l"/>
                <a:tab pos="6184900" algn="l"/>
                <a:tab pos="7620000" algn="l"/>
              </a:tabLst>
            </a:pPr>
            <a:r>
              <a:rPr lang="en-US" sz="1600" dirty="0">
                <a:solidFill>
                  <a:schemeClr val="tx1"/>
                </a:solidFill>
                <a:latin typeface="Calibri" pitchFamily="34" charset="0"/>
              </a:rPr>
              <a:t>ALOS-2	Japan	L	3 m – 100 m	8°-70°	25 – 350 km	2014?-</a:t>
            </a:r>
          </a:p>
          <a:p>
            <a:pPr>
              <a:lnSpc>
                <a:spcPct val="150000"/>
              </a:lnSpc>
              <a:tabLst>
                <a:tab pos="1168400" algn="l"/>
                <a:tab pos="2327275" algn="l"/>
                <a:tab pos="3140075" algn="l"/>
                <a:tab pos="4572000" algn="l"/>
                <a:tab pos="6184900" algn="l"/>
                <a:tab pos="7620000" algn="l"/>
              </a:tabLst>
            </a:pPr>
            <a:r>
              <a:rPr lang="en-US" sz="1600" dirty="0">
                <a:solidFill>
                  <a:schemeClr val="tx1"/>
                </a:solidFill>
                <a:latin typeface="Calibri" pitchFamily="34" charset="0"/>
              </a:rPr>
              <a:t>Sentinel-1	ESA	C	5 m – 50 m	20°-46°	20 - 400 km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	</a:t>
            </a:r>
            <a:r>
              <a:rPr lang="en-US" sz="1600" dirty="0">
                <a:solidFill>
                  <a:schemeClr val="tx1"/>
                </a:solidFill>
                <a:latin typeface="Calibri" pitchFamily="34" charset="0"/>
              </a:rPr>
              <a:t>2014?-</a:t>
            </a:r>
          </a:p>
        </p:txBody>
      </p:sp>
      <p:sp>
        <p:nvSpPr>
          <p:cNvPr id="30" name="Textfeld 19"/>
          <p:cNvSpPr txBox="1"/>
          <p:nvPr/>
        </p:nvSpPr>
        <p:spPr>
          <a:xfrm>
            <a:off x="427143" y="777876"/>
            <a:ext cx="2796407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schemeClr val="tx1"/>
                </a:solidFill>
                <a:latin typeface="Calibri" pitchFamily="34" charset="0"/>
              </a:rPr>
              <a:t>Courtesy</a:t>
            </a:r>
            <a:r>
              <a:rPr lang="de-DE" sz="24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de-DE" sz="2400" dirty="0" err="1">
                <a:solidFill>
                  <a:schemeClr val="tx1"/>
                </a:solidFill>
                <a:latin typeface="Calibri" pitchFamily="34" charset="0"/>
              </a:rPr>
              <a:t>of</a:t>
            </a:r>
            <a:r>
              <a:rPr lang="de-DE" sz="2400" dirty="0">
                <a:solidFill>
                  <a:schemeClr val="tx1"/>
                </a:solidFill>
                <a:latin typeface="Calibri" pitchFamily="34" charset="0"/>
              </a:rPr>
              <a:t> SAR-EDU</a:t>
            </a:r>
          </a:p>
        </p:txBody>
      </p:sp>
    </p:spTree>
    <p:extLst>
      <p:ext uri="{BB962C8B-B14F-4D97-AF65-F5344CB8AC3E}">
        <p14:creationId xmlns:p14="http://schemas.microsoft.com/office/powerpoint/2010/main" val="89201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74984"/>
            <a:ext cx="184731" cy="34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>
              <a:solidFill>
                <a:schemeClr val="tx1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174984"/>
            <a:ext cx="184731" cy="34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Radar </a:t>
            </a:r>
            <a:r>
              <a:rPr lang="en-US" dirty="0" err="1">
                <a:solidFill>
                  <a:schemeClr val="tx1"/>
                </a:solidFill>
              </a:rPr>
              <a:t>d’Immagine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0" name="Group 3"/>
          <p:cNvGrpSpPr>
            <a:grpSpLocks/>
          </p:cNvGrpSpPr>
          <p:nvPr/>
        </p:nvGrpSpPr>
        <p:grpSpPr bwMode="auto">
          <a:xfrm>
            <a:off x="163507" y="906483"/>
            <a:ext cx="3544397" cy="3386613"/>
            <a:chOff x="480" y="1104"/>
            <a:chExt cx="2543" cy="2736"/>
          </a:xfrm>
        </p:grpSpPr>
        <p:pic>
          <p:nvPicPr>
            <p:cNvPr id="31" name="Picture 4" descr="full"/>
            <p:cNvPicPr>
              <a:picLocks noChangeAspect="1" noChangeArrowheads="1"/>
            </p:cNvPicPr>
            <p:nvPr/>
          </p:nvPicPr>
          <p:blipFill>
            <a:blip r:embed="rId3" cstate="print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104"/>
              <a:ext cx="2543" cy="2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5"/>
            <p:cNvSpPr>
              <a:spLocks noChangeArrowheads="1"/>
            </p:cNvSpPr>
            <p:nvPr/>
          </p:nvSpPr>
          <p:spPr bwMode="auto">
            <a:xfrm>
              <a:off x="2016" y="2160"/>
              <a:ext cx="144" cy="96"/>
            </a:xfrm>
            <a:prstGeom prst="rect">
              <a:avLst/>
            </a:prstGeom>
            <a:noFill/>
            <a:ln w="9525">
              <a:solidFill>
                <a:srgbClr val="FF99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33" name="Picture 6" descr="op_dlr"/>
          <p:cNvPicPr>
            <a:picLocks noChangeAspect="1" noChangeArrowheads="1"/>
          </p:cNvPicPr>
          <p:nvPr/>
        </p:nvPicPr>
        <p:blipFill>
          <a:blip r:embed="rId4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1365271"/>
            <a:ext cx="3890962" cy="3425825"/>
          </a:xfrm>
          <a:prstGeom prst="rect">
            <a:avLst/>
          </a:prstGeom>
          <a:noFill/>
          <a:ln w="1905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Line 7"/>
          <p:cNvSpPr>
            <a:spLocks noChangeShapeType="1"/>
          </p:cNvSpPr>
          <p:nvPr/>
        </p:nvSpPr>
        <p:spPr bwMode="auto">
          <a:xfrm flipV="1">
            <a:off x="2570668" y="1935517"/>
            <a:ext cx="2114560" cy="296843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chemeClr val="tx1"/>
              </a:solidFill>
            </a:endParaRP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233338" y="4421703"/>
            <a:ext cx="3617912" cy="40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CA" sz="1100" dirty="0">
                <a:latin typeface="Calibri" pitchFamily="34" charset="0"/>
                <a:cs typeface="Raavi" pitchFamily="2"/>
              </a:rPr>
              <a:t>ENVISAT / ASAR  IM 2  </a:t>
            </a:r>
            <a:r>
              <a:rPr lang="en-CA" sz="1100" dirty="0" err="1">
                <a:latin typeface="Calibri" pitchFamily="34" charset="0"/>
                <a:cs typeface="Raavi" pitchFamily="2"/>
              </a:rPr>
              <a:t>Oberpfaffenhofen</a:t>
            </a:r>
            <a:r>
              <a:rPr lang="en-CA" sz="1100" dirty="0">
                <a:latin typeface="Calibri" pitchFamily="34" charset="0"/>
                <a:cs typeface="Raavi" pitchFamily="2"/>
              </a:rPr>
              <a:t> 100 km x 100 km;</a:t>
            </a:r>
            <a:br>
              <a:rPr lang="en-CA" sz="1100" dirty="0">
                <a:latin typeface="Calibri" pitchFamily="34" charset="0"/>
                <a:cs typeface="Raavi" pitchFamily="2"/>
              </a:rPr>
            </a:br>
            <a:r>
              <a:rPr lang="en-CA" sz="1100" dirty="0">
                <a:latin typeface="Calibri" pitchFamily="34" charset="0"/>
                <a:cs typeface="Raavi" pitchFamily="2"/>
              </a:rPr>
              <a:t>25 m resolution (© ESA)</a:t>
            </a:r>
          </a:p>
        </p:txBody>
      </p:sp>
      <p:grpSp>
        <p:nvGrpSpPr>
          <p:cNvPr id="36" name="Group 15"/>
          <p:cNvGrpSpPr>
            <a:grpSpLocks/>
          </p:cNvGrpSpPr>
          <p:nvPr/>
        </p:nvGrpSpPr>
        <p:grpSpPr bwMode="auto">
          <a:xfrm>
            <a:off x="4538126" y="2365955"/>
            <a:ext cx="4117977" cy="3586163"/>
            <a:chOff x="2581" y="962"/>
            <a:chExt cx="2594" cy="2259"/>
          </a:xfrm>
        </p:grpSpPr>
        <p:pic>
          <p:nvPicPr>
            <p:cNvPr id="37" name="Picture 12" descr="cropped-bright--8bit-HS-IMAGE_HH_SRA_spot_041"/>
            <p:cNvPicPr>
              <a:picLocks noChangeAspect="1" noChangeArrowheads="1"/>
            </p:cNvPicPr>
            <p:nvPr/>
          </p:nvPicPr>
          <p:blipFill>
            <a:blip r:embed="rId5" cstate="print">
              <a:lum bright="12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464733">
              <a:off x="2581" y="962"/>
              <a:ext cx="2495" cy="2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Rectangle 13"/>
            <p:cNvSpPr>
              <a:spLocks noChangeArrowheads="1"/>
            </p:cNvSpPr>
            <p:nvPr/>
          </p:nvSpPr>
          <p:spPr bwMode="auto">
            <a:xfrm rot="19301233">
              <a:off x="4070" y="2916"/>
              <a:ext cx="1105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100" dirty="0" err="1">
                  <a:solidFill>
                    <a:schemeClr val="tx1"/>
                  </a:solidFill>
                  <a:latin typeface="Calibri" pitchFamily="34" charset="0"/>
                </a:rPr>
                <a:t>TerraSAR</a:t>
              </a:r>
              <a:r>
                <a:rPr lang="de-DE" sz="1100" dirty="0">
                  <a:solidFill>
                    <a:schemeClr val="tx1"/>
                  </a:solidFill>
                  <a:latin typeface="Calibri" pitchFamily="34" charset="0"/>
                </a:rPr>
                <a:t>-X Spotlight Image</a:t>
              </a:r>
              <a:br>
                <a:rPr lang="de-DE" sz="1100" dirty="0">
                  <a:solidFill>
                    <a:schemeClr val="tx1"/>
                  </a:solidFill>
                  <a:latin typeface="Calibri" pitchFamily="34" charset="0"/>
                </a:rPr>
              </a:br>
              <a:r>
                <a:rPr lang="de-DE" sz="1100" dirty="0">
                  <a:solidFill>
                    <a:schemeClr val="tx1"/>
                  </a:solidFill>
                  <a:latin typeface="Calibri" pitchFamily="34" charset="0"/>
                </a:rPr>
                <a:t>2 m </a:t>
              </a:r>
              <a:r>
                <a:rPr lang="de-DE" sz="1100" dirty="0" err="1">
                  <a:solidFill>
                    <a:schemeClr val="tx1"/>
                  </a:solidFill>
                  <a:latin typeface="Calibri" pitchFamily="34" charset="0"/>
                </a:rPr>
                <a:t>resolution</a:t>
              </a:r>
              <a:endParaRPr lang="de-DE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</p:grpSp>
      <p:sp>
        <p:nvSpPr>
          <p:cNvPr id="40" name="Textfeld 19"/>
          <p:cNvSpPr txBox="1"/>
          <p:nvPr/>
        </p:nvSpPr>
        <p:spPr>
          <a:xfrm>
            <a:off x="92365" y="5671130"/>
            <a:ext cx="2796407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schemeClr val="tx1"/>
                </a:solidFill>
                <a:latin typeface="Calibri" pitchFamily="34" charset="0"/>
              </a:rPr>
              <a:t>Courtesy</a:t>
            </a:r>
            <a:r>
              <a:rPr lang="de-DE" sz="24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de-DE" sz="2400" dirty="0" err="1">
                <a:solidFill>
                  <a:schemeClr val="tx1"/>
                </a:solidFill>
                <a:latin typeface="Calibri" pitchFamily="34" charset="0"/>
              </a:rPr>
              <a:t>of</a:t>
            </a:r>
            <a:r>
              <a:rPr lang="de-DE" sz="2400" dirty="0">
                <a:solidFill>
                  <a:schemeClr val="tx1"/>
                </a:solidFill>
                <a:latin typeface="Calibri" pitchFamily="34" charset="0"/>
              </a:rPr>
              <a:t> SAR-EDU</a:t>
            </a:r>
          </a:p>
        </p:txBody>
      </p:sp>
    </p:spTree>
    <p:extLst>
      <p:ext uri="{BB962C8B-B14F-4D97-AF65-F5344CB8AC3E}">
        <p14:creationId xmlns:p14="http://schemas.microsoft.com/office/powerpoint/2010/main" val="12343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58775" y="980728"/>
            <a:ext cx="7885633" cy="495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L’obiettivo di un </a:t>
            </a:r>
            <a:r>
              <a:rPr lang="it-IT" altLang="it-IT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radar di immagine 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è fornire mappe radar 2D di zone (o bersagli) di interesse.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La formazione delle immagini è legata al principio di funzionamento del radar classico.</a:t>
            </a:r>
            <a:endParaRPr lang="it-IT" altLang="it-IT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L’immagine radar è una mappa bidimensionale (</a:t>
            </a:r>
            <a:r>
              <a:rPr lang="it-IT" altLang="it-IT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range-azimuth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) in scala di grigi. Ogni pixel dell’immagine radar (cella di risoluzione) ha un’intensità (livello di grigio) legata alla </a:t>
            </a:r>
            <a:r>
              <a:rPr lang="it-IT" altLang="it-IT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sezione radar 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degli </a:t>
            </a:r>
            <a:r>
              <a:rPr lang="it-IT" altLang="it-IT" dirty="0" err="1">
                <a:latin typeface="Calibri" charset="0"/>
                <a:ea typeface="Calibri" charset="0"/>
                <a:cs typeface="Calibri" charset="0"/>
              </a:rPr>
              <a:t>scatteratori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 contenuti all’interno della cella di risoluzione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La dimensione della cella di risoluzione dipende dalle caratteristiche del sensore (risoluzione in </a:t>
            </a:r>
            <a:r>
              <a:rPr lang="it-IT" altLang="it-IT" dirty="0" err="1">
                <a:latin typeface="Calibri" charset="0"/>
                <a:ea typeface="Calibri" charset="0"/>
                <a:cs typeface="Calibri" charset="0"/>
              </a:rPr>
              <a:t>range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 e in </a:t>
            </a:r>
            <a:r>
              <a:rPr lang="it-IT" altLang="it-IT" dirty="0" err="1">
                <a:latin typeface="Calibri" charset="0"/>
                <a:ea typeface="Calibri" charset="0"/>
                <a:cs typeface="Calibri" charset="0"/>
              </a:rPr>
              <a:t>azimuth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Esistono diversi sistemi di radar da immagine (RAR, </a:t>
            </a:r>
            <a:r>
              <a:rPr lang="it-IT" altLang="it-IT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SAR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15849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7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  <p:pic>
        <p:nvPicPr>
          <p:cNvPr id="6" name="Picture 2" descr="http://www.dlr.de/eo/Portaldata/1/Resources/portal_news/newsarchiv2010_5/oel_kreisel_hir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" y="1197108"/>
            <a:ext cx="4347493" cy="425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dlr.de/eo/Portaldata/1/Resources/portal_news/newsarchiv2010_5/oel_deephorizon_hir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27888"/>
            <a:ext cx="4309418" cy="287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10"/>
          <p:cNvSpPr/>
          <p:nvPr/>
        </p:nvSpPr>
        <p:spPr>
          <a:xfrm>
            <a:off x="6778057" y="3212976"/>
            <a:ext cx="2259273" cy="378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 err="1">
                <a:solidFill>
                  <a:schemeClr val="tx1"/>
                </a:solidFill>
                <a:latin typeface="Calibri" pitchFamily="34" charset="0"/>
              </a:rPr>
              <a:t>Deepwater</a:t>
            </a:r>
            <a:r>
              <a:rPr lang="de-DE" sz="20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Calibri" pitchFamily="34" charset="0"/>
              </a:rPr>
              <a:t>Horizon</a:t>
            </a:r>
            <a:r>
              <a:rPr lang="de-DE" sz="2000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9" name="Rechteck 11"/>
          <p:cNvSpPr/>
          <p:nvPr/>
        </p:nvSpPr>
        <p:spPr>
          <a:xfrm>
            <a:off x="5436096" y="1516722"/>
            <a:ext cx="2729593" cy="378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>
                <a:solidFill>
                  <a:schemeClr val="tx1"/>
                </a:solidFill>
                <a:latin typeface="Calibri" pitchFamily="34" charset="0"/>
              </a:rPr>
              <a:t>TerraSAR-X, </a:t>
            </a:r>
            <a:r>
              <a:rPr lang="de-DE" sz="2000" dirty="0" err="1">
                <a:solidFill>
                  <a:schemeClr val="tx1"/>
                </a:solidFill>
                <a:latin typeface="Calibri" pitchFamily="34" charset="0"/>
              </a:rPr>
              <a:t>July</a:t>
            </a:r>
            <a:r>
              <a:rPr lang="de-DE" sz="2000" dirty="0">
                <a:solidFill>
                  <a:schemeClr val="tx1"/>
                </a:solidFill>
                <a:latin typeface="Calibri" pitchFamily="34" charset="0"/>
              </a:rPr>
              <a:t> 9, 2010 </a:t>
            </a:r>
          </a:p>
        </p:txBody>
      </p:sp>
      <p:sp>
        <p:nvSpPr>
          <p:cNvPr id="10" name="Textfeld 13"/>
          <p:cNvSpPr txBox="1"/>
          <p:nvPr/>
        </p:nvSpPr>
        <p:spPr>
          <a:xfrm>
            <a:off x="467544" y="6021288"/>
            <a:ext cx="10390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err="1">
                <a:solidFill>
                  <a:schemeClr val="bg1"/>
                </a:solidFill>
                <a:latin typeface="Calibri" pitchFamily="34" charset="0"/>
              </a:rPr>
              <a:t>TerraSAR</a:t>
            </a:r>
            <a:r>
              <a:rPr lang="de-DE" sz="900" dirty="0">
                <a:solidFill>
                  <a:schemeClr val="bg1"/>
                </a:solidFill>
                <a:latin typeface="Calibri" pitchFamily="34" charset="0"/>
              </a:rPr>
              <a:t>-X © DLR</a:t>
            </a:r>
          </a:p>
        </p:txBody>
      </p:sp>
      <p:sp>
        <p:nvSpPr>
          <p:cNvPr id="11" name="Rechteck 2"/>
          <p:cNvSpPr/>
          <p:nvPr/>
        </p:nvSpPr>
        <p:spPr>
          <a:xfrm>
            <a:off x="4355976" y="6294512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de-DE" sz="900" dirty="0">
                <a:solidFill>
                  <a:schemeClr val="bg1"/>
                </a:solidFill>
                <a:latin typeface="Calibri" panose="020F0502020204030204" pitchFamily="34" charset="0"/>
              </a:rPr>
              <a:t>© Bill </a:t>
            </a:r>
            <a:r>
              <a:rPr lang="de-DE" sz="900" dirty="0" err="1">
                <a:solidFill>
                  <a:schemeClr val="bg1"/>
                </a:solidFill>
                <a:latin typeface="Calibri" panose="020F0502020204030204" pitchFamily="34" charset="0"/>
              </a:rPr>
              <a:t>Emery</a:t>
            </a:r>
            <a:r>
              <a:rPr lang="de-DE" sz="900" dirty="0">
                <a:solidFill>
                  <a:schemeClr val="bg1"/>
                </a:solidFill>
                <a:latin typeface="Calibri" panose="020F0502020204030204" pitchFamily="34" charset="0"/>
              </a:rPr>
              <a:t>, University </a:t>
            </a:r>
            <a:r>
              <a:rPr lang="de-DE" sz="900" dirty="0" err="1">
                <a:solidFill>
                  <a:schemeClr val="bg1"/>
                </a:solidFill>
                <a:latin typeface="Calibri" panose="020F0502020204030204" pitchFamily="34" charset="0"/>
              </a:rPr>
              <a:t>of</a:t>
            </a:r>
            <a:r>
              <a:rPr lang="de-DE" sz="900" dirty="0">
                <a:solidFill>
                  <a:schemeClr val="bg1"/>
                </a:solidFill>
                <a:latin typeface="Calibri" panose="020F0502020204030204" pitchFamily="34" charset="0"/>
              </a:rPr>
              <a:t> Colorado</a:t>
            </a:r>
          </a:p>
        </p:txBody>
      </p:sp>
      <p:sp>
        <p:nvSpPr>
          <p:cNvPr id="14" name="Textfeld 19"/>
          <p:cNvSpPr txBox="1"/>
          <p:nvPr/>
        </p:nvSpPr>
        <p:spPr>
          <a:xfrm>
            <a:off x="92365" y="5671130"/>
            <a:ext cx="2796407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schemeClr val="tx1"/>
                </a:solidFill>
                <a:latin typeface="Calibri" pitchFamily="34" charset="0"/>
              </a:rPr>
              <a:t>Courtesy</a:t>
            </a:r>
            <a:r>
              <a:rPr lang="de-DE" sz="24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de-DE" sz="2400" dirty="0" err="1">
                <a:solidFill>
                  <a:schemeClr val="tx1"/>
                </a:solidFill>
                <a:latin typeface="Calibri" pitchFamily="34" charset="0"/>
              </a:rPr>
              <a:t>of</a:t>
            </a:r>
            <a:r>
              <a:rPr lang="de-DE" sz="2400" dirty="0">
                <a:solidFill>
                  <a:schemeClr val="tx1"/>
                </a:solidFill>
                <a:latin typeface="Calibri" pitchFamily="34" charset="0"/>
              </a:rPr>
              <a:t> SAR-EDU</a:t>
            </a:r>
          </a:p>
        </p:txBody>
      </p:sp>
    </p:spTree>
    <p:extLst>
      <p:ext uri="{BB962C8B-B14F-4D97-AF65-F5344CB8AC3E}">
        <p14:creationId xmlns:p14="http://schemas.microsoft.com/office/powerpoint/2010/main" val="163808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7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  <p:sp>
        <p:nvSpPr>
          <p:cNvPr id="10" name="Textfeld 13"/>
          <p:cNvSpPr txBox="1"/>
          <p:nvPr/>
        </p:nvSpPr>
        <p:spPr>
          <a:xfrm>
            <a:off x="467544" y="6021288"/>
            <a:ext cx="10390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err="1">
                <a:solidFill>
                  <a:schemeClr val="bg1"/>
                </a:solidFill>
                <a:latin typeface="Calibri" pitchFamily="34" charset="0"/>
              </a:rPr>
              <a:t>TerraSAR</a:t>
            </a:r>
            <a:r>
              <a:rPr lang="de-DE" sz="900" dirty="0">
                <a:solidFill>
                  <a:schemeClr val="bg1"/>
                </a:solidFill>
                <a:latin typeface="Calibri" pitchFamily="34" charset="0"/>
              </a:rPr>
              <a:t>-X © DLR</a:t>
            </a:r>
          </a:p>
        </p:txBody>
      </p:sp>
      <p:sp>
        <p:nvSpPr>
          <p:cNvPr id="11" name="Rechteck 2"/>
          <p:cNvSpPr/>
          <p:nvPr/>
        </p:nvSpPr>
        <p:spPr>
          <a:xfrm>
            <a:off x="4355976" y="6294512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de-DE" sz="900" dirty="0">
                <a:solidFill>
                  <a:schemeClr val="bg1"/>
                </a:solidFill>
                <a:latin typeface="Calibri" panose="020F0502020204030204" pitchFamily="34" charset="0"/>
              </a:rPr>
              <a:t>© Bill </a:t>
            </a:r>
            <a:r>
              <a:rPr lang="de-DE" sz="900" dirty="0" err="1">
                <a:solidFill>
                  <a:schemeClr val="bg1"/>
                </a:solidFill>
                <a:latin typeface="Calibri" panose="020F0502020204030204" pitchFamily="34" charset="0"/>
              </a:rPr>
              <a:t>Emery</a:t>
            </a:r>
            <a:r>
              <a:rPr lang="de-DE" sz="900" dirty="0">
                <a:solidFill>
                  <a:schemeClr val="bg1"/>
                </a:solidFill>
                <a:latin typeface="Calibri" panose="020F0502020204030204" pitchFamily="34" charset="0"/>
              </a:rPr>
              <a:t>, University </a:t>
            </a:r>
            <a:r>
              <a:rPr lang="de-DE" sz="900" dirty="0" err="1">
                <a:solidFill>
                  <a:schemeClr val="bg1"/>
                </a:solidFill>
                <a:latin typeface="Calibri" panose="020F0502020204030204" pitchFamily="34" charset="0"/>
              </a:rPr>
              <a:t>of</a:t>
            </a:r>
            <a:r>
              <a:rPr lang="de-DE" sz="900" dirty="0">
                <a:solidFill>
                  <a:schemeClr val="bg1"/>
                </a:solidFill>
                <a:latin typeface="Calibri" panose="020F0502020204030204" pitchFamily="34" charset="0"/>
              </a:rPr>
              <a:t> Colorado</a:t>
            </a:r>
          </a:p>
        </p:txBody>
      </p:sp>
      <p:sp>
        <p:nvSpPr>
          <p:cNvPr id="14" name="Textfeld 19"/>
          <p:cNvSpPr txBox="1"/>
          <p:nvPr/>
        </p:nvSpPr>
        <p:spPr>
          <a:xfrm>
            <a:off x="92365" y="5671130"/>
            <a:ext cx="2796407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schemeClr val="tx1"/>
                </a:solidFill>
                <a:latin typeface="Calibri" pitchFamily="34" charset="0"/>
              </a:rPr>
              <a:t>Courtesy</a:t>
            </a:r>
            <a:r>
              <a:rPr lang="de-DE" sz="24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de-DE" sz="2400" dirty="0" err="1">
                <a:solidFill>
                  <a:schemeClr val="tx1"/>
                </a:solidFill>
                <a:latin typeface="Calibri" pitchFamily="34" charset="0"/>
              </a:rPr>
              <a:t>of</a:t>
            </a:r>
            <a:r>
              <a:rPr lang="de-DE" sz="2400" dirty="0">
                <a:solidFill>
                  <a:schemeClr val="tx1"/>
                </a:solidFill>
                <a:latin typeface="Calibri" pitchFamily="34" charset="0"/>
              </a:rPr>
              <a:t> SAR-EDU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11" y="904966"/>
            <a:ext cx="4642664" cy="485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263" y="1624368"/>
            <a:ext cx="3252788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1"/>
          <p:cNvSpPr/>
          <p:nvPr/>
        </p:nvSpPr>
        <p:spPr>
          <a:xfrm>
            <a:off x="5246684" y="1169205"/>
            <a:ext cx="1055738" cy="378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>
                <a:solidFill>
                  <a:schemeClr val="tx1"/>
                </a:solidFill>
                <a:latin typeface="Calibri" pitchFamily="34" charset="0"/>
              </a:rPr>
              <a:t>ENVISAT</a:t>
            </a:r>
          </a:p>
        </p:txBody>
      </p:sp>
    </p:spTree>
    <p:extLst>
      <p:ext uri="{BB962C8B-B14F-4D97-AF65-F5344CB8AC3E}">
        <p14:creationId xmlns:p14="http://schemas.microsoft.com/office/powerpoint/2010/main" val="101908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7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  <p:pic>
        <p:nvPicPr>
          <p:cNvPr id="15" name="Immagine 5" descr="ottica_b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328738"/>
            <a:ext cx="475456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tangolo 21"/>
          <p:cNvSpPr>
            <a:spLocks noChangeArrowheads="1"/>
          </p:cNvSpPr>
          <p:nvPr/>
        </p:nvSpPr>
        <p:spPr bwMode="auto">
          <a:xfrm>
            <a:off x="2719388" y="3775075"/>
            <a:ext cx="642937" cy="669925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pic>
        <p:nvPicPr>
          <p:cNvPr id="18" name="Immagine 17" descr="tre_d_nol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070" y="3742689"/>
            <a:ext cx="3005762" cy="24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 descr="interferogramma_nola.pn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5" t="5394" r="28452" b="11925"/>
          <a:stretch/>
        </p:blipFill>
        <p:spPr bwMode="auto">
          <a:xfrm>
            <a:off x="5436096" y="1521580"/>
            <a:ext cx="2405052" cy="222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555776" y="5793063"/>
            <a:ext cx="8640763" cy="4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Immagini COSMO-</a:t>
            </a:r>
            <a:r>
              <a:rPr lang="it-IT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SkyMed</a:t>
            </a:r>
            <a:r>
              <a:rPr lang="it-IT" altLang="it-IT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©</a:t>
            </a:r>
            <a:endParaRPr lang="it-IT" sz="24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8481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7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555776" y="5793063"/>
            <a:ext cx="8640763" cy="4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Immagini </a:t>
            </a:r>
            <a:r>
              <a:rPr lang="it-IT" sz="24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Sentinel</a:t>
            </a:r>
            <a:endParaRPr lang="it-IT" sz="24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053" y="977209"/>
            <a:ext cx="7092280" cy="4548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E539FFB6-795F-6248-87EB-2DCF96C43CFA}"/>
              </a:ext>
            </a:extLst>
          </p:cNvPr>
          <p:cNvSpPr/>
          <p:nvPr/>
        </p:nvSpPr>
        <p:spPr>
          <a:xfrm>
            <a:off x="4067944" y="6450426"/>
            <a:ext cx="1668717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© </a:t>
            </a:r>
            <a:r>
              <a:rPr lang="it-IT" altLang="it-IT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Irea</a:t>
            </a:r>
            <a:r>
              <a:rPr lang="it-IT" altLang="it-IT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-CNR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684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5">
            <a:extLst>
              <a:ext uri="{FF2B5EF4-FFF2-40B4-BE49-F238E27FC236}">
                <a16:creationId xmlns:a16="http://schemas.microsoft.com/office/drawing/2014/main" id="{9AFC2D33-56B2-45AE-A6BE-C434B5A378E7}"/>
              </a:ext>
            </a:extLst>
          </p:cNvPr>
          <p:cNvSpPr txBox="1">
            <a:spLocks/>
          </p:cNvSpPr>
          <p:nvPr/>
        </p:nvSpPr>
        <p:spPr>
          <a:xfrm>
            <a:off x="201075" y="777876"/>
            <a:ext cx="7598320" cy="163174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it-IT" sz="2400" kern="0" dirty="0"/>
              <a:t>Un tipico radar d’immagine è costituito da un trasmettitore e da un ricevitore che operano su una piattaforma in movimento, come un aereo o un satellite.</a:t>
            </a:r>
          </a:p>
        </p:txBody>
      </p:sp>
      <p:pic>
        <p:nvPicPr>
          <p:cNvPr id="12" name="Segnaposto immagine 6">
            <a:extLst>
              <a:ext uri="{FF2B5EF4-FFF2-40B4-BE49-F238E27FC236}">
                <a16:creationId xmlns:a16="http://schemas.microsoft.com/office/drawing/2014/main" id="{62206C62-CB08-4EDE-A576-3DC94CE4438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5" r="12275"/>
          <a:stretch>
            <a:fillRect/>
          </a:stretch>
        </p:blipFill>
        <p:spPr bwMode="auto">
          <a:xfrm>
            <a:off x="0" y="2060848"/>
            <a:ext cx="3672408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83E5394-A185-4386-98D6-02E3B50BA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154" y="2098075"/>
            <a:ext cx="4675111" cy="309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egnaposto testo 5">
            <a:extLst>
              <a:ext uri="{FF2B5EF4-FFF2-40B4-BE49-F238E27FC236}">
                <a16:creationId xmlns:a16="http://schemas.microsoft.com/office/drawing/2014/main" id="{9AFC2D33-56B2-45AE-A6BE-C434B5A378E7}"/>
              </a:ext>
            </a:extLst>
          </p:cNvPr>
          <p:cNvSpPr txBox="1">
            <a:spLocks/>
          </p:cNvSpPr>
          <p:nvPr/>
        </p:nvSpPr>
        <p:spPr>
          <a:xfrm>
            <a:off x="4217193" y="5191306"/>
            <a:ext cx="4730654" cy="57606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400" kern="0" dirty="0"/>
              <a:t>Geometria di acquisizione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400" kern="0" dirty="0" err="1"/>
              <a:t>Azimuth</a:t>
            </a:r>
            <a:r>
              <a:rPr lang="it-IT" sz="2400" kern="0" dirty="0"/>
              <a:t>, </a:t>
            </a:r>
            <a:r>
              <a:rPr lang="it-IT" sz="2400" kern="0" dirty="0" err="1"/>
              <a:t>Range</a:t>
            </a:r>
            <a:r>
              <a:rPr lang="it-IT" sz="2400" kern="0" dirty="0"/>
              <a:t> and Ground </a:t>
            </a:r>
            <a:r>
              <a:rPr lang="it-IT" sz="2400" kern="0" dirty="0" err="1"/>
              <a:t>Range</a:t>
            </a:r>
            <a:endParaRPr lang="it-IT" sz="2400" kern="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400" kern="0" dirty="0" err="1"/>
              <a:t>Swath</a:t>
            </a:r>
            <a:endParaRPr lang="it-IT" sz="2400" kern="0" dirty="0"/>
          </a:p>
        </p:txBody>
      </p:sp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664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  <p:sp>
        <p:nvSpPr>
          <p:cNvPr id="48" name="Text Box 4">
            <a:extLst>
              <a:ext uri="{FF2B5EF4-FFF2-40B4-BE49-F238E27FC236}">
                <a16:creationId xmlns:a16="http://schemas.microsoft.com/office/drawing/2014/main" id="{8D3D13FB-1365-DB45-AC53-5911F9900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955" y="795526"/>
            <a:ext cx="871061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just">
              <a:spcBef>
                <a:spcPct val="50000"/>
              </a:spcBef>
              <a:defRPr sz="2000">
                <a:solidFill>
                  <a:srgbClr val="002060"/>
                </a:solidFill>
                <a:latin typeface="Tahoma" pitchFamily="34" charset="0"/>
              </a:defRPr>
            </a:lvl1pPr>
          </a:lstStyle>
          <a:p>
            <a:r>
              <a:rPr lang="en-US" sz="1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 </a:t>
            </a:r>
            <a:r>
              <a:rPr lang="en-US" sz="18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sistemi</a:t>
            </a:r>
            <a:r>
              <a:rPr lang="en-US" sz="1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di Imaging Radar </a:t>
            </a:r>
            <a:r>
              <a:rPr lang="en-US" sz="18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sono</a:t>
            </a:r>
            <a:r>
              <a:rPr lang="en-US" sz="1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sensibili</a:t>
            </a:r>
            <a:r>
              <a:rPr lang="en-US" sz="1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alla</a:t>
            </a:r>
            <a:r>
              <a:rPr lang="en-US" sz="1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radiazione</a:t>
            </a:r>
            <a:r>
              <a:rPr lang="en-US" sz="1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elettromagnetica</a:t>
            </a:r>
            <a:r>
              <a:rPr lang="en-US" sz="1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riflessa</a:t>
            </a:r>
            <a:r>
              <a:rPr lang="en-US" sz="1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dalla</a:t>
            </a:r>
            <a:r>
              <a:rPr lang="en-US" sz="1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scena</a:t>
            </a:r>
            <a:r>
              <a:rPr lang="en-US" sz="1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osservata</a:t>
            </a:r>
            <a:r>
              <a:rPr lang="en-US" sz="1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L’intensità</a:t>
            </a:r>
            <a:r>
              <a:rPr lang="en-US" sz="1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misurata</a:t>
            </a:r>
            <a:r>
              <a:rPr lang="en-US" sz="1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può</a:t>
            </a:r>
            <a:r>
              <a:rPr lang="en-US" sz="1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dipendere</a:t>
            </a:r>
            <a:r>
              <a:rPr lang="en-US" sz="1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dalla</a:t>
            </a:r>
            <a:r>
              <a:rPr lang="en-US" sz="1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lunghezza</a:t>
            </a:r>
            <a:r>
              <a:rPr lang="en-US" sz="1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d’onda</a:t>
            </a:r>
            <a:r>
              <a:rPr lang="en-US" sz="18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trasmessa</a:t>
            </a:r>
            <a:endParaRPr lang="en-US" sz="180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9" name="Picture 3">
            <a:extLst>
              <a:ext uri="{FF2B5EF4-FFF2-40B4-BE49-F238E27FC236}">
                <a16:creationId xmlns:a16="http://schemas.microsoft.com/office/drawing/2014/main" id="{74FF504E-6975-2E48-A0A3-BC1CF2390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129" y="1454555"/>
            <a:ext cx="2822623" cy="180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http://www.crisp.nus.edu.sg/%7Eresearch/tutorial/shortwv.gif">
            <a:extLst>
              <a:ext uri="{FF2B5EF4-FFF2-40B4-BE49-F238E27FC236}">
                <a16:creationId xmlns:a16="http://schemas.microsoft.com/office/drawing/2014/main" id="{805246A3-6905-1A4B-B4A0-C3AC7F7E2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749" y="1632124"/>
            <a:ext cx="211455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http://history.nasa.gov/JPL-93-24/p53a.jpg">
            <a:extLst>
              <a:ext uri="{FF2B5EF4-FFF2-40B4-BE49-F238E27FC236}">
                <a16:creationId xmlns:a16="http://schemas.microsoft.com/office/drawing/2014/main" id="{910381C4-AD9C-2E49-916B-6912CACAC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690" y="3194224"/>
            <a:ext cx="2061373" cy="362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http://earth.esa.int/applications/data_util/SARDOCS/_icons/c3_parameter_affecting.jpg">
            <a:extLst>
              <a:ext uri="{FF2B5EF4-FFF2-40B4-BE49-F238E27FC236}">
                <a16:creationId xmlns:a16="http://schemas.microsoft.com/office/drawing/2014/main" id="{33338363-78A3-F84D-90E1-EAA604207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87006"/>
            <a:ext cx="3946145" cy="304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401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F78CDB28-D76D-BA41-BF5C-47E28F2BA6A9}"/>
                  </a:ext>
                </a:extLst>
              </p:cNvPr>
              <p:cNvSpPr txBox="1"/>
              <p:nvPr/>
            </p:nvSpPr>
            <p:spPr>
              <a:xfrm>
                <a:off x="4330161" y="1399742"/>
                <a:ext cx="5627484" cy="1963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8650"/>
                <a14:m>
                  <m:oMath xmlns:m="http://schemas.openxmlformats.org/officeDocument/2006/math">
                    <m:r>
                      <a:rPr lang="it-IT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𝜗</m:t>
                    </m:r>
                  </m:oMath>
                </a14:m>
                <a:r>
                  <a:rPr lang="it-IT" dirty="0">
                    <a:solidFill>
                      <a:schemeClr val="accent2">
                        <a:lumMod val="75000"/>
                      </a:schemeClr>
                    </a:solidFill>
                  </a:rPr>
                  <a:t>	: angolo di Incidenza</a:t>
                </a:r>
              </a:p>
              <a:p>
                <a:pPr defTabSz="628650"/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accent2">
                        <a:lumMod val="75000"/>
                      </a:schemeClr>
                    </a:solidFill>
                  </a:rPr>
                  <a:t>	: </a:t>
                </a:r>
                <a:r>
                  <a:rPr lang="it-IT" dirty="0" err="1">
                    <a:solidFill>
                      <a:schemeClr val="accent2">
                        <a:lumMod val="75000"/>
                      </a:schemeClr>
                    </a:solidFill>
                  </a:rPr>
                  <a:t>range</a:t>
                </a:r>
                <a:r>
                  <a:rPr lang="it-IT" dirty="0">
                    <a:solidFill>
                      <a:schemeClr val="accent2">
                        <a:lumMod val="75000"/>
                      </a:schemeClr>
                    </a:solidFill>
                  </a:rPr>
                  <a:t> a centro scena</a:t>
                </a:r>
              </a:p>
              <a:p>
                <a:pPr defTabSz="628650"/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accent2">
                        <a:lumMod val="75000"/>
                      </a:schemeClr>
                    </a:solidFill>
                  </a:rPr>
                  <a:t>	: estensione della scena in </a:t>
                </a:r>
                <a:r>
                  <a:rPr lang="it-IT" dirty="0" err="1">
                    <a:solidFill>
                      <a:schemeClr val="accent2">
                        <a:lumMod val="75000"/>
                      </a:schemeClr>
                    </a:solidFill>
                  </a:rPr>
                  <a:t>range</a:t>
                </a:r>
                <a:endParaRPr lang="it-IT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defTabSz="628650"/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𝑔𝑟𝑜𝑢𝑛𝑑</m:t>
                        </m:r>
                      </m:sub>
                    </m:sSub>
                    <m:r>
                      <a:rPr lang="it-IT" b="0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it-IT" dirty="0">
                    <a:solidFill>
                      <a:schemeClr val="accent2">
                        <a:lumMod val="75000"/>
                      </a:schemeClr>
                    </a:solidFill>
                  </a:rPr>
                  <a:t>: estensione della scena in </a:t>
                </a:r>
                <a:r>
                  <a:rPr lang="it-IT" dirty="0" err="1">
                    <a:solidFill>
                      <a:schemeClr val="accent2">
                        <a:lumMod val="75000"/>
                      </a:schemeClr>
                    </a:solidFill>
                  </a:rPr>
                  <a:t>ground</a:t>
                </a:r>
                <a:r>
                  <a:rPr lang="it-IT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it-IT" dirty="0" err="1">
                    <a:solidFill>
                      <a:schemeClr val="accent2">
                        <a:lumMod val="75000"/>
                      </a:schemeClr>
                    </a:solidFill>
                  </a:rPr>
                  <a:t>range</a:t>
                </a:r>
                <a:endParaRPr lang="it-IT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defTabSz="628650"/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𝑛𝑒𝑎𝑟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accent2">
                        <a:lumMod val="75000"/>
                      </a:schemeClr>
                    </a:solidFill>
                  </a:rPr>
                  <a:t>	: </a:t>
                </a:r>
                <a:r>
                  <a:rPr lang="it-IT" dirty="0" err="1">
                    <a:solidFill>
                      <a:schemeClr val="accent2">
                        <a:lumMod val="75000"/>
                      </a:schemeClr>
                    </a:solidFill>
                  </a:rPr>
                  <a:t>Near</a:t>
                </a:r>
                <a:r>
                  <a:rPr lang="it-IT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it-IT" dirty="0" err="1">
                    <a:solidFill>
                      <a:schemeClr val="accent2">
                        <a:lumMod val="75000"/>
                      </a:schemeClr>
                    </a:solidFill>
                  </a:rPr>
                  <a:t>range</a:t>
                </a:r>
                <a:endParaRPr lang="it-IT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defTabSz="628650"/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𝑓𝑎𝑟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accent2">
                        <a:lumMod val="75000"/>
                      </a:schemeClr>
                    </a:solidFill>
                  </a:rPr>
                  <a:t>	: Far </a:t>
                </a:r>
                <a:r>
                  <a:rPr lang="it-IT" dirty="0" err="1">
                    <a:solidFill>
                      <a:schemeClr val="accent2">
                        <a:lumMod val="75000"/>
                      </a:schemeClr>
                    </a:solidFill>
                  </a:rPr>
                  <a:t>range</a:t>
                </a:r>
                <a:endParaRPr lang="it-IT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defTabSz="628650"/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it-IT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𝑟𝑔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accent2">
                        <a:lumMod val="75000"/>
                      </a:schemeClr>
                    </a:solidFill>
                  </a:rPr>
                  <a:t>	: dimensione dell’antenna in </a:t>
                </a:r>
                <a:r>
                  <a:rPr lang="it-IT" dirty="0" err="1">
                    <a:solidFill>
                      <a:schemeClr val="accent2">
                        <a:lumMod val="75000"/>
                      </a:schemeClr>
                    </a:solidFill>
                  </a:rPr>
                  <a:t>range</a:t>
                </a:r>
                <a:endParaRPr lang="it-IT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F78CDB28-D76D-BA41-BF5C-47E28F2BA6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161" y="1399742"/>
                <a:ext cx="5627484" cy="1963551"/>
              </a:xfrm>
              <a:prstGeom prst="rect">
                <a:avLst/>
              </a:prstGeom>
              <a:blipFill>
                <a:blip r:embed="rId4"/>
                <a:stretch>
                  <a:fillRect t="-2581" b="-32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5" descr="CSG 1, 2 (COSMO-SkyMed 2nd Gen.) - Gunter's Space Page">
            <a:extLst>
              <a:ext uri="{FF2B5EF4-FFF2-40B4-BE49-F238E27FC236}">
                <a16:creationId xmlns:a16="http://schemas.microsoft.com/office/drawing/2014/main" id="{69B5164D-4EAA-1A4E-B9DA-047107682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14017">
            <a:off x="454034" y="1417736"/>
            <a:ext cx="1608945" cy="83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igura a mano libera 14">
            <a:extLst>
              <a:ext uri="{FF2B5EF4-FFF2-40B4-BE49-F238E27FC236}">
                <a16:creationId xmlns:a16="http://schemas.microsoft.com/office/drawing/2014/main" id="{2433E5CD-07C9-F544-832E-C627D6622725}"/>
              </a:ext>
            </a:extLst>
          </p:cNvPr>
          <p:cNvSpPr/>
          <p:nvPr/>
        </p:nvSpPr>
        <p:spPr>
          <a:xfrm>
            <a:off x="1543665" y="2003411"/>
            <a:ext cx="6830785" cy="3761625"/>
          </a:xfrm>
          <a:custGeom>
            <a:avLst/>
            <a:gdLst>
              <a:gd name="connsiteX0" fmla="*/ 0 w 6912077"/>
              <a:gd name="connsiteY0" fmla="*/ 0 h 3785419"/>
              <a:gd name="connsiteX1" fmla="*/ 2762864 w 6912077"/>
              <a:gd name="connsiteY1" fmla="*/ 3755922 h 3785419"/>
              <a:gd name="connsiteX2" fmla="*/ 6912077 w 6912077"/>
              <a:gd name="connsiteY2" fmla="*/ 3785419 h 3785419"/>
              <a:gd name="connsiteX3" fmla="*/ 0 w 6912077"/>
              <a:gd name="connsiteY3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12077" h="3785419">
                <a:moveTo>
                  <a:pt x="0" y="0"/>
                </a:moveTo>
                <a:lnTo>
                  <a:pt x="2762864" y="3755922"/>
                </a:lnTo>
                <a:lnTo>
                  <a:pt x="6912077" y="378541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Line 24">
            <a:extLst>
              <a:ext uri="{FF2B5EF4-FFF2-40B4-BE49-F238E27FC236}">
                <a16:creationId xmlns:a16="http://schemas.microsoft.com/office/drawing/2014/main" id="{FF9ABF86-3D18-8C46-AF26-85E00D0C36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44004" y="3232150"/>
            <a:ext cx="465729" cy="38720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17" name="Picture 28" descr="C:\Programmi\File comuni\Microsoft Shared\Clipart\cagcat50\NA01441_.wmf">
            <a:extLst>
              <a:ext uri="{FF2B5EF4-FFF2-40B4-BE49-F238E27FC236}">
                <a16:creationId xmlns:a16="http://schemas.microsoft.com/office/drawing/2014/main" id="{F446FDB1-1BD0-4549-97BC-73D97CA2F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418" y="5478968"/>
            <a:ext cx="298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reeform 29">
            <a:extLst>
              <a:ext uri="{FF2B5EF4-FFF2-40B4-BE49-F238E27FC236}">
                <a16:creationId xmlns:a16="http://schemas.microsoft.com/office/drawing/2014/main" id="{6291716E-E7EF-5F41-AB8F-64A1D1581EB7}"/>
              </a:ext>
            </a:extLst>
          </p:cNvPr>
          <p:cNvSpPr>
            <a:spLocks/>
          </p:cNvSpPr>
          <p:nvPr/>
        </p:nvSpPr>
        <p:spPr bwMode="auto">
          <a:xfrm rot="2212577">
            <a:off x="2828620" y="3038484"/>
            <a:ext cx="454025" cy="403225"/>
          </a:xfrm>
          <a:custGeom>
            <a:avLst/>
            <a:gdLst>
              <a:gd name="T0" fmla="*/ 8 w 3713"/>
              <a:gd name="T1" fmla="*/ 0 h 3513"/>
              <a:gd name="T2" fmla="*/ 16 w 3713"/>
              <a:gd name="T3" fmla="*/ 2 h 3513"/>
              <a:gd name="T4" fmla="*/ 25 w 3713"/>
              <a:gd name="T5" fmla="*/ 8 h 3513"/>
              <a:gd name="T6" fmla="*/ 30 w 3713"/>
              <a:gd name="T7" fmla="*/ 16 h 3513"/>
              <a:gd name="T8" fmla="*/ 34 w 3713"/>
              <a:gd name="T9" fmla="*/ 27 h 3513"/>
              <a:gd name="T10" fmla="*/ 39 w 3713"/>
              <a:gd name="T11" fmla="*/ 43 h 3513"/>
              <a:gd name="T12" fmla="*/ 43 w 3713"/>
              <a:gd name="T13" fmla="*/ 64 h 3513"/>
              <a:gd name="T14" fmla="*/ 47 w 3713"/>
              <a:gd name="T15" fmla="*/ 89 h 3513"/>
              <a:gd name="T16" fmla="*/ 51 w 3713"/>
              <a:gd name="T17" fmla="*/ 119 h 3513"/>
              <a:gd name="T18" fmla="*/ 56 w 3713"/>
              <a:gd name="T19" fmla="*/ 153 h 3513"/>
              <a:gd name="T20" fmla="*/ 60 w 3713"/>
              <a:gd name="T21" fmla="*/ 187 h 3513"/>
              <a:gd name="T22" fmla="*/ 64 w 3713"/>
              <a:gd name="T23" fmla="*/ 218 h 3513"/>
              <a:gd name="T24" fmla="*/ 69 w 3713"/>
              <a:gd name="T25" fmla="*/ 242 h 3513"/>
              <a:gd name="T26" fmla="*/ 74 w 3713"/>
              <a:gd name="T27" fmla="*/ 254 h 3513"/>
              <a:gd name="T28" fmla="*/ 79 w 3713"/>
              <a:gd name="T29" fmla="*/ 242 h 3513"/>
              <a:gd name="T30" fmla="*/ 84 w 3713"/>
              <a:gd name="T31" fmla="*/ 211 h 3513"/>
              <a:gd name="T32" fmla="*/ 88 w 3713"/>
              <a:gd name="T33" fmla="*/ 165 h 3513"/>
              <a:gd name="T34" fmla="*/ 92 w 3713"/>
              <a:gd name="T35" fmla="*/ 109 h 3513"/>
              <a:gd name="T36" fmla="*/ 97 w 3713"/>
              <a:gd name="T37" fmla="*/ 55 h 3513"/>
              <a:gd name="T38" fmla="*/ 100 w 3713"/>
              <a:gd name="T39" fmla="*/ 14 h 3513"/>
              <a:gd name="T40" fmla="*/ 106 w 3713"/>
              <a:gd name="T41" fmla="*/ 1 h 3513"/>
              <a:gd name="T42" fmla="*/ 110 w 3713"/>
              <a:gd name="T43" fmla="*/ 27 h 3513"/>
              <a:gd name="T44" fmla="*/ 114 w 3713"/>
              <a:gd name="T45" fmla="*/ 84 h 3513"/>
              <a:gd name="T46" fmla="*/ 119 w 3713"/>
              <a:gd name="T47" fmla="*/ 155 h 3513"/>
              <a:gd name="T48" fmla="*/ 123 w 3713"/>
              <a:gd name="T49" fmla="*/ 220 h 3513"/>
              <a:gd name="T50" fmla="*/ 127 w 3713"/>
              <a:gd name="T51" fmla="*/ 253 h 3513"/>
              <a:gd name="T52" fmla="*/ 132 w 3713"/>
              <a:gd name="T53" fmla="*/ 232 h 3513"/>
              <a:gd name="T54" fmla="*/ 136 w 3713"/>
              <a:gd name="T55" fmla="*/ 167 h 3513"/>
              <a:gd name="T56" fmla="*/ 141 w 3713"/>
              <a:gd name="T57" fmla="*/ 82 h 3513"/>
              <a:gd name="T58" fmla="*/ 145 w 3713"/>
              <a:gd name="T59" fmla="*/ 15 h 3513"/>
              <a:gd name="T60" fmla="*/ 150 w 3713"/>
              <a:gd name="T61" fmla="*/ 5 h 3513"/>
              <a:gd name="T62" fmla="*/ 154 w 3713"/>
              <a:gd name="T63" fmla="*/ 61 h 3513"/>
              <a:gd name="T64" fmla="*/ 158 w 3713"/>
              <a:gd name="T65" fmla="*/ 155 h 3513"/>
              <a:gd name="T66" fmla="*/ 162 w 3713"/>
              <a:gd name="T67" fmla="*/ 235 h 3513"/>
              <a:gd name="T68" fmla="*/ 167 w 3713"/>
              <a:gd name="T69" fmla="*/ 248 h 3513"/>
              <a:gd name="T70" fmla="*/ 172 w 3713"/>
              <a:gd name="T71" fmla="*/ 180 h 3513"/>
              <a:gd name="T72" fmla="*/ 176 w 3713"/>
              <a:gd name="T73" fmla="*/ 74 h 3513"/>
              <a:gd name="T74" fmla="*/ 179 w 3713"/>
              <a:gd name="T75" fmla="*/ 4 h 3513"/>
              <a:gd name="T76" fmla="*/ 184 w 3713"/>
              <a:gd name="T77" fmla="*/ 29 h 3513"/>
              <a:gd name="T78" fmla="*/ 189 w 3713"/>
              <a:gd name="T79" fmla="*/ 133 h 3513"/>
              <a:gd name="T80" fmla="*/ 193 w 3713"/>
              <a:gd name="T81" fmla="*/ 233 h 3513"/>
              <a:gd name="T82" fmla="*/ 198 w 3713"/>
              <a:gd name="T83" fmla="*/ 242 h 3513"/>
              <a:gd name="T84" fmla="*/ 201 w 3713"/>
              <a:gd name="T85" fmla="*/ 145 h 3513"/>
              <a:gd name="T86" fmla="*/ 206 w 3713"/>
              <a:gd name="T87" fmla="*/ 30 h 3513"/>
              <a:gd name="T88" fmla="*/ 211 w 3713"/>
              <a:gd name="T89" fmla="*/ 10 h 3513"/>
              <a:gd name="T90" fmla="*/ 215 w 3713"/>
              <a:gd name="T91" fmla="*/ 111 h 3513"/>
              <a:gd name="T92" fmla="*/ 220 w 3713"/>
              <a:gd name="T93" fmla="*/ 231 h 3513"/>
              <a:gd name="T94" fmla="*/ 224 w 3713"/>
              <a:gd name="T95" fmla="*/ 236 h 3513"/>
              <a:gd name="T96" fmla="*/ 228 w 3713"/>
              <a:gd name="T97" fmla="*/ 116 h 3513"/>
              <a:gd name="T98" fmla="*/ 232 w 3713"/>
              <a:gd name="T99" fmla="*/ 7 h 3513"/>
              <a:gd name="T100" fmla="*/ 237 w 3713"/>
              <a:gd name="T101" fmla="*/ 39 h 3513"/>
              <a:gd name="T102" fmla="*/ 241 w 3713"/>
              <a:gd name="T103" fmla="*/ 180 h 3513"/>
              <a:gd name="T104" fmla="*/ 245 w 3713"/>
              <a:gd name="T105" fmla="*/ 253 h 3513"/>
              <a:gd name="T106" fmla="*/ 250 w 3713"/>
              <a:gd name="T107" fmla="*/ 154 h 3513"/>
              <a:gd name="T108" fmla="*/ 254 w 3713"/>
              <a:gd name="T109" fmla="*/ 18 h 3513"/>
              <a:gd name="T110" fmla="*/ 258 w 3713"/>
              <a:gd name="T111" fmla="*/ 32 h 3513"/>
              <a:gd name="T112" fmla="*/ 263 w 3713"/>
              <a:gd name="T113" fmla="*/ 181 h 3513"/>
              <a:gd name="T114" fmla="*/ 267 w 3713"/>
              <a:gd name="T115" fmla="*/ 252 h 3513"/>
              <a:gd name="T116" fmla="*/ 271 w 3713"/>
              <a:gd name="T117" fmla="*/ 135 h 3513"/>
              <a:gd name="T118" fmla="*/ 276 w 3713"/>
              <a:gd name="T119" fmla="*/ 5 h 3513"/>
              <a:gd name="T120" fmla="*/ 280 w 3713"/>
              <a:gd name="T121" fmla="*/ 68 h 3513"/>
              <a:gd name="T122" fmla="*/ 284 w 3713"/>
              <a:gd name="T123" fmla="*/ 228 h 351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3713" h="3513">
                <a:moveTo>
                  <a:pt x="0" y="0"/>
                </a:moveTo>
                <a:lnTo>
                  <a:pt x="8" y="0"/>
                </a:lnTo>
                <a:lnTo>
                  <a:pt x="15" y="0"/>
                </a:lnTo>
                <a:lnTo>
                  <a:pt x="23" y="0"/>
                </a:lnTo>
                <a:lnTo>
                  <a:pt x="31" y="0"/>
                </a:lnTo>
                <a:lnTo>
                  <a:pt x="39" y="0"/>
                </a:lnTo>
                <a:lnTo>
                  <a:pt x="47" y="0"/>
                </a:lnTo>
                <a:lnTo>
                  <a:pt x="55" y="0"/>
                </a:lnTo>
                <a:lnTo>
                  <a:pt x="63" y="0"/>
                </a:lnTo>
                <a:lnTo>
                  <a:pt x="71" y="0"/>
                </a:lnTo>
                <a:lnTo>
                  <a:pt x="79" y="0"/>
                </a:lnTo>
                <a:lnTo>
                  <a:pt x="87" y="0"/>
                </a:lnTo>
                <a:lnTo>
                  <a:pt x="94" y="0"/>
                </a:lnTo>
                <a:lnTo>
                  <a:pt x="102" y="0"/>
                </a:lnTo>
                <a:lnTo>
                  <a:pt x="110" y="0"/>
                </a:lnTo>
                <a:lnTo>
                  <a:pt x="118" y="0"/>
                </a:lnTo>
                <a:lnTo>
                  <a:pt x="126" y="0"/>
                </a:lnTo>
                <a:lnTo>
                  <a:pt x="134" y="0"/>
                </a:lnTo>
                <a:lnTo>
                  <a:pt x="142" y="8"/>
                </a:lnTo>
                <a:lnTo>
                  <a:pt x="150" y="8"/>
                </a:lnTo>
                <a:lnTo>
                  <a:pt x="158" y="8"/>
                </a:lnTo>
                <a:lnTo>
                  <a:pt x="166" y="8"/>
                </a:lnTo>
                <a:lnTo>
                  <a:pt x="173" y="8"/>
                </a:lnTo>
                <a:lnTo>
                  <a:pt x="181" y="8"/>
                </a:lnTo>
                <a:lnTo>
                  <a:pt x="189" y="16"/>
                </a:lnTo>
                <a:lnTo>
                  <a:pt x="197" y="16"/>
                </a:lnTo>
                <a:lnTo>
                  <a:pt x="205" y="16"/>
                </a:lnTo>
                <a:lnTo>
                  <a:pt x="213" y="24"/>
                </a:lnTo>
                <a:lnTo>
                  <a:pt x="221" y="24"/>
                </a:lnTo>
                <a:lnTo>
                  <a:pt x="229" y="32"/>
                </a:lnTo>
                <a:lnTo>
                  <a:pt x="237" y="32"/>
                </a:lnTo>
                <a:lnTo>
                  <a:pt x="245" y="40"/>
                </a:lnTo>
                <a:lnTo>
                  <a:pt x="252" y="40"/>
                </a:lnTo>
                <a:lnTo>
                  <a:pt x="260" y="40"/>
                </a:lnTo>
                <a:lnTo>
                  <a:pt x="268" y="48"/>
                </a:lnTo>
                <a:lnTo>
                  <a:pt x="276" y="56"/>
                </a:lnTo>
                <a:lnTo>
                  <a:pt x="284" y="64"/>
                </a:lnTo>
                <a:lnTo>
                  <a:pt x="292" y="72"/>
                </a:lnTo>
                <a:lnTo>
                  <a:pt x="300" y="80"/>
                </a:lnTo>
                <a:lnTo>
                  <a:pt x="308" y="87"/>
                </a:lnTo>
                <a:lnTo>
                  <a:pt x="316" y="95"/>
                </a:lnTo>
                <a:lnTo>
                  <a:pt x="324" y="103"/>
                </a:lnTo>
                <a:lnTo>
                  <a:pt x="331" y="111"/>
                </a:lnTo>
                <a:lnTo>
                  <a:pt x="339" y="119"/>
                </a:lnTo>
                <a:lnTo>
                  <a:pt x="339" y="127"/>
                </a:lnTo>
                <a:lnTo>
                  <a:pt x="347" y="135"/>
                </a:lnTo>
                <a:lnTo>
                  <a:pt x="355" y="143"/>
                </a:lnTo>
                <a:lnTo>
                  <a:pt x="355" y="151"/>
                </a:lnTo>
                <a:lnTo>
                  <a:pt x="363" y="159"/>
                </a:lnTo>
                <a:lnTo>
                  <a:pt x="363" y="167"/>
                </a:lnTo>
                <a:lnTo>
                  <a:pt x="363" y="174"/>
                </a:lnTo>
                <a:lnTo>
                  <a:pt x="363" y="182"/>
                </a:lnTo>
                <a:lnTo>
                  <a:pt x="371" y="182"/>
                </a:lnTo>
                <a:lnTo>
                  <a:pt x="371" y="190"/>
                </a:lnTo>
                <a:lnTo>
                  <a:pt x="371" y="198"/>
                </a:lnTo>
                <a:lnTo>
                  <a:pt x="379" y="206"/>
                </a:lnTo>
                <a:lnTo>
                  <a:pt x="379" y="214"/>
                </a:lnTo>
                <a:lnTo>
                  <a:pt x="387" y="222"/>
                </a:lnTo>
                <a:lnTo>
                  <a:pt x="387" y="230"/>
                </a:lnTo>
                <a:lnTo>
                  <a:pt x="395" y="238"/>
                </a:lnTo>
                <a:lnTo>
                  <a:pt x="395" y="246"/>
                </a:lnTo>
                <a:lnTo>
                  <a:pt x="403" y="261"/>
                </a:lnTo>
                <a:lnTo>
                  <a:pt x="403" y="269"/>
                </a:lnTo>
                <a:lnTo>
                  <a:pt x="410" y="277"/>
                </a:lnTo>
                <a:lnTo>
                  <a:pt x="410" y="285"/>
                </a:lnTo>
                <a:lnTo>
                  <a:pt x="418" y="301"/>
                </a:lnTo>
                <a:lnTo>
                  <a:pt x="418" y="309"/>
                </a:lnTo>
                <a:lnTo>
                  <a:pt x="426" y="325"/>
                </a:lnTo>
                <a:lnTo>
                  <a:pt x="434" y="341"/>
                </a:lnTo>
                <a:lnTo>
                  <a:pt x="434" y="349"/>
                </a:lnTo>
                <a:lnTo>
                  <a:pt x="442" y="364"/>
                </a:lnTo>
                <a:lnTo>
                  <a:pt x="442" y="372"/>
                </a:lnTo>
                <a:lnTo>
                  <a:pt x="450" y="388"/>
                </a:lnTo>
                <a:lnTo>
                  <a:pt x="450" y="404"/>
                </a:lnTo>
                <a:lnTo>
                  <a:pt x="458" y="412"/>
                </a:lnTo>
                <a:lnTo>
                  <a:pt x="458" y="428"/>
                </a:lnTo>
                <a:lnTo>
                  <a:pt x="466" y="443"/>
                </a:lnTo>
                <a:lnTo>
                  <a:pt x="466" y="459"/>
                </a:lnTo>
                <a:lnTo>
                  <a:pt x="474" y="467"/>
                </a:lnTo>
                <a:lnTo>
                  <a:pt x="474" y="483"/>
                </a:lnTo>
                <a:lnTo>
                  <a:pt x="482" y="491"/>
                </a:lnTo>
                <a:lnTo>
                  <a:pt x="482" y="507"/>
                </a:lnTo>
                <a:lnTo>
                  <a:pt x="489" y="531"/>
                </a:lnTo>
                <a:lnTo>
                  <a:pt x="489" y="546"/>
                </a:lnTo>
                <a:lnTo>
                  <a:pt x="497" y="562"/>
                </a:lnTo>
                <a:lnTo>
                  <a:pt x="497" y="578"/>
                </a:lnTo>
                <a:lnTo>
                  <a:pt x="505" y="594"/>
                </a:lnTo>
                <a:lnTo>
                  <a:pt x="505" y="610"/>
                </a:lnTo>
                <a:lnTo>
                  <a:pt x="513" y="625"/>
                </a:lnTo>
                <a:lnTo>
                  <a:pt x="513" y="641"/>
                </a:lnTo>
                <a:lnTo>
                  <a:pt x="513" y="657"/>
                </a:lnTo>
                <a:lnTo>
                  <a:pt x="513" y="681"/>
                </a:lnTo>
                <a:lnTo>
                  <a:pt x="521" y="697"/>
                </a:lnTo>
                <a:lnTo>
                  <a:pt x="521" y="720"/>
                </a:lnTo>
                <a:lnTo>
                  <a:pt x="529" y="736"/>
                </a:lnTo>
                <a:lnTo>
                  <a:pt x="529" y="760"/>
                </a:lnTo>
                <a:lnTo>
                  <a:pt x="537" y="768"/>
                </a:lnTo>
                <a:lnTo>
                  <a:pt x="537" y="792"/>
                </a:lnTo>
                <a:lnTo>
                  <a:pt x="545" y="815"/>
                </a:lnTo>
                <a:lnTo>
                  <a:pt x="545" y="831"/>
                </a:lnTo>
                <a:lnTo>
                  <a:pt x="553" y="855"/>
                </a:lnTo>
                <a:lnTo>
                  <a:pt x="553" y="879"/>
                </a:lnTo>
                <a:lnTo>
                  <a:pt x="561" y="902"/>
                </a:lnTo>
                <a:lnTo>
                  <a:pt x="561" y="918"/>
                </a:lnTo>
                <a:lnTo>
                  <a:pt x="569" y="942"/>
                </a:lnTo>
                <a:lnTo>
                  <a:pt x="569" y="966"/>
                </a:lnTo>
                <a:lnTo>
                  <a:pt x="576" y="989"/>
                </a:lnTo>
                <a:lnTo>
                  <a:pt x="576" y="1013"/>
                </a:lnTo>
                <a:lnTo>
                  <a:pt x="584" y="1037"/>
                </a:lnTo>
                <a:lnTo>
                  <a:pt x="584" y="1053"/>
                </a:lnTo>
                <a:lnTo>
                  <a:pt x="592" y="1076"/>
                </a:lnTo>
                <a:lnTo>
                  <a:pt x="592" y="1108"/>
                </a:lnTo>
                <a:lnTo>
                  <a:pt x="600" y="1132"/>
                </a:lnTo>
                <a:lnTo>
                  <a:pt x="600" y="1156"/>
                </a:lnTo>
                <a:lnTo>
                  <a:pt x="608" y="1187"/>
                </a:lnTo>
                <a:lnTo>
                  <a:pt x="608" y="1203"/>
                </a:lnTo>
                <a:lnTo>
                  <a:pt x="616" y="1227"/>
                </a:lnTo>
                <a:lnTo>
                  <a:pt x="616" y="1258"/>
                </a:lnTo>
                <a:lnTo>
                  <a:pt x="624" y="1282"/>
                </a:lnTo>
                <a:lnTo>
                  <a:pt x="624" y="1314"/>
                </a:lnTo>
                <a:lnTo>
                  <a:pt x="632" y="1338"/>
                </a:lnTo>
                <a:lnTo>
                  <a:pt x="632" y="1361"/>
                </a:lnTo>
                <a:lnTo>
                  <a:pt x="640" y="1393"/>
                </a:lnTo>
                <a:lnTo>
                  <a:pt x="640" y="1425"/>
                </a:lnTo>
                <a:lnTo>
                  <a:pt x="648" y="1448"/>
                </a:lnTo>
                <a:lnTo>
                  <a:pt x="648" y="1480"/>
                </a:lnTo>
                <a:lnTo>
                  <a:pt x="655" y="1504"/>
                </a:lnTo>
                <a:lnTo>
                  <a:pt x="655" y="1535"/>
                </a:lnTo>
                <a:lnTo>
                  <a:pt x="663" y="1567"/>
                </a:lnTo>
                <a:lnTo>
                  <a:pt x="663" y="1591"/>
                </a:lnTo>
                <a:lnTo>
                  <a:pt x="663" y="1622"/>
                </a:lnTo>
                <a:lnTo>
                  <a:pt x="663" y="1646"/>
                </a:lnTo>
                <a:lnTo>
                  <a:pt x="671" y="1678"/>
                </a:lnTo>
                <a:lnTo>
                  <a:pt x="671" y="1709"/>
                </a:lnTo>
                <a:lnTo>
                  <a:pt x="679" y="1741"/>
                </a:lnTo>
                <a:lnTo>
                  <a:pt x="679" y="1765"/>
                </a:lnTo>
                <a:lnTo>
                  <a:pt x="687" y="1796"/>
                </a:lnTo>
                <a:lnTo>
                  <a:pt x="687" y="1828"/>
                </a:lnTo>
                <a:lnTo>
                  <a:pt x="695" y="1860"/>
                </a:lnTo>
                <a:lnTo>
                  <a:pt x="695" y="1899"/>
                </a:lnTo>
                <a:lnTo>
                  <a:pt x="703" y="1923"/>
                </a:lnTo>
                <a:lnTo>
                  <a:pt x="703" y="1955"/>
                </a:lnTo>
                <a:lnTo>
                  <a:pt x="711" y="1986"/>
                </a:lnTo>
                <a:lnTo>
                  <a:pt x="711" y="2018"/>
                </a:lnTo>
                <a:lnTo>
                  <a:pt x="719" y="2050"/>
                </a:lnTo>
                <a:lnTo>
                  <a:pt x="719" y="2081"/>
                </a:lnTo>
                <a:lnTo>
                  <a:pt x="727" y="2113"/>
                </a:lnTo>
                <a:lnTo>
                  <a:pt x="727" y="2145"/>
                </a:lnTo>
                <a:lnTo>
                  <a:pt x="734" y="2176"/>
                </a:lnTo>
                <a:lnTo>
                  <a:pt x="734" y="2200"/>
                </a:lnTo>
                <a:lnTo>
                  <a:pt x="742" y="2240"/>
                </a:lnTo>
                <a:lnTo>
                  <a:pt x="742" y="2271"/>
                </a:lnTo>
                <a:lnTo>
                  <a:pt x="742" y="2303"/>
                </a:lnTo>
                <a:lnTo>
                  <a:pt x="750" y="2334"/>
                </a:lnTo>
                <a:lnTo>
                  <a:pt x="750" y="2358"/>
                </a:lnTo>
                <a:lnTo>
                  <a:pt x="758" y="2398"/>
                </a:lnTo>
                <a:lnTo>
                  <a:pt x="758" y="2429"/>
                </a:lnTo>
                <a:lnTo>
                  <a:pt x="766" y="2461"/>
                </a:lnTo>
                <a:lnTo>
                  <a:pt x="766" y="2493"/>
                </a:lnTo>
                <a:lnTo>
                  <a:pt x="774" y="2516"/>
                </a:lnTo>
                <a:lnTo>
                  <a:pt x="774" y="2548"/>
                </a:lnTo>
                <a:lnTo>
                  <a:pt x="782" y="2580"/>
                </a:lnTo>
                <a:lnTo>
                  <a:pt x="782" y="2611"/>
                </a:lnTo>
                <a:lnTo>
                  <a:pt x="790" y="2635"/>
                </a:lnTo>
                <a:lnTo>
                  <a:pt x="790" y="2667"/>
                </a:lnTo>
                <a:lnTo>
                  <a:pt x="798" y="2698"/>
                </a:lnTo>
                <a:lnTo>
                  <a:pt x="798" y="2730"/>
                </a:lnTo>
                <a:lnTo>
                  <a:pt x="806" y="2762"/>
                </a:lnTo>
                <a:lnTo>
                  <a:pt x="806" y="2785"/>
                </a:lnTo>
                <a:lnTo>
                  <a:pt x="806" y="2817"/>
                </a:lnTo>
                <a:lnTo>
                  <a:pt x="806" y="2849"/>
                </a:lnTo>
                <a:lnTo>
                  <a:pt x="813" y="2880"/>
                </a:lnTo>
                <a:lnTo>
                  <a:pt x="813" y="2904"/>
                </a:lnTo>
                <a:lnTo>
                  <a:pt x="821" y="2928"/>
                </a:lnTo>
                <a:lnTo>
                  <a:pt x="821" y="2960"/>
                </a:lnTo>
                <a:lnTo>
                  <a:pt x="829" y="2983"/>
                </a:lnTo>
                <a:lnTo>
                  <a:pt x="829" y="3015"/>
                </a:lnTo>
                <a:lnTo>
                  <a:pt x="837" y="3039"/>
                </a:lnTo>
                <a:lnTo>
                  <a:pt x="837" y="3062"/>
                </a:lnTo>
                <a:lnTo>
                  <a:pt x="845" y="3086"/>
                </a:lnTo>
                <a:lnTo>
                  <a:pt x="845" y="3110"/>
                </a:lnTo>
                <a:lnTo>
                  <a:pt x="853" y="3134"/>
                </a:lnTo>
                <a:lnTo>
                  <a:pt x="853" y="3157"/>
                </a:lnTo>
                <a:lnTo>
                  <a:pt x="861" y="3181"/>
                </a:lnTo>
                <a:lnTo>
                  <a:pt x="861" y="3205"/>
                </a:lnTo>
                <a:lnTo>
                  <a:pt x="869" y="3221"/>
                </a:lnTo>
                <a:lnTo>
                  <a:pt x="869" y="3244"/>
                </a:lnTo>
                <a:lnTo>
                  <a:pt x="877" y="3268"/>
                </a:lnTo>
                <a:lnTo>
                  <a:pt x="877" y="3284"/>
                </a:lnTo>
                <a:lnTo>
                  <a:pt x="885" y="3308"/>
                </a:lnTo>
                <a:lnTo>
                  <a:pt x="885" y="3323"/>
                </a:lnTo>
                <a:lnTo>
                  <a:pt x="892" y="3347"/>
                </a:lnTo>
                <a:lnTo>
                  <a:pt x="892" y="3355"/>
                </a:lnTo>
                <a:lnTo>
                  <a:pt x="900" y="3371"/>
                </a:lnTo>
                <a:lnTo>
                  <a:pt x="900" y="3387"/>
                </a:lnTo>
                <a:lnTo>
                  <a:pt x="908" y="3403"/>
                </a:lnTo>
                <a:lnTo>
                  <a:pt x="908" y="3418"/>
                </a:lnTo>
                <a:lnTo>
                  <a:pt x="916" y="3434"/>
                </a:lnTo>
                <a:lnTo>
                  <a:pt x="916" y="3442"/>
                </a:lnTo>
                <a:lnTo>
                  <a:pt x="924" y="3458"/>
                </a:lnTo>
                <a:lnTo>
                  <a:pt x="924" y="3466"/>
                </a:lnTo>
                <a:lnTo>
                  <a:pt x="932" y="3474"/>
                </a:lnTo>
                <a:lnTo>
                  <a:pt x="932" y="3482"/>
                </a:lnTo>
                <a:lnTo>
                  <a:pt x="940" y="3498"/>
                </a:lnTo>
                <a:lnTo>
                  <a:pt x="948" y="3498"/>
                </a:lnTo>
                <a:lnTo>
                  <a:pt x="956" y="3505"/>
                </a:lnTo>
                <a:lnTo>
                  <a:pt x="956" y="3513"/>
                </a:lnTo>
                <a:lnTo>
                  <a:pt x="964" y="3513"/>
                </a:lnTo>
                <a:lnTo>
                  <a:pt x="971" y="3505"/>
                </a:lnTo>
                <a:lnTo>
                  <a:pt x="979" y="3498"/>
                </a:lnTo>
                <a:lnTo>
                  <a:pt x="987" y="3498"/>
                </a:lnTo>
                <a:lnTo>
                  <a:pt x="987" y="3490"/>
                </a:lnTo>
                <a:lnTo>
                  <a:pt x="995" y="3474"/>
                </a:lnTo>
                <a:lnTo>
                  <a:pt x="995" y="3466"/>
                </a:lnTo>
                <a:lnTo>
                  <a:pt x="1003" y="3458"/>
                </a:lnTo>
                <a:lnTo>
                  <a:pt x="1003" y="3442"/>
                </a:lnTo>
                <a:lnTo>
                  <a:pt x="1011" y="3426"/>
                </a:lnTo>
                <a:lnTo>
                  <a:pt x="1011" y="3411"/>
                </a:lnTo>
                <a:lnTo>
                  <a:pt x="1019" y="3395"/>
                </a:lnTo>
                <a:lnTo>
                  <a:pt x="1019" y="3379"/>
                </a:lnTo>
                <a:lnTo>
                  <a:pt x="1027" y="3355"/>
                </a:lnTo>
                <a:lnTo>
                  <a:pt x="1027" y="3347"/>
                </a:lnTo>
                <a:lnTo>
                  <a:pt x="1035" y="3323"/>
                </a:lnTo>
                <a:lnTo>
                  <a:pt x="1035" y="3300"/>
                </a:lnTo>
                <a:lnTo>
                  <a:pt x="1043" y="3276"/>
                </a:lnTo>
                <a:lnTo>
                  <a:pt x="1043" y="3252"/>
                </a:lnTo>
                <a:lnTo>
                  <a:pt x="1050" y="3229"/>
                </a:lnTo>
                <a:lnTo>
                  <a:pt x="1050" y="3205"/>
                </a:lnTo>
                <a:lnTo>
                  <a:pt x="1058" y="3181"/>
                </a:lnTo>
                <a:lnTo>
                  <a:pt x="1058" y="3149"/>
                </a:lnTo>
                <a:lnTo>
                  <a:pt x="1066" y="3118"/>
                </a:lnTo>
                <a:lnTo>
                  <a:pt x="1066" y="3086"/>
                </a:lnTo>
                <a:lnTo>
                  <a:pt x="1074" y="3062"/>
                </a:lnTo>
                <a:lnTo>
                  <a:pt x="1074" y="3023"/>
                </a:lnTo>
                <a:lnTo>
                  <a:pt x="1082" y="2991"/>
                </a:lnTo>
                <a:lnTo>
                  <a:pt x="1082" y="2952"/>
                </a:lnTo>
                <a:lnTo>
                  <a:pt x="1090" y="2920"/>
                </a:lnTo>
                <a:lnTo>
                  <a:pt x="1090" y="2888"/>
                </a:lnTo>
                <a:lnTo>
                  <a:pt x="1098" y="2849"/>
                </a:lnTo>
                <a:lnTo>
                  <a:pt x="1098" y="2801"/>
                </a:lnTo>
                <a:lnTo>
                  <a:pt x="1106" y="2770"/>
                </a:lnTo>
                <a:lnTo>
                  <a:pt x="1106" y="2730"/>
                </a:lnTo>
                <a:lnTo>
                  <a:pt x="1106" y="2683"/>
                </a:lnTo>
                <a:lnTo>
                  <a:pt x="1106" y="2643"/>
                </a:lnTo>
                <a:lnTo>
                  <a:pt x="1114" y="2603"/>
                </a:lnTo>
                <a:lnTo>
                  <a:pt x="1114" y="2556"/>
                </a:lnTo>
                <a:lnTo>
                  <a:pt x="1114" y="2509"/>
                </a:lnTo>
                <a:lnTo>
                  <a:pt x="1122" y="2469"/>
                </a:lnTo>
                <a:lnTo>
                  <a:pt x="1122" y="2421"/>
                </a:lnTo>
                <a:lnTo>
                  <a:pt x="1129" y="2374"/>
                </a:lnTo>
                <a:lnTo>
                  <a:pt x="1129" y="2327"/>
                </a:lnTo>
                <a:lnTo>
                  <a:pt x="1137" y="2279"/>
                </a:lnTo>
                <a:lnTo>
                  <a:pt x="1137" y="2224"/>
                </a:lnTo>
                <a:lnTo>
                  <a:pt x="1145" y="2184"/>
                </a:lnTo>
                <a:lnTo>
                  <a:pt x="1145" y="2129"/>
                </a:lnTo>
                <a:lnTo>
                  <a:pt x="1153" y="2073"/>
                </a:lnTo>
                <a:lnTo>
                  <a:pt x="1153" y="2034"/>
                </a:lnTo>
                <a:lnTo>
                  <a:pt x="1161" y="1978"/>
                </a:lnTo>
                <a:lnTo>
                  <a:pt x="1161" y="1923"/>
                </a:lnTo>
                <a:lnTo>
                  <a:pt x="1169" y="1876"/>
                </a:lnTo>
                <a:lnTo>
                  <a:pt x="1169" y="1820"/>
                </a:lnTo>
                <a:lnTo>
                  <a:pt x="1177" y="1765"/>
                </a:lnTo>
                <a:lnTo>
                  <a:pt x="1177" y="1717"/>
                </a:lnTo>
                <a:lnTo>
                  <a:pt x="1185" y="1662"/>
                </a:lnTo>
                <a:lnTo>
                  <a:pt x="1185" y="1614"/>
                </a:lnTo>
                <a:lnTo>
                  <a:pt x="1193" y="1559"/>
                </a:lnTo>
                <a:lnTo>
                  <a:pt x="1193" y="1504"/>
                </a:lnTo>
                <a:lnTo>
                  <a:pt x="1201" y="1456"/>
                </a:lnTo>
                <a:lnTo>
                  <a:pt x="1201" y="1401"/>
                </a:lnTo>
                <a:lnTo>
                  <a:pt x="1209" y="1345"/>
                </a:lnTo>
                <a:lnTo>
                  <a:pt x="1209" y="1298"/>
                </a:lnTo>
                <a:lnTo>
                  <a:pt x="1216" y="1243"/>
                </a:lnTo>
                <a:lnTo>
                  <a:pt x="1216" y="1187"/>
                </a:lnTo>
                <a:lnTo>
                  <a:pt x="1224" y="1140"/>
                </a:lnTo>
                <a:lnTo>
                  <a:pt x="1224" y="1092"/>
                </a:lnTo>
                <a:lnTo>
                  <a:pt x="1232" y="1045"/>
                </a:lnTo>
                <a:lnTo>
                  <a:pt x="1232" y="989"/>
                </a:lnTo>
                <a:lnTo>
                  <a:pt x="1240" y="942"/>
                </a:lnTo>
                <a:lnTo>
                  <a:pt x="1240" y="894"/>
                </a:lnTo>
                <a:lnTo>
                  <a:pt x="1248" y="847"/>
                </a:lnTo>
                <a:lnTo>
                  <a:pt x="1248" y="800"/>
                </a:lnTo>
                <a:lnTo>
                  <a:pt x="1256" y="760"/>
                </a:lnTo>
                <a:lnTo>
                  <a:pt x="1256" y="712"/>
                </a:lnTo>
                <a:lnTo>
                  <a:pt x="1256" y="665"/>
                </a:lnTo>
                <a:lnTo>
                  <a:pt x="1256" y="618"/>
                </a:lnTo>
                <a:lnTo>
                  <a:pt x="1264" y="578"/>
                </a:lnTo>
                <a:lnTo>
                  <a:pt x="1264" y="538"/>
                </a:lnTo>
                <a:lnTo>
                  <a:pt x="1272" y="491"/>
                </a:lnTo>
                <a:lnTo>
                  <a:pt x="1272" y="459"/>
                </a:lnTo>
                <a:lnTo>
                  <a:pt x="1280" y="420"/>
                </a:lnTo>
                <a:lnTo>
                  <a:pt x="1280" y="380"/>
                </a:lnTo>
                <a:lnTo>
                  <a:pt x="1288" y="349"/>
                </a:lnTo>
                <a:lnTo>
                  <a:pt x="1288" y="317"/>
                </a:lnTo>
                <a:lnTo>
                  <a:pt x="1295" y="285"/>
                </a:lnTo>
                <a:lnTo>
                  <a:pt x="1295" y="254"/>
                </a:lnTo>
                <a:lnTo>
                  <a:pt x="1303" y="222"/>
                </a:lnTo>
                <a:lnTo>
                  <a:pt x="1303" y="190"/>
                </a:lnTo>
                <a:lnTo>
                  <a:pt x="1311" y="174"/>
                </a:lnTo>
                <a:lnTo>
                  <a:pt x="1311" y="151"/>
                </a:lnTo>
                <a:lnTo>
                  <a:pt x="1319" y="127"/>
                </a:lnTo>
                <a:lnTo>
                  <a:pt x="1319" y="103"/>
                </a:lnTo>
                <a:lnTo>
                  <a:pt x="1327" y="80"/>
                </a:lnTo>
                <a:lnTo>
                  <a:pt x="1327" y="64"/>
                </a:lnTo>
                <a:lnTo>
                  <a:pt x="1335" y="48"/>
                </a:lnTo>
                <a:lnTo>
                  <a:pt x="1335" y="40"/>
                </a:lnTo>
                <a:lnTo>
                  <a:pt x="1343" y="32"/>
                </a:lnTo>
                <a:lnTo>
                  <a:pt x="1343" y="16"/>
                </a:lnTo>
                <a:lnTo>
                  <a:pt x="1351" y="8"/>
                </a:lnTo>
                <a:lnTo>
                  <a:pt x="1359" y="0"/>
                </a:lnTo>
                <a:lnTo>
                  <a:pt x="1367" y="0"/>
                </a:lnTo>
                <a:lnTo>
                  <a:pt x="1374" y="8"/>
                </a:lnTo>
                <a:lnTo>
                  <a:pt x="1374" y="16"/>
                </a:lnTo>
                <a:lnTo>
                  <a:pt x="1382" y="24"/>
                </a:lnTo>
                <a:lnTo>
                  <a:pt x="1382" y="40"/>
                </a:lnTo>
                <a:lnTo>
                  <a:pt x="1390" y="48"/>
                </a:lnTo>
                <a:lnTo>
                  <a:pt x="1390" y="64"/>
                </a:lnTo>
                <a:lnTo>
                  <a:pt x="1398" y="80"/>
                </a:lnTo>
                <a:lnTo>
                  <a:pt x="1398" y="103"/>
                </a:lnTo>
                <a:lnTo>
                  <a:pt x="1406" y="127"/>
                </a:lnTo>
                <a:lnTo>
                  <a:pt x="1406" y="151"/>
                </a:lnTo>
                <a:lnTo>
                  <a:pt x="1406" y="174"/>
                </a:lnTo>
                <a:lnTo>
                  <a:pt x="1406" y="198"/>
                </a:lnTo>
                <a:lnTo>
                  <a:pt x="1414" y="230"/>
                </a:lnTo>
                <a:lnTo>
                  <a:pt x="1414" y="261"/>
                </a:lnTo>
                <a:lnTo>
                  <a:pt x="1422" y="301"/>
                </a:lnTo>
                <a:lnTo>
                  <a:pt x="1422" y="333"/>
                </a:lnTo>
                <a:lnTo>
                  <a:pt x="1430" y="372"/>
                </a:lnTo>
                <a:lnTo>
                  <a:pt x="1430" y="412"/>
                </a:lnTo>
                <a:lnTo>
                  <a:pt x="1438" y="459"/>
                </a:lnTo>
                <a:lnTo>
                  <a:pt x="1438" y="499"/>
                </a:lnTo>
                <a:lnTo>
                  <a:pt x="1446" y="546"/>
                </a:lnTo>
                <a:lnTo>
                  <a:pt x="1446" y="594"/>
                </a:lnTo>
                <a:lnTo>
                  <a:pt x="1453" y="641"/>
                </a:lnTo>
                <a:lnTo>
                  <a:pt x="1453" y="697"/>
                </a:lnTo>
                <a:lnTo>
                  <a:pt x="1461" y="752"/>
                </a:lnTo>
                <a:lnTo>
                  <a:pt x="1461" y="800"/>
                </a:lnTo>
                <a:lnTo>
                  <a:pt x="1469" y="855"/>
                </a:lnTo>
                <a:lnTo>
                  <a:pt x="1469" y="910"/>
                </a:lnTo>
                <a:lnTo>
                  <a:pt x="1477" y="974"/>
                </a:lnTo>
                <a:lnTo>
                  <a:pt x="1477" y="1029"/>
                </a:lnTo>
                <a:lnTo>
                  <a:pt x="1485" y="1084"/>
                </a:lnTo>
                <a:lnTo>
                  <a:pt x="1485" y="1156"/>
                </a:lnTo>
                <a:lnTo>
                  <a:pt x="1485" y="1211"/>
                </a:lnTo>
                <a:lnTo>
                  <a:pt x="1493" y="1282"/>
                </a:lnTo>
                <a:lnTo>
                  <a:pt x="1493" y="1338"/>
                </a:lnTo>
                <a:lnTo>
                  <a:pt x="1501" y="1409"/>
                </a:lnTo>
                <a:lnTo>
                  <a:pt x="1501" y="1480"/>
                </a:lnTo>
                <a:lnTo>
                  <a:pt x="1509" y="1535"/>
                </a:lnTo>
                <a:lnTo>
                  <a:pt x="1509" y="1607"/>
                </a:lnTo>
                <a:lnTo>
                  <a:pt x="1517" y="1670"/>
                </a:lnTo>
                <a:lnTo>
                  <a:pt x="1517" y="1741"/>
                </a:lnTo>
                <a:lnTo>
                  <a:pt x="1525" y="1804"/>
                </a:lnTo>
                <a:lnTo>
                  <a:pt x="1525" y="1876"/>
                </a:lnTo>
                <a:lnTo>
                  <a:pt x="1532" y="1939"/>
                </a:lnTo>
                <a:lnTo>
                  <a:pt x="1532" y="2010"/>
                </a:lnTo>
                <a:lnTo>
                  <a:pt x="1540" y="2073"/>
                </a:lnTo>
                <a:lnTo>
                  <a:pt x="1540" y="2145"/>
                </a:lnTo>
                <a:lnTo>
                  <a:pt x="1548" y="2208"/>
                </a:lnTo>
                <a:lnTo>
                  <a:pt x="1548" y="2279"/>
                </a:lnTo>
                <a:lnTo>
                  <a:pt x="1548" y="2342"/>
                </a:lnTo>
                <a:lnTo>
                  <a:pt x="1548" y="2406"/>
                </a:lnTo>
                <a:lnTo>
                  <a:pt x="1556" y="2477"/>
                </a:lnTo>
                <a:lnTo>
                  <a:pt x="1556" y="2532"/>
                </a:lnTo>
                <a:lnTo>
                  <a:pt x="1564" y="2603"/>
                </a:lnTo>
                <a:lnTo>
                  <a:pt x="1564" y="2659"/>
                </a:lnTo>
                <a:lnTo>
                  <a:pt x="1572" y="2722"/>
                </a:lnTo>
                <a:lnTo>
                  <a:pt x="1572" y="2778"/>
                </a:lnTo>
                <a:lnTo>
                  <a:pt x="1580" y="2833"/>
                </a:lnTo>
                <a:lnTo>
                  <a:pt x="1580" y="2888"/>
                </a:lnTo>
                <a:lnTo>
                  <a:pt x="1588" y="2936"/>
                </a:lnTo>
                <a:lnTo>
                  <a:pt x="1588" y="2991"/>
                </a:lnTo>
                <a:lnTo>
                  <a:pt x="1596" y="3047"/>
                </a:lnTo>
                <a:lnTo>
                  <a:pt x="1596" y="3086"/>
                </a:lnTo>
                <a:lnTo>
                  <a:pt x="1604" y="3134"/>
                </a:lnTo>
                <a:lnTo>
                  <a:pt x="1604" y="3181"/>
                </a:lnTo>
                <a:lnTo>
                  <a:pt x="1611" y="3213"/>
                </a:lnTo>
                <a:lnTo>
                  <a:pt x="1611" y="3260"/>
                </a:lnTo>
                <a:lnTo>
                  <a:pt x="1619" y="3292"/>
                </a:lnTo>
                <a:lnTo>
                  <a:pt x="1619" y="3331"/>
                </a:lnTo>
                <a:lnTo>
                  <a:pt x="1627" y="3355"/>
                </a:lnTo>
                <a:lnTo>
                  <a:pt x="1627" y="3387"/>
                </a:lnTo>
                <a:lnTo>
                  <a:pt x="1635" y="3411"/>
                </a:lnTo>
                <a:lnTo>
                  <a:pt x="1635" y="3434"/>
                </a:lnTo>
                <a:lnTo>
                  <a:pt x="1643" y="3458"/>
                </a:lnTo>
                <a:lnTo>
                  <a:pt x="1643" y="3474"/>
                </a:lnTo>
                <a:lnTo>
                  <a:pt x="1651" y="3490"/>
                </a:lnTo>
                <a:lnTo>
                  <a:pt x="1651" y="3498"/>
                </a:lnTo>
                <a:lnTo>
                  <a:pt x="1659" y="3505"/>
                </a:lnTo>
                <a:lnTo>
                  <a:pt x="1667" y="3513"/>
                </a:lnTo>
                <a:lnTo>
                  <a:pt x="1675" y="3505"/>
                </a:lnTo>
                <a:lnTo>
                  <a:pt x="1675" y="3498"/>
                </a:lnTo>
                <a:lnTo>
                  <a:pt x="1683" y="3498"/>
                </a:lnTo>
                <a:lnTo>
                  <a:pt x="1683" y="3482"/>
                </a:lnTo>
                <a:lnTo>
                  <a:pt x="1690" y="3466"/>
                </a:lnTo>
                <a:lnTo>
                  <a:pt x="1690" y="3442"/>
                </a:lnTo>
                <a:lnTo>
                  <a:pt x="1698" y="3418"/>
                </a:lnTo>
                <a:lnTo>
                  <a:pt x="1698" y="3395"/>
                </a:lnTo>
                <a:lnTo>
                  <a:pt x="1698" y="3363"/>
                </a:lnTo>
                <a:lnTo>
                  <a:pt x="1698" y="3339"/>
                </a:lnTo>
                <a:lnTo>
                  <a:pt x="1706" y="3300"/>
                </a:lnTo>
                <a:lnTo>
                  <a:pt x="1706" y="3260"/>
                </a:lnTo>
                <a:lnTo>
                  <a:pt x="1714" y="3213"/>
                </a:lnTo>
                <a:lnTo>
                  <a:pt x="1714" y="3173"/>
                </a:lnTo>
                <a:lnTo>
                  <a:pt x="1722" y="3126"/>
                </a:lnTo>
                <a:lnTo>
                  <a:pt x="1722" y="3078"/>
                </a:lnTo>
                <a:lnTo>
                  <a:pt x="1730" y="3031"/>
                </a:lnTo>
                <a:lnTo>
                  <a:pt x="1730" y="2967"/>
                </a:lnTo>
                <a:lnTo>
                  <a:pt x="1738" y="2920"/>
                </a:lnTo>
                <a:lnTo>
                  <a:pt x="1738" y="2857"/>
                </a:lnTo>
                <a:lnTo>
                  <a:pt x="1746" y="2793"/>
                </a:lnTo>
                <a:lnTo>
                  <a:pt x="1746" y="2730"/>
                </a:lnTo>
                <a:lnTo>
                  <a:pt x="1754" y="2659"/>
                </a:lnTo>
                <a:lnTo>
                  <a:pt x="1754" y="2596"/>
                </a:lnTo>
                <a:lnTo>
                  <a:pt x="1762" y="2524"/>
                </a:lnTo>
                <a:lnTo>
                  <a:pt x="1762" y="2461"/>
                </a:lnTo>
                <a:lnTo>
                  <a:pt x="1769" y="2382"/>
                </a:lnTo>
                <a:lnTo>
                  <a:pt x="1769" y="2311"/>
                </a:lnTo>
                <a:lnTo>
                  <a:pt x="1777" y="2232"/>
                </a:lnTo>
                <a:lnTo>
                  <a:pt x="1777" y="2160"/>
                </a:lnTo>
                <a:lnTo>
                  <a:pt x="1785" y="2073"/>
                </a:lnTo>
                <a:lnTo>
                  <a:pt x="1785" y="2002"/>
                </a:lnTo>
                <a:lnTo>
                  <a:pt x="1793" y="1915"/>
                </a:lnTo>
                <a:lnTo>
                  <a:pt x="1793" y="1844"/>
                </a:lnTo>
                <a:lnTo>
                  <a:pt x="1801" y="1765"/>
                </a:lnTo>
                <a:lnTo>
                  <a:pt x="1801" y="1678"/>
                </a:lnTo>
                <a:lnTo>
                  <a:pt x="1809" y="1607"/>
                </a:lnTo>
                <a:lnTo>
                  <a:pt x="1809" y="1520"/>
                </a:lnTo>
                <a:lnTo>
                  <a:pt x="1817" y="1440"/>
                </a:lnTo>
                <a:lnTo>
                  <a:pt x="1817" y="1361"/>
                </a:lnTo>
                <a:lnTo>
                  <a:pt x="1825" y="1282"/>
                </a:lnTo>
                <a:lnTo>
                  <a:pt x="1825" y="1203"/>
                </a:lnTo>
                <a:lnTo>
                  <a:pt x="1833" y="1132"/>
                </a:lnTo>
                <a:lnTo>
                  <a:pt x="1833" y="1053"/>
                </a:lnTo>
                <a:lnTo>
                  <a:pt x="1841" y="981"/>
                </a:lnTo>
                <a:lnTo>
                  <a:pt x="1841" y="902"/>
                </a:lnTo>
                <a:lnTo>
                  <a:pt x="1849" y="839"/>
                </a:lnTo>
                <a:lnTo>
                  <a:pt x="1849" y="768"/>
                </a:lnTo>
                <a:lnTo>
                  <a:pt x="1849" y="705"/>
                </a:lnTo>
                <a:lnTo>
                  <a:pt x="1849" y="633"/>
                </a:lnTo>
                <a:lnTo>
                  <a:pt x="1856" y="578"/>
                </a:lnTo>
                <a:lnTo>
                  <a:pt x="1856" y="515"/>
                </a:lnTo>
                <a:lnTo>
                  <a:pt x="1856" y="459"/>
                </a:lnTo>
                <a:lnTo>
                  <a:pt x="1864" y="404"/>
                </a:lnTo>
                <a:lnTo>
                  <a:pt x="1864" y="349"/>
                </a:lnTo>
                <a:lnTo>
                  <a:pt x="1872" y="301"/>
                </a:lnTo>
                <a:lnTo>
                  <a:pt x="1872" y="254"/>
                </a:lnTo>
                <a:lnTo>
                  <a:pt x="1880" y="214"/>
                </a:lnTo>
                <a:lnTo>
                  <a:pt x="1880" y="182"/>
                </a:lnTo>
                <a:lnTo>
                  <a:pt x="1888" y="143"/>
                </a:lnTo>
                <a:lnTo>
                  <a:pt x="1888" y="111"/>
                </a:lnTo>
                <a:lnTo>
                  <a:pt x="1896" y="80"/>
                </a:lnTo>
                <a:lnTo>
                  <a:pt x="1896" y="56"/>
                </a:lnTo>
                <a:lnTo>
                  <a:pt x="1904" y="40"/>
                </a:lnTo>
                <a:lnTo>
                  <a:pt x="1904" y="24"/>
                </a:lnTo>
                <a:lnTo>
                  <a:pt x="1912" y="16"/>
                </a:lnTo>
                <a:lnTo>
                  <a:pt x="1912" y="8"/>
                </a:lnTo>
                <a:lnTo>
                  <a:pt x="1920" y="0"/>
                </a:lnTo>
                <a:lnTo>
                  <a:pt x="1928" y="8"/>
                </a:lnTo>
                <a:lnTo>
                  <a:pt x="1928" y="16"/>
                </a:lnTo>
                <a:lnTo>
                  <a:pt x="1935" y="32"/>
                </a:lnTo>
                <a:lnTo>
                  <a:pt x="1935" y="40"/>
                </a:lnTo>
                <a:lnTo>
                  <a:pt x="1943" y="64"/>
                </a:lnTo>
                <a:lnTo>
                  <a:pt x="1943" y="87"/>
                </a:lnTo>
                <a:lnTo>
                  <a:pt x="1951" y="119"/>
                </a:lnTo>
                <a:lnTo>
                  <a:pt x="1951" y="159"/>
                </a:lnTo>
                <a:lnTo>
                  <a:pt x="1959" y="190"/>
                </a:lnTo>
                <a:lnTo>
                  <a:pt x="1959" y="230"/>
                </a:lnTo>
                <a:lnTo>
                  <a:pt x="1967" y="277"/>
                </a:lnTo>
                <a:lnTo>
                  <a:pt x="1967" y="325"/>
                </a:lnTo>
                <a:lnTo>
                  <a:pt x="1975" y="380"/>
                </a:lnTo>
                <a:lnTo>
                  <a:pt x="1975" y="436"/>
                </a:lnTo>
                <a:lnTo>
                  <a:pt x="1983" y="491"/>
                </a:lnTo>
                <a:lnTo>
                  <a:pt x="1983" y="562"/>
                </a:lnTo>
                <a:lnTo>
                  <a:pt x="1991" y="625"/>
                </a:lnTo>
                <a:lnTo>
                  <a:pt x="1991" y="697"/>
                </a:lnTo>
                <a:lnTo>
                  <a:pt x="1999" y="760"/>
                </a:lnTo>
                <a:lnTo>
                  <a:pt x="1999" y="839"/>
                </a:lnTo>
                <a:lnTo>
                  <a:pt x="1999" y="918"/>
                </a:lnTo>
                <a:lnTo>
                  <a:pt x="1999" y="997"/>
                </a:lnTo>
                <a:lnTo>
                  <a:pt x="2007" y="1076"/>
                </a:lnTo>
                <a:lnTo>
                  <a:pt x="2007" y="1163"/>
                </a:lnTo>
                <a:lnTo>
                  <a:pt x="2014" y="1251"/>
                </a:lnTo>
                <a:lnTo>
                  <a:pt x="2014" y="1338"/>
                </a:lnTo>
                <a:lnTo>
                  <a:pt x="2022" y="1425"/>
                </a:lnTo>
                <a:lnTo>
                  <a:pt x="2022" y="1512"/>
                </a:lnTo>
                <a:lnTo>
                  <a:pt x="2030" y="1607"/>
                </a:lnTo>
                <a:lnTo>
                  <a:pt x="2030" y="1694"/>
                </a:lnTo>
                <a:lnTo>
                  <a:pt x="2038" y="1781"/>
                </a:lnTo>
                <a:lnTo>
                  <a:pt x="2038" y="1876"/>
                </a:lnTo>
                <a:lnTo>
                  <a:pt x="2046" y="1963"/>
                </a:lnTo>
                <a:lnTo>
                  <a:pt x="2046" y="2058"/>
                </a:lnTo>
                <a:lnTo>
                  <a:pt x="2054" y="2145"/>
                </a:lnTo>
                <a:lnTo>
                  <a:pt x="2054" y="2232"/>
                </a:lnTo>
                <a:lnTo>
                  <a:pt x="2062" y="2327"/>
                </a:lnTo>
                <a:lnTo>
                  <a:pt x="2062" y="2406"/>
                </a:lnTo>
                <a:lnTo>
                  <a:pt x="2070" y="2493"/>
                </a:lnTo>
                <a:lnTo>
                  <a:pt x="2070" y="2572"/>
                </a:lnTo>
                <a:lnTo>
                  <a:pt x="2078" y="2651"/>
                </a:lnTo>
                <a:lnTo>
                  <a:pt x="2078" y="2738"/>
                </a:lnTo>
                <a:lnTo>
                  <a:pt x="2086" y="2809"/>
                </a:lnTo>
                <a:lnTo>
                  <a:pt x="2086" y="2880"/>
                </a:lnTo>
                <a:lnTo>
                  <a:pt x="2093" y="2952"/>
                </a:lnTo>
                <a:lnTo>
                  <a:pt x="2093" y="3023"/>
                </a:lnTo>
                <a:lnTo>
                  <a:pt x="2101" y="3078"/>
                </a:lnTo>
                <a:lnTo>
                  <a:pt x="2101" y="3141"/>
                </a:lnTo>
                <a:lnTo>
                  <a:pt x="2109" y="3205"/>
                </a:lnTo>
                <a:lnTo>
                  <a:pt x="2109" y="3244"/>
                </a:lnTo>
                <a:lnTo>
                  <a:pt x="2117" y="3300"/>
                </a:lnTo>
                <a:lnTo>
                  <a:pt x="2117" y="3347"/>
                </a:lnTo>
                <a:lnTo>
                  <a:pt x="2125" y="3379"/>
                </a:lnTo>
                <a:lnTo>
                  <a:pt x="2125" y="3411"/>
                </a:lnTo>
                <a:lnTo>
                  <a:pt x="2133" y="3442"/>
                </a:lnTo>
                <a:lnTo>
                  <a:pt x="2133" y="3474"/>
                </a:lnTo>
                <a:lnTo>
                  <a:pt x="2141" y="3490"/>
                </a:lnTo>
                <a:lnTo>
                  <a:pt x="2141" y="3498"/>
                </a:lnTo>
                <a:lnTo>
                  <a:pt x="2149" y="3505"/>
                </a:lnTo>
                <a:lnTo>
                  <a:pt x="2149" y="3513"/>
                </a:lnTo>
                <a:lnTo>
                  <a:pt x="2149" y="3505"/>
                </a:lnTo>
                <a:lnTo>
                  <a:pt x="2157" y="3498"/>
                </a:lnTo>
                <a:lnTo>
                  <a:pt x="2157" y="3482"/>
                </a:lnTo>
                <a:lnTo>
                  <a:pt x="2165" y="3458"/>
                </a:lnTo>
                <a:lnTo>
                  <a:pt x="2165" y="3434"/>
                </a:lnTo>
                <a:lnTo>
                  <a:pt x="2172" y="3403"/>
                </a:lnTo>
                <a:lnTo>
                  <a:pt x="2172" y="3363"/>
                </a:lnTo>
                <a:lnTo>
                  <a:pt x="2180" y="3323"/>
                </a:lnTo>
                <a:lnTo>
                  <a:pt x="2180" y="3276"/>
                </a:lnTo>
                <a:lnTo>
                  <a:pt x="2188" y="3221"/>
                </a:lnTo>
                <a:lnTo>
                  <a:pt x="2188" y="3173"/>
                </a:lnTo>
                <a:lnTo>
                  <a:pt x="2196" y="3102"/>
                </a:lnTo>
                <a:lnTo>
                  <a:pt x="2196" y="3047"/>
                </a:lnTo>
                <a:lnTo>
                  <a:pt x="2204" y="2975"/>
                </a:lnTo>
                <a:lnTo>
                  <a:pt x="2204" y="2904"/>
                </a:lnTo>
                <a:lnTo>
                  <a:pt x="2212" y="2825"/>
                </a:lnTo>
                <a:lnTo>
                  <a:pt x="2212" y="2746"/>
                </a:lnTo>
                <a:lnTo>
                  <a:pt x="2220" y="2659"/>
                </a:lnTo>
                <a:lnTo>
                  <a:pt x="2220" y="2572"/>
                </a:lnTo>
                <a:lnTo>
                  <a:pt x="2228" y="2493"/>
                </a:lnTo>
                <a:lnTo>
                  <a:pt x="2228" y="2390"/>
                </a:lnTo>
                <a:lnTo>
                  <a:pt x="2228" y="2303"/>
                </a:lnTo>
                <a:lnTo>
                  <a:pt x="2236" y="2200"/>
                </a:lnTo>
                <a:lnTo>
                  <a:pt x="2236" y="2105"/>
                </a:lnTo>
                <a:lnTo>
                  <a:pt x="2244" y="2010"/>
                </a:lnTo>
                <a:lnTo>
                  <a:pt x="2244" y="1915"/>
                </a:lnTo>
                <a:lnTo>
                  <a:pt x="2251" y="1812"/>
                </a:lnTo>
                <a:lnTo>
                  <a:pt x="2251" y="1709"/>
                </a:lnTo>
                <a:lnTo>
                  <a:pt x="2259" y="1614"/>
                </a:lnTo>
                <a:lnTo>
                  <a:pt x="2259" y="1504"/>
                </a:lnTo>
                <a:lnTo>
                  <a:pt x="2267" y="1409"/>
                </a:lnTo>
                <a:lnTo>
                  <a:pt x="2267" y="1314"/>
                </a:lnTo>
                <a:lnTo>
                  <a:pt x="2275" y="1211"/>
                </a:lnTo>
                <a:lnTo>
                  <a:pt x="2275" y="1116"/>
                </a:lnTo>
                <a:lnTo>
                  <a:pt x="2283" y="1029"/>
                </a:lnTo>
                <a:lnTo>
                  <a:pt x="2283" y="934"/>
                </a:lnTo>
                <a:lnTo>
                  <a:pt x="2291" y="847"/>
                </a:lnTo>
                <a:lnTo>
                  <a:pt x="2291" y="760"/>
                </a:lnTo>
                <a:lnTo>
                  <a:pt x="2291" y="681"/>
                </a:lnTo>
                <a:lnTo>
                  <a:pt x="2291" y="602"/>
                </a:lnTo>
                <a:lnTo>
                  <a:pt x="2299" y="523"/>
                </a:lnTo>
                <a:lnTo>
                  <a:pt x="2299" y="459"/>
                </a:lnTo>
                <a:lnTo>
                  <a:pt x="2307" y="388"/>
                </a:lnTo>
                <a:lnTo>
                  <a:pt x="2307" y="325"/>
                </a:lnTo>
                <a:lnTo>
                  <a:pt x="2315" y="269"/>
                </a:lnTo>
                <a:lnTo>
                  <a:pt x="2315" y="214"/>
                </a:lnTo>
                <a:lnTo>
                  <a:pt x="2323" y="174"/>
                </a:lnTo>
                <a:lnTo>
                  <a:pt x="2323" y="127"/>
                </a:lnTo>
                <a:lnTo>
                  <a:pt x="2330" y="87"/>
                </a:lnTo>
                <a:lnTo>
                  <a:pt x="2330" y="56"/>
                </a:lnTo>
                <a:lnTo>
                  <a:pt x="2338" y="40"/>
                </a:lnTo>
                <a:lnTo>
                  <a:pt x="2338" y="16"/>
                </a:lnTo>
                <a:lnTo>
                  <a:pt x="2346" y="8"/>
                </a:lnTo>
                <a:lnTo>
                  <a:pt x="2354" y="0"/>
                </a:lnTo>
                <a:lnTo>
                  <a:pt x="2354" y="8"/>
                </a:lnTo>
                <a:lnTo>
                  <a:pt x="2362" y="24"/>
                </a:lnTo>
                <a:lnTo>
                  <a:pt x="2362" y="40"/>
                </a:lnTo>
                <a:lnTo>
                  <a:pt x="2370" y="64"/>
                </a:lnTo>
                <a:lnTo>
                  <a:pt x="2370" y="95"/>
                </a:lnTo>
                <a:lnTo>
                  <a:pt x="2378" y="135"/>
                </a:lnTo>
                <a:lnTo>
                  <a:pt x="2378" y="182"/>
                </a:lnTo>
                <a:lnTo>
                  <a:pt x="2386" y="222"/>
                </a:lnTo>
                <a:lnTo>
                  <a:pt x="2386" y="277"/>
                </a:lnTo>
                <a:lnTo>
                  <a:pt x="2394" y="341"/>
                </a:lnTo>
                <a:lnTo>
                  <a:pt x="2394" y="404"/>
                </a:lnTo>
                <a:lnTo>
                  <a:pt x="2402" y="475"/>
                </a:lnTo>
                <a:lnTo>
                  <a:pt x="2402" y="554"/>
                </a:lnTo>
                <a:lnTo>
                  <a:pt x="2409" y="633"/>
                </a:lnTo>
                <a:lnTo>
                  <a:pt x="2409" y="720"/>
                </a:lnTo>
                <a:lnTo>
                  <a:pt x="2417" y="807"/>
                </a:lnTo>
                <a:lnTo>
                  <a:pt x="2417" y="902"/>
                </a:lnTo>
                <a:lnTo>
                  <a:pt x="2425" y="997"/>
                </a:lnTo>
                <a:lnTo>
                  <a:pt x="2425" y="1092"/>
                </a:lnTo>
                <a:lnTo>
                  <a:pt x="2433" y="1187"/>
                </a:lnTo>
                <a:lnTo>
                  <a:pt x="2433" y="1298"/>
                </a:lnTo>
                <a:lnTo>
                  <a:pt x="2441" y="1401"/>
                </a:lnTo>
                <a:lnTo>
                  <a:pt x="2441" y="1504"/>
                </a:lnTo>
                <a:lnTo>
                  <a:pt x="2441" y="1622"/>
                </a:lnTo>
                <a:lnTo>
                  <a:pt x="2441" y="1725"/>
                </a:lnTo>
                <a:lnTo>
                  <a:pt x="2449" y="1836"/>
                </a:lnTo>
                <a:lnTo>
                  <a:pt x="2449" y="1947"/>
                </a:lnTo>
                <a:lnTo>
                  <a:pt x="2457" y="2058"/>
                </a:lnTo>
                <a:lnTo>
                  <a:pt x="2457" y="2160"/>
                </a:lnTo>
                <a:lnTo>
                  <a:pt x="2465" y="2263"/>
                </a:lnTo>
                <a:lnTo>
                  <a:pt x="2465" y="2366"/>
                </a:lnTo>
                <a:lnTo>
                  <a:pt x="2473" y="2477"/>
                </a:lnTo>
                <a:lnTo>
                  <a:pt x="2473" y="2572"/>
                </a:lnTo>
                <a:lnTo>
                  <a:pt x="2481" y="2667"/>
                </a:lnTo>
                <a:lnTo>
                  <a:pt x="2481" y="2762"/>
                </a:lnTo>
                <a:lnTo>
                  <a:pt x="2489" y="2849"/>
                </a:lnTo>
                <a:lnTo>
                  <a:pt x="2489" y="2936"/>
                </a:lnTo>
                <a:lnTo>
                  <a:pt x="2496" y="3015"/>
                </a:lnTo>
                <a:lnTo>
                  <a:pt x="2496" y="3086"/>
                </a:lnTo>
                <a:lnTo>
                  <a:pt x="2504" y="3165"/>
                </a:lnTo>
                <a:lnTo>
                  <a:pt x="2504" y="3221"/>
                </a:lnTo>
                <a:lnTo>
                  <a:pt x="2512" y="3284"/>
                </a:lnTo>
                <a:lnTo>
                  <a:pt x="2512" y="3339"/>
                </a:lnTo>
                <a:lnTo>
                  <a:pt x="2520" y="3379"/>
                </a:lnTo>
                <a:lnTo>
                  <a:pt x="2520" y="3418"/>
                </a:lnTo>
                <a:lnTo>
                  <a:pt x="2528" y="3458"/>
                </a:lnTo>
                <a:lnTo>
                  <a:pt x="2528" y="3482"/>
                </a:lnTo>
                <a:lnTo>
                  <a:pt x="2536" y="3498"/>
                </a:lnTo>
                <a:lnTo>
                  <a:pt x="2536" y="3505"/>
                </a:lnTo>
                <a:lnTo>
                  <a:pt x="2544" y="3513"/>
                </a:lnTo>
                <a:lnTo>
                  <a:pt x="2552" y="3498"/>
                </a:lnTo>
                <a:lnTo>
                  <a:pt x="2552" y="3490"/>
                </a:lnTo>
                <a:lnTo>
                  <a:pt x="2560" y="3466"/>
                </a:lnTo>
                <a:lnTo>
                  <a:pt x="2560" y="3426"/>
                </a:lnTo>
                <a:lnTo>
                  <a:pt x="2568" y="3387"/>
                </a:lnTo>
                <a:lnTo>
                  <a:pt x="2568" y="3347"/>
                </a:lnTo>
                <a:lnTo>
                  <a:pt x="2575" y="3292"/>
                </a:lnTo>
                <a:lnTo>
                  <a:pt x="2575" y="3229"/>
                </a:lnTo>
                <a:lnTo>
                  <a:pt x="2583" y="3173"/>
                </a:lnTo>
                <a:lnTo>
                  <a:pt x="2583" y="3094"/>
                </a:lnTo>
                <a:lnTo>
                  <a:pt x="2591" y="3023"/>
                </a:lnTo>
                <a:lnTo>
                  <a:pt x="2591" y="2936"/>
                </a:lnTo>
                <a:lnTo>
                  <a:pt x="2591" y="2849"/>
                </a:lnTo>
                <a:lnTo>
                  <a:pt x="2591" y="2754"/>
                </a:lnTo>
                <a:lnTo>
                  <a:pt x="2599" y="2651"/>
                </a:lnTo>
                <a:lnTo>
                  <a:pt x="2599" y="2556"/>
                </a:lnTo>
                <a:lnTo>
                  <a:pt x="2599" y="2453"/>
                </a:lnTo>
                <a:lnTo>
                  <a:pt x="2607" y="2342"/>
                </a:lnTo>
                <a:lnTo>
                  <a:pt x="2607" y="2232"/>
                </a:lnTo>
                <a:lnTo>
                  <a:pt x="2615" y="2121"/>
                </a:lnTo>
                <a:lnTo>
                  <a:pt x="2615" y="2002"/>
                </a:lnTo>
                <a:lnTo>
                  <a:pt x="2623" y="1891"/>
                </a:lnTo>
                <a:lnTo>
                  <a:pt x="2623" y="1765"/>
                </a:lnTo>
                <a:lnTo>
                  <a:pt x="2631" y="1654"/>
                </a:lnTo>
                <a:lnTo>
                  <a:pt x="2631" y="1535"/>
                </a:lnTo>
                <a:lnTo>
                  <a:pt x="2639" y="1417"/>
                </a:lnTo>
                <a:lnTo>
                  <a:pt x="2639" y="1306"/>
                </a:lnTo>
                <a:lnTo>
                  <a:pt x="2647" y="1187"/>
                </a:lnTo>
                <a:lnTo>
                  <a:pt x="2647" y="1076"/>
                </a:lnTo>
                <a:lnTo>
                  <a:pt x="2654" y="974"/>
                </a:lnTo>
                <a:lnTo>
                  <a:pt x="2654" y="871"/>
                </a:lnTo>
                <a:lnTo>
                  <a:pt x="2662" y="768"/>
                </a:lnTo>
                <a:lnTo>
                  <a:pt x="2662" y="673"/>
                </a:lnTo>
                <a:lnTo>
                  <a:pt x="2670" y="586"/>
                </a:lnTo>
                <a:lnTo>
                  <a:pt x="2670" y="491"/>
                </a:lnTo>
                <a:lnTo>
                  <a:pt x="2678" y="420"/>
                </a:lnTo>
                <a:lnTo>
                  <a:pt x="2678" y="341"/>
                </a:lnTo>
                <a:lnTo>
                  <a:pt x="2686" y="277"/>
                </a:lnTo>
                <a:lnTo>
                  <a:pt x="2686" y="214"/>
                </a:lnTo>
                <a:lnTo>
                  <a:pt x="2694" y="159"/>
                </a:lnTo>
                <a:lnTo>
                  <a:pt x="2694" y="111"/>
                </a:lnTo>
                <a:lnTo>
                  <a:pt x="2702" y="72"/>
                </a:lnTo>
                <a:lnTo>
                  <a:pt x="2702" y="40"/>
                </a:lnTo>
                <a:lnTo>
                  <a:pt x="2710" y="24"/>
                </a:lnTo>
                <a:lnTo>
                  <a:pt x="2710" y="8"/>
                </a:lnTo>
                <a:lnTo>
                  <a:pt x="2718" y="0"/>
                </a:lnTo>
                <a:lnTo>
                  <a:pt x="2726" y="16"/>
                </a:lnTo>
                <a:lnTo>
                  <a:pt x="2726" y="32"/>
                </a:lnTo>
                <a:lnTo>
                  <a:pt x="2733" y="56"/>
                </a:lnTo>
                <a:lnTo>
                  <a:pt x="2733" y="87"/>
                </a:lnTo>
                <a:lnTo>
                  <a:pt x="2741" y="135"/>
                </a:lnTo>
                <a:lnTo>
                  <a:pt x="2741" y="182"/>
                </a:lnTo>
                <a:lnTo>
                  <a:pt x="2741" y="246"/>
                </a:lnTo>
                <a:lnTo>
                  <a:pt x="2741" y="309"/>
                </a:lnTo>
                <a:lnTo>
                  <a:pt x="2749" y="380"/>
                </a:lnTo>
                <a:lnTo>
                  <a:pt x="2749" y="467"/>
                </a:lnTo>
                <a:lnTo>
                  <a:pt x="2757" y="546"/>
                </a:lnTo>
                <a:lnTo>
                  <a:pt x="2757" y="633"/>
                </a:lnTo>
                <a:lnTo>
                  <a:pt x="2765" y="736"/>
                </a:lnTo>
                <a:lnTo>
                  <a:pt x="2765" y="839"/>
                </a:lnTo>
                <a:lnTo>
                  <a:pt x="2773" y="950"/>
                </a:lnTo>
                <a:lnTo>
                  <a:pt x="2773" y="1053"/>
                </a:lnTo>
                <a:lnTo>
                  <a:pt x="2781" y="1179"/>
                </a:lnTo>
                <a:lnTo>
                  <a:pt x="2781" y="1298"/>
                </a:lnTo>
                <a:lnTo>
                  <a:pt x="2789" y="1417"/>
                </a:lnTo>
                <a:lnTo>
                  <a:pt x="2789" y="1535"/>
                </a:lnTo>
                <a:lnTo>
                  <a:pt x="2797" y="1662"/>
                </a:lnTo>
                <a:lnTo>
                  <a:pt x="2797" y="1781"/>
                </a:lnTo>
                <a:lnTo>
                  <a:pt x="2805" y="1915"/>
                </a:lnTo>
                <a:lnTo>
                  <a:pt x="2805" y="2034"/>
                </a:lnTo>
                <a:lnTo>
                  <a:pt x="2812" y="2160"/>
                </a:lnTo>
                <a:lnTo>
                  <a:pt x="2812" y="2279"/>
                </a:lnTo>
                <a:lnTo>
                  <a:pt x="2820" y="2398"/>
                </a:lnTo>
                <a:lnTo>
                  <a:pt x="2820" y="2509"/>
                </a:lnTo>
                <a:lnTo>
                  <a:pt x="2828" y="2627"/>
                </a:lnTo>
                <a:lnTo>
                  <a:pt x="2828" y="2730"/>
                </a:lnTo>
                <a:lnTo>
                  <a:pt x="2836" y="2833"/>
                </a:lnTo>
                <a:lnTo>
                  <a:pt x="2836" y="2928"/>
                </a:lnTo>
                <a:lnTo>
                  <a:pt x="2844" y="3023"/>
                </a:lnTo>
                <a:lnTo>
                  <a:pt x="2844" y="3102"/>
                </a:lnTo>
                <a:lnTo>
                  <a:pt x="2852" y="3189"/>
                </a:lnTo>
                <a:lnTo>
                  <a:pt x="2852" y="3252"/>
                </a:lnTo>
                <a:lnTo>
                  <a:pt x="2860" y="3323"/>
                </a:lnTo>
                <a:lnTo>
                  <a:pt x="2860" y="3371"/>
                </a:lnTo>
                <a:lnTo>
                  <a:pt x="2868" y="3418"/>
                </a:lnTo>
                <a:lnTo>
                  <a:pt x="2868" y="3458"/>
                </a:lnTo>
                <a:lnTo>
                  <a:pt x="2876" y="3490"/>
                </a:lnTo>
                <a:lnTo>
                  <a:pt x="2876" y="3498"/>
                </a:lnTo>
                <a:lnTo>
                  <a:pt x="2884" y="3513"/>
                </a:lnTo>
                <a:lnTo>
                  <a:pt x="2891" y="3505"/>
                </a:lnTo>
                <a:lnTo>
                  <a:pt x="2891" y="3490"/>
                </a:lnTo>
                <a:lnTo>
                  <a:pt x="2891" y="3466"/>
                </a:lnTo>
                <a:lnTo>
                  <a:pt x="2891" y="3426"/>
                </a:lnTo>
                <a:lnTo>
                  <a:pt x="2899" y="3379"/>
                </a:lnTo>
                <a:lnTo>
                  <a:pt x="2899" y="3331"/>
                </a:lnTo>
                <a:lnTo>
                  <a:pt x="2907" y="3260"/>
                </a:lnTo>
                <a:lnTo>
                  <a:pt x="2907" y="3197"/>
                </a:lnTo>
                <a:lnTo>
                  <a:pt x="2915" y="3110"/>
                </a:lnTo>
                <a:lnTo>
                  <a:pt x="2915" y="3031"/>
                </a:lnTo>
                <a:lnTo>
                  <a:pt x="2923" y="2928"/>
                </a:lnTo>
                <a:lnTo>
                  <a:pt x="2923" y="2833"/>
                </a:lnTo>
                <a:lnTo>
                  <a:pt x="2931" y="2730"/>
                </a:lnTo>
                <a:lnTo>
                  <a:pt x="2931" y="2619"/>
                </a:lnTo>
                <a:lnTo>
                  <a:pt x="2939" y="2493"/>
                </a:lnTo>
                <a:lnTo>
                  <a:pt x="2939" y="2374"/>
                </a:lnTo>
                <a:lnTo>
                  <a:pt x="2947" y="2255"/>
                </a:lnTo>
                <a:lnTo>
                  <a:pt x="2947" y="2129"/>
                </a:lnTo>
                <a:lnTo>
                  <a:pt x="2955" y="1994"/>
                </a:lnTo>
                <a:lnTo>
                  <a:pt x="2955" y="1868"/>
                </a:lnTo>
                <a:lnTo>
                  <a:pt x="2963" y="1733"/>
                </a:lnTo>
                <a:lnTo>
                  <a:pt x="2963" y="1607"/>
                </a:lnTo>
                <a:lnTo>
                  <a:pt x="2970" y="1472"/>
                </a:lnTo>
                <a:lnTo>
                  <a:pt x="2970" y="1338"/>
                </a:lnTo>
                <a:lnTo>
                  <a:pt x="2970" y="1211"/>
                </a:lnTo>
                <a:lnTo>
                  <a:pt x="2978" y="1084"/>
                </a:lnTo>
                <a:lnTo>
                  <a:pt x="2978" y="966"/>
                </a:lnTo>
                <a:lnTo>
                  <a:pt x="2986" y="855"/>
                </a:lnTo>
                <a:lnTo>
                  <a:pt x="2986" y="744"/>
                </a:lnTo>
                <a:lnTo>
                  <a:pt x="2994" y="633"/>
                </a:lnTo>
                <a:lnTo>
                  <a:pt x="2994" y="538"/>
                </a:lnTo>
                <a:lnTo>
                  <a:pt x="3002" y="443"/>
                </a:lnTo>
                <a:lnTo>
                  <a:pt x="3002" y="356"/>
                </a:lnTo>
                <a:lnTo>
                  <a:pt x="3010" y="285"/>
                </a:lnTo>
                <a:lnTo>
                  <a:pt x="3010" y="206"/>
                </a:lnTo>
                <a:lnTo>
                  <a:pt x="3018" y="159"/>
                </a:lnTo>
                <a:lnTo>
                  <a:pt x="3018" y="103"/>
                </a:lnTo>
                <a:lnTo>
                  <a:pt x="3026" y="56"/>
                </a:lnTo>
                <a:lnTo>
                  <a:pt x="3026" y="32"/>
                </a:lnTo>
                <a:lnTo>
                  <a:pt x="3034" y="16"/>
                </a:lnTo>
                <a:lnTo>
                  <a:pt x="3034" y="0"/>
                </a:lnTo>
                <a:lnTo>
                  <a:pt x="3034" y="16"/>
                </a:lnTo>
                <a:lnTo>
                  <a:pt x="3042" y="32"/>
                </a:lnTo>
                <a:lnTo>
                  <a:pt x="3042" y="64"/>
                </a:lnTo>
                <a:lnTo>
                  <a:pt x="3049" y="103"/>
                </a:lnTo>
                <a:lnTo>
                  <a:pt x="3049" y="159"/>
                </a:lnTo>
                <a:lnTo>
                  <a:pt x="3057" y="214"/>
                </a:lnTo>
                <a:lnTo>
                  <a:pt x="3057" y="285"/>
                </a:lnTo>
                <a:lnTo>
                  <a:pt x="3065" y="364"/>
                </a:lnTo>
                <a:lnTo>
                  <a:pt x="3065" y="459"/>
                </a:lnTo>
                <a:lnTo>
                  <a:pt x="3073" y="546"/>
                </a:lnTo>
                <a:lnTo>
                  <a:pt x="3073" y="649"/>
                </a:lnTo>
                <a:lnTo>
                  <a:pt x="3081" y="760"/>
                </a:lnTo>
                <a:lnTo>
                  <a:pt x="3081" y="879"/>
                </a:lnTo>
                <a:lnTo>
                  <a:pt x="3089" y="1005"/>
                </a:lnTo>
                <a:lnTo>
                  <a:pt x="3089" y="1124"/>
                </a:lnTo>
                <a:lnTo>
                  <a:pt x="3097" y="1258"/>
                </a:lnTo>
                <a:lnTo>
                  <a:pt x="3097" y="1393"/>
                </a:lnTo>
                <a:lnTo>
                  <a:pt x="3105" y="1527"/>
                </a:lnTo>
                <a:lnTo>
                  <a:pt x="3105" y="1662"/>
                </a:lnTo>
                <a:lnTo>
                  <a:pt x="3113" y="1804"/>
                </a:lnTo>
                <a:lnTo>
                  <a:pt x="3113" y="1939"/>
                </a:lnTo>
                <a:lnTo>
                  <a:pt x="3121" y="2081"/>
                </a:lnTo>
                <a:lnTo>
                  <a:pt x="3121" y="2216"/>
                </a:lnTo>
                <a:lnTo>
                  <a:pt x="3129" y="2342"/>
                </a:lnTo>
                <a:lnTo>
                  <a:pt x="3129" y="2485"/>
                </a:lnTo>
                <a:lnTo>
                  <a:pt x="3136" y="2603"/>
                </a:lnTo>
                <a:lnTo>
                  <a:pt x="3136" y="2722"/>
                </a:lnTo>
                <a:lnTo>
                  <a:pt x="3144" y="2833"/>
                </a:lnTo>
                <a:lnTo>
                  <a:pt x="3144" y="2944"/>
                </a:lnTo>
                <a:lnTo>
                  <a:pt x="3152" y="3047"/>
                </a:lnTo>
                <a:lnTo>
                  <a:pt x="3152" y="3134"/>
                </a:lnTo>
                <a:lnTo>
                  <a:pt x="3160" y="3213"/>
                </a:lnTo>
                <a:lnTo>
                  <a:pt x="3160" y="3292"/>
                </a:lnTo>
                <a:lnTo>
                  <a:pt x="3168" y="3355"/>
                </a:lnTo>
                <a:lnTo>
                  <a:pt x="3168" y="3411"/>
                </a:lnTo>
                <a:lnTo>
                  <a:pt x="3176" y="3458"/>
                </a:lnTo>
                <a:lnTo>
                  <a:pt x="3176" y="3490"/>
                </a:lnTo>
                <a:lnTo>
                  <a:pt x="3184" y="3505"/>
                </a:lnTo>
                <a:lnTo>
                  <a:pt x="3184" y="3513"/>
                </a:lnTo>
                <a:lnTo>
                  <a:pt x="3184" y="3498"/>
                </a:lnTo>
                <a:lnTo>
                  <a:pt x="3192" y="3482"/>
                </a:lnTo>
                <a:lnTo>
                  <a:pt x="3192" y="3442"/>
                </a:lnTo>
                <a:lnTo>
                  <a:pt x="3200" y="3395"/>
                </a:lnTo>
                <a:lnTo>
                  <a:pt x="3200" y="3339"/>
                </a:lnTo>
                <a:lnTo>
                  <a:pt x="3208" y="3268"/>
                </a:lnTo>
                <a:lnTo>
                  <a:pt x="3208" y="3189"/>
                </a:lnTo>
                <a:lnTo>
                  <a:pt x="3215" y="3102"/>
                </a:lnTo>
                <a:lnTo>
                  <a:pt x="3215" y="3007"/>
                </a:lnTo>
                <a:lnTo>
                  <a:pt x="3223" y="2904"/>
                </a:lnTo>
                <a:lnTo>
                  <a:pt x="3223" y="2785"/>
                </a:lnTo>
                <a:lnTo>
                  <a:pt x="3231" y="2667"/>
                </a:lnTo>
                <a:lnTo>
                  <a:pt x="3231" y="2540"/>
                </a:lnTo>
                <a:lnTo>
                  <a:pt x="3239" y="2406"/>
                </a:lnTo>
                <a:lnTo>
                  <a:pt x="3239" y="2271"/>
                </a:lnTo>
                <a:lnTo>
                  <a:pt x="3247" y="2129"/>
                </a:lnTo>
                <a:lnTo>
                  <a:pt x="3247" y="1986"/>
                </a:lnTo>
                <a:lnTo>
                  <a:pt x="3255" y="1844"/>
                </a:lnTo>
                <a:lnTo>
                  <a:pt x="3255" y="1701"/>
                </a:lnTo>
                <a:lnTo>
                  <a:pt x="3263" y="1551"/>
                </a:lnTo>
                <a:lnTo>
                  <a:pt x="3263" y="1409"/>
                </a:lnTo>
                <a:lnTo>
                  <a:pt x="3271" y="1266"/>
                </a:lnTo>
                <a:lnTo>
                  <a:pt x="3271" y="1132"/>
                </a:lnTo>
                <a:lnTo>
                  <a:pt x="3279" y="997"/>
                </a:lnTo>
                <a:lnTo>
                  <a:pt x="3279" y="871"/>
                </a:lnTo>
                <a:lnTo>
                  <a:pt x="3287" y="744"/>
                </a:lnTo>
                <a:lnTo>
                  <a:pt x="3287" y="625"/>
                </a:lnTo>
                <a:lnTo>
                  <a:pt x="3294" y="523"/>
                </a:lnTo>
                <a:lnTo>
                  <a:pt x="3294" y="420"/>
                </a:lnTo>
                <a:lnTo>
                  <a:pt x="3302" y="325"/>
                </a:lnTo>
                <a:lnTo>
                  <a:pt x="3302" y="246"/>
                </a:lnTo>
                <a:lnTo>
                  <a:pt x="3310" y="182"/>
                </a:lnTo>
                <a:lnTo>
                  <a:pt x="3310" y="119"/>
                </a:lnTo>
                <a:lnTo>
                  <a:pt x="3318" y="72"/>
                </a:lnTo>
                <a:lnTo>
                  <a:pt x="3318" y="40"/>
                </a:lnTo>
                <a:lnTo>
                  <a:pt x="3326" y="16"/>
                </a:lnTo>
                <a:lnTo>
                  <a:pt x="3326" y="0"/>
                </a:lnTo>
                <a:lnTo>
                  <a:pt x="3334" y="0"/>
                </a:lnTo>
                <a:lnTo>
                  <a:pt x="3334" y="16"/>
                </a:lnTo>
                <a:lnTo>
                  <a:pt x="3334" y="40"/>
                </a:lnTo>
                <a:lnTo>
                  <a:pt x="3334" y="80"/>
                </a:lnTo>
                <a:lnTo>
                  <a:pt x="3342" y="127"/>
                </a:lnTo>
                <a:lnTo>
                  <a:pt x="3342" y="190"/>
                </a:lnTo>
                <a:lnTo>
                  <a:pt x="3342" y="261"/>
                </a:lnTo>
                <a:lnTo>
                  <a:pt x="3350" y="349"/>
                </a:lnTo>
                <a:lnTo>
                  <a:pt x="3350" y="443"/>
                </a:lnTo>
                <a:lnTo>
                  <a:pt x="3358" y="546"/>
                </a:lnTo>
                <a:lnTo>
                  <a:pt x="3358" y="657"/>
                </a:lnTo>
                <a:lnTo>
                  <a:pt x="3366" y="776"/>
                </a:lnTo>
                <a:lnTo>
                  <a:pt x="3366" y="902"/>
                </a:lnTo>
                <a:lnTo>
                  <a:pt x="3373" y="1045"/>
                </a:lnTo>
                <a:lnTo>
                  <a:pt x="3373" y="1187"/>
                </a:lnTo>
                <a:lnTo>
                  <a:pt x="3381" y="1330"/>
                </a:lnTo>
                <a:lnTo>
                  <a:pt x="3381" y="1480"/>
                </a:lnTo>
                <a:lnTo>
                  <a:pt x="3389" y="1622"/>
                </a:lnTo>
                <a:lnTo>
                  <a:pt x="3389" y="1773"/>
                </a:lnTo>
                <a:lnTo>
                  <a:pt x="3397" y="1923"/>
                </a:lnTo>
                <a:lnTo>
                  <a:pt x="3397" y="2073"/>
                </a:lnTo>
                <a:lnTo>
                  <a:pt x="3405" y="2224"/>
                </a:lnTo>
                <a:lnTo>
                  <a:pt x="3405" y="2366"/>
                </a:lnTo>
                <a:lnTo>
                  <a:pt x="3413" y="2509"/>
                </a:lnTo>
                <a:lnTo>
                  <a:pt x="3413" y="2643"/>
                </a:lnTo>
                <a:lnTo>
                  <a:pt x="3421" y="2778"/>
                </a:lnTo>
                <a:lnTo>
                  <a:pt x="3421" y="2896"/>
                </a:lnTo>
                <a:lnTo>
                  <a:pt x="3429" y="3007"/>
                </a:lnTo>
                <a:lnTo>
                  <a:pt x="3429" y="3110"/>
                </a:lnTo>
                <a:lnTo>
                  <a:pt x="3437" y="3205"/>
                </a:lnTo>
                <a:lnTo>
                  <a:pt x="3437" y="3284"/>
                </a:lnTo>
                <a:lnTo>
                  <a:pt x="3445" y="3355"/>
                </a:lnTo>
                <a:lnTo>
                  <a:pt x="3445" y="3411"/>
                </a:lnTo>
                <a:lnTo>
                  <a:pt x="3452" y="3458"/>
                </a:lnTo>
                <a:lnTo>
                  <a:pt x="3452" y="3498"/>
                </a:lnTo>
                <a:lnTo>
                  <a:pt x="3460" y="3505"/>
                </a:lnTo>
                <a:lnTo>
                  <a:pt x="3460" y="3513"/>
                </a:lnTo>
                <a:lnTo>
                  <a:pt x="3468" y="3505"/>
                </a:lnTo>
                <a:lnTo>
                  <a:pt x="3468" y="3490"/>
                </a:lnTo>
                <a:lnTo>
                  <a:pt x="3476" y="3458"/>
                </a:lnTo>
                <a:lnTo>
                  <a:pt x="3476" y="3403"/>
                </a:lnTo>
                <a:lnTo>
                  <a:pt x="3484" y="3347"/>
                </a:lnTo>
                <a:lnTo>
                  <a:pt x="3484" y="3276"/>
                </a:lnTo>
                <a:lnTo>
                  <a:pt x="3484" y="3189"/>
                </a:lnTo>
                <a:lnTo>
                  <a:pt x="3484" y="3086"/>
                </a:lnTo>
                <a:lnTo>
                  <a:pt x="3492" y="2983"/>
                </a:lnTo>
                <a:lnTo>
                  <a:pt x="3492" y="2872"/>
                </a:lnTo>
                <a:lnTo>
                  <a:pt x="3500" y="2746"/>
                </a:lnTo>
                <a:lnTo>
                  <a:pt x="3500" y="2611"/>
                </a:lnTo>
                <a:lnTo>
                  <a:pt x="3508" y="2477"/>
                </a:lnTo>
                <a:lnTo>
                  <a:pt x="3508" y="2327"/>
                </a:lnTo>
                <a:lnTo>
                  <a:pt x="3516" y="2176"/>
                </a:lnTo>
                <a:lnTo>
                  <a:pt x="3516" y="2026"/>
                </a:lnTo>
                <a:lnTo>
                  <a:pt x="3524" y="1868"/>
                </a:lnTo>
                <a:lnTo>
                  <a:pt x="3524" y="1709"/>
                </a:lnTo>
                <a:lnTo>
                  <a:pt x="3531" y="1551"/>
                </a:lnTo>
                <a:lnTo>
                  <a:pt x="3531" y="1393"/>
                </a:lnTo>
                <a:lnTo>
                  <a:pt x="3539" y="1243"/>
                </a:lnTo>
                <a:lnTo>
                  <a:pt x="3539" y="1092"/>
                </a:lnTo>
                <a:lnTo>
                  <a:pt x="3547" y="950"/>
                </a:lnTo>
                <a:lnTo>
                  <a:pt x="3547" y="815"/>
                </a:lnTo>
                <a:lnTo>
                  <a:pt x="3555" y="681"/>
                </a:lnTo>
                <a:lnTo>
                  <a:pt x="3555" y="562"/>
                </a:lnTo>
                <a:lnTo>
                  <a:pt x="3563" y="451"/>
                </a:lnTo>
                <a:lnTo>
                  <a:pt x="3563" y="349"/>
                </a:lnTo>
                <a:lnTo>
                  <a:pt x="3571" y="261"/>
                </a:lnTo>
                <a:lnTo>
                  <a:pt x="3571" y="182"/>
                </a:lnTo>
                <a:lnTo>
                  <a:pt x="3579" y="119"/>
                </a:lnTo>
                <a:lnTo>
                  <a:pt x="3579" y="64"/>
                </a:lnTo>
                <a:lnTo>
                  <a:pt x="3587" y="32"/>
                </a:lnTo>
                <a:lnTo>
                  <a:pt x="3587" y="8"/>
                </a:lnTo>
                <a:lnTo>
                  <a:pt x="3595" y="0"/>
                </a:lnTo>
                <a:lnTo>
                  <a:pt x="3595" y="8"/>
                </a:lnTo>
                <a:lnTo>
                  <a:pt x="3603" y="32"/>
                </a:lnTo>
                <a:lnTo>
                  <a:pt x="3603" y="56"/>
                </a:lnTo>
                <a:lnTo>
                  <a:pt x="3610" y="111"/>
                </a:lnTo>
                <a:lnTo>
                  <a:pt x="3610" y="174"/>
                </a:lnTo>
                <a:lnTo>
                  <a:pt x="3618" y="246"/>
                </a:lnTo>
                <a:lnTo>
                  <a:pt x="3618" y="333"/>
                </a:lnTo>
                <a:lnTo>
                  <a:pt x="3626" y="443"/>
                </a:lnTo>
                <a:lnTo>
                  <a:pt x="3626" y="554"/>
                </a:lnTo>
                <a:lnTo>
                  <a:pt x="3634" y="673"/>
                </a:lnTo>
                <a:lnTo>
                  <a:pt x="3634" y="807"/>
                </a:lnTo>
                <a:lnTo>
                  <a:pt x="3634" y="942"/>
                </a:lnTo>
                <a:lnTo>
                  <a:pt x="3634" y="1092"/>
                </a:lnTo>
                <a:lnTo>
                  <a:pt x="3642" y="1243"/>
                </a:lnTo>
                <a:lnTo>
                  <a:pt x="3642" y="1401"/>
                </a:lnTo>
                <a:lnTo>
                  <a:pt x="3650" y="1567"/>
                </a:lnTo>
                <a:lnTo>
                  <a:pt x="3650" y="1725"/>
                </a:lnTo>
                <a:lnTo>
                  <a:pt x="3658" y="1891"/>
                </a:lnTo>
                <a:lnTo>
                  <a:pt x="3658" y="2058"/>
                </a:lnTo>
                <a:lnTo>
                  <a:pt x="3666" y="2208"/>
                </a:lnTo>
                <a:lnTo>
                  <a:pt x="3666" y="2366"/>
                </a:lnTo>
                <a:lnTo>
                  <a:pt x="3674" y="2516"/>
                </a:lnTo>
                <a:lnTo>
                  <a:pt x="3674" y="2659"/>
                </a:lnTo>
                <a:lnTo>
                  <a:pt x="3682" y="2793"/>
                </a:lnTo>
                <a:lnTo>
                  <a:pt x="3682" y="2920"/>
                </a:lnTo>
                <a:lnTo>
                  <a:pt x="3689" y="3047"/>
                </a:lnTo>
                <a:lnTo>
                  <a:pt x="3689" y="3149"/>
                </a:lnTo>
                <a:lnTo>
                  <a:pt x="3697" y="3244"/>
                </a:lnTo>
                <a:lnTo>
                  <a:pt x="3697" y="3331"/>
                </a:lnTo>
                <a:lnTo>
                  <a:pt x="3705" y="3395"/>
                </a:lnTo>
                <a:lnTo>
                  <a:pt x="3705" y="3450"/>
                </a:lnTo>
                <a:lnTo>
                  <a:pt x="3713" y="3490"/>
                </a:lnTo>
                <a:lnTo>
                  <a:pt x="3713" y="3505"/>
                </a:lnTo>
                <a:lnTo>
                  <a:pt x="3713" y="3513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9" name="Line 30">
            <a:extLst>
              <a:ext uri="{FF2B5EF4-FFF2-40B4-BE49-F238E27FC236}">
                <a16:creationId xmlns:a16="http://schemas.microsoft.com/office/drawing/2014/main" id="{B02FD854-967B-484C-9964-5C4003838785}"/>
              </a:ext>
            </a:extLst>
          </p:cNvPr>
          <p:cNvSpPr>
            <a:spLocks noChangeShapeType="1"/>
          </p:cNvSpPr>
          <p:nvPr/>
        </p:nvSpPr>
        <p:spPr bwMode="auto">
          <a:xfrm>
            <a:off x="264672" y="5790416"/>
            <a:ext cx="8699819" cy="129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20" name="Picture 31" descr="C:\Programmi\File comuni\Microsoft Shared\Clipart\cagcat50\NA01441_.wmf">
            <a:extLst>
              <a:ext uri="{FF2B5EF4-FFF2-40B4-BE49-F238E27FC236}">
                <a16:creationId xmlns:a16="http://schemas.microsoft.com/office/drawing/2014/main" id="{BB4C1BB6-5C20-D849-B63E-F8B3DF70E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718" y="5464681"/>
            <a:ext cx="298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2" descr="C:\Programmi\File comuni\Microsoft Shared\Clipart\cagcat50\NA01441_.wmf">
            <a:extLst>
              <a:ext uri="{FF2B5EF4-FFF2-40B4-BE49-F238E27FC236}">
                <a16:creationId xmlns:a16="http://schemas.microsoft.com/office/drawing/2014/main" id="{8247A41F-1072-6947-A9F7-F8B134667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043" y="5464681"/>
            <a:ext cx="298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4" descr="C:\Programmi\File comuni\Microsoft Shared\Clipart\cagcat50\NA01441_.wmf">
            <a:extLst>
              <a:ext uri="{FF2B5EF4-FFF2-40B4-BE49-F238E27FC236}">
                <a16:creationId xmlns:a16="http://schemas.microsoft.com/office/drawing/2014/main" id="{0C661D93-A3FE-0E4F-AD03-CC6863D8A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618" y="5464681"/>
            <a:ext cx="298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6" descr="C:\Programmi\File comuni\Microsoft Shared\Clipart\cagcat50\NA01441_.wmf">
            <a:extLst>
              <a:ext uri="{FF2B5EF4-FFF2-40B4-BE49-F238E27FC236}">
                <a16:creationId xmlns:a16="http://schemas.microsoft.com/office/drawing/2014/main" id="{CA565B4B-1A42-E94B-BA45-5DD509718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05" y="5464681"/>
            <a:ext cx="298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7" descr="C:\Programmi\File comuni\Microsoft Shared\Clipart\cagcat50\NA01441_.wmf">
            <a:extLst>
              <a:ext uri="{FF2B5EF4-FFF2-40B4-BE49-F238E27FC236}">
                <a16:creationId xmlns:a16="http://schemas.microsoft.com/office/drawing/2014/main" id="{C1916EA4-3398-F140-8E29-106582F9A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68" y="5464681"/>
            <a:ext cx="298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8" descr="C:\Programmi\File comuni\Microsoft Shared\Clipart\cagcat50\NA01441_.wmf">
            <a:extLst>
              <a:ext uri="{FF2B5EF4-FFF2-40B4-BE49-F238E27FC236}">
                <a16:creationId xmlns:a16="http://schemas.microsoft.com/office/drawing/2014/main" id="{C451E0B5-7867-A04B-846F-89FCE18DC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830" y="5464681"/>
            <a:ext cx="298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9" descr="C:\Programmi\File comuni\Microsoft Shared\Clipart\cagcat50\NA01441_.wmf">
            <a:extLst>
              <a:ext uri="{FF2B5EF4-FFF2-40B4-BE49-F238E27FC236}">
                <a16:creationId xmlns:a16="http://schemas.microsoft.com/office/drawing/2014/main" id="{60386B2B-7F9B-D44B-BE31-BD5525AC6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093" y="5464681"/>
            <a:ext cx="298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2" descr="C:\Programmi\File comuni\Microsoft Shared\Clipart\cagcat50\NA01441_.wmf">
            <a:extLst>
              <a:ext uri="{FF2B5EF4-FFF2-40B4-BE49-F238E27FC236}">
                <a16:creationId xmlns:a16="http://schemas.microsoft.com/office/drawing/2014/main" id="{FCCECB11-E178-4942-A541-5059340F4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518" y="5466268"/>
            <a:ext cx="298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Line 43">
            <a:extLst>
              <a:ext uri="{FF2B5EF4-FFF2-40B4-BE49-F238E27FC236}">
                <a16:creationId xmlns:a16="http://schemas.microsoft.com/office/drawing/2014/main" id="{6E2D49C9-64F7-FF4C-96D4-1A3772C8ED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3505" y="5923467"/>
            <a:ext cx="4010873" cy="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graphicFrame>
        <p:nvGraphicFramePr>
          <p:cNvPr id="29" name="Object 44">
            <a:extLst>
              <a:ext uri="{FF2B5EF4-FFF2-40B4-BE49-F238E27FC236}">
                <a16:creationId xmlns:a16="http://schemas.microsoft.com/office/drawing/2014/main" id="{6780134B-2C0F-DF44-A541-2B06BF27E0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46599" y="4164313"/>
          <a:ext cx="3032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7" imgW="304536" imgH="317225" progId="Equation.3">
                  <p:embed/>
                </p:oleObj>
              </mc:Choice>
              <mc:Fallback>
                <p:oleObj name="Equazione" r:id="rId7" imgW="304536" imgH="317225" progId="Equation.3">
                  <p:embed/>
                  <p:pic>
                    <p:nvPicPr>
                      <p:cNvPr id="29" name="Object 44">
                        <a:extLst>
                          <a:ext uri="{FF2B5EF4-FFF2-40B4-BE49-F238E27FC236}">
                            <a16:creationId xmlns:a16="http://schemas.microsoft.com/office/drawing/2014/main" id="{6780134B-2C0F-DF44-A541-2B06BF27E0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6599" y="4164313"/>
                        <a:ext cx="3032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Line 49">
            <a:extLst>
              <a:ext uri="{FF2B5EF4-FFF2-40B4-BE49-F238E27FC236}">
                <a16:creationId xmlns:a16="http://schemas.microsoft.com/office/drawing/2014/main" id="{A118D7BE-5848-224D-93E7-AA173F00B7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74378" y="5257711"/>
            <a:ext cx="435362" cy="691713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kern="0">
              <a:solidFill>
                <a:schemeClr val="accent2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1" name="Line 50">
            <a:extLst>
              <a:ext uri="{FF2B5EF4-FFF2-40B4-BE49-F238E27FC236}">
                <a16:creationId xmlns:a16="http://schemas.microsoft.com/office/drawing/2014/main" id="{B285D18E-C725-BE48-A60B-341597145D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3503" y="3829071"/>
            <a:ext cx="1651105" cy="2094396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2" name="Line 51">
            <a:extLst>
              <a:ext uri="{FF2B5EF4-FFF2-40B4-BE49-F238E27FC236}">
                <a16:creationId xmlns:a16="http://schemas.microsoft.com/office/drawing/2014/main" id="{D2A6781D-643E-AE40-B59E-5F359ADCDA0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98733" y="3854504"/>
            <a:ext cx="2776719" cy="151503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33" name="Picture 9" descr="Building Icon - Free Download, PNG and Vector">
            <a:extLst>
              <a:ext uri="{FF2B5EF4-FFF2-40B4-BE49-F238E27FC236}">
                <a16:creationId xmlns:a16="http://schemas.microsoft.com/office/drawing/2014/main" id="{DB40B0D3-DD80-6249-8880-C282BC3E8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4983928"/>
            <a:ext cx="961505" cy="96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3" descr="Red Toy Car Clip Art - Sweet Clip Art">
            <a:extLst>
              <a:ext uri="{FF2B5EF4-FFF2-40B4-BE49-F238E27FC236}">
                <a16:creationId xmlns:a16="http://schemas.microsoft.com/office/drawing/2014/main" id="{0EBE2306-6C1F-7B41-A2C8-5BEE9403F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552" y="5589210"/>
            <a:ext cx="392899" cy="20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CD68733F-8065-AB49-887D-BF1FBEDA58E4}"/>
              </a:ext>
            </a:extLst>
          </p:cNvPr>
          <p:cNvCxnSpPr/>
          <p:nvPr/>
        </p:nvCxnSpPr>
        <p:spPr>
          <a:xfrm>
            <a:off x="1524615" y="2012935"/>
            <a:ext cx="0" cy="3752101"/>
          </a:xfrm>
          <a:prstGeom prst="straightConnector1">
            <a:avLst/>
          </a:prstGeom>
          <a:ln w="25400"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F6EE6A54-7E0B-4947-A8A2-9ED8A026CEF3}"/>
                  </a:ext>
                </a:extLst>
              </p:cNvPr>
              <p:cNvSpPr txBox="1"/>
              <p:nvPr/>
            </p:nvSpPr>
            <p:spPr>
              <a:xfrm>
                <a:off x="981690" y="3485172"/>
                <a:ext cx="561975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it-IT" i="1" dirty="0">
                  <a:solidFill>
                    <a:schemeClr val="accent2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F6EE6A54-7E0B-4947-A8A2-9ED8A026C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690" y="3485172"/>
                <a:ext cx="561975" cy="34996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Arco 36">
            <a:extLst>
              <a:ext uri="{FF2B5EF4-FFF2-40B4-BE49-F238E27FC236}">
                <a16:creationId xmlns:a16="http://schemas.microsoft.com/office/drawing/2014/main" id="{3A364667-B6A1-F741-9DBE-77D1732714C5}"/>
              </a:ext>
            </a:extLst>
          </p:cNvPr>
          <p:cNvSpPr/>
          <p:nvPr/>
        </p:nvSpPr>
        <p:spPr>
          <a:xfrm rot="5212488">
            <a:off x="1912495" y="2263442"/>
            <a:ext cx="767317" cy="76731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522A0DD4-CF14-BB42-9F49-C848237A37CD}"/>
                  </a:ext>
                </a:extLst>
              </p:cNvPr>
              <p:cNvSpPr txBox="1"/>
              <p:nvPr/>
            </p:nvSpPr>
            <p:spPr>
              <a:xfrm>
                <a:off x="1758744" y="2835412"/>
                <a:ext cx="191013" cy="257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𝜗</m:t>
                      </m:r>
                    </m:oMath>
                  </m:oMathPara>
                </a14:m>
                <a:endParaRPr lang="it-IT" i="1" dirty="0">
                  <a:solidFill>
                    <a:schemeClr val="accent2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522A0DD4-CF14-BB42-9F49-C848237A3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8744" y="2835412"/>
                <a:ext cx="191013" cy="257635"/>
              </a:xfrm>
              <a:prstGeom prst="rect">
                <a:avLst/>
              </a:prstGeom>
              <a:blipFill>
                <a:blip r:embed="rId12"/>
                <a:stretch>
                  <a:fillRect l="-25000" r="-25000" b="-47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Arco 38">
            <a:extLst>
              <a:ext uri="{FF2B5EF4-FFF2-40B4-BE49-F238E27FC236}">
                <a16:creationId xmlns:a16="http://schemas.microsoft.com/office/drawing/2014/main" id="{EB5C1BDB-B811-1B4D-9EE1-189BC02E6060}"/>
              </a:ext>
            </a:extLst>
          </p:cNvPr>
          <p:cNvSpPr/>
          <p:nvPr/>
        </p:nvSpPr>
        <p:spPr>
          <a:xfrm rot="5400000">
            <a:off x="749381" y="1287246"/>
            <a:ext cx="1550595" cy="1550595"/>
          </a:xfrm>
          <a:prstGeom prst="arc">
            <a:avLst>
              <a:gd name="adj1" fmla="val 18194551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0" name="Connettore 1 39">
            <a:extLst>
              <a:ext uri="{FF2B5EF4-FFF2-40B4-BE49-F238E27FC236}">
                <a16:creationId xmlns:a16="http://schemas.microsoft.com/office/drawing/2014/main" id="{8F168380-9ECD-244B-AE21-12DB5A0AF2BE}"/>
              </a:ext>
            </a:extLst>
          </p:cNvPr>
          <p:cNvCxnSpPr>
            <a:stCxn id="15" idx="0"/>
          </p:cNvCxnSpPr>
          <p:nvPr/>
        </p:nvCxnSpPr>
        <p:spPr>
          <a:xfrm>
            <a:off x="1543665" y="2003411"/>
            <a:ext cx="4613728" cy="378988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86211996-A0F3-AF48-9F7B-E012F25B2AA4}"/>
                  </a:ext>
                </a:extLst>
              </p:cNvPr>
              <p:cNvSpPr txBox="1"/>
              <p:nvPr/>
            </p:nvSpPr>
            <p:spPr>
              <a:xfrm rot="2335813">
                <a:off x="3571708" y="3493150"/>
                <a:ext cx="557640" cy="2576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it-IT" i="1" dirty="0">
                  <a:solidFill>
                    <a:schemeClr val="accent2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86211996-A0F3-AF48-9F7B-E012F25B2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335813">
                <a:off x="3571708" y="3493150"/>
                <a:ext cx="557640" cy="25763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5669D3CA-59F6-0146-A5D1-080FE981FCA8}"/>
                  </a:ext>
                </a:extLst>
              </p:cNvPr>
              <p:cNvSpPr txBox="1"/>
              <p:nvPr/>
            </p:nvSpPr>
            <p:spPr>
              <a:xfrm>
                <a:off x="3819683" y="5883565"/>
                <a:ext cx="865415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𝑛𝑒𝑎𝑟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5669D3CA-59F6-0146-A5D1-080FE981FC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683" y="5883565"/>
                <a:ext cx="865415" cy="34996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D1F86391-81F0-E644-A9FC-C4855A27B0B3}"/>
                  </a:ext>
                </a:extLst>
              </p:cNvPr>
              <p:cNvSpPr txBox="1"/>
              <p:nvPr/>
            </p:nvSpPr>
            <p:spPr>
              <a:xfrm>
                <a:off x="7862997" y="5883565"/>
                <a:ext cx="865415" cy="370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𝑓𝑎𝑟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D1F86391-81F0-E644-A9FC-C4855A27B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2997" y="5883565"/>
                <a:ext cx="865415" cy="370614"/>
              </a:xfrm>
              <a:prstGeom prst="rect">
                <a:avLst/>
              </a:prstGeom>
              <a:blipFill>
                <a:blip r:embed="rId1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2" descr="C:\Programmi\File comuni\Microsoft Shared\Clipart\cagcat50\NA01441_.wmf">
            <a:extLst>
              <a:ext uri="{FF2B5EF4-FFF2-40B4-BE49-F238E27FC236}">
                <a16:creationId xmlns:a16="http://schemas.microsoft.com/office/drawing/2014/main" id="{BC83E585-6E6F-EE42-95AD-3DAA1C564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824" y="5461398"/>
            <a:ext cx="298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2" descr="C:\Programmi\File comuni\Microsoft Shared\Clipart\cagcat50\NA01441_.wmf">
            <a:extLst>
              <a:ext uri="{FF2B5EF4-FFF2-40B4-BE49-F238E27FC236}">
                <a16:creationId xmlns:a16="http://schemas.microsoft.com/office/drawing/2014/main" id="{56DC73DB-5C88-2348-BF55-A208ED79F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003" y="5464682"/>
            <a:ext cx="298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99D30954-1F48-7D46-8549-D9ED22AC8A5B}"/>
                  </a:ext>
                </a:extLst>
              </p:cNvPr>
              <p:cNvSpPr txBox="1"/>
              <p:nvPr/>
            </p:nvSpPr>
            <p:spPr>
              <a:xfrm rot="1899219">
                <a:off x="2517625" y="3416345"/>
                <a:ext cx="646880" cy="2576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it-IT" i="1" dirty="0">
                  <a:solidFill>
                    <a:schemeClr val="accent2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99D30954-1F48-7D46-8549-D9ED22AC8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99219">
                <a:off x="2517625" y="3416345"/>
                <a:ext cx="646880" cy="25763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58132F4D-6985-ED46-867F-0099C5A1CD74}"/>
              </a:ext>
            </a:extLst>
          </p:cNvPr>
          <p:cNvSpPr txBox="1"/>
          <p:nvPr/>
        </p:nvSpPr>
        <p:spPr>
          <a:xfrm rot="2318730">
            <a:off x="3881880" y="4160436"/>
            <a:ext cx="1486005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>
                <a:solidFill>
                  <a:schemeClr val="accent2">
                    <a:lumMod val="75000"/>
                  </a:schemeClr>
                </a:solidFill>
              </a:rPr>
              <a:t>slant</a:t>
            </a:r>
            <a:r>
              <a:rPr lang="it-IT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i="1" dirty="0" err="1">
                <a:solidFill>
                  <a:schemeClr val="accent2">
                    <a:lumMod val="75000"/>
                  </a:schemeClr>
                </a:solidFill>
              </a:rPr>
              <a:t>range</a:t>
            </a:r>
            <a:endParaRPr lang="it-IT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570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8540750" y="6400800"/>
            <a:ext cx="603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fld id="{D8FAEBCE-03A6-F845-94CC-0A5F7DCDFE2D}" type="slidenum">
              <a:rPr lang="it-IT" altLang="it-IT" sz="1400"/>
              <a:pPr algn="ctr"/>
              <a:t>7</a:t>
            </a:fld>
            <a:endParaRPr lang="it-IT" altLang="it-IT" sz="140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01612" y="966877"/>
            <a:ext cx="8640763" cy="77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La prima dimensione dell’immagine Radar (</a:t>
            </a:r>
            <a:r>
              <a:rPr lang="it-IT" altLang="it-IT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range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) è data dalla distanza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50825" y="3236913"/>
            <a:ext cx="8640763" cy="77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La seconda dimensione (</a:t>
            </a:r>
            <a:r>
              <a:rPr lang="it-IT" altLang="it-IT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azimuth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) è data dal movimento della piattaforma, sincronizzato con l’emissione degli impulsi</a:t>
            </a:r>
          </a:p>
        </p:txBody>
      </p:sp>
      <p:pic>
        <p:nvPicPr>
          <p:cNvPr id="27653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084" y="1356535"/>
            <a:ext cx="3944218" cy="175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7"/>
          <a:stretch>
            <a:fillRect/>
          </a:stretch>
        </p:blipFill>
        <p:spPr bwMode="auto">
          <a:xfrm>
            <a:off x="2339752" y="4176333"/>
            <a:ext cx="4876800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77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8540750" y="6400800"/>
            <a:ext cx="603250" cy="4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fld id="{8BE47B2C-3C99-A542-9680-6A028D6C44A8}" type="slidenum">
              <a:rPr lang="it-IT" altLang="it-IT">
                <a:latin typeface="Calibri" charset="0"/>
                <a:ea typeface="Calibri" charset="0"/>
                <a:cs typeface="Calibri" charset="0"/>
              </a:rPr>
              <a:pPr algn="ctr"/>
              <a:t>8</a:t>
            </a:fld>
            <a:endParaRPr lang="it-IT" altLang="it-IT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51520" y="879649"/>
            <a:ext cx="7469171" cy="112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 punti al suolo vengono mappati sulla base della distanza che hanno dal sensore (tempo che intercorre tra trasmissione segnale e ricezione eco). </a:t>
            </a:r>
          </a:p>
        </p:txBody>
      </p:sp>
      <p:pic>
        <p:nvPicPr>
          <p:cNvPr id="23556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89138"/>
            <a:ext cx="381635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9138"/>
            <a:ext cx="393700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66417" y="4941168"/>
            <a:ext cx="8640763" cy="112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Due conseguenze: 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Distorsioni nell’immagine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Illuminazione laterale (evitare ambiguità)</a:t>
            </a:r>
          </a:p>
        </p:txBody>
      </p:sp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7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8540750" y="6400800"/>
            <a:ext cx="603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fld id="{F8873D0E-2273-5B4C-8241-9B573AE14F7C}" type="slidenum">
              <a:rPr lang="it-IT" altLang="it-IT" sz="1400"/>
              <a:pPr algn="ctr"/>
              <a:t>9</a:t>
            </a:fld>
            <a:endParaRPr lang="it-IT" altLang="it-IT" sz="140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23850" y="430213"/>
            <a:ext cx="86407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dirty="0">
                <a:ea typeface="ＭＳ Ｐゴシック" charset="0"/>
                <a:cs typeface="ＭＳ Ｐゴシック" charset="0"/>
              </a:rPr>
              <a:t>Illuminazione laterale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50824" y="3288489"/>
            <a:ext cx="8640763" cy="96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Distorsioni nell’immagine</a:t>
            </a:r>
          </a:p>
          <a:p>
            <a:pPr eaLnBrk="1" hangingPunct="1">
              <a:spcBef>
                <a:spcPct val="50000"/>
              </a:spcBef>
            </a:pPr>
            <a:endParaRPr lang="it-IT" altLang="it-IT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5605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77304"/>
            <a:ext cx="561657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" r="6737"/>
          <a:stretch>
            <a:fillRect/>
          </a:stretch>
        </p:blipFill>
        <p:spPr bwMode="auto">
          <a:xfrm>
            <a:off x="111918" y="3620020"/>
            <a:ext cx="445928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" r="2731"/>
          <a:stretch>
            <a:fillRect/>
          </a:stretch>
        </p:blipFill>
        <p:spPr bwMode="auto">
          <a:xfrm>
            <a:off x="4284663" y="4797425"/>
            <a:ext cx="4838700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93136" y="820737"/>
            <a:ext cx="8640763" cy="96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Illuminazione laterale</a:t>
            </a:r>
          </a:p>
          <a:p>
            <a:pPr eaLnBrk="1" hangingPunct="1">
              <a:spcBef>
                <a:spcPct val="50000"/>
              </a:spcBef>
            </a:pPr>
            <a:endParaRPr lang="it-IT" altLang="it-IT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>
            <a:off x="440531" y="303722"/>
            <a:ext cx="7553325" cy="474154"/>
          </a:xfrm>
        </p:spPr>
        <p:txBody>
          <a:bodyPr/>
          <a:lstStyle/>
          <a:p>
            <a:r>
              <a:rPr lang="en-US" dirty="0"/>
              <a:t>Radar </a:t>
            </a:r>
            <a:r>
              <a:rPr lang="en-US" dirty="0" err="1"/>
              <a:t>d’Immagine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48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ＭＳ Ｐゴシック"/>
        <a:cs typeface=""/>
      </a:majorFont>
      <a:minorFont>
        <a:latin typeface="Rockwel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772</TotalTime>
  <Words>1504</Words>
  <Application>Microsoft Macintosh PowerPoint</Application>
  <PresentationFormat>Presentazione su schermo (4:3)</PresentationFormat>
  <Paragraphs>228</Paragraphs>
  <Slides>33</Slides>
  <Notes>23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2" baseType="lpstr">
      <vt:lpstr>Arial</vt:lpstr>
      <vt:lpstr>Calibri</vt:lpstr>
      <vt:lpstr>Cambria Math</vt:lpstr>
      <vt:lpstr>Rockwell</vt:lpstr>
      <vt:lpstr>Times New Roman</vt:lpstr>
      <vt:lpstr>Wingdings</vt:lpstr>
      <vt:lpstr>Tema di Office</vt:lpstr>
      <vt:lpstr>1_Tema di Office</vt:lpstr>
      <vt:lpstr>Equazione</vt:lpstr>
      <vt:lpstr>Presentazione standard di PowerPoint</vt:lpstr>
      <vt:lpstr>Presentazione standard di PowerPoint</vt:lpstr>
      <vt:lpstr>Radar d’Immagine</vt:lpstr>
      <vt:lpstr>Radar d’Immagine</vt:lpstr>
      <vt:lpstr>Radar d’Immagine</vt:lpstr>
      <vt:lpstr>Radar d’Immagine</vt:lpstr>
      <vt:lpstr>Radar d’Immagine</vt:lpstr>
      <vt:lpstr>Radar d’Immagine</vt:lpstr>
      <vt:lpstr>Radar d’Immagine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Radar d’Immagine</vt:lpstr>
      <vt:lpstr>Radar d’Immagine</vt:lpstr>
      <vt:lpstr>Radar d’Immagine</vt:lpstr>
      <vt:lpstr>Radar d’Immagine</vt:lpstr>
      <vt:lpstr>Radar d’Immagine</vt:lpstr>
      <vt:lpstr>Radar d’Immagine</vt:lpstr>
      <vt:lpstr>Radar d’Immagine</vt:lpstr>
      <vt:lpstr>Radar d’Immagine</vt:lpstr>
      <vt:lpstr>Radar d’Immagine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Radar d’Immagine</vt:lpstr>
      <vt:lpstr>Radar d’Immagine</vt:lpstr>
      <vt:lpstr>Radar d’Immagine</vt:lpstr>
      <vt:lpstr>Radar d’Immagine</vt:lpstr>
      <vt:lpstr>Radar d’Immagine</vt:lpstr>
      <vt:lpstr>Radar d’Immagine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</dc:creator>
  <cp:lastModifiedBy>Giampaolo Ferraioli</cp:lastModifiedBy>
  <cp:revision>104</cp:revision>
  <cp:lastPrinted>1601-01-01T00:00:00Z</cp:lastPrinted>
  <dcterms:created xsi:type="dcterms:W3CDTF">2014-02-26T18:00:47Z</dcterms:created>
  <dcterms:modified xsi:type="dcterms:W3CDTF">2023-12-04T11:46:01Z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Presentazione su schermo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</vt:i4>
  </property>
</Properties>
</file>