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98" r:id="rId3"/>
    <p:sldId id="301" r:id="rId4"/>
    <p:sldId id="299" r:id="rId5"/>
    <p:sldId id="304" r:id="rId6"/>
    <p:sldId id="302" r:id="rId7"/>
    <p:sldId id="257" r:id="rId8"/>
    <p:sldId id="305" r:id="rId9"/>
    <p:sldId id="259" r:id="rId10"/>
    <p:sldId id="260" r:id="rId11"/>
    <p:sldId id="261" r:id="rId12"/>
    <p:sldId id="312" r:id="rId13"/>
    <p:sldId id="262" r:id="rId14"/>
    <p:sldId id="308" r:id="rId15"/>
    <p:sldId id="307" r:id="rId16"/>
    <p:sldId id="309" r:id="rId17"/>
    <p:sldId id="264" r:id="rId18"/>
    <p:sldId id="273" r:id="rId19"/>
    <p:sldId id="310" r:id="rId20"/>
    <p:sldId id="276" r:id="rId21"/>
    <p:sldId id="311" r:id="rId22"/>
    <p:sldId id="267" r:id="rId23"/>
    <p:sldId id="274" r:id="rId24"/>
    <p:sldId id="275" r:id="rId25"/>
    <p:sldId id="277" r:id="rId26"/>
    <p:sldId id="278" r:id="rId27"/>
    <p:sldId id="279" r:id="rId28"/>
    <p:sldId id="280" r:id="rId29"/>
    <p:sldId id="281" r:id="rId30"/>
    <p:sldId id="282" r:id="rId31"/>
    <p:sldId id="283" r:id="rId32"/>
    <p:sldId id="284" r:id="rId33"/>
    <p:sldId id="271" r:id="rId34"/>
    <p:sldId id="272" r:id="rId35"/>
    <p:sldId id="313" r:id="rId36"/>
    <p:sldId id="319" r:id="rId37"/>
    <p:sldId id="285" r:id="rId38"/>
    <p:sldId id="320" r:id="rId39"/>
    <p:sldId id="286" r:id="rId40"/>
    <p:sldId id="321" r:id="rId41"/>
    <p:sldId id="288" r:id="rId42"/>
    <p:sldId id="317" r:id="rId43"/>
    <p:sldId id="316" r:id="rId44"/>
    <p:sldId id="318" r:id="rId45"/>
    <p:sldId id="289" r:id="rId46"/>
    <p:sldId id="290" r:id="rId47"/>
    <p:sldId id="291" r:id="rId48"/>
    <p:sldId id="292" r:id="rId49"/>
    <p:sldId id="293" r:id="rId50"/>
    <p:sldId id="294" r:id="rId51"/>
    <p:sldId id="315" r:id="rId52"/>
    <p:sldId id="314" r:id="rId53"/>
    <p:sldId id="295" r:id="rId54"/>
    <p:sldId id="25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B29"/>
    <a:srgbClr val="2E3C5D"/>
    <a:srgbClr val="2C3A58"/>
    <a:srgbClr val="3078B5"/>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74"/>
  </p:normalViewPr>
  <p:slideViewPr>
    <p:cSldViewPr snapToGrid="0" snapToObjects="1">
      <p:cViewPr varScale="1">
        <p:scale>
          <a:sx n="83" d="100"/>
          <a:sy n="83" d="100"/>
        </p:scale>
        <p:origin x="1061" y="77"/>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5/2/2022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heidioms.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50" y="2317626"/>
            <a:ext cx="10088004" cy="1323438"/>
          </a:xfrm>
        </p:spPr>
        <p:txBody>
          <a:bodyPr/>
          <a:lstStyle/>
          <a:p>
            <a:r>
              <a:rPr lang="it-IT" dirty="0" err="1"/>
              <a:t>Supervised</a:t>
            </a:r>
            <a:r>
              <a:rPr lang="it-IT" dirty="0"/>
              <a:t> machine learning techniques</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2021-2022</a:t>
            </a:r>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a:xfrm>
            <a:off x="472809" y="3001921"/>
            <a:ext cx="6888768" cy="566738"/>
          </a:xfrm>
        </p:spPr>
        <p:txBody>
          <a:bodyPr/>
          <a:lstStyle/>
          <a:p>
            <a:pPr>
              <a:lnSpc>
                <a:spcPct val="106000"/>
              </a:lnSpc>
              <a:spcAft>
                <a:spcPts val="800"/>
              </a:spcAft>
            </a:pPr>
            <a:r>
              <a:rPr lang="en-GB" sz="1800" dirty="0">
                <a:solidFill>
                  <a:srgbClr val="FF0000"/>
                </a:solidFill>
                <a:effectLst/>
                <a:latin typeface="Calibri" panose="020F0502020204030204" pitchFamily="34" charset="0"/>
                <a:ea typeface="Calibri" panose="020F0502020204030204" pitchFamily="34" charset="0"/>
              </a:rPr>
              <a:t>CLASSIFICATION AND REGRESSION TREE (CART) AND RANDOM FOREST</a:t>
            </a:r>
            <a:endParaRPr lang="it-IT" sz="1800" dirty="0">
              <a:solidFill>
                <a:srgbClr val="FF0000"/>
              </a:solidFill>
              <a:effectLst/>
              <a:latin typeface="Calibri" panose="020F0502020204030204" pitchFamily="34" charset="0"/>
              <a:ea typeface="Calibri" panose="020F0502020204030204" pitchFamily="34" charset="0"/>
            </a:endParaRPr>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GB" dirty="0"/>
              <a:t>prof. </a:t>
            </a:r>
            <a:r>
              <a:rPr lang="it-IT" dirty="0"/>
              <a:t>Sergio Longobardi</a:t>
            </a:r>
            <a:endParaRPr lang="it-GB" dirty="0"/>
          </a:p>
          <a:p>
            <a:r>
              <a:rPr lang="en-US" dirty="0"/>
              <a:t>Professor of Economic Statistics at Parthenope University</a:t>
            </a:r>
            <a:endParaRPr lang="it-GB" dirty="0"/>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15054" y="2136563"/>
            <a:ext cx="6063200" cy="2737928"/>
          </a:xfrm>
        </p:spPr>
        <p:txBody>
          <a:bodyPr/>
          <a:lstStyle/>
          <a:p>
            <a:pPr marL="0" marR="0" lvl="0" indent="0" algn="just" fontAlgn="auto">
              <a:lnSpc>
                <a:spcPct val="150000"/>
              </a:lnSpc>
              <a:spcBef>
                <a:spcPts val="0"/>
              </a:spcBef>
              <a:spcAft>
                <a:spcPts val="0"/>
              </a:spcAft>
              <a:buClrTx/>
              <a:buSzTx/>
              <a:buFontTx/>
              <a:buNone/>
              <a:tabLst/>
              <a:defRPr/>
            </a:pPr>
            <a:r>
              <a:rPr lang="en-US" sz="1800" dirty="0">
                <a:solidFill>
                  <a:srgbClr val="010302"/>
                </a:solidFill>
                <a:latin typeface="Times New Roman" panose="02020603050405020304" pitchFamily="18" charset="0"/>
                <a:cs typeface="Times New Roman" panose="02020603050405020304" pitchFamily="18" charset="0"/>
              </a:rPr>
              <a:t>The tree building process will divide the space of predictors (i.e. all possible values for X</a:t>
            </a:r>
            <a:r>
              <a:rPr lang="en-US" sz="1800" baseline="-25000" dirty="0">
                <a:solidFill>
                  <a:srgbClr val="010302"/>
                </a:solidFill>
                <a:latin typeface="Times New Roman" panose="02020603050405020304" pitchFamily="18" charset="0"/>
                <a:cs typeface="Times New Roman" panose="02020603050405020304" pitchFamily="18" charset="0"/>
              </a:rPr>
              <a:t>1</a:t>
            </a:r>
            <a:r>
              <a:rPr lang="en-US" sz="1800" dirty="0">
                <a:solidFill>
                  <a:srgbClr val="010302"/>
                </a:solidFill>
                <a:latin typeface="Times New Roman" panose="02020603050405020304" pitchFamily="18" charset="0"/>
                <a:cs typeface="Times New Roman" panose="02020603050405020304" pitchFamily="18" charset="0"/>
              </a:rPr>
              <a:t> and X</a:t>
            </a:r>
            <a:r>
              <a:rPr lang="en-US" sz="1800" baseline="-25000" dirty="0">
                <a:solidFill>
                  <a:srgbClr val="010302"/>
                </a:solidFill>
                <a:latin typeface="Times New Roman" panose="02020603050405020304" pitchFamily="18" charset="0"/>
                <a:cs typeface="Times New Roman" panose="02020603050405020304" pitchFamily="18" charset="0"/>
              </a:rPr>
              <a:t>2</a:t>
            </a:r>
            <a:r>
              <a:rPr lang="en-US" sz="1800" dirty="0">
                <a:solidFill>
                  <a:srgbClr val="010302"/>
                </a:solidFill>
                <a:latin typeface="Times New Roman" panose="02020603050405020304" pitchFamily="18" charset="0"/>
                <a:cs typeface="Times New Roman" panose="02020603050405020304" pitchFamily="18" charset="0"/>
              </a:rPr>
              <a:t>) into distinct regions defined as R</a:t>
            </a:r>
            <a:r>
              <a:rPr lang="en-US" sz="1800" baseline="-25000" dirty="0">
                <a:solidFill>
                  <a:srgbClr val="010302"/>
                </a:solidFill>
                <a:latin typeface="Times New Roman" panose="02020603050405020304" pitchFamily="18" charset="0"/>
                <a:cs typeface="Times New Roman" panose="02020603050405020304" pitchFamily="18" charset="0"/>
              </a:rPr>
              <a:t>1</a:t>
            </a:r>
            <a:r>
              <a:rPr lang="en-US" sz="1800" dirty="0">
                <a:solidFill>
                  <a:srgbClr val="010302"/>
                </a:solidFill>
                <a:latin typeface="Times New Roman" panose="02020603050405020304" pitchFamily="18" charset="0"/>
                <a:cs typeface="Times New Roman" panose="02020603050405020304" pitchFamily="18" charset="0"/>
              </a:rPr>
              <a:t>, R</a:t>
            </a:r>
            <a:r>
              <a:rPr lang="en-US" sz="1800" baseline="-25000" dirty="0">
                <a:solidFill>
                  <a:srgbClr val="010302"/>
                </a:solidFill>
                <a:latin typeface="Times New Roman" panose="02020603050405020304" pitchFamily="18" charset="0"/>
                <a:cs typeface="Times New Roman" panose="02020603050405020304" pitchFamily="18" charset="0"/>
              </a:rPr>
              <a:t>2</a:t>
            </a:r>
            <a:r>
              <a:rPr lang="en-US" sz="1800" dirty="0">
                <a:solidFill>
                  <a:srgbClr val="010302"/>
                </a:solidFill>
                <a:latin typeface="Times New Roman" panose="02020603050405020304" pitchFamily="18" charset="0"/>
                <a:cs typeface="Times New Roman" panose="02020603050405020304" pitchFamily="18" charset="0"/>
              </a:rPr>
              <a:t>, ..., </a:t>
            </a:r>
            <a:r>
              <a:rPr lang="en-US" sz="1800" dirty="0" err="1">
                <a:solidFill>
                  <a:srgbClr val="010302"/>
                </a:solidFill>
                <a:latin typeface="Times New Roman" panose="02020603050405020304" pitchFamily="18" charset="0"/>
                <a:cs typeface="Times New Roman" panose="02020603050405020304" pitchFamily="18" charset="0"/>
              </a:rPr>
              <a:t>R</a:t>
            </a:r>
            <a:r>
              <a:rPr lang="en-US" sz="1800" baseline="-25000" dirty="0" err="1">
                <a:solidFill>
                  <a:srgbClr val="010302"/>
                </a:solidFill>
                <a:latin typeface="Times New Roman" panose="02020603050405020304" pitchFamily="18" charset="0"/>
                <a:cs typeface="Times New Roman" panose="02020603050405020304" pitchFamily="18" charset="0"/>
              </a:rPr>
              <a:t>k</a:t>
            </a:r>
            <a:endParaRPr lang="en-US" sz="1800" baseline="-25000" dirty="0">
              <a:solidFill>
                <a:srgbClr val="010302"/>
              </a:solidFill>
              <a:latin typeface="Times New Roman" panose="02020603050405020304" pitchFamily="18" charset="0"/>
              <a:cs typeface="Times New Roman" panose="02020603050405020304" pitchFamily="18" charset="0"/>
            </a:endParaRPr>
          </a:p>
          <a:p>
            <a:pPr marL="0" marR="0" lvl="0" indent="0" algn="just" fontAlgn="auto">
              <a:lnSpc>
                <a:spcPct val="150000"/>
              </a:lnSpc>
              <a:spcBef>
                <a:spcPts val="0"/>
              </a:spcBef>
              <a:spcAft>
                <a:spcPts val="0"/>
              </a:spcAft>
              <a:buClrTx/>
              <a:buSzTx/>
              <a:buFontTx/>
              <a:buNone/>
              <a:tabLst/>
              <a:defRPr/>
            </a:pPr>
            <a:r>
              <a:rPr lang="en-US" sz="1800" dirty="0">
                <a:solidFill>
                  <a:srgbClr val="010302"/>
                </a:solidFill>
                <a:latin typeface="Times New Roman" panose="02020603050405020304" pitchFamily="18" charset="0"/>
                <a:cs typeface="Times New Roman" panose="02020603050405020304" pitchFamily="18" charset="0"/>
              </a:rPr>
              <a:t>In this example, the decision tree will lead to identify 5 delimited regions based on the threshold values t</a:t>
            </a:r>
            <a:r>
              <a:rPr lang="en-US" sz="1800" baseline="-25000" dirty="0">
                <a:solidFill>
                  <a:srgbClr val="010302"/>
                </a:solidFill>
                <a:latin typeface="Times New Roman" panose="02020603050405020304" pitchFamily="18" charset="0"/>
                <a:cs typeface="Times New Roman" panose="02020603050405020304" pitchFamily="18" charset="0"/>
              </a:rPr>
              <a:t>1</a:t>
            </a:r>
            <a:r>
              <a:rPr lang="en-US" sz="1800" dirty="0">
                <a:solidFill>
                  <a:srgbClr val="010302"/>
                </a:solidFill>
                <a:latin typeface="Times New Roman" panose="02020603050405020304" pitchFamily="18" charset="0"/>
                <a:cs typeface="Times New Roman" panose="02020603050405020304" pitchFamily="18" charset="0"/>
              </a:rPr>
              <a:t> and t</a:t>
            </a:r>
            <a:r>
              <a:rPr lang="en-US" sz="1800" baseline="-25000" dirty="0">
                <a:solidFill>
                  <a:srgbClr val="010302"/>
                </a:solidFill>
                <a:latin typeface="Times New Roman" panose="02020603050405020304" pitchFamily="18" charset="0"/>
                <a:cs typeface="Times New Roman" panose="02020603050405020304" pitchFamily="18" charset="0"/>
              </a:rPr>
              <a:t>3</a:t>
            </a:r>
            <a:r>
              <a:rPr lang="en-US" sz="1800" dirty="0">
                <a:solidFill>
                  <a:srgbClr val="010302"/>
                </a:solidFill>
                <a:latin typeface="Times New Roman" panose="02020603050405020304" pitchFamily="18" charset="0"/>
                <a:cs typeface="Times New Roman" panose="02020603050405020304" pitchFamily="18" charset="0"/>
              </a:rPr>
              <a:t> of X</a:t>
            </a:r>
            <a:r>
              <a:rPr lang="en-US" sz="1800" baseline="-25000" dirty="0">
                <a:solidFill>
                  <a:srgbClr val="010302"/>
                </a:solidFill>
                <a:latin typeface="Times New Roman" panose="02020603050405020304" pitchFamily="18" charset="0"/>
                <a:cs typeface="Times New Roman" panose="02020603050405020304" pitchFamily="18" charset="0"/>
              </a:rPr>
              <a:t>1</a:t>
            </a:r>
            <a:r>
              <a:rPr lang="en-US" sz="1800" dirty="0">
                <a:solidFill>
                  <a:srgbClr val="010302"/>
                </a:solidFill>
                <a:latin typeface="Times New Roman" panose="02020603050405020304" pitchFamily="18" charset="0"/>
                <a:cs typeface="Times New Roman" panose="02020603050405020304" pitchFamily="18" charset="0"/>
              </a:rPr>
              <a:t> and t</a:t>
            </a:r>
            <a:r>
              <a:rPr lang="en-US" sz="1800" baseline="-25000" dirty="0">
                <a:solidFill>
                  <a:srgbClr val="010302"/>
                </a:solidFill>
                <a:latin typeface="Times New Roman" panose="02020603050405020304" pitchFamily="18" charset="0"/>
                <a:cs typeface="Times New Roman" panose="02020603050405020304" pitchFamily="18" charset="0"/>
              </a:rPr>
              <a:t>2</a:t>
            </a:r>
            <a:r>
              <a:rPr lang="en-US" sz="1800" dirty="0">
                <a:solidFill>
                  <a:srgbClr val="010302"/>
                </a:solidFill>
                <a:latin typeface="Times New Roman" panose="02020603050405020304" pitchFamily="18" charset="0"/>
                <a:cs typeface="Times New Roman" panose="02020603050405020304" pitchFamily="18" charset="0"/>
              </a:rPr>
              <a:t> and t</a:t>
            </a:r>
            <a:r>
              <a:rPr lang="en-US" sz="1800" baseline="-25000" dirty="0">
                <a:solidFill>
                  <a:srgbClr val="010302"/>
                </a:solidFill>
                <a:latin typeface="Times New Roman" panose="02020603050405020304" pitchFamily="18" charset="0"/>
                <a:cs typeface="Times New Roman" panose="02020603050405020304" pitchFamily="18" charset="0"/>
              </a:rPr>
              <a:t>4</a:t>
            </a:r>
            <a:r>
              <a:rPr lang="en-US" sz="1800" dirty="0">
                <a:solidFill>
                  <a:srgbClr val="010302"/>
                </a:solidFill>
                <a:latin typeface="Times New Roman" panose="02020603050405020304" pitchFamily="18" charset="0"/>
                <a:cs typeface="Times New Roman" panose="02020603050405020304" pitchFamily="18" charset="0"/>
              </a:rPr>
              <a:t> of X</a:t>
            </a:r>
            <a:r>
              <a:rPr lang="en-US" sz="1800" baseline="-25000" dirty="0">
                <a:solidFill>
                  <a:srgbClr val="010302"/>
                </a:solidFill>
                <a:latin typeface="Times New Roman" panose="02020603050405020304" pitchFamily="18" charset="0"/>
                <a:cs typeface="Times New Roman" panose="02020603050405020304" pitchFamily="18" charset="0"/>
              </a:rPr>
              <a:t>2</a:t>
            </a:r>
            <a:r>
              <a:rPr lang="en-US" sz="1800" dirty="0">
                <a:solidFill>
                  <a:srgbClr val="010302"/>
                </a:solidFill>
                <a:latin typeface="Times New Roman" panose="02020603050405020304" pitchFamily="18" charset="0"/>
                <a:cs typeface="Times New Roman" panose="02020603050405020304" pitchFamily="18" charset="0"/>
              </a:rPr>
              <a:t>.</a:t>
            </a:r>
          </a:p>
        </p:txBody>
      </p:sp>
      <p:sp>
        <p:nvSpPr>
          <p:cNvPr id="7" name="Rettangolo 6">
            <a:extLst>
              <a:ext uri="{FF2B5EF4-FFF2-40B4-BE49-F238E27FC236}">
                <a16:creationId xmlns:a16="http://schemas.microsoft.com/office/drawing/2014/main" id="{56E932BC-39C0-4065-8F20-9A393F9E9088}"/>
              </a:ext>
            </a:extLst>
          </p:cNvPr>
          <p:cNvSpPr/>
          <p:nvPr/>
        </p:nvSpPr>
        <p:spPr>
          <a:xfrm>
            <a:off x="6654186" y="494666"/>
            <a:ext cx="4804898" cy="2653034"/>
          </a:xfrm>
          <a:prstGeom prst="rect">
            <a:avLst/>
          </a:prstGeom>
        </p:spPr>
        <p:txBody>
          <a:bodyPr vert="horz" lIns="91440" tIns="45720" rIns="91440" bIns="45720" rtlCol="0">
            <a:normAutofit/>
          </a:bodyPr>
          <a:lstStyle/>
          <a:p>
            <a:pPr marL="182880" indent="-182880" algn="ctr" defTabSz="914400">
              <a:spcBef>
                <a:spcPct val="20000"/>
              </a:spcBef>
              <a:buClr>
                <a:schemeClr val="accent1"/>
              </a:buClr>
              <a:buSzPct val="85000"/>
              <a:buFont typeface="Arial" pitchFamily="34" charset="0"/>
              <a:buChar char="•"/>
            </a:pPr>
            <a:endParaRPr lang="it-IT" sz="2800" b="1" dirty="0">
              <a:solidFill>
                <a:srgbClr val="0070C0"/>
              </a:solidFill>
            </a:endParaRPr>
          </a:p>
          <a:p>
            <a:pPr algn="ctr" defTabSz="914400">
              <a:spcBef>
                <a:spcPct val="20000"/>
              </a:spcBef>
              <a:buClr>
                <a:schemeClr val="accent1"/>
              </a:buClr>
              <a:buSzPct val="85000"/>
            </a:pPr>
            <a:r>
              <a:rPr lang="it-IT" sz="2400" b="1" dirty="0">
                <a:solidFill>
                  <a:srgbClr val="2C3A58"/>
                </a:solidFill>
              </a:rPr>
              <a:t>5 </a:t>
            </a:r>
            <a:r>
              <a:rPr lang="it-IT" sz="2400" b="1" dirty="0" err="1">
                <a:solidFill>
                  <a:srgbClr val="2C3A58"/>
                </a:solidFill>
              </a:rPr>
              <a:t>regions</a:t>
            </a:r>
            <a:r>
              <a:rPr lang="it-IT" sz="2400" b="1" dirty="0">
                <a:solidFill>
                  <a:srgbClr val="2C3A58"/>
                </a:solidFill>
              </a:rPr>
              <a:t> on the </a:t>
            </a:r>
            <a:r>
              <a:rPr lang="it-IT" sz="2400" b="1" dirty="0" err="1">
                <a:solidFill>
                  <a:srgbClr val="2C3A58"/>
                </a:solidFill>
              </a:rPr>
              <a:t>basis</a:t>
            </a:r>
            <a:r>
              <a:rPr lang="it-IT" sz="2400" b="1" dirty="0">
                <a:solidFill>
                  <a:srgbClr val="2C3A58"/>
                </a:solidFill>
              </a:rPr>
              <a:t> of </a:t>
            </a:r>
            <a:r>
              <a:rPr lang="it-IT" sz="2400" b="1" dirty="0" err="1">
                <a:solidFill>
                  <a:srgbClr val="2C3A58"/>
                </a:solidFill>
              </a:rPr>
              <a:t>specific</a:t>
            </a:r>
            <a:r>
              <a:rPr lang="it-IT" sz="2400" b="1" dirty="0">
                <a:solidFill>
                  <a:srgbClr val="2C3A58"/>
                </a:solidFill>
              </a:rPr>
              <a:t> </a:t>
            </a:r>
            <a:r>
              <a:rPr lang="it-IT" sz="2400" b="1" dirty="0" err="1">
                <a:solidFill>
                  <a:srgbClr val="2C3A58"/>
                </a:solidFill>
              </a:rPr>
              <a:t>thresholds</a:t>
            </a:r>
            <a:r>
              <a:rPr lang="it-IT" sz="2400" b="1" dirty="0">
                <a:solidFill>
                  <a:srgbClr val="2C3A58"/>
                </a:solidFill>
              </a:rPr>
              <a:t> of X</a:t>
            </a:r>
            <a:r>
              <a:rPr lang="it-IT" sz="2400" b="1" baseline="-25000" dirty="0">
                <a:solidFill>
                  <a:srgbClr val="2C3A58"/>
                </a:solidFill>
              </a:rPr>
              <a:t>1</a:t>
            </a:r>
            <a:r>
              <a:rPr lang="it-IT" sz="2400" b="1" dirty="0">
                <a:solidFill>
                  <a:srgbClr val="2C3A58"/>
                </a:solidFill>
              </a:rPr>
              <a:t> and X</a:t>
            </a:r>
            <a:r>
              <a:rPr lang="it-IT" sz="2400" b="1" baseline="-25000" dirty="0">
                <a:solidFill>
                  <a:srgbClr val="2C3A58"/>
                </a:solidFill>
              </a:rPr>
              <a:t>2</a:t>
            </a:r>
            <a:r>
              <a:rPr lang="it-IT" sz="2400" b="1" dirty="0">
                <a:solidFill>
                  <a:srgbClr val="2C3A58"/>
                </a:solidFill>
              </a:rPr>
              <a:t> </a:t>
            </a:r>
          </a:p>
        </p:txBody>
      </p:sp>
      <p:sp>
        <p:nvSpPr>
          <p:cNvPr id="9" name="Titolo 1">
            <a:extLst>
              <a:ext uri="{FF2B5EF4-FFF2-40B4-BE49-F238E27FC236}">
                <a16:creationId xmlns:a16="http://schemas.microsoft.com/office/drawing/2014/main" id="{25DBD743-76A8-4D3E-B816-D43CA7603E74}"/>
              </a:ext>
            </a:extLst>
          </p:cNvPr>
          <p:cNvSpPr txBox="1">
            <a:spLocks/>
          </p:cNvSpPr>
          <p:nvPr/>
        </p:nvSpPr>
        <p:spPr>
          <a:xfrm>
            <a:off x="335282" y="1463691"/>
            <a:ext cx="5760719"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it-IT" dirty="0"/>
              <a:t>Building a </a:t>
            </a:r>
            <a:r>
              <a:rPr lang="it-IT" dirty="0" err="1"/>
              <a:t>tree</a:t>
            </a:r>
            <a:endParaRPr lang="it-GB" dirty="0"/>
          </a:p>
        </p:txBody>
      </p:sp>
      <p:pic>
        <p:nvPicPr>
          <p:cNvPr id="63" name="Picture 8">
            <a:extLst>
              <a:ext uri="{FF2B5EF4-FFF2-40B4-BE49-F238E27FC236}">
                <a16:creationId xmlns:a16="http://schemas.microsoft.com/office/drawing/2014/main" id="{12E3C964-0EB5-4EB1-BD57-7A78F7FDE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19" t="16002" r="9459" b="59784"/>
          <a:stretch>
            <a:fillRect/>
          </a:stretch>
        </p:blipFill>
        <p:spPr bwMode="auto">
          <a:xfrm>
            <a:off x="7005695" y="1949351"/>
            <a:ext cx="4652903" cy="4530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 name="Ovale 63">
            <a:extLst>
              <a:ext uri="{FF2B5EF4-FFF2-40B4-BE49-F238E27FC236}">
                <a16:creationId xmlns:a16="http://schemas.microsoft.com/office/drawing/2014/main" id="{F8CC0DC6-84B3-4630-9B7A-84DA2A205A13}"/>
              </a:ext>
            </a:extLst>
          </p:cNvPr>
          <p:cNvSpPr/>
          <p:nvPr/>
        </p:nvSpPr>
        <p:spPr>
          <a:xfrm>
            <a:off x="8854740" y="2403606"/>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a:extLst>
              <a:ext uri="{FF2B5EF4-FFF2-40B4-BE49-F238E27FC236}">
                <a16:creationId xmlns:a16="http://schemas.microsoft.com/office/drawing/2014/main" id="{1F3BCD96-22E2-4322-9E75-27A3EF539A7F}"/>
              </a:ext>
            </a:extLst>
          </p:cNvPr>
          <p:cNvSpPr/>
          <p:nvPr/>
        </p:nvSpPr>
        <p:spPr>
          <a:xfrm>
            <a:off x="8216807" y="2470562"/>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Ovale 65">
            <a:extLst>
              <a:ext uri="{FF2B5EF4-FFF2-40B4-BE49-F238E27FC236}">
                <a16:creationId xmlns:a16="http://schemas.microsoft.com/office/drawing/2014/main" id="{346E577C-91D4-46CF-9A0E-D28BE85F8D50}"/>
              </a:ext>
            </a:extLst>
          </p:cNvPr>
          <p:cNvSpPr/>
          <p:nvPr/>
        </p:nvSpPr>
        <p:spPr>
          <a:xfrm>
            <a:off x="7985037" y="2821081"/>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Ovale 66">
            <a:extLst>
              <a:ext uri="{FF2B5EF4-FFF2-40B4-BE49-F238E27FC236}">
                <a16:creationId xmlns:a16="http://schemas.microsoft.com/office/drawing/2014/main" id="{0587B289-76AD-4B41-BB71-17C5D582211A}"/>
              </a:ext>
            </a:extLst>
          </p:cNvPr>
          <p:cNvSpPr/>
          <p:nvPr/>
        </p:nvSpPr>
        <p:spPr>
          <a:xfrm>
            <a:off x="7947865" y="3103021"/>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a:extLst>
              <a:ext uri="{FF2B5EF4-FFF2-40B4-BE49-F238E27FC236}">
                <a16:creationId xmlns:a16="http://schemas.microsoft.com/office/drawing/2014/main" id="{64B324C6-86A1-4C32-A592-5E1B34EB85EB}"/>
              </a:ext>
            </a:extLst>
          </p:cNvPr>
          <p:cNvSpPr/>
          <p:nvPr/>
        </p:nvSpPr>
        <p:spPr>
          <a:xfrm>
            <a:off x="8402907" y="2770125"/>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a:extLst>
              <a:ext uri="{FF2B5EF4-FFF2-40B4-BE49-F238E27FC236}">
                <a16:creationId xmlns:a16="http://schemas.microsoft.com/office/drawing/2014/main" id="{C797A034-FCB5-43CD-9AD8-F6CAF48643D1}"/>
              </a:ext>
            </a:extLst>
          </p:cNvPr>
          <p:cNvSpPr/>
          <p:nvPr/>
        </p:nvSpPr>
        <p:spPr>
          <a:xfrm>
            <a:off x="8442237" y="3278281"/>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69">
            <a:extLst>
              <a:ext uri="{FF2B5EF4-FFF2-40B4-BE49-F238E27FC236}">
                <a16:creationId xmlns:a16="http://schemas.microsoft.com/office/drawing/2014/main" id="{9A71D609-643E-427A-A753-87A6114CFBCF}"/>
              </a:ext>
            </a:extLst>
          </p:cNvPr>
          <p:cNvSpPr/>
          <p:nvPr/>
        </p:nvSpPr>
        <p:spPr>
          <a:xfrm>
            <a:off x="8594637" y="3430681"/>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a:extLst>
              <a:ext uri="{FF2B5EF4-FFF2-40B4-BE49-F238E27FC236}">
                <a16:creationId xmlns:a16="http://schemas.microsoft.com/office/drawing/2014/main" id="{5C5BCECE-1C62-4596-B33A-439D4BD2A839}"/>
              </a:ext>
            </a:extLst>
          </p:cNvPr>
          <p:cNvSpPr/>
          <p:nvPr/>
        </p:nvSpPr>
        <p:spPr>
          <a:xfrm>
            <a:off x="8303222" y="3745047"/>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a:extLst>
              <a:ext uri="{FF2B5EF4-FFF2-40B4-BE49-F238E27FC236}">
                <a16:creationId xmlns:a16="http://schemas.microsoft.com/office/drawing/2014/main" id="{4D80CF06-47AA-4436-81CD-9D1E872950CC}"/>
              </a:ext>
            </a:extLst>
          </p:cNvPr>
          <p:cNvSpPr/>
          <p:nvPr/>
        </p:nvSpPr>
        <p:spPr>
          <a:xfrm>
            <a:off x="8869602" y="3804752"/>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72">
            <a:extLst>
              <a:ext uri="{FF2B5EF4-FFF2-40B4-BE49-F238E27FC236}">
                <a16:creationId xmlns:a16="http://schemas.microsoft.com/office/drawing/2014/main" id="{A7BE81D1-FC46-46EE-A940-DCB9691E01DF}"/>
              </a:ext>
            </a:extLst>
          </p:cNvPr>
          <p:cNvSpPr/>
          <p:nvPr/>
        </p:nvSpPr>
        <p:spPr>
          <a:xfrm>
            <a:off x="8456651" y="3047835"/>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a:extLst>
              <a:ext uri="{FF2B5EF4-FFF2-40B4-BE49-F238E27FC236}">
                <a16:creationId xmlns:a16="http://schemas.microsoft.com/office/drawing/2014/main" id="{A51206AD-75B5-4055-8278-11BF339C16D0}"/>
              </a:ext>
            </a:extLst>
          </p:cNvPr>
          <p:cNvSpPr/>
          <p:nvPr/>
        </p:nvSpPr>
        <p:spPr>
          <a:xfrm>
            <a:off x="8921873" y="2747265"/>
            <a:ext cx="53744" cy="45719"/>
          </a:xfrm>
          <a:prstGeom prst="ellipse">
            <a:avLst/>
          </a:prstGeom>
          <a:solidFill>
            <a:srgbClr val="2E3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a:extLst>
              <a:ext uri="{FF2B5EF4-FFF2-40B4-BE49-F238E27FC236}">
                <a16:creationId xmlns:a16="http://schemas.microsoft.com/office/drawing/2014/main" id="{C23C4F5D-C0EE-4C2E-83A7-7787467EA7DC}"/>
              </a:ext>
            </a:extLst>
          </p:cNvPr>
          <p:cNvSpPr/>
          <p:nvPr/>
        </p:nvSpPr>
        <p:spPr>
          <a:xfrm>
            <a:off x="9261873" y="2913751"/>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a:extLst>
              <a:ext uri="{FF2B5EF4-FFF2-40B4-BE49-F238E27FC236}">
                <a16:creationId xmlns:a16="http://schemas.microsoft.com/office/drawing/2014/main" id="{79841C6F-B41B-413D-8A99-584C5D6ADCE5}"/>
              </a:ext>
            </a:extLst>
          </p:cNvPr>
          <p:cNvSpPr/>
          <p:nvPr/>
        </p:nvSpPr>
        <p:spPr>
          <a:xfrm>
            <a:off x="9369361" y="3614587"/>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a:extLst>
              <a:ext uri="{FF2B5EF4-FFF2-40B4-BE49-F238E27FC236}">
                <a16:creationId xmlns:a16="http://schemas.microsoft.com/office/drawing/2014/main" id="{68CF5849-CED0-4E5E-AB57-D28DE46425B1}"/>
              </a:ext>
            </a:extLst>
          </p:cNvPr>
          <p:cNvSpPr/>
          <p:nvPr/>
        </p:nvSpPr>
        <p:spPr>
          <a:xfrm>
            <a:off x="9628197" y="2946613"/>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a:extLst>
              <a:ext uri="{FF2B5EF4-FFF2-40B4-BE49-F238E27FC236}">
                <a16:creationId xmlns:a16="http://schemas.microsoft.com/office/drawing/2014/main" id="{FD3FA3ED-1A56-4646-9D1C-B5A939F0AA3E}"/>
              </a:ext>
            </a:extLst>
          </p:cNvPr>
          <p:cNvSpPr/>
          <p:nvPr/>
        </p:nvSpPr>
        <p:spPr>
          <a:xfrm>
            <a:off x="9716284" y="2501745"/>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a:extLst>
              <a:ext uri="{FF2B5EF4-FFF2-40B4-BE49-F238E27FC236}">
                <a16:creationId xmlns:a16="http://schemas.microsoft.com/office/drawing/2014/main" id="{8B5F7265-C065-4457-AE47-7FE0751C5FD3}"/>
              </a:ext>
            </a:extLst>
          </p:cNvPr>
          <p:cNvSpPr/>
          <p:nvPr/>
        </p:nvSpPr>
        <p:spPr>
          <a:xfrm>
            <a:off x="9608796" y="3738891"/>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a:extLst>
              <a:ext uri="{FF2B5EF4-FFF2-40B4-BE49-F238E27FC236}">
                <a16:creationId xmlns:a16="http://schemas.microsoft.com/office/drawing/2014/main" id="{9C6268B1-0753-4B94-89F8-65BD87B0D72C}"/>
              </a:ext>
            </a:extLst>
          </p:cNvPr>
          <p:cNvSpPr/>
          <p:nvPr/>
        </p:nvSpPr>
        <p:spPr>
          <a:xfrm>
            <a:off x="9555052" y="4707314"/>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a:extLst>
              <a:ext uri="{FF2B5EF4-FFF2-40B4-BE49-F238E27FC236}">
                <a16:creationId xmlns:a16="http://schemas.microsoft.com/office/drawing/2014/main" id="{070BB6CC-844B-412E-8F17-C68C541AC392}"/>
              </a:ext>
            </a:extLst>
          </p:cNvPr>
          <p:cNvSpPr/>
          <p:nvPr/>
        </p:nvSpPr>
        <p:spPr>
          <a:xfrm>
            <a:off x="9608796" y="4428082"/>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a:extLst>
              <a:ext uri="{FF2B5EF4-FFF2-40B4-BE49-F238E27FC236}">
                <a16:creationId xmlns:a16="http://schemas.microsoft.com/office/drawing/2014/main" id="{5A509136-70A9-4255-A338-D189F5B51B15}"/>
              </a:ext>
            </a:extLst>
          </p:cNvPr>
          <p:cNvSpPr/>
          <p:nvPr/>
        </p:nvSpPr>
        <p:spPr>
          <a:xfrm>
            <a:off x="9315617" y="4667827"/>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a:extLst>
              <a:ext uri="{FF2B5EF4-FFF2-40B4-BE49-F238E27FC236}">
                <a16:creationId xmlns:a16="http://schemas.microsoft.com/office/drawing/2014/main" id="{9787730F-B142-4BE5-B12F-5A99F3BEC88A}"/>
              </a:ext>
            </a:extLst>
          </p:cNvPr>
          <p:cNvSpPr/>
          <p:nvPr/>
        </p:nvSpPr>
        <p:spPr>
          <a:xfrm>
            <a:off x="9608796" y="3319295"/>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a:extLst>
              <a:ext uri="{FF2B5EF4-FFF2-40B4-BE49-F238E27FC236}">
                <a16:creationId xmlns:a16="http://schemas.microsoft.com/office/drawing/2014/main" id="{37483EA6-3E14-4A4B-AFAF-F55BD4711093}"/>
              </a:ext>
            </a:extLst>
          </p:cNvPr>
          <p:cNvSpPr/>
          <p:nvPr/>
        </p:nvSpPr>
        <p:spPr>
          <a:xfrm>
            <a:off x="9662540" y="4016601"/>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Ovale 84">
            <a:extLst>
              <a:ext uri="{FF2B5EF4-FFF2-40B4-BE49-F238E27FC236}">
                <a16:creationId xmlns:a16="http://schemas.microsoft.com/office/drawing/2014/main" id="{0DA164B0-B9F5-499C-95F3-FCBA0EE971F4}"/>
              </a:ext>
            </a:extLst>
          </p:cNvPr>
          <p:cNvSpPr/>
          <p:nvPr/>
        </p:nvSpPr>
        <p:spPr>
          <a:xfrm>
            <a:off x="9630120" y="5046352"/>
            <a:ext cx="53744"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a:extLst>
              <a:ext uri="{FF2B5EF4-FFF2-40B4-BE49-F238E27FC236}">
                <a16:creationId xmlns:a16="http://schemas.microsoft.com/office/drawing/2014/main" id="{1D2E83B6-134F-4D69-98C5-D395D38DCDB5}"/>
              </a:ext>
            </a:extLst>
          </p:cNvPr>
          <p:cNvSpPr/>
          <p:nvPr/>
        </p:nvSpPr>
        <p:spPr>
          <a:xfrm rot="17070653">
            <a:off x="8130334" y="4410069"/>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Ovale 86">
            <a:extLst>
              <a:ext uri="{FF2B5EF4-FFF2-40B4-BE49-F238E27FC236}">
                <a16:creationId xmlns:a16="http://schemas.microsoft.com/office/drawing/2014/main" id="{77CABD8A-04EA-4077-9B1E-C4B8B43C5250}"/>
              </a:ext>
            </a:extLst>
          </p:cNvPr>
          <p:cNvSpPr/>
          <p:nvPr/>
        </p:nvSpPr>
        <p:spPr>
          <a:xfrm rot="17070653">
            <a:off x="8194817" y="4788303"/>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Ovale 87">
            <a:extLst>
              <a:ext uri="{FF2B5EF4-FFF2-40B4-BE49-F238E27FC236}">
                <a16:creationId xmlns:a16="http://schemas.microsoft.com/office/drawing/2014/main" id="{22CC0F86-2A37-4C44-B25E-6815FDC6DE1F}"/>
              </a:ext>
            </a:extLst>
          </p:cNvPr>
          <p:cNvSpPr/>
          <p:nvPr/>
        </p:nvSpPr>
        <p:spPr>
          <a:xfrm rot="17070653">
            <a:off x="8016382" y="4963563"/>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Ovale 88">
            <a:extLst>
              <a:ext uri="{FF2B5EF4-FFF2-40B4-BE49-F238E27FC236}">
                <a16:creationId xmlns:a16="http://schemas.microsoft.com/office/drawing/2014/main" id="{DA91FB14-FD5F-4F56-A09F-90682172AC55}"/>
              </a:ext>
            </a:extLst>
          </p:cNvPr>
          <p:cNvSpPr/>
          <p:nvPr/>
        </p:nvSpPr>
        <p:spPr>
          <a:xfrm rot="17070653">
            <a:off x="7979210" y="5245503"/>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Ovale 89">
            <a:extLst>
              <a:ext uri="{FF2B5EF4-FFF2-40B4-BE49-F238E27FC236}">
                <a16:creationId xmlns:a16="http://schemas.microsoft.com/office/drawing/2014/main" id="{24BBD3BC-0EDF-4E67-B387-80EF2A615D2E}"/>
              </a:ext>
            </a:extLst>
          </p:cNvPr>
          <p:cNvSpPr/>
          <p:nvPr/>
        </p:nvSpPr>
        <p:spPr>
          <a:xfrm rot="17070653">
            <a:off x="8434252" y="4912607"/>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Ovale 90">
            <a:extLst>
              <a:ext uri="{FF2B5EF4-FFF2-40B4-BE49-F238E27FC236}">
                <a16:creationId xmlns:a16="http://schemas.microsoft.com/office/drawing/2014/main" id="{D988D9EC-EE80-4D45-A3D7-41337075FB86}"/>
              </a:ext>
            </a:extLst>
          </p:cNvPr>
          <p:cNvSpPr/>
          <p:nvPr/>
        </p:nvSpPr>
        <p:spPr>
          <a:xfrm rot="17070653">
            <a:off x="8473582" y="5420763"/>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a:extLst>
              <a:ext uri="{FF2B5EF4-FFF2-40B4-BE49-F238E27FC236}">
                <a16:creationId xmlns:a16="http://schemas.microsoft.com/office/drawing/2014/main" id="{7D00C754-3635-44EF-92D5-1ADED78D2283}"/>
              </a:ext>
            </a:extLst>
          </p:cNvPr>
          <p:cNvSpPr/>
          <p:nvPr/>
        </p:nvSpPr>
        <p:spPr>
          <a:xfrm rot="17070653">
            <a:off x="9000899" y="4484664"/>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Ovale 92">
            <a:extLst>
              <a:ext uri="{FF2B5EF4-FFF2-40B4-BE49-F238E27FC236}">
                <a16:creationId xmlns:a16="http://schemas.microsoft.com/office/drawing/2014/main" id="{C828DE8F-1FBE-4C11-A2AA-F0185904914A}"/>
              </a:ext>
            </a:extLst>
          </p:cNvPr>
          <p:cNvSpPr/>
          <p:nvPr/>
        </p:nvSpPr>
        <p:spPr>
          <a:xfrm rot="17070653">
            <a:off x="8852282" y="5231124"/>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Ovale 93">
            <a:extLst>
              <a:ext uri="{FF2B5EF4-FFF2-40B4-BE49-F238E27FC236}">
                <a16:creationId xmlns:a16="http://schemas.microsoft.com/office/drawing/2014/main" id="{41EE31AC-40E2-4ED1-80E6-F14B6AE4FF03}"/>
              </a:ext>
            </a:extLst>
          </p:cNvPr>
          <p:cNvSpPr/>
          <p:nvPr/>
        </p:nvSpPr>
        <p:spPr>
          <a:xfrm rot="17070653">
            <a:off x="8545893" y="4384295"/>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Ovale 94">
            <a:extLst>
              <a:ext uri="{FF2B5EF4-FFF2-40B4-BE49-F238E27FC236}">
                <a16:creationId xmlns:a16="http://schemas.microsoft.com/office/drawing/2014/main" id="{2B921EB7-47BF-4A8B-AC02-0FE63A6EEF95}"/>
              </a:ext>
            </a:extLst>
          </p:cNvPr>
          <p:cNvSpPr/>
          <p:nvPr/>
        </p:nvSpPr>
        <p:spPr>
          <a:xfrm rot="17070653">
            <a:off x="8487996" y="5190317"/>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Ovale 95">
            <a:extLst>
              <a:ext uri="{FF2B5EF4-FFF2-40B4-BE49-F238E27FC236}">
                <a16:creationId xmlns:a16="http://schemas.microsoft.com/office/drawing/2014/main" id="{B5CC0804-F7F2-48A3-85FA-87750BC5B2E6}"/>
              </a:ext>
            </a:extLst>
          </p:cNvPr>
          <p:cNvSpPr/>
          <p:nvPr/>
        </p:nvSpPr>
        <p:spPr>
          <a:xfrm rot="17070653">
            <a:off x="8689088" y="4516407"/>
            <a:ext cx="53744"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Ovale 96">
            <a:extLst>
              <a:ext uri="{FF2B5EF4-FFF2-40B4-BE49-F238E27FC236}">
                <a16:creationId xmlns:a16="http://schemas.microsoft.com/office/drawing/2014/main" id="{F3E04BCB-D269-4BA1-97B2-E1C60A100B92}"/>
              </a:ext>
            </a:extLst>
          </p:cNvPr>
          <p:cNvSpPr/>
          <p:nvPr/>
        </p:nvSpPr>
        <p:spPr>
          <a:xfrm>
            <a:off x="9939696" y="2182953"/>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Ovale 97">
            <a:extLst>
              <a:ext uri="{FF2B5EF4-FFF2-40B4-BE49-F238E27FC236}">
                <a16:creationId xmlns:a16="http://schemas.microsoft.com/office/drawing/2014/main" id="{D2DD8508-EC0A-4741-B908-78E6292CDBF5}"/>
              </a:ext>
            </a:extLst>
          </p:cNvPr>
          <p:cNvSpPr/>
          <p:nvPr/>
        </p:nvSpPr>
        <p:spPr>
          <a:xfrm>
            <a:off x="11161164" y="2900894"/>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Ovale 98">
            <a:extLst>
              <a:ext uri="{FF2B5EF4-FFF2-40B4-BE49-F238E27FC236}">
                <a16:creationId xmlns:a16="http://schemas.microsoft.com/office/drawing/2014/main" id="{AD5CB510-025B-47A1-AE15-7C54BF2B5E4E}"/>
              </a:ext>
            </a:extLst>
          </p:cNvPr>
          <p:cNvSpPr/>
          <p:nvPr/>
        </p:nvSpPr>
        <p:spPr>
          <a:xfrm>
            <a:off x="10061132" y="2792984"/>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99">
            <a:extLst>
              <a:ext uri="{FF2B5EF4-FFF2-40B4-BE49-F238E27FC236}">
                <a16:creationId xmlns:a16="http://schemas.microsoft.com/office/drawing/2014/main" id="{B5D7E009-7D5C-416C-A4BE-71540CAEF75E}"/>
              </a:ext>
            </a:extLst>
          </p:cNvPr>
          <p:cNvSpPr/>
          <p:nvPr/>
        </p:nvSpPr>
        <p:spPr>
          <a:xfrm>
            <a:off x="10460648" y="2128366"/>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Ovale 100">
            <a:extLst>
              <a:ext uri="{FF2B5EF4-FFF2-40B4-BE49-F238E27FC236}">
                <a16:creationId xmlns:a16="http://schemas.microsoft.com/office/drawing/2014/main" id="{21B84DED-1D81-444B-B859-44DC11930089}"/>
              </a:ext>
            </a:extLst>
          </p:cNvPr>
          <p:cNvSpPr/>
          <p:nvPr/>
        </p:nvSpPr>
        <p:spPr>
          <a:xfrm>
            <a:off x="10622511" y="2380747"/>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Ovale 101">
            <a:extLst>
              <a:ext uri="{FF2B5EF4-FFF2-40B4-BE49-F238E27FC236}">
                <a16:creationId xmlns:a16="http://schemas.microsoft.com/office/drawing/2014/main" id="{3D8AD541-C019-46C3-A48C-B183C390411E}"/>
              </a:ext>
            </a:extLst>
          </p:cNvPr>
          <p:cNvSpPr/>
          <p:nvPr/>
        </p:nvSpPr>
        <p:spPr>
          <a:xfrm>
            <a:off x="10955020" y="2303626"/>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Ovale 102">
            <a:extLst>
              <a:ext uri="{FF2B5EF4-FFF2-40B4-BE49-F238E27FC236}">
                <a16:creationId xmlns:a16="http://schemas.microsoft.com/office/drawing/2014/main" id="{1D494C26-3C74-47FC-A114-C93BF167BEBA}"/>
              </a:ext>
            </a:extLst>
          </p:cNvPr>
          <p:cNvSpPr/>
          <p:nvPr/>
        </p:nvSpPr>
        <p:spPr>
          <a:xfrm>
            <a:off x="11107420" y="2456026"/>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Ovale 103">
            <a:extLst>
              <a:ext uri="{FF2B5EF4-FFF2-40B4-BE49-F238E27FC236}">
                <a16:creationId xmlns:a16="http://schemas.microsoft.com/office/drawing/2014/main" id="{1CAE42A1-8AA5-453D-A6ED-AA90DC197146}"/>
              </a:ext>
            </a:extLst>
          </p:cNvPr>
          <p:cNvSpPr/>
          <p:nvPr/>
        </p:nvSpPr>
        <p:spPr>
          <a:xfrm>
            <a:off x="10622511" y="2724406"/>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Ovale 104">
            <a:extLst>
              <a:ext uri="{FF2B5EF4-FFF2-40B4-BE49-F238E27FC236}">
                <a16:creationId xmlns:a16="http://schemas.microsoft.com/office/drawing/2014/main" id="{1AD933D3-1BCF-4AD4-A4F7-FAD53690F11E}"/>
              </a:ext>
            </a:extLst>
          </p:cNvPr>
          <p:cNvSpPr/>
          <p:nvPr/>
        </p:nvSpPr>
        <p:spPr>
          <a:xfrm>
            <a:off x="10156912" y="2384738"/>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Ovale 105">
            <a:extLst>
              <a:ext uri="{FF2B5EF4-FFF2-40B4-BE49-F238E27FC236}">
                <a16:creationId xmlns:a16="http://schemas.microsoft.com/office/drawing/2014/main" id="{4051DC47-AA66-4BD4-ADB6-1F1756ACBB6A}"/>
              </a:ext>
            </a:extLst>
          </p:cNvPr>
          <p:cNvSpPr/>
          <p:nvPr/>
        </p:nvSpPr>
        <p:spPr>
          <a:xfrm>
            <a:off x="11032589" y="2680365"/>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Ovale 106">
            <a:extLst>
              <a:ext uri="{FF2B5EF4-FFF2-40B4-BE49-F238E27FC236}">
                <a16:creationId xmlns:a16="http://schemas.microsoft.com/office/drawing/2014/main" id="{E7EFE0C4-EC3E-4493-9240-35477744C8E2}"/>
              </a:ext>
            </a:extLst>
          </p:cNvPr>
          <p:cNvSpPr/>
          <p:nvPr/>
        </p:nvSpPr>
        <p:spPr>
          <a:xfrm>
            <a:off x="10363056" y="2890892"/>
            <a:ext cx="53744" cy="45719"/>
          </a:xfrm>
          <a:prstGeom prst="ellipse">
            <a:avLst/>
          </a:prstGeom>
          <a:solidFill>
            <a:srgbClr val="FFC000"/>
          </a:solid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Ovale 107">
            <a:extLst>
              <a:ext uri="{FF2B5EF4-FFF2-40B4-BE49-F238E27FC236}">
                <a16:creationId xmlns:a16="http://schemas.microsoft.com/office/drawing/2014/main" id="{5313FD3D-E736-4030-AB3E-E523A11C7D7D}"/>
              </a:ext>
            </a:extLst>
          </p:cNvPr>
          <p:cNvSpPr/>
          <p:nvPr/>
        </p:nvSpPr>
        <p:spPr>
          <a:xfrm>
            <a:off x="11032341" y="5550303"/>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Ovale 108">
            <a:extLst>
              <a:ext uri="{FF2B5EF4-FFF2-40B4-BE49-F238E27FC236}">
                <a16:creationId xmlns:a16="http://schemas.microsoft.com/office/drawing/2014/main" id="{BB7127C4-6EE6-4561-AF09-CE7700B7BE51}"/>
              </a:ext>
            </a:extLst>
          </p:cNvPr>
          <p:cNvSpPr/>
          <p:nvPr/>
        </p:nvSpPr>
        <p:spPr>
          <a:xfrm>
            <a:off x="10642294" y="3498489"/>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Ovale 109">
            <a:extLst>
              <a:ext uri="{FF2B5EF4-FFF2-40B4-BE49-F238E27FC236}">
                <a16:creationId xmlns:a16="http://schemas.microsoft.com/office/drawing/2014/main" id="{EAA5443F-0198-4FFE-93B3-B7BCEBAA1C69}"/>
              </a:ext>
            </a:extLst>
          </p:cNvPr>
          <p:cNvSpPr/>
          <p:nvPr/>
        </p:nvSpPr>
        <p:spPr>
          <a:xfrm>
            <a:off x="10326573" y="416900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Ovale 110">
            <a:extLst>
              <a:ext uri="{FF2B5EF4-FFF2-40B4-BE49-F238E27FC236}">
                <a16:creationId xmlns:a16="http://schemas.microsoft.com/office/drawing/2014/main" id="{7A02F8AE-BF98-4DDC-A231-DBD2CFD70300}"/>
              </a:ext>
            </a:extLst>
          </p:cNvPr>
          <p:cNvSpPr/>
          <p:nvPr/>
        </p:nvSpPr>
        <p:spPr>
          <a:xfrm>
            <a:off x="10289401" y="445094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Ovale 111">
            <a:extLst>
              <a:ext uri="{FF2B5EF4-FFF2-40B4-BE49-F238E27FC236}">
                <a16:creationId xmlns:a16="http://schemas.microsoft.com/office/drawing/2014/main" id="{5F75904A-3617-4E49-B06D-B03D394B5B53}"/>
              </a:ext>
            </a:extLst>
          </p:cNvPr>
          <p:cNvSpPr/>
          <p:nvPr/>
        </p:nvSpPr>
        <p:spPr>
          <a:xfrm>
            <a:off x="10973446" y="3686411"/>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Ovale 112">
            <a:extLst>
              <a:ext uri="{FF2B5EF4-FFF2-40B4-BE49-F238E27FC236}">
                <a16:creationId xmlns:a16="http://schemas.microsoft.com/office/drawing/2014/main" id="{8806F209-3E57-4CE1-B0E9-290D9CBD2EF2}"/>
              </a:ext>
            </a:extLst>
          </p:cNvPr>
          <p:cNvSpPr/>
          <p:nvPr/>
        </p:nvSpPr>
        <p:spPr>
          <a:xfrm>
            <a:off x="10524692" y="4836851"/>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Ovale 113">
            <a:extLst>
              <a:ext uri="{FF2B5EF4-FFF2-40B4-BE49-F238E27FC236}">
                <a16:creationId xmlns:a16="http://schemas.microsoft.com/office/drawing/2014/main" id="{6BDE7304-F2FF-4646-98F7-9F75D81C54DA}"/>
              </a:ext>
            </a:extLst>
          </p:cNvPr>
          <p:cNvSpPr/>
          <p:nvPr/>
        </p:nvSpPr>
        <p:spPr>
          <a:xfrm>
            <a:off x="10936173" y="477860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Ovale 114">
            <a:extLst>
              <a:ext uri="{FF2B5EF4-FFF2-40B4-BE49-F238E27FC236}">
                <a16:creationId xmlns:a16="http://schemas.microsoft.com/office/drawing/2014/main" id="{F2908EA6-71FE-4145-A848-762511E801C9}"/>
              </a:ext>
            </a:extLst>
          </p:cNvPr>
          <p:cNvSpPr/>
          <p:nvPr/>
        </p:nvSpPr>
        <p:spPr>
          <a:xfrm>
            <a:off x="10451264" y="504698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Ovale 115">
            <a:extLst>
              <a:ext uri="{FF2B5EF4-FFF2-40B4-BE49-F238E27FC236}">
                <a16:creationId xmlns:a16="http://schemas.microsoft.com/office/drawing/2014/main" id="{547B6A97-4AFD-425D-8EF3-3360E630E34D}"/>
              </a:ext>
            </a:extLst>
          </p:cNvPr>
          <p:cNvSpPr/>
          <p:nvPr/>
        </p:nvSpPr>
        <p:spPr>
          <a:xfrm>
            <a:off x="9985665" y="4707314"/>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Ovale 116">
            <a:extLst>
              <a:ext uri="{FF2B5EF4-FFF2-40B4-BE49-F238E27FC236}">
                <a16:creationId xmlns:a16="http://schemas.microsoft.com/office/drawing/2014/main" id="{2AD2FBE9-35AA-4FAC-A80C-93AABC4D9388}"/>
              </a:ext>
            </a:extLst>
          </p:cNvPr>
          <p:cNvSpPr/>
          <p:nvPr/>
        </p:nvSpPr>
        <p:spPr>
          <a:xfrm>
            <a:off x="10798187" y="4395756"/>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Ovale 117">
            <a:extLst>
              <a:ext uri="{FF2B5EF4-FFF2-40B4-BE49-F238E27FC236}">
                <a16:creationId xmlns:a16="http://schemas.microsoft.com/office/drawing/2014/main" id="{7392C8B4-2AA5-4974-BEC5-61B6D110357D}"/>
              </a:ext>
            </a:extLst>
          </p:cNvPr>
          <p:cNvSpPr/>
          <p:nvPr/>
        </p:nvSpPr>
        <p:spPr>
          <a:xfrm>
            <a:off x="10191809" y="5213468"/>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Ovale 118">
            <a:extLst>
              <a:ext uri="{FF2B5EF4-FFF2-40B4-BE49-F238E27FC236}">
                <a16:creationId xmlns:a16="http://schemas.microsoft.com/office/drawing/2014/main" id="{A1F01768-1EAE-4BF3-BEE3-93406C1D4E8C}"/>
              </a:ext>
            </a:extLst>
          </p:cNvPr>
          <p:cNvSpPr/>
          <p:nvPr/>
        </p:nvSpPr>
        <p:spPr>
          <a:xfrm>
            <a:off x="10055770" y="3767845"/>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Ovale 119">
            <a:extLst>
              <a:ext uri="{FF2B5EF4-FFF2-40B4-BE49-F238E27FC236}">
                <a16:creationId xmlns:a16="http://schemas.microsoft.com/office/drawing/2014/main" id="{8EF31B73-0CAF-4ACD-AFC5-25054E7C8BC8}"/>
              </a:ext>
            </a:extLst>
          </p:cNvPr>
          <p:cNvSpPr/>
          <p:nvPr/>
        </p:nvSpPr>
        <p:spPr>
          <a:xfrm>
            <a:off x="10657408" y="414614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Ovale 120">
            <a:extLst>
              <a:ext uri="{FF2B5EF4-FFF2-40B4-BE49-F238E27FC236}">
                <a16:creationId xmlns:a16="http://schemas.microsoft.com/office/drawing/2014/main" id="{21B46649-0231-4E82-8FB1-1944632E4DAE}"/>
              </a:ext>
            </a:extLst>
          </p:cNvPr>
          <p:cNvSpPr/>
          <p:nvPr/>
        </p:nvSpPr>
        <p:spPr>
          <a:xfrm>
            <a:off x="10478973" y="432140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Ovale 121">
            <a:extLst>
              <a:ext uri="{FF2B5EF4-FFF2-40B4-BE49-F238E27FC236}">
                <a16:creationId xmlns:a16="http://schemas.microsoft.com/office/drawing/2014/main" id="{4B4106BB-51FA-449F-9540-F7A01976B5D8}"/>
              </a:ext>
            </a:extLst>
          </p:cNvPr>
          <p:cNvSpPr/>
          <p:nvPr/>
        </p:nvSpPr>
        <p:spPr>
          <a:xfrm>
            <a:off x="10441801" y="460334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Ovale 122">
            <a:extLst>
              <a:ext uri="{FF2B5EF4-FFF2-40B4-BE49-F238E27FC236}">
                <a16:creationId xmlns:a16="http://schemas.microsoft.com/office/drawing/2014/main" id="{319FEEAA-0D0E-48CB-B9C7-7D8A6D7BB69C}"/>
              </a:ext>
            </a:extLst>
          </p:cNvPr>
          <p:cNvSpPr/>
          <p:nvPr/>
        </p:nvSpPr>
        <p:spPr>
          <a:xfrm>
            <a:off x="10896843" y="4270446"/>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4" name="Ovale 123">
            <a:extLst>
              <a:ext uri="{FF2B5EF4-FFF2-40B4-BE49-F238E27FC236}">
                <a16:creationId xmlns:a16="http://schemas.microsoft.com/office/drawing/2014/main" id="{F02DA8E9-FCFA-4109-A6EA-84C165CCA9B1}"/>
              </a:ext>
            </a:extLst>
          </p:cNvPr>
          <p:cNvSpPr/>
          <p:nvPr/>
        </p:nvSpPr>
        <p:spPr>
          <a:xfrm>
            <a:off x="10936173" y="477860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Ovale 124">
            <a:extLst>
              <a:ext uri="{FF2B5EF4-FFF2-40B4-BE49-F238E27FC236}">
                <a16:creationId xmlns:a16="http://schemas.microsoft.com/office/drawing/2014/main" id="{FF811884-2102-48D6-892E-5B68DCDE0670}"/>
              </a:ext>
            </a:extLst>
          </p:cNvPr>
          <p:cNvSpPr/>
          <p:nvPr/>
        </p:nvSpPr>
        <p:spPr>
          <a:xfrm>
            <a:off x="11088573" y="493100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Ovale 125">
            <a:extLst>
              <a:ext uri="{FF2B5EF4-FFF2-40B4-BE49-F238E27FC236}">
                <a16:creationId xmlns:a16="http://schemas.microsoft.com/office/drawing/2014/main" id="{18CA37E8-2B76-4D25-9078-B3AFD7ABA0AC}"/>
              </a:ext>
            </a:extLst>
          </p:cNvPr>
          <p:cNvSpPr/>
          <p:nvPr/>
        </p:nvSpPr>
        <p:spPr>
          <a:xfrm>
            <a:off x="10603664" y="5199382"/>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Ovale 126">
            <a:extLst>
              <a:ext uri="{FF2B5EF4-FFF2-40B4-BE49-F238E27FC236}">
                <a16:creationId xmlns:a16="http://schemas.microsoft.com/office/drawing/2014/main" id="{E4ED13F1-0467-4D50-A28E-BB916E2EDACA}"/>
              </a:ext>
            </a:extLst>
          </p:cNvPr>
          <p:cNvSpPr/>
          <p:nvPr/>
        </p:nvSpPr>
        <p:spPr>
          <a:xfrm>
            <a:off x="10369800" y="3737908"/>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Ovale 127">
            <a:extLst>
              <a:ext uri="{FF2B5EF4-FFF2-40B4-BE49-F238E27FC236}">
                <a16:creationId xmlns:a16="http://schemas.microsoft.com/office/drawing/2014/main" id="{214C0958-35EA-4149-AEEB-BA2EACFAD9C6}"/>
              </a:ext>
            </a:extLst>
          </p:cNvPr>
          <p:cNvSpPr/>
          <p:nvPr/>
        </p:nvSpPr>
        <p:spPr>
          <a:xfrm>
            <a:off x="11052133" y="4372896"/>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Ovale 128">
            <a:extLst>
              <a:ext uri="{FF2B5EF4-FFF2-40B4-BE49-F238E27FC236}">
                <a16:creationId xmlns:a16="http://schemas.microsoft.com/office/drawing/2014/main" id="{CAFE950C-429B-4A9A-8813-C6D4635F911B}"/>
              </a:ext>
            </a:extLst>
          </p:cNvPr>
          <p:cNvSpPr/>
          <p:nvPr/>
        </p:nvSpPr>
        <p:spPr>
          <a:xfrm>
            <a:off x="10344209" y="5365868"/>
            <a:ext cx="45719" cy="45719"/>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CasellaDiTesto 129">
            <a:extLst>
              <a:ext uri="{FF2B5EF4-FFF2-40B4-BE49-F238E27FC236}">
                <a16:creationId xmlns:a16="http://schemas.microsoft.com/office/drawing/2014/main" id="{B9955A27-6BB9-4D49-ADF3-8A39D88D2AEA}"/>
              </a:ext>
            </a:extLst>
          </p:cNvPr>
          <p:cNvSpPr txBox="1"/>
          <p:nvPr/>
        </p:nvSpPr>
        <p:spPr>
          <a:xfrm>
            <a:off x="426427" y="4749663"/>
            <a:ext cx="6132944" cy="1289071"/>
          </a:xfrm>
          <a:prstGeom prst="rect">
            <a:avLst/>
          </a:prstGeom>
          <a:noFill/>
        </p:spPr>
        <p:txBody>
          <a:bodyPr wrap="square">
            <a:spAutoFit/>
          </a:bodyPr>
          <a:lstStyle/>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delimitation of the space of the predictors in these 5 regions will make it possible to </a:t>
            </a:r>
            <a:r>
              <a:rPr lang="en-GB"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classify the statistical </a:t>
            </a:r>
            <a:r>
              <a:rPr lang="en-GB" sz="1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units </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a specific region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the basis of the values of X</a:t>
            </a:r>
            <a:r>
              <a:rPr lang="en-GB" sz="1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X</a:t>
            </a:r>
            <a:r>
              <a:rPr lang="en-GB" sz="1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GB" sz="18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1588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500"/>
                                        <p:tgtEl>
                                          <p:spTgt spid="7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500"/>
                                        <p:tgtEl>
                                          <p:spTgt spid="8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fade">
                                      <p:cBhvr>
                                        <p:cTn id="88" dur="500"/>
                                        <p:tgtEl>
                                          <p:spTgt spid="9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fade">
                                      <p:cBhvr>
                                        <p:cTn id="91" dur="500"/>
                                        <p:tgtEl>
                                          <p:spTgt spid="9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fade">
                                      <p:cBhvr>
                                        <p:cTn id="94" dur="500"/>
                                        <p:tgtEl>
                                          <p:spTgt spid="9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fade">
                                      <p:cBhvr>
                                        <p:cTn id="97" dur="500"/>
                                        <p:tgtEl>
                                          <p:spTgt spid="9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fade">
                                      <p:cBhvr>
                                        <p:cTn id="100" dur="500"/>
                                        <p:tgtEl>
                                          <p:spTgt spid="9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fade">
                                      <p:cBhvr>
                                        <p:cTn id="103" dur="500"/>
                                        <p:tgtEl>
                                          <p:spTgt spid="9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fade">
                                      <p:cBhvr>
                                        <p:cTn id="106" dur="500"/>
                                        <p:tgtEl>
                                          <p:spTgt spid="9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fade">
                                      <p:cBhvr>
                                        <p:cTn id="109" dur="500"/>
                                        <p:tgtEl>
                                          <p:spTgt spid="9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fade">
                                      <p:cBhvr>
                                        <p:cTn id="115" dur="500"/>
                                        <p:tgtEl>
                                          <p:spTgt spid="9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500"/>
                                        <p:tgtEl>
                                          <p:spTgt spid="10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500"/>
                                        <p:tgtEl>
                                          <p:spTgt spid="10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2"/>
                                        </p:tgtEl>
                                        <p:attrNameLst>
                                          <p:attrName>style.visibility</p:attrName>
                                        </p:attrNameLst>
                                      </p:cBhvr>
                                      <p:to>
                                        <p:strVal val="visible"/>
                                      </p:to>
                                    </p:set>
                                    <p:animEffect transition="in" filter="fade">
                                      <p:cBhvr>
                                        <p:cTn id="124" dur="500"/>
                                        <p:tgtEl>
                                          <p:spTgt spid="10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fade">
                                      <p:cBhvr>
                                        <p:cTn id="127" dur="500"/>
                                        <p:tgtEl>
                                          <p:spTgt spid="10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fade">
                                      <p:cBhvr>
                                        <p:cTn id="130" dur="500"/>
                                        <p:tgtEl>
                                          <p:spTgt spid="10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fade">
                                      <p:cBhvr>
                                        <p:cTn id="133" dur="500"/>
                                        <p:tgtEl>
                                          <p:spTgt spid="10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fade">
                                      <p:cBhvr>
                                        <p:cTn id="136" dur="500"/>
                                        <p:tgtEl>
                                          <p:spTgt spid="10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500"/>
                                        <p:tgtEl>
                                          <p:spTgt spid="10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8"/>
                                        </p:tgtEl>
                                        <p:attrNameLst>
                                          <p:attrName>style.visibility</p:attrName>
                                        </p:attrNameLst>
                                      </p:cBhvr>
                                      <p:to>
                                        <p:strVal val="visible"/>
                                      </p:to>
                                    </p:set>
                                    <p:animEffect transition="in" filter="fade">
                                      <p:cBhvr>
                                        <p:cTn id="142" dur="500"/>
                                        <p:tgtEl>
                                          <p:spTgt spid="10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9"/>
                                        </p:tgtEl>
                                        <p:attrNameLst>
                                          <p:attrName>style.visibility</p:attrName>
                                        </p:attrNameLst>
                                      </p:cBhvr>
                                      <p:to>
                                        <p:strVal val="visible"/>
                                      </p:to>
                                    </p:set>
                                    <p:animEffect transition="in" filter="fade">
                                      <p:cBhvr>
                                        <p:cTn id="145" dur="500"/>
                                        <p:tgtEl>
                                          <p:spTgt spid="10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0"/>
                                        </p:tgtEl>
                                        <p:attrNameLst>
                                          <p:attrName>style.visibility</p:attrName>
                                        </p:attrNameLst>
                                      </p:cBhvr>
                                      <p:to>
                                        <p:strVal val="visible"/>
                                      </p:to>
                                    </p:set>
                                    <p:animEffect transition="in" filter="fade">
                                      <p:cBhvr>
                                        <p:cTn id="148" dur="500"/>
                                        <p:tgtEl>
                                          <p:spTgt spid="11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11"/>
                                        </p:tgtEl>
                                        <p:attrNameLst>
                                          <p:attrName>style.visibility</p:attrName>
                                        </p:attrNameLst>
                                      </p:cBhvr>
                                      <p:to>
                                        <p:strVal val="visible"/>
                                      </p:to>
                                    </p:set>
                                    <p:animEffect transition="in" filter="fade">
                                      <p:cBhvr>
                                        <p:cTn id="151" dur="500"/>
                                        <p:tgtEl>
                                          <p:spTgt spid="11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500"/>
                                        <p:tgtEl>
                                          <p:spTgt spid="11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animEffect transition="in" filter="fade">
                                      <p:cBhvr>
                                        <p:cTn id="157" dur="500"/>
                                        <p:tgtEl>
                                          <p:spTgt spid="11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14"/>
                                        </p:tgtEl>
                                        <p:attrNameLst>
                                          <p:attrName>style.visibility</p:attrName>
                                        </p:attrNameLst>
                                      </p:cBhvr>
                                      <p:to>
                                        <p:strVal val="visible"/>
                                      </p:to>
                                    </p:set>
                                    <p:animEffect transition="in" filter="fade">
                                      <p:cBhvr>
                                        <p:cTn id="160" dur="500"/>
                                        <p:tgtEl>
                                          <p:spTgt spid="11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15"/>
                                        </p:tgtEl>
                                        <p:attrNameLst>
                                          <p:attrName>style.visibility</p:attrName>
                                        </p:attrNameLst>
                                      </p:cBhvr>
                                      <p:to>
                                        <p:strVal val="visible"/>
                                      </p:to>
                                    </p:set>
                                    <p:animEffect transition="in" filter="fade">
                                      <p:cBhvr>
                                        <p:cTn id="163" dur="500"/>
                                        <p:tgtEl>
                                          <p:spTgt spid="115"/>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16"/>
                                        </p:tgtEl>
                                        <p:attrNameLst>
                                          <p:attrName>style.visibility</p:attrName>
                                        </p:attrNameLst>
                                      </p:cBhvr>
                                      <p:to>
                                        <p:strVal val="visible"/>
                                      </p:to>
                                    </p:set>
                                    <p:animEffect transition="in" filter="fade">
                                      <p:cBhvr>
                                        <p:cTn id="166" dur="500"/>
                                        <p:tgtEl>
                                          <p:spTgt spid="11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fade">
                                      <p:cBhvr>
                                        <p:cTn id="169" dur="500"/>
                                        <p:tgtEl>
                                          <p:spTgt spid="11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18"/>
                                        </p:tgtEl>
                                        <p:attrNameLst>
                                          <p:attrName>style.visibility</p:attrName>
                                        </p:attrNameLst>
                                      </p:cBhvr>
                                      <p:to>
                                        <p:strVal val="visible"/>
                                      </p:to>
                                    </p:set>
                                    <p:animEffect transition="in" filter="fade">
                                      <p:cBhvr>
                                        <p:cTn id="172" dur="500"/>
                                        <p:tgtEl>
                                          <p:spTgt spid="118"/>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19"/>
                                        </p:tgtEl>
                                        <p:attrNameLst>
                                          <p:attrName>style.visibility</p:attrName>
                                        </p:attrNameLst>
                                      </p:cBhvr>
                                      <p:to>
                                        <p:strVal val="visible"/>
                                      </p:to>
                                    </p:set>
                                    <p:animEffect transition="in" filter="fade">
                                      <p:cBhvr>
                                        <p:cTn id="175" dur="500"/>
                                        <p:tgtEl>
                                          <p:spTgt spid="11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20"/>
                                        </p:tgtEl>
                                        <p:attrNameLst>
                                          <p:attrName>style.visibility</p:attrName>
                                        </p:attrNameLst>
                                      </p:cBhvr>
                                      <p:to>
                                        <p:strVal val="visible"/>
                                      </p:to>
                                    </p:set>
                                    <p:animEffect transition="in" filter="fade">
                                      <p:cBhvr>
                                        <p:cTn id="178" dur="500"/>
                                        <p:tgtEl>
                                          <p:spTgt spid="12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21"/>
                                        </p:tgtEl>
                                        <p:attrNameLst>
                                          <p:attrName>style.visibility</p:attrName>
                                        </p:attrNameLst>
                                      </p:cBhvr>
                                      <p:to>
                                        <p:strVal val="visible"/>
                                      </p:to>
                                    </p:set>
                                    <p:animEffect transition="in" filter="fade">
                                      <p:cBhvr>
                                        <p:cTn id="181" dur="500"/>
                                        <p:tgtEl>
                                          <p:spTgt spid="12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22"/>
                                        </p:tgtEl>
                                        <p:attrNameLst>
                                          <p:attrName>style.visibility</p:attrName>
                                        </p:attrNameLst>
                                      </p:cBhvr>
                                      <p:to>
                                        <p:strVal val="visible"/>
                                      </p:to>
                                    </p:set>
                                    <p:animEffect transition="in" filter="fade">
                                      <p:cBhvr>
                                        <p:cTn id="184" dur="500"/>
                                        <p:tgtEl>
                                          <p:spTgt spid="122"/>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23"/>
                                        </p:tgtEl>
                                        <p:attrNameLst>
                                          <p:attrName>style.visibility</p:attrName>
                                        </p:attrNameLst>
                                      </p:cBhvr>
                                      <p:to>
                                        <p:strVal val="visible"/>
                                      </p:to>
                                    </p:set>
                                    <p:animEffect transition="in" filter="fade">
                                      <p:cBhvr>
                                        <p:cTn id="187" dur="500"/>
                                        <p:tgtEl>
                                          <p:spTgt spid="123"/>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24"/>
                                        </p:tgtEl>
                                        <p:attrNameLst>
                                          <p:attrName>style.visibility</p:attrName>
                                        </p:attrNameLst>
                                      </p:cBhvr>
                                      <p:to>
                                        <p:strVal val="visible"/>
                                      </p:to>
                                    </p:set>
                                    <p:animEffect transition="in" filter="fade">
                                      <p:cBhvr>
                                        <p:cTn id="190" dur="500"/>
                                        <p:tgtEl>
                                          <p:spTgt spid="124"/>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25"/>
                                        </p:tgtEl>
                                        <p:attrNameLst>
                                          <p:attrName>style.visibility</p:attrName>
                                        </p:attrNameLst>
                                      </p:cBhvr>
                                      <p:to>
                                        <p:strVal val="visible"/>
                                      </p:to>
                                    </p:set>
                                    <p:animEffect transition="in" filter="fade">
                                      <p:cBhvr>
                                        <p:cTn id="193" dur="500"/>
                                        <p:tgtEl>
                                          <p:spTgt spid="12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26"/>
                                        </p:tgtEl>
                                        <p:attrNameLst>
                                          <p:attrName>style.visibility</p:attrName>
                                        </p:attrNameLst>
                                      </p:cBhvr>
                                      <p:to>
                                        <p:strVal val="visible"/>
                                      </p:to>
                                    </p:set>
                                    <p:animEffect transition="in" filter="fade">
                                      <p:cBhvr>
                                        <p:cTn id="196" dur="500"/>
                                        <p:tgtEl>
                                          <p:spTgt spid="12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27"/>
                                        </p:tgtEl>
                                        <p:attrNameLst>
                                          <p:attrName>style.visibility</p:attrName>
                                        </p:attrNameLst>
                                      </p:cBhvr>
                                      <p:to>
                                        <p:strVal val="visible"/>
                                      </p:to>
                                    </p:set>
                                    <p:animEffect transition="in" filter="fade">
                                      <p:cBhvr>
                                        <p:cTn id="199" dur="500"/>
                                        <p:tgtEl>
                                          <p:spTgt spid="12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28"/>
                                        </p:tgtEl>
                                        <p:attrNameLst>
                                          <p:attrName>style.visibility</p:attrName>
                                        </p:attrNameLst>
                                      </p:cBhvr>
                                      <p:to>
                                        <p:strVal val="visible"/>
                                      </p:to>
                                    </p:set>
                                    <p:animEffect transition="in" filter="fade">
                                      <p:cBhvr>
                                        <p:cTn id="202" dur="500"/>
                                        <p:tgtEl>
                                          <p:spTgt spid="12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29"/>
                                        </p:tgtEl>
                                        <p:attrNameLst>
                                          <p:attrName>style.visibility</p:attrName>
                                        </p:attrNameLst>
                                      </p:cBhvr>
                                      <p:to>
                                        <p:strVal val="visible"/>
                                      </p:to>
                                    </p:set>
                                    <p:animEffect transition="in" filter="fade">
                                      <p:cBhvr>
                                        <p:cTn id="20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26048" y="1471018"/>
            <a:ext cx="6274752" cy="659506"/>
          </a:xfrm>
        </p:spPr>
        <p:txBody>
          <a:bodyPr/>
          <a:lstStyle/>
          <a:p>
            <a:r>
              <a:rPr lang="en-US" dirty="0"/>
              <a:t>Prediction of target variable</a:t>
            </a:r>
            <a:br>
              <a:rPr lang="en-US" sz="4000" b="1" dirty="0">
                <a:solidFill>
                  <a:srgbClr val="0070C0"/>
                </a:solidFill>
              </a:rPr>
            </a:b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8121" y="2370180"/>
            <a:ext cx="6127667" cy="2737928"/>
          </a:xfrm>
        </p:spPr>
        <p:txBody>
          <a:bodyPr/>
          <a:lstStyle/>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value for the target variable Y is predicted on the basis of he region to which each unit belongs. </a:t>
            </a:r>
          </a:p>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each region </a:t>
            </a:r>
            <a:r>
              <a:rPr lang="en-GB"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GB" sz="1800" baseline="-25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best prediction of Y can be given by the average of all the values of the units that fall within </a:t>
            </a:r>
            <a:r>
              <a:rPr lang="en-GB"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GB" sz="1800" baseline="-25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Aleternatively</a:t>
            </a:r>
            <a:r>
              <a:rPr lang="en-GB"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categorical target variable, the modal value will be considered.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0F530EE5-030D-4429-8156-F3CA316CED2A}"/>
              </a:ext>
            </a:extLst>
          </p:cNvPr>
          <p:cNvSpPr txBox="1">
            <a:spLocks/>
          </p:cNvSpPr>
          <p:nvPr/>
        </p:nvSpPr>
        <p:spPr>
          <a:xfrm>
            <a:off x="3546532" y="2321958"/>
            <a:ext cx="3346075" cy="18315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3200" b="1" dirty="0">
              <a:solidFill>
                <a:srgbClr val="0070C0"/>
              </a:solidFill>
            </a:endParaRPr>
          </a:p>
        </p:txBody>
      </p:sp>
      <p:pic>
        <p:nvPicPr>
          <p:cNvPr id="7" name="Picture 4">
            <a:extLst>
              <a:ext uri="{FF2B5EF4-FFF2-40B4-BE49-F238E27FC236}">
                <a16:creationId xmlns:a16="http://schemas.microsoft.com/office/drawing/2014/main" id="{CAF56D87-9D1D-4659-A539-910274489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56" t="15858" r="54678" b="59450"/>
          <a:stretch>
            <a:fillRect/>
          </a:stretch>
        </p:blipFill>
        <p:spPr bwMode="auto">
          <a:xfrm>
            <a:off x="6892607" y="1338684"/>
            <a:ext cx="4899025"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 Box 5">
                <a:extLst>
                  <a:ext uri="{FF2B5EF4-FFF2-40B4-BE49-F238E27FC236}">
                    <a16:creationId xmlns:a16="http://schemas.microsoft.com/office/drawing/2014/main" id="{75D4DEFC-B1E7-43AA-8543-E914B72C2913}"/>
                  </a:ext>
                </a:extLst>
              </p:cNvPr>
              <p:cNvSpPr txBox="1">
                <a:spLocks noChangeArrowheads="1"/>
              </p:cNvSpPr>
              <p:nvPr/>
            </p:nvSpPr>
            <p:spPr bwMode="auto">
              <a:xfrm>
                <a:off x="10801032" y="1976419"/>
                <a:ext cx="990600" cy="37651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sSub>
                            <m:sSubPr>
                              <m:ctrlPr>
                                <a:rPr lang="en-US" i="1" dirty="0" smtClean="0">
                                  <a:latin typeface="Cambria Math" panose="02040503050406030204" pitchFamily="18" charset="0"/>
                                </a:rPr>
                              </m:ctrlPr>
                            </m:sSubPr>
                            <m:e>
                              <m:r>
                                <a:rPr lang="it-IT" b="0" i="1" dirty="0" smtClean="0">
                                  <a:latin typeface="Cambria Math" panose="02040503050406030204" pitchFamily="18" charset="0"/>
                                </a:rPr>
                                <m:t>𝑌</m:t>
                              </m:r>
                            </m:e>
                            <m:sub>
                              <m:r>
                                <a:rPr lang="it-IT" b="0" i="1" dirty="0" smtClean="0">
                                  <a:latin typeface="Cambria Math" panose="02040503050406030204" pitchFamily="18" charset="0"/>
                                </a:rPr>
                                <m:t>1</m:t>
                              </m:r>
                            </m:sub>
                          </m:sSub>
                        </m:e>
                      </m:acc>
                    </m:oMath>
                  </m:oMathPara>
                </a14:m>
                <a:endParaRPr lang="en-US" baseline="-25000" dirty="0"/>
              </a:p>
            </p:txBody>
          </p:sp>
        </mc:Choice>
        <mc:Fallback xmlns="">
          <p:sp>
            <p:nvSpPr>
              <p:cNvPr id="8" name="Text Box 5">
                <a:extLst>
                  <a:ext uri="{FF2B5EF4-FFF2-40B4-BE49-F238E27FC236}">
                    <a16:creationId xmlns:a16="http://schemas.microsoft.com/office/drawing/2014/main" id="{75D4DEFC-B1E7-43AA-8543-E914B72C2913}"/>
                  </a:ext>
                </a:extLst>
              </p:cNvPr>
              <p:cNvSpPr txBox="1">
                <a:spLocks noRot="1" noChangeAspect="1" noMove="1" noResize="1" noEditPoints="1" noAdjustHandles="1" noChangeArrowheads="1" noChangeShapeType="1" noTextEdit="1"/>
              </p:cNvSpPr>
              <p:nvPr/>
            </p:nvSpPr>
            <p:spPr bwMode="auto">
              <a:xfrm>
                <a:off x="10801032" y="1976419"/>
                <a:ext cx="990600" cy="376513"/>
              </a:xfrm>
              <a:prstGeom prst="rect">
                <a:avLst/>
              </a:prstGeom>
              <a:blipFill>
                <a:blip r:embed="rId3"/>
                <a:stretch>
                  <a:fillRect r="-2469" b="-161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Text Box 5">
                <a:extLst>
                  <a:ext uri="{FF2B5EF4-FFF2-40B4-BE49-F238E27FC236}">
                    <a16:creationId xmlns:a16="http://schemas.microsoft.com/office/drawing/2014/main" id="{22542902-E321-4197-AFC5-8B7781DC4042}"/>
                  </a:ext>
                </a:extLst>
              </p:cNvPr>
              <p:cNvSpPr txBox="1">
                <a:spLocks noChangeArrowheads="1"/>
              </p:cNvSpPr>
              <p:nvPr/>
            </p:nvSpPr>
            <p:spPr bwMode="auto">
              <a:xfrm>
                <a:off x="8710749" y="2439097"/>
                <a:ext cx="990600" cy="37651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sSub>
                            <m:sSubPr>
                              <m:ctrlPr>
                                <a:rPr lang="en-US" i="1" dirty="0" smtClean="0">
                                  <a:latin typeface="Cambria Math" panose="02040503050406030204" pitchFamily="18" charset="0"/>
                                </a:rPr>
                              </m:ctrlPr>
                            </m:sSubPr>
                            <m:e>
                              <m:r>
                                <a:rPr lang="it-IT" b="0" i="1" dirty="0" smtClean="0">
                                  <a:latin typeface="Cambria Math" panose="02040503050406030204" pitchFamily="18" charset="0"/>
                                </a:rPr>
                                <m:t>𝑌</m:t>
                              </m:r>
                            </m:e>
                            <m:sub>
                              <m:r>
                                <a:rPr lang="it-IT" b="0" i="1" dirty="0" smtClean="0">
                                  <a:latin typeface="Cambria Math" panose="02040503050406030204" pitchFamily="18" charset="0"/>
                                </a:rPr>
                                <m:t>2</m:t>
                              </m:r>
                            </m:sub>
                          </m:sSub>
                        </m:e>
                      </m:acc>
                    </m:oMath>
                  </m:oMathPara>
                </a14:m>
                <a:endParaRPr lang="en-US" baseline="-25000" dirty="0"/>
              </a:p>
            </p:txBody>
          </p:sp>
        </mc:Choice>
        <mc:Fallback xmlns="">
          <p:sp>
            <p:nvSpPr>
              <p:cNvPr id="9" name="Text Box 5">
                <a:extLst>
                  <a:ext uri="{FF2B5EF4-FFF2-40B4-BE49-F238E27FC236}">
                    <a16:creationId xmlns:a16="http://schemas.microsoft.com/office/drawing/2014/main" id="{22542902-E321-4197-AFC5-8B7781DC4042}"/>
                  </a:ext>
                </a:extLst>
              </p:cNvPr>
              <p:cNvSpPr txBox="1">
                <a:spLocks noRot="1" noChangeAspect="1" noMove="1" noResize="1" noEditPoints="1" noAdjustHandles="1" noChangeArrowheads="1" noChangeShapeType="1" noTextEdit="1"/>
              </p:cNvSpPr>
              <p:nvPr/>
            </p:nvSpPr>
            <p:spPr bwMode="auto">
              <a:xfrm>
                <a:off x="8710749" y="2439097"/>
                <a:ext cx="990600" cy="376513"/>
              </a:xfrm>
              <a:prstGeom prst="rect">
                <a:avLst/>
              </a:prstGeom>
              <a:blipFill>
                <a:blip r:embed="rId4"/>
                <a:stretch>
                  <a:fillRect r="-1852" b="-161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Text Box 5">
                <a:extLst>
                  <a:ext uri="{FF2B5EF4-FFF2-40B4-BE49-F238E27FC236}">
                    <a16:creationId xmlns:a16="http://schemas.microsoft.com/office/drawing/2014/main" id="{C8EE8FB7-DE67-4ECA-B624-4DC30559148B}"/>
                  </a:ext>
                </a:extLst>
              </p:cNvPr>
              <p:cNvSpPr txBox="1">
                <a:spLocks noChangeArrowheads="1"/>
              </p:cNvSpPr>
              <p:nvPr/>
            </p:nvSpPr>
            <p:spPr bwMode="auto">
              <a:xfrm>
                <a:off x="9342120" y="4594802"/>
                <a:ext cx="990600" cy="37651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sSub>
                            <m:sSubPr>
                              <m:ctrlPr>
                                <a:rPr lang="en-US" i="1" dirty="0" smtClean="0">
                                  <a:latin typeface="Cambria Math" panose="02040503050406030204" pitchFamily="18" charset="0"/>
                                </a:rPr>
                              </m:ctrlPr>
                            </m:sSubPr>
                            <m:e>
                              <m:r>
                                <a:rPr lang="it-IT" b="0" i="1" dirty="0" smtClean="0">
                                  <a:latin typeface="Cambria Math" panose="02040503050406030204" pitchFamily="18" charset="0"/>
                                </a:rPr>
                                <m:t>𝑌</m:t>
                              </m:r>
                            </m:e>
                            <m:sub>
                              <m:r>
                                <a:rPr lang="it-IT" b="0" i="1" dirty="0" smtClean="0">
                                  <a:latin typeface="Cambria Math" panose="02040503050406030204" pitchFamily="18" charset="0"/>
                                </a:rPr>
                                <m:t>5</m:t>
                              </m:r>
                            </m:sub>
                          </m:sSub>
                        </m:e>
                      </m:acc>
                    </m:oMath>
                  </m:oMathPara>
                </a14:m>
                <a:endParaRPr lang="en-US" baseline="-25000" dirty="0"/>
              </a:p>
            </p:txBody>
          </p:sp>
        </mc:Choice>
        <mc:Fallback xmlns="">
          <p:sp>
            <p:nvSpPr>
              <p:cNvPr id="10" name="Text Box 5">
                <a:extLst>
                  <a:ext uri="{FF2B5EF4-FFF2-40B4-BE49-F238E27FC236}">
                    <a16:creationId xmlns:a16="http://schemas.microsoft.com/office/drawing/2014/main" id="{C8EE8FB7-DE67-4ECA-B624-4DC30559148B}"/>
                  </a:ext>
                </a:extLst>
              </p:cNvPr>
              <p:cNvSpPr txBox="1">
                <a:spLocks noRot="1" noChangeAspect="1" noMove="1" noResize="1" noEditPoints="1" noAdjustHandles="1" noChangeArrowheads="1" noChangeShapeType="1" noTextEdit="1"/>
              </p:cNvSpPr>
              <p:nvPr/>
            </p:nvSpPr>
            <p:spPr bwMode="auto">
              <a:xfrm>
                <a:off x="9342120" y="4594802"/>
                <a:ext cx="990600" cy="376513"/>
              </a:xfrm>
              <a:prstGeom prst="rect">
                <a:avLst/>
              </a:prstGeom>
              <a:blipFill>
                <a:blip r:embed="rId5"/>
                <a:stretch>
                  <a:fillRect r="-1852" b="-161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Text Box 5">
                <a:extLst>
                  <a:ext uri="{FF2B5EF4-FFF2-40B4-BE49-F238E27FC236}">
                    <a16:creationId xmlns:a16="http://schemas.microsoft.com/office/drawing/2014/main" id="{F71D6FDB-0279-40DF-BF53-0BE3491E4252}"/>
                  </a:ext>
                </a:extLst>
              </p:cNvPr>
              <p:cNvSpPr txBox="1">
                <a:spLocks noChangeArrowheads="1"/>
              </p:cNvSpPr>
              <p:nvPr/>
            </p:nvSpPr>
            <p:spPr bwMode="auto">
              <a:xfrm>
                <a:off x="9591629" y="3320438"/>
                <a:ext cx="990600" cy="37651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sSub>
                            <m:sSubPr>
                              <m:ctrlPr>
                                <a:rPr lang="en-US" i="1" dirty="0" smtClean="0">
                                  <a:latin typeface="Cambria Math" panose="02040503050406030204" pitchFamily="18" charset="0"/>
                                </a:rPr>
                              </m:ctrlPr>
                            </m:sSubPr>
                            <m:e>
                              <m:r>
                                <a:rPr lang="it-IT" b="0" i="1" dirty="0" smtClean="0">
                                  <a:latin typeface="Cambria Math" panose="02040503050406030204" pitchFamily="18" charset="0"/>
                                </a:rPr>
                                <m:t>𝑌</m:t>
                              </m:r>
                            </m:e>
                            <m:sub>
                              <m:r>
                                <a:rPr lang="it-IT" b="0" i="1" dirty="0" smtClean="0">
                                  <a:latin typeface="Cambria Math" panose="02040503050406030204" pitchFamily="18" charset="0"/>
                                </a:rPr>
                                <m:t>4</m:t>
                              </m:r>
                            </m:sub>
                          </m:sSub>
                        </m:e>
                      </m:acc>
                    </m:oMath>
                  </m:oMathPara>
                </a14:m>
                <a:endParaRPr lang="en-US" baseline="-25000" dirty="0"/>
              </a:p>
            </p:txBody>
          </p:sp>
        </mc:Choice>
        <mc:Fallback xmlns="">
          <p:sp>
            <p:nvSpPr>
              <p:cNvPr id="11" name="Text Box 5">
                <a:extLst>
                  <a:ext uri="{FF2B5EF4-FFF2-40B4-BE49-F238E27FC236}">
                    <a16:creationId xmlns:a16="http://schemas.microsoft.com/office/drawing/2014/main" id="{F71D6FDB-0279-40DF-BF53-0BE3491E4252}"/>
                  </a:ext>
                </a:extLst>
              </p:cNvPr>
              <p:cNvSpPr txBox="1">
                <a:spLocks noRot="1" noChangeAspect="1" noMove="1" noResize="1" noEditPoints="1" noAdjustHandles="1" noChangeArrowheads="1" noChangeShapeType="1" noTextEdit="1"/>
              </p:cNvSpPr>
              <p:nvPr/>
            </p:nvSpPr>
            <p:spPr bwMode="auto">
              <a:xfrm>
                <a:off x="9591629" y="3320438"/>
                <a:ext cx="990600" cy="376513"/>
              </a:xfrm>
              <a:prstGeom prst="rect">
                <a:avLst/>
              </a:prstGeom>
              <a:blipFill>
                <a:blip r:embed="rId6"/>
                <a:stretch>
                  <a:fillRect r="-1840" b="-3279"/>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Text Box 5">
                <a:extLst>
                  <a:ext uri="{FF2B5EF4-FFF2-40B4-BE49-F238E27FC236}">
                    <a16:creationId xmlns:a16="http://schemas.microsoft.com/office/drawing/2014/main" id="{515E2AD6-D9B0-4DA7-87DF-F39373C5D5A0}"/>
                  </a:ext>
                </a:extLst>
              </p:cNvPr>
              <p:cNvSpPr txBox="1">
                <a:spLocks noChangeArrowheads="1"/>
              </p:cNvSpPr>
              <p:nvPr/>
            </p:nvSpPr>
            <p:spPr bwMode="auto">
              <a:xfrm>
                <a:off x="7894320" y="3965274"/>
                <a:ext cx="990600" cy="37651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sSub>
                            <m:sSubPr>
                              <m:ctrlPr>
                                <a:rPr lang="en-US" i="1" dirty="0" smtClean="0">
                                  <a:latin typeface="Cambria Math" panose="02040503050406030204" pitchFamily="18" charset="0"/>
                                </a:rPr>
                              </m:ctrlPr>
                            </m:sSubPr>
                            <m:e>
                              <m:r>
                                <a:rPr lang="it-IT" b="0" i="1" dirty="0" smtClean="0">
                                  <a:latin typeface="Cambria Math" panose="02040503050406030204" pitchFamily="18" charset="0"/>
                                </a:rPr>
                                <m:t>𝑌</m:t>
                              </m:r>
                            </m:e>
                            <m:sub>
                              <m:r>
                                <a:rPr lang="it-IT" b="0" i="1" dirty="0" smtClean="0">
                                  <a:latin typeface="Cambria Math" panose="02040503050406030204" pitchFamily="18" charset="0"/>
                                </a:rPr>
                                <m:t>3</m:t>
                              </m:r>
                            </m:sub>
                          </m:sSub>
                        </m:e>
                      </m:acc>
                    </m:oMath>
                  </m:oMathPara>
                </a14:m>
                <a:endParaRPr lang="en-US" baseline="-25000" dirty="0"/>
              </a:p>
            </p:txBody>
          </p:sp>
        </mc:Choice>
        <mc:Fallback xmlns="">
          <p:sp>
            <p:nvSpPr>
              <p:cNvPr id="12" name="Text Box 5">
                <a:extLst>
                  <a:ext uri="{FF2B5EF4-FFF2-40B4-BE49-F238E27FC236}">
                    <a16:creationId xmlns:a16="http://schemas.microsoft.com/office/drawing/2014/main" id="{515E2AD6-D9B0-4DA7-87DF-F39373C5D5A0}"/>
                  </a:ext>
                </a:extLst>
              </p:cNvPr>
              <p:cNvSpPr txBox="1">
                <a:spLocks noRot="1" noChangeAspect="1" noMove="1" noResize="1" noEditPoints="1" noAdjustHandles="1" noChangeArrowheads="1" noChangeShapeType="1" noTextEdit="1"/>
              </p:cNvSpPr>
              <p:nvPr/>
            </p:nvSpPr>
            <p:spPr bwMode="auto">
              <a:xfrm>
                <a:off x="7894320" y="3965274"/>
                <a:ext cx="990600" cy="376513"/>
              </a:xfrm>
              <a:prstGeom prst="rect">
                <a:avLst/>
              </a:prstGeom>
              <a:blipFill>
                <a:blip r:embed="rId7"/>
                <a:stretch>
                  <a:fillRect r="-1227" b="-161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Tree>
    <p:extLst>
      <p:ext uri="{BB962C8B-B14F-4D97-AF65-F5344CB8AC3E}">
        <p14:creationId xmlns:p14="http://schemas.microsoft.com/office/powerpoint/2010/main" val="9189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26048" y="1471018"/>
            <a:ext cx="6274752" cy="659506"/>
          </a:xfrm>
        </p:spPr>
        <p:txBody>
          <a:bodyPr/>
          <a:lstStyle/>
          <a:p>
            <a:r>
              <a:rPr lang="en-US" dirty="0"/>
              <a:t>Tree structure</a:t>
            </a:r>
            <a:br>
              <a:rPr lang="en-US" sz="4000" b="1" dirty="0">
                <a:solidFill>
                  <a:srgbClr val="0070C0"/>
                </a:solidFill>
              </a:rPr>
            </a:br>
            <a:endParaRPr lang="it-GB" dirty="0"/>
          </a:p>
        </p:txBody>
      </p:sp>
      <p:sp>
        <p:nvSpPr>
          <p:cNvPr id="6" name="Content Placeholder 2">
            <a:extLst>
              <a:ext uri="{FF2B5EF4-FFF2-40B4-BE49-F238E27FC236}">
                <a16:creationId xmlns:a16="http://schemas.microsoft.com/office/drawing/2014/main" id="{0F530EE5-030D-4429-8156-F3CA316CED2A}"/>
              </a:ext>
            </a:extLst>
          </p:cNvPr>
          <p:cNvSpPr txBox="1">
            <a:spLocks/>
          </p:cNvSpPr>
          <p:nvPr/>
        </p:nvSpPr>
        <p:spPr>
          <a:xfrm>
            <a:off x="3546532" y="2321958"/>
            <a:ext cx="3346075" cy="18315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3200" b="1" dirty="0">
              <a:solidFill>
                <a:srgbClr val="0070C0"/>
              </a:solidFill>
            </a:endParaRPr>
          </a:p>
        </p:txBody>
      </p:sp>
      <p:pic>
        <p:nvPicPr>
          <p:cNvPr id="13" name="Picture 8">
            <a:extLst>
              <a:ext uri="{FF2B5EF4-FFF2-40B4-BE49-F238E27FC236}">
                <a16:creationId xmlns:a16="http://schemas.microsoft.com/office/drawing/2014/main" id="{2B7166BE-FACF-4EC8-A0D6-A710D3BB0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19" t="16002" r="9459" b="59784"/>
          <a:stretch>
            <a:fillRect/>
          </a:stretch>
        </p:blipFill>
        <p:spPr bwMode="auto">
          <a:xfrm>
            <a:off x="655550" y="2571905"/>
            <a:ext cx="2890982" cy="2815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Immagine 13">
            <a:extLst>
              <a:ext uri="{FF2B5EF4-FFF2-40B4-BE49-F238E27FC236}">
                <a16:creationId xmlns:a16="http://schemas.microsoft.com/office/drawing/2014/main" id="{D5318EBE-0E6D-4246-A740-41B124645826}"/>
              </a:ext>
            </a:extLst>
          </p:cNvPr>
          <p:cNvPicPr>
            <a:picLocks noChangeAspect="1"/>
          </p:cNvPicPr>
          <p:nvPr/>
        </p:nvPicPr>
        <p:blipFill rotWithShape="1">
          <a:blip r:embed="rId3"/>
          <a:srcRect l="36781" t="34418" r="24971" b="25445"/>
          <a:stretch/>
        </p:blipFill>
        <p:spPr>
          <a:xfrm>
            <a:off x="6271493" y="1800771"/>
            <a:ext cx="5894484" cy="3479493"/>
          </a:xfrm>
          <a:prstGeom prst="rect">
            <a:avLst/>
          </a:prstGeom>
        </p:spPr>
      </p:pic>
      <p:sp>
        <p:nvSpPr>
          <p:cNvPr id="15" name="Freccia a destra 14">
            <a:extLst>
              <a:ext uri="{FF2B5EF4-FFF2-40B4-BE49-F238E27FC236}">
                <a16:creationId xmlns:a16="http://schemas.microsoft.com/office/drawing/2014/main" id="{4E6B7E8B-F17B-4B35-A740-CB61178B8F61}"/>
              </a:ext>
            </a:extLst>
          </p:cNvPr>
          <p:cNvSpPr/>
          <p:nvPr/>
        </p:nvSpPr>
        <p:spPr>
          <a:xfrm>
            <a:off x="4211782" y="2918691"/>
            <a:ext cx="1708727" cy="510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27EC3A10-2315-4336-8025-240AB8354E58}"/>
              </a:ext>
            </a:extLst>
          </p:cNvPr>
          <p:cNvSpPr/>
          <p:nvPr/>
        </p:nvSpPr>
        <p:spPr>
          <a:xfrm rot="10800000">
            <a:off x="4026250" y="3840192"/>
            <a:ext cx="1708727" cy="510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32022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3091" y="2908270"/>
            <a:ext cx="3913149" cy="464602"/>
          </a:xfrm>
        </p:spPr>
        <p:txBody>
          <a:bodyPr/>
          <a:lstStyle/>
          <a:p>
            <a:r>
              <a:rPr lang="en-US" dirty="0"/>
              <a:t>The “lexicon” of decision trees</a:t>
            </a:r>
            <a:endParaRPr lang="it-GB" dirty="0"/>
          </a:p>
        </p:txBody>
      </p:sp>
      <p:pic>
        <p:nvPicPr>
          <p:cNvPr id="10" name="Immagine 9">
            <a:extLst>
              <a:ext uri="{FF2B5EF4-FFF2-40B4-BE49-F238E27FC236}">
                <a16:creationId xmlns:a16="http://schemas.microsoft.com/office/drawing/2014/main" id="{FFF555BD-E63C-4183-9318-0262C6BDF02F}"/>
              </a:ext>
            </a:extLst>
          </p:cNvPr>
          <p:cNvPicPr>
            <a:picLocks noChangeAspect="1"/>
          </p:cNvPicPr>
          <p:nvPr/>
        </p:nvPicPr>
        <p:blipFill rotWithShape="1">
          <a:blip r:embed="rId2"/>
          <a:srcRect l="36781" t="34418" r="24971" b="25445"/>
          <a:stretch/>
        </p:blipFill>
        <p:spPr>
          <a:xfrm>
            <a:off x="3937936" y="1628615"/>
            <a:ext cx="7781631" cy="4593469"/>
          </a:xfrm>
          <a:prstGeom prst="rect">
            <a:avLst/>
          </a:prstGeom>
        </p:spPr>
      </p:pic>
      <p:cxnSp>
        <p:nvCxnSpPr>
          <p:cNvPr id="11" name="Connettore 2 10">
            <a:extLst>
              <a:ext uri="{FF2B5EF4-FFF2-40B4-BE49-F238E27FC236}">
                <a16:creationId xmlns:a16="http://schemas.microsoft.com/office/drawing/2014/main" id="{B5DBFD3C-0C2E-4867-994D-29DD54BE0787}"/>
              </a:ext>
            </a:extLst>
          </p:cNvPr>
          <p:cNvCxnSpPr>
            <a:cxnSpLocks/>
            <a:stCxn id="15" idx="1"/>
          </p:cNvCxnSpPr>
          <p:nvPr/>
        </p:nvCxnSpPr>
        <p:spPr>
          <a:xfrm flipH="1">
            <a:off x="7931838" y="1309864"/>
            <a:ext cx="1511774" cy="32316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Connettore 2 11">
            <a:extLst>
              <a:ext uri="{FF2B5EF4-FFF2-40B4-BE49-F238E27FC236}">
                <a16:creationId xmlns:a16="http://schemas.microsoft.com/office/drawing/2014/main" id="{B7FCB4A6-5C75-4A33-9D21-0608BA20CA11}"/>
              </a:ext>
            </a:extLst>
          </p:cNvPr>
          <p:cNvCxnSpPr>
            <a:cxnSpLocks/>
          </p:cNvCxnSpPr>
          <p:nvPr/>
        </p:nvCxnSpPr>
        <p:spPr>
          <a:xfrm flipH="1">
            <a:off x="8998638" y="2886885"/>
            <a:ext cx="1624148" cy="919388"/>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Connettore 2 12">
            <a:extLst>
              <a:ext uri="{FF2B5EF4-FFF2-40B4-BE49-F238E27FC236}">
                <a16:creationId xmlns:a16="http://schemas.microsoft.com/office/drawing/2014/main" id="{B97240F3-3813-4B79-8BD8-1C6F1A028FC6}"/>
              </a:ext>
            </a:extLst>
          </p:cNvPr>
          <p:cNvCxnSpPr>
            <a:cxnSpLocks/>
          </p:cNvCxnSpPr>
          <p:nvPr/>
        </p:nvCxnSpPr>
        <p:spPr>
          <a:xfrm>
            <a:off x="3937936" y="2364371"/>
            <a:ext cx="976381" cy="692331"/>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Connettore 2 13">
            <a:extLst>
              <a:ext uri="{FF2B5EF4-FFF2-40B4-BE49-F238E27FC236}">
                <a16:creationId xmlns:a16="http://schemas.microsoft.com/office/drawing/2014/main" id="{AF91A514-A246-4409-8FA5-4022A97C7379}"/>
              </a:ext>
            </a:extLst>
          </p:cNvPr>
          <p:cNvCxnSpPr>
            <a:cxnSpLocks/>
          </p:cNvCxnSpPr>
          <p:nvPr/>
        </p:nvCxnSpPr>
        <p:spPr>
          <a:xfrm flipV="1">
            <a:off x="7201988" y="5895721"/>
            <a:ext cx="1796650" cy="139312"/>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CasellaDiTesto 14">
            <a:extLst>
              <a:ext uri="{FF2B5EF4-FFF2-40B4-BE49-F238E27FC236}">
                <a16:creationId xmlns:a16="http://schemas.microsoft.com/office/drawing/2014/main" id="{61A2FCDF-2533-4CC9-BCD6-9FFFC94F8FB1}"/>
              </a:ext>
            </a:extLst>
          </p:cNvPr>
          <p:cNvSpPr txBox="1"/>
          <p:nvPr/>
        </p:nvSpPr>
        <p:spPr>
          <a:xfrm>
            <a:off x="9443612" y="986698"/>
            <a:ext cx="1151709" cy="646331"/>
          </a:xfrm>
          <a:prstGeom prst="rect">
            <a:avLst/>
          </a:prstGeom>
          <a:noFill/>
        </p:spPr>
        <p:txBody>
          <a:bodyPr wrap="square" rtlCol="0">
            <a:spAutoFit/>
          </a:bodyPr>
          <a:lstStyle/>
          <a:p>
            <a:pPr algn="ctr"/>
            <a:r>
              <a:rPr lang="it-IT" b="1" dirty="0">
                <a:solidFill>
                  <a:srgbClr val="0070C0"/>
                </a:solidFill>
              </a:rPr>
              <a:t>ROOT NODE</a:t>
            </a:r>
          </a:p>
        </p:txBody>
      </p:sp>
      <p:sp>
        <p:nvSpPr>
          <p:cNvPr id="16" name="CasellaDiTesto 15">
            <a:extLst>
              <a:ext uri="{FF2B5EF4-FFF2-40B4-BE49-F238E27FC236}">
                <a16:creationId xmlns:a16="http://schemas.microsoft.com/office/drawing/2014/main" id="{423EDDD1-E951-4C86-9BE7-58E3A19C025B}"/>
              </a:ext>
            </a:extLst>
          </p:cNvPr>
          <p:cNvSpPr txBox="1"/>
          <p:nvPr/>
        </p:nvSpPr>
        <p:spPr>
          <a:xfrm>
            <a:off x="10466475" y="2559259"/>
            <a:ext cx="1409404" cy="369332"/>
          </a:xfrm>
          <a:prstGeom prst="rect">
            <a:avLst/>
          </a:prstGeom>
          <a:noFill/>
        </p:spPr>
        <p:txBody>
          <a:bodyPr wrap="square" rtlCol="0">
            <a:spAutoFit/>
          </a:bodyPr>
          <a:lstStyle/>
          <a:p>
            <a:pPr algn="ctr"/>
            <a:r>
              <a:rPr lang="it-IT" b="1" dirty="0">
                <a:solidFill>
                  <a:srgbClr val="0070C0"/>
                </a:solidFill>
              </a:rPr>
              <a:t>SPLITTING</a:t>
            </a:r>
          </a:p>
        </p:txBody>
      </p:sp>
      <p:sp>
        <p:nvSpPr>
          <p:cNvPr id="17" name="CasellaDiTesto 16">
            <a:extLst>
              <a:ext uri="{FF2B5EF4-FFF2-40B4-BE49-F238E27FC236}">
                <a16:creationId xmlns:a16="http://schemas.microsoft.com/office/drawing/2014/main" id="{5F4BC027-3728-4ADA-9757-78347A0E7F13}"/>
              </a:ext>
            </a:extLst>
          </p:cNvPr>
          <p:cNvSpPr txBox="1"/>
          <p:nvPr/>
        </p:nvSpPr>
        <p:spPr>
          <a:xfrm>
            <a:off x="3016722" y="1718040"/>
            <a:ext cx="1409404" cy="646331"/>
          </a:xfrm>
          <a:prstGeom prst="rect">
            <a:avLst/>
          </a:prstGeom>
          <a:noFill/>
        </p:spPr>
        <p:txBody>
          <a:bodyPr wrap="square" rtlCol="0">
            <a:spAutoFit/>
          </a:bodyPr>
          <a:lstStyle/>
          <a:p>
            <a:pPr algn="ctr"/>
            <a:r>
              <a:rPr lang="it-IT" b="1" dirty="0">
                <a:solidFill>
                  <a:srgbClr val="0070C0"/>
                </a:solidFill>
              </a:rPr>
              <a:t>INTERNAL NODE</a:t>
            </a:r>
          </a:p>
        </p:txBody>
      </p:sp>
      <p:sp>
        <p:nvSpPr>
          <p:cNvPr id="18" name="CasellaDiTesto 17">
            <a:extLst>
              <a:ext uri="{FF2B5EF4-FFF2-40B4-BE49-F238E27FC236}">
                <a16:creationId xmlns:a16="http://schemas.microsoft.com/office/drawing/2014/main" id="{498611BD-1D9C-4872-A8BE-27ACB309ED20}"/>
              </a:ext>
            </a:extLst>
          </p:cNvPr>
          <p:cNvSpPr txBox="1"/>
          <p:nvPr/>
        </p:nvSpPr>
        <p:spPr>
          <a:xfrm>
            <a:off x="5699761" y="5753596"/>
            <a:ext cx="1617476" cy="923330"/>
          </a:xfrm>
          <a:prstGeom prst="rect">
            <a:avLst/>
          </a:prstGeom>
          <a:noFill/>
        </p:spPr>
        <p:txBody>
          <a:bodyPr wrap="square" rtlCol="0">
            <a:spAutoFit/>
          </a:bodyPr>
          <a:lstStyle/>
          <a:p>
            <a:pPr algn="ctr"/>
            <a:r>
              <a:rPr lang="it-IT" b="1" dirty="0">
                <a:solidFill>
                  <a:srgbClr val="0070C0"/>
                </a:solidFill>
              </a:rPr>
              <a:t> TERMINAL NODE (LEAF)</a:t>
            </a:r>
          </a:p>
        </p:txBody>
      </p:sp>
      <p:sp>
        <p:nvSpPr>
          <p:cNvPr id="19" name="CasellaDiTesto 18">
            <a:extLst>
              <a:ext uri="{FF2B5EF4-FFF2-40B4-BE49-F238E27FC236}">
                <a16:creationId xmlns:a16="http://schemas.microsoft.com/office/drawing/2014/main" id="{FF25B680-9813-4E47-B828-0E6BA3DAABB5}"/>
              </a:ext>
            </a:extLst>
          </p:cNvPr>
          <p:cNvSpPr txBox="1"/>
          <p:nvPr/>
        </p:nvSpPr>
        <p:spPr>
          <a:xfrm>
            <a:off x="6165712" y="2767776"/>
            <a:ext cx="2021007" cy="923330"/>
          </a:xfrm>
          <a:prstGeom prst="rect">
            <a:avLst/>
          </a:prstGeom>
          <a:noFill/>
        </p:spPr>
        <p:txBody>
          <a:bodyPr wrap="square">
            <a:spAutoFit/>
          </a:bodyPr>
          <a:lstStyle/>
          <a:p>
            <a:pPr algn="ctr"/>
            <a:r>
              <a:rPr lang="en-US" b="1" dirty="0">
                <a:solidFill>
                  <a:srgbClr val="00B050"/>
                </a:solidFill>
              </a:rPr>
              <a:t>Each branch corresponds to an attribute value</a:t>
            </a:r>
          </a:p>
        </p:txBody>
      </p:sp>
      <p:sp>
        <p:nvSpPr>
          <p:cNvPr id="20" name="CasellaDiTesto 19">
            <a:extLst>
              <a:ext uri="{FF2B5EF4-FFF2-40B4-BE49-F238E27FC236}">
                <a16:creationId xmlns:a16="http://schemas.microsoft.com/office/drawing/2014/main" id="{959C62E4-907A-4EB9-BC65-685561A43DFF}"/>
              </a:ext>
            </a:extLst>
          </p:cNvPr>
          <p:cNvSpPr txBox="1"/>
          <p:nvPr/>
        </p:nvSpPr>
        <p:spPr>
          <a:xfrm>
            <a:off x="7931838" y="6199318"/>
            <a:ext cx="3944041" cy="369332"/>
          </a:xfrm>
          <a:prstGeom prst="rect">
            <a:avLst/>
          </a:prstGeom>
          <a:noFill/>
        </p:spPr>
        <p:txBody>
          <a:bodyPr wrap="square">
            <a:spAutoFit/>
          </a:bodyPr>
          <a:lstStyle/>
          <a:p>
            <a:r>
              <a:rPr lang="en-US" b="1" dirty="0">
                <a:solidFill>
                  <a:srgbClr val="00B050"/>
                </a:solidFill>
              </a:rPr>
              <a:t>Each leaf node is labelled with a class</a:t>
            </a:r>
            <a:endParaRPr lang="it-IT" b="1" dirty="0">
              <a:solidFill>
                <a:srgbClr val="00B050"/>
              </a:solidFill>
            </a:endParaRPr>
          </a:p>
        </p:txBody>
      </p:sp>
      <p:cxnSp>
        <p:nvCxnSpPr>
          <p:cNvPr id="21" name="Connettore 2 20">
            <a:extLst>
              <a:ext uri="{FF2B5EF4-FFF2-40B4-BE49-F238E27FC236}">
                <a16:creationId xmlns:a16="http://schemas.microsoft.com/office/drawing/2014/main" id="{F887B43B-5B48-47F7-9CAF-5810BFF783A2}"/>
              </a:ext>
            </a:extLst>
          </p:cNvPr>
          <p:cNvCxnSpPr>
            <a:cxnSpLocks/>
          </p:cNvCxnSpPr>
          <p:nvPr/>
        </p:nvCxnSpPr>
        <p:spPr>
          <a:xfrm flipH="1" flipV="1">
            <a:off x="6165712" y="2710536"/>
            <a:ext cx="216442" cy="43003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Connettore 2 21">
            <a:extLst>
              <a:ext uri="{FF2B5EF4-FFF2-40B4-BE49-F238E27FC236}">
                <a16:creationId xmlns:a16="http://schemas.microsoft.com/office/drawing/2014/main" id="{6BAD7187-9038-4F66-9066-7A04501DB552}"/>
              </a:ext>
            </a:extLst>
          </p:cNvPr>
          <p:cNvCxnSpPr>
            <a:cxnSpLocks/>
          </p:cNvCxnSpPr>
          <p:nvPr/>
        </p:nvCxnSpPr>
        <p:spPr>
          <a:xfrm flipH="1" flipV="1">
            <a:off x="8661910" y="2603491"/>
            <a:ext cx="1933411" cy="283394"/>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Connettore 2 22">
            <a:extLst>
              <a:ext uri="{FF2B5EF4-FFF2-40B4-BE49-F238E27FC236}">
                <a16:creationId xmlns:a16="http://schemas.microsoft.com/office/drawing/2014/main" id="{351C2B06-9F8D-4CF4-9374-5D24554553DA}"/>
              </a:ext>
            </a:extLst>
          </p:cNvPr>
          <p:cNvCxnSpPr>
            <a:cxnSpLocks/>
          </p:cNvCxnSpPr>
          <p:nvPr/>
        </p:nvCxnSpPr>
        <p:spPr>
          <a:xfrm>
            <a:off x="10595321" y="2908270"/>
            <a:ext cx="247473" cy="210976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025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26852" y="1410512"/>
            <a:ext cx="4908550" cy="464602"/>
          </a:xfrm>
        </p:spPr>
        <p:txBody>
          <a:bodyPr/>
          <a:lstStyle/>
          <a:p>
            <a:r>
              <a:rPr lang="en-US" dirty="0"/>
              <a:t>Example: credit risk</a:t>
            </a:r>
            <a:endParaRPr lang="it-GB" dirty="0"/>
          </a:p>
        </p:txBody>
      </p:sp>
      <p:sp>
        <p:nvSpPr>
          <p:cNvPr id="6" name="Rettangolo 5">
            <a:extLst>
              <a:ext uri="{FF2B5EF4-FFF2-40B4-BE49-F238E27FC236}">
                <a16:creationId xmlns:a16="http://schemas.microsoft.com/office/drawing/2014/main" id="{0B799A68-9A37-437C-A1A8-8F7EA1D0C32F}"/>
              </a:ext>
            </a:extLst>
          </p:cNvPr>
          <p:cNvSpPr/>
          <p:nvPr/>
        </p:nvSpPr>
        <p:spPr>
          <a:xfrm>
            <a:off x="9988522" y="2755027"/>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High-medium assets</a:t>
            </a:r>
          </a:p>
        </p:txBody>
      </p:sp>
      <p:sp>
        <p:nvSpPr>
          <p:cNvPr id="7" name="Rettangolo 6">
            <a:extLst>
              <a:ext uri="{FF2B5EF4-FFF2-40B4-BE49-F238E27FC236}">
                <a16:creationId xmlns:a16="http://schemas.microsoft.com/office/drawing/2014/main" id="{74F5AD2E-CC8F-4D24-A3F6-486DF1B6AD61}"/>
              </a:ext>
            </a:extLst>
          </p:cNvPr>
          <p:cNvSpPr/>
          <p:nvPr/>
        </p:nvSpPr>
        <p:spPr>
          <a:xfrm>
            <a:off x="6669775" y="2878408"/>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Low assets</a:t>
            </a:r>
          </a:p>
        </p:txBody>
      </p:sp>
      <p:sp>
        <p:nvSpPr>
          <p:cNvPr id="12" name="Rettangolo 11">
            <a:extLst>
              <a:ext uri="{FF2B5EF4-FFF2-40B4-BE49-F238E27FC236}">
                <a16:creationId xmlns:a16="http://schemas.microsoft.com/office/drawing/2014/main" id="{D033C2B0-D0D7-4082-82C7-80D8A9C0AD5E}"/>
              </a:ext>
            </a:extLst>
          </p:cNvPr>
          <p:cNvSpPr/>
          <p:nvPr/>
        </p:nvSpPr>
        <p:spPr>
          <a:xfrm>
            <a:off x="8251162" y="1584294"/>
            <a:ext cx="1737360"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Root </a:t>
            </a:r>
            <a:r>
              <a:rPr lang="it-IT" dirty="0" err="1">
                <a:solidFill>
                  <a:srgbClr val="002060"/>
                </a:solidFill>
              </a:rPr>
              <a:t>Node</a:t>
            </a:r>
            <a:endParaRPr lang="it-IT" dirty="0">
              <a:solidFill>
                <a:srgbClr val="002060"/>
              </a:solidFill>
            </a:endParaRPr>
          </a:p>
          <a:p>
            <a:pPr algn="ctr"/>
            <a:r>
              <a:rPr lang="it-IT" sz="1400" dirty="0">
                <a:solidFill>
                  <a:srgbClr val="002060"/>
                </a:solidFill>
              </a:rPr>
              <a:t>Bank customers</a:t>
            </a:r>
          </a:p>
        </p:txBody>
      </p:sp>
      <p:cxnSp>
        <p:nvCxnSpPr>
          <p:cNvPr id="13" name="Connettore diritto 12">
            <a:extLst>
              <a:ext uri="{FF2B5EF4-FFF2-40B4-BE49-F238E27FC236}">
                <a16:creationId xmlns:a16="http://schemas.microsoft.com/office/drawing/2014/main" id="{5EAF52EF-061F-4708-988F-E7D3836F103A}"/>
              </a:ext>
            </a:extLst>
          </p:cNvPr>
          <p:cNvCxnSpPr>
            <a:cxnSpLocks/>
          </p:cNvCxnSpPr>
          <p:nvPr/>
        </p:nvCxnSpPr>
        <p:spPr>
          <a:xfrm>
            <a:off x="9117945" y="2159059"/>
            <a:ext cx="0" cy="463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BD028576-3530-47D5-B574-CEE58857EC7F}"/>
              </a:ext>
            </a:extLst>
          </p:cNvPr>
          <p:cNvSpPr/>
          <p:nvPr/>
        </p:nvSpPr>
        <p:spPr>
          <a:xfrm>
            <a:off x="6398322" y="3615851"/>
            <a:ext cx="1675167"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Leaf</a:t>
            </a:r>
            <a:r>
              <a:rPr lang="it-IT" dirty="0">
                <a:solidFill>
                  <a:srgbClr val="002060"/>
                </a:solidFill>
              </a:rPr>
              <a:t> </a:t>
            </a:r>
            <a:r>
              <a:rPr lang="it-IT" dirty="0" err="1">
                <a:solidFill>
                  <a:srgbClr val="002060"/>
                </a:solidFill>
              </a:rPr>
              <a:t>node</a:t>
            </a:r>
            <a:endParaRPr lang="it-IT" dirty="0">
              <a:solidFill>
                <a:srgbClr val="002060"/>
              </a:solidFill>
            </a:endParaRPr>
          </a:p>
          <a:p>
            <a:pPr algn="ctr"/>
            <a:r>
              <a:rPr lang="it-IT" sz="1400" b="1" dirty="0">
                <a:solidFill>
                  <a:srgbClr val="FF0000"/>
                </a:solidFill>
              </a:rPr>
              <a:t>Y=high risk</a:t>
            </a:r>
            <a:endParaRPr lang="it-IT" b="1" dirty="0">
              <a:solidFill>
                <a:srgbClr val="FF0000"/>
              </a:solidFill>
            </a:endParaRPr>
          </a:p>
        </p:txBody>
      </p:sp>
      <p:sp>
        <p:nvSpPr>
          <p:cNvPr id="15" name="Rettangolo 14">
            <a:extLst>
              <a:ext uri="{FF2B5EF4-FFF2-40B4-BE49-F238E27FC236}">
                <a16:creationId xmlns:a16="http://schemas.microsoft.com/office/drawing/2014/main" id="{0F29CB34-3994-4321-A577-229B2A66845E}"/>
              </a:ext>
            </a:extLst>
          </p:cNvPr>
          <p:cNvSpPr/>
          <p:nvPr/>
        </p:nvSpPr>
        <p:spPr>
          <a:xfrm>
            <a:off x="8285820" y="2515467"/>
            <a:ext cx="173736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Assets</a:t>
            </a:r>
          </a:p>
        </p:txBody>
      </p:sp>
      <p:cxnSp>
        <p:nvCxnSpPr>
          <p:cNvPr id="16" name="Connettore diritto 15">
            <a:extLst>
              <a:ext uri="{FF2B5EF4-FFF2-40B4-BE49-F238E27FC236}">
                <a16:creationId xmlns:a16="http://schemas.microsoft.com/office/drawing/2014/main" id="{2B5AA3B4-2B21-4012-BE92-8749E18D3C68}"/>
              </a:ext>
            </a:extLst>
          </p:cNvPr>
          <p:cNvCxnSpPr>
            <a:cxnSpLocks/>
          </p:cNvCxnSpPr>
          <p:nvPr/>
        </p:nvCxnSpPr>
        <p:spPr>
          <a:xfrm>
            <a:off x="9154500" y="2970537"/>
            <a:ext cx="1573250" cy="4406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14A6F65-349F-4F9B-AA66-438DF0B61FBE}"/>
              </a:ext>
            </a:extLst>
          </p:cNvPr>
          <p:cNvCxnSpPr>
            <a:cxnSpLocks/>
            <a:stCxn id="14" idx="0"/>
          </p:cNvCxnSpPr>
          <p:nvPr/>
        </p:nvCxnSpPr>
        <p:spPr>
          <a:xfrm flipV="1">
            <a:off x="7235906" y="2970537"/>
            <a:ext cx="1882039" cy="645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e 27">
            <a:extLst>
              <a:ext uri="{FF2B5EF4-FFF2-40B4-BE49-F238E27FC236}">
                <a16:creationId xmlns:a16="http://schemas.microsoft.com/office/drawing/2014/main" id="{3277C0BE-D3AD-42A0-BF91-7DF5C4605FDE}"/>
              </a:ext>
            </a:extLst>
          </p:cNvPr>
          <p:cNvSpPr/>
          <p:nvPr/>
        </p:nvSpPr>
        <p:spPr>
          <a:xfrm>
            <a:off x="9981753" y="3440193"/>
            <a:ext cx="1737360" cy="6973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Node</a:t>
            </a:r>
            <a:r>
              <a:rPr lang="it-IT" dirty="0">
                <a:solidFill>
                  <a:srgbClr val="002060"/>
                </a:solidFill>
              </a:rPr>
              <a:t> 2 </a:t>
            </a:r>
            <a:r>
              <a:rPr lang="it-IT" sz="1600" dirty="0">
                <a:solidFill>
                  <a:srgbClr val="FF0000"/>
                </a:solidFill>
              </a:rPr>
              <a:t>(</a:t>
            </a:r>
            <a:r>
              <a:rPr lang="it-IT" sz="1600" dirty="0" err="1">
                <a:solidFill>
                  <a:srgbClr val="FF0000"/>
                </a:solidFill>
              </a:rPr>
              <a:t>internal</a:t>
            </a:r>
            <a:r>
              <a:rPr lang="it-IT" sz="1600" dirty="0">
                <a:solidFill>
                  <a:srgbClr val="FF0000"/>
                </a:solidFill>
              </a:rPr>
              <a:t>)</a:t>
            </a:r>
            <a:endParaRPr lang="it-IT" dirty="0">
              <a:solidFill>
                <a:srgbClr val="FF0000"/>
              </a:solidFill>
            </a:endParaRPr>
          </a:p>
        </p:txBody>
      </p:sp>
      <p:sp>
        <p:nvSpPr>
          <p:cNvPr id="30" name="CasellaDiTesto 29">
            <a:extLst>
              <a:ext uri="{FF2B5EF4-FFF2-40B4-BE49-F238E27FC236}">
                <a16:creationId xmlns:a16="http://schemas.microsoft.com/office/drawing/2014/main" id="{C278F88C-B13D-4C9C-9A41-DB9366CEBA68}"/>
              </a:ext>
            </a:extLst>
          </p:cNvPr>
          <p:cNvSpPr txBox="1"/>
          <p:nvPr/>
        </p:nvSpPr>
        <p:spPr>
          <a:xfrm>
            <a:off x="326852" y="2425039"/>
            <a:ext cx="4449037" cy="2956387"/>
          </a:xfrm>
          <a:prstGeom prst="rect">
            <a:avLst/>
          </a:prstGeom>
          <a:noFill/>
        </p:spPr>
        <p:txBody>
          <a:bodyPr wrap="square">
            <a:spAutoFit/>
          </a:bodyPr>
          <a:lstStyle/>
          <a:p>
            <a:pPr algn="just">
              <a:lnSpc>
                <a:spcPct val="150000"/>
              </a:lnSpc>
              <a:tabLst>
                <a:tab pos="9525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Practical example: decision tree to predict the credit risk of a bank's customers based on 3 predictors: savings, income and assets.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tabLst>
                <a:tab pos="9525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 first split, the tree will classify customers with a low level of assets as high risk customers by placing them in a terminal node (the left node)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0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26852" y="1410512"/>
            <a:ext cx="4908550" cy="464602"/>
          </a:xfrm>
        </p:spPr>
        <p:txBody>
          <a:bodyPr/>
          <a:lstStyle/>
          <a:p>
            <a:r>
              <a:rPr lang="en-US" dirty="0"/>
              <a:t>Example: credit risk</a:t>
            </a:r>
            <a:endParaRPr lang="it-GB" dirty="0"/>
          </a:p>
        </p:txBody>
      </p:sp>
      <p:sp>
        <p:nvSpPr>
          <p:cNvPr id="6" name="Rettangolo 5">
            <a:extLst>
              <a:ext uri="{FF2B5EF4-FFF2-40B4-BE49-F238E27FC236}">
                <a16:creationId xmlns:a16="http://schemas.microsoft.com/office/drawing/2014/main" id="{0B799A68-9A37-437C-A1A8-8F7EA1D0C32F}"/>
              </a:ext>
            </a:extLst>
          </p:cNvPr>
          <p:cNvSpPr/>
          <p:nvPr/>
        </p:nvSpPr>
        <p:spPr>
          <a:xfrm>
            <a:off x="8640014" y="1729794"/>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High-medium assets</a:t>
            </a:r>
          </a:p>
        </p:txBody>
      </p:sp>
      <p:sp>
        <p:nvSpPr>
          <p:cNvPr id="7" name="Rettangolo 6">
            <a:extLst>
              <a:ext uri="{FF2B5EF4-FFF2-40B4-BE49-F238E27FC236}">
                <a16:creationId xmlns:a16="http://schemas.microsoft.com/office/drawing/2014/main" id="{74F5AD2E-CC8F-4D24-A3F6-486DF1B6AD61}"/>
              </a:ext>
            </a:extLst>
          </p:cNvPr>
          <p:cNvSpPr/>
          <p:nvPr/>
        </p:nvSpPr>
        <p:spPr>
          <a:xfrm>
            <a:off x="5046777" y="1922027"/>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Low assets</a:t>
            </a:r>
          </a:p>
        </p:txBody>
      </p:sp>
      <p:sp>
        <p:nvSpPr>
          <p:cNvPr id="10" name="Rettangolo 9">
            <a:extLst>
              <a:ext uri="{FF2B5EF4-FFF2-40B4-BE49-F238E27FC236}">
                <a16:creationId xmlns:a16="http://schemas.microsoft.com/office/drawing/2014/main" id="{83D4FA54-64EE-4DB9-B55D-ED8CF542BA95}"/>
              </a:ext>
            </a:extLst>
          </p:cNvPr>
          <p:cNvSpPr/>
          <p:nvPr/>
        </p:nvSpPr>
        <p:spPr>
          <a:xfrm>
            <a:off x="6875322" y="3540470"/>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Low </a:t>
            </a:r>
            <a:r>
              <a:rPr lang="it-IT" sz="1200" dirty="0" err="1">
                <a:solidFill>
                  <a:srgbClr val="002060"/>
                </a:solidFill>
              </a:rPr>
              <a:t>income</a:t>
            </a:r>
            <a:endParaRPr lang="it-IT" sz="1200" dirty="0">
              <a:solidFill>
                <a:srgbClr val="002060"/>
              </a:solidFill>
            </a:endParaRPr>
          </a:p>
        </p:txBody>
      </p:sp>
      <p:sp>
        <p:nvSpPr>
          <p:cNvPr id="11" name="Rettangolo 10">
            <a:extLst>
              <a:ext uri="{FF2B5EF4-FFF2-40B4-BE49-F238E27FC236}">
                <a16:creationId xmlns:a16="http://schemas.microsoft.com/office/drawing/2014/main" id="{4AFE1DE6-D619-4270-BA22-98801F5F033D}"/>
              </a:ext>
            </a:extLst>
          </p:cNvPr>
          <p:cNvSpPr/>
          <p:nvPr/>
        </p:nvSpPr>
        <p:spPr>
          <a:xfrm>
            <a:off x="9976088" y="3545425"/>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High-medium </a:t>
            </a:r>
            <a:r>
              <a:rPr lang="it-IT" sz="1200" dirty="0" err="1">
                <a:solidFill>
                  <a:srgbClr val="002060"/>
                </a:solidFill>
              </a:rPr>
              <a:t>income</a:t>
            </a:r>
            <a:endParaRPr lang="it-IT" sz="1200" dirty="0">
              <a:solidFill>
                <a:srgbClr val="002060"/>
              </a:solidFill>
            </a:endParaRPr>
          </a:p>
        </p:txBody>
      </p:sp>
      <p:sp>
        <p:nvSpPr>
          <p:cNvPr id="12" name="Rettangolo 11">
            <a:extLst>
              <a:ext uri="{FF2B5EF4-FFF2-40B4-BE49-F238E27FC236}">
                <a16:creationId xmlns:a16="http://schemas.microsoft.com/office/drawing/2014/main" id="{D033C2B0-D0D7-4082-82C7-80D8A9C0AD5E}"/>
              </a:ext>
            </a:extLst>
          </p:cNvPr>
          <p:cNvSpPr/>
          <p:nvPr/>
        </p:nvSpPr>
        <p:spPr>
          <a:xfrm>
            <a:off x="6940332" y="917368"/>
            <a:ext cx="1737360"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Root </a:t>
            </a:r>
            <a:r>
              <a:rPr lang="it-IT" dirty="0" err="1">
                <a:solidFill>
                  <a:srgbClr val="002060"/>
                </a:solidFill>
              </a:rPr>
              <a:t>Node</a:t>
            </a:r>
            <a:endParaRPr lang="it-IT" dirty="0">
              <a:solidFill>
                <a:srgbClr val="002060"/>
              </a:solidFill>
            </a:endParaRPr>
          </a:p>
          <a:p>
            <a:pPr algn="ctr"/>
            <a:r>
              <a:rPr lang="it-IT" sz="1400" dirty="0">
                <a:solidFill>
                  <a:srgbClr val="002060"/>
                </a:solidFill>
              </a:rPr>
              <a:t>Bank customers</a:t>
            </a:r>
          </a:p>
        </p:txBody>
      </p:sp>
      <p:sp>
        <p:nvSpPr>
          <p:cNvPr id="14" name="Rettangolo 13">
            <a:extLst>
              <a:ext uri="{FF2B5EF4-FFF2-40B4-BE49-F238E27FC236}">
                <a16:creationId xmlns:a16="http://schemas.microsoft.com/office/drawing/2014/main" id="{BD028576-3530-47D5-B574-CEE58857EC7F}"/>
              </a:ext>
            </a:extLst>
          </p:cNvPr>
          <p:cNvSpPr/>
          <p:nvPr/>
        </p:nvSpPr>
        <p:spPr>
          <a:xfrm>
            <a:off x="5310908" y="2590618"/>
            <a:ext cx="1414073"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Leaf</a:t>
            </a:r>
            <a:r>
              <a:rPr lang="it-IT" dirty="0">
                <a:solidFill>
                  <a:srgbClr val="002060"/>
                </a:solidFill>
              </a:rPr>
              <a:t> </a:t>
            </a:r>
            <a:r>
              <a:rPr lang="it-IT" dirty="0" err="1">
                <a:solidFill>
                  <a:srgbClr val="002060"/>
                </a:solidFill>
              </a:rPr>
              <a:t>node</a:t>
            </a:r>
            <a:endParaRPr lang="it-IT" dirty="0">
              <a:solidFill>
                <a:srgbClr val="002060"/>
              </a:solidFill>
            </a:endParaRPr>
          </a:p>
          <a:p>
            <a:pPr algn="ctr"/>
            <a:r>
              <a:rPr lang="it-IT" sz="1400" b="1" dirty="0">
                <a:solidFill>
                  <a:srgbClr val="FF0000"/>
                </a:solidFill>
              </a:rPr>
              <a:t>Y=high risk</a:t>
            </a:r>
            <a:endParaRPr lang="it-IT" b="1" dirty="0">
              <a:solidFill>
                <a:srgbClr val="FF0000"/>
              </a:solidFill>
            </a:endParaRPr>
          </a:p>
        </p:txBody>
      </p:sp>
      <p:sp>
        <p:nvSpPr>
          <p:cNvPr id="15" name="Rettangolo 14">
            <a:extLst>
              <a:ext uri="{FF2B5EF4-FFF2-40B4-BE49-F238E27FC236}">
                <a16:creationId xmlns:a16="http://schemas.microsoft.com/office/drawing/2014/main" id="{0F29CB34-3994-4321-A577-229B2A66845E}"/>
              </a:ext>
            </a:extLst>
          </p:cNvPr>
          <p:cNvSpPr/>
          <p:nvPr/>
        </p:nvSpPr>
        <p:spPr>
          <a:xfrm>
            <a:off x="6923593" y="1565590"/>
            <a:ext cx="1737360" cy="501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Assets</a:t>
            </a:r>
          </a:p>
        </p:txBody>
      </p:sp>
      <p:cxnSp>
        <p:nvCxnSpPr>
          <p:cNvPr id="16" name="Connettore diritto 15">
            <a:extLst>
              <a:ext uri="{FF2B5EF4-FFF2-40B4-BE49-F238E27FC236}">
                <a16:creationId xmlns:a16="http://schemas.microsoft.com/office/drawing/2014/main" id="{2B5AA3B4-2B21-4012-BE92-8749E18D3C68}"/>
              </a:ext>
            </a:extLst>
          </p:cNvPr>
          <p:cNvCxnSpPr>
            <a:cxnSpLocks/>
          </p:cNvCxnSpPr>
          <p:nvPr/>
        </p:nvCxnSpPr>
        <p:spPr>
          <a:xfrm>
            <a:off x="7805992" y="1945304"/>
            <a:ext cx="1573250" cy="4406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14A6F65-349F-4F9B-AA66-438DF0B61FBE}"/>
              </a:ext>
            </a:extLst>
          </p:cNvPr>
          <p:cNvCxnSpPr>
            <a:cxnSpLocks/>
            <a:stCxn id="14" idx="0"/>
          </p:cNvCxnSpPr>
          <p:nvPr/>
        </p:nvCxnSpPr>
        <p:spPr>
          <a:xfrm flipV="1">
            <a:off x="6017945" y="1945304"/>
            <a:ext cx="1751492" cy="645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2415EA24-3449-4F29-91BF-BB34F3A96A7C}"/>
              </a:ext>
            </a:extLst>
          </p:cNvPr>
          <p:cNvSpPr/>
          <p:nvPr/>
        </p:nvSpPr>
        <p:spPr>
          <a:xfrm>
            <a:off x="8677692" y="3033770"/>
            <a:ext cx="173736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Income</a:t>
            </a:r>
            <a:endParaRPr lang="it-IT" dirty="0">
              <a:solidFill>
                <a:srgbClr val="002060"/>
              </a:solidFill>
            </a:endParaRPr>
          </a:p>
        </p:txBody>
      </p:sp>
      <p:cxnSp>
        <p:nvCxnSpPr>
          <p:cNvPr id="19" name="Connettore diritto 18">
            <a:extLst>
              <a:ext uri="{FF2B5EF4-FFF2-40B4-BE49-F238E27FC236}">
                <a16:creationId xmlns:a16="http://schemas.microsoft.com/office/drawing/2014/main" id="{9D2B3429-A1F5-4AEA-B7A6-FAF8CC3A8D63}"/>
              </a:ext>
            </a:extLst>
          </p:cNvPr>
          <p:cNvCxnSpPr>
            <a:cxnSpLocks/>
          </p:cNvCxnSpPr>
          <p:nvPr/>
        </p:nvCxnSpPr>
        <p:spPr>
          <a:xfrm>
            <a:off x="9501925" y="3579405"/>
            <a:ext cx="1099942" cy="599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706AB92-0425-40B4-BE91-984B1FBCEEC8}"/>
              </a:ext>
            </a:extLst>
          </p:cNvPr>
          <p:cNvCxnSpPr>
            <a:cxnSpLocks/>
          </p:cNvCxnSpPr>
          <p:nvPr/>
        </p:nvCxnSpPr>
        <p:spPr>
          <a:xfrm flipV="1">
            <a:off x="8010581" y="3579405"/>
            <a:ext cx="1491344" cy="5825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873FB359-CA7B-4C01-AF91-38D62AF02BF0}"/>
              </a:ext>
            </a:extLst>
          </p:cNvPr>
          <p:cNvSpPr/>
          <p:nvPr/>
        </p:nvSpPr>
        <p:spPr>
          <a:xfrm>
            <a:off x="10448138" y="4161063"/>
            <a:ext cx="1337462"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Leaf</a:t>
            </a:r>
            <a:r>
              <a:rPr lang="it-IT" dirty="0">
                <a:solidFill>
                  <a:srgbClr val="002060"/>
                </a:solidFill>
              </a:rPr>
              <a:t> </a:t>
            </a:r>
            <a:r>
              <a:rPr lang="it-IT" dirty="0" err="1">
                <a:solidFill>
                  <a:srgbClr val="002060"/>
                </a:solidFill>
              </a:rPr>
              <a:t>Node</a:t>
            </a:r>
            <a:endParaRPr lang="it-IT" dirty="0">
              <a:solidFill>
                <a:srgbClr val="002060"/>
              </a:solidFill>
            </a:endParaRPr>
          </a:p>
          <a:p>
            <a:pPr algn="ctr"/>
            <a:r>
              <a:rPr lang="it-IT" sz="1400" b="1" dirty="0">
                <a:solidFill>
                  <a:srgbClr val="00B050"/>
                </a:solidFill>
              </a:rPr>
              <a:t>Y=low risk</a:t>
            </a:r>
          </a:p>
        </p:txBody>
      </p:sp>
      <p:sp>
        <p:nvSpPr>
          <p:cNvPr id="27" name="Ovale 26">
            <a:extLst>
              <a:ext uri="{FF2B5EF4-FFF2-40B4-BE49-F238E27FC236}">
                <a16:creationId xmlns:a16="http://schemas.microsoft.com/office/drawing/2014/main" id="{6BAC165D-279B-42DE-AAD0-5E03CCDE39F8}"/>
              </a:ext>
            </a:extLst>
          </p:cNvPr>
          <p:cNvSpPr/>
          <p:nvPr/>
        </p:nvSpPr>
        <p:spPr>
          <a:xfrm>
            <a:off x="6923280" y="4191000"/>
            <a:ext cx="1737360" cy="6973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Node</a:t>
            </a:r>
            <a:r>
              <a:rPr lang="it-IT" dirty="0">
                <a:solidFill>
                  <a:srgbClr val="002060"/>
                </a:solidFill>
              </a:rPr>
              <a:t> 3 </a:t>
            </a:r>
            <a:r>
              <a:rPr lang="it-IT" sz="1800" dirty="0">
                <a:solidFill>
                  <a:srgbClr val="FF0000"/>
                </a:solidFill>
              </a:rPr>
              <a:t>(</a:t>
            </a:r>
            <a:r>
              <a:rPr lang="it-IT" sz="1800" dirty="0" err="1">
                <a:solidFill>
                  <a:srgbClr val="FF0000"/>
                </a:solidFill>
              </a:rPr>
              <a:t>internal</a:t>
            </a:r>
            <a:r>
              <a:rPr lang="it-IT" sz="1800" dirty="0">
                <a:solidFill>
                  <a:srgbClr val="FF0000"/>
                </a:solidFill>
              </a:rPr>
              <a:t>)</a:t>
            </a:r>
            <a:endParaRPr lang="it-IT" dirty="0">
              <a:solidFill>
                <a:srgbClr val="002060"/>
              </a:solidFill>
            </a:endParaRPr>
          </a:p>
        </p:txBody>
      </p:sp>
      <p:sp>
        <p:nvSpPr>
          <p:cNvPr id="28" name="Ovale 27">
            <a:extLst>
              <a:ext uri="{FF2B5EF4-FFF2-40B4-BE49-F238E27FC236}">
                <a16:creationId xmlns:a16="http://schemas.microsoft.com/office/drawing/2014/main" id="{3277C0BE-D3AD-42A0-BF91-7DF5C4605FDE}"/>
              </a:ext>
            </a:extLst>
          </p:cNvPr>
          <p:cNvSpPr/>
          <p:nvPr/>
        </p:nvSpPr>
        <p:spPr>
          <a:xfrm>
            <a:off x="8633245" y="2414960"/>
            <a:ext cx="1737360" cy="6973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Node</a:t>
            </a:r>
            <a:r>
              <a:rPr lang="it-IT" dirty="0">
                <a:solidFill>
                  <a:srgbClr val="002060"/>
                </a:solidFill>
              </a:rPr>
              <a:t> 2 </a:t>
            </a:r>
            <a:r>
              <a:rPr lang="it-IT" sz="1600" dirty="0">
                <a:solidFill>
                  <a:srgbClr val="FF0000"/>
                </a:solidFill>
              </a:rPr>
              <a:t>(</a:t>
            </a:r>
            <a:r>
              <a:rPr lang="it-IT" sz="1600" dirty="0" err="1">
                <a:solidFill>
                  <a:srgbClr val="FF0000"/>
                </a:solidFill>
              </a:rPr>
              <a:t>internal</a:t>
            </a:r>
            <a:r>
              <a:rPr lang="it-IT" sz="1600" dirty="0">
                <a:solidFill>
                  <a:srgbClr val="FF0000"/>
                </a:solidFill>
              </a:rPr>
              <a:t>)</a:t>
            </a:r>
            <a:endParaRPr lang="it-IT" dirty="0">
              <a:solidFill>
                <a:srgbClr val="FF0000"/>
              </a:solidFill>
            </a:endParaRPr>
          </a:p>
        </p:txBody>
      </p:sp>
      <p:sp>
        <p:nvSpPr>
          <p:cNvPr id="30" name="CasellaDiTesto 29">
            <a:extLst>
              <a:ext uri="{FF2B5EF4-FFF2-40B4-BE49-F238E27FC236}">
                <a16:creationId xmlns:a16="http://schemas.microsoft.com/office/drawing/2014/main" id="{C278F88C-B13D-4C9C-9A41-DB9366CEBA68}"/>
              </a:ext>
            </a:extLst>
          </p:cNvPr>
          <p:cNvSpPr txBox="1"/>
          <p:nvPr/>
        </p:nvSpPr>
        <p:spPr>
          <a:xfrm>
            <a:off x="360658" y="2400848"/>
            <a:ext cx="4449037" cy="3371885"/>
          </a:xfrm>
          <a:prstGeom prst="rect">
            <a:avLst/>
          </a:prstGeom>
          <a:noFill/>
        </p:spPr>
        <p:txBody>
          <a:bodyPr wrap="square">
            <a:spAutoFit/>
          </a:bodyPr>
          <a:lstStyle/>
          <a:p>
            <a:pPr algn="just">
              <a:lnSpc>
                <a:spcPct val="150000"/>
              </a:lnSpc>
              <a:tabLst>
                <a:tab pos="9525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Subsequently the units located in the node 2 (those with medium or high assets) will be divided into two nodes based on the level of income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tabLst>
                <a:tab pos="9525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node with customers with high-medium income (and medium or high level of assets) will constitute a terminal node (leaf) of low risk customers.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Connettore diritto 12">
            <a:extLst>
              <a:ext uri="{FF2B5EF4-FFF2-40B4-BE49-F238E27FC236}">
                <a16:creationId xmlns:a16="http://schemas.microsoft.com/office/drawing/2014/main" id="{5EAF52EF-061F-4708-988F-E7D3836F103A}"/>
              </a:ext>
            </a:extLst>
          </p:cNvPr>
          <p:cNvCxnSpPr>
            <a:cxnSpLocks/>
            <a:stCxn id="12" idx="2"/>
          </p:cNvCxnSpPr>
          <p:nvPr/>
        </p:nvCxnSpPr>
        <p:spPr>
          <a:xfrm flipH="1">
            <a:off x="7805992" y="1492133"/>
            <a:ext cx="3020" cy="2447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2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4" grpId="0" animBg="1"/>
      <p:bldP spid="15" grpId="0" animBg="1"/>
      <p:bldP spid="18" grpId="0" animBg="1"/>
      <p:bldP spid="21"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26852" y="1410512"/>
            <a:ext cx="4908550" cy="464602"/>
          </a:xfrm>
        </p:spPr>
        <p:txBody>
          <a:bodyPr/>
          <a:lstStyle/>
          <a:p>
            <a:r>
              <a:rPr lang="en-US" dirty="0"/>
              <a:t>Example: credit risk</a:t>
            </a:r>
            <a:endParaRPr lang="it-GB" dirty="0"/>
          </a:p>
        </p:txBody>
      </p:sp>
      <p:sp>
        <p:nvSpPr>
          <p:cNvPr id="6" name="Rettangolo 5">
            <a:extLst>
              <a:ext uri="{FF2B5EF4-FFF2-40B4-BE49-F238E27FC236}">
                <a16:creationId xmlns:a16="http://schemas.microsoft.com/office/drawing/2014/main" id="{0B799A68-9A37-437C-A1A8-8F7EA1D0C32F}"/>
              </a:ext>
            </a:extLst>
          </p:cNvPr>
          <p:cNvSpPr/>
          <p:nvPr/>
        </p:nvSpPr>
        <p:spPr>
          <a:xfrm>
            <a:off x="8640014" y="1729794"/>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High-medium assets</a:t>
            </a:r>
          </a:p>
        </p:txBody>
      </p:sp>
      <p:sp>
        <p:nvSpPr>
          <p:cNvPr id="7" name="Rettangolo 6">
            <a:extLst>
              <a:ext uri="{FF2B5EF4-FFF2-40B4-BE49-F238E27FC236}">
                <a16:creationId xmlns:a16="http://schemas.microsoft.com/office/drawing/2014/main" id="{74F5AD2E-CC8F-4D24-A3F6-486DF1B6AD61}"/>
              </a:ext>
            </a:extLst>
          </p:cNvPr>
          <p:cNvSpPr/>
          <p:nvPr/>
        </p:nvSpPr>
        <p:spPr>
          <a:xfrm>
            <a:off x="5046777" y="1922027"/>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Low assets</a:t>
            </a:r>
          </a:p>
        </p:txBody>
      </p:sp>
      <p:sp>
        <p:nvSpPr>
          <p:cNvPr id="8" name="Rettangolo 7">
            <a:extLst>
              <a:ext uri="{FF2B5EF4-FFF2-40B4-BE49-F238E27FC236}">
                <a16:creationId xmlns:a16="http://schemas.microsoft.com/office/drawing/2014/main" id="{0536CF6F-E761-4ED5-8095-0F6F903F5468}"/>
              </a:ext>
            </a:extLst>
          </p:cNvPr>
          <p:cNvSpPr/>
          <p:nvPr/>
        </p:nvSpPr>
        <p:spPr>
          <a:xfrm>
            <a:off x="8448955" y="5182836"/>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High-medium </a:t>
            </a:r>
            <a:r>
              <a:rPr lang="it-IT" sz="1200" dirty="0" err="1">
                <a:solidFill>
                  <a:srgbClr val="002060"/>
                </a:solidFill>
              </a:rPr>
              <a:t>saving</a:t>
            </a:r>
            <a:endParaRPr lang="it-IT" sz="1200" dirty="0">
              <a:solidFill>
                <a:srgbClr val="002060"/>
              </a:solidFill>
            </a:endParaRPr>
          </a:p>
        </p:txBody>
      </p:sp>
      <p:sp>
        <p:nvSpPr>
          <p:cNvPr id="9" name="Rettangolo 8">
            <a:extLst>
              <a:ext uri="{FF2B5EF4-FFF2-40B4-BE49-F238E27FC236}">
                <a16:creationId xmlns:a16="http://schemas.microsoft.com/office/drawing/2014/main" id="{80820A6A-E91B-49C2-B5DA-97E57108D4EE}"/>
              </a:ext>
            </a:extLst>
          </p:cNvPr>
          <p:cNvSpPr/>
          <p:nvPr/>
        </p:nvSpPr>
        <p:spPr>
          <a:xfrm>
            <a:off x="5049815" y="5192813"/>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Low </a:t>
            </a:r>
            <a:r>
              <a:rPr lang="it-IT" sz="1200" dirty="0" err="1">
                <a:solidFill>
                  <a:srgbClr val="002060"/>
                </a:solidFill>
              </a:rPr>
              <a:t>saving</a:t>
            </a:r>
            <a:endParaRPr lang="it-IT" sz="1200" dirty="0">
              <a:solidFill>
                <a:srgbClr val="002060"/>
              </a:solidFill>
            </a:endParaRPr>
          </a:p>
        </p:txBody>
      </p:sp>
      <p:sp>
        <p:nvSpPr>
          <p:cNvPr id="10" name="Rettangolo 9">
            <a:extLst>
              <a:ext uri="{FF2B5EF4-FFF2-40B4-BE49-F238E27FC236}">
                <a16:creationId xmlns:a16="http://schemas.microsoft.com/office/drawing/2014/main" id="{83D4FA54-64EE-4DB9-B55D-ED8CF542BA95}"/>
              </a:ext>
            </a:extLst>
          </p:cNvPr>
          <p:cNvSpPr/>
          <p:nvPr/>
        </p:nvSpPr>
        <p:spPr>
          <a:xfrm>
            <a:off x="6875322" y="3540470"/>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Low </a:t>
            </a:r>
            <a:r>
              <a:rPr lang="it-IT" sz="1200" dirty="0" err="1">
                <a:solidFill>
                  <a:srgbClr val="002060"/>
                </a:solidFill>
              </a:rPr>
              <a:t>income</a:t>
            </a:r>
            <a:endParaRPr lang="it-IT" sz="1200" dirty="0">
              <a:solidFill>
                <a:srgbClr val="002060"/>
              </a:solidFill>
            </a:endParaRPr>
          </a:p>
        </p:txBody>
      </p:sp>
      <p:sp>
        <p:nvSpPr>
          <p:cNvPr id="11" name="Rettangolo 10">
            <a:extLst>
              <a:ext uri="{FF2B5EF4-FFF2-40B4-BE49-F238E27FC236}">
                <a16:creationId xmlns:a16="http://schemas.microsoft.com/office/drawing/2014/main" id="{4AFE1DE6-D619-4270-BA22-98801F5F033D}"/>
              </a:ext>
            </a:extLst>
          </p:cNvPr>
          <p:cNvSpPr/>
          <p:nvPr/>
        </p:nvSpPr>
        <p:spPr>
          <a:xfrm>
            <a:off x="9976088" y="3545425"/>
            <a:ext cx="204343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High-medium </a:t>
            </a:r>
            <a:r>
              <a:rPr lang="it-IT" sz="1200" dirty="0" err="1">
                <a:solidFill>
                  <a:srgbClr val="002060"/>
                </a:solidFill>
              </a:rPr>
              <a:t>income</a:t>
            </a:r>
            <a:endParaRPr lang="it-IT" sz="1200" dirty="0">
              <a:solidFill>
                <a:srgbClr val="002060"/>
              </a:solidFill>
            </a:endParaRPr>
          </a:p>
        </p:txBody>
      </p:sp>
      <p:sp>
        <p:nvSpPr>
          <p:cNvPr id="12" name="Rettangolo 11">
            <a:extLst>
              <a:ext uri="{FF2B5EF4-FFF2-40B4-BE49-F238E27FC236}">
                <a16:creationId xmlns:a16="http://schemas.microsoft.com/office/drawing/2014/main" id="{D033C2B0-D0D7-4082-82C7-80D8A9C0AD5E}"/>
              </a:ext>
            </a:extLst>
          </p:cNvPr>
          <p:cNvSpPr/>
          <p:nvPr/>
        </p:nvSpPr>
        <p:spPr>
          <a:xfrm>
            <a:off x="6940332" y="917368"/>
            <a:ext cx="1737360"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Root </a:t>
            </a:r>
            <a:r>
              <a:rPr lang="it-IT" dirty="0" err="1">
                <a:solidFill>
                  <a:srgbClr val="002060"/>
                </a:solidFill>
              </a:rPr>
              <a:t>Node</a:t>
            </a:r>
            <a:endParaRPr lang="it-IT" dirty="0">
              <a:solidFill>
                <a:srgbClr val="002060"/>
              </a:solidFill>
            </a:endParaRPr>
          </a:p>
          <a:p>
            <a:pPr algn="ctr"/>
            <a:r>
              <a:rPr lang="it-IT" sz="1400" dirty="0">
                <a:solidFill>
                  <a:srgbClr val="002060"/>
                </a:solidFill>
              </a:rPr>
              <a:t>Bank customers</a:t>
            </a:r>
          </a:p>
        </p:txBody>
      </p:sp>
      <p:cxnSp>
        <p:nvCxnSpPr>
          <p:cNvPr id="13" name="Connettore diritto 12">
            <a:extLst>
              <a:ext uri="{FF2B5EF4-FFF2-40B4-BE49-F238E27FC236}">
                <a16:creationId xmlns:a16="http://schemas.microsoft.com/office/drawing/2014/main" id="{5EAF52EF-061F-4708-988F-E7D3836F103A}"/>
              </a:ext>
            </a:extLst>
          </p:cNvPr>
          <p:cNvCxnSpPr>
            <a:cxnSpLocks/>
            <a:stCxn id="12" idx="2"/>
          </p:cNvCxnSpPr>
          <p:nvPr/>
        </p:nvCxnSpPr>
        <p:spPr>
          <a:xfrm>
            <a:off x="7809012" y="1492133"/>
            <a:ext cx="0" cy="2447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BD028576-3530-47D5-B574-CEE58857EC7F}"/>
              </a:ext>
            </a:extLst>
          </p:cNvPr>
          <p:cNvSpPr/>
          <p:nvPr/>
        </p:nvSpPr>
        <p:spPr>
          <a:xfrm>
            <a:off x="5310908" y="2590618"/>
            <a:ext cx="1414073"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Leaf</a:t>
            </a:r>
            <a:r>
              <a:rPr lang="it-IT" dirty="0">
                <a:solidFill>
                  <a:srgbClr val="002060"/>
                </a:solidFill>
              </a:rPr>
              <a:t> </a:t>
            </a:r>
            <a:r>
              <a:rPr lang="it-IT" dirty="0" err="1">
                <a:solidFill>
                  <a:srgbClr val="002060"/>
                </a:solidFill>
              </a:rPr>
              <a:t>node</a:t>
            </a:r>
            <a:endParaRPr lang="it-IT" dirty="0">
              <a:solidFill>
                <a:srgbClr val="002060"/>
              </a:solidFill>
            </a:endParaRPr>
          </a:p>
          <a:p>
            <a:pPr algn="ctr"/>
            <a:r>
              <a:rPr lang="it-IT" sz="1400" b="1" dirty="0">
                <a:solidFill>
                  <a:srgbClr val="FF0000"/>
                </a:solidFill>
              </a:rPr>
              <a:t>Y=high risk</a:t>
            </a:r>
            <a:endParaRPr lang="it-IT" b="1" dirty="0">
              <a:solidFill>
                <a:srgbClr val="FF0000"/>
              </a:solidFill>
            </a:endParaRPr>
          </a:p>
        </p:txBody>
      </p:sp>
      <p:sp>
        <p:nvSpPr>
          <p:cNvPr id="15" name="Rettangolo 14">
            <a:extLst>
              <a:ext uri="{FF2B5EF4-FFF2-40B4-BE49-F238E27FC236}">
                <a16:creationId xmlns:a16="http://schemas.microsoft.com/office/drawing/2014/main" id="{0F29CB34-3994-4321-A577-229B2A66845E}"/>
              </a:ext>
            </a:extLst>
          </p:cNvPr>
          <p:cNvSpPr/>
          <p:nvPr/>
        </p:nvSpPr>
        <p:spPr>
          <a:xfrm>
            <a:off x="6895885" y="1528963"/>
            <a:ext cx="173736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Assets</a:t>
            </a:r>
          </a:p>
        </p:txBody>
      </p:sp>
      <p:cxnSp>
        <p:nvCxnSpPr>
          <p:cNvPr id="16" name="Connettore diritto 15">
            <a:extLst>
              <a:ext uri="{FF2B5EF4-FFF2-40B4-BE49-F238E27FC236}">
                <a16:creationId xmlns:a16="http://schemas.microsoft.com/office/drawing/2014/main" id="{2B5AA3B4-2B21-4012-BE92-8749E18D3C68}"/>
              </a:ext>
            </a:extLst>
          </p:cNvPr>
          <p:cNvCxnSpPr>
            <a:cxnSpLocks/>
          </p:cNvCxnSpPr>
          <p:nvPr/>
        </p:nvCxnSpPr>
        <p:spPr>
          <a:xfrm>
            <a:off x="7805992" y="1945304"/>
            <a:ext cx="1573250" cy="4406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14A6F65-349F-4F9B-AA66-438DF0B61FBE}"/>
              </a:ext>
            </a:extLst>
          </p:cNvPr>
          <p:cNvCxnSpPr>
            <a:cxnSpLocks/>
            <a:stCxn id="14" idx="0"/>
          </p:cNvCxnSpPr>
          <p:nvPr/>
        </p:nvCxnSpPr>
        <p:spPr>
          <a:xfrm flipV="1">
            <a:off x="6017945" y="1945304"/>
            <a:ext cx="1751492" cy="645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2415EA24-3449-4F29-91BF-BB34F3A96A7C}"/>
              </a:ext>
            </a:extLst>
          </p:cNvPr>
          <p:cNvSpPr/>
          <p:nvPr/>
        </p:nvSpPr>
        <p:spPr>
          <a:xfrm>
            <a:off x="8677692" y="3033770"/>
            <a:ext cx="173736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Income</a:t>
            </a:r>
            <a:endParaRPr lang="it-IT" dirty="0">
              <a:solidFill>
                <a:srgbClr val="002060"/>
              </a:solidFill>
            </a:endParaRPr>
          </a:p>
        </p:txBody>
      </p:sp>
      <p:cxnSp>
        <p:nvCxnSpPr>
          <p:cNvPr id="19" name="Connettore diritto 18">
            <a:extLst>
              <a:ext uri="{FF2B5EF4-FFF2-40B4-BE49-F238E27FC236}">
                <a16:creationId xmlns:a16="http://schemas.microsoft.com/office/drawing/2014/main" id="{9D2B3429-A1F5-4AEA-B7A6-FAF8CC3A8D63}"/>
              </a:ext>
            </a:extLst>
          </p:cNvPr>
          <p:cNvCxnSpPr>
            <a:cxnSpLocks/>
          </p:cNvCxnSpPr>
          <p:nvPr/>
        </p:nvCxnSpPr>
        <p:spPr>
          <a:xfrm>
            <a:off x="9501925" y="3579405"/>
            <a:ext cx="1099942" cy="599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706AB92-0425-40B4-BE91-984B1FBCEEC8}"/>
              </a:ext>
            </a:extLst>
          </p:cNvPr>
          <p:cNvCxnSpPr>
            <a:cxnSpLocks/>
          </p:cNvCxnSpPr>
          <p:nvPr/>
        </p:nvCxnSpPr>
        <p:spPr>
          <a:xfrm flipV="1">
            <a:off x="8010581" y="3579405"/>
            <a:ext cx="1491344" cy="5825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873FB359-CA7B-4C01-AF91-38D62AF02BF0}"/>
              </a:ext>
            </a:extLst>
          </p:cNvPr>
          <p:cNvSpPr/>
          <p:nvPr/>
        </p:nvSpPr>
        <p:spPr>
          <a:xfrm>
            <a:off x="10448138" y="4161063"/>
            <a:ext cx="1337462"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Leaf</a:t>
            </a:r>
            <a:r>
              <a:rPr lang="it-IT" dirty="0">
                <a:solidFill>
                  <a:srgbClr val="002060"/>
                </a:solidFill>
              </a:rPr>
              <a:t> </a:t>
            </a:r>
            <a:r>
              <a:rPr lang="it-IT" dirty="0" err="1">
                <a:solidFill>
                  <a:srgbClr val="002060"/>
                </a:solidFill>
              </a:rPr>
              <a:t>Node</a:t>
            </a:r>
            <a:endParaRPr lang="it-IT" dirty="0">
              <a:solidFill>
                <a:srgbClr val="002060"/>
              </a:solidFill>
            </a:endParaRPr>
          </a:p>
          <a:p>
            <a:pPr algn="ctr"/>
            <a:r>
              <a:rPr lang="it-IT" sz="1400" b="1" dirty="0">
                <a:solidFill>
                  <a:srgbClr val="00B050"/>
                </a:solidFill>
              </a:rPr>
              <a:t>Y=low risk</a:t>
            </a:r>
          </a:p>
        </p:txBody>
      </p:sp>
      <p:sp>
        <p:nvSpPr>
          <p:cNvPr id="22" name="Rettangolo 21">
            <a:extLst>
              <a:ext uri="{FF2B5EF4-FFF2-40B4-BE49-F238E27FC236}">
                <a16:creationId xmlns:a16="http://schemas.microsoft.com/office/drawing/2014/main" id="{65A6AE6D-B26C-4859-B3FF-0AC4566F8E52}"/>
              </a:ext>
            </a:extLst>
          </p:cNvPr>
          <p:cNvSpPr/>
          <p:nvPr/>
        </p:nvSpPr>
        <p:spPr>
          <a:xfrm>
            <a:off x="6856706" y="4783269"/>
            <a:ext cx="1737360" cy="57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Saving</a:t>
            </a:r>
            <a:endParaRPr lang="it-IT" dirty="0">
              <a:solidFill>
                <a:srgbClr val="002060"/>
              </a:solidFill>
            </a:endParaRPr>
          </a:p>
        </p:txBody>
      </p:sp>
      <p:cxnSp>
        <p:nvCxnSpPr>
          <p:cNvPr id="23" name="Connettore diritto 22">
            <a:extLst>
              <a:ext uri="{FF2B5EF4-FFF2-40B4-BE49-F238E27FC236}">
                <a16:creationId xmlns:a16="http://schemas.microsoft.com/office/drawing/2014/main" id="{B8A96F79-AAE2-479C-A0D8-356E8D2DA8A1}"/>
              </a:ext>
            </a:extLst>
          </p:cNvPr>
          <p:cNvCxnSpPr>
            <a:cxnSpLocks/>
            <a:endCxn id="25" idx="0"/>
          </p:cNvCxnSpPr>
          <p:nvPr/>
        </p:nvCxnSpPr>
        <p:spPr>
          <a:xfrm>
            <a:off x="7803092" y="5192813"/>
            <a:ext cx="1751082" cy="6632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9025C0EA-F4B6-423C-9CC7-D7CD63F7F2FF}"/>
              </a:ext>
            </a:extLst>
          </p:cNvPr>
          <p:cNvCxnSpPr>
            <a:cxnSpLocks/>
            <a:stCxn id="26" idx="0"/>
          </p:cNvCxnSpPr>
          <p:nvPr/>
        </p:nvCxnSpPr>
        <p:spPr>
          <a:xfrm flipV="1">
            <a:off x="6006642" y="5182836"/>
            <a:ext cx="1762795" cy="6679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ttangolo 24">
            <a:extLst>
              <a:ext uri="{FF2B5EF4-FFF2-40B4-BE49-F238E27FC236}">
                <a16:creationId xmlns:a16="http://schemas.microsoft.com/office/drawing/2014/main" id="{6928CED5-254B-4C92-9521-E004123872B2}"/>
              </a:ext>
            </a:extLst>
          </p:cNvPr>
          <p:cNvSpPr/>
          <p:nvPr/>
        </p:nvSpPr>
        <p:spPr>
          <a:xfrm>
            <a:off x="8685494" y="5856045"/>
            <a:ext cx="1737360"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Leaf</a:t>
            </a:r>
            <a:r>
              <a:rPr lang="it-IT" dirty="0">
                <a:solidFill>
                  <a:srgbClr val="002060"/>
                </a:solidFill>
              </a:rPr>
              <a:t> </a:t>
            </a:r>
            <a:r>
              <a:rPr lang="it-IT" dirty="0" err="1">
                <a:solidFill>
                  <a:srgbClr val="002060"/>
                </a:solidFill>
              </a:rPr>
              <a:t>Node</a:t>
            </a:r>
            <a:endParaRPr lang="it-IT" dirty="0">
              <a:solidFill>
                <a:srgbClr val="002060"/>
              </a:solidFill>
            </a:endParaRPr>
          </a:p>
          <a:p>
            <a:pPr algn="ctr"/>
            <a:r>
              <a:rPr lang="it-IT" sz="1400" b="1" dirty="0">
                <a:solidFill>
                  <a:srgbClr val="00B050"/>
                </a:solidFill>
              </a:rPr>
              <a:t>Y=low risk</a:t>
            </a:r>
          </a:p>
        </p:txBody>
      </p:sp>
      <p:sp>
        <p:nvSpPr>
          <p:cNvPr id="26" name="Rettangolo 25">
            <a:extLst>
              <a:ext uri="{FF2B5EF4-FFF2-40B4-BE49-F238E27FC236}">
                <a16:creationId xmlns:a16="http://schemas.microsoft.com/office/drawing/2014/main" id="{14A649DC-60D0-4737-A56E-3120E7C1B465}"/>
              </a:ext>
            </a:extLst>
          </p:cNvPr>
          <p:cNvSpPr/>
          <p:nvPr/>
        </p:nvSpPr>
        <p:spPr>
          <a:xfrm>
            <a:off x="5137962" y="5850745"/>
            <a:ext cx="1737360" cy="574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Leaf</a:t>
            </a:r>
            <a:r>
              <a:rPr lang="it-IT" dirty="0">
                <a:solidFill>
                  <a:srgbClr val="002060"/>
                </a:solidFill>
              </a:rPr>
              <a:t> </a:t>
            </a:r>
            <a:r>
              <a:rPr lang="it-IT" dirty="0" err="1">
                <a:solidFill>
                  <a:srgbClr val="002060"/>
                </a:solidFill>
              </a:rPr>
              <a:t>Node</a:t>
            </a:r>
            <a:endParaRPr lang="it-IT" dirty="0">
              <a:solidFill>
                <a:srgbClr val="002060"/>
              </a:solidFill>
            </a:endParaRPr>
          </a:p>
          <a:p>
            <a:pPr algn="ctr"/>
            <a:r>
              <a:rPr lang="it-IT" sz="1400" b="1" dirty="0">
                <a:solidFill>
                  <a:srgbClr val="FF0000"/>
                </a:solidFill>
              </a:rPr>
              <a:t>Y=high risk</a:t>
            </a:r>
          </a:p>
        </p:txBody>
      </p:sp>
      <p:sp>
        <p:nvSpPr>
          <p:cNvPr id="27" name="Ovale 26">
            <a:extLst>
              <a:ext uri="{FF2B5EF4-FFF2-40B4-BE49-F238E27FC236}">
                <a16:creationId xmlns:a16="http://schemas.microsoft.com/office/drawing/2014/main" id="{6BAC165D-279B-42DE-AAD0-5E03CCDE39F8}"/>
              </a:ext>
            </a:extLst>
          </p:cNvPr>
          <p:cNvSpPr/>
          <p:nvPr/>
        </p:nvSpPr>
        <p:spPr>
          <a:xfrm>
            <a:off x="6923280" y="4191000"/>
            <a:ext cx="1737360" cy="6973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Node</a:t>
            </a:r>
            <a:r>
              <a:rPr lang="it-IT" dirty="0">
                <a:solidFill>
                  <a:srgbClr val="002060"/>
                </a:solidFill>
              </a:rPr>
              <a:t> 3 </a:t>
            </a:r>
            <a:r>
              <a:rPr lang="it-IT" sz="1800" dirty="0">
                <a:solidFill>
                  <a:srgbClr val="FF0000"/>
                </a:solidFill>
              </a:rPr>
              <a:t>(</a:t>
            </a:r>
            <a:r>
              <a:rPr lang="it-IT" sz="1800" dirty="0" err="1">
                <a:solidFill>
                  <a:srgbClr val="FF0000"/>
                </a:solidFill>
              </a:rPr>
              <a:t>internal</a:t>
            </a:r>
            <a:r>
              <a:rPr lang="it-IT" sz="1800" dirty="0">
                <a:solidFill>
                  <a:srgbClr val="FF0000"/>
                </a:solidFill>
              </a:rPr>
              <a:t>)</a:t>
            </a:r>
            <a:endParaRPr lang="it-IT" dirty="0">
              <a:solidFill>
                <a:srgbClr val="002060"/>
              </a:solidFill>
            </a:endParaRPr>
          </a:p>
        </p:txBody>
      </p:sp>
      <p:sp>
        <p:nvSpPr>
          <p:cNvPr id="28" name="Ovale 27">
            <a:extLst>
              <a:ext uri="{FF2B5EF4-FFF2-40B4-BE49-F238E27FC236}">
                <a16:creationId xmlns:a16="http://schemas.microsoft.com/office/drawing/2014/main" id="{3277C0BE-D3AD-42A0-BF91-7DF5C4605FDE}"/>
              </a:ext>
            </a:extLst>
          </p:cNvPr>
          <p:cNvSpPr/>
          <p:nvPr/>
        </p:nvSpPr>
        <p:spPr>
          <a:xfrm>
            <a:off x="8633245" y="2414960"/>
            <a:ext cx="1737360" cy="69737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Node</a:t>
            </a:r>
            <a:r>
              <a:rPr lang="it-IT" dirty="0">
                <a:solidFill>
                  <a:srgbClr val="002060"/>
                </a:solidFill>
              </a:rPr>
              <a:t> 2 </a:t>
            </a:r>
            <a:r>
              <a:rPr lang="it-IT" sz="1600" dirty="0">
                <a:solidFill>
                  <a:srgbClr val="FF0000"/>
                </a:solidFill>
              </a:rPr>
              <a:t>(</a:t>
            </a:r>
            <a:r>
              <a:rPr lang="it-IT" sz="1600" dirty="0" err="1">
                <a:solidFill>
                  <a:srgbClr val="FF0000"/>
                </a:solidFill>
              </a:rPr>
              <a:t>internal</a:t>
            </a:r>
            <a:r>
              <a:rPr lang="it-IT" sz="1600" dirty="0">
                <a:solidFill>
                  <a:srgbClr val="FF0000"/>
                </a:solidFill>
              </a:rPr>
              <a:t>)</a:t>
            </a:r>
            <a:endParaRPr lang="it-IT" dirty="0">
              <a:solidFill>
                <a:srgbClr val="FF0000"/>
              </a:solidFill>
            </a:endParaRPr>
          </a:p>
        </p:txBody>
      </p:sp>
      <p:sp>
        <p:nvSpPr>
          <p:cNvPr id="29" name="CasellaDiTesto 28">
            <a:extLst>
              <a:ext uri="{FF2B5EF4-FFF2-40B4-BE49-F238E27FC236}">
                <a16:creationId xmlns:a16="http://schemas.microsoft.com/office/drawing/2014/main" id="{D94A566F-D376-424D-A9D5-7E33B8AEE43B}"/>
              </a:ext>
            </a:extLst>
          </p:cNvPr>
          <p:cNvSpPr txBox="1"/>
          <p:nvPr/>
        </p:nvSpPr>
        <p:spPr>
          <a:xfrm>
            <a:off x="312415" y="2291455"/>
            <a:ext cx="4941452" cy="3371885"/>
          </a:xfrm>
          <a:prstGeom prst="rect">
            <a:avLst/>
          </a:prstGeom>
          <a:noFill/>
        </p:spPr>
        <p:txBody>
          <a:bodyPr wrap="square">
            <a:spAutoFit/>
          </a:bodyPr>
          <a:lstStyle/>
          <a:p>
            <a:pPr algn="just">
              <a:lnSpc>
                <a:spcPct val="150000"/>
              </a:lnSpc>
              <a:tabLst>
                <a:tab pos="952500" algn="l"/>
              </a:tabLs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last split relating to low-income customers will generate two terminal nodes based on savings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left node will group high-risk customers therefore characterized by medium or high assets, low income and low savings.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right node will rank customers as “low risk” if their wealth is medium or high, low income and savings are medium or high.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0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8" grpId="0" animBg="1"/>
      <p:bldP spid="21" grpId="0" animBg="1"/>
      <p:bldP spid="22"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1316913"/>
            <a:ext cx="5834313" cy="464602"/>
          </a:xfrm>
        </p:spPr>
        <p:txBody>
          <a:bodyPr/>
          <a:lstStyle/>
          <a:p>
            <a:r>
              <a:rPr lang="en-US" dirty="0"/>
              <a:t>Stages of building a tree</a:t>
            </a:r>
            <a:endParaRPr lang="it-GB" dirty="0"/>
          </a:p>
        </p:txBody>
      </p:sp>
      <p:sp>
        <p:nvSpPr>
          <p:cNvPr id="3" name="Segnaposto testo 2">
            <a:extLst>
              <a:ext uri="{FF2B5EF4-FFF2-40B4-BE49-F238E27FC236}">
                <a16:creationId xmlns:a16="http://schemas.microsoft.com/office/drawing/2014/main" id="{72D3C047-5462-A04C-BAC1-2FFF5E5DE823}"/>
              </a:ext>
            </a:extLst>
          </p:cNvPr>
          <p:cNvSpPr>
            <a:spLocks noGrp="1"/>
          </p:cNvSpPr>
          <p:nvPr>
            <p:ph type="body" sz="quarter" idx="17"/>
          </p:nvPr>
        </p:nvSpPr>
        <p:spPr>
          <a:xfrm>
            <a:off x="229122" y="2465006"/>
            <a:ext cx="5711014" cy="406115"/>
          </a:xfrm>
        </p:spPr>
        <p:txBody>
          <a:bodyPr/>
          <a:lstStyle/>
          <a:p>
            <a:pPr algn="just">
              <a:lnSpc>
                <a:spcPct val="10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construction of a decision tree consists of 3 steps:</a:t>
            </a:r>
          </a:p>
          <a:p>
            <a:pPr algn="just">
              <a:lnSpc>
                <a:spcPct val="100000"/>
              </a:lnSpc>
            </a:pPr>
            <a:r>
              <a:rPr lang="en-GB" sz="1800" dirty="0"/>
              <a:t>Growth: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starting from the root node, on the basis of splitting rules, two nodes are generated which in turn will be divided in an iterative process into further nodes.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US" sz="1800" dirty="0"/>
              <a:t>Stopping of the growth/pruning of the tree: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size of the tree is determined on the basis of a stop rule which establishes not to create additional nodes or on the basis of a cut to be made after having generated the tree with a maximum size.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GB" sz="1800" dirty="0"/>
              <a:t>Forecasting: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expected values of the response variable are assigned to each terminal node.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Immagine 5">
            <a:extLst>
              <a:ext uri="{FF2B5EF4-FFF2-40B4-BE49-F238E27FC236}">
                <a16:creationId xmlns:a16="http://schemas.microsoft.com/office/drawing/2014/main" id="{442E6ED8-DDEE-4867-BA08-BE584285D045}"/>
              </a:ext>
            </a:extLst>
          </p:cNvPr>
          <p:cNvPicPr>
            <a:picLocks noChangeAspect="1"/>
          </p:cNvPicPr>
          <p:nvPr/>
        </p:nvPicPr>
        <p:blipFill rotWithShape="1">
          <a:blip r:embed="rId2"/>
          <a:srcRect l="36781" t="34418" r="24971" b="25445"/>
          <a:stretch/>
        </p:blipFill>
        <p:spPr>
          <a:xfrm>
            <a:off x="6251865" y="2187630"/>
            <a:ext cx="5589359" cy="3299379"/>
          </a:xfrm>
          <a:prstGeom prst="rect">
            <a:avLst/>
          </a:prstGeom>
        </p:spPr>
      </p:pic>
    </p:spTree>
    <p:extLst>
      <p:ext uri="{BB962C8B-B14F-4D97-AF65-F5344CB8AC3E}">
        <p14:creationId xmlns:p14="http://schemas.microsoft.com/office/powerpoint/2010/main" val="363626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1316913"/>
            <a:ext cx="5409440" cy="464602"/>
          </a:xfrm>
        </p:spPr>
        <p:txBody>
          <a:bodyPr/>
          <a:lstStyle/>
          <a:p>
            <a:r>
              <a:rPr lang="it-IT" dirty="0"/>
              <a:t>1) </a:t>
            </a:r>
            <a:r>
              <a:rPr lang="it-IT" dirty="0" err="1"/>
              <a:t>Tree</a:t>
            </a:r>
            <a:r>
              <a:rPr lang="it-IT" dirty="0"/>
              <a:t> </a:t>
            </a:r>
            <a:r>
              <a:rPr lang="it-IT" dirty="0" err="1"/>
              <a:t>growth</a:t>
            </a:r>
            <a:r>
              <a:rPr lang="it-IT" dirty="0"/>
              <a:t>: splitting</a:t>
            </a:r>
            <a:endParaRPr lang="it-GB" dirty="0"/>
          </a:p>
        </p:txBody>
      </p:sp>
      <p:pic>
        <p:nvPicPr>
          <p:cNvPr id="6" name="Immagine 5">
            <a:extLst>
              <a:ext uri="{FF2B5EF4-FFF2-40B4-BE49-F238E27FC236}">
                <a16:creationId xmlns:a16="http://schemas.microsoft.com/office/drawing/2014/main" id="{442E6ED8-DDEE-4867-BA08-BE584285D045}"/>
              </a:ext>
            </a:extLst>
          </p:cNvPr>
          <p:cNvPicPr>
            <a:picLocks noChangeAspect="1"/>
          </p:cNvPicPr>
          <p:nvPr/>
        </p:nvPicPr>
        <p:blipFill rotWithShape="1">
          <a:blip r:embed="rId2"/>
          <a:srcRect l="36781" t="34418" r="24971" b="25445"/>
          <a:stretch/>
        </p:blipFill>
        <p:spPr>
          <a:xfrm>
            <a:off x="6461305" y="2113958"/>
            <a:ext cx="5589359" cy="3299379"/>
          </a:xfrm>
          <a:prstGeom prst="rect">
            <a:avLst/>
          </a:prstGeom>
        </p:spPr>
      </p:pic>
      <p:sp>
        <p:nvSpPr>
          <p:cNvPr id="10" name="Content Placeholder 2">
            <a:extLst>
              <a:ext uri="{FF2B5EF4-FFF2-40B4-BE49-F238E27FC236}">
                <a16:creationId xmlns:a16="http://schemas.microsoft.com/office/drawing/2014/main" id="{28E8A61E-19EE-49CD-887D-2AA03B6DB73E}"/>
              </a:ext>
            </a:extLst>
          </p:cNvPr>
          <p:cNvSpPr txBox="1">
            <a:spLocks/>
          </p:cNvSpPr>
          <p:nvPr/>
        </p:nvSpPr>
        <p:spPr>
          <a:xfrm>
            <a:off x="18095" y="2562758"/>
            <a:ext cx="2681693" cy="6885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it-IT" sz="2400" dirty="0">
                <a:solidFill>
                  <a:srgbClr val="0070C0"/>
                </a:solidFill>
              </a:rPr>
              <a:t>DEFINITION</a:t>
            </a:r>
          </a:p>
        </p:txBody>
      </p:sp>
      <p:sp>
        <p:nvSpPr>
          <p:cNvPr id="11" name="CasellaDiTesto 10">
            <a:extLst>
              <a:ext uri="{FF2B5EF4-FFF2-40B4-BE49-F238E27FC236}">
                <a16:creationId xmlns:a16="http://schemas.microsoft.com/office/drawing/2014/main" id="{8EEBBC41-0506-46C1-AA27-1D7671CEE6BA}"/>
              </a:ext>
            </a:extLst>
          </p:cNvPr>
          <p:cNvSpPr txBox="1"/>
          <p:nvPr/>
        </p:nvSpPr>
        <p:spPr>
          <a:xfrm>
            <a:off x="3938852" y="2343385"/>
            <a:ext cx="1727657" cy="1292662"/>
          </a:xfrm>
          <a:prstGeom prst="rect">
            <a:avLst/>
          </a:prstGeom>
          <a:noFill/>
        </p:spPr>
        <p:txBody>
          <a:bodyPr wrap="square">
            <a:spAutoFit/>
          </a:bodyPr>
          <a:lstStyle/>
          <a:p>
            <a:pPr algn="ctr"/>
            <a:r>
              <a:rPr lang="en-US" dirty="0">
                <a:solidFill>
                  <a:srgbClr val="0070C0"/>
                </a:solidFill>
              </a:rPr>
              <a:t>Process of segmentation of units into nodes </a:t>
            </a:r>
            <a:r>
              <a:rPr lang="it-IT" dirty="0">
                <a:solidFill>
                  <a:srgbClr val="0070C0"/>
                </a:solidFill>
              </a:rPr>
              <a:t>(SPLITTING)</a:t>
            </a:r>
            <a:r>
              <a:rPr lang="it-IT" sz="2400" dirty="0">
                <a:solidFill>
                  <a:srgbClr val="0070C0"/>
                </a:solidFill>
              </a:rPr>
              <a:t> </a:t>
            </a:r>
          </a:p>
        </p:txBody>
      </p:sp>
      <p:sp>
        <p:nvSpPr>
          <p:cNvPr id="12" name="Freccia a destra 11">
            <a:extLst>
              <a:ext uri="{FF2B5EF4-FFF2-40B4-BE49-F238E27FC236}">
                <a16:creationId xmlns:a16="http://schemas.microsoft.com/office/drawing/2014/main" id="{B63B67AF-92B8-47BD-9F5A-7F3D483E297E}"/>
              </a:ext>
            </a:extLst>
          </p:cNvPr>
          <p:cNvSpPr/>
          <p:nvPr/>
        </p:nvSpPr>
        <p:spPr>
          <a:xfrm>
            <a:off x="2414852" y="2832789"/>
            <a:ext cx="914400" cy="313855"/>
          </a:xfrm>
          <a:prstGeom prst="rightArrow">
            <a:avLst>
              <a:gd name="adj1" fmla="val 50000"/>
              <a:gd name="adj2" fmla="val 583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C90E87C9-D2CA-45C0-BA68-12C86B2FBF91}"/>
              </a:ext>
            </a:extLst>
          </p:cNvPr>
          <p:cNvSpPr txBox="1"/>
          <p:nvPr/>
        </p:nvSpPr>
        <p:spPr>
          <a:xfrm>
            <a:off x="475295" y="4569793"/>
            <a:ext cx="2681693" cy="646331"/>
          </a:xfrm>
          <a:prstGeom prst="rect">
            <a:avLst/>
          </a:prstGeom>
          <a:noFill/>
        </p:spPr>
        <p:txBody>
          <a:bodyPr wrap="square">
            <a:spAutoFit/>
          </a:bodyPr>
          <a:lstStyle/>
          <a:p>
            <a:pPr algn="ctr"/>
            <a:r>
              <a:rPr lang="it-IT" dirty="0">
                <a:solidFill>
                  <a:srgbClr val="0070C0"/>
                </a:solidFill>
              </a:rPr>
              <a:t>Splitting </a:t>
            </a:r>
            <a:r>
              <a:rPr lang="it-IT" dirty="0" err="1">
                <a:solidFill>
                  <a:srgbClr val="0070C0"/>
                </a:solidFill>
              </a:rPr>
              <a:t>algorithms</a:t>
            </a:r>
            <a:endParaRPr lang="it-IT" dirty="0">
              <a:solidFill>
                <a:srgbClr val="0070C0"/>
              </a:solidFill>
            </a:endParaRPr>
          </a:p>
          <a:p>
            <a:pPr algn="ctr"/>
            <a:r>
              <a:rPr lang="it-IT" dirty="0">
                <a:solidFill>
                  <a:srgbClr val="0070C0"/>
                </a:solidFill>
              </a:rPr>
              <a:t> (CHAID, CART; AID, etc..) </a:t>
            </a:r>
          </a:p>
        </p:txBody>
      </p:sp>
      <p:sp>
        <p:nvSpPr>
          <p:cNvPr id="14" name="CasellaDiTesto 13">
            <a:extLst>
              <a:ext uri="{FF2B5EF4-FFF2-40B4-BE49-F238E27FC236}">
                <a16:creationId xmlns:a16="http://schemas.microsoft.com/office/drawing/2014/main" id="{6E906E3A-C15E-459B-B8C5-8E0E894E8382}"/>
              </a:ext>
            </a:extLst>
          </p:cNvPr>
          <p:cNvSpPr txBox="1"/>
          <p:nvPr/>
        </p:nvSpPr>
        <p:spPr>
          <a:xfrm>
            <a:off x="3657449" y="4030499"/>
            <a:ext cx="1908452" cy="1754326"/>
          </a:xfrm>
          <a:prstGeom prst="rect">
            <a:avLst/>
          </a:prstGeom>
          <a:noFill/>
        </p:spPr>
        <p:txBody>
          <a:bodyPr wrap="square">
            <a:spAutoFit/>
          </a:bodyPr>
          <a:lstStyle/>
          <a:p>
            <a:pPr algn="ctr"/>
            <a:r>
              <a:rPr lang="it-IT" dirty="0">
                <a:solidFill>
                  <a:srgbClr val="0070C0"/>
                </a:solidFill>
              </a:rPr>
              <a:t>MAX </a:t>
            </a:r>
            <a:r>
              <a:rPr lang="it-IT" dirty="0" err="1">
                <a:solidFill>
                  <a:srgbClr val="0070C0"/>
                </a:solidFill>
              </a:rPr>
              <a:t>between</a:t>
            </a:r>
            <a:r>
              <a:rPr lang="it-IT" dirty="0">
                <a:solidFill>
                  <a:srgbClr val="0070C0"/>
                </a:solidFill>
              </a:rPr>
              <a:t> </a:t>
            </a:r>
            <a:r>
              <a:rPr lang="it-IT" dirty="0" err="1">
                <a:solidFill>
                  <a:srgbClr val="0070C0"/>
                </a:solidFill>
              </a:rPr>
              <a:t>heterogeneity</a:t>
            </a:r>
            <a:endParaRPr lang="it-IT" dirty="0">
              <a:solidFill>
                <a:srgbClr val="0070C0"/>
              </a:solidFill>
            </a:endParaRPr>
          </a:p>
          <a:p>
            <a:pPr algn="ctr"/>
            <a:endParaRPr lang="it-IT" dirty="0">
              <a:solidFill>
                <a:srgbClr val="0070C0"/>
              </a:solidFill>
            </a:endParaRPr>
          </a:p>
          <a:p>
            <a:pPr algn="ctr"/>
            <a:r>
              <a:rPr lang="it-IT" dirty="0">
                <a:solidFill>
                  <a:srgbClr val="0070C0"/>
                </a:solidFill>
              </a:rPr>
              <a:t> </a:t>
            </a:r>
          </a:p>
          <a:p>
            <a:pPr algn="ctr"/>
            <a:r>
              <a:rPr lang="it-IT" dirty="0">
                <a:solidFill>
                  <a:srgbClr val="0070C0"/>
                </a:solidFill>
              </a:rPr>
              <a:t>MAX </a:t>
            </a:r>
            <a:r>
              <a:rPr lang="it-IT" dirty="0" err="1">
                <a:solidFill>
                  <a:srgbClr val="0070C0"/>
                </a:solidFill>
              </a:rPr>
              <a:t>within</a:t>
            </a:r>
            <a:r>
              <a:rPr lang="it-IT" dirty="0">
                <a:solidFill>
                  <a:srgbClr val="0070C0"/>
                </a:solidFill>
              </a:rPr>
              <a:t> </a:t>
            </a:r>
            <a:r>
              <a:rPr lang="it-IT" dirty="0" err="1">
                <a:solidFill>
                  <a:srgbClr val="0070C0"/>
                </a:solidFill>
              </a:rPr>
              <a:t>homogeneity</a:t>
            </a:r>
            <a:endParaRPr lang="it-IT" dirty="0">
              <a:solidFill>
                <a:srgbClr val="0070C0"/>
              </a:solidFill>
            </a:endParaRPr>
          </a:p>
        </p:txBody>
      </p:sp>
      <p:sp>
        <p:nvSpPr>
          <p:cNvPr id="15" name="Parentesi graffa aperta 14">
            <a:extLst>
              <a:ext uri="{FF2B5EF4-FFF2-40B4-BE49-F238E27FC236}">
                <a16:creationId xmlns:a16="http://schemas.microsoft.com/office/drawing/2014/main" id="{9E78B742-AFDB-4DBA-BCF8-252C5DDAC2D8}"/>
              </a:ext>
            </a:extLst>
          </p:cNvPr>
          <p:cNvSpPr/>
          <p:nvPr/>
        </p:nvSpPr>
        <p:spPr>
          <a:xfrm>
            <a:off x="3329252" y="4221851"/>
            <a:ext cx="155933" cy="1371621"/>
          </a:xfrm>
          <a:prstGeom prst="leftBrace">
            <a:avLst>
              <a:gd name="adj1" fmla="val 73958"/>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49435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1316913"/>
            <a:ext cx="5437149" cy="464602"/>
          </a:xfrm>
        </p:spPr>
        <p:txBody>
          <a:bodyPr/>
          <a:lstStyle/>
          <a:p>
            <a:r>
              <a:rPr lang="it-IT" dirty="0"/>
              <a:t>2) </a:t>
            </a:r>
            <a:r>
              <a:rPr lang="it-IT" dirty="0" err="1"/>
              <a:t>Tree</a:t>
            </a:r>
            <a:r>
              <a:rPr lang="it-IT" dirty="0"/>
              <a:t> </a:t>
            </a:r>
            <a:r>
              <a:rPr lang="it-IT" dirty="0" err="1"/>
              <a:t>growth</a:t>
            </a:r>
            <a:r>
              <a:rPr lang="it-IT" dirty="0"/>
              <a:t>: splitting</a:t>
            </a:r>
            <a:endParaRPr lang="it-GB" dirty="0"/>
          </a:p>
        </p:txBody>
      </p:sp>
      <p:pic>
        <p:nvPicPr>
          <p:cNvPr id="6" name="Immagine 5">
            <a:extLst>
              <a:ext uri="{FF2B5EF4-FFF2-40B4-BE49-F238E27FC236}">
                <a16:creationId xmlns:a16="http://schemas.microsoft.com/office/drawing/2014/main" id="{442E6ED8-DDEE-4867-BA08-BE584285D045}"/>
              </a:ext>
            </a:extLst>
          </p:cNvPr>
          <p:cNvPicPr>
            <a:picLocks noChangeAspect="1"/>
          </p:cNvPicPr>
          <p:nvPr/>
        </p:nvPicPr>
        <p:blipFill rotWithShape="1">
          <a:blip r:embed="rId2"/>
          <a:srcRect l="36781" t="34418" r="24971" b="25445"/>
          <a:stretch/>
        </p:blipFill>
        <p:spPr>
          <a:xfrm>
            <a:off x="6461305" y="2113958"/>
            <a:ext cx="5589359" cy="3299379"/>
          </a:xfrm>
          <a:prstGeom prst="rect">
            <a:avLst/>
          </a:prstGeom>
        </p:spPr>
      </p:pic>
      <p:sp>
        <p:nvSpPr>
          <p:cNvPr id="17" name="CasellaDiTesto 16">
            <a:extLst>
              <a:ext uri="{FF2B5EF4-FFF2-40B4-BE49-F238E27FC236}">
                <a16:creationId xmlns:a16="http://schemas.microsoft.com/office/drawing/2014/main" id="{2DF9FC64-86C1-4B79-A235-DCA58BFD3AC9}"/>
              </a:ext>
            </a:extLst>
          </p:cNvPr>
          <p:cNvSpPr txBox="1"/>
          <p:nvPr/>
        </p:nvSpPr>
        <p:spPr>
          <a:xfrm>
            <a:off x="353445" y="2276929"/>
            <a:ext cx="5742555" cy="3477875"/>
          </a:xfrm>
          <a:prstGeom prst="rect">
            <a:avLst/>
          </a:prstGeom>
          <a:noFill/>
        </p:spPr>
        <p:txBody>
          <a:bodyPr wrap="square">
            <a:spAutoFit/>
          </a:bodyPr>
          <a:lstStyle/>
          <a:p>
            <a:r>
              <a:rPr lang="en-GB" sz="2000" dirty="0"/>
              <a:t>This tree growth is defined as </a:t>
            </a:r>
            <a:r>
              <a:rPr lang="en-GB" sz="2000" b="1" i="1" dirty="0">
                <a:solidFill>
                  <a:srgbClr val="2C3A58"/>
                </a:solidFill>
              </a:rPr>
              <a:t>top-down approach and greedy approach</a:t>
            </a:r>
            <a:r>
              <a:rPr lang="en-GB" sz="2000" dirty="0"/>
              <a:t>. </a:t>
            </a:r>
          </a:p>
          <a:p>
            <a:endParaRPr lang="en-GB" sz="2000" dirty="0"/>
          </a:p>
          <a:p>
            <a:r>
              <a:rPr lang="en-GB" sz="2000" b="1" dirty="0">
                <a:solidFill>
                  <a:srgbClr val="2C3A58"/>
                </a:solidFill>
              </a:rPr>
              <a:t>Top-down</a:t>
            </a:r>
            <a:r>
              <a:rPr lang="en-GB" sz="2000" dirty="0"/>
              <a:t> because it starts at the top of the tree and then divides, in successive steps, the space of the predictors</a:t>
            </a:r>
          </a:p>
          <a:p>
            <a:pPr algn="just"/>
            <a:endParaRPr lang="en-GB" sz="2000" dirty="0"/>
          </a:p>
          <a:p>
            <a:r>
              <a:rPr lang="en-GB" sz="2000" dirty="0"/>
              <a:t>It is </a:t>
            </a:r>
            <a:r>
              <a:rPr lang="en-GB" sz="2000" b="1" dirty="0">
                <a:solidFill>
                  <a:srgbClr val="2C3A58"/>
                </a:solidFill>
              </a:rPr>
              <a:t>greedy</a:t>
            </a:r>
            <a:r>
              <a:rPr lang="en-GB" sz="2000" dirty="0"/>
              <a:t> because at each step of the tree construction the subdivision is done by looking for the best split of the step and not considering the future steps.</a:t>
            </a:r>
            <a:endParaRPr lang="it-IT" sz="2000" dirty="0"/>
          </a:p>
        </p:txBody>
      </p:sp>
    </p:spTree>
    <p:extLst>
      <p:ext uri="{BB962C8B-B14F-4D97-AF65-F5344CB8AC3E}">
        <p14:creationId xmlns:p14="http://schemas.microsoft.com/office/powerpoint/2010/main" val="41714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a:t>Machine learning</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80696" y="2131168"/>
            <a:ext cx="5261660" cy="2737928"/>
          </a:xfrm>
        </p:spPr>
        <p:txBody>
          <a:bodyPr/>
          <a:lstStyle/>
          <a:p>
            <a:pPr algn="just" fontAlgn="base">
              <a:lnSpc>
                <a:spcPct val="150000"/>
              </a:lnSpc>
            </a:pPr>
            <a:r>
              <a:rPr lang="en-US" sz="1400" b="0" i="0" dirty="0">
                <a:solidFill>
                  <a:srgbClr val="292929"/>
                </a:solidFill>
                <a:effectLst/>
                <a:latin typeface="Arial" panose="020B0604020202020204" pitchFamily="34" charset="0"/>
              </a:rPr>
              <a:t>Machine Learning is a sub-field of </a:t>
            </a:r>
            <a:r>
              <a:rPr lang="en-US" sz="1400" b="1" i="0" dirty="0">
                <a:solidFill>
                  <a:srgbClr val="2E3C5D"/>
                </a:solidFill>
                <a:effectLst/>
                <a:latin typeface="Arial" panose="020B0604020202020204" pitchFamily="34" charset="0"/>
              </a:rPr>
              <a:t>Artificial Intelligence (AI). </a:t>
            </a:r>
            <a:r>
              <a:rPr lang="en-US" sz="1400" b="0" i="0" dirty="0">
                <a:solidFill>
                  <a:srgbClr val="292929"/>
                </a:solidFill>
                <a:effectLst/>
                <a:latin typeface="Arial" panose="020B0604020202020204" pitchFamily="34" charset="0"/>
              </a:rPr>
              <a:t>It</a:t>
            </a:r>
            <a:r>
              <a:rPr lang="en-US" sz="1400" dirty="0">
                <a:latin typeface="Arial" panose="020B0604020202020204" pitchFamily="34" charset="0"/>
              </a:rPr>
              <a:t> focuses on the use of data and algorithms to imitate the way that humans learn.</a:t>
            </a:r>
          </a:p>
          <a:p>
            <a:pPr algn="just" fontAlgn="base">
              <a:lnSpc>
                <a:spcPct val="150000"/>
              </a:lnSpc>
            </a:pPr>
            <a:r>
              <a:rPr lang="en-US" sz="1400" dirty="0">
                <a:latin typeface="Arial" panose="020B0604020202020204" pitchFamily="34" charset="0"/>
              </a:rPr>
              <a:t>Machine learnings</a:t>
            </a:r>
            <a:r>
              <a:rPr lang="en-US" sz="1400" b="0" i="0" dirty="0">
                <a:solidFill>
                  <a:srgbClr val="292929"/>
                </a:solidFill>
                <a:effectLst/>
                <a:latin typeface="Arial" panose="020B0604020202020204" pitchFamily="34" charset="0"/>
              </a:rPr>
              <a:t> enables computer systems </a:t>
            </a:r>
            <a:r>
              <a:rPr lang="en-US" sz="1400" b="1" i="0" dirty="0">
                <a:solidFill>
                  <a:srgbClr val="2E3C5D"/>
                </a:solidFill>
                <a:effectLst/>
                <a:latin typeface="Arial" panose="020B0604020202020204" pitchFamily="34" charset="0"/>
              </a:rPr>
              <a:t>to learn at performing </a:t>
            </a:r>
            <a:r>
              <a:rPr lang="en-US" sz="1400" b="0" i="0" dirty="0">
                <a:solidFill>
                  <a:srgbClr val="292929"/>
                </a:solidFill>
                <a:effectLst/>
                <a:latin typeface="Arial" panose="020B0604020202020204" pitchFamily="34" charset="0"/>
              </a:rPr>
              <a:t>a wide range of tasks without the need to be explicitly programmed. </a:t>
            </a:r>
          </a:p>
          <a:p>
            <a:pPr algn="just" fontAlgn="base">
              <a:lnSpc>
                <a:spcPct val="150000"/>
              </a:lnSpc>
            </a:pPr>
            <a:r>
              <a:rPr lang="en-US" sz="1400" dirty="0">
                <a:latin typeface="Arial" panose="020B0604020202020204" pitchFamily="34" charset="0"/>
              </a:rPr>
              <a:t>ML algorithms, through the use of statistical methods, are trained to elaborate data and make </a:t>
            </a:r>
            <a:r>
              <a:rPr lang="en-US" sz="1400" b="1" dirty="0">
                <a:solidFill>
                  <a:srgbClr val="2E3C5D"/>
                </a:solidFill>
                <a:latin typeface="Arial" panose="020B0604020202020204" pitchFamily="34" charset="0"/>
              </a:rPr>
              <a:t>classifications or predictions</a:t>
            </a:r>
            <a:r>
              <a:rPr lang="en-US" sz="1400" dirty="0">
                <a:latin typeface="Arial" panose="020B0604020202020204" pitchFamily="34" charset="0"/>
              </a:rPr>
              <a:t>, uncovering key insights within data mining projects.</a:t>
            </a:r>
            <a:endParaRPr lang="en-US" sz="1400" b="0" i="0" dirty="0">
              <a:solidFill>
                <a:srgbClr val="292929"/>
              </a:solidFill>
              <a:effectLst/>
              <a:latin typeface="Arial" panose="020B0604020202020204" pitchFamily="34" charset="0"/>
            </a:endParaRPr>
          </a:p>
          <a:p>
            <a:pPr algn="just" fontAlgn="base">
              <a:lnSpc>
                <a:spcPct val="150000"/>
              </a:lnSpc>
            </a:pPr>
            <a:r>
              <a:rPr lang="en-US" sz="1400" dirty="0">
                <a:solidFill>
                  <a:srgbClr val="292929"/>
                </a:solidFill>
                <a:latin typeface="Arial" panose="020B0604020202020204" pitchFamily="34" charset="0"/>
              </a:rPr>
              <a:t>Over the last few decades, ML </a:t>
            </a:r>
            <a:r>
              <a:rPr lang="en-US" sz="1400" b="0" i="0" dirty="0">
                <a:solidFill>
                  <a:srgbClr val="292929"/>
                </a:solidFill>
                <a:effectLst/>
                <a:latin typeface="Arial" panose="020B0604020202020204" pitchFamily="34" charset="0"/>
              </a:rPr>
              <a:t>has gained immense popularity due to the growth and the e</a:t>
            </a:r>
            <a:r>
              <a:rPr lang="en-US" sz="1400" dirty="0">
                <a:solidFill>
                  <a:srgbClr val="292929"/>
                </a:solidFill>
                <a:latin typeface="Arial" panose="020B0604020202020204" pitchFamily="34" charset="0"/>
              </a:rPr>
              <a:t>xpansion of </a:t>
            </a:r>
            <a:r>
              <a:rPr lang="en-US" sz="1400" b="1" dirty="0">
                <a:solidFill>
                  <a:srgbClr val="2E3C5D"/>
                </a:solidFill>
                <a:latin typeface="Arial" panose="020B0604020202020204" pitchFamily="34" charset="0"/>
              </a:rPr>
              <a:t>big data sources.</a:t>
            </a:r>
          </a:p>
          <a:p>
            <a:pPr algn="l" fontAlgn="base"/>
            <a:endParaRPr lang="en-US" sz="1400" dirty="0"/>
          </a:p>
        </p:txBody>
      </p:sp>
      <p:pic>
        <p:nvPicPr>
          <p:cNvPr id="7" name="Immagine 6">
            <a:extLst>
              <a:ext uri="{FF2B5EF4-FFF2-40B4-BE49-F238E27FC236}">
                <a16:creationId xmlns:a16="http://schemas.microsoft.com/office/drawing/2014/main" id="{BFC6927E-DBE8-433C-99EF-685767F5E1F6}"/>
              </a:ext>
            </a:extLst>
          </p:cNvPr>
          <p:cNvPicPr>
            <a:picLocks noChangeAspect="1"/>
          </p:cNvPicPr>
          <p:nvPr/>
        </p:nvPicPr>
        <p:blipFill>
          <a:blip r:embed="rId2"/>
          <a:stretch>
            <a:fillRect/>
          </a:stretch>
        </p:blipFill>
        <p:spPr>
          <a:xfrm>
            <a:off x="6061214" y="2232889"/>
            <a:ext cx="5750090" cy="3519055"/>
          </a:xfrm>
          <a:prstGeom prst="rect">
            <a:avLst/>
          </a:prstGeom>
          <a:ln>
            <a:solidFill>
              <a:srgbClr val="002060"/>
            </a:solidFill>
          </a:ln>
        </p:spPr>
      </p:pic>
    </p:spTree>
    <p:extLst>
      <p:ext uri="{BB962C8B-B14F-4D97-AF65-F5344CB8AC3E}">
        <p14:creationId xmlns:p14="http://schemas.microsoft.com/office/powerpoint/2010/main" val="13121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60219" y="1599707"/>
            <a:ext cx="7204364" cy="464602"/>
          </a:xfrm>
        </p:spPr>
        <p:txBody>
          <a:bodyPr/>
          <a:lstStyle/>
          <a:p>
            <a:r>
              <a:rPr lang="it-IT" sz="3600" dirty="0"/>
              <a:t>2) </a:t>
            </a:r>
            <a:r>
              <a:rPr lang="en-US" sz="3600" dirty="0"/>
              <a:t>Stopping of the growth/pruning of the tree </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1687" y="2834679"/>
            <a:ext cx="6194532" cy="2737928"/>
          </a:xfrm>
        </p:spPr>
        <p:txBody>
          <a:bodyPr/>
          <a:lstStyle/>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stopping rule can be establish for each node whether to continue splitting (generating further internal nodes) or when to stop it and therefore consider the node as a terminal node.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Generally, the stopping rule is based on a minimum number of units that a node must contain in order to be further subdivided or on a minimum threshold of variability / heterogeneity of a node to define it as a terminal (if below) or as a internal node (if above)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7A620C94-D1C5-433A-89F1-5C4EBF5A24C1}"/>
              </a:ext>
            </a:extLst>
          </p:cNvPr>
          <p:cNvPicPr>
            <a:picLocks noChangeAspect="1"/>
          </p:cNvPicPr>
          <p:nvPr/>
        </p:nvPicPr>
        <p:blipFill rotWithShape="1">
          <a:blip r:embed="rId2"/>
          <a:srcRect l="36781" t="34418" r="24971" b="25445"/>
          <a:stretch/>
        </p:blipFill>
        <p:spPr>
          <a:xfrm>
            <a:off x="6602641" y="2160026"/>
            <a:ext cx="5589359" cy="3299379"/>
          </a:xfrm>
          <a:prstGeom prst="rect">
            <a:avLst/>
          </a:prstGeom>
        </p:spPr>
      </p:pic>
    </p:spTree>
    <p:extLst>
      <p:ext uri="{BB962C8B-B14F-4D97-AF65-F5344CB8AC3E}">
        <p14:creationId xmlns:p14="http://schemas.microsoft.com/office/powerpoint/2010/main" val="130067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60219" y="1599707"/>
            <a:ext cx="7204364" cy="464602"/>
          </a:xfrm>
        </p:spPr>
        <p:txBody>
          <a:bodyPr/>
          <a:lstStyle/>
          <a:p>
            <a:r>
              <a:rPr lang="it-IT" sz="3600" dirty="0"/>
              <a:t>2) </a:t>
            </a:r>
            <a:r>
              <a:rPr lang="en-US" sz="3600" dirty="0"/>
              <a:t>Stopping of the growth/pruning of the tree </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13905" y="2817194"/>
            <a:ext cx="6194532" cy="2737928"/>
          </a:xfrm>
        </p:spPr>
        <p:txBody>
          <a:bodyPr/>
          <a:lstStyle/>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Alternatively, the growth process generates a tree of maximum size where all the nodes have a perfect homogeneity or are composed of a single unit. </a:t>
            </a:r>
          </a:p>
          <a:p>
            <a:pPr algn="just">
              <a:lnSpc>
                <a:spcPct val="150000"/>
              </a:lnSpc>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Subsequently, some terminal nodes are collapsed in order to determine a tree that is less articulated but which at the same time has a good forecasting capacity. This process is called the pruning process.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0D2F0506-6712-4EF5-95FD-C6A9288C14A9}"/>
              </a:ext>
            </a:extLst>
          </p:cNvPr>
          <p:cNvPicPr>
            <a:picLocks noChangeAspect="1"/>
          </p:cNvPicPr>
          <p:nvPr/>
        </p:nvPicPr>
        <p:blipFill rotWithShape="1">
          <a:blip r:embed="rId2"/>
          <a:srcRect l="36781" t="34418" r="24971" b="25445"/>
          <a:stretch/>
        </p:blipFill>
        <p:spPr>
          <a:xfrm>
            <a:off x="6428509" y="2241708"/>
            <a:ext cx="5589359" cy="3299379"/>
          </a:xfrm>
          <a:prstGeom prst="rect">
            <a:avLst/>
          </a:prstGeom>
        </p:spPr>
      </p:pic>
    </p:spTree>
    <p:extLst>
      <p:ext uri="{BB962C8B-B14F-4D97-AF65-F5344CB8AC3E}">
        <p14:creationId xmlns:p14="http://schemas.microsoft.com/office/powerpoint/2010/main" val="289695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316913"/>
            <a:ext cx="5995949" cy="464602"/>
          </a:xfrm>
        </p:spPr>
        <p:txBody>
          <a:bodyPr/>
          <a:lstStyle/>
          <a:p>
            <a:r>
              <a:rPr lang="en-US" dirty="0"/>
              <a:t>Advantages of Decision Trees vs Linear Models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63286" y="2711253"/>
            <a:ext cx="5261659" cy="2737928"/>
          </a:xfrm>
        </p:spPr>
        <p:txBody>
          <a:bodyPr/>
          <a:lstStyle/>
          <a:p>
            <a:pPr algn="just">
              <a:lnSpc>
                <a:spcPct val="150000"/>
              </a:lnSpc>
            </a:pPr>
            <a:r>
              <a:rPr lang="en-US" sz="1800" dirty="0">
                <a:solidFill>
                  <a:srgbClr val="000000"/>
                </a:solidFill>
                <a:latin typeface="Times New Roman" panose="02020603050405020304" pitchFamily="18" charset="0"/>
                <a:cs typeface="Times New Roman" panose="02020603050405020304" pitchFamily="18" charset="0"/>
              </a:rPr>
              <a:t>For forecasting purposes, decision trees represent a valid alternative to linear models both because they do not require assumptions on the distributions of the variables and for their simple interpretation (and therefore greater ease in communicating the results). Trees perform better when the relationship between the predictors and the response variable is non-linear.</a:t>
            </a:r>
          </a:p>
        </p:txBody>
      </p:sp>
      <p:pic>
        <p:nvPicPr>
          <p:cNvPr id="8" name="Immagine 7">
            <a:extLst>
              <a:ext uri="{FF2B5EF4-FFF2-40B4-BE49-F238E27FC236}">
                <a16:creationId xmlns:a16="http://schemas.microsoft.com/office/drawing/2014/main" id="{7A620C94-D1C5-433A-89F1-5C4EBF5A24C1}"/>
              </a:ext>
            </a:extLst>
          </p:cNvPr>
          <p:cNvPicPr>
            <a:picLocks noChangeAspect="1"/>
          </p:cNvPicPr>
          <p:nvPr/>
        </p:nvPicPr>
        <p:blipFill rotWithShape="1">
          <a:blip r:embed="rId2"/>
          <a:srcRect l="36781" t="34418" r="24971" b="25445"/>
          <a:stretch/>
        </p:blipFill>
        <p:spPr>
          <a:xfrm>
            <a:off x="6428509" y="2241708"/>
            <a:ext cx="5589359" cy="3299379"/>
          </a:xfrm>
          <a:prstGeom prst="rect">
            <a:avLst/>
          </a:prstGeom>
        </p:spPr>
      </p:pic>
    </p:spTree>
    <p:extLst>
      <p:ext uri="{BB962C8B-B14F-4D97-AF65-F5344CB8AC3E}">
        <p14:creationId xmlns:p14="http://schemas.microsoft.com/office/powerpoint/2010/main" val="371141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54844" y="1549214"/>
            <a:ext cx="4908550" cy="464602"/>
          </a:xfrm>
        </p:spPr>
        <p:txBody>
          <a:bodyPr/>
          <a:lstStyle/>
          <a:p>
            <a:r>
              <a:rPr lang="en-US" sz="3200" dirty="0"/>
              <a:t>CLASSIFICATION AND REGRESSION TREES (CART)</a:t>
            </a:r>
            <a:r>
              <a:rPr lang="it-GB" sz="3200" dirty="0"/>
              <a:t> </a:t>
            </a: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82485" y="2644811"/>
            <a:ext cx="4908549" cy="2737928"/>
          </a:xfrm>
        </p:spPr>
        <p: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In the context of decision trees, the CART methodology (proposed by </a:t>
            </a:r>
            <a:r>
              <a:rPr lang="en-US" sz="1800" dirty="0" err="1">
                <a:solidFill>
                  <a:srgbClr val="000000"/>
                </a:solidFill>
                <a:latin typeface="Times New Roman" panose="02020603050405020304" pitchFamily="18" charset="0"/>
                <a:cs typeface="Times New Roman" panose="02020603050405020304" pitchFamily="18" charset="0"/>
              </a:rPr>
              <a:t>Breiman</a:t>
            </a:r>
            <a:r>
              <a:rPr lang="en-US" sz="1800" dirty="0">
                <a:solidFill>
                  <a:srgbClr val="000000"/>
                </a:solidFill>
                <a:latin typeface="Times New Roman" panose="02020603050405020304" pitchFamily="18" charset="0"/>
                <a:cs typeface="Times New Roman" panose="02020603050405020304" pitchFamily="18" charset="0"/>
              </a:rPr>
              <a:t>, Friedman, </a:t>
            </a:r>
            <a:r>
              <a:rPr lang="en-US" sz="1800" dirty="0" err="1">
                <a:solidFill>
                  <a:srgbClr val="000000"/>
                </a:solidFill>
                <a:latin typeface="Times New Roman" panose="02020603050405020304" pitchFamily="18" charset="0"/>
                <a:cs typeface="Times New Roman" panose="02020603050405020304" pitchFamily="18" charset="0"/>
              </a:rPr>
              <a:t>Olshene</a:t>
            </a:r>
            <a:r>
              <a:rPr lang="en-US" sz="1800" dirty="0">
                <a:solidFill>
                  <a:srgbClr val="000000"/>
                </a:solidFill>
                <a:latin typeface="Times New Roman" panose="02020603050405020304" pitchFamily="18" charset="0"/>
                <a:cs typeface="Times New Roman" panose="02020603050405020304" pitchFamily="18" charset="0"/>
              </a:rPr>
              <a:t> Stone, in 1984) has a considerable importance linked to its high flexibility. </a:t>
            </a:r>
          </a:p>
          <a:p>
            <a:pPr marL="0" marR="0" lvl="0" indent="0" algn="just" defTabSz="457200" rtl="0" eaLnBrk="1" fontAlgn="auto" latinLnBrk="0" hangingPunct="1">
              <a:lnSpc>
                <a:spcPct val="150000"/>
              </a:lnSpc>
              <a:spcBef>
                <a:spcPts val="0"/>
              </a:spcBef>
              <a:spcAft>
                <a:spcPts val="0"/>
              </a:spcAft>
              <a:buClrTx/>
              <a:buSzTx/>
              <a:buFontTx/>
              <a:buNone/>
              <a:tabLst/>
              <a:defRPr/>
            </a:pPr>
            <a:r>
              <a:rPr lang="en-US" sz="1800" dirty="0">
                <a:solidFill>
                  <a:srgbClr val="000000"/>
                </a:solidFill>
                <a:latin typeface="Times New Roman" panose="02020603050405020304" pitchFamily="18" charset="0"/>
                <a:cs typeface="Times New Roman" panose="02020603050405020304" pitchFamily="18" charset="0"/>
              </a:rPr>
              <a:t>In particular CART are able to model both categorical and numerical target variables and also because it allows to obtain an optimal dimensioning of the tree based on a pruning procedure</a:t>
            </a:r>
            <a:endParaRPr lang="it-IT" sz="1800" dirty="0">
              <a:solidFill>
                <a:srgbClr val="000000"/>
              </a:solidFill>
              <a:latin typeface="Times New Roman" panose="02020603050405020304" pitchFamily="18" charset="0"/>
              <a:cs typeface="Times New Roman" panose="02020603050405020304" pitchFamily="18" charset="0"/>
            </a:endParaRPr>
          </a:p>
        </p:txBody>
      </p:sp>
      <p:sp>
        <p:nvSpPr>
          <p:cNvPr id="6" name="Rettangolo 5">
            <a:extLst>
              <a:ext uri="{FF2B5EF4-FFF2-40B4-BE49-F238E27FC236}">
                <a16:creationId xmlns:a16="http://schemas.microsoft.com/office/drawing/2014/main" id="{C77E4353-020E-40AF-B6E5-B8E35817BA7A}"/>
              </a:ext>
            </a:extLst>
          </p:cNvPr>
          <p:cNvSpPr/>
          <p:nvPr/>
        </p:nvSpPr>
        <p:spPr>
          <a:xfrm>
            <a:off x="5163394" y="3429000"/>
            <a:ext cx="1418512" cy="584775"/>
          </a:xfrm>
          <a:prstGeom prst="rect">
            <a:avLst/>
          </a:prstGeom>
        </p:spPr>
        <p:txBody>
          <a:bodyPr wrap="square">
            <a:spAutoFit/>
          </a:bodyPr>
          <a:lstStyle/>
          <a:p>
            <a:pPr algn="just"/>
            <a:r>
              <a:rPr lang="it-IT" sz="3200" b="1" dirty="0">
                <a:solidFill>
                  <a:srgbClr val="2E3C5D"/>
                </a:solidFill>
                <a:latin typeface="Avenir Black" panose="02000503020000020003" pitchFamily="2" charset="0"/>
                <a:ea typeface="+mj-ea"/>
                <a:cs typeface="Calibri" panose="020F0502020204030204" pitchFamily="34" charset="0"/>
              </a:rPr>
              <a:t>CART</a:t>
            </a:r>
          </a:p>
        </p:txBody>
      </p:sp>
      <p:sp>
        <p:nvSpPr>
          <p:cNvPr id="7" name="Rettangolo 6">
            <a:extLst>
              <a:ext uri="{FF2B5EF4-FFF2-40B4-BE49-F238E27FC236}">
                <a16:creationId xmlns:a16="http://schemas.microsoft.com/office/drawing/2014/main" id="{5FEB99CF-4F85-4A1F-AC39-615F78E9D41B}"/>
              </a:ext>
            </a:extLst>
          </p:cNvPr>
          <p:cNvSpPr/>
          <p:nvPr/>
        </p:nvSpPr>
        <p:spPr>
          <a:xfrm>
            <a:off x="7387436" y="1889753"/>
            <a:ext cx="4622079" cy="830997"/>
          </a:xfrm>
          <a:prstGeom prst="rect">
            <a:avLst/>
          </a:prstGeom>
        </p:spPr>
        <p:txBody>
          <a:bodyPr wrap="square">
            <a:spAutoFit/>
          </a:bodyPr>
          <a:lstStyle/>
          <a:p>
            <a:pPr algn="just"/>
            <a:r>
              <a:rPr lang="it-IT" sz="2400" dirty="0"/>
              <a:t>Target </a:t>
            </a:r>
            <a:r>
              <a:rPr lang="it-IT" sz="2400" dirty="0" err="1"/>
              <a:t>variable</a:t>
            </a:r>
            <a:r>
              <a:rPr lang="it-IT" sz="2400" dirty="0"/>
              <a:t>: </a:t>
            </a:r>
            <a:r>
              <a:rPr lang="it-IT" sz="2400" dirty="0" err="1"/>
              <a:t>categorical</a:t>
            </a:r>
            <a:r>
              <a:rPr lang="it-IT" sz="2400" dirty="0"/>
              <a:t> or </a:t>
            </a:r>
            <a:r>
              <a:rPr lang="it-IT" sz="2400" dirty="0" err="1"/>
              <a:t>continuous</a:t>
            </a:r>
            <a:endParaRPr lang="it-IT" sz="2400" baseline="-25000" dirty="0"/>
          </a:p>
        </p:txBody>
      </p:sp>
      <p:sp>
        <p:nvSpPr>
          <p:cNvPr id="8" name="Rettangolo 7">
            <a:extLst>
              <a:ext uri="{FF2B5EF4-FFF2-40B4-BE49-F238E27FC236}">
                <a16:creationId xmlns:a16="http://schemas.microsoft.com/office/drawing/2014/main" id="{A469F852-31D9-4489-AF61-A20670C9946D}"/>
              </a:ext>
            </a:extLst>
          </p:cNvPr>
          <p:cNvSpPr/>
          <p:nvPr/>
        </p:nvSpPr>
        <p:spPr>
          <a:xfrm>
            <a:off x="7387435" y="3267714"/>
            <a:ext cx="4622079" cy="830997"/>
          </a:xfrm>
          <a:prstGeom prst="rect">
            <a:avLst/>
          </a:prstGeom>
        </p:spPr>
        <p:txBody>
          <a:bodyPr wrap="square">
            <a:spAutoFit/>
          </a:bodyPr>
          <a:lstStyle/>
          <a:p>
            <a:pPr algn="just"/>
            <a:r>
              <a:rPr lang="it-IT" sz="2400" dirty="0" err="1"/>
              <a:t>Predictors</a:t>
            </a:r>
            <a:r>
              <a:rPr lang="it-IT" sz="2400" dirty="0"/>
              <a:t>: </a:t>
            </a:r>
            <a:r>
              <a:rPr lang="it-IT" sz="2400" dirty="0" err="1"/>
              <a:t>categorical</a:t>
            </a:r>
            <a:r>
              <a:rPr lang="it-IT" sz="2400" dirty="0"/>
              <a:t> or </a:t>
            </a:r>
            <a:r>
              <a:rPr lang="it-IT" sz="2400" dirty="0" err="1"/>
              <a:t>continuous</a:t>
            </a:r>
            <a:endParaRPr lang="it-IT" sz="2400" baseline="-25000" dirty="0"/>
          </a:p>
        </p:txBody>
      </p:sp>
      <p:sp>
        <p:nvSpPr>
          <p:cNvPr id="9" name="Rettangolo 8">
            <a:extLst>
              <a:ext uri="{FF2B5EF4-FFF2-40B4-BE49-F238E27FC236}">
                <a16:creationId xmlns:a16="http://schemas.microsoft.com/office/drawing/2014/main" id="{8AA56F44-BE0F-4607-9AE9-74227EF124E1}"/>
              </a:ext>
            </a:extLst>
          </p:cNvPr>
          <p:cNvSpPr/>
          <p:nvPr/>
        </p:nvSpPr>
        <p:spPr>
          <a:xfrm>
            <a:off x="7387436" y="4748497"/>
            <a:ext cx="4622079" cy="830997"/>
          </a:xfrm>
          <a:prstGeom prst="rect">
            <a:avLst/>
          </a:prstGeom>
        </p:spPr>
        <p:txBody>
          <a:bodyPr wrap="square">
            <a:spAutoFit/>
          </a:bodyPr>
          <a:lstStyle/>
          <a:p>
            <a:pPr algn="just"/>
            <a:r>
              <a:rPr lang="en-US" sz="2400" dirty="0"/>
              <a:t>Optimal sizing by pruning procedure</a:t>
            </a:r>
            <a:endParaRPr lang="it-IT" sz="2400" baseline="-25000" dirty="0"/>
          </a:p>
        </p:txBody>
      </p:sp>
      <p:sp>
        <p:nvSpPr>
          <p:cNvPr id="10" name="Parentesi graffa aperta 9">
            <a:extLst>
              <a:ext uri="{FF2B5EF4-FFF2-40B4-BE49-F238E27FC236}">
                <a16:creationId xmlns:a16="http://schemas.microsoft.com/office/drawing/2014/main" id="{045EA666-0246-4856-9121-DCFFF4F04E48}"/>
              </a:ext>
            </a:extLst>
          </p:cNvPr>
          <p:cNvSpPr/>
          <p:nvPr/>
        </p:nvSpPr>
        <p:spPr>
          <a:xfrm>
            <a:off x="6319351" y="2001670"/>
            <a:ext cx="836023" cy="3454007"/>
          </a:xfrm>
          <a:prstGeom prst="leftBrace">
            <a:avLst>
              <a:gd name="adj1" fmla="val 33333"/>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76178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en-US" dirty="0"/>
              <a:t>CLASSIFICATION AND REGRESSION TREES (CART)</a:t>
            </a:r>
            <a:r>
              <a:rPr lang="it-GB" dirty="0"/>
              <a:t> </a:t>
            </a: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82485" y="3141508"/>
            <a:ext cx="4908549" cy="2737928"/>
          </a:xfrm>
        </p:spPr>
        <p:txBody>
          <a:bodyPr/>
          <a:lstStyle/>
          <a:p>
            <a:pPr algn="just">
              <a:lnSpc>
                <a:spcPct val="150000"/>
              </a:lnSpc>
            </a:pPr>
            <a:r>
              <a:rPr lang="en-GB" sz="1800" dirty="0">
                <a:solidFill>
                  <a:srgbClr val="000000"/>
                </a:solidFill>
                <a:latin typeface="Times New Roman" panose="02020603050405020304" pitchFamily="18" charset="0"/>
                <a:cs typeface="Times New Roman" panose="02020603050405020304" pitchFamily="18" charset="0"/>
              </a:rPr>
              <a:t>The CART approach distinguishes decision trees into two categories based on the response variable: we use </a:t>
            </a:r>
            <a:r>
              <a:rPr lang="en-GB" sz="1800" b="1" dirty="0">
                <a:solidFill>
                  <a:srgbClr val="C00000"/>
                </a:solidFill>
                <a:latin typeface="Times New Roman" panose="02020603050405020304" pitchFamily="18" charset="0"/>
                <a:cs typeface="Times New Roman" panose="02020603050405020304" pitchFamily="18" charset="0"/>
              </a:rPr>
              <a:t>classification trees </a:t>
            </a:r>
            <a:r>
              <a:rPr lang="en-GB" sz="1800" dirty="0">
                <a:solidFill>
                  <a:srgbClr val="000000"/>
                </a:solidFill>
                <a:latin typeface="Times New Roman" panose="02020603050405020304" pitchFamily="18" charset="0"/>
                <a:cs typeface="Times New Roman" panose="02020603050405020304" pitchFamily="18" charset="0"/>
              </a:rPr>
              <a:t>if the response variable is categorical while </a:t>
            </a:r>
            <a:r>
              <a:rPr lang="en-GB" sz="1800" b="1" dirty="0">
                <a:solidFill>
                  <a:srgbClr val="C00000"/>
                </a:solidFill>
                <a:latin typeface="Times New Roman" panose="02020603050405020304" pitchFamily="18" charset="0"/>
                <a:cs typeface="Times New Roman" panose="02020603050405020304" pitchFamily="18" charset="0"/>
              </a:rPr>
              <a:t>regression trees </a:t>
            </a:r>
            <a:r>
              <a:rPr lang="en-GB" sz="1800" dirty="0">
                <a:solidFill>
                  <a:srgbClr val="000000"/>
                </a:solidFill>
                <a:latin typeface="Times New Roman" panose="02020603050405020304" pitchFamily="18" charset="0"/>
                <a:cs typeface="Times New Roman" panose="02020603050405020304" pitchFamily="18" charset="0"/>
              </a:rPr>
              <a:t>will be used when the response variable is quantitative.</a:t>
            </a:r>
            <a:endParaRPr lang="it-IT" sz="1800" dirty="0">
              <a:solidFill>
                <a:srgbClr val="000000"/>
              </a:solidFill>
              <a:latin typeface="Times New Roman" panose="02020603050405020304" pitchFamily="18" charset="0"/>
              <a:cs typeface="Times New Roman" panose="02020603050405020304" pitchFamily="18" charset="0"/>
            </a:endParaRPr>
          </a:p>
        </p:txBody>
      </p:sp>
      <p:sp>
        <p:nvSpPr>
          <p:cNvPr id="13" name="Freccia a destra 12">
            <a:extLst>
              <a:ext uri="{FF2B5EF4-FFF2-40B4-BE49-F238E27FC236}">
                <a16:creationId xmlns:a16="http://schemas.microsoft.com/office/drawing/2014/main" id="{FA9D1DE0-BAB6-485F-B279-5C598C14F77F}"/>
              </a:ext>
            </a:extLst>
          </p:cNvPr>
          <p:cNvSpPr/>
          <p:nvPr/>
        </p:nvSpPr>
        <p:spPr>
          <a:xfrm>
            <a:off x="7980836" y="2381072"/>
            <a:ext cx="1186068" cy="313855"/>
          </a:xfrm>
          <a:prstGeom prst="rightArrow">
            <a:avLst>
              <a:gd name="adj1" fmla="val 50000"/>
              <a:gd name="adj2" fmla="val 583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85AC2D6A-3AC3-4D1C-8702-CE9A64CC6AA7}"/>
              </a:ext>
            </a:extLst>
          </p:cNvPr>
          <p:cNvSpPr/>
          <p:nvPr/>
        </p:nvSpPr>
        <p:spPr>
          <a:xfrm>
            <a:off x="9027637" y="2038195"/>
            <a:ext cx="2745989" cy="830997"/>
          </a:xfrm>
          <a:prstGeom prst="rect">
            <a:avLst/>
          </a:prstGeom>
        </p:spPr>
        <p:txBody>
          <a:bodyPr wrap="square">
            <a:spAutoFit/>
          </a:bodyPr>
          <a:lstStyle/>
          <a:p>
            <a:pPr algn="ctr"/>
            <a:r>
              <a:rPr lang="it-IT" sz="2400" dirty="0"/>
              <a:t>Target </a:t>
            </a:r>
            <a:r>
              <a:rPr lang="it-IT" sz="2400" dirty="0" err="1"/>
              <a:t>variable</a:t>
            </a:r>
            <a:r>
              <a:rPr lang="it-IT" sz="2400" dirty="0"/>
              <a:t>: CATEGORICAL</a:t>
            </a:r>
            <a:endParaRPr lang="it-IT" sz="2400" baseline="-25000" dirty="0"/>
          </a:p>
        </p:txBody>
      </p:sp>
      <p:sp>
        <p:nvSpPr>
          <p:cNvPr id="15" name="Rettangolo 14">
            <a:extLst>
              <a:ext uri="{FF2B5EF4-FFF2-40B4-BE49-F238E27FC236}">
                <a16:creationId xmlns:a16="http://schemas.microsoft.com/office/drawing/2014/main" id="{435B8A4C-6782-4EE2-89B2-951CF4FC39F2}"/>
              </a:ext>
            </a:extLst>
          </p:cNvPr>
          <p:cNvSpPr/>
          <p:nvPr/>
        </p:nvSpPr>
        <p:spPr>
          <a:xfrm>
            <a:off x="9166904" y="4560117"/>
            <a:ext cx="2557736" cy="830997"/>
          </a:xfrm>
          <a:prstGeom prst="rect">
            <a:avLst/>
          </a:prstGeom>
        </p:spPr>
        <p:txBody>
          <a:bodyPr wrap="square">
            <a:spAutoFit/>
          </a:bodyPr>
          <a:lstStyle/>
          <a:p>
            <a:pPr algn="ctr"/>
            <a:r>
              <a:rPr lang="it-IT" sz="2400" dirty="0"/>
              <a:t>Target </a:t>
            </a:r>
            <a:r>
              <a:rPr lang="it-IT" sz="2400" dirty="0" err="1"/>
              <a:t>variable</a:t>
            </a:r>
            <a:r>
              <a:rPr lang="it-IT" sz="2400" dirty="0"/>
              <a:t>: NUMERICAL</a:t>
            </a:r>
            <a:endParaRPr lang="it-IT" sz="2400" baseline="-25000" dirty="0"/>
          </a:p>
        </p:txBody>
      </p:sp>
      <p:sp>
        <p:nvSpPr>
          <p:cNvPr id="16" name="Rettangolo 15">
            <a:extLst>
              <a:ext uri="{FF2B5EF4-FFF2-40B4-BE49-F238E27FC236}">
                <a16:creationId xmlns:a16="http://schemas.microsoft.com/office/drawing/2014/main" id="{63F57EEF-58AA-43D2-956C-6FD5D22C0D40}"/>
              </a:ext>
            </a:extLst>
          </p:cNvPr>
          <p:cNvSpPr/>
          <p:nvPr/>
        </p:nvSpPr>
        <p:spPr>
          <a:xfrm>
            <a:off x="5036571" y="2202484"/>
            <a:ext cx="2745989" cy="492443"/>
          </a:xfrm>
          <a:prstGeom prst="rect">
            <a:avLst/>
          </a:prstGeom>
        </p:spPr>
        <p:txBody>
          <a:bodyPr wrap="square">
            <a:spAutoFit/>
          </a:bodyPr>
          <a:lstStyle/>
          <a:p>
            <a:pPr algn="just"/>
            <a:r>
              <a:rPr lang="it-IT" sz="2600" dirty="0" err="1">
                <a:solidFill>
                  <a:srgbClr val="0070C0"/>
                </a:solidFill>
              </a:rPr>
              <a:t>Classification</a:t>
            </a:r>
            <a:r>
              <a:rPr lang="it-IT" sz="2600" dirty="0">
                <a:solidFill>
                  <a:srgbClr val="0070C0"/>
                </a:solidFill>
              </a:rPr>
              <a:t> </a:t>
            </a:r>
            <a:r>
              <a:rPr lang="it-IT" sz="2600" dirty="0" err="1">
                <a:solidFill>
                  <a:srgbClr val="0070C0"/>
                </a:solidFill>
              </a:rPr>
              <a:t>trees</a:t>
            </a:r>
            <a:endParaRPr lang="it-IT" sz="2600" baseline="-25000" dirty="0">
              <a:solidFill>
                <a:srgbClr val="0070C0"/>
              </a:solidFill>
            </a:endParaRPr>
          </a:p>
        </p:txBody>
      </p:sp>
      <p:sp>
        <p:nvSpPr>
          <p:cNvPr id="17" name="Rettangolo 16">
            <a:extLst>
              <a:ext uri="{FF2B5EF4-FFF2-40B4-BE49-F238E27FC236}">
                <a16:creationId xmlns:a16="http://schemas.microsoft.com/office/drawing/2014/main" id="{9883BA44-4BE1-4FED-BA28-A5E9E46CA798}"/>
              </a:ext>
            </a:extLst>
          </p:cNvPr>
          <p:cNvSpPr/>
          <p:nvPr/>
        </p:nvSpPr>
        <p:spPr>
          <a:xfrm>
            <a:off x="5270174" y="4691577"/>
            <a:ext cx="2898466" cy="461665"/>
          </a:xfrm>
          <a:prstGeom prst="rect">
            <a:avLst/>
          </a:prstGeom>
        </p:spPr>
        <p:txBody>
          <a:bodyPr wrap="square">
            <a:spAutoFit/>
          </a:bodyPr>
          <a:lstStyle/>
          <a:p>
            <a:pPr algn="just"/>
            <a:r>
              <a:rPr lang="it-IT" sz="2400" dirty="0" err="1">
                <a:solidFill>
                  <a:srgbClr val="0070C0"/>
                </a:solidFill>
              </a:rPr>
              <a:t>Regression</a:t>
            </a:r>
            <a:r>
              <a:rPr lang="it-IT" sz="2400" dirty="0">
                <a:solidFill>
                  <a:srgbClr val="0070C0"/>
                </a:solidFill>
              </a:rPr>
              <a:t> </a:t>
            </a:r>
            <a:r>
              <a:rPr lang="it-IT" sz="2400" dirty="0" err="1">
                <a:solidFill>
                  <a:srgbClr val="0070C0"/>
                </a:solidFill>
              </a:rPr>
              <a:t>trees</a:t>
            </a:r>
            <a:endParaRPr lang="it-IT" sz="2400" baseline="-25000" dirty="0">
              <a:solidFill>
                <a:srgbClr val="0070C0"/>
              </a:solidFill>
            </a:endParaRPr>
          </a:p>
        </p:txBody>
      </p:sp>
      <p:sp>
        <p:nvSpPr>
          <p:cNvPr id="18" name="Freccia a destra 17">
            <a:extLst>
              <a:ext uri="{FF2B5EF4-FFF2-40B4-BE49-F238E27FC236}">
                <a16:creationId xmlns:a16="http://schemas.microsoft.com/office/drawing/2014/main" id="{6618B6CB-0138-4FF5-A232-EFBAAA36B4F6}"/>
              </a:ext>
            </a:extLst>
          </p:cNvPr>
          <p:cNvSpPr/>
          <p:nvPr/>
        </p:nvSpPr>
        <p:spPr>
          <a:xfrm>
            <a:off x="7782560" y="4691578"/>
            <a:ext cx="1384344" cy="461664"/>
          </a:xfrm>
          <a:prstGeom prst="rightArrow">
            <a:avLst>
              <a:gd name="adj1" fmla="val 50000"/>
              <a:gd name="adj2" fmla="val 583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05229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316913"/>
            <a:ext cx="6260177" cy="464602"/>
          </a:xfrm>
        </p:spPr>
        <p:txBody>
          <a:bodyPr/>
          <a:lstStyle/>
          <a:p>
            <a:r>
              <a:rPr lang="it-IT" dirty="0" err="1"/>
              <a:t>Classification</a:t>
            </a:r>
            <a:r>
              <a:rPr lang="it-IT" dirty="0"/>
              <a:t> </a:t>
            </a:r>
            <a:r>
              <a:rPr lang="it-IT" dirty="0" err="1"/>
              <a:t>tree</a:t>
            </a:r>
            <a:r>
              <a:rPr lang="it-IT" dirty="0"/>
              <a:t>: </a:t>
            </a:r>
            <a:r>
              <a:rPr lang="it-IT" dirty="0" err="1"/>
              <a:t>Growth</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68924" y="2411660"/>
            <a:ext cx="5834712" cy="2737928"/>
          </a:xfrm>
        </p:spPr>
        <p:txBody>
          <a:bodyPr/>
          <a:lstStyle/>
          <a:p>
            <a:pPr algn="just">
              <a:lnSpc>
                <a:spcPct val="150000"/>
              </a:lnSpc>
            </a:pPr>
            <a:r>
              <a:rPr lang="en-GB" sz="1400" dirty="0">
                <a:solidFill>
                  <a:srgbClr val="292929"/>
                </a:solidFill>
                <a:latin typeface="Arial" panose="020B0604020202020204" pitchFamily="34" charset="0"/>
              </a:rPr>
              <a:t>The construction of a classification tree, with respect to a response variable Y with k categories (y</a:t>
            </a:r>
            <a:r>
              <a:rPr lang="en-GB" sz="1400" baseline="-25000" dirty="0">
                <a:solidFill>
                  <a:srgbClr val="292929"/>
                </a:solidFill>
                <a:latin typeface="Arial" panose="020B0604020202020204" pitchFamily="34" charset="0"/>
              </a:rPr>
              <a:t>1</a:t>
            </a:r>
            <a:r>
              <a:rPr lang="en-GB" sz="1400" dirty="0">
                <a:solidFill>
                  <a:srgbClr val="292929"/>
                </a:solidFill>
                <a:latin typeface="Arial" panose="020B0604020202020204" pitchFamily="34" charset="0"/>
              </a:rPr>
              <a:t>, y</a:t>
            </a:r>
            <a:r>
              <a:rPr lang="en-GB" sz="1400" baseline="-25000" dirty="0">
                <a:solidFill>
                  <a:srgbClr val="292929"/>
                </a:solidFill>
                <a:latin typeface="Arial" panose="020B0604020202020204" pitchFamily="34" charset="0"/>
              </a:rPr>
              <a:t>2</a:t>
            </a:r>
            <a:r>
              <a:rPr lang="en-GB" sz="1400" dirty="0">
                <a:solidFill>
                  <a:srgbClr val="292929"/>
                </a:solidFill>
                <a:latin typeface="Arial" panose="020B0604020202020204" pitchFamily="34" charset="0"/>
              </a:rPr>
              <a:t>, …. </a:t>
            </a:r>
            <a:r>
              <a:rPr lang="en-GB" sz="1400" dirty="0" err="1">
                <a:solidFill>
                  <a:srgbClr val="292929"/>
                </a:solidFill>
                <a:latin typeface="Arial" panose="020B0604020202020204" pitchFamily="34" charset="0"/>
              </a:rPr>
              <a:t>y</a:t>
            </a:r>
            <a:r>
              <a:rPr lang="en-GB" sz="1400" baseline="-25000" dirty="0" err="1">
                <a:solidFill>
                  <a:srgbClr val="292929"/>
                </a:solidFill>
                <a:latin typeface="Arial" panose="020B0604020202020204" pitchFamily="34" charset="0"/>
              </a:rPr>
              <a:t>j</a:t>
            </a:r>
            <a:r>
              <a:rPr lang="en-GB" sz="1400" dirty="0">
                <a:solidFill>
                  <a:srgbClr val="292929"/>
                </a:solidFill>
                <a:latin typeface="Arial" panose="020B0604020202020204" pitchFamily="34" charset="0"/>
              </a:rPr>
              <a:t>..., </a:t>
            </a:r>
            <a:r>
              <a:rPr lang="en-GB" sz="1400" dirty="0" err="1">
                <a:solidFill>
                  <a:srgbClr val="292929"/>
                </a:solidFill>
                <a:latin typeface="Arial" panose="020B0604020202020204" pitchFamily="34" charset="0"/>
              </a:rPr>
              <a:t>y</a:t>
            </a:r>
            <a:r>
              <a:rPr lang="en-GB" sz="1400" baseline="-25000" dirty="0" err="1">
                <a:solidFill>
                  <a:srgbClr val="292929"/>
                </a:solidFill>
                <a:latin typeface="Arial" panose="020B0604020202020204" pitchFamily="34" charset="0"/>
              </a:rPr>
              <a:t>k</a:t>
            </a:r>
            <a:r>
              <a:rPr lang="en-GB" sz="1400" dirty="0">
                <a:solidFill>
                  <a:srgbClr val="292929"/>
                </a:solidFill>
                <a:latin typeface="Arial" panose="020B0604020202020204" pitchFamily="34" charset="0"/>
              </a:rPr>
              <a:t>), takes place through a series of splits to minimize the impurity of each node. The impurity of a node refers to the heterogeneity of the units within it with respect to the categories (values) of the response variable.</a:t>
            </a:r>
            <a:endParaRPr lang="it-IT" sz="1400" dirty="0">
              <a:solidFill>
                <a:srgbClr val="292929"/>
              </a:solidFill>
              <a:latin typeface="Arial" panose="020B0604020202020204" pitchFamily="34" charset="0"/>
            </a:endParaRPr>
          </a:p>
          <a:p>
            <a:pPr algn="just">
              <a:lnSpc>
                <a:spcPct val="150000"/>
              </a:lnSpc>
            </a:pPr>
            <a:r>
              <a:rPr lang="en-GB" sz="1400" dirty="0">
                <a:solidFill>
                  <a:srgbClr val="292929"/>
                </a:solidFill>
                <a:latin typeface="Arial" panose="020B0604020202020204" pitchFamily="34" charset="0"/>
              </a:rPr>
              <a:t>The impurity will be between zero when the node is pure (all units have the same value of Y or there is only one unit in the node). On the contrary, the </a:t>
            </a:r>
            <a:r>
              <a:rPr lang="en-GB" sz="1400" dirty="0">
                <a:solidFill>
                  <a:srgbClr val="C00000"/>
                </a:solidFill>
                <a:latin typeface="Arial" panose="020B0604020202020204" pitchFamily="34" charset="0"/>
              </a:rPr>
              <a:t>max level that the impurity can assume is observed if each j-</a:t>
            </a:r>
            <a:r>
              <a:rPr lang="en-GB" sz="1400" dirty="0" err="1">
                <a:solidFill>
                  <a:srgbClr val="C00000"/>
                </a:solidFill>
                <a:latin typeface="Arial" panose="020B0604020202020204" pitchFamily="34" charset="0"/>
              </a:rPr>
              <a:t>th</a:t>
            </a:r>
            <a:r>
              <a:rPr lang="en-GB" sz="1400" dirty="0">
                <a:solidFill>
                  <a:srgbClr val="C00000"/>
                </a:solidFill>
                <a:latin typeface="Arial" panose="020B0604020202020204" pitchFamily="34" charset="0"/>
              </a:rPr>
              <a:t> mode of Y is found for a proportion of n / k of units (where k is the total number of Y categories)</a:t>
            </a:r>
            <a:endParaRPr lang="it-IT" sz="1400" dirty="0">
              <a:solidFill>
                <a:srgbClr val="C00000"/>
              </a:solidFill>
              <a:latin typeface="Arial" panose="020B0604020202020204" pitchFamily="34" charset="0"/>
            </a:endParaRPr>
          </a:p>
        </p:txBody>
      </p:sp>
      <p:sp>
        <p:nvSpPr>
          <p:cNvPr id="6" name="Rettangolo 5">
            <a:extLst>
              <a:ext uri="{FF2B5EF4-FFF2-40B4-BE49-F238E27FC236}">
                <a16:creationId xmlns:a16="http://schemas.microsoft.com/office/drawing/2014/main" id="{0012DACA-3F18-4587-A4A6-013BD7F69598}"/>
              </a:ext>
            </a:extLst>
          </p:cNvPr>
          <p:cNvSpPr/>
          <p:nvPr/>
        </p:nvSpPr>
        <p:spPr>
          <a:xfrm>
            <a:off x="9042399" y="1257260"/>
            <a:ext cx="2991243" cy="1200329"/>
          </a:xfrm>
          <a:prstGeom prst="rect">
            <a:avLst/>
          </a:prstGeom>
        </p:spPr>
        <p:txBody>
          <a:bodyPr wrap="square">
            <a:spAutoFit/>
          </a:bodyPr>
          <a:lstStyle/>
          <a:p>
            <a:pPr algn="ctr"/>
            <a:r>
              <a:rPr lang="en-US" sz="2400" b="1" dirty="0">
                <a:solidFill>
                  <a:srgbClr val="0070C0"/>
                </a:solidFill>
              </a:rPr>
              <a:t>No impurity</a:t>
            </a:r>
            <a:endParaRPr lang="en-US" sz="2400" dirty="0">
              <a:solidFill>
                <a:srgbClr val="0070C0"/>
              </a:solidFill>
            </a:endParaRPr>
          </a:p>
          <a:p>
            <a:pPr algn="just"/>
            <a:r>
              <a:rPr lang="en-US" sz="1600" dirty="0"/>
              <a:t>all the units of node t show the same value of the target variable Y</a:t>
            </a:r>
          </a:p>
        </p:txBody>
      </p:sp>
      <p:sp>
        <p:nvSpPr>
          <p:cNvPr id="7" name="Rettangolo 6">
            <a:extLst>
              <a:ext uri="{FF2B5EF4-FFF2-40B4-BE49-F238E27FC236}">
                <a16:creationId xmlns:a16="http://schemas.microsoft.com/office/drawing/2014/main" id="{A827020B-8919-4232-9F23-ACEAC35CBCDC}"/>
              </a:ext>
            </a:extLst>
          </p:cNvPr>
          <p:cNvSpPr/>
          <p:nvPr/>
        </p:nvSpPr>
        <p:spPr>
          <a:xfrm>
            <a:off x="9042399" y="4821932"/>
            <a:ext cx="2991245" cy="1200329"/>
          </a:xfrm>
          <a:prstGeom prst="rect">
            <a:avLst/>
          </a:prstGeom>
        </p:spPr>
        <p:txBody>
          <a:bodyPr wrap="square">
            <a:spAutoFit/>
          </a:bodyPr>
          <a:lstStyle/>
          <a:p>
            <a:pPr algn="ctr"/>
            <a:r>
              <a:rPr lang="en-US" sz="2400" b="1" dirty="0">
                <a:solidFill>
                  <a:srgbClr val="0070C0"/>
                </a:solidFill>
              </a:rPr>
              <a:t>MAX impurity</a:t>
            </a:r>
          </a:p>
          <a:p>
            <a:pPr algn="just"/>
            <a:r>
              <a:rPr lang="en-US" sz="1600" dirty="0"/>
              <a:t>(within the node t, each j-</a:t>
            </a:r>
            <a:r>
              <a:rPr lang="en-US" sz="1600" dirty="0" err="1"/>
              <a:t>th</a:t>
            </a:r>
            <a:r>
              <a:rPr lang="en-US" sz="1600" dirty="0"/>
              <a:t> value of the variable Y is observed for a number of units equal to n / j)</a:t>
            </a:r>
          </a:p>
        </p:txBody>
      </p:sp>
      <p:sp>
        <p:nvSpPr>
          <p:cNvPr id="8" name="Freccia in giù 7">
            <a:extLst>
              <a:ext uri="{FF2B5EF4-FFF2-40B4-BE49-F238E27FC236}">
                <a16:creationId xmlns:a16="http://schemas.microsoft.com/office/drawing/2014/main" id="{E4F301D9-285F-4C59-8C2E-830B99000005}"/>
              </a:ext>
            </a:extLst>
          </p:cNvPr>
          <p:cNvSpPr/>
          <p:nvPr/>
        </p:nvSpPr>
        <p:spPr>
          <a:xfrm>
            <a:off x="9953876" y="3055636"/>
            <a:ext cx="574766" cy="1449977"/>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Freccia in giù 8">
            <a:extLst>
              <a:ext uri="{FF2B5EF4-FFF2-40B4-BE49-F238E27FC236}">
                <a16:creationId xmlns:a16="http://schemas.microsoft.com/office/drawing/2014/main" id="{2766BA3B-4448-4727-BC5F-C15174DEB2DD}"/>
              </a:ext>
            </a:extLst>
          </p:cNvPr>
          <p:cNvSpPr/>
          <p:nvPr/>
        </p:nvSpPr>
        <p:spPr>
          <a:xfrm rot="10800000">
            <a:off x="10528642" y="2574830"/>
            <a:ext cx="574766" cy="1449977"/>
          </a:xfrm>
          <a:prstGeom prst="down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0" name="Rettangolo 9">
            <a:extLst>
              <a:ext uri="{FF2B5EF4-FFF2-40B4-BE49-F238E27FC236}">
                <a16:creationId xmlns:a16="http://schemas.microsoft.com/office/drawing/2014/main" id="{C79884A5-8F59-4797-8256-60DD3B6AF1CC}"/>
              </a:ext>
            </a:extLst>
          </p:cNvPr>
          <p:cNvSpPr/>
          <p:nvPr/>
        </p:nvSpPr>
        <p:spPr>
          <a:xfrm>
            <a:off x="6255285" y="3342091"/>
            <a:ext cx="1725152" cy="707886"/>
          </a:xfrm>
          <a:prstGeom prst="rect">
            <a:avLst/>
          </a:prstGeom>
        </p:spPr>
        <p:txBody>
          <a:bodyPr wrap="none">
            <a:spAutoFit/>
          </a:bodyPr>
          <a:lstStyle/>
          <a:p>
            <a:pPr algn="ctr"/>
            <a:r>
              <a:rPr lang="en-US" sz="2000" b="1" dirty="0">
                <a:solidFill>
                  <a:srgbClr val="0070C0"/>
                </a:solidFill>
              </a:rPr>
              <a:t>Minimizing</a:t>
            </a:r>
          </a:p>
          <a:p>
            <a:r>
              <a:rPr lang="en-US" sz="2000" b="1" dirty="0">
                <a:solidFill>
                  <a:srgbClr val="0070C0"/>
                </a:solidFill>
              </a:rPr>
              <a:t>the  IMPURITY</a:t>
            </a:r>
            <a:endParaRPr lang="it-IT" sz="2000" b="1" dirty="0">
              <a:solidFill>
                <a:srgbClr val="0070C0"/>
              </a:solidFill>
            </a:endParaRPr>
          </a:p>
        </p:txBody>
      </p:sp>
      <p:sp>
        <p:nvSpPr>
          <p:cNvPr id="11" name="Parentesi graffa aperta 10">
            <a:extLst>
              <a:ext uri="{FF2B5EF4-FFF2-40B4-BE49-F238E27FC236}">
                <a16:creationId xmlns:a16="http://schemas.microsoft.com/office/drawing/2014/main" id="{3EE55F42-8EF0-4F4B-A2C4-DA1E6993F4A2}"/>
              </a:ext>
            </a:extLst>
          </p:cNvPr>
          <p:cNvSpPr/>
          <p:nvPr/>
        </p:nvSpPr>
        <p:spPr>
          <a:xfrm>
            <a:off x="8017205" y="1422400"/>
            <a:ext cx="1108463" cy="4547268"/>
          </a:xfrm>
          <a:prstGeom prst="leftBrace">
            <a:avLst>
              <a:gd name="adj1" fmla="val 38154"/>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717269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1316913"/>
            <a:ext cx="6260177" cy="464602"/>
          </a:xfrm>
        </p:spPr>
        <p:txBody>
          <a:bodyPr/>
          <a:lstStyle/>
          <a:p>
            <a:r>
              <a:rPr lang="it-IT" dirty="0" err="1"/>
              <a:t>Classification</a:t>
            </a:r>
            <a:r>
              <a:rPr lang="it-IT" dirty="0"/>
              <a:t> </a:t>
            </a:r>
            <a:r>
              <a:rPr lang="it-IT" dirty="0" err="1"/>
              <a:t>tree</a:t>
            </a:r>
            <a:r>
              <a:rPr lang="it-IT" dirty="0"/>
              <a:t>: </a:t>
            </a:r>
            <a:r>
              <a:rPr lang="it-IT" dirty="0" err="1"/>
              <a:t>Growth</a:t>
            </a:r>
            <a:endParaRPr lang="it-GB" dirty="0"/>
          </a:p>
        </p:txBody>
      </p:sp>
      <p:sp>
        <p:nvSpPr>
          <p:cNvPr id="3" name="Rettangolo 2">
            <a:extLst>
              <a:ext uri="{FF2B5EF4-FFF2-40B4-BE49-F238E27FC236}">
                <a16:creationId xmlns:a16="http://schemas.microsoft.com/office/drawing/2014/main" id="{DEBFE2AD-D070-499B-94BB-927AE2021154}"/>
              </a:ext>
            </a:extLst>
          </p:cNvPr>
          <p:cNvSpPr/>
          <p:nvPr/>
        </p:nvSpPr>
        <p:spPr>
          <a:xfrm>
            <a:off x="6576788" y="1312888"/>
            <a:ext cx="5079612" cy="50654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09469" y="2395498"/>
            <a:ext cx="5603405" cy="3727445"/>
          </a:xfrm>
        </p:spPr>
        <p: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The splitting algorithm will compare with respect to an impurity measure (such as the Gini heterogeneity index or the Shannon entropy index) all possible splits that can be performed for all the possible dichotomizations of the predictors X</a:t>
            </a:r>
            <a:r>
              <a:rPr lang="en-US" sz="1500" baseline="-25000" dirty="0">
                <a:solidFill>
                  <a:srgbClr val="292929"/>
                </a:solidFill>
                <a:latin typeface="Arial" panose="020B0604020202020204" pitchFamily="34" charset="0"/>
              </a:rPr>
              <a:t>1</a:t>
            </a:r>
            <a:r>
              <a:rPr lang="en-US" sz="1500" dirty="0">
                <a:solidFill>
                  <a:srgbClr val="292929"/>
                </a:solidFill>
                <a:latin typeface="Arial" panose="020B0604020202020204" pitchFamily="34" charset="0"/>
              </a:rPr>
              <a:t>, X</a:t>
            </a:r>
            <a:r>
              <a:rPr lang="en-US" sz="1500" baseline="-25000" dirty="0">
                <a:solidFill>
                  <a:srgbClr val="292929"/>
                </a:solidFill>
                <a:latin typeface="Arial" panose="020B0604020202020204" pitchFamily="34" charset="0"/>
              </a:rPr>
              <a:t>2</a:t>
            </a:r>
            <a:r>
              <a:rPr lang="en-US" sz="1500" dirty="0">
                <a:solidFill>
                  <a:srgbClr val="292929"/>
                </a:solidFill>
                <a:latin typeface="Arial" panose="020B0604020202020204" pitchFamily="34" charset="0"/>
              </a:rPr>
              <a:t>, .... , </a:t>
            </a:r>
            <a:r>
              <a:rPr lang="en-US" sz="1500" dirty="0" err="1">
                <a:solidFill>
                  <a:srgbClr val="292929"/>
                </a:solidFill>
                <a:latin typeface="Arial" panose="020B0604020202020204" pitchFamily="34" charset="0"/>
              </a:rPr>
              <a:t>X</a:t>
            </a:r>
            <a:r>
              <a:rPr lang="en-US" sz="1500" baseline="-25000" dirty="0" err="1">
                <a:solidFill>
                  <a:srgbClr val="292929"/>
                </a:solidFill>
                <a:latin typeface="Arial" panose="020B0604020202020204" pitchFamily="34" charset="0"/>
              </a:rPr>
              <a:t>n</a:t>
            </a:r>
            <a:endParaRPr lang="en-US" sz="1500" dirty="0">
              <a:solidFill>
                <a:srgbClr val="292929"/>
              </a:solidFill>
              <a:latin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US" sz="1500" dirty="0">
              <a:solidFill>
                <a:srgbClr val="292929"/>
              </a:solidFill>
              <a:latin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The decrease in impurities is calculated as the difference between the impurity of a node compared to the impurity of the two potential internal nodes (right and left node) that are generated, obviously weighting the sum of the impurities by the relative frequencies of the single nodes.</a:t>
            </a:r>
          </a:p>
        </p:txBody>
      </p:sp>
      <p:sp>
        <p:nvSpPr>
          <p:cNvPr id="12" name="Rettangolo 11">
            <a:extLst>
              <a:ext uri="{FF2B5EF4-FFF2-40B4-BE49-F238E27FC236}">
                <a16:creationId xmlns:a16="http://schemas.microsoft.com/office/drawing/2014/main" id="{3679041D-0653-4C3C-9235-979EF5EBF60B}"/>
              </a:ext>
            </a:extLst>
          </p:cNvPr>
          <p:cNvSpPr/>
          <p:nvPr/>
        </p:nvSpPr>
        <p:spPr>
          <a:xfrm>
            <a:off x="6576788" y="1428925"/>
            <a:ext cx="5069773" cy="646331"/>
          </a:xfrm>
          <a:prstGeom prst="rect">
            <a:avLst/>
          </a:prstGeom>
        </p:spPr>
        <p:txBody>
          <a:bodyPr wrap="square">
            <a:spAutoFit/>
          </a:bodyPr>
          <a:lstStyle/>
          <a:p>
            <a:pPr algn="ctr"/>
            <a:r>
              <a:rPr lang="it-IT" dirty="0" err="1"/>
              <a:t>Impurity</a:t>
            </a:r>
            <a:r>
              <a:rPr lang="it-IT" dirty="0"/>
              <a:t> </a:t>
            </a:r>
            <a:r>
              <a:rPr lang="it-IT" dirty="0" err="1"/>
              <a:t>measure</a:t>
            </a:r>
            <a:r>
              <a:rPr lang="it-IT" dirty="0"/>
              <a:t>:  </a:t>
            </a:r>
          </a:p>
          <a:p>
            <a:pPr algn="ctr"/>
            <a:r>
              <a:rPr lang="it-IT" b="1" dirty="0">
                <a:solidFill>
                  <a:srgbClr val="C00000"/>
                </a:solidFill>
              </a:rPr>
              <a:t>GINI </a:t>
            </a:r>
            <a:r>
              <a:rPr lang="it-IT" b="1" dirty="0" err="1">
                <a:solidFill>
                  <a:srgbClr val="C00000"/>
                </a:solidFill>
              </a:rPr>
              <a:t>heterogeneity</a:t>
            </a:r>
            <a:r>
              <a:rPr lang="it-IT" b="1" dirty="0">
                <a:solidFill>
                  <a:srgbClr val="C00000"/>
                </a:solidFill>
              </a:rPr>
              <a:t> index</a:t>
            </a:r>
            <a:endParaRPr lang="it-IT" b="1" baseline="-25000" dirty="0">
              <a:solidFill>
                <a:srgbClr val="C00000"/>
              </a:solidFill>
            </a:endParaRPr>
          </a:p>
        </p:txBody>
      </p:sp>
      <mc:AlternateContent xmlns:mc="http://schemas.openxmlformats.org/markup-compatibility/2006" xmlns:a14="http://schemas.microsoft.com/office/drawing/2010/main">
        <mc:Choice Requires="a14">
          <p:sp>
            <p:nvSpPr>
              <p:cNvPr id="13" name="Rettangolo 12">
                <a:extLst>
                  <a:ext uri="{FF2B5EF4-FFF2-40B4-BE49-F238E27FC236}">
                    <a16:creationId xmlns:a16="http://schemas.microsoft.com/office/drawing/2014/main" id="{7E11C572-819A-4E97-B5F1-19A543BA9344}"/>
                  </a:ext>
                </a:extLst>
              </p:cNvPr>
              <p:cNvSpPr/>
              <p:nvPr/>
            </p:nvSpPr>
            <p:spPr>
              <a:xfrm>
                <a:off x="4884123" y="2100233"/>
                <a:ext cx="8455102" cy="9121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it-IT" b="0" i="0" smtClean="0">
                          <a:latin typeface="Cambria Math" panose="02040503050406030204" pitchFamily="18" charset="0"/>
                        </a:rPr>
                        <m:t>imp</m:t>
                      </m:r>
                      <m:d>
                        <m:dPr>
                          <m:ctrlPr>
                            <a:rPr lang="it-IT" b="0" i="1" smtClean="0">
                              <a:latin typeface="Cambria Math" panose="02040503050406030204" pitchFamily="18" charset="0"/>
                            </a:rPr>
                          </m:ctrlPr>
                        </m:dPr>
                        <m:e>
                          <m:r>
                            <m:rPr>
                              <m:sty m:val="p"/>
                            </m:rPr>
                            <a:rPr lang="it-IT" b="0" i="0" smtClean="0">
                              <a:latin typeface="Cambria Math" panose="02040503050406030204" pitchFamily="18" charset="0"/>
                            </a:rPr>
                            <m:t>t</m:t>
                          </m:r>
                        </m:e>
                      </m:d>
                      <m:r>
                        <a:rPr lang="it-IT" b="0" i="0" smtClean="0">
                          <a:latin typeface="Cambria Math" panose="02040503050406030204" pitchFamily="18" charset="0"/>
                        </a:rPr>
                        <m:t>=</m:t>
                      </m:r>
                      <m:r>
                        <a:rPr lang="it-IT" b="0" i="1" smtClean="0">
                          <a:latin typeface="Cambria Math" panose="02040503050406030204" pitchFamily="18" charset="0"/>
                        </a:rPr>
                        <m:t>1−</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𝑗</m:t>
                          </m:r>
                        </m:sup>
                        <m:e>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𝑓</m:t>
                              </m:r>
                            </m:e>
                            <m:sub>
                              <m:r>
                                <a:rPr lang="it-IT" b="0" i="1" smtClean="0">
                                  <a:latin typeface="Cambria Math" panose="02040503050406030204" pitchFamily="18" charset="0"/>
                                </a:rPr>
                                <m:t>𝑗</m:t>
                              </m:r>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𝑡</m:t>
                                  </m:r>
                                </m:e>
                              </m:d>
                            </m:sub>
                            <m:sup>
                              <m:r>
                                <a:rPr lang="it-IT" b="0" i="1" smtClean="0">
                                  <a:latin typeface="Cambria Math" panose="02040503050406030204" pitchFamily="18" charset="0"/>
                                </a:rPr>
                                <m:t>2</m:t>
                              </m:r>
                            </m:sup>
                          </m:sSubSup>
                        </m:e>
                      </m:nary>
                    </m:oMath>
                  </m:oMathPara>
                </a14:m>
                <a:endParaRPr lang="it-IT" sz="1200" dirty="0"/>
              </a:p>
            </p:txBody>
          </p:sp>
        </mc:Choice>
        <mc:Fallback xmlns="">
          <p:sp>
            <p:nvSpPr>
              <p:cNvPr id="13" name="Rettangolo 12">
                <a:extLst>
                  <a:ext uri="{FF2B5EF4-FFF2-40B4-BE49-F238E27FC236}">
                    <a16:creationId xmlns:a16="http://schemas.microsoft.com/office/drawing/2014/main" id="{7E11C572-819A-4E97-B5F1-19A543BA9344}"/>
                  </a:ext>
                </a:extLst>
              </p:cNvPr>
              <p:cNvSpPr>
                <a:spLocks noRot="1" noChangeAspect="1" noMove="1" noResize="1" noEditPoints="1" noAdjustHandles="1" noChangeArrowheads="1" noChangeShapeType="1" noTextEdit="1"/>
              </p:cNvSpPr>
              <p:nvPr/>
            </p:nvSpPr>
            <p:spPr>
              <a:xfrm>
                <a:off x="4884123" y="2100233"/>
                <a:ext cx="8455102" cy="912173"/>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Rettangolo 13">
                <a:extLst>
                  <a:ext uri="{FF2B5EF4-FFF2-40B4-BE49-F238E27FC236}">
                    <a16:creationId xmlns:a16="http://schemas.microsoft.com/office/drawing/2014/main" id="{B80C6566-33CA-4E98-96DA-C8DFC43BBCE6}"/>
                  </a:ext>
                </a:extLst>
              </p:cNvPr>
              <p:cNvSpPr/>
              <p:nvPr/>
            </p:nvSpPr>
            <p:spPr>
              <a:xfrm>
                <a:off x="6566949" y="4312908"/>
                <a:ext cx="51816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𝑖𝑚𝑝</m:t>
                      </m:r>
                      <m:d>
                        <m:dPr>
                          <m:ctrlPr>
                            <a:rPr lang="it-IT" b="0" i="1" smtClean="0">
                              <a:latin typeface="Cambria Math" panose="02040503050406030204" pitchFamily="18" charset="0"/>
                            </a:rPr>
                          </m:ctrlPr>
                        </m:dPr>
                        <m:e>
                          <m:r>
                            <m:rPr>
                              <m:sty m:val="p"/>
                            </m:rPr>
                            <a:rPr lang="it-IT" b="0" i="0" smtClean="0">
                              <a:latin typeface="Cambria Math" panose="02040503050406030204" pitchFamily="18" charset="0"/>
                            </a:rPr>
                            <m:t>s</m:t>
                          </m:r>
                          <m:r>
                            <a:rPr lang="it-IT" b="0" i="0" smtClean="0">
                              <a:latin typeface="Cambria Math" panose="02040503050406030204" pitchFamily="18" charset="0"/>
                            </a:rPr>
                            <m:t>,</m:t>
                          </m:r>
                          <m:r>
                            <a:rPr lang="it-IT" i="1">
                              <a:latin typeface="Cambria Math" panose="02040503050406030204" pitchFamily="18" charset="0"/>
                            </a:rPr>
                            <m:t>𝑡</m:t>
                          </m:r>
                        </m:e>
                      </m:d>
                      <m:r>
                        <a:rPr lang="it-IT" b="0" i="0" smtClean="0">
                          <a:latin typeface="Cambria Math" panose="02040503050406030204" pitchFamily="18" charset="0"/>
                        </a:rPr>
                        <m:t>=</m:t>
                      </m:r>
                      <m:r>
                        <a:rPr lang="it-IT" i="1">
                          <a:latin typeface="Cambria Math" panose="02040503050406030204" pitchFamily="18" charset="0"/>
                          <a:ea typeface="Cambria Math" panose="02040503050406030204" pitchFamily="18" charset="0"/>
                        </a:rPr>
                        <m:t>𝑖𝑚𝑝</m:t>
                      </m:r>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𝑓</m:t>
                          </m:r>
                        </m:e>
                        <m:sub>
                          <m:r>
                            <a:rPr lang="it-IT" b="0" i="1" smtClean="0">
                              <a:latin typeface="Cambria Math" panose="02040503050406030204" pitchFamily="18" charset="0"/>
                            </a:rPr>
                            <m:t>𝑙</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𝑖𝑚𝑝</m:t>
                      </m:r>
                      <m:d>
                        <m:dPr>
                          <m:ctrlPr>
                            <a:rPr lang="it-IT" b="0" i="1" smtClean="0">
                              <a:latin typeface="Cambria Math" panose="02040503050406030204" pitchFamily="18" charset="0"/>
                              <a:ea typeface="Cambria Math" panose="02040503050406030204" pitchFamily="18" charset="0"/>
                            </a:rPr>
                          </m:ctrlPr>
                        </m:dPr>
                        <m:e>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𝑡</m:t>
                              </m:r>
                            </m:e>
                            <m:sub>
                              <m:r>
                                <a:rPr lang="it-IT" b="0" i="1" smtClean="0">
                                  <a:latin typeface="Cambria Math" panose="02040503050406030204" pitchFamily="18" charset="0"/>
                                  <a:ea typeface="Cambria Math" panose="02040503050406030204" pitchFamily="18" charset="0"/>
                                </a:rPr>
                                <m:t>𝑙</m:t>
                              </m:r>
                            </m:sub>
                          </m:sSub>
                        </m:e>
                      </m:d>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𝑓</m:t>
                          </m:r>
                        </m:e>
                        <m:sub>
                          <m:r>
                            <a:rPr lang="it-IT" b="0" i="1" smtClean="0">
                              <a:latin typeface="Cambria Math" panose="02040503050406030204" pitchFamily="18" charset="0"/>
                            </a:rPr>
                            <m:t>𝑟</m:t>
                          </m:r>
                        </m:sub>
                      </m:sSub>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𝑖𝑚𝑝</m:t>
                      </m:r>
                      <m:d>
                        <m:dPr>
                          <m:ctrlPr>
                            <a:rPr lang="it-IT" i="1">
                              <a:latin typeface="Cambria Math" panose="02040503050406030204" pitchFamily="18" charset="0"/>
                              <a:ea typeface="Cambria Math" panose="02040503050406030204" pitchFamily="18" charset="0"/>
                            </a:rPr>
                          </m:ctrlPr>
                        </m:dPr>
                        <m:e>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𝑡</m:t>
                              </m:r>
                            </m:e>
                            <m:sub>
                              <m:r>
                                <a:rPr lang="it-IT" b="0" i="1" smtClean="0">
                                  <a:latin typeface="Cambria Math" panose="02040503050406030204" pitchFamily="18" charset="0"/>
                                  <a:ea typeface="Cambria Math" panose="02040503050406030204" pitchFamily="18" charset="0"/>
                                </a:rPr>
                                <m:t>𝑅</m:t>
                              </m:r>
                            </m:sub>
                          </m:sSub>
                        </m:e>
                      </m:d>
                    </m:oMath>
                  </m:oMathPara>
                </a14:m>
                <a:endParaRPr lang="it-IT" dirty="0"/>
              </a:p>
            </p:txBody>
          </p:sp>
        </mc:Choice>
        <mc:Fallback xmlns="">
          <p:sp>
            <p:nvSpPr>
              <p:cNvPr id="14" name="Rettangolo 13">
                <a:extLst>
                  <a:ext uri="{FF2B5EF4-FFF2-40B4-BE49-F238E27FC236}">
                    <a16:creationId xmlns:a16="http://schemas.microsoft.com/office/drawing/2014/main" id="{B80C6566-33CA-4E98-96DA-C8DFC43BBCE6}"/>
                  </a:ext>
                </a:extLst>
              </p:cNvPr>
              <p:cNvSpPr>
                <a:spLocks noRot="1" noChangeAspect="1" noMove="1" noResize="1" noEditPoints="1" noAdjustHandles="1" noChangeArrowheads="1" noChangeShapeType="1" noTextEdit="1"/>
              </p:cNvSpPr>
              <p:nvPr/>
            </p:nvSpPr>
            <p:spPr>
              <a:xfrm>
                <a:off x="6566949" y="4312908"/>
                <a:ext cx="5181600" cy="369332"/>
              </a:xfrm>
              <a:prstGeom prst="rect">
                <a:avLst/>
              </a:prstGeom>
              <a:blipFill>
                <a:blip r:embed="rId3"/>
                <a:stretch>
                  <a:fillRect b="-13115"/>
                </a:stretch>
              </a:blipFill>
            </p:spPr>
            <p:txBody>
              <a:bodyPr/>
              <a:lstStyle/>
              <a:p>
                <a:r>
                  <a:rPr lang="it-IT">
                    <a:noFill/>
                  </a:rPr>
                  <a:t> </a:t>
                </a:r>
              </a:p>
            </p:txBody>
          </p:sp>
        </mc:Fallback>
      </mc:AlternateContent>
      <p:sp>
        <p:nvSpPr>
          <p:cNvPr id="15" name="CasellaDiTesto 14">
            <a:extLst>
              <a:ext uri="{FF2B5EF4-FFF2-40B4-BE49-F238E27FC236}">
                <a16:creationId xmlns:a16="http://schemas.microsoft.com/office/drawing/2014/main" id="{E4B25AA5-CA41-452B-91E1-5D3B8DFC5537}"/>
              </a:ext>
            </a:extLst>
          </p:cNvPr>
          <p:cNvSpPr txBox="1"/>
          <p:nvPr/>
        </p:nvSpPr>
        <p:spPr>
          <a:xfrm>
            <a:off x="6980094" y="3422351"/>
            <a:ext cx="4722381" cy="646331"/>
          </a:xfrm>
          <a:prstGeom prst="rect">
            <a:avLst/>
          </a:prstGeom>
          <a:noFill/>
        </p:spPr>
        <p:txBody>
          <a:bodyPr wrap="square">
            <a:spAutoFit/>
          </a:bodyPr>
          <a:lstStyle/>
          <a:p>
            <a:pPr algn="ctr"/>
            <a:r>
              <a:rPr lang="en-US" sz="1800" dirty="0"/>
              <a:t>the impurity decrease obtained at a determined split s of node t :</a:t>
            </a:r>
            <a:endParaRPr lang="it-IT" dirty="0"/>
          </a:p>
        </p:txBody>
      </p:sp>
      <mc:AlternateContent xmlns:mc="http://schemas.openxmlformats.org/markup-compatibility/2006" xmlns:a14="http://schemas.microsoft.com/office/drawing/2010/main">
        <mc:Choice Requires="a14">
          <p:sp>
            <p:nvSpPr>
              <p:cNvPr id="16" name="Rettangolo 15">
                <a:extLst>
                  <a:ext uri="{FF2B5EF4-FFF2-40B4-BE49-F238E27FC236}">
                    <a16:creationId xmlns:a16="http://schemas.microsoft.com/office/drawing/2014/main" id="{E4A7EBA7-8177-45CF-8ABE-E9CF1EC6B6D0}"/>
                  </a:ext>
                </a:extLst>
              </p:cNvPr>
              <p:cNvSpPr/>
              <p:nvPr/>
            </p:nvSpPr>
            <p:spPr>
              <a:xfrm>
                <a:off x="6657399" y="5199614"/>
                <a:ext cx="4908550" cy="923330"/>
              </a:xfrm>
              <a:prstGeom prst="rect">
                <a:avLst/>
              </a:prstGeom>
            </p:spPr>
            <p:txBody>
              <a:bodyPr wrap="square">
                <a:spAutoFit/>
              </a:bodyPr>
              <a:lstStyle/>
              <a:p>
                <a:pPr algn="just"/>
                <a:r>
                  <a:rPr lang="it-IT" dirty="0"/>
                  <a:t>Where</a:t>
                </a:r>
                <a14:m>
                  <m:oMath xmlns:m="http://schemas.openxmlformats.org/officeDocument/2006/math">
                    <m:r>
                      <a:rPr lang="it-IT">
                        <a:latin typeface="Cambria Math" panose="02040503050406030204" pitchFamily="18" charset="0"/>
                      </a:rPr>
                      <m:t> </m:t>
                    </m:r>
                    <m:sSub>
                      <m:sSubPr>
                        <m:ctrlPr>
                          <a:rPr lang="it-IT" i="1">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rPr>
                          <m:t>𝑙</m:t>
                        </m:r>
                      </m:sub>
                    </m:sSub>
                  </m:oMath>
                </a14:m>
                <a:r>
                  <a:rPr lang="it-IT" dirty="0"/>
                  <a:t> and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rPr>
                          <m:t>𝑟</m:t>
                        </m:r>
                      </m:sub>
                    </m:sSub>
                  </m:oMath>
                </a14:m>
                <a:r>
                  <a:rPr lang="it-IT" dirty="0"/>
                  <a:t> are the relative frequencies of </a:t>
                </a:r>
                <a:r>
                  <a:rPr lang="it-IT" dirty="0" err="1"/>
                  <a:t>units</a:t>
                </a:r>
                <a:r>
                  <a:rPr lang="it-IT" dirty="0"/>
                  <a:t> of the </a:t>
                </a:r>
                <a:r>
                  <a:rPr lang="it-IT" dirty="0" err="1"/>
                  <a:t>node</a:t>
                </a:r>
                <a:r>
                  <a:rPr lang="it-IT" dirty="0"/>
                  <a:t> t </a:t>
                </a:r>
                <a:r>
                  <a:rPr lang="it-IT" dirty="0" err="1"/>
                  <a:t>splitted</a:t>
                </a:r>
                <a:r>
                  <a:rPr lang="it-IT" dirty="0"/>
                  <a:t> in the </a:t>
                </a:r>
                <a:r>
                  <a:rPr lang="it-IT" dirty="0" err="1"/>
                  <a:t>right</a:t>
                </a:r>
                <a:r>
                  <a:rPr lang="it-IT" dirty="0"/>
                  <a:t> </a:t>
                </a:r>
                <a:r>
                  <a:rPr lang="it-IT" dirty="0" err="1"/>
                  <a:t>node</a:t>
                </a:r>
                <a:r>
                  <a:rPr lang="it-IT" dirty="0"/>
                  <a:t>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m:t>
                        </m:r>
                        <m:r>
                          <a:rPr lang="it-IT">
                            <a:latin typeface="Cambria Math" panose="02040503050406030204" pitchFamily="18" charset="0"/>
                          </a:rPr>
                          <m:t>𝑡</m:t>
                        </m:r>
                      </m:e>
                      <m:sub>
                        <m:r>
                          <m:rPr>
                            <m:sty m:val="p"/>
                          </m:rPr>
                          <a:rPr lang="it-IT" b="0" i="0" smtClean="0">
                            <a:latin typeface="Cambria Math" panose="02040503050406030204" pitchFamily="18" charset="0"/>
                          </a:rPr>
                          <m:t>R</m:t>
                        </m:r>
                      </m:sub>
                    </m:sSub>
                  </m:oMath>
                </a14:m>
                <a:r>
                  <a:rPr lang="it-IT" dirty="0"/>
                  <a:t>) and in the </a:t>
                </a:r>
                <a:r>
                  <a:rPr lang="it-IT" dirty="0" err="1"/>
                  <a:t>left</a:t>
                </a:r>
                <a:r>
                  <a:rPr lang="it-IT" dirty="0"/>
                  <a:t> </a:t>
                </a:r>
                <a:r>
                  <a:rPr lang="it-IT" dirty="0" err="1"/>
                  <a:t>node</a:t>
                </a:r>
                <a:r>
                  <a:rPr lang="it-IT" dirty="0"/>
                  <a:t> </a:t>
                </a:r>
                <a14:m>
                  <m:oMath xmlns:m="http://schemas.openxmlformats.org/officeDocument/2006/math">
                    <m:sSub>
                      <m:sSubPr>
                        <m:ctrlPr>
                          <a:rPr lang="it-IT" i="1" smtClean="0">
                            <a:latin typeface="Cambria Math" panose="02040503050406030204" pitchFamily="18" charset="0"/>
                          </a:rPr>
                        </m:ctrlPr>
                      </m:sSubPr>
                      <m:e>
                        <m:r>
                          <a:rPr lang="it-IT">
                            <a:latin typeface="Cambria Math" panose="02040503050406030204" pitchFamily="18" charset="0"/>
                          </a:rPr>
                          <m:t>(</m:t>
                        </m:r>
                        <m:r>
                          <a:rPr lang="it-IT">
                            <a:latin typeface="Cambria Math" panose="02040503050406030204" pitchFamily="18" charset="0"/>
                          </a:rPr>
                          <m:t>𝑡</m:t>
                        </m:r>
                      </m:e>
                      <m:sub>
                        <m:r>
                          <m:rPr>
                            <m:sty m:val="p"/>
                          </m:rPr>
                          <a:rPr lang="it-IT" b="0" i="0" smtClean="0">
                            <a:latin typeface="Cambria Math" panose="02040503050406030204" pitchFamily="18" charset="0"/>
                          </a:rPr>
                          <m:t>L</m:t>
                        </m:r>
                      </m:sub>
                    </m:sSub>
                  </m:oMath>
                </a14:m>
                <a:r>
                  <a:rPr lang="it-IT" dirty="0"/>
                  <a:t>) . </a:t>
                </a:r>
              </a:p>
            </p:txBody>
          </p:sp>
        </mc:Choice>
        <mc:Fallback xmlns="">
          <p:sp>
            <p:nvSpPr>
              <p:cNvPr id="16" name="Rettangolo 15">
                <a:extLst>
                  <a:ext uri="{FF2B5EF4-FFF2-40B4-BE49-F238E27FC236}">
                    <a16:creationId xmlns:a16="http://schemas.microsoft.com/office/drawing/2014/main" id="{E4A7EBA7-8177-45CF-8ABE-E9CF1EC6B6D0}"/>
                  </a:ext>
                </a:extLst>
              </p:cNvPr>
              <p:cNvSpPr>
                <a:spLocks noRot="1" noChangeAspect="1" noMove="1" noResize="1" noEditPoints="1" noAdjustHandles="1" noChangeArrowheads="1" noChangeShapeType="1" noTextEdit="1"/>
              </p:cNvSpPr>
              <p:nvPr/>
            </p:nvSpPr>
            <p:spPr>
              <a:xfrm>
                <a:off x="6657399" y="5199614"/>
                <a:ext cx="4908550" cy="923330"/>
              </a:xfrm>
              <a:prstGeom prst="rect">
                <a:avLst/>
              </a:prstGeom>
              <a:blipFill>
                <a:blip r:embed="rId4"/>
                <a:stretch>
                  <a:fillRect l="-994" t="-3974" r="-1118" b="-9934"/>
                </a:stretch>
              </a:blipFill>
            </p:spPr>
            <p:txBody>
              <a:bodyPr/>
              <a:lstStyle/>
              <a:p>
                <a:r>
                  <a:rPr lang="it-IT">
                    <a:noFill/>
                  </a:rPr>
                  <a:t> </a:t>
                </a:r>
              </a:p>
            </p:txBody>
          </p:sp>
        </mc:Fallback>
      </mc:AlternateContent>
    </p:spTree>
    <p:extLst>
      <p:ext uri="{BB962C8B-B14F-4D97-AF65-F5344CB8AC3E}">
        <p14:creationId xmlns:p14="http://schemas.microsoft.com/office/powerpoint/2010/main" val="300754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0697908C-F83F-4753-AE44-F88B2694A354}"/>
              </a:ext>
            </a:extLst>
          </p:cNvPr>
          <p:cNvPicPr>
            <a:picLocks noChangeAspect="1"/>
          </p:cNvPicPr>
          <p:nvPr/>
        </p:nvPicPr>
        <p:blipFill>
          <a:blip r:embed="rId2"/>
          <a:stretch>
            <a:fillRect/>
          </a:stretch>
        </p:blipFill>
        <p:spPr>
          <a:xfrm>
            <a:off x="5717309" y="1382960"/>
            <a:ext cx="7361382" cy="4618864"/>
          </a:xfrm>
          <a:prstGeom prst="rect">
            <a:avLst/>
          </a:prstGeom>
        </p:spPr>
      </p:pic>
      <p:sp>
        <p:nvSpPr>
          <p:cNvPr id="19" name="Segnaposto testo 3">
            <a:extLst>
              <a:ext uri="{FF2B5EF4-FFF2-40B4-BE49-F238E27FC236}">
                <a16:creationId xmlns:a16="http://schemas.microsoft.com/office/drawing/2014/main" id="{A012501B-AA00-4422-85C4-215B5A26DB52}"/>
              </a:ext>
            </a:extLst>
          </p:cNvPr>
          <p:cNvSpPr txBox="1">
            <a:spLocks/>
          </p:cNvSpPr>
          <p:nvPr/>
        </p:nvSpPr>
        <p:spPr>
          <a:xfrm>
            <a:off x="298631" y="2548248"/>
            <a:ext cx="5132351" cy="2737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lgn="just"/>
            <a:r>
              <a:rPr lang="en-US" sz="1800" dirty="0">
                <a:solidFill>
                  <a:srgbClr val="000000"/>
                </a:solidFill>
                <a:latin typeface="Times New Roman" panose="02020603050405020304" pitchFamily="18" charset="0"/>
                <a:cs typeface="Times New Roman" panose="02020603050405020304" pitchFamily="18" charset="0"/>
              </a:rPr>
              <a:t>In this example, a dataset consisting of 20 units representing candidates for a job position in a multinational is considered.</a:t>
            </a:r>
          </a:p>
          <a:p>
            <a:pPr marL="36000" indent="0" algn="just"/>
            <a:r>
              <a:rPr lang="en-US" sz="1800" dirty="0">
                <a:solidFill>
                  <a:srgbClr val="000000"/>
                </a:solidFill>
                <a:latin typeface="Times New Roman" panose="02020603050405020304" pitchFamily="18" charset="0"/>
                <a:cs typeface="Times New Roman" panose="02020603050405020304" pitchFamily="18" charset="0"/>
              </a:rPr>
              <a:t>For each candidate, the response variable is represented by the outcome of the job interview (hiring = yes / no) and 4 variables relating to their professional curriculum (educational qualification, age, degree grade and previous experience in the requested position) are available. </a:t>
            </a:r>
          </a:p>
          <a:p>
            <a:pPr marL="36000" indent="0" algn="just"/>
            <a:r>
              <a:rPr lang="en-US" sz="1800" dirty="0">
                <a:solidFill>
                  <a:srgbClr val="000000"/>
                </a:solidFill>
                <a:latin typeface="Times New Roman" panose="02020603050405020304" pitchFamily="18" charset="0"/>
                <a:cs typeface="Times New Roman" panose="02020603050405020304" pitchFamily="18" charset="0"/>
              </a:rPr>
              <a:t>Since the response variable is a categorical one, a classification tree will be built by adopting a Cart-type algorithm and considering the Gini index as a measure of impurity.</a:t>
            </a:r>
            <a:endParaRPr lang="it-IT" sz="1800" dirty="0">
              <a:solidFill>
                <a:srgbClr val="000000"/>
              </a:solidFill>
              <a:latin typeface="Times New Roman" panose="02020603050405020304" pitchFamily="18" charset="0"/>
              <a:cs typeface="Times New Roman" panose="02020603050405020304" pitchFamily="18" charset="0"/>
            </a:endParaRPr>
          </a:p>
        </p:txBody>
      </p:sp>
      <p:sp>
        <p:nvSpPr>
          <p:cNvPr id="20" name="Titolo 1">
            <a:extLst>
              <a:ext uri="{FF2B5EF4-FFF2-40B4-BE49-F238E27FC236}">
                <a16:creationId xmlns:a16="http://schemas.microsoft.com/office/drawing/2014/main" id="{A6A69F89-1CCB-4981-BCF7-46BB81716994}"/>
              </a:ext>
            </a:extLst>
          </p:cNvPr>
          <p:cNvSpPr txBox="1">
            <a:spLocks/>
          </p:cNvSpPr>
          <p:nvPr/>
        </p:nvSpPr>
        <p:spPr>
          <a:xfrm>
            <a:off x="169323" y="1150659"/>
            <a:ext cx="62601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sz="3600" dirty="0"/>
              <a:t>Example: </a:t>
            </a:r>
            <a:br>
              <a:rPr lang="en-US" sz="3600" dirty="0"/>
            </a:br>
            <a:r>
              <a:rPr lang="en-US" sz="3600" dirty="0"/>
              <a:t>building a classification tree</a:t>
            </a:r>
            <a:endParaRPr lang="it-GB" sz="3600" dirty="0"/>
          </a:p>
        </p:txBody>
      </p:sp>
      <p:cxnSp>
        <p:nvCxnSpPr>
          <p:cNvPr id="3" name="Connettore 2 2">
            <a:extLst>
              <a:ext uri="{FF2B5EF4-FFF2-40B4-BE49-F238E27FC236}">
                <a16:creationId xmlns:a16="http://schemas.microsoft.com/office/drawing/2014/main" id="{9AB72CEF-3A18-403A-92FA-AE19F0B5503C}"/>
              </a:ext>
            </a:extLst>
          </p:cNvPr>
          <p:cNvCxnSpPr/>
          <p:nvPr/>
        </p:nvCxnSpPr>
        <p:spPr>
          <a:xfrm>
            <a:off x="7490691" y="1615261"/>
            <a:ext cx="895927" cy="536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984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
            <a:extLst>
              <a:ext uri="{FF2B5EF4-FFF2-40B4-BE49-F238E27FC236}">
                <a16:creationId xmlns:a16="http://schemas.microsoft.com/office/drawing/2014/main" id="{A6A69F89-1CCB-4981-BCF7-46BB81716994}"/>
              </a:ext>
            </a:extLst>
          </p:cNvPr>
          <p:cNvSpPr txBox="1">
            <a:spLocks/>
          </p:cNvSpPr>
          <p:nvPr/>
        </p:nvSpPr>
        <p:spPr>
          <a:xfrm>
            <a:off x="169323" y="918358"/>
            <a:ext cx="62601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sz="3600" dirty="0"/>
              <a:t>Example: </a:t>
            </a:r>
            <a:br>
              <a:rPr lang="en-US" sz="3600" dirty="0"/>
            </a:br>
            <a:r>
              <a:rPr lang="en-US" sz="3600" dirty="0"/>
              <a:t>building a classification tree</a:t>
            </a:r>
            <a:endParaRPr lang="it-GB" sz="3600" dirty="0"/>
          </a:p>
        </p:txBody>
      </p:sp>
      <p:pic>
        <p:nvPicPr>
          <p:cNvPr id="5" name="Immagine 4">
            <a:extLst>
              <a:ext uri="{FF2B5EF4-FFF2-40B4-BE49-F238E27FC236}">
                <a16:creationId xmlns:a16="http://schemas.microsoft.com/office/drawing/2014/main" id="{70DD69DE-603E-4EF0-BA17-B6C3E141B587}"/>
              </a:ext>
            </a:extLst>
          </p:cNvPr>
          <p:cNvPicPr>
            <a:picLocks noChangeAspect="1"/>
          </p:cNvPicPr>
          <p:nvPr/>
        </p:nvPicPr>
        <p:blipFill>
          <a:blip r:embed="rId2"/>
          <a:stretch>
            <a:fillRect/>
          </a:stretch>
        </p:blipFill>
        <p:spPr>
          <a:xfrm>
            <a:off x="371019" y="2090816"/>
            <a:ext cx="5028599" cy="4246614"/>
          </a:xfrm>
          <a:prstGeom prst="rect">
            <a:avLst/>
          </a:prstGeom>
        </p:spPr>
      </p:pic>
      <p:pic>
        <p:nvPicPr>
          <p:cNvPr id="6" name="Immagine 5">
            <a:extLst>
              <a:ext uri="{FF2B5EF4-FFF2-40B4-BE49-F238E27FC236}">
                <a16:creationId xmlns:a16="http://schemas.microsoft.com/office/drawing/2014/main" id="{327BE494-8B2C-4F3B-B6C5-2D178AB940DB}"/>
              </a:ext>
            </a:extLst>
          </p:cNvPr>
          <p:cNvPicPr>
            <a:picLocks noChangeAspect="1"/>
          </p:cNvPicPr>
          <p:nvPr/>
        </p:nvPicPr>
        <p:blipFill>
          <a:blip r:embed="rId3"/>
          <a:stretch>
            <a:fillRect/>
          </a:stretch>
        </p:blipFill>
        <p:spPr>
          <a:xfrm>
            <a:off x="7555410" y="1640192"/>
            <a:ext cx="3253360" cy="3577615"/>
          </a:xfrm>
          <a:prstGeom prst="rect">
            <a:avLst/>
          </a:prstGeom>
        </p:spPr>
      </p:pic>
    </p:spTree>
    <p:extLst>
      <p:ext uri="{BB962C8B-B14F-4D97-AF65-F5344CB8AC3E}">
        <p14:creationId xmlns:p14="http://schemas.microsoft.com/office/powerpoint/2010/main" val="3883966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
            <a:extLst>
              <a:ext uri="{FF2B5EF4-FFF2-40B4-BE49-F238E27FC236}">
                <a16:creationId xmlns:a16="http://schemas.microsoft.com/office/drawing/2014/main" id="{A6A69F89-1CCB-4981-BCF7-46BB81716994}"/>
              </a:ext>
            </a:extLst>
          </p:cNvPr>
          <p:cNvSpPr txBox="1">
            <a:spLocks/>
          </p:cNvSpPr>
          <p:nvPr/>
        </p:nvSpPr>
        <p:spPr>
          <a:xfrm>
            <a:off x="169323" y="1150659"/>
            <a:ext cx="62601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sz="3600" dirty="0"/>
              <a:t>Example: </a:t>
            </a:r>
            <a:br>
              <a:rPr lang="en-US" sz="3600" dirty="0"/>
            </a:br>
            <a:r>
              <a:rPr lang="en-US" sz="3600" dirty="0"/>
              <a:t>building a classification tree</a:t>
            </a:r>
            <a:endParaRPr lang="it-GB" sz="3600" dirty="0"/>
          </a:p>
        </p:txBody>
      </p:sp>
      <p:pic>
        <p:nvPicPr>
          <p:cNvPr id="7" name="Immagine 6">
            <a:extLst>
              <a:ext uri="{FF2B5EF4-FFF2-40B4-BE49-F238E27FC236}">
                <a16:creationId xmlns:a16="http://schemas.microsoft.com/office/drawing/2014/main" id="{226B00C8-2BB2-4918-A101-E197F1D6CAD1}"/>
              </a:ext>
            </a:extLst>
          </p:cNvPr>
          <p:cNvPicPr>
            <a:picLocks noChangeAspect="1"/>
          </p:cNvPicPr>
          <p:nvPr/>
        </p:nvPicPr>
        <p:blipFill>
          <a:blip r:embed="rId2"/>
          <a:stretch>
            <a:fillRect/>
          </a:stretch>
        </p:blipFill>
        <p:spPr>
          <a:xfrm>
            <a:off x="169323" y="2455714"/>
            <a:ext cx="5264736" cy="2938323"/>
          </a:xfrm>
          <a:prstGeom prst="rect">
            <a:avLst/>
          </a:prstGeom>
        </p:spPr>
      </p:pic>
      <p:pic>
        <p:nvPicPr>
          <p:cNvPr id="8" name="Immagine 7">
            <a:extLst>
              <a:ext uri="{FF2B5EF4-FFF2-40B4-BE49-F238E27FC236}">
                <a16:creationId xmlns:a16="http://schemas.microsoft.com/office/drawing/2014/main" id="{1AAE6973-1CA6-4EA8-9C15-1BE2533D4FE5}"/>
              </a:ext>
            </a:extLst>
          </p:cNvPr>
          <p:cNvPicPr>
            <a:picLocks noChangeAspect="1"/>
          </p:cNvPicPr>
          <p:nvPr/>
        </p:nvPicPr>
        <p:blipFill rotWithShape="1">
          <a:blip r:embed="rId3"/>
          <a:srcRect l="1297" t="12534" b="6393"/>
          <a:stretch/>
        </p:blipFill>
        <p:spPr>
          <a:xfrm>
            <a:off x="5529934" y="2610265"/>
            <a:ext cx="6676104" cy="2127990"/>
          </a:xfrm>
          <a:prstGeom prst="rect">
            <a:avLst/>
          </a:prstGeom>
        </p:spPr>
      </p:pic>
    </p:spTree>
    <p:extLst>
      <p:ext uri="{BB962C8B-B14F-4D97-AF65-F5344CB8AC3E}">
        <p14:creationId xmlns:p14="http://schemas.microsoft.com/office/powerpoint/2010/main" val="379836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a:t>Machine learning</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46413" y="2272471"/>
            <a:ext cx="5250373" cy="2737928"/>
          </a:xfrm>
        </p:spPr>
        <p:txBody>
          <a:bodyPr/>
          <a:lstStyle/>
          <a:p>
            <a:pPr fontAlgn="base">
              <a:lnSpc>
                <a:spcPct val="150000"/>
              </a:lnSpc>
            </a:pPr>
            <a:r>
              <a:rPr lang="en-US" sz="1400" dirty="0">
                <a:solidFill>
                  <a:srgbClr val="292929"/>
                </a:solidFill>
                <a:latin typeface="Arial" panose="020B0604020202020204" pitchFamily="34" charset="0"/>
              </a:rPr>
              <a:t>The term “machine learning” was coined by Arthur Samuel in his research paper : “Some studies in machine learning using the game of checkers” published in 1959.</a:t>
            </a:r>
          </a:p>
          <a:p>
            <a:pPr fontAlgn="base">
              <a:lnSpc>
                <a:spcPct val="150000"/>
              </a:lnSpc>
            </a:pPr>
            <a:r>
              <a:rPr lang="en-US" sz="1400" dirty="0">
                <a:solidFill>
                  <a:srgbClr val="292929"/>
                </a:solidFill>
                <a:latin typeface="Arial" panose="020B0604020202020204" pitchFamily="34" charset="0"/>
              </a:rPr>
              <a:t>In 1962, Robert </a:t>
            </a:r>
            <a:r>
              <a:rPr lang="en-US" sz="1400" dirty="0" err="1">
                <a:solidFill>
                  <a:srgbClr val="292929"/>
                </a:solidFill>
                <a:latin typeface="Arial" panose="020B0604020202020204" pitchFamily="34" charset="0"/>
              </a:rPr>
              <a:t>Nealey</a:t>
            </a:r>
            <a:r>
              <a:rPr lang="en-US" sz="1400" dirty="0">
                <a:solidFill>
                  <a:srgbClr val="292929"/>
                </a:solidFill>
                <a:latin typeface="Arial" panose="020B0604020202020204" pitchFamily="34" charset="0"/>
              </a:rPr>
              <a:t>, a checkers master, played the game vs the IBM 7094 computer, and he lost to the computer. Compared to what can be done today, this feat almost seems trivial, but it’s considered a major milestone within the field of artificial intelligence. </a:t>
            </a:r>
          </a:p>
          <a:p>
            <a:pPr algn="l" fontAlgn="base">
              <a:lnSpc>
                <a:spcPct val="150000"/>
              </a:lnSpc>
            </a:pPr>
            <a:r>
              <a:rPr lang="en-US" sz="1400" dirty="0">
                <a:solidFill>
                  <a:srgbClr val="292929"/>
                </a:solidFill>
                <a:latin typeface="Arial" panose="020B0604020202020204" pitchFamily="34" charset="0"/>
              </a:rPr>
              <a:t>Nowadays, there are many applications of the ML in the daily life just think that Netflix or Google adopt many ML algorithms for their platforms as well as self-driving cars</a:t>
            </a:r>
          </a:p>
        </p:txBody>
      </p:sp>
      <p:pic>
        <p:nvPicPr>
          <p:cNvPr id="4098" name="Picture 2" descr="Amish Wooden Checker Board Game">
            <a:extLst>
              <a:ext uri="{FF2B5EF4-FFF2-40B4-BE49-F238E27FC236}">
                <a16:creationId xmlns:a16="http://schemas.microsoft.com/office/drawing/2014/main" id="{8B9A2346-65A9-4384-A674-D3949F055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129" y="1165492"/>
            <a:ext cx="2600051" cy="17333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9937C37-96F6-4D72-9DA9-0DE8F3540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215" y="3260438"/>
            <a:ext cx="2335614" cy="1026803"/>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6436185C-3BB8-433B-AB9B-A26D46CCEDBA}"/>
              </a:ext>
            </a:extLst>
          </p:cNvPr>
          <p:cNvPicPr>
            <a:picLocks noChangeAspect="1"/>
          </p:cNvPicPr>
          <p:nvPr/>
        </p:nvPicPr>
        <p:blipFill>
          <a:blip r:embed="rId4"/>
          <a:stretch>
            <a:fillRect/>
          </a:stretch>
        </p:blipFill>
        <p:spPr>
          <a:xfrm>
            <a:off x="7933129" y="5010399"/>
            <a:ext cx="2197725" cy="1393679"/>
          </a:xfrm>
          <a:prstGeom prst="rect">
            <a:avLst/>
          </a:prstGeom>
        </p:spPr>
      </p:pic>
      <p:pic>
        <p:nvPicPr>
          <p:cNvPr id="5" name="Immagine 4">
            <a:extLst>
              <a:ext uri="{FF2B5EF4-FFF2-40B4-BE49-F238E27FC236}">
                <a16:creationId xmlns:a16="http://schemas.microsoft.com/office/drawing/2014/main" id="{4967774E-438F-4D52-AB28-A69E4ABA2B60}"/>
              </a:ext>
            </a:extLst>
          </p:cNvPr>
          <p:cNvPicPr>
            <a:picLocks noChangeAspect="1"/>
          </p:cNvPicPr>
          <p:nvPr/>
        </p:nvPicPr>
        <p:blipFill>
          <a:blip r:embed="rId5"/>
          <a:stretch>
            <a:fillRect/>
          </a:stretch>
        </p:blipFill>
        <p:spPr>
          <a:xfrm>
            <a:off x="10404562" y="3007499"/>
            <a:ext cx="1532680" cy="1532680"/>
          </a:xfrm>
          <a:prstGeom prst="rect">
            <a:avLst/>
          </a:prstGeom>
        </p:spPr>
      </p:pic>
    </p:spTree>
    <p:extLst>
      <p:ext uri="{BB962C8B-B14F-4D97-AF65-F5344CB8AC3E}">
        <p14:creationId xmlns:p14="http://schemas.microsoft.com/office/powerpoint/2010/main" val="142574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
            <a:extLst>
              <a:ext uri="{FF2B5EF4-FFF2-40B4-BE49-F238E27FC236}">
                <a16:creationId xmlns:a16="http://schemas.microsoft.com/office/drawing/2014/main" id="{A6A69F89-1CCB-4981-BCF7-46BB81716994}"/>
              </a:ext>
            </a:extLst>
          </p:cNvPr>
          <p:cNvSpPr txBox="1">
            <a:spLocks/>
          </p:cNvSpPr>
          <p:nvPr/>
        </p:nvSpPr>
        <p:spPr>
          <a:xfrm>
            <a:off x="233978" y="1723313"/>
            <a:ext cx="62601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sz="3600" dirty="0"/>
              <a:t>Example: </a:t>
            </a:r>
            <a:br>
              <a:rPr lang="en-US" sz="3600" dirty="0"/>
            </a:br>
            <a:r>
              <a:rPr lang="en-US" sz="3600" dirty="0"/>
              <a:t>building a classification tree</a:t>
            </a:r>
            <a:endParaRPr lang="it-GB" sz="3600" dirty="0"/>
          </a:p>
        </p:txBody>
      </p:sp>
      <p:pic>
        <p:nvPicPr>
          <p:cNvPr id="5" name="Immagine 4">
            <a:extLst>
              <a:ext uri="{FF2B5EF4-FFF2-40B4-BE49-F238E27FC236}">
                <a16:creationId xmlns:a16="http://schemas.microsoft.com/office/drawing/2014/main" id="{CDB71B5E-7C1D-4EAA-AA40-47256FA5805D}"/>
              </a:ext>
            </a:extLst>
          </p:cNvPr>
          <p:cNvPicPr>
            <a:picLocks noChangeAspect="1"/>
          </p:cNvPicPr>
          <p:nvPr/>
        </p:nvPicPr>
        <p:blipFill>
          <a:blip r:embed="rId2"/>
          <a:stretch>
            <a:fillRect/>
          </a:stretch>
        </p:blipFill>
        <p:spPr>
          <a:xfrm>
            <a:off x="6429500" y="1150659"/>
            <a:ext cx="5285357" cy="2443893"/>
          </a:xfrm>
          <a:prstGeom prst="rect">
            <a:avLst/>
          </a:prstGeom>
        </p:spPr>
      </p:pic>
      <p:pic>
        <p:nvPicPr>
          <p:cNvPr id="6" name="Immagine 5">
            <a:extLst>
              <a:ext uri="{FF2B5EF4-FFF2-40B4-BE49-F238E27FC236}">
                <a16:creationId xmlns:a16="http://schemas.microsoft.com/office/drawing/2014/main" id="{D08BC81F-2030-4796-A9A8-EB8043A497BE}"/>
              </a:ext>
            </a:extLst>
          </p:cNvPr>
          <p:cNvPicPr>
            <a:picLocks noChangeAspect="1"/>
          </p:cNvPicPr>
          <p:nvPr/>
        </p:nvPicPr>
        <p:blipFill rotWithShape="1">
          <a:blip r:embed="rId3"/>
          <a:srcRect t="13811" b="9227"/>
          <a:stretch/>
        </p:blipFill>
        <p:spPr>
          <a:xfrm>
            <a:off x="0" y="3729226"/>
            <a:ext cx="11857700" cy="2443892"/>
          </a:xfrm>
          <a:prstGeom prst="rect">
            <a:avLst/>
          </a:prstGeom>
        </p:spPr>
      </p:pic>
    </p:spTree>
    <p:extLst>
      <p:ext uri="{BB962C8B-B14F-4D97-AF65-F5344CB8AC3E}">
        <p14:creationId xmlns:p14="http://schemas.microsoft.com/office/powerpoint/2010/main" val="13742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
            <a:extLst>
              <a:ext uri="{FF2B5EF4-FFF2-40B4-BE49-F238E27FC236}">
                <a16:creationId xmlns:a16="http://schemas.microsoft.com/office/drawing/2014/main" id="{A6A69F89-1CCB-4981-BCF7-46BB81716994}"/>
              </a:ext>
            </a:extLst>
          </p:cNvPr>
          <p:cNvSpPr txBox="1">
            <a:spLocks/>
          </p:cNvSpPr>
          <p:nvPr/>
        </p:nvSpPr>
        <p:spPr>
          <a:xfrm>
            <a:off x="233978" y="1069616"/>
            <a:ext cx="62601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sz="3600" dirty="0"/>
              <a:t>Example: </a:t>
            </a:r>
            <a:br>
              <a:rPr lang="en-US" sz="3600" dirty="0"/>
            </a:br>
            <a:r>
              <a:rPr lang="en-US" sz="3600" dirty="0"/>
              <a:t>building a classification tree</a:t>
            </a:r>
            <a:endParaRPr lang="it-GB" sz="3600" dirty="0"/>
          </a:p>
        </p:txBody>
      </p:sp>
      <p:pic>
        <p:nvPicPr>
          <p:cNvPr id="7" name="Immagine 6">
            <a:extLst>
              <a:ext uri="{FF2B5EF4-FFF2-40B4-BE49-F238E27FC236}">
                <a16:creationId xmlns:a16="http://schemas.microsoft.com/office/drawing/2014/main" id="{C268AD90-5C70-4A27-9C5D-930D45978B30}"/>
              </a:ext>
            </a:extLst>
          </p:cNvPr>
          <p:cNvPicPr>
            <a:picLocks noChangeAspect="1"/>
          </p:cNvPicPr>
          <p:nvPr/>
        </p:nvPicPr>
        <p:blipFill rotWithShape="1">
          <a:blip r:embed="rId2"/>
          <a:srcRect l="4273" t="9923" r="704" b="6583"/>
          <a:stretch/>
        </p:blipFill>
        <p:spPr>
          <a:xfrm>
            <a:off x="751656" y="3291912"/>
            <a:ext cx="9408343" cy="3231952"/>
          </a:xfrm>
          <a:prstGeom prst="rect">
            <a:avLst/>
          </a:prstGeom>
        </p:spPr>
      </p:pic>
      <p:pic>
        <p:nvPicPr>
          <p:cNvPr id="8" name="Immagine 7">
            <a:extLst>
              <a:ext uri="{FF2B5EF4-FFF2-40B4-BE49-F238E27FC236}">
                <a16:creationId xmlns:a16="http://schemas.microsoft.com/office/drawing/2014/main" id="{938C2725-0C94-43A3-ADA5-1205BEBB787A}"/>
              </a:ext>
            </a:extLst>
          </p:cNvPr>
          <p:cNvPicPr>
            <a:picLocks noChangeAspect="1"/>
          </p:cNvPicPr>
          <p:nvPr/>
        </p:nvPicPr>
        <p:blipFill>
          <a:blip r:embed="rId3"/>
          <a:stretch>
            <a:fillRect/>
          </a:stretch>
        </p:blipFill>
        <p:spPr>
          <a:xfrm>
            <a:off x="8340436" y="1135625"/>
            <a:ext cx="3436800" cy="2406521"/>
          </a:xfrm>
          <a:prstGeom prst="rect">
            <a:avLst/>
          </a:prstGeom>
          <a:ln>
            <a:solidFill>
              <a:schemeClr val="tx1"/>
            </a:solidFill>
          </a:ln>
        </p:spPr>
      </p:pic>
    </p:spTree>
    <p:extLst>
      <p:ext uri="{BB962C8B-B14F-4D97-AF65-F5344CB8AC3E}">
        <p14:creationId xmlns:p14="http://schemas.microsoft.com/office/powerpoint/2010/main" val="821657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
            <a:extLst>
              <a:ext uri="{FF2B5EF4-FFF2-40B4-BE49-F238E27FC236}">
                <a16:creationId xmlns:a16="http://schemas.microsoft.com/office/drawing/2014/main" id="{A6A69F89-1CCB-4981-BCF7-46BB81716994}"/>
              </a:ext>
            </a:extLst>
          </p:cNvPr>
          <p:cNvSpPr txBox="1">
            <a:spLocks/>
          </p:cNvSpPr>
          <p:nvPr/>
        </p:nvSpPr>
        <p:spPr>
          <a:xfrm>
            <a:off x="233978" y="1069616"/>
            <a:ext cx="62601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sz="3600" dirty="0"/>
              <a:t>Example: </a:t>
            </a:r>
            <a:br>
              <a:rPr lang="en-US" sz="3600" dirty="0"/>
            </a:br>
            <a:r>
              <a:rPr lang="en-US" sz="3600" dirty="0"/>
              <a:t>building a classification tree</a:t>
            </a:r>
            <a:endParaRPr lang="it-GB" sz="3600" dirty="0"/>
          </a:p>
        </p:txBody>
      </p:sp>
      <p:pic>
        <p:nvPicPr>
          <p:cNvPr id="5" name="Immagine 4">
            <a:extLst>
              <a:ext uri="{FF2B5EF4-FFF2-40B4-BE49-F238E27FC236}">
                <a16:creationId xmlns:a16="http://schemas.microsoft.com/office/drawing/2014/main" id="{8852A95A-ECAA-41E4-B473-0DC7BB97A62C}"/>
              </a:ext>
            </a:extLst>
          </p:cNvPr>
          <p:cNvPicPr>
            <a:picLocks noChangeAspect="1"/>
          </p:cNvPicPr>
          <p:nvPr/>
        </p:nvPicPr>
        <p:blipFill rotWithShape="1">
          <a:blip r:embed="rId2"/>
          <a:srcRect l="4525" t="8484" b="6491"/>
          <a:stretch/>
        </p:blipFill>
        <p:spPr>
          <a:xfrm>
            <a:off x="1446768" y="2643065"/>
            <a:ext cx="9054548" cy="3808535"/>
          </a:xfrm>
          <a:prstGeom prst="rect">
            <a:avLst/>
          </a:prstGeom>
        </p:spPr>
      </p:pic>
      <p:pic>
        <p:nvPicPr>
          <p:cNvPr id="6" name="Immagine 5">
            <a:extLst>
              <a:ext uri="{FF2B5EF4-FFF2-40B4-BE49-F238E27FC236}">
                <a16:creationId xmlns:a16="http://schemas.microsoft.com/office/drawing/2014/main" id="{5AC745DC-74DE-4AB3-80CE-7D32607CB612}"/>
              </a:ext>
            </a:extLst>
          </p:cNvPr>
          <p:cNvPicPr>
            <a:picLocks noChangeAspect="1"/>
          </p:cNvPicPr>
          <p:nvPr/>
        </p:nvPicPr>
        <p:blipFill>
          <a:blip r:embed="rId3"/>
          <a:stretch>
            <a:fillRect/>
          </a:stretch>
        </p:blipFill>
        <p:spPr>
          <a:xfrm>
            <a:off x="7338782" y="1163905"/>
            <a:ext cx="4619240" cy="1246786"/>
          </a:xfrm>
          <a:prstGeom prst="rect">
            <a:avLst/>
          </a:prstGeom>
        </p:spPr>
      </p:pic>
    </p:spTree>
    <p:extLst>
      <p:ext uri="{BB962C8B-B14F-4D97-AF65-F5344CB8AC3E}">
        <p14:creationId xmlns:p14="http://schemas.microsoft.com/office/powerpoint/2010/main" val="1202098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00232" y="2779158"/>
            <a:ext cx="5228328" cy="2737928"/>
          </a:xfrm>
        </p:spPr>
        <p: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In this figure a classic vertical orientation is used which highlights how the construction process takes place in a top-down logic.</a:t>
            </a:r>
          </a:p>
          <a:p>
            <a:pPr marL="0" marR="0" lvl="0" indent="0" algn="l" defTabSz="457200" rtl="0" eaLnBrk="1" fontAlgn="auto" latinLnBrk="0" hangingPunct="1">
              <a:lnSpc>
                <a:spcPct val="150000"/>
              </a:lnSpc>
              <a:spcBef>
                <a:spcPts val="0"/>
              </a:spcBef>
              <a:spcAft>
                <a:spcPts val="0"/>
              </a:spcAft>
              <a:buClrTx/>
              <a:buSzTx/>
              <a:buFontTx/>
              <a:buNone/>
              <a:tabLst/>
              <a:defRPr/>
            </a:pPr>
            <a:endParaRPr lang="en-US" sz="1500" dirty="0">
              <a:solidFill>
                <a:srgbClr val="292929"/>
              </a:solidFill>
              <a:latin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Now, It will be possible to predict the job interview outcome of new (”unseen”) candidate based on the combinations of predictors’ values.</a:t>
            </a:r>
            <a:endParaRPr lang="it-IT" sz="1500" dirty="0">
              <a:solidFill>
                <a:srgbClr val="292929"/>
              </a:solidFill>
              <a:latin typeface="Arial" panose="020B0604020202020204" pitchFamily="34" charset="0"/>
            </a:endParaRPr>
          </a:p>
        </p:txBody>
      </p:sp>
      <p:pic>
        <p:nvPicPr>
          <p:cNvPr id="6" name="Immagine 5">
            <a:extLst>
              <a:ext uri="{FF2B5EF4-FFF2-40B4-BE49-F238E27FC236}">
                <a16:creationId xmlns:a16="http://schemas.microsoft.com/office/drawing/2014/main" id="{67AB51F6-6467-467E-B5E7-61EEE2C3B9E2}"/>
              </a:ext>
            </a:extLst>
          </p:cNvPr>
          <p:cNvPicPr>
            <a:picLocks noChangeAspect="1"/>
          </p:cNvPicPr>
          <p:nvPr/>
        </p:nvPicPr>
        <p:blipFill rotWithShape="1">
          <a:blip r:embed="rId2"/>
          <a:srcRect t="9117" b="5776"/>
          <a:stretch/>
        </p:blipFill>
        <p:spPr>
          <a:xfrm>
            <a:off x="6563441" y="1223910"/>
            <a:ext cx="4987879" cy="4410179"/>
          </a:xfrm>
          <a:prstGeom prst="rect">
            <a:avLst/>
          </a:prstGeom>
        </p:spPr>
      </p:pic>
      <p:sp>
        <p:nvSpPr>
          <p:cNvPr id="9" name="Titolo 1">
            <a:extLst>
              <a:ext uri="{FF2B5EF4-FFF2-40B4-BE49-F238E27FC236}">
                <a16:creationId xmlns:a16="http://schemas.microsoft.com/office/drawing/2014/main" id="{941DDE61-0C8D-4263-BDDC-AECE47E0AB71}"/>
              </a:ext>
            </a:extLst>
          </p:cNvPr>
          <p:cNvSpPr txBox="1">
            <a:spLocks/>
          </p:cNvSpPr>
          <p:nvPr/>
        </p:nvSpPr>
        <p:spPr>
          <a:xfrm>
            <a:off x="233978" y="1207120"/>
            <a:ext cx="6260177"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sz="3600" dirty="0"/>
              <a:t>Example: </a:t>
            </a:r>
            <a:br>
              <a:rPr lang="en-US" sz="3600" dirty="0"/>
            </a:br>
            <a:r>
              <a:rPr lang="en-US" sz="3600" dirty="0"/>
              <a:t>building a classification tree</a:t>
            </a:r>
            <a:endParaRPr lang="it-GB" sz="3600" dirty="0"/>
          </a:p>
        </p:txBody>
      </p:sp>
    </p:spTree>
    <p:extLst>
      <p:ext uri="{BB962C8B-B14F-4D97-AF65-F5344CB8AC3E}">
        <p14:creationId xmlns:p14="http://schemas.microsoft.com/office/powerpoint/2010/main" val="2849535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8896" y="1058203"/>
            <a:ext cx="5326905" cy="1146873"/>
          </a:xfrm>
        </p:spPr>
        <p:txBody>
          <a:bodyPr/>
          <a:lstStyle/>
          <a:p>
            <a:r>
              <a:rPr lang="it-IT" dirty="0"/>
              <a:t>The </a:t>
            </a:r>
            <a:r>
              <a:rPr lang="it-IT" dirty="0" err="1"/>
              <a:t>growth</a:t>
            </a:r>
            <a:r>
              <a:rPr lang="it-IT" dirty="0"/>
              <a:t> and the </a:t>
            </a:r>
            <a:r>
              <a:rPr lang="it-IT" dirty="0" err="1"/>
              <a:t>cut</a:t>
            </a:r>
            <a:r>
              <a:rPr lang="it-IT" dirty="0"/>
              <a:t> of a </a:t>
            </a:r>
            <a:r>
              <a:rPr lang="it-IT" dirty="0" err="1"/>
              <a:t>classification</a:t>
            </a:r>
            <a:r>
              <a:rPr lang="it-IT" dirty="0"/>
              <a:t> </a:t>
            </a:r>
            <a:r>
              <a:rPr lang="it-IT" dirty="0" err="1"/>
              <a:t>tree</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2" y="2827969"/>
            <a:ext cx="4908549" cy="2737928"/>
          </a:xfrm>
        </p:spPr>
        <p: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en-US" sz="1600" dirty="0">
                <a:solidFill>
                  <a:srgbClr val="292929"/>
                </a:solidFill>
                <a:latin typeface="Arial" panose="020B0604020202020204" pitchFamily="34" charset="0"/>
              </a:rPr>
              <a:t>The growth of the tree is an iterative process that is completed when the size of the tree reaches its maximum and the tree is composed of a series of completely pure leaf nodes, i.e. inside which there are units with the same value of Y or formed by a single unit.</a:t>
            </a:r>
          </a:p>
        </p:txBody>
      </p:sp>
      <p:sp>
        <p:nvSpPr>
          <p:cNvPr id="6" name="CasellaDiTesto 5">
            <a:extLst>
              <a:ext uri="{FF2B5EF4-FFF2-40B4-BE49-F238E27FC236}">
                <a16:creationId xmlns:a16="http://schemas.microsoft.com/office/drawing/2014/main" id="{00DD2328-B882-4183-8788-82442F6DE5B3}"/>
              </a:ext>
            </a:extLst>
          </p:cNvPr>
          <p:cNvSpPr txBox="1"/>
          <p:nvPr/>
        </p:nvSpPr>
        <p:spPr>
          <a:xfrm>
            <a:off x="5811815" y="1656802"/>
            <a:ext cx="3383280" cy="523220"/>
          </a:xfrm>
          <a:prstGeom prst="rect">
            <a:avLst/>
          </a:prstGeom>
          <a:noFill/>
        </p:spPr>
        <p:txBody>
          <a:bodyPr wrap="square">
            <a:spAutoFit/>
          </a:bodyPr>
          <a:lstStyle/>
          <a:p>
            <a:r>
              <a:rPr lang="en-US" sz="2800" dirty="0">
                <a:solidFill>
                  <a:srgbClr val="0070C0"/>
                </a:solidFill>
              </a:rPr>
              <a:t>Growth  process</a:t>
            </a:r>
            <a:endParaRPr lang="it-IT" sz="2800" dirty="0">
              <a:solidFill>
                <a:srgbClr val="0070C0"/>
              </a:solidFill>
            </a:endParaRPr>
          </a:p>
        </p:txBody>
      </p:sp>
      <p:sp>
        <p:nvSpPr>
          <p:cNvPr id="7" name="CasellaDiTesto 6">
            <a:extLst>
              <a:ext uri="{FF2B5EF4-FFF2-40B4-BE49-F238E27FC236}">
                <a16:creationId xmlns:a16="http://schemas.microsoft.com/office/drawing/2014/main" id="{E58A25A5-F419-406A-B396-4AE0288F5628}"/>
              </a:ext>
            </a:extLst>
          </p:cNvPr>
          <p:cNvSpPr txBox="1"/>
          <p:nvPr/>
        </p:nvSpPr>
        <p:spPr>
          <a:xfrm>
            <a:off x="10635275" y="4740927"/>
            <a:ext cx="5127170" cy="523220"/>
          </a:xfrm>
          <a:prstGeom prst="rect">
            <a:avLst/>
          </a:prstGeom>
          <a:noFill/>
        </p:spPr>
        <p:txBody>
          <a:bodyPr wrap="square">
            <a:spAutoFit/>
          </a:bodyPr>
          <a:lstStyle/>
          <a:p>
            <a:r>
              <a:rPr lang="en-US" sz="2800" dirty="0">
                <a:solidFill>
                  <a:srgbClr val="0070C0"/>
                </a:solidFill>
              </a:rPr>
              <a:t>TREE </a:t>
            </a:r>
            <a:r>
              <a:rPr lang="en-US" sz="2800" dirty="0" err="1">
                <a:solidFill>
                  <a:srgbClr val="0070C0"/>
                </a:solidFill>
              </a:rPr>
              <a:t>T</a:t>
            </a:r>
            <a:r>
              <a:rPr lang="en-US" sz="2800" baseline="-25000" dirty="0" err="1">
                <a:solidFill>
                  <a:srgbClr val="0070C0"/>
                </a:solidFill>
              </a:rPr>
              <a:t>max</a:t>
            </a:r>
            <a:r>
              <a:rPr lang="en-US" sz="2800" dirty="0">
                <a:solidFill>
                  <a:srgbClr val="0070C0"/>
                </a:solidFill>
              </a:rPr>
              <a:t> </a:t>
            </a:r>
            <a:endParaRPr lang="it-IT" sz="2800" dirty="0">
              <a:solidFill>
                <a:srgbClr val="0070C0"/>
              </a:solidFill>
            </a:endParaRPr>
          </a:p>
        </p:txBody>
      </p:sp>
      <p:sp>
        <p:nvSpPr>
          <p:cNvPr id="8" name="CasellaDiTesto 7">
            <a:extLst>
              <a:ext uri="{FF2B5EF4-FFF2-40B4-BE49-F238E27FC236}">
                <a16:creationId xmlns:a16="http://schemas.microsoft.com/office/drawing/2014/main" id="{12490545-AA39-4391-9D27-478D815BBDDD}"/>
              </a:ext>
            </a:extLst>
          </p:cNvPr>
          <p:cNvSpPr txBox="1"/>
          <p:nvPr/>
        </p:nvSpPr>
        <p:spPr>
          <a:xfrm>
            <a:off x="7503455" y="3040306"/>
            <a:ext cx="4820194" cy="523220"/>
          </a:xfrm>
          <a:prstGeom prst="rect">
            <a:avLst/>
          </a:prstGeom>
          <a:noFill/>
        </p:spPr>
        <p:txBody>
          <a:bodyPr wrap="square">
            <a:spAutoFit/>
          </a:bodyPr>
          <a:lstStyle/>
          <a:p>
            <a:r>
              <a:rPr lang="en-US" sz="2800" dirty="0">
                <a:solidFill>
                  <a:srgbClr val="0070C0"/>
                </a:solidFill>
              </a:rPr>
              <a:t>Dichotomous partitions</a:t>
            </a:r>
            <a:endParaRPr lang="it-IT" sz="2800" dirty="0">
              <a:solidFill>
                <a:srgbClr val="0070C0"/>
              </a:solidFill>
            </a:endParaRPr>
          </a:p>
        </p:txBody>
      </p:sp>
      <p:sp>
        <p:nvSpPr>
          <p:cNvPr id="9" name="Freccia circolare a destra 8">
            <a:extLst>
              <a:ext uri="{FF2B5EF4-FFF2-40B4-BE49-F238E27FC236}">
                <a16:creationId xmlns:a16="http://schemas.microsoft.com/office/drawing/2014/main" id="{86F78D5F-DB3B-4F2C-BD47-4976EDCDE1E9}"/>
              </a:ext>
            </a:extLst>
          </p:cNvPr>
          <p:cNvSpPr/>
          <p:nvPr/>
        </p:nvSpPr>
        <p:spPr>
          <a:xfrm>
            <a:off x="6602117" y="2192573"/>
            <a:ext cx="901338" cy="1270793"/>
          </a:xfrm>
          <a:prstGeom prst="curvedRightArrow">
            <a:avLst>
              <a:gd name="adj1" fmla="val 17523"/>
              <a:gd name="adj2" fmla="val 60710"/>
              <a:gd name="adj3" fmla="val 268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a destra 9">
            <a:extLst>
              <a:ext uri="{FF2B5EF4-FFF2-40B4-BE49-F238E27FC236}">
                <a16:creationId xmlns:a16="http://schemas.microsoft.com/office/drawing/2014/main" id="{70F178A2-12BE-43C3-B327-47789E187430}"/>
              </a:ext>
            </a:extLst>
          </p:cNvPr>
          <p:cNvSpPr/>
          <p:nvPr/>
        </p:nvSpPr>
        <p:spPr>
          <a:xfrm>
            <a:off x="9822112" y="3568890"/>
            <a:ext cx="813163" cy="1556306"/>
          </a:xfrm>
          <a:prstGeom prst="curvedRightArrow">
            <a:avLst>
              <a:gd name="adj1" fmla="val 17523"/>
              <a:gd name="adj2" fmla="val 60710"/>
              <a:gd name="adj3" fmla="val 268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840510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8896" y="1058203"/>
            <a:ext cx="5326905" cy="1146873"/>
          </a:xfrm>
        </p:spPr>
        <p:txBody>
          <a:bodyPr/>
          <a:lstStyle/>
          <a:p>
            <a:r>
              <a:rPr lang="it-IT" dirty="0" err="1"/>
              <a:t>Overfitting</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46334" y="2545940"/>
            <a:ext cx="6004545" cy="3491631"/>
          </a:xfrm>
        </p:spPr>
        <p:txBody>
          <a:bodyPr/>
          <a:lstStyle/>
          <a:p>
            <a:pPr marL="0" indent="0" algn="just" defTabSz="457200">
              <a:lnSpc>
                <a:spcPct val="150000"/>
              </a:lnSpc>
              <a:spcBef>
                <a:spcPts val="0"/>
              </a:spcBef>
              <a:defRPr/>
            </a:pPr>
            <a:r>
              <a:rPr lang="en-US" sz="1500" dirty="0">
                <a:solidFill>
                  <a:srgbClr val="292929"/>
                </a:solidFill>
                <a:latin typeface="Arial" panose="020B0604020202020204" pitchFamily="34" charset="0"/>
              </a:rPr>
              <a:t>The major problem of decision trees is the </a:t>
            </a:r>
            <a:r>
              <a:rPr lang="en-US" sz="1500" b="1" dirty="0">
                <a:solidFill>
                  <a:srgbClr val="C00000"/>
                </a:solidFill>
                <a:latin typeface="Arial" panose="020B0604020202020204" pitchFamily="34" charset="0"/>
              </a:rPr>
              <a:t>overfitting: </a:t>
            </a:r>
            <a:r>
              <a:rPr lang="en-US" sz="1500" dirty="0">
                <a:solidFill>
                  <a:srgbClr val="292929"/>
                </a:solidFill>
                <a:latin typeface="Arial" panose="020B0604020202020204" pitchFamily="34" charset="0"/>
              </a:rPr>
              <a:t> the excessive adaptation of the tree to the specificities of the observed data set. Overfitting produces complex trees (with an excessive number of branches), some of which may reflect outliers present in the data and which therefore affect the </a:t>
            </a:r>
            <a:r>
              <a:rPr lang="en-US" sz="1500" dirty="0" err="1">
                <a:solidFill>
                  <a:srgbClr val="292929"/>
                </a:solidFill>
                <a:latin typeface="Arial" panose="020B0604020202020204" pitchFamily="34" charset="0"/>
              </a:rPr>
              <a:t>predicitve</a:t>
            </a:r>
            <a:r>
              <a:rPr lang="en-US" sz="1500" dirty="0">
                <a:solidFill>
                  <a:srgbClr val="292929"/>
                </a:solidFill>
                <a:latin typeface="Arial" panose="020B0604020202020204" pitchFamily="34" charset="0"/>
              </a:rPr>
              <a:t> performance of the tree.</a:t>
            </a:r>
            <a:r>
              <a:rPr lang="en-US" sz="1500" b="1" i="1" dirty="0">
                <a:solidFill>
                  <a:srgbClr val="C00000"/>
                </a:solidFill>
                <a:latin typeface="Arial" panose="020B0604020202020204" pitchFamily="34" charset="0"/>
              </a:rPr>
              <a:t> </a:t>
            </a:r>
            <a:endParaRPr lang="it-IT" sz="1500" dirty="0">
              <a:solidFill>
                <a:srgbClr val="292929"/>
              </a:solidFill>
              <a:latin typeface="Arial" panose="020B0604020202020204" pitchFamily="34" charset="0"/>
            </a:endParaRPr>
          </a:p>
        </p:txBody>
      </p:sp>
      <p:sp>
        <p:nvSpPr>
          <p:cNvPr id="8" name="CasellaDiTesto 7">
            <a:extLst>
              <a:ext uri="{FF2B5EF4-FFF2-40B4-BE49-F238E27FC236}">
                <a16:creationId xmlns:a16="http://schemas.microsoft.com/office/drawing/2014/main" id="{12490545-AA39-4391-9D27-478D815BBDDD}"/>
              </a:ext>
            </a:extLst>
          </p:cNvPr>
          <p:cNvSpPr txBox="1"/>
          <p:nvPr/>
        </p:nvSpPr>
        <p:spPr>
          <a:xfrm>
            <a:off x="7446185" y="1862439"/>
            <a:ext cx="3330799" cy="523220"/>
          </a:xfrm>
          <a:prstGeom prst="rect">
            <a:avLst/>
          </a:prstGeom>
          <a:noFill/>
        </p:spPr>
        <p:txBody>
          <a:bodyPr wrap="square">
            <a:spAutoFit/>
          </a:bodyPr>
          <a:lstStyle/>
          <a:p>
            <a:r>
              <a:rPr lang="en-US" sz="2800" dirty="0">
                <a:solidFill>
                  <a:srgbClr val="2C3A58"/>
                </a:solidFill>
              </a:rPr>
              <a:t>“Oversized” tree</a:t>
            </a:r>
            <a:endParaRPr lang="it-IT" sz="2800" dirty="0">
              <a:solidFill>
                <a:srgbClr val="2C3A58"/>
              </a:solidFill>
            </a:endParaRPr>
          </a:p>
        </p:txBody>
      </p:sp>
      <p:sp>
        <p:nvSpPr>
          <p:cNvPr id="12" name="Rettangolo 11">
            <a:extLst>
              <a:ext uri="{FF2B5EF4-FFF2-40B4-BE49-F238E27FC236}">
                <a16:creationId xmlns:a16="http://schemas.microsoft.com/office/drawing/2014/main" id="{DE6D59E8-7CB9-4D06-9E1D-47AB3D475808}"/>
              </a:ext>
            </a:extLst>
          </p:cNvPr>
          <p:cNvSpPr/>
          <p:nvPr/>
        </p:nvSpPr>
        <p:spPr>
          <a:xfrm>
            <a:off x="8755503" y="283990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Rettangolo 12">
            <a:extLst>
              <a:ext uri="{FF2B5EF4-FFF2-40B4-BE49-F238E27FC236}">
                <a16:creationId xmlns:a16="http://schemas.microsoft.com/office/drawing/2014/main" id="{F635FAAB-BDBA-4E24-997E-8525CCD25848}"/>
              </a:ext>
            </a:extLst>
          </p:cNvPr>
          <p:cNvSpPr/>
          <p:nvPr/>
        </p:nvSpPr>
        <p:spPr>
          <a:xfrm>
            <a:off x="9812888" y="3149786"/>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4" name="Rettangolo 13">
            <a:extLst>
              <a:ext uri="{FF2B5EF4-FFF2-40B4-BE49-F238E27FC236}">
                <a16:creationId xmlns:a16="http://schemas.microsoft.com/office/drawing/2014/main" id="{0B118F1A-9B17-45FA-B3B6-477778BF22ED}"/>
              </a:ext>
            </a:extLst>
          </p:cNvPr>
          <p:cNvSpPr/>
          <p:nvPr/>
        </p:nvSpPr>
        <p:spPr>
          <a:xfrm>
            <a:off x="7832916" y="3149786"/>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5" name="Rettangolo 14">
            <a:extLst>
              <a:ext uri="{FF2B5EF4-FFF2-40B4-BE49-F238E27FC236}">
                <a16:creationId xmlns:a16="http://schemas.microsoft.com/office/drawing/2014/main" id="{FB140926-95C0-4EDB-BE72-74A567F61164}"/>
              </a:ext>
            </a:extLst>
          </p:cNvPr>
          <p:cNvSpPr/>
          <p:nvPr/>
        </p:nvSpPr>
        <p:spPr>
          <a:xfrm>
            <a:off x="7411433" y="3465282"/>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Rettangolo 15">
            <a:extLst>
              <a:ext uri="{FF2B5EF4-FFF2-40B4-BE49-F238E27FC236}">
                <a16:creationId xmlns:a16="http://schemas.microsoft.com/office/drawing/2014/main" id="{2A903945-D389-4876-A048-73A6B707C48D}"/>
              </a:ext>
            </a:extLst>
          </p:cNvPr>
          <p:cNvSpPr/>
          <p:nvPr/>
        </p:nvSpPr>
        <p:spPr>
          <a:xfrm>
            <a:off x="8286087" y="346593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7" name="Rettangolo 16">
            <a:extLst>
              <a:ext uri="{FF2B5EF4-FFF2-40B4-BE49-F238E27FC236}">
                <a16:creationId xmlns:a16="http://schemas.microsoft.com/office/drawing/2014/main" id="{36F161FE-4ABE-40E5-9E25-0067FE1CEB99}"/>
              </a:ext>
            </a:extLst>
          </p:cNvPr>
          <p:cNvSpPr/>
          <p:nvPr/>
        </p:nvSpPr>
        <p:spPr>
          <a:xfrm>
            <a:off x="6931566" y="3789380"/>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Rettangolo 17">
            <a:extLst>
              <a:ext uri="{FF2B5EF4-FFF2-40B4-BE49-F238E27FC236}">
                <a16:creationId xmlns:a16="http://schemas.microsoft.com/office/drawing/2014/main" id="{BA5C8DC3-1D5C-4359-80EB-BEF81915685A}"/>
              </a:ext>
            </a:extLst>
          </p:cNvPr>
          <p:cNvSpPr/>
          <p:nvPr/>
        </p:nvSpPr>
        <p:spPr>
          <a:xfrm>
            <a:off x="7838670" y="377581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9" name="Rettangolo 18">
            <a:extLst>
              <a:ext uri="{FF2B5EF4-FFF2-40B4-BE49-F238E27FC236}">
                <a16:creationId xmlns:a16="http://schemas.microsoft.com/office/drawing/2014/main" id="{CAB2FD0D-5993-4BC4-9687-0E3DE25A7D1B}"/>
              </a:ext>
            </a:extLst>
          </p:cNvPr>
          <p:cNvSpPr/>
          <p:nvPr/>
        </p:nvSpPr>
        <p:spPr>
          <a:xfrm>
            <a:off x="10347569" y="3465281"/>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0" name="Rettangolo 19">
            <a:extLst>
              <a:ext uri="{FF2B5EF4-FFF2-40B4-BE49-F238E27FC236}">
                <a16:creationId xmlns:a16="http://schemas.microsoft.com/office/drawing/2014/main" id="{08B18C6F-2483-4BF2-9BA7-58E753E97192}"/>
              </a:ext>
            </a:extLst>
          </p:cNvPr>
          <p:cNvSpPr/>
          <p:nvPr/>
        </p:nvSpPr>
        <p:spPr>
          <a:xfrm>
            <a:off x="9333023" y="346528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1" name="Rettangolo 20">
            <a:extLst>
              <a:ext uri="{FF2B5EF4-FFF2-40B4-BE49-F238E27FC236}">
                <a16:creationId xmlns:a16="http://schemas.microsoft.com/office/drawing/2014/main" id="{BDE6C8DF-AFA0-430A-A0F3-B4D7B02195ED}"/>
              </a:ext>
            </a:extLst>
          </p:cNvPr>
          <p:cNvSpPr/>
          <p:nvPr/>
        </p:nvSpPr>
        <p:spPr>
          <a:xfrm>
            <a:off x="7443881" y="4090657"/>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2" name="Rettangolo 21">
            <a:extLst>
              <a:ext uri="{FF2B5EF4-FFF2-40B4-BE49-F238E27FC236}">
                <a16:creationId xmlns:a16="http://schemas.microsoft.com/office/drawing/2014/main" id="{3F5B6F7A-2082-41CA-B283-A5B7D6814748}"/>
              </a:ext>
            </a:extLst>
          </p:cNvPr>
          <p:cNvSpPr/>
          <p:nvPr/>
        </p:nvSpPr>
        <p:spPr>
          <a:xfrm>
            <a:off x="8755504" y="4468017"/>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3" name="Rettangolo 22">
            <a:extLst>
              <a:ext uri="{FF2B5EF4-FFF2-40B4-BE49-F238E27FC236}">
                <a16:creationId xmlns:a16="http://schemas.microsoft.com/office/drawing/2014/main" id="{10E7F384-CD8C-48F7-BE52-43CB1B4F23D1}"/>
              </a:ext>
            </a:extLst>
          </p:cNvPr>
          <p:cNvSpPr/>
          <p:nvPr/>
        </p:nvSpPr>
        <p:spPr>
          <a:xfrm>
            <a:off x="9333023" y="4279757"/>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4" name="Rettangolo 23">
            <a:extLst>
              <a:ext uri="{FF2B5EF4-FFF2-40B4-BE49-F238E27FC236}">
                <a16:creationId xmlns:a16="http://schemas.microsoft.com/office/drawing/2014/main" id="{C19AE19D-FB2C-44BC-9719-2656FB0E4BB1}"/>
              </a:ext>
            </a:extLst>
          </p:cNvPr>
          <p:cNvSpPr/>
          <p:nvPr/>
        </p:nvSpPr>
        <p:spPr>
          <a:xfrm>
            <a:off x="10991801" y="4443741"/>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25" name="Connettore diritto 24">
            <a:extLst>
              <a:ext uri="{FF2B5EF4-FFF2-40B4-BE49-F238E27FC236}">
                <a16:creationId xmlns:a16="http://schemas.microsoft.com/office/drawing/2014/main" id="{D8D92D1E-A881-411E-9877-238C235AC4AD}"/>
              </a:ext>
            </a:extLst>
          </p:cNvPr>
          <p:cNvCxnSpPr>
            <a:stCxn id="12" idx="2"/>
            <a:endCxn id="14" idx="0"/>
          </p:cNvCxnSpPr>
          <p:nvPr/>
        </p:nvCxnSpPr>
        <p:spPr>
          <a:xfrm flipH="1">
            <a:off x="8072849" y="2969173"/>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26" name="Connettore diritto 25">
            <a:extLst>
              <a:ext uri="{FF2B5EF4-FFF2-40B4-BE49-F238E27FC236}">
                <a16:creationId xmlns:a16="http://schemas.microsoft.com/office/drawing/2014/main" id="{8E2447F6-9ECA-4EA1-81E6-67FCCFDA0D74}"/>
              </a:ext>
            </a:extLst>
          </p:cNvPr>
          <p:cNvCxnSpPr>
            <a:cxnSpLocks/>
            <a:stCxn id="12" idx="2"/>
            <a:endCxn id="13" idx="0"/>
          </p:cNvCxnSpPr>
          <p:nvPr/>
        </p:nvCxnSpPr>
        <p:spPr>
          <a:xfrm>
            <a:off x="8995437" y="2969173"/>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27" name="Connettore diritto 26">
            <a:extLst>
              <a:ext uri="{FF2B5EF4-FFF2-40B4-BE49-F238E27FC236}">
                <a16:creationId xmlns:a16="http://schemas.microsoft.com/office/drawing/2014/main" id="{A9A8B0F9-5FF7-4700-852F-AC962C3AFE15}"/>
              </a:ext>
            </a:extLst>
          </p:cNvPr>
          <p:cNvCxnSpPr>
            <a:cxnSpLocks/>
          </p:cNvCxnSpPr>
          <p:nvPr/>
        </p:nvCxnSpPr>
        <p:spPr>
          <a:xfrm flipH="1">
            <a:off x="7575500" y="3279052"/>
            <a:ext cx="421484" cy="186230"/>
          </a:xfrm>
          <a:prstGeom prst="line">
            <a:avLst/>
          </a:prstGeom>
        </p:spPr>
        <p:style>
          <a:lnRef idx="1">
            <a:schemeClr val="dk1"/>
          </a:lnRef>
          <a:fillRef idx="0">
            <a:schemeClr val="dk1"/>
          </a:fillRef>
          <a:effectRef idx="0">
            <a:schemeClr val="dk1"/>
          </a:effectRef>
          <a:fontRef idx="minor">
            <a:schemeClr val="tx1"/>
          </a:fontRef>
        </p:style>
      </p:cxnSp>
      <p:cxnSp>
        <p:nvCxnSpPr>
          <p:cNvPr id="28" name="Connettore diritto 27">
            <a:extLst>
              <a:ext uri="{FF2B5EF4-FFF2-40B4-BE49-F238E27FC236}">
                <a16:creationId xmlns:a16="http://schemas.microsoft.com/office/drawing/2014/main" id="{54917867-77DE-4C4C-9582-4EA67E299FBC}"/>
              </a:ext>
            </a:extLst>
          </p:cNvPr>
          <p:cNvCxnSpPr>
            <a:cxnSpLocks/>
            <a:stCxn id="13" idx="2"/>
            <a:endCxn id="20" idx="0"/>
          </p:cNvCxnSpPr>
          <p:nvPr/>
        </p:nvCxnSpPr>
        <p:spPr>
          <a:xfrm flipH="1">
            <a:off x="9572956" y="3279051"/>
            <a:ext cx="479866" cy="186230"/>
          </a:xfrm>
          <a:prstGeom prst="line">
            <a:avLst/>
          </a:prstGeom>
        </p:spPr>
        <p:style>
          <a:lnRef idx="1">
            <a:schemeClr val="dk1"/>
          </a:lnRef>
          <a:fillRef idx="0">
            <a:schemeClr val="dk1"/>
          </a:fillRef>
          <a:effectRef idx="0">
            <a:schemeClr val="dk1"/>
          </a:effectRef>
          <a:fontRef idx="minor">
            <a:schemeClr val="tx1"/>
          </a:fontRef>
        </p:style>
      </p:cxnSp>
      <p:cxnSp>
        <p:nvCxnSpPr>
          <p:cNvPr id="29" name="Connettore diritto 28">
            <a:extLst>
              <a:ext uri="{FF2B5EF4-FFF2-40B4-BE49-F238E27FC236}">
                <a16:creationId xmlns:a16="http://schemas.microsoft.com/office/drawing/2014/main" id="{C5B0D521-3A87-49D1-A369-8561B71C773F}"/>
              </a:ext>
            </a:extLst>
          </p:cNvPr>
          <p:cNvCxnSpPr>
            <a:cxnSpLocks/>
            <a:stCxn id="15" idx="2"/>
            <a:endCxn id="17" idx="0"/>
          </p:cNvCxnSpPr>
          <p:nvPr/>
        </p:nvCxnSpPr>
        <p:spPr>
          <a:xfrm flipH="1">
            <a:off x="7171499" y="3594549"/>
            <a:ext cx="479867" cy="194831"/>
          </a:xfrm>
          <a:prstGeom prst="line">
            <a:avLst/>
          </a:prstGeom>
        </p:spPr>
        <p:style>
          <a:lnRef idx="1">
            <a:schemeClr val="dk1"/>
          </a:lnRef>
          <a:fillRef idx="0">
            <a:schemeClr val="dk1"/>
          </a:fillRef>
          <a:effectRef idx="0">
            <a:schemeClr val="dk1"/>
          </a:effectRef>
          <a:fontRef idx="minor">
            <a:schemeClr val="tx1"/>
          </a:fontRef>
        </p:style>
      </p:cxnSp>
      <p:cxnSp>
        <p:nvCxnSpPr>
          <p:cNvPr id="30" name="Connettore diritto 29">
            <a:extLst>
              <a:ext uri="{FF2B5EF4-FFF2-40B4-BE49-F238E27FC236}">
                <a16:creationId xmlns:a16="http://schemas.microsoft.com/office/drawing/2014/main" id="{5FC16273-E847-4DD0-A55B-F5B7AD8E5E10}"/>
              </a:ext>
            </a:extLst>
          </p:cNvPr>
          <p:cNvCxnSpPr>
            <a:cxnSpLocks/>
          </p:cNvCxnSpPr>
          <p:nvPr/>
        </p:nvCxnSpPr>
        <p:spPr>
          <a:xfrm flipH="1">
            <a:off x="7678060" y="3906356"/>
            <a:ext cx="394789" cy="185574"/>
          </a:xfrm>
          <a:prstGeom prst="line">
            <a:avLst/>
          </a:prstGeom>
        </p:spPr>
        <p:style>
          <a:lnRef idx="1">
            <a:schemeClr val="dk1"/>
          </a:lnRef>
          <a:fillRef idx="0">
            <a:schemeClr val="dk1"/>
          </a:fillRef>
          <a:effectRef idx="0">
            <a:schemeClr val="dk1"/>
          </a:effectRef>
          <a:fontRef idx="minor">
            <a:schemeClr val="tx1"/>
          </a:fontRef>
        </p:style>
      </p:cxnSp>
      <p:cxnSp>
        <p:nvCxnSpPr>
          <p:cNvPr id="31" name="Connettore diritto 30">
            <a:extLst>
              <a:ext uri="{FF2B5EF4-FFF2-40B4-BE49-F238E27FC236}">
                <a16:creationId xmlns:a16="http://schemas.microsoft.com/office/drawing/2014/main" id="{AE8A575B-3CAA-4DD9-B7F2-B92AEB0EC779}"/>
              </a:ext>
            </a:extLst>
          </p:cNvPr>
          <p:cNvCxnSpPr>
            <a:cxnSpLocks/>
          </p:cNvCxnSpPr>
          <p:nvPr/>
        </p:nvCxnSpPr>
        <p:spPr>
          <a:xfrm flipH="1">
            <a:off x="10022199" y="3582453"/>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32" name="Connettore diritto 31">
            <a:extLst>
              <a:ext uri="{FF2B5EF4-FFF2-40B4-BE49-F238E27FC236}">
                <a16:creationId xmlns:a16="http://schemas.microsoft.com/office/drawing/2014/main" id="{AA347BB2-E4C5-4414-91BE-FD0FE42D8E7B}"/>
              </a:ext>
            </a:extLst>
          </p:cNvPr>
          <p:cNvCxnSpPr>
            <a:cxnSpLocks/>
            <a:stCxn id="13" idx="2"/>
            <a:endCxn id="19" idx="0"/>
          </p:cNvCxnSpPr>
          <p:nvPr/>
        </p:nvCxnSpPr>
        <p:spPr>
          <a:xfrm>
            <a:off x="10052821" y="3279052"/>
            <a:ext cx="534681" cy="186229"/>
          </a:xfrm>
          <a:prstGeom prst="line">
            <a:avLst/>
          </a:prstGeom>
        </p:spPr>
        <p:style>
          <a:lnRef idx="1">
            <a:schemeClr val="dk1"/>
          </a:lnRef>
          <a:fillRef idx="0">
            <a:schemeClr val="dk1"/>
          </a:fillRef>
          <a:effectRef idx="0">
            <a:schemeClr val="dk1"/>
          </a:effectRef>
          <a:fontRef idx="minor">
            <a:schemeClr val="tx1"/>
          </a:fontRef>
        </p:style>
      </p:cxnSp>
      <p:cxnSp>
        <p:nvCxnSpPr>
          <p:cNvPr id="33" name="Connettore diritto 32">
            <a:extLst>
              <a:ext uri="{FF2B5EF4-FFF2-40B4-BE49-F238E27FC236}">
                <a16:creationId xmlns:a16="http://schemas.microsoft.com/office/drawing/2014/main" id="{B8AB5FC7-A130-4C46-BA5A-482379424F30}"/>
              </a:ext>
            </a:extLst>
          </p:cNvPr>
          <p:cNvCxnSpPr>
            <a:cxnSpLocks/>
            <a:stCxn id="19" idx="2"/>
          </p:cNvCxnSpPr>
          <p:nvPr/>
        </p:nvCxnSpPr>
        <p:spPr>
          <a:xfrm>
            <a:off x="10587502" y="3594547"/>
            <a:ext cx="451879" cy="299166"/>
          </a:xfrm>
          <a:prstGeom prst="line">
            <a:avLst/>
          </a:prstGeom>
        </p:spPr>
        <p:style>
          <a:lnRef idx="1">
            <a:schemeClr val="dk1"/>
          </a:lnRef>
          <a:fillRef idx="0">
            <a:schemeClr val="dk1"/>
          </a:fillRef>
          <a:effectRef idx="0">
            <a:schemeClr val="dk1"/>
          </a:effectRef>
          <a:fontRef idx="minor">
            <a:schemeClr val="tx1"/>
          </a:fontRef>
        </p:style>
      </p:cxnSp>
      <p:cxnSp>
        <p:nvCxnSpPr>
          <p:cNvPr id="34" name="Connettore diritto 33">
            <a:extLst>
              <a:ext uri="{FF2B5EF4-FFF2-40B4-BE49-F238E27FC236}">
                <a16:creationId xmlns:a16="http://schemas.microsoft.com/office/drawing/2014/main" id="{50392E89-94DA-4B24-9020-027BFCE1C213}"/>
              </a:ext>
            </a:extLst>
          </p:cNvPr>
          <p:cNvCxnSpPr>
            <a:cxnSpLocks/>
          </p:cNvCxnSpPr>
          <p:nvPr/>
        </p:nvCxnSpPr>
        <p:spPr>
          <a:xfrm>
            <a:off x="8071214" y="3906356"/>
            <a:ext cx="462928" cy="198997"/>
          </a:xfrm>
          <a:prstGeom prst="line">
            <a:avLst/>
          </a:prstGeom>
        </p:spPr>
        <p:style>
          <a:lnRef idx="1">
            <a:schemeClr val="dk1"/>
          </a:lnRef>
          <a:fillRef idx="0">
            <a:schemeClr val="dk1"/>
          </a:fillRef>
          <a:effectRef idx="0">
            <a:schemeClr val="dk1"/>
          </a:effectRef>
          <a:fontRef idx="minor">
            <a:schemeClr val="tx1"/>
          </a:fontRef>
        </p:style>
      </p:cxnSp>
      <p:cxnSp>
        <p:nvCxnSpPr>
          <p:cNvPr id="35" name="Connettore diritto 34">
            <a:extLst>
              <a:ext uri="{FF2B5EF4-FFF2-40B4-BE49-F238E27FC236}">
                <a16:creationId xmlns:a16="http://schemas.microsoft.com/office/drawing/2014/main" id="{1C230216-397E-493A-AD3C-053BE2A65B88}"/>
              </a:ext>
            </a:extLst>
          </p:cNvPr>
          <p:cNvCxnSpPr>
            <a:cxnSpLocks/>
            <a:endCxn id="16" idx="0"/>
          </p:cNvCxnSpPr>
          <p:nvPr/>
        </p:nvCxnSpPr>
        <p:spPr>
          <a:xfrm>
            <a:off x="8072849" y="3284999"/>
            <a:ext cx="453172" cy="180940"/>
          </a:xfrm>
          <a:prstGeom prst="line">
            <a:avLst/>
          </a:prstGeom>
        </p:spPr>
        <p:style>
          <a:lnRef idx="1">
            <a:schemeClr val="dk1"/>
          </a:lnRef>
          <a:fillRef idx="0">
            <a:schemeClr val="dk1"/>
          </a:fillRef>
          <a:effectRef idx="0">
            <a:schemeClr val="dk1"/>
          </a:effectRef>
          <a:fontRef idx="minor">
            <a:schemeClr val="tx1"/>
          </a:fontRef>
        </p:style>
      </p:cxnSp>
      <p:cxnSp>
        <p:nvCxnSpPr>
          <p:cNvPr id="36" name="Connettore diritto 35">
            <a:extLst>
              <a:ext uri="{FF2B5EF4-FFF2-40B4-BE49-F238E27FC236}">
                <a16:creationId xmlns:a16="http://schemas.microsoft.com/office/drawing/2014/main" id="{C2DDFCFE-53D5-484F-BDF2-C43EEDAA07E7}"/>
              </a:ext>
            </a:extLst>
          </p:cNvPr>
          <p:cNvCxnSpPr>
            <a:cxnSpLocks/>
            <a:endCxn id="18" idx="0"/>
          </p:cNvCxnSpPr>
          <p:nvPr/>
        </p:nvCxnSpPr>
        <p:spPr>
          <a:xfrm>
            <a:off x="7621955" y="3583044"/>
            <a:ext cx="456649" cy="192773"/>
          </a:xfrm>
          <a:prstGeom prst="line">
            <a:avLst/>
          </a:prstGeom>
        </p:spPr>
        <p:style>
          <a:lnRef idx="1">
            <a:schemeClr val="dk1"/>
          </a:lnRef>
          <a:fillRef idx="0">
            <a:schemeClr val="dk1"/>
          </a:fillRef>
          <a:effectRef idx="0">
            <a:schemeClr val="dk1"/>
          </a:effectRef>
          <a:fontRef idx="minor">
            <a:schemeClr val="tx1"/>
          </a:fontRef>
        </p:style>
      </p:cxnSp>
      <p:sp>
        <p:nvSpPr>
          <p:cNvPr id="37" name="Rettangolo 36">
            <a:extLst>
              <a:ext uri="{FF2B5EF4-FFF2-40B4-BE49-F238E27FC236}">
                <a16:creationId xmlns:a16="http://schemas.microsoft.com/office/drawing/2014/main" id="{B9B6DDE2-A48B-4D70-A4DD-4F232E1AD7AE}"/>
              </a:ext>
            </a:extLst>
          </p:cNvPr>
          <p:cNvSpPr/>
          <p:nvPr/>
        </p:nvSpPr>
        <p:spPr>
          <a:xfrm>
            <a:off x="8318536" y="409188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8" name="Rettangolo 37">
            <a:extLst>
              <a:ext uri="{FF2B5EF4-FFF2-40B4-BE49-F238E27FC236}">
                <a16:creationId xmlns:a16="http://schemas.microsoft.com/office/drawing/2014/main" id="{4CA6E023-9D63-4400-AABA-9DB2F98CAED1}"/>
              </a:ext>
            </a:extLst>
          </p:cNvPr>
          <p:cNvSpPr/>
          <p:nvPr/>
        </p:nvSpPr>
        <p:spPr>
          <a:xfrm>
            <a:off x="7923747" y="446640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9" name="Rettangolo 38">
            <a:extLst>
              <a:ext uri="{FF2B5EF4-FFF2-40B4-BE49-F238E27FC236}">
                <a16:creationId xmlns:a16="http://schemas.microsoft.com/office/drawing/2014/main" id="{489040F9-9A4F-445A-B921-BCB7236704E2}"/>
              </a:ext>
            </a:extLst>
          </p:cNvPr>
          <p:cNvSpPr/>
          <p:nvPr/>
        </p:nvSpPr>
        <p:spPr>
          <a:xfrm>
            <a:off x="9760634" y="3893713"/>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40" name="Connettore diritto 39">
            <a:extLst>
              <a:ext uri="{FF2B5EF4-FFF2-40B4-BE49-F238E27FC236}">
                <a16:creationId xmlns:a16="http://schemas.microsoft.com/office/drawing/2014/main" id="{AC249967-BAA9-4987-989F-36980D36F168}"/>
              </a:ext>
            </a:extLst>
          </p:cNvPr>
          <p:cNvCxnSpPr>
            <a:cxnSpLocks/>
            <a:endCxn id="38" idx="0"/>
          </p:cNvCxnSpPr>
          <p:nvPr/>
        </p:nvCxnSpPr>
        <p:spPr>
          <a:xfrm flipH="1">
            <a:off x="8163680" y="4222373"/>
            <a:ext cx="394789" cy="244035"/>
          </a:xfrm>
          <a:prstGeom prst="line">
            <a:avLst/>
          </a:prstGeom>
        </p:spPr>
        <p:style>
          <a:lnRef idx="1">
            <a:schemeClr val="dk1"/>
          </a:lnRef>
          <a:fillRef idx="0">
            <a:schemeClr val="dk1"/>
          </a:fillRef>
          <a:effectRef idx="0">
            <a:schemeClr val="dk1"/>
          </a:effectRef>
          <a:fontRef idx="minor">
            <a:schemeClr val="tx1"/>
          </a:fontRef>
        </p:style>
      </p:cxnSp>
      <p:cxnSp>
        <p:nvCxnSpPr>
          <p:cNvPr id="42" name="Connettore diritto 41">
            <a:extLst>
              <a:ext uri="{FF2B5EF4-FFF2-40B4-BE49-F238E27FC236}">
                <a16:creationId xmlns:a16="http://schemas.microsoft.com/office/drawing/2014/main" id="{BD09222F-2618-47D0-9506-999A2648D4AE}"/>
              </a:ext>
            </a:extLst>
          </p:cNvPr>
          <p:cNvCxnSpPr>
            <a:cxnSpLocks/>
            <a:endCxn id="22" idx="0"/>
          </p:cNvCxnSpPr>
          <p:nvPr/>
        </p:nvCxnSpPr>
        <p:spPr>
          <a:xfrm>
            <a:off x="8566938" y="4234483"/>
            <a:ext cx="428499" cy="233534"/>
          </a:xfrm>
          <a:prstGeom prst="line">
            <a:avLst/>
          </a:prstGeom>
        </p:spPr>
        <p:style>
          <a:lnRef idx="1">
            <a:schemeClr val="dk1"/>
          </a:lnRef>
          <a:fillRef idx="0">
            <a:schemeClr val="dk1"/>
          </a:fillRef>
          <a:effectRef idx="0">
            <a:schemeClr val="dk1"/>
          </a:effectRef>
          <a:fontRef idx="minor">
            <a:schemeClr val="tx1"/>
          </a:fontRef>
        </p:style>
      </p:cxnSp>
      <p:sp>
        <p:nvSpPr>
          <p:cNvPr id="46" name="Rettangolo 45">
            <a:extLst>
              <a:ext uri="{FF2B5EF4-FFF2-40B4-BE49-F238E27FC236}">
                <a16:creationId xmlns:a16="http://schemas.microsoft.com/office/drawing/2014/main" id="{B7989488-9D14-4971-A807-912D374DB67B}"/>
              </a:ext>
            </a:extLst>
          </p:cNvPr>
          <p:cNvSpPr/>
          <p:nvPr/>
        </p:nvSpPr>
        <p:spPr>
          <a:xfrm>
            <a:off x="10817607" y="391684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47" name="Connettore diritto 46">
            <a:extLst>
              <a:ext uri="{FF2B5EF4-FFF2-40B4-BE49-F238E27FC236}">
                <a16:creationId xmlns:a16="http://schemas.microsoft.com/office/drawing/2014/main" id="{0B653873-9A54-40A9-9878-BC2193CD5F0B}"/>
              </a:ext>
            </a:extLst>
          </p:cNvPr>
          <p:cNvCxnSpPr>
            <a:cxnSpLocks/>
          </p:cNvCxnSpPr>
          <p:nvPr/>
        </p:nvCxnSpPr>
        <p:spPr>
          <a:xfrm flipH="1">
            <a:off x="9461181" y="3993511"/>
            <a:ext cx="561018" cy="298245"/>
          </a:xfrm>
          <a:prstGeom prst="line">
            <a:avLst/>
          </a:prstGeom>
        </p:spPr>
        <p:style>
          <a:lnRef idx="1">
            <a:schemeClr val="dk1"/>
          </a:lnRef>
          <a:fillRef idx="0">
            <a:schemeClr val="dk1"/>
          </a:fillRef>
          <a:effectRef idx="0">
            <a:schemeClr val="dk1"/>
          </a:effectRef>
          <a:fontRef idx="minor">
            <a:schemeClr val="tx1"/>
          </a:fontRef>
        </p:style>
      </p:cxnSp>
      <p:sp>
        <p:nvSpPr>
          <p:cNvPr id="48" name="Rettangolo 47">
            <a:extLst>
              <a:ext uri="{FF2B5EF4-FFF2-40B4-BE49-F238E27FC236}">
                <a16:creationId xmlns:a16="http://schemas.microsoft.com/office/drawing/2014/main" id="{B21FA142-F04D-4BE0-B0D6-4DDC0DE37D36}"/>
              </a:ext>
            </a:extLst>
          </p:cNvPr>
          <p:cNvSpPr/>
          <p:nvPr/>
        </p:nvSpPr>
        <p:spPr>
          <a:xfrm>
            <a:off x="10240500" y="446640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9" name="Rettangolo 48">
            <a:extLst>
              <a:ext uri="{FF2B5EF4-FFF2-40B4-BE49-F238E27FC236}">
                <a16:creationId xmlns:a16="http://schemas.microsoft.com/office/drawing/2014/main" id="{F72F36D5-F7EE-4D87-AA34-B8BDE743CCC2}"/>
              </a:ext>
            </a:extLst>
          </p:cNvPr>
          <p:cNvSpPr/>
          <p:nvPr/>
        </p:nvSpPr>
        <p:spPr>
          <a:xfrm>
            <a:off x="10088838" y="412544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50" name="Connettore diritto 49">
            <a:extLst>
              <a:ext uri="{FF2B5EF4-FFF2-40B4-BE49-F238E27FC236}">
                <a16:creationId xmlns:a16="http://schemas.microsoft.com/office/drawing/2014/main" id="{A59E9704-8CE7-4549-B54F-F90241A6376A}"/>
              </a:ext>
            </a:extLst>
          </p:cNvPr>
          <p:cNvCxnSpPr>
            <a:cxnSpLocks/>
            <a:endCxn id="49" idx="0"/>
          </p:cNvCxnSpPr>
          <p:nvPr/>
        </p:nvCxnSpPr>
        <p:spPr>
          <a:xfrm>
            <a:off x="9984653" y="3986814"/>
            <a:ext cx="344118" cy="138630"/>
          </a:xfrm>
          <a:prstGeom prst="line">
            <a:avLst/>
          </a:prstGeom>
        </p:spPr>
        <p:style>
          <a:lnRef idx="1">
            <a:schemeClr val="dk1"/>
          </a:lnRef>
          <a:fillRef idx="0">
            <a:schemeClr val="dk1"/>
          </a:fillRef>
          <a:effectRef idx="0">
            <a:schemeClr val="dk1"/>
          </a:effectRef>
          <a:fontRef idx="minor">
            <a:schemeClr val="tx1"/>
          </a:fontRef>
        </p:style>
      </p:cxnSp>
      <p:cxnSp>
        <p:nvCxnSpPr>
          <p:cNvPr id="52" name="Connettore diritto 51">
            <a:extLst>
              <a:ext uri="{FF2B5EF4-FFF2-40B4-BE49-F238E27FC236}">
                <a16:creationId xmlns:a16="http://schemas.microsoft.com/office/drawing/2014/main" id="{E2C5FC8D-E95E-41A6-8423-88572BC7C12E}"/>
              </a:ext>
            </a:extLst>
          </p:cNvPr>
          <p:cNvCxnSpPr>
            <a:cxnSpLocks/>
            <a:endCxn id="48" idx="0"/>
          </p:cNvCxnSpPr>
          <p:nvPr/>
        </p:nvCxnSpPr>
        <p:spPr>
          <a:xfrm flipH="1">
            <a:off x="10480433" y="4030938"/>
            <a:ext cx="569180" cy="435470"/>
          </a:xfrm>
          <a:prstGeom prst="line">
            <a:avLst/>
          </a:prstGeom>
        </p:spPr>
        <p:style>
          <a:lnRef idx="1">
            <a:schemeClr val="dk1"/>
          </a:lnRef>
          <a:fillRef idx="0">
            <a:schemeClr val="dk1"/>
          </a:fillRef>
          <a:effectRef idx="0">
            <a:schemeClr val="dk1"/>
          </a:effectRef>
          <a:fontRef idx="minor">
            <a:schemeClr val="tx1"/>
          </a:fontRef>
        </p:style>
      </p:cxnSp>
      <p:cxnSp>
        <p:nvCxnSpPr>
          <p:cNvPr id="54" name="Connettore diritto 53">
            <a:extLst>
              <a:ext uri="{FF2B5EF4-FFF2-40B4-BE49-F238E27FC236}">
                <a16:creationId xmlns:a16="http://schemas.microsoft.com/office/drawing/2014/main" id="{BF902209-EB2D-4303-AA03-B3B59A3B9DA7}"/>
              </a:ext>
            </a:extLst>
          </p:cNvPr>
          <p:cNvCxnSpPr>
            <a:cxnSpLocks/>
            <a:endCxn id="24" idx="0"/>
          </p:cNvCxnSpPr>
          <p:nvPr/>
        </p:nvCxnSpPr>
        <p:spPr>
          <a:xfrm>
            <a:off x="11046353" y="4070340"/>
            <a:ext cx="185381" cy="373401"/>
          </a:xfrm>
          <a:prstGeom prst="line">
            <a:avLst/>
          </a:prstGeom>
        </p:spPr>
        <p:style>
          <a:lnRef idx="1">
            <a:schemeClr val="dk1"/>
          </a:lnRef>
          <a:fillRef idx="0">
            <a:schemeClr val="dk1"/>
          </a:fillRef>
          <a:effectRef idx="0">
            <a:schemeClr val="dk1"/>
          </a:effectRef>
          <a:fontRef idx="minor">
            <a:schemeClr val="tx1"/>
          </a:fontRef>
        </p:style>
      </p:cxnSp>
      <p:cxnSp>
        <p:nvCxnSpPr>
          <p:cNvPr id="57" name="Connettore diritto 56">
            <a:extLst>
              <a:ext uri="{FF2B5EF4-FFF2-40B4-BE49-F238E27FC236}">
                <a16:creationId xmlns:a16="http://schemas.microsoft.com/office/drawing/2014/main" id="{09143A2B-A39F-44B0-85AC-31E069281BCD}"/>
              </a:ext>
            </a:extLst>
          </p:cNvPr>
          <p:cNvCxnSpPr>
            <a:cxnSpLocks/>
          </p:cNvCxnSpPr>
          <p:nvPr/>
        </p:nvCxnSpPr>
        <p:spPr>
          <a:xfrm flipH="1">
            <a:off x="10632833" y="4579368"/>
            <a:ext cx="569180" cy="435470"/>
          </a:xfrm>
          <a:prstGeom prst="line">
            <a:avLst/>
          </a:prstGeom>
        </p:spPr>
        <p:style>
          <a:lnRef idx="1">
            <a:schemeClr val="dk1"/>
          </a:lnRef>
          <a:fillRef idx="0">
            <a:schemeClr val="dk1"/>
          </a:fillRef>
          <a:effectRef idx="0">
            <a:schemeClr val="dk1"/>
          </a:effectRef>
          <a:fontRef idx="minor">
            <a:schemeClr val="tx1"/>
          </a:fontRef>
        </p:style>
      </p:cxnSp>
      <p:cxnSp>
        <p:nvCxnSpPr>
          <p:cNvPr id="58" name="Connettore diritto 57">
            <a:extLst>
              <a:ext uri="{FF2B5EF4-FFF2-40B4-BE49-F238E27FC236}">
                <a16:creationId xmlns:a16="http://schemas.microsoft.com/office/drawing/2014/main" id="{48C11798-F089-41B4-A246-D85A185706E0}"/>
              </a:ext>
            </a:extLst>
          </p:cNvPr>
          <p:cNvCxnSpPr>
            <a:cxnSpLocks/>
          </p:cNvCxnSpPr>
          <p:nvPr/>
        </p:nvCxnSpPr>
        <p:spPr>
          <a:xfrm>
            <a:off x="11198753" y="4618770"/>
            <a:ext cx="185381" cy="373401"/>
          </a:xfrm>
          <a:prstGeom prst="line">
            <a:avLst/>
          </a:prstGeom>
        </p:spPr>
        <p:style>
          <a:lnRef idx="1">
            <a:schemeClr val="dk1"/>
          </a:lnRef>
          <a:fillRef idx="0">
            <a:schemeClr val="dk1"/>
          </a:fillRef>
          <a:effectRef idx="0">
            <a:schemeClr val="dk1"/>
          </a:effectRef>
          <a:fontRef idx="minor">
            <a:schemeClr val="tx1"/>
          </a:fontRef>
        </p:style>
      </p:cxnSp>
      <p:sp>
        <p:nvSpPr>
          <p:cNvPr id="59" name="Rettangolo 58">
            <a:extLst>
              <a:ext uri="{FF2B5EF4-FFF2-40B4-BE49-F238E27FC236}">
                <a16:creationId xmlns:a16="http://schemas.microsoft.com/office/drawing/2014/main" id="{69C17A95-AE48-4B86-A968-02690B48A849}"/>
              </a:ext>
            </a:extLst>
          </p:cNvPr>
          <p:cNvSpPr/>
          <p:nvPr/>
        </p:nvSpPr>
        <p:spPr>
          <a:xfrm>
            <a:off x="11057540" y="502119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0" name="Rettangolo 59">
            <a:extLst>
              <a:ext uri="{FF2B5EF4-FFF2-40B4-BE49-F238E27FC236}">
                <a16:creationId xmlns:a16="http://schemas.microsoft.com/office/drawing/2014/main" id="{9DBD2193-A845-41E2-8568-9223AC1598C2}"/>
              </a:ext>
            </a:extLst>
          </p:cNvPr>
          <p:cNvSpPr/>
          <p:nvPr/>
        </p:nvSpPr>
        <p:spPr>
          <a:xfrm>
            <a:off x="10291345" y="5016441"/>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2" name="Rettangolo 61">
            <a:extLst>
              <a:ext uri="{FF2B5EF4-FFF2-40B4-BE49-F238E27FC236}">
                <a16:creationId xmlns:a16="http://schemas.microsoft.com/office/drawing/2014/main" id="{F066C520-7EA7-440F-9F07-2EE1BA9DE433}"/>
              </a:ext>
            </a:extLst>
          </p:cNvPr>
          <p:cNvSpPr/>
          <p:nvPr/>
        </p:nvSpPr>
        <p:spPr>
          <a:xfrm>
            <a:off x="7485347" y="4926950"/>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3" name="Rettangolo 62">
            <a:extLst>
              <a:ext uri="{FF2B5EF4-FFF2-40B4-BE49-F238E27FC236}">
                <a16:creationId xmlns:a16="http://schemas.microsoft.com/office/drawing/2014/main" id="{7A5F7811-67E1-4AA5-A63B-513A4F851465}"/>
              </a:ext>
            </a:extLst>
          </p:cNvPr>
          <p:cNvSpPr/>
          <p:nvPr/>
        </p:nvSpPr>
        <p:spPr>
          <a:xfrm>
            <a:off x="7984143" y="5363787"/>
            <a:ext cx="479866" cy="1338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4" name="Rettangolo 63">
            <a:extLst>
              <a:ext uri="{FF2B5EF4-FFF2-40B4-BE49-F238E27FC236}">
                <a16:creationId xmlns:a16="http://schemas.microsoft.com/office/drawing/2014/main" id="{991CD6AE-9218-4C6E-A972-F1F67275D0B5}"/>
              </a:ext>
            </a:extLst>
          </p:cNvPr>
          <p:cNvSpPr/>
          <p:nvPr/>
        </p:nvSpPr>
        <p:spPr>
          <a:xfrm>
            <a:off x="7157881" y="5384183"/>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65" name="Connettore diritto 64">
            <a:extLst>
              <a:ext uri="{FF2B5EF4-FFF2-40B4-BE49-F238E27FC236}">
                <a16:creationId xmlns:a16="http://schemas.microsoft.com/office/drawing/2014/main" id="{F19E0B33-F8A5-4B77-B0D6-45FCBD0774F8}"/>
              </a:ext>
            </a:extLst>
          </p:cNvPr>
          <p:cNvCxnSpPr>
            <a:cxnSpLocks/>
          </p:cNvCxnSpPr>
          <p:nvPr/>
        </p:nvCxnSpPr>
        <p:spPr>
          <a:xfrm>
            <a:off x="8163981" y="4589584"/>
            <a:ext cx="472685" cy="337366"/>
          </a:xfrm>
          <a:prstGeom prst="line">
            <a:avLst/>
          </a:prstGeom>
        </p:spPr>
        <p:style>
          <a:lnRef idx="1">
            <a:schemeClr val="dk1"/>
          </a:lnRef>
          <a:fillRef idx="0">
            <a:schemeClr val="dk1"/>
          </a:fillRef>
          <a:effectRef idx="0">
            <a:schemeClr val="dk1"/>
          </a:effectRef>
          <a:fontRef idx="minor">
            <a:schemeClr val="tx1"/>
          </a:fontRef>
        </p:style>
      </p:cxnSp>
      <p:cxnSp>
        <p:nvCxnSpPr>
          <p:cNvPr id="66" name="Connettore diritto 65">
            <a:extLst>
              <a:ext uri="{FF2B5EF4-FFF2-40B4-BE49-F238E27FC236}">
                <a16:creationId xmlns:a16="http://schemas.microsoft.com/office/drawing/2014/main" id="{BECA806C-00CB-4AD8-B08E-93C27A15F491}"/>
              </a:ext>
            </a:extLst>
          </p:cNvPr>
          <p:cNvCxnSpPr>
            <a:cxnSpLocks/>
            <a:endCxn id="63" idx="0"/>
          </p:cNvCxnSpPr>
          <p:nvPr/>
        </p:nvCxnSpPr>
        <p:spPr>
          <a:xfrm>
            <a:off x="7769893" y="5045865"/>
            <a:ext cx="454183" cy="317922"/>
          </a:xfrm>
          <a:prstGeom prst="line">
            <a:avLst/>
          </a:prstGeom>
        </p:spPr>
        <p:style>
          <a:lnRef idx="1">
            <a:schemeClr val="dk1"/>
          </a:lnRef>
          <a:fillRef idx="0">
            <a:schemeClr val="dk1"/>
          </a:fillRef>
          <a:effectRef idx="0">
            <a:schemeClr val="dk1"/>
          </a:effectRef>
          <a:fontRef idx="minor">
            <a:schemeClr val="tx1"/>
          </a:fontRef>
        </p:style>
      </p:cxnSp>
      <p:cxnSp>
        <p:nvCxnSpPr>
          <p:cNvPr id="69" name="Connettore diritto 68">
            <a:extLst>
              <a:ext uri="{FF2B5EF4-FFF2-40B4-BE49-F238E27FC236}">
                <a16:creationId xmlns:a16="http://schemas.microsoft.com/office/drawing/2014/main" id="{2C79C15A-0F69-4228-B27D-6DD1435CFD68}"/>
              </a:ext>
            </a:extLst>
          </p:cNvPr>
          <p:cNvCxnSpPr>
            <a:cxnSpLocks/>
            <a:endCxn id="62" idx="0"/>
          </p:cNvCxnSpPr>
          <p:nvPr/>
        </p:nvCxnSpPr>
        <p:spPr>
          <a:xfrm flipH="1">
            <a:off x="7725280" y="4605202"/>
            <a:ext cx="395885" cy="321748"/>
          </a:xfrm>
          <a:prstGeom prst="line">
            <a:avLst/>
          </a:prstGeom>
        </p:spPr>
        <p:style>
          <a:lnRef idx="1">
            <a:schemeClr val="dk1"/>
          </a:lnRef>
          <a:fillRef idx="0">
            <a:schemeClr val="dk1"/>
          </a:fillRef>
          <a:effectRef idx="0">
            <a:schemeClr val="dk1"/>
          </a:effectRef>
          <a:fontRef idx="minor">
            <a:schemeClr val="tx1"/>
          </a:fontRef>
        </p:style>
      </p:cxnSp>
      <p:cxnSp>
        <p:nvCxnSpPr>
          <p:cNvPr id="71" name="Connettore diritto 70">
            <a:extLst>
              <a:ext uri="{FF2B5EF4-FFF2-40B4-BE49-F238E27FC236}">
                <a16:creationId xmlns:a16="http://schemas.microsoft.com/office/drawing/2014/main" id="{90AD92C1-B54D-499C-9CED-93A8288B001D}"/>
              </a:ext>
            </a:extLst>
          </p:cNvPr>
          <p:cNvCxnSpPr>
            <a:cxnSpLocks/>
            <a:endCxn id="64" idx="0"/>
          </p:cNvCxnSpPr>
          <p:nvPr/>
        </p:nvCxnSpPr>
        <p:spPr>
          <a:xfrm flipH="1">
            <a:off x="7397814" y="5058702"/>
            <a:ext cx="372079" cy="325481"/>
          </a:xfrm>
          <a:prstGeom prst="line">
            <a:avLst/>
          </a:prstGeom>
        </p:spPr>
        <p:style>
          <a:lnRef idx="1">
            <a:schemeClr val="dk1"/>
          </a:lnRef>
          <a:fillRef idx="0">
            <a:schemeClr val="dk1"/>
          </a:fillRef>
          <a:effectRef idx="0">
            <a:schemeClr val="dk1"/>
          </a:effectRef>
          <a:fontRef idx="minor">
            <a:schemeClr val="tx1"/>
          </a:fontRef>
        </p:style>
      </p:cxnSp>
      <p:sp>
        <p:nvSpPr>
          <p:cNvPr id="74" name="Rettangolo 73">
            <a:extLst>
              <a:ext uri="{FF2B5EF4-FFF2-40B4-BE49-F238E27FC236}">
                <a16:creationId xmlns:a16="http://schemas.microsoft.com/office/drawing/2014/main" id="{C600CDF7-6965-4AA5-A7C7-2B12FC324880}"/>
              </a:ext>
            </a:extLst>
          </p:cNvPr>
          <p:cNvSpPr/>
          <p:nvPr/>
        </p:nvSpPr>
        <p:spPr>
          <a:xfrm>
            <a:off x="8417805" y="494787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5" name="Rettangolo 74">
            <a:extLst>
              <a:ext uri="{FF2B5EF4-FFF2-40B4-BE49-F238E27FC236}">
                <a16:creationId xmlns:a16="http://schemas.microsoft.com/office/drawing/2014/main" id="{593EFA1E-3E1C-42C1-B8FB-405012F390E1}"/>
              </a:ext>
            </a:extLst>
          </p:cNvPr>
          <p:cNvSpPr/>
          <p:nvPr/>
        </p:nvSpPr>
        <p:spPr>
          <a:xfrm>
            <a:off x="9763054" y="536836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6" name="Rettangolo 75">
            <a:extLst>
              <a:ext uri="{FF2B5EF4-FFF2-40B4-BE49-F238E27FC236}">
                <a16:creationId xmlns:a16="http://schemas.microsoft.com/office/drawing/2014/main" id="{94CC99CA-557D-4278-A39A-90115F49C447}"/>
              </a:ext>
            </a:extLst>
          </p:cNvPr>
          <p:cNvSpPr/>
          <p:nvPr/>
        </p:nvSpPr>
        <p:spPr>
          <a:xfrm>
            <a:off x="10594115" y="5585400"/>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77" name="Connettore diritto 76">
            <a:extLst>
              <a:ext uri="{FF2B5EF4-FFF2-40B4-BE49-F238E27FC236}">
                <a16:creationId xmlns:a16="http://schemas.microsoft.com/office/drawing/2014/main" id="{98F23355-D310-48FD-ACC2-77DB61682DF2}"/>
              </a:ext>
            </a:extLst>
          </p:cNvPr>
          <p:cNvCxnSpPr>
            <a:cxnSpLocks/>
            <a:endCxn id="75" idx="0"/>
          </p:cNvCxnSpPr>
          <p:nvPr/>
        </p:nvCxnSpPr>
        <p:spPr>
          <a:xfrm flipH="1">
            <a:off x="10002987" y="5124986"/>
            <a:ext cx="516379" cy="243381"/>
          </a:xfrm>
          <a:prstGeom prst="line">
            <a:avLst/>
          </a:prstGeom>
        </p:spPr>
        <p:style>
          <a:lnRef idx="1">
            <a:schemeClr val="dk1"/>
          </a:lnRef>
          <a:fillRef idx="0">
            <a:schemeClr val="dk1"/>
          </a:fillRef>
          <a:effectRef idx="0">
            <a:schemeClr val="dk1"/>
          </a:effectRef>
          <a:fontRef idx="minor">
            <a:schemeClr val="tx1"/>
          </a:fontRef>
        </p:style>
      </p:cxnSp>
      <p:cxnSp>
        <p:nvCxnSpPr>
          <p:cNvPr id="78" name="Connettore diritto 77">
            <a:extLst>
              <a:ext uri="{FF2B5EF4-FFF2-40B4-BE49-F238E27FC236}">
                <a16:creationId xmlns:a16="http://schemas.microsoft.com/office/drawing/2014/main" id="{81EDB559-B224-4307-8CE8-45FA26EFD309}"/>
              </a:ext>
            </a:extLst>
          </p:cNvPr>
          <p:cNvCxnSpPr>
            <a:cxnSpLocks/>
            <a:endCxn id="76" idx="0"/>
          </p:cNvCxnSpPr>
          <p:nvPr/>
        </p:nvCxnSpPr>
        <p:spPr>
          <a:xfrm>
            <a:off x="10516106" y="5164388"/>
            <a:ext cx="317942" cy="4210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4421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8896" y="1058203"/>
            <a:ext cx="5326905" cy="1146873"/>
          </a:xfrm>
        </p:spPr>
        <p:txBody>
          <a:bodyPr/>
          <a:lstStyle/>
          <a:p>
            <a:r>
              <a:rPr lang="it-IT" dirty="0" err="1"/>
              <a:t>Overfitting</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60561" y="2308166"/>
            <a:ext cx="6004545" cy="3491631"/>
          </a:xfrm>
        </p:spPr>
        <p:txBody>
          <a:bodyPr/>
          <a:lstStyle/>
          <a:p>
            <a:pPr marL="0" indent="0" algn="just" defTabSz="457200">
              <a:lnSpc>
                <a:spcPct val="150000"/>
              </a:lnSpc>
              <a:spcBef>
                <a:spcPts val="0"/>
              </a:spcBef>
              <a:defRPr/>
            </a:pPr>
            <a:r>
              <a:rPr lang="en-US" sz="1500" b="1" i="1" dirty="0">
                <a:solidFill>
                  <a:srgbClr val="C00000"/>
                </a:solidFill>
                <a:latin typeface="Arial" panose="020B0604020202020204" pitchFamily="34" charset="0"/>
              </a:rPr>
              <a:t>In other words, </a:t>
            </a:r>
            <a:r>
              <a:rPr lang="en-US" sz="1600" b="1" i="1" dirty="0">
                <a:solidFill>
                  <a:srgbClr val="C00000"/>
                </a:solidFill>
                <a:latin typeface="Arial" panose="020B0604020202020204" pitchFamily="34" charset="0"/>
              </a:rPr>
              <a:t>OVERFITTING </a:t>
            </a:r>
            <a:r>
              <a:rPr lang="en-US" sz="1500" b="1" i="1" dirty="0">
                <a:solidFill>
                  <a:srgbClr val="C00000"/>
                </a:solidFill>
                <a:latin typeface="Arial" panose="020B0604020202020204" pitchFamily="34" charset="0"/>
              </a:rPr>
              <a:t>means that we have fit the data so close to what we have in our sample that we pick up on all the weird parts and instead of predicting the overall data we predict the weird staff!</a:t>
            </a:r>
          </a:p>
          <a:p>
            <a:pPr marL="0" indent="0" algn="just" defTabSz="457200">
              <a:lnSpc>
                <a:spcPct val="150000"/>
              </a:lnSpc>
              <a:spcBef>
                <a:spcPts val="0"/>
              </a:spcBef>
              <a:defRPr/>
            </a:pPr>
            <a:endParaRPr lang="en-US" sz="1500" b="1" i="1" dirty="0">
              <a:solidFill>
                <a:srgbClr val="C00000"/>
              </a:solidFill>
              <a:latin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The </a:t>
            </a:r>
            <a:r>
              <a:rPr lang="en-US" sz="1500" b="1" dirty="0">
                <a:solidFill>
                  <a:srgbClr val="C00000"/>
                </a:solidFill>
                <a:latin typeface="Arial" panose="020B0604020202020204" pitchFamily="34" charset="0"/>
              </a:rPr>
              <a:t>pruning process </a:t>
            </a:r>
            <a:r>
              <a:rPr lang="en-US" sz="1500" dirty="0">
                <a:solidFill>
                  <a:srgbClr val="292929"/>
                </a:solidFill>
                <a:latin typeface="Arial" panose="020B0604020202020204" pitchFamily="34" charset="0"/>
              </a:rPr>
              <a:t>tries to overcome the problem of overfitting by defining an optimal size of the tree by eliminating internal nodes that do not make significant improvements to the tree's classification and </a:t>
            </a:r>
            <a:r>
              <a:rPr lang="en-US" sz="1500" dirty="0" err="1">
                <a:solidFill>
                  <a:srgbClr val="292929"/>
                </a:solidFill>
                <a:latin typeface="Arial" panose="020B0604020202020204" pitchFamily="34" charset="0"/>
              </a:rPr>
              <a:t>predective</a:t>
            </a:r>
            <a:r>
              <a:rPr lang="en-US" sz="1500" dirty="0">
                <a:solidFill>
                  <a:srgbClr val="292929"/>
                </a:solidFill>
                <a:latin typeface="Arial" panose="020B0604020202020204" pitchFamily="34" charset="0"/>
              </a:rPr>
              <a:t> performance</a:t>
            </a:r>
            <a:endParaRPr lang="it-IT" sz="1500" dirty="0">
              <a:solidFill>
                <a:srgbClr val="292929"/>
              </a:solidFill>
              <a:latin typeface="Arial" panose="020B0604020202020204" pitchFamily="34" charset="0"/>
            </a:endParaRPr>
          </a:p>
        </p:txBody>
      </p:sp>
      <p:sp>
        <p:nvSpPr>
          <p:cNvPr id="8" name="CasellaDiTesto 7">
            <a:extLst>
              <a:ext uri="{FF2B5EF4-FFF2-40B4-BE49-F238E27FC236}">
                <a16:creationId xmlns:a16="http://schemas.microsoft.com/office/drawing/2014/main" id="{12490545-AA39-4391-9D27-478D815BBDDD}"/>
              </a:ext>
            </a:extLst>
          </p:cNvPr>
          <p:cNvSpPr txBox="1"/>
          <p:nvPr/>
        </p:nvSpPr>
        <p:spPr>
          <a:xfrm>
            <a:off x="7446185" y="1862439"/>
            <a:ext cx="3330799" cy="523220"/>
          </a:xfrm>
          <a:prstGeom prst="rect">
            <a:avLst/>
          </a:prstGeom>
          <a:noFill/>
        </p:spPr>
        <p:txBody>
          <a:bodyPr wrap="square">
            <a:spAutoFit/>
          </a:bodyPr>
          <a:lstStyle/>
          <a:p>
            <a:r>
              <a:rPr lang="en-US" sz="2800" dirty="0">
                <a:solidFill>
                  <a:srgbClr val="2C3A58"/>
                </a:solidFill>
              </a:rPr>
              <a:t>“Oversized” tree</a:t>
            </a:r>
            <a:endParaRPr lang="it-IT" sz="2800" dirty="0">
              <a:solidFill>
                <a:srgbClr val="2C3A58"/>
              </a:solidFill>
            </a:endParaRPr>
          </a:p>
        </p:txBody>
      </p:sp>
      <p:sp>
        <p:nvSpPr>
          <p:cNvPr id="12" name="Rettangolo 11">
            <a:extLst>
              <a:ext uri="{FF2B5EF4-FFF2-40B4-BE49-F238E27FC236}">
                <a16:creationId xmlns:a16="http://schemas.microsoft.com/office/drawing/2014/main" id="{DE6D59E8-7CB9-4D06-9E1D-47AB3D475808}"/>
              </a:ext>
            </a:extLst>
          </p:cNvPr>
          <p:cNvSpPr/>
          <p:nvPr/>
        </p:nvSpPr>
        <p:spPr>
          <a:xfrm>
            <a:off x="8755503" y="283990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Rettangolo 12">
            <a:extLst>
              <a:ext uri="{FF2B5EF4-FFF2-40B4-BE49-F238E27FC236}">
                <a16:creationId xmlns:a16="http://schemas.microsoft.com/office/drawing/2014/main" id="{F635FAAB-BDBA-4E24-997E-8525CCD25848}"/>
              </a:ext>
            </a:extLst>
          </p:cNvPr>
          <p:cNvSpPr/>
          <p:nvPr/>
        </p:nvSpPr>
        <p:spPr>
          <a:xfrm>
            <a:off x="9812888" y="3149786"/>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4" name="Rettangolo 13">
            <a:extLst>
              <a:ext uri="{FF2B5EF4-FFF2-40B4-BE49-F238E27FC236}">
                <a16:creationId xmlns:a16="http://schemas.microsoft.com/office/drawing/2014/main" id="{0B118F1A-9B17-45FA-B3B6-477778BF22ED}"/>
              </a:ext>
            </a:extLst>
          </p:cNvPr>
          <p:cNvSpPr/>
          <p:nvPr/>
        </p:nvSpPr>
        <p:spPr>
          <a:xfrm>
            <a:off x="7832916" y="3149786"/>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5" name="Rettangolo 14">
            <a:extLst>
              <a:ext uri="{FF2B5EF4-FFF2-40B4-BE49-F238E27FC236}">
                <a16:creationId xmlns:a16="http://schemas.microsoft.com/office/drawing/2014/main" id="{FB140926-95C0-4EDB-BE72-74A567F61164}"/>
              </a:ext>
            </a:extLst>
          </p:cNvPr>
          <p:cNvSpPr/>
          <p:nvPr/>
        </p:nvSpPr>
        <p:spPr>
          <a:xfrm>
            <a:off x="7411433" y="3465282"/>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Rettangolo 15">
            <a:extLst>
              <a:ext uri="{FF2B5EF4-FFF2-40B4-BE49-F238E27FC236}">
                <a16:creationId xmlns:a16="http://schemas.microsoft.com/office/drawing/2014/main" id="{2A903945-D389-4876-A048-73A6B707C48D}"/>
              </a:ext>
            </a:extLst>
          </p:cNvPr>
          <p:cNvSpPr/>
          <p:nvPr/>
        </p:nvSpPr>
        <p:spPr>
          <a:xfrm>
            <a:off x="8286087" y="346593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7" name="Rettangolo 16">
            <a:extLst>
              <a:ext uri="{FF2B5EF4-FFF2-40B4-BE49-F238E27FC236}">
                <a16:creationId xmlns:a16="http://schemas.microsoft.com/office/drawing/2014/main" id="{36F161FE-4ABE-40E5-9E25-0067FE1CEB99}"/>
              </a:ext>
            </a:extLst>
          </p:cNvPr>
          <p:cNvSpPr/>
          <p:nvPr/>
        </p:nvSpPr>
        <p:spPr>
          <a:xfrm>
            <a:off x="6931566" y="3789380"/>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Rettangolo 17">
            <a:extLst>
              <a:ext uri="{FF2B5EF4-FFF2-40B4-BE49-F238E27FC236}">
                <a16:creationId xmlns:a16="http://schemas.microsoft.com/office/drawing/2014/main" id="{BA5C8DC3-1D5C-4359-80EB-BEF81915685A}"/>
              </a:ext>
            </a:extLst>
          </p:cNvPr>
          <p:cNvSpPr/>
          <p:nvPr/>
        </p:nvSpPr>
        <p:spPr>
          <a:xfrm>
            <a:off x="7838670" y="377581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9" name="Rettangolo 18">
            <a:extLst>
              <a:ext uri="{FF2B5EF4-FFF2-40B4-BE49-F238E27FC236}">
                <a16:creationId xmlns:a16="http://schemas.microsoft.com/office/drawing/2014/main" id="{CAB2FD0D-5993-4BC4-9687-0E3DE25A7D1B}"/>
              </a:ext>
            </a:extLst>
          </p:cNvPr>
          <p:cNvSpPr/>
          <p:nvPr/>
        </p:nvSpPr>
        <p:spPr>
          <a:xfrm>
            <a:off x="10347569" y="3465281"/>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0" name="Rettangolo 19">
            <a:extLst>
              <a:ext uri="{FF2B5EF4-FFF2-40B4-BE49-F238E27FC236}">
                <a16:creationId xmlns:a16="http://schemas.microsoft.com/office/drawing/2014/main" id="{08B18C6F-2483-4BF2-9BA7-58E753E97192}"/>
              </a:ext>
            </a:extLst>
          </p:cNvPr>
          <p:cNvSpPr/>
          <p:nvPr/>
        </p:nvSpPr>
        <p:spPr>
          <a:xfrm>
            <a:off x="9333023" y="346528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1" name="Rettangolo 20">
            <a:extLst>
              <a:ext uri="{FF2B5EF4-FFF2-40B4-BE49-F238E27FC236}">
                <a16:creationId xmlns:a16="http://schemas.microsoft.com/office/drawing/2014/main" id="{BDE6C8DF-AFA0-430A-A0F3-B4D7B02195ED}"/>
              </a:ext>
            </a:extLst>
          </p:cNvPr>
          <p:cNvSpPr/>
          <p:nvPr/>
        </p:nvSpPr>
        <p:spPr>
          <a:xfrm>
            <a:off x="7443881" y="4090657"/>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2" name="Rettangolo 21">
            <a:extLst>
              <a:ext uri="{FF2B5EF4-FFF2-40B4-BE49-F238E27FC236}">
                <a16:creationId xmlns:a16="http://schemas.microsoft.com/office/drawing/2014/main" id="{3F5B6F7A-2082-41CA-B283-A5B7D6814748}"/>
              </a:ext>
            </a:extLst>
          </p:cNvPr>
          <p:cNvSpPr/>
          <p:nvPr/>
        </p:nvSpPr>
        <p:spPr>
          <a:xfrm>
            <a:off x="8755504" y="4468017"/>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3" name="Rettangolo 22">
            <a:extLst>
              <a:ext uri="{FF2B5EF4-FFF2-40B4-BE49-F238E27FC236}">
                <a16:creationId xmlns:a16="http://schemas.microsoft.com/office/drawing/2014/main" id="{10E7F384-CD8C-48F7-BE52-43CB1B4F23D1}"/>
              </a:ext>
            </a:extLst>
          </p:cNvPr>
          <p:cNvSpPr/>
          <p:nvPr/>
        </p:nvSpPr>
        <p:spPr>
          <a:xfrm>
            <a:off x="9333023" y="4279757"/>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4" name="Rettangolo 23">
            <a:extLst>
              <a:ext uri="{FF2B5EF4-FFF2-40B4-BE49-F238E27FC236}">
                <a16:creationId xmlns:a16="http://schemas.microsoft.com/office/drawing/2014/main" id="{C19AE19D-FB2C-44BC-9719-2656FB0E4BB1}"/>
              </a:ext>
            </a:extLst>
          </p:cNvPr>
          <p:cNvSpPr/>
          <p:nvPr/>
        </p:nvSpPr>
        <p:spPr>
          <a:xfrm>
            <a:off x="10991801" y="4443741"/>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25" name="Connettore diritto 24">
            <a:extLst>
              <a:ext uri="{FF2B5EF4-FFF2-40B4-BE49-F238E27FC236}">
                <a16:creationId xmlns:a16="http://schemas.microsoft.com/office/drawing/2014/main" id="{D8D92D1E-A881-411E-9877-238C235AC4AD}"/>
              </a:ext>
            </a:extLst>
          </p:cNvPr>
          <p:cNvCxnSpPr>
            <a:stCxn id="12" idx="2"/>
            <a:endCxn id="14" idx="0"/>
          </p:cNvCxnSpPr>
          <p:nvPr/>
        </p:nvCxnSpPr>
        <p:spPr>
          <a:xfrm flipH="1">
            <a:off x="8072849" y="2969173"/>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26" name="Connettore diritto 25">
            <a:extLst>
              <a:ext uri="{FF2B5EF4-FFF2-40B4-BE49-F238E27FC236}">
                <a16:creationId xmlns:a16="http://schemas.microsoft.com/office/drawing/2014/main" id="{8E2447F6-9ECA-4EA1-81E6-67FCCFDA0D74}"/>
              </a:ext>
            </a:extLst>
          </p:cNvPr>
          <p:cNvCxnSpPr>
            <a:cxnSpLocks/>
            <a:stCxn id="12" idx="2"/>
            <a:endCxn id="13" idx="0"/>
          </p:cNvCxnSpPr>
          <p:nvPr/>
        </p:nvCxnSpPr>
        <p:spPr>
          <a:xfrm>
            <a:off x="8995437" y="2969173"/>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27" name="Connettore diritto 26">
            <a:extLst>
              <a:ext uri="{FF2B5EF4-FFF2-40B4-BE49-F238E27FC236}">
                <a16:creationId xmlns:a16="http://schemas.microsoft.com/office/drawing/2014/main" id="{A9A8B0F9-5FF7-4700-852F-AC962C3AFE15}"/>
              </a:ext>
            </a:extLst>
          </p:cNvPr>
          <p:cNvCxnSpPr>
            <a:cxnSpLocks/>
          </p:cNvCxnSpPr>
          <p:nvPr/>
        </p:nvCxnSpPr>
        <p:spPr>
          <a:xfrm flipH="1">
            <a:off x="7575500" y="3279052"/>
            <a:ext cx="421484" cy="186230"/>
          </a:xfrm>
          <a:prstGeom prst="line">
            <a:avLst/>
          </a:prstGeom>
        </p:spPr>
        <p:style>
          <a:lnRef idx="1">
            <a:schemeClr val="dk1"/>
          </a:lnRef>
          <a:fillRef idx="0">
            <a:schemeClr val="dk1"/>
          </a:fillRef>
          <a:effectRef idx="0">
            <a:schemeClr val="dk1"/>
          </a:effectRef>
          <a:fontRef idx="minor">
            <a:schemeClr val="tx1"/>
          </a:fontRef>
        </p:style>
      </p:cxnSp>
      <p:cxnSp>
        <p:nvCxnSpPr>
          <p:cNvPr id="28" name="Connettore diritto 27">
            <a:extLst>
              <a:ext uri="{FF2B5EF4-FFF2-40B4-BE49-F238E27FC236}">
                <a16:creationId xmlns:a16="http://schemas.microsoft.com/office/drawing/2014/main" id="{54917867-77DE-4C4C-9582-4EA67E299FBC}"/>
              </a:ext>
            </a:extLst>
          </p:cNvPr>
          <p:cNvCxnSpPr>
            <a:cxnSpLocks/>
            <a:stCxn id="13" idx="2"/>
            <a:endCxn id="20" idx="0"/>
          </p:cNvCxnSpPr>
          <p:nvPr/>
        </p:nvCxnSpPr>
        <p:spPr>
          <a:xfrm flipH="1">
            <a:off x="9572956" y="3279051"/>
            <a:ext cx="479866" cy="186230"/>
          </a:xfrm>
          <a:prstGeom prst="line">
            <a:avLst/>
          </a:prstGeom>
        </p:spPr>
        <p:style>
          <a:lnRef idx="1">
            <a:schemeClr val="dk1"/>
          </a:lnRef>
          <a:fillRef idx="0">
            <a:schemeClr val="dk1"/>
          </a:fillRef>
          <a:effectRef idx="0">
            <a:schemeClr val="dk1"/>
          </a:effectRef>
          <a:fontRef idx="minor">
            <a:schemeClr val="tx1"/>
          </a:fontRef>
        </p:style>
      </p:cxnSp>
      <p:cxnSp>
        <p:nvCxnSpPr>
          <p:cNvPr id="29" name="Connettore diritto 28">
            <a:extLst>
              <a:ext uri="{FF2B5EF4-FFF2-40B4-BE49-F238E27FC236}">
                <a16:creationId xmlns:a16="http://schemas.microsoft.com/office/drawing/2014/main" id="{C5B0D521-3A87-49D1-A369-8561B71C773F}"/>
              </a:ext>
            </a:extLst>
          </p:cNvPr>
          <p:cNvCxnSpPr>
            <a:cxnSpLocks/>
            <a:stCxn id="15" idx="2"/>
            <a:endCxn id="17" idx="0"/>
          </p:cNvCxnSpPr>
          <p:nvPr/>
        </p:nvCxnSpPr>
        <p:spPr>
          <a:xfrm flipH="1">
            <a:off x="7171499" y="3594549"/>
            <a:ext cx="479867" cy="194831"/>
          </a:xfrm>
          <a:prstGeom prst="line">
            <a:avLst/>
          </a:prstGeom>
        </p:spPr>
        <p:style>
          <a:lnRef idx="1">
            <a:schemeClr val="dk1"/>
          </a:lnRef>
          <a:fillRef idx="0">
            <a:schemeClr val="dk1"/>
          </a:fillRef>
          <a:effectRef idx="0">
            <a:schemeClr val="dk1"/>
          </a:effectRef>
          <a:fontRef idx="minor">
            <a:schemeClr val="tx1"/>
          </a:fontRef>
        </p:style>
      </p:cxnSp>
      <p:cxnSp>
        <p:nvCxnSpPr>
          <p:cNvPr id="30" name="Connettore diritto 29">
            <a:extLst>
              <a:ext uri="{FF2B5EF4-FFF2-40B4-BE49-F238E27FC236}">
                <a16:creationId xmlns:a16="http://schemas.microsoft.com/office/drawing/2014/main" id="{5FC16273-E847-4DD0-A55B-F5B7AD8E5E10}"/>
              </a:ext>
            </a:extLst>
          </p:cNvPr>
          <p:cNvCxnSpPr>
            <a:cxnSpLocks/>
          </p:cNvCxnSpPr>
          <p:nvPr/>
        </p:nvCxnSpPr>
        <p:spPr>
          <a:xfrm flipH="1">
            <a:off x="7678060" y="3906356"/>
            <a:ext cx="394789" cy="185574"/>
          </a:xfrm>
          <a:prstGeom prst="line">
            <a:avLst/>
          </a:prstGeom>
        </p:spPr>
        <p:style>
          <a:lnRef idx="1">
            <a:schemeClr val="dk1"/>
          </a:lnRef>
          <a:fillRef idx="0">
            <a:schemeClr val="dk1"/>
          </a:fillRef>
          <a:effectRef idx="0">
            <a:schemeClr val="dk1"/>
          </a:effectRef>
          <a:fontRef idx="minor">
            <a:schemeClr val="tx1"/>
          </a:fontRef>
        </p:style>
      </p:cxnSp>
      <p:cxnSp>
        <p:nvCxnSpPr>
          <p:cNvPr id="31" name="Connettore diritto 30">
            <a:extLst>
              <a:ext uri="{FF2B5EF4-FFF2-40B4-BE49-F238E27FC236}">
                <a16:creationId xmlns:a16="http://schemas.microsoft.com/office/drawing/2014/main" id="{AE8A575B-3CAA-4DD9-B7F2-B92AEB0EC779}"/>
              </a:ext>
            </a:extLst>
          </p:cNvPr>
          <p:cNvCxnSpPr>
            <a:cxnSpLocks/>
          </p:cNvCxnSpPr>
          <p:nvPr/>
        </p:nvCxnSpPr>
        <p:spPr>
          <a:xfrm flipH="1">
            <a:off x="10022199" y="3582453"/>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32" name="Connettore diritto 31">
            <a:extLst>
              <a:ext uri="{FF2B5EF4-FFF2-40B4-BE49-F238E27FC236}">
                <a16:creationId xmlns:a16="http://schemas.microsoft.com/office/drawing/2014/main" id="{AA347BB2-E4C5-4414-91BE-FD0FE42D8E7B}"/>
              </a:ext>
            </a:extLst>
          </p:cNvPr>
          <p:cNvCxnSpPr>
            <a:cxnSpLocks/>
            <a:stCxn id="13" idx="2"/>
            <a:endCxn id="19" idx="0"/>
          </p:cNvCxnSpPr>
          <p:nvPr/>
        </p:nvCxnSpPr>
        <p:spPr>
          <a:xfrm>
            <a:off x="10052821" y="3279052"/>
            <a:ext cx="534681" cy="186229"/>
          </a:xfrm>
          <a:prstGeom prst="line">
            <a:avLst/>
          </a:prstGeom>
        </p:spPr>
        <p:style>
          <a:lnRef idx="1">
            <a:schemeClr val="dk1"/>
          </a:lnRef>
          <a:fillRef idx="0">
            <a:schemeClr val="dk1"/>
          </a:fillRef>
          <a:effectRef idx="0">
            <a:schemeClr val="dk1"/>
          </a:effectRef>
          <a:fontRef idx="minor">
            <a:schemeClr val="tx1"/>
          </a:fontRef>
        </p:style>
      </p:cxnSp>
      <p:cxnSp>
        <p:nvCxnSpPr>
          <p:cNvPr id="33" name="Connettore diritto 32">
            <a:extLst>
              <a:ext uri="{FF2B5EF4-FFF2-40B4-BE49-F238E27FC236}">
                <a16:creationId xmlns:a16="http://schemas.microsoft.com/office/drawing/2014/main" id="{B8AB5FC7-A130-4C46-BA5A-482379424F30}"/>
              </a:ext>
            </a:extLst>
          </p:cNvPr>
          <p:cNvCxnSpPr>
            <a:cxnSpLocks/>
            <a:stCxn id="19" idx="2"/>
          </p:cNvCxnSpPr>
          <p:nvPr/>
        </p:nvCxnSpPr>
        <p:spPr>
          <a:xfrm>
            <a:off x="10587502" y="3594547"/>
            <a:ext cx="451879" cy="299166"/>
          </a:xfrm>
          <a:prstGeom prst="line">
            <a:avLst/>
          </a:prstGeom>
        </p:spPr>
        <p:style>
          <a:lnRef idx="1">
            <a:schemeClr val="dk1"/>
          </a:lnRef>
          <a:fillRef idx="0">
            <a:schemeClr val="dk1"/>
          </a:fillRef>
          <a:effectRef idx="0">
            <a:schemeClr val="dk1"/>
          </a:effectRef>
          <a:fontRef idx="minor">
            <a:schemeClr val="tx1"/>
          </a:fontRef>
        </p:style>
      </p:cxnSp>
      <p:cxnSp>
        <p:nvCxnSpPr>
          <p:cNvPr id="34" name="Connettore diritto 33">
            <a:extLst>
              <a:ext uri="{FF2B5EF4-FFF2-40B4-BE49-F238E27FC236}">
                <a16:creationId xmlns:a16="http://schemas.microsoft.com/office/drawing/2014/main" id="{50392E89-94DA-4B24-9020-027BFCE1C213}"/>
              </a:ext>
            </a:extLst>
          </p:cNvPr>
          <p:cNvCxnSpPr>
            <a:cxnSpLocks/>
          </p:cNvCxnSpPr>
          <p:nvPr/>
        </p:nvCxnSpPr>
        <p:spPr>
          <a:xfrm>
            <a:off x="8071214" y="3906356"/>
            <a:ext cx="462928" cy="198997"/>
          </a:xfrm>
          <a:prstGeom prst="line">
            <a:avLst/>
          </a:prstGeom>
        </p:spPr>
        <p:style>
          <a:lnRef idx="1">
            <a:schemeClr val="dk1"/>
          </a:lnRef>
          <a:fillRef idx="0">
            <a:schemeClr val="dk1"/>
          </a:fillRef>
          <a:effectRef idx="0">
            <a:schemeClr val="dk1"/>
          </a:effectRef>
          <a:fontRef idx="minor">
            <a:schemeClr val="tx1"/>
          </a:fontRef>
        </p:style>
      </p:cxnSp>
      <p:cxnSp>
        <p:nvCxnSpPr>
          <p:cNvPr id="35" name="Connettore diritto 34">
            <a:extLst>
              <a:ext uri="{FF2B5EF4-FFF2-40B4-BE49-F238E27FC236}">
                <a16:creationId xmlns:a16="http://schemas.microsoft.com/office/drawing/2014/main" id="{1C230216-397E-493A-AD3C-053BE2A65B88}"/>
              </a:ext>
            </a:extLst>
          </p:cNvPr>
          <p:cNvCxnSpPr>
            <a:cxnSpLocks/>
            <a:endCxn id="16" idx="0"/>
          </p:cNvCxnSpPr>
          <p:nvPr/>
        </p:nvCxnSpPr>
        <p:spPr>
          <a:xfrm>
            <a:off x="8072849" y="3284999"/>
            <a:ext cx="453172" cy="180940"/>
          </a:xfrm>
          <a:prstGeom prst="line">
            <a:avLst/>
          </a:prstGeom>
        </p:spPr>
        <p:style>
          <a:lnRef idx="1">
            <a:schemeClr val="dk1"/>
          </a:lnRef>
          <a:fillRef idx="0">
            <a:schemeClr val="dk1"/>
          </a:fillRef>
          <a:effectRef idx="0">
            <a:schemeClr val="dk1"/>
          </a:effectRef>
          <a:fontRef idx="minor">
            <a:schemeClr val="tx1"/>
          </a:fontRef>
        </p:style>
      </p:cxnSp>
      <p:cxnSp>
        <p:nvCxnSpPr>
          <p:cNvPr id="36" name="Connettore diritto 35">
            <a:extLst>
              <a:ext uri="{FF2B5EF4-FFF2-40B4-BE49-F238E27FC236}">
                <a16:creationId xmlns:a16="http://schemas.microsoft.com/office/drawing/2014/main" id="{C2DDFCFE-53D5-484F-BDF2-C43EEDAA07E7}"/>
              </a:ext>
            </a:extLst>
          </p:cNvPr>
          <p:cNvCxnSpPr>
            <a:cxnSpLocks/>
            <a:endCxn id="18" idx="0"/>
          </p:cNvCxnSpPr>
          <p:nvPr/>
        </p:nvCxnSpPr>
        <p:spPr>
          <a:xfrm>
            <a:off x="7621955" y="3583044"/>
            <a:ext cx="456649" cy="192773"/>
          </a:xfrm>
          <a:prstGeom prst="line">
            <a:avLst/>
          </a:prstGeom>
        </p:spPr>
        <p:style>
          <a:lnRef idx="1">
            <a:schemeClr val="dk1"/>
          </a:lnRef>
          <a:fillRef idx="0">
            <a:schemeClr val="dk1"/>
          </a:fillRef>
          <a:effectRef idx="0">
            <a:schemeClr val="dk1"/>
          </a:effectRef>
          <a:fontRef idx="minor">
            <a:schemeClr val="tx1"/>
          </a:fontRef>
        </p:style>
      </p:cxnSp>
      <p:sp>
        <p:nvSpPr>
          <p:cNvPr id="37" name="Rettangolo 36">
            <a:extLst>
              <a:ext uri="{FF2B5EF4-FFF2-40B4-BE49-F238E27FC236}">
                <a16:creationId xmlns:a16="http://schemas.microsoft.com/office/drawing/2014/main" id="{B9B6DDE2-A48B-4D70-A4DD-4F232E1AD7AE}"/>
              </a:ext>
            </a:extLst>
          </p:cNvPr>
          <p:cNvSpPr/>
          <p:nvPr/>
        </p:nvSpPr>
        <p:spPr>
          <a:xfrm>
            <a:off x="8318536" y="409188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8" name="Rettangolo 37">
            <a:extLst>
              <a:ext uri="{FF2B5EF4-FFF2-40B4-BE49-F238E27FC236}">
                <a16:creationId xmlns:a16="http://schemas.microsoft.com/office/drawing/2014/main" id="{4CA6E023-9D63-4400-AABA-9DB2F98CAED1}"/>
              </a:ext>
            </a:extLst>
          </p:cNvPr>
          <p:cNvSpPr/>
          <p:nvPr/>
        </p:nvSpPr>
        <p:spPr>
          <a:xfrm>
            <a:off x="7923747" y="446640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9" name="Rettangolo 38">
            <a:extLst>
              <a:ext uri="{FF2B5EF4-FFF2-40B4-BE49-F238E27FC236}">
                <a16:creationId xmlns:a16="http://schemas.microsoft.com/office/drawing/2014/main" id="{489040F9-9A4F-445A-B921-BCB7236704E2}"/>
              </a:ext>
            </a:extLst>
          </p:cNvPr>
          <p:cNvSpPr/>
          <p:nvPr/>
        </p:nvSpPr>
        <p:spPr>
          <a:xfrm>
            <a:off x="9760634" y="3893713"/>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40" name="Connettore diritto 39">
            <a:extLst>
              <a:ext uri="{FF2B5EF4-FFF2-40B4-BE49-F238E27FC236}">
                <a16:creationId xmlns:a16="http://schemas.microsoft.com/office/drawing/2014/main" id="{AC249967-BAA9-4987-989F-36980D36F168}"/>
              </a:ext>
            </a:extLst>
          </p:cNvPr>
          <p:cNvCxnSpPr>
            <a:cxnSpLocks/>
            <a:endCxn id="38" idx="0"/>
          </p:cNvCxnSpPr>
          <p:nvPr/>
        </p:nvCxnSpPr>
        <p:spPr>
          <a:xfrm flipH="1">
            <a:off x="8163680" y="4222373"/>
            <a:ext cx="394789" cy="244035"/>
          </a:xfrm>
          <a:prstGeom prst="line">
            <a:avLst/>
          </a:prstGeom>
        </p:spPr>
        <p:style>
          <a:lnRef idx="1">
            <a:schemeClr val="dk1"/>
          </a:lnRef>
          <a:fillRef idx="0">
            <a:schemeClr val="dk1"/>
          </a:fillRef>
          <a:effectRef idx="0">
            <a:schemeClr val="dk1"/>
          </a:effectRef>
          <a:fontRef idx="minor">
            <a:schemeClr val="tx1"/>
          </a:fontRef>
        </p:style>
      </p:cxnSp>
      <p:cxnSp>
        <p:nvCxnSpPr>
          <p:cNvPr id="42" name="Connettore diritto 41">
            <a:extLst>
              <a:ext uri="{FF2B5EF4-FFF2-40B4-BE49-F238E27FC236}">
                <a16:creationId xmlns:a16="http://schemas.microsoft.com/office/drawing/2014/main" id="{BD09222F-2618-47D0-9506-999A2648D4AE}"/>
              </a:ext>
            </a:extLst>
          </p:cNvPr>
          <p:cNvCxnSpPr>
            <a:cxnSpLocks/>
            <a:endCxn id="22" idx="0"/>
          </p:cNvCxnSpPr>
          <p:nvPr/>
        </p:nvCxnSpPr>
        <p:spPr>
          <a:xfrm>
            <a:off x="8566938" y="4234483"/>
            <a:ext cx="428499" cy="233534"/>
          </a:xfrm>
          <a:prstGeom prst="line">
            <a:avLst/>
          </a:prstGeom>
        </p:spPr>
        <p:style>
          <a:lnRef idx="1">
            <a:schemeClr val="dk1"/>
          </a:lnRef>
          <a:fillRef idx="0">
            <a:schemeClr val="dk1"/>
          </a:fillRef>
          <a:effectRef idx="0">
            <a:schemeClr val="dk1"/>
          </a:effectRef>
          <a:fontRef idx="minor">
            <a:schemeClr val="tx1"/>
          </a:fontRef>
        </p:style>
      </p:cxnSp>
      <p:sp>
        <p:nvSpPr>
          <p:cNvPr id="46" name="Rettangolo 45">
            <a:extLst>
              <a:ext uri="{FF2B5EF4-FFF2-40B4-BE49-F238E27FC236}">
                <a16:creationId xmlns:a16="http://schemas.microsoft.com/office/drawing/2014/main" id="{B7989488-9D14-4971-A807-912D374DB67B}"/>
              </a:ext>
            </a:extLst>
          </p:cNvPr>
          <p:cNvSpPr/>
          <p:nvPr/>
        </p:nvSpPr>
        <p:spPr>
          <a:xfrm>
            <a:off x="10817607" y="391684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47" name="Connettore diritto 46">
            <a:extLst>
              <a:ext uri="{FF2B5EF4-FFF2-40B4-BE49-F238E27FC236}">
                <a16:creationId xmlns:a16="http://schemas.microsoft.com/office/drawing/2014/main" id="{0B653873-9A54-40A9-9878-BC2193CD5F0B}"/>
              </a:ext>
            </a:extLst>
          </p:cNvPr>
          <p:cNvCxnSpPr>
            <a:cxnSpLocks/>
          </p:cNvCxnSpPr>
          <p:nvPr/>
        </p:nvCxnSpPr>
        <p:spPr>
          <a:xfrm flipH="1">
            <a:off x="9461181" y="3993511"/>
            <a:ext cx="561018" cy="298245"/>
          </a:xfrm>
          <a:prstGeom prst="line">
            <a:avLst/>
          </a:prstGeom>
        </p:spPr>
        <p:style>
          <a:lnRef idx="1">
            <a:schemeClr val="dk1"/>
          </a:lnRef>
          <a:fillRef idx="0">
            <a:schemeClr val="dk1"/>
          </a:fillRef>
          <a:effectRef idx="0">
            <a:schemeClr val="dk1"/>
          </a:effectRef>
          <a:fontRef idx="minor">
            <a:schemeClr val="tx1"/>
          </a:fontRef>
        </p:style>
      </p:cxnSp>
      <p:sp>
        <p:nvSpPr>
          <p:cNvPr id="48" name="Rettangolo 47">
            <a:extLst>
              <a:ext uri="{FF2B5EF4-FFF2-40B4-BE49-F238E27FC236}">
                <a16:creationId xmlns:a16="http://schemas.microsoft.com/office/drawing/2014/main" id="{B21FA142-F04D-4BE0-B0D6-4DDC0DE37D36}"/>
              </a:ext>
            </a:extLst>
          </p:cNvPr>
          <p:cNvSpPr/>
          <p:nvPr/>
        </p:nvSpPr>
        <p:spPr>
          <a:xfrm>
            <a:off x="10240500" y="446640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9" name="Rettangolo 48">
            <a:extLst>
              <a:ext uri="{FF2B5EF4-FFF2-40B4-BE49-F238E27FC236}">
                <a16:creationId xmlns:a16="http://schemas.microsoft.com/office/drawing/2014/main" id="{F72F36D5-F7EE-4D87-AA34-B8BDE743CCC2}"/>
              </a:ext>
            </a:extLst>
          </p:cNvPr>
          <p:cNvSpPr/>
          <p:nvPr/>
        </p:nvSpPr>
        <p:spPr>
          <a:xfrm>
            <a:off x="10088838" y="412544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50" name="Connettore diritto 49">
            <a:extLst>
              <a:ext uri="{FF2B5EF4-FFF2-40B4-BE49-F238E27FC236}">
                <a16:creationId xmlns:a16="http://schemas.microsoft.com/office/drawing/2014/main" id="{A59E9704-8CE7-4549-B54F-F90241A6376A}"/>
              </a:ext>
            </a:extLst>
          </p:cNvPr>
          <p:cNvCxnSpPr>
            <a:cxnSpLocks/>
            <a:endCxn id="49" idx="0"/>
          </p:cNvCxnSpPr>
          <p:nvPr/>
        </p:nvCxnSpPr>
        <p:spPr>
          <a:xfrm>
            <a:off x="9984653" y="3986814"/>
            <a:ext cx="344118" cy="138630"/>
          </a:xfrm>
          <a:prstGeom prst="line">
            <a:avLst/>
          </a:prstGeom>
        </p:spPr>
        <p:style>
          <a:lnRef idx="1">
            <a:schemeClr val="dk1"/>
          </a:lnRef>
          <a:fillRef idx="0">
            <a:schemeClr val="dk1"/>
          </a:fillRef>
          <a:effectRef idx="0">
            <a:schemeClr val="dk1"/>
          </a:effectRef>
          <a:fontRef idx="minor">
            <a:schemeClr val="tx1"/>
          </a:fontRef>
        </p:style>
      </p:cxnSp>
      <p:cxnSp>
        <p:nvCxnSpPr>
          <p:cNvPr id="52" name="Connettore diritto 51">
            <a:extLst>
              <a:ext uri="{FF2B5EF4-FFF2-40B4-BE49-F238E27FC236}">
                <a16:creationId xmlns:a16="http://schemas.microsoft.com/office/drawing/2014/main" id="{E2C5FC8D-E95E-41A6-8423-88572BC7C12E}"/>
              </a:ext>
            </a:extLst>
          </p:cNvPr>
          <p:cNvCxnSpPr>
            <a:cxnSpLocks/>
            <a:endCxn id="48" idx="0"/>
          </p:cNvCxnSpPr>
          <p:nvPr/>
        </p:nvCxnSpPr>
        <p:spPr>
          <a:xfrm flipH="1">
            <a:off x="10480433" y="4030938"/>
            <a:ext cx="569180" cy="435470"/>
          </a:xfrm>
          <a:prstGeom prst="line">
            <a:avLst/>
          </a:prstGeom>
        </p:spPr>
        <p:style>
          <a:lnRef idx="1">
            <a:schemeClr val="dk1"/>
          </a:lnRef>
          <a:fillRef idx="0">
            <a:schemeClr val="dk1"/>
          </a:fillRef>
          <a:effectRef idx="0">
            <a:schemeClr val="dk1"/>
          </a:effectRef>
          <a:fontRef idx="minor">
            <a:schemeClr val="tx1"/>
          </a:fontRef>
        </p:style>
      </p:cxnSp>
      <p:cxnSp>
        <p:nvCxnSpPr>
          <p:cNvPr id="54" name="Connettore diritto 53">
            <a:extLst>
              <a:ext uri="{FF2B5EF4-FFF2-40B4-BE49-F238E27FC236}">
                <a16:creationId xmlns:a16="http://schemas.microsoft.com/office/drawing/2014/main" id="{BF902209-EB2D-4303-AA03-B3B59A3B9DA7}"/>
              </a:ext>
            </a:extLst>
          </p:cNvPr>
          <p:cNvCxnSpPr>
            <a:cxnSpLocks/>
            <a:endCxn id="24" idx="0"/>
          </p:cNvCxnSpPr>
          <p:nvPr/>
        </p:nvCxnSpPr>
        <p:spPr>
          <a:xfrm>
            <a:off x="11046353" y="4070340"/>
            <a:ext cx="185381" cy="373401"/>
          </a:xfrm>
          <a:prstGeom prst="line">
            <a:avLst/>
          </a:prstGeom>
        </p:spPr>
        <p:style>
          <a:lnRef idx="1">
            <a:schemeClr val="dk1"/>
          </a:lnRef>
          <a:fillRef idx="0">
            <a:schemeClr val="dk1"/>
          </a:fillRef>
          <a:effectRef idx="0">
            <a:schemeClr val="dk1"/>
          </a:effectRef>
          <a:fontRef idx="minor">
            <a:schemeClr val="tx1"/>
          </a:fontRef>
        </p:style>
      </p:cxnSp>
      <p:cxnSp>
        <p:nvCxnSpPr>
          <p:cNvPr id="57" name="Connettore diritto 56">
            <a:extLst>
              <a:ext uri="{FF2B5EF4-FFF2-40B4-BE49-F238E27FC236}">
                <a16:creationId xmlns:a16="http://schemas.microsoft.com/office/drawing/2014/main" id="{09143A2B-A39F-44B0-85AC-31E069281BCD}"/>
              </a:ext>
            </a:extLst>
          </p:cNvPr>
          <p:cNvCxnSpPr>
            <a:cxnSpLocks/>
          </p:cNvCxnSpPr>
          <p:nvPr/>
        </p:nvCxnSpPr>
        <p:spPr>
          <a:xfrm flipH="1">
            <a:off x="10632833" y="4579368"/>
            <a:ext cx="569180" cy="435470"/>
          </a:xfrm>
          <a:prstGeom prst="line">
            <a:avLst/>
          </a:prstGeom>
        </p:spPr>
        <p:style>
          <a:lnRef idx="1">
            <a:schemeClr val="dk1"/>
          </a:lnRef>
          <a:fillRef idx="0">
            <a:schemeClr val="dk1"/>
          </a:fillRef>
          <a:effectRef idx="0">
            <a:schemeClr val="dk1"/>
          </a:effectRef>
          <a:fontRef idx="minor">
            <a:schemeClr val="tx1"/>
          </a:fontRef>
        </p:style>
      </p:cxnSp>
      <p:cxnSp>
        <p:nvCxnSpPr>
          <p:cNvPr id="58" name="Connettore diritto 57">
            <a:extLst>
              <a:ext uri="{FF2B5EF4-FFF2-40B4-BE49-F238E27FC236}">
                <a16:creationId xmlns:a16="http://schemas.microsoft.com/office/drawing/2014/main" id="{48C11798-F089-41B4-A246-D85A185706E0}"/>
              </a:ext>
            </a:extLst>
          </p:cNvPr>
          <p:cNvCxnSpPr>
            <a:cxnSpLocks/>
          </p:cNvCxnSpPr>
          <p:nvPr/>
        </p:nvCxnSpPr>
        <p:spPr>
          <a:xfrm>
            <a:off x="11198753" y="4618770"/>
            <a:ext cx="185381" cy="373401"/>
          </a:xfrm>
          <a:prstGeom prst="line">
            <a:avLst/>
          </a:prstGeom>
        </p:spPr>
        <p:style>
          <a:lnRef idx="1">
            <a:schemeClr val="dk1"/>
          </a:lnRef>
          <a:fillRef idx="0">
            <a:schemeClr val="dk1"/>
          </a:fillRef>
          <a:effectRef idx="0">
            <a:schemeClr val="dk1"/>
          </a:effectRef>
          <a:fontRef idx="minor">
            <a:schemeClr val="tx1"/>
          </a:fontRef>
        </p:style>
      </p:cxnSp>
      <p:sp>
        <p:nvSpPr>
          <p:cNvPr id="59" name="Rettangolo 58">
            <a:extLst>
              <a:ext uri="{FF2B5EF4-FFF2-40B4-BE49-F238E27FC236}">
                <a16:creationId xmlns:a16="http://schemas.microsoft.com/office/drawing/2014/main" id="{69C17A95-AE48-4B86-A968-02690B48A849}"/>
              </a:ext>
            </a:extLst>
          </p:cNvPr>
          <p:cNvSpPr/>
          <p:nvPr/>
        </p:nvSpPr>
        <p:spPr>
          <a:xfrm>
            <a:off x="11057540" y="502119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0" name="Rettangolo 59">
            <a:extLst>
              <a:ext uri="{FF2B5EF4-FFF2-40B4-BE49-F238E27FC236}">
                <a16:creationId xmlns:a16="http://schemas.microsoft.com/office/drawing/2014/main" id="{9DBD2193-A845-41E2-8568-9223AC1598C2}"/>
              </a:ext>
            </a:extLst>
          </p:cNvPr>
          <p:cNvSpPr/>
          <p:nvPr/>
        </p:nvSpPr>
        <p:spPr>
          <a:xfrm>
            <a:off x="10291345" y="5016441"/>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2" name="Rettangolo 61">
            <a:extLst>
              <a:ext uri="{FF2B5EF4-FFF2-40B4-BE49-F238E27FC236}">
                <a16:creationId xmlns:a16="http://schemas.microsoft.com/office/drawing/2014/main" id="{F066C520-7EA7-440F-9F07-2EE1BA9DE433}"/>
              </a:ext>
            </a:extLst>
          </p:cNvPr>
          <p:cNvSpPr/>
          <p:nvPr/>
        </p:nvSpPr>
        <p:spPr>
          <a:xfrm>
            <a:off x="7485347" y="4926950"/>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3" name="Rettangolo 62">
            <a:extLst>
              <a:ext uri="{FF2B5EF4-FFF2-40B4-BE49-F238E27FC236}">
                <a16:creationId xmlns:a16="http://schemas.microsoft.com/office/drawing/2014/main" id="{7A5F7811-67E1-4AA5-A63B-513A4F851465}"/>
              </a:ext>
            </a:extLst>
          </p:cNvPr>
          <p:cNvSpPr/>
          <p:nvPr/>
        </p:nvSpPr>
        <p:spPr>
          <a:xfrm>
            <a:off x="7984143" y="5363787"/>
            <a:ext cx="479866" cy="1338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4" name="Rettangolo 63">
            <a:extLst>
              <a:ext uri="{FF2B5EF4-FFF2-40B4-BE49-F238E27FC236}">
                <a16:creationId xmlns:a16="http://schemas.microsoft.com/office/drawing/2014/main" id="{991CD6AE-9218-4C6E-A972-F1F67275D0B5}"/>
              </a:ext>
            </a:extLst>
          </p:cNvPr>
          <p:cNvSpPr/>
          <p:nvPr/>
        </p:nvSpPr>
        <p:spPr>
          <a:xfrm>
            <a:off x="7157881" y="5384183"/>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65" name="Connettore diritto 64">
            <a:extLst>
              <a:ext uri="{FF2B5EF4-FFF2-40B4-BE49-F238E27FC236}">
                <a16:creationId xmlns:a16="http://schemas.microsoft.com/office/drawing/2014/main" id="{F19E0B33-F8A5-4B77-B0D6-45FCBD0774F8}"/>
              </a:ext>
            </a:extLst>
          </p:cNvPr>
          <p:cNvCxnSpPr>
            <a:cxnSpLocks/>
          </p:cNvCxnSpPr>
          <p:nvPr/>
        </p:nvCxnSpPr>
        <p:spPr>
          <a:xfrm>
            <a:off x="8163981" y="4589584"/>
            <a:ext cx="472685" cy="337366"/>
          </a:xfrm>
          <a:prstGeom prst="line">
            <a:avLst/>
          </a:prstGeom>
        </p:spPr>
        <p:style>
          <a:lnRef idx="1">
            <a:schemeClr val="dk1"/>
          </a:lnRef>
          <a:fillRef idx="0">
            <a:schemeClr val="dk1"/>
          </a:fillRef>
          <a:effectRef idx="0">
            <a:schemeClr val="dk1"/>
          </a:effectRef>
          <a:fontRef idx="minor">
            <a:schemeClr val="tx1"/>
          </a:fontRef>
        </p:style>
      </p:cxnSp>
      <p:cxnSp>
        <p:nvCxnSpPr>
          <p:cNvPr id="66" name="Connettore diritto 65">
            <a:extLst>
              <a:ext uri="{FF2B5EF4-FFF2-40B4-BE49-F238E27FC236}">
                <a16:creationId xmlns:a16="http://schemas.microsoft.com/office/drawing/2014/main" id="{BECA806C-00CB-4AD8-B08E-93C27A15F491}"/>
              </a:ext>
            </a:extLst>
          </p:cNvPr>
          <p:cNvCxnSpPr>
            <a:cxnSpLocks/>
            <a:endCxn id="63" idx="0"/>
          </p:cNvCxnSpPr>
          <p:nvPr/>
        </p:nvCxnSpPr>
        <p:spPr>
          <a:xfrm>
            <a:off x="7769893" y="5045865"/>
            <a:ext cx="454183" cy="317922"/>
          </a:xfrm>
          <a:prstGeom prst="line">
            <a:avLst/>
          </a:prstGeom>
        </p:spPr>
        <p:style>
          <a:lnRef idx="1">
            <a:schemeClr val="dk1"/>
          </a:lnRef>
          <a:fillRef idx="0">
            <a:schemeClr val="dk1"/>
          </a:fillRef>
          <a:effectRef idx="0">
            <a:schemeClr val="dk1"/>
          </a:effectRef>
          <a:fontRef idx="minor">
            <a:schemeClr val="tx1"/>
          </a:fontRef>
        </p:style>
      </p:cxnSp>
      <p:cxnSp>
        <p:nvCxnSpPr>
          <p:cNvPr id="69" name="Connettore diritto 68">
            <a:extLst>
              <a:ext uri="{FF2B5EF4-FFF2-40B4-BE49-F238E27FC236}">
                <a16:creationId xmlns:a16="http://schemas.microsoft.com/office/drawing/2014/main" id="{2C79C15A-0F69-4228-B27D-6DD1435CFD68}"/>
              </a:ext>
            </a:extLst>
          </p:cNvPr>
          <p:cNvCxnSpPr>
            <a:cxnSpLocks/>
            <a:endCxn id="62" idx="0"/>
          </p:cNvCxnSpPr>
          <p:nvPr/>
        </p:nvCxnSpPr>
        <p:spPr>
          <a:xfrm flipH="1">
            <a:off x="7725280" y="4605202"/>
            <a:ext cx="395885" cy="321748"/>
          </a:xfrm>
          <a:prstGeom prst="line">
            <a:avLst/>
          </a:prstGeom>
        </p:spPr>
        <p:style>
          <a:lnRef idx="1">
            <a:schemeClr val="dk1"/>
          </a:lnRef>
          <a:fillRef idx="0">
            <a:schemeClr val="dk1"/>
          </a:fillRef>
          <a:effectRef idx="0">
            <a:schemeClr val="dk1"/>
          </a:effectRef>
          <a:fontRef idx="minor">
            <a:schemeClr val="tx1"/>
          </a:fontRef>
        </p:style>
      </p:cxnSp>
      <p:cxnSp>
        <p:nvCxnSpPr>
          <p:cNvPr id="71" name="Connettore diritto 70">
            <a:extLst>
              <a:ext uri="{FF2B5EF4-FFF2-40B4-BE49-F238E27FC236}">
                <a16:creationId xmlns:a16="http://schemas.microsoft.com/office/drawing/2014/main" id="{90AD92C1-B54D-499C-9CED-93A8288B001D}"/>
              </a:ext>
            </a:extLst>
          </p:cNvPr>
          <p:cNvCxnSpPr>
            <a:cxnSpLocks/>
            <a:endCxn id="64" idx="0"/>
          </p:cNvCxnSpPr>
          <p:nvPr/>
        </p:nvCxnSpPr>
        <p:spPr>
          <a:xfrm flipH="1">
            <a:off x="7397814" y="5058702"/>
            <a:ext cx="372079" cy="325481"/>
          </a:xfrm>
          <a:prstGeom prst="line">
            <a:avLst/>
          </a:prstGeom>
        </p:spPr>
        <p:style>
          <a:lnRef idx="1">
            <a:schemeClr val="dk1"/>
          </a:lnRef>
          <a:fillRef idx="0">
            <a:schemeClr val="dk1"/>
          </a:fillRef>
          <a:effectRef idx="0">
            <a:schemeClr val="dk1"/>
          </a:effectRef>
          <a:fontRef idx="minor">
            <a:schemeClr val="tx1"/>
          </a:fontRef>
        </p:style>
      </p:cxnSp>
      <p:sp>
        <p:nvSpPr>
          <p:cNvPr id="74" name="Rettangolo 73">
            <a:extLst>
              <a:ext uri="{FF2B5EF4-FFF2-40B4-BE49-F238E27FC236}">
                <a16:creationId xmlns:a16="http://schemas.microsoft.com/office/drawing/2014/main" id="{C600CDF7-6965-4AA5-A7C7-2B12FC324880}"/>
              </a:ext>
            </a:extLst>
          </p:cNvPr>
          <p:cNvSpPr/>
          <p:nvPr/>
        </p:nvSpPr>
        <p:spPr>
          <a:xfrm>
            <a:off x="8417805" y="494787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5" name="Rettangolo 74">
            <a:extLst>
              <a:ext uri="{FF2B5EF4-FFF2-40B4-BE49-F238E27FC236}">
                <a16:creationId xmlns:a16="http://schemas.microsoft.com/office/drawing/2014/main" id="{593EFA1E-3E1C-42C1-B8FB-405012F390E1}"/>
              </a:ext>
            </a:extLst>
          </p:cNvPr>
          <p:cNvSpPr/>
          <p:nvPr/>
        </p:nvSpPr>
        <p:spPr>
          <a:xfrm>
            <a:off x="9763054" y="536836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6" name="Rettangolo 75">
            <a:extLst>
              <a:ext uri="{FF2B5EF4-FFF2-40B4-BE49-F238E27FC236}">
                <a16:creationId xmlns:a16="http://schemas.microsoft.com/office/drawing/2014/main" id="{94CC99CA-557D-4278-A39A-90115F49C447}"/>
              </a:ext>
            </a:extLst>
          </p:cNvPr>
          <p:cNvSpPr/>
          <p:nvPr/>
        </p:nvSpPr>
        <p:spPr>
          <a:xfrm>
            <a:off x="10594115" y="5585400"/>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77" name="Connettore diritto 76">
            <a:extLst>
              <a:ext uri="{FF2B5EF4-FFF2-40B4-BE49-F238E27FC236}">
                <a16:creationId xmlns:a16="http://schemas.microsoft.com/office/drawing/2014/main" id="{98F23355-D310-48FD-ACC2-77DB61682DF2}"/>
              </a:ext>
            </a:extLst>
          </p:cNvPr>
          <p:cNvCxnSpPr>
            <a:cxnSpLocks/>
            <a:endCxn id="75" idx="0"/>
          </p:cNvCxnSpPr>
          <p:nvPr/>
        </p:nvCxnSpPr>
        <p:spPr>
          <a:xfrm flipH="1">
            <a:off x="10002987" y="5124986"/>
            <a:ext cx="516379" cy="243381"/>
          </a:xfrm>
          <a:prstGeom prst="line">
            <a:avLst/>
          </a:prstGeom>
        </p:spPr>
        <p:style>
          <a:lnRef idx="1">
            <a:schemeClr val="dk1"/>
          </a:lnRef>
          <a:fillRef idx="0">
            <a:schemeClr val="dk1"/>
          </a:fillRef>
          <a:effectRef idx="0">
            <a:schemeClr val="dk1"/>
          </a:effectRef>
          <a:fontRef idx="minor">
            <a:schemeClr val="tx1"/>
          </a:fontRef>
        </p:style>
      </p:cxnSp>
      <p:cxnSp>
        <p:nvCxnSpPr>
          <p:cNvPr id="78" name="Connettore diritto 77">
            <a:extLst>
              <a:ext uri="{FF2B5EF4-FFF2-40B4-BE49-F238E27FC236}">
                <a16:creationId xmlns:a16="http://schemas.microsoft.com/office/drawing/2014/main" id="{81EDB559-B224-4307-8CE8-45FA26EFD309}"/>
              </a:ext>
            </a:extLst>
          </p:cNvPr>
          <p:cNvCxnSpPr>
            <a:cxnSpLocks/>
            <a:endCxn id="76" idx="0"/>
          </p:cNvCxnSpPr>
          <p:nvPr/>
        </p:nvCxnSpPr>
        <p:spPr>
          <a:xfrm>
            <a:off x="10516106" y="5164388"/>
            <a:ext cx="317942" cy="4210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1857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8896" y="1058203"/>
            <a:ext cx="5326905" cy="1146873"/>
          </a:xfrm>
        </p:spPr>
        <p:txBody>
          <a:bodyPr/>
          <a:lstStyle/>
          <a:p>
            <a:r>
              <a:rPr lang="it-IT" dirty="0"/>
              <a:t>The </a:t>
            </a:r>
            <a:r>
              <a:rPr lang="it-IT" dirty="0" err="1"/>
              <a:t>pruning</a:t>
            </a:r>
            <a:r>
              <a:rPr lang="it-IT" dirty="0"/>
              <a:t> </a:t>
            </a:r>
            <a:r>
              <a:rPr lang="it-IT" dirty="0" err="1"/>
              <a:t>process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15789" y="2494043"/>
            <a:ext cx="5253850" cy="3198440"/>
          </a:xfrm>
        </p:spPr>
        <p: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en-US" sz="1600" dirty="0">
                <a:solidFill>
                  <a:srgbClr val="292929"/>
                </a:solidFill>
                <a:latin typeface="Arial" panose="020B0604020202020204" pitchFamily="34" charset="0"/>
              </a:rPr>
              <a:t>The starting dataset (learning sample) is divided into two sub samples (training set and validation set). The maximum tree</a:t>
            </a:r>
            <a:r>
              <a:rPr lang="it-IT" sz="1600" dirty="0">
                <a:solidFill>
                  <a:srgbClr val="292929"/>
                </a:solidFill>
                <a:latin typeface="Arial" panose="020B0604020202020204" pitchFamily="34" charset="0"/>
              </a:rPr>
              <a:t> </a:t>
            </a:r>
            <a:r>
              <a:rPr lang="it-IT" sz="1600" dirty="0" err="1">
                <a:solidFill>
                  <a:srgbClr val="292929"/>
                </a:solidFill>
                <a:latin typeface="Arial" panose="020B0604020202020204" pitchFamily="34" charset="0"/>
              </a:rPr>
              <a:t>T</a:t>
            </a:r>
            <a:r>
              <a:rPr lang="it-IT" sz="1600" baseline="-25000" dirty="0" err="1">
                <a:solidFill>
                  <a:srgbClr val="292929"/>
                </a:solidFill>
                <a:latin typeface="Arial" panose="020B0604020202020204" pitchFamily="34" charset="0"/>
              </a:rPr>
              <a:t>max</a:t>
            </a:r>
            <a:r>
              <a:rPr lang="it-IT" sz="1600" dirty="0">
                <a:solidFill>
                  <a:srgbClr val="292929"/>
                </a:solidFill>
                <a:latin typeface="Arial" panose="020B0604020202020204" pitchFamily="34" charset="0"/>
              </a:rPr>
              <a:t> </a:t>
            </a:r>
            <a:r>
              <a:rPr lang="en-US" sz="1600" dirty="0">
                <a:solidFill>
                  <a:srgbClr val="292929"/>
                </a:solidFill>
                <a:latin typeface="Arial" panose="020B0604020202020204" pitchFamily="34" charset="0"/>
              </a:rPr>
              <a:t>with H terminal nodes is built with the training set</a:t>
            </a:r>
            <a:endParaRPr lang="it-IT" sz="1600" dirty="0">
              <a:solidFill>
                <a:srgbClr val="292929"/>
              </a:solidFill>
              <a:latin typeface="Arial" panose="020B0604020202020204" pitchFamily="34" charset="0"/>
            </a:endParaRPr>
          </a:p>
          <a:p>
            <a:pPr marL="0" algn="just">
              <a:lnSpc>
                <a:spcPct val="150000"/>
              </a:lnSpc>
            </a:pPr>
            <a:r>
              <a:rPr lang="en-US" sz="1600" dirty="0">
                <a:solidFill>
                  <a:srgbClr val="292929"/>
                </a:solidFill>
                <a:latin typeface="Arial" panose="020B0604020202020204" pitchFamily="34" charset="0"/>
              </a:rPr>
              <a:t>Subsequently, all possible trees smaller than the max tree are built, i.e. with a number of terminal nodes k (k&lt;H)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dirty="0"/>
          </a:p>
        </p:txBody>
      </p:sp>
      <p:sp>
        <p:nvSpPr>
          <p:cNvPr id="12" name="Rettangolo 11">
            <a:extLst>
              <a:ext uri="{FF2B5EF4-FFF2-40B4-BE49-F238E27FC236}">
                <a16:creationId xmlns:a16="http://schemas.microsoft.com/office/drawing/2014/main" id="{6A8F5175-243E-451A-8DEC-53B68130F71D}"/>
              </a:ext>
            </a:extLst>
          </p:cNvPr>
          <p:cNvSpPr/>
          <p:nvPr/>
        </p:nvSpPr>
        <p:spPr>
          <a:xfrm>
            <a:off x="6704304" y="2700105"/>
            <a:ext cx="4839855" cy="461665"/>
          </a:xfrm>
          <a:prstGeom prst="rect">
            <a:avLst/>
          </a:prstGeom>
        </p:spPr>
        <p:txBody>
          <a:bodyPr wrap="square">
            <a:spAutoFit/>
          </a:bodyPr>
          <a:lstStyle/>
          <a:p>
            <a:r>
              <a:rPr lang="it-IT" sz="2400" dirty="0"/>
              <a:t>learning sample</a:t>
            </a:r>
          </a:p>
        </p:txBody>
      </p:sp>
      <p:sp>
        <p:nvSpPr>
          <p:cNvPr id="13" name="Rettangolo 12">
            <a:extLst>
              <a:ext uri="{FF2B5EF4-FFF2-40B4-BE49-F238E27FC236}">
                <a16:creationId xmlns:a16="http://schemas.microsoft.com/office/drawing/2014/main" id="{3438DFA4-1354-4D14-AE43-B40EA542C53C}"/>
              </a:ext>
            </a:extLst>
          </p:cNvPr>
          <p:cNvSpPr/>
          <p:nvPr/>
        </p:nvSpPr>
        <p:spPr>
          <a:xfrm>
            <a:off x="9599441" y="2345121"/>
            <a:ext cx="1657890" cy="461665"/>
          </a:xfrm>
          <a:prstGeom prst="rect">
            <a:avLst/>
          </a:prstGeom>
        </p:spPr>
        <p:txBody>
          <a:bodyPr wrap="none">
            <a:spAutoFit/>
          </a:bodyPr>
          <a:lstStyle/>
          <a:p>
            <a:r>
              <a:rPr lang="it-IT" sz="2400" dirty="0"/>
              <a:t>training set </a:t>
            </a:r>
          </a:p>
        </p:txBody>
      </p:sp>
      <p:sp>
        <p:nvSpPr>
          <p:cNvPr id="14" name="Rettangolo 13">
            <a:extLst>
              <a:ext uri="{FF2B5EF4-FFF2-40B4-BE49-F238E27FC236}">
                <a16:creationId xmlns:a16="http://schemas.microsoft.com/office/drawing/2014/main" id="{E5E8BCFE-D1F5-4720-8542-E9BC38914E87}"/>
              </a:ext>
            </a:extLst>
          </p:cNvPr>
          <p:cNvSpPr/>
          <p:nvPr/>
        </p:nvSpPr>
        <p:spPr>
          <a:xfrm>
            <a:off x="9495667" y="3134449"/>
            <a:ext cx="1924501" cy="461665"/>
          </a:xfrm>
          <a:prstGeom prst="rect">
            <a:avLst/>
          </a:prstGeom>
        </p:spPr>
        <p:txBody>
          <a:bodyPr wrap="none">
            <a:spAutoFit/>
          </a:bodyPr>
          <a:lstStyle/>
          <a:p>
            <a:r>
              <a:rPr lang="it-IT" sz="2400" dirty="0" err="1"/>
              <a:t>validation</a:t>
            </a:r>
            <a:r>
              <a:rPr lang="it-IT" sz="2400" dirty="0"/>
              <a:t> set </a:t>
            </a:r>
          </a:p>
        </p:txBody>
      </p:sp>
      <p:sp>
        <p:nvSpPr>
          <p:cNvPr id="15" name="Parentesi graffa aperta 14">
            <a:extLst>
              <a:ext uri="{FF2B5EF4-FFF2-40B4-BE49-F238E27FC236}">
                <a16:creationId xmlns:a16="http://schemas.microsoft.com/office/drawing/2014/main" id="{3076E64E-1DEF-468F-9FC9-09D347727C0F}"/>
              </a:ext>
            </a:extLst>
          </p:cNvPr>
          <p:cNvSpPr/>
          <p:nvPr/>
        </p:nvSpPr>
        <p:spPr>
          <a:xfrm>
            <a:off x="9038467" y="2518724"/>
            <a:ext cx="457200" cy="879378"/>
          </a:xfrm>
          <a:prstGeom prst="leftBrace">
            <a:avLst>
              <a:gd name="adj1" fmla="val 42619"/>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CasellaDiTesto 15">
            <a:extLst>
              <a:ext uri="{FF2B5EF4-FFF2-40B4-BE49-F238E27FC236}">
                <a16:creationId xmlns:a16="http://schemas.microsoft.com/office/drawing/2014/main" id="{8377217F-82FA-48D1-AE93-D0AA10251BF0}"/>
              </a:ext>
            </a:extLst>
          </p:cNvPr>
          <p:cNvSpPr txBox="1"/>
          <p:nvPr/>
        </p:nvSpPr>
        <p:spPr>
          <a:xfrm>
            <a:off x="6623741" y="3846494"/>
            <a:ext cx="1643405" cy="430887"/>
          </a:xfrm>
          <a:prstGeom prst="rect">
            <a:avLst/>
          </a:prstGeom>
          <a:noFill/>
        </p:spPr>
        <p:txBody>
          <a:bodyPr wrap="square">
            <a:spAutoFit/>
          </a:bodyPr>
          <a:lstStyle/>
          <a:p>
            <a:r>
              <a:rPr lang="it-IT" sz="2200" dirty="0"/>
              <a:t>Training set </a:t>
            </a:r>
          </a:p>
        </p:txBody>
      </p:sp>
      <p:sp>
        <p:nvSpPr>
          <p:cNvPr id="17" name="Freccia a destra 16">
            <a:extLst>
              <a:ext uri="{FF2B5EF4-FFF2-40B4-BE49-F238E27FC236}">
                <a16:creationId xmlns:a16="http://schemas.microsoft.com/office/drawing/2014/main" id="{1A209B0B-258C-42AA-B319-543C3393AA04}"/>
              </a:ext>
            </a:extLst>
          </p:cNvPr>
          <p:cNvSpPr/>
          <p:nvPr/>
        </p:nvSpPr>
        <p:spPr>
          <a:xfrm>
            <a:off x="8267146" y="3967574"/>
            <a:ext cx="767999" cy="251378"/>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E04B58A5-68CB-4E6D-89D0-02732792C089}"/>
              </a:ext>
            </a:extLst>
          </p:cNvPr>
          <p:cNvSpPr txBox="1"/>
          <p:nvPr/>
        </p:nvSpPr>
        <p:spPr>
          <a:xfrm>
            <a:off x="9304256" y="3802289"/>
            <a:ext cx="2724346" cy="430887"/>
          </a:xfrm>
          <a:prstGeom prst="rect">
            <a:avLst/>
          </a:prstGeom>
          <a:noFill/>
        </p:spPr>
        <p:txBody>
          <a:bodyPr wrap="square">
            <a:spAutoFit/>
          </a:bodyPr>
          <a:lstStyle/>
          <a:p>
            <a:r>
              <a:rPr lang="it-IT" sz="2200" dirty="0" err="1"/>
              <a:t>tree</a:t>
            </a:r>
            <a:r>
              <a:rPr lang="it-IT" sz="2200" dirty="0"/>
              <a:t> </a:t>
            </a:r>
            <a:r>
              <a:rPr lang="it-IT" sz="2200" dirty="0" err="1"/>
              <a:t>T</a:t>
            </a:r>
            <a:r>
              <a:rPr lang="it-IT" sz="2200" baseline="-25000" dirty="0" err="1"/>
              <a:t>max</a:t>
            </a:r>
            <a:r>
              <a:rPr lang="it-IT" sz="2200" baseline="-25000" dirty="0"/>
              <a:t>   </a:t>
            </a:r>
            <a:r>
              <a:rPr lang="it-IT" sz="2200" dirty="0"/>
              <a:t>(H </a:t>
            </a:r>
            <a:r>
              <a:rPr lang="it-IT" sz="2200" dirty="0" err="1"/>
              <a:t>nodes</a:t>
            </a:r>
            <a:r>
              <a:rPr lang="it-IT" sz="2200" dirty="0"/>
              <a:t>) </a:t>
            </a:r>
          </a:p>
        </p:txBody>
      </p:sp>
      <p:sp>
        <p:nvSpPr>
          <p:cNvPr id="19" name="CasellaDiTesto 18">
            <a:extLst>
              <a:ext uri="{FF2B5EF4-FFF2-40B4-BE49-F238E27FC236}">
                <a16:creationId xmlns:a16="http://schemas.microsoft.com/office/drawing/2014/main" id="{82B8D2C3-F21A-41A3-A88E-9655F82A95A2}"/>
              </a:ext>
            </a:extLst>
          </p:cNvPr>
          <p:cNvSpPr txBox="1"/>
          <p:nvPr/>
        </p:nvSpPr>
        <p:spPr>
          <a:xfrm>
            <a:off x="6564540" y="4642969"/>
            <a:ext cx="3504596" cy="430887"/>
          </a:xfrm>
          <a:prstGeom prst="rect">
            <a:avLst/>
          </a:prstGeom>
          <a:noFill/>
        </p:spPr>
        <p:txBody>
          <a:bodyPr wrap="square">
            <a:spAutoFit/>
          </a:bodyPr>
          <a:lstStyle/>
          <a:p>
            <a:r>
              <a:rPr lang="it-IT" sz="2200" dirty="0" err="1"/>
              <a:t>Validation</a:t>
            </a:r>
            <a:r>
              <a:rPr lang="it-IT" sz="2200" dirty="0"/>
              <a:t> set</a:t>
            </a:r>
          </a:p>
        </p:txBody>
      </p:sp>
      <p:sp>
        <p:nvSpPr>
          <p:cNvPr id="20" name="CasellaDiTesto 19">
            <a:extLst>
              <a:ext uri="{FF2B5EF4-FFF2-40B4-BE49-F238E27FC236}">
                <a16:creationId xmlns:a16="http://schemas.microsoft.com/office/drawing/2014/main" id="{555872D0-0DF7-4592-A3A9-96686AFEFDA4}"/>
              </a:ext>
            </a:extLst>
          </p:cNvPr>
          <p:cNvSpPr txBox="1"/>
          <p:nvPr/>
        </p:nvSpPr>
        <p:spPr>
          <a:xfrm>
            <a:off x="9304256" y="4614749"/>
            <a:ext cx="3795995" cy="430887"/>
          </a:xfrm>
          <a:prstGeom prst="rect">
            <a:avLst/>
          </a:prstGeom>
          <a:noFill/>
        </p:spPr>
        <p:txBody>
          <a:bodyPr wrap="square">
            <a:spAutoFit/>
          </a:bodyPr>
          <a:lstStyle/>
          <a:p>
            <a:r>
              <a:rPr lang="it-IT" sz="2200" dirty="0" err="1"/>
              <a:t>tree</a:t>
            </a:r>
            <a:r>
              <a:rPr lang="it-IT" sz="2200" dirty="0"/>
              <a:t> T</a:t>
            </a:r>
            <a:r>
              <a:rPr lang="it-IT" sz="2200" baseline="-25000" dirty="0"/>
              <a:t>k   </a:t>
            </a:r>
            <a:r>
              <a:rPr lang="it-IT" sz="2200" dirty="0"/>
              <a:t>(</a:t>
            </a:r>
            <a:r>
              <a:rPr lang="it-IT" sz="2200" dirty="0" err="1"/>
              <a:t>k≤H</a:t>
            </a:r>
            <a:r>
              <a:rPr lang="it-IT" sz="2200" dirty="0"/>
              <a:t>) </a:t>
            </a:r>
          </a:p>
        </p:txBody>
      </p:sp>
      <p:sp>
        <p:nvSpPr>
          <p:cNvPr id="21" name="Freccia a destra 20">
            <a:extLst>
              <a:ext uri="{FF2B5EF4-FFF2-40B4-BE49-F238E27FC236}">
                <a16:creationId xmlns:a16="http://schemas.microsoft.com/office/drawing/2014/main" id="{26F87E82-AFC4-47D6-92A6-54BF2D8DD7D8}"/>
              </a:ext>
            </a:extLst>
          </p:cNvPr>
          <p:cNvSpPr/>
          <p:nvPr/>
        </p:nvSpPr>
        <p:spPr>
          <a:xfrm>
            <a:off x="8472744" y="4704529"/>
            <a:ext cx="767999" cy="251378"/>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1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8896" y="1058203"/>
            <a:ext cx="5326905" cy="1146873"/>
          </a:xfrm>
        </p:spPr>
        <p:txBody>
          <a:bodyPr/>
          <a:lstStyle/>
          <a:p>
            <a:r>
              <a:rPr lang="it-IT" dirty="0"/>
              <a:t>The </a:t>
            </a:r>
            <a:r>
              <a:rPr lang="it-IT" dirty="0" err="1"/>
              <a:t>pruning</a:t>
            </a:r>
            <a:r>
              <a:rPr lang="it-IT" dirty="0"/>
              <a:t> </a:t>
            </a:r>
            <a:r>
              <a:rPr lang="it-IT" dirty="0" err="1"/>
              <a:t>process</a:t>
            </a:r>
            <a:endParaRPr lang="it-GB" dirty="0"/>
          </a:p>
        </p:txBody>
      </p:sp>
      <mc:AlternateContent xmlns:mc="http://schemas.openxmlformats.org/markup-compatibility/2006" xmlns:a14="http://schemas.microsoft.com/office/drawing/2010/main">
        <mc:Choice Requires="a14">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41967" y="2472928"/>
                <a:ext cx="5754033" cy="3198440"/>
              </a:xfrm>
            </p:spPr>
            <p:txBody>
              <a:bodyPr/>
              <a:lstStyle/>
              <a:p>
                <a:pPr marL="0" algn="just">
                  <a:lnSpc>
                    <a:spcPct val="150000"/>
                  </a:lnSpc>
                </a:pPr>
                <a:r>
                  <a:rPr lang="en-US" sz="1500" dirty="0">
                    <a:solidFill>
                      <a:srgbClr val="292929"/>
                    </a:solidFill>
                    <a:latin typeface="Arial" panose="020B0604020202020204" pitchFamily="34" charset="0"/>
                  </a:rPr>
                  <a:t>The different trees fitted on the training set are used to classify the units of the validation set </a:t>
                </a:r>
              </a:p>
              <a:p>
                <a:pPr marL="0" algn="just">
                  <a:lnSpc>
                    <a:spcPct val="150000"/>
                  </a:lnSpc>
                </a:pPr>
                <a:r>
                  <a:rPr lang="en-US" sz="1500" dirty="0">
                    <a:solidFill>
                      <a:srgbClr val="292929"/>
                    </a:solidFill>
                    <a:latin typeface="Arial" panose="020B0604020202020204" pitchFamily="34" charset="0"/>
                  </a:rPr>
                  <a:t>A misclassification rate </a:t>
                </a:r>
                <a14:m>
                  <m:oMath xmlns:m="http://schemas.openxmlformats.org/officeDocument/2006/math">
                    <m:acc>
                      <m:accPr>
                        <m:chr m:val="̂"/>
                        <m:ctrlPr>
                          <a:rPr lang="it-IT" sz="1500" i="1">
                            <a:solidFill>
                              <a:srgbClr val="292929"/>
                            </a:solidFill>
                            <a:latin typeface="Cambria Math" panose="02040503050406030204" pitchFamily="18" charset="0"/>
                          </a:rPr>
                        </m:ctrlPr>
                      </m:accPr>
                      <m:e>
                        <m:r>
                          <a:rPr lang="it-IT" sz="1500">
                            <a:solidFill>
                              <a:srgbClr val="292929"/>
                            </a:solidFill>
                            <a:latin typeface="Cambria Math" panose="02040503050406030204" pitchFamily="18" charset="0"/>
                          </a:rPr>
                          <m:t>𝑅</m:t>
                        </m:r>
                      </m:e>
                    </m:acc>
                    <m:d>
                      <m:dPr>
                        <m:ctrlPr>
                          <a:rPr lang="it-IT" sz="1500" i="1">
                            <a:solidFill>
                              <a:srgbClr val="292929"/>
                            </a:solidFill>
                            <a:latin typeface="Cambria Math" panose="02040503050406030204" pitchFamily="18" charset="0"/>
                          </a:rPr>
                        </m:ctrlPr>
                      </m:dPr>
                      <m:e>
                        <m:r>
                          <a:rPr lang="it-IT" sz="1500">
                            <a:solidFill>
                              <a:srgbClr val="292929"/>
                            </a:solidFill>
                            <a:latin typeface="Cambria Math" panose="02040503050406030204" pitchFamily="18" charset="0"/>
                          </a:rPr>
                          <m:t>𝑇</m:t>
                        </m:r>
                      </m:e>
                    </m:d>
                    <m:r>
                      <a:rPr lang="it-IT" sz="1500">
                        <a:solidFill>
                          <a:srgbClr val="292929"/>
                        </a:solidFill>
                        <a:latin typeface="Cambria Math" panose="02040503050406030204" pitchFamily="18" charset="0"/>
                      </a:rPr>
                      <m:t> </m:t>
                    </m:r>
                  </m:oMath>
                </a14:m>
                <a:r>
                  <a:rPr lang="en-US" sz="1500" dirty="0">
                    <a:solidFill>
                      <a:srgbClr val="292929"/>
                    </a:solidFill>
                    <a:latin typeface="Arial" panose="020B0604020202020204" pitchFamily="34" charset="0"/>
                  </a:rPr>
                  <a:t> is computed as the proportion of cases classified incorrectly.</a:t>
                </a:r>
              </a:p>
              <a:p>
                <a:pPr marL="0" algn="just">
                  <a:lnSpc>
                    <a:spcPct val="150000"/>
                  </a:lnSpc>
                </a:pPr>
                <a:r>
                  <a:rPr lang="en-US" sz="1500" dirty="0">
                    <a:solidFill>
                      <a:srgbClr val="292929"/>
                    </a:solidFill>
                    <a:latin typeface="Arial" panose="020B0604020202020204" pitchFamily="34" charset="0"/>
                  </a:rPr>
                  <a:t>The optimal tree has a number of terminal nodes k (k&lt;H) and has the best classification performance</a:t>
                </a:r>
                <a:r>
                  <a:rPr lang="it-IT" sz="1500" dirty="0">
                    <a:solidFill>
                      <a:srgbClr val="292929"/>
                    </a:solidFill>
                    <a:latin typeface="Arial" panose="020B0604020202020204" pitchFamily="34" charset="0"/>
                  </a:rPr>
                  <a:t> (</a:t>
                </a:r>
                <a:r>
                  <a:rPr lang="it-IT" sz="1500" dirty="0" err="1">
                    <a:solidFill>
                      <a:srgbClr val="292929"/>
                    </a:solidFill>
                    <a:latin typeface="Arial" panose="020B0604020202020204" pitchFamily="34" charset="0"/>
                  </a:rPr>
                  <a:t>lowest</a:t>
                </a:r>
                <a:r>
                  <a:rPr lang="it-IT" sz="1500" dirty="0">
                    <a:solidFill>
                      <a:srgbClr val="292929"/>
                    </a:solidFill>
                    <a:latin typeface="Arial" panose="020B0604020202020204" pitchFamily="34" charset="0"/>
                  </a:rPr>
                  <a:t> </a:t>
                </a:r>
                <a:r>
                  <a:rPr lang="it-IT" sz="1500" dirty="0" err="1">
                    <a:solidFill>
                      <a:srgbClr val="292929"/>
                    </a:solidFill>
                    <a:latin typeface="Arial" panose="020B0604020202020204" pitchFamily="34" charset="0"/>
                  </a:rPr>
                  <a:t>misclassification</a:t>
                </a:r>
                <a:r>
                  <a:rPr lang="it-IT" sz="1500" dirty="0">
                    <a:solidFill>
                      <a:srgbClr val="292929"/>
                    </a:solidFill>
                    <a:latin typeface="Arial" panose="020B0604020202020204" pitchFamily="34" charset="0"/>
                  </a:rPr>
                  <a:t> rate)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dirty="0"/>
              </a:p>
            </p:txBody>
          </p:sp>
        </mc:Choice>
        <mc:Fallback xmlns="">
          <p:sp>
            <p:nvSpPr>
              <p:cNvPr id="4" name="Segnaposto testo 3">
                <a:extLst>
                  <a:ext uri="{FF2B5EF4-FFF2-40B4-BE49-F238E27FC236}">
                    <a16:creationId xmlns:a16="http://schemas.microsoft.com/office/drawing/2014/main" id="{9F91E9AC-BD22-0F4B-AAAF-E32C7297BB28}"/>
                  </a:ext>
                </a:extLst>
              </p:cNvPr>
              <p:cNvSpPr>
                <a:spLocks noGrp="1" noRot="1" noChangeAspect="1" noMove="1" noResize="1" noEditPoints="1" noAdjustHandles="1" noChangeArrowheads="1" noChangeShapeType="1" noTextEdit="1"/>
              </p:cNvSpPr>
              <p:nvPr>
                <p:ph type="body" sz="quarter" idx="18"/>
              </p:nvPr>
            </p:nvSpPr>
            <p:spPr>
              <a:xfrm>
                <a:off x="341967" y="2472928"/>
                <a:ext cx="5754033" cy="3198440"/>
              </a:xfrm>
              <a:blipFill>
                <a:blip r:embed="rId2"/>
                <a:stretch>
                  <a:fillRect l="-424" r="-424"/>
                </a:stretch>
              </a:blipFill>
            </p:spPr>
            <p:txBody>
              <a:bodyPr/>
              <a:lstStyle/>
              <a:p>
                <a:r>
                  <a:rPr lang="it-IT">
                    <a:noFill/>
                  </a:rPr>
                  <a:t> </a:t>
                </a:r>
              </a:p>
            </p:txBody>
          </p:sp>
        </mc:Fallback>
      </mc:AlternateContent>
      <p:sp>
        <p:nvSpPr>
          <p:cNvPr id="22" name="Rettangolo 21">
            <a:extLst>
              <a:ext uri="{FF2B5EF4-FFF2-40B4-BE49-F238E27FC236}">
                <a16:creationId xmlns:a16="http://schemas.microsoft.com/office/drawing/2014/main" id="{9A618B61-0C7A-4795-9908-A7C54701A544}"/>
              </a:ext>
            </a:extLst>
          </p:cNvPr>
          <p:cNvSpPr/>
          <p:nvPr/>
        </p:nvSpPr>
        <p:spPr>
          <a:xfrm>
            <a:off x="7221286" y="1804695"/>
            <a:ext cx="4512255" cy="400110"/>
          </a:xfrm>
          <a:prstGeom prst="rect">
            <a:avLst/>
          </a:prstGeom>
        </p:spPr>
        <p:txBody>
          <a:bodyPr wrap="square">
            <a:spAutoFit/>
          </a:bodyPr>
          <a:lstStyle/>
          <a:p>
            <a:r>
              <a:rPr lang="en-US" sz="2000" dirty="0">
                <a:solidFill>
                  <a:srgbClr val="FF0000"/>
                </a:solidFill>
              </a:rPr>
              <a:t>Optimal tree (lowest classification errors)</a:t>
            </a:r>
            <a:endParaRPr lang="it-IT" sz="2000" dirty="0"/>
          </a:p>
        </p:txBody>
      </p:sp>
      <mc:AlternateContent xmlns:mc="http://schemas.openxmlformats.org/markup-compatibility/2006" xmlns:a14="http://schemas.microsoft.com/office/drawing/2010/main">
        <mc:Choice Requires="a14">
          <p:sp>
            <p:nvSpPr>
              <p:cNvPr id="23" name="Rettangolo 22">
                <a:extLst>
                  <a:ext uri="{FF2B5EF4-FFF2-40B4-BE49-F238E27FC236}">
                    <a16:creationId xmlns:a16="http://schemas.microsoft.com/office/drawing/2014/main" id="{33C40546-6C10-40CD-AAA0-E809C0493515}"/>
                  </a:ext>
                </a:extLst>
              </p:cNvPr>
              <p:cNvSpPr/>
              <p:nvPr/>
            </p:nvSpPr>
            <p:spPr>
              <a:xfrm>
                <a:off x="8150637" y="3595368"/>
                <a:ext cx="2508123" cy="9635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it-IT" sz="2200" i="1" smtClean="0">
                              <a:latin typeface="Cambria Math" panose="02040503050406030204" pitchFamily="18" charset="0"/>
                            </a:rPr>
                          </m:ctrlPr>
                        </m:accPr>
                        <m:e>
                          <m:r>
                            <a:rPr lang="it-IT" sz="2200" i="1">
                              <a:latin typeface="Cambria Math" panose="02040503050406030204" pitchFamily="18" charset="0"/>
                            </a:rPr>
                            <m:t>𝑅</m:t>
                          </m:r>
                        </m:e>
                      </m:acc>
                      <m:d>
                        <m:dPr>
                          <m:ctrlPr>
                            <a:rPr lang="it-IT" sz="2200" b="0" i="1" smtClean="0">
                              <a:latin typeface="Cambria Math" panose="02040503050406030204" pitchFamily="18" charset="0"/>
                            </a:rPr>
                          </m:ctrlPr>
                        </m:dPr>
                        <m:e>
                          <m:r>
                            <a:rPr lang="it-IT" sz="2200" b="0" i="1" smtClean="0">
                              <a:latin typeface="Cambria Math" panose="02040503050406030204" pitchFamily="18" charset="0"/>
                            </a:rPr>
                            <m:t>𝑇</m:t>
                          </m:r>
                        </m:e>
                      </m:d>
                      <m:r>
                        <a:rPr lang="it-IT" sz="2200" b="0" i="1" smtClean="0">
                          <a:latin typeface="Cambria Math" panose="02040503050406030204" pitchFamily="18" charset="0"/>
                        </a:rPr>
                        <m:t>=</m:t>
                      </m:r>
                      <m:nary>
                        <m:naryPr>
                          <m:chr m:val="∑"/>
                          <m:supHide m:val="on"/>
                          <m:ctrlPr>
                            <a:rPr lang="it-IT" sz="2200" b="0" i="1" smtClean="0">
                              <a:latin typeface="Cambria Math" panose="02040503050406030204" pitchFamily="18" charset="0"/>
                            </a:rPr>
                          </m:ctrlPr>
                        </m:naryPr>
                        <m:sub>
                          <m:r>
                            <m:rPr>
                              <m:brk m:alnAt="7"/>
                            </m:rPr>
                            <a:rPr lang="it-IT" sz="2200" b="0" i="1" smtClean="0">
                              <a:latin typeface="Cambria Math" panose="02040503050406030204" pitchFamily="18" charset="0"/>
                            </a:rPr>
                            <m:t>𝑗</m:t>
                          </m:r>
                        </m:sub>
                        <m:sup/>
                        <m:e>
                          <m:nary>
                            <m:naryPr>
                              <m:chr m:val="∑"/>
                              <m:supHide m:val="on"/>
                              <m:ctrlPr>
                                <a:rPr lang="it-IT" sz="2200" b="0" i="1" smtClean="0">
                                  <a:latin typeface="Cambria Math" panose="02040503050406030204" pitchFamily="18" charset="0"/>
                                </a:rPr>
                              </m:ctrlPr>
                            </m:naryPr>
                            <m:sub>
                              <m:sSup>
                                <m:sSupPr>
                                  <m:ctrlPr>
                                    <a:rPr lang="it-IT" sz="2200" b="0" i="1" smtClean="0">
                                      <a:latin typeface="Cambria Math" panose="02040503050406030204" pitchFamily="18" charset="0"/>
                                    </a:rPr>
                                  </m:ctrlPr>
                                </m:sSupPr>
                                <m:e>
                                  <m:r>
                                    <a:rPr lang="it-IT" sz="2200" b="0" i="1" smtClean="0">
                                      <a:latin typeface="Cambria Math" panose="02040503050406030204" pitchFamily="18" charset="0"/>
                                    </a:rPr>
                                    <m:t>𝑗</m:t>
                                  </m:r>
                                </m:e>
                                <m:sup>
                                  <m:r>
                                    <a:rPr lang="it-IT" sz="2200" b="0" i="1" smtClean="0">
                                      <a:latin typeface="Cambria Math" panose="02040503050406030204" pitchFamily="18" charset="0"/>
                                    </a:rPr>
                                    <m:t>′</m:t>
                                  </m:r>
                                </m:sup>
                              </m:sSup>
                            </m:sub>
                            <m:sup/>
                            <m:e>
                              <m:f>
                                <m:fPr>
                                  <m:ctrlPr>
                                    <a:rPr lang="it-IT" sz="2200" b="0" i="1" smtClean="0">
                                      <a:latin typeface="Cambria Math" panose="02040503050406030204" pitchFamily="18" charset="0"/>
                                    </a:rPr>
                                  </m:ctrlPr>
                                </m:fPr>
                                <m:num>
                                  <m:sSub>
                                    <m:sSubPr>
                                      <m:ctrlPr>
                                        <a:rPr lang="it-IT" sz="2200" b="0" i="1" smtClean="0">
                                          <a:latin typeface="Cambria Math" panose="02040503050406030204" pitchFamily="18" charset="0"/>
                                        </a:rPr>
                                      </m:ctrlPr>
                                    </m:sSubPr>
                                    <m:e>
                                      <m:r>
                                        <a:rPr lang="it-IT" sz="2200" b="0" i="1" smtClean="0">
                                          <a:latin typeface="Cambria Math" panose="02040503050406030204" pitchFamily="18" charset="0"/>
                                        </a:rPr>
                                        <m:t>𝑛</m:t>
                                      </m:r>
                                    </m:e>
                                    <m:sub>
                                      <m:sSup>
                                        <m:sSupPr>
                                          <m:ctrlPr>
                                            <a:rPr lang="it-IT" sz="2200" b="0" i="1" smtClean="0">
                                              <a:latin typeface="Cambria Math" panose="02040503050406030204" pitchFamily="18" charset="0"/>
                                            </a:rPr>
                                          </m:ctrlPr>
                                        </m:sSupPr>
                                        <m:e>
                                          <m:r>
                                            <a:rPr lang="it-IT" sz="2200" b="0" i="1" smtClean="0">
                                              <a:latin typeface="Cambria Math" panose="02040503050406030204" pitchFamily="18" charset="0"/>
                                            </a:rPr>
                                            <m:t>𝑗</m:t>
                                          </m:r>
                                        </m:e>
                                        <m:sup>
                                          <m:r>
                                            <a:rPr lang="it-IT" sz="2200" b="0" i="1" smtClean="0">
                                              <a:latin typeface="Cambria Math" panose="02040503050406030204" pitchFamily="18" charset="0"/>
                                            </a:rPr>
                                            <m:t>′</m:t>
                                          </m:r>
                                        </m:sup>
                                      </m:sSup>
                                      <m:r>
                                        <a:rPr lang="it-IT" sz="2200" b="0" i="1" smtClean="0">
                                          <a:latin typeface="Cambria Math" panose="02040503050406030204" pitchFamily="18" charset="0"/>
                                        </a:rPr>
                                        <m:t>𝑗</m:t>
                                      </m:r>
                                    </m:sub>
                                  </m:sSub>
                                </m:num>
                                <m:den>
                                  <m:r>
                                    <a:rPr lang="it-IT" sz="2200" b="0" i="1" smtClean="0">
                                      <a:latin typeface="Cambria Math" panose="02040503050406030204" pitchFamily="18" charset="0"/>
                                    </a:rPr>
                                    <m:t>𝑛</m:t>
                                  </m:r>
                                </m:den>
                              </m:f>
                            </m:e>
                          </m:nary>
                        </m:e>
                      </m:nary>
                    </m:oMath>
                  </m:oMathPara>
                </a14:m>
                <a:endParaRPr lang="it-IT" sz="2200" dirty="0"/>
              </a:p>
            </p:txBody>
          </p:sp>
        </mc:Choice>
        <mc:Fallback xmlns="">
          <p:sp>
            <p:nvSpPr>
              <p:cNvPr id="23" name="Rettangolo 22">
                <a:extLst>
                  <a:ext uri="{FF2B5EF4-FFF2-40B4-BE49-F238E27FC236}">
                    <a16:creationId xmlns:a16="http://schemas.microsoft.com/office/drawing/2014/main" id="{33C40546-6C10-40CD-AAA0-E809C0493515}"/>
                  </a:ext>
                </a:extLst>
              </p:cNvPr>
              <p:cNvSpPr>
                <a:spLocks noRot="1" noChangeAspect="1" noMove="1" noResize="1" noEditPoints="1" noAdjustHandles="1" noChangeArrowheads="1" noChangeShapeType="1" noTextEdit="1"/>
              </p:cNvSpPr>
              <p:nvPr/>
            </p:nvSpPr>
            <p:spPr>
              <a:xfrm>
                <a:off x="8150637" y="3595368"/>
                <a:ext cx="2508123" cy="963534"/>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28B17E33-A1FE-41E8-A2DB-DE9E10BCF120}"/>
                  </a:ext>
                </a:extLst>
              </p:cNvPr>
              <p:cNvSpPr txBox="1"/>
              <p:nvPr/>
            </p:nvSpPr>
            <p:spPr>
              <a:xfrm>
                <a:off x="6522127" y="2472928"/>
                <a:ext cx="6093822" cy="555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it-IT" sz="2200" i="1" smtClean="0">
                              <a:latin typeface="Cambria Math" panose="02040503050406030204" pitchFamily="18" charset="0"/>
                            </a:rPr>
                          </m:ctrlPr>
                        </m:accPr>
                        <m:e>
                          <m:r>
                            <a:rPr lang="it-IT" sz="2200" b="0" i="1" smtClean="0">
                              <a:latin typeface="Cambria Math" panose="02040503050406030204" pitchFamily="18" charset="0"/>
                            </a:rPr>
                            <m:t>𝑅</m:t>
                          </m:r>
                        </m:e>
                      </m:acc>
                      <m:d>
                        <m:dPr>
                          <m:ctrlPr>
                            <a:rPr lang="it-IT" sz="2200" b="0" i="1" smtClean="0">
                              <a:latin typeface="Cambria Math" panose="02040503050406030204" pitchFamily="18" charset="0"/>
                            </a:rPr>
                          </m:ctrlPr>
                        </m:dPr>
                        <m:e>
                          <m:sSubSup>
                            <m:sSubSupPr>
                              <m:ctrlPr>
                                <a:rPr lang="it-IT" sz="2200" b="0" i="1" smtClean="0">
                                  <a:latin typeface="Cambria Math" panose="02040503050406030204" pitchFamily="18" charset="0"/>
                                </a:rPr>
                              </m:ctrlPr>
                            </m:sSubSupPr>
                            <m:e>
                              <m:r>
                                <a:rPr lang="it-IT" sz="2200" b="0" i="1" smtClean="0">
                                  <a:latin typeface="Cambria Math" panose="02040503050406030204" pitchFamily="18" charset="0"/>
                                </a:rPr>
                                <m:t>𝑇</m:t>
                              </m:r>
                            </m:e>
                            <m:sub>
                              <m:r>
                                <a:rPr lang="it-IT" sz="2200" b="0" i="1" smtClean="0">
                                  <a:latin typeface="Cambria Math" panose="02040503050406030204" pitchFamily="18" charset="0"/>
                                </a:rPr>
                                <m:t>𝑘</m:t>
                              </m:r>
                            </m:sub>
                            <m:sup>
                              <m:r>
                                <a:rPr lang="it-IT" sz="2200" b="0" i="1" smtClean="0">
                                  <a:latin typeface="Cambria Math" panose="02040503050406030204" pitchFamily="18" charset="0"/>
                                </a:rPr>
                                <m:t>∗</m:t>
                              </m:r>
                            </m:sup>
                          </m:sSubSup>
                        </m:e>
                      </m:d>
                      <m:r>
                        <a:rPr lang="it-IT" sz="2200" b="0" i="1" smtClean="0">
                          <a:latin typeface="Cambria Math" panose="02040503050406030204" pitchFamily="18" charset="0"/>
                        </a:rPr>
                        <m:t>=</m:t>
                      </m:r>
                      <m:func>
                        <m:funcPr>
                          <m:ctrlPr>
                            <a:rPr lang="it-IT" sz="2200" b="0" i="1" smtClean="0">
                              <a:latin typeface="Cambria Math" panose="02040503050406030204" pitchFamily="18" charset="0"/>
                            </a:rPr>
                          </m:ctrlPr>
                        </m:funcPr>
                        <m:fName>
                          <m:limLow>
                            <m:limLowPr>
                              <m:ctrlPr>
                                <a:rPr lang="it-IT" sz="2200" b="0" i="1" smtClean="0">
                                  <a:latin typeface="Cambria Math" panose="02040503050406030204" pitchFamily="18" charset="0"/>
                                </a:rPr>
                              </m:ctrlPr>
                            </m:limLowPr>
                            <m:e>
                              <m:r>
                                <m:rPr>
                                  <m:sty m:val="p"/>
                                </m:rPr>
                                <a:rPr lang="it-IT" sz="2200" b="0" i="0" smtClean="0">
                                  <a:latin typeface="Cambria Math" panose="02040503050406030204" pitchFamily="18" charset="0"/>
                                </a:rPr>
                                <m:t>min</m:t>
                              </m:r>
                            </m:e>
                            <m:lim/>
                          </m:limLow>
                        </m:fName>
                        <m:e>
                          <m:acc>
                            <m:accPr>
                              <m:chr m:val="̂"/>
                              <m:ctrlPr>
                                <a:rPr lang="it-IT" sz="2200" i="1">
                                  <a:latin typeface="Cambria Math" panose="02040503050406030204" pitchFamily="18" charset="0"/>
                                </a:rPr>
                              </m:ctrlPr>
                            </m:accPr>
                            <m:e>
                              <m:r>
                                <a:rPr lang="it-IT" sz="2200" i="1">
                                  <a:latin typeface="Cambria Math" panose="02040503050406030204" pitchFamily="18" charset="0"/>
                                </a:rPr>
                                <m:t>𝑅</m:t>
                              </m:r>
                            </m:e>
                          </m:acc>
                          <m:d>
                            <m:dPr>
                              <m:ctrlPr>
                                <a:rPr lang="it-IT" sz="2200" i="1">
                                  <a:latin typeface="Cambria Math" panose="02040503050406030204" pitchFamily="18" charset="0"/>
                                </a:rPr>
                              </m:ctrlPr>
                            </m:dPr>
                            <m:e>
                              <m:sSub>
                                <m:sSubPr>
                                  <m:ctrlPr>
                                    <a:rPr lang="it-IT" sz="2200" i="1" smtClean="0">
                                      <a:latin typeface="Cambria Math" panose="02040503050406030204" pitchFamily="18" charset="0"/>
                                    </a:rPr>
                                  </m:ctrlPr>
                                </m:sSubPr>
                                <m:e>
                                  <m:r>
                                    <a:rPr lang="it-IT" sz="2200" b="0" i="1" smtClean="0">
                                      <a:latin typeface="Cambria Math" panose="02040503050406030204" pitchFamily="18" charset="0"/>
                                    </a:rPr>
                                    <m:t>𝑇</m:t>
                                  </m:r>
                                </m:e>
                                <m:sub>
                                  <m:r>
                                    <a:rPr lang="it-IT" sz="2200" b="0" i="1" smtClean="0">
                                      <a:latin typeface="Cambria Math" panose="02040503050406030204" pitchFamily="18" charset="0"/>
                                    </a:rPr>
                                    <m:t>𝑘</m:t>
                                  </m:r>
                                </m:sub>
                              </m:sSub>
                            </m:e>
                          </m:d>
                        </m:e>
                      </m:func>
                    </m:oMath>
                  </m:oMathPara>
                </a14:m>
                <a:endParaRPr lang="it-IT" sz="2200" dirty="0"/>
              </a:p>
            </p:txBody>
          </p:sp>
        </mc:Choice>
        <mc:Fallback xmlns="">
          <p:sp>
            <p:nvSpPr>
              <p:cNvPr id="24" name="CasellaDiTesto 23">
                <a:extLst>
                  <a:ext uri="{FF2B5EF4-FFF2-40B4-BE49-F238E27FC236}">
                    <a16:creationId xmlns:a16="http://schemas.microsoft.com/office/drawing/2014/main" id="{28B17E33-A1FE-41E8-A2DB-DE9E10BCF120}"/>
                  </a:ext>
                </a:extLst>
              </p:cNvPr>
              <p:cNvSpPr txBox="1">
                <a:spLocks noRot="1" noChangeAspect="1" noMove="1" noResize="1" noEditPoints="1" noAdjustHandles="1" noChangeArrowheads="1" noChangeShapeType="1" noTextEdit="1"/>
              </p:cNvSpPr>
              <p:nvPr/>
            </p:nvSpPr>
            <p:spPr>
              <a:xfrm>
                <a:off x="6522127" y="2472928"/>
                <a:ext cx="6093822" cy="555921"/>
              </a:xfrm>
              <a:prstGeom prst="rect">
                <a:avLst/>
              </a:prstGeom>
              <a:blipFill>
                <a:blip r:embed="rId4"/>
                <a:stretch>
                  <a:fillRect t="-439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BA7662E2-62B6-459B-8B16-23C49B4E35C9}"/>
                  </a:ext>
                </a:extLst>
              </p:cNvPr>
              <p:cNvSpPr txBox="1"/>
              <p:nvPr/>
            </p:nvSpPr>
            <p:spPr>
              <a:xfrm>
                <a:off x="10032336" y="4754263"/>
                <a:ext cx="2093214" cy="669414"/>
              </a:xfrm>
              <a:prstGeom prst="rect">
                <a:avLst/>
              </a:prstGeom>
              <a:noFill/>
            </p:spPr>
            <p:txBody>
              <a:bodyPr wrap="square">
                <a:spAutoFit/>
              </a:bodyPr>
              <a:lstStyle/>
              <a:p>
                <a:pPr algn="just"/>
                <a14:m>
                  <m:oMath xmlns:m="http://schemas.openxmlformats.org/officeDocument/2006/math">
                    <m:sSub>
                      <m:sSubPr>
                        <m:ctrlPr>
                          <a:rPr lang="it-IT" sz="1200" i="1" smtClean="0">
                            <a:solidFill>
                              <a:srgbClr val="292929"/>
                            </a:solidFill>
                            <a:latin typeface="Cambria Math" panose="02040503050406030204" pitchFamily="18" charset="0"/>
                          </a:rPr>
                        </m:ctrlPr>
                      </m:sSubPr>
                      <m:e>
                        <m:r>
                          <a:rPr lang="it-IT" sz="1200">
                            <a:solidFill>
                              <a:srgbClr val="292929"/>
                            </a:solidFill>
                            <a:latin typeface="Cambria Math" panose="02040503050406030204" pitchFamily="18" charset="0"/>
                          </a:rPr>
                          <m:t>𝑛</m:t>
                        </m:r>
                      </m:e>
                      <m:sub>
                        <m:sSup>
                          <m:sSupPr>
                            <m:ctrlPr>
                              <a:rPr lang="it-IT" sz="1200" i="1">
                                <a:solidFill>
                                  <a:srgbClr val="292929"/>
                                </a:solidFill>
                                <a:latin typeface="Cambria Math" panose="02040503050406030204" pitchFamily="18" charset="0"/>
                              </a:rPr>
                            </m:ctrlPr>
                          </m:sSupPr>
                          <m:e>
                            <m:r>
                              <a:rPr lang="it-IT" sz="1200">
                                <a:solidFill>
                                  <a:srgbClr val="292929"/>
                                </a:solidFill>
                                <a:latin typeface="Cambria Math" panose="02040503050406030204" pitchFamily="18" charset="0"/>
                              </a:rPr>
                              <m:t>𝑗</m:t>
                            </m:r>
                          </m:e>
                          <m:sup>
                            <m:r>
                              <a:rPr lang="it-IT" sz="1200">
                                <a:solidFill>
                                  <a:srgbClr val="292929"/>
                                </a:solidFill>
                                <a:latin typeface="Cambria Math" panose="02040503050406030204" pitchFamily="18" charset="0"/>
                              </a:rPr>
                              <m:t>′</m:t>
                            </m:r>
                          </m:sup>
                        </m:sSup>
                        <m:r>
                          <a:rPr lang="it-IT" sz="1200">
                            <a:solidFill>
                              <a:srgbClr val="292929"/>
                            </a:solidFill>
                            <a:latin typeface="Cambria Math" panose="02040503050406030204" pitchFamily="18" charset="0"/>
                          </a:rPr>
                          <m:t>𝑗</m:t>
                        </m:r>
                      </m:sub>
                    </m:sSub>
                  </m:oMath>
                </a14:m>
                <a:r>
                  <a:rPr lang="it-IT" sz="1200" dirty="0">
                    <a:solidFill>
                      <a:srgbClr val="292929"/>
                    </a:solidFill>
                    <a:latin typeface="Arial" panose="020B0604020202020204" pitchFamily="34" charset="0"/>
                  </a:rPr>
                  <a:t>=</a:t>
                </a:r>
                <a:r>
                  <a:rPr lang="en-US" sz="1200" dirty="0">
                    <a:solidFill>
                      <a:srgbClr val="292929"/>
                    </a:solidFill>
                    <a:latin typeface="Arial" panose="020B0604020202020204" pitchFamily="34" charset="0"/>
                  </a:rPr>
                  <a:t> number of class j units that are incorrectly classified in class j‘ </a:t>
                </a:r>
              </a:p>
            </p:txBody>
          </p:sp>
        </mc:Choice>
        <mc:Fallback xmlns="">
          <p:sp>
            <p:nvSpPr>
              <p:cNvPr id="25" name="CasellaDiTesto 24">
                <a:extLst>
                  <a:ext uri="{FF2B5EF4-FFF2-40B4-BE49-F238E27FC236}">
                    <a16:creationId xmlns:a16="http://schemas.microsoft.com/office/drawing/2014/main" id="{BA7662E2-62B6-459B-8B16-23C49B4E35C9}"/>
                  </a:ext>
                </a:extLst>
              </p:cNvPr>
              <p:cNvSpPr txBox="1">
                <a:spLocks noRot="1" noChangeAspect="1" noMove="1" noResize="1" noEditPoints="1" noAdjustHandles="1" noChangeArrowheads="1" noChangeShapeType="1" noTextEdit="1"/>
              </p:cNvSpPr>
              <p:nvPr/>
            </p:nvSpPr>
            <p:spPr>
              <a:xfrm>
                <a:off x="10032336" y="4754263"/>
                <a:ext cx="2093214" cy="669414"/>
              </a:xfrm>
              <a:prstGeom prst="rect">
                <a:avLst/>
              </a:prstGeom>
              <a:blipFill>
                <a:blip r:embed="rId5"/>
                <a:stretch>
                  <a:fillRect l="-292" t="-1818" b="-5455"/>
                </a:stretch>
              </a:blipFill>
            </p:spPr>
            <p:txBody>
              <a:bodyPr/>
              <a:lstStyle/>
              <a:p>
                <a:r>
                  <a:rPr lang="it-IT">
                    <a:noFill/>
                  </a:rPr>
                  <a:t> </a:t>
                </a:r>
              </a:p>
            </p:txBody>
          </p:sp>
        </mc:Fallback>
      </mc:AlternateContent>
      <p:cxnSp>
        <p:nvCxnSpPr>
          <p:cNvPr id="6" name="Connettore 2 5">
            <a:extLst>
              <a:ext uri="{FF2B5EF4-FFF2-40B4-BE49-F238E27FC236}">
                <a16:creationId xmlns:a16="http://schemas.microsoft.com/office/drawing/2014/main" id="{4F394353-2DD2-4F22-ADED-AEF18D2A73FC}"/>
              </a:ext>
            </a:extLst>
          </p:cNvPr>
          <p:cNvCxnSpPr>
            <a:cxnSpLocks/>
          </p:cNvCxnSpPr>
          <p:nvPr/>
        </p:nvCxnSpPr>
        <p:spPr>
          <a:xfrm flipH="1" flipV="1">
            <a:off x="10538691" y="3829152"/>
            <a:ext cx="882069" cy="9251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1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45380" y="1464603"/>
            <a:ext cx="5326905" cy="1146873"/>
          </a:xfrm>
        </p:spPr>
        <p:txBody>
          <a:bodyPr/>
          <a:lstStyle/>
          <a:p>
            <a:r>
              <a:rPr lang="it-IT" dirty="0" err="1"/>
              <a:t>Regression</a:t>
            </a:r>
            <a:r>
              <a:rPr lang="it-IT" dirty="0"/>
              <a:t> </a:t>
            </a:r>
            <a:r>
              <a:rPr lang="it-IT" dirty="0" err="1"/>
              <a:t>tree</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22469" y="2611476"/>
            <a:ext cx="4298913" cy="3288202"/>
          </a:xfrm>
        </p:spPr>
        <p:txBody>
          <a:bodyPr/>
          <a:lstStyle/>
          <a:p>
            <a:pPr marL="0" indent="0" algn="just" defTabSz="457200">
              <a:lnSpc>
                <a:spcPct val="150000"/>
              </a:lnSpc>
              <a:spcBef>
                <a:spcPts val="0"/>
              </a:spcBef>
              <a:defRPr/>
            </a:pPr>
            <a:r>
              <a:rPr lang="en-US" sz="1500" dirty="0">
                <a:solidFill>
                  <a:srgbClr val="292929"/>
                </a:solidFill>
                <a:latin typeface="Arial" panose="020B0604020202020204" pitchFamily="34" charset="0"/>
              </a:rPr>
              <a:t>A regression tree approach is adopted when the target variable is numerical (sales, income, prices,…)</a:t>
            </a:r>
          </a:p>
          <a:p>
            <a:pPr marL="0" indent="0" algn="just" defTabSz="457200">
              <a:lnSpc>
                <a:spcPct val="150000"/>
              </a:lnSpc>
              <a:spcBef>
                <a:spcPts val="0"/>
              </a:spcBef>
              <a:defRPr/>
            </a:pPr>
            <a:r>
              <a:rPr lang="en-US" sz="1500" dirty="0">
                <a:solidFill>
                  <a:srgbClr val="292929"/>
                </a:solidFill>
                <a:latin typeface="Arial" panose="020B0604020202020204" pitchFamily="34" charset="0"/>
              </a:rPr>
              <a:t>The general logic of this approach is the same of classification tree but there are some difference related to the nature of target variable.</a:t>
            </a:r>
          </a:p>
          <a:p>
            <a:pPr marL="0" indent="0" algn="just" defTabSz="457200">
              <a:lnSpc>
                <a:spcPct val="150000"/>
              </a:lnSpc>
              <a:spcBef>
                <a:spcPts val="0"/>
              </a:spcBef>
              <a:defRPr/>
            </a:pPr>
            <a:r>
              <a:rPr lang="en-US" sz="1500" dirty="0">
                <a:solidFill>
                  <a:srgbClr val="292929"/>
                </a:solidFill>
                <a:latin typeface="Arial" panose="020B0604020202020204" pitchFamily="34" charset="0"/>
              </a:rPr>
              <a:t>In this figure, </a:t>
            </a:r>
            <a:r>
              <a:rPr lang="en-US" sz="1500" dirty="0">
                <a:solidFill>
                  <a:srgbClr val="C00000"/>
                </a:solidFill>
                <a:latin typeface="Arial" panose="020B0604020202020204" pitchFamily="34" charset="0"/>
              </a:rPr>
              <a:t>a regression tree is fitted to predict the salaries of baseball players</a:t>
            </a:r>
            <a:r>
              <a:rPr lang="en-US" sz="1500" dirty="0">
                <a:solidFill>
                  <a:srgbClr val="292929"/>
                </a:solidFill>
                <a:latin typeface="Arial" panose="020B0604020202020204" pitchFamily="34" charset="0"/>
              </a:rPr>
              <a:t>.</a:t>
            </a:r>
            <a:endParaRPr lang="it-IT" sz="1500" dirty="0">
              <a:solidFill>
                <a:srgbClr val="292929"/>
              </a:solidFill>
              <a:latin typeface="Arial" panose="020B0604020202020204" pitchFamily="34" charset="0"/>
            </a:endParaRPr>
          </a:p>
        </p:txBody>
      </p:sp>
      <p:pic>
        <p:nvPicPr>
          <p:cNvPr id="7170" name="Picture 2">
            <a:extLst>
              <a:ext uri="{FF2B5EF4-FFF2-40B4-BE49-F238E27FC236}">
                <a16:creationId xmlns:a16="http://schemas.microsoft.com/office/drawing/2014/main" id="{EDD48E62-9AA1-4E86-846F-4AB74D44F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374" y="1364672"/>
            <a:ext cx="5780117" cy="412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3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49" y="1169972"/>
            <a:ext cx="4908550" cy="464602"/>
          </a:xfrm>
        </p:spPr>
        <p:txBody>
          <a:bodyPr/>
          <a:lstStyle/>
          <a:p>
            <a:r>
              <a:rPr lang="it-IT" dirty="0" err="1"/>
              <a:t>Unsupervised</a:t>
            </a:r>
            <a:r>
              <a:rPr lang="it-IT" dirty="0"/>
              <a:t> and </a:t>
            </a:r>
            <a:r>
              <a:rPr lang="it-IT" dirty="0" err="1"/>
              <a:t>supervised</a:t>
            </a:r>
            <a:r>
              <a:rPr lang="it-IT" dirty="0"/>
              <a:t> ML</a:t>
            </a:r>
            <a:br>
              <a:rPr lang="it-IT" dirty="0"/>
            </a:br>
            <a:endParaRPr lang="it-GB" dirty="0"/>
          </a:p>
        </p:txBody>
      </p:sp>
      <p:sp>
        <p:nvSpPr>
          <p:cNvPr id="3" name="Segnaposto testo 2">
            <a:extLst>
              <a:ext uri="{FF2B5EF4-FFF2-40B4-BE49-F238E27FC236}">
                <a16:creationId xmlns:a16="http://schemas.microsoft.com/office/drawing/2014/main" id="{72D3C047-5462-A04C-BAC1-2FFF5E5DE823}"/>
              </a:ext>
            </a:extLst>
          </p:cNvPr>
          <p:cNvSpPr>
            <a:spLocks noGrp="1"/>
          </p:cNvSpPr>
          <p:nvPr>
            <p:ph type="body" sz="quarter" idx="17"/>
          </p:nvPr>
        </p:nvSpPr>
        <p:spPr>
          <a:xfrm>
            <a:off x="557249" y="2228075"/>
            <a:ext cx="4908550" cy="406115"/>
          </a:xfrm>
        </p:spPr>
        <p:txBody>
          <a:bodyPr/>
          <a:lstStyle/>
          <a:p>
            <a:pPr algn="l" fontAlgn="base"/>
            <a:r>
              <a:rPr lang="en-US" sz="1400" dirty="0"/>
              <a:t>Unsupervised Machine Learning</a:t>
            </a: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925" y="2668295"/>
            <a:ext cx="5041513" cy="3111032"/>
          </a:xfrm>
        </p:spPr>
        <p:txBody>
          <a:bodyPr/>
          <a:lstStyle/>
          <a:p>
            <a:pPr marL="0" algn="just" fontAlgn="base">
              <a:lnSpc>
                <a:spcPct val="100000"/>
              </a:lnSpc>
              <a:spcBef>
                <a:spcPts val="0"/>
              </a:spcBef>
            </a:pPr>
            <a:r>
              <a:rPr lang="en-US" sz="1400" dirty="0">
                <a:solidFill>
                  <a:srgbClr val="292929"/>
                </a:solidFill>
                <a:latin typeface="Arial" panose="020B0604020202020204" pitchFamily="34" charset="0"/>
              </a:rPr>
              <a:t>Machine Learning algorithms can be classified into two major categories based on the objective of learning: </a:t>
            </a:r>
          </a:p>
          <a:p>
            <a:pPr marL="57150" indent="-285750" algn="just" fontAlgn="base">
              <a:lnSpc>
                <a:spcPct val="100000"/>
              </a:lnSpc>
              <a:spcBef>
                <a:spcPts val="0"/>
              </a:spcBef>
              <a:buFont typeface="Arial" panose="020B0604020202020204" pitchFamily="34" charset="0"/>
              <a:buChar char="•"/>
            </a:pPr>
            <a:endParaRPr lang="en-US" sz="1400" dirty="0">
              <a:solidFill>
                <a:srgbClr val="292929"/>
              </a:solidFill>
              <a:latin typeface="Arial" panose="020B0604020202020204" pitchFamily="34" charset="0"/>
            </a:endParaRPr>
          </a:p>
          <a:p>
            <a:pPr marL="57150" indent="-285750" algn="just" fontAlgn="base">
              <a:lnSpc>
                <a:spcPct val="100000"/>
              </a:lnSpc>
              <a:spcBef>
                <a:spcPts val="0"/>
              </a:spcBef>
              <a:buFont typeface="Arial" panose="020B0604020202020204" pitchFamily="34" charset="0"/>
              <a:buChar char="•"/>
            </a:pPr>
            <a:r>
              <a:rPr lang="en-US" sz="1400" b="1" dirty="0">
                <a:solidFill>
                  <a:srgbClr val="C00000"/>
                </a:solidFill>
                <a:latin typeface="Arial" panose="020B0604020202020204" pitchFamily="34" charset="0"/>
              </a:rPr>
              <a:t>Unsupervised Machine Learning</a:t>
            </a:r>
          </a:p>
          <a:p>
            <a:pPr marL="57150" indent="-285750" algn="just" fontAlgn="base">
              <a:lnSpc>
                <a:spcPct val="100000"/>
              </a:lnSpc>
              <a:spcBef>
                <a:spcPts val="0"/>
              </a:spcBef>
              <a:buFont typeface="Arial" panose="020B0604020202020204" pitchFamily="34" charset="0"/>
              <a:buChar char="•"/>
            </a:pPr>
            <a:endParaRPr lang="en-US" sz="1400" b="1" dirty="0">
              <a:solidFill>
                <a:srgbClr val="C00000"/>
              </a:solidFill>
              <a:latin typeface="Arial" panose="020B0604020202020204" pitchFamily="34" charset="0"/>
            </a:endParaRPr>
          </a:p>
          <a:p>
            <a:pPr marL="57150" indent="-285750" algn="just" fontAlgn="base">
              <a:lnSpc>
                <a:spcPct val="100000"/>
              </a:lnSpc>
              <a:spcBef>
                <a:spcPts val="0"/>
              </a:spcBef>
              <a:buFont typeface="Arial" panose="020B0604020202020204" pitchFamily="34" charset="0"/>
              <a:buChar char="•"/>
            </a:pPr>
            <a:r>
              <a:rPr lang="en-US" sz="1400" b="1" dirty="0">
                <a:solidFill>
                  <a:srgbClr val="C00000"/>
                </a:solidFill>
                <a:latin typeface="Arial" panose="020B0604020202020204" pitchFamily="34" charset="0"/>
              </a:rPr>
              <a:t>Supervised Machine Learning</a:t>
            </a:r>
          </a:p>
          <a:p>
            <a:pPr marL="0" algn="just" fontAlgn="base">
              <a:lnSpc>
                <a:spcPct val="100000"/>
              </a:lnSpc>
              <a:spcBef>
                <a:spcPts val="0"/>
              </a:spcBef>
            </a:pPr>
            <a:endParaRPr lang="en-US" sz="1400" dirty="0">
              <a:solidFill>
                <a:srgbClr val="292929"/>
              </a:solidFill>
              <a:latin typeface="Arial" panose="020B0604020202020204" pitchFamily="34" charset="0"/>
            </a:endParaRPr>
          </a:p>
          <a:p>
            <a:pPr marL="0" algn="just" fontAlgn="base">
              <a:lnSpc>
                <a:spcPct val="100000"/>
              </a:lnSpc>
              <a:spcBef>
                <a:spcPts val="0"/>
              </a:spcBef>
            </a:pPr>
            <a:r>
              <a:rPr lang="en-US" sz="1400" dirty="0" err="1">
                <a:solidFill>
                  <a:srgbClr val="292929"/>
                </a:solidFill>
                <a:latin typeface="Arial" panose="020B0604020202020204" pitchFamily="34" charset="0"/>
              </a:rPr>
              <a:t>Unspervised</a:t>
            </a:r>
            <a:r>
              <a:rPr lang="en-US" sz="1400" dirty="0">
                <a:solidFill>
                  <a:srgbClr val="292929"/>
                </a:solidFill>
                <a:latin typeface="Arial" panose="020B0604020202020204" pitchFamily="34" charset="0"/>
              </a:rPr>
              <a:t> ML analyzes and clusters unlabeled datasets. The main feature of Unsupervised ML is that it </a:t>
            </a:r>
            <a:r>
              <a:rPr lang="en-US" sz="1400" b="1" dirty="0">
                <a:solidFill>
                  <a:srgbClr val="C00000"/>
                </a:solidFill>
                <a:latin typeface="Arial" panose="020B0604020202020204" pitchFamily="34" charset="0"/>
              </a:rPr>
              <a:t>analyzes datasets without reference to known, or labeled, outcomes</a:t>
            </a:r>
            <a:r>
              <a:rPr lang="en-US" sz="1400" dirty="0">
                <a:solidFill>
                  <a:srgbClr val="292929"/>
                </a:solidFill>
                <a:latin typeface="Arial" panose="020B0604020202020204" pitchFamily="34" charset="0"/>
              </a:rPr>
              <a:t>. These algorithms discover hidden patterns or data groupings without the need for human intervention. Its ability to discover similarities and differences in information make it the ideal solution for exploratory data analysis, cross-selling strategies, customer segmentation, image and pattern recognition. It’s also used to reduce the number of features in a model through the process of dimensionality reduction.</a:t>
            </a:r>
          </a:p>
        </p:txBody>
      </p:sp>
      <p:pic>
        <p:nvPicPr>
          <p:cNvPr id="6" name="Picture 2">
            <a:extLst>
              <a:ext uri="{FF2B5EF4-FFF2-40B4-BE49-F238E27FC236}">
                <a16:creationId xmlns:a16="http://schemas.microsoft.com/office/drawing/2014/main" id="{DBB3EF97-BC75-4D87-91B0-5D477AC822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637"/>
          <a:stretch/>
        </p:blipFill>
        <p:spPr bwMode="auto">
          <a:xfrm>
            <a:off x="5731724" y="2926429"/>
            <a:ext cx="6340203" cy="3111032"/>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5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45380" y="1464603"/>
            <a:ext cx="5326905" cy="1146873"/>
          </a:xfrm>
        </p:spPr>
        <p:txBody>
          <a:bodyPr/>
          <a:lstStyle/>
          <a:p>
            <a:r>
              <a:rPr lang="it-IT" dirty="0" err="1"/>
              <a:t>Regression</a:t>
            </a:r>
            <a:r>
              <a:rPr lang="it-IT" dirty="0"/>
              <a:t> </a:t>
            </a:r>
            <a:r>
              <a:rPr lang="it-IT" dirty="0" err="1"/>
              <a:t>tree</a:t>
            </a:r>
            <a:r>
              <a:rPr lang="it-IT" dirty="0"/>
              <a:t>: </a:t>
            </a:r>
            <a:r>
              <a:rPr lang="it-IT" dirty="0" err="1"/>
              <a:t>growth</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45380" y="2365601"/>
            <a:ext cx="5458286" cy="3288202"/>
          </a:xfrm>
        </p:spPr>
        <p:txBody>
          <a:bodyPr/>
          <a:lstStyle/>
          <a:p>
            <a:pPr marL="0" indent="0" algn="just" defTabSz="457200">
              <a:lnSpc>
                <a:spcPct val="150000"/>
              </a:lnSpc>
              <a:spcBef>
                <a:spcPts val="0"/>
              </a:spcBef>
              <a:defRPr/>
            </a:pPr>
            <a:r>
              <a:rPr lang="en-US" sz="1500" dirty="0">
                <a:solidFill>
                  <a:srgbClr val="292929"/>
                </a:solidFill>
                <a:latin typeface="Arial" panose="020B0604020202020204" pitchFamily="34" charset="0"/>
              </a:rPr>
              <a:t>The growth of the regression tree uses the variance of the target variable Y as a decision criterion for the optimal splits with respect to all the possible dichotomizations of the predictors X.</a:t>
            </a:r>
          </a:p>
          <a:p>
            <a:pPr marL="0" indent="0" algn="just" defTabSz="457200">
              <a:lnSpc>
                <a:spcPct val="150000"/>
              </a:lnSpc>
              <a:spcBef>
                <a:spcPts val="0"/>
              </a:spcBef>
              <a:defRPr/>
            </a:pPr>
            <a:r>
              <a:rPr lang="en-US" sz="1500" dirty="0">
                <a:solidFill>
                  <a:srgbClr val="292929"/>
                </a:solidFill>
                <a:latin typeface="Arial" panose="020B0604020202020204" pitchFamily="34" charset="0"/>
              </a:rPr>
              <a:t>Also for the regression trees, the logic of the classification trees is followed which provides for choosing the best split as the one that guarantees the greatest decrease in the variance of node t with respect to the sum of that of the right (t</a:t>
            </a:r>
            <a:r>
              <a:rPr lang="en-US" sz="1500" baseline="-25000" dirty="0">
                <a:solidFill>
                  <a:srgbClr val="292929"/>
                </a:solidFill>
                <a:latin typeface="Arial" panose="020B0604020202020204" pitchFamily="34" charset="0"/>
              </a:rPr>
              <a:t>r</a:t>
            </a:r>
            <a:r>
              <a:rPr lang="en-US" sz="1500" dirty="0">
                <a:solidFill>
                  <a:srgbClr val="292929"/>
                </a:solidFill>
                <a:latin typeface="Arial" panose="020B0604020202020204" pitchFamily="34" charset="0"/>
              </a:rPr>
              <a:t>) and left child nodes (</a:t>
            </a:r>
            <a:r>
              <a:rPr lang="en-US" sz="1500" dirty="0" err="1">
                <a:solidFill>
                  <a:srgbClr val="292929"/>
                </a:solidFill>
                <a:latin typeface="Arial" panose="020B0604020202020204" pitchFamily="34" charset="0"/>
              </a:rPr>
              <a:t>t</a:t>
            </a:r>
            <a:r>
              <a:rPr lang="en-US" sz="1500" baseline="-25000" dirty="0" err="1">
                <a:solidFill>
                  <a:srgbClr val="292929"/>
                </a:solidFill>
                <a:latin typeface="Arial" panose="020B0604020202020204" pitchFamily="34" charset="0"/>
              </a:rPr>
              <a:t>l</a:t>
            </a:r>
            <a:r>
              <a:rPr lang="en-US" sz="1500" dirty="0">
                <a:solidFill>
                  <a:srgbClr val="292929"/>
                </a:solidFill>
                <a:latin typeface="Arial" panose="020B0604020202020204" pitchFamily="34" charset="0"/>
              </a:rPr>
              <a:t>) that are generated</a:t>
            </a:r>
            <a:endParaRPr lang="it-IT" sz="1500" dirty="0">
              <a:solidFill>
                <a:srgbClr val="292929"/>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6A4C230-F410-4180-B434-F5B63773BB2B}"/>
                  </a:ext>
                </a:extLst>
              </p:cNvPr>
              <p:cNvSpPr txBox="1"/>
              <p:nvPr/>
            </p:nvSpPr>
            <p:spPr>
              <a:xfrm>
                <a:off x="6893396" y="1699553"/>
                <a:ext cx="4846022" cy="1332096"/>
              </a:xfrm>
              <a:prstGeom prst="rect">
                <a:avLst/>
              </a:prstGeom>
              <a:noFill/>
            </p:spPr>
            <p:txBody>
              <a:bodyPr wrap="square">
                <a:spAutoFit/>
              </a:bodyPr>
              <a:lstStyle/>
              <a:p>
                <a:pPr marL="0" indent="0" algn="just">
                  <a:buNone/>
                </a:pPr>
                <a:r>
                  <a:rPr lang="en-US" sz="1800" dirty="0"/>
                  <a:t>Split criterion:</a:t>
                </a:r>
              </a:p>
              <a:p>
                <a:pPr marL="0" indent="0" algn="just">
                  <a:buNone/>
                </a:pPr>
                <a:endParaRPr lang="en-US" sz="1800" dirty="0"/>
              </a:p>
              <a:p>
                <a:pPr marL="0" indent="0" algn="just">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it-IT" i="1">
                              <a:latin typeface="Cambria Math" panose="02040503050406030204" pitchFamily="18" charset="0"/>
                            </a:rPr>
                            <m:t>𝑅</m:t>
                          </m:r>
                        </m:e>
                      </m:acc>
                      <m:r>
                        <a:rPr lang="it-IT" i="1">
                          <a:latin typeface="Cambria Math" panose="02040503050406030204" pitchFamily="18" charset="0"/>
                        </a:rPr>
                        <m:t>(</m:t>
                      </m:r>
                      <m:r>
                        <a:rPr lang="it-IT" i="1">
                          <a:latin typeface="Cambria Math" panose="02040503050406030204" pitchFamily="18" charset="0"/>
                        </a:rPr>
                        <m:t>𝑇</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𝑛</m:t>
                          </m:r>
                        </m:den>
                      </m:f>
                      <m:nary>
                        <m:naryPr>
                          <m:chr m:val="∑"/>
                          <m:supHide m:val="on"/>
                          <m:ctrlPr>
                            <a:rPr lang="it-IT" i="1">
                              <a:latin typeface="Cambria Math" panose="02040503050406030204" pitchFamily="18" charset="0"/>
                            </a:rPr>
                          </m:ctrlPr>
                        </m:naryPr>
                        <m:sub>
                          <m:r>
                            <m:rPr>
                              <m:brk m:alnAt="7"/>
                            </m:rPr>
                            <a:rPr lang="it-IT" i="1">
                              <a:latin typeface="Cambria Math" panose="02040503050406030204" pitchFamily="18" charset="0"/>
                            </a:rPr>
                            <m:t>𝑡</m:t>
                          </m:r>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𝑇</m:t>
                              </m:r>
                            </m:e>
                          </m:acc>
                        </m:sub>
                        <m:sup/>
                        <m:e>
                          <m:nary>
                            <m:naryPr>
                              <m:chr m:val="∑"/>
                              <m:supHide m:val="on"/>
                              <m:ctrlPr>
                                <a:rPr lang="it-IT" i="1">
                                  <a:latin typeface="Cambria Math" panose="02040503050406030204" pitchFamily="18" charset="0"/>
                                </a:rPr>
                              </m:ctrlPr>
                            </m:naryPr>
                            <m:sub>
                              <m:r>
                                <m:rPr>
                                  <m:brk m:alnAt="7"/>
                                </m:rPr>
                                <a:rPr lang="it-IT" i="1">
                                  <a:latin typeface="Cambria Math" panose="02040503050406030204" pitchFamily="18" charset="0"/>
                                </a:rPr>
                                <m:t>𝑖</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𝑡</m:t>
                              </m:r>
                            </m:sub>
                            <m:sup/>
                            <m:e>
                              <m:sSup>
                                <m:sSupPr>
                                  <m:ctrlPr>
                                    <a:rPr lang="it-IT" i="1">
                                      <a:latin typeface="Cambria Math" panose="02040503050406030204" pitchFamily="18" charset="0"/>
                                    </a:rPr>
                                  </m:ctrlPr>
                                </m:sSupPr>
                                <m:e>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𝑖</m:t>
                                          </m:r>
                                        </m:sub>
                                      </m:sSub>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𝑦</m:t>
                                          </m:r>
                                        </m:e>
                                      </m:acc>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e>
                                  </m:d>
                                </m:e>
                                <m:sup>
                                  <m:r>
                                    <a:rPr lang="it-IT" i="1">
                                      <a:latin typeface="Cambria Math" panose="02040503050406030204" pitchFamily="18" charset="0"/>
                                    </a:rPr>
                                    <m:t>2</m:t>
                                  </m:r>
                                </m:sup>
                              </m:sSup>
                            </m:e>
                          </m:nary>
                        </m:e>
                      </m:nary>
                    </m:oMath>
                  </m:oMathPara>
                </a14:m>
                <a:endParaRPr lang="it-IT" dirty="0"/>
              </a:p>
            </p:txBody>
          </p:sp>
        </mc:Choice>
        <mc:Fallback xmlns="">
          <p:sp>
            <p:nvSpPr>
              <p:cNvPr id="26" name="CasellaDiTesto 25">
                <a:extLst>
                  <a:ext uri="{FF2B5EF4-FFF2-40B4-BE49-F238E27FC236}">
                    <a16:creationId xmlns:a16="http://schemas.microsoft.com/office/drawing/2014/main" id="{A6A4C230-F410-4180-B434-F5B63773BB2B}"/>
                  </a:ext>
                </a:extLst>
              </p:cNvPr>
              <p:cNvSpPr txBox="1">
                <a:spLocks noRot="1" noChangeAspect="1" noMove="1" noResize="1" noEditPoints="1" noAdjustHandles="1" noChangeArrowheads="1" noChangeShapeType="1" noTextEdit="1"/>
              </p:cNvSpPr>
              <p:nvPr/>
            </p:nvSpPr>
            <p:spPr>
              <a:xfrm>
                <a:off x="6893396" y="1699553"/>
                <a:ext cx="4846022" cy="1332096"/>
              </a:xfrm>
              <a:prstGeom prst="rect">
                <a:avLst/>
              </a:prstGeom>
              <a:blipFill>
                <a:blip r:embed="rId2"/>
                <a:stretch>
                  <a:fillRect l="-1132" t="-275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7A83ACA7-E891-4FCD-A159-ACBFEDD8ACF4}"/>
                  </a:ext>
                </a:extLst>
              </p:cNvPr>
              <p:cNvSpPr txBox="1"/>
              <p:nvPr/>
            </p:nvSpPr>
            <p:spPr>
              <a:xfrm>
                <a:off x="7712363" y="3546180"/>
                <a:ext cx="3652327" cy="376770"/>
              </a:xfrm>
              <a:prstGeom prst="rect">
                <a:avLst/>
              </a:prstGeom>
              <a:noFill/>
            </p:spPr>
            <p:txBody>
              <a:bodyPr wrap="square">
                <a:spAutoFit/>
              </a:bodyPr>
              <a:lstStyle/>
              <a:p>
                <a14:m>
                  <m:oMath xmlns:m="http://schemas.openxmlformats.org/officeDocument/2006/math">
                    <m:r>
                      <a:rPr lang="it-IT" i="1" smtClean="0">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𝑅</m:t>
                        </m:r>
                      </m:e>
                    </m:acc>
                    <m:d>
                      <m:dPr>
                        <m:ctrlPr>
                          <a:rPr lang="it-IT" i="1">
                            <a:latin typeface="Cambria Math" panose="02040503050406030204" pitchFamily="18" charset="0"/>
                          </a:rPr>
                        </m:ctrlPr>
                      </m:dPr>
                      <m:e>
                        <m:r>
                          <m:rPr>
                            <m:sty m:val="p"/>
                          </m:rPr>
                          <a:rPr lang="it-IT" i="1">
                            <a:latin typeface="Cambria Math" panose="02040503050406030204" pitchFamily="18" charset="0"/>
                          </a:rPr>
                          <m:t>s</m:t>
                        </m:r>
                        <m:r>
                          <a:rPr lang="it-IT" i="1">
                            <a:latin typeface="Cambria Math" panose="02040503050406030204" pitchFamily="18" charset="0"/>
                          </a:rPr>
                          <m:t>,</m:t>
                        </m:r>
                        <m:r>
                          <a:rPr lang="it-IT" i="1">
                            <a:latin typeface="Cambria Math" panose="02040503050406030204" pitchFamily="18" charset="0"/>
                          </a:rPr>
                          <m:t>𝑡</m:t>
                        </m:r>
                      </m:e>
                    </m:d>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𝑅</m:t>
                        </m:r>
                      </m:e>
                    </m:acc>
                    <m:d>
                      <m:dPr>
                        <m:ctrlPr>
                          <a:rPr lang="it-IT" i="1">
                            <a:latin typeface="Cambria Math" panose="02040503050406030204" pitchFamily="18" charset="0"/>
                          </a:rPr>
                        </m:ctrlPr>
                      </m:dPr>
                      <m:e>
                        <m:r>
                          <a:rPr lang="it-IT" i="1">
                            <a:latin typeface="Cambria Math" panose="02040503050406030204" pitchFamily="18" charset="0"/>
                          </a:rPr>
                          <m:t>𝑡</m:t>
                        </m:r>
                      </m:e>
                    </m:d>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𝑅</m:t>
                        </m:r>
                      </m:e>
                    </m:acc>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𝑙</m:t>
                            </m:r>
                          </m:sub>
                        </m:sSub>
                      </m:e>
                    </m:d>
                  </m:oMath>
                </a14:m>
                <a:r>
                  <a:rPr lang="it-IT" i="1" dirty="0">
                    <a:latin typeface="Cambria Math" panose="02040503050406030204" pitchFamily="18" charset="0"/>
                  </a:rPr>
                  <a:t>-</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𝑅</m:t>
                        </m:r>
                      </m:e>
                    </m:acc>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𝑟</m:t>
                            </m:r>
                          </m:sub>
                        </m:sSub>
                      </m:e>
                    </m:d>
                  </m:oMath>
                </a14:m>
                <a:endParaRPr lang="it-IT" dirty="0"/>
              </a:p>
            </p:txBody>
          </p:sp>
        </mc:Choice>
        <mc:Fallback xmlns="">
          <p:sp>
            <p:nvSpPr>
              <p:cNvPr id="27" name="CasellaDiTesto 26">
                <a:extLst>
                  <a:ext uri="{FF2B5EF4-FFF2-40B4-BE49-F238E27FC236}">
                    <a16:creationId xmlns:a16="http://schemas.microsoft.com/office/drawing/2014/main" id="{7A83ACA7-E891-4FCD-A159-ACBFEDD8ACF4}"/>
                  </a:ext>
                </a:extLst>
              </p:cNvPr>
              <p:cNvSpPr txBox="1">
                <a:spLocks noRot="1" noChangeAspect="1" noMove="1" noResize="1" noEditPoints="1" noAdjustHandles="1" noChangeArrowheads="1" noChangeShapeType="1" noTextEdit="1"/>
              </p:cNvSpPr>
              <p:nvPr/>
            </p:nvSpPr>
            <p:spPr>
              <a:xfrm>
                <a:off x="7712363" y="3546180"/>
                <a:ext cx="3652327" cy="376770"/>
              </a:xfrm>
              <a:prstGeom prst="rect">
                <a:avLst/>
              </a:prstGeom>
              <a:blipFill>
                <a:blip r:embed="rId3"/>
                <a:stretch>
                  <a:fillRect t="-9677" b="-2258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89F7D9EE-243F-425E-A1AB-A4E71380B97B}"/>
                  </a:ext>
                </a:extLst>
              </p:cNvPr>
              <p:cNvSpPr txBox="1"/>
              <p:nvPr/>
            </p:nvSpPr>
            <p:spPr>
              <a:xfrm>
                <a:off x="7067936" y="4353832"/>
                <a:ext cx="4296754" cy="1299971"/>
              </a:xfrm>
              <a:prstGeom prst="rect">
                <a:avLst/>
              </a:prstGeom>
              <a:noFill/>
            </p:spPr>
            <p:txBody>
              <a:bodyPr wrap="square">
                <a:spAutoFit/>
              </a:bodyPr>
              <a:lstStyle/>
              <a:p>
                <a:pPr marL="0" indent="0" algn="just">
                  <a:buNone/>
                </a:pPr>
                <a:r>
                  <a:rPr lang="en-US" sz="1800" dirty="0"/>
                  <a:t>The split s*, capable of generating the greatest decrease, will be chosen:</a:t>
                </a:r>
              </a:p>
              <a:p>
                <a:pPr marL="0" indent="0" algn="just">
                  <a:buNone/>
                </a:pPr>
                <a:endParaRPr lang="en-US" sz="1800" dirty="0"/>
              </a:p>
              <a:p>
                <a:pPr marL="0" indent="0" algn="just">
                  <a:buNone/>
                </a:pPr>
                <a14:m>
                  <m:oMathPara xmlns:m="http://schemas.openxmlformats.org/officeDocument/2006/math">
                    <m:oMathParaPr>
                      <m:jc m:val="center"/>
                    </m:oMathParaPr>
                    <m:oMath xmlns:m="http://schemas.openxmlformats.org/officeDocument/2006/math">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𝑅</m:t>
                          </m:r>
                        </m:e>
                      </m:acc>
                      <m:d>
                        <m:dPr>
                          <m:ctrlPr>
                            <a:rPr lang="it-IT" i="1">
                              <a:latin typeface="Cambria Math" panose="02040503050406030204" pitchFamily="18" charset="0"/>
                            </a:rPr>
                          </m:ctrlPr>
                        </m:dPr>
                        <m:e>
                          <m:sSup>
                            <m:sSupPr>
                              <m:ctrlPr>
                                <a:rPr lang="it-IT" i="1">
                                  <a:latin typeface="Cambria Math" panose="02040503050406030204" pitchFamily="18" charset="0"/>
                                </a:rPr>
                              </m:ctrlPr>
                            </m:sSupPr>
                            <m:e>
                              <m:r>
                                <a:rPr lang="it-IT" i="1">
                                  <a:latin typeface="Cambria Math" panose="02040503050406030204" pitchFamily="18" charset="0"/>
                                </a:rPr>
                                <m:t>𝑠</m:t>
                              </m:r>
                            </m:e>
                            <m:sup>
                              <m:r>
                                <a:rPr lang="it-IT" i="1">
                                  <a:latin typeface="Cambria Math" panose="02040503050406030204" pitchFamily="18" charset="0"/>
                                </a:rPr>
                                <m:t>∗</m:t>
                              </m:r>
                            </m:sup>
                          </m:sSup>
                          <m:r>
                            <a:rPr lang="it-IT" i="1">
                              <a:latin typeface="Cambria Math" panose="02040503050406030204" pitchFamily="18" charset="0"/>
                            </a:rPr>
                            <m:t>,</m:t>
                          </m:r>
                          <m:r>
                            <a:rPr lang="it-IT" i="1">
                              <a:latin typeface="Cambria Math" panose="02040503050406030204" pitchFamily="18" charset="0"/>
                            </a:rPr>
                            <m:t>𝑡</m:t>
                          </m:r>
                        </m:e>
                      </m:d>
                      <m:r>
                        <a:rPr lang="it-IT" i="1">
                          <a:latin typeface="Cambria Math" panose="02040503050406030204" pitchFamily="18" charset="0"/>
                        </a:rPr>
                        <m:t>=</m:t>
                      </m:r>
                      <m:func>
                        <m:funcPr>
                          <m:ctrlPr>
                            <a:rPr lang="it-IT" i="1">
                              <a:latin typeface="Cambria Math" panose="02040503050406030204" pitchFamily="18" charset="0"/>
                            </a:rPr>
                          </m:ctrlPr>
                        </m:funcPr>
                        <m:fName>
                          <m:limLow>
                            <m:limLowPr>
                              <m:ctrlPr>
                                <a:rPr lang="it-IT" i="1">
                                  <a:latin typeface="Cambria Math" panose="02040503050406030204" pitchFamily="18" charset="0"/>
                                </a:rPr>
                              </m:ctrlPr>
                            </m:limLowPr>
                            <m:e>
                              <m:r>
                                <m:rPr>
                                  <m:sty m:val="p"/>
                                </m:rPr>
                                <a:rPr lang="it-IT" i="1">
                                  <a:latin typeface="Cambria Math" panose="02040503050406030204" pitchFamily="18" charset="0"/>
                                </a:rPr>
                                <m:t>max</m:t>
                              </m:r>
                            </m:e>
                            <m:lim>
                              <m:r>
                                <a:rPr lang="it-IT" i="1">
                                  <a:latin typeface="Cambria Math" panose="02040503050406030204" pitchFamily="18" charset="0"/>
                                </a:rPr>
                                <m:t>𝑠</m:t>
                              </m:r>
                              <m:r>
                                <a:rPr lang="it-IT" i="1">
                                  <a:latin typeface="Cambria Math" panose="02040503050406030204" pitchFamily="18" charset="0"/>
                                </a:rPr>
                                <m:t>∈</m:t>
                              </m:r>
                              <m:r>
                                <m:rPr>
                                  <m:sty m:val="p"/>
                                </m:rPr>
                                <a:rPr lang="el-GR" i="1">
                                  <a:latin typeface="Cambria Math" panose="02040503050406030204" pitchFamily="18" charset="0"/>
                                </a:rPr>
                                <m:t>Θ</m:t>
                              </m:r>
                            </m:lim>
                          </m:limLow>
                        </m:fName>
                        <m:e>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𝑅</m:t>
                              </m:r>
                            </m:e>
                          </m:acc>
                          <m:d>
                            <m:dPr>
                              <m:ctrlPr>
                                <a:rPr lang="it-IT" i="1">
                                  <a:latin typeface="Cambria Math" panose="02040503050406030204" pitchFamily="18" charset="0"/>
                                </a:rPr>
                              </m:ctrlPr>
                            </m:dPr>
                            <m:e>
                              <m:r>
                                <m:rPr>
                                  <m:sty m:val="p"/>
                                </m:rPr>
                                <a:rPr lang="it-IT" i="1">
                                  <a:latin typeface="Cambria Math" panose="02040503050406030204" pitchFamily="18" charset="0"/>
                                </a:rPr>
                                <m:t>s</m:t>
                              </m:r>
                              <m:r>
                                <a:rPr lang="it-IT" i="1">
                                  <a:latin typeface="Cambria Math" panose="02040503050406030204" pitchFamily="18" charset="0"/>
                                </a:rPr>
                                <m:t>,</m:t>
                              </m:r>
                              <m:r>
                                <a:rPr lang="it-IT" i="1">
                                  <a:latin typeface="Cambria Math" panose="02040503050406030204" pitchFamily="18" charset="0"/>
                                </a:rPr>
                                <m:t>𝑡</m:t>
                              </m:r>
                            </m:e>
                          </m:d>
                        </m:e>
                      </m:func>
                    </m:oMath>
                  </m:oMathPara>
                </a14:m>
                <a:endParaRPr lang="it-IT" dirty="0"/>
              </a:p>
            </p:txBody>
          </p:sp>
        </mc:Choice>
        <mc:Fallback xmlns="">
          <p:sp>
            <p:nvSpPr>
              <p:cNvPr id="28" name="CasellaDiTesto 27">
                <a:extLst>
                  <a:ext uri="{FF2B5EF4-FFF2-40B4-BE49-F238E27FC236}">
                    <a16:creationId xmlns:a16="http://schemas.microsoft.com/office/drawing/2014/main" id="{89F7D9EE-243F-425E-A1AB-A4E71380B97B}"/>
                  </a:ext>
                </a:extLst>
              </p:cNvPr>
              <p:cNvSpPr txBox="1">
                <a:spLocks noRot="1" noChangeAspect="1" noMove="1" noResize="1" noEditPoints="1" noAdjustHandles="1" noChangeArrowheads="1" noChangeShapeType="1" noTextEdit="1"/>
              </p:cNvSpPr>
              <p:nvPr/>
            </p:nvSpPr>
            <p:spPr>
              <a:xfrm>
                <a:off x="7067936" y="4353832"/>
                <a:ext cx="4296754" cy="1299971"/>
              </a:xfrm>
              <a:prstGeom prst="rect">
                <a:avLst/>
              </a:prstGeom>
              <a:blipFill>
                <a:blip r:embed="rId4"/>
                <a:stretch>
                  <a:fillRect l="-1135" t="-2347" r="-1277" b="-469"/>
                </a:stretch>
              </a:blipFill>
            </p:spPr>
            <p:txBody>
              <a:bodyPr/>
              <a:lstStyle/>
              <a:p>
                <a:r>
                  <a:rPr lang="it-IT">
                    <a:noFill/>
                  </a:rPr>
                  <a:t> </a:t>
                </a:r>
              </a:p>
            </p:txBody>
          </p:sp>
        </mc:Fallback>
      </mc:AlternateContent>
      <p:sp>
        <p:nvSpPr>
          <p:cNvPr id="3" name="Rettangolo 2">
            <a:extLst>
              <a:ext uri="{FF2B5EF4-FFF2-40B4-BE49-F238E27FC236}">
                <a16:creationId xmlns:a16="http://schemas.microsoft.com/office/drawing/2014/main" id="{7B8A6B55-7904-42F6-A8CB-F5453CFAC96A}"/>
              </a:ext>
            </a:extLst>
          </p:cNvPr>
          <p:cNvSpPr/>
          <p:nvPr/>
        </p:nvSpPr>
        <p:spPr>
          <a:xfrm>
            <a:off x="6281132" y="1432721"/>
            <a:ext cx="5458286" cy="460368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82106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a:t>Cutting the </a:t>
            </a:r>
            <a:r>
              <a:rPr lang="it-IT" dirty="0" err="1"/>
              <a:t>regression</a:t>
            </a:r>
            <a:r>
              <a:rPr lang="it-IT" dirty="0"/>
              <a:t> </a:t>
            </a:r>
            <a:r>
              <a:rPr lang="it-IT" dirty="0" err="1"/>
              <a:t>tress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09468" y="2604254"/>
            <a:ext cx="4908549" cy="3365414"/>
          </a:xfrm>
        </p:spPr>
        <p: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The phase of cutting the regression tree takes place, similarly to that of the classification trees, considering a training set and a validation set. After creating the </a:t>
            </a:r>
            <a:r>
              <a:rPr lang="en-US" sz="1500" dirty="0" err="1">
                <a:solidFill>
                  <a:srgbClr val="292929"/>
                </a:solidFill>
                <a:latin typeface="Arial" panose="020B0604020202020204" pitchFamily="34" charset="0"/>
              </a:rPr>
              <a:t>tmax</a:t>
            </a:r>
            <a:r>
              <a:rPr lang="en-US" sz="1500" dirty="0">
                <a:solidFill>
                  <a:srgbClr val="292929"/>
                </a:solidFill>
                <a:latin typeface="Arial" panose="020B0604020202020204" pitchFamily="34" charset="0"/>
              </a:rPr>
              <a:t> tree on the basis of the training set, the tree of optimal size will be chosen from the one with the lowest number of nodes and with the greatest ability to minimize the total variance of the validation set.</a:t>
            </a:r>
          </a:p>
        </p:txBody>
      </p:sp>
      <p:sp>
        <p:nvSpPr>
          <p:cNvPr id="6" name="Content Placeholder 2">
            <a:extLst>
              <a:ext uri="{FF2B5EF4-FFF2-40B4-BE49-F238E27FC236}">
                <a16:creationId xmlns:a16="http://schemas.microsoft.com/office/drawing/2014/main" id="{BD0F5A7F-FFE6-426F-B8B0-F3E114067C5D}"/>
              </a:ext>
            </a:extLst>
          </p:cNvPr>
          <p:cNvSpPr txBox="1">
            <a:spLocks/>
          </p:cNvSpPr>
          <p:nvPr/>
        </p:nvSpPr>
        <p:spPr>
          <a:xfrm>
            <a:off x="6386947" y="2382905"/>
            <a:ext cx="5583381" cy="336541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250000"/>
              </a:lnSpc>
            </a:pPr>
            <a:r>
              <a:rPr lang="en-US" dirty="0"/>
              <a:t>Training and validation set</a:t>
            </a:r>
          </a:p>
          <a:p>
            <a:pPr algn="just">
              <a:lnSpc>
                <a:spcPct val="250000"/>
              </a:lnSpc>
            </a:pPr>
            <a:r>
              <a:rPr lang="en-US" dirty="0"/>
              <a:t>Variance minimization based on the validation set</a:t>
            </a:r>
          </a:p>
          <a:p>
            <a:pPr algn="just">
              <a:lnSpc>
                <a:spcPct val="250000"/>
              </a:lnSpc>
            </a:pPr>
            <a:r>
              <a:rPr lang="en-US" dirty="0"/>
              <a:t>Choice of the optimal size</a:t>
            </a:r>
          </a:p>
          <a:p>
            <a:pPr marL="0" indent="0" algn="just">
              <a:buFont typeface="Arial" panose="020B0604020202020204" pitchFamily="34" charset="0"/>
              <a:buNone/>
            </a:pPr>
            <a:endParaRPr lang="en-US" sz="2200" dirty="0"/>
          </a:p>
          <a:p>
            <a:pPr marL="0" indent="0" algn="just">
              <a:buFont typeface="Arial" panose="020B0604020202020204" pitchFamily="34" charset="0"/>
              <a:buNone/>
            </a:pPr>
            <a:endParaRPr lang="en-US" sz="2200" dirty="0"/>
          </a:p>
          <a:p>
            <a:pPr marL="0" indent="0" algn="just">
              <a:buFont typeface="Arial" panose="020B0604020202020204" pitchFamily="34" charset="0"/>
              <a:buNone/>
            </a:pPr>
            <a:endParaRPr lang="en-US" sz="2200" dirty="0"/>
          </a:p>
        </p:txBody>
      </p:sp>
      <p:sp>
        <p:nvSpPr>
          <p:cNvPr id="5" name="Rettangolo 4">
            <a:extLst>
              <a:ext uri="{FF2B5EF4-FFF2-40B4-BE49-F238E27FC236}">
                <a16:creationId xmlns:a16="http://schemas.microsoft.com/office/drawing/2014/main" id="{6589533F-BF39-48E0-A15A-D56AD09B1A76}"/>
              </a:ext>
            </a:extLst>
          </p:cNvPr>
          <p:cNvSpPr/>
          <p:nvPr/>
        </p:nvSpPr>
        <p:spPr>
          <a:xfrm>
            <a:off x="5726545" y="2382905"/>
            <a:ext cx="6299201" cy="280793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65652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a:t>Self-assesment </a:t>
            </a:r>
            <a:r>
              <a:rPr lang="it-IT" dirty="0"/>
              <a:t>test</a:t>
            </a:r>
            <a:endParaRPr lang="it-GB" dirty="0"/>
          </a:p>
        </p:txBody>
      </p:sp>
      <p:sp>
        <p:nvSpPr>
          <p:cNvPr id="5" name="Rettangolo 4">
            <a:extLst>
              <a:ext uri="{FF2B5EF4-FFF2-40B4-BE49-F238E27FC236}">
                <a16:creationId xmlns:a16="http://schemas.microsoft.com/office/drawing/2014/main" id="{6589533F-BF39-48E0-A15A-D56AD09B1A76}"/>
              </a:ext>
            </a:extLst>
          </p:cNvPr>
          <p:cNvSpPr/>
          <p:nvPr/>
        </p:nvSpPr>
        <p:spPr>
          <a:xfrm>
            <a:off x="557251" y="2382905"/>
            <a:ext cx="11468495" cy="280793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2CB1596D-8169-425E-9859-15EE72334724}"/>
              </a:ext>
            </a:extLst>
          </p:cNvPr>
          <p:cNvSpPr txBox="1">
            <a:spLocks/>
          </p:cNvSpPr>
          <p:nvPr/>
        </p:nvSpPr>
        <p:spPr>
          <a:xfrm>
            <a:off x="1450109" y="3410527"/>
            <a:ext cx="10184640" cy="488796"/>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pPr>
              <a:lnSpc>
                <a:spcPct val="107000"/>
              </a:lnSpc>
              <a:spcAft>
                <a:spcPts val="800"/>
              </a:spcAft>
            </a:pPr>
            <a:r>
              <a:rPr lang="it-IT" sz="4400" dirty="0">
                <a:effectLst/>
                <a:latin typeface="Calibri" panose="020F0502020204030204" pitchFamily="34" charset="0"/>
                <a:ea typeface="Calibri" panose="020F0502020204030204" pitchFamily="34" charset="0"/>
                <a:cs typeface="Times New Roman" panose="02020603050405020304" pitchFamily="18" charset="0"/>
              </a:rPr>
              <a:t>https://forms.gle/Jb8TMR3YdZcqLJxa7</a:t>
            </a:r>
          </a:p>
        </p:txBody>
      </p:sp>
    </p:spTree>
    <p:extLst>
      <p:ext uri="{BB962C8B-B14F-4D97-AF65-F5344CB8AC3E}">
        <p14:creationId xmlns:p14="http://schemas.microsoft.com/office/powerpoint/2010/main" val="3320697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956233" y="2833068"/>
            <a:ext cx="4908550" cy="464602"/>
          </a:xfrm>
        </p:spPr>
        <p:txBody>
          <a:bodyPr/>
          <a:lstStyle/>
          <a:p>
            <a:r>
              <a:rPr lang="it-IT" dirty="0" err="1"/>
              <a:t>Regression</a:t>
            </a:r>
            <a:r>
              <a:rPr lang="it-IT" dirty="0"/>
              <a:t> </a:t>
            </a:r>
            <a:r>
              <a:rPr lang="it-IT" dirty="0" err="1"/>
              <a:t>tree</a:t>
            </a:r>
            <a:r>
              <a:rPr lang="it-IT" dirty="0"/>
              <a:t> in R</a:t>
            </a:r>
            <a:endParaRPr lang="it-GB" dirty="0"/>
          </a:p>
        </p:txBody>
      </p:sp>
    </p:spTree>
    <p:extLst>
      <p:ext uri="{BB962C8B-B14F-4D97-AF65-F5344CB8AC3E}">
        <p14:creationId xmlns:p14="http://schemas.microsoft.com/office/powerpoint/2010/main" val="540050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err="1"/>
              <a:t>Example</a:t>
            </a:r>
            <a:r>
              <a:rPr lang="it-IT" dirty="0"/>
              <a:t>: </a:t>
            </a:r>
            <a:r>
              <a:rPr lang="it-IT" dirty="0" err="1"/>
              <a:t>regression</a:t>
            </a:r>
            <a:r>
              <a:rPr lang="it-IT" dirty="0"/>
              <a:t> </a:t>
            </a:r>
            <a:r>
              <a:rPr lang="it-IT" dirty="0" err="1"/>
              <a:t>tree</a:t>
            </a:r>
            <a:r>
              <a:rPr lang="it-IT" dirty="0"/>
              <a:t> in R</a:t>
            </a:r>
            <a:endParaRPr lang="it-GB" dirty="0"/>
          </a:p>
        </p:txBody>
      </p:sp>
      <p:sp>
        <p:nvSpPr>
          <p:cNvPr id="6" name="Content Placeholder 2">
            <a:extLst>
              <a:ext uri="{FF2B5EF4-FFF2-40B4-BE49-F238E27FC236}">
                <a16:creationId xmlns:a16="http://schemas.microsoft.com/office/drawing/2014/main" id="{BD0F5A7F-FFE6-426F-B8B0-F3E114067C5D}"/>
              </a:ext>
            </a:extLst>
          </p:cNvPr>
          <p:cNvSpPr txBox="1">
            <a:spLocks/>
          </p:cNvSpPr>
          <p:nvPr/>
        </p:nvSpPr>
        <p:spPr>
          <a:xfrm>
            <a:off x="6243776" y="1296011"/>
            <a:ext cx="6220690" cy="33654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pPr>
            <a:r>
              <a:rPr lang="en-US" sz="1200" dirty="0"/>
              <a:t>Sales: Unit sales (in thousands) at each location</a:t>
            </a:r>
          </a:p>
          <a:p>
            <a:pPr algn="just">
              <a:lnSpc>
                <a:spcPct val="170000"/>
              </a:lnSpc>
            </a:pPr>
            <a:r>
              <a:rPr lang="en-US" sz="1200" dirty="0" err="1"/>
              <a:t>CompPrice</a:t>
            </a:r>
            <a:r>
              <a:rPr lang="en-US" sz="1200" dirty="0"/>
              <a:t>: Price charged by competitor at each location</a:t>
            </a:r>
          </a:p>
          <a:p>
            <a:pPr algn="just">
              <a:lnSpc>
                <a:spcPct val="170000"/>
              </a:lnSpc>
            </a:pPr>
            <a:r>
              <a:rPr lang="en-US" sz="1200" dirty="0"/>
              <a:t>Income: Community income level (thousands of $)</a:t>
            </a:r>
          </a:p>
          <a:p>
            <a:pPr algn="just">
              <a:lnSpc>
                <a:spcPct val="170000"/>
              </a:lnSpc>
            </a:pPr>
            <a:r>
              <a:rPr lang="en-US" sz="1200" dirty="0"/>
              <a:t>Advertising: Local advertising budget for company at each location (thousands of $)</a:t>
            </a:r>
          </a:p>
          <a:p>
            <a:pPr algn="just">
              <a:lnSpc>
                <a:spcPct val="170000"/>
              </a:lnSpc>
            </a:pPr>
            <a:r>
              <a:rPr lang="en-US" sz="1200" dirty="0"/>
              <a:t>Population: Population size in region (in thousands)</a:t>
            </a:r>
          </a:p>
          <a:p>
            <a:pPr algn="just">
              <a:lnSpc>
                <a:spcPct val="170000"/>
              </a:lnSpc>
            </a:pPr>
            <a:r>
              <a:rPr lang="en-US" sz="1200" dirty="0"/>
              <a:t>Price: Price company charges for car seats at each site</a:t>
            </a:r>
          </a:p>
          <a:p>
            <a:pPr algn="just">
              <a:lnSpc>
                <a:spcPct val="170000"/>
              </a:lnSpc>
            </a:pPr>
            <a:r>
              <a:rPr lang="en-US" sz="1200" dirty="0" err="1"/>
              <a:t>ShelveLoc</a:t>
            </a:r>
            <a:r>
              <a:rPr lang="en-US" sz="1200" dirty="0"/>
              <a:t>: A factor of the quality of the shelving location (Bad, Medium, Good) </a:t>
            </a:r>
          </a:p>
          <a:p>
            <a:pPr algn="just">
              <a:lnSpc>
                <a:spcPct val="170000"/>
              </a:lnSpc>
            </a:pPr>
            <a:r>
              <a:rPr lang="en-US" sz="1200" dirty="0"/>
              <a:t>Age: Average age of the local population</a:t>
            </a:r>
          </a:p>
          <a:p>
            <a:pPr algn="just">
              <a:lnSpc>
                <a:spcPct val="170000"/>
              </a:lnSpc>
            </a:pPr>
            <a:r>
              <a:rPr lang="en-US" sz="1200" dirty="0"/>
              <a:t>Education: Education level at each location</a:t>
            </a:r>
          </a:p>
          <a:p>
            <a:pPr algn="just">
              <a:lnSpc>
                <a:spcPct val="170000"/>
              </a:lnSpc>
            </a:pPr>
            <a:r>
              <a:rPr lang="en-US" sz="1200" dirty="0"/>
              <a:t>Urban: A factor to indicate whether the store is in an urban or rural location (Yes or Not)</a:t>
            </a:r>
          </a:p>
          <a:p>
            <a:pPr algn="just">
              <a:lnSpc>
                <a:spcPct val="170000"/>
              </a:lnSpc>
            </a:pPr>
            <a:r>
              <a:rPr lang="en-US" sz="1200" dirty="0"/>
              <a:t>US: A factor to indicate whether the store is in the US or not (Yes or Not)</a:t>
            </a:r>
          </a:p>
          <a:p>
            <a:pPr marL="0" indent="0" algn="just">
              <a:buFont typeface="Arial" panose="020B0604020202020204" pitchFamily="34" charset="0"/>
              <a:buNone/>
            </a:pPr>
            <a:endParaRPr lang="en-US" sz="1200" dirty="0"/>
          </a:p>
          <a:p>
            <a:pPr marL="0" indent="0" algn="just">
              <a:buFont typeface="Arial" panose="020B0604020202020204" pitchFamily="34" charset="0"/>
              <a:buNone/>
            </a:pPr>
            <a:endParaRPr lang="en-US" sz="1200" dirty="0"/>
          </a:p>
          <a:p>
            <a:pPr marL="0" indent="0" algn="just">
              <a:buFont typeface="Arial" panose="020B0604020202020204" pitchFamily="34" charset="0"/>
              <a:buNone/>
            </a:pPr>
            <a:endParaRPr lang="en-US" sz="1200" dirty="0"/>
          </a:p>
        </p:txBody>
      </p:sp>
      <p:sp>
        <p:nvSpPr>
          <p:cNvPr id="5" name="Segnaposto testo 4">
            <a:extLst>
              <a:ext uri="{FF2B5EF4-FFF2-40B4-BE49-F238E27FC236}">
                <a16:creationId xmlns:a16="http://schemas.microsoft.com/office/drawing/2014/main" id="{CF10D48A-7215-4583-8610-714050A3D3E8}"/>
              </a:ext>
            </a:extLst>
          </p:cNvPr>
          <p:cNvSpPr>
            <a:spLocks noGrp="1"/>
          </p:cNvSpPr>
          <p:nvPr>
            <p:ph type="body" sz="quarter" idx="18"/>
          </p:nvPr>
        </p:nvSpPr>
        <p:spPr>
          <a:xfrm>
            <a:off x="-101599" y="2687041"/>
            <a:ext cx="3281944" cy="2854046"/>
          </a:xfrm>
        </p:spPr>
        <p:txBody>
          <a:bodyPr/>
          <a:lstStyle/>
          <a:p>
            <a:pPr fontAlgn="base">
              <a:lnSpc>
                <a:spcPct val="100000"/>
              </a:lnSpc>
              <a:spcAft>
                <a:spcPts val="800"/>
              </a:spcAft>
            </a:pPr>
            <a:r>
              <a:rPr lang="en-GB"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Dataset </a:t>
            </a:r>
            <a:r>
              <a:rPr lang="en-GB" sz="18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carseats</a:t>
            </a:r>
            <a:endParaRPr lang="it-IT"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216000" indent="0" algn="just" fontAlgn="base">
              <a:lnSpc>
                <a:spcPct val="150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will use a regression tree to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analyze</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carseats</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data set, a simulated data set containing sales of child car seats at 400 different stores. There are 400 observations and 11 variables in the data set.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it-IT" dirty="0"/>
          </a:p>
        </p:txBody>
      </p:sp>
      <p:pic>
        <p:nvPicPr>
          <p:cNvPr id="7" name="Immagine 6">
            <a:extLst>
              <a:ext uri="{FF2B5EF4-FFF2-40B4-BE49-F238E27FC236}">
                <a16:creationId xmlns:a16="http://schemas.microsoft.com/office/drawing/2014/main" id="{5132ABB2-AC8A-4BB3-BD9D-C33735A0B260}"/>
              </a:ext>
            </a:extLst>
          </p:cNvPr>
          <p:cNvPicPr>
            <a:picLocks noChangeAspect="1"/>
          </p:cNvPicPr>
          <p:nvPr/>
        </p:nvPicPr>
        <p:blipFill>
          <a:blip r:embed="rId2"/>
          <a:stretch>
            <a:fillRect/>
          </a:stretch>
        </p:blipFill>
        <p:spPr>
          <a:xfrm>
            <a:off x="3179018" y="2985905"/>
            <a:ext cx="2233601" cy="2854046"/>
          </a:xfrm>
          <a:prstGeom prst="rect">
            <a:avLst/>
          </a:prstGeom>
        </p:spPr>
      </p:pic>
      <p:sp>
        <p:nvSpPr>
          <p:cNvPr id="8" name="Rettangolo 7">
            <a:extLst>
              <a:ext uri="{FF2B5EF4-FFF2-40B4-BE49-F238E27FC236}">
                <a16:creationId xmlns:a16="http://schemas.microsoft.com/office/drawing/2014/main" id="{72CED866-A3A3-4110-AE14-76DFBC7D0567}"/>
              </a:ext>
            </a:extLst>
          </p:cNvPr>
          <p:cNvSpPr/>
          <p:nvPr/>
        </p:nvSpPr>
        <p:spPr>
          <a:xfrm>
            <a:off x="5551055" y="1004334"/>
            <a:ext cx="6474691" cy="54149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36973ED-A041-468F-A4F7-F74B125CBA5C}"/>
              </a:ext>
            </a:extLst>
          </p:cNvPr>
          <p:cNvSpPr txBox="1"/>
          <p:nvPr/>
        </p:nvSpPr>
        <p:spPr>
          <a:xfrm rot="16200000">
            <a:off x="4692637" y="3422877"/>
            <a:ext cx="2146911" cy="577850"/>
          </a:xfrm>
          <a:prstGeom prst="rect">
            <a:avLst/>
          </a:prstGeom>
          <a:noFill/>
        </p:spPr>
        <p:txBody>
          <a:bodyPr wrap="square" rtlCol="0">
            <a:spAutoFit/>
          </a:bodyPr>
          <a:lstStyle/>
          <a:p>
            <a:pPr algn="l">
              <a:lnSpc>
                <a:spcPct val="150000"/>
              </a:lnSpc>
            </a:pPr>
            <a:r>
              <a:rPr lang="it-IT" sz="2400" spc="100" dirty="0">
                <a:solidFill>
                  <a:srgbClr val="2C3A58"/>
                </a:solidFill>
                <a:latin typeface="Arial" panose="020B0604020202020204" pitchFamily="34" charset="0"/>
                <a:ea typeface="Open Sans" panose="020B0606030504020204" pitchFamily="34" charset="0"/>
                <a:cs typeface="Arial" panose="020B0604020202020204" pitchFamily="34" charset="0"/>
              </a:rPr>
              <a:t>VARIABLES</a:t>
            </a:r>
          </a:p>
        </p:txBody>
      </p:sp>
      <p:sp>
        <p:nvSpPr>
          <p:cNvPr id="10" name="Parentesi graffa aperta 9">
            <a:extLst>
              <a:ext uri="{FF2B5EF4-FFF2-40B4-BE49-F238E27FC236}">
                <a16:creationId xmlns:a16="http://schemas.microsoft.com/office/drawing/2014/main" id="{3C5E0FE8-1FAE-492F-AFC0-BFED7CC50026}"/>
              </a:ext>
            </a:extLst>
          </p:cNvPr>
          <p:cNvSpPr/>
          <p:nvPr/>
        </p:nvSpPr>
        <p:spPr>
          <a:xfrm>
            <a:off x="5959584" y="1444274"/>
            <a:ext cx="284192" cy="4535055"/>
          </a:xfrm>
          <a:prstGeom prst="leftBrace">
            <a:avLst>
              <a:gd name="adj1" fmla="val 2708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526614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a:t>The random </a:t>
            </a:r>
            <a:r>
              <a:rPr lang="it-IT" dirty="0" err="1"/>
              <a:t>forest</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631141" y="2386418"/>
            <a:ext cx="4908549" cy="2737928"/>
          </a:xfrm>
        </p:spPr>
        <p:txBody>
          <a:bodyPr/>
          <a:lstStyle/>
          <a:p>
            <a:pPr marL="0" marR="0" lvl="0" indent="0" algn="just" defTabSz="457200" fontAlgn="auto">
              <a:lnSpc>
                <a:spcPct val="150000"/>
              </a:lnSpc>
              <a:spcBef>
                <a:spcPts val="0"/>
              </a:spcBef>
              <a:spcAft>
                <a:spcPts val="0"/>
              </a:spcAft>
              <a:buClrTx/>
              <a:buSzTx/>
              <a:tabLst/>
              <a:defRPr/>
            </a:pPr>
            <a:r>
              <a:rPr lang="en-US" sz="1500" dirty="0">
                <a:solidFill>
                  <a:srgbClr val="292929"/>
                </a:solidFill>
                <a:latin typeface="Arial" panose="020B0604020202020204" pitchFamily="34" charset="0"/>
              </a:rPr>
              <a:t>In the context of supervised machine learning techniques, an important evolution of CART models are the random forest models. These models start from a very simple idea that is to </a:t>
            </a:r>
            <a:r>
              <a:rPr lang="en-US" sz="1500" b="1" dirty="0">
                <a:solidFill>
                  <a:srgbClr val="C00000"/>
                </a:solidFill>
                <a:latin typeface="Arial" panose="020B0604020202020204" pitchFamily="34" charset="0"/>
              </a:rPr>
              <a:t>model phenomena using a set of trees rather than a single one</a:t>
            </a:r>
            <a:r>
              <a:rPr lang="en-US" sz="1500" dirty="0">
                <a:solidFill>
                  <a:srgbClr val="292929"/>
                </a:solidFill>
                <a:latin typeface="Arial" panose="020B0604020202020204" pitchFamily="34" charset="0"/>
              </a:rPr>
              <a:t>.</a:t>
            </a:r>
            <a:endParaRPr lang="it-IT" sz="1500" dirty="0">
              <a:solidFill>
                <a:srgbClr val="292929"/>
              </a:solidFill>
              <a:latin typeface="Arial" panose="020B0604020202020204" pitchFamily="34" charset="0"/>
            </a:endParaRPr>
          </a:p>
        </p:txBody>
      </p:sp>
      <p:pic>
        <p:nvPicPr>
          <p:cNvPr id="23" name="Immagine 22">
            <a:extLst>
              <a:ext uri="{FF2B5EF4-FFF2-40B4-BE49-F238E27FC236}">
                <a16:creationId xmlns:a16="http://schemas.microsoft.com/office/drawing/2014/main" id="{EFCCD800-9E43-4E15-A2E6-2B7FE71A1489}"/>
              </a:ext>
            </a:extLst>
          </p:cNvPr>
          <p:cNvPicPr>
            <a:picLocks noChangeAspect="1"/>
          </p:cNvPicPr>
          <p:nvPr/>
        </p:nvPicPr>
        <p:blipFill rotWithShape="1">
          <a:blip r:embed="rId2"/>
          <a:srcRect l="16363" t="34499" r="68485" b="34614"/>
          <a:stretch/>
        </p:blipFill>
        <p:spPr>
          <a:xfrm>
            <a:off x="6289963" y="1347383"/>
            <a:ext cx="5624946" cy="3768714"/>
          </a:xfrm>
          <a:prstGeom prst="rect">
            <a:avLst/>
          </a:prstGeom>
        </p:spPr>
      </p:pic>
    </p:spTree>
    <p:extLst>
      <p:ext uri="{BB962C8B-B14F-4D97-AF65-F5344CB8AC3E}">
        <p14:creationId xmlns:p14="http://schemas.microsoft.com/office/powerpoint/2010/main" val="3973884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1E9856D-B815-498F-9BA6-C8F960C84B32}"/>
              </a:ext>
            </a:extLst>
          </p:cNvPr>
          <p:cNvSpPr/>
          <p:nvPr/>
        </p:nvSpPr>
        <p:spPr>
          <a:xfrm>
            <a:off x="5384431" y="1752258"/>
            <a:ext cx="6705969" cy="41881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17232" y="2144985"/>
            <a:ext cx="4908549" cy="2737928"/>
          </a:xfrm>
        </p:spPr>
        <p:txBody>
          <a:bodyPr/>
          <a:lstStyle/>
          <a:p>
            <a:pPr marL="0" marR="0" lvl="0" indent="0" algn="just" defTabSz="457200" fontAlgn="auto">
              <a:lnSpc>
                <a:spcPct val="150000"/>
              </a:lnSpc>
              <a:spcBef>
                <a:spcPts val="0"/>
              </a:spcBef>
              <a:spcAft>
                <a:spcPts val="0"/>
              </a:spcAft>
              <a:buClrTx/>
              <a:buSzTx/>
              <a:tabLst/>
              <a:defRPr/>
            </a:pPr>
            <a:r>
              <a:rPr lang="en-US" sz="1500" dirty="0">
                <a:solidFill>
                  <a:srgbClr val="292929"/>
                </a:solidFill>
                <a:latin typeface="Arial" panose="020B0604020202020204" pitchFamily="34" charset="0"/>
              </a:rPr>
              <a:t>CART models were developed in the early 1980s.</a:t>
            </a:r>
          </a:p>
          <a:p>
            <a:pPr marL="0" marR="0" lvl="0" indent="0" algn="just" defTabSz="457200" fontAlgn="auto">
              <a:lnSpc>
                <a:spcPct val="150000"/>
              </a:lnSpc>
              <a:spcBef>
                <a:spcPts val="0"/>
              </a:spcBef>
              <a:spcAft>
                <a:spcPts val="0"/>
              </a:spcAft>
              <a:buClrTx/>
              <a:buSzTx/>
              <a:tabLst/>
              <a:defRPr/>
            </a:pPr>
            <a:r>
              <a:rPr lang="en-US" sz="1500" dirty="0">
                <a:solidFill>
                  <a:srgbClr val="292929"/>
                </a:solidFill>
                <a:latin typeface="Arial" panose="020B0604020202020204" pitchFamily="34" charset="0"/>
              </a:rPr>
              <a:t>The principles of this technique are still valid, especially for its advantages ( the interpretability of the results, absence of distributional assumptions and the effectiveness in modeling non-linear relationships).</a:t>
            </a:r>
          </a:p>
          <a:p>
            <a:pPr marL="0" marR="0" lvl="0" indent="0" algn="just" defTabSz="457200" fontAlgn="auto">
              <a:lnSpc>
                <a:spcPct val="150000"/>
              </a:lnSpc>
              <a:spcBef>
                <a:spcPts val="0"/>
              </a:spcBef>
              <a:spcAft>
                <a:spcPts val="0"/>
              </a:spcAft>
              <a:buClrTx/>
              <a:buSzTx/>
              <a:tabLst/>
              <a:defRPr/>
            </a:pPr>
            <a:r>
              <a:rPr lang="en-US" sz="1500" dirty="0">
                <a:solidFill>
                  <a:srgbClr val="292929"/>
                </a:solidFill>
                <a:latin typeface="Arial" panose="020B0604020202020204" pitchFamily="34" charset="0"/>
              </a:rPr>
              <a:t> At the same time, over the years there have been numerous advances in the field of supervised machine learning techniques aimed to overcome the main critical issues.</a:t>
            </a:r>
          </a:p>
          <a:p>
            <a:pPr marL="0" marR="0" lvl="0" indent="0" algn="just" defTabSz="457200" fontAlgn="auto">
              <a:lnSpc>
                <a:spcPct val="150000"/>
              </a:lnSpc>
              <a:spcBef>
                <a:spcPts val="0"/>
              </a:spcBef>
              <a:spcAft>
                <a:spcPts val="0"/>
              </a:spcAft>
              <a:buClrTx/>
              <a:buSzTx/>
              <a:tabLst/>
              <a:defRPr/>
            </a:pPr>
            <a:r>
              <a:rPr lang="en-US" sz="1500" dirty="0">
                <a:solidFill>
                  <a:srgbClr val="292929"/>
                </a:solidFill>
                <a:latin typeface="Arial" panose="020B0604020202020204" pitchFamily="34" charset="0"/>
              </a:rPr>
              <a:t>In particular, with regard to the CART models, several attempt was made to overcome the problem of overfitting.</a:t>
            </a:r>
            <a:endParaRPr lang="it-IT" sz="1500" dirty="0">
              <a:solidFill>
                <a:srgbClr val="292929"/>
              </a:solidFill>
              <a:latin typeface="Arial" panose="020B0604020202020204" pitchFamily="34" charset="0"/>
            </a:endParaRPr>
          </a:p>
        </p:txBody>
      </p:sp>
      <p:sp>
        <p:nvSpPr>
          <p:cNvPr id="6" name="Content Placeholder 2">
            <a:extLst>
              <a:ext uri="{FF2B5EF4-FFF2-40B4-BE49-F238E27FC236}">
                <a16:creationId xmlns:a16="http://schemas.microsoft.com/office/drawing/2014/main" id="{65E4B244-760A-4BE5-86DD-BBFD20B66064}"/>
              </a:ext>
            </a:extLst>
          </p:cNvPr>
          <p:cNvSpPr txBox="1">
            <a:spLocks/>
          </p:cNvSpPr>
          <p:nvPr/>
        </p:nvSpPr>
        <p:spPr>
          <a:xfrm>
            <a:off x="5560464" y="2586416"/>
            <a:ext cx="3543543" cy="2731263"/>
          </a:xfrm>
          <a:prstGeom prst="rect">
            <a:avLst/>
          </a:prstGeom>
        </p:spPr>
        <p:txBody>
          <a:bodyPr vert="horz" lIns="68580" tIns="34290" rIns="68580" bIns="34290" rtlCol="0">
            <a:normAutofit fontScale="850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b="1" dirty="0"/>
              <a:t>Simplicity in communicating results</a:t>
            </a:r>
          </a:p>
          <a:p>
            <a:endParaRPr lang="en-US" b="1" dirty="0"/>
          </a:p>
          <a:p>
            <a:r>
              <a:rPr lang="en-US" b="1" dirty="0"/>
              <a:t>Absence of distributional assumptions</a:t>
            </a:r>
          </a:p>
          <a:p>
            <a:endParaRPr lang="en-US" b="1" dirty="0"/>
          </a:p>
          <a:p>
            <a:r>
              <a:rPr lang="en-US" b="1" dirty="0"/>
              <a:t>Excellent performance when relationships are not linear</a:t>
            </a:r>
          </a:p>
        </p:txBody>
      </p:sp>
      <p:sp>
        <p:nvSpPr>
          <p:cNvPr id="7" name="Titolo 4">
            <a:extLst>
              <a:ext uri="{FF2B5EF4-FFF2-40B4-BE49-F238E27FC236}">
                <a16:creationId xmlns:a16="http://schemas.microsoft.com/office/drawing/2014/main" id="{42DB957B-C0C3-47BB-91A4-54F5FD37D7EA}"/>
              </a:ext>
            </a:extLst>
          </p:cNvPr>
          <p:cNvSpPr txBox="1">
            <a:spLocks/>
          </p:cNvSpPr>
          <p:nvPr/>
        </p:nvSpPr>
        <p:spPr>
          <a:xfrm>
            <a:off x="9280040" y="2564779"/>
            <a:ext cx="3274302" cy="787019"/>
          </a:xfrm>
          <a:prstGeom prst="rect">
            <a:avLst/>
          </a:prstGeom>
        </p:spPr>
        <p:txBody>
          <a:bodyPr>
            <a:normAutofit/>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en-US" sz="2200" dirty="0">
                <a:solidFill>
                  <a:schemeClr val="tx1"/>
                </a:solidFill>
                <a:latin typeface="+mn-lt"/>
                <a:ea typeface="+mn-ea"/>
                <a:cs typeface="+mn-cs"/>
              </a:rPr>
              <a:t>Poor accuracy due to OVERFITTING</a:t>
            </a:r>
            <a:endParaRPr lang="it-IT" sz="2200" dirty="0">
              <a:solidFill>
                <a:schemeClr val="tx1"/>
              </a:solidFill>
              <a:latin typeface="+mn-lt"/>
              <a:ea typeface="+mn-ea"/>
              <a:cs typeface="+mn-cs"/>
            </a:endParaRPr>
          </a:p>
        </p:txBody>
      </p:sp>
      <p:sp>
        <p:nvSpPr>
          <p:cNvPr id="8" name="Titolo 4">
            <a:extLst>
              <a:ext uri="{FF2B5EF4-FFF2-40B4-BE49-F238E27FC236}">
                <a16:creationId xmlns:a16="http://schemas.microsoft.com/office/drawing/2014/main" id="{CA0ECAC6-7F47-486E-AE63-836EACC66D99}"/>
              </a:ext>
            </a:extLst>
          </p:cNvPr>
          <p:cNvSpPr txBox="1">
            <a:spLocks/>
          </p:cNvSpPr>
          <p:nvPr/>
        </p:nvSpPr>
        <p:spPr>
          <a:xfrm>
            <a:off x="5607068" y="1839956"/>
            <a:ext cx="3274302" cy="391500"/>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b="1" dirty="0">
                <a:solidFill>
                  <a:srgbClr val="00B050"/>
                </a:solidFill>
                <a:latin typeface="+mn-lt"/>
                <a:ea typeface="+mn-ea"/>
                <a:cs typeface="+mn-cs"/>
              </a:rPr>
              <a:t>PRO (+)</a:t>
            </a:r>
          </a:p>
        </p:txBody>
      </p:sp>
      <p:sp>
        <p:nvSpPr>
          <p:cNvPr id="9" name="Titolo 4">
            <a:extLst>
              <a:ext uri="{FF2B5EF4-FFF2-40B4-BE49-F238E27FC236}">
                <a16:creationId xmlns:a16="http://schemas.microsoft.com/office/drawing/2014/main" id="{DC4EC9DE-87B6-4005-BF73-F2CE11A26DAD}"/>
              </a:ext>
            </a:extLst>
          </p:cNvPr>
          <p:cNvSpPr txBox="1">
            <a:spLocks/>
          </p:cNvSpPr>
          <p:nvPr/>
        </p:nvSpPr>
        <p:spPr>
          <a:xfrm>
            <a:off x="9198669" y="1837945"/>
            <a:ext cx="3274302" cy="391500"/>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b="1" dirty="0">
                <a:solidFill>
                  <a:srgbClr val="FF0000"/>
                </a:solidFill>
                <a:latin typeface="+mn-lt"/>
                <a:ea typeface="+mn-ea"/>
                <a:cs typeface="+mn-cs"/>
              </a:rPr>
              <a:t>CONS (-)</a:t>
            </a:r>
          </a:p>
        </p:txBody>
      </p:sp>
      <p:cxnSp>
        <p:nvCxnSpPr>
          <p:cNvPr id="11" name="Connettore diritto 10">
            <a:extLst>
              <a:ext uri="{FF2B5EF4-FFF2-40B4-BE49-F238E27FC236}">
                <a16:creationId xmlns:a16="http://schemas.microsoft.com/office/drawing/2014/main" id="{FCB9D0C4-1067-47AC-AC6D-EAF2D4CF6F07}"/>
              </a:ext>
            </a:extLst>
          </p:cNvPr>
          <p:cNvCxnSpPr/>
          <p:nvPr/>
        </p:nvCxnSpPr>
        <p:spPr>
          <a:xfrm>
            <a:off x="9104007" y="1842583"/>
            <a:ext cx="0" cy="3706238"/>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03B0DD20-9357-4396-A13D-1E80C7ABCD2A}"/>
              </a:ext>
            </a:extLst>
          </p:cNvPr>
          <p:cNvCxnSpPr>
            <a:cxnSpLocks/>
          </p:cNvCxnSpPr>
          <p:nvPr/>
        </p:nvCxnSpPr>
        <p:spPr>
          <a:xfrm>
            <a:off x="5957455" y="2355273"/>
            <a:ext cx="5948218" cy="0"/>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sp>
        <p:nvSpPr>
          <p:cNvPr id="13" name="Titolo 1">
            <a:extLst>
              <a:ext uri="{FF2B5EF4-FFF2-40B4-BE49-F238E27FC236}">
                <a16:creationId xmlns:a16="http://schemas.microsoft.com/office/drawing/2014/main" id="{FD01E66A-7968-4515-A948-38FE021F44EC}"/>
              </a:ext>
            </a:extLst>
          </p:cNvPr>
          <p:cNvSpPr txBox="1">
            <a:spLocks/>
          </p:cNvSpPr>
          <p:nvPr/>
        </p:nvSpPr>
        <p:spPr>
          <a:xfrm>
            <a:off x="253244" y="1519957"/>
            <a:ext cx="4908550"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it-IT" dirty="0"/>
              <a:t>The random </a:t>
            </a:r>
            <a:r>
              <a:rPr lang="it-IT" dirty="0" err="1"/>
              <a:t>forest</a:t>
            </a:r>
            <a:endParaRPr lang="it-GB" dirty="0"/>
          </a:p>
        </p:txBody>
      </p:sp>
    </p:spTree>
    <p:extLst>
      <p:ext uri="{BB962C8B-B14F-4D97-AF65-F5344CB8AC3E}">
        <p14:creationId xmlns:p14="http://schemas.microsoft.com/office/powerpoint/2010/main" val="1857842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GB" dirty="0"/>
              <a:t>T</a:t>
            </a:r>
            <a:r>
              <a:rPr lang="it-IT" dirty="0"/>
              <a:t>he concept of ensemble</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86828" y="2803159"/>
            <a:ext cx="4908549" cy="2737928"/>
          </a:xfrm>
        </p:spPr>
        <p:txBody>
          <a:bodyPr/>
          <a:lstStyle/>
          <a:p>
            <a:pPr marL="0" indent="0" algn="just" defTabSz="457200">
              <a:lnSpc>
                <a:spcPct val="150000"/>
              </a:lnSpc>
              <a:spcBef>
                <a:spcPts val="0"/>
              </a:spcBef>
              <a:spcAft>
                <a:spcPts val="800"/>
              </a:spcAft>
              <a:defRPr/>
            </a:pPr>
            <a:r>
              <a:rPr lang="en-US" sz="1500" dirty="0">
                <a:solidFill>
                  <a:srgbClr val="292929"/>
                </a:solidFill>
                <a:latin typeface="Arial" panose="020B0604020202020204" pitchFamily="34" charset="0"/>
              </a:rPr>
              <a:t>Random forest models are based on the idea that a set of many trees (therefore a forest) can guarantee a better predictive performance of a single tree.</a:t>
            </a:r>
          </a:p>
          <a:p>
            <a:pPr marL="0" indent="0" algn="just" defTabSz="457200">
              <a:lnSpc>
                <a:spcPct val="150000"/>
              </a:lnSpc>
              <a:spcBef>
                <a:spcPts val="0"/>
              </a:spcBef>
              <a:spcAft>
                <a:spcPts val="800"/>
              </a:spcAft>
              <a:defRPr/>
            </a:pPr>
            <a:r>
              <a:rPr lang="en-US" sz="1500" dirty="0">
                <a:solidFill>
                  <a:srgbClr val="292929"/>
                </a:solidFill>
                <a:latin typeface="Arial" panose="020B0604020202020204" pitchFamily="34" charset="0"/>
              </a:rPr>
              <a:t>The forest is able to more accurately capture the complexity of interrelationships of the data and will be able to minimize the problem of overfitting. </a:t>
            </a:r>
          </a:p>
          <a:p>
            <a:pPr marL="0" indent="0" algn="just" defTabSz="457200">
              <a:lnSpc>
                <a:spcPct val="150000"/>
              </a:lnSpc>
              <a:spcBef>
                <a:spcPts val="0"/>
              </a:spcBef>
              <a:spcAft>
                <a:spcPts val="800"/>
              </a:spcAft>
              <a:defRPr/>
            </a:pPr>
            <a:r>
              <a:rPr lang="en-US" sz="1500" dirty="0">
                <a:solidFill>
                  <a:srgbClr val="292929"/>
                </a:solidFill>
                <a:latin typeface="Arial" panose="020B0604020202020204" pitchFamily="34" charset="0"/>
              </a:rPr>
              <a:t>This is the concept of ensemble!</a:t>
            </a:r>
            <a:endParaRPr lang="it-IT" sz="1500" dirty="0">
              <a:solidFill>
                <a:srgbClr val="292929"/>
              </a:solidFill>
              <a:latin typeface="Arial" panose="020B0604020202020204" pitchFamily="34" charset="0"/>
            </a:endParaRPr>
          </a:p>
        </p:txBody>
      </p:sp>
      <p:pic>
        <p:nvPicPr>
          <p:cNvPr id="6" name="Immagine 5">
            <a:extLst>
              <a:ext uri="{FF2B5EF4-FFF2-40B4-BE49-F238E27FC236}">
                <a16:creationId xmlns:a16="http://schemas.microsoft.com/office/drawing/2014/main" id="{4EC689B2-8F27-4793-A139-17D5E3A94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505" y="1704659"/>
            <a:ext cx="1896033" cy="1579595"/>
          </a:xfrm>
          <a:prstGeom prst="rect">
            <a:avLst/>
          </a:prstGeom>
        </p:spPr>
      </p:pic>
      <p:sp>
        <p:nvSpPr>
          <p:cNvPr id="7" name="Titolo 4">
            <a:extLst>
              <a:ext uri="{FF2B5EF4-FFF2-40B4-BE49-F238E27FC236}">
                <a16:creationId xmlns:a16="http://schemas.microsoft.com/office/drawing/2014/main" id="{BF5FEB4B-D1C4-4B10-8B22-4B4711B5A6B8}"/>
              </a:ext>
            </a:extLst>
          </p:cNvPr>
          <p:cNvSpPr txBox="1">
            <a:spLocks/>
          </p:cNvSpPr>
          <p:nvPr/>
        </p:nvSpPr>
        <p:spPr>
          <a:xfrm>
            <a:off x="5251925" y="3284254"/>
            <a:ext cx="3274302" cy="3915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b="1" dirty="0">
                <a:solidFill>
                  <a:srgbClr val="00B050"/>
                </a:solidFill>
                <a:latin typeface="+mn-lt"/>
                <a:ea typeface="+mn-ea"/>
                <a:cs typeface="+mn-cs"/>
              </a:rPr>
              <a:t>SINGLE TREE</a:t>
            </a:r>
          </a:p>
        </p:txBody>
      </p:sp>
      <p:pic>
        <p:nvPicPr>
          <p:cNvPr id="8" name="Immagine 7" descr="Immagine che contiene albero, terra, esterni, foresta&#10;&#10;Descrizione generata automaticamente">
            <a:extLst>
              <a:ext uri="{FF2B5EF4-FFF2-40B4-BE49-F238E27FC236}">
                <a16:creationId xmlns:a16="http://schemas.microsoft.com/office/drawing/2014/main" id="{FF175C9D-2C57-4155-B2EA-0EB62F2F9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482" y="3429000"/>
            <a:ext cx="2354268" cy="1521446"/>
          </a:xfrm>
          <a:prstGeom prst="rect">
            <a:avLst/>
          </a:prstGeom>
        </p:spPr>
      </p:pic>
      <p:sp>
        <p:nvSpPr>
          <p:cNvPr id="9" name="Titolo 4">
            <a:extLst>
              <a:ext uri="{FF2B5EF4-FFF2-40B4-BE49-F238E27FC236}">
                <a16:creationId xmlns:a16="http://schemas.microsoft.com/office/drawing/2014/main" id="{1A0BFCF1-ACFE-4823-9C7F-A521D150F05F}"/>
              </a:ext>
            </a:extLst>
          </p:cNvPr>
          <p:cNvSpPr txBox="1">
            <a:spLocks/>
          </p:cNvSpPr>
          <p:nvPr/>
        </p:nvSpPr>
        <p:spPr>
          <a:xfrm>
            <a:off x="9280481" y="5141628"/>
            <a:ext cx="2468484" cy="288568"/>
          </a:xfrm>
          <a:prstGeom prst="rect">
            <a:avLst/>
          </a:prstGeom>
        </p:spPr>
        <p:txBody>
          <a:bodyPr vert="horz" lIns="68580" tIns="34290" rIns="68580" bIns="3429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b="1" dirty="0" err="1">
                <a:solidFill>
                  <a:srgbClr val="00B050"/>
                </a:solidFill>
                <a:latin typeface="+mn-lt"/>
                <a:ea typeface="+mn-ea"/>
                <a:cs typeface="+mn-cs"/>
              </a:rPr>
              <a:t>Many</a:t>
            </a:r>
            <a:r>
              <a:rPr lang="it-IT" sz="2400" b="1" dirty="0">
                <a:solidFill>
                  <a:srgbClr val="00B050"/>
                </a:solidFill>
                <a:latin typeface="+mn-lt"/>
                <a:ea typeface="+mn-ea"/>
                <a:cs typeface="+mn-cs"/>
              </a:rPr>
              <a:t> TREES= FOREST</a:t>
            </a:r>
          </a:p>
        </p:txBody>
      </p:sp>
      <p:sp>
        <p:nvSpPr>
          <p:cNvPr id="10" name="Freccia circolare in giù 9">
            <a:extLst>
              <a:ext uri="{FF2B5EF4-FFF2-40B4-BE49-F238E27FC236}">
                <a16:creationId xmlns:a16="http://schemas.microsoft.com/office/drawing/2014/main" id="{C767B638-AF2F-4601-A44C-9BC12F3A4C05}"/>
              </a:ext>
            </a:extLst>
          </p:cNvPr>
          <p:cNvSpPr/>
          <p:nvPr/>
        </p:nvSpPr>
        <p:spPr>
          <a:xfrm rot="1620391">
            <a:off x="7059333" y="1538558"/>
            <a:ext cx="4173032" cy="745520"/>
          </a:xfrm>
          <a:prstGeom prst="curvedDownArrow">
            <a:avLst>
              <a:gd name="adj1" fmla="val 24352"/>
              <a:gd name="adj2" fmla="val 110232"/>
              <a:gd name="adj3" fmla="val 24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tx1"/>
              </a:solidFill>
            </a:endParaRPr>
          </a:p>
        </p:txBody>
      </p:sp>
    </p:spTree>
    <p:extLst>
      <p:ext uri="{BB962C8B-B14F-4D97-AF65-F5344CB8AC3E}">
        <p14:creationId xmlns:p14="http://schemas.microsoft.com/office/powerpoint/2010/main" val="1444858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3CF230EA-D419-4F4C-8E81-F4832FE58566}"/>
              </a:ext>
            </a:extLst>
          </p:cNvPr>
          <p:cNvSpPr/>
          <p:nvPr/>
        </p:nvSpPr>
        <p:spPr>
          <a:xfrm>
            <a:off x="6513158" y="1547762"/>
            <a:ext cx="5039985" cy="431587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a:t>RANDOM FOREST</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26408" y="2697353"/>
            <a:ext cx="5170235" cy="2737928"/>
          </a:xfrm>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Methodologically, the RANDOM FOREST technique can be considered the join of CART models with a BAGGING approach.</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What does the bagging approach mean?</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500" dirty="0">
                <a:solidFill>
                  <a:srgbClr val="292929"/>
                </a:solidFill>
                <a:latin typeface="Arial" panose="020B0604020202020204" pitchFamily="34" charset="0"/>
              </a:rPr>
              <a:t> Bagging is the union of the terms bootstrap and aggregating.</a:t>
            </a:r>
            <a:endParaRPr lang="it-IT" sz="1500" dirty="0">
              <a:solidFill>
                <a:srgbClr val="292929"/>
              </a:solidFill>
              <a:latin typeface="Arial" panose="020B0604020202020204" pitchFamily="34" charset="0"/>
            </a:endParaRPr>
          </a:p>
        </p:txBody>
      </p:sp>
      <p:sp>
        <p:nvSpPr>
          <p:cNvPr id="6" name="Titolo 4">
            <a:extLst>
              <a:ext uri="{FF2B5EF4-FFF2-40B4-BE49-F238E27FC236}">
                <a16:creationId xmlns:a16="http://schemas.microsoft.com/office/drawing/2014/main" id="{9B5F5F4C-4241-4BBF-B9B3-E63543D8B552}"/>
              </a:ext>
            </a:extLst>
          </p:cNvPr>
          <p:cNvSpPr txBox="1">
            <a:spLocks/>
          </p:cNvSpPr>
          <p:nvPr/>
        </p:nvSpPr>
        <p:spPr>
          <a:xfrm>
            <a:off x="6391537" y="1646549"/>
            <a:ext cx="5283228" cy="1790700"/>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sz="4500" b="1" u="sng" dirty="0">
              <a:solidFill>
                <a:srgbClr val="002060"/>
              </a:solidFill>
            </a:endParaRPr>
          </a:p>
          <a:p>
            <a:r>
              <a:rPr lang="it-IT" sz="4500" u="sng" dirty="0">
                <a:solidFill>
                  <a:srgbClr val="2E3C5D"/>
                </a:solidFill>
              </a:rPr>
              <a:t>Random FOREST= CART+BAGGING</a:t>
            </a:r>
          </a:p>
          <a:p>
            <a:endParaRPr lang="it-IT" sz="4500" b="1" u="sng" dirty="0">
              <a:solidFill>
                <a:srgbClr val="002060"/>
              </a:solidFill>
            </a:endParaRPr>
          </a:p>
        </p:txBody>
      </p:sp>
      <p:sp>
        <p:nvSpPr>
          <p:cNvPr id="7" name="CasellaDiTesto 6">
            <a:extLst>
              <a:ext uri="{FF2B5EF4-FFF2-40B4-BE49-F238E27FC236}">
                <a16:creationId xmlns:a16="http://schemas.microsoft.com/office/drawing/2014/main" id="{931A410C-8B49-43F1-9680-98148DDFC7E6}"/>
              </a:ext>
            </a:extLst>
          </p:cNvPr>
          <p:cNvSpPr txBox="1"/>
          <p:nvPr/>
        </p:nvSpPr>
        <p:spPr>
          <a:xfrm>
            <a:off x="4564300" y="3705701"/>
            <a:ext cx="8937702" cy="1569660"/>
          </a:xfrm>
          <a:prstGeom prst="rect">
            <a:avLst/>
          </a:prstGeom>
          <a:noFill/>
        </p:spPr>
        <p:txBody>
          <a:bodyPr wrap="square">
            <a:spAutoFit/>
          </a:bodyPr>
          <a:lstStyle/>
          <a:p>
            <a:pPr algn="ctr"/>
            <a:r>
              <a:rPr lang="it-IT" sz="3200" u="sng" dirty="0">
                <a:solidFill>
                  <a:srgbClr val="2E3C5D"/>
                </a:solidFill>
              </a:rPr>
              <a:t>BAGGING= </a:t>
            </a:r>
          </a:p>
          <a:p>
            <a:pPr algn="ctr"/>
            <a:r>
              <a:rPr lang="it-IT" sz="3200" b="1" u="sng" dirty="0" err="1">
                <a:solidFill>
                  <a:srgbClr val="002060"/>
                </a:solidFill>
              </a:rPr>
              <a:t>B</a:t>
            </a:r>
            <a:r>
              <a:rPr lang="it-IT" sz="3200" dirty="0" err="1"/>
              <a:t>oostrap</a:t>
            </a:r>
            <a:r>
              <a:rPr lang="it-IT" sz="3200" dirty="0"/>
              <a:t> + </a:t>
            </a:r>
          </a:p>
          <a:p>
            <a:pPr algn="ctr"/>
            <a:r>
              <a:rPr lang="it-IT" sz="3200" b="1" u="sng" dirty="0" err="1">
                <a:solidFill>
                  <a:srgbClr val="002060"/>
                </a:solidFill>
              </a:rPr>
              <a:t>AGG</a:t>
            </a:r>
            <a:r>
              <a:rPr lang="it-IT" sz="3200" dirty="0" err="1"/>
              <a:t>regat</a:t>
            </a:r>
            <a:r>
              <a:rPr lang="it-IT" sz="3200" b="1" u="sng" dirty="0" err="1">
                <a:solidFill>
                  <a:srgbClr val="002060"/>
                </a:solidFill>
              </a:rPr>
              <a:t>ING</a:t>
            </a:r>
            <a:endParaRPr lang="it-IT" sz="3200" b="1" u="sng" dirty="0">
              <a:solidFill>
                <a:srgbClr val="002060"/>
              </a:solidFill>
            </a:endParaRPr>
          </a:p>
        </p:txBody>
      </p:sp>
    </p:spTree>
    <p:extLst>
      <p:ext uri="{BB962C8B-B14F-4D97-AF65-F5344CB8AC3E}">
        <p14:creationId xmlns:p14="http://schemas.microsoft.com/office/powerpoint/2010/main" val="3644004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err="1"/>
              <a:t>Boostrap</a:t>
            </a:r>
            <a:r>
              <a:rPr lang="it-IT" dirty="0"/>
              <a:t> </a:t>
            </a:r>
            <a:r>
              <a:rPr lang="it-IT" dirty="0" err="1"/>
              <a:t>approach</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93315" y="2535278"/>
            <a:ext cx="4748233" cy="2737928"/>
          </a:xfrm>
        </p:spPr>
        <p:txBody>
          <a:bodyPr/>
          <a:lstStyle/>
          <a:p>
            <a:pPr marL="0" indent="0" algn="just">
              <a:lnSpc>
                <a:spcPct val="150000"/>
              </a:lnSpc>
              <a:spcBef>
                <a:spcPts val="0"/>
              </a:spcBef>
              <a:defRPr/>
            </a:pPr>
            <a:r>
              <a:rPr lang="en-US" sz="1500" dirty="0">
                <a:solidFill>
                  <a:srgbClr val="292929"/>
                </a:solidFill>
                <a:latin typeface="Arial" panose="020B0604020202020204" pitchFamily="34" charset="0"/>
              </a:rPr>
              <a:t>Focusing on the bootstrap. The bootstrap technique, in particular, involves the random sampling, from the original dataset, of n random samples.</a:t>
            </a:r>
          </a:p>
          <a:p>
            <a:pPr marL="0" indent="0" algn="just">
              <a:lnSpc>
                <a:spcPct val="150000"/>
              </a:lnSpc>
              <a:spcBef>
                <a:spcPts val="0"/>
              </a:spcBef>
              <a:defRPr/>
            </a:pPr>
            <a:r>
              <a:rPr lang="en-US" sz="1500" dirty="0">
                <a:solidFill>
                  <a:srgbClr val="292929"/>
                </a:solidFill>
                <a:latin typeface="Arial" panose="020B0604020202020204" pitchFamily="34" charset="0"/>
              </a:rPr>
              <a:t>The main feature of bootstrap is that sampling occurs with re-entry, so the same observation can be used multiple times in the formation of each sub-sample.</a:t>
            </a:r>
          </a:p>
        </p:txBody>
      </p:sp>
      <p:pic>
        <p:nvPicPr>
          <p:cNvPr id="6" name="Immagine 5">
            <a:extLst>
              <a:ext uri="{FF2B5EF4-FFF2-40B4-BE49-F238E27FC236}">
                <a16:creationId xmlns:a16="http://schemas.microsoft.com/office/drawing/2014/main" id="{C645EFFB-FC1C-46C1-B4C0-A25F3C0886EC}"/>
              </a:ext>
            </a:extLst>
          </p:cNvPr>
          <p:cNvPicPr>
            <a:picLocks noChangeAspect="1"/>
          </p:cNvPicPr>
          <p:nvPr/>
        </p:nvPicPr>
        <p:blipFill>
          <a:blip r:embed="rId2"/>
          <a:stretch>
            <a:fillRect/>
          </a:stretch>
        </p:blipFill>
        <p:spPr>
          <a:xfrm>
            <a:off x="5277458" y="2642140"/>
            <a:ext cx="3096456" cy="1406120"/>
          </a:xfrm>
          <a:prstGeom prst="rect">
            <a:avLst/>
          </a:prstGeom>
        </p:spPr>
      </p:pic>
      <p:pic>
        <p:nvPicPr>
          <p:cNvPr id="7" name="Immagine 6">
            <a:extLst>
              <a:ext uri="{FF2B5EF4-FFF2-40B4-BE49-F238E27FC236}">
                <a16:creationId xmlns:a16="http://schemas.microsoft.com/office/drawing/2014/main" id="{88AF5CAB-33CA-4CA9-9B7F-D48766ACC2EE}"/>
              </a:ext>
            </a:extLst>
          </p:cNvPr>
          <p:cNvPicPr>
            <a:picLocks noChangeAspect="1"/>
          </p:cNvPicPr>
          <p:nvPr/>
        </p:nvPicPr>
        <p:blipFill>
          <a:blip r:embed="rId3"/>
          <a:stretch>
            <a:fillRect/>
          </a:stretch>
        </p:blipFill>
        <p:spPr>
          <a:xfrm>
            <a:off x="9314874" y="1169121"/>
            <a:ext cx="2783811" cy="840582"/>
          </a:xfrm>
          <a:prstGeom prst="rect">
            <a:avLst/>
          </a:prstGeom>
        </p:spPr>
      </p:pic>
      <p:pic>
        <p:nvPicPr>
          <p:cNvPr id="8" name="Immagine 7">
            <a:extLst>
              <a:ext uri="{FF2B5EF4-FFF2-40B4-BE49-F238E27FC236}">
                <a16:creationId xmlns:a16="http://schemas.microsoft.com/office/drawing/2014/main" id="{44E7C5FB-E67B-46FC-B8A4-B37BE6112316}"/>
              </a:ext>
            </a:extLst>
          </p:cNvPr>
          <p:cNvPicPr>
            <a:picLocks noChangeAspect="1"/>
          </p:cNvPicPr>
          <p:nvPr/>
        </p:nvPicPr>
        <p:blipFill>
          <a:blip r:embed="rId4"/>
          <a:stretch>
            <a:fillRect/>
          </a:stretch>
        </p:blipFill>
        <p:spPr>
          <a:xfrm>
            <a:off x="9314874" y="2221849"/>
            <a:ext cx="2783811" cy="840582"/>
          </a:xfrm>
          <a:prstGeom prst="rect">
            <a:avLst/>
          </a:prstGeom>
        </p:spPr>
      </p:pic>
      <p:pic>
        <p:nvPicPr>
          <p:cNvPr id="9" name="Immagine 8">
            <a:extLst>
              <a:ext uri="{FF2B5EF4-FFF2-40B4-BE49-F238E27FC236}">
                <a16:creationId xmlns:a16="http://schemas.microsoft.com/office/drawing/2014/main" id="{F6B3E4A1-03E9-468E-A3B8-C8954053F9BB}"/>
              </a:ext>
            </a:extLst>
          </p:cNvPr>
          <p:cNvPicPr>
            <a:picLocks noChangeAspect="1"/>
          </p:cNvPicPr>
          <p:nvPr/>
        </p:nvPicPr>
        <p:blipFill>
          <a:blip r:embed="rId5"/>
          <a:stretch>
            <a:fillRect/>
          </a:stretch>
        </p:blipFill>
        <p:spPr>
          <a:xfrm>
            <a:off x="9314874" y="4852915"/>
            <a:ext cx="2783811" cy="840582"/>
          </a:xfrm>
          <a:prstGeom prst="rect">
            <a:avLst/>
          </a:prstGeom>
        </p:spPr>
      </p:pic>
      <p:cxnSp>
        <p:nvCxnSpPr>
          <p:cNvPr id="10" name="Connettore 2 9">
            <a:extLst>
              <a:ext uri="{FF2B5EF4-FFF2-40B4-BE49-F238E27FC236}">
                <a16:creationId xmlns:a16="http://schemas.microsoft.com/office/drawing/2014/main" id="{815F613B-9CAA-43A6-A89C-873DDD36DB84}"/>
              </a:ext>
            </a:extLst>
          </p:cNvPr>
          <p:cNvCxnSpPr>
            <a:cxnSpLocks/>
            <a:stCxn id="6" idx="3"/>
            <a:endCxn id="7" idx="1"/>
          </p:cNvCxnSpPr>
          <p:nvPr/>
        </p:nvCxnSpPr>
        <p:spPr>
          <a:xfrm flipV="1">
            <a:off x="8373914" y="1589412"/>
            <a:ext cx="940960" cy="1755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9B68FD80-5F2E-4E88-A75F-CBC95F4E99EE}"/>
              </a:ext>
            </a:extLst>
          </p:cNvPr>
          <p:cNvCxnSpPr>
            <a:cxnSpLocks/>
            <a:stCxn id="6" idx="3"/>
            <a:endCxn id="8" idx="1"/>
          </p:cNvCxnSpPr>
          <p:nvPr/>
        </p:nvCxnSpPr>
        <p:spPr>
          <a:xfrm flipV="1">
            <a:off x="8373914" y="2642140"/>
            <a:ext cx="940960" cy="703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76C98DA-E670-4A0C-A9F5-98D6A880EF35}"/>
              </a:ext>
            </a:extLst>
          </p:cNvPr>
          <p:cNvCxnSpPr>
            <a:cxnSpLocks/>
            <a:stCxn id="6" idx="3"/>
            <a:endCxn id="9" idx="1"/>
          </p:cNvCxnSpPr>
          <p:nvPr/>
        </p:nvCxnSpPr>
        <p:spPr>
          <a:xfrm>
            <a:off x="8373914" y="3345200"/>
            <a:ext cx="940960" cy="1928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6C2A5E73-3EFF-4A3C-A6FF-246AC378D5A1}"/>
              </a:ext>
            </a:extLst>
          </p:cNvPr>
          <p:cNvSpPr txBox="1"/>
          <p:nvPr/>
        </p:nvSpPr>
        <p:spPr>
          <a:xfrm>
            <a:off x="6096000" y="2015473"/>
            <a:ext cx="4572000" cy="553998"/>
          </a:xfrm>
          <a:prstGeom prst="rect">
            <a:avLst/>
          </a:prstGeom>
          <a:noFill/>
        </p:spPr>
        <p:txBody>
          <a:bodyPr wrap="square">
            <a:spAutoFit/>
          </a:bodyPr>
          <a:lstStyle/>
          <a:p>
            <a:r>
              <a:rPr lang="it-IT" sz="3000" b="1" dirty="0" err="1">
                <a:solidFill>
                  <a:srgbClr val="002060"/>
                </a:solidFill>
              </a:rPr>
              <a:t>B</a:t>
            </a:r>
            <a:r>
              <a:rPr lang="it-IT" sz="3000" dirty="0" err="1"/>
              <a:t>oostrap</a:t>
            </a:r>
            <a:endParaRPr lang="it-IT" sz="3000" dirty="0"/>
          </a:p>
        </p:txBody>
      </p:sp>
      <p:sp>
        <p:nvSpPr>
          <p:cNvPr id="13" name="Ovale 12">
            <a:extLst>
              <a:ext uri="{FF2B5EF4-FFF2-40B4-BE49-F238E27FC236}">
                <a16:creationId xmlns:a16="http://schemas.microsoft.com/office/drawing/2014/main" id="{FC735B3B-F47B-498B-8E6F-C74F32C67001}"/>
              </a:ext>
            </a:extLst>
          </p:cNvPr>
          <p:cNvSpPr/>
          <p:nvPr/>
        </p:nvSpPr>
        <p:spPr>
          <a:xfrm>
            <a:off x="10043633" y="398047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25D26B86-A729-4302-9D07-214E07C6EB53}"/>
              </a:ext>
            </a:extLst>
          </p:cNvPr>
          <p:cNvSpPr/>
          <p:nvPr/>
        </p:nvSpPr>
        <p:spPr>
          <a:xfrm>
            <a:off x="10196033" y="397779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5539D7D7-44A1-4F23-B226-BD179D7355DB}"/>
              </a:ext>
            </a:extLst>
          </p:cNvPr>
          <p:cNvSpPr/>
          <p:nvPr/>
        </p:nvSpPr>
        <p:spPr>
          <a:xfrm>
            <a:off x="10317020" y="397779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02CC56D6-E0F2-4BE8-8076-76CA6F35BBDE}"/>
              </a:ext>
            </a:extLst>
          </p:cNvPr>
          <p:cNvSpPr/>
          <p:nvPr/>
        </p:nvSpPr>
        <p:spPr>
          <a:xfrm>
            <a:off x="10435088" y="3977796"/>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666C0FA1-4FE1-48E2-8456-5D875559D582}"/>
              </a:ext>
            </a:extLst>
          </p:cNvPr>
          <p:cNvSpPr/>
          <p:nvPr/>
        </p:nvSpPr>
        <p:spPr>
          <a:xfrm>
            <a:off x="10569326" y="3977796"/>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01B50FA8-3F42-480F-BAAE-8D21A3C7D669}"/>
              </a:ext>
            </a:extLst>
          </p:cNvPr>
          <p:cNvSpPr/>
          <p:nvPr/>
        </p:nvSpPr>
        <p:spPr>
          <a:xfrm>
            <a:off x="10706553" y="397779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CC3CFCED-F5AD-44B2-B2BD-9ECD675414D2}"/>
              </a:ext>
            </a:extLst>
          </p:cNvPr>
          <p:cNvSpPr/>
          <p:nvPr/>
        </p:nvSpPr>
        <p:spPr>
          <a:xfrm>
            <a:off x="10833954" y="397779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FB820D59-3228-4A29-AB7A-4826B6096DCD}"/>
              </a:ext>
            </a:extLst>
          </p:cNvPr>
          <p:cNvSpPr/>
          <p:nvPr/>
        </p:nvSpPr>
        <p:spPr>
          <a:xfrm>
            <a:off x="10964181" y="3977794"/>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a:extLst>
              <a:ext uri="{FF2B5EF4-FFF2-40B4-BE49-F238E27FC236}">
                <a16:creationId xmlns:a16="http://schemas.microsoft.com/office/drawing/2014/main" id="{46E835C6-2DBA-4252-A6D0-663842588BDB}"/>
              </a:ext>
            </a:extLst>
          </p:cNvPr>
          <p:cNvSpPr/>
          <p:nvPr/>
        </p:nvSpPr>
        <p:spPr>
          <a:xfrm>
            <a:off x="11093415" y="397779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3667DFE6-D8CC-4DF9-8BE3-46A4C7C461C2}"/>
              </a:ext>
            </a:extLst>
          </p:cNvPr>
          <p:cNvSpPr/>
          <p:nvPr/>
        </p:nvSpPr>
        <p:spPr>
          <a:xfrm>
            <a:off x="11236735" y="3982918"/>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a:extLst>
              <a:ext uri="{FF2B5EF4-FFF2-40B4-BE49-F238E27FC236}">
                <a16:creationId xmlns:a16="http://schemas.microsoft.com/office/drawing/2014/main" id="{635D34BC-FD76-4189-8E5A-C530347C9E2C}"/>
              </a:ext>
            </a:extLst>
          </p:cNvPr>
          <p:cNvSpPr/>
          <p:nvPr/>
        </p:nvSpPr>
        <p:spPr>
          <a:xfrm>
            <a:off x="11393837" y="398047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2 24">
            <a:extLst>
              <a:ext uri="{FF2B5EF4-FFF2-40B4-BE49-F238E27FC236}">
                <a16:creationId xmlns:a16="http://schemas.microsoft.com/office/drawing/2014/main" id="{622C6F6F-66E8-4167-B94F-209816CC0DA3}"/>
              </a:ext>
            </a:extLst>
          </p:cNvPr>
          <p:cNvCxnSpPr>
            <a:cxnSpLocks/>
            <a:stCxn id="6" idx="3"/>
          </p:cNvCxnSpPr>
          <p:nvPr/>
        </p:nvCxnSpPr>
        <p:spPr>
          <a:xfrm>
            <a:off x="8373914" y="3345200"/>
            <a:ext cx="1093360" cy="632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93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49" y="1169972"/>
            <a:ext cx="4908550" cy="464602"/>
          </a:xfrm>
        </p:spPr>
        <p:txBody>
          <a:bodyPr/>
          <a:lstStyle/>
          <a:p>
            <a:r>
              <a:rPr lang="it-IT" dirty="0" err="1"/>
              <a:t>Unsupervised</a:t>
            </a:r>
            <a:r>
              <a:rPr lang="it-IT" dirty="0"/>
              <a:t> and </a:t>
            </a:r>
            <a:r>
              <a:rPr lang="it-IT" dirty="0" err="1"/>
              <a:t>supervised</a:t>
            </a:r>
            <a:r>
              <a:rPr lang="it-IT" dirty="0"/>
              <a:t> ML</a:t>
            </a:r>
            <a:br>
              <a:rPr lang="it-IT" dirty="0"/>
            </a:br>
            <a:endParaRPr lang="it-GB" dirty="0"/>
          </a:p>
        </p:txBody>
      </p:sp>
      <p:sp>
        <p:nvSpPr>
          <p:cNvPr id="3" name="Segnaposto testo 2">
            <a:extLst>
              <a:ext uri="{FF2B5EF4-FFF2-40B4-BE49-F238E27FC236}">
                <a16:creationId xmlns:a16="http://schemas.microsoft.com/office/drawing/2014/main" id="{72D3C047-5462-A04C-BAC1-2FFF5E5DE823}"/>
              </a:ext>
            </a:extLst>
          </p:cNvPr>
          <p:cNvSpPr>
            <a:spLocks noGrp="1"/>
          </p:cNvSpPr>
          <p:nvPr>
            <p:ph type="body" sz="quarter" idx="17"/>
          </p:nvPr>
        </p:nvSpPr>
        <p:spPr>
          <a:xfrm>
            <a:off x="690211" y="2431133"/>
            <a:ext cx="4908550" cy="406115"/>
          </a:xfrm>
        </p:spPr>
        <p:txBody>
          <a:bodyPr/>
          <a:lstStyle/>
          <a:p>
            <a:pPr algn="l" fontAlgn="base"/>
            <a:r>
              <a:rPr lang="en-US" sz="1400" dirty="0"/>
              <a:t>Supervised Machine Learning</a:t>
            </a: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63285" y="2837248"/>
            <a:ext cx="5235476" cy="2737928"/>
          </a:xfrm>
        </p:spPr>
        <p:txBody>
          <a:bodyPr/>
          <a:lstStyle/>
          <a:p>
            <a:pPr marL="0" indent="0" algn="just" fontAlgn="base">
              <a:lnSpc>
                <a:spcPct val="100000"/>
              </a:lnSpc>
            </a:pPr>
            <a:r>
              <a:rPr lang="en-US" sz="1400" dirty="0">
                <a:solidFill>
                  <a:srgbClr val="292929"/>
                </a:solidFill>
                <a:latin typeface="Arial" panose="020B0604020202020204" pitchFamily="34" charset="0"/>
              </a:rPr>
              <a:t>The majority of practical machine learning algorithms uses supervised learning.</a:t>
            </a:r>
          </a:p>
          <a:p>
            <a:pPr marL="0" indent="0" algn="just" fontAlgn="base">
              <a:lnSpc>
                <a:spcPct val="100000"/>
              </a:lnSpc>
            </a:pPr>
            <a:r>
              <a:rPr lang="en-US" sz="1400" dirty="0">
                <a:solidFill>
                  <a:srgbClr val="C00000"/>
                </a:solidFill>
                <a:latin typeface="Arial" panose="020B0604020202020204" pitchFamily="34" charset="0"/>
              </a:rPr>
              <a:t>Supervised learning requires input variables (x) and an output variable (Y). </a:t>
            </a:r>
          </a:p>
          <a:p>
            <a:pPr marL="0" indent="0" algn="just" fontAlgn="base">
              <a:lnSpc>
                <a:spcPct val="100000"/>
              </a:lnSpc>
            </a:pPr>
            <a:r>
              <a:rPr lang="en-US" sz="1400" dirty="0">
                <a:solidFill>
                  <a:srgbClr val="292929"/>
                </a:solidFill>
                <a:latin typeface="Arial" panose="020B0604020202020204" pitchFamily="34" charset="0"/>
              </a:rPr>
              <a:t>The objective of supervised machine learning is to predict a target variables based on a set of features (inputs).</a:t>
            </a:r>
          </a:p>
          <a:p>
            <a:pPr marL="0" indent="0" algn="just" fontAlgn="base">
              <a:lnSpc>
                <a:spcPct val="100000"/>
              </a:lnSpc>
            </a:pPr>
            <a:r>
              <a:rPr lang="en-US" sz="1400" dirty="0">
                <a:solidFill>
                  <a:srgbClr val="292929"/>
                </a:solidFill>
                <a:latin typeface="Arial" panose="020B0604020202020204" pitchFamily="34" charset="0"/>
              </a:rPr>
              <a:t>The goal is to learn the mapping function from the input to the output so well that it is possible to predict the values of output variables (Y) for new input data (oversampling prediction).</a:t>
            </a:r>
          </a:p>
          <a:p>
            <a:pPr marL="0" indent="0" algn="just" fontAlgn="base">
              <a:lnSpc>
                <a:spcPct val="100000"/>
              </a:lnSpc>
            </a:pPr>
            <a:r>
              <a:rPr lang="en-US" sz="1400" dirty="0">
                <a:solidFill>
                  <a:srgbClr val="292929"/>
                </a:solidFill>
                <a:latin typeface="Arial" panose="020B0604020202020204" pitchFamily="34" charset="0"/>
              </a:rPr>
              <a:t>  For example, we can predict if a student will pass or fail an exam based on his/her number of class attendances, </a:t>
            </a:r>
            <a:r>
              <a:rPr lang="en-US" sz="1400" dirty="0">
                <a:solidFill>
                  <a:srgbClr val="292929"/>
                </a:solidFill>
                <a:latin typeface="Arial" panose="020B0604020202020204" pitchFamily="34" charset="0"/>
                <a:hlinkClick r:id="rId2">
                  <a:extLst>
                    <a:ext uri="{A12FA001-AC4F-418D-AE19-62706E023703}">
                      <ahyp:hlinkClr xmlns:ahyp="http://schemas.microsoft.com/office/drawing/2018/hyperlinkcolor" val="tx"/>
                    </a:ext>
                  </a:extLst>
                </a:hlinkClick>
              </a:rPr>
              <a:t>home</a:t>
            </a:r>
            <a:r>
              <a:rPr lang="en-US" sz="1400" dirty="0">
                <a:solidFill>
                  <a:srgbClr val="292929"/>
                </a:solidFill>
                <a:latin typeface="Arial" panose="020B0604020202020204" pitchFamily="34" charset="0"/>
              </a:rPr>
              <a:t> assignment marks, and number of completed projects. </a:t>
            </a:r>
          </a:p>
        </p:txBody>
      </p:sp>
      <p:pic>
        <p:nvPicPr>
          <p:cNvPr id="3074" name="Picture 2">
            <a:extLst>
              <a:ext uri="{FF2B5EF4-FFF2-40B4-BE49-F238E27FC236}">
                <a16:creationId xmlns:a16="http://schemas.microsoft.com/office/drawing/2014/main" id="{E4A45668-6DD9-486C-B69D-57E660745B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637"/>
          <a:stretch/>
        </p:blipFill>
        <p:spPr bwMode="auto">
          <a:xfrm>
            <a:off x="5731724" y="2926429"/>
            <a:ext cx="6340203" cy="3111032"/>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9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7367" y="916825"/>
            <a:ext cx="5338198" cy="464602"/>
          </a:xfrm>
        </p:spPr>
        <p:txBody>
          <a:bodyPr/>
          <a:lstStyle/>
          <a:p>
            <a:r>
              <a:rPr lang="it-IT" sz="3200" dirty="0" err="1"/>
              <a:t>Different</a:t>
            </a:r>
            <a:r>
              <a:rPr lang="it-IT" sz="3200" dirty="0"/>
              <a:t> </a:t>
            </a:r>
            <a:r>
              <a:rPr lang="it-IT" sz="3200" dirty="0" err="1"/>
              <a:t>bootstrapped</a:t>
            </a:r>
            <a:r>
              <a:rPr lang="it-IT" sz="3200" dirty="0"/>
              <a:t> training datasets</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2574" y="2376361"/>
            <a:ext cx="4935932" cy="752435"/>
          </a:xfrm>
        </p:spPr>
        <p:txBody>
          <a:bodyPr/>
          <a:lstStyle/>
          <a:p>
            <a:pPr indent="0" algn="just">
              <a:lnSpc>
                <a:spcPct val="150000"/>
              </a:lnSpc>
              <a:spcAft>
                <a:spcPts val="800"/>
              </a:spcAft>
            </a:pPr>
            <a:r>
              <a:rPr lang="en-US" sz="1500" dirty="0">
                <a:solidFill>
                  <a:srgbClr val="292929"/>
                </a:solidFill>
                <a:latin typeface="Arial" panose="020B0604020202020204" pitchFamily="34" charset="0"/>
              </a:rPr>
              <a:t>Once a number n of subsamples have been extracted, a specific tree is built for each subsample.</a:t>
            </a:r>
            <a:endParaRPr lang="it-IT" sz="1500" dirty="0">
              <a:solidFill>
                <a:srgbClr val="292929"/>
              </a:solidFill>
              <a:latin typeface="Arial" panose="020B0604020202020204" pitchFamily="34" charset="0"/>
            </a:endParaRPr>
          </a:p>
        </p:txBody>
      </p:sp>
      <p:sp>
        <p:nvSpPr>
          <p:cNvPr id="8" name="Rettangolo 7">
            <a:extLst>
              <a:ext uri="{FF2B5EF4-FFF2-40B4-BE49-F238E27FC236}">
                <a16:creationId xmlns:a16="http://schemas.microsoft.com/office/drawing/2014/main" id="{F1BE18C1-0898-4DA7-9D06-543DAC7C2AF0}"/>
              </a:ext>
            </a:extLst>
          </p:cNvPr>
          <p:cNvSpPr/>
          <p:nvPr/>
        </p:nvSpPr>
        <p:spPr>
          <a:xfrm>
            <a:off x="9660669" y="1685360"/>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9" name="Rettangolo 8">
            <a:extLst>
              <a:ext uri="{FF2B5EF4-FFF2-40B4-BE49-F238E27FC236}">
                <a16:creationId xmlns:a16="http://schemas.microsoft.com/office/drawing/2014/main" id="{ADCCA4D6-67A1-4439-B339-EC53C28083F4}"/>
              </a:ext>
            </a:extLst>
          </p:cNvPr>
          <p:cNvSpPr/>
          <p:nvPr/>
        </p:nvSpPr>
        <p:spPr>
          <a:xfrm>
            <a:off x="10718054" y="199523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 name="Rettangolo 9">
            <a:extLst>
              <a:ext uri="{FF2B5EF4-FFF2-40B4-BE49-F238E27FC236}">
                <a16:creationId xmlns:a16="http://schemas.microsoft.com/office/drawing/2014/main" id="{80F94F74-A34A-4126-BD87-A4DAD279D3DB}"/>
              </a:ext>
            </a:extLst>
          </p:cNvPr>
          <p:cNvSpPr/>
          <p:nvPr/>
        </p:nvSpPr>
        <p:spPr>
          <a:xfrm>
            <a:off x="8738082" y="199523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Rettangolo 10">
            <a:extLst>
              <a:ext uri="{FF2B5EF4-FFF2-40B4-BE49-F238E27FC236}">
                <a16:creationId xmlns:a16="http://schemas.microsoft.com/office/drawing/2014/main" id="{B201F01F-6A2D-47C8-A3DF-75104E9069C4}"/>
              </a:ext>
            </a:extLst>
          </p:cNvPr>
          <p:cNvSpPr/>
          <p:nvPr/>
        </p:nvSpPr>
        <p:spPr>
          <a:xfrm>
            <a:off x="8316599" y="231073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Rettangolo 11">
            <a:extLst>
              <a:ext uri="{FF2B5EF4-FFF2-40B4-BE49-F238E27FC236}">
                <a16:creationId xmlns:a16="http://schemas.microsoft.com/office/drawing/2014/main" id="{EF2666FC-60F4-44B2-B107-0B5EEC33CD85}"/>
              </a:ext>
            </a:extLst>
          </p:cNvPr>
          <p:cNvSpPr/>
          <p:nvPr/>
        </p:nvSpPr>
        <p:spPr>
          <a:xfrm>
            <a:off x="9191253" y="2311391"/>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Rettangolo 12">
            <a:extLst>
              <a:ext uri="{FF2B5EF4-FFF2-40B4-BE49-F238E27FC236}">
                <a16:creationId xmlns:a16="http://schemas.microsoft.com/office/drawing/2014/main" id="{121EFD84-C3BF-4929-8AA8-CB7EF3BE7987}"/>
              </a:ext>
            </a:extLst>
          </p:cNvPr>
          <p:cNvSpPr/>
          <p:nvPr/>
        </p:nvSpPr>
        <p:spPr>
          <a:xfrm>
            <a:off x="7836732" y="263483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4" name="Rettangolo 13">
            <a:extLst>
              <a:ext uri="{FF2B5EF4-FFF2-40B4-BE49-F238E27FC236}">
                <a16:creationId xmlns:a16="http://schemas.microsoft.com/office/drawing/2014/main" id="{EBADE2C6-D5D8-4D04-B6A9-01662F6C870E}"/>
              </a:ext>
            </a:extLst>
          </p:cNvPr>
          <p:cNvSpPr/>
          <p:nvPr/>
        </p:nvSpPr>
        <p:spPr>
          <a:xfrm>
            <a:off x="8743836" y="2621269"/>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5" name="Rettangolo 14">
            <a:extLst>
              <a:ext uri="{FF2B5EF4-FFF2-40B4-BE49-F238E27FC236}">
                <a16:creationId xmlns:a16="http://schemas.microsoft.com/office/drawing/2014/main" id="{FC3AA47F-71CC-46B8-ABA8-C0F6A90E6064}"/>
              </a:ext>
            </a:extLst>
          </p:cNvPr>
          <p:cNvSpPr/>
          <p:nvPr/>
        </p:nvSpPr>
        <p:spPr>
          <a:xfrm>
            <a:off x="11252735" y="2310733"/>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Rettangolo 15">
            <a:extLst>
              <a:ext uri="{FF2B5EF4-FFF2-40B4-BE49-F238E27FC236}">
                <a16:creationId xmlns:a16="http://schemas.microsoft.com/office/drawing/2014/main" id="{B20B08E5-C9C0-4105-8C95-60C4DB4EB3D2}"/>
              </a:ext>
            </a:extLst>
          </p:cNvPr>
          <p:cNvSpPr/>
          <p:nvPr/>
        </p:nvSpPr>
        <p:spPr>
          <a:xfrm>
            <a:off x="10238189" y="231073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7" name="Rettangolo 16">
            <a:extLst>
              <a:ext uri="{FF2B5EF4-FFF2-40B4-BE49-F238E27FC236}">
                <a16:creationId xmlns:a16="http://schemas.microsoft.com/office/drawing/2014/main" id="{F5F8BE49-6F5B-4BE4-A08D-441B5DF48956}"/>
              </a:ext>
            </a:extLst>
          </p:cNvPr>
          <p:cNvSpPr/>
          <p:nvPr/>
        </p:nvSpPr>
        <p:spPr>
          <a:xfrm>
            <a:off x="8349047" y="293610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Rettangolo 17">
            <a:extLst>
              <a:ext uri="{FF2B5EF4-FFF2-40B4-BE49-F238E27FC236}">
                <a16:creationId xmlns:a16="http://schemas.microsoft.com/office/drawing/2014/main" id="{1D20C496-51CA-46BE-B550-C3D35B595C41}"/>
              </a:ext>
            </a:extLst>
          </p:cNvPr>
          <p:cNvSpPr/>
          <p:nvPr/>
        </p:nvSpPr>
        <p:spPr>
          <a:xfrm>
            <a:off x="9223702" y="2936765"/>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9" name="Rettangolo 18">
            <a:extLst>
              <a:ext uri="{FF2B5EF4-FFF2-40B4-BE49-F238E27FC236}">
                <a16:creationId xmlns:a16="http://schemas.microsoft.com/office/drawing/2014/main" id="{9C098094-8F12-4CD2-A15E-81ABAB693EF3}"/>
              </a:ext>
            </a:extLst>
          </p:cNvPr>
          <p:cNvSpPr/>
          <p:nvPr/>
        </p:nvSpPr>
        <p:spPr>
          <a:xfrm>
            <a:off x="10701582" y="276344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0" name="Rettangolo 19">
            <a:extLst>
              <a:ext uri="{FF2B5EF4-FFF2-40B4-BE49-F238E27FC236}">
                <a16:creationId xmlns:a16="http://schemas.microsoft.com/office/drawing/2014/main" id="{306934B7-7921-412C-AE75-D5432AA16DD9}"/>
              </a:ext>
            </a:extLst>
          </p:cNvPr>
          <p:cNvSpPr/>
          <p:nvPr/>
        </p:nvSpPr>
        <p:spPr>
          <a:xfrm>
            <a:off x="11663789" y="276344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21" name="Connettore diritto 20">
            <a:extLst>
              <a:ext uri="{FF2B5EF4-FFF2-40B4-BE49-F238E27FC236}">
                <a16:creationId xmlns:a16="http://schemas.microsoft.com/office/drawing/2014/main" id="{D9BBA793-060D-439D-ACB3-F810AC9D99B0}"/>
              </a:ext>
            </a:extLst>
          </p:cNvPr>
          <p:cNvCxnSpPr>
            <a:stCxn id="8" idx="2"/>
            <a:endCxn id="10" idx="0"/>
          </p:cNvCxnSpPr>
          <p:nvPr/>
        </p:nvCxnSpPr>
        <p:spPr>
          <a:xfrm flipH="1">
            <a:off x="8978015" y="1814625"/>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22" name="Connettore diritto 21">
            <a:extLst>
              <a:ext uri="{FF2B5EF4-FFF2-40B4-BE49-F238E27FC236}">
                <a16:creationId xmlns:a16="http://schemas.microsoft.com/office/drawing/2014/main" id="{AA7D2679-5B85-46FE-9370-E9FD1400C300}"/>
              </a:ext>
            </a:extLst>
          </p:cNvPr>
          <p:cNvCxnSpPr>
            <a:cxnSpLocks/>
            <a:stCxn id="8" idx="2"/>
            <a:endCxn id="9" idx="0"/>
          </p:cNvCxnSpPr>
          <p:nvPr/>
        </p:nvCxnSpPr>
        <p:spPr>
          <a:xfrm>
            <a:off x="9900603" y="1814625"/>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23" name="Connettore diritto 22">
            <a:extLst>
              <a:ext uri="{FF2B5EF4-FFF2-40B4-BE49-F238E27FC236}">
                <a16:creationId xmlns:a16="http://schemas.microsoft.com/office/drawing/2014/main" id="{D0CA95F4-FF8A-4374-A3AC-71BD5B3FA9CC}"/>
              </a:ext>
            </a:extLst>
          </p:cNvPr>
          <p:cNvCxnSpPr>
            <a:cxnSpLocks/>
            <a:stCxn id="10" idx="2"/>
            <a:endCxn id="11" idx="0"/>
          </p:cNvCxnSpPr>
          <p:nvPr/>
        </p:nvCxnSpPr>
        <p:spPr>
          <a:xfrm flipH="1">
            <a:off x="8556531" y="2124504"/>
            <a:ext cx="421484" cy="186230"/>
          </a:xfrm>
          <a:prstGeom prst="line">
            <a:avLst/>
          </a:prstGeom>
        </p:spPr>
        <p:style>
          <a:lnRef idx="1">
            <a:schemeClr val="dk1"/>
          </a:lnRef>
          <a:fillRef idx="0">
            <a:schemeClr val="dk1"/>
          </a:fillRef>
          <a:effectRef idx="0">
            <a:schemeClr val="dk1"/>
          </a:effectRef>
          <a:fontRef idx="minor">
            <a:schemeClr val="tx1"/>
          </a:fontRef>
        </p:style>
      </p:cxnSp>
      <p:cxnSp>
        <p:nvCxnSpPr>
          <p:cNvPr id="24" name="Connettore diritto 23">
            <a:extLst>
              <a:ext uri="{FF2B5EF4-FFF2-40B4-BE49-F238E27FC236}">
                <a16:creationId xmlns:a16="http://schemas.microsoft.com/office/drawing/2014/main" id="{4BB520D8-5DC0-43BF-A33D-C973B338726A}"/>
              </a:ext>
            </a:extLst>
          </p:cNvPr>
          <p:cNvCxnSpPr>
            <a:cxnSpLocks/>
            <a:stCxn id="9" idx="2"/>
            <a:endCxn id="16" idx="0"/>
          </p:cNvCxnSpPr>
          <p:nvPr/>
        </p:nvCxnSpPr>
        <p:spPr>
          <a:xfrm flipH="1">
            <a:off x="10478122" y="2124503"/>
            <a:ext cx="479866" cy="186230"/>
          </a:xfrm>
          <a:prstGeom prst="line">
            <a:avLst/>
          </a:prstGeom>
        </p:spPr>
        <p:style>
          <a:lnRef idx="1">
            <a:schemeClr val="dk1"/>
          </a:lnRef>
          <a:fillRef idx="0">
            <a:schemeClr val="dk1"/>
          </a:fillRef>
          <a:effectRef idx="0">
            <a:schemeClr val="dk1"/>
          </a:effectRef>
          <a:fontRef idx="minor">
            <a:schemeClr val="tx1"/>
          </a:fontRef>
        </p:style>
      </p:cxnSp>
      <p:cxnSp>
        <p:nvCxnSpPr>
          <p:cNvPr id="25" name="Connettore diritto 24">
            <a:extLst>
              <a:ext uri="{FF2B5EF4-FFF2-40B4-BE49-F238E27FC236}">
                <a16:creationId xmlns:a16="http://schemas.microsoft.com/office/drawing/2014/main" id="{0E55CAF8-3170-4538-8A9F-FE0FB6F4B89A}"/>
              </a:ext>
            </a:extLst>
          </p:cNvPr>
          <p:cNvCxnSpPr>
            <a:cxnSpLocks/>
            <a:stCxn id="11" idx="2"/>
            <a:endCxn id="13" idx="0"/>
          </p:cNvCxnSpPr>
          <p:nvPr/>
        </p:nvCxnSpPr>
        <p:spPr>
          <a:xfrm flipH="1">
            <a:off x="8076665" y="2440001"/>
            <a:ext cx="479867" cy="194831"/>
          </a:xfrm>
          <a:prstGeom prst="line">
            <a:avLst/>
          </a:prstGeom>
        </p:spPr>
        <p:style>
          <a:lnRef idx="1">
            <a:schemeClr val="dk1"/>
          </a:lnRef>
          <a:fillRef idx="0">
            <a:schemeClr val="dk1"/>
          </a:fillRef>
          <a:effectRef idx="0">
            <a:schemeClr val="dk1"/>
          </a:effectRef>
          <a:fontRef idx="minor">
            <a:schemeClr val="tx1"/>
          </a:fontRef>
        </p:style>
      </p:cxnSp>
      <p:cxnSp>
        <p:nvCxnSpPr>
          <p:cNvPr id="26" name="Connettore diritto 25">
            <a:extLst>
              <a:ext uri="{FF2B5EF4-FFF2-40B4-BE49-F238E27FC236}">
                <a16:creationId xmlns:a16="http://schemas.microsoft.com/office/drawing/2014/main" id="{4D8240FC-BC7C-4BA6-8CBA-AF2FEC3AD72E}"/>
              </a:ext>
            </a:extLst>
          </p:cNvPr>
          <p:cNvCxnSpPr>
            <a:cxnSpLocks/>
            <a:stCxn id="14" idx="2"/>
            <a:endCxn id="17" idx="0"/>
          </p:cNvCxnSpPr>
          <p:nvPr/>
        </p:nvCxnSpPr>
        <p:spPr>
          <a:xfrm flipH="1">
            <a:off x="8588981" y="2750535"/>
            <a:ext cx="394789" cy="185574"/>
          </a:xfrm>
          <a:prstGeom prst="line">
            <a:avLst/>
          </a:prstGeom>
        </p:spPr>
        <p:style>
          <a:lnRef idx="1">
            <a:schemeClr val="dk1"/>
          </a:lnRef>
          <a:fillRef idx="0">
            <a:schemeClr val="dk1"/>
          </a:fillRef>
          <a:effectRef idx="0">
            <a:schemeClr val="dk1"/>
          </a:effectRef>
          <a:fontRef idx="minor">
            <a:schemeClr val="tx1"/>
          </a:fontRef>
        </p:style>
      </p:cxnSp>
      <p:cxnSp>
        <p:nvCxnSpPr>
          <p:cNvPr id="27" name="Connettore diritto 26">
            <a:extLst>
              <a:ext uri="{FF2B5EF4-FFF2-40B4-BE49-F238E27FC236}">
                <a16:creationId xmlns:a16="http://schemas.microsoft.com/office/drawing/2014/main" id="{A4DF6367-DBCD-4D4D-AABD-2D0B040C6A96}"/>
              </a:ext>
            </a:extLst>
          </p:cNvPr>
          <p:cNvCxnSpPr>
            <a:cxnSpLocks/>
            <a:endCxn id="19" idx="0"/>
          </p:cNvCxnSpPr>
          <p:nvPr/>
        </p:nvCxnSpPr>
        <p:spPr>
          <a:xfrm flipH="1">
            <a:off x="10941515" y="2465196"/>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28" name="Connettore diritto 27">
            <a:extLst>
              <a:ext uri="{FF2B5EF4-FFF2-40B4-BE49-F238E27FC236}">
                <a16:creationId xmlns:a16="http://schemas.microsoft.com/office/drawing/2014/main" id="{0B1463EC-6121-4851-A00A-11757DD69529}"/>
              </a:ext>
            </a:extLst>
          </p:cNvPr>
          <p:cNvCxnSpPr>
            <a:cxnSpLocks/>
            <a:stCxn id="9" idx="2"/>
            <a:endCxn id="15" idx="0"/>
          </p:cNvCxnSpPr>
          <p:nvPr/>
        </p:nvCxnSpPr>
        <p:spPr>
          <a:xfrm>
            <a:off x="10957987" y="2124504"/>
            <a:ext cx="534681" cy="186229"/>
          </a:xfrm>
          <a:prstGeom prst="line">
            <a:avLst/>
          </a:prstGeom>
        </p:spPr>
        <p:style>
          <a:lnRef idx="1">
            <a:schemeClr val="dk1"/>
          </a:lnRef>
          <a:fillRef idx="0">
            <a:schemeClr val="dk1"/>
          </a:fillRef>
          <a:effectRef idx="0">
            <a:schemeClr val="dk1"/>
          </a:effectRef>
          <a:fontRef idx="minor">
            <a:schemeClr val="tx1"/>
          </a:fontRef>
        </p:style>
      </p:cxnSp>
      <p:cxnSp>
        <p:nvCxnSpPr>
          <p:cNvPr id="29" name="Connettore diritto 28">
            <a:extLst>
              <a:ext uri="{FF2B5EF4-FFF2-40B4-BE49-F238E27FC236}">
                <a16:creationId xmlns:a16="http://schemas.microsoft.com/office/drawing/2014/main" id="{B7384A0C-C181-466C-B304-3097E4627BB3}"/>
              </a:ext>
            </a:extLst>
          </p:cNvPr>
          <p:cNvCxnSpPr>
            <a:cxnSpLocks/>
            <a:stCxn id="15" idx="2"/>
            <a:endCxn id="20" idx="0"/>
          </p:cNvCxnSpPr>
          <p:nvPr/>
        </p:nvCxnSpPr>
        <p:spPr>
          <a:xfrm>
            <a:off x="11492669" y="2439999"/>
            <a:ext cx="411053" cy="323443"/>
          </a:xfrm>
          <a:prstGeom prst="line">
            <a:avLst/>
          </a:prstGeom>
        </p:spPr>
        <p:style>
          <a:lnRef idx="1">
            <a:schemeClr val="dk1"/>
          </a:lnRef>
          <a:fillRef idx="0">
            <a:schemeClr val="dk1"/>
          </a:fillRef>
          <a:effectRef idx="0">
            <a:schemeClr val="dk1"/>
          </a:effectRef>
          <a:fontRef idx="minor">
            <a:schemeClr val="tx1"/>
          </a:fontRef>
        </p:style>
      </p:cxnSp>
      <p:cxnSp>
        <p:nvCxnSpPr>
          <p:cNvPr id="30" name="Connettore diritto 29">
            <a:extLst>
              <a:ext uri="{FF2B5EF4-FFF2-40B4-BE49-F238E27FC236}">
                <a16:creationId xmlns:a16="http://schemas.microsoft.com/office/drawing/2014/main" id="{5813504E-B7DD-4914-B7D5-C62265D08DC2}"/>
              </a:ext>
            </a:extLst>
          </p:cNvPr>
          <p:cNvCxnSpPr>
            <a:cxnSpLocks/>
            <a:endCxn id="18" idx="0"/>
          </p:cNvCxnSpPr>
          <p:nvPr/>
        </p:nvCxnSpPr>
        <p:spPr>
          <a:xfrm>
            <a:off x="9000707" y="2737768"/>
            <a:ext cx="462928" cy="198997"/>
          </a:xfrm>
          <a:prstGeom prst="line">
            <a:avLst/>
          </a:prstGeom>
        </p:spPr>
        <p:style>
          <a:lnRef idx="1">
            <a:schemeClr val="dk1"/>
          </a:lnRef>
          <a:fillRef idx="0">
            <a:schemeClr val="dk1"/>
          </a:fillRef>
          <a:effectRef idx="0">
            <a:schemeClr val="dk1"/>
          </a:effectRef>
          <a:fontRef idx="minor">
            <a:schemeClr val="tx1"/>
          </a:fontRef>
        </p:style>
      </p:cxnSp>
      <p:cxnSp>
        <p:nvCxnSpPr>
          <p:cNvPr id="31" name="Connettore diritto 30">
            <a:extLst>
              <a:ext uri="{FF2B5EF4-FFF2-40B4-BE49-F238E27FC236}">
                <a16:creationId xmlns:a16="http://schemas.microsoft.com/office/drawing/2014/main" id="{7479FF52-4557-4C11-8899-6F7553060248}"/>
              </a:ext>
            </a:extLst>
          </p:cNvPr>
          <p:cNvCxnSpPr>
            <a:cxnSpLocks/>
            <a:endCxn id="12" idx="0"/>
          </p:cNvCxnSpPr>
          <p:nvPr/>
        </p:nvCxnSpPr>
        <p:spPr>
          <a:xfrm>
            <a:off x="8978015" y="2130451"/>
            <a:ext cx="453172" cy="180940"/>
          </a:xfrm>
          <a:prstGeom prst="line">
            <a:avLst/>
          </a:prstGeom>
        </p:spPr>
        <p:style>
          <a:lnRef idx="1">
            <a:schemeClr val="dk1"/>
          </a:lnRef>
          <a:fillRef idx="0">
            <a:schemeClr val="dk1"/>
          </a:fillRef>
          <a:effectRef idx="0">
            <a:schemeClr val="dk1"/>
          </a:effectRef>
          <a:fontRef idx="minor">
            <a:schemeClr val="tx1"/>
          </a:fontRef>
        </p:style>
      </p:cxnSp>
      <p:cxnSp>
        <p:nvCxnSpPr>
          <p:cNvPr id="32" name="Connettore diritto 31">
            <a:extLst>
              <a:ext uri="{FF2B5EF4-FFF2-40B4-BE49-F238E27FC236}">
                <a16:creationId xmlns:a16="http://schemas.microsoft.com/office/drawing/2014/main" id="{A8EB531D-BD99-414E-8443-D35178469C97}"/>
              </a:ext>
            </a:extLst>
          </p:cNvPr>
          <p:cNvCxnSpPr>
            <a:cxnSpLocks/>
            <a:endCxn id="14" idx="0"/>
          </p:cNvCxnSpPr>
          <p:nvPr/>
        </p:nvCxnSpPr>
        <p:spPr>
          <a:xfrm>
            <a:off x="8527121" y="2428496"/>
            <a:ext cx="456649" cy="192773"/>
          </a:xfrm>
          <a:prstGeom prst="line">
            <a:avLst/>
          </a:prstGeom>
        </p:spPr>
        <p:style>
          <a:lnRef idx="1">
            <a:schemeClr val="dk1"/>
          </a:lnRef>
          <a:fillRef idx="0">
            <a:schemeClr val="dk1"/>
          </a:fillRef>
          <a:effectRef idx="0">
            <a:schemeClr val="dk1"/>
          </a:effectRef>
          <a:fontRef idx="minor">
            <a:schemeClr val="tx1"/>
          </a:fontRef>
        </p:style>
      </p:cxnSp>
      <p:sp>
        <p:nvSpPr>
          <p:cNvPr id="33" name="Rettangolo 32">
            <a:extLst>
              <a:ext uri="{FF2B5EF4-FFF2-40B4-BE49-F238E27FC236}">
                <a16:creationId xmlns:a16="http://schemas.microsoft.com/office/drawing/2014/main" id="{6C8EF7DD-DEEA-4372-B4F4-8E2A98E468F9}"/>
              </a:ext>
            </a:extLst>
          </p:cNvPr>
          <p:cNvSpPr/>
          <p:nvPr/>
        </p:nvSpPr>
        <p:spPr>
          <a:xfrm>
            <a:off x="9201741" y="486276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4" name="Rettangolo 33">
            <a:extLst>
              <a:ext uri="{FF2B5EF4-FFF2-40B4-BE49-F238E27FC236}">
                <a16:creationId xmlns:a16="http://schemas.microsoft.com/office/drawing/2014/main" id="{6771D472-F054-43C3-B22D-FEA28F4AFA3D}"/>
              </a:ext>
            </a:extLst>
          </p:cNvPr>
          <p:cNvSpPr/>
          <p:nvPr/>
        </p:nvSpPr>
        <p:spPr>
          <a:xfrm>
            <a:off x="10259127" y="5172642"/>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5" name="Rettangolo 34">
            <a:extLst>
              <a:ext uri="{FF2B5EF4-FFF2-40B4-BE49-F238E27FC236}">
                <a16:creationId xmlns:a16="http://schemas.microsoft.com/office/drawing/2014/main" id="{ACA79D04-1973-4029-A269-8D2570A4D127}"/>
              </a:ext>
            </a:extLst>
          </p:cNvPr>
          <p:cNvSpPr/>
          <p:nvPr/>
        </p:nvSpPr>
        <p:spPr>
          <a:xfrm>
            <a:off x="8301846" y="5175641"/>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6" name="Rettangolo 35">
            <a:extLst>
              <a:ext uri="{FF2B5EF4-FFF2-40B4-BE49-F238E27FC236}">
                <a16:creationId xmlns:a16="http://schemas.microsoft.com/office/drawing/2014/main" id="{467D5E8E-1C6C-478B-886E-BE82B025ECC3}"/>
              </a:ext>
            </a:extLst>
          </p:cNvPr>
          <p:cNvSpPr/>
          <p:nvPr/>
        </p:nvSpPr>
        <p:spPr>
          <a:xfrm>
            <a:off x="10793808" y="548813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7" name="Rettangolo 36">
            <a:extLst>
              <a:ext uri="{FF2B5EF4-FFF2-40B4-BE49-F238E27FC236}">
                <a16:creationId xmlns:a16="http://schemas.microsoft.com/office/drawing/2014/main" id="{73B68235-D1CF-45F4-9C3A-8C9DE51841F0}"/>
              </a:ext>
            </a:extLst>
          </p:cNvPr>
          <p:cNvSpPr/>
          <p:nvPr/>
        </p:nvSpPr>
        <p:spPr>
          <a:xfrm>
            <a:off x="9289455" y="5589620"/>
            <a:ext cx="479866" cy="1292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8" name="Rettangolo 37">
            <a:extLst>
              <a:ext uri="{FF2B5EF4-FFF2-40B4-BE49-F238E27FC236}">
                <a16:creationId xmlns:a16="http://schemas.microsoft.com/office/drawing/2014/main" id="{7954A80E-574E-49CC-BFD2-44B7F7518E45}"/>
              </a:ext>
            </a:extLst>
          </p:cNvPr>
          <p:cNvSpPr/>
          <p:nvPr/>
        </p:nvSpPr>
        <p:spPr>
          <a:xfrm>
            <a:off x="10242654" y="5940846"/>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9" name="Rettangolo 38">
            <a:extLst>
              <a:ext uri="{FF2B5EF4-FFF2-40B4-BE49-F238E27FC236}">
                <a16:creationId xmlns:a16="http://schemas.microsoft.com/office/drawing/2014/main" id="{294B5723-1D03-437B-BC80-AE496F825B65}"/>
              </a:ext>
            </a:extLst>
          </p:cNvPr>
          <p:cNvSpPr/>
          <p:nvPr/>
        </p:nvSpPr>
        <p:spPr>
          <a:xfrm>
            <a:off x="11179594" y="5936177"/>
            <a:ext cx="479866" cy="1292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40" name="Connettore diritto 39">
            <a:extLst>
              <a:ext uri="{FF2B5EF4-FFF2-40B4-BE49-F238E27FC236}">
                <a16:creationId xmlns:a16="http://schemas.microsoft.com/office/drawing/2014/main" id="{80AD4DDB-6F0D-4957-A1AA-BEEAE5A1E106}"/>
              </a:ext>
            </a:extLst>
          </p:cNvPr>
          <p:cNvCxnSpPr>
            <a:cxnSpLocks/>
            <a:stCxn id="33" idx="2"/>
          </p:cNvCxnSpPr>
          <p:nvPr/>
        </p:nvCxnSpPr>
        <p:spPr>
          <a:xfrm flipH="1">
            <a:off x="8519087" y="4992030"/>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41" name="Connettore diritto 40">
            <a:extLst>
              <a:ext uri="{FF2B5EF4-FFF2-40B4-BE49-F238E27FC236}">
                <a16:creationId xmlns:a16="http://schemas.microsoft.com/office/drawing/2014/main" id="{32BDAB66-986F-419C-A351-B894F9ADD26B}"/>
              </a:ext>
            </a:extLst>
          </p:cNvPr>
          <p:cNvCxnSpPr>
            <a:cxnSpLocks/>
            <a:stCxn id="33" idx="2"/>
            <a:endCxn id="34" idx="0"/>
          </p:cNvCxnSpPr>
          <p:nvPr/>
        </p:nvCxnSpPr>
        <p:spPr>
          <a:xfrm>
            <a:off x="9441675" y="4992030"/>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42" name="Connettore diritto 41">
            <a:extLst>
              <a:ext uri="{FF2B5EF4-FFF2-40B4-BE49-F238E27FC236}">
                <a16:creationId xmlns:a16="http://schemas.microsoft.com/office/drawing/2014/main" id="{EE899998-6CD0-4D3D-A881-44631DAED709}"/>
              </a:ext>
            </a:extLst>
          </p:cNvPr>
          <p:cNvCxnSpPr>
            <a:cxnSpLocks/>
            <a:stCxn id="34" idx="2"/>
            <a:endCxn id="37" idx="0"/>
          </p:cNvCxnSpPr>
          <p:nvPr/>
        </p:nvCxnSpPr>
        <p:spPr>
          <a:xfrm flipH="1">
            <a:off x="9529389" y="5301908"/>
            <a:ext cx="969671" cy="287712"/>
          </a:xfrm>
          <a:prstGeom prst="line">
            <a:avLst/>
          </a:prstGeom>
        </p:spPr>
        <p:style>
          <a:lnRef idx="1">
            <a:schemeClr val="dk1"/>
          </a:lnRef>
          <a:fillRef idx="0">
            <a:schemeClr val="dk1"/>
          </a:fillRef>
          <a:effectRef idx="0">
            <a:schemeClr val="dk1"/>
          </a:effectRef>
          <a:fontRef idx="minor">
            <a:schemeClr val="tx1"/>
          </a:fontRef>
        </p:style>
      </p:cxnSp>
      <p:cxnSp>
        <p:nvCxnSpPr>
          <p:cNvPr id="43" name="Connettore diritto 42">
            <a:extLst>
              <a:ext uri="{FF2B5EF4-FFF2-40B4-BE49-F238E27FC236}">
                <a16:creationId xmlns:a16="http://schemas.microsoft.com/office/drawing/2014/main" id="{359B17B9-C743-4824-B833-D7581FAF305F}"/>
              </a:ext>
            </a:extLst>
          </p:cNvPr>
          <p:cNvCxnSpPr>
            <a:cxnSpLocks/>
            <a:endCxn id="38" idx="0"/>
          </p:cNvCxnSpPr>
          <p:nvPr/>
        </p:nvCxnSpPr>
        <p:spPr>
          <a:xfrm flipH="1">
            <a:off x="10482587" y="5642601"/>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44" name="Connettore diritto 43">
            <a:extLst>
              <a:ext uri="{FF2B5EF4-FFF2-40B4-BE49-F238E27FC236}">
                <a16:creationId xmlns:a16="http://schemas.microsoft.com/office/drawing/2014/main" id="{0F00C14A-9A37-4845-8305-E8ECC71E51FD}"/>
              </a:ext>
            </a:extLst>
          </p:cNvPr>
          <p:cNvCxnSpPr>
            <a:cxnSpLocks/>
            <a:stCxn id="34" idx="2"/>
            <a:endCxn id="36" idx="0"/>
          </p:cNvCxnSpPr>
          <p:nvPr/>
        </p:nvCxnSpPr>
        <p:spPr>
          <a:xfrm>
            <a:off x="10499060" y="5301908"/>
            <a:ext cx="534681" cy="186229"/>
          </a:xfrm>
          <a:prstGeom prst="line">
            <a:avLst/>
          </a:prstGeom>
        </p:spPr>
        <p:style>
          <a:lnRef idx="1">
            <a:schemeClr val="dk1"/>
          </a:lnRef>
          <a:fillRef idx="0">
            <a:schemeClr val="dk1"/>
          </a:fillRef>
          <a:effectRef idx="0">
            <a:schemeClr val="dk1"/>
          </a:effectRef>
          <a:fontRef idx="minor">
            <a:schemeClr val="tx1"/>
          </a:fontRef>
        </p:style>
      </p:cxnSp>
      <p:cxnSp>
        <p:nvCxnSpPr>
          <p:cNvPr id="45" name="Connettore diritto 44">
            <a:extLst>
              <a:ext uri="{FF2B5EF4-FFF2-40B4-BE49-F238E27FC236}">
                <a16:creationId xmlns:a16="http://schemas.microsoft.com/office/drawing/2014/main" id="{EC77CA3C-B6D0-4C8F-92F9-0008CAB050D5}"/>
              </a:ext>
            </a:extLst>
          </p:cNvPr>
          <p:cNvCxnSpPr>
            <a:cxnSpLocks/>
            <a:stCxn id="36" idx="2"/>
            <a:endCxn id="39" idx="0"/>
          </p:cNvCxnSpPr>
          <p:nvPr/>
        </p:nvCxnSpPr>
        <p:spPr>
          <a:xfrm>
            <a:off x="11033740" y="5617403"/>
            <a:ext cx="385787" cy="318774"/>
          </a:xfrm>
          <a:prstGeom prst="line">
            <a:avLst/>
          </a:prstGeom>
        </p:spPr>
        <p:style>
          <a:lnRef idx="1">
            <a:schemeClr val="dk1"/>
          </a:lnRef>
          <a:fillRef idx="0">
            <a:schemeClr val="dk1"/>
          </a:fillRef>
          <a:effectRef idx="0">
            <a:schemeClr val="dk1"/>
          </a:effectRef>
          <a:fontRef idx="minor">
            <a:schemeClr val="tx1"/>
          </a:fontRef>
        </p:style>
      </p:cxnSp>
      <p:sp>
        <p:nvSpPr>
          <p:cNvPr id="46" name="Rettangolo 45">
            <a:extLst>
              <a:ext uri="{FF2B5EF4-FFF2-40B4-BE49-F238E27FC236}">
                <a16:creationId xmlns:a16="http://schemas.microsoft.com/office/drawing/2014/main" id="{635F27E6-D373-4E64-84FC-22FCC7539382}"/>
              </a:ext>
            </a:extLst>
          </p:cNvPr>
          <p:cNvSpPr/>
          <p:nvPr/>
        </p:nvSpPr>
        <p:spPr>
          <a:xfrm>
            <a:off x="9864828" y="360638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7" name="Rettangolo 46">
            <a:extLst>
              <a:ext uri="{FF2B5EF4-FFF2-40B4-BE49-F238E27FC236}">
                <a16:creationId xmlns:a16="http://schemas.microsoft.com/office/drawing/2014/main" id="{ED78AA2C-2427-4CE8-A6C0-44C38855D20A}"/>
              </a:ext>
            </a:extLst>
          </p:cNvPr>
          <p:cNvSpPr/>
          <p:nvPr/>
        </p:nvSpPr>
        <p:spPr>
          <a:xfrm>
            <a:off x="10922213" y="3916262"/>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Rettangolo 47">
            <a:extLst>
              <a:ext uri="{FF2B5EF4-FFF2-40B4-BE49-F238E27FC236}">
                <a16:creationId xmlns:a16="http://schemas.microsoft.com/office/drawing/2014/main" id="{99FFA6F0-3A1D-4D25-B891-0DAC4E87B0F9}"/>
              </a:ext>
            </a:extLst>
          </p:cNvPr>
          <p:cNvSpPr/>
          <p:nvPr/>
        </p:nvSpPr>
        <p:spPr>
          <a:xfrm>
            <a:off x="8942241" y="3916262"/>
            <a:ext cx="479866" cy="12926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9" name="Rettangolo 48">
            <a:extLst>
              <a:ext uri="{FF2B5EF4-FFF2-40B4-BE49-F238E27FC236}">
                <a16:creationId xmlns:a16="http://schemas.microsoft.com/office/drawing/2014/main" id="{25B5EFF3-63C1-4AE1-83AD-1053A2D34D21}"/>
              </a:ext>
            </a:extLst>
          </p:cNvPr>
          <p:cNvSpPr/>
          <p:nvPr/>
        </p:nvSpPr>
        <p:spPr>
          <a:xfrm>
            <a:off x="11456894" y="4231757"/>
            <a:ext cx="479866" cy="12926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0" name="Rettangolo 49">
            <a:extLst>
              <a:ext uri="{FF2B5EF4-FFF2-40B4-BE49-F238E27FC236}">
                <a16:creationId xmlns:a16="http://schemas.microsoft.com/office/drawing/2014/main" id="{107650BC-0CB5-45C6-937F-4E1E69BB6AE7}"/>
              </a:ext>
            </a:extLst>
          </p:cNvPr>
          <p:cNvSpPr/>
          <p:nvPr/>
        </p:nvSpPr>
        <p:spPr>
          <a:xfrm>
            <a:off x="10442347" y="4231758"/>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51" name="Connettore diritto 50">
            <a:extLst>
              <a:ext uri="{FF2B5EF4-FFF2-40B4-BE49-F238E27FC236}">
                <a16:creationId xmlns:a16="http://schemas.microsoft.com/office/drawing/2014/main" id="{A2230306-6F4E-40B2-AC60-A7E8180676EA}"/>
              </a:ext>
            </a:extLst>
          </p:cNvPr>
          <p:cNvCxnSpPr>
            <a:stCxn id="46" idx="2"/>
            <a:endCxn id="48" idx="0"/>
          </p:cNvCxnSpPr>
          <p:nvPr/>
        </p:nvCxnSpPr>
        <p:spPr>
          <a:xfrm flipH="1">
            <a:off x="9182174" y="3735650"/>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52" name="Connettore diritto 51">
            <a:extLst>
              <a:ext uri="{FF2B5EF4-FFF2-40B4-BE49-F238E27FC236}">
                <a16:creationId xmlns:a16="http://schemas.microsoft.com/office/drawing/2014/main" id="{140F967A-EDD7-498A-A470-E399514381C4}"/>
              </a:ext>
            </a:extLst>
          </p:cNvPr>
          <p:cNvCxnSpPr>
            <a:cxnSpLocks/>
            <a:stCxn id="46" idx="2"/>
            <a:endCxn id="47" idx="0"/>
          </p:cNvCxnSpPr>
          <p:nvPr/>
        </p:nvCxnSpPr>
        <p:spPr>
          <a:xfrm>
            <a:off x="10104761" y="3735650"/>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53" name="Connettore diritto 52">
            <a:extLst>
              <a:ext uri="{FF2B5EF4-FFF2-40B4-BE49-F238E27FC236}">
                <a16:creationId xmlns:a16="http://schemas.microsoft.com/office/drawing/2014/main" id="{CDDFF608-9AC8-4B9E-BAB6-86A01A4BCC4A}"/>
              </a:ext>
            </a:extLst>
          </p:cNvPr>
          <p:cNvCxnSpPr>
            <a:cxnSpLocks/>
            <a:stCxn id="47" idx="2"/>
            <a:endCxn id="50" idx="0"/>
          </p:cNvCxnSpPr>
          <p:nvPr/>
        </p:nvCxnSpPr>
        <p:spPr>
          <a:xfrm flipH="1">
            <a:off x="10682280" y="4045528"/>
            <a:ext cx="479866" cy="186230"/>
          </a:xfrm>
          <a:prstGeom prst="line">
            <a:avLst/>
          </a:prstGeom>
        </p:spPr>
        <p:style>
          <a:lnRef idx="1">
            <a:schemeClr val="dk1"/>
          </a:lnRef>
          <a:fillRef idx="0">
            <a:schemeClr val="dk1"/>
          </a:fillRef>
          <a:effectRef idx="0">
            <a:schemeClr val="dk1"/>
          </a:effectRef>
          <a:fontRef idx="minor">
            <a:schemeClr val="tx1"/>
          </a:fontRef>
        </p:style>
      </p:cxnSp>
      <p:cxnSp>
        <p:nvCxnSpPr>
          <p:cNvPr id="54" name="Connettore diritto 53">
            <a:extLst>
              <a:ext uri="{FF2B5EF4-FFF2-40B4-BE49-F238E27FC236}">
                <a16:creationId xmlns:a16="http://schemas.microsoft.com/office/drawing/2014/main" id="{9E528437-212C-4B0E-B2C1-C046BE0CAEA3}"/>
              </a:ext>
            </a:extLst>
          </p:cNvPr>
          <p:cNvCxnSpPr>
            <a:cxnSpLocks/>
            <a:stCxn id="47" idx="2"/>
            <a:endCxn id="49" idx="0"/>
          </p:cNvCxnSpPr>
          <p:nvPr/>
        </p:nvCxnSpPr>
        <p:spPr>
          <a:xfrm>
            <a:off x="11162146" y="4045528"/>
            <a:ext cx="534681" cy="186229"/>
          </a:xfrm>
          <a:prstGeom prst="line">
            <a:avLst/>
          </a:prstGeom>
        </p:spPr>
        <p:style>
          <a:lnRef idx="1">
            <a:schemeClr val="dk1"/>
          </a:lnRef>
          <a:fillRef idx="0">
            <a:schemeClr val="dk1"/>
          </a:fillRef>
          <a:effectRef idx="0">
            <a:schemeClr val="dk1"/>
          </a:effectRef>
          <a:fontRef idx="minor">
            <a:schemeClr val="tx1"/>
          </a:fontRef>
        </p:style>
      </p:cxnSp>
      <p:sp>
        <p:nvSpPr>
          <p:cNvPr id="55" name="Rettangolo 54">
            <a:extLst>
              <a:ext uri="{FF2B5EF4-FFF2-40B4-BE49-F238E27FC236}">
                <a16:creationId xmlns:a16="http://schemas.microsoft.com/office/drawing/2014/main" id="{9F98592C-8ED5-4B9D-986C-7053545EEEEF}"/>
              </a:ext>
            </a:extLst>
          </p:cNvPr>
          <p:cNvSpPr/>
          <p:nvPr/>
        </p:nvSpPr>
        <p:spPr>
          <a:xfrm>
            <a:off x="8690877" y="602952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6" name="Rettangolo 55">
            <a:extLst>
              <a:ext uri="{FF2B5EF4-FFF2-40B4-BE49-F238E27FC236}">
                <a16:creationId xmlns:a16="http://schemas.microsoft.com/office/drawing/2014/main" id="{B253B558-E9C5-4E10-8A38-BE4F03030A5A}"/>
              </a:ext>
            </a:extLst>
          </p:cNvPr>
          <p:cNvSpPr/>
          <p:nvPr/>
        </p:nvSpPr>
        <p:spPr>
          <a:xfrm>
            <a:off x="9653083" y="602952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57" name="Connettore diritto 56">
            <a:extLst>
              <a:ext uri="{FF2B5EF4-FFF2-40B4-BE49-F238E27FC236}">
                <a16:creationId xmlns:a16="http://schemas.microsoft.com/office/drawing/2014/main" id="{1A270792-530E-4491-ACA6-F92BF50814BB}"/>
              </a:ext>
            </a:extLst>
          </p:cNvPr>
          <p:cNvCxnSpPr>
            <a:cxnSpLocks/>
            <a:endCxn id="55" idx="0"/>
          </p:cNvCxnSpPr>
          <p:nvPr/>
        </p:nvCxnSpPr>
        <p:spPr>
          <a:xfrm flipH="1">
            <a:off x="8930810" y="5731276"/>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58" name="Connettore diritto 57">
            <a:extLst>
              <a:ext uri="{FF2B5EF4-FFF2-40B4-BE49-F238E27FC236}">
                <a16:creationId xmlns:a16="http://schemas.microsoft.com/office/drawing/2014/main" id="{CFF4105C-0AAF-4C75-AC8C-35900AD5D311}"/>
              </a:ext>
            </a:extLst>
          </p:cNvPr>
          <p:cNvCxnSpPr>
            <a:cxnSpLocks/>
            <a:endCxn id="56" idx="0"/>
          </p:cNvCxnSpPr>
          <p:nvPr/>
        </p:nvCxnSpPr>
        <p:spPr>
          <a:xfrm>
            <a:off x="9481963" y="5706079"/>
            <a:ext cx="411053" cy="323443"/>
          </a:xfrm>
          <a:prstGeom prst="line">
            <a:avLst/>
          </a:prstGeom>
        </p:spPr>
        <p:style>
          <a:lnRef idx="1">
            <a:schemeClr val="dk1"/>
          </a:lnRef>
          <a:fillRef idx="0">
            <a:schemeClr val="dk1"/>
          </a:fillRef>
          <a:effectRef idx="0">
            <a:schemeClr val="dk1"/>
          </a:effectRef>
          <a:fontRef idx="minor">
            <a:schemeClr val="tx1"/>
          </a:fontRef>
        </p:style>
      </p:cxnSp>
      <p:sp>
        <p:nvSpPr>
          <p:cNvPr id="59" name="Rettangolo 58">
            <a:extLst>
              <a:ext uri="{FF2B5EF4-FFF2-40B4-BE49-F238E27FC236}">
                <a16:creationId xmlns:a16="http://schemas.microsoft.com/office/drawing/2014/main" id="{41E025F6-E26E-48DE-A6D1-DC8954E7B7D6}"/>
              </a:ext>
            </a:extLst>
          </p:cNvPr>
          <p:cNvSpPr/>
          <p:nvPr/>
        </p:nvSpPr>
        <p:spPr>
          <a:xfrm>
            <a:off x="10660728" y="639430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0" name="Rettangolo 59">
            <a:extLst>
              <a:ext uri="{FF2B5EF4-FFF2-40B4-BE49-F238E27FC236}">
                <a16:creationId xmlns:a16="http://schemas.microsoft.com/office/drawing/2014/main" id="{30B1017F-4105-4F4E-AC95-A3199DE8AC83}"/>
              </a:ext>
            </a:extLst>
          </p:cNvPr>
          <p:cNvSpPr/>
          <p:nvPr/>
        </p:nvSpPr>
        <p:spPr>
          <a:xfrm>
            <a:off x="11622935" y="639430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61" name="Connettore diritto 60">
            <a:extLst>
              <a:ext uri="{FF2B5EF4-FFF2-40B4-BE49-F238E27FC236}">
                <a16:creationId xmlns:a16="http://schemas.microsoft.com/office/drawing/2014/main" id="{C20DC522-2BCC-4BD9-A957-7352D20B47B0}"/>
              </a:ext>
            </a:extLst>
          </p:cNvPr>
          <p:cNvCxnSpPr>
            <a:cxnSpLocks/>
            <a:endCxn id="59" idx="0"/>
          </p:cNvCxnSpPr>
          <p:nvPr/>
        </p:nvCxnSpPr>
        <p:spPr>
          <a:xfrm flipH="1">
            <a:off x="10900661" y="6096059"/>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62" name="Connettore diritto 61">
            <a:extLst>
              <a:ext uri="{FF2B5EF4-FFF2-40B4-BE49-F238E27FC236}">
                <a16:creationId xmlns:a16="http://schemas.microsoft.com/office/drawing/2014/main" id="{48F44421-D459-473C-B27B-054CF8016F2F}"/>
              </a:ext>
            </a:extLst>
          </p:cNvPr>
          <p:cNvCxnSpPr>
            <a:cxnSpLocks/>
            <a:endCxn id="60" idx="0"/>
          </p:cNvCxnSpPr>
          <p:nvPr/>
        </p:nvCxnSpPr>
        <p:spPr>
          <a:xfrm>
            <a:off x="11451815" y="6070861"/>
            <a:ext cx="411053" cy="323443"/>
          </a:xfrm>
          <a:prstGeom prst="line">
            <a:avLst/>
          </a:prstGeom>
        </p:spPr>
        <p:style>
          <a:lnRef idx="1">
            <a:schemeClr val="dk1"/>
          </a:lnRef>
          <a:fillRef idx="0">
            <a:schemeClr val="dk1"/>
          </a:fillRef>
          <a:effectRef idx="0">
            <a:schemeClr val="dk1"/>
          </a:effectRef>
          <a:fontRef idx="minor">
            <a:schemeClr val="tx1"/>
          </a:fontRef>
        </p:style>
      </p:cxnSp>
      <p:pic>
        <p:nvPicPr>
          <p:cNvPr id="63" name="Immagine 62">
            <a:extLst>
              <a:ext uri="{FF2B5EF4-FFF2-40B4-BE49-F238E27FC236}">
                <a16:creationId xmlns:a16="http://schemas.microsoft.com/office/drawing/2014/main" id="{619B96FE-3FEB-4CBD-9CC1-9ACA4825A170}"/>
              </a:ext>
            </a:extLst>
          </p:cNvPr>
          <p:cNvPicPr>
            <a:picLocks noChangeAspect="1"/>
          </p:cNvPicPr>
          <p:nvPr/>
        </p:nvPicPr>
        <p:blipFill>
          <a:blip r:embed="rId2"/>
          <a:stretch>
            <a:fillRect/>
          </a:stretch>
        </p:blipFill>
        <p:spPr>
          <a:xfrm>
            <a:off x="1692940" y="3814341"/>
            <a:ext cx="2207820" cy="1177689"/>
          </a:xfrm>
          <a:prstGeom prst="rect">
            <a:avLst/>
          </a:prstGeom>
        </p:spPr>
      </p:pic>
      <p:pic>
        <p:nvPicPr>
          <p:cNvPr id="64" name="Immagine 63">
            <a:extLst>
              <a:ext uri="{FF2B5EF4-FFF2-40B4-BE49-F238E27FC236}">
                <a16:creationId xmlns:a16="http://schemas.microsoft.com/office/drawing/2014/main" id="{AF131A08-15BC-4462-A7BB-EB1811960719}"/>
              </a:ext>
            </a:extLst>
          </p:cNvPr>
          <p:cNvPicPr>
            <a:picLocks noChangeAspect="1"/>
          </p:cNvPicPr>
          <p:nvPr/>
        </p:nvPicPr>
        <p:blipFill>
          <a:blip r:embed="rId3"/>
          <a:stretch>
            <a:fillRect/>
          </a:stretch>
        </p:blipFill>
        <p:spPr>
          <a:xfrm>
            <a:off x="5730245" y="2166233"/>
            <a:ext cx="1441367" cy="435487"/>
          </a:xfrm>
          <a:prstGeom prst="rect">
            <a:avLst/>
          </a:prstGeom>
        </p:spPr>
      </p:pic>
      <p:pic>
        <p:nvPicPr>
          <p:cNvPr id="65" name="Immagine 64">
            <a:extLst>
              <a:ext uri="{FF2B5EF4-FFF2-40B4-BE49-F238E27FC236}">
                <a16:creationId xmlns:a16="http://schemas.microsoft.com/office/drawing/2014/main" id="{37833734-C467-4324-A982-5E92A41C4F7F}"/>
              </a:ext>
            </a:extLst>
          </p:cNvPr>
          <p:cNvPicPr>
            <a:picLocks noChangeAspect="1"/>
          </p:cNvPicPr>
          <p:nvPr/>
        </p:nvPicPr>
        <p:blipFill>
          <a:blip r:embed="rId4"/>
          <a:stretch>
            <a:fillRect/>
          </a:stretch>
        </p:blipFill>
        <p:spPr>
          <a:xfrm>
            <a:off x="5730245" y="3827785"/>
            <a:ext cx="1441367" cy="435487"/>
          </a:xfrm>
          <a:prstGeom prst="rect">
            <a:avLst/>
          </a:prstGeom>
        </p:spPr>
      </p:pic>
      <p:pic>
        <p:nvPicPr>
          <p:cNvPr id="66" name="Immagine 65">
            <a:extLst>
              <a:ext uri="{FF2B5EF4-FFF2-40B4-BE49-F238E27FC236}">
                <a16:creationId xmlns:a16="http://schemas.microsoft.com/office/drawing/2014/main" id="{B0EB5A5C-3AED-4BE7-BEA7-4A08F895088F}"/>
              </a:ext>
            </a:extLst>
          </p:cNvPr>
          <p:cNvPicPr>
            <a:picLocks noChangeAspect="1"/>
          </p:cNvPicPr>
          <p:nvPr/>
        </p:nvPicPr>
        <p:blipFill>
          <a:blip r:embed="rId5"/>
          <a:stretch>
            <a:fillRect/>
          </a:stretch>
        </p:blipFill>
        <p:spPr>
          <a:xfrm>
            <a:off x="5730242" y="5399659"/>
            <a:ext cx="1441370" cy="435488"/>
          </a:xfrm>
          <a:prstGeom prst="rect">
            <a:avLst/>
          </a:prstGeom>
        </p:spPr>
      </p:pic>
      <p:sp>
        <p:nvSpPr>
          <p:cNvPr id="67" name="Freccia a destra 66">
            <a:extLst>
              <a:ext uri="{FF2B5EF4-FFF2-40B4-BE49-F238E27FC236}">
                <a16:creationId xmlns:a16="http://schemas.microsoft.com/office/drawing/2014/main" id="{E9BDAF8D-9DAB-47F9-B666-A23098B6B312}"/>
              </a:ext>
            </a:extLst>
          </p:cNvPr>
          <p:cNvSpPr/>
          <p:nvPr/>
        </p:nvSpPr>
        <p:spPr>
          <a:xfrm>
            <a:off x="7336342" y="2290861"/>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8" name="Freccia a destra 67">
            <a:extLst>
              <a:ext uri="{FF2B5EF4-FFF2-40B4-BE49-F238E27FC236}">
                <a16:creationId xmlns:a16="http://schemas.microsoft.com/office/drawing/2014/main" id="{D0057998-312A-4714-B194-005F754CD59A}"/>
              </a:ext>
            </a:extLst>
          </p:cNvPr>
          <p:cNvSpPr/>
          <p:nvPr/>
        </p:nvSpPr>
        <p:spPr>
          <a:xfrm>
            <a:off x="7341151" y="3869919"/>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9" name="Freccia a destra 68">
            <a:extLst>
              <a:ext uri="{FF2B5EF4-FFF2-40B4-BE49-F238E27FC236}">
                <a16:creationId xmlns:a16="http://schemas.microsoft.com/office/drawing/2014/main" id="{284A4327-FFDA-4E0F-A4E7-E07EC2D7C45E}"/>
              </a:ext>
            </a:extLst>
          </p:cNvPr>
          <p:cNvSpPr/>
          <p:nvPr/>
        </p:nvSpPr>
        <p:spPr>
          <a:xfrm>
            <a:off x="7338775" y="5532656"/>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70" name="Connettore diritto 69">
            <a:extLst>
              <a:ext uri="{FF2B5EF4-FFF2-40B4-BE49-F238E27FC236}">
                <a16:creationId xmlns:a16="http://schemas.microsoft.com/office/drawing/2014/main" id="{C68EE3B4-3DF8-4658-9EE0-A97D435B55A8}"/>
              </a:ext>
            </a:extLst>
          </p:cNvPr>
          <p:cNvCxnSpPr>
            <a:stCxn id="64" idx="1"/>
            <a:endCxn id="63" idx="3"/>
          </p:cNvCxnSpPr>
          <p:nvPr/>
        </p:nvCxnSpPr>
        <p:spPr>
          <a:xfrm flipH="1">
            <a:off x="3900760" y="2383977"/>
            <a:ext cx="1829485" cy="2019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6E44ED63-35DC-4673-9F56-30F3F990457C}"/>
              </a:ext>
            </a:extLst>
          </p:cNvPr>
          <p:cNvCxnSpPr>
            <a:stCxn id="63" idx="3"/>
            <a:endCxn id="66" idx="1"/>
          </p:cNvCxnSpPr>
          <p:nvPr/>
        </p:nvCxnSpPr>
        <p:spPr>
          <a:xfrm>
            <a:off x="3900760" y="4403186"/>
            <a:ext cx="1829482" cy="1214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62CFD97A-8C10-4DD3-82AC-F3E074E96399}"/>
              </a:ext>
            </a:extLst>
          </p:cNvPr>
          <p:cNvCxnSpPr>
            <a:stCxn id="63" idx="3"/>
            <a:endCxn id="65" idx="1"/>
          </p:cNvCxnSpPr>
          <p:nvPr/>
        </p:nvCxnSpPr>
        <p:spPr>
          <a:xfrm flipV="1">
            <a:off x="3900760" y="4045529"/>
            <a:ext cx="1829485" cy="357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954446A7-E708-4EBB-814D-53C389841204}"/>
              </a:ext>
            </a:extLst>
          </p:cNvPr>
          <p:cNvCxnSpPr>
            <a:cxnSpLocks/>
            <a:stCxn id="63" idx="3"/>
            <a:endCxn id="6" idx="1"/>
          </p:cNvCxnSpPr>
          <p:nvPr/>
        </p:nvCxnSpPr>
        <p:spPr>
          <a:xfrm>
            <a:off x="3900760" y="4403186"/>
            <a:ext cx="1839249" cy="369074"/>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e 5">
            <a:extLst>
              <a:ext uri="{FF2B5EF4-FFF2-40B4-BE49-F238E27FC236}">
                <a16:creationId xmlns:a16="http://schemas.microsoft.com/office/drawing/2014/main" id="{8CB6ED55-D1A2-45EE-AFBB-71AFBDD1465E}"/>
              </a:ext>
            </a:extLst>
          </p:cNvPr>
          <p:cNvSpPr/>
          <p:nvPr/>
        </p:nvSpPr>
        <p:spPr>
          <a:xfrm>
            <a:off x="5730245" y="476556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a:extLst>
              <a:ext uri="{FF2B5EF4-FFF2-40B4-BE49-F238E27FC236}">
                <a16:creationId xmlns:a16="http://schemas.microsoft.com/office/drawing/2014/main" id="{74E41552-6387-4695-8090-29AE2369F4FF}"/>
              </a:ext>
            </a:extLst>
          </p:cNvPr>
          <p:cNvSpPr/>
          <p:nvPr/>
        </p:nvSpPr>
        <p:spPr>
          <a:xfrm>
            <a:off x="5882645"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a:extLst>
              <a:ext uri="{FF2B5EF4-FFF2-40B4-BE49-F238E27FC236}">
                <a16:creationId xmlns:a16="http://schemas.microsoft.com/office/drawing/2014/main" id="{C4DF7501-946F-4921-8168-15F4A203DC16}"/>
              </a:ext>
            </a:extLst>
          </p:cNvPr>
          <p:cNvSpPr/>
          <p:nvPr/>
        </p:nvSpPr>
        <p:spPr>
          <a:xfrm>
            <a:off x="6003632"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a:extLst>
              <a:ext uri="{FF2B5EF4-FFF2-40B4-BE49-F238E27FC236}">
                <a16:creationId xmlns:a16="http://schemas.microsoft.com/office/drawing/2014/main" id="{3DD02E3C-BBC0-4E4F-B2BF-34E75668CC9A}"/>
              </a:ext>
            </a:extLst>
          </p:cNvPr>
          <p:cNvSpPr/>
          <p:nvPr/>
        </p:nvSpPr>
        <p:spPr>
          <a:xfrm>
            <a:off x="6121700" y="4762886"/>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a:extLst>
              <a:ext uri="{FF2B5EF4-FFF2-40B4-BE49-F238E27FC236}">
                <a16:creationId xmlns:a16="http://schemas.microsoft.com/office/drawing/2014/main" id="{062A7378-F2E2-4D65-80A9-9ABA3C5022F4}"/>
              </a:ext>
            </a:extLst>
          </p:cNvPr>
          <p:cNvSpPr/>
          <p:nvPr/>
        </p:nvSpPr>
        <p:spPr>
          <a:xfrm>
            <a:off x="6255938" y="4762886"/>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a:extLst>
              <a:ext uri="{FF2B5EF4-FFF2-40B4-BE49-F238E27FC236}">
                <a16:creationId xmlns:a16="http://schemas.microsoft.com/office/drawing/2014/main" id="{61064B5C-81E3-4D49-8F6E-04EBCD8A577D}"/>
              </a:ext>
            </a:extLst>
          </p:cNvPr>
          <p:cNvSpPr/>
          <p:nvPr/>
        </p:nvSpPr>
        <p:spPr>
          <a:xfrm>
            <a:off x="6393165" y="476288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a:extLst>
              <a:ext uri="{FF2B5EF4-FFF2-40B4-BE49-F238E27FC236}">
                <a16:creationId xmlns:a16="http://schemas.microsoft.com/office/drawing/2014/main" id="{8452D996-F626-46D4-8882-5D5E4307DFC3}"/>
              </a:ext>
            </a:extLst>
          </p:cNvPr>
          <p:cNvSpPr/>
          <p:nvPr/>
        </p:nvSpPr>
        <p:spPr>
          <a:xfrm>
            <a:off x="6520566"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a:extLst>
              <a:ext uri="{FF2B5EF4-FFF2-40B4-BE49-F238E27FC236}">
                <a16:creationId xmlns:a16="http://schemas.microsoft.com/office/drawing/2014/main" id="{123BED5D-D33A-4104-B76D-54C44E87A76D}"/>
              </a:ext>
            </a:extLst>
          </p:cNvPr>
          <p:cNvSpPr/>
          <p:nvPr/>
        </p:nvSpPr>
        <p:spPr>
          <a:xfrm>
            <a:off x="6650793" y="4762884"/>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a:extLst>
              <a:ext uri="{FF2B5EF4-FFF2-40B4-BE49-F238E27FC236}">
                <a16:creationId xmlns:a16="http://schemas.microsoft.com/office/drawing/2014/main" id="{04A793A9-0909-44C9-9755-04E032DC7F1E}"/>
              </a:ext>
            </a:extLst>
          </p:cNvPr>
          <p:cNvSpPr/>
          <p:nvPr/>
        </p:nvSpPr>
        <p:spPr>
          <a:xfrm>
            <a:off x="6780027"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a:extLst>
              <a:ext uri="{FF2B5EF4-FFF2-40B4-BE49-F238E27FC236}">
                <a16:creationId xmlns:a16="http://schemas.microsoft.com/office/drawing/2014/main" id="{C84147C9-3AAC-4B90-BD1C-F3E8696E7147}"/>
              </a:ext>
            </a:extLst>
          </p:cNvPr>
          <p:cNvSpPr/>
          <p:nvPr/>
        </p:nvSpPr>
        <p:spPr>
          <a:xfrm>
            <a:off x="6923347" y="4768008"/>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a:extLst>
              <a:ext uri="{FF2B5EF4-FFF2-40B4-BE49-F238E27FC236}">
                <a16:creationId xmlns:a16="http://schemas.microsoft.com/office/drawing/2014/main" id="{C21A0D11-30A2-4F28-A171-8D1D64238D8F}"/>
              </a:ext>
            </a:extLst>
          </p:cNvPr>
          <p:cNvSpPr/>
          <p:nvPr/>
        </p:nvSpPr>
        <p:spPr>
          <a:xfrm>
            <a:off x="7080449" y="476556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12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par>
                                <p:cTn id="104" presetID="10" presetClass="entr" presetSubtype="0" fill="hold"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childTnLst>
                                </p:cTn>
                              </p:par>
                              <p:par>
                                <p:cTn id="107" presetID="10" presetClass="entr" presetSubtype="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500"/>
                                        <p:tgtEl>
                                          <p:spTgt spid="4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fade">
                                      <p:cBhvr>
                                        <p:cTn id="118" dur="500"/>
                                        <p:tgtEl>
                                          <p:spTgt spid="4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fade">
                                      <p:cBhvr>
                                        <p:cTn id="124" dur="500"/>
                                        <p:tgtEl>
                                          <p:spTgt spid="50"/>
                                        </p:tgtEl>
                                      </p:cBhvr>
                                    </p:animEffect>
                                  </p:childTnLst>
                                </p:cTn>
                              </p:par>
                              <p:par>
                                <p:cTn id="125" presetID="10" presetClass="entr" presetSubtype="0" fill="hold"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500"/>
                                        <p:tgtEl>
                                          <p:spTgt spid="51"/>
                                        </p:tgtEl>
                                      </p:cBhvr>
                                    </p:animEffect>
                                  </p:childTnLst>
                                </p:cTn>
                              </p:par>
                              <p:par>
                                <p:cTn id="128" presetID="10" presetClass="entr" presetSubtype="0" fill="hold"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fade">
                                      <p:cBhvr>
                                        <p:cTn id="130" dur="500"/>
                                        <p:tgtEl>
                                          <p:spTgt spid="52"/>
                                        </p:tgtEl>
                                      </p:cBhvr>
                                    </p:animEffect>
                                  </p:childTnLst>
                                </p:cTn>
                              </p:par>
                              <p:par>
                                <p:cTn id="131" presetID="10"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500"/>
                                        <p:tgtEl>
                                          <p:spTgt spid="5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fade">
                                      <p:cBhvr>
                                        <p:cTn id="142" dur="500"/>
                                        <p:tgtEl>
                                          <p:spTgt spid="56"/>
                                        </p:tgtEl>
                                      </p:cBhvr>
                                    </p:animEffect>
                                  </p:childTnLst>
                                </p:cTn>
                              </p:par>
                              <p:par>
                                <p:cTn id="143" presetID="10" presetClass="entr" presetSubtype="0" fill="hold"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500"/>
                                        <p:tgtEl>
                                          <p:spTgt spid="57"/>
                                        </p:tgtEl>
                                      </p:cBhvr>
                                    </p:animEffect>
                                  </p:childTnLst>
                                </p:cTn>
                              </p:par>
                              <p:par>
                                <p:cTn id="146" presetID="10" presetClass="entr" presetSubtype="0" fill="hold" nodeType="withEffect">
                                  <p:stCondLst>
                                    <p:cond delay="0"/>
                                  </p:stCondLst>
                                  <p:childTnLst>
                                    <p:set>
                                      <p:cBhvr>
                                        <p:cTn id="147" dur="1" fill="hold">
                                          <p:stCondLst>
                                            <p:cond delay="0"/>
                                          </p:stCondLst>
                                        </p:cTn>
                                        <p:tgtEl>
                                          <p:spTgt spid="58"/>
                                        </p:tgtEl>
                                        <p:attrNameLst>
                                          <p:attrName>style.visibility</p:attrName>
                                        </p:attrNameLst>
                                      </p:cBhvr>
                                      <p:to>
                                        <p:strVal val="visible"/>
                                      </p:to>
                                    </p:set>
                                    <p:animEffect transition="in" filter="fade">
                                      <p:cBhvr>
                                        <p:cTn id="148" dur="500"/>
                                        <p:tgtEl>
                                          <p:spTgt spid="5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500"/>
                                        <p:tgtEl>
                                          <p:spTgt spid="59"/>
                                        </p:tgtEl>
                                      </p:cBhvr>
                                    </p:animEffect>
                                  </p:childTnLst>
                                </p:cTn>
                              </p:par>
                              <p:par>
                                <p:cTn id="152" presetID="10" presetClass="entr" presetSubtype="0" fill="hold" nodeType="with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fade">
                                      <p:cBhvr>
                                        <p:cTn id="154" dur="500"/>
                                        <p:tgtEl>
                                          <p:spTgt spid="6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animEffect transition="in" filter="fade">
                                      <p:cBhvr>
                                        <p:cTn id="157" dur="500"/>
                                        <p:tgtEl>
                                          <p:spTgt spid="4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0"/>
                                        </p:tgtEl>
                                        <p:attrNameLst>
                                          <p:attrName>style.visibility</p:attrName>
                                        </p:attrNameLst>
                                      </p:cBhvr>
                                      <p:to>
                                        <p:strVal val="visible"/>
                                      </p:to>
                                    </p:set>
                                    <p:animEffect transition="in" filter="fade">
                                      <p:cBhvr>
                                        <p:cTn id="160" dur="500"/>
                                        <p:tgtEl>
                                          <p:spTgt spid="20"/>
                                        </p:tgtEl>
                                      </p:cBhvr>
                                    </p:animEffect>
                                  </p:childTnLst>
                                </p:cTn>
                              </p:par>
                              <p:par>
                                <p:cTn id="161" presetID="10" presetClass="entr" presetSubtype="0" fill="hold" nodeType="withEffect">
                                  <p:stCondLst>
                                    <p:cond delay="0"/>
                                  </p:stCondLst>
                                  <p:childTnLst>
                                    <p:set>
                                      <p:cBhvr>
                                        <p:cTn id="162" dur="1" fill="hold">
                                          <p:stCondLst>
                                            <p:cond delay="0"/>
                                          </p:stCondLst>
                                        </p:cTn>
                                        <p:tgtEl>
                                          <p:spTgt spid="29"/>
                                        </p:tgtEl>
                                        <p:attrNameLst>
                                          <p:attrName>style.visibility</p:attrName>
                                        </p:attrNameLst>
                                      </p:cBhvr>
                                      <p:to>
                                        <p:strVal val="visible"/>
                                      </p:to>
                                    </p:set>
                                    <p:animEffect transition="in" filter="fade">
                                      <p:cBhvr>
                                        <p:cTn id="163" dur="500"/>
                                        <p:tgtEl>
                                          <p:spTgt spid="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500"/>
                                        <p:tgtEl>
                                          <p:spTgt spid="6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7"/>
                                        </p:tgtEl>
                                        <p:attrNameLst>
                                          <p:attrName>style.visibility</p:attrName>
                                        </p:attrNameLst>
                                      </p:cBhvr>
                                      <p:to>
                                        <p:strVal val="visible"/>
                                      </p:to>
                                    </p:set>
                                    <p:animEffect transition="in" filter="fade">
                                      <p:cBhvr>
                                        <p:cTn id="169" dur="500"/>
                                        <p:tgtEl>
                                          <p:spTgt spid="6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500"/>
                                        <p:tgtEl>
                                          <p:spTgt spid="68"/>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69"/>
                                        </p:tgtEl>
                                        <p:attrNameLst>
                                          <p:attrName>style.visibility</p:attrName>
                                        </p:attrNameLst>
                                      </p:cBhvr>
                                      <p:to>
                                        <p:strVal val="visible"/>
                                      </p:to>
                                    </p:set>
                                    <p:animEffect transition="in" filter="fade">
                                      <p:cBhvr>
                                        <p:cTn id="17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3" grpId="0" animBg="1"/>
      <p:bldP spid="34" grpId="0" animBg="1"/>
      <p:bldP spid="35" grpId="0" animBg="1"/>
      <p:bldP spid="36" grpId="0" animBg="1"/>
      <p:bldP spid="37" grpId="0" animBg="1"/>
      <p:bldP spid="38" grpId="0" animBg="1"/>
      <p:bldP spid="39" grpId="0" animBg="1"/>
      <p:bldP spid="46" grpId="0" animBg="1"/>
      <p:bldP spid="47" grpId="0" animBg="1"/>
      <p:bldP spid="48" grpId="0" animBg="1"/>
      <p:bldP spid="49" grpId="0" animBg="1"/>
      <p:bldP spid="50" grpId="0" animBg="1"/>
      <p:bldP spid="55" grpId="0" animBg="1"/>
      <p:bldP spid="56" grpId="0" animBg="1"/>
      <p:bldP spid="59" grpId="0" animBg="1"/>
      <p:bldP spid="60" grpId="0" animBg="1"/>
      <p:bldP spid="67" grpId="0" animBg="1"/>
      <p:bldP spid="68" grpId="0" animBg="1"/>
      <p:bldP spid="6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7367" y="916825"/>
            <a:ext cx="5338198" cy="464602"/>
          </a:xfrm>
        </p:spPr>
        <p:txBody>
          <a:bodyPr/>
          <a:lstStyle/>
          <a:p>
            <a:r>
              <a:rPr lang="it-IT" sz="3200" dirty="0" err="1"/>
              <a:t>Different</a:t>
            </a:r>
            <a:r>
              <a:rPr lang="it-IT" sz="3200" dirty="0"/>
              <a:t> </a:t>
            </a:r>
            <a:r>
              <a:rPr lang="it-IT" sz="3200" dirty="0" err="1"/>
              <a:t>bootstrapped</a:t>
            </a:r>
            <a:r>
              <a:rPr lang="it-IT" sz="3200" dirty="0"/>
              <a:t> training datasets</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38312" y="1896585"/>
            <a:ext cx="5047590" cy="2737928"/>
          </a:xfrm>
        </p:spPr>
        <p:txBody>
          <a:bodyPr/>
          <a:lstStyle/>
          <a:p>
            <a:pPr indent="0" algn="just">
              <a:lnSpc>
                <a:spcPct val="150000"/>
              </a:lnSpc>
            </a:pPr>
            <a:r>
              <a:rPr lang="en-US" sz="1500" dirty="0">
                <a:solidFill>
                  <a:srgbClr val="292929"/>
                </a:solidFill>
                <a:latin typeface="Arial" panose="020B0604020202020204" pitchFamily="34" charset="0"/>
              </a:rPr>
              <a:t>An important feature of random forests is that not all available predictors will be used for the construction of each tree. But each time only a random subset of inputs will be used.</a:t>
            </a:r>
          </a:p>
          <a:p>
            <a:pPr indent="0" algn="just">
              <a:lnSpc>
                <a:spcPct val="150000"/>
              </a:lnSpc>
            </a:pPr>
            <a:r>
              <a:rPr lang="en-US" sz="1500" dirty="0">
                <a:solidFill>
                  <a:srgbClr val="292929"/>
                </a:solidFill>
                <a:latin typeface="Arial" panose="020B0604020202020204" pitchFamily="34" charset="0"/>
              </a:rPr>
              <a:t>The number of this subset is usually equal to the square root of the number of all available predictors.</a:t>
            </a:r>
            <a:endParaRPr lang="it-IT" sz="1500" dirty="0">
              <a:solidFill>
                <a:srgbClr val="292929"/>
              </a:solidFill>
              <a:latin typeface="Arial" panose="020B0604020202020204" pitchFamily="34" charset="0"/>
            </a:endParaRPr>
          </a:p>
        </p:txBody>
      </p:sp>
      <p:sp>
        <p:nvSpPr>
          <p:cNvPr id="8" name="Rettangolo 7">
            <a:extLst>
              <a:ext uri="{FF2B5EF4-FFF2-40B4-BE49-F238E27FC236}">
                <a16:creationId xmlns:a16="http://schemas.microsoft.com/office/drawing/2014/main" id="{F1BE18C1-0898-4DA7-9D06-543DAC7C2AF0}"/>
              </a:ext>
            </a:extLst>
          </p:cNvPr>
          <p:cNvSpPr/>
          <p:nvPr/>
        </p:nvSpPr>
        <p:spPr>
          <a:xfrm>
            <a:off x="9660669" y="1685360"/>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9" name="Rettangolo 8">
            <a:extLst>
              <a:ext uri="{FF2B5EF4-FFF2-40B4-BE49-F238E27FC236}">
                <a16:creationId xmlns:a16="http://schemas.microsoft.com/office/drawing/2014/main" id="{ADCCA4D6-67A1-4439-B339-EC53C28083F4}"/>
              </a:ext>
            </a:extLst>
          </p:cNvPr>
          <p:cNvSpPr/>
          <p:nvPr/>
        </p:nvSpPr>
        <p:spPr>
          <a:xfrm>
            <a:off x="10718054" y="199523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 name="Rettangolo 9">
            <a:extLst>
              <a:ext uri="{FF2B5EF4-FFF2-40B4-BE49-F238E27FC236}">
                <a16:creationId xmlns:a16="http://schemas.microsoft.com/office/drawing/2014/main" id="{80F94F74-A34A-4126-BD87-A4DAD279D3DB}"/>
              </a:ext>
            </a:extLst>
          </p:cNvPr>
          <p:cNvSpPr/>
          <p:nvPr/>
        </p:nvSpPr>
        <p:spPr>
          <a:xfrm>
            <a:off x="8738082" y="199523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Rettangolo 10">
            <a:extLst>
              <a:ext uri="{FF2B5EF4-FFF2-40B4-BE49-F238E27FC236}">
                <a16:creationId xmlns:a16="http://schemas.microsoft.com/office/drawing/2014/main" id="{B201F01F-6A2D-47C8-A3DF-75104E9069C4}"/>
              </a:ext>
            </a:extLst>
          </p:cNvPr>
          <p:cNvSpPr/>
          <p:nvPr/>
        </p:nvSpPr>
        <p:spPr>
          <a:xfrm>
            <a:off x="8316599" y="231073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Rettangolo 11">
            <a:extLst>
              <a:ext uri="{FF2B5EF4-FFF2-40B4-BE49-F238E27FC236}">
                <a16:creationId xmlns:a16="http://schemas.microsoft.com/office/drawing/2014/main" id="{EF2666FC-60F4-44B2-B107-0B5EEC33CD85}"/>
              </a:ext>
            </a:extLst>
          </p:cNvPr>
          <p:cNvSpPr/>
          <p:nvPr/>
        </p:nvSpPr>
        <p:spPr>
          <a:xfrm>
            <a:off x="9191253" y="2311391"/>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Rettangolo 12">
            <a:extLst>
              <a:ext uri="{FF2B5EF4-FFF2-40B4-BE49-F238E27FC236}">
                <a16:creationId xmlns:a16="http://schemas.microsoft.com/office/drawing/2014/main" id="{121EFD84-C3BF-4929-8AA8-CB7EF3BE7987}"/>
              </a:ext>
            </a:extLst>
          </p:cNvPr>
          <p:cNvSpPr/>
          <p:nvPr/>
        </p:nvSpPr>
        <p:spPr>
          <a:xfrm>
            <a:off x="7836732" y="263483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4" name="Rettangolo 13">
            <a:extLst>
              <a:ext uri="{FF2B5EF4-FFF2-40B4-BE49-F238E27FC236}">
                <a16:creationId xmlns:a16="http://schemas.microsoft.com/office/drawing/2014/main" id="{EBADE2C6-D5D8-4D04-B6A9-01662F6C870E}"/>
              </a:ext>
            </a:extLst>
          </p:cNvPr>
          <p:cNvSpPr/>
          <p:nvPr/>
        </p:nvSpPr>
        <p:spPr>
          <a:xfrm>
            <a:off x="8743836" y="2621269"/>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5" name="Rettangolo 14">
            <a:extLst>
              <a:ext uri="{FF2B5EF4-FFF2-40B4-BE49-F238E27FC236}">
                <a16:creationId xmlns:a16="http://schemas.microsoft.com/office/drawing/2014/main" id="{FC3AA47F-71CC-46B8-ABA8-C0F6A90E6064}"/>
              </a:ext>
            </a:extLst>
          </p:cNvPr>
          <p:cNvSpPr/>
          <p:nvPr/>
        </p:nvSpPr>
        <p:spPr>
          <a:xfrm>
            <a:off x="11252735" y="2310733"/>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Rettangolo 15">
            <a:extLst>
              <a:ext uri="{FF2B5EF4-FFF2-40B4-BE49-F238E27FC236}">
                <a16:creationId xmlns:a16="http://schemas.microsoft.com/office/drawing/2014/main" id="{B20B08E5-C9C0-4105-8C95-60C4DB4EB3D2}"/>
              </a:ext>
            </a:extLst>
          </p:cNvPr>
          <p:cNvSpPr/>
          <p:nvPr/>
        </p:nvSpPr>
        <p:spPr>
          <a:xfrm>
            <a:off x="10238189" y="231073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7" name="Rettangolo 16">
            <a:extLst>
              <a:ext uri="{FF2B5EF4-FFF2-40B4-BE49-F238E27FC236}">
                <a16:creationId xmlns:a16="http://schemas.microsoft.com/office/drawing/2014/main" id="{F5F8BE49-6F5B-4BE4-A08D-441B5DF48956}"/>
              </a:ext>
            </a:extLst>
          </p:cNvPr>
          <p:cNvSpPr/>
          <p:nvPr/>
        </p:nvSpPr>
        <p:spPr>
          <a:xfrm>
            <a:off x="8349047" y="293610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Rettangolo 17">
            <a:extLst>
              <a:ext uri="{FF2B5EF4-FFF2-40B4-BE49-F238E27FC236}">
                <a16:creationId xmlns:a16="http://schemas.microsoft.com/office/drawing/2014/main" id="{1D20C496-51CA-46BE-B550-C3D35B595C41}"/>
              </a:ext>
            </a:extLst>
          </p:cNvPr>
          <p:cNvSpPr/>
          <p:nvPr/>
        </p:nvSpPr>
        <p:spPr>
          <a:xfrm>
            <a:off x="9223702" y="2936765"/>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9" name="Rettangolo 18">
            <a:extLst>
              <a:ext uri="{FF2B5EF4-FFF2-40B4-BE49-F238E27FC236}">
                <a16:creationId xmlns:a16="http://schemas.microsoft.com/office/drawing/2014/main" id="{9C098094-8F12-4CD2-A15E-81ABAB693EF3}"/>
              </a:ext>
            </a:extLst>
          </p:cNvPr>
          <p:cNvSpPr/>
          <p:nvPr/>
        </p:nvSpPr>
        <p:spPr>
          <a:xfrm>
            <a:off x="10701582" y="276344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0" name="Rettangolo 19">
            <a:extLst>
              <a:ext uri="{FF2B5EF4-FFF2-40B4-BE49-F238E27FC236}">
                <a16:creationId xmlns:a16="http://schemas.microsoft.com/office/drawing/2014/main" id="{306934B7-7921-412C-AE75-D5432AA16DD9}"/>
              </a:ext>
            </a:extLst>
          </p:cNvPr>
          <p:cNvSpPr/>
          <p:nvPr/>
        </p:nvSpPr>
        <p:spPr>
          <a:xfrm>
            <a:off x="11663789" y="276344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21" name="Connettore diritto 20">
            <a:extLst>
              <a:ext uri="{FF2B5EF4-FFF2-40B4-BE49-F238E27FC236}">
                <a16:creationId xmlns:a16="http://schemas.microsoft.com/office/drawing/2014/main" id="{D9BBA793-060D-439D-ACB3-F810AC9D99B0}"/>
              </a:ext>
            </a:extLst>
          </p:cNvPr>
          <p:cNvCxnSpPr>
            <a:stCxn id="8" idx="2"/>
            <a:endCxn id="10" idx="0"/>
          </p:cNvCxnSpPr>
          <p:nvPr/>
        </p:nvCxnSpPr>
        <p:spPr>
          <a:xfrm flipH="1">
            <a:off x="8978015" y="1814625"/>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22" name="Connettore diritto 21">
            <a:extLst>
              <a:ext uri="{FF2B5EF4-FFF2-40B4-BE49-F238E27FC236}">
                <a16:creationId xmlns:a16="http://schemas.microsoft.com/office/drawing/2014/main" id="{AA7D2679-5B85-46FE-9370-E9FD1400C300}"/>
              </a:ext>
            </a:extLst>
          </p:cNvPr>
          <p:cNvCxnSpPr>
            <a:cxnSpLocks/>
            <a:stCxn id="8" idx="2"/>
            <a:endCxn id="9" idx="0"/>
          </p:cNvCxnSpPr>
          <p:nvPr/>
        </p:nvCxnSpPr>
        <p:spPr>
          <a:xfrm>
            <a:off x="9900603" y="1814625"/>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23" name="Connettore diritto 22">
            <a:extLst>
              <a:ext uri="{FF2B5EF4-FFF2-40B4-BE49-F238E27FC236}">
                <a16:creationId xmlns:a16="http://schemas.microsoft.com/office/drawing/2014/main" id="{D0CA95F4-FF8A-4374-A3AC-71BD5B3FA9CC}"/>
              </a:ext>
            </a:extLst>
          </p:cNvPr>
          <p:cNvCxnSpPr>
            <a:cxnSpLocks/>
            <a:stCxn id="10" idx="2"/>
            <a:endCxn id="11" idx="0"/>
          </p:cNvCxnSpPr>
          <p:nvPr/>
        </p:nvCxnSpPr>
        <p:spPr>
          <a:xfrm flipH="1">
            <a:off x="8556531" y="2124504"/>
            <a:ext cx="421484" cy="186230"/>
          </a:xfrm>
          <a:prstGeom prst="line">
            <a:avLst/>
          </a:prstGeom>
        </p:spPr>
        <p:style>
          <a:lnRef idx="1">
            <a:schemeClr val="dk1"/>
          </a:lnRef>
          <a:fillRef idx="0">
            <a:schemeClr val="dk1"/>
          </a:fillRef>
          <a:effectRef idx="0">
            <a:schemeClr val="dk1"/>
          </a:effectRef>
          <a:fontRef idx="minor">
            <a:schemeClr val="tx1"/>
          </a:fontRef>
        </p:style>
      </p:cxnSp>
      <p:cxnSp>
        <p:nvCxnSpPr>
          <p:cNvPr id="24" name="Connettore diritto 23">
            <a:extLst>
              <a:ext uri="{FF2B5EF4-FFF2-40B4-BE49-F238E27FC236}">
                <a16:creationId xmlns:a16="http://schemas.microsoft.com/office/drawing/2014/main" id="{4BB520D8-5DC0-43BF-A33D-C973B338726A}"/>
              </a:ext>
            </a:extLst>
          </p:cNvPr>
          <p:cNvCxnSpPr>
            <a:cxnSpLocks/>
            <a:stCxn id="9" idx="2"/>
            <a:endCxn id="16" idx="0"/>
          </p:cNvCxnSpPr>
          <p:nvPr/>
        </p:nvCxnSpPr>
        <p:spPr>
          <a:xfrm flipH="1">
            <a:off x="10478122" y="2124503"/>
            <a:ext cx="479866" cy="186230"/>
          </a:xfrm>
          <a:prstGeom prst="line">
            <a:avLst/>
          </a:prstGeom>
        </p:spPr>
        <p:style>
          <a:lnRef idx="1">
            <a:schemeClr val="dk1"/>
          </a:lnRef>
          <a:fillRef idx="0">
            <a:schemeClr val="dk1"/>
          </a:fillRef>
          <a:effectRef idx="0">
            <a:schemeClr val="dk1"/>
          </a:effectRef>
          <a:fontRef idx="minor">
            <a:schemeClr val="tx1"/>
          </a:fontRef>
        </p:style>
      </p:cxnSp>
      <p:cxnSp>
        <p:nvCxnSpPr>
          <p:cNvPr id="25" name="Connettore diritto 24">
            <a:extLst>
              <a:ext uri="{FF2B5EF4-FFF2-40B4-BE49-F238E27FC236}">
                <a16:creationId xmlns:a16="http://schemas.microsoft.com/office/drawing/2014/main" id="{0E55CAF8-3170-4538-8A9F-FE0FB6F4B89A}"/>
              </a:ext>
            </a:extLst>
          </p:cNvPr>
          <p:cNvCxnSpPr>
            <a:cxnSpLocks/>
            <a:stCxn id="11" idx="2"/>
            <a:endCxn id="13" idx="0"/>
          </p:cNvCxnSpPr>
          <p:nvPr/>
        </p:nvCxnSpPr>
        <p:spPr>
          <a:xfrm flipH="1">
            <a:off x="8076665" y="2440001"/>
            <a:ext cx="479867" cy="194831"/>
          </a:xfrm>
          <a:prstGeom prst="line">
            <a:avLst/>
          </a:prstGeom>
        </p:spPr>
        <p:style>
          <a:lnRef idx="1">
            <a:schemeClr val="dk1"/>
          </a:lnRef>
          <a:fillRef idx="0">
            <a:schemeClr val="dk1"/>
          </a:fillRef>
          <a:effectRef idx="0">
            <a:schemeClr val="dk1"/>
          </a:effectRef>
          <a:fontRef idx="minor">
            <a:schemeClr val="tx1"/>
          </a:fontRef>
        </p:style>
      </p:cxnSp>
      <p:cxnSp>
        <p:nvCxnSpPr>
          <p:cNvPr id="26" name="Connettore diritto 25">
            <a:extLst>
              <a:ext uri="{FF2B5EF4-FFF2-40B4-BE49-F238E27FC236}">
                <a16:creationId xmlns:a16="http://schemas.microsoft.com/office/drawing/2014/main" id="{4D8240FC-BC7C-4BA6-8CBA-AF2FEC3AD72E}"/>
              </a:ext>
            </a:extLst>
          </p:cNvPr>
          <p:cNvCxnSpPr>
            <a:cxnSpLocks/>
            <a:stCxn id="14" idx="2"/>
            <a:endCxn id="17" idx="0"/>
          </p:cNvCxnSpPr>
          <p:nvPr/>
        </p:nvCxnSpPr>
        <p:spPr>
          <a:xfrm flipH="1">
            <a:off x="8588981" y="2750535"/>
            <a:ext cx="394789" cy="185574"/>
          </a:xfrm>
          <a:prstGeom prst="line">
            <a:avLst/>
          </a:prstGeom>
        </p:spPr>
        <p:style>
          <a:lnRef idx="1">
            <a:schemeClr val="dk1"/>
          </a:lnRef>
          <a:fillRef idx="0">
            <a:schemeClr val="dk1"/>
          </a:fillRef>
          <a:effectRef idx="0">
            <a:schemeClr val="dk1"/>
          </a:effectRef>
          <a:fontRef idx="minor">
            <a:schemeClr val="tx1"/>
          </a:fontRef>
        </p:style>
      </p:cxnSp>
      <p:cxnSp>
        <p:nvCxnSpPr>
          <p:cNvPr id="27" name="Connettore diritto 26">
            <a:extLst>
              <a:ext uri="{FF2B5EF4-FFF2-40B4-BE49-F238E27FC236}">
                <a16:creationId xmlns:a16="http://schemas.microsoft.com/office/drawing/2014/main" id="{A4DF6367-DBCD-4D4D-AABD-2D0B040C6A96}"/>
              </a:ext>
            </a:extLst>
          </p:cNvPr>
          <p:cNvCxnSpPr>
            <a:cxnSpLocks/>
            <a:endCxn id="19" idx="0"/>
          </p:cNvCxnSpPr>
          <p:nvPr/>
        </p:nvCxnSpPr>
        <p:spPr>
          <a:xfrm flipH="1">
            <a:off x="10941515" y="2465196"/>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28" name="Connettore diritto 27">
            <a:extLst>
              <a:ext uri="{FF2B5EF4-FFF2-40B4-BE49-F238E27FC236}">
                <a16:creationId xmlns:a16="http://schemas.microsoft.com/office/drawing/2014/main" id="{0B1463EC-6121-4851-A00A-11757DD69529}"/>
              </a:ext>
            </a:extLst>
          </p:cNvPr>
          <p:cNvCxnSpPr>
            <a:cxnSpLocks/>
            <a:stCxn id="9" idx="2"/>
            <a:endCxn id="15" idx="0"/>
          </p:cNvCxnSpPr>
          <p:nvPr/>
        </p:nvCxnSpPr>
        <p:spPr>
          <a:xfrm>
            <a:off x="10957987" y="2124504"/>
            <a:ext cx="534681" cy="186229"/>
          </a:xfrm>
          <a:prstGeom prst="line">
            <a:avLst/>
          </a:prstGeom>
        </p:spPr>
        <p:style>
          <a:lnRef idx="1">
            <a:schemeClr val="dk1"/>
          </a:lnRef>
          <a:fillRef idx="0">
            <a:schemeClr val="dk1"/>
          </a:fillRef>
          <a:effectRef idx="0">
            <a:schemeClr val="dk1"/>
          </a:effectRef>
          <a:fontRef idx="minor">
            <a:schemeClr val="tx1"/>
          </a:fontRef>
        </p:style>
      </p:cxnSp>
      <p:cxnSp>
        <p:nvCxnSpPr>
          <p:cNvPr id="29" name="Connettore diritto 28">
            <a:extLst>
              <a:ext uri="{FF2B5EF4-FFF2-40B4-BE49-F238E27FC236}">
                <a16:creationId xmlns:a16="http://schemas.microsoft.com/office/drawing/2014/main" id="{B7384A0C-C181-466C-B304-3097E4627BB3}"/>
              </a:ext>
            </a:extLst>
          </p:cNvPr>
          <p:cNvCxnSpPr>
            <a:cxnSpLocks/>
            <a:stCxn id="15" idx="2"/>
            <a:endCxn id="20" idx="0"/>
          </p:cNvCxnSpPr>
          <p:nvPr/>
        </p:nvCxnSpPr>
        <p:spPr>
          <a:xfrm>
            <a:off x="11492669" y="2439999"/>
            <a:ext cx="411053" cy="323443"/>
          </a:xfrm>
          <a:prstGeom prst="line">
            <a:avLst/>
          </a:prstGeom>
        </p:spPr>
        <p:style>
          <a:lnRef idx="1">
            <a:schemeClr val="dk1"/>
          </a:lnRef>
          <a:fillRef idx="0">
            <a:schemeClr val="dk1"/>
          </a:fillRef>
          <a:effectRef idx="0">
            <a:schemeClr val="dk1"/>
          </a:effectRef>
          <a:fontRef idx="minor">
            <a:schemeClr val="tx1"/>
          </a:fontRef>
        </p:style>
      </p:cxnSp>
      <p:cxnSp>
        <p:nvCxnSpPr>
          <p:cNvPr id="30" name="Connettore diritto 29">
            <a:extLst>
              <a:ext uri="{FF2B5EF4-FFF2-40B4-BE49-F238E27FC236}">
                <a16:creationId xmlns:a16="http://schemas.microsoft.com/office/drawing/2014/main" id="{5813504E-B7DD-4914-B7D5-C62265D08DC2}"/>
              </a:ext>
            </a:extLst>
          </p:cNvPr>
          <p:cNvCxnSpPr>
            <a:cxnSpLocks/>
            <a:endCxn id="18" idx="0"/>
          </p:cNvCxnSpPr>
          <p:nvPr/>
        </p:nvCxnSpPr>
        <p:spPr>
          <a:xfrm>
            <a:off x="9000707" y="2737768"/>
            <a:ext cx="462928" cy="198997"/>
          </a:xfrm>
          <a:prstGeom prst="line">
            <a:avLst/>
          </a:prstGeom>
        </p:spPr>
        <p:style>
          <a:lnRef idx="1">
            <a:schemeClr val="dk1"/>
          </a:lnRef>
          <a:fillRef idx="0">
            <a:schemeClr val="dk1"/>
          </a:fillRef>
          <a:effectRef idx="0">
            <a:schemeClr val="dk1"/>
          </a:effectRef>
          <a:fontRef idx="minor">
            <a:schemeClr val="tx1"/>
          </a:fontRef>
        </p:style>
      </p:cxnSp>
      <p:cxnSp>
        <p:nvCxnSpPr>
          <p:cNvPr id="31" name="Connettore diritto 30">
            <a:extLst>
              <a:ext uri="{FF2B5EF4-FFF2-40B4-BE49-F238E27FC236}">
                <a16:creationId xmlns:a16="http://schemas.microsoft.com/office/drawing/2014/main" id="{7479FF52-4557-4C11-8899-6F7553060248}"/>
              </a:ext>
            </a:extLst>
          </p:cNvPr>
          <p:cNvCxnSpPr>
            <a:cxnSpLocks/>
            <a:endCxn id="12" idx="0"/>
          </p:cNvCxnSpPr>
          <p:nvPr/>
        </p:nvCxnSpPr>
        <p:spPr>
          <a:xfrm>
            <a:off x="8978015" y="2130451"/>
            <a:ext cx="453172" cy="180940"/>
          </a:xfrm>
          <a:prstGeom prst="line">
            <a:avLst/>
          </a:prstGeom>
        </p:spPr>
        <p:style>
          <a:lnRef idx="1">
            <a:schemeClr val="dk1"/>
          </a:lnRef>
          <a:fillRef idx="0">
            <a:schemeClr val="dk1"/>
          </a:fillRef>
          <a:effectRef idx="0">
            <a:schemeClr val="dk1"/>
          </a:effectRef>
          <a:fontRef idx="minor">
            <a:schemeClr val="tx1"/>
          </a:fontRef>
        </p:style>
      </p:cxnSp>
      <p:cxnSp>
        <p:nvCxnSpPr>
          <p:cNvPr id="32" name="Connettore diritto 31">
            <a:extLst>
              <a:ext uri="{FF2B5EF4-FFF2-40B4-BE49-F238E27FC236}">
                <a16:creationId xmlns:a16="http://schemas.microsoft.com/office/drawing/2014/main" id="{A8EB531D-BD99-414E-8443-D35178469C97}"/>
              </a:ext>
            </a:extLst>
          </p:cNvPr>
          <p:cNvCxnSpPr>
            <a:cxnSpLocks/>
            <a:endCxn id="14" idx="0"/>
          </p:cNvCxnSpPr>
          <p:nvPr/>
        </p:nvCxnSpPr>
        <p:spPr>
          <a:xfrm>
            <a:off x="8527121" y="2428496"/>
            <a:ext cx="456649" cy="192773"/>
          </a:xfrm>
          <a:prstGeom prst="line">
            <a:avLst/>
          </a:prstGeom>
        </p:spPr>
        <p:style>
          <a:lnRef idx="1">
            <a:schemeClr val="dk1"/>
          </a:lnRef>
          <a:fillRef idx="0">
            <a:schemeClr val="dk1"/>
          </a:fillRef>
          <a:effectRef idx="0">
            <a:schemeClr val="dk1"/>
          </a:effectRef>
          <a:fontRef idx="minor">
            <a:schemeClr val="tx1"/>
          </a:fontRef>
        </p:style>
      </p:cxnSp>
      <p:sp>
        <p:nvSpPr>
          <p:cNvPr id="33" name="Rettangolo 32">
            <a:extLst>
              <a:ext uri="{FF2B5EF4-FFF2-40B4-BE49-F238E27FC236}">
                <a16:creationId xmlns:a16="http://schemas.microsoft.com/office/drawing/2014/main" id="{6C8EF7DD-DEEA-4372-B4F4-8E2A98E468F9}"/>
              </a:ext>
            </a:extLst>
          </p:cNvPr>
          <p:cNvSpPr/>
          <p:nvPr/>
        </p:nvSpPr>
        <p:spPr>
          <a:xfrm>
            <a:off x="9201741" y="486276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4" name="Rettangolo 33">
            <a:extLst>
              <a:ext uri="{FF2B5EF4-FFF2-40B4-BE49-F238E27FC236}">
                <a16:creationId xmlns:a16="http://schemas.microsoft.com/office/drawing/2014/main" id="{6771D472-F054-43C3-B22D-FEA28F4AFA3D}"/>
              </a:ext>
            </a:extLst>
          </p:cNvPr>
          <p:cNvSpPr/>
          <p:nvPr/>
        </p:nvSpPr>
        <p:spPr>
          <a:xfrm>
            <a:off x="10259127" y="5172642"/>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5" name="Rettangolo 34">
            <a:extLst>
              <a:ext uri="{FF2B5EF4-FFF2-40B4-BE49-F238E27FC236}">
                <a16:creationId xmlns:a16="http://schemas.microsoft.com/office/drawing/2014/main" id="{ACA79D04-1973-4029-A269-8D2570A4D127}"/>
              </a:ext>
            </a:extLst>
          </p:cNvPr>
          <p:cNvSpPr/>
          <p:nvPr/>
        </p:nvSpPr>
        <p:spPr>
          <a:xfrm>
            <a:off x="8301846" y="5175641"/>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6" name="Rettangolo 35">
            <a:extLst>
              <a:ext uri="{FF2B5EF4-FFF2-40B4-BE49-F238E27FC236}">
                <a16:creationId xmlns:a16="http://schemas.microsoft.com/office/drawing/2014/main" id="{467D5E8E-1C6C-478B-886E-BE82B025ECC3}"/>
              </a:ext>
            </a:extLst>
          </p:cNvPr>
          <p:cNvSpPr/>
          <p:nvPr/>
        </p:nvSpPr>
        <p:spPr>
          <a:xfrm>
            <a:off x="10793808" y="548813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7" name="Rettangolo 36">
            <a:extLst>
              <a:ext uri="{FF2B5EF4-FFF2-40B4-BE49-F238E27FC236}">
                <a16:creationId xmlns:a16="http://schemas.microsoft.com/office/drawing/2014/main" id="{73B68235-D1CF-45F4-9C3A-8C9DE51841F0}"/>
              </a:ext>
            </a:extLst>
          </p:cNvPr>
          <p:cNvSpPr/>
          <p:nvPr/>
        </p:nvSpPr>
        <p:spPr>
          <a:xfrm>
            <a:off x="9289455" y="5589620"/>
            <a:ext cx="479866" cy="1292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8" name="Rettangolo 37">
            <a:extLst>
              <a:ext uri="{FF2B5EF4-FFF2-40B4-BE49-F238E27FC236}">
                <a16:creationId xmlns:a16="http://schemas.microsoft.com/office/drawing/2014/main" id="{7954A80E-574E-49CC-BFD2-44B7F7518E45}"/>
              </a:ext>
            </a:extLst>
          </p:cNvPr>
          <p:cNvSpPr/>
          <p:nvPr/>
        </p:nvSpPr>
        <p:spPr>
          <a:xfrm>
            <a:off x="10242654" y="5940846"/>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9" name="Rettangolo 38">
            <a:extLst>
              <a:ext uri="{FF2B5EF4-FFF2-40B4-BE49-F238E27FC236}">
                <a16:creationId xmlns:a16="http://schemas.microsoft.com/office/drawing/2014/main" id="{294B5723-1D03-437B-BC80-AE496F825B65}"/>
              </a:ext>
            </a:extLst>
          </p:cNvPr>
          <p:cNvSpPr/>
          <p:nvPr/>
        </p:nvSpPr>
        <p:spPr>
          <a:xfrm>
            <a:off x="11179594" y="5936177"/>
            <a:ext cx="479866" cy="1292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40" name="Connettore diritto 39">
            <a:extLst>
              <a:ext uri="{FF2B5EF4-FFF2-40B4-BE49-F238E27FC236}">
                <a16:creationId xmlns:a16="http://schemas.microsoft.com/office/drawing/2014/main" id="{80AD4DDB-6F0D-4957-A1AA-BEEAE5A1E106}"/>
              </a:ext>
            </a:extLst>
          </p:cNvPr>
          <p:cNvCxnSpPr>
            <a:cxnSpLocks/>
            <a:stCxn id="33" idx="2"/>
          </p:cNvCxnSpPr>
          <p:nvPr/>
        </p:nvCxnSpPr>
        <p:spPr>
          <a:xfrm flipH="1">
            <a:off x="8519087" y="4992030"/>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41" name="Connettore diritto 40">
            <a:extLst>
              <a:ext uri="{FF2B5EF4-FFF2-40B4-BE49-F238E27FC236}">
                <a16:creationId xmlns:a16="http://schemas.microsoft.com/office/drawing/2014/main" id="{32BDAB66-986F-419C-A351-B894F9ADD26B}"/>
              </a:ext>
            </a:extLst>
          </p:cNvPr>
          <p:cNvCxnSpPr>
            <a:cxnSpLocks/>
            <a:stCxn id="33" idx="2"/>
            <a:endCxn id="34" idx="0"/>
          </p:cNvCxnSpPr>
          <p:nvPr/>
        </p:nvCxnSpPr>
        <p:spPr>
          <a:xfrm>
            <a:off x="9441675" y="4992030"/>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42" name="Connettore diritto 41">
            <a:extLst>
              <a:ext uri="{FF2B5EF4-FFF2-40B4-BE49-F238E27FC236}">
                <a16:creationId xmlns:a16="http://schemas.microsoft.com/office/drawing/2014/main" id="{EE899998-6CD0-4D3D-A881-44631DAED709}"/>
              </a:ext>
            </a:extLst>
          </p:cNvPr>
          <p:cNvCxnSpPr>
            <a:cxnSpLocks/>
            <a:stCxn id="34" idx="2"/>
            <a:endCxn id="37" idx="0"/>
          </p:cNvCxnSpPr>
          <p:nvPr/>
        </p:nvCxnSpPr>
        <p:spPr>
          <a:xfrm flipH="1">
            <a:off x="9529389" y="5301908"/>
            <a:ext cx="969671" cy="287712"/>
          </a:xfrm>
          <a:prstGeom prst="line">
            <a:avLst/>
          </a:prstGeom>
        </p:spPr>
        <p:style>
          <a:lnRef idx="1">
            <a:schemeClr val="dk1"/>
          </a:lnRef>
          <a:fillRef idx="0">
            <a:schemeClr val="dk1"/>
          </a:fillRef>
          <a:effectRef idx="0">
            <a:schemeClr val="dk1"/>
          </a:effectRef>
          <a:fontRef idx="minor">
            <a:schemeClr val="tx1"/>
          </a:fontRef>
        </p:style>
      </p:cxnSp>
      <p:cxnSp>
        <p:nvCxnSpPr>
          <p:cNvPr id="43" name="Connettore diritto 42">
            <a:extLst>
              <a:ext uri="{FF2B5EF4-FFF2-40B4-BE49-F238E27FC236}">
                <a16:creationId xmlns:a16="http://schemas.microsoft.com/office/drawing/2014/main" id="{359B17B9-C743-4824-B833-D7581FAF305F}"/>
              </a:ext>
            </a:extLst>
          </p:cNvPr>
          <p:cNvCxnSpPr>
            <a:cxnSpLocks/>
            <a:endCxn id="38" idx="0"/>
          </p:cNvCxnSpPr>
          <p:nvPr/>
        </p:nvCxnSpPr>
        <p:spPr>
          <a:xfrm flipH="1">
            <a:off x="10482587" y="5642601"/>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44" name="Connettore diritto 43">
            <a:extLst>
              <a:ext uri="{FF2B5EF4-FFF2-40B4-BE49-F238E27FC236}">
                <a16:creationId xmlns:a16="http://schemas.microsoft.com/office/drawing/2014/main" id="{0F00C14A-9A37-4845-8305-E8ECC71E51FD}"/>
              </a:ext>
            </a:extLst>
          </p:cNvPr>
          <p:cNvCxnSpPr>
            <a:cxnSpLocks/>
            <a:stCxn id="34" idx="2"/>
            <a:endCxn id="36" idx="0"/>
          </p:cNvCxnSpPr>
          <p:nvPr/>
        </p:nvCxnSpPr>
        <p:spPr>
          <a:xfrm>
            <a:off x="10499060" y="5301908"/>
            <a:ext cx="534681" cy="186229"/>
          </a:xfrm>
          <a:prstGeom prst="line">
            <a:avLst/>
          </a:prstGeom>
        </p:spPr>
        <p:style>
          <a:lnRef idx="1">
            <a:schemeClr val="dk1"/>
          </a:lnRef>
          <a:fillRef idx="0">
            <a:schemeClr val="dk1"/>
          </a:fillRef>
          <a:effectRef idx="0">
            <a:schemeClr val="dk1"/>
          </a:effectRef>
          <a:fontRef idx="minor">
            <a:schemeClr val="tx1"/>
          </a:fontRef>
        </p:style>
      </p:cxnSp>
      <p:cxnSp>
        <p:nvCxnSpPr>
          <p:cNvPr id="45" name="Connettore diritto 44">
            <a:extLst>
              <a:ext uri="{FF2B5EF4-FFF2-40B4-BE49-F238E27FC236}">
                <a16:creationId xmlns:a16="http://schemas.microsoft.com/office/drawing/2014/main" id="{EC77CA3C-B6D0-4C8F-92F9-0008CAB050D5}"/>
              </a:ext>
            </a:extLst>
          </p:cNvPr>
          <p:cNvCxnSpPr>
            <a:cxnSpLocks/>
            <a:stCxn id="36" idx="2"/>
            <a:endCxn id="39" idx="0"/>
          </p:cNvCxnSpPr>
          <p:nvPr/>
        </p:nvCxnSpPr>
        <p:spPr>
          <a:xfrm>
            <a:off x="11033740" y="5617403"/>
            <a:ext cx="385787" cy="318774"/>
          </a:xfrm>
          <a:prstGeom prst="line">
            <a:avLst/>
          </a:prstGeom>
        </p:spPr>
        <p:style>
          <a:lnRef idx="1">
            <a:schemeClr val="dk1"/>
          </a:lnRef>
          <a:fillRef idx="0">
            <a:schemeClr val="dk1"/>
          </a:fillRef>
          <a:effectRef idx="0">
            <a:schemeClr val="dk1"/>
          </a:effectRef>
          <a:fontRef idx="minor">
            <a:schemeClr val="tx1"/>
          </a:fontRef>
        </p:style>
      </p:cxnSp>
      <p:sp>
        <p:nvSpPr>
          <p:cNvPr id="46" name="Rettangolo 45">
            <a:extLst>
              <a:ext uri="{FF2B5EF4-FFF2-40B4-BE49-F238E27FC236}">
                <a16:creationId xmlns:a16="http://schemas.microsoft.com/office/drawing/2014/main" id="{635F27E6-D373-4E64-84FC-22FCC7539382}"/>
              </a:ext>
            </a:extLst>
          </p:cNvPr>
          <p:cNvSpPr/>
          <p:nvPr/>
        </p:nvSpPr>
        <p:spPr>
          <a:xfrm>
            <a:off x="9864828" y="360638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7" name="Rettangolo 46">
            <a:extLst>
              <a:ext uri="{FF2B5EF4-FFF2-40B4-BE49-F238E27FC236}">
                <a16:creationId xmlns:a16="http://schemas.microsoft.com/office/drawing/2014/main" id="{ED78AA2C-2427-4CE8-A6C0-44C38855D20A}"/>
              </a:ext>
            </a:extLst>
          </p:cNvPr>
          <p:cNvSpPr/>
          <p:nvPr/>
        </p:nvSpPr>
        <p:spPr>
          <a:xfrm>
            <a:off x="10922213" y="3916262"/>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Rettangolo 47">
            <a:extLst>
              <a:ext uri="{FF2B5EF4-FFF2-40B4-BE49-F238E27FC236}">
                <a16:creationId xmlns:a16="http://schemas.microsoft.com/office/drawing/2014/main" id="{99FFA6F0-3A1D-4D25-B891-0DAC4E87B0F9}"/>
              </a:ext>
            </a:extLst>
          </p:cNvPr>
          <p:cNvSpPr/>
          <p:nvPr/>
        </p:nvSpPr>
        <p:spPr>
          <a:xfrm>
            <a:off x="8942241" y="3916262"/>
            <a:ext cx="479866" cy="12926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9" name="Rettangolo 48">
            <a:extLst>
              <a:ext uri="{FF2B5EF4-FFF2-40B4-BE49-F238E27FC236}">
                <a16:creationId xmlns:a16="http://schemas.microsoft.com/office/drawing/2014/main" id="{25B5EFF3-63C1-4AE1-83AD-1053A2D34D21}"/>
              </a:ext>
            </a:extLst>
          </p:cNvPr>
          <p:cNvSpPr/>
          <p:nvPr/>
        </p:nvSpPr>
        <p:spPr>
          <a:xfrm>
            <a:off x="11456894" y="4231757"/>
            <a:ext cx="479866" cy="12926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0" name="Rettangolo 49">
            <a:extLst>
              <a:ext uri="{FF2B5EF4-FFF2-40B4-BE49-F238E27FC236}">
                <a16:creationId xmlns:a16="http://schemas.microsoft.com/office/drawing/2014/main" id="{107650BC-0CB5-45C6-937F-4E1E69BB6AE7}"/>
              </a:ext>
            </a:extLst>
          </p:cNvPr>
          <p:cNvSpPr/>
          <p:nvPr/>
        </p:nvSpPr>
        <p:spPr>
          <a:xfrm>
            <a:off x="10442347" y="4231758"/>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51" name="Connettore diritto 50">
            <a:extLst>
              <a:ext uri="{FF2B5EF4-FFF2-40B4-BE49-F238E27FC236}">
                <a16:creationId xmlns:a16="http://schemas.microsoft.com/office/drawing/2014/main" id="{A2230306-6F4E-40B2-AC60-A7E8180676EA}"/>
              </a:ext>
            </a:extLst>
          </p:cNvPr>
          <p:cNvCxnSpPr>
            <a:stCxn id="46" idx="2"/>
            <a:endCxn id="48" idx="0"/>
          </p:cNvCxnSpPr>
          <p:nvPr/>
        </p:nvCxnSpPr>
        <p:spPr>
          <a:xfrm flipH="1">
            <a:off x="9182174" y="3735650"/>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52" name="Connettore diritto 51">
            <a:extLst>
              <a:ext uri="{FF2B5EF4-FFF2-40B4-BE49-F238E27FC236}">
                <a16:creationId xmlns:a16="http://schemas.microsoft.com/office/drawing/2014/main" id="{140F967A-EDD7-498A-A470-E399514381C4}"/>
              </a:ext>
            </a:extLst>
          </p:cNvPr>
          <p:cNvCxnSpPr>
            <a:cxnSpLocks/>
            <a:stCxn id="46" idx="2"/>
            <a:endCxn id="47" idx="0"/>
          </p:cNvCxnSpPr>
          <p:nvPr/>
        </p:nvCxnSpPr>
        <p:spPr>
          <a:xfrm>
            <a:off x="10104761" y="3735650"/>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53" name="Connettore diritto 52">
            <a:extLst>
              <a:ext uri="{FF2B5EF4-FFF2-40B4-BE49-F238E27FC236}">
                <a16:creationId xmlns:a16="http://schemas.microsoft.com/office/drawing/2014/main" id="{CDDFF608-9AC8-4B9E-BAB6-86A01A4BCC4A}"/>
              </a:ext>
            </a:extLst>
          </p:cNvPr>
          <p:cNvCxnSpPr>
            <a:cxnSpLocks/>
            <a:stCxn id="47" idx="2"/>
            <a:endCxn id="50" idx="0"/>
          </p:cNvCxnSpPr>
          <p:nvPr/>
        </p:nvCxnSpPr>
        <p:spPr>
          <a:xfrm flipH="1">
            <a:off x="10682280" y="4045528"/>
            <a:ext cx="479866" cy="186230"/>
          </a:xfrm>
          <a:prstGeom prst="line">
            <a:avLst/>
          </a:prstGeom>
        </p:spPr>
        <p:style>
          <a:lnRef idx="1">
            <a:schemeClr val="dk1"/>
          </a:lnRef>
          <a:fillRef idx="0">
            <a:schemeClr val="dk1"/>
          </a:fillRef>
          <a:effectRef idx="0">
            <a:schemeClr val="dk1"/>
          </a:effectRef>
          <a:fontRef idx="minor">
            <a:schemeClr val="tx1"/>
          </a:fontRef>
        </p:style>
      </p:cxnSp>
      <p:cxnSp>
        <p:nvCxnSpPr>
          <p:cNvPr id="54" name="Connettore diritto 53">
            <a:extLst>
              <a:ext uri="{FF2B5EF4-FFF2-40B4-BE49-F238E27FC236}">
                <a16:creationId xmlns:a16="http://schemas.microsoft.com/office/drawing/2014/main" id="{9E528437-212C-4B0E-B2C1-C046BE0CAEA3}"/>
              </a:ext>
            </a:extLst>
          </p:cNvPr>
          <p:cNvCxnSpPr>
            <a:cxnSpLocks/>
            <a:stCxn id="47" idx="2"/>
            <a:endCxn id="49" idx="0"/>
          </p:cNvCxnSpPr>
          <p:nvPr/>
        </p:nvCxnSpPr>
        <p:spPr>
          <a:xfrm>
            <a:off x="11162146" y="4045528"/>
            <a:ext cx="534681" cy="186229"/>
          </a:xfrm>
          <a:prstGeom prst="line">
            <a:avLst/>
          </a:prstGeom>
        </p:spPr>
        <p:style>
          <a:lnRef idx="1">
            <a:schemeClr val="dk1"/>
          </a:lnRef>
          <a:fillRef idx="0">
            <a:schemeClr val="dk1"/>
          </a:fillRef>
          <a:effectRef idx="0">
            <a:schemeClr val="dk1"/>
          </a:effectRef>
          <a:fontRef idx="minor">
            <a:schemeClr val="tx1"/>
          </a:fontRef>
        </p:style>
      </p:cxnSp>
      <p:sp>
        <p:nvSpPr>
          <p:cNvPr id="55" name="Rettangolo 54">
            <a:extLst>
              <a:ext uri="{FF2B5EF4-FFF2-40B4-BE49-F238E27FC236}">
                <a16:creationId xmlns:a16="http://schemas.microsoft.com/office/drawing/2014/main" id="{9F98592C-8ED5-4B9D-986C-7053545EEEEF}"/>
              </a:ext>
            </a:extLst>
          </p:cNvPr>
          <p:cNvSpPr/>
          <p:nvPr/>
        </p:nvSpPr>
        <p:spPr>
          <a:xfrm>
            <a:off x="8690877" y="602952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6" name="Rettangolo 55">
            <a:extLst>
              <a:ext uri="{FF2B5EF4-FFF2-40B4-BE49-F238E27FC236}">
                <a16:creationId xmlns:a16="http://schemas.microsoft.com/office/drawing/2014/main" id="{B253B558-E9C5-4E10-8A38-BE4F03030A5A}"/>
              </a:ext>
            </a:extLst>
          </p:cNvPr>
          <p:cNvSpPr/>
          <p:nvPr/>
        </p:nvSpPr>
        <p:spPr>
          <a:xfrm>
            <a:off x="9653083" y="602952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57" name="Connettore diritto 56">
            <a:extLst>
              <a:ext uri="{FF2B5EF4-FFF2-40B4-BE49-F238E27FC236}">
                <a16:creationId xmlns:a16="http://schemas.microsoft.com/office/drawing/2014/main" id="{1A270792-530E-4491-ACA6-F92BF50814BB}"/>
              </a:ext>
            </a:extLst>
          </p:cNvPr>
          <p:cNvCxnSpPr>
            <a:cxnSpLocks/>
            <a:endCxn id="55" idx="0"/>
          </p:cNvCxnSpPr>
          <p:nvPr/>
        </p:nvCxnSpPr>
        <p:spPr>
          <a:xfrm flipH="1">
            <a:off x="8930810" y="5731276"/>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58" name="Connettore diritto 57">
            <a:extLst>
              <a:ext uri="{FF2B5EF4-FFF2-40B4-BE49-F238E27FC236}">
                <a16:creationId xmlns:a16="http://schemas.microsoft.com/office/drawing/2014/main" id="{CFF4105C-0AAF-4C75-AC8C-35900AD5D311}"/>
              </a:ext>
            </a:extLst>
          </p:cNvPr>
          <p:cNvCxnSpPr>
            <a:cxnSpLocks/>
            <a:endCxn id="56" idx="0"/>
          </p:cNvCxnSpPr>
          <p:nvPr/>
        </p:nvCxnSpPr>
        <p:spPr>
          <a:xfrm>
            <a:off x="9481963" y="5706079"/>
            <a:ext cx="411053" cy="323443"/>
          </a:xfrm>
          <a:prstGeom prst="line">
            <a:avLst/>
          </a:prstGeom>
        </p:spPr>
        <p:style>
          <a:lnRef idx="1">
            <a:schemeClr val="dk1"/>
          </a:lnRef>
          <a:fillRef idx="0">
            <a:schemeClr val="dk1"/>
          </a:fillRef>
          <a:effectRef idx="0">
            <a:schemeClr val="dk1"/>
          </a:effectRef>
          <a:fontRef idx="minor">
            <a:schemeClr val="tx1"/>
          </a:fontRef>
        </p:style>
      </p:cxnSp>
      <p:sp>
        <p:nvSpPr>
          <p:cNvPr id="59" name="Rettangolo 58">
            <a:extLst>
              <a:ext uri="{FF2B5EF4-FFF2-40B4-BE49-F238E27FC236}">
                <a16:creationId xmlns:a16="http://schemas.microsoft.com/office/drawing/2014/main" id="{41E025F6-E26E-48DE-A6D1-DC8954E7B7D6}"/>
              </a:ext>
            </a:extLst>
          </p:cNvPr>
          <p:cNvSpPr/>
          <p:nvPr/>
        </p:nvSpPr>
        <p:spPr>
          <a:xfrm>
            <a:off x="10660728" y="639430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0" name="Rettangolo 59">
            <a:extLst>
              <a:ext uri="{FF2B5EF4-FFF2-40B4-BE49-F238E27FC236}">
                <a16:creationId xmlns:a16="http://schemas.microsoft.com/office/drawing/2014/main" id="{30B1017F-4105-4F4E-AC95-A3199DE8AC83}"/>
              </a:ext>
            </a:extLst>
          </p:cNvPr>
          <p:cNvSpPr/>
          <p:nvPr/>
        </p:nvSpPr>
        <p:spPr>
          <a:xfrm>
            <a:off x="11622935" y="639430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61" name="Connettore diritto 60">
            <a:extLst>
              <a:ext uri="{FF2B5EF4-FFF2-40B4-BE49-F238E27FC236}">
                <a16:creationId xmlns:a16="http://schemas.microsoft.com/office/drawing/2014/main" id="{C20DC522-2BCC-4BD9-A957-7352D20B47B0}"/>
              </a:ext>
            </a:extLst>
          </p:cNvPr>
          <p:cNvCxnSpPr>
            <a:cxnSpLocks/>
            <a:endCxn id="59" idx="0"/>
          </p:cNvCxnSpPr>
          <p:nvPr/>
        </p:nvCxnSpPr>
        <p:spPr>
          <a:xfrm flipH="1">
            <a:off x="10900661" y="6096059"/>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62" name="Connettore diritto 61">
            <a:extLst>
              <a:ext uri="{FF2B5EF4-FFF2-40B4-BE49-F238E27FC236}">
                <a16:creationId xmlns:a16="http://schemas.microsoft.com/office/drawing/2014/main" id="{48F44421-D459-473C-B27B-054CF8016F2F}"/>
              </a:ext>
            </a:extLst>
          </p:cNvPr>
          <p:cNvCxnSpPr>
            <a:cxnSpLocks/>
            <a:endCxn id="60" idx="0"/>
          </p:cNvCxnSpPr>
          <p:nvPr/>
        </p:nvCxnSpPr>
        <p:spPr>
          <a:xfrm>
            <a:off x="11451815" y="6070861"/>
            <a:ext cx="411053" cy="323443"/>
          </a:xfrm>
          <a:prstGeom prst="line">
            <a:avLst/>
          </a:prstGeom>
        </p:spPr>
        <p:style>
          <a:lnRef idx="1">
            <a:schemeClr val="dk1"/>
          </a:lnRef>
          <a:fillRef idx="0">
            <a:schemeClr val="dk1"/>
          </a:fillRef>
          <a:effectRef idx="0">
            <a:schemeClr val="dk1"/>
          </a:effectRef>
          <a:fontRef idx="minor">
            <a:schemeClr val="tx1"/>
          </a:fontRef>
        </p:style>
      </p:cxnSp>
      <p:pic>
        <p:nvPicPr>
          <p:cNvPr id="63" name="Immagine 62">
            <a:extLst>
              <a:ext uri="{FF2B5EF4-FFF2-40B4-BE49-F238E27FC236}">
                <a16:creationId xmlns:a16="http://schemas.microsoft.com/office/drawing/2014/main" id="{619B96FE-3FEB-4CBD-9CC1-9ACA4825A170}"/>
              </a:ext>
            </a:extLst>
          </p:cNvPr>
          <p:cNvPicPr>
            <a:picLocks noChangeAspect="1"/>
          </p:cNvPicPr>
          <p:nvPr/>
        </p:nvPicPr>
        <p:blipFill>
          <a:blip r:embed="rId2"/>
          <a:stretch>
            <a:fillRect/>
          </a:stretch>
        </p:blipFill>
        <p:spPr>
          <a:xfrm>
            <a:off x="1929574" y="4209119"/>
            <a:ext cx="2207820" cy="1177689"/>
          </a:xfrm>
          <a:prstGeom prst="rect">
            <a:avLst/>
          </a:prstGeom>
        </p:spPr>
      </p:pic>
      <p:pic>
        <p:nvPicPr>
          <p:cNvPr id="64" name="Immagine 63">
            <a:extLst>
              <a:ext uri="{FF2B5EF4-FFF2-40B4-BE49-F238E27FC236}">
                <a16:creationId xmlns:a16="http://schemas.microsoft.com/office/drawing/2014/main" id="{AF131A08-15BC-4462-A7BB-EB1811960719}"/>
              </a:ext>
            </a:extLst>
          </p:cNvPr>
          <p:cNvPicPr>
            <a:picLocks noChangeAspect="1"/>
          </p:cNvPicPr>
          <p:nvPr/>
        </p:nvPicPr>
        <p:blipFill>
          <a:blip r:embed="rId3"/>
          <a:stretch>
            <a:fillRect/>
          </a:stretch>
        </p:blipFill>
        <p:spPr>
          <a:xfrm>
            <a:off x="5730245" y="2166233"/>
            <a:ext cx="1441367" cy="435487"/>
          </a:xfrm>
          <a:prstGeom prst="rect">
            <a:avLst/>
          </a:prstGeom>
        </p:spPr>
      </p:pic>
      <p:pic>
        <p:nvPicPr>
          <p:cNvPr id="65" name="Immagine 64">
            <a:extLst>
              <a:ext uri="{FF2B5EF4-FFF2-40B4-BE49-F238E27FC236}">
                <a16:creationId xmlns:a16="http://schemas.microsoft.com/office/drawing/2014/main" id="{37833734-C467-4324-A982-5E92A41C4F7F}"/>
              </a:ext>
            </a:extLst>
          </p:cNvPr>
          <p:cNvPicPr>
            <a:picLocks noChangeAspect="1"/>
          </p:cNvPicPr>
          <p:nvPr/>
        </p:nvPicPr>
        <p:blipFill>
          <a:blip r:embed="rId4"/>
          <a:stretch>
            <a:fillRect/>
          </a:stretch>
        </p:blipFill>
        <p:spPr>
          <a:xfrm>
            <a:off x="5730245" y="3827785"/>
            <a:ext cx="1441367" cy="435487"/>
          </a:xfrm>
          <a:prstGeom prst="rect">
            <a:avLst/>
          </a:prstGeom>
        </p:spPr>
      </p:pic>
      <p:pic>
        <p:nvPicPr>
          <p:cNvPr id="66" name="Immagine 65">
            <a:extLst>
              <a:ext uri="{FF2B5EF4-FFF2-40B4-BE49-F238E27FC236}">
                <a16:creationId xmlns:a16="http://schemas.microsoft.com/office/drawing/2014/main" id="{B0EB5A5C-3AED-4BE7-BEA7-4A08F895088F}"/>
              </a:ext>
            </a:extLst>
          </p:cNvPr>
          <p:cNvPicPr>
            <a:picLocks noChangeAspect="1"/>
          </p:cNvPicPr>
          <p:nvPr/>
        </p:nvPicPr>
        <p:blipFill>
          <a:blip r:embed="rId5"/>
          <a:stretch>
            <a:fillRect/>
          </a:stretch>
        </p:blipFill>
        <p:spPr>
          <a:xfrm>
            <a:off x="5730242" y="5399659"/>
            <a:ext cx="1441370" cy="435488"/>
          </a:xfrm>
          <a:prstGeom prst="rect">
            <a:avLst/>
          </a:prstGeom>
        </p:spPr>
      </p:pic>
      <p:sp>
        <p:nvSpPr>
          <p:cNvPr id="67" name="Freccia a destra 66">
            <a:extLst>
              <a:ext uri="{FF2B5EF4-FFF2-40B4-BE49-F238E27FC236}">
                <a16:creationId xmlns:a16="http://schemas.microsoft.com/office/drawing/2014/main" id="{E9BDAF8D-9DAB-47F9-B666-A23098B6B312}"/>
              </a:ext>
            </a:extLst>
          </p:cNvPr>
          <p:cNvSpPr/>
          <p:nvPr/>
        </p:nvSpPr>
        <p:spPr>
          <a:xfrm>
            <a:off x="7336342" y="2290861"/>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8" name="Freccia a destra 67">
            <a:extLst>
              <a:ext uri="{FF2B5EF4-FFF2-40B4-BE49-F238E27FC236}">
                <a16:creationId xmlns:a16="http://schemas.microsoft.com/office/drawing/2014/main" id="{D0057998-312A-4714-B194-005F754CD59A}"/>
              </a:ext>
            </a:extLst>
          </p:cNvPr>
          <p:cNvSpPr/>
          <p:nvPr/>
        </p:nvSpPr>
        <p:spPr>
          <a:xfrm>
            <a:off x="7341151" y="3869919"/>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9" name="Freccia a destra 68">
            <a:extLst>
              <a:ext uri="{FF2B5EF4-FFF2-40B4-BE49-F238E27FC236}">
                <a16:creationId xmlns:a16="http://schemas.microsoft.com/office/drawing/2014/main" id="{284A4327-FFDA-4E0F-A4E7-E07EC2D7C45E}"/>
              </a:ext>
            </a:extLst>
          </p:cNvPr>
          <p:cNvSpPr/>
          <p:nvPr/>
        </p:nvSpPr>
        <p:spPr>
          <a:xfrm>
            <a:off x="7338775" y="5532656"/>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70" name="Connettore diritto 69">
            <a:extLst>
              <a:ext uri="{FF2B5EF4-FFF2-40B4-BE49-F238E27FC236}">
                <a16:creationId xmlns:a16="http://schemas.microsoft.com/office/drawing/2014/main" id="{C68EE3B4-3DF8-4658-9EE0-A97D435B55A8}"/>
              </a:ext>
            </a:extLst>
          </p:cNvPr>
          <p:cNvCxnSpPr>
            <a:stCxn id="64" idx="1"/>
            <a:endCxn id="63" idx="3"/>
          </p:cNvCxnSpPr>
          <p:nvPr/>
        </p:nvCxnSpPr>
        <p:spPr>
          <a:xfrm flipH="1">
            <a:off x="4137394" y="2383977"/>
            <a:ext cx="1592851" cy="2413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6E44ED63-35DC-4673-9F56-30F3F990457C}"/>
              </a:ext>
            </a:extLst>
          </p:cNvPr>
          <p:cNvCxnSpPr>
            <a:stCxn id="63" idx="3"/>
            <a:endCxn id="66" idx="1"/>
          </p:cNvCxnSpPr>
          <p:nvPr/>
        </p:nvCxnSpPr>
        <p:spPr>
          <a:xfrm>
            <a:off x="4137394" y="4797964"/>
            <a:ext cx="1592848" cy="8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62CFD97A-8C10-4DD3-82AC-F3E074E96399}"/>
              </a:ext>
            </a:extLst>
          </p:cNvPr>
          <p:cNvCxnSpPr>
            <a:stCxn id="63" idx="3"/>
            <a:endCxn id="65" idx="1"/>
          </p:cNvCxnSpPr>
          <p:nvPr/>
        </p:nvCxnSpPr>
        <p:spPr>
          <a:xfrm flipV="1">
            <a:off x="4137394" y="4045529"/>
            <a:ext cx="1592851" cy="752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954446A7-E708-4EBB-814D-53C389841204}"/>
              </a:ext>
            </a:extLst>
          </p:cNvPr>
          <p:cNvCxnSpPr>
            <a:cxnSpLocks/>
            <a:stCxn id="63" idx="3"/>
          </p:cNvCxnSpPr>
          <p:nvPr/>
        </p:nvCxnSpPr>
        <p:spPr>
          <a:xfrm>
            <a:off x="4137394" y="4797964"/>
            <a:ext cx="150602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e 5">
            <a:extLst>
              <a:ext uri="{FF2B5EF4-FFF2-40B4-BE49-F238E27FC236}">
                <a16:creationId xmlns:a16="http://schemas.microsoft.com/office/drawing/2014/main" id="{8CB6ED55-D1A2-45EE-AFBB-71AFBDD1465E}"/>
              </a:ext>
            </a:extLst>
          </p:cNvPr>
          <p:cNvSpPr/>
          <p:nvPr/>
        </p:nvSpPr>
        <p:spPr>
          <a:xfrm>
            <a:off x="5730245" y="476556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a:extLst>
              <a:ext uri="{FF2B5EF4-FFF2-40B4-BE49-F238E27FC236}">
                <a16:creationId xmlns:a16="http://schemas.microsoft.com/office/drawing/2014/main" id="{74E41552-6387-4695-8090-29AE2369F4FF}"/>
              </a:ext>
            </a:extLst>
          </p:cNvPr>
          <p:cNvSpPr/>
          <p:nvPr/>
        </p:nvSpPr>
        <p:spPr>
          <a:xfrm>
            <a:off x="5882645"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a:extLst>
              <a:ext uri="{FF2B5EF4-FFF2-40B4-BE49-F238E27FC236}">
                <a16:creationId xmlns:a16="http://schemas.microsoft.com/office/drawing/2014/main" id="{C4DF7501-946F-4921-8168-15F4A203DC16}"/>
              </a:ext>
            </a:extLst>
          </p:cNvPr>
          <p:cNvSpPr/>
          <p:nvPr/>
        </p:nvSpPr>
        <p:spPr>
          <a:xfrm>
            <a:off x="6003632"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a:extLst>
              <a:ext uri="{FF2B5EF4-FFF2-40B4-BE49-F238E27FC236}">
                <a16:creationId xmlns:a16="http://schemas.microsoft.com/office/drawing/2014/main" id="{3DD02E3C-BBC0-4E4F-B2BF-34E75668CC9A}"/>
              </a:ext>
            </a:extLst>
          </p:cNvPr>
          <p:cNvSpPr/>
          <p:nvPr/>
        </p:nvSpPr>
        <p:spPr>
          <a:xfrm>
            <a:off x="6121700" y="4762886"/>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a:extLst>
              <a:ext uri="{FF2B5EF4-FFF2-40B4-BE49-F238E27FC236}">
                <a16:creationId xmlns:a16="http://schemas.microsoft.com/office/drawing/2014/main" id="{062A7378-F2E2-4D65-80A9-9ABA3C5022F4}"/>
              </a:ext>
            </a:extLst>
          </p:cNvPr>
          <p:cNvSpPr/>
          <p:nvPr/>
        </p:nvSpPr>
        <p:spPr>
          <a:xfrm>
            <a:off x="6255938" y="4762886"/>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a:extLst>
              <a:ext uri="{FF2B5EF4-FFF2-40B4-BE49-F238E27FC236}">
                <a16:creationId xmlns:a16="http://schemas.microsoft.com/office/drawing/2014/main" id="{61064B5C-81E3-4D49-8F6E-04EBCD8A577D}"/>
              </a:ext>
            </a:extLst>
          </p:cNvPr>
          <p:cNvSpPr/>
          <p:nvPr/>
        </p:nvSpPr>
        <p:spPr>
          <a:xfrm>
            <a:off x="6393165" y="476288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a:extLst>
              <a:ext uri="{FF2B5EF4-FFF2-40B4-BE49-F238E27FC236}">
                <a16:creationId xmlns:a16="http://schemas.microsoft.com/office/drawing/2014/main" id="{8452D996-F626-46D4-8882-5D5E4307DFC3}"/>
              </a:ext>
            </a:extLst>
          </p:cNvPr>
          <p:cNvSpPr/>
          <p:nvPr/>
        </p:nvSpPr>
        <p:spPr>
          <a:xfrm>
            <a:off x="6520566"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a:extLst>
              <a:ext uri="{FF2B5EF4-FFF2-40B4-BE49-F238E27FC236}">
                <a16:creationId xmlns:a16="http://schemas.microsoft.com/office/drawing/2014/main" id="{123BED5D-D33A-4104-B76D-54C44E87A76D}"/>
              </a:ext>
            </a:extLst>
          </p:cNvPr>
          <p:cNvSpPr/>
          <p:nvPr/>
        </p:nvSpPr>
        <p:spPr>
          <a:xfrm>
            <a:off x="6650793" y="4762884"/>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a:extLst>
              <a:ext uri="{FF2B5EF4-FFF2-40B4-BE49-F238E27FC236}">
                <a16:creationId xmlns:a16="http://schemas.microsoft.com/office/drawing/2014/main" id="{04A793A9-0909-44C9-9755-04E032DC7F1E}"/>
              </a:ext>
            </a:extLst>
          </p:cNvPr>
          <p:cNvSpPr/>
          <p:nvPr/>
        </p:nvSpPr>
        <p:spPr>
          <a:xfrm>
            <a:off x="6780027"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a:extLst>
              <a:ext uri="{FF2B5EF4-FFF2-40B4-BE49-F238E27FC236}">
                <a16:creationId xmlns:a16="http://schemas.microsoft.com/office/drawing/2014/main" id="{C84147C9-3AAC-4B90-BD1C-F3E8696E7147}"/>
              </a:ext>
            </a:extLst>
          </p:cNvPr>
          <p:cNvSpPr/>
          <p:nvPr/>
        </p:nvSpPr>
        <p:spPr>
          <a:xfrm>
            <a:off x="6923347" y="4768008"/>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a:extLst>
              <a:ext uri="{FF2B5EF4-FFF2-40B4-BE49-F238E27FC236}">
                <a16:creationId xmlns:a16="http://schemas.microsoft.com/office/drawing/2014/main" id="{C21A0D11-30A2-4F28-A171-8D1D64238D8F}"/>
              </a:ext>
            </a:extLst>
          </p:cNvPr>
          <p:cNvSpPr/>
          <p:nvPr/>
        </p:nvSpPr>
        <p:spPr>
          <a:xfrm>
            <a:off x="7080449" y="476556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5057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7367" y="916825"/>
            <a:ext cx="5338198" cy="464602"/>
          </a:xfrm>
        </p:spPr>
        <p:txBody>
          <a:bodyPr/>
          <a:lstStyle/>
          <a:p>
            <a:r>
              <a:rPr lang="it-IT" sz="3200" dirty="0" err="1"/>
              <a:t>Different</a:t>
            </a:r>
            <a:r>
              <a:rPr lang="it-IT" sz="3200" dirty="0"/>
              <a:t> </a:t>
            </a:r>
            <a:r>
              <a:rPr lang="it-IT" sz="3200" dirty="0" err="1"/>
              <a:t>bootstrapped</a:t>
            </a:r>
            <a:r>
              <a:rPr lang="it-IT" sz="3200" dirty="0"/>
              <a:t> training datasets</a:t>
            </a:r>
            <a:endParaRPr lang="it-GB" sz="32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94640" y="2012767"/>
            <a:ext cx="5047590" cy="2737928"/>
          </a:xfrm>
        </p:spPr>
        <p:txBody>
          <a:bodyPr/>
          <a:lstStyle/>
          <a:p>
            <a:pPr indent="0" algn="just">
              <a:lnSpc>
                <a:spcPct val="150000"/>
              </a:lnSpc>
            </a:pPr>
            <a:r>
              <a:rPr lang="en-US" sz="1500" dirty="0">
                <a:solidFill>
                  <a:srgbClr val="292929"/>
                </a:solidFill>
                <a:latin typeface="Arial" panose="020B0604020202020204" pitchFamily="34" charset="0"/>
              </a:rPr>
              <a:t>The final result of this process will be a forest of trees that will be random because each tree has been built on the basis of a random </a:t>
            </a:r>
            <a:r>
              <a:rPr lang="en-US" sz="1500" dirty="0" err="1">
                <a:solidFill>
                  <a:srgbClr val="292929"/>
                </a:solidFill>
                <a:latin typeface="Arial" panose="020B0604020202020204" pitchFamily="34" charset="0"/>
              </a:rPr>
              <a:t>boostrap</a:t>
            </a:r>
            <a:r>
              <a:rPr lang="en-US" sz="1500" dirty="0">
                <a:solidFill>
                  <a:srgbClr val="292929"/>
                </a:solidFill>
                <a:latin typeface="Arial" panose="020B0604020202020204" pitchFamily="34" charset="0"/>
              </a:rPr>
              <a:t> sample of observations and, furthermore, because, for each tree in the forest, only a subset of random predictors is used</a:t>
            </a:r>
            <a:endParaRPr lang="it-IT" sz="1500" dirty="0">
              <a:solidFill>
                <a:srgbClr val="292929"/>
              </a:solidFill>
              <a:latin typeface="Arial" panose="020B0604020202020204" pitchFamily="34" charset="0"/>
            </a:endParaRPr>
          </a:p>
        </p:txBody>
      </p:sp>
      <p:sp>
        <p:nvSpPr>
          <p:cNvPr id="8" name="Rettangolo 7">
            <a:extLst>
              <a:ext uri="{FF2B5EF4-FFF2-40B4-BE49-F238E27FC236}">
                <a16:creationId xmlns:a16="http://schemas.microsoft.com/office/drawing/2014/main" id="{F1BE18C1-0898-4DA7-9D06-543DAC7C2AF0}"/>
              </a:ext>
            </a:extLst>
          </p:cNvPr>
          <p:cNvSpPr/>
          <p:nvPr/>
        </p:nvSpPr>
        <p:spPr>
          <a:xfrm>
            <a:off x="9660669" y="1685360"/>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9" name="Rettangolo 8">
            <a:extLst>
              <a:ext uri="{FF2B5EF4-FFF2-40B4-BE49-F238E27FC236}">
                <a16:creationId xmlns:a16="http://schemas.microsoft.com/office/drawing/2014/main" id="{ADCCA4D6-67A1-4439-B339-EC53C28083F4}"/>
              </a:ext>
            </a:extLst>
          </p:cNvPr>
          <p:cNvSpPr/>
          <p:nvPr/>
        </p:nvSpPr>
        <p:spPr>
          <a:xfrm>
            <a:off x="10718054" y="199523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 name="Rettangolo 9">
            <a:extLst>
              <a:ext uri="{FF2B5EF4-FFF2-40B4-BE49-F238E27FC236}">
                <a16:creationId xmlns:a16="http://schemas.microsoft.com/office/drawing/2014/main" id="{80F94F74-A34A-4126-BD87-A4DAD279D3DB}"/>
              </a:ext>
            </a:extLst>
          </p:cNvPr>
          <p:cNvSpPr/>
          <p:nvPr/>
        </p:nvSpPr>
        <p:spPr>
          <a:xfrm>
            <a:off x="8738082" y="1995238"/>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Rettangolo 10">
            <a:extLst>
              <a:ext uri="{FF2B5EF4-FFF2-40B4-BE49-F238E27FC236}">
                <a16:creationId xmlns:a16="http://schemas.microsoft.com/office/drawing/2014/main" id="{B201F01F-6A2D-47C8-A3DF-75104E9069C4}"/>
              </a:ext>
            </a:extLst>
          </p:cNvPr>
          <p:cNvSpPr/>
          <p:nvPr/>
        </p:nvSpPr>
        <p:spPr>
          <a:xfrm>
            <a:off x="8316599" y="231073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Rettangolo 11">
            <a:extLst>
              <a:ext uri="{FF2B5EF4-FFF2-40B4-BE49-F238E27FC236}">
                <a16:creationId xmlns:a16="http://schemas.microsoft.com/office/drawing/2014/main" id="{EF2666FC-60F4-44B2-B107-0B5EEC33CD85}"/>
              </a:ext>
            </a:extLst>
          </p:cNvPr>
          <p:cNvSpPr/>
          <p:nvPr/>
        </p:nvSpPr>
        <p:spPr>
          <a:xfrm>
            <a:off x="9191253" y="2311391"/>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Rettangolo 12">
            <a:extLst>
              <a:ext uri="{FF2B5EF4-FFF2-40B4-BE49-F238E27FC236}">
                <a16:creationId xmlns:a16="http://schemas.microsoft.com/office/drawing/2014/main" id="{121EFD84-C3BF-4929-8AA8-CB7EF3BE7987}"/>
              </a:ext>
            </a:extLst>
          </p:cNvPr>
          <p:cNvSpPr/>
          <p:nvPr/>
        </p:nvSpPr>
        <p:spPr>
          <a:xfrm>
            <a:off x="7836732" y="263483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4" name="Rettangolo 13">
            <a:extLst>
              <a:ext uri="{FF2B5EF4-FFF2-40B4-BE49-F238E27FC236}">
                <a16:creationId xmlns:a16="http://schemas.microsoft.com/office/drawing/2014/main" id="{EBADE2C6-D5D8-4D04-B6A9-01662F6C870E}"/>
              </a:ext>
            </a:extLst>
          </p:cNvPr>
          <p:cNvSpPr/>
          <p:nvPr/>
        </p:nvSpPr>
        <p:spPr>
          <a:xfrm>
            <a:off x="8743836" y="2621269"/>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5" name="Rettangolo 14">
            <a:extLst>
              <a:ext uri="{FF2B5EF4-FFF2-40B4-BE49-F238E27FC236}">
                <a16:creationId xmlns:a16="http://schemas.microsoft.com/office/drawing/2014/main" id="{FC3AA47F-71CC-46B8-ABA8-C0F6A90E6064}"/>
              </a:ext>
            </a:extLst>
          </p:cNvPr>
          <p:cNvSpPr/>
          <p:nvPr/>
        </p:nvSpPr>
        <p:spPr>
          <a:xfrm>
            <a:off x="11252735" y="2310733"/>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Rettangolo 15">
            <a:extLst>
              <a:ext uri="{FF2B5EF4-FFF2-40B4-BE49-F238E27FC236}">
                <a16:creationId xmlns:a16="http://schemas.microsoft.com/office/drawing/2014/main" id="{B20B08E5-C9C0-4105-8C95-60C4DB4EB3D2}"/>
              </a:ext>
            </a:extLst>
          </p:cNvPr>
          <p:cNvSpPr/>
          <p:nvPr/>
        </p:nvSpPr>
        <p:spPr>
          <a:xfrm>
            <a:off x="10238189" y="231073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7" name="Rettangolo 16">
            <a:extLst>
              <a:ext uri="{FF2B5EF4-FFF2-40B4-BE49-F238E27FC236}">
                <a16:creationId xmlns:a16="http://schemas.microsoft.com/office/drawing/2014/main" id="{F5F8BE49-6F5B-4BE4-A08D-441B5DF48956}"/>
              </a:ext>
            </a:extLst>
          </p:cNvPr>
          <p:cNvSpPr/>
          <p:nvPr/>
        </p:nvSpPr>
        <p:spPr>
          <a:xfrm>
            <a:off x="8349047" y="2936109"/>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Rettangolo 17">
            <a:extLst>
              <a:ext uri="{FF2B5EF4-FFF2-40B4-BE49-F238E27FC236}">
                <a16:creationId xmlns:a16="http://schemas.microsoft.com/office/drawing/2014/main" id="{1D20C496-51CA-46BE-B550-C3D35B595C41}"/>
              </a:ext>
            </a:extLst>
          </p:cNvPr>
          <p:cNvSpPr/>
          <p:nvPr/>
        </p:nvSpPr>
        <p:spPr>
          <a:xfrm>
            <a:off x="9223702" y="2936765"/>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9" name="Rettangolo 18">
            <a:extLst>
              <a:ext uri="{FF2B5EF4-FFF2-40B4-BE49-F238E27FC236}">
                <a16:creationId xmlns:a16="http://schemas.microsoft.com/office/drawing/2014/main" id="{9C098094-8F12-4CD2-A15E-81ABAB693EF3}"/>
              </a:ext>
            </a:extLst>
          </p:cNvPr>
          <p:cNvSpPr/>
          <p:nvPr/>
        </p:nvSpPr>
        <p:spPr>
          <a:xfrm>
            <a:off x="10701582" y="276344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0" name="Rettangolo 19">
            <a:extLst>
              <a:ext uri="{FF2B5EF4-FFF2-40B4-BE49-F238E27FC236}">
                <a16:creationId xmlns:a16="http://schemas.microsoft.com/office/drawing/2014/main" id="{306934B7-7921-412C-AE75-D5432AA16DD9}"/>
              </a:ext>
            </a:extLst>
          </p:cNvPr>
          <p:cNvSpPr/>
          <p:nvPr/>
        </p:nvSpPr>
        <p:spPr>
          <a:xfrm>
            <a:off x="11663789" y="276344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21" name="Connettore diritto 20">
            <a:extLst>
              <a:ext uri="{FF2B5EF4-FFF2-40B4-BE49-F238E27FC236}">
                <a16:creationId xmlns:a16="http://schemas.microsoft.com/office/drawing/2014/main" id="{D9BBA793-060D-439D-ACB3-F810AC9D99B0}"/>
              </a:ext>
            </a:extLst>
          </p:cNvPr>
          <p:cNvCxnSpPr>
            <a:stCxn id="8" idx="2"/>
            <a:endCxn id="10" idx="0"/>
          </p:cNvCxnSpPr>
          <p:nvPr/>
        </p:nvCxnSpPr>
        <p:spPr>
          <a:xfrm flipH="1">
            <a:off x="8978015" y="1814625"/>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22" name="Connettore diritto 21">
            <a:extLst>
              <a:ext uri="{FF2B5EF4-FFF2-40B4-BE49-F238E27FC236}">
                <a16:creationId xmlns:a16="http://schemas.microsoft.com/office/drawing/2014/main" id="{AA7D2679-5B85-46FE-9370-E9FD1400C300}"/>
              </a:ext>
            </a:extLst>
          </p:cNvPr>
          <p:cNvCxnSpPr>
            <a:cxnSpLocks/>
            <a:stCxn id="8" idx="2"/>
            <a:endCxn id="9" idx="0"/>
          </p:cNvCxnSpPr>
          <p:nvPr/>
        </p:nvCxnSpPr>
        <p:spPr>
          <a:xfrm>
            <a:off x="9900603" y="1814625"/>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23" name="Connettore diritto 22">
            <a:extLst>
              <a:ext uri="{FF2B5EF4-FFF2-40B4-BE49-F238E27FC236}">
                <a16:creationId xmlns:a16="http://schemas.microsoft.com/office/drawing/2014/main" id="{D0CA95F4-FF8A-4374-A3AC-71BD5B3FA9CC}"/>
              </a:ext>
            </a:extLst>
          </p:cNvPr>
          <p:cNvCxnSpPr>
            <a:cxnSpLocks/>
            <a:stCxn id="10" idx="2"/>
            <a:endCxn id="11" idx="0"/>
          </p:cNvCxnSpPr>
          <p:nvPr/>
        </p:nvCxnSpPr>
        <p:spPr>
          <a:xfrm flipH="1">
            <a:off x="8556531" y="2124504"/>
            <a:ext cx="421484" cy="186230"/>
          </a:xfrm>
          <a:prstGeom prst="line">
            <a:avLst/>
          </a:prstGeom>
        </p:spPr>
        <p:style>
          <a:lnRef idx="1">
            <a:schemeClr val="dk1"/>
          </a:lnRef>
          <a:fillRef idx="0">
            <a:schemeClr val="dk1"/>
          </a:fillRef>
          <a:effectRef idx="0">
            <a:schemeClr val="dk1"/>
          </a:effectRef>
          <a:fontRef idx="minor">
            <a:schemeClr val="tx1"/>
          </a:fontRef>
        </p:style>
      </p:cxnSp>
      <p:cxnSp>
        <p:nvCxnSpPr>
          <p:cNvPr id="24" name="Connettore diritto 23">
            <a:extLst>
              <a:ext uri="{FF2B5EF4-FFF2-40B4-BE49-F238E27FC236}">
                <a16:creationId xmlns:a16="http://schemas.microsoft.com/office/drawing/2014/main" id="{4BB520D8-5DC0-43BF-A33D-C973B338726A}"/>
              </a:ext>
            </a:extLst>
          </p:cNvPr>
          <p:cNvCxnSpPr>
            <a:cxnSpLocks/>
            <a:stCxn id="9" idx="2"/>
            <a:endCxn id="16" idx="0"/>
          </p:cNvCxnSpPr>
          <p:nvPr/>
        </p:nvCxnSpPr>
        <p:spPr>
          <a:xfrm flipH="1">
            <a:off x="10478122" y="2124503"/>
            <a:ext cx="479866" cy="186230"/>
          </a:xfrm>
          <a:prstGeom prst="line">
            <a:avLst/>
          </a:prstGeom>
        </p:spPr>
        <p:style>
          <a:lnRef idx="1">
            <a:schemeClr val="dk1"/>
          </a:lnRef>
          <a:fillRef idx="0">
            <a:schemeClr val="dk1"/>
          </a:fillRef>
          <a:effectRef idx="0">
            <a:schemeClr val="dk1"/>
          </a:effectRef>
          <a:fontRef idx="minor">
            <a:schemeClr val="tx1"/>
          </a:fontRef>
        </p:style>
      </p:cxnSp>
      <p:cxnSp>
        <p:nvCxnSpPr>
          <p:cNvPr id="25" name="Connettore diritto 24">
            <a:extLst>
              <a:ext uri="{FF2B5EF4-FFF2-40B4-BE49-F238E27FC236}">
                <a16:creationId xmlns:a16="http://schemas.microsoft.com/office/drawing/2014/main" id="{0E55CAF8-3170-4538-8A9F-FE0FB6F4B89A}"/>
              </a:ext>
            </a:extLst>
          </p:cNvPr>
          <p:cNvCxnSpPr>
            <a:cxnSpLocks/>
            <a:stCxn id="11" idx="2"/>
            <a:endCxn id="13" idx="0"/>
          </p:cNvCxnSpPr>
          <p:nvPr/>
        </p:nvCxnSpPr>
        <p:spPr>
          <a:xfrm flipH="1">
            <a:off x="8076665" y="2440001"/>
            <a:ext cx="479867" cy="194831"/>
          </a:xfrm>
          <a:prstGeom prst="line">
            <a:avLst/>
          </a:prstGeom>
        </p:spPr>
        <p:style>
          <a:lnRef idx="1">
            <a:schemeClr val="dk1"/>
          </a:lnRef>
          <a:fillRef idx="0">
            <a:schemeClr val="dk1"/>
          </a:fillRef>
          <a:effectRef idx="0">
            <a:schemeClr val="dk1"/>
          </a:effectRef>
          <a:fontRef idx="minor">
            <a:schemeClr val="tx1"/>
          </a:fontRef>
        </p:style>
      </p:cxnSp>
      <p:cxnSp>
        <p:nvCxnSpPr>
          <p:cNvPr id="26" name="Connettore diritto 25">
            <a:extLst>
              <a:ext uri="{FF2B5EF4-FFF2-40B4-BE49-F238E27FC236}">
                <a16:creationId xmlns:a16="http://schemas.microsoft.com/office/drawing/2014/main" id="{4D8240FC-BC7C-4BA6-8CBA-AF2FEC3AD72E}"/>
              </a:ext>
            </a:extLst>
          </p:cNvPr>
          <p:cNvCxnSpPr>
            <a:cxnSpLocks/>
            <a:stCxn id="14" idx="2"/>
            <a:endCxn id="17" idx="0"/>
          </p:cNvCxnSpPr>
          <p:nvPr/>
        </p:nvCxnSpPr>
        <p:spPr>
          <a:xfrm flipH="1">
            <a:off x="8588981" y="2750535"/>
            <a:ext cx="394789" cy="185574"/>
          </a:xfrm>
          <a:prstGeom prst="line">
            <a:avLst/>
          </a:prstGeom>
        </p:spPr>
        <p:style>
          <a:lnRef idx="1">
            <a:schemeClr val="dk1"/>
          </a:lnRef>
          <a:fillRef idx="0">
            <a:schemeClr val="dk1"/>
          </a:fillRef>
          <a:effectRef idx="0">
            <a:schemeClr val="dk1"/>
          </a:effectRef>
          <a:fontRef idx="minor">
            <a:schemeClr val="tx1"/>
          </a:fontRef>
        </p:style>
      </p:cxnSp>
      <p:cxnSp>
        <p:nvCxnSpPr>
          <p:cNvPr id="27" name="Connettore diritto 26">
            <a:extLst>
              <a:ext uri="{FF2B5EF4-FFF2-40B4-BE49-F238E27FC236}">
                <a16:creationId xmlns:a16="http://schemas.microsoft.com/office/drawing/2014/main" id="{A4DF6367-DBCD-4D4D-AABD-2D0B040C6A96}"/>
              </a:ext>
            </a:extLst>
          </p:cNvPr>
          <p:cNvCxnSpPr>
            <a:cxnSpLocks/>
            <a:endCxn id="19" idx="0"/>
          </p:cNvCxnSpPr>
          <p:nvPr/>
        </p:nvCxnSpPr>
        <p:spPr>
          <a:xfrm flipH="1">
            <a:off x="10941515" y="2465196"/>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28" name="Connettore diritto 27">
            <a:extLst>
              <a:ext uri="{FF2B5EF4-FFF2-40B4-BE49-F238E27FC236}">
                <a16:creationId xmlns:a16="http://schemas.microsoft.com/office/drawing/2014/main" id="{0B1463EC-6121-4851-A00A-11757DD69529}"/>
              </a:ext>
            </a:extLst>
          </p:cNvPr>
          <p:cNvCxnSpPr>
            <a:cxnSpLocks/>
            <a:stCxn id="9" idx="2"/>
            <a:endCxn id="15" idx="0"/>
          </p:cNvCxnSpPr>
          <p:nvPr/>
        </p:nvCxnSpPr>
        <p:spPr>
          <a:xfrm>
            <a:off x="10957987" y="2124504"/>
            <a:ext cx="534681" cy="186229"/>
          </a:xfrm>
          <a:prstGeom prst="line">
            <a:avLst/>
          </a:prstGeom>
        </p:spPr>
        <p:style>
          <a:lnRef idx="1">
            <a:schemeClr val="dk1"/>
          </a:lnRef>
          <a:fillRef idx="0">
            <a:schemeClr val="dk1"/>
          </a:fillRef>
          <a:effectRef idx="0">
            <a:schemeClr val="dk1"/>
          </a:effectRef>
          <a:fontRef idx="minor">
            <a:schemeClr val="tx1"/>
          </a:fontRef>
        </p:style>
      </p:cxnSp>
      <p:cxnSp>
        <p:nvCxnSpPr>
          <p:cNvPr id="29" name="Connettore diritto 28">
            <a:extLst>
              <a:ext uri="{FF2B5EF4-FFF2-40B4-BE49-F238E27FC236}">
                <a16:creationId xmlns:a16="http://schemas.microsoft.com/office/drawing/2014/main" id="{B7384A0C-C181-466C-B304-3097E4627BB3}"/>
              </a:ext>
            </a:extLst>
          </p:cNvPr>
          <p:cNvCxnSpPr>
            <a:cxnSpLocks/>
            <a:stCxn id="15" idx="2"/>
            <a:endCxn id="20" idx="0"/>
          </p:cNvCxnSpPr>
          <p:nvPr/>
        </p:nvCxnSpPr>
        <p:spPr>
          <a:xfrm>
            <a:off x="11492669" y="2439999"/>
            <a:ext cx="411053" cy="323443"/>
          </a:xfrm>
          <a:prstGeom prst="line">
            <a:avLst/>
          </a:prstGeom>
        </p:spPr>
        <p:style>
          <a:lnRef idx="1">
            <a:schemeClr val="dk1"/>
          </a:lnRef>
          <a:fillRef idx="0">
            <a:schemeClr val="dk1"/>
          </a:fillRef>
          <a:effectRef idx="0">
            <a:schemeClr val="dk1"/>
          </a:effectRef>
          <a:fontRef idx="minor">
            <a:schemeClr val="tx1"/>
          </a:fontRef>
        </p:style>
      </p:cxnSp>
      <p:cxnSp>
        <p:nvCxnSpPr>
          <p:cNvPr id="30" name="Connettore diritto 29">
            <a:extLst>
              <a:ext uri="{FF2B5EF4-FFF2-40B4-BE49-F238E27FC236}">
                <a16:creationId xmlns:a16="http://schemas.microsoft.com/office/drawing/2014/main" id="{5813504E-B7DD-4914-B7D5-C62265D08DC2}"/>
              </a:ext>
            </a:extLst>
          </p:cNvPr>
          <p:cNvCxnSpPr>
            <a:cxnSpLocks/>
            <a:endCxn id="18" idx="0"/>
          </p:cNvCxnSpPr>
          <p:nvPr/>
        </p:nvCxnSpPr>
        <p:spPr>
          <a:xfrm>
            <a:off x="9000707" y="2737768"/>
            <a:ext cx="462928" cy="198997"/>
          </a:xfrm>
          <a:prstGeom prst="line">
            <a:avLst/>
          </a:prstGeom>
        </p:spPr>
        <p:style>
          <a:lnRef idx="1">
            <a:schemeClr val="dk1"/>
          </a:lnRef>
          <a:fillRef idx="0">
            <a:schemeClr val="dk1"/>
          </a:fillRef>
          <a:effectRef idx="0">
            <a:schemeClr val="dk1"/>
          </a:effectRef>
          <a:fontRef idx="minor">
            <a:schemeClr val="tx1"/>
          </a:fontRef>
        </p:style>
      </p:cxnSp>
      <p:cxnSp>
        <p:nvCxnSpPr>
          <p:cNvPr id="31" name="Connettore diritto 30">
            <a:extLst>
              <a:ext uri="{FF2B5EF4-FFF2-40B4-BE49-F238E27FC236}">
                <a16:creationId xmlns:a16="http://schemas.microsoft.com/office/drawing/2014/main" id="{7479FF52-4557-4C11-8899-6F7553060248}"/>
              </a:ext>
            </a:extLst>
          </p:cNvPr>
          <p:cNvCxnSpPr>
            <a:cxnSpLocks/>
            <a:endCxn id="12" idx="0"/>
          </p:cNvCxnSpPr>
          <p:nvPr/>
        </p:nvCxnSpPr>
        <p:spPr>
          <a:xfrm>
            <a:off x="8978015" y="2130451"/>
            <a:ext cx="453172" cy="180940"/>
          </a:xfrm>
          <a:prstGeom prst="line">
            <a:avLst/>
          </a:prstGeom>
        </p:spPr>
        <p:style>
          <a:lnRef idx="1">
            <a:schemeClr val="dk1"/>
          </a:lnRef>
          <a:fillRef idx="0">
            <a:schemeClr val="dk1"/>
          </a:fillRef>
          <a:effectRef idx="0">
            <a:schemeClr val="dk1"/>
          </a:effectRef>
          <a:fontRef idx="minor">
            <a:schemeClr val="tx1"/>
          </a:fontRef>
        </p:style>
      </p:cxnSp>
      <p:cxnSp>
        <p:nvCxnSpPr>
          <p:cNvPr id="32" name="Connettore diritto 31">
            <a:extLst>
              <a:ext uri="{FF2B5EF4-FFF2-40B4-BE49-F238E27FC236}">
                <a16:creationId xmlns:a16="http://schemas.microsoft.com/office/drawing/2014/main" id="{A8EB531D-BD99-414E-8443-D35178469C97}"/>
              </a:ext>
            </a:extLst>
          </p:cNvPr>
          <p:cNvCxnSpPr>
            <a:cxnSpLocks/>
            <a:endCxn id="14" idx="0"/>
          </p:cNvCxnSpPr>
          <p:nvPr/>
        </p:nvCxnSpPr>
        <p:spPr>
          <a:xfrm>
            <a:off x="8527121" y="2428496"/>
            <a:ext cx="456649" cy="192773"/>
          </a:xfrm>
          <a:prstGeom prst="line">
            <a:avLst/>
          </a:prstGeom>
        </p:spPr>
        <p:style>
          <a:lnRef idx="1">
            <a:schemeClr val="dk1"/>
          </a:lnRef>
          <a:fillRef idx="0">
            <a:schemeClr val="dk1"/>
          </a:fillRef>
          <a:effectRef idx="0">
            <a:schemeClr val="dk1"/>
          </a:effectRef>
          <a:fontRef idx="minor">
            <a:schemeClr val="tx1"/>
          </a:fontRef>
        </p:style>
      </p:cxnSp>
      <p:sp>
        <p:nvSpPr>
          <p:cNvPr id="33" name="Rettangolo 32">
            <a:extLst>
              <a:ext uri="{FF2B5EF4-FFF2-40B4-BE49-F238E27FC236}">
                <a16:creationId xmlns:a16="http://schemas.microsoft.com/office/drawing/2014/main" id="{6C8EF7DD-DEEA-4372-B4F4-8E2A98E468F9}"/>
              </a:ext>
            </a:extLst>
          </p:cNvPr>
          <p:cNvSpPr/>
          <p:nvPr/>
        </p:nvSpPr>
        <p:spPr>
          <a:xfrm>
            <a:off x="9201741" y="486276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4" name="Rettangolo 33">
            <a:extLst>
              <a:ext uri="{FF2B5EF4-FFF2-40B4-BE49-F238E27FC236}">
                <a16:creationId xmlns:a16="http://schemas.microsoft.com/office/drawing/2014/main" id="{6771D472-F054-43C3-B22D-FEA28F4AFA3D}"/>
              </a:ext>
            </a:extLst>
          </p:cNvPr>
          <p:cNvSpPr/>
          <p:nvPr/>
        </p:nvSpPr>
        <p:spPr>
          <a:xfrm>
            <a:off x="10259127" y="5172642"/>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5" name="Rettangolo 34">
            <a:extLst>
              <a:ext uri="{FF2B5EF4-FFF2-40B4-BE49-F238E27FC236}">
                <a16:creationId xmlns:a16="http://schemas.microsoft.com/office/drawing/2014/main" id="{ACA79D04-1973-4029-A269-8D2570A4D127}"/>
              </a:ext>
            </a:extLst>
          </p:cNvPr>
          <p:cNvSpPr/>
          <p:nvPr/>
        </p:nvSpPr>
        <p:spPr>
          <a:xfrm>
            <a:off x="8301846" y="5175641"/>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6" name="Rettangolo 35">
            <a:extLst>
              <a:ext uri="{FF2B5EF4-FFF2-40B4-BE49-F238E27FC236}">
                <a16:creationId xmlns:a16="http://schemas.microsoft.com/office/drawing/2014/main" id="{467D5E8E-1C6C-478B-886E-BE82B025ECC3}"/>
              </a:ext>
            </a:extLst>
          </p:cNvPr>
          <p:cNvSpPr/>
          <p:nvPr/>
        </p:nvSpPr>
        <p:spPr>
          <a:xfrm>
            <a:off x="10793808" y="5488137"/>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7" name="Rettangolo 36">
            <a:extLst>
              <a:ext uri="{FF2B5EF4-FFF2-40B4-BE49-F238E27FC236}">
                <a16:creationId xmlns:a16="http://schemas.microsoft.com/office/drawing/2014/main" id="{73B68235-D1CF-45F4-9C3A-8C9DE51841F0}"/>
              </a:ext>
            </a:extLst>
          </p:cNvPr>
          <p:cNvSpPr/>
          <p:nvPr/>
        </p:nvSpPr>
        <p:spPr>
          <a:xfrm>
            <a:off x="9289455" y="5589620"/>
            <a:ext cx="479866" cy="1292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8" name="Rettangolo 37">
            <a:extLst>
              <a:ext uri="{FF2B5EF4-FFF2-40B4-BE49-F238E27FC236}">
                <a16:creationId xmlns:a16="http://schemas.microsoft.com/office/drawing/2014/main" id="{7954A80E-574E-49CC-BFD2-44B7F7518E45}"/>
              </a:ext>
            </a:extLst>
          </p:cNvPr>
          <p:cNvSpPr/>
          <p:nvPr/>
        </p:nvSpPr>
        <p:spPr>
          <a:xfrm>
            <a:off x="10242654" y="5940846"/>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9" name="Rettangolo 38">
            <a:extLst>
              <a:ext uri="{FF2B5EF4-FFF2-40B4-BE49-F238E27FC236}">
                <a16:creationId xmlns:a16="http://schemas.microsoft.com/office/drawing/2014/main" id="{294B5723-1D03-437B-BC80-AE496F825B65}"/>
              </a:ext>
            </a:extLst>
          </p:cNvPr>
          <p:cNvSpPr/>
          <p:nvPr/>
        </p:nvSpPr>
        <p:spPr>
          <a:xfrm>
            <a:off x="11179594" y="5936177"/>
            <a:ext cx="479866" cy="1292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40" name="Connettore diritto 39">
            <a:extLst>
              <a:ext uri="{FF2B5EF4-FFF2-40B4-BE49-F238E27FC236}">
                <a16:creationId xmlns:a16="http://schemas.microsoft.com/office/drawing/2014/main" id="{80AD4DDB-6F0D-4957-A1AA-BEEAE5A1E106}"/>
              </a:ext>
            </a:extLst>
          </p:cNvPr>
          <p:cNvCxnSpPr>
            <a:cxnSpLocks/>
            <a:stCxn id="33" idx="2"/>
          </p:cNvCxnSpPr>
          <p:nvPr/>
        </p:nvCxnSpPr>
        <p:spPr>
          <a:xfrm flipH="1">
            <a:off x="8519087" y="4992030"/>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41" name="Connettore diritto 40">
            <a:extLst>
              <a:ext uri="{FF2B5EF4-FFF2-40B4-BE49-F238E27FC236}">
                <a16:creationId xmlns:a16="http://schemas.microsoft.com/office/drawing/2014/main" id="{32BDAB66-986F-419C-A351-B894F9ADD26B}"/>
              </a:ext>
            </a:extLst>
          </p:cNvPr>
          <p:cNvCxnSpPr>
            <a:cxnSpLocks/>
            <a:stCxn id="33" idx="2"/>
            <a:endCxn id="34" idx="0"/>
          </p:cNvCxnSpPr>
          <p:nvPr/>
        </p:nvCxnSpPr>
        <p:spPr>
          <a:xfrm>
            <a:off x="9441675" y="4992030"/>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42" name="Connettore diritto 41">
            <a:extLst>
              <a:ext uri="{FF2B5EF4-FFF2-40B4-BE49-F238E27FC236}">
                <a16:creationId xmlns:a16="http://schemas.microsoft.com/office/drawing/2014/main" id="{EE899998-6CD0-4D3D-A881-44631DAED709}"/>
              </a:ext>
            </a:extLst>
          </p:cNvPr>
          <p:cNvCxnSpPr>
            <a:cxnSpLocks/>
            <a:stCxn id="34" idx="2"/>
            <a:endCxn id="37" idx="0"/>
          </p:cNvCxnSpPr>
          <p:nvPr/>
        </p:nvCxnSpPr>
        <p:spPr>
          <a:xfrm flipH="1">
            <a:off x="9529389" y="5301908"/>
            <a:ext cx="969671" cy="287712"/>
          </a:xfrm>
          <a:prstGeom prst="line">
            <a:avLst/>
          </a:prstGeom>
        </p:spPr>
        <p:style>
          <a:lnRef idx="1">
            <a:schemeClr val="dk1"/>
          </a:lnRef>
          <a:fillRef idx="0">
            <a:schemeClr val="dk1"/>
          </a:fillRef>
          <a:effectRef idx="0">
            <a:schemeClr val="dk1"/>
          </a:effectRef>
          <a:fontRef idx="minor">
            <a:schemeClr val="tx1"/>
          </a:fontRef>
        </p:style>
      </p:cxnSp>
      <p:cxnSp>
        <p:nvCxnSpPr>
          <p:cNvPr id="43" name="Connettore diritto 42">
            <a:extLst>
              <a:ext uri="{FF2B5EF4-FFF2-40B4-BE49-F238E27FC236}">
                <a16:creationId xmlns:a16="http://schemas.microsoft.com/office/drawing/2014/main" id="{359B17B9-C743-4824-B833-D7581FAF305F}"/>
              </a:ext>
            </a:extLst>
          </p:cNvPr>
          <p:cNvCxnSpPr>
            <a:cxnSpLocks/>
            <a:endCxn id="38" idx="0"/>
          </p:cNvCxnSpPr>
          <p:nvPr/>
        </p:nvCxnSpPr>
        <p:spPr>
          <a:xfrm flipH="1">
            <a:off x="10482587" y="5642601"/>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44" name="Connettore diritto 43">
            <a:extLst>
              <a:ext uri="{FF2B5EF4-FFF2-40B4-BE49-F238E27FC236}">
                <a16:creationId xmlns:a16="http://schemas.microsoft.com/office/drawing/2014/main" id="{0F00C14A-9A37-4845-8305-E8ECC71E51FD}"/>
              </a:ext>
            </a:extLst>
          </p:cNvPr>
          <p:cNvCxnSpPr>
            <a:cxnSpLocks/>
            <a:stCxn id="34" idx="2"/>
            <a:endCxn id="36" idx="0"/>
          </p:cNvCxnSpPr>
          <p:nvPr/>
        </p:nvCxnSpPr>
        <p:spPr>
          <a:xfrm>
            <a:off x="10499060" y="5301908"/>
            <a:ext cx="534681" cy="186229"/>
          </a:xfrm>
          <a:prstGeom prst="line">
            <a:avLst/>
          </a:prstGeom>
        </p:spPr>
        <p:style>
          <a:lnRef idx="1">
            <a:schemeClr val="dk1"/>
          </a:lnRef>
          <a:fillRef idx="0">
            <a:schemeClr val="dk1"/>
          </a:fillRef>
          <a:effectRef idx="0">
            <a:schemeClr val="dk1"/>
          </a:effectRef>
          <a:fontRef idx="minor">
            <a:schemeClr val="tx1"/>
          </a:fontRef>
        </p:style>
      </p:cxnSp>
      <p:cxnSp>
        <p:nvCxnSpPr>
          <p:cNvPr id="45" name="Connettore diritto 44">
            <a:extLst>
              <a:ext uri="{FF2B5EF4-FFF2-40B4-BE49-F238E27FC236}">
                <a16:creationId xmlns:a16="http://schemas.microsoft.com/office/drawing/2014/main" id="{EC77CA3C-B6D0-4C8F-92F9-0008CAB050D5}"/>
              </a:ext>
            </a:extLst>
          </p:cNvPr>
          <p:cNvCxnSpPr>
            <a:cxnSpLocks/>
            <a:stCxn id="36" idx="2"/>
            <a:endCxn id="39" idx="0"/>
          </p:cNvCxnSpPr>
          <p:nvPr/>
        </p:nvCxnSpPr>
        <p:spPr>
          <a:xfrm>
            <a:off x="11033740" y="5617403"/>
            <a:ext cx="385787" cy="318774"/>
          </a:xfrm>
          <a:prstGeom prst="line">
            <a:avLst/>
          </a:prstGeom>
        </p:spPr>
        <p:style>
          <a:lnRef idx="1">
            <a:schemeClr val="dk1"/>
          </a:lnRef>
          <a:fillRef idx="0">
            <a:schemeClr val="dk1"/>
          </a:fillRef>
          <a:effectRef idx="0">
            <a:schemeClr val="dk1"/>
          </a:effectRef>
          <a:fontRef idx="minor">
            <a:schemeClr val="tx1"/>
          </a:fontRef>
        </p:style>
      </p:cxnSp>
      <p:sp>
        <p:nvSpPr>
          <p:cNvPr id="46" name="Rettangolo 45">
            <a:extLst>
              <a:ext uri="{FF2B5EF4-FFF2-40B4-BE49-F238E27FC236}">
                <a16:creationId xmlns:a16="http://schemas.microsoft.com/office/drawing/2014/main" id="{635F27E6-D373-4E64-84FC-22FCC7539382}"/>
              </a:ext>
            </a:extLst>
          </p:cNvPr>
          <p:cNvSpPr/>
          <p:nvPr/>
        </p:nvSpPr>
        <p:spPr>
          <a:xfrm>
            <a:off x="9864828" y="3606384"/>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7" name="Rettangolo 46">
            <a:extLst>
              <a:ext uri="{FF2B5EF4-FFF2-40B4-BE49-F238E27FC236}">
                <a16:creationId xmlns:a16="http://schemas.microsoft.com/office/drawing/2014/main" id="{ED78AA2C-2427-4CE8-A6C0-44C38855D20A}"/>
              </a:ext>
            </a:extLst>
          </p:cNvPr>
          <p:cNvSpPr/>
          <p:nvPr/>
        </p:nvSpPr>
        <p:spPr>
          <a:xfrm>
            <a:off x="10922213" y="3916262"/>
            <a:ext cx="479866" cy="129266"/>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Rettangolo 47">
            <a:extLst>
              <a:ext uri="{FF2B5EF4-FFF2-40B4-BE49-F238E27FC236}">
                <a16:creationId xmlns:a16="http://schemas.microsoft.com/office/drawing/2014/main" id="{99FFA6F0-3A1D-4D25-B891-0DAC4E87B0F9}"/>
              </a:ext>
            </a:extLst>
          </p:cNvPr>
          <p:cNvSpPr/>
          <p:nvPr/>
        </p:nvSpPr>
        <p:spPr>
          <a:xfrm>
            <a:off x="8942241" y="3916262"/>
            <a:ext cx="479866" cy="12926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9" name="Rettangolo 48">
            <a:extLst>
              <a:ext uri="{FF2B5EF4-FFF2-40B4-BE49-F238E27FC236}">
                <a16:creationId xmlns:a16="http://schemas.microsoft.com/office/drawing/2014/main" id="{25B5EFF3-63C1-4AE1-83AD-1053A2D34D21}"/>
              </a:ext>
            </a:extLst>
          </p:cNvPr>
          <p:cNvSpPr/>
          <p:nvPr/>
        </p:nvSpPr>
        <p:spPr>
          <a:xfrm>
            <a:off x="11456894" y="4231757"/>
            <a:ext cx="479866" cy="12926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0" name="Rettangolo 49">
            <a:extLst>
              <a:ext uri="{FF2B5EF4-FFF2-40B4-BE49-F238E27FC236}">
                <a16:creationId xmlns:a16="http://schemas.microsoft.com/office/drawing/2014/main" id="{107650BC-0CB5-45C6-937F-4E1E69BB6AE7}"/>
              </a:ext>
            </a:extLst>
          </p:cNvPr>
          <p:cNvSpPr/>
          <p:nvPr/>
        </p:nvSpPr>
        <p:spPr>
          <a:xfrm>
            <a:off x="10442347" y="4231758"/>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51" name="Connettore diritto 50">
            <a:extLst>
              <a:ext uri="{FF2B5EF4-FFF2-40B4-BE49-F238E27FC236}">
                <a16:creationId xmlns:a16="http://schemas.microsoft.com/office/drawing/2014/main" id="{A2230306-6F4E-40B2-AC60-A7E8180676EA}"/>
              </a:ext>
            </a:extLst>
          </p:cNvPr>
          <p:cNvCxnSpPr>
            <a:stCxn id="46" idx="2"/>
            <a:endCxn id="48" idx="0"/>
          </p:cNvCxnSpPr>
          <p:nvPr/>
        </p:nvCxnSpPr>
        <p:spPr>
          <a:xfrm flipH="1">
            <a:off x="9182174" y="3735650"/>
            <a:ext cx="922587" cy="180612"/>
          </a:xfrm>
          <a:prstGeom prst="line">
            <a:avLst/>
          </a:prstGeom>
        </p:spPr>
        <p:style>
          <a:lnRef idx="1">
            <a:schemeClr val="dk1"/>
          </a:lnRef>
          <a:fillRef idx="0">
            <a:schemeClr val="dk1"/>
          </a:fillRef>
          <a:effectRef idx="0">
            <a:schemeClr val="dk1"/>
          </a:effectRef>
          <a:fontRef idx="minor">
            <a:schemeClr val="tx1"/>
          </a:fontRef>
        </p:style>
      </p:cxnSp>
      <p:cxnSp>
        <p:nvCxnSpPr>
          <p:cNvPr id="52" name="Connettore diritto 51">
            <a:extLst>
              <a:ext uri="{FF2B5EF4-FFF2-40B4-BE49-F238E27FC236}">
                <a16:creationId xmlns:a16="http://schemas.microsoft.com/office/drawing/2014/main" id="{140F967A-EDD7-498A-A470-E399514381C4}"/>
              </a:ext>
            </a:extLst>
          </p:cNvPr>
          <p:cNvCxnSpPr>
            <a:cxnSpLocks/>
            <a:stCxn id="46" idx="2"/>
            <a:endCxn id="47" idx="0"/>
          </p:cNvCxnSpPr>
          <p:nvPr/>
        </p:nvCxnSpPr>
        <p:spPr>
          <a:xfrm>
            <a:off x="10104761" y="3735650"/>
            <a:ext cx="1057385" cy="180612"/>
          </a:xfrm>
          <a:prstGeom prst="line">
            <a:avLst/>
          </a:prstGeom>
        </p:spPr>
        <p:style>
          <a:lnRef idx="1">
            <a:schemeClr val="dk1"/>
          </a:lnRef>
          <a:fillRef idx="0">
            <a:schemeClr val="dk1"/>
          </a:fillRef>
          <a:effectRef idx="0">
            <a:schemeClr val="dk1"/>
          </a:effectRef>
          <a:fontRef idx="minor">
            <a:schemeClr val="tx1"/>
          </a:fontRef>
        </p:style>
      </p:cxnSp>
      <p:cxnSp>
        <p:nvCxnSpPr>
          <p:cNvPr id="53" name="Connettore diritto 52">
            <a:extLst>
              <a:ext uri="{FF2B5EF4-FFF2-40B4-BE49-F238E27FC236}">
                <a16:creationId xmlns:a16="http://schemas.microsoft.com/office/drawing/2014/main" id="{CDDFF608-9AC8-4B9E-BAB6-86A01A4BCC4A}"/>
              </a:ext>
            </a:extLst>
          </p:cNvPr>
          <p:cNvCxnSpPr>
            <a:cxnSpLocks/>
            <a:stCxn id="47" idx="2"/>
            <a:endCxn id="50" idx="0"/>
          </p:cNvCxnSpPr>
          <p:nvPr/>
        </p:nvCxnSpPr>
        <p:spPr>
          <a:xfrm flipH="1">
            <a:off x="10682280" y="4045528"/>
            <a:ext cx="479866" cy="186230"/>
          </a:xfrm>
          <a:prstGeom prst="line">
            <a:avLst/>
          </a:prstGeom>
        </p:spPr>
        <p:style>
          <a:lnRef idx="1">
            <a:schemeClr val="dk1"/>
          </a:lnRef>
          <a:fillRef idx="0">
            <a:schemeClr val="dk1"/>
          </a:fillRef>
          <a:effectRef idx="0">
            <a:schemeClr val="dk1"/>
          </a:effectRef>
          <a:fontRef idx="minor">
            <a:schemeClr val="tx1"/>
          </a:fontRef>
        </p:style>
      </p:cxnSp>
      <p:cxnSp>
        <p:nvCxnSpPr>
          <p:cNvPr id="54" name="Connettore diritto 53">
            <a:extLst>
              <a:ext uri="{FF2B5EF4-FFF2-40B4-BE49-F238E27FC236}">
                <a16:creationId xmlns:a16="http://schemas.microsoft.com/office/drawing/2014/main" id="{9E528437-212C-4B0E-B2C1-C046BE0CAEA3}"/>
              </a:ext>
            </a:extLst>
          </p:cNvPr>
          <p:cNvCxnSpPr>
            <a:cxnSpLocks/>
            <a:stCxn id="47" idx="2"/>
            <a:endCxn id="49" idx="0"/>
          </p:cNvCxnSpPr>
          <p:nvPr/>
        </p:nvCxnSpPr>
        <p:spPr>
          <a:xfrm>
            <a:off x="11162146" y="4045528"/>
            <a:ext cx="534681" cy="186229"/>
          </a:xfrm>
          <a:prstGeom prst="line">
            <a:avLst/>
          </a:prstGeom>
        </p:spPr>
        <p:style>
          <a:lnRef idx="1">
            <a:schemeClr val="dk1"/>
          </a:lnRef>
          <a:fillRef idx="0">
            <a:schemeClr val="dk1"/>
          </a:fillRef>
          <a:effectRef idx="0">
            <a:schemeClr val="dk1"/>
          </a:effectRef>
          <a:fontRef idx="minor">
            <a:schemeClr val="tx1"/>
          </a:fontRef>
        </p:style>
      </p:cxnSp>
      <p:sp>
        <p:nvSpPr>
          <p:cNvPr id="55" name="Rettangolo 54">
            <a:extLst>
              <a:ext uri="{FF2B5EF4-FFF2-40B4-BE49-F238E27FC236}">
                <a16:creationId xmlns:a16="http://schemas.microsoft.com/office/drawing/2014/main" id="{9F98592C-8ED5-4B9D-986C-7053545EEEEF}"/>
              </a:ext>
            </a:extLst>
          </p:cNvPr>
          <p:cNvSpPr/>
          <p:nvPr/>
        </p:nvSpPr>
        <p:spPr>
          <a:xfrm>
            <a:off x="8690877" y="602952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6" name="Rettangolo 55">
            <a:extLst>
              <a:ext uri="{FF2B5EF4-FFF2-40B4-BE49-F238E27FC236}">
                <a16:creationId xmlns:a16="http://schemas.microsoft.com/office/drawing/2014/main" id="{B253B558-E9C5-4E10-8A38-BE4F03030A5A}"/>
              </a:ext>
            </a:extLst>
          </p:cNvPr>
          <p:cNvSpPr/>
          <p:nvPr/>
        </p:nvSpPr>
        <p:spPr>
          <a:xfrm>
            <a:off x="9653083" y="6029522"/>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57" name="Connettore diritto 56">
            <a:extLst>
              <a:ext uri="{FF2B5EF4-FFF2-40B4-BE49-F238E27FC236}">
                <a16:creationId xmlns:a16="http://schemas.microsoft.com/office/drawing/2014/main" id="{1A270792-530E-4491-ACA6-F92BF50814BB}"/>
              </a:ext>
            </a:extLst>
          </p:cNvPr>
          <p:cNvCxnSpPr>
            <a:cxnSpLocks/>
            <a:endCxn id="55" idx="0"/>
          </p:cNvCxnSpPr>
          <p:nvPr/>
        </p:nvCxnSpPr>
        <p:spPr>
          <a:xfrm flipH="1">
            <a:off x="8930810" y="5731276"/>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58" name="Connettore diritto 57">
            <a:extLst>
              <a:ext uri="{FF2B5EF4-FFF2-40B4-BE49-F238E27FC236}">
                <a16:creationId xmlns:a16="http://schemas.microsoft.com/office/drawing/2014/main" id="{CFF4105C-0AAF-4C75-AC8C-35900AD5D311}"/>
              </a:ext>
            </a:extLst>
          </p:cNvPr>
          <p:cNvCxnSpPr>
            <a:cxnSpLocks/>
            <a:endCxn id="56" idx="0"/>
          </p:cNvCxnSpPr>
          <p:nvPr/>
        </p:nvCxnSpPr>
        <p:spPr>
          <a:xfrm>
            <a:off x="9481963" y="5706079"/>
            <a:ext cx="411053" cy="323443"/>
          </a:xfrm>
          <a:prstGeom prst="line">
            <a:avLst/>
          </a:prstGeom>
        </p:spPr>
        <p:style>
          <a:lnRef idx="1">
            <a:schemeClr val="dk1"/>
          </a:lnRef>
          <a:fillRef idx="0">
            <a:schemeClr val="dk1"/>
          </a:fillRef>
          <a:effectRef idx="0">
            <a:schemeClr val="dk1"/>
          </a:effectRef>
          <a:fontRef idx="minor">
            <a:schemeClr val="tx1"/>
          </a:fontRef>
        </p:style>
      </p:cxnSp>
      <p:sp>
        <p:nvSpPr>
          <p:cNvPr id="59" name="Rettangolo 58">
            <a:extLst>
              <a:ext uri="{FF2B5EF4-FFF2-40B4-BE49-F238E27FC236}">
                <a16:creationId xmlns:a16="http://schemas.microsoft.com/office/drawing/2014/main" id="{41E025F6-E26E-48DE-A6D1-DC8954E7B7D6}"/>
              </a:ext>
            </a:extLst>
          </p:cNvPr>
          <p:cNvSpPr/>
          <p:nvPr/>
        </p:nvSpPr>
        <p:spPr>
          <a:xfrm>
            <a:off x="10660728" y="639430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0" name="Rettangolo 59">
            <a:extLst>
              <a:ext uri="{FF2B5EF4-FFF2-40B4-BE49-F238E27FC236}">
                <a16:creationId xmlns:a16="http://schemas.microsoft.com/office/drawing/2014/main" id="{30B1017F-4105-4F4E-AC95-A3199DE8AC83}"/>
              </a:ext>
            </a:extLst>
          </p:cNvPr>
          <p:cNvSpPr/>
          <p:nvPr/>
        </p:nvSpPr>
        <p:spPr>
          <a:xfrm>
            <a:off x="11622935" y="6394304"/>
            <a:ext cx="479866" cy="1292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61" name="Connettore diritto 60">
            <a:extLst>
              <a:ext uri="{FF2B5EF4-FFF2-40B4-BE49-F238E27FC236}">
                <a16:creationId xmlns:a16="http://schemas.microsoft.com/office/drawing/2014/main" id="{C20DC522-2BCC-4BD9-A957-7352D20B47B0}"/>
              </a:ext>
            </a:extLst>
          </p:cNvPr>
          <p:cNvCxnSpPr>
            <a:cxnSpLocks/>
            <a:endCxn id="59" idx="0"/>
          </p:cNvCxnSpPr>
          <p:nvPr/>
        </p:nvCxnSpPr>
        <p:spPr>
          <a:xfrm flipH="1">
            <a:off x="10900661" y="6096059"/>
            <a:ext cx="561018" cy="298245"/>
          </a:xfrm>
          <a:prstGeom prst="line">
            <a:avLst/>
          </a:prstGeom>
        </p:spPr>
        <p:style>
          <a:lnRef idx="1">
            <a:schemeClr val="dk1"/>
          </a:lnRef>
          <a:fillRef idx="0">
            <a:schemeClr val="dk1"/>
          </a:fillRef>
          <a:effectRef idx="0">
            <a:schemeClr val="dk1"/>
          </a:effectRef>
          <a:fontRef idx="minor">
            <a:schemeClr val="tx1"/>
          </a:fontRef>
        </p:style>
      </p:cxnSp>
      <p:cxnSp>
        <p:nvCxnSpPr>
          <p:cNvPr id="62" name="Connettore diritto 61">
            <a:extLst>
              <a:ext uri="{FF2B5EF4-FFF2-40B4-BE49-F238E27FC236}">
                <a16:creationId xmlns:a16="http://schemas.microsoft.com/office/drawing/2014/main" id="{48F44421-D459-473C-B27B-054CF8016F2F}"/>
              </a:ext>
            </a:extLst>
          </p:cNvPr>
          <p:cNvCxnSpPr>
            <a:cxnSpLocks/>
            <a:endCxn id="60" idx="0"/>
          </p:cNvCxnSpPr>
          <p:nvPr/>
        </p:nvCxnSpPr>
        <p:spPr>
          <a:xfrm>
            <a:off x="11451815" y="6070861"/>
            <a:ext cx="411053" cy="323443"/>
          </a:xfrm>
          <a:prstGeom prst="line">
            <a:avLst/>
          </a:prstGeom>
        </p:spPr>
        <p:style>
          <a:lnRef idx="1">
            <a:schemeClr val="dk1"/>
          </a:lnRef>
          <a:fillRef idx="0">
            <a:schemeClr val="dk1"/>
          </a:fillRef>
          <a:effectRef idx="0">
            <a:schemeClr val="dk1"/>
          </a:effectRef>
          <a:fontRef idx="minor">
            <a:schemeClr val="tx1"/>
          </a:fontRef>
        </p:style>
      </p:cxnSp>
      <p:pic>
        <p:nvPicPr>
          <p:cNvPr id="63" name="Immagine 62">
            <a:extLst>
              <a:ext uri="{FF2B5EF4-FFF2-40B4-BE49-F238E27FC236}">
                <a16:creationId xmlns:a16="http://schemas.microsoft.com/office/drawing/2014/main" id="{619B96FE-3FEB-4CBD-9CC1-9ACA4825A170}"/>
              </a:ext>
            </a:extLst>
          </p:cNvPr>
          <p:cNvPicPr>
            <a:picLocks noChangeAspect="1"/>
          </p:cNvPicPr>
          <p:nvPr/>
        </p:nvPicPr>
        <p:blipFill>
          <a:blip r:embed="rId2"/>
          <a:stretch>
            <a:fillRect/>
          </a:stretch>
        </p:blipFill>
        <p:spPr>
          <a:xfrm>
            <a:off x="1929574" y="4209119"/>
            <a:ext cx="2207820" cy="1177689"/>
          </a:xfrm>
          <a:prstGeom prst="rect">
            <a:avLst/>
          </a:prstGeom>
        </p:spPr>
      </p:pic>
      <p:pic>
        <p:nvPicPr>
          <p:cNvPr id="64" name="Immagine 63">
            <a:extLst>
              <a:ext uri="{FF2B5EF4-FFF2-40B4-BE49-F238E27FC236}">
                <a16:creationId xmlns:a16="http://schemas.microsoft.com/office/drawing/2014/main" id="{AF131A08-15BC-4462-A7BB-EB1811960719}"/>
              </a:ext>
            </a:extLst>
          </p:cNvPr>
          <p:cNvPicPr>
            <a:picLocks noChangeAspect="1"/>
          </p:cNvPicPr>
          <p:nvPr/>
        </p:nvPicPr>
        <p:blipFill>
          <a:blip r:embed="rId3"/>
          <a:stretch>
            <a:fillRect/>
          </a:stretch>
        </p:blipFill>
        <p:spPr>
          <a:xfrm>
            <a:off x="5730245" y="2166233"/>
            <a:ext cx="1441367" cy="435487"/>
          </a:xfrm>
          <a:prstGeom prst="rect">
            <a:avLst/>
          </a:prstGeom>
        </p:spPr>
      </p:pic>
      <p:pic>
        <p:nvPicPr>
          <p:cNvPr id="65" name="Immagine 64">
            <a:extLst>
              <a:ext uri="{FF2B5EF4-FFF2-40B4-BE49-F238E27FC236}">
                <a16:creationId xmlns:a16="http://schemas.microsoft.com/office/drawing/2014/main" id="{37833734-C467-4324-A982-5E92A41C4F7F}"/>
              </a:ext>
            </a:extLst>
          </p:cNvPr>
          <p:cNvPicPr>
            <a:picLocks noChangeAspect="1"/>
          </p:cNvPicPr>
          <p:nvPr/>
        </p:nvPicPr>
        <p:blipFill>
          <a:blip r:embed="rId4"/>
          <a:stretch>
            <a:fillRect/>
          </a:stretch>
        </p:blipFill>
        <p:spPr>
          <a:xfrm>
            <a:off x="5730245" y="3827785"/>
            <a:ext cx="1441367" cy="435487"/>
          </a:xfrm>
          <a:prstGeom prst="rect">
            <a:avLst/>
          </a:prstGeom>
        </p:spPr>
      </p:pic>
      <p:pic>
        <p:nvPicPr>
          <p:cNvPr id="66" name="Immagine 65">
            <a:extLst>
              <a:ext uri="{FF2B5EF4-FFF2-40B4-BE49-F238E27FC236}">
                <a16:creationId xmlns:a16="http://schemas.microsoft.com/office/drawing/2014/main" id="{B0EB5A5C-3AED-4BE7-BEA7-4A08F895088F}"/>
              </a:ext>
            </a:extLst>
          </p:cNvPr>
          <p:cNvPicPr>
            <a:picLocks noChangeAspect="1"/>
          </p:cNvPicPr>
          <p:nvPr/>
        </p:nvPicPr>
        <p:blipFill>
          <a:blip r:embed="rId5"/>
          <a:stretch>
            <a:fillRect/>
          </a:stretch>
        </p:blipFill>
        <p:spPr>
          <a:xfrm>
            <a:off x="5730242" y="5399659"/>
            <a:ext cx="1441370" cy="435488"/>
          </a:xfrm>
          <a:prstGeom prst="rect">
            <a:avLst/>
          </a:prstGeom>
        </p:spPr>
      </p:pic>
      <p:sp>
        <p:nvSpPr>
          <p:cNvPr id="67" name="Freccia a destra 66">
            <a:extLst>
              <a:ext uri="{FF2B5EF4-FFF2-40B4-BE49-F238E27FC236}">
                <a16:creationId xmlns:a16="http://schemas.microsoft.com/office/drawing/2014/main" id="{E9BDAF8D-9DAB-47F9-B666-A23098B6B312}"/>
              </a:ext>
            </a:extLst>
          </p:cNvPr>
          <p:cNvSpPr/>
          <p:nvPr/>
        </p:nvSpPr>
        <p:spPr>
          <a:xfrm>
            <a:off x="7336342" y="2290861"/>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8" name="Freccia a destra 67">
            <a:extLst>
              <a:ext uri="{FF2B5EF4-FFF2-40B4-BE49-F238E27FC236}">
                <a16:creationId xmlns:a16="http://schemas.microsoft.com/office/drawing/2014/main" id="{D0057998-312A-4714-B194-005F754CD59A}"/>
              </a:ext>
            </a:extLst>
          </p:cNvPr>
          <p:cNvSpPr/>
          <p:nvPr/>
        </p:nvSpPr>
        <p:spPr>
          <a:xfrm>
            <a:off x="7341151" y="3869919"/>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9" name="Freccia a destra 68">
            <a:extLst>
              <a:ext uri="{FF2B5EF4-FFF2-40B4-BE49-F238E27FC236}">
                <a16:creationId xmlns:a16="http://schemas.microsoft.com/office/drawing/2014/main" id="{284A4327-FFDA-4E0F-A4E7-E07EC2D7C45E}"/>
              </a:ext>
            </a:extLst>
          </p:cNvPr>
          <p:cNvSpPr/>
          <p:nvPr/>
        </p:nvSpPr>
        <p:spPr>
          <a:xfrm>
            <a:off x="7338775" y="5532656"/>
            <a:ext cx="580514" cy="18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70" name="Connettore diritto 69">
            <a:extLst>
              <a:ext uri="{FF2B5EF4-FFF2-40B4-BE49-F238E27FC236}">
                <a16:creationId xmlns:a16="http://schemas.microsoft.com/office/drawing/2014/main" id="{C68EE3B4-3DF8-4658-9EE0-A97D435B55A8}"/>
              </a:ext>
            </a:extLst>
          </p:cNvPr>
          <p:cNvCxnSpPr>
            <a:stCxn id="64" idx="1"/>
            <a:endCxn id="63" idx="3"/>
          </p:cNvCxnSpPr>
          <p:nvPr/>
        </p:nvCxnSpPr>
        <p:spPr>
          <a:xfrm flipH="1">
            <a:off x="4137394" y="2383977"/>
            <a:ext cx="1592851" cy="2413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ttore diritto 70">
            <a:extLst>
              <a:ext uri="{FF2B5EF4-FFF2-40B4-BE49-F238E27FC236}">
                <a16:creationId xmlns:a16="http://schemas.microsoft.com/office/drawing/2014/main" id="{6E44ED63-35DC-4673-9F56-30F3F990457C}"/>
              </a:ext>
            </a:extLst>
          </p:cNvPr>
          <p:cNvCxnSpPr>
            <a:stCxn id="63" idx="3"/>
            <a:endCxn id="66" idx="1"/>
          </p:cNvCxnSpPr>
          <p:nvPr/>
        </p:nvCxnSpPr>
        <p:spPr>
          <a:xfrm>
            <a:off x="4137394" y="4797964"/>
            <a:ext cx="1592848" cy="81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ttore diritto 71">
            <a:extLst>
              <a:ext uri="{FF2B5EF4-FFF2-40B4-BE49-F238E27FC236}">
                <a16:creationId xmlns:a16="http://schemas.microsoft.com/office/drawing/2014/main" id="{62CFD97A-8C10-4DD3-82AC-F3E074E96399}"/>
              </a:ext>
            </a:extLst>
          </p:cNvPr>
          <p:cNvCxnSpPr>
            <a:stCxn id="63" idx="3"/>
            <a:endCxn id="65" idx="1"/>
          </p:cNvCxnSpPr>
          <p:nvPr/>
        </p:nvCxnSpPr>
        <p:spPr>
          <a:xfrm flipV="1">
            <a:off x="4137394" y="4045529"/>
            <a:ext cx="1592851" cy="752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ttore diritto 72">
            <a:extLst>
              <a:ext uri="{FF2B5EF4-FFF2-40B4-BE49-F238E27FC236}">
                <a16:creationId xmlns:a16="http://schemas.microsoft.com/office/drawing/2014/main" id="{954446A7-E708-4EBB-814D-53C389841204}"/>
              </a:ext>
            </a:extLst>
          </p:cNvPr>
          <p:cNvCxnSpPr>
            <a:cxnSpLocks/>
            <a:stCxn id="63" idx="3"/>
          </p:cNvCxnSpPr>
          <p:nvPr/>
        </p:nvCxnSpPr>
        <p:spPr>
          <a:xfrm>
            <a:off x="4137394" y="4797964"/>
            <a:ext cx="150602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e 5">
            <a:extLst>
              <a:ext uri="{FF2B5EF4-FFF2-40B4-BE49-F238E27FC236}">
                <a16:creationId xmlns:a16="http://schemas.microsoft.com/office/drawing/2014/main" id="{8CB6ED55-D1A2-45EE-AFBB-71AFBDD1465E}"/>
              </a:ext>
            </a:extLst>
          </p:cNvPr>
          <p:cNvSpPr/>
          <p:nvPr/>
        </p:nvSpPr>
        <p:spPr>
          <a:xfrm>
            <a:off x="5730245" y="476556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a:extLst>
              <a:ext uri="{FF2B5EF4-FFF2-40B4-BE49-F238E27FC236}">
                <a16:creationId xmlns:a16="http://schemas.microsoft.com/office/drawing/2014/main" id="{74E41552-6387-4695-8090-29AE2369F4FF}"/>
              </a:ext>
            </a:extLst>
          </p:cNvPr>
          <p:cNvSpPr/>
          <p:nvPr/>
        </p:nvSpPr>
        <p:spPr>
          <a:xfrm>
            <a:off x="5882645"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a:extLst>
              <a:ext uri="{FF2B5EF4-FFF2-40B4-BE49-F238E27FC236}">
                <a16:creationId xmlns:a16="http://schemas.microsoft.com/office/drawing/2014/main" id="{C4DF7501-946F-4921-8168-15F4A203DC16}"/>
              </a:ext>
            </a:extLst>
          </p:cNvPr>
          <p:cNvSpPr/>
          <p:nvPr/>
        </p:nvSpPr>
        <p:spPr>
          <a:xfrm>
            <a:off x="6003632"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Ovale 75">
            <a:extLst>
              <a:ext uri="{FF2B5EF4-FFF2-40B4-BE49-F238E27FC236}">
                <a16:creationId xmlns:a16="http://schemas.microsoft.com/office/drawing/2014/main" id="{3DD02E3C-BBC0-4E4F-B2BF-34E75668CC9A}"/>
              </a:ext>
            </a:extLst>
          </p:cNvPr>
          <p:cNvSpPr/>
          <p:nvPr/>
        </p:nvSpPr>
        <p:spPr>
          <a:xfrm>
            <a:off x="6121700" y="4762886"/>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a:extLst>
              <a:ext uri="{FF2B5EF4-FFF2-40B4-BE49-F238E27FC236}">
                <a16:creationId xmlns:a16="http://schemas.microsoft.com/office/drawing/2014/main" id="{062A7378-F2E2-4D65-80A9-9ABA3C5022F4}"/>
              </a:ext>
            </a:extLst>
          </p:cNvPr>
          <p:cNvSpPr/>
          <p:nvPr/>
        </p:nvSpPr>
        <p:spPr>
          <a:xfrm>
            <a:off x="6255938" y="4762886"/>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a:extLst>
              <a:ext uri="{FF2B5EF4-FFF2-40B4-BE49-F238E27FC236}">
                <a16:creationId xmlns:a16="http://schemas.microsoft.com/office/drawing/2014/main" id="{61064B5C-81E3-4D49-8F6E-04EBCD8A577D}"/>
              </a:ext>
            </a:extLst>
          </p:cNvPr>
          <p:cNvSpPr/>
          <p:nvPr/>
        </p:nvSpPr>
        <p:spPr>
          <a:xfrm>
            <a:off x="6393165" y="476288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78">
            <a:extLst>
              <a:ext uri="{FF2B5EF4-FFF2-40B4-BE49-F238E27FC236}">
                <a16:creationId xmlns:a16="http://schemas.microsoft.com/office/drawing/2014/main" id="{8452D996-F626-46D4-8882-5D5E4307DFC3}"/>
              </a:ext>
            </a:extLst>
          </p:cNvPr>
          <p:cNvSpPr/>
          <p:nvPr/>
        </p:nvSpPr>
        <p:spPr>
          <a:xfrm>
            <a:off x="6520566"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a:extLst>
              <a:ext uri="{FF2B5EF4-FFF2-40B4-BE49-F238E27FC236}">
                <a16:creationId xmlns:a16="http://schemas.microsoft.com/office/drawing/2014/main" id="{123BED5D-D33A-4104-B76D-54C44E87A76D}"/>
              </a:ext>
            </a:extLst>
          </p:cNvPr>
          <p:cNvSpPr/>
          <p:nvPr/>
        </p:nvSpPr>
        <p:spPr>
          <a:xfrm>
            <a:off x="6650793" y="4762884"/>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80">
            <a:extLst>
              <a:ext uri="{FF2B5EF4-FFF2-40B4-BE49-F238E27FC236}">
                <a16:creationId xmlns:a16="http://schemas.microsoft.com/office/drawing/2014/main" id="{04A793A9-0909-44C9-9755-04E032DC7F1E}"/>
              </a:ext>
            </a:extLst>
          </p:cNvPr>
          <p:cNvSpPr/>
          <p:nvPr/>
        </p:nvSpPr>
        <p:spPr>
          <a:xfrm>
            <a:off x="6780027" y="4762887"/>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a:extLst>
              <a:ext uri="{FF2B5EF4-FFF2-40B4-BE49-F238E27FC236}">
                <a16:creationId xmlns:a16="http://schemas.microsoft.com/office/drawing/2014/main" id="{C84147C9-3AAC-4B90-BD1C-F3E8696E7147}"/>
              </a:ext>
            </a:extLst>
          </p:cNvPr>
          <p:cNvSpPr/>
          <p:nvPr/>
        </p:nvSpPr>
        <p:spPr>
          <a:xfrm>
            <a:off x="6923347" y="4768008"/>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82">
            <a:extLst>
              <a:ext uri="{FF2B5EF4-FFF2-40B4-BE49-F238E27FC236}">
                <a16:creationId xmlns:a16="http://schemas.microsoft.com/office/drawing/2014/main" id="{C21A0D11-30A2-4F28-A171-8D1D64238D8F}"/>
              </a:ext>
            </a:extLst>
          </p:cNvPr>
          <p:cNvSpPr/>
          <p:nvPr/>
        </p:nvSpPr>
        <p:spPr>
          <a:xfrm>
            <a:off x="7080449" y="4765565"/>
            <a:ext cx="66670" cy="4571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989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err="1"/>
              <a:t>Aggregating</a:t>
            </a:r>
            <a:endParaRPr lang="it-GB" dirty="0"/>
          </a:p>
        </p:txBody>
      </p:sp>
      <p:sp>
        <p:nvSpPr>
          <p:cNvPr id="11" name="Rettangolo 10">
            <a:extLst>
              <a:ext uri="{FF2B5EF4-FFF2-40B4-BE49-F238E27FC236}">
                <a16:creationId xmlns:a16="http://schemas.microsoft.com/office/drawing/2014/main" id="{85AF805C-7AC7-45DA-8F27-311B5B4FC4A1}"/>
              </a:ext>
            </a:extLst>
          </p:cNvPr>
          <p:cNvSpPr/>
          <p:nvPr/>
        </p:nvSpPr>
        <p:spPr>
          <a:xfrm>
            <a:off x="5902035" y="1625600"/>
            <a:ext cx="6158315" cy="442421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31650" y="2181536"/>
            <a:ext cx="5234595" cy="2737928"/>
          </a:xfrm>
        </p:spPr>
        <p:txBody>
          <a:bodyPr/>
          <a:lstStyle/>
          <a:p>
            <a:pPr indent="0" algn="just">
              <a:lnSpc>
                <a:spcPct val="150000"/>
              </a:lnSpc>
              <a:spcAft>
                <a:spcPts val="800"/>
              </a:spcAft>
            </a:pPr>
            <a:r>
              <a:rPr lang="en-US" sz="1500" dirty="0">
                <a:solidFill>
                  <a:srgbClr val="292929"/>
                </a:solidFill>
                <a:latin typeface="Arial" panose="020B0604020202020204" pitchFamily="34" charset="0"/>
              </a:rPr>
              <a:t>Once this random forest is created, how is it used for forecasting purposes? Now the term AGGREGATING of the bagging approach comes into play.</a:t>
            </a:r>
          </a:p>
          <a:p>
            <a:pPr indent="0" algn="just">
              <a:lnSpc>
                <a:spcPct val="150000"/>
              </a:lnSpc>
              <a:spcAft>
                <a:spcPts val="800"/>
              </a:spcAft>
            </a:pPr>
            <a:r>
              <a:rPr lang="en-US" sz="1500" dirty="0">
                <a:solidFill>
                  <a:srgbClr val="292929"/>
                </a:solidFill>
                <a:latin typeface="Arial" panose="020B0604020202020204" pitchFamily="34" charset="0"/>
              </a:rPr>
              <a:t>If our response variable is numerical, we will consider the average value resulting from all the n regression trees that have been created.</a:t>
            </a:r>
          </a:p>
          <a:p>
            <a:pPr indent="0" algn="just">
              <a:lnSpc>
                <a:spcPct val="150000"/>
              </a:lnSpc>
              <a:spcAft>
                <a:spcPts val="800"/>
              </a:spcAft>
            </a:pPr>
            <a:r>
              <a:rPr lang="en-US" sz="1500" dirty="0">
                <a:solidFill>
                  <a:srgbClr val="292929"/>
                </a:solidFill>
                <a:latin typeface="Arial" panose="020B0604020202020204" pitchFamily="34" charset="0"/>
              </a:rPr>
              <a:t>If our output variable is categorical, we adopt the category that was predicted by most of the classification trees created.</a:t>
            </a:r>
            <a:endParaRPr lang="it-IT" sz="1500" dirty="0">
              <a:solidFill>
                <a:srgbClr val="292929"/>
              </a:solidFill>
              <a:latin typeface="Arial" panose="020B0604020202020204" pitchFamily="34" charset="0"/>
            </a:endParaRPr>
          </a:p>
        </p:txBody>
      </p:sp>
      <p:sp>
        <p:nvSpPr>
          <p:cNvPr id="6" name="Content Placeholder 2">
            <a:extLst>
              <a:ext uri="{FF2B5EF4-FFF2-40B4-BE49-F238E27FC236}">
                <a16:creationId xmlns:a16="http://schemas.microsoft.com/office/drawing/2014/main" id="{A7D5DED1-EE51-42FE-B0BF-13083C53577D}"/>
              </a:ext>
            </a:extLst>
          </p:cNvPr>
          <p:cNvSpPr>
            <a:spLocks noGrp="1"/>
          </p:cNvSpPr>
          <p:nvPr/>
        </p:nvSpPr>
        <p:spPr>
          <a:xfrm>
            <a:off x="6096000" y="1927916"/>
            <a:ext cx="5864794" cy="3657600"/>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dirty="0"/>
              <a:t>The prediction of the target variable will take place by aggregating the n trees of the random forest:</a:t>
            </a:r>
          </a:p>
          <a:p>
            <a:pPr marL="0" indent="0">
              <a:buNone/>
            </a:pPr>
            <a:endParaRPr lang="en-US" sz="1800" dirty="0"/>
          </a:p>
          <a:p>
            <a:pPr marL="0" indent="0">
              <a:buNone/>
            </a:pPr>
            <a:endParaRPr lang="en-US" sz="1800" dirty="0"/>
          </a:p>
          <a:p>
            <a:pPr marL="0" indent="0">
              <a:buNone/>
            </a:pPr>
            <a:endParaRPr lang="en-US" sz="900" dirty="0"/>
          </a:p>
          <a:p>
            <a:r>
              <a:rPr lang="en-US" sz="1800" dirty="0"/>
              <a:t>NUMERICAL target</a:t>
            </a:r>
            <a:endParaRPr lang="en-US" sz="2100" dirty="0"/>
          </a:p>
          <a:p>
            <a:endParaRPr lang="en-US" sz="1800" dirty="0"/>
          </a:p>
          <a:p>
            <a:endParaRPr lang="en-US" sz="1800" dirty="0"/>
          </a:p>
          <a:p>
            <a:endParaRPr lang="en-US" sz="1800" dirty="0"/>
          </a:p>
          <a:p>
            <a:endParaRPr lang="en-US" sz="1800" dirty="0"/>
          </a:p>
          <a:p>
            <a:r>
              <a:rPr lang="en-US" sz="1800" dirty="0"/>
              <a:t>CATEGORICAL target </a:t>
            </a:r>
          </a:p>
        </p:txBody>
      </p:sp>
      <p:sp>
        <p:nvSpPr>
          <p:cNvPr id="7" name="CasellaDiTesto 6">
            <a:extLst>
              <a:ext uri="{FF2B5EF4-FFF2-40B4-BE49-F238E27FC236}">
                <a16:creationId xmlns:a16="http://schemas.microsoft.com/office/drawing/2014/main" id="{18BDF730-0BF8-4C83-A87B-9FB171D0D921}"/>
              </a:ext>
            </a:extLst>
          </p:cNvPr>
          <p:cNvSpPr txBox="1"/>
          <p:nvPr/>
        </p:nvSpPr>
        <p:spPr>
          <a:xfrm>
            <a:off x="9314915" y="3226350"/>
            <a:ext cx="2807854" cy="646331"/>
          </a:xfrm>
          <a:prstGeom prst="rect">
            <a:avLst/>
          </a:prstGeom>
          <a:noFill/>
        </p:spPr>
        <p:txBody>
          <a:bodyPr wrap="square">
            <a:spAutoFit/>
          </a:bodyPr>
          <a:lstStyle/>
          <a:p>
            <a:pPr algn="ctr"/>
            <a:r>
              <a:rPr lang="en-US" sz="1800" dirty="0"/>
              <a:t>average of all n predictions produced by n trees</a:t>
            </a:r>
            <a:endParaRPr lang="it-IT" dirty="0"/>
          </a:p>
        </p:txBody>
      </p:sp>
      <p:sp>
        <p:nvSpPr>
          <p:cNvPr id="8" name="CasellaDiTesto 7">
            <a:extLst>
              <a:ext uri="{FF2B5EF4-FFF2-40B4-BE49-F238E27FC236}">
                <a16:creationId xmlns:a16="http://schemas.microsoft.com/office/drawing/2014/main" id="{6A16DF28-2256-4B1F-8633-513CC308EA58}"/>
              </a:ext>
            </a:extLst>
          </p:cNvPr>
          <p:cNvSpPr txBox="1"/>
          <p:nvPr/>
        </p:nvSpPr>
        <p:spPr>
          <a:xfrm>
            <a:off x="9377335" y="4847948"/>
            <a:ext cx="2683015" cy="646331"/>
          </a:xfrm>
          <a:prstGeom prst="rect">
            <a:avLst/>
          </a:prstGeom>
          <a:noFill/>
        </p:spPr>
        <p:txBody>
          <a:bodyPr wrap="square">
            <a:spAutoFit/>
          </a:bodyPr>
          <a:lstStyle/>
          <a:p>
            <a:pPr algn="ctr"/>
            <a:r>
              <a:rPr lang="en-US" sz="1800" dirty="0"/>
              <a:t>the category predicted by the majority of the n trees </a:t>
            </a:r>
            <a:endParaRPr lang="it-IT" dirty="0"/>
          </a:p>
        </p:txBody>
      </p:sp>
      <p:sp>
        <p:nvSpPr>
          <p:cNvPr id="9" name="Freccia a destra 8">
            <a:extLst>
              <a:ext uri="{FF2B5EF4-FFF2-40B4-BE49-F238E27FC236}">
                <a16:creationId xmlns:a16="http://schemas.microsoft.com/office/drawing/2014/main" id="{C8C05968-AEA5-4829-BA9A-17D665B259DE}"/>
              </a:ext>
            </a:extLst>
          </p:cNvPr>
          <p:cNvSpPr/>
          <p:nvPr/>
        </p:nvSpPr>
        <p:spPr>
          <a:xfrm>
            <a:off x="8340436" y="3429000"/>
            <a:ext cx="974479" cy="26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41C478EF-8B2C-427B-82A4-9D28FCB542C7}"/>
              </a:ext>
            </a:extLst>
          </p:cNvPr>
          <p:cNvSpPr/>
          <p:nvPr/>
        </p:nvSpPr>
        <p:spPr>
          <a:xfrm>
            <a:off x="8340436" y="5038342"/>
            <a:ext cx="974479" cy="26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9188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a:t>THANKS FOR YOUR ATTENTION</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2021-2022</a:t>
            </a:r>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err="1"/>
              <a:t>Supervised</a:t>
            </a:r>
            <a:r>
              <a:rPr lang="it-IT" dirty="0"/>
              <a:t> ML</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27696" y="2060036"/>
            <a:ext cx="4908549" cy="2737928"/>
          </a:xfrm>
        </p:spPr>
        <p:txBody>
          <a:bodyPr/>
          <a:lstStyle/>
          <a:p>
            <a:pPr algn="just" fontAlgn="base">
              <a:lnSpc>
                <a:spcPct val="150000"/>
              </a:lnSpc>
            </a:pPr>
            <a:r>
              <a:rPr lang="en-US" sz="1400" b="1" u="sng" dirty="0">
                <a:solidFill>
                  <a:srgbClr val="C00000"/>
                </a:solidFill>
                <a:latin typeface="Arial" panose="020B0604020202020204" pitchFamily="34" charset="0"/>
              </a:rPr>
              <a:t>Data preparation:</a:t>
            </a:r>
            <a:r>
              <a:rPr lang="en-US" sz="1400" b="1" dirty="0">
                <a:solidFill>
                  <a:srgbClr val="C00000"/>
                </a:solidFill>
                <a:latin typeface="Arial" panose="020B0604020202020204" pitchFamily="34" charset="0"/>
              </a:rPr>
              <a:t> </a:t>
            </a:r>
            <a:r>
              <a:rPr lang="en-US" sz="1400" dirty="0">
                <a:solidFill>
                  <a:srgbClr val="292929"/>
                </a:solidFill>
                <a:latin typeface="Arial" panose="020B0604020202020204" pitchFamily="34" charset="0"/>
              </a:rPr>
              <a:t>all necessary data is collected from various sources, pre-processed and then, split into a training as well as a test set for further processing.</a:t>
            </a:r>
          </a:p>
          <a:p>
            <a:pPr algn="just" fontAlgn="base">
              <a:lnSpc>
                <a:spcPct val="150000"/>
              </a:lnSpc>
            </a:pPr>
            <a:r>
              <a:rPr lang="en-US" sz="1400" b="1" u="sng" dirty="0">
                <a:solidFill>
                  <a:srgbClr val="C00000"/>
                </a:solidFill>
                <a:latin typeface="Arial" panose="020B0604020202020204" pitchFamily="34" charset="0"/>
              </a:rPr>
              <a:t>Model Building: </a:t>
            </a:r>
            <a:r>
              <a:rPr lang="en-US" sz="1400" dirty="0">
                <a:solidFill>
                  <a:srgbClr val="292929"/>
                </a:solidFill>
                <a:latin typeface="Arial" panose="020B0604020202020204" pitchFamily="34" charset="0"/>
              </a:rPr>
              <a:t>A model is built through various kinds of Supervised Machine Learning algorithms.</a:t>
            </a:r>
          </a:p>
          <a:p>
            <a:pPr algn="just" fontAlgn="base">
              <a:lnSpc>
                <a:spcPct val="150000"/>
              </a:lnSpc>
            </a:pPr>
            <a:r>
              <a:rPr lang="en-US" sz="1400" b="1" u="sng" dirty="0">
                <a:solidFill>
                  <a:srgbClr val="C00000"/>
                </a:solidFill>
                <a:latin typeface="Arial" panose="020B0604020202020204" pitchFamily="34" charset="0"/>
              </a:rPr>
              <a:t>Model Training: </a:t>
            </a:r>
            <a:r>
              <a:rPr lang="en-US" sz="1400" dirty="0">
                <a:solidFill>
                  <a:srgbClr val="292929"/>
                </a:solidFill>
                <a:latin typeface="Arial" panose="020B0604020202020204" pitchFamily="34" charset="0"/>
              </a:rPr>
              <a:t>The built model is trained by feeding it with the training data iteratively. In each iteration, the model tries to become more and more accurate by decreasing its error. </a:t>
            </a:r>
          </a:p>
          <a:p>
            <a:pPr algn="just" fontAlgn="base">
              <a:lnSpc>
                <a:spcPct val="150000"/>
              </a:lnSpc>
            </a:pPr>
            <a:r>
              <a:rPr lang="en-US" sz="1400" b="1" u="sng" dirty="0">
                <a:solidFill>
                  <a:srgbClr val="C00000"/>
                </a:solidFill>
                <a:latin typeface="Arial" panose="020B0604020202020204" pitchFamily="34" charset="0"/>
              </a:rPr>
              <a:t>Model Evaluation: </a:t>
            </a:r>
            <a:r>
              <a:rPr lang="en-US" sz="1400" dirty="0">
                <a:solidFill>
                  <a:srgbClr val="292929"/>
                </a:solidFill>
                <a:latin typeface="Arial" panose="020B0604020202020204" pitchFamily="34" charset="0"/>
              </a:rPr>
              <a:t>The trained model is evaluated against a test set for determining its performance and finding ways to improve it.</a:t>
            </a:r>
          </a:p>
        </p:txBody>
      </p:sp>
      <p:pic>
        <p:nvPicPr>
          <p:cNvPr id="5122" name="Picture 2" descr="Supervised Machine Learning">
            <a:extLst>
              <a:ext uri="{FF2B5EF4-FFF2-40B4-BE49-F238E27FC236}">
                <a16:creationId xmlns:a16="http://schemas.microsoft.com/office/drawing/2014/main" id="{B4670BC8-F96C-4112-A285-A1BEE6C06899}"/>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5356" y="2228076"/>
            <a:ext cx="6179540" cy="347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7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66040" y="1847489"/>
            <a:ext cx="4908550" cy="464602"/>
          </a:xfrm>
        </p:spPr>
        <p:txBody>
          <a:bodyPr/>
          <a:lstStyle/>
          <a:p>
            <a:r>
              <a:rPr lang="it-IT" dirty="0" err="1"/>
              <a:t>Decision</a:t>
            </a:r>
            <a:r>
              <a:rPr lang="it-IT" dirty="0"/>
              <a:t> </a:t>
            </a:r>
            <a:r>
              <a:rPr lang="it-IT" dirty="0" err="1"/>
              <a:t>trees</a:t>
            </a:r>
            <a:endParaRPr lang="it-GB" dirty="0"/>
          </a:p>
        </p:txBody>
      </p:sp>
      <p:sp>
        <p:nvSpPr>
          <p:cNvPr id="6" name="Content Placeholder 2">
            <a:extLst>
              <a:ext uri="{FF2B5EF4-FFF2-40B4-BE49-F238E27FC236}">
                <a16:creationId xmlns:a16="http://schemas.microsoft.com/office/drawing/2014/main" id="{520821A6-74C1-438A-8F9C-1D4F00F75126}"/>
              </a:ext>
            </a:extLst>
          </p:cNvPr>
          <p:cNvSpPr txBox="1">
            <a:spLocks/>
          </p:cNvSpPr>
          <p:nvPr/>
        </p:nvSpPr>
        <p:spPr>
          <a:xfrm>
            <a:off x="7099561" y="5398615"/>
            <a:ext cx="2373086" cy="10406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Font typeface="Arial" pitchFamily="34" charset="0"/>
              <a:buNone/>
            </a:pPr>
            <a:r>
              <a:rPr lang="it-IT" sz="3200" b="1" dirty="0">
                <a:solidFill>
                  <a:srgbClr val="0070C0"/>
                </a:solidFill>
              </a:rPr>
              <a:t>AIMS</a:t>
            </a:r>
            <a:endParaRPr lang="it-IT" sz="3200" b="1" baseline="-25000" dirty="0">
              <a:solidFill>
                <a:srgbClr val="0070C0"/>
              </a:solidFill>
            </a:endParaRPr>
          </a:p>
          <a:p>
            <a:pPr marL="0" indent="0" algn="just">
              <a:buFont typeface="Arial" pitchFamily="34" charset="0"/>
              <a:buNone/>
            </a:pPr>
            <a:endParaRPr lang="it-IT" sz="3200" b="1" baseline="-25000" dirty="0">
              <a:solidFill>
                <a:srgbClr val="0070C0"/>
              </a:solidFill>
            </a:endParaRPr>
          </a:p>
        </p:txBody>
      </p:sp>
      <p:sp>
        <p:nvSpPr>
          <p:cNvPr id="7" name="CasellaDiTesto 6">
            <a:extLst>
              <a:ext uri="{FF2B5EF4-FFF2-40B4-BE49-F238E27FC236}">
                <a16:creationId xmlns:a16="http://schemas.microsoft.com/office/drawing/2014/main" id="{D1F5C805-C01B-4186-B8A7-E294BDB3EA84}"/>
              </a:ext>
            </a:extLst>
          </p:cNvPr>
          <p:cNvSpPr txBox="1"/>
          <p:nvPr/>
        </p:nvSpPr>
        <p:spPr>
          <a:xfrm>
            <a:off x="8854700" y="4858620"/>
            <a:ext cx="2663470" cy="400110"/>
          </a:xfrm>
          <a:prstGeom prst="rect">
            <a:avLst/>
          </a:prstGeom>
          <a:noFill/>
        </p:spPr>
        <p:txBody>
          <a:bodyPr wrap="square">
            <a:spAutoFit/>
          </a:bodyPr>
          <a:lstStyle/>
          <a:p>
            <a:pPr marL="0" indent="0" algn="just">
              <a:buNone/>
            </a:pPr>
            <a:r>
              <a:rPr lang="it-IT" sz="2000" b="1" u="sng" dirty="0"/>
              <a:t>FORECASTING</a:t>
            </a:r>
            <a:endParaRPr lang="en-US" sz="2000" b="1" u="sng" baseline="-25000" dirty="0"/>
          </a:p>
        </p:txBody>
      </p:sp>
      <p:sp>
        <p:nvSpPr>
          <p:cNvPr id="8" name="CasellaDiTesto 7">
            <a:extLst>
              <a:ext uri="{FF2B5EF4-FFF2-40B4-BE49-F238E27FC236}">
                <a16:creationId xmlns:a16="http://schemas.microsoft.com/office/drawing/2014/main" id="{1ED07B34-439C-4B1D-98F9-692EA66236C8}"/>
              </a:ext>
            </a:extLst>
          </p:cNvPr>
          <p:cNvSpPr txBox="1"/>
          <p:nvPr/>
        </p:nvSpPr>
        <p:spPr>
          <a:xfrm>
            <a:off x="8763260" y="5946022"/>
            <a:ext cx="2754910" cy="400110"/>
          </a:xfrm>
          <a:prstGeom prst="rect">
            <a:avLst/>
          </a:prstGeom>
          <a:noFill/>
        </p:spPr>
        <p:txBody>
          <a:bodyPr wrap="square">
            <a:spAutoFit/>
          </a:bodyPr>
          <a:lstStyle/>
          <a:p>
            <a:pPr marL="0" indent="0" algn="just">
              <a:buNone/>
            </a:pPr>
            <a:r>
              <a:rPr lang="it-IT" sz="2000" b="1" u="sng" dirty="0"/>
              <a:t>CLASSIFICATION</a:t>
            </a:r>
            <a:endParaRPr lang="en-US" sz="2000" b="1" u="sng" baseline="-25000" dirty="0"/>
          </a:p>
        </p:txBody>
      </p:sp>
      <p:sp>
        <p:nvSpPr>
          <p:cNvPr id="9" name="Parentesi graffa aperta 8">
            <a:extLst>
              <a:ext uri="{FF2B5EF4-FFF2-40B4-BE49-F238E27FC236}">
                <a16:creationId xmlns:a16="http://schemas.microsoft.com/office/drawing/2014/main" id="{FD963BEB-303C-4E93-BEA3-F19B42D1ADE4}"/>
              </a:ext>
            </a:extLst>
          </p:cNvPr>
          <p:cNvSpPr/>
          <p:nvPr/>
        </p:nvSpPr>
        <p:spPr>
          <a:xfrm>
            <a:off x="8286104" y="4998505"/>
            <a:ext cx="568596" cy="1347627"/>
          </a:xfrm>
          <a:prstGeom prst="leftBrace">
            <a:avLst>
              <a:gd name="adj1" fmla="val 4547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1" name="Immagine 10">
            <a:extLst>
              <a:ext uri="{FF2B5EF4-FFF2-40B4-BE49-F238E27FC236}">
                <a16:creationId xmlns:a16="http://schemas.microsoft.com/office/drawing/2014/main" id="{6A76557C-7981-41C7-8C11-658128165BDD}"/>
              </a:ext>
            </a:extLst>
          </p:cNvPr>
          <p:cNvPicPr>
            <a:picLocks noChangeAspect="1"/>
          </p:cNvPicPr>
          <p:nvPr/>
        </p:nvPicPr>
        <p:blipFill rotWithShape="1">
          <a:blip r:embed="rId2"/>
          <a:srcRect l="36781" t="34418" r="24971" b="25445"/>
          <a:stretch/>
        </p:blipFill>
        <p:spPr>
          <a:xfrm>
            <a:off x="7460550" y="2150388"/>
            <a:ext cx="4332099" cy="2557223"/>
          </a:xfrm>
          <a:prstGeom prst="rect">
            <a:avLst/>
          </a:prstGeom>
        </p:spPr>
      </p:pic>
      <p:sp>
        <p:nvSpPr>
          <p:cNvPr id="14" name="Content Placeholder 2">
            <a:extLst>
              <a:ext uri="{FF2B5EF4-FFF2-40B4-BE49-F238E27FC236}">
                <a16:creationId xmlns:a16="http://schemas.microsoft.com/office/drawing/2014/main" id="{0A21D39C-C4D1-4DF1-BCC8-2151CAC34384}"/>
              </a:ext>
            </a:extLst>
          </p:cNvPr>
          <p:cNvSpPr txBox="1">
            <a:spLocks/>
          </p:cNvSpPr>
          <p:nvPr/>
        </p:nvSpPr>
        <p:spPr>
          <a:xfrm>
            <a:off x="6917412" y="1560914"/>
            <a:ext cx="5011784" cy="82334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2800" i="1" dirty="0">
                <a:solidFill>
                  <a:srgbClr val="0070C0"/>
                </a:solidFill>
              </a:rPr>
              <a:t>Binary segmentation process</a:t>
            </a:r>
            <a:endParaRPr lang="it-IT" sz="2800" i="1" dirty="0">
              <a:solidFill>
                <a:srgbClr val="0070C0"/>
              </a:solidFill>
            </a:endParaRPr>
          </a:p>
        </p:txBody>
      </p:sp>
      <p:sp>
        <p:nvSpPr>
          <p:cNvPr id="10" name="CasellaDiTesto 9">
            <a:extLst>
              <a:ext uri="{FF2B5EF4-FFF2-40B4-BE49-F238E27FC236}">
                <a16:creationId xmlns:a16="http://schemas.microsoft.com/office/drawing/2014/main" id="{BD5E49AF-D568-49BE-987E-2AA88FA690F1}"/>
              </a:ext>
            </a:extLst>
          </p:cNvPr>
          <p:cNvSpPr txBox="1"/>
          <p:nvPr/>
        </p:nvSpPr>
        <p:spPr>
          <a:xfrm>
            <a:off x="366040" y="2864862"/>
            <a:ext cx="5988578" cy="2956387"/>
          </a:xfrm>
          <a:prstGeom prst="rect">
            <a:avLst/>
          </a:prstGeom>
          <a:noFill/>
        </p:spPr>
        <p:txBody>
          <a:bodyPr wrap="square">
            <a:spAutoFit/>
          </a:bodyPr>
          <a:lstStyle/>
          <a:p>
            <a:pPr algn="just">
              <a:lnSpc>
                <a:spcPct val="150000"/>
              </a:lnSpc>
            </a:pPr>
            <a:r>
              <a:rPr lang="en-GB" sz="1800" dirty="0">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Decision trees consist of a </a:t>
            </a:r>
            <a:r>
              <a:rPr lang="en-GB" sz="1800" b="1" u="sng"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series of binary segmentation </a:t>
            </a:r>
            <a:r>
              <a:rPr lang="en-GB" sz="1800" dirty="0">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of the statistical units that are carried out on the basis of a set of variables: X</a:t>
            </a:r>
            <a:r>
              <a:rPr lang="en-GB" sz="1800" baseline="-25000" dirty="0">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GB" sz="1800" dirty="0">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 X</a:t>
            </a:r>
            <a:r>
              <a:rPr lang="en-GB" sz="1800" baseline="-25000" dirty="0">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GB" sz="1800" dirty="0">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1800" dirty="0" err="1">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GB" sz="1800" baseline="-25000" dirty="0" err="1">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p</a:t>
            </a:r>
            <a:r>
              <a:rPr lang="en-GB" sz="1800" dirty="0">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 defined as predictors (also features or inputs).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800" dirty="0">
                <a:solidFill>
                  <a:srgbClr val="010302"/>
                </a:solidFill>
                <a:effectLst/>
                <a:latin typeface="Times New Roman" panose="02020603050405020304" pitchFamily="18" charset="0"/>
                <a:ea typeface="Calibri" panose="020F0502020204030204" pitchFamily="34" charset="0"/>
                <a:cs typeface="Times New Roman" panose="02020603050405020304" pitchFamily="18" charset="0"/>
              </a:rPr>
              <a:t>The aim of decision trees is twofold, on the one hand they can be used to classify units, on the other to predict the values of a response variable Y</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2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1164" y="1422142"/>
            <a:ext cx="5760719" cy="464602"/>
          </a:xfrm>
        </p:spPr>
        <p:txBody>
          <a:bodyPr/>
          <a:lstStyle/>
          <a:p>
            <a:r>
              <a:rPr lang="it-IT" dirty="0"/>
              <a:t>Graphic </a:t>
            </a:r>
            <a:r>
              <a:rPr lang="it-IT" dirty="0" err="1"/>
              <a:t>representation</a:t>
            </a:r>
            <a:endParaRPr lang="it-GB" dirty="0"/>
          </a:p>
        </p:txBody>
      </p:sp>
      <p:graphicFrame>
        <p:nvGraphicFramePr>
          <p:cNvPr id="11" name="Object 6">
            <a:extLst>
              <a:ext uri="{FF2B5EF4-FFF2-40B4-BE49-F238E27FC236}">
                <a16:creationId xmlns:a16="http://schemas.microsoft.com/office/drawing/2014/main" id="{B715DB41-B4B6-4989-8531-17C8A0D51FBF}"/>
              </a:ext>
            </a:extLst>
          </p:cNvPr>
          <p:cNvGraphicFramePr>
            <a:graphicFrameLocks noChangeAspect="1"/>
          </p:cNvGraphicFramePr>
          <p:nvPr/>
        </p:nvGraphicFramePr>
        <p:xfrm>
          <a:off x="7188838" y="1654443"/>
          <a:ext cx="4507639" cy="4684975"/>
        </p:xfrm>
        <a:graphic>
          <a:graphicData uri="http://schemas.openxmlformats.org/presentationml/2006/ole">
            <mc:AlternateContent xmlns:mc="http://schemas.openxmlformats.org/markup-compatibility/2006">
              <mc:Choice xmlns:v="urn:schemas-microsoft-com:vml" Requires="v">
                <p:oleObj spid="_x0000_s6188" name="Bitmap Image" r:id="rId3" imgW="9142857" imgH="5714286" progId="Paint.Picture">
                  <p:embed/>
                </p:oleObj>
              </mc:Choice>
              <mc:Fallback>
                <p:oleObj name="Bitmap Image" r:id="rId3" imgW="9142857" imgH="5714286" progId="Paint.Picture">
                  <p:embed/>
                  <p:pic>
                    <p:nvPicPr>
                      <p:cNvPr id="11" name="Object 6">
                        <a:extLst>
                          <a:ext uri="{FF2B5EF4-FFF2-40B4-BE49-F238E27FC236}">
                            <a16:creationId xmlns:a16="http://schemas.microsoft.com/office/drawing/2014/main" id="{B715DB41-B4B6-4989-8531-17C8A0D51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3" t="2000" r="55009" b="27333"/>
                      <a:stretch>
                        <a:fillRect/>
                      </a:stretch>
                    </p:blipFill>
                    <p:spPr bwMode="auto">
                      <a:xfrm>
                        <a:off x="7188838" y="1654443"/>
                        <a:ext cx="4507639" cy="468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8" name="CasellaDiTesto 7">
            <a:extLst>
              <a:ext uri="{FF2B5EF4-FFF2-40B4-BE49-F238E27FC236}">
                <a16:creationId xmlns:a16="http://schemas.microsoft.com/office/drawing/2014/main" id="{F9F0FB15-C30E-4E1A-994E-C5B65A38663B}"/>
              </a:ext>
            </a:extLst>
          </p:cNvPr>
          <p:cNvSpPr txBox="1"/>
          <p:nvPr/>
        </p:nvSpPr>
        <p:spPr>
          <a:xfrm>
            <a:off x="384325" y="2269733"/>
            <a:ext cx="6156036" cy="2916439"/>
          </a:xfrm>
          <a:prstGeom prst="rect">
            <a:avLst/>
          </a:prstGeom>
          <a:noFill/>
        </p:spPr>
        <p:txBody>
          <a:bodyPr wrap="square">
            <a:spAutoFit/>
          </a:bodyPr>
          <a:lstStyle/>
          <a:p>
            <a:pPr algn="just">
              <a:lnSpc>
                <a:spcPct val="150000"/>
              </a:lnSpc>
            </a:pPr>
            <a:r>
              <a:rPr lang="en-GB" dirty="0">
                <a:solidFill>
                  <a:srgbClr val="010302"/>
                </a:solidFill>
                <a:latin typeface="Times New Roman" panose="02020603050405020304" pitchFamily="18" charset="0"/>
                <a:cs typeface="Times New Roman" panose="02020603050405020304" pitchFamily="18" charset="0"/>
              </a:rPr>
              <a:t>For example, a dataset consists of three variables:</a:t>
            </a:r>
            <a:endParaRPr lang="it-IT" dirty="0">
              <a:solidFill>
                <a:srgbClr val="010302"/>
              </a:solidFill>
              <a:latin typeface="Times New Roman" panose="02020603050405020304" pitchFamily="18" charset="0"/>
              <a:cs typeface="Times New Roman" panose="02020603050405020304" pitchFamily="18" charset="0"/>
            </a:endParaRPr>
          </a:p>
          <a:p>
            <a:pPr algn="just">
              <a:lnSpc>
                <a:spcPct val="150000"/>
              </a:lnSpc>
            </a:pPr>
            <a:r>
              <a:rPr lang="en-GB" dirty="0">
                <a:solidFill>
                  <a:srgbClr val="010302"/>
                </a:solidFill>
                <a:latin typeface="Times New Roman" panose="02020603050405020304" pitchFamily="18" charset="0"/>
                <a:cs typeface="Times New Roman" panose="02020603050405020304" pitchFamily="18" charset="0"/>
              </a:rPr>
              <a:t>two predictors (X</a:t>
            </a:r>
            <a:r>
              <a:rPr lang="en-GB" baseline="-25000" dirty="0">
                <a:solidFill>
                  <a:srgbClr val="010302"/>
                </a:solidFill>
                <a:latin typeface="Times New Roman" panose="02020603050405020304" pitchFamily="18" charset="0"/>
                <a:cs typeface="Times New Roman" panose="02020603050405020304" pitchFamily="18" charset="0"/>
              </a:rPr>
              <a:t>1 </a:t>
            </a:r>
            <a:r>
              <a:rPr lang="en-GB" dirty="0">
                <a:solidFill>
                  <a:srgbClr val="010302"/>
                </a:solidFill>
                <a:latin typeface="Times New Roman" panose="02020603050405020304" pitchFamily="18" charset="0"/>
                <a:cs typeface="Times New Roman" panose="02020603050405020304" pitchFamily="18" charset="0"/>
              </a:rPr>
              <a:t>and X</a:t>
            </a:r>
            <a:r>
              <a:rPr lang="en-GB" baseline="-25000" dirty="0">
                <a:solidFill>
                  <a:srgbClr val="010302"/>
                </a:solidFill>
                <a:latin typeface="Times New Roman" panose="02020603050405020304" pitchFamily="18" charset="0"/>
                <a:cs typeface="Times New Roman" panose="02020603050405020304" pitchFamily="18" charset="0"/>
              </a:rPr>
              <a:t>2</a:t>
            </a:r>
            <a:r>
              <a:rPr lang="en-GB" dirty="0">
                <a:solidFill>
                  <a:srgbClr val="010302"/>
                </a:solidFill>
                <a:latin typeface="Times New Roman" panose="02020603050405020304" pitchFamily="18" charset="0"/>
                <a:cs typeface="Times New Roman" panose="02020603050405020304" pitchFamily="18" charset="0"/>
              </a:rPr>
              <a:t>) and a target variable Y</a:t>
            </a:r>
            <a:endParaRPr lang="it-IT" dirty="0">
              <a:solidFill>
                <a:srgbClr val="010302"/>
              </a:solidFill>
              <a:latin typeface="Times New Roman" panose="02020603050405020304" pitchFamily="18" charset="0"/>
              <a:cs typeface="Times New Roman" panose="02020603050405020304" pitchFamily="18" charset="0"/>
            </a:endParaRPr>
          </a:p>
          <a:p>
            <a:pPr algn="just">
              <a:lnSpc>
                <a:spcPct val="150000"/>
              </a:lnSpc>
            </a:pPr>
            <a:r>
              <a:rPr lang="en-GB" dirty="0">
                <a:solidFill>
                  <a:srgbClr val="010302"/>
                </a:solidFill>
                <a:latin typeface="Times New Roman" panose="02020603050405020304" pitchFamily="18" charset="0"/>
                <a:cs typeface="Times New Roman" panose="02020603050405020304" pitchFamily="18" charset="0"/>
              </a:rPr>
              <a:t>It will be possible to graphically display the result of a decision tree by representing the two predictors X</a:t>
            </a:r>
            <a:r>
              <a:rPr lang="en-GB" baseline="-25000" dirty="0">
                <a:solidFill>
                  <a:srgbClr val="010302"/>
                </a:solidFill>
                <a:latin typeface="Times New Roman" panose="02020603050405020304" pitchFamily="18" charset="0"/>
                <a:cs typeface="Times New Roman" panose="02020603050405020304" pitchFamily="18" charset="0"/>
              </a:rPr>
              <a:t>1</a:t>
            </a:r>
            <a:r>
              <a:rPr lang="en-GB" dirty="0">
                <a:solidFill>
                  <a:srgbClr val="010302"/>
                </a:solidFill>
                <a:latin typeface="Times New Roman" panose="02020603050405020304" pitchFamily="18" charset="0"/>
                <a:cs typeface="Times New Roman" panose="02020603050405020304" pitchFamily="18" charset="0"/>
              </a:rPr>
              <a:t> and X</a:t>
            </a:r>
            <a:r>
              <a:rPr lang="en-GB" baseline="-25000" dirty="0">
                <a:solidFill>
                  <a:srgbClr val="010302"/>
                </a:solidFill>
                <a:latin typeface="Times New Roman" panose="02020603050405020304" pitchFamily="18" charset="0"/>
                <a:cs typeface="Times New Roman" panose="02020603050405020304" pitchFamily="18" charset="0"/>
              </a:rPr>
              <a:t>2</a:t>
            </a:r>
            <a:r>
              <a:rPr lang="en-GB" dirty="0">
                <a:solidFill>
                  <a:srgbClr val="010302"/>
                </a:solidFill>
                <a:latin typeface="Times New Roman" panose="02020603050405020304" pitchFamily="18" charset="0"/>
                <a:cs typeface="Times New Roman" panose="02020603050405020304" pitchFamily="18" charset="0"/>
              </a:rPr>
              <a:t> on the plane</a:t>
            </a:r>
          </a:p>
          <a:p>
            <a:pPr algn="just">
              <a:lnSpc>
                <a:spcPct val="150000"/>
              </a:lnSpc>
            </a:pPr>
            <a:r>
              <a:rPr lang="en-US" dirty="0">
                <a:solidFill>
                  <a:srgbClr val="010302"/>
                </a:solidFill>
                <a:latin typeface="Times New Roman" panose="02020603050405020304" pitchFamily="18" charset="0"/>
                <a:cs typeface="Times New Roman" panose="02020603050405020304" pitchFamily="18" charset="0"/>
              </a:rPr>
              <a:t>Generally, the partitions are made up by iteratively splitting one of the X variables into two regions</a:t>
            </a:r>
          </a:p>
          <a:p>
            <a:pPr algn="just">
              <a:lnSpc>
                <a:spcPct val="150000"/>
              </a:lnSpc>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9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1164" y="1422142"/>
            <a:ext cx="5760719" cy="464602"/>
          </a:xfrm>
        </p:spPr>
        <p:txBody>
          <a:bodyPr/>
          <a:lstStyle/>
          <a:p>
            <a:r>
              <a:rPr lang="it-IT" dirty="0"/>
              <a:t>Building a </a:t>
            </a:r>
            <a:r>
              <a:rPr lang="it-IT" dirty="0" err="1"/>
              <a:t>tree</a:t>
            </a:r>
            <a:endParaRPr lang="it-GB" dirty="0"/>
          </a:p>
        </p:txBody>
      </p:sp>
      <p:graphicFrame>
        <p:nvGraphicFramePr>
          <p:cNvPr id="26" name="Object 5">
            <a:extLst>
              <a:ext uri="{FF2B5EF4-FFF2-40B4-BE49-F238E27FC236}">
                <a16:creationId xmlns:a16="http://schemas.microsoft.com/office/drawing/2014/main" id="{D07DE7B9-4A4D-446E-91AC-153096C74E44}"/>
              </a:ext>
            </a:extLst>
          </p:cNvPr>
          <p:cNvGraphicFramePr>
            <a:graphicFrameLocks noChangeAspect="1"/>
          </p:cNvGraphicFramePr>
          <p:nvPr>
            <p:extLst>
              <p:ext uri="{D42A27DB-BD31-4B8C-83A1-F6EECF244321}">
                <p14:modId xmlns:p14="http://schemas.microsoft.com/office/powerpoint/2010/main" val="979736584"/>
              </p:ext>
            </p:extLst>
          </p:nvPr>
        </p:nvGraphicFramePr>
        <p:xfrm>
          <a:off x="147794" y="2576842"/>
          <a:ext cx="2505364" cy="2579051"/>
        </p:xfrm>
        <a:graphic>
          <a:graphicData uri="http://schemas.openxmlformats.org/presentationml/2006/ole">
            <mc:AlternateContent xmlns:mc="http://schemas.openxmlformats.org/markup-compatibility/2006">
              <mc:Choice xmlns:v="urn:schemas-microsoft-com:vml" Requires="v">
                <p:oleObj spid="_x0000_s2186" name="Bitmap Image" r:id="rId3" imgW="9142857" imgH="5714286" progId="Paint.Picture">
                  <p:embed/>
                </p:oleObj>
              </mc:Choice>
              <mc:Fallback>
                <p:oleObj name="Bitmap Image" r:id="rId3" imgW="9142857" imgH="5714286" progId="Paint.Picture">
                  <p:embed/>
                  <p:pic>
                    <p:nvPicPr>
                      <p:cNvPr id="7" name="Object 5"/>
                      <p:cNvPicPr>
                        <a:picLocks noChangeAspect="1" noChangeArrowheads="1"/>
                      </p:cNvPicPr>
                      <p:nvPr/>
                    </p:nvPicPr>
                    <p:blipFill>
                      <a:blip r:embed="rId4">
                        <a:extLst>
                          <a:ext uri="{28A0092B-C50C-407E-A947-70E740481C1C}">
                            <a14:useLocalDpi xmlns:a14="http://schemas.microsoft.com/office/drawing/2010/main" val="0"/>
                          </a:ext>
                        </a:extLst>
                      </a:blip>
                      <a:srcRect l="2501" t="2959" r="55571" b="28000"/>
                      <a:stretch>
                        <a:fillRect/>
                      </a:stretch>
                    </p:blipFill>
                    <p:spPr bwMode="auto">
                      <a:xfrm>
                        <a:off x="147794" y="2576842"/>
                        <a:ext cx="2505364" cy="25790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id="{ED4E76B0-367C-42A6-B6B2-E5AE672832D4}"/>
              </a:ext>
            </a:extLst>
          </p:cNvPr>
          <p:cNvGraphicFramePr>
            <a:graphicFrameLocks noChangeAspect="1"/>
          </p:cNvGraphicFramePr>
          <p:nvPr>
            <p:extLst>
              <p:ext uri="{D42A27DB-BD31-4B8C-83A1-F6EECF244321}">
                <p14:modId xmlns:p14="http://schemas.microsoft.com/office/powerpoint/2010/main" val="2175417107"/>
              </p:ext>
            </p:extLst>
          </p:nvPr>
        </p:nvGraphicFramePr>
        <p:xfrm>
          <a:off x="3164340" y="2590989"/>
          <a:ext cx="2529861" cy="2579051"/>
        </p:xfrm>
        <a:graphic>
          <a:graphicData uri="http://schemas.openxmlformats.org/presentationml/2006/ole">
            <mc:AlternateContent xmlns:mc="http://schemas.openxmlformats.org/markup-compatibility/2006">
              <mc:Choice xmlns:v="urn:schemas-microsoft-com:vml" Requires="v">
                <p:oleObj spid="_x0000_s2187" name="Bitmap Image" r:id="rId5" imgW="9142857" imgH="5714286" progId="Paint.Picture">
                  <p:embed/>
                </p:oleObj>
              </mc:Choice>
              <mc:Fallback>
                <p:oleObj name="Bitmap Image" r:id="rId5" imgW="9142857" imgH="5714286" progId="Paint.Picture">
                  <p:embed/>
                  <p:pic>
                    <p:nvPicPr>
                      <p:cNvPr id="6" name="Object 6"/>
                      <p:cNvPicPr>
                        <a:picLocks noChangeAspect="1" noChangeArrowheads="1"/>
                      </p:cNvPicPr>
                      <p:nvPr/>
                    </p:nvPicPr>
                    <p:blipFill>
                      <a:blip r:embed="rId6">
                        <a:extLst>
                          <a:ext uri="{28A0092B-C50C-407E-A947-70E740481C1C}">
                            <a14:useLocalDpi xmlns:a14="http://schemas.microsoft.com/office/drawing/2010/main" val="0"/>
                          </a:ext>
                        </a:extLst>
                      </a:blip>
                      <a:srcRect l="2466" t="3334" r="55009" b="27333"/>
                      <a:stretch>
                        <a:fillRect/>
                      </a:stretch>
                    </p:blipFill>
                    <p:spPr bwMode="auto">
                      <a:xfrm>
                        <a:off x="3164340" y="2590989"/>
                        <a:ext cx="2529861" cy="25790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7">
            <a:extLst>
              <a:ext uri="{FF2B5EF4-FFF2-40B4-BE49-F238E27FC236}">
                <a16:creationId xmlns:a16="http://schemas.microsoft.com/office/drawing/2014/main" id="{843B096F-3656-4C40-8C1B-CE5745B8D8B3}"/>
              </a:ext>
            </a:extLst>
          </p:cNvPr>
          <p:cNvGraphicFramePr>
            <a:graphicFrameLocks noChangeAspect="1"/>
          </p:cNvGraphicFramePr>
          <p:nvPr>
            <p:extLst>
              <p:ext uri="{D42A27DB-BD31-4B8C-83A1-F6EECF244321}">
                <p14:modId xmlns:p14="http://schemas.microsoft.com/office/powerpoint/2010/main" val="461375858"/>
              </p:ext>
            </p:extLst>
          </p:nvPr>
        </p:nvGraphicFramePr>
        <p:xfrm>
          <a:off x="5960688" y="2551736"/>
          <a:ext cx="2517753" cy="2579051"/>
        </p:xfrm>
        <a:graphic>
          <a:graphicData uri="http://schemas.openxmlformats.org/presentationml/2006/ole">
            <mc:AlternateContent xmlns:mc="http://schemas.openxmlformats.org/markup-compatibility/2006">
              <mc:Choice xmlns:v="urn:schemas-microsoft-com:vml" Requires="v">
                <p:oleObj spid="_x0000_s2188" name="Bitmap Image" r:id="rId7" imgW="9142857" imgH="5714286" progId="Paint.Picture">
                  <p:embed/>
                </p:oleObj>
              </mc:Choice>
              <mc:Fallback>
                <p:oleObj name="Bitmap Image" r:id="rId7" imgW="9142857" imgH="5714286" progId="Paint.Picture">
                  <p:embed/>
                  <p:pic>
                    <p:nvPicPr>
                      <p:cNvPr id="6" name="Object 7"/>
                      <p:cNvPicPr>
                        <a:picLocks noChangeAspect="1" noChangeArrowheads="1"/>
                      </p:cNvPicPr>
                      <p:nvPr/>
                    </p:nvPicPr>
                    <p:blipFill>
                      <a:blip r:embed="rId8">
                        <a:extLst>
                          <a:ext uri="{28A0092B-C50C-407E-A947-70E740481C1C}">
                            <a14:useLocalDpi xmlns:a14="http://schemas.microsoft.com/office/drawing/2010/main" val="0"/>
                          </a:ext>
                        </a:extLst>
                      </a:blip>
                      <a:srcRect l="2483" t="2995" r="55009" b="27333"/>
                      <a:stretch>
                        <a:fillRect/>
                      </a:stretch>
                    </p:blipFill>
                    <p:spPr bwMode="auto">
                      <a:xfrm>
                        <a:off x="5960688" y="2551736"/>
                        <a:ext cx="2517753" cy="25790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 name="Picture 8">
            <a:extLst>
              <a:ext uri="{FF2B5EF4-FFF2-40B4-BE49-F238E27FC236}">
                <a16:creationId xmlns:a16="http://schemas.microsoft.com/office/drawing/2014/main" id="{DAEC02FA-2657-447A-B483-C9871862BE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5319" t="16002" r="9459" b="59784"/>
          <a:stretch>
            <a:fillRect/>
          </a:stretch>
        </p:blipFill>
        <p:spPr bwMode="auto">
          <a:xfrm>
            <a:off x="8932926" y="2544150"/>
            <a:ext cx="2744793" cy="2672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Rectangle 3">
            <a:extLst>
              <a:ext uri="{FF2B5EF4-FFF2-40B4-BE49-F238E27FC236}">
                <a16:creationId xmlns:a16="http://schemas.microsoft.com/office/drawing/2014/main" id="{21D1F4C2-E82D-4562-9F90-2BC5A040F1DB}"/>
              </a:ext>
            </a:extLst>
          </p:cNvPr>
          <p:cNvSpPr txBox="1">
            <a:spLocks noChangeArrowheads="1"/>
          </p:cNvSpPr>
          <p:nvPr/>
        </p:nvSpPr>
        <p:spPr>
          <a:xfrm>
            <a:off x="778797" y="5170040"/>
            <a:ext cx="2590800" cy="437991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600" dirty="0">
                <a:solidFill>
                  <a:srgbClr val="2C3A58"/>
                </a:solidFill>
              </a:rPr>
              <a:t>1) Split on X</a:t>
            </a:r>
            <a:r>
              <a:rPr lang="en-US" sz="1600" baseline="-25000" dirty="0">
                <a:solidFill>
                  <a:srgbClr val="2C3A58"/>
                </a:solidFill>
              </a:rPr>
              <a:t>1</a:t>
            </a:r>
            <a:r>
              <a:rPr lang="en-US" sz="1600" dirty="0">
                <a:solidFill>
                  <a:srgbClr val="2C3A58"/>
                </a:solidFill>
              </a:rPr>
              <a:t>=t</a:t>
            </a:r>
            <a:r>
              <a:rPr lang="en-US" sz="1600" baseline="-25000" dirty="0">
                <a:solidFill>
                  <a:srgbClr val="2C3A58"/>
                </a:solidFill>
              </a:rPr>
              <a:t>1</a:t>
            </a:r>
            <a:endParaRPr lang="en-US" sz="1600" dirty="0">
              <a:solidFill>
                <a:srgbClr val="2C3A58"/>
              </a:solidFill>
            </a:endParaRPr>
          </a:p>
        </p:txBody>
      </p:sp>
      <p:sp>
        <p:nvSpPr>
          <p:cNvPr id="31" name="Rectangle 9">
            <a:extLst>
              <a:ext uri="{FF2B5EF4-FFF2-40B4-BE49-F238E27FC236}">
                <a16:creationId xmlns:a16="http://schemas.microsoft.com/office/drawing/2014/main" id="{9DBC3E38-F086-4D6A-BBD9-AF38F9639EEA}"/>
              </a:ext>
            </a:extLst>
          </p:cNvPr>
          <p:cNvSpPr>
            <a:spLocks noChangeArrowheads="1"/>
          </p:cNvSpPr>
          <p:nvPr/>
        </p:nvSpPr>
        <p:spPr bwMode="auto">
          <a:xfrm>
            <a:off x="3513716" y="5216877"/>
            <a:ext cx="2590800" cy="4379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folHlink"/>
              </a:buClr>
              <a:buSzPct val="60000"/>
            </a:pPr>
            <a:r>
              <a:rPr lang="en-US" sz="1600" dirty="0">
                <a:solidFill>
                  <a:srgbClr val="2C3A58"/>
                </a:solidFill>
                <a:latin typeface="Times New Roman" pitchFamily="18" charset="0"/>
              </a:rPr>
              <a:t>1) Split on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=t</a:t>
            </a:r>
            <a:r>
              <a:rPr lang="en-US" sz="1600" baseline="-25000" dirty="0">
                <a:solidFill>
                  <a:srgbClr val="2C3A58"/>
                </a:solidFill>
                <a:latin typeface="Times New Roman" pitchFamily="18" charset="0"/>
              </a:rPr>
              <a:t>1</a:t>
            </a:r>
          </a:p>
          <a:p>
            <a:pPr>
              <a:spcBef>
                <a:spcPct val="20000"/>
              </a:spcBef>
              <a:buClr>
                <a:schemeClr val="folHlink"/>
              </a:buClr>
              <a:buSzPct val="60000"/>
            </a:pPr>
            <a:r>
              <a:rPr lang="en-US" sz="1600" dirty="0">
                <a:solidFill>
                  <a:srgbClr val="2C3A58"/>
                </a:solidFill>
                <a:latin typeface="Times New Roman" pitchFamily="18" charset="0"/>
              </a:rPr>
              <a:t>2) If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&lt;t</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 split on X</a:t>
            </a:r>
            <a:r>
              <a:rPr lang="en-US" sz="1600" baseline="-25000" dirty="0">
                <a:solidFill>
                  <a:srgbClr val="2C3A58"/>
                </a:solidFill>
                <a:latin typeface="Times New Roman" pitchFamily="18" charset="0"/>
              </a:rPr>
              <a:t>2</a:t>
            </a:r>
            <a:r>
              <a:rPr lang="en-US" sz="1600" dirty="0">
                <a:solidFill>
                  <a:srgbClr val="2C3A58"/>
                </a:solidFill>
                <a:latin typeface="Times New Roman" pitchFamily="18" charset="0"/>
              </a:rPr>
              <a:t>=t</a:t>
            </a:r>
            <a:r>
              <a:rPr lang="en-US" sz="1600" baseline="-25000" dirty="0">
                <a:solidFill>
                  <a:srgbClr val="2C3A58"/>
                </a:solidFill>
                <a:latin typeface="Times New Roman" pitchFamily="18" charset="0"/>
              </a:rPr>
              <a:t>2</a:t>
            </a:r>
            <a:endParaRPr lang="en-US" sz="1600" dirty="0">
              <a:solidFill>
                <a:srgbClr val="2C3A58"/>
              </a:solidFill>
              <a:latin typeface="Times New Roman" pitchFamily="18" charset="0"/>
            </a:endParaRPr>
          </a:p>
          <a:p>
            <a:pPr marL="533400" indent="-533400">
              <a:spcBef>
                <a:spcPct val="20000"/>
              </a:spcBef>
              <a:buClr>
                <a:schemeClr val="folHlink"/>
              </a:buClr>
              <a:buSzPct val="60000"/>
              <a:buFont typeface="Wingdings" pitchFamily="2" charset="2"/>
              <a:buAutoNum type="arabicPeriod"/>
            </a:pPr>
            <a:endParaRPr lang="en-US" sz="1600" dirty="0">
              <a:solidFill>
                <a:srgbClr val="2C3A58"/>
              </a:solidFill>
              <a:latin typeface="Times New Roman" pitchFamily="18" charset="0"/>
            </a:endParaRPr>
          </a:p>
        </p:txBody>
      </p:sp>
      <p:sp>
        <p:nvSpPr>
          <p:cNvPr id="32" name="Rectangle 9">
            <a:extLst>
              <a:ext uri="{FF2B5EF4-FFF2-40B4-BE49-F238E27FC236}">
                <a16:creationId xmlns:a16="http://schemas.microsoft.com/office/drawing/2014/main" id="{6BB9925E-517C-4EAC-BF49-0822FE23BB15}"/>
              </a:ext>
            </a:extLst>
          </p:cNvPr>
          <p:cNvSpPr>
            <a:spLocks noChangeArrowheads="1"/>
          </p:cNvSpPr>
          <p:nvPr/>
        </p:nvSpPr>
        <p:spPr bwMode="auto">
          <a:xfrm>
            <a:off x="6307519" y="5201019"/>
            <a:ext cx="3329282" cy="4379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folHlink"/>
              </a:buClr>
              <a:buSzPct val="60000"/>
            </a:pPr>
            <a:r>
              <a:rPr lang="en-US" sz="1600" dirty="0">
                <a:solidFill>
                  <a:srgbClr val="2C3A58"/>
                </a:solidFill>
                <a:latin typeface="Times New Roman" pitchFamily="18" charset="0"/>
              </a:rPr>
              <a:t>1) Split on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=t</a:t>
            </a:r>
            <a:r>
              <a:rPr lang="en-US" sz="1600" baseline="-25000" dirty="0">
                <a:solidFill>
                  <a:srgbClr val="2C3A58"/>
                </a:solidFill>
                <a:latin typeface="Times New Roman" pitchFamily="18" charset="0"/>
              </a:rPr>
              <a:t>1</a:t>
            </a:r>
          </a:p>
          <a:p>
            <a:pPr>
              <a:spcBef>
                <a:spcPct val="20000"/>
              </a:spcBef>
              <a:buClr>
                <a:schemeClr val="folHlink"/>
              </a:buClr>
              <a:buSzPct val="60000"/>
            </a:pPr>
            <a:r>
              <a:rPr lang="en-US" sz="1600" dirty="0">
                <a:solidFill>
                  <a:srgbClr val="2C3A58"/>
                </a:solidFill>
                <a:latin typeface="Times New Roman" pitchFamily="18" charset="0"/>
              </a:rPr>
              <a:t>2) If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&lt;t</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 split on X</a:t>
            </a:r>
            <a:r>
              <a:rPr lang="en-US" sz="1600" baseline="-25000" dirty="0">
                <a:solidFill>
                  <a:srgbClr val="2C3A58"/>
                </a:solidFill>
                <a:latin typeface="Times New Roman" pitchFamily="18" charset="0"/>
              </a:rPr>
              <a:t>2</a:t>
            </a:r>
            <a:r>
              <a:rPr lang="en-US" sz="1600" dirty="0">
                <a:solidFill>
                  <a:srgbClr val="2C3A58"/>
                </a:solidFill>
                <a:latin typeface="Times New Roman" pitchFamily="18" charset="0"/>
              </a:rPr>
              <a:t>=t</a:t>
            </a:r>
            <a:r>
              <a:rPr lang="en-US" sz="1600" baseline="-25000" dirty="0">
                <a:solidFill>
                  <a:srgbClr val="2C3A58"/>
                </a:solidFill>
                <a:latin typeface="Times New Roman" pitchFamily="18" charset="0"/>
              </a:rPr>
              <a:t>2</a:t>
            </a:r>
          </a:p>
          <a:p>
            <a:pPr>
              <a:spcBef>
                <a:spcPct val="20000"/>
              </a:spcBef>
              <a:buClr>
                <a:schemeClr val="folHlink"/>
              </a:buClr>
              <a:buSzPct val="60000"/>
            </a:pPr>
            <a:r>
              <a:rPr lang="en-US" sz="1600" dirty="0">
                <a:solidFill>
                  <a:srgbClr val="2C3A58"/>
                </a:solidFill>
                <a:latin typeface="Times New Roman" pitchFamily="18" charset="0"/>
              </a:rPr>
              <a:t>3) If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&gt;t</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 split on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=t</a:t>
            </a:r>
            <a:r>
              <a:rPr lang="en-US" sz="1600" baseline="-25000" dirty="0">
                <a:solidFill>
                  <a:srgbClr val="2C3A58"/>
                </a:solidFill>
                <a:latin typeface="Times New Roman" pitchFamily="18" charset="0"/>
              </a:rPr>
              <a:t>3</a:t>
            </a:r>
            <a:endParaRPr lang="en-US" sz="1600" dirty="0">
              <a:solidFill>
                <a:srgbClr val="2C3A58"/>
              </a:solidFill>
              <a:latin typeface="Times New Roman" pitchFamily="18" charset="0"/>
            </a:endParaRPr>
          </a:p>
          <a:p>
            <a:pPr marL="533400" indent="-533400">
              <a:spcBef>
                <a:spcPct val="20000"/>
              </a:spcBef>
              <a:buClr>
                <a:schemeClr val="folHlink"/>
              </a:buClr>
              <a:buSzPct val="60000"/>
              <a:buFont typeface="Wingdings" pitchFamily="2" charset="2"/>
              <a:buAutoNum type="arabicPeriod"/>
            </a:pPr>
            <a:endParaRPr lang="en-US" sz="1600" dirty="0">
              <a:solidFill>
                <a:srgbClr val="2C3A58"/>
              </a:solidFill>
              <a:latin typeface="Times New Roman" pitchFamily="18" charset="0"/>
            </a:endParaRPr>
          </a:p>
        </p:txBody>
      </p:sp>
      <p:sp>
        <p:nvSpPr>
          <p:cNvPr id="33" name="Rectangle 10">
            <a:extLst>
              <a:ext uri="{FF2B5EF4-FFF2-40B4-BE49-F238E27FC236}">
                <a16:creationId xmlns:a16="http://schemas.microsoft.com/office/drawing/2014/main" id="{6C7B079D-1EB4-4941-BC27-BC1678F27562}"/>
              </a:ext>
            </a:extLst>
          </p:cNvPr>
          <p:cNvSpPr>
            <a:spLocks noChangeArrowheads="1"/>
          </p:cNvSpPr>
          <p:nvPr/>
        </p:nvSpPr>
        <p:spPr bwMode="auto">
          <a:xfrm>
            <a:off x="9221165" y="5216877"/>
            <a:ext cx="2957287" cy="4379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folHlink"/>
              </a:buClr>
              <a:buSzPct val="60000"/>
            </a:pPr>
            <a:r>
              <a:rPr lang="en-US" sz="1600" dirty="0">
                <a:solidFill>
                  <a:srgbClr val="2C3A58"/>
                </a:solidFill>
                <a:latin typeface="Times New Roman" pitchFamily="18" charset="0"/>
              </a:rPr>
              <a:t>1) Split on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=t1</a:t>
            </a:r>
          </a:p>
          <a:p>
            <a:pPr eaLnBrk="1" hangingPunct="1">
              <a:spcBef>
                <a:spcPct val="20000"/>
              </a:spcBef>
              <a:buClr>
                <a:schemeClr val="folHlink"/>
              </a:buClr>
              <a:buSzPct val="60000"/>
            </a:pPr>
            <a:r>
              <a:rPr lang="en-US" sz="1600" dirty="0">
                <a:solidFill>
                  <a:srgbClr val="2C3A58"/>
                </a:solidFill>
                <a:latin typeface="Times New Roman" pitchFamily="18" charset="0"/>
              </a:rPr>
              <a:t>2) If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&lt;t1, split on X</a:t>
            </a:r>
            <a:r>
              <a:rPr lang="en-US" sz="1600" baseline="-25000" dirty="0">
                <a:solidFill>
                  <a:srgbClr val="2C3A58"/>
                </a:solidFill>
                <a:latin typeface="Times New Roman" pitchFamily="18" charset="0"/>
              </a:rPr>
              <a:t>2</a:t>
            </a:r>
            <a:r>
              <a:rPr lang="en-US" sz="1600" dirty="0">
                <a:solidFill>
                  <a:srgbClr val="2C3A58"/>
                </a:solidFill>
                <a:latin typeface="Times New Roman" pitchFamily="18" charset="0"/>
              </a:rPr>
              <a:t>=t2</a:t>
            </a:r>
          </a:p>
          <a:p>
            <a:pPr eaLnBrk="1" hangingPunct="1">
              <a:spcBef>
                <a:spcPct val="20000"/>
              </a:spcBef>
              <a:buClr>
                <a:schemeClr val="folHlink"/>
              </a:buClr>
              <a:buSzPct val="60000"/>
            </a:pPr>
            <a:r>
              <a:rPr lang="en-US" sz="1600" dirty="0">
                <a:solidFill>
                  <a:srgbClr val="2C3A58"/>
                </a:solidFill>
                <a:latin typeface="Times New Roman" pitchFamily="18" charset="0"/>
              </a:rPr>
              <a:t>3) If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&gt;t1, split on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=t3</a:t>
            </a:r>
          </a:p>
          <a:p>
            <a:pPr eaLnBrk="1" hangingPunct="1">
              <a:spcBef>
                <a:spcPct val="20000"/>
              </a:spcBef>
              <a:buClr>
                <a:schemeClr val="folHlink"/>
              </a:buClr>
              <a:buSzPct val="60000"/>
            </a:pPr>
            <a:r>
              <a:rPr lang="en-US" sz="1600" dirty="0">
                <a:solidFill>
                  <a:srgbClr val="2C3A58"/>
                </a:solidFill>
                <a:latin typeface="Times New Roman" pitchFamily="18" charset="0"/>
              </a:rPr>
              <a:t>4) If X</a:t>
            </a:r>
            <a:r>
              <a:rPr lang="en-US" sz="1600" baseline="-25000" dirty="0">
                <a:solidFill>
                  <a:srgbClr val="2C3A58"/>
                </a:solidFill>
                <a:latin typeface="Times New Roman" pitchFamily="18" charset="0"/>
              </a:rPr>
              <a:t>1</a:t>
            </a:r>
            <a:r>
              <a:rPr lang="en-US" sz="1600" dirty="0">
                <a:solidFill>
                  <a:srgbClr val="2C3A58"/>
                </a:solidFill>
                <a:latin typeface="Times New Roman" pitchFamily="18" charset="0"/>
              </a:rPr>
              <a:t>&gt;t3, split on X</a:t>
            </a:r>
            <a:r>
              <a:rPr lang="en-US" sz="1600" baseline="-25000" dirty="0">
                <a:solidFill>
                  <a:srgbClr val="2C3A58"/>
                </a:solidFill>
                <a:latin typeface="Times New Roman" pitchFamily="18" charset="0"/>
              </a:rPr>
              <a:t>2</a:t>
            </a:r>
            <a:r>
              <a:rPr lang="en-US" sz="1600" dirty="0">
                <a:solidFill>
                  <a:srgbClr val="2C3A58"/>
                </a:solidFill>
                <a:latin typeface="Times New Roman" pitchFamily="18" charset="0"/>
              </a:rPr>
              <a:t>=t4</a:t>
            </a:r>
          </a:p>
          <a:p>
            <a:pPr marL="533400" indent="-533400" eaLnBrk="1" hangingPunct="1">
              <a:spcBef>
                <a:spcPct val="20000"/>
              </a:spcBef>
              <a:buClr>
                <a:schemeClr val="folHlink"/>
              </a:buClr>
              <a:buSzPct val="60000"/>
              <a:buFont typeface="Wingdings" pitchFamily="2" charset="2"/>
              <a:buAutoNum type="arabicPeriod"/>
            </a:pPr>
            <a:endParaRPr lang="en-US" sz="1600" dirty="0">
              <a:latin typeface="Times New Roman" pitchFamily="18" charset="0"/>
            </a:endParaRPr>
          </a:p>
        </p:txBody>
      </p:sp>
    </p:spTree>
    <p:extLst>
      <p:ext uri="{BB962C8B-B14F-4D97-AF65-F5344CB8AC3E}">
        <p14:creationId xmlns:p14="http://schemas.microsoft.com/office/powerpoint/2010/main" val="272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32" grpId="0"/>
      <p:bldP spid="3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1918</TotalTime>
  <Words>4060</Words>
  <Application>Microsoft Office PowerPoint</Application>
  <PresentationFormat>Widescreen</PresentationFormat>
  <Paragraphs>335</Paragraphs>
  <Slides>54</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54</vt:i4>
      </vt:variant>
    </vt:vector>
  </HeadingPairs>
  <TitlesOfParts>
    <vt:vector size="64" baseType="lpstr">
      <vt:lpstr>Arial</vt:lpstr>
      <vt:lpstr>Avenir Black</vt:lpstr>
      <vt:lpstr>Avenir Book</vt:lpstr>
      <vt:lpstr>Calibri</vt:lpstr>
      <vt:lpstr>Calibri Light</vt:lpstr>
      <vt:lpstr>Cambria Math</vt:lpstr>
      <vt:lpstr>Times New Roman</vt:lpstr>
      <vt:lpstr>Wingdings</vt:lpstr>
      <vt:lpstr>Tema di Office</vt:lpstr>
      <vt:lpstr>Bitmap Image</vt:lpstr>
      <vt:lpstr>Presentazione standard di PowerPoint</vt:lpstr>
      <vt:lpstr>Machine learning</vt:lpstr>
      <vt:lpstr>Machine learning</vt:lpstr>
      <vt:lpstr>Unsupervised and supervised ML </vt:lpstr>
      <vt:lpstr>Unsupervised and supervised ML </vt:lpstr>
      <vt:lpstr>Supervised ML</vt:lpstr>
      <vt:lpstr>Decision trees</vt:lpstr>
      <vt:lpstr>Graphic representation</vt:lpstr>
      <vt:lpstr>Building a tree</vt:lpstr>
      <vt:lpstr>Presentazione standard di PowerPoint</vt:lpstr>
      <vt:lpstr>Prediction of target variable </vt:lpstr>
      <vt:lpstr>Tree structure </vt:lpstr>
      <vt:lpstr>The “lexicon” of decision trees</vt:lpstr>
      <vt:lpstr>Example: credit risk</vt:lpstr>
      <vt:lpstr>Example: credit risk</vt:lpstr>
      <vt:lpstr>Example: credit risk</vt:lpstr>
      <vt:lpstr>Stages of building a tree</vt:lpstr>
      <vt:lpstr>1) Tree growth: splitting</vt:lpstr>
      <vt:lpstr>2) Tree growth: splitting</vt:lpstr>
      <vt:lpstr>2) Stopping of the growth/pruning of the tree </vt:lpstr>
      <vt:lpstr>2) Stopping of the growth/pruning of the tree </vt:lpstr>
      <vt:lpstr>Advantages of Decision Trees vs Linear Models</vt:lpstr>
      <vt:lpstr>CLASSIFICATION AND REGRESSION TREES (CART) </vt:lpstr>
      <vt:lpstr>CLASSIFICATION AND REGRESSION TREES (CART) </vt:lpstr>
      <vt:lpstr>Classification tree: Growth</vt:lpstr>
      <vt:lpstr>Classification tree: Growth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growth and the cut of a classification tree</vt:lpstr>
      <vt:lpstr>Overfitting</vt:lpstr>
      <vt:lpstr>Overfitting</vt:lpstr>
      <vt:lpstr>The pruning process</vt:lpstr>
      <vt:lpstr>The pruning process</vt:lpstr>
      <vt:lpstr>Regression tree</vt:lpstr>
      <vt:lpstr>Regression tree: growth</vt:lpstr>
      <vt:lpstr>Cutting the regression tress</vt:lpstr>
      <vt:lpstr>Self-assesment test</vt:lpstr>
      <vt:lpstr>Regression tree in R</vt:lpstr>
      <vt:lpstr>Example: regression tree in R</vt:lpstr>
      <vt:lpstr>The random forest</vt:lpstr>
      <vt:lpstr>Presentazione standard di PowerPoint</vt:lpstr>
      <vt:lpstr>The concept of ensemble</vt:lpstr>
      <vt:lpstr>RANDOM FOREST</vt:lpstr>
      <vt:lpstr>Boostrap approach</vt:lpstr>
      <vt:lpstr>Different bootstrapped training datasets</vt:lpstr>
      <vt:lpstr>Different bootstrapped training datasets</vt:lpstr>
      <vt:lpstr>Different bootstrapped training datasets</vt:lpstr>
      <vt:lpstr>Aggregating</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SL</cp:lastModifiedBy>
  <cp:revision>60</cp:revision>
  <dcterms:created xsi:type="dcterms:W3CDTF">2021-11-23T11:10:02Z</dcterms:created>
  <dcterms:modified xsi:type="dcterms:W3CDTF">2022-05-02T09:55:13Z</dcterms:modified>
</cp:coreProperties>
</file>