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Ubuntu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Ubuntu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Ubuntu-italic.fntdata"/><Relationship Id="rId12" Type="http://schemas.openxmlformats.org/officeDocument/2006/relationships/slide" Target="slides/slide8.xml"/><Relationship Id="rId34" Type="http://schemas.openxmlformats.org/officeDocument/2006/relationships/font" Target="fonts/Ubuntu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Ubuntu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5fbf967a0_1_93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ga5fbf967a0_1_93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a5fbf967a0_1_93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5fbf967a0_2_1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8" name="Google Shape;238;ga5fbf967a0_2_1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a5fbf967a0_2_1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5b7f96611_0_1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6" name="Google Shape;246;g95b7f96611_0_1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95b7f96611_0_1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5b7f96611_0_4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6" name="Google Shape;276;g95b7f96611_0_4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g95b7f96611_0_4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5b7f96611_0_239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72" name="Google Shape;472;g95b7f96611_0_239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g95b7f96611_0_239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95b7f96611_0_245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80" name="Google Shape;480;g95b7f96611_0_245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g95b7f96611_0_245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5b7f96611_0_297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33" name="Google Shape;533;g95b7f96611_0_297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g95b7f96611_0_297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5b7f96611_0_485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40" name="Google Shape;540;g95b7f96611_0_485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g95b7f96611_0_485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5b7f96611_0_303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49" name="Google Shape;549;g95b7f96611_0_303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g95b7f96611_0_303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a57666a43c_0_1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18" name="Google Shape;618;ga57666a43c_0_1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ga57666a43c_0_1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11f74d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11f74d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95b7f96611_0_369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6" name="Google Shape;626;g95b7f96611_0_369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7" name="Google Shape;627;g95b7f96611_0_369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95b7f96611_0_431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0" name="Google Shape;690;g95b7f96611_0_431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1" name="Google Shape;691;g95b7f96611_0_431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a57666a43c_0_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6" name="Google Shape;746;ga57666a43c_0_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ga57666a43c_0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95b7f96611_0_491:notes"/>
          <p:cNvSpPr txBox="1"/>
          <p:nvPr>
            <p:ph idx="1" type="body"/>
          </p:nvPr>
        </p:nvSpPr>
        <p:spPr>
          <a:xfrm>
            <a:off x="913598" y="4346673"/>
            <a:ext cx="50220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g95b7f96611_0_491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95b7f96611_0_495:notes"/>
          <p:cNvSpPr txBox="1"/>
          <p:nvPr>
            <p:ph idx="1" type="body"/>
          </p:nvPr>
        </p:nvSpPr>
        <p:spPr>
          <a:xfrm>
            <a:off x="913598" y="4346673"/>
            <a:ext cx="50220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g95b7f96611_0_495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95b7f96611_0_499:notes"/>
          <p:cNvSpPr txBox="1"/>
          <p:nvPr>
            <p:ph idx="1" type="body"/>
          </p:nvPr>
        </p:nvSpPr>
        <p:spPr>
          <a:xfrm>
            <a:off x="913598" y="4346673"/>
            <a:ext cx="50220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g95b7f96611_0_499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95b7f96611_0_504:notes"/>
          <p:cNvSpPr txBox="1"/>
          <p:nvPr>
            <p:ph idx="1" type="body"/>
          </p:nvPr>
        </p:nvSpPr>
        <p:spPr>
          <a:xfrm>
            <a:off x="913598" y="4346673"/>
            <a:ext cx="50220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95b7f96611_0_50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24006bf3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24006bf3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57666a43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a57666a43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0e3af4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0e3af4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5b7f96611_0_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" name="Google Shape;74;g95b7f96611_0_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g95b7f96611_0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5b7f96611_0_7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2" name="Google Shape;82;g95b7f96611_0_7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g95b7f96611_0_7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5fbf967a0_1_3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2" name="Google Shape;92;ga5fbf967a0_1_3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ga5fbf967a0_1_3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5fbf967a0_1_23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4" name="Google Shape;104;ga5fbf967a0_1_23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a5fbf967a0_1_23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5fbf967a0_1_7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3" name="Google Shape;113;ga5fbf967a0_1_7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ga5fbf967a0_1_7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5fbf967a0_1_1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1" name="Google Shape;121;ga5fbf967a0_1_1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a5fbf967a0_1_1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68156" y="189000"/>
            <a:ext cx="79986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8406" y="1085670"/>
            <a:ext cx="82062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0" y="592175"/>
            <a:ext cx="9144000" cy="20526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</a:rPr>
              <a:t>Architettura dei Calcolatori:</a:t>
            </a:r>
            <a:br>
              <a:rPr b="1" lang="en" sz="4500">
                <a:solidFill>
                  <a:srgbClr val="FFFFFF"/>
                </a:solidFill>
              </a:rPr>
            </a:br>
            <a:r>
              <a:rPr b="1" lang="en" sz="4500">
                <a:solidFill>
                  <a:srgbClr val="FFFFFF"/>
                </a:solidFill>
              </a:rPr>
              <a:t>Le macchine elementari per l’architettura</a:t>
            </a:r>
            <a:endParaRPr b="1" sz="4500">
              <a:solidFill>
                <a:srgbClr val="FFFFFF"/>
              </a:solidFill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0" y="4453500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595959"/>
                </a:solidFill>
              </a:rPr>
              <a:t>Raffaele Montella, PhD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http://raffaelemontella.it</a:t>
            </a:r>
            <a:r>
              <a:rPr i="1" lang="en" sz="1800">
                <a:solidFill>
                  <a:srgbClr val="595959"/>
                </a:solidFill>
              </a:rPr>
              <a:t> raffaele.montella@uniparthenope.it</a:t>
            </a:r>
            <a:endParaRPr sz="1800"/>
          </a:p>
        </p:txBody>
      </p:sp>
      <p:sp>
        <p:nvSpPr>
          <p:cNvPr id="59" name="Google Shape;59;p14"/>
          <p:cNvSpPr txBox="1"/>
          <p:nvPr/>
        </p:nvSpPr>
        <p:spPr>
          <a:xfrm>
            <a:off x="0" y="3215125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"Strade? Dove andiamo noi, non c’è bisogno di strade!”</a:t>
            </a:r>
            <a:endParaRPr b="1" sz="2400">
              <a:solidFill>
                <a:srgbClr val="33333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(cit. Dr.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Emmett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 Brown - Ritorno al Futuro, Robert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Zemeckis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, 1985)</a:t>
            </a: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Trasferimenti dati e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6" name="Google Shape;176;p23"/>
          <p:cNvSpPr txBox="1"/>
          <p:nvPr>
            <p:ph idx="4294967295" type="body"/>
          </p:nvPr>
        </p:nvSpPr>
        <p:spPr>
          <a:xfrm>
            <a:off x="0" y="572700"/>
            <a:ext cx="9144000" cy="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Accesso al bus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Lettura </a:t>
            </a:r>
            <a:r>
              <a:rPr lang="en" sz="2000">
                <a:solidFill>
                  <a:schemeClr val="dk1"/>
                </a:solidFill>
              </a:rPr>
              <a:t>e</a:t>
            </a:r>
            <a:r>
              <a:rPr lang="en" sz="2000">
                <a:solidFill>
                  <a:schemeClr val="dk1"/>
                </a:solidFill>
              </a:rPr>
              <a:t> scrittura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1259025" y="1747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1259025" y="1975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1259025" y="2204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1259025" y="2432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1259025" y="26614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1259025" y="2890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1259025" y="3118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1259025" y="3347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1259025" y="38044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7126425" y="1747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7126425" y="1975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7126425" y="2204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7126425" y="2432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7126425" y="26614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7126425" y="2890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7126425" y="3118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7126425" y="3347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p23"/>
          <p:cNvCxnSpPr>
            <a:stCxn id="177" idx="3"/>
            <a:endCxn id="186" idx="1"/>
          </p:cNvCxnSpPr>
          <p:nvPr/>
        </p:nvCxnSpPr>
        <p:spPr>
          <a:xfrm>
            <a:off x="1493325" y="18592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3"/>
          <p:cNvCxnSpPr>
            <a:stCxn id="178" idx="3"/>
            <a:endCxn id="187" idx="1"/>
          </p:cNvCxnSpPr>
          <p:nvPr/>
        </p:nvCxnSpPr>
        <p:spPr>
          <a:xfrm>
            <a:off x="1493325" y="20878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3"/>
          <p:cNvCxnSpPr>
            <a:stCxn id="179" idx="3"/>
            <a:endCxn id="188" idx="1"/>
          </p:cNvCxnSpPr>
          <p:nvPr/>
        </p:nvCxnSpPr>
        <p:spPr>
          <a:xfrm>
            <a:off x="1493325" y="23164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3"/>
          <p:cNvCxnSpPr>
            <a:stCxn id="180" idx="3"/>
            <a:endCxn id="189" idx="1"/>
          </p:cNvCxnSpPr>
          <p:nvPr/>
        </p:nvCxnSpPr>
        <p:spPr>
          <a:xfrm>
            <a:off x="1493325" y="25450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3"/>
          <p:cNvCxnSpPr>
            <a:stCxn id="181" idx="3"/>
            <a:endCxn id="190" idx="1"/>
          </p:cNvCxnSpPr>
          <p:nvPr/>
        </p:nvCxnSpPr>
        <p:spPr>
          <a:xfrm>
            <a:off x="1493325" y="27736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3"/>
          <p:cNvCxnSpPr>
            <a:stCxn id="182" idx="3"/>
            <a:endCxn id="191" idx="1"/>
          </p:cNvCxnSpPr>
          <p:nvPr/>
        </p:nvCxnSpPr>
        <p:spPr>
          <a:xfrm>
            <a:off x="1493325" y="30022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3"/>
          <p:cNvCxnSpPr>
            <a:stCxn id="183" idx="3"/>
            <a:endCxn id="192" idx="1"/>
          </p:cNvCxnSpPr>
          <p:nvPr/>
        </p:nvCxnSpPr>
        <p:spPr>
          <a:xfrm>
            <a:off x="1493325" y="32308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3"/>
          <p:cNvCxnSpPr>
            <a:stCxn id="184" idx="3"/>
            <a:endCxn id="193" idx="1"/>
          </p:cNvCxnSpPr>
          <p:nvPr/>
        </p:nvCxnSpPr>
        <p:spPr>
          <a:xfrm>
            <a:off x="1493325" y="34594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23"/>
          <p:cNvSpPr/>
          <p:nvPr/>
        </p:nvSpPr>
        <p:spPr>
          <a:xfrm>
            <a:off x="4230825" y="378114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3" name="Google Shape;203;p23"/>
          <p:cNvCxnSpPr>
            <a:stCxn id="185" idx="3"/>
            <a:endCxn id="202" idx="1"/>
          </p:cNvCxnSpPr>
          <p:nvPr/>
        </p:nvCxnSpPr>
        <p:spPr>
          <a:xfrm flipH="1" rot="10800000">
            <a:off x="1493325" y="3893225"/>
            <a:ext cx="2737500" cy="2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04" name="Google Shape;204;p23"/>
          <p:cNvSpPr/>
          <p:nvPr/>
        </p:nvSpPr>
        <p:spPr>
          <a:xfrm>
            <a:off x="33926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36212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38498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40784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43070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45356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47642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4992825" y="829950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3517915" y="179547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3680075" y="20417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3908675" y="22703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4137275" y="24989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4365875" y="27275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4594475" y="29561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4823075" y="31847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5051675" y="34133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0" name="Google Shape;220;p23"/>
          <p:cNvCxnSpPr>
            <a:stCxn id="212" idx="0"/>
            <a:endCxn id="204" idx="2"/>
          </p:cNvCxnSpPr>
          <p:nvPr/>
        </p:nvCxnSpPr>
        <p:spPr>
          <a:xfrm rot="10800000">
            <a:off x="3509665" y="1054470"/>
            <a:ext cx="52200" cy="74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3"/>
          <p:cNvCxnSpPr>
            <a:stCxn id="213" idx="0"/>
            <a:endCxn id="205" idx="2"/>
          </p:cNvCxnSpPr>
          <p:nvPr/>
        </p:nvCxnSpPr>
        <p:spPr>
          <a:xfrm flipH="1" rot="10800000">
            <a:off x="3724025" y="1054410"/>
            <a:ext cx="14400" cy="9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3"/>
          <p:cNvCxnSpPr>
            <a:stCxn id="214" idx="1"/>
            <a:endCxn id="206" idx="2"/>
          </p:cNvCxnSpPr>
          <p:nvPr/>
        </p:nvCxnSpPr>
        <p:spPr>
          <a:xfrm flipH="1" rot="10800000">
            <a:off x="3921548" y="1054383"/>
            <a:ext cx="45300" cy="12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3"/>
          <p:cNvCxnSpPr>
            <a:stCxn id="215" idx="1"/>
            <a:endCxn id="207" idx="2"/>
          </p:cNvCxnSpPr>
          <p:nvPr/>
        </p:nvCxnSpPr>
        <p:spPr>
          <a:xfrm flipH="1" rot="10800000">
            <a:off x="4150148" y="1054383"/>
            <a:ext cx="45300" cy="145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3"/>
          <p:cNvCxnSpPr>
            <a:stCxn id="216" idx="0"/>
            <a:endCxn id="208" idx="2"/>
          </p:cNvCxnSpPr>
          <p:nvPr/>
        </p:nvCxnSpPr>
        <p:spPr>
          <a:xfrm flipH="1" rot="10800000">
            <a:off x="4409825" y="1054410"/>
            <a:ext cx="14400" cy="167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3"/>
          <p:cNvCxnSpPr>
            <a:stCxn id="217" idx="1"/>
            <a:endCxn id="209" idx="2"/>
          </p:cNvCxnSpPr>
          <p:nvPr/>
        </p:nvCxnSpPr>
        <p:spPr>
          <a:xfrm flipH="1" rot="10800000">
            <a:off x="4607348" y="1054383"/>
            <a:ext cx="45300" cy="191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3"/>
          <p:cNvCxnSpPr>
            <a:stCxn id="218" idx="0"/>
            <a:endCxn id="210" idx="2"/>
          </p:cNvCxnSpPr>
          <p:nvPr/>
        </p:nvCxnSpPr>
        <p:spPr>
          <a:xfrm flipH="1" rot="10800000">
            <a:off x="4867025" y="1054410"/>
            <a:ext cx="14400" cy="21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3"/>
          <p:cNvCxnSpPr>
            <a:stCxn id="219" idx="0"/>
            <a:endCxn id="211" idx="2"/>
          </p:cNvCxnSpPr>
          <p:nvPr/>
        </p:nvCxnSpPr>
        <p:spPr>
          <a:xfrm flipH="1" rot="10800000">
            <a:off x="5095625" y="1054410"/>
            <a:ext cx="14400" cy="235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3"/>
          <p:cNvSpPr/>
          <p:nvPr/>
        </p:nvSpPr>
        <p:spPr>
          <a:xfrm>
            <a:off x="7151960" y="378114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4764225" y="378114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4508225" y="409570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>
            <a:off x="4584715" y="3870510"/>
            <a:ext cx="87900" cy="87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2" name="Google Shape;232;p23"/>
          <p:cNvCxnSpPr>
            <a:stCxn id="202" idx="3"/>
            <a:endCxn id="231" idx="6"/>
          </p:cNvCxnSpPr>
          <p:nvPr/>
        </p:nvCxnSpPr>
        <p:spPr>
          <a:xfrm>
            <a:off x="4465125" y="3893345"/>
            <a:ext cx="207600" cy="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3"/>
          <p:cNvCxnSpPr>
            <a:stCxn id="231" idx="5"/>
            <a:endCxn id="229" idx="1"/>
          </p:cNvCxnSpPr>
          <p:nvPr/>
        </p:nvCxnSpPr>
        <p:spPr>
          <a:xfrm flipH="1" rot="10800000">
            <a:off x="4659742" y="3893337"/>
            <a:ext cx="104400" cy="5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3"/>
          <p:cNvCxnSpPr>
            <a:stCxn id="231" idx="6"/>
            <a:endCxn id="230" idx="0"/>
          </p:cNvCxnSpPr>
          <p:nvPr/>
        </p:nvCxnSpPr>
        <p:spPr>
          <a:xfrm flipH="1">
            <a:off x="4625515" y="3914460"/>
            <a:ext cx="47100" cy="18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3"/>
          <p:cNvCxnSpPr>
            <a:stCxn id="229" idx="3"/>
            <a:endCxn id="228" idx="1"/>
          </p:cNvCxnSpPr>
          <p:nvPr/>
        </p:nvCxnSpPr>
        <p:spPr>
          <a:xfrm>
            <a:off x="4998525" y="3893345"/>
            <a:ext cx="215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Trasferimenti dati e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2" name="Google Shape;242;p24"/>
          <p:cNvSpPr txBox="1"/>
          <p:nvPr>
            <p:ph idx="4294967295" type="body"/>
          </p:nvPr>
        </p:nvSpPr>
        <p:spPr>
          <a:xfrm>
            <a:off x="0" y="5727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 bus possono avere dimensioni fisiche differenti.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088" y="1288050"/>
            <a:ext cx="6885813" cy="36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1995523" y="2287320"/>
            <a:ext cx="9142500" cy="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6335228" y="1107150"/>
            <a:ext cx="2638571" cy="1263285"/>
            <a:chOff x="6864480" y="765000"/>
            <a:chExt cx="2859000" cy="1684380"/>
          </a:xfrm>
        </p:grpSpPr>
        <p:sp>
          <p:nvSpPr>
            <p:cNvPr id="251" name="Google Shape;251;p25"/>
            <p:cNvSpPr/>
            <p:nvPr/>
          </p:nvSpPr>
          <p:spPr>
            <a:xfrm>
              <a:off x="6864480" y="1658880"/>
              <a:ext cx="2859000" cy="790500"/>
            </a:xfrm>
            <a:prstGeom prst="rect">
              <a:avLst/>
            </a:prstGeom>
            <a:solidFill>
              <a:srgbClr val="FFFFFF"/>
            </a:solidFill>
            <a:ln cap="flat" cmpd="sng" w="572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" name="Google Shape;252;p25"/>
            <p:cNvGrpSpPr/>
            <p:nvPr/>
          </p:nvGrpSpPr>
          <p:grpSpPr>
            <a:xfrm>
              <a:off x="8615520" y="765000"/>
              <a:ext cx="358560" cy="866880"/>
              <a:chOff x="8615520" y="765000"/>
              <a:chExt cx="358560" cy="866880"/>
            </a:xfrm>
          </p:grpSpPr>
          <p:sp>
            <p:nvSpPr>
              <p:cNvPr id="253" name="Google Shape;253;p25"/>
              <p:cNvSpPr/>
              <p:nvPr/>
            </p:nvSpPr>
            <p:spPr>
              <a:xfrm>
                <a:off x="8747280" y="765000"/>
                <a:ext cx="93600" cy="500400"/>
              </a:xfrm>
              <a:prstGeom prst="rect">
                <a:avLst/>
              </a:prstGeom>
              <a:solidFill>
                <a:srgbClr val="000000"/>
              </a:solidFill>
              <a:ln cap="flat" cmpd="sng" w="572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5"/>
              <p:cNvSpPr/>
              <p:nvPr/>
            </p:nvSpPr>
            <p:spPr>
              <a:xfrm>
                <a:off x="8615520" y="1260360"/>
                <a:ext cx="358560" cy="371520"/>
              </a:xfrm>
              <a:custGeom>
                <a:rect b="b" l="l" r="r" t="t"/>
                <a:pathLst>
                  <a:path extrusionOk="0" h="343" w="343">
                    <a:moveTo>
                      <a:pt x="0" y="0"/>
                    </a:moveTo>
                    <a:lnTo>
                      <a:pt x="173" y="343"/>
                    </a:lnTo>
                    <a:lnTo>
                      <a:pt x="3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57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255" name="Google Shape;255;p25"/>
            <p:cNvGrpSpPr/>
            <p:nvPr/>
          </p:nvGrpSpPr>
          <p:grpSpPr>
            <a:xfrm>
              <a:off x="7526160" y="768240"/>
              <a:ext cx="163800" cy="862200"/>
              <a:chOff x="7526160" y="768240"/>
              <a:chExt cx="163800" cy="862200"/>
            </a:xfrm>
          </p:grpSpPr>
          <p:cxnSp>
            <p:nvCxnSpPr>
              <p:cNvPr id="256" name="Google Shape;256;p25"/>
              <p:cNvCxnSpPr/>
              <p:nvPr/>
            </p:nvCxnSpPr>
            <p:spPr>
              <a:xfrm>
                <a:off x="7607160" y="768240"/>
                <a:ext cx="1800" cy="673200"/>
              </a:xfrm>
              <a:prstGeom prst="straightConnector1">
                <a:avLst/>
              </a:prstGeom>
              <a:noFill/>
              <a:ln cap="flat" cmpd="sng" w="572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57" name="Google Shape;257;p25"/>
              <p:cNvSpPr/>
              <p:nvPr/>
            </p:nvSpPr>
            <p:spPr>
              <a:xfrm>
                <a:off x="7526160" y="1433520"/>
                <a:ext cx="163800" cy="196920"/>
              </a:xfrm>
              <a:custGeom>
                <a:rect b="b" l="l" r="r" t="t"/>
                <a:pathLst>
                  <a:path extrusionOk="0" h="156" w="156">
                    <a:moveTo>
                      <a:pt x="0" y="0"/>
                    </a:moveTo>
                    <a:lnTo>
                      <a:pt x="77" y="156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57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sp>
          <p:nvSpPr>
            <p:cNvPr id="258" name="Google Shape;258;p25"/>
            <p:cNvSpPr/>
            <p:nvPr/>
          </p:nvSpPr>
          <p:spPr>
            <a:xfrm>
              <a:off x="9064800" y="771480"/>
              <a:ext cx="415800" cy="4366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7108920" y="765000"/>
              <a:ext cx="417258" cy="3603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8062920" y="1768320"/>
              <a:ext cx="417582" cy="4366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1" name="Google Shape;261;p25"/>
          <p:cNvSpPr txBox="1"/>
          <p:nvPr/>
        </p:nvSpPr>
        <p:spPr>
          <a:xfrm>
            <a:off x="0" y="714500"/>
            <a:ext cx="6220500" cy="42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9875" lIns="79725" spcFirstLastPara="1" rIns="79725" wrap="square" tIns="39875">
            <a:noAutofit/>
          </a:bodyPr>
          <a:lstStyle/>
          <a:p>
            <a:pPr indent="-2603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⮚"/>
            </a:pPr>
            <a:r>
              <a:rPr b="1" lang="en" sz="1900"/>
              <a:t>Trasferimento</a:t>
            </a:r>
            <a:r>
              <a:rPr b="1" lang="en" sz="1900"/>
              <a:t> da Bus a Registro</a:t>
            </a:r>
            <a:br>
              <a:rPr lang="en" sz="1900"/>
            </a:br>
            <a:r>
              <a:rPr lang="en" sz="1900"/>
              <a:t>caricamento di un registro</a:t>
            </a:r>
            <a:br>
              <a:rPr lang="en" sz="1900"/>
            </a:br>
            <a:br>
              <a:rPr lang="en" sz="1900"/>
            </a:br>
            <a:r>
              <a:rPr lang="en" sz="1900"/>
              <a:t>caricamento attraverso un segnale di “stobe”.</a:t>
            </a:r>
            <a:endParaRPr sz="1900"/>
          </a:p>
          <a:p>
            <a:pPr indent="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2603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⮚"/>
            </a:pPr>
            <a:r>
              <a:rPr lang="en" sz="1900"/>
              <a:t>Il dato viene caricato nel registro quando è attivo il segnale di caricamento c (tipicamente sincrono con il segnale di clock).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2603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1" i="0" lang="en" sz="1900" u="none" cap="none" strike="noStrike">
                <a:solidFill>
                  <a:srgbClr val="000000"/>
                </a:solidFill>
              </a:rPr>
              <a:t>Trasferimento da </a:t>
            </a:r>
            <a:r>
              <a:rPr b="1" lang="en" sz="1900"/>
              <a:t>R</a:t>
            </a:r>
            <a:r>
              <a:rPr b="1" i="0" lang="en" sz="1900" u="none" cap="none" strike="noStrike">
                <a:solidFill>
                  <a:srgbClr val="000000"/>
                </a:solidFill>
              </a:rPr>
              <a:t>egistro a bus</a:t>
            </a:r>
            <a:br>
              <a:rPr lang="en" sz="1900"/>
            </a:br>
            <a:r>
              <a:rPr i="0" lang="en" sz="1900" u="none" cap="none" strike="noStrike">
                <a:solidFill>
                  <a:srgbClr val="000000"/>
                </a:solidFill>
              </a:rPr>
              <a:t>(caricamento da un registro)</a:t>
            </a:r>
            <a:endParaRPr i="0" sz="19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262" name="Google Shape;262;p25"/>
          <p:cNvGrpSpPr/>
          <p:nvPr/>
        </p:nvGrpSpPr>
        <p:grpSpPr>
          <a:xfrm>
            <a:off x="6406993" y="3157260"/>
            <a:ext cx="2616422" cy="1784970"/>
            <a:chOff x="6942240" y="3498480"/>
            <a:chExt cx="2835000" cy="2379960"/>
          </a:xfrm>
        </p:grpSpPr>
        <p:sp>
          <p:nvSpPr>
            <p:cNvPr id="263" name="Google Shape;263;p25"/>
            <p:cNvSpPr/>
            <p:nvPr/>
          </p:nvSpPr>
          <p:spPr>
            <a:xfrm>
              <a:off x="6942240" y="4965840"/>
              <a:ext cx="2835000" cy="912600"/>
            </a:xfrm>
            <a:prstGeom prst="rect">
              <a:avLst/>
            </a:prstGeom>
            <a:solidFill>
              <a:srgbClr val="FFFFFF"/>
            </a:solidFill>
            <a:ln cap="flat" cmpd="sng" w="572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4" name="Google Shape;264;p25"/>
            <p:cNvGrpSpPr/>
            <p:nvPr/>
          </p:nvGrpSpPr>
          <p:grpSpPr>
            <a:xfrm>
              <a:off x="8677440" y="3498480"/>
              <a:ext cx="355320" cy="855720"/>
              <a:chOff x="8677440" y="3498480"/>
              <a:chExt cx="355320" cy="855720"/>
            </a:xfrm>
          </p:grpSpPr>
          <p:sp>
            <p:nvSpPr>
              <p:cNvPr id="265" name="Google Shape;265;p25"/>
              <p:cNvSpPr/>
              <p:nvPr/>
            </p:nvSpPr>
            <p:spPr>
              <a:xfrm flipH="1" rot="10800000">
                <a:off x="8809200" y="3776400"/>
                <a:ext cx="91800" cy="577800"/>
              </a:xfrm>
              <a:prstGeom prst="rect">
                <a:avLst/>
              </a:prstGeom>
              <a:solidFill>
                <a:srgbClr val="000000"/>
              </a:solidFill>
              <a:ln cap="flat" cmpd="sng" w="572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5"/>
              <p:cNvSpPr/>
              <p:nvPr/>
            </p:nvSpPr>
            <p:spPr>
              <a:xfrm flipH="1" rot="10800000">
                <a:off x="8677440" y="3498480"/>
                <a:ext cx="355320" cy="430200"/>
              </a:xfrm>
              <a:custGeom>
                <a:rect b="b" l="l" r="r" t="t"/>
                <a:pathLst>
                  <a:path extrusionOk="0" h="343" w="343">
                    <a:moveTo>
                      <a:pt x="0" y="0"/>
                    </a:moveTo>
                    <a:lnTo>
                      <a:pt x="173" y="343"/>
                    </a:lnTo>
                    <a:lnTo>
                      <a:pt x="3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57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267" name="Google Shape;267;p25"/>
            <p:cNvGrpSpPr/>
            <p:nvPr/>
          </p:nvGrpSpPr>
          <p:grpSpPr>
            <a:xfrm>
              <a:off x="7599240" y="3936960"/>
              <a:ext cx="162000" cy="998640"/>
              <a:chOff x="7599240" y="3936960"/>
              <a:chExt cx="162000" cy="998640"/>
            </a:xfrm>
          </p:grpSpPr>
          <p:cxnSp>
            <p:nvCxnSpPr>
              <p:cNvPr id="268" name="Google Shape;268;p25"/>
              <p:cNvCxnSpPr/>
              <p:nvPr/>
            </p:nvCxnSpPr>
            <p:spPr>
              <a:xfrm>
                <a:off x="7678800" y="3936960"/>
                <a:ext cx="1500" cy="777900"/>
              </a:xfrm>
              <a:prstGeom prst="straightConnector1">
                <a:avLst/>
              </a:prstGeom>
              <a:noFill/>
              <a:ln cap="flat" cmpd="sng" w="572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69" name="Google Shape;269;p25"/>
              <p:cNvSpPr/>
              <p:nvPr/>
            </p:nvSpPr>
            <p:spPr>
              <a:xfrm>
                <a:off x="7599240" y="4707000"/>
                <a:ext cx="162000" cy="228600"/>
              </a:xfrm>
              <a:custGeom>
                <a:rect b="b" l="l" r="r" t="t"/>
                <a:pathLst>
                  <a:path extrusionOk="0" h="156" w="156">
                    <a:moveTo>
                      <a:pt x="0" y="0"/>
                    </a:moveTo>
                    <a:lnTo>
                      <a:pt x="77" y="156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57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sp>
          <p:nvSpPr>
            <p:cNvPr id="270" name="Google Shape;270;p25"/>
            <p:cNvSpPr/>
            <p:nvPr/>
          </p:nvSpPr>
          <p:spPr>
            <a:xfrm>
              <a:off x="9020160" y="3941640"/>
              <a:ext cx="414342" cy="503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7296120" y="3941640"/>
              <a:ext cx="414342" cy="4161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8123400" y="5192640"/>
              <a:ext cx="412560" cy="503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3" name="Google Shape;273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Trasferimento dati su bus unico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/>
        </p:nvSpPr>
        <p:spPr>
          <a:xfrm>
            <a:off x="388406" y="819180"/>
            <a:ext cx="84612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9875" lIns="79725" spcFirstLastPara="1" rIns="79725" wrap="square" tIns="39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</a:rPr>
              <a:t>È la tecnica più diffusa per realizzare il collegamento di più registri "sorgenti" verso un bus comune 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0" y="1685880"/>
            <a:ext cx="9142500" cy="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" name="Google Shape;281;p26"/>
          <p:cNvGrpSpPr/>
          <p:nvPr/>
        </p:nvGrpSpPr>
        <p:grpSpPr>
          <a:xfrm>
            <a:off x="5914608" y="1690740"/>
            <a:ext cx="2391271" cy="2995695"/>
            <a:chOff x="6408720" y="2254320"/>
            <a:chExt cx="2591040" cy="3994260"/>
          </a:xfrm>
        </p:grpSpPr>
        <p:sp>
          <p:nvSpPr>
            <p:cNvPr id="282" name="Google Shape;282;p26"/>
            <p:cNvSpPr/>
            <p:nvPr/>
          </p:nvSpPr>
          <p:spPr>
            <a:xfrm>
              <a:off x="6581880" y="2284560"/>
              <a:ext cx="549000" cy="5745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717240" y="2423520"/>
              <a:ext cx="160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α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469200" y="2284560"/>
              <a:ext cx="112800" cy="5745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7130880" y="2284560"/>
              <a:ext cx="138300" cy="5745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7423200" y="2284560"/>
              <a:ext cx="549300" cy="5508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7529400" y="230184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7782840" y="230184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7297560" y="2284560"/>
              <a:ext cx="125700" cy="5508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7972560" y="2284560"/>
              <a:ext cx="138000" cy="5508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7297560" y="2835360"/>
              <a:ext cx="813000" cy="237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8277120" y="2284560"/>
              <a:ext cx="546000" cy="5508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8385120" y="230184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8633520" y="230184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8139240" y="2284560"/>
              <a:ext cx="138000" cy="5508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8139240" y="2835360"/>
              <a:ext cx="799800" cy="23700"/>
            </a:xfrm>
            <a:prstGeom prst="rect">
              <a:avLst/>
            </a:prstGeom>
            <a:solidFill>
              <a:srgbClr val="FFFFB2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6408720" y="2254320"/>
              <a:ext cx="860400" cy="3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8" name="Google Shape;298;p26"/>
            <p:cNvCxnSpPr/>
            <p:nvPr/>
          </p:nvCxnSpPr>
          <p:spPr>
            <a:xfrm>
              <a:off x="6408720" y="2254320"/>
              <a:ext cx="8604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299" name="Google Shape;299;p26"/>
            <p:cNvSpPr/>
            <p:nvPr/>
          </p:nvSpPr>
          <p:spPr>
            <a:xfrm>
              <a:off x="7269120" y="2254320"/>
              <a:ext cx="28500" cy="3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0" name="Google Shape;300;p26"/>
            <p:cNvCxnSpPr/>
            <p:nvPr/>
          </p:nvCxnSpPr>
          <p:spPr>
            <a:xfrm>
              <a:off x="7269120" y="2254320"/>
              <a:ext cx="285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1" name="Google Shape;301;p26"/>
            <p:cNvCxnSpPr/>
            <p:nvPr/>
          </p:nvCxnSpPr>
          <p:spPr>
            <a:xfrm>
              <a:off x="7269120" y="2254320"/>
              <a:ext cx="1800" cy="30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02" name="Google Shape;302;p26"/>
            <p:cNvSpPr/>
            <p:nvPr/>
          </p:nvSpPr>
          <p:spPr>
            <a:xfrm>
              <a:off x="7297560" y="2254320"/>
              <a:ext cx="813000" cy="3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3" name="Google Shape;303;p26"/>
            <p:cNvCxnSpPr/>
            <p:nvPr/>
          </p:nvCxnSpPr>
          <p:spPr>
            <a:xfrm>
              <a:off x="7297560" y="2254320"/>
              <a:ext cx="8130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04" name="Google Shape;304;p26"/>
            <p:cNvSpPr/>
            <p:nvPr/>
          </p:nvSpPr>
          <p:spPr>
            <a:xfrm>
              <a:off x="8110440" y="2254320"/>
              <a:ext cx="28800" cy="3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5" name="Google Shape;305;p26"/>
            <p:cNvCxnSpPr/>
            <p:nvPr/>
          </p:nvCxnSpPr>
          <p:spPr>
            <a:xfrm>
              <a:off x="8110440" y="2254320"/>
              <a:ext cx="288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6" name="Google Shape;306;p26"/>
            <p:cNvCxnSpPr/>
            <p:nvPr/>
          </p:nvCxnSpPr>
          <p:spPr>
            <a:xfrm>
              <a:off x="8110440" y="2254320"/>
              <a:ext cx="3300" cy="30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07" name="Google Shape;307;p26"/>
            <p:cNvSpPr/>
            <p:nvPr/>
          </p:nvSpPr>
          <p:spPr>
            <a:xfrm>
              <a:off x="8139240" y="2254320"/>
              <a:ext cx="799800" cy="3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8" name="Google Shape;308;p26"/>
            <p:cNvCxnSpPr/>
            <p:nvPr/>
          </p:nvCxnSpPr>
          <p:spPr>
            <a:xfrm>
              <a:off x="8139240" y="2254320"/>
              <a:ext cx="7998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09" name="Google Shape;309;p26"/>
            <p:cNvSpPr/>
            <p:nvPr/>
          </p:nvSpPr>
          <p:spPr>
            <a:xfrm>
              <a:off x="8939160" y="2254320"/>
              <a:ext cx="60600" cy="3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0" name="Google Shape;310;p26"/>
            <p:cNvCxnSpPr/>
            <p:nvPr/>
          </p:nvCxnSpPr>
          <p:spPr>
            <a:xfrm>
              <a:off x="8939160" y="2254320"/>
              <a:ext cx="606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11" name="Google Shape;311;p26"/>
            <p:cNvSpPr/>
            <p:nvPr/>
          </p:nvSpPr>
          <p:spPr>
            <a:xfrm>
              <a:off x="6408720" y="2284560"/>
              <a:ext cx="60600" cy="577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2" name="Google Shape;312;p26"/>
            <p:cNvCxnSpPr/>
            <p:nvPr/>
          </p:nvCxnSpPr>
          <p:spPr>
            <a:xfrm>
              <a:off x="6408720" y="2284560"/>
              <a:ext cx="1500" cy="577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13" name="Google Shape;313;p26"/>
            <p:cNvSpPr/>
            <p:nvPr/>
          </p:nvSpPr>
          <p:spPr>
            <a:xfrm>
              <a:off x="7269120" y="2284560"/>
              <a:ext cx="28500" cy="577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4" name="Google Shape;314;p26"/>
            <p:cNvCxnSpPr/>
            <p:nvPr/>
          </p:nvCxnSpPr>
          <p:spPr>
            <a:xfrm>
              <a:off x="7269120" y="2284560"/>
              <a:ext cx="1800" cy="577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15" name="Google Shape;315;p26"/>
            <p:cNvSpPr/>
            <p:nvPr/>
          </p:nvSpPr>
          <p:spPr>
            <a:xfrm>
              <a:off x="8110440" y="2284560"/>
              <a:ext cx="28800" cy="577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939160" y="2284560"/>
              <a:ext cx="60600" cy="577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688080" y="290988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942960" y="290988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7531200" y="290988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7782840" y="290988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8399160" y="2909880"/>
              <a:ext cx="113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8620920" y="290988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6408720" y="2862360"/>
              <a:ext cx="606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4" name="Google Shape;324;p26"/>
            <p:cNvCxnSpPr/>
            <p:nvPr/>
          </p:nvCxnSpPr>
          <p:spPr>
            <a:xfrm>
              <a:off x="6408720" y="2862360"/>
              <a:ext cx="606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25" name="Google Shape;325;p26"/>
            <p:cNvSpPr/>
            <p:nvPr/>
          </p:nvSpPr>
          <p:spPr>
            <a:xfrm>
              <a:off x="6469200" y="2862360"/>
              <a:ext cx="7998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6" name="Google Shape;326;p26"/>
            <p:cNvCxnSpPr/>
            <p:nvPr/>
          </p:nvCxnSpPr>
          <p:spPr>
            <a:xfrm>
              <a:off x="6469200" y="2862360"/>
              <a:ext cx="7998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27" name="Google Shape;327;p26"/>
            <p:cNvSpPr/>
            <p:nvPr/>
          </p:nvSpPr>
          <p:spPr>
            <a:xfrm>
              <a:off x="7269120" y="2862360"/>
              <a:ext cx="285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8" name="Google Shape;328;p26"/>
            <p:cNvCxnSpPr/>
            <p:nvPr/>
          </p:nvCxnSpPr>
          <p:spPr>
            <a:xfrm>
              <a:off x="7269120" y="2862360"/>
              <a:ext cx="285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9" name="Google Shape;329;p26"/>
            <p:cNvCxnSpPr/>
            <p:nvPr/>
          </p:nvCxnSpPr>
          <p:spPr>
            <a:xfrm>
              <a:off x="7269120" y="2862360"/>
              <a:ext cx="1800" cy="3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0" name="Google Shape;330;p26"/>
            <p:cNvSpPr/>
            <p:nvPr/>
          </p:nvSpPr>
          <p:spPr>
            <a:xfrm>
              <a:off x="7297560" y="2862360"/>
              <a:ext cx="8130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1" name="Google Shape;331;p26"/>
            <p:cNvCxnSpPr/>
            <p:nvPr/>
          </p:nvCxnSpPr>
          <p:spPr>
            <a:xfrm>
              <a:off x="7297560" y="2862360"/>
              <a:ext cx="8130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2" name="Google Shape;332;p26"/>
            <p:cNvSpPr/>
            <p:nvPr/>
          </p:nvSpPr>
          <p:spPr>
            <a:xfrm>
              <a:off x="8110440" y="2862360"/>
              <a:ext cx="288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3" name="Google Shape;333;p26"/>
            <p:cNvCxnSpPr/>
            <p:nvPr/>
          </p:nvCxnSpPr>
          <p:spPr>
            <a:xfrm>
              <a:off x="8110440" y="2862360"/>
              <a:ext cx="288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34" name="Google Shape;334;p26"/>
            <p:cNvCxnSpPr/>
            <p:nvPr/>
          </p:nvCxnSpPr>
          <p:spPr>
            <a:xfrm>
              <a:off x="8110440" y="2862360"/>
              <a:ext cx="3300" cy="3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5" name="Google Shape;335;p26"/>
            <p:cNvSpPr/>
            <p:nvPr/>
          </p:nvSpPr>
          <p:spPr>
            <a:xfrm>
              <a:off x="8139240" y="2862360"/>
              <a:ext cx="7998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6" name="Google Shape;336;p26"/>
            <p:cNvCxnSpPr/>
            <p:nvPr/>
          </p:nvCxnSpPr>
          <p:spPr>
            <a:xfrm>
              <a:off x="8139240" y="2862360"/>
              <a:ext cx="7998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7" name="Google Shape;337;p26"/>
            <p:cNvSpPr/>
            <p:nvPr/>
          </p:nvSpPr>
          <p:spPr>
            <a:xfrm>
              <a:off x="8939160" y="2862360"/>
              <a:ext cx="60600" cy="3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8" name="Google Shape;338;p26"/>
            <p:cNvCxnSpPr/>
            <p:nvPr/>
          </p:nvCxnSpPr>
          <p:spPr>
            <a:xfrm>
              <a:off x="8939160" y="2862360"/>
              <a:ext cx="606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9" name="Google Shape;339;p26"/>
            <p:cNvSpPr/>
            <p:nvPr/>
          </p:nvSpPr>
          <p:spPr>
            <a:xfrm>
              <a:off x="6408720" y="2894040"/>
              <a:ext cx="60600" cy="55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0" name="Google Shape;340;p26"/>
            <p:cNvCxnSpPr/>
            <p:nvPr/>
          </p:nvCxnSpPr>
          <p:spPr>
            <a:xfrm>
              <a:off x="6408720" y="2894040"/>
              <a:ext cx="1500" cy="55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41" name="Google Shape;341;p26"/>
            <p:cNvSpPr/>
            <p:nvPr/>
          </p:nvSpPr>
          <p:spPr>
            <a:xfrm>
              <a:off x="7269120" y="2894040"/>
              <a:ext cx="28500" cy="55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2" name="Google Shape;342;p26"/>
            <p:cNvCxnSpPr/>
            <p:nvPr/>
          </p:nvCxnSpPr>
          <p:spPr>
            <a:xfrm>
              <a:off x="7269120" y="2894040"/>
              <a:ext cx="1800" cy="55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43" name="Google Shape;343;p26"/>
            <p:cNvSpPr/>
            <p:nvPr/>
          </p:nvSpPr>
          <p:spPr>
            <a:xfrm>
              <a:off x="8939160" y="2894040"/>
              <a:ext cx="60600" cy="55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6688080" y="346392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6942960" y="346392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7531200" y="346392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7782840" y="346392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8385120" y="346392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8635320" y="346392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6408720" y="3444840"/>
              <a:ext cx="606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1" name="Google Shape;351;p26"/>
            <p:cNvCxnSpPr/>
            <p:nvPr/>
          </p:nvCxnSpPr>
          <p:spPr>
            <a:xfrm>
              <a:off x="6408720" y="3444840"/>
              <a:ext cx="1500" cy="5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52" name="Google Shape;352;p26"/>
            <p:cNvSpPr/>
            <p:nvPr/>
          </p:nvSpPr>
          <p:spPr>
            <a:xfrm>
              <a:off x="7269120" y="3444840"/>
              <a:ext cx="285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3" name="Google Shape;353;p26"/>
            <p:cNvCxnSpPr/>
            <p:nvPr/>
          </p:nvCxnSpPr>
          <p:spPr>
            <a:xfrm>
              <a:off x="7269120" y="3444840"/>
              <a:ext cx="1800" cy="5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54" name="Google Shape;354;p26"/>
            <p:cNvSpPr/>
            <p:nvPr/>
          </p:nvSpPr>
          <p:spPr>
            <a:xfrm>
              <a:off x="8939160" y="3444840"/>
              <a:ext cx="606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6688080" y="401940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6942960" y="401940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7531200" y="401940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7782840" y="401940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8399160" y="4019400"/>
              <a:ext cx="113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8620920" y="401940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6408720" y="3998880"/>
              <a:ext cx="606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2" name="Google Shape;362;p26"/>
            <p:cNvCxnSpPr/>
            <p:nvPr/>
          </p:nvCxnSpPr>
          <p:spPr>
            <a:xfrm>
              <a:off x="6408720" y="3998880"/>
              <a:ext cx="1500" cy="5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63" name="Google Shape;363;p26"/>
            <p:cNvSpPr/>
            <p:nvPr/>
          </p:nvSpPr>
          <p:spPr>
            <a:xfrm>
              <a:off x="7269120" y="3998880"/>
              <a:ext cx="285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4" name="Google Shape;364;p26"/>
            <p:cNvCxnSpPr/>
            <p:nvPr/>
          </p:nvCxnSpPr>
          <p:spPr>
            <a:xfrm>
              <a:off x="7269120" y="3998880"/>
              <a:ext cx="1800" cy="5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65" name="Google Shape;365;p26"/>
            <p:cNvCxnSpPr/>
            <p:nvPr/>
          </p:nvCxnSpPr>
          <p:spPr>
            <a:xfrm flipH="1" rot="10800000">
              <a:off x="8113680" y="2598360"/>
              <a:ext cx="1800" cy="3608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66" name="Google Shape;366;p26"/>
            <p:cNvSpPr/>
            <p:nvPr/>
          </p:nvSpPr>
          <p:spPr>
            <a:xfrm>
              <a:off x="8939160" y="3998880"/>
              <a:ext cx="606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6688080" y="457344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6942960" y="457344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7531200" y="457344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7782840" y="457344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8385120" y="457344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8635320" y="457344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6408720" y="4552920"/>
              <a:ext cx="606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4" name="Google Shape;374;p26"/>
            <p:cNvCxnSpPr/>
            <p:nvPr/>
          </p:nvCxnSpPr>
          <p:spPr>
            <a:xfrm>
              <a:off x="6408720" y="4552920"/>
              <a:ext cx="1500" cy="5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75" name="Google Shape;375;p26"/>
            <p:cNvSpPr/>
            <p:nvPr/>
          </p:nvSpPr>
          <p:spPr>
            <a:xfrm>
              <a:off x="7269120" y="4552920"/>
              <a:ext cx="285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6" name="Google Shape;376;p26"/>
            <p:cNvCxnSpPr/>
            <p:nvPr/>
          </p:nvCxnSpPr>
          <p:spPr>
            <a:xfrm>
              <a:off x="7269120" y="4552920"/>
              <a:ext cx="1800" cy="5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77" name="Google Shape;377;p26"/>
            <p:cNvSpPr/>
            <p:nvPr/>
          </p:nvSpPr>
          <p:spPr>
            <a:xfrm>
              <a:off x="8939160" y="4552920"/>
              <a:ext cx="60600" cy="554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6688080" y="512748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6942960" y="512748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7546680" y="5127480"/>
              <a:ext cx="113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7768440" y="512748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8399160" y="5127480"/>
              <a:ext cx="113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8620920" y="512748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6408720" y="5106960"/>
              <a:ext cx="60600" cy="55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5" name="Google Shape;385;p26"/>
            <p:cNvCxnSpPr/>
            <p:nvPr/>
          </p:nvCxnSpPr>
          <p:spPr>
            <a:xfrm>
              <a:off x="6408720" y="5106960"/>
              <a:ext cx="1500" cy="552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86" name="Google Shape;386;p26"/>
            <p:cNvSpPr/>
            <p:nvPr/>
          </p:nvSpPr>
          <p:spPr>
            <a:xfrm>
              <a:off x="7269120" y="5106960"/>
              <a:ext cx="28500" cy="55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7" name="Google Shape;387;p26"/>
            <p:cNvCxnSpPr/>
            <p:nvPr/>
          </p:nvCxnSpPr>
          <p:spPr>
            <a:xfrm>
              <a:off x="7269120" y="5106960"/>
              <a:ext cx="1800" cy="552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88" name="Google Shape;388;p26"/>
            <p:cNvSpPr/>
            <p:nvPr/>
          </p:nvSpPr>
          <p:spPr>
            <a:xfrm>
              <a:off x="8939160" y="5106960"/>
              <a:ext cx="60600" cy="55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6688080" y="5683320"/>
              <a:ext cx="1290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6942960" y="568332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7546680" y="5683320"/>
              <a:ext cx="113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7768440" y="568332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8399160" y="5683320"/>
              <a:ext cx="113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8620920" y="5683320"/>
              <a:ext cx="64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01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6408720" y="5659560"/>
              <a:ext cx="60600" cy="55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6" name="Google Shape;396;p26"/>
            <p:cNvCxnSpPr/>
            <p:nvPr/>
          </p:nvCxnSpPr>
          <p:spPr>
            <a:xfrm>
              <a:off x="6408720" y="5659560"/>
              <a:ext cx="1500" cy="556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97" name="Google Shape;397;p26"/>
            <p:cNvSpPr/>
            <p:nvPr/>
          </p:nvSpPr>
          <p:spPr>
            <a:xfrm>
              <a:off x="6408720" y="6216480"/>
              <a:ext cx="860400" cy="3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8" name="Google Shape;398;p26"/>
            <p:cNvCxnSpPr/>
            <p:nvPr/>
          </p:nvCxnSpPr>
          <p:spPr>
            <a:xfrm>
              <a:off x="6408720" y="6216480"/>
              <a:ext cx="860400" cy="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99" name="Google Shape;399;p26"/>
            <p:cNvSpPr/>
            <p:nvPr/>
          </p:nvSpPr>
          <p:spPr>
            <a:xfrm>
              <a:off x="7269120" y="5659560"/>
              <a:ext cx="28500" cy="55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0" name="Google Shape;400;p26"/>
            <p:cNvCxnSpPr/>
            <p:nvPr/>
          </p:nvCxnSpPr>
          <p:spPr>
            <a:xfrm>
              <a:off x="7269120" y="5659560"/>
              <a:ext cx="1800" cy="556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1" name="Google Shape;401;p26"/>
            <p:cNvSpPr/>
            <p:nvPr/>
          </p:nvSpPr>
          <p:spPr>
            <a:xfrm>
              <a:off x="7269120" y="6216480"/>
              <a:ext cx="28500" cy="3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2" name="Google Shape;402;p26"/>
            <p:cNvCxnSpPr/>
            <p:nvPr/>
          </p:nvCxnSpPr>
          <p:spPr>
            <a:xfrm>
              <a:off x="7269120" y="6216480"/>
              <a:ext cx="28500" cy="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3" name="Google Shape;403;p26"/>
            <p:cNvCxnSpPr/>
            <p:nvPr/>
          </p:nvCxnSpPr>
          <p:spPr>
            <a:xfrm>
              <a:off x="7269120" y="6216480"/>
              <a:ext cx="1800" cy="32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4" name="Google Shape;404;p26"/>
            <p:cNvSpPr/>
            <p:nvPr/>
          </p:nvSpPr>
          <p:spPr>
            <a:xfrm>
              <a:off x="7297560" y="6216480"/>
              <a:ext cx="813000" cy="3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5" name="Google Shape;405;p26"/>
            <p:cNvCxnSpPr/>
            <p:nvPr/>
          </p:nvCxnSpPr>
          <p:spPr>
            <a:xfrm>
              <a:off x="7297560" y="6216480"/>
              <a:ext cx="813000" cy="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6" name="Google Shape;406;p26"/>
            <p:cNvSpPr/>
            <p:nvPr/>
          </p:nvSpPr>
          <p:spPr>
            <a:xfrm>
              <a:off x="8110440" y="6216480"/>
              <a:ext cx="28800" cy="3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7" name="Google Shape;407;p26"/>
            <p:cNvCxnSpPr/>
            <p:nvPr/>
          </p:nvCxnSpPr>
          <p:spPr>
            <a:xfrm>
              <a:off x="8110440" y="6216480"/>
              <a:ext cx="28800" cy="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8" name="Google Shape;408;p26"/>
            <p:cNvCxnSpPr/>
            <p:nvPr/>
          </p:nvCxnSpPr>
          <p:spPr>
            <a:xfrm>
              <a:off x="8110440" y="6216480"/>
              <a:ext cx="3300" cy="32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9" name="Google Shape;409;p26"/>
            <p:cNvSpPr/>
            <p:nvPr/>
          </p:nvSpPr>
          <p:spPr>
            <a:xfrm>
              <a:off x="8139240" y="6216480"/>
              <a:ext cx="799800" cy="3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0" name="Google Shape;410;p26"/>
            <p:cNvCxnSpPr/>
            <p:nvPr/>
          </p:nvCxnSpPr>
          <p:spPr>
            <a:xfrm>
              <a:off x="8139240" y="6216480"/>
              <a:ext cx="799800" cy="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11" name="Google Shape;411;p26"/>
            <p:cNvSpPr/>
            <p:nvPr/>
          </p:nvSpPr>
          <p:spPr>
            <a:xfrm>
              <a:off x="8939160" y="5659560"/>
              <a:ext cx="60600" cy="55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8939160" y="6216480"/>
              <a:ext cx="60600" cy="3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3" name="Google Shape;413;p26"/>
            <p:cNvCxnSpPr/>
            <p:nvPr/>
          </p:nvCxnSpPr>
          <p:spPr>
            <a:xfrm>
              <a:off x="8939160" y="6216480"/>
              <a:ext cx="60600" cy="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14" name="Google Shape;414;p26"/>
          <p:cNvGrpSpPr/>
          <p:nvPr/>
        </p:nvGrpSpPr>
        <p:grpSpPr>
          <a:xfrm>
            <a:off x="2076193" y="3676590"/>
            <a:ext cx="2716095" cy="981194"/>
            <a:chOff x="2249640" y="4902120"/>
            <a:chExt cx="2943000" cy="1308258"/>
          </a:xfrm>
        </p:grpSpPr>
        <p:cxnSp>
          <p:nvCxnSpPr>
            <p:cNvPr id="415" name="Google Shape;415;p26"/>
            <p:cNvCxnSpPr/>
            <p:nvPr/>
          </p:nvCxnSpPr>
          <p:spPr>
            <a:xfrm>
              <a:off x="2370240" y="5513400"/>
              <a:ext cx="9396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6" name="Google Shape;416;p26"/>
            <p:cNvCxnSpPr/>
            <p:nvPr/>
          </p:nvCxnSpPr>
          <p:spPr>
            <a:xfrm flipH="1" rot="10800000">
              <a:off x="3309840" y="4923120"/>
              <a:ext cx="784500" cy="5982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417" name="Google Shape;417;p26"/>
            <p:cNvGrpSpPr/>
            <p:nvPr/>
          </p:nvGrpSpPr>
          <p:grpSpPr>
            <a:xfrm>
              <a:off x="4249800" y="5405400"/>
              <a:ext cx="942840" cy="220680"/>
              <a:chOff x="4249800" y="5405400"/>
              <a:chExt cx="942840" cy="220680"/>
            </a:xfrm>
          </p:grpSpPr>
          <p:cxnSp>
            <p:nvCxnSpPr>
              <p:cNvPr id="418" name="Google Shape;418;p26"/>
              <p:cNvCxnSpPr/>
              <p:nvPr/>
            </p:nvCxnSpPr>
            <p:spPr>
              <a:xfrm>
                <a:off x="4249800" y="5513400"/>
                <a:ext cx="772800" cy="1500"/>
              </a:xfrm>
              <a:prstGeom prst="straightConnector1">
                <a:avLst/>
              </a:prstGeom>
              <a:noFill/>
              <a:ln cap="flat" cmpd="sng" w="381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19" name="Google Shape;419;p26"/>
              <p:cNvSpPr/>
              <p:nvPr/>
            </p:nvSpPr>
            <p:spPr>
              <a:xfrm>
                <a:off x="5018040" y="5405400"/>
                <a:ext cx="174600" cy="220680"/>
              </a:xfrm>
              <a:custGeom>
                <a:rect b="b" l="l" r="r" t="t"/>
                <a:pathLst>
                  <a:path extrusionOk="0" h="155" w="123">
                    <a:moveTo>
                      <a:pt x="0" y="155"/>
                    </a:moveTo>
                    <a:lnTo>
                      <a:pt x="123" y="79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420" name="Google Shape;420;p26"/>
            <p:cNvGrpSpPr/>
            <p:nvPr/>
          </p:nvGrpSpPr>
          <p:grpSpPr>
            <a:xfrm>
              <a:off x="3790800" y="4973760"/>
              <a:ext cx="17640" cy="1209600"/>
              <a:chOff x="3790800" y="4973760"/>
              <a:chExt cx="17640" cy="1209600"/>
            </a:xfrm>
          </p:grpSpPr>
          <p:sp>
            <p:nvSpPr>
              <p:cNvPr id="421" name="Google Shape;421;p26"/>
              <p:cNvSpPr/>
              <p:nvPr/>
            </p:nvSpPr>
            <p:spPr>
              <a:xfrm>
                <a:off x="3790800" y="497376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9"/>
                    </a:moveTo>
                    <a:lnTo>
                      <a:pt x="12" y="7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2" name="Google Shape;422;p26"/>
              <p:cNvSpPr/>
              <p:nvPr/>
            </p:nvSpPr>
            <p:spPr>
              <a:xfrm>
                <a:off x="3790800" y="5014800"/>
                <a:ext cx="17640" cy="190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3" name="Google Shape;423;p26"/>
              <p:cNvSpPr/>
              <p:nvPr/>
            </p:nvSpPr>
            <p:spPr>
              <a:xfrm>
                <a:off x="3790800" y="5054760"/>
                <a:ext cx="17640" cy="21960"/>
              </a:xfrm>
              <a:custGeom>
                <a:rect b="b" l="l" r="r" t="t"/>
                <a:pathLst>
                  <a:path extrusionOk="0" h="15" w="12">
                    <a:moveTo>
                      <a:pt x="12" y="8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4" name="Google Shape;424;p26"/>
              <p:cNvSpPr/>
              <p:nvPr/>
            </p:nvSpPr>
            <p:spPr>
              <a:xfrm>
                <a:off x="3790800" y="509580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5" name="Google Shape;425;p26"/>
              <p:cNvSpPr/>
              <p:nvPr/>
            </p:nvSpPr>
            <p:spPr>
              <a:xfrm>
                <a:off x="3790800" y="513720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6" name="Google Shape;426;p26"/>
              <p:cNvSpPr/>
              <p:nvPr/>
            </p:nvSpPr>
            <p:spPr>
              <a:xfrm>
                <a:off x="3790800" y="517860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7" name="Google Shape;427;p26"/>
              <p:cNvSpPr/>
              <p:nvPr/>
            </p:nvSpPr>
            <p:spPr>
              <a:xfrm>
                <a:off x="3790800" y="5219640"/>
                <a:ext cx="17640" cy="190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8" name="Google Shape;428;p26"/>
              <p:cNvSpPr/>
              <p:nvPr/>
            </p:nvSpPr>
            <p:spPr>
              <a:xfrm>
                <a:off x="3790800" y="525924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8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29" name="Google Shape;429;p26"/>
              <p:cNvSpPr/>
              <p:nvPr/>
            </p:nvSpPr>
            <p:spPr>
              <a:xfrm>
                <a:off x="3790800" y="530064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0" name="Google Shape;430;p26"/>
              <p:cNvSpPr/>
              <p:nvPr/>
            </p:nvSpPr>
            <p:spPr>
              <a:xfrm>
                <a:off x="3790800" y="534204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1" name="Google Shape;431;p26"/>
              <p:cNvSpPr/>
              <p:nvPr/>
            </p:nvSpPr>
            <p:spPr>
              <a:xfrm>
                <a:off x="3790800" y="5383080"/>
                <a:ext cx="17640" cy="208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2" name="Google Shape;432;p26"/>
              <p:cNvSpPr/>
              <p:nvPr/>
            </p:nvSpPr>
            <p:spPr>
              <a:xfrm>
                <a:off x="3790800" y="5424480"/>
                <a:ext cx="17640" cy="190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3" name="Google Shape;433;p26"/>
              <p:cNvSpPr/>
              <p:nvPr/>
            </p:nvSpPr>
            <p:spPr>
              <a:xfrm>
                <a:off x="3790800" y="5465880"/>
                <a:ext cx="17640" cy="21960"/>
              </a:xfrm>
              <a:custGeom>
                <a:rect b="b" l="l" r="r" t="t"/>
                <a:pathLst>
                  <a:path extrusionOk="0" h="15" w="12">
                    <a:moveTo>
                      <a:pt x="12" y="8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4" name="Google Shape;434;p26"/>
              <p:cNvSpPr/>
              <p:nvPr/>
            </p:nvSpPr>
            <p:spPr>
              <a:xfrm>
                <a:off x="3790800" y="550548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5" name="Google Shape;435;p26"/>
              <p:cNvSpPr/>
              <p:nvPr/>
            </p:nvSpPr>
            <p:spPr>
              <a:xfrm>
                <a:off x="3790800" y="554832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6" name="Google Shape;436;p26"/>
              <p:cNvSpPr/>
              <p:nvPr/>
            </p:nvSpPr>
            <p:spPr>
              <a:xfrm>
                <a:off x="3790800" y="558972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7" name="Google Shape;437;p26"/>
              <p:cNvSpPr/>
              <p:nvPr/>
            </p:nvSpPr>
            <p:spPr>
              <a:xfrm>
                <a:off x="3790800" y="562932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8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8" name="Google Shape;438;p26"/>
              <p:cNvSpPr/>
              <p:nvPr/>
            </p:nvSpPr>
            <p:spPr>
              <a:xfrm>
                <a:off x="3790800" y="5670720"/>
                <a:ext cx="17640" cy="21960"/>
              </a:xfrm>
              <a:custGeom>
                <a:rect b="b" l="l" r="r" t="t"/>
                <a:pathLst>
                  <a:path extrusionOk="0" h="15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39" name="Google Shape;439;p26"/>
              <p:cNvSpPr/>
              <p:nvPr/>
            </p:nvSpPr>
            <p:spPr>
              <a:xfrm>
                <a:off x="3790800" y="5711760"/>
                <a:ext cx="17640" cy="208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0" name="Google Shape;440;p26"/>
              <p:cNvSpPr/>
              <p:nvPr/>
            </p:nvSpPr>
            <p:spPr>
              <a:xfrm>
                <a:off x="3790800" y="575316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1" name="Google Shape;441;p26"/>
              <p:cNvSpPr/>
              <p:nvPr/>
            </p:nvSpPr>
            <p:spPr>
              <a:xfrm>
                <a:off x="3790800" y="5794200"/>
                <a:ext cx="17640" cy="208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2" name="Google Shape;442;p26"/>
              <p:cNvSpPr/>
              <p:nvPr/>
            </p:nvSpPr>
            <p:spPr>
              <a:xfrm>
                <a:off x="3790800" y="5834160"/>
                <a:ext cx="17640" cy="21960"/>
              </a:xfrm>
              <a:custGeom>
                <a:rect b="b" l="l" r="r" t="t"/>
                <a:pathLst>
                  <a:path extrusionOk="0" h="15" w="12">
                    <a:moveTo>
                      <a:pt x="12" y="8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3" name="Google Shape;443;p26"/>
              <p:cNvSpPr/>
              <p:nvPr/>
            </p:nvSpPr>
            <p:spPr>
              <a:xfrm>
                <a:off x="3790800" y="587520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4" name="Google Shape;444;p26"/>
              <p:cNvSpPr/>
              <p:nvPr/>
            </p:nvSpPr>
            <p:spPr>
              <a:xfrm>
                <a:off x="3790800" y="591660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5" name="Google Shape;445;p26"/>
              <p:cNvSpPr/>
              <p:nvPr/>
            </p:nvSpPr>
            <p:spPr>
              <a:xfrm>
                <a:off x="3790800" y="595800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6" name="Google Shape;446;p26"/>
              <p:cNvSpPr/>
              <p:nvPr/>
            </p:nvSpPr>
            <p:spPr>
              <a:xfrm>
                <a:off x="3790800" y="5999040"/>
                <a:ext cx="17640" cy="2088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7" name="Google Shape;447;p26"/>
              <p:cNvSpPr/>
              <p:nvPr/>
            </p:nvSpPr>
            <p:spPr>
              <a:xfrm>
                <a:off x="3790800" y="6039000"/>
                <a:ext cx="17640" cy="21960"/>
              </a:xfrm>
              <a:custGeom>
                <a:rect b="b" l="l" r="r" t="t"/>
                <a:pathLst>
                  <a:path extrusionOk="0" h="15" w="12">
                    <a:moveTo>
                      <a:pt x="12" y="8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8" name="Google Shape;448;p26"/>
              <p:cNvSpPr/>
              <p:nvPr/>
            </p:nvSpPr>
            <p:spPr>
              <a:xfrm>
                <a:off x="3790800" y="6080040"/>
                <a:ext cx="17640" cy="22320"/>
              </a:xfrm>
              <a:custGeom>
                <a:rect b="b" l="l" r="r" t="t"/>
                <a:pathLst>
                  <a:path extrusionOk="0" h="15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49" name="Google Shape;449;p26"/>
              <p:cNvSpPr/>
              <p:nvPr/>
            </p:nvSpPr>
            <p:spPr>
              <a:xfrm>
                <a:off x="3790800" y="612144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50" name="Google Shape;450;p26"/>
              <p:cNvSpPr/>
              <p:nvPr/>
            </p:nvSpPr>
            <p:spPr>
              <a:xfrm>
                <a:off x="3790800" y="6162840"/>
                <a:ext cx="17640" cy="20520"/>
              </a:xfrm>
              <a:custGeom>
                <a:rect b="b" l="l" r="r" t="t"/>
                <a:pathLst>
                  <a:path extrusionOk="0" h="14" w="12">
                    <a:moveTo>
                      <a:pt x="12" y="7"/>
                    </a:moveTo>
                    <a:lnTo>
                      <a:pt x="12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sp>
          <p:nvSpPr>
            <p:cNvPr id="451" name="Google Shape;451;p26"/>
            <p:cNvSpPr/>
            <p:nvPr/>
          </p:nvSpPr>
          <p:spPr>
            <a:xfrm>
              <a:off x="3895560" y="5753160"/>
              <a:ext cx="435240" cy="4572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1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α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249640" y="5014800"/>
              <a:ext cx="438102" cy="45900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4572000" y="4902120"/>
              <a:ext cx="438102" cy="4572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54" name="Google Shape;454;p26"/>
          <p:cNvGrpSpPr/>
          <p:nvPr/>
        </p:nvGrpSpPr>
        <p:grpSpPr>
          <a:xfrm>
            <a:off x="1958911" y="1685880"/>
            <a:ext cx="2738355" cy="1343070"/>
            <a:chOff x="2122560" y="2247840"/>
            <a:chExt cx="2967120" cy="1790760"/>
          </a:xfrm>
        </p:grpSpPr>
        <p:cxnSp>
          <p:nvCxnSpPr>
            <p:cNvPr id="455" name="Google Shape;455;p26"/>
            <p:cNvCxnSpPr/>
            <p:nvPr/>
          </p:nvCxnSpPr>
          <p:spPr>
            <a:xfrm>
              <a:off x="3189240" y="2247840"/>
              <a:ext cx="1800" cy="13764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6" name="Google Shape;456;p26"/>
            <p:cNvCxnSpPr/>
            <p:nvPr/>
          </p:nvCxnSpPr>
          <p:spPr>
            <a:xfrm>
              <a:off x="3189240" y="2247840"/>
              <a:ext cx="939900" cy="7002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7" name="Google Shape;457;p26"/>
            <p:cNvCxnSpPr/>
            <p:nvPr/>
          </p:nvCxnSpPr>
          <p:spPr>
            <a:xfrm flipH="1" rot="10800000">
              <a:off x="3206880" y="2930340"/>
              <a:ext cx="941400" cy="7179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458" name="Google Shape;458;p26"/>
            <p:cNvGrpSpPr/>
            <p:nvPr/>
          </p:nvGrpSpPr>
          <p:grpSpPr>
            <a:xfrm>
              <a:off x="4148280" y="2828880"/>
              <a:ext cx="941400" cy="222120"/>
              <a:chOff x="4148280" y="2828880"/>
              <a:chExt cx="941400" cy="222120"/>
            </a:xfrm>
          </p:grpSpPr>
          <p:cxnSp>
            <p:nvCxnSpPr>
              <p:cNvPr id="459" name="Google Shape;459;p26"/>
              <p:cNvCxnSpPr/>
              <p:nvPr/>
            </p:nvCxnSpPr>
            <p:spPr>
              <a:xfrm>
                <a:off x="4148280" y="2938320"/>
                <a:ext cx="771600" cy="1800"/>
              </a:xfrm>
              <a:prstGeom prst="straightConnector1">
                <a:avLst/>
              </a:prstGeom>
              <a:noFill/>
              <a:ln cap="flat" cmpd="sng" w="381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60" name="Google Shape;460;p26"/>
              <p:cNvSpPr/>
              <p:nvPr/>
            </p:nvSpPr>
            <p:spPr>
              <a:xfrm>
                <a:off x="4915080" y="2828880"/>
                <a:ext cx="174600" cy="222120"/>
              </a:xfrm>
              <a:custGeom>
                <a:rect b="b" l="l" r="r" t="t"/>
                <a:pathLst>
                  <a:path extrusionOk="0" h="156" w="123">
                    <a:moveTo>
                      <a:pt x="0" y="156"/>
                    </a:moveTo>
                    <a:lnTo>
                      <a:pt x="123" y="80"/>
                    </a:lnTo>
                    <a:lnTo>
                      <a:pt x="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38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cxnSp>
          <p:nvCxnSpPr>
            <p:cNvPr id="461" name="Google Shape;461;p26"/>
            <p:cNvCxnSpPr/>
            <p:nvPr/>
          </p:nvCxnSpPr>
          <p:spPr>
            <a:xfrm>
              <a:off x="2249640" y="2957400"/>
              <a:ext cx="939600" cy="18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2" name="Google Shape;462;p26"/>
            <p:cNvCxnSpPr/>
            <p:nvPr/>
          </p:nvCxnSpPr>
          <p:spPr>
            <a:xfrm>
              <a:off x="3659040" y="3308400"/>
              <a:ext cx="3300" cy="7302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63" name="Google Shape;463;p26"/>
            <p:cNvSpPr/>
            <p:nvPr/>
          </p:nvSpPr>
          <p:spPr>
            <a:xfrm>
              <a:off x="3692520" y="3421080"/>
              <a:ext cx="438102" cy="4557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1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α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122560" y="2487600"/>
              <a:ext cx="438102" cy="4572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4444920" y="2346480"/>
              <a:ext cx="436698" cy="4572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b="0" i="0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66" name="Google Shape;466;p26"/>
          <p:cNvSpPr/>
          <p:nvPr/>
        </p:nvSpPr>
        <p:spPr>
          <a:xfrm>
            <a:off x="208656" y="3957660"/>
            <a:ext cx="1631070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100" u="none" cap="none" strike="noStrike">
                <a:solidFill>
                  <a:srgbClr val="000000"/>
                </a:solidFill>
              </a:rPr>
              <a:t>circ. equival</a:t>
            </a:r>
            <a:r>
              <a:rPr b="1" i="0" lang="en" sz="2100" u="none" cap="none" strike="noStrike">
                <a:solidFill>
                  <a:srgbClr val="000000"/>
                </a:solidFill>
              </a:rPr>
              <a:t>.</a:t>
            </a:r>
            <a:endParaRPr i="0" sz="2100" u="none" cap="none" strike="noStrike">
              <a:solidFill>
                <a:srgbClr val="000000"/>
              </a:solidFill>
            </a:endParaRPr>
          </a:p>
        </p:txBody>
      </p:sp>
      <p:sp>
        <p:nvSpPr>
          <p:cNvPr id="467" name="Google Shape;467;p26"/>
          <p:cNvSpPr/>
          <p:nvPr/>
        </p:nvSpPr>
        <p:spPr>
          <a:xfrm>
            <a:off x="401032" y="3087180"/>
            <a:ext cx="4670514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100" u="none" cap="none" strike="noStrike">
                <a:solidFill>
                  <a:srgbClr val="000000"/>
                </a:solidFill>
              </a:rPr>
              <a:t>segnale di abilitazione in logica 1-attiva</a:t>
            </a:r>
            <a:endParaRPr i="0" sz="2100" u="none" cap="none" strike="noStrike">
              <a:solidFill>
                <a:srgbClr val="000000"/>
              </a:solidFill>
            </a:endParaRPr>
          </a:p>
        </p:txBody>
      </p:sp>
      <p:sp>
        <p:nvSpPr>
          <p:cNvPr id="468" name="Google Shape;468;p26"/>
          <p:cNvSpPr/>
          <p:nvPr/>
        </p:nvSpPr>
        <p:spPr>
          <a:xfrm>
            <a:off x="484760" y="2013390"/>
            <a:ext cx="1075518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100" u="none" cap="none" strike="noStrike">
                <a:solidFill>
                  <a:srgbClr val="000000"/>
                </a:solidFill>
              </a:rPr>
              <a:t>simbolo</a:t>
            </a:r>
            <a:endParaRPr i="0" sz="2100" u="none" cap="none" strike="noStrike">
              <a:solidFill>
                <a:srgbClr val="000000"/>
              </a:solidFill>
            </a:endParaRPr>
          </a:p>
        </p:txBody>
      </p:sp>
      <p:sp>
        <p:nvSpPr>
          <p:cNvPr id="469" name="Google Shape;469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AND tristate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7"/>
          <p:cNvPicPr preferRelativeResize="0"/>
          <p:nvPr/>
        </p:nvPicPr>
        <p:blipFill rotWithShape="1">
          <a:blip r:embed="rId3">
            <a:alphaModFix/>
          </a:blip>
          <a:srcRect b="0" l="0" r="0" t="47140"/>
          <a:stretch/>
        </p:blipFill>
        <p:spPr>
          <a:xfrm>
            <a:off x="412600" y="2908895"/>
            <a:ext cx="8477150" cy="22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7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Abilitazione di un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77" name="Google Shape;477;p27"/>
          <p:cNvSpPr txBox="1"/>
          <p:nvPr/>
        </p:nvSpPr>
        <p:spPr>
          <a:xfrm>
            <a:off x="0" y="614425"/>
            <a:ext cx="9144000" cy="22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E’ possibile realizzare un tristate di parola tra un segnale di abilitazione ɑ e un bus.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questo modo il bus Y riproduce X se </a:t>
            </a:r>
            <a:r>
              <a:rPr lang="en" sz="2000">
                <a:solidFill>
                  <a:schemeClr val="dk1"/>
                </a:solidFill>
              </a:rPr>
              <a:t>ɑ è attivo, altrimenti è reso ad alta impedenza in tutte le sue componenti (Y assume valore neutro).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questo caso di dice che Y è sostenuta da un buffer tristate.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28"/>
          <p:cNvGrpSpPr/>
          <p:nvPr/>
        </p:nvGrpSpPr>
        <p:grpSpPr>
          <a:xfrm>
            <a:off x="4530147" y="639420"/>
            <a:ext cx="4659074" cy="4413690"/>
            <a:chOff x="4908600" y="1665360"/>
            <a:chExt cx="5048298" cy="5884920"/>
          </a:xfrm>
        </p:grpSpPr>
        <p:grpSp>
          <p:nvGrpSpPr>
            <p:cNvPr id="484" name="Google Shape;484;p28"/>
            <p:cNvGrpSpPr/>
            <p:nvPr/>
          </p:nvGrpSpPr>
          <p:grpSpPr>
            <a:xfrm>
              <a:off x="5427720" y="1665360"/>
              <a:ext cx="3794040" cy="5786400"/>
              <a:chOff x="5427720" y="1665360"/>
              <a:chExt cx="3794040" cy="5786400"/>
            </a:xfrm>
          </p:grpSpPr>
          <p:grpSp>
            <p:nvGrpSpPr>
              <p:cNvPr id="485" name="Google Shape;485;p28"/>
              <p:cNvGrpSpPr/>
              <p:nvPr/>
            </p:nvGrpSpPr>
            <p:grpSpPr>
              <a:xfrm>
                <a:off x="8150400" y="2932200"/>
                <a:ext cx="1071360" cy="490320"/>
                <a:chOff x="8150400" y="2932200"/>
                <a:chExt cx="1071360" cy="490320"/>
              </a:xfrm>
            </p:grpSpPr>
            <p:cxnSp>
              <p:nvCxnSpPr>
                <p:cNvPr id="486" name="Google Shape;486;p28"/>
                <p:cNvCxnSpPr/>
                <p:nvPr/>
              </p:nvCxnSpPr>
              <p:spPr>
                <a:xfrm>
                  <a:off x="8150400" y="3209760"/>
                  <a:ext cx="738000" cy="18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28"/>
                <p:cNvCxnSpPr/>
                <p:nvPr/>
              </p:nvCxnSpPr>
              <p:spPr>
                <a:xfrm>
                  <a:off x="8150400" y="3139920"/>
                  <a:ext cx="738000" cy="18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488" name="Google Shape;488;p28"/>
                <p:cNvSpPr/>
                <p:nvPr/>
              </p:nvSpPr>
              <p:spPr>
                <a:xfrm>
                  <a:off x="8881920" y="2932200"/>
                  <a:ext cx="339840" cy="490320"/>
                </a:xfrm>
                <a:custGeom>
                  <a:rect b="b" l="l" r="r" t="t"/>
                  <a:pathLst>
                    <a:path extrusionOk="0" h="272" w="271">
                      <a:moveTo>
                        <a:pt x="0" y="272"/>
                      </a:moveTo>
                      <a:lnTo>
                        <a:pt x="271" y="137"/>
                      </a:lnTo>
                      <a:lnTo>
                        <a:pt x="0" y="0"/>
                      </a:lnTo>
                      <a:lnTo>
                        <a:pt x="0" y="2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381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</p:grpSp>
          <p:grpSp>
            <p:nvGrpSpPr>
              <p:cNvPr id="489" name="Google Shape;489;p28"/>
              <p:cNvGrpSpPr/>
              <p:nvPr/>
            </p:nvGrpSpPr>
            <p:grpSpPr>
              <a:xfrm>
                <a:off x="5427720" y="1879560"/>
                <a:ext cx="2679480" cy="1568640"/>
                <a:chOff x="5427720" y="1879560"/>
                <a:chExt cx="2679480" cy="1568640"/>
              </a:xfrm>
            </p:grpSpPr>
            <p:grpSp>
              <p:nvGrpSpPr>
                <p:cNvPr id="490" name="Google Shape;490;p28"/>
                <p:cNvGrpSpPr/>
                <p:nvPr/>
              </p:nvGrpSpPr>
              <p:grpSpPr>
                <a:xfrm>
                  <a:off x="5427720" y="2174760"/>
                  <a:ext cx="1071300" cy="71640"/>
                  <a:chOff x="5427720" y="2174760"/>
                  <a:chExt cx="1071300" cy="71640"/>
                </a:xfrm>
              </p:grpSpPr>
              <p:cxnSp>
                <p:nvCxnSpPr>
                  <p:cNvPr id="491" name="Google Shape;491;p28"/>
                  <p:cNvCxnSpPr/>
                  <p:nvPr/>
                </p:nvCxnSpPr>
                <p:spPr>
                  <a:xfrm>
                    <a:off x="5427720" y="2244600"/>
                    <a:ext cx="1071300" cy="18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92" name="Google Shape;492;p28"/>
                  <p:cNvCxnSpPr/>
                  <p:nvPr/>
                </p:nvCxnSpPr>
                <p:spPr>
                  <a:xfrm>
                    <a:off x="5427720" y="2174760"/>
                    <a:ext cx="1071300" cy="18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93" name="Google Shape;493;p28"/>
                <p:cNvGrpSpPr/>
                <p:nvPr/>
              </p:nvGrpSpPr>
              <p:grpSpPr>
                <a:xfrm>
                  <a:off x="7037280" y="1967040"/>
                  <a:ext cx="1069921" cy="488880"/>
                  <a:chOff x="7037280" y="1967040"/>
                  <a:chExt cx="1069921" cy="488880"/>
                </a:xfrm>
              </p:grpSpPr>
              <p:cxnSp>
                <p:nvCxnSpPr>
                  <p:cNvPr id="494" name="Google Shape;494;p28"/>
                  <p:cNvCxnSpPr/>
                  <p:nvPr/>
                </p:nvCxnSpPr>
                <p:spPr>
                  <a:xfrm>
                    <a:off x="7037280" y="2244600"/>
                    <a:ext cx="738300" cy="18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95" name="Google Shape;495;p28"/>
                  <p:cNvCxnSpPr/>
                  <p:nvPr/>
                </p:nvCxnSpPr>
                <p:spPr>
                  <a:xfrm>
                    <a:off x="7037280" y="2174760"/>
                    <a:ext cx="738300" cy="18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496" name="Google Shape;496;p28"/>
                  <p:cNvSpPr/>
                  <p:nvPr/>
                </p:nvSpPr>
                <p:spPr>
                  <a:xfrm>
                    <a:off x="7769160" y="1967040"/>
                    <a:ext cx="338040" cy="488880"/>
                  </a:xfrm>
                  <a:custGeom>
                    <a:rect b="b" l="l" r="r" t="t"/>
                    <a:pathLst>
                      <a:path extrusionOk="0" h="271" w="269">
                        <a:moveTo>
                          <a:pt x="0" y="271"/>
                        </a:moveTo>
                        <a:lnTo>
                          <a:pt x="269" y="134"/>
                        </a:lnTo>
                        <a:lnTo>
                          <a:pt x="0" y="0"/>
                        </a:lnTo>
                        <a:lnTo>
                          <a:pt x="0" y="2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cap="flat" cmpd="sng" w="38150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sp>
            </p:grpSp>
            <p:cxnSp>
              <p:nvCxnSpPr>
                <p:cNvPr id="497" name="Google Shape;497;p28"/>
                <p:cNvCxnSpPr/>
                <p:nvPr/>
              </p:nvCxnSpPr>
              <p:spPr>
                <a:xfrm>
                  <a:off x="6775560" y="2622600"/>
                  <a:ext cx="3300" cy="8256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med" w="med" type="triangle"/>
                  <a:tailEnd len="sm" w="sm" type="none"/>
                </a:ln>
              </p:spPr>
            </p:cxnSp>
            <p:sp>
              <p:nvSpPr>
                <p:cNvPr id="498" name="Google Shape;498;p28"/>
                <p:cNvSpPr/>
                <p:nvPr/>
              </p:nvSpPr>
              <p:spPr>
                <a:xfrm>
                  <a:off x="6513480" y="1879560"/>
                  <a:ext cx="501900" cy="719400"/>
                </a:xfrm>
                <a:prstGeom prst="flowChartSummingJunction">
                  <a:avLst/>
                </a:prstGeom>
                <a:solidFill>
                  <a:srgbClr val="FFFFFF"/>
                </a:solidFill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9" name="Google Shape;499;p28"/>
              <p:cNvGrpSpPr/>
              <p:nvPr/>
            </p:nvGrpSpPr>
            <p:grpSpPr>
              <a:xfrm>
                <a:off x="5432400" y="5884920"/>
                <a:ext cx="2681280" cy="1566840"/>
                <a:chOff x="5432400" y="5884920"/>
                <a:chExt cx="2681280" cy="1566840"/>
              </a:xfrm>
            </p:grpSpPr>
            <p:grpSp>
              <p:nvGrpSpPr>
                <p:cNvPr id="500" name="Google Shape;500;p28"/>
                <p:cNvGrpSpPr/>
                <p:nvPr/>
              </p:nvGrpSpPr>
              <p:grpSpPr>
                <a:xfrm>
                  <a:off x="5432400" y="6178680"/>
                  <a:ext cx="1073100" cy="71340"/>
                  <a:chOff x="5432400" y="6178680"/>
                  <a:chExt cx="1073100" cy="71340"/>
                </a:xfrm>
              </p:grpSpPr>
              <p:cxnSp>
                <p:nvCxnSpPr>
                  <p:cNvPr id="501" name="Google Shape;501;p28"/>
                  <p:cNvCxnSpPr/>
                  <p:nvPr/>
                </p:nvCxnSpPr>
                <p:spPr>
                  <a:xfrm>
                    <a:off x="5432400" y="6248520"/>
                    <a:ext cx="10731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2" name="Google Shape;502;p28"/>
                  <p:cNvCxnSpPr/>
                  <p:nvPr/>
                </p:nvCxnSpPr>
                <p:spPr>
                  <a:xfrm>
                    <a:off x="5432400" y="6178680"/>
                    <a:ext cx="10731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03" name="Google Shape;503;p28"/>
                <p:cNvGrpSpPr/>
                <p:nvPr/>
              </p:nvGrpSpPr>
              <p:grpSpPr>
                <a:xfrm>
                  <a:off x="7043760" y="5970600"/>
                  <a:ext cx="1069920" cy="488880"/>
                  <a:chOff x="7043760" y="5970600"/>
                  <a:chExt cx="1069920" cy="488880"/>
                </a:xfrm>
              </p:grpSpPr>
              <p:cxnSp>
                <p:nvCxnSpPr>
                  <p:cNvPr id="504" name="Google Shape;504;p28"/>
                  <p:cNvCxnSpPr/>
                  <p:nvPr/>
                </p:nvCxnSpPr>
                <p:spPr>
                  <a:xfrm>
                    <a:off x="7043760" y="6248520"/>
                    <a:ext cx="7398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5" name="Google Shape;505;p28"/>
                  <p:cNvCxnSpPr/>
                  <p:nvPr/>
                </p:nvCxnSpPr>
                <p:spPr>
                  <a:xfrm>
                    <a:off x="7043760" y="6178680"/>
                    <a:ext cx="7398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506" name="Google Shape;506;p28"/>
                  <p:cNvSpPr/>
                  <p:nvPr/>
                </p:nvSpPr>
                <p:spPr>
                  <a:xfrm>
                    <a:off x="7775640" y="5970600"/>
                    <a:ext cx="338040" cy="488880"/>
                  </a:xfrm>
                  <a:custGeom>
                    <a:rect b="b" l="l" r="r" t="t"/>
                    <a:pathLst>
                      <a:path extrusionOk="0" h="271" w="269">
                        <a:moveTo>
                          <a:pt x="0" y="271"/>
                        </a:moveTo>
                        <a:lnTo>
                          <a:pt x="269" y="134"/>
                        </a:lnTo>
                        <a:lnTo>
                          <a:pt x="0" y="0"/>
                        </a:lnTo>
                        <a:lnTo>
                          <a:pt x="0" y="2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cap="flat" cmpd="sng" w="38150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sp>
            </p:grpSp>
            <p:cxnSp>
              <p:nvCxnSpPr>
                <p:cNvPr id="507" name="Google Shape;507;p28"/>
                <p:cNvCxnSpPr/>
                <p:nvPr/>
              </p:nvCxnSpPr>
              <p:spPr>
                <a:xfrm>
                  <a:off x="6784920" y="6626160"/>
                  <a:ext cx="1800" cy="8256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med" w="med" type="triangle"/>
                  <a:tailEnd len="sm" w="sm" type="none"/>
                </a:ln>
              </p:spPr>
            </p:cxnSp>
            <p:sp>
              <p:nvSpPr>
                <p:cNvPr id="508" name="Google Shape;508;p28"/>
                <p:cNvSpPr/>
                <p:nvPr/>
              </p:nvSpPr>
              <p:spPr>
                <a:xfrm>
                  <a:off x="6521400" y="5884920"/>
                  <a:ext cx="501900" cy="718800"/>
                </a:xfrm>
                <a:prstGeom prst="flowChartSummingJunction">
                  <a:avLst/>
                </a:prstGeom>
                <a:solidFill>
                  <a:srgbClr val="FFFFFF"/>
                </a:solidFill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9" name="Google Shape;509;p28"/>
              <p:cNvGrpSpPr/>
              <p:nvPr/>
            </p:nvGrpSpPr>
            <p:grpSpPr>
              <a:xfrm>
                <a:off x="5435640" y="3652920"/>
                <a:ext cx="2681280" cy="1566840"/>
                <a:chOff x="5435640" y="3652920"/>
                <a:chExt cx="2681280" cy="1566840"/>
              </a:xfrm>
            </p:grpSpPr>
            <p:grpSp>
              <p:nvGrpSpPr>
                <p:cNvPr id="510" name="Google Shape;510;p28"/>
                <p:cNvGrpSpPr/>
                <p:nvPr/>
              </p:nvGrpSpPr>
              <p:grpSpPr>
                <a:xfrm>
                  <a:off x="5435640" y="3946680"/>
                  <a:ext cx="1069800" cy="72780"/>
                  <a:chOff x="5435640" y="3946680"/>
                  <a:chExt cx="1069800" cy="72780"/>
                </a:xfrm>
              </p:grpSpPr>
              <p:cxnSp>
                <p:nvCxnSpPr>
                  <p:cNvPr id="511" name="Google Shape;511;p28"/>
                  <p:cNvCxnSpPr/>
                  <p:nvPr/>
                </p:nvCxnSpPr>
                <p:spPr>
                  <a:xfrm>
                    <a:off x="5435640" y="4017960"/>
                    <a:ext cx="10698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12" name="Google Shape;512;p28"/>
                  <p:cNvCxnSpPr/>
                  <p:nvPr/>
                </p:nvCxnSpPr>
                <p:spPr>
                  <a:xfrm>
                    <a:off x="5435640" y="3946680"/>
                    <a:ext cx="10698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13" name="Google Shape;513;p28"/>
                <p:cNvGrpSpPr/>
                <p:nvPr/>
              </p:nvGrpSpPr>
              <p:grpSpPr>
                <a:xfrm>
                  <a:off x="7045200" y="3740040"/>
                  <a:ext cx="1071720" cy="489240"/>
                  <a:chOff x="7045200" y="3740040"/>
                  <a:chExt cx="1071720" cy="489240"/>
                </a:xfrm>
              </p:grpSpPr>
              <p:cxnSp>
                <p:nvCxnSpPr>
                  <p:cNvPr id="514" name="Google Shape;514;p28"/>
                  <p:cNvCxnSpPr/>
                  <p:nvPr/>
                </p:nvCxnSpPr>
                <p:spPr>
                  <a:xfrm>
                    <a:off x="7045200" y="4017960"/>
                    <a:ext cx="7398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15" name="Google Shape;515;p28"/>
                  <p:cNvCxnSpPr/>
                  <p:nvPr/>
                </p:nvCxnSpPr>
                <p:spPr>
                  <a:xfrm>
                    <a:off x="7045200" y="3946680"/>
                    <a:ext cx="739800" cy="1500"/>
                  </a:xfrm>
                  <a:prstGeom prst="straightConnector1">
                    <a:avLst/>
                  </a:prstGeom>
                  <a:noFill/>
                  <a:ln cap="flat" cmpd="sng" w="38150">
                    <a:solidFill>
                      <a:srgbClr val="000000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516" name="Google Shape;516;p28"/>
                  <p:cNvSpPr/>
                  <p:nvPr/>
                </p:nvSpPr>
                <p:spPr>
                  <a:xfrm>
                    <a:off x="7778880" y="3740040"/>
                    <a:ext cx="338040" cy="489240"/>
                  </a:xfrm>
                  <a:custGeom>
                    <a:rect b="b" l="l" r="r" t="t"/>
                    <a:pathLst>
                      <a:path extrusionOk="0" h="271" w="269">
                        <a:moveTo>
                          <a:pt x="0" y="271"/>
                        </a:moveTo>
                        <a:lnTo>
                          <a:pt x="269" y="134"/>
                        </a:lnTo>
                        <a:lnTo>
                          <a:pt x="0" y="0"/>
                        </a:lnTo>
                        <a:lnTo>
                          <a:pt x="0" y="2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cap="flat" cmpd="sng" w="38150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sp>
            </p:grpSp>
            <p:cxnSp>
              <p:nvCxnSpPr>
                <p:cNvPr id="517" name="Google Shape;517;p28"/>
                <p:cNvCxnSpPr/>
                <p:nvPr/>
              </p:nvCxnSpPr>
              <p:spPr>
                <a:xfrm>
                  <a:off x="6784920" y="4394160"/>
                  <a:ext cx="1800" cy="8256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med" w="med" type="triangle"/>
                  <a:tailEnd len="sm" w="sm" type="none"/>
                </a:ln>
              </p:spPr>
            </p:cxnSp>
            <p:sp>
              <p:nvSpPr>
                <p:cNvPr id="518" name="Google Shape;518;p28"/>
                <p:cNvSpPr/>
                <p:nvPr/>
              </p:nvSpPr>
              <p:spPr>
                <a:xfrm>
                  <a:off x="6523200" y="3652920"/>
                  <a:ext cx="501600" cy="718800"/>
                </a:xfrm>
                <a:prstGeom prst="flowChartSummingJunction">
                  <a:avLst/>
                </a:prstGeom>
                <a:solidFill>
                  <a:srgbClr val="FFFFFF"/>
                </a:solidFill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19" name="Google Shape;519;p28"/>
              <p:cNvGrpSpPr/>
              <p:nvPr/>
            </p:nvGrpSpPr>
            <p:grpSpPr>
              <a:xfrm>
                <a:off x="8132760" y="1665360"/>
                <a:ext cx="58740" cy="5122860"/>
                <a:chOff x="8132760" y="1665360"/>
                <a:chExt cx="58740" cy="5122860"/>
              </a:xfrm>
            </p:grpSpPr>
            <p:cxnSp>
              <p:nvCxnSpPr>
                <p:cNvPr id="520" name="Google Shape;520;p28"/>
                <p:cNvCxnSpPr/>
                <p:nvPr/>
              </p:nvCxnSpPr>
              <p:spPr>
                <a:xfrm>
                  <a:off x="8132760" y="1665360"/>
                  <a:ext cx="1500" cy="51135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521" name="Google Shape;521;p28"/>
                <p:cNvCxnSpPr/>
                <p:nvPr/>
              </p:nvCxnSpPr>
              <p:spPr>
                <a:xfrm>
                  <a:off x="8190000" y="1674720"/>
                  <a:ext cx="1500" cy="5113500"/>
                </a:xfrm>
                <a:prstGeom prst="straightConnector1">
                  <a:avLst/>
                </a:prstGeom>
                <a:noFill/>
                <a:ln cap="flat" cmpd="sng" w="3815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522" name="Google Shape;522;p28"/>
            <p:cNvSpPr/>
            <p:nvPr/>
          </p:nvSpPr>
          <p:spPr>
            <a:xfrm>
              <a:off x="4908600" y="1706400"/>
              <a:ext cx="574560" cy="8240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b="0" i="0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908600" y="3532320"/>
              <a:ext cx="574560" cy="82366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b="0" i="0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908600" y="5799240"/>
              <a:ext cx="574560" cy="82549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b="0" i="0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6769080" y="2709720"/>
              <a:ext cx="574560" cy="8240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α</a:t>
              </a:r>
              <a:endParaRPr b="0" i="0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6769080" y="4460760"/>
              <a:ext cx="574560" cy="8240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9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β</a:t>
              </a:r>
              <a:endParaRPr b="0" i="0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6769080" y="6726240"/>
              <a:ext cx="574560" cy="8240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ξ</a:t>
              </a:r>
              <a:endParaRPr b="0" i="0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9134640" y="2619360"/>
              <a:ext cx="822258" cy="8240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b="0" i="0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29" name="Google Shape;529;p28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Collegamento di bus: OR di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0" y="639425"/>
            <a:ext cx="4530000" cy="45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collegamento di più registri in uscita si realizza con una OR di bus.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OR di bus si ottiene mediante semplice connessione delle sorgenti, ciascuna sostenuta da un buffer tristate.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condizione che deve verificarsi p che nelle n linee che confluiscono nel bus, al più una alla volta si attiva: si ha 1 segnale attivo e i rimanenti n-1 neutri.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908" y="983340"/>
            <a:ext cx="7044468" cy="369467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Trasferimento verso Registri-Destinazione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0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Registri a scorrimento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44" name="Google Shape;544;p30"/>
          <p:cNvSpPr txBox="1"/>
          <p:nvPr/>
        </p:nvSpPr>
        <p:spPr>
          <a:xfrm>
            <a:off x="0" y="655875"/>
            <a:ext cx="91440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"/>
          <p:cNvSpPr txBox="1"/>
          <p:nvPr/>
        </p:nvSpPr>
        <p:spPr>
          <a:xfrm>
            <a:off x="0" y="1827800"/>
            <a:ext cx="91440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 ogni impulso di clock essi consentono lo scorrimento dei bit da una cella a quella immediatamente adiacente.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 scorrimento può avvenire in un'unica direzione predeterminata, o in direzione variabile comandata da una linea di controllo (registri bidirezionali).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L'uso dei registri a scorrimento rende più agevoli le operazioni di lettura e scrittura dei dati in un sistema.</a:t>
            </a:r>
            <a:endParaRPr sz="2400"/>
          </a:p>
        </p:txBody>
      </p:sp>
      <p:sp>
        <p:nvSpPr>
          <p:cNvPr id="546" name="Google Shape;546;p30"/>
          <p:cNvSpPr txBox="1"/>
          <p:nvPr/>
        </p:nvSpPr>
        <p:spPr>
          <a:xfrm>
            <a:off x="146400" y="686950"/>
            <a:ext cx="8862000" cy="1141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Definizione: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i="1" lang="en" sz="2000"/>
              <a:t>I registri a scorrimento sono componenti utilizzati nell'elettronica digitale costituiti da una catena di celle di memoria ad 1 bit interconnesse tra loro.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31"/>
          <p:cNvGrpSpPr/>
          <p:nvPr/>
        </p:nvGrpSpPr>
        <p:grpSpPr>
          <a:xfrm>
            <a:off x="210975" y="971460"/>
            <a:ext cx="8298458" cy="1485990"/>
            <a:chOff x="228600" y="1295280"/>
            <a:chExt cx="8991720" cy="1981320"/>
          </a:xfrm>
        </p:grpSpPr>
        <p:sp>
          <p:nvSpPr>
            <p:cNvPr id="553" name="Google Shape;553;p31"/>
            <p:cNvSpPr/>
            <p:nvPr/>
          </p:nvSpPr>
          <p:spPr>
            <a:xfrm>
              <a:off x="990720" y="1371600"/>
              <a:ext cx="7315200" cy="1905000"/>
            </a:xfrm>
            <a:prstGeom prst="rect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4" name="Google Shape;554;p31"/>
            <p:cNvGrpSpPr/>
            <p:nvPr/>
          </p:nvGrpSpPr>
          <p:grpSpPr>
            <a:xfrm>
              <a:off x="1295280" y="1600200"/>
              <a:ext cx="990600" cy="914400"/>
              <a:chOff x="1295280" y="1600200"/>
              <a:chExt cx="990600" cy="914400"/>
            </a:xfrm>
          </p:grpSpPr>
          <p:sp>
            <p:nvSpPr>
              <p:cNvPr id="555" name="Google Shape;555;p31"/>
              <p:cNvSpPr/>
              <p:nvPr/>
            </p:nvSpPr>
            <p:spPr>
              <a:xfrm>
                <a:off x="1295280" y="16002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1"/>
              <p:cNvSpPr/>
              <p:nvPr/>
            </p:nvSpPr>
            <p:spPr>
              <a:xfrm>
                <a:off x="1447920" y="17985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57" name="Google Shape;557;p31"/>
            <p:cNvGrpSpPr/>
            <p:nvPr/>
          </p:nvGrpSpPr>
          <p:grpSpPr>
            <a:xfrm>
              <a:off x="7086600" y="1600200"/>
              <a:ext cx="990600" cy="914400"/>
              <a:chOff x="7086600" y="1600200"/>
              <a:chExt cx="990600" cy="914400"/>
            </a:xfrm>
          </p:grpSpPr>
          <p:sp>
            <p:nvSpPr>
              <p:cNvPr id="558" name="Google Shape;558;p31"/>
              <p:cNvSpPr/>
              <p:nvPr/>
            </p:nvSpPr>
            <p:spPr>
              <a:xfrm>
                <a:off x="7086600" y="16002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1"/>
              <p:cNvSpPr/>
              <p:nvPr/>
            </p:nvSpPr>
            <p:spPr>
              <a:xfrm>
                <a:off x="7238880" y="17985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60" name="Google Shape;560;p31"/>
            <p:cNvGrpSpPr/>
            <p:nvPr/>
          </p:nvGrpSpPr>
          <p:grpSpPr>
            <a:xfrm>
              <a:off x="2971800" y="1600200"/>
              <a:ext cx="990600" cy="914400"/>
              <a:chOff x="2971800" y="1600200"/>
              <a:chExt cx="990600" cy="914400"/>
            </a:xfrm>
          </p:grpSpPr>
          <p:sp>
            <p:nvSpPr>
              <p:cNvPr id="561" name="Google Shape;561;p31"/>
              <p:cNvSpPr/>
              <p:nvPr/>
            </p:nvSpPr>
            <p:spPr>
              <a:xfrm>
                <a:off x="2971800" y="16002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1"/>
              <p:cNvSpPr/>
              <p:nvPr/>
            </p:nvSpPr>
            <p:spPr>
              <a:xfrm>
                <a:off x="3124080" y="17985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63" name="Google Shape;563;p31"/>
            <p:cNvSpPr/>
            <p:nvPr/>
          </p:nvSpPr>
          <p:spPr>
            <a:xfrm>
              <a:off x="5410080" y="1600200"/>
              <a:ext cx="990600" cy="914400"/>
            </a:xfrm>
            <a:prstGeom prst="rect">
              <a:avLst/>
            </a:prstGeom>
            <a:solidFill>
              <a:srgbClr val="DDDDDD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5486400" y="1798560"/>
              <a:ext cx="838080" cy="5795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0" baseline="-2500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65" name="Google Shape;565;p31"/>
            <p:cNvCxnSpPr/>
            <p:nvPr/>
          </p:nvCxnSpPr>
          <p:spPr>
            <a:xfrm>
              <a:off x="2286000" y="18288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66" name="Google Shape;566;p31"/>
            <p:cNvCxnSpPr/>
            <p:nvPr/>
          </p:nvCxnSpPr>
          <p:spPr>
            <a:xfrm>
              <a:off x="6400800" y="18288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67" name="Google Shape;567;p31"/>
            <p:cNvCxnSpPr/>
            <p:nvPr/>
          </p:nvCxnSpPr>
          <p:spPr>
            <a:xfrm>
              <a:off x="8077320" y="18288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68" name="Google Shape;568;p31"/>
            <p:cNvCxnSpPr/>
            <p:nvPr/>
          </p:nvCxnSpPr>
          <p:spPr>
            <a:xfrm>
              <a:off x="609480" y="18288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569" name="Google Shape;569;p31"/>
            <p:cNvSpPr/>
            <p:nvPr/>
          </p:nvSpPr>
          <p:spPr>
            <a:xfrm>
              <a:off x="4191120" y="19810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610160" y="19810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5029200" y="19810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2" name="Google Shape;572;p31"/>
            <p:cNvCxnSpPr/>
            <p:nvPr/>
          </p:nvCxnSpPr>
          <p:spPr>
            <a:xfrm flipH="1" rot="10800000">
              <a:off x="1752480" y="25066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73" name="Google Shape;573;p31"/>
            <p:cNvCxnSpPr/>
            <p:nvPr/>
          </p:nvCxnSpPr>
          <p:spPr>
            <a:xfrm flipH="1" rot="10800000">
              <a:off x="3429000" y="25066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74" name="Google Shape;574;p31"/>
            <p:cNvCxnSpPr/>
            <p:nvPr/>
          </p:nvCxnSpPr>
          <p:spPr>
            <a:xfrm flipH="1" rot="10800000">
              <a:off x="5867280" y="25066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75" name="Google Shape;575;p31"/>
            <p:cNvCxnSpPr/>
            <p:nvPr/>
          </p:nvCxnSpPr>
          <p:spPr>
            <a:xfrm flipH="1" rot="10800000">
              <a:off x="7620120" y="25066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76" name="Google Shape;576;p31"/>
            <p:cNvCxnSpPr/>
            <p:nvPr/>
          </p:nvCxnSpPr>
          <p:spPr>
            <a:xfrm>
              <a:off x="609480" y="2971800"/>
              <a:ext cx="70107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77" name="Google Shape;577;p31"/>
            <p:cNvSpPr/>
            <p:nvPr/>
          </p:nvSpPr>
          <p:spPr>
            <a:xfrm>
              <a:off x="228600" y="130968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228600" y="243828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8153280" y="1295280"/>
              <a:ext cx="1067040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80" name="Google Shape;580;p31"/>
          <p:cNvGrpSpPr/>
          <p:nvPr/>
        </p:nvGrpSpPr>
        <p:grpSpPr>
          <a:xfrm>
            <a:off x="210975" y="2810970"/>
            <a:ext cx="8720425" cy="1875330"/>
            <a:chOff x="228600" y="3747960"/>
            <a:chExt cx="9448938" cy="2500440"/>
          </a:xfrm>
        </p:grpSpPr>
        <p:sp>
          <p:nvSpPr>
            <p:cNvPr id="581" name="Google Shape;581;p31"/>
            <p:cNvSpPr/>
            <p:nvPr/>
          </p:nvSpPr>
          <p:spPr>
            <a:xfrm>
              <a:off x="8153280" y="4267080"/>
              <a:ext cx="152425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S-Out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990720" y="4343400"/>
              <a:ext cx="7315200" cy="1905000"/>
            </a:xfrm>
            <a:prstGeom prst="rect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3" name="Google Shape;583;p31"/>
            <p:cNvGrpSpPr/>
            <p:nvPr/>
          </p:nvGrpSpPr>
          <p:grpSpPr>
            <a:xfrm>
              <a:off x="1295280" y="4572000"/>
              <a:ext cx="990600" cy="914400"/>
              <a:chOff x="1295280" y="4572000"/>
              <a:chExt cx="990600" cy="914400"/>
            </a:xfrm>
          </p:grpSpPr>
          <p:sp>
            <p:nvSpPr>
              <p:cNvPr id="584" name="Google Shape;584;p31"/>
              <p:cNvSpPr/>
              <p:nvPr/>
            </p:nvSpPr>
            <p:spPr>
              <a:xfrm>
                <a:off x="1295280" y="45720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1447920" y="47703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86" name="Google Shape;586;p31"/>
            <p:cNvGrpSpPr/>
            <p:nvPr/>
          </p:nvGrpSpPr>
          <p:grpSpPr>
            <a:xfrm>
              <a:off x="7086600" y="4572000"/>
              <a:ext cx="990600" cy="914400"/>
              <a:chOff x="7086600" y="4572000"/>
              <a:chExt cx="990600" cy="914400"/>
            </a:xfrm>
          </p:grpSpPr>
          <p:sp>
            <p:nvSpPr>
              <p:cNvPr id="587" name="Google Shape;587;p31"/>
              <p:cNvSpPr/>
              <p:nvPr/>
            </p:nvSpPr>
            <p:spPr>
              <a:xfrm>
                <a:off x="7086600" y="45720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238880" y="47703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89" name="Google Shape;589;p31"/>
            <p:cNvGrpSpPr/>
            <p:nvPr/>
          </p:nvGrpSpPr>
          <p:grpSpPr>
            <a:xfrm>
              <a:off x="2971800" y="4572000"/>
              <a:ext cx="990600" cy="914400"/>
              <a:chOff x="2971800" y="4572000"/>
              <a:chExt cx="990600" cy="914400"/>
            </a:xfrm>
          </p:grpSpPr>
          <p:sp>
            <p:nvSpPr>
              <p:cNvPr id="590" name="Google Shape;590;p31"/>
              <p:cNvSpPr/>
              <p:nvPr/>
            </p:nvSpPr>
            <p:spPr>
              <a:xfrm>
                <a:off x="2971800" y="45720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3124080" y="47703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92" name="Google Shape;592;p31"/>
            <p:cNvSpPr/>
            <p:nvPr/>
          </p:nvSpPr>
          <p:spPr>
            <a:xfrm>
              <a:off x="5410080" y="4572000"/>
              <a:ext cx="990600" cy="914400"/>
            </a:xfrm>
            <a:prstGeom prst="rect">
              <a:avLst/>
            </a:prstGeom>
            <a:solidFill>
              <a:srgbClr val="DDDDDD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5486400" y="4770360"/>
              <a:ext cx="838080" cy="5795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0" baseline="-2500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94" name="Google Shape;594;p31"/>
            <p:cNvCxnSpPr/>
            <p:nvPr/>
          </p:nvCxnSpPr>
          <p:spPr>
            <a:xfrm>
              <a:off x="2286000" y="48006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95" name="Google Shape;595;p31"/>
            <p:cNvCxnSpPr/>
            <p:nvPr/>
          </p:nvCxnSpPr>
          <p:spPr>
            <a:xfrm>
              <a:off x="6400800" y="48006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96" name="Google Shape;596;p31"/>
            <p:cNvCxnSpPr/>
            <p:nvPr/>
          </p:nvCxnSpPr>
          <p:spPr>
            <a:xfrm>
              <a:off x="8077320" y="48006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97" name="Google Shape;597;p31"/>
            <p:cNvCxnSpPr/>
            <p:nvPr/>
          </p:nvCxnSpPr>
          <p:spPr>
            <a:xfrm>
              <a:off x="609480" y="48006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598" name="Google Shape;598;p31"/>
            <p:cNvSpPr/>
            <p:nvPr/>
          </p:nvSpPr>
          <p:spPr>
            <a:xfrm>
              <a:off x="4191120" y="49528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610160" y="49528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5029200" y="49528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1" name="Google Shape;601;p31"/>
            <p:cNvCxnSpPr/>
            <p:nvPr/>
          </p:nvCxnSpPr>
          <p:spPr>
            <a:xfrm flipH="1" rot="10800000">
              <a:off x="1752480" y="54784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02" name="Google Shape;602;p31"/>
            <p:cNvCxnSpPr/>
            <p:nvPr/>
          </p:nvCxnSpPr>
          <p:spPr>
            <a:xfrm flipH="1" rot="10800000">
              <a:off x="3429000" y="54784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03" name="Google Shape;603;p31"/>
            <p:cNvCxnSpPr/>
            <p:nvPr/>
          </p:nvCxnSpPr>
          <p:spPr>
            <a:xfrm flipH="1" rot="10800000">
              <a:off x="5867280" y="54784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04" name="Google Shape;604;p31"/>
            <p:cNvCxnSpPr/>
            <p:nvPr/>
          </p:nvCxnSpPr>
          <p:spPr>
            <a:xfrm flipH="1" rot="10800000">
              <a:off x="7620120" y="54784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05" name="Google Shape;605;p31"/>
            <p:cNvCxnSpPr/>
            <p:nvPr/>
          </p:nvCxnSpPr>
          <p:spPr>
            <a:xfrm>
              <a:off x="609480" y="5943600"/>
              <a:ext cx="70107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06" name="Google Shape;606;p31"/>
            <p:cNvSpPr/>
            <p:nvPr/>
          </p:nvSpPr>
          <p:spPr>
            <a:xfrm>
              <a:off x="228600" y="428148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228600" y="541008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8" name="Google Shape;608;p31"/>
            <p:cNvCxnSpPr/>
            <p:nvPr/>
          </p:nvCxnSpPr>
          <p:spPr>
            <a:xfrm flipH="1" rot="10800000">
              <a:off x="1752480" y="41068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09" name="Google Shape;609;p31"/>
            <p:cNvCxnSpPr/>
            <p:nvPr/>
          </p:nvCxnSpPr>
          <p:spPr>
            <a:xfrm flipH="1" rot="10800000">
              <a:off x="3429000" y="41068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10" name="Google Shape;610;p31"/>
            <p:cNvCxnSpPr/>
            <p:nvPr/>
          </p:nvCxnSpPr>
          <p:spPr>
            <a:xfrm flipH="1" rot="10800000">
              <a:off x="5867280" y="41068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11" name="Google Shape;611;p31"/>
            <p:cNvCxnSpPr/>
            <p:nvPr/>
          </p:nvCxnSpPr>
          <p:spPr>
            <a:xfrm flipH="1" rot="10800000">
              <a:off x="7620120" y="41068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612" name="Google Shape;612;p31"/>
            <p:cNvSpPr/>
            <p:nvPr/>
          </p:nvSpPr>
          <p:spPr>
            <a:xfrm>
              <a:off x="3962520" y="3747960"/>
              <a:ext cx="1523880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P-Out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13" name="Google Shape;613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Registro</a:t>
            </a:r>
            <a:r>
              <a:rPr b="1" lang="en">
                <a:solidFill>
                  <a:srgbClr val="FFFFFF"/>
                </a:solidFill>
              </a:rPr>
              <a:t> a scorrimento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14" name="Google Shape;614;p31"/>
          <p:cNvSpPr txBox="1"/>
          <p:nvPr/>
        </p:nvSpPr>
        <p:spPr>
          <a:xfrm>
            <a:off x="2881500" y="2458500"/>
            <a:ext cx="2957400" cy="226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Serial Input Serial Output</a:t>
            </a:r>
            <a:endParaRPr b="1"/>
          </a:p>
        </p:txBody>
      </p:sp>
      <p:sp>
        <p:nvSpPr>
          <p:cNvPr id="615" name="Google Shape;615;p31"/>
          <p:cNvSpPr txBox="1"/>
          <p:nvPr/>
        </p:nvSpPr>
        <p:spPr>
          <a:xfrm>
            <a:off x="2881500" y="4686300"/>
            <a:ext cx="2957400" cy="226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Serial Input Parallel Output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Registro a scorrimento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22" name="Google Shape;622;p32"/>
          <p:cNvSpPr txBox="1"/>
          <p:nvPr/>
        </p:nvSpPr>
        <p:spPr>
          <a:xfrm>
            <a:off x="2901025" y="4447950"/>
            <a:ext cx="2957400" cy="226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Parallel</a:t>
            </a:r>
            <a:r>
              <a:rPr b="1" lang="en"/>
              <a:t> Input Serial Output</a:t>
            </a:r>
            <a:endParaRPr b="1"/>
          </a:p>
        </p:txBody>
      </p:sp>
      <p:pic>
        <p:nvPicPr>
          <p:cNvPr id="623" name="Google Shape;6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9475"/>
            <a:ext cx="9144001" cy="3338466"/>
          </a:xfrm>
          <a:prstGeom prst="rect">
            <a:avLst/>
          </a:prstGeom>
          <a:noFill/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Privacy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 è consentita alcuna registrazione audio o video con qualsiasi mezzo analogico o digitale senza l’espressa autorizzazione del docente.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/>
              <a:t>Allo stesso modo non è consentita la pubblicazione di immagini/video/audio su social network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33"/>
          <p:cNvGrpSpPr/>
          <p:nvPr/>
        </p:nvGrpSpPr>
        <p:grpSpPr>
          <a:xfrm>
            <a:off x="210975" y="1142910"/>
            <a:ext cx="8649973" cy="3371940"/>
            <a:chOff x="228600" y="1523880"/>
            <a:chExt cx="9372600" cy="4495920"/>
          </a:xfrm>
        </p:grpSpPr>
        <p:sp>
          <p:nvSpPr>
            <p:cNvPr id="630" name="Google Shape;630;p33"/>
            <p:cNvSpPr/>
            <p:nvPr/>
          </p:nvSpPr>
          <p:spPr>
            <a:xfrm>
              <a:off x="1295280" y="1600200"/>
              <a:ext cx="7315200" cy="1905000"/>
            </a:xfrm>
            <a:prstGeom prst="rect">
              <a:avLst/>
            </a:prstGeom>
            <a:solidFill>
              <a:srgbClr val="EAEAEA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1" name="Google Shape;631;p33"/>
            <p:cNvGrpSpPr/>
            <p:nvPr/>
          </p:nvGrpSpPr>
          <p:grpSpPr>
            <a:xfrm>
              <a:off x="1600200" y="1828800"/>
              <a:ext cx="990600" cy="914400"/>
              <a:chOff x="1600200" y="1828800"/>
              <a:chExt cx="990600" cy="914400"/>
            </a:xfrm>
          </p:grpSpPr>
          <p:sp>
            <p:nvSpPr>
              <p:cNvPr id="632" name="Google Shape;632;p33"/>
              <p:cNvSpPr/>
              <p:nvPr/>
            </p:nvSpPr>
            <p:spPr>
              <a:xfrm>
                <a:off x="1600200" y="18288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1752480" y="20271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34" name="Google Shape;634;p33"/>
            <p:cNvGrpSpPr/>
            <p:nvPr/>
          </p:nvGrpSpPr>
          <p:grpSpPr>
            <a:xfrm>
              <a:off x="7391520" y="1828800"/>
              <a:ext cx="990300" cy="914400"/>
              <a:chOff x="7391520" y="1828800"/>
              <a:chExt cx="990300" cy="914400"/>
            </a:xfrm>
          </p:grpSpPr>
          <p:sp>
            <p:nvSpPr>
              <p:cNvPr id="635" name="Google Shape;635;p33"/>
              <p:cNvSpPr/>
              <p:nvPr/>
            </p:nvSpPr>
            <p:spPr>
              <a:xfrm>
                <a:off x="7391520" y="1828800"/>
                <a:ext cx="9903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7543800" y="20271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37" name="Google Shape;637;p33"/>
            <p:cNvGrpSpPr/>
            <p:nvPr/>
          </p:nvGrpSpPr>
          <p:grpSpPr>
            <a:xfrm>
              <a:off x="3276720" y="1828800"/>
              <a:ext cx="990300" cy="914400"/>
              <a:chOff x="3276720" y="1828800"/>
              <a:chExt cx="990300" cy="914400"/>
            </a:xfrm>
          </p:grpSpPr>
          <p:sp>
            <p:nvSpPr>
              <p:cNvPr id="638" name="Google Shape;638;p33"/>
              <p:cNvSpPr/>
              <p:nvPr/>
            </p:nvSpPr>
            <p:spPr>
              <a:xfrm>
                <a:off x="3276720" y="1828800"/>
                <a:ext cx="9903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3429000" y="20271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40" name="Google Shape;640;p33"/>
            <p:cNvSpPr/>
            <p:nvPr/>
          </p:nvSpPr>
          <p:spPr>
            <a:xfrm>
              <a:off x="5715000" y="1828800"/>
              <a:ext cx="990600" cy="914400"/>
            </a:xfrm>
            <a:prstGeom prst="rect">
              <a:avLst/>
            </a:prstGeom>
            <a:solidFill>
              <a:srgbClr val="DDDDDD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791320" y="2027160"/>
              <a:ext cx="838080" cy="5795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0" baseline="-2500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2" name="Google Shape;642;p33"/>
            <p:cNvCxnSpPr/>
            <p:nvPr/>
          </p:nvCxnSpPr>
          <p:spPr>
            <a:xfrm>
              <a:off x="2590920" y="20574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43" name="Google Shape;643;p33"/>
            <p:cNvCxnSpPr/>
            <p:nvPr/>
          </p:nvCxnSpPr>
          <p:spPr>
            <a:xfrm>
              <a:off x="6705720" y="20574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44" name="Google Shape;644;p33"/>
            <p:cNvCxnSpPr/>
            <p:nvPr/>
          </p:nvCxnSpPr>
          <p:spPr>
            <a:xfrm>
              <a:off x="8381880" y="20574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5" name="Google Shape;645;p33"/>
            <p:cNvCxnSpPr/>
            <p:nvPr/>
          </p:nvCxnSpPr>
          <p:spPr>
            <a:xfrm>
              <a:off x="914400" y="20574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646" name="Google Shape;646;p33"/>
            <p:cNvSpPr/>
            <p:nvPr/>
          </p:nvSpPr>
          <p:spPr>
            <a:xfrm>
              <a:off x="4495680" y="2209680"/>
              <a:ext cx="1527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4915080" y="22096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334120" y="22096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9" name="Google Shape;649;p33"/>
            <p:cNvCxnSpPr/>
            <p:nvPr/>
          </p:nvCxnSpPr>
          <p:spPr>
            <a:xfrm flipH="1" rot="10800000">
              <a:off x="2057400" y="27352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0" name="Google Shape;650;p33"/>
            <p:cNvCxnSpPr/>
            <p:nvPr/>
          </p:nvCxnSpPr>
          <p:spPr>
            <a:xfrm flipH="1" rot="10800000">
              <a:off x="3733920" y="27352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1" name="Google Shape;651;p33"/>
            <p:cNvCxnSpPr/>
            <p:nvPr/>
          </p:nvCxnSpPr>
          <p:spPr>
            <a:xfrm flipH="1" rot="10800000">
              <a:off x="6172200" y="27352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2" name="Google Shape;652;p33"/>
            <p:cNvCxnSpPr/>
            <p:nvPr/>
          </p:nvCxnSpPr>
          <p:spPr>
            <a:xfrm flipH="1" rot="10800000">
              <a:off x="7924680" y="27352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3" name="Google Shape;653;p33"/>
            <p:cNvCxnSpPr/>
            <p:nvPr/>
          </p:nvCxnSpPr>
          <p:spPr>
            <a:xfrm>
              <a:off x="838080" y="3200400"/>
              <a:ext cx="70866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54" name="Google Shape;654;p33"/>
            <p:cNvSpPr/>
            <p:nvPr/>
          </p:nvSpPr>
          <p:spPr>
            <a:xfrm>
              <a:off x="228600" y="382428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8458200" y="1523880"/>
              <a:ext cx="106666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1828800" y="4114800"/>
              <a:ext cx="7315200" cy="1905000"/>
            </a:xfrm>
            <a:prstGeom prst="rect">
              <a:avLst/>
            </a:prstGeom>
            <a:solidFill>
              <a:srgbClr val="EAEAEA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2133720" y="4343400"/>
              <a:ext cx="990300" cy="914400"/>
              <a:chOff x="2133720" y="4343400"/>
              <a:chExt cx="990300" cy="914400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2133720" y="4343400"/>
                <a:ext cx="9903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2286000" y="45417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60" name="Google Shape;660;p33"/>
            <p:cNvGrpSpPr/>
            <p:nvPr/>
          </p:nvGrpSpPr>
          <p:grpSpPr>
            <a:xfrm>
              <a:off x="7924680" y="4343400"/>
              <a:ext cx="990600" cy="914400"/>
              <a:chOff x="7924680" y="4343400"/>
              <a:chExt cx="990600" cy="914400"/>
            </a:xfrm>
          </p:grpSpPr>
          <p:sp>
            <p:nvSpPr>
              <p:cNvPr id="661" name="Google Shape;661;p33"/>
              <p:cNvSpPr/>
              <p:nvPr/>
            </p:nvSpPr>
            <p:spPr>
              <a:xfrm>
                <a:off x="7924680" y="43434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8077320" y="45417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63" name="Google Shape;663;p33"/>
            <p:cNvGrpSpPr/>
            <p:nvPr/>
          </p:nvGrpSpPr>
          <p:grpSpPr>
            <a:xfrm>
              <a:off x="3809880" y="4343400"/>
              <a:ext cx="990600" cy="914400"/>
              <a:chOff x="3809880" y="4343400"/>
              <a:chExt cx="990600" cy="914400"/>
            </a:xfrm>
          </p:grpSpPr>
          <p:sp>
            <p:nvSpPr>
              <p:cNvPr id="664" name="Google Shape;664;p33"/>
              <p:cNvSpPr/>
              <p:nvPr/>
            </p:nvSpPr>
            <p:spPr>
              <a:xfrm>
                <a:off x="3809880" y="434340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3"/>
              <p:cNvSpPr/>
              <p:nvPr/>
            </p:nvSpPr>
            <p:spPr>
              <a:xfrm>
                <a:off x="3962520" y="454176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66" name="Google Shape;666;p33"/>
            <p:cNvSpPr/>
            <p:nvPr/>
          </p:nvSpPr>
          <p:spPr>
            <a:xfrm>
              <a:off x="6248520" y="4343400"/>
              <a:ext cx="990300" cy="914400"/>
            </a:xfrm>
            <a:prstGeom prst="rect">
              <a:avLst/>
            </a:prstGeom>
            <a:solidFill>
              <a:srgbClr val="DDDDDD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6324480" y="4541760"/>
              <a:ext cx="838458" cy="5795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0" baseline="-2500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68" name="Google Shape;668;p33"/>
            <p:cNvCxnSpPr/>
            <p:nvPr/>
          </p:nvCxnSpPr>
          <p:spPr>
            <a:xfrm>
              <a:off x="3124080" y="45720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69" name="Google Shape;669;p33"/>
            <p:cNvCxnSpPr/>
            <p:nvPr/>
          </p:nvCxnSpPr>
          <p:spPr>
            <a:xfrm>
              <a:off x="7238880" y="45720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0" name="Google Shape;670;p33"/>
            <p:cNvCxnSpPr/>
            <p:nvPr/>
          </p:nvCxnSpPr>
          <p:spPr>
            <a:xfrm>
              <a:off x="8915400" y="4572000"/>
              <a:ext cx="6858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1" name="Google Shape;671;p33"/>
            <p:cNvCxnSpPr/>
            <p:nvPr/>
          </p:nvCxnSpPr>
          <p:spPr>
            <a:xfrm>
              <a:off x="996840" y="4557600"/>
              <a:ext cx="1137000" cy="144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672" name="Google Shape;672;p33"/>
            <p:cNvSpPr/>
            <p:nvPr/>
          </p:nvSpPr>
          <p:spPr>
            <a:xfrm>
              <a:off x="5029200" y="472428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448240" y="4724280"/>
              <a:ext cx="1527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5867280" y="4724280"/>
              <a:ext cx="1527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5" name="Google Shape;675;p33"/>
            <p:cNvCxnSpPr/>
            <p:nvPr/>
          </p:nvCxnSpPr>
          <p:spPr>
            <a:xfrm flipH="1" rot="10800000">
              <a:off x="2590920" y="52498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6" name="Google Shape;676;p33"/>
            <p:cNvCxnSpPr/>
            <p:nvPr/>
          </p:nvCxnSpPr>
          <p:spPr>
            <a:xfrm flipH="1" rot="10800000">
              <a:off x="4267080" y="524982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7" name="Google Shape;677;p33"/>
            <p:cNvCxnSpPr/>
            <p:nvPr/>
          </p:nvCxnSpPr>
          <p:spPr>
            <a:xfrm flipH="1" rot="10800000">
              <a:off x="6705720" y="52498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8" name="Google Shape;678;p33"/>
            <p:cNvCxnSpPr/>
            <p:nvPr/>
          </p:nvCxnSpPr>
          <p:spPr>
            <a:xfrm flipH="1" rot="10800000">
              <a:off x="8458200" y="524982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9" name="Google Shape;679;p33"/>
            <p:cNvCxnSpPr/>
            <p:nvPr/>
          </p:nvCxnSpPr>
          <p:spPr>
            <a:xfrm>
              <a:off x="838080" y="5700600"/>
              <a:ext cx="7620000" cy="144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80" name="Google Shape;680;p33"/>
            <p:cNvSpPr/>
            <p:nvPr/>
          </p:nvSpPr>
          <p:spPr>
            <a:xfrm>
              <a:off x="1066680" y="405288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81" name="Google Shape;681;p33"/>
            <p:cNvCxnSpPr/>
            <p:nvPr/>
          </p:nvCxnSpPr>
          <p:spPr>
            <a:xfrm>
              <a:off x="990720" y="3809880"/>
              <a:ext cx="8076900" cy="18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82" name="Google Shape;682;p33"/>
            <p:cNvCxnSpPr/>
            <p:nvPr/>
          </p:nvCxnSpPr>
          <p:spPr>
            <a:xfrm>
              <a:off x="990720" y="3809880"/>
              <a:ext cx="1500" cy="7620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83" name="Google Shape;683;p33"/>
            <p:cNvCxnSpPr/>
            <p:nvPr/>
          </p:nvCxnSpPr>
          <p:spPr>
            <a:xfrm>
              <a:off x="9067680" y="2057400"/>
              <a:ext cx="1800" cy="17526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84" name="Google Shape;684;p33"/>
            <p:cNvCxnSpPr/>
            <p:nvPr/>
          </p:nvCxnSpPr>
          <p:spPr>
            <a:xfrm>
              <a:off x="838080" y="3200400"/>
              <a:ext cx="1800" cy="25002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85" name="Google Shape;685;p33"/>
            <p:cNvCxnSpPr/>
            <p:nvPr/>
          </p:nvCxnSpPr>
          <p:spPr>
            <a:xfrm>
              <a:off x="380880" y="4419720"/>
              <a:ext cx="4572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686" name="Google Shape;686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Trasferimento tra registri: trasferimento seriale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87" name="Google Shape;687;p33"/>
          <p:cNvSpPr txBox="1"/>
          <p:nvPr/>
        </p:nvSpPr>
        <p:spPr>
          <a:xfrm>
            <a:off x="2986825" y="4514850"/>
            <a:ext cx="2957400" cy="226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Serial</a:t>
            </a:r>
            <a:r>
              <a:rPr b="1" lang="en"/>
              <a:t> Input Seria Output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34"/>
          <p:cNvGrpSpPr/>
          <p:nvPr/>
        </p:nvGrpSpPr>
        <p:grpSpPr>
          <a:xfrm>
            <a:off x="351514" y="1142910"/>
            <a:ext cx="8228023" cy="3314700"/>
            <a:chOff x="380880" y="1523880"/>
            <a:chExt cx="8915400" cy="4419600"/>
          </a:xfrm>
        </p:grpSpPr>
        <p:sp>
          <p:nvSpPr>
            <p:cNvPr id="694" name="Google Shape;694;p34"/>
            <p:cNvSpPr/>
            <p:nvPr/>
          </p:nvSpPr>
          <p:spPr>
            <a:xfrm>
              <a:off x="1447920" y="1523880"/>
              <a:ext cx="7315200" cy="1905000"/>
            </a:xfrm>
            <a:prstGeom prst="rect">
              <a:avLst/>
            </a:prstGeom>
            <a:solidFill>
              <a:srgbClr val="EAEAEA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5" name="Google Shape;695;p34"/>
            <p:cNvGrpSpPr/>
            <p:nvPr/>
          </p:nvGrpSpPr>
          <p:grpSpPr>
            <a:xfrm>
              <a:off x="1752480" y="1752480"/>
              <a:ext cx="990600" cy="914400"/>
              <a:chOff x="1752480" y="1752480"/>
              <a:chExt cx="990600" cy="914400"/>
            </a:xfrm>
          </p:grpSpPr>
          <p:sp>
            <p:nvSpPr>
              <p:cNvPr id="696" name="Google Shape;696;p34"/>
              <p:cNvSpPr/>
              <p:nvPr/>
            </p:nvSpPr>
            <p:spPr>
              <a:xfrm>
                <a:off x="1752480" y="175248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4"/>
              <p:cNvSpPr/>
              <p:nvPr/>
            </p:nvSpPr>
            <p:spPr>
              <a:xfrm>
                <a:off x="1905120" y="195120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98" name="Google Shape;698;p34"/>
            <p:cNvGrpSpPr/>
            <p:nvPr/>
          </p:nvGrpSpPr>
          <p:grpSpPr>
            <a:xfrm>
              <a:off x="7543800" y="1752480"/>
              <a:ext cx="990600" cy="914400"/>
              <a:chOff x="7543800" y="1752480"/>
              <a:chExt cx="990600" cy="914400"/>
            </a:xfrm>
          </p:grpSpPr>
          <p:sp>
            <p:nvSpPr>
              <p:cNvPr id="699" name="Google Shape;699;p34"/>
              <p:cNvSpPr/>
              <p:nvPr/>
            </p:nvSpPr>
            <p:spPr>
              <a:xfrm>
                <a:off x="7543800" y="175248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7696080" y="195120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01" name="Google Shape;701;p34"/>
            <p:cNvGrpSpPr/>
            <p:nvPr/>
          </p:nvGrpSpPr>
          <p:grpSpPr>
            <a:xfrm>
              <a:off x="3429000" y="1752480"/>
              <a:ext cx="990600" cy="914400"/>
              <a:chOff x="3429000" y="1752480"/>
              <a:chExt cx="990600" cy="914400"/>
            </a:xfrm>
          </p:grpSpPr>
          <p:sp>
            <p:nvSpPr>
              <p:cNvPr id="702" name="Google Shape;702;p34"/>
              <p:cNvSpPr/>
              <p:nvPr/>
            </p:nvSpPr>
            <p:spPr>
              <a:xfrm>
                <a:off x="3429000" y="175248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4"/>
              <p:cNvSpPr/>
              <p:nvPr/>
            </p:nvSpPr>
            <p:spPr>
              <a:xfrm>
                <a:off x="3581280" y="195120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04" name="Google Shape;704;p34"/>
            <p:cNvSpPr/>
            <p:nvPr/>
          </p:nvSpPr>
          <p:spPr>
            <a:xfrm>
              <a:off x="5867280" y="1752480"/>
              <a:ext cx="990600" cy="914400"/>
            </a:xfrm>
            <a:prstGeom prst="rect">
              <a:avLst/>
            </a:prstGeom>
            <a:solidFill>
              <a:srgbClr val="DDDDDD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5943600" y="1951200"/>
              <a:ext cx="838080" cy="5795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0" baseline="-2500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48320" y="213372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5067360" y="213372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5486400" y="213372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09" name="Google Shape;709;p34"/>
            <p:cNvCxnSpPr/>
            <p:nvPr/>
          </p:nvCxnSpPr>
          <p:spPr>
            <a:xfrm flipH="1" rot="10800000">
              <a:off x="1981080" y="265890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10" name="Google Shape;710;p34"/>
            <p:cNvCxnSpPr/>
            <p:nvPr/>
          </p:nvCxnSpPr>
          <p:spPr>
            <a:xfrm flipH="1" rot="10800000">
              <a:off x="3657600" y="265890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11" name="Google Shape;711;p34"/>
            <p:cNvCxnSpPr/>
            <p:nvPr/>
          </p:nvCxnSpPr>
          <p:spPr>
            <a:xfrm flipH="1" rot="10800000">
              <a:off x="6095880" y="265890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12" name="Google Shape;712;p34"/>
            <p:cNvCxnSpPr/>
            <p:nvPr/>
          </p:nvCxnSpPr>
          <p:spPr>
            <a:xfrm flipH="1" rot="10800000">
              <a:off x="7848720" y="265890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13" name="Google Shape;713;p34"/>
            <p:cNvCxnSpPr/>
            <p:nvPr/>
          </p:nvCxnSpPr>
          <p:spPr>
            <a:xfrm>
              <a:off x="990720" y="3124080"/>
              <a:ext cx="6858000" cy="18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14" name="Google Shape;714;p34"/>
            <p:cNvSpPr/>
            <p:nvPr/>
          </p:nvSpPr>
          <p:spPr>
            <a:xfrm>
              <a:off x="380880" y="3747960"/>
              <a:ext cx="762102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1981080" y="4038480"/>
              <a:ext cx="7315200" cy="1905000"/>
            </a:xfrm>
            <a:prstGeom prst="rect">
              <a:avLst/>
            </a:prstGeom>
            <a:solidFill>
              <a:srgbClr val="EAEAEA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6" name="Google Shape;716;p34"/>
            <p:cNvGrpSpPr/>
            <p:nvPr/>
          </p:nvGrpSpPr>
          <p:grpSpPr>
            <a:xfrm>
              <a:off x="2286000" y="4267080"/>
              <a:ext cx="990600" cy="914400"/>
              <a:chOff x="2286000" y="4267080"/>
              <a:chExt cx="990600" cy="914400"/>
            </a:xfrm>
          </p:grpSpPr>
          <p:sp>
            <p:nvSpPr>
              <p:cNvPr id="717" name="Google Shape;717;p34"/>
              <p:cNvSpPr/>
              <p:nvPr/>
            </p:nvSpPr>
            <p:spPr>
              <a:xfrm>
                <a:off x="2286000" y="4267080"/>
                <a:ext cx="9906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4"/>
              <p:cNvSpPr/>
              <p:nvPr/>
            </p:nvSpPr>
            <p:spPr>
              <a:xfrm>
                <a:off x="2438280" y="446580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19" name="Google Shape;719;p34"/>
            <p:cNvGrpSpPr/>
            <p:nvPr/>
          </p:nvGrpSpPr>
          <p:grpSpPr>
            <a:xfrm>
              <a:off x="8077320" y="4267080"/>
              <a:ext cx="990300" cy="914400"/>
              <a:chOff x="8077320" y="4267080"/>
              <a:chExt cx="990300" cy="914400"/>
            </a:xfrm>
          </p:grpSpPr>
          <p:sp>
            <p:nvSpPr>
              <p:cNvPr id="720" name="Google Shape;720;p34"/>
              <p:cNvSpPr/>
              <p:nvPr/>
            </p:nvSpPr>
            <p:spPr>
              <a:xfrm>
                <a:off x="8077320" y="4267080"/>
                <a:ext cx="9903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4"/>
              <p:cNvSpPr/>
              <p:nvPr/>
            </p:nvSpPr>
            <p:spPr>
              <a:xfrm>
                <a:off x="8229600" y="446580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22" name="Google Shape;722;p34"/>
            <p:cNvGrpSpPr/>
            <p:nvPr/>
          </p:nvGrpSpPr>
          <p:grpSpPr>
            <a:xfrm>
              <a:off x="3962520" y="4267080"/>
              <a:ext cx="990300" cy="914400"/>
              <a:chOff x="3962520" y="4267080"/>
              <a:chExt cx="990300" cy="914400"/>
            </a:xfrm>
          </p:grpSpPr>
          <p:sp>
            <p:nvSpPr>
              <p:cNvPr id="723" name="Google Shape;723;p34"/>
              <p:cNvSpPr/>
              <p:nvPr/>
            </p:nvSpPr>
            <p:spPr>
              <a:xfrm>
                <a:off x="3962520" y="4267080"/>
                <a:ext cx="990300" cy="914400"/>
              </a:xfrm>
              <a:prstGeom prst="rect">
                <a:avLst/>
              </a:prstGeom>
              <a:solidFill>
                <a:srgbClr val="DDDDDD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4"/>
              <p:cNvSpPr/>
              <p:nvPr/>
            </p:nvSpPr>
            <p:spPr>
              <a:xfrm>
                <a:off x="4114800" y="4465800"/>
                <a:ext cx="685800" cy="5795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baseline="-2500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25" name="Google Shape;725;p34"/>
            <p:cNvSpPr/>
            <p:nvPr/>
          </p:nvSpPr>
          <p:spPr>
            <a:xfrm>
              <a:off x="6400800" y="4267080"/>
              <a:ext cx="990600" cy="914400"/>
            </a:xfrm>
            <a:prstGeom prst="rect">
              <a:avLst/>
            </a:prstGeom>
            <a:solidFill>
              <a:srgbClr val="DDDDDD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477120" y="4465800"/>
              <a:ext cx="838080" cy="5795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0" baseline="-2500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5181480" y="4648320"/>
              <a:ext cx="1527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600880" y="464832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019920" y="4648320"/>
              <a:ext cx="152400" cy="228600"/>
            </a:xfrm>
            <a:prstGeom prst="ellipse">
              <a:avLst/>
            </a:prstGeom>
            <a:solidFill>
              <a:srgbClr val="000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30" name="Google Shape;730;p34"/>
            <p:cNvCxnSpPr/>
            <p:nvPr/>
          </p:nvCxnSpPr>
          <p:spPr>
            <a:xfrm flipH="1" rot="10800000">
              <a:off x="2743200" y="517350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31" name="Google Shape;731;p34"/>
            <p:cNvCxnSpPr/>
            <p:nvPr/>
          </p:nvCxnSpPr>
          <p:spPr>
            <a:xfrm flipH="1" rot="10800000">
              <a:off x="4419720" y="517350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32" name="Google Shape;732;p34"/>
            <p:cNvCxnSpPr/>
            <p:nvPr/>
          </p:nvCxnSpPr>
          <p:spPr>
            <a:xfrm flipH="1" rot="10800000">
              <a:off x="6858000" y="5173500"/>
              <a:ext cx="15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33" name="Google Shape;733;p34"/>
            <p:cNvCxnSpPr/>
            <p:nvPr/>
          </p:nvCxnSpPr>
          <p:spPr>
            <a:xfrm flipH="1" rot="10800000">
              <a:off x="8610480" y="5173500"/>
              <a:ext cx="1800" cy="473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34" name="Google Shape;734;p34"/>
            <p:cNvCxnSpPr/>
            <p:nvPr/>
          </p:nvCxnSpPr>
          <p:spPr>
            <a:xfrm>
              <a:off x="990720" y="5624640"/>
              <a:ext cx="7619700" cy="14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5" name="Google Shape;735;p34"/>
            <p:cNvCxnSpPr/>
            <p:nvPr/>
          </p:nvCxnSpPr>
          <p:spPr>
            <a:xfrm>
              <a:off x="990720" y="3124080"/>
              <a:ext cx="1500" cy="2500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6" name="Google Shape;736;p34"/>
            <p:cNvCxnSpPr/>
            <p:nvPr/>
          </p:nvCxnSpPr>
          <p:spPr>
            <a:xfrm>
              <a:off x="533520" y="4343400"/>
              <a:ext cx="457200" cy="15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7" name="Google Shape;737;p34"/>
            <p:cNvCxnSpPr/>
            <p:nvPr/>
          </p:nvCxnSpPr>
          <p:spPr>
            <a:xfrm flipH="1" rot="10800000">
              <a:off x="2514600" y="2658540"/>
              <a:ext cx="1500" cy="1616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38" name="Google Shape;738;p34"/>
            <p:cNvCxnSpPr/>
            <p:nvPr/>
          </p:nvCxnSpPr>
          <p:spPr>
            <a:xfrm flipH="1" rot="10800000">
              <a:off x="4191120" y="2658540"/>
              <a:ext cx="1500" cy="1616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39" name="Google Shape;739;p34"/>
            <p:cNvCxnSpPr/>
            <p:nvPr/>
          </p:nvCxnSpPr>
          <p:spPr>
            <a:xfrm flipH="1" rot="10800000">
              <a:off x="6629400" y="2658540"/>
              <a:ext cx="1500" cy="1616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740" name="Google Shape;740;p34"/>
            <p:cNvCxnSpPr/>
            <p:nvPr/>
          </p:nvCxnSpPr>
          <p:spPr>
            <a:xfrm flipH="1" rot="10800000">
              <a:off x="8305920" y="2658540"/>
              <a:ext cx="1500" cy="16161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741" name="Google Shape;741;p34"/>
            <p:cNvSpPr/>
            <p:nvPr/>
          </p:nvSpPr>
          <p:spPr>
            <a:xfrm>
              <a:off x="4038480" y="3429000"/>
              <a:ext cx="2743200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P-Out </a:t>
              </a:r>
              <a:r>
                <a:rPr lang="en" sz="2100">
                  <a:solidFill>
                    <a:schemeClr val="dk1"/>
                  </a:solidFill>
                </a:rPr>
                <a:t>→</a:t>
              </a: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P-In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42" name="Google Shape;742;p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Trasferimento tra registri: trasferimento parallelo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43" name="Google Shape;743;p34"/>
          <p:cNvSpPr txBox="1"/>
          <p:nvPr/>
        </p:nvSpPr>
        <p:spPr>
          <a:xfrm>
            <a:off x="2986825" y="4457600"/>
            <a:ext cx="2957400" cy="226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Parallel</a:t>
            </a:r>
            <a:r>
              <a:rPr b="1" lang="en"/>
              <a:t> Input Parallel Output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Trasformazione serie-parallelo di un dato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50" name="Google Shape;750;p35"/>
          <p:cNvSpPr txBox="1"/>
          <p:nvPr/>
        </p:nvSpPr>
        <p:spPr>
          <a:xfrm>
            <a:off x="0" y="655875"/>
            <a:ext cx="91440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5"/>
          <p:cNvSpPr txBox="1"/>
          <p:nvPr/>
        </p:nvSpPr>
        <p:spPr>
          <a:xfrm>
            <a:off x="0" y="683500"/>
            <a:ext cx="9144000" cy="4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 pone in parallelo in R il dato di n bit.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 R è un registro a scorrimento gli n bit possono poi essere inoltrati in n tempi successivi all’apparecchiatura a valle.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Analogamente il registro R può essere caricato serialmente in n tempi successivi, raccogliendo e ricostruendo via via il dato trasmesso.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Il dato disponibile in R può essere inoltrato in parallelo verso eventuali altre apparecchiature.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6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6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075"/>
            <a:ext cx="3541750" cy="3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38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7474 &amp; 74273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68" name="Google Shape;768;p38"/>
          <p:cNvSpPr txBox="1"/>
          <p:nvPr/>
        </p:nvSpPr>
        <p:spPr>
          <a:xfrm>
            <a:off x="3541750" y="1032875"/>
            <a:ext cx="56022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875" spcFirstLastPara="1" rIns="77875" wrap="square" tIns="3895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Doppio Flip Flop di tipo D </a:t>
            </a:r>
            <a:r>
              <a:rPr lang="en" sz="2000">
                <a:solidFill>
                  <a:schemeClr val="dk1"/>
                </a:solidFill>
              </a:rPr>
              <a:t>Positive Edge Triggered 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Preset, Clear </a:t>
            </a:r>
            <a:r>
              <a:rPr lang="en" sz="2000"/>
              <a:t>e</a:t>
            </a:r>
            <a:r>
              <a:rPr lang="en" sz="2000"/>
              <a:t> output complementari.</a:t>
            </a:r>
            <a:endParaRPr sz="2000" strike="noStrike">
              <a:solidFill>
                <a:srgbClr val="000000"/>
              </a:solidFill>
            </a:endParaRPr>
          </a:p>
        </p:txBody>
      </p:sp>
      <p:sp>
        <p:nvSpPr>
          <p:cNvPr id="769" name="Google Shape;769;p38"/>
          <p:cNvSpPr txBox="1"/>
          <p:nvPr/>
        </p:nvSpPr>
        <p:spPr>
          <a:xfrm>
            <a:off x="3541750" y="3117750"/>
            <a:ext cx="56022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875" spcFirstLastPara="1" rIns="77875" wrap="square" tIns="3895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Buffer/Storage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Registers Shift Registers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Pattern Generators</a:t>
            </a:r>
            <a:endParaRPr sz="2000"/>
          </a:p>
        </p:txBody>
      </p:sp>
      <p:sp>
        <p:nvSpPr>
          <p:cNvPr id="770" name="Google Shape;770;p38"/>
          <p:cNvSpPr txBox="1"/>
          <p:nvPr/>
        </p:nvSpPr>
        <p:spPr>
          <a:xfrm>
            <a:off x="4224850" y="4502025"/>
            <a:ext cx="49191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https://www.ti.com/lit/ds/symlink/sn74ls273.pdf</a:t>
            </a:r>
            <a:endParaRPr/>
          </a:p>
        </p:txBody>
      </p:sp>
      <p:sp>
        <p:nvSpPr>
          <p:cNvPr id="771" name="Google Shape;771;p38"/>
          <p:cNvSpPr txBox="1"/>
          <p:nvPr/>
        </p:nvSpPr>
        <p:spPr>
          <a:xfrm>
            <a:off x="5163025" y="2098400"/>
            <a:ext cx="4000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https://www.ti.com/lit/ds/symlink/sn74ls74a.pdf</a:t>
            </a:r>
            <a:endParaRPr/>
          </a:p>
        </p:txBody>
      </p:sp>
      <p:sp>
        <p:nvSpPr>
          <p:cNvPr id="772" name="Google Shape;772;p38"/>
          <p:cNvSpPr txBox="1"/>
          <p:nvPr/>
        </p:nvSpPr>
        <p:spPr>
          <a:xfrm rot="-5400000">
            <a:off x="2586400" y="1558875"/>
            <a:ext cx="166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7474</a:t>
            </a:r>
            <a:endParaRPr b="1" sz="4000"/>
          </a:p>
        </p:txBody>
      </p:sp>
      <p:sp>
        <p:nvSpPr>
          <p:cNvPr id="773" name="Google Shape;773;p38"/>
          <p:cNvSpPr txBox="1"/>
          <p:nvPr/>
        </p:nvSpPr>
        <p:spPr>
          <a:xfrm rot="-5400000">
            <a:off x="2586400" y="3575425"/>
            <a:ext cx="166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74273</a:t>
            </a:r>
            <a:endParaRPr b="1"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700" y="696525"/>
            <a:ext cx="4331375" cy="43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9"/>
          <p:cNvSpPr txBox="1"/>
          <p:nvPr/>
        </p:nvSpPr>
        <p:spPr>
          <a:xfrm>
            <a:off x="0" y="1159875"/>
            <a:ext cx="4625700" cy="3525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950" lIns="77875" spcFirstLastPara="1" rIns="77875" wrap="square" tIns="38950">
            <a:noAutofit/>
          </a:bodyPr>
          <a:lstStyle/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 strike="noStrike">
                <a:solidFill>
                  <a:srgbClr val="000000"/>
                </a:solidFill>
              </a:rPr>
              <a:t>8 ingressi:</a:t>
            </a:r>
            <a:endParaRPr sz="2100" strike="noStrike">
              <a:solidFill>
                <a:srgbClr val="000000"/>
              </a:solidFill>
            </a:endParaRPr>
          </a:p>
          <a:p>
            <a:pPr indent="-361950" lvl="1" marL="914400" marR="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I0, I1, I2: Data input.</a:t>
            </a:r>
            <a:endParaRPr sz="2100"/>
          </a:p>
          <a:p>
            <a:pPr indent="-361950" lvl="1" marL="914400" marR="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A0, A1: Controllo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CS, RD, OE: Controllo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chip select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read/write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output enable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strike="noStrike">
                <a:solidFill>
                  <a:srgbClr val="000000"/>
                </a:solidFill>
              </a:rPr>
              <a:t>3 uscite</a:t>
            </a:r>
            <a:r>
              <a:rPr lang="en" sz="2100"/>
              <a:t>:</a:t>
            </a:r>
            <a:endParaRPr sz="2100"/>
          </a:p>
          <a:p>
            <a:pPr indent="-361950" lvl="1" marL="914400" marR="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O0, O1, O3: Data output.</a:t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</p:txBody>
      </p:sp>
      <p:sp>
        <p:nvSpPr>
          <p:cNvPr id="780" name="Google Shape;780;p39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Memoria 4 (registri) x 3 (bit)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86" name="Google Shape;786;p40"/>
          <p:cNvSpPr txBox="1"/>
          <p:nvPr>
            <p:ph idx="1" type="body"/>
          </p:nvPr>
        </p:nvSpPr>
        <p:spPr>
          <a:xfrm>
            <a:off x="0" y="45708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Apple II, 1977</a:t>
            </a:r>
            <a:endParaRPr sz="2400"/>
          </a:p>
        </p:txBody>
      </p:sp>
      <p:pic>
        <p:nvPicPr>
          <p:cNvPr id="787" name="Google Shape;7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5554723" cy="36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9523" y="725100"/>
            <a:ext cx="3132077" cy="277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94" name="Google Shape;79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 registri rappresentano una forma evoluta di memoria dal funzionamento elementare.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 operazioni di lettura/scrittura sui registri vengono effettuati attraverso bus di diversa tipologia.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Perché possa funzionare un bus è necessario utilizzare dei circuiti a tre stati (0, 1, connesso|disconnesso).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Il trasferimento di dati può avvenire in modalità seriale o parallela.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Sommario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84875" y="808125"/>
            <a:ext cx="81573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Word gates (porte di parole)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Registri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Bus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Circuiti 3-state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Trasferimenti seriali </a:t>
            </a:r>
            <a:r>
              <a:rPr lang="en" sz="2400">
                <a:solidFill>
                  <a:schemeClr val="dk1"/>
                </a:solidFill>
              </a:rPr>
              <a:t>e</a:t>
            </a:r>
            <a:r>
              <a:rPr lang="en" sz="2400">
                <a:solidFill>
                  <a:schemeClr val="dk1"/>
                </a:solidFill>
              </a:rPr>
              <a:t> paralleli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Conclusioni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52500" y="724950"/>
            <a:ext cx="9091500" cy="3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875" lIns="79725" spcFirstLastPara="1" rIns="79725" wrap="square" tIns="39875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</a:rPr>
              <a:t>Parola: 	Vettore V di n bit 	 V = {v</a:t>
            </a:r>
            <a:r>
              <a:rPr baseline="-25000" i="0" lang="en" sz="2400" u="none" cap="none" strike="noStrike">
                <a:solidFill>
                  <a:srgbClr val="000000"/>
                </a:solidFill>
              </a:rPr>
              <a:t>o</a:t>
            </a:r>
            <a:r>
              <a:rPr i="0" lang="en" sz="2400" u="none" cap="none" strike="noStrike">
                <a:solidFill>
                  <a:srgbClr val="000000"/>
                </a:solidFill>
              </a:rPr>
              <a:t>, v</a:t>
            </a:r>
            <a:r>
              <a:rPr baseline="-25000" i="0" lang="en" sz="2400" u="none" cap="none" strike="noStrike">
                <a:solidFill>
                  <a:srgbClr val="000000"/>
                </a:solidFill>
              </a:rPr>
              <a:t>1</a:t>
            </a:r>
            <a:r>
              <a:rPr i="0" lang="en" sz="2400" u="none" cap="none" strike="noStrike">
                <a:solidFill>
                  <a:srgbClr val="000000"/>
                </a:solidFill>
              </a:rPr>
              <a:t>, …, v</a:t>
            </a:r>
            <a:r>
              <a:rPr baseline="-25000" i="0" lang="en" sz="2400" u="none" cap="none" strike="noStrike">
                <a:solidFill>
                  <a:srgbClr val="000000"/>
                </a:solidFill>
              </a:rPr>
              <a:t>n</a:t>
            </a:r>
            <a:r>
              <a:rPr i="0" lang="en" sz="2400" u="none" cap="none" strike="noStrike">
                <a:solidFill>
                  <a:srgbClr val="000000"/>
                </a:solidFill>
              </a:rPr>
              <a:t>}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92100" lvl="0" marL="2921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92100" lvl="0" marL="2921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2400">
                <a:solidFill>
                  <a:schemeClr val="dk1"/>
                </a:solidFill>
              </a:rPr>
              <a:t>Porte che agiscono su tutti i bit che costituiscono una Parola</a:t>
            </a:r>
            <a:endParaRPr b="1" i="1" sz="2400">
              <a:solidFill>
                <a:schemeClr val="dk1"/>
              </a:solidFill>
            </a:endParaRPr>
          </a:p>
          <a:p>
            <a:pPr indent="-292100" lvl="0" marL="2921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92100" lvl="0" marL="2921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</a:rPr>
              <a:t>Porta di parola: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rgbClr val="000000"/>
                </a:solidFill>
              </a:rPr>
              <a:t>αV </a:t>
            </a:r>
            <a:r>
              <a:rPr lang="en" sz="2100"/>
              <a:t>→</a:t>
            </a:r>
            <a:r>
              <a:rPr i="0" lang="en" sz="2100" u="none" cap="none" strike="noStrike">
                <a:solidFill>
                  <a:srgbClr val="000000"/>
                </a:solidFill>
              </a:rPr>
              <a:t> αv</a:t>
            </a:r>
            <a:r>
              <a:rPr baseline="-25000" i="0" lang="en" sz="2100" u="none" cap="none" strike="noStrike">
                <a:solidFill>
                  <a:srgbClr val="000000"/>
                </a:solidFill>
              </a:rPr>
              <a:t>i</a:t>
            </a:r>
            <a:r>
              <a:rPr i="0" lang="en" sz="2100" u="none" cap="none" strike="noStrike">
                <a:solidFill>
                  <a:srgbClr val="000000"/>
                </a:solidFill>
              </a:rPr>
              <a:t> </a:t>
            </a:r>
            <a:endParaRPr i="0" sz="2100" u="none" cap="none" strike="noStrike">
              <a:solidFill>
                <a:srgbClr val="000000"/>
              </a:solidFill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rgbClr val="000000"/>
                </a:solidFill>
              </a:rPr>
              <a:t> i=1, …, n</a:t>
            </a:r>
            <a:endParaRPr i="0" sz="2100" u="none" cap="none" strike="noStrike">
              <a:solidFill>
                <a:srgbClr val="000000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3275" y="2109925"/>
            <a:ext cx="5210725" cy="3033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Word gates 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8228292" y="4457700"/>
            <a:ext cx="5979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Registro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7" name="Google Shape;87;p18"/>
          <p:cNvSpPr txBox="1"/>
          <p:nvPr>
            <p:ph idx="4294967295" type="body"/>
          </p:nvPr>
        </p:nvSpPr>
        <p:spPr>
          <a:xfrm>
            <a:off x="0" y="2166700"/>
            <a:ext cx="9144000" cy="13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Nella sua forma più semplice un registro può essere realizzato con: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un gruppo di flip flop.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Un sistema di sincronizzazione comune (es. Clock oppure Enable).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Esempio: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Registro a 8 bit implementato dal chip 74273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22075" y="839350"/>
            <a:ext cx="8504100" cy="1141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Definizione: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i="1" lang="en" sz="2000"/>
              <a:t>Un registro è un dispositivo in grado di memorizzare un gruppo di più bit</a:t>
            </a:r>
            <a:r>
              <a:rPr lang="en" sz="2000"/>
              <a:t>”.</a:t>
            </a:r>
            <a:endParaRPr sz="20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18216" l="0" r="0" t="17117"/>
          <a:stretch/>
        </p:blipFill>
        <p:spPr>
          <a:xfrm>
            <a:off x="6397180" y="3367175"/>
            <a:ext cx="2746820" cy="17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775" y="1386000"/>
            <a:ext cx="5122443" cy="29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8228292" y="4457700"/>
            <a:ext cx="5979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Registro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8" name="Google Shape;98;p19"/>
          <p:cNvSpPr txBox="1"/>
          <p:nvPr>
            <p:ph idx="4294967295" type="body"/>
          </p:nvPr>
        </p:nvSpPr>
        <p:spPr>
          <a:xfrm>
            <a:off x="0" y="572700"/>
            <a:ext cx="91440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Esempio: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Registro a 8 bit implementato dal chip 74273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9" name="Google Shape;99;p19"/>
          <p:cNvSpPr txBox="1"/>
          <p:nvPr>
            <p:ph idx="4294967295" type="body"/>
          </p:nvPr>
        </p:nvSpPr>
        <p:spPr>
          <a:xfrm>
            <a:off x="0" y="4330200"/>
            <a:ext cx="44604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8 Filp-Flop di tipo 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Un solo segnale di clock + clear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0" name="Google Shape;100;p19"/>
          <p:cNvSpPr txBox="1"/>
          <p:nvPr>
            <p:ph idx="4294967295" type="body"/>
          </p:nvPr>
        </p:nvSpPr>
        <p:spPr>
          <a:xfrm>
            <a:off x="4683600" y="4330200"/>
            <a:ext cx="44604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8 Ingressi D0, D1, …, D7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8 Uscite Q0, Q1, …, D7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5407025" y="3968625"/>
            <a:ext cx="37368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https://www.ti.com/lit/ds/sdls090/sdls090.pdf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8228292" y="4457700"/>
            <a:ext cx="5979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Trasferimenti dati e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9" name="Google Shape;109;p20"/>
          <p:cNvSpPr txBox="1"/>
          <p:nvPr>
            <p:ph idx="4294967295" type="body"/>
          </p:nvPr>
        </p:nvSpPr>
        <p:spPr>
          <a:xfrm>
            <a:off x="0" y="3250075"/>
            <a:ext cx="9144000" cy="1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Trasferimento da un registro X ad un altro Y: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operazione fondamentale nell’ambito dell’architettura di un elaboratore.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L’insieme di linee atto a trasportare il dato è detto bus.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22075" y="839350"/>
            <a:ext cx="8504100" cy="2165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Definizione: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i="1" lang="en" sz="2000"/>
              <a:t>Il bus (da una contrazione del latino omnibus) è un </a:t>
            </a:r>
            <a:r>
              <a:rPr b="1" i="1" lang="en" sz="2000"/>
              <a:t>canale</a:t>
            </a:r>
            <a:r>
              <a:rPr i="1" lang="en" sz="2000"/>
              <a:t> di comunicazione che permette a periferiche e componenti di un sistema elettronico di interfacciarsi tra loro scambiandosi informazioni o dati di sistema attraverso la </a:t>
            </a:r>
            <a:r>
              <a:rPr b="1" i="1" lang="en" sz="2000"/>
              <a:t>trasmissione</a:t>
            </a:r>
            <a:r>
              <a:rPr i="1" lang="en" sz="2000"/>
              <a:t> e la </a:t>
            </a:r>
            <a:r>
              <a:rPr b="1" i="1" lang="en" sz="2000"/>
              <a:t>ricezione</a:t>
            </a:r>
            <a:r>
              <a:rPr i="1" lang="en" sz="2000"/>
              <a:t> di </a:t>
            </a:r>
            <a:r>
              <a:rPr b="1" i="1" lang="en" sz="2000"/>
              <a:t>segnali</a:t>
            </a:r>
            <a:r>
              <a:rPr lang="en" sz="2000"/>
              <a:t>”.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8228292" y="4457700"/>
            <a:ext cx="5979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Trasferimenti dati e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8" name="Google Shape;118;p21"/>
          <p:cNvSpPr txBox="1"/>
          <p:nvPr>
            <p:ph idx="4294967295" type="body"/>
          </p:nvPr>
        </p:nvSpPr>
        <p:spPr>
          <a:xfrm>
            <a:off x="0" y="572700"/>
            <a:ext cx="91440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Per il trasferimento dei dati esistono due soluzioni tecniche: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Bus Dedicato: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Esiste una linea per ciascuno dei trasferimenti possibili.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Si tratta di una soluzione efficiente ma costosa.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	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Bus Comune: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Il bus raccoglie in un’unica via più trasferimenti potenziali.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Di volta in volta viene scelto quello attivo.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Il trasferimenti avviene in due tempi distinti.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Si tratta di una soluzione ampiamente diffusa e relativamente economica.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Meno efficiente della precedente in quanto non permette trasferimenti simultanei.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Trasferimenti dati e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5" name="Google Shape;125;p22"/>
          <p:cNvSpPr txBox="1"/>
          <p:nvPr>
            <p:ph idx="4294967295" type="body"/>
          </p:nvPr>
        </p:nvSpPr>
        <p:spPr>
          <a:xfrm>
            <a:off x="0" y="572700"/>
            <a:ext cx="9144000" cy="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Esistono possibili soluzioni intermedie.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Trasferimenti paralleli, seriali e misti (n,1, seriele sul byte)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1259025" y="1747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1259025" y="1975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1259025" y="2204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259025" y="2432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1259025" y="26614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1259025" y="2890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1259025" y="3118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1259025" y="3347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1259025" y="38044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5732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8018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10304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12590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14876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17162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19448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2173425" y="4337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7126425" y="1747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7126425" y="1975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7126425" y="2204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7126425" y="24328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7126425" y="26614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7126425" y="28900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7126425" y="3118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7126425" y="33472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" name="Google Shape;151;p22"/>
          <p:cNvCxnSpPr>
            <a:stCxn id="126" idx="3"/>
            <a:endCxn id="143" idx="1"/>
          </p:cNvCxnSpPr>
          <p:nvPr/>
        </p:nvCxnSpPr>
        <p:spPr>
          <a:xfrm>
            <a:off x="1493325" y="18592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2"/>
          <p:cNvCxnSpPr>
            <a:stCxn id="127" idx="3"/>
            <a:endCxn id="144" idx="1"/>
          </p:cNvCxnSpPr>
          <p:nvPr/>
        </p:nvCxnSpPr>
        <p:spPr>
          <a:xfrm>
            <a:off x="1493325" y="20878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2"/>
          <p:cNvCxnSpPr>
            <a:stCxn id="128" idx="3"/>
            <a:endCxn id="145" idx="1"/>
          </p:cNvCxnSpPr>
          <p:nvPr/>
        </p:nvCxnSpPr>
        <p:spPr>
          <a:xfrm>
            <a:off x="1493325" y="23164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2"/>
          <p:cNvCxnSpPr>
            <a:stCxn id="129" idx="3"/>
            <a:endCxn id="146" idx="1"/>
          </p:cNvCxnSpPr>
          <p:nvPr/>
        </p:nvCxnSpPr>
        <p:spPr>
          <a:xfrm>
            <a:off x="1493325" y="25450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2"/>
          <p:cNvCxnSpPr>
            <a:stCxn id="130" idx="3"/>
            <a:endCxn id="147" idx="1"/>
          </p:cNvCxnSpPr>
          <p:nvPr/>
        </p:nvCxnSpPr>
        <p:spPr>
          <a:xfrm>
            <a:off x="1493325" y="27736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2"/>
          <p:cNvCxnSpPr>
            <a:stCxn id="131" idx="3"/>
            <a:endCxn id="148" idx="1"/>
          </p:cNvCxnSpPr>
          <p:nvPr/>
        </p:nvCxnSpPr>
        <p:spPr>
          <a:xfrm>
            <a:off x="1493325" y="30022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2"/>
          <p:cNvCxnSpPr>
            <a:stCxn id="132" idx="3"/>
            <a:endCxn id="149" idx="1"/>
          </p:cNvCxnSpPr>
          <p:nvPr/>
        </p:nvCxnSpPr>
        <p:spPr>
          <a:xfrm>
            <a:off x="1493325" y="32308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2"/>
          <p:cNvCxnSpPr>
            <a:stCxn id="133" idx="3"/>
            <a:endCxn id="150" idx="1"/>
          </p:cNvCxnSpPr>
          <p:nvPr/>
        </p:nvCxnSpPr>
        <p:spPr>
          <a:xfrm>
            <a:off x="1493325" y="3459425"/>
            <a:ext cx="56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2"/>
          <p:cNvSpPr/>
          <p:nvPr/>
        </p:nvSpPr>
        <p:spPr>
          <a:xfrm>
            <a:off x="7126425" y="378114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22"/>
          <p:cNvCxnSpPr>
            <a:stCxn id="134" idx="3"/>
            <a:endCxn id="159" idx="1"/>
          </p:cNvCxnSpPr>
          <p:nvPr/>
        </p:nvCxnSpPr>
        <p:spPr>
          <a:xfrm flipH="1" rot="10800000">
            <a:off x="1493325" y="3893225"/>
            <a:ext cx="5633100" cy="2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1" name="Google Shape;161;p22"/>
          <p:cNvSpPr/>
          <p:nvPr/>
        </p:nvSpPr>
        <p:spPr>
          <a:xfrm>
            <a:off x="63263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65549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67835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70121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72407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74693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76979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7926525" y="4297625"/>
            <a:ext cx="2343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22"/>
          <p:cNvCxnSpPr>
            <a:stCxn id="142" idx="3"/>
            <a:endCxn id="161" idx="1"/>
          </p:cNvCxnSpPr>
          <p:nvPr/>
        </p:nvCxnSpPr>
        <p:spPr>
          <a:xfrm flipH="1" rot="10800000">
            <a:off x="2407725" y="4409825"/>
            <a:ext cx="3918600" cy="4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